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415" r:id="rId2"/>
    <p:sldId id="419" r:id="rId3"/>
    <p:sldId id="377" r:id="rId4"/>
    <p:sldId id="380" r:id="rId5"/>
    <p:sldId id="378" r:id="rId6"/>
    <p:sldId id="412" r:id="rId7"/>
    <p:sldId id="376" r:id="rId8"/>
    <p:sldId id="420" r:id="rId9"/>
    <p:sldId id="379" r:id="rId10"/>
    <p:sldId id="416" r:id="rId11"/>
    <p:sldId id="381" r:id="rId12"/>
    <p:sldId id="391" r:id="rId13"/>
    <p:sldId id="382" r:id="rId14"/>
    <p:sldId id="384" r:id="rId15"/>
    <p:sldId id="385" r:id="rId16"/>
    <p:sldId id="392" r:id="rId17"/>
    <p:sldId id="411" r:id="rId18"/>
    <p:sldId id="387" r:id="rId19"/>
    <p:sldId id="388" r:id="rId20"/>
    <p:sldId id="394" r:id="rId21"/>
    <p:sldId id="395" r:id="rId22"/>
    <p:sldId id="422" r:id="rId23"/>
    <p:sldId id="421" r:id="rId24"/>
    <p:sldId id="396" r:id="rId25"/>
    <p:sldId id="407" r:id="rId26"/>
    <p:sldId id="408" r:id="rId27"/>
    <p:sldId id="409" r:id="rId28"/>
    <p:sldId id="413" r:id="rId29"/>
    <p:sldId id="410" r:id="rId30"/>
    <p:sldId id="414" r:id="rId31"/>
    <p:sldId id="423" r:id="rId32"/>
    <p:sldId id="417" r:id="rId33"/>
    <p:sldId id="398" r:id="rId34"/>
    <p:sldId id="404" r:id="rId35"/>
    <p:sldId id="405" r:id="rId36"/>
    <p:sldId id="406" r:id="rId37"/>
    <p:sldId id="399" r:id="rId38"/>
    <p:sldId id="383" r:id="rId39"/>
    <p:sldId id="418" r:id="rId40"/>
  </p:sldIdLst>
  <p:sldSz cx="9144000" cy="6858000" type="screen4x3"/>
  <p:notesSz cx="6797675" cy="9928225"/>
  <p:defaultTextStyle>
    <a:defPPr>
      <a:defRPr lang="en-GB"/>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808080"/>
    <a:srgbClr val="FF6600"/>
    <a:srgbClr val="FF9933"/>
    <a:srgbClr val="B2B2B2"/>
    <a:srgbClr val="DDDDDD"/>
    <a:srgbClr val="FFFF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72" autoAdjust="0"/>
    <p:restoredTop sz="92345" autoAdjust="0"/>
  </p:normalViewPr>
  <p:slideViewPr>
    <p:cSldViewPr snapToGrid="0">
      <p:cViewPr>
        <p:scale>
          <a:sx n="96" d="100"/>
          <a:sy n="96" d="100"/>
        </p:scale>
        <p:origin x="-2238" y="-552"/>
      </p:cViewPr>
      <p:guideLst>
        <p:guide orient="horz"/>
        <p:guide/>
      </p:guideLst>
    </p:cSldViewPr>
  </p:slideViewPr>
  <p:notesTextViewPr>
    <p:cViewPr>
      <p:scale>
        <a:sx n="100" d="100"/>
        <a:sy n="100" d="100"/>
      </p:scale>
      <p:origin x="0" y="0"/>
    </p:cViewPr>
  </p:notesTextViewPr>
  <p:notesViewPr>
    <p:cSldViewPr snapToGrid="0">
      <p:cViewPr varScale="1">
        <p:scale>
          <a:sx n="87" d="100"/>
          <a:sy n="87" d="100"/>
        </p:scale>
        <p:origin x="-2226" y="-90"/>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4.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54.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54.wmf"/><Relationship Id="rId1" Type="http://schemas.openxmlformats.org/officeDocument/2006/relationships/image" Target="../media/image68.wmf"/><Relationship Id="rId5" Type="http://schemas.openxmlformats.org/officeDocument/2006/relationships/image" Target="../media/image71.wmf"/><Relationship Id="rId4" Type="http://schemas.openxmlformats.org/officeDocument/2006/relationships/image" Target="../media/image7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62.wmf"/><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defRPr sz="1200"/>
            </a:lvl1pPr>
          </a:lstStyle>
          <a:p>
            <a:pPr>
              <a:defRPr/>
            </a:pPr>
            <a:endParaRPr lang="en-US"/>
          </a:p>
        </p:txBody>
      </p:sp>
      <p:sp>
        <p:nvSpPr>
          <p:cNvPr id="101379" name="Rectangle 3"/>
          <p:cNvSpPr>
            <a:spLocks noGrp="1" noChangeArrowheads="1"/>
          </p:cNvSpPr>
          <p:nvPr>
            <p:ph type="dt" sz="quarter" idx="1"/>
          </p:nvPr>
        </p:nvSpPr>
        <p:spPr bwMode="auto">
          <a:xfrm>
            <a:off x="3851275" y="0"/>
            <a:ext cx="2944813" cy="496888"/>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lgn="r">
              <a:defRPr sz="1200"/>
            </a:lvl1pPr>
          </a:lstStyle>
          <a:p>
            <a:pPr>
              <a:defRPr/>
            </a:pPr>
            <a:endParaRPr lang="en-US"/>
          </a:p>
        </p:txBody>
      </p:sp>
      <p:sp>
        <p:nvSpPr>
          <p:cNvPr id="101380" name="Rectangle 4"/>
          <p:cNvSpPr>
            <a:spLocks noGrp="1" noChangeArrowheads="1"/>
          </p:cNvSpPr>
          <p:nvPr>
            <p:ph type="ftr" sz="quarter" idx="2"/>
          </p:nvPr>
        </p:nvSpPr>
        <p:spPr bwMode="auto">
          <a:xfrm>
            <a:off x="0" y="9429750"/>
            <a:ext cx="2944813" cy="496888"/>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defRPr sz="1200"/>
            </a:lvl1pPr>
          </a:lstStyle>
          <a:p>
            <a:pPr>
              <a:defRPr/>
            </a:pPr>
            <a:r>
              <a:rPr lang="en-GB"/>
              <a:t>XJTLU</a:t>
            </a:r>
          </a:p>
        </p:txBody>
      </p:sp>
      <p:sp>
        <p:nvSpPr>
          <p:cNvPr id="101381" name="Rectangle 5"/>
          <p:cNvSpPr>
            <a:spLocks noGrp="1" noChangeArrowheads="1"/>
          </p:cNvSpPr>
          <p:nvPr>
            <p:ph type="sldNum" sz="quarter" idx="3"/>
          </p:nvPr>
        </p:nvSpPr>
        <p:spPr bwMode="auto">
          <a:xfrm>
            <a:off x="3851275" y="9429750"/>
            <a:ext cx="2944813" cy="496888"/>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lgn="r">
              <a:defRPr sz="1200"/>
            </a:lvl1pPr>
          </a:lstStyle>
          <a:p>
            <a:fld id="{8CC4B872-85A9-426A-AB70-FE074097A781}" type="slidenum">
              <a:rPr lang="en-GB" altLang="zh-CN"/>
              <a:pPr/>
              <a:t>‹#›</a:t>
            </a:fld>
            <a:endParaRPr lang="en-GB" altLang="zh-CN"/>
          </a:p>
        </p:txBody>
      </p:sp>
    </p:spTree>
    <p:extLst>
      <p:ext uri="{BB962C8B-B14F-4D97-AF65-F5344CB8AC3E}">
        <p14:creationId xmlns:p14="http://schemas.microsoft.com/office/powerpoint/2010/main" val="1105552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51275" y="0"/>
            <a:ext cx="2944813" cy="496888"/>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lvl1pPr algn="r">
              <a:defRPr sz="1200"/>
            </a:lvl1pPr>
          </a:lstStyle>
          <a:p>
            <a:pPr>
              <a:defRPr/>
            </a:pPr>
            <a:endParaRPr lang="en-US"/>
          </a:p>
        </p:txBody>
      </p:sp>
      <p:sp>
        <p:nvSpPr>
          <p:cNvPr id="3077" name="Rectangle 5"/>
          <p:cNvSpPr>
            <a:spLocks noGrp="1" noChangeArrowheads="1"/>
          </p:cNvSpPr>
          <p:nvPr>
            <p:ph type="body" sz="quarter" idx="3"/>
          </p:nvPr>
        </p:nvSpPr>
        <p:spPr bwMode="auto">
          <a:xfrm>
            <a:off x="623888" y="981075"/>
            <a:ext cx="5437187" cy="4468813"/>
          </a:xfrm>
          <a:prstGeom prst="rect">
            <a:avLst/>
          </a:prstGeom>
          <a:noFill/>
          <a:ln w="9525">
            <a:noFill/>
            <a:miter lim="800000"/>
            <a:headEnd/>
            <a:tailEnd/>
          </a:ln>
          <a:effectLst/>
        </p:spPr>
        <p:txBody>
          <a:bodyPr vert="horz" wrap="square" lIns="91531" tIns="45766" rIns="91531" bIns="45766" numCol="1" anchor="t" anchorCtr="0" compatLnSpc="1">
            <a:prstTxWarp prst="textNoShape">
              <a:avLst/>
            </a:prstTxWarp>
          </a:bodyPr>
          <a:lstStyle/>
          <a:p>
            <a:pPr lvl="0"/>
            <a:r>
              <a:rPr lang="en-GB" noProof="0" smtClean="0"/>
              <a:t>Frequencies between 100kHz and up to 3MHz (the medium frequency range) can propagate by ground or sky wave, but ground attenuation increases with frequency and sky wave is subject to variation. Reception at long distances can be unreliable. However, losses in the ionosphere decrease with frequency up to the maximum when the waves do not reflect, so HF communication – short wave (3 – 30MHz) - is usually by sky waves.</a:t>
            </a:r>
          </a:p>
          <a:p>
            <a:pPr lvl="0"/>
            <a:endParaRPr lang="en-GB" noProof="0" smtClean="0"/>
          </a:p>
        </p:txBody>
      </p:sp>
      <p:sp>
        <p:nvSpPr>
          <p:cNvPr id="3078" name="Rectangle 6"/>
          <p:cNvSpPr>
            <a:spLocks noGrp="1" noChangeArrowheads="1"/>
          </p:cNvSpPr>
          <p:nvPr>
            <p:ph type="ftr" sz="quarter" idx="4"/>
          </p:nvPr>
        </p:nvSpPr>
        <p:spPr bwMode="auto">
          <a:xfrm>
            <a:off x="0" y="9429750"/>
            <a:ext cx="2944813" cy="496888"/>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defRPr sz="1200"/>
            </a:lvl1pPr>
          </a:lstStyle>
          <a:p>
            <a:pPr>
              <a:defRPr/>
            </a:pPr>
            <a:r>
              <a:rPr lang="en-GB"/>
              <a:t>XJTLU</a:t>
            </a:r>
          </a:p>
        </p:txBody>
      </p:sp>
      <p:sp>
        <p:nvSpPr>
          <p:cNvPr id="3079" name="Rectangle 7"/>
          <p:cNvSpPr>
            <a:spLocks noGrp="1" noChangeArrowheads="1"/>
          </p:cNvSpPr>
          <p:nvPr>
            <p:ph type="sldNum" sz="quarter" idx="5"/>
          </p:nvPr>
        </p:nvSpPr>
        <p:spPr bwMode="auto">
          <a:xfrm>
            <a:off x="3851275" y="9429750"/>
            <a:ext cx="2944813" cy="496888"/>
          </a:xfrm>
          <a:prstGeom prst="rect">
            <a:avLst/>
          </a:prstGeom>
          <a:noFill/>
          <a:ln w="9525">
            <a:noFill/>
            <a:miter lim="800000"/>
            <a:headEnd/>
            <a:tailEnd/>
          </a:ln>
          <a:effectLst/>
        </p:spPr>
        <p:txBody>
          <a:bodyPr vert="horz" wrap="square" lIns="91531" tIns="45766" rIns="91531" bIns="45766" numCol="1" anchor="b" anchorCtr="0" compatLnSpc="1">
            <a:prstTxWarp prst="textNoShape">
              <a:avLst/>
            </a:prstTxWarp>
          </a:bodyPr>
          <a:lstStyle>
            <a:lvl1pPr algn="r">
              <a:defRPr sz="1200"/>
            </a:lvl1pPr>
          </a:lstStyle>
          <a:p>
            <a:fld id="{D6BC3C95-93DF-4635-8C46-9EE40FEBD1EF}" type="slidenum">
              <a:rPr lang="en-GB" altLang="zh-CN"/>
              <a:pPr/>
              <a:t>‹#›</a:t>
            </a:fld>
            <a:endParaRPr lang="en-GB" altLang="zh-CN"/>
          </a:p>
        </p:txBody>
      </p:sp>
    </p:spTree>
    <p:extLst>
      <p:ext uri="{BB962C8B-B14F-4D97-AF65-F5344CB8AC3E}">
        <p14:creationId xmlns:p14="http://schemas.microsoft.com/office/powerpoint/2010/main" val="273926823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68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B95F3D75-5839-4487-BAA3-6410E1E7F15C}" type="slidenum">
              <a:rPr lang="en-GB" altLang="en-US"/>
              <a:pPr/>
              <a:t>1</a:t>
            </a:fld>
            <a:endParaRPr lang="en-GB" altLang="en-US"/>
          </a:p>
        </p:txBody>
      </p:sp>
      <p:sp>
        <p:nvSpPr>
          <p:cNvPr id="3686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A79A3DF-46FB-46CC-98A5-DDDCAB25CA00}" type="slidenum">
              <a:rPr lang="en-GB" altLang="en-US"/>
              <a:pPr/>
              <a:t>11</a:t>
            </a:fld>
            <a:endParaRPr lang="en-GB" altLang="en-US"/>
          </a:p>
        </p:txBody>
      </p:sp>
      <p:sp>
        <p:nvSpPr>
          <p:cNvPr id="4403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3CF006B3-D84E-43C5-9A8F-52CFBCEB89B0}" type="slidenum">
              <a:rPr lang="en-GB" altLang="en-US"/>
              <a:pPr/>
              <a:t>12</a:t>
            </a:fld>
            <a:endParaRPr lang="en-GB" altLang="en-US"/>
          </a:p>
        </p:txBody>
      </p:sp>
      <p:sp>
        <p:nvSpPr>
          <p:cNvPr id="4506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E6B17CA6-C7D9-4902-8B71-8820FBB90696}" type="slidenum">
              <a:rPr lang="en-GB" altLang="en-US"/>
              <a:pPr/>
              <a:t>13</a:t>
            </a:fld>
            <a:endParaRPr lang="en-GB" altLang="en-US"/>
          </a:p>
        </p:txBody>
      </p:sp>
      <p:sp>
        <p:nvSpPr>
          <p:cNvPr id="4608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B5D74CF-F318-4D66-A945-EEC95121A147}" type="slidenum">
              <a:rPr lang="en-GB" altLang="en-US"/>
              <a:pPr/>
              <a:t>14</a:t>
            </a:fld>
            <a:endParaRPr lang="en-GB" altLang="en-US"/>
          </a:p>
        </p:txBody>
      </p:sp>
      <p:sp>
        <p:nvSpPr>
          <p:cNvPr id="4710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F4B49A1-C92F-47DA-8485-922B39BF084F}" type="slidenum">
              <a:rPr lang="en-GB" altLang="en-US"/>
              <a:pPr/>
              <a:t>15</a:t>
            </a:fld>
            <a:endParaRPr lang="en-GB" altLang="en-US"/>
          </a:p>
        </p:txBody>
      </p:sp>
      <p:sp>
        <p:nvSpPr>
          <p:cNvPr id="4813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C9FCCAA8-1639-4487-9690-E7CD0E722642}" type="slidenum">
              <a:rPr lang="en-GB" altLang="en-US"/>
              <a:pPr/>
              <a:t>16</a:t>
            </a:fld>
            <a:endParaRPr lang="en-GB" altLang="en-US"/>
          </a:p>
        </p:txBody>
      </p:sp>
      <p:sp>
        <p:nvSpPr>
          <p:cNvPr id="4915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943E777-CB3B-4E3A-BB30-D2FF46278224}" type="slidenum">
              <a:rPr lang="en-GB" altLang="en-US"/>
              <a:pPr/>
              <a:t>17</a:t>
            </a:fld>
            <a:endParaRPr lang="en-GB" altLang="en-US"/>
          </a:p>
        </p:txBody>
      </p:sp>
      <p:sp>
        <p:nvSpPr>
          <p:cNvPr id="5018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120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18E8AD9C-4B87-451F-872F-7C62D6DC2B00}" type="slidenum">
              <a:rPr lang="en-GB" altLang="en-US"/>
              <a:pPr/>
              <a:t>18</a:t>
            </a:fld>
            <a:endParaRPr lang="en-GB" altLang="en-US"/>
          </a:p>
        </p:txBody>
      </p:sp>
      <p:sp>
        <p:nvSpPr>
          <p:cNvPr id="5120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22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686A8958-E7A6-471E-B9E4-6311910DC594}" type="slidenum">
              <a:rPr lang="en-GB" altLang="en-US"/>
              <a:pPr/>
              <a:t>19</a:t>
            </a:fld>
            <a:endParaRPr lang="en-GB" altLang="en-US"/>
          </a:p>
        </p:txBody>
      </p:sp>
      <p:sp>
        <p:nvSpPr>
          <p:cNvPr id="5222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32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CEC43F99-42AB-406F-BBC9-56D028A76E2D}" type="slidenum">
              <a:rPr lang="en-GB" altLang="en-US"/>
              <a:pPr/>
              <a:t>20</a:t>
            </a:fld>
            <a:endParaRPr lang="en-GB" altLang="en-US"/>
          </a:p>
        </p:txBody>
      </p:sp>
      <p:sp>
        <p:nvSpPr>
          <p:cNvPr id="5325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32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2" y="4714876"/>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42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22C4F492-D303-41DF-8468-5C226D77E182}" type="slidenum">
              <a:rPr lang="en-GB" altLang="en-US"/>
              <a:pPr/>
              <a:t>21</a:t>
            </a:fld>
            <a:endParaRPr lang="en-GB" altLang="en-US"/>
          </a:p>
        </p:txBody>
      </p:sp>
      <p:sp>
        <p:nvSpPr>
          <p:cNvPr id="5427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22</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2" y="4714876"/>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42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22C4F492-D303-41DF-8468-5C226D77E182}" type="slidenum">
              <a:rPr lang="en-GB" altLang="en-US"/>
              <a:pPr/>
              <a:t>23</a:t>
            </a:fld>
            <a:endParaRPr lang="en-GB" altLang="en-US"/>
          </a:p>
        </p:txBody>
      </p:sp>
      <p:sp>
        <p:nvSpPr>
          <p:cNvPr id="5427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529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B89D5678-4382-49A8-9553-23BB49C70E6C}" type="slidenum">
              <a:rPr lang="en-GB" altLang="en-US"/>
              <a:pPr/>
              <a:t>24</a:t>
            </a:fld>
            <a:endParaRPr lang="en-GB" altLang="en-US"/>
          </a:p>
        </p:txBody>
      </p:sp>
      <p:sp>
        <p:nvSpPr>
          <p:cNvPr id="5530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632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93796BE1-FF65-478E-8D89-7EFAF24F6345}" type="slidenum">
              <a:rPr lang="en-GB" altLang="en-US"/>
              <a:pPr/>
              <a:t>25</a:t>
            </a:fld>
            <a:endParaRPr lang="en-GB" altLang="en-US"/>
          </a:p>
        </p:txBody>
      </p:sp>
      <p:sp>
        <p:nvSpPr>
          <p:cNvPr id="5632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73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C4C31AC4-ADD6-445F-828B-467843CACC24}" type="slidenum">
              <a:rPr lang="en-GB" altLang="en-US"/>
              <a:pPr/>
              <a:t>26</a:t>
            </a:fld>
            <a:endParaRPr lang="en-GB" altLang="en-US"/>
          </a:p>
        </p:txBody>
      </p:sp>
      <p:sp>
        <p:nvSpPr>
          <p:cNvPr id="5734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837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8917BCED-2683-4621-B4CE-A9839B759C7B}" type="slidenum">
              <a:rPr lang="en-GB" altLang="en-US"/>
              <a:pPr/>
              <a:t>27</a:t>
            </a:fld>
            <a:endParaRPr lang="en-GB" altLang="en-US"/>
          </a:p>
        </p:txBody>
      </p:sp>
      <p:sp>
        <p:nvSpPr>
          <p:cNvPr id="5837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593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A56CB46-88C4-42ED-9A29-832F2E6E4155}" type="slidenum">
              <a:rPr lang="en-GB" altLang="en-US"/>
              <a:pPr/>
              <a:t>28</a:t>
            </a:fld>
            <a:endParaRPr lang="en-GB" altLang="en-US"/>
          </a:p>
        </p:txBody>
      </p:sp>
      <p:sp>
        <p:nvSpPr>
          <p:cNvPr id="59396"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6041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84DA111D-49E9-499A-9E00-7E1D87B36794}" type="slidenum">
              <a:rPr lang="en-GB" altLang="en-US"/>
              <a:pPr/>
              <a:t>29</a:t>
            </a:fld>
            <a:endParaRPr lang="en-GB" altLang="en-US"/>
          </a:p>
        </p:txBody>
      </p:sp>
      <p:sp>
        <p:nvSpPr>
          <p:cNvPr id="6042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614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5B801D1C-B620-49CB-8762-E78973846A3C}" type="slidenum">
              <a:rPr lang="en-GB" altLang="en-US"/>
              <a:pPr/>
              <a:t>30</a:t>
            </a:fld>
            <a:endParaRPr lang="en-GB" altLang="en-US"/>
          </a:p>
        </p:txBody>
      </p:sp>
      <p:sp>
        <p:nvSpPr>
          <p:cNvPr id="6144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DF50EE5D-7D91-4DAA-849E-578567D91A65}" type="slidenum">
              <a:rPr lang="en-GB" altLang="en-US"/>
              <a:pPr/>
              <a:t>3</a:t>
            </a:fld>
            <a:endParaRPr lang="en-GB" altLang="en-US"/>
          </a:p>
        </p:txBody>
      </p:sp>
      <p:sp>
        <p:nvSpPr>
          <p:cNvPr id="3789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31</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2" y="4714876"/>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634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E64391D7-A3F5-4EA9-8DE6-832DA52DEF2F}" type="slidenum">
              <a:rPr lang="en-GB" altLang="en-US"/>
              <a:pPr/>
              <a:t>32</a:t>
            </a:fld>
            <a:endParaRPr lang="en-GB" altLang="en-US"/>
          </a:p>
        </p:txBody>
      </p:sp>
      <p:sp>
        <p:nvSpPr>
          <p:cNvPr id="6349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34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645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88957378-D09E-422B-914F-9A841EB199A6}" type="slidenum">
              <a:rPr lang="en-GB" altLang="en-US"/>
              <a:pPr/>
              <a:t>33</a:t>
            </a:fld>
            <a:endParaRPr lang="en-GB" altLang="en-US"/>
          </a:p>
        </p:txBody>
      </p:sp>
      <p:sp>
        <p:nvSpPr>
          <p:cNvPr id="6451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655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440C8275-EFE9-4F21-8B37-EDD16948F867}" type="slidenum">
              <a:rPr lang="en-GB" altLang="en-US"/>
              <a:pPr/>
              <a:t>34</a:t>
            </a:fld>
            <a:endParaRPr lang="en-GB" altLang="en-US"/>
          </a:p>
        </p:txBody>
      </p:sp>
      <p:sp>
        <p:nvSpPr>
          <p:cNvPr id="6554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665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41F9C4CC-102C-4D96-8A3C-236BD920D502}" type="slidenum">
              <a:rPr lang="en-GB" altLang="en-US"/>
              <a:pPr/>
              <a:t>35</a:t>
            </a:fld>
            <a:endParaRPr lang="en-GB" altLang="en-US"/>
          </a:p>
        </p:txBody>
      </p:sp>
      <p:sp>
        <p:nvSpPr>
          <p:cNvPr id="6656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0C26580A-5DFF-4096-BA95-9DCA93BD1EC4}" type="slidenum">
              <a:rPr lang="en-GB" altLang="en-US"/>
              <a:pPr/>
              <a:t>36</a:t>
            </a:fld>
            <a:endParaRPr lang="en-GB" altLang="en-US"/>
          </a:p>
        </p:txBody>
      </p:sp>
      <p:sp>
        <p:nvSpPr>
          <p:cNvPr id="675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686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CB4400A3-92A4-4956-8B9E-B72D13B9FA6A}" type="slidenum">
              <a:rPr lang="en-GB" altLang="en-US"/>
              <a:pPr/>
              <a:t>37</a:t>
            </a:fld>
            <a:endParaRPr lang="en-GB" altLang="en-US"/>
          </a:p>
        </p:txBody>
      </p:sp>
      <p:sp>
        <p:nvSpPr>
          <p:cNvPr id="6861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86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624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408DBAD-7981-4D3E-8B98-62DE09AE6CA5}" type="slidenum">
              <a:rPr lang="en-GB" altLang="en-US"/>
              <a:pPr/>
              <a:t>38</a:t>
            </a:fld>
            <a:endParaRPr lang="en-GB" altLang="en-US"/>
          </a:p>
        </p:txBody>
      </p:sp>
      <p:sp>
        <p:nvSpPr>
          <p:cNvPr id="6246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6DCD1F9C-0E83-4B0D-8AA9-9A792FB03232}" type="slidenum">
              <a:rPr lang="en-GB" altLang="en-US"/>
              <a:pPr/>
              <a:t>4</a:t>
            </a:fld>
            <a:endParaRPr lang="en-GB" altLang="en-US"/>
          </a:p>
        </p:txBody>
      </p:sp>
      <p:sp>
        <p:nvSpPr>
          <p:cNvPr id="38916"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39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3A97DE76-709B-47AB-9C51-C7FFD5F3FB65}" type="slidenum">
              <a:rPr lang="en-GB" altLang="en-US"/>
              <a:pPr/>
              <a:t>5</a:t>
            </a:fld>
            <a:endParaRPr lang="en-GB" altLang="en-US"/>
          </a:p>
        </p:txBody>
      </p:sp>
      <p:sp>
        <p:nvSpPr>
          <p:cNvPr id="39940"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37EA6B0F-95DF-4B2E-AA4A-7F1F12755658}" type="slidenum">
              <a:rPr lang="en-GB" altLang="en-US"/>
              <a:pPr/>
              <a:t>6</a:t>
            </a:fld>
            <a:endParaRPr lang="en-GB" altLang="en-US"/>
          </a:p>
        </p:txBody>
      </p:sp>
      <p:sp>
        <p:nvSpPr>
          <p:cNvPr id="40964"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1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F8B3CD06-52CE-49A3-888C-596F94512C9F}" type="slidenum">
              <a:rPr lang="en-GB" altLang="en-US"/>
              <a:pPr/>
              <a:t>7</a:t>
            </a:fld>
            <a:endParaRPr lang="en-GB" altLang="en-US"/>
          </a:p>
        </p:txBody>
      </p:sp>
      <p:sp>
        <p:nvSpPr>
          <p:cNvPr id="41988"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r>
              <a:rPr lang="en-GB" altLang="zh-CN" sz="1200"/>
              <a:t>XJTLU</a:t>
            </a:r>
          </a:p>
        </p:txBody>
      </p:sp>
      <p:sp>
        <p:nvSpPr>
          <p:cNvPr id="675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3693" indent="-286036" eaLnBrk="0" hangingPunct="0">
              <a:defRPr sz="1600">
                <a:solidFill>
                  <a:schemeClr val="tx1"/>
                </a:solidFill>
                <a:latin typeface="Arial" charset="0"/>
              </a:defRPr>
            </a:lvl2pPr>
            <a:lvl3pPr marL="1144143" indent="-228829" eaLnBrk="0" hangingPunct="0">
              <a:defRPr sz="1600">
                <a:solidFill>
                  <a:schemeClr val="tx1"/>
                </a:solidFill>
                <a:latin typeface="Arial" charset="0"/>
              </a:defRPr>
            </a:lvl3pPr>
            <a:lvl4pPr marL="1601800" indent="-228829" eaLnBrk="0" hangingPunct="0">
              <a:defRPr sz="1600">
                <a:solidFill>
                  <a:schemeClr val="tx1"/>
                </a:solidFill>
                <a:latin typeface="Arial" charset="0"/>
              </a:defRPr>
            </a:lvl4pPr>
            <a:lvl5pPr marL="2059457" indent="-228829" eaLnBrk="0" hangingPunct="0">
              <a:defRPr sz="1600">
                <a:solidFill>
                  <a:schemeClr val="tx1"/>
                </a:solidFill>
                <a:latin typeface="Arial" charset="0"/>
              </a:defRPr>
            </a:lvl5pPr>
            <a:lvl6pPr marL="2517115" indent="-228829" eaLnBrk="0" fontAlgn="base" hangingPunct="0">
              <a:spcBef>
                <a:spcPct val="0"/>
              </a:spcBef>
              <a:spcAft>
                <a:spcPct val="0"/>
              </a:spcAft>
              <a:defRPr sz="1600">
                <a:solidFill>
                  <a:schemeClr val="tx1"/>
                </a:solidFill>
                <a:latin typeface="Arial" charset="0"/>
              </a:defRPr>
            </a:lvl6pPr>
            <a:lvl7pPr marL="2974772" indent="-228829" eaLnBrk="0" fontAlgn="base" hangingPunct="0">
              <a:spcBef>
                <a:spcPct val="0"/>
              </a:spcBef>
              <a:spcAft>
                <a:spcPct val="0"/>
              </a:spcAft>
              <a:defRPr sz="1600">
                <a:solidFill>
                  <a:schemeClr val="tx1"/>
                </a:solidFill>
                <a:latin typeface="Arial" charset="0"/>
              </a:defRPr>
            </a:lvl7pPr>
            <a:lvl8pPr marL="3432429" indent="-228829" eaLnBrk="0" fontAlgn="base" hangingPunct="0">
              <a:spcBef>
                <a:spcPct val="0"/>
              </a:spcBef>
              <a:spcAft>
                <a:spcPct val="0"/>
              </a:spcAft>
              <a:defRPr sz="1600">
                <a:solidFill>
                  <a:schemeClr val="tx1"/>
                </a:solidFill>
                <a:latin typeface="Arial" charset="0"/>
              </a:defRPr>
            </a:lvl8pPr>
            <a:lvl9pPr marL="3890086" indent="-228829" eaLnBrk="0" fontAlgn="base" hangingPunct="0">
              <a:spcBef>
                <a:spcPct val="0"/>
              </a:spcBef>
              <a:spcAft>
                <a:spcPct val="0"/>
              </a:spcAft>
              <a:defRPr sz="1600">
                <a:solidFill>
                  <a:schemeClr val="tx1"/>
                </a:solidFill>
                <a:latin typeface="Arial" charset="0"/>
              </a:defRPr>
            </a:lvl9pPr>
          </a:lstStyle>
          <a:p>
            <a:pPr eaLnBrk="1" hangingPunct="1"/>
            <a:fld id="{9CE94C8D-C3FB-44E3-84A8-7BCB1D392A7E}" type="slidenum">
              <a:rPr lang="en-GB" altLang="zh-CN" sz="1200"/>
              <a:pPr eaLnBrk="1" hangingPunct="1"/>
              <a:t>8</a:t>
            </a:fld>
            <a:endParaRPr lang="en-GB" altLang="zh-CN" sz="1200"/>
          </a:p>
        </p:txBody>
      </p:sp>
      <p:sp>
        <p:nvSpPr>
          <p:cNvPr id="67588" name="Rectangle 2"/>
          <p:cNvSpPr>
            <a:spLocks noGrp="1" noRot="1" noChangeAspect="1" noChangeArrowheads="1" noTextEdit="1"/>
          </p:cNvSpPr>
          <p:nvPr>
            <p:ph type="sldImg"/>
          </p:nvPr>
        </p:nvSpPr>
        <p:spPr bwMode="auto">
          <a:xfrm>
            <a:off x="917575" y="744538"/>
            <a:ext cx="4962525" cy="3722687"/>
          </a:xfrm>
          <a:prstGeom prst="rect">
            <a:avLst/>
          </a:prstGeom>
          <a:solidFill>
            <a:srgbClr val="FFFFFF"/>
          </a:solidFill>
          <a:ln>
            <a:solidFill>
              <a:srgbClr val="000000"/>
            </a:solidFill>
            <a:miter lim="800000"/>
            <a:headEnd/>
            <a:tailEnd/>
          </a:ln>
        </p:spPr>
      </p:sp>
      <p:sp>
        <p:nvSpPr>
          <p:cNvPr id="67589" name="Rectangle 3"/>
          <p:cNvSpPr>
            <a:spLocks noGrp="1" noChangeArrowheads="1"/>
          </p:cNvSpPr>
          <p:nvPr>
            <p:ph type="body" idx="1"/>
          </p:nvPr>
        </p:nvSpPr>
        <p:spPr>
          <a:xfrm>
            <a:off x="679452" y="4714876"/>
            <a:ext cx="5438775"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r>
              <a:rPr lang="en-GB" altLang="en-US" smtClean="0"/>
              <a:t>XJTLU</a:t>
            </a:r>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defRPr>
            </a:lvl1pPr>
            <a:lvl2pPr>
              <a:defRPr sz="1200">
                <a:solidFill>
                  <a:schemeClr val="tx1"/>
                </a:solidFill>
                <a:latin typeface="Arial" charset="0"/>
              </a:defRPr>
            </a:lvl2pPr>
            <a:lvl3pPr>
              <a:defRPr sz="1200">
                <a:solidFill>
                  <a:schemeClr val="tx1"/>
                </a:solidFill>
                <a:latin typeface="Arial" charset="0"/>
              </a:defRPr>
            </a:lvl3pPr>
            <a:lvl4pPr>
              <a:defRPr sz="1200">
                <a:solidFill>
                  <a:schemeClr val="tx1"/>
                </a:solidFill>
                <a:latin typeface="Arial" charset="0"/>
              </a:defRPr>
            </a:lvl4pPr>
            <a:lvl5pPr>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fld id="{1C1F1636-623F-4EE0-896D-F5E317A6EFD4}" type="slidenum">
              <a:rPr lang="en-GB" altLang="en-US"/>
              <a:pPr/>
              <a:t>9</a:t>
            </a:fld>
            <a:endParaRPr lang="en-GB" altLang="en-US"/>
          </a:p>
        </p:txBody>
      </p:sp>
      <p:sp>
        <p:nvSpPr>
          <p:cNvPr id="43012" name="Rectangle 2"/>
          <p:cNvSpPr>
            <a:spLocks noGrp="1" noRot="1" noChangeAspect="1" noChangeArrowheads="1" noTextEdit="1"/>
          </p:cNvSpPr>
          <p:nvPr>
            <p:ph type="sldImg"/>
          </p:nvPr>
        </p:nvSpPr>
        <p:spPr bwMode="auto">
          <a:xfrm>
            <a:off x="917575" y="744538"/>
            <a:ext cx="4964113" cy="3722687"/>
          </a:xfrm>
          <a:prstGeom prst="rect">
            <a:avLst/>
          </a:prstGeom>
          <a:solidFill>
            <a:srgbClr val="FFFFFF"/>
          </a:solidFill>
          <a:ln>
            <a:solidFill>
              <a:srgbClr val="000000"/>
            </a:solidFill>
            <a:miter lim="800000"/>
            <a:headEnd/>
            <a:tailEnd/>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1888CBC0-ABE2-4E43-BBB4-9EAECDC59126}" type="slidenum">
              <a:rPr lang="en-GB" altLang="en-US"/>
              <a:pPr>
                <a:defRPr/>
              </a:pPr>
              <a:t>‹#›</a:t>
            </a:fld>
            <a:endParaRPr lang="en-GB" altLang="en-US"/>
          </a:p>
        </p:txBody>
      </p:sp>
    </p:spTree>
    <p:extLst>
      <p:ext uri="{BB962C8B-B14F-4D97-AF65-F5344CB8AC3E}">
        <p14:creationId xmlns:p14="http://schemas.microsoft.com/office/powerpoint/2010/main" val="3987828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6650EA0C-4328-4F81-870E-F3E8C5FBB2C9}" type="slidenum">
              <a:rPr lang="en-GB" altLang="en-US"/>
              <a:pPr>
                <a:defRPr/>
              </a:pPr>
              <a:t>‹#›</a:t>
            </a:fld>
            <a:endParaRPr lang="en-GB" altLang="en-US"/>
          </a:p>
        </p:txBody>
      </p:sp>
    </p:spTree>
    <p:extLst>
      <p:ext uri="{BB962C8B-B14F-4D97-AF65-F5344CB8AC3E}">
        <p14:creationId xmlns:p14="http://schemas.microsoft.com/office/powerpoint/2010/main" val="89532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CECB69-5E93-4203-8BF9-77006B0D84A7}" type="slidenum">
              <a:rPr lang="en-GB" altLang="en-US"/>
              <a:pPr>
                <a:defRPr/>
              </a:pPr>
              <a:t>‹#›</a:t>
            </a:fld>
            <a:endParaRPr lang="en-GB" altLang="en-US"/>
          </a:p>
        </p:txBody>
      </p:sp>
    </p:spTree>
    <p:extLst>
      <p:ext uri="{BB962C8B-B14F-4D97-AF65-F5344CB8AC3E}">
        <p14:creationId xmlns:p14="http://schemas.microsoft.com/office/powerpoint/2010/main" val="30765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092285E4-5E78-45A4-AF6A-9828A1D8F478}" type="slidenum">
              <a:rPr lang="en-GB" altLang="en-US"/>
              <a:pPr>
                <a:defRPr/>
              </a:pPr>
              <a:t>‹#›</a:t>
            </a:fld>
            <a:endParaRPr lang="en-GB" altLang="en-US"/>
          </a:p>
        </p:txBody>
      </p:sp>
    </p:spTree>
    <p:extLst>
      <p:ext uri="{BB962C8B-B14F-4D97-AF65-F5344CB8AC3E}">
        <p14:creationId xmlns:p14="http://schemas.microsoft.com/office/powerpoint/2010/main" val="353909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389E4EE9-8D7C-4CD2-B70D-23628242A2F8}" type="slidenum">
              <a:rPr lang="en-GB" altLang="en-US"/>
              <a:pPr>
                <a:defRPr/>
              </a:pPr>
              <a:t>‹#›</a:t>
            </a:fld>
            <a:endParaRPr lang="en-GB" altLang="en-US"/>
          </a:p>
        </p:txBody>
      </p:sp>
    </p:spTree>
    <p:extLst>
      <p:ext uri="{BB962C8B-B14F-4D97-AF65-F5344CB8AC3E}">
        <p14:creationId xmlns:p14="http://schemas.microsoft.com/office/powerpoint/2010/main" val="1822234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F5EAB6DE-0E14-492F-9316-F37FB54BD310}" type="slidenum">
              <a:rPr lang="en-GB" altLang="en-US"/>
              <a:pPr>
                <a:defRPr/>
              </a:pPr>
              <a:t>‹#›</a:t>
            </a:fld>
            <a:endParaRPr lang="en-GB" altLang="en-US"/>
          </a:p>
        </p:txBody>
      </p:sp>
    </p:spTree>
    <p:extLst>
      <p:ext uri="{BB962C8B-B14F-4D97-AF65-F5344CB8AC3E}">
        <p14:creationId xmlns:p14="http://schemas.microsoft.com/office/powerpoint/2010/main" val="404636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976CBEAE-4C22-4299-9988-6ADD81C0A039}" type="slidenum">
              <a:rPr lang="en-GB" altLang="en-US"/>
              <a:pPr>
                <a:defRPr/>
              </a:pPr>
              <a:t>‹#›</a:t>
            </a:fld>
            <a:endParaRPr lang="en-GB" altLang="en-US"/>
          </a:p>
        </p:txBody>
      </p:sp>
    </p:spTree>
    <p:extLst>
      <p:ext uri="{BB962C8B-B14F-4D97-AF65-F5344CB8AC3E}">
        <p14:creationId xmlns:p14="http://schemas.microsoft.com/office/powerpoint/2010/main" val="372240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F7D99F4B-921A-4776-88E0-23F896FF338E}" type="slidenum">
              <a:rPr lang="en-GB" altLang="en-US"/>
              <a:pPr>
                <a:defRPr/>
              </a:pPr>
              <a:t>‹#›</a:t>
            </a:fld>
            <a:endParaRPr lang="en-GB" altLang="en-US"/>
          </a:p>
        </p:txBody>
      </p:sp>
    </p:spTree>
    <p:extLst>
      <p:ext uri="{BB962C8B-B14F-4D97-AF65-F5344CB8AC3E}">
        <p14:creationId xmlns:p14="http://schemas.microsoft.com/office/powerpoint/2010/main" val="414197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1FEEBE5B-89BD-4082-9539-E39490D09D56}" type="slidenum">
              <a:rPr lang="en-GB" altLang="en-US"/>
              <a:pPr>
                <a:defRPr/>
              </a:pPr>
              <a:t>‹#›</a:t>
            </a:fld>
            <a:endParaRPr lang="en-GB" altLang="en-US"/>
          </a:p>
        </p:txBody>
      </p:sp>
    </p:spTree>
    <p:extLst>
      <p:ext uri="{BB962C8B-B14F-4D97-AF65-F5344CB8AC3E}">
        <p14:creationId xmlns:p14="http://schemas.microsoft.com/office/powerpoint/2010/main" val="372305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EBC0D031-9522-40F2-B852-EF758DBF93DC}" type="slidenum">
              <a:rPr lang="en-GB" altLang="en-US"/>
              <a:pPr>
                <a:defRPr/>
              </a:pPr>
              <a:t>‹#›</a:t>
            </a:fld>
            <a:endParaRPr lang="en-GB" altLang="en-US"/>
          </a:p>
        </p:txBody>
      </p:sp>
    </p:spTree>
    <p:extLst>
      <p:ext uri="{BB962C8B-B14F-4D97-AF65-F5344CB8AC3E}">
        <p14:creationId xmlns:p14="http://schemas.microsoft.com/office/powerpoint/2010/main" val="281963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8F94B734-EBEC-4306-972E-DE61B7568688}" type="slidenum">
              <a:rPr lang="en-GB" altLang="en-US"/>
              <a:pPr>
                <a:defRPr/>
              </a:pPr>
              <a:t>‹#›</a:t>
            </a:fld>
            <a:endParaRPr lang="en-GB" altLang="en-US"/>
          </a:p>
        </p:txBody>
      </p:sp>
    </p:spTree>
    <p:extLst>
      <p:ext uri="{BB962C8B-B14F-4D97-AF65-F5344CB8AC3E}">
        <p14:creationId xmlns:p14="http://schemas.microsoft.com/office/powerpoint/2010/main" val="287100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Electronic Circuits and </a:t>
            </a:r>
            <a:r>
              <a:rPr lang="en-US" altLang="en-US" smtClean="0"/>
              <a:t>S</a:t>
            </a:r>
            <a:r>
              <a:rPr lang="en-GB" altLang="en-US" smtClean="0"/>
              <a:t>ystems			</a:t>
            </a:r>
            <a:r>
              <a:rPr lang="en-US" altLang="en-US" smtClean="0"/>
              <a:t>EE20145</a:t>
            </a:r>
            <a:endParaRPr lang="en-GB" altLang="en-US"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81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2000">
                <a:latin typeface="Garamond" pitchFamily="18" charset="0"/>
              </a:defRPr>
            </a:lvl1pPr>
          </a:lstStyle>
          <a:p>
            <a:pPr>
              <a:defRPr/>
            </a:pPr>
            <a:endParaRPr lang="en-GB" altLang="en-US"/>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GB" altLang="en-US"/>
          </a:p>
        </p:txBody>
      </p:sp>
      <p:sp>
        <p:nvSpPr>
          <p:cNvPr id="81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pPr>
              <a:defRPr/>
            </a:pPr>
            <a:fld id="{D5AC9916-2031-4A66-9FBE-9FB787457842}" type="slidenum">
              <a:rPr lang="en-GB" altLang="en-US"/>
              <a:pPr>
                <a:defRPr/>
              </a:pPr>
              <a:t>‹#›</a:t>
            </a:fld>
            <a:endParaRPr lang="en-GB" altLang="en-US"/>
          </a:p>
        </p:txBody>
      </p:sp>
      <p:sp>
        <p:nvSpPr>
          <p:cNvPr id="1031" name="Freeform 7"/>
          <p:cNvSpPr>
            <a:spLocks noChangeArrowheads="1"/>
          </p:cNvSpPr>
          <p:nvPr/>
        </p:nvSpPr>
        <p:spPr bwMode="auto">
          <a:xfrm>
            <a:off x="381000" y="228600"/>
            <a:ext cx="4079875"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Garamond" pitchFamily="18" charset="0"/>
        </a:defRPr>
      </a:lvl2pPr>
      <a:lvl3pPr algn="l" rtl="0" eaLnBrk="0" fontAlgn="base" hangingPunct="0">
        <a:spcBef>
          <a:spcPct val="0"/>
        </a:spcBef>
        <a:spcAft>
          <a:spcPct val="0"/>
        </a:spcAft>
        <a:defRPr sz="2400" b="1" i="1">
          <a:solidFill>
            <a:schemeClr val="tx1"/>
          </a:solidFill>
          <a:latin typeface="Garamond" pitchFamily="18" charset="0"/>
        </a:defRPr>
      </a:lvl3pPr>
      <a:lvl4pPr algn="l" rtl="0" eaLnBrk="0" fontAlgn="base" hangingPunct="0">
        <a:spcBef>
          <a:spcPct val="0"/>
        </a:spcBef>
        <a:spcAft>
          <a:spcPct val="0"/>
        </a:spcAft>
        <a:defRPr sz="2400" b="1" i="1">
          <a:solidFill>
            <a:schemeClr val="tx1"/>
          </a:solidFill>
          <a:latin typeface="Garamond" pitchFamily="18" charset="0"/>
        </a:defRPr>
      </a:lvl4pPr>
      <a:lvl5pPr algn="l" rtl="0" eaLnBrk="0" fontAlgn="base" hangingPunct="0">
        <a:spcBef>
          <a:spcPct val="0"/>
        </a:spcBef>
        <a:spcAft>
          <a:spcPct val="0"/>
        </a:spcAft>
        <a:defRPr sz="2400" b="1" i="1">
          <a:solidFill>
            <a:schemeClr val="tx1"/>
          </a:solidFill>
          <a:latin typeface="Garamond" pitchFamily="18" charset="0"/>
        </a:defRPr>
      </a:lvl5pPr>
      <a:lvl6pPr marL="457200" algn="l" rtl="0" fontAlgn="base">
        <a:spcBef>
          <a:spcPct val="0"/>
        </a:spcBef>
        <a:spcAft>
          <a:spcPct val="0"/>
        </a:spcAft>
        <a:defRPr sz="2400" b="1" i="1">
          <a:solidFill>
            <a:schemeClr val="tx1"/>
          </a:solidFill>
          <a:latin typeface="Garamond" pitchFamily="18" charset="0"/>
        </a:defRPr>
      </a:lvl6pPr>
      <a:lvl7pPr marL="914400" algn="l" rtl="0" fontAlgn="base">
        <a:spcBef>
          <a:spcPct val="0"/>
        </a:spcBef>
        <a:spcAft>
          <a:spcPct val="0"/>
        </a:spcAft>
        <a:defRPr sz="2400" b="1" i="1">
          <a:solidFill>
            <a:schemeClr val="tx1"/>
          </a:solidFill>
          <a:latin typeface="Garamond" pitchFamily="18" charset="0"/>
        </a:defRPr>
      </a:lvl7pPr>
      <a:lvl8pPr marL="1371600" algn="l" rtl="0" fontAlgn="base">
        <a:spcBef>
          <a:spcPct val="0"/>
        </a:spcBef>
        <a:spcAft>
          <a:spcPct val="0"/>
        </a:spcAft>
        <a:defRPr sz="2400" b="1" i="1">
          <a:solidFill>
            <a:schemeClr val="tx1"/>
          </a:solidFill>
          <a:latin typeface="Garamond" pitchFamily="18" charset="0"/>
        </a:defRPr>
      </a:lvl8pPr>
      <a:lvl9pPr marL="1828800" algn="l" rtl="0" fontAlgn="base">
        <a:spcBef>
          <a:spcPct val="0"/>
        </a:spcBef>
        <a:spcAft>
          <a:spcPct val="0"/>
        </a:spcAft>
        <a:defRPr sz="2400" b="1" i="1">
          <a:solidFill>
            <a:schemeClr val="tx1"/>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3.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8.wmf"/><Relationship Id="rId3" Type="http://schemas.openxmlformats.org/officeDocument/2006/relationships/notesSlide" Target="../notesSlides/notesSlide12.xml"/><Relationship Id="rId7" Type="http://schemas.openxmlformats.org/officeDocument/2006/relationships/image" Target="../media/image15.wmf"/><Relationship Id="rId12"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16.wmf"/><Relationship Id="rId1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0.bin"/><Relationship Id="rId5" Type="http://schemas.openxmlformats.org/officeDocument/2006/relationships/image" Target="../media/image20.wmf"/><Relationship Id="rId4" Type="http://schemas.openxmlformats.org/officeDocument/2006/relationships/oleObject" Target="../embeddings/oleObject1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16.xml"/><Relationship Id="rId7" Type="http://schemas.openxmlformats.org/officeDocument/2006/relationships/image" Target="../media/image23.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22.bin"/><Relationship Id="rId5" Type="http://schemas.openxmlformats.org/officeDocument/2006/relationships/image" Target="../media/image22.wmf"/><Relationship Id="rId4" Type="http://schemas.openxmlformats.org/officeDocument/2006/relationships/oleObject" Target="../embeddings/oleObject21.bin"/><Relationship Id="rId9" Type="http://schemas.openxmlformats.org/officeDocument/2006/relationships/image" Target="../media/image24.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17.xml"/><Relationship Id="rId7" Type="http://schemas.openxmlformats.org/officeDocument/2006/relationships/image" Target="../media/image26.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25.bin"/><Relationship Id="rId5" Type="http://schemas.openxmlformats.org/officeDocument/2006/relationships/image" Target="../media/image25.wmf"/><Relationship Id="rId4" Type="http://schemas.openxmlformats.org/officeDocument/2006/relationships/oleObject" Target="../embeddings/oleObject24.bin"/><Relationship Id="rId9" Type="http://schemas.openxmlformats.org/officeDocument/2006/relationships/image" Target="../media/image27.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9.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28.bin"/><Relationship Id="rId5" Type="http://schemas.openxmlformats.org/officeDocument/2006/relationships/image" Target="../media/image28.w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31.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6.wmf"/><Relationship Id="rId3" Type="http://schemas.openxmlformats.org/officeDocument/2006/relationships/notesSlide" Target="../notesSlides/notesSlide20.xml"/><Relationship Id="rId7" Type="http://schemas.openxmlformats.org/officeDocument/2006/relationships/image" Target="../media/image33.wmf"/><Relationship Id="rId12"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32.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4.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36.wmf"/><Relationship Id="rId3" Type="http://schemas.openxmlformats.org/officeDocument/2006/relationships/notesSlide" Target="../notesSlides/notesSlide22.xml"/><Relationship Id="rId7" Type="http://schemas.openxmlformats.org/officeDocument/2006/relationships/image" Target="../media/image33.wmf"/><Relationship Id="rId12"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37.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4.wmf"/></Relationships>
</file>

<file path=ppt/slides/_rels/slide2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39.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42.bin"/><Relationship Id="rId5" Type="http://schemas.openxmlformats.org/officeDocument/2006/relationships/image" Target="../media/image38.wmf"/><Relationship Id="rId4" Type="http://schemas.openxmlformats.org/officeDocument/2006/relationships/oleObject" Target="../embeddings/oleObject41.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4.wmf"/><Relationship Id="rId3" Type="http://schemas.openxmlformats.org/officeDocument/2006/relationships/notesSlide" Target="../notesSlides/notesSlide27.xml"/><Relationship Id="rId7" Type="http://schemas.openxmlformats.org/officeDocument/2006/relationships/image" Target="../media/image41.wmf"/><Relationship Id="rId12" Type="http://schemas.openxmlformats.org/officeDocument/2006/relationships/oleObject" Target="../embeddings/oleObject47.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oleObject" Target="../embeddings/oleObject44.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2.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28.xml"/><Relationship Id="rId7" Type="http://schemas.openxmlformats.org/officeDocument/2006/relationships/image" Target="../media/image46.w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49.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47.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3.wmf"/><Relationship Id="rId3" Type="http://schemas.openxmlformats.org/officeDocument/2006/relationships/notesSlide" Target="../notesSlides/notesSlide29.xml"/><Relationship Id="rId7" Type="http://schemas.openxmlformats.org/officeDocument/2006/relationships/image" Target="../media/image50.wmf"/><Relationship Id="rId12"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53.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51.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31.xml"/><Relationship Id="rId7" Type="http://schemas.openxmlformats.org/officeDocument/2006/relationships/image" Target="../media/image55.wmf"/><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58.bin"/><Relationship Id="rId11" Type="http://schemas.openxmlformats.org/officeDocument/2006/relationships/oleObject" Target="../embeddings/oleObject60.bin"/><Relationship Id="rId5" Type="http://schemas.openxmlformats.org/officeDocument/2006/relationships/image" Target="../media/image54.wmf"/><Relationship Id="rId10" Type="http://schemas.openxmlformats.org/officeDocument/2006/relationships/image" Target="../media/image57.wmf"/><Relationship Id="rId4" Type="http://schemas.openxmlformats.org/officeDocument/2006/relationships/oleObject" Target="../embeddings/oleObject57.bin"/><Relationship Id="rId9" Type="http://schemas.openxmlformats.org/officeDocument/2006/relationships/image" Target="../media/image56.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32.xml"/><Relationship Id="rId7" Type="http://schemas.openxmlformats.org/officeDocument/2006/relationships/image" Target="../media/image58.wmf"/><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62.bin"/><Relationship Id="rId5" Type="http://schemas.openxmlformats.org/officeDocument/2006/relationships/image" Target="../media/image54.wmf"/><Relationship Id="rId10" Type="http://schemas.openxmlformats.org/officeDocument/2006/relationships/image" Target="../media/image60.wmf"/><Relationship Id="rId4" Type="http://schemas.openxmlformats.org/officeDocument/2006/relationships/oleObject" Target="../embeddings/oleObject61.bin"/><Relationship Id="rId9" Type="http://schemas.openxmlformats.org/officeDocument/2006/relationships/image" Target="../media/image59.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64.wmf"/><Relationship Id="rId18" Type="http://schemas.openxmlformats.org/officeDocument/2006/relationships/oleObject" Target="../embeddings/oleObject71.bin"/><Relationship Id="rId3" Type="http://schemas.openxmlformats.org/officeDocument/2006/relationships/notesSlide" Target="../notesSlides/notesSlide33.xml"/><Relationship Id="rId7" Type="http://schemas.openxmlformats.org/officeDocument/2006/relationships/image" Target="../media/image61.wmf"/><Relationship Id="rId12" Type="http://schemas.openxmlformats.org/officeDocument/2006/relationships/oleObject" Target="../embeddings/oleObject68.bin"/><Relationship Id="rId17" Type="http://schemas.openxmlformats.org/officeDocument/2006/relationships/image" Target="../media/image66.wmf"/><Relationship Id="rId2" Type="http://schemas.openxmlformats.org/officeDocument/2006/relationships/slideLayout" Target="../slideLayouts/slideLayout1.xml"/><Relationship Id="rId16" Type="http://schemas.openxmlformats.org/officeDocument/2006/relationships/oleObject" Target="../embeddings/oleObject70.bin"/><Relationship Id="rId1" Type="http://schemas.openxmlformats.org/officeDocument/2006/relationships/vmlDrawing" Target="../drawings/vmlDrawing21.vml"/><Relationship Id="rId6" Type="http://schemas.openxmlformats.org/officeDocument/2006/relationships/oleObject" Target="../embeddings/oleObject65.bin"/><Relationship Id="rId11" Type="http://schemas.openxmlformats.org/officeDocument/2006/relationships/image" Target="../media/image63.wmf"/><Relationship Id="rId5" Type="http://schemas.openxmlformats.org/officeDocument/2006/relationships/image" Target="../media/image54.wmf"/><Relationship Id="rId15" Type="http://schemas.openxmlformats.org/officeDocument/2006/relationships/image" Target="../media/image65.wmf"/><Relationship Id="rId10" Type="http://schemas.openxmlformats.org/officeDocument/2006/relationships/oleObject" Target="../embeddings/oleObject67.bin"/><Relationship Id="rId19" Type="http://schemas.openxmlformats.org/officeDocument/2006/relationships/image" Target="../media/image67.wmf"/><Relationship Id="rId4" Type="http://schemas.openxmlformats.org/officeDocument/2006/relationships/oleObject" Target="../embeddings/oleObject64.bin"/><Relationship Id="rId9" Type="http://schemas.openxmlformats.org/officeDocument/2006/relationships/image" Target="../media/image62.wmf"/><Relationship Id="rId14" Type="http://schemas.openxmlformats.org/officeDocument/2006/relationships/oleObject" Target="../embeddings/oleObject69.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notesSlide" Target="../notesSlides/notesSlide34.xml"/><Relationship Id="rId7" Type="http://schemas.openxmlformats.org/officeDocument/2006/relationships/image" Target="../media/image58.wmf"/><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oleObject" Target="../embeddings/oleObject73.bin"/><Relationship Id="rId5" Type="http://schemas.openxmlformats.org/officeDocument/2006/relationships/image" Target="../media/image54.wmf"/><Relationship Id="rId10" Type="http://schemas.openxmlformats.org/officeDocument/2006/relationships/image" Target="../media/image60.wmf"/><Relationship Id="rId4" Type="http://schemas.openxmlformats.org/officeDocument/2006/relationships/oleObject" Target="../embeddings/oleObject72.bin"/><Relationship Id="rId9" Type="http://schemas.openxmlformats.org/officeDocument/2006/relationships/image" Target="../media/image59.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71.wmf"/><Relationship Id="rId3" Type="http://schemas.openxmlformats.org/officeDocument/2006/relationships/notesSlide" Target="../notesSlides/notesSlide35.xml"/><Relationship Id="rId7" Type="http://schemas.openxmlformats.org/officeDocument/2006/relationships/image" Target="../media/image54.wmf"/><Relationship Id="rId12" Type="http://schemas.openxmlformats.org/officeDocument/2006/relationships/oleObject" Target="../embeddings/oleObject79.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oleObject" Target="../embeddings/oleObject76.bin"/><Relationship Id="rId11" Type="http://schemas.openxmlformats.org/officeDocument/2006/relationships/image" Target="../media/image70.wmf"/><Relationship Id="rId5" Type="http://schemas.openxmlformats.org/officeDocument/2006/relationships/image" Target="../media/image68.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69.wmf"/><Relationship Id="rId14" Type="http://schemas.openxmlformats.org/officeDocument/2006/relationships/oleObject" Target="../embeddings/oleObject80.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notesSlide" Target="../notesSlides/notesSlide36.xml"/><Relationship Id="rId7" Type="http://schemas.openxmlformats.org/officeDocument/2006/relationships/image" Target="../media/image62.wmf"/><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oleObject" Target="../embeddings/oleObject82.bin"/><Relationship Id="rId5" Type="http://schemas.openxmlformats.org/officeDocument/2006/relationships/image" Target="../media/image54.wmf"/><Relationship Id="rId4" Type="http://schemas.openxmlformats.org/officeDocument/2006/relationships/oleObject" Target="../embeddings/oleObject81.bin"/><Relationship Id="rId9" Type="http://schemas.openxmlformats.org/officeDocument/2006/relationships/image" Target="../media/image72.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03D6E998-E3E9-4331-8508-F6D58CF006ED}" type="slidenum">
              <a:rPr lang="en-GB" altLang="en-US" sz="1200" smtClean="0">
                <a:latin typeface="Garamond" pitchFamily="18" charset="0"/>
              </a:rPr>
              <a:pPr/>
              <a:t>1</a:t>
            </a:fld>
            <a:endParaRPr lang="en-GB" altLang="en-US" sz="1200" smtClean="0">
              <a:latin typeface="Garamond" pitchFamily="18" charset="0"/>
            </a:endParaRPr>
          </a:p>
        </p:txBody>
      </p:sp>
      <p:sp>
        <p:nvSpPr>
          <p:cNvPr id="2051" name="Rectangle 2"/>
          <p:cNvSpPr>
            <a:spLocks noGrp="1" noChangeArrowheads="1"/>
          </p:cNvSpPr>
          <p:nvPr>
            <p:ph type="ctrTitle"/>
          </p:nvPr>
        </p:nvSpPr>
        <p:spPr>
          <a:xfrm>
            <a:off x="481013" y="369888"/>
            <a:ext cx="8159750" cy="555625"/>
          </a:xfrm>
        </p:spPr>
        <p:txBody>
          <a:bodyPr/>
          <a:lstStyle/>
          <a:p>
            <a:pPr eaLnBrk="1" hangingPunct="1"/>
            <a:r>
              <a:rPr lang="en-GB" altLang="en-US" sz="2000" smtClean="0"/>
              <a:t>Electronic Circuits and Systems			   	EEE211</a:t>
            </a:r>
          </a:p>
        </p:txBody>
      </p:sp>
      <p:sp>
        <p:nvSpPr>
          <p:cNvPr id="2052" name="Text Box 3"/>
          <p:cNvSpPr txBox="1">
            <a:spLocks noChangeArrowheads="1"/>
          </p:cNvSpPr>
          <p:nvPr/>
        </p:nvSpPr>
        <p:spPr bwMode="auto">
          <a:xfrm>
            <a:off x="2003425" y="1774825"/>
            <a:ext cx="44338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0975" indent="-1809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lgn="ctr">
              <a:spcBef>
                <a:spcPct val="50000"/>
              </a:spcBef>
            </a:pPr>
            <a:r>
              <a:rPr lang="en-US" altLang="en-US" sz="2400" b="1" i="1">
                <a:sym typeface="Symbol" pitchFamily="18" charset="2"/>
              </a:rPr>
              <a:t>Differential Amplifier Analysis</a:t>
            </a:r>
            <a:endParaRPr lang="en-GB" altLang="en-US" sz="2400" b="1" i="1">
              <a:sym typeface="Symbol" pitchFamily="18" charset="2"/>
            </a:endParaRPr>
          </a:p>
        </p:txBody>
      </p:sp>
      <p:sp>
        <p:nvSpPr>
          <p:cNvPr id="2054" name="Rectangle 5"/>
          <p:cNvSpPr>
            <a:spLocks noChangeArrowheads="1"/>
          </p:cNvSpPr>
          <p:nvPr/>
        </p:nvSpPr>
        <p:spPr bwMode="auto">
          <a:xfrm>
            <a:off x="2100263" y="3248025"/>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altLang="zh-CN" sz="1800" b="1">
              <a:solidFill>
                <a:srgbClr val="000000"/>
              </a:solidFill>
              <a:ea typeface="宋体" pitchFamily="2" charset="-122"/>
            </a:endParaRPr>
          </a:p>
          <a:p>
            <a:pPr algn="ctr"/>
            <a:r>
              <a:rPr lang="en-US" altLang="zh-CN" sz="1800" b="1">
                <a:solidFill>
                  <a:srgbClr val="000000"/>
                </a:solidFill>
                <a:ea typeface="宋体" pitchFamily="2" charset="-122"/>
              </a:rPr>
              <a:t>Dept. of Electrical &amp; Electronic Engineering</a:t>
            </a:r>
          </a:p>
          <a:p>
            <a:pPr algn="ctr"/>
            <a:r>
              <a:rPr lang="en-US" altLang="zh-CN" sz="1800" b="1">
                <a:solidFill>
                  <a:srgbClr val="000000"/>
                </a:solidFill>
                <a:ea typeface="宋体" pitchFamily="2" charset="-122"/>
              </a:rPr>
              <a:t>XJTLU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descr="image137014587434297329.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660525"/>
            <a:ext cx="8089900" cy="452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3F7BD704-FE31-4E29-9B3C-7D9FAD8710BC}" type="slidenum">
              <a:rPr lang="en-GB" altLang="en-US" sz="1200" smtClean="0">
                <a:latin typeface="Garamond" pitchFamily="18" charset="0"/>
              </a:rPr>
              <a:pPr/>
              <a:t>11</a:t>
            </a:fld>
            <a:endParaRPr lang="en-GB" altLang="en-US" sz="1200" smtClean="0">
              <a:latin typeface="Garamond" pitchFamily="18" charset="0"/>
            </a:endParaRPr>
          </a:p>
        </p:txBody>
      </p:sp>
      <p:sp>
        <p:nvSpPr>
          <p:cNvPr id="1024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024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0245" name="Text Box 9"/>
          <p:cNvSpPr txBox="1">
            <a:spLocks noChangeArrowheads="1"/>
          </p:cNvSpPr>
          <p:nvPr/>
        </p:nvSpPr>
        <p:spPr bwMode="auto">
          <a:xfrm>
            <a:off x="538163" y="785813"/>
            <a:ext cx="7532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b="1">
                <a:ea typeface="MS PGothic" pitchFamily="34" charset="-128"/>
              </a:rPr>
              <a:t>D.C. conditions: explanation of required conditions</a:t>
            </a:r>
            <a:endParaRPr lang="en-US" altLang="ja-JP" sz="1800">
              <a:ea typeface="MS PGothic" pitchFamily="34" charset="-128"/>
            </a:endParaRPr>
          </a:p>
        </p:txBody>
      </p:sp>
      <p:sp>
        <p:nvSpPr>
          <p:cNvPr id="10246" name="Text Box 10"/>
          <p:cNvSpPr txBox="1">
            <a:spLocks noChangeArrowheads="1"/>
          </p:cNvSpPr>
          <p:nvPr/>
        </p:nvSpPr>
        <p:spPr bwMode="auto">
          <a:xfrm>
            <a:off x="509588" y="1168400"/>
            <a:ext cx="81216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Consider the operation of the circuit under d.c. conditions (that is, with the a.c. voltage input signals v</a:t>
            </a:r>
            <a:r>
              <a:rPr lang="en-US" altLang="ja-JP" sz="1800" baseline="-25000">
                <a:ea typeface="MS PGothic" pitchFamily="34" charset="-128"/>
              </a:rPr>
              <a:t>i1</a:t>
            </a:r>
            <a:r>
              <a:rPr lang="en-US" altLang="ja-JP" sz="1800">
                <a:ea typeface="MS PGothic" pitchFamily="34" charset="-128"/>
              </a:rPr>
              <a:t> = v</a:t>
            </a:r>
            <a:r>
              <a:rPr lang="en-US" altLang="ja-JP" sz="1800" baseline="-25000">
                <a:ea typeface="MS PGothic" pitchFamily="34" charset="-128"/>
              </a:rPr>
              <a:t>i2</a:t>
            </a:r>
            <a:r>
              <a:rPr lang="en-US" altLang="ja-JP" sz="1800">
                <a:ea typeface="MS PGothic" pitchFamily="34" charset="-128"/>
              </a:rPr>
              <a:t> = 0). The small input signal voltages connected directly to the bases of Q1 and Q2, will hold the base of each transistor close to 0V whilst the emitters of both Q1 and Q2 (point P) will be at ~ -0.6 V due to the forward biased base-emitter diode drop. This voltage will not change significantly under normal conditions, so the combination of R</a:t>
            </a:r>
            <a:r>
              <a:rPr lang="en-US" altLang="ja-JP" sz="1800" baseline="-25000">
                <a:ea typeface="MS PGothic" pitchFamily="34" charset="-128"/>
              </a:rPr>
              <a:t>E</a:t>
            </a:r>
            <a:r>
              <a:rPr lang="en-US" altLang="ja-JP" sz="1800">
                <a:ea typeface="MS PGothic" pitchFamily="34" charset="-128"/>
              </a:rPr>
              <a:t> and V</a:t>
            </a:r>
            <a:r>
              <a:rPr lang="en-US" altLang="ja-JP" sz="1800" baseline="-25000">
                <a:ea typeface="MS PGothic" pitchFamily="34" charset="-128"/>
              </a:rPr>
              <a:t>EE</a:t>
            </a:r>
            <a:r>
              <a:rPr lang="en-US" altLang="ja-JP" sz="1800">
                <a:ea typeface="MS PGothic" pitchFamily="34" charset="-128"/>
              </a:rPr>
              <a:t> constitute a simple current source of magnitude: </a:t>
            </a:r>
            <a:endParaRPr lang="en-US" altLang="en-US" sz="1800"/>
          </a:p>
        </p:txBody>
      </p:sp>
      <p:sp>
        <p:nvSpPr>
          <p:cNvPr id="10247" name="Text Box 11"/>
          <p:cNvSpPr txBox="1">
            <a:spLocks noChangeArrowheads="1"/>
          </p:cNvSpPr>
          <p:nvPr/>
        </p:nvSpPr>
        <p:spPr bwMode="auto">
          <a:xfrm>
            <a:off x="593725" y="3897313"/>
            <a:ext cx="813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Provided that Q1 and Q2 are identical transistors, the current I</a:t>
            </a:r>
            <a:r>
              <a:rPr lang="en-US" altLang="ja-JP" sz="1800" baseline="-25000">
                <a:ea typeface="MS PGothic" pitchFamily="34" charset="-128"/>
              </a:rPr>
              <a:t>o</a:t>
            </a:r>
            <a:r>
              <a:rPr lang="en-US" altLang="ja-JP" sz="1800">
                <a:ea typeface="MS PGothic" pitchFamily="34" charset="-128"/>
              </a:rPr>
              <a:t> will divide equally between them.  </a:t>
            </a:r>
            <a:endParaRPr lang="en-US" altLang="en-US" sz="1800"/>
          </a:p>
        </p:txBody>
      </p:sp>
      <p:sp>
        <p:nvSpPr>
          <p:cNvPr id="10248" name="Rectangle 13"/>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10249" name="Object 12"/>
          <p:cNvGraphicFramePr>
            <a:graphicFrameLocks noChangeAspect="1"/>
          </p:cNvGraphicFramePr>
          <p:nvPr/>
        </p:nvGraphicFramePr>
        <p:xfrm>
          <a:off x="3351213" y="3228975"/>
          <a:ext cx="1520825" cy="712788"/>
        </p:xfrm>
        <a:graphic>
          <a:graphicData uri="http://schemas.openxmlformats.org/presentationml/2006/ole">
            <mc:AlternateContent xmlns:mc="http://schemas.openxmlformats.org/markup-compatibility/2006">
              <mc:Choice xmlns:v="urn:schemas-microsoft-com:vml" Requires="v">
                <p:oleObj spid="_x0000_s10269" name="Equation" r:id="rId4" imgW="914400" imgH="431800" progId="Equation.3">
                  <p:embed/>
                </p:oleObj>
              </mc:Choice>
              <mc:Fallback>
                <p:oleObj name="Equation" r:id="rId4" imgW="914400" imgH="4318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1213" y="3228975"/>
                        <a:ext cx="15208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0" name="Text Box 15"/>
          <p:cNvSpPr txBox="1">
            <a:spLocks noChangeArrowheads="1"/>
          </p:cNvSpPr>
          <p:nvPr/>
        </p:nvSpPr>
        <p:spPr bwMode="auto">
          <a:xfrm>
            <a:off x="415925" y="4991100"/>
            <a:ext cx="8534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The value of R</a:t>
            </a:r>
            <a:r>
              <a:rPr lang="en-US" altLang="ja-JP" sz="1800" baseline="-25000">
                <a:ea typeface="MS PGothic" pitchFamily="34" charset="-128"/>
              </a:rPr>
              <a:t>C</a:t>
            </a:r>
            <a:r>
              <a:rPr lang="en-US" altLang="ja-JP" sz="1800">
                <a:ea typeface="MS PGothic" pitchFamily="34" charset="-128"/>
              </a:rPr>
              <a:t> is chosen with the same considerations as for the common emitter amplifier. The maximum voltage gain can be achieved by arranging a substantial part of V</a:t>
            </a:r>
            <a:r>
              <a:rPr lang="en-US" altLang="ja-JP" sz="1800" baseline="-25000">
                <a:ea typeface="MS PGothic" pitchFamily="34" charset="-128"/>
              </a:rPr>
              <a:t>CC</a:t>
            </a:r>
            <a:r>
              <a:rPr lang="en-US" altLang="ja-JP" sz="1800">
                <a:ea typeface="MS PGothic" pitchFamily="34" charset="-128"/>
              </a:rPr>
              <a:t> to be dropped across it, but the magnitude of the output voltage will be limited.  </a:t>
            </a:r>
            <a:endParaRPr lang="en-US" altLang="en-US" sz="1800"/>
          </a:p>
        </p:txBody>
      </p:sp>
      <p:graphicFrame>
        <p:nvGraphicFramePr>
          <p:cNvPr id="10251" name="Object 16"/>
          <p:cNvGraphicFramePr>
            <a:graphicFrameLocks noChangeAspect="1"/>
          </p:cNvGraphicFramePr>
          <p:nvPr/>
        </p:nvGraphicFramePr>
        <p:xfrm>
          <a:off x="3405188" y="4341813"/>
          <a:ext cx="1690687" cy="712787"/>
        </p:xfrm>
        <a:graphic>
          <a:graphicData uri="http://schemas.openxmlformats.org/presentationml/2006/ole">
            <mc:AlternateContent xmlns:mc="http://schemas.openxmlformats.org/markup-compatibility/2006">
              <mc:Choice xmlns:v="urn:schemas-microsoft-com:vml" Requires="v">
                <p:oleObj spid="_x0000_s10270" name="Equation" r:id="rId6" imgW="1016000" imgH="431800" progId="Equation.3">
                  <p:embed/>
                </p:oleObj>
              </mc:Choice>
              <mc:Fallback>
                <p:oleObj name="Equation" r:id="rId6" imgW="1016000" imgH="4318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5188" y="4341813"/>
                        <a:ext cx="1690687"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2"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EBC1404-BE1A-4983-9B91-D935D0B54877}" type="slidenum">
              <a:rPr lang="en-GB" altLang="en-US" sz="1200" smtClean="0">
                <a:latin typeface="Garamond" pitchFamily="18" charset="0"/>
              </a:rPr>
              <a:pPr/>
              <a:t>12</a:t>
            </a:fld>
            <a:endParaRPr lang="en-GB" altLang="en-US" sz="1200" smtClean="0">
              <a:latin typeface="Garamond" pitchFamily="18" charset="0"/>
            </a:endParaRPr>
          </a:p>
        </p:txBody>
      </p:sp>
      <p:sp>
        <p:nvSpPr>
          <p:cNvPr id="1126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126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1269" name="Text Box 116"/>
          <p:cNvSpPr txBox="1">
            <a:spLocks noChangeArrowheads="1"/>
          </p:cNvSpPr>
          <p:nvPr/>
        </p:nvSpPr>
        <p:spPr bwMode="auto">
          <a:xfrm>
            <a:off x="255588" y="903288"/>
            <a:ext cx="1819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b="1">
                <a:ea typeface="MS PGothic" pitchFamily="34" charset="-128"/>
              </a:rPr>
              <a:t>D.C. analysis</a:t>
            </a:r>
            <a:endParaRPr lang="en-US" altLang="ja-JP" sz="1800">
              <a:ea typeface="MS PGothic" pitchFamily="34" charset="-128"/>
            </a:endParaRPr>
          </a:p>
        </p:txBody>
      </p:sp>
      <p:grpSp>
        <p:nvGrpSpPr>
          <p:cNvPr id="11270" name="Group 237"/>
          <p:cNvGrpSpPr>
            <a:grpSpLocks/>
          </p:cNvGrpSpPr>
          <p:nvPr/>
        </p:nvGrpSpPr>
        <p:grpSpPr bwMode="auto">
          <a:xfrm>
            <a:off x="1014413" y="1776413"/>
            <a:ext cx="6854825" cy="3260725"/>
            <a:chOff x="743" y="902"/>
            <a:chExt cx="4594" cy="2165"/>
          </a:xfrm>
        </p:grpSpPr>
        <p:sp>
          <p:nvSpPr>
            <p:cNvPr id="11278" name="Line 123"/>
            <p:cNvSpPr>
              <a:spLocks noChangeShapeType="1"/>
            </p:cNvSpPr>
            <p:nvPr/>
          </p:nvSpPr>
          <p:spPr bwMode="auto">
            <a:xfrm>
              <a:off x="1670" y="1727"/>
              <a:ext cx="0" cy="27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124"/>
            <p:cNvSpPr>
              <a:spLocks noChangeShapeType="1"/>
            </p:cNvSpPr>
            <p:nvPr/>
          </p:nvSpPr>
          <p:spPr bwMode="auto">
            <a:xfrm flipV="1">
              <a:off x="1670" y="1727"/>
              <a:ext cx="137" cy="1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Line 125"/>
            <p:cNvSpPr>
              <a:spLocks noChangeShapeType="1"/>
            </p:cNvSpPr>
            <p:nvPr/>
          </p:nvSpPr>
          <p:spPr bwMode="auto">
            <a:xfrm>
              <a:off x="1670" y="1864"/>
              <a:ext cx="102" cy="1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Freeform 126"/>
            <p:cNvSpPr>
              <a:spLocks/>
            </p:cNvSpPr>
            <p:nvPr/>
          </p:nvSpPr>
          <p:spPr bwMode="auto">
            <a:xfrm>
              <a:off x="1742" y="1934"/>
              <a:ext cx="65" cy="67"/>
            </a:xfrm>
            <a:custGeom>
              <a:avLst/>
              <a:gdLst>
                <a:gd name="T0" fmla="*/ 65 w 65"/>
                <a:gd name="T1" fmla="*/ 67 h 67"/>
                <a:gd name="T2" fmla="*/ 0 w 65"/>
                <a:gd name="T3" fmla="*/ 44 h 67"/>
                <a:gd name="T4" fmla="*/ 14 w 65"/>
                <a:gd name="T5" fmla="*/ 37 h 67"/>
                <a:gd name="T6" fmla="*/ 26 w 65"/>
                <a:gd name="T7" fmla="*/ 28 h 67"/>
                <a:gd name="T8" fmla="*/ 35 w 65"/>
                <a:gd name="T9" fmla="*/ 14 h 67"/>
                <a:gd name="T10" fmla="*/ 42 w 65"/>
                <a:gd name="T11" fmla="*/ 0 h 67"/>
                <a:gd name="T12" fmla="*/ 65 w 65"/>
                <a:gd name="T13" fmla="*/ 67 h 67"/>
                <a:gd name="T14" fmla="*/ 0 60000 65536"/>
                <a:gd name="T15" fmla="*/ 0 60000 65536"/>
                <a:gd name="T16" fmla="*/ 0 60000 65536"/>
                <a:gd name="T17" fmla="*/ 0 60000 65536"/>
                <a:gd name="T18" fmla="*/ 0 60000 65536"/>
                <a:gd name="T19" fmla="*/ 0 60000 65536"/>
                <a:gd name="T20" fmla="*/ 0 60000 65536"/>
                <a:gd name="T21" fmla="*/ 0 w 65"/>
                <a:gd name="T22" fmla="*/ 0 h 67"/>
                <a:gd name="T23" fmla="*/ 65 w 65"/>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67">
                  <a:moveTo>
                    <a:pt x="65" y="67"/>
                  </a:moveTo>
                  <a:lnTo>
                    <a:pt x="0" y="44"/>
                  </a:lnTo>
                  <a:lnTo>
                    <a:pt x="14" y="37"/>
                  </a:lnTo>
                  <a:lnTo>
                    <a:pt x="26" y="28"/>
                  </a:lnTo>
                  <a:lnTo>
                    <a:pt x="35" y="14"/>
                  </a:lnTo>
                  <a:lnTo>
                    <a:pt x="42" y="0"/>
                  </a:lnTo>
                  <a:lnTo>
                    <a:pt x="65"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82" name="Line 127"/>
            <p:cNvSpPr>
              <a:spLocks noChangeShapeType="1"/>
            </p:cNvSpPr>
            <p:nvPr/>
          </p:nvSpPr>
          <p:spPr bwMode="auto">
            <a:xfrm flipV="1">
              <a:off x="1807" y="971"/>
              <a:ext cx="0" cy="7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Freeform 128"/>
            <p:cNvSpPr>
              <a:spLocks/>
            </p:cNvSpPr>
            <p:nvPr/>
          </p:nvSpPr>
          <p:spPr bwMode="auto">
            <a:xfrm>
              <a:off x="1206" y="2314"/>
              <a:ext cx="246" cy="246"/>
            </a:xfrm>
            <a:custGeom>
              <a:avLst/>
              <a:gdLst>
                <a:gd name="T0" fmla="*/ 0 w 246"/>
                <a:gd name="T1" fmla="*/ 123 h 246"/>
                <a:gd name="T2" fmla="*/ 2 w 246"/>
                <a:gd name="T3" fmla="*/ 100 h 246"/>
                <a:gd name="T4" fmla="*/ 7 w 246"/>
                <a:gd name="T5" fmla="*/ 79 h 246"/>
                <a:gd name="T6" fmla="*/ 18 w 246"/>
                <a:gd name="T7" fmla="*/ 58 h 246"/>
                <a:gd name="T8" fmla="*/ 32 w 246"/>
                <a:gd name="T9" fmla="*/ 39 h 246"/>
                <a:gd name="T10" fmla="*/ 48 w 246"/>
                <a:gd name="T11" fmla="*/ 23 h 246"/>
                <a:gd name="T12" fmla="*/ 67 w 246"/>
                <a:gd name="T13" fmla="*/ 11 h 246"/>
                <a:gd name="T14" fmla="*/ 88 w 246"/>
                <a:gd name="T15" fmla="*/ 4 h 246"/>
                <a:gd name="T16" fmla="*/ 111 w 246"/>
                <a:gd name="T17" fmla="*/ 0 h 246"/>
                <a:gd name="T18" fmla="*/ 134 w 246"/>
                <a:gd name="T19" fmla="*/ 0 h 246"/>
                <a:gd name="T20" fmla="*/ 158 w 246"/>
                <a:gd name="T21" fmla="*/ 4 h 246"/>
                <a:gd name="T22" fmla="*/ 179 w 246"/>
                <a:gd name="T23" fmla="*/ 11 h 246"/>
                <a:gd name="T24" fmla="*/ 197 w 246"/>
                <a:gd name="T25" fmla="*/ 23 h 246"/>
                <a:gd name="T26" fmla="*/ 213 w 246"/>
                <a:gd name="T27" fmla="*/ 39 h 246"/>
                <a:gd name="T28" fmla="*/ 227 w 246"/>
                <a:gd name="T29" fmla="*/ 58 h 246"/>
                <a:gd name="T30" fmla="*/ 239 w 246"/>
                <a:gd name="T31" fmla="*/ 79 h 246"/>
                <a:gd name="T32" fmla="*/ 244 w 246"/>
                <a:gd name="T33" fmla="*/ 100 h 246"/>
                <a:gd name="T34" fmla="*/ 246 w 246"/>
                <a:gd name="T35" fmla="*/ 123 h 246"/>
                <a:gd name="T36" fmla="*/ 244 w 246"/>
                <a:gd name="T37" fmla="*/ 146 h 246"/>
                <a:gd name="T38" fmla="*/ 239 w 246"/>
                <a:gd name="T39" fmla="*/ 167 h 246"/>
                <a:gd name="T40" fmla="*/ 227 w 246"/>
                <a:gd name="T41" fmla="*/ 188 h 246"/>
                <a:gd name="T42" fmla="*/ 213 w 246"/>
                <a:gd name="T43" fmla="*/ 207 h 246"/>
                <a:gd name="T44" fmla="*/ 197 w 246"/>
                <a:gd name="T45" fmla="*/ 221 h 246"/>
                <a:gd name="T46" fmla="*/ 179 w 246"/>
                <a:gd name="T47" fmla="*/ 232 h 246"/>
                <a:gd name="T48" fmla="*/ 158 w 246"/>
                <a:gd name="T49" fmla="*/ 242 h 246"/>
                <a:gd name="T50" fmla="*/ 134 w 246"/>
                <a:gd name="T51" fmla="*/ 246 h 246"/>
                <a:gd name="T52" fmla="*/ 111 w 246"/>
                <a:gd name="T53" fmla="*/ 246 h 246"/>
                <a:gd name="T54" fmla="*/ 88 w 246"/>
                <a:gd name="T55" fmla="*/ 242 h 246"/>
                <a:gd name="T56" fmla="*/ 67 w 246"/>
                <a:gd name="T57" fmla="*/ 232 h 246"/>
                <a:gd name="T58" fmla="*/ 48 w 246"/>
                <a:gd name="T59" fmla="*/ 221 h 246"/>
                <a:gd name="T60" fmla="*/ 32 w 246"/>
                <a:gd name="T61" fmla="*/ 207 h 246"/>
                <a:gd name="T62" fmla="*/ 18 w 246"/>
                <a:gd name="T63" fmla="*/ 188 h 246"/>
                <a:gd name="T64" fmla="*/ 7 w 246"/>
                <a:gd name="T65" fmla="*/ 167 h 246"/>
                <a:gd name="T66" fmla="*/ 2 w 246"/>
                <a:gd name="T67" fmla="*/ 146 h 246"/>
                <a:gd name="T68" fmla="*/ 0 w 246"/>
                <a:gd name="T69" fmla="*/ 123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6"/>
                <a:gd name="T106" fmla="*/ 0 h 246"/>
                <a:gd name="T107" fmla="*/ 246 w 246"/>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6" h="246">
                  <a:moveTo>
                    <a:pt x="0" y="123"/>
                  </a:moveTo>
                  <a:lnTo>
                    <a:pt x="2" y="100"/>
                  </a:lnTo>
                  <a:lnTo>
                    <a:pt x="7" y="79"/>
                  </a:lnTo>
                  <a:lnTo>
                    <a:pt x="18" y="58"/>
                  </a:lnTo>
                  <a:lnTo>
                    <a:pt x="32" y="39"/>
                  </a:lnTo>
                  <a:lnTo>
                    <a:pt x="48" y="23"/>
                  </a:lnTo>
                  <a:lnTo>
                    <a:pt x="67" y="11"/>
                  </a:lnTo>
                  <a:lnTo>
                    <a:pt x="88" y="4"/>
                  </a:lnTo>
                  <a:lnTo>
                    <a:pt x="111" y="0"/>
                  </a:lnTo>
                  <a:lnTo>
                    <a:pt x="134" y="0"/>
                  </a:lnTo>
                  <a:lnTo>
                    <a:pt x="158" y="4"/>
                  </a:lnTo>
                  <a:lnTo>
                    <a:pt x="179" y="11"/>
                  </a:lnTo>
                  <a:lnTo>
                    <a:pt x="197" y="23"/>
                  </a:lnTo>
                  <a:lnTo>
                    <a:pt x="213" y="39"/>
                  </a:lnTo>
                  <a:lnTo>
                    <a:pt x="227" y="58"/>
                  </a:lnTo>
                  <a:lnTo>
                    <a:pt x="239" y="79"/>
                  </a:lnTo>
                  <a:lnTo>
                    <a:pt x="244" y="100"/>
                  </a:lnTo>
                  <a:lnTo>
                    <a:pt x="246" y="123"/>
                  </a:lnTo>
                  <a:lnTo>
                    <a:pt x="244" y="146"/>
                  </a:lnTo>
                  <a:lnTo>
                    <a:pt x="239" y="167"/>
                  </a:lnTo>
                  <a:lnTo>
                    <a:pt x="227" y="188"/>
                  </a:lnTo>
                  <a:lnTo>
                    <a:pt x="213" y="207"/>
                  </a:lnTo>
                  <a:lnTo>
                    <a:pt x="197" y="221"/>
                  </a:lnTo>
                  <a:lnTo>
                    <a:pt x="179" y="232"/>
                  </a:lnTo>
                  <a:lnTo>
                    <a:pt x="158" y="242"/>
                  </a:lnTo>
                  <a:lnTo>
                    <a:pt x="134" y="246"/>
                  </a:lnTo>
                  <a:lnTo>
                    <a:pt x="111" y="246"/>
                  </a:lnTo>
                  <a:lnTo>
                    <a:pt x="88" y="242"/>
                  </a:lnTo>
                  <a:lnTo>
                    <a:pt x="67" y="232"/>
                  </a:lnTo>
                  <a:lnTo>
                    <a:pt x="48" y="221"/>
                  </a:lnTo>
                  <a:lnTo>
                    <a:pt x="32" y="207"/>
                  </a:lnTo>
                  <a:lnTo>
                    <a:pt x="18" y="188"/>
                  </a:lnTo>
                  <a:lnTo>
                    <a:pt x="7" y="167"/>
                  </a:lnTo>
                  <a:lnTo>
                    <a:pt x="2"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4" name="Freeform 129"/>
            <p:cNvSpPr>
              <a:spLocks/>
            </p:cNvSpPr>
            <p:nvPr/>
          </p:nvSpPr>
          <p:spPr bwMode="auto">
            <a:xfrm>
              <a:off x="2606" y="1569"/>
              <a:ext cx="40" cy="42"/>
            </a:xfrm>
            <a:custGeom>
              <a:avLst/>
              <a:gdLst>
                <a:gd name="T0" fmla="*/ 0 w 40"/>
                <a:gd name="T1" fmla="*/ 21 h 42"/>
                <a:gd name="T2" fmla="*/ 3 w 40"/>
                <a:gd name="T3" fmla="*/ 11 h 42"/>
                <a:gd name="T4" fmla="*/ 7 w 40"/>
                <a:gd name="T5" fmla="*/ 4 h 42"/>
                <a:gd name="T6" fmla="*/ 16 w 40"/>
                <a:gd name="T7" fmla="*/ 0 h 42"/>
                <a:gd name="T8" fmla="*/ 23 w 40"/>
                <a:gd name="T9" fmla="*/ 0 h 42"/>
                <a:gd name="T10" fmla="*/ 33 w 40"/>
                <a:gd name="T11" fmla="*/ 4 h 42"/>
                <a:gd name="T12" fmla="*/ 37 w 40"/>
                <a:gd name="T13" fmla="*/ 11 h 42"/>
                <a:gd name="T14" fmla="*/ 40 w 40"/>
                <a:gd name="T15" fmla="*/ 21 h 42"/>
                <a:gd name="T16" fmla="*/ 37 w 40"/>
                <a:gd name="T17" fmla="*/ 30 h 42"/>
                <a:gd name="T18" fmla="*/ 33 w 40"/>
                <a:gd name="T19" fmla="*/ 37 h 42"/>
                <a:gd name="T20" fmla="*/ 23 w 40"/>
                <a:gd name="T21" fmla="*/ 42 h 42"/>
                <a:gd name="T22" fmla="*/ 16 w 40"/>
                <a:gd name="T23" fmla="*/ 42 h 42"/>
                <a:gd name="T24" fmla="*/ 7 w 40"/>
                <a:gd name="T25" fmla="*/ 37 h 42"/>
                <a:gd name="T26" fmla="*/ 3 w 40"/>
                <a:gd name="T27" fmla="*/ 30 h 42"/>
                <a:gd name="T28" fmla="*/ 0 w 40"/>
                <a:gd name="T29" fmla="*/ 2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3" y="11"/>
                  </a:lnTo>
                  <a:lnTo>
                    <a:pt x="7" y="4"/>
                  </a:lnTo>
                  <a:lnTo>
                    <a:pt x="16" y="0"/>
                  </a:lnTo>
                  <a:lnTo>
                    <a:pt x="23" y="0"/>
                  </a:lnTo>
                  <a:lnTo>
                    <a:pt x="33" y="4"/>
                  </a:lnTo>
                  <a:lnTo>
                    <a:pt x="37" y="11"/>
                  </a:lnTo>
                  <a:lnTo>
                    <a:pt x="40" y="21"/>
                  </a:lnTo>
                  <a:lnTo>
                    <a:pt x="37" y="30"/>
                  </a:lnTo>
                  <a:lnTo>
                    <a:pt x="33" y="37"/>
                  </a:lnTo>
                  <a:lnTo>
                    <a:pt x="23" y="42"/>
                  </a:lnTo>
                  <a:lnTo>
                    <a:pt x="16" y="42"/>
                  </a:lnTo>
                  <a:lnTo>
                    <a:pt x="7" y="37"/>
                  </a:lnTo>
                  <a:lnTo>
                    <a:pt x="3" y="30"/>
                  </a:lnTo>
                  <a:lnTo>
                    <a:pt x="0" y="21"/>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1285" name="Rectangle 130"/>
            <p:cNvSpPr>
              <a:spLocks noChangeArrowheads="1"/>
            </p:cNvSpPr>
            <p:nvPr/>
          </p:nvSpPr>
          <p:spPr bwMode="auto">
            <a:xfrm>
              <a:off x="2562" y="1125"/>
              <a:ext cx="126" cy="314"/>
            </a:xfrm>
            <a:prstGeom prst="rect">
              <a:avLst/>
            </a:prstGeom>
            <a:solidFill>
              <a:srgbClr val="FFFFFF"/>
            </a:solidFill>
            <a:ln w="11113">
              <a:solidFill>
                <a:srgbClr val="000000"/>
              </a:solidFill>
              <a:miter lim="800000"/>
              <a:headEnd/>
              <a:tailEnd/>
            </a:ln>
          </p:spPr>
          <p:txBody>
            <a:bodyPr/>
            <a:lstStyle/>
            <a:p>
              <a:endParaRPr lang="en-US" altLang="en-US"/>
            </a:p>
          </p:txBody>
        </p:sp>
        <p:sp>
          <p:nvSpPr>
            <p:cNvPr id="11286" name="Line 131"/>
            <p:cNvSpPr>
              <a:spLocks noChangeShapeType="1"/>
            </p:cNvSpPr>
            <p:nvPr/>
          </p:nvSpPr>
          <p:spPr bwMode="auto">
            <a:xfrm flipV="1">
              <a:off x="2625" y="1438"/>
              <a:ext cx="2" cy="28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Line 132"/>
            <p:cNvSpPr>
              <a:spLocks noChangeShapeType="1"/>
            </p:cNvSpPr>
            <p:nvPr/>
          </p:nvSpPr>
          <p:spPr bwMode="auto">
            <a:xfrm flipV="1">
              <a:off x="2624" y="973"/>
              <a:ext cx="3" cy="14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8" name="Line 133"/>
            <p:cNvSpPr>
              <a:spLocks noChangeShapeType="1"/>
            </p:cNvSpPr>
            <p:nvPr/>
          </p:nvSpPr>
          <p:spPr bwMode="auto">
            <a:xfrm>
              <a:off x="2764" y="1727"/>
              <a:ext cx="0" cy="27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9" name="Line 134"/>
            <p:cNvSpPr>
              <a:spLocks noChangeShapeType="1"/>
            </p:cNvSpPr>
            <p:nvPr/>
          </p:nvSpPr>
          <p:spPr bwMode="auto">
            <a:xfrm flipH="1" flipV="1">
              <a:off x="2625" y="1727"/>
              <a:ext cx="139" cy="1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0" name="Line 135"/>
            <p:cNvSpPr>
              <a:spLocks noChangeShapeType="1"/>
            </p:cNvSpPr>
            <p:nvPr/>
          </p:nvSpPr>
          <p:spPr bwMode="auto">
            <a:xfrm flipH="1">
              <a:off x="2660" y="1864"/>
              <a:ext cx="104" cy="1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Freeform 136"/>
            <p:cNvSpPr>
              <a:spLocks/>
            </p:cNvSpPr>
            <p:nvPr/>
          </p:nvSpPr>
          <p:spPr bwMode="auto">
            <a:xfrm>
              <a:off x="2625" y="1934"/>
              <a:ext cx="67" cy="67"/>
            </a:xfrm>
            <a:custGeom>
              <a:avLst/>
              <a:gdLst>
                <a:gd name="T0" fmla="*/ 0 w 67"/>
                <a:gd name="T1" fmla="*/ 67 h 67"/>
                <a:gd name="T2" fmla="*/ 67 w 67"/>
                <a:gd name="T3" fmla="*/ 44 h 67"/>
                <a:gd name="T4" fmla="*/ 53 w 67"/>
                <a:gd name="T5" fmla="*/ 37 h 67"/>
                <a:gd name="T6" fmla="*/ 39 w 67"/>
                <a:gd name="T7" fmla="*/ 28 h 67"/>
                <a:gd name="T8" fmla="*/ 30 w 67"/>
                <a:gd name="T9" fmla="*/ 14 h 67"/>
                <a:gd name="T10" fmla="*/ 23 w 67"/>
                <a:gd name="T11" fmla="*/ 0 h 67"/>
                <a:gd name="T12" fmla="*/ 0 w 67"/>
                <a:gd name="T13" fmla="*/ 67 h 67"/>
                <a:gd name="T14" fmla="*/ 0 60000 65536"/>
                <a:gd name="T15" fmla="*/ 0 60000 65536"/>
                <a:gd name="T16" fmla="*/ 0 60000 65536"/>
                <a:gd name="T17" fmla="*/ 0 60000 65536"/>
                <a:gd name="T18" fmla="*/ 0 60000 65536"/>
                <a:gd name="T19" fmla="*/ 0 60000 65536"/>
                <a:gd name="T20" fmla="*/ 0 60000 65536"/>
                <a:gd name="T21" fmla="*/ 0 w 67"/>
                <a:gd name="T22" fmla="*/ 0 h 67"/>
                <a:gd name="T23" fmla="*/ 67 w 6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67">
                  <a:moveTo>
                    <a:pt x="0" y="67"/>
                  </a:moveTo>
                  <a:lnTo>
                    <a:pt x="67" y="44"/>
                  </a:lnTo>
                  <a:lnTo>
                    <a:pt x="53" y="37"/>
                  </a:lnTo>
                  <a:lnTo>
                    <a:pt x="39" y="28"/>
                  </a:lnTo>
                  <a:lnTo>
                    <a:pt x="30" y="14"/>
                  </a:lnTo>
                  <a:lnTo>
                    <a:pt x="23"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92" name="Line 137"/>
            <p:cNvSpPr>
              <a:spLocks noChangeShapeType="1"/>
            </p:cNvSpPr>
            <p:nvPr/>
          </p:nvSpPr>
          <p:spPr bwMode="auto">
            <a:xfrm>
              <a:off x="1807" y="2001"/>
              <a:ext cx="0" cy="1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Line 138"/>
            <p:cNvSpPr>
              <a:spLocks noChangeShapeType="1"/>
            </p:cNvSpPr>
            <p:nvPr/>
          </p:nvSpPr>
          <p:spPr bwMode="auto">
            <a:xfrm>
              <a:off x="2625" y="2001"/>
              <a:ext cx="2" cy="1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4" name="Line 139"/>
            <p:cNvSpPr>
              <a:spLocks noChangeShapeType="1"/>
            </p:cNvSpPr>
            <p:nvPr/>
          </p:nvSpPr>
          <p:spPr bwMode="auto">
            <a:xfrm>
              <a:off x="1807" y="2136"/>
              <a:ext cx="818" cy="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Rectangle 140"/>
            <p:cNvSpPr>
              <a:spLocks noChangeArrowheads="1"/>
            </p:cNvSpPr>
            <p:nvPr/>
          </p:nvSpPr>
          <p:spPr bwMode="auto">
            <a:xfrm>
              <a:off x="2146" y="2411"/>
              <a:ext cx="144" cy="358"/>
            </a:xfrm>
            <a:prstGeom prst="rect">
              <a:avLst/>
            </a:prstGeom>
            <a:solidFill>
              <a:srgbClr val="FFFFFF"/>
            </a:solidFill>
            <a:ln w="11113">
              <a:solidFill>
                <a:srgbClr val="000000"/>
              </a:solidFill>
              <a:miter lim="800000"/>
              <a:headEnd/>
              <a:tailEnd/>
            </a:ln>
          </p:spPr>
          <p:txBody>
            <a:bodyPr/>
            <a:lstStyle/>
            <a:p>
              <a:endParaRPr lang="en-US" altLang="en-US"/>
            </a:p>
          </p:txBody>
        </p:sp>
        <p:sp>
          <p:nvSpPr>
            <p:cNvPr id="11296" name="Line 141"/>
            <p:cNvSpPr>
              <a:spLocks noChangeShapeType="1"/>
            </p:cNvSpPr>
            <p:nvPr/>
          </p:nvSpPr>
          <p:spPr bwMode="auto">
            <a:xfrm flipV="1">
              <a:off x="2216" y="2148"/>
              <a:ext cx="0" cy="2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7" name="Freeform 142"/>
            <p:cNvSpPr>
              <a:spLocks/>
            </p:cNvSpPr>
            <p:nvPr/>
          </p:nvSpPr>
          <p:spPr bwMode="auto">
            <a:xfrm>
              <a:off x="2195" y="2118"/>
              <a:ext cx="42" cy="39"/>
            </a:xfrm>
            <a:custGeom>
              <a:avLst/>
              <a:gdLst>
                <a:gd name="T0" fmla="*/ 0 w 42"/>
                <a:gd name="T1" fmla="*/ 18 h 39"/>
                <a:gd name="T2" fmla="*/ 2 w 42"/>
                <a:gd name="T3" fmla="*/ 9 h 39"/>
                <a:gd name="T4" fmla="*/ 9 w 42"/>
                <a:gd name="T5" fmla="*/ 2 h 39"/>
                <a:gd name="T6" fmla="*/ 16 w 42"/>
                <a:gd name="T7" fmla="*/ 0 h 39"/>
                <a:gd name="T8" fmla="*/ 26 w 42"/>
                <a:gd name="T9" fmla="*/ 0 h 39"/>
                <a:gd name="T10" fmla="*/ 35 w 42"/>
                <a:gd name="T11" fmla="*/ 2 h 39"/>
                <a:gd name="T12" fmla="*/ 40 w 42"/>
                <a:gd name="T13" fmla="*/ 9 h 39"/>
                <a:gd name="T14" fmla="*/ 42 w 42"/>
                <a:gd name="T15" fmla="*/ 18 h 39"/>
                <a:gd name="T16" fmla="*/ 40 w 42"/>
                <a:gd name="T17" fmla="*/ 28 h 39"/>
                <a:gd name="T18" fmla="*/ 35 w 42"/>
                <a:gd name="T19" fmla="*/ 35 h 39"/>
                <a:gd name="T20" fmla="*/ 26 w 42"/>
                <a:gd name="T21" fmla="*/ 39 h 39"/>
                <a:gd name="T22" fmla="*/ 16 w 42"/>
                <a:gd name="T23" fmla="*/ 39 h 39"/>
                <a:gd name="T24" fmla="*/ 9 w 42"/>
                <a:gd name="T25" fmla="*/ 35 h 39"/>
                <a:gd name="T26" fmla="*/ 2 w 42"/>
                <a:gd name="T27" fmla="*/ 28 h 39"/>
                <a:gd name="T28" fmla="*/ 0 w 42"/>
                <a:gd name="T29" fmla="*/ 18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9"/>
                <a:gd name="T47" fmla="*/ 42 w 42"/>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9">
                  <a:moveTo>
                    <a:pt x="0" y="18"/>
                  </a:moveTo>
                  <a:lnTo>
                    <a:pt x="2" y="9"/>
                  </a:lnTo>
                  <a:lnTo>
                    <a:pt x="9" y="2"/>
                  </a:lnTo>
                  <a:lnTo>
                    <a:pt x="16" y="0"/>
                  </a:lnTo>
                  <a:lnTo>
                    <a:pt x="26" y="0"/>
                  </a:lnTo>
                  <a:lnTo>
                    <a:pt x="35" y="2"/>
                  </a:lnTo>
                  <a:lnTo>
                    <a:pt x="40" y="9"/>
                  </a:lnTo>
                  <a:lnTo>
                    <a:pt x="42" y="18"/>
                  </a:lnTo>
                  <a:lnTo>
                    <a:pt x="40" y="28"/>
                  </a:lnTo>
                  <a:lnTo>
                    <a:pt x="35" y="35"/>
                  </a:lnTo>
                  <a:lnTo>
                    <a:pt x="26" y="39"/>
                  </a:lnTo>
                  <a:lnTo>
                    <a:pt x="16" y="39"/>
                  </a:lnTo>
                  <a:lnTo>
                    <a:pt x="9" y="35"/>
                  </a:lnTo>
                  <a:lnTo>
                    <a:pt x="2" y="28"/>
                  </a:lnTo>
                  <a:lnTo>
                    <a:pt x="0" y="18"/>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11298" name="Line 143"/>
            <p:cNvSpPr>
              <a:spLocks noChangeShapeType="1"/>
            </p:cNvSpPr>
            <p:nvPr/>
          </p:nvSpPr>
          <p:spPr bwMode="auto">
            <a:xfrm>
              <a:off x="2216" y="2234"/>
              <a:ext cx="0" cy="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9" name="Freeform 144"/>
            <p:cNvSpPr>
              <a:spLocks/>
            </p:cNvSpPr>
            <p:nvPr/>
          </p:nvSpPr>
          <p:spPr bwMode="auto">
            <a:xfrm>
              <a:off x="2186" y="2253"/>
              <a:ext cx="63" cy="62"/>
            </a:xfrm>
            <a:custGeom>
              <a:avLst/>
              <a:gdLst>
                <a:gd name="T0" fmla="*/ 30 w 63"/>
                <a:gd name="T1" fmla="*/ 62 h 62"/>
                <a:gd name="T2" fmla="*/ 0 w 63"/>
                <a:gd name="T3" fmla="*/ 0 h 62"/>
                <a:gd name="T4" fmla="*/ 14 w 63"/>
                <a:gd name="T5" fmla="*/ 4 h 62"/>
                <a:gd name="T6" fmla="*/ 30 w 63"/>
                <a:gd name="T7" fmla="*/ 7 h 62"/>
                <a:gd name="T8" fmla="*/ 46 w 63"/>
                <a:gd name="T9" fmla="*/ 4 h 62"/>
                <a:gd name="T10" fmla="*/ 63 w 63"/>
                <a:gd name="T11" fmla="*/ 0 h 62"/>
                <a:gd name="T12" fmla="*/ 30 w 63"/>
                <a:gd name="T13" fmla="*/ 62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30" y="62"/>
                  </a:moveTo>
                  <a:lnTo>
                    <a:pt x="0" y="0"/>
                  </a:lnTo>
                  <a:lnTo>
                    <a:pt x="14" y="4"/>
                  </a:lnTo>
                  <a:lnTo>
                    <a:pt x="30" y="7"/>
                  </a:lnTo>
                  <a:lnTo>
                    <a:pt x="46" y="4"/>
                  </a:lnTo>
                  <a:lnTo>
                    <a:pt x="63" y="0"/>
                  </a:lnTo>
                  <a:lnTo>
                    <a:pt x="3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0" name="Line 145"/>
            <p:cNvSpPr>
              <a:spLocks noChangeShapeType="1"/>
            </p:cNvSpPr>
            <p:nvPr/>
          </p:nvSpPr>
          <p:spPr bwMode="auto">
            <a:xfrm flipH="1">
              <a:off x="2441" y="2136"/>
              <a:ext cx="21" cy="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1" name="Freeform 146"/>
            <p:cNvSpPr>
              <a:spLocks/>
            </p:cNvSpPr>
            <p:nvPr/>
          </p:nvSpPr>
          <p:spPr bwMode="auto">
            <a:xfrm>
              <a:off x="2395" y="2106"/>
              <a:ext cx="63" cy="63"/>
            </a:xfrm>
            <a:custGeom>
              <a:avLst/>
              <a:gdLst>
                <a:gd name="T0" fmla="*/ 0 w 63"/>
                <a:gd name="T1" fmla="*/ 30 h 63"/>
                <a:gd name="T2" fmla="*/ 63 w 63"/>
                <a:gd name="T3" fmla="*/ 0 h 63"/>
                <a:gd name="T4" fmla="*/ 56 w 63"/>
                <a:gd name="T5" fmla="*/ 14 h 63"/>
                <a:gd name="T6" fmla="*/ 53 w 63"/>
                <a:gd name="T7" fmla="*/ 30 h 63"/>
                <a:gd name="T8" fmla="*/ 56 w 63"/>
                <a:gd name="T9" fmla="*/ 47 h 63"/>
                <a:gd name="T10" fmla="*/ 63 w 63"/>
                <a:gd name="T11" fmla="*/ 63 h 63"/>
                <a:gd name="T12" fmla="*/ 0 w 63"/>
                <a:gd name="T13" fmla="*/ 30 h 63"/>
                <a:gd name="T14" fmla="*/ 0 60000 65536"/>
                <a:gd name="T15" fmla="*/ 0 60000 65536"/>
                <a:gd name="T16" fmla="*/ 0 60000 65536"/>
                <a:gd name="T17" fmla="*/ 0 60000 65536"/>
                <a:gd name="T18" fmla="*/ 0 60000 65536"/>
                <a:gd name="T19" fmla="*/ 0 60000 65536"/>
                <a:gd name="T20" fmla="*/ 0 60000 65536"/>
                <a:gd name="T21" fmla="*/ 0 w 63"/>
                <a:gd name="T22" fmla="*/ 0 h 63"/>
                <a:gd name="T23" fmla="*/ 63 w 63"/>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3">
                  <a:moveTo>
                    <a:pt x="0" y="30"/>
                  </a:moveTo>
                  <a:lnTo>
                    <a:pt x="63" y="0"/>
                  </a:lnTo>
                  <a:lnTo>
                    <a:pt x="56" y="14"/>
                  </a:lnTo>
                  <a:lnTo>
                    <a:pt x="53" y="30"/>
                  </a:lnTo>
                  <a:lnTo>
                    <a:pt x="56" y="47"/>
                  </a:lnTo>
                  <a:lnTo>
                    <a:pt x="63" y="63"/>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2" name="Line 147"/>
            <p:cNvSpPr>
              <a:spLocks noChangeShapeType="1"/>
            </p:cNvSpPr>
            <p:nvPr/>
          </p:nvSpPr>
          <p:spPr bwMode="auto">
            <a:xfrm>
              <a:off x="1972" y="2136"/>
              <a:ext cx="21" cy="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3" name="Freeform 148"/>
            <p:cNvSpPr>
              <a:spLocks/>
            </p:cNvSpPr>
            <p:nvPr/>
          </p:nvSpPr>
          <p:spPr bwMode="auto">
            <a:xfrm>
              <a:off x="1977" y="2106"/>
              <a:ext cx="62" cy="63"/>
            </a:xfrm>
            <a:custGeom>
              <a:avLst/>
              <a:gdLst>
                <a:gd name="T0" fmla="*/ 62 w 62"/>
                <a:gd name="T1" fmla="*/ 30 h 63"/>
                <a:gd name="T2" fmla="*/ 0 w 62"/>
                <a:gd name="T3" fmla="*/ 63 h 63"/>
                <a:gd name="T4" fmla="*/ 4 w 62"/>
                <a:gd name="T5" fmla="*/ 47 h 63"/>
                <a:gd name="T6" fmla="*/ 7 w 62"/>
                <a:gd name="T7" fmla="*/ 30 h 63"/>
                <a:gd name="T8" fmla="*/ 4 w 62"/>
                <a:gd name="T9" fmla="*/ 14 h 63"/>
                <a:gd name="T10" fmla="*/ 0 w 62"/>
                <a:gd name="T11" fmla="*/ 0 h 63"/>
                <a:gd name="T12" fmla="*/ 62 w 62"/>
                <a:gd name="T13" fmla="*/ 30 h 63"/>
                <a:gd name="T14" fmla="*/ 0 60000 65536"/>
                <a:gd name="T15" fmla="*/ 0 60000 65536"/>
                <a:gd name="T16" fmla="*/ 0 60000 65536"/>
                <a:gd name="T17" fmla="*/ 0 60000 65536"/>
                <a:gd name="T18" fmla="*/ 0 60000 65536"/>
                <a:gd name="T19" fmla="*/ 0 60000 65536"/>
                <a:gd name="T20" fmla="*/ 0 60000 65536"/>
                <a:gd name="T21" fmla="*/ 0 w 62"/>
                <a:gd name="T22" fmla="*/ 0 h 63"/>
                <a:gd name="T23" fmla="*/ 62 w 62"/>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3">
                  <a:moveTo>
                    <a:pt x="62" y="30"/>
                  </a:moveTo>
                  <a:lnTo>
                    <a:pt x="0" y="63"/>
                  </a:lnTo>
                  <a:lnTo>
                    <a:pt x="4" y="47"/>
                  </a:lnTo>
                  <a:lnTo>
                    <a:pt x="7" y="30"/>
                  </a:lnTo>
                  <a:lnTo>
                    <a:pt x="4" y="14"/>
                  </a:lnTo>
                  <a:lnTo>
                    <a:pt x="0" y="0"/>
                  </a:lnTo>
                  <a:lnTo>
                    <a:pt x="62"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04" name="Rectangle 149"/>
            <p:cNvSpPr>
              <a:spLocks noChangeArrowheads="1"/>
            </p:cNvSpPr>
            <p:nvPr/>
          </p:nvSpPr>
          <p:spPr bwMode="auto">
            <a:xfrm>
              <a:off x="2750" y="1138"/>
              <a:ext cx="13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305" name="Rectangle 150"/>
            <p:cNvSpPr>
              <a:spLocks noChangeArrowheads="1"/>
            </p:cNvSpPr>
            <p:nvPr/>
          </p:nvSpPr>
          <p:spPr bwMode="auto">
            <a:xfrm>
              <a:off x="2750" y="1141"/>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r>
                <a:rPr lang="en-US" altLang="en-US" baseline="-25000">
                  <a:solidFill>
                    <a:srgbClr val="000000"/>
                  </a:solidFill>
                  <a:latin typeface="Times New Roman" pitchFamily="18" charset="0"/>
                </a:rPr>
                <a:t>C</a:t>
              </a:r>
              <a:endParaRPr lang="en-US" altLang="en-US"/>
            </a:p>
          </p:txBody>
        </p:sp>
        <p:sp>
          <p:nvSpPr>
            <p:cNvPr id="11306" name="Rectangle 151"/>
            <p:cNvSpPr>
              <a:spLocks noChangeArrowheads="1"/>
            </p:cNvSpPr>
            <p:nvPr/>
          </p:nvSpPr>
          <p:spPr bwMode="auto">
            <a:xfrm>
              <a:off x="1928" y="1918"/>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E1</a:t>
              </a:r>
              <a:endParaRPr lang="en-US" altLang="en-US"/>
            </a:p>
          </p:txBody>
        </p:sp>
        <p:sp>
          <p:nvSpPr>
            <p:cNvPr id="11307" name="Rectangle 152"/>
            <p:cNvSpPr>
              <a:spLocks noChangeArrowheads="1"/>
            </p:cNvSpPr>
            <p:nvPr/>
          </p:nvSpPr>
          <p:spPr bwMode="auto">
            <a:xfrm>
              <a:off x="2367" y="1925"/>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E2</a:t>
              </a:r>
              <a:endParaRPr lang="en-US" altLang="en-US"/>
            </a:p>
          </p:txBody>
        </p:sp>
        <p:sp>
          <p:nvSpPr>
            <p:cNvPr id="11308" name="Line 153"/>
            <p:cNvSpPr>
              <a:spLocks noChangeShapeType="1"/>
            </p:cNvSpPr>
            <p:nvPr/>
          </p:nvSpPr>
          <p:spPr bwMode="auto">
            <a:xfrm flipV="1">
              <a:off x="1329" y="1864"/>
              <a:ext cx="0" cy="44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09" name="Line 154"/>
            <p:cNvSpPr>
              <a:spLocks noChangeShapeType="1"/>
            </p:cNvSpPr>
            <p:nvPr/>
          </p:nvSpPr>
          <p:spPr bwMode="auto">
            <a:xfrm>
              <a:off x="1329" y="1864"/>
              <a:ext cx="341"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0" name="Line 155"/>
            <p:cNvSpPr>
              <a:spLocks noChangeShapeType="1"/>
            </p:cNvSpPr>
            <p:nvPr/>
          </p:nvSpPr>
          <p:spPr bwMode="auto">
            <a:xfrm>
              <a:off x="1329" y="2560"/>
              <a:ext cx="0" cy="1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1" name="Line 156"/>
            <p:cNvSpPr>
              <a:spLocks noChangeShapeType="1"/>
            </p:cNvSpPr>
            <p:nvPr/>
          </p:nvSpPr>
          <p:spPr bwMode="auto">
            <a:xfrm>
              <a:off x="1452" y="1864"/>
              <a:ext cx="21"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2" name="Freeform 157"/>
            <p:cNvSpPr>
              <a:spLocks/>
            </p:cNvSpPr>
            <p:nvPr/>
          </p:nvSpPr>
          <p:spPr bwMode="auto">
            <a:xfrm>
              <a:off x="1457" y="1832"/>
              <a:ext cx="62" cy="62"/>
            </a:xfrm>
            <a:custGeom>
              <a:avLst/>
              <a:gdLst>
                <a:gd name="T0" fmla="*/ 62 w 62"/>
                <a:gd name="T1" fmla="*/ 32 h 62"/>
                <a:gd name="T2" fmla="*/ 0 w 62"/>
                <a:gd name="T3" fmla="*/ 62 h 62"/>
                <a:gd name="T4" fmla="*/ 6 w 62"/>
                <a:gd name="T5" fmla="*/ 48 h 62"/>
                <a:gd name="T6" fmla="*/ 9 w 62"/>
                <a:gd name="T7" fmla="*/ 32 h 62"/>
                <a:gd name="T8" fmla="*/ 6 w 62"/>
                <a:gd name="T9" fmla="*/ 16 h 62"/>
                <a:gd name="T10" fmla="*/ 0 w 62"/>
                <a:gd name="T11" fmla="*/ 0 h 62"/>
                <a:gd name="T12" fmla="*/ 62 w 62"/>
                <a:gd name="T13" fmla="*/ 32 h 62"/>
                <a:gd name="T14" fmla="*/ 0 60000 65536"/>
                <a:gd name="T15" fmla="*/ 0 60000 65536"/>
                <a:gd name="T16" fmla="*/ 0 60000 65536"/>
                <a:gd name="T17" fmla="*/ 0 60000 65536"/>
                <a:gd name="T18" fmla="*/ 0 60000 65536"/>
                <a:gd name="T19" fmla="*/ 0 60000 65536"/>
                <a:gd name="T20" fmla="*/ 0 60000 65536"/>
                <a:gd name="T21" fmla="*/ 0 w 62"/>
                <a:gd name="T22" fmla="*/ 0 h 62"/>
                <a:gd name="T23" fmla="*/ 62 w 62"/>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2">
                  <a:moveTo>
                    <a:pt x="62" y="32"/>
                  </a:moveTo>
                  <a:lnTo>
                    <a:pt x="0" y="62"/>
                  </a:lnTo>
                  <a:lnTo>
                    <a:pt x="6" y="48"/>
                  </a:lnTo>
                  <a:lnTo>
                    <a:pt x="9" y="32"/>
                  </a:lnTo>
                  <a:lnTo>
                    <a:pt x="6" y="16"/>
                  </a:lnTo>
                  <a:lnTo>
                    <a:pt x="0" y="0"/>
                  </a:lnTo>
                  <a:lnTo>
                    <a:pt x="6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13" name="Rectangle 158"/>
            <p:cNvSpPr>
              <a:spLocks noChangeArrowheads="1"/>
            </p:cNvSpPr>
            <p:nvPr/>
          </p:nvSpPr>
          <p:spPr bwMode="auto">
            <a:xfrm>
              <a:off x="743" y="2356"/>
              <a:ext cx="3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V</a:t>
              </a:r>
              <a:r>
                <a:rPr lang="en-US" altLang="en-US" baseline="-25000">
                  <a:solidFill>
                    <a:srgbClr val="000000"/>
                  </a:solidFill>
                </a:rPr>
                <a:t>i1</a:t>
              </a:r>
              <a:r>
                <a:rPr lang="en-US" altLang="en-US">
                  <a:solidFill>
                    <a:srgbClr val="000000"/>
                  </a:solidFill>
                </a:rPr>
                <a:t> = 0</a:t>
              </a:r>
              <a:endParaRPr lang="en-US" altLang="en-US"/>
            </a:p>
          </p:txBody>
        </p:sp>
        <p:sp>
          <p:nvSpPr>
            <p:cNvPr id="11314" name="Rectangle 159"/>
            <p:cNvSpPr>
              <a:spLocks noChangeArrowheads="1"/>
            </p:cNvSpPr>
            <p:nvPr/>
          </p:nvSpPr>
          <p:spPr bwMode="auto">
            <a:xfrm>
              <a:off x="1416" y="1634"/>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B1</a:t>
              </a:r>
              <a:endParaRPr lang="en-US" altLang="en-US"/>
            </a:p>
          </p:txBody>
        </p:sp>
        <p:sp>
          <p:nvSpPr>
            <p:cNvPr id="11315" name="Rectangle 160"/>
            <p:cNvSpPr>
              <a:spLocks noChangeArrowheads="1"/>
            </p:cNvSpPr>
            <p:nvPr/>
          </p:nvSpPr>
          <p:spPr bwMode="auto">
            <a:xfrm>
              <a:off x="1851" y="1663"/>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T1</a:t>
              </a:r>
              <a:endParaRPr lang="en-US" altLang="en-US"/>
            </a:p>
          </p:txBody>
        </p:sp>
        <p:sp>
          <p:nvSpPr>
            <p:cNvPr id="11316" name="Rectangle 161"/>
            <p:cNvSpPr>
              <a:spLocks noChangeArrowheads="1"/>
            </p:cNvSpPr>
            <p:nvPr/>
          </p:nvSpPr>
          <p:spPr bwMode="auto">
            <a:xfrm>
              <a:off x="2485" y="1797"/>
              <a:ext cx="2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317" name="Rectangle 162"/>
            <p:cNvSpPr>
              <a:spLocks noChangeArrowheads="1"/>
            </p:cNvSpPr>
            <p:nvPr/>
          </p:nvSpPr>
          <p:spPr bwMode="auto">
            <a:xfrm>
              <a:off x="2422" y="1671"/>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T2</a:t>
              </a:r>
              <a:endParaRPr lang="en-US" altLang="en-US"/>
            </a:p>
          </p:txBody>
        </p:sp>
        <p:sp>
          <p:nvSpPr>
            <p:cNvPr id="11318" name="Line 163"/>
            <p:cNvSpPr>
              <a:spLocks noChangeShapeType="1"/>
            </p:cNvSpPr>
            <p:nvPr/>
          </p:nvSpPr>
          <p:spPr bwMode="auto">
            <a:xfrm>
              <a:off x="2216" y="2767"/>
              <a:ext cx="0" cy="24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19" name="Rectangle 164"/>
            <p:cNvSpPr>
              <a:spLocks noChangeArrowheads="1"/>
            </p:cNvSpPr>
            <p:nvPr/>
          </p:nvSpPr>
          <p:spPr bwMode="auto">
            <a:xfrm>
              <a:off x="2267" y="2206"/>
              <a:ext cx="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320" name="Rectangle 165"/>
            <p:cNvSpPr>
              <a:spLocks noChangeArrowheads="1"/>
            </p:cNvSpPr>
            <p:nvPr/>
          </p:nvSpPr>
          <p:spPr bwMode="auto">
            <a:xfrm>
              <a:off x="2267" y="2208"/>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endParaRPr lang="en-US" altLang="en-US"/>
            </a:p>
          </p:txBody>
        </p:sp>
        <p:sp>
          <p:nvSpPr>
            <p:cNvPr id="11321" name="Rectangle 166"/>
            <p:cNvSpPr>
              <a:spLocks noChangeArrowheads="1"/>
            </p:cNvSpPr>
            <p:nvPr/>
          </p:nvSpPr>
          <p:spPr bwMode="auto">
            <a:xfrm>
              <a:off x="2309" y="2280"/>
              <a:ext cx="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322" name="Rectangle 167"/>
            <p:cNvSpPr>
              <a:spLocks noChangeArrowheads="1"/>
            </p:cNvSpPr>
            <p:nvPr/>
          </p:nvSpPr>
          <p:spPr bwMode="auto">
            <a:xfrm>
              <a:off x="2309" y="228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o</a:t>
              </a:r>
              <a:endParaRPr lang="en-US" altLang="en-US"/>
            </a:p>
          </p:txBody>
        </p:sp>
        <p:sp>
          <p:nvSpPr>
            <p:cNvPr id="11323" name="Rectangle 168"/>
            <p:cNvSpPr>
              <a:spLocks noChangeArrowheads="1"/>
            </p:cNvSpPr>
            <p:nvPr/>
          </p:nvSpPr>
          <p:spPr bwMode="auto">
            <a:xfrm>
              <a:off x="2352" y="2501"/>
              <a:ext cx="1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r>
                <a:rPr lang="en-US" altLang="en-US" baseline="-25000">
                  <a:solidFill>
                    <a:srgbClr val="000000"/>
                  </a:solidFill>
                  <a:latin typeface="Times New Roman" pitchFamily="18" charset="0"/>
                </a:rPr>
                <a:t>E</a:t>
              </a:r>
              <a:endParaRPr lang="en-US" altLang="en-US"/>
            </a:p>
          </p:txBody>
        </p:sp>
        <p:sp>
          <p:nvSpPr>
            <p:cNvPr id="11324" name="Line 169"/>
            <p:cNvSpPr>
              <a:spLocks noChangeShapeType="1"/>
            </p:cNvSpPr>
            <p:nvPr/>
          </p:nvSpPr>
          <p:spPr bwMode="auto">
            <a:xfrm>
              <a:off x="2764" y="1864"/>
              <a:ext cx="342"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5" name="Line 170"/>
            <p:cNvSpPr>
              <a:spLocks noChangeShapeType="1"/>
            </p:cNvSpPr>
            <p:nvPr/>
          </p:nvSpPr>
          <p:spPr bwMode="auto">
            <a:xfrm flipV="1">
              <a:off x="3106" y="1864"/>
              <a:ext cx="0" cy="43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6" name="Freeform 171"/>
            <p:cNvSpPr>
              <a:spLocks/>
            </p:cNvSpPr>
            <p:nvPr/>
          </p:nvSpPr>
          <p:spPr bwMode="auto">
            <a:xfrm>
              <a:off x="2982" y="2306"/>
              <a:ext cx="244" cy="246"/>
            </a:xfrm>
            <a:custGeom>
              <a:avLst/>
              <a:gdLst>
                <a:gd name="T0" fmla="*/ 0 w 244"/>
                <a:gd name="T1" fmla="*/ 123 h 246"/>
                <a:gd name="T2" fmla="*/ 0 w 244"/>
                <a:gd name="T3" fmla="*/ 100 h 246"/>
                <a:gd name="T4" fmla="*/ 7 w 244"/>
                <a:gd name="T5" fmla="*/ 79 h 246"/>
                <a:gd name="T6" fmla="*/ 17 w 244"/>
                <a:gd name="T7" fmla="*/ 58 h 246"/>
                <a:gd name="T8" fmla="*/ 31 w 244"/>
                <a:gd name="T9" fmla="*/ 39 h 246"/>
                <a:gd name="T10" fmla="*/ 49 w 244"/>
                <a:gd name="T11" fmla="*/ 23 h 246"/>
                <a:gd name="T12" fmla="*/ 68 w 244"/>
                <a:gd name="T13" fmla="*/ 11 h 246"/>
                <a:gd name="T14" fmla="*/ 89 w 244"/>
                <a:gd name="T15" fmla="*/ 4 h 246"/>
                <a:gd name="T16" fmla="*/ 112 w 244"/>
                <a:gd name="T17" fmla="*/ 0 h 246"/>
                <a:gd name="T18" fmla="*/ 135 w 244"/>
                <a:gd name="T19" fmla="*/ 0 h 246"/>
                <a:gd name="T20" fmla="*/ 156 w 244"/>
                <a:gd name="T21" fmla="*/ 4 h 246"/>
                <a:gd name="T22" fmla="*/ 177 w 244"/>
                <a:gd name="T23" fmla="*/ 11 h 246"/>
                <a:gd name="T24" fmla="*/ 196 w 244"/>
                <a:gd name="T25" fmla="*/ 23 h 246"/>
                <a:gd name="T26" fmla="*/ 212 w 244"/>
                <a:gd name="T27" fmla="*/ 39 h 246"/>
                <a:gd name="T28" fmla="*/ 226 w 244"/>
                <a:gd name="T29" fmla="*/ 58 h 246"/>
                <a:gd name="T30" fmla="*/ 237 w 244"/>
                <a:gd name="T31" fmla="*/ 79 h 246"/>
                <a:gd name="T32" fmla="*/ 242 w 244"/>
                <a:gd name="T33" fmla="*/ 100 h 246"/>
                <a:gd name="T34" fmla="*/ 244 w 244"/>
                <a:gd name="T35" fmla="*/ 123 h 246"/>
                <a:gd name="T36" fmla="*/ 242 w 244"/>
                <a:gd name="T37" fmla="*/ 146 h 246"/>
                <a:gd name="T38" fmla="*/ 237 w 244"/>
                <a:gd name="T39" fmla="*/ 167 h 246"/>
                <a:gd name="T40" fmla="*/ 226 w 244"/>
                <a:gd name="T41" fmla="*/ 188 h 246"/>
                <a:gd name="T42" fmla="*/ 212 w 244"/>
                <a:gd name="T43" fmla="*/ 207 h 246"/>
                <a:gd name="T44" fmla="*/ 196 w 244"/>
                <a:gd name="T45" fmla="*/ 221 h 246"/>
                <a:gd name="T46" fmla="*/ 177 w 244"/>
                <a:gd name="T47" fmla="*/ 232 h 246"/>
                <a:gd name="T48" fmla="*/ 156 w 244"/>
                <a:gd name="T49" fmla="*/ 242 h 246"/>
                <a:gd name="T50" fmla="*/ 135 w 244"/>
                <a:gd name="T51" fmla="*/ 246 h 246"/>
                <a:gd name="T52" fmla="*/ 112 w 244"/>
                <a:gd name="T53" fmla="*/ 246 h 246"/>
                <a:gd name="T54" fmla="*/ 89 w 244"/>
                <a:gd name="T55" fmla="*/ 242 h 246"/>
                <a:gd name="T56" fmla="*/ 68 w 244"/>
                <a:gd name="T57" fmla="*/ 232 h 246"/>
                <a:gd name="T58" fmla="*/ 49 w 244"/>
                <a:gd name="T59" fmla="*/ 221 h 246"/>
                <a:gd name="T60" fmla="*/ 31 w 244"/>
                <a:gd name="T61" fmla="*/ 207 h 246"/>
                <a:gd name="T62" fmla="*/ 17 w 244"/>
                <a:gd name="T63" fmla="*/ 188 h 246"/>
                <a:gd name="T64" fmla="*/ 7 w 244"/>
                <a:gd name="T65" fmla="*/ 167 h 246"/>
                <a:gd name="T66" fmla="*/ 0 w 244"/>
                <a:gd name="T67" fmla="*/ 146 h 246"/>
                <a:gd name="T68" fmla="*/ 0 w 244"/>
                <a:gd name="T69" fmla="*/ 123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4"/>
                <a:gd name="T106" fmla="*/ 0 h 246"/>
                <a:gd name="T107" fmla="*/ 244 w 244"/>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4" h="246">
                  <a:moveTo>
                    <a:pt x="0" y="123"/>
                  </a:moveTo>
                  <a:lnTo>
                    <a:pt x="0" y="100"/>
                  </a:lnTo>
                  <a:lnTo>
                    <a:pt x="7" y="79"/>
                  </a:lnTo>
                  <a:lnTo>
                    <a:pt x="17" y="58"/>
                  </a:lnTo>
                  <a:lnTo>
                    <a:pt x="31" y="39"/>
                  </a:lnTo>
                  <a:lnTo>
                    <a:pt x="49" y="23"/>
                  </a:lnTo>
                  <a:lnTo>
                    <a:pt x="68" y="11"/>
                  </a:lnTo>
                  <a:lnTo>
                    <a:pt x="89" y="4"/>
                  </a:lnTo>
                  <a:lnTo>
                    <a:pt x="112" y="0"/>
                  </a:lnTo>
                  <a:lnTo>
                    <a:pt x="135" y="0"/>
                  </a:lnTo>
                  <a:lnTo>
                    <a:pt x="156" y="4"/>
                  </a:lnTo>
                  <a:lnTo>
                    <a:pt x="177" y="11"/>
                  </a:lnTo>
                  <a:lnTo>
                    <a:pt x="196" y="23"/>
                  </a:lnTo>
                  <a:lnTo>
                    <a:pt x="212" y="39"/>
                  </a:lnTo>
                  <a:lnTo>
                    <a:pt x="226" y="58"/>
                  </a:lnTo>
                  <a:lnTo>
                    <a:pt x="237" y="79"/>
                  </a:lnTo>
                  <a:lnTo>
                    <a:pt x="242" y="100"/>
                  </a:lnTo>
                  <a:lnTo>
                    <a:pt x="244" y="123"/>
                  </a:lnTo>
                  <a:lnTo>
                    <a:pt x="242" y="146"/>
                  </a:lnTo>
                  <a:lnTo>
                    <a:pt x="237" y="167"/>
                  </a:lnTo>
                  <a:lnTo>
                    <a:pt x="226" y="188"/>
                  </a:lnTo>
                  <a:lnTo>
                    <a:pt x="212" y="207"/>
                  </a:lnTo>
                  <a:lnTo>
                    <a:pt x="196" y="221"/>
                  </a:lnTo>
                  <a:lnTo>
                    <a:pt x="177" y="232"/>
                  </a:lnTo>
                  <a:lnTo>
                    <a:pt x="156" y="242"/>
                  </a:lnTo>
                  <a:lnTo>
                    <a:pt x="135" y="246"/>
                  </a:lnTo>
                  <a:lnTo>
                    <a:pt x="112" y="246"/>
                  </a:lnTo>
                  <a:lnTo>
                    <a:pt x="89" y="242"/>
                  </a:lnTo>
                  <a:lnTo>
                    <a:pt x="68" y="232"/>
                  </a:lnTo>
                  <a:lnTo>
                    <a:pt x="49" y="221"/>
                  </a:lnTo>
                  <a:lnTo>
                    <a:pt x="31" y="207"/>
                  </a:lnTo>
                  <a:lnTo>
                    <a:pt x="17" y="188"/>
                  </a:lnTo>
                  <a:lnTo>
                    <a:pt x="7" y="167"/>
                  </a:lnTo>
                  <a:lnTo>
                    <a:pt x="0"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27" name="Line 172"/>
            <p:cNvSpPr>
              <a:spLocks noChangeShapeType="1"/>
            </p:cNvSpPr>
            <p:nvPr/>
          </p:nvSpPr>
          <p:spPr bwMode="auto">
            <a:xfrm>
              <a:off x="3106" y="2550"/>
              <a:ext cx="0" cy="12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8" name="Rectangle 173"/>
            <p:cNvSpPr>
              <a:spLocks noChangeArrowheads="1"/>
            </p:cNvSpPr>
            <p:nvPr/>
          </p:nvSpPr>
          <p:spPr bwMode="auto">
            <a:xfrm>
              <a:off x="3330" y="2329"/>
              <a:ext cx="3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V</a:t>
              </a:r>
              <a:r>
                <a:rPr lang="en-US" altLang="en-US" baseline="-25000">
                  <a:solidFill>
                    <a:srgbClr val="000000"/>
                  </a:solidFill>
                </a:rPr>
                <a:t>i2</a:t>
              </a:r>
              <a:r>
                <a:rPr lang="en-US" altLang="en-US">
                  <a:solidFill>
                    <a:srgbClr val="000000"/>
                  </a:solidFill>
                </a:rPr>
                <a:t> = 0</a:t>
              </a:r>
              <a:endParaRPr lang="en-US" altLang="en-US"/>
            </a:p>
          </p:txBody>
        </p:sp>
        <p:sp>
          <p:nvSpPr>
            <p:cNvPr id="11329" name="Line 174"/>
            <p:cNvSpPr>
              <a:spLocks noChangeShapeType="1"/>
            </p:cNvSpPr>
            <p:nvPr/>
          </p:nvSpPr>
          <p:spPr bwMode="auto">
            <a:xfrm flipH="1">
              <a:off x="2948" y="1864"/>
              <a:ext cx="21"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0" name="Freeform 175"/>
            <p:cNvSpPr>
              <a:spLocks/>
            </p:cNvSpPr>
            <p:nvPr/>
          </p:nvSpPr>
          <p:spPr bwMode="auto">
            <a:xfrm>
              <a:off x="2899" y="1832"/>
              <a:ext cx="63" cy="62"/>
            </a:xfrm>
            <a:custGeom>
              <a:avLst/>
              <a:gdLst>
                <a:gd name="T0" fmla="*/ 0 w 63"/>
                <a:gd name="T1" fmla="*/ 32 h 62"/>
                <a:gd name="T2" fmla="*/ 63 w 63"/>
                <a:gd name="T3" fmla="*/ 0 h 62"/>
                <a:gd name="T4" fmla="*/ 58 w 63"/>
                <a:gd name="T5" fmla="*/ 16 h 62"/>
                <a:gd name="T6" fmla="*/ 56 w 63"/>
                <a:gd name="T7" fmla="*/ 32 h 62"/>
                <a:gd name="T8" fmla="*/ 58 w 63"/>
                <a:gd name="T9" fmla="*/ 48 h 62"/>
                <a:gd name="T10" fmla="*/ 63 w 63"/>
                <a:gd name="T11" fmla="*/ 62 h 62"/>
                <a:gd name="T12" fmla="*/ 0 w 63"/>
                <a:gd name="T13" fmla="*/ 32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0" y="32"/>
                  </a:moveTo>
                  <a:lnTo>
                    <a:pt x="63" y="0"/>
                  </a:lnTo>
                  <a:lnTo>
                    <a:pt x="58" y="16"/>
                  </a:lnTo>
                  <a:lnTo>
                    <a:pt x="56" y="32"/>
                  </a:lnTo>
                  <a:lnTo>
                    <a:pt x="58" y="48"/>
                  </a:lnTo>
                  <a:lnTo>
                    <a:pt x="63" y="6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31" name="Rectangle 176"/>
            <p:cNvSpPr>
              <a:spLocks noChangeArrowheads="1"/>
            </p:cNvSpPr>
            <p:nvPr/>
          </p:nvSpPr>
          <p:spPr bwMode="auto">
            <a:xfrm>
              <a:off x="2890" y="1642"/>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B2</a:t>
              </a:r>
              <a:endParaRPr lang="en-US" altLang="en-US"/>
            </a:p>
          </p:txBody>
        </p:sp>
        <p:sp>
          <p:nvSpPr>
            <p:cNvPr id="11332" name="Line 177"/>
            <p:cNvSpPr>
              <a:spLocks noChangeShapeType="1"/>
            </p:cNvSpPr>
            <p:nvPr/>
          </p:nvSpPr>
          <p:spPr bwMode="auto">
            <a:xfrm>
              <a:off x="2625" y="1590"/>
              <a:ext cx="911"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3" name="Rectangle 181"/>
            <p:cNvSpPr>
              <a:spLocks noChangeArrowheads="1"/>
            </p:cNvSpPr>
            <p:nvPr/>
          </p:nvSpPr>
          <p:spPr bwMode="auto">
            <a:xfrm>
              <a:off x="4715" y="902"/>
              <a:ext cx="3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CC</a:t>
              </a:r>
              <a:endParaRPr lang="en-US" altLang="en-US" sz="1800"/>
            </a:p>
          </p:txBody>
        </p:sp>
        <p:sp>
          <p:nvSpPr>
            <p:cNvPr id="11334" name="Rectangle 182"/>
            <p:cNvSpPr>
              <a:spLocks noChangeArrowheads="1"/>
            </p:cNvSpPr>
            <p:nvPr/>
          </p:nvSpPr>
          <p:spPr bwMode="auto">
            <a:xfrm>
              <a:off x="2088" y="1885"/>
              <a:ext cx="198"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335" name="Rectangle 184"/>
            <p:cNvSpPr>
              <a:spLocks noChangeArrowheads="1"/>
            </p:cNvSpPr>
            <p:nvPr/>
          </p:nvSpPr>
          <p:spPr bwMode="auto">
            <a:xfrm>
              <a:off x="4733" y="2894"/>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EE</a:t>
              </a:r>
              <a:endParaRPr lang="en-US" altLang="en-US" sz="1800"/>
            </a:p>
          </p:txBody>
        </p:sp>
        <p:sp>
          <p:nvSpPr>
            <p:cNvPr id="11336" name="Line 185"/>
            <p:cNvSpPr>
              <a:spLocks noChangeShapeType="1"/>
            </p:cNvSpPr>
            <p:nvPr/>
          </p:nvSpPr>
          <p:spPr bwMode="auto">
            <a:xfrm>
              <a:off x="1051" y="962"/>
              <a:ext cx="3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7" name="Line 186"/>
            <p:cNvSpPr>
              <a:spLocks noChangeShapeType="1"/>
            </p:cNvSpPr>
            <p:nvPr/>
          </p:nvSpPr>
          <p:spPr bwMode="auto">
            <a:xfrm flipH="1">
              <a:off x="4479" y="1668"/>
              <a:ext cx="2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8" name="Line 187"/>
            <p:cNvSpPr>
              <a:spLocks noChangeShapeType="1"/>
            </p:cNvSpPr>
            <p:nvPr/>
          </p:nvSpPr>
          <p:spPr bwMode="auto">
            <a:xfrm flipH="1">
              <a:off x="4571" y="1713"/>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39" name="Line 188"/>
            <p:cNvSpPr>
              <a:spLocks noChangeShapeType="1"/>
            </p:cNvSpPr>
            <p:nvPr/>
          </p:nvSpPr>
          <p:spPr bwMode="auto">
            <a:xfrm flipH="1">
              <a:off x="4480" y="2263"/>
              <a:ext cx="2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0" name="Line 189"/>
            <p:cNvSpPr>
              <a:spLocks noChangeShapeType="1"/>
            </p:cNvSpPr>
            <p:nvPr/>
          </p:nvSpPr>
          <p:spPr bwMode="auto">
            <a:xfrm flipH="1">
              <a:off x="4572" y="2308"/>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1" name="Line 190"/>
            <p:cNvSpPr>
              <a:spLocks noChangeShapeType="1"/>
            </p:cNvSpPr>
            <p:nvPr/>
          </p:nvSpPr>
          <p:spPr bwMode="auto">
            <a:xfrm>
              <a:off x="4643" y="2314"/>
              <a:ext cx="0" cy="6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2" name="Line 191"/>
            <p:cNvSpPr>
              <a:spLocks noChangeShapeType="1"/>
            </p:cNvSpPr>
            <p:nvPr/>
          </p:nvSpPr>
          <p:spPr bwMode="auto">
            <a:xfrm>
              <a:off x="4640" y="969"/>
              <a:ext cx="0" cy="6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3" name="Line 192"/>
            <p:cNvSpPr>
              <a:spLocks noChangeShapeType="1"/>
            </p:cNvSpPr>
            <p:nvPr/>
          </p:nvSpPr>
          <p:spPr bwMode="auto">
            <a:xfrm flipV="1">
              <a:off x="4635" y="1713"/>
              <a:ext cx="0" cy="5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4" name="Line 193"/>
            <p:cNvSpPr>
              <a:spLocks noChangeShapeType="1"/>
            </p:cNvSpPr>
            <p:nvPr/>
          </p:nvSpPr>
          <p:spPr bwMode="auto">
            <a:xfrm>
              <a:off x="4635" y="1977"/>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5" name="Text Box 194"/>
            <p:cNvSpPr txBox="1">
              <a:spLocks noChangeArrowheads="1"/>
            </p:cNvSpPr>
            <p:nvPr/>
          </p:nvSpPr>
          <p:spPr bwMode="auto">
            <a:xfrm>
              <a:off x="5025" y="1878"/>
              <a:ext cx="3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0V</a:t>
              </a:r>
            </a:p>
          </p:txBody>
        </p:sp>
        <p:sp>
          <p:nvSpPr>
            <p:cNvPr id="11346" name="Line 195"/>
            <p:cNvSpPr>
              <a:spLocks noChangeShapeType="1"/>
            </p:cNvSpPr>
            <p:nvPr/>
          </p:nvSpPr>
          <p:spPr bwMode="auto">
            <a:xfrm>
              <a:off x="1040" y="3008"/>
              <a:ext cx="35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47" name="Text Box 198"/>
            <p:cNvSpPr txBox="1">
              <a:spLocks noChangeArrowheads="1"/>
            </p:cNvSpPr>
            <p:nvPr/>
          </p:nvSpPr>
          <p:spPr bwMode="auto">
            <a:xfrm>
              <a:off x="2781" y="2575"/>
              <a:ext cx="3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11348" name="Text Box 199"/>
            <p:cNvSpPr txBox="1">
              <a:spLocks noChangeArrowheads="1"/>
            </p:cNvSpPr>
            <p:nvPr/>
          </p:nvSpPr>
          <p:spPr bwMode="auto">
            <a:xfrm>
              <a:off x="1387" y="2555"/>
              <a:ext cx="3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grpSp>
          <p:nvGrpSpPr>
            <p:cNvPr id="11349" name="Group 200"/>
            <p:cNvGrpSpPr>
              <a:grpSpLocks/>
            </p:cNvGrpSpPr>
            <p:nvPr/>
          </p:nvGrpSpPr>
          <p:grpSpPr bwMode="auto">
            <a:xfrm>
              <a:off x="1252" y="2697"/>
              <a:ext cx="152" cy="61"/>
              <a:chOff x="1251" y="3001"/>
              <a:chExt cx="152" cy="61"/>
            </a:xfrm>
          </p:grpSpPr>
          <p:sp>
            <p:nvSpPr>
              <p:cNvPr id="11366" name="Line 201"/>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 name="Line 202"/>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 name="Line 203"/>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50" name="Group 204"/>
            <p:cNvGrpSpPr>
              <a:grpSpLocks/>
            </p:cNvGrpSpPr>
            <p:nvPr/>
          </p:nvGrpSpPr>
          <p:grpSpPr bwMode="auto">
            <a:xfrm>
              <a:off x="3029" y="2681"/>
              <a:ext cx="152" cy="61"/>
              <a:chOff x="1251" y="3001"/>
              <a:chExt cx="152" cy="61"/>
            </a:xfrm>
          </p:grpSpPr>
          <p:sp>
            <p:nvSpPr>
              <p:cNvPr id="11363" name="Line 205"/>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4" name="Line 206"/>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5" name="Line 207"/>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351" name="Group 212"/>
            <p:cNvGrpSpPr>
              <a:grpSpLocks/>
            </p:cNvGrpSpPr>
            <p:nvPr/>
          </p:nvGrpSpPr>
          <p:grpSpPr bwMode="auto">
            <a:xfrm rot="-5400000">
              <a:off x="4879" y="1953"/>
              <a:ext cx="152" cy="61"/>
              <a:chOff x="1251" y="3001"/>
              <a:chExt cx="152" cy="61"/>
            </a:xfrm>
          </p:grpSpPr>
          <p:sp>
            <p:nvSpPr>
              <p:cNvPr id="11360" name="Line 213"/>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214"/>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215"/>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52" name="Rectangle 216"/>
            <p:cNvSpPr>
              <a:spLocks noChangeArrowheads="1"/>
            </p:cNvSpPr>
            <p:nvPr/>
          </p:nvSpPr>
          <p:spPr bwMode="auto">
            <a:xfrm>
              <a:off x="1283" y="1948"/>
              <a:ext cx="106" cy="250"/>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1353" name="Rectangle 217"/>
            <p:cNvSpPr>
              <a:spLocks noChangeArrowheads="1"/>
            </p:cNvSpPr>
            <p:nvPr/>
          </p:nvSpPr>
          <p:spPr bwMode="auto">
            <a:xfrm>
              <a:off x="1017" y="1973"/>
              <a:ext cx="2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R</a:t>
              </a:r>
              <a:r>
                <a:rPr lang="en-US" altLang="en-US" baseline="-25000">
                  <a:solidFill>
                    <a:srgbClr val="000000"/>
                  </a:solidFill>
                </a:rPr>
                <a:t>S1</a:t>
              </a:r>
              <a:endParaRPr lang="en-US" altLang="en-US"/>
            </a:p>
          </p:txBody>
        </p:sp>
        <p:sp>
          <p:nvSpPr>
            <p:cNvPr id="11354" name="Rectangle 218"/>
            <p:cNvSpPr>
              <a:spLocks noChangeArrowheads="1"/>
            </p:cNvSpPr>
            <p:nvPr/>
          </p:nvSpPr>
          <p:spPr bwMode="auto">
            <a:xfrm>
              <a:off x="3048" y="1935"/>
              <a:ext cx="106" cy="250"/>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1355" name="Rectangle 219"/>
            <p:cNvSpPr>
              <a:spLocks noChangeArrowheads="1"/>
            </p:cNvSpPr>
            <p:nvPr/>
          </p:nvSpPr>
          <p:spPr bwMode="auto">
            <a:xfrm>
              <a:off x="3212" y="1974"/>
              <a:ext cx="2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R</a:t>
              </a:r>
              <a:r>
                <a:rPr lang="en-US" altLang="en-US" baseline="-25000">
                  <a:solidFill>
                    <a:srgbClr val="000000"/>
                  </a:solidFill>
                </a:rPr>
                <a:t>S2</a:t>
              </a:r>
              <a:endParaRPr lang="en-US" altLang="en-US"/>
            </a:p>
          </p:txBody>
        </p:sp>
        <p:sp>
          <p:nvSpPr>
            <p:cNvPr id="11356" name="Arc 229"/>
            <p:cNvSpPr>
              <a:spLocks/>
            </p:cNvSpPr>
            <p:nvPr/>
          </p:nvSpPr>
          <p:spPr bwMode="auto">
            <a:xfrm>
              <a:off x="1607" y="2309"/>
              <a:ext cx="356" cy="275"/>
            </a:xfrm>
            <a:custGeom>
              <a:avLst/>
              <a:gdLst>
                <a:gd name="T0" fmla="*/ 0 w 21600"/>
                <a:gd name="T1" fmla="*/ 0 h 17849"/>
                <a:gd name="T2" fmla="*/ 0 w 21600"/>
                <a:gd name="T3" fmla="*/ 0 h 17849"/>
                <a:gd name="T4" fmla="*/ 0 w 21600"/>
                <a:gd name="T5" fmla="*/ 0 h 17849"/>
                <a:gd name="T6" fmla="*/ 0 60000 65536"/>
                <a:gd name="T7" fmla="*/ 0 60000 65536"/>
                <a:gd name="T8" fmla="*/ 0 60000 65536"/>
                <a:gd name="T9" fmla="*/ 0 w 21600"/>
                <a:gd name="T10" fmla="*/ 0 h 17849"/>
                <a:gd name="T11" fmla="*/ 21600 w 21600"/>
                <a:gd name="T12" fmla="*/ 17849 h 17849"/>
              </a:gdLst>
              <a:ahLst/>
              <a:cxnLst>
                <a:cxn ang="T6">
                  <a:pos x="T0" y="T1"/>
                </a:cxn>
                <a:cxn ang="T7">
                  <a:pos x="T2" y="T3"/>
                </a:cxn>
                <a:cxn ang="T8">
                  <a:pos x="T4" y="T5"/>
                </a:cxn>
              </a:cxnLst>
              <a:rect l="T9" t="T10" r="T11" b="T12"/>
              <a:pathLst>
                <a:path w="21600" h="17849" fill="none" extrusionOk="0">
                  <a:moveTo>
                    <a:pt x="12164" y="0"/>
                  </a:moveTo>
                  <a:cubicBezTo>
                    <a:pt x="18067" y="4023"/>
                    <a:pt x="21600" y="10705"/>
                    <a:pt x="21600" y="17849"/>
                  </a:cubicBezTo>
                </a:path>
                <a:path w="21600" h="17849" stroke="0" extrusionOk="0">
                  <a:moveTo>
                    <a:pt x="12164" y="0"/>
                  </a:moveTo>
                  <a:cubicBezTo>
                    <a:pt x="18067" y="4023"/>
                    <a:pt x="21600" y="10705"/>
                    <a:pt x="21600" y="17849"/>
                  </a:cubicBezTo>
                  <a:lnTo>
                    <a:pt x="0" y="17849"/>
                  </a:lnTo>
                  <a:lnTo>
                    <a:pt x="12164" y="0"/>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7" name="Arc 230"/>
            <p:cNvSpPr>
              <a:spLocks/>
            </p:cNvSpPr>
            <p:nvPr/>
          </p:nvSpPr>
          <p:spPr bwMode="auto">
            <a:xfrm flipH="1">
              <a:off x="2554" y="2292"/>
              <a:ext cx="356" cy="283"/>
            </a:xfrm>
            <a:custGeom>
              <a:avLst/>
              <a:gdLst>
                <a:gd name="T0" fmla="*/ 0 w 21600"/>
                <a:gd name="T1" fmla="*/ 0 h 18351"/>
                <a:gd name="T2" fmla="*/ 0 w 21600"/>
                <a:gd name="T3" fmla="*/ 0 h 18351"/>
                <a:gd name="T4" fmla="*/ 0 w 21600"/>
                <a:gd name="T5" fmla="*/ 0 h 18351"/>
                <a:gd name="T6" fmla="*/ 0 60000 65536"/>
                <a:gd name="T7" fmla="*/ 0 60000 65536"/>
                <a:gd name="T8" fmla="*/ 0 60000 65536"/>
                <a:gd name="T9" fmla="*/ 0 w 21600"/>
                <a:gd name="T10" fmla="*/ 0 h 18351"/>
                <a:gd name="T11" fmla="*/ 21600 w 21600"/>
                <a:gd name="T12" fmla="*/ 18351 h 18351"/>
              </a:gdLst>
              <a:ahLst/>
              <a:cxnLst>
                <a:cxn ang="T6">
                  <a:pos x="T0" y="T1"/>
                </a:cxn>
                <a:cxn ang="T7">
                  <a:pos x="T2" y="T3"/>
                </a:cxn>
                <a:cxn ang="T8">
                  <a:pos x="T4" y="T5"/>
                </a:cxn>
              </a:cxnLst>
              <a:rect l="T9" t="T10" r="T11" b="T12"/>
              <a:pathLst>
                <a:path w="21600" h="18351" fill="none" extrusionOk="0">
                  <a:moveTo>
                    <a:pt x="11392" y="-1"/>
                  </a:moveTo>
                  <a:cubicBezTo>
                    <a:pt x="17739" y="3939"/>
                    <a:pt x="21600" y="10880"/>
                    <a:pt x="21600" y="18351"/>
                  </a:cubicBezTo>
                </a:path>
                <a:path w="21600" h="18351" stroke="0" extrusionOk="0">
                  <a:moveTo>
                    <a:pt x="11392" y="-1"/>
                  </a:moveTo>
                  <a:cubicBezTo>
                    <a:pt x="17739" y="3939"/>
                    <a:pt x="21600" y="10880"/>
                    <a:pt x="21600" y="18351"/>
                  </a:cubicBezTo>
                  <a:lnTo>
                    <a:pt x="0" y="18351"/>
                  </a:lnTo>
                  <a:lnTo>
                    <a:pt x="11392" y="-1"/>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358" name="Text Box 231"/>
            <p:cNvSpPr txBox="1">
              <a:spLocks noChangeArrowheads="1"/>
            </p:cNvSpPr>
            <p:nvPr/>
          </p:nvSpPr>
          <p:spPr bwMode="auto">
            <a:xfrm>
              <a:off x="1569" y="2312"/>
              <a:ext cx="3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I</a:t>
              </a:r>
              <a:r>
                <a:rPr lang="en-US" altLang="en-US" sz="1600" baseline="-25000"/>
                <a:t>E1</a:t>
              </a:r>
            </a:p>
          </p:txBody>
        </p:sp>
        <p:sp>
          <p:nvSpPr>
            <p:cNvPr id="11359" name="Text Box 232"/>
            <p:cNvSpPr txBox="1">
              <a:spLocks noChangeArrowheads="1"/>
            </p:cNvSpPr>
            <p:nvPr/>
          </p:nvSpPr>
          <p:spPr bwMode="auto">
            <a:xfrm>
              <a:off x="2644" y="2351"/>
              <a:ext cx="31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I</a:t>
              </a:r>
              <a:r>
                <a:rPr lang="en-US" altLang="en-US" sz="1600" baseline="-25000"/>
                <a:t>E2</a:t>
              </a:r>
            </a:p>
          </p:txBody>
        </p:sp>
      </p:grpSp>
      <p:grpSp>
        <p:nvGrpSpPr>
          <p:cNvPr id="11271" name="Group 235"/>
          <p:cNvGrpSpPr>
            <a:grpSpLocks/>
          </p:cNvGrpSpPr>
          <p:nvPr/>
        </p:nvGrpSpPr>
        <p:grpSpPr bwMode="auto">
          <a:xfrm>
            <a:off x="1330325" y="5164138"/>
            <a:ext cx="4922838" cy="876300"/>
            <a:chOff x="838" y="3234"/>
            <a:chExt cx="3101" cy="552"/>
          </a:xfrm>
        </p:grpSpPr>
        <p:sp>
          <p:nvSpPr>
            <p:cNvPr id="11275" name="Text Box 222"/>
            <p:cNvSpPr txBox="1">
              <a:spLocks noChangeArrowheads="1"/>
            </p:cNvSpPr>
            <p:nvPr/>
          </p:nvSpPr>
          <p:spPr bwMode="auto">
            <a:xfrm>
              <a:off x="838" y="3547"/>
              <a:ext cx="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and</a:t>
              </a:r>
              <a:endParaRPr lang="it-IT" altLang="ja-JP" sz="1800">
                <a:ea typeface="MS PGothic" pitchFamily="34" charset="-128"/>
              </a:endParaRPr>
            </a:p>
          </p:txBody>
        </p:sp>
        <p:graphicFrame>
          <p:nvGraphicFramePr>
            <p:cNvPr id="11276" name="Object 224"/>
            <p:cNvGraphicFramePr>
              <a:graphicFrameLocks noChangeAspect="1"/>
            </p:cNvGraphicFramePr>
            <p:nvPr/>
          </p:nvGraphicFramePr>
          <p:xfrm>
            <a:off x="1477" y="3234"/>
            <a:ext cx="2462" cy="240"/>
          </p:xfrm>
          <a:graphic>
            <a:graphicData uri="http://schemas.openxmlformats.org/presentationml/2006/ole">
              <mc:AlternateContent xmlns:mc="http://schemas.openxmlformats.org/markup-compatibility/2006">
                <mc:Choice xmlns:v="urn:schemas-microsoft-com:vml" Requires="v">
                  <p:oleObj spid="_x0000_s11385" name="Equation" r:id="rId4" imgW="2349500" imgH="228600" progId="Equation.3">
                    <p:embed/>
                  </p:oleObj>
                </mc:Choice>
                <mc:Fallback>
                  <p:oleObj name="Equation" r:id="rId4" imgW="2349500" imgH="228600" progId="Equation.3">
                    <p:embed/>
                    <p:pic>
                      <p:nvPicPr>
                        <p:cNvPr id="0" name="Object 2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7" y="3234"/>
                          <a:ext cx="246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234"/>
            <p:cNvGraphicFramePr>
              <a:graphicFrameLocks noChangeAspect="1"/>
            </p:cNvGraphicFramePr>
            <p:nvPr/>
          </p:nvGraphicFramePr>
          <p:xfrm>
            <a:off x="1464" y="3560"/>
            <a:ext cx="2371" cy="226"/>
          </p:xfrm>
          <a:graphic>
            <a:graphicData uri="http://schemas.openxmlformats.org/presentationml/2006/ole">
              <mc:AlternateContent xmlns:mc="http://schemas.openxmlformats.org/markup-compatibility/2006">
                <mc:Choice xmlns:v="urn:schemas-microsoft-com:vml" Requires="v">
                  <p:oleObj spid="_x0000_s11386" name="Equation" r:id="rId6" imgW="2400300" imgH="228600" progId="Equation.3">
                    <p:embed/>
                  </p:oleObj>
                </mc:Choice>
                <mc:Fallback>
                  <p:oleObj name="Equation" r:id="rId6" imgW="2400300" imgH="228600" progId="Equation.3">
                    <p:embed/>
                    <p:pic>
                      <p:nvPicPr>
                        <p:cNvPr id="0" name="Object 2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4" y="3560"/>
                          <a:ext cx="2371"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2" name="Text Box 15"/>
          <p:cNvSpPr txBox="1">
            <a:spLocks noChangeArrowheads="1"/>
          </p:cNvSpPr>
          <p:nvPr/>
        </p:nvSpPr>
        <p:spPr bwMode="auto">
          <a:xfrm>
            <a:off x="207963" y="1298575"/>
            <a:ext cx="872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To perform the DC analysis, we first turn down the ac input signals v</a:t>
            </a:r>
            <a:r>
              <a:rPr lang="en-US" altLang="ja-JP" sz="1800" baseline="-25000">
                <a:ea typeface="MS PGothic" pitchFamily="34" charset="-128"/>
              </a:rPr>
              <a:t>i1</a:t>
            </a:r>
            <a:r>
              <a:rPr lang="en-US" altLang="ja-JP" sz="1800">
                <a:ea typeface="MS PGothic" pitchFamily="34" charset="-128"/>
              </a:rPr>
              <a:t> and v</a:t>
            </a:r>
            <a:r>
              <a:rPr lang="en-US" altLang="ja-JP" sz="1800" baseline="-25000">
                <a:ea typeface="MS PGothic" pitchFamily="34" charset="-128"/>
              </a:rPr>
              <a:t>i2</a:t>
            </a:r>
            <a:r>
              <a:rPr lang="en-US" altLang="ja-JP" sz="1800">
                <a:ea typeface="MS PGothic" pitchFamily="34" charset="-128"/>
              </a:rPr>
              <a:t> to zero.</a:t>
            </a:r>
            <a:endParaRPr lang="en-US" altLang="en-US" sz="1800"/>
          </a:p>
        </p:txBody>
      </p:sp>
      <p:sp>
        <p:nvSpPr>
          <p:cNvPr id="11273" name="Text Box 15"/>
          <p:cNvSpPr txBox="1">
            <a:spLocks noChangeArrowheads="1"/>
          </p:cNvSpPr>
          <p:nvPr/>
        </p:nvSpPr>
        <p:spPr bwMode="auto">
          <a:xfrm>
            <a:off x="1290638" y="5149850"/>
            <a:ext cx="831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Then</a:t>
            </a:r>
            <a:endParaRPr lang="en-US" altLang="en-US" sz="1800"/>
          </a:p>
        </p:txBody>
      </p:sp>
      <p:sp>
        <p:nvSpPr>
          <p:cNvPr id="11274"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22D236B0-06E0-49AE-9FA1-F2F3FD29136A}" type="slidenum">
              <a:rPr lang="en-GB" altLang="en-US" sz="1200" smtClean="0">
                <a:latin typeface="Garamond" pitchFamily="18" charset="0"/>
              </a:rPr>
              <a:pPr/>
              <a:t>13</a:t>
            </a:fld>
            <a:endParaRPr lang="en-GB" altLang="en-US" sz="1200" smtClean="0">
              <a:latin typeface="Garamond" pitchFamily="18" charset="0"/>
            </a:endParaRPr>
          </a:p>
        </p:txBody>
      </p:sp>
      <p:sp>
        <p:nvSpPr>
          <p:cNvPr id="1229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2292" name="Text Box 6"/>
          <p:cNvSpPr txBox="1">
            <a:spLocks noChangeArrowheads="1"/>
          </p:cNvSpPr>
          <p:nvPr/>
        </p:nvSpPr>
        <p:spPr bwMode="auto">
          <a:xfrm>
            <a:off x="563563" y="2752725"/>
            <a:ext cx="3829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If the circuit is balanced so that:</a:t>
            </a:r>
            <a:endParaRPr lang="en-US" altLang="en-US" sz="1800"/>
          </a:p>
        </p:txBody>
      </p:sp>
      <p:sp>
        <p:nvSpPr>
          <p:cNvPr id="12293" name="Text Box 8"/>
          <p:cNvSpPr txBox="1">
            <a:spLocks noChangeArrowheads="1"/>
          </p:cNvSpPr>
          <p:nvPr/>
        </p:nvSpPr>
        <p:spPr bwMode="auto">
          <a:xfrm>
            <a:off x="631825" y="1136650"/>
            <a:ext cx="77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so</a:t>
            </a:r>
            <a:endParaRPr lang="it-IT" altLang="ja-JP" sz="1800">
              <a:ea typeface="MS PGothic" pitchFamily="34" charset="-128"/>
            </a:endParaRPr>
          </a:p>
        </p:txBody>
      </p:sp>
      <p:graphicFrame>
        <p:nvGraphicFramePr>
          <p:cNvPr id="12294" name="Object 13"/>
          <p:cNvGraphicFramePr>
            <a:graphicFrameLocks noChangeAspect="1"/>
          </p:cNvGraphicFramePr>
          <p:nvPr/>
        </p:nvGraphicFramePr>
        <p:xfrm>
          <a:off x="1666875" y="3275013"/>
          <a:ext cx="5730875" cy="403225"/>
        </p:xfrm>
        <a:graphic>
          <a:graphicData uri="http://schemas.openxmlformats.org/presentationml/2006/ole">
            <mc:AlternateContent xmlns:mc="http://schemas.openxmlformats.org/markup-compatibility/2006">
              <mc:Choice xmlns:v="urn:schemas-microsoft-com:vml" Requires="v">
                <p:oleObj spid="_x0000_s12360" name="Equation" r:id="rId4" imgW="3251200" imgH="228600" progId="Equation.3">
                  <p:embed/>
                </p:oleObj>
              </mc:Choice>
              <mc:Fallback>
                <p:oleObj name="Equation" r:id="rId4" imgW="3251200" imgH="22860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875" y="3275013"/>
                        <a:ext cx="573087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95" name="Group 37"/>
          <p:cNvGrpSpPr>
            <a:grpSpLocks/>
          </p:cNvGrpSpPr>
          <p:nvPr/>
        </p:nvGrpSpPr>
        <p:grpSpPr bwMode="auto">
          <a:xfrm>
            <a:off x="1158875" y="1560513"/>
            <a:ext cx="7180263" cy="890587"/>
            <a:chOff x="921" y="1376"/>
            <a:chExt cx="4523" cy="561"/>
          </a:xfrm>
        </p:grpSpPr>
        <p:sp>
          <p:nvSpPr>
            <p:cNvPr id="12305" name="Text Box 10"/>
            <p:cNvSpPr txBox="1">
              <a:spLocks noChangeArrowheads="1"/>
            </p:cNvSpPr>
            <p:nvPr/>
          </p:nvSpPr>
          <p:spPr bwMode="auto">
            <a:xfrm>
              <a:off x="921" y="1706"/>
              <a:ext cx="4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and</a:t>
              </a:r>
              <a:endParaRPr lang="it-IT" altLang="ja-JP" sz="1800">
                <a:ea typeface="MS PGothic" pitchFamily="34" charset="-128"/>
              </a:endParaRPr>
            </a:p>
          </p:txBody>
        </p:sp>
        <p:grpSp>
          <p:nvGrpSpPr>
            <p:cNvPr id="12306" name="Group 23"/>
            <p:cNvGrpSpPr>
              <a:grpSpLocks/>
            </p:cNvGrpSpPr>
            <p:nvPr/>
          </p:nvGrpSpPr>
          <p:grpSpPr bwMode="auto">
            <a:xfrm>
              <a:off x="1604" y="1376"/>
              <a:ext cx="3832" cy="271"/>
              <a:chOff x="1604" y="1376"/>
              <a:chExt cx="3832" cy="271"/>
            </a:xfrm>
          </p:grpSpPr>
          <p:graphicFrame>
            <p:nvGraphicFramePr>
              <p:cNvPr id="12310" name="Object 9"/>
              <p:cNvGraphicFramePr>
                <a:graphicFrameLocks noChangeAspect="1"/>
              </p:cNvGraphicFramePr>
              <p:nvPr/>
            </p:nvGraphicFramePr>
            <p:xfrm>
              <a:off x="1604" y="1393"/>
              <a:ext cx="2525" cy="254"/>
            </p:xfrm>
            <a:graphic>
              <a:graphicData uri="http://schemas.openxmlformats.org/presentationml/2006/ole">
                <mc:AlternateContent xmlns:mc="http://schemas.openxmlformats.org/markup-compatibility/2006">
                  <mc:Choice xmlns:v="urn:schemas-microsoft-com:vml" Requires="v">
                    <p:oleObj spid="_x0000_s12361" name="Equation" r:id="rId6" imgW="2273300" imgH="228600" progId="Equation.3">
                      <p:embed/>
                    </p:oleObj>
                  </mc:Choice>
                  <mc:Fallback>
                    <p:oleObj name="Equation" r:id="rId6" imgW="2273300" imgH="228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 y="1393"/>
                            <a:ext cx="2525"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1" name="Text Box 14"/>
              <p:cNvSpPr txBox="1">
                <a:spLocks noChangeArrowheads="1"/>
              </p:cNvSpPr>
              <p:nvPr/>
            </p:nvSpPr>
            <p:spPr bwMode="auto">
              <a:xfrm>
                <a:off x="4796" y="1376"/>
                <a:ext cx="6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Eqn 1</a:t>
                </a:r>
                <a:endParaRPr lang="it-IT" altLang="ja-JP" sz="1800">
                  <a:ea typeface="MS PGothic" pitchFamily="34" charset="-128"/>
                </a:endParaRPr>
              </a:p>
            </p:txBody>
          </p:sp>
        </p:grpSp>
        <p:grpSp>
          <p:nvGrpSpPr>
            <p:cNvPr id="12307" name="Group 24"/>
            <p:cNvGrpSpPr>
              <a:grpSpLocks/>
            </p:cNvGrpSpPr>
            <p:nvPr/>
          </p:nvGrpSpPr>
          <p:grpSpPr bwMode="auto">
            <a:xfrm>
              <a:off x="1593" y="1679"/>
              <a:ext cx="3851" cy="254"/>
              <a:chOff x="1593" y="1940"/>
              <a:chExt cx="3851" cy="254"/>
            </a:xfrm>
          </p:grpSpPr>
          <p:graphicFrame>
            <p:nvGraphicFramePr>
              <p:cNvPr id="12308" name="Object 11"/>
              <p:cNvGraphicFramePr>
                <a:graphicFrameLocks noChangeAspect="1"/>
              </p:cNvGraphicFramePr>
              <p:nvPr/>
            </p:nvGraphicFramePr>
            <p:xfrm>
              <a:off x="1593" y="1940"/>
              <a:ext cx="2581" cy="254"/>
            </p:xfrm>
            <a:graphic>
              <a:graphicData uri="http://schemas.openxmlformats.org/presentationml/2006/ole">
                <mc:AlternateContent xmlns:mc="http://schemas.openxmlformats.org/markup-compatibility/2006">
                  <mc:Choice xmlns:v="urn:schemas-microsoft-com:vml" Requires="v">
                    <p:oleObj spid="_x0000_s12362" name="Equation" r:id="rId8" imgW="2324100" imgH="228600" progId="Equation.3">
                      <p:embed/>
                    </p:oleObj>
                  </mc:Choice>
                  <mc:Fallback>
                    <p:oleObj name="Equation" r:id="rId8" imgW="23241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3" y="1940"/>
                            <a:ext cx="2581"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9" name="Text Box 15"/>
              <p:cNvSpPr txBox="1">
                <a:spLocks noChangeArrowheads="1"/>
              </p:cNvSpPr>
              <p:nvPr/>
            </p:nvSpPr>
            <p:spPr bwMode="auto">
              <a:xfrm>
                <a:off x="4804" y="1941"/>
                <a:ext cx="6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Eqn 2</a:t>
                </a:r>
                <a:endParaRPr lang="it-IT" altLang="ja-JP" sz="1800">
                  <a:ea typeface="MS PGothic" pitchFamily="34" charset="-128"/>
                </a:endParaRPr>
              </a:p>
            </p:txBody>
          </p:sp>
        </p:grpSp>
      </p:grpSp>
      <p:grpSp>
        <p:nvGrpSpPr>
          <p:cNvPr id="12296" name="Group 38"/>
          <p:cNvGrpSpPr>
            <a:grpSpLocks/>
          </p:cNvGrpSpPr>
          <p:nvPr/>
        </p:nvGrpSpPr>
        <p:grpSpPr bwMode="auto">
          <a:xfrm>
            <a:off x="604838" y="4095750"/>
            <a:ext cx="6370637" cy="403225"/>
            <a:chOff x="458" y="2694"/>
            <a:chExt cx="4013" cy="254"/>
          </a:xfrm>
        </p:grpSpPr>
        <p:sp>
          <p:nvSpPr>
            <p:cNvPr id="12303" name="Text Box 19"/>
            <p:cNvSpPr txBox="1">
              <a:spLocks noChangeArrowheads="1"/>
            </p:cNvSpPr>
            <p:nvPr/>
          </p:nvSpPr>
          <p:spPr bwMode="auto">
            <a:xfrm>
              <a:off x="458" y="2703"/>
              <a:ext cx="28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Then eqns 1 and 2 reduce to: </a:t>
              </a:r>
              <a:endParaRPr lang="en-US" altLang="en-US" sz="1800"/>
            </a:p>
          </p:txBody>
        </p:sp>
        <p:graphicFrame>
          <p:nvGraphicFramePr>
            <p:cNvPr id="12304" name="Object 20"/>
            <p:cNvGraphicFramePr>
              <a:graphicFrameLocks noChangeAspect="1"/>
            </p:cNvGraphicFramePr>
            <p:nvPr/>
          </p:nvGraphicFramePr>
          <p:xfrm>
            <a:off x="2482" y="2694"/>
            <a:ext cx="1989" cy="254"/>
          </p:xfrm>
          <a:graphic>
            <a:graphicData uri="http://schemas.openxmlformats.org/presentationml/2006/ole">
              <mc:AlternateContent xmlns:mc="http://schemas.openxmlformats.org/markup-compatibility/2006">
                <mc:Choice xmlns:v="urn:schemas-microsoft-com:vml" Requires="v">
                  <p:oleObj spid="_x0000_s12363" name="Equation" r:id="rId10" imgW="1790700" imgH="228600" progId="Equation.3">
                    <p:embed/>
                  </p:oleObj>
                </mc:Choice>
                <mc:Fallback>
                  <p:oleObj name="Equation" r:id="rId10" imgW="1790700" imgH="228600"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2" y="2694"/>
                          <a:ext cx="1989"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297" name="Object 26"/>
          <p:cNvGraphicFramePr>
            <a:graphicFrameLocks noChangeAspect="1"/>
          </p:cNvGraphicFramePr>
          <p:nvPr/>
        </p:nvGraphicFramePr>
        <p:xfrm>
          <a:off x="3209925" y="5307013"/>
          <a:ext cx="2568575" cy="784225"/>
        </p:xfrm>
        <a:graphic>
          <a:graphicData uri="http://schemas.openxmlformats.org/presentationml/2006/ole">
            <mc:AlternateContent xmlns:mc="http://schemas.openxmlformats.org/markup-compatibility/2006">
              <mc:Choice xmlns:v="urn:schemas-microsoft-com:vml" Requires="v">
                <p:oleObj spid="_x0000_s12364" name="Equation" r:id="rId12" imgW="1397000" imgH="431800" progId="Equation.3">
                  <p:embed/>
                </p:oleObj>
              </mc:Choice>
              <mc:Fallback>
                <p:oleObj name="Equation" r:id="rId12" imgW="1397000" imgH="431800"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9925" y="5307013"/>
                        <a:ext cx="256857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298" name="Group 39"/>
          <p:cNvGrpSpPr>
            <a:grpSpLocks/>
          </p:cNvGrpSpPr>
          <p:nvPr/>
        </p:nvGrpSpPr>
        <p:grpSpPr bwMode="auto">
          <a:xfrm>
            <a:off x="661988" y="4821238"/>
            <a:ext cx="7091362" cy="403225"/>
            <a:chOff x="417" y="3037"/>
            <a:chExt cx="4467" cy="254"/>
          </a:xfrm>
        </p:grpSpPr>
        <p:sp>
          <p:nvSpPr>
            <p:cNvPr id="12300" name="Text Box 21"/>
            <p:cNvSpPr txBox="1">
              <a:spLocks noChangeArrowheads="1"/>
            </p:cNvSpPr>
            <p:nvPr/>
          </p:nvSpPr>
          <p:spPr bwMode="auto">
            <a:xfrm>
              <a:off x="417" y="3053"/>
              <a:ext cx="5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But  </a:t>
              </a:r>
              <a:endParaRPr lang="en-US" altLang="en-US" sz="1800"/>
            </a:p>
          </p:txBody>
        </p:sp>
        <p:graphicFrame>
          <p:nvGraphicFramePr>
            <p:cNvPr id="12301" name="Object 22"/>
            <p:cNvGraphicFramePr>
              <a:graphicFrameLocks noChangeAspect="1"/>
            </p:cNvGraphicFramePr>
            <p:nvPr/>
          </p:nvGraphicFramePr>
          <p:xfrm>
            <a:off x="866" y="3037"/>
            <a:ext cx="1594" cy="254"/>
          </p:xfrm>
          <a:graphic>
            <a:graphicData uri="http://schemas.openxmlformats.org/presentationml/2006/ole">
              <mc:AlternateContent xmlns:mc="http://schemas.openxmlformats.org/markup-compatibility/2006">
                <mc:Choice xmlns:v="urn:schemas-microsoft-com:vml" Requires="v">
                  <p:oleObj spid="_x0000_s12365" name="Equation" r:id="rId14" imgW="1435100" imgH="228600" progId="Equation.3">
                    <p:embed/>
                  </p:oleObj>
                </mc:Choice>
                <mc:Fallback>
                  <p:oleObj name="Equation" r:id="rId14" imgW="1435100" imgH="228600" progId="Equation.3">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6" y="3037"/>
                          <a:ext cx="159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2" name="Text Box 30"/>
            <p:cNvSpPr txBox="1">
              <a:spLocks noChangeArrowheads="1"/>
            </p:cNvSpPr>
            <p:nvPr/>
          </p:nvSpPr>
          <p:spPr bwMode="auto">
            <a:xfrm>
              <a:off x="2493" y="3043"/>
              <a:ext cx="23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so substituting for I</a:t>
              </a:r>
              <a:r>
                <a:rPr lang="en-US" altLang="ja-JP" sz="1800" baseline="-25000">
                  <a:ea typeface="MS PGothic" pitchFamily="34" charset="-128"/>
                </a:rPr>
                <a:t>B</a:t>
              </a:r>
              <a:r>
                <a:rPr lang="en-US" altLang="ja-JP" sz="1800">
                  <a:ea typeface="MS PGothic" pitchFamily="34" charset="-128"/>
                </a:rPr>
                <a:t> gives</a:t>
              </a:r>
              <a:endParaRPr lang="it-IT" altLang="ja-JP" sz="1800">
                <a:ea typeface="MS PGothic" pitchFamily="34" charset="-128"/>
              </a:endParaRPr>
            </a:p>
          </p:txBody>
        </p:sp>
      </p:grpSp>
      <p:sp>
        <p:nvSpPr>
          <p:cNvPr id="12299"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548E7B7-785C-43DB-BDAD-67C0866A13FF}" type="slidenum">
              <a:rPr lang="en-GB" altLang="en-US" sz="1200" smtClean="0">
                <a:latin typeface="Garamond" pitchFamily="18" charset="0"/>
              </a:rPr>
              <a:pPr/>
              <a:t>14</a:t>
            </a:fld>
            <a:endParaRPr lang="en-GB" altLang="en-US" sz="1200" smtClean="0">
              <a:latin typeface="Garamond" pitchFamily="18" charset="0"/>
            </a:endParaRPr>
          </a:p>
        </p:txBody>
      </p:sp>
      <p:sp>
        <p:nvSpPr>
          <p:cNvPr id="1331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3316" name="Text Box 8"/>
          <p:cNvSpPr txBox="1">
            <a:spLocks noChangeArrowheads="1"/>
          </p:cNvSpPr>
          <p:nvPr/>
        </p:nvSpPr>
        <p:spPr bwMode="auto">
          <a:xfrm>
            <a:off x="638175" y="4438650"/>
            <a:ext cx="80565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solidFill>
                  <a:srgbClr val="FF3300"/>
                </a:solidFill>
                <a:ea typeface="MS PGothic" pitchFamily="34" charset="-128"/>
              </a:rPr>
              <a:t>Note that the currents flowing through the two transistors are independent of the values for R</a:t>
            </a:r>
            <a:r>
              <a:rPr lang="en-US" altLang="ja-JP" sz="1800" baseline="-25000">
                <a:solidFill>
                  <a:srgbClr val="FF3300"/>
                </a:solidFill>
                <a:ea typeface="MS PGothic" pitchFamily="34" charset="-128"/>
              </a:rPr>
              <a:t>C</a:t>
            </a:r>
            <a:r>
              <a:rPr lang="en-US" altLang="ja-JP" sz="1800">
                <a:solidFill>
                  <a:srgbClr val="FF3300"/>
                </a:solidFill>
                <a:ea typeface="MS PGothic" pitchFamily="34" charset="-128"/>
              </a:rPr>
              <a:t> - which will be chosen to ensure the transistors do not saturate at the maximum voltage output swing required. </a:t>
            </a:r>
            <a:r>
              <a:rPr lang="en-US" altLang="ja-JP" sz="1800">
                <a:ea typeface="MS PGothic" pitchFamily="34" charset="-128"/>
              </a:rPr>
              <a:t>(In fact, the same considerations apply to the choice of R</a:t>
            </a:r>
            <a:r>
              <a:rPr lang="en-US" altLang="ja-JP" sz="1800" baseline="-25000">
                <a:ea typeface="MS PGothic" pitchFamily="34" charset="-128"/>
              </a:rPr>
              <a:t>C</a:t>
            </a:r>
            <a:r>
              <a:rPr lang="en-US" altLang="ja-JP" sz="1800">
                <a:ea typeface="MS PGothic" pitchFamily="34" charset="-128"/>
              </a:rPr>
              <a:t> in this circuit as applied for the common emitter amplifier circuit considered previously)</a:t>
            </a:r>
          </a:p>
        </p:txBody>
      </p:sp>
      <p:sp>
        <p:nvSpPr>
          <p:cNvPr id="13317" name="Text Box 24"/>
          <p:cNvSpPr txBox="1">
            <a:spLocks noChangeArrowheads="1"/>
          </p:cNvSpPr>
          <p:nvPr/>
        </p:nvSpPr>
        <p:spPr bwMode="auto">
          <a:xfrm>
            <a:off x="652463" y="1049338"/>
            <a:ext cx="7693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Note if 2(</a:t>
            </a:r>
            <a:r>
              <a:rPr lang="el-GR" altLang="ja-JP" sz="1800">
                <a:cs typeface="Arial" charset="0"/>
              </a:rPr>
              <a:t>β</a:t>
            </a:r>
            <a:r>
              <a:rPr lang="en-US" altLang="ja-JP" sz="1800">
                <a:ea typeface="MS PGothic" pitchFamily="34" charset="-128"/>
                <a:cs typeface="Arial" charset="0"/>
              </a:rPr>
              <a:t>+1)R</a:t>
            </a:r>
            <a:r>
              <a:rPr lang="en-US" altLang="ja-JP" sz="1800" baseline="-25000">
                <a:ea typeface="MS PGothic" pitchFamily="34" charset="-128"/>
                <a:cs typeface="Arial" charset="0"/>
              </a:rPr>
              <a:t>E</a:t>
            </a:r>
            <a:r>
              <a:rPr lang="en-US" altLang="ja-JP" sz="1800">
                <a:ea typeface="MS PGothic" pitchFamily="34" charset="-128"/>
                <a:cs typeface="Arial" charset="0"/>
              </a:rPr>
              <a:t> &gt;&gt; R</a:t>
            </a:r>
            <a:r>
              <a:rPr lang="en-US" altLang="ja-JP" sz="1800" baseline="-25000">
                <a:ea typeface="MS PGothic" pitchFamily="34" charset="-128"/>
                <a:cs typeface="Arial" charset="0"/>
              </a:rPr>
              <a:t>S     </a:t>
            </a:r>
            <a:r>
              <a:rPr lang="en-US" altLang="ja-JP" sz="1800">
                <a:ea typeface="MS PGothic" pitchFamily="34" charset="-128"/>
                <a:cs typeface="Arial" charset="0"/>
              </a:rPr>
              <a:t>(which it almost certainly will be in practice),</a:t>
            </a:r>
            <a:r>
              <a:rPr lang="en-US" altLang="ja-JP" sz="1800" baseline="-25000">
                <a:ea typeface="MS PGothic" pitchFamily="34" charset="-128"/>
                <a:cs typeface="Arial" charset="0"/>
              </a:rPr>
              <a:t>  </a:t>
            </a:r>
            <a:r>
              <a:rPr lang="en-US" altLang="ja-JP" sz="1800">
                <a:ea typeface="MS PGothic" pitchFamily="34" charset="-128"/>
                <a:cs typeface="Arial" charset="0"/>
              </a:rPr>
              <a:t>then</a:t>
            </a:r>
            <a:r>
              <a:rPr lang="en-US" altLang="ja-JP" sz="2000">
                <a:ea typeface="MS PGothic" pitchFamily="34" charset="-128"/>
                <a:cs typeface="Arial" charset="0"/>
              </a:rPr>
              <a:t> </a:t>
            </a:r>
            <a:endParaRPr lang="el-GR" altLang="en-US" sz="2000">
              <a:cs typeface="Arial" charset="0"/>
            </a:endParaRPr>
          </a:p>
        </p:txBody>
      </p:sp>
      <p:graphicFrame>
        <p:nvGraphicFramePr>
          <p:cNvPr id="13318" name="Object 25"/>
          <p:cNvGraphicFramePr>
            <a:graphicFrameLocks noChangeAspect="1"/>
          </p:cNvGraphicFramePr>
          <p:nvPr/>
        </p:nvGraphicFramePr>
        <p:xfrm>
          <a:off x="2478088" y="1673225"/>
          <a:ext cx="2570162" cy="785813"/>
        </p:xfrm>
        <a:graphic>
          <a:graphicData uri="http://schemas.openxmlformats.org/presentationml/2006/ole">
            <mc:AlternateContent xmlns:mc="http://schemas.openxmlformats.org/markup-compatibility/2006">
              <mc:Choice xmlns:v="urn:schemas-microsoft-com:vml" Requires="v">
                <p:oleObj spid="_x0000_s13341" name="Equation" r:id="rId4" imgW="1397000" imgH="431800" progId="Equation.3">
                  <p:embed/>
                </p:oleObj>
              </mc:Choice>
              <mc:Fallback>
                <p:oleObj name="Equation" r:id="rId4" imgW="1397000" imgH="43180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8088" y="1673225"/>
                        <a:ext cx="257016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19" name="Group 30"/>
          <p:cNvGrpSpPr>
            <a:grpSpLocks/>
          </p:cNvGrpSpPr>
          <p:nvPr/>
        </p:nvGrpSpPr>
        <p:grpSpPr bwMode="auto">
          <a:xfrm>
            <a:off x="531813" y="2533650"/>
            <a:ext cx="8108950" cy="785813"/>
            <a:chOff x="303" y="1935"/>
            <a:chExt cx="5108" cy="495"/>
          </a:xfrm>
        </p:grpSpPr>
        <p:sp>
          <p:nvSpPr>
            <p:cNvPr id="13322" name="Text Box 26"/>
            <p:cNvSpPr txBox="1">
              <a:spLocks noChangeArrowheads="1"/>
            </p:cNvSpPr>
            <p:nvPr/>
          </p:nvSpPr>
          <p:spPr bwMode="auto">
            <a:xfrm>
              <a:off x="303" y="2012"/>
              <a:ext cx="18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and the current through R</a:t>
              </a:r>
              <a:r>
                <a:rPr lang="en-US" altLang="ja-JP" sz="1800" baseline="-25000">
                  <a:ea typeface="MS PGothic" pitchFamily="34" charset="-128"/>
                </a:rPr>
                <a:t>E</a:t>
              </a:r>
              <a:r>
                <a:rPr lang="en-US" altLang="ja-JP" sz="1800">
                  <a:ea typeface="MS PGothic" pitchFamily="34" charset="-128"/>
                </a:rPr>
                <a:t>  </a:t>
              </a:r>
              <a:r>
                <a:rPr lang="en-US" altLang="ja-JP" sz="2000">
                  <a:ea typeface="MS PGothic" pitchFamily="34" charset="-128"/>
                  <a:cs typeface="Arial" charset="0"/>
                </a:rPr>
                <a:t> </a:t>
              </a:r>
              <a:endParaRPr lang="el-GR" altLang="en-US" sz="2000">
                <a:cs typeface="Arial" charset="0"/>
              </a:endParaRPr>
            </a:p>
          </p:txBody>
        </p:sp>
        <p:graphicFrame>
          <p:nvGraphicFramePr>
            <p:cNvPr id="13323" name="Object 27"/>
            <p:cNvGraphicFramePr>
              <a:graphicFrameLocks noChangeAspect="1"/>
            </p:cNvGraphicFramePr>
            <p:nvPr/>
          </p:nvGraphicFramePr>
          <p:xfrm>
            <a:off x="2454" y="1935"/>
            <a:ext cx="1265" cy="495"/>
          </p:xfrm>
          <a:graphic>
            <a:graphicData uri="http://schemas.openxmlformats.org/presentationml/2006/ole">
              <mc:AlternateContent xmlns:mc="http://schemas.openxmlformats.org/markup-compatibility/2006">
                <mc:Choice xmlns:v="urn:schemas-microsoft-com:vml" Requires="v">
                  <p:oleObj spid="_x0000_s13342" name="Equation" r:id="rId6" imgW="1091726" imgH="431613" progId="Equation.3">
                    <p:embed/>
                  </p:oleObj>
                </mc:Choice>
                <mc:Fallback>
                  <p:oleObj name="Equation" r:id="rId6" imgW="1091726" imgH="431613"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4" y="1935"/>
                          <a:ext cx="1265"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4" name="Text Box 29"/>
            <p:cNvSpPr txBox="1">
              <a:spLocks noChangeArrowheads="1"/>
            </p:cNvSpPr>
            <p:nvPr/>
          </p:nvSpPr>
          <p:spPr bwMode="auto">
            <a:xfrm>
              <a:off x="3655" y="2012"/>
              <a:ext cx="1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(as we deduced before) </a:t>
              </a:r>
              <a:r>
                <a:rPr lang="en-US" altLang="ja-JP" sz="2000">
                  <a:ea typeface="MS PGothic" pitchFamily="34" charset="-128"/>
                  <a:cs typeface="Arial" charset="0"/>
                </a:rPr>
                <a:t> </a:t>
              </a:r>
              <a:endParaRPr lang="el-GR" altLang="en-US" sz="2000">
                <a:cs typeface="Arial" charset="0"/>
              </a:endParaRPr>
            </a:p>
          </p:txBody>
        </p:sp>
      </p:grpSp>
      <p:sp>
        <p:nvSpPr>
          <p:cNvPr id="13320" name="Text Box 31"/>
          <p:cNvSpPr txBox="1">
            <a:spLocks noChangeArrowheads="1"/>
          </p:cNvSpPr>
          <p:nvPr/>
        </p:nvSpPr>
        <p:spPr bwMode="auto">
          <a:xfrm>
            <a:off x="638175" y="3536950"/>
            <a:ext cx="8056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Although we have simply confirmed the previous result, it does show the condition that needs to be satisfied for it to be valid. </a:t>
            </a:r>
          </a:p>
        </p:txBody>
      </p:sp>
      <p:sp>
        <p:nvSpPr>
          <p:cNvPr id="1332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2F25A3C7-3074-4B47-8235-D0AD8A732524}" type="slidenum">
              <a:rPr lang="en-GB" altLang="en-US" sz="1200" smtClean="0">
                <a:latin typeface="Garamond" pitchFamily="18" charset="0"/>
              </a:rPr>
              <a:pPr/>
              <a:t>15</a:t>
            </a:fld>
            <a:endParaRPr lang="en-GB" altLang="en-US" sz="1200" smtClean="0">
              <a:latin typeface="Garamond" pitchFamily="18" charset="0"/>
            </a:endParaRPr>
          </a:p>
        </p:txBody>
      </p:sp>
      <p:sp>
        <p:nvSpPr>
          <p:cNvPr id="1433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434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4341" name="Text Box 5"/>
          <p:cNvSpPr txBox="1">
            <a:spLocks noChangeArrowheads="1"/>
          </p:cNvSpPr>
          <p:nvPr/>
        </p:nvSpPr>
        <p:spPr bwMode="auto">
          <a:xfrm>
            <a:off x="454025" y="857250"/>
            <a:ext cx="75326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b="1">
                <a:ea typeface="MS PGothic" pitchFamily="34" charset="-128"/>
              </a:rPr>
              <a:t>A.C. analysis</a:t>
            </a:r>
            <a:endParaRPr lang="en-US" altLang="ja-JP" sz="1800">
              <a:ea typeface="MS PGothic" pitchFamily="34" charset="-128"/>
            </a:endParaRPr>
          </a:p>
        </p:txBody>
      </p:sp>
      <p:sp>
        <p:nvSpPr>
          <p:cNvPr id="14342" name="Text Box 6"/>
          <p:cNvSpPr txBox="1">
            <a:spLocks noChangeArrowheads="1"/>
          </p:cNvSpPr>
          <p:nvPr/>
        </p:nvSpPr>
        <p:spPr bwMode="auto">
          <a:xfrm>
            <a:off x="522288" y="1290638"/>
            <a:ext cx="77295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Replacing the transistors with their (basic) equivalent circuits and adding the external components in the usual way gives: </a:t>
            </a:r>
            <a:endParaRPr lang="en-US" altLang="en-US" sz="1800"/>
          </a:p>
        </p:txBody>
      </p:sp>
      <p:sp>
        <p:nvSpPr>
          <p:cNvPr id="14343" name="Text Box 10"/>
          <p:cNvSpPr txBox="1">
            <a:spLocks noChangeArrowheads="1"/>
          </p:cNvSpPr>
          <p:nvPr/>
        </p:nvSpPr>
        <p:spPr bwMode="auto">
          <a:xfrm>
            <a:off x="554038" y="5327650"/>
            <a:ext cx="80533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800">
                <a:ea typeface="MS PGothic" pitchFamily="34" charset="-128"/>
              </a:rPr>
              <a:t>It may help to make a minor redraw of this circuit as follows:</a:t>
            </a:r>
            <a:endParaRPr lang="en-US" altLang="en-US" sz="1800"/>
          </a:p>
        </p:txBody>
      </p:sp>
      <p:sp>
        <p:nvSpPr>
          <p:cNvPr id="14344" name="Text Box 112"/>
          <p:cNvSpPr txBox="1">
            <a:spLocks noChangeArrowheads="1"/>
          </p:cNvSpPr>
          <p:nvPr/>
        </p:nvSpPr>
        <p:spPr bwMode="auto">
          <a:xfrm>
            <a:off x="579438" y="4724400"/>
            <a:ext cx="8193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 Note that r</a:t>
            </a:r>
            <a:r>
              <a:rPr lang="en-US" altLang="en-US" sz="1600" baseline="-25000"/>
              <a:t>o</a:t>
            </a:r>
            <a:r>
              <a:rPr lang="en-US" altLang="en-US" sz="1600"/>
              <a:t> </a:t>
            </a:r>
            <a:r>
              <a:rPr lang="en-US" altLang="en-US" sz="1600">
                <a:cs typeface="Arial" charset="0"/>
              </a:rPr>
              <a:t>in the transistor equivalent circuit has been ignored ]</a:t>
            </a:r>
            <a:endParaRPr lang="el-GR" altLang="en-US" sz="1600">
              <a:cs typeface="Arial" charset="0"/>
            </a:endParaRPr>
          </a:p>
        </p:txBody>
      </p:sp>
      <p:grpSp>
        <p:nvGrpSpPr>
          <p:cNvPr id="14345" name="Group 117"/>
          <p:cNvGrpSpPr>
            <a:grpSpLocks/>
          </p:cNvGrpSpPr>
          <p:nvPr/>
        </p:nvGrpSpPr>
        <p:grpSpPr bwMode="auto">
          <a:xfrm>
            <a:off x="665163" y="1997075"/>
            <a:ext cx="7923212" cy="2435225"/>
            <a:chOff x="419" y="1258"/>
            <a:chExt cx="4991" cy="1534"/>
          </a:xfrm>
        </p:grpSpPr>
        <p:sp>
          <p:nvSpPr>
            <p:cNvPr id="14347" name="AutoShape 15"/>
            <p:cNvSpPr>
              <a:spLocks noChangeArrowheads="1"/>
            </p:cNvSpPr>
            <p:nvPr/>
          </p:nvSpPr>
          <p:spPr bwMode="auto">
            <a:xfrm>
              <a:off x="2181" y="1996"/>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4348" name="Line 16"/>
            <p:cNvSpPr>
              <a:spLocks noChangeShapeType="1"/>
            </p:cNvSpPr>
            <p:nvPr/>
          </p:nvSpPr>
          <p:spPr bwMode="auto">
            <a:xfrm flipV="1">
              <a:off x="1734" y="1864"/>
              <a:ext cx="0" cy="45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Line 17"/>
            <p:cNvSpPr>
              <a:spLocks noChangeShapeType="1"/>
            </p:cNvSpPr>
            <p:nvPr/>
          </p:nvSpPr>
          <p:spPr bwMode="auto">
            <a:xfrm flipH="1">
              <a:off x="1056" y="1864"/>
              <a:ext cx="66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0" name="Freeform 18"/>
            <p:cNvSpPr>
              <a:spLocks/>
            </p:cNvSpPr>
            <p:nvPr/>
          </p:nvSpPr>
          <p:spPr bwMode="auto">
            <a:xfrm>
              <a:off x="2269" y="2148"/>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4351" name="Line 19"/>
            <p:cNvSpPr>
              <a:spLocks noChangeShapeType="1"/>
            </p:cNvSpPr>
            <p:nvPr/>
          </p:nvSpPr>
          <p:spPr bwMode="auto">
            <a:xfrm>
              <a:off x="2279" y="2039"/>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Line 20"/>
            <p:cNvSpPr>
              <a:spLocks noChangeShapeType="1"/>
            </p:cNvSpPr>
            <p:nvPr/>
          </p:nvSpPr>
          <p:spPr bwMode="auto">
            <a:xfrm flipV="1">
              <a:off x="2274" y="1602"/>
              <a:ext cx="0" cy="39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Line 21"/>
            <p:cNvSpPr>
              <a:spLocks noChangeShapeType="1"/>
            </p:cNvSpPr>
            <p:nvPr/>
          </p:nvSpPr>
          <p:spPr bwMode="auto">
            <a:xfrm>
              <a:off x="2279" y="2205"/>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22"/>
            <p:cNvSpPr>
              <a:spLocks noChangeShapeType="1"/>
            </p:cNvSpPr>
            <p:nvPr/>
          </p:nvSpPr>
          <p:spPr bwMode="auto">
            <a:xfrm>
              <a:off x="1735" y="2321"/>
              <a:ext cx="1771"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Rectangle 24"/>
            <p:cNvSpPr>
              <a:spLocks noChangeArrowheads="1"/>
            </p:cNvSpPr>
            <p:nvPr/>
          </p:nvSpPr>
          <p:spPr bwMode="auto">
            <a:xfrm>
              <a:off x="1565" y="2010"/>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4356" name="Freeform 26"/>
            <p:cNvSpPr>
              <a:spLocks/>
            </p:cNvSpPr>
            <p:nvPr/>
          </p:nvSpPr>
          <p:spPr bwMode="auto">
            <a:xfrm>
              <a:off x="1539" y="1842"/>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4357" name="Rectangle 27"/>
            <p:cNvSpPr>
              <a:spLocks noChangeArrowheads="1"/>
            </p:cNvSpPr>
            <p:nvPr/>
          </p:nvSpPr>
          <p:spPr bwMode="auto">
            <a:xfrm>
              <a:off x="2090" y="2375"/>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1</a:t>
              </a:r>
            </a:p>
          </p:txBody>
        </p:sp>
        <p:sp>
          <p:nvSpPr>
            <p:cNvPr id="14358" name="Rectangle 28"/>
            <p:cNvSpPr>
              <a:spLocks noChangeArrowheads="1"/>
            </p:cNvSpPr>
            <p:nvPr/>
          </p:nvSpPr>
          <p:spPr bwMode="auto">
            <a:xfrm>
              <a:off x="1428" y="1702"/>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1</a:t>
              </a:r>
            </a:p>
          </p:txBody>
        </p:sp>
        <p:sp>
          <p:nvSpPr>
            <p:cNvPr id="14359" name="Freeform 29"/>
            <p:cNvSpPr>
              <a:spLocks/>
            </p:cNvSpPr>
            <p:nvPr/>
          </p:nvSpPr>
          <p:spPr bwMode="auto">
            <a:xfrm>
              <a:off x="1259" y="1844"/>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0" name="Rectangle 30"/>
            <p:cNvSpPr>
              <a:spLocks noChangeArrowheads="1"/>
            </p:cNvSpPr>
            <p:nvPr/>
          </p:nvSpPr>
          <p:spPr bwMode="auto">
            <a:xfrm>
              <a:off x="1217" y="1658"/>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b1</a:t>
              </a:r>
              <a:endParaRPr lang="en-US" altLang="ja-JP" sz="1400">
                <a:ea typeface="MS PGothic" pitchFamily="34" charset="-128"/>
                <a:cs typeface="Times New Roman" pitchFamily="18" charset="0"/>
              </a:endParaRPr>
            </a:p>
          </p:txBody>
        </p:sp>
        <p:sp>
          <p:nvSpPr>
            <p:cNvPr id="14361" name="Rectangle 31"/>
            <p:cNvSpPr>
              <a:spLocks noChangeArrowheads="1"/>
            </p:cNvSpPr>
            <p:nvPr/>
          </p:nvSpPr>
          <p:spPr bwMode="auto">
            <a:xfrm>
              <a:off x="1906" y="1989"/>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b1</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4362" name="Rectangle 32"/>
            <p:cNvSpPr>
              <a:spLocks noChangeArrowheads="1"/>
            </p:cNvSpPr>
            <p:nvPr/>
          </p:nvSpPr>
          <p:spPr bwMode="auto">
            <a:xfrm>
              <a:off x="1402" y="1445"/>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1</a:t>
              </a:r>
            </a:p>
          </p:txBody>
        </p:sp>
        <p:sp>
          <p:nvSpPr>
            <p:cNvPr id="14363" name="Line 33"/>
            <p:cNvSpPr>
              <a:spLocks noChangeShapeType="1"/>
            </p:cNvSpPr>
            <p:nvPr/>
          </p:nvSpPr>
          <p:spPr bwMode="auto">
            <a:xfrm flipV="1">
              <a:off x="2760" y="2429"/>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4" name="Rectangle 34"/>
            <p:cNvSpPr>
              <a:spLocks noChangeArrowheads="1"/>
            </p:cNvSpPr>
            <p:nvPr/>
          </p:nvSpPr>
          <p:spPr bwMode="auto">
            <a:xfrm>
              <a:off x="2815" y="2512"/>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RE</a:t>
              </a:r>
              <a:endParaRPr lang="en-US" altLang="ja-JP">
                <a:ea typeface="MS PGothic" pitchFamily="34" charset="-128"/>
                <a:cs typeface="Times New Roman" pitchFamily="18" charset="0"/>
              </a:endParaRPr>
            </a:p>
          </p:txBody>
        </p:sp>
        <p:sp>
          <p:nvSpPr>
            <p:cNvPr id="14365" name="Rectangle 35"/>
            <p:cNvSpPr>
              <a:spLocks noChangeArrowheads="1"/>
            </p:cNvSpPr>
            <p:nvPr/>
          </p:nvSpPr>
          <p:spPr bwMode="auto">
            <a:xfrm>
              <a:off x="1695" y="1976"/>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4366" name="Freeform 39"/>
            <p:cNvSpPr>
              <a:spLocks/>
            </p:cNvSpPr>
            <p:nvPr/>
          </p:nvSpPr>
          <p:spPr bwMode="auto">
            <a:xfrm>
              <a:off x="2102" y="2308"/>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4367" name="Freeform 46"/>
            <p:cNvSpPr>
              <a:spLocks/>
            </p:cNvSpPr>
            <p:nvPr/>
          </p:nvSpPr>
          <p:spPr bwMode="auto">
            <a:xfrm rot="-5400000" flipH="1" flipV="1">
              <a:off x="2586" y="2394"/>
              <a:ext cx="51"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8" name="Line 47"/>
            <p:cNvSpPr>
              <a:spLocks noChangeShapeType="1"/>
            </p:cNvSpPr>
            <p:nvPr/>
          </p:nvSpPr>
          <p:spPr bwMode="auto">
            <a:xfrm flipV="1">
              <a:off x="421" y="1605"/>
              <a:ext cx="0" cy="11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Freeform 48"/>
            <p:cNvSpPr>
              <a:spLocks/>
            </p:cNvSpPr>
            <p:nvPr/>
          </p:nvSpPr>
          <p:spPr bwMode="auto">
            <a:xfrm>
              <a:off x="1540" y="1579"/>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4370" name="Rectangle 50"/>
            <p:cNvSpPr>
              <a:spLocks noChangeArrowheads="1"/>
            </p:cNvSpPr>
            <p:nvPr/>
          </p:nvSpPr>
          <p:spPr bwMode="auto">
            <a:xfrm>
              <a:off x="2445" y="2337"/>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RE</a:t>
              </a:r>
              <a:endParaRPr lang="en-US" altLang="ja-JP" sz="1400">
                <a:ea typeface="MS PGothic" pitchFamily="34" charset="-128"/>
                <a:cs typeface="Times New Roman" pitchFamily="18" charset="0"/>
              </a:endParaRPr>
            </a:p>
          </p:txBody>
        </p:sp>
        <p:sp>
          <p:nvSpPr>
            <p:cNvPr id="14371" name="Rectangle 52"/>
            <p:cNvSpPr>
              <a:spLocks noChangeArrowheads="1"/>
            </p:cNvSpPr>
            <p:nvPr/>
          </p:nvSpPr>
          <p:spPr bwMode="auto">
            <a:xfrm>
              <a:off x="745" y="2210"/>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i1</a:t>
              </a:r>
            </a:p>
          </p:txBody>
        </p:sp>
        <p:sp>
          <p:nvSpPr>
            <p:cNvPr id="14372" name="Freeform 55"/>
            <p:cNvSpPr>
              <a:spLocks/>
            </p:cNvSpPr>
            <p:nvPr/>
          </p:nvSpPr>
          <p:spPr bwMode="auto">
            <a:xfrm>
              <a:off x="920" y="2189"/>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3" name="Line 57"/>
            <p:cNvSpPr>
              <a:spLocks noChangeShapeType="1"/>
            </p:cNvSpPr>
            <p:nvPr/>
          </p:nvSpPr>
          <p:spPr bwMode="auto">
            <a:xfrm flipV="1">
              <a:off x="1047" y="2422"/>
              <a:ext cx="0" cy="36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4" name="Line 58"/>
            <p:cNvSpPr>
              <a:spLocks noChangeShapeType="1"/>
            </p:cNvSpPr>
            <p:nvPr/>
          </p:nvSpPr>
          <p:spPr bwMode="auto">
            <a:xfrm flipV="1">
              <a:off x="1047" y="1867"/>
              <a:ext cx="0" cy="32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Rectangle 60"/>
            <p:cNvSpPr>
              <a:spLocks noChangeArrowheads="1"/>
            </p:cNvSpPr>
            <p:nvPr/>
          </p:nvSpPr>
          <p:spPr bwMode="auto">
            <a:xfrm>
              <a:off x="1015" y="2182"/>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4376" name="Rectangle 63"/>
            <p:cNvSpPr>
              <a:spLocks noChangeArrowheads="1"/>
            </p:cNvSpPr>
            <p:nvPr/>
          </p:nvSpPr>
          <p:spPr bwMode="auto">
            <a:xfrm>
              <a:off x="1032" y="2280"/>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4377" name="Line 64"/>
            <p:cNvSpPr>
              <a:spLocks noChangeShapeType="1"/>
            </p:cNvSpPr>
            <p:nvPr/>
          </p:nvSpPr>
          <p:spPr bwMode="auto">
            <a:xfrm flipV="1">
              <a:off x="1478" y="1975"/>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8" name="Rectangle 65"/>
            <p:cNvSpPr>
              <a:spLocks noChangeArrowheads="1"/>
            </p:cNvSpPr>
            <p:nvPr/>
          </p:nvSpPr>
          <p:spPr bwMode="auto">
            <a:xfrm>
              <a:off x="1288" y="1993"/>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4379" name="Line 66"/>
            <p:cNvSpPr>
              <a:spLocks noChangeShapeType="1"/>
            </p:cNvSpPr>
            <p:nvPr/>
          </p:nvSpPr>
          <p:spPr bwMode="auto">
            <a:xfrm flipH="1">
              <a:off x="423" y="2781"/>
              <a:ext cx="4373"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Rectangle 68"/>
            <p:cNvSpPr>
              <a:spLocks noChangeArrowheads="1"/>
            </p:cNvSpPr>
            <p:nvPr/>
          </p:nvSpPr>
          <p:spPr bwMode="auto">
            <a:xfrm>
              <a:off x="2401" y="2547"/>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E</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4381" name="Line 69"/>
            <p:cNvSpPr>
              <a:spLocks noChangeShapeType="1"/>
            </p:cNvSpPr>
            <p:nvPr/>
          </p:nvSpPr>
          <p:spPr bwMode="auto">
            <a:xfrm flipV="1">
              <a:off x="2615" y="2314"/>
              <a:ext cx="0" cy="47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2" name="Rectangle 70"/>
            <p:cNvSpPr>
              <a:spLocks noChangeArrowheads="1"/>
            </p:cNvSpPr>
            <p:nvPr/>
          </p:nvSpPr>
          <p:spPr bwMode="auto">
            <a:xfrm>
              <a:off x="2576" y="2495"/>
              <a:ext cx="78" cy="224"/>
            </a:xfrm>
            <a:prstGeom prst="rect">
              <a:avLst/>
            </a:prstGeom>
            <a:solidFill>
              <a:schemeClr val="bg1"/>
            </a:solidFill>
            <a:ln w="8890">
              <a:solidFill>
                <a:srgbClr val="000000"/>
              </a:solidFill>
              <a:miter lim="800000"/>
              <a:headEnd/>
              <a:tailEnd/>
            </a:ln>
          </p:spPr>
          <p:txBody>
            <a:bodyPr/>
            <a:lstStyle/>
            <a:p>
              <a:endParaRPr lang="en-US" altLang="en-US"/>
            </a:p>
          </p:txBody>
        </p:sp>
        <p:sp>
          <p:nvSpPr>
            <p:cNvPr id="14383" name="Line 71"/>
            <p:cNvSpPr>
              <a:spLocks noChangeShapeType="1"/>
            </p:cNvSpPr>
            <p:nvPr/>
          </p:nvSpPr>
          <p:spPr bwMode="auto">
            <a:xfrm flipH="1">
              <a:off x="419" y="1597"/>
              <a:ext cx="18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AutoShape 72"/>
            <p:cNvSpPr>
              <a:spLocks noChangeArrowheads="1"/>
            </p:cNvSpPr>
            <p:nvPr/>
          </p:nvSpPr>
          <p:spPr bwMode="auto">
            <a:xfrm flipH="1">
              <a:off x="2853" y="2004"/>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4385" name="Line 73"/>
            <p:cNvSpPr>
              <a:spLocks noChangeShapeType="1"/>
            </p:cNvSpPr>
            <p:nvPr/>
          </p:nvSpPr>
          <p:spPr bwMode="auto">
            <a:xfrm flipH="1" flipV="1">
              <a:off x="3510" y="1872"/>
              <a:ext cx="0" cy="45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6" name="Line 74"/>
            <p:cNvSpPr>
              <a:spLocks noChangeShapeType="1"/>
            </p:cNvSpPr>
            <p:nvPr/>
          </p:nvSpPr>
          <p:spPr bwMode="auto">
            <a:xfrm>
              <a:off x="3519" y="1872"/>
              <a:ext cx="66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Freeform 75"/>
            <p:cNvSpPr>
              <a:spLocks/>
            </p:cNvSpPr>
            <p:nvPr/>
          </p:nvSpPr>
          <p:spPr bwMode="auto">
            <a:xfrm flipH="1">
              <a:off x="2934" y="2156"/>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4388" name="Line 76"/>
            <p:cNvSpPr>
              <a:spLocks noChangeShapeType="1"/>
            </p:cNvSpPr>
            <p:nvPr/>
          </p:nvSpPr>
          <p:spPr bwMode="auto">
            <a:xfrm flipH="1">
              <a:off x="2943" y="2047"/>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Line 77"/>
            <p:cNvSpPr>
              <a:spLocks noChangeShapeType="1"/>
            </p:cNvSpPr>
            <p:nvPr/>
          </p:nvSpPr>
          <p:spPr bwMode="auto">
            <a:xfrm flipH="1" flipV="1">
              <a:off x="2948" y="1610"/>
              <a:ext cx="0" cy="39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0" name="Line 78"/>
            <p:cNvSpPr>
              <a:spLocks noChangeShapeType="1"/>
            </p:cNvSpPr>
            <p:nvPr/>
          </p:nvSpPr>
          <p:spPr bwMode="auto">
            <a:xfrm flipH="1">
              <a:off x="2943" y="2213"/>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1" name="Rectangle 79"/>
            <p:cNvSpPr>
              <a:spLocks noChangeArrowheads="1"/>
            </p:cNvSpPr>
            <p:nvPr/>
          </p:nvSpPr>
          <p:spPr bwMode="auto">
            <a:xfrm flipH="1">
              <a:off x="3588" y="2018"/>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4392" name="Freeform 80"/>
            <p:cNvSpPr>
              <a:spLocks/>
            </p:cNvSpPr>
            <p:nvPr/>
          </p:nvSpPr>
          <p:spPr bwMode="auto">
            <a:xfrm flipH="1">
              <a:off x="3680" y="1858"/>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4393" name="Rectangle 81"/>
            <p:cNvSpPr>
              <a:spLocks noChangeArrowheads="1"/>
            </p:cNvSpPr>
            <p:nvPr/>
          </p:nvSpPr>
          <p:spPr bwMode="auto">
            <a:xfrm flipH="1">
              <a:off x="3064" y="2383"/>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2</a:t>
              </a:r>
            </a:p>
          </p:txBody>
        </p:sp>
        <p:sp>
          <p:nvSpPr>
            <p:cNvPr id="14394" name="Rectangle 82"/>
            <p:cNvSpPr>
              <a:spLocks noChangeArrowheads="1"/>
            </p:cNvSpPr>
            <p:nvPr/>
          </p:nvSpPr>
          <p:spPr bwMode="auto">
            <a:xfrm flipH="1">
              <a:off x="3745" y="1703"/>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2</a:t>
              </a:r>
            </a:p>
          </p:txBody>
        </p:sp>
        <p:sp>
          <p:nvSpPr>
            <p:cNvPr id="14395" name="Freeform 83"/>
            <p:cNvSpPr>
              <a:spLocks/>
            </p:cNvSpPr>
            <p:nvPr/>
          </p:nvSpPr>
          <p:spPr bwMode="auto">
            <a:xfrm flipH="1">
              <a:off x="3940" y="1852"/>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96" name="Rectangle 84"/>
            <p:cNvSpPr>
              <a:spLocks noChangeArrowheads="1"/>
            </p:cNvSpPr>
            <p:nvPr/>
          </p:nvSpPr>
          <p:spPr bwMode="auto">
            <a:xfrm flipH="1">
              <a:off x="4002" y="1666"/>
              <a:ext cx="15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b2</a:t>
              </a:r>
              <a:endParaRPr lang="en-US" altLang="ja-JP" sz="1400">
                <a:ea typeface="MS PGothic" pitchFamily="34" charset="-128"/>
                <a:cs typeface="Times New Roman" pitchFamily="18" charset="0"/>
              </a:endParaRPr>
            </a:p>
          </p:txBody>
        </p:sp>
        <p:sp>
          <p:nvSpPr>
            <p:cNvPr id="14397" name="Rectangle 85"/>
            <p:cNvSpPr>
              <a:spLocks noChangeArrowheads="1"/>
            </p:cNvSpPr>
            <p:nvPr/>
          </p:nvSpPr>
          <p:spPr bwMode="auto">
            <a:xfrm flipH="1">
              <a:off x="3055" y="2012"/>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b2</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4398" name="Rectangle 86"/>
            <p:cNvSpPr>
              <a:spLocks noChangeArrowheads="1"/>
            </p:cNvSpPr>
            <p:nvPr/>
          </p:nvSpPr>
          <p:spPr bwMode="auto">
            <a:xfrm flipH="1">
              <a:off x="3734" y="1454"/>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2</a:t>
              </a:r>
            </a:p>
          </p:txBody>
        </p:sp>
        <p:sp>
          <p:nvSpPr>
            <p:cNvPr id="14399" name="Rectangle 87"/>
            <p:cNvSpPr>
              <a:spLocks noChangeArrowheads="1"/>
            </p:cNvSpPr>
            <p:nvPr/>
          </p:nvSpPr>
          <p:spPr bwMode="auto">
            <a:xfrm flipH="1">
              <a:off x="3470" y="1984"/>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4400" name="Freeform 88"/>
            <p:cNvSpPr>
              <a:spLocks/>
            </p:cNvSpPr>
            <p:nvPr/>
          </p:nvSpPr>
          <p:spPr bwMode="auto">
            <a:xfrm flipH="1">
              <a:off x="3090" y="2316"/>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4401" name="Freeform 89"/>
            <p:cNvSpPr>
              <a:spLocks/>
            </p:cNvSpPr>
            <p:nvPr/>
          </p:nvSpPr>
          <p:spPr bwMode="auto">
            <a:xfrm flipH="1">
              <a:off x="3680" y="1596"/>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4402" name="Rectangle 91"/>
            <p:cNvSpPr>
              <a:spLocks noChangeArrowheads="1"/>
            </p:cNvSpPr>
            <p:nvPr/>
          </p:nvSpPr>
          <p:spPr bwMode="auto">
            <a:xfrm flipH="1">
              <a:off x="4355" y="2218"/>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i2</a:t>
              </a:r>
            </a:p>
          </p:txBody>
        </p:sp>
        <p:sp>
          <p:nvSpPr>
            <p:cNvPr id="14403" name="Freeform 92"/>
            <p:cNvSpPr>
              <a:spLocks/>
            </p:cNvSpPr>
            <p:nvPr/>
          </p:nvSpPr>
          <p:spPr bwMode="auto">
            <a:xfrm flipH="1">
              <a:off x="4077" y="2197"/>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04" name="Line 93"/>
            <p:cNvSpPr>
              <a:spLocks noChangeShapeType="1"/>
            </p:cNvSpPr>
            <p:nvPr/>
          </p:nvSpPr>
          <p:spPr bwMode="auto">
            <a:xfrm flipH="1" flipV="1">
              <a:off x="4197" y="2430"/>
              <a:ext cx="0" cy="36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5" name="Line 94"/>
            <p:cNvSpPr>
              <a:spLocks noChangeShapeType="1"/>
            </p:cNvSpPr>
            <p:nvPr/>
          </p:nvSpPr>
          <p:spPr bwMode="auto">
            <a:xfrm flipH="1" flipV="1">
              <a:off x="4197" y="1875"/>
              <a:ext cx="0" cy="32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6" name="Rectangle 95"/>
            <p:cNvSpPr>
              <a:spLocks noChangeArrowheads="1"/>
            </p:cNvSpPr>
            <p:nvPr/>
          </p:nvSpPr>
          <p:spPr bwMode="auto">
            <a:xfrm flipH="1">
              <a:off x="4170" y="2190"/>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4407" name="Rectangle 96"/>
            <p:cNvSpPr>
              <a:spLocks noChangeArrowheads="1"/>
            </p:cNvSpPr>
            <p:nvPr/>
          </p:nvSpPr>
          <p:spPr bwMode="auto">
            <a:xfrm flipH="1">
              <a:off x="4177" y="2288"/>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4408" name="Line 97"/>
            <p:cNvSpPr>
              <a:spLocks noChangeShapeType="1"/>
            </p:cNvSpPr>
            <p:nvPr/>
          </p:nvSpPr>
          <p:spPr bwMode="auto">
            <a:xfrm flipH="1" flipV="1">
              <a:off x="3773" y="1983"/>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09" name="Rectangle 98"/>
            <p:cNvSpPr>
              <a:spLocks noChangeArrowheads="1"/>
            </p:cNvSpPr>
            <p:nvPr/>
          </p:nvSpPr>
          <p:spPr bwMode="auto">
            <a:xfrm flipH="1">
              <a:off x="3840" y="2001"/>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4410" name="Line 100"/>
            <p:cNvSpPr>
              <a:spLocks noChangeShapeType="1"/>
            </p:cNvSpPr>
            <p:nvPr/>
          </p:nvSpPr>
          <p:spPr bwMode="auto">
            <a:xfrm flipH="1" flipV="1">
              <a:off x="4796" y="1610"/>
              <a:ext cx="0" cy="11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1" name="Line 101"/>
            <p:cNvSpPr>
              <a:spLocks noChangeShapeType="1"/>
            </p:cNvSpPr>
            <p:nvPr/>
          </p:nvSpPr>
          <p:spPr bwMode="auto">
            <a:xfrm>
              <a:off x="2946" y="1602"/>
              <a:ext cx="18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2" name="Rectangle 103"/>
            <p:cNvSpPr>
              <a:spLocks noChangeArrowheads="1"/>
            </p:cNvSpPr>
            <p:nvPr/>
          </p:nvSpPr>
          <p:spPr bwMode="auto">
            <a:xfrm>
              <a:off x="1555" y="1553"/>
              <a:ext cx="1015" cy="79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14413" name="Rectangle 104"/>
            <p:cNvSpPr>
              <a:spLocks noChangeArrowheads="1"/>
            </p:cNvSpPr>
            <p:nvPr/>
          </p:nvSpPr>
          <p:spPr bwMode="auto">
            <a:xfrm>
              <a:off x="2674" y="1556"/>
              <a:ext cx="1022" cy="79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14414" name="Rectangle 105"/>
            <p:cNvSpPr>
              <a:spLocks noChangeArrowheads="1"/>
            </p:cNvSpPr>
            <p:nvPr/>
          </p:nvSpPr>
          <p:spPr bwMode="auto">
            <a:xfrm>
              <a:off x="4750" y="1983"/>
              <a:ext cx="80" cy="263"/>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4415" name="Rectangle 106"/>
            <p:cNvSpPr>
              <a:spLocks noChangeArrowheads="1"/>
            </p:cNvSpPr>
            <p:nvPr/>
          </p:nvSpPr>
          <p:spPr bwMode="auto">
            <a:xfrm>
              <a:off x="4892" y="2027"/>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C</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4416" name="Line 108"/>
            <p:cNvSpPr>
              <a:spLocks noChangeShapeType="1"/>
            </p:cNvSpPr>
            <p:nvPr/>
          </p:nvSpPr>
          <p:spPr bwMode="auto">
            <a:xfrm flipV="1">
              <a:off x="5114" y="1910"/>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17" name="Rectangle 109"/>
            <p:cNvSpPr>
              <a:spLocks noChangeArrowheads="1"/>
            </p:cNvSpPr>
            <p:nvPr/>
          </p:nvSpPr>
          <p:spPr bwMode="auto">
            <a:xfrm>
              <a:off x="5194" y="2105"/>
              <a:ext cx="2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o</a:t>
              </a:r>
            </a:p>
          </p:txBody>
        </p:sp>
        <p:sp>
          <p:nvSpPr>
            <p:cNvPr id="14418" name="Text Box 113"/>
            <p:cNvSpPr txBox="1">
              <a:spLocks noChangeArrowheads="1"/>
            </p:cNvSpPr>
            <p:nvPr/>
          </p:nvSpPr>
          <p:spPr bwMode="auto">
            <a:xfrm>
              <a:off x="1940" y="1258"/>
              <a:ext cx="29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Q1</a:t>
              </a:r>
            </a:p>
          </p:txBody>
        </p:sp>
        <p:sp>
          <p:nvSpPr>
            <p:cNvPr id="14419" name="Text Box 114"/>
            <p:cNvSpPr txBox="1">
              <a:spLocks noChangeArrowheads="1"/>
            </p:cNvSpPr>
            <p:nvPr/>
          </p:nvSpPr>
          <p:spPr bwMode="auto">
            <a:xfrm>
              <a:off x="3001" y="1273"/>
              <a:ext cx="29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Q2</a:t>
              </a:r>
            </a:p>
          </p:txBody>
        </p:sp>
        <p:sp>
          <p:nvSpPr>
            <p:cNvPr id="14420" name="Line 115"/>
            <p:cNvSpPr>
              <a:spLocks noChangeShapeType="1"/>
            </p:cNvSpPr>
            <p:nvPr/>
          </p:nvSpPr>
          <p:spPr bwMode="auto">
            <a:xfrm>
              <a:off x="2160" y="1440"/>
              <a:ext cx="53"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421" name="Line 116"/>
            <p:cNvSpPr>
              <a:spLocks noChangeShapeType="1"/>
            </p:cNvSpPr>
            <p:nvPr/>
          </p:nvSpPr>
          <p:spPr bwMode="auto">
            <a:xfrm flipH="1">
              <a:off x="3010" y="1455"/>
              <a:ext cx="53"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4346"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22C6C71B-B611-4695-826C-AA9DDBD94C08}" type="slidenum">
              <a:rPr lang="en-GB" altLang="en-US" sz="1200" smtClean="0">
                <a:latin typeface="Garamond" pitchFamily="18" charset="0"/>
              </a:rPr>
              <a:pPr/>
              <a:t>16</a:t>
            </a:fld>
            <a:endParaRPr lang="en-GB" altLang="en-US" sz="1200" smtClean="0">
              <a:latin typeface="Garamond" pitchFamily="18" charset="0"/>
            </a:endParaRPr>
          </a:p>
        </p:txBody>
      </p:sp>
      <p:sp>
        <p:nvSpPr>
          <p:cNvPr id="1536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536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15365" name="Group 237"/>
          <p:cNvGrpSpPr>
            <a:grpSpLocks/>
          </p:cNvGrpSpPr>
          <p:nvPr/>
        </p:nvGrpSpPr>
        <p:grpSpPr bwMode="auto">
          <a:xfrm>
            <a:off x="965200" y="814388"/>
            <a:ext cx="7573963" cy="1835150"/>
            <a:chOff x="608" y="513"/>
            <a:chExt cx="4771" cy="1156"/>
          </a:xfrm>
        </p:grpSpPr>
        <p:sp>
          <p:nvSpPr>
            <p:cNvPr id="15435" name="AutoShape 6"/>
            <p:cNvSpPr>
              <a:spLocks noChangeArrowheads="1"/>
            </p:cNvSpPr>
            <p:nvPr/>
          </p:nvSpPr>
          <p:spPr bwMode="auto">
            <a:xfrm>
              <a:off x="2014" y="873"/>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5436" name="Freeform 7"/>
            <p:cNvSpPr>
              <a:spLocks/>
            </p:cNvSpPr>
            <p:nvPr/>
          </p:nvSpPr>
          <p:spPr bwMode="auto">
            <a:xfrm>
              <a:off x="2102" y="1025"/>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5437" name="Line 8"/>
            <p:cNvSpPr>
              <a:spLocks noChangeShapeType="1"/>
            </p:cNvSpPr>
            <p:nvPr/>
          </p:nvSpPr>
          <p:spPr bwMode="auto">
            <a:xfrm>
              <a:off x="2112" y="916"/>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8" name="Line 9"/>
            <p:cNvSpPr>
              <a:spLocks noChangeShapeType="1"/>
            </p:cNvSpPr>
            <p:nvPr/>
          </p:nvSpPr>
          <p:spPr bwMode="auto">
            <a:xfrm flipV="1">
              <a:off x="2107" y="646"/>
              <a:ext cx="0" cy="22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9" name="Line 10"/>
            <p:cNvSpPr>
              <a:spLocks noChangeShapeType="1"/>
            </p:cNvSpPr>
            <p:nvPr/>
          </p:nvSpPr>
          <p:spPr bwMode="auto">
            <a:xfrm>
              <a:off x="2112" y="1082"/>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0" name="Line 11"/>
            <p:cNvSpPr>
              <a:spLocks noChangeShapeType="1"/>
            </p:cNvSpPr>
            <p:nvPr/>
          </p:nvSpPr>
          <p:spPr bwMode="auto">
            <a:xfrm>
              <a:off x="1909" y="1207"/>
              <a:ext cx="133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1" name="Rectangle 12"/>
            <p:cNvSpPr>
              <a:spLocks noChangeArrowheads="1"/>
            </p:cNvSpPr>
            <p:nvPr/>
          </p:nvSpPr>
          <p:spPr bwMode="auto">
            <a:xfrm>
              <a:off x="2084" y="1252"/>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1</a:t>
              </a:r>
            </a:p>
          </p:txBody>
        </p:sp>
        <p:sp>
          <p:nvSpPr>
            <p:cNvPr id="15442" name="Rectangle 13"/>
            <p:cNvSpPr>
              <a:spLocks noChangeArrowheads="1"/>
            </p:cNvSpPr>
            <p:nvPr/>
          </p:nvSpPr>
          <p:spPr bwMode="auto">
            <a:xfrm>
              <a:off x="2211" y="809"/>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b1</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5443" name="Rectangle 14"/>
            <p:cNvSpPr>
              <a:spLocks noChangeArrowheads="1"/>
            </p:cNvSpPr>
            <p:nvPr/>
          </p:nvSpPr>
          <p:spPr bwMode="auto">
            <a:xfrm>
              <a:off x="1622" y="513"/>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1</a:t>
              </a:r>
            </a:p>
          </p:txBody>
        </p:sp>
        <p:sp>
          <p:nvSpPr>
            <p:cNvPr id="15444" name="Line 15"/>
            <p:cNvSpPr>
              <a:spLocks noChangeShapeType="1"/>
            </p:cNvSpPr>
            <p:nvPr/>
          </p:nvSpPr>
          <p:spPr bwMode="auto">
            <a:xfrm flipV="1">
              <a:off x="2729" y="1306"/>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45" name="Rectangle 16"/>
            <p:cNvSpPr>
              <a:spLocks noChangeArrowheads="1"/>
            </p:cNvSpPr>
            <p:nvPr/>
          </p:nvSpPr>
          <p:spPr bwMode="auto">
            <a:xfrm>
              <a:off x="2784" y="1389"/>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RE</a:t>
              </a:r>
              <a:endParaRPr lang="en-US" altLang="ja-JP">
                <a:ea typeface="MS PGothic" pitchFamily="34" charset="-128"/>
                <a:cs typeface="Times New Roman" pitchFamily="18" charset="0"/>
              </a:endParaRPr>
            </a:p>
          </p:txBody>
        </p:sp>
        <p:sp>
          <p:nvSpPr>
            <p:cNvPr id="15446" name="Freeform 17"/>
            <p:cNvSpPr>
              <a:spLocks/>
            </p:cNvSpPr>
            <p:nvPr/>
          </p:nvSpPr>
          <p:spPr bwMode="auto">
            <a:xfrm>
              <a:off x="2096" y="1185"/>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47" name="Freeform 18"/>
            <p:cNvSpPr>
              <a:spLocks/>
            </p:cNvSpPr>
            <p:nvPr/>
          </p:nvSpPr>
          <p:spPr bwMode="auto">
            <a:xfrm rot="-5400000" flipH="1" flipV="1">
              <a:off x="2555" y="1271"/>
              <a:ext cx="51"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48" name="Line 19"/>
            <p:cNvSpPr>
              <a:spLocks noChangeShapeType="1"/>
            </p:cNvSpPr>
            <p:nvPr/>
          </p:nvSpPr>
          <p:spPr bwMode="auto">
            <a:xfrm flipV="1">
              <a:off x="609" y="649"/>
              <a:ext cx="0" cy="100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9" name="Freeform 20"/>
            <p:cNvSpPr>
              <a:spLocks/>
            </p:cNvSpPr>
            <p:nvPr/>
          </p:nvSpPr>
          <p:spPr bwMode="auto">
            <a:xfrm>
              <a:off x="1733" y="632"/>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50" name="Rectangle 21"/>
            <p:cNvSpPr>
              <a:spLocks noChangeArrowheads="1"/>
            </p:cNvSpPr>
            <p:nvPr/>
          </p:nvSpPr>
          <p:spPr bwMode="auto">
            <a:xfrm>
              <a:off x="2414" y="1214"/>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RE</a:t>
              </a:r>
              <a:endParaRPr lang="en-US" altLang="ja-JP" sz="1400">
                <a:ea typeface="MS PGothic" pitchFamily="34" charset="-128"/>
                <a:cs typeface="Times New Roman" pitchFamily="18" charset="0"/>
              </a:endParaRPr>
            </a:p>
          </p:txBody>
        </p:sp>
        <p:sp>
          <p:nvSpPr>
            <p:cNvPr id="15451" name="Line 23"/>
            <p:cNvSpPr>
              <a:spLocks noChangeShapeType="1"/>
            </p:cNvSpPr>
            <p:nvPr/>
          </p:nvSpPr>
          <p:spPr bwMode="auto">
            <a:xfrm flipH="1">
              <a:off x="1159" y="1204"/>
              <a:ext cx="873"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2" name="Rectangle 24"/>
            <p:cNvSpPr>
              <a:spLocks noChangeArrowheads="1"/>
            </p:cNvSpPr>
            <p:nvPr/>
          </p:nvSpPr>
          <p:spPr bwMode="auto">
            <a:xfrm>
              <a:off x="1639" y="962"/>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5453" name="Freeform 25"/>
            <p:cNvSpPr>
              <a:spLocks/>
            </p:cNvSpPr>
            <p:nvPr/>
          </p:nvSpPr>
          <p:spPr bwMode="auto">
            <a:xfrm>
              <a:off x="1433" y="1190"/>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54" name="Rectangle 26"/>
            <p:cNvSpPr>
              <a:spLocks noChangeArrowheads="1"/>
            </p:cNvSpPr>
            <p:nvPr/>
          </p:nvSpPr>
          <p:spPr bwMode="auto">
            <a:xfrm>
              <a:off x="1410" y="1042"/>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1</a:t>
              </a:r>
            </a:p>
          </p:txBody>
        </p:sp>
        <p:sp>
          <p:nvSpPr>
            <p:cNvPr id="15455" name="Freeform 27"/>
            <p:cNvSpPr>
              <a:spLocks/>
            </p:cNvSpPr>
            <p:nvPr/>
          </p:nvSpPr>
          <p:spPr bwMode="auto">
            <a:xfrm>
              <a:off x="1195" y="1184"/>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56" name="Rectangle 28"/>
            <p:cNvSpPr>
              <a:spLocks noChangeArrowheads="1"/>
            </p:cNvSpPr>
            <p:nvPr/>
          </p:nvSpPr>
          <p:spPr bwMode="auto">
            <a:xfrm>
              <a:off x="1161" y="1017"/>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b1</a:t>
              </a:r>
              <a:endParaRPr lang="en-US" altLang="ja-JP" sz="1400">
                <a:ea typeface="MS PGothic" pitchFamily="34" charset="-128"/>
                <a:cs typeface="Times New Roman" pitchFamily="18" charset="0"/>
              </a:endParaRPr>
            </a:p>
          </p:txBody>
        </p:sp>
        <p:sp>
          <p:nvSpPr>
            <p:cNvPr id="15457" name="Rectangle 29"/>
            <p:cNvSpPr>
              <a:spLocks noChangeArrowheads="1"/>
            </p:cNvSpPr>
            <p:nvPr/>
          </p:nvSpPr>
          <p:spPr bwMode="auto">
            <a:xfrm rot="-5400000">
              <a:off x="1646" y="1095"/>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5458" name="Rectangle 30"/>
            <p:cNvSpPr>
              <a:spLocks noChangeArrowheads="1"/>
            </p:cNvSpPr>
            <p:nvPr/>
          </p:nvSpPr>
          <p:spPr bwMode="auto">
            <a:xfrm>
              <a:off x="849" y="1326"/>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i1</a:t>
              </a:r>
            </a:p>
          </p:txBody>
        </p:sp>
        <p:sp>
          <p:nvSpPr>
            <p:cNvPr id="15459" name="Freeform 31"/>
            <p:cNvSpPr>
              <a:spLocks/>
            </p:cNvSpPr>
            <p:nvPr/>
          </p:nvSpPr>
          <p:spPr bwMode="auto">
            <a:xfrm>
              <a:off x="1024" y="1305"/>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60" name="Line 32"/>
            <p:cNvSpPr>
              <a:spLocks noChangeShapeType="1"/>
            </p:cNvSpPr>
            <p:nvPr/>
          </p:nvSpPr>
          <p:spPr bwMode="auto">
            <a:xfrm flipV="1">
              <a:off x="1151" y="1548"/>
              <a:ext cx="0" cy="12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1" name="Line 33"/>
            <p:cNvSpPr>
              <a:spLocks noChangeShapeType="1"/>
            </p:cNvSpPr>
            <p:nvPr/>
          </p:nvSpPr>
          <p:spPr bwMode="auto">
            <a:xfrm flipV="1">
              <a:off x="1151" y="1210"/>
              <a:ext cx="0" cy="9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2" name="Rectangle 34"/>
            <p:cNvSpPr>
              <a:spLocks noChangeArrowheads="1"/>
            </p:cNvSpPr>
            <p:nvPr/>
          </p:nvSpPr>
          <p:spPr bwMode="auto">
            <a:xfrm>
              <a:off x="1119" y="1298"/>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5463" name="Rectangle 35"/>
            <p:cNvSpPr>
              <a:spLocks noChangeArrowheads="1"/>
            </p:cNvSpPr>
            <p:nvPr/>
          </p:nvSpPr>
          <p:spPr bwMode="auto">
            <a:xfrm>
              <a:off x="1136" y="1396"/>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5464" name="Line 36"/>
            <p:cNvSpPr>
              <a:spLocks noChangeShapeType="1"/>
            </p:cNvSpPr>
            <p:nvPr/>
          </p:nvSpPr>
          <p:spPr bwMode="auto">
            <a:xfrm rot="16200000" flipV="1">
              <a:off x="1679" y="1188"/>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5" name="Rectangle 37"/>
            <p:cNvSpPr>
              <a:spLocks noChangeArrowheads="1"/>
            </p:cNvSpPr>
            <p:nvPr/>
          </p:nvSpPr>
          <p:spPr bwMode="auto">
            <a:xfrm>
              <a:off x="1635" y="1323"/>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5466" name="Line 38"/>
            <p:cNvSpPr>
              <a:spLocks noChangeShapeType="1"/>
            </p:cNvSpPr>
            <p:nvPr/>
          </p:nvSpPr>
          <p:spPr bwMode="auto">
            <a:xfrm flipH="1">
              <a:off x="612" y="1658"/>
              <a:ext cx="4146"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7" name="Rectangle 39"/>
            <p:cNvSpPr>
              <a:spLocks noChangeArrowheads="1"/>
            </p:cNvSpPr>
            <p:nvPr/>
          </p:nvSpPr>
          <p:spPr bwMode="auto">
            <a:xfrm>
              <a:off x="2370" y="1424"/>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E</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5468" name="Line 40"/>
            <p:cNvSpPr>
              <a:spLocks noChangeShapeType="1"/>
            </p:cNvSpPr>
            <p:nvPr/>
          </p:nvSpPr>
          <p:spPr bwMode="auto">
            <a:xfrm flipV="1">
              <a:off x="2584" y="1191"/>
              <a:ext cx="0" cy="47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9" name="Rectangle 41"/>
            <p:cNvSpPr>
              <a:spLocks noChangeArrowheads="1"/>
            </p:cNvSpPr>
            <p:nvPr/>
          </p:nvSpPr>
          <p:spPr bwMode="auto">
            <a:xfrm>
              <a:off x="2545" y="1372"/>
              <a:ext cx="78" cy="224"/>
            </a:xfrm>
            <a:prstGeom prst="rect">
              <a:avLst/>
            </a:prstGeom>
            <a:solidFill>
              <a:schemeClr val="bg1"/>
            </a:solidFill>
            <a:ln w="8890">
              <a:solidFill>
                <a:srgbClr val="000000"/>
              </a:solidFill>
              <a:miter lim="800000"/>
              <a:headEnd/>
              <a:tailEnd/>
            </a:ln>
          </p:spPr>
          <p:txBody>
            <a:bodyPr/>
            <a:lstStyle/>
            <a:p>
              <a:endParaRPr lang="en-US" altLang="en-US"/>
            </a:p>
          </p:txBody>
        </p:sp>
        <p:sp>
          <p:nvSpPr>
            <p:cNvPr id="15470" name="Line 42"/>
            <p:cNvSpPr>
              <a:spLocks noChangeShapeType="1"/>
            </p:cNvSpPr>
            <p:nvPr/>
          </p:nvSpPr>
          <p:spPr bwMode="auto">
            <a:xfrm flipH="1">
              <a:off x="608" y="650"/>
              <a:ext cx="15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1" name="AutoShape 43"/>
            <p:cNvSpPr>
              <a:spLocks noChangeArrowheads="1"/>
            </p:cNvSpPr>
            <p:nvPr/>
          </p:nvSpPr>
          <p:spPr bwMode="auto">
            <a:xfrm flipH="1">
              <a:off x="2974" y="881"/>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5472" name="Freeform 44"/>
            <p:cNvSpPr>
              <a:spLocks/>
            </p:cNvSpPr>
            <p:nvPr/>
          </p:nvSpPr>
          <p:spPr bwMode="auto">
            <a:xfrm flipH="1">
              <a:off x="3055" y="1033"/>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5473" name="Line 45"/>
            <p:cNvSpPr>
              <a:spLocks noChangeShapeType="1"/>
            </p:cNvSpPr>
            <p:nvPr/>
          </p:nvSpPr>
          <p:spPr bwMode="auto">
            <a:xfrm flipH="1">
              <a:off x="3064" y="924"/>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4" name="Line 46"/>
            <p:cNvSpPr>
              <a:spLocks noChangeShapeType="1"/>
            </p:cNvSpPr>
            <p:nvPr/>
          </p:nvSpPr>
          <p:spPr bwMode="auto">
            <a:xfrm flipH="1" flipV="1">
              <a:off x="3069" y="655"/>
              <a:ext cx="0" cy="22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5" name="Line 47"/>
            <p:cNvSpPr>
              <a:spLocks noChangeShapeType="1"/>
            </p:cNvSpPr>
            <p:nvPr/>
          </p:nvSpPr>
          <p:spPr bwMode="auto">
            <a:xfrm flipH="1">
              <a:off x="3064" y="1090"/>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76" name="Rectangle 48"/>
            <p:cNvSpPr>
              <a:spLocks noChangeArrowheads="1"/>
            </p:cNvSpPr>
            <p:nvPr/>
          </p:nvSpPr>
          <p:spPr bwMode="auto">
            <a:xfrm flipH="1">
              <a:off x="2993" y="1252"/>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2</a:t>
              </a:r>
            </a:p>
          </p:txBody>
        </p:sp>
        <p:sp>
          <p:nvSpPr>
            <p:cNvPr id="15477" name="Rectangle 49"/>
            <p:cNvSpPr>
              <a:spLocks noChangeArrowheads="1"/>
            </p:cNvSpPr>
            <p:nvPr/>
          </p:nvSpPr>
          <p:spPr bwMode="auto">
            <a:xfrm flipH="1">
              <a:off x="2696" y="811"/>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b2</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5478" name="Rectangle 50"/>
            <p:cNvSpPr>
              <a:spLocks noChangeArrowheads="1"/>
            </p:cNvSpPr>
            <p:nvPr/>
          </p:nvSpPr>
          <p:spPr bwMode="auto">
            <a:xfrm flipH="1">
              <a:off x="3506" y="514"/>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2</a:t>
              </a:r>
            </a:p>
          </p:txBody>
        </p:sp>
        <p:sp>
          <p:nvSpPr>
            <p:cNvPr id="15479" name="Freeform 51"/>
            <p:cNvSpPr>
              <a:spLocks/>
            </p:cNvSpPr>
            <p:nvPr/>
          </p:nvSpPr>
          <p:spPr bwMode="auto">
            <a:xfrm flipH="1">
              <a:off x="3050" y="1193"/>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80" name="Freeform 52"/>
            <p:cNvSpPr>
              <a:spLocks/>
            </p:cNvSpPr>
            <p:nvPr/>
          </p:nvSpPr>
          <p:spPr bwMode="auto">
            <a:xfrm flipH="1">
              <a:off x="3417" y="641"/>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81" name="Line 53"/>
            <p:cNvSpPr>
              <a:spLocks noChangeShapeType="1"/>
            </p:cNvSpPr>
            <p:nvPr/>
          </p:nvSpPr>
          <p:spPr bwMode="auto">
            <a:xfrm flipH="1" flipV="1">
              <a:off x="4765" y="654"/>
              <a:ext cx="0" cy="100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2" name="Line 54"/>
            <p:cNvSpPr>
              <a:spLocks noChangeShapeType="1"/>
            </p:cNvSpPr>
            <p:nvPr/>
          </p:nvSpPr>
          <p:spPr bwMode="auto">
            <a:xfrm>
              <a:off x="3066" y="655"/>
              <a:ext cx="17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3" name="Rectangle 55"/>
            <p:cNvSpPr>
              <a:spLocks noChangeArrowheads="1"/>
            </p:cNvSpPr>
            <p:nvPr/>
          </p:nvSpPr>
          <p:spPr bwMode="auto">
            <a:xfrm>
              <a:off x="4719" y="996"/>
              <a:ext cx="80" cy="263"/>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5484" name="Rectangle 56"/>
            <p:cNvSpPr>
              <a:spLocks noChangeArrowheads="1"/>
            </p:cNvSpPr>
            <p:nvPr/>
          </p:nvSpPr>
          <p:spPr bwMode="auto">
            <a:xfrm>
              <a:off x="4861" y="1040"/>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C</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5485" name="Line 57"/>
            <p:cNvSpPr>
              <a:spLocks noChangeShapeType="1"/>
            </p:cNvSpPr>
            <p:nvPr/>
          </p:nvSpPr>
          <p:spPr bwMode="auto">
            <a:xfrm flipV="1">
              <a:off x="5083" y="939"/>
              <a:ext cx="0" cy="4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86" name="Rectangle 58"/>
            <p:cNvSpPr>
              <a:spLocks noChangeArrowheads="1"/>
            </p:cNvSpPr>
            <p:nvPr/>
          </p:nvSpPr>
          <p:spPr bwMode="auto">
            <a:xfrm>
              <a:off x="5163" y="982"/>
              <a:ext cx="2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o</a:t>
              </a:r>
            </a:p>
          </p:txBody>
        </p:sp>
        <p:sp>
          <p:nvSpPr>
            <p:cNvPr id="15487" name="Line 59"/>
            <p:cNvSpPr>
              <a:spLocks noChangeShapeType="1"/>
            </p:cNvSpPr>
            <p:nvPr/>
          </p:nvSpPr>
          <p:spPr bwMode="auto">
            <a:xfrm>
              <a:off x="3244" y="1200"/>
              <a:ext cx="873"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88" name="Rectangle 60"/>
            <p:cNvSpPr>
              <a:spLocks noChangeArrowheads="1"/>
            </p:cNvSpPr>
            <p:nvPr/>
          </p:nvSpPr>
          <p:spPr bwMode="auto">
            <a:xfrm flipH="1">
              <a:off x="3546" y="958"/>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5489" name="Freeform 61"/>
            <p:cNvSpPr>
              <a:spLocks/>
            </p:cNvSpPr>
            <p:nvPr/>
          </p:nvSpPr>
          <p:spPr bwMode="auto">
            <a:xfrm flipH="1">
              <a:off x="3796" y="1186"/>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90" name="Rectangle 62"/>
            <p:cNvSpPr>
              <a:spLocks noChangeArrowheads="1"/>
            </p:cNvSpPr>
            <p:nvPr/>
          </p:nvSpPr>
          <p:spPr bwMode="auto">
            <a:xfrm flipH="1">
              <a:off x="3782" y="1038"/>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2</a:t>
              </a:r>
            </a:p>
          </p:txBody>
        </p:sp>
        <p:sp>
          <p:nvSpPr>
            <p:cNvPr id="15491" name="Freeform 63"/>
            <p:cNvSpPr>
              <a:spLocks/>
            </p:cNvSpPr>
            <p:nvPr/>
          </p:nvSpPr>
          <p:spPr bwMode="auto">
            <a:xfrm flipH="1">
              <a:off x="4036" y="1180"/>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92" name="Rectangle 64"/>
            <p:cNvSpPr>
              <a:spLocks noChangeArrowheads="1"/>
            </p:cNvSpPr>
            <p:nvPr/>
          </p:nvSpPr>
          <p:spPr bwMode="auto">
            <a:xfrm flipH="1">
              <a:off x="3995" y="1013"/>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b2</a:t>
              </a:r>
              <a:endParaRPr lang="en-US" altLang="ja-JP" sz="1400">
                <a:ea typeface="MS PGothic" pitchFamily="34" charset="-128"/>
                <a:cs typeface="Times New Roman" pitchFamily="18" charset="0"/>
              </a:endParaRPr>
            </a:p>
          </p:txBody>
        </p:sp>
        <p:sp>
          <p:nvSpPr>
            <p:cNvPr id="15493" name="Rectangle 65"/>
            <p:cNvSpPr>
              <a:spLocks noChangeArrowheads="1"/>
            </p:cNvSpPr>
            <p:nvPr/>
          </p:nvSpPr>
          <p:spPr bwMode="auto">
            <a:xfrm rot="5400000" flipH="1">
              <a:off x="3550" y="1091"/>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5494" name="Rectangle 66"/>
            <p:cNvSpPr>
              <a:spLocks noChangeArrowheads="1"/>
            </p:cNvSpPr>
            <p:nvPr/>
          </p:nvSpPr>
          <p:spPr bwMode="auto">
            <a:xfrm flipH="1">
              <a:off x="4262" y="1322"/>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i2</a:t>
              </a:r>
            </a:p>
          </p:txBody>
        </p:sp>
        <p:sp>
          <p:nvSpPr>
            <p:cNvPr id="15495" name="Freeform 67"/>
            <p:cNvSpPr>
              <a:spLocks/>
            </p:cNvSpPr>
            <p:nvPr/>
          </p:nvSpPr>
          <p:spPr bwMode="auto">
            <a:xfrm flipH="1">
              <a:off x="4005" y="1301"/>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96" name="Line 68"/>
            <p:cNvSpPr>
              <a:spLocks noChangeShapeType="1"/>
            </p:cNvSpPr>
            <p:nvPr/>
          </p:nvSpPr>
          <p:spPr bwMode="auto">
            <a:xfrm flipH="1" flipV="1">
              <a:off x="4125" y="1544"/>
              <a:ext cx="0" cy="12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7" name="Line 69"/>
            <p:cNvSpPr>
              <a:spLocks noChangeShapeType="1"/>
            </p:cNvSpPr>
            <p:nvPr/>
          </p:nvSpPr>
          <p:spPr bwMode="auto">
            <a:xfrm flipH="1" flipV="1">
              <a:off x="4125" y="1206"/>
              <a:ext cx="0" cy="9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8" name="Rectangle 70"/>
            <p:cNvSpPr>
              <a:spLocks noChangeArrowheads="1"/>
            </p:cNvSpPr>
            <p:nvPr/>
          </p:nvSpPr>
          <p:spPr bwMode="auto">
            <a:xfrm flipH="1">
              <a:off x="4098" y="1294"/>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5499" name="Rectangle 71"/>
            <p:cNvSpPr>
              <a:spLocks noChangeArrowheads="1"/>
            </p:cNvSpPr>
            <p:nvPr/>
          </p:nvSpPr>
          <p:spPr bwMode="auto">
            <a:xfrm flipH="1">
              <a:off x="4105" y="1392"/>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5500" name="Line 72"/>
            <p:cNvSpPr>
              <a:spLocks noChangeShapeType="1"/>
            </p:cNvSpPr>
            <p:nvPr/>
          </p:nvSpPr>
          <p:spPr bwMode="auto">
            <a:xfrm rot="5400000" flipH="1" flipV="1">
              <a:off x="3595" y="1184"/>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01" name="Rectangle 73"/>
            <p:cNvSpPr>
              <a:spLocks noChangeArrowheads="1"/>
            </p:cNvSpPr>
            <p:nvPr/>
          </p:nvSpPr>
          <p:spPr bwMode="auto">
            <a:xfrm flipH="1">
              <a:off x="3517" y="1319"/>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grpSp>
      <p:sp>
        <p:nvSpPr>
          <p:cNvPr id="15366" name="Text Box 75"/>
          <p:cNvSpPr txBox="1">
            <a:spLocks noChangeArrowheads="1"/>
          </p:cNvSpPr>
          <p:nvPr/>
        </p:nvSpPr>
        <p:spPr bwMode="auto">
          <a:xfrm>
            <a:off x="255588" y="3265488"/>
            <a:ext cx="8662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u="sng">
                <a:ea typeface="MS PGothic" pitchFamily="34" charset="-128"/>
              </a:rPr>
              <a:t>For a common mode signal</a:t>
            </a:r>
            <a:r>
              <a:rPr lang="en-US" altLang="ja-JP" sz="1600">
                <a:ea typeface="MS PGothic" pitchFamily="34" charset="-128"/>
              </a:rPr>
              <a:t>, the signal input voltages v</a:t>
            </a:r>
            <a:r>
              <a:rPr lang="en-US" altLang="ja-JP" sz="1600" baseline="-25000">
                <a:ea typeface="MS PGothic" pitchFamily="34" charset="-128"/>
              </a:rPr>
              <a:t>i1</a:t>
            </a:r>
            <a:r>
              <a:rPr lang="en-US" altLang="ja-JP" sz="1600">
                <a:ea typeface="MS PGothic" pitchFamily="34" charset="-128"/>
              </a:rPr>
              <a:t> and v</a:t>
            </a:r>
            <a:r>
              <a:rPr lang="en-US" altLang="ja-JP" sz="1600" baseline="-25000">
                <a:ea typeface="MS PGothic" pitchFamily="34" charset="-128"/>
              </a:rPr>
              <a:t>i2</a:t>
            </a:r>
            <a:r>
              <a:rPr lang="en-US" altLang="ja-JP" sz="1600">
                <a:ea typeface="MS PGothic" pitchFamily="34" charset="-128"/>
              </a:rPr>
              <a:t> are considered to be supplied from </a:t>
            </a:r>
            <a:r>
              <a:rPr lang="en-US" altLang="ja-JP" sz="1600" u="sng">
                <a:ea typeface="MS PGothic" pitchFamily="34" charset="-128"/>
              </a:rPr>
              <a:t>single common mode source</a:t>
            </a:r>
            <a:r>
              <a:rPr lang="en-US" altLang="ja-JP" sz="1600">
                <a:ea typeface="MS PGothic" pitchFamily="34" charset="-128"/>
              </a:rPr>
              <a:t> v</a:t>
            </a:r>
            <a:r>
              <a:rPr lang="en-US" altLang="ja-JP" sz="1600" baseline="-25000">
                <a:ea typeface="MS PGothic" pitchFamily="34" charset="-128"/>
              </a:rPr>
              <a:t>i</a:t>
            </a:r>
            <a:r>
              <a:rPr lang="en-US" altLang="ja-JP" sz="1600">
                <a:ea typeface="MS PGothic" pitchFamily="34" charset="-128"/>
              </a:rPr>
              <a:t>. The total current drawn from it is then i</a:t>
            </a:r>
            <a:r>
              <a:rPr lang="en-US" altLang="ja-JP" sz="1600" baseline="-25000">
                <a:ea typeface="MS PGothic" pitchFamily="34" charset="-128"/>
              </a:rPr>
              <a:t>b1</a:t>
            </a:r>
            <a:r>
              <a:rPr lang="en-US" altLang="ja-JP" sz="1600">
                <a:ea typeface="MS PGothic" pitchFamily="34" charset="-128"/>
              </a:rPr>
              <a:t> + i</a:t>
            </a:r>
            <a:r>
              <a:rPr lang="en-US" altLang="ja-JP" sz="1600" baseline="-25000">
                <a:ea typeface="MS PGothic" pitchFamily="34" charset="-128"/>
              </a:rPr>
              <a:t>b2</a:t>
            </a:r>
            <a:r>
              <a:rPr lang="en-US" altLang="ja-JP" sz="1600">
                <a:ea typeface="MS PGothic" pitchFamily="34" charset="-128"/>
              </a:rPr>
              <a:t> = i</a:t>
            </a:r>
            <a:r>
              <a:rPr lang="en-US" altLang="ja-JP" sz="1600" baseline="-25000">
                <a:ea typeface="MS PGothic" pitchFamily="34" charset="-128"/>
              </a:rPr>
              <a:t>i</a:t>
            </a:r>
            <a:endParaRPr lang="en-US" altLang="en-US" sz="1600">
              <a:ea typeface="MS PGothic" pitchFamily="34" charset="-128"/>
            </a:endParaRPr>
          </a:p>
        </p:txBody>
      </p:sp>
      <p:sp>
        <p:nvSpPr>
          <p:cNvPr id="15367" name="Text Box 84"/>
          <p:cNvSpPr txBox="1">
            <a:spLocks noChangeArrowheads="1"/>
          </p:cNvSpPr>
          <p:nvPr/>
        </p:nvSpPr>
        <p:spPr bwMode="auto">
          <a:xfrm>
            <a:off x="279400" y="2859088"/>
            <a:ext cx="4427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b="1" i="1" u="sng">
                <a:solidFill>
                  <a:srgbClr val="FF0000"/>
                </a:solidFill>
              </a:rPr>
              <a:t>Common Mode </a:t>
            </a:r>
            <a:r>
              <a:rPr lang="en-US" altLang="en-US" sz="1600" b="1" i="1" u="sng"/>
              <a:t>input resistance</a:t>
            </a:r>
          </a:p>
        </p:txBody>
      </p:sp>
      <p:grpSp>
        <p:nvGrpSpPr>
          <p:cNvPr id="15368" name="Group 238"/>
          <p:cNvGrpSpPr>
            <a:grpSpLocks/>
          </p:cNvGrpSpPr>
          <p:nvPr/>
        </p:nvGrpSpPr>
        <p:grpSpPr bwMode="auto">
          <a:xfrm>
            <a:off x="1541463" y="3924300"/>
            <a:ext cx="6804025" cy="2049463"/>
            <a:chOff x="971" y="2472"/>
            <a:chExt cx="4286" cy="1291"/>
          </a:xfrm>
        </p:grpSpPr>
        <p:sp>
          <p:nvSpPr>
            <p:cNvPr id="15370" name="AutoShape 157"/>
            <p:cNvSpPr>
              <a:spLocks noChangeArrowheads="1"/>
            </p:cNvSpPr>
            <p:nvPr/>
          </p:nvSpPr>
          <p:spPr bwMode="auto">
            <a:xfrm>
              <a:off x="1696" y="2848"/>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5371" name="Freeform 158"/>
            <p:cNvSpPr>
              <a:spLocks/>
            </p:cNvSpPr>
            <p:nvPr/>
          </p:nvSpPr>
          <p:spPr bwMode="auto">
            <a:xfrm>
              <a:off x="1784" y="3000"/>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5372" name="Line 159"/>
            <p:cNvSpPr>
              <a:spLocks noChangeShapeType="1"/>
            </p:cNvSpPr>
            <p:nvPr/>
          </p:nvSpPr>
          <p:spPr bwMode="auto">
            <a:xfrm>
              <a:off x="1794" y="2891"/>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Line 160"/>
            <p:cNvSpPr>
              <a:spLocks noChangeShapeType="1"/>
            </p:cNvSpPr>
            <p:nvPr/>
          </p:nvSpPr>
          <p:spPr bwMode="auto">
            <a:xfrm flipV="1">
              <a:off x="1789" y="2621"/>
              <a:ext cx="0" cy="22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Line 161"/>
            <p:cNvSpPr>
              <a:spLocks noChangeShapeType="1"/>
            </p:cNvSpPr>
            <p:nvPr/>
          </p:nvSpPr>
          <p:spPr bwMode="auto">
            <a:xfrm>
              <a:off x="1794" y="3057"/>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Line 162"/>
            <p:cNvSpPr>
              <a:spLocks noChangeShapeType="1"/>
            </p:cNvSpPr>
            <p:nvPr/>
          </p:nvSpPr>
          <p:spPr bwMode="auto">
            <a:xfrm>
              <a:off x="1779" y="3173"/>
              <a:ext cx="113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6" name="Rectangle 163"/>
            <p:cNvSpPr>
              <a:spLocks noChangeArrowheads="1"/>
            </p:cNvSpPr>
            <p:nvPr/>
          </p:nvSpPr>
          <p:spPr bwMode="auto">
            <a:xfrm>
              <a:off x="1774" y="3227"/>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1</a:t>
              </a:r>
            </a:p>
          </p:txBody>
        </p:sp>
        <p:sp>
          <p:nvSpPr>
            <p:cNvPr id="15377" name="Rectangle 164"/>
            <p:cNvSpPr>
              <a:spLocks noChangeArrowheads="1"/>
            </p:cNvSpPr>
            <p:nvPr/>
          </p:nvSpPr>
          <p:spPr bwMode="auto">
            <a:xfrm>
              <a:off x="1885" y="2799"/>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b1</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5378" name="Rectangle 165"/>
            <p:cNvSpPr>
              <a:spLocks noChangeArrowheads="1"/>
            </p:cNvSpPr>
            <p:nvPr/>
          </p:nvSpPr>
          <p:spPr bwMode="auto">
            <a:xfrm>
              <a:off x="1288" y="2472"/>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1</a:t>
              </a:r>
            </a:p>
          </p:txBody>
        </p:sp>
        <p:sp>
          <p:nvSpPr>
            <p:cNvPr id="15379" name="Line 166"/>
            <p:cNvSpPr>
              <a:spLocks noChangeShapeType="1"/>
            </p:cNvSpPr>
            <p:nvPr/>
          </p:nvSpPr>
          <p:spPr bwMode="auto">
            <a:xfrm flipV="1">
              <a:off x="2395" y="3377"/>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0" name="Rectangle 167"/>
            <p:cNvSpPr>
              <a:spLocks noChangeArrowheads="1"/>
            </p:cNvSpPr>
            <p:nvPr/>
          </p:nvSpPr>
          <p:spPr bwMode="auto">
            <a:xfrm>
              <a:off x="2450" y="3404"/>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RE</a:t>
              </a:r>
              <a:endParaRPr lang="en-US" altLang="ja-JP">
                <a:ea typeface="MS PGothic" pitchFamily="34" charset="-128"/>
                <a:cs typeface="Times New Roman" pitchFamily="18" charset="0"/>
              </a:endParaRPr>
            </a:p>
          </p:txBody>
        </p:sp>
        <p:sp>
          <p:nvSpPr>
            <p:cNvPr id="15381" name="Freeform 168"/>
            <p:cNvSpPr>
              <a:spLocks/>
            </p:cNvSpPr>
            <p:nvPr/>
          </p:nvSpPr>
          <p:spPr bwMode="auto">
            <a:xfrm>
              <a:off x="1778" y="3160"/>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382" name="Freeform 169"/>
            <p:cNvSpPr>
              <a:spLocks/>
            </p:cNvSpPr>
            <p:nvPr/>
          </p:nvSpPr>
          <p:spPr bwMode="auto">
            <a:xfrm rot="-5400000" flipH="1" flipV="1">
              <a:off x="2221" y="3246"/>
              <a:ext cx="51"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383" name="Line 170"/>
            <p:cNvSpPr>
              <a:spLocks noChangeShapeType="1"/>
            </p:cNvSpPr>
            <p:nvPr/>
          </p:nvSpPr>
          <p:spPr bwMode="auto">
            <a:xfrm flipV="1">
              <a:off x="972" y="2623"/>
              <a:ext cx="0" cy="112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Freeform 171"/>
            <p:cNvSpPr>
              <a:spLocks/>
            </p:cNvSpPr>
            <p:nvPr/>
          </p:nvSpPr>
          <p:spPr bwMode="auto">
            <a:xfrm>
              <a:off x="1399" y="2615"/>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385" name="Rectangle 172"/>
            <p:cNvSpPr>
              <a:spLocks noChangeArrowheads="1"/>
            </p:cNvSpPr>
            <p:nvPr/>
          </p:nvSpPr>
          <p:spPr bwMode="auto">
            <a:xfrm>
              <a:off x="2080" y="3189"/>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RE</a:t>
              </a:r>
              <a:endParaRPr lang="en-US" altLang="ja-JP" sz="1400">
                <a:ea typeface="MS PGothic" pitchFamily="34" charset="-128"/>
                <a:cs typeface="Times New Roman" pitchFamily="18" charset="0"/>
              </a:endParaRPr>
            </a:p>
          </p:txBody>
        </p:sp>
        <p:sp>
          <p:nvSpPr>
            <p:cNvPr id="15386" name="Line 174"/>
            <p:cNvSpPr>
              <a:spLocks noChangeShapeType="1"/>
            </p:cNvSpPr>
            <p:nvPr/>
          </p:nvSpPr>
          <p:spPr bwMode="auto">
            <a:xfrm flipH="1">
              <a:off x="2931" y="3033"/>
              <a:ext cx="86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7" name="Rectangle 175"/>
            <p:cNvSpPr>
              <a:spLocks noChangeArrowheads="1"/>
            </p:cNvSpPr>
            <p:nvPr/>
          </p:nvSpPr>
          <p:spPr bwMode="auto">
            <a:xfrm>
              <a:off x="3205" y="2791"/>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5388" name="Rectangle 177"/>
            <p:cNvSpPr>
              <a:spLocks noChangeArrowheads="1"/>
            </p:cNvSpPr>
            <p:nvPr/>
          </p:nvSpPr>
          <p:spPr bwMode="auto">
            <a:xfrm>
              <a:off x="3428" y="2870"/>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1</a:t>
              </a:r>
              <a:endParaRPr lang="en-US" altLang="ja-JP" sz="1800" baseline="-25000">
                <a:ea typeface="MS PGothic" pitchFamily="34" charset="-128"/>
                <a:cs typeface="Times New Roman" pitchFamily="18" charset="0"/>
              </a:endParaRPr>
            </a:p>
          </p:txBody>
        </p:sp>
        <p:sp>
          <p:nvSpPr>
            <p:cNvPr id="15389" name="Rectangle 179"/>
            <p:cNvSpPr>
              <a:spLocks noChangeArrowheads="1"/>
            </p:cNvSpPr>
            <p:nvPr/>
          </p:nvSpPr>
          <p:spPr bwMode="auto">
            <a:xfrm>
              <a:off x="3652" y="2852"/>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b1</a:t>
              </a:r>
              <a:endParaRPr lang="en-US" altLang="ja-JP" sz="1400">
                <a:ea typeface="MS PGothic" pitchFamily="34" charset="-128"/>
                <a:cs typeface="Times New Roman" pitchFamily="18" charset="0"/>
              </a:endParaRPr>
            </a:p>
          </p:txBody>
        </p:sp>
        <p:sp>
          <p:nvSpPr>
            <p:cNvPr id="15390" name="Rectangle 180"/>
            <p:cNvSpPr>
              <a:spLocks noChangeArrowheads="1"/>
            </p:cNvSpPr>
            <p:nvPr/>
          </p:nvSpPr>
          <p:spPr bwMode="auto">
            <a:xfrm rot="-5400000">
              <a:off x="3204" y="2924"/>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5391" name="Line 189"/>
            <p:cNvSpPr>
              <a:spLocks noChangeShapeType="1"/>
            </p:cNvSpPr>
            <p:nvPr/>
          </p:nvSpPr>
          <p:spPr bwMode="auto">
            <a:xfrm flipH="1">
              <a:off x="975" y="3761"/>
              <a:ext cx="3668"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Rectangle 190"/>
            <p:cNvSpPr>
              <a:spLocks noChangeArrowheads="1"/>
            </p:cNvSpPr>
            <p:nvPr/>
          </p:nvSpPr>
          <p:spPr bwMode="auto">
            <a:xfrm>
              <a:off x="2012" y="3423"/>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E</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5393" name="Line 191"/>
            <p:cNvSpPr>
              <a:spLocks noChangeShapeType="1"/>
            </p:cNvSpPr>
            <p:nvPr/>
          </p:nvSpPr>
          <p:spPr bwMode="auto">
            <a:xfrm flipV="1">
              <a:off x="2250" y="3174"/>
              <a:ext cx="0" cy="58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Rectangle 192"/>
            <p:cNvSpPr>
              <a:spLocks noChangeArrowheads="1"/>
            </p:cNvSpPr>
            <p:nvPr/>
          </p:nvSpPr>
          <p:spPr bwMode="auto">
            <a:xfrm>
              <a:off x="2211" y="3403"/>
              <a:ext cx="78" cy="224"/>
            </a:xfrm>
            <a:prstGeom prst="rect">
              <a:avLst/>
            </a:prstGeom>
            <a:solidFill>
              <a:schemeClr val="bg1"/>
            </a:solidFill>
            <a:ln w="8890">
              <a:solidFill>
                <a:srgbClr val="000000"/>
              </a:solidFill>
              <a:miter lim="800000"/>
              <a:headEnd/>
              <a:tailEnd/>
            </a:ln>
          </p:spPr>
          <p:txBody>
            <a:bodyPr/>
            <a:lstStyle/>
            <a:p>
              <a:endParaRPr lang="en-US" altLang="en-US"/>
            </a:p>
          </p:txBody>
        </p:sp>
        <p:sp>
          <p:nvSpPr>
            <p:cNvPr id="15395" name="Line 193"/>
            <p:cNvSpPr>
              <a:spLocks noChangeShapeType="1"/>
            </p:cNvSpPr>
            <p:nvPr/>
          </p:nvSpPr>
          <p:spPr bwMode="auto">
            <a:xfrm flipH="1">
              <a:off x="971" y="2625"/>
              <a:ext cx="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AutoShape 194"/>
            <p:cNvSpPr>
              <a:spLocks noChangeArrowheads="1"/>
            </p:cNvSpPr>
            <p:nvPr/>
          </p:nvSpPr>
          <p:spPr bwMode="auto">
            <a:xfrm flipH="1">
              <a:off x="2576" y="2856"/>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5397" name="Freeform 195"/>
            <p:cNvSpPr>
              <a:spLocks/>
            </p:cNvSpPr>
            <p:nvPr/>
          </p:nvSpPr>
          <p:spPr bwMode="auto">
            <a:xfrm flipH="1">
              <a:off x="2657" y="3008"/>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5398" name="Line 196"/>
            <p:cNvSpPr>
              <a:spLocks noChangeShapeType="1"/>
            </p:cNvSpPr>
            <p:nvPr/>
          </p:nvSpPr>
          <p:spPr bwMode="auto">
            <a:xfrm flipH="1">
              <a:off x="2666" y="2899"/>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9" name="Line 197"/>
            <p:cNvSpPr>
              <a:spLocks noChangeShapeType="1"/>
            </p:cNvSpPr>
            <p:nvPr/>
          </p:nvSpPr>
          <p:spPr bwMode="auto">
            <a:xfrm flipH="1" flipV="1">
              <a:off x="2671" y="2638"/>
              <a:ext cx="0" cy="22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Line 198"/>
            <p:cNvSpPr>
              <a:spLocks noChangeShapeType="1"/>
            </p:cNvSpPr>
            <p:nvPr/>
          </p:nvSpPr>
          <p:spPr bwMode="auto">
            <a:xfrm flipH="1">
              <a:off x="2666" y="3065"/>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1" name="Rectangle 199"/>
            <p:cNvSpPr>
              <a:spLocks noChangeArrowheads="1"/>
            </p:cNvSpPr>
            <p:nvPr/>
          </p:nvSpPr>
          <p:spPr bwMode="auto">
            <a:xfrm flipH="1">
              <a:off x="2626" y="3235"/>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2</a:t>
              </a:r>
            </a:p>
          </p:txBody>
        </p:sp>
        <p:sp>
          <p:nvSpPr>
            <p:cNvPr id="15402" name="Rectangle 200"/>
            <p:cNvSpPr>
              <a:spLocks noChangeArrowheads="1"/>
            </p:cNvSpPr>
            <p:nvPr/>
          </p:nvSpPr>
          <p:spPr bwMode="auto">
            <a:xfrm flipH="1">
              <a:off x="2300" y="2801"/>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b2</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5403" name="Rectangle 201"/>
            <p:cNvSpPr>
              <a:spLocks noChangeArrowheads="1"/>
            </p:cNvSpPr>
            <p:nvPr/>
          </p:nvSpPr>
          <p:spPr bwMode="auto">
            <a:xfrm flipH="1">
              <a:off x="3172" y="2481"/>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2</a:t>
              </a:r>
            </a:p>
          </p:txBody>
        </p:sp>
        <p:sp>
          <p:nvSpPr>
            <p:cNvPr id="15404" name="Freeform 202"/>
            <p:cNvSpPr>
              <a:spLocks/>
            </p:cNvSpPr>
            <p:nvPr/>
          </p:nvSpPr>
          <p:spPr bwMode="auto">
            <a:xfrm flipH="1">
              <a:off x="2652" y="3168"/>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05" name="Freeform 203"/>
            <p:cNvSpPr>
              <a:spLocks/>
            </p:cNvSpPr>
            <p:nvPr/>
          </p:nvSpPr>
          <p:spPr bwMode="auto">
            <a:xfrm flipH="1">
              <a:off x="3083" y="2616"/>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06" name="Line 204"/>
            <p:cNvSpPr>
              <a:spLocks noChangeShapeType="1"/>
            </p:cNvSpPr>
            <p:nvPr/>
          </p:nvSpPr>
          <p:spPr bwMode="auto">
            <a:xfrm flipH="1" flipV="1">
              <a:off x="4643" y="2627"/>
              <a:ext cx="0" cy="112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7" name="Line 205"/>
            <p:cNvSpPr>
              <a:spLocks noChangeShapeType="1"/>
            </p:cNvSpPr>
            <p:nvPr/>
          </p:nvSpPr>
          <p:spPr bwMode="auto">
            <a:xfrm>
              <a:off x="2672" y="2630"/>
              <a:ext cx="19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8" name="Rectangle 206"/>
            <p:cNvSpPr>
              <a:spLocks noChangeArrowheads="1"/>
            </p:cNvSpPr>
            <p:nvPr/>
          </p:nvSpPr>
          <p:spPr bwMode="auto">
            <a:xfrm>
              <a:off x="4597" y="3021"/>
              <a:ext cx="80" cy="263"/>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5409" name="Rectangle 207"/>
            <p:cNvSpPr>
              <a:spLocks noChangeArrowheads="1"/>
            </p:cNvSpPr>
            <p:nvPr/>
          </p:nvSpPr>
          <p:spPr bwMode="auto">
            <a:xfrm>
              <a:off x="4739" y="3089"/>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C</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5410" name="Line 208"/>
            <p:cNvSpPr>
              <a:spLocks noChangeShapeType="1"/>
            </p:cNvSpPr>
            <p:nvPr/>
          </p:nvSpPr>
          <p:spPr bwMode="auto">
            <a:xfrm flipV="1">
              <a:off x="4961" y="2953"/>
              <a:ext cx="0" cy="4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11" name="Rectangle 209"/>
            <p:cNvSpPr>
              <a:spLocks noChangeArrowheads="1"/>
            </p:cNvSpPr>
            <p:nvPr/>
          </p:nvSpPr>
          <p:spPr bwMode="auto">
            <a:xfrm>
              <a:off x="5041" y="3060"/>
              <a:ext cx="2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o</a:t>
              </a:r>
            </a:p>
          </p:txBody>
        </p:sp>
        <p:sp>
          <p:nvSpPr>
            <p:cNvPr id="15412" name="Line 210"/>
            <p:cNvSpPr>
              <a:spLocks noChangeShapeType="1"/>
            </p:cNvSpPr>
            <p:nvPr/>
          </p:nvSpPr>
          <p:spPr bwMode="auto">
            <a:xfrm>
              <a:off x="2934" y="3287"/>
              <a:ext cx="84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3" name="Rectangle 211"/>
            <p:cNvSpPr>
              <a:spLocks noChangeArrowheads="1"/>
            </p:cNvSpPr>
            <p:nvPr/>
          </p:nvSpPr>
          <p:spPr bwMode="auto">
            <a:xfrm flipH="1">
              <a:off x="3212" y="3045"/>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5414" name="Freeform 212"/>
            <p:cNvSpPr>
              <a:spLocks/>
            </p:cNvSpPr>
            <p:nvPr/>
          </p:nvSpPr>
          <p:spPr bwMode="auto">
            <a:xfrm flipH="1">
              <a:off x="3462" y="3282"/>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15" name="Rectangle 213"/>
            <p:cNvSpPr>
              <a:spLocks noChangeArrowheads="1"/>
            </p:cNvSpPr>
            <p:nvPr/>
          </p:nvSpPr>
          <p:spPr bwMode="auto">
            <a:xfrm flipH="1">
              <a:off x="3432" y="3125"/>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2</a:t>
              </a:r>
            </a:p>
          </p:txBody>
        </p:sp>
        <p:sp>
          <p:nvSpPr>
            <p:cNvPr id="15416" name="Freeform 214"/>
            <p:cNvSpPr>
              <a:spLocks/>
            </p:cNvSpPr>
            <p:nvPr/>
          </p:nvSpPr>
          <p:spPr bwMode="auto">
            <a:xfrm flipH="1">
              <a:off x="3589" y="3267"/>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17" name="Rectangle 215"/>
            <p:cNvSpPr>
              <a:spLocks noChangeArrowheads="1"/>
            </p:cNvSpPr>
            <p:nvPr/>
          </p:nvSpPr>
          <p:spPr bwMode="auto">
            <a:xfrm flipH="1">
              <a:off x="3661" y="3100"/>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b2</a:t>
              </a:r>
              <a:endParaRPr lang="en-US" altLang="ja-JP" sz="1400">
                <a:ea typeface="MS PGothic" pitchFamily="34" charset="-128"/>
                <a:cs typeface="Times New Roman" pitchFamily="18" charset="0"/>
              </a:endParaRPr>
            </a:p>
          </p:txBody>
        </p:sp>
        <p:sp>
          <p:nvSpPr>
            <p:cNvPr id="15418" name="Rectangle 216"/>
            <p:cNvSpPr>
              <a:spLocks noChangeArrowheads="1"/>
            </p:cNvSpPr>
            <p:nvPr/>
          </p:nvSpPr>
          <p:spPr bwMode="auto">
            <a:xfrm rot="5400000" flipH="1">
              <a:off x="3216" y="3178"/>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5419" name="Rectangle 217"/>
            <p:cNvSpPr>
              <a:spLocks noChangeArrowheads="1"/>
            </p:cNvSpPr>
            <p:nvPr/>
          </p:nvSpPr>
          <p:spPr bwMode="auto">
            <a:xfrm flipH="1">
              <a:off x="4238" y="3340"/>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a:t>
              </a:r>
            </a:p>
          </p:txBody>
        </p:sp>
        <p:sp>
          <p:nvSpPr>
            <p:cNvPr id="15420" name="Freeform 218"/>
            <p:cNvSpPr>
              <a:spLocks/>
            </p:cNvSpPr>
            <p:nvPr/>
          </p:nvSpPr>
          <p:spPr bwMode="auto">
            <a:xfrm flipH="1">
              <a:off x="3959" y="3319"/>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1" name="Line 219"/>
            <p:cNvSpPr>
              <a:spLocks noChangeShapeType="1"/>
            </p:cNvSpPr>
            <p:nvPr/>
          </p:nvSpPr>
          <p:spPr bwMode="auto">
            <a:xfrm flipH="1" flipV="1">
              <a:off x="4079" y="3555"/>
              <a:ext cx="0" cy="2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2" name="Line 220"/>
            <p:cNvSpPr>
              <a:spLocks noChangeShapeType="1"/>
            </p:cNvSpPr>
            <p:nvPr/>
          </p:nvSpPr>
          <p:spPr bwMode="auto">
            <a:xfrm flipH="1" flipV="1">
              <a:off x="3791" y="3035"/>
              <a:ext cx="0" cy="24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3" name="Rectangle 221"/>
            <p:cNvSpPr>
              <a:spLocks noChangeArrowheads="1"/>
            </p:cNvSpPr>
            <p:nvPr/>
          </p:nvSpPr>
          <p:spPr bwMode="auto">
            <a:xfrm flipH="1">
              <a:off x="4052" y="3334"/>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5424" name="Rectangle 222"/>
            <p:cNvSpPr>
              <a:spLocks noChangeArrowheads="1"/>
            </p:cNvSpPr>
            <p:nvPr/>
          </p:nvSpPr>
          <p:spPr bwMode="auto">
            <a:xfrm flipH="1">
              <a:off x="4059" y="3432"/>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5425" name="Line 223"/>
            <p:cNvSpPr>
              <a:spLocks noChangeShapeType="1"/>
            </p:cNvSpPr>
            <p:nvPr/>
          </p:nvSpPr>
          <p:spPr bwMode="auto">
            <a:xfrm rot="5400000" flipH="1" flipV="1">
              <a:off x="3261" y="3271"/>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26" name="Rectangle 224"/>
            <p:cNvSpPr>
              <a:spLocks noChangeArrowheads="1"/>
            </p:cNvSpPr>
            <p:nvPr/>
          </p:nvSpPr>
          <p:spPr bwMode="auto">
            <a:xfrm flipH="1">
              <a:off x="3183" y="3406"/>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5427" name="Line 227"/>
            <p:cNvSpPr>
              <a:spLocks noChangeShapeType="1"/>
            </p:cNvSpPr>
            <p:nvPr/>
          </p:nvSpPr>
          <p:spPr bwMode="auto">
            <a:xfrm>
              <a:off x="2933" y="3035"/>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8" name="Freeform 228"/>
            <p:cNvSpPr>
              <a:spLocks/>
            </p:cNvSpPr>
            <p:nvPr/>
          </p:nvSpPr>
          <p:spPr bwMode="auto">
            <a:xfrm>
              <a:off x="2913" y="3160"/>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29" name="Freeform 229"/>
            <p:cNvSpPr>
              <a:spLocks/>
            </p:cNvSpPr>
            <p:nvPr/>
          </p:nvSpPr>
          <p:spPr bwMode="auto">
            <a:xfrm flipH="1">
              <a:off x="3588" y="3009"/>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30" name="Freeform 230"/>
            <p:cNvSpPr>
              <a:spLocks/>
            </p:cNvSpPr>
            <p:nvPr/>
          </p:nvSpPr>
          <p:spPr bwMode="auto">
            <a:xfrm flipH="1">
              <a:off x="3462" y="3024"/>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5431" name="Line 231"/>
            <p:cNvSpPr>
              <a:spLocks noChangeShapeType="1"/>
            </p:cNvSpPr>
            <p:nvPr/>
          </p:nvSpPr>
          <p:spPr bwMode="auto">
            <a:xfrm>
              <a:off x="3798" y="3148"/>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2" name="Line 232"/>
            <p:cNvSpPr>
              <a:spLocks noChangeShapeType="1"/>
            </p:cNvSpPr>
            <p:nvPr/>
          </p:nvSpPr>
          <p:spPr bwMode="auto">
            <a:xfrm>
              <a:off x="4093" y="3148"/>
              <a:ext cx="0"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3" name="Rectangle 233"/>
            <p:cNvSpPr>
              <a:spLocks noChangeArrowheads="1"/>
            </p:cNvSpPr>
            <p:nvPr/>
          </p:nvSpPr>
          <p:spPr bwMode="auto">
            <a:xfrm>
              <a:off x="4054" y="2957"/>
              <a:ext cx="4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i</a:t>
              </a:r>
              <a:endParaRPr lang="en-US" altLang="ja-JP" sz="1400">
                <a:ea typeface="MS PGothic" pitchFamily="34" charset="-128"/>
                <a:cs typeface="Times New Roman" pitchFamily="18" charset="0"/>
              </a:endParaRPr>
            </a:p>
          </p:txBody>
        </p:sp>
        <p:sp>
          <p:nvSpPr>
            <p:cNvPr id="15434" name="Freeform 234"/>
            <p:cNvSpPr>
              <a:spLocks/>
            </p:cNvSpPr>
            <p:nvPr/>
          </p:nvSpPr>
          <p:spPr bwMode="auto">
            <a:xfrm flipH="1">
              <a:off x="3990" y="3122"/>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5369"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7A33FC9A-0F5A-4325-8B5B-60C694312CA4}" type="slidenum">
              <a:rPr lang="en-GB" altLang="en-US" sz="1200" smtClean="0">
                <a:latin typeface="Garamond" pitchFamily="18" charset="0"/>
              </a:rPr>
              <a:pPr/>
              <a:t>17</a:t>
            </a:fld>
            <a:endParaRPr lang="en-GB" altLang="en-US" sz="1200" smtClean="0">
              <a:latin typeface="Garamond" pitchFamily="18" charset="0"/>
            </a:endParaRPr>
          </a:p>
        </p:txBody>
      </p:sp>
      <p:sp>
        <p:nvSpPr>
          <p:cNvPr id="1638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638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16389" name="Object 76"/>
          <p:cNvGraphicFramePr>
            <a:graphicFrameLocks noChangeAspect="1"/>
          </p:cNvGraphicFramePr>
          <p:nvPr/>
        </p:nvGraphicFramePr>
        <p:xfrm>
          <a:off x="1868488" y="3559175"/>
          <a:ext cx="5062537" cy="654050"/>
        </p:xfrm>
        <a:graphic>
          <a:graphicData uri="http://schemas.openxmlformats.org/presentationml/2006/ole">
            <mc:AlternateContent xmlns:mc="http://schemas.openxmlformats.org/markup-compatibility/2006">
              <mc:Choice xmlns:v="urn:schemas-microsoft-com:vml" Requires="v">
                <p:oleObj spid="_x0000_s16483" name="Equation" r:id="rId4" imgW="3048000" imgH="393700" progId="Equation.3">
                  <p:embed/>
                </p:oleObj>
              </mc:Choice>
              <mc:Fallback>
                <p:oleObj name="Equation" r:id="rId4" imgW="3048000" imgH="393700" progId="Equation.3">
                  <p:embed/>
                  <p:pic>
                    <p:nvPicPr>
                      <p:cNvPr id="0" name="Object 7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68488" y="3559175"/>
                        <a:ext cx="506253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0" name="Group 154"/>
          <p:cNvGrpSpPr>
            <a:grpSpLocks/>
          </p:cNvGrpSpPr>
          <p:nvPr/>
        </p:nvGrpSpPr>
        <p:grpSpPr bwMode="auto">
          <a:xfrm>
            <a:off x="1371600" y="1103313"/>
            <a:ext cx="6804025" cy="2049462"/>
            <a:chOff x="873" y="752"/>
            <a:chExt cx="4286" cy="1291"/>
          </a:xfrm>
        </p:grpSpPr>
        <p:sp>
          <p:nvSpPr>
            <p:cNvPr id="16394" name="AutoShape 86"/>
            <p:cNvSpPr>
              <a:spLocks noChangeArrowheads="1"/>
            </p:cNvSpPr>
            <p:nvPr/>
          </p:nvSpPr>
          <p:spPr bwMode="auto">
            <a:xfrm>
              <a:off x="1598" y="1128"/>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6395" name="Freeform 87"/>
            <p:cNvSpPr>
              <a:spLocks/>
            </p:cNvSpPr>
            <p:nvPr/>
          </p:nvSpPr>
          <p:spPr bwMode="auto">
            <a:xfrm>
              <a:off x="1686" y="1280"/>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6396" name="Line 88"/>
            <p:cNvSpPr>
              <a:spLocks noChangeShapeType="1"/>
            </p:cNvSpPr>
            <p:nvPr/>
          </p:nvSpPr>
          <p:spPr bwMode="auto">
            <a:xfrm>
              <a:off x="1696" y="1171"/>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7" name="Line 89"/>
            <p:cNvSpPr>
              <a:spLocks noChangeShapeType="1"/>
            </p:cNvSpPr>
            <p:nvPr/>
          </p:nvSpPr>
          <p:spPr bwMode="auto">
            <a:xfrm flipV="1">
              <a:off x="1691" y="901"/>
              <a:ext cx="0" cy="22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8" name="Line 90"/>
            <p:cNvSpPr>
              <a:spLocks noChangeShapeType="1"/>
            </p:cNvSpPr>
            <p:nvPr/>
          </p:nvSpPr>
          <p:spPr bwMode="auto">
            <a:xfrm>
              <a:off x="1696" y="1337"/>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9" name="Line 91"/>
            <p:cNvSpPr>
              <a:spLocks noChangeShapeType="1"/>
            </p:cNvSpPr>
            <p:nvPr/>
          </p:nvSpPr>
          <p:spPr bwMode="auto">
            <a:xfrm>
              <a:off x="1681" y="1453"/>
              <a:ext cx="113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0" name="Rectangle 92"/>
            <p:cNvSpPr>
              <a:spLocks noChangeArrowheads="1"/>
            </p:cNvSpPr>
            <p:nvPr/>
          </p:nvSpPr>
          <p:spPr bwMode="auto">
            <a:xfrm>
              <a:off x="1676" y="1507"/>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1</a:t>
              </a:r>
            </a:p>
          </p:txBody>
        </p:sp>
        <p:sp>
          <p:nvSpPr>
            <p:cNvPr id="16401" name="Rectangle 93"/>
            <p:cNvSpPr>
              <a:spLocks noChangeArrowheads="1"/>
            </p:cNvSpPr>
            <p:nvPr/>
          </p:nvSpPr>
          <p:spPr bwMode="auto">
            <a:xfrm>
              <a:off x="1787" y="1079"/>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b1</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6402" name="Rectangle 94"/>
            <p:cNvSpPr>
              <a:spLocks noChangeArrowheads="1"/>
            </p:cNvSpPr>
            <p:nvPr/>
          </p:nvSpPr>
          <p:spPr bwMode="auto">
            <a:xfrm>
              <a:off x="1190" y="752"/>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1</a:t>
              </a:r>
            </a:p>
          </p:txBody>
        </p:sp>
        <p:sp>
          <p:nvSpPr>
            <p:cNvPr id="16403" name="Line 95"/>
            <p:cNvSpPr>
              <a:spLocks noChangeShapeType="1"/>
            </p:cNvSpPr>
            <p:nvPr/>
          </p:nvSpPr>
          <p:spPr bwMode="auto">
            <a:xfrm flipV="1">
              <a:off x="2297" y="1657"/>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04" name="Rectangle 96"/>
            <p:cNvSpPr>
              <a:spLocks noChangeArrowheads="1"/>
            </p:cNvSpPr>
            <p:nvPr/>
          </p:nvSpPr>
          <p:spPr bwMode="auto">
            <a:xfrm>
              <a:off x="2352" y="1684"/>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RE</a:t>
              </a:r>
              <a:endParaRPr lang="en-US" altLang="ja-JP">
                <a:ea typeface="MS PGothic" pitchFamily="34" charset="-128"/>
                <a:cs typeface="Times New Roman" pitchFamily="18" charset="0"/>
              </a:endParaRPr>
            </a:p>
          </p:txBody>
        </p:sp>
        <p:sp>
          <p:nvSpPr>
            <p:cNvPr id="16405" name="Freeform 97"/>
            <p:cNvSpPr>
              <a:spLocks/>
            </p:cNvSpPr>
            <p:nvPr/>
          </p:nvSpPr>
          <p:spPr bwMode="auto">
            <a:xfrm>
              <a:off x="1680" y="1440"/>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6406" name="Freeform 98"/>
            <p:cNvSpPr>
              <a:spLocks/>
            </p:cNvSpPr>
            <p:nvPr/>
          </p:nvSpPr>
          <p:spPr bwMode="auto">
            <a:xfrm rot="-5400000" flipH="1" flipV="1">
              <a:off x="2123" y="1526"/>
              <a:ext cx="51"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7" name="Line 99"/>
            <p:cNvSpPr>
              <a:spLocks noChangeShapeType="1"/>
            </p:cNvSpPr>
            <p:nvPr/>
          </p:nvSpPr>
          <p:spPr bwMode="auto">
            <a:xfrm flipV="1">
              <a:off x="874" y="903"/>
              <a:ext cx="0" cy="112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8" name="Freeform 100"/>
            <p:cNvSpPr>
              <a:spLocks/>
            </p:cNvSpPr>
            <p:nvPr/>
          </p:nvSpPr>
          <p:spPr bwMode="auto">
            <a:xfrm>
              <a:off x="1301" y="895"/>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6409" name="Rectangle 101"/>
            <p:cNvSpPr>
              <a:spLocks noChangeArrowheads="1"/>
            </p:cNvSpPr>
            <p:nvPr/>
          </p:nvSpPr>
          <p:spPr bwMode="auto">
            <a:xfrm>
              <a:off x="1982" y="1469"/>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RE</a:t>
              </a:r>
              <a:endParaRPr lang="en-US" altLang="ja-JP" sz="1400">
                <a:ea typeface="MS PGothic" pitchFamily="34" charset="-128"/>
                <a:cs typeface="Times New Roman" pitchFamily="18" charset="0"/>
              </a:endParaRPr>
            </a:p>
          </p:txBody>
        </p:sp>
        <p:sp>
          <p:nvSpPr>
            <p:cNvPr id="16410" name="Line 102"/>
            <p:cNvSpPr>
              <a:spLocks noChangeShapeType="1"/>
            </p:cNvSpPr>
            <p:nvPr/>
          </p:nvSpPr>
          <p:spPr bwMode="auto">
            <a:xfrm flipH="1">
              <a:off x="2833" y="1313"/>
              <a:ext cx="86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1" name="Rectangle 103"/>
            <p:cNvSpPr>
              <a:spLocks noChangeArrowheads="1"/>
            </p:cNvSpPr>
            <p:nvPr/>
          </p:nvSpPr>
          <p:spPr bwMode="auto">
            <a:xfrm>
              <a:off x="3107" y="1071"/>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6412" name="Rectangle 104"/>
            <p:cNvSpPr>
              <a:spLocks noChangeArrowheads="1"/>
            </p:cNvSpPr>
            <p:nvPr/>
          </p:nvSpPr>
          <p:spPr bwMode="auto">
            <a:xfrm>
              <a:off x="3330" y="1150"/>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1</a:t>
              </a:r>
              <a:endParaRPr lang="en-US" altLang="ja-JP" sz="1800" baseline="-25000">
                <a:ea typeface="MS PGothic" pitchFamily="34" charset="-128"/>
                <a:cs typeface="Times New Roman" pitchFamily="18" charset="0"/>
              </a:endParaRPr>
            </a:p>
          </p:txBody>
        </p:sp>
        <p:sp>
          <p:nvSpPr>
            <p:cNvPr id="16413" name="Rectangle 105"/>
            <p:cNvSpPr>
              <a:spLocks noChangeArrowheads="1"/>
            </p:cNvSpPr>
            <p:nvPr/>
          </p:nvSpPr>
          <p:spPr bwMode="auto">
            <a:xfrm>
              <a:off x="3554" y="1132"/>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b1</a:t>
              </a:r>
              <a:endParaRPr lang="en-US" altLang="ja-JP" sz="1400">
                <a:ea typeface="MS PGothic" pitchFamily="34" charset="-128"/>
                <a:cs typeface="Times New Roman" pitchFamily="18" charset="0"/>
              </a:endParaRPr>
            </a:p>
          </p:txBody>
        </p:sp>
        <p:sp>
          <p:nvSpPr>
            <p:cNvPr id="16414" name="Rectangle 106"/>
            <p:cNvSpPr>
              <a:spLocks noChangeArrowheads="1"/>
            </p:cNvSpPr>
            <p:nvPr/>
          </p:nvSpPr>
          <p:spPr bwMode="auto">
            <a:xfrm rot="-5400000">
              <a:off x="3106" y="1204"/>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6415" name="Line 107"/>
            <p:cNvSpPr>
              <a:spLocks noChangeShapeType="1"/>
            </p:cNvSpPr>
            <p:nvPr/>
          </p:nvSpPr>
          <p:spPr bwMode="auto">
            <a:xfrm flipH="1">
              <a:off x="877" y="2041"/>
              <a:ext cx="3668"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Rectangle 108"/>
            <p:cNvSpPr>
              <a:spLocks noChangeArrowheads="1"/>
            </p:cNvSpPr>
            <p:nvPr/>
          </p:nvSpPr>
          <p:spPr bwMode="auto">
            <a:xfrm>
              <a:off x="1914" y="1703"/>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E</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6417" name="Line 109"/>
            <p:cNvSpPr>
              <a:spLocks noChangeShapeType="1"/>
            </p:cNvSpPr>
            <p:nvPr/>
          </p:nvSpPr>
          <p:spPr bwMode="auto">
            <a:xfrm flipV="1">
              <a:off x="2152" y="1454"/>
              <a:ext cx="0" cy="58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Rectangle 110"/>
            <p:cNvSpPr>
              <a:spLocks noChangeArrowheads="1"/>
            </p:cNvSpPr>
            <p:nvPr/>
          </p:nvSpPr>
          <p:spPr bwMode="auto">
            <a:xfrm>
              <a:off x="2113" y="1683"/>
              <a:ext cx="78" cy="224"/>
            </a:xfrm>
            <a:prstGeom prst="rect">
              <a:avLst/>
            </a:prstGeom>
            <a:solidFill>
              <a:schemeClr val="bg1"/>
            </a:solidFill>
            <a:ln w="8890">
              <a:solidFill>
                <a:srgbClr val="000000"/>
              </a:solidFill>
              <a:miter lim="800000"/>
              <a:headEnd/>
              <a:tailEnd/>
            </a:ln>
          </p:spPr>
          <p:txBody>
            <a:bodyPr/>
            <a:lstStyle/>
            <a:p>
              <a:endParaRPr lang="en-US" altLang="en-US"/>
            </a:p>
          </p:txBody>
        </p:sp>
        <p:sp>
          <p:nvSpPr>
            <p:cNvPr id="16419" name="Line 111"/>
            <p:cNvSpPr>
              <a:spLocks noChangeShapeType="1"/>
            </p:cNvSpPr>
            <p:nvPr/>
          </p:nvSpPr>
          <p:spPr bwMode="auto">
            <a:xfrm flipH="1">
              <a:off x="873" y="905"/>
              <a:ext cx="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AutoShape 112"/>
            <p:cNvSpPr>
              <a:spLocks noChangeArrowheads="1"/>
            </p:cNvSpPr>
            <p:nvPr/>
          </p:nvSpPr>
          <p:spPr bwMode="auto">
            <a:xfrm flipH="1">
              <a:off x="2478" y="1136"/>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6421" name="Freeform 113"/>
            <p:cNvSpPr>
              <a:spLocks/>
            </p:cNvSpPr>
            <p:nvPr/>
          </p:nvSpPr>
          <p:spPr bwMode="auto">
            <a:xfrm flipH="1">
              <a:off x="2559" y="1288"/>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6422" name="Line 114"/>
            <p:cNvSpPr>
              <a:spLocks noChangeShapeType="1"/>
            </p:cNvSpPr>
            <p:nvPr/>
          </p:nvSpPr>
          <p:spPr bwMode="auto">
            <a:xfrm flipH="1">
              <a:off x="2568" y="1179"/>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Line 115"/>
            <p:cNvSpPr>
              <a:spLocks noChangeShapeType="1"/>
            </p:cNvSpPr>
            <p:nvPr/>
          </p:nvSpPr>
          <p:spPr bwMode="auto">
            <a:xfrm flipH="1" flipV="1">
              <a:off x="2573" y="918"/>
              <a:ext cx="0" cy="22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Line 116"/>
            <p:cNvSpPr>
              <a:spLocks noChangeShapeType="1"/>
            </p:cNvSpPr>
            <p:nvPr/>
          </p:nvSpPr>
          <p:spPr bwMode="auto">
            <a:xfrm flipH="1">
              <a:off x="2568" y="1345"/>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5" name="Rectangle 117"/>
            <p:cNvSpPr>
              <a:spLocks noChangeArrowheads="1"/>
            </p:cNvSpPr>
            <p:nvPr/>
          </p:nvSpPr>
          <p:spPr bwMode="auto">
            <a:xfrm flipH="1">
              <a:off x="2528" y="1515"/>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2</a:t>
              </a:r>
            </a:p>
          </p:txBody>
        </p:sp>
        <p:sp>
          <p:nvSpPr>
            <p:cNvPr id="16426" name="Rectangle 118"/>
            <p:cNvSpPr>
              <a:spLocks noChangeArrowheads="1"/>
            </p:cNvSpPr>
            <p:nvPr/>
          </p:nvSpPr>
          <p:spPr bwMode="auto">
            <a:xfrm flipH="1">
              <a:off x="2202" y="1081"/>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b2</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6427" name="Rectangle 119"/>
            <p:cNvSpPr>
              <a:spLocks noChangeArrowheads="1"/>
            </p:cNvSpPr>
            <p:nvPr/>
          </p:nvSpPr>
          <p:spPr bwMode="auto">
            <a:xfrm flipH="1">
              <a:off x="3074" y="761"/>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2</a:t>
              </a:r>
            </a:p>
          </p:txBody>
        </p:sp>
        <p:sp>
          <p:nvSpPr>
            <p:cNvPr id="16428" name="Freeform 120"/>
            <p:cNvSpPr>
              <a:spLocks/>
            </p:cNvSpPr>
            <p:nvPr/>
          </p:nvSpPr>
          <p:spPr bwMode="auto">
            <a:xfrm flipH="1">
              <a:off x="2554" y="1448"/>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6429" name="Freeform 121"/>
            <p:cNvSpPr>
              <a:spLocks/>
            </p:cNvSpPr>
            <p:nvPr/>
          </p:nvSpPr>
          <p:spPr bwMode="auto">
            <a:xfrm flipH="1">
              <a:off x="2985" y="896"/>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6430" name="Line 122"/>
            <p:cNvSpPr>
              <a:spLocks noChangeShapeType="1"/>
            </p:cNvSpPr>
            <p:nvPr/>
          </p:nvSpPr>
          <p:spPr bwMode="auto">
            <a:xfrm flipH="1" flipV="1">
              <a:off x="4545" y="907"/>
              <a:ext cx="0" cy="112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1" name="Line 123"/>
            <p:cNvSpPr>
              <a:spLocks noChangeShapeType="1"/>
            </p:cNvSpPr>
            <p:nvPr/>
          </p:nvSpPr>
          <p:spPr bwMode="auto">
            <a:xfrm>
              <a:off x="2574" y="910"/>
              <a:ext cx="19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2" name="Rectangle 124"/>
            <p:cNvSpPr>
              <a:spLocks noChangeArrowheads="1"/>
            </p:cNvSpPr>
            <p:nvPr/>
          </p:nvSpPr>
          <p:spPr bwMode="auto">
            <a:xfrm>
              <a:off x="4499" y="1301"/>
              <a:ext cx="80" cy="263"/>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6433" name="Rectangle 125"/>
            <p:cNvSpPr>
              <a:spLocks noChangeArrowheads="1"/>
            </p:cNvSpPr>
            <p:nvPr/>
          </p:nvSpPr>
          <p:spPr bwMode="auto">
            <a:xfrm>
              <a:off x="4641" y="1369"/>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C</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6434" name="Line 126"/>
            <p:cNvSpPr>
              <a:spLocks noChangeShapeType="1"/>
            </p:cNvSpPr>
            <p:nvPr/>
          </p:nvSpPr>
          <p:spPr bwMode="auto">
            <a:xfrm flipV="1">
              <a:off x="4863" y="1233"/>
              <a:ext cx="0" cy="4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35" name="Rectangle 127"/>
            <p:cNvSpPr>
              <a:spLocks noChangeArrowheads="1"/>
            </p:cNvSpPr>
            <p:nvPr/>
          </p:nvSpPr>
          <p:spPr bwMode="auto">
            <a:xfrm>
              <a:off x="4943" y="1340"/>
              <a:ext cx="2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o</a:t>
              </a:r>
            </a:p>
          </p:txBody>
        </p:sp>
        <p:sp>
          <p:nvSpPr>
            <p:cNvPr id="16436" name="Line 128"/>
            <p:cNvSpPr>
              <a:spLocks noChangeShapeType="1"/>
            </p:cNvSpPr>
            <p:nvPr/>
          </p:nvSpPr>
          <p:spPr bwMode="auto">
            <a:xfrm>
              <a:off x="2836" y="1567"/>
              <a:ext cx="84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7" name="Rectangle 129"/>
            <p:cNvSpPr>
              <a:spLocks noChangeArrowheads="1"/>
            </p:cNvSpPr>
            <p:nvPr/>
          </p:nvSpPr>
          <p:spPr bwMode="auto">
            <a:xfrm flipH="1">
              <a:off x="3114" y="1325"/>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6438" name="Freeform 130"/>
            <p:cNvSpPr>
              <a:spLocks/>
            </p:cNvSpPr>
            <p:nvPr/>
          </p:nvSpPr>
          <p:spPr bwMode="auto">
            <a:xfrm flipH="1">
              <a:off x="3364" y="1553"/>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6439" name="Rectangle 131"/>
            <p:cNvSpPr>
              <a:spLocks noChangeArrowheads="1"/>
            </p:cNvSpPr>
            <p:nvPr/>
          </p:nvSpPr>
          <p:spPr bwMode="auto">
            <a:xfrm flipH="1">
              <a:off x="3334" y="1405"/>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2</a:t>
              </a:r>
            </a:p>
          </p:txBody>
        </p:sp>
        <p:sp>
          <p:nvSpPr>
            <p:cNvPr id="16440" name="Freeform 132"/>
            <p:cNvSpPr>
              <a:spLocks/>
            </p:cNvSpPr>
            <p:nvPr/>
          </p:nvSpPr>
          <p:spPr bwMode="auto">
            <a:xfrm flipH="1">
              <a:off x="3491" y="1547"/>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41" name="Rectangle 133"/>
            <p:cNvSpPr>
              <a:spLocks noChangeArrowheads="1"/>
            </p:cNvSpPr>
            <p:nvPr/>
          </p:nvSpPr>
          <p:spPr bwMode="auto">
            <a:xfrm flipH="1">
              <a:off x="3563" y="1380"/>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b2</a:t>
              </a:r>
              <a:endParaRPr lang="en-US" altLang="ja-JP" sz="1400">
                <a:ea typeface="MS PGothic" pitchFamily="34" charset="-128"/>
                <a:cs typeface="Times New Roman" pitchFamily="18" charset="0"/>
              </a:endParaRPr>
            </a:p>
          </p:txBody>
        </p:sp>
        <p:sp>
          <p:nvSpPr>
            <p:cNvPr id="16442" name="Rectangle 134"/>
            <p:cNvSpPr>
              <a:spLocks noChangeArrowheads="1"/>
            </p:cNvSpPr>
            <p:nvPr/>
          </p:nvSpPr>
          <p:spPr bwMode="auto">
            <a:xfrm rot="5400000" flipH="1">
              <a:off x="3118" y="1458"/>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6443" name="Rectangle 135"/>
            <p:cNvSpPr>
              <a:spLocks noChangeArrowheads="1"/>
            </p:cNvSpPr>
            <p:nvPr/>
          </p:nvSpPr>
          <p:spPr bwMode="auto">
            <a:xfrm flipH="1">
              <a:off x="4140" y="1620"/>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a:t>
              </a:r>
            </a:p>
          </p:txBody>
        </p:sp>
        <p:sp>
          <p:nvSpPr>
            <p:cNvPr id="16444" name="Freeform 136"/>
            <p:cNvSpPr>
              <a:spLocks/>
            </p:cNvSpPr>
            <p:nvPr/>
          </p:nvSpPr>
          <p:spPr bwMode="auto">
            <a:xfrm flipH="1">
              <a:off x="3861" y="1599"/>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45" name="Line 137"/>
            <p:cNvSpPr>
              <a:spLocks noChangeShapeType="1"/>
            </p:cNvSpPr>
            <p:nvPr/>
          </p:nvSpPr>
          <p:spPr bwMode="auto">
            <a:xfrm flipH="1" flipV="1">
              <a:off x="3981" y="1835"/>
              <a:ext cx="0" cy="2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6" name="Line 138"/>
            <p:cNvSpPr>
              <a:spLocks noChangeShapeType="1"/>
            </p:cNvSpPr>
            <p:nvPr/>
          </p:nvSpPr>
          <p:spPr bwMode="auto">
            <a:xfrm flipH="1" flipV="1">
              <a:off x="3693" y="1315"/>
              <a:ext cx="0" cy="24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7" name="Rectangle 139"/>
            <p:cNvSpPr>
              <a:spLocks noChangeArrowheads="1"/>
            </p:cNvSpPr>
            <p:nvPr/>
          </p:nvSpPr>
          <p:spPr bwMode="auto">
            <a:xfrm flipH="1">
              <a:off x="3954" y="1614"/>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6448" name="Rectangle 140"/>
            <p:cNvSpPr>
              <a:spLocks noChangeArrowheads="1"/>
            </p:cNvSpPr>
            <p:nvPr/>
          </p:nvSpPr>
          <p:spPr bwMode="auto">
            <a:xfrm flipH="1">
              <a:off x="3961" y="1712"/>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6449" name="Line 141"/>
            <p:cNvSpPr>
              <a:spLocks noChangeShapeType="1"/>
            </p:cNvSpPr>
            <p:nvPr/>
          </p:nvSpPr>
          <p:spPr bwMode="auto">
            <a:xfrm rot="5400000" flipH="1" flipV="1">
              <a:off x="3163" y="1551"/>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50" name="Rectangle 142"/>
            <p:cNvSpPr>
              <a:spLocks noChangeArrowheads="1"/>
            </p:cNvSpPr>
            <p:nvPr/>
          </p:nvSpPr>
          <p:spPr bwMode="auto">
            <a:xfrm flipH="1">
              <a:off x="3085" y="1686"/>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6451" name="Line 144"/>
            <p:cNvSpPr>
              <a:spLocks noChangeShapeType="1"/>
            </p:cNvSpPr>
            <p:nvPr/>
          </p:nvSpPr>
          <p:spPr bwMode="auto">
            <a:xfrm>
              <a:off x="2835" y="1315"/>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2" name="Freeform 145"/>
            <p:cNvSpPr>
              <a:spLocks/>
            </p:cNvSpPr>
            <p:nvPr/>
          </p:nvSpPr>
          <p:spPr bwMode="auto">
            <a:xfrm>
              <a:off x="2815" y="1440"/>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6453" name="Freeform 146"/>
            <p:cNvSpPr>
              <a:spLocks/>
            </p:cNvSpPr>
            <p:nvPr/>
          </p:nvSpPr>
          <p:spPr bwMode="auto">
            <a:xfrm flipH="1">
              <a:off x="3490" y="1289"/>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54" name="Freeform 147"/>
            <p:cNvSpPr>
              <a:spLocks/>
            </p:cNvSpPr>
            <p:nvPr/>
          </p:nvSpPr>
          <p:spPr bwMode="auto">
            <a:xfrm flipH="1">
              <a:off x="3364" y="1295"/>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6455" name="Line 148"/>
            <p:cNvSpPr>
              <a:spLocks noChangeShapeType="1"/>
            </p:cNvSpPr>
            <p:nvPr/>
          </p:nvSpPr>
          <p:spPr bwMode="auto">
            <a:xfrm>
              <a:off x="3700" y="1428"/>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6" name="Line 149"/>
            <p:cNvSpPr>
              <a:spLocks noChangeShapeType="1"/>
            </p:cNvSpPr>
            <p:nvPr/>
          </p:nvSpPr>
          <p:spPr bwMode="auto">
            <a:xfrm>
              <a:off x="3995" y="1428"/>
              <a:ext cx="0"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7" name="Rectangle 150"/>
            <p:cNvSpPr>
              <a:spLocks noChangeArrowheads="1"/>
            </p:cNvSpPr>
            <p:nvPr/>
          </p:nvSpPr>
          <p:spPr bwMode="auto">
            <a:xfrm>
              <a:off x="3956" y="1237"/>
              <a:ext cx="4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i</a:t>
              </a:r>
              <a:endParaRPr lang="en-US" altLang="ja-JP" sz="1400">
                <a:ea typeface="MS PGothic" pitchFamily="34" charset="-128"/>
                <a:cs typeface="Times New Roman" pitchFamily="18" charset="0"/>
              </a:endParaRPr>
            </a:p>
          </p:txBody>
        </p:sp>
        <p:sp>
          <p:nvSpPr>
            <p:cNvPr id="16458" name="Freeform 151"/>
            <p:cNvSpPr>
              <a:spLocks/>
            </p:cNvSpPr>
            <p:nvPr/>
          </p:nvSpPr>
          <p:spPr bwMode="auto">
            <a:xfrm flipH="1">
              <a:off x="3892" y="1402"/>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aphicFrame>
        <p:nvGraphicFramePr>
          <p:cNvPr id="16391" name="Object 152"/>
          <p:cNvGraphicFramePr>
            <a:graphicFrameLocks noChangeAspect="1"/>
          </p:cNvGraphicFramePr>
          <p:nvPr/>
        </p:nvGraphicFramePr>
        <p:xfrm>
          <a:off x="3265488" y="4216400"/>
          <a:ext cx="4598987" cy="654050"/>
        </p:xfrm>
        <a:graphic>
          <a:graphicData uri="http://schemas.openxmlformats.org/presentationml/2006/ole">
            <mc:AlternateContent xmlns:mc="http://schemas.openxmlformats.org/markup-compatibility/2006">
              <mc:Choice xmlns:v="urn:schemas-microsoft-com:vml" Requires="v">
                <p:oleObj spid="_x0000_s16484" name="Equation" r:id="rId6" imgW="2768600" imgH="393700" progId="Equation.3">
                  <p:embed/>
                </p:oleObj>
              </mc:Choice>
              <mc:Fallback>
                <p:oleObj name="Equation" r:id="rId6" imgW="2768600" imgH="393700" progId="Equation.3">
                  <p:embed/>
                  <p:pic>
                    <p:nvPicPr>
                      <p:cNvPr id="0" name="Object 1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5488" y="4216400"/>
                        <a:ext cx="4598987"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153"/>
          <p:cNvGraphicFramePr>
            <a:graphicFrameLocks noChangeAspect="1"/>
          </p:cNvGraphicFramePr>
          <p:nvPr/>
        </p:nvGraphicFramePr>
        <p:xfrm>
          <a:off x="2039938" y="5059363"/>
          <a:ext cx="2911475" cy="717550"/>
        </p:xfrm>
        <a:graphic>
          <a:graphicData uri="http://schemas.openxmlformats.org/presentationml/2006/ole">
            <mc:AlternateContent xmlns:mc="http://schemas.openxmlformats.org/markup-compatibility/2006">
              <mc:Choice xmlns:v="urn:schemas-microsoft-com:vml" Requires="v">
                <p:oleObj spid="_x0000_s16485" name="Equation" r:id="rId8" imgW="1752600" imgH="431800" progId="Equation.3">
                  <p:embed/>
                </p:oleObj>
              </mc:Choice>
              <mc:Fallback>
                <p:oleObj name="Equation" r:id="rId8" imgW="1752600" imgH="431800" progId="Equation.3">
                  <p:embed/>
                  <p:pic>
                    <p:nvPicPr>
                      <p:cNvPr id="0" name="Object 1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9938" y="5059363"/>
                        <a:ext cx="2911475"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60DADCAB-D1DD-4DE2-81B3-E3914F5A0675}" type="slidenum">
              <a:rPr lang="en-GB" altLang="en-US" sz="1200" smtClean="0">
                <a:latin typeface="Garamond" pitchFamily="18" charset="0"/>
              </a:rPr>
              <a:pPr/>
              <a:t>18</a:t>
            </a:fld>
            <a:endParaRPr lang="en-GB" altLang="en-US" sz="1200" smtClean="0">
              <a:latin typeface="Garamond" pitchFamily="18" charset="0"/>
            </a:endParaRPr>
          </a:p>
        </p:txBody>
      </p:sp>
      <p:sp>
        <p:nvSpPr>
          <p:cNvPr id="1741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741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17413" name="Object 143"/>
          <p:cNvGraphicFramePr>
            <a:graphicFrameLocks noChangeAspect="1"/>
          </p:cNvGraphicFramePr>
          <p:nvPr/>
        </p:nvGraphicFramePr>
        <p:xfrm>
          <a:off x="681038" y="3473450"/>
          <a:ext cx="4071937" cy="657225"/>
        </p:xfrm>
        <a:graphic>
          <a:graphicData uri="http://schemas.openxmlformats.org/presentationml/2006/ole">
            <mc:AlternateContent xmlns:mc="http://schemas.openxmlformats.org/markup-compatibility/2006">
              <mc:Choice xmlns:v="urn:schemas-microsoft-com:vml" Requires="v">
                <p:oleObj spid="_x0000_s17514" name="Equation" r:id="rId4" imgW="2667000" imgH="431800" progId="Equation.3">
                  <p:embed/>
                </p:oleObj>
              </mc:Choice>
              <mc:Fallback>
                <p:oleObj name="Equation" r:id="rId4" imgW="2667000" imgH="431800" progId="Equation.3">
                  <p:embed/>
                  <p:pic>
                    <p:nvPicPr>
                      <p:cNvPr id="0" name="Object 1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8" y="3473450"/>
                        <a:ext cx="4071937" cy="65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144"/>
          <p:cNvGraphicFramePr>
            <a:graphicFrameLocks noChangeAspect="1"/>
          </p:cNvGraphicFramePr>
          <p:nvPr/>
        </p:nvGraphicFramePr>
        <p:xfrm>
          <a:off x="1319213" y="4179888"/>
          <a:ext cx="3052762" cy="641350"/>
        </p:xfrm>
        <a:graphic>
          <a:graphicData uri="http://schemas.openxmlformats.org/presentationml/2006/ole">
            <mc:AlternateContent xmlns:mc="http://schemas.openxmlformats.org/markup-compatibility/2006">
              <mc:Choice xmlns:v="urn:schemas-microsoft-com:vml" Requires="v">
                <p:oleObj spid="_x0000_s17515" name="Equation" r:id="rId6" imgW="2057400" imgH="431800" progId="Equation.3">
                  <p:embed/>
                </p:oleObj>
              </mc:Choice>
              <mc:Fallback>
                <p:oleObj name="Equation" r:id="rId6" imgW="2057400" imgH="431800" progId="Equation.3">
                  <p:embed/>
                  <p:pic>
                    <p:nvPicPr>
                      <p:cNvPr id="0" name="Object 1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9213" y="4179888"/>
                        <a:ext cx="3052762"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145"/>
          <p:cNvGraphicFramePr>
            <a:graphicFrameLocks noChangeAspect="1"/>
          </p:cNvGraphicFramePr>
          <p:nvPr/>
        </p:nvGraphicFramePr>
        <p:xfrm>
          <a:off x="1243013" y="4878388"/>
          <a:ext cx="3398837" cy="661987"/>
        </p:xfrm>
        <a:graphic>
          <a:graphicData uri="http://schemas.openxmlformats.org/presentationml/2006/ole">
            <mc:AlternateContent xmlns:mc="http://schemas.openxmlformats.org/markup-compatibility/2006">
              <mc:Choice xmlns:v="urn:schemas-microsoft-com:vml" Requires="v">
                <p:oleObj spid="_x0000_s17516" name="Equation" r:id="rId8" imgW="2222500" imgH="431800" progId="Equation.3">
                  <p:embed/>
                </p:oleObj>
              </mc:Choice>
              <mc:Fallback>
                <p:oleObj name="Equation" r:id="rId8" imgW="2222500" imgH="431800" progId="Equation.3">
                  <p:embed/>
                  <p:pic>
                    <p:nvPicPr>
                      <p:cNvPr id="0" name="Object 1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3013" y="4878388"/>
                        <a:ext cx="3398837"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6" name="Text Box 146"/>
          <p:cNvSpPr txBox="1">
            <a:spLocks noChangeArrowheads="1"/>
          </p:cNvSpPr>
          <p:nvPr/>
        </p:nvSpPr>
        <p:spPr bwMode="auto">
          <a:xfrm>
            <a:off x="5011738" y="4976813"/>
            <a:ext cx="37417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if 2(1+</a:t>
            </a:r>
            <a:r>
              <a:rPr lang="el-GR" altLang="ja-JP" sz="1600">
                <a:ea typeface="MS PGothic" pitchFamily="34" charset="-128"/>
                <a:cs typeface="Arial" charset="0"/>
              </a:rPr>
              <a:t>β</a:t>
            </a:r>
            <a:r>
              <a:rPr lang="en-GB" altLang="ja-JP" sz="1600">
                <a:ea typeface="MS PGothic" pitchFamily="34" charset="-128"/>
                <a:cs typeface="Arial" charset="0"/>
              </a:rPr>
              <a:t>)R</a:t>
            </a:r>
            <a:r>
              <a:rPr lang="en-GB" altLang="ja-JP" sz="1600" baseline="-25000">
                <a:ea typeface="MS PGothic" pitchFamily="34" charset="-128"/>
                <a:cs typeface="Arial" charset="0"/>
              </a:rPr>
              <a:t>E</a:t>
            </a:r>
            <a:r>
              <a:rPr lang="en-GB" altLang="ja-JP" sz="1600">
                <a:ea typeface="MS PGothic" pitchFamily="34" charset="-128"/>
                <a:cs typeface="Arial" charset="0"/>
              </a:rPr>
              <a:t> &gt;&gt; r</a:t>
            </a:r>
            <a:r>
              <a:rPr lang="en-GB" altLang="ja-JP" sz="1600" baseline="-25000">
                <a:ea typeface="MS PGothic" pitchFamily="34" charset="-128"/>
                <a:cs typeface="Arial" charset="0"/>
                <a:sym typeface="Symbol" pitchFamily="18" charset="2"/>
              </a:rPr>
              <a:t></a:t>
            </a:r>
            <a:r>
              <a:rPr lang="en-GB" altLang="ja-JP" sz="1600">
                <a:ea typeface="MS PGothic" pitchFamily="34" charset="-128"/>
                <a:cs typeface="Arial" charset="0"/>
                <a:sym typeface="Symbol" pitchFamily="18" charset="2"/>
              </a:rPr>
              <a:t> so the input signal is dropped almost entirely across R</a:t>
            </a:r>
            <a:r>
              <a:rPr lang="en-GB" altLang="ja-JP" sz="1600" baseline="-25000">
                <a:ea typeface="MS PGothic" pitchFamily="34" charset="-128"/>
                <a:cs typeface="Arial" charset="0"/>
                <a:sym typeface="Symbol" pitchFamily="18" charset="2"/>
              </a:rPr>
              <a:t>E</a:t>
            </a:r>
            <a:r>
              <a:rPr lang="en-US" altLang="ja-JP" sz="1600">
                <a:ea typeface="MS PGothic" pitchFamily="34" charset="-128"/>
              </a:rPr>
              <a:t> </a:t>
            </a:r>
            <a:endParaRPr lang="el-GR" altLang="en-US" sz="1600" baseline="-25000"/>
          </a:p>
        </p:txBody>
      </p:sp>
      <p:sp>
        <p:nvSpPr>
          <p:cNvPr id="17417" name="Text Box 147"/>
          <p:cNvSpPr txBox="1">
            <a:spLocks noChangeArrowheads="1"/>
          </p:cNvSpPr>
          <p:nvPr/>
        </p:nvSpPr>
        <p:spPr bwMode="auto">
          <a:xfrm>
            <a:off x="700088" y="5583238"/>
            <a:ext cx="80422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b="1" i="1">
                <a:solidFill>
                  <a:srgbClr val="FF0000"/>
                </a:solidFill>
                <a:ea typeface="MS PGothic" pitchFamily="34" charset="-128"/>
              </a:rPr>
              <a:t>Hence we need R</a:t>
            </a:r>
            <a:r>
              <a:rPr lang="en-US" altLang="ja-JP" sz="1600" b="1" i="1" baseline="-25000">
                <a:solidFill>
                  <a:srgbClr val="FF0000"/>
                </a:solidFill>
                <a:ea typeface="MS PGothic" pitchFamily="34" charset="-128"/>
              </a:rPr>
              <a:t>E</a:t>
            </a:r>
            <a:r>
              <a:rPr lang="en-US" altLang="ja-JP" sz="1600" b="1" i="1">
                <a:solidFill>
                  <a:srgbClr val="FF0000"/>
                </a:solidFill>
                <a:ea typeface="MS PGothic" pitchFamily="34" charset="-128"/>
              </a:rPr>
              <a:t> to be large for low common mode gain</a:t>
            </a:r>
            <a:r>
              <a:rPr lang="en-US" altLang="ja-JP" sz="1600">
                <a:solidFill>
                  <a:srgbClr val="FF0000"/>
                </a:solidFill>
                <a:ea typeface="MS PGothic" pitchFamily="34" charset="-128"/>
              </a:rPr>
              <a:t>. </a:t>
            </a:r>
          </a:p>
          <a:p>
            <a:r>
              <a:rPr lang="en-US" altLang="ja-JP" sz="1600">
                <a:solidFill>
                  <a:srgbClr val="FF0000"/>
                </a:solidFill>
                <a:ea typeface="MS PGothic" pitchFamily="34" charset="-128"/>
              </a:rPr>
              <a:t>We will see later how this can be achieved using a ‘current mirror’ circuit</a:t>
            </a:r>
            <a:endParaRPr lang="el-GR" altLang="en-US" sz="1600" baseline="-25000">
              <a:solidFill>
                <a:srgbClr val="FF0000"/>
              </a:solidFill>
            </a:endParaRPr>
          </a:p>
        </p:txBody>
      </p:sp>
      <p:sp>
        <p:nvSpPr>
          <p:cNvPr id="17418" name="Text Box 151"/>
          <p:cNvSpPr txBox="1">
            <a:spLocks noChangeArrowheads="1"/>
          </p:cNvSpPr>
          <p:nvPr/>
        </p:nvSpPr>
        <p:spPr bwMode="auto">
          <a:xfrm>
            <a:off x="538163" y="3157538"/>
            <a:ext cx="63007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The common mode voltage gain is calculated as follows:</a:t>
            </a:r>
            <a:endParaRPr lang="el-GR" altLang="en-US" sz="1600" baseline="-25000"/>
          </a:p>
        </p:txBody>
      </p:sp>
      <p:sp>
        <p:nvSpPr>
          <p:cNvPr id="17419" name="Text Box 155"/>
          <p:cNvSpPr txBox="1">
            <a:spLocks noChangeArrowheads="1"/>
          </p:cNvSpPr>
          <p:nvPr/>
        </p:nvSpPr>
        <p:spPr bwMode="auto">
          <a:xfrm>
            <a:off x="5129213" y="3592513"/>
            <a:ext cx="34861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(Note that only the collector current through Q2 flows through R</a:t>
            </a:r>
            <a:r>
              <a:rPr lang="en-US" altLang="ja-JP" sz="1600" baseline="-25000">
                <a:ea typeface="MS PGothic" pitchFamily="34" charset="-128"/>
              </a:rPr>
              <a:t>C</a:t>
            </a:r>
            <a:r>
              <a:rPr lang="en-US" altLang="ja-JP" sz="1600">
                <a:ea typeface="MS PGothic" pitchFamily="34" charset="-128"/>
              </a:rPr>
              <a:t>)</a:t>
            </a:r>
            <a:endParaRPr lang="el-GR" altLang="en-US" sz="1600" baseline="-25000"/>
          </a:p>
        </p:txBody>
      </p:sp>
      <p:sp>
        <p:nvSpPr>
          <p:cNvPr id="17420" name="Text Box 156"/>
          <p:cNvSpPr txBox="1">
            <a:spLocks noChangeArrowheads="1"/>
          </p:cNvSpPr>
          <p:nvPr/>
        </p:nvSpPr>
        <p:spPr bwMode="auto">
          <a:xfrm>
            <a:off x="509588" y="758825"/>
            <a:ext cx="4427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b="1" i="1" u="sng"/>
              <a:t>Common Mode voltage gain</a:t>
            </a:r>
          </a:p>
        </p:txBody>
      </p:sp>
      <p:grpSp>
        <p:nvGrpSpPr>
          <p:cNvPr id="17421" name="Group 224"/>
          <p:cNvGrpSpPr>
            <a:grpSpLocks/>
          </p:cNvGrpSpPr>
          <p:nvPr/>
        </p:nvGrpSpPr>
        <p:grpSpPr bwMode="auto">
          <a:xfrm>
            <a:off x="1338263" y="1060450"/>
            <a:ext cx="6804025" cy="2049463"/>
            <a:chOff x="843" y="668"/>
            <a:chExt cx="4286" cy="1291"/>
          </a:xfrm>
        </p:grpSpPr>
        <p:sp>
          <p:nvSpPr>
            <p:cNvPr id="17425" name="AutoShape 158"/>
            <p:cNvSpPr>
              <a:spLocks noChangeArrowheads="1"/>
            </p:cNvSpPr>
            <p:nvPr/>
          </p:nvSpPr>
          <p:spPr bwMode="auto">
            <a:xfrm>
              <a:off x="1568" y="1044"/>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7426" name="Freeform 159"/>
            <p:cNvSpPr>
              <a:spLocks/>
            </p:cNvSpPr>
            <p:nvPr/>
          </p:nvSpPr>
          <p:spPr bwMode="auto">
            <a:xfrm>
              <a:off x="1656" y="1196"/>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7427" name="Line 160"/>
            <p:cNvSpPr>
              <a:spLocks noChangeShapeType="1"/>
            </p:cNvSpPr>
            <p:nvPr/>
          </p:nvSpPr>
          <p:spPr bwMode="auto">
            <a:xfrm>
              <a:off x="1666" y="1087"/>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161"/>
            <p:cNvSpPr>
              <a:spLocks noChangeShapeType="1"/>
            </p:cNvSpPr>
            <p:nvPr/>
          </p:nvSpPr>
          <p:spPr bwMode="auto">
            <a:xfrm flipV="1">
              <a:off x="1661" y="817"/>
              <a:ext cx="0" cy="22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Line 162"/>
            <p:cNvSpPr>
              <a:spLocks noChangeShapeType="1"/>
            </p:cNvSpPr>
            <p:nvPr/>
          </p:nvSpPr>
          <p:spPr bwMode="auto">
            <a:xfrm>
              <a:off x="1666" y="1253"/>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Line 163"/>
            <p:cNvSpPr>
              <a:spLocks noChangeShapeType="1"/>
            </p:cNvSpPr>
            <p:nvPr/>
          </p:nvSpPr>
          <p:spPr bwMode="auto">
            <a:xfrm>
              <a:off x="1651" y="1369"/>
              <a:ext cx="113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Rectangle 164"/>
            <p:cNvSpPr>
              <a:spLocks noChangeArrowheads="1"/>
            </p:cNvSpPr>
            <p:nvPr/>
          </p:nvSpPr>
          <p:spPr bwMode="auto">
            <a:xfrm>
              <a:off x="1646" y="1423"/>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1</a:t>
              </a:r>
            </a:p>
          </p:txBody>
        </p:sp>
        <p:sp>
          <p:nvSpPr>
            <p:cNvPr id="17432" name="Rectangle 165"/>
            <p:cNvSpPr>
              <a:spLocks noChangeArrowheads="1"/>
            </p:cNvSpPr>
            <p:nvPr/>
          </p:nvSpPr>
          <p:spPr bwMode="auto">
            <a:xfrm>
              <a:off x="1757" y="995"/>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b1</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7433" name="Rectangle 166"/>
            <p:cNvSpPr>
              <a:spLocks noChangeArrowheads="1"/>
            </p:cNvSpPr>
            <p:nvPr/>
          </p:nvSpPr>
          <p:spPr bwMode="auto">
            <a:xfrm>
              <a:off x="1160" y="668"/>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1</a:t>
              </a:r>
            </a:p>
          </p:txBody>
        </p:sp>
        <p:sp>
          <p:nvSpPr>
            <p:cNvPr id="17434" name="Line 167"/>
            <p:cNvSpPr>
              <a:spLocks noChangeShapeType="1"/>
            </p:cNvSpPr>
            <p:nvPr/>
          </p:nvSpPr>
          <p:spPr bwMode="auto">
            <a:xfrm flipV="1">
              <a:off x="2267" y="1573"/>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35" name="Rectangle 168"/>
            <p:cNvSpPr>
              <a:spLocks noChangeArrowheads="1"/>
            </p:cNvSpPr>
            <p:nvPr/>
          </p:nvSpPr>
          <p:spPr bwMode="auto">
            <a:xfrm>
              <a:off x="2322" y="1600"/>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RE</a:t>
              </a:r>
              <a:endParaRPr lang="en-US" altLang="ja-JP">
                <a:ea typeface="MS PGothic" pitchFamily="34" charset="-128"/>
                <a:cs typeface="Times New Roman" pitchFamily="18" charset="0"/>
              </a:endParaRPr>
            </a:p>
          </p:txBody>
        </p:sp>
        <p:sp>
          <p:nvSpPr>
            <p:cNvPr id="17436" name="Freeform 169"/>
            <p:cNvSpPr>
              <a:spLocks/>
            </p:cNvSpPr>
            <p:nvPr/>
          </p:nvSpPr>
          <p:spPr bwMode="auto">
            <a:xfrm>
              <a:off x="1650" y="1356"/>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7437" name="Freeform 170"/>
            <p:cNvSpPr>
              <a:spLocks/>
            </p:cNvSpPr>
            <p:nvPr/>
          </p:nvSpPr>
          <p:spPr bwMode="auto">
            <a:xfrm rot="-5400000" flipH="1" flipV="1">
              <a:off x="2093" y="1442"/>
              <a:ext cx="51"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38" name="Line 171"/>
            <p:cNvSpPr>
              <a:spLocks noChangeShapeType="1"/>
            </p:cNvSpPr>
            <p:nvPr/>
          </p:nvSpPr>
          <p:spPr bwMode="auto">
            <a:xfrm flipV="1">
              <a:off x="844" y="819"/>
              <a:ext cx="0" cy="112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Freeform 172"/>
            <p:cNvSpPr>
              <a:spLocks/>
            </p:cNvSpPr>
            <p:nvPr/>
          </p:nvSpPr>
          <p:spPr bwMode="auto">
            <a:xfrm>
              <a:off x="1271" y="811"/>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7440" name="Rectangle 173"/>
            <p:cNvSpPr>
              <a:spLocks noChangeArrowheads="1"/>
            </p:cNvSpPr>
            <p:nvPr/>
          </p:nvSpPr>
          <p:spPr bwMode="auto">
            <a:xfrm>
              <a:off x="1952" y="1385"/>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RE</a:t>
              </a:r>
              <a:endParaRPr lang="en-US" altLang="ja-JP" sz="1400">
                <a:ea typeface="MS PGothic" pitchFamily="34" charset="-128"/>
                <a:cs typeface="Times New Roman" pitchFamily="18" charset="0"/>
              </a:endParaRPr>
            </a:p>
          </p:txBody>
        </p:sp>
        <p:sp>
          <p:nvSpPr>
            <p:cNvPr id="17441" name="Line 174"/>
            <p:cNvSpPr>
              <a:spLocks noChangeShapeType="1"/>
            </p:cNvSpPr>
            <p:nvPr/>
          </p:nvSpPr>
          <p:spPr bwMode="auto">
            <a:xfrm flipH="1">
              <a:off x="2803" y="1229"/>
              <a:ext cx="86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Rectangle 175"/>
            <p:cNvSpPr>
              <a:spLocks noChangeArrowheads="1"/>
            </p:cNvSpPr>
            <p:nvPr/>
          </p:nvSpPr>
          <p:spPr bwMode="auto">
            <a:xfrm>
              <a:off x="3077" y="987"/>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7443" name="Rectangle 176"/>
            <p:cNvSpPr>
              <a:spLocks noChangeArrowheads="1"/>
            </p:cNvSpPr>
            <p:nvPr/>
          </p:nvSpPr>
          <p:spPr bwMode="auto">
            <a:xfrm>
              <a:off x="3300" y="1066"/>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1</a:t>
              </a:r>
              <a:endParaRPr lang="en-US" altLang="ja-JP" sz="1800" baseline="-25000">
                <a:ea typeface="MS PGothic" pitchFamily="34" charset="-128"/>
                <a:cs typeface="Times New Roman" pitchFamily="18" charset="0"/>
              </a:endParaRPr>
            </a:p>
          </p:txBody>
        </p:sp>
        <p:sp>
          <p:nvSpPr>
            <p:cNvPr id="17444" name="Rectangle 177"/>
            <p:cNvSpPr>
              <a:spLocks noChangeArrowheads="1"/>
            </p:cNvSpPr>
            <p:nvPr/>
          </p:nvSpPr>
          <p:spPr bwMode="auto">
            <a:xfrm>
              <a:off x="3524" y="1048"/>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b1</a:t>
              </a:r>
              <a:endParaRPr lang="en-US" altLang="ja-JP" sz="1400">
                <a:ea typeface="MS PGothic" pitchFamily="34" charset="-128"/>
                <a:cs typeface="Times New Roman" pitchFamily="18" charset="0"/>
              </a:endParaRPr>
            </a:p>
          </p:txBody>
        </p:sp>
        <p:sp>
          <p:nvSpPr>
            <p:cNvPr id="17445" name="Rectangle 178"/>
            <p:cNvSpPr>
              <a:spLocks noChangeArrowheads="1"/>
            </p:cNvSpPr>
            <p:nvPr/>
          </p:nvSpPr>
          <p:spPr bwMode="auto">
            <a:xfrm rot="-5400000">
              <a:off x="3076" y="1120"/>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7446" name="Line 179"/>
            <p:cNvSpPr>
              <a:spLocks noChangeShapeType="1"/>
            </p:cNvSpPr>
            <p:nvPr/>
          </p:nvSpPr>
          <p:spPr bwMode="auto">
            <a:xfrm flipH="1">
              <a:off x="847" y="1957"/>
              <a:ext cx="3668"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Rectangle 180"/>
            <p:cNvSpPr>
              <a:spLocks noChangeArrowheads="1"/>
            </p:cNvSpPr>
            <p:nvPr/>
          </p:nvSpPr>
          <p:spPr bwMode="auto">
            <a:xfrm>
              <a:off x="1884" y="1619"/>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E</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7448" name="Line 181"/>
            <p:cNvSpPr>
              <a:spLocks noChangeShapeType="1"/>
            </p:cNvSpPr>
            <p:nvPr/>
          </p:nvSpPr>
          <p:spPr bwMode="auto">
            <a:xfrm flipV="1">
              <a:off x="2122" y="1370"/>
              <a:ext cx="0" cy="58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Rectangle 182"/>
            <p:cNvSpPr>
              <a:spLocks noChangeArrowheads="1"/>
            </p:cNvSpPr>
            <p:nvPr/>
          </p:nvSpPr>
          <p:spPr bwMode="auto">
            <a:xfrm>
              <a:off x="2083" y="1599"/>
              <a:ext cx="78" cy="224"/>
            </a:xfrm>
            <a:prstGeom prst="rect">
              <a:avLst/>
            </a:prstGeom>
            <a:solidFill>
              <a:schemeClr val="bg1"/>
            </a:solidFill>
            <a:ln w="8890">
              <a:solidFill>
                <a:srgbClr val="000000"/>
              </a:solidFill>
              <a:miter lim="800000"/>
              <a:headEnd/>
              <a:tailEnd/>
            </a:ln>
          </p:spPr>
          <p:txBody>
            <a:bodyPr/>
            <a:lstStyle/>
            <a:p>
              <a:endParaRPr lang="en-US" altLang="en-US"/>
            </a:p>
          </p:txBody>
        </p:sp>
        <p:sp>
          <p:nvSpPr>
            <p:cNvPr id="17450" name="Line 183"/>
            <p:cNvSpPr>
              <a:spLocks noChangeShapeType="1"/>
            </p:cNvSpPr>
            <p:nvPr/>
          </p:nvSpPr>
          <p:spPr bwMode="auto">
            <a:xfrm flipH="1">
              <a:off x="843" y="821"/>
              <a:ext cx="81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AutoShape 184"/>
            <p:cNvSpPr>
              <a:spLocks noChangeArrowheads="1"/>
            </p:cNvSpPr>
            <p:nvPr/>
          </p:nvSpPr>
          <p:spPr bwMode="auto">
            <a:xfrm flipH="1">
              <a:off x="2448" y="1052"/>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7452" name="Freeform 185"/>
            <p:cNvSpPr>
              <a:spLocks/>
            </p:cNvSpPr>
            <p:nvPr/>
          </p:nvSpPr>
          <p:spPr bwMode="auto">
            <a:xfrm flipH="1">
              <a:off x="2529" y="1204"/>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7453" name="Line 186"/>
            <p:cNvSpPr>
              <a:spLocks noChangeShapeType="1"/>
            </p:cNvSpPr>
            <p:nvPr/>
          </p:nvSpPr>
          <p:spPr bwMode="auto">
            <a:xfrm flipH="1">
              <a:off x="2538" y="1095"/>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187"/>
            <p:cNvSpPr>
              <a:spLocks noChangeShapeType="1"/>
            </p:cNvSpPr>
            <p:nvPr/>
          </p:nvSpPr>
          <p:spPr bwMode="auto">
            <a:xfrm flipH="1" flipV="1">
              <a:off x="2543" y="834"/>
              <a:ext cx="0" cy="22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188"/>
            <p:cNvSpPr>
              <a:spLocks noChangeShapeType="1"/>
            </p:cNvSpPr>
            <p:nvPr/>
          </p:nvSpPr>
          <p:spPr bwMode="auto">
            <a:xfrm flipH="1">
              <a:off x="2538" y="1261"/>
              <a:ext cx="0" cy="1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Rectangle 189"/>
            <p:cNvSpPr>
              <a:spLocks noChangeArrowheads="1"/>
            </p:cNvSpPr>
            <p:nvPr/>
          </p:nvSpPr>
          <p:spPr bwMode="auto">
            <a:xfrm flipH="1">
              <a:off x="2498" y="1431"/>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r>
                <a:rPr lang="en-US" altLang="ja-JP" sz="1300" baseline="-25000">
                  <a:solidFill>
                    <a:srgbClr val="000000"/>
                  </a:solidFill>
                  <a:ea typeface="MS PGothic" pitchFamily="34" charset="-128"/>
                  <a:cs typeface="Times New Roman" pitchFamily="18" charset="0"/>
                </a:rPr>
                <a:t>2</a:t>
              </a:r>
            </a:p>
          </p:txBody>
        </p:sp>
        <p:sp>
          <p:nvSpPr>
            <p:cNvPr id="17457" name="Rectangle 190"/>
            <p:cNvSpPr>
              <a:spLocks noChangeArrowheads="1"/>
            </p:cNvSpPr>
            <p:nvPr/>
          </p:nvSpPr>
          <p:spPr bwMode="auto">
            <a:xfrm flipH="1">
              <a:off x="2172" y="997"/>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b2</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7458" name="Rectangle 191"/>
            <p:cNvSpPr>
              <a:spLocks noChangeArrowheads="1"/>
            </p:cNvSpPr>
            <p:nvPr/>
          </p:nvSpPr>
          <p:spPr bwMode="auto">
            <a:xfrm flipH="1">
              <a:off x="3044" y="677"/>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2</a:t>
              </a:r>
            </a:p>
          </p:txBody>
        </p:sp>
        <p:sp>
          <p:nvSpPr>
            <p:cNvPr id="17459" name="Freeform 192"/>
            <p:cNvSpPr>
              <a:spLocks/>
            </p:cNvSpPr>
            <p:nvPr/>
          </p:nvSpPr>
          <p:spPr bwMode="auto">
            <a:xfrm flipH="1">
              <a:off x="2524" y="1364"/>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7460" name="Freeform 193"/>
            <p:cNvSpPr>
              <a:spLocks/>
            </p:cNvSpPr>
            <p:nvPr/>
          </p:nvSpPr>
          <p:spPr bwMode="auto">
            <a:xfrm flipH="1">
              <a:off x="2955" y="812"/>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7461" name="Line 194"/>
            <p:cNvSpPr>
              <a:spLocks noChangeShapeType="1"/>
            </p:cNvSpPr>
            <p:nvPr/>
          </p:nvSpPr>
          <p:spPr bwMode="auto">
            <a:xfrm flipH="1" flipV="1">
              <a:off x="4515" y="823"/>
              <a:ext cx="0" cy="112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2" name="Line 195"/>
            <p:cNvSpPr>
              <a:spLocks noChangeShapeType="1"/>
            </p:cNvSpPr>
            <p:nvPr/>
          </p:nvSpPr>
          <p:spPr bwMode="auto">
            <a:xfrm>
              <a:off x="2544" y="826"/>
              <a:ext cx="19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3" name="Rectangle 196"/>
            <p:cNvSpPr>
              <a:spLocks noChangeArrowheads="1"/>
            </p:cNvSpPr>
            <p:nvPr/>
          </p:nvSpPr>
          <p:spPr bwMode="auto">
            <a:xfrm>
              <a:off x="4469" y="1217"/>
              <a:ext cx="80" cy="263"/>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7464" name="Rectangle 197"/>
            <p:cNvSpPr>
              <a:spLocks noChangeArrowheads="1"/>
            </p:cNvSpPr>
            <p:nvPr/>
          </p:nvSpPr>
          <p:spPr bwMode="auto">
            <a:xfrm>
              <a:off x="4611" y="1285"/>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C</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7465" name="Line 198"/>
            <p:cNvSpPr>
              <a:spLocks noChangeShapeType="1"/>
            </p:cNvSpPr>
            <p:nvPr/>
          </p:nvSpPr>
          <p:spPr bwMode="auto">
            <a:xfrm flipV="1">
              <a:off x="4833" y="1149"/>
              <a:ext cx="0" cy="4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66" name="Rectangle 199"/>
            <p:cNvSpPr>
              <a:spLocks noChangeArrowheads="1"/>
            </p:cNvSpPr>
            <p:nvPr/>
          </p:nvSpPr>
          <p:spPr bwMode="auto">
            <a:xfrm>
              <a:off x="4913" y="1256"/>
              <a:ext cx="2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o</a:t>
              </a:r>
            </a:p>
          </p:txBody>
        </p:sp>
        <p:sp>
          <p:nvSpPr>
            <p:cNvPr id="17467" name="Line 200"/>
            <p:cNvSpPr>
              <a:spLocks noChangeShapeType="1"/>
            </p:cNvSpPr>
            <p:nvPr/>
          </p:nvSpPr>
          <p:spPr bwMode="auto">
            <a:xfrm>
              <a:off x="2806" y="1483"/>
              <a:ext cx="84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Rectangle 201"/>
            <p:cNvSpPr>
              <a:spLocks noChangeArrowheads="1"/>
            </p:cNvSpPr>
            <p:nvPr/>
          </p:nvSpPr>
          <p:spPr bwMode="auto">
            <a:xfrm flipH="1">
              <a:off x="3084" y="1241"/>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7469" name="Freeform 202"/>
            <p:cNvSpPr>
              <a:spLocks/>
            </p:cNvSpPr>
            <p:nvPr/>
          </p:nvSpPr>
          <p:spPr bwMode="auto">
            <a:xfrm flipH="1">
              <a:off x="3334" y="1469"/>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7470" name="Rectangle 203"/>
            <p:cNvSpPr>
              <a:spLocks noChangeArrowheads="1"/>
            </p:cNvSpPr>
            <p:nvPr/>
          </p:nvSpPr>
          <p:spPr bwMode="auto">
            <a:xfrm flipH="1">
              <a:off x="3304" y="1321"/>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2</a:t>
              </a:r>
            </a:p>
          </p:txBody>
        </p:sp>
        <p:sp>
          <p:nvSpPr>
            <p:cNvPr id="17471" name="Freeform 204"/>
            <p:cNvSpPr>
              <a:spLocks/>
            </p:cNvSpPr>
            <p:nvPr/>
          </p:nvSpPr>
          <p:spPr bwMode="auto">
            <a:xfrm flipH="1">
              <a:off x="3461" y="1463"/>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72" name="Rectangle 205"/>
            <p:cNvSpPr>
              <a:spLocks noChangeArrowheads="1"/>
            </p:cNvSpPr>
            <p:nvPr/>
          </p:nvSpPr>
          <p:spPr bwMode="auto">
            <a:xfrm flipH="1">
              <a:off x="3533" y="1296"/>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b2</a:t>
              </a:r>
              <a:endParaRPr lang="en-US" altLang="ja-JP" sz="1400">
                <a:ea typeface="MS PGothic" pitchFamily="34" charset="-128"/>
                <a:cs typeface="Times New Roman" pitchFamily="18" charset="0"/>
              </a:endParaRPr>
            </a:p>
          </p:txBody>
        </p:sp>
        <p:sp>
          <p:nvSpPr>
            <p:cNvPr id="17473" name="Rectangle 206"/>
            <p:cNvSpPr>
              <a:spLocks noChangeArrowheads="1"/>
            </p:cNvSpPr>
            <p:nvPr/>
          </p:nvSpPr>
          <p:spPr bwMode="auto">
            <a:xfrm rot="5400000" flipH="1">
              <a:off x="3088" y="1374"/>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7474" name="Rectangle 207"/>
            <p:cNvSpPr>
              <a:spLocks noChangeArrowheads="1"/>
            </p:cNvSpPr>
            <p:nvPr/>
          </p:nvSpPr>
          <p:spPr bwMode="auto">
            <a:xfrm flipH="1">
              <a:off x="4110" y="1536"/>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a:t>
              </a:r>
            </a:p>
          </p:txBody>
        </p:sp>
        <p:sp>
          <p:nvSpPr>
            <p:cNvPr id="17475" name="Freeform 208"/>
            <p:cNvSpPr>
              <a:spLocks/>
            </p:cNvSpPr>
            <p:nvPr/>
          </p:nvSpPr>
          <p:spPr bwMode="auto">
            <a:xfrm flipH="1">
              <a:off x="3831" y="1515"/>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6" name="Line 209"/>
            <p:cNvSpPr>
              <a:spLocks noChangeShapeType="1"/>
            </p:cNvSpPr>
            <p:nvPr/>
          </p:nvSpPr>
          <p:spPr bwMode="auto">
            <a:xfrm flipH="1" flipV="1">
              <a:off x="3951" y="1751"/>
              <a:ext cx="0" cy="20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7" name="Line 210"/>
            <p:cNvSpPr>
              <a:spLocks noChangeShapeType="1"/>
            </p:cNvSpPr>
            <p:nvPr/>
          </p:nvSpPr>
          <p:spPr bwMode="auto">
            <a:xfrm flipH="1" flipV="1">
              <a:off x="3663" y="1231"/>
              <a:ext cx="0" cy="24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8" name="Rectangle 211"/>
            <p:cNvSpPr>
              <a:spLocks noChangeArrowheads="1"/>
            </p:cNvSpPr>
            <p:nvPr/>
          </p:nvSpPr>
          <p:spPr bwMode="auto">
            <a:xfrm flipH="1">
              <a:off x="3924" y="1530"/>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7479" name="Rectangle 212"/>
            <p:cNvSpPr>
              <a:spLocks noChangeArrowheads="1"/>
            </p:cNvSpPr>
            <p:nvPr/>
          </p:nvSpPr>
          <p:spPr bwMode="auto">
            <a:xfrm flipH="1">
              <a:off x="3931" y="1628"/>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7480" name="Line 213"/>
            <p:cNvSpPr>
              <a:spLocks noChangeShapeType="1"/>
            </p:cNvSpPr>
            <p:nvPr/>
          </p:nvSpPr>
          <p:spPr bwMode="auto">
            <a:xfrm rot="5400000" flipH="1" flipV="1">
              <a:off x="3133" y="1467"/>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81" name="Rectangle 214"/>
            <p:cNvSpPr>
              <a:spLocks noChangeArrowheads="1"/>
            </p:cNvSpPr>
            <p:nvPr/>
          </p:nvSpPr>
          <p:spPr bwMode="auto">
            <a:xfrm flipH="1">
              <a:off x="3055" y="1602"/>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7482" name="Line 216"/>
            <p:cNvSpPr>
              <a:spLocks noChangeShapeType="1"/>
            </p:cNvSpPr>
            <p:nvPr/>
          </p:nvSpPr>
          <p:spPr bwMode="auto">
            <a:xfrm>
              <a:off x="2805" y="1231"/>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3" name="Freeform 217"/>
            <p:cNvSpPr>
              <a:spLocks/>
            </p:cNvSpPr>
            <p:nvPr/>
          </p:nvSpPr>
          <p:spPr bwMode="auto">
            <a:xfrm>
              <a:off x="2785" y="1356"/>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7484" name="Freeform 218"/>
            <p:cNvSpPr>
              <a:spLocks/>
            </p:cNvSpPr>
            <p:nvPr/>
          </p:nvSpPr>
          <p:spPr bwMode="auto">
            <a:xfrm flipH="1">
              <a:off x="3460" y="1205"/>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85" name="Freeform 219"/>
            <p:cNvSpPr>
              <a:spLocks/>
            </p:cNvSpPr>
            <p:nvPr/>
          </p:nvSpPr>
          <p:spPr bwMode="auto">
            <a:xfrm flipH="1">
              <a:off x="3334" y="1211"/>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7486" name="Line 220"/>
            <p:cNvSpPr>
              <a:spLocks noChangeShapeType="1"/>
            </p:cNvSpPr>
            <p:nvPr/>
          </p:nvSpPr>
          <p:spPr bwMode="auto">
            <a:xfrm>
              <a:off x="3670" y="1344"/>
              <a:ext cx="2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7" name="Line 221"/>
            <p:cNvSpPr>
              <a:spLocks noChangeShapeType="1"/>
            </p:cNvSpPr>
            <p:nvPr/>
          </p:nvSpPr>
          <p:spPr bwMode="auto">
            <a:xfrm>
              <a:off x="3965" y="1344"/>
              <a:ext cx="0" cy="1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8" name="Rectangle 222"/>
            <p:cNvSpPr>
              <a:spLocks noChangeArrowheads="1"/>
            </p:cNvSpPr>
            <p:nvPr/>
          </p:nvSpPr>
          <p:spPr bwMode="auto">
            <a:xfrm>
              <a:off x="3926" y="1153"/>
              <a:ext cx="4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i</a:t>
              </a:r>
              <a:endParaRPr lang="en-US" altLang="ja-JP" sz="1400">
                <a:ea typeface="MS PGothic" pitchFamily="34" charset="-128"/>
                <a:cs typeface="Times New Roman" pitchFamily="18" charset="0"/>
              </a:endParaRPr>
            </a:p>
          </p:txBody>
        </p:sp>
        <p:sp>
          <p:nvSpPr>
            <p:cNvPr id="17489" name="Freeform 223"/>
            <p:cNvSpPr>
              <a:spLocks/>
            </p:cNvSpPr>
            <p:nvPr/>
          </p:nvSpPr>
          <p:spPr bwMode="auto">
            <a:xfrm flipH="1">
              <a:off x="3862" y="1318"/>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422" name="Line 225"/>
          <p:cNvSpPr>
            <a:spLocks noChangeShapeType="1"/>
          </p:cNvSpPr>
          <p:nvPr/>
        </p:nvSpPr>
        <p:spPr bwMode="auto">
          <a:xfrm flipH="1">
            <a:off x="6159500" y="1300163"/>
            <a:ext cx="3127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423" name="Text Box 226"/>
          <p:cNvSpPr txBox="1">
            <a:spLocks noChangeArrowheads="1"/>
          </p:cNvSpPr>
          <p:nvPr/>
        </p:nvSpPr>
        <p:spPr bwMode="auto">
          <a:xfrm>
            <a:off x="6015038" y="890588"/>
            <a:ext cx="638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i</a:t>
            </a:r>
            <a:r>
              <a:rPr lang="en-US" altLang="en-US" sz="1600" baseline="-25000"/>
              <a:t>C2</a:t>
            </a:r>
          </a:p>
        </p:txBody>
      </p:sp>
      <p:sp>
        <p:nvSpPr>
          <p:cNvPr id="17424"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1F4CFC2-29D3-4AF0-AF7E-9FBBE5E792C8}" type="slidenum">
              <a:rPr lang="en-GB" altLang="en-US" sz="1200" smtClean="0">
                <a:latin typeface="Garamond" pitchFamily="18" charset="0"/>
              </a:rPr>
              <a:pPr/>
              <a:t>19</a:t>
            </a:fld>
            <a:endParaRPr lang="en-GB" altLang="en-US" sz="1200" smtClean="0">
              <a:latin typeface="Garamond" pitchFamily="18" charset="0"/>
            </a:endParaRPr>
          </a:p>
        </p:txBody>
      </p:sp>
      <p:sp>
        <p:nvSpPr>
          <p:cNvPr id="1843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843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8437" name="Text Box 5"/>
          <p:cNvSpPr txBox="1">
            <a:spLocks noChangeArrowheads="1"/>
          </p:cNvSpPr>
          <p:nvPr/>
        </p:nvSpPr>
        <p:spPr bwMode="auto">
          <a:xfrm>
            <a:off x="490538" y="3381375"/>
            <a:ext cx="80533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u="sng">
                <a:ea typeface="MS PGothic" pitchFamily="34" charset="-128"/>
              </a:rPr>
              <a:t>For a differential mode signal</a:t>
            </a:r>
            <a:r>
              <a:rPr lang="en-US" altLang="ja-JP" sz="1600">
                <a:ea typeface="MS PGothic" pitchFamily="34" charset="-128"/>
              </a:rPr>
              <a:t>,  v</a:t>
            </a:r>
            <a:r>
              <a:rPr lang="en-US" altLang="ja-JP" sz="1600" baseline="-25000">
                <a:ea typeface="MS PGothic" pitchFamily="34" charset="-128"/>
              </a:rPr>
              <a:t>i1 </a:t>
            </a:r>
            <a:r>
              <a:rPr lang="en-US" altLang="ja-JP" sz="1600">
                <a:ea typeface="MS PGothic" pitchFamily="34" charset="-128"/>
              </a:rPr>
              <a:t>= - v</a:t>
            </a:r>
            <a:r>
              <a:rPr lang="en-US" altLang="ja-JP" sz="1600" baseline="-25000">
                <a:ea typeface="MS PGothic" pitchFamily="34" charset="-128"/>
              </a:rPr>
              <a:t>i2</a:t>
            </a:r>
            <a:r>
              <a:rPr lang="en-US" altLang="ja-JP" sz="1600">
                <a:ea typeface="MS PGothic" pitchFamily="34" charset="-128"/>
              </a:rPr>
              <a:t>.  and </a:t>
            </a:r>
            <a:r>
              <a:rPr lang="en-US" altLang="ja-JP" sz="1600" baseline="-25000">
                <a:ea typeface="MS PGothic" pitchFamily="34" charset="-128"/>
              </a:rPr>
              <a:t> </a:t>
            </a:r>
            <a:r>
              <a:rPr lang="en-US" altLang="ja-JP" sz="1600">
                <a:ea typeface="MS PGothic" pitchFamily="34" charset="-128"/>
              </a:rPr>
              <a:t>i</a:t>
            </a:r>
            <a:r>
              <a:rPr lang="en-US" altLang="ja-JP" sz="1800" baseline="-25000">
                <a:ea typeface="MS PGothic" pitchFamily="34" charset="-128"/>
              </a:rPr>
              <a:t>b</a:t>
            </a:r>
            <a:r>
              <a:rPr lang="en-US" altLang="ja-JP" sz="1600" baseline="-25000">
                <a:ea typeface="MS PGothic" pitchFamily="34" charset="-128"/>
              </a:rPr>
              <a:t>1 </a:t>
            </a:r>
            <a:r>
              <a:rPr lang="en-US" altLang="ja-JP" sz="1600">
                <a:ea typeface="MS PGothic" pitchFamily="34" charset="-128"/>
              </a:rPr>
              <a:t>= -</a:t>
            </a:r>
            <a:r>
              <a:rPr lang="en-US" altLang="ja-JP" sz="1600" baseline="-25000">
                <a:ea typeface="MS PGothic" pitchFamily="34" charset="-128"/>
              </a:rPr>
              <a:t> </a:t>
            </a:r>
            <a:r>
              <a:rPr lang="en-US" altLang="ja-JP" sz="1600">
                <a:ea typeface="MS PGothic" pitchFamily="34" charset="-128"/>
              </a:rPr>
              <a:t>i</a:t>
            </a:r>
            <a:r>
              <a:rPr lang="en-US" altLang="ja-JP" sz="1600" baseline="-25000">
                <a:ea typeface="MS PGothic" pitchFamily="34" charset="-128"/>
              </a:rPr>
              <a:t>b2 </a:t>
            </a:r>
            <a:r>
              <a:rPr lang="en-US" altLang="ja-JP" sz="1600">
                <a:ea typeface="MS PGothic" pitchFamily="34" charset="-128"/>
              </a:rPr>
              <a:t>. The total current through R</a:t>
            </a:r>
            <a:r>
              <a:rPr lang="en-US" altLang="ja-JP" sz="1600" baseline="-25000">
                <a:ea typeface="MS PGothic" pitchFamily="34" charset="-128"/>
              </a:rPr>
              <a:t>E</a:t>
            </a:r>
            <a:r>
              <a:rPr lang="en-US" altLang="ja-JP" sz="1600">
                <a:ea typeface="MS PGothic" pitchFamily="34" charset="-128"/>
              </a:rPr>
              <a:t> does not change because the increase in </a:t>
            </a:r>
            <a:r>
              <a:rPr lang="el-GR" altLang="ja-JP" sz="1600">
                <a:ea typeface="MS PGothic" pitchFamily="34" charset="-128"/>
                <a:cs typeface="Arial" charset="0"/>
              </a:rPr>
              <a:t>β</a:t>
            </a:r>
            <a:r>
              <a:rPr lang="en-US" altLang="ja-JP" sz="1600">
                <a:ea typeface="MS PGothic" pitchFamily="34" charset="-128"/>
                <a:cs typeface="Arial" charset="0"/>
              </a:rPr>
              <a:t>i</a:t>
            </a:r>
            <a:r>
              <a:rPr lang="en-US" altLang="ja-JP" sz="1600" baseline="-25000">
                <a:ea typeface="MS PGothic" pitchFamily="34" charset="-128"/>
                <a:cs typeface="Arial" charset="0"/>
              </a:rPr>
              <a:t>b1</a:t>
            </a:r>
            <a:r>
              <a:rPr lang="en-US" altLang="ja-JP" sz="1600">
                <a:ea typeface="MS PGothic" pitchFamily="34" charset="-128"/>
                <a:cs typeface="Arial" charset="0"/>
              </a:rPr>
              <a:t> is cancelled by an equal decrease in </a:t>
            </a:r>
            <a:r>
              <a:rPr lang="el-GR" altLang="ja-JP" sz="1600"/>
              <a:t>β</a:t>
            </a:r>
            <a:r>
              <a:rPr lang="en-US" altLang="ja-JP" sz="1600">
                <a:ea typeface="MS PGothic" pitchFamily="34" charset="-128"/>
              </a:rPr>
              <a:t>i</a:t>
            </a:r>
            <a:r>
              <a:rPr lang="en-US" altLang="ja-JP" sz="1600" baseline="-25000">
                <a:ea typeface="MS PGothic" pitchFamily="34" charset="-128"/>
              </a:rPr>
              <a:t>b2</a:t>
            </a:r>
            <a:r>
              <a:rPr lang="en-US" altLang="ja-JP" sz="1600">
                <a:ea typeface="MS PGothic" pitchFamily="34" charset="-128"/>
              </a:rPr>
              <a:t>. </a:t>
            </a:r>
            <a:r>
              <a:rPr lang="en-US" altLang="ja-JP" sz="1600" b="1" i="1" u="sng">
                <a:ea typeface="MS PGothic" pitchFamily="34" charset="-128"/>
              </a:rPr>
              <a:t>Hence the potential of point P does not change</a:t>
            </a:r>
            <a:r>
              <a:rPr lang="en-US" altLang="ja-JP" sz="1600" b="1" i="1">
                <a:ea typeface="MS PGothic" pitchFamily="34" charset="-128"/>
              </a:rPr>
              <a:t>.</a:t>
            </a:r>
            <a:endParaRPr lang="el-GR" altLang="en-US" sz="1600" b="1" i="1">
              <a:ea typeface="MS PGothic" pitchFamily="34" charset="-128"/>
            </a:endParaRPr>
          </a:p>
        </p:txBody>
      </p:sp>
      <p:grpSp>
        <p:nvGrpSpPr>
          <p:cNvPr id="18438" name="Group 89"/>
          <p:cNvGrpSpPr>
            <a:grpSpLocks/>
          </p:cNvGrpSpPr>
          <p:nvPr/>
        </p:nvGrpSpPr>
        <p:grpSpPr bwMode="auto">
          <a:xfrm>
            <a:off x="488950" y="4303713"/>
            <a:ext cx="7799388" cy="444500"/>
            <a:chOff x="308" y="2753"/>
            <a:chExt cx="4913" cy="280"/>
          </a:xfrm>
        </p:grpSpPr>
        <p:sp>
          <p:nvSpPr>
            <p:cNvPr id="18512" name="Text Box 76"/>
            <p:cNvSpPr txBox="1">
              <a:spLocks noChangeArrowheads="1"/>
            </p:cNvSpPr>
            <p:nvPr/>
          </p:nvSpPr>
          <p:spPr bwMode="auto">
            <a:xfrm>
              <a:off x="308" y="2774"/>
              <a:ext cx="42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It is now clear by inspection that the differential mode input resistance</a:t>
              </a:r>
              <a:endParaRPr lang="en-US" altLang="en-US" sz="1600" baseline="-25000">
                <a:sym typeface="Symbol" pitchFamily="18" charset="2"/>
              </a:endParaRPr>
            </a:p>
          </p:txBody>
        </p:sp>
        <p:graphicFrame>
          <p:nvGraphicFramePr>
            <p:cNvPr id="18513" name="Object 77"/>
            <p:cNvGraphicFramePr>
              <a:graphicFrameLocks noChangeAspect="1"/>
            </p:cNvGraphicFramePr>
            <p:nvPr/>
          </p:nvGraphicFramePr>
          <p:xfrm>
            <a:off x="4440" y="2753"/>
            <a:ext cx="781" cy="280"/>
          </p:xfrm>
          <a:graphic>
            <a:graphicData uri="http://schemas.openxmlformats.org/presentationml/2006/ole">
              <mc:AlternateContent xmlns:mc="http://schemas.openxmlformats.org/markup-compatibility/2006">
                <mc:Choice xmlns:v="urn:schemas-microsoft-com:vml" Requires="v">
                  <p:oleObj spid="_x0000_s18530" name="Equation" r:id="rId4" imgW="710891" imgH="253890" progId="Equation.3">
                    <p:embed/>
                  </p:oleObj>
                </mc:Choice>
                <mc:Fallback>
                  <p:oleObj name="Equation" r:id="rId4" imgW="710891" imgH="253890" progId="Equation.3">
                    <p:embed/>
                    <p:pic>
                      <p:nvPicPr>
                        <p:cNvPr id="0" name="Object 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0" y="2753"/>
                          <a:ext cx="781"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39" name="Text Box 86"/>
          <p:cNvSpPr txBox="1">
            <a:spLocks noChangeArrowheads="1"/>
          </p:cNvSpPr>
          <p:nvPr/>
        </p:nvSpPr>
        <p:spPr bwMode="auto">
          <a:xfrm>
            <a:off x="407988" y="5411788"/>
            <a:ext cx="83677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Hence </a:t>
            </a:r>
            <a:r>
              <a:rPr lang="en-GB" altLang="ja-JP" sz="1600">
                <a:ea typeface="MS PGothic" pitchFamily="34" charset="-128"/>
                <a:cs typeface="Arial" charset="0"/>
              </a:rPr>
              <a:t>a low I</a:t>
            </a:r>
            <a:r>
              <a:rPr lang="en-GB" altLang="ja-JP" sz="1600" baseline="-25000">
                <a:ea typeface="MS PGothic" pitchFamily="34" charset="-128"/>
                <a:cs typeface="Arial" charset="0"/>
              </a:rPr>
              <a:t>CQ</a:t>
            </a:r>
            <a:r>
              <a:rPr lang="en-GB" altLang="ja-JP" sz="1600">
                <a:ea typeface="MS PGothic" pitchFamily="34" charset="-128"/>
                <a:cs typeface="Arial" charset="0"/>
              </a:rPr>
              <a:t> would be chosen to achieve a high input resistance</a:t>
            </a:r>
            <a:r>
              <a:rPr lang="en-US" altLang="ja-JP" sz="1600">
                <a:ea typeface="MS PGothic" pitchFamily="34" charset="-128"/>
              </a:rPr>
              <a:t>. The 741 op amp uses an I</a:t>
            </a:r>
            <a:r>
              <a:rPr lang="en-US" altLang="ja-JP" sz="1600" baseline="-25000">
                <a:ea typeface="MS PGothic" pitchFamily="34" charset="-128"/>
              </a:rPr>
              <a:t>CQ</a:t>
            </a:r>
            <a:r>
              <a:rPr lang="en-US" altLang="ja-JP" sz="1600">
                <a:ea typeface="MS PGothic" pitchFamily="34" charset="-128"/>
              </a:rPr>
              <a:t> of 10</a:t>
            </a:r>
            <a:r>
              <a:rPr lang="en-US" altLang="ja-JP" sz="1600">
                <a:ea typeface="MS PGothic" pitchFamily="34" charset="-128"/>
                <a:sym typeface="Symbol" pitchFamily="18" charset="2"/>
              </a:rPr>
              <a:t>A to achieve a differential input resistance of  1 M with </a:t>
            </a:r>
            <a:r>
              <a:rPr lang="el-GR" altLang="ja-JP" sz="1600">
                <a:ea typeface="MS PGothic" pitchFamily="34" charset="-128"/>
                <a:sym typeface="Symbol" pitchFamily="18" charset="2"/>
              </a:rPr>
              <a:t>β</a:t>
            </a:r>
            <a:r>
              <a:rPr lang="en-GB" altLang="ja-JP" sz="1600">
                <a:ea typeface="MS PGothic" pitchFamily="34" charset="-128"/>
                <a:sym typeface="Symbol" pitchFamily="18" charset="2"/>
              </a:rPr>
              <a:t>  200.</a:t>
            </a:r>
            <a:endParaRPr lang="en-GB" altLang="en-US" sz="1600" baseline="-25000">
              <a:cs typeface="Arial" charset="0"/>
              <a:sym typeface="Symbol" pitchFamily="18" charset="2"/>
            </a:endParaRPr>
          </a:p>
        </p:txBody>
      </p:sp>
      <p:sp>
        <p:nvSpPr>
          <p:cNvPr id="18440" name="Text Box 90"/>
          <p:cNvSpPr txBox="1">
            <a:spLocks noChangeArrowheads="1"/>
          </p:cNvSpPr>
          <p:nvPr/>
        </p:nvSpPr>
        <p:spPr bwMode="auto">
          <a:xfrm>
            <a:off x="509588" y="758825"/>
            <a:ext cx="4427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b="1" i="1" u="sng"/>
              <a:t>Differential Mode input resistance</a:t>
            </a:r>
          </a:p>
        </p:txBody>
      </p:sp>
      <p:graphicFrame>
        <p:nvGraphicFramePr>
          <p:cNvPr id="18441" name="Object 91"/>
          <p:cNvGraphicFramePr>
            <a:graphicFrameLocks noChangeAspect="1"/>
          </p:cNvGraphicFramePr>
          <p:nvPr/>
        </p:nvGraphicFramePr>
        <p:xfrm>
          <a:off x="3186113" y="4746625"/>
          <a:ext cx="2203450" cy="685800"/>
        </p:xfrm>
        <a:graphic>
          <a:graphicData uri="http://schemas.openxmlformats.org/presentationml/2006/ole">
            <mc:AlternateContent xmlns:mc="http://schemas.openxmlformats.org/markup-compatibility/2006">
              <mc:Choice xmlns:v="urn:schemas-microsoft-com:vml" Requires="v">
                <p:oleObj spid="_x0000_s18531" name="Equation" r:id="rId6" imgW="1435100" imgH="444500" progId="Equation.3">
                  <p:embed/>
                </p:oleObj>
              </mc:Choice>
              <mc:Fallback>
                <p:oleObj name="Equation" r:id="rId6" imgW="1435100" imgH="444500" progId="Equation.3">
                  <p:embed/>
                  <p:pic>
                    <p:nvPicPr>
                      <p:cNvPr id="0" name="Object 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6113" y="4746625"/>
                        <a:ext cx="22034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42" name="Group 97"/>
          <p:cNvGrpSpPr>
            <a:grpSpLocks/>
          </p:cNvGrpSpPr>
          <p:nvPr/>
        </p:nvGrpSpPr>
        <p:grpSpPr bwMode="auto">
          <a:xfrm>
            <a:off x="665163" y="1120775"/>
            <a:ext cx="7923212" cy="2157413"/>
            <a:chOff x="419" y="602"/>
            <a:chExt cx="4991" cy="1359"/>
          </a:xfrm>
        </p:grpSpPr>
        <p:sp>
          <p:nvSpPr>
            <p:cNvPr id="18444" name="AutoShape 7"/>
            <p:cNvSpPr>
              <a:spLocks noChangeArrowheads="1"/>
            </p:cNvSpPr>
            <p:nvPr/>
          </p:nvSpPr>
          <p:spPr bwMode="auto">
            <a:xfrm>
              <a:off x="2181" y="1033"/>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8445" name="Freeform 8"/>
            <p:cNvSpPr>
              <a:spLocks/>
            </p:cNvSpPr>
            <p:nvPr/>
          </p:nvSpPr>
          <p:spPr bwMode="auto">
            <a:xfrm>
              <a:off x="2269" y="1185"/>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8446" name="Line 9"/>
            <p:cNvSpPr>
              <a:spLocks noChangeShapeType="1"/>
            </p:cNvSpPr>
            <p:nvPr/>
          </p:nvSpPr>
          <p:spPr bwMode="auto">
            <a:xfrm>
              <a:off x="2279" y="1076"/>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7" name="Line 10"/>
            <p:cNvSpPr>
              <a:spLocks noChangeShapeType="1"/>
            </p:cNvSpPr>
            <p:nvPr/>
          </p:nvSpPr>
          <p:spPr bwMode="auto">
            <a:xfrm flipV="1">
              <a:off x="2274" y="775"/>
              <a:ext cx="0" cy="28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11"/>
            <p:cNvSpPr>
              <a:spLocks noChangeShapeType="1"/>
            </p:cNvSpPr>
            <p:nvPr/>
          </p:nvSpPr>
          <p:spPr bwMode="auto">
            <a:xfrm>
              <a:off x="2279" y="1242"/>
              <a:ext cx="0" cy="1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12"/>
            <p:cNvSpPr>
              <a:spLocks noChangeShapeType="1"/>
            </p:cNvSpPr>
            <p:nvPr/>
          </p:nvSpPr>
          <p:spPr bwMode="auto">
            <a:xfrm>
              <a:off x="1940" y="1406"/>
              <a:ext cx="133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Rectangle 13"/>
            <p:cNvSpPr>
              <a:spLocks noChangeArrowheads="1"/>
            </p:cNvSpPr>
            <p:nvPr/>
          </p:nvSpPr>
          <p:spPr bwMode="auto">
            <a:xfrm>
              <a:off x="2251" y="1460"/>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18451" name="Rectangle 14"/>
            <p:cNvSpPr>
              <a:spLocks noChangeArrowheads="1"/>
            </p:cNvSpPr>
            <p:nvPr/>
          </p:nvSpPr>
          <p:spPr bwMode="auto">
            <a:xfrm>
              <a:off x="1956" y="899"/>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b1</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8452" name="Rectangle 15"/>
            <p:cNvSpPr>
              <a:spLocks noChangeArrowheads="1"/>
            </p:cNvSpPr>
            <p:nvPr/>
          </p:nvSpPr>
          <p:spPr bwMode="auto">
            <a:xfrm>
              <a:off x="1653" y="609"/>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1</a:t>
              </a:r>
            </a:p>
          </p:txBody>
        </p:sp>
        <p:sp>
          <p:nvSpPr>
            <p:cNvPr id="18453" name="Line 16"/>
            <p:cNvSpPr>
              <a:spLocks noChangeShapeType="1"/>
            </p:cNvSpPr>
            <p:nvPr/>
          </p:nvSpPr>
          <p:spPr bwMode="auto">
            <a:xfrm flipV="1">
              <a:off x="2760" y="1602"/>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4" name="Rectangle 17"/>
            <p:cNvSpPr>
              <a:spLocks noChangeArrowheads="1"/>
            </p:cNvSpPr>
            <p:nvPr/>
          </p:nvSpPr>
          <p:spPr bwMode="auto">
            <a:xfrm>
              <a:off x="2815" y="1685"/>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RE</a:t>
              </a:r>
              <a:endParaRPr lang="en-US" altLang="ja-JP">
                <a:ea typeface="MS PGothic" pitchFamily="34" charset="-128"/>
                <a:cs typeface="Times New Roman" pitchFamily="18" charset="0"/>
              </a:endParaRPr>
            </a:p>
          </p:txBody>
        </p:sp>
        <p:sp>
          <p:nvSpPr>
            <p:cNvPr id="18455" name="Freeform 18"/>
            <p:cNvSpPr>
              <a:spLocks/>
            </p:cNvSpPr>
            <p:nvPr/>
          </p:nvSpPr>
          <p:spPr bwMode="auto">
            <a:xfrm>
              <a:off x="2263" y="1393"/>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8456" name="Freeform 19"/>
            <p:cNvSpPr>
              <a:spLocks/>
            </p:cNvSpPr>
            <p:nvPr/>
          </p:nvSpPr>
          <p:spPr bwMode="auto">
            <a:xfrm rot="-5400000" flipH="1" flipV="1">
              <a:off x="2586" y="1479"/>
              <a:ext cx="51"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57" name="Line 20"/>
            <p:cNvSpPr>
              <a:spLocks noChangeShapeType="1"/>
            </p:cNvSpPr>
            <p:nvPr/>
          </p:nvSpPr>
          <p:spPr bwMode="auto">
            <a:xfrm flipV="1">
              <a:off x="421" y="778"/>
              <a:ext cx="0" cy="11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Freeform 21"/>
            <p:cNvSpPr>
              <a:spLocks/>
            </p:cNvSpPr>
            <p:nvPr/>
          </p:nvSpPr>
          <p:spPr bwMode="auto">
            <a:xfrm>
              <a:off x="1764" y="760"/>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8459" name="Rectangle 22"/>
            <p:cNvSpPr>
              <a:spLocks noChangeArrowheads="1"/>
            </p:cNvSpPr>
            <p:nvPr/>
          </p:nvSpPr>
          <p:spPr bwMode="auto">
            <a:xfrm>
              <a:off x="2445" y="1422"/>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RE</a:t>
              </a:r>
              <a:endParaRPr lang="en-US" altLang="ja-JP" sz="1400">
                <a:ea typeface="MS PGothic" pitchFamily="34" charset="-128"/>
                <a:cs typeface="Times New Roman" pitchFamily="18" charset="0"/>
              </a:endParaRPr>
            </a:p>
          </p:txBody>
        </p:sp>
        <p:sp>
          <p:nvSpPr>
            <p:cNvPr id="18460" name="Line 24"/>
            <p:cNvSpPr>
              <a:spLocks noChangeShapeType="1"/>
            </p:cNvSpPr>
            <p:nvPr/>
          </p:nvSpPr>
          <p:spPr bwMode="auto">
            <a:xfrm flipH="1">
              <a:off x="1190" y="1404"/>
              <a:ext cx="873"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Rectangle 25"/>
            <p:cNvSpPr>
              <a:spLocks noChangeArrowheads="1"/>
            </p:cNvSpPr>
            <p:nvPr/>
          </p:nvSpPr>
          <p:spPr bwMode="auto">
            <a:xfrm>
              <a:off x="1670" y="1170"/>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8462" name="Freeform 26"/>
            <p:cNvSpPr>
              <a:spLocks/>
            </p:cNvSpPr>
            <p:nvPr/>
          </p:nvSpPr>
          <p:spPr bwMode="auto">
            <a:xfrm>
              <a:off x="1448" y="1390"/>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8463" name="Rectangle 27"/>
            <p:cNvSpPr>
              <a:spLocks noChangeArrowheads="1"/>
            </p:cNvSpPr>
            <p:nvPr/>
          </p:nvSpPr>
          <p:spPr bwMode="auto">
            <a:xfrm>
              <a:off x="1414" y="1242"/>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1</a:t>
              </a:r>
            </a:p>
          </p:txBody>
        </p:sp>
        <p:sp>
          <p:nvSpPr>
            <p:cNvPr id="18464" name="Freeform 28"/>
            <p:cNvSpPr>
              <a:spLocks/>
            </p:cNvSpPr>
            <p:nvPr/>
          </p:nvSpPr>
          <p:spPr bwMode="auto">
            <a:xfrm>
              <a:off x="1226" y="1384"/>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5" name="Rectangle 29"/>
            <p:cNvSpPr>
              <a:spLocks noChangeArrowheads="1"/>
            </p:cNvSpPr>
            <p:nvPr/>
          </p:nvSpPr>
          <p:spPr bwMode="auto">
            <a:xfrm>
              <a:off x="1192" y="1217"/>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b1</a:t>
              </a:r>
              <a:endParaRPr lang="en-US" altLang="ja-JP" sz="1400">
                <a:ea typeface="MS PGothic" pitchFamily="34" charset="-128"/>
                <a:cs typeface="Times New Roman" pitchFamily="18" charset="0"/>
              </a:endParaRPr>
            </a:p>
          </p:txBody>
        </p:sp>
        <p:sp>
          <p:nvSpPr>
            <p:cNvPr id="18466" name="Rectangle 30"/>
            <p:cNvSpPr>
              <a:spLocks noChangeArrowheads="1"/>
            </p:cNvSpPr>
            <p:nvPr/>
          </p:nvSpPr>
          <p:spPr bwMode="auto">
            <a:xfrm rot="-5400000">
              <a:off x="1677" y="1303"/>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8467" name="Rectangle 31"/>
            <p:cNvSpPr>
              <a:spLocks noChangeArrowheads="1"/>
            </p:cNvSpPr>
            <p:nvPr/>
          </p:nvSpPr>
          <p:spPr bwMode="auto">
            <a:xfrm>
              <a:off x="880" y="1614"/>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i1</a:t>
              </a:r>
            </a:p>
          </p:txBody>
        </p:sp>
        <p:sp>
          <p:nvSpPr>
            <p:cNvPr id="18468" name="Freeform 32"/>
            <p:cNvSpPr>
              <a:spLocks/>
            </p:cNvSpPr>
            <p:nvPr/>
          </p:nvSpPr>
          <p:spPr bwMode="auto">
            <a:xfrm>
              <a:off x="1055" y="1593"/>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69" name="Line 33"/>
            <p:cNvSpPr>
              <a:spLocks noChangeShapeType="1"/>
            </p:cNvSpPr>
            <p:nvPr/>
          </p:nvSpPr>
          <p:spPr bwMode="auto">
            <a:xfrm flipV="1">
              <a:off x="1182" y="1836"/>
              <a:ext cx="0" cy="12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0" name="Line 34"/>
            <p:cNvSpPr>
              <a:spLocks noChangeShapeType="1"/>
            </p:cNvSpPr>
            <p:nvPr/>
          </p:nvSpPr>
          <p:spPr bwMode="auto">
            <a:xfrm flipV="1">
              <a:off x="1182" y="1418"/>
              <a:ext cx="0" cy="17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1" name="Rectangle 35"/>
            <p:cNvSpPr>
              <a:spLocks noChangeArrowheads="1"/>
            </p:cNvSpPr>
            <p:nvPr/>
          </p:nvSpPr>
          <p:spPr bwMode="auto">
            <a:xfrm>
              <a:off x="1150" y="1589"/>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8472" name="Rectangle 36"/>
            <p:cNvSpPr>
              <a:spLocks noChangeArrowheads="1"/>
            </p:cNvSpPr>
            <p:nvPr/>
          </p:nvSpPr>
          <p:spPr bwMode="auto">
            <a:xfrm>
              <a:off x="1167" y="1684"/>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8473" name="Line 37"/>
            <p:cNvSpPr>
              <a:spLocks noChangeShapeType="1"/>
            </p:cNvSpPr>
            <p:nvPr/>
          </p:nvSpPr>
          <p:spPr bwMode="auto">
            <a:xfrm rot="16200000" flipV="1">
              <a:off x="1710" y="1396"/>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74" name="Rectangle 38"/>
            <p:cNvSpPr>
              <a:spLocks noChangeArrowheads="1"/>
            </p:cNvSpPr>
            <p:nvPr/>
          </p:nvSpPr>
          <p:spPr bwMode="auto">
            <a:xfrm>
              <a:off x="1666" y="1523"/>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8475" name="Line 39"/>
            <p:cNvSpPr>
              <a:spLocks noChangeShapeType="1"/>
            </p:cNvSpPr>
            <p:nvPr/>
          </p:nvSpPr>
          <p:spPr bwMode="auto">
            <a:xfrm flipH="1">
              <a:off x="423" y="1954"/>
              <a:ext cx="438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6" name="Rectangle 40"/>
            <p:cNvSpPr>
              <a:spLocks noChangeArrowheads="1"/>
            </p:cNvSpPr>
            <p:nvPr/>
          </p:nvSpPr>
          <p:spPr bwMode="auto">
            <a:xfrm>
              <a:off x="2393" y="1680"/>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E</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8477" name="Line 41"/>
            <p:cNvSpPr>
              <a:spLocks noChangeShapeType="1"/>
            </p:cNvSpPr>
            <p:nvPr/>
          </p:nvSpPr>
          <p:spPr bwMode="auto">
            <a:xfrm flipV="1">
              <a:off x="2615" y="1404"/>
              <a:ext cx="0" cy="55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8" name="Rectangle 42"/>
            <p:cNvSpPr>
              <a:spLocks noChangeArrowheads="1"/>
            </p:cNvSpPr>
            <p:nvPr/>
          </p:nvSpPr>
          <p:spPr bwMode="auto">
            <a:xfrm>
              <a:off x="2576" y="1668"/>
              <a:ext cx="78" cy="224"/>
            </a:xfrm>
            <a:prstGeom prst="rect">
              <a:avLst/>
            </a:prstGeom>
            <a:solidFill>
              <a:schemeClr val="bg1"/>
            </a:solidFill>
            <a:ln w="8890">
              <a:solidFill>
                <a:srgbClr val="000000"/>
              </a:solidFill>
              <a:miter lim="800000"/>
              <a:headEnd/>
              <a:tailEnd/>
            </a:ln>
          </p:spPr>
          <p:txBody>
            <a:bodyPr/>
            <a:lstStyle/>
            <a:p>
              <a:endParaRPr lang="en-US" altLang="en-US"/>
            </a:p>
          </p:txBody>
        </p:sp>
        <p:sp>
          <p:nvSpPr>
            <p:cNvPr id="18479" name="Line 43"/>
            <p:cNvSpPr>
              <a:spLocks noChangeShapeType="1"/>
            </p:cNvSpPr>
            <p:nvPr/>
          </p:nvSpPr>
          <p:spPr bwMode="auto">
            <a:xfrm flipH="1">
              <a:off x="419" y="770"/>
              <a:ext cx="18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0" name="AutoShape 44"/>
            <p:cNvSpPr>
              <a:spLocks noChangeArrowheads="1"/>
            </p:cNvSpPr>
            <p:nvPr/>
          </p:nvSpPr>
          <p:spPr bwMode="auto">
            <a:xfrm flipH="1">
              <a:off x="2853" y="1041"/>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8481" name="Freeform 45"/>
            <p:cNvSpPr>
              <a:spLocks/>
            </p:cNvSpPr>
            <p:nvPr/>
          </p:nvSpPr>
          <p:spPr bwMode="auto">
            <a:xfrm flipH="1">
              <a:off x="2934" y="1193"/>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8482" name="Line 46"/>
            <p:cNvSpPr>
              <a:spLocks noChangeShapeType="1"/>
            </p:cNvSpPr>
            <p:nvPr/>
          </p:nvSpPr>
          <p:spPr bwMode="auto">
            <a:xfrm flipH="1">
              <a:off x="2943" y="1084"/>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3" name="Line 47"/>
            <p:cNvSpPr>
              <a:spLocks noChangeShapeType="1"/>
            </p:cNvSpPr>
            <p:nvPr/>
          </p:nvSpPr>
          <p:spPr bwMode="auto">
            <a:xfrm flipH="1" flipV="1">
              <a:off x="2948" y="783"/>
              <a:ext cx="0" cy="26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4" name="Line 48"/>
            <p:cNvSpPr>
              <a:spLocks noChangeShapeType="1"/>
            </p:cNvSpPr>
            <p:nvPr/>
          </p:nvSpPr>
          <p:spPr bwMode="auto">
            <a:xfrm flipH="1">
              <a:off x="2943" y="1238"/>
              <a:ext cx="0" cy="1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5" name="Rectangle 49"/>
            <p:cNvSpPr>
              <a:spLocks noChangeArrowheads="1"/>
            </p:cNvSpPr>
            <p:nvPr/>
          </p:nvSpPr>
          <p:spPr bwMode="auto">
            <a:xfrm flipH="1">
              <a:off x="2895" y="143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18486" name="Rectangle 50"/>
            <p:cNvSpPr>
              <a:spLocks noChangeArrowheads="1"/>
            </p:cNvSpPr>
            <p:nvPr/>
          </p:nvSpPr>
          <p:spPr bwMode="auto">
            <a:xfrm flipH="1">
              <a:off x="3004" y="923"/>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b2</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8487" name="Rectangle 51"/>
            <p:cNvSpPr>
              <a:spLocks noChangeArrowheads="1"/>
            </p:cNvSpPr>
            <p:nvPr/>
          </p:nvSpPr>
          <p:spPr bwMode="auto">
            <a:xfrm flipH="1">
              <a:off x="3537" y="602"/>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2</a:t>
              </a:r>
            </a:p>
          </p:txBody>
        </p:sp>
        <p:sp>
          <p:nvSpPr>
            <p:cNvPr id="18488" name="Freeform 52"/>
            <p:cNvSpPr>
              <a:spLocks/>
            </p:cNvSpPr>
            <p:nvPr/>
          </p:nvSpPr>
          <p:spPr bwMode="auto">
            <a:xfrm flipH="1">
              <a:off x="2929" y="1401"/>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8489" name="Freeform 53"/>
            <p:cNvSpPr>
              <a:spLocks/>
            </p:cNvSpPr>
            <p:nvPr/>
          </p:nvSpPr>
          <p:spPr bwMode="auto">
            <a:xfrm flipH="1">
              <a:off x="3448" y="769"/>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8490" name="Line 54"/>
            <p:cNvSpPr>
              <a:spLocks noChangeShapeType="1"/>
            </p:cNvSpPr>
            <p:nvPr/>
          </p:nvSpPr>
          <p:spPr bwMode="auto">
            <a:xfrm flipH="1" flipV="1">
              <a:off x="4796" y="783"/>
              <a:ext cx="0" cy="11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1" name="Line 55"/>
            <p:cNvSpPr>
              <a:spLocks noChangeShapeType="1"/>
            </p:cNvSpPr>
            <p:nvPr/>
          </p:nvSpPr>
          <p:spPr bwMode="auto">
            <a:xfrm>
              <a:off x="2946" y="775"/>
              <a:ext cx="18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2" name="Rectangle 56"/>
            <p:cNvSpPr>
              <a:spLocks noChangeArrowheads="1"/>
            </p:cNvSpPr>
            <p:nvPr/>
          </p:nvSpPr>
          <p:spPr bwMode="auto">
            <a:xfrm>
              <a:off x="4750" y="1156"/>
              <a:ext cx="80" cy="263"/>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8493" name="Rectangle 57"/>
            <p:cNvSpPr>
              <a:spLocks noChangeArrowheads="1"/>
            </p:cNvSpPr>
            <p:nvPr/>
          </p:nvSpPr>
          <p:spPr bwMode="auto">
            <a:xfrm>
              <a:off x="4892" y="1200"/>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C</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8494" name="Line 58"/>
            <p:cNvSpPr>
              <a:spLocks noChangeShapeType="1"/>
            </p:cNvSpPr>
            <p:nvPr/>
          </p:nvSpPr>
          <p:spPr bwMode="auto">
            <a:xfrm flipV="1">
              <a:off x="5114" y="1083"/>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95" name="Rectangle 59"/>
            <p:cNvSpPr>
              <a:spLocks noChangeArrowheads="1"/>
            </p:cNvSpPr>
            <p:nvPr/>
          </p:nvSpPr>
          <p:spPr bwMode="auto">
            <a:xfrm>
              <a:off x="5194" y="1278"/>
              <a:ext cx="2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o</a:t>
              </a:r>
            </a:p>
          </p:txBody>
        </p:sp>
        <p:sp>
          <p:nvSpPr>
            <p:cNvPr id="18496" name="Line 60"/>
            <p:cNvSpPr>
              <a:spLocks noChangeShapeType="1"/>
            </p:cNvSpPr>
            <p:nvPr/>
          </p:nvSpPr>
          <p:spPr bwMode="auto">
            <a:xfrm>
              <a:off x="3275" y="1408"/>
              <a:ext cx="873"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97" name="Rectangle 61"/>
            <p:cNvSpPr>
              <a:spLocks noChangeArrowheads="1"/>
            </p:cNvSpPr>
            <p:nvPr/>
          </p:nvSpPr>
          <p:spPr bwMode="auto">
            <a:xfrm flipH="1">
              <a:off x="3577" y="1166"/>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8498" name="Freeform 62"/>
            <p:cNvSpPr>
              <a:spLocks/>
            </p:cNvSpPr>
            <p:nvPr/>
          </p:nvSpPr>
          <p:spPr bwMode="auto">
            <a:xfrm flipH="1">
              <a:off x="3843" y="1394"/>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8499" name="Rectangle 63"/>
            <p:cNvSpPr>
              <a:spLocks noChangeArrowheads="1"/>
            </p:cNvSpPr>
            <p:nvPr/>
          </p:nvSpPr>
          <p:spPr bwMode="auto">
            <a:xfrm flipH="1">
              <a:off x="3817" y="1246"/>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2</a:t>
              </a:r>
            </a:p>
          </p:txBody>
        </p:sp>
        <p:sp>
          <p:nvSpPr>
            <p:cNvPr id="18500" name="Freeform 64"/>
            <p:cNvSpPr>
              <a:spLocks/>
            </p:cNvSpPr>
            <p:nvPr/>
          </p:nvSpPr>
          <p:spPr bwMode="auto">
            <a:xfrm flipH="1">
              <a:off x="4067" y="1388"/>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501" name="Rectangle 65"/>
            <p:cNvSpPr>
              <a:spLocks noChangeArrowheads="1"/>
            </p:cNvSpPr>
            <p:nvPr/>
          </p:nvSpPr>
          <p:spPr bwMode="auto">
            <a:xfrm flipH="1">
              <a:off x="4026" y="1229"/>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b2</a:t>
              </a:r>
              <a:endParaRPr lang="en-US" altLang="ja-JP" sz="1400">
                <a:ea typeface="MS PGothic" pitchFamily="34" charset="-128"/>
                <a:cs typeface="Times New Roman" pitchFamily="18" charset="0"/>
              </a:endParaRPr>
            </a:p>
          </p:txBody>
        </p:sp>
        <p:sp>
          <p:nvSpPr>
            <p:cNvPr id="18502" name="Rectangle 66"/>
            <p:cNvSpPr>
              <a:spLocks noChangeArrowheads="1"/>
            </p:cNvSpPr>
            <p:nvPr/>
          </p:nvSpPr>
          <p:spPr bwMode="auto">
            <a:xfrm rot="5400000" flipH="1">
              <a:off x="3581" y="1299"/>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8503" name="Rectangle 67"/>
            <p:cNvSpPr>
              <a:spLocks noChangeArrowheads="1"/>
            </p:cNvSpPr>
            <p:nvPr/>
          </p:nvSpPr>
          <p:spPr bwMode="auto">
            <a:xfrm flipH="1">
              <a:off x="4349" y="1618"/>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i2</a:t>
              </a:r>
            </a:p>
          </p:txBody>
        </p:sp>
        <p:sp>
          <p:nvSpPr>
            <p:cNvPr id="18504" name="Freeform 68"/>
            <p:cNvSpPr>
              <a:spLocks/>
            </p:cNvSpPr>
            <p:nvPr/>
          </p:nvSpPr>
          <p:spPr bwMode="auto">
            <a:xfrm flipH="1">
              <a:off x="4036" y="1597"/>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505" name="Line 69"/>
            <p:cNvSpPr>
              <a:spLocks noChangeShapeType="1"/>
            </p:cNvSpPr>
            <p:nvPr/>
          </p:nvSpPr>
          <p:spPr bwMode="auto">
            <a:xfrm flipH="1" flipV="1">
              <a:off x="4156" y="1840"/>
              <a:ext cx="0" cy="12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6" name="Line 70"/>
            <p:cNvSpPr>
              <a:spLocks noChangeShapeType="1"/>
            </p:cNvSpPr>
            <p:nvPr/>
          </p:nvSpPr>
          <p:spPr bwMode="auto">
            <a:xfrm flipH="1" flipV="1">
              <a:off x="4156" y="1406"/>
              <a:ext cx="0" cy="18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7" name="Rectangle 71"/>
            <p:cNvSpPr>
              <a:spLocks noChangeArrowheads="1"/>
            </p:cNvSpPr>
            <p:nvPr/>
          </p:nvSpPr>
          <p:spPr bwMode="auto">
            <a:xfrm flipH="1">
              <a:off x="4129" y="1590"/>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8508" name="Rectangle 72"/>
            <p:cNvSpPr>
              <a:spLocks noChangeArrowheads="1"/>
            </p:cNvSpPr>
            <p:nvPr/>
          </p:nvSpPr>
          <p:spPr bwMode="auto">
            <a:xfrm flipH="1">
              <a:off x="4136" y="1688"/>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8509" name="Line 73"/>
            <p:cNvSpPr>
              <a:spLocks noChangeShapeType="1"/>
            </p:cNvSpPr>
            <p:nvPr/>
          </p:nvSpPr>
          <p:spPr bwMode="auto">
            <a:xfrm rot="5400000" flipH="1" flipV="1">
              <a:off x="3626" y="1392"/>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510" name="Rectangle 74"/>
            <p:cNvSpPr>
              <a:spLocks noChangeArrowheads="1"/>
            </p:cNvSpPr>
            <p:nvPr/>
          </p:nvSpPr>
          <p:spPr bwMode="auto">
            <a:xfrm flipH="1">
              <a:off x="3548" y="1527"/>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8511" name="Text Box 93"/>
            <p:cNvSpPr txBox="1">
              <a:spLocks noChangeArrowheads="1"/>
            </p:cNvSpPr>
            <p:nvPr/>
          </p:nvSpPr>
          <p:spPr bwMode="auto">
            <a:xfrm>
              <a:off x="2523" y="1204"/>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b="1"/>
                <a:t>P</a:t>
              </a:r>
            </a:p>
          </p:txBody>
        </p:sp>
      </p:grpSp>
      <p:sp>
        <p:nvSpPr>
          <p:cNvPr id="18443"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441430" y="1922356"/>
            <a:ext cx="5893648" cy="2031325"/>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a:t>
            </a:r>
            <a:r>
              <a:rPr lang="en-GB" altLang="zh-CN" sz="3600" b="1" dirty="0" smtClean="0">
                <a:latin typeface="Times New Roman" panose="02020603050405020304" pitchFamily="18" charset="0"/>
                <a:ea typeface="SimSun" pitchFamily="2" charset="-122"/>
                <a:cs typeface="Times New Roman" panose="02020603050405020304" pitchFamily="18" charset="0"/>
              </a:rPr>
              <a:t>1: </a:t>
            </a:r>
            <a:endParaRPr lang="en-GB" altLang="zh-CN" sz="3600" b="1" dirty="0" smtClean="0">
              <a:latin typeface="Times New Roman" panose="02020603050405020304" pitchFamily="18" charset="0"/>
              <a:ea typeface="SimSun" pitchFamily="2" charset="-122"/>
              <a:cs typeface="Times New Roman" panose="02020603050405020304" pitchFamily="18" charset="0"/>
            </a:endParaRPr>
          </a:p>
          <a:p>
            <a:pPr algn="ctr">
              <a:spcBef>
                <a:spcPct val="50000"/>
              </a:spcBef>
            </a:pPr>
            <a:r>
              <a:rPr lang="en-US" altLang="en-US" sz="3600" b="1" dirty="0">
                <a:latin typeface="Times New Roman" panose="02020603050405020304" pitchFamily="18" charset="0"/>
                <a:cs typeface="Times New Roman" panose="02020603050405020304" pitchFamily="18" charset="0"/>
              </a:rPr>
              <a:t>Differential </a:t>
            </a:r>
            <a:r>
              <a:rPr lang="en-US" altLang="en-US" sz="3600" b="1" dirty="0" smtClean="0">
                <a:latin typeface="Times New Roman" panose="02020603050405020304" pitchFamily="18" charset="0"/>
                <a:cs typeface="Times New Roman" panose="02020603050405020304" pitchFamily="18" charset="0"/>
              </a:rPr>
              <a:t>Amplifier and CMRR</a:t>
            </a:r>
            <a:endParaRPr lang="en-GB"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357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6F429674-BD85-4937-A72B-74D7BF1F335F}" type="slidenum">
              <a:rPr lang="en-GB" altLang="en-US" sz="1200" smtClean="0">
                <a:latin typeface="Garamond" pitchFamily="18" charset="0"/>
              </a:rPr>
              <a:pPr/>
              <a:t>20</a:t>
            </a:fld>
            <a:endParaRPr lang="en-GB" altLang="en-US" sz="1200" smtClean="0">
              <a:latin typeface="Garamond" pitchFamily="18" charset="0"/>
            </a:endParaRPr>
          </a:p>
        </p:txBody>
      </p:sp>
      <p:sp>
        <p:nvSpPr>
          <p:cNvPr id="1945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1946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19461" name="Object 78"/>
          <p:cNvGraphicFramePr>
            <a:graphicFrameLocks noChangeAspect="1"/>
          </p:cNvGraphicFramePr>
          <p:nvPr/>
        </p:nvGraphicFramePr>
        <p:xfrm>
          <a:off x="1335088" y="4867275"/>
          <a:ext cx="2971800" cy="595313"/>
        </p:xfrm>
        <a:graphic>
          <a:graphicData uri="http://schemas.openxmlformats.org/presentationml/2006/ole">
            <mc:AlternateContent xmlns:mc="http://schemas.openxmlformats.org/markup-compatibility/2006">
              <mc:Choice xmlns:v="urn:schemas-microsoft-com:vml" Requires="v">
                <p:oleObj spid="_x0000_s19555" name="Equation" r:id="rId4" imgW="1968500" imgH="393700" progId="Equation.3">
                  <p:embed/>
                </p:oleObj>
              </mc:Choice>
              <mc:Fallback>
                <p:oleObj name="Equation" r:id="rId4" imgW="1968500" imgH="393700" progId="Equation.3">
                  <p:embed/>
                  <p:pic>
                    <p:nvPicPr>
                      <p:cNvPr id="0" name="Object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5088" y="4867275"/>
                        <a:ext cx="2971800"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80"/>
          <p:cNvSpPr txBox="1">
            <a:spLocks noChangeArrowheads="1"/>
          </p:cNvSpPr>
          <p:nvPr/>
        </p:nvSpPr>
        <p:spPr bwMode="auto">
          <a:xfrm>
            <a:off x="269875" y="3057525"/>
            <a:ext cx="8223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A  differential mode voltage v</a:t>
            </a:r>
            <a:r>
              <a:rPr lang="en-US" altLang="ja-JP" sz="1600" baseline="-25000">
                <a:ea typeface="MS PGothic" pitchFamily="34" charset="-128"/>
              </a:rPr>
              <a:t>i1</a:t>
            </a:r>
            <a:r>
              <a:rPr lang="en-US" altLang="ja-JP" sz="1600">
                <a:ea typeface="MS PGothic" pitchFamily="34" charset="-128"/>
              </a:rPr>
              <a:t> – v</a:t>
            </a:r>
            <a:r>
              <a:rPr lang="en-US" altLang="ja-JP" sz="1600" baseline="-25000">
                <a:ea typeface="MS PGothic" pitchFamily="34" charset="-128"/>
              </a:rPr>
              <a:t>i2</a:t>
            </a:r>
            <a:r>
              <a:rPr lang="en-US" altLang="ja-JP" sz="1600">
                <a:ea typeface="MS PGothic" pitchFamily="34" charset="-128"/>
              </a:rPr>
              <a:t> = v</a:t>
            </a:r>
            <a:r>
              <a:rPr lang="en-US" altLang="ja-JP" sz="1600" baseline="-25000">
                <a:ea typeface="MS PGothic" pitchFamily="34" charset="-128"/>
              </a:rPr>
              <a:t>i</a:t>
            </a:r>
            <a:r>
              <a:rPr lang="en-US" altLang="ja-JP" sz="1600">
                <a:ea typeface="MS PGothic" pitchFamily="34" charset="-128"/>
              </a:rPr>
              <a:t> is applied such that v</a:t>
            </a:r>
            <a:r>
              <a:rPr lang="en-US" altLang="ja-JP" sz="1600" baseline="-25000">
                <a:ea typeface="MS PGothic" pitchFamily="34" charset="-128"/>
              </a:rPr>
              <a:t>i1 </a:t>
            </a:r>
            <a:r>
              <a:rPr lang="en-US" altLang="ja-JP" sz="1600">
                <a:ea typeface="MS PGothic" pitchFamily="34" charset="-128"/>
                <a:sym typeface="Symbol" pitchFamily="18" charset="2"/>
              </a:rPr>
              <a:t> + v</a:t>
            </a:r>
            <a:r>
              <a:rPr lang="en-US" altLang="ja-JP" sz="1600" baseline="-25000">
                <a:ea typeface="MS PGothic" pitchFamily="34" charset="-128"/>
                <a:sym typeface="Symbol" pitchFamily="18" charset="2"/>
              </a:rPr>
              <a:t>i</a:t>
            </a:r>
            <a:r>
              <a:rPr lang="en-US" altLang="ja-JP" sz="1600">
                <a:ea typeface="MS PGothic" pitchFamily="34" charset="-128"/>
                <a:sym typeface="Symbol" pitchFamily="18" charset="2"/>
              </a:rPr>
              <a:t>/2 and v</a:t>
            </a:r>
            <a:r>
              <a:rPr lang="en-US" altLang="ja-JP" sz="1600" baseline="-25000">
                <a:ea typeface="MS PGothic" pitchFamily="34" charset="-128"/>
                <a:sym typeface="Symbol" pitchFamily="18" charset="2"/>
              </a:rPr>
              <a:t>i2 </a:t>
            </a:r>
            <a:r>
              <a:rPr lang="en-US" altLang="ja-JP" sz="1600">
                <a:ea typeface="MS PGothic" pitchFamily="34" charset="-128"/>
                <a:sym typeface="Symbol" pitchFamily="18" charset="2"/>
              </a:rPr>
              <a:t> - v</a:t>
            </a:r>
            <a:r>
              <a:rPr lang="en-US" altLang="ja-JP" sz="1600" baseline="-25000">
                <a:ea typeface="MS PGothic" pitchFamily="34" charset="-128"/>
                <a:sym typeface="Symbol" pitchFamily="18" charset="2"/>
              </a:rPr>
              <a:t>i</a:t>
            </a:r>
            <a:r>
              <a:rPr lang="en-US" altLang="ja-JP" sz="1600">
                <a:ea typeface="MS PGothic" pitchFamily="34" charset="-128"/>
                <a:sym typeface="Symbol" pitchFamily="18" charset="2"/>
              </a:rPr>
              <a:t>/2</a:t>
            </a:r>
            <a:endParaRPr lang="en-US" altLang="en-US" sz="1600" baseline="-25000">
              <a:sym typeface="Symbol" pitchFamily="18" charset="2"/>
            </a:endParaRPr>
          </a:p>
        </p:txBody>
      </p:sp>
      <p:sp>
        <p:nvSpPr>
          <p:cNvPr id="19463" name="Text Box 81"/>
          <p:cNvSpPr txBox="1">
            <a:spLocks noChangeArrowheads="1"/>
          </p:cNvSpPr>
          <p:nvPr/>
        </p:nvSpPr>
        <p:spPr bwMode="auto">
          <a:xfrm>
            <a:off x="349250" y="5399088"/>
            <a:ext cx="83756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Note that this is half that for a normal CE transistor amplifier because in this circuit the input signal is shared equally between </a:t>
            </a:r>
            <a:r>
              <a:rPr lang="en-GB" altLang="en-US" sz="1600" u="sng"/>
              <a:t>two</a:t>
            </a:r>
            <a:r>
              <a:rPr lang="en-GB" altLang="en-US" sz="1600"/>
              <a:t> transistors rather than just one for the CE. Only the share of the input signal that is applied to Q2 affects the output current through R</a:t>
            </a:r>
            <a:r>
              <a:rPr lang="en-GB" altLang="en-US" sz="1600" baseline="-25000"/>
              <a:t>C</a:t>
            </a:r>
          </a:p>
        </p:txBody>
      </p:sp>
      <p:sp>
        <p:nvSpPr>
          <p:cNvPr id="19464" name="Text Box 82"/>
          <p:cNvSpPr txBox="1">
            <a:spLocks noChangeArrowheads="1"/>
          </p:cNvSpPr>
          <p:nvPr/>
        </p:nvSpPr>
        <p:spPr bwMode="auto">
          <a:xfrm>
            <a:off x="509588" y="758825"/>
            <a:ext cx="44275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b="1" i="1" u="sng"/>
              <a:t>Differential Mode voltage gain</a:t>
            </a:r>
          </a:p>
        </p:txBody>
      </p:sp>
      <p:grpSp>
        <p:nvGrpSpPr>
          <p:cNvPr id="19465" name="Group 83"/>
          <p:cNvGrpSpPr>
            <a:grpSpLocks/>
          </p:cNvGrpSpPr>
          <p:nvPr/>
        </p:nvGrpSpPr>
        <p:grpSpPr bwMode="auto">
          <a:xfrm>
            <a:off x="665163" y="1011238"/>
            <a:ext cx="7399337" cy="1952625"/>
            <a:chOff x="419" y="602"/>
            <a:chExt cx="4991" cy="1359"/>
          </a:xfrm>
        </p:grpSpPr>
        <p:sp>
          <p:nvSpPr>
            <p:cNvPr id="19471" name="AutoShape 84"/>
            <p:cNvSpPr>
              <a:spLocks noChangeArrowheads="1"/>
            </p:cNvSpPr>
            <p:nvPr/>
          </p:nvSpPr>
          <p:spPr bwMode="auto">
            <a:xfrm>
              <a:off x="2181" y="1033"/>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9472" name="Freeform 85"/>
            <p:cNvSpPr>
              <a:spLocks/>
            </p:cNvSpPr>
            <p:nvPr/>
          </p:nvSpPr>
          <p:spPr bwMode="auto">
            <a:xfrm>
              <a:off x="2269" y="1185"/>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9473" name="Line 86"/>
            <p:cNvSpPr>
              <a:spLocks noChangeShapeType="1"/>
            </p:cNvSpPr>
            <p:nvPr/>
          </p:nvSpPr>
          <p:spPr bwMode="auto">
            <a:xfrm>
              <a:off x="2279" y="1076"/>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Line 87"/>
            <p:cNvSpPr>
              <a:spLocks noChangeShapeType="1"/>
            </p:cNvSpPr>
            <p:nvPr/>
          </p:nvSpPr>
          <p:spPr bwMode="auto">
            <a:xfrm flipV="1">
              <a:off x="2274" y="775"/>
              <a:ext cx="0" cy="28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5" name="Line 88"/>
            <p:cNvSpPr>
              <a:spLocks noChangeShapeType="1"/>
            </p:cNvSpPr>
            <p:nvPr/>
          </p:nvSpPr>
          <p:spPr bwMode="auto">
            <a:xfrm>
              <a:off x="2279" y="1242"/>
              <a:ext cx="0" cy="1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Line 89"/>
            <p:cNvSpPr>
              <a:spLocks noChangeShapeType="1"/>
            </p:cNvSpPr>
            <p:nvPr/>
          </p:nvSpPr>
          <p:spPr bwMode="auto">
            <a:xfrm>
              <a:off x="1940" y="1406"/>
              <a:ext cx="133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Rectangle 90"/>
            <p:cNvSpPr>
              <a:spLocks noChangeArrowheads="1"/>
            </p:cNvSpPr>
            <p:nvPr/>
          </p:nvSpPr>
          <p:spPr bwMode="auto">
            <a:xfrm>
              <a:off x="2251" y="1460"/>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19478" name="Rectangle 91"/>
            <p:cNvSpPr>
              <a:spLocks noChangeArrowheads="1"/>
            </p:cNvSpPr>
            <p:nvPr/>
          </p:nvSpPr>
          <p:spPr bwMode="auto">
            <a:xfrm>
              <a:off x="1956" y="899"/>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b1</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9479" name="Rectangle 92"/>
            <p:cNvSpPr>
              <a:spLocks noChangeArrowheads="1"/>
            </p:cNvSpPr>
            <p:nvPr/>
          </p:nvSpPr>
          <p:spPr bwMode="auto">
            <a:xfrm>
              <a:off x="1653" y="609"/>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1</a:t>
              </a:r>
            </a:p>
          </p:txBody>
        </p:sp>
        <p:sp>
          <p:nvSpPr>
            <p:cNvPr id="19480" name="Line 93"/>
            <p:cNvSpPr>
              <a:spLocks noChangeShapeType="1"/>
            </p:cNvSpPr>
            <p:nvPr/>
          </p:nvSpPr>
          <p:spPr bwMode="auto">
            <a:xfrm flipV="1">
              <a:off x="2760" y="1602"/>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1" name="Rectangle 94"/>
            <p:cNvSpPr>
              <a:spLocks noChangeArrowheads="1"/>
            </p:cNvSpPr>
            <p:nvPr/>
          </p:nvSpPr>
          <p:spPr bwMode="auto">
            <a:xfrm>
              <a:off x="2815" y="1685"/>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RE</a:t>
              </a:r>
              <a:endParaRPr lang="en-US" altLang="ja-JP">
                <a:ea typeface="MS PGothic" pitchFamily="34" charset="-128"/>
                <a:cs typeface="Times New Roman" pitchFamily="18" charset="0"/>
              </a:endParaRPr>
            </a:p>
          </p:txBody>
        </p:sp>
        <p:sp>
          <p:nvSpPr>
            <p:cNvPr id="19482" name="Freeform 95"/>
            <p:cNvSpPr>
              <a:spLocks/>
            </p:cNvSpPr>
            <p:nvPr/>
          </p:nvSpPr>
          <p:spPr bwMode="auto">
            <a:xfrm>
              <a:off x="2263" y="1393"/>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9483" name="Freeform 96"/>
            <p:cNvSpPr>
              <a:spLocks/>
            </p:cNvSpPr>
            <p:nvPr/>
          </p:nvSpPr>
          <p:spPr bwMode="auto">
            <a:xfrm rot="-5400000" flipH="1" flipV="1">
              <a:off x="2586" y="1479"/>
              <a:ext cx="51"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84" name="Line 97"/>
            <p:cNvSpPr>
              <a:spLocks noChangeShapeType="1"/>
            </p:cNvSpPr>
            <p:nvPr/>
          </p:nvSpPr>
          <p:spPr bwMode="auto">
            <a:xfrm flipV="1">
              <a:off x="421" y="778"/>
              <a:ext cx="0" cy="11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Freeform 98"/>
            <p:cNvSpPr>
              <a:spLocks/>
            </p:cNvSpPr>
            <p:nvPr/>
          </p:nvSpPr>
          <p:spPr bwMode="auto">
            <a:xfrm>
              <a:off x="1764" y="760"/>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9486" name="Rectangle 99"/>
            <p:cNvSpPr>
              <a:spLocks noChangeArrowheads="1"/>
            </p:cNvSpPr>
            <p:nvPr/>
          </p:nvSpPr>
          <p:spPr bwMode="auto">
            <a:xfrm>
              <a:off x="2445" y="1422"/>
              <a:ext cx="1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RE</a:t>
              </a:r>
              <a:endParaRPr lang="en-US" altLang="ja-JP" sz="1400">
                <a:ea typeface="MS PGothic" pitchFamily="34" charset="-128"/>
                <a:cs typeface="Times New Roman" pitchFamily="18" charset="0"/>
              </a:endParaRPr>
            </a:p>
          </p:txBody>
        </p:sp>
        <p:sp>
          <p:nvSpPr>
            <p:cNvPr id="19487" name="Line 100"/>
            <p:cNvSpPr>
              <a:spLocks noChangeShapeType="1"/>
            </p:cNvSpPr>
            <p:nvPr/>
          </p:nvSpPr>
          <p:spPr bwMode="auto">
            <a:xfrm flipH="1">
              <a:off x="1190" y="1404"/>
              <a:ext cx="873"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8" name="Rectangle 101"/>
            <p:cNvSpPr>
              <a:spLocks noChangeArrowheads="1"/>
            </p:cNvSpPr>
            <p:nvPr/>
          </p:nvSpPr>
          <p:spPr bwMode="auto">
            <a:xfrm>
              <a:off x="1670" y="1170"/>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9489" name="Freeform 102"/>
            <p:cNvSpPr>
              <a:spLocks/>
            </p:cNvSpPr>
            <p:nvPr/>
          </p:nvSpPr>
          <p:spPr bwMode="auto">
            <a:xfrm>
              <a:off x="1448" y="1390"/>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9490" name="Rectangle 103"/>
            <p:cNvSpPr>
              <a:spLocks noChangeArrowheads="1"/>
            </p:cNvSpPr>
            <p:nvPr/>
          </p:nvSpPr>
          <p:spPr bwMode="auto">
            <a:xfrm>
              <a:off x="1414" y="1242"/>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1</a:t>
              </a:r>
            </a:p>
          </p:txBody>
        </p:sp>
        <p:sp>
          <p:nvSpPr>
            <p:cNvPr id="19491" name="Freeform 104"/>
            <p:cNvSpPr>
              <a:spLocks/>
            </p:cNvSpPr>
            <p:nvPr/>
          </p:nvSpPr>
          <p:spPr bwMode="auto">
            <a:xfrm>
              <a:off x="1226" y="1384"/>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92" name="Rectangle 105"/>
            <p:cNvSpPr>
              <a:spLocks noChangeArrowheads="1"/>
            </p:cNvSpPr>
            <p:nvPr/>
          </p:nvSpPr>
          <p:spPr bwMode="auto">
            <a:xfrm>
              <a:off x="1192" y="1217"/>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b1</a:t>
              </a:r>
              <a:endParaRPr lang="en-US" altLang="ja-JP" sz="1400">
                <a:ea typeface="MS PGothic" pitchFamily="34" charset="-128"/>
                <a:cs typeface="Times New Roman" pitchFamily="18" charset="0"/>
              </a:endParaRPr>
            </a:p>
          </p:txBody>
        </p:sp>
        <p:sp>
          <p:nvSpPr>
            <p:cNvPr id="19493" name="Rectangle 106"/>
            <p:cNvSpPr>
              <a:spLocks noChangeArrowheads="1"/>
            </p:cNvSpPr>
            <p:nvPr/>
          </p:nvSpPr>
          <p:spPr bwMode="auto">
            <a:xfrm rot="-5400000">
              <a:off x="1677" y="1303"/>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9494" name="Rectangle 107"/>
            <p:cNvSpPr>
              <a:spLocks noChangeArrowheads="1"/>
            </p:cNvSpPr>
            <p:nvPr/>
          </p:nvSpPr>
          <p:spPr bwMode="auto">
            <a:xfrm>
              <a:off x="880" y="1614"/>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i1</a:t>
              </a:r>
            </a:p>
          </p:txBody>
        </p:sp>
        <p:sp>
          <p:nvSpPr>
            <p:cNvPr id="19495" name="Freeform 108"/>
            <p:cNvSpPr>
              <a:spLocks/>
            </p:cNvSpPr>
            <p:nvPr/>
          </p:nvSpPr>
          <p:spPr bwMode="auto">
            <a:xfrm>
              <a:off x="1055" y="1593"/>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6" name="Line 109"/>
            <p:cNvSpPr>
              <a:spLocks noChangeShapeType="1"/>
            </p:cNvSpPr>
            <p:nvPr/>
          </p:nvSpPr>
          <p:spPr bwMode="auto">
            <a:xfrm flipV="1">
              <a:off x="1182" y="1836"/>
              <a:ext cx="0" cy="12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7" name="Line 110"/>
            <p:cNvSpPr>
              <a:spLocks noChangeShapeType="1"/>
            </p:cNvSpPr>
            <p:nvPr/>
          </p:nvSpPr>
          <p:spPr bwMode="auto">
            <a:xfrm flipV="1">
              <a:off x="1182" y="1418"/>
              <a:ext cx="0" cy="17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8" name="Rectangle 111"/>
            <p:cNvSpPr>
              <a:spLocks noChangeArrowheads="1"/>
            </p:cNvSpPr>
            <p:nvPr/>
          </p:nvSpPr>
          <p:spPr bwMode="auto">
            <a:xfrm>
              <a:off x="1150" y="1589"/>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9499" name="Rectangle 112"/>
            <p:cNvSpPr>
              <a:spLocks noChangeArrowheads="1"/>
            </p:cNvSpPr>
            <p:nvPr/>
          </p:nvSpPr>
          <p:spPr bwMode="auto">
            <a:xfrm>
              <a:off x="1167" y="1684"/>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9500" name="Line 113"/>
            <p:cNvSpPr>
              <a:spLocks noChangeShapeType="1"/>
            </p:cNvSpPr>
            <p:nvPr/>
          </p:nvSpPr>
          <p:spPr bwMode="auto">
            <a:xfrm rot="16200000" flipV="1">
              <a:off x="1710" y="1396"/>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01" name="Rectangle 114"/>
            <p:cNvSpPr>
              <a:spLocks noChangeArrowheads="1"/>
            </p:cNvSpPr>
            <p:nvPr/>
          </p:nvSpPr>
          <p:spPr bwMode="auto">
            <a:xfrm>
              <a:off x="1666" y="1523"/>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9502" name="Line 115"/>
            <p:cNvSpPr>
              <a:spLocks noChangeShapeType="1"/>
            </p:cNvSpPr>
            <p:nvPr/>
          </p:nvSpPr>
          <p:spPr bwMode="auto">
            <a:xfrm flipH="1">
              <a:off x="423" y="1954"/>
              <a:ext cx="4381"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3" name="Rectangle 116"/>
            <p:cNvSpPr>
              <a:spLocks noChangeArrowheads="1"/>
            </p:cNvSpPr>
            <p:nvPr/>
          </p:nvSpPr>
          <p:spPr bwMode="auto">
            <a:xfrm>
              <a:off x="2393" y="1680"/>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E</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9504" name="Line 117"/>
            <p:cNvSpPr>
              <a:spLocks noChangeShapeType="1"/>
            </p:cNvSpPr>
            <p:nvPr/>
          </p:nvSpPr>
          <p:spPr bwMode="auto">
            <a:xfrm flipV="1">
              <a:off x="2615" y="1404"/>
              <a:ext cx="0" cy="55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5" name="Rectangle 118"/>
            <p:cNvSpPr>
              <a:spLocks noChangeArrowheads="1"/>
            </p:cNvSpPr>
            <p:nvPr/>
          </p:nvSpPr>
          <p:spPr bwMode="auto">
            <a:xfrm>
              <a:off x="2576" y="1668"/>
              <a:ext cx="78" cy="224"/>
            </a:xfrm>
            <a:prstGeom prst="rect">
              <a:avLst/>
            </a:prstGeom>
            <a:solidFill>
              <a:schemeClr val="bg1"/>
            </a:solidFill>
            <a:ln w="8890">
              <a:solidFill>
                <a:srgbClr val="000000"/>
              </a:solidFill>
              <a:miter lim="800000"/>
              <a:headEnd/>
              <a:tailEnd/>
            </a:ln>
          </p:spPr>
          <p:txBody>
            <a:bodyPr/>
            <a:lstStyle/>
            <a:p>
              <a:endParaRPr lang="en-US" altLang="en-US"/>
            </a:p>
          </p:txBody>
        </p:sp>
        <p:sp>
          <p:nvSpPr>
            <p:cNvPr id="19506" name="Line 119"/>
            <p:cNvSpPr>
              <a:spLocks noChangeShapeType="1"/>
            </p:cNvSpPr>
            <p:nvPr/>
          </p:nvSpPr>
          <p:spPr bwMode="auto">
            <a:xfrm flipH="1">
              <a:off x="419" y="770"/>
              <a:ext cx="18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7" name="AutoShape 120"/>
            <p:cNvSpPr>
              <a:spLocks noChangeArrowheads="1"/>
            </p:cNvSpPr>
            <p:nvPr/>
          </p:nvSpPr>
          <p:spPr bwMode="auto">
            <a:xfrm flipH="1">
              <a:off x="2853" y="1041"/>
              <a:ext cx="188" cy="214"/>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19508" name="Freeform 121"/>
            <p:cNvSpPr>
              <a:spLocks/>
            </p:cNvSpPr>
            <p:nvPr/>
          </p:nvSpPr>
          <p:spPr bwMode="auto">
            <a:xfrm flipH="1">
              <a:off x="2934" y="1193"/>
              <a:ext cx="19" cy="17"/>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19509" name="Line 122"/>
            <p:cNvSpPr>
              <a:spLocks noChangeShapeType="1"/>
            </p:cNvSpPr>
            <p:nvPr/>
          </p:nvSpPr>
          <p:spPr bwMode="auto">
            <a:xfrm flipH="1">
              <a:off x="2943" y="1084"/>
              <a:ext cx="0" cy="10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0" name="Line 123"/>
            <p:cNvSpPr>
              <a:spLocks noChangeShapeType="1"/>
            </p:cNvSpPr>
            <p:nvPr/>
          </p:nvSpPr>
          <p:spPr bwMode="auto">
            <a:xfrm flipH="1" flipV="1">
              <a:off x="2948" y="783"/>
              <a:ext cx="0" cy="26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1" name="Line 124"/>
            <p:cNvSpPr>
              <a:spLocks noChangeShapeType="1"/>
            </p:cNvSpPr>
            <p:nvPr/>
          </p:nvSpPr>
          <p:spPr bwMode="auto">
            <a:xfrm flipH="1">
              <a:off x="2943" y="1238"/>
              <a:ext cx="0" cy="16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2" name="Rectangle 125"/>
            <p:cNvSpPr>
              <a:spLocks noChangeArrowheads="1"/>
            </p:cNvSpPr>
            <p:nvPr/>
          </p:nvSpPr>
          <p:spPr bwMode="auto">
            <a:xfrm flipH="1">
              <a:off x="2895" y="143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19513" name="Rectangle 126"/>
            <p:cNvSpPr>
              <a:spLocks noChangeArrowheads="1"/>
            </p:cNvSpPr>
            <p:nvPr/>
          </p:nvSpPr>
          <p:spPr bwMode="auto">
            <a:xfrm flipH="1">
              <a:off x="3004" y="923"/>
              <a:ext cx="2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b2</a:t>
              </a:r>
              <a:endParaRPr lang="el-GR" altLang="ja-JP">
                <a:latin typeface="Times New Roman" pitchFamily="18" charset="0"/>
                <a:ea typeface="MS PGothic" pitchFamily="34" charset="-128"/>
                <a:cs typeface="Times New Roman" pitchFamily="18" charset="0"/>
                <a:sym typeface="Symbol" pitchFamily="18" charset="2"/>
              </a:endParaRPr>
            </a:p>
          </p:txBody>
        </p:sp>
        <p:sp>
          <p:nvSpPr>
            <p:cNvPr id="19514" name="Rectangle 127"/>
            <p:cNvSpPr>
              <a:spLocks noChangeArrowheads="1"/>
            </p:cNvSpPr>
            <p:nvPr/>
          </p:nvSpPr>
          <p:spPr bwMode="auto">
            <a:xfrm flipH="1">
              <a:off x="3537" y="602"/>
              <a:ext cx="11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r>
                <a:rPr lang="en-US" altLang="ja-JP" sz="1300" baseline="-25000">
                  <a:solidFill>
                    <a:srgbClr val="000000"/>
                  </a:solidFill>
                  <a:ea typeface="MS PGothic" pitchFamily="34" charset="-128"/>
                  <a:cs typeface="Times New Roman" pitchFamily="18" charset="0"/>
                </a:rPr>
                <a:t>2</a:t>
              </a:r>
            </a:p>
          </p:txBody>
        </p:sp>
        <p:sp>
          <p:nvSpPr>
            <p:cNvPr id="19515" name="Freeform 128"/>
            <p:cNvSpPr>
              <a:spLocks/>
            </p:cNvSpPr>
            <p:nvPr/>
          </p:nvSpPr>
          <p:spPr bwMode="auto">
            <a:xfrm flipH="1">
              <a:off x="2929" y="1401"/>
              <a:ext cx="30" cy="2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9516" name="Freeform 129"/>
            <p:cNvSpPr>
              <a:spLocks/>
            </p:cNvSpPr>
            <p:nvPr/>
          </p:nvSpPr>
          <p:spPr bwMode="auto">
            <a:xfrm flipH="1">
              <a:off x="3448" y="769"/>
              <a:ext cx="31" cy="26"/>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9517" name="Line 130"/>
            <p:cNvSpPr>
              <a:spLocks noChangeShapeType="1"/>
            </p:cNvSpPr>
            <p:nvPr/>
          </p:nvSpPr>
          <p:spPr bwMode="auto">
            <a:xfrm flipH="1" flipV="1">
              <a:off x="4796" y="783"/>
              <a:ext cx="0" cy="11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8" name="Line 131"/>
            <p:cNvSpPr>
              <a:spLocks noChangeShapeType="1"/>
            </p:cNvSpPr>
            <p:nvPr/>
          </p:nvSpPr>
          <p:spPr bwMode="auto">
            <a:xfrm>
              <a:off x="2946" y="775"/>
              <a:ext cx="18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9" name="Rectangle 132"/>
            <p:cNvSpPr>
              <a:spLocks noChangeArrowheads="1"/>
            </p:cNvSpPr>
            <p:nvPr/>
          </p:nvSpPr>
          <p:spPr bwMode="auto">
            <a:xfrm>
              <a:off x="4750" y="1156"/>
              <a:ext cx="80" cy="263"/>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19520" name="Rectangle 133"/>
            <p:cNvSpPr>
              <a:spLocks noChangeArrowheads="1"/>
            </p:cNvSpPr>
            <p:nvPr/>
          </p:nvSpPr>
          <p:spPr bwMode="auto">
            <a:xfrm>
              <a:off x="4892" y="1200"/>
              <a:ext cx="2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rPr>
                <a:t>C</a:t>
              </a:r>
              <a:endParaRPr lang="en-US" altLang="ja-JP" sz="1400" baseline="-25000">
                <a:solidFill>
                  <a:srgbClr val="000000"/>
                </a:solidFill>
                <a:latin typeface="Arial Narrow" pitchFamily="34" charset="0"/>
                <a:ea typeface="MS PGothic" pitchFamily="34" charset="-128"/>
                <a:cs typeface="Times New Roman" pitchFamily="18" charset="0"/>
              </a:endParaRPr>
            </a:p>
          </p:txBody>
        </p:sp>
        <p:sp>
          <p:nvSpPr>
            <p:cNvPr id="19521" name="Line 134"/>
            <p:cNvSpPr>
              <a:spLocks noChangeShapeType="1"/>
            </p:cNvSpPr>
            <p:nvPr/>
          </p:nvSpPr>
          <p:spPr bwMode="auto">
            <a:xfrm flipV="1">
              <a:off x="5114" y="1083"/>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2" name="Rectangle 135"/>
            <p:cNvSpPr>
              <a:spLocks noChangeArrowheads="1"/>
            </p:cNvSpPr>
            <p:nvPr/>
          </p:nvSpPr>
          <p:spPr bwMode="auto">
            <a:xfrm>
              <a:off x="5194" y="1278"/>
              <a:ext cx="2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o</a:t>
              </a:r>
            </a:p>
          </p:txBody>
        </p:sp>
        <p:sp>
          <p:nvSpPr>
            <p:cNvPr id="19523" name="Line 136"/>
            <p:cNvSpPr>
              <a:spLocks noChangeShapeType="1"/>
            </p:cNvSpPr>
            <p:nvPr/>
          </p:nvSpPr>
          <p:spPr bwMode="auto">
            <a:xfrm>
              <a:off x="3275" y="1408"/>
              <a:ext cx="873"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4" name="Rectangle 137"/>
            <p:cNvSpPr>
              <a:spLocks noChangeArrowheads="1"/>
            </p:cNvSpPr>
            <p:nvPr/>
          </p:nvSpPr>
          <p:spPr bwMode="auto">
            <a:xfrm flipH="1">
              <a:off x="3577" y="1166"/>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19525" name="Freeform 138"/>
            <p:cNvSpPr>
              <a:spLocks/>
            </p:cNvSpPr>
            <p:nvPr/>
          </p:nvSpPr>
          <p:spPr bwMode="auto">
            <a:xfrm flipH="1">
              <a:off x="3843" y="1394"/>
              <a:ext cx="31" cy="28"/>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19526" name="Rectangle 139"/>
            <p:cNvSpPr>
              <a:spLocks noChangeArrowheads="1"/>
            </p:cNvSpPr>
            <p:nvPr/>
          </p:nvSpPr>
          <p:spPr bwMode="auto">
            <a:xfrm flipH="1">
              <a:off x="3817" y="1246"/>
              <a:ext cx="10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r>
                <a:rPr lang="en-US" altLang="ja-JP" sz="1300" baseline="-25000">
                  <a:solidFill>
                    <a:srgbClr val="000000"/>
                  </a:solidFill>
                  <a:ea typeface="MS PGothic" pitchFamily="34" charset="-128"/>
                  <a:cs typeface="Times New Roman" pitchFamily="18" charset="0"/>
                </a:rPr>
                <a:t>2</a:t>
              </a:r>
            </a:p>
          </p:txBody>
        </p:sp>
        <p:sp>
          <p:nvSpPr>
            <p:cNvPr id="19527" name="Freeform 140"/>
            <p:cNvSpPr>
              <a:spLocks/>
            </p:cNvSpPr>
            <p:nvPr/>
          </p:nvSpPr>
          <p:spPr bwMode="auto">
            <a:xfrm flipH="1">
              <a:off x="4067" y="1388"/>
              <a:ext cx="45" cy="42"/>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28" name="Rectangle 141"/>
            <p:cNvSpPr>
              <a:spLocks noChangeArrowheads="1"/>
            </p:cNvSpPr>
            <p:nvPr/>
          </p:nvSpPr>
          <p:spPr bwMode="auto">
            <a:xfrm flipH="1">
              <a:off x="4026" y="1229"/>
              <a:ext cx="10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b2</a:t>
              </a:r>
              <a:endParaRPr lang="en-US" altLang="ja-JP" sz="1400">
                <a:ea typeface="MS PGothic" pitchFamily="34" charset="-128"/>
                <a:cs typeface="Times New Roman" pitchFamily="18" charset="0"/>
              </a:endParaRPr>
            </a:p>
          </p:txBody>
        </p:sp>
        <p:sp>
          <p:nvSpPr>
            <p:cNvPr id="19529" name="Rectangle 142"/>
            <p:cNvSpPr>
              <a:spLocks noChangeArrowheads="1"/>
            </p:cNvSpPr>
            <p:nvPr/>
          </p:nvSpPr>
          <p:spPr bwMode="auto">
            <a:xfrm rot="5400000" flipH="1">
              <a:off x="3581" y="1299"/>
              <a:ext cx="79" cy="222"/>
            </a:xfrm>
            <a:prstGeom prst="rect">
              <a:avLst/>
            </a:prstGeom>
            <a:solidFill>
              <a:schemeClr val="bg1"/>
            </a:solidFill>
            <a:ln w="8890">
              <a:solidFill>
                <a:srgbClr val="000000"/>
              </a:solidFill>
              <a:miter lim="800000"/>
              <a:headEnd/>
              <a:tailEnd/>
            </a:ln>
          </p:spPr>
          <p:txBody>
            <a:bodyPr/>
            <a:lstStyle/>
            <a:p>
              <a:endParaRPr lang="en-US" altLang="en-US"/>
            </a:p>
          </p:txBody>
        </p:sp>
        <p:sp>
          <p:nvSpPr>
            <p:cNvPr id="19530" name="Rectangle 143"/>
            <p:cNvSpPr>
              <a:spLocks noChangeArrowheads="1"/>
            </p:cNvSpPr>
            <p:nvPr/>
          </p:nvSpPr>
          <p:spPr bwMode="auto">
            <a:xfrm flipH="1">
              <a:off x="4349" y="1618"/>
              <a:ext cx="16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i2</a:t>
              </a:r>
            </a:p>
          </p:txBody>
        </p:sp>
        <p:sp>
          <p:nvSpPr>
            <p:cNvPr id="19531" name="Freeform 144"/>
            <p:cNvSpPr>
              <a:spLocks/>
            </p:cNvSpPr>
            <p:nvPr/>
          </p:nvSpPr>
          <p:spPr bwMode="auto">
            <a:xfrm flipH="1">
              <a:off x="4036" y="1597"/>
              <a:ext cx="247" cy="236"/>
            </a:xfrm>
            <a:custGeom>
              <a:avLst/>
              <a:gdLst>
                <a:gd name="T0" fmla="*/ 0 w 511"/>
                <a:gd name="T1" fmla="*/ 0 h 506"/>
                <a:gd name="T2" fmla="*/ 0 w 511"/>
                <a:gd name="T3" fmla="*/ 0 h 506"/>
                <a:gd name="T4" fmla="*/ 0 w 511"/>
                <a:gd name="T5" fmla="*/ 0 h 506"/>
                <a:gd name="T6" fmla="*/ 0 w 511"/>
                <a:gd name="T7" fmla="*/ 0 h 506"/>
                <a:gd name="T8" fmla="*/ 0 w 511"/>
                <a:gd name="T9" fmla="*/ 0 h 506"/>
                <a:gd name="T10" fmla="*/ 0 w 511"/>
                <a:gd name="T11" fmla="*/ 0 h 506"/>
                <a:gd name="T12" fmla="*/ 0 w 511"/>
                <a:gd name="T13" fmla="*/ 0 h 506"/>
                <a:gd name="T14" fmla="*/ 0 w 511"/>
                <a:gd name="T15" fmla="*/ 0 h 506"/>
                <a:gd name="T16" fmla="*/ 0 w 511"/>
                <a:gd name="T17" fmla="*/ 0 h 506"/>
                <a:gd name="T18" fmla="*/ 0 w 511"/>
                <a:gd name="T19" fmla="*/ 0 h 506"/>
                <a:gd name="T20" fmla="*/ 0 w 511"/>
                <a:gd name="T21" fmla="*/ 0 h 506"/>
                <a:gd name="T22" fmla="*/ 0 w 511"/>
                <a:gd name="T23" fmla="*/ 0 h 506"/>
                <a:gd name="T24" fmla="*/ 0 w 511"/>
                <a:gd name="T25" fmla="*/ 0 h 506"/>
                <a:gd name="T26" fmla="*/ 0 w 511"/>
                <a:gd name="T27" fmla="*/ 0 h 506"/>
                <a:gd name="T28" fmla="*/ 0 w 511"/>
                <a:gd name="T29" fmla="*/ 0 h 506"/>
                <a:gd name="T30" fmla="*/ 0 w 511"/>
                <a:gd name="T31" fmla="*/ 0 h 506"/>
                <a:gd name="T32" fmla="*/ 0 w 511"/>
                <a:gd name="T33" fmla="*/ 0 h 506"/>
                <a:gd name="T34" fmla="*/ 0 w 511"/>
                <a:gd name="T35" fmla="*/ 0 h 506"/>
                <a:gd name="T36" fmla="*/ 0 w 511"/>
                <a:gd name="T37" fmla="*/ 0 h 506"/>
                <a:gd name="T38" fmla="*/ 0 w 511"/>
                <a:gd name="T39" fmla="*/ 0 h 506"/>
                <a:gd name="T40" fmla="*/ 0 w 511"/>
                <a:gd name="T41" fmla="*/ 0 h 506"/>
                <a:gd name="T42" fmla="*/ 0 w 511"/>
                <a:gd name="T43" fmla="*/ 0 h 506"/>
                <a:gd name="T44" fmla="*/ 0 w 511"/>
                <a:gd name="T45" fmla="*/ 0 h 506"/>
                <a:gd name="T46" fmla="*/ 0 w 511"/>
                <a:gd name="T47" fmla="*/ 0 h 506"/>
                <a:gd name="T48" fmla="*/ 0 w 511"/>
                <a:gd name="T49" fmla="*/ 0 h 506"/>
                <a:gd name="T50" fmla="*/ 0 w 511"/>
                <a:gd name="T51" fmla="*/ 0 h 506"/>
                <a:gd name="T52" fmla="*/ 0 w 511"/>
                <a:gd name="T53" fmla="*/ 0 h 506"/>
                <a:gd name="T54" fmla="*/ 0 w 511"/>
                <a:gd name="T55" fmla="*/ 0 h 506"/>
                <a:gd name="T56" fmla="*/ 0 w 511"/>
                <a:gd name="T57" fmla="*/ 0 h 506"/>
                <a:gd name="T58" fmla="*/ 0 w 511"/>
                <a:gd name="T59" fmla="*/ 0 h 506"/>
                <a:gd name="T60" fmla="*/ 0 w 511"/>
                <a:gd name="T61" fmla="*/ 0 h 506"/>
                <a:gd name="T62" fmla="*/ 0 w 511"/>
                <a:gd name="T63" fmla="*/ 0 h 506"/>
                <a:gd name="T64" fmla="*/ 0 w 511"/>
                <a:gd name="T65" fmla="*/ 0 h 506"/>
                <a:gd name="T66" fmla="*/ 0 w 511"/>
                <a:gd name="T67" fmla="*/ 0 h 506"/>
                <a:gd name="T68" fmla="*/ 0 w 511"/>
                <a:gd name="T69" fmla="*/ 0 h 5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1"/>
                <a:gd name="T106" fmla="*/ 0 h 506"/>
                <a:gd name="T107" fmla="*/ 511 w 511"/>
                <a:gd name="T108" fmla="*/ 506 h 5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1" h="506">
                  <a:moveTo>
                    <a:pt x="0" y="252"/>
                  </a:moveTo>
                  <a:lnTo>
                    <a:pt x="5" y="206"/>
                  </a:lnTo>
                  <a:lnTo>
                    <a:pt x="17" y="161"/>
                  </a:lnTo>
                  <a:lnTo>
                    <a:pt x="38" y="120"/>
                  </a:lnTo>
                  <a:lnTo>
                    <a:pt x="67" y="81"/>
                  </a:lnTo>
                  <a:lnTo>
                    <a:pt x="101" y="50"/>
                  </a:lnTo>
                  <a:lnTo>
                    <a:pt x="141" y="24"/>
                  </a:lnTo>
                  <a:lnTo>
                    <a:pt x="185" y="7"/>
                  </a:lnTo>
                  <a:lnTo>
                    <a:pt x="233" y="0"/>
                  </a:lnTo>
                  <a:lnTo>
                    <a:pt x="278" y="0"/>
                  </a:lnTo>
                  <a:lnTo>
                    <a:pt x="326" y="7"/>
                  </a:lnTo>
                  <a:lnTo>
                    <a:pt x="369" y="24"/>
                  </a:lnTo>
                  <a:lnTo>
                    <a:pt x="410" y="50"/>
                  </a:lnTo>
                  <a:lnTo>
                    <a:pt x="444" y="81"/>
                  </a:lnTo>
                  <a:lnTo>
                    <a:pt x="473" y="120"/>
                  </a:lnTo>
                  <a:lnTo>
                    <a:pt x="494" y="161"/>
                  </a:lnTo>
                  <a:lnTo>
                    <a:pt x="506" y="206"/>
                  </a:lnTo>
                  <a:lnTo>
                    <a:pt x="511" y="252"/>
                  </a:lnTo>
                  <a:lnTo>
                    <a:pt x="506" y="300"/>
                  </a:lnTo>
                  <a:lnTo>
                    <a:pt x="494" y="345"/>
                  </a:lnTo>
                  <a:lnTo>
                    <a:pt x="473" y="386"/>
                  </a:lnTo>
                  <a:lnTo>
                    <a:pt x="444" y="424"/>
                  </a:lnTo>
                  <a:lnTo>
                    <a:pt x="410" y="455"/>
                  </a:lnTo>
                  <a:lnTo>
                    <a:pt x="369" y="482"/>
                  </a:lnTo>
                  <a:lnTo>
                    <a:pt x="326" y="499"/>
                  </a:lnTo>
                  <a:lnTo>
                    <a:pt x="278" y="506"/>
                  </a:lnTo>
                  <a:lnTo>
                    <a:pt x="233" y="506"/>
                  </a:lnTo>
                  <a:lnTo>
                    <a:pt x="185" y="499"/>
                  </a:lnTo>
                  <a:lnTo>
                    <a:pt x="141" y="482"/>
                  </a:lnTo>
                  <a:lnTo>
                    <a:pt x="101" y="455"/>
                  </a:lnTo>
                  <a:lnTo>
                    <a:pt x="67" y="424"/>
                  </a:lnTo>
                  <a:lnTo>
                    <a:pt x="38" y="386"/>
                  </a:lnTo>
                  <a:lnTo>
                    <a:pt x="17" y="345"/>
                  </a:lnTo>
                  <a:lnTo>
                    <a:pt x="5" y="300"/>
                  </a:lnTo>
                  <a:lnTo>
                    <a:pt x="0" y="252"/>
                  </a:lnTo>
                </a:path>
              </a:pathLst>
            </a:custGeom>
            <a:noFill/>
            <a:ln w="889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32" name="Line 145"/>
            <p:cNvSpPr>
              <a:spLocks noChangeShapeType="1"/>
            </p:cNvSpPr>
            <p:nvPr/>
          </p:nvSpPr>
          <p:spPr bwMode="auto">
            <a:xfrm flipH="1" flipV="1">
              <a:off x="4156" y="1840"/>
              <a:ext cx="0" cy="12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3" name="Line 146"/>
            <p:cNvSpPr>
              <a:spLocks noChangeShapeType="1"/>
            </p:cNvSpPr>
            <p:nvPr/>
          </p:nvSpPr>
          <p:spPr bwMode="auto">
            <a:xfrm flipH="1" flipV="1">
              <a:off x="4156" y="1406"/>
              <a:ext cx="0" cy="18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4" name="Rectangle 147"/>
            <p:cNvSpPr>
              <a:spLocks noChangeArrowheads="1"/>
            </p:cNvSpPr>
            <p:nvPr/>
          </p:nvSpPr>
          <p:spPr bwMode="auto">
            <a:xfrm flipH="1">
              <a:off x="4129" y="1590"/>
              <a:ext cx="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9535" name="Rectangle 148"/>
            <p:cNvSpPr>
              <a:spLocks noChangeArrowheads="1"/>
            </p:cNvSpPr>
            <p:nvPr/>
          </p:nvSpPr>
          <p:spPr bwMode="auto">
            <a:xfrm flipH="1">
              <a:off x="4136" y="1688"/>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Times New Roman" pitchFamily="18" charset="0"/>
                </a:rPr>
                <a:t>-</a:t>
              </a:r>
              <a:endParaRPr lang="en-GB" altLang="en-US" sz="2400"/>
            </a:p>
          </p:txBody>
        </p:sp>
        <p:sp>
          <p:nvSpPr>
            <p:cNvPr id="19536" name="Line 149"/>
            <p:cNvSpPr>
              <a:spLocks noChangeShapeType="1"/>
            </p:cNvSpPr>
            <p:nvPr/>
          </p:nvSpPr>
          <p:spPr bwMode="auto">
            <a:xfrm rot="5400000" flipH="1" flipV="1">
              <a:off x="3626" y="1392"/>
              <a:ext cx="1" cy="258"/>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37" name="Rectangle 150"/>
            <p:cNvSpPr>
              <a:spLocks noChangeArrowheads="1"/>
            </p:cNvSpPr>
            <p:nvPr/>
          </p:nvSpPr>
          <p:spPr bwMode="auto">
            <a:xfrm flipH="1">
              <a:off x="3548" y="1527"/>
              <a:ext cx="15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l-GR" altLang="ja-JP" baseline="-25000">
                  <a:solidFill>
                    <a:srgbClr val="000000"/>
                  </a:solidFill>
                  <a:latin typeface="Times New Roman" pitchFamily="18" charset="0"/>
                  <a:ea typeface="MS PGothic" pitchFamily="34" charset="-128"/>
                  <a:cs typeface="Times New Roman" pitchFamily="18" charset="0"/>
                </a:rPr>
                <a:t>π</a:t>
              </a:r>
            </a:p>
          </p:txBody>
        </p:sp>
        <p:sp>
          <p:nvSpPr>
            <p:cNvPr id="19538" name="Text Box 151"/>
            <p:cNvSpPr txBox="1">
              <a:spLocks noChangeArrowheads="1"/>
            </p:cNvSpPr>
            <p:nvPr/>
          </p:nvSpPr>
          <p:spPr bwMode="auto">
            <a:xfrm>
              <a:off x="2523" y="1204"/>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b="1"/>
                <a:t>P</a:t>
              </a:r>
            </a:p>
          </p:txBody>
        </p:sp>
      </p:grpSp>
      <p:sp>
        <p:nvSpPr>
          <p:cNvPr id="19466" name="Text Box 152"/>
          <p:cNvSpPr txBox="1">
            <a:spLocks noChangeArrowheads="1"/>
          </p:cNvSpPr>
          <p:nvPr/>
        </p:nvSpPr>
        <p:spPr bwMode="auto">
          <a:xfrm>
            <a:off x="271463" y="3452813"/>
            <a:ext cx="85582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b="1" i="1">
                <a:ea typeface="MS PGothic" pitchFamily="34" charset="-128"/>
              </a:rPr>
              <a:t>Because an equal - but opposite - input signal is applied to the base of each transistor, the potential of point </a:t>
            </a:r>
            <a:r>
              <a:rPr lang="en-US" altLang="ja-JP" sz="1600" b="1" i="1">
                <a:solidFill>
                  <a:srgbClr val="FF0000"/>
                </a:solidFill>
                <a:ea typeface="MS PGothic" pitchFamily="34" charset="-128"/>
              </a:rPr>
              <a:t>P remains at its DC value</a:t>
            </a:r>
            <a:r>
              <a:rPr lang="en-US" altLang="ja-JP" sz="1600" b="1" i="1">
                <a:ea typeface="MS PGothic" pitchFamily="34" charset="-128"/>
              </a:rPr>
              <a:t>. Therefore point P behaves as though it were an ac ground.</a:t>
            </a:r>
            <a:endParaRPr lang="en-US" altLang="en-US" sz="1600" baseline="-25000">
              <a:sym typeface="Symbol" pitchFamily="18" charset="2"/>
            </a:endParaRPr>
          </a:p>
        </p:txBody>
      </p:sp>
      <p:grpSp>
        <p:nvGrpSpPr>
          <p:cNvPr id="19467" name="Group 81"/>
          <p:cNvGrpSpPr>
            <a:grpSpLocks/>
          </p:cNvGrpSpPr>
          <p:nvPr/>
        </p:nvGrpSpPr>
        <p:grpSpPr bwMode="auto">
          <a:xfrm>
            <a:off x="496888" y="4035425"/>
            <a:ext cx="6791325" cy="950913"/>
            <a:chOff x="497097" y="4005263"/>
            <a:chExt cx="6791116" cy="950912"/>
          </a:xfrm>
        </p:grpSpPr>
        <p:graphicFrame>
          <p:nvGraphicFramePr>
            <p:cNvPr id="19469" name="Object 77"/>
            <p:cNvGraphicFramePr>
              <a:graphicFrameLocks noChangeAspect="1"/>
            </p:cNvGraphicFramePr>
            <p:nvPr/>
          </p:nvGraphicFramePr>
          <p:xfrm>
            <a:off x="1847850" y="4005263"/>
            <a:ext cx="5440363" cy="950912"/>
          </p:xfrm>
          <a:graphic>
            <a:graphicData uri="http://schemas.openxmlformats.org/presentationml/2006/ole">
              <mc:AlternateContent xmlns:mc="http://schemas.openxmlformats.org/markup-compatibility/2006">
                <mc:Choice xmlns:v="urn:schemas-microsoft-com:vml" Requires="v">
                  <p:oleObj spid="_x0000_s19556" name="Equation" r:id="rId6" imgW="3556000" imgH="622300" progId="Equation.3">
                    <p:embed/>
                  </p:oleObj>
                </mc:Choice>
                <mc:Fallback>
                  <p:oleObj name="Equation" r:id="rId6" imgW="3556000" imgH="622300" progId="Equation.3">
                    <p:embed/>
                    <p:pic>
                      <p:nvPicPr>
                        <p:cNvPr id="0" name="Object 7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7850" y="4005263"/>
                          <a:ext cx="5440363"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0" name="Text Box 80"/>
            <p:cNvSpPr txBox="1">
              <a:spLocks noChangeArrowheads="1"/>
            </p:cNvSpPr>
            <p:nvPr/>
          </p:nvSpPr>
          <p:spPr bwMode="auto">
            <a:xfrm>
              <a:off x="497097" y="4439325"/>
              <a:ext cx="7620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Then</a:t>
              </a:r>
              <a:endParaRPr lang="en-US" altLang="en-US" sz="1600" baseline="-25000">
                <a:sym typeface="Symbol" pitchFamily="18" charset="2"/>
              </a:endParaRPr>
            </a:p>
          </p:txBody>
        </p:sp>
      </p:grpSp>
      <p:sp>
        <p:nvSpPr>
          <p:cNvPr id="19468"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16BA4CB7-D5BF-455A-AA22-A9FB3355E8C6}" type="slidenum">
              <a:rPr lang="en-GB" altLang="en-US" sz="1200" smtClean="0">
                <a:latin typeface="Garamond" pitchFamily="18" charset="0"/>
              </a:rPr>
              <a:pPr/>
              <a:t>21</a:t>
            </a:fld>
            <a:endParaRPr lang="en-GB" altLang="en-US" sz="1200" smtClean="0">
              <a:latin typeface="Garamond" pitchFamily="18" charset="0"/>
            </a:endParaRPr>
          </a:p>
        </p:txBody>
      </p:sp>
      <p:sp>
        <p:nvSpPr>
          <p:cNvPr id="2048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048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0485" name="Text Box 5"/>
          <p:cNvSpPr txBox="1">
            <a:spLocks noChangeArrowheads="1"/>
          </p:cNvSpPr>
          <p:nvPr/>
        </p:nvSpPr>
        <p:spPr bwMode="auto">
          <a:xfrm>
            <a:off x="550863" y="788988"/>
            <a:ext cx="4084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u="sng"/>
              <a:t>Summary – the long tailed pair</a:t>
            </a:r>
          </a:p>
        </p:txBody>
      </p:sp>
      <p:grpSp>
        <p:nvGrpSpPr>
          <p:cNvPr id="20486" name="Group 6"/>
          <p:cNvGrpSpPr>
            <a:grpSpLocks/>
          </p:cNvGrpSpPr>
          <p:nvPr/>
        </p:nvGrpSpPr>
        <p:grpSpPr bwMode="auto">
          <a:xfrm>
            <a:off x="4476750" y="584200"/>
            <a:ext cx="4633913" cy="2428875"/>
            <a:chOff x="2820" y="368"/>
            <a:chExt cx="2919" cy="1530"/>
          </a:xfrm>
        </p:grpSpPr>
        <p:sp>
          <p:nvSpPr>
            <p:cNvPr id="20505" name="Text Box 7"/>
            <p:cNvSpPr txBox="1">
              <a:spLocks noChangeArrowheads="1"/>
            </p:cNvSpPr>
            <p:nvPr/>
          </p:nvSpPr>
          <p:spPr bwMode="auto">
            <a:xfrm>
              <a:off x="5466" y="1063"/>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20506" name="Line 8"/>
            <p:cNvSpPr>
              <a:spLocks noChangeShapeType="1"/>
            </p:cNvSpPr>
            <p:nvPr/>
          </p:nvSpPr>
          <p:spPr bwMode="auto">
            <a:xfrm>
              <a:off x="3313" y="997"/>
              <a:ext cx="0" cy="1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9"/>
            <p:cNvSpPr>
              <a:spLocks noChangeShapeType="1"/>
            </p:cNvSpPr>
            <p:nvPr/>
          </p:nvSpPr>
          <p:spPr bwMode="auto">
            <a:xfrm flipV="1">
              <a:off x="3313" y="997"/>
              <a:ext cx="88"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Line 10"/>
            <p:cNvSpPr>
              <a:spLocks noChangeShapeType="1"/>
            </p:cNvSpPr>
            <p:nvPr/>
          </p:nvSpPr>
          <p:spPr bwMode="auto">
            <a:xfrm>
              <a:off x="3313" y="1085"/>
              <a:ext cx="66" cy="6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Freeform 11"/>
            <p:cNvSpPr>
              <a:spLocks/>
            </p:cNvSpPr>
            <p:nvPr/>
          </p:nvSpPr>
          <p:spPr bwMode="auto">
            <a:xfrm>
              <a:off x="3359" y="1130"/>
              <a:ext cx="42" cy="43"/>
            </a:xfrm>
            <a:custGeom>
              <a:avLst/>
              <a:gdLst>
                <a:gd name="T0" fmla="*/ 1 w 65"/>
                <a:gd name="T1" fmla="*/ 1 h 67"/>
                <a:gd name="T2" fmla="*/ 0 w 65"/>
                <a:gd name="T3" fmla="*/ 1 h 67"/>
                <a:gd name="T4" fmla="*/ 1 w 65"/>
                <a:gd name="T5" fmla="*/ 1 h 67"/>
                <a:gd name="T6" fmla="*/ 1 w 65"/>
                <a:gd name="T7" fmla="*/ 1 h 67"/>
                <a:gd name="T8" fmla="*/ 1 w 65"/>
                <a:gd name="T9" fmla="*/ 1 h 67"/>
                <a:gd name="T10" fmla="*/ 1 w 65"/>
                <a:gd name="T11" fmla="*/ 0 h 67"/>
                <a:gd name="T12" fmla="*/ 1 w 65"/>
                <a:gd name="T13" fmla="*/ 1 h 67"/>
                <a:gd name="T14" fmla="*/ 0 60000 65536"/>
                <a:gd name="T15" fmla="*/ 0 60000 65536"/>
                <a:gd name="T16" fmla="*/ 0 60000 65536"/>
                <a:gd name="T17" fmla="*/ 0 60000 65536"/>
                <a:gd name="T18" fmla="*/ 0 60000 65536"/>
                <a:gd name="T19" fmla="*/ 0 60000 65536"/>
                <a:gd name="T20" fmla="*/ 0 60000 65536"/>
                <a:gd name="T21" fmla="*/ 0 w 65"/>
                <a:gd name="T22" fmla="*/ 0 h 67"/>
                <a:gd name="T23" fmla="*/ 65 w 65"/>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67">
                  <a:moveTo>
                    <a:pt x="65" y="67"/>
                  </a:moveTo>
                  <a:lnTo>
                    <a:pt x="0" y="44"/>
                  </a:lnTo>
                  <a:lnTo>
                    <a:pt x="14" y="37"/>
                  </a:lnTo>
                  <a:lnTo>
                    <a:pt x="26" y="28"/>
                  </a:lnTo>
                  <a:lnTo>
                    <a:pt x="35" y="14"/>
                  </a:lnTo>
                  <a:lnTo>
                    <a:pt x="42" y="0"/>
                  </a:lnTo>
                  <a:lnTo>
                    <a:pt x="65"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0" name="Line 12"/>
            <p:cNvSpPr>
              <a:spLocks noChangeShapeType="1"/>
            </p:cNvSpPr>
            <p:nvPr/>
          </p:nvSpPr>
          <p:spPr bwMode="auto">
            <a:xfrm flipV="1">
              <a:off x="3401" y="510"/>
              <a:ext cx="0" cy="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Freeform 13"/>
            <p:cNvSpPr>
              <a:spLocks/>
            </p:cNvSpPr>
            <p:nvPr/>
          </p:nvSpPr>
          <p:spPr bwMode="auto">
            <a:xfrm>
              <a:off x="3015" y="1297"/>
              <a:ext cx="158" cy="158"/>
            </a:xfrm>
            <a:custGeom>
              <a:avLst/>
              <a:gdLst>
                <a:gd name="T0" fmla="*/ 0 w 246"/>
                <a:gd name="T1" fmla="*/ 1 h 246"/>
                <a:gd name="T2" fmla="*/ 1 w 246"/>
                <a:gd name="T3" fmla="*/ 1 h 246"/>
                <a:gd name="T4" fmla="*/ 1 w 246"/>
                <a:gd name="T5" fmla="*/ 1 h 246"/>
                <a:gd name="T6" fmla="*/ 1 w 246"/>
                <a:gd name="T7" fmla="*/ 1 h 246"/>
                <a:gd name="T8" fmla="*/ 1 w 246"/>
                <a:gd name="T9" fmla="*/ 1 h 246"/>
                <a:gd name="T10" fmla="*/ 1 w 246"/>
                <a:gd name="T11" fmla="*/ 1 h 246"/>
                <a:gd name="T12" fmla="*/ 1 w 246"/>
                <a:gd name="T13" fmla="*/ 1 h 246"/>
                <a:gd name="T14" fmla="*/ 1 w 246"/>
                <a:gd name="T15" fmla="*/ 1 h 246"/>
                <a:gd name="T16" fmla="*/ 1 w 246"/>
                <a:gd name="T17" fmla="*/ 0 h 246"/>
                <a:gd name="T18" fmla="*/ 1 w 246"/>
                <a:gd name="T19" fmla="*/ 0 h 246"/>
                <a:gd name="T20" fmla="*/ 1 w 246"/>
                <a:gd name="T21" fmla="*/ 1 h 246"/>
                <a:gd name="T22" fmla="*/ 1 w 246"/>
                <a:gd name="T23" fmla="*/ 1 h 246"/>
                <a:gd name="T24" fmla="*/ 2 w 246"/>
                <a:gd name="T25" fmla="*/ 1 h 246"/>
                <a:gd name="T26" fmla="*/ 2 w 246"/>
                <a:gd name="T27" fmla="*/ 1 h 246"/>
                <a:gd name="T28" fmla="*/ 2 w 246"/>
                <a:gd name="T29" fmla="*/ 1 h 246"/>
                <a:gd name="T30" fmla="*/ 2 w 246"/>
                <a:gd name="T31" fmla="*/ 1 h 246"/>
                <a:gd name="T32" fmla="*/ 2 w 246"/>
                <a:gd name="T33" fmla="*/ 1 h 246"/>
                <a:gd name="T34" fmla="*/ 2 w 246"/>
                <a:gd name="T35" fmla="*/ 1 h 246"/>
                <a:gd name="T36" fmla="*/ 2 w 246"/>
                <a:gd name="T37" fmla="*/ 1 h 246"/>
                <a:gd name="T38" fmla="*/ 2 w 246"/>
                <a:gd name="T39" fmla="*/ 1 h 246"/>
                <a:gd name="T40" fmla="*/ 2 w 246"/>
                <a:gd name="T41" fmla="*/ 1 h 246"/>
                <a:gd name="T42" fmla="*/ 2 w 246"/>
                <a:gd name="T43" fmla="*/ 2 h 246"/>
                <a:gd name="T44" fmla="*/ 2 w 246"/>
                <a:gd name="T45" fmla="*/ 2 h 246"/>
                <a:gd name="T46" fmla="*/ 1 w 246"/>
                <a:gd name="T47" fmla="*/ 2 h 246"/>
                <a:gd name="T48" fmla="*/ 1 w 246"/>
                <a:gd name="T49" fmla="*/ 2 h 246"/>
                <a:gd name="T50" fmla="*/ 1 w 246"/>
                <a:gd name="T51" fmla="*/ 2 h 246"/>
                <a:gd name="T52" fmla="*/ 1 w 246"/>
                <a:gd name="T53" fmla="*/ 2 h 246"/>
                <a:gd name="T54" fmla="*/ 1 w 246"/>
                <a:gd name="T55" fmla="*/ 2 h 246"/>
                <a:gd name="T56" fmla="*/ 1 w 246"/>
                <a:gd name="T57" fmla="*/ 2 h 246"/>
                <a:gd name="T58" fmla="*/ 1 w 246"/>
                <a:gd name="T59" fmla="*/ 2 h 246"/>
                <a:gd name="T60" fmla="*/ 1 w 246"/>
                <a:gd name="T61" fmla="*/ 2 h 246"/>
                <a:gd name="T62" fmla="*/ 1 w 246"/>
                <a:gd name="T63" fmla="*/ 1 h 246"/>
                <a:gd name="T64" fmla="*/ 1 w 246"/>
                <a:gd name="T65" fmla="*/ 1 h 246"/>
                <a:gd name="T66" fmla="*/ 1 w 246"/>
                <a:gd name="T67" fmla="*/ 1 h 246"/>
                <a:gd name="T68" fmla="*/ 0 w 246"/>
                <a:gd name="T69" fmla="*/ 1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6"/>
                <a:gd name="T106" fmla="*/ 0 h 246"/>
                <a:gd name="T107" fmla="*/ 246 w 246"/>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6" h="246">
                  <a:moveTo>
                    <a:pt x="0" y="123"/>
                  </a:moveTo>
                  <a:lnTo>
                    <a:pt x="2" y="100"/>
                  </a:lnTo>
                  <a:lnTo>
                    <a:pt x="7" y="79"/>
                  </a:lnTo>
                  <a:lnTo>
                    <a:pt x="18" y="58"/>
                  </a:lnTo>
                  <a:lnTo>
                    <a:pt x="32" y="39"/>
                  </a:lnTo>
                  <a:lnTo>
                    <a:pt x="48" y="23"/>
                  </a:lnTo>
                  <a:lnTo>
                    <a:pt x="67" y="11"/>
                  </a:lnTo>
                  <a:lnTo>
                    <a:pt x="88" y="4"/>
                  </a:lnTo>
                  <a:lnTo>
                    <a:pt x="111" y="0"/>
                  </a:lnTo>
                  <a:lnTo>
                    <a:pt x="134" y="0"/>
                  </a:lnTo>
                  <a:lnTo>
                    <a:pt x="158" y="4"/>
                  </a:lnTo>
                  <a:lnTo>
                    <a:pt x="179" y="11"/>
                  </a:lnTo>
                  <a:lnTo>
                    <a:pt x="197" y="23"/>
                  </a:lnTo>
                  <a:lnTo>
                    <a:pt x="213" y="39"/>
                  </a:lnTo>
                  <a:lnTo>
                    <a:pt x="227" y="58"/>
                  </a:lnTo>
                  <a:lnTo>
                    <a:pt x="239" y="79"/>
                  </a:lnTo>
                  <a:lnTo>
                    <a:pt x="244" y="100"/>
                  </a:lnTo>
                  <a:lnTo>
                    <a:pt x="246" y="123"/>
                  </a:lnTo>
                  <a:lnTo>
                    <a:pt x="244" y="146"/>
                  </a:lnTo>
                  <a:lnTo>
                    <a:pt x="239" y="167"/>
                  </a:lnTo>
                  <a:lnTo>
                    <a:pt x="227" y="188"/>
                  </a:lnTo>
                  <a:lnTo>
                    <a:pt x="213" y="207"/>
                  </a:lnTo>
                  <a:lnTo>
                    <a:pt x="197" y="221"/>
                  </a:lnTo>
                  <a:lnTo>
                    <a:pt x="179" y="232"/>
                  </a:lnTo>
                  <a:lnTo>
                    <a:pt x="158" y="242"/>
                  </a:lnTo>
                  <a:lnTo>
                    <a:pt x="134" y="246"/>
                  </a:lnTo>
                  <a:lnTo>
                    <a:pt x="111" y="246"/>
                  </a:lnTo>
                  <a:lnTo>
                    <a:pt x="88" y="242"/>
                  </a:lnTo>
                  <a:lnTo>
                    <a:pt x="67" y="232"/>
                  </a:lnTo>
                  <a:lnTo>
                    <a:pt x="48" y="221"/>
                  </a:lnTo>
                  <a:lnTo>
                    <a:pt x="32" y="207"/>
                  </a:lnTo>
                  <a:lnTo>
                    <a:pt x="18" y="188"/>
                  </a:lnTo>
                  <a:lnTo>
                    <a:pt x="7" y="167"/>
                  </a:lnTo>
                  <a:lnTo>
                    <a:pt x="2"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2" name="Freeform 14"/>
            <p:cNvSpPr>
              <a:spLocks/>
            </p:cNvSpPr>
            <p:nvPr/>
          </p:nvSpPr>
          <p:spPr bwMode="auto">
            <a:xfrm>
              <a:off x="3915" y="895"/>
              <a:ext cx="26" cy="27"/>
            </a:xfrm>
            <a:custGeom>
              <a:avLst/>
              <a:gdLst>
                <a:gd name="T0" fmla="*/ 0 w 40"/>
                <a:gd name="T1" fmla="*/ 1 h 42"/>
                <a:gd name="T2" fmla="*/ 1 w 40"/>
                <a:gd name="T3" fmla="*/ 1 h 42"/>
                <a:gd name="T4" fmla="*/ 1 w 40"/>
                <a:gd name="T5" fmla="*/ 1 h 42"/>
                <a:gd name="T6" fmla="*/ 1 w 40"/>
                <a:gd name="T7" fmla="*/ 0 h 42"/>
                <a:gd name="T8" fmla="*/ 1 w 40"/>
                <a:gd name="T9" fmla="*/ 0 h 42"/>
                <a:gd name="T10" fmla="*/ 1 w 40"/>
                <a:gd name="T11" fmla="*/ 1 h 42"/>
                <a:gd name="T12" fmla="*/ 1 w 40"/>
                <a:gd name="T13" fmla="*/ 1 h 42"/>
                <a:gd name="T14" fmla="*/ 1 w 40"/>
                <a:gd name="T15" fmla="*/ 1 h 42"/>
                <a:gd name="T16" fmla="*/ 1 w 40"/>
                <a:gd name="T17" fmla="*/ 1 h 42"/>
                <a:gd name="T18" fmla="*/ 1 w 40"/>
                <a:gd name="T19" fmla="*/ 1 h 42"/>
                <a:gd name="T20" fmla="*/ 1 w 40"/>
                <a:gd name="T21" fmla="*/ 1 h 42"/>
                <a:gd name="T22" fmla="*/ 1 w 40"/>
                <a:gd name="T23" fmla="*/ 1 h 42"/>
                <a:gd name="T24" fmla="*/ 1 w 40"/>
                <a:gd name="T25" fmla="*/ 1 h 42"/>
                <a:gd name="T26" fmla="*/ 1 w 40"/>
                <a:gd name="T27" fmla="*/ 1 h 42"/>
                <a:gd name="T28" fmla="*/ 0 w 40"/>
                <a:gd name="T29" fmla="*/ 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3" y="11"/>
                  </a:lnTo>
                  <a:lnTo>
                    <a:pt x="7" y="4"/>
                  </a:lnTo>
                  <a:lnTo>
                    <a:pt x="16" y="0"/>
                  </a:lnTo>
                  <a:lnTo>
                    <a:pt x="23" y="0"/>
                  </a:lnTo>
                  <a:lnTo>
                    <a:pt x="33" y="4"/>
                  </a:lnTo>
                  <a:lnTo>
                    <a:pt x="37" y="11"/>
                  </a:lnTo>
                  <a:lnTo>
                    <a:pt x="40" y="21"/>
                  </a:lnTo>
                  <a:lnTo>
                    <a:pt x="37" y="30"/>
                  </a:lnTo>
                  <a:lnTo>
                    <a:pt x="33" y="37"/>
                  </a:lnTo>
                  <a:lnTo>
                    <a:pt x="23" y="42"/>
                  </a:lnTo>
                  <a:lnTo>
                    <a:pt x="16" y="42"/>
                  </a:lnTo>
                  <a:lnTo>
                    <a:pt x="7" y="37"/>
                  </a:lnTo>
                  <a:lnTo>
                    <a:pt x="3" y="30"/>
                  </a:lnTo>
                  <a:lnTo>
                    <a:pt x="0" y="21"/>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13" name="Rectangle 15"/>
            <p:cNvSpPr>
              <a:spLocks noChangeArrowheads="1"/>
            </p:cNvSpPr>
            <p:nvPr/>
          </p:nvSpPr>
          <p:spPr bwMode="auto">
            <a:xfrm>
              <a:off x="3887" y="609"/>
              <a:ext cx="81" cy="202"/>
            </a:xfrm>
            <a:prstGeom prst="rect">
              <a:avLst/>
            </a:prstGeom>
            <a:solidFill>
              <a:srgbClr val="FFFFFF"/>
            </a:solidFill>
            <a:ln w="11113">
              <a:solidFill>
                <a:srgbClr val="000000"/>
              </a:solidFill>
              <a:miter lim="800000"/>
              <a:headEnd/>
              <a:tailEnd/>
            </a:ln>
          </p:spPr>
          <p:txBody>
            <a:bodyPr/>
            <a:lstStyle/>
            <a:p>
              <a:endParaRPr lang="en-US" altLang="en-US"/>
            </a:p>
          </p:txBody>
        </p:sp>
        <p:sp>
          <p:nvSpPr>
            <p:cNvPr id="20514" name="Line 16"/>
            <p:cNvSpPr>
              <a:spLocks noChangeShapeType="1"/>
            </p:cNvSpPr>
            <p:nvPr/>
          </p:nvSpPr>
          <p:spPr bwMode="auto">
            <a:xfrm flipV="1">
              <a:off x="3927" y="811"/>
              <a:ext cx="2" cy="18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17"/>
            <p:cNvSpPr>
              <a:spLocks noChangeShapeType="1"/>
            </p:cNvSpPr>
            <p:nvPr/>
          </p:nvSpPr>
          <p:spPr bwMode="auto">
            <a:xfrm flipV="1">
              <a:off x="3927" y="512"/>
              <a:ext cx="2" cy="9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18"/>
            <p:cNvSpPr>
              <a:spLocks noChangeShapeType="1"/>
            </p:cNvSpPr>
            <p:nvPr/>
          </p:nvSpPr>
          <p:spPr bwMode="auto">
            <a:xfrm>
              <a:off x="4017" y="997"/>
              <a:ext cx="0" cy="1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Line 19"/>
            <p:cNvSpPr>
              <a:spLocks noChangeShapeType="1"/>
            </p:cNvSpPr>
            <p:nvPr/>
          </p:nvSpPr>
          <p:spPr bwMode="auto">
            <a:xfrm flipH="1" flipV="1">
              <a:off x="3927" y="997"/>
              <a:ext cx="9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8" name="Line 20"/>
            <p:cNvSpPr>
              <a:spLocks noChangeShapeType="1"/>
            </p:cNvSpPr>
            <p:nvPr/>
          </p:nvSpPr>
          <p:spPr bwMode="auto">
            <a:xfrm flipH="1">
              <a:off x="3950" y="1085"/>
              <a:ext cx="67" cy="6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9" name="Freeform 21"/>
            <p:cNvSpPr>
              <a:spLocks/>
            </p:cNvSpPr>
            <p:nvPr/>
          </p:nvSpPr>
          <p:spPr bwMode="auto">
            <a:xfrm>
              <a:off x="3927" y="1130"/>
              <a:ext cx="43" cy="43"/>
            </a:xfrm>
            <a:custGeom>
              <a:avLst/>
              <a:gdLst>
                <a:gd name="T0" fmla="*/ 0 w 67"/>
                <a:gd name="T1" fmla="*/ 1 h 67"/>
                <a:gd name="T2" fmla="*/ 1 w 67"/>
                <a:gd name="T3" fmla="*/ 1 h 67"/>
                <a:gd name="T4" fmla="*/ 1 w 67"/>
                <a:gd name="T5" fmla="*/ 1 h 67"/>
                <a:gd name="T6" fmla="*/ 1 w 67"/>
                <a:gd name="T7" fmla="*/ 1 h 67"/>
                <a:gd name="T8" fmla="*/ 1 w 67"/>
                <a:gd name="T9" fmla="*/ 1 h 67"/>
                <a:gd name="T10" fmla="*/ 1 w 67"/>
                <a:gd name="T11" fmla="*/ 0 h 67"/>
                <a:gd name="T12" fmla="*/ 0 w 67"/>
                <a:gd name="T13" fmla="*/ 1 h 67"/>
                <a:gd name="T14" fmla="*/ 0 60000 65536"/>
                <a:gd name="T15" fmla="*/ 0 60000 65536"/>
                <a:gd name="T16" fmla="*/ 0 60000 65536"/>
                <a:gd name="T17" fmla="*/ 0 60000 65536"/>
                <a:gd name="T18" fmla="*/ 0 60000 65536"/>
                <a:gd name="T19" fmla="*/ 0 60000 65536"/>
                <a:gd name="T20" fmla="*/ 0 60000 65536"/>
                <a:gd name="T21" fmla="*/ 0 w 67"/>
                <a:gd name="T22" fmla="*/ 0 h 67"/>
                <a:gd name="T23" fmla="*/ 67 w 6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67">
                  <a:moveTo>
                    <a:pt x="0" y="67"/>
                  </a:moveTo>
                  <a:lnTo>
                    <a:pt x="67" y="44"/>
                  </a:lnTo>
                  <a:lnTo>
                    <a:pt x="53" y="37"/>
                  </a:lnTo>
                  <a:lnTo>
                    <a:pt x="39" y="28"/>
                  </a:lnTo>
                  <a:lnTo>
                    <a:pt x="30" y="14"/>
                  </a:lnTo>
                  <a:lnTo>
                    <a:pt x="23"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0" name="Line 22"/>
            <p:cNvSpPr>
              <a:spLocks noChangeShapeType="1"/>
            </p:cNvSpPr>
            <p:nvPr/>
          </p:nvSpPr>
          <p:spPr bwMode="auto">
            <a:xfrm>
              <a:off x="3401" y="1173"/>
              <a:ext cx="0" cy="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1" name="Line 23"/>
            <p:cNvSpPr>
              <a:spLocks noChangeShapeType="1"/>
            </p:cNvSpPr>
            <p:nvPr/>
          </p:nvSpPr>
          <p:spPr bwMode="auto">
            <a:xfrm>
              <a:off x="3927" y="1173"/>
              <a:ext cx="2" cy="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Line 24"/>
            <p:cNvSpPr>
              <a:spLocks noChangeShapeType="1"/>
            </p:cNvSpPr>
            <p:nvPr/>
          </p:nvSpPr>
          <p:spPr bwMode="auto">
            <a:xfrm>
              <a:off x="3401" y="1260"/>
              <a:ext cx="52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3" name="Rectangle 25"/>
            <p:cNvSpPr>
              <a:spLocks noChangeArrowheads="1"/>
            </p:cNvSpPr>
            <p:nvPr/>
          </p:nvSpPr>
          <p:spPr bwMode="auto">
            <a:xfrm>
              <a:off x="3619" y="1436"/>
              <a:ext cx="93" cy="231"/>
            </a:xfrm>
            <a:prstGeom prst="rect">
              <a:avLst/>
            </a:prstGeom>
            <a:solidFill>
              <a:srgbClr val="FFFFFF"/>
            </a:solidFill>
            <a:ln w="11113">
              <a:solidFill>
                <a:srgbClr val="000000"/>
              </a:solidFill>
              <a:miter lim="800000"/>
              <a:headEnd/>
              <a:tailEnd/>
            </a:ln>
          </p:spPr>
          <p:txBody>
            <a:bodyPr/>
            <a:lstStyle/>
            <a:p>
              <a:endParaRPr lang="en-US" altLang="en-US"/>
            </a:p>
          </p:txBody>
        </p:sp>
        <p:sp>
          <p:nvSpPr>
            <p:cNvPr id="20524" name="Line 26"/>
            <p:cNvSpPr>
              <a:spLocks noChangeShapeType="1"/>
            </p:cNvSpPr>
            <p:nvPr/>
          </p:nvSpPr>
          <p:spPr bwMode="auto">
            <a:xfrm flipV="1">
              <a:off x="3664" y="1267"/>
              <a:ext cx="0" cy="16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Freeform 27"/>
            <p:cNvSpPr>
              <a:spLocks/>
            </p:cNvSpPr>
            <p:nvPr/>
          </p:nvSpPr>
          <p:spPr bwMode="auto">
            <a:xfrm>
              <a:off x="3651" y="1248"/>
              <a:ext cx="27" cy="25"/>
            </a:xfrm>
            <a:custGeom>
              <a:avLst/>
              <a:gdLst>
                <a:gd name="T0" fmla="*/ 0 w 42"/>
                <a:gd name="T1" fmla="*/ 1 h 39"/>
                <a:gd name="T2" fmla="*/ 1 w 42"/>
                <a:gd name="T3" fmla="*/ 1 h 39"/>
                <a:gd name="T4" fmla="*/ 1 w 42"/>
                <a:gd name="T5" fmla="*/ 1 h 39"/>
                <a:gd name="T6" fmla="*/ 1 w 42"/>
                <a:gd name="T7" fmla="*/ 0 h 39"/>
                <a:gd name="T8" fmla="*/ 1 w 42"/>
                <a:gd name="T9" fmla="*/ 0 h 39"/>
                <a:gd name="T10" fmla="*/ 1 w 42"/>
                <a:gd name="T11" fmla="*/ 1 h 39"/>
                <a:gd name="T12" fmla="*/ 1 w 42"/>
                <a:gd name="T13" fmla="*/ 1 h 39"/>
                <a:gd name="T14" fmla="*/ 1 w 42"/>
                <a:gd name="T15" fmla="*/ 1 h 39"/>
                <a:gd name="T16" fmla="*/ 1 w 42"/>
                <a:gd name="T17" fmla="*/ 1 h 39"/>
                <a:gd name="T18" fmla="*/ 1 w 42"/>
                <a:gd name="T19" fmla="*/ 1 h 39"/>
                <a:gd name="T20" fmla="*/ 1 w 42"/>
                <a:gd name="T21" fmla="*/ 1 h 39"/>
                <a:gd name="T22" fmla="*/ 1 w 42"/>
                <a:gd name="T23" fmla="*/ 1 h 39"/>
                <a:gd name="T24" fmla="*/ 1 w 42"/>
                <a:gd name="T25" fmla="*/ 1 h 39"/>
                <a:gd name="T26" fmla="*/ 1 w 42"/>
                <a:gd name="T27" fmla="*/ 1 h 39"/>
                <a:gd name="T28" fmla="*/ 0 w 42"/>
                <a:gd name="T29" fmla="*/ 1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9"/>
                <a:gd name="T47" fmla="*/ 42 w 42"/>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9">
                  <a:moveTo>
                    <a:pt x="0" y="18"/>
                  </a:moveTo>
                  <a:lnTo>
                    <a:pt x="2" y="9"/>
                  </a:lnTo>
                  <a:lnTo>
                    <a:pt x="9" y="2"/>
                  </a:lnTo>
                  <a:lnTo>
                    <a:pt x="16" y="0"/>
                  </a:lnTo>
                  <a:lnTo>
                    <a:pt x="26" y="0"/>
                  </a:lnTo>
                  <a:lnTo>
                    <a:pt x="35" y="2"/>
                  </a:lnTo>
                  <a:lnTo>
                    <a:pt x="40" y="9"/>
                  </a:lnTo>
                  <a:lnTo>
                    <a:pt x="42" y="18"/>
                  </a:lnTo>
                  <a:lnTo>
                    <a:pt x="40" y="28"/>
                  </a:lnTo>
                  <a:lnTo>
                    <a:pt x="35" y="35"/>
                  </a:lnTo>
                  <a:lnTo>
                    <a:pt x="26" y="39"/>
                  </a:lnTo>
                  <a:lnTo>
                    <a:pt x="16" y="39"/>
                  </a:lnTo>
                  <a:lnTo>
                    <a:pt x="9" y="35"/>
                  </a:lnTo>
                  <a:lnTo>
                    <a:pt x="2" y="28"/>
                  </a:lnTo>
                  <a:lnTo>
                    <a:pt x="0" y="18"/>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26" name="Line 28"/>
            <p:cNvSpPr>
              <a:spLocks noChangeShapeType="1"/>
            </p:cNvSpPr>
            <p:nvPr/>
          </p:nvSpPr>
          <p:spPr bwMode="auto">
            <a:xfrm>
              <a:off x="3664" y="1323"/>
              <a:ext cx="0" cy="2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Freeform 29"/>
            <p:cNvSpPr>
              <a:spLocks/>
            </p:cNvSpPr>
            <p:nvPr/>
          </p:nvSpPr>
          <p:spPr bwMode="auto">
            <a:xfrm>
              <a:off x="3645" y="1335"/>
              <a:ext cx="40" cy="40"/>
            </a:xfrm>
            <a:custGeom>
              <a:avLst/>
              <a:gdLst>
                <a:gd name="T0" fmla="*/ 1 w 63"/>
                <a:gd name="T1" fmla="*/ 1 h 62"/>
                <a:gd name="T2" fmla="*/ 0 w 63"/>
                <a:gd name="T3" fmla="*/ 0 h 62"/>
                <a:gd name="T4" fmla="*/ 1 w 63"/>
                <a:gd name="T5" fmla="*/ 1 h 62"/>
                <a:gd name="T6" fmla="*/ 1 w 63"/>
                <a:gd name="T7" fmla="*/ 1 h 62"/>
                <a:gd name="T8" fmla="*/ 1 w 63"/>
                <a:gd name="T9" fmla="*/ 1 h 62"/>
                <a:gd name="T10" fmla="*/ 1 w 63"/>
                <a:gd name="T11" fmla="*/ 0 h 62"/>
                <a:gd name="T12" fmla="*/ 1 w 63"/>
                <a:gd name="T13" fmla="*/ 1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30" y="62"/>
                  </a:moveTo>
                  <a:lnTo>
                    <a:pt x="0" y="0"/>
                  </a:lnTo>
                  <a:lnTo>
                    <a:pt x="14" y="4"/>
                  </a:lnTo>
                  <a:lnTo>
                    <a:pt x="30" y="7"/>
                  </a:lnTo>
                  <a:lnTo>
                    <a:pt x="46" y="4"/>
                  </a:lnTo>
                  <a:lnTo>
                    <a:pt x="63" y="0"/>
                  </a:lnTo>
                  <a:lnTo>
                    <a:pt x="3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8" name="Rectangle 30"/>
            <p:cNvSpPr>
              <a:spLocks noChangeArrowheads="1"/>
            </p:cNvSpPr>
            <p:nvPr/>
          </p:nvSpPr>
          <p:spPr bwMode="auto">
            <a:xfrm>
              <a:off x="4008" y="618"/>
              <a:ext cx="8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29" name="Rectangle 31"/>
            <p:cNvSpPr>
              <a:spLocks noChangeArrowheads="1"/>
            </p:cNvSpPr>
            <p:nvPr/>
          </p:nvSpPr>
          <p:spPr bwMode="auto">
            <a:xfrm>
              <a:off x="4008" y="62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endParaRPr lang="en-US" altLang="en-US"/>
            </a:p>
          </p:txBody>
        </p:sp>
        <p:sp>
          <p:nvSpPr>
            <p:cNvPr id="20530" name="Rectangle 32"/>
            <p:cNvSpPr>
              <a:spLocks noChangeArrowheads="1"/>
            </p:cNvSpPr>
            <p:nvPr/>
          </p:nvSpPr>
          <p:spPr bwMode="auto">
            <a:xfrm>
              <a:off x="4044" y="666"/>
              <a:ext cx="1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31" name="Rectangle 33"/>
            <p:cNvSpPr>
              <a:spLocks noChangeArrowheads="1"/>
            </p:cNvSpPr>
            <p:nvPr/>
          </p:nvSpPr>
          <p:spPr bwMode="auto">
            <a:xfrm>
              <a:off x="4104" y="68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C</a:t>
              </a:r>
              <a:endParaRPr lang="en-US" altLang="en-US"/>
            </a:p>
          </p:txBody>
        </p:sp>
        <p:sp>
          <p:nvSpPr>
            <p:cNvPr id="20532" name="Line 34"/>
            <p:cNvSpPr>
              <a:spLocks noChangeShapeType="1"/>
            </p:cNvSpPr>
            <p:nvPr/>
          </p:nvSpPr>
          <p:spPr bwMode="auto">
            <a:xfrm flipV="1">
              <a:off x="3094" y="1085"/>
              <a:ext cx="0" cy="2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3" name="Line 35"/>
            <p:cNvSpPr>
              <a:spLocks noChangeShapeType="1"/>
            </p:cNvSpPr>
            <p:nvPr/>
          </p:nvSpPr>
          <p:spPr bwMode="auto">
            <a:xfrm>
              <a:off x="3094" y="1085"/>
              <a:ext cx="219"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4" name="Line 36"/>
            <p:cNvSpPr>
              <a:spLocks noChangeShapeType="1"/>
            </p:cNvSpPr>
            <p:nvPr/>
          </p:nvSpPr>
          <p:spPr bwMode="auto">
            <a:xfrm>
              <a:off x="3094" y="1455"/>
              <a:ext cx="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5" name="Line 37"/>
            <p:cNvSpPr>
              <a:spLocks noChangeShapeType="1"/>
            </p:cNvSpPr>
            <p:nvPr/>
          </p:nvSpPr>
          <p:spPr bwMode="auto">
            <a:xfrm>
              <a:off x="3173" y="1085"/>
              <a:ext cx="1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6" name="Freeform 38"/>
            <p:cNvSpPr>
              <a:spLocks/>
            </p:cNvSpPr>
            <p:nvPr/>
          </p:nvSpPr>
          <p:spPr bwMode="auto">
            <a:xfrm>
              <a:off x="3176" y="1064"/>
              <a:ext cx="40" cy="40"/>
            </a:xfrm>
            <a:custGeom>
              <a:avLst/>
              <a:gdLst>
                <a:gd name="T0" fmla="*/ 1 w 62"/>
                <a:gd name="T1" fmla="*/ 1 h 62"/>
                <a:gd name="T2" fmla="*/ 0 w 62"/>
                <a:gd name="T3" fmla="*/ 1 h 62"/>
                <a:gd name="T4" fmla="*/ 1 w 62"/>
                <a:gd name="T5" fmla="*/ 1 h 62"/>
                <a:gd name="T6" fmla="*/ 1 w 62"/>
                <a:gd name="T7" fmla="*/ 1 h 62"/>
                <a:gd name="T8" fmla="*/ 1 w 62"/>
                <a:gd name="T9" fmla="*/ 1 h 62"/>
                <a:gd name="T10" fmla="*/ 0 w 62"/>
                <a:gd name="T11" fmla="*/ 0 h 62"/>
                <a:gd name="T12" fmla="*/ 1 w 62"/>
                <a:gd name="T13" fmla="*/ 1 h 62"/>
                <a:gd name="T14" fmla="*/ 0 60000 65536"/>
                <a:gd name="T15" fmla="*/ 0 60000 65536"/>
                <a:gd name="T16" fmla="*/ 0 60000 65536"/>
                <a:gd name="T17" fmla="*/ 0 60000 65536"/>
                <a:gd name="T18" fmla="*/ 0 60000 65536"/>
                <a:gd name="T19" fmla="*/ 0 60000 65536"/>
                <a:gd name="T20" fmla="*/ 0 60000 65536"/>
                <a:gd name="T21" fmla="*/ 0 w 62"/>
                <a:gd name="T22" fmla="*/ 0 h 62"/>
                <a:gd name="T23" fmla="*/ 62 w 62"/>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2">
                  <a:moveTo>
                    <a:pt x="62" y="32"/>
                  </a:moveTo>
                  <a:lnTo>
                    <a:pt x="0" y="62"/>
                  </a:lnTo>
                  <a:lnTo>
                    <a:pt x="6" y="48"/>
                  </a:lnTo>
                  <a:lnTo>
                    <a:pt x="9" y="32"/>
                  </a:lnTo>
                  <a:lnTo>
                    <a:pt x="6" y="16"/>
                  </a:lnTo>
                  <a:lnTo>
                    <a:pt x="0" y="0"/>
                  </a:lnTo>
                  <a:lnTo>
                    <a:pt x="6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37" name="Rectangle 39"/>
            <p:cNvSpPr>
              <a:spLocks noChangeArrowheads="1"/>
            </p:cNvSpPr>
            <p:nvPr/>
          </p:nvSpPr>
          <p:spPr bwMode="auto">
            <a:xfrm>
              <a:off x="2855" y="1282"/>
              <a:ext cx="7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38" name="Rectangle 40"/>
            <p:cNvSpPr>
              <a:spLocks noChangeArrowheads="1"/>
            </p:cNvSpPr>
            <p:nvPr/>
          </p:nvSpPr>
          <p:spPr bwMode="auto">
            <a:xfrm>
              <a:off x="2820" y="126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endParaRPr lang="en-US" altLang="en-US"/>
            </a:p>
          </p:txBody>
        </p:sp>
        <p:sp>
          <p:nvSpPr>
            <p:cNvPr id="20539" name="Rectangle 41"/>
            <p:cNvSpPr>
              <a:spLocks noChangeArrowheads="1"/>
            </p:cNvSpPr>
            <p:nvPr/>
          </p:nvSpPr>
          <p:spPr bwMode="auto">
            <a:xfrm>
              <a:off x="2896" y="1329"/>
              <a:ext cx="7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40" name="Rectangle 42"/>
            <p:cNvSpPr>
              <a:spLocks noChangeArrowheads="1"/>
            </p:cNvSpPr>
            <p:nvPr/>
          </p:nvSpPr>
          <p:spPr bwMode="auto">
            <a:xfrm>
              <a:off x="2896" y="1329"/>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i1</a:t>
              </a:r>
              <a:endParaRPr lang="en-US" altLang="en-US"/>
            </a:p>
          </p:txBody>
        </p:sp>
        <p:sp>
          <p:nvSpPr>
            <p:cNvPr id="20541" name="Rectangle 43"/>
            <p:cNvSpPr>
              <a:spLocks noChangeArrowheads="1"/>
            </p:cNvSpPr>
            <p:nvPr/>
          </p:nvSpPr>
          <p:spPr bwMode="auto">
            <a:xfrm>
              <a:off x="3145" y="946"/>
              <a:ext cx="6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42" name="Rectangle 44"/>
            <p:cNvSpPr>
              <a:spLocks noChangeArrowheads="1"/>
            </p:cNvSpPr>
            <p:nvPr/>
          </p:nvSpPr>
          <p:spPr bwMode="auto">
            <a:xfrm>
              <a:off x="3424" y="970"/>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Q1</a:t>
              </a:r>
              <a:endParaRPr lang="en-US" altLang="en-US"/>
            </a:p>
          </p:txBody>
        </p:sp>
        <p:sp>
          <p:nvSpPr>
            <p:cNvPr id="20543" name="Freeform 45"/>
            <p:cNvSpPr>
              <a:spLocks/>
            </p:cNvSpPr>
            <p:nvPr/>
          </p:nvSpPr>
          <p:spPr bwMode="auto">
            <a:xfrm>
              <a:off x="3071" y="1521"/>
              <a:ext cx="45" cy="43"/>
            </a:xfrm>
            <a:custGeom>
              <a:avLst/>
              <a:gdLst>
                <a:gd name="T0" fmla="*/ 0 w 70"/>
                <a:gd name="T1" fmla="*/ 0 h 67"/>
                <a:gd name="T2" fmla="*/ 1 w 70"/>
                <a:gd name="T3" fmla="*/ 0 h 67"/>
                <a:gd name="T4" fmla="*/ 1 w 70"/>
                <a:gd name="T5" fmla="*/ 1 h 67"/>
                <a:gd name="T6" fmla="*/ 0 w 70"/>
                <a:gd name="T7" fmla="*/ 0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0"/>
                  </a:moveTo>
                  <a:lnTo>
                    <a:pt x="70" y="0"/>
                  </a:lnTo>
                  <a:lnTo>
                    <a:pt x="35" y="67"/>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44" name="Rectangle 46"/>
            <p:cNvSpPr>
              <a:spLocks noChangeArrowheads="1"/>
            </p:cNvSpPr>
            <p:nvPr/>
          </p:nvSpPr>
          <p:spPr bwMode="auto">
            <a:xfrm>
              <a:off x="3756" y="978"/>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Q2</a:t>
              </a:r>
              <a:endParaRPr lang="en-US" altLang="en-US"/>
            </a:p>
          </p:txBody>
        </p:sp>
        <p:sp>
          <p:nvSpPr>
            <p:cNvPr id="20545" name="Line 47"/>
            <p:cNvSpPr>
              <a:spLocks noChangeShapeType="1"/>
            </p:cNvSpPr>
            <p:nvPr/>
          </p:nvSpPr>
          <p:spPr bwMode="auto">
            <a:xfrm>
              <a:off x="3664" y="1665"/>
              <a:ext cx="0" cy="1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6" name="Rectangle 48"/>
            <p:cNvSpPr>
              <a:spLocks noChangeArrowheads="1"/>
            </p:cNvSpPr>
            <p:nvPr/>
          </p:nvSpPr>
          <p:spPr bwMode="auto">
            <a:xfrm>
              <a:off x="3697" y="1305"/>
              <a:ext cx="60"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47" name="Rectangle 49"/>
            <p:cNvSpPr>
              <a:spLocks noChangeArrowheads="1"/>
            </p:cNvSpPr>
            <p:nvPr/>
          </p:nvSpPr>
          <p:spPr bwMode="auto">
            <a:xfrm>
              <a:off x="3732" y="1285"/>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endParaRPr lang="en-US" altLang="en-US"/>
            </a:p>
          </p:txBody>
        </p:sp>
        <p:sp>
          <p:nvSpPr>
            <p:cNvPr id="20548" name="Rectangle 50"/>
            <p:cNvSpPr>
              <a:spLocks noChangeArrowheads="1"/>
            </p:cNvSpPr>
            <p:nvPr/>
          </p:nvSpPr>
          <p:spPr bwMode="auto">
            <a:xfrm>
              <a:off x="3794" y="135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o</a:t>
              </a:r>
              <a:endParaRPr lang="en-US" altLang="en-US"/>
            </a:p>
          </p:txBody>
        </p:sp>
        <p:sp>
          <p:nvSpPr>
            <p:cNvPr id="20549" name="Rectangle 51"/>
            <p:cNvSpPr>
              <a:spLocks noChangeArrowheads="1"/>
            </p:cNvSpPr>
            <p:nvPr/>
          </p:nvSpPr>
          <p:spPr bwMode="auto">
            <a:xfrm>
              <a:off x="3727" y="1497"/>
              <a:ext cx="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50" name="Rectangle 52"/>
            <p:cNvSpPr>
              <a:spLocks noChangeArrowheads="1"/>
            </p:cNvSpPr>
            <p:nvPr/>
          </p:nvSpPr>
          <p:spPr bwMode="auto">
            <a:xfrm>
              <a:off x="3755" y="1499"/>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endParaRPr lang="en-US" altLang="en-US"/>
            </a:p>
          </p:txBody>
        </p:sp>
        <p:sp>
          <p:nvSpPr>
            <p:cNvPr id="20551" name="Rectangle 53"/>
            <p:cNvSpPr>
              <a:spLocks noChangeArrowheads="1"/>
            </p:cNvSpPr>
            <p:nvPr/>
          </p:nvSpPr>
          <p:spPr bwMode="auto">
            <a:xfrm>
              <a:off x="3781" y="1547"/>
              <a:ext cx="6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52" name="Rectangle 54"/>
            <p:cNvSpPr>
              <a:spLocks noChangeArrowheads="1"/>
            </p:cNvSpPr>
            <p:nvPr/>
          </p:nvSpPr>
          <p:spPr bwMode="auto">
            <a:xfrm>
              <a:off x="3851" y="154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E</a:t>
              </a:r>
              <a:endParaRPr lang="en-US" altLang="en-US"/>
            </a:p>
          </p:txBody>
        </p:sp>
        <p:sp>
          <p:nvSpPr>
            <p:cNvPr id="20553" name="Line 55"/>
            <p:cNvSpPr>
              <a:spLocks noChangeShapeType="1"/>
            </p:cNvSpPr>
            <p:nvPr/>
          </p:nvSpPr>
          <p:spPr bwMode="auto">
            <a:xfrm>
              <a:off x="4017" y="1085"/>
              <a:ext cx="220"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4" name="Line 56"/>
            <p:cNvSpPr>
              <a:spLocks noChangeShapeType="1"/>
            </p:cNvSpPr>
            <p:nvPr/>
          </p:nvSpPr>
          <p:spPr bwMode="auto">
            <a:xfrm flipV="1">
              <a:off x="4237" y="1085"/>
              <a:ext cx="0" cy="21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5" name="Freeform 57"/>
            <p:cNvSpPr>
              <a:spLocks/>
            </p:cNvSpPr>
            <p:nvPr/>
          </p:nvSpPr>
          <p:spPr bwMode="auto">
            <a:xfrm>
              <a:off x="4157" y="1297"/>
              <a:ext cx="157" cy="158"/>
            </a:xfrm>
            <a:custGeom>
              <a:avLst/>
              <a:gdLst>
                <a:gd name="T0" fmla="*/ 0 w 244"/>
                <a:gd name="T1" fmla="*/ 1 h 246"/>
                <a:gd name="T2" fmla="*/ 0 w 244"/>
                <a:gd name="T3" fmla="*/ 1 h 246"/>
                <a:gd name="T4" fmla="*/ 1 w 244"/>
                <a:gd name="T5" fmla="*/ 1 h 246"/>
                <a:gd name="T6" fmla="*/ 1 w 244"/>
                <a:gd name="T7" fmla="*/ 1 h 246"/>
                <a:gd name="T8" fmla="*/ 1 w 244"/>
                <a:gd name="T9" fmla="*/ 1 h 246"/>
                <a:gd name="T10" fmla="*/ 1 w 244"/>
                <a:gd name="T11" fmla="*/ 1 h 246"/>
                <a:gd name="T12" fmla="*/ 1 w 244"/>
                <a:gd name="T13" fmla="*/ 1 h 246"/>
                <a:gd name="T14" fmla="*/ 1 w 244"/>
                <a:gd name="T15" fmla="*/ 1 h 246"/>
                <a:gd name="T16" fmla="*/ 1 w 244"/>
                <a:gd name="T17" fmla="*/ 0 h 246"/>
                <a:gd name="T18" fmla="*/ 1 w 244"/>
                <a:gd name="T19" fmla="*/ 0 h 246"/>
                <a:gd name="T20" fmla="*/ 1 w 244"/>
                <a:gd name="T21" fmla="*/ 1 h 246"/>
                <a:gd name="T22" fmla="*/ 1 w 244"/>
                <a:gd name="T23" fmla="*/ 1 h 246"/>
                <a:gd name="T24" fmla="*/ 2 w 244"/>
                <a:gd name="T25" fmla="*/ 1 h 246"/>
                <a:gd name="T26" fmla="*/ 2 w 244"/>
                <a:gd name="T27" fmla="*/ 1 h 246"/>
                <a:gd name="T28" fmla="*/ 2 w 244"/>
                <a:gd name="T29" fmla="*/ 1 h 246"/>
                <a:gd name="T30" fmla="*/ 2 w 244"/>
                <a:gd name="T31" fmla="*/ 1 h 246"/>
                <a:gd name="T32" fmla="*/ 2 w 244"/>
                <a:gd name="T33" fmla="*/ 1 h 246"/>
                <a:gd name="T34" fmla="*/ 2 w 244"/>
                <a:gd name="T35" fmla="*/ 1 h 246"/>
                <a:gd name="T36" fmla="*/ 2 w 244"/>
                <a:gd name="T37" fmla="*/ 1 h 246"/>
                <a:gd name="T38" fmla="*/ 2 w 244"/>
                <a:gd name="T39" fmla="*/ 1 h 246"/>
                <a:gd name="T40" fmla="*/ 2 w 244"/>
                <a:gd name="T41" fmla="*/ 1 h 246"/>
                <a:gd name="T42" fmla="*/ 2 w 244"/>
                <a:gd name="T43" fmla="*/ 2 h 246"/>
                <a:gd name="T44" fmla="*/ 2 w 244"/>
                <a:gd name="T45" fmla="*/ 2 h 246"/>
                <a:gd name="T46" fmla="*/ 1 w 244"/>
                <a:gd name="T47" fmla="*/ 2 h 246"/>
                <a:gd name="T48" fmla="*/ 1 w 244"/>
                <a:gd name="T49" fmla="*/ 2 h 246"/>
                <a:gd name="T50" fmla="*/ 1 w 244"/>
                <a:gd name="T51" fmla="*/ 2 h 246"/>
                <a:gd name="T52" fmla="*/ 1 w 244"/>
                <a:gd name="T53" fmla="*/ 2 h 246"/>
                <a:gd name="T54" fmla="*/ 1 w 244"/>
                <a:gd name="T55" fmla="*/ 2 h 246"/>
                <a:gd name="T56" fmla="*/ 1 w 244"/>
                <a:gd name="T57" fmla="*/ 2 h 246"/>
                <a:gd name="T58" fmla="*/ 1 w 244"/>
                <a:gd name="T59" fmla="*/ 2 h 246"/>
                <a:gd name="T60" fmla="*/ 1 w 244"/>
                <a:gd name="T61" fmla="*/ 2 h 246"/>
                <a:gd name="T62" fmla="*/ 1 w 244"/>
                <a:gd name="T63" fmla="*/ 1 h 246"/>
                <a:gd name="T64" fmla="*/ 1 w 244"/>
                <a:gd name="T65" fmla="*/ 1 h 246"/>
                <a:gd name="T66" fmla="*/ 0 w 244"/>
                <a:gd name="T67" fmla="*/ 1 h 246"/>
                <a:gd name="T68" fmla="*/ 0 w 244"/>
                <a:gd name="T69" fmla="*/ 1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4"/>
                <a:gd name="T106" fmla="*/ 0 h 246"/>
                <a:gd name="T107" fmla="*/ 244 w 244"/>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4" h="246">
                  <a:moveTo>
                    <a:pt x="0" y="123"/>
                  </a:moveTo>
                  <a:lnTo>
                    <a:pt x="0" y="100"/>
                  </a:lnTo>
                  <a:lnTo>
                    <a:pt x="7" y="79"/>
                  </a:lnTo>
                  <a:lnTo>
                    <a:pt x="17" y="58"/>
                  </a:lnTo>
                  <a:lnTo>
                    <a:pt x="31" y="39"/>
                  </a:lnTo>
                  <a:lnTo>
                    <a:pt x="49" y="23"/>
                  </a:lnTo>
                  <a:lnTo>
                    <a:pt x="68" y="11"/>
                  </a:lnTo>
                  <a:lnTo>
                    <a:pt x="89" y="4"/>
                  </a:lnTo>
                  <a:lnTo>
                    <a:pt x="112" y="0"/>
                  </a:lnTo>
                  <a:lnTo>
                    <a:pt x="135" y="0"/>
                  </a:lnTo>
                  <a:lnTo>
                    <a:pt x="156" y="4"/>
                  </a:lnTo>
                  <a:lnTo>
                    <a:pt x="177" y="11"/>
                  </a:lnTo>
                  <a:lnTo>
                    <a:pt x="196" y="23"/>
                  </a:lnTo>
                  <a:lnTo>
                    <a:pt x="212" y="39"/>
                  </a:lnTo>
                  <a:lnTo>
                    <a:pt x="226" y="58"/>
                  </a:lnTo>
                  <a:lnTo>
                    <a:pt x="237" y="79"/>
                  </a:lnTo>
                  <a:lnTo>
                    <a:pt x="242" y="100"/>
                  </a:lnTo>
                  <a:lnTo>
                    <a:pt x="244" y="123"/>
                  </a:lnTo>
                  <a:lnTo>
                    <a:pt x="242" y="146"/>
                  </a:lnTo>
                  <a:lnTo>
                    <a:pt x="237" y="167"/>
                  </a:lnTo>
                  <a:lnTo>
                    <a:pt x="226" y="188"/>
                  </a:lnTo>
                  <a:lnTo>
                    <a:pt x="212" y="207"/>
                  </a:lnTo>
                  <a:lnTo>
                    <a:pt x="196" y="221"/>
                  </a:lnTo>
                  <a:lnTo>
                    <a:pt x="177" y="232"/>
                  </a:lnTo>
                  <a:lnTo>
                    <a:pt x="156" y="242"/>
                  </a:lnTo>
                  <a:lnTo>
                    <a:pt x="135" y="246"/>
                  </a:lnTo>
                  <a:lnTo>
                    <a:pt x="112" y="246"/>
                  </a:lnTo>
                  <a:lnTo>
                    <a:pt x="89" y="242"/>
                  </a:lnTo>
                  <a:lnTo>
                    <a:pt x="68" y="232"/>
                  </a:lnTo>
                  <a:lnTo>
                    <a:pt x="49" y="221"/>
                  </a:lnTo>
                  <a:lnTo>
                    <a:pt x="31" y="207"/>
                  </a:lnTo>
                  <a:lnTo>
                    <a:pt x="17" y="188"/>
                  </a:lnTo>
                  <a:lnTo>
                    <a:pt x="7" y="167"/>
                  </a:lnTo>
                  <a:lnTo>
                    <a:pt x="0"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56" name="Line 58"/>
            <p:cNvSpPr>
              <a:spLocks noChangeShapeType="1"/>
            </p:cNvSpPr>
            <p:nvPr/>
          </p:nvSpPr>
          <p:spPr bwMode="auto">
            <a:xfrm>
              <a:off x="4237" y="1460"/>
              <a:ext cx="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7" name="Rectangle 59"/>
            <p:cNvSpPr>
              <a:spLocks noChangeArrowheads="1"/>
            </p:cNvSpPr>
            <p:nvPr/>
          </p:nvSpPr>
          <p:spPr bwMode="auto">
            <a:xfrm>
              <a:off x="4332" y="1281"/>
              <a:ext cx="73"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58" name="Rectangle 60"/>
            <p:cNvSpPr>
              <a:spLocks noChangeArrowheads="1"/>
            </p:cNvSpPr>
            <p:nvPr/>
          </p:nvSpPr>
          <p:spPr bwMode="auto">
            <a:xfrm>
              <a:off x="4332" y="128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endParaRPr lang="en-US" altLang="en-US"/>
            </a:p>
          </p:txBody>
        </p:sp>
        <p:sp>
          <p:nvSpPr>
            <p:cNvPr id="20559" name="Rectangle 61"/>
            <p:cNvSpPr>
              <a:spLocks noChangeArrowheads="1"/>
            </p:cNvSpPr>
            <p:nvPr/>
          </p:nvSpPr>
          <p:spPr bwMode="auto">
            <a:xfrm>
              <a:off x="4372" y="1329"/>
              <a:ext cx="7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60" name="Rectangle 62"/>
            <p:cNvSpPr>
              <a:spLocks noChangeArrowheads="1"/>
            </p:cNvSpPr>
            <p:nvPr/>
          </p:nvSpPr>
          <p:spPr bwMode="auto">
            <a:xfrm>
              <a:off x="4407" y="1329"/>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i2</a:t>
              </a:r>
              <a:endParaRPr lang="en-US" altLang="en-US"/>
            </a:p>
          </p:txBody>
        </p:sp>
        <p:sp>
          <p:nvSpPr>
            <p:cNvPr id="20561" name="Freeform 63"/>
            <p:cNvSpPr>
              <a:spLocks/>
            </p:cNvSpPr>
            <p:nvPr/>
          </p:nvSpPr>
          <p:spPr bwMode="auto">
            <a:xfrm>
              <a:off x="4214" y="1526"/>
              <a:ext cx="43" cy="43"/>
            </a:xfrm>
            <a:custGeom>
              <a:avLst/>
              <a:gdLst>
                <a:gd name="T0" fmla="*/ 0 w 67"/>
                <a:gd name="T1" fmla="*/ 0 h 67"/>
                <a:gd name="T2" fmla="*/ 1 w 67"/>
                <a:gd name="T3" fmla="*/ 0 h 67"/>
                <a:gd name="T4" fmla="*/ 1 w 67"/>
                <a:gd name="T5" fmla="*/ 1 h 67"/>
                <a:gd name="T6" fmla="*/ 0 w 67"/>
                <a:gd name="T7" fmla="*/ 0 h 67"/>
                <a:gd name="T8" fmla="*/ 0 60000 65536"/>
                <a:gd name="T9" fmla="*/ 0 60000 65536"/>
                <a:gd name="T10" fmla="*/ 0 60000 65536"/>
                <a:gd name="T11" fmla="*/ 0 60000 65536"/>
                <a:gd name="T12" fmla="*/ 0 w 67"/>
                <a:gd name="T13" fmla="*/ 0 h 67"/>
                <a:gd name="T14" fmla="*/ 67 w 67"/>
                <a:gd name="T15" fmla="*/ 67 h 67"/>
              </a:gdLst>
              <a:ahLst/>
              <a:cxnLst>
                <a:cxn ang="T8">
                  <a:pos x="T0" y="T1"/>
                </a:cxn>
                <a:cxn ang="T9">
                  <a:pos x="T2" y="T3"/>
                </a:cxn>
                <a:cxn ang="T10">
                  <a:pos x="T4" y="T5"/>
                </a:cxn>
                <a:cxn ang="T11">
                  <a:pos x="T6" y="T7"/>
                </a:cxn>
              </a:cxnLst>
              <a:rect l="T12" t="T13" r="T14" b="T15"/>
              <a:pathLst>
                <a:path w="67" h="67">
                  <a:moveTo>
                    <a:pt x="0" y="0"/>
                  </a:moveTo>
                  <a:lnTo>
                    <a:pt x="67" y="0"/>
                  </a:lnTo>
                  <a:lnTo>
                    <a:pt x="35" y="67"/>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62" name="Line 64"/>
            <p:cNvSpPr>
              <a:spLocks noChangeShapeType="1"/>
            </p:cNvSpPr>
            <p:nvPr/>
          </p:nvSpPr>
          <p:spPr bwMode="auto">
            <a:xfrm flipH="1">
              <a:off x="4135" y="1085"/>
              <a:ext cx="1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3" name="Freeform 65"/>
            <p:cNvSpPr>
              <a:spLocks/>
            </p:cNvSpPr>
            <p:nvPr/>
          </p:nvSpPr>
          <p:spPr bwMode="auto">
            <a:xfrm>
              <a:off x="4103" y="1064"/>
              <a:ext cx="41" cy="40"/>
            </a:xfrm>
            <a:custGeom>
              <a:avLst/>
              <a:gdLst>
                <a:gd name="T0" fmla="*/ 0 w 63"/>
                <a:gd name="T1" fmla="*/ 1 h 62"/>
                <a:gd name="T2" fmla="*/ 1 w 63"/>
                <a:gd name="T3" fmla="*/ 0 h 62"/>
                <a:gd name="T4" fmla="*/ 1 w 63"/>
                <a:gd name="T5" fmla="*/ 1 h 62"/>
                <a:gd name="T6" fmla="*/ 1 w 63"/>
                <a:gd name="T7" fmla="*/ 1 h 62"/>
                <a:gd name="T8" fmla="*/ 1 w 63"/>
                <a:gd name="T9" fmla="*/ 1 h 62"/>
                <a:gd name="T10" fmla="*/ 1 w 63"/>
                <a:gd name="T11" fmla="*/ 1 h 62"/>
                <a:gd name="T12" fmla="*/ 0 w 63"/>
                <a:gd name="T13" fmla="*/ 1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0" y="32"/>
                  </a:moveTo>
                  <a:lnTo>
                    <a:pt x="63" y="0"/>
                  </a:lnTo>
                  <a:lnTo>
                    <a:pt x="58" y="16"/>
                  </a:lnTo>
                  <a:lnTo>
                    <a:pt x="56" y="32"/>
                  </a:lnTo>
                  <a:lnTo>
                    <a:pt x="58" y="48"/>
                  </a:lnTo>
                  <a:lnTo>
                    <a:pt x="63" y="6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64" name="Rectangle 66"/>
            <p:cNvSpPr>
              <a:spLocks noChangeArrowheads="1"/>
            </p:cNvSpPr>
            <p:nvPr/>
          </p:nvSpPr>
          <p:spPr bwMode="auto">
            <a:xfrm>
              <a:off x="4098" y="946"/>
              <a:ext cx="6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65" name="Line 67"/>
            <p:cNvSpPr>
              <a:spLocks noChangeShapeType="1"/>
            </p:cNvSpPr>
            <p:nvPr/>
          </p:nvSpPr>
          <p:spPr bwMode="auto">
            <a:xfrm>
              <a:off x="3927" y="908"/>
              <a:ext cx="637"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6" name="Freeform 68"/>
            <p:cNvSpPr>
              <a:spLocks/>
            </p:cNvSpPr>
            <p:nvPr/>
          </p:nvSpPr>
          <p:spPr bwMode="auto">
            <a:xfrm>
              <a:off x="4568" y="895"/>
              <a:ext cx="25" cy="27"/>
            </a:xfrm>
            <a:custGeom>
              <a:avLst/>
              <a:gdLst>
                <a:gd name="T0" fmla="*/ 0 w 40"/>
                <a:gd name="T1" fmla="*/ 1 h 42"/>
                <a:gd name="T2" fmla="*/ 0 w 40"/>
                <a:gd name="T3" fmla="*/ 1 h 42"/>
                <a:gd name="T4" fmla="*/ 1 w 40"/>
                <a:gd name="T5" fmla="*/ 1 h 42"/>
                <a:gd name="T6" fmla="*/ 1 w 40"/>
                <a:gd name="T7" fmla="*/ 0 h 42"/>
                <a:gd name="T8" fmla="*/ 1 w 40"/>
                <a:gd name="T9" fmla="*/ 0 h 42"/>
                <a:gd name="T10" fmla="*/ 1 w 40"/>
                <a:gd name="T11" fmla="*/ 1 h 42"/>
                <a:gd name="T12" fmla="*/ 1 w 40"/>
                <a:gd name="T13" fmla="*/ 1 h 42"/>
                <a:gd name="T14" fmla="*/ 1 w 40"/>
                <a:gd name="T15" fmla="*/ 1 h 42"/>
                <a:gd name="T16" fmla="*/ 1 w 40"/>
                <a:gd name="T17" fmla="*/ 1 h 42"/>
                <a:gd name="T18" fmla="*/ 1 w 40"/>
                <a:gd name="T19" fmla="*/ 1 h 42"/>
                <a:gd name="T20" fmla="*/ 1 w 40"/>
                <a:gd name="T21" fmla="*/ 1 h 42"/>
                <a:gd name="T22" fmla="*/ 1 w 40"/>
                <a:gd name="T23" fmla="*/ 1 h 42"/>
                <a:gd name="T24" fmla="*/ 1 w 40"/>
                <a:gd name="T25" fmla="*/ 1 h 42"/>
                <a:gd name="T26" fmla="*/ 0 w 40"/>
                <a:gd name="T27" fmla="*/ 1 h 42"/>
                <a:gd name="T28" fmla="*/ 0 w 40"/>
                <a:gd name="T29" fmla="*/ 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0" y="11"/>
                  </a:lnTo>
                  <a:lnTo>
                    <a:pt x="7" y="4"/>
                  </a:lnTo>
                  <a:lnTo>
                    <a:pt x="14" y="0"/>
                  </a:lnTo>
                  <a:lnTo>
                    <a:pt x="23" y="0"/>
                  </a:lnTo>
                  <a:lnTo>
                    <a:pt x="33" y="4"/>
                  </a:lnTo>
                  <a:lnTo>
                    <a:pt x="37" y="11"/>
                  </a:lnTo>
                  <a:lnTo>
                    <a:pt x="40" y="21"/>
                  </a:lnTo>
                  <a:lnTo>
                    <a:pt x="37" y="30"/>
                  </a:lnTo>
                  <a:lnTo>
                    <a:pt x="33" y="37"/>
                  </a:lnTo>
                  <a:lnTo>
                    <a:pt x="23" y="42"/>
                  </a:lnTo>
                  <a:lnTo>
                    <a:pt x="14" y="42"/>
                  </a:lnTo>
                  <a:lnTo>
                    <a:pt x="7" y="37"/>
                  </a:lnTo>
                  <a:lnTo>
                    <a:pt x="0" y="30"/>
                  </a:lnTo>
                  <a:lnTo>
                    <a:pt x="0" y="21"/>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20567" name="Rectangle 69"/>
            <p:cNvSpPr>
              <a:spLocks noChangeArrowheads="1"/>
            </p:cNvSpPr>
            <p:nvPr/>
          </p:nvSpPr>
          <p:spPr bwMode="auto">
            <a:xfrm>
              <a:off x="4646" y="1200"/>
              <a:ext cx="73"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68" name="Rectangle 70"/>
            <p:cNvSpPr>
              <a:spLocks noChangeArrowheads="1"/>
            </p:cNvSpPr>
            <p:nvPr/>
          </p:nvSpPr>
          <p:spPr bwMode="auto">
            <a:xfrm>
              <a:off x="4646" y="12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endParaRPr lang="en-US" altLang="en-US"/>
            </a:p>
          </p:txBody>
        </p:sp>
        <p:sp>
          <p:nvSpPr>
            <p:cNvPr id="20569" name="Rectangle 71"/>
            <p:cNvSpPr>
              <a:spLocks noChangeArrowheads="1"/>
            </p:cNvSpPr>
            <p:nvPr/>
          </p:nvSpPr>
          <p:spPr bwMode="auto">
            <a:xfrm>
              <a:off x="4686" y="1248"/>
              <a:ext cx="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70" name="Rectangle 72"/>
            <p:cNvSpPr>
              <a:spLocks noChangeArrowheads="1"/>
            </p:cNvSpPr>
            <p:nvPr/>
          </p:nvSpPr>
          <p:spPr bwMode="auto">
            <a:xfrm>
              <a:off x="4686" y="1248"/>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o</a:t>
              </a:r>
              <a:endParaRPr lang="en-US" altLang="en-US"/>
            </a:p>
          </p:txBody>
        </p:sp>
        <p:sp>
          <p:nvSpPr>
            <p:cNvPr id="20571" name="Rectangle 73"/>
            <p:cNvSpPr>
              <a:spLocks noChangeArrowheads="1"/>
            </p:cNvSpPr>
            <p:nvPr/>
          </p:nvSpPr>
          <p:spPr bwMode="auto">
            <a:xfrm>
              <a:off x="5271" y="368"/>
              <a:ext cx="3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CC</a:t>
              </a:r>
              <a:endParaRPr lang="en-US" altLang="en-US" sz="1800"/>
            </a:p>
          </p:txBody>
        </p:sp>
        <p:sp>
          <p:nvSpPr>
            <p:cNvPr id="20572" name="Rectangle 74"/>
            <p:cNvSpPr>
              <a:spLocks noChangeArrowheads="1"/>
            </p:cNvSpPr>
            <p:nvPr/>
          </p:nvSpPr>
          <p:spPr bwMode="auto">
            <a:xfrm>
              <a:off x="3582" y="1098"/>
              <a:ext cx="127"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73" name="Rectangle 75"/>
            <p:cNvSpPr>
              <a:spLocks noChangeArrowheads="1"/>
            </p:cNvSpPr>
            <p:nvPr/>
          </p:nvSpPr>
          <p:spPr bwMode="auto">
            <a:xfrm>
              <a:off x="5290" y="1725"/>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EE</a:t>
              </a:r>
              <a:endParaRPr lang="en-US" altLang="en-US" sz="1800"/>
            </a:p>
          </p:txBody>
        </p:sp>
        <p:sp>
          <p:nvSpPr>
            <p:cNvPr id="20574" name="Line 76"/>
            <p:cNvSpPr>
              <a:spLocks noChangeShapeType="1"/>
            </p:cNvSpPr>
            <p:nvPr/>
          </p:nvSpPr>
          <p:spPr bwMode="auto">
            <a:xfrm>
              <a:off x="2915" y="505"/>
              <a:ext cx="22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5" name="Line 77"/>
            <p:cNvSpPr>
              <a:spLocks noChangeShapeType="1"/>
            </p:cNvSpPr>
            <p:nvPr/>
          </p:nvSpPr>
          <p:spPr bwMode="auto">
            <a:xfrm flipH="1">
              <a:off x="5119" y="959"/>
              <a:ext cx="1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6" name="Line 78"/>
            <p:cNvSpPr>
              <a:spLocks noChangeShapeType="1"/>
            </p:cNvSpPr>
            <p:nvPr/>
          </p:nvSpPr>
          <p:spPr bwMode="auto">
            <a:xfrm flipH="1">
              <a:off x="5179" y="988"/>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7" name="Line 79"/>
            <p:cNvSpPr>
              <a:spLocks noChangeShapeType="1"/>
            </p:cNvSpPr>
            <p:nvPr/>
          </p:nvSpPr>
          <p:spPr bwMode="auto">
            <a:xfrm flipH="1">
              <a:off x="5120" y="1341"/>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8" name="Line 80"/>
            <p:cNvSpPr>
              <a:spLocks noChangeShapeType="1"/>
            </p:cNvSpPr>
            <p:nvPr/>
          </p:nvSpPr>
          <p:spPr bwMode="auto">
            <a:xfrm flipH="1">
              <a:off x="5179" y="1370"/>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9" name="Line 81"/>
            <p:cNvSpPr>
              <a:spLocks noChangeShapeType="1"/>
            </p:cNvSpPr>
            <p:nvPr/>
          </p:nvSpPr>
          <p:spPr bwMode="auto">
            <a:xfrm>
              <a:off x="5225" y="1374"/>
              <a:ext cx="0" cy="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0" name="Line 82"/>
            <p:cNvSpPr>
              <a:spLocks noChangeShapeType="1"/>
            </p:cNvSpPr>
            <p:nvPr/>
          </p:nvSpPr>
          <p:spPr bwMode="auto">
            <a:xfrm>
              <a:off x="5223" y="509"/>
              <a:ext cx="0" cy="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1" name="Line 83"/>
            <p:cNvSpPr>
              <a:spLocks noChangeShapeType="1"/>
            </p:cNvSpPr>
            <p:nvPr/>
          </p:nvSpPr>
          <p:spPr bwMode="auto">
            <a:xfrm flipV="1">
              <a:off x="5220" y="988"/>
              <a:ext cx="0" cy="3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2" name="Line 84"/>
            <p:cNvSpPr>
              <a:spLocks noChangeShapeType="1"/>
            </p:cNvSpPr>
            <p:nvPr/>
          </p:nvSpPr>
          <p:spPr bwMode="auto">
            <a:xfrm>
              <a:off x="5220" y="1157"/>
              <a:ext cx="1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3" name="Line 85"/>
            <p:cNvSpPr>
              <a:spLocks noChangeShapeType="1"/>
            </p:cNvSpPr>
            <p:nvPr/>
          </p:nvSpPr>
          <p:spPr bwMode="auto">
            <a:xfrm>
              <a:off x="2908" y="1820"/>
              <a:ext cx="2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4" name="Freeform 86"/>
            <p:cNvSpPr>
              <a:spLocks/>
            </p:cNvSpPr>
            <p:nvPr/>
          </p:nvSpPr>
          <p:spPr bwMode="auto">
            <a:xfrm rot="-5400000">
              <a:off x="5368" y="1141"/>
              <a:ext cx="43" cy="44"/>
            </a:xfrm>
            <a:custGeom>
              <a:avLst/>
              <a:gdLst>
                <a:gd name="T0" fmla="*/ 0 w 68"/>
                <a:gd name="T1" fmla="*/ 0 h 68"/>
                <a:gd name="T2" fmla="*/ 1 w 68"/>
                <a:gd name="T3" fmla="*/ 0 h 68"/>
                <a:gd name="T4" fmla="*/ 1 w 68"/>
                <a:gd name="T5" fmla="*/ 1 h 68"/>
                <a:gd name="T6" fmla="*/ 0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0"/>
                  </a:moveTo>
                  <a:lnTo>
                    <a:pt x="68" y="0"/>
                  </a:lnTo>
                  <a:lnTo>
                    <a:pt x="33" y="68"/>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85" name="Freeform 87"/>
            <p:cNvSpPr>
              <a:spLocks/>
            </p:cNvSpPr>
            <p:nvPr/>
          </p:nvSpPr>
          <p:spPr bwMode="auto">
            <a:xfrm>
              <a:off x="4557" y="1526"/>
              <a:ext cx="45" cy="44"/>
            </a:xfrm>
            <a:custGeom>
              <a:avLst/>
              <a:gdLst>
                <a:gd name="T0" fmla="*/ 0 w 70"/>
                <a:gd name="T1" fmla="*/ 0 h 68"/>
                <a:gd name="T2" fmla="*/ 1 w 70"/>
                <a:gd name="T3" fmla="*/ 0 h 68"/>
                <a:gd name="T4" fmla="*/ 1 w 70"/>
                <a:gd name="T5" fmla="*/ 1 h 68"/>
                <a:gd name="T6" fmla="*/ 0 w 70"/>
                <a:gd name="T7" fmla="*/ 0 h 68"/>
                <a:gd name="T8" fmla="*/ 0 60000 65536"/>
                <a:gd name="T9" fmla="*/ 0 60000 65536"/>
                <a:gd name="T10" fmla="*/ 0 60000 65536"/>
                <a:gd name="T11" fmla="*/ 0 60000 65536"/>
                <a:gd name="T12" fmla="*/ 0 w 70"/>
                <a:gd name="T13" fmla="*/ 0 h 68"/>
                <a:gd name="T14" fmla="*/ 70 w 70"/>
                <a:gd name="T15" fmla="*/ 68 h 68"/>
              </a:gdLst>
              <a:ahLst/>
              <a:cxnLst>
                <a:cxn ang="T8">
                  <a:pos x="T0" y="T1"/>
                </a:cxn>
                <a:cxn ang="T9">
                  <a:pos x="T2" y="T3"/>
                </a:cxn>
                <a:cxn ang="T10">
                  <a:pos x="T4" y="T5"/>
                </a:cxn>
                <a:cxn ang="T11">
                  <a:pos x="T6" y="T7"/>
                </a:cxn>
              </a:cxnLst>
              <a:rect l="T12" t="T13" r="T14" b="T15"/>
              <a:pathLst>
                <a:path w="70" h="68">
                  <a:moveTo>
                    <a:pt x="0" y="0"/>
                  </a:moveTo>
                  <a:lnTo>
                    <a:pt x="70" y="0"/>
                  </a:lnTo>
                  <a:lnTo>
                    <a:pt x="35" y="68"/>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86" name="Line 88"/>
            <p:cNvSpPr>
              <a:spLocks noChangeShapeType="1"/>
            </p:cNvSpPr>
            <p:nvPr/>
          </p:nvSpPr>
          <p:spPr bwMode="auto">
            <a:xfrm flipV="1">
              <a:off x="4580" y="1018"/>
              <a:ext cx="0" cy="514"/>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7" name="Text Box 89"/>
            <p:cNvSpPr txBox="1">
              <a:spLocks noChangeArrowheads="1"/>
            </p:cNvSpPr>
            <p:nvPr/>
          </p:nvSpPr>
          <p:spPr bwMode="auto">
            <a:xfrm>
              <a:off x="4628" y="1449"/>
              <a:ext cx="3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20588" name="Text Box 90"/>
            <p:cNvSpPr txBox="1">
              <a:spLocks noChangeArrowheads="1"/>
            </p:cNvSpPr>
            <p:nvPr/>
          </p:nvSpPr>
          <p:spPr bwMode="auto">
            <a:xfrm>
              <a:off x="3930" y="1449"/>
              <a:ext cx="2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20589" name="Text Box 91"/>
            <p:cNvSpPr txBox="1">
              <a:spLocks noChangeArrowheads="1"/>
            </p:cNvSpPr>
            <p:nvPr/>
          </p:nvSpPr>
          <p:spPr bwMode="auto">
            <a:xfrm>
              <a:off x="3131" y="1452"/>
              <a:ext cx="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grpSp>
      <p:sp>
        <p:nvSpPr>
          <p:cNvPr id="20487" name="Text Box 92"/>
          <p:cNvSpPr txBox="1">
            <a:spLocks noChangeArrowheads="1"/>
          </p:cNvSpPr>
          <p:nvPr/>
        </p:nvSpPr>
        <p:spPr bwMode="auto">
          <a:xfrm>
            <a:off x="547688" y="1209675"/>
            <a:ext cx="2443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b="1" u="sng"/>
              <a:t>Common mode</a:t>
            </a:r>
          </a:p>
        </p:txBody>
      </p:sp>
      <p:sp>
        <p:nvSpPr>
          <p:cNvPr id="20488" name="Text Box 93"/>
          <p:cNvSpPr txBox="1">
            <a:spLocks noChangeArrowheads="1"/>
          </p:cNvSpPr>
          <p:nvPr/>
        </p:nvSpPr>
        <p:spPr bwMode="auto">
          <a:xfrm>
            <a:off x="615950" y="1543050"/>
            <a:ext cx="167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Input resistance</a:t>
            </a:r>
          </a:p>
        </p:txBody>
      </p:sp>
      <p:graphicFrame>
        <p:nvGraphicFramePr>
          <p:cNvPr id="20489" name="Object 94"/>
          <p:cNvGraphicFramePr>
            <a:graphicFrameLocks noChangeAspect="1"/>
          </p:cNvGraphicFramePr>
          <p:nvPr/>
        </p:nvGraphicFramePr>
        <p:xfrm>
          <a:off x="1090613" y="1773238"/>
          <a:ext cx="2246312" cy="558800"/>
        </p:xfrm>
        <a:graphic>
          <a:graphicData uri="http://schemas.openxmlformats.org/presentationml/2006/ole">
            <mc:AlternateContent xmlns:mc="http://schemas.openxmlformats.org/markup-compatibility/2006">
              <mc:Choice xmlns:v="urn:schemas-microsoft-com:vml" Requires="v">
                <p:oleObj spid="_x0000_s20630" name="Equation" r:id="rId4" imgW="1586811" imgH="393529" progId="Equation.3">
                  <p:embed/>
                </p:oleObj>
              </mc:Choice>
              <mc:Fallback>
                <p:oleObj name="Equation" r:id="rId4" imgW="1586811" imgH="393529" progId="Equation.3">
                  <p:embed/>
                  <p:pic>
                    <p:nvPicPr>
                      <p:cNvPr id="0" name="Object 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613" y="1773238"/>
                        <a:ext cx="2246312"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Text Box 95"/>
          <p:cNvSpPr txBox="1">
            <a:spLocks noChangeArrowheads="1"/>
          </p:cNvSpPr>
          <p:nvPr/>
        </p:nvSpPr>
        <p:spPr bwMode="auto">
          <a:xfrm>
            <a:off x="623888" y="2347913"/>
            <a:ext cx="167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Voltage gain</a:t>
            </a:r>
          </a:p>
        </p:txBody>
      </p:sp>
      <p:graphicFrame>
        <p:nvGraphicFramePr>
          <p:cNvPr id="20491" name="Object 96"/>
          <p:cNvGraphicFramePr>
            <a:graphicFrameLocks noChangeAspect="1"/>
          </p:cNvGraphicFramePr>
          <p:nvPr/>
        </p:nvGraphicFramePr>
        <p:xfrm>
          <a:off x="1004888" y="2514600"/>
          <a:ext cx="3227387" cy="608013"/>
        </p:xfrm>
        <a:graphic>
          <a:graphicData uri="http://schemas.openxmlformats.org/presentationml/2006/ole">
            <mc:AlternateContent xmlns:mc="http://schemas.openxmlformats.org/markup-compatibility/2006">
              <mc:Choice xmlns:v="urn:schemas-microsoft-com:vml" Requires="v">
                <p:oleObj spid="_x0000_s20631" name="Equation" r:id="rId6" imgW="2298700" imgH="431800" progId="Equation.3">
                  <p:embed/>
                </p:oleObj>
              </mc:Choice>
              <mc:Fallback>
                <p:oleObj name="Equation" r:id="rId6" imgW="2298700" imgH="431800" progId="Equation.3">
                  <p:embed/>
                  <p:pic>
                    <p:nvPicPr>
                      <p:cNvPr id="0" name="Object 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888" y="2514600"/>
                        <a:ext cx="3227387"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2" name="Text Box 97"/>
          <p:cNvSpPr txBox="1">
            <a:spLocks noChangeArrowheads="1"/>
          </p:cNvSpPr>
          <p:nvPr/>
        </p:nvSpPr>
        <p:spPr bwMode="auto">
          <a:xfrm>
            <a:off x="544513" y="3179763"/>
            <a:ext cx="2443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b="1" u="sng"/>
              <a:t>Differential mode</a:t>
            </a:r>
          </a:p>
        </p:txBody>
      </p:sp>
      <p:sp>
        <p:nvSpPr>
          <p:cNvPr id="20493" name="Text Box 98"/>
          <p:cNvSpPr txBox="1">
            <a:spLocks noChangeArrowheads="1"/>
          </p:cNvSpPr>
          <p:nvPr/>
        </p:nvSpPr>
        <p:spPr bwMode="auto">
          <a:xfrm>
            <a:off x="612775" y="3517900"/>
            <a:ext cx="167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Input resistance</a:t>
            </a:r>
          </a:p>
        </p:txBody>
      </p:sp>
      <p:graphicFrame>
        <p:nvGraphicFramePr>
          <p:cNvPr id="20494" name="Object 99"/>
          <p:cNvGraphicFramePr>
            <a:graphicFrameLocks noChangeAspect="1"/>
          </p:cNvGraphicFramePr>
          <p:nvPr/>
        </p:nvGraphicFramePr>
        <p:xfrm>
          <a:off x="1012825" y="3749675"/>
          <a:ext cx="2090738" cy="646113"/>
        </p:xfrm>
        <a:graphic>
          <a:graphicData uri="http://schemas.openxmlformats.org/presentationml/2006/ole">
            <mc:AlternateContent xmlns:mc="http://schemas.openxmlformats.org/markup-compatibility/2006">
              <mc:Choice xmlns:v="urn:schemas-microsoft-com:vml" Requires="v">
                <p:oleObj spid="_x0000_s20632" name="Equation" r:id="rId8" imgW="1485900" imgH="457200" progId="Equation.3">
                  <p:embed/>
                </p:oleObj>
              </mc:Choice>
              <mc:Fallback>
                <p:oleObj name="Equation" r:id="rId8" imgW="1485900" imgH="457200" progId="Equation.3">
                  <p:embed/>
                  <p:pic>
                    <p:nvPicPr>
                      <p:cNvPr id="0" name="Object 9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825" y="3749675"/>
                        <a:ext cx="2090738"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100"/>
          <p:cNvSpPr txBox="1">
            <a:spLocks noChangeArrowheads="1"/>
          </p:cNvSpPr>
          <p:nvPr/>
        </p:nvSpPr>
        <p:spPr bwMode="auto">
          <a:xfrm>
            <a:off x="620713" y="4286250"/>
            <a:ext cx="167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Voltage gain</a:t>
            </a:r>
          </a:p>
        </p:txBody>
      </p:sp>
      <p:graphicFrame>
        <p:nvGraphicFramePr>
          <p:cNvPr id="20496" name="Object 101"/>
          <p:cNvGraphicFramePr>
            <a:graphicFrameLocks noChangeAspect="1"/>
          </p:cNvGraphicFramePr>
          <p:nvPr/>
        </p:nvGraphicFramePr>
        <p:xfrm>
          <a:off x="900113" y="4519613"/>
          <a:ext cx="2614612" cy="560387"/>
        </p:xfrm>
        <a:graphic>
          <a:graphicData uri="http://schemas.openxmlformats.org/presentationml/2006/ole">
            <mc:AlternateContent xmlns:mc="http://schemas.openxmlformats.org/markup-compatibility/2006">
              <mc:Choice xmlns:v="urn:schemas-microsoft-com:vml" Requires="v">
                <p:oleObj spid="_x0000_s20633" name="Equation" r:id="rId10" imgW="1841500" imgH="393700" progId="Equation.3">
                  <p:embed/>
                </p:oleObj>
              </mc:Choice>
              <mc:Fallback>
                <p:oleObj name="Equation" r:id="rId10" imgW="1841500" imgH="393700" progId="Equation.3">
                  <p:embed/>
                  <p:pic>
                    <p:nvPicPr>
                      <p:cNvPr id="0" name="Object 1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4519613"/>
                        <a:ext cx="2614612"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7" name="Text Box 102"/>
          <p:cNvSpPr txBox="1">
            <a:spLocks noChangeArrowheads="1"/>
          </p:cNvSpPr>
          <p:nvPr/>
        </p:nvSpPr>
        <p:spPr bwMode="auto">
          <a:xfrm>
            <a:off x="4803775" y="3565525"/>
            <a:ext cx="4110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For </a:t>
            </a:r>
            <a:r>
              <a:rPr lang="en-GB" altLang="en-US" sz="1600" u="sng">
                <a:solidFill>
                  <a:srgbClr val="FF0000"/>
                </a:solidFill>
              </a:rPr>
              <a:t>small common mode</a:t>
            </a:r>
            <a:r>
              <a:rPr lang="en-GB" altLang="en-US" sz="1600">
                <a:solidFill>
                  <a:srgbClr val="FF0000"/>
                </a:solidFill>
              </a:rPr>
              <a:t> </a:t>
            </a:r>
            <a:r>
              <a:rPr lang="en-GB" altLang="en-US" sz="1600"/>
              <a:t>voltage gain, we </a:t>
            </a:r>
            <a:r>
              <a:rPr lang="en-GB" altLang="en-US" sz="1600">
                <a:solidFill>
                  <a:srgbClr val="FF0000"/>
                </a:solidFill>
              </a:rPr>
              <a:t>need R</a:t>
            </a:r>
            <a:r>
              <a:rPr lang="en-GB" altLang="en-US" sz="1600" baseline="-25000">
                <a:solidFill>
                  <a:srgbClr val="FF0000"/>
                </a:solidFill>
              </a:rPr>
              <a:t>E</a:t>
            </a:r>
            <a:r>
              <a:rPr lang="en-GB" altLang="en-US" sz="1600">
                <a:solidFill>
                  <a:srgbClr val="FF0000"/>
                </a:solidFill>
              </a:rPr>
              <a:t> large</a:t>
            </a:r>
            <a:endParaRPr lang="en-GB" altLang="en-US" sz="1600" baseline="-25000">
              <a:solidFill>
                <a:srgbClr val="FF0000"/>
              </a:solidFill>
            </a:endParaRPr>
          </a:p>
        </p:txBody>
      </p:sp>
      <p:sp>
        <p:nvSpPr>
          <p:cNvPr id="20498" name="Text Box 103"/>
          <p:cNvSpPr txBox="1">
            <a:spLocks noChangeArrowheads="1"/>
          </p:cNvSpPr>
          <p:nvPr/>
        </p:nvSpPr>
        <p:spPr bwMode="auto">
          <a:xfrm>
            <a:off x="4786313" y="3190875"/>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u="sng"/>
              <a:t>Conclusions:</a:t>
            </a:r>
          </a:p>
        </p:txBody>
      </p:sp>
      <p:sp>
        <p:nvSpPr>
          <p:cNvPr id="20499" name="Text Box 104"/>
          <p:cNvSpPr txBox="1">
            <a:spLocks noChangeArrowheads="1"/>
          </p:cNvSpPr>
          <p:nvPr/>
        </p:nvSpPr>
        <p:spPr bwMode="auto">
          <a:xfrm>
            <a:off x="4800600" y="4186238"/>
            <a:ext cx="4110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For </a:t>
            </a:r>
            <a:r>
              <a:rPr lang="en-GB" altLang="en-US" sz="1600" u="sng">
                <a:solidFill>
                  <a:srgbClr val="FF0000"/>
                </a:solidFill>
              </a:rPr>
              <a:t>large differential mode</a:t>
            </a:r>
            <a:r>
              <a:rPr lang="en-GB" altLang="en-US" sz="1600">
                <a:solidFill>
                  <a:srgbClr val="FF0000"/>
                </a:solidFill>
              </a:rPr>
              <a:t> </a:t>
            </a:r>
            <a:r>
              <a:rPr lang="en-GB" altLang="en-US" sz="1600"/>
              <a:t>voltage gain we </a:t>
            </a:r>
            <a:r>
              <a:rPr lang="en-GB" altLang="en-US" sz="1600">
                <a:solidFill>
                  <a:srgbClr val="FF0000"/>
                </a:solidFill>
              </a:rPr>
              <a:t>need R</a:t>
            </a:r>
            <a:r>
              <a:rPr lang="en-GB" altLang="en-US" sz="1600" baseline="-25000">
                <a:solidFill>
                  <a:srgbClr val="FF0000"/>
                </a:solidFill>
              </a:rPr>
              <a:t>C</a:t>
            </a:r>
            <a:r>
              <a:rPr lang="en-GB" altLang="en-US" sz="1600">
                <a:solidFill>
                  <a:srgbClr val="FF0000"/>
                </a:solidFill>
              </a:rPr>
              <a:t>I</a:t>
            </a:r>
            <a:r>
              <a:rPr lang="en-GB" altLang="en-US" sz="1600" baseline="-25000">
                <a:solidFill>
                  <a:srgbClr val="FF0000"/>
                </a:solidFill>
              </a:rPr>
              <a:t>CQ</a:t>
            </a:r>
            <a:r>
              <a:rPr lang="en-GB" altLang="en-US" sz="1600">
                <a:solidFill>
                  <a:srgbClr val="FF0000"/>
                </a:solidFill>
              </a:rPr>
              <a:t> large </a:t>
            </a:r>
            <a:r>
              <a:rPr lang="en-GB" altLang="en-US" sz="1600"/>
              <a:t>(but limited by V</a:t>
            </a:r>
            <a:r>
              <a:rPr lang="en-GB" altLang="en-US" sz="1600" baseline="-25000"/>
              <a:t>CC</a:t>
            </a:r>
            <a:r>
              <a:rPr lang="en-GB" altLang="en-US" sz="1600"/>
              <a:t>)</a:t>
            </a:r>
          </a:p>
        </p:txBody>
      </p:sp>
      <p:sp>
        <p:nvSpPr>
          <p:cNvPr id="20500" name="Text Box 105"/>
          <p:cNvSpPr txBox="1">
            <a:spLocks noChangeArrowheads="1"/>
          </p:cNvSpPr>
          <p:nvPr/>
        </p:nvSpPr>
        <p:spPr bwMode="auto">
          <a:xfrm>
            <a:off x="4789488" y="4822825"/>
            <a:ext cx="41100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For large common mode input impedance we need R</a:t>
            </a:r>
            <a:r>
              <a:rPr lang="en-GB" altLang="en-US" sz="1600" baseline="-25000"/>
              <a:t>E</a:t>
            </a:r>
            <a:r>
              <a:rPr lang="en-GB" altLang="en-US" sz="1600"/>
              <a:t> large and </a:t>
            </a:r>
            <a:r>
              <a:rPr lang="el-GR" altLang="en-US" sz="1600">
                <a:cs typeface="Arial" charset="0"/>
              </a:rPr>
              <a:t>β</a:t>
            </a:r>
            <a:r>
              <a:rPr lang="en-GB" altLang="en-US" sz="1600">
                <a:cs typeface="Arial" charset="0"/>
              </a:rPr>
              <a:t> large</a:t>
            </a:r>
            <a:endParaRPr lang="el-GR" altLang="en-US" sz="1600" baseline="-25000">
              <a:cs typeface="Arial" charset="0"/>
            </a:endParaRPr>
          </a:p>
        </p:txBody>
      </p:sp>
      <p:sp>
        <p:nvSpPr>
          <p:cNvPr id="20501" name="Text Box 106"/>
          <p:cNvSpPr txBox="1">
            <a:spLocks noChangeArrowheads="1"/>
          </p:cNvSpPr>
          <p:nvPr/>
        </p:nvSpPr>
        <p:spPr bwMode="auto">
          <a:xfrm>
            <a:off x="4808538" y="5418138"/>
            <a:ext cx="41100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For large differential mode input impedance we need I</a:t>
            </a:r>
            <a:r>
              <a:rPr lang="en-GB" altLang="en-US" sz="1600" baseline="-25000"/>
              <a:t>CQ</a:t>
            </a:r>
            <a:r>
              <a:rPr lang="en-GB" altLang="en-US" sz="1600"/>
              <a:t> small and </a:t>
            </a:r>
            <a:r>
              <a:rPr lang="el-GR" altLang="en-US" sz="1600"/>
              <a:t>β</a:t>
            </a:r>
            <a:r>
              <a:rPr lang="en-GB" altLang="en-US" sz="1600"/>
              <a:t> large</a:t>
            </a:r>
          </a:p>
        </p:txBody>
      </p:sp>
      <p:sp>
        <p:nvSpPr>
          <p:cNvPr id="20502" name="Text Box 107"/>
          <p:cNvSpPr txBox="1">
            <a:spLocks noChangeArrowheads="1"/>
          </p:cNvSpPr>
          <p:nvPr/>
        </p:nvSpPr>
        <p:spPr bwMode="auto">
          <a:xfrm>
            <a:off x="569913" y="5080000"/>
            <a:ext cx="316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b="1" u="sng"/>
              <a:t>Common Mode Rejection Ratio</a:t>
            </a:r>
          </a:p>
        </p:txBody>
      </p:sp>
      <p:graphicFrame>
        <p:nvGraphicFramePr>
          <p:cNvPr id="20503" name="Object 108"/>
          <p:cNvGraphicFramePr>
            <a:graphicFrameLocks noChangeAspect="1"/>
          </p:cNvGraphicFramePr>
          <p:nvPr/>
        </p:nvGraphicFramePr>
        <p:xfrm>
          <a:off x="295275" y="5418138"/>
          <a:ext cx="4364038" cy="695325"/>
        </p:xfrm>
        <a:graphic>
          <a:graphicData uri="http://schemas.openxmlformats.org/presentationml/2006/ole">
            <mc:AlternateContent xmlns:mc="http://schemas.openxmlformats.org/markup-compatibility/2006">
              <mc:Choice xmlns:v="urn:schemas-microsoft-com:vml" Requires="v">
                <p:oleObj spid="_x0000_s20634" name="Equation" r:id="rId12" imgW="3352800" imgH="533400" progId="Equation.3">
                  <p:embed/>
                </p:oleObj>
              </mc:Choice>
              <mc:Fallback>
                <p:oleObj name="Equation" r:id="rId12" imgW="3352800" imgH="533400" progId="Equation.3">
                  <p:embed/>
                  <p:pic>
                    <p:nvPicPr>
                      <p:cNvPr id="0" name="Object 1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275" y="5418138"/>
                        <a:ext cx="4364038"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4"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22</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441430" y="1922356"/>
            <a:ext cx="5893648" cy="2031325"/>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a:t>
            </a:r>
            <a:r>
              <a:rPr lang="en-GB" altLang="zh-CN" sz="3600" b="1" dirty="0" smtClean="0">
                <a:latin typeface="Times New Roman" panose="02020603050405020304" pitchFamily="18" charset="0"/>
                <a:ea typeface="SimSun" pitchFamily="2" charset="-122"/>
                <a:cs typeface="Times New Roman" panose="02020603050405020304" pitchFamily="18" charset="0"/>
              </a:rPr>
              <a:t>3: </a:t>
            </a:r>
            <a:endParaRPr lang="en-GB" altLang="zh-CN" sz="3600" b="1" dirty="0" smtClean="0">
              <a:latin typeface="Times New Roman" panose="02020603050405020304" pitchFamily="18" charset="0"/>
              <a:ea typeface="SimSun" pitchFamily="2" charset="-122"/>
              <a:cs typeface="Times New Roman" panose="02020603050405020304" pitchFamily="18" charset="0"/>
            </a:endParaRPr>
          </a:p>
          <a:p>
            <a:pPr algn="ctr">
              <a:spcBef>
                <a:spcPct val="50000"/>
              </a:spcBef>
            </a:pPr>
            <a:r>
              <a:rPr lang="en-US" altLang="en-US" sz="3600" b="1" dirty="0">
                <a:latin typeface="Times New Roman" panose="02020603050405020304" pitchFamily="18" charset="0"/>
                <a:cs typeface="Times New Roman" panose="02020603050405020304" pitchFamily="18" charset="0"/>
              </a:rPr>
              <a:t>Differential Amplifier </a:t>
            </a:r>
            <a:r>
              <a:rPr lang="en-US" altLang="en-US" sz="3600" b="1" dirty="0" smtClean="0">
                <a:latin typeface="Times New Roman" panose="02020603050405020304" pitchFamily="18" charset="0"/>
                <a:cs typeface="Times New Roman" panose="02020603050405020304" pitchFamily="18" charset="0"/>
              </a:rPr>
              <a:t>Design for Performance </a:t>
            </a:r>
            <a:endParaRPr lang="en-GB"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886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16BA4CB7-D5BF-455A-AA22-A9FB3355E8C6}" type="slidenum">
              <a:rPr lang="en-GB" altLang="en-US" sz="1200" smtClean="0">
                <a:latin typeface="Garamond" pitchFamily="18" charset="0"/>
              </a:rPr>
              <a:pPr/>
              <a:t>23</a:t>
            </a:fld>
            <a:endParaRPr lang="en-GB" altLang="en-US" sz="1200" smtClean="0">
              <a:latin typeface="Garamond" pitchFamily="18" charset="0"/>
            </a:endParaRPr>
          </a:p>
        </p:txBody>
      </p:sp>
      <p:sp>
        <p:nvSpPr>
          <p:cNvPr id="2048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048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0485" name="Text Box 5"/>
          <p:cNvSpPr txBox="1">
            <a:spLocks noChangeArrowheads="1"/>
          </p:cNvSpPr>
          <p:nvPr/>
        </p:nvSpPr>
        <p:spPr bwMode="auto">
          <a:xfrm>
            <a:off x="550863" y="788988"/>
            <a:ext cx="4084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u="sng"/>
              <a:t>Summary – the long tailed pair</a:t>
            </a:r>
          </a:p>
        </p:txBody>
      </p:sp>
      <p:grpSp>
        <p:nvGrpSpPr>
          <p:cNvPr id="20486" name="Group 6"/>
          <p:cNvGrpSpPr>
            <a:grpSpLocks/>
          </p:cNvGrpSpPr>
          <p:nvPr/>
        </p:nvGrpSpPr>
        <p:grpSpPr bwMode="auto">
          <a:xfrm>
            <a:off x="4476750" y="584200"/>
            <a:ext cx="4633913" cy="2428875"/>
            <a:chOff x="2820" y="368"/>
            <a:chExt cx="2919" cy="1530"/>
          </a:xfrm>
        </p:grpSpPr>
        <p:sp>
          <p:nvSpPr>
            <p:cNvPr id="20505" name="Text Box 7"/>
            <p:cNvSpPr txBox="1">
              <a:spLocks noChangeArrowheads="1"/>
            </p:cNvSpPr>
            <p:nvPr/>
          </p:nvSpPr>
          <p:spPr bwMode="auto">
            <a:xfrm>
              <a:off x="5466" y="1063"/>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20506" name="Line 8"/>
            <p:cNvSpPr>
              <a:spLocks noChangeShapeType="1"/>
            </p:cNvSpPr>
            <p:nvPr/>
          </p:nvSpPr>
          <p:spPr bwMode="auto">
            <a:xfrm>
              <a:off x="3313" y="997"/>
              <a:ext cx="0" cy="1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9"/>
            <p:cNvSpPr>
              <a:spLocks noChangeShapeType="1"/>
            </p:cNvSpPr>
            <p:nvPr/>
          </p:nvSpPr>
          <p:spPr bwMode="auto">
            <a:xfrm flipV="1">
              <a:off x="3313" y="997"/>
              <a:ext cx="88"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Line 10"/>
            <p:cNvSpPr>
              <a:spLocks noChangeShapeType="1"/>
            </p:cNvSpPr>
            <p:nvPr/>
          </p:nvSpPr>
          <p:spPr bwMode="auto">
            <a:xfrm>
              <a:off x="3313" y="1085"/>
              <a:ext cx="66" cy="6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Freeform 11"/>
            <p:cNvSpPr>
              <a:spLocks/>
            </p:cNvSpPr>
            <p:nvPr/>
          </p:nvSpPr>
          <p:spPr bwMode="auto">
            <a:xfrm>
              <a:off x="3359" y="1130"/>
              <a:ext cx="42" cy="43"/>
            </a:xfrm>
            <a:custGeom>
              <a:avLst/>
              <a:gdLst>
                <a:gd name="T0" fmla="*/ 1 w 65"/>
                <a:gd name="T1" fmla="*/ 1 h 67"/>
                <a:gd name="T2" fmla="*/ 0 w 65"/>
                <a:gd name="T3" fmla="*/ 1 h 67"/>
                <a:gd name="T4" fmla="*/ 1 w 65"/>
                <a:gd name="T5" fmla="*/ 1 h 67"/>
                <a:gd name="T6" fmla="*/ 1 w 65"/>
                <a:gd name="T7" fmla="*/ 1 h 67"/>
                <a:gd name="T8" fmla="*/ 1 w 65"/>
                <a:gd name="T9" fmla="*/ 1 h 67"/>
                <a:gd name="T10" fmla="*/ 1 w 65"/>
                <a:gd name="T11" fmla="*/ 0 h 67"/>
                <a:gd name="T12" fmla="*/ 1 w 65"/>
                <a:gd name="T13" fmla="*/ 1 h 67"/>
                <a:gd name="T14" fmla="*/ 0 60000 65536"/>
                <a:gd name="T15" fmla="*/ 0 60000 65536"/>
                <a:gd name="T16" fmla="*/ 0 60000 65536"/>
                <a:gd name="T17" fmla="*/ 0 60000 65536"/>
                <a:gd name="T18" fmla="*/ 0 60000 65536"/>
                <a:gd name="T19" fmla="*/ 0 60000 65536"/>
                <a:gd name="T20" fmla="*/ 0 60000 65536"/>
                <a:gd name="T21" fmla="*/ 0 w 65"/>
                <a:gd name="T22" fmla="*/ 0 h 67"/>
                <a:gd name="T23" fmla="*/ 65 w 65"/>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67">
                  <a:moveTo>
                    <a:pt x="65" y="67"/>
                  </a:moveTo>
                  <a:lnTo>
                    <a:pt x="0" y="44"/>
                  </a:lnTo>
                  <a:lnTo>
                    <a:pt x="14" y="37"/>
                  </a:lnTo>
                  <a:lnTo>
                    <a:pt x="26" y="28"/>
                  </a:lnTo>
                  <a:lnTo>
                    <a:pt x="35" y="14"/>
                  </a:lnTo>
                  <a:lnTo>
                    <a:pt x="42" y="0"/>
                  </a:lnTo>
                  <a:lnTo>
                    <a:pt x="65"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10" name="Line 12"/>
            <p:cNvSpPr>
              <a:spLocks noChangeShapeType="1"/>
            </p:cNvSpPr>
            <p:nvPr/>
          </p:nvSpPr>
          <p:spPr bwMode="auto">
            <a:xfrm flipV="1">
              <a:off x="3401" y="510"/>
              <a:ext cx="0" cy="4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Freeform 13"/>
            <p:cNvSpPr>
              <a:spLocks/>
            </p:cNvSpPr>
            <p:nvPr/>
          </p:nvSpPr>
          <p:spPr bwMode="auto">
            <a:xfrm>
              <a:off x="3015" y="1297"/>
              <a:ext cx="158" cy="158"/>
            </a:xfrm>
            <a:custGeom>
              <a:avLst/>
              <a:gdLst>
                <a:gd name="T0" fmla="*/ 0 w 246"/>
                <a:gd name="T1" fmla="*/ 1 h 246"/>
                <a:gd name="T2" fmla="*/ 1 w 246"/>
                <a:gd name="T3" fmla="*/ 1 h 246"/>
                <a:gd name="T4" fmla="*/ 1 w 246"/>
                <a:gd name="T5" fmla="*/ 1 h 246"/>
                <a:gd name="T6" fmla="*/ 1 w 246"/>
                <a:gd name="T7" fmla="*/ 1 h 246"/>
                <a:gd name="T8" fmla="*/ 1 w 246"/>
                <a:gd name="T9" fmla="*/ 1 h 246"/>
                <a:gd name="T10" fmla="*/ 1 w 246"/>
                <a:gd name="T11" fmla="*/ 1 h 246"/>
                <a:gd name="T12" fmla="*/ 1 w 246"/>
                <a:gd name="T13" fmla="*/ 1 h 246"/>
                <a:gd name="T14" fmla="*/ 1 w 246"/>
                <a:gd name="T15" fmla="*/ 1 h 246"/>
                <a:gd name="T16" fmla="*/ 1 w 246"/>
                <a:gd name="T17" fmla="*/ 0 h 246"/>
                <a:gd name="T18" fmla="*/ 1 w 246"/>
                <a:gd name="T19" fmla="*/ 0 h 246"/>
                <a:gd name="T20" fmla="*/ 1 w 246"/>
                <a:gd name="T21" fmla="*/ 1 h 246"/>
                <a:gd name="T22" fmla="*/ 1 w 246"/>
                <a:gd name="T23" fmla="*/ 1 h 246"/>
                <a:gd name="T24" fmla="*/ 2 w 246"/>
                <a:gd name="T25" fmla="*/ 1 h 246"/>
                <a:gd name="T26" fmla="*/ 2 w 246"/>
                <a:gd name="T27" fmla="*/ 1 h 246"/>
                <a:gd name="T28" fmla="*/ 2 w 246"/>
                <a:gd name="T29" fmla="*/ 1 h 246"/>
                <a:gd name="T30" fmla="*/ 2 w 246"/>
                <a:gd name="T31" fmla="*/ 1 h 246"/>
                <a:gd name="T32" fmla="*/ 2 w 246"/>
                <a:gd name="T33" fmla="*/ 1 h 246"/>
                <a:gd name="T34" fmla="*/ 2 w 246"/>
                <a:gd name="T35" fmla="*/ 1 h 246"/>
                <a:gd name="T36" fmla="*/ 2 w 246"/>
                <a:gd name="T37" fmla="*/ 1 h 246"/>
                <a:gd name="T38" fmla="*/ 2 w 246"/>
                <a:gd name="T39" fmla="*/ 1 h 246"/>
                <a:gd name="T40" fmla="*/ 2 w 246"/>
                <a:gd name="T41" fmla="*/ 1 h 246"/>
                <a:gd name="T42" fmla="*/ 2 w 246"/>
                <a:gd name="T43" fmla="*/ 2 h 246"/>
                <a:gd name="T44" fmla="*/ 2 w 246"/>
                <a:gd name="T45" fmla="*/ 2 h 246"/>
                <a:gd name="T46" fmla="*/ 1 w 246"/>
                <a:gd name="T47" fmla="*/ 2 h 246"/>
                <a:gd name="T48" fmla="*/ 1 w 246"/>
                <a:gd name="T49" fmla="*/ 2 h 246"/>
                <a:gd name="T50" fmla="*/ 1 w 246"/>
                <a:gd name="T51" fmla="*/ 2 h 246"/>
                <a:gd name="T52" fmla="*/ 1 w 246"/>
                <a:gd name="T53" fmla="*/ 2 h 246"/>
                <a:gd name="T54" fmla="*/ 1 w 246"/>
                <a:gd name="T55" fmla="*/ 2 h 246"/>
                <a:gd name="T56" fmla="*/ 1 w 246"/>
                <a:gd name="T57" fmla="*/ 2 h 246"/>
                <a:gd name="T58" fmla="*/ 1 w 246"/>
                <a:gd name="T59" fmla="*/ 2 h 246"/>
                <a:gd name="T60" fmla="*/ 1 w 246"/>
                <a:gd name="T61" fmla="*/ 2 h 246"/>
                <a:gd name="T62" fmla="*/ 1 w 246"/>
                <a:gd name="T63" fmla="*/ 1 h 246"/>
                <a:gd name="T64" fmla="*/ 1 w 246"/>
                <a:gd name="T65" fmla="*/ 1 h 246"/>
                <a:gd name="T66" fmla="*/ 1 w 246"/>
                <a:gd name="T67" fmla="*/ 1 h 246"/>
                <a:gd name="T68" fmla="*/ 0 w 246"/>
                <a:gd name="T69" fmla="*/ 1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6"/>
                <a:gd name="T106" fmla="*/ 0 h 246"/>
                <a:gd name="T107" fmla="*/ 246 w 246"/>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6" h="246">
                  <a:moveTo>
                    <a:pt x="0" y="123"/>
                  </a:moveTo>
                  <a:lnTo>
                    <a:pt x="2" y="100"/>
                  </a:lnTo>
                  <a:lnTo>
                    <a:pt x="7" y="79"/>
                  </a:lnTo>
                  <a:lnTo>
                    <a:pt x="18" y="58"/>
                  </a:lnTo>
                  <a:lnTo>
                    <a:pt x="32" y="39"/>
                  </a:lnTo>
                  <a:lnTo>
                    <a:pt x="48" y="23"/>
                  </a:lnTo>
                  <a:lnTo>
                    <a:pt x="67" y="11"/>
                  </a:lnTo>
                  <a:lnTo>
                    <a:pt x="88" y="4"/>
                  </a:lnTo>
                  <a:lnTo>
                    <a:pt x="111" y="0"/>
                  </a:lnTo>
                  <a:lnTo>
                    <a:pt x="134" y="0"/>
                  </a:lnTo>
                  <a:lnTo>
                    <a:pt x="158" y="4"/>
                  </a:lnTo>
                  <a:lnTo>
                    <a:pt x="179" y="11"/>
                  </a:lnTo>
                  <a:lnTo>
                    <a:pt x="197" y="23"/>
                  </a:lnTo>
                  <a:lnTo>
                    <a:pt x="213" y="39"/>
                  </a:lnTo>
                  <a:lnTo>
                    <a:pt x="227" y="58"/>
                  </a:lnTo>
                  <a:lnTo>
                    <a:pt x="239" y="79"/>
                  </a:lnTo>
                  <a:lnTo>
                    <a:pt x="244" y="100"/>
                  </a:lnTo>
                  <a:lnTo>
                    <a:pt x="246" y="123"/>
                  </a:lnTo>
                  <a:lnTo>
                    <a:pt x="244" y="146"/>
                  </a:lnTo>
                  <a:lnTo>
                    <a:pt x="239" y="167"/>
                  </a:lnTo>
                  <a:lnTo>
                    <a:pt x="227" y="188"/>
                  </a:lnTo>
                  <a:lnTo>
                    <a:pt x="213" y="207"/>
                  </a:lnTo>
                  <a:lnTo>
                    <a:pt x="197" y="221"/>
                  </a:lnTo>
                  <a:lnTo>
                    <a:pt x="179" y="232"/>
                  </a:lnTo>
                  <a:lnTo>
                    <a:pt x="158" y="242"/>
                  </a:lnTo>
                  <a:lnTo>
                    <a:pt x="134" y="246"/>
                  </a:lnTo>
                  <a:lnTo>
                    <a:pt x="111" y="246"/>
                  </a:lnTo>
                  <a:lnTo>
                    <a:pt x="88" y="242"/>
                  </a:lnTo>
                  <a:lnTo>
                    <a:pt x="67" y="232"/>
                  </a:lnTo>
                  <a:lnTo>
                    <a:pt x="48" y="221"/>
                  </a:lnTo>
                  <a:lnTo>
                    <a:pt x="32" y="207"/>
                  </a:lnTo>
                  <a:lnTo>
                    <a:pt x="18" y="188"/>
                  </a:lnTo>
                  <a:lnTo>
                    <a:pt x="7" y="167"/>
                  </a:lnTo>
                  <a:lnTo>
                    <a:pt x="2"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12" name="Freeform 14"/>
            <p:cNvSpPr>
              <a:spLocks/>
            </p:cNvSpPr>
            <p:nvPr/>
          </p:nvSpPr>
          <p:spPr bwMode="auto">
            <a:xfrm>
              <a:off x="3915" y="895"/>
              <a:ext cx="26" cy="27"/>
            </a:xfrm>
            <a:custGeom>
              <a:avLst/>
              <a:gdLst>
                <a:gd name="T0" fmla="*/ 0 w 40"/>
                <a:gd name="T1" fmla="*/ 1 h 42"/>
                <a:gd name="T2" fmla="*/ 1 w 40"/>
                <a:gd name="T3" fmla="*/ 1 h 42"/>
                <a:gd name="T4" fmla="*/ 1 w 40"/>
                <a:gd name="T5" fmla="*/ 1 h 42"/>
                <a:gd name="T6" fmla="*/ 1 w 40"/>
                <a:gd name="T7" fmla="*/ 0 h 42"/>
                <a:gd name="T8" fmla="*/ 1 w 40"/>
                <a:gd name="T9" fmla="*/ 0 h 42"/>
                <a:gd name="T10" fmla="*/ 1 w 40"/>
                <a:gd name="T11" fmla="*/ 1 h 42"/>
                <a:gd name="T12" fmla="*/ 1 w 40"/>
                <a:gd name="T13" fmla="*/ 1 h 42"/>
                <a:gd name="T14" fmla="*/ 1 w 40"/>
                <a:gd name="T15" fmla="*/ 1 h 42"/>
                <a:gd name="T16" fmla="*/ 1 w 40"/>
                <a:gd name="T17" fmla="*/ 1 h 42"/>
                <a:gd name="T18" fmla="*/ 1 w 40"/>
                <a:gd name="T19" fmla="*/ 1 h 42"/>
                <a:gd name="T20" fmla="*/ 1 w 40"/>
                <a:gd name="T21" fmla="*/ 1 h 42"/>
                <a:gd name="T22" fmla="*/ 1 w 40"/>
                <a:gd name="T23" fmla="*/ 1 h 42"/>
                <a:gd name="T24" fmla="*/ 1 w 40"/>
                <a:gd name="T25" fmla="*/ 1 h 42"/>
                <a:gd name="T26" fmla="*/ 1 w 40"/>
                <a:gd name="T27" fmla="*/ 1 h 42"/>
                <a:gd name="T28" fmla="*/ 0 w 40"/>
                <a:gd name="T29" fmla="*/ 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3" y="11"/>
                  </a:lnTo>
                  <a:lnTo>
                    <a:pt x="7" y="4"/>
                  </a:lnTo>
                  <a:lnTo>
                    <a:pt x="16" y="0"/>
                  </a:lnTo>
                  <a:lnTo>
                    <a:pt x="23" y="0"/>
                  </a:lnTo>
                  <a:lnTo>
                    <a:pt x="33" y="4"/>
                  </a:lnTo>
                  <a:lnTo>
                    <a:pt x="37" y="11"/>
                  </a:lnTo>
                  <a:lnTo>
                    <a:pt x="40" y="21"/>
                  </a:lnTo>
                  <a:lnTo>
                    <a:pt x="37" y="30"/>
                  </a:lnTo>
                  <a:lnTo>
                    <a:pt x="33" y="37"/>
                  </a:lnTo>
                  <a:lnTo>
                    <a:pt x="23" y="42"/>
                  </a:lnTo>
                  <a:lnTo>
                    <a:pt x="16" y="42"/>
                  </a:lnTo>
                  <a:lnTo>
                    <a:pt x="7" y="37"/>
                  </a:lnTo>
                  <a:lnTo>
                    <a:pt x="3" y="30"/>
                  </a:lnTo>
                  <a:lnTo>
                    <a:pt x="0" y="21"/>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13" name="Rectangle 15"/>
            <p:cNvSpPr>
              <a:spLocks noChangeArrowheads="1"/>
            </p:cNvSpPr>
            <p:nvPr/>
          </p:nvSpPr>
          <p:spPr bwMode="auto">
            <a:xfrm>
              <a:off x="3887" y="609"/>
              <a:ext cx="81" cy="202"/>
            </a:xfrm>
            <a:prstGeom prst="rect">
              <a:avLst/>
            </a:prstGeom>
            <a:solidFill>
              <a:srgbClr val="FFFFFF"/>
            </a:solidFill>
            <a:ln w="11113">
              <a:solidFill>
                <a:srgbClr val="000000"/>
              </a:solidFill>
              <a:miter lim="800000"/>
              <a:headEnd/>
              <a:tailEnd/>
            </a:ln>
          </p:spPr>
          <p:txBody>
            <a:bodyPr/>
            <a:lstStyle/>
            <a:p>
              <a:endParaRPr lang="en-US" altLang="en-US"/>
            </a:p>
          </p:txBody>
        </p:sp>
        <p:sp>
          <p:nvSpPr>
            <p:cNvPr id="20514" name="Line 16"/>
            <p:cNvSpPr>
              <a:spLocks noChangeShapeType="1"/>
            </p:cNvSpPr>
            <p:nvPr/>
          </p:nvSpPr>
          <p:spPr bwMode="auto">
            <a:xfrm flipV="1">
              <a:off x="3927" y="811"/>
              <a:ext cx="2" cy="18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17"/>
            <p:cNvSpPr>
              <a:spLocks noChangeShapeType="1"/>
            </p:cNvSpPr>
            <p:nvPr/>
          </p:nvSpPr>
          <p:spPr bwMode="auto">
            <a:xfrm flipV="1">
              <a:off x="3927" y="512"/>
              <a:ext cx="2" cy="9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18"/>
            <p:cNvSpPr>
              <a:spLocks noChangeShapeType="1"/>
            </p:cNvSpPr>
            <p:nvPr/>
          </p:nvSpPr>
          <p:spPr bwMode="auto">
            <a:xfrm>
              <a:off x="4017" y="997"/>
              <a:ext cx="0" cy="1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Line 19"/>
            <p:cNvSpPr>
              <a:spLocks noChangeShapeType="1"/>
            </p:cNvSpPr>
            <p:nvPr/>
          </p:nvSpPr>
          <p:spPr bwMode="auto">
            <a:xfrm flipH="1" flipV="1">
              <a:off x="3927" y="997"/>
              <a:ext cx="9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8" name="Line 20"/>
            <p:cNvSpPr>
              <a:spLocks noChangeShapeType="1"/>
            </p:cNvSpPr>
            <p:nvPr/>
          </p:nvSpPr>
          <p:spPr bwMode="auto">
            <a:xfrm flipH="1">
              <a:off x="3950" y="1085"/>
              <a:ext cx="67" cy="6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9" name="Freeform 21"/>
            <p:cNvSpPr>
              <a:spLocks/>
            </p:cNvSpPr>
            <p:nvPr/>
          </p:nvSpPr>
          <p:spPr bwMode="auto">
            <a:xfrm>
              <a:off x="3927" y="1130"/>
              <a:ext cx="43" cy="43"/>
            </a:xfrm>
            <a:custGeom>
              <a:avLst/>
              <a:gdLst>
                <a:gd name="T0" fmla="*/ 0 w 67"/>
                <a:gd name="T1" fmla="*/ 1 h 67"/>
                <a:gd name="T2" fmla="*/ 1 w 67"/>
                <a:gd name="T3" fmla="*/ 1 h 67"/>
                <a:gd name="T4" fmla="*/ 1 w 67"/>
                <a:gd name="T5" fmla="*/ 1 h 67"/>
                <a:gd name="T6" fmla="*/ 1 w 67"/>
                <a:gd name="T7" fmla="*/ 1 h 67"/>
                <a:gd name="T8" fmla="*/ 1 w 67"/>
                <a:gd name="T9" fmla="*/ 1 h 67"/>
                <a:gd name="T10" fmla="*/ 1 w 67"/>
                <a:gd name="T11" fmla="*/ 0 h 67"/>
                <a:gd name="T12" fmla="*/ 0 w 67"/>
                <a:gd name="T13" fmla="*/ 1 h 67"/>
                <a:gd name="T14" fmla="*/ 0 60000 65536"/>
                <a:gd name="T15" fmla="*/ 0 60000 65536"/>
                <a:gd name="T16" fmla="*/ 0 60000 65536"/>
                <a:gd name="T17" fmla="*/ 0 60000 65536"/>
                <a:gd name="T18" fmla="*/ 0 60000 65536"/>
                <a:gd name="T19" fmla="*/ 0 60000 65536"/>
                <a:gd name="T20" fmla="*/ 0 60000 65536"/>
                <a:gd name="T21" fmla="*/ 0 w 67"/>
                <a:gd name="T22" fmla="*/ 0 h 67"/>
                <a:gd name="T23" fmla="*/ 67 w 6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67">
                  <a:moveTo>
                    <a:pt x="0" y="67"/>
                  </a:moveTo>
                  <a:lnTo>
                    <a:pt x="67" y="44"/>
                  </a:lnTo>
                  <a:lnTo>
                    <a:pt x="53" y="37"/>
                  </a:lnTo>
                  <a:lnTo>
                    <a:pt x="39" y="28"/>
                  </a:lnTo>
                  <a:lnTo>
                    <a:pt x="30" y="14"/>
                  </a:lnTo>
                  <a:lnTo>
                    <a:pt x="23"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0" name="Line 22"/>
            <p:cNvSpPr>
              <a:spLocks noChangeShapeType="1"/>
            </p:cNvSpPr>
            <p:nvPr/>
          </p:nvSpPr>
          <p:spPr bwMode="auto">
            <a:xfrm>
              <a:off x="3401" y="1173"/>
              <a:ext cx="0" cy="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1" name="Line 23"/>
            <p:cNvSpPr>
              <a:spLocks noChangeShapeType="1"/>
            </p:cNvSpPr>
            <p:nvPr/>
          </p:nvSpPr>
          <p:spPr bwMode="auto">
            <a:xfrm>
              <a:off x="3927" y="1173"/>
              <a:ext cx="2" cy="8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2" name="Line 24"/>
            <p:cNvSpPr>
              <a:spLocks noChangeShapeType="1"/>
            </p:cNvSpPr>
            <p:nvPr/>
          </p:nvSpPr>
          <p:spPr bwMode="auto">
            <a:xfrm>
              <a:off x="3401" y="1260"/>
              <a:ext cx="526"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3" name="Rectangle 25"/>
            <p:cNvSpPr>
              <a:spLocks noChangeArrowheads="1"/>
            </p:cNvSpPr>
            <p:nvPr/>
          </p:nvSpPr>
          <p:spPr bwMode="auto">
            <a:xfrm>
              <a:off x="3619" y="1436"/>
              <a:ext cx="93" cy="231"/>
            </a:xfrm>
            <a:prstGeom prst="rect">
              <a:avLst/>
            </a:prstGeom>
            <a:solidFill>
              <a:srgbClr val="FFFFFF"/>
            </a:solidFill>
            <a:ln w="11113">
              <a:solidFill>
                <a:srgbClr val="000000"/>
              </a:solidFill>
              <a:miter lim="800000"/>
              <a:headEnd/>
              <a:tailEnd/>
            </a:ln>
          </p:spPr>
          <p:txBody>
            <a:bodyPr/>
            <a:lstStyle/>
            <a:p>
              <a:endParaRPr lang="en-US" altLang="en-US"/>
            </a:p>
          </p:txBody>
        </p:sp>
        <p:sp>
          <p:nvSpPr>
            <p:cNvPr id="20524" name="Line 26"/>
            <p:cNvSpPr>
              <a:spLocks noChangeShapeType="1"/>
            </p:cNvSpPr>
            <p:nvPr/>
          </p:nvSpPr>
          <p:spPr bwMode="auto">
            <a:xfrm flipV="1">
              <a:off x="3664" y="1267"/>
              <a:ext cx="0" cy="16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Freeform 27"/>
            <p:cNvSpPr>
              <a:spLocks/>
            </p:cNvSpPr>
            <p:nvPr/>
          </p:nvSpPr>
          <p:spPr bwMode="auto">
            <a:xfrm>
              <a:off x="3651" y="1248"/>
              <a:ext cx="27" cy="25"/>
            </a:xfrm>
            <a:custGeom>
              <a:avLst/>
              <a:gdLst>
                <a:gd name="T0" fmla="*/ 0 w 42"/>
                <a:gd name="T1" fmla="*/ 1 h 39"/>
                <a:gd name="T2" fmla="*/ 1 w 42"/>
                <a:gd name="T3" fmla="*/ 1 h 39"/>
                <a:gd name="T4" fmla="*/ 1 w 42"/>
                <a:gd name="T5" fmla="*/ 1 h 39"/>
                <a:gd name="T6" fmla="*/ 1 w 42"/>
                <a:gd name="T7" fmla="*/ 0 h 39"/>
                <a:gd name="T8" fmla="*/ 1 w 42"/>
                <a:gd name="T9" fmla="*/ 0 h 39"/>
                <a:gd name="T10" fmla="*/ 1 w 42"/>
                <a:gd name="T11" fmla="*/ 1 h 39"/>
                <a:gd name="T12" fmla="*/ 1 w 42"/>
                <a:gd name="T13" fmla="*/ 1 h 39"/>
                <a:gd name="T14" fmla="*/ 1 w 42"/>
                <a:gd name="T15" fmla="*/ 1 h 39"/>
                <a:gd name="T16" fmla="*/ 1 w 42"/>
                <a:gd name="T17" fmla="*/ 1 h 39"/>
                <a:gd name="T18" fmla="*/ 1 w 42"/>
                <a:gd name="T19" fmla="*/ 1 h 39"/>
                <a:gd name="T20" fmla="*/ 1 w 42"/>
                <a:gd name="T21" fmla="*/ 1 h 39"/>
                <a:gd name="T22" fmla="*/ 1 w 42"/>
                <a:gd name="T23" fmla="*/ 1 h 39"/>
                <a:gd name="T24" fmla="*/ 1 w 42"/>
                <a:gd name="T25" fmla="*/ 1 h 39"/>
                <a:gd name="T26" fmla="*/ 1 w 42"/>
                <a:gd name="T27" fmla="*/ 1 h 39"/>
                <a:gd name="T28" fmla="*/ 0 w 42"/>
                <a:gd name="T29" fmla="*/ 1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9"/>
                <a:gd name="T47" fmla="*/ 42 w 42"/>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9">
                  <a:moveTo>
                    <a:pt x="0" y="18"/>
                  </a:moveTo>
                  <a:lnTo>
                    <a:pt x="2" y="9"/>
                  </a:lnTo>
                  <a:lnTo>
                    <a:pt x="9" y="2"/>
                  </a:lnTo>
                  <a:lnTo>
                    <a:pt x="16" y="0"/>
                  </a:lnTo>
                  <a:lnTo>
                    <a:pt x="26" y="0"/>
                  </a:lnTo>
                  <a:lnTo>
                    <a:pt x="35" y="2"/>
                  </a:lnTo>
                  <a:lnTo>
                    <a:pt x="40" y="9"/>
                  </a:lnTo>
                  <a:lnTo>
                    <a:pt x="42" y="18"/>
                  </a:lnTo>
                  <a:lnTo>
                    <a:pt x="40" y="28"/>
                  </a:lnTo>
                  <a:lnTo>
                    <a:pt x="35" y="35"/>
                  </a:lnTo>
                  <a:lnTo>
                    <a:pt x="26" y="39"/>
                  </a:lnTo>
                  <a:lnTo>
                    <a:pt x="16" y="39"/>
                  </a:lnTo>
                  <a:lnTo>
                    <a:pt x="9" y="35"/>
                  </a:lnTo>
                  <a:lnTo>
                    <a:pt x="2" y="28"/>
                  </a:lnTo>
                  <a:lnTo>
                    <a:pt x="0" y="18"/>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26" name="Line 28"/>
            <p:cNvSpPr>
              <a:spLocks noChangeShapeType="1"/>
            </p:cNvSpPr>
            <p:nvPr/>
          </p:nvSpPr>
          <p:spPr bwMode="auto">
            <a:xfrm>
              <a:off x="3664" y="1323"/>
              <a:ext cx="0" cy="2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Freeform 29"/>
            <p:cNvSpPr>
              <a:spLocks/>
            </p:cNvSpPr>
            <p:nvPr/>
          </p:nvSpPr>
          <p:spPr bwMode="auto">
            <a:xfrm>
              <a:off x="3645" y="1335"/>
              <a:ext cx="40" cy="40"/>
            </a:xfrm>
            <a:custGeom>
              <a:avLst/>
              <a:gdLst>
                <a:gd name="T0" fmla="*/ 1 w 63"/>
                <a:gd name="T1" fmla="*/ 1 h 62"/>
                <a:gd name="T2" fmla="*/ 0 w 63"/>
                <a:gd name="T3" fmla="*/ 0 h 62"/>
                <a:gd name="T4" fmla="*/ 1 w 63"/>
                <a:gd name="T5" fmla="*/ 1 h 62"/>
                <a:gd name="T6" fmla="*/ 1 w 63"/>
                <a:gd name="T7" fmla="*/ 1 h 62"/>
                <a:gd name="T8" fmla="*/ 1 w 63"/>
                <a:gd name="T9" fmla="*/ 1 h 62"/>
                <a:gd name="T10" fmla="*/ 1 w 63"/>
                <a:gd name="T11" fmla="*/ 0 h 62"/>
                <a:gd name="T12" fmla="*/ 1 w 63"/>
                <a:gd name="T13" fmla="*/ 1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30" y="62"/>
                  </a:moveTo>
                  <a:lnTo>
                    <a:pt x="0" y="0"/>
                  </a:lnTo>
                  <a:lnTo>
                    <a:pt x="14" y="4"/>
                  </a:lnTo>
                  <a:lnTo>
                    <a:pt x="30" y="7"/>
                  </a:lnTo>
                  <a:lnTo>
                    <a:pt x="46" y="4"/>
                  </a:lnTo>
                  <a:lnTo>
                    <a:pt x="63" y="0"/>
                  </a:lnTo>
                  <a:lnTo>
                    <a:pt x="3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28" name="Rectangle 30"/>
            <p:cNvSpPr>
              <a:spLocks noChangeArrowheads="1"/>
            </p:cNvSpPr>
            <p:nvPr/>
          </p:nvSpPr>
          <p:spPr bwMode="auto">
            <a:xfrm>
              <a:off x="4008" y="618"/>
              <a:ext cx="8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29" name="Rectangle 31"/>
            <p:cNvSpPr>
              <a:spLocks noChangeArrowheads="1"/>
            </p:cNvSpPr>
            <p:nvPr/>
          </p:nvSpPr>
          <p:spPr bwMode="auto">
            <a:xfrm>
              <a:off x="4008" y="620"/>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endParaRPr lang="en-US" altLang="en-US"/>
            </a:p>
          </p:txBody>
        </p:sp>
        <p:sp>
          <p:nvSpPr>
            <p:cNvPr id="20530" name="Rectangle 32"/>
            <p:cNvSpPr>
              <a:spLocks noChangeArrowheads="1"/>
            </p:cNvSpPr>
            <p:nvPr/>
          </p:nvSpPr>
          <p:spPr bwMode="auto">
            <a:xfrm>
              <a:off x="4044" y="666"/>
              <a:ext cx="14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31" name="Rectangle 33"/>
            <p:cNvSpPr>
              <a:spLocks noChangeArrowheads="1"/>
            </p:cNvSpPr>
            <p:nvPr/>
          </p:nvSpPr>
          <p:spPr bwMode="auto">
            <a:xfrm>
              <a:off x="4104" y="681"/>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C</a:t>
              </a:r>
              <a:endParaRPr lang="en-US" altLang="en-US"/>
            </a:p>
          </p:txBody>
        </p:sp>
        <p:sp>
          <p:nvSpPr>
            <p:cNvPr id="20532" name="Line 34"/>
            <p:cNvSpPr>
              <a:spLocks noChangeShapeType="1"/>
            </p:cNvSpPr>
            <p:nvPr/>
          </p:nvSpPr>
          <p:spPr bwMode="auto">
            <a:xfrm flipV="1">
              <a:off x="3094" y="1085"/>
              <a:ext cx="0" cy="2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3" name="Line 35"/>
            <p:cNvSpPr>
              <a:spLocks noChangeShapeType="1"/>
            </p:cNvSpPr>
            <p:nvPr/>
          </p:nvSpPr>
          <p:spPr bwMode="auto">
            <a:xfrm>
              <a:off x="3094" y="1085"/>
              <a:ext cx="219"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4" name="Line 36"/>
            <p:cNvSpPr>
              <a:spLocks noChangeShapeType="1"/>
            </p:cNvSpPr>
            <p:nvPr/>
          </p:nvSpPr>
          <p:spPr bwMode="auto">
            <a:xfrm>
              <a:off x="3094" y="1455"/>
              <a:ext cx="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5" name="Line 37"/>
            <p:cNvSpPr>
              <a:spLocks noChangeShapeType="1"/>
            </p:cNvSpPr>
            <p:nvPr/>
          </p:nvSpPr>
          <p:spPr bwMode="auto">
            <a:xfrm>
              <a:off x="3173" y="1085"/>
              <a:ext cx="1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6" name="Freeform 38"/>
            <p:cNvSpPr>
              <a:spLocks/>
            </p:cNvSpPr>
            <p:nvPr/>
          </p:nvSpPr>
          <p:spPr bwMode="auto">
            <a:xfrm>
              <a:off x="3176" y="1064"/>
              <a:ext cx="40" cy="40"/>
            </a:xfrm>
            <a:custGeom>
              <a:avLst/>
              <a:gdLst>
                <a:gd name="T0" fmla="*/ 1 w 62"/>
                <a:gd name="T1" fmla="*/ 1 h 62"/>
                <a:gd name="T2" fmla="*/ 0 w 62"/>
                <a:gd name="T3" fmla="*/ 1 h 62"/>
                <a:gd name="T4" fmla="*/ 1 w 62"/>
                <a:gd name="T5" fmla="*/ 1 h 62"/>
                <a:gd name="T6" fmla="*/ 1 w 62"/>
                <a:gd name="T7" fmla="*/ 1 h 62"/>
                <a:gd name="T8" fmla="*/ 1 w 62"/>
                <a:gd name="T9" fmla="*/ 1 h 62"/>
                <a:gd name="T10" fmla="*/ 0 w 62"/>
                <a:gd name="T11" fmla="*/ 0 h 62"/>
                <a:gd name="T12" fmla="*/ 1 w 62"/>
                <a:gd name="T13" fmla="*/ 1 h 62"/>
                <a:gd name="T14" fmla="*/ 0 60000 65536"/>
                <a:gd name="T15" fmla="*/ 0 60000 65536"/>
                <a:gd name="T16" fmla="*/ 0 60000 65536"/>
                <a:gd name="T17" fmla="*/ 0 60000 65536"/>
                <a:gd name="T18" fmla="*/ 0 60000 65536"/>
                <a:gd name="T19" fmla="*/ 0 60000 65536"/>
                <a:gd name="T20" fmla="*/ 0 60000 65536"/>
                <a:gd name="T21" fmla="*/ 0 w 62"/>
                <a:gd name="T22" fmla="*/ 0 h 62"/>
                <a:gd name="T23" fmla="*/ 62 w 62"/>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2">
                  <a:moveTo>
                    <a:pt x="62" y="32"/>
                  </a:moveTo>
                  <a:lnTo>
                    <a:pt x="0" y="62"/>
                  </a:lnTo>
                  <a:lnTo>
                    <a:pt x="6" y="48"/>
                  </a:lnTo>
                  <a:lnTo>
                    <a:pt x="9" y="32"/>
                  </a:lnTo>
                  <a:lnTo>
                    <a:pt x="6" y="16"/>
                  </a:lnTo>
                  <a:lnTo>
                    <a:pt x="0" y="0"/>
                  </a:lnTo>
                  <a:lnTo>
                    <a:pt x="6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37" name="Rectangle 39"/>
            <p:cNvSpPr>
              <a:spLocks noChangeArrowheads="1"/>
            </p:cNvSpPr>
            <p:nvPr/>
          </p:nvSpPr>
          <p:spPr bwMode="auto">
            <a:xfrm>
              <a:off x="2855" y="1282"/>
              <a:ext cx="75"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38" name="Rectangle 40"/>
            <p:cNvSpPr>
              <a:spLocks noChangeArrowheads="1"/>
            </p:cNvSpPr>
            <p:nvPr/>
          </p:nvSpPr>
          <p:spPr bwMode="auto">
            <a:xfrm>
              <a:off x="2820" y="126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endParaRPr lang="en-US" altLang="en-US"/>
            </a:p>
          </p:txBody>
        </p:sp>
        <p:sp>
          <p:nvSpPr>
            <p:cNvPr id="20539" name="Rectangle 41"/>
            <p:cNvSpPr>
              <a:spLocks noChangeArrowheads="1"/>
            </p:cNvSpPr>
            <p:nvPr/>
          </p:nvSpPr>
          <p:spPr bwMode="auto">
            <a:xfrm>
              <a:off x="2896" y="1329"/>
              <a:ext cx="7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40" name="Rectangle 42"/>
            <p:cNvSpPr>
              <a:spLocks noChangeArrowheads="1"/>
            </p:cNvSpPr>
            <p:nvPr/>
          </p:nvSpPr>
          <p:spPr bwMode="auto">
            <a:xfrm>
              <a:off x="2896" y="1329"/>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i1</a:t>
              </a:r>
              <a:endParaRPr lang="en-US" altLang="en-US"/>
            </a:p>
          </p:txBody>
        </p:sp>
        <p:sp>
          <p:nvSpPr>
            <p:cNvPr id="20541" name="Rectangle 43"/>
            <p:cNvSpPr>
              <a:spLocks noChangeArrowheads="1"/>
            </p:cNvSpPr>
            <p:nvPr/>
          </p:nvSpPr>
          <p:spPr bwMode="auto">
            <a:xfrm>
              <a:off x="3145" y="946"/>
              <a:ext cx="6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42" name="Rectangle 44"/>
            <p:cNvSpPr>
              <a:spLocks noChangeArrowheads="1"/>
            </p:cNvSpPr>
            <p:nvPr/>
          </p:nvSpPr>
          <p:spPr bwMode="auto">
            <a:xfrm>
              <a:off x="3424" y="970"/>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Q1</a:t>
              </a:r>
              <a:endParaRPr lang="en-US" altLang="en-US"/>
            </a:p>
          </p:txBody>
        </p:sp>
        <p:sp>
          <p:nvSpPr>
            <p:cNvPr id="20543" name="Freeform 45"/>
            <p:cNvSpPr>
              <a:spLocks/>
            </p:cNvSpPr>
            <p:nvPr/>
          </p:nvSpPr>
          <p:spPr bwMode="auto">
            <a:xfrm>
              <a:off x="3071" y="1521"/>
              <a:ext cx="45" cy="43"/>
            </a:xfrm>
            <a:custGeom>
              <a:avLst/>
              <a:gdLst>
                <a:gd name="T0" fmla="*/ 0 w 70"/>
                <a:gd name="T1" fmla="*/ 0 h 67"/>
                <a:gd name="T2" fmla="*/ 1 w 70"/>
                <a:gd name="T3" fmla="*/ 0 h 67"/>
                <a:gd name="T4" fmla="*/ 1 w 70"/>
                <a:gd name="T5" fmla="*/ 1 h 67"/>
                <a:gd name="T6" fmla="*/ 0 w 70"/>
                <a:gd name="T7" fmla="*/ 0 h 67"/>
                <a:gd name="T8" fmla="*/ 0 60000 65536"/>
                <a:gd name="T9" fmla="*/ 0 60000 65536"/>
                <a:gd name="T10" fmla="*/ 0 60000 65536"/>
                <a:gd name="T11" fmla="*/ 0 60000 65536"/>
                <a:gd name="T12" fmla="*/ 0 w 70"/>
                <a:gd name="T13" fmla="*/ 0 h 67"/>
                <a:gd name="T14" fmla="*/ 70 w 70"/>
                <a:gd name="T15" fmla="*/ 67 h 67"/>
              </a:gdLst>
              <a:ahLst/>
              <a:cxnLst>
                <a:cxn ang="T8">
                  <a:pos x="T0" y="T1"/>
                </a:cxn>
                <a:cxn ang="T9">
                  <a:pos x="T2" y="T3"/>
                </a:cxn>
                <a:cxn ang="T10">
                  <a:pos x="T4" y="T5"/>
                </a:cxn>
                <a:cxn ang="T11">
                  <a:pos x="T6" y="T7"/>
                </a:cxn>
              </a:cxnLst>
              <a:rect l="T12" t="T13" r="T14" b="T15"/>
              <a:pathLst>
                <a:path w="70" h="67">
                  <a:moveTo>
                    <a:pt x="0" y="0"/>
                  </a:moveTo>
                  <a:lnTo>
                    <a:pt x="70" y="0"/>
                  </a:lnTo>
                  <a:lnTo>
                    <a:pt x="35" y="67"/>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44" name="Rectangle 46"/>
            <p:cNvSpPr>
              <a:spLocks noChangeArrowheads="1"/>
            </p:cNvSpPr>
            <p:nvPr/>
          </p:nvSpPr>
          <p:spPr bwMode="auto">
            <a:xfrm>
              <a:off x="3756" y="978"/>
              <a:ext cx="1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Q2</a:t>
              </a:r>
              <a:endParaRPr lang="en-US" altLang="en-US"/>
            </a:p>
          </p:txBody>
        </p:sp>
        <p:sp>
          <p:nvSpPr>
            <p:cNvPr id="20545" name="Line 47"/>
            <p:cNvSpPr>
              <a:spLocks noChangeShapeType="1"/>
            </p:cNvSpPr>
            <p:nvPr/>
          </p:nvSpPr>
          <p:spPr bwMode="auto">
            <a:xfrm>
              <a:off x="3664" y="1665"/>
              <a:ext cx="0" cy="1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6" name="Rectangle 48"/>
            <p:cNvSpPr>
              <a:spLocks noChangeArrowheads="1"/>
            </p:cNvSpPr>
            <p:nvPr/>
          </p:nvSpPr>
          <p:spPr bwMode="auto">
            <a:xfrm>
              <a:off x="3697" y="1305"/>
              <a:ext cx="60"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47" name="Rectangle 49"/>
            <p:cNvSpPr>
              <a:spLocks noChangeArrowheads="1"/>
            </p:cNvSpPr>
            <p:nvPr/>
          </p:nvSpPr>
          <p:spPr bwMode="auto">
            <a:xfrm>
              <a:off x="3732" y="1285"/>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endParaRPr lang="en-US" altLang="en-US"/>
            </a:p>
          </p:txBody>
        </p:sp>
        <p:sp>
          <p:nvSpPr>
            <p:cNvPr id="20548" name="Rectangle 50"/>
            <p:cNvSpPr>
              <a:spLocks noChangeArrowheads="1"/>
            </p:cNvSpPr>
            <p:nvPr/>
          </p:nvSpPr>
          <p:spPr bwMode="auto">
            <a:xfrm>
              <a:off x="3794" y="1354"/>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o</a:t>
              </a:r>
              <a:endParaRPr lang="en-US" altLang="en-US"/>
            </a:p>
          </p:txBody>
        </p:sp>
        <p:sp>
          <p:nvSpPr>
            <p:cNvPr id="20549" name="Rectangle 51"/>
            <p:cNvSpPr>
              <a:spLocks noChangeArrowheads="1"/>
            </p:cNvSpPr>
            <p:nvPr/>
          </p:nvSpPr>
          <p:spPr bwMode="auto">
            <a:xfrm>
              <a:off x="3727" y="1497"/>
              <a:ext cx="86"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50" name="Rectangle 52"/>
            <p:cNvSpPr>
              <a:spLocks noChangeArrowheads="1"/>
            </p:cNvSpPr>
            <p:nvPr/>
          </p:nvSpPr>
          <p:spPr bwMode="auto">
            <a:xfrm>
              <a:off x="3755" y="1499"/>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endParaRPr lang="en-US" altLang="en-US"/>
            </a:p>
          </p:txBody>
        </p:sp>
        <p:sp>
          <p:nvSpPr>
            <p:cNvPr id="20551" name="Rectangle 53"/>
            <p:cNvSpPr>
              <a:spLocks noChangeArrowheads="1"/>
            </p:cNvSpPr>
            <p:nvPr/>
          </p:nvSpPr>
          <p:spPr bwMode="auto">
            <a:xfrm>
              <a:off x="3781" y="1547"/>
              <a:ext cx="6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52" name="Rectangle 54"/>
            <p:cNvSpPr>
              <a:spLocks noChangeArrowheads="1"/>
            </p:cNvSpPr>
            <p:nvPr/>
          </p:nvSpPr>
          <p:spPr bwMode="auto">
            <a:xfrm>
              <a:off x="3851" y="1547"/>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E</a:t>
              </a:r>
              <a:endParaRPr lang="en-US" altLang="en-US"/>
            </a:p>
          </p:txBody>
        </p:sp>
        <p:sp>
          <p:nvSpPr>
            <p:cNvPr id="20553" name="Line 55"/>
            <p:cNvSpPr>
              <a:spLocks noChangeShapeType="1"/>
            </p:cNvSpPr>
            <p:nvPr/>
          </p:nvSpPr>
          <p:spPr bwMode="auto">
            <a:xfrm>
              <a:off x="4017" y="1085"/>
              <a:ext cx="220"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4" name="Line 56"/>
            <p:cNvSpPr>
              <a:spLocks noChangeShapeType="1"/>
            </p:cNvSpPr>
            <p:nvPr/>
          </p:nvSpPr>
          <p:spPr bwMode="auto">
            <a:xfrm flipV="1">
              <a:off x="4237" y="1085"/>
              <a:ext cx="0" cy="21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5" name="Freeform 57"/>
            <p:cNvSpPr>
              <a:spLocks/>
            </p:cNvSpPr>
            <p:nvPr/>
          </p:nvSpPr>
          <p:spPr bwMode="auto">
            <a:xfrm>
              <a:off x="4157" y="1297"/>
              <a:ext cx="157" cy="158"/>
            </a:xfrm>
            <a:custGeom>
              <a:avLst/>
              <a:gdLst>
                <a:gd name="T0" fmla="*/ 0 w 244"/>
                <a:gd name="T1" fmla="*/ 1 h 246"/>
                <a:gd name="T2" fmla="*/ 0 w 244"/>
                <a:gd name="T3" fmla="*/ 1 h 246"/>
                <a:gd name="T4" fmla="*/ 1 w 244"/>
                <a:gd name="T5" fmla="*/ 1 h 246"/>
                <a:gd name="T6" fmla="*/ 1 w 244"/>
                <a:gd name="T7" fmla="*/ 1 h 246"/>
                <a:gd name="T8" fmla="*/ 1 w 244"/>
                <a:gd name="T9" fmla="*/ 1 h 246"/>
                <a:gd name="T10" fmla="*/ 1 w 244"/>
                <a:gd name="T11" fmla="*/ 1 h 246"/>
                <a:gd name="T12" fmla="*/ 1 w 244"/>
                <a:gd name="T13" fmla="*/ 1 h 246"/>
                <a:gd name="T14" fmla="*/ 1 w 244"/>
                <a:gd name="T15" fmla="*/ 1 h 246"/>
                <a:gd name="T16" fmla="*/ 1 w 244"/>
                <a:gd name="T17" fmla="*/ 0 h 246"/>
                <a:gd name="T18" fmla="*/ 1 w 244"/>
                <a:gd name="T19" fmla="*/ 0 h 246"/>
                <a:gd name="T20" fmla="*/ 1 w 244"/>
                <a:gd name="T21" fmla="*/ 1 h 246"/>
                <a:gd name="T22" fmla="*/ 1 w 244"/>
                <a:gd name="T23" fmla="*/ 1 h 246"/>
                <a:gd name="T24" fmla="*/ 2 w 244"/>
                <a:gd name="T25" fmla="*/ 1 h 246"/>
                <a:gd name="T26" fmla="*/ 2 w 244"/>
                <a:gd name="T27" fmla="*/ 1 h 246"/>
                <a:gd name="T28" fmla="*/ 2 w 244"/>
                <a:gd name="T29" fmla="*/ 1 h 246"/>
                <a:gd name="T30" fmla="*/ 2 w 244"/>
                <a:gd name="T31" fmla="*/ 1 h 246"/>
                <a:gd name="T32" fmla="*/ 2 w 244"/>
                <a:gd name="T33" fmla="*/ 1 h 246"/>
                <a:gd name="T34" fmla="*/ 2 w 244"/>
                <a:gd name="T35" fmla="*/ 1 h 246"/>
                <a:gd name="T36" fmla="*/ 2 w 244"/>
                <a:gd name="T37" fmla="*/ 1 h 246"/>
                <a:gd name="T38" fmla="*/ 2 w 244"/>
                <a:gd name="T39" fmla="*/ 1 h 246"/>
                <a:gd name="T40" fmla="*/ 2 w 244"/>
                <a:gd name="T41" fmla="*/ 1 h 246"/>
                <a:gd name="T42" fmla="*/ 2 w 244"/>
                <a:gd name="T43" fmla="*/ 2 h 246"/>
                <a:gd name="T44" fmla="*/ 2 w 244"/>
                <a:gd name="T45" fmla="*/ 2 h 246"/>
                <a:gd name="T46" fmla="*/ 1 w 244"/>
                <a:gd name="T47" fmla="*/ 2 h 246"/>
                <a:gd name="T48" fmla="*/ 1 w 244"/>
                <a:gd name="T49" fmla="*/ 2 h 246"/>
                <a:gd name="T50" fmla="*/ 1 w 244"/>
                <a:gd name="T51" fmla="*/ 2 h 246"/>
                <a:gd name="T52" fmla="*/ 1 w 244"/>
                <a:gd name="T53" fmla="*/ 2 h 246"/>
                <a:gd name="T54" fmla="*/ 1 w 244"/>
                <a:gd name="T55" fmla="*/ 2 h 246"/>
                <a:gd name="T56" fmla="*/ 1 w 244"/>
                <a:gd name="T57" fmla="*/ 2 h 246"/>
                <a:gd name="T58" fmla="*/ 1 w 244"/>
                <a:gd name="T59" fmla="*/ 2 h 246"/>
                <a:gd name="T60" fmla="*/ 1 w 244"/>
                <a:gd name="T61" fmla="*/ 2 h 246"/>
                <a:gd name="T62" fmla="*/ 1 w 244"/>
                <a:gd name="T63" fmla="*/ 1 h 246"/>
                <a:gd name="T64" fmla="*/ 1 w 244"/>
                <a:gd name="T65" fmla="*/ 1 h 246"/>
                <a:gd name="T66" fmla="*/ 0 w 244"/>
                <a:gd name="T67" fmla="*/ 1 h 246"/>
                <a:gd name="T68" fmla="*/ 0 w 244"/>
                <a:gd name="T69" fmla="*/ 1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4"/>
                <a:gd name="T106" fmla="*/ 0 h 246"/>
                <a:gd name="T107" fmla="*/ 244 w 244"/>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4" h="246">
                  <a:moveTo>
                    <a:pt x="0" y="123"/>
                  </a:moveTo>
                  <a:lnTo>
                    <a:pt x="0" y="100"/>
                  </a:lnTo>
                  <a:lnTo>
                    <a:pt x="7" y="79"/>
                  </a:lnTo>
                  <a:lnTo>
                    <a:pt x="17" y="58"/>
                  </a:lnTo>
                  <a:lnTo>
                    <a:pt x="31" y="39"/>
                  </a:lnTo>
                  <a:lnTo>
                    <a:pt x="49" y="23"/>
                  </a:lnTo>
                  <a:lnTo>
                    <a:pt x="68" y="11"/>
                  </a:lnTo>
                  <a:lnTo>
                    <a:pt x="89" y="4"/>
                  </a:lnTo>
                  <a:lnTo>
                    <a:pt x="112" y="0"/>
                  </a:lnTo>
                  <a:lnTo>
                    <a:pt x="135" y="0"/>
                  </a:lnTo>
                  <a:lnTo>
                    <a:pt x="156" y="4"/>
                  </a:lnTo>
                  <a:lnTo>
                    <a:pt x="177" y="11"/>
                  </a:lnTo>
                  <a:lnTo>
                    <a:pt x="196" y="23"/>
                  </a:lnTo>
                  <a:lnTo>
                    <a:pt x="212" y="39"/>
                  </a:lnTo>
                  <a:lnTo>
                    <a:pt x="226" y="58"/>
                  </a:lnTo>
                  <a:lnTo>
                    <a:pt x="237" y="79"/>
                  </a:lnTo>
                  <a:lnTo>
                    <a:pt x="242" y="100"/>
                  </a:lnTo>
                  <a:lnTo>
                    <a:pt x="244" y="123"/>
                  </a:lnTo>
                  <a:lnTo>
                    <a:pt x="242" y="146"/>
                  </a:lnTo>
                  <a:lnTo>
                    <a:pt x="237" y="167"/>
                  </a:lnTo>
                  <a:lnTo>
                    <a:pt x="226" y="188"/>
                  </a:lnTo>
                  <a:lnTo>
                    <a:pt x="212" y="207"/>
                  </a:lnTo>
                  <a:lnTo>
                    <a:pt x="196" y="221"/>
                  </a:lnTo>
                  <a:lnTo>
                    <a:pt x="177" y="232"/>
                  </a:lnTo>
                  <a:lnTo>
                    <a:pt x="156" y="242"/>
                  </a:lnTo>
                  <a:lnTo>
                    <a:pt x="135" y="246"/>
                  </a:lnTo>
                  <a:lnTo>
                    <a:pt x="112" y="246"/>
                  </a:lnTo>
                  <a:lnTo>
                    <a:pt x="89" y="242"/>
                  </a:lnTo>
                  <a:lnTo>
                    <a:pt x="68" y="232"/>
                  </a:lnTo>
                  <a:lnTo>
                    <a:pt x="49" y="221"/>
                  </a:lnTo>
                  <a:lnTo>
                    <a:pt x="31" y="207"/>
                  </a:lnTo>
                  <a:lnTo>
                    <a:pt x="17" y="188"/>
                  </a:lnTo>
                  <a:lnTo>
                    <a:pt x="7" y="167"/>
                  </a:lnTo>
                  <a:lnTo>
                    <a:pt x="0"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56" name="Line 58"/>
            <p:cNvSpPr>
              <a:spLocks noChangeShapeType="1"/>
            </p:cNvSpPr>
            <p:nvPr/>
          </p:nvSpPr>
          <p:spPr bwMode="auto">
            <a:xfrm>
              <a:off x="4237" y="1460"/>
              <a:ext cx="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57" name="Rectangle 59"/>
            <p:cNvSpPr>
              <a:spLocks noChangeArrowheads="1"/>
            </p:cNvSpPr>
            <p:nvPr/>
          </p:nvSpPr>
          <p:spPr bwMode="auto">
            <a:xfrm>
              <a:off x="4332" y="1281"/>
              <a:ext cx="73"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58" name="Rectangle 60"/>
            <p:cNvSpPr>
              <a:spLocks noChangeArrowheads="1"/>
            </p:cNvSpPr>
            <p:nvPr/>
          </p:nvSpPr>
          <p:spPr bwMode="auto">
            <a:xfrm>
              <a:off x="4332" y="128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endParaRPr lang="en-US" altLang="en-US"/>
            </a:p>
          </p:txBody>
        </p:sp>
        <p:sp>
          <p:nvSpPr>
            <p:cNvPr id="20559" name="Rectangle 61"/>
            <p:cNvSpPr>
              <a:spLocks noChangeArrowheads="1"/>
            </p:cNvSpPr>
            <p:nvPr/>
          </p:nvSpPr>
          <p:spPr bwMode="auto">
            <a:xfrm>
              <a:off x="4372" y="1329"/>
              <a:ext cx="7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60" name="Rectangle 62"/>
            <p:cNvSpPr>
              <a:spLocks noChangeArrowheads="1"/>
            </p:cNvSpPr>
            <p:nvPr/>
          </p:nvSpPr>
          <p:spPr bwMode="auto">
            <a:xfrm>
              <a:off x="4407" y="1329"/>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i2</a:t>
              </a:r>
              <a:endParaRPr lang="en-US" altLang="en-US"/>
            </a:p>
          </p:txBody>
        </p:sp>
        <p:sp>
          <p:nvSpPr>
            <p:cNvPr id="20561" name="Freeform 63"/>
            <p:cNvSpPr>
              <a:spLocks/>
            </p:cNvSpPr>
            <p:nvPr/>
          </p:nvSpPr>
          <p:spPr bwMode="auto">
            <a:xfrm>
              <a:off x="4214" y="1526"/>
              <a:ext cx="43" cy="43"/>
            </a:xfrm>
            <a:custGeom>
              <a:avLst/>
              <a:gdLst>
                <a:gd name="T0" fmla="*/ 0 w 67"/>
                <a:gd name="T1" fmla="*/ 0 h 67"/>
                <a:gd name="T2" fmla="*/ 1 w 67"/>
                <a:gd name="T3" fmla="*/ 0 h 67"/>
                <a:gd name="T4" fmla="*/ 1 w 67"/>
                <a:gd name="T5" fmla="*/ 1 h 67"/>
                <a:gd name="T6" fmla="*/ 0 w 67"/>
                <a:gd name="T7" fmla="*/ 0 h 67"/>
                <a:gd name="T8" fmla="*/ 0 60000 65536"/>
                <a:gd name="T9" fmla="*/ 0 60000 65536"/>
                <a:gd name="T10" fmla="*/ 0 60000 65536"/>
                <a:gd name="T11" fmla="*/ 0 60000 65536"/>
                <a:gd name="T12" fmla="*/ 0 w 67"/>
                <a:gd name="T13" fmla="*/ 0 h 67"/>
                <a:gd name="T14" fmla="*/ 67 w 67"/>
                <a:gd name="T15" fmla="*/ 67 h 67"/>
              </a:gdLst>
              <a:ahLst/>
              <a:cxnLst>
                <a:cxn ang="T8">
                  <a:pos x="T0" y="T1"/>
                </a:cxn>
                <a:cxn ang="T9">
                  <a:pos x="T2" y="T3"/>
                </a:cxn>
                <a:cxn ang="T10">
                  <a:pos x="T4" y="T5"/>
                </a:cxn>
                <a:cxn ang="T11">
                  <a:pos x="T6" y="T7"/>
                </a:cxn>
              </a:cxnLst>
              <a:rect l="T12" t="T13" r="T14" b="T15"/>
              <a:pathLst>
                <a:path w="67" h="67">
                  <a:moveTo>
                    <a:pt x="0" y="0"/>
                  </a:moveTo>
                  <a:lnTo>
                    <a:pt x="67" y="0"/>
                  </a:lnTo>
                  <a:lnTo>
                    <a:pt x="35" y="67"/>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62" name="Line 64"/>
            <p:cNvSpPr>
              <a:spLocks noChangeShapeType="1"/>
            </p:cNvSpPr>
            <p:nvPr/>
          </p:nvSpPr>
          <p:spPr bwMode="auto">
            <a:xfrm flipH="1">
              <a:off x="4135" y="1085"/>
              <a:ext cx="13"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3" name="Freeform 65"/>
            <p:cNvSpPr>
              <a:spLocks/>
            </p:cNvSpPr>
            <p:nvPr/>
          </p:nvSpPr>
          <p:spPr bwMode="auto">
            <a:xfrm>
              <a:off x="4103" y="1064"/>
              <a:ext cx="41" cy="40"/>
            </a:xfrm>
            <a:custGeom>
              <a:avLst/>
              <a:gdLst>
                <a:gd name="T0" fmla="*/ 0 w 63"/>
                <a:gd name="T1" fmla="*/ 1 h 62"/>
                <a:gd name="T2" fmla="*/ 1 w 63"/>
                <a:gd name="T3" fmla="*/ 0 h 62"/>
                <a:gd name="T4" fmla="*/ 1 w 63"/>
                <a:gd name="T5" fmla="*/ 1 h 62"/>
                <a:gd name="T6" fmla="*/ 1 w 63"/>
                <a:gd name="T7" fmla="*/ 1 h 62"/>
                <a:gd name="T8" fmla="*/ 1 w 63"/>
                <a:gd name="T9" fmla="*/ 1 h 62"/>
                <a:gd name="T10" fmla="*/ 1 w 63"/>
                <a:gd name="T11" fmla="*/ 1 h 62"/>
                <a:gd name="T12" fmla="*/ 0 w 63"/>
                <a:gd name="T13" fmla="*/ 1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0" y="32"/>
                  </a:moveTo>
                  <a:lnTo>
                    <a:pt x="63" y="0"/>
                  </a:lnTo>
                  <a:lnTo>
                    <a:pt x="58" y="16"/>
                  </a:lnTo>
                  <a:lnTo>
                    <a:pt x="56" y="32"/>
                  </a:lnTo>
                  <a:lnTo>
                    <a:pt x="58" y="48"/>
                  </a:lnTo>
                  <a:lnTo>
                    <a:pt x="63" y="6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564" name="Rectangle 66"/>
            <p:cNvSpPr>
              <a:spLocks noChangeArrowheads="1"/>
            </p:cNvSpPr>
            <p:nvPr/>
          </p:nvSpPr>
          <p:spPr bwMode="auto">
            <a:xfrm>
              <a:off x="4098" y="946"/>
              <a:ext cx="6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65" name="Line 67"/>
            <p:cNvSpPr>
              <a:spLocks noChangeShapeType="1"/>
            </p:cNvSpPr>
            <p:nvPr/>
          </p:nvSpPr>
          <p:spPr bwMode="auto">
            <a:xfrm>
              <a:off x="3927" y="908"/>
              <a:ext cx="637"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6" name="Freeform 68"/>
            <p:cNvSpPr>
              <a:spLocks/>
            </p:cNvSpPr>
            <p:nvPr/>
          </p:nvSpPr>
          <p:spPr bwMode="auto">
            <a:xfrm>
              <a:off x="4568" y="895"/>
              <a:ext cx="25" cy="27"/>
            </a:xfrm>
            <a:custGeom>
              <a:avLst/>
              <a:gdLst>
                <a:gd name="T0" fmla="*/ 0 w 40"/>
                <a:gd name="T1" fmla="*/ 1 h 42"/>
                <a:gd name="T2" fmla="*/ 0 w 40"/>
                <a:gd name="T3" fmla="*/ 1 h 42"/>
                <a:gd name="T4" fmla="*/ 1 w 40"/>
                <a:gd name="T5" fmla="*/ 1 h 42"/>
                <a:gd name="T6" fmla="*/ 1 w 40"/>
                <a:gd name="T7" fmla="*/ 0 h 42"/>
                <a:gd name="T8" fmla="*/ 1 w 40"/>
                <a:gd name="T9" fmla="*/ 0 h 42"/>
                <a:gd name="T10" fmla="*/ 1 w 40"/>
                <a:gd name="T11" fmla="*/ 1 h 42"/>
                <a:gd name="T12" fmla="*/ 1 w 40"/>
                <a:gd name="T13" fmla="*/ 1 h 42"/>
                <a:gd name="T14" fmla="*/ 1 w 40"/>
                <a:gd name="T15" fmla="*/ 1 h 42"/>
                <a:gd name="T16" fmla="*/ 1 w 40"/>
                <a:gd name="T17" fmla="*/ 1 h 42"/>
                <a:gd name="T18" fmla="*/ 1 w 40"/>
                <a:gd name="T19" fmla="*/ 1 h 42"/>
                <a:gd name="T20" fmla="*/ 1 w 40"/>
                <a:gd name="T21" fmla="*/ 1 h 42"/>
                <a:gd name="T22" fmla="*/ 1 w 40"/>
                <a:gd name="T23" fmla="*/ 1 h 42"/>
                <a:gd name="T24" fmla="*/ 1 w 40"/>
                <a:gd name="T25" fmla="*/ 1 h 42"/>
                <a:gd name="T26" fmla="*/ 0 w 40"/>
                <a:gd name="T27" fmla="*/ 1 h 42"/>
                <a:gd name="T28" fmla="*/ 0 w 40"/>
                <a:gd name="T29" fmla="*/ 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0" y="11"/>
                  </a:lnTo>
                  <a:lnTo>
                    <a:pt x="7" y="4"/>
                  </a:lnTo>
                  <a:lnTo>
                    <a:pt x="14" y="0"/>
                  </a:lnTo>
                  <a:lnTo>
                    <a:pt x="23" y="0"/>
                  </a:lnTo>
                  <a:lnTo>
                    <a:pt x="33" y="4"/>
                  </a:lnTo>
                  <a:lnTo>
                    <a:pt x="37" y="11"/>
                  </a:lnTo>
                  <a:lnTo>
                    <a:pt x="40" y="21"/>
                  </a:lnTo>
                  <a:lnTo>
                    <a:pt x="37" y="30"/>
                  </a:lnTo>
                  <a:lnTo>
                    <a:pt x="33" y="37"/>
                  </a:lnTo>
                  <a:lnTo>
                    <a:pt x="23" y="42"/>
                  </a:lnTo>
                  <a:lnTo>
                    <a:pt x="14" y="42"/>
                  </a:lnTo>
                  <a:lnTo>
                    <a:pt x="7" y="37"/>
                  </a:lnTo>
                  <a:lnTo>
                    <a:pt x="0" y="30"/>
                  </a:lnTo>
                  <a:lnTo>
                    <a:pt x="0" y="21"/>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20567" name="Rectangle 69"/>
            <p:cNvSpPr>
              <a:spLocks noChangeArrowheads="1"/>
            </p:cNvSpPr>
            <p:nvPr/>
          </p:nvSpPr>
          <p:spPr bwMode="auto">
            <a:xfrm>
              <a:off x="4646" y="1200"/>
              <a:ext cx="73"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68" name="Rectangle 70"/>
            <p:cNvSpPr>
              <a:spLocks noChangeArrowheads="1"/>
            </p:cNvSpPr>
            <p:nvPr/>
          </p:nvSpPr>
          <p:spPr bwMode="auto">
            <a:xfrm>
              <a:off x="4646" y="120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v</a:t>
              </a:r>
              <a:endParaRPr lang="en-US" altLang="en-US"/>
            </a:p>
          </p:txBody>
        </p:sp>
        <p:sp>
          <p:nvSpPr>
            <p:cNvPr id="20569" name="Rectangle 71"/>
            <p:cNvSpPr>
              <a:spLocks noChangeArrowheads="1"/>
            </p:cNvSpPr>
            <p:nvPr/>
          </p:nvSpPr>
          <p:spPr bwMode="auto">
            <a:xfrm>
              <a:off x="4686" y="1248"/>
              <a:ext cx="8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70" name="Rectangle 72"/>
            <p:cNvSpPr>
              <a:spLocks noChangeArrowheads="1"/>
            </p:cNvSpPr>
            <p:nvPr/>
          </p:nvSpPr>
          <p:spPr bwMode="auto">
            <a:xfrm>
              <a:off x="4686" y="1248"/>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o</a:t>
              </a:r>
              <a:endParaRPr lang="en-US" altLang="en-US"/>
            </a:p>
          </p:txBody>
        </p:sp>
        <p:sp>
          <p:nvSpPr>
            <p:cNvPr id="20571" name="Rectangle 73"/>
            <p:cNvSpPr>
              <a:spLocks noChangeArrowheads="1"/>
            </p:cNvSpPr>
            <p:nvPr/>
          </p:nvSpPr>
          <p:spPr bwMode="auto">
            <a:xfrm>
              <a:off x="5271" y="368"/>
              <a:ext cx="3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CC</a:t>
              </a:r>
              <a:endParaRPr lang="en-US" altLang="en-US" sz="1800"/>
            </a:p>
          </p:txBody>
        </p:sp>
        <p:sp>
          <p:nvSpPr>
            <p:cNvPr id="20572" name="Rectangle 74"/>
            <p:cNvSpPr>
              <a:spLocks noChangeArrowheads="1"/>
            </p:cNvSpPr>
            <p:nvPr/>
          </p:nvSpPr>
          <p:spPr bwMode="auto">
            <a:xfrm>
              <a:off x="3582" y="1098"/>
              <a:ext cx="127" cy="1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573" name="Rectangle 75"/>
            <p:cNvSpPr>
              <a:spLocks noChangeArrowheads="1"/>
            </p:cNvSpPr>
            <p:nvPr/>
          </p:nvSpPr>
          <p:spPr bwMode="auto">
            <a:xfrm>
              <a:off x="5290" y="1725"/>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EE</a:t>
              </a:r>
              <a:endParaRPr lang="en-US" altLang="en-US" sz="1800"/>
            </a:p>
          </p:txBody>
        </p:sp>
        <p:sp>
          <p:nvSpPr>
            <p:cNvPr id="20574" name="Line 76"/>
            <p:cNvSpPr>
              <a:spLocks noChangeShapeType="1"/>
            </p:cNvSpPr>
            <p:nvPr/>
          </p:nvSpPr>
          <p:spPr bwMode="auto">
            <a:xfrm>
              <a:off x="2915" y="505"/>
              <a:ext cx="22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5" name="Line 77"/>
            <p:cNvSpPr>
              <a:spLocks noChangeShapeType="1"/>
            </p:cNvSpPr>
            <p:nvPr/>
          </p:nvSpPr>
          <p:spPr bwMode="auto">
            <a:xfrm flipH="1">
              <a:off x="5119" y="959"/>
              <a:ext cx="18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6" name="Line 78"/>
            <p:cNvSpPr>
              <a:spLocks noChangeShapeType="1"/>
            </p:cNvSpPr>
            <p:nvPr/>
          </p:nvSpPr>
          <p:spPr bwMode="auto">
            <a:xfrm flipH="1">
              <a:off x="5179" y="988"/>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7" name="Line 79"/>
            <p:cNvSpPr>
              <a:spLocks noChangeShapeType="1"/>
            </p:cNvSpPr>
            <p:nvPr/>
          </p:nvSpPr>
          <p:spPr bwMode="auto">
            <a:xfrm flipH="1">
              <a:off x="5120" y="1341"/>
              <a:ext cx="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8" name="Line 80"/>
            <p:cNvSpPr>
              <a:spLocks noChangeShapeType="1"/>
            </p:cNvSpPr>
            <p:nvPr/>
          </p:nvSpPr>
          <p:spPr bwMode="auto">
            <a:xfrm flipH="1">
              <a:off x="5179" y="1370"/>
              <a:ext cx="8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9" name="Line 81"/>
            <p:cNvSpPr>
              <a:spLocks noChangeShapeType="1"/>
            </p:cNvSpPr>
            <p:nvPr/>
          </p:nvSpPr>
          <p:spPr bwMode="auto">
            <a:xfrm>
              <a:off x="5225" y="1374"/>
              <a:ext cx="0" cy="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0" name="Line 82"/>
            <p:cNvSpPr>
              <a:spLocks noChangeShapeType="1"/>
            </p:cNvSpPr>
            <p:nvPr/>
          </p:nvSpPr>
          <p:spPr bwMode="auto">
            <a:xfrm>
              <a:off x="5223" y="509"/>
              <a:ext cx="0" cy="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1" name="Line 83"/>
            <p:cNvSpPr>
              <a:spLocks noChangeShapeType="1"/>
            </p:cNvSpPr>
            <p:nvPr/>
          </p:nvSpPr>
          <p:spPr bwMode="auto">
            <a:xfrm flipV="1">
              <a:off x="5220" y="988"/>
              <a:ext cx="0" cy="3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2" name="Line 84"/>
            <p:cNvSpPr>
              <a:spLocks noChangeShapeType="1"/>
            </p:cNvSpPr>
            <p:nvPr/>
          </p:nvSpPr>
          <p:spPr bwMode="auto">
            <a:xfrm>
              <a:off x="5220" y="1157"/>
              <a:ext cx="1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3" name="Line 85"/>
            <p:cNvSpPr>
              <a:spLocks noChangeShapeType="1"/>
            </p:cNvSpPr>
            <p:nvPr/>
          </p:nvSpPr>
          <p:spPr bwMode="auto">
            <a:xfrm>
              <a:off x="2908" y="1820"/>
              <a:ext cx="23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84" name="Freeform 86"/>
            <p:cNvSpPr>
              <a:spLocks/>
            </p:cNvSpPr>
            <p:nvPr/>
          </p:nvSpPr>
          <p:spPr bwMode="auto">
            <a:xfrm rot="-5400000">
              <a:off x="5368" y="1141"/>
              <a:ext cx="43" cy="44"/>
            </a:xfrm>
            <a:custGeom>
              <a:avLst/>
              <a:gdLst>
                <a:gd name="T0" fmla="*/ 0 w 68"/>
                <a:gd name="T1" fmla="*/ 0 h 68"/>
                <a:gd name="T2" fmla="*/ 1 w 68"/>
                <a:gd name="T3" fmla="*/ 0 h 68"/>
                <a:gd name="T4" fmla="*/ 1 w 68"/>
                <a:gd name="T5" fmla="*/ 1 h 68"/>
                <a:gd name="T6" fmla="*/ 0 w 68"/>
                <a:gd name="T7" fmla="*/ 0 h 68"/>
                <a:gd name="T8" fmla="*/ 0 60000 65536"/>
                <a:gd name="T9" fmla="*/ 0 60000 65536"/>
                <a:gd name="T10" fmla="*/ 0 60000 65536"/>
                <a:gd name="T11" fmla="*/ 0 60000 65536"/>
                <a:gd name="T12" fmla="*/ 0 w 68"/>
                <a:gd name="T13" fmla="*/ 0 h 68"/>
                <a:gd name="T14" fmla="*/ 68 w 68"/>
                <a:gd name="T15" fmla="*/ 68 h 68"/>
              </a:gdLst>
              <a:ahLst/>
              <a:cxnLst>
                <a:cxn ang="T8">
                  <a:pos x="T0" y="T1"/>
                </a:cxn>
                <a:cxn ang="T9">
                  <a:pos x="T2" y="T3"/>
                </a:cxn>
                <a:cxn ang="T10">
                  <a:pos x="T4" y="T5"/>
                </a:cxn>
                <a:cxn ang="T11">
                  <a:pos x="T6" y="T7"/>
                </a:cxn>
              </a:cxnLst>
              <a:rect l="T12" t="T13" r="T14" b="T15"/>
              <a:pathLst>
                <a:path w="68" h="68">
                  <a:moveTo>
                    <a:pt x="0" y="0"/>
                  </a:moveTo>
                  <a:lnTo>
                    <a:pt x="68" y="0"/>
                  </a:lnTo>
                  <a:lnTo>
                    <a:pt x="33" y="68"/>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85" name="Freeform 87"/>
            <p:cNvSpPr>
              <a:spLocks/>
            </p:cNvSpPr>
            <p:nvPr/>
          </p:nvSpPr>
          <p:spPr bwMode="auto">
            <a:xfrm>
              <a:off x="4557" y="1526"/>
              <a:ext cx="45" cy="44"/>
            </a:xfrm>
            <a:custGeom>
              <a:avLst/>
              <a:gdLst>
                <a:gd name="T0" fmla="*/ 0 w 70"/>
                <a:gd name="T1" fmla="*/ 0 h 68"/>
                <a:gd name="T2" fmla="*/ 1 w 70"/>
                <a:gd name="T3" fmla="*/ 0 h 68"/>
                <a:gd name="T4" fmla="*/ 1 w 70"/>
                <a:gd name="T5" fmla="*/ 1 h 68"/>
                <a:gd name="T6" fmla="*/ 0 w 70"/>
                <a:gd name="T7" fmla="*/ 0 h 68"/>
                <a:gd name="T8" fmla="*/ 0 60000 65536"/>
                <a:gd name="T9" fmla="*/ 0 60000 65536"/>
                <a:gd name="T10" fmla="*/ 0 60000 65536"/>
                <a:gd name="T11" fmla="*/ 0 60000 65536"/>
                <a:gd name="T12" fmla="*/ 0 w 70"/>
                <a:gd name="T13" fmla="*/ 0 h 68"/>
                <a:gd name="T14" fmla="*/ 70 w 70"/>
                <a:gd name="T15" fmla="*/ 68 h 68"/>
              </a:gdLst>
              <a:ahLst/>
              <a:cxnLst>
                <a:cxn ang="T8">
                  <a:pos x="T0" y="T1"/>
                </a:cxn>
                <a:cxn ang="T9">
                  <a:pos x="T2" y="T3"/>
                </a:cxn>
                <a:cxn ang="T10">
                  <a:pos x="T4" y="T5"/>
                </a:cxn>
                <a:cxn ang="T11">
                  <a:pos x="T6" y="T7"/>
                </a:cxn>
              </a:cxnLst>
              <a:rect l="T12" t="T13" r="T14" b="T15"/>
              <a:pathLst>
                <a:path w="70" h="68">
                  <a:moveTo>
                    <a:pt x="0" y="0"/>
                  </a:moveTo>
                  <a:lnTo>
                    <a:pt x="70" y="0"/>
                  </a:lnTo>
                  <a:lnTo>
                    <a:pt x="35" y="68"/>
                  </a:lnTo>
                  <a:lnTo>
                    <a:pt x="0" y="0"/>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0586" name="Line 88"/>
            <p:cNvSpPr>
              <a:spLocks noChangeShapeType="1"/>
            </p:cNvSpPr>
            <p:nvPr/>
          </p:nvSpPr>
          <p:spPr bwMode="auto">
            <a:xfrm flipV="1">
              <a:off x="4580" y="1018"/>
              <a:ext cx="0" cy="514"/>
            </a:xfrm>
            <a:prstGeom prst="line">
              <a:avLst/>
            </a:prstGeom>
            <a:noFill/>
            <a:ln w="11113">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7" name="Text Box 89"/>
            <p:cNvSpPr txBox="1">
              <a:spLocks noChangeArrowheads="1"/>
            </p:cNvSpPr>
            <p:nvPr/>
          </p:nvSpPr>
          <p:spPr bwMode="auto">
            <a:xfrm>
              <a:off x="4628" y="1449"/>
              <a:ext cx="3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20588" name="Text Box 90"/>
            <p:cNvSpPr txBox="1">
              <a:spLocks noChangeArrowheads="1"/>
            </p:cNvSpPr>
            <p:nvPr/>
          </p:nvSpPr>
          <p:spPr bwMode="auto">
            <a:xfrm>
              <a:off x="3930" y="1449"/>
              <a:ext cx="2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20589" name="Text Box 91"/>
            <p:cNvSpPr txBox="1">
              <a:spLocks noChangeArrowheads="1"/>
            </p:cNvSpPr>
            <p:nvPr/>
          </p:nvSpPr>
          <p:spPr bwMode="auto">
            <a:xfrm>
              <a:off x="3131" y="1452"/>
              <a:ext cx="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grpSp>
      <p:sp>
        <p:nvSpPr>
          <p:cNvPr id="20487" name="Text Box 92"/>
          <p:cNvSpPr txBox="1">
            <a:spLocks noChangeArrowheads="1"/>
          </p:cNvSpPr>
          <p:nvPr/>
        </p:nvSpPr>
        <p:spPr bwMode="auto">
          <a:xfrm>
            <a:off x="547688" y="1209675"/>
            <a:ext cx="2443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b="1" u="sng"/>
              <a:t>Common mode</a:t>
            </a:r>
          </a:p>
        </p:txBody>
      </p:sp>
      <p:sp>
        <p:nvSpPr>
          <p:cNvPr id="20488" name="Text Box 93"/>
          <p:cNvSpPr txBox="1">
            <a:spLocks noChangeArrowheads="1"/>
          </p:cNvSpPr>
          <p:nvPr/>
        </p:nvSpPr>
        <p:spPr bwMode="auto">
          <a:xfrm>
            <a:off x="615950" y="1543050"/>
            <a:ext cx="167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Input resistance</a:t>
            </a:r>
          </a:p>
        </p:txBody>
      </p:sp>
      <p:graphicFrame>
        <p:nvGraphicFramePr>
          <p:cNvPr id="20489" name="Object 94"/>
          <p:cNvGraphicFramePr>
            <a:graphicFrameLocks noChangeAspect="1"/>
          </p:cNvGraphicFramePr>
          <p:nvPr/>
        </p:nvGraphicFramePr>
        <p:xfrm>
          <a:off x="1090613" y="1773238"/>
          <a:ext cx="2246312" cy="558800"/>
        </p:xfrm>
        <a:graphic>
          <a:graphicData uri="http://schemas.openxmlformats.org/presentationml/2006/ole">
            <mc:AlternateContent xmlns:mc="http://schemas.openxmlformats.org/markup-compatibility/2006">
              <mc:Choice xmlns:v="urn:schemas-microsoft-com:vml" Requires="v">
                <p:oleObj spid="_x0000_s36881" name="Equation" r:id="rId4" imgW="1586811" imgH="393529" progId="Equation.3">
                  <p:embed/>
                </p:oleObj>
              </mc:Choice>
              <mc:Fallback>
                <p:oleObj name="Equation" r:id="rId4" imgW="1586811"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0613" y="1773238"/>
                        <a:ext cx="2246312"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0" name="Text Box 95"/>
          <p:cNvSpPr txBox="1">
            <a:spLocks noChangeArrowheads="1"/>
          </p:cNvSpPr>
          <p:nvPr/>
        </p:nvSpPr>
        <p:spPr bwMode="auto">
          <a:xfrm>
            <a:off x="623888" y="2347913"/>
            <a:ext cx="167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Voltage gain</a:t>
            </a:r>
          </a:p>
        </p:txBody>
      </p:sp>
      <p:graphicFrame>
        <p:nvGraphicFramePr>
          <p:cNvPr id="20491" name="Object 96"/>
          <p:cNvGraphicFramePr>
            <a:graphicFrameLocks noChangeAspect="1"/>
          </p:cNvGraphicFramePr>
          <p:nvPr/>
        </p:nvGraphicFramePr>
        <p:xfrm>
          <a:off x="1004888" y="2514600"/>
          <a:ext cx="3227387" cy="608013"/>
        </p:xfrm>
        <a:graphic>
          <a:graphicData uri="http://schemas.openxmlformats.org/presentationml/2006/ole">
            <mc:AlternateContent xmlns:mc="http://schemas.openxmlformats.org/markup-compatibility/2006">
              <mc:Choice xmlns:v="urn:schemas-microsoft-com:vml" Requires="v">
                <p:oleObj spid="_x0000_s36882" name="Equation" r:id="rId6" imgW="2298700" imgH="431800" progId="Equation.3">
                  <p:embed/>
                </p:oleObj>
              </mc:Choice>
              <mc:Fallback>
                <p:oleObj name="Equation" r:id="rId6" imgW="22987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888" y="2514600"/>
                        <a:ext cx="3227387"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2" name="Text Box 97"/>
          <p:cNvSpPr txBox="1">
            <a:spLocks noChangeArrowheads="1"/>
          </p:cNvSpPr>
          <p:nvPr/>
        </p:nvSpPr>
        <p:spPr bwMode="auto">
          <a:xfrm>
            <a:off x="544513" y="3179763"/>
            <a:ext cx="2443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b="1" u="sng"/>
              <a:t>Differential mode</a:t>
            </a:r>
          </a:p>
        </p:txBody>
      </p:sp>
      <p:sp>
        <p:nvSpPr>
          <p:cNvPr id="20493" name="Text Box 98"/>
          <p:cNvSpPr txBox="1">
            <a:spLocks noChangeArrowheads="1"/>
          </p:cNvSpPr>
          <p:nvPr/>
        </p:nvSpPr>
        <p:spPr bwMode="auto">
          <a:xfrm>
            <a:off x="612775" y="3517900"/>
            <a:ext cx="1677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Input resistance</a:t>
            </a:r>
          </a:p>
        </p:txBody>
      </p:sp>
      <p:graphicFrame>
        <p:nvGraphicFramePr>
          <p:cNvPr id="20494" name="Object 99"/>
          <p:cNvGraphicFramePr>
            <a:graphicFrameLocks noChangeAspect="1"/>
          </p:cNvGraphicFramePr>
          <p:nvPr/>
        </p:nvGraphicFramePr>
        <p:xfrm>
          <a:off x="1012825" y="3749675"/>
          <a:ext cx="2090738" cy="646113"/>
        </p:xfrm>
        <a:graphic>
          <a:graphicData uri="http://schemas.openxmlformats.org/presentationml/2006/ole">
            <mc:AlternateContent xmlns:mc="http://schemas.openxmlformats.org/markup-compatibility/2006">
              <mc:Choice xmlns:v="urn:schemas-microsoft-com:vml" Requires="v">
                <p:oleObj spid="_x0000_s36883" name="Equation" r:id="rId8" imgW="1485900" imgH="457200" progId="Equation.3">
                  <p:embed/>
                </p:oleObj>
              </mc:Choice>
              <mc:Fallback>
                <p:oleObj name="Equation" r:id="rId8" imgW="148590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825" y="3749675"/>
                        <a:ext cx="2090738"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100"/>
          <p:cNvSpPr txBox="1">
            <a:spLocks noChangeArrowheads="1"/>
          </p:cNvSpPr>
          <p:nvPr/>
        </p:nvSpPr>
        <p:spPr bwMode="auto">
          <a:xfrm>
            <a:off x="620713" y="4286250"/>
            <a:ext cx="1677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Voltage gain</a:t>
            </a:r>
          </a:p>
        </p:txBody>
      </p:sp>
      <p:graphicFrame>
        <p:nvGraphicFramePr>
          <p:cNvPr id="20496" name="Object 101"/>
          <p:cNvGraphicFramePr>
            <a:graphicFrameLocks noChangeAspect="1"/>
          </p:cNvGraphicFramePr>
          <p:nvPr/>
        </p:nvGraphicFramePr>
        <p:xfrm>
          <a:off x="900113" y="4519613"/>
          <a:ext cx="2614612" cy="560387"/>
        </p:xfrm>
        <a:graphic>
          <a:graphicData uri="http://schemas.openxmlformats.org/presentationml/2006/ole">
            <mc:AlternateContent xmlns:mc="http://schemas.openxmlformats.org/markup-compatibility/2006">
              <mc:Choice xmlns:v="urn:schemas-microsoft-com:vml" Requires="v">
                <p:oleObj spid="_x0000_s36884" name="Equation" r:id="rId10" imgW="1841500" imgH="393700" progId="Equation.3">
                  <p:embed/>
                </p:oleObj>
              </mc:Choice>
              <mc:Fallback>
                <p:oleObj name="Equation" r:id="rId10" imgW="18415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4519613"/>
                        <a:ext cx="2614612" cy="560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7" name="Text Box 102"/>
          <p:cNvSpPr txBox="1">
            <a:spLocks noChangeArrowheads="1"/>
          </p:cNvSpPr>
          <p:nvPr/>
        </p:nvSpPr>
        <p:spPr bwMode="auto">
          <a:xfrm>
            <a:off x="4803775" y="3565525"/>
            <a:ext cx="4110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For </a:t>
            </a:r>
            <a:r>
              <a:rPr lang="en-GB" altLang="en-US" sz="1600" u="sng">
                <a:solidFill>
                  <a:srgbClr val="FF0000"/>
                </a:solidFill>
              </a:rPr>
              <a:t>small common mode</a:t>
            </a:r>
            <a:r>
              <a:rPr lang="en-GB" altLang="en-US" sz="1600">
                <a:solidFill>
                  <a:srgbClr val="FF0000"/>
                </a:solidFill>
              </a:rPr>
              <a:t> </a:t>
            </a:r>
            <a:r>
              <a:rPr lang="en-GB" altLang="en-US" sz="1600"/>
              <a:t>voltage gain, we </a:t>
            </a:r>
            <a:r>
              <a:rPr lang="en-GB" altLang="en-US" sz="1600">
                <a:solidFill>
                  <a:srgbClr val="FF0000"/>
                </a:solidFill>
              </a:rPr>
              <a:t>need R</a:t>
            </a:r>
            <a:r>
              <a:rPr lang="en-GB" altLang="en-US" sz="1600" baseline="-25000">
                <a:solidFill>
                  <a:srgbClr val="FF0000"/>
                </a:solidFill>
              </a:rPr>
              <a:t>E</a:t>
            </a:r>
            <a:r>
              <a:rPr lang="en-GB" altLang="en-US" sz="1600">
                <a:solidFill>
                  <a:srgbClr val="FF0000"/>
                </a:solidFill>
              </a:rPr>
              <a:t> large</a:t>
            </a:r>
            <a:endParaRPr lang="en-GB" altLang="en-US" sz="1600" baseline="-25000">
              <a:solidFill>
                <a:srgbClr val="FF0000"/>
              </a:solidFill>
            </a:endParaRPr>
          </a:p>
        </p:txBody>
      </p:sp>
      <p:sp>
        <p:nvSpPr>
          <p:cNvPr id="20498" name="Text Box 103"/>
          <p:cNvSpPr txBox="1">
            <a:spLocks noChangeArrowheads="1"/>
          </p:cNvSpPr>
          <p:nvPr/>
        </p:nvSpPr>
        <p:spPr bwMode="auto">
          <a:xfrm>
            <a:off x="4786313" y="3190875"/>
            <a:ext cx="1504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u="sng"/>
              <a:t>Conclusions:</a:t>
            </a:r>
          </a:p>
        </p:txBody>
      </p:sp>
      <p:sp>
        <p:nvSpPr>
          <p:cNvPr id="20499" name="Text Box 104"/>
          <p:cNvSpPr txBox="1">
            <a:spLocks noChangeArrowheads="1"/>
          </p:cNvSpPr>
          <p:nvPr/>
        </p:nvSpPr>
        <p:spPr bwMode="auto">
          <a:xfrm>
            <a:off x="4800600" y="4186238"/>
            <a:ext cx="41100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For </a:t>
            </a:r>
            <a:r>
              <a:rPr lang="en-GB" altLang="en-US" sz="1600" u="sng">
                <a:solidFill>
                  <a:srgbClr val="FF0000"/>
                </a:solidFill>
              </a:rPr>
              <a:t>large differential mode</a:t>
            </a:r>
            <a:r>
              <a:rPr lang="en-GB" altLang="en-US" sz="1600">
                <a:solidFill>
                  <a:srgbClr val="FF0000"/>
                </a:solidFill>
              </a:rPr>
              <a:t> </a:t>
            </a:r>
            <a:r>
              <a:rPr lang="en-GB" altLang="en-US" sz="1600"/>
              <a:t>voltage gain we </a:t>
            </a:r>
            <a:r>
              <a:rPr lang="en-GB" altLang="en-US" sz="1600">
                <a:solidFill>
                  <a:srgbClr val="FF0000"/>
                </a:solidFill>
              </a:rPr>
              <a:t>need R</a:t>
            </a:r>
            <a:r>
              <a:rPr lang="en-GB" altLang="en-US" sz="1600" baseline="-25000">
                <a:solidFill>
                  <a:srgbClr val="FF0000"/>
                </a:solidFill>
              </a:rPr>
              <a:t>C</a:t>
            </a:r>
            <a:r>
              <a:rPr lang="en-GB" altLang="en-US" sz="1600">
                <a:solidFill>
                  <a:srgbClr val="FF0000"/>
                </a:solidFill>
              </a:rPr>
              <a:t>I</a:t>
            </a:r>
            <a:r>
              <a:rPr lang="en-GB" altLang="en-US" sz="1600" baseline="-25000">
                <a:solidFill>
                  <a:srgbClr val="FF0000"/>
                </a:solidFill>
              </a:rPr>
              <a:t>CQ</a:t>
            </a:r>
            <a:r>
              <a:rPr lang="en-GB" altLang="en-US" sz="1600">
                <a:solidFill>
                  <a:srgbClr val="FF0000"/>
                </a:solidFill>
              </a:rPr>
              <a:t> large </a:t>
            </a:r>
            <a:r>
              <a:rPr lang="en-GB" altLang="en-US" sz="1600"/>
              <a:t>(but limited by V</a:t>
            </a:r>
            <a:r>
              <a:rPr lang="en-GB" altLang="en-US" sz="1600" baseline="-25000"/>
              <a:t>CC</a:t>
            </a:r>
            <a:r>
              <a:rPr lang="en-GB" altLang="en-US" sz="1600"/>
              <a:t>)</a:t>
            </a:r>
          </a:p>
        </p:txBody>
      </p:sp>
      <p:sp>
        <p:nvSpPr>
          <p:cNvPr id="20500" name="Text Box 105"/>
          <p:cNvSpPr txBox="1">
            <a:spLocks noChangeArrowheads="1"/>
          </p:cNvSpPr>
          <p:nvPr/>
        </p:nvSpPr>
        <p:spPr bwMode="auto">
          <a:xfrm>
            <a:off x="4789488" y="4822825"/>
            <a:ext cx="41100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For large common mode input impedance we need R</a:t>
            </a:r>
            <a:r>
              <a:rPr lang="en-GB" altLang="en-US" sz="1600" baseline="-25000"/>
              <a:t>E</a:t>
            </a:r>
            <a:r>
              <a:rPr lang="en-GB" altLang="en-US" sz="1600"/>
              <a:t> large and </a:t>
            </a:r>
            <a:r>
              <a:rPr lang="el-GR" altLang="en-US" sz="1600">
                <a:cs typeface="Arial" charset="0"/>
              </a:rPr>
              <a:t>β</a:t>
            </a:r>
            <a:r>
              <a:rPr lang="en-GB" altLang="en-US" sz="1600">
                <a:cs typeface="Arial" charset="0"/>
              </a:rPr>
              <a:t> large</a:t>
            </a:r>
            <a:endParaRPr lang="el-GR" altLang="en-US" sz="1600" baseline="-25000">
              <a:cs typeface="Arial" charset="0"/>
            </a:endParaRPr>
          </a:p>
        </p:txBody>
      </p:sp>
      <p:sp>
        <p:nvSpPr>
          <p:cNvPr id="20501" name="Text Box 106"/>
          <p:cNvSpPr txBox="1">
            <a:spLocks noChangeArrowheads="1"/>
          </p:cNvSpPr>
          <p:nvPr/>
        </p:nvSpPr>
        <p:spPr bwMode="auto">
          <a:xfrm>
            <a:off x="4808538" y="5418138"/>
            <a:ext cx="411003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For large differential mode input impedance we need I</a:t>
            </a:r>
            <a:r>
              <a:rPr lang="en-GB" altLang="en-US" sz="1600" baseline="-25000"/>
              <a:t>CQ</a:t>
            </a:r>
            <a:r>
              <a:rPr lang="en-GB" altLang="en-US" sz="1600"/>
              <a:t> small and </a:t>
            </a:r>
            <a:r>
              <a:rPr lang="el-GR" altLang="en-US" sz="1600"/>
              <a:t>β</a:t>
            </a:r>
            <a:r>
              <a:rPr lang="en-GB" altLang="en-US" sz="1600"/>
              <a:t> large</a:t>
            </a:r>
          </a:p>
        </p:txBody>
      </p:sp>
      <p:sp>
        <p:nvSpPr>
          <p:cNvPr id="20502" name="Text Box 107"/>
          <p:cNvSpPr txBox="1">
            <a:spLocks noChangeArrowheads="1"/>
          </p:cNvSpPr>
          <p:nvPr/>
        </p:nvSpPr>
        <p:spPr bwMode="auto">
          <a:xfrm>
            <a:off x="569913" y="5080000"/>
            <a:ext cx="316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b="1" u="sng"/>
              <a:t>Common Mode Rejection Ratio</a:t>
            </a:r>
          </a:p>
        </p:txBody>
      </p:sp>
      <p:graphicFrame>
        <p:nvGraphicFramePr>
          <p:cNvPr id="20503" name="Object 108"/>
          <p:cNvGraphicFramePr>
            <a:graphicFrameLocks noChangeAspect="1"/>
          </p:cNvGraphicFramePr>
          <p:nvPr/>
        </p:nvGraphicFramePr>
        <p:xfrm>
          <a:off x="295275" y="5418138"/>
          <a:ext cx="4364038" cy="695325"/>
        </p:xfrm>
        <a:graphic>
          <a:graphicData uri="http://schemas.openxmlformats.org/presentationml/2006/ole">
            <mc:AlternateContent xmlns:mc="http://schemas.openxmlformats.org/markup-compatibility/2006">
              <mc:Choice xmlns:v="urn:schemas-microsoft-com:vml" Requires="v">
                <p:oleObj spid="_x0000_s36885" name="Equation" r:id="rId12" imgW="3352800" imgH="533400" progId="Equation.3">
                  <p:embed/>
                </p:oleObj>
              </mc:Choice>
              <mc:Fallback>
                <p:oleObj name="Equation" r:id="rId12" imgW="3352800" imgH="5334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275" y="5418138"/>
                        <a:ext cx="4364038"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4"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extLst>
      <p:ext uri="{BB962C8B-B14F-4D97-AF65-F5344CB8AC3E}">
        <p14:creationId xmlns:p14="http://schemas.microsoft.com/office/powerpoint/2010/main" val="3202446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A696F512-53A1-4070-A44E-03E56C112BE8}" type="slidenum">
              <a:rPr lang="en-GB" altLang="en-US" sz="1200" smtClean="0">
                <a:latin typeface="Garamond" pitchFamily="18" charset="0"/>
              </a:rPr>
              <a:pPr/>
              <a:t>24</a:t>
            </a:fld>
            <a:endParaRPr lang="en-GB" altLang="en-US" sz="1200" smtClean="0">
              <a:latin typeface="Garamond" pitchFamily="18" charset="0"/>
            </a:endParaRPr>
          </a:p>
        </p:txBody>
      </p:sp>
      <p:sp>
        <p:nvSpPr>
          <p:cNvPr id="2150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1509" name="Text Box 5"/>
          <p:cNvSpPr txBox="1">
            <a:spLocks noChangeArrowheads="1"/>
          </p:cNvSpPr>
          <p:nvPr/>
        </p:nvSpPr>
        <p:spPr bwMode="auto">
          <a:xfrm>
            <a:off x="555625" y="1179513"/>
            <a:ext cx="8113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indent="-31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Note that a large </a:t>
            </a:r>
            <a:r>
              <a:rPr lang="el-GR" altLang="ja-JP" sz="1600">
                <a:cs typeface="Arial" charset="0"/>
              </a:rPr>
              <a:t>β</a:t>
            </a:r>
            <a:r>
              <a:rPr lang="en-GB" altLang="ja-JP" sz="1600">
                <a:ea typeface="MS PGothic" pitchFamily="34" charset="-128"/>
                <a:cs typeface="Arial" charset="0"/>
              </a:rPr>
              <a:t> will increase both the common mode and differential mode input impedances.</a:t>
            </a:r>
            <a:endParaRPr lang="en-GB" altLang="en-US" sz="1600"/>
          </a:p>
        </p:txBody>
      </p:sp>
      <p:sp>
        <p:nvSpPr>
          <p:cNvPr id="21510" name="Text Box 6"/>
          <p:cNvSpPr txBox="1">
            <a:spLocks noChangeArrowheads="1"/>
          </p:cNvSpPr>
          <p:nvPr/>
        </p:nvSpPr>
        <p:spPr bwMode="auto">
          <a:xfrm>
            <a:off x="577850" y="809625"/>
            <a:ext cx="6737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b="1" i="1" u="sng"/>
              <a:t>So a good design would make R</a:t>
            </a:r>
            <a:r>
              <a:rPr lang="en-GB" altLang="en-US" sz="1600" b="1" i="1" u="sng" baseline="-25000"/>
              <a:t>E</a:t>
            </a:r>
            <a:r>
              <a:rPr lang="en-GB" altLang="en-US" sz="1600" b="1" i="1" u="sng"/>
              <a:t> large, R</a:t>
            </a:r>
            <a:r>
              <a:rPr lang="en-GB" altLang="en-US" sz="1600" b="1" i="1" u="sng" baseline="-25000"/>
              <a:t>C</a:t>
            </a:r>
            <a:r>
              <a:rPr lang="en-GB" altLang="en-US" sz="1600" b="1" i="1" u="sng"/>
              <a:t>l</a:t>
            </a:r>
            <a:r>
              <a:rPr lang="en-GB" altLang="en-US" sz="1600" b="1" i="1" u="sng" baseline="-25000"/>
              <a:t>CQ</a:t>
            </a:r>
            <a:r>
              <a:rPr lang="en-GB" altLang="en-US" sz="1600" b="1" i="1" u="sng"/>
              <a:t> large and β large</a:t>
            </a:r>
            <a:endParaRPr lang="en-GB" altLang="en-US" sz="1600" b="1" i="1" u="sng" baseline="-25000"/>
          </a:p>
        </p:txBody>
      </p:sp>
      <p:sp>
        <p:nvSpPr>
          <p:cNvPr id="21511" name="Text Box 7"/>
          <p:cNvSpPr txBox="1">
            <a:spLocks noChangeArrowheads="1"/>
          </p:cNvSpPr>
          <p:nvPr/>
        </p:nvSpPr>
        <p:spPr bwMode="auto">
          <a:xfrm>
            <a:off x="944563" y="2487613"/>
            <a:ext cx="6227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r>
              <a:rPr lang="en-US" altLang="ja-JP" sz="1600">
                <a:ea typeface="MS PGothic" pitchFamily="34" charset="-128"/>
              </a:rPr>
              <a:t>1.	</a:t>
            </a:r>
            <a:r>
              <a:rPr lang="en-US" altLang="ja-JP" sz="1600" u="sng">
                <a:ea typeface="MS PGothic" pitchFamily="34" charset="-128"/>
              </a:rPr>
              <a:t>super gain transistors</a:t>
            </a:r>
            <a:endParaRPr lang="en-US" altLang="ja-JP" sz="1600">
              <a:ea typeface="MS PGothic" pitchFamily="34" charset="-128"/>
            </a:endParaRPr>
          </a:p>
        </p:txBody>
      </p:sp>
      <p:grpSp>
        <p:nvGrpSpPr>
          <p:cNvPr id="21512" name="Group 8"/>
          <p:cNvGrpSpPr>
            <a:grpSpLocks/>
          </p:cNvGrpSpPr>
          <p:nvPr/>
        </p:nvGrpSpPr>
        <p:grpSpPr bwMode="auto">
          <a:xfrm>
            <a:off x="6461125" y="4264025"/>
            <a:ext cx="2366963" cy="1798638"/>
            <a:chOff x="4163" y="2435"/>
            <a:chExt cx="1491" cy="1133"/>
          </a:xfrm>
        </p:grpSpPr>
        <p:pic>
          <p:nvPicPr>
            <p:cNvPr id="2151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3" y="2435"/>
              <a:ext cx="1491" cy="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0" name="Text Box 10"/>
            <p:cNvSpPr txBox="1">
              <a:spLocks noChangeArrowheads="1"/>
            </p:cNvSpPr>
            <p:nvPr/>
          </p:nvSpPr>
          <p:spPr bwMode="auto">
            <a:xfrm>
              <a:off x="4659" y="2742"/>
              <a:ext cx="3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l-GR" altLang="en-US" sz="1600">
                  <a:cs typeface="Arial" charset="0"/>
                </a:rPr>
                <a:t>β</a:t>
              </a:r>
              <a:r>
                <a:rPr lang="en-GB" altLang="en-US" sz="1600" baseline="-25000">
                  <a:cs typeface="Arial" charset="0"/>
                </a:rPr>
                <a:t>1</a:t>
              </a:r>
              <a:endParaRPr lang="el-GR" altLang="en-US" sz="1600">
                <a:cs typeface="Arial" charset="0"/>
              </a:endParaRPr>
            </a:p>
          </p:txBody>
        </p:sp>
        <p:sp>
          <p:nvSpPr>
            <p:cNvPr id="21521" name="Text Box 11"/>
            <p:cNvSpPr txBox="1">
              <a:spLocks noChangeArrowheads="1"/>
            </p:cNvSpPr>
            <p:nvPr/>
          </p:nvSpPr>
          <p:spPr bwMode="auto">
            <a:xfrm>
              <a:off x="5087" y="3089"/>
              <a:ext cx="3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l-GR" altLang="en-US" sz="1600">
                  <a:cs typeface="Arial" charset="0"/>
                </a:rPr>
                <a:t>β</a:t>
              </a:r>
              <a:r>
                <a:rPr lang="en-GB" altLang="en-US" sz="1600" baseline="-25000">
                  <a:cs typeface="Arial" charset="0"/>
                </a:rPr>
                <a:t>2</a:t>
              </a:r>
              <a:endParaRPr lang="el-GR" altLang="en-US" sz="1600">
                <a:cs typeface="Arial" charset="0"/>
              </a:endParaRPr>
            </a:p>
          </p:txBody>
        </p:sp>
      </p:grpSp>
      <p:sp>
        <p:nvSpPr>
          <p:cNvPr id="21513" name="Text Box 12"/>
          <p:cNvSpPr txBox="1">
            <a:spLocks noChangeArrowheads="1"/>
          </p:cNvSpPr>
          <p:nvPr/>
        </p:nvSpPr>
        <p:spPr bwMode="auto">
          <a:xfrm>
            <a:off x="922338" y="5014913"/>
            <a:ext cx="4978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11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dirty="0">
                <a:ea typeface="MS PGothic" pitchFamily="34" charset="-128"/>
              </a:rPr>
              <a:t>3.  </a:t>
            </a:r>
            <a:r>
              <a:rPr lang="en-US" altLang="ja-JP" sz="1600" u="sng" dirty="0">
                <a:ea typeface="MS PGothic" pitchFamily="34" charset="-128"/>
              </a:rPr>
              <a:t>Use FET input transistors</a:t>
            </a:r>
            <a:r>
              <a:rPr lang="en-US" altLang="ja-JP" sz="1600" dirty="0">
                <a:ea typeface="MS PGothic" pitchFamily="34" charset="-128"/>
              </a:rPr>
              <a:t> instead of </a:t>
            </a:r>
            <a:r>
              <a:rPr lang="en-US" altLang="ja-JP" sz="1600" dirty="0" smtClean="0">
                <a:ea typeface="MS PGothic" pitchFamily="34" charset="-128"/>
              </a:rPr>
              <a:t>bipolar (</a:t>
            </a:r>
            <a:r>
              <a:rPr lang="en-US" altLang="ja-JP" sz="1600" i="1" dirty="0" smtClean="0">
                <a:ea typeface="MS PGothic" pitchFamily="34" charset="-128"/>
              </a:rPr>
              <a:t>see next lecture – current mirror</a:t>
            </a:r>
            <a:r>
              <a:rPr lang="en-US" altLang="ja-JP" sz="1600" dirty="0" smtClean="0">
                <a:ea typeface="MS PGothic" pitchFamily="34" charset="-128"/>
              </a:rPr>
              <a:t>)</a:t>
            </a:r>
            <a:endParaRPr lang="en-US" altLang="ja-JP" sz="1600" dirty="0">
              <a:ea typeface="MS PGothic" pitchFamily="34" charset="-128"/>
            </a:endParaRPr>
          </a:p>
          <a:p>
            <a:r>
              <a:rPr lang="en-US" altLang="ja-JP" sz="1600" dirty="0">
                <a:ea typeface="MS PGothic" pitchFamily="34" charset="-128"/>
              </a:rPr>
              <a:t>	JFET		MOSFET</a:t>
            </a:r>
          </a:p>
          <a:p>
            <a:r>
              <a:rPr lang="en-US" altLang="ja-JP" sz="1600" dirty="0">
                <a:ea typeface="MS PGothic" pitchFamily="34" charset="-128"/>
              </a:rPr>
              <a:t>	</a:t>
            </a:r>
            <a:r>
              <a:rPr lang="en-US" altLang="ja-JP" sz="1600" dirty="0" err="1">
                <a:ea typeface="MS PGothic" pitchFamily="34" charset="-128"/>
              </a:rPr>
              <a:t>r</a:t>
            </a:r>
            <a:r>
              <a:rPr lang="en-US" altLang="ja-JP" sz="1600" baseline="-25000" dirty="0" err="1">
                <a:ea typeface="MS PGothic" pitchFamily="34" charset="-128"/>
              </a:rPr>
              <a:t>i</a:t>
            </a:r>
            <a:r>
              <a:rPr lang="en-US" altLang="ja-JP" sz="1600" dirty="0">
                <a:ea typeface="MS PGothic" pitchFamily="34" charset="-128"/>
              </a:rPr>
              <a:t> ~ 10</a:t>
            </a:r>
            <a:r>
              <a:rPr lang="en-US" altLang="ja-JP" sz="1600" baseline="30000" dirty="0">
                <a:ea typeface="MS PGothic" pitchFamily="34" charset="-128"/>
              </a:rPr>
              <a:t>8</a:t>
            </a:r>
            <a:r>
              <a:rPr lang="en-US" altLang="ja-JP" sz="1600" dirty="0">
                <a:ea typeface="MS PGothic" pitchFamily="34" charset="-128"/>
              </a:rPr>
              <a:t> </a:t>
            </a:r>
            <a:r>
              <a:rPr lang="en-US" altLang="ja-JP" sz="1600" dirty="0">
                <a:ea typeface="MS PGothic" pitchFamily="34" charset="-128"/>
                <a:sym typeface="Symbol" pitchFamily="18" charset="2"/>
              </a:rPr>
              <a:t></a:t>
            </a:r>
            <a:r>
              <a:rPr lang="en-US" altLang="ja-JP" sz="1600" dirty="0">
                <a:ea typeface="MS PGothic" pitchFamily="34" charset="-128"/>
              </a:rPr>
              <a:t>		</a:t>
            </a:r>
            <a:r>
              <a:rPr lang="en-US" altLang="ja-JP" sz="1600" dirty="0" err="1">
                <a:ea typeface="MS PGothic" pitchFamily="34" charset="-128"/>
              </a:rPr>
              <a:t>r</a:t>
            </a:r>
            <a:r>
              <a:rPr lang="en-US" altLang="ja-JP" sz="1600" baseline="-25000" dirty="0" err="1">
                <a:ea typeface="MS PGothic" pitchFamily="34" charset="-128"/>
              </a:rPr>
              <a:t>i</a:t>
            </a:r>
            <a:r>
              <a:rPr lang="en-US" altLang="ja-JP" sz="1600" dirty="0">
                <a:ea typeface="MS PGothic" pitchFamily="34" charset="-128"/>
              </a:rPr>
              <a:t> ~ 10</a:t>
            </a:r>
            <a:r>
              <a:rPr lang="en-US" altLang="ja-JP" sz="1600" baseline="30000" dirty="0">
                <a:ea typeface="MS PGothic" pitchFamily="34" charset="-128"/>
              </a:rPr>
              <a:t>10</a:t>
            </a:r>
            <a:r>
              <a:rPr lang="en-US" altLang="ja-JP" sz="1600" dirty="0">
                <a:ea typeface="MS PGothic" pitchFamily="34" charset="-128"/>
              </a:rPr>
              <a:t> -  10</a:t>
            </a:r>
            <a:r>
              <a:rPr lang="en-US" altLang="ja-JP" sz="1600" baseline="30000" dirty="0">
                <a:ea typeface="MS PGothic" pitchFamily="34" charset="-128"/>
              </a:rPr>
              <a:t>15</a:t>
            </a:r>
            <a:r>
              <a:rPr lang="en-US" altLang="ja-JP" sz="1600" dirty="0">
                <a:ea typeface="MS PGothic" pitchFamily="34" charset="-128"/>
              </a:rPr>
              <a:t> </a:t>
            </a:r>
            <a:r>
              <a:rPr lang="en-US" altLang="ja-JP" sz="1600" dirty="0">
                <a:ea typeface="MS PGothic" pitchFamily="34" charset="-128"/>
                <a:sym typeface="Symbol" pitchFamily="18" charset="2"/>
              </a:rPr>
              <a:t></a:t>
            </a:r>
            <a:endParaRPr lang="en-GB" altLang="en-US" sz="1600" dirty="0"/>
          </a:p>
        </p:txBody>
      </p:sp>
      <p:sp>
        <p:nvSpPr>
          <p:cNvPr id="21514" name="Text Box 13"/>
          <p:cNvSpPr txBox="1">
            <a:spLocks noChangeArrowheads="1"/>
          </p:cNvSpPr>
          <p:nvPr/>
        </p:nvSpPr>
        <p:spPr bwMode="auto">
          <a:xfrm>
            <a:off x="530225" y="1927225"/>
            <a:ext cx="6227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r>
              <a:rPr lang="en-US" altLang="ja-JP" sz="1600" u="sng">
                <a:ea typeface="MS PGothic" pitchFamily="34" charset="-128"/>
              </a:rPr>
              <a:t>We can make </a:t>
            </a:r>
            <a:r>
              <a:rPr lang="el-GR" altLang="ja-JP" sz="1600" u="sng">
                <a:ea typeface="MS PGothic" pitchFamily="34" charset="-128"/>
              </a:rPr>
              <a:t>β</a:t>
            </a:r>
            <a:r>
              <a:rPr lang="en-GB" altLang="ja-JP" sz="1600" u="sng">
                <a:ea typeface="MS PGothic" pitchFamily="34" charset="-128"/>
              </a:rPr>
              <a:t> large </a:t>
            </a:r>
            <a:r>
              <a:rPr lang="en-US" altLang="ja-JP" sz="1600" u="sng">
                <a:ea typeface="MS PGothic" pitchFamily="34" charset="-128"/>
              </a:rPr>
              <a:t>by using either:</a:t>
            </a:r>
          </a:p>
        </p:txBody>
      </p:sp>
      <p:sp>
        <p:nvSpPr>
          <p:cNvPr id="21515" name="Text Box 14"/>
          <p:cNvSpPr txBox="1">
            <a:spLocks noChangeArrowheads="1"/>
          </p:cNvSpPr>
          <p:nvPr/>
        </p:nvSpPr>
        <p:spPr bwMode="auto">
          <a:xfrm>
            <a:off x="1681163" y="2878138"/>
            <a:ext cx="62277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r>
              <a:rPr lang="en-US" altLang="ja-JP" sz="1600">
                <a:ea typeface="MS PGothic" pitchFamily="34" charset="-128"/>
              </a:rPr>
              <a:t>Very narrow base transistors – typically </a:t>
            </a:r>
            <a:r>
              <a:rPr lang="en-US" altLang="ja-JP" sz="1600">
                <a:ea typeface="MS PGothic" pitchFamily="34" charset="-128"/>
                <a:sym typeface="Symbol" pitchFamily="18" charset="2"/>
              </a:rPr>
              <a:t></a:t>
            </a:r>
            <a:r>
              <a:rPr lang="en-US" altLang="ja-JP" sz="1600">
                <a:ea typeface="MS PGothic" pitchFamily="34" charset="-128"/>
              </a:rPr>
              <a:t> ~ 5,000</a:t>
            </a:r>
          </a:p>
          <a:p>
            <a:pPr marL="342900" indent="-342900"/>
            <a:r>
              <a:rPr lang="en-US" altLang="ja-JP" sz="1600">
                <a:ea typeface="MS PGothic" pitchFamily="34" charset="-128"/>
              </a:rPr>
              <a:t>For I</a:t>
            </a:r>
            <a:r>
              <a:rPr lang="en-US" altLang="ja-JP" sz="1600" baseline="-25000">
                <a:ea typeface="MS PGothic" pitchFamily="34" charset="-128"/>
              </a:rPr>
              <a:t>C</a:t>
            </a:r>
            <a:r>
              <a:rPr lang="en-US" altLang="ja-JP" sz="1600">
                <a:ea typeface="MS PGothic" pitchFamily="34" charset="-128"/>
              </a:rPr>
              <a:t> = 1</a:t>
            </a:r>
            <a:r>
              <a:rPr lang="en-US" altLang="ja-JP" sz="1600">
                <a:ea typeface="MS PGothic" pitchFamily="34" charset="-128"/>
                <a:sym typeface="Symbol" pitchFamily="18" charset="2"/>
              </a:rPr>
              <a:t></a:t>
            </a:r>
            <a:r>
              <a:rPr lang="en-US" altLang="ja-JP" sz="1600">
                <a:ea typeface="MS PGothic" pitchFamily="34" charset="-128"/>
              </a:rPr>
              <a:t>A,    r</a:t>
            </a:r>
            <a:r>
              <a:rPr lang="en-US" altLang="ja-JP" sz="1600" baseline="-25000">
                <a:ea typeface="MS PGothic" pitchFamily="34" charset="-128"/>
              </a:rPr>
              <a:t>π</a:t>
            </a:r>
            <a:r>
              <a:rPr lang="en-US" altLang="ja-JP" sz="1600">
                <a:ea typeface="MS PGothic" pitchFamily="34" charset="-128"/>
              </a:rPr>
              <a:t> = </a:t>
            </a:r>
            <a:r>
              <a:rPr lang="en-US" altLang="ja-JP" sz="1600">
                <a:ea typeface="MS PGothic" pitchFamily="34" charset="-128"/>
                <a:sym typeface="Symbol" pitchFamily="18" charset="2"/>
              </a:rPr>
              <a:t></a:t>
            </a:r>
            <a:r>
              <a:rPr lang="en-US" altLang="ja-JP" sz="1600">
                <a:ea typeface="MS PGothic" pitchFamily="34" charset="-128"/>
              </a:rPr>
              <a:t>/g</a:t>
            </a:r>
            <a:r>
              <a:rPr lang="en-US" altLang="ja-JP" sz="1600" baseline="-25000">
                <a:ea typeface="MS PGothic" pitchFamily="34" charset="-128"/>
              </a:rPr>
              <a:t>m</a:t>
            </a:r>
            <a:r>
              <a:rPr lang="en-US" altLang="ja-JP" sz="1600">
                <a:ea typeface="MS PGothic" pitchFamily="34" charset="-128"/>
              </a:rPr>
              <a:t> = 5,000/40 x 1</a:t>
            </a:r>
            <a:r>
              <a:rPr lang="en-US" altLang="ja-JP" sz="1600">
                <a:ea typeface="MS PGothic" pitchFamily="34" charset="-128"/>
                <a:sym typeface="Symbol" pitchFamily="18" charset="2"/>
              </a:rPr>
              <a:t></a:t>
            </a:r>
            <a:r>
              <a:rPr lang="en-US" altLang="ja-JP" sz="1600">
                <a:ea typeface="MS PGothic" pitchFamily="34" charset="-128"/>
              </a:rPr>
              <a:t>A = 125 M</a:t>
            </a:r>
            <a:r>
              <a:rPr lang="en-US" altLang="ja-JP" sz="1600">
                <a:ea typeface="MS PGothic" pitchFamily="34" charset="-128"/>
                <a:sym typeface="Symbol" pitchFamily="18" charset="2"/>
              </a:rPr>
              <a:t></a:t>
            </a:r>
          </a:p>
        </p:txBody>
      </p:sp>
      <p:sp>
        <p:nvSpPr>
          <p:cNvPr id="21516" name="Text Box 15"/>
          <p:cNvSpPr txBox="1">
            <a:spLocks noChangeArrowheads="1"/>
          </p:cNvSpPr>
          <p:nvPr/>
        </p:nvSpPr>
        <p:spPr bwMode="auto">
          <a:xfrm>
            <a:off x="949325" y="3581400"/>
            <a:ext cx="6227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r>
              <a:rPr lang="en-US" altLang="ja-JP" sz="1600">
                <a:ea typeface="MS PGothic" pitchFamily="34" charset="-128"/>
                <a:sym typeface="Symbol" pitchFamily="18" charset="2"/>
              </a:rPr>
              <a:t>2.  </a:t>
            </a:r>
            <a:r>
              <a:rPr lang="en-US" altLang="ja-JP" sz="1600" u="sng">
                <a:ea typeface="MS PGothic" pitchFamily="34" charset="-128"/>
              </a:rPr>
              <a:t>a pair of transistors on the input connected as a ‘Darlington pair’</a:t>
            </a:r>
          </a:p>
        </p:txBody>
      </p:sp>
      <p:sp>
        <p:nvSpPr>
          <p:cNvPr id="21517" name="Text Box 16"/>
          <p:cNvSpPr txBox="1">
            <a:spLocks noChangeArrowheads="1"/>
          </p:cNvSpPr>
          <p:nvPr/>
        </p:nvSpPr>
        <p:spPr bwMode="auto">
          <a:xfrm>
            <a:off x="1708150" y="4086225"/>
            <a:ext cx="5429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marL="342900" indent="-342900"/>
            <a:r>
              <a:rPr lang="en-US" altLang="ja-JP" sz="1600">
                <a:ea typeface="MS PGothic" pitchFamily="34" charset="-128"/>
              </a:rPr>
              <a:t>Effectively: </a:t>
            </a:r>
            <a:r>
              <a:rPr lang="en-US" altLang="ja-JP" sz="1600">
                <a:ea typeface="MS PGothic" pitchFamily="34" charset="-128"/>
                <a:sym typeface="Symbol" pitchFamily="18" charset="2"/>
              </a:rPr>
              <a:t></a:t>
            </a:r>
            <a:r>
              <a:rPr lang="en-US" altLang="ja-JP" sz="1600">
                <a:ea typeface="MS PGothic" pitchFamily="34" charset="-128"/>
              </a:rPr>
              <a:t> </a:t>
            </a:r>
            <a:r>
              <a:rPr lang="en-US" altLang="ja-JP" sz="1600">
                <a:ea typeface="MS PGothic" pitchFamily="34" charset="-128"/>
                <a:sym typeface="Symbol" pitchFamily="18" charset="2"/>
              </a:rPr>
              <a:t></a:t>
            </a:r>
            <a:r>
              <a:rPr lang="en-US" altLang="ja-JP" sz="1600" baseline="-25000">
                <a:ea typeface="MS PGothic" pitchFamily="34" charset="-128"/>
                <a:sym typeface="Symbol" pitchFamily="18" charset="2"/>
              </a:rPr>
              <a:t>1</a:t>
            </a:r>
            <a:r>
              <a:rPr lang="en-US" altLang="ja-JP" sz="1600">
                <a:ea typeface="MS PGothic" pitchFamily="34" charset="-128"/>
                <a:sym typeface="Symbol" pitchFamily="18" charset="2"/>
              </a:rPr>
              <a:t> x </a:t>
            </a:r>
            <a:r>
              <a:rPr lang="en-US" altLang="ja-JP" sz="1600" baseline="-25000">
                <a:ea typeface="MS PGothic" pitchFamily="34" charset="-128"/>
                <a:sym typeface="Symbol" pitchFamily="18" charset="2"/>
              </a:rPr>
              <a:t>2</a:t>
            </a:r>
            <a:endParaRPr lang="en-US" altLang="ja-JP" sz="1600" baseline="-25000">
              <a:ea typeface="MS PGothic" pitchFamily="34" charset="-128"/>
            </a:endParaRPr>
          </a:p>
          <a:p>
            <a:pPr marL="342900" indent="-342900"/>
            <a:r>
              <a:rPr lang="en-US" altLang="ja-JP" sz="1600">
                <a:ea typeface="MS PGothic" pitchFamily="34" charset="-128"/>
              </a:rPr>
              <a:t>r</a:t>
            </a:r>
            <a:r>
              <a:rPr lang="en-US" altLang="ja-JP" sz="1600" baseline="-25000">
                <a:ea typeface="MS PGothic" pitchFamily="34" charset="-128"/>
              </a:rPr>
              <a:t>π</a:t>
            </a:r>
            <a:r>
              <a:rPr lang="en-US" altLang="ja-JP" sz="1600">
                <a:ea typeface="MS PGothic" pitchFamily="34" charset="-128"/>
              </a:rPr>
              <a:t> </a:t>
            </a:r>
            <a:r>
              <a:rPr lang="en-US" altLang="ja-JP" sz="1600">
                <a:ea typeface="MS PGothic" pitchFamily="34" charset="-128"/>
                <a:sym typeface="Symbol" pitchFamily="18" charset="2"/>
              </a:rPr>
              <a:t></a:t>
            </a:r>
            <a:r>
              <a:rPr lang="en-US" altLang="ja-JP" sz="1600">
                <a:ea typeface="MS PGothic" pitchFamily="34" charset="-128"/>
              </a:rPr>
              <a:t> (</a:t>
            </a:r>
            <a:r>
              <a:rPr lang="en-US" altLang="ja-JP" sz="1600">
                <a:ea typeface="MS PGothic" pitchFamily="34" charset="-128"/>
                <a:sym typeface="Symbol" pitchFamily="18" charset="2"/>
              </a:rPr>
              <a:t></a:t>
            </a:r>
            <a:r>
              <a:rPr lang="en-US" altLang="ja-JP" sz="1600" baseline="-25000">
                <a:ea typeface="MS PGothic" pitchFamily="34" charset="-128"/>
                <a:sym typeface="Symbol" pitchFamily="18" charset="2"/>
              </a:rPr>
              <a:t>1</a:t>
            </a:r>
            <a:r>
              <a:rPr lang="en-US" altLang="ja-JP" sz="1600">
                <a:ea typeface="MS PGothic" pitchFamily="34" charset="-128"/>
                <a:sym typeface="Symbol" pitchFamily="18" charset="2"/>
              </a:rPr>
              <a:t> </a:t>
            </a:r>
            <a:r>
              <a:rPr lang="en-US" altLang="ja-JP" sz="1600" baseline="-25000">
                <a:ea typeface="MS PGothic" pitchFamily="34" charset="-128"/>
                <a:sym typeface="Symbol" pitchFamily="18" charset="2"/>
              </a:rPr>
              <a:t>2</a:t>
            </a:r>
            <a:r>
              <a:rPr lang="en-US" altLang="ja-JP" sz="1600">
                <a:ea typeface="MS PGothic" pitchFamily="34" charset="-128"/>
              </a:rPr>
              <a:t> )/g</a:t>
            </a:r>
            <a:r>
              <a:rPr lang="en-US" altLang="ja-JP" sz="1600" baseline="-25000">
                <a:ea typeface="MS PGothic" pitchFamily="34" charset="-128"/>
              </a:rPr>
              <a:t>m </a:t>
            </a:r>
            <a:r>
              <a:rPr lang="en-US" altLang="ja-JP" sz="1600">
                <a:ea typeface="MS PGothic" pitchFamily="34" charset="-128"/>
              </a:rPr>
              <a:t> giving a large increase in input resistance</a:t>
            </a:r>
            <a:endParaRPr lang="en-US" altLang="ja-JP" sz="1600" u="sng">
              <a:ea typeface="MS PGothic" pitchFamily="34" charset="-128"/>
            </a:endParaRPr>
          </a:p>
        </p:txBody>
      </p:sp>
      <p:sp>
        <p:nvSpPr>
          <p:cNvPr id="21518"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
        <p:nvSpPr>
          <p:cNvPr id="2" name="7-Point Star 1"/>
          <p:cNvSpPr/>
          <p:nvPr/>
        </p:nvSpPr>
        <p:spPr>
          <a:xfrm>
            <a:off x="6946866" y="1736519"/>
            <a:ext cx="9144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A566ACB2-EFB4-4DC4-987C-696990897123}" type="slidenum">
              <a:rPr lang="en-GB" altLang="en-US" sz="1200" smtClean="0">
                <a:latin typeface="Garamond" pitchFamily="18" charset="0"/>
              </a:rPr>
              <a:pPr/>
              <a:t>25</a:t>
            </a:fld>
            <a:endParaRPr lang="en-GB" altLang="en-US" sz="1200" smtClean="0">
              <a:latin typeface="Garamond" pitchFamily="18" charset="0"/>
            </a:endParaRPr>
          </a:p>
        </p:txBody>
      </p:sp>
      <p:sp>
        <p:nvSpPr>
          <p:cNvPr id="2253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253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2533" name="Text Box 5"/>
          <p:cNvSpPr txBox="1">
            <a:spLocks noChangeArrowheads="1"/>
          </p:cNvSpPr>
          <p:nvPr/>
        </p:nvSpPr>
        <p:spPr bwMode="auto">
          <a:xfrm>
            <a:off x="430213" y="993775"/>
            <a:ext cx="7500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b="1"/>
              <a:t>Differential Amplifier with Constant Current Source Biasing</a:t>
            </a:r>
            <a:endParaRPr lang="en-GB" altLang="en-US" sz="1800"/>
          </a:p>
        </p:txBody>
      </p:sp>
      <p:sp>
        <p:nvSpPr>
          <p:cNvPr id="22534" name="Text Box 6"/>
          <p:cNvSpPr txBox="1">
            <a:spLocks noChangeArrowheads="1"/>
          </p:cNvSpPr>
          <p:nvPr/>
        </p:nvSpPr>
        <p:spPr bwMode="auto">
          <a:xfrm>
            <a:off x="412750" y="1463675"/>
            <a:ext cx="873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We have seen that a high R</a:t>
            </a:r>
            <a:r>
              <a:rPr lang="en-GB" altLang="en-US" sz="1800" baseline="-25000"/>
              <a:t>E</a:t>
            </a:r>
            <a:r>
              <a:rPr lang="en-GB" altLang="en-US" sz="1800"/>
              <a:t> is required for a low common mode gain (high CMMR)</a:t>
            </a:r>
          </a:p>
        </p:txBody>
      </p:sp>
      <p:sp>
        <p:nvSpPr>
          <p:cNvPr id="22535" name="Text Box 7"/>
          <p:cNvSpPr txBox="1">
            <a:spLocks noChangeArrowheads="1"/>
          </p:cNvSpPr>
          <p:nvPr/>
        </p:nvSpPr>
        <p:spPr bwMode="auto">
          <a:xfrm>
            <a:off x="395288" y="1854200"/>
            <a:ext cx="8148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The very best solution would be to replace R</a:t>
            </a:r>
            <a:r>
              <a:rPr lang="en-GB" altLang="en-US" sz="1800" baseline="-25000"/>
              <a:t>E</a:t>
            </a:r>
            <a:r>
              <a:rPr lang="en-GB" altLang="en-US" sz="1800"/>
              <a:t> with a constant current source (remember - a perfect current source has an infinite output resistance). </a:t>
            </a:r>
          </a:p>
        </p:txBody>
      </p:sp>
      <p:sp>
        <p:nvSpPr>
          <p:cNvPr id="22536" name="Text Box 8"/>
          <p:cNvSpPr txBox="1">
            <a:spLocks noChangeArrowheads="1"/>
          </p:cNvSpPr>
          <p:nvPr/>
        </p:nvSpPr>
        <p:spPr bwMode="auto">
          <a:xfrm>
            <a:off x="520700" y="5462588"/>
            <a:ext cx="8148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b="1"/>
              <a:t>Question</a:t>
            </a:r>
            <a:r>
              <a:rPr lang="en-GB" altLang="en-US" sz="1800"/>
              <a:t> – refer to the summary for a long tailed pair and write down equations for  r</a:t>
            </a:r>
            <a:r>
              <a:rPr lang="en-GB" altLang="en-US" sz="1800" baseline="-25000"/>
              <a:t>i(CM)</a:t>
            </a:r>
            <a:r>
              <a:rPr lang="en-GB" altLang="en-US" sz="1800"/>
              <a:t> , A</a:t>
            </a:r>
            <a:r>
              <a:rPr lang="en-GB" altLang="en-US" sz="1800" baseline="-25000"/>
              <a:t>V(CM)</a:t>
            </a:r>
            <a:r>
              <a:rPr lang="en-GB" altLang="en-US" sz="1800"/>
              <a:t> , r</a:t>
            </a:r>
            <a:r>
              <a:rPr lang="en-GB" altLang="en-US" sz="1800" baseline="-25000"/>
              <a:t>(DM)</a:t>
            </a:r>
            <a:r>
              <a:rPr lang="en-GB" altLang="en-US" sz="1800"/>
              <a:t> and A</a:t>
            </a:r>
            <a:r>
              <a:rPr lang="en-GB" altLang="en-US" sz="1800" baseline="-25000"/>
              <a:t>v(DM)</a:t>
            </a:r>
            <a:r>
              <a:rPr lang="en-GB" altLang="en-US" sz="1800"/>
              <a:t> in this case.</a:t>
            </a:r>
          </a:p>
        </p:txBody>
      </p:sp>
      <p:grpSp>
        <p:nvGrpSpPr>
          <p:cNvPr id="22537" name="Group 9"/>
          <p:cNvGrpSpPr>
            <a:grpSpLocks/>
          </p:cNvGrpSpPr>
          <p:nvPr/>
        </p:nvGrpSpPr>
        <p:grpSpPr bwMode="auto">
          <a:xfrm>
            <a:off x="2824163" y="2716213"/>
            <a:ext cx="3244850" cy="2624137"/>
            <a:chOff x="1779" y="1711"/>
            <a:chExt cx="2044" cy="1653"/>
          </a:xfrm>
        </p:grpSpPr>
        <p:sp>
          <p:nvSpPr>
            <p:cNvPr id="22539" name="Rectangle 10"/>
            <p:cNvSpPr>
              <a:spLocks noChangeArrowheads="1"/>
            </p:cNvSpPr>
            <p:nvPr/>
          </p:nvSpPr>
          <p:spPr bwMode="auto">
            <a:xfrm>
              <a:off x="1779" y="2654"/>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sz="1800">
                  <a:solidFill>
                    <a:srgbClr val="000000"/>
                  </a:solidFill>
                  <a:latin typeface="Times New Roman" pitchFamily="18" charset="0"/>
                </a:rPr>
                <a:t>v</a:t>
              </a:r>
              <a:r>
                <a:rPr lang="en-GB" altLang="en-US" sz="1800" baseline="-25000">
                  <a:solidFill>
                    <a:srgbClr val="000000"/>
                  </a:solidFill>
                  <a:latin typeface="Times New Roman" pitchFamily="18" charset="0"/>
                </a:rPr>
                <a:t>i1</a:t>
              </a:r>
              <a:endParaRPr lang="en-GB" altLang="en-US" sz="1800"/>
            </a:p>
          </p:txBody>
        </p:sp>
        <p:sp>
          <p:nvSpPr>
            <p:cNvPr id="22540" name="Freeform 11"/>
            <p:cNvSpPr>
              <a:spLocks/>
            </p:cNvSpPr>
            <p:nvPr/>
          </p:nvSpPr>
          <p:spPr bwMode="auto">
            <a:xfrm>
              <a:off x="1966" y="2672"/>
              <a:ext cx="204" cy="203"/>
            </a:xfrm>
            <a:custGeom>
              <a:avLst/>
              <a:gdLst>
                <a:gd name="T0" fmla="*/ 0 w 408"/>
                <a:gd name="T1" fmla="*/ 0 h 407"/>
                <a:gd name="T2" fmla="*/ 1 w 408"/>
                <a:gd name="T3" fmla="*/ 0 h 407"/>
                <a:gd name="T4" fmla="*/ 1 w 408"/>
                <a:gd name="T5" fmla="*/ 0 h 407"/>
                <a:gd name="T6" fmla="*/ 1 w 408"/>
                <a:gd name="T7" fmla="*/ 0 h 407"/>
                <a:gd name="T8" fmla="*/ 1 w 408"/>
                <a:gd name="T9" fmla="*/ 0 h 407"/>
                <a:gd name="T10" fmla="*/ 1 w 408"/>
                <a:gd name="T11" fmla="*/ 0 h 407"/>
                <a:gd name="T12" fmla="*/ 1 w 408"/>
                <a:gd name="T13" fmla="*/ 0 h 407"/>
                <a:gd name="T14" fmla="*/ 1 w 408"/>
                <a:gd name="T15" fmla="*/ 0 h 407"/>
                <a:gd name="T16" fmla="*/ 1 w 408"/>
                <a:gd name="T17" fmla="*/ 0 h 407"/>
                <a:gd name="T18" fmla="*/ 1 w 408"/>
                <a:gd name="T19" fmla="*/ 0 h 407"/>
                <a:gd name="T20" fmla="*/ 1 w 408"/>
                <a:gd name="T21" fmla="*/ 0 h 407"/>
                <a:gd name="T22" fmla="*/ 1 w 408"/>
                <a:gd name="T23" fmla="*/ 0 h 407"/>
                <a:gd name="T24" fmla="*/ 1 w 408"/>
                <a:gd name="T25" fmla="*/ 0 h 407"/>
                <a:gd name="T26" fmla="*/ 1 w 408"/>
                <a:gd name="T27" fmla="*/ 0 h 407"/>
                <a:gd name="T28" fmla="*/ 1 w 408"/>
                <a:gd name="T29" fmla="*/ 0 h 407"/>
                <a:gd name="T30" fmla="*/ 1 w 408"/>
                <a:gd name="T31" fmla="*/ 0 h 407"/>
                <a:gd name="T32" fmla="*/ 1 w 408"/>
                <a:gd name="T33" fmla="*/ 0 h 407"/>
                <a:gd name="T34" fmla="*/ 1 w 408"/>
                <a:gd name="T35" fmla="*/ 0 h 407"/>
                <a:gd name="T36" fmla="*/ 1 w 408"/>
                <a:gd name="T37" fmla="*/ 0 h 407"/>
                <a:gd name="T38" fmla="*/ 1 w 408"/>
                <a:gd name="T39" fmla="*/ 0 h 407"/>
                <a:gd name="T40" fmla="*/ 1 w 408"/>
                <a:gd name="T41" fmla="*/ 0 h 407"/>
                <a:gd name="T42" fmla="*/ 1 w 408"/>
                <a:gd name="T43" fmla="*/ 0 h 407"/>
                <a:gd name="T44" fmla="*/ 1 w 408"/>
                <a:gd name="T45" fmla="*/ 0 h 407"/>
                <a:gd name="T46" fmla="*/ 1 w 408"/>
                <a:gd name="T47" fmla="*/ 0 h 407"/>
                <a:gd name="T48" fmla="*/ 1 w 408"/>
                <a:gd name="T49" fmla="*/ 0 h 407"/>
                <a:gd name="T50" fmla="*/ 1 w 408"/>
                <a:gd name="T51" fmla="*/ 0 h 407"/>
                <a:gd name="T52" fmla="*/ 1 w 408"/>
                <a:gd name="T53" fmla="*/ 0 h 407"/>
                <a:gd name="T54" fmla="*/ 1 w 408"/>
                <a:gd name="T55" fmla="*/ 0 h 407"/>
                <a:gd name="T56" fmla="*/ 1 w 408"/>
                <a:gd name="T57" fmla="*/ 0 h 407"/>
                <a:gd name="T58" fmla="*/ 1 w 408"/>
                <a:gd name="T59" fmla="*/ 0 h 407"/>
                <a:gd name="T60" fmla="*/ 1 w 408"/>
                <a:gd name="T61" fmla="*/ 0 h 407"/>
                <a:gd name="T62" fmla="*/ 1 w 408"/>
                <a:gd name="T63" fmla="*/ 0 h 407"/>
                <a:gd name="T64" fmla="*/ 1 w 408"/>
                <a:gd name="T65" fmla="*/ 0 h 407"/>
                <a:gd name="T66" fmla="*/ 1 w 408"/>
                <a:gd name="T67" fmla="*/ 0 h 407"/>
                <a:gd name="T68" fmla="*/ 0 w 408"/>
                <a:gd name="T69" fmla="*/ 0 h 4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8"/>
                <a:gd name="T106" fmla="*/ 0 h 407"/>
                <a:gd name="T107" fmla="*/ 408 w 408"/>
                <a:gd name="T108" fmla="*/ 407 h 4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8" h="407">
                  <a:moveTo>
                    <a:pt x="0" y="204"/>
                  </a:moveTo>
                  <a:lnTo>
                    <a:pt x="3" y="165"/>
                  </a:lnTo>
                  <a:lnTo>
                    <a:pt x="13" y="129"/>
                  </a:lnTo>
                  <a:lnTo>
                    <a:pt x="30" y="96"/>
                  </a:lnTo>
                  <a:lnTo>
                    <a:pt x="53" y="66"/>
                  </a:lnTo>
                  <a:lnTo>
                    <a:pt x="82" y="41"/>
                  </a:lnTo>
                  <a:lnTo>
                    <a:pt x="113" y="21"/>
                  </a:lnTo>
                  <a:lnTo>
                    <a:pt x="149" y="8"/>
                  </a:lnTo>
                  <a:lnTo>
                    <a:pt x="185" y="0"/>
                  </a:lnTo>
                  <a:lnTo>
                    <a:pt x="222" y="0"/>
                  </a:lnTo>
                  <a:lnTo>
                    <a:pt x="260" y="8"/>
                  </a:lnTo>
                  <a:lnTo>
                    <a:pt x="295" y="21"/>
                  </a:lnTo>
                  <a:lnTo>
                    <a:pt x="327" y="41"/>
                  </a:lnTo>
                  <a:lnTo>
                    <a:pt x="354" y="66"/>
                  </a:lnTo>
                  <a:lnTo>
                    <a:pt x="377" y="96"/>
                  </a:lnTo>
                  <a:lnTo>
                    <a:pt x="394" y="129"/>
                  </a:lnTo>
                  <a:lnTo>
                    <a:pt x="404" y="165"/>
                  </a:lnTo>
                  <a:lnTo>
                    <a:pt x="408" y="204"/>
                  </a:lnTo>
                  <a:lnTo>
                    <a:pt x="404" y="240"/>
                  </a:lnTo>
                  <a:lnTo>
                    <a:pt x="394" y="276"/>
                  </a:lnTo>
                  <a:lnTo>
                    <a:pt x="377" y="311"/>
                  </a:lnTo>
                  <a:lnTo>
                    <a:pt x="354" y="340"/>
                  </a:lnTo>
                  <a:lnTo>
                    <a:pt x="327" y="366"/>
                  </a:lnTo>
                  <a:lnTo>
                    <a:pt x="295" y="386"/>
                  </a:lnTo>
                  <a:lnTo>
                    <a:pt x="260" y="399"/>
                  </a:lnTo>
                  <a:lnTo>
                    <a:pt x="222" y="407"/>
                  </a:lnTo>
                  <a:lnTo>
                    <a:pt x="185" y="407"/>
                  </a:lnTo>
                  <a:lnTo>
                    <a:pt x="149" y="399"/>
                  </a:lnTo>
                  <a:lnTo>
                    <a:pt x="113" y="386"/>
                  </a:lnTo>
                  <a:lnTo>
                    <a:pt x="82" y="366"/>
                  </a:lnTo>
                  <a:lnTo>
                    <a:pt x="53" y="340"/>
                  </a:lnTo>
                  <a:lnTo>
                    <a:pt x="30" y="311"/>
                  </a:lnTo>
                  <a:lnTo>
                    <a:pt x="13" y="276"/>
                  </a:lnTo>
                  <a:lnTo>
                    <a:pt x="3" y="240"/>
                  </a:lnTo>
                  <a:lnTo>
                    <a:pt x="0" y="204"/>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22541" name="Freeform 12"/>
            <p:cNvSpPr>
              <a:spLocks/>
            </p:cNvSpPr>
            <p:nvPr/>
          </p:nvSpPr>
          <p:spPr bwMode="auto">
            <a:xfrm>
              <a:off x="2034" y="3044"/>
              <a:ext cx="68" cy="68"/>
            </a:xfrm>
            <a:custGeom>
              <a:avLst/>
              <a:gdLst>
                <a:gd name="T0" fmla="*/ 0 w 136"/>
                <a:gd name="T1" fmla="*/ 0 h 136"/>
                <a:gd name="T2" fmla="*/ 1 w 136"/>
                <a:gd name="T3" fmla="*/ 0 h 136"/>
                <a:gd name="T4" fmla="*/ 1 w 136"/>
                <a:gd name="T5" fmla="*/ 1 h 136"/>
                <a:gd name="T6" fmla="*/ 0 w 136"/>
                <a:gd name="T7" fmla="*/ 0 h 136"/>
                <a:gd name="T8" fmla="*/ 0 60000 65536"/>
                <a:gd name="T9" fmla="*/ 0 60000 65536"/>
                <a:gd name="T10" fmla="*/ 0 60000 65536"/>
                <a:gd name="T11" fmla="*/ 0 60000 65536"/>
                <a:gd name="T12" fmla="*/ 0 w 136"/>
                <a:gd name="T13" fmla="*/ 0 h 136"/>
                <a:gd name="T14" fmla="*/ 136 w 136"/>
                <a:gd name="T15" fmla="*/ 136 h 136"/>
              </a:gdLst>
              <a:ahLst/>
              <a:cxnLst>
                <a:cxn ang="T8">
                  <a:pos x="T0" y="T1"/>
                </a:cxn>
                <a:cxn ang="T9">
                  <a:pos x="T2" y="T3"/>
                </a:cxn>
                <a:cxn ang="T10">
                  <a:pos x="T4" y="T5"/>
                </a:cxn>
                <a:cxn ang="T11">
                  <a:pos x="T6" y="T7"/>
                </a:cxn>
              </a:cxnLst>
              <a:rect l="T12" t="T13" r="T14" b="T15"/>
              <a:pathLst>
                <a:path w="136" h="136">
                  <a:moveTo>
                    <a:pt x="0" y="0"/>
                  </a:moveTo>
                  <a:lnTo>
                    <a:pt x="136" y="0"/>
                  </a:lnTo>
                  <a:lnTo>
                    <a:pt x="68" y="136"/>
                  </a:lnTo>
                  <a:lnTo>
                    <a:pt x="0"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2542" name="Line 13"/>
            <p:cNvSpPr>
              <a:spLocks noChangeShapeType="1"/>
            </p:cNvSpPr>
            <p:nvPr/>
          </p:nvSpPr>
          <p:spPr bwMode="auto">
            <a:xfrm>
              <a:off x="2295" y="2388"/>
              <a:ext cx="1"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3" name="Line 14"/>
            <p:cNvSpPr>
              <a:spLocks noChangeShapeType="1"/>
            </p:cNvSpPr>
            <p:nvPr/>
          </p:nvSpPr>
          <p:spPr bwMode="auto">
            <a:xfrm flipV="1">
              <a:off x="2295" y="2388"/>
              <a:ext cx="113"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Line 15"/>
            <p:cNvSpPr>
              <a:spLocks noChangeShapeType="1"/>
            </p:cNvSpPr>
            <p:nvPr/>
          </p:nvSpPr>
          <p:spPr bwMode="auto">
            <a:xfrm>
              <a:off x="2295" y="2501"/>
              <a:ext cx="85"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Freeform 16"/>
            <p:cNvSpPr>
              <a:spLocks/>
            </p:cNvSpPr>
            <p:nvPr/>
          </p:nvSpPr>
          <p:spPr bwMode="auto">
            <a:xfrm>
              <a:off x="2353" y="2560"/>
              <a:ext cx="55" cy="54"/>
            </a:xfrm>
            <a:custGeom>
              <a:avLst/>
              <a:gdLst>
                <a:gd name="T0" fmla="*/ 1 w 109"/>
                <a:gd name="T1" fmla="*/ 0 h 109"/>
                <a:gd name="T2" fmla="*/ 0 w 109"/>
                <a:gd name="T3" fmla="*/ 0 h 109"/>
                <a:gd name="T4" fmla="*/ 1 w 109"/>
                <a:gd name="T5" fmla="*/ 0 h 109"/>
                <a:gd name="T6" fmla="*/ 1 w 109"/>
                <a:gd name="T7" fmla="*/ 0 h 109"/>
                <a:gd name="T8" fmla="*/ 1 w 109"/>
                <a:gd name="T9" fmla="*/ 0 h 109"/>
                <a:gd name="T10" fmla="*/ 1 w 109"/>
                <a:gd name="T11" fmla="*/ 0 h 109"/>
                <a:gd name="T12" fmla="*/ 1 w 109"/>
                <a:gd name="T13" fmla="*/ 0 h 109"/>
                <a:gd name="T14" fmla="*/ 0 60000 65536"/>
                <a:gd name="T15" fmla="*/ 0 60000 65536"/>
                <a:gd name="T16" fmla="*/ 0 60000 65536"/>
                <a:gd name="T17" fmla="*/ 0 60000 65536"/>
                <a:gd name="T18" fmla="*/ 0 60000 65536"/>
                <a:gd name="T19" fmla="*/ 0 60000 65536"/>
                <a:gd name="T20" fmla="*/ 0 60000 65536"/>
                <a:gd name="T21" fmla="*/ 0 w 109"/>
                <a:gd name="T22" fmla="*/ 0 h 109"/>
                <a:gd name="T23" fmla="*/ 109 w 109"/>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 h="109">
                  <a:moveTo>
                    <a:pt x="109" y="109"/>
                  </a:moveTo>
                  <a:lnTo>
                    <a:pt x="0" y="73"/>
                  </a:lnTo>
                  <a:lnTo>
                    <a:pt x="23" y="61"/>
                  </a:lnTo>
                  <a:lnTo>
                    <a:pt x="44" y="46"/>
                  </a:lnTo>
                  <a:lnTo>
                    <a:pt x="62" y="25"/>
                  </a:lnTo>
                  <a:lnTo>
                    <a:pt x="73" y="0"/>
                  </a:lnTo>
                  <a:lnTo>
                    <a:pt x="109"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46" name="Line 17"/>
            <p:cNvSpPr>
              <a:spLocks noChangeShapeType="1"/>
            </p:cNvSpPr>
            <p:nvPr/>
          </p:nvSpPr>
          <p:spPr bwMode="auto">
            <a:xfrm flipV="1">
              <a:off x="2069" y="2501"/>
              <a:ext cx="1" cy="1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Line 18"/>
            <p:cNvSpPr>
              <a:spLocks noChangeShapeType="1"/>
            </p:cNvSpPr>
            <p:nvPr/>
          </p:nvSpPr>
          <p:spPr bwMode="auto">
            <a:xfrm>
              <a:off x="2069" y="2501"/>
              <a:ext cx="2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Line 19"/>
            <p:cNvSpPr>
              <a:spLocks noChangeShapeType="1"/>
            </p:cNvSpPr>
            <p:nvPr/>
          </p:nvSpPr>
          <p:spPr bwMode="auto">
            <a:xfrm flipV="1">
              <a:off x="2069" y="2875"/>
              <a:ext cx="1"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Rectangle 20"/>
            <p:cNvSpPr>
              <a:spLocks noChangeArrowheads="1"/>
            </p:cNvSpPr>
            <p:nvPr/>
          </p:nvSpPr>
          <p:spPr bwMode="auto">
            <a:xfrm>
              <a:off x="2351" y="1936"/>
              <a:ext cx="113" cy="282"/>
            </a:xfrm>
            <a:prstGeom prst="rect">
              <a:avLst/>
            </a:prstGeom>
            <a:solidFill>
              <a:srgbClr val="FFFFFF"/>
            </a:solidFill>
            <a:ln w="9525">
              <a:solidFill>
                <a:srgbClr val="000000"/>
              </a:solidFill>
              <a:miter lim="800000"/>
              <a:headEnd/>
              <a:tailEnd/>
            </a:ln>
          </p:spPr>
          <p:txBody>
            <a:bodyPr/>
            <a:lstStyle/>
            <a:p>
              <a:endParaRPr lang="en-US" altLang="en-US"/>
            </a:p>
          </p:txBody>
        </p:sp>
        <p:sp>
          <p:nvSpPr>
            <p:cNvPr id="22550" name="Line 21"/>
            <p:cNvSpPr>
              <a:spLocks noChangeShapeType="1"/>
            </p:cNvSpPr>
            <p:nvPr/>
          </p:nvSpPr>
          <p:spPr bwMode="auto">
            <a:xfrm flipV="1">
              <a:off x="2408" y="1766"/>
              <a:ext cx="1" cy="1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Line 22"/>
            <p:cNvSpPr>
              <a:spLocks noChangeShapeType="1"/>
            </p:cNvSpPr>
            <p:nvPr/>
          </p:nvSpPr>
          <p:spPr bwMode="auto">
            <a:xfrm flipV="1">
              <a:off x="2408" y="2218"/>
              <a:ext cx="1" cy="1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2" name="Rectangle 23"/>
            <p:cNvSpPr>
              <a:spLocks noChangeArrowheads="1"/>
            </p:cNvSpPr>
            <p:nvPr/>
          </p:nvSpPr>
          <p:spPr bwMode="auto">
            <a:xfrm>
              <a:off x="2916" y="1936"/>
              <a:ext cx="114" cy="282"/>
            </a:xfrm>
            <a:prstGeom prst="rect">
              <a:avLst/>
            </a:prstGeom>
            <a:solidFill>
              <a:srgbClr val="FFFFFF"/>
            </a:solidFill>
            <a:ln w="9525">
              <a:solidFill>
                <a:srgbClr val="000000"/>
              </a:solidFill>
              <a:miter lim="800000"/>
              <a:headEnd/>
              <a:tailEnd/>
            </a:ln>
          </p:spPr>
          <p:txBody>
            <a:bodyPr/>
            <a:lstStyle/>
            <a:p>
              <a:endParaRPr lang="en-US" altLang="en-US"/>
            </a:p>
          </p:txBody>
        </p:sp>
        <p:sp>
          <p:nvSpPr>
            <p:cNvPr id="22553" name="Line 24"/>
            <p:cNvSpPr>
              <a:spLocks noChangeShapeType="1"/>
            </p:cNvSpPr>
            <p:nvPr/>
          </p:nvSpPr>
          <p:spPr bwMode="auto">
            <a:xfrm flipV="1">
              <a:off x="2973" y="1766"/>
              <a:ext cx="1" cy="1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4" name="Line 25"/>
            <p:cNvSpPr>
              <a:spLocks noChangeShapeType="1"/>
            </p:cNvSpPr>
            <p:nvPr/>
          </p:nvSpPr>
          <p:spPr bwMode="auto">
            <a:xfrm>
              <a:off x="3087" y="2388"/>
              <a:ext cx="1" cy="2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26"/>
            <p:cNvSpPr>
              <a:spLocks noChangeShapeType="1"/>
            </p:cNvSpPr>
            <p:nvPr/>
          </p:nvSpPr>
          <p:spPr bwMode="auto">
            <a:xfrm flipH="1" flipV="1">
              <a:off x="2973" y="2388"/>
              <a:ext cx="114"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27"/>
            <p:cNvSpPr>
              <a:spLocks noChangeShapeType="1"/>
            </p:cNvSpPr>
            <p:nvPr/>
          </p:nvSpPr>
          <p:spPr bwMode="auto">
            <a:xfrm flipH="1">
              <a:off x="3001" y="2501"/>
              <a:ext cx="86" cy="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Freeform 28"/>
            <p:cNvSpPr>
              <a:spLocks/>
            </p:cNvSpPr>
            <p:nvPr/>
          </p:nvSpPr>
          <p:spPr bwMode="auto">
            <a:xfrm>
              <a:off x="2973" y="2560"/>
              <a:ext cx="55" cy="54"/>
            </a:xfrm>
            <a:custGeom>
              <a:avLst/>
              <a:gdLst>
                <a:gd name="T0" fmla="*/ 0 w 112"/>
                <a:gd name="T1" fmla="*/ 0 h 109"/>
                <a:gd name="T2" fmla="*/ 0 w 112"/>
                <a:gd name="T3" fmla="*/ 0 h 109"/>
                <a:gd name="T4" fmla="*/ 0 w 112"/>
                <a:gd name="T5" fmla="*/ 0 h 109"/>
                <a:gd name="T6" fmla="*/ 0 w 112"/>
                <a:gd name="T7" fmla="*/ 0 h 109"/>
                <a:gd name="T8" fmla="*/ 0 w 112"/>
                <a:gd name="T9" fmla="*/ 0 h 109"/>
                <a:gd name="T10" fmla="*/ 0 w 112"/>
                <a:gd name="T11" fmla="*/ 0 h 109"/>
                <a:gd name="T12" fmla="*/ 0 w 112"/>
                <a:gd name="T13" fmla="*/ 0 h 109"/>
                <a:gd name="T14" fmla="*/ 0 60000 65536"/>
                <a:gd name="T15" fmla="*/ 0 60000 65536"/>
                <a:gd name="T16" fmla="*/ 0 60000 65536"/>
                <a:gd name="T17" fmla="*/ 0 60000 65536"/>
                <a:gd name="T18" fmla="*/ 0 60000 65536"/>
                <a:gd name="T19" fmla="*/ 0 60000 65536"/>
                <a:gd name="T20" fmla="*/ 0 60000 65536"/>
                <a:gd name="T21" fmla="*/ 0 w 112"/>
                <a:gd name="T22" fmla="*/ 0 h 109"/>
                <a:gd name="T23" fmla="*/ 112 w 112"/>
                <a:gd name="T24" fmla="*/ 109 h 10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2" h="109">
                  <a:moveTo>
                    <a:pt x="0" y="109"/>
                  </a:moveTo>
                  <a:lnTo>
                    <a:pt x="112" y="73"/>
                  </a:lnTo>
                  <a:lnTo>
                    <a:pt x="87" y="61"/>
                  </a:lnTo>
                  <a:lnTo>
                    <a:pt x="66" y="46"/>
                  </a:lnTo>
                  <a:lnTo>
                    <a:pt x="48" y="25"/>
                  </a:lnTo>
                  <a:lnTo>
                    <a:pt x="39" y="0"/>
                  </a:lnTo>
                  <a:lnTo>
                    <a:pt x="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58" name="Line 29"/>
            <p:cNvSpPr>
              <a:spLocks noChangeShapeType="1"/>
            </p:cNvSpPr>
            <p:nvPr/>
          </p:nvSpPr>
          <p:spPr bwMode="auto">
            <a:xfrm flipV="1">
              <a:off x="2973" y="2218"/>
              <a:ext cx="1" cy="1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30"/>
            <p:cNvSpPr>
              <a:spLocks noChangeShapeType="1"/>
            </p:cNvSpPr>
            <p:nvPr/>
          </p:nvSpPr>
          <p:spPr bwMode="auto">
            <a:xfrm>
              <a:off x="2408" y="1766"/>
              <a:ext cx="118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31"/>
            <p:cNvSpPr>
              <a:spLocks noChangeShapeType="1"/>
            </p:cNvSpPr>
            <p:nvPr/>
          </p:nvSpPr>
          <p:spPr bwMode="auto">
            <a:xfrm>
              <a:off x="2408" y="2614"/>
              <a:ext cx="1"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32"/>
            <p:cNvSpPr>
              <a:spLocks noChangeShapeType="1"/>
            </p:cNvSpPr>
            <p:nvPr/>
          </p:nvSpPr>
          <p:spPr bwMode="auto">
            <a:xfrm>
              <a:off x="2973" y="2614"/>
              <a:ext cx="1" cy="1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33"/>
            <p:cNvSpPr>
              <a:spLocks noChangeShapeType="1"/>
            </p:cNvSpPr>
            <p:nvPr/>
          </p:nvSpPr>
          <p:spPr bwMode="auto">
            <a:xfrm flipH="1">
              <a:off x="2408" y="2728"/>
              <a:ext cx="56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Freeform 34"/>
            <p:cNvSpPr>
              <a:spLocks/>
            </p:cNvSpPr>
            <p:nvPr/>
          </p:nvSpPr>
          <p:spPr bwMode="auto">
            <a:xfrm>
              <a:off x="2630" y="2898"/>
              <a:ext cx="204" cy="203"/>
            </a:xfrm>
            <a:custGeom>
              <a:avLst/>
              <a:gdLst>
                <a:gd name="T0" fmla="*/ 1 w 408"/>
                <a:gd name="T1" fmla="*/ 1 h 406"/>
                <a:gd name="T2" fmla="*/ 1 w 408"/>
                <a:gd name="T3" fmla="*/ 1 h 406"/>
                <a:gd name="T4" fmla="*/ 1 w 408"/>
                <a:gd name="T5" fmla="*/ 1 h 406"/>
                <a:gd name="T6" fmla="*/ 1 w 408"/>
                <a:gd name="T7" fmla="*/ 1 h 406"/>
                <a:gd name="T8" fmla="*/ 1 w 408"/>
                <a:gd name="T9" fmla="*/ 1 h 406"/>
                <a:gd name="T10" fmla="*/ 1 w 408"/>
                <a:gd name="T11" fmla="*/ 1 h 406"/>
                <a:gd name="T12" fmla="*/ 1 w 408"/>
                <a:gd name="T13" fmla="*/ 1 h 406"/>
                <a:gd name="T14" fmla="*/ 1 w 408"/>
                <a:gd name="T15" fmla="*/ 1 h 406"/>
                <a:gd name="T16" fmla="*/ 1 w 408"/>
                <a:gd name="T17" fmla="*/ 1 h 406"/>
                <a:gd name="T18" fmla="*/ 1 w 408"/>
                <a:gd name="T19" fmla="*/ 1 h 406"/>
                <a:gd name="T20" fmla="*/ 1 w 408"/>
                <a:gd name="T21" fmla="*/ 1 h 406"/>
                <a:gd name="T22" fmla="*/ 1 w 408"/>
                <a:gd name="T23" fmla="*/ 1 h 406"/>
                <a:gd name="T24" fmla="*/ 1 w 408"/>
                <a:gd name="T25" fmla="*/ 1 h 406"/>
                <a:gd name="T26" fmla="*/ 1 w 408"/>
                <a:gd name="T27" fmla="*/ 1 h 406"/>
                <a:gd name="T28" fmla="*/ 1 w 408"/>
                <a:gd name="T29" fmla="*/ 1 h 406"/>
                <a:gd name="T30" fmla="*/ 1 w 408"/>
                <a:gd name="T31" fmla="*/ 1 h 406"/>
                <a:gd name="T32" fmla="*/ 1 w 408"/>
                <a:gd name="T33" fmla="*/ 1 h 406"/>
                <a:gd name="T34" fmla="*/ 0 w 408"/>
                <a:gd name="T35" fmla="*/ 1 h 406"/>
                <a:gd name="T36" fmla="*/ 1 w 408"/>
                <a:gd name="T37" fmla="*/ 1 h 406"/>
                <a:gd name="T38" fmla="*/ 1 w 408"/>
                <a:gd name="T39" fmla="*/ 1 h 406"/>
                <a:gd name="T40" fmla="*/ 1 w 408"/>
                <a:gd name="T41" fmla="*/ 1 h 406"/>
                <a:gd name="T42" fmla="*/ 1 w 408"/>
                <a:gd name="T43" fmla="*/ 1 h 406"/>
                <a:gd name="T44" fmla="*/ 1 w 408"/>
                <a:gd name="T45" fmla="*/ 1 h 406"/>
                <a:gd name="T46" fmla="*/ 1 w 408"/>
                <a:gd name="T47" fmla="*/ 1 h 406"/>
                <a:gd name="T48" fmla="*/ 1 w 408"/>
                <a:gd name="T49" fmla="*/ 1 h 406"/>
                <a:gd name="T50" fmla="*/ 1 w 408"/>
                <a:gd name="T51" fmla="*/ 0 h 406"/>
                <a:gd name="T52" fmla="*/ 1 w 408"/>
                <a:gd name="T53" fmla="*/ 0 h 406"/>
                <a:gd name="T54" fmla="*/ 1 w 408"/>
                <a:gd name="T55" fmla="*/ 1 h 406"/>
                <a:gd name="T56" fmla="*/ 1 w 408"/>
                <a:gd name="T57" fmla="*/ 1 h 406"/>
                <a:gd name="T58" fmla="*/ 1 w 408"/>
                <a:gd name="T59" fmla="*/ 1 h 406"/>
                <a:gd name="T60" fmla="*/ 1 w 408"/>
                <a:gd name="T61" fmla="*/ 1 h 406"/>
                <a:gd name="T62" fmla="*/ 1 w 408"/>
                <a:gd name="T63" fmla="*/ 1 h 406"/>
                <a:gd name="T64" fmla="*/ 1 w 408"/>
                <a:gd name="T65" fmla="*/ 1 h 406"/>
                <a:gd name="T66" fmla="*/ 1 w 408"/>
                <a:gd name="T67" fmla="*/ 1 h 406"/>
                <a:gd name="T68" fmla="*/ 1 w 408"/>
                <a:gd name="T69" fmla="*/ 1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8"/>
                <a:gd name="T106" fmla="*/ 0 h 406"/>
                <a:gd name="T107" fmla="*/ 408 w 408"/>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8" h="406">
                  <a:moveTo>
                    <a:pt x="408" y="203"/>
                  </a:moveTo>
                  <a:lnTo>
                    <a:pt x="405" y="241"/>
                  </a:lnTo>
                  <a:lnTo>
                    <a:pt x="395" y="276"/>
                  </a:lnTo>
                  <a:lnTo>
                    <a:pt x="378" y="310"/>
                  </a:lnTo>
                  <a:lnTo>
                    <a:pt x="355" y="341"/>
                  </a:lnTo>
                  <a:lnTo>
                    <a:pt x="328" y="366"/>
                  </a:lnTo>
                  <a:lnTo>
                    <a:pt x="295" y="385"/>
                  </a:lnTo>
                  <a:lnTo>
                    <a:pt x="261" y="398"/>
                  </a:lnTo>
                  <a:lnTo>
                    <a:pt x="225" y="406"/>
                  </a:lnTo>
                  <a:lnTo>
                    <a:pt x="186" y="406"/>
                  </a:lnTo>
                  <a:lnTo>
                    <a:pt x="150" y="398"/>
                  </a:lnTo>
                  <a:lnTo>
                    <a:pt x="113" y="385"/>
                  </a:lnTo>
                  <a:lnTo>
                    <a:pt x="83" y="366"/>
                  </a:lnTo>
                  <a:lnTo>
                    <a:pt x="54" y="341"/>
                  </a:lnTo>
                  <a:lnTo>
                    <a:pt x="31" y="310"/>
                  </a:lnTo>
                  <a:lnTo>
                    <a:pt x="16" y="276"/>
                  </a:lnTo>
                  <a:lnTo>
                    <a:pt x="4" y="241"/>
                  </a:lnTo>
                  <a:lnTo>
                    <a:pt x="0" y="203"/>
                  </a:lnTo>
                  <a:lnTo>
                    <a:pt x="4" y="164"/>
                  </a:lnTo>
                  <a:lnTo>
                    <a:pt x="16" y="130"/>
                  </a:lnTo>
                  <a:lnTo>
                    <a:pt x="31" y="95"/>
                  </a:lnTo>
                  <a:lnTo>
                    <a:pt x="54" y="65"/>
                  </a:lnTo>
                  <a:lnTo>
                    <a:pt x="83" y="40"/>
                  </a:lnTo>
                  <a:lnTo>
                    <a:pt x="113" y="21"/>
                  </a:lnTo>
                  <a:lnTo>
                    <a:pt x="150" y="7"/>
                  </a:lnTo>
                  <a:lnTo>
                    <a:pt x="186" y="0"/>
                  </a:lnTo>
                  <a:lnTo>
                    <a:pt x="225" y="0"/>
                  </a:lnTo>
                  <a:lnTo>
                    <a:pt x="261" y="7"/>
                  </a:lnTo>
                  <a:lnTo>
                    <a:pt x="295" y="21"/>
                  </a:lnTo>
                  <a:lnTo>
                    <a:pt x="328" y="40"/>
                  </a:lnTo>
                  <a:lnTo>
                    <a:pt x="355" y="65"/>
                  </a:lnTo>
                  <a:lnTo>
                    <a:pt x="378" y="95"/>
                  </a:lnTo>
                  <a:lnTo>
                    <a:pt x="395" y="130"/>
                  </a:lnTo>
                  <a:lnTo>
                    <a:pt x="405" y="164"/>
                  </a:lnTo>
                  <a:lnTo>
                    <a:pt x="408" y="203"/>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22564" name="Freeform 35"/>
            <p:cNvSpPr>
              <a:spLocks/>
            </p:cNvSpPr>
            <p:nvPr/>
          </p:nvSpPr>
          <p:spPr bwMode="auto">
            <a:xfrm>
              <a:off x="2722" y="3049"/>
              <a:ext cx="20" cy="21"/>
            </a:xfrm>
            <a:custGeom>
              <a:avLst/>
              <a:gdLst>
                <a:gd name="T0" fmla="*/ 0 w 41"/>
                <a:gd name="T1" fmla="*/ 0 h 43"/>
                <a:gd name="T2" fmla="*/ 0 w 41"/>
                <a:gd name="T3" fmla="*/ 0 h 43"/>
                <a:gd name="T4" fmla="*/ 0 w 41"/>
                <a:gd name="T5" fmla="*/ 0 h 43"/>
                <a:gd name="T6" fmla="*/ 0 w 41"/>
                <a:gd name="T7" fmla="*/ 0 h 43"/>
                <a:gd name="T8" fmla="*/ 0 60000 65536"/>
                <a:gd name="T9" fmla="*/ 0 60000 65536"/>
                <a:gd name="T10" fmla="*/ 0 60000 65536"/>
                <a:gd name="T11" fmla="*/ 0 60000 65536"/>
                <a:gd name="T12" fmla="*/ 0 w 41"/>
                <a:gd name="T13" fmla="*/ 0 h 43"/>
                <a:gd name="T14" fmla="*/ 41 w 41"/>
                <a:gd name="T15" fmla="*/ 43 h 43"/>
              </a:gdLst>
              <a:ahLst/>
              <a:cxnLst>
                <a:cxn ang="T8">
                  <a:pos x="T0" y="T1"/>
                </a:cxn>
                <a:cxn ang="T9">
                  <a:pos x="T2" y="T3"/>
                </a:cxn>
                <a:cxn ang="T10">
                  <a:pos x="T4" y="T5"/>
                </a:cxn>
                <a:cxn ang="T11">
                  <a:pos x="T6" y="T7"/>
                </a:cxn>
              </a:cxnLst>
              <a:rect l="T12" t="T13" r="T14" b="T15"/>
              <a:pathLst>
                <a:path w="41" h="43">
                  <a:moveTo>
                    <a:pt x="41" y="0"/>
                  </a:moveTo>
                  <a:lnTo>
                    <a:pt x="0" y="0"/>
                  </a:lnTo>
                  <a:lnTo>
                    <a:pt x="21" y="43"/>
                  </a:lnTo>
                  <a:lnTo>
                    <a:pt x="41"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2565" name="Freeform 36"/>
            <p:cNvSpPr>
              <a:spLocks/>
            </p:cNvSpPr>
            <p:nvPr/>
          </p:nvSpPr>
          <p:spPr bwMode="auto">
            <a:xfrm>
              <a:off x="2630" y="2898"/>
              <a:ext cx="204" cy="203"/>
            </a:xfrm>
            <a:custGeom>
              <a:avLst/>
              <a:gdLst>
                <a:gd name="T0" fmla="*/ 1 w 408"/>
                <a:gd name="T1" fmla="*/ 1 h 406"/>
                <a:gd name="T2" fmla="*/ 1 w 408"/>
                <a:gd name="T3" fmla="*/ 1 h 406"/>
                <a:gd name="T4" fmla="*/ 1 w 408"/>
                <a:gd name="T5" fmla="*/ 1 h 406"/>
                <a:gd name="T6" fmla="*/ 1 w 408"/>
                <a:gd name="T7" fmla="*/ 1 h 406"/>
                <a:gd name="T8" fmla="*/ 1 w 408"/>
                <a:gd name="T9" fmla="*/ 1 h 406"/>
                <a:gd name="T10" fmla="*/ 1 w 408"/>
                <a:gd name="T11" fmla="*/ 1 h 406"/>
                <a:gd name="T12" fmla="*/ 1 w 408"/>
                <a:gd name="T13" fmla="*/ 1 h 406"/>
                <a:gd name="T14" fmla="*/ 1 w 408"/>
                <a:gd name="T15" fmla="*/ 1 h 406"/>
                <a:gd name="T16" fmla="*/ 1 w 408"/>
                <a:gd name="T17" fmla="*/ 1 h 406"/>
                <a:gd name="T18" fmla="*/ 1 w 408"/>
                <a:gd name="T19" fmla="*/ 1 h 406"/>
                <a:gd name="T20" fmla="*/ 1 w 408"/>
                <a:gd name="T21" fmla="*/ 1 h 406"/>
                <a:gd name="T22" fmla="*/ 1 w 408"/>
                <a:gd name="T23" fmla="*/ 1 h 406"/>
                <a:gd name="T24" fmla="*/ 1 w 408"/>
                <a:gd name="T25" fmla="*/ 1 h 406"/>
                <a:gd name="T26" fmla="*/ 1 w 408"/>
                <a:gd name="T27" fmla="*/ 1 h 406"/>
                <a:gd name="T28" fmla="*/ 1 w 408"/>
                <a:gd name="T29" fmla="*/ 1 h 406"/>
                <a:gd name="T30" fmla="*/ 1 w 408"/>
                <a:gd name="T31" fmla="*/ 1 h 406"/>
                <a:gd name="T32" fmla="*/ 1 w 408"/>
                <a:gd name="T33" fmla="*/ 1 h 406"/>
                <a:gd name="T34" fmla="*/ 0 w 408"/>
                <a:gd name="T35" fmla="*/ 1 h 406"/>
                <a:gd name="T36" fmla="*/ 1 w 408"/>
                <a:gd name="T37" fmla="*/ 1 h 406"/>
                <a:gd name="T38" fmla="*/ 1 w 408"/>
                <a:gd name="T39" fmla="*/ 1 h 406"/>
                <a:gd name="T40" fmla="*/ 1 w 408"/>
                <a:gd name="T41" fmla="*/ 1 h 406"/>
                <a:gd name="T42" fmla="*/ 1 w 408"/>
                <a:gd name="T43" fmla="*/ 1 h 406"/>
                <a:gd name="T44" fmla="*/ 1 w 408"/>
                <a:gd name="T45" fmla="*/ 1 h 406"/>
                <a:gd name="T46" fmla="*/ 1 w 408"/>
                <a:gd name="T47" fmla="*/ 1 h 406"/>
                <a:gd name="T48" fmla="*/ 1 w 408"/>
                <a:gd name="T49" fmla="*/ 1 h 406"/>
                <a:gd name="T50" fmla="*/ 1 w 408"/>
                <a:gd name="T51" fmla="*/ 0 h 406"/>
                <a:gd name="T52" fmla="*/ 1 w 408"/>
                <a:gd name="T53" fmla="*/ 0 h 406"/>
                <a:gd name="T54" fmla="*/ 1 w 408"/>
                <a:gd name="T55" fmla="*/ 1 h 406"/>
                <a:gd name="T56" fmla="*/ 1 w 408"/>
                <a:gd name="T57" fmla="*/ 1 h 406"/>
                <a:gd name="T58" fmla="*/ 1 w 408"/>
                <a:gd name="T59" fmla="*/ 1 h 406"/>
                <a:gd name="T60" fmla="*/ 1 w 408"/>
                <a:gd name="T61" fmla="*/ 1 h 406"/>
                <a:gd name="T62" fmla="*/ 1 w 408"/>
                <a:gd name="T63" fmla="*/ 1 h 406"/>
                <a:gd name="T64" fmla="*/ 1 w 408"/>
                <a:gd name="T65" fmla="*/ 1 h 406"/>
                <a:gd name="T66" fmla="*/ 1 w 408"/>
                <a:gd name="T67" fmla="*/ 1 h 406"/>
                <a:gd name="T68" fmla="*/ 1 w 408"/>
                <a:gd name="T69" fmla="*/ 1 h 4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8"/>
                <a:gd name="T106" fmla="*/ 0 h 406"/>
                <a:gd name="T107" fmla="*/ 408 w 408"/>
                <a:gd name="T108" fmla="*/ 406 h 40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8" h="406">
                  <a:moveTo>
                    <a:pt x="408" y="203"/>
                  </a:moveTo>
                  <a:lnTo>
                    <a:pt x="405" y="241"/>
                  </a:lnTo>
                  <a:lnTo>
                    <a:pt x="395" y="276"/>
                  </a:lnTo>
                  <a:lnTo>
                    <a:pt x="378" y="310"/>
                  </a:lnTo>
                  <a:lnTo>
                    <a:pt x="355" y="341"/>
                  </a:lnTo>
                  <a:lnTo>
                    <a:pt x="328" y="366"/>
                  </a:lnTo>
                  <a:lnTo>
                    <a:pt x="295" y="385"/>
                  </a:lnTo>
                  <a:lnTo>
                    <a:pt x="261" y="398"/>
                  </a:lnTo>
                  <a:lnTo>
                    <a:pt x="225" y="406"/>
                  </a:lnTo>
                  <a:lnTo>
                    <a:pt x="186" y="406"/>
                  </a:lnTo>
                  <a:lnTo>
                    <a:pt x="150" y="398"/>
                  </a:lnTo>
                  <a:lnTo>
                    <a:pt x="113" y="385"/>
                  </a:lnTo>
                  <a:lnTo>
                    <a:pt x="83" y="366"/>
                  </a:lnTo>
                  <a:lnTo>
                    <a:pt x="54" y="341"/>
                  </a:lnTo>
                  <a:lnTo>
                    <a:pt x="31" y="310"/>
                  </a:lnTo>
                  <a:lnTo>
                    <a:pt x="16" y="276"/>
                  </a:lnTo>
                  <a:lnTo>
                    <a:pt x="4" y="241"/>
                  </a:lnTo>
                  <a:lnTo>
                    <a:pt x="0" y="203"/>
                  </a:lnTo>
                  <a:lnTo>
                    <a:pt x="4" y="164"/>
                  </a:lnTo>
                  <a:lnTo>
                    <a:pt x="16" y="130"/>
                  </a:lnTo>
                  <a:lnTo>
                    <a:pt x="31" y="95"/>
                  </a:lnTo>
                  <a:lnTo>
                    <a:pt x="54" y="65"/>
                  </a:lnTo>
                  <a:lnTo>
                    <a:pt x="83" y="40"/>
                  </a:lnTo>
                  <a:lnTo>
                    <a:pt x="113" y="21"/>
                  </a:lnTo>
                  <a:lnTo>
                    <a:pt x="150" y="7"/>
                  </a:lnTo>
                  <a:lnTo>
                    <a:pt x="186" y="0"/>
                  </a:lnTo>
                  <a:lnTo>
                    <a:pt x="225" y="0"/>
                  </a:lnTo>
                  <a:lnTo>
                    <a:pt x="261" y="7"/>
                  </a:lnTo>
                  <a:lnTo>
                    <a:pt x="295" y="21"/>
                  </a:lnTo>
                  <a:lnTo>
                    <a:pt x="328" y="40"/>
                  </a:lnTo>
                  <a:lnTo>
                    <a:pt x="355" y="65"/>
                  </a:lnTo>
                  <a:lnTo>
                    <a:pt x="378" y="95"/>
                  </a:lnTo>
                  <a:lnTo>
                    <a:pt x="395" y="130"/>
                  </a:lnTo>
                  <a:lnTo>
                    <a:pt x="405" y="164"/>
                  </a:lnTo>
                  <a:lnTo>
                    <a:pt x="408" y="203"/>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6" name="Line 37"/>
            <p:cNvSpPr>
              <a:spLocks noChangeShapeType="1"/>
            </p:cNvSpPr>
            <p:nvPr/>
          </p:nvSpPr>
          <p:spPr bwMode="auto">
            <a:xfrm>
              <a:off x="2733" y="2928"/>
              <a:ext cx="1" cy="1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Line 38"/>
            <p:cNvSpPr>
              <a:spLocks noChangeShapeType="1"/>
            </p:cNvSpPr>
            <p:nvPr/>
          </p:nvSpPr>
          <p:spPr bwMode="auto">
            <a:xfrm flipV="1">
              <a:off x="2733" y="2728"/>
              <a:ext cx="1" cy="1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8" name="Freeform 39"/>
            <p:cNvSpPr>
              <a:spLocks/>
            </p:cNvSpPr>
            <p:nvPr/>
          </p:nvSpPr>
          <p:spPr bwMode="auto">
            <a:xfrm>
              <a:off x="2715" y="2711"/>
              <a:ext cx="34" cy="34"/>
            </a:xfrm>
            <a:custGeom>
              <a:avLst/>
              <a:gdLst>
                <a:gd name="T0" fmla="*/ 0 w 67"/>
                <a:gd name="T1" fmla="*/ 1 h 67"/>
                <a:gd name="T2" fmla="*/ 1 w 67"/>
                <a:gd name="T3" fmla="*/ 1 h 67"/>
                <a:gd name="T4" fmla="*/ 1 w 67"/>
                <a:gd name="T5" fmla="*/ 1 h 67"/>
                <a:gd name="T6" fmla="*/ 1 w 67"/>
                <a:gd name="T7" fmla="*/ 0 h 67"/>
                <a:gd name="T8" fmla="*/ 1 w 67"/>
                <a:gd name="T9" fmla="*/ 0 h 67"/>
                <a:gd name="T10" fmla="*/ 1 w 67"/>
                <a:gd name="T11" fmla="*/ 1 h 67"/>
                <a:gd name="T12" fmla="*/ 1 w 67"/>
                <a:gd name="T13" fmla="*/ 1 h 67"/>
                <a:gd name="T14" fmla="*/ 1 w 67"/>
                <a:gd name="T15" fmla="*/ 1 h 67"/>
                <a:gd name="T16" fmla="*/ 1 w 67"/>
                <a:gd name="T17" fmla="*/ 1 h 67"/>
                <a:gd name="T18" fmla="*/ 1 w 67"/>
                <a:gd name="T19" fmla="*/ 1 h 67"/>
                <a:gd name="T20" fmla="*/ 1 w 67"/>
                <a:gd name="T21" fmla="*/ 1 h 67"/>
                <a:gd name="T22" fmla="*/ 1 w 67"/>
                <a:gd name="T23" fmla="*/ 1 h 67"/>
                <a:gd name="T24" fmla="*/ 1 w 67"/>
                <a:gd name="T25" fmla="*/ 1 h 67"/>
                <a:gd name="T26" fmla="*/ 1 w 67"/>
                <a:gd name="T27" fmla="*/ 1 h 67"/>
                <a:gd name="T28" fmla="*/ 0 w 67"/>
                <a:gd name="T29" fmla="*/ 1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67"/>
                <a:gd name="T47" fmla="*/ 67 w 67"/>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67">
                  <a:moveTo>
                    <a:pt x="0" y="34"/>
                  </a:moveTo>
                  <a:lnTo>
                    <a:pt x="4" y="19"/>
                  </a:lnTo>
                  <a:lnTo>
                    <a:pt x="13" y="8"/>
                  </a:lnTo>
                  <a:lnTo>
                    <a:pt x="27" y="0"/>
                  </a:lnTo>
                  <a:lnTo>
                    <a:pt x="42" y="0"/>
                  </a:lnTo>
                  <a:lnTo>
                    <a:pt x="55" y="8"/>
                  </a:lnTo>
                  <a:lnTo>
                    <a:pt x="65" y="19"/>
                  </a:lnTo>
                  <a:lnTo>
                    <a:pt x="67" y="34"/>
                  </a:lnTo>
                  <a:lnTo>
                    <a:pt x="65" y="48"/>
                  </a:lnTo>
                  <a:lnTo>
                    <a:pt x="55" y="59"/>
                  </a:lnTo>
                  <a:lnTo>
                    <a:pt x="42" y="67"/>
                  </a:lnTo>
                  <a:lnTo>
                    <a:pt x="27" y="67"/>
                  </a:lnTo>
                  <a:lnTo>
                    <a:pt x="13" y="59"/>
                  </a:lnTo>
                  <a:lnTo>
                    <a:pt x="4" y="48"/>
                  </a:lnTo>
                  <a:lnTo>
                    <a:pt x="0" y="34"/>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2569" name="Line 40"/>
            <p:cNvSpPr>
              <a:spLocks noChangeShapeType="1"/>
            </p:cNvSpPr>
            <p:nvPr/>
          </p:nvSpPr>
          <p:spPr bwMode="auto">
            <a:xfrm>
              <a:off x="2733" y="3101"/>
              <a:ext cx="1" cy="1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0" name="Line 41"/>
            <p:cNvSpPr>
              <a:spLocks noChangeShapeType="1"/>
            </p:cNvSpPr>
            <p:nvPr/>
          </p:nvSpPr>
          <p:spPr bwMode="auto">
            <a:xfrm>
              <a:off x="1898" y="3259"/>
              <a:ext cx="1697"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1" name="Freeform 42"/>
            <p:cNvSpPr>
              <a:spLocks/>
            </p:cNvSpPr>
            <p:nvPr/>
          </p:nvSpPr>
          <p:spPr bwMode="auto">
            <a:xfrm>
              <a:off x="3211" y="2672"/>
              <a:ext cx="203" cy="203"/>
            </a:xfrm>
            <a:custGeom>
              <a:avLst/>
              <a:gdLst>
                <a:gd name="T0" fmla="*/ 1 w 406"/>
                <a:gd name="T1" fmla="*/ 0 h 407"/>
                <a:gd name="T2" fmla="*/ 1 w 406"/>
                <a:gd name="T3" fmla="*/ 0 h 407"/>
                <a:gd name="T4" fmla="*/ 1 w 406"/>
                <a:gd name="T5" fmla="*/ 0 h 407"/>
                <a:gd name="T6" fmla="*/ 1 w 406"/>
                <a:gd name="T7" fmla="*/ 0 h 407"/>
                <a:gd name="T8" fmla="*/ 1 w 406"/>
                <a:gd name="T9" fmla="*/ 0 h 407"/>
                <a:gd name="T10" fmla="*/ 1 w 406"/>
                <a:gd name="T11" fmla="*/ 0 h 407"/>
                <a:gd name="T12" fmla="*/ 1 w 406"/>
                <a:gd name="T13" fmla="*/ 0 h 407"/>
                <a:gd name="T14" fmla="*/ 1 w 406"/>
                <a:gd name="T15" fmla="*/ 0 h 407"/>
                <a:gd name="T16" fmla="*/ 1 w 406"/>
                <a:gd name="T17" fmla="*/ 0 h 407"/>
                <a:gd name="T18" fmla="*/ 1 w 406"/>
                <a:gd name="T19" fmla="*/ 0 h 407"/>
                <a:gd name="T20" fmla="*/ 1 w 406"/>
                <a:gd name="T21" fmla="*/ 0 h 407"/>
                <a:gd name="T22" fmla="*/ 1 w 406"/>
                <a:gd name="T23" fmla="*/ 0 h 407"/>
                <a:gd name="T24" fmla="*/ 1 w 406"/>
                <a:gd name="T25" fmla="*/ 0 h 407"/>
                <a:gd name="T26" fmla="*/ 1 w 406"/>
                <a:gd name="T27" fmla="*/ 0 h 407"/>
                <a:gd name="T28" fmla="*/ 1 w 406"/>
                <a:gd name="T29" fmla="*/ 0 h 407"/>
                <a:gd name="T30" fmla="*/ 1 w 406"/>
                <a:gd name="T31" fmla="*/ 0 h 407"/>
                <a:gd name="T32" fmla="*/ 1 w 406"/>
                <a:gd name="T33" fmla="*/ 0 h 407"/>
                <a:gd name="T34" fmla="*/ 0 w 406"/>
                <a:gd name="T35" fmla="*/ 0 h 407"/>
                <a:gd name="T36" fmla="*/ 1 w 406"/>
                <a:gd name="T37" fmla="*/ 0 h 407"/>
                <a:gd name="T38" fmla="*/ 1 w 406"/>
                <a:gd name="T39" fmla="*/ 0 h 407"/>
                <a:gd name="T40" fmla="*/ 1 w 406"/>
                <a:gd name="T41" fmla="*/ 0 h 407"/>
                <a:gd name="T42" fmla="*/ 1 w 406"/>
                <a:gd name="T43" fmla="*/ 0 h 407"/>
                <a:gd name="T44" fmla="*/ 1 w 406"/>
                <a:gd name="T45" fmla="*/ 0 h 407"/>
                <a:gd name="T46" fmla="*/ 1 w 406"/>
                <a:gd name="T47" fmla="*/ 0 h 407"/>
                <a:gd name="T48" fmla="*/ 1 w 406"/>
                <a:gd name="T49" fmla="*/ 0 h 407"/>
                <a:gd name="T50" fmla="*/ 1 w 406"/>
                <a:gd name="T51" fmla="*/ 0 h 407"/>
                <a:gd name="T52" fmla="*/ 1 w 406"/>
                <a:gd name="T53" fmla="*/ 0 h 407"/>
                <a:gd name="T54" fmla="*/ 1 w 406"/>
                <a:gd name="T55" fmla="*/ 0 h 407"/>
                <a:gd name="T56" fmla="*/ 1 w 406"/>
                <a:gd name="T57" fmla="*/ 0 h 407"/>
                <a:gd name="T58" fmla="*/ 1 w 406"/>
                <a:gd name="T59" fmla="*/ 0 h 407"/>
                <a:gd name="T60" fmla="*/ 1 w 406"/>
                <a:gd name="T61" fmla="*/ 0 h 407"/>
                <a:gd name="T62" fmla="*/ 1 w 406"/>
                <a:gd name="T63" fmla="*/ 0 h 407"/>
                <a:gd name="T64" fmla="*/ 1 w 406"/>
                <a:gd name="T65" fmla="*/ 0 h 407"/>
                <a:gd name="T66" fmla="*/ 1 w 406"/>
                <a:gd name="T67" fmla="*/ 0 h 407"/>
                <a:gd name="T68" fmla="*/ 1 w 406"/>
                <a:gd name="T69" fmla="*/ 0 h 4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6"/>
                <a:gd name="T106" fmla="*/ 0 h 407"/>
                <a:gd name="T107" fmla="*/ 406 w 406"/>
                <a:gd name="T108" fmla="*/ 407 h 4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6" h="407">
                  <a:moveTo>
                    <a:pt x="406" y="204"/>
                  </a:moveTo>
                  <a:lnTo>
                    <a:pt x="403" y="165"/>
                  </a:lnTo>
                  <a:lnTo>
                    <a:pt x="393" y="129"/>
                  </a:lnTo>
                  <a:lnTo>
                    <a:pt x="376" y="96"/>
                  </a:lnTo>
                  <a:lnTo>
                    <a:pt x="353" y="66"/>
                  </a:lnTo>
                  <a:lnTo>
                    <a:pt x="326" y="41"/>
                  </a:lnTo>
                  <a:lnTo>
                    <a:pt x="293" y="21"/>
                  </a:lnTo>
                  <a:lnTo>
                    <a:pt x="259" y="8"/>
                  </a:lnTo>
                  <a:lnTo>
                    <a:pt x="223" y="0"/>
                  </a:lnTo>
                  <a:lnTo>
                    <a:pt x="184" y="0"/>
                  </a:lnTo>
                  <a:lnTo>
                    <a:pt x="148" y="8"/>
                  </a:lnTo>
                  <a:lnTo>
                    <a:pt x="111" y="21"/>
                  </a:lnTo>
                  <a:lnTo>
                    <a:pt x="81" y="41"/>
                  </a:lnTo>
                  <a:lnTo>
                    <a:pt x="52" y="66"/>
                  </a:lnTo>
                  <a:lnTo>
                    <a:pt x="29" y="96"/>
                  </a:lnTo>
                  <a:lnTo>
                    <a:pt x="14" y="129"/>
                  </a:lnTo>
                  <a:lnTo>
                    <a:pt x="2" y="165"/>
                  </a:lnTo>
                  <a:lnTo>
                    <a:pt x="0" y="204"/>
                  </a:lnTo>
                  <a:lnTo>
                    <a:pt x="2" y="240"/>
                  </a:lnTo>
                  <a:lnTo>
                    <a:pt x="14" y="276"/>
                  </a:lnTo>
                  <a:lnTo>
                    <a:pt x="29" y="311"/>
                  </a:lnTo>
                  <a:lnTo>
                    <a:pt x="52" y="340"/>
                  </a:lnTo>
                  <a:lnTo>
                    <a:pt x="81" y="366"/>
                  </a:lnTo>
                  <a:lnTo>
                    <a:pt x="111" y="386"/>
                  </a:lnTo>
                  <a:lnTo>
                    <a:pt x="148" y="399"/>
                  </a:lnTo>
                  <a:lnTo>
                    <a:pt x="184" y="407"/>
                  </a:lnTo>
                  <a:lnTo>
                    <a:pt x="223" y="407"/>
                  </a:lnTo>
                  <a:lnTo>
                    <a:pt x="259" y="399"/>
                  </a:lnTo>
                  <a:lnTo>
                    <a:pt x="293" y="386"/>
                  </a:lnTo>
                  <a:lnTo>
                    <a:pt x="326" y="366"/>
                  </a:lnTo>
                  <a:lnTo>
                    <a:pt x="353" y="340"/>
                  </a:lnTo>
                  <a:lnTo>
                    <a:pt x="376" y="311"/>
                  </a:lnTo>
                  <a:lnTo>
                    <a:pt x="393" y="276"/>
                  </a:lnTo>
                  <a:lnTo>
                    <a:pt x="403" y="240"/>
                  </a:lnTo>
                  <a:lnTo>
                    <a:pt x="406" y="204"/>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22572" name="Freeform 43"/>
            <p:cNvSpPr>
              <a:spLocks/>
            </p:cNvSpPr>
            <p:nvPr/>
          </p:nvSpPr>
          <p:spPr bwMode="auto">
            <a:xfrm>
              <a:off x="3278" y="3044"/>
              <a:ext cx="68" cy="68"/>
            </a:xfrm>
            <a:custGeom>
              <a:avLst/>
              <a:gdLst>
                <a:gd name="T0" fmla="*/ 1 w 136"/>
                <a:gd name="T1" fmla="*/ 0 h 136"/>
                <a:gd name="T2" fmla="*/ 0 w 136"/>
                <a:gd name="T3" fmla="*/ 0 h 136"/>
                <a:gd name="T4" fmla="*/ 1 w 136"/>
                <a:gd name="T5" fmla="*/ 1 h 136"/>
                <a:gd name="T6" fmla="*/ 1 w 136"/>
                <a:gd name="T7" fmla="*/ 0 h 136"/>
                <a:gd name="T8" fmla="*/ 0 60000 65536"/>
                <a:gd name="T9" fmla="*/ 0 60000 65536"/>
                <a:gd name="T10" fmla="*/ 0 60000 65536"/>
                <a:gd name="T11" fmla="*/ 0 60000 65536"/>
                <a:gd name="T12" fmla="*/ 0 w 136"/>
                <a:gd name="T13" fmla="*/ 0 h 136"/>
                <a:gd name="T14" fmla="*/ 136 w 136"/>
                <a:gd name="T15" fmla="*/ 136 h 136"/>
              </a:gdLst>
              <a:ahLst/>
              <a:cxnLst>
                <a:cxn ang="T8">
                  <a:pos x="T0" y="T1"/>
                </a:cxn>
                <a:cxn ang="T9">
                  <a:pos x="T2" y="T3"/>
                </a:cxn>
                <a:cxn ang="T10">
                  <a:pos x="T4" y="T5"/>
                </a:cxn>
                <a:cxn ang="T11">
                  <a:pos x="T6" y="T7"/>
                </a:cxn>
              </a:cxnLst>
              <a:rect l="T12" t="T13" r="T14" b="T15"/>
              <a:pathLst>
                <a:path w="136" h="136">
                  <a:moveTo>
                    <a:pt x="136" y="0"/>
                  </a:moveTo>
                  <a:lnTo>
                    <a:pt x="0" y="0"/>
                  </a:lnTo>
                  <a:lnTo>
                    <a:pt x="69" y="136"/>
                  </a:lnTo>
                  <a:lnTo>
                    <a:pt x="136"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2573" name="Line 44"/>
            <p:cNvSpPr>
              <a:spLocks noChangeShapeType="1"/>
            </p:cNvSpPr>
            <p:nvPr/>
          </p:nvSpPr>
          <p:spPr bwMode="auto">
            <a:xfrm flipV="1">
              <a:off x="3313" y="2501"/>
              <a:ext cx="1" cy="1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4" name="Line 45"/>
            <p:cNvSpPr>
              <a:spLocks noChangeShapeType="1"/>
            </p:cNvSpPr>
            <p:nvPr/>
          </p:nvSpPr>
          <p:spPr bwMode="auto">
            <a:xfrm flipH="1">
              <a:off x="3087" y="2501"/>
              <a:ext cx="2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5" name="Line 46"/>
            <p:cNvSpPr>
              <a:spLocks noChangeShapeType="1"/>
            </p:cNvSpPr>
            <p:nvPr/>
          </p:nvSpPr>
          <p:spPr bwMode="auto">
            <a:xfrm flipV="1">
              <a:off x="3313" y="2875"/>
              <a:ext cx="1" cy="1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6" name="Rectangle 47"/>
            <p:cNvSpPr>
              <a:spLocks noChangeArrowheads="1"/>
            </p:cNvSpPr>
            <p:nvPr/>
          </p:nvSpPr>
          <p:spPr bwMode="auto">
            <a:xfrm>
              <a:off x="2485" y="201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22577" name="Rectangle 48"/>
            <p:cNvSpPr>
              <a:spLocks noChangeArrowheads="1"/>
            </p:cNvSpPr>
            <p:nvPr/>
          </p:nvSpPr>
          <p:spPr bwMode="auto">
            <a:xfrm>
              <a:off x="2554" y="2077"/>
              <a:ext cx="3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c</a:t>
              </a:r>
              <a:endParaRPr lang="en-GB" altLang="en-US"/>
            </a:p>
          </p:txBody>
        </p:sp>
        <p:sp>
          <p:nvSpPr>
            <p:cNvPr id="22578" name="Rectangle 49"/>
            <p:cNvSpPr>
              <a:spLocks noChangeArrowheads="1"/>
            </p:cNvSpPr>
            <p:nvPr/>
          </p:nvSpPr>
          <p:spPr bwMode="auto">
            <a:xfrm>
              <a:off x="3051" y="201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22579" name="Rectangle 50"/>
            <p:cNvSpPr>
              <a:spLocks noChangeArrowheads="1"/>
            </p:cNvSpPr>
            <p:nvPr/>
          </p:nvSpPr>
          <p:spPr bwMode="auto">
            <a:xfrm>
              <a:off x="3120" y="2077"/>
              <a:ext cx="3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c</a:t>
              </a:r>
              <a:endParaRPr lang="en-GB" altLang="en-US"/>
            </a:p>
          </p:txBody>
        </p:sp>
        <p:sp>
          <p:nvSpPr>
            <p:cNvPr id="22580" name="Rectangle 51"/>
            <p:cNvSpPr>
              <a:spLocks noChangeArrowheads="1"/>
            </p:cNvSpPr>
            <p:nvPr/>
          </p:nvSpPr>
          <p:spPr bwMode="auto">
            <a:xfrm>
              <a:off x="3617" y="1711"/>
              <a:ext cx="1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+V</a:t>
              </a:r>
              <a:endParaRPr lang="en-GB" altLang="en-US"/>
            </a:p>
          </p:txBody>
        </p:sp>
        <p:sp>
          <p:nvSpPr>
            <p:cNvPr id="22581" name="Rectangle 52"/>
            <p:cNvSpPr>
              <a:spLocks noChangeArrowheads="1"/>
            </p:cNvSpPr>
            <p:nvPr/>
          </p:nvSpPr>
          <p:spPr bwMode="auto">
            <a:xfrm>
              <a:off x="3750" y="1773"/>
              <a:ext cx="72"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cc</a:t>
              </a:r>
              <a:endParaRPr lang="en-GB" altLang="en-US"/>
            </a:p>
          </p:txBody>
        </p:sp>
        <p:sp>
          <p:nvSpPr>
            <p:cNvPr id="22582" name="Rectangle 53"/>
            <p:cNvSpPr>
              <a:spLocks noChangeArrowheads="1"/>
            </p:cNvSpPr>
            <p:nvPr/>
          </p:nvSpPr>
          <p:spPr bwMode="auto">
            <a:xfrm>
              <a:off x="3616" y="3205"/>
              <a:ext cx="11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-V</a:t>
              </a:r>
              <a:endParaRPr lang="en-GB" altLang="en-US"/>
            </a:p>
          </p:txBody>
        </p:sp>
        <p:sp>
          <p:nvSpPr>
            <p:cNvPr id="22583" name="Rectangle 54"/>
            <p:cNvSpPr>
              <a:spLocks noChangeArrowheads="1"/>
            </p:cNvSpPr>
            <p:nvPr/>
          </p:nvSpPr>
          <p:spPr bwMode="auto">
            <a:xfrm>
              <a:off x="3725" y="3268"/>
              <a:ext cx="98"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EE</a:t>
              </a:r>
              <a:endParaRPr lang="en-GB" altLang="en-US"/>
            </a:p>
          </p:txBody>
        </p:sp>
        <p:sp>
          <p:nvSpPr>
            <p:cNvPr id="22584" name="Rectangle 55"/>
            <p:cNvSpPr>
              <a:spLocks noChangeArrowheads="1"/>
            </p:cNvSpPr>
            <p:nvPr/>
          </p:nvSpPr>
          <p:spPr bwMode="auto">
            <a:xfrm>
              <a:off x="3380" y="3019"/>
              <a:ext cx="12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0V</a:t>
              </a:r>
              <a:endParaRPr lang="en-GB" altLang="en-US"/>
            </a:p>
          </p:txBody>
        </p:sp>
        <p:sp>
          <p:nvSpPr>
            <p:cNvPr id="22585" name="Rectangle 56"/>
            <p:cNvSpPr>
              <a:spLocks noChangeArrowheads="1"/>
            </p:cNvSpPr>
            <p:nvPr/>
          </p:nvSpPr>
          <p:spPr bwMode="auto">
            <a:xfrm>
              <a:off x="2865" y="2931"/>
              <a:ext cx="3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I</a:t>
              </a:r>
              <a:endParaRPr lang="en-GB" altLang="en-US"/>
            </a:p>
          </p:txBody>
        </p:sp>
        <p:sp>
          <p:nvSpPr>
            <p:cNvPr id="22586" name="Rectangle 57"/>
            <p:cNvSpPr>
              <a:spLocks noChangeArrowheads="1"/>
            </p:cNvSpPr>
            <p:nvPr/>
          </p:nvSpPr>
          <p:spPr bwMode="auto">
            <a:xfrm>
              <a:off x="2899" y="2994"/>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o</a:t>
              </a:r>
              <a:endParaRPr lang="en-GB" altLang="en-US"/>
            </a:p>
          </p:txBody>
        </p:sp>
        <p:sp>
          <p:nvSpPr>
            <p:cNvPr id="22587" name="Rectangle 58"/>
            <p:cNvSpPr>
              <a:spLocks noChangeArrowheads="1"/>
            </p:cNvSpPr>
            <p:nvPr/>
          </p:nvSpPr>
          <p:spPr bwMode="auto">
            <a:xfrm>
              <a:off x="3496" y="2673"/>
              <a:ext cx="1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GB" altLang="en-US" sz="1800">
                  <a:solidFill>
                    <a:srgbClr val="000000"/>
                  </a:solidFill>
                  <a:latin typeface="Times New Roman" pitchFamily="18" charset="0"/>
                </a:rPr>
                <a:t>v</a:t>
              </a:r>
              <a:r>
                <a:rPr lang="en-GB" altLang="en-US" sz="1800" baseline="-25000">
                  <a:solidFill>
                    <a:srgbClr val="000000"/>
                  </a:solidFill>
                  <a:latin typeface="Times New Roman" pitchFamily="18" charset="0"/>
                </a:rPr>
                <a:t>i2</a:t>
              </a:r>
              <a:endParaRPr lang="en-GB" altLang="en-US" sz="1800"/>
            </a:p>
          </p:txBody>
        </p:sp>
      </p:grpSp>
      <p:sp>
        <p:nvSpPr>
          <p:cNvPr id="22538"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
        <p:nvSpPr>
          <p:cNvPr id="60" name="7-Point Star 59"/>
          <p:cNvSpPr/>
          <p:nvPr/>
        </p:nvSpPr>
        <p:spPr>
          <a:xfrm>
            <a:off x="7294736" y="3149600"/>
            <a:ext cx="9144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E1B6A3B1-5DA2-4550-8E89-B97D0202CC35}" type="slidenum">
              <a:rPr lang="en-GB" altLang="en-US" sz="1200" smtClean="0">
                <a:latin typeface="Garamond" pitchFamily="18" charset="0"/>
              </a:rPr>
              <a:pPr/>
              <a:t>26</a:t>
            </a:fld>
            <a:endParaRPr lang="en-GB" altLang="en-US" sz="1200" smtClean="0">
              <a:latin typeface="Garamond" pitchFamily="18" charset="0"/>
            </a:endParaRPr>
          </a:p>
        </p:txBody>
      </p:sp>
      <p:sp>
        <p:nvSpPr>
          <p:cNvPr id="2355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355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3557" name="Text Box 5"/>
          <p:cNvSpPr txBox="1">
            <a:spLocks noChangeArrowheads="1"/>
          </p:cNvSpPr>
          <p:nvPr/>
        </p:nvSpPr>
        <p:spPr bwMode="auto">
          <a:xfrm>
            <a:off x="309563" y="966788"/>
            <a:ext cx="8599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The output characteristics of a transistor are a good approximation to a constant current source, so in practice a good solution is to replace R</a:t>
            </a:r>
            <a:r>
              <a:rPr lang="en-GB" altLang="en-US" sz="1800" baseline="-25000"/>
              <a:t>E</a:t>
            </a:r>
            <a:r>
              <a:rPr lang="en-GB" altLang="en-US" sz="1800"/>
              <a:t> with a transistor.</a:t>
            </a:r>
          </a:p>
        </p:txBody>
      </p:sp>
      <p:sp>
        <p:nvSpPr>
          <p:cNvPr id="2355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3559" name="Rectangle 7"/>
          <p:cNvSpPr>
            <a:spLocks noChangeArrowheads="1"/>
          </p:cNvSpPr>
          <p:nvPr/>
        </p:nvSpPr>
        <p:spPr bwMode="auto">
          <a:xfrm>
            <a:off x="0" y="3208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3560" name="Text Box 8"/>
          <p:cNvSpPr txBox="1">
            <a:spLocks noChangeArrowheads="1"/>
          </p:cNvSpPr>
          <p:nvPr/>
        </p:nvSpPr>
        <p:spPr bwMode="auto">
          <a:xfrm>
            <a:off x="4367213" y="2065338"/>
            <a:ext cx="4254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R</a:t>
            </a:r>
            <a:r>
              <a:rPr lang="en-GB" altLang="en-US" sz="1800" baseline="-25000"/>
              <a:t>1</a:t>
            </a:r>
            <a:r>
              <a:rPr lang="en-GB" altLang="en-US" sz="1800"/>
              <a:t> and R</a:t>
            </a:r>
            <a:r>
              <a:rPr lang="en-GB" altLang="en-US" sz="1800" baseline="-25000"/>
              <a:t>2</a:t>
            </a:r>
            <a:r>
              <a:rPr lang="en-GB" altLang="en-US" sz="1800"/>
              <a:t> form a potential divider so the voltage on the base of the transistor is</a:t>
            </a:r>
            <a:r>
              <a:rPr lang="en-GB" altLang="en-US" sz="1600"/>
              <a:t> </a:t>
            </a:r>
          </a:p>
        </p:txBody>
      </p:sp>
      <p:graphicFrame>
        <p:nvGraphicFramePr>
          <p:cNvPr id="23561" name="Object 9"/>
          <p:cNvGraphicFramePr>
            <a:graphicFrameLocks noChangeAspect="1"/>
          </p:cNvGraphicFramePr>
          <p:nvPr/>
        </p:nvGraphicFramePr>
        <p:xfrm>
          <a:off x="4849813" y="2781300"/>
          <a:ext cx="1954212" cy="730250"/>
        </p:xfrm>
        <a:graphic>
          <a:graphicData uri="http://schemas.openxmlformats.org/presentationml/2006/ole">
            <mc:AlternateContent xmlns:mc="http://schemas.openxmlformats.org/markup-compatibility/2006">
              <mc:Choice xmlns:v="urn:schemas-microsoft-com:vml" Requires="v">
                <p:oleObj spid="_x0000_s23682" name="Equation" r:id="rId4" imgW="1167893" imgH="431613" progId="Equation.3">
                  <p:embed/>
                </p:oleObj>
              </mc:Choice>
              <mc:Fallback>
                <p:oleObj name="Equation" r:id="rId4" imgW="1167893" imgH="431613"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9813" y="2781300"/>
                        <a:ext cx="1954212"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2" name="Text Box 10"/>
          <p:cNvSpPr txBox="1">
            <a:spLocks noChangeArrowheads="1"/>
          </p:cNvSpPr>
          <p:nvPr/>
        </p:nvSpPr>
        <p:spPr bwMode="auto">
          <a:xfrm>
            <a:off x="4918075" y="4183063"/>
            <a:ext cx="3944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Therefore I</a:t>
            </a:r>
            <a:r>
              <a:rPr lang="en-GB" altLang="en-US" sz="1800" baseline="-25000"/>
              <a:t>E</a:t>
            </a:r>
            <a:r>
              <a:rPr lang="en-GB" altLang="en-US" sz="1800"/>
              <a:t> is</a:t>
            </a:r>
            <a:r>
              <a:rPr lang="en-GB" altLang="en-US" sz="1600"/>
              <a:t> 	</a:t>
            </a:r>
          </a:p>
        </p:txBody>
      </p:sp>
      <p:sp>
        <p:nvSpPr>
          <p:cNvPr id="23563" name="Text Box 11"/>
          <p:cNvSpPr txBox="1">
            <a:spLocks noChangeArrowheads="1"/>
          </p:cNvSpPr>
          <p:nvPr/>
        </p:nvSpPr>
        <p:spPr bwMode="auto">
          <a:xfrm>
            <a:off x="5024438" y="5429250"/>
            <a:ext cx="21939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so I</a:t>
            </a:r>
            <a:r>
              <a:rPr lang="en-GB" altLang="en-US" sz="1800" baseline="-25000"/>
              <a:t>CQ</a:t>
            </a:r>
            <a:r>
              <a:rPr lang="en-GB" altLang="en-US" sz="1800"/>
              <a:t> can be set. </a:t>
            </a:r>
          </a:p>
        </p:txBody>
      </p:sp>
      <p:graphicFrame>
        <p:nvGraphicFramePr>
          <p:cNvPr id="23564" name="Object 12"/>
          <p:cNvGraphicFramePr>
            <a:graphicFrameLocks noChangeAspect="1"/>
          </p:cNvGraphicFramePr>
          <p:nvPr/>
        </p:nvGraphicFramePr>
        <p:xfrm>
          <a:off x="5181600" y="4700588"/>
          <a:ext cx="3330575" cy="712787"/>
        </p:xfrm>
        <a:graphic>
          <a:graphicData uri="http://schemas.openxmlformats.org/presentationml/2006/ole">
            <mc:AlternateContent xmlns:mc="http://schemas.openxmlformats.org/markup-compatibility/2006">
              <mc:Choice xmlns:v="urn:schemas-microsoft-com:vml" Requires="v">
                <p:oleObj spid="_x0000_s23683" name="Equation" r:id="rId6" imgW="2006600" imgH="431800" progId="Equation.3">
                  <p:embed/>
                </p:oleObj>
              </mc:Choice>
              <mc:Fallback>
                <p:oleObj name="Equation" r:id="rId6" imgW="2006600" imgH="4318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4700588"/>
                        <a:ext cx="33305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5" name="Text Box 13"/>
          <p:cNvSpPr txBox="1">
            <a:spLocks noChangeArrowheads="1"/>
          </p:cNvSpPr>
          <p:nvPr/>
        </p:nvSpPr>
        <p:spPr bwMode="auto">
          <a:xfrm>
            <a:off x="6958013" y="2900363"/>
            <a:ext cx="2185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 assuming I</a:t>
            </a:r>
            <a:r>
              <a:rPr lang="en-GB" altLang="en-US" sz="1800" baseline="-25000"/>
              <a:t>B</a:t>
            </a:r>
            <a:r>
              <a:rPr lang="en-GB" altLang="en-US" sz="1800"/>
              <a:t> ~ 0 )</a:t>
            </a:r>
          </a:p>
        </p:txBody>
      </p:sp>
      <p:sp>
        <p:nvSpPr>
          <p:cNvPr id="23566" name="Text Box 93"/>
          <p:cNvSpPr txBox="1">
            <a:spLocks noChangeArrowheads="1"/>
          </p:cNvSpPr>
          <p:nvPr/>
        </p:nvSpPr>
        <p:spPr bwMode="auto">
          <a:xfrm>
            <a:off x="328613" y="1711325"/>
            <a:ext cx="4171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A simple example is shown below:</a:t>
            </a:r>
          </a:p>
        </p:txBody>
      </p:sp>
      <p:grpSp>
        <p:nvGrpSpPr>
          <p:cNvPr id="23567" name="Group 229"/>
          <p:cNvGrpSpPr>
            <a:grpSpLocks/>
          </p:cNvGrpSpPr>
          <p:nvPr/>
        </p:nvGrpSpPr>
        <p:grpSpPr bwMode="auto">
          <a:xfrm>
            <a:off x="396875" y="2105025"/>
            <a:ext cx="4125913" cy="4383088"/>
            <a:chOff x="250" y="1326"/>
            <a:chExt cx="2599" cy="2761"/>
          </a:xfrm>
        </p:grpSpPr>
        <p:sp>
          <p:nvSpPr>
            <p:cNvPr id="23570" name="Line 95"/>
            <p:cNvSpPr>
              <a:spLocks noChangeShapeType="1"/>
            </p:cNvSpPr>
            <p:nvPr/>
          </p:nvSpPr>
          <p:spPr bwMode="auto">
            <a:xfrm>
              <a:off x="1084" y="2178"/>
              <a:ext cx="0" cy="23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96"/>
            <p:cNvSpPr>
              <a:spLocks noChangeShapeType="1"/>
            </p:cNvSpPr>
            <p:nvPr/>
          </p:nvSpPr>
          <p:spPr bwMode="auto">
            <a:xfrm flipV="1">
              <a:off x="1084" y="2178"/>
              <a:ext cx="115" cy="11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97"/>
            <p:cNvSpPr>
              <a:spLocks noChangeShapeType="1"/>
            </p:cNvSpPr>
            <p:nvPr/>
          </p:nvSpPr>
          <p:spPr bwMode="auto">
            <a:xfrm>
              <a:off x="1084" y="2293"/>
              <a:ext cx="86" cy="8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Freeform 98"/>
            <p:cNvSpPr>
              <a:spLocks/>
            </p:cNvSpPr>
            <p:nvPr/>
          </p:nvSpPr>
          <p:spPr bwMode="auto">
            <a:xfrm>
              <a:off x="1145" y="2351"/>
              <a:ext cx="54" cy="57"/>
            </a:xfrm>
            <a:custGeom>
              <a:avLst/>
              <a:gdLst>
                <a:gd name="T0" fmla="*/ 8 w 65"/>
                <a:gd name="T1" fmla="*/ 12 h 67"/>
                <a:gd name="T2" fmla="*/ 0 w 65"/>
                <a:gd name="T3" fmla="*/ 8 h 67"/>
                <a:gd name="T4" fmla="*/ 2 w 65"/>
                <a:gd name="T5" fmla="*/ 7 h 67"/>
                <a:gd name="T6" fmla="*/ 3 w 65"/>
                <a:gd name="T7" fmla="*/ 5 h 67"/>
                <a:gd name="T8" fmla="*/ 5 w 65"/>
                <a:gd name="T9" fmla="*/ 3 h 67"/>
                <a:gd name="T10" fmla="*/ 6 w 65"/>
                <a:gd name="T11" fmla="*/ 0 h 67"/>
                <a:gd name="T12" fmla="*/ 8 w 65"/>
                <a:gd name="T13" fmla="*/ 12 h 67"/>
                <a:gd name="T14" fmla="*/ 0 60000 65536"/>
                <a:gd name="T15" fmla="*/ 0 60000 65536"/>
                <a:gd name="T16" fmla="*/ 0 60000 65536"/>
                <a:gd name="T17" fmla="*/ 0 60000 65536"/>
                <a:gd name="T18" fmla="*/ 0 60000 65536"/>
                <a:gd name="T19" fmla="*/ 0 60000 65536"/>
                <a:gd name="T20" fmla="*/ 0 60000 65536"/>
                <a:gd name="T21" fmla="*/ 0 w 65"/>
                <a:gd name="T22" fmla="*/ 0 h 67"/>
                <a:gd name="T23" fmla="*/ 65 w 65"/>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67">
                  <a:moveTo>
                    <a:pt x="65" y="67"/>
                  </a:moveTo>
                  <a:lnTo>
                    <a:pt x="0" y="44"/>
                  </a:lnTo>
                  <a:lnTo>
                    <a:pt x="14" y="37"/>
                  </a:lnTo>
                  <a:lnTo>
                    <a:pt x="26" y="28"/>
                  </a:lnTo>
                  <a:lnTo>
                    <a:pt x="35" y="14"/>
                  </a:lnTo>
                  <a:lnTo>
                    <a:pt x="42" y="0"/>
                  </a:lnTo>
                  <a:lnTo>
                    <a:pt x="65"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74" name="Line 99"/>
            <p:cNvSpPr>
              <a:spLocks noChangeShapeType="1"/>
            </p:cNvSpPr>
            <p:nvPr/>
          </p:nvSpPr>
          <p:spPr bwMode="auto">
            <a:xfrm flipV="1">
              <a:off x="1199" y="1543"/>
              <a:ext cx="0" cy="6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Freeform 100"/>
            <p:cNvSpPr>
              <a:spLocks/>
            </p:cNvSpPr>
            <p:nvPr/>
          </p:nvSpPr>
          <p:spPr bwMode="auto">
            <a:xfrm>
              <a:off x="695" y="2670"/>
              <a:ext cx="206" cy="207"/>
            </a:xfrm>
            <a:custGeom>
              <a:avLst/>
              <a:gdLst>
                <a:gd name="T0" fmla="*/ 0 w 246"/>
                <a:gd name="T1" fmla="*/ 19 h 246"/>
                <a:gd name="T2" fmla="*/ 2 w 246"/>
                <a:gd name="T3" fmla="*/ 14 h 246"/>
                <a:gd name="T4" fmla="*/ 3 w 246"/>
                <a:gd name="T5" fmla="*/ 12 h 246"/>
                <a:gd name="T6" fmla="*/ 3 w 246"/>
                <a:gd name="T7" fmla="*/ 8 h 246"/>
                <a:gd name="T8" fmla="*/ 5 w 246"/>
                <a:gd name="T9" fmla="*/ 6 h 246"/>
                <a:gd name="T10" fmla="*/ 7 w 246"/>
                <a:gd name="T11" fmla="*/ 3 h 246"/>
                <a:gd name="T12" fmla="*/ 9 w 246"/>
                <a:gd name="T13" fmla="*/ 3 h 246"/>
                <a:gd name="T14" fmla="*/ 13 w 246"/>
                <a:gd name="T15" fmla="*/ 3 h 246"/>
                <a:gd name="T16" fmla="*/ 16 w 246"/>
                <a:gd name="T17" fmla="*/ 0 h 246"/>
                <a:gd name="T18" fmla="*/ 19 w 246"/>
                <a:gd name="T19" fmla="*/ 0 h 246"/>
                <a:gd name="T20" fmla="*/ 23 w 246"/>
                <a:gd name="T21" fmla="*/ 3 h 246"/>
                <a:gd name="T22" fmla="*/ 26 w 246"/>
                <a:gd name="T23" fmla="*/ 3 h 246"/>
                <a:gd name="T24" fmla="*/ 28 w 246"/>
                <a:gd name="T25" fmla="*/ 3 h 246"/>
                <a:gd name="T26" fmla="*/ 31 w 246"/>
                <a:gd name="T27" fmla="*/ 6 h 246"/>
                <a:gd name="T28" fmla="*/ 32 w 246"/>
                <a:gd name="T29" fmla="*/ 8 h 246"/>
                <a:gd name="T30" fmla="*/ 34 w 246"/>
                <a:gd name="T31" fmla="*/ 12 h 246"/>
                <a:gd name="T32" fmla="*/ 34 w 246"/>
                <a:gd name="T33" fmla="*/ 14 h 246"/>
                <a:gd name="T34" fmla="*/ 34 w 246"/>
                <a:gd name="T35" fmla="*/ 19 h 246"/>
                <a:gd name="T36" fmla="*/ 34 w 246"/>
                <a:gd name="T37" fmla="*/ 22 h 246"/>
                <a:gd name="T38" fmla="*/ 34 w 246"/>
                <a:gd name="T39" fmla="*/ 24 h 246"/>
                <a:gd name="T40" fmla="*/ 32 w 246"/>
                <a:gd name="T41" fmla="*/ 29 h 246"/>
                <a:gd name="T42" fmla="*/ 31 w 246"/>
                <a:gd name="T43" fmla="*/ 31 h 246"/>
                <a:gd name="T44" fmla="*/ 28 w 246"/>
                <a:gd name="T45" fmla="*/ 34 h 246"/>
                <a:gd name="T46" fmla="*/ 26 w 246"/>
                <a:gd name="T47" fmla="*/ 35 h 246"/>
                <a:gd name="T48" fmla="*/ 23 w 246"/>
                <a:gd name="T49" fmla="*/ 36 h 246"/>
                <a:gd name="T50" fmla="*/ 19 w 246"/>
                <a:gd name="T51" fmla="*/ 37 h 246"/>
                <a:gd name="T52" fmla="*/ 16 w 246"/>
                <a:gd name="T53" fmla="*/ 37 h 246"/>
                <a:gd name="T54" fmla="*/ 13 w 246"/>
                <a:gd name="T55" fmla="*/ 36 h 246"/>
                <a:gd name="T56" fmla="*/ 9 w 246"/>
                <a:gd name="T57" fmla="*/ 35 h 246"/>
                <a:gd name="T58" fmla="*/ 7 w 246"/>
                <a:gd name="T59" fmla="*/ 34 h 246"/>
                <a:gd name="T60" fmla="*/ 5 w 246"/>
                <a:gd name="T61" fmla="*/ 31 h 246"/>
                <a:gd name="T62" fmla="*/ 3 w 246"/>
                <a:gd name="T63" fmla="*/ 29 h 246"/>
                <a:gd name="T64" fmla="*/ 3 w 246"/>
                <a:gd name="T65" fmla="*/ 24 h 246"/>
                <a:gd name="T66" fmla="*/ 2 w 246"/>
                <a:gd name="T67" fmla="*/ 22 h 246"/>
                <a:gd name="T68" fmla="*/ 0 w 246"/>
                <a:gd name="T69" fmla="*/ 19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6"/>
                <a:gd name="T106" fmla="*/ 0 h 246"/>
                <a:gd name="T107" fmla="*/ 246 w 246"/>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6" h="246">
                  <a:moveTo>
                    <a:pt x="0" y="123"/>
                  </a:moveTo>
                  <a:lnTo>
                    <a:pt x="2" y="100"/>
                  </a:lnTo>
                  <a:lnTo>
                    <a:pt x="7" y="79"/>
                  </a:lnTo>
                  <a:lnTo>
                    <a:pt x="18" y="58"/>
                  </a:lnTo>
                  <a:lnTo>
                    <a:pt x="32" y="39"/>
                  </a:lnTo>
                  <a:lnTo>
                    <a:pt x="48" y="23"/>
                  </a:lnTo>
                  <a:lnTo>
                    <a:pt x="67" y="11"/>
                  </a:lnTo>
                  <a:lnTo>
                    <a:pt x="88" y="4"/>
                  </a:lnTo>
                  <a:lnTo>
                    <a:pt x="111" y="0"/>
                  </a:lnTo>
                  <a:lnTo>
                    <a:pt x="134" y="0"/>
                  </a:lnTo>
                  <a:lnTo>
                    <a:pt x="158" y="4"/>
                  </a:lnTo>
                  <a:lnTo>
                    <a:pt x="179" y="11"/>
                  </a:lnTo>
                  <a:lnTo>
                    <a:pt x="197" y="23"/>
                  </a:lnTo>
                  <a:lnTo>
                    <a:pt x="213" y="39"/>
                  </a:lnTo>
                  <a:lnTo>
                    <a:pt x="227" y="58"/>
                  </a:lnTo>
                  <a:lnTo>
                    <a:pt x="239" y="79"/>
                  </a:lnTo>
                  <a:lnTo>
                    <a:pt x="244" y="100"/>
                  </a:lnTo>
                  <a:lnTo>
                    <a:pt x="246" y="123"/>
                  </a:lnTo>
                  <a:lnTo>
                    <a:pt x="244" y="146"/>
                  </a:lnTo>
                  <a:lnTo>
                    <a:pt x="239" y="167"/>
                  </a:lnTo>
                  <a:lnTo>
                    <a:pt x="227" y="188"/>
                  </a:lnTo>
                  <a:lnTo>
                    <a:pt x="213" y="207"/>
                  </a:lnTo>
                  <a:lnTo>
                    <a:pt x="197" y="221"/>
                  </a:lnTo>
                  <a:lnTo>
                    <a:pt x="179" y="232"/>
                  </a:lnTo>
                  <a:lnTo>
                    <a:pt x="158" y="242"/>
                  </a:lnTo>
                  <a:lnTo>
                    <a:pt x="134" y="246"/>
                  </a:lnTo>
                  <a:lnTo>
                    <a:pt x="111" y="246"/>
                  </a:lnTo>
                  <a:lnTo>
                    <a:pt x="88" y="242"/>
                  </a:lnTo>
                  <a:lnTo>
                    <a:pt x="67" y="232"/>
                  </a:lnTo>
                  <a:lnTo>
                    <a:pt x="48" y="221"/>
                  </a:lnTo>
                  <a:lnTo>
                    <a:pt x="32" y="207"/>
                  </a:lnTo>
                  <a:lnTo>
                    <a:pt x="18" y="188"/>
                  </a:lnTo>
                  <a:lnTo>
                    <a:pt x="7" y="167"/>
                  </a:lnTo>
                  <a:lnTo>
                    <a:pt x="2"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6" name="Freeform 101"/>
            <p:cNvSpPr>
              <a:spLocks/>
            </p:cNvSpPr>
            <p:nvPr/>
          </p:nvSpPr>
          <p:spPr bwMode="auto">
            <a:xfrm>
              <a:off x="1870" y="2045"/>
              <a:ext cx="33" cy="35"/>
            </a:xfrm>
            <a:custGeom>
              <a:avLst/>
              <a:gdLst>
                <a:gd name="T0" fmla="*/ 0 w 40"/>
                <a:gd name="T1" fmla="*/ 3 h 42"/>
                <a:gd name="T2" fmla="*/ 2 w 40"/>
                <a:gd name="T3" fmla="*/ 3 h 42"/>
                <a:gd name="T4" fmla="*/ 2 w 40"/>
                <a:gd name="T5" fmla="*/ 2 h 42"/>
                <a:gd name="T6" fmla="*/ 2 w 40"/>
                <a:gd name="T7" fmla="*/ 0 h 42"/>
                <a:gd name="T8" fmla="*/ 2 w 40"/>
                <a:gd name="T9" fmla="*/ 0 h 42"/>
                <a:gd name="T10" fmla="*/ 4 w 40"/>
                <a:gd name="T11" fmla="*/ 2 h 42"/>
                <a:gd name="T12" fmla="*/ 5 w 40"/>
                <a:gd name="T13" fmla="*/ 3 h 42"/>
                <a:gd name="T14" fmla="*/ 5 w 40"/>
                <a:gd name="T15" fmla="*/ 3 h 42"/>
                <a:gd name="T16" fmla="*/ 5 w 40"/>
                <a:gd name="T17" fmla="*/ 5 h 42"/>
                <a:gd name="T18" fmla="*/ 4 w 40"/>
                <a:gd name="T19" fmla="*/ 6 h 42"/>
                <a:gd name="T20" fmla="*/ 2 w 40"/>
                <a:gd name="T21" fmla="*/ 6 h 42"/>
                <a:gd name="T22" fmla="*/ 2 w 40"/>
                <a:gd name="T23" fmla="*/ 6 h 42"/>
                <a:gd name="T24" fmla="*/ 2 w 40"/>
                <a:gd name="T25" fmla="*/ 6 h 42"/>
                <a:gd name="T26" fmla="*/ 2 w 40"/>
                <a:gd name="T27" fmla="*/ 5 h 42"/>
                <a:gd name="T28" fmla="*/ 0 w 40"/>
                <a:gd name="T29" fmla="*/ 3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3" y="11"/>
                  </a:lnTo>
                  <a:lnTo>
                    <a:pt x="7" y="4"/>
                  </a:lnTo>
                  <a:lnTo>
                    <a:pt x="16" y="0"/>
                  </a:lnTo>
                  <a:lnTo>
                    <a:pt x="23" y="0"/>
                  </a:lnTo>
                  <a:lnTo>
                    <a:pt x="33" y="4"/>
                  </a:lnTo>
                  <a:lnTo>
                    <a:pt x="37" y="11"/>
                  </a:lnTo>
                  <a:lnTo>
                    <a:pt x="40" y="21"/>
                  </a:lnTo>
                  <a:lnTo>
                    <a:pt x="37" y="30"/>
                  </a:lnTo>
                  <a:lnTo>
                    <a:pt x="33" y="37"/>
                  </a:lnTo>
                  <a:lnTo>
                    <a:pt x="23" y="42"/>
                  </a:lnTo>
                  <a:lnTo>
                    <a:pt x="16" y="42"/>
                  </a:lnTo>
                  <a:lnTo>
                    <a:pt x="7" y="37"/>
                  </a:lnTo>
                  <a:lnTo>
                    <a:pt x="3" y="30"/>
                  </a:lnTo>
                  <a:lnTo>
                    <a:pt x="0" y="21"/>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3577" name="Rectangle 102"/>
            <p:cNvSpPr>
              <a:spLocks noChangeArrowheads="1"/>
            </p:cNvSpPr>
            <p:nvPr/>
          </p:nvSpPr>
          <p:spPr bwMode="auto">
            <a:xfrm>
              <a:off x="1833" y="1672"/>
              <a:ext cx="106" cy="264"/>
            </a:xfrm>
            <a:prstGeom prst="rect">
              <a:avLst/>
            </a:prstGeom>
            <a:solidFill>
              <a:srgbClr val="FFFFFF"/>
            </a:solidFill>
            <a:ln w="11113">
              <a:solidFill>
                <a:srgbClr val="000000"/>
              </a:solidFill>
              <a:miter lim="800000"/>
              <a:headEnd/>
              <a:tailEnd/>
            </a:ln>
          </p:spPr>
          <p:txBody>
            <a:bodyPr/>
            <a:lstStyle/>
            <a:p>
              <a:endParaRPr lang="en-US" altLang="en-US"/>
            </a:p>
          </p:txBody>
        </p:sp>
        <p:sp>
          <p:nvSpPr>
            <p:cNvPr id="23578" name="Line 103"/>
            <p:cNvSpPr>
              <a:spLocks noChangeShapeType="1"/>
            </p:cNvSpPr>
            <p:nvPr/>
          </p:nvSpPr>
          <p:spPr bwMode="auto">
            <a:xfrm flipV="1">
              <a:off x="1886" y="1935"/>
              <a:ext cx="1" cy="24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9" name="Line 104"/>
            <p:cNvSpPr>
              <a:spLocks noChangeShapeType="1"/>
            </p:cNvSpPr>
            <p:nvPr/>
          </p:nvSpPr>
          <p:spPr bwMode="auto">
            <a:xfrm flipV="1">
              <a:off x="1885" y="1545"/>
              <a:ext cx="2" cy="12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0" name="Line 105"/>
            <p:cNvSpPr>
              <a:spLocks noChangeShapeType="1"/>
            </p:cNvSpPr>
            <p:nvPr/>
          </p:nvSpPr>
          <p:spPr bwMode="auto">
            <a:xfrm>
              <a:off x="2002" y="2178"/>
              <a:ext cx="0" cy="23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1" name="Line 106"/>
            <p:cNvSpPr>
              <a:spLocks noChangeShapeType="1"/>
            </p:cNvSpPr>
            <p:nvPr/>
          </p:nvSpPr>
          <p:spPr bwMode="auto">
            <a:xfrm flipH="1" flipV="1">
              <a:off x="1886" y="2178"/>
              <a:ext cx="116" cy="11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2" name="Line 107"/>
            <p:cNvSpPr>
              <a:spLocks noChangeShapeType="1"/>
            </p:cNvSpPr>
            <p:nvPr/>
          </p:nvSpPr>
          <p:spPr bwMode="auto">
            <a:xfrm flipH="1">
              <a:off x="1915" y="2293"/>
              <a:ext cx="87" cy="8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3" name="Freeform 108"/>
            <p:cNvSpPr>
              <a:spLocks/>
            </p:cNvSpPr>
            <p:nvPr/>
          </p:nvSpPr>
          <p:spPr bwMode="auto">
            <a:xfrm>
              <a:off x="1886" y="2351"/>
              <a:ext cx="56" cy="57"/>
            </a:xfrm>
            <a:custGeom>
              <a:avLst/>
              <a:gdLst>
                <a:gd name="T0" fmla="*/ 0 w 67"/>
                <a:gd name="T1" fmla="*/ 12 h 67"/>
                <a:gd name="T2" fmla="*/ 9 w 67"/>
                <a:gd name="T3" fmla="*/ 8 h 67"/>
                <a:gd name="T4" fmla="*/ 8 w 67"/>
                <a:gd name="T5" fmla="*/ 7 h 67"/>
                <a:gd name="T6" fmla="*/ 6 w 67"/>
                <a:gd name="T7" fmla="*/ 5 h 67"/>
                <a:gd name="T8" fmla="*/ 5 w 67"/>
                <a:gd name="T9" fmla="*/ 3 h 67"/>
                <a:gd name="T10" fmla="*/ 3 w 67"/>
                <a:gd name="T11" fmla="*/ 0 h 67"/>
                <a:gd name="T12" fmla="*/ 0 w 67"/>
                <a:gd name="T13" fmla="*/ 12 h 67"/>
                <a:gd name="T14" fmla="*/ 0 60000 65536"/>
                <a:gd name="T15" fmla="*/ 0 60000 65536"/>
                <a:gd name="T16" fmla="*/ 0 60000 65536"/>
                <a:gd name="T17" fmla="*/ 0 60000 65536"/>
                <a:gd name="T18" fmla="*/ 0 60000 65536"/>
                <a:gd name="T19" fmla="*/ 0 60000 65536"/>
                <a:gd name="T20" fmla="*/ 0 60000 65536"/>
                <a:gd name="T21" fmla="*/ 0 w 67"/>
                <a:gd name="T22" fmla="*/ 0 h 67"/>
                <a:gd name="T23" fmla="*/ 67 w 6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67">
                  <a:moveTo>
                    <a:pt x="0" y="67"/>
                  </a:moveTo>
                  <a:lnTo>
                    <a:pt x="67" y="44"/>
                  </a:lnTo>
                  <a:lnTo>
                    <a:pt x="53" y="37"/>
                  </a:lnTo>
                  <a:lnTo>
                    <a:pt x="39" y="28"/>
                  </a:lnTo>
                  <a:lnTo>
                    <a:pt x="30" y="14"/>
                  </a:lnTo>
                  <a:lnTo>
                    <a:pt x="23"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84" name="Line 109"/>
            <p:cNvSpPr>
              <a:spLocks noChangeShapeType="1"/>
            </p:cNvSpPr>
            <p:nvPr/>
          </p:nvSpPr>
          <p:spPr bwMode="auto">
            <a:xfrm>
              <a:off x="1199" y="2408"/>
              <a:ext cx="0" cy="1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5" name="Line 110"/>
            <p:cNvSpPr>
              <a:spLocks noChangeShapeType="1"/>
            </p:cNvSpPr>
            <p:nvPr/>
          </p:nvSpPr>
          <p:spPr bwMode="auto">
            <a:xfrm>
              <a:off x="1886" y="2408"/>
              <a:ext cx="1" cy="1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6" name="Line 111"/>
            <p:cNvSpPr>
              <a:spLocks noChangeShapeType="1"/>
            </p:cNvSpPr>
            <p:nvPr/>
          </p:nvSpPr>
          <p:spPr bwMode="auto">
            <a:xfrm>
              <a:off x="1199" y="2521"/>
              <a:ext cx="687"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7" name="Line 113"/>
            <p:cNvSpPr>
              <a:spLocks noChangeShapeType="1"/>
            </p:cNvSpPr>
            <p:nvPr/>
          </p:nvSpPr>
          <p:spPr bwMode="auto">
            <a:xfrm flipV="1">
              <a:off x="1542" y="2531"/>
              <a:ext cx="0" cy="22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8" name="Freeform 114"/>
            <p:cNvSpPr>
              <a:spLocks/>
            </p:cNvSpPr>
            <p:nvPr/>
          </p:nvSpPr>
          <p:spPr bwMode="auto">
            <a:xfrm>
              <a:off x="1525" y="2506"/>
              <a:ext cx="35" cy="32"/>
            </a:xfrm>
            <a:custGeom>
              <a:avLst/>
              <a:gdLst>
                <a:gd name="T0" fmla="*/ 0 w 42"/>
                <a:gd name="T1" fmla="*/ 2 h 39"/>
                <a:gd name="T2" fmla="*/ 2 w 42"/>
                <a:gd name="T3" fmla="*/ 2 h 39"/>
                <a:gd name="T4" fmla="*/ 3 w 42"/>
                <a:gd name="T5" fmla="*/ 2 h 39"/>
                <a:gd name="T6" fmla="*/ 3 w 42"/>
                <a:gd name="T7" fmla="*/ 0 h 39"/>
                <a:gd name="T8" fmla="*/ 4 w 42"/>
                <a:gd name="T9" fmla="*/ 0 h 39"/>
                <a:gd name="T10" fmla="*/ 5 w 42"/>
                <a:gd name="T11" fmla="*/ 2 h 39"/>
                <a:gd name="T12" fmla="*/ 6 w 42"/>
                <a:gd name="T13" fmla="*/ 2 h 39"/>
                <a:gd name="T14" fmla="*/ 6 w 42"/>
                <a:gd name="T15" fmla="*/ 2 h 39"/>
                <a:gd name="T16" fmla="*/ 6 w 42"/>
                <a:gd name="T17" fmla="*/ 3 h 39"/>
                <a:gd name="T18" fmla="*/ 5 w 42"/>
                <a:gd name="T19" fmla="*/ 4 h 39"/>
                <a:gd name="T20" fmla="*/ 4 w 42"/>
                <a:gd name="T21" fmla="*/ 4 h 39"/>
                <a:gd name="T22" fmla="*/ 3 w 42"/>
                <a:gd name="T23" fmla="*/ 4 h 39"/>
                <a:gd name="T24" fmla="*/ 3 w 42"/>
                <a:gd name="T25" fmla="*/ 4 h 39"/>
                <a:gd name="T26" fmla="*/ 2 w 42"/>
                <a:gd name="T27" fmla="*/ 3 h 39"/>
                <a:gd name="T28" fmla="*/ 0 w 42"/>
                <a:gd name="T29" fmla="*/ 2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9"/>
                <a:gd name="T47" fmla="*/ 42 w 42"/>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9">
                  <a:moveTo>
                    <a:pt x="0" y="18"/>
                  </a:moveTo>
                  <a:lnTo>
                    <a:pt x="2" y="9"/>
                  </a:lnTo>
                  <a:lnTo>
                    <a:pt x="9" y="2"/>
                  </a:lnTo>
                  <a:lnTo>
                    <a:pt x="16" y="0"/>
                  </a:lnTo>
                  <a:lnTo>
                    <a:pt x="26" y="0"/>
                  </a:lnTo>
                  <a:lnTo>
                    <a:pt x="35" y="2"/>
                  </a:lnTo>
                  <a:lnTo>
                    <a:pt x="40" y="9"/>
                  </a:lnTo>
                  <a:lnTo>
                    <a:pt x="42" y="18"/>
                  </a:lnTo>
                  <a:lnTo>
                    <a:pt x="40" y="28"/>
                  </a:lnTo>
                  <a:lnTo>
                    <a:pt x="35" y="35"/>
                  </a:lnTo>
                  <a:lnTo>
                    <a:pt x="26" y="39"/>
                  </a:lnTo>
                  <a:lnTo>
                    <a:pt x="16" y="39"/>
                  </a:lnTo>
                  <a:lnTo>
                    <a:pt x="9" y="35"/>
                  </a:lnTo>
                  <a:lnTo>
                    <a:pt x="2" y="28"/>
                  </a:lnTo>
                  <a:lnTo>
                    <a:pt x="0" y="18"/>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23589" name="Line 117"/>
            <p:cNvSpPr>
              <a:spLocks noChangeShapeType="1"/>
            </p:cNvSpPr>
            <p:nvPr/>
          </p:nvSpPr>
          <p:spPr bwMode="auto">
            <a:xfrm flipH="1">
              <a:off x="1731" y="2521"/>
              <a:ext cx="18"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0" name="Freeform 118"/>
            <p:cNvSpPr>
              <a:spLocks/>
            </p:cNvSpPr>
            <p:nvPr/>
          </p:nvSpPr>
          <p:spPr bwMode="auto">
            <a:xfrm>
              <a:off x="1693" y="2496"/>
              <a:ext cx="52" cy="53"/>
            </a:xfrm>
            <a:custGeom>
              <a:avLst/>
              <a:gdLst>
                <a:gd name="T0" fmla="*/ 0 w 63"/>
                <a:gd name="T1" fmla="*/ 5 h 63"/>
                <a:gd name="T2" fmla="*/ 8 w 63"/>
                <a:gd name="T3" fmla="*/ 0 h 63"/>
                <a:gd name="T4" fmla="*/ 7 w 63"/>
                <a:gd name="T5" fmla="*/ 3 h 63"/>
                <a:gd name="T6" fmla="*/ 7 w 63"/>
                <a:gd name="T7" fmla="*/ 5 h 63"/>
                <a:gd name="T8" fmla="*/ 7 w 63"/>
                <a:gd name="T9" fmla="*/ 7 h 63"/>
                <a:gd name="T10" fmla="*/ 8 w 63"/>
                <a:gd name="T11" fmla="*/ 9 h 63"/>
                <a:gd name="T12" fmla="*/ 0 w 63"/>
                <a:gd name="T13" fmla="*/ 5 h 63"/>
                <a:gd name="T14" fmla="*/ 0 60000 65536"/>
                <a:gd name="T15" fmla="*/ 0 60000 65536"/>
                <a:gd name="T16" fmla="*/ 0 60000 65536"/>
                <a:gd name="T17" fmla="*/ 0 60000 65536"/>
                <a:gd name="T18" fmla="*/ 0 60000 65536"/>
                <a:gd name="T19" fmla="*/ 0 60000 65536"/>
                <a:gd name="T20" fmla="*/ 0 60000 65536"/>
                <a:gd name="T21" fmla="*/ 0 w 63"/>
                <a:gd name="T22" fmla="*/ 0 h 63"/>
                <a:gd name="T23" fmla="*/ 63 w 63"/>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3">
                  <a:moveTo>
                    <a:pt x="0" y="30"/>
                  </a:moveTo>
                  <a:lnTo>
                    <a:pt x="63" y="0"/>
                  </a:lnTo>
                  <a:lnTo>
                    <a:pt x="56" y="14"/>
                  </a:lnTo>
                  <a:lnTo>
                    <a:pt x="53" y="30"/>
                  </a:lnTo>
                  <a:lnTo>
                    <a:pt x="56" y="47"/>
                  </a:lnTo>
                  <a:lnTo>
                    <a:pt x="63" y="63"/>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91" name="Line 119"/>
            <p:cNvSpPr>
              <a:spLocks noChangeShapeType="1"/>
            </p:cNvSpPr>
            <p:nvPr/>
          </p:nvSpPr>
          <p:spPr bwMode="auto">
            <a:xfrm>
              <a:off x="1338" y="2521"/>
              <a:ext cx="17" cy="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2" name="Freeform 120"/>
            <p:cNvSpPr>
              <a:spLocks/>
            </p:cNvSpPr>
            <p:nvPr/>
          </p:nvSpPr>
          <p:spPr bwMode="auto">
            <a:xfrm>
              <a:off x="1342" y="2496"/>
              <a:ext cx="52" cy="53"/>
            </a:xfrm>
            <a:custGeom>
              <a:avLst/>
              <a:gdLst>
                <a:gd name="T0" fmla="*/ 9 w 62"/>
                <a:gd name="T1" fmla="*/ 5 h 63"/>
                <a:gd name="T2" fmla="*/ 0 w 62"/>
                <a:gd name="T3" fmla="*/ 9 h 63"/>
                <a:gd name="T4" fmla="*/ 3 w 62"/>
                <a:gd name="T5" fmla="*/ 7 h 63"/>
                <a:gd name="T6" fmla="*/ 3 w 62"/>
                <a:gd name="T7" fmla="*/ 5 h 63"/>
                <a:gd name="T8" fmla="*/ 3 w 62"/>
                <a:gd name="T9" fmla="*/ 3 h 63"/>
                <a:gd name="T10" fmla="*/ 0 w 62"/>
                <a:gd name="T11" fmla="*/ 0 h 63"/>
                <a:gd name="T12" fmla="*/ 9 w 62"/>
                <a:gd name="T13" fmla="*/ 5 h 63"/>
                <a:gd name="T14" fmla="*/ 0 60000 65536"/>
                <a:gd name="T15" fmla="*/ 0 60000 65536"/>
                <a:gd name="T16" fmla="*/ 0 60000 65536"/>
                <a:gd name="T17" fmla="*/ 0 60000 65536"/>
                <a:gd name="T18" fmla="*/ 0 60000 65536"/>
                <a:gd name="T19" fmla="*/ 0 60000 65536"/>
                <a:gd name="T20" fmla="*/ 0 60000 65536"/>
                <a:gd name="T21" fmla="*/ 0 w 62"/>
                <a:gd name="T22" fmla="*/ 0 h 63"/>
                <a:gd name="T23" fmla="*/ 62 w 62"/>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3">
                  <a:moveTo>
                    <a:pt x="62" y="30"/>
                  </a:moveTo>
                  <a:lnTo>
                    <a:pt x="0" y="63"/>
                  </a:lnTo>
                  <a:lnTo>
                    <a:pt x="4" y="47"/>
                  </a:lnTo>
                  <a:lnTo>
                    <a:pt x="7" y="30"/>
                  </a:lnTo>
                  <a:lnTo>
                    <a:pt x="4" y="14"/>
                  </a:lnTo>
                  <a:lnTo>
                    <a:pt x="0" y="0"/>
                  </a:lnTo>
                  <a:lnTo>
                    <a:pt x="62"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593" name="Rectangle 121"/>
            <p:cNvSpPr>
              <a:spLocks noChangeArrowheads="1"/>
            </p:cNvSpPr>
            <p:nvPr/>
          </p:nvSpPr>
          <p:spPr bwMode="auto">
            <a:xfrm>
              <a:off x="1991" y="1683"/>
              <a:ext cx="11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594" name="Rectangle 122"/>
            <p:cNvSpPr>
              <a:spLocks noChangeArrowheads="1"/>
            </p:cNvSpPr>
            <p:nvPr/>
          </p:nvSpPr>
          <p:spPr bwMode="auto">
            <a:xfrm>
              <a:off x="1991" y="168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r>
                <a:rPr lang="en-US" altLang="en-US" baseline="-25000">
                  <a:solidFill>
                    <a:srgbClr val="000000"/>
                  </a:solidFill>
                  <a:latin typeface="Times New Roman" pitchFamily="18" charset="0"/>
                </a:rPr>
                <a:t>C</a:t>
              </a:r>
              <a:endParaRPr lang="en-US" altLang="en-US"/>
            </a:p>
          </p:txBody>
        </p:sp>
        <p:sp>
          <p:nvSpPr>
            <p:cNvPr id="23595" name="Rectangle 123"/>
            <p:cNvSpPr>
              <a:spLocks noChangeArrowheads="1"/>
            </p:cNvSpPr>
            <p:nvPr/>
          </p:nvSpPr>
          <p:spPr bwMode="auto">
            <a:xfrm>
              <a:off x="1301" y="2331"/>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E1</a:t>
              </a:r>
              <a:endParaRPr lang="en-US" altLang="en-US"/>
            </a:p>
          </p:txBody>
        </p:sp>
        <p:sp>
          <p:nvSpPr>
            <p:cNvPr id="23596" name="Rectangle 124"/>
            <p:cNvSpPr>
              <a:spLocks noChangeArrowheads="1"/>
            </p:cNvSpPr>
            <p:nvPr/>
          </p:nvSpPr>
          <p:spPr bwMode="auto">
            <a:xfrm>
              <a:off x="1654" y="2321"/>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E2</a:t>
              </a:r>
              <a:endParaRPr lang="en-US" altLang="en-US"/>
            </a:p>
          </p:txBody>
        </p:sp>
        <p:sp>
          <p:nvSpPr>
            <p:cNvPr id="23597" name="Line 125"/>
            <p:cNvSpPr>
              <a:spLocks noChangeShapeType="1"/>
            </p:cNvSpPr>
            <p:nvPr/>
          </p:nvSpPr>
          <p:spPr bwMode="auto">
            <a:xfrm flipV="1">
              <a:off x="798" y="2293"/>
              <a:ext cx="0" cy="37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8" name="Line 126"/>
            <p:cNvSpPr>
              <a:spLocks noChangeShapeType="1"/>
            </p:cNvSpPr>
            <p:nvPr/>
          </p:nvSpPr>
          <p:spPr bwMode="auto">
            <a:xfrm>
              <a:off x="798" y="2293"/>
              <a:ext cx="286"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9" name="Line 127"/>
            <p:cNvSpPr>
              <a:spLocks noChangeShapeType="1"/>
            </p:cNvSpPr>
            <p:nvPr/>
          </p:nvSpPr>
          <p:spPr bwMode="auto">
            <a:xfrm>
              <a:off x="798" y="2877"/>
              <a:ext cx="0" cy="11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0" name="Line 128"/>
            <p:cNvSpPr>
              <a:spLocks noChangeShapeType="1"/>
            </p:cNvSpPr>
            <p:nvPr/>
          </p:nvSpPr>
          <p:spPr bwMode="auto">
            <a:xfrm>
              <a:off x="901" y="2293"/>
              <a:ext cx="18"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1" name="Freeform 129"/>
            <p:cNvSpPr>
              <a:spLocks/>
            </p:cNvSpPr>
            <p:nvPr/>
          </p:nvSpPr>
          <p:spPr bwMode="auto">
            <a:xfrm>
              <a:off x="905" y="2266"/>
              <a:ext cx="52" cy="52"/>
            </a:xfrm>
            <a:custGeom>
              <a:avLst/>
              <a:gdLst>
                <a:gd name="T0" fmla="*/ 9 w 62"/>
                <a:gd name="T1" fmla="*/ 5 h 62"/>
                <a:gd name="T2" fmla="*/ 0 w 62"/>
                <a:gd name="T3" fmla="*/ 9 h 62"/>
                <a:gd name="T4" fmla="*/ 3 w 62"/>
                <a:gd name="T5" fmla="*/ 7 h 62"/>
                <a:gd name="T6" fmla="*/ 3 w 62"/>
                <a:gd name="T7" fmla="*/ 5 h 62"/>
                <a:gd name="T8" fmla="*/ 3 w 62"/>
                <a:gd name="T9" fmla="*/ 3 h 62"/>
                <a:gd name="T10" fmla="*/ 0 w 62"/>
                <a:gd name="T11" fmla="*/ 0 h 62"/>
                <a:gd name="T12" fmla="*/ 9 w 62"/>
                <a:gd name="T13" fmla="*/ 5 h 62"/>
                <a:gd name="T14" fmla="*/ 0 60000 65536"/>
                <a:gd name="T15" fmla="*/ 0 60000 65536"/>
                <a:gd name="T16" fmla="*/ 0 60000 65536"/>
                <a:gd name="T17" fmla="*/ 0 60000 65536"/>
                <a:gd name="T18" fmla="*/ 0 60000 65536"/>
                <a:gd name="T19" fmla="*/ 0 60000 65536"/>
                <a:gd name="T20" fmla="*/ 0 60000 65536"/>
                <a:gd name="T21" fmla="*/ 0 w 62"/>
                <a:gd name="T22" fmla="*/ 0 h 62"/>
                <a:gd name="T23" fmla="*/ 62 w 62"/>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2">
                  <a:moveTo>
                    <a:pt x="62" y="32"/>
                  </a:moveTo>
                  <a:lnTo>
                    <a:pt x="0" y="62"/>
                  </a:lnTo>
                  <a:lnTo>
                    <a:pt x="6" y="48"/>
                  </a:lnTo>
                  <a:lnTo>
                    <a:pt x="9" y="32"/>
                  </a:lnTo>
                  <a:lnTo>
                    <a:pt x="6" y="16"/>
                  </a:lnTo>
                  <a:lnTo>
                    <a:pt x="0" y="0"/>
                  </a:lnTo>
                  <a:lnTo>
                    <a:pt x="6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02" name="Rectangle 130"/>
            <p:cNvSpPr>
              <a:spLocks noChangeArrowheads="1"/>
            </p:cNvSpPr>
            <p:nvPr/>
          </p:nvSpPr>
          <p:spPr bwMode="auto">
            <a:xfrm>
              <a:off x="250" y="2705"/>
              <a:ext cx="3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V</a:t>
              </a:r>
              <a:r>
                <a:rPr lang="en-US" altLang="en-US" baseline="-25000">
                  <a:solidFill>
                    <a:srgbClr val="000000"/>
                  </a:solidFill>
                </a:rPr>
                <a:t>i1</a:t>
              </a:r>
              <a:r>
                <a:rPr lang="en-US" altLang="en-US">
                  <a:solidFill>
                    <a:srgbClr val="000000"/>
                  </a:solidFill>
                </a:rPr>
                <a:t> = 0</a:t>
              </a:r>
              <a:endParaRPr lang="en-US" altLang="en-US"/>
            </a:p>
          </p:txBody>
        </p:sp>
        <p:sp>
          <p:nvSpPr>
            <p:cNvPr id="23603" name="Rectangle 131"/>
            <p:cNvSpPr>
              <a:spLocks noChangeArrowheads="1"/>
            </p:cNvSpPr>
            <p:nvPr/>
          </p:nvSpPr>
          <p:spPr bwMode="auto">
            <a:xfrm>
              <a:off x="871" y="2099"/>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B1</a:t>
              </a:r>
              <a:endParaRPr lang="en-US" altLang="en-US"/>
            </a:p>
          </p:txBody>
        </p:sp>
        <p:sp>
          <p:nvSpPr>
            <p:cNvPr id="23604" name="Rectangle 132"/>
            <p:cNvSpPr>
              <a:spLocks noChangeArrowheads="1"/>
            </p:cNvSpPr>
            <p:nvPr/>
          </p:nvSpPr>
          <p:spPr bwMode="auto">
            <a:xfrm>
              <a:off x="1236" y="2124"/>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T1</a:t>
              </a:r>
              <a:endParaRPr lang="en-US" altLang="en-US"/>
            </a:p>
          </p:txBody>
        </p:sp>
        <p:sp>
          <p:nvSpPr>
            <p:cNvPr id="23605" name="Rectangle 133"/>
            <p:cNvSpPr>
              <a:spLocks noChangeArrowheads="1"/>
            </p:cNvSpPr>
            <p:nvPr/>
          </p:nvSpPr>
          <p:spPr bwMode="auto">
            <a:xfrm>
              <a:off x="1768" y="2236"/>
              <a:ext cx="16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606" name="Rectangle 134"/>
            <p:cNvSpPr>
              <a:spLocks noChangeArrowheads="1"/>
            </p:cNvSpPr>
            <p:nvPr/>
          </p:nvSpPr>
          <p:spPr bwMode="auto">
            <a:xfrm>
              <a:off x="1715" y="2130"/>
              <a:ext cx="1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T2</a:t>
              </a:r>
              <a:endParaRPr lang="en-US" altLang="en-US"/>
            </a:p>
          </p:txBody>
        </p:sp>
        <p:sp>
          <p:nvSpPr>
            <p:cNvPr id="23607" name="Line 141"/>
            <p:cNvSpPr>
              <a:spLocks noChangeShapeType="1"/>
            </p:cNvSpPr>
            <p:nvPr/>
          </p:nvSpPr>
          <p:spPr bwMode="auto">
            <a:xfrm>
              <a:off x="2002" y="2293"/>
              <a:ext cx="287"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8" name="Line 142"/>
            <p:cNvSpPr>
              <a:spLocks noChangeShapeType="1"/>
            </p:cNvSpPr>
            <p:nvPr/>
          </p:nvSpPr>
          <p:spPr bwMode="auto">
            <a:xfrm flipV="1">
              <a:off x="2289" y="2293"/>
              <a:ext cx="0" cy="36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09" name="Freeform 143"/>
            <p:cNvSpPr>
              <a:spLocks/>
            </p:cNvSpPr>
            <p:nvPr/>
          </p:nvSpPr>
          <p:spPr bwMode="auto">
            <a:xfrm>
              <a:off x="2185" y="2664"/>
              <a:ext cx="205" cy="206"/>
            </a:xfrm>
            <a:custGeom>
              <a:avLst/>
              <a:gdLst>
                <a:gd name="T0" fmla="*/ 0 w 244"/>
                <a:gd name="T1" fmla="*/ 17 h 246"/>
                <a:gd name="T2" fmla="*/ 0 w 244"/>
                <a:gd name="T3" fmla="*/ 13 h 246"/>
                <a:gd name="T4" fmla="*/ 3 w 244"/>
                <a:gd name="T5" fmla="*/ 11 h 246"/>
                <a:gd name="T6" fmla="*/ 3 w 244"/>
                <a:gd name="T7" fmla="*/ 8 h 246"/>
                <a:gd name="T8" fmla="*/ 5 w 244"/>
                <a:gd name="T9" fmla="*/ 6 h 246"/>
                <a:gd name="T10" fmla="*/ 7 w 244"/>
                <a:gd name="T11" fmla="*/ 3 h 246"/>
                <a:gd name="T12" fmla="*/ 10 w 244"/>
                <a:gd name="T13" fmla="*/ 3 h 246"/>
                <a:gd name="T14" fmla="*/ 13 w 244"/>
                <a:gd name="T15" fmla="*/ 3 h 246"/>
                <a:gd name="T16" fmla="*/ 17 w 244"/>
                <a:gd name="T17" fmla="*/ 0 h 246"/>
                <a:gd name="T18" fmla="*/ 20 w 244"/>
                <a:gd name="T19" fmla="*/ 0 h 246"/>
                <a:gd name="T20" fmla="*/ 24 w 244"/>
                <a:gd name="T21" fmla="*/ 3 h 246"/>
                <a:gd name="T22" fmla="*/ 26 w 244"/>
                <a:gd name="T23" fmla="*/ 3 h 246"/>
                <a:gd name="T24" fmla="*/ 29 w 244"/>
                <a:gd name="T25" fmla="*/ 3 h 246"/>
                <a:gd name="T26" fmla="*/ 32 w 244"/>
                <a:gd name="T27" fmla="*/ 6 h 246"/>
                <a:gd name="T28" fmla="*/ 33 w 244"/>
                <a:gd name="T29" fmla="*/ 8 h 246"/>
                <a:gd name="T30" fmla="*/ 35 w 244"/>
                <a:gd name="T31" fmla="*/ 11 h 246"/>
                <a:gd name="T32" fmla="*/ 35 w 244"/>
                <a:gd name="T33" fmla="*/ 13 h 246"/>
                <a:gd name="T34" fmla="*/ 36 w 244"/>
                <a:gd name="T35" fmla="*/ 17 h 246"/>
                <a:gd name="T36" fmla="*/ 35 w 244"/>
                <a:gd name="T37" fmla="*/ 19 h 246"/>
                <a:gd name="T38" fmla="*/ 35 w 244"/>
                <a:gd name="T39" fmla="*/ 23 h 246"/>
                <a:gd name="T40" fmla="*/ 33 w 244"/>
                <a:gd name="T41" fmla="*/ 27 h 246"/>
                <a:gd name="T42" fmla="*/ 32 w 244"/>
                <a:gd name="T43" fmla="*/ 28 h 246"/>
                <a:gd name="T44" fmla="*/ 29 w 244"/>
                <a:gd name="T45" fmla="*/ 32 h 246"/>
                <a:gd name="T46" fmla="*/ 26 w 244"/>
                <a:gd name="T47" fmla="*/ 33 h 246"/>
                <a:gd name="T48" fmla="*/ 24 w 244"/>
                <a:gd name="T49" fmla="*/ 34 h 246"/>
                <a:gd name="T50" fmla="*/ 20 w 244"/>
                <a:gd name="T51" fmla="*/ 34 h 246"/>
                <a:gd name="T52" fmla="*/ 17 w 244"/>
                <a:gd name="T53" fmla="*/ 34 h 246"/>
                <a:gd name="T54" fmla="*/ 13 w 244"/>
                <a:gd name="T55" fmla="*/ 34 h 246"/>
                <a:gd name="T56" fmla="*/ 10 w 244"/>
                <a:gd name="T57" fmla="*/ 33 h 246"/>
                <a:gd name="T58" fmla="*/ 7 w 244"/>
                <a:gd name="T59" fmla="*/ 32 h 246"/>
                <a:gd name="T60" fmla="*/ 5 w 244"/>
                <a:gd name="T61" fmla="*/ 28 h 246"/>
                <a:gd name="T62" fmla="*/ 3 w 244"/>
                <a:gd name="T63" fmla="*/ 27 h 246"/>
                <a:gd name="T64" fmla="*/ 3 w 244"/>
                <a:gd name="T65" fmla="*/ 23 h 246"/>
                <a:gd name="T66" fmla="*/ 0 w 244"/>
                <a:gd name="T67" fmla="*/ 19 h 246"/>
                <a:gd name="T68" fmla="*/ 0 w 244"/>
                <a:gd name="T69" fmla="*/ 17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4"/>
                <a:gd name="T106" fmla="*/ 0 h 246"/>
                <a:gd name="T107" fmla="*/ 244 w 244"/>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4" h="246">
                  <a:moveTo>
                    <a:pt x="0" y="123"/>
                  </a:moveTo>
                  <a:lnTo>
                    <a:pt x="0" y="100"/>
                  </a:lnTo>
                  <a:lnTo>
                    <a:pt x="7" y="79"/>
                  </a:lnTo>
                  <a:lnTo>
                    <a:pt x="17" y="58"/>
                  </a:lnTo>
                  <a:lnTo>
                    <a:pt x="31" y="39"/>
                  </a:lnTo>
                  <a:lnTo>
                    <a:pt x="49" y="23"/>
                  </a:lnTo>
                  <a:lnTo>
                    <a:pt x="68" y="11"/>
                  </a:lnTo>
                  <a:lnTo>
                    <a:pt x="89" y="4"/>
                  </a:lnTo>
                  <a:lnTo>
                    <a:pt x="112" y="0"/>
                  </a:lnTo>
                  <a:lnTo>
                    <a:pt x="135" y="0"/>
                  </a:lnTo>
                  <a:lnTo>
                    <a:pt x="156" y="4"/>
                  </a:lnTo>
                  <a:lnTo>
                    <a:pt x="177" y="11"/>
                  </a:lnTo>
                  <a:lnTo>
                    <a:pt x="196" y="23"/>
                  </a:lnTo>
                  <a:lnTo>
                    <a:pt x="212" y="39"/>
                  </a:lnTo>
                  <a:lnTo>
                    <a:pt x="226" y="58"/>
                  </a:lnTo>
                  <a:lnTo>
                    <a:pt x="237" y="79"/>
                  </a:lnTo>
                  <a:lnTo>
                    <a:pt x="242" y="100"/>
                  </a:lnTo>
                  <a:lnTo>
                    <a:pt x="244" y="123"/>
                  </a:lnTo>
                  <a:lnTo>
                    <a:pt x="242" y="146"/>
                  </a:lnTo>
                  <a:lnTo>
                    <a:pt x="237" y="167"/>
                  </a:lnTo>
                  <a:lnTo>
                    <a:pt x="226" y="188"/>
                  </a:lnTo>
                  <a:lnTo>
                    <a:pt x="212" y="207"/>
                  </a:lnTo>
                  <a:lnTo>
                    <a:pt x="196" y="221"/>
                  </a:lnTo>
                  <a:lnTo>
                    <a:pt x="177" y="232"/>
                  </a:lnTo>
                  <a:lnTo>
                    <a:pt x="156" y="242"/>
                  </a:lnTo>
                  <a:lnTo>
                    <a:pt x="135" y="246"/>
                  </a:lnTo>
                  <a:lnTo>
                    <a:pt x="112" y="246"/>
                  </a:lnTo>
                  <a:lnTo>
                    <a:pt x="89" y="242"/>
                  </a:lnTo>
                  <a:lnTo>
                    <a:pt x="68" y="232"/>
                  </a:lnTo>
                  <a:lnTo>
                    <a:pt x="49" y="221"/>
                  </a:lnTo>
                  <a:lnTo>
                    <a:pt x="31" y="207"/>
                  </a:lnTo>
                  <a:lnTo>
                    <a:pt x="17" y="188"/>
                  </a:lnTo>
                  <a:lnTo>
                    <a:pt x="7" y="167"/>
                  </a:lnTo>
                  <a:lnTo>
                    <a:pt x="0"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10" name="Line 144"/>
            <p:cNvSpPr>
              <a:spLocks noChangeShapeType="1"/>
            </p:cNvSpPr>
            <p:nvPr/>
          </p:nvSpPr>
          <p:spPr bwMode="auto">
            <a:xfrm>
              <a:off x="2289" y="2868"/>
              <a:ext cx="0"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1" name="Rectangle 145"/>
            <p:cNvSpPr>
              <a:spLocks noChangeArrowheads="1"/>
            </p:cNvSpPr>
            <p:nvPr/>
          </p:nvSpPr>
          <p:spPr bwMode="auto">
            <a:xfrm>
              <a:off x="2477" y="2683"/>
              <a:ext cx="37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V</a:t>
              </a:r>
              <a:r>
                <a:rPr lang="en-US" altLang="en-US" baseline="-25000">
                  <a:solidFill>
                    <a:srgbClr val="000000"/>
                  </a:solidFill>
                </a:rPr>
                <a:t>i2</a:t>
              </a:r>
              <a:r>
                <a:rPr lang="en-US" altLang="en-US">
                  <a:solidFill>
                    <a:srgbClr val="000000"/>
                  </a:solidFill>
                </a:rPr>
                <a:t> = 0</a:t>
              </a:r>
              <a:endParaRPr lang="en-US" altLang="en-US"/>
            </a:p>
          </p:txBody>
        </p:sp>
        <p:sp>
          <p:nvSpPr>
            <p:cNvPr id="23612" name="Line 146"/>
            <p:cNvSpPr>
              <a:spLocks noChangeShapeType="1"/>
            </p:cNvSpPr>
            <p:nvPr/>
          </p:nvSpPr>
          <p:spPr bwMode="auto">
            <a:xfrm flipH="1">
              <a:off x="2157" y="2293"/>
              <a:ext cx="17"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3" name="Freeform 147"/>
            <p:cNvSpPr>
              <a:spLocks/>
            </p:cNvSpPr>
            <p:nvPr/>
          </p:nvSpPr>
          <p:spPr bwMode="auto">
            <a:xfrm>
              <a:off x="2116" y="2266"/>
              <a:ext cx="53" cy="52"/>
            </a:xfrm>
            <a:custGeom>
              <a:avLst/>
              <a:gdLst>
                <a:gd name="T0" fmla="*/ 0 w 63"/>
                <a:gd name="T1" fmla="*/ 5 h 62"/>
                <a:gd name="T2" fmla="*/ 9 w 63"/>
                <a:gd name="T3" fmla="*/ 0 h 62"/>
                <a:gd name="T4" fmla="*/ 8 w 63"/>
                <a:gd name="T5" fmla="*/ 3 h 62"/>
                <a:gd name="T6" fmla="*/ 8 w 63"/>
                <a:gd name="T7" fmla="*/ 5 h 62"/>
                <a:gd name="T8" fmla="*/ 8 w 63"/>
                <a:gd name="T9" fmla="*/ 7 h 62"/>
                <a:gd name="T10" fmla="*/ 9 w 63"/>
                <a:gd name="T11" fmla="*/ 9 h 62"/>
                <a:gd name="T12" fmla="*/ 0 w 63"/>
                <a:gd name="T13" fmla="*/ 5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0" y="32"/>
                  </a:moveTo>
                  <a:lnTo>
                    <a:pt x="63" y="0"/>
                  </a:lnTo>
                  <a:lnTo>
                    <a:pt x="58" y="16"/>
                  </a:lnTo>
                  <a:lnTo>
                    <a:pt x="56" y="32"/>
                  </a:lnTo>
                  <a:lnTo>
                    <a:pt x="58" y="48"/>
                  </a:lnTo>
                  <a:lnTo>
                    <a:pt x="63" y="6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14" name="Rectangle 148"/>
            <p:cNvSpPr>
              <a:spLocks noChangeArrowheads="1"/>
            </p:cNvSpPr>
            <p:nvPr/>
          </p:nvSpPr>
          <p:spPr bwMode="auto">
            <a:xfrm>
              <a:off x="2108" y="210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B2</a:t>
              </a:r>
              <a:endParaRPr lang="en-US" altLang="en-US"/>
            </a:p>
          </p:txBody>
        </p:sp>
        <p:sp>
          <p:nvSpPr>
            <p:cNvPr id="23615" name="Line 149"/>
            <p:cNvSpPr>
              <a:spLocks noChangeShapeType="1"/>
            </p:cNvSpPr>
            <p:nvPr/>
          </p:nvSpPr>
          <p:spPr bwMode="auto">
            <a:xfrm>
              <a:off x="1886" y="2063"/>
              <a:ext cx="764"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16" name="Rectangle 150"/>
            <p:cNvSpPr>
              <a:spLocks noChangeArrowheads="1"/>
            </p:cNvSpPr>
            <p:nvPr/>
          </p:nvSpPr>
          <p:spPr bwMode="auto">
            <a:xfrm>
              <a:off x="1791" y="1326"/>
              <a:ext cx="3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CC</a:t>
              </a:r>
              <a:endParaRPr lang="en-US" altLang="en-US" sz="1800"/>
            </a:p>
          </p:txBody>
        </p:sp>
        <p:sp>
          <p:nvSpPr>
            <p:cNvPr id="23617" name="Rectangle 151"/>
            <p:cNvSpPr>
              <a:spLocks noChangeArrowheads="1"/>
            </p:cNvSpPr>
            <p:nvPr/>
          </p:nvSpPr>
          <p:spPr bwMode="auto">
            <a:xfrm>
              <a:off x="1435" y="2310"/>
              <a:ext cx="166" cy="2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618" name="Rectangle 152"/>
            <p:cNvSpPr>
              <a:spLocks noChangeArrowheads="1"/>
            </p:cNvSpPr>
            <p:nvPr/>
          </p:nvSpPr>
          <p:spPr bwMode="auto">
            <a:xfrm>
              <a:off x="1829" y="3914"/>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EE</a:t>
              </a:r>
              <a:endParaRPr lang="en-US" altLang="en-US" sz="1800"/>
            </a:p>
          </p:txBody>
        </p:sp>
        <p:sp>
          <p:nvSpPr>
            <p:cNvPr id="23619" name="Line 153"/>
            <p:cNvSpPr>
              <a:spLocks noChangeShapeType="1"/>
            </p:cNvSpPr>
            <p:nvPr/>
          </p:nvSpPr>
          <p:spPr bwMode="auto">
            <a:xfrm>
              <a:off x="565" y="1535"/>
              <a:ext cx="197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20" name="Line 163"/>
            <p:cNvSpPr>
              <a:spLocks noChangeShapeType="1"/>
            </p:cNvSpPr>
            <p:nvPr/>
          </p:nvSpPr>
          <p:spPr bwMode="auto">
            <a:xfrm>
              <a:off x="616" y="3844"/>
              <a:ext cx="20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623" name="Group 166"/>
            <p:cNvGrpSpPr>
              <a:grpSpLocks/>
            </p:cNvGrpSpPr>
            <p:nvPr/>
          </p:nvGrpSpPr>
          <p:grpSpPr bwMode="auto">
            <a:xfrm>
              <a:off x="733" y="2992"/>
              <a:ext cx="128" cy="51"/>
              <a:chOff x="1251" y="3001"/>
              <a:chExt cx="152" cy="61"/>
            </a:xfrm>
          </p:grpSpPr>
          <p:sp>
            <p:nvSpPr>
              <p:cNvPr id="23663" name="Line 167"/>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4" name="Line 168"/>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5" name="Line 169"/>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3624" name="Group 170"/>
            <p:cNvGrpSpPr>
              <a:grpSpLocks/>
            </p:cNvGrpSpPr>
            <p:nvPr/>
          </p:nvGrpSpPr>
          <p:grpSpPr bwMode="auto">
            <a:xfrm>
              <a:off x="2225" y="2978"/>
              <a:ext cx="127" cy="51"/>
              <a:chOff x="1251" y="3001"/>
              <a:chExt cx="152" cy="61"/>
            </a:xfrm>
          </p:grpSpPr>
          <p:sp>
            <p:nvSpPr>
              <p:cNvPr id="23660" name="Line 171"/>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1" name="Line 172"/>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62" name="Line 173"/>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25" name="Rectangle 178"/>
            <p:cNvSpPr>
              <a:spLocks noChangeArrowheads="1"/>
            </p:cNvSpPr>
            <p:nvPr/>
          </p:nvSpPr>
          <p:spPr bwMode="auto">
            <a:xfrm>
              <a:off x="759" y="2363"/>
              <a:ext cx="89" cy="210"/>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23626" name="Rectangle 179"/>
            <p:cNvSpPr>
              <a:spLocks noChangeArrowheads="1"/>
            </p:cNvSpPr>
            <p:nvPr/>
          </p:nvSpPr>
          <p:spPr bwMode="auto">
            <a:xfrm>
              <a:off x="538" y="2392"/>
              <a:ext cx="2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R</a:t>
              </a:r>
              <a:r>
                <a:rPr lang="en-US" altLang="en-US" baseline="-25000">
                  <a:solidFill>
                    <a:srgbClr val="000000"/>
                  </a:solidFill>
                </a:rPr>
                <a:t>S1</a:t>
              </a:r>
              <a:endParaRPr lang="en-US" altLang="en-US"/>
            </a:p>
          </p:txBody>
        </p:sp>
        <p:sp>
          <p:nvSpPr>
            <p:cNvPr id="23627" name="Rectangle 180"/>
            <p:cNvSpPr>
              <a:spLocks noChangeArrowheads="1"/>
            </p:cNvSpPr>
            <p:nvPr/>
          </p:nvSpPr>
          <p:spPr bwMode="auto">
            <a:xfrm>
              <a:off x="2241" y="2352"/>
              <a:ext cx="89" cy="210"/>
            </a:xfrm>
            <a:prstGeom prst="rect">
              <a:avLst/>
            </a:prstGeom>
            <a:solidFill>
              <a:schemeClr val="bg1"/>
            </a:solidFill>
            <a:ln w="9525">
              <a:solidFill>
                <a:schemeClr val="tx1"/>
              </a:solidFill>
              <a:miter lim="800000"/>
              <a:headEnd/>
              <a:tailEnd/>
            </a:ln>
          </p:spPr>
          <p:txBody>
            <a:bodyPr wrap="none" anchor="ctr"/>
            <a:lstStyle/>
            <a:p>
              <a:endParaRPr lang="en-US" altLang="en-US"/>
            </a:p>
          </p:txBody>
        </p:sp>
        <p:sp>
          <p:nvSpPr>
            <p:cNvPr id="23628" name="Rectangle 181"/>
            <p:cNvSpPr>
              <a:spLocks noChangeArrowheads="1"/>
            </p:cNvSpPr>
            <p:nvPr/>
          </p:nvSpPr>
          <p:spPr bwMode="auto">
            <a:xfrm>
              <a:off x="2394" y="2385"/>
              <a:ext cx="20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R</a:t>
              </a:r>
              <a:r>
                <a:rPr lang="en-US" altLang="en-US" baseline="-25000">
                  <a:solidFill>
                    <a:srgbClr val="000000"/>
                  </a:solidFill>
                </a:rPr>
                <a:t>S2</a:t>
              </a:r>
              <a:endParaRPr lang="en-US" altLang="en-US"/>
            </a:p>
          </p:txBody>
        </p:sp>
        <p:sp>
          <p:nvSpPr>
            <p:cNvPr id="23629" name="Line 190"/>
            <p:cNvSpPr>
              <a:spLocks noChangeShapeType="1"/>
            </p:cNvSpPr>
            <p:nvPr/>
          </p:nvSpPr>
          <p:spPr bwMode="auto">
            <a:xfrm flipV="1">
              <a:off x="1012" y="3167"/>
              <a:ext cx="1" cy="1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0" name="Line 191"/>
            <p:cNvSpPr>
              <a:spLocks noChangeShapeType="1"/>
            </p:cNvSpPr>
            <p:nvPr/>
          </p:nvSpPr>
          <p:spPr bwMode="auto">
            <a:xfrm>
              <a:off x="1449" y="3068"/>
              <a:ext cx="1"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1" name="Line 192"/>
            <p:cNvSpPr>
              <a:spLocks noChangeShapeType="1"/>
            </p:cNvSpPr>
            <p:nvPr/>
          </p:nvSpPr>
          <p:spPr bwMode="auto">
            <a:xfrm flipV="1">
              <a:off x="1455" y="3057"/>
              <a:ext cx="90" cy="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2" name="Line 193"/>
            <p:cNvSpPr>
              <a:spLocks noChangeShapeType="1"/>
            </p:cNvSpPr>
            <p:nvPr/>
          </p:nvSpPr>
          <p:spPr bwMode="auto">
            <a:xfrm>
              <a:off x="1449" y="3158"/>
              <a:ext cx="69" cy="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3" name="Freeform 194"/>
            <p:cNvSpPr>
              <a:spLocks/>
            </p:cNvSpPr>
            <p:nvPr/>
          </p:nvSpPr>
          <p:spPr bwMode="auto">
            <a:xfrm>
              <a:off x="1496" y="3205"/>
              <a:ext cx="44" cy="44"/>
            </a:xfrm>
            <a:custGeom>
              <a:avLst/>
              <a:gdLst>
                <a:gd name="T0" fmla="*/ 0 w 110"/>
                <a:gd name="T1" fmla="*/ 0 h 111"/>
                <a:gd name="T2" fmla="*/ 0 w 110"/>
                <a:gd name="T3" fmla="*/ 0 h 111"/>
                <a:gd name="T4" fmla="*/ 0 w 110"/>
                <a:gd name="T5" fmla="*/ 0 h 111"/>
                <a:gd name="T6" fmla="*/ 0 w 110"/>
                <a:gd name="T7" fmla="*/ 0 h 111"/>
                <a:gd name="T8" fmla="*/ 0 w 110"/>
                <a:gd name="T9" fmla="*/ 0 h 111"/>
                <a:gd name="T10" fmla="*/ 0 w 110"/>
                <a:gd name="T11" fmla="*/ 0 h 111"/>
                <a:gd name="T12" fmla="*/ 0 w 110"/>
                <a:gd name="T13" fmla="*/ 0 h 111"/>
                <a:gd name="T14" fmla="*/ 0 60000 65536"/>
                <a:gd name="T15" fmla="*/ 0 60000 65536"/>
                <a:gd name="T16" fmla="*/ 0 60000 65536"/>
                <a:gd name="T17" fmla="*/ 0 60000 65536"/>
                <a:gd name="T18" fmla="*/ 0 60000 65536"/>
                <a:gd name="T19" fmla="*/ 0 60000 65536"/>
                <a:gd name="T20" fmla="*/ 0 60000 65536"/>
                <a:gd name="T21" fmla="*/ 0 w 110"/>
                <a:gd name="T22" fmla="*/ 0 h 111"/>
                <a:gd name="T23" fmla="*/ 110 w 110"/>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11">
                  <a:moveTo>
                    <a:pt x="110" y="111"/>
                  </a:moveTo>
                  <a:lnTo>
                    <a:pt x="0" y="72"/>
                  </a:lnTo>
                  <a:lnTo>
                    <a:pt x="25" y="63"/>
                  </a:lnTo>
                  <a:lnTo>
                    <a:pt x="46" y="45"/>
                  </a:lnTo>
                  <a:lnTo>
                    <a:pt x="62" y="24"/>
                  </a:lnTo>
                  <a:lnTo>
                    <a:pt x="73" y="0"/>
                  </a:lnTo>
                  <a:lnTo>
                    <a:pt x="110"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634" name="Rectangle 195"/>
            <p:cNvSpPr>
              <a:spLocks noChangeArrowheads="1"/>
            </p:cNvSpPr>
            <p:nvPr/>
          </p:nvSpPr>
          <p:spPr bwMode="auto">
            <a:xfrm>
              <a:off x="1088" y="3122"/>
              <a:ext cx="180" cy="73"/>
            </a:xfrm>
            <a:prstGeom prst="rect">
              <a:avLst/>
            </a:prstGeom>
            <a:solidFill>
              <a:srgbClr val="FFFFFF"/>
            </a:solidFill>
            <a:ln w="9525">
              <a:solidFill>
                <a:srgbClr val="000000"/>
              </a:solidFill>
              <a:miter lim="800000"/>
              <a:headEnd/>
              <a:tailEnd/>
            </a:ln>
          </p:spPr>
          <p:txBody>
            <a:bodyPr/>
            <a:lstStyle/>
            <a:p>
              <a:endParaRPr lang="en-US" altLang="en-US"/>
            </a:p>
          </p:txBody>
        </p:sp>
        <p:sp>
          <p:nvSpPr>
            <p:cNvPr id="23635" name="Line 196"/>
            <p:cNvSpPr>
              <a:spLocks noChangeShapeType="1"/>
            </p:cNvSpPr>
            <p:nvPr/>
          </p:nvSpPr>
          <p:spPr bwMode="auto">
            <a:xfrm>
              <a:off x="1015" y="3158"/>
              <a:ext cx="7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6" name="Line 197"/>
            <p:cNvSpPr>
              <a:spLocks noChangeShapeType="1"/>
            </p:cNvSpPr>
            <p:nvPr/>
          </p:nvSpPr>
          <p:spPr bwMode="auto">
            <a:xfrm>
              <a:off x="1268" y="3158"/>
              <a:ext cx="1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37" name="Rectangle 200"/>
            <p:cNvSpPr>
              <a:spLocks noChangeArrowheads="1"/>
            </p:cNvSpPr>
            <p:nvPr/>
          </p:nvSpPr>
          <p:spPr bwMode="auto">
            <a:xfrm>
              <a:off x="1314" y="3431"/>
              <a:ext cx="90" cy="226"/>
            </a:xfrm>
            <a:prstGeom prst="rect">
              <a:avLst/>
            </a:prstGeom>
            <a:solidFill>
              <a:srgbClr val="FFFFFF"/>
            </a:solidFill>
            <a:ln w="9525">
              <a:solidFill>
                <a:srgbClr val="000000"/>
              </a:solidFill>
              <a:miter lim="800000"/>
              <a:headEnd/>
              <a:tailEnd/>
            </a:ln>
          </p:spPr>
          <p:txBody>
            <a:bodyPr/>
            <a:lstStyle/>
            <a:p>
              <a:endParaRPr lang="en-US" altLang="en-US"/>
            </a:p>
          </p:txBody>
        </p:sp>
        <p:sp>
          <p:nvSpPr>
            <p:cNvPr id="23638" name="Rectangle 201"/>
            <p:cNvSpPr>
              <a:spLocks noChangeArrowheads="1"/>
            </p:cNvSpPr>
            <p:nvPr/>
          </p:nvSpPr>
          <p:spPr bwMode="auto">
            <a:xfrm>
              <a:off x="1494" y="3431"/>
              <a:ext cx="91" cy="226"/>
            </a:xfrm>
            <a:prstGeom prst="rect">
              <a:avLst/>
            </a:prstGeom>
            <a:solidFill>
              <a:srgbClr val="FFFFFF"/>
            </a:solidFill>
            <a:ln w="9525">
              <a:solidFill>
                <a:srgbClr val="000000"/>
              </a:solidFill>
              <a:miter lim="800000"/>
              <a:headEnd/>
              <a:tailEnd/>
            </a:ln>
          </p:spPr>
          <p:txBody>
            <a:bodyPr/>
            <a:lstStyle/>
            <a:p>
              <a:endParaRPr lang="en-US" altLang="en-US"/>
            </a:p>
          </p:txBody>
        </p:sp>
        <p:sp>
          <p:nvSpPr>
            <p:cNvPr id="23639" name="Line 202"/>
            <p:cNvSpPr>
              <a:spLocks noChangeShapeType="1"/>
            </p:cNvSpPr>
            <p:nvPr/>
          </p:nvSpPr>
          <p:spPr bwMode="auto">
            <a:xfrm flipV="1">
              <a:off x="1532" y="3305"/>
              <a:ext cx="0" cy="12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0" name="Line 203"/>
            <p:cNvSpPr>
              <a:spLocks noChangeShapeType="1"/>
            </p:cNvSpPr>
            <p:nvPr/>
          </p:nvSpPr>
          <p:spPr bwMode="auto">
            <a:xfrm flipV="1">
              <a:off x="1359" y="3158"/>
              <a:ext cx="1" cy="27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1" name="Freeform 204"/>
            <p:cNvSpPr>
              <a:spLocks/>
            </p:cNvSpPr>
            <p:nvPr/>
          </p:nvSpPr>
          <p:spPr bwMode="auto">
            <a:xfrm>
              <a:off x="1346" y="3145"/>
              <a:ext cx="27" cy="28"/>
            </a:xfrm>
            <a:custGeom>
              <a:avLst/>
              <a:gdLst>
                <a:gd name="T0" fmla="*/ 0 w 68"/>
                <a:gd name="T1" fmla="*/ 0 h 67"/>
                <a:gd name="T2" fmla="*/ 0 w 68"/>
                <a:gd name="T3" fmla="*/ 0 h 67"/>
                <a:gd name="T4" fmla="*/ 0 w 68"/>
                <a:gd name="T5" fmla="*/ 0 h 67"/>
                <a:gd name="T6" fmla="*/ 0 w 68"/>
                <a:gd name="T7" fmla="*/ 0 h 67"/>
                <a:gd name="T8" fmla="*/ 0 w 68"/>
                <a:gd name="T9" fmla="*/ 0 h 67"/>
                <a:gd name="T10" fmla="*/ 0 w 68"/>
                <a:gd name="T11" fmla="*/ 0 h 67"/>
                <a:gd name="T12" fmla="*/ 0 w 68"/>
                <a:gd name="T13" fmla="*/ 0 h 67"/>
                <a:gd name="T14" fmla="*/ 0 w 68"/>
                <a:gd name="T15" fmla="*/ 0 h 67"/>
                <a:gd name="T16" fmla="*/ 0 w 68"/>
                <a:gd name="T17" fmla="*/ 0 h 67"/>
                <a:gd name="T18" fmla="*/ 0 w 68"/>
                <a:gd name="T19" fmla="*/ 0 h 67"/>
                <a:gd name="T20" fmla="*/ 0 w 68"/>
                <a:gd name="T21" fmla="*/ 0 h 67"/>
                <a:gd name="T22" fmla="*/ 0 w 68"/>
                <a:gd name="T23" fmla="*/ 0 h 67"/>
                <a:gd name="T24" fmla="*/ 0 w 68"/>
                <a:gd name="T25" fmla="*/ 0 h 67"/>
                <a:gd name="T26" fmla="*/ 0 w 68"/>
                <a:gd name="T27" fmla="*/ 0 h 67"/>
                <a:gd name="T28" fmla="*/ 0 w 68"/>
                <a:gd name="T29" fmla="*/ 0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
                <a:gd name="T46" fmla="*/ 0 h 67"/>
                <a:gd name="T47" fmla="*/ 68 w 68"/>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 h="67">
                  <a:moveTo>
                    <a:pt x="0" y="33"/>
                  </a:moveTo>
                  <a:lnTo>
                    <a:pt x="2" y="19"/>
                  </a:lnTo>
                  <a:lnTo>
                    <a:pt x="12" y="8"/>
                  </a:lnTo>
                  <a:lnTo>
                    <a:pt x="25" y="0"/>
                  </a:lnTo>
                  <a:lnTo>
                    <a:pt x="41" y="0"/>
                  </a:lnTo>
                  <a:lnTo>
                    <a:pt x="54" y="8"/>
                  </a:lnTo>
                  <a:lnTo>
                    <a:pt x="64" y="19"/>
                  </a:lnTo>
                  <a:lnTo>
                    <a:pt x="68" y="33"/>
                  </a:lnTo>
                  <a:lnTo>
                    <a:pt x="64" y="48"/>
                  </a:lnTo>
                  <a:lnTo>
                    <a:pt x="54" y="60"/>
                  </a:lnTo>
                  <a:lnTo>
                    <a:pt x="41" y="67"/>
                  </a:lnTo>
                  <a:lnTo>
                    <a:pt x="25" y="67"/>
                  </a:lnTo>
                  <a:lnTo>
                    <a:pt x="12" y="60"/>
                  </a:lnTo>
                  <a:lnTo>
                    <a:pt x="2" y="48"/>
                  </a:lnTo>
                  <a:lnTo>
                    <a:pt x="0" y="33"/>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3642" name="Rectangle 207"/>
            <p:cNvSpPr>
              <a:spLocks noChangeArrowheads="1"/>
            </p:cNvSpPr>
            <p:nvPr/>
          </p:nvSpPr>
          <p:spPr bwMode="auto">
            <a:xfrm>
              <a:off x="1644" y="3482"/>
              <a:ext cx="13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R</a:t>
              </a:r>
              <a:r>
                <a:rPr lang="en-GB" altLang="en-US" baseline="-25000">
                  <a:solidFill>
                    <a:srgbClr val="000000"/>
                  </a:solidFill>
                  <a:latin typeface="Times New Roman" pitchFamily="18" charset="0"/>
                </a:rPr>
                <a:t>E</a:t>
              </a:r>
            </a:p>
          </p:txBody>
        </p:sp>
        <p:sp>
          <p:nvSpPr>
            <p:cNvPr id="23643" name="Line 209"/>
            <p:cNvSpPr>
              <a:spLocks noChangeShapeType="1"/>
            </p:cNvSpPr>
            <p:nvPr/>
          </p:nvSpPr>
          <p:spPr bwMode="auto">
            <a:xfrm>
              <a:off x="1359" y="3657"/>
              <a:ext cx="1" cy="9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4" name="Line 210"/>
            <p:cNvSpPr>
              <a:spLocks noChangeShapeType="1"/>
            </p:cNvSpPr>
            <p:nvPr/>
          </p:nvSpPr>
          <p:spPr bwMode="auto">
            <a:xfrm>
              <a:off x="1540" y="3647"/>
              <a:ext cx="0" cy="1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5" name="Line 211"/>
            <p:cNvSpPr>
              <a:spLocks noChangeShapeType="1"/>
            </p:cNvSpPr>
            <p:nvPr/>
          </p:nvSpPr>
          <p:spPr bwMode="auto">
            <a:xfrm>
              <a:off x="1359" y="3756"/>
              <a:ext cx="1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46" name="Freeform 212"/>
            <p:cNvSpPr>
              <a:spLocks/>
            </p:cNvSpPr>
            <p:nvPr/>
          </p:nvSpPr>
          <p:spPr bwMode="auto">
            <a:xfrm>
              <a:off x="1526" y="3743"/>
              <a:ext cx="27" cy="26"/>
            </a:xfrm>
            <a:custGeom>
              <a:avLst/>
              <a:gdLst>
                <a:gd name="T0" fmla="*/ 0 w 67"/>
                <a:gd name="T1" fmla="*/ 0 h 65"/>
                <a:gd name="T2" fmla="*/ 0 w 67"/>
                <a:gd name="T3" fmla="*/ 0 h 65"/>
                <a:gd name="T4" fmla="*/ 0 w 67"/>
                <a:gd name="T5" fmla="*/ 0 h 65"/>
                <a:gd name="T6" fmla="*/ 0 w 67"/>
                <a:gd name="T7" fmla="*/ 0 h 65"/>
                <a:gd name="T8" fmla="*/ 0 w 67"/>
                <a:gd name="T9" fmla="*/ 0 h 65"/>
                <a:gd name="T10" fmla="*/ 0 w 67"/>
                <a:gd name="T11" fmla="*/ 0 h 65"/>
                <a:gd name="T12" fmla="*/ 0 w 67"/>
                <a:gd name="T13" fmla="*/ 0 h 65"/>
                <a:gd name="T14" fmla="*/ 0 w 67"/>
                <a:gd name="T15" fmla="*/ 0 h 65"/>
                <a:gd name="T16" fmla="*/ 0 w 67"/>
                <a:gd name="T17" fmla="*/ 0 h 65"/>
                <a:gd name="T18" fmla="*/ 0 w 67"/>
                <a:gd name="T19" fmla="*/ 0 h 65"/>
                <a:gd name="T20" fmla="*/ 0 w 67"/>
                <a:gd name="T21" fmla="*/ 0 h 65"/>
                <a:gd name="T22" fmla="*/ 0 w 67"/>
                <a:gd name="T23" fmla="*/ 0 h 65"/>
                <a:gd name="T24" fmla="*/ 0 w 67"/>
                <a:gd name="T25" fmla="*/ 0 h 65"/>
                <a:gd name="T26" fmla="*/ 0 w 67"/>
                <a:gd name="T27" fmla="*/ 0 h 65"/>
                <a:gd name="T28" fmla="*/ 0 w 67"/>
                <a:gd name="T29" fmla="*/ 0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65"/>
                <a:gd name="T47" fmla="*/ 67 w 67"/>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65">
                  <a:moveTo>
                    <a:pt x="0" y="32"/>
                  </a:moveTo>
                  <a:lnTo>
                    <a:pt x="4" y="17"/>
                  </a:lnTo>
                  <a:lnTo>
                    <a:pt x="11" y="5"/>
                  </a:lnTo>
                  <a:lnTo>
                    <a:pt x="27" y="0"/>
                  </a:lnTo>
                  <a:lnTo>
                    <a:pt x="40" y="0"/>
                  </a:lnTo>
                  <a:lnTo>
                    <a:pt x="56" y="5"/>
                  </a:lnTo>
                  <a:lnTo>
                    <a:pt x="63" y="17"/>
                  </a:lnTo>
                  <a:lnTo>
                    <a:pt x="67" y="32"/>
                  </a:lnTo>
                  <a:lnTo>
                    <a:pt x="63" y="48"/>
                  </a:lnTo>
                  <a:lnTo>
                    <a:pt x="56" y="59"/>
                  </a:lnTo>
                  <a:lnTo>
                    <a:pt x="40" y="65"/>
                  </a:lnTo>
                  <a:lnTo>
                    <a:pt x="27" y="65"/>
                  </a:lnTo>
                  <a:lnTo>
                    <a:pt x="11" y="59"/>
                  </a:lnTo>
                  <a:lnTo>
                    <a:pt x="4" y="48"/>
                  </a:lnTo>
                  <a:lnTo>
                    <a:pt x="0" y="32"/>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3647" name="Freeform 213"/>
            <p:cNvSpPr>
              <a:spLocks/>
            </p:cNvSpPr>
            <p:nvPr/>
          </p:nvSpPr>
          <p:spPr bwMode="auto">
            <a:xfrm>
              <a:off x="1522" y="3818"/>
              <a:ext cx="36" cy="36"/>
            </a:xfrm>
            <a:custGeom>
              <a:avLst/>
              <a:gdLst>
                <a:gd name="T0" fmla="*/ 0 w 91"/>
                <a:gd name="T1" fmla="*/ 0 h 90"/>
                <a:gd name="T2" fmla="*/ 0 w 91"/>
                <a:gd name="T3" fmla="*/ 0 h 90"/>
                <a:gd name="T4" fmla="*/ 0 w 91"/>
                <a:gd name="T5" fmla="*/ 0 h 90"/>
                <a:gd name="T6" fmla="*/ 0 w 91"/>
                <a:gd name="T7" fmla="*/ 0 h 90"/>
                <a:gd name="T8" fmla="*/ 0 w 91"/>
                <a:gd name="T9" fmla="*/ 0 h 90"/>
                <a:gd name="T10" fmla="*/ 0 w 91"/>
                <a:gd name="T11" fmla="*/ 0 h 90"/>
                <a:gd name="T12" fmla="*/ 0 w 91"/>
                <a:gd name="T13" fmla="*/ 0 h 90"/>
                <a:gd name="T14" fmla="*/ 0 w 91"/>
                <a:gd name="T15" fmla="*/ 0 h 90"/>
                <a:gd name="T16" fmla="*/ 0 w 91"/>
                <a:gd name="T17" fmla="*/ 0 h 90"/>
                <a:gd name="T18" fmla="*/ 0 w 91"/>
                <a:gd name="T19" fmla="*/ 0 h 90"/>
                <a:gd name="T20" fmla="*/ 0 w 91"/>
                <a:gd name="T21" fmla="*/ 0 h 90"/>
                <a:gd name="T22" fmla="*/ 0 w 91"/>
                <a:gd name="T23" fmla="*/ 0 h 90"/>
                <a:gd name="T24" fmla="*/ 0 w 91"/>
                <a:gd name="T25" fmla="*/ 0 h 90"/>
                <a:gd name="T26" fmla="*/ 0 w 91"/>
                <a:gd name="T27" fmla="*/ 0 h 90"/>
                <a:gd name="T28" fmla="*/ 0 w 91"/>
                <a:gd name="T29" fmla="*/ 0 h 90"/>
                <a:gd name="T30" fmla="*/ 0 w 91"/>
                <a:gd name="T31" fmla="*/ 0 h 90"/>
                <a:gd name="T32" fmla="*/ 0 w 91"/>
                <a:gd name="T33" fmla="*/ 0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90"/>
                <a:gd name="T53" fmla="*/ 91 w 91"/>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90">
                  <a:moveTo>
                    <a:pt x="0" y="44"/>
                  </a:moveTo>
                  <a:lnTo>
                    <a:pt x="4" y="27"/>
                  </a:lnTo>
                  <a:lnTo>
                    <a:pt x="14" y="14"/>
                  </a:lnTo>
                  <a:lnTo>
                    <a:pt x="27" y="2"/>
                  </a:lnTo>
                  <a:lnTo>
                    <a:pt x="45" y="0"/>
                  </a:lnTo>
                  <a:lnTo>
                    <a:pt x="64" y="2"/>
                  </a:lnTo>
                  <a:lnTo>
                    <a:pt x="77" y="14"/>
                  </a:lnTo>
                  <a:lnTo>
                    <a:pt x="87" y="27"/>
                  </a:lnTo>
                  <a:lnTo>
                    <a:pt x="91" y="44"/>
                  </a:lnTo>
                  <a:lnTo>
                    <a:pt x="87" y="61"/>
                  </a:lnTo>
                  <a:lnTo>
                    <a:pt x="77" y="77"/>
                  </a:lnTo>
                  <a:lnTo>
                    <a:pt x="64" y="86"/>
                  </a:lnTo>
                  <a:lnTo>
                    <a:pt x="45" y="90"/>
                  </a:lnTo>
                  <a:lnTo>
                    <a:pt x="27" y="86"/>
                  </a:lnTo>
                  <a:lnTo>
                    <a:pt x="14" y="77"/>
                  </a:lnTo>
                  <a:lnTo>
                    <a:pt x="4" y="61"/>
                  </a:lnTo>
                  <a:lnTo>
                    <a:pt x="0" y="44"/>
                  </a:lnTo>
                  <a:close/>
                </a:path>
              </a:pathLst>
            </a:custGeom>
            <a:solidFill>
              <a:schemeClr val="tx1"/>
            </a:solidFill>
            <a:ln w="9525">
              <a:solidFill>
                <a:srgbClr val="000000"/>
              </a:solidFill>
              <a:prstDash val="solid"/>
              <a:round/>
              <a:headEnd/>
              <a:tailEnd/>
            </a:ln>
          </p:spPr>
          <p:txBody>
            <a:bodyPr/>
            <a:lstStyle/>
            <a:p>
              <a:endParaRPr lang="zh-CN" altLang="en-US"/>
            </a:p>
          </p:txBody>
        </p:sp>
        <p:sp>
          <p:nvSpPr>
            <p:cNvPr id="23648" name="Text Box 214"/>
            <p:cNvSpPr txBox="1">
              <a:spLocks noChangeArrowheads="1"/>
            </p:cNvSpPr>
            <p:nvPr/>
          </p:nvSpPr>
          <p:spPr bwMode="auto">
            <a:xfrm>
              <a:off x="1223" y="2910"/>
              <a:ext cx="2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V</a:t>
              </a:r>
              <a:r>
                <a:rPr lang="en-GB" altLang="en-US" sz="1400" baseline="-25000"/>
                <a:t>B</a:t>
              </a:r>
            </a:p>
          </p:txBody>
        </p:sp>
        <p:sp>
          <p:nvSpPr>
            <p:cNvPr id="23649" name="Line 215"/>
            <p:cNvSpPr>
              <a:spLocks noChangeShapeType="1"/>
            </p:cNvSpPr>
            <p:nvPr/>
          </p:nvSpPr>
          <p:spPr bwMode="auto">
            <a:xfrm>
              <a:off x="1546" y="2706"/>
              <a:ext cx="0" cy="81"/>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3650" name="Text Box 216"/>
            <p:cNvSpPr txBox="1">
              <a:spLocks noChangeArrowheads="1"/>
            </p:cNvSpPr>
            <p:nvPr/>
          </p:nvSpPr>
          <p:spPr bwMode="auto">
            <a:xfrm>
              <a:off x="1578" y="2702"/>
              <a:ext cx="29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a:t>
              </a:r>
              <a:r>
                <a:rPr lang="en-GB" altLang="en-US" sz="1600" baseline="-25000"/>
                <a:t>o</a:t>
              </a:r>
            </a:p>
          </p:txBody>
        </p:sp>
        <p:sp>
          <p:nvSpPr>
            <p:cNvPr id="23651" name="Line 218"/>
            <p:cNvSpPr>
              <a:spLocks noChangeShapeType="1"/>
            </p:cNvSpPr>
            <p:nvPr/>
          </p:nvSpPr>
          <p:spPr bwMode="auto">
            <a:xfrm>
              <a:off x="1538" y="3232"/>
              <a:ext cx="0" cy="173"/>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3652" name="Line 219"/>
            <p:cNvSpPr>
              <a:spLocks noChangeShapeType="1"/>
            </p:cNvSpPr>
            <p:nvPr/>
          </p:nvSpPr>
          <p:spPr bwMode="auto">
            <a:xfrm flipV="1">
              <a:off x="1541" y="2678"/>
              <a:ext cx="0" cy="3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3" name="Text Box 221"/>
            <p:cNvSpPr txBox="1">
              <a:spLocks noChangeArrowheads="1"/>
            </p:cNvSpPr>
            <p:nvPr/>
          </p:nvSpPr>
          <p:spPr bwMode="auto">
            <a:xfrm>
              <a:off x="1600" y="3219"/>
              <a:ext cx="2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a:t>
              </a:r>
              <a:r>
                <a:rPr lang="en-GB" altLang="en-US" sz="1600" baseline="-25000"/>
                <a:t>E</a:t>
              </a:r>
            </a:p>
          </p:txBody>
        </p:sp>
        <p:grpSp>
          <p:nvGrpSpPr>
            <p:cNvPr id="23654" name="Group 222"/>
            <p:cNvGrpSpPr>
              <a:grpSpLocks/>
            </p:cNvGrpSpPr>
            <p:nvPr/>
          </p:nvGrpSpPr>
          <p:grpSpPr bwMode="auto">
            <a:xfrm>
              <a:off x="954" y="3362"/>
              <a:ext cx="128" cy="51"/>
              <a:chOff x="1251" y="3001"/>
              <a:chExt cx="152" cy="61"/>
            </a:xfrm>
          </p:grpSpPr>
          <p:sp>
            <p:nvSpPr>
              <p:cNvPr id="23657" name="Line 223"/>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8" name="Line 224"/>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59" name="Line 225"/>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55" name="Rectangle 226"/>
            <p:cNvSpPr>
              <a:spLocks noChangeArrowheads="1"/>
            </p:cNvSpPr>
            <p:nvPr/>
          </p:nvSpPr>
          <p:spPr bwMode="auto">
            <a:xfrm>
              <a:off x="1136" y="3481"/>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R</a:t>
              </a:r>
              <a:r>
                <a:rPr lang="en-GB" altLang="en-US" baseline="-25000">
                  <a:solidFill>
                    <a:srgbClr val="000000"/>
                  </a:solidFill>
                  <a:latin typeface="Times New Roman" pitchFamily="18" charset="0"/>
                </a:rPr>
                <a:t>2</a:t>
              </a:r>
            </a:p>
          </p:txBody>
        </p:sp>
        <p:sp>
          <p:nvSpPr>
            <p:cNvPr id="23656" name="Rectangle 227"/>
            <p:cNvSpPr>
              <a:spLocks noChangeArrowheads="1"/>
            </p:cNvSpPr>
            <p:nvPr/>
          </p:nvSpPr>
          <p:spPr bwMode="auto">
            <a:xfrm>
              <a:off x="1106" y="2933"/>
              <a:ext cx="12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solidFill>
                    <a:srgbClr val="000000"/>
                  </a:solidFill>
                  <a:latin typeface="Times New Roman" pitchFamily="18" charset="0"/>
                </a:rPr>
                <a:t>R</a:t>
              </a:r>
              <a:r>
                <a:rPr lang="en-GB" altLang="en-US" baseline="-25000">
                  <a:solidFill>
                    <a:srgbClr val="000000"/>
                  </a:solidFill>
                  <a:latin typeface="Times New Roman" pitchFamily="18" charset="0"/>
                </a:rPr>
                <a:t>1</a:t>
              </a:r>
            </a:p>
          </p:txBody>
        </p:sp>
      </p:grpSp>
      <p:sp>
        <p:nvSpPr>
          <p:cNvPr id="23568" name="Text Box 10"/>
          <p:cNvSpPr txBox="1">
            <a:spLocks noChangeArrowheads="1"/>
          </p:cNvSpPr>
          <p:nvPr/>
        </p:nvSpPr>
        <p:spPr bwMode="auto">
          <a:xfrm>
            <a:off x="4406900" y="3586163"/>
            <a:ext cx="47371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(Note this is the voltage measured from 0v)</a:t>
            </a:r>
            <a:r>
              <a:rPr lang="en-GB" altLang="en-US" sz="1600"/>
              <a:t>	</a:t>
            </a:r>
          </a:p>
        </p:txBody>
      </p:sp>
      <p:sp>
        <p:nvSpPr>
          <p:cNvPr id="23569"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
        <p:nvSpPr>
          <p:cNvPr id="114" name="7-Point Star 113"/>
          <p:cNvSpPr/>
          <p:nvPr/>
        </p:nvSpPr>
        <p:spPr>
          <a:xfrm>
            <a:off x="3770313" y="4919793"/>
            <a:ext cx="914400" cy="914400"/>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2" name="TextBox 1"/>
          <p:cNvSpPr txBox="1"/>
          <p:nvPr/>
        </p:nvSpPr>
        <p:spPr>
          <a:xfrm>
            <a:off x="73726" y="5382478"/>
            <a:ext cx="1236848" cy="584775"/>
          </a:xfrm>
          <a:prstGeom prst="rect">
            <a:avLst/>
          </a:prstGeom>
          <a:noFill/>
        </p:spPr>
        <p:txBody>
          <a:bodyPr wrap="square" rtlCol="0">
            <a:spAutoFit/>
          </a:bodyPr>
          <a:lstStyle/>
          <a:p>
            <a:r>
              <a:rPr lang="en-US" dirty="0" smtClean="0"/>
              <a:t>Current sink circuit</a:t>
            </a:r>
            <a:endParaRPr lang="en-US" dirty="0"/>
          </a:p>
        </p:txBody>
      </p:sp>
      <p:sp>
        <p:nvSpPr>
          <p:cNvPr id="3" name="Rectangle 2"/>
          <p:cNvSpPr/>
          <p:nvPr/>
        </p:nvSpPr>
        <p:spPr>
          <a:xfrm>
            <a:off x="1398451" y="4650368"/>
            <a:ext cx="1543050" cy="1362738"/>
          </a:xfrm>
          <a:prstGeom prst="rect">
            <a:avLst/>
          </a:prstGeom>
          <a:solidFill>
            <a:schemeClr val="bg1">
              <a:alpha val="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V="1">
            <a:off x="977900" y="5330826"/>
            <a:ext cx="332674" cy="196849"/>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9BFD463F-880D-4D0A-9C88-BB6D77CC9586}" type="slidenum">
              <a:rPr lang="en-GB" altLang="en-US" sz="1200" smtClean="0">
                <a:latin typeface="Garamond" pitchFamily="18" charset="0"/>
              </a:rPr>
              <a:pPr/>
              <a:t>27</a:t>
            </a:fld>
            <a:endParaRPr lang="en-GB" altLang="en-US" sz="1200" smtClean="0">
              <a:latin typeface="Garamond" pitchFamily="18" charset="0"/>
            </a:endParaRPr>
          </a:p>
        </p:txBody>
      </p:sp>
      <p:sp>
        <p:nvSpPr>
          <p:cNvPr id="2457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458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4581" name="Text Box 5"/>
          <p:cNvSpPr txBox="1">
            <a:spLocks noChangeArrowheads="1"/>
          </p:cNvSpPr>
          <p:nvPr/>
        </p:nvSpPr>
        <p:spPr bwMode="auto">
          <a:xfrm>
            <a:off x="563563" y="1055688"/>
            <a:ext cx="60420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The dynamic output resistance R</a:t>
            </a:r>
            <a:r>
              <a:rPr lang="en-GB" altLang="en-US" sz="1800" baseline="-25000"/>
              <a:t>o</a:t>
            </a:r>
            <a:r>
              <a:rPr lang="en-GB" altLang="en-US" sz="1800"/>
              <a:t> of this circuit is very high. A small signal analysis shows that R</a:t>
            </a:r>
            <a:r>
              <a:rPr lang="en-GB" altLang="en-US" sz="1800" baseline="-25000"/>
              <a:t>o</a:t>
            </a:r>
            <a:r>
              <a:rPr lang="en-GB" altLang="en-US" sz="1800"/>
              <a:t> is  &gt; 10 r</a:t>
            </a:r>
            <a:r>
              <a:rPr lang="en-GB" altLang="en-US" sz="1800" baseline="-25000"/>
              <a:t>o</a:t>
            </a:r>
            <a:r>
              <a:rPr lang="en-GB" altLang="en-US" sz="1800"/>
              <a:t> typically, where r</a:t>
            </a:r>
            <a:r>
              <a:rPr lang="en-GB" altLang="en-US" sz="1800" baseline="-25000"/>
              <a:t>o</a:t>
            </a:r>
            <a:r>
              <a:rPr lang="en-GB" altLang="en-US" sz="1800"/>
              <a:t> is the output resistance of a transistor.  Why is it larger than r</a:t>
            </a:r>
            <a:r>
              <a:rPr lang="en-GB" altLang="en-US" sz="1800" baseline="-25000"/>
              <a:t>o</a:t>
            </a:r>
            <a:r>
              <a:rPr lang="en-GB" altLang="en-US" sz="1800"/>
              <a:t> ?  </a:t>
            </a:r>
          </a:p>
        </p:txBody>
      </p:sp>
      <p:sp>
        <p:nvSpPr>
          <p:cNvPr id="24582" name="Text Box 6"/>
          <p:cNvSpPr txBox="1">
            <a:spLocks noChangeArrowheads="1"/>
          </p:cNvSpPr>
          <p:nvPr/>
        </p:nvSpPr>
        <p:spPr bwMode="auto">
          <a:xfrm>
            <a:off x="525463" y="2482850"/>
            <a:ext cx="5849937"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Consider a slight increase in voltage at P.  This implies a very slight increase in I</a:t>
            </a:r>
            <a:r>
              <a:rPr lang="en-GB" altLang="en-US" sz="1800" baseline="-25000"/>
              <a:t>O</a:t>
            </a:r>
            <a:r>
              <a:rPr lang="en-GB" altLang="en-US" sz="1800"/>
              <a:t> (due to the Early effect) and hence I</a:t>
            </a:r>
            <a:r>
              <a:rPr lang="en-GB" altLang="en-US" sz="1800" baseline="-25000"/>
              <a:t>E</a:t>
            </a:r>
            <a:r>
              <a:rPr lang="en-GB" altLang="en-US" sz="1800"/>
              <a:t>.  The increase in I</a:t>
            </a:r>
            <a:r>
              <a:rPr lang="en-GB" altLang="en-US" sz="1800" baseline="-25000"/>
              <a:t>E</a:t>
            </a:r>
            <a:r>
              <a:rPr lang="en-GB" altLang="en-US" sz="1800"/>
              <a:t> causes a slight increase in the potential of the emitter and hence a </a:t>
            </a:r>
            <a:r>
              <a:rPr lang="en-GB" altLang="en-US" sz="1800" u="sng"/>
              <a:t>slight reduction in V</a:t>
            </a:r>
            <a:r>
              <a:rPr lang="en-GB" altLang="en-US" sz="1800" u="sng" baseline="-25000"/>
              <a:t>BE</a:t>
            </a:r>
            <a:r>
              <a:rPr lang="en-GB" altLang="en-US" sz="1800"/>
              <a:t>  which in turn tends to oppose the original increase in I</a:t>
            </a:r>
            <a:r>
              <a:rPr lang="en-GB" altLang="en-US" sz="1800" baseline="-25000"/>
              <a:t>O</a:t>
            </a:r>
            <a:r>
              <a:rPr lang="en-GB" altLang="en-US" sz="1800"/>
              <a:t>.  That is to say, the resistor R</a:t>
            </a:r>
            <a:r>
              <a:rPr lang="en-GB" altLang="en-US" sz="1800" baseline="-25000"/>
              <a:t>E</a:t>
            </a:r>
            <a:r>
              <a:rPr lang="en-GB" altLang="en-US" sz="1800"/>
              <a:t> provides ‘feedback’ that acts to prevent I</a:t>
            </a:r>
            <a:r>
              <a:rPr lang="en-GB" altLang="en-US" sz="1800" baseline="-25000"/>
              <a:t>O</a:t>
            </a:r>
            <a:r>
              <a:rPr lang="en-GB" altLang="en-US" sz="1800"/>
              <a:t> rising</a:t>
            </a:r>
          </a:p>
        </p:txBody>
      </p:sp>
      <p:grpSp>
        <p:nvGrpSpPr>
          <p:cNvPr id="24583" name="Group 7"/>
          <p:cNvGrpSpPr>
            <a:grpSpLocks/>
          </p:cNvGrpSpPr>
          <p:nvPr/>
        </p:nvGrpSpPr>
        <p:grpSpPr bwMode="auto">
          <a:xfrm>
            <a:off x="6554788" y="1227138"/>
            <a:ext cx="1590675" cy="2498725"/>
            <a:chOff x="4129" y="773"/>
            <a:chExt cx="1002" cy="1574"/>
          </a:xfrm>
        </p:grpSpPr>
        <p:sp>
          <p:nvSpPr>
            <p:cNvPr id="24587" name="Freeform 8"/>
            <p:cNvSpPr>
              <a:spLocks/>
            </p:cNvSpPr>
            <p:nvPr/>
          </p:nvSpPr>
          <p:spPr bwMode="auto">
            <a:xfrm>
              <a:off x="4129" y="1625"/>
              <a:ext cx="68" cy="68"/>
            </a:xfrm>
            <a:custGeom>
              <a:avLst/>
              <a:gdLst>
                <a:gd name="T0" fmla="*/ 0 w 136"/>
                <a:gd name="T1" fmla="*/ 0 h 136"/>
                <a:gd name="T2" fmla="*/ 1 w 136"/>
                <a:gd name="T3" fmla="*/ 0 h 136"/>
                <a:gd name="T4" fmla="*/ 1 w 136"/>
                <a:gd name="T5" fmla="*/ 1 h 136"/>
                <a:gd name="T6" fmla="*/ 0 w 136"/>
                <a:gd name="T7" fmla="*/ 0 h 136"/>
                <a:gd name="T8" fmla="*/ 0 60000 65536"/>
                <a:gd name="T9" fmla="*/ 0 60000 65536"/>
                <a:gd name="T10" fmla="*/ 0 60000 65536"/>
                <a:gd name="T11" fmla="*/ 0 60000 65536"/>
                <a:gd name="T12" fmla="*/ 0 w 136"/>
                <a:gd name="T13" fmla="*/ 0 h 136"/>
                <a:gd name="T14" fmla="*/ 136 w 136"/>
                <a:gd name="T15" fmla="*/ 136 h 136"/>
              </a:gdLst>
              <a:ahLst/>
              <a:cxnLst>
                <a:cxn ang="T8">
                  <a:pos x="T0" y="T1"/>
                </a:cxn>
                <a:cxn ang="T9">
                  <a:pos x="T2" y="T3"/>
                </a:cxn>
                <a:cxn ang="T10">
                  <a:pos x="T4" y="T5"/>
                </a:cxn>
                <a:cxn ang="T11">
                  <a:pos x="T6" y="T7"/>
                </a:cxn>
              </a:cxnLst>
              <a:rect l="T12" t="T13" r="T14" b="T15"/>
              <a:pathLst>
                <a:path w="136" h="136">
                  <a:moveTo>
                    <a:pt x="0" y="0"/>
                  </a:moveTo>
                  <a:lnTo>
                    <a:pt x="136" y="0"/>
                  </a:lnTo>
                  <a:lnTo>
                    <a:pt x="68" y="136"/>
                  </a:lnTo>
                  <a:lnTo>
                    <a:pt x="0" y="0"/>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4588" name="Line 9"/>
            <p:cNvSpPr>
              <a:spLocks noChangeShapeType="1"/>
            </p:cNvSpPr>
            <p:nvPr/>
          </p:nvSpPr>
          <p:spPr bwMode="auto">
            <a:xfrm flipV="1">
              <a:off x="4164" y="1358"/>
              <a:ext cx="1" cy="2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9" name="Line 10"/>
            <p:cNvSpPr>
              <a:spLocks noChangeShapeType="1"/>
            </p:cNvSpPr>
            <p:nvPr/>
          </p:nvSpPr>
          <p:spPr bwMode="auto">
            <a:xfrm>
              <a:off x="4712" y="1362"/>
              <a:ext cx="1"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0" name="Line 11"/>
            <p:cNvSpPr>
              <a:spLocks noChangeShapeType="1"/>
            </p:cNvSpPr>
            <p:nvPr/>
          </p:nvSpPr>
          <p:spPr bwMode="auto">
            <a:xfrm flipV="1">
              <a:off x="4719" y="1348"/>
              <a:ext cx="113" cy="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1" name="Line 12"/>
            <p:cNvSpPr>
              <a:spLocks noChangeShapeType="1"/>
            </p:cNvSpPr>
            <p:nvPr/>
          </p:nvSpPr>
          <p:spPr bwMode="auto">
            <a:xfrm>
              <a:off x="4712" y="1475"/>
              <a:ext cx="86"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Freeform 13"/>
            <p:cNvSpPr>
              <a:spLocks/>
            </p:cNvSpPr>
            <p:nvPr/>
          </p:nvSpPr>
          <p:spPr bwMode="auto">
            <a:xfrm>
              <a:off x="4770" y="1534"/>
              <a:ext cx="55" cy="55"/>
            </a:xfrm>
            <a:custGeom>
              <a:avLst/>
              <a:gdLst>
                <a:gd name="T0" fmla="*/ 1 w 110"/>
                <a:gd name="T1" fmla="*/ 0 h 111"/>
                <a:gd name="T2" fmla="*/ 0 w 110"/>
                <a:gd name="T3" fmla="*/ 0 h 111"/>
                <a:gd name="T4" fmla="*/ 1 w 110"/>
                <a:gd name="T5" fmla="*/ 0 h 111"/>
                <a:gd name="T6" fmla="*/ 1 w 110"/>
                <a:gd name="T7" fmla="*/ 0 h 111"/>
                <a:gd name="T8" fmla="*/ 1 w 110"/>
                <a:gd name="T9" fmla="*/ 0 h 111"/>
                <a:gd name="T10" fmla="*/ 1 w 110"/>
                <a:gd name="T11" fmla="*/ 0 h 111"/>
                <a:gd name="T12" fmla="*/ 1 w 110"/>
                <a:gd name="T13" fmla="*/ 0 h 111"/>
                <a:gd name="T14" fmla="*/ 0 60000 65536"/>
                <a:gd name="T15" fmla="*/ 0 60000 65536"/>
                <a:gd name="T16" fmla="*/ 0 60000 65536"/>
                <a:gd name="T17" fmla="*/ 0 60000 65536"/>
                <a:gd name="T18" fmla="*/ 0 60000 65536"/>
                <a:gd name="T19" fmla="*/ 0 60000 65536"/>
                <a:gd name="T20" fmla="*/ 0 60000 65536"/>
                <a:gd name="T21" fmla="*/ 0 w 110"/>
                <a:gd name="T22" fmla="*/ 0 h 111"/>
                <a:gd name="T23" fmla="*/ 110 w 110"/>
                <a:gd name="T24" fmla="*/ 111 h 1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111">
                  <a:moveTo>
                    <a:pt x="110" y="111"/>
                  </a:moveTo>
                  <a:lnTo>
                    <a:pt x="0" y="72"/>
                  </a:lnTo>
                  <a:lnTo>
                    <a:pt x="25" y="63"/>
                  </a:lnTo>
                  <a:lnTo>
                    <a:pt x="46" y="45"/>
                  </a:lnTo>
                  <a:lnTo>
                    <a:pt x="62" y="24"/>
                  </a:lnTo>
                  <a:lnTo>
                    <a:pt x="73" y="0"/>
                  </a:lnTo>
                  <a:lnTo>
                    <a:pt x="110" y="1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593" name="Rectangle 14"/>
            <p:cNvSpPr>
              <a:spLocks noChangeArrowheads="1"/>
            </p:cNvSpPr>
            <p:nvPr/>
          </p:nvSpPr>
          <p:spPr bwMode="auto">
            <a:xfrm>
              <a:off x="4259" y="1430"/>
              <a:ext cx="226" cy="91"/>
            </a:xfrm>
            <a:prstGeom prst="rect">
              <a:avLst/>
            </a:prstGeom>
            <a:solidFill>
              <a:srgbClr val="FFFFFF"/>
            </a:solidFill>
            <a:ln w="9525">
              <a:solidFill>
                <a:srgbClr val="000000"/>
              </a:solidFill>
              <a:miter lim="800000"/>
              <a:headEnd/>
              <a:tailEnd/>
            </a:ln>
          </p:spPr>
          <p:txBody>
            <a:bodyPr/>
            <a:lstStyle/>
            <a:p>
              <a:endParaRPr lang="en-US" altLang="en-US"/>
            </a:p>
          </p:txBody>
        </p:sp>
        <p:sp>
          <p:nvSpPr>
            <p:cNvPr id="24594" name="Line 15"/>
            <p:cNvSpPr>
              <a:spLocks noChangeShapeType="1"/>
            </p:cNvSpPr>
            <p:nvPr/>
          </p:nvSpPr>
          <p:spPr bwMode="auto">
            <a:xfrm>
              <a:off x="4168" y="1475"/>
              <a:ext cx="9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16"/>
            <p:cNvSpPr>
              <a:spLocks noChangeShapeType="1"/>
            </p:cNvSpPr>
            <p:nvPr/>
          </p:nvSpPr>
          <p:spPr bwMode="auto">
            <a:xfrm>
              <a:off x="4485" y="1475"/>
              <a:ext cx="227"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Rectangle 17"/>
            <p:cNvSpPr>
              <a:spLocks noChangeArrowheads="1"/>
            </p:cNvSpPr>
            <p:nvPr/>
          </p:nvSpPr>
          <p:spPr bwMode="auto">
            <a:xfrm>
              <a:off x="4320" y="125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24597" name="Rectangle 18"/>
            <p:cNvSpPr>
              <a:spLocks noChangeArrowheads="1"/>
            </p:cNvSpPr>
            <p:nvPr/>
          </p:nvSpPr>
          <p:spPr bwMode="auto">
            <a:xfrm>
              <a:off x="4389" y="1317"/>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1</a:t>
              </a:r>
              <a:endParaRPr lang="en-GB" altLang="en-US"/>
            </a:p>
          </p:txBody>
        </p:sp>
        <p:sp>
          <p:nvSpPr>
            <p:cNvPr id="24598" name="Rectangle 19"/>
            <p:cNvSpPr>
              <a:spLocks noChangeArrowheads="1"/>
            </p:cNvSpPr>
            <p:nvPr/>
          </p:nvSpPr>
          <p:spPr bwMode="auto">
            <a:xfrm>
              <a:off x="4542" y="1747"/>
              <a:ext cx="113" cy="283"/>
            </a:xfrm>
            <a:prstGeom prst="rect">
              <a:avLst/>
            </a:prstGeom>
            <a:solidFill>
              <a:srgbClr val="FFFFFF"/>
            </a:solidFill>
            <a:ln w="9525">
              <a:solidFill>
                <a:srgbClr val="000000"/>
              </a:solidFill>
              <a:miter lim="800000"/>
              <a:headEnd/>
              <a:tailEnd/>
            </a:ln>
          </p:spPr>
          <p:txBody>
            <a:bodyPr/>
            <a:lstStyle/>
            <a:p>
              <a:endParaRPr lang="en-US" altLang="en-US"/>
            </a:p>
          </p:txBody>
        </p:sp>
        <p:sp>
          <p:nvSpPr>
            <p:cNvPr id="24599" name="Rectangle 20"/>
            <p:cNvSpPr>
              <a:spLocks noChangeArrowheads="1"/>
            </p:cNvSpPr>
            <p:nvPr/>
          </p:nvSpPr>
          <p:spPr bwMode="auto">
            <a:xfrm>
              <a:off x="4768" y="1747"/>
              <a:ext cx="114" cy="283"/>
            </a:xfrm>
            <a:prstGeom prst="rect">
              <a:avLst/>
            </a:prstGeom>
            <a:solidFill>
              <a:srgbClr val="FFFFFF"/>
            </a:solidFill>
            <a:ln w="9525">
              <a:solidFill>
                <a:srgbClr val="000000"/>
              </a:solidFill>
              <a:miter lim="800000"/>
              <a:headEnd/>
              <a:tailEnd/>
            </a:ln>
          </p:spPr>
          <p:txBody>
            <a:bodyPr/>
            <a:lstStyle/>
            <a:p>
              <a:endParaRPr lang="en-US" altLang="en-US"/>
            </a:p>
          </p:txBody>
        </p:sp>
        <p:sp>
          <p:nvSpPr>
            <p:cNvPr id="24600" name="Line 21"/>
            <p:cNvSpPr>
              <a:spLocks noChangeShapeType="1"/>
            </p:cNvSpPr>
            <p:nvPr/>
          </p:nvSpPr>
          <p:spPr bwMode="auto">
            <a:xfrm flipV="1">
              <a:off x="4825" y="1589"/>
              <a:ext cx="1" cy="1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1" name="Line 22"/>
            <p:cNvSpPr>
              <a:spLocks noChangeShapeType="1"/>
            </p:cNvSpPr>
            <p:nvPr/>
          </p:nvSpPr>
          <p:spPr bwMode="auto">
            <a:xfrm flipV="1">
              <a:off x="4599" y="1475"/>
              <a:ext cx="1"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2" name="Freeform 23"/>
            <p:cNvSpPr>
              <a:spLocks/>
            </p:cNvSpPr>
            <p:nvPr/>
          </p:nvSpPr>
          <p:spPr bwMode="auto">
            <a:xfrm>
              <a:off x="4582" y="1459"/>
              <a:ext cx="34" cy="34"/>
            </a:xfrm>
            <a:custGeom>
              <a:avLst/>
              <a:gdLst>
                <a:gd name="T0" fmla="*/ 0 w 68"/>
                <a:gd name="T1" fmla="*/ 1 h 67"/>
                <a:gd name="T2" fmla="*/ 1 w 68"/>
                <a:gd name="T3" fmla="*/ 1 h 67"/>
                <a:gd name="T4" fmla="*/ 1 w 68"/>
                <a:gd name="T5" fmla="*/ 1 h 67"/>
                <a:gd name="T6" fmla="*/ 1 w 68"/>
                <a:gd name="T7" fmla="*/ 0 h 67"/>
                <a:gd name="T8" fmla="*/ 1 w 68"/>
                <a:gd name="T9" fmla="*/ 0 h 67"/>
                <a:gd name="T10" fmla="*/ 1 w 68"/>
                <a:gd name="T11" fmla="*/ 1 h 67"/>
                <a:gd name="T12" fmla="*/ 1 w 68"/>
                <a:gd name="T13" fmla="*/ 1 h 67"/>
                <a:gd name="T14" fmla="*/ 1 w 68"/>
                <a:gd name="T15" fmla="*/ 1 h 67"/>
                <a:gd name="T16" fmla="*/ 1 w 68"/>
                <a:gd name="T17" fmla="*/ 1 h 67"/>
                <a:gd name="T18" fmla="*/ 1 w 68"/>
                <a:gd name="T19" fmla="*/ 1 h 67"/>
                <a:gd name="T20" fmla="*/ 1 w 68"/>
                <a:gd name="T21" fmla="*/ 1 h 67"/>
                <a:gd name="T22" fmla="*/ 1 w 68"/>
                <a:gd name="T23" fmla="*/ 1 h 67"/>
                <a:gd name="T24" fmla="*/ 1 w 68"/>
                <a:gd name="T25" fmla="*/ 1 h 67"/>
                <a:gd name="T26" fmla="*/ 1 w 68"/>
                <a:gd name="T27" fmla="*/ 1 h 67"/>
                <a:gd name="T28" fmla="*/ 0 w 68"/>
                <a:gd name="T29" fmla="*/ 1 h 6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
                <a:gd name="T46" fmla="*/ 0 h 67"/>
                <a:gd name="T47" fmla="*/ 68 w 68"/>
                <a:gd name="T48" fmla="*/ 67 h 6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 h="67">
                  <a:moveTo>
                    <a:pt x="0" y="33"/>
                  </a:moveTo>
                  <a:lnTo>
                    <a:pt x="2" y="19"/>
                  </a:lnTo>
                  <a:lnTo>
                    <a:pt x="12" y="8"/>
                  </a:lnTo>
                  <a:lnTo>
                    <a:pt x="25" y="0"/>
                  </a:lnTo>
                  <a:lnTo>
                    <a:pt x="41" y="0"/>
                  </a:lnTo>
                  <a:lnTo>
                    <a:pt x="54" y="8"/>
                  </a:lnTo>
                  <a:lnTo>
                    <a:pt x="64" y="19"/>
                  </a:lnTo>
                  <a:lnTo>
                    <a:pt x="68" y="33"/>
                  </a:lnTo>
                  <a:lnTo>
                    <a:pt x="64" y="48"/>
                  </a:lnTo>
                  <a:lnTo>
                    <a:pt x="54" y="60"/>
                  </a:lnTo>
                  <a:lnTo>
                    <a:pt x="41" y="67"/>
                  </a:lnTo>
                  <a:lnTo>
                    <a:pt x="25" y="67"/>
                  </a:lnTo>
                  <a:lnTo>
                    <a:pt x="12" y="60"/>
                  </a:lnTo>
                  <a:lnTo>
                    <a:pt x="2" y="48"/>
                  </a:lnTo>
                  <a:lnTo>
                    <a:pt x="0" y="33"/>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4603" name="Rectangle 24"/>
            <p:cNvSpPr>
              <a:spLocks noChangeArrowheads="1"/>
            </p:cNvSpPr>
            <p:nvPr/>
          </p:nvSpPr>
          <p:spPr bwMode="auto">
            <a:xfrm>
              <a:off x="4387" y="1815"/>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24604" name="Rectangle 25"/>
            <p:cNvSpPr>
              <a:spLocks noChangeArrowheads="1"/>
            </p:cNvSpPr>
            <p:nvPr/>
          </p:nvSpPr>
          <p:spPr bwMode="auto">
            <a:xfrm>
              <a:off x="4456" y="1877"/>
              <a:ext cx="4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2</a:t>
              </a:r>
              <a:endParaRPr lang="en-GB" altLang="en-US"/>
            </a:p>
          </p:txBody>
        </p:sp>
        <p:sp>
          <p:nvSpPr>
            <p:cNvPr id="24605" name="Rectangle 26"/>
            <p:cNvSpPr>
              <a:spLocks noChangeArrowheads="1"/>
            </p:cNvSpPr>
            <p:nvPr/>
          </p:nvSpPr>
          <p:spPr bwMode="auto">
            <a:xfrm>
              <a:off x="4927" y="1819"/>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300">
                  <a:solidFill>
                    <a:srgbClr val="000000"/>
                  </a:solidFill>
                  <a:latin typeface="Times New Roman" pitchFamily="18" charset="0"/>
                </a:rPr>
                <a:t>R</a:t>
              </a:r>
              <a:endParaRPr lang="en-GB" altLang="en-US"/>
            </a:p>
          </p:txBody>
        </p:sp>
        <p:sp>
          <p:nvSpPr>
            <p:cNvPr id="24606" name="Rectangle 27"/>
            <p:cNvSpPr>
              <a:spLocks noChangeArrowheads="1"/>
            </p:cNvSpPr>
            <p:nvPr/>
          </p:nvSpPr>
          <p:spPr bwMode="auto">
            <a:xfrm>
              <a:off x="4996" y="1881"/>
              <a:ext cx="4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sz="1000">
                  <a:solidFill>
                    <a:srgbClr val="000000"/>
                  </a:solidFill>
                  <a:latin typeface="Times New Roman" pitchFamily="18" charset="0"/>
                </a:rPr>
                <a:t>E</a:t>
              </a:r>
              <a:endParaRPr lang="en-GB" altLang="en-US"/>
            </a:p>
          </p:txBody>
        </p:sp>
        <p:sp>
          <p:nvSpPr>
            <p:cNvPr id="24607" name="Line 28"/>
            <p:cNvSpPr>
              <a:spLocks noChangeShapeType="1"/>
            </p:cNvSpPr>
            <p:nvPr/>
          </p:nvSpPr>
          <p:spPr bwMode="auto">
            <a:xfrm>
              <a:off x="4599" y="2030"/>
              <a:ext cx="1" cy="1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8" name="Line 29"/>
            <p:cNvSpPr>
              <a:spLocks noChangeShapeType="1"/>
            </p:cNvSpPr>
            <p:nvPr/>
          </p:nvSpPr>
          <p:spPr bwMode="auto">
            <a:xfrm>
              <a:off x="4825" y="2030"/>
              <a:ext cx="1" cy="29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9" name="Line 30"/>
            <p:cNvSpPr>
              <a:spLocks noChangeShapeType="1"/>
            </p:cNvSpPr>
            <p:nvPr/>
          </p:nvSpPr>
          <p:spPr bwMode="auto">
            <a:xfrm>
              <a:off x="4599" y="2154"/>
              <a:ext cx="226"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0" name="Freeform 31"/>
            <p:cNvSpPr>
              <a:spLocks/>
            </p:cNvSpPr>
            <p:nvPr/>
          </p:nvSpPr>
          <p:spPr bwMode="auto">
            <a:xfrm>
              <a:off x="4808" y="2138"/>
              <a:ext cx="34" cy="32"/>
            </a:xfrm>
            <a:custGeom>
              <a:avLst/>
              <a:gdLst>
                <a:gd name="T0" fmla="*/ 0 w 67"/>
                <a:gd name="T1" fmla="*/ 0 h 65"/>
                <a:gd name="T2" fmla="*/ 1 w 67"/>
                <a:gd name="T3" fmla="*/ 0 h 65"/>
                <a:gd name="T4" fmla="*/ 1 w 67"/>
                <a:gd name="T5" fmla="*/ 0 h 65"/>
                <a:gd name="T6" fmla="*/ 1 w 67"/>
                <a:gd name="T7" fmla="*/ 0 h 65"/>
                <a:gd name="T8" fmla="*/ 1 w 67"/>
                <a:gd name="T9" fmla="*/ 0 h 65"/>
                <a:gd name="T10" fmla="*/ 1 w 67"/>
                <a:gd name="T11" fmla="*/ 0 h 65"/>
                <a:gd name="T12" fmla="*/ 1 w 67"/>
                <a:gd name="T13" fmla="*/ 0 h 65"/>
                <a:gd name="T14" fmla="*/ 1 w 67"/>
                <a:gd name="T15" fmla="*/ 0 h 65"/>
                <a:gd name="T16" fmla="*/ 1 w 67"/>
                <a:gd name="T17" fmla="*/ 0 h 65"/>
                <a:gd name="T18" fmla="*/ 1 w 67"/>
                <a:gd name="T19" fmla="*/ 0 h 65"/>
                <a:gd name="T20" fmla="*/ 1 w 67"/>
                <a:gd name="T21" fmla="*/ 0 h 65"/>
                <a:gd name="T22" fmla="*/ 1 w 67"/>
                <a:gd name="T23" fmla="*/ 0 h 65"/>
                <a:gd name="T24" fmla="*/ 1 w 67"/>
                <a:gd name="T25" fmla="*/ 0 h 65"/>
                <a:gd name="T26" fmla="*/ 1 w 67"/>
                <a:gd name="T27" fmla="*/ 0 h 65"/>
                <a:gd name="T28" fmla="*/ 0 w 67"/>
                <a:gd name="T29" fmla="*/ 0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
                <a:gd name="T46" fmla="*/ 0 h 65"/>
                <a:gd name="T47" fmla="*/ 67 w 67"/>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 h="65">
                  <a:moveTo>
                    <a:pt x="0" y="32"/>
                  </a:moveTo>
                  <a:lnTo>
                    <a:pt x="4" y="17"/>
                  </a:lnTo>
                  <a:lnTo>
                    <a:pt x="11" y="5"/>
                  </a:lnTo>
                  <a:lnTo>
                    <a:pt x="27" y="0"/>
                  </a:lnTo>
                  <a:lnTo>
                    <a:pt x="40" y="0"/>
                  </a:lnTo>
                  <a:lnTo>
                    <a:pt x="56" y="5"/>
                  </a:lnTo>
                  <a:lnTo>
                    <a:pt x="63" y="17"/>
                  </a:lnTo>
                  <a:lnTo>
                    <a:pt x="67" y="32"/>
                  </a:lnTo>
                  <a:lnTo>
                    <a:pt x="63" y="48"/>
                  </a:lnTo>
                  <a:lnTo>
                    <a:pt x="56" y="59"/>
                  </a:lnTo>
                  <a:lnTo>
                    <a:pt x="40" y="65"/>
                  </a:lnTo>
                  <a:lnTo>
                    <a:pt x="27" y="65"/>
                  </a:lnTo>
                  <a:lnTo>
                    <a:pt x="11" y="59"/>
                  </a:lnTo>
                  <a:lnTo>
                    <a:pt x="4" y="48"/>
                  </a:lnTo>
                  <a:lnTo>
                    <a:pt x="0" y="32"/>
                  </a:lnTo>
                  <a:close/>
                </a:path>
              </a:pathLst>
            </a:custGeom>
            <a:solidFill>
              <a:srgbClr val="000000"/>
            </a:solidFill>
            <a:ln w="9525">
              <a:solidFill>
                <a:srgbClr val="000000"/>
              </a:solidFill>
              <a:prstDash val="solid"/>
              <a:round/>
              <a:headEnd/>
              <a:tailEnd/>
            </a:ln>
          </p:spPr>
          <p:txBody>
            <a:bodyPr/>
            <a:lstStyle/>
            <a:p>
              <a:endParaRPr lang="zh-CN" altLang="en-US"/>
            </a:p>
          </p:txBody>
        </p:sp>
        <p:sp>
          <p:nvSpPr>
            <p:cNvPr id="24611" name="Freeform 32"/>
            <p:cNvSpPr>
              <a:spLocks/>
            </p:cNvSpPr>
            <p:nvPr/>
          </p:nvSpPr>
          <p:spPr bwMode="auto">
            <a:xfrm>
              <a:off x="4803" y="2302"/>
              <a:ext cx="45" cy="45"/>
            </a:xfrm>
            <a:custGeom>
              <a:avLst/>
              <a:gdLst>
                <a:gd name="T0" fmla="*/ 0 w 91"/>
                <a:gd name="T1" fmla="*/ 1 h 90"/>
                <a:gd name="T2" fmla="*/ 0 w 91"/>
                <a:gd name="T3" fmla="*/ 1 h 90"/>
                <a:gd name="T4" fmla="*/ 0 w 91"/>
                <a:gd name="T5" fmla="*/ 1 h 90"/>
                <a:gd name="T6" fmla="*/ 0 w 91"/>
                <a:gd name="T7" fmla="*/ 1 h 90"/>
                <a:gd name="T8" fmla="*/ 0 w 91"/>
                <a:gd name="T9" fmla="*/ 0 h 90"/>
                <a:gd name="T10" fmla="*/ 0 w 91"/>
                <a:gd name="T11" fmla="*/ 1 h 90"/>
                <a:gd name="T12" fmla="*/ 0 w 91"/>
                <a:gd name="T13" fmla="*/ 1 h 90"/>
                <a:gd name="T14" fmla="*/ 0 w 91"/>
                <a:gd name="T15" fmla="*/ 1 h 90"/>
                <a:gd name="T16" fmla="*/ 0 w 91"/>
                <a:gd name="T17" fmla="*/ 1 h 90"/>
                <a:gd name="T18" fmla="*/ 0 w 91"/>
                <a:gd name="T19" fmla="*/ 1 h 90"/>
                <a:gd name="T20" fmla="*/ 0 w 91"/>
                <a:gd name="T21" fmla="*/ 1 h 90"/>
                <a:gd name="T22" fmla="*/ 0 w 91"/>
                <a:gd name="T23" fmla="*/ 1 h 90"/>
                <a:gd name="T24" fmla="*/ 0 w 91"/>
                <a:gd name="T25" fmla="*/ 1 h 90"/>
                <a:gd name="T26" fmla="*/ 0 w 91"/>
                <a:gd name="T27" fmla="*/ 1 h 90"/>
                <a:gd name="T28" fmla="*/ 0 w 91"/>
                <a:gd name="T29" fmla="*/ 1 h 90"/>
                <a:gd name="T30" fmla="*/ 0 w 91"/>
                <a:gd name="T31" fmla="*/ 1 h 90"/>
                <a:gd name="T32" fmla="*/ 0 w 91"/>
                <a:gd name="T33" fmla="*/ 1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90"/>
                <a:gd name="T53" fmla="*/ 91 w 91"/>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90">
                  <a:moveTo>
                    <a:pt x="0" y="44"/>
                  </a:moveTo>
                  <a:lnTo>
                    <a:pt x="4" y="27"/>
                  </a:lnTo>
                  <a:lnTo>
                    <a:pt x="14" y="14"/>
                  </a:lnTo>
                  <a:lnTo>
                    <a:pt x="27" y="2"/>
                  </a:lnTo>
                  <a:lnTo>
                    <a:pt x="45" y="0"/>
                  </a:lnTo>
                  <a:lnTo>
                    <a:pt x="64" y="2"/>
                  </a:lnTo>
                  <a:lnTo>
                    <a:pt x="77" y="14"/>
                  </a:lnTo>
                  <a:lnTo>
                    <a:pt x="87" y="27"/>
                  </a:lnTo>
                  <a:lnTo>
                    <a:pt x="91" y="44"/>
                  </a:lnTo>
                  <a:lnTo>
                    <a:pt x="87" y="61"/>
                  </a:lnTo>
                  <a:lnTo>
                    <a:pt x="77" y="77"/>
                  </a:lnTo>
                  <a:lnTo>
                    <a:pt x="64" y="86"/>
                  </a:lnTo>
                  <a:lnTo>
                    <a:pt x="45" y="90"/>
                  </a:lnTo>
                  <a:lnTo>
                    <a:pt x="27" y="86"/>
                  </a:lnTo>
                  <a:lnTo>
                    <a:pt x="14" y="77"/>
                  </a:lnTo>
                  <a:lnTo>
                    <a:pt x="4" y="61"/>
                  </a:lnTo>
                  <a:lnTo>
                    <a:pt x="0" y="44"/>
                  </a:lnTo>
                  <a:close/>
                </a:path>
              </a:pathLst>
            </a:custGeom>
            <a:solidFill>
              <a:schemeClr val="tx1"/>
            </a:solidFill>
            <a:ln w="9525">
              <a:solidFill>
                <a:srgbClr val="000000"/>
              </a:solidFill>
              <a:prstDash val="solid"/>
              <a:round/>
              <a:headEnd/>
              <a:tailEnd/>
            </a:ln>
          </p:spPr>
          <p:txBody>
            <a:bodyPr/>
            <a:lstStyle/>
            <a:p>
              <a:endParaRPr lang="zh-CN" altLang="en-US"/>
            </a:p>
          </p:txBody>
        </p:sp>
        <p:sp>
          <p:nvSpPr>
            <p:cNvPr id="24612" name="Text Box 33"/>
            <p:cNvSpPr txBox="1">
              <a:spLocks noChangeArrowheads="1"/>
            </p:cNvSpPr>
            <p:nvPr/>
          </p:nvSpPr>
          <p:spPr bwMode="auto">
            <a:xfrm>
              <a:off x="4476" y="1259"/>
              <a:ext cx="3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400"/>
                <a:t>V</a:t>
              </a:r>
              <a:r>
                <a:rPr lang="en-GB" altLang="en-US" sz="1400" baseline="-25000"/>
                <a:t>B</a:t>
              </a:r>
            </a:p>
          </p:txBody>
        </p:sp>
        <p:sp>
          <p:nvSpPr>
            <p:cNvPr id="24613" name="Line 34"/>
            <p:cNvSpPr>
              <a:spLocks noChangeShapeType="1"/>
            </p:cNvSpPr>
            <p:nvPr/>
          </p:nvSpPr>
          <p:spPr bwMode="auto">
            <a:xfrm>
              <a:off x="4833" y="1018"/>
              <a:ext cx="0" cy="10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4614" name="Text Box 35"/>
            <p:cNvSpPr txBox="1">
              <a:spLocks noChangeArrowheads="1"/>
            </p:cNvSpPr>
            <p:nvPr/>
          </p:nvSpPr>
          <p:spPr bwMode="auto">
            <a:xfrm>
              <a:off x="4863" y="1013"/>
              <a:ext cx="2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a:t>
              </a:r>
              <a:r>
                <a:rPr lang="en-GB" altLang="en-US" sz="1600" baseline="-25000"/>
                <a:t>o</a:t>
              </a:r>
            </a:p>
          </p:txBody>
        </p:sp>
        <p:sp>
          <p:nvSpPr>
            <p:cNvPr id="24615" name="Freeform 36"/>
            <p:cNvSpPr>
              <a:spLocks/>
            </p:cNvSpPr>
            <p:nvPr/>
          </p:nvSpPr>
          <p:spPr bwMode="auto">
            <a:xfrm>
              <a:off x="4144" y="1468"/>
              <a:ext cx="45" cy="45"/>
            </a:xfrm>
            <a:custGeom>
              <a:avLst/>
              <a:gdLst>
                <a:gd name="T0" fmla="*/ 0 w 91"/>
                <a:gd name="T1" fmla="*/ 1 h 90"/>
                <a:gd name="T2" fmla="*/ 0 w 91"/>
                <a:gd name="T3" fmla="*/ 1 h 90"/>
                <a:gd name="T4" fmla="*/ 0 w 91"/>
                <a:gd name="T5" fmla="*/ 1 h 90"/>
                <a:gd name="T6" fmla="*/ 0 w 91"/>
                <a:gd name="T7" fmla="*/ 1 h 90"/>
                <a:gd name="T8" fmla="*/ 0 w 91"/>
                <a:gd name="T9" fmla="*/ 0 h 90"/>
                <a:gd name="T10" fmla="*/ 0 w 91"/>
                <a:gd name="T11" fmla="*/ 1 h 90"/>
                <a:gd name="T12" fmla="*/ 0 w 91"/>
                <a:gd name="T13" fmla="*/ 1 h 90"/>
                <a:gd name="T14" fmla="*/ 0 w 91"/>
                <a:gd name="T15" fmla="*/ 1 h 90"/>
                <a:gd name="T16" fmla="*/ 0 w 91"/>
                <a:gd name="T17" fmla="*/ 1 h 90"/>
                <a:gd name="T18" fmla="*/ 0 w 91"/>
                <a:gd name="T19" fmla="*/ 1 h 90"/>
                <a:gd name="T20" fmla="*/ 0 w 91"/>
                <a:gd name="T21" fmla="*/ 1 h 90"/>
                <a:gd name="T22" fmla="*/ 0 w 91"/>
                <a:gd name="T23" fmla="*/ 1 h 90"/>
                <a:gd name="T24" fmla="*/ 0 w 91"/>
                <a:gd name="T25" fmla="*/ 1 h 90"/>
                <a:gd name="T26" fmla="*/ 0 w 91"/>
                <a:gd name="T27" fmla="*/ 1 h 90"/>
                <a:gd name="T28" fmla="*/ 0 w 91"/>
                <a:gd name="T29" fmla="*/ 1 h 90"/>
                <a:gd name="T30" fmla="*/ 0 w 91"/>
                <a:gd name="T31" fmla="*/ 1 h 90"/>
                <a:gd name="T32" fmla="*/ 0 w 91"/>
                <a:gd name="T33" fmla="*/ 1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90"/>
                <a:gd name="T53" fmla="*/ 91 w 91"/>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90">
                  <a:moveTo>
                    <a:pt x="0" y="44"/>
                  </a:moveTo>
                  <a:lnTo>
                    <a:pt x="4" y="27"/>
                  </a:lnTo>
                  <a:lnTo>
                    <a:pt x="14" y="14"/>
                  </a:lnTo>
                  <a:lnTo>
                    <a:pt x="27" y="2"/>
                  </a:lnTo>
                  <a:lnTo>
                    <a:pt x="45" y="0"/>
                  </a:lnTo>
                  <a:lnTo>
                    <a:pt x="64" y="2"/>
                  </a:lnTo>
                  <a:lnTo>
                    <a:pt x="77" y="14"/>
                  </a:lnTo>
                  <a:lnTo>
                    <a:pt x="87" y="27"/>
                  </a:lnTo>
                  <a:lnTo>
                    <a:pt x="91" y="44"/>
                  </a:lnTo>
                  <a:lnTo>
                    <a:pt x="87" y="61"/>
                  </a:lnTo>
                  <a:lnTo>
                    <a:pt x="77" y="77"/>
                  </a:lnTo>
                  <a:lnTo>
                    <a:pt x="64" y="86"/>
                  </a:lnTo>
                  <a:lnTo>
                    <a:pt x="45" y="90"/>
                  </a:lnTo>
                  <a:lnTo>
                    <a:pt x="27" y="86"/>
                  </a:lnTo>
                  <a:lnTo>
                    <a:pt x="14" y="77"/>
                  </a:lnTo>
                  <a:lnTo>
                    <a:pt x="4" y="61"/>
                  </a:lnTo>
                  <a:lnTo>
                    <a:pt x="0" y="44"/>
                  </a:lnTo>
                  <a:close/>
                </a:path>
              </a:pathLst>
            </a:custGeom>
            <a:solidFill>
              <a:schemeClr val="tx1"/>
            </a:solidFill>
            <a:ln w="9525">
              <a:solidFill>
                <a:srgbClr val="000000"/>
              </a:solidFill>
              <a:prstDash val="solid"/>
              <a:round/>
              <a:headEnd/>
              <a:tailEnd/>
            </a:ln>
          </p:spPr>
          <p:txBody>
            <a:bodyPr/>
            <a:lstStyle/>
            <a:p>
              <a:endParaRPr lang="zh-CN" altLang="en-US"/>
            </a:p>
          </p:txBody>
        </p:sp>
        <p:sp>
          <p:nvSpPr>
            <p:cNvPr id="24616" name="Line 37"/>
            <p:cNvSpPr>
              <a:spLocks noChangeShapeType="1"/>
            </p:cNvSpPr>
            <p:nvPr/>
          </p:nvSpPr>
          <p:spPr bwMode="auto">
            <a:xfrm>
              <a:off x="4823" y="1612"/>
              <a:ext cx="0" cy="102"/>
            </a:xfrm>
            <a:prstGeom prst="line">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24617" name="Line 38"/>
            <p:cNvSpPr>
              <a:spLocks noChangeShapeType="1"/>
            </p:cNvSpPr>
            <p:nvPr/>
          </p:nvSpPr>
          <p:spPr bwMode="auto">
            <a:xfrm flipV="1">
              <a:off x="4827" y="984"/>
              <a:ext cx="0" cy="3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8" name="Text Box 39"/>
            <p:cNvSpPr txBox="1">
              <a:spLocks noChangeArrowheads="1"/>
            </p:cNvSpPr>
            <p:nvPr/>
          </p:nvSpPr>
          <p:spPr bwMode="auto">
            <a:xfrm>
              <a:off x="4745" y="773"/>
              <a:ext cx="2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P</a:t>
              </a:r>
            </a:p>
          </p:txBody>
        </p:sp>
        <p:sp>
          <p:nvSpPr>
            <p:cNvPr id="24619" name="Text Box 40"/>
            <p:cNvSpPr txBox="1">
              <a:spLocks noChangeArrowheads="1"/>
            </p:cNvSpPr>
            <p:nvPr/>
          </p:nvSpPr>
          <p:spPr bwMode="auto">
            <a:xfrm>
              <a:off x="4890" y="1543"/>
              <a:ext cx="2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I</a:t>
              </a:r>
              <a:r>
                <a:rPr lang="en-GB" altLang="en-US" sz="1600" baseline="-25000"/>
                <a:t>E</a:t>
              </a:r>
            </a:p>
          </p:txBody>
        </p:sp>
      </p:grpSp>
      <p:sp>
        <p:nvSpPr>
          <p:cNvPr id="24584" name="Text Box 42"/>
          <p:cNvSpPr txBox="1">
            <a:spLocks noChangeArrowheads="1"/>
          </p:cNvSpPr>
          <p:nvPr/>
        </p:nvSpPr>
        <p:spPr bwMode="auto">
          <a:xfrm>
            <a:off x="511175" y="4587875"/>
            <a:ext cx="804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Therefore the output resistance of the circuit appears larger than just r</a:t>
            </a:r>
            <a:r>
              <a:rPr lang="en-GB" altLang="en-US" sz="1800" baseline="-25000"/>
              <a:t>o</a:t>
            </a:r>
            <a:endParaRPr lang="en-GB" altLang="en-US" sz="1800"/>
          </a:p>
        </p:txBody>
      </p:sp>
      <p:sp>
        <p:nvSpPr>
          <p:cNvPr id="24585" name="Text Box 42"/>
          <p:cNvSpPr txBox="1">
            <a:spLocks noChangeArrowheads="1"/>
          </p:cNvSpPr>
          <p:nvPr/>
        </p:nvSpPr>
        <p:spPr bwMode="auto">
          <a:xfrm>
            <a:off x="484188" y="5114925"/>
            <a:ext cx="8047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b="1" i="1"/>
              <a:t>We have seen this before when analysing the output resistance of the CE-ED amplifier.</a:t>
            </a:r>
          </a:p>
        </p:txBody>
      </p:sp>
      <p:sp>
        <p:nvSpPr>
          <p:cNvPr id="24586"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76CAE29-CD36-4208-B91B-79E155C124B0}" type="slidenum">
              <a:rPr lang="en-GB" altLang="en-US" sz="1200" smtClean="0">
                <a:latin typeface="Garamond" pitchFamily="18" charset="0"/>
              </a:rPr>
              <a:pPr/>
              <a:t>28</a:t>
            </a:fld>
            <a:endParaRPr lang="en-GB" altLang="en-US" sz="1200" smtClean="0">
              <a:latin typeface="Garamond" pitchFamily="18" charset="0"/>
            </a:endParaRPr>
          </a:p>
        </p:txBody>
      </p:sp>
      <p:sp>
        <p:nvSpPr>
          <p:cNvPr id="2560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560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5605" name="Rectangle 155"/>
          <p:cNvSpPr>
            <a:spLocks noChangeArrowheads="1"/>
          </p:cNvSpPr>
          <p:nvPr/>
        </p:nvSpPr>
        <p:spPr bwMode="auto">
          <a:xfrm>
            <a:off x="479425" y="803275"/>
            <a:ext cx="8027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sz="1800" b="1" u="sng">
                <a:ea typeface="MS PGothic" pitchFamily="34" charset="-128"/>
                <a:cs typeface="Times New Roman" pitchFamily="18" charset="0"/>
              </a:rPr>
              <a:t>Reminder – from a previous lecture on CE-ED Output resistance</a:t>
            </a:r>
            <a:endParaRPr lang="en-GB" altLang="ja-JP" sz="1800" i="1">
              <a:ea typeface="MS PGothic" pitchFamily="34" charset="-128"/>
              <a:cs typeface="Times New Roman" pitchFamily="18" charset="0"/>
            </a:endParaRPr>
          </a:p>
        </p:txBody>
      </p:sp>
      <p:sp>
        <p:nvSpPr>
          <p:cNvPr id="25606" name="Rectangle 155"/>
          <p:cNvSpPr>
            <a:spLocks noChangeArrowheads="1"/>
          </p:cNvSpPr>
          <p:nvPr/>
        </p:nvSpPr>
        <p:spPr bwMode="auto">
          <a:xfrm>
            <a:off x="509588" y="2924175"/>
            <a:ext cx="706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sz="1800">
                <a:ea typeface="MS PGothic" pitchFamily="34" charset="-128"/>
                <a:cs typeface="Times New Roman" pitchFamily="18" charset="0"/>
              </a:rPr>
              <a:t>Assume R</a:t>
            </a:r>
            <a:r>
              <a:rPr lang="en-GB" altLang="ja-JP" sz="1800" baseline="-25000">
                <a:ea typeface="MS PGothic" pitchFamily="34" charset="-128"/>
                <a:cs typeface="Times New Roman" pitchFamily="18" charset="0"/>
              </a:rPr>
              <a:t>S</a:t>
            </a:r>
            <a:r>
              <a:rPr lang="en-GB" altLang="ja-JP" sz="1800">
                <a:ea typeface="MS PGothic" pitchFamily="34" charset="-128"/>
                <a:cs typeface="Times New Roman" pitchFamily="18" charset="0"/>
              </a:rPr>
              <a:t> &lt;&lt; r</a:t>
            </a:r>
            <a:r>
              <a:rPr lang="el-GR" altLang="ja-JP" sz="1800" baseline="-25000">
                <a:ea typeface="MS PGothic" pitchFamily="34" charset="-128"/>
                <a:cs typeface="Times New Roman" pitchFamily="18" charset="0"/>
              </a:rPr>
              <a:t>π</a:t>
            </a:r>
            <a:r>
              <a:rPr lang="en-GB" altLang="ja-JP" sz="1800">
                <a:ea typeface="MS PGothic" pitchFamily="34" charset="-128"/>
                <a:cs typeface="Times New Roman" pitchFamily="18" charset="0"/>
              </a:rPr>
              <a:t>. Then inject a small current i</a:t>
            </a:r>
            <a:r>
              <a:rPr lang="en-GB" altLang="ja-JP" sz="1800" baseline="-25000">
                <a:ea typeface="MS PGothic" pitchFamily="34" charset="-128"/>
                <a:cs typeface="Times New Roman" pitchFamily="18" charset="0"/>
              </a:rPr>
              <a:t>o</a:t>
            </a:r>
            <a:r>
              <a:rPr lang="en-GB" altLang="ja-JP" sz="1800">
                <a:ea typeface="MS PGothic" pitchFamily="34" charset="-128"/>
                <a:cs typeface="Times New Roman" pitchFamily="18" charset="0"/>
              </a:rPr>
              <a:t> into the collector terminal. This will cause a small increase in v</a:t>
            </a:r>
            <a:r>
              <a:rPr lang="en-GB" altLang="ja-JP" sz="1800" baseline="-25000">
                <a:ea typeface="MS PGothic" pitchFamily="34" charset="-128"/>
                <a:cs typeface="Times New Roman" pitchFamily="18" charset="0"/>
              </a:rPr>
              <a:t>o</a:t>
            </a:r>
            <a:endParaRPr lang="en-GB" altLang="ja-JP" sz="1800" i="1" baseline="-25000">
              <a:ea typeface="MS PGothic" pitchFamily="34" charset="-128"/>
              <a:cs typeface="Times New Roman" pitchFamily="18" charset="0"/>
            </a:endParaRPr>
          </a:p>
        </p:txBody>
      </p:sp>
      <p:sp>
        <p:nvSpPr>
          <p:cNvPr id="25607" name="Rectangle 155"/>
          <p:cNvSpPr>
            <a:spLocks noChangeArrowheads="1"/>
          </p:cNvSpPr>
          <p:nvPr/>
        </p:nvSpPr>
        <p:spPr bwMode="auto">
          <a:xfrm>
            <a:off x="500063" y="4094163"/>
            <a:ext cx="2108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a:ea typeface="MS PGothic" pitchFamily="34" charset="-128"/>
                <a:cs typeface="Times New Roman" pitchFamily="18" charset="0"/>
              </a:rPr>
              <a:t>But v</a:t>
            </a:r>
            <a:r>
              <a:rPr lang="el-GR" altLang="ja-JP" baseline="-25000">
                <a:ea typeface="MS PGothic" pitchFamily="34" charset="-128"/>
                <a:cs typeface="Times New Roman" pitchFamily="18" charset="0"/>
              </a:rPr>
              <a:t>π</a:t>
            </a:r>
            <a:r>
              <a:rPr lang="en-GB" altLang="ja-JP">
                <a:ea typeface="MS PGothic" pitchFamily="34" charset="-128"/>
                <a:cs typeface="Times New Roman" pitchFamily="18" charset="0"/>
              </a:rPr>
              <a:t>= - i</a:t>
            </a:r>
            <a:r>
              <a:rPr lang="en-GB" altLang="ja-JP" baseline="-25000">
                <a:ea typeface="MS PGothic" pitchFamily="34" charset="-128"/>
                <a:cs typeface="Times New Roman" pitchFamily="18" charset="0"/>
              </a:rPr>
              <a:t>o</a:t>
            </a:r>
            <a:r>
              <a:rPr lang="en-GB" altLang="ja-JP">
                <a:ea typeface="MS PGothic" pitchFamily="34" charset="-128"/>
                <a:cs typeface="Times New Roman" pitchFamily="18" charset="0"/>
              </a:rPr>
              <a:t> (r</a:t>
            </a:r>
            <a:r>
              <a:rPr lang="el-GR" altLang="ja-JP" baseline="-25000">
                <a:ea typeface="MS PGothic" pitchFamily="34" charset="-128"/>
                <a:cs typeface="Times New Roman" pitchFamily="18" charset="0"/>
              </a:rPr>
              <a:t>π</a:t>
            </a:r>
            <a:r>
              <a:rPr lang="en-GB" altLang="ja-JP">
                <a:ea typeface="MS PGothic" pitchFamily="34" charset="-128"/>
                <a:cs typeface="Times New Roman" pitchFamily="18" charset="0"/>
              </a:rPr>
              <a:t>//R</a:t>
            </a:r>
            <a:r>
              <a:rPr lang="en-GB" altLang="ja-JP" baseline="-25000">
                <a:ea typeface="MS PGothic" pitchFamily="34" charset="-128"/>
                <a:cs typeface="Times New Roman" pitchFamily="18" charset="0"/>
              </a:rPr>
              <a:t>E</a:t>
            </a:r>
            <a:r>
              <a:rPr lang="en-GB" altLang="ja-JP">
                <a:ea typeface="MS PGothic" pitchFamily="34" charset="-128"/>
                <a:cs typeface="Times New Roman" pitchFamily="18" charset="0"/>
              </a:rPr>
              <a:t>)</a:t>
            </a:r>
            <a:endParaRPr lang="en-GB" altLang="ja-JP" i="1" baseline="-25000">
              <a:ea typeface="MS PGothic" pitchFamily="34" charset="-128"/>
              <a:cs typeface="Times New Roman" pitchFamily="18" charset="0"/>
            </a:endParaRPr>
          </a:p>
        </p:txBody>
      </p:sp>
      <p:grpSp>
        <p:nvGrpSpPr>
          <p:cNvPr id="25608" name="Group 154"/>
          <p:cNvGrpSpPr>
            <a:grpSpLocks/>
          </p:cNvGrpSpPr>
          <p:nvPr/>
        </p:nvGrpSpPr>
        <p:grpSpPr bwMode="auto">
          <a:xfrm>
            <a:off x="1119188" y="3665538"/>
            <a:ext cx="5013325" cy="382587"/>
            <a:chOff x="1089025" y="3568700"/>
            <a:chExt cx="5013325" cy="382588"/>
          </a:xfrm>
        </p:grpSpPr>
        <p:graphicFrame>
          <p:nvGraphicFramePr>
            <p:cNvPr id="25677" name="Object 7"/>
            <p:cNvGraphicFramePr>
              <a:graphicFrameLocks noChangeAspect="1"/>
            </p:cNvGraphicFramePr>
            <p:nvPr/>
          </p:nvGraphicFramePr>
          <p:xfrm>
            <a:off x="1089025" y="3571875"/>
            <a:ext cx="2112963" cy="379413"/>
          </p:xfrm>
          <a:graphic>
            <a:graphicData uri="http://schemas.openxmlformats.org/presentationml/2006/ole">
              <mc:AlternateContent xmlns:mc="http://schemas.openxmlformats.org/markup-compatibility/2006">
                <mc:Choice xmlns:v="urn:schemas-microsoft-com:vml" Requires="v">
                  <p:oleObj spid="_x0000_s25719" name="Equation" r:id="rId4" imgW="1270000" imgH="228600" progId="Equation.3">
                    <p:embed/>
                  </p:oleObj>
                </mc:Choice>
                <mc:Fallback>
                  <p:oleObj name="Equation" r:id="rId4" imgW="12700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025" y="3571875"/>
                          <a:ext cx="211296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78" name="Object 8"/>
            <p:cNvGraphicFramePr>
              <a:graphicFrameLocks noChangeAspect="1"/>
            </p:cNvGraphicFramePr>
            <p:nvPr/>
          </p:nvGraphicFramePr>
          <p:xfrm>
            <a:off x="3332163" y="3568700"/>
            <a:ext cx="2770187" cy="379413"/>
          </p:xfrm>
          <a:graphic>
            <a:graphicData uri="http://schemas.openxmlformats.org/presentationml/2006/ole">
              <mc:AlternateContent xmlns:mc="http://schemas.openxmlformats.org/markup-compatibility/2006">
                <mc:Choice xmlns:v="urn:schemas-microsoft-com:vml" Requires="v">
                  <p:oleObj spid="_x0000_s25720" name="Equation" r:id="rId6" imgW="1663700" imgH="228600" progId="Equation.3">
                    <p:embed/>
                  </p:oleObj>
                </mc:Choice>
                <mc:Fallback>
                  <p:oleObj name="Equation" r:id="rId6" imgW="166370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163" y="3568700"/>
                          <a:ext cx="2770187"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5609" name="Object 9"/>
          <p:cNvGraphicFramePr>
            <a:graphicFrameLocks noChangeAspect="1"/>
          </p:cNvGraphicFramePr>
          <p:nvPr/>
        </p:nvGraphicFramePr>
        <p:xfrm>
          <a:off x="2879725" y="4073525"/>
          <a:ext cx="4037013" cy="379413"/>
        </p:xfrm>
        <a:graphic>
          <a:graphicData uri="http://schemas.openxmlformats.org/presentationml/2006/ole">
            <mc:AlternateContent xmlns:mc="http://schemas.openxmlformats.org/markup-compatibility/2006">
              <mc:Choice xmlns:v="urn:schemas-microsoft-com:vml" Requires="v">
                <p:oleObj spid="_x0000_s25721" name="Equation" r:id="rId8" imgW="2425700" imgH="228600" progId="Equation.3">
                  <p:embed/>
                </p:oleObj>
              </mc:Choice>
              <mc:Fallback>
                <p:oleObj name="Equation" r:id="rId8" imgW="2425700" imgH="2286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9725" y="4073525"/>
                        <a:ext cx="40370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0" name="Object 10"/>
          <p:cNvGraphicFramePr>
            <a:graphicFrameLocks noChangeAspect="1"/>
          </p:cNvGraphicFramePr>
          <p:nvPr/>
        </p:nvGraphicFramePr>
        <p:xfrm>
          <a:off x="2551113" y="4395788"/>
          <a:ext cx="3725862" cy="698500"/>
        </p:xfrm>
        <a:graphic>
          <a:graphicData uri="http://schemas.openxmlformats.org/presentationml/2006/ole">
            <mc:AlternateContent xmlns:mc="http://schemas.openxmlformats.org/markup-compatibility/2006">
              <mc:Choice xmlns:v="urn:schemas-microsoft-com:vml" Requires="v">
                <p:oleObj spid="_x0000_s25722" name="Equation" r:id="rId10" imgW="2298700" imgH="431800" progId="Equation.3">
                  <p:embed/>
                </p:oleObj>
              </mc:Choice>
              <mc:Fallback>
                <p:oleObj name="Equation" r:id="rId10" imgW="2298700" imgH="4318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1113" y="4395788"/>
                        <a:ext cx="37258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1" name="Object 11"/>
          <p:cNvGraphicFramePr>
            <a:graphicFrameLocks noChangeAspect="1"/>
          </p:cNvGraphicFramePr>
          <p:nvPr/>
        </p:nvGraphicFramePr>
        <p:xfrm>
          <a:off x="3338513" y="5003800"/>
          <a:ext cx="4298950" cy="365125"/>
        </p:xfrm>
        <a:graphic>
          <a:graphicData uri="http://schemas.openxmlformats.org/presentationml/2006/ole">
            <mc:AlternateContent xmlns:mc="http://schemas.openxmlformats.org/markup-compatibility/2006">
              <mc:Choice xmlns:v="urn:schemas-microsoft-com:vml" Requires="v">
                <p:oleObj spid="_x0000_s25723" name="Equation" r:id="rId12" imgW="2692400" imgH="228600" progId="Equation.3">
                  <p:embed/>
                </p:oleObj>
              </mc:Choice>
              <mc:Fallback>
                <p:oleObj name="Equation" r:id="rId12" imgW="2692400" imgH="2286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8513" y="5003800"/>
                        <a:ext cx="429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2" name="Text Box 483"/>
          <p:cNvSpPr txBox="1">
            <a:spLocks noChangeArrowheads="1"/>
          </p:cNvSpPr>
          <p:nvPr/>
        </p:nvSpPr>
        <p:spPr bwMode="auto">
          <a:xfrm>
            <a:off x="433388" y="5540375"/>
            <a:ext cx="80502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So the effective resistance from collector to emitter is even larger than r</a:t>
            </a:r>
            <a:r>
              <a:rPr lang="en-GB" altLang="en-US" sz="1800" baseline="-25000"/>
              <a:t>o</a:t>
            </a:r>
          </a:p>
        </p:txBody>
      </p:sp>
      <p:sp>
        <p:nvSpPr>
          <p:cNvPr id="25613" name="Rectangle 178"/>
          <p:cNvSpPr>
            <a:spLocks noChangeArrowheads="1"/>
          </p:cNvSpPr>
          <p:nvPr/>
        </p:nvSpPr>
        <p:spPr bwMode="auto">
          <a:xfrm>
            <a:off x="4524375" y="1319213"/>
            <a:ext cx="1444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808080"/>
                </a:solidFill>
                <a:ea typeface="MS PGothic" pitchFamily="34" charset="-128"/>
                <a:cs typeface="Times New Roman" pitchFamily="18" charset="0"/>
              </a:rPr>
              <a:t>r</a:t>
            </a:r>
            <a:r>
              <a:rPr lang="en-US" altLang="ja-JP" baseline="-25000">
                <a:solidFill>
                  <a:srgbClr val="808080"/>
                </a:solidFill>
                <a:ea typeface="MS PGothic" pitchFamily="34" charset="-128"/>
                <a:cs typeface="Times New Roman" pitchFamily="18" charset="0"/>
                <a:sym typeface="Symbol" pitchFamily="18" charset="2"/>
              </a:rPr>
              <a:t>b</a:t>
            </a:r>
          </a:p>
        </p:txBody>
      </p:sp>
      <p:sp>
        <p:nvSpPr>
          <p:cNvPr id="25614" name="AutoShape 144"/>
          <p:cNvSpPr>
            <a:spLocks noChangeArrowheads="1"/>
          </p:cNvSpPr>
          <p:nvPr/>
        </p:nvSpPr>
        <p:spPr bwMode="auto">
          <a:xfrm>
            <a:off x="5219700" y="1792288"/>
            <a:ext cx="263525" cy="266700"/>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25615" name="Line 145"/>
          <p:cNvSpPr>
            <a:spLocks noChangeShapeType="1"/>
          </p:cNvSpPr>
          <p:nvPr/>
        </p:nvSpPr>
        <p:spPr bwMode="auto">
          <a:xfrm flipV="1">
            <a:off x="4876800" y="1628775"/>
            <a:ext cx="0" cy="56832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Line 146"/>
          <p:cNvSpPr>
            <a:spLocks noChangeShapeType="1"/>
          </p:cNvSpPr>
          <p:nvPr/>
        </p:nvSpPr>
        <p:spPr bwMode="auto">
          <a:xfrm flipH="1">
            <a:off x="3289300" y="1628775"/>
            <a:ext cx="1587500"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7" name="Freeform 147"/>
          <p:cNvSpPr>
            <a:spLocks/>
          </p:cNvSpPr>
          <p:nvPr/>
        </p:nvSpPr>
        <p:spPr bwMode="auto">
          <a:xfrm>
            <a:off x="5343525" y="1981200"/>
            <a:ext cx="26988" cy="22225"/>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25618" name="Line 148"/>
          <p:cNvSpPr>
            <a:spLocks noChangeShapeType="1"/>
          </p:cNvSpPr>
          <p:nvPr/>
        </p:nvSpPr>
        <p:spPr bwMode="auto">
          <a:xfrm>
            <a:off x="5357813" y="1846263"/>
            <a:ext cx="0" cy="13493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Line 149"/>
          <p:cNvSpPr>
            <a:spLocks noChangeShapeType="1"/>
          </p:cNvSpPr>
          <p:nvPr/>
        </p:nvSpPr>
        <p:spPr bwMode="auto">
          <a:xfrm flipV="1">
            <a:off x="5349875" y="1628775"/>
            <a:ext cx="0" cy="16351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150"/>
          <p:cNvSpPr>
            <a:spLocks noChangeShapeType="1"/>
          </p:cNvSpPr>
          <p:nvPr/>
        </p:nvSpPr>
        <p:spPr bwMode="auto">
          <a:xfrm>
            <a:off x="5357813" y="2052638"/>
            <a:ext cx="0" cy="14605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151"/>
          <p:cNvSpPr>
            <a:spLocks noChangeShapeType="1"/>
          </p:cNvSpPr>
          <p:nvPr/>
        </p:nvSpPr>
        <p:spPr bwMode="auto">
          <a:xfrm>
            <a:off x="4879975" y="2198688"/>
            <a:ext cx="124777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152"/>
          <p:cNvSpPr>
            <a:spLocks noChangeShapeType="1"/>
          </p:cNvSpPr>
          <p:nvPr/>
        </p:nvSpPr>
        <p:spPr bwMode="auto">
          <a:xfrm flipH="1" flipV="1">
            <a:off x="5349875" y="1628775"/>
            <a:ext cx="2339975" cy="3492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Rectangle 153"/>
          <p:cNvSpPr>
            <a:spLocks noChangeArrowheads="1"/>
          </p:cNvSpPr>
          <p:nvPr/>
        </p:nvSpPr>
        <p:spPr bwMode="auto">
          <a:xfrm>
            <a:off x="4640263" y="1809750"/>
            <a:ext cx="1444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25624" name="Freeform 155"/>
          <p:cNvSpPr>
            <a:spLocks/>
          </p:cNvSpPr>
          <p:nvPr/>
        </p:nvSpPr>
        <p:spPr bwMode="auto">
          <a:xfrm>
            <a:off x="4056063" y="1611313"/>
            <a:ext cx="44450" cy="33337"/>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25625" name="Rectangle 156"/>
          <p:cNvSpPr>
            <a:spLocks noChangeArrowheads="1"/>
          </p:cNvSpPr>
          <p:nvPr/>
        </p:nvSpPr>
        <p:spPr bwMode="auto">
          <a:xfrm>
            <a:off x="5522913" y="2219325"/>
            <a:ext cx="1095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25626" name="Rectangle 157"/>
          <p:cNvSpPr>
            <a:spLocks noChangeArrowheads="1"/>
          </p:cNvSpPr>
          <p:nvPr/>
        </p:nvSpPr>
        <p:spPr bwMode="auto">
          <a:xfrm>
            <a:off x="4040188" y="1390650"/>
            <a:ext cx="1095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sp>
        <p:nvSpPr>
          <p:cNvPr id="25627" name="Rectangle 160"/>
          <p:cNvSpPr>
            <a:spLocks noChangeArrowheads="1"/>
          </p:cNvSpPr>
          <p:nvPr/>
        </p:nvSpPr>
        <p:spPr bwMode="auto">
          <a:xfrm>
            <a:off x="5487988" y="1746250"/>
            <a:ext cx="1873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ja-JP" sz="1300">
                <a:solidFill>
                  <a:srgbClr val="000000"/>
                </a:solidFill>
                <a:ea typeface="MS PGothic" pitchFamily="34" charset="-128"/>
                <a:cs typeface="Arial" charset="0"/>
              </a:rPr>
              <a:t>g</a:t>
            </a:r>
            <a:r>
              <a:rPr lang="en-GB" altLang="ja-JP" sz="1300" baseline="-25000">
                <a:solidFill>
                  <a:srgbClr val="000000"/>
                </a:solidFill>
                <a:ea typeface="MS PGothic" pitchFamily="34" charset="-128"/>
                <a:cs typeface="Arial" charset="0"/>
              </a:rPr>
              <a:t>m</a:t>
            </a:r>
            <a:endParaRPr lang="el-GR" altLang="ja-JP" sz="1800" baseline="-25000">
              <a:ea typeface="MS PGothic" pitchFamily="34" charset="-128"/>
              <a:cs typeface="Arial" charset="0"/>
            </a:endParaRPr>
          </a:p>
        </p:txBody>
      </p:sp>
      <p:sp>
        <p:nvSpPr>
          <p:cNvPr id="25628" name="Rectangle 162"/>
          <p:cNvSpPr>
            <a:spLocks noChangeArrowheads="1"/>
          </p:cNvSpPr>
          <p:nvPr/>
        </p:nvSpPr>
        <p:spPr bwMode="auto">
          <a:xfrm>
            <a:off x="5673725" y="1746250"/>
            <a:ext cx="2317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n-US" altLang="ja-JP" sz="1300" baseline="-25000">
                <a:solidFill>
                  <a:srgbClr val="000000"/>
                </a:solidFill>
                <a:ea typeface="MS PGothic" pitchFamily="34" charset="-128"/>
                <a:cs typeface="Times New Roman" pitchFamily="18" charset="0"/>
              </a:rPr>
              <a:t>π</a:t>
            </a:r>
            <a:endParaRPr lang="en-US" altLang="ja-JP" sz="1800">
              <a:ea typeface="MS PGothic" pitchFamily="34" charset="-128"/>
              <a:cs typeface="Times New Roman" pitchFamily="18" charset="0"/>
            </a:endParaRPr>
          </a:p>
        </p:txBody>
      </p:sp>
      <p:sp>
        <p:nvSpPr>
          <p:cNvPr id="25629" name="Rectangle 164"/>
          <p:cNvSpPr>
            <a:spLocks noChangeArrowheads="1"/>
          </p:cNvSpPr>
          <p:nvPr/>
        </p:nvSpPr>
        <p:spPr bwMode="auto">
          <a:xfrm>
            <a:off x="6089650" y="1401763"/>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endParaRPr lang="en-US" altLang="ja-JP" sz="1800">
              <a:ea typeface="MS PGothic" pitchFamily="34" charset="-128"/>
              <a:cs typeface="Times New Roman" pitchFamily="18" charset="0"/>
            </a:endParaRPr>
          </a:p>
        </p:txBody>
      </p:sp>
      <p:sp>
        <p:nvSpPr>
          <p:cNvPr id="25630" name="Line 165"/>
          <p:cNvSpPr>
            <a:spLocks noChangeShapeType="1"/>
          </p:cNvSpPr>
          <p:nvPr/>
        </p:nvSpPr>
        <p:spPr bwMode="auto">
          <a:xfrm flipV="1">
            <a:off x="7939088" y="1985963"/>
            <a:ext cx="1587" cy="40798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1" name="Freeform 166"/>
          <p:cNvSpPr>
            <a:spLocks/>
          </p:cNvSpPr>
          <p:nvPr/>
        </p:nvSpPr>
        <p:spPr bwMode="auto">
          <a:xfrm>
            <a:off x="7900988" y="1936750"/>
            <a:ext cx="80962" cy="65088"/>
          </a:xfrm>
          <a:custGeom>
            <a:avLst/>
            <a:gdLst>
              <a:gd name="T0" fmla="*/ 0 w 158"/>
              <a:gd name="T1" fmla="*/ 0 h 158"/>
              <a:gd name="T2" fmla="*/ 2147483647 w 158"/>
              <a:gd name="T3" fmla="*/ 0 h 158"/>
              <a:gd name="T4" fmla="*/ 0 w 158"/>
              <a:gd name="T5" fmla="*/ 0 h 158"/>
              <a:gd name="T6" fmla="*/ 0 w 158"/>
              <a:gd name="T7" fmla="*/ 0 h 158"/>
              <a:gd name="T8" fmla="*/ 0 w 158"/>
              <a:gd name="T9" fmla="*/ 0 h 158"/>
              <a:gd name="T10" fmla="*/ 0 w 158"/>
              <a:gd name="T11" fmla="*/ 0 h 158"/>
              <a:gd name="T12" fmla="*/ 0 w 158"/>
              <a:gd name="T13" fmla="*/ 0 h 158"/>
              <a:gd name="T14" fmla="*/ 0 60000 65536"/>
              <a:gd name="T15" fmla="*/ 0 60000 65536"/>
              <a:gd name="T16" fmla="*/ 0 60000 65536"/>
              <a:gd name="T17" fmla="*/ 0 60000 65536"/>
              <a:gd name="T18" fmla="*/ 0 60000 65536"/>
              <a:gd name="T19" fmla="*/ 0 60000 65536"/>
              <a:gd name="T20" fmla="*/ 0 60000 65536"/>
              <a:gd name="T21" fmla="*/ 0 w 158"/>
              <a:gd name="T22" fmla="*/ 0 h 158"/>
              <a:gd name="T23" fmla="*/ 158 w 158"/>
              <a:gd name="T24" fmla="*/ 158 h 1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8" h="158">
                <a:moveTo>
                  <a:pt x="79" y="0"/>
                </a:moveTo>
                <a:lnTo>
                  <a:pt x="158" y="158"/>
                </a:lnTo>
                <a:lnTo>
                  <a:pt x="120" y="144"/>
                </a:lnTo>
                <a:lnTo>
                  <a:pt x="79" y="139"/>
                </a:lnTo>
                <a:lnTo>
                  <a:pt x="39" y="144"/>
                </a:lnTo>
                <a:lnTo>
                  <a:pt x="0" y="158"/>
                </a:lnTo>
                <a:lnTo>
                  <a:pt x="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2" name="Rectangle 167"/>
          <p:cNvSpPr>
            <a:spLocks noChangeArrowheads="1"/>
          </p:cNvSpPr>
          <p:nvPr/>
        </p:nvSpPr>
        <p:spPr bwMode="auto">
          <a:xfrm>
            <a:off x="8020050" y="2100263"/>
            <a:ext cx="179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o</a:t>
            </a:r>
            <a:endParaRPr lang="en-US" altLang="ja-JP">
              <a:ea typeface="MS PGothic" pitchFamily="34" charset="-128"/>
              <a:cs typeface="Times New Roman" pitchFamily="18" charset="0"/>
            </a:endParaRPr>
          </a:p>
        </p:txBody>
      </p:sp>
      <p:sp>
        <p:nvSpPr>
          <p:cNvPr id="25633" name="Rectangle 169"/>
          <p:cNvSpPr>
            <a:spLocks noChangeArrowheads="1"/>
          </p:cNvSpPr>
          <p:nvPr/>
        </p:nvSpPr>
        <p:spPr bwMode="auto">
          <a:xfrm>
            <a:off x="4822825" y="1766888"/>
            <a:ext cx="111125" cy="277812"/>
          </a:xfrm>
          <a:prstGeom prst="rect">
            <a:avLst/>
          </a:prstGeom>
          <a:solidFill>
            <a:schemeClr val="bg1"/>
          </a:solidFill>
          <a:ln w="8890">
            <a:solidFill>
              <a:srgbClr val="000000"/>
            </a:solidFill>
            <a:miter lim="800000"/>
            <a:headEnd/>
            <a:tailEnd/>
          </a:ln>
        </p:spPr>
        <p:txBody>
          <a:bodyPr/>
          <a:lstStyle/>
          <a:p>
            <a:endParaRPr lang="en-US" altLang="en-US"/>
          </a:p>
        </p:txBody>
      </p:sp>
      <p:sp>
        <p:nvSpPr>
          <p:cNvPr id="25634" name="Line 170"/>
          <p:cNvSpPr>
            <a:spLocks noChangeShapeType="1"/>
          </p:cNvSpPr>
          <p:nvPr/>
        </p:nvSpPr>
        <p:spPr bwMode="auto">
          <a:xfrm flipV="1">
            <a:off x="3770313" y="1631950"/>
            <a:ext cx="0" cy="1127125"/>
          </a:xfrm>
          <a:prstGeom prst="line">
            <a:avLst/>
          </a:prstGeom>
          <a:noFill/>
          <a:ln w="8890">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Rectangle 171"/>
          <p:cNvSpPr>
            <a:spLocks noChangeArrowheads="1"/>
          </p:cNvSpPr>
          <p:nvPr/>
        </p:nvSpPr>
        <p:spPr bwMode="auto">
          <a:xfrm>
            <a:off x="3716338" y="2070100"/>
            <a:ext cx="111125" cy="276225"/>
          </a:xfrm>
          <a:prstGeom prst="rect">
            <a:avLst/>
          </a:prstGeom>
          <a:solidFill>
            <a:schemeClr val="bg1"/>
          </a:solidFill>
          <a:ln w="8890">
            <a:solidFill>
              <a:srgbClr val="B2B2B2"/>
            </a:solidFill>
            <a:miter lim="800000"/>
            <a:headEnd/>
            <a:tailEnd/>
          </a:ln>
        </p:spPr>
        <p:txBody>
          <a:bodyPr/>
          <a:lstStyle/>
          <a:p>
            <a:endParaRPr lang="en-US" altLang="en-US"/>
          </a:p>
        </p:txBody>
      </p:sp>
      <p:sp>
        <p:nvSpPr>
          <p:cNvPr id="25636" name="Line 174"/>
          <p:cNvSpPr>
            <a:spLocks noChangeShapeType="1"/>
          </p:cNvSpPr>
          <p:nvPr/>
        </p:nvSpPr>
        <p:spPr bwMode="auto">
          <a:xfrm flipV="1">
            <a:off x="6124575" y="1631950"/>
            <a:ext cx="0" cy="568325"/>
          </a:xfrm>
          <a:prstGeom prst="line">
            <a:avLst/>
          </a:prstGeom>
          <a:noFill/>
          <a:ln w="889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7" name="Rectangle 175"/>
          <p:cNvSpPr>
            <a:spLocks noChangeArrowheads="1"/>
          </p:cNvSpPr>
          <p:nvPr/>
        </p:nvSpPr>
        <p:spPr bwMode="auto">
          <a:xfrm>
            <a:off x="6069013" y="1822450"/>
            <a:ext cx="111125" cy="274638"/>
          </a:xfrm>
          <a:prstGeom prst="rect">
            <a:avLst/>
          </a:prstGeom>
          <a:solidFill>
            <a:schemeClr val="bg1"/>
          </a:solidFill>
          <a:ln w="8890">
            <a:solidFill>
              <a:schemeClr val="tx1"/>
            </a:solidFill>
            <a:miter lim="800000"/>
            <a:headEnd/>
            <a:tailEnd/>
          </a:ln>
        </p:spPr>
        <p:txBody>
          <a:bodyPr/>
          <a:lstStyle/>
          <a:p>
            <a:endParaRPr lang="en-US" altLang="en-US"/>
          </a:p>
        </p:txBody>
      </p:sp>
      <p:sp>
        <p:nvSpPr>
          <p:cNvPr id="25638" name="Rectangle 176"/>
          <p:cNvSpPr>
            <a:spLocks noChangeArrowheads="1"/>
          </p:cNvSpPr>
          <p:nvPr/>
        </p:nvSpPr>
        <p:spPr bwMode="auto">
          <a:xfrm>
            <a:off x="5924550" y="1814513"/>
            <a:ext cx="11906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ea typeface="MS PGothic" pitchFamily="34" charset="-128"/>
                <a:cs typeface="Times New Roman" pitchFamily="18" charset="0"/>
              </a:rPr>
              <a:t>r</a:t>
            </a:r>
            <a:r>
              <a:rPr lang="en-US" altLang="ja-JP" sz="1300" baseline="-25000">
                <a:ea typeface="MS PGothic" pitchFamily="34" charset="-128"/>
                <a:cs typeface="Times New Roman" pitchFamily="18" charset="0"/>
              </a:rPr>
              <a:t>o</a:t>
            </a:r>
            <a:endParaRPr lang="en-US" altLang="ja-JP" sz="1300" baseline="-25000">
              <a:latin typeface="Arial Narrow" pitchFamily="34" charset="0"/>
              <a:ea typeface="MS PGothic" pitchFamily="34" charset="-128"/>
              <a:cs typeface="Times New Roman" pitchFamily="18" charset="0"/>
            </a:endParaRPr>
          </a:p>
        </p:txBody>
      </p:sp>
      <p:sp>
        <p:nvSpPr>
          <p:cNvPr id="25639" name="Rectangle 177"/>
          <p:cNvSpPr>
            <a:spLocks noChangeArrowheads="1"/>
          </p:cNvSpPr>
          <p:nvPr/>
        </p:nvSpPr>
        <p:spPr bwMode="auto">
          <a:xfrm rot="-5400000">
            <a:off x="4558507" y="1515269"/>
            <a:ext cx="58737" cy="225425"/>
          </a:xfrm>
          <a:prstGeom prst="rect">
            <a:avLst/>
          </a:prstGeom>
          <a:solidFill>
            <a:schemeClr val="bg1"/>
          </a:solidFill>
          <a:ln w="8890">
            <a:solidFill>
              <a:srgbClr val="808080"/>
            </a:solidFill>
            <a:prstDash val="dash"/>
            <a:miter lim="800000"/>
            <a:headEnd/>
            <a:tailEnd/>
          </a:ln>
        </p:spPr>
        <p:txBody>
          <a:bodyPr vert="eaVert"/>
          <a:lstStyle/>
          <a:p>
            <a:endParaRPr lang="en-US" altLang="en-US" sz="1800"/>
          </a:p>
        </p:txBody>
      </p:sp>
      <p:sp>
        <p:nvSpPr>
          <p:cNvPr id="25640" name="Rectangle 179"/>
          <p:cNvSpPr>
            <a:spLocks noChangeArrowheads="1"/>
          </p:cNvSpPr>
          <p:nvPr/>
        </p:nvSpPr>
        <p:spPr bwMode="auto">
          <a:xfrm>
            <a:off x="4826000" y="1455738"/>
            <a:ext cx="14605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sp>
        <p:nvSpPr>
          <p:cNvPr id="25641" name="Freeform 190"/>
          <p:cNvSpPr>
            <a:spLocks/>
          </p:cNvSpPr>
          <p:nvPr/>
        </p:nvSpPr>
        <p:spPr bwMode="auto">
          <a:xfrm flipH="1">
            <a:off x="6386513" y="1606550"/>
            <a:ext cx="63500" cy="50800"/>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2" name="Line 191"/>
          <p:cNvSpPr>
            <a:spLocks noChangeShapeType="1"/>
          </p:cNvSpPr>
          <p:nvPr/>
        </p:nvSpPr>
        <p:spPr bwMode="auto">
          <a:xfrm flipV="1">
            <a:off x="7015163" y="1633538"/>
            <a:ext cx="0" cy="11461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Rectangle 192"/>
          <p:cNvSpPr>
            <a:spLocks noChangeArrowheads="1"/>
          </p:cNvSpPr>
          <p:nvPr/>
        </p:nvSpPr>
        <p:spPr bwMode="auto">
          <a:xfrm>
            <a:off x="6959600" y="2047875"/>
            <a:ext cx="111125" cy="274638"/>
          </a:xfrm>
          <a:prstGeom prst="rect">
            <a:avLst/>
          </a:prstGeom>
          <a:solidFill>
            <a:schemeClr val="bg1"/>
          </a:solidFill>
          <a:ln w="8890">
            <a:solidFill>
              <a:srgbClr val="000000"/>
            </a:solidFill>
            <a:miter lim="800000"/>
            <a:headEnd/>
            <a:tailEnd/>
          </a:ln>
        </p:spPr>
        <p:txBody>
          <a:bodyPr/>
          <a:lstStyle/>
          <a:p>
            <a:endParaRPr lang="en-US" altLang="en-US"/>
          </a:p>
        </p:txBody>
      </p:sp>
      <p:sp>
        <p:nvSpPr>
          <p:cNvPr id="25644" name="Freeform 193"/>
          <p:cNvSpPr>
            <a:spLocks/>
          </p:cNvSpPr>
          <p:nvPr/>
        </p:nvSpPr>
        <p:spPr bwMode="auto">
          <a:xfrm>
            <a:off x="6099175" y="1614488"/>
            <a:ext cx="42863" cy="34925"/>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25645" name="Freeform 194"/>
          <p:cNvSpPr>
            <a:spLocks/>
          </p:cNvSpPr>
          <p:nvPr/>
        </p:nvSpPr>
        <p:spPr bwMode="auto">
          <a:xfrm>
            <a:off x="5343525" y="2182813"/>
            <a:ext cx="41275" cy="31750"/>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25646" name="Rectangle 195"/>
          <p:cNvSpPr>
            <a:spLocks noChangeArrowheads="1"/>
          </p:cNvSpPr>
          <p:nvPr/>
        </p:nvSpPr>
        <p:spPr bwMode="auto">
          <a:xfrm>
            <a:off x="6723063" y="2100263"/>
            <a:ext cx="20161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R</a:t>
            </a:r>
            <a:r>
              <a:rPr lang="en-US" altLang="ja-JP" sz="1300" baseline="-25000">
                <a:solidFill>
                  <a:srgbClr val="000000"/>
                </a:solidFill>
                <a:ea typeface="MS PGothic" pitchFamily="34" charset="-128"/>
                <a:cs typeface="Times New Roman" pitchFamily="18" charset="0"/>
              </a:rPr>
              <a:t>C</a:t>
            </a:r>
            <a:endParaRPr lang="en-US" altLang="ja-JP" sz="1300" baseline="-25000">
              <a:solidFill>
                <a:srgbClr val="000000"/>
              </a:solidFill>
              <a:latin typeface="Arial Narrow" pitchFamily="34" charset="0"/>
              <a:ea typeface="MS PGothic" pitchFamily="34" charset="-128"/>
              <a:cs typeface="Times New Roman" pitchFamily="18" charset="0"/>
            </a:endParaRPr>
          </a:p>
        </p:txBody>
      </p:sp>
      <p:sp>
        <p:nvSpPr>
          <p:cNvPr id="25647" name="Rectangle 196"/>
          <p:cNvSpPr>
            <a:spLocks noChangeArrowheads="1"/>
          </p:cNvSpPr>
          <p:nvPr/>
        </p:nvSpPr>
        <p:spPr bwMode="auto">
          <a:xfrm>
            <a:off x="6292850" y="1344613"/>
            <a:ext cx="100013"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o</a:t>
            </a:r>
            <a:endParaRPr lang="en-US" altLang="ja-JP" sz="1800">
              <a:ea typeface="MS PGothic" pitchFamily="34" charset="-128"/>
              <a:cs typeface="Times New Roman" pitchFamily="18" charset="0"/>
            </a:endParaRPr>
          </a:p>
        </p:txBody>
      </p:sp>
      <p:sp>
        <p:nvSpPr>
          <p:cNvPr id="25648" name="Line 201"/>
          <p:cNvSpPr>
            <a:spLocks noChangeShapeType="1"/>
          </p:cNvSpPr>
          <p:nvPr/>
        </p:nvSpPr>
        <p:spPr bwMode="auto">
          <a:xfrm flipV="1">
            <a:off x="5356225" y="2193925"/>
            <a:ext cx="0" cy="56832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9" name="Rectangle 200"/>
          <p:cNvSpPr>
            <a:spLocks noChangeArrowheads="1"/>
          </p:cNvSpPr>
          <p:nvPr/>
        </p:nvSpPr>
        <p:spPr bwMode="auto">
          <a:xfrm>
            <a:off x="5300663" y="2341563"/>
            <a:ext cx="111125" cy="277812"/>
          </a:xfrm>
          <a:prstGeom prst="rect">
            <a:avLst/>
          </a:prstGeom>
          <a:solidFill>
            <a:schemeClr val="bg1"/>
          </a:solidFill>
          <a:ln w="8890">
            <a:solidFill>
              <a:srgbClr val="000000"/>
            </a:solidFill>
            <a:miter lim="800000"/>
            <a:headEnd/>
            <a:tailEnd/>
          </a:ln>
        </p:spPr>
        <p:txBody>
          <a:bodyPr/>
          <a:lstStyle/>
          <a:p>
            <a:endParaRPr lang="en-US" altLang="en-US"/>
          </a:p>
        </p:txBody>
      </p:sp>
      <p:sp>
        <p:nvSpPr>
          <p:cNvPr id="25650" name="Line 202"/>
          <p:cNvSpPr>
            <a:spLocks noChangeShapeType="1"/>
          </p:cNvSpPr>
          <p:nvPr/>
        </p:nvSpPr>
        <p:spPr bwMode="auto">
          <a:xfrm flipH="1" flipV="1">
            <a:off x="3313113" y="2771775"/>
            <a:ext cx="4376737"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1" name="Rectangle 203"/>
          <p:cNvSpPr>
            <a:spLocks noChangeArrowheads="1"/>
          </p:cNvSpPr>
          <p:nvPr/>
        </p:nvSpPr>
        <p:spPr bwMode="auto">
          <a:xfrm>
            <a:off x="5078413" y="2401888"/>
            <a:ext cx="195262"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R</a:t>
            </a:r>
            <a:r>
              <a:rPr lang="en-US" altLang="ja-JP" sz="1300" baseline="-25000">
                <a:solidFill>
                  <a:srgbClr val="000000"/>
                </a:solidFill>
                <a:ea typeface="MS PGothic" pitchFamily="34" charset="-128"/>
                <a:cs typeface="Times New Roman" pitchFamily="18" charset="0"/>
              </a:rPr>
              <a:t>E</a:t>
            </a:r>
            <a:endParaRPr lang="en-US" altLang="ja-JP" sz="1300" baseline="-25000">
              <a:solidFill>
                <a:srgbClr val="000000"/>
              </a:solidFill>
              <a:latin typeface="Arial Narrow" pitchFamily="34" charset="0"/>
              <a:ea typeface="MS PGothic" pitchFamily="34" charset="-128"/>
              <a:cs typeface="Times New Roman" pitchFamily="18" charset="0"/>
            </a:endParaRPr>
          </a:p>
        </p:txBody>
      </p:sp>
      <p:sp>
        <p:nvSpPr>
          <p:cNvPr id="25652" name="Line 205"/>
          <p:cNvSpPr>
            <a:spLocks noChangeShapeType="1"/>
          </p:cNvSpPr>
          <p:nvPr/>
        </p:nvSpPr>
        <p:spPr bwMode="auto">
          <a:xfrm flipV="1">
            <a:off x="7675563" y="1646238"/>
            <a:ext cx="20637" cy="112236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3" name="Rectangle 206"/>
          <p:cNvSpPr>
            <a:spLocks noChangeArrowheads="1"/>
          </p:cNvSpPr>
          <p:nvPr/>
        </p:nvSpPr>
        <p:spPr bwMode="auto">
          <a:xfrm>
            <a:off x="7634288" y="2036763"/>
            <a:ext cx="111125" cy="277812"/>
          </a:xfrm>
          <a:prstGeom prst="rect">
            <a:avLst/>
          </a:prstGeom>
          <a:solidFill>
            <a:schemeClr val="bg1"/>
          </a:solidFill>
          <a:ln w="8890">
            <a:solidFill>
              <a:srgbClr val="000000"/>
            </a:solidFill>
            <a:miter lim="800000"/>
            <a:headEnd/>
            <a:tailEnd/>
          </a:ln>
        </p:spPr>
        <p:txBody>
          <a:bodyPr/>
          <a:lstStyle/>
          <a:p>
            <a:endParaRPr lang="en-US" altLang="en-US"/>
          </a:p>
        </p:txBody>
      </p:sp>
      <p:sp>
        <p:nvSpPr>
          <p:cNvPr id="25654" name="Rectangle 207"/>
          <p:cNvSpPr>
            <a:spLocks noChangeArrowheads="1"/>
          </p:cNvSpPr>
          <p:nvPr/>
        </p:nvSpPr>
        <p:spPr bwMode="auto">
          <a:xfrm>
            <a:off x="7413625" y="2089150"/>
            <a:ext cx="18256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R</a:t>
            </a:r>
            <a:r>
              <a:rPr lang="en-US" altLang="ja-JP" sz="1300" baseline="-25000">
                <a:solidFill>
                  <a:srgbClr val="000000"/>
                </a:solidFill>
                <a:ea typeface="MS PGothic" pitchFamily="34" charset="-128"/>
                <a:cs typeface="Times New Roman" pitchFamily="18" charset="0"/>
              </a:rPr>
              <a:t>L</a:t>
            </a:r>
            <a:endParaRPr lang="en-US" altLang="ja-JP" sz="1300" baseline="-25000">
              <a:solidFill>
                <a:srgbClr val="000000"/>
              </a:solidFill>
              <a:latin typeface="Arial Narrow" pitchFamily="34" charset="0"/>
              <a:ea typeface="MS PGothic" pitchFamily="34" charset="-128"/>
              <a:cs typeface="Times New Roman" pitchFamily="18" charset="0"/>
            </a:endParaRPr>
          </a:p>
        </p:txBody>
      </p:sp>
      <p:sp>
        <p:nvSpPr>
          <p:cNvPr id="25655" name="Freeform 213"/>
          <p:cNvSpPr>
            <a:spLocks/>
          </p:cNvSpPr>
          <p:nvPr/>
        </p:nvSpPr>
        <p:spPr bwMode="auto">
          <a:xfrm>
            <a:off x="4318000" y="1601788"/>
            <a:ext cx="65088" cy="53975"/>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6" name="Rectangle 214"/>
          <p:cNvSpPr>
            <a:spLocks noChangeArrowheads="1"/>
          </p:cNvSpPr>
          <p:nvPr/>
        </p:nvSpPr>
        <p:spPr bwMode="auto">
          <a:xfrm>
            <a:off x="4240213" y="1371600"/>
            <a:ext cx="10001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sp>
        <p:nvSpPr>
          <p:cNvPr id="25657" name="Line 15"/>
          <p:cNvSpPr>
            <a:spLocks noChangeShapeType="1"/>
          </p:cNvSpPr>
          <p:nvPr/>
        </p:nvSpPr>
        <p:spPr bwMode="auto">
          <a:xfrm flipH="1" flipV="1">
            <a:off x="2166938" y="1936750"/>
            <a:ext cx="20637" cy="476250"/>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58" name="Rectangle 17"/>
          <p:cNvSpPr>
            <a:spLocks noChangeArrowheads="1"/>
          </p:cNvSpPr>
          <p:nvPr/>
        </p:nvSpPr>
        <p:spPr bwMode="auto">
          <a:xfrm>
            <a:off x="1941513" y="2019300"/>
            <a:ext cx="8255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v</a:t>
            </a:r>
            <a:endParaRPr lang="en-US" altLang="ja-JP" sz="1800">
              <a:ea typeface="MS PGothic" pitchFamily="34" charset="-128"/>
              <a:cs typeface="Times New Roman" pitchFamily="18" charset="0"/>
            </a:endParaRPr>
          </a:p>
        </p:txBody>
      </p:sp>
      <p:sp>
        <p:nvSpPr>
          <p:cNvPr id="25659" name="Rectangle 18"/>
          <p:cNvSpPr>
            <a:spLocks noChangeArrowheads="1"/>
          </p:cNvSpPr>
          <p:nvPr/>
        </p:nvSpPr>
        <p:spPr bwMode="auto">
          <a:xfrm>
            <a:off x="2027238" y="2135188"/>
            <a:ext cx="101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200">
                <a:solidFill>
                  <a:srgbClr val="000000"/>
                </a:solidFill>
                <a:ea typeface="MS PGothic" pitchFamily="34" charset="-128"/>
                <a:cs typeface="Times New Roman" pitchFamily="18" charset="0"/>
              </a:rPr>
              <a:t>S</a:t>
            </a:r>
            <a:endParaRPr lang="en-US" altLang="ja-JP" sz="1800">
              <a:ea typeface="MS PGothic" pitchFamily="34" charset="-128"/>
              <a:cs typeface="Times New Roman" pitchFamily="18" charset="0"/>
            </a:endParaRPr>
          </a:p>
        </p:txBody>
      </p:sp>
      <p:sp>
        <p:nvSpPr>
          <p:cNvPr id="25660" name="Rectangle 54"/>
          <p:cNvSpPr>
            <a:spLocks noChangeArrowheads="1"/>
          </p:cNvSpPr>
          <p:nvPr/>
        </p:nvSpPr>
        <p:spPr bwMode="auto">
          <a:xfrm>
            <a:off x="2863850" y="1282700"/>
            <a:ext cx="2397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B2B2B2"/>
                </a:solidFill>
                <a:ea typeface="MS PGothic" pitchFamily="34" charset="-128"/>
                <a:cs typeface="Times New Roman" pitchFamily="18" charset="0"/>
              </a:rPr>
              <a:t>R</a:t>
            </a:r>
            <a:r>
              <a:rPr lang="en-US" altLang="ja-JP" baseline="-25000">
                <a:solidFill>
                  <a:srgbClr val="B2B2B2"/>
                </a:solidFill>
                <a:ea typeface="MS PGothic" pitchFamily="34" charset="-128"/>
                <a:cs typeface="Times New Roman" pitchFamily="18" charset="0"/>
              </a:rPr>
              <a:t>S</a:t>
            </a:r>
            <a:endParaRPr lang="en-US" altLang="ja-JP" baseline="-25000">
              <a:solidFill>
                <a:srgbClr val="B2B2B2"/>
              </a:solidFill>
              <a:ea typeface="MS PGothic" pitchFamily="34" charset="-128"/>
              <a:cs typeface="Times New Roman" pitchFamily="18" charset="0"/>
              <a:sym typeface="Symbol" pitchFamily="18" charset="2"/>
            </a:endParaRPr>
          </a:p>
        </p:txBody>
      </p:sp>
      <p:sp>
        <p:nvSpPr>
          <p:cNvPr id="25661" name="Line 146"/>
          <p:cNvSpPr>
            <a:spLocks noChangeShapeType="1"/>
          </p:cNvSpPr>
          <p:nvPr/>
        </p:nvSpPr>
        <p:spPr bwMode="auto">
          <a:xfrm flipH="1">
            <a:off x="2519363" y="1628775"/>
            <a:ext cx="75247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2" name="Rectangle 206"/>
          <p:cNvSpPr>
            <a:spLocks noChangeArrowheads="1"/>
          </p:cNvSpPr>
          <p:nvPr/>
        </p:nvSpPr>
        <p:spPr bwMode="auto">
          <a:xfrm rot="-5400000">
            <a:off x="2915444" y="1489869"/>
            <a:ext cx="111125" cy="277813"/>
          </a:xfrm>
          <a:prstGeom prst="rect">
            <a:avLst/>
          </a:prstGeom>
          <a:solidFill>
            <a:schemeClr val="bg1"/>
          </a:solidFill>
          <a:ln w="8890">
            <a:solidFill>
              <a:srgbClr val="B2B2B2"/>
            </a:solidFill>
            <a:miter lim="800000"/>
            <a:headEnd/>
            <a:tailEnd/>
          </a:ln>
        </p:spPr>
        <p:txBody>
          <a:bodyPr/>
          <a:lstStyle/>
          <a:p>
            <a:endParaRPr lang="en-US" altLang="en-US"/>
          </a:p>
        </p:txBody>
      </p:sp>
      <p:sp>
        <p:nvSpPr>
          <p:cNvPr id="25663" name="Line 146"/>
          <p:cNvSpPr>
            <a:spLocks noChangeShapeType="1"/>
          </p:cNvSpPr>
          <p:nvPr/>
        </p:nvSpPr>
        <p:spPr bwMode="auto">
          <a:xfrm flipH="1">
            <a:off x="2528888" y="2767013"/>
            <a:ext cx="75247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4" name="Rectangle 54"/>
          <p:cNvSpPr>
            <a:spLocks noChangeArrowheads="1"/>
          </p:cNvSpPr>
          <p:nvPr/>
        </p:nvSpPr>
        <p:spPr bwMode="auto">
          <a:xfrm>
            <a:off x="3525838" y="2111375"/>
            <a:ext cx="1476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B2B2B2"/>
                </a:solidFill>
                <a:ea typeface="MS PGothic" pitchFamily="34" charset="-128"/>
                <a:cs typeface="Times New Roman" pitchFamily="18" charset="0"/>
              </a:rPr>
              <a:t>R</a:t>
            </a:r>
            <a:endParaRPr lang="en-US" altLang="ja-JP" baseline="-25000">
              <a:solidFill>
                <a:srgbClr val="B2B2B2"/>
              </a:solidFill>
              <a:ea typeface="MS PGothic" pitchFamily="34" charset="-128"/>
              <a:cs typeface="Times New Roman" pitchFamily="18" charset="0"/>
              <a:sym typeface="Symbol" pitchFamily="18" charset="2"/>
            </a:endParaRPr>
          </a:p>
        </p:txBody>
      </p:sp>
      <p:sp>
        <p:nvSpPr>
          <p:cNvPr id="25665" name="Freeform 190"/>
          <p:cNvSpPr>
            <a:spLocks/>
          </p:cNvSpPr>
          <p:nvPr/>
        </p:nvSpPr>
        <p:spPr bwMode="auto">
          <a:xfrm rot="16200000" flipH="1">
            <a:off x="6091238" y="1720850"/>
            <a:ext cx="63500" cy="50800"/>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6" name="Line 165"/>
          <p:cNvSpPr>
            <a:spLocks noChangeShapeType="1"/>
          </p:cNvSpPr>
          <p:nvPr/>
        </p:nvSpPr>
        <p:spPr bwMode="auto">
          <a:xfrm flipV="1">
            <a:off x="4541838" y="1751013"/>
            <a:ext cx="1587" cy="409575"/>
          </a:xfrm>
          <a:prstGeom prst="line">
            <a:avLst/>
          </a:prstGeom>
          <a:noFill/>
          <a:ln w="889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67" name="Rectangle 167"/>
          <p:cNvSpPr>
            <a:spLocks noChangeArrowheads="1"/>
          </p:cNvSpPr>
          <p:nvPr/>
        </p:nvSpPr>
        <p:spPr bwMode="auto">
          <a:xfrm>
            <a:off x="4241800" y="1833563"/>
            <a:ext cx="1984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rPr>
              <a:t>π</a:t>
            </a:r>
            <a:endParaRPr lang="en-US" altLang="ja-JP">
              <a:ea typeface="MS PGothic" pitchFamily="34" charset="-128"/>
              <a:cs typeface="Times New Roman" pitchFamily="18" charset="0"/>
            </a:endParaRPr>
          </a:p>
        </p:txBody>
      </p:sp>
      <p:sp>
        <p:nvSpPr>
          <p:cNvPr id="25668" name="Rectangle 196"/>
          <p:cNvSpPr>
            <a:spLocks noChangeArrowheads="1"/>
          </p:cNvSpPr>
          <p:nvPr/>
        </p:nvSpPr>
        <p:spPr bwMode="auto">
          <a:xfrm>
            <a:off x="6211888" y="1765300"/>
            <a:ext cx="100012"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1</a:t>
            </a:r>
            <a:endParaRPr lang="en-US" altLang="ja-JP" sz="1800">
              <a:ea typeface="MS PGothic" pitchFamily="34" charset="-128"/>
              <a:cs typeface="Times New Roman" pitchFamily="18" charset="0"/>
            </a:endParaRPr>
          </a:p>
        </p:txBody>
      </p:sp>
      <p:sp>
        <p:nvSpPr>
          <p:cNvPr id="25669" name="Line 191"/>
          <p:cNvSpPr>
            <a:spLocks noChangeShapeType="1"/>
          </p:cNvSpPr>
          <p:nvPr/>
        </p:nvSpPr>
        <p:spPr bwMode="auto">
          <a:xfrm flipV="1">
            <a:off x="2520950" y="1651000"/>
            <a:ext cx="0" cy="1146175"/>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0" name="Oval 145"/>
          <p:cNvSpPr>
            <a:spLocks noChangeArrowheads="1"/>
          </p:cNvSpPr>
          <p:nvPr/>
        </p:nvSpPr>
        <p:spPr bwMode="auto">
          <a:xfrm>
            <a:off x="2284413" y="1973263"/>
            <a:ext cx="457200" cy="457200"/>
          </a:xfrm>
          <a:prstGeom prst="ellipse">
            <a:avLst/>
          </a:prstGeom>
          <a:solidFill>
            <a:schemeClr val="bg1"/>
          </a:solidFill>
          <a:ln w="9525">
            <a:solidFill>
              <a:schemeClr val="tx1"/>
            </a:solidFill>
            <a:round/>
            <a:headEnd/>
            <a:tailEnd/>
          </a:ln>
        </p:spPr>
        <p:txBody>
          <a:bodyPr wrap="none" anchor="ctr"/>
          <a:lstStyle/>
          <a:p>
            <a:endParaRPr lang="en-US" altLang="en-US"/>
          </a:p>
        </p:txBody>
      </p:sp>
      <p:sp>
        <p:nvSpPr>
          <p:cNvPr id="25671" name="Text Box 482"/>
          <p:cNvSpPr txBox="1">
            <a:spLocks noChangeArrowheads="1"/>
          </p:cNvSpPr>
          <p:nvPr/>
        </p:nvSpPr>
        <p:spPr bwMode="auto">
          <a:xfrm>
            <a:off x="7766050" y="4992688"/>
            <a:ext cx="1377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1800"/>
              <a:t>if g</a:t>
            </a:r>
            <a:r>
              <a:rPr lang="en-GB" altLang="en-US" sz="1800" baseline="-25000"/>
              <a:t>m</a:t>
            </a:r>
            <a:r>
              <a:rPr lang="en-GB" altLang="en-US" sz="1800"/>
              <a:t>r</a:t>
            </a:r>
            <a:r>
              <a:rPr lang="en-GB" altLang="en-US" sz="1800" baseline="-25000"/>
              <a:t>o</a:t>
            </a:r>
            <a:r>
              <a:rPr lang="en-GB" altLang="en-US" sz="1800"/>
              <a:t>&gt;&gt;1</a:t>
            </a:r>
            <a:r>
              <a:rPr lang="en-GB" altLang="en-US" sz="1800">
                <a:sym typeface="Symbol" pitchFamily="18" charset="2"/>
              </a:rPr>
              <a:t>,</a:t>
            </a:r>
            <a:endParaRPr lang="en-GB" altLang="en-US" sz="1800" baseline="-25000">
              <a:sym typeface="Symbol" pitchFamily="18" charset="2"/>
            </a:endParaRPr>
          </a:p>
        </p:txBody>
      </p:sp>
      <p:grpSp>
        <p:nvGrpSpPr>
          <p:cNvPr id="25672" name="Group 81"/>
          <p:cNvGrpSpPr>
            <a:grpSpLocks/>
          </p:cNvGrpSpPr>
          <p:nvPr/>
        </p:nvGrpSpPr>
        <p:grpSpPr bwMode="auto">
          <a:xfrm>
            <a:off x="6491288" y="1252538"/>
            <a:ext cx="508000" cy="561975"/>
            <a:chOff x="6805535" y="1297260"/>
            <a:chExt cx="509114" cy="561520"/>
          </a:xfrm>
        </p:grpSpPr>
        <p:cxnSp>
          <p:nvCxnSpPr>
            <p:cNvPr id="78" name="Straight Arrow Connector 77"/>
            <p:cNvCxnSpPr/>
            <p:nvPr/>
          </p:nvCxnSpPr>
          <p:spPr>
            <a:xfrm rot="10800000">
              <a:off x="6805535" y="1498709"/>
              <a:ext cx="224328" cy="158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865737" y="1678745"/>
              <a:ext cx="3600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676" name="Rectangle 207"/>
            <p:cNvSpPr>
              <a:spLocks noChangeArrowheads="1"/>
            </p:cNvSpPr>
            <p:nvPr/>
          </p:nvSpPr>
          <p:spPr bwMode="auto">
            <a:xfrm>
              <a:off x="7131907" y="1297260"/>
              <a:ext cx="18274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R</a:t>
              </a:r>
              <a:r>
                <a:rPr lang="en-US" altLang="ja-JP" sz="1300" baseline="-25000">
                  <a:solidFill>
                    <a:srgbClr val="000000"/>
                  </a:solidFill>
                  <a:ea typeface="MS PGothic" pitchFamily="34" charset="-128"/>
                  <a:cs typeface="Times New Roman" pitchFamily="18" charset="0"/>
                </a:rPr>
                <a:t>o</a:t>
              </a:r>
              <a:endParaRPr lang="en-US" altLang="ja-JP" sz="1300" baseline="-25000">
                <a:solidFill>
                  <a:srgbClr val="000000"/>
                </a:solidFill>
                <a:latin typeface="Arial Narrow" pitchFamily="34" charset="0"/>
                <a:ea typeface="MS PGothic" pitchFamily="34" charset="-128"/>
                <a:cs typeface="Times New Roman" pitchFamily="18" charset="0"/>
              </a:endParaRPr>
            </a:p>
          </p:txBody>
        </p:sp>
      </p:grpSp>
      <p:sp>
        <p:nvSpPr>
          <p:cNvPr id="25673"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E3766FB9-6EC6-4C4D-AEDD-9474B4FC050B}" type="slidenum">
              <a:rPr lang="en-GB" altLang="en-US" sz="1200" smtClean="0">
                <a:latin typeface="Garamond" pitchFamily="18" charset="0"/>
              </a:rPr>
              <a:pPr/>
              <a:t>29</a:t>
            </a:fld>
            <a:endParaRPr lang="en-GB" altLang="en-US" sz="1200" smtClean="0">
              <a:latin typeface="Garamond" pitchFamily="18" charset="0"/>
            </a:endParaRPr>
          </a:p>
        </p:txBody>
      </p:sp>
      <p:sp>
        <p:nvSpPr>
          <p:cNvPr id="2662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662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662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26630" name="Group 9"/>
          <p:cNvGrpSpPr>
            <a:grpSpLocks/>
          </p:cNvGrpSpPr>
          <p:nvPr/>
        </p:nvGrpSpPr>
        <p:grpSpPr bwMode="auto">
          <a:xfrm>
            <a:off x="2520950" y="1108075"/>
            <a:ext cx="4435475" cy="1590675"/>
            <a:chOff x="1509" y="971"/>
            <a:chExt cx="2804" cy="1029"/>
          </a:xfrm>
        </p:grpSpPr>
        <p:sp>
          <p:nvSpPr>
            <p:cNvPr id="26641" name="AutoShape 10"/>
            <p:cNvSpPr>
              <a:spLocks noChangeArrowheads="1"/>
            </p:cNvSpPr>
            <p:nvPr/>
          </p:nvSpPr>
          <p:spPr bwMode="auto">
            <a:xfrm>
              <a:off x="2726" y="1289"/>
              <a:ext cx="191" cy="193"/>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26642" name="Line 11"/>
            <p:cNvSpPr>
              <a:spLocks noChangeShapeType="1"/>
            </p:cNvSpPr>
            <p:nvPr/>
          </p:nvSpPr>
          <p:spPr bwMode="auto">
            <a:xfrm flipV="1">
              <a:off x="2477" y="1170"/>
              <a:ext cx="0" cy="41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Line 12"/>
            <p:cNvSpPr>
              <a:spLocks noChangeShapeType="1"/>
            </p:cNvSpPr>
            <p:nvPr/>
          </p:nvSpPr>
          <p:spPr bwMode="auto">
            <a:xfrm flipH="1">
              <a:off x="1667" y="1170"/>
              <a:ext cx="810"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4" name="Freeform 13"/>
            <p:cNvSpPr>
              <a:spLocks/>
            </p:cNvSpPr>
            <p:nvPr/>
          </p:nvSpPr>
          <p:spPr bwMode="auto">
            <a:xfrm>
              <a:off x="2816" y="1426"/>
              <a:ext cx="19" cy="16"/>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26645" name="Line 14"/>
            <p:cNvSpPr>
              <a:spLocks noChangeShapeType="1"/>
            </p:cNvSpPr>
            <p:nvPr/>
          </p:nvSpPr>
          <p:spPr bwMode="auto">
            <a:xfrm>
              <a:off x="2826" y="1328"/>
              <a:ext cx="0" cy="9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15"/>
            <p:cNvSpPr>
              <a:spLocks noChangeShapeType="1"/>
            </p:cNvSpPr>
            <p:nvPr/>
          </p:nvSpPr>
          <p:spPr bwMode="auto">
            <a:xfrm flipV="1">
              <a:off x="2820" y="1170"/>
              <a:ext cx="0" cy="11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16"/>
            <p:cNvSpPr>
              <a:spLocks noChangeShapeType="1"/>
            </p:cNvSpPr>
            <p:nvPr/>
          </p:nvSpPr>
          <p:spPr bwMode="auto">
            <a:xfrm>
              <a:off x="2826" y="1478"/>
              <a:ext cx="0" cy="10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17"/>
            <p:cNvSpPr>
              <a:spLocks noChangeShapeType="1"/>
            </p:cNvSpPr>
            <p:nvPr/>
          </p:nvSpPr>
          <p:spPr bwMode="auto">
            <a:xfrm>
              <a:off x="2474" y="1593"/>
              <a:ext cx="1107"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18"/>
            <p:cNvSpPr>
              <a:spLocks noChangeShapeType="1"/>
            </p:cNvSpPr>
            <p:nvPr/>
          </p:nvSpPr>
          <p:spPr bwMode="auto">
            <a:xfrm flipH="1">
              <a:off x="2820" y="1170"/>
              <a:ext cx="1202"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Rectangle 19"/>
            <p:cNvSpPr>
              <a:spLocks noChangeArrowheads="1"/>
            </p:cNvSpPr>
            <p:nvPr/>
          </p:nvSpPr>
          <p:spPr bwMode="auto">
            <a:xfrm>
              <a:off x="2305" y="1301"/>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26651" name="Freeform 20"/>
            <p:cNvSpPr>
              <a:spLocks/>
            </p:cNvSpPr>
            <p:nvPr/>
          </p:nvSpPr>
          <p:spPr bwMode="auto">
            <a:xfrm>
              <a:off x="2259" y="1157"/>
              <a:ext cx="32" cy="24"/>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26652" name="Rectangle 21"/>
            <p:cNvSpPr>
              <a:spLocks noChangeArrowheads="1"/>
            </p:cNvSpPr>
            <p:nvPr/>
          </p:nvSpPr>
          <p:spPr bwMode="auto">
            <a:xfrm>
              <a:off x="2946" y="1599"/>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26653" name="Rectangle 22"/>
            <p:cNvSpPr>
              <a:spLocks noChangeArrowheads="1"/>
            </p:cNvSpPr>
            <p:nvPr/>
          </p:nvSpPr>
          <p:spPr bwMode="auto">
            <a:xfrm>
              <a:off x="2247" y="997"/>
              <a:ext cx="6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grpSp>
          <p:nvGrpSpPr>
            <p:cNvPr id="26654" name="Group 23"/>
            <p:cNvGrpSpPr>
              <a:grpSpLocks/>
            </p:cNvGrpSpPr>
            <p:nvPr/>
          </p:nvGrpSpPr>
          <p:grpSpPr bwMode="auto">
            <a:xfrm>
              <a:off x="2951" y="1328"/>
              <a:ext cx="291" cy="132"/>
              <a:chOff x="2951" y="1535"/>
              <a:chExt cx="291" cy="132"/>
            </a:xfrm>
          </p:grpSpPr>
          <p:sp>
            <p:nvSpPr>
              <p:cNvPr id="26683" name="Rectangle 24"/>
              <p:cNvSpPr>
                <a:spLocks noChangeArrowheads="1"/>
              </p:cNvSpPr>
              <p:nvPr/>
            </p:nvSpPr>
            <p:spPr bwMode="auto">
              <a:xfrm>
                <a:off x="2951" y="1542"/>
                <a:ext cx="11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Arial" charset="0"/>
                  </a:rPr>
                  <a:t>g</a:t>
                </a:r>
                <a:r>
                  <a:rPr lang="en-US" altLang="ja-JP" sz="1300" baseline="-25000">
                    <a:solidFill>
                      <a:srgbClr val="000000"/>
                    </a:solidFill>
                    <a:ea typeface="MS PGothic" pitchFamily="34" charset="-128"/>
                    <a:cs typeface="Arial" charset="0"/>
                  </a:rPr>
                  <a:t>m</a:t>
                </a:r>
                <a:endParaRPr lang="el-GR" altLang="ja-JP" sz="1800">
                  <a:ea typeface="MS PGothic" pitchFamily="34" charset="-128"/>
                  <a:cs typeface="Arial" charset="0"/>
                </a:endParaRPr>
              </a:p>
            </p:txBody>
          </p:sp>
          <p:sp>
            <p:nvSpPr>
              <p:cNvPr id="26684" name="Rectangle 25"/>
              <p:cNvSpPr>
                <a:spLocks noChangeArrowheads="1"/>
              </p:cNvSpPr>
              <p:nvPr/>
            </p:nvSpPr>
            <p:spPr bwMode="auto">
              <a:xfrm>
                <a:off x="3076" y="1535"/>
                <a:ext cx="16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l-GR" altLang="ja-JP" sz="1300" baseline="-25000">
                    <a:solidFill>
                      <a:srgbClr val="000000"/>
                    </a:solidFill>
                    <a:latin typeface="Times New Roman" pitchFamily="18" charset="0"/>
                    <a:ea typeface="MS PGothic" pitchFamily="34" charset="-128"/>
                    <a:cs typeface="Times New Roman" pitchFamily="18" charset="0"/>
                  </a:rPr>
                  <a:t>π</a:t>
                </a:r>
              </a:p>
            </p:txBody>
          </p:sp>
        </p:grpSp>
        <p:sp>
          <p:nvSpPr>
            <p:cNvPr id="26655" name="Rectangle 26"/>
            <p:cNvSpPr>
              <a:spLocks noChangeArrowheads="1"/>
            </p:cNvSpPr>
            <p:nvPr/>
          </p:nvSpPr>
          <p:spPr bwMode="auto">
            <a:xfrm>
              <a:off x="3555" y="1005"/>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endParaRPr lang="en-US" altLang="ja-JP" sz="1800">
                <a:ea typeface="MS PGothic" pitchFamily="34" charset="-128"/>
                <a:cs typeface="Times New Roman" pitchFamily="18" charset="0"/>
              </a:endParaRPr>
            </a:p>
          </p:txBody>
        </p:sp>
        <p:sp>
          <p:nvSpPr>
            <p:cNvPr id="26656" name="Rectangle 27"/>
            <p:cNvSpPr>
              <a:spLocks noChangeArrowheads="1"/>
            </p:cNvSpPr>
            <p:nvPr/>
          </p:nvSpPr>
          <p:spPr bwMode="auto">
            <a:xfrm>
              <a:off x="2437" y="1270"/>
              <a:ext cx="81" cy="202"/>
            </a:xfrm>
            <a:prstGeom prst="rect">
              <a:avLst/>
            </a:prstGeom>
            <a:solidFill>
              <a:schemeClr val="bg1"/>
            </a:solidFill>
            <a:ln w="8890">
              <a:solidFill>
                <a:srgbClr val="000000"/>
              </a:solidFill>
              <a:miter lim="800000"/>
              <a:headEnd/>
              <a:tailEnd/>
            </a:ln>
          </p:spPr>
          <p:txBody>
            <a:bodyPr/>
            <a:lstStyle/>
            <a:p>
              <a:endParaRPr lang="en-US" altLang="en-US"/>
            </a:p>
          </p:txBody>
        </p:sp>
        <p:sp>
          <p:nvSpPr>
            <p:cNvPr id="26657" name="Line 28"/>
            <p:cNvSpPr>
              <a:spLocks noChangeShapeType="1"/>
            </p:cNvSpPr>
            <p:nvPr/>
          </p:nvSpPr>
          <p:spPr bwMode="auto">
            <a:xfrm flipV="1">
              <a:off x="1673" y="1172"/>
              <a:ext cx="0" cy="818"/>
            </a:xfrm>
            <a:prstGeom prst="line">
              <a:avLst/>
            </a:prstGeom>
            <a:noFill/>
            <a:ln w="889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8" name="Rectangle 29"/>
            <p:cNvSpPr>
              <a:spLocks noChangeArrowheads="1"/>
            </p:cNvSpPr>
            <p:nvPr/>
          </p:nvSpPr>
          <p:spPr bwMode="auto">
            <a:xfrm>
              <a:off x="1634" y="1490"/>
              <a:ext cx="81" cy="201"/>
            </a:xfrm>
            <a:prstGeom prst="rect">
              <a:avLst/>
            </a:prstGeom>
            <a:solidFill>
              <a:schemeClr val="bg1"/>
            </a:solidFill>
            <a:ln w="8890">
              <a:solidFill>
                <a:schemeClr val="tx1"/>
              </a:solidFill>
              <a:miter lim="800000"/>
              <a:headEnd/>
              <a:tailEnd/>
            </a:ln>
          </p:spPr>
          <p:txBody>
            <a:bodyPr/>
            <a:lstStyle/>
            <a:p>
              <a:endParaRPr lang="en-US" altLang="en-US"/>
            </a:p>
          </p:txBody>
        </p:sp>
        <p:sp>
          <p:nvSpPr>
            <p:cNvPr id="26659" name="Rectangle 30"/>
            <p:cNvSpPr>
              <a:spLocks noChangeArrowheads="1"/>
            </p:cNvSpPr>
            <p:nvPr/>
          </p:nvSpPr>
          <p:spPr bwMode="auto">
            <a:xfrm>
              <a:off x="1509" y="1528"/>
              <a:ext cx="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ea typeface="MS PGothic" pitchFamily="34" charset="-128"/>
                  <a:cs typeface="Times New Roman" pitchFamily="18" charset="0"/>
                </a:rPr>
                <a:t>R</a:t>
              </a:r>
              <a:endParaRPr lang="en-US" altLang="ja-JP" sz="1300" baseline="-25000">
                <a:latin typeface="Arial Narrow" pitchFamily="34" charset="0"/>
                <a:ea typeface="MS PGothic" pitchFamily="34" charset="-128"/>
                <a:cs typeface="Times New Roman" pitchFamily="18" charset="0"/>
              </a:endParaRPr>
            </a:p>
          </p:txBody>
        </p:sp>
        <p:sp>
          <p:nvSpPr>
            <p:cNvPr id="26660" name="Line 31"/>
            <p:cNvSpPr>
              <a:spLocks noChangeShapeType="1"/>
            </p:cNvSpPr>
            <p:nvPr/>
          </p:nvSpPr>
          <p:spPr bwMode="auto">
            <a:xfrm flipV="1">
              <a:off x="3581" y="1172"/>
              <a:ext cx="0" cy="413"/>
            </a:xfrm>
            <a:prstGeom prst="line">
              <a:avLst/>
            </a:prstGeom>
            <a:noFill/>
            <a:ln w="889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1" name="Rectangle 32"/>
            <p:cNvSpPr>
              <a:spLocks noChangeArrowheads="1"/>
            </p:cNvSpPr>
            <p:nvPr/>
          </p:nvSpPr>
          <p:spPr bwMode="auto">
            <a:xfrm>
              <a:off x="3540" y="1304"/>
              <a:ext cx="81" cy="199"/>
            </a:xfrm>
            <a:prstGeom prst="rect">
              <a:avLst/>
            </a:prstGeom>
            <a:solidFill>
              <a:schemeClr val="bg1"/>
            </a:solidFill>
            <a:ln w="8890">
              <a:solidFill>
                <a:schemeClr val="tx1"/>
              </a:solidFill>
              <a:miter lim="800000"/>
              <a:headEnd/>
              <a:tailEnd/>
            </a:ln>
          </p:spPr>
          <p:txBody>
            <a:bodyPr/>
            <a:lstStyle/>
            <a:p>
              <a:endParaRPr lang="en-US" altLang="en-US"/>
            </a:p>
          </p:txBody>
        </p:sp>
        <p:sp>
          <p:nvSpPr>
            <p:cNvPr id="26662" name="Rectangle 33"/>
            <p:cNvSpPr>
              <a:spLocks noChangeArrowheads="1"/>
            </p:cNvSpPr>
            <p:nvPr/>
          </p:nvSpPr>
          <p:spPr bwMode="auto">
            <a:xfrm>
              <a:off x="3432" y="1305"/>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ea typeface="MS PGothic" pitchFamily="34" charset="-128"/>
                  <a:cs typeface="Times New Roman" pitchFamily="18" charset="0"/>
                </a:rPr>
                <a:t>r</a:t>
              </a:r>
              <a:r>
                <a:rPr lang="en-US" altLang="ja-JP" sz="1300" baseline="-25000">
                  <a:ea typeface="MS PGothic" pitchFamily="34" charset="-128"/>
                  <a:cs typeface="Times New Roman" pitchFamily="18" charset="0"/>
                </a:rPr>
                <a:t>o</a:t>
              </a:r>
              <a:endParaRPr lang="en-US" altLang="ja-JP" sz="1300" baseline="-25000">
                <a:latin typeface="Arial Narrow" pitchFamily="34" charset="0"/>
                <a:ea typeface="MS PGothic" pitchFamily="34" charset="-128"/>
                <a:cs typeface="Times New Roman" pitchFamily="18" charset="0"/>
              </a:endParaRPr>
            </a:p>
          </p:txBody>
        </p:sp>
        <p:sp>
          <p:nvSpPr>
            <p:cNvPr id="26663" name="Freeform 34"/>
            <p:cNvSpPr>
              <a:spLocks/>
            </p:cNvSpPr>
            <p:nvPr/>
          </p:nvSpPr>
          <p:spPr bwMode="auto">
            <a:xfrm flipH="1">
              <a:off x="4034" y="1147"/>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64" name="Freeform 35"/>
            <p:cNvSpPr>
              <a:spLocks/>
            </p:cNvSpPr>
            <p:nvPr/>
          </p:nvSpPr>
          <p:spPr bwMode="auto">
            <a:xfrm>
              <a:off x="3562" y="1160"/>
              <a:ext cx="31" cy="25"/>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chemeClr val="tx1"/>
              </a:solidFill>
              <a:round/>
              <a:headEnd/>
              <a:tailEnd/>
            </a:ln>
          </p:spPr>
          <p:txBody>
            <a:bodyPr/>
            <a:lstStyle/>
            <a:p>
              <a:endParaRPr lang="zh-CN" altLang="en-US"/>
            </a:p>
          </p:txBody>
        </p:sp>
        <p:sp>
          <p:nvSpPr>
            <p:cNvPr id="26665" name="Freeform 36"/>
            <p:cNvSpPr>
              <a:spLocks/>
            </p:cNvSpPr>
            <p:nvPr/>
          </p:nvSpPr>
          <p:spPr bwMode="auto">
            <a:xfrm>
              <a:off x="2816" y="1572"/>
              <a:ext cx="29" cy="23"/>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26666" name="Rectangle 37"/>
            <p:cNvSpPr>
              <a:spLocks noChangeArrowheads="1"/>
            </p:cNvSpPr>
            <p:nvPr/>
          </p:nvSpPr>
          <p:spPr bwMode="auto">
            <a:xfrm>
              <a:off x="4020" y="997"/>
              <a:ext cx="6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o</a:t>
              </a:r>
              <a:endParaRPr lang="en-US" altLang="ja-JP" sz="1800">
                <a:ea typeface="MS PGothic" pitchFamily="34" charset="-128"/>
                <a:cs typeface="Times New Roman" pitchFamily="18" charset="0"/>
              </a:endParaRPr>
            </a:p>
          </p:txBody>
        </p:sp>
        <p:sp>
          <p:nvSpPr>
            <p:cNvPr id="26667" name="Line 38"/>
            <p:cNvSpPr>
              <a:spLocks noChangeShapeType="1"/>
            </p:cNvSpPr>
            <p:nvPr/>
          </p:nvSpPr>
          <p:spPr bwMode="auto">
            <a:xfrm flipV="1">
              <a:off x="2825" y="1580"/>
              <a:ext cx="0" cy="41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8" name="Rectangle 39"/>
            <p:cNvSpPr>
              <a:spLocks noChangeArrowheads="1"/>
            </p:cNvSpPr>
            <p:nvPr/>
          </p:nvSpPr>
          <p:spPr bwMode="auto">
            <a:xfrm>
              <a:off x="2784" y="1687"/>
              <a:ext cx="81" cy="202"/>
            </a:xfrm>
            <a:prstGeom prst="rect">
              <a:avLst/>
            </a:prstGeom>
            <a:solidFill>
              <a:schemeClr val="bg1"/>
            </a:solidFill>
            <a:ln w="8890">
              <a:solidFill>
                <a:srgbClr val="000000"/>
              </a:solidFill>
              <a:miter lim="800000"/>
              <a:headEnd/>
              <a:tailEnd/>
            </a:ln>
          </p:spPr>
          <p:txBody>
            <a:bodyPr/>
            <a:lstStyle/>
            <a:p>
              <a:endParaRPr lang="en-US" altLang="en-US"/>
            </a:p>
          </p:txBody>
        </p:sp>
        <p:sp>
          <p:nvSpPr>
            <p:cNvPr id="26669" name="Line 40"/>
            <p:cNvSpPr>
              <a:spLocks noChangeShapeType="1"/>
            </p:cNvSpPr>
            <p:nvPr/>
          </p:nvSpPr>
          <p:spPr bwMode="auto">
            <a:xfrm flipH="1">
              <a:off x="1670" y="1998"/>
              <a:ext cx="2350"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Rectangle 41"/>
            <p:cNvSpPr>
              <a:spLocks noChangeArrowheads="1"/>
            </p:cNvSpPr>
            <p:nvPr/>
          </p:nvSpPr>
          <p:spPr bwMode="auto">
            <a:xfrm>
              <a:off x="2623" y="1731"/>
              <a:ext cx="12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R</a:t>
              </a:r>
              <a:r>
                <a:rPr lang="en-US" altLang="ja-JP" sz="1300" baseline="-25000">
                  <a:solidFill>
                    <a:srgbClr val="000000"/>
                  </a:solidFill>
                  <a:ea typeface="MS PGothic" pitchFamily="34" charset="-128"/>
                  <a:cs typeface="Times New Roman" pitchFamily="18" charset="0"/>
                </a:rPr>
                <a:t>E</a:t>
              </a:r>
              <a:endParaRPr lang="en-US" altLang="ja-JP" sz="1300" baseline="-25000">
                <a:solidFill>
                  <a:srgbClr val="000000"/>
                </a:solidFill>
                <a:latin typeface="Arial Narrow" pitchFamily="34" charset="0"/>
                <a:ea typeface="MS PGothic" pitchFamily="34" charset="-128"/>
                <a:cs typeface="Times New Roman" pitchFamily="18" charset="0"/>
              </a:endParaRPr>
            </a:p>
          </p:txBody>
        </p:sp>
        <p:sp>
          <p:nvSpPr>
            <p:cNvPr id="26671" name="Line 42"/>
            <p:cNvSpPr>
              <a:spLocks noChangeShapeType="1"/>
            </p:cNvSpPr>
            <p:nvPr/>
          </p:nvSpPr>
          <p:spPr bwMode="auto">
            <a:xfrm flipV="1">
              <a:off x="2201" y="1237"/>
              <a:ext cx="0" cy="2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2" name="Rectangle 43"/>
            <p:cNvSpPr>
              <a:spLocks noChangeArrowheads="1"/>
            </p:cNvSpPr>
            <p:nvPr/>
          </p:nvSpPr>
          <p:spPr bwMode="auto">
            <a:xfrm>
              <a:off x="2055" y="1284"/>
              <a:ext cx="1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26673" name="Line 44"/>
            <p:cNvSpPr>
              <a:spLocks noChangeShapeType="1"/>
            </p:cNvSpPr>
            <p:nvPr/>
          </p:nvSpPr>
          <p:spPr bwMode="auto">
            <a:xfrm flipV="1">
              <a:off x="4141" y="1346"/>
              <a:ext cx="0"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74" name="Rectangle 45"/>
            <p:cNvSpPr>
              <a:spLocks noChangeArrowheads="1"/>
            </p:cNvSpPr>
            <p:nvPr/>
          </p:nvSpPr>
          <p:spPr bwMode="auto">
            <a:xfrm>
              <a:off x="4202" y="1472"/>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n-US" altLang="ja-JP" sz="1300" baseline="-25000">
                  <a:solidFill>
                    <a:srgbClr val="000000"/>
                  </a:solidFill>
                  <a:ea typeface="MS PGothic" pitchFamily="34" charset="-128"/>
                  <a:cs typeface="Times New Roman" pitchFamily="18" charset="0"/>
                </a:rPr>
                <a:t>o</a:t>
              </a:r>
              <a:endParaRPr lang="en-US" altLang="ja-JP" sz="1800">
                <a:ea typeface="MS PGothic" pitchFamily="34" charset="-128"/>
                <a:cs typeface="Times New Roman" pitchFamily="18" charset="0"/>
              </a:endParaRPr>
            </a:p>
          </p:txBody>
        </p:sp>
        <p:sp>
          <p:nvSpPr>
            <p:cNvPr id="26675" name="Rectangle 46"/>
            <p:cNvSpPr>
              <a:spLocks noChangeArrowheads="1"/>
            </p:cNvSpPr>
            <p:nvPr/>
          </p:nvSpPr>
          <p:spPr bwMode="auto">
            <a:xfrm>
              <a:off x="2067" y="971"/>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sp>
          <p:nvSpPr>
            <p:cNvPr id="26676" name="Freeform 47"/>
            <p:cNvSpPr>
              <a:spLocks/>
            </p:cNvSpPr>
            <p:nvPr/>
          </p:nvSpPr>
          <p:spPr bwMode="auto">
            <a:xfrm>
              <a:off x="2049" y="1144"/>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7" name="Freeform 48"/>
            <p:cNvSpPr>
              <a:spLocks/>
            </p:cNvSpPr>
            <p:nvPr/>
          </p:nvSpPr>
          <p:spPr bwMode="auto">
            <a:xfrm rot="16200000" flipH="1">
              <a:off x="3552" y="1217"/>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78" name="Rectangle 49"/>
            <p:cNvSpPr>
              <a:spLocks noChangeArrowheads="1"/>
            </p:cNvSpPr>
            <p:nvPr/>
          </p:nvSpPr>
          <p:spPr bwMode="auto">
            <a:xfrm>
              <a:off x="3640" y="1191"/>
              <a:ext cx="6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1</a:t>
              </a:r>
              <a:endParaRPr lang="en-US" altLang="ja-JP" sz="1800">
                <a:ea typeface="MS PGothic" pitchFamily="34" charset="-128"/>
                <a:cs typeface="Times New Roman" pitchFamily="18" charset="0"/>
              </a:endParaRPr>
            </a:p>
          </p:txBody>
        </p:sp>
        <p:sp>
          <p:nvSpPr>
            <p:cNvPr id="26679" name="Line 50"/>
            <p:cNvSpPr>
              <a:spLocks noChangeShapeType="1"/>
            </p:cNvSpPr>
            <p:nvPr/>
          </p:nvSpPr>
          <p:spPr bwMode="auto">
            <a:xfrm flipV="1">
              <a:off x="3608" y="1676"/>
              <a:ext cx="0"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0" name="Rectangle 51"/>
            <p:cNvSpPr>
              <a:spLocks noChangeArrowheads="1"/>
            </p:cNvSpPr>
            <p:nvPr/>
          </p:nvSpPr>
          <p:spPr bwMode="auto">
            <a:xfrm>
              <a:off x="3662" y="1754"/>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n-US" altLang="ja-JP" sz="1300" baseline="-250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26681" name="Line 52"/>
            <p:cNvSpPr>
              <a:spLocks noChangeShapeType="1"/>
            </p:cNvSpPr>
            <p:nvPr/>
          </p:nvSpPr>
          <p:spPr bwMode="auto">
            <a:xfrm flipV="1">
              <a:off x="3818" y="1273"/>
              <a:ext cx="0"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82" name="Rectangle 53"/>
            <p:cNvSpPr>
              <a:spLocks noChangeArrowheads="1"/>
            </p:cNvSpPr>
            <p:nvPr/>
          </p:nvSpPr>
          <p:spPr bwMode="auto">
            <a:xfrm>
              <a:off x="3872" y="1351"/>
              <a:ext cx="1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n-US" altLang="ja-JP" sz="1300" baseline="-25000">
                  <a:solidFill>
                    <a:srgbClr val="000000"/>
                  </a:solidFill>
                  <a:ea typeface="MS PGothic" pitchFamily="34" charset="-128"/>
                  <a:cs typeface="Times New Roman" pitchFamily="18" charset="0"/>
                </a:rPr>
                <a:t>ce</a:t>
              </a:r>
              <a:endParaRPr lang="en-US" altLang="ja-JP" sz="1800">
                <a:ea typeface="MS PGothic" pitchFamily="34" charset="-128"/>
                <a:cs typeface="Times New Roman" pitchFamily="18" charset="0"/>
              </a:endParaRPr>
            </a:p>
          </p:txBody>
        </p:sp>
      </p:grpSp>
      <p:sp>
        <p:nvSpPr>
          <p:cNvPr id="26631" name="Text Box 66"/>
          <p:cNvSpPr txBox="1">
            <a:spLocks noChangeArrowheads="1"/>
          </p:cNvSpPr>
          <p:nvPr/>
        </p:nvSpPr>
        <p:spPr bwMode="auto">
          <a:xfrm>
            <a:off x="385763" y="2735263"/>
            <a:ext cx="84883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For this circuit, there is a </a:t>
            </a:r>
            <a:r>
              <a:rPr lang="en-GB" altLang="en-US" sz="1800">
                <a:solidFill>
                  <a:srgbClr val="7030A0"/>
                </a:solidFill>
              </a:rPr>
              <a:t>change</a:t>
            </a:r>
            <a:r>
              <a:rPr lang="en-GB" altLang="en-US" sz="1800"/>
              <a:t> from the previous CE-ED analysis because </a:t>
            </a:r>
            <a:r>
              <a:rPr lang="en-GB" altLang="en-US" sz="1800" b="1"/>
              <a:t>there is now a base resistance R = R</a:t>
            </a:r>
            <a:r>
              <a:rPr lang="en-GB" altLang="en-US" sz="1800" b="1" baseline="-25000"/>
              <a:t>1</a:t>
            </a:r>
            <a:r>
              <a:rPr lang="en-GB" altLang="en-US" sz="1800" b="1"/>
              <a:t>//R</a:t>
            </a:r>
            <a:r>
              <a:rPr lang="en-GB" altLang="en-US" sz="1800" b="1" baseline="-25000"/>
              <a:t>2</a:t>
            </a:r>
            <a:r>
              <a:rPr lang="en-GB" altLang="en-US" sz="1800" b="1"/>
              <a:t> to consider that is in series with r</a:t>
            </a:r>
            <a:r>
              <a:rPr lang="el-GR" altLang="en-US" sz="1800" b="1" baseline="-25000"/>
              <a:t>π</a:t>
            </a:r>
            <a:r>
              <a:rPr lang="en-GB" altLang="en-US" sz="1800"/>
              <a:t>. </a:t>
            </a:r>
          </a:p>
        </p:txBody>
      </p:sp>
      <p:sp>
        <p:nvSpPr>
          <p:cNvPr id="26632" name="Text Box 42"/>
          <p:cNvSpPr txBox="1">
            <a:spLocks noChangeArrowheads="1"/>
          </p:cNvSpPr>
          <p:nvPr/>
        </p:nvSpPr>
        <p:spPr bwMode="auto">
          <a:xfrm>
            <a:off x="277813" y="777875"/>
            <a:ext cx="8547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So what is the output resistance of this current source circuit when a base resistance R is included?</a:t>
            </a:r>
          </a:p>
        </p:txBody>
      </p:sp>
      <p:sp>
        <p:nvSpPr>
          <p:cNvPr id="26633" name="Text Box 66"/>
          <p:cNvSpPr txBox="1">
            <a:spLocks noChangeArrowheads="1"/>
          </p:cNvSpPr>
          <p:nvPr/>
        </p:nvSpPr>
        <p:spPr bwMode="auto">
          <a:xfrm>
            <a:off x="357188" y="3352800"/>
            <a:ext cx="8489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The same method is used to calculate the output resistance. Imagine injecting a small current i</a:t>
            </a:r>
            <a:r>
              <a:rPr lang="en-GB" altLang="en-US" sz="1800" baseline="-25000"/>
              <a:t>o</a:t>
            </a:r>
            <a:r>
              <a:rPr lang="en-GB" altLang="en-US" sz="1800"/>
              <a:t> into the output and calculate the corresponding v</a:t>
            </a:r>
            <a:r>
              <a:rPr lang="en-GB" altLang="en-US" sz="1800" baseline="-25000"/>
              <a:t>o</a:t>
            </a:r>
            <a:r>
              <a:rPr lang="en-GB" altLang="en-US" sz="1800"/>
              <a:t>. </a:t>
            </a:r>
          </a:p>
        </p:txBody>
      </p:sp>
      <p:graphicFrame>
        <p:nvGraphicFramePr>
          <p:cNvPr id="26634" name="Object 73"/>
          <p:cNvGraphicFramePr>
            <a:graphicFrameLocks noChangeAspect="1"/>
          </p:cNvGraphicFramePr>
          <p:nvPr/>
        </p:nvGraphicFramePr>
        <p:xfrm>
          <a:off x="1089025" y="4489450"/>
          <a:ext cx="4922838" cy="847725"/>
        </p:xfrm>
        <a:graphic>
          <a:graphicData uri="http://schemas.openxmlformats.org/presentationml/2006/ole">
            <mc:AlternateContent xmlns:mc="http://schemas.openxmlformats.org/markup-compatibility/2006">
              <mc:Choice xmlns:v="urn:schemas-microsoft-com:vml" Requires="v">
                <p:oleObj spid="_x0000_s26717" name="Equation" r:id="rId4" imgW="2794000" imgH="482600" progId="Equation.3">
                  <p:embed/>
                </p:oleObj>
              </mc:Choice>
              <mc:Fallback>
                <p:oleObj name="Equation" r:id="rId4" imgW="2794000" imgH="482600" progId="Equation.3">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025" y="4489450"/>
                        <a:ext cx="49228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9"/>
          <p:cNvGraphicFramePr>
            <a:graphicFrameLocks noChangeAspect="1"/>
          </p:cNvGraphicFramePr>
          <p:nvPr/>
        </p:nvGraphicFramePr>
        <p:xfrm>
          <a:off x="1408113" y="5349875"/>
          <a:ext cx="6445250" cy="877888"/>
        </p:xfrm>
        <a:graphic>
          <a:graphicData uri="http://schemas.openxmlformats.org/presentationml/2006/ole">
            <mc:AlternateContent xmlns:mc="http://schemas.openxmlformats.org/markup-compatibility/2006">
              <mc:Choice xmlns:v="urn:schemas-microsoft-com:vml" Requires="v">
                <p:oleObj spid="_x0000_s26718" name="Equation" r:id="rId6" imgW="3530600" imgH="482600" progId="Equation.3">
                  <p:embed/>
                </p:oleObj>
              </mc:Choice>
              <mc:Fallback>
                <p:oleObj name="Equation" r:id="rId6" imgW="3530600" imgH="482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8113" y="5349875"/>
                        <a:ext cx="64452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36" name="Group 60"/>
          <p:cNvGrpSpPr>
            <a:grpSpLocks/>
          </p:cNvGrpSpPr>
          <p:nvPr/>
        </p:nvGrpSpPr>
        <p:grpSpPr bwMode="auto">
          <a:xfrm>
            <a:off x="1042988" y="4106863"/>
            <a:ext cx="6991350" cy="384175"/>
            <a:chOff x="1042990" y="4106431"/>
            <a:chExt cx="6991197" cy="384607"/>
          </a:xfrm>
        </p:grpSpPr>
        <p:graphicFrame>
          <p:nvGraphicFramePr>
            <p:cNvPr id="26639" name="Object 7"/>
            <p:cNvGraphicFramePr>
              <a:graphicFrameLocks noChangeAspect="1"/>
            </p:cNvGraphicFramePr>
            <p:nvPr/>
          </p:nvGraphicFramePr>
          <p:xfrm>
            <a:off x="1042990" y="4109610"/>
            <a:ext cx="3740068" cy="381428"/>
          </p:xfrm>
          <a:graphic>
            <a:graphicData uri="http://schemas.openxmlformats.org/presentationml/2006/ole">
              <mc:AlternateContent xmlns:mc="http://schemas.openxmlformats.org/markup-compatibility/2006">
                <mc:Choice xmlns:v="urn:schemas-microsoft-com:vml" Requires="v">
                  <p:oleObj spid="_x0000_s26719" name="Equation" r:id="rId8" imgW="2247900" imgH="228600" progId="Equation.3">
                    <p:embed/>
                  </p:oleObj>
                </mc:Choice>
                <mc:Fallback>
                  <p:oleObj name="Equation" r:id="rId8" imgW="2247900" imgH="228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90" y="4109610"/>
                          <a:ext cx="3740068" cy="381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0" name="Object 8"/>
            <p:cNvGraphicFramePr>
              <a:graphicFrameLocks noChangeAspect="1"/>
            </p:cNvGraphicFramePr>
            <p:nvPr/>
          </p:nvGraphicFramePr>
          <p:xfrm>
            <a:off x="4735810" y="4106431"/>
            <a:ext cx="3298377" cy="380257"/>
          </p:xfrm>
          <a:graphic>
            <a:graphicData uri="http://schemas.openxmlformats.org/presentationml/2006/ole">
              <mc:AlternateContent xmlns:mc="http://schemas.openxmlformats.org/markup-compatibility/2006">
                <mc:Choice xmlns:v="urn:schemas-microsoft-com:vml" Requires="v">
                  <p:oleObj spid="_x0000_s26720" name="Equation" r:id="rId10" imgW="1981200" imgH="228600" progId="Equation.3">
                    <p:embed/>
                  </p:oleObj>
                </mc:Choice>
                <mc:Fallback>
                  <p:oleObj name="Equation" r:id="rId10" imgW="1981200" imgH="2286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35810" y="4106431"/>
                          <a:ext cx="3298377" cy="38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637" name="Text Box 66"/>
          <p:cNvSpPr txBox="1">
            <a:spLocks noChangeArrowheads="1"/>
          </p:cNvSpPr>
          <p:nvPr/>
        </p:nvSpPr>
        <p:spPr bwMode="auto">
          <a:xfrm>
            <a:off x="420688" y="4703763"/>
            <a:ext cx="614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But</a:t>
            </a:r>
          </a:p>
        </p:txBody>
      </p:sp>
      <p:sp>
        <p:nvSpPr>
          <p:cNvPr id="26638"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67EAB31B-91BB-454C-9452-A51428FB16A3}" type="slidenum">
              <a:rPr lang="en-GB" altLang="en-US" sz="1200" smtClean="0">
                <a:latin typeface="Garamond" pitchFamily="18" charset="0"/>
              </a:rPr>
              <a:pPr/>
              <a:t>3</a:t>
            </a:fld>
            <a:endParaRPr lang="en-GB" altLang="en-US" sz="1200" smtClean="0">
              <a:latin typeface="Garamond" pitchFamily="18" charset="0"/>
            </a:endParaRPr>
          </a:p>
        </p:txBody>
      </p:sp>
      <p:sp>
        <p:nvSpPr>
          <p:cNvPr id="307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07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3077" name="Object 54"/>
          <p:cNvGraphicFramePr>
            <a:graphicFrameLocks noChangeAspect="1"/>
          </p:cNvGraphicFramePr>
          <p:nvPr/>
        </p:nvGraphicFramePr>
        <p:xfrm>
          <a:off x="2027238" y="2789238"/>
          <a:ext cx="1971675" cy="436562"/>
        </p:xfrm>
        <a:graphic>
          <a:graphicData uri="http://schemas.openxmlformats.org/presentationml/2006/ole">
            <mc:AlternateContent xmlns:mc="http://schemas.openxmlformats.org/markup-compatibility/2006">
              <mc:Choice xmlns:v="urn:schemas-microsoft-com:vml" Requires="v">
                <p:oleObj spid="_x0000_s3103" name="Equation" r:id="rId4" imgW="1079500" imgH="241300" progId="Equation.3">
                  <p:embed/>
                </p:oleObj>
              </mc:Choice>
              <mc:Fallback>
                <p:oleObj name="Equation" r:id="rId4" imgW="1079500" imgH="241300" progId="Equation.3">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7238" y="2789238"/>
                        <a:ext cx="19716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8" name="Rectangle 57"/>
          <p:cNvSpPr>
            <a:spLocks noChangeArrowheads="1"/>
          </p:cNvSpPr>
          <p:nvPr/>
        </p:nvSpPr>
        <p:spPr bwMode="auto">
          <a:xfrm>
            <a:off x="627063" y="1541463"/>
            <a:ext cx="435133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eaLnBrk="0" hangingPunct="0">
              <a:tabLst>
                <a:tab pos="228600" algn="l"/>
              </a:tabLst>
            </a:pPr>
            <a:r>
              <a:rPr lang="en-GB" altLang="ja-JP" sz="1800">
                <a:ea typeface="MS PGothic" pitchFamily="34" charset="-128"/>
                <a:cs typeface="Times New Roman" pitchFamily="18" charset="0"/>
              </a:rPr>
              <a:t>- is an amplifier designed to produce an output voltage v</a:t>
            </a:r>
            <a:r>
              <a:rPr lang="en-GB" altLang="ja-JP" sz="2000" baseline="-25000">
                <a:ea typeface="MS PGothic" pitchFamily="34" charset="-128"/>
                <a:cs typeface="Times New Roman" pitchFamily="18" charset="0"/>
              </a:rPr>
              <a:t>o</a:t>
            </a:r>
            <a:r>
              <a:rPr lang="en-GB" altLang="ja-JP" sz="1800">
                <a:ea typeface="MS PGothic" pitchFamily="34" charset="-128"/>
                <a:cs typeface="Times New Roman" pitchFamily="18" charset="0"/>
              </a:rPr>
              <a:t> that represents an amplified version of the </a:t>
            </a:r>
            <a:r>
              <a:rPr lang="en-GB" altLang="ja-JP" sz="1800" u="sng">
                <a:ea typeface="MS PGothic" pitchFamily="34" charset="-128"/>
                <a:cs typeface="Times New Roman" pitchFamily="18" charset="0"/>
              </a:rPr>
              <a:t>difference </a:t>
            </a:r>
            <a:r>
              <a:rPr lang="en-GB" altLang="ja-JP" sz="1800">
                <a:ea typeface="MS PGothic" pitchFamily="34" charset="-128"/>
                <a:cs typeface="Times New Roman" pitchFamily="18" charset="0"/>
              </a:rPr>
              <a:t>between two input signals v</a:t>
            </a:r>
            <a:r>
              <a:rPr lang="en-GB" altLang="ja-JP" sz="2000" baseline="-25000">
                <a:ea typeface="MS PGothic" pitchFamily="34" charset="-128"/>
                <a:cs typeface="Times New Roman" pitchFamily="18" charset="0"/>
              </a:rPr>
              <a:t>i1</a:t>
            </a:r>
            <a:r>
              <a:rPr lang="en-GB" altLang="ja-JP" sz="1800">
                <a:ea typeface="MS PGothic" pitchFamily="34" charset="-128"/>
                <a:cs typeface="Times New Roman" pitchFamily="18" charset="0"/>
              </a:rPr>
              <a:t> and v</a:t>
            </a:r>
            <a:r>
              <a:rPr lang="en-GB" altLang="ja-JP" sz="2000" baseline="-25000">
                <a:ea typeface="MS PGothic" pitchFamily="34" charset="-128"/>
                <a:cs typeface="Times New Roman" pitchFamily="18" charset="0"/>
              </a:rPr>
              <a:t>i2</a:t>
            </a:r>
            <a:r>
              <a:rPr lang="en-GB" altLang="ja-JP" sz="1200">
                <a:ea typeface="MS PGothic" pitchFamily="34" charset="-128"/>
                <a:cs typeface="Times New Roman" pitchFamily="18" charset="0"/>
              </a:rPr>
              <a:t>.</a:t>
            </a:r>
            <a:endParaRPr lang="en-US" altLang="ja-JP" sz="1800">
              <a:ea typeface="MS PGothic" pitchFamily="34" charset="-128"/>
              <a:cs typeface="Times New Roman" pitchFamily="18" charset="0"/>
            </a:endParaRPr>
          </a:p>
        </p:txBody>
      </p:sp>
      <p:sp>
        <p:nvSpPr>
          <p:cNvPr id="3079" name="Rectangle 59"/>
          <p:cNvSpPr>
            <a:spLocks noChangeArrowheads="1"/>
          </p:cNvSpPr>
          <p:nvPr/>
        </p:nvSpPr>
        <p:spPr bwMode="auto">
          <a:xfrm>
            <a:off x="635000" y="3435350"/>
            <a:ext cx="800576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r>
              <a:rPr lang="en-GB" altLang="ja-JP" sz="1800">
                <a:ea typeface="MS PGothic" pitchFamily="34" charset="-128"/>
                <a:cs typeface="Times New Roman" pitchFamily="18" charset="0"/>
              </a:rPr>
              <a:t>In an ideal differential amplifier, if the same signal voltage is applied to both inputs at the same time , then v</a:t>
            </a:r>
            <a:r>
              <a:rPr lang="en-GB" altLang="ja-JP" sz="2000" baseline="-25000">
                <a:ea typeface="MS PGothic" pitchFamily="34" charset="-128"/>
                <a:cs typeface="Times New Roman" pitchFamily="18" charset="0"/>
              </a:rPr>
              <a:t>i1</a:t>
            </a:r>
            <a:r>
              <a:rPr lang="en-GB" altLang="ja-JP" sz="1800">
                <a:ea typeface="MS PGothic" pitchFamily="34" charset="-128"/>
                <a:cs typeface="Times New Roman" pitchFamily="18" charset="0"/>
              </a:rPr>
              <a:t> = v</a:t>
            </a:r>
            <a:r>
              <a:rPr lang="en-GB" altLang="ja-JP" sz="2000" baseline="-25000">
                <a:ea typeface="MS PGothic" pitchFamily="34" charset="-128"/>
                <a:cs typeface="Times New Roman" pitchFamily="18" charset="0"/>
              </a:rPr>
              <a:t>i2</a:t>
            </a:r>
            <a:r>
              <a:rPr lang="en-GB" altLang="ja-JP" sz="1800">
                <a:ea typeface="MS PGothic" pitchFamily="34" charset="-128"/>
                <a:cs typeface="Times New Roman" pitchFamily="18" charset="0"/>
              </a:rPr>
              <a:t> and v</a:t>
            </a:r>
            <a:r>
              <a:rPr lang="en-GB" altLang="ja-JP" sz="2000" baseline="-25000">
                <a:ea typeface="MS PGothic" pitchFamily="34" charset="-128"/>
                <a:cs typeface="Times New Roman" pitchFamily="18" charset="0"/>
              </a:rPr>
              <a:t>o</a:t>
            </a:r>
            <a:r>
              <a:rPr lang="en-GB" altLang="ja-JP" sz="1800">
                <a:ea typeface="MS PGothic" pitchFamily="34" charset="-128"/>
                <a:cs typeface="Times New Roman" pitchFamily="18" charset="0"/>
              </a:rPr>
              <a:t> should be zero. A signal that appears on both the inputs at the same time in this way is called a ‘common mode’ signal.</a:t>
            </a:r>
            <a:endParaRPr lang="en-US" altLang="ja-JP" sz="1800">
              <a:ea typeface="MS PGothic" pitchFamily="34" charset="-128"/>
              <a:cs typeface="Times New Roman" pitchFamily="18" charset="0"/>
            </a:endParaRPr>
          </a:p>
        </p:txBody>
      </p:sp>
      <p:sp>
        <p:nvSpPr>
          <p:cNvPr id="3080" name="Rectangle 62"/>
          <p:cNvSpPr>
            <a:spLocks noChangeArrowheads="1"/>
          </p:cNvSpPr>
          <p:nvPr/>
        </p:nvSpPr>
        <p:spPr bwMode="auto">
          <a:xfrm>
            <a:off x="487363" y="1014413"/>
            <a:ext cx="4165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sz="1800" b="1" u="sng">
                <a:ea typeface="MS PGothic" pitchFamily="34" charset="-128"/>
                <a:cs typeface="Times New Roman" pitchFamily="18" charset="0"/>
              </a:rPr>
              <a:t>The Differential Amplifier</a:t>
            </a:r>
            <a:endParaRPr lang="en-GB" altLang="ja-JP" sz="1400" i="1">
              <a:ea typeface="MS PGothic" pitchFamily="34" charset="-128"/>
              <a:cs typeface="Times New Roman" pitchFamily="18" charset="0"/>
            </a:endParaRPr>
          </a:p>
        </p:txBody>
      </p:sp>
      <p:grpSp>
        <p:nvGrpSpPr>
          <p:cNvPr id="3081" name="Group 88"/>
          <p:cNvGrpSpPr>
            <a:grpSpLocks/>
          </p:cNvGrpSpPr>
          <p:nvPr/>
        </p:nvGrpSpPr>
        <p:grpSpPr bwMode="auto">
          <a:xfrm>
            <a:off x="5394325" y="1638300"/>
            <a:ext cx="3232150" cy="1076325"/>
            <a:chOff x="3274" y="1039"/>
            <a:chExt cx="2036" cy="678"/>
          </a:xfrm>
        </p:grpSpPr>
        <p:sp>
          <p:nvSpPr>
            <p:cNvPr id="3084" name="Freeform 65"/>
            <p:cNvSpPr>
              <a:spLocks/>
            </p:cNvSpPr>
            <p:nvPr/>
          </p:nvSpPr>
          <p:spPr bwMode="auto">
            <a:xfrm>
              <a:off x="3921" y="1039"/>
              <a:ext cx="673" cy="678"/>
            </a:xfrm>
            <a:custGeom>
              <a:avLst/>
              <a:gdLst>
                <a:gd name="T0" fmla="*/ 673 w 673"/>
                <a:gd name="T1" fmla="*/ 328 h 678"/>
                <a:gd name="T2" fmla="*/ 0 w 673"/>
                <a:gd name="T3" fmla="*/ 0 h 678"/>
                <a:gd name="T4" fmla="*/ 0 w 673"/>
                <a:gd name="T5" fmla="*/ 678 h 678"/>
                <a:gd name="T6" fmla="*/ 673 w 673"/>
                <a:gd name="T7" fmla="*/ 328 h 678"/>
                <a:gd name="T8" fmla="*/ 0 60000 65536"/>
                <a:gd name="T9" fmla="*/ 0 60000 65536"/>
                <a:gd name="T10" fmla="*/ 0 60000 65536"/>
                <a:gd name="T11" fmla="*/ 0 60000 65536"/>
                <a:gd name="T12" fmla="*/ 0 w 673"/>
                <a:gd name="T13" fmla="*/ 0 h 678"/>
                <a:gd name="T14" fmla="*/ 673 w 673"/>
                <a:gd name="T15" fmla="*/ 678 h 678"/>
              </a:gdLst>
              <a:ahLst/>
              <a:cxnLst>
                <a:cxn ang="T8">
                  <a:pos x="T0" y="T1"/>
                </a:cxn>
                <a:cxn ang="T9">
                  <a:pos x="T2" y="T3"/>
                </a:cxn>
                <a:cxn ang="T10">
                  <a:pos x="T4" y="T5"/>
                </a:cxn>
                <a:cxn ang="T11">
                  <a:pos x="T6" y="T7"/>
                </a:cxn>
              </a:cxnLst>
              <a:rect l="T12" t="T13" r="T14" b="T15"/>
              <a:pathLst>
                <a:path w="673" h="678">
                  <a:moveTo>
                    <a:pt x="673" y="328"/>
                  </a:moveTo>
                  <a:lnTo>
                    <a:pt x="0" y="0"/>
                  </a:lnTo>
                  <a:lnTo>
                    <a:pt x="0" y="678"/>
                  </a:lnTo>
                  <a:lnTo>
                    <a:pt x="673" y="328"/>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3085" name="Line 66"/>
            <p:cNvSpPr>
              <a:spLocks noChangeShapeType="1"/>
            </p:cNvSpPr>
            <p:nvPr/>
          </p:nvSpPr>
          <p:spPr bwMode="auto">
            <a:xfrm>
              <a:off x="3560" y="1214"/>
              <a:ext cx="3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6" name="Line 67"/>
            <p:cNvSpPr>
              <a:spLocks noChangeShapeType="1"/>
            </p:cNvSpPr>
            <p:nvPr/>
          </p:nvSpPr>
          <p:spPr bwMode="auto">
            <a:xfrm>
              <a:off x="3560" y="1544"/>
              <a:ext cx="361"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7" name="Line 68"/>
            <p:cNvSpPr>
              <a:spLocks noChangeShapeType="1"/>
            </p:cNvSpPr>
            <p:nvPr/>
          </p:nvSpPr>
          <p:spPr bwMode="auto">
            <a:xfrm>
              <a:off x="4594" y="1371"/>
              <a:ext cx="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8" name="Rectangle 69"/>
            <p:cNvSpPr>
              <a:spLocks noChangeArrowheads="1"/>
            </p:cNvSpPr>
            <p:nvPr/>
          </p:nvSpPr>
          <p:spPr bwMode="auto">
            <a:xfrm>
              <a:off x="3330" y="1102"/>
              <a:ext cx="192" cy="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89" name="Rectangle 70"/>
            <p:cNvSpPr>
              <a:spLocks noChangeArrowheads="1"/>
            </p:cNvSpPr>
            <p:nvPr/>
          </p:nvSpPr>
          <p:spPr bwMode="auto">
            <a:xfrm>
              <a:off x="3384" y="1131"/>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90" name="Rectangle 71"/>
            <p:cNvSpPr>
              <a:spLocks noChangeArrowheads="1"/>
            </p:cNvSpPr>
            <p:nvPr/>
          </p:nvSpPr>
          <p:spPr bwMode="auto">
            <a:xfrm>
              <a:off x="3274" y="1069"/>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rPr>
                <a:t>i1</a:t>
              </a:r>
              <a:endParaRPr lang="en-US" altLang="en-US" sz="2000"/>
            </a:p>
          </p:txBody>
        </p:sp>
        <p:sp>
          <p:nvSpPr>
            <p:cNvPr id="3091" name="Rectangle 79"/>
            <p:cNvSpPr>
              <a:spLocks noChangeArrowheads="1"/>
            </p:cNvSpPr>
            <p:nvPr/>
          </p:nvSpPr>
          <p:spPr bwMode="auto">
            <a:xfrm>
              <a:off x="4937" y="1287"/>
              <a:ext cx="271" cy="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92" name="Rectangle 80"/>
            <p:cNvSpPr>
              <a:spLocks noChangeArrowheads="1"/>
            </p:cNvSpPr>
            <p:nvPr/>
          </p:nvSpPr>
          <p:spPr bwMode="auto">
            <a:xfrm>
              <a:off x="4991" y="1316"/>
              <a:ext cx="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93" name="Rectangle 84"/>
            <p:cNvSpPr>
              <a:spLocks noChangeArrowheads="1"/>
            </p:cNvSpPr>
            <p:nvPr/>
          </p:nvSpPr>
          <p:spPr bwMode="auto">
            <a:xfrm>
              <a:off x="3290" y="1461"/>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rPr>
                <a:t>i2</a:t>
              </a:r>
              <a:endParaRPr lang="en-US" altLang="en-US" sz="2000"/>
            </a:p>
          </p:txBody>
        </p:sp>
        <p:sp>
          <p:nvSpPr>
            <p:cNvPr id="3094" name="Rectangle 85"/>
            <p:cNvSpPr>
              <a:spLocks noChangeArrowheads="1"/>
            </p:cNvSpPr>
            <p:nvPr/>
          </p:nvSpPr>
          <p:spPr bwMode="auto">
            <a:xfrm>
              <a:off x="5045" y="1231"/>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rPr>
                <a:t>o</a:t>
              </a:r>
              <a:endParaRPr lang="en-US" altLang="en-US" sz="2000"/>
            </a:p>
          </p:txBody>
        </p:sp>
      </p:grpSp>
      <p:sp>
        <p:nvSpPr>
          <p:cNvPr id="3082" name="Rectangle 90"/>
          <p:cNvSpPr>
            <a:spLocks noChangeArrowheads="1"/>
          </p:cNvSpPr>
          <p:nvPr/>
        </p:nvSpPr>
        <p:spPr bwMode="auto">
          <a:xfrm>
            <a:off x="639763" y="4702175"/>
            <a:ext cx="80057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r>
              <a:rPr lang="en-GB" altLang="ja-JP" sz="1800">
                <a:ea typeface="MS PGothic" pitchFamily="34" charset="-128"/>
                <a:cs typeface="Times New Roman" pitchFamily="18" charset="0"/>
              </a:rPr>
              <a:t>Unfortunately, in practice it is found that a small output voltage will be produced in response to a common mode signal. However, a good differential amplifier would have a </a:t>
            </a:r>
            <a:r>
              <a:rPr lang="en-GB" altLang="ja-JP" sz="1800" u="sng">
                <a:ea typeface="MS PGothic" pitchFamily="34" charset="-128"/>
                <a:cs typeface="Times New Roman" pitchFamily="18" charset="0"/>
              </a:rPr>
              <a:t>high gain</a:t>
            </a:r>
            <a:r>
              <a:rPr lang="en-GB" altLang="ja-JP" sz="1800">
                <a:ea typeface="MS PGothic" pitchFamily="34" charset="-128"/>
                <a:cs typeface="Times New Roman" pitchFamily="18" charset="0"/>
              </a:rPr>
              <a:t> for the differential signal but a </a:t>
            </a:r>
            <a:r>
              <a:rPr lang="en-GB" altLang="ja-JP" sz="1800" u="sng">
                <a:ea typeface="MS PGothic" pitchFamily="34" charset="-128"/>
                <a:cs typeface="Times New Roman" pitchFamily="18" charset="0"/>
              </a:rPr>
              <a:t>low gain</a:t>
            </a:r>
            <a:r>
              <a:rPr lang="en-GB" altLang="ja-JP" sz="1800">
                <a:ea typeface="MS PGothic" pitchFamily="34" charset="-128"/>
                <a:cs typeface="Times New Roman" pitchFamily="18" charset="0"/>
              </a:rPr>
              <a:t> for the common mode signal. This figure of merit is expressed as the ‘Common Mode Rejection Ratio’ of the amplifier (CMMR)</a:t>
            </a:r>
            <a:endParaRPr lang="en-US" altLang="ja-JP" sz="1800">
              <a:ea typeface="MS PGothic" pitchFamily="34" charset="-128"/>
              <a:cs typeface="Times New Roman" pitchFamily="18" charset="0"/>
            </a:endParaRPr>
          </a:p>
        </p:txBody>
      </p:sp>
      <p:sp>
        <p:nvSpPr>
          <p:cNvPr id="3083"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B445285B-C566-4E39-A01E-6A5E8B04D16C}" type="slidenum">
              <a:rPr lang="en-GB" altLang="en-US" sz="1200" smtClean="0">
                <a:latin typeface="Garamond" pitchFamily="18" charset="0"/>
              </a:rPr>
              <a:pPr/>
              <a:t>30</a:t>
            </a:fld>
            <a:endParaRPr lang="en-GB" altLang="en-US" sz="1200" smtClean="0">
              <a:latin typeface="Garamond" pitchFamily="18" charset="0"/>
            </a:endParaRPr>
          </a:p>
        </p:txBody>
      </p:sp>
      <p:sp>
        <p:nvSpPr>
          <p:cNvPr id="2765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765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7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27654" name="Object 5"/>
          <p:cNvGraphicFramePr>
            <a:graphicFrameLocks noChangeAspect="1"/>
          </p:cNvGraphicFramePr>
          <p:nvPr/>
        </p:nvGraphicFramePr>
        <p:xfrm>
          <a:off x="366713" y="3373438"/>
          <a:ext cx="8180387" cy="900112"/>
        </p:xfrm>
        <a:graphic>
          <a:graphicData uri="http://schemas.openxmlformats.org/presentationml/2006/ole">
            <mc:AlternateContent xmlns:mc="http://schemas.openxmlformats.org/markup-compatibility/2006">
              <mc:Choice xmlns:v="urn:schemas-microsoft-com:vml" Requires="v">
                <p:oleObj spid="_x0000_s27751" name="Equation" r:id="rId4" imgW="4368800" imgH="482600" progId="Equation.3">
                  <p:embed/>
                </p:oleObj>
              </mc:Choice>
              <mc:Fallback>
                <p:oleObj name="Equation" r:id="rId4" imgW="4368800" imgH="482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3373438"/>
                        <a:ext cx="8180387"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655" name="Group 119"/>
          <p:cNvGrpSpPr>
            <a:grpSpLocks/>
          </p:cNvGrpSpPr>
          <p:nvPr/>
        </p:nvGrpSpPr>
        <p:grpSpPr bwMode="auto">
          <a:xfrm>
            <a:off x="433388" y="5183188"/>
            <a:ext cx="4476750" cy="387350"/>
            <a:chOff x="433621" y="5183187"/>
            <a:chExt cx="4475788" cy="387221"/>
          </a:xfrm>
        </p:grpSpPr>
        <p:graphicFrame>
          <p:nvGraphicFramePr>
            <p:cNvPr id="27709" name="Object 6"/>
            <p:cNvGraphicFramePr>
              <a:graphicFrameLocks noChangeAspect="1"/>
            </p:cNvGraphicFramePr>
            <p:nvPr/>
          </p:nvGraphicFramePr>
          <p:xfrm>
            <a:off x="2945671" y="5192583"/>
            <a:ext cx="1963738" cy="377825"/>
          </p:xfrm>
          <a:graphic>
            <a:graphicData uri="http://schemas.openxmlformats.org/presentationml/2006/ole">
              <mc:AlternateContent xmlns:mc="http://schemas.openxmlformats.org/markup-compatibility/2006">
                <mc:Choice xmlns:v="urn:schemas-microsoft-com:vml" Requires="v">
                  <p:oleObj spid="_x0000_s27752" name="Equation" r:id="rId6" imgW="1181100" imgH="228600" progId="Equation.3">
                    <p:embed/>
                  </p:oleObj>
                </mc:Choice>
                <mc:Fallback>
                  <p:oleObj name="Equation" r:id="rId6" imgW="118110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5671" y="5192583"/>
                          <a:ext cx="19637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710" name="Text Box 62"/>
            <p:cNvSpPr txBox="1">
              <a:spLocks noChangeArrowheads="1"/>
            </p:cNvSpPr>
            <p:nvPr/>
          </p:nvSpPr>
          <p:spPr bwMode="auto">
            <a:xfrm>
              <a:off x="433621" y="5183187"/>
              <a:ext cx="25943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a:t>Also, if  R</a:t>
              </a:r>
              <a:r>
                <a:rPr lang="en-US" altLang="en-US" sz="1800" baseline="-25000"/>
                <a:t>E</a:t>
              </a:r>
              <a:r>
                <a:rPr lang="en-US" altLang="en-US" sz="1800"/>
                <a:t> &gt;&gt; r</a:t>
              </a:r>
              <a:r>
                <a:rPr lang="el-GR" altLang="en-US" sz="1800" baseline="-25000">
                  <a:cs typeface="Arial" charset="0"/>
                </a:rPr>
                <a:t>π</a:t>
              </a:r>
              <a:r>
                <a:rPr lang="en-GB" altLang="en-US" sz="1800">
                  <a:cs typeface="Arial" charset="0"/>
                </a:rPr>
                <a:t> + R</a:t>
              </a:r>
              <a:r>
                <a:rPr lang="en-US" altLang="en-US" sz="1800">
                  <a:cs typeface="Arial" charset="0"/>
                </a:rPr>
                <a:t> </a:t>
              </a:r>
              <a:endParaRPr lang="el-GR" altLang="en-US" sz="1800" baseline="-25000">
                <a:cs typeface="Arial" charset="0"/>
              </a:endParaRPr>
            </a:p>
          </p:txBody>
        </p:sp>
      </p:grpSp>
      <p:sp>
        <p:nvSpPr>
          <p:cNvPr id="27656" name="Text Box 63"/>
          <p:cNvSpPr txBox="1">
            <a:spLocks noChangeArrowheads="1"/>
          </p:cNvSpPr>
          <p:nvPr/>
        </p:nvSpPr>
        <p:spPr bwMode="auto">
          <a:xfrm>
            <a:off x="217488" y="5602288"/>
            <a:ext cx="87169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b="1" i="1"/>
              <a:t>( In practice it is often not possible to make R</a:t>
            </a:r>
            <a:r>
              <a:rPr lang="en-US" altLang="en-US" sz="1600" b="1" i="1" baseline="-25000"/>
              <a:t>E</a:t>
            </a:r>
            <a:r>
              <a:rPr lang="en-US" altLang="en-US" sz="1600" b="1" i="1"/>
              <a:t> large enough for this condition to be satisfied, so the output resistance will not usually achieve this maximum figure )</a:t>
            </a:r>
          </a:p>
        </p:txBody>
      </p:sp>
      <p:grpSp>
        <p:nvGrpSpPr>
          <p:cNvPr id="27657" name="Group 9"/>
          <p:cNvGrpSpPr>
            <a:grpSpLocks/>
          </p:cNvGrpSpPr>
          <p:nvPr/>
        </p:nvGrpSpPr>
        <p:grpSpPr bwMode="auto">
          <a:xfrm>
            <a:off x="2236788" y="825500"/>
            <a:ext cx="4451350" cy="1633538"/>
            <a:chOff x="1509" y="971"/>
            <a:chExt cx="2804" cy="1029"/>
          </a:xfrm>
        </p:grpSpPr>
        <p:sp>
          <p:nvSpPr>
            <p:cNvPr id="27665" name="AutoShape 10"/>
            <p:cNvSpPr>
              <a:spLocks noChangeArrowheads="1"/>
            </p:cNvSpPr>
            <p:nvPr/>
          </p:nvSpPr>
          <p:spPr bwMode="auto">
            <a:xfrm>
              <a:off x="2726" y="1289"/>
              <a:ext cx="191" cy="193"/>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27666" name="Line 11"/>
            <p:cNvSpPr>
              <a:spLocks noChangeShapeType="1"/>
            </p:cNvSpPr>
            <p:nvPr/>
          </p:nvSpPr>
          <p:spPr bwMode="auto">
            <a:xfrm flipV="1">
              <a:off x="2477" y="1170"/>
              <a:ext cx="0" cy="41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Line 12"/>
            <p:cNvSpPr>
              <a:spLocks noChangeShapeType="1"/>
            </p:cNvSpPr>
            <p:nvPr/>
          </p:nvSpPr>
          <p:spPr bwMode="auto">
            <a:xfrm flipH="1">
              <a:off x="1667" y="1170"/>
              <a:ext cx="810"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Freeform 13"/>
            <p:cNvSpPr>
              <a:spLocks/>
            </p:cNvSpPr>
            <p:nvPr/>
          </p:nvSpPr>
          <p:spPr bwMode="auto">
            <a:xfrm>
              <a:off x="2816" y="1426"/>
              <a:ext cx="19" cy="16"/>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27669" name="Line 14"/>
            <p:cNvSpPr>
              <a:spLocks noChangeShapeType="1"/>
            </p:cNvSpPr>
            <p:nvPr/>
          </p:nvSpPr>
          <p:spPr bwMode="auto">
            <a:xfrm>
              <a:off x="2826" y="1328"/>
              <a:ext cx="0" cy="9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Line 15"/>
            <p:cNvSpPr>
              <a:spLocks noChangeShapeType="1"/>
            </p:cNvSpPr>
            <p:nvPr/>
          </p:nvSpPr>
          <p:spPr bwMode="auto">
            <a:xfrm flipV="1">
              <a:off x="2820" y="1170"/>
              <a:ext cx="0" cy="11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Line 16"/>
            <p:cNvSpPr>
              <a:spLocks noChangeShapeType="1"/>
            </p:cNvSpPr>
            <p:nvPr/>
          </p:nvSpPr>
          <p:spPr bwMode="auto">
            <a:xfrm>
              <a:off x="2826" y="1478"/>
              <a:ext cx="0" cy="10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Line 17"/>
            <p:cNvSpPr>
              <a:spLocks noChangeShapeType="1"/>
            </p:cNvSpPr>
            <p:nvPr/>
          </p:nvSpPr>
          <p:spPr bwMode="auto">
            <a:xfrm>
              <a:off x="2474" y="1593"/>
              <a:ext cx="1107"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Line 18"/>
            <p:cNvSpPr>
              <a:spLocks noChangeShapeType="1"/>
            </p:cNvSpPr>
            <p:nvPr/>
          </p:nvSpPr>
          <p:spPr bwMode="auto">
            <a:xfrm flipH="1">
              <a:off x="2820" y="1170"/>
              <a:ext cx="1202"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Rectangle 19"/>
            <p:cNvSpPr>
              <a:spLocks noChangeArrowheads="1"/>
            </p:cNvSpPr>
            <p:nvPr/>
          </p:nvSpPr>
          <p:spPr bwMode="auto">
            <a:xfrm>
              <a:off x="2305" y="1301"/>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27675" name="Freeform 20"/>
            <p:cNvSpPr>
              <a:spLocks/>
            </p:cNvSpPr>
            <p:nvPr/>
          </p:nvSpPr>
          <p:spPr bwMode="auto">
            <a:xfrm>
              <a:off x="2259" y="1157"/>
              <a:ext cx="32" cy="24"/>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27676" name="Rectangle 21"/>
            <p:cNvSpPr>
              <a:spLocks noChangeArrowheads="1"/>
            </p:cNvSpPr>
            <p:nvPr/>
          </p:nvSpPr>
          <p:spPr bwMode="auto">
            <a:xfrm>
              <a:off x="2946" y="1599"/>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27677" name="Rectangle 22"/>
            <p:cNvSpPr>
              <a:spLocks noChangeArrowheads="1"/>
            </p:cNvSpPr>
            <p:nvPr/>
          </p:nvSpPr>
          <p:spPr bwMode="auto">
            <a:xfrm>
              <a:off x="2247" y="997"/>
              <a:ext cx="6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grpSp>
          <p:nvGrpSpPr>
            <p:cNvPr id="27678" name="Group 23"/>
            <p:cNvGrpSpPr>
              <a:grpSpLocks/>
            </p:cNvGrpSpPr>
            <p:nvPr/>
          </p:nvGrpSpPr>
          <p:grpSpPr bwMode="auto">
            <a:xfrm>
              <a:off x="2951" y="1328"/>
              <a:ext cx="291" cy="132"/>
              <a:chOff x="2951" y="1535"/>
              <a:chExt cx="291" cy="132"/>
            </a:xfrm>
          </p:grpSpPr>
          <p:sp>
            <p:nvSpPr>
              <p:cNvPr id="27707" name="Rectangle 24"/>
              <p:cNvSpPr>
                <a:spLocks noChangeArrowheads="1"/>
              </p:cNvSpPr>
              <p:nvPr/>
            </p:nvSpPr>
            <p:spPr bwMode="auto">
              <a:xfrm>
                <a:off x="2951" y="1542"/>
                <a:ext cx="11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Arial" charset="0"/>
                  </a:rPr>
                  <a:t>g</a:t>
                </a:r>
                <a:r>
                  <a:rPr lang="en-US" altLang="ja-JP" sz="1300" baseline="-25000">
                    <a:solidFill>
                      <a:srgbClr val="000000"/>
                    </a:solidFill>
                    <a:ea typeface="MS PGothic" pitchFamily="34" charset="-128"/>
                    <a:cs typeface="Arial" charset="0"/>
                  </a:rPr>
                  <a:t>m</a:t>
                </a:r>
                <a:endParaRPr lang="el-GR" altLang="ja-JP" sz="1800">
                  <a:ea typeface="MS PGothic" pitchFamily="34" charset="-128"/>
                  <a:cs typeface="Arial" charset="0"/>
                </a:endParaRPr>
              </a:p>
            </p:txBody>
          </p:sp>
          <p:sp>
            <p:nvSpPr>
              <p:cNvPr id="27708" name="Rectangle 25"/>
              <p:cNvSpPr>
                <a:spLocks noChangeArrowheads="1"/>
              </p:cNvSpPr>
              <p:nvPr/>
            </p:nvSpPr>
            <p:spPr bwMode="auto">
              <a:xfrm>
                <a:off x="3076" y="1535"/>
                <a:ext cx="16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l-GR" altLang="ja-JP" sz="1300" baseline="-25000">
                    <a:solidFill>
                      <a:srgbClr val="000000"/>
                    </a:solidFill>
                    <a:latin typeface="Times New Roman" pitchFamily="18" charset="0"/>
                    <a:ea typeface="MS PGothic" pitchFamily="34" charset="-128"/>
                    <a:cs typeface="Times New Roman" pitchFamily="18" charset="0"/>
                  </a:rPr>
                  <a:t>π</a:t>
                </a:r>
              </a:p>
            </p:txBody>
          </p:sp>
        </p:grpSp>
        <p:sp>
          <p:nvSpPr>
            <p:cNvPr id="27679" name="Rectangle 26"/>
            <p:cNvSpPr>
              <a:spLocks noChangeArrowheads="1"/>
            </p:cNvSpPr>
            <p:nvPr/>
          </p:nvSpPr>
          <p:spPr bwMode="auto">
            <a:xfrm>
              <a:off x="3555" y="1005"/>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endParaRPr lang="en-US" altLang="ja-JP" sz="1800">
                <a:ea typeface="MS PGothic" pitchFamily="34" charset="-128"/>
                <a:cs typeface="Times New Roman" pitchFamily="18" charset="0"/>
              </a:endParaRPr>
            </a:p>
          </p:txBody>
        </p:sp>
        <p:sp>
          <p:nvSpPr>
            <p:cNvPr id="27680" name="Rectangle 27"/>
            <p:cNvSpPr>
              <a:spLocks noChangeArrowheads="1"/>
            </p:cNvSpPr>
            <p:nvPr/>
          </p:nvSpPr>
          <p:spPr bwMode="auto">
            <a:xfrm>
              <a:off x="2437" y="1270"/>
              <a:ext cx="81" cy="202"/>
            </a:xfrm>
            <a:prstGeom prst="rect">
              <a:avLst/>
            </a:prstGeom>
            <a:solidFill>
              <a:schemeClr val="bg1"/>
            </a:solidFill>
            <a:ln w="8890">
              <a:solidFill>
                <a:srgbClr val="000000"/>
              </a:solidFill>
              <a:miter lim="800000"/>
              <a:headEnd/>
              <a:tailEnd/>
            </a:ln>
          </p:spPr>
          <p:txBody>
            <a:bodyPr/>
            <a:lstStyle/>
            <a:p>
              <a:endParaRPr lang="en-US" altLang="en-US"/>
            </a:p>
          </p:txBody>
        </p:sp>
        <p:sp>
          <p:nvSpPr>
            <p:cNvPr id="27681" name="Line 28"/>
            <p:cNvSpPr>
              <a:spLocks noChangeShapeType="1"/>
            </p:cNvSpPr>
            <p:nvPr/>
          </p:nvSpPr>
          <p:spPr bwMode="auto">
            <a:xfrm flipV="1">
              <a:off x="1673" y="1172"/>
              <a:ext cx="0" cy="818"/>
            </a:xfrm>
            <a:prstGeom prst="line">
              <a:avLst/>
            </a:prstGeom>
            <a:noFill/>
            <a:ln w="889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Rectangle 29"/>
            <p:cNvSpPr>
              <a:spLocks noChangeArrowheads="1"/>
            </p:cNvSpPr>
            <p:nvPr/>
          </p:nvSpPr>
          <p:spPr bwMode="auto">
            <a:xfrm>
              <a:off x="1634" y="1490"/>
              <a:ext cx="81" cy="201"/>
            </a:xfrm>
            <a:prstGeom prst="rect">
              <a:avLst/>
            </a:prstGeom>
            <a:solidFill>
              <a:schemeClr val="bg1"/>
            </a:solidFill>
            <a:ln w="8890">
              <a:solidFill>
                <a:schemeClr val="tx1"/>
              </a:solidFill>
              <a:miter lim="800000"/>
              <a:headEnd/>
              <a:tailEnd/>
            </a:ln>
          </p:spPr>
          <p:txBody>
            <a:bodyPr/>
            <a:lstStyle/>
            <a:p>
              <a:endParaRPr lang="en-US" altLang="en-US"/>
            </a:p>
          </p:txBody>
        </p:sp>
        <p:sp>
          <p:nvSpPr>
            <p:cNvPr id="27683" name="Rectangle 30"/>
            <p:cNvSpPr>
              <a:spLocks noChangeArrowheads="1"/>
            </p:cNvSpPr>
            <p:nvPr/>
          </p:nvSpPr>
          <p:spPr bwMode="auto">
            <a:xfrm>
              <a:off x="1509" y="1528"/>
              <a:ext cx="86"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ea typeface="MS PGothic" pitchFamily="34" charset="-128"/>
                  <a:cs typeface="Times New Roman" pitchFamily="18" charset="0"/>
                </a:rPr>
                <a:t>R</a:t>
              </a:r>
              <a:endParaRPr lang="en-US" altLang="ja-JP" sz="1300" baseline="-25000">
                <a:latin typeface="Arial Narrow" pitchFamily="34" charset="0"/>
                <a:ea typeface="MS PGothic" pitchFamily="34" charset="-128"/>
                <a:cs typeface="Times New Roman" pitchFamily="18" charset="0"/>
              </a:endParaRPr>
            </a:p>
          </p:txBody>
        </p:sp>
        <p:sp>
          <p:nvSpPr>
            <p:cNvPr id="27684" name="Line 31"/>
            <p:cNvSpPr>
              <a:spLocks noChangeShapeType="1"/>
            </p:cNvSpPr>
            <p:nvPr/>
          </p:nvSpPr>
          <p:spPr bwMode="auto">
            <a:xfrm flipV="1">
              <a:off x="3581" y="1172"/>
              <a:ext cx="0" cy="413"/>
            </a:xfrm>
            <a:prstGeom prst="line">
              <a:avLst/>
            </a:prstGeom>
            <a:noFill/>
            <a:ln w="889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Rectangle 32"/>
            <p:cNvSpPr>
              <a:spLocks noChangeArrowheads="1"/>
            </p:cNvSpPr>
            <p:nvPr/>
          </p:nvSpPr>
          <p:spPr bwMode="auto">
            <a:xfrm>
              <a:off x="3540" y="1304"/>
              <a:ext cx="81" cy="199"/>
            </a:xfrm>
            <a:prstGeom prst="rect">
              <a:avLst/>
            </a:prstGeom>
            <a:solidFill>
              <a:schemeClr val="bg1"/>
            </a:solidFill>
            <a:ln w="8890">
              <a:solidFill>
                <a:schemeClr val="tx1"/>
              </a:solidFill>
              <a:miter lim="800000"/>
              <a:headEnd/>
              <a:tailEnd/>
            </a:ln>
          </p:spPr>
          <p:txBody>
            <a:bodyPr/>
            <a:lstStyle/>
            <a:p>
              <a:endParaRPr lang="en-US" altLang="en-US"/>
            </a:p>
          </p:txBody>
        </p:sp>
        <p:sp>
          <p:nvSpPr>
            <p:cNvPr id="27686" name="Rectangle 33"/>
            <p:cNvSpPr>
              <a:spLocks noChangeArrowheads="1"/>
            </p:cNvSpPr>
            <p:nvPr/>
          </p:nvSpPr>
          <p:spPr bwMode="auto">
            <a:xfrm>
              <a:off x="3432" y="1305"/>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ea typeface="MS PGothic" pitchFamily="34" charset="-128"/>
                  <a:cs typeface="Times New Roman" pitchFamily="18" charset="0"/>
                </a:rPr>
                <a:t>r</a:t>
              </a:r>
              <a:r>
                <a:rPr lang="en-US" altLang="ja-JP" sz="1300" baseline="-25000">
                  <a:ea typeface="MS PGothic" pitchFamily="34" charset="-128"/>
                  <a:cs typeface="Times New Roman" pitchFamily="18" charset="0"/>
                </a:rPr>
                <a:t>o</a:t>
              </a:r>
              <a:endParaRPr lang="en-US" altLang="ja-JP" sz="1300" baseline="-25000">
                <a:latin typeface="Arial Narrow" pitchFamily="34" charset="0"/>
                <a:ea typeface="MS PGothic" pitchFamily="34" charset="-128"/>
                <a:cs typeface="Times New Roman" pitchFamily="18" charset="0"/>
              </a:endParaRPr>
            </a:p>
          </p:txBody>
        </p:sp>
        <p:sp>
          <p:nvSpPr>
            <p:cNvPr id="27687" name="Freeform 34"/>
            <p:cNvSpPr>
              <a:spLocks/>
            </p:cNvSpPr>
            <p:nvPr/>
          </p:nvSpPr>
          <p:spPr bwMode="auto">
            <a:xfrm flipH="1">
              <a:off x="4034" y="1147"/>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88" name="Freeform 35"/>
            <p:cNvSpPr>
              <a:spLocks/>
            </p:cNvSpPr>
            <p:nvPr/>
          </p:nvSpPr>
          <p:spPr bwMode="auto">
            <a:xfrm>
              <a:off x="3562" y="1160"/>
              <a:ext cx="31" cy="25"/>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chemeClr val="tx1"/>
              </a:solidFill>
              <a:round/>
              <a:headEnd/>
              <a:tailEnd/>
            </a:ln>
          </p:spPr>
          <p:txBody>
            <a:bodyPr/>
            <a:lstStyle/>
            <a:p>
              <a:endParaRPr lang="zh-CN" altLang="en-US"/>
            </a:p>
          </p:txBody>
        </p:sp>
        <p:sp>
          <p:nvSpPr>
            <p:cNvPr id="27689" name="Freeform 36"/>
            <p:cNvSpPr>
              <a:spLocks/>
            </p:cNvSpPr>
            <p:nvPr/>
          </p:nvSpPr>
          <p:spPr bwMode="auto">
            <a:xfrm>
              <a:off x="2816" y="1572"/>
              <a:ext cx="29" cy="23"/>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27690" name="Rectangle 37"/>
            <p:cNvSpPr>
              <a:spLocks noChangeArrowheads="1"/>
            </p:cNvSpPr>
            <p:nvPr/>
          </p:nvSpPr>
          <p:spPr bwMode="auto">
            <a:xfrm>
              <a:off x="4020" y="997"/>
              <a:ext cx="63"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o</a:t>
              </a:r>
              <a:endParaRPr lang="en-US" altLang="ja-JP" sz="1800">
                <a:ea typeface="MS PGothic" pitchFamily="34" charset="-128"/>
                <a:cs typeface="Times New Roman" pitchFamily="18" charset="0"/>
              </a:endParaRPr>
            </a:p>
          </p:txBody>
        </p:sp>
        <p:sp>
          <p:nvSpPr>
            <p:cNvPr id="27691" name="Line 38"/>
            <p:cNvSpPr>
              <a:spLocks noChangeShapeType="1"/>
            </p:cNvSpPr>
            <p:nvPr/>
          </p:nvSpPr>
          <p:spPr bwMode="auto">
            <a:xfrm flipV="1">
              <a:off x="2825" y="1580"/>
              <a:ext cx="0" cy="413"/>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Rectangle 39"/>
            <p:cNvSpPr>
              <a:spLocks noChangeArrowheads="1"/>
            </p:cNvSpPr>
            <p:nvPr/>
          </p:nvSpPr>
          <p:spPr bwMode="auto">
            <a:xfrm>
              <a:off x="2784" y="1687"/>
              <a:ext cx="81" cy="202"/>
            </a:xfrm>
            <a:prstGeom prst="rect">
              <a:avLst/>
            </a:prstGeom>
            <a:solidFill>
              <a:schemeClr val="bg1"/>
            </a:solidFill>
            <a:ln w="8890">
              <a:solidFill>
                <a:srgbClr val="000000"/>
              </a:solidFill>
              <a:miter lim="800000"/>
              <a:headEnd/>
              <a:tailEnd/>
            </a:ln>
          </p:spPr>
          <p:txBody>
            <a:bodyPr/>
            <a:lstStyle/>
            <a:p>
              <a:endParaRPr lang="en-US" altLang="en-US"/>
            </a:p>
          </p:txBody>
        </p:sp>
        <p:sp>
          <p:nvSpPr>
            <p:cNvPr id="27693" name="Line 40"/>
            <p:cNvSpPr>
              <a:spLocks noChangeShapeType="1"/>
            </p:cNvSpPr>
            <p:nvPr/>
          </p:nvSpPr>
          <p:spPr bwMode="auto">
            <a:xfrm flipH="1">
              <a:off x="1670" y="1998"/>
              <a:ext cx="2350" cy="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Rectangle 41"/>
            <p:cNvSpPr>
              <a:spLocks noChangeArrowheads="1"/>
            </p:cNvSpPr>
            <p:nvPr/>
          </p:nvSpPr>
          <p:spPr bwMode="auto">
            <a:xfrm>
              <a:off x="2623" y="1731"/>
              <a:ext cx="12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R</a:t>
              </a:r>
              <a:r>
                <a:rPr lang="en-US" altLang="ja-JP" sz="1300" baseline="-25000">
                  <a:solidFill>
                    <a:srgbClr val="000000"/>
                  </a:solidFill>
                  <a:ea typeface="MS PGothic" pitchFamily="34" charset="-128"/>
                  <a:cs typeface="Times New Roman" pitchFamily="18" charset="0"/>
                </a:rPr>
                <a:t>E</a:t>
              </a:r>
              <a:endParaRPr lang="en-US" altLang="ja-JP" sz="1300" baseline="-25000">
                <a:solidFill>
                  <a:srgbClr val="000000"/>
                </a:solidFill>
                <a:latin typeface="Arial Narrow" pitchFamily="34" charset="0"/>
                <a:ea typeface="MS PGothic" pitchFamily="34" charset="-128"/>
                <a:cs typeface="Times New Roman" pitchFamily="18" charset="0"/>
              </a:endParaRPr>
            </a:p>
          </p:txBody>
        </p:sp>
        <p:sp>
          <p:nvSpPr>
            <p:cNvPr id="27695" name="Line 42"/>
            <p:cNvSpPr>
              <a:spLocks noChangeShapeType="1"/>
            </p:cNvSpPr>
            <p:nvPr/>
          </p:nvSpPr>
          <p:spPr bwMode="auto">
            <a:xfrm flipV="1">
              <a:off x="2201" y="1237"/>
              <a:ext cx="0" cy="2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6" name="Rectangle 43"/>
            <p:cNvSpPr>
              <a:spLocks noChangeArrowheads="1"/>
            </p:cNvSpPr>
            <p:nvPr/>
          </p:nvSpPr>
          <p:spPr bwMode="auto">
            <a:xfrm>
              <a:off x="2055" y="1284"/>
              <a:ext cx="1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27697" name="Line 44"/>
            <p:cNvSpPr>
              <a:spLocks noChangeShapeType="1"/>
            </p:cNvSpPr>
            <p:nvPr/>
          </p:nvSpPr>
          <p:spPr bwMode="auto">
            <a:xfrm flipV="1">
              <a:off x="4141" y="1346"/>
              <a:ext cx="0" cy="4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98" name="Rectangle 45"/>
            <p:cNvSpPr>
              <a:spLocks noChangeArrowheads="1"/>
            </p:cNvSpPr>
            <p:nvPr/>
          </p:nvSpPr>
          <p:spPr bwMode="auto">
            <a:xfrm>
              <a:off x="4202" y="1472"/>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n-US" altLang="ja-JP" sz="1300" baseline="-25000">
                  <a:solidFill>
                    <a:srgbClr val="000000"/>
                  </a:solidFill>
                  <a:ea typeface="MS PGothic" pitchFamily="34" charset="-128"/>
                  <a:cs typeface="Times New Roman" pitchFamily="18" charset="0"/>
                </a:rPr>
                <a:t>o</a:t>
              </a:r>
              <a:endParaRPr lang="en-US" altLang="ja-JP" sz="1800">
                <a:ea typeface="MS PGothic" pitchFamily="34" charset="-128"/>
                <a:cs typeface="Times New Roman" pitchFamily="18" charset="0"/>
              </a:endParaRPr>
            </a:p>
          </p:txBody>
        </p:sp>
        <p:sp>
          <p:nvSpPr>
            <p:cNvPr id="27699" name="Rectangle 46"/>
            <p:cNvSpPr>
              <a:spLocks noChangeArrowheads="1"/>
            </p:cNvSpPr>
            <p:nvPr/>
          </p:nvSpPr>
          <p:spPr bwMode="auto">
            <a:xfrm>
              <a:off x="2067" y="971"/>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sp>
          <p:nvSpPr>
            <p:cNvPr id="27700" name="Freeform 47"/>
            <p:cNvSpPr>
              <a:spLocks/>
            </p:cNvSpPr>
            <p:nvPr/>
          </p:nvSpPr>
          <p:spPr bwMode="auto">
            <a:xfrm>
              <a:off x="2049" y="1144"/>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1" name="Freeform 48"/>
            <p:cNvSpPr>
              <a:spLocks/>
            </p:cNvSpPr>
            <p:nvPr/>
          </p:nvSpPr>
          <p:spPr bwMode="auto">
            <a:xfrm rot="16200000" flipH="1">
              <a:off x="3558" y="1217"/>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2" name="Rectangle 49"/>
            <p:cNvSpPr>
              <a:spLocks noChangeArrowheads="1"/>
            </p:cNvSpPr>
            <p:nvPr/>
          </p:nvSpPr>
          <p:spPr bwMode="auto">
            <a:xfrm>
              <a:off x="3640" y="1191"/>
              <a:ext cx="6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1</a:t>
              </a:r>
              <a:endParaRPr lang="en-US" altLang="ja-JP" sz="1800">
                <a:ea typeface="MS PGothic" pitchFamily="34" charset="-128"/>
                <a:cs typeface="Times New Roman" pitchFamily="18" charset="0"/>
              </a:endParaRPr>
            </a:p>
          </p:txBody>
        </p:sp>
        <p:sp>
          <p:nvSpPr>
            <p:cNvPr id="27703" name="Line 50"/>
            <p:cNvSpPr>
              <a:spLocks noChangeShapeType="1"/>
            </p:cNvSpPr>
            <p:nvPr/>
          </p:nvSpPr>
          <p:spPr bwMode="auto">
            <a:xfrm flipV="1">
              <a:off x="3608" y="1676"/>
              <a:ext cx="0"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4" name="Rectangle 51"/>
            <p:cNvSpPr>
              <a:spLocks noChangeArrowheads="1"/>
            </p:cNvSpPr>
            <p:nvPr/>
          </p:nvSpPr>
          <p:spPr bwMode="auto">
            <a:xfrm>
              <a:off x="3662" y="1754"/>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n-US" altLang="ja-JP" sz="1300" baseline="-250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27705" name="Line 52"/>
            <p:cNvSpPr>
              <a:spLocks noChangeShapeType="1"/>
            </p:cNvSpPr>
            <p:nvPr/>
          </p:nvSpPr>
          <p:spPr bwMode="auto">
            <a:xfrm flipV="1">
              <a:off x="3818" y="1273"/>
              <a:ext cx="0"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06" name="Rectangle 53"/>
            <p:cNvSpPr>
              <a:spLocks noChangeArrowheads="1"/>
            </p:cNvSpPr>
            <p:nvPr/>
          </p:nvSpPr>
          <p:spPr bwMode="auto">
            <a:xfrm>
              <a:off x="3872" y="1351"/>
              <a:ext cx="1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n-US" altLang="ja-JP" sz="1300" baseline="-25000">
                  <a:solidFill>
                    <a:srgbClr val="000000"/>
                  </a:solidFill>
                  <a:ea typeface="MS PGothic" pitchFamily="34" charset="-128"/>
                  <a:cs typeface="Times New Roman" pitchFamily="18" charset="0"/>
                </a:rPr>
                <a:t>ce</a:t>
              </a:r>
              <a:endParaRPr lang="en-US" altLang="ja-JP" sz="1800">
                <a:ea typeface="MS PGothic" pitchFamily="34" charset="-128"/>
                <a:cs typeface="Times New Roman" pitchFamily="18" charset="0"/>
              </a:endParaRPr>
            </a:p>
          </p:txBody>
        </p:sp>
      </p:grpSp>
      <p:graphicFrame>
        <p:nvGraphicFramePr>
          <p:cNvPr id="27658" name="Object 9"/>
          <p:cNvGraphicFramePr>
            <a:graphicFrameLocks noChangeAspect="1"/>
          </p:cNvGraphicFramePr>
          <p:nvPr/>
        </p:nvGraphicFramePr>
        <p:xfrm>
          <a:off x="1216025" y="2638425"/>
          <a:ext cx="6167438" cy="785813"/>
        </p:xfrm>
        <a:graphic>
          <a:graphicData uri="http://schemas.openxmlformats.org/presentationml/2006/ole">
            <mc:AlternateContent xmlns:mc="http://schemas.openxmlformats.org/markup-compatibility/2006">
              <mc:Choice xmlns:v="urn:schemas-microsoft-com:vml" Requires="v">
                <p:oleObj spid="_x0000_s27753" name="Equation" r:id="rId8" imgW="3378200" imgH="431800" progId="Equation.3">
                  <p:embed/>
                </p:oleObj>
              </mc:Choice>
              <mc:Fallback>
                <p:oleObj name="Equation" r:id="rId8" imgW="3378200" imgH="4318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6025" y="2638425"/>
                        <a:ext cx="61674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7659" name="Group 117"/>
          <p:cNvGrpSpPr>
            <a:grpSpLocks/>
          </p:cNvGrpSpPr>
          <p:nvPr/>
        </p:nvGrpSpPr>
        <p:grpSpPr bwMode="auto">
          <a:xfrm>
            <a:off x="450850" y="4294188"/>
            <a:ext cx="5732463" cy="806450"/>
            <a:chOff x="331187" y="4623868"/>
            <a:chExt cx="5732829" cy="806970"/>
          </a:xfrm>
        </p:grpSpPr>
        <p:graphicFrame>
          <p:nvGraphicFramePr>
            <p:cNvPr id="27661" name="Object 13"/>
            <p:cNvGraphicFramePr>
              <a:graphicFrameLocks noChangeAspect="1"/>
            </p:cNvGraphicFramePr>
            <p:nvPr/>
          </p:nvGraphicFramePr>
          <p:xfrm>
            <a:off x="3639903" y="4623868"/>
            <a:ext cx="2424113" cy="806450"/>
          </p:xfrm>
          <a:graphic>
            <a:graphicData uri="http://schemas.openxmlformats.org/presentationml/2006/ole">
              <mc:AlternateContent xmlns:mc="http://schemas.openxmlformats.org/markup-compatibility/2006">
                <mc:Choice xmlns:v="urn:schemas-microsoft-com:vml" Requires="v">
                  <p:oleObj spid="_x0000_s27754" name="Equation" r:id="rId10" imgW="1295400" imgH="431800" progId="Equation.3">
                    <p:embed/>
                  </p:oleObj>
                </mc:Choice>
                <mc:Fallback>
                  <p:oleObj name="Equation" r:id="rId10" imgW="1295400" imgH="4318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39903" y="4623868"/>
                          <a:ext cx="242411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62" name="Object 14"/>
            <p:cNvGraphicFramePr>
              <a:graphicFrameLocks noChangeAspect="1"/>
            </p:cNvGraphicFramePr>
            <p:nvPr/>
          </p:nvGraphicFramePr>
          <p:xfrm>
            <a:off x="1539719" y="4624388"/>
            <a:ext cx="1331913" cy="806450"/>
          </p:xfrm>
          <a:graphic>
            <a:graphicData uri="http://schemas.openxmlformats.org/presentationml/2006/ole">
              <mc:AlternateContent xmlns:mc="http://schemas.openxmlformats.org/markup-compatibility/2006">
                <mc:Choice xmlns:v="urn:schemas-microsoft-com:vml" Requires="v">
                  <p:oleObj spid="_x0000_s27755" name="Equation" r:id="rId12" imgW="710891" imgH="431613" progId="Equation.3">
                    <p:embed/>
                  </p:oleObj>
                </mc:Choice>
                <mc:Fallback>
                  <p:oleObj name="Equation" r:id="rId12" imgW="710891" imgH="431613"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9719" y="4624388"/>
                          <a:ext cx="133191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3" name="Text Box 62"/>
            <p:cNvSpPr txBox="1">
              <a:spLocks noChangeArrowheads="1"/>
            </p:cNvSpPr>
            <p:nvPr/>
          </p:nvSpPr>
          <p:spPr bwMode="auto">
            <a:xfrm>
              <a:off x="331187" y="4795941"/>
              <a:ext cx="14826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Normally, </a:t>
              </a:r>
              <a:endParaRPr lang="el-GR" altLang="en-US" sz="1800" baseline="-25000">
                <a:cs typeface="Arial" charset="0"/>
              </a:endParaRPr>
            </a:p>
          </p:txBody>
        </p:sp>
        <p:sp>
          <p:nvSpPr>
            <p:cNvPr id="27664" name="Text Box 62"/>
            <p:cNvSpPr txBox="1">
              <a:spLocks noChangeArrowheads="1"/>
            </p:cNvSpPr>
            <p:nvPr/>
          </p:nvSpPr>
          <p:spPr bwMode="auto">
            <a:xfrm>
              <a:off x="3136847" y="4798439"/>
              <a:ext cx="550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800"/>
                <a:t>so</a:t>
              </a:r>
              <a:endParaRPr lang="el-GR" altLang="en-US" sz="1800" baseline="-25000">
                <a:cs typeface="Arial" charset="0"/>
              </a:endParaRPr>
            </a:p>
          </p:txBody>
        </p:sp>
      </p:grpSp>
      <p:sp>
        <p:nvSpPr>
          <p:cNvPr id="27660"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31</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441430" y="1922356"/>
            <a:ext cx="5893648" cy="1477328"/>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a:t>
            </a:r>
            <a:r>
              <a:rPr lang="en-GB" altLang="zh-CN" sz="3600" b="1" dirty="0" smtClean="0">
                <a:latin typeface="Times New Roman" panose="02020603050405020304" pitchFamily="18" charset="0"/>
                <a:ea typeface="SimSun" pitchFamily="2" charset="-122"/>
                <a:cs typeface="Times New Roman" panose="02020603050405020304" pitchFamily="18" charset="0"/>
              </a:rPr>
              <a:t>4: </a:t>
            </a:r>
            <a:endParaRPr lang="en-GB" altLang="zh-CN" sz="3600" b="1" dirty="0" smtClean="0">
              <a:latin typeface="Times New Roman" panose="02020603050405020304" pitchFamily="18" charset="0"/>
              <a:ea typeface="SimSun" pitchFamily="2" charset="-122"/>
              <a:cs typeface="Times New Roman" panose="02020603050405020304" pitchFamily="18" charset="0"/>
            </a:endParaRPr>
          </a:p>
          <a:p>
            <a:pPr algn="ctr">
              <a:spcBef>
                <a:spcPct val="50000"/>
              </a:spcBef>
            </a:pPr>
            <a:r>
              <a:rPr lang="en-US" altLang="en-US" sz="3600" b="1" dirty="0" smtClean="0">
                <a:latin typeface="Times New Roman" panose="02020603050405020304" pitchFamily="18" charset="0"/>
                <a:cs typeface="Times New Roman" panose="02020603050405020304" pitchFamily="18" charset="0"/>
              </a:rPr>
              <a:t>Exercise</a:t>
            </a:r>
            <a:endParaRPr lang="en-GB"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2003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9F2E6289-037C-4BEC-BCFB-D736E0F94482}" type="slidenum">
              <a:rPr lang="en-GB" altLang="en-US" sz="1200" smtClean="0">
                <a:latin typeface="Garamond" pitchFamily="18" charset="0"/>
              </a:rPr>
              <a:pPr/>
              <a:t>32</a:t>
            </a:fld>
            <a:endParaRPr lang="en-GB" altLang="en-US" sz="1200" smtClean="0">
              <a:latin typeface="Garamond" pitchFamily="18" charset="0"/>
            </a:endParaRPr>
          </a:p>
        </p:txBody>
      </p:sp>
      <p:sp>
        <p:nvSpPr>
          <p:cNvPr id="2969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970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9701" name="Text Box 5"/>
          <p:cNvSpPr txBox="1">
            <a:spLocks noChangeArrowheads="1"/>
          </p:cNvSpPr>
          <p:nvPr/>
        </p:nvSpPr>
        <p:spPr bwMode="auto">
          <a:xfrm>
            <a:off x="576263" y="955675"/>
            <a:ext cx="795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b="1" u="sng">
                <a:ea typeface="MS PGothic" pitchFamily="34" charset="-128"/>
              </a:rPr>
              <a:t>Exercises</a:t>
            </a:r>
            <a:endParaRPr lang="en-US" altLang="ja-JP" sz="1600">
              <a:ea typeface="MS PGothic" pitchFamily="34" charset="-128"/>
            </a:endParaRPr>
          </a:p>
        </p:txBody>
      </p:sp>
      <p:sp>
        <p:nvSpPr>
          <p:cNvPr id="29702" name="Text Box 6"/>
          <p:cNvSpPr txBox="1">
            <a:spLocks noChangeArrowheads="1"/>
          </p:cNvSpPr>
          <p:nvPr/>
        </p:nvSpPr>
        <p:spPr bwMode="auto">
          <a:xfrm>
            <a:off x="596900" y="1516063"/>
            <a:ext cx="795020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b="1">
                <a:ea typeface="MS PGothic" pitchFamily="34" charset="-128"/>
              </a:rPr>
              <a:t>Q1)</a:t>
            </a:r>
            <a:r>
              <a:rPr lang="en-US" altLang="ja-JP" sz="1600">
                <a:ea typeface="MS PGothic" pitchFamily="34" charset="-128"/>
              </a:rPr>
              <a:t>	Show that the input resistance of the amplifier in figure 1 is given by:-</a:t>
            </a:r>
          </a:p>
          <a:p>
            <a:endParaRPr lang="en-US" altLang="ja-JP" sz="1600">
              <a:ea typeface="MS PGothic" pitchFamily="34" charset="-128"/>
            </a:endParaRPr>
          </a:p>
          <a:p>
            <a:r>
              <a:rPr lang="en-US" altLang="ja-JP" sz="1600">
                <a:ea typeface="MS PGothic" pitchFamily="34" charset="-128"/>
              </a:rPr>
              <a:t>	</a:t>
            </a:r>
          </a:p>
          <a:p>
            <a:r>
              <a:rPr lang="en-US" altLang="ja-JP" sz="1600">
                <a:ea typeface="MS PGothic" pitchFamily="34" charset="-128"/>
              </a:rPr>
              <a:t>	</a:t>
            </a:r>
          </a:p>
          <a:p>
            <a:r>
              <a:rPr lang="en-US" altLang="ja-JP" sz="1600">
                <a:ea typeface="MS PGothic" pitchFamily="34" charset="-128"/>
              </a:rPr>
              <a:t>	</a:t>
            </a:r>
          </a:p>
          <a:p>
            <a:endParaRPr lang="en-US" altLang="ja-JP" sz="1600">
              <a:ea typeface="MS PGothic" pitchFamily="34" charset="-128"/>
            </a:endParaRPr>
          </a:p>
          <a:p>
            <a:r>
              <a:rPr lang="en-US" altLang="ja-JP" sz="1600">
                <a:ea typeface="MS PGothic" pitchFamily="34" charset="-128"/>
              </a:rPr>
              <a:t>	and that the voltage gain is:-</a:t>
            </a:r>
          </a:p>
          <a:p>
            <a:endParaRPr lang="en-US" altLang="ja-JP" sz="1600">
              <a:ea typeface="MS PGothic" pitchFamily="34" charset="-128"/>
            </a:endParaRPr>
          </a:p>
          <a:p>
            <a:endParaRPr lang="en-US" altLang="ja-JP" sz="1600">
              <a:ea typeface="MS PGothic" pitchFamily="34" charset="-128"/>
            </a:endParaRPr>
          </a:p>
          <a:p>
            <a:endParaRPr lang="en-US" altLang="ja-JP" sz="1600">
              <a:ea typeface="MS PGothic" pitchFamily="34" charset="-128"/>
            </a:endParaRPr>
          </a:p>
          <a:p>
            <a:endParaRPr lang="en-US" altLang="ja-JP" sz="1600">
              <a:ea typeface="MS PGothic" pitchFamily="34" charset="-128"/>
            </a:endParaRPr>
          </a:p>
          <a:p>
            <a:endParaRPr lang="en-US" altLang="ja-JP" sz="1600">
              <a:ea typeface="MS PGothic" pitchFamily="34" charset="-128"/>
            </a:endParaRPr>
          </a:p>
          <a:p>
            <a:endParaRPr lang="en-US" altLang="ja-JP" sz="1600">
              <a:ea typeface="MS PGothic" pitchFamily="34" charset="-128"/>
            </a:endParaRPr>
          </a:p>
        </p:txBody>
      </p:sp>
      <p:graphicFrame>
        <p:nvGraphicFramePr>
          <p:cNvPr id="29703" name="Object 7"/>
          <p:cNvGraphicFramePr>
            <a:graphicFrameLocks noChangeAspect="1"/>
          </p:cNvGraphicFramePr>
          <p:nvPr/>
        </p:nvGraphicFramePr>
        <p:xfrm>
          <a:off x="2314575" y="3476625"/>
          <a:ext cx="114300" cy="215900"/>
        </p:xfrm>
        <a:graphic>
          <a:graphicData uri="http://schemas.openxmlformats.org/presentationml/2006/ole">
            <mc:AlternateContent xmlns:mc="http://schemas.openxmlformats.org/markup-compatibility/2006">
              <mc:Choice xmlns:v="urn:schemas-microsoft-com:vml" Requires="v">
                <p:oleObj spid="_x0000_s35866" name="Equation" r:id="rId4" imgW="114151" imgH="215619" progId="Equation.3">
                  <p:embed/>
                </p:oleObj>
              </mc:Choice>
              <mc:Fallback>
                <p:oleObj name="Equation" r:id="rId4"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347662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4" name="Object 8"/>
          <p:cNvGraphicFramePr>
            <a:graphicFrameLocks noChangeAspect="1"/>
          </p:cNvGraphicFramePr>
          <p:nvPr/>
        </p:nvGraphicFramePr>
        <p:xfrm>
          <a:off x="1265238" y="3533775"/>
          <a:ext cx="1962150" cy="728663"/>
        </p:xfrm>
        <a:graphic>
          <a:graphicData uri="http://schemas.openxmlformats.org/presentationml/2006/ole">
            <mc:AlternateContent xmlns:mc="http://schemas.openxmlformats.org/markup-compatibility/2006">
              <mc:Choice xmlns:v="urn:schemas-microsoft-com:vml" Requires="v">
                <p:oleObj spid="_x0000_s35867" name="Equation" r:id="rId6" imgW="1231900" imgH="457200" progId="Equation.3">
                  <p:embed/>
                </p:oleObj>
              </mc:Choice>
              <mc:Fallback>
                <p:oleObj name="Equation" r:id="rId6" imgW="12319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5238" y="3533775"/>
                        <a:ext cx="1962150"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9"/>
          <p:cNvGraphicFramePr>
            <a:graphicFrameLocks noChangeAspect="1"/>
          </p:cNvGraphicFramePr>
          <p:nvPr/>
        </p:nvGraphicFramePr>
        <p:xfrm>
          <a:off x="1311275" y="2122488"/>
          <a:ext cx="2200275" cy="376237"/>
        </p:xfrm>
        <a:graphic>
          <a:graphicData uri="http://schemas.openxmlformats.org/presentationml/2006/ole">
            <mc:AlternateContent xmlns:mc="http://schemas.openxmlformats.org/markup-compatibility/2006">
              <mc:Choice xmlns:v="urn:schemas-microsoft-com:vml" Requires="v">
                <p:oleObj spid="_x0000_s35868" name="Equation" r:id="rId8" imgW="1409088" imgH="241195" progId="Equation.3">
                  <p:embed/>
                </p:oleObj>
              </mc:Choice>
              <mc:Fallback>
                <p:oleObj name="Equation" r:id="rId8" imgW="1409088"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1275" y="2122488"/>
                        <a:ext cx="2200275"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6" name="Group 10"/>
          <p:cNvGrpSpPr>
            <a:grpSpLocks/>
          </p:cNvGrpSpPr>
          <p:nvPr/>
        </p:nvGrpSpPr>
        <p:grpSpPr bwMode="auto">
          <a:xfrm>
            <a:off x="4294188" y="2619375"/>
            <a:ext cx="4340225" cy="3275013"/>
            <a:chOff x="2705" y="1650"/>
            <a:chExt cx="2734" cy="2063"/>
          </a:xfrm>
        </p:grpSpPr>
        <p:grpSp>
          <p:nvGrpSpPr>
            <p:cNvPr id="29708" name="Group 11"/>
            <p:cNvGrpSpPr>
              <a:grpSpLocks/>
            </p:cNvGrpSpPr>
            <p:nvPr/>
          </p:nvGrpSpPr>
          <p:grpSpPr bwMode="auto">
            <a:xfrm>
              <a:off x="2705" y="1650"/>
              <a:ext cx="2734" cy="2063"/>
              <a:chOff x="2705" y="1552"/>
              <a:chExt cx="2734" cy="2063"/>
            </a:xfrm>
          </p:grpSpPr>
          <p:pic>
            <p:nvPicPr>
              <p:cNvPr id="2971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05" y="1552"/>
                <a:ext cx="2734"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1" name="Text Box 13"/>
              <p:cNvSpPr txBox="1">
                <a:spLocks noChangeArrowheads="1"/>
              </p:cNvSpPr>
              <p:nvPr/>
            </p:nvSpPr>
            <p:spPr bwMode="auto">
              <a:xfrm>
                <a:off x="4322" y="3403"/>
                <a:ext cx="261"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1</a:t>
                </a:r>
              </a:p>
            </p:txBody>
          </p:sp>
          <p:graphicFrame>
            <p:nvGraphicFramePr>
              <p:cNvPr id="29712" name="Object 14"/>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35869" name="Equation" r:id="rId11" imgW="114151" imgH="215619" progId="Equation.3">
                      <p:embed/>
                    </p:oleObj>
                  </mc:Choice>
                  <mc:Fallback>
                    <p:oleObj name="Equation" r:id="rId11" imgW="114151" imgH="21561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09" name="Text Box 15"/>
            <p:cNvSpPr txBox="1">
              <a:spLocks noChangeArrowheads="1"/>
            </p:cNvSpPr>
            <p:nvPr/>
          </p:nvSpPr>
          <p:spPr bwMode="auto">
            <a:xfrm>
              <a:off x="4271" y="3078"/>
              <a:ext cx="222"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r</a:t>
              </a:r>
              <a:r>
                <a:rPr lang="en-US" altLang="en-US" sz="1600" baseline="-25000"/>
                <a:t>i</a:t>
              </a:r>
              <a:r>
                <a:rPr lang="en-US" altLang="en-US" sz="1600"/>
                <a:t>’</a:t>
              </a:r>
            </a:p>
          </p:txBody>
        </p:sp>
      </p:grpSp>
      <p:sp>
        <p:nvSpPr>
          <p:cNvPr id="29707"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extLst>
      <p:ext uri="{BB962C8B-B14F-4D97-AF65-F5344CB8AC3E}">
        <p14:creationId xmlns:p14="http://schemas.microsoft.com/office/powerpoint/2010/main" val="29568500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D67CF77-80ED-4962-ABA4-4907D765FEED}" type="slidenum">
              <a:rPr lang="en-GB" altLang="en-US" sz="1200" smtClean="0">
                <a:latin typeface="Garamond" pitchFamily="18" charset="0"/>
              </a:rPr>
              <a:pPr/>
              <a:t>33</a:t>
            </a:fld>
            <a:endParaRPr lang="en-GB" altLang="en-US" sz="1200" smtClean="0">
              <a:latin typeface="Garamond" pitchFamily="18" charset="0"/>
            </a:endParaRPr>
          </a:p>
        </p:txBody>
      </p:sp>
      <p:sp>
        <p:nvSpPr>
          <p:cNvPr id="3072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072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30725" name="Group 5"/>
          <p:cNvGrpSpPr>
            <a:grpSpLocks/>
          </p:cNvGrpSpPr>
          <p:nvPr/>
        </p:nvGrpSpPr>
        <p:grpSpPr bwMode="auto">
          <a:xfrm>
            <a:off x="596900" y="1027113"/>
            <a:ext cx="7950200" cy="4492625"/>
            <a:chOff x="376" y="857"/>
            <a:chExt cx="5008" cy="2830"/>
          </a:xfrm>
        </p:grpSpPr>
        <p:sp>
          <p:nvSpPr>
            <p:cNvPr id="30727" name="Text Box 6"/>
            <p:cNvSpPr txBox="1">
              <a:spLocks noChangeArrowheads="1"/>
            </p:cNvSpPr>
            <p:nvPr/>
          </p:nvSpPr>
          <p:spPr bwMode="auto">
            <a:xfrm>
              <a:off x="376" y="857"/>
              <a:ext cx="5008" cy="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b="1">
                  <a:ea typeface="MS PGothic" pitchFamily="34" charset="-128"/>
                </a:rPr>
                <a:t>Q2)</a:t>
              </a:r>
              <a:r>
                <a:rPr lang="en-US" altLang="ja-JP" sz="1600">
                  <a:ea typeface="MS PGothic" pitchFamily="34" charset="-128"/>
                </a:rPr>
                <a:t>.	The amplifier in figure 2 has one of its inputs grounded. Show that the input resistance for the input signal applied to the remaining input is</a:t>
              </a:r>
            </a:p>
            <a:p>
              <a:r>
                <a:rPr lang="en-US" altLang="ja-JP" sz="1600">
                  <a:ea typeface="MS PGothic" pitchFamily="34" charset="-128"/>
                </a:rPr>
                <a:t>	</a:t>
              </a:r>
            </a:p>
            <a:p>
              <a:endParaRPr lang="en-US" altLang="ja-JP" sz="1600">
                <a:ea typeface="MS PGothic" pitchFamily="34" charset="-128"/>
              </a:endParaRPr>
            </a:p>
            <a:p>
              <a:r>
                <a:rPr lang="en-US" altLang="ja-JP" sz="1600">
                  <a:ea typeface="MS PGothic" pitchFamily="34" charset="-128"/>
                </a:rPr>
                <a:t>	</a:t>
              </a:r>
            </a:p>
            <a:p>
              <a:r>
                <a:rPr lang="en-US" altLang="ja-JP" sz="1600">
                  <a:ea typeface="MS PGothic" pitchFamily="34" charset="-128"/>
                </a:rPr>
                <a:t>	where r</a:t>
              </a:r>
              <a:r>
                <a:rPr lang="en-US" altLang="ja-JP" sz="1600" baseline="-25000">
                  <a:ea typeface="MS PGothic" pitchFamily="34" charset="-128"/>
                </a:rPr>
                <a:t>e </a:t>
              </a:r>
              <a:r>
                <a:rPr lang="en-US" altLang="ja-JP" sz="1600">
                  <a:ea typeface="MS PGothic" pitchFamily="34" charset="-128"/>
                </a:rPr>
                <a:t>= </a:t>
              </a:r>
              <a:r>
                <a:rPr lang="en-US" altLang="ja-JP" sz="1600">
                  <a:ea typeface="MS PGothic" pitchFamily="34" charset="-128"/>
                  <a:sym typeface="Symbol" pitchFamily="18" charset="2"/>
                </a:rPr>
                <a:t>r</a:t>
              </a:r>
              <a:r>
                <a:rPr lang="en-US" altLang="ja-JP" sz="1600" baseline="-25000">
                  <a:ea typeface="MS PGothic" pitchFamily="34" charset="-128"/>
                  <a:sym typeface="Symbol" pitchFamily="18" charset="2"/>
                </a:rPr>
                <a:t></a:t>
              </a:r>
              <a:r>
                <a:rPr lang="en-US" altLang="ja-JP" sz="1600">
                  <a:ea typeface="MS PGothic" pitchFamily="34" charset="-128"/>
                  <a:sym typeface="Symbol" pitchFamily="18" charset="2"/>
                </a:rPr>
                <a:t>/(1+</a:t>
              </a:r>
              <a:r>
                <a:rPr lang="el-GR" altLang="ja-JP" sz="1600">
                  <a:cs typeface="Arial" charset="0"/>
                  <a:sym typeface="Symbol" pitchFamily="18" charset="2"/>
                </a:rPr>
                <a:t>β</a:t>
              </a:r>
              <a:r>
                <a:rPr lang="en-GB" altLang="ja-JP" sz="1600">
                  <a:ea typeface="MS PGothic" pitchFamily="34" charset="-128"/>
                  <a:cs typeface="Arial" charset="0"/>
                  <a:sym typeface="Symbol" pitchFamily="18" charset="2"/>
                </a:rPr>
                <a:t>) </a:t>
              </a:r>
              <a:r>
                <a:rPr lang="en-US" altLang="ja-JP" sz="1600">
                  <a:ea typeface="MS PGothic" pitchFamily="34" charset="-128"/>
                </a:rPr>
                <a:t> 1/g</a:t>
              </a:r>
              <a:r>
                <a:rPr lang="en-US" altLang="ja-JP" sz="1600" baseline="-25000">
                  <a:ea typeface="MS PGothic" pitchFamily="34" charset="-128"/>
                </a:rPr>
                <a:t>m</a:t>
              </a:r>
              <a:r>
                <a:rPr lang="en-US" altLang="ja-JP" sz="1600">
                  <a:ea typeface="MS PGothic" pitchFamily="34" charset="-128"/>
                </a:rPr>
                <a:t> </a:t>
              </a:r>
            </a:p>
            <a:p>
              <a:endParaRPr lang="en-US" altLang="ja-JP" sz="1600">
                <a:ea typeface="MS PGothic" pitchFamily="34" charset="-128"/>
              </a:endParaRPr>
            </a:p>
            <a:p>
              <a:r>
                <a:rPr lang="en-US" altLang="ja-JP" sz="1600">
                  <a:ea typeface="MS PGothic" pitchFamily="34" charset="-128"/>
                </a:rPr>
                <a:t>	and that the voltage gain is</a:t>
              </a:r>
            </a:p>
            <a:p>
              <a:endParaRPr lang="en-US" altLang="ja-JP" sz="1600">
                <a:ea typeface="MS PGothic" pitchFamily="34" charset="-128"/>
              </a:endParaRPr>
            </a:p>
            <a:p>
              <a:endParaRPr lang="en-US" altLang="ja-JP" sz="1600">
                <a:ea typeface="MS PGothic" pitchFamily="34" charset="-128"/>
              </a:endParaRPr>
            </a:p>
            <a:p>
              <a:r>
                <a:rPr lang="en-US" altLang="ja-JP" sz="1600">
                  <a:ea typeface="MS PGothic" pitchFamily="34" charset="-128"/>
                </a:rPr>
                <a:t>	</a:t>
              </a:r>
            </a:p>
            <a:p>
              <a:endParaRPr lang="en-US" altLang="ja-JP" sz="1600">
                <a:ea typeface="MS PGothic" pitchFamily="34" charset="-128"/>
              </a:endParaRPr>
            </a:p>
            <a:p>
              <a:endParaRPr lang="en-US" altLang="ja-JP" sz="1600">
                <a:ea typeface="MS PGothic" pitchFamily="34" charset="-128"/>
              </a:endParaRPr>
            </a:p>
            <a:p>
              <a:r>
                <a:rPr lang="en-US" altLang="ja-JP" sz="1600">
                  <a:ea typeface="MS PGothic" pitchFamily="34" charset="-128"/>
                </a:rPr>
                <a:t>	Show that these reduce to:-</a:t>
              </a:r>
            </a:p>
            <a:p>
              <a:endParaRPr lang="en-US" altLang="ja-JP" sz="1600">
                <a:ea typeface="MS PGothic" pitchFamily="34" charset="-128"/>
              </a:endParaRPr>
            </a:p>
            <a:p>
              <a:r>
                <a:rPr lang="en-US" altLang="ja-JP" sz="1600">
                  <a:ea typeface="MS PGothic" pitchFamily="34" charset="-128"/>
                </a:rPr>
                <a:t>	r</a:t>
              </a:r>
              <a:r>
                <a:rPr lang="en-US" altLang="ja-JP" sz="1600" baseline="-25000">
                  <a:ea typeface="MS PGothic" pitchFamily="34" charset="-128"/>
                </a:rPr>
                <a:t>i</a:t>
              </a:r>
              <a:r>
                <a:rPr lang="en-US" altLang="ja-JP" sz="1600">
                  <a:ea typeface="MS PGothic" pitchFamily="34" charset="-128"/>
                </a:rPr>
                <a:t> </a:t>
              </a:r>
              <a:r>
                <a:rPr lang="en-US" altLang="ja-JP" sz="1600">
                  <a:ea typeface="MS PGothic" pitchFamily="34" charset="-128"/>
                  <a:sym typeface="Symbol" pitchFamily="18" charset="2"/>
                </a:rPr>
                <a:t></a:t>
              </a:r>
              <a:r>
                <a:rPr lang="en-US" altLang="ja-JP" sz="1600">
                  <a:ea typeface="MS PGothic" pitchFamily="34" charset="-128"/>
                </a:rPr>
                <a:t> 2r</a:t>
              </a:r>
              <a:r>
                <a:rPr lang="en-US" altLang="ja-JP" sz="1600" baseline="-25000">
                  <a:ea typeface="MS PGothic" pitchFamily="34" charset="-128"/>
                  <a:sym typeface="Symbol" pitchFamily="18" charset="2"/>
                </a:rPr>
                <a:t></a:t>
              </a:r>
              <a:r>
                <a:rPr lang="en-US" altLang="ja-JP" sz="1600">
                  <a:ea typeface="MS PGothic" pitchFamily="34" charset="-128"/>
                </a:rPr>
                <a:t>    and   v</a:t>
              </a:r>
              <a:r>
                <a:rPr lang="en-US" altLang="ja-JP" sz="1600" baseline="-25000">
                  <a:ea typeface="MS PGothic" pitchFamily="34" charset="-128"/>
                </a:rPr>
                <a:t>o</a:t>
              </a:r>
              <a:r>
                <a:rPr lang="en-US" altLang="ja-JP" sz="1600">
                  <a:ea typeface="MS PGothic" pitchFamily="34" charset="-128"/>
                </a:rPr>
                <a:t>/v</a:t>
              </a:r>
              <a:r>
                <a:rPr lang="en-US" altLang="ja-JP" sz="1600" baseline="-25000">
                  <a:ea typeface="MS PGothic" pitchFamily="34" charset="-128"/>
                </a:rPr>
                <a:t>s</a:t>
              </a:r>
              <a:r>
                <a:rPr lang="en-US" altLang="ja-JP" sz="1600">
                  <a:ea typeface="MS PGothic" pitchFamily="34" charset="-128"/>
                </a:rPr>
                <a:t> </a:t>
              </a:r>
              <a:r>
                <a:rPr lang="en-US" altLang="ja-JP" sz="1600">
                  <a:ea typeface="MS PGothic" pitchFamily="34" charset="-128"/>
                  <a:sym typeface="Symbol" pitchFamily="18" charset="2"/>
                </a:rPr>
                <a:t></a:t>
              </a:r>
              <a:r>
                <a:rPr lang="en-US" altLang="ja-JP" sz="1600">
                  <a:ea typeface="MS PGothic" pitchFamily="34" charset="-128"/>
                </a:rPr>
                <a:t> g</a:t>
              </a:r>
              <a:r>
                <a:rPr lang="en-US" altLang="ja-JP" sz="1600" baseline="-25000">
                  <a:ea typeface="MS PGothic" pitchFamily="34" charset="-128"/>
                </a:rPr>
                <a:t>m</a:t>
              </a:r>
              <a:r>
                <a:rPr lang="en-US" altLang="ja-JP" sz="1600">
                  <a:ea typeface="MS PGothic" pitchFamily="34" charset="-128"/>
                </a:rPr>
                <a:t> R</a:t>
              </a:r>
              <a:r>
                <a:rPr lang="en-US" altLang="ja-JP" sz="1600" baseline="-25000">
                  <a:ea typeface="MS PGothic" pitchFamily="34" charset="-128"/>
                </a:rPr>
                <a:t>c</a:t>
              </a:r>
              <a:r>
                <a:rPr lang="en-US" altLang="ja-JP" sz="1600">
                  <a:ea typeface="MS PGothic" pitchFamily="34" charset="-128"/>
                </a:rPr>
                <a:t>/2</a:t>
              </a:r>
            </a:p>
            <a:p>
              <a:endParaRPr lang="en-US" altLang="ja-JP" sz="1600">
                <a:ea typeface="MS PGothic" pitchFamily="34" charset="-128"/>
              </a:endParaRPr>
            </a:p>
            <a:p>
              <a:r>
                <a:rPr lang="en-US" altLang="ja-JP" sz="1600">
                  <a:ea typeface="MS PGothic" pitchFamily="34" charset="-128"/>
                </a:rPr>
                <a:t>	and state the necessary approximations.</a:t>
              </a:r>
              <a:endParaRPr lang="en-GB" altLang="en-US" sz="1600"/>
            </a:p>
          </p:txBody>
        </p:sp>
        <p:graphicFrame>
          <p:nvGraphicFramePr>
            <p:cNvPr id="30728" name="Object 8"/>
            <p:cNvGraphicFramePr>
              <a:graphicFrameLocks noChangeAspect="1"/>
            </p:cNvGraphicFramePr>
            <p:nvPr/>
          </p:nvGraphicFramePr>
          <p:xfrm>
            <a:off x="1458" y="2092"/>
            <a:ext cx="72" cy="136"/>
          </p:xfrm>
          <a:graphic>
            <a:graphicData uri="http://schemas.openxmlformats.org/presentationml/2006/ole">
              <mc:AlternateContent xmlns:mc="http://schemas.openxmlformats.org/markup-compatibility/2006">
                <mc:Choice xmlns:v="urn:schemas-microsoft-com:vml" Requires="v">
                  <p:oleObj spid="_x0000_s30761" name="Equation" r:id="rId4" imgW="114151" imgH="215619" progId="Equation.3">
                    <p:embed/>
                  </p:oleObj>
                </mc:Choice>
                <mc:Fallback>
                  <p:oleObj name="Equation" r:id="rId4" imgW="114151" imgH="21561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8"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9" name="Object 9"/>
            <p:cNvGraphicFramePr>
              <a:graphicFrameLocks noChangeAspect="1"/>
            </p:cNvGraphicFramePr>
            <p:nvPr/>
          </p:nvGraphicFramePr>
          <p:xfrm>
            <a:off x="1007" y="1308"/>
            <a:ext cx="1449" cy="225"/>
          </p:xfrm>
          <a:graphic>
            <a:graphicData uri="http://schemas.openxmlformats.org/presentationml/2006/ole">
              <mc:AlternateContent xmlns:mc="http://schemas.openxmlformats.org/markup-compatibility/2006">
                <mc:Choice xmlns:v="urn:schemas-microsoft-com:vml" Requires="v">
                  <p:oleObj spid="_x0000_s30762" name="Equation" r:id="rId6" imgW="1473200" imgH="228600" progId="Equation.3">
                    <p:embed/>
                  </p:oleObj>
                </mc:Choice>
                <mc:Fallback>
                  <p:oleObj name="Equation" r:id="rId6" imgW="1473200" imgH="228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 y="1308"/>
                          <a:ext cx="1449"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0" name="Object 10"/>
            <p:cNvGraphicFramePr>
              <a:graphicFrameLocks noChangeAspect="1"/>
            </p:cNvGraphicFramePr>
            <p:nvPr/>
          </p:nvGraphicFramePr>
          <p:xfrm>
            <a:off x="1021" y="2291"/>
            <a:ext cx="1645" cy="434"/>
          </p:xfrm>
          <a:graphic>
            <a:graphicData uri="http://schemas.openxmlformats.org/presentationml/2006/ole">
              <mc:AlternateContent xmlns:mc="http://schemas.openxmlformats.org/markup-compatibility/2006">
                <mc:Choice xmlns:v="urn:schemas-microsoft-com:vml" Requires="v">
                  <p:oleObj spid="_x0000_s30763" name="Equation" r:id="rId8" imgW="1637589" imgH="431613" progId="Equation.3">
                    <p:embed/>
                  </p:oleObj>
                </mc:Choice>
                <mc:Fallback>
                  <p:oleObj name="Equation" r:id="rId8" imgW="1637589" imgH="431613"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1" y="2291"/>
                          <a:ext cx="1645"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31" name="Group 11"/>
            <p:cNvGrpSpPr>
              <a:grpSpLocks/>
            </p:cNvGrpSpPr>
            <p:nvPr/>
          </p:nvGrpSpPr>
          <p:grpSpPr bwMode="auto">
            <a:xfrm>
              <a:off x="3304" y="1457"/>
              <a:ext cx="2063" cy="2121"/>
              <a:chOff x="3304" y="1457"/>
              <a:chExt cx="2063" cy="2121"/>
            </a:xfrm>
          </p:grpSpPr>
          <p:grpSp>
            <p:nvGrpSpPr>
              <p:cNvPr id="30732" name="Group 12"/>
              <p:cNvGrpSpPr>
                <a:grpSpLocks/>
              </p:cNvGrpSpPr>
              <p:nvPr/>
            </p:nvGrpSpPr>
            <p:grpSpPr bwMode="auto">
              <a:xfrm>
                <a:off x="3304" y="1457"/>
                <a:ext cx="2063" cy="2121"/>
                <a:chOff x="3304" y="1457"/>
                <a:chExt cx="2063" cy="2121"/>
              </a:xfrm>
            </p:grpSpPr>
            <p:pic>
              <p:nvPicPr>
                <p:cNvPr id="30735"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4" y="1457"/>
                  <a:ext cx="2063"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6" name="Text Box 14"/>
                <p:cNvSpPr txBox="1">
                  <a:spLocks noChangeArrowheads="1"/>
                </p:cNvSpPr>
                <p:nvPr/>
              </p:nvSpPr>
              <p:spPr bwMode="auto">
                <a:xfrm>
                  <a:off x="4541" y="3405"/>
                  <a:ext cx="277"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a:t>
                  </a:r>
                </a:p>
              </p:txBody>
            </p:sp>
          </p:grpSp>
          <p:sp>
            <p:nvSpPr>
              <p:cNvPr id="30733" name="AutoShape 15"/>
              <p:cNvSpPr>
                <a:spLocks noChangeArrowheads="1"/>
              </p:cNvSpPr>
              <p:nvPr/>
            </p:nvSpPr>
            <p:spPr bwMode="auto">
              <a:xfrm flipV="1">
                <a:off x="4841" y="2763"/>
                <a:ext cx="73" cy="39"/>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ltLang="en-US"/>
              </a:p>
            </p:txBody>
          </p:sp>
          <p:sp>
            <p:nvSpPr>
              <p:cNvPr id="30734" name="Text Box 16"/>
              <p:cNvSpPr txBox="1">
                <a:spLocks noChangeArrowheads="1"/>
              </p:cNvSpPr>
              <p:nvPr/>
            </p:nvSpPr>
            <p:spPr bwMode="auto">
              <a:xfrm>
                <a:off x="4790" y="2816"/>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0v</a:t>
                </a:r>
              </a:p>
            </p:txBody>
          </p:sp>
        </p:grpSp>
      </p:grpSp>
      <p:sp>
        <p:nvSpPr>
          <p:cNvPr id="30726"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2D8C48CE-743E-4E46-81AF-4CF9FEF5B92C}" type="slidenum">
              <a:rPr lang="en-GB" altLang="en-US" sz="1200" smtClean="0">
                <a:latin typeface="Garamond" pitchFamily="18" charset="0"/>
              </a:rPr>
              <a:pPr/>
              <a:t>34</a:t>
            </a:fld>
            <a:endParaRPr lang="en-GB" altLang="en-US" sz="1200" smtClean="0">
              <a:latin typeface="Garamond" pitchFamily="18" charset="0"/>
            </a:endParaRPr>
          </a:p>
        </p:txBody>
      </p:sp>
      <p:sp>
        <p:nvSpPr>
          <p:cNvPr id="3174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174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1749" name="Text Box 5"/>
          <p:cNvSpPr txBox="1">
            <a:spLocks noChangeArrowheads="1"/>
          </p:cNvSpPr>
          <p:nvPr/>
        </p:nvSpPr>
        <p:spPr bwMode="auto">
          <a:xfrm>
            <a:off x="576263" y="828675"/>
            <a:ext cx="795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b="1" u="sng">
                <a:ea typeface="MS PGothic" pitchFamily="34" charset="-128"/>
              </a:rPr>
              <a:t>Exercise solutions</a:t>
            </a:r>
            <a:endParaRPr lang="en-US" altLang="ja-JP" sz="1600">
              <a:ea typeface="MS PGothic" pitchFamily="34" charset="-128"/>
            </a:endParaRPr>
          </a:p>
        </p:txBody>
      </p:sp>
      <p:sp>
        <p:nvSpPr>
          <p:cNvPr id="31750" name="Text Box 6"/>
          <p:cNvSpPr txBox="1">
            <a:spLocks noChangeArrowheads="1"/>
          </p:cNvSpPr>
          <p:nvPr/>
        </p:nvSpPr>
        <p:spPr bwMode="auto">
          <a:xfrm>
            <a:off x="596900" y="1274763"/>
            <a:ext cx="795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b="1">
                <a:ea typeface="MS PGothic" pitchFamily="34" charset="-128"/>
              </a:rPr>
              <a:t>Q1)</a:t>
            </a:r>
            <a:r>
              <a:rPr lang="en-US" altLang="ja-JP" sz="1600">
                <a:ea typeface="MS PGothic" pitchFamily="34" charset="-128"/>
              </a:rPr>
              <a:t>	Show that the input resistance of the amplifier in figure 1 is given by:-</a:t>
            </a:r>
          </a:p>
        </p:txBody>
      </p:sp>
      <p:graphicFrame>
        <p:nvGraphicFramePr>
          <p:cNvPr id="31751" name="Object 7"/>
          <p:cNvGraphicFramePr>
            <a:graphicFrameLocks noChangeAspect="1"/>
          </p:cNvGraphicFramePr>
          <p:nvPr/>
        </p:nvGraphicFramePr>
        <p:xfrm>
          <a:off x="2314575" y="3108325"/>
          <a:ext cx="114300" cy="215900"/>
        </p:xfrm>
        <a:graphic>
          <a:graphicData uri="http://schemas.openxmlformats.org/presentationml/2006/ole">
            <mc:AlternateContent xmlns:mc="http://schemas.openxmlformats.org/markup-compatibility/2006">
              <mc:Choice xmlns:v="urn:schemas-microsoft-com:vml" Requires="v">
                <p:oleObj spid="_x0000_s31911" name="Equation" r:id="rId4" imgW="114151" imgH="215619" progId="Equation.3">
                  <p:embed/>
                </p:oleObj>
              </mc:Choice>
              <mc:Fallback>
                <p:oleObj name="Equation" r:id="rId4" imgW="114151" imgH="21561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5" y="310832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8"/>
          <p:cNvGraphicFramePr>
            <a:graphicFrameLocks noChangeAspect="1"/>
          </p:cNvGraphicFramePr>
          <p:nvPr/>
        </p:nvGraphicFramePr>
        <p:xfrm>
          <a:off x="1290638" y="2582863"/>
          <a:ext cx="1963737" cy="730250"/>
        </p:xfrm>
        <a:graphic>
          <a:graphicData uri="http://schemas.openxmlformats.org/presentationml/2006/ole">
            <mc:AlternateContent xmlns:mc="http://schemas.openxmlformats.org/markup-compatibility/2006">
              <mc:Choice xmlns:v="urn:schemas-microsoft-com:vml" Requires="v">
                <p:oleObj spid="_x0000_s31912" name="Equation" r:id="rId6" imgW="1231900" imgH="457200" progId="Equation.3">
                  <p:embed/>
                </p:oleObj>
              </mc:Choice>
              <mc:Fallback>
                <p:oleObj name="Equation" r:id="rId6" imgW="1231900" imgH="457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0638" y="2582863"/>
                        <a:ext cx="1963737"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9"/>
          <p:cNvGraphicFramePr>
            <a:graphicFrameLocks noChangeAspect="1"/>
          </p:cNvGraphicFramePr>
          <p:nvPr/>
        </p:nvGraphicFramePr>
        <p:xfrm>
          <a:off x="1311275" y="1716088"/>
          <a:ext cx="2200275" cy="376237"/>
        </p:xfrm>
        <a:graphic>
          <a:graphicData uri="http://schemas.openxmlformats.org/presentationml/2006/ole">
            <mc:AlternateContent xmlns:mc="http://schemas.openxmlformats.org/markup-compatibility/2006">
              <mc:Choice xmlns:v="urn:schemas-microsoft-com:vml" Requires="v">
                <p:oleObj spid="_x0000_s31913" name="Equation" r:id="rId8" imgW="1409088" imgH="241195" progId="Equation.3">
                  <p:embed/>
                </p:oleObj>
              </mc:Choice>
              <mc:Fallback>
                <p:oleObj name="Equation" r:id="rId8" imgW="1409088"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11275" y="1716088"/>
                        <a:ext cx="2200275"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4" name="Text Box 10"/>
          <p:cNvSpPr txBox="1">
            <a:spLocks noChangeArrowheads="1"/>
          </p:cNvSpPr>
          <p:nvPr/>
        </p:nvSpPr>
        <p:spPr bwMode="auto">
          <a:xfrm>
            <a:off x="1176338" y="2176463"/>
            <a:ext cx="2814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and that the voltage gain is:-</a:t>
            </a:r>
          </a:p>
        </p:txBody>
      </p:sp>
      <p:sp>
        <p:nvSpPr>
          <p:cNvPr id="31755" name="Text Box 11"/>
          <p:cNvSpPr txBox="1">
            <a:spLocks noChangeArrowheads="1"/>
          </p:cNvSpPr>
          <p:nvPr/>
        </p:nvSpPr>
        <p:spPr bwMode="auto">
          <a:xfrm>
            <a:off x="652463" y="17716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a)</a:t>
            </a:r>
          </a:p>
        </p:txBody>
      </p:sp>
      <p:sp>
        <p:nvSpPr>
          <p:cNvPr id="31756" name="Text Box 12"/>
          <p:cNvSpPr txBox="1">
            <a:spLocks noChangeArrowheads="1"/>
          </p:cNvSpPr>
          <p:nvPr/>
        </p:nvSpPr>
        <p:spPr bwMode="auto">
          <a:xfrm>
            <a:off x="677863" y="21907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b)</a:t>
            </a:r>
          </a:p>
        </p:txBody>
      </p:sp>
      <p:sp>
        <p:nvSpPr>
          <p:cNvPr id="31757" name="Text Box 13"/>
          <p:cNvSpPr txBox="1">
            <a:spLocks noChangeArrowheads="1"/>
          </p:cNvSpPr>
          <p:nvPr/>
        </p:nvSpPr>
        <p:spPr bwMode="auto">
          <a:xfrm>
            <a:off x="581025" y="3471863"/>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b="1" i="1"/>
              <a:t>Solution</a:t>
            </a:r>
          </a:p>
        </p:txBody>
      </p:sp>
      <p:grpSp>
        <p:nvGrpSpPr>
          <p:cNvPr id="31758" name="Group 14"/>
          <p:cNvGrpSpPr>
            <a:grpSpLocks/>
          </p:cNvGrpSpPr>
          <p:nvPr/>
        </p:nvGrpSpPr>
        <p:grpSpPr bwMode="auto">
          <a:xfrm>
            <a:off x="4768850" y="3317875"/>
            <a:ext cx="3741738" cy="1901825"/>
            <a:chOff x="2779" y="2334"/>
            <a:chExt cx="2514" cy="1278"/>
          </a:xfrm>
        </p:grpSpPr>
        <p:sp>
          <p:nvSpPr>
            <p:cNvPr id="31813" name="Rectangle 15"/>
            <p:cNvSpPr>
              <a:spLocks noChangeArrowheads="1"/>
            </p:cNvSpPr>
            <p:nvPr/>
          </p:nvSpPr>
          <p:spPr bwMode="auto">
            <a:xfrm>
              <a:off x="3117" y="2334"/>
              <a:ext cx="6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i</a:t>
              </a:r>
              <a:r>
                <a:rPr lang="en-US" altLang="ja-JP" sz="1400" baseline="-25000">
                  <a:solidFill>
                    <a:srgbClr val="000000"/>
                  </a:solidFill>
                  <a:ea typeface="MS PGothic" pitchFamily="34" charset="-128"/>
                  <a:cs typeface="Times New Roman" pitchFamily="18" charset="0"/>
                </a:rPr>
                <a:t>b</a:t>
              </a:r>
              <a:endParaRPr lang="en-US" altLang="ja-JP" sz="1400">
                <a:ea typeface="MS PGothic" pitchFamily="34" charset="-128"/>
                <a:cs typeface="Times New Roman" pitchFamily="18" charset="0"/>
              </a:endParaRPr>
            </a:p>
          </p:txBody>
        </p:sp>
        <p:sp>
          <p:nvSpPr>
            <p:cNvPr id="31814" name="AutoShape 16"/>
            <p:cNvSpPr>
              <a:spLocks noChangeArrowheads="1"/>
            </p:cNvSpPr>
            <p:nvPr/>
          </p:nvSpPr>
          <p:spPr bwMode="auto">
            <a:xfrm>
              <a:off x="4101" y="2728"/>
              <a:ext cx="226" cy="237"/>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31815" name="Line 17"/>
            <p:cNvSpPr>
              <a:spLocks noChangeShapeType="1"/>
            </p:cNvSpPr>
            <p:nvPr/>
          </p:nvSpPr>
          <p:spPr bwMode="auto">
            <a:xfrm flipV="1">
              <a:off x="3809" y="2581"/>
              <a:ext cx="0" cy="50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6" name="Line 18"/>
            <p:cNvSpPr>
              <a:spLocks noChangeShapeType="1"/>
            </p:cNvSpPr>
            <p:nvPr/>
          </p:nvSpPr>
          <p:spPr bwMode="auto">
            <a:xfrm flipH="1">
              <a:off x="2857" y="2581"/>
              <a:ext cx="942"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7" name="Freeform 19"/>
            <p:cNvSpPr>
              <a:spLocks/>
            </p:cNvSpPr>
            <p:nvPr/>
          </p:nvSpPr>
          <p:spPr bwMode="auto">
            <a:xfrm>
              <a:off x="4207" y="2896"/>
              <a:ext cx="23" cy="19"/>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31818" name="Line 20"/>
            <p:cNvSpPr>
              <a:spLocks noChangeShapeType="1"/>
            </p:cNvSpPr>
            <p:nvPr/>
          </p:nvSpPr>
          <p:spPr bwMode="auto">
            <a:xfrm>
              <a:off x="4219" y="2776"/>
              <a:ext cx="0" cy="12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9" name="Line 21"/>
            <p:cNvSpPr>
              <a:spLocks noChangeShapeType="1"/>
            </p:cNvSpPr>
            <p:nvPr/>
          </p:nvSpPr>
          <p:spPr bwMode="auto">
            <a:xfrm flipV="1">
              <a:off x="4213" y="2581"/>
              <a:ext cx="0" cy="14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0" name="Line 22"/>
            <p:cNvSpPr>
              <a:spLocks noChangeShapeType="1"/>
            </p:cNvSpPr>
            <p:nvPr/>
          </p:nvSpPr>
          <p:spPr bwMode="auto">
            <a:xfrm>
              <a:off x="4219" y="2960"/>
              <a:ext cx="0" cy="111"/>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1" name="Line 23"/>
            <p:cNvSpPr>
              <a:spLocks noChangeShapeType="1"/>
            </p:cNvSpPr>
            <p:nvPr/>
          </p:nvSpPr>
          <p:spPr bwMode="auto">
            <a:xfrm>
              <a:off x="3811" y="3089"/>
              <a:ext cx="50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2" name="Line 24"/>
            <p:cNvSpPr>
              <a:spLocks noChangeShapeType="1"/>
            </p:cNvSpPr>
            <p:nvPr/>
          </p:nvSpPr>
          <p:spPr bwMode="auto">
            <a:xfrm flipH="1">
              <a:off x="4213" y="2581"/>
              <a:ext cx="1079"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23" name="Rectangle 25"/>
            <p:cNvSpPr>
              <a:spLocks noChangeArrowheads="1"/>
            </p:cNvSpPr>
            <p:nvPr/>
          </p:nvSpPr>
          <p:spPr bwMode="auto">
            <a:xfrm>
              <a:off x="3606" y="2743"/>
              <a:ext cx="82"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400">
                  <a:solidFill>
                    <a:srgbClr val="000000"/>
                  </a:solidFill>
                  <a:ea typeface="MS PGothic" pitchFamily="34" charset="-128"/>
                  <a:cs typeface="Times New Roman" pitchFamily="18" charset="0"/>
                </a:rPr>
                <a:t>r</a:t>
              </a:r>
              <a:r>
                <a:rPr lang="en-US" altLang="ja-JP" sz="1400" baseline="-25000">
                  <a:solidFill>
                    <a:srgbClr val="000000"/>
                  </a:solidFill>
                  <a:ea typeface="MS PGothic" pitchFamily="34" charset="-128"/>
                  <a:cs typeface="Times New Roman" pitchFamily="18" charset="0"/>
                  <a:sym typeface="Symbol" pitchFamily="18" charset="2"/>
                </a:rPr>
                <a:t></a:t>
              </a:r>
            </a:p>
          </p:txBody>
        </p:sp>
        <p:sp>
          <p:nvSpPr>
            <p:cNvPr id="31824" name="Freeform 26"/>
            <p:cNvSpPr>
              <a:spLocks/>
            </p:cNvSpPr>
            <p:nvPr/>
          </p:nvSpPr>
          <p:spPr bwMode="auto">
            <a:xfrm>
              <a:off x="3484" y="2565"/>
              <a:ext cx="37" cy="31"/>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31825" name="Rectangle 27"/>
            <p:cNvSpPr>
              <a:spLocks noChangeArrowheads="1"/>
            </p:cNvSpPr>
            <p:nvPr/>
          </p:nvSpPr>
          <p:spPr bwMode="auto">
            <a:xfrm flipH="1">
              <a:off x="3657" y="2998"/>
              <a:ext cx="6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31826" name="Rectangle 28"/>
            <p:cNvSpPr>
              <a:spLocks noChangeArrowheads="1"/>
            </p:cNvSpPr>
            <p:nvPr/>
          </p:nvSpPr>
          <p:spPr bwMode="auto">
            <a:xfrm>
              <a:off x="3469" y="2362"/>
              <a:ext cx="7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sp>
          <p:nvSpPr>
            <p:cNvPr id="31827" name="Rectangle 29"/>
            <p:cNvSpPr>
              <a:spLocks noChangeArrowheads="1"/>
            </p:cNvSpPr>
            <p:nvPr/>
          </p:nvSpPr>
          <p:spPr bwMode="auto">
            <a:xfrm>
              <a:off x="4374" y="2746"/>
              <a:ext cx="69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l-GR" altLang="ja-JP">
                  <a:latin typeface="Times New Roman" pitchFamily="18" charset="0"/>
                  <a:ea typeface="MS PGothic" pitchFamily="34" charset="-128"/>
                  <a:cs typeface="Times New Roman" pitchFamily="18" charset="0"/>
                  <a:sym typeface="Symbol" pitchFamily="18" charset="2"/>
                </a:rPr>
                <a:t>β</a:t>
              </a:r>
              <a:r>
                <a:rPr lang="en-GB" altLang="ja-JP">
                  <a:latin typeface="Times New Roman" pitchFamily="18" charset="0"/>
                  <a:ea typeface="MS PGothic" pitchFamily="34" charset="-128"/>
                  <a:cs typeface="Times New Roman" pitchFamily="18" charset="0"/>
                  <a:sym typeface="Symbol" pitchFamily="18" charset="2"/>
                </a:rPr>
                <a:t>i</a:t>
              </a:r>
              <a:r>
                <a:rPr lang="en-GB" altLang="ja-JP" baseline="-25000">
                  <a:latin typeface="Times New Roman" pitchFamily="18" charset="0"/>
                  <a:ea typeface="MS PGothic" pitchFamily="34" charset="-128"/>
                  <a:cs typeface="Times New Roman" pitchFamily="18" charset="0"/>
                  <a:sym typeface="Symbol" pitchFamily="18" charset="2"/>
                </a:rPr>
                <a:t>b</a:t>
              </a:r>
              <a:r>
                <a:rPr lang="en-GB" altLang="ja-JP">
                  <a:latin typeface="Times New Roman" pitchFamily="18" charset="0"/>
                  <a:ea typeface="MS PGothic" pitchFamily="34" charset="-128"/>
                  <a:cs typeface="Times New Roman" pitchFamily="18" charset="0"/>
                  <a:sym typeface="Symbol" pitchFamily="18" charset="2"/>
                </a:rPr>
                <a:t>=g</a:t>
              </a:r>
              <a:r>
                <a:rPr lang="en-GB" altLang="ja-JP" baseline="-25000">
                  <a:latin typeface="Times New Roman" pitchFamily="18" charset="0"/>
                  <a:ea typeface="MS PGothic" pitchFamily="34" charset="-128"/>
                  <a:cs typeface="Times New Roman" pitchFamily="18" charset="0"/>
                  <a:sym typeface="Symbol" pitchFamily="18" charset="2"/>
                </a:rPr>
                <a:t>m</a:t>
              </a:r>
              <a:r>
                <a:rPr lang="en-GB" altLang="ja-JP">
                  <a:latin typeface="Times New Roman" pitchFamily="18" charset="0"/>
                  <a:ea typeface="MS PGothic" pitchFamily="34" charset="-128"/>
                  <a:cs typeface="Times New Roman" pitchFamily="18" charset="0"/>
                  <a:sym typeface="Symbol" pitchFamily="18" charset="2"/>
                </a:rPr>
                <a:t>v</a:t>
              </a:r>
              <a:r>
                <a:rPr lang="el-GR" altLang="ja-JP" baseline="-25000">
                  <a:latin typeface="Times New Roman" pitchFamily="18" charset="0"/>
                  <a:ea typeface="MS PGothic" pitchFamily="34" charset="-128"/>
                  <a:cs typeface="Times New Roman" pitchFamily="18" charset="0"/>
                  <a:sym typeface="Symbol" pitchFamily="18" charset="2"/>
                </a:rPr>
                <a:t>π</a:t>
              </a:r>
            </a:p>
          </p:txBody>
        </p:sp>
        <p:sp>
          <p:nvSpPr>
            <p:cNvPr id="31828" name="Rectangle 30"/>
            <p:cNvSpPr>
              <a:spLocks noChangeArrowheads="1"/>
            </p:cNvSpPr>
            <p:nvPr/>
          </p:nvSpPr>
          <p:spPr bwMode="auto">
            <a:xfrm>
              <a:off x="4847" y="2382"/>
              <a:ext cx="80"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endParaRPr lang="en-US" altLang="ja-JP" sz="1800">
                <a:ea typeface="MS PGothic" pitchFamily="34" charset="-128"/>
                <a:cs typeface="Times New Roman" pitchFamily="18" charset="0"/>
              </a:endParaRPr>
            </a:p>
          </p:txBody>
        </p:sp>
        <p:sp>
          <p:nvSpPr>
            <p:cNvPr id="31829" name="Rectangle 31"/>
            <p:cNvSpPr>
              <a:spLocks noChangeArrowheads="1"/>
            </p:cNvSpPr>
            <p:nvPr/>
          </p:nvSpPr>
          <p:spPr bwMode="auto">
            <a:xfrm>
              <a:off x="3763" y="2706"/>
              <a:ext cx="94" cy="245"/>
            </a:xfrm>
            <a:prstGeom prst="rect">
              <a:avLst/>
            </a:prstGeom>
            <a:solidFill>
              <a:schemeClr val="bg1"/>
            </a:solidFill>
            <a:ln w="8890">
              <a:solidFill>
                <a:srgbClr val="000000"/>
              </a:solidFill>
              <a:miter lim="800000"/>
              <a:headEnd/>
              <a:tailEnd/>
            </a:ln>
          </p:spPr>
          <p:txBody>
            <a:bodyPr/>
            <a:lstStyle/>
            <a:p>
              <a:endParaRPr lang="en-US" altLang="en-US"/>
            </a:p>
          </p:txBody>
        </p:sp>
        <p:sp>
          <p:nvSpPr>
            <p:cNvPr id="31830" name="Line 32"/>
            <p:cNvSpPr>
              <a:spLocks noChangeShapeType="1"/>
            </p:cNvSpPr>
            <p:nvPr/>
          </p:nvSpPr>
          <p:spPr bwMode="auto">
            <a:xfrm flipV="1">
              <a:off x="5293" y="2584"/>
              <a:ext cx="0" cy="1024"/>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31" name="Freeform 33"/>
            <p:cNvSpPr>
              <a:spLocks/>
            </p:cNvSpPr>
            <p:nvPr/>
          </p:nvSpPr>
          <p:spPr bwMode="auto">
            <a:xfrm>
              <a:off x="4865" y="2569"/>
              <a:ext cx="35" cy="30"/>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31832" name="Freeform 34"/>
            <p:cNvSpPr>
              <a:spLocks/>
            </p:cNvSpPr>
            <p:nvPr/>
          </p:nvSpPr>
          <p:spPr bwMode="auto">
            <a:xfrm>
              <a:off x="3155" y="2559"/>
              <a:ext cx="57" cy="46"/>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33" name="Line 35"/>
            <p:cNvSpPr>
              <a:spLocks noChangeShapeType="1"/>
            </p:cNvSpPr>
            <p:nvPr/>
          </p:nvSpPr>
          <p:spPr bwMode="auto">
            <a:xfrm flipH="1">
              <a:off x="2866" y="3602"/>
              <a:ext cx="2421"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34" name="Rectangle 36"/>
            <p:cNvSpPr>
              <a:spLocks noChangeArrowheads="1"/>
            </p:cNvSpPr>
            <p:nvPr/>
          </p:nvSpPr>
          <p:spPr bwMode="auto">
            <a:xfrm>
              <a:off x="4025" y="3260"/>
              <a:ext cx="260"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200">
                  <a:solidFill>
                    <a:srgbClr val="000000"/>
                  </a:solidFill>
                  <a:ea typeface="MS PGothic" pitchFamily="34" charset="-128"/>
                  <a:cs typeface="Times New Roman" pitchFamily="18" charset="0"/>
                </a:rPr>
                <a:t>R</a:t>
              </a:r>
              <a:r>
                <a:rPr lang="en-US" altLang="ja-JP" sz="1200" baseline="-25000">
                  <a:solidFill>
                    <a:srgbClr val="000000"/>
                  </a:solidFill>
                  <a:ea typeface="MS PGothic" pitchFamily="34" charset="-128"/>
                  <a:cs typeface="Times New Roman" pitchFamily="18" charset="0"/>
                </a:rPr>
                <a:t>E</a:t>
              </a:r>
              <a:endParaRPr lang="en-US" altLang="ja-JP" sz="1200" baseline="-25000">
                <a:solidFill>
                  <a:srgbClr val="000000"/>
                </a:solidFill>
                <a:latin typeface="Arial Narrow" pitchFamily="34" charset="0"/>
                <a:ea typeface="MS PGothic" pitchFamily="34" charset="-128"/>
                <a:cs typeface="Times New Roman" pitchFamily="18" charset="0"/>
              </a:endParaRPr>
            </a:p>
          </p:txBody>
        </p:sp>
        <p:sp>
          <p:nvSpPr>
            <p:cNvPr id="31835" name="Line 37"/>
            <p:cNvSpPr>
              <a:spLocks noChangeShapeType="1"/>
            </p:cNvSpPr>
            <p:nvPr/>
          </p:nvSpPr>
          <p:spPr bwMode="auto">
            <a:xfrm flipV="1">
              <a:off x="3901" y="3200"/>
              <a:ext cx="0" cy="40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36" name="Rectangle 38"/>
            <p:cNvSpPr>
              <a:spLocks noChangeArrowheads="1"/>
            </p:cNvSpPr>
            <p:nvPr/>
          </p:nvSpPr>
          <p:spPr bwMode="auto">
            <a:xfrm>
              <a:off x="3855" y="3233"/>
              <a:ext cx="95" cy="249"/>
            </a:xfrm>
            <a:prstGeom prst="rect">
              <a:avLst/>
            </a:prstGeom>
            <a:solidFill>
              <a:schemeClr val="bg1"/>
            </a:solidFill>
            <a:ln w="8890">
              <a:solidFill>
                <a:schemeClr val="tx1"/>
              </a:solidFill>
              <a:miter lim="800000"/>
              <a:headEnd/>
              <a:tailEnd/>
            </a:ln>
          </p:spPr>
          <p:txBody>
            <a:bodyPr/>
            <a:lstStyle/>
            <a:p>
              <a:endParaRPr lang="en-US" altLang="en-US"/>
            </a:p>
          </p:txBody>
        </p:sp>
        <p:sp>
          <p:nvSpPr>
            <p:cNvPr id="31837" name="Line 39"/>
            <p:cNvSpPr>
              <a:spLocks noChangeShapeType="1"/>
            </p:cNvSpPr>
            <p:nvPr/>
          </p:nvSpPr>
          <p:spPr bwMode="auto">
            <a:xfrm flipV="1">
              <a:off x="3897" y="3086"/>
              <a:ext cx="0" cy="14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38" name="Line 40"/>
            <p:cNvSpPr>
              <a:spLocks noChangeShapeType="1"/>
            </p:cNvSpPr>
            <p:nvPr/>
          </p:nvSpPr>
          <p:spPr bwMode="auto">
            <a:xfrm flipV="1">
              <a:off x="3003" y="2827"/>
              <a:ext cx="0" cy="56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39" name="Text Box 41"/>
            <p:cNvSpPr txBox="1">
              <a:spLocks noChangeArrowheads="1"/>
            </p:cNvSpPr>
            <p:nvPr/>
          </p:nvSpPr>
          <p:spPr bwMode="auto">
            <a:xfrm>
              <a:off x="2779" y="2958"/>
              <a:ext cx="30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i</a:t>
              </a:r>
            </a:p>
          </p:txBody>
        </p:sp>
        <p:sp>
          <p:nvSpPr>
            <p:cNvPr id="31840" name="Rectangle 42"/>
            <p:cNvSpPr>
              <a:spLocks noChangeArrowheads="1"/>
            </p:cNvSpPr>
            <p:nvPr/>
          </p:nvSpPr>
          <p:spPr bwMode="auto">
            <a:xfrm>
              <a:off x="4327" y="3273"/>
              <a:ext cx="260"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200">
                  <a:solidFill>
                    <a:srgbClr val="000000"/>
                  </a:solidFill>
                  <a:ea typeface="MS PGothic" pitchFamily="34" charset="-128"/>
                  <a:cs typeface="Times New Roman" pitchFamily="18" charset="0"/>
                </a:rPr>
                <a:t>r</a:t>
              </a:r>
              <a:r>
                <a:rPr lang="en-US" altLang="ja-JP" sz="1200" baseline="-25000">
                  <a:solidFill>
                    <a:srgbClr val="000000"/>
                  </a:solidFill>
                  <a:ea typeface="MS PGothic" pitchFamily="34" charset="-128"/>
                  <a:cs typeface="Times New Roman" pitchFamily="18" charset="0"/>
                </a:rPr>
                <a:t>i</a:t>
              </a:r>
              <a:r>
                <a:rPr lang="en-US" altLang="ja-JP" sz="1200" baseline="30000">
                  <a:solidFill>
                    <a:srgbClr val="000000"/>
                  </a:solidFill>
                  <a:ea typeface="MS PGothic" pitchFamily="34" charset="-128"/>
                  <a:cs typeface="Times New Roman" pitchFamily="18" charset="0"/>
                </a:rPr>
                <a:t>’</a:t>
              </a:r>
              <a:endParaRPr lang="en-US" altLang="ja-JP" sz="1200" baseline="30000">
                <a:solidFill>
                  <a:srgbClr val="000000"/>
                </a:solidFill>
                <a:latin typeface="Arial Narrow" pitchFamily="34" charset="0"/>
                <a:ea typeface="MS PGothic" pitchFamily="34" charset="-128"/>
                <a:cs typeface="Times New Roman" pitchFamily="18" charset="0"/>
              </a:endParaRPr>
            </a:p>
          </p:txBody>
        </p:sp>
        <p:sp>
          <p:nvSpPr>
            <p:cNvPr id="31841" name="Line 43"/>
            <p:cNvSpPr>
              <a:spLocks noChangeShapeType="1"/>
            </p:cNvSpPr>
            <p:nvPr/>
          </p:nvSpPr>
          <p:spPr bwMode="auto">
            <a:xfrm flipV="1">
              <a:off x="4201" y="3086"/>
              <a:ext cx="0" cy="52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42" name="Rectangle 44"/>
            <p:cNvSpPr>
              <a:spLocks noChangeArrowheads="1"/>
            </p:cNvSpPr>
            <p:nvPr/>
          </p:nvSpPr>
          <p:spPr bwMode="auto">
            <a:xfrm>
              <a:off x="4157" y="3246"/>
              <a:ext cx="95" cy="249"/>
            </a:xfrm>
            <a:prstGeom prst="rect">
              <a:avLst/>
            </a:prstGeom>
            <a:solidFill>
              <a:schemeClr val="bg1"/>
            </a:solidFill>
            <a:ln w="8890">
              <a:solidFill>
                <a:schemeClr val="tx1"/>
              </a:solidFill>
              <a:miter lim="800000"/>
              <a:headEnd/>
              <a:tailEnd/>
            </a:ln>
          </p:spPr>
          <p:txBody>
            <a:bodyPr/>
            <a:lstStyle/>
            <a:p>
              <a:endParaRPr lang="en-US" altLang="en-US"/>
            </a:p>
          </p:txBody>
        </p:sp>
        <p:sp>
          <p:nvSpPr>
            <p:cNvPr id="31843" name="Line 45"/>
            <p:cNvSpPr>
              <a:spLocks noChangeShapeType="1"/>
            </p:cNvSpPr>
            <p:nvPr/>
          </p:nvSpPr>
          <p:spPr bwMode="auto">
            <a:xfrm flipV="1">
              <a:off x="4575" y="3165"/>
              <a:ext cx="0" cy="3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44" name="Text Box 46"/>
            <p:cNvSpPr txBox="1">
              <a:spLocks noChangeArrowheads="1"/>
            </p:cNvSpPr>
            <p:nvPr/>
          </p:nvSpPr>
          <p:spPr bwMode="auto">
            <a:xfrm>
              <a:off x="4634" y="3225"/>
              <a:ext cx="30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0</a:t>
              </a:r>
            </a:p>
          </p:txBody>
        </p:sp>
        <p:sp>
          <p:nvSpPr>
            <p:cNvPr id="31845" name="Line 47"/>
            <p:cNvSpPr>
              <a:spLocks noChangeShapeType="1"/>
            </p:cNvSpPr>
            <p:nvPr/>
          </p:nvSpPr>
          <p:spPr bwMode="auto">
            <a:xfrm flipV="1">
              <a:off x="3522" y="2704"/>
              <a:ext cx="0" cy="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46" name="Text Box 48"/>
            <p:cNvSpPr txBox="1">
              <a:spLocks noChangeArrowheads="1"/>
            </p:cNvSpPr>
            <p:nvPr/>
          </p:nvSpPr>
          <p:spPr bwMode="auto">
            <a:xfrm>
              <a:off x="3287" y="2703"/>
              <a:ext cx="30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l-GR" altLang="en-US" sz="1600" baseline="-25000">
                  <a:latin typeface="Times New Roman" pitchFamily="18" charset="0"/>
                  <a:cs typeface="Times New Roman" pitchFamily="18" charset="0"/>
                </a:rPr>
                <a:t>π</a:t>
              </a:r>
            </a:p>
          </p:txBody>
        </p:sp>
      </p:grpSp>
      <p:grpSp>
        <p:nvGrpSpPr>
          <p:cNvPr id="31759" name="Group 49"/>
          <p:cNvGrpSpPr>
            <a:grpSpLocks/>
          </p:cNvGrpSpPr>
          <p:nvPr/>
        </p:nvGrpSpPr>
        <p:grpSpPr bwMode="auto">
          <a:xfrm>
            <a:off x="677863" y="3832225"/>
            <a:ext cx="3430587" cy="1090613"/>
            <a:chOff x="427" y="2414"/>
            <a:chExt cx="2161" cy="687"/>
          </a:xfrm>
        </p:grpSpPr>
        <p:sp>
          <p:nvSpPr>
            <p:cNvPr id="31809" name="Text Box 50"/>
            <p:cNvSpPr txBox="1">
              <a:spLocks noChangeArrowheads="1"/>
            </p:cNvSpPr>
            <p:nvPr/>
          </p:nvSpPr>
          <p:spPr bwMode="auto">
            <a:xfrm>
              <a:off x="427" y="2416"/>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a)</a:t>
              </a:r>
            </a:p>
          </p:txBody>
        </p:sp>
        <p:graphicFrame>
          <p:nvGraphicFramePr>
            <p:cNvPr id="31810" name="Object 51"/>
            <p:cNvGraphicFramePr>
              <a:graphicFrameLocks noChangeAspect="1"/>
            </p:cNvGraphicFramePr>
            <p:nvPr/>
          </p:nvGraphicFramePr>
          <p:xfrm>
            <a:off x="983" y="2414"/>
            <a:ext cx="687" cy="225"/>
          </p:xfrm>
          <a:graphic>
            <a:graphicData uri="http://schemas.openxmlformats.org/presentationml/2006/ole">
              <mc:AlternateContent xmlns:mc="http://schemas.openxmlformats.org/markup-compatibility/2006">
                <mc:Choice xmlns:v="urn:schemas-microsoft-com:vml" Requires="v">
                  <p:oleObj spid="_x0000_s31914" name="Equation" r:id="rId10" imgW="698500" imgH="228600" progId="Equation.3">
                    <p:embed/>
                  </p:oleObj>
                </mc:Choice>
                <mc:Fallback>
                  <p:oleObj name="Equation" r:id="rId10" imgW="698500" imgH="228600" progId="Equation.3">
                    <p:embed/>
                    <p:pic>
                      <p:nvPicPr>
                        <p:cNvPr id="0" name="Object 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83" y="2414"/>
                          <a:ext cx="687"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11" name="Object 52"/>
            <p:cNvGraphicFramePr>
              <a:graphicFrameLocks noChangeAspect="1"/>
            </p:cNvGraphicFramePr>
            <p:nvPr/>
          </p:nvGraphicFramePr>
          <p:xfrm>
            <a:off x="1127" y="2627"/>
            <a:ext cx="1461" cy="237"/>
          </p:xfrm>
          <a:graphic>
            <a:graphicData uri="http://schemas.openxmlformats.org/presentationml/2006/ole">
              <mc:AlternateContent xmlns:mc="http://schemas.openxmlformats.org/markup-compatibility/2006">
                <mc:Choice xmlns:v="urn:schemas-microsoft-com:vml" Requires="v">
                  <p:oleObj spid="_x0000_s31915" name="Equation" r:id="rId12" imgW="1485900" imgH="241300" progId="Equation.3">
                    <p:embed/>
                  </p:oleObj>
                </mc:Choice>
                <mc:Fallback>
                  <p:oleObj name="Equation" r:id="rId12" imgW="1485900" imgH="241300" progId="Equation.3">
                    <p:embed/>
                    <p:pic>
                      <p:nvPicPr>
                        <p:cNvPr id="0" name="Object 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7" y="2627"/>
                          <a:ext cx="1461"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12" name="Object 53"/>
            <p:cNvGraphicFramePr>
              <a:graphicFrameLocks noChangeAspect="1"/>
            </p:cNvGraphicFramePr>
            <p:nvPr/>
          </p:nvGraphicFramePr>
          <p:xfrm>
            <a:off x="1017" y="2863"/>
            <a:ext cx="1398" cy="238"/>
          </p:xfrm>
          <a:graphic>
            <a:graphicData uri="http://schemas.openxmlformats.org/presentationml/2006/ole">
              <mc:AlternateContent xmlns:mc="http://schemas.openxmlformats.org/markup-compatibility/2006">
                <mc:Choice xmlns:v="urn:schemas-microsoft-com:vml" Requires="v">
                  <p:oleObj spid="_x0000_s31916" name="Equation" r:id="rId14" imgW="1422400" imgH="241300" progId="Equation.3">
                    <p:embed/>
                  </p:oleObj>
                </mc:Choice>
                <mc:Fallback>
                  <p:oleObj name="Equation" r:id="rId14" imgW="1422400" imgH="241300" progId="Equation.3">
                    <p:embed/>
                    <p:pic>
                      <p:nvPicPr>
                        <p:cNvPr id="0" name="Object 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17" y="2863"/>
                          <a:ext cx="139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760" name="Group 54"/>
          <p:cNvGrpSpPr>
            <a:grpSpLocks/>
          </p:cNvGrpSpPr>
          <p:nvPr/>
        </p:nvGrpSpPr>
        <p:grpSpPr bwMode="auto">
          <a:xfrm>
            <a:off x="709613" y="5332413"/>
            <a:ext cx="6691312" cy="735012"/>
            <a:chOff x="447" y="3391"/>
            <a:chExt cx="4215" cy="463"/>
          </a:xfrm>
        </p:grpSpPr>
        <p:sp>
          <p:nvSpPr>
            <p:cNvPr id="31805" name="Text Box 55"/>
            <p:cNvSpPr txBox="1">
              <a:spLocks noChangeArrowheads="1"/>
            </p:cNvSpPr>
            <p:nvPr/>
          </p:nvSpPr>
          <p:spPr bwMode="auto">
            <a:xfrm>
              <a:off x="447" y="350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b)</a:t>
              </a:r>
            </a:p>
          </p:txBody>
        </p:sp>
        <p:grpSp>
          <p:nvGrpSpPr>
            <p:cNvPr id="31806" name="Group 56"/>
            <p:cNvGrpSpPr>
              <a:grpSpLocks/>
            </p:cNvGrpSpPr>
            <p:nvPr/>
          </p:nvGrpSpPr>
          <p:grpSpPr bwMode="auto">
            <a:xfrm>
              <a:off x="844" y="3391"/>
              <a:ext cx="3818" cy="463"/>
              <a:chOff x="756" y="3391"/>
              <a:chExt cx="3818" cy="463"/>
            </a:xfrm>
          </p:grpSpPr>
          <p:graphicFrame>
            <p:nvGraphicFramePr>
              <p:cNvPr id="31807" name="Object 57"/>
              <p:cNvGraphicFramePr>
                <a:graphicFrameLocks noChangeAspect="1"/>
              </p:cNvGraphicFramePr>
              <p:nvPr/>
            </p:nvGraphicFramePr>
            <p:xfrm>
              <a:off x="756" y="3394"/>
              <a:ext cx="2741" cy="460"/>
            </p:xfrm>
            <a:graphic>
              <a:graphicData uri="http://schemas.openxmlformats.org/presentationml/2006/ole">
                <mc:AlternateContent xmlns:mc="http://schemas.openxmlformats.org/markup-compatibility/2006">
                  <mc:Choice xmlns:v="urn:schemas-microsoft-com:vml" Requires="v">
                    <p:oleObj spid="_x0000_s31917" name="Equation" r:id="rId16" imgW="2730500" imgH="457200" progId="Equation.3">
                      <p:embed/>
                    </p:oleObj>
                  </mc:Choice>
                  <mc:Fallback>
                    <p:oleObj name="Equation" r:id="rId16" imgW="2730500" imgH="457200" progId="Equation.3">
                      <p:embed/>
                      <p:pic>
                        <p:nvPicPr>
                          <p:cNvPr id="0" name="Object 5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56" y="3394"/>
                            <a:ext cx="2741"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808" name="Object 58"/>
              <p:cNvGraphicFramePr>
                <a:graphicFrameLocks noChangeAspect="1"/>
              </p:cNvGraphicFramePr>
              <p:nvPr/>
            </p:nvGraphicFramePr>
            <p:xfrm>
              <a:off x="3528" y="3391"/>
              <a:ext cx="1046" cy="460"/>
            </p:xfrm>
            <a:graphic>
              <a:graphicData uri="http://schemas.openxmlformats.org/presentationml/2006/ole">
                <mc:AlternateContent xmlns:mc="http://schemas.openxmlformats.org/markup-compatibility/2006">
                  <mc:Choice xmlns:v="urn:schemas-microsoft-com:vml" Requires="v">
                    <p:oleObj spid="_x0000_s31918" name="Equation" r:id="rId18" imgW="1041400" imgH="457200" progId="Equation.3">
                      <p:embed/>
                    </p:oleObj>
                  </mc:Choice>
                  <mc:Fallback>
                    <p:oleObj name="Equation" r:id="rId18" imgW="1041400" imgH="457200" progId="Equation.3">
                      <p:embed/>
                      <p:pic>
                        <p:nvPicPr>
                          <p:cNvPr id="0" name="Object 5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28" y="3391"/>
                            <a:ext cx="1046"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1761" name="Group 59"/>
          <p:cNvGrpSpPr>
            <a:grpSpLocks/>
          </p:cNvGrpSpPr>
          <p:nvPr/>
        </p:nvGrpSpPr>
        <p:grpSpPr bwMode="auto">
          <a:xfrm>
            <a:off x="4219575" y="1563688"/>
            <a:ext cx="4229100" cy="1976437"/>
            <a:chOff x="2658" y="985"/>
            <a:chExt cx="2664" cy="1245"/>
          </a:xfrm>
        </p:grpSpPr>
        <p:sp>
          <p:nvSpPr>
            <p:cNvPr id="31763" name="Freeform 60"/>
            <p:cNvSpPr>
              <a:spLocks/>
            </p:cNvSpPr>
            <p:nvPr/>
          </p:nvSpPr>
          <p:spPr bwMode="auto">
            <a:xfrm>
              <a:off x="3606" y="1320"/>
              <a:ext cx="73" cy="135"/>
            </a:xfrm>
            <a:custGeom>
              <a:avLst/>
              <a:gdLst>
                <a:gd name="T0" fmla="*/ 49 w 76"/>
                <a:gd name="T1" fmla="*/ 0 h 141"/>
                <a:gd name="T2" fmla="*/ 0 w 76"/>
                <a:gd name="T3" fmla="*/ 45 h 141"/>
                <a:gd name="T4" fmla="*/ 47 w 76"/>
                <a:gd name="T5" fmla="*/ 88 h 141"/>
                <a:gd name="T6" fmla="*/ 0 60000 65536"/>
                <a:gd name="T7" fmla="*/ 0 60000 65536"/>
                <a:gd name="T8" fmla="*/ 0 60000 65536"/>
                <a:gd name="T9" fmla="*/ 0 w 76"/>
                <a:gd name="T10" fmla="*/ 0 h 141"/>
                <a:gd name="T11" fmla="*/ 76 w 76"/>
                <a:gd name="T12" fmla="*/ 141 h 141"/>
              </a:gdLst>
              <a:ahLst/>
              <a:cxnLst>
                <a:cxn ang="T6">
                  <a:pos x="T0" y="T1"/>
                </a:cxn>
                <a:cxn ang="T7">
                  <a:pos x="T2" y="T3"/>
                </a:cxn>
                <a:cxn ang="T8">
                  <a:pos x="T4" y="T5"/>
                </a:cxn>
              </a:cxnLst>
              <a:rect l="T9" t="T10" r="T11" b="T12"/>
              <a:pathLst>
                <a:path w="76" h="141">
                  <a:moveTo>
                    <a:pt x="76" y="0"/>
                  </a:moveTo>
                  <a:lnTo>
                    <a:pt x="0" y="72"/>
                  </a:lnTo>
                  <a:lnTo>
                    <a:pt x="73" y="14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4" name="Line 61"/>
            <p:cNvSpPr>
              <a:spLocks noChangeShapeType="1"/>
            </p:cNvSpPr>
            <p:nvPr/>
          </p:nvSpPr>
          <p:spPr bwMode="auto">
            <a:xfrm>
              <a:off x="3602" y="1316"/>
              <a:ext cx="0" cy="1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Freeform 62"/>
            <p:cNvSpPr>
              <a:spLocks/>
            </p:cNvSpPr>
            <p:nvPr/>
          </p:nvSpPr>
          <p:spPr bwMode="auto">
            <a:xfrm>
              <a:off x="3639" y="1422"/>
              <a:ext cx="40" cy="35"/>
            </a:xfrm>
            <a:custGeom>
              <a:avLst/>
              <a:gdLst>
                <a:gd name="T0" fmla="*/ 30 w 41"/>
                <a:gd name="T1" fmla="*/ 21 h 37"/>
                <a:gd name="T2" fmla="*/ 18 w 41"/>
                <a:gd name="T3" fmla="*/ 0 h 37"/>
                <a:gd name="T4" fmla="*/ 0 w 41"/>
                <a:gd name="T5" fmla="*/ 9 h 37"/>
                <a:gd name="T6" fmla="*/ 30 w 41"/>
                <a:gd name="T7" fmla="*/ 21 h 37"/>
                <a:gd name="T8" fmla="*/ 0 60000 65536"/>
                <a:gd name="T9" fmla="*/ 0 60000 65536"/>
                <a:gd name="T10" fmla="*/ 0 60000 65536"/>
                <a:gd name="T11" fmla="*/ 0 60000 65536"/>
                <a:gd name="T12" fmla="*/ 0 w 41"/>
                <a:gd name="T13" fmla="*/ 0 h 37"/>
                <a:gd name="T14" fmla="*/ 41 w 41"/>
                <a:gd name="T15" fmla="*/ 37 h 37"/>
              </a:gdLst>
              <a:ahLst/>
              <a:cxnLst>
                <a:cxn ang="T8">
                  <a:pos x="T0" y="T1"/>
                </a:cxn>
                <a:cxn ang="T9">
                  <a:pos x="T2" y="T3"/>
                </a:cxn>
                <a:cxn ang="T10">
                  <a:pos x="T4" y="T5"/>
                </a:cxn>
                <a:cxn ang="T11">
                  <a:pos x="T6" y="T7"/>
                </a:cxn>
              </a:cxnLst>
              <a:rect l="T12" t="T13" r="T14" b="T15"/>
              <a:pathLst>
                <a:path w="41" h="37">
                  <a:moveTo>
                    <a:pt x="41" y="37"/>
                  </a:moveTo>
                  <a:lnTo>
                    <a:pt x="18" y="0"/>
                  </a:lnTo>
                  <a:lnTo>
                    <a:pt x="0" y="18"/>
                  </a:lnTo>
                  <a:lnTo>
                    <a:pt x="41"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6" name="Freeform 63"/>
            <p:cNvSpPr>
              <a:spLocks/>
            </p:cNvSpPr>
            <p:nvPr/>
          </p:nvSpPr>
          <p:spPr bwMode="auto">
            <a:xfrm>
              <a:off x="3639" y="1422"/>
              <a:ext cx="40" cy="35"/>
            </a:xfrm>
            <a:custGeom>
              <a:avLst/>
              <a:gdLst>
                <a:gd name="T0" fmla="*/ 30 w 41"/>
                <a:gd name="T1" fmla="*/ 21 h 37"/>
                <a:gd name="T2" fmla="*/ 18 w 41"/>
                <a:gd name="T3" fmla="*/ 0 h 37"/>
                <a:gd name="T4" fmla="*/ 0 w 41"/>
                <a:gd name="T5" fmla="*/ 9 h 37"/>
                <a:gd name="T6" fmla="*/ 30 w 41"/>
                <a:gd name="T7" fmla="*/ 21 h 37"/>
                <a:gd name="T8" fmla="*/ 0 60000 65536"/>
                <a:gd name="T9" fmla="*/ 0 60000 65536"/>
                <a:gd name="T10" fmla="*/ 0 60000 65536"/>
                <a:gd name="T11" fmla="*/ 0 60000 65536"/>
                <a:gd name="T12" fmla="*/ 0 w 41"/>
                <a:gd name="T13" fmla="*/ 0 h 37"/>
                <a:gd name="T14" fmla="*/ 41 w 41"/>
                <a:gd name="T15" fmla="*/ 37 h 37"/>
              </a:gdLst>
              <a:ahLst/>
              <a:cxnLst>
                <a:cxn ang="T8">
                  <a:pos x="T0" y="T1"/>
                </a:cxn>
                <a:cxn ang="T9">
                  <a:pos x="T2" y="T3"/>
                </a:cxn>
                <a:cxn ang="T10">
                  <a:pos x="T4" y="T5"/>
                </a:cxn>
                <a:cxn ang="T11">
                  <a:pos x="T6" y="T7"/>
                </a:cxn>
              </a:cxnLst>
              <a:rect l="T12" t="T13" r="T14" b="T15"/>
              <a:pathLst>
                <a:path w="41" h="37">
                  <a:moveTo>
                    <a:pt x="41" y="37"/>
                  </a:moveTo>
                  <a:lnTo>
                    <a:pt x="18" y="0"/>
                  </a:lnTo>
                  <a:lnTo>
                    <a:pt x="0" y="18"/>
                  </a:lnTo>
                  <a:lnTo>
                    <a:pt x="41" y="3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7" name="Line 64"/>
            <p:cNvSpPr>
              <a:spLocks noChangeShapeType="1"/>
            </p:cNvSpPr>
            <p:nvPr/>
          </p:nvSpPr>
          <p:spPr bwMode="auto">
            <a:xfrm>
              <a:off x="3679" y="1453"/>
              <a:ext cx="0" cy="49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Freeform 65"/>
            <p:cNvSpPr>
              <a:spLocks/>
            </p:cNvSpPr>
            <p:nvPr/>
          </p:nvSpPr>
          <p:spPr bwMode="auto">
            <a:xfrm>
              <a:off x="2756" y="1389"/>
              <a:ext cx="2377" cy="562"/>
            </a:xfrm>
            <a:custGeom>
              <a:avLst/>
              <a:gdLst>
                <a:gd name="T0" fmla="*/ 562 w 2476"/>
                <a:gd name="T1" fmla="*/ 0 h 585"/>
                <a:gd name="T2" fmla="*/ 0 w 2476"/>
                <a:gd name="T3" fmla="*/ 0 h 585"/>
                <a:gd name="T4" fmla="*/ 0 w 2476"/>
                <a:gd name="T5" fmla="*/ 373 h 585"/>
                <a:gd name="T6" fmla="*/ 1581 w 2476"/>
                <a:gd name="T7" fmla="*/ 377 h 585"/>
                <a:gd name="T8" fmla="*/ 0 60000 65536"/>
                <a:gd name="T9" fmla="*/ 0 60000 65536"/>
                <a:gd name="T10" fmla="*/ 0 60000 65536"/>
                <a:gd name="T11" fmla="*/ 0 60000 65536"/>
                <a:gd name="T12" fmla="*/ 0 w 2476"/>
                <a:gd name="T13" fmla="*/ 0 h 585"/>
                <a:gd name="T14" fmla="*/ 2476 w 2476"/>
                <a:gd name="T15" fmla="*/ 585 h 585"/>
              </a:gdLst>
              <a:ahLst/>
              <a:cxnLst>
                <a:cxn ang="T8">
                  <a:pos x="T0" y="T1"/>
                </a:cxn>
                <a:cxn ang="T9">
                  <a:pos x="T2" y="T3"/>
                </a:cxn>
                <a:cxn ang="T10">
                  <a:pos x="T4" y="T5"/>
                </a:cxn>
                <a:cxn ang="T11">
                  <a:pos x="T6" y="T7"/>
                </a:cxn>
              </a:cxnLst>
              <a:rect l="T12" t="T13" r="T14" b="T15"/>
              <a:pathLst>
                <a:path w="2476" h="585">
                  <a:moveTo>
                    <a:pt x="879" y="0"/>
                  </a:moveTo>
                  <a:lnTo>
                    <a:pt x="0" y="0"/>
                  </a:lnTo>
                  <a:lnTo>
                    <a:pt x="0" y="580"/>
                  </a:lnTo>
                  <a:lnTo>
                    <a:pt x="2476" y="58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9" name="Rectangle 66"/>
            <p:cNvSpPr>
              <a:spLocks noChangeArrowheads="1"/>
            </p:cNvSpPr>
            <p:nvPr/>
          </p:nvSpPr>
          <p:spPr bwMode="auto">
            <a:xfrm>
              <a:off x="3649" y="1564"/>
              <a:ext cx="64" cy="3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70" name="Rectangle 67"/>
            <p:cNvSpPr>
              <a:spLocks noChangeArrowheads="1"/>
            </p:cNvSpPr>
            <p:nvPr/>
          </p:nvSpPr>
          <p:spPr bwMode="auto">
            <a:xfrm>
              <a:off x="3649" y="1564"/>
              <a:ext cx="64" cy="30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31771" name="Freeform 68"/>
            <p:cNvSpPr>
              <a:spLocks noEditPoints="1"/>
            </p:cNvSpPr>
            <p:nvPr/>
          </p:nvSpPr>
          <p:spPr bwMode="auto">
            <a:xfrm>
              <a:off x="5175" y="1890"/>
              <a:ext cx="61" cy="85"/>
            </a:xfrm>
            <a:custGeom>
              <a:avLst/>
              <a:gdLst>
                <a:gd name="T0" fmla="*/ 44 w 63"/>
                <a:gd name="T1" fmla="*/ 35 h 88"/>
                <a:gd name="T2" fmla="*/ 44 w 63"/>
                <a:gd name="T3" fmla="*/ 39 h 88"/>
                <a:gd name="T4" fmla="*/ 43 w 63"/>
                <a:gd name="T5" fmla="*/ 42 h 88"/>
                <a:gd name="T6" fmla="*/ 42 w 63"/>
                <a:gd name="T7" fmla="*/ 49 h 88"/>
                <a:gd name="T8" fmla="*/ 40 w 63"/>
                <a:gd name="T9" fmla="*/ 53 h 88"/>
                <a:gd name="T10" fmla="*/ 38 w 63"/>
                <a:gd name="T11" fmla="*/ 57 h 88"/>
                <a:gd name="T12" fmla="*/ 36 w 63"/>
                <a:gd name="T13" fmla="*/ 59 h 88"/>
                <a:gd name="T14" fmla="*/ 28 w 63"/>
                <a:gd name="T15" fmla="*/ 61 h 88"/>
                <a:gd name="T16" fmla="*/ 20 w 63"/>
                <a:gd name="T17" fmla="*/ 61 h 88"/>
                <a:gd name="T18" fmla="*/ 15 w 63"/>
                <a:gd name="T19" fmla="*/ 61 h 88"/>
                <a:gd name="T20" fmla="*/ 15 w 63"/>
                <a:gd name="T21" fmla="*/ 59 h 88"/>
                <a:gd name="T22" fmla="*/ 11 w 63"/>
                <a:gd name="T23" fmla="*/ 57 h 88"/>
                <a:gd name="T24" fmla="*/ 7 w 63"/>
                <a:gd name="T25" fmla="*/ 53 h 88"/>
                <a:gd name="T26" fmla="*/ 3 w 63"/>
                <a:gd name="T27" fmla="*/ 51 h 88"/>
                <a:gd name="T28" fmla="*/ 1 w 63"/>
                <a:gd name="T29" fmla="*/ 43 h 88"/>
                <a:gd name="T30" fmla="*/ 0 w 63"/>
                <a:gd name="T31" fmla="*/ 40 h 88"/>
                <a:gd name="T32" fmla="*/ 0 w 63"/>
                <a:gd name="T33" fmla="*/ 36 h 88"/>
                <a:gd name="T34" fmla="*/ 0 w 63"/>
                <a:gd name="T35" fmla="*/ 32 h 88"/>
                <a:gd name="T36" fmla="*/ 0 w 63"/>
                <a:gd name="T37" fmla="*/ 25 h 88"/>
                <a:gd name="T38" fmla="*/ 1 w 63"/>
                <a:gd name="T39" fmla="*/ 17 h 88"/>
                <a:gd name="T40" fmla="*/ 1 w 63"/>
                <a:gd name="T41" fmla="*/ 14 h 88"/>
                <a:gd name="T42" fmla="*/ 5 w 63"/>
                <a:gd name="T43" fmla="*/ 14 h 88"/>
                <a:gd name="T44" fmla="*/ 7 w 63"/>
                <a:gd name="T45" fmla="*/ 10 h 88"/>
                <a:gd name="T46" fmla="*/ 13 w 63"/>
                <a:gd name="T47" fmla="*/ 4 h 88"/>
                <a:gd name="T48" fmla="*/ 15 w 63"/>
                <a:gd name="T49" fmla="*/ 2 h 88"/>
                <a:gd name="T50" fmla="*/ 15 w 63"/>
                <a:gd name="T51" fmla="*/ 0 h 88"/>
                <a:gd name="T52" fmla="*/ 22 w 63"/>
                <a:gd name="T53" fmla="*/ 0 h 88"/>
                <a:gd name="T54" fmla="*/ 30 w 63"/>
                <a:gd name="T55" fmla="*/ 0 h 88"/>
                <a:gd name="T56" fmla="*/ 36 w 63"/>
                <a:gd name="T57" fmla="*/ 4 h 88"/>
                <a:gd name="T58" fmla="*/ 40 w 63"/>
                <a:gd name="T59" fmla="*/ 10 h 88"/>
                <a:gd name="T60" fmla="*/ 42 w 63"/>
                <a:gd name="T61" fmla="*/ 14 h 88"/>
                <a:gd name="T62" fmla="*/ 43 w 63"/>
                <a:gd name="T63" fmla="*/ 14 h 88"/>
                <a:gd name="T64" fmla="*/ 43 w 63"/>
                <a:gd name="T65" fmla="*/ 19 h 88"/>
                <a:gd name="T66" fmla="*/ 44 w 63"/>
                <a:gd name="T67" fmla="*/ 25 h 88"/>
                <a:gd name="T68" fmla="*/ 44 w 63"/>
                <a:gd name="T69" fmla="*/ 32 h 88"/>
                <a:gd name="T70" fmla="*/ 37 w 63"/>
                <a:gd name="T71" fmla="*/ 43 h 88"/>
                <a:gd name="T72" fmla="*/ 37 w 63"/>
                <a:gd name="T73" fmla="*/ 40 h 88"/>
                <a:gd name="T74" fmla="*/ 37 w 63"/>
                <a:gd name="T75" fmla="*/ 36 h 88"/>
                <a:gd name="T76" fmla="*/ 38 w 63"/>
                <a:gd name="T77" fmla="*/ 33 h 88"/>
                <a:gd name="T78" fmla="*/ 38 w 63"/>
                <a:gd name="T79" fmla="*/ 27 h 88"/>
                <a:gd name="T80" fmla="*/ 37 w 63"/>
                <a:gd name="T81" fmla="*/ 21 h 88"/>
                <a:gd name="T82" fmla="*/ 37 w 63"/>
                <a:gd name="T83" fmla="*/ 14 h 88"/>
                <a:gd name="T84" fmla="*/ 36 w 63"/>
                <a:gd name="T85" fmla="*/ 14 h 88"/>
                <a:gd name="T86" fmla="*/ 32 w 63"/>
                <a:gd name="T87" fmla="*/ 13 h 88"/>
                <a:gd name="T88" fmla="*/ 26 w 63"/>
                <a:gd name="T89" fmla="*/ 10 h 88"/>
                <a:gd name="T90" fmla="*/ 18 w 63"/>
                <a:gd name="T91" fmla="*/ 10 h 88"/>
                <a:gd name="T92" fmla="*/ 15 w 63"/>
                <a:gd name="T93" fmla="*/ 12 h 88"/>
                <a:gd name="T94" fmla="*/ 15 w 63"/>
                <a:gd name="T95" fmla="*/ 13 h 88"/>
                <a:gd name="T96" fmla="*/ 15 w 63"/>
                <a:gd name="T97" fmla="*/ 14 h 88"/>
                <a:gd name="T98" fmla="*/ 13 w 63"/>
                <a:gd name="T99" fmla="*/ 14 h 88"/>
                <a:gd name="T100" fmla="*/ 13 w 63"/>
                <a:gd name="T101" fmla="*/ 21 h 88"/>
                <a:gd name="T102" fmla="*/ 11 w 63"/>
                <a:gd name="T103" fmla="*/ 27 h 88"/>
                <a:gd name="T104" fmla="*/ 11 w 63"/>
                <a:gd name="T105" fmla="*/ 33 h 88"/>
                <a:gd name="T106" fmla="*/ 11 w 63"/>
                <a:gd name="T107" fmla="*/ 37 h 88"/>
                <a:gd name="T108" fmla="*/ 13 w 63"/>
                <a:gd name="T109" fmla="*/ 41 h 88"/>
                <a:gd name="T110" fmla="*/ 13 w 63"/>
                <a:gd name="T111" fmla="*/ 45 h 88"/>
                <a:gd name="T112" fmla="*/ 15 w 63"/>
                <a:gd name="T113" fmla="*/ 49 h 88"/>
                <a:gd name="T114" fmla="*/ 15 w 63"/>
                <a:gd name="T115" fmla="*/ 53 h 88"/>
                <a:gd name="T116" fmla="*/ 15 w 63"/>
                <a:gd name="T117" fmla="*/ 54 h 88"/>
                <a:gd name="T118" fmla="*/ 22 w 63"/>
                <a:gd name="T119" fmla="*/ 54 h 88"/>
                <a:gd name="T120" fmla="*/ 28 w 63"/>
                <a:gd name="T121" fmla="*/ 53 h 88"/>
                <a:gd name="T122" fmla="*/ 34 w 63"/>
                <a:gd name="T123" fmla="*/ 52 h 88"/>
                <a:gd name="T124" fmla="*/ 36 w 63"/>
                <a:gd name="T125" fmla="*/ 47 h 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3"/>
                <a:gd name="T190" fmla="*/ 0 h 88"/>
                <a:gd name="T191" fmla="*/ 63 w 63"/>
                <a:gd name="T192" fmla="*/ 88 h 8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3" h="88">
                  <a:moveTo>
                    <a:pt x="63" y="43"/>
                  </a:moveTo>
                  <a:lnTo>
                    <a:pt x="63" y="45"/>
                  </a:lnTo>
                  <a:lnTo>
                    <a:pt x="63" y="47"/>
                  </a:lnTo>
                  <a:lnTo>
                    <a:pt x="63" y="49"/>
                  </a:lnTo>
                  <a:lnTo>
                    <a:pt x="63" y="50"/>
                  </a:lnTo>
                  <a:lnTo>
                    <a:pt x="63" y="52"/>
                  </a:lnTo>
                  <a:lnTo>
                    <a:pt x="63" y="54"/>
                  </a:lnTo>
                  <a:lnTo>
                    <a:pt x="63" y="56"/>
                  </a:lnTo>
                  <a:lnTo>
                    <a:pt x="61" y="58"/>
                  </a:lnTo>
                  <a:lnTo>
                    <a:pt x="61" y="60"/>
                  </a:lnTo>
                  <a:lnTo>
                    <a:pt x="61" y="62"/>
                  </a:lnTo>
                  <a:lnTo>
                    <a:pt x="61" y="63"/>
                  </a:lnTo>
                  <a:lnTo>
                    <a:pt x="61" y="65"/>
                  </a:lnTo>
                  <a:lnTo>
                    <a:pt x="59" y="67"/>
                  </a:lnTo>
                  <a:lnTo>
                    <a:pt x="59" y="69"/>
                  </a:lnTo>
                  <a:lnTo>
                    <a:pt x="59" y="71"/>
                  </a:lnTo>
                  <a:lnTo>
                    <a:pt x="57" y="73"/>
                  </a:lnTo>
                  <a:lnTo>
                    <a:pt x="57" y="75"/>
                  </a:lnTo>
                  <a:lnTo>
                    <a:pt x="57" y="76"/>
                  </a:lnTo>
                  <a:lnTo>
                    <a:pt x="55" y="76"/>
                  </a:lnTo>
                  <a:lnTo>
                    <a:pt x="55" y="78"/>
                  </a:lnTo>
                  <a:lnTo>
                    <a:pt x="53" y="78"/>
                  </a:lnTo>
                  <a:lnTo>
                    <a:pt x="53" y="80"/>
                  </a:lnTo>
                  <a:lnTo>
                    <a:pt x="51" y="82"/>
                  </a:lnTo>
                  <a:lnTo>
                    <a:pt x="49" y="82"/>
                  </a:lnTo>
                  <a:lnTo>
                    <a:pt x="49" y="84"/>
                  </a:lnTo>
                  <a:lnTo>
                    <a:pt x="47" y="84"/>
                  </a:lnTo>
                  <a:lnTo>
                    <a:pt x="47" y="86"/>
                  </a:lnTo>
                  <a:lnTo>
                    <a:pt x="45" y="86"/>
                  </a:lnTo>
                  <a:lnTo>
                    <a:pt x="43" y="86"/>
                  </a:lnTo>
                  <a:lnTo>
                    <a:pt x="41" y="88"/>
                  </a:lnTo>
                  <a:lnTo>
                    <a:pt x="39" y="88"/>
                  </a:lnTo>
                  <a:lnTo>
                    <a:pt x="37" y="88"/>
                  </a:lnTo>
                  <a:lnTo>
                    <a:pt x="35" y="88"/>
                  </a:lnTo>
                  <a:lnTo>
                    <a:pt x="33" y="88"/>
                  </a:lnTo>
                  <a:lnTo>
                    <a:pt x="31" y="88"/>
                  </a:lnTo>
                  <a:lnTo>
                    <a:pt x="29" y="88"/>
                  </a:lnTo>
                  <a:lnTo>
                    <a:pt x="27" y="88"/>
                  </a:lnTo>
                  <a:lnTo>
                    <a:pt x="25" y="88"/>
                  </a:lnTo>
                  <a:lnTo>
                    <a:pt x="23" y="88"/>
                  </a:lnTo>
                  <a:lnTo>
                    <a:pt x="21" y="88"/>
                  </a:lnTo>
                  <a:lnTo>
                    <a:pt x="19" y="88"/>
                  </a:lnTo>
                  <a:lnTo>
                    <a:pt x="19" y="86"/>
                  </a:lnTo>
                  <a:lnTo>
                    <a:pt x="17" y="86"/>
                  </a:lnTo>
                  <a:lnTo>
                    <a:pt x="15" y="86"/>
                  </a:lnTo>
                  <a:lnTo>
                    <a:pt x="15" y="84"/>
                  </a:lnTo>
                  <a:lnTo>
                    <a:pt x="13" y="84"/>
                  </a:lnTo>
                  <a:lnTo>
                    <a:pt x="11" y="82"/>
                  </a:lnTo>
                  <a:lnTo>
                    <a:pt x="9" y="82"/>
                  </a:lnTo>
                  <a:lnTo>
                    <a:pt x="9" y="80"/>
                  </a:lnTo>
                  <a:lnTo>
                    <a:pt x="7" y="78"/>
                  </a:lnTo>
                  <a:lnTo>
                    <a:pt x="7" y="76"/>
                  </a:lnTo>
                  <a:lnTo>
                    <a:pt x="5" y="76"/>
                  </a:lnTo>
                  <a:lnTo>
                    <a:pt x="5" y="75"/>
                  </a:lnTo>
                  <a:lnTo>
                    <a:pt x="5" y="73"/>
                  </a:lnTo>
                  <a:lnTo>
                    <a:pt x="3" y="73"/>
                  </a:lnTo>
                  <a:lnTo>
                    <a:pt x="3" y="71"/>
                  </a:lnTo>
                  <a:lnTo>
                    <a:pt x="3" y="69"/>
                  </a:lnTo>
                  <a:lnTo>
                    <a:pt x="1" y="67"/>
                  </a:lnTo>
                  <a:lnTo>
                    <a:pt x="1" y="65"/>
                  </a:lnTo>
                  <a:lnTo>
                    <a:pt x="1" y="63"/>
                  </a:lnTo>
                  <a:lnTo>
                    <a:pt x="1" y="62"/>
                  </a:lnTo>
                  <a:lnTo>
                    <a:pt x="1" y="60"/>
                  </a:lnTo>
                  <a:lnTo>
                    <a:pt x="0" y="58"/>
                  </a:lnTo>
                  <a:lnTo>
                    <a:pt x="0" y="56"/>
                  </a:lnTo>
                  <a:lnTo>
                    <a:pt x="0" y="54"/>
                  </a:lnTo>
                  <a:lnTo>
                    <a:pt x="0" y="52"/>
                  </a:lnTo>
                  <a:lnTo>
                    <a:pt x="0" y="50"/>
                  </a:lnTo>
                  <a:lnTo>
                    <a:pt x="0" y="49"/>
                  </a:lnTo>
                  <a:lnTo>
                    <a:pt x="0" y="47"/>
                  </a:lnTo>
                  <a:lnTo>
                    <a:pt x="0" y="45"/>
                  </a:lnTo>
                  <a:lnTo>
                    <a:pt x="0" y="43"/>
                  </a:lnTo>
                  <a:lnTo>
                    <a:pt x="0" y="41"/>
                  </a:lnTo>
                  <a:lnTo>
                    <a:pt x="0" y="39"/>
                  </a:lnTo>
                  <a:lnTo>
                    <a:pt x="0" y="38"/>
                  </a:lnTo>
                  <a:lnTo>
                    <a:pt x="0" y="36"/>
                  </a:lnTo>
                  <a:lnTo>
                    <a:pt x="0" y="34"/>
                  </a:lnTo>
                  <a:lnTo>
                    <a:pt x="0" y="32"/>
                  </a:lnTo>
                  <a:lnTo>
                    <a:pt x="0" y="30"/>
                  </a:lnTo>
                  <a:lnTo>
                    <a:pt x="1" y="28"/>
                  </a:lnTo>
                  <a:lnTo>
                    <a:pt x="1" y="26"/>
                  </a:lnTo>
                  <a:lnTo>
                    <a:pt x="1" y="25"/>
                  </a:lnTo>
                  <a:lnTo>
                    <a:pt x="1" y="23"/>
                  </a:lnTo>
                  <a:lnTo>
                    <a:pt x="1" y="21"/>
                  </a:lnTo>
                  <a:lnTo>
                    <a:pt x="3" y="19"/>
                  </a:lnTo>
                  <a:lnTo>
                    <a:pt x="3" y="17"/>
                  </a:lnTo>
                  <a:lnTo>
                    <a:pt x="3" y="15"/>
                  </a:lnTo>
                  <a:lnTo>
                    <a:pt x="5" y="15"/>
                  </a:lnTo>
                  <a:lnTo>
                    <a:pt x="5" y="13"/>
                  </a:lnTo>
                  <a:lnTo>
                    <a:pt x="5" y="12"/>
                  </a:lnTo>
                  <a:lnTo>
                    <a:pt x="7" y="12"/>
                  </a:lnTo>
                  <a:lnTo>
                    <a:pt x="7" y="10"/>
                  </a:lnTo>
                  <a:lnTo>
                    <a:pt x="9" y="8"/>
                  </a:lnTo>
                  <a:lnTo>
                    <a:pt x="9" y="6"/>
                  </a:lnTo>
                  <a:lnTo>
                    <a:pt x="11" y="6"/>
                  </a:lnTo>
                  <a:lnTo>
                    <a:pt x="13" y="4"/>
                  </a:lnTo>
                  <a:lnTo>
                    <a:pt x="15" y="4"/>
                  </a:lnTo>
                  <a:lnTo>
                    <a:pt x="15" y="2"/>
                  </a:lnTo>
                  <a:lnTo>
                    <a:pt x="17" y="2"/>
                  </a:lnTo>
                  <a:lnTo>
                    <a:pt x="19" y="2"/>
                  </a:lnTo>
                  <a:lnTo>
                    <a:pt x="19" y="0"/>
                  </a:lnTo>
                  <a:lnTo>
                    <a:pt x="21" y="0"/>
                  </a:lnTo>
                  <a:lnTo>
                    <a:pt x="23" y="0"/>
                  </a:lnTo>
                  <a:lnTo>
                    <a:pt x="25" y="0"/>
                  </a:lnTo>
                  <a:lnTo>
                    <a:pt x="27" y="0"/>
                  </a:lnTo>
                  <a:lnTo>
                    <a:pt x="29" y="0"/>
                  </a:lnTo>
                  <a:lnTo>
                    <a:pt x="31" y="0"/>
                  </a:lnTo>
                  <a:lnTo>
                    <a:pt x="33" y="0"/>
                  </a:lnTo>
                  <a:lnTo>
                    <a:pt x="35" y="0"/>
                  </a:lnTo>
                  <a:lnTo>
                    <a:pt x="37" y="0"/>
                  </a:lnTo>
                  <a:lnTo>
                    <a:pt x="39" y="0"/>
                  </a:lnTo>
                  <a:lnTo>
                    <a:pt x="41" y="0"/>
                  </a:lnTo>
                  <a:lnTo>
                    <a:pt x="43" y="2"/>
                  </a:lnTo>
                  <a:lnTo>
                    <a:pt x="45" y="2"/>
                  </a:lnTo>
                  <a:lnTo>
                    <a:pt x="47" y="2"/>
                  </a:lnTo>
                  <a:lnTo>
                    <a:pt x="47" y="4"/>
                  </a:lnTo>
                  <a:lnTo>
                    <a:pt x="49" y="4"/>
                  </a:lnTo>
                  <a:lnTo>
                    <a:pt x="51" y="6"/>
                  </a:lnTo>
                  <a:lnTo>
                    <a:pt x="53" y="8"/>
                  </a:lnTo>
                  <a:lnTo>
                    <a:pt x="55" y="10"/>
                  </a:lnTo>
                  <a:lnTo>
                    <a:pt x="55" y="12"/>
                  </a:lnTo>
                  <a:lnTo>
                    <a:pt x="57" y="13"/>
                  </a:lnTo>
                  <a:lnTo>
                    <a:pt x="57" y="15"/>
                  </a:lnTo>
                  <a:lnTo>
                    <a:pt x="59" y="15"/>
                  </a:lnTo>
                  <a:lnTo>
                    <a:pt x="59" y="17"/>
                  </a:lnTo>
                  <a:lnTo>
                    <a:pt x="59" y="19"/>
                  </a:lnTo>
                  <a:lnTo>
                    <a:pt x="59" y="21"/>
                  </a:lnTo>
                  <a:lnTo>
                    <a:pt x="61" y="23"/>
                  </a:lnTo>
                  <a:lnTo>
                    <a:pt x="61" y="25"/>
                  </a:lnTo>
                  <a:lnTo>
                    <a:pt x="61" y="26"/>
                  </a:lnTo>
                  <a:lnTo>
                    <a:pt x="61" y="28"/>
                  </a:lnTo>
                  <a:lnTo>
                    <a:pt x="61" y="30"/>
                  </a:lnTo>
                  <a:lnTo>
                    <a:pt x="61" y="32"/>
                  </a:lnTo>
                  <a:lnTo>
                    <a:pt x="63" y="32"/>
                  </a:lnTo>
                  <a:lnTo>
                    <a:pt x="63" y="34"/>
                  </a:lnTo>
                  <a:lnTo>
                    <a:pt x="63" y="36"/>
                  </a:lnTo>
                  <a:lnTo>
                    <a:pt x="63" y="38"/>
                  </a:lnTo>
                  <a:lnTo>
                    <a:pt x="63" y="39"/>
                  </a:lnTo>
                  <a:lnTo>
                    <a:pt x="63" y="41"/>
                  </a:lnTo>
                  <a:lnTo>
                    <a:pt x="63" y="43"/>
                  </a:lnTo>
                  <a:close/>
                  <a:moveTo>
                    <a:pt x="47" y="69"/>
                  </a:moveTo>
                  <a:lnTo>
                    <a:pt x="47" y="67"/>
                  </a:lnTo>
                  <a:lnTo>
                    <a:pt x="47" y="65"/>
                  </a:lnTo>
                  <a:lnTo>
                    <a:pt x="49" y="65"/>
                  </a:lnTo>
                  <a:lnTo>
                    <a:pt x="49" y="63"/>
                  </a:lnTo>
                  <a:lnTo>
                    <a:pt x="49" y="62"/>
                  </a:lnTo>
                  <a:lnTo>
                    <a:pt x="49" y="60"/>
                  </a:lnTo>
                  <a:lnTo>
                    <a:pt x="49" y="58"/>
                  </a:lnTo>
                  <a:lnTo>
                    <a:pt x="49" y="56"/>
                  </a:lnTo>
                  <a:lnTo>
                    <a:pt x="49" y="54"/>
                  </a:lnTo>
                  <a:lnTo>
                    <a:pt x="49" y="52"/>
                  </a:lnTo>
                  <a:lnTo>
                    <a:pt x="49" y="50"/>
                  </a:lnTo>
                  <a:lnTo>
                    <a:pt x="51" y="50"/>
                  </a:lnTo>
                  <a:lnTo>
                    <a:pt x="51" y="49"/>
                  </a:lnTo>
                  <a:lnTo>
                    <a:pt x="51" y="47"/>
                  </a:lnTo>
                  <a:lnTo>
                    <a:pt x="51" y="45"/>
                  </a:lnTo>
                  <a:lnTo>
                    <a:pt x="51" y="43"/>
                  </a:lnTo>
                  <a:lnTo>
                    <a:pt x="51" y="41"/>
                  </a:lnTo>
                  <a:lnTo>
                    <a:pt x="51" y="39"/>
                  </a:lnTo>
                  <a:lnTo>
                    <a:pt x="51" y="38"/>
                  </a:lnTo>
                  <a:lnTo>
                    <a:pt x="49" y="38"/>
                  </a:lnTo>
                  <a:lnTo>
                    <a:pt x="49" y="36"/>
                  </a:lnTo>
                  <a:lnTo>
                    <a:pt x="49" y="34"/>
                  </a:lnTo>
                  <a:lnTo>
                    <a:pt x="49" y="32"/>
                  </a:lnTo>
                  <a:lnTo>
                    <a:pt x="49" y="30"/>
                  </a:lnTo>
                  <a:lnTo>
                    <a:pt x="49" y="28"/>
                  </a:lnTo>
                  <a:lnTo>
                    <a:pt x="49" y="26"/>
                  </a:lnTo>
                  <a:lnTo>
                    <a:pt x="49" y="25"/>
                  </a:lnTo>
                  <a:lnTo>
                    <a:pt x="49" y="23"/>
                  </a:lnTo>
                  <a:lnTo>
                    <a:pt x="47" y="23"/>
                  </a:lnTo>
                  <a:lnTo>
                    <a:pt x="47" y="21"/>
                  </a:lnTo>
                  <a:lnTo>
                    <a:pt x="47" y="19"/>
                  </a:lnTo>
                  <a:lnTo>
                    <a:pt x="47" y="17"/>
                  </a:lnTo>
                  <a:lnTo>
                    <a:pt x="45" y="17"/>
                  </a:lnTo>
                  <a:lnTo>
                    <a:pt x="45" y="15"/>
                  </a:lnTo>
                  <a:lnTo>
                    <a:pt x="43" y="13"/>
                  </a:lnTo>
                  <a:lnTo>
                    <a:pt x="41" y="12"/>
                  </a:lnTo>
                  <a:lnTo>
                    <a:pt x="39" y="12"/>
                  </a:lnTo>
                  <a:lnTo>
                    <a:pt x="39" y="10"/>
                  </a:lnTo>
                  <a:lnTo>
                    <a:pt x="37" y="10"/>
                  </a:lnTo>
                  <a:lnTo>
                    <a:pt x="35" y="10"/>
                  </a:lnTo>
                  <a:lnTo>
                    <a:pt x="33" y="10"/>
                  </a:lnTo>
                  <a:lnTo>
                    <a:pt x="31" y="10"/>
                  </a:lnTo>
                  <a:lnTo>
                    <a:pt x="29" y="10"/>
                  </a:lnTo>
                  <a:lnTo>
                    <a:pt x="27" y="10"/>
                  </a:lnTo>
                  <a:lnTo>
                    <a:pt x="25" y="10"/>
                  </a:lnTo>
                  <a:lnTo>
                    <a:pt x="23" y="10"/>
                  </a:lnTo>
                  <a:lnTo>
                    <a:pt x="23" y="12"/>
                  </a:lnTo>
                  <a:lnTo>
                    <a:pt x="21" y="12"/>
                  </a:lnTo>
                  <a:lnTo>
                    <a:pt x="19" y="12"/>
                  </a:lnTo>
                  <a:lnTo>
                    <a:pt x="19" y="13"/>
                  </a:lnTo>
                  <a:lnTo>
                    <a:pt x="17" y="13"/>
                  </a:lnTo>
                  <a:lnTo>
                    <a:pt x="17" y="15"/>
                  </a:lnTo>
                  <a:lnTo>
                    <a:pt x="17" y="17"/>
                  </a:lnTo>
                  <a:lnTo>
                    <a:pt x="15" y="17"/>
                  </a:lnTo>
                  <a:lnTo>
                    <a:pt x="15" y="19"/>
                  </a:lnTo>
                  <a:lnTo>
                    <a:pt x="15" y="21"/>
                  </a:lnTo>
                  <a:lnTo>
                    <a:pt x="13" y="21"/>
                  </a:lnTo>
                  <a:lnTo>
                    <a:pt x="13" y="23"/>
                  </a:lnTo>
                  <a:lnTo>
                    <a:pt x="13" y="25"/>
                  </a:lnTo>
                  <a:lnTo>
                    <a:pt x="13" y="26"/>
                  </a:lnTo>
                  <a:lnTo>
                    <a:pt x="13" y="28"/>
                  </a:lnTo>
                  <a:lnTo>
                    <a:pt x="13" y="30"/>
                  </a:lnTo>
                  <a:lnTo>
                    <a:pt x="13" y="32"/>
                  </a:lnTo>
                  <a:lnTo>
                    <a:pt x="11" y="32"/>
                  </a:lnTo>
                  <a:lnTo>
                    <a:pt x="11" y="34"/>
                  </a:lnTo>
                  <a:lnTo>
                    <a:pt x="11" y="36"/>
                  </a:lnTo>
                  <a:lnTo>
                    <a:pt x="11" y="38"/>
                  </a:lnTo>
                  <a:lnTo>
                    <a:pt x="11" y="39"/>
                  </a:lnTo>
                  <a:lnTo>
                    <a:pt x="11" y="41"/>
                  </a:lnTo>
                  <a:lnTo>
                    <a:pt x="11" y="43"/>
                  </a:lnTo>
                  <a:lnTo>
                    <a:pt x="11" y="45"/>
                  </a:lnTo>
                  <a:lnTo>
                    <a:pt x="11" y="47"/>
                  </a:lnTo>
                  <a:lnTo>
                    <a:pt x="11" y="49"/>
                  </a:lnTo>
                  <a:lnTo>
                    <a:pt x="11" y="50"/>
                  </a:lnTo>
                  <a:lnTo>
                    <a:pt x="11" y="52"/>
                  </a:lnTo>
                  <a:lnTo>
                    <a:pt x="11" y="54"/>
                  </a:lnTo>
                  <a:lnTo>
                    <a:pt x="11" y="56"/>
                  </a:lnTo>
                  <a:lnTo>
                    <a:pt x="13" y="58"/>
                  </a:lnTo>
                  <a:lnTo>
                    <a:pt x="13" y="60"/>
                  </a:lnTo>
                  <a:lnTo>
                    <a:pt x="13" y="62"/>
                  </a:lnTo>
                  <a:lnTo>
                    <a:pt x="13" y="63"/>
                  </a:lnTo>
                  <a:lnTo>
                    <a:pt x="13" y="65"/>
                  </a:lnTo>
                  <a:lnTo>
                    <a:pt x="13" y="67"/>
                  </a:lnTo>
                  <a:lnTo>
                    <a:pt x="15" y="67"/>
                  </a:lnTo>
                  <a:lnTo>
                    <a:pt x="15" y="69"/>
                  </a:lnTo>
                  <a:lnTo>
                    <a:pt x="15" y="71"/>
                  </a:lnTo>
                  <a:lnTo>
                    <a:pt x="17" y="71"/>
                  </a:lnTo>
                  <a:lnTo>
                    <a:pt x="17" y="73"/>
                  </a:lnTo>
                  <a:lnTo>
                    <a:pt x="17" y="75"/>
                  </a:lnTo>
                  <a:lnTo>
                    <a:pt x="19" y="75"/>
                  </a:lnTo>
                  <a:lnTo>
                    <a:pt x="19" y="76"/>
                  </a:lnTo>
                  <a:lnTo>
                    <a:pt x="21" y="76"/>
                  </a:lnTo>
                  <a:lnTo>
                    <a:pt x="23" y="76"/>
                  </a:lnTo>
                  <a:lnTo>
                    <a:pt x="23" y="78"/>
                  </a:lnTo>
                  <a:lnTo>
                    <a:pt x="25" y="78"/>
                  </a:lnTo>
                  <a:lnTo>
                    <a:pt x="27" y="78"/>
                  </a:lnTo>
                  <a:lnTo>
                    <a:pt x="29" y="78"/>
                  </a:lnTo>
                  <a:lnTo>
                    <a:pt x="31" y="78"/>
                  </a:lnTo>
                  <a:lnTo>
                    <a:pt x="33" y="78"/>
                  </a:lnTo>
                  <a:lnTo>
                    <a:pt x="35" y="78"/>
                  </a:lnTo>
                  <a:lnTo>
                    <a:pt x="37" y="78"/>
                  </a:lnTo>
                  <a:lnTo>
                    <a:pt x="39" y="78"/>
                  </a:lnTo>
                  <a:lnTo>
                    <a:pt x="39" y="76"/>
                  </a:lnTo>
                  <a:lnTo>
                    <a:pt x="41" y="76"/>
                  </a:lnTo>
                  <a:lnTo>
                    <a:pt x="43" y="76"/>
                  </a:lnTo>
                  <a:lnTo>
                    <a:pt x="43" y="75"/>
                  </a:lnTo>
                  <a:lnTo>
                    <a:pt x="45" y="75"/>
                  </a:lnTo>
                  <a:lnTo>
                    <a:pt x="45" y="73"/>
                  </a:lnTo>
                  <a:lnTo>
                    <a:pt x="45" y="71"/>
                  </a:lnTo>
                  <a:lnTo>
                    <a:pt x="47" y="71"/>
                  </a:lnTo>
                  <a:lnTo>
                    <a:pt x="47"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2" name="Freeform 69"/>
            <p:cNvSpPr>
              <a:spLocks/>
            </p:cNvSpPr>
            <p:nvPr/>
          </p:nvSpPr>
          <p:spPr bwMode="auto">
            <a:xfrm>
              <a:off x="5244" y="1890"/>
              <a:ext cx="78" cy="83"/>
            </a:xfrm>
            <a:custGeom>
              <a:avLst/>
              <a:gdLst>
                <a:gd name="T0" fmla="*/ 54 w 81"/>
                <a:gd name="T1" fmla="*/ 0 h 86"/>
                <a:gd name="T2" fmla="*/ 34 w 81"/>
                <a:gd name="T3" fmla="*/ 59 h 86"/>
                <a:gd name="T4" fmla="*/ 23 w 81"/>
                <a:gd name="T5" fmla="*/ 59 h 86"/>
                <a:gd name="T6" fmla="*/ 0 w 81"/>
                <a:gd name="T7" fmla="*/ 0 h 86"/>
                <a:gd name="T8" fmla="*/ 12 w 81"/>
                <a:gd name="T9" fmla="*/ 0 h 86"/>
                <a:gd name="T10" fmla="*/ 30 w 81"/>
                <a:gd name="T11" fmla="*/ 52 h 86"/>
                <a:gd name="T12" fmla="*/ 46 w 81"/>
                <a:gd name="T13" fmla="*/ 0 h 86"/>
                <a:gd name="T14" fmla="*/ 54 w 81"/>
                <a:gd name="T15" fmla="*/ 0 h 86"/>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86"/>
                <a:gd name="T26" fmla="*/ 81 w 81"/>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86">
                  <a:moveTo>
                    <a:pt x="81" y="0"/>
                  </a:moveTo>
                  <a:lnTo>
                    <a:pt x="50" y="86"/>
                  </a:lnTo>
                  <a:lnTo>
                    <a:pt x="34" y="86"/>
                  </a:lnTo>
                  <a:lnTo>
                    <a:pt x="0" y="0"/>
                  </a:lnTo>
                  <a:lnTo>
                    <a:pt x="12" y="0"/>
                  </a:lnTo>
                  <a:lnTo>
                    <a:pt x="42" y="76"/>
                  </a:lnTo>
                  <a:lnTo>
                    <a:pt x="69" y="0"/>
                  </a:lnTo>
                  <a:lnTo>
                    <a:pt x="8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3" name="Freeform 70"/>
            <p:cNvSpPr>
              <a:spLocks noEditPoints="1"/>
            </p:cNvSpPr>
            <p:nvPr/>
          </p:nvSpPr>
          <p:spPr bwMode="auto">
            <a:xfrm>
              <a:off x="3768" y="1642"/>
              <a:ext cx="72" cy="81"/>
            </a:xfrm>
            <a:custGeom>
              <a:avLst/>
              <a:gdLst>
                <a:gd name="T0" fmla="*/ 37 w 75"/>
                <a:gd name="T1" fmla="*/ 50 h 85"/>
                <a:gd name="T2" fmla="*/ 12 w 75"/>
                <a:gd name="T3" fmla="*/ 30 h 85"/>
                <a:gd name="T4" fmla="*/ 0 w 75"/>
                <a:gd name="T5" fmla="*/ 50 h 85"/>
                <a:gd name="T6" fmla="*/ 15 w 75"/>
                <a:gd name="T7" fmla="*/ 0 h 85"/>
                <a:gd name="T8" fmla="*/ 19 w 75"/>
                <a:gd name="T9" fmla="*/ 0 h 85"/>
                <a:gd name="T10" fmla="*/ 23 w 75"/>
                <a:gd name="T11" fmla="*/ 0 h 85"/>
                <a:gd name="T12" fmla="*/ 26 w 75"/>
                <a:gd name="T13" fmla="*/ 0 h 85"/>
                <a:gd name="T14" fmla="*/ 28 w 75"/>
                <a:gd name="T15" fmla="*/ 2 h 85"/>
                <a:gd name="T16" fmla="*/ 30 w 75"/>
                <a:gd name="T17" fmla="*/ 2 h 85"/>
                <a:gd name="T18" fmla="*/ 31 w 75"/>
                <a:gd name="T19" fmla="*/ 4 h 85"/>
                <a:gd name="T20" fmla="*/ 32 w 75"/>
                <a:gd name="T21" fmla="*/ 6 h 85"/>
                <a:gd name="T22" fmla="*/ 33 w 75"/>
                <a:gd name="T23" fmla="*/ 8 h 85"/>
                <a:gd name="T24" fmla="*/ 34 w 75"/>
                <a:gd name="T25" fmla="*/ 9 h 85"/>
                <a:gd name="T26" fmla="*/ 35 w 75"/>
                <a:gd name="T27" fmla="*/ 10 h 85"/>
                <a:gd name="T28" fmla="*/ 36 w 75"/>
                <a:gd name="T29" fmla="*/ 10 h 85"/>
                <a:gd name="T30" fmla="*/ 37 w 75"/>
                <a:gd name="T31" fmla="*/ 10 h 85"/>
                <a:gd name="T32" fmla="*/ 37 w 75"/>
                <a:gd name="T33" fmla="*/ 10 h 85"/>
                <a:gd name="T34" fmla="*/ 37 w 75"/>
                <a:gd name="T35" fmla="*/ 11 h 85"/>
                <a:gd name="T36" fmla="*/ 37 w 75"/>
                <a:gd name="T37" fmla="*/ 15 h 85"/>
                <a:gd name="T38" fmla="*/ 37 w 75"/>
                <a:gd name="T39" fmla="*/ 19 h 85"/>
                <a:gd name="T40" fmla="*/ 37 w 75"/>
                <a:gd name="T41" fmla="*/ 21 h 85"/>
                <a:gd name="T42" fmla="*/ 36 w 75"/>
                <a:gd name="T43" fmla="*/ 22 h 85"/>
                <a:gd name="T44" fmla="*/ 35 w 75"/>
                <a:gd name="T45" fmla="*/ 23 h 85"/>
                <a:gd name="T46" fmla="*/ 34 w 75"/>
                <a:gd name="T47" fmla="*/ 24 h 85"/>
                <a:gd name="T48" fmla="*/ 33 w 75"/>
                <a:gd name="T49" fmla="*/ 25 h 85"/>
                <a:gd name="T50" fmla="*/ 32 w 75"/>
                <a:gd name="T51" fmla="*/ 26 h 85"/>
                <a:gd name="T52" fmla="*/ 31 w 75"/>
                <a:gd name="T53" fmla="*/ 27 h 85"/>
                <a:gd name="T54" fmla="*/ 30 w 75"/>
                <a:gd name="T55" fmla="*/ 28 h 85"/>
                <a:gd name="T56" fmla="*/ 29 w 75"/>
                <a:gd name="T57" fmla="*/ 28 h 85"/>
                <a:gd name="T58" fmla="*/ 48 w 75"/>
                <a:gd name="T59" fmla="*/ 50 h 85"/>
                <a:gd name="T60" fmla="*/ 31 w 75"/>
                <a:gd name="T61" fmla="*/ 11 h 85"/>
                <a:gd name="T62" fmla="*/ 31 w 75"/>
                <a:gd name="T63" fmla="*/ 10 h 85"/>
                <a:gd name="T64" fmla="*/ 30 w 75"/>
                <a:gd name="T65" fmla="*/ 10 h 85"/>
                <a:gd name="T66" fmla="*/ 29 w 75"/>
                <a:gd name="T67" fmla="*/ 10 h 85"/>
                <a:gd name="T68" fmla="*/ 28 w 75"/>
                <a:gd name="T69" fmla="*/ 10 h 85"/>
                <a:gd name="T70" fmla="*/ 27 w 75"/>
                <a:gd name="T71" fmla="*/ 10 h 85"/>
                <a:gd name="T72" fmla="*/ 24 w 75"/>
                <a:gd name="T73" fmla="*/ 10 h 85"/>
                <a:gd name="T74" fmla="*/ 23 w 75"/>
                <a:gd name="T75" fmla="*/ 9 h 85"/>
                <a:gd name="T76" fmla="*/ 19 w 75"/>
                <a:gd name="T77" fmla="*/ 9 h 85"/>
                <a:gd name="T78" fmla="*/ 15 w 75"/>
                <a:gd name="T79" fmla="*/ 9 h 85"/>
                <a:gd name="T80" fmla="*/ 12 w 75"/>
                <a:gd name="T81" fmla="*/ 26 h 85"/>
                <a:gd name="T82" fmla="*/ 15 w 75"/>
                <a:gd name="T83" fmla="*/ 26 h 85"/>
                <a:gd name="T84" fmla="*/ 19 w 75"/>
                <a:gd name="T85" fmla="*/ 26 h 85"/>
                <a:gd name="T86" fmla="*/ 23 w 75"/>
                <a:gd name="T87" fmla="*/ 25 h 85"/>
                <a:gd name="T88" fmla="*/ 26 w 75"/>
                <a:gd name="T89" fmla="*/ 25 h 85"/>
                <a:gd name="T90" fmla="*/ 27 w 75"/>
                <a:gd name="T91" fmla="*/ 24 h 85"/>
                <a:gd name="T92" fmla="*/ 28 w 75"/>
                <a:gd name="T93" fmla="*/ 23 h 85"/>
                <a:gd name="T94" fmla="*/ 29 w 75"/>
                <a:gd name="T95" fmla="*/ 22 h 85"/>
                <a:gd name="T96" fmla="*/ 30 w 75"/>
                <a:gd name="T97" fmla="*/ 21 h 85"/>
                <a:gd name="T98" fmla="*/ 31 w 75"/>
                <a:gd name="T99" fmla="*/ 19 h 85"/>
                <a:gd name="T100" fmla="*/ 31 w 75"/>
                <a:gd name="T101" fmla="*/ 15 h 8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
                <a:gd name="T154" fmla="*/ 0 h 85"/>
                <a:gd name="T155" fmla="*/ 75 w 75"/>
                <a:gd name="T156" fmla="*/ 85 h 8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 h="85">
                  <a:moveTo>
                    <a:pt x="75" y="85"/>
                  </a:moveTo>
                  <a:lnTo>
                    <a:pt x="59" y="85"/>
                  </a:lnTo>
                  <a:lnTo>
                    <a:pt x="30" y="52"/>
                  </a:lnTo>
                  <a:lnTo>
                    <a:pt x="12" y="52"/>
                  </a:lnTo>
                  <a:lnTo>
                    <a:pt x="12" y="85"/>
                  </a:lnTo>
                  <a:lnTo>
                    <a:pt x="0" y="85"/>
                  </a:lnTo>
                  <a:lnTo>
                    <a:pt x="0" y="0"/>
                  </a:lnTo>
                  <a:lnTo>
                    <a:pt x="26" y="0"/>
                  </a:lnTo>
                  <a:lnTo>
                    <a:pt x="28" y="0"/>
                  </a:lnTo>
                  <a:lnTo>
                    <a:pt x="30" y="0"/>
                  </a:lnTo>
                  <a:lnTo>
                    <a:pt x="32" y="0"/>
                  </a:lnTo>
                  <a:lnTo>
                    <a:pt x="34" y="0"/>
                  </a:lnTo>
                  <a:lnTo>
                    <a:pt x="35" y="0"/>
                  </a:lnTo>
                  <a:lnTo>
                    <a:pt x="37" y="0"/>
                  </a:lnTo>
                  <a:lnTo>
                    <a:pt x="39" y="2"/>
                  </a:lnTo>
                  <a:lnTo>
                    <a:pt x="41" y="2"/>
                  </a:lnTo>
                  <a:lnTo>
                    <a:pt x="43" y="2"/>
                  </a:lnTo>
                  <a:lnTo>
                    <a:pt x="45" y="2"/>
                  </a:lnTo>
                  <a:lnTo>
                    <a:pt x="45" y="4"/>
                  </a:lnTo>
                  <a:lnTo>
                    <a:pt x="47" y="4"/>
                  </a:lnTo>
                  <a:lnTo>
                    <a:pt x="49" y="4"/>
                  </a:lnTo>
                  <a:lnTo>
                    <a:pt x="49" y="6"/>
                  </a:lnTo>
                  <a:lnTo>
                    <a:pt x="51" y="6"/>
                  </a:lnTo>
                  <a:lnTo>
                    <a:pt x="51" y="8"/>
                  </a:lnTo>
                  <a:lnTo>
                    <a:pt x="53" y="8"/>
                  </a:lnTo>
                  <a:lnTo>
                    <a:pt x="53" y="9"/>
                  </a:lnTo>
                  <a:lnTo>
                    <a:pt x="55" y="9"/>
                  </a:lnTo>
                  <a:lnTo>
                    <a:pt x="55" y="11"/>
                  </a:lnTo>
                  <a:lnTo>
                    <a:pt x="57" y="11"/>
                  </a:lnTo>
                  <a:lnTo>
                    <a:pt x="57" y="13"/>
                  </a:lnTo>
                  <a:lnTo>
                    <a:pt x="57" y="15"/>
                  </a:lnTo>
                  <a:lnTo>
                    <a:pt x="59" y="15"/>
                  </a:lnTo>
                  <a:lnTo>
                    <a:pt x="59" y="17"/>
                  </a:lnTo>
                  <a:lnTo>
                    <a:pt x="59" y="19"/>
                  </a:lnTo>
                  <a:lnTo>
                    <a:pt x="59" y="21"/>
                  </a:lnTo>
                  <a:lnTo>
                    <a:pt x="59" y="22"/>
                  </a:lnTo>
                  <a:lnTo>
                    <a:pt x="59" y="24"/>
                  </a:lnTo>
                  <a:lnTo>
                    <a:pt x="59" y="26"/>
                  </a:lnTo>
                  <a:lnTo>
                    <a:pt x="59" y="28"/>
                  </a:lnTo>
                  <a:lnTo>
                    <a:pt x="59" y="30"/>
                  </a:lnTo>
                  <a:lnTo>
                    <a:pt x="59" y="32"/>
                  </a:lnTo>
                  <a:lnTo>
                    <a:pt x="59" y="34"/>
                  </a:lnTo>
                  <a:lnTo>
                    <a:pt x="57" y="34"/>
                  </a:lnTo>
                  <a:lnTo>
                    <a:pt x="57" y="35"/>
                  </a:lnTo>
                  <a:lnTo>
                    <a:pt x="57" y="37"/>
                  </a:lnTo>
                  <a:lnTo>
                    <a:pt x="55" y="37"/>
                  </a:lnTo>
                  <a:lnTo>
                    <a:pt x="55" y="39"/>
                  </a:lnTo>
                  <a:lnTo>
                    <a:pt x="53" y="39"/>
                  </a:lnTo>
                  <a:lnTo>
                    <a:pt x="53" y="41"/>
                  </a:lnTo>
                  <a:lnTo>
                    <a:pt x="51" y="41"/>
                  </a:lnTo>
                  <a:lnTo>
                    <a:pt x="51" y="43"/>
                  </a:lnTo>
                  <a:lnTo>
                    <a:pt x="49" y="43"/>
                  </a:lnTo>
                  <a:lnTo>
                    <a:pt x="49" y="45"/>
                  </a:lnTo>
                  <a:lnTo>
                    <a:pt x="47" y="45"/>
                  </a:lnTo>
                  <a:lnTo>
                    <a:pt x="47" y="47"/>
                  </a:lnTo>
                  <a:lnTo>
                    <a:pt x="45" y="47"/>
                  </a:lnTo>
                  <a:lnTo>
                    <a:pt x="43" y="47"/>
                  </a:lnTo>
                  <a:lnTo>
                    <a:pt x="43" y="48"/>
                  </a:lnTo>
                  <a:lnTo>
                    <a:pt x="41" y="48"/>
                  </a:lnTo>
                  <a:lnTo>
                    <a:pt x="75" y="85"/>
                  </a:lnTo>
                  <a:close/>
                  <a:moveTo>
                    <a:pt x="47" y="24"/>
                  </a:moveTo>
                  <a:lnTo>
                    <a:pt x="47" y="22"/>
                  </a:lnTo>
                  <a:lnTo>
                    <a:pt x="47" y="21"/>
                  </a:lnTo>
                  <a:lnTo>
                    <a:pt x="47" y="19"/>
                  </a:lnTo>
                  <a:lnTo>
                    <a:pt x="45" y="19"/>
                  </a:lnTo>
                  <a:lnTo>
                    <a:pt x="45" y="17"/>
                  </a:lnTo>
                  <a:lnTo>
                    <a:pt x="45" y="15"/>
                  </a:lnTo>
                  <a:lnTo>
                    <a:pt x="43" y="15"/>
                  </a:lnTo>
                  <a:lnTo>
                    <a:pt x="43" y="13"/>
                  </a:lnTo>
                  <a:lnTo>
                    <a:pt x="41" y="13"/>
                  </a:lnTo>
                  <a:lnTo>
                    <a:pt x="39" y="13"/>
                  </a:lnTo>
                  <a:lnTo>
                    <a:pt x="39" y="11"/>
                  </a:lnTo>
                  <a:lnTo>
                    <a:pt x="37" y="11"/>
                  </a:lnTo>
                  <a:lnTo>
                    <a:pt x="35" y="11"/>
                  </a:lnTo>
                  <a:lnTo>
                    <a:pt x="34" y="11"/>
                  </a:lnTo>
                  <a:lnTo>
                    <a:pt x="34" y="9"/>
                  </a:lnTo>
                  <a:lnTo>
                    <a:pt x="32" y="9"/>
                  </a:lnTo>
                  <a:lnTo>
                    <a:pt x="30" y="9"/>
                  </a:lnTo>
                  <a:lnTo>
                    <a:pt x="28" y="9"/>
                  </a:lnTo>
                  <a:lnTo>
                    <a:pt x="26" y="9"/>
                  </a:lnTo>
                  <a:lnTo>
                    <a:pt x="12" y="9"/>
                  </a:lnTo>
                  <a:lnTo>
                    <a:pt x="12" y="43"/>
                  </a:lnTo>
                  <a:lnTo>
                    <a:pt x="24" y="43"/>
                  </a:lnTo>
                  <a:lnTo>
                    <a:pt x="26" y="43"/>
                  </a:lnTo>
                  <a:lnTo>
                    <a:pt x="28" y="43"/>
                  </a:lnTo>
                  <a:lnTo>
                    <a:pt x="30" y="43"/>
                  </a:lnTo>
                  <a:lnTo>
                    <a:pt x="32" y="41"/>
                  </a:lnTo>
                  <a:lnTo>
                    <a:pt x="34" y="41"/>
                  </a:lnTo>
                  <a:lnTo>
                    <a:pt x="35" y="41"/>
                  </a:lnTo>
                  <a:lnTo>
                    <a:pt x="37" y="41"/>
                  </a:lnTo>
                  <a:lnTo>
                    <a:pt x="37" y="39"/>
                  </a:lnTo>
                  <a:lnTo>
                    <a:pt x="39" y="39"/>
                  </a:lnTo>
                  <a:lnTo>
                    <a:pt x="41" y="39"/>
                  </a:lnTo>
                  <a:lnTo>
                    <a:pt x="41" y="37"/>
                  </a:lnTo>
                  <a:lnTo>
                    <a:pt x="43" y="37"/>
                  </a:lnTo>
                  <a:lnTo>
                    <a:pt x="43" y="35"/>
                  </a:lnTo>
                  <a:lnTo>
                    <a:pt x="45" y="35"/>
                  </a:lnTo>
                  <a:lnTo>
                    <a:pt x="45" y="34"/>
                  </a:lnTo>
                  <a:lnTo>
                    <a:pt x="45" y="32"/>
                  </a:lnTo>
                  <a:lnTo>
                    <a:pt x="47" y="30"/>
                  </a:lnTo>
                  <a:lnTo>
                    <a:pt x="47" y="28"/>
                  </a:lnTo>
                  <a:lnTo>
                    <a:pt x="47" y="26"/>
                  </a:lnTo>
                  <a:lnTo>
                    <a:pt x="4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4" name="Freeform 71"/>
            <p:cNvSpPr>
              <a:spLocks/>
            </p:cNvSpPr>
            <p:nvPr/>
          </p:nvSpPr>
          <p:spPr bwMode="auto">
            <a:xfrm>
              <a:off x="4591" y="1677"/>
              <a:ext cx="64" cy="73"/>
            </a:xfrm>
            <a:custGeom>
              <a:avLst/>
              <a:gdLst>
                <a:gd name="T0" fmla="*/ 16 w 67"/>
                <a:gd name="T1" fmla="*/ 48 h 76"/>
                <a:gd name="T2" fmla="*/ 11 w 67"/>
                <a:gd name="T3" fmla="*/ 48 h 76"/>
                <a:gd name="T4" fmla="*/ 11 w 67"/>
                <a:gd name="T5" fmla="*/ 45 h 76"/>
                <a:gd name="T6" fmla="*/ 11 w 67"/>
                <a:gd name="T7" fmla="*/ 41 h 76"/>
                <a:gd name="T8" fmla="*/ 11 w 67"/>
                <a:gd name="T9" fmla="*/ 36 h 76"/>
                <a:gd name="T10" fmla="*/ 11 w 67"/>
                <a:gd name="T11" fmla="*/ 32 h 76"/>
                <a:gd name="T12" fmla="*/ 10 w 67"/>
                <a:gd name="T13" fmla="*/ 28 h 76"/>
                <a:gd name="T14" fmla="*/ 8 w 67"/>
                <a:gd name="T15" fmla="*/ 24 h 76"/>
                <a:gd name="T16" fmla="*/ 6 w 67"/>
                <a:gd name="T17" fmla="*/ 17 h 76"/>
                <a:gd name="T18" fmla="*/ 4 w 67"/>
                <a:gd name="T19" fmla="*/ 12 h 76"/>
                <a:gd name="T20" fmla="*/ 2 w 67"/>
                <a:gd name="T21" fmla="*/ 12 h 76"/>
                <a:gd name="T22" fmla="*/ 2 w 67"/>
                <a:gd name="T23" fmla="*/ 8 h 76"/>
                <a:gd name="T24" fmla="*/ 2 w 67"/>
                <a:gd name="T25" fmla="*/ 4 h 76"/>
                <a:gd name="T26" fmla="*/ 6 w 67"/>
                <a:gd name="T27" fmla="*/ 0 h 76"/>
                <a:gd name="T28" fmla="*/ 10 w 67"/>
                <a:gd name="T29" fmla="*/ 4 h 76"/>
                <a:gd name="T30" fmla="*/ 10 w 67"/>
                <a:gd name="T31" fmla="*/ 8 h 76"/>
                <a:gd name="T32" fmla="*/ 10 w 67"/>
                <a:gd name="T33" fmla="*/ 12 h 76"/>
                <a:gd name="T34" fmla="*/ 11 w 67"/>
                <a:gd name="T35" fmla="*/ 12 h 76"/>
                <a:gd name="T36" fmla="*/ 11 w 67"/>
                <a:gd name="T37" fmla="*/ 15 h 76"/>
                <a:gd name="T38" fmla="*/ 11 w 67"/>
                <a:gd name="T39" fmla="*/ 21 h 76"/>
                <a:gd name="T40" fmla="*/ 11 w 67"/>
                <a:gd name="T41" fmla="*/ 26 h 76"/>
                <a:gd name="T42" fmla="*/ 11 w 67"/>
                <a:gd name="T43" fmla="*/ 29 h 76"/>
                <a:gd name="T44" fmla="*/ 11 w 67"/>
                <a:gd name="T45" fmla="*/ 32 h 76"/>
                <a:gd name="T46" fmla="*/ 12 w 67"/>
                <a:gd name="T47" fmla="*/ 36 h 76"/>
                <a:gd name="T48" fmla="*/ 14 w 67"/>
                <a:gd name="T49" fmla="*/ 37 h 76"/>
                <a:gd name="T50" fmla="*/ 18 w 67"/>
                <a:gd name="T51" fmla="*/ 35 h 76"/>
                <a:gd name="T52" fmla="*/ 22 w 67"/>
                <a:gd name="T53" fmla="*/ 32 h 76"/>
                <a:gd name="T54" fmla="*/ 23 w 67"/>
                <a:gd name="T55" fmla="*/ 29 h 76"/>
                <a:gd name="T56" fmla="*/ 25 w 67"/>
                <a:gd name="T57" fmla="*/ 26 h 76"/>
                <a:gd name="T58" fmla="*/ 26 w 67"/>
                <a:gd name="T59" fmla="*/ 21 h 76"/>
                <a:gd name="T60" fmla="*/ 28 w 67"/>
                <a:gd name="T61" fmla="*/ 17 h 76"/>
                <a:gd name="T62" fmla="*/ 30 w 67"/>
                <a:gd name="T63" fmla="*/ 12 h 76"/>
                <a:gd name="T64" fmla="*/ 31 w 67"/>
                <a:gd name="T65" fmla="*/ 12 h 76"/>
                <a:gd name="T66" fmla="*/ 32 w 67"/>
                <a:gd name="T67" fmla="*/ 11 h 76"/>
                <a:gd name="T68" fmla="*/ 33 w 67"/>
                <a:gd name="T69" fmla="*/ 6 h 76"/>
                <a:gd name="T70" fmla="*/ 35 w 67"/>
                <a:gd name="T71" fmla="*/ 2 h 76"/>
                <a:gd name="T72" fmla="*/ 39 w 67"/>
                <a:gd name="T73" fmla="*/ 0 h 76"/>
                <a:gd name="T74" fmla="*/ 39 w 67"/>
                <a:gd name="T75" fmla="*/ 6 h 76"/>
                <a:gd name="T76" fmla="*/ 38 w 67"/>
                <a:gd name="T77" fmla="*/ 12 h 76"/>
                <a:gd name="T78" fmla="*/ 35 w 67"/>
                <a:gd name="T79" fmla="*/ 12 h 76"/>
                <a:gd name="T80" fmla="*/ 34 w 67"/>
                <a:gd name="T81" fmla="*/ 13 h 76"/>
                <a:gd name="T82" fmla="*/ 32 w 67"/>
                <a:gd name="T83" fmla="*/ 19 h 76"/>
                <a:gd name="T84" fmla="*/ 30 w 67"/>
                <a:gd name="T85" fmla="*/ 24 h 76"/>
                <a:gd name="T86" fmla="*/ 28 w 67"/>
                <a:gd name="T87" fmla="*/ 28 h 76"/>
                <a:gd name="T88" fmla="*/ 26 w 67"/>
                <a:gd name="T89" fmla="*/ 31 h 76"/>
                <a:gd name="T90" fmla="*/ 25 w 67"/>
                <a:gd name="T91" fmla="*/ 34 h 76"/>
                <a:gd name="T92" fmla="*/ 23 w 67"/>
                <a:gd name="T93" fmla="*/ 37 h 76"/>
                <a:gd name="T94" fmla="*/ 22 w 67"/>
                <a:gd name="T95" fmla="*/ 42 h 76"/>
                <a:gd name="T96" fmla="*/ 20 w 67"/>
                <a:gd name="T97" fmla="*/ 46 h 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7"/>
                <a:gd name="T148" fmla="*/ 0 h 76"/>
                <a:gd name="T149" fmla="*/ 67 w 67"/>
                <a:gd name="T150" fmla="*/ 76 h 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7" h="76">
                  <a:moveTo>
                    <a:pt x="29" y="71"/>
                  </a:moveTo>
                  <a:lnTo>
                    <a:pt x="29" y="72"/>
                  </a:lnTo>
                  <a:lnTo>
                    <a:pt x="29" y="74"/>
                  </a:lnTo>
                  <a:lnTo>
                    <a:pt x="27" y="74"/>
                  </a:lnTo>
                  <a:lnTo>
                    <a:pt x="25" y="76"/>
                  </a:lnTo>
                  <a:lnTo>
                    <a:pt x="23" y="76"/>
                  </a:lnTo>
                  <a:lnTo>
                    <a:pt x="23" y="74"/>
                  </a:lnTo>
                  <a:lnTo>
                    <a:pt x="22" y="74"/>
                  </a:lnTo>
                  <a:lnTo>
                    <a:pt x="22" y="72"/>
                  </a:lnTo>
                  <a:lnTo>
                    <a:pt x="20" y="72"/>
                  </a:lnTo>
                  <a:lnTo>
                    <a:pt x="20" y="71"/>
                  </a:lnTo>
                  <a:lnTo>
                    <a:pt x="20" y="69"/>
                  </a:lnTo>
                  <a:lnTo>
                    <a:pt x="20" y="67"/>
                  </a:lnTo>
                  <a:lnTo>
                    <a:pt x="20" y="65"/>
                  </a:lnTo>
                  <a:lnTo>
                    <a:pt x="18" y="65"/>
                  </a:lnTo>
                  <a:lnTo>
                    <a:pt x="18" y="63"/>
                  </a:lnTo>
                  <a:lnTo>
                    <a:pt x="18" y="61"/>
                  </a:lnTo>
                  <a:lnTo>
                    <a:pt x="18" y="60"/>
                  </a:lnTo>
                  <a:lnTo>
                    <a:pt x="16" y="58"/>
                  </a:lnTo>
                  <a:lnTo>
                    <a:pt x="16" y="56"/>
                  </a:lnTo>
                  <a:lnTo>
                    <a:pt x="16" y="54"/>
                  </a:lnTo>
                  <a:lnTo>
                    <a:pt x="14" y="52"/>
                  </a:lnTo>
                  <a:lnTo>
                    <a:pt x="14" y="50"/>
                  </a:lnTo>
                  <a:lnTo>
                    <a:pt x="14" y="48"/>
                  </a:lnTo>
                  <a:lnTo>
                    <a:pt x="12" y="47"/>
                  </a:lnTo>
                  <a:lnTo>
                    <a:pt x="12" y="45"/>
                  </a:lnTo>
                  <a:lnTo>
                    <a:pt x="12" y="43"/>
                  </a:lnTo>
                  <a:lnTo>
                    <a:pt x="10" y="41"/>
                  </a:lnTo>
                  <a:lnTo>
                    <a:pt x="10" y="39"/>
                  </a:lnTo>
                  <a:lnTo>
                    <a:pt x="10" y="37"/>
                  </a:lnTo>
                  <a:lnTo>
                    <a:pt x="8" y="37"/>
                  </a:lnTo>
                  <a:lnTo>
                    <a:pt x="8" y="35"/>
                  </a:lnTo>
                  <a:lnTo>
                    <a:pt x="8" y="34"/>
                  </a:lnTo>
                  <a:lnTo>
                    <a:pt x="8" y="32"/>
                  </a:lnTo>
                  <a:lnTo>
                    <a:pt x="6" y="30"/>
                  </a:lnTo>
                  <a:lnTo>
                    <a:pt x="6" y="28"/>
                  </a:lnTo>
                  <a:lnTo>
                    <a:pt x="6" y="26"/>
                  </a:lnTo>
                  <a:lnTo>
                    <a:pt x="6" y="24"/>
                  </a:lnTo>
                  <a:lnTo>
                    <a:pt x="4" y="24"/>
                  </a:lnTo>
                  <a:lnTo>
                    <a:pt x="4" y="22"/>
                  </a:lnTo>
                  <a:lnTo>
                    <a:pt x="4" y="21"/>
                  </a:lnTo>
                  <a:lnTo>
                    <a:pt x="4" y="19"/>
                  </a:lnTo>
                  <a:lnTo>
                    <a:pt x="2" y="17"/>
                  </a:lnTo>
                  <a:lnTo>
                    <a:pt x="2" y="15"/>
                  </a:lnTo>
                  <a:lnTo>
                    <a:pt x="2" y="13"/>
                  </a:lnTo>
                  <a:lnTo>
                    <a:pt x="2" y="11"/>
                  </a:lnTo>
                  <a:lnTo>
                    <a:pt x="2" y="10"/>
                  </a:lnTo>
                  <a:lnTo>
                    <a:pt x="2" y="8"/>
                  </a:lnTo>
                  <a:lnTo>
                    <a:pt x="0" y="8"/>
                  </a:lnTo>
                  <a:lnTo>
                    <a:pt x="0" y="6"/>
                  </a:lnTo>
                  <a:lnTo>
                    <a:pt x="2" y="6"/>
                  </a:lnTo>
                  <a:lnTo>
                    <a:pt x="2" y="4"/>
                  </a:lnTo>
                  <a:lnTo>
                    <a:pt x="2" y="2"/>
                  </a:lnTo>
                  <a:lnTo>
                    <a:pt x="4" y="2"/>
                  </a:lnTo>
                  <a:lnTo>
                    <a:pt x="4" y="0"/>
                  </a:lnTo>
                  <a:lnTo>
                    <a:pt x="6" y="0"/>
                  </a:lnTo>
                  <a:lnTo>
                    <a:pt x="8" y="0"/>
                  </a:lnTo>
                  <a:lnTo>
                    <a:pt x="8" y="2"/>
                  </a:lnTo>
                  <a:lnTo>
                    <a:pt x="10" y="2"/>
                  </a:lnTo>
                  <a:lnTo>
                    <a:pt x="10" y="4"/>
                  </a:lnTo>
                  <a:lnTo>
                    <a:pt x="12" y="4"/>
                  </a:lnTo>
                  <a:lnTo>
                    <a:pt x="12" y="6"/>
                  </a:lnTo>
                  <a:lnTo>
                    <a:pt x="10" y="6"/>
                  </a:lnTo>
                  <a:lnTo>
                    <a:pt x="10" y="8"/>
                  </a:lnTo>
                  <a:lnTo>
                    <a:pt x="10" y="10"/>
                  </a:lnTo>
                  <a:lnTo>
                    <a:pt x="10" y="11"/>
                  </a:lnTo>
                  <a:lnTo>
                    <a:pt x="10" y="13"/>
                  </a:lnTo>
                  <a:lnTo>
                    <a:pt x="10" y="15"/>
                  </a:lnTo>
                  <a:lnTo>
                    <a:pt x="12" y="15"/>
                  </a:lnTo>
                  <a:lnTo>
                    <a:pt x="12" y="17"/>
                  </a:lnTo>
                  <a:lnTo>
                    <a:pt x="12" y="19"/>
                  </a:lnTo>
                  <a:lnTo>
                    <a:pt x="12" y="21"/>
                  </a:lnTo>
                  <a:lnTo>
                    <a:pt x="12" y="22"/>
                  </a:lnTo>
                  <a:lnTo>
                    <a:pt x="14" y="22"/>
                  </a:lnTo>
                  <a:lnTo>
                    <a:pt x="14" y="24"/>
                  </a:lnTo>
                  <a:lnTo>
                    <a:pt x="14" y="26"/>
                  </a:lnTo>
                  <a:lnTo>
                    <a:pt x="14" y="28"/>
                  </a:lnTo>
                  <a:lnTo>
                    <a:pt x="16" y="28"/>
                  </a:lnTo>
                  <a:lnTo>
                    <a:pt x="16" y="30"/>
                  </a:lnTo>
                  <a:lnTo>
                    <a:pt x="16" y="32"/>
                  </a:lnTo>
                  <a:lnTo>
                    <a:pt x="16" y="34"/>
                  </a:lnTo>
                  <a:lnTo>
                    <a:pt x="18" y="34"/>
                  </a:lnTo>
                  <a:lnTo>
                    <a:pt x="18" y="35"/>
                  </a:lnTo>
                  <a:lnTo>
                    <a:pt x="18" y="37"/>
                  </a:lnTo>
                  <a:lnTo>
                    <a:pt x="18" y="39"/>
                  </a:lnTo>
                  <a:lnTo>
                    <a:pt x="20" y="39"/>
                  </a:lnTo>
                  <a:lnTo>
                    <a:pt x="20" y="41"/>
                  </a:lnTo>
                  <a:lnTo>
                    <a:pt x="20" y="43"/>
                  </a:lnTo>
                  <a:lnTo>
                    <a:pt x="20" y="45"/>
                  </a:lnTo>
                  <a:lnTo>
                    <a:pt x="22" y="45"/>
                  </a:lnTo>
                  <a:lnTo>
                    <a:pt x="22" y="47"/>
                  </a:lnTo>
                  <a:lnTo>
                    <a:pt x="22" y="48"/>
                  </a:lnTo>
                  <a:lnTo>
                    <a:pt x="22" y="50"/>
                  </a:lnTo>
                  <a:lnTo>
                    <a:pt x="23" y="52"/>
                  </a:lnTo>
                  <a:lnTo>
                    <a:pt x="23" y="54"/>
                  </a:lnTo>
                  <a:lnTo>
                    <a:pt x="23" y="56"/>
                  </a:lnTo>
                  <a:lnTo>
                    <a:pt x="23" y="58"/>
                  </a:lnTo>
                  <a:lnTo>
                    <a:pt x="25" y="58"/>
                  </a:lnTo>
                  <a:lnTo>
                    <a:pt x="25" y="60"/>
                  </a:lnTo>
                  <a:lnTo>
                    <a:pt x="25" y="58"/>
                  </a:lnTo>
                  <a:lnTo>
                    <a:pt x="27" y="58"/>
                  </a:lnTo>
                  <a:lnTo>
                    <a:pt x="27" y="56"/>
                  </a:lnTo>
                  <a:lnTo>
                    <a:pt x="27" y="54"/>
                  </a:lnTo>
                  <a:lnTo>
                    <a:pt x="29" y="54"/>
                  </a:lnTo>
                  <a:lnTo>
                    <a:pt x="29" y="52"/>
                  </a:lnTo>
                  <a:lnTo>
                    <a:pt x="31" y="50"/>
                  </a:lnTo>
                  <a:lnTo>
                    <a:pt x="31" y="48"/>
                  </a:lnTo>
                  <a:lnTo>
                    <a:pt x="33" y="48"/>
                  </a:lnTo>
                  <a:lnTo>
                    <a:pt x="33" y="47"/>
                  </a:lnTo>
                  <a:lnTo>
                    <a:pt x="33" y="45"/>
                  </a:lnTo>
                  <a:lnTo>
                    <a:pt x="35" y="45"/>
                  </a:lnTo>
                  <a:lnTo>
                    <a:pt x="35" y="43"/>
                  </a:lnTo>
                  <a:lnTo>
                    <a:pt x="35" y="41"/>
                  </a:lnTo>
                  <a:lnTo>
                    <a:pt x="37" y="41"/>
                  </a:lnTo>
                  <a:lnTo>
                    <a:pt x="37" y="39"/>
                  </a:lnTo>
                  <a:lnTo>
                    <a:pt x="39" y="37"/>
                  </a:lnTo>
                  <a:lnTo>
                    <a:pt x="39" y="35"/>
                  </a:lnTo>
                  <a:lnTo>
                    <a:pt x="41" y="35"/>
                  </a:lnTo>
                  <a:lnTo>
                    <a:pt x="41" y="34"/>
                  </a:lnTo>
                  <a:lnTo>
                    <a:pt x="41" y="32"/>
                  </a:lnTo>
                  <a:lnTo>
                    <a:pt x="43" y="32"/>
                  </a:lnTo>
                  <a:lnTo>
                    <a:pt x="43" y="30"/>
                  </a:lnTo>
                  <a:lnTo>
                    <a:pt x="43" y="28"/>
                  </a:lnTo>
                  <a:lnTo>
                    <a:pt x="45" y="28"/>
                  </a:lnTo>
                  <a:lnTo>
                    <a:pt x="45" y="26"/>
                  </a:lnTo>
                  <a:lnTo>
                    <a:pt x="47" y="24"/>
                  </a:lnTo>
                  <a:lnTo>
                    <a:pt x="47" y="22"/>
                  </a:lnTo>
                  <a:lnTo>
                    <a:pt x="49" y="22"/>
                  </a:lnTo>
                  <a:lnTo>
                    <a:pt x="49" y="21"/>
                  </a:lnTo>
                  <a:lnTo>
                    <a:pt x="49" y="19"/>
                  </a:lnTo>
                  <a:lnTo>
                    <a:pt x="51" y="19"/>
                  </a:lnTo>
                  <a:lnTo>
                    <a:pt x="51" y="17"/>
                  </a:lnTo>
                  <a:lnTo>
                    <a:pt x="51" y="15"/>
                  </a:lnTo>
                  <a:lnTo>
                    <a:pt x="53" y="15"/>
                  </a:lnTo>
                  <a:lnTo>
                    <a:pt x="53" y="13"/>
                  </a:lnTo>
                  <a:lnTo>
                    <a:pt x="53" y="11"/>
                  </a:lnTo>
                  <a:lnTo>
                    <a:pt x="55" y="11"/>
                  </a:lnTo>
                  <a:lnTo>
                    <a:pt x="55" y="10"/>
                  </a:lnTo>
                  <a:lnTo>
                    <a:pt x="55" y="8"/>
                  </a:lnTo>
                  <a:lnTo>
                    <a:pt x="55" y="6"/>
                  </a:lnTo>
                  <a:lnTo>
                    <a:pt x="57" y="6"/>
                  </a:lnTo>
                  <a:lnTo>
                    <a:pt x="57" y="4"/>
                  </a:lnTo>
                  <a:lnTo>
                    <a:pt x="57" y="2"/>
                  </a:lnTo>
                  <a:lnTo>
                    <a:pt x="59" y="2"/>
                  </a:lnTo>
                  <a:lnTo>
                    <a:pt x="59" y="0"/>
                  </a:lnTo>
                  <a:lnTo>
                    <a:pt x="61" y="0"/>
                  </a:lnTo>
                  <a:lnTo>
                    <a:pt x="63" y="0"/>
                  </a:lnTo>
                  <a:lnTo>
                    <a:pt x="65" y="0"/>
                  </a:lnTo>
                  <a:lnTo>
                    <a:pt x="67" y="2"/>
                  </a:lnTo>
                  <a:lnTo>
                    <a:pt x="67" y="4"/>
                  </a:lnTo>
                  <a:lnTo>
                    <a:pt x="67" y="6"/>
                  </a:lnTo>
                  <a:lnTo>
                    <a:pt x="65" y="6"/>
                  </a:lnTo>
                  <a:lnTo>
                    <a:pt x="65" y="8"/>
                  </a:lnTo>
                  <a:lnTo>
                    <a:pt x="65" y="10"/>
                  </a:lnTo>
                  <a:lnTo>
                    <a:pt x="63" y="11"/>
                  </a:lnTo>
                  <a:lnTo>
                    <a:pt x="63" y="13"/>
                  </a:lnTo>
                  <a:lnTo>
                    <a:pt x="61" y="15"/>
                  </a:lnTo>
                  <a:lnTo>
                    <a:pt x="61" y="17"/>
                  </a:lnTo>
                  <a:lnTo>
                    <a:pt x="59" y="17"/>
                  </a:lnTo>
                  <a:lnTo>
                    <a:pt x="59" y="19"/>
                  </a:lnTo>
                  <a:lnTo>
                    <a:pt x="59" y="21"/>
                  </a:lnTo>
                  <a:lnTo>
                    <a:pt x="57" y="21"/>
                  </a:lnTo>
                  <a:lnTo>
                    <a:pt x="57" y="22"/>
                  </a:lnTo>
                  <a:lnTo>
                    <a:pt x="57" y="24"/>
                  </a:lnTo>
                  <a:lnTo>
                    <a:pt x="55" y="24"/>
                  </a:lnTo>
                  <a:lnTo>
                    <a:pt x="55" y="26"/>
                  </a:lnTo>
                  <a:lnTo>
                    <a:pt x="53" y="28"/>
                  </a:lnTo>
                  <a:lnTo>
                    <a:pt x="53" y="30"/>
                  </a:lnTo>
                  <a:lnTo>
                    <a:pt x="51" y="32"/>
                  </a:lnTo>
                  <a:lnTo>
                    <a:pt x="51" y="34"/>
                  </a:lnTo>
                  <a:lnTo>
                    <a:pt x="49" y="34"/>
                  </a:lnTo>
                  <a:lnTo>
                    <a:pt x="49" y="35"/>
                  </a:lnTo>
                  <a:lnTo>
                    <a:pt x="47" y="37"/>
                  </a:lnTo>
                  <a:lnTo>
                    <a:pt x="47" y="39"/>
                  </a:lnTo>
                  <a:lnTo>
                    <a:pt x="45" y="39"/>
                  </a:lnTo>
                  <a:lnTo>
                    <a:pt x="45" y="41"/>
                  </a:lnTo>
                  <a:lnTo>
                    <a:pt x="45" y="43"/>
                  </a:lnTo>
                  <a:lnTo>
                    <a:pt x="43" y="45"/>
                  </a:lnTo>
                  <a:lnTo>
                    <a:pt x="43" y="47"/>
                  </a:lnTo>
                  <a:lnTo>
                    <a:pt x="41" y="47"/>
                  </a:lnTo>
                  <a:lnTo>
                    <a:pt x="41" y="48"/>
                  </a:lnTo>
                  <a:lnTo>
                    <a:pt x="41" y="50"/>
                  </a:lnTo>
                  <a:lnTo>
                    <a:pt x="39" y="50"/>
                  </a:lnTo>
                  <a:lnTo>
                    <a:pt x="39" y="52"/>
                  </a:lnTo>
                  <a:lnTo>
                    <a:pt x="39" y="54"/>
                  </a:lnTo>
                  <a:lnTo>
                    <a:pt x="37" y="54"/>
                  </a:lnTo>
                  <a:lnTo>
                    <a:pt x="37" y="56"/>
                  </a:lnTo>
                  <a:lnTo>
                    <a:pt x="35" y="58"/>
                  </a:lnTo>
                  <a:lnTo>
                    <a:pt x="35" y="60"/>
                  </a:lnTo>
                  <a:lnTo>
                    <a:pt x="33" y="61"/>
                  </a:lnTo>
                  <a:lnTo>
                    <a:pt x="33" y="63"/>
                  </a:lnTo>
                  <a:lnTo>
                    <a:pt x="33" y="65"/>
                  </a:lnTo>
                  <a:lnTo>
                    <a:pt x="31" y="65"/>
                  </a:lnTo>
                  <a:lnTo>
                    <a:pt x="31" y="67"/>
                  </a:lnTo>
                  <a:lnTo>
                    <a:pt x="31" y="69"/>
                  </a:lnTo>
                  <a:lnTo>
                    <a:pt x="31" y="71"/>
                  </a:lnTo>
                  <a:lnTo>
                    <a:pt x="29"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5" name="Freeform 72"/>
            <p:cNvSpPr>
              <a:spLocks/>
            </p:cNvSpPr>
            <p:nvPr/>
          </p:nvSpPr>
          <p:spPr bwMode="auto">
            <a:xfrm>
              <a:off x="2861" y="1643"/>
              <a:ext cx="62" cy="72"/>
            </a:xfrm>
            <a:custGeom>
              <a:avLst/>
              <a:gdLst>
                <a:gd name="T0" fmla="*/ 16 w 65"/>
                <a:gd name="T1" fmla="*/ 53 h 74"/>
                <a:gd name="T2" fmla="*/ 10 w 65"/>
                <a:gd name="T3" fmla="*/ 53 h 74"/>
                <a:gd name="T4" fmla="*/ 10 w 65"/>
                <a:gd name="T5" fmla="*/ 51 h 74"/>
                <a:gd name="T6" fmla="*/ 10 w 65"/>
                <a:gd name="T7" fmla="*/ 48 h 74"/>
                <a:gd name="T8" fmla="*/ 10 w 65"/>
                <a:gd name="T9" fmla="*/ 44 h 74"/>
                <a:gd name="T10" fmla="*/ 10 w 65"/>
                <a:gd name="T11" fmla="*/ 39 h 74"/>
                <a:gd name="T12" fmla="*/ 9 w 65"/>
                <a:gd name="T13" fmla="*/ 34 h 74"/>
                <a:gd name="T14" fmla="*/ 7 w 65"/>
                <a:gd name="T15" fmla="*/ 26 h 74"/>
                <a:gd name="T16" fmla="*/ 5 w 65"/>
                <a:gd name="T17" fmla="*/ 19 h 74"/>
                <a:gd name="T18" fmla="*/ 3 w 65"/>
                <a:gd name="T19" fmla="*/ 18 h 74"/>
                <a:gd name="T20" fmla="*/ 2 w 65"/>
                <a:gd name="T21" fmla="*/ 18 h 74"/>
                <a:gd name="T22" fmla="*/ 0 w 65"/>
                <a:gd name="T23" fmla="*/ 11 h 74"/>
                <a:gd name="T24" fmla="*/ 0 w 65"/>
                <a:gd name="T25" fmla="*/ 4 h 74"/>
                <a:gd name="T26" fmla="*/ 3 w 65"/>
                <a:gd name="T27" fmla="*/ 0 h 74"/>
                <a:gd name="T28" fmla="*/ 9 w 65"/>
                <a:gd name="T29" fmla="*/ 2 h 74"/>
                <a:gd name="T30" fmla="*/ 7 w 65"/>
                <a:gd name="T31" fmla="*/ 7 h 74"/>
                <a:gd name="T32" fmla="*/ 9 w 65"/>
                <a:gd name="T33" fmla="*/ 15 h 74"/>
                <a:gd name="T34" fmla="*/ 10 w 65"/>
                <a:gd name="T35" fmla="*/ 18 h 74"/>
                <a:gd name="T36" fmla="*/ 10 w 65"/>
                <a:gd name="T37" fmla="*/ 18 h 74"/>
                <a:gd name="T38" fmla="*/ 10 w 65"/>
                <a:gd name="T39" fmla="*/ 21 h 74"/>
                <a:gd name="T40" fmla="*/ 10 w 65"/>
                <a:gd name="T41" fmla="*/ 26 h 74"/>
                <a:gd name="T42" fmla="*/ 10 w 65"/>
                <a:gd name="T43" fmla="*/ 32 h 74"/>
                <a:gd name="T44" fmla="*/ 10 w 65"/>
                <a:gd name="T45" fmla="*/ 37 h 74"/>
                <a:gd name="T46" fmla="*/ 12 w 65"/>
                <a:gd name="T47" fmla="*/ 44 h 74"/>
                <a:gd name="T48" fmla="*/ 14 w 65"/>
                <a:gd name="T49" fmla="*/ 45 h 74"/>
                <a:gd name="T50" fmla="*/ 16 w 65"/>
                <a:gd name="T51" fmla="*/ 41 h 74"/>
                <a:gd name="T52" fmla="*/ 20 w 65"/>
                <a:gd name="T53" fmla="*/ 37 h 74"/>
                <a:gd name="T54" fmla="*/ 22 w 65"/>
                <a:gd name="T55" fmla="*/ 32 h 74"/>
                <a:gd name="T56" fmla="*/ 23 w 65"/>
                <a:gd name="T57" fmla="*/ 26 h 74"/>
                <a:gd name="T58" fmla="*/ 25 w 65"/>
                <a:gd name="T59" fmla="*/ 21 h 74"/>
                <a:gd name="T60" fmla="*/ 26 w 65"/>
                <a:gd name="T61" fmla="*/ 18 h 74"/>
                <a:gd name="T62" fmla="*/ 28 w 65"/>
                <a:gd name="T63" fmla="*/ 18 h 74"/>
                <a:gd name="T64" fmla="*/ 30 w 65"/>
                <a:gd name="T65" fmla="*/ 15 h 74"/>
                <a:gd name="T66" fmla="*/ 31 w 65"/>
                <a:gd name="T67" fmla="*/ 7 h 74"/>
                <a:gd name="T68" fmla="*/ 34 w 65"/>
                <a:gd name="T69" fmla="*/ 4 h 74"/>
                <a:gd name="T70" fmla="*/ 36 w 65"/>
                <a:gd name="T71" fmla="*/ 0 h 74"/>
                <a:gd name="T72" fmla="*/ 39 w 65"/>
                <a:gd name="T73" fmla="*/ 4 h 74"/>
                <a:gd name="T74" fmla="*/ 38 w 65"/>
                <a:gd name="T75" fmla="*/ 9 h 74"/>
                <a:gd name="T76" fmla="*/ 36 w 65"/>
                <a:gd name="T77" fmla="*/ 15 h 74"/>
                <a:gd name="T78" fmla="*/ 34 w 65"/>
                <a:gd name="T79" fmla="*/ 18 h 74"/>
                <a:gd name="T80" fmla="*/ 31 w 65"/>
                <a:gd name="T81" fmla="*/ 18 h 74"/>
                <a:gd name="T82" fmla="*/ 30 w 65"/>
                <a:gd name="T83" fmla="*/ 21 h 74"/>
                <a:gd name="T84" fmla="*/ 28 w 65"/>
                <a:gd name="T85" fmla="*/ 26 h 74"/>
                <a:gd name="T86" fmla="*/ 26 w 65"/>
                <a:gd name="T87" fmla="*/ 32 h 74"/>
                <a:gd name="T88" fmla="*/ 24 w 65"/>
                <a:gd name="T89" fmla="*/ 39 h 74"/>
                <a:gd name="T90" fmla="*/ 22 w 65"/>
                <a:gd name="T91" fmla="*/ 43 h 74"/>
                <a:gd name="T92" fmla="*/ 21 w 65"/>
                <a:gd name="T93" fmla="*/ 46 h 74"/>
                <a:gd name="T94" fmla="*/ 20 w 65"/>
                <a:gd name="T95" fmla="*/ 49 h 74"/>
                <a:gd name="T96" fmla="*/ 18 w 65"/>
                <a:gd name="T97" fmla="*/ 51 h 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
                <a:gd name="T148" fmla="*/ 0 h 74"/>
                <a:gd name="T149" fmla="*/ 65 w 65"/>
                <a:gd name="T150" fmla="*/ 74 h 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 h="74">
                  <a:moveTo>
                    <a:pt x="29" y="70"/>
                  </a:moveTo>
                  <a:lnTo>
                    <a:pt x="29" y="72"/>
                  </a:lnTo>
                  <a:lnTo>
                    <a:pt x="27" y="72"/>
                  </a:lnTo>
                  <a:lnTo>
                    <a:pt x="27" y="74"/>
                  </a:lnTo>
                  <a:lnTo>
                    <a:pt x="25" y="74"/>
                  </a:lnTo>
                  <a:lnTo>
                    <a:pt x="23" y="74"/>
                  </a:lnTo>
                  <a:lnTo>
                    <a:pt x="21" y="74"/>
                  </a:lnTo>
                  <a:lnTo>
                    <a:pt x="19" y="74"/>
                  </a:lnTo>
                  <a:lnTo>
                    <a:pt x="19" y="72"/>
                  </a:lnTo>
                  <a:lnTo>
                    <a:pt x="19" y="70"/>
                  </a:lnTo>
                  <a:lnTo>
                    <a:pt x="17" y="70"/>
                  </a:lnTo>
                  <a:lnTo>
                    <a:pt x="17" y="69"/>
                  </a:lnTo>
                  <a:lnTo>
                    <a:pt x="17" y="67"/>
                  </a:lnTo>
                  <a:lnTo>
                    <a:pt x="17" y="65"/>
                  </a:lnTo>
                  <a:lnTo>
                    <a:pt x="17" y="63"/>
                  </a:lnTo>
                  <a:lnTo>
                    <a:pt x="15" y="63"/>
                  </a:lnTo>
                  <a:lnTo>
                    <a:pt x="15" y="61"/>
                  </a:lnTo>
                  <a:lnTo>
                    <a:pt x="15" y="59"/>
                  </a:lnTo>
                  <a:lnTo>
                    <a:pt x="15" y="57"/>
                  </a:lnTo>
                  <a:lnTo>
                    <a:pt x="15" y="56"/>
                  </a:lnTo>
                  <a:lnTo>
                    <a:pt x="13" y="56"/>
                  </a:lnTo>
                  <a:lnTo>
                    <a:pt x="13" y="54"/>
                  </a:lnTo>
                  <a:lnTo>
                    <a:pt x="13" y="52"/>
                  </a:lnTo>
                  <a:lnTo>
                    <a:pt x="13" y="50"/>
                  </a:lnTo>
                  <a:lnTo>
                    <a:pt x="11" y="50"/>
                  </a:lnTo>
                  <a:lnTo>
                    <a:pt x="11" y="48"/>
                  </a:lnTo>
                  <a:lnTo>
                    <a:pt x="11" y="46"/>
                  </a:lnTo>
                  <a:lnTo>
                    <a:pt x="9" y="45"/>
                  </a:lnTo>
                  <a:lnTo>
                    <a:pt x="9" y="43"/>
                  </a:lnTo>
                  <a:lnTo>
                    <a:pt x="9" y="41"/>
                  </a:lnTo>
                  <a:lnTo>
                    <a:pt x="7" y="39"/>
                  </a:lnTo>
                  <a:lnTo>
                    <a:pt x="7" y="37"/>
                  </a:lnTo>
                  <a:lnTo>
                    <a:pt x="7" y="35"/>
                  </a:lnTo>
                  <a:lnTo>
                    <a:pt x="5" y="33"/>
                  </a:lnTo>
                  <a:lnTo>
                    <a:pt x="5" y="32"/>
                  </a:lnTo>
                  <a:lnTo>
                    <a:pt x="5" y="30"/>
                  </a:lnTo>
                  <a:lnTo>
                    <a:pt x="5" y="28"/>
                  </a:lnTo>
                  <a:lnTo>
                    <a:pt x="3" y="28"/>
                  </a:lnTo>
                  <a:lnTo>
                    <a:pt x="3" y="26"/>
                  </a:lnTo>
                  <a:lnTo>
                    <a:pt x="3" y="24"/>
                  </a:lnTo>
                  <a:lnTo>
                    <a:pt x="3" y="22"/>
                  </a:lnTo>
                  <a:lnTo>
                    <a:pt x="2" y="22"/>
                  </a:lnTo>
                  <a:lnTo>
                    <a:pt x="2" y="20"/>
                  </a:lnTo>
                  <a:lnTo>
                    <a:pt x="2" y="19"/>
                  </a:lnTo>
                  <a:lnTo>
                    <a:pt x="2" y="17"/>
                  </a:lnTo>
                  <a:lnTo>
                    <a:pt x="2" y="15"/>
                  </a:lnTo>
                  <a:lnTo>
                    <a:pt x="0" y="13"/>
                  </a:lnTo>
                  <a:lnTo>
                    <a:pt x="0" y="11"/>
                  </a:lnTo>
                  <a:lnTo>
                    <a:pt x="0" y="9"/>
                  </a:lnTo>
                  <a:lnTo>
                    <a:pt x="0" y="7"/>
                  </a:lnTo>
                  <a:lnTo>
                    <a:pt x="0" y="6"/>
                  </a:lnTo>
                  <a:lnTo>
                    <a:pt x="0" y="4"/>
                  </a:lnTo>
                  <a:lnTo>
                    <a:pt x="0" y="2"/>
                  </a:lnTo>
                  <a:lnTo>
                    <a:pt x="2" y="2"/>
                  </a:lnTo>
                  <a:lnTo>
                    <a:pt x="2" y="0"/>
                  </a:lnTo>
                  <a:lnTo>
                    <a:pt x="3" y="0"/>
                  </a:lnTo>
                  <a:lnTo>
                    <a:pt x="5" y="0"/>
                  </a:lnTo>
                  <a:lnTo>
                    <a:pt x="7" y="0"/>
                  </a:lnTo>
                  <a:lnTo>
                    <a:pt x="7" y="2"/>
                  </a:lnTo>
                  <a:lnTo>
                    <a:pt x="9" y="2"/>
                  </a:lnTo>
                  <a:lnTo>
                    <a:pt x="9" y="4"/>
                  </a:lnTo>
                  <a:lnTo>
                    <a:pt x="9" y="6"/>
                  </a:lnTo>
                  <a:lnTo>
                    <a:pt x="9" y="7"/>
                  </a:lnTo>
                  <a:lnTo>
                    <a:pt x="7" y="7"/>
                  </a:lnTo>
                  <a:lnTo>
                    <a:pt x="7" y="9"/>
                  </a:lnTo>
                  <a:lnTo>
                    <a:pt x="7" y="11"/>
                  </a:lnTo>
                  <a:lnTo>
                    <a:pt x="9" y="13"/>
                  </a:lnTo>
                  <a:lnTo>
                    <a:pt x="9" y="15"/>
                  </a:lnTo>
                  <a:lnTo>
                    <a:pt x="9" y="17"/>
                  </a:lnTo>
                  <a:lnTo>
                    <a:pt x="9" y="19"/>
                  </a:lnTo>
                  <a:lnTo>
                    <a:pt x="11" y="19"/>
                  </a:lnTo>
                  <a:lnTo>
                    <a:pt x="11" y="20"/>
                  </a:lnTo>
                  <a:lnTo>
                    <a:pt x="11" y="22"/>
                  </a:lnTo>
                  <a:lnTo>
                    <a:pt x="11" y="24"/>
                  </a:lnTo>
                  <a:lnTo>
                    <a:pt x="11" y="26"/>
                  </a:lnTo>
                  <a:lnTo>
                    <a:pt x="13" y="26"/>
                  </a:lnTo>
                  <a:lnTo>
                    <a:pt x="13" y="28"/>
                  </a:lnTo>
                  <a:lnTo>
                    <a:pt x="13" y="30"/>
                  </a:lnTo>
                  <a:lnTo>
                    <a:pt x="13" y="32"/>
                  </a:lnTo>
                  <a:lnTo>
                    <a:pt x="15" y="32"/>
                  </a:lnTo>
                  <a:lnTo>
                    <a:pt x="15" y="33"/>
                  </a:lnTo>
                  <a:lnTo>
                    <a:pt x="15" y="35"/>
                  </a:lnTo>
                  <a:lnTo>
                    <a:pt x="15" y="37"/>
                  </a:lnTo>
                  <a:lnTo>
                    <a:pt x="17" y="37"/>
                  </a:lnTo>
                  <a:lnTo>
                    <a:pt x="17" y="39"/>
                  </a:lnTo>
                  <a:lnTo>
                    <a:pt x="17" y="41"/>
                  </a:lnTo>
                  <a:lnTo>
                    <a:pt x="17" y="43"/>
                  </a:lnTo>
                  <a:lnTo>
                    <a:pt x="19" y="43"/>
                  </a:lnTo>
                  <a:lnTo>
                    <a:pt x="19" y="45"/>
                  </a:lnTo>
                  <a:lnTo>
                    <a:pt x="19" y="46"/>
                  </a:lnTo>
                  <a:lnTo>
                    <a:pt x="19" y="48"/>
                  </a:lnTo>
                  <a:lnTo>
                    <a:pt x="21" y="48"/>
                  </a:lnTo>
                  <a:lnTo>
                    <a:pt x="21" y="50"/>
                  </a:lnTo>
                  <a:lnTo>
                    <a:pt x="21" y="52"/>
                  </a:lnTo>
                  <a:lnTo>
                    <a:pt x="21" y="54"/>
                  </a:lnTo>
                  <a:lnTo>
                    <a:pt x="23" y="56"/>
                  </a:lnTo>
                  <a:lnTo>
                    <a:pt x="23" y="57"/>
                  </a:lnTo>
                  <a:lnTo>
                    <a:pt x="23" y="59"/>
                  </a:lnTo>
                  <a:lnTo>
                    <a:pt x="25" y="59"/>
                  </a:lnTo>
                  <a:lnTo>
                    <a:pt x="25" y="57"/>
                  </a:lnTo>
                  <a:lnTo>
                    <a:pt x="25" y="56"/>
                  </a:lnTo>
                  <a:lnTo>
                    <a:pt x="27" y="56"/>
                  </a:lnTo>
                  <a:lnTo>
                    <a:pt x="27" y="54"/>
                  </a:lnTo>
                  <a:lnTo>
                    <a:pt x="27" y="52"/>
                  </a:lnTo>
                  <a:lnTo>
                    <a:pt x="29" y="52"/>
                  </a:lnTo>
                  <a:lnTo>
                    <a:pt x="29" y="50"/>
                  </a:lnTo>
                  <a:lnTo>
                    <a:pt x="29" y="48"/>
                  </a:lnTo>
                  <a:lnTo>
                    <a:pt x="31" y="48"/>
                  </a:lnTo>
                  <a:lnTo>
                    <a:pt x="31" y="46"/>
                  </a:lnTo>
                  <a:lnTo>
                    <a:pt x="33" y="45"/>
                  </a:lnTo>
                  <a:lnTo>
                    <a:pt x="33" y="43"/>
                  </a:lnTo>
                  <a:lnTo>
                    <a:pt x="35" y="43"/>
                  </a:lnTo>
                  <a:lnTo>
                    <a:pt x="35" y="41"/>
                  </a:lnTo>
                  <a:lnTo>
                    <a:pt x="35" y="39"/>
                  </a:lnTo>
                  <a:lnTo>
                    <a:pt x="37" y="39"/>
                  </a:lnTo>
                  <a:lnTo>
                    <a:pt x="37" y="37"/>
                  </a:lnTo>
                  <a:lnTo>
                    <a:pt x="37" y="35"/>
                  </a:lnTo>
                  <a:lnTo>
                    <a:pt x="39" y="35"/>
                  </a:lnTo>
                  <a:lnTo>
                    <a:pt x="39" y="33"/>
                  </a:lnTo>
                  <a:lnTo>
                    <a:pt x="41" y="32"/>
                  </a:lnTo>
                  <a:lnTo>
                    <a:pt x="41" y="30"/>
                  </a:lnTo>
                  <a:lnTo>
                    <a:pt x="43" y="30"/>
                  </a:lnTo>
                  <a:lnTo>
                    <a:pt x="43" y="28"/>
                  </a:lnTo>
                  <a:lnTo>
                    <a:pt x="43" y="26"/>
                  </a:lnTo>
                  <a:lnTo>
                    <a:pt x="45" y="26"/>
                  </a:lnTo>
                  <a:lnTo>
                    <a:pt x="45" y="24"/>
                  </a:lnTo>
                  <a:lnTo>
                    <a:pt x="45" y="22"/>
                  </a:lnTo>
                  <a:lnTo>
                    <a:pt x="47" y="22"/>
                  </a:lnTo>
                  <a:lnTo>
                    <a:pt x="47" y="20"/>
                  </a:lnTo>
                  <a:lnTo>
                    <a:pt x="49" y="19"/>
                  </a:lnTo>
                  <a:lnTo>
                    <a:pt x="49" y="17"/>
                  </a:lnTo>
                  <a:lnTo>
                    <a:pt x="51" y="15"/>
                  </a:lnTo>
                  <a:lnTo>
                    <a:pt x="51" y="13"/>
                  </a:lnTo>
                  <a:lnTo>
                    <a:pt x="53" y="11"/>
                  </a:lnTo>
                  <a:lnTo>
                    <a:pt x="53" y="9"/>
                  </a:lnTo>
                  <a:lnTo>
                    <a:pt x="53" y="7"/>
                  </a:lnTo>
                  <a:lnTo>
                    <a:pt x="55" y="7"/>
                  </a:lnTo>
                  <a:lnTo>
                    <a:pt x="55" y="6"/>
                  </a:lnTo>
                  <a:lnTo>
                    <a:pt x="55" y="4"/>
                  </a:lnTo>
                  <a:lnTo>
                    <a:pt x="57" y="4"/>
                  </a:lnTo>
                  <a:lnTo>
                    <a:pt x="57" y="2"/>
                  </a:lnTo>
                  <a:lnTo>
                    <a:pt x="57" y="0"/>
                  </a:lnTo>
                  <a:lnTo>
                    <a:pt x="59" y="0"/>
                  </a:lnTo>
                  <a:lnTo>
                    <a:pt x="61" y="0"/>
                  </a:lnTo>
                  <a:lnTo>
                    <a:pt x="63" y="0"/>
                  </a:lnTo>
                  <a:lnTo>
                    <a:pt x="65" y="0"/>
                  </a:lnTo>
                  <a:lnTo>
                    <a:pt x="65" y="2"/>
                  </a:lnTo>
                  <a:lnTo>
                    <a:pt x="65" y="4"/>
                  </a:lnTo>
                  <a:lnTo>
                    <a:pt x="65" y="6"/>
                  </a:lnTo>
                  <a:lnTo>
                    <a:pt x="65" y="7"/>
                  </a:lnTo>
                  <a:lnTo>
                    <a:pt x="63" y="7"/>
                  </a:lnTo>
                  <a:lnTo>
                    <a:pt x="63" y="9"/>
                  </a:lnTo>
                  <a:lnTo>
                    <a:pt x="63" y="11"/>
                  </a:lnTo>
                  <a:lnTo>
                    <a:pt x="61" y="11"/>
                  </a:lnTo>
                  <a:lnTo>
                    <a:pt x="61" y="13"/>
                  </a:lnTo>
                  <a:lnTo>
                    <a:pt x="61" y="15"/>
                  </a:lnTo>
                  <a:lnTo>
                    <a:pt x="59" y="15"/>
                  </a:lnTo>
                  <a:lnTo>
                    <a:pt x="59" y="17"/>
                  </a:lnTo>
                  <a:lnTo>
                    <a:pt x="59" y="19"/>
                  </a:lnTo>
                  <a:lnTo>
                    <a:pt x="57" y="19"/>
                  </a:lnTo>
                  <a:lnTo>
                    <a:pt x="57" y="20"/>
                  </a:lnTo>
                  <a:lnTo>
                    <a:pt x="55" y="22"/>
                  </a:lnTo>
                  <a:lnTo>
                    <a:pt x="55" y="24"/>
                  </a:lnTo>
                  <a:lnTo>
                    <a:pt x="53" y="26"/>
                  </a:lnTo>
                  <a:lnTo>
                    <a:pt x="53" y="28"/>
                  </a:lnTo>
                  <a:lnTo>
                    <a:pt x="51" y="28"/>
                  </a:lnTo>
                  <a:lnTo>
                    <a:pt x="51" y="30"/>
                  </a:lnTo>
                  <a:lnTo>
                    <a:pt x="51" y="32"/>
                  </a:lnTo>
                  <a:lnTo>
                    <a:pt x="49" y="32"/>
                  </a:lnTo>
                  <a:lnTo>
                    <a:pt x="49" y="33"/>
                  </a:lnTo>
                  <a:lnTo>
                    <a:pt x="47" y="35"/>
                  </a:lnTo>
                  <a:lnTo>
                    <a:pt x="47" y="37"/>
                  </a:lnTo>
                  <a:lnTo>
                    <a:pt x="45" y="39"/>
                  </a:lnTo>
                  <a:lnTo>
                    <a:pt x="45" y="41"/>
                  </a:lnTo>
                  <a:lnTo>
                    <a:pt x="43" y="41"/>
                  </a:lnTo>
                  <a:lnTo>
                    <a:pt x="43" y="43"/>
                  </a:lnTo>
                  <a:lnTo>
                    <a:pt x="41" y="45"/>
                  </a:lnTo>
                  <a:lnTo>
                    <a:pt x="41" y="46"/>
                  </a:lnTo>
                  <a:lnTo>
                    <a:pt x="39" y="48"/>
                  </a:lnTo>
                  <a:lnTo>
                    <a:pt x="39" y="50"/>
                  </a:lnTo>
                  <a:lnTo>
                    <a:pt x="37" y="50"/>
                  </a:lnTo>
                  <a:lnTo>
                    <a:pt x="37" y="52"/>
                  </a:lnTo>
                  <a:lnTo>
                    <a:pt x="37" y="54"/>
                  </a:lnTo>
                  <a:lnTo>
                    <a:pt x="35" y="54"/>
                  </a:lnTo>
                  <a:lnTo>
                    <a:pt x="35" y="56"/>
                  </a:lnTo>
                  <a:lnTo>
                    <a:pt x="35" y="57"/>
                  </a:lnTo>
                  <a:lnTo>
                    <a:pt x="33" y="57"/>
                  </a:lnTo>
                  <a:lnTo>
                    <a:pt x="33" y="59"/>
                  </a:lnTo>
                  <a:lnTo>
                    <a:pt x="33" y="61"/>
                  </a:lnTo>
                  <a:lnTo>
                    <a:pt x="31" y="61"/>
                  </a:lnTo>
                  <a:lnTo>
                    <a:pt x="31" y="63"/>
                  </a:lnTo>
                  <a:lnTo>
                    <a:pt x="31" y="65"/>
                  </a:lnTo>
                  <a:lnTo>
                    <a:pt x="31" y="67"/>
                  </a:lnTo>
                  <a:lnTo>
                    <a:pt x="29" y="67"/>
                  </a:lnTo>
                  <a:lnTo>
                    <a:pt x="29" y="69"/>
                  </a:lnTo>
                  <a:lnTo>
                    <a:pt x="29"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1776" name="Group 73"/>
            <p:cNvGrpSpPr>
              <a:grpSpLocks/>
            </p:cNvGrpSpPr>
            <p:nvPr/>
          </p:nvGrpSpPr>
          <p:grpSpPr bwMode="auto">
            <a:xfrm>
              <a:off x="5025" y="985"/>
              <a:ext cx="269" cy="132"/>
              <a:chOff x="5120" y="1641"/>
              <a:chExt cx="280" cy="137"/>
            </a:xfrm>
          </p:grpSpPr>
          <p:sp>
            <p:nvSpPr>
              <p:cNvPr id="31801" name="Freeform 74"/>
              <p:cNvSpPr>
                <a:spLocks/>
              </p:cNvSpPr>
              <p:nvPr/>
            </p:nvSpPr>
            <p:spPr bwMode="auto">
              <a:xfrm>
                <a:off x="5120" y="1654"/>
                <a:ext cx="77" cy="73"/>
              </a:xfrm>
              <a:custGeom>
                <a:avLst/>
                <a:gdLst>
                  <a:gd name="T0" fmla="*/ 77 w 77"/>
                  <a:gd name="T1" fmla="*/ 41 h 73"/>
                  <a:gd name="T2" fmla="*/ 43 w 77"/>
                  <a:gd name="T3" fmla="*/ 41 h 73"/>
                  <a:gd name="T4" fmla="*/ 43 w 77"/>
                  <a:gd name="T5" fmla="*/ 73 h 73"/>
                  <a:gd name="T6" fmla="*/ 33 w 77"/>
                  <a:gd name="T7" fmla="*/ 73 h 73"/>
                  <a:gd name="T8" fmla="*/ 33 w 77"/>
                  <a:gd name="T9" fmla="*/ 41 h 73"/>
                  <a:gd name="T10" fmla="*/ 0 w 77"/>
                  <a:gd name="T11" fmla="*/ 41 h 73"/>
                  <a:gd name="T12" fmla="*/ 0 w 77"/>
                  <a:gd name="T13" fmla="*/ 32 h 73"/>
                  <a:gd name="T14" fmla="*/ 33 w 77"/>
                  <a:gd name="T15" fmla="*/ 32 h 73"/>
                  <a:gd name="T16" fmla="*/ 33 w 77"/>
                  <a:gd name="T17" fmla="*/ 0 h 73"/>
                  <a:gd name="T18" fmla="*/ 43 w 77"/>
                  <a:gd name="T19" fmla="*/ 0 h 73"/>
                  <a:gd name="T20" fmla="*/ 43 w 77"/>
                  <a:gd name="T21" fmla="*/ 32 h 73"/>
                  <a:gd name="T22" fmla="*/ 77 w 77"/>
                  <a:gd name="T23" fmla="*/ 32 h 73"/>
                  <a:gd name="T24" fmla="*/ 77 w 77"/>
                  <a:gd name="T25" fmla="*/ 41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7"/>
                  <a:gd name="T40" fmla="*/ 0 h 73"/>
                  <a:gd name="T41" fmla="*/ 77 w 77"/>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7" h="73">
                    <a:moveTo>
                      <a:pt x="77" y="41"/>
                    </a:moveTo>
                    <a:lnTo>
                      <a:pt x="43" y="41"/>
                    </a:lnTo>
                    <a:lnTo>
                      <a:pt x="43" y="73"/>
                    </a:lnTo>
                    <a:lnTo>
                      <a:pt x="33" y="73"/>
                    </a:lnTo>
                    <a:lnTo>
                      <a:pt x="33" y="41"/>
                    </a:lnTo>
                    <a:lnTo>
                      <a:pt x="0" y="41"/>
                    </a:lnTo>
                    <a:lnTo>
                      <a:pt x="0" y="32"/>
                    </a:lnTo>
                    <a:lnTo>
                      <a:pt x="33" y="32"/>
                    </a:lnTo>
                    <a:lnTo>
                      <a:pt x="33" y="0"/>
                    </a:lnTo>
                    <a:lnTo>
                      <a:pt x="43" y="0"/>
                    </a:lnTo>
                    <a:lnTo>
                      <a:pt x="43" y="32"/>
                    </a:lnTo>
                    <a:lnTo>
                      <a:pt x="77" y="32"/>
                    </a:lnTo>
                    <a:lnTo>
                      <a:pt x="77"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2" name="Freeform 75"/>
              <p:cNvSpPr>
                <a:spLocks/>
              </p:cNvSpPr>
              <p:nvPr/>
            </p:nvSpPr>
            <p:spPr bwMode="auto">
              <a:xfrm>
                <a:off x="5211" y="1641"/>
                <a:ext cx="82" cy="87"/>
              </a:xfrm>
              <a:custGeom>
                <a:avLst/>
                <a:gdLst>
                  <a:gd name="T0" fmla="*/ 82 w 82"/>
                  <a:gd name="T1" fmla="*/ 0 h 87"/>
                  <a:gd name="T2" fmla="*/ 49 w 82"/>
                  <a:gd name="T3" fmla="*/ 87 h 87"/>
                  <a:gd name="T4" fmla="*/ 33 w 82"/>
                  <a:gd name="T5" fmla="*/ 87 h 87"/>
                  <a:gd name="T6" fmla="*/ 0 w 82"/>
                  <a:gd name="T7" fmla="*/ 0 h 87"/>
                  <a:gd name="T8" fmla="*/ 13 w 82"/>
                  <a:gd name="T9" fmla="*/ 0 h 87"/>
                  <a:gd name="T10" fmla="*/ 41 w 82"/>
                  <a:gd name="T11" fmla="*/ 76 h 87"/>
                  <a:gd name="T12" fmla="*/ 70 w 82"/>
                  <a:gd name="T13" fmla="*/ 0 h 87"/>
                  <a:gd name="T14" fmla="*/ 82 w 82"/>
                  <a:gd name="T15" fmla="*/ 0 h 87"/>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87"/>
                  <a:gd name="T26" fmla="*/ 82 w 82"/>
                  <a:gd name="T27" fmla="*/ 87 h 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87">
                    <a:moveTo>
                      <a:pt x="82" y="0"/>
                    </a:moveTo>
                    <a:lnTo>
                      <a:pt x="49" y="87"/>
                    </a:lnTo>
                    <a:lnTo>
                      <a:pt x="33" y="87"/>
                    </a:lnTo>
                    <a:lnTo>
                      <a:pt x="0" y="0"/>
                    </a:lnTo>
                    <a:lnTo>
                      <a:pt x="13" y="0"/>
                    </a:lnTo>
                    <a:lnTo>
                      <a:pt x="41" y="76"/>
                    </a:lnTo>
                    <a:lnTo>
                      <a:pt x="70" y="0"/>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3" name="Freeform 76"/>
              <p:cNvSpPr>
                <a:spLocks/>
              </p:cNvSpPr>
              <p:nvPr/>
            </p:nvSpPr>
            <p:spPr bwMode="auto">
              <a:xfrm>
                <a:off x="5283" y="1715"/>
                <a:ext cx="54" cy="63"/>
              </a:xfrm>
              <a:custGeom>
                <a:avLst/>
                <a:gdLst>
                  <a:gd name="T0" fmla="*/ 52 w 54"/>
                  <a:gd name="T1" fmla="*/ 60 h 63"/>
                  <a:gd name="T2" fmla="*/ 48 w 54"/>
                  <a:gd name="T3" fmla="*/ 62 h 63"/>
                  <a:gd name="T4" fmla="*/ 42 w 54"/>
                  <a:gd name="T5" fmla="*/ 62 h 63"/>
                  <a:gd name="T6" fmla="*/ 38 w 54"/>
                  <a:gd name="T7" fmla="*/ 63 h 63"/>
                  <a:gd name="T8" fmla="*/ 32 w 54"/>
                  <a:gd name="T9" fmla="*/ 63 h 63"/>
                  <a:gd name="T10" fmla="*/ 26 w 54"/>
                  <a:gd name="T11" fmla="*/ 63 h 63"/>
                  <a:gd name="T12" fmla="*/ 22 w 54"/>
                  <a:gd name="T13" fmla="*/ 62 h 63"/>
                  <a:gd name="T14" fmla="*/ 16 w 54"/>
                  <a:gd name="T15" fmla="*/ 62 h 63"/>
                  <a:gd name="T16" fmla="*/ 14 w 54"/>
                  <a:gd name="T17" fmla="*/ 58 h 63"/>
                  <a:gd name="T18" fmla="*/ 10 w 54"/>
                  <a:gd name="T19" fmla="*/ 56 h 63"/>
                  <a:gd name="T20" fmla="*/ 6 w 54"/>
                  <a:gd name="T21" fmla="*/ 54 h 63"/>
                  <a:gd name="T22" fmla="*/ 4 w 54"/>
                  <a:gd name="T23" fmla="*/ 50 h 63"/>
                  <a:gd name="T24" fmla="*/ 2 w 54"/>
                  <a:gd name="T25" fmla="*/ 47 h 63"/>
                  <a:gd name="T26" fmla="*/ 2 w 54"/>
                  <a:gd name="T27" fmla="*/ 41 h 63"/>
                  <a:gd name="T28" fmla="*/ 0 w 54"/>
                  <a:gd name="T29" fmla="*/ 38 h 63"/>
                  <a:gd name="T30" fmla="*/ 0 w 54"/>
                  <a:gd name="T31" fmla="*/ 32 h 63"/>
                  <a:gd name="T32" fmla="*/ 0 w 54"/>
                  <a:gd name="T33" fmla="*/ 26 h 63"/>
                  <a:gd name="T34" fmla="*/ 2 w 54"/>
                  <a:gd name="T35" fmla="*/ 23 h 63"/>
                  <a:gd name="T36" fmla="*/ 4 w 54"/>
                  <a:gd name="T37" fmla="*/ 17 h 63"/>
                  <a:gd name="T38" fmla="*/ 6 w 54"/>
                  <a:gd name="T39" fmla="*/ 12 h 63"/>
                  <a:gd name="T40" fmla="*/ 10 w 54"/>
                  <a:gd name="T41" fmla="*/ 10 h 63"/>
                  <a:gd name="T42" fmla="*/ 12 w 54"/>
                  <a:gd name="T43" fmla="*/ 6 h 63"/>
                  <a:gd name="T44" fmla="*/ 16 w 54"/>
                  <a:gd name="T45" fmla="*/ 4 h 63"/>
                  <a:gd name="T46" fmla="*/ 20 w 54"/>
                  <a:gd name="T47" fmla="*/ 2 h 63"/>
                  <a:gd name="T48" fmla="*/ 26 w 54"/>
                  <a:gd name="T49" fmla="*/ 2 h 63"/>
                  <a:gd name="T50" fmla="*/ 30 w 54"/>
                  <a:gd name="T51" fmla="*/ 0 h 63"/>
                  <a:gd name="T52" fmla="*/ 36 w 54"/>
                  <a:gd name="T53" fmla="*/ 0 h 63"/>
                  <a:gd name="T54" fmla="*/ 40 w 54"/>
                  <a:gd name="T55" fmla="*/ 2 h 63"/>
                  <a:gd name="T56" fmla="*/ 46 w 54"/>
                  <a:gd name="T57" fmla="*/ 2 h 63"/>
                  <a:gd name="T58" fmla="*/ 50 w 54"/>
                  <a:gd name="T59" fmla="*/ 4 h 63"/>
                  <a:gd name="T60" fmla="*/ 54 w 54"/>
                  <a:gd name="T61" fmla="*/ 6 h 63"/>
                  <a:gd name="T62" fmla="*/ 52 w 54"/>
                  <a:gd name="T63" fmla="*/ 13 h 63"/>
                  <a:gd name="T64" fmla="*/ 46 w 54"/>
                  <a:gd name="T65" fmla="*/ 12 h 63"/>
                  <a:gd name="T66" fmla="*/ 42 w 54"/>
                  <a:gd name="T67" fmla="*/ 10 h 63"/>
                  <a:gd name="T68" fmla="*/ 38 w 54"/>
                  <a:gd name="T69" fmla="*/ 8 h 63"/>
                  <a:gd name="T70" fmla="*/ 32 w 54"/>
                  <a:gd name="T71" fmla="*/ 8 h 63"/>
                  <a:gd name="T72" fmla="*/ 26 w 54"/>
                  <a:gd name="T73" fmla="*/ 8 h 63"/>
                  <a:gd name="T74" fmla="*/ 22 w 54"/>
                  <a:gd name="T75" fmla="*/ 10 h 63"/>
                  <a:gd name="T76" fmla="*/ 18 w 54"/>
                  <a:gd name="T77" fmla="*/ 12 h 63"/>
                  <a:gd name="T78" fmla="*/ 16 w 54"/>
                  <a:gd name="T79" fmla="*/ 15 h 63"/>
                  <a:gd name="T80" fmla="*/ 12 w 54"/>
                  <a:gd name="T81" fmla="*/ 17 h 63"/>
                  <a:gd name="T82" fmla="*/ 10 w 54"/>
                  <a:gd name="T83" fmla="*/ 23 h 63"/>
                  <a:gd name="T84" fmla="*/ 10 w 54"/>
                  <a:gd name="T85" fmla="*/ 28 h 63"/>
                  <a:gd name="T86" fmla="*/ 10 w 54"/>
                  <a:gd name="T87" fmla="*/ 34 h 63"/>
                  <a:gd name="T88" fmla="*/ 10 w 54"/>
                  <a:gd name="T89" fmla="*/ 39 h 63"/>
                  <a:gd name="T90" fmla="*/ 12 w 54"/>
                  <a:gd name="T91" fmla="*/ 43 h 63"/>
                  <a:gd name="T92" fmla="*/ 14 w 54"/>
                  <a:gd name="T93" fmla="*/ 47 h 63"/>
                  <a:gd name="T94" fmla="*/ 16 w 54"/>
                  <a:gd name="T95" fmla="*/ 50 h 63"/>
                  <a:gd name="T96" fmla="*/ 20 w 54"/>
                  <a:gd name="T97" fmla="*/ 52 h 63"/>
                  <a:gd name="T98" fmla="*/ 24 w 54"/>
                  <a:gd name="T99" fmla="*/ 56 h 63"/>
                  <a:gd name="T100" fmla="*/ 30 w 54"/>
                  <a:gd name="T101" fmla="*/ 56 h 63"/>
                  <a:gd name="T102" fmla="*/ 36 w 54"/>
                  <a:gd name="T103" fmla="*/ 56 h 63"/>
                  <a:gd name="T104" fmla="*/ 42 w 54"/>
                  <a:gd name="T105" fmla="*/ 56 h 63"/>
                  <a:gd name="T106" fmla="*/ 46 w 54"/>
                  <a:gd name="T107" fmla="*/ 54 h 63"/>
                  <a:gd name="T108" fmla="*/ 50 w 54"/>
                  <a:gd name="T109" fmla="*/ 52 h 63"/>
                  <a:gd name="T110" fmla="*/ 52 w 54"/>
                  <a:gd name="T111" fmla="*/ 49 h 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4"/>
                  <a:gd name="T169" fmla="*/ 0 h 63"/>
                  <a:gd name="T170" fmla="*/ 54 w 54"/>
                  <a:gd name="T171" fmla="*/ 63 h 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4" h="63">
                    <a:moveTo>
                      <a:pt x="54" y="58"/>
                    </a:moveTo>
                    <a:lnTo>
                      <a:pt x="52" y="58"/>
                    </a:lnTo>
                    <a:lnTo>
                      <a:pt x="52" y="60"/>
                    </a:lnTo>
                    <a:lnTo>
                      <a:pt x="50" y="60"/>
                    </a:lnTo>
                    <a:lnTo>
                      <a:pt x="48" y="60"/>
                    </a:lnTo>
                    <a:lnTo>
                      <a:pt x="48" y="62"/>
                    </a:lnTo>
                    <a:lnTo>
                      <a:pt x="46" y="62"/>
                    </a:lnTo>
                    <a:lnTo>
                      <a:pt x="44" y="62"/>
                    </a:lnTo>
                    <a:lnTo>
                      <a:pt x="42" y="62"/>
                    </a:lnTo>
                    <a:lnTo>
                      <a:pt x="42" y="63"/>
                    </a:lnTo>
                    <a:lnTo>
                      <a:pt x="40" y="63"/>
                    </a:lnTo>
                    <a:lnTo>
                      <a:pt x="38" y="63"/>
                    </a:lnTo>
                    <a:lnTo>
                      <a:pt x="36" y="63"/>
                    </a:lnTo>
                    <a:lnTo>
                      <a:pt x="34" y="63"/>
                    </a:lnTo>
                    <a:lnTo>
                      <a:pt x="32" y="63"/>
                    </a:lnTo>
                    <a:lnTo>
                      <a:pt x="30" y="63"/>
                    </a:lnTo>
                    <a:lnTo>
                      <a:pt x="28" y="63"/>
                    </a:lnTo>
                    <a:lnTo>
                      <a:pt x="26" y="63"/>
                    </a:lnTo>
                    <a:lnTo>
                      <a:pt x="24" y="63"/>
                    </a:lnTo>
                    <a:lnTo>
                      <a:pt x="22" y="63"/>
                    </a:lnTo>
                    <a:lnTo>
                      <a:pt x="22" y="62"/>
                    </a:lnTo>
                    <a:lnTo>
                      <a:pt x="20" y="62"/>
                    </a:lnTo>
                    <a:lnTo>
                      <a:pt x="18" y="62"/>
                    </a:lnTo>
                    <a:lnTo>
                      <a:pt x="16" y="62"/>
                    </a:lnTo>
                    <a:lnTo>
                      <a:pt x="16" y="60"/>
                    </a:lnTo>
                    <a:lnTo>
                      <a:pt x="14" y="60"/>
                    </a:lnTo>
                    <a:lnTo>
                      <a:pt x="14" y="58"/>
                    </a:lnTo>
                    <a:lnTo>
                      <a:pt x="12" y="58"/>
                    </a:lnTo>
                    <a:lnTo>
                      <a:pt x="10" y="58"/>
                    </a:lnTo>
                    <a:lnTo>
                      <a:pt x="10" y="56"/>
                    </a:lnTo>
                    <a:lnTo>
                      <a:pt x="8" y="56"/>
                    </a:lnTo>
                    <a:lnTo>
                      <a:pt x="8" y="54"/>
                    </a:lnTo>
                    <a:lnTo>
                      <a:pt x="6" y="54"/>
                    </a:lnTo>
                    <a:lnTo>
                      <a:pt x="6" y="52"/>
                    </a:lnTo>
                    <a:lnTo>
                      <a:pt x="6" y="50"/>
                    </a:lnTo>
                    <a:lnTo>
                      <a:pt x="4" y="50"/>
                    </a:lnTo>
                    <a:lnTo>
                      <a:pt x="4" y="49"/>
                    </a:lnTo>
                    <a:lnTo>
                      <a:pt x="4" y="47"/>
                    </a:lnTo>
                    <a:lnTo>
                      <a:pt x="2" y="47"/>
                    </a:lnTo>
                    <a:lnTo>
                      <a:pt x="2" y="45"/>
                    </a:lnTo>
                    <a:lnTo>
                      <a:pt x="2" y="43"/>
                    </a:lnTo>
                    <a:lnTo>
                      <a:pt x="2" y="41"/>
                    </a:lnTo>
                    <a:lnTo>
                      <a:pt x="2" y="39"/>
                    </a:lnTo>
                    <a:lnTo>
                      <a:pt x="0" y="39"/>
                    </a:lnTo>
                    <a:lnTo>
                      <a:pt x="0" y="38"/>
                    </a:lnTo>
                    <a:lnTo>
                      <a:pt x="0" y="36"/>
                    </a:lnTo>
                    <a:lnTo>
                      <a:pt x="0" y="34"/>
                    </a:lnTo>
                    <a:lnTo>
                      <a:pt x="0" y="32"/>
                    </a:lnTo>
                    <a:lnTo>
                      <a:pt x="0" y="30"/>
                    </a:lnTo>
                    <a:lnTo>
                      <a:pt x="0" y="28"/>
                    </a:lnTo>
                    <a:lnTo>
                      <a:pt x="0" y="26"/>
                    </a:lnTo>
                    <a:lnTo>
                      <a:pt x="0" y="25"/>
                    </a:lnTo>
                    <a:lnTo>
                      <a:pt x="2" y="25"/>
                    </a:lnTo>
                    <a:lnTo>
                      <a:pt x="2" y="23"/>
                    </a:lnTo>
                    <a:lnTo>
                      <a:pt x="2" y="21"/>
                    </a:lnTo>
                    <a:lnTo>
                      <a:pt x="2" y="19"/>
                    </a:lnTo>
                    <a:lnTo>
                      <a:pt x="4" y="17"/>
                    </a:lnTo>
                    <a:lnTo>
                      <a:pt x="4" y="15"/>
                    </a:lnTo>
                    <a:lnTo>
                      <a:pt x="6" y="13"/>
                    </a:lnTo>
                    <a:lnTo>
                      <a:pt x="6" y="12"/>
                    </a:lnTo>
                    <a:lnTo>
                      <a:pt x="8" y="12"/>
                    </a:lnTo>
                    <a:lnTo>
                      <a:pt x="8" y="10"/>
                    </a:lnTo>
                    <a:lnTo>
                      <a:pt x="10" y="10"/>
                    </a:lnTo>
                    <a:lnTo>
                      <a:pt x="10" y="8"/>
                    </a:lnTo>
                    <a:lnTo>
                      <a:pt x="12" y="8"/>
                    </a:lnTo>
                    <a:lnTo>
                      <a:pt x="12" y="6"/>
                    </a:lnTo>
                    <a:lnTo>
                      <a:pt x="14" y="6"/>
                    </a:lnTo>
                    <a:lnTo>
                      <a:pt x="14" y="4"/>
                    </a:lnTo>
                    <a:lnTo>
                      <a:pt x="16" y="4"/>
                    </a:lnTo>
                    <a:lnTo>
                      <a:pt x="18" y="4"/>
                    </a:lnTo>
                    <a:lnTo>
                      <a:pt x="18" y="2"/>
                    </a:lnTo>
                    <a:lnTo>
                      <a:pt x="20" y="2"/>
                    </a:lnTo>
                    <a:lnTo>
                      <a:pt x="22" y="2"/>
                    </a:lnTo>
                    <a:lnTo>
                      <a:pt x="24" y="2"/>
                    </a:lnTo>
                    <a:lnTo>
                      <a:pt x="26" y="2"/>
                    </a:lnTo>
                    <a:lnTo>
                      <a:pt x="26" y="0"/>
                    </a:lnTo>
                    <a:lnTo>
                      <a:pt x="28" y="0"/>
                    </a:lnTo>
                    <a:lnTo>
                      <a:pt x="30" y="0"/>
                    </a:lnTo>
                    <a:lnTo>
                      <a:pt x="32" y="0"/>
                    </a:lnTo>
                    <a:lnTo>
                      <a:pt x="34" y="0"/>
                    </a:lnTo>
                    <a:lnTo>
                      <a:pt x="36" y="0"/>
                    </a:lnTo>
                    <a:lnTo>
                      <a:pt x="38" y="0"/>
                    </a:lnTo>
                    <a:lnTo>
                      <a:pt x="38" y="2"/>
                    </a:lnTo>
                    <a:lnTo>
                      <a:pt x="40" y="2"/>
                    </a:lnTo>
                    <a:lnTo>
                      <a:pt x="42" y="2"/>
                    </a:lnTo>
                    <a:lnTo>
                      <a:pt x="44" y="2"/>
                    </a:lnTo>
                    <a:lnTo>
                      <a:pt x="46" y="2"/>
                    </a:lnTo>
                    <a:lnTo>
                      <a:pt x="46" y="4"/>
                    </a:lnTo>
                    <a:lnTo>
                      <a:pt x="48" y="4"/>
                    </a:lnTo>
                    <a:lnTo>
                      <a:pt x="50" y="4"/>
                    </a:lnTo>
                    <a:lnTo>
                      <a:pt x="52" y="4"/>
                    </a:lnTo>
                    <a:lnTo>
                      <a:pt x="52" y="6"/>
                    </a:lnTo>
                    <a:lnTo>
                      <a:pt x="54" y="6"/>
                    </a:lnTo>
                    <a:lnTo>
                      <a:pt x="54" y="15"/>
                    </a:lnTo>
                    <a:lnTo>
                      <a:pt x="52" y="15"/>
                    </a:lnTo>
                    <a:lnTo>
                      <a:pt x="52" y="13"/>
                    </a:lnTo>
                    <a:lnTo>
                      <a:pt x="50" y="13"/>
                    </a:lnTo>
                    <a:lnTo>
                      <a:pt x="48" y="12"/>
                    </a:lnTo>
                    <a:lnTo>
                      <a:pt x="46" y="12"/>
                    </a:lnTo>
                    <a:lnTo>
                      <a:pt x="46" y="10"/>
                    </a:lnTo>
                    <a:lnTo>
                      <a:pt x="44" y="10"/>
                    </a:lnTo>
                    <a:lnTo>
                      <a:pt x="42" y="10"/>
                    </a:lnTo>
                    <a:lnTo>
                      <a:pt x="40" y="10"/>
                    </a:lnTo>
                    <a:lnTo>
                      <a:pt x="40" y="8"/>
                    </a:lnTo>
                    <a:lnTo>
                      <a:pt x="38" y="8"/>
                    </a:lnTo>
                    <a:lnTo>
                      <a:pt x="36" y="8"/>
                    </a:lnTo>
                    <a:lnTo>
                      <a:pt x="34" y="8"/>
                    </a:lnTo>
                    <a:lnTo>
                      <a:pt x="32" y="8"/>
                    </a:lnTo>
                    <a:lnTo>
                      <a:pt x="30" y="8"/>
                    </a:lnTo>
                    <a:lnTo>
                      <a:pt x="28" y="8"/>
                    </a:lnTo>
                    <a:lnTo>
                      <a:pt x="26" y="8"/>
                    </a:lnTo>
                    <a:lnTo>
                      <a:pt x="24" y="8"/>
                    </a:lnTo>
                    <a:lnTo>
                      <a:pt x="24" y="10"/>
                    </a:lnTo>
                    <a:lnTo>
                      <a:pt x="22" y="10"/>
                    </a:lnTo>
                    <a:lnTo>
                      <a:pt x="20" y="10"/>
                    </a:lnTo>
                    <a:lnTo>
                      <a:pt x="20" y="12"/>
                    </a:lnTo>
                    <a:lnTo>
                      <a:pt x="18" y="12"/>
                    </a:lnTo>
                    <a:lnTo>
                      <a:pt x="18" y="13"/>
                    </a:lnTo>
                    <a:lnTo>
                      <a:pt x="16" y="13"/>
                    </a:lnTo>
                    <a:lnTo>
                      <a:pt x="16" y="15"/>
                    </a:lnTo>
                    <a:lnTo>
                      <a:pt x="14" y="15"/>
                    </a:lnTo>
                    <a:lnTo>
                      <a:pt x="14" y="17"/>
                    </a:lnTo>
                    <a:lnTo>
                      <a:pt x="12" y="17"/>
                    </a:lnTo>
                    <a:lnTo>
                      <a:pt x="12" y="19"/>
                    </a:lnTo>
                    <a:lnTo>
                      <a:pt x="12" y="21"/>
                    </a:lnTo>
                    <a:lnTo>
                      <a:pt x="10" y="23"/>
                    </a:lnTo>
                    <a:lnTo>
                      <a:pt x="10" y="25"/>
                    </a:lnTo>
                    <a:lnTo>
                      <a:pt x="10" y="26"/>
                    </a:lnTo>
                    <a:lnTo>
                      <a:pt x="10" y="28"/>
                    </a:lnTo>
                    <a:lnTo>
                      <a:pt x="10" y="30"/>
                    </a:lnTo>
                    <a:lnTo>
                      <a:pt x="10" y="32"/>
                    </a:lnTo>
                    <a:lnTo>
                      <a:pt x="10" y="34"/>
                    </a:lnTo>
                    <a:lnTo>
                      <a:pt x="10" y="36"/>
                    </a:lnTo>
                    <a:lnTo>
                      <a:pt x="10" y="38"/>
                    </a:lnTo>
                    <a:lnTo>
                      <a:pt x="10" y="39"/>
                    </a:lnTo>
                    <a:lnTo>
                      <a:pt x="10" y="41"/>
                    </a:lnTo>
                    <a:lnTo>
                      <a:pt x="10" y="43"/>
                    </a:lnTo>
                    <a:lnTo>
                      <a:pt x="12" y="43"/>
                    </a:lnTo>
                    <a:lnTo>
                      <a:pt x="12" y="45"/>
                    </a:lnTo>
                    <a:lnTo>
                      <a:pt x="12" y="47"/>
                    </a:lnTo>
                    <a:lnTo>
                      <a:pt x="14" y="47"/>
                    </a:lnTo>
                    <a:lnTo>
                      <a:pt x="14" y="49"/>
                    </a:lnTo>
                    <a:lnTo>
                      <a:pt x="14" y="50"/>
                    </a:lnTo>
                    <a:lnTo>
                      <a:pt x="16" y="50"/>
                    </a:lnTo>
                    <a:lnTo>
                      <a:pt x="16" y="52"/>
                    </a:lnTo>
                    <a:lnTo>
                      <a:pt x="18" y="52"/>
                    </a:lnTo>
                    <a:lnTo>
                      <a:pt x="20" y="52"/>
                    </a:lnTo>
                    <a:lnTo>
                      <a:pt x="20" y="54"/>
                    </a:lnTo>
                    <a:lnTo>
                      <a:pt x="22" y="54"/>
                    </a:lnTo>
                    <a:lnTo>
                      <a:pt x="24" y="56"/>
                    </a:lnTo>
                    <a:lnTo>
                      <a:pt x="26" y="56"/>
                    </a:lnTo>
                    <a:lnTo>
                      <a:pt x="28" y="56"/>
                    </a:lnTo>
                    <a:lnTo>
                      <a:pt x="30" y="56"/>
                    </a:lnTo>
                    <a:lnTo>
                      <a:pt x="32" y="56"/>
                    </a:lnTo>
                    <a:lnTo>
                      <a:pt x="34" y="56"/>
                    </a:lnTo>
                    <a:lnTo>
                      <a:pt x="36" y="56"/>
                    </a:lnTo>
                    <a:lnTo>
                      <a:pt x="38" y="56"/>
                    </a:lnTo>
                    <a:lnTo>
                      <a:pt x="40" y="56"/>
                    </a:lnTo>
                    <a:lnTo>
                      <a:pt x="42" y="56"/>
                    </a:lnTo>
                    <a:lnTo>
                      <a:pt x="42" y="54"/>
                    </a:lnTo>
                    <a:lnTo>
                      <a:pt x="44" y="54"/>
                    </a:lnTo>
                    <a:lnTo>
                      <a:pt x="46" y="54"/>
                    </a:lnTo>
                    <a:lnTo>
                      <a:pt x="46" y="52"/>
                    </a:lnTo>
                    <a:lnTo>
                      <a:pt x="48" y="52"/>
                    </a:lnTo>
                    <a:lnTo>
                      <a:pt x="50" y="52"/>
                    </a:lnTo>
                    <a:lnTo>
                      <a:pt x="50" y="50"/>
                    </a:lnTo>
                    <a:lnTo>
                      <a:pt x="52" y="50"/>
                    </a:lnTo>
                    <a:lnTo>
                      <a:pt x="52" y="49"/>
                    </a:lnTo>
                    <a:lnTo>
                      <a:pt x="54" y="49"/>
                    </a:lnTo>
                    <a:lnTo>
                      <a:pt x="5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804" name="Freeform 77"/>
              <p:cNvSpPr>
                <a:spLocks/>
              </p:cNvSpPr>
              <p:nvPr/>
            </p:nvSpPr>
            <p:spPr bwMode="auto">
              <a:xfrm>
                <a:off x="5346" y="1715"/>
                <a:ext cx="54" cy="63"/>
              </a:xfrm>
              <a:custGeom>
                <a:avLst/>
                <a:gdLst>
                  <a:gd name="T0" fmla="*/ 52 w 54"/>
                  <a:gd name="T1" fmla="*/ 60 h 63"/>
                  <a:gd name="T2" fmla="*/ 46 w 54"/>
                  <a:gd name="T3" fmla="*/ 62 h 63"/>
                  <a:gd name="T4" fmla="*/ 40 w 54"/>
                  <a:gd name="T5" fmla="*/ 62 h 63"/>
                  <a:gd name="T6" fmla="*/ 36 w 54"/>
                  <a:gd name="T7" fmla="*/ 63 h 63"/>
                  <a:gd name="T8" fmla="*/ 30 w 54"/>
                  <a:gd name="T9" fmla="*/ 63 h 63"/>
                  <a:gd name="T10" fmla="*/ 24 w 54"/>
                  <a:gd name="T11" fmla="*/ 63 h 63"/>
                  <a:gd name="T12" fmla="*/ 18 w 54"/>
                  <a:gd name="T13" fmla="*/ 62 h 63"/>
                  <a:gd name="T14" fmla="*/ 12 w 54"/>
                  <a:gd name="T15" fmla="*/ 60 h 63"/>
                  <a:gd name="T16" fmla="*/ 10 w 54"/>
                  <a:gd name="T17" fmla="*/ 56 h 63"/>
                  <a:gd name="T18" fmla="*/ 6 w 54"/>
                  <a:gd name="T19" fmla="*/ 52 h 63"/>
                  <a:gd name="T20" fmla="*/ 2 w 54"/>
                  <a:gd name="T21" fmla="*/ 49 h 63"/>
                  <a:gd name="T22" fmla="*/ 0 w 54"/>
                  <a:gd name="T23" fmla="*/ 45 h 63"/>
                  <a:gd name="T24" fmla="*/ 0 w 54"/>
                  <a:gd name="T25" fmla="*/ 39 h 63"/>
                  <a:gd name="T26" fmla="*/ 0 w 54"/>
                  <a:gd name="T27" fmla="*/ 34 h 63"/>
                  <a:gd name="T28" fmla="*/ 0 w 54"/>
                  <a:gd name="T29" fmla="*/ 28 h 63"/>
                  <a:gd name="T30" fmla="*/ 0 w 54"/>
                  <a:gd name="T31" fmla="*/ 23 h 63"/>
                  <a:gd name="T32" fmla="*/ 2 w 54"/>
                  <a:gd name="T33" fmla="*/ 17 h 63"/>
                  <a:gd name="T34" fmla="*/ 4 w 54"/>
                  <a:gd name="T35" fmla="*/ 13 h 63"/>
                  <a:gd name="T36" fmla="*/ 6 w 54"/>
                  <a:gd name="T37" fmla="*/ 10 h 63"/>
                  <a:gd name="T38" fmla="*/ 10 w 54"/>
                  <a:gd name="T39" fmla="*/ 8 h 63"/>
                  <a:gd name="T40" fmla="*/ 14 w 54"/>
                  <a:gd name="T41" fmla="*/ 6 h 63"/>
                  <a:gd name="T42" fmla="*/ 18 w 54"/>
                  <a:gd name="T43" fmla="*/ 4 h 63"/>
                  <a:gd name="T44" fmla="*/ 22 w 54"/>
                  <a:gd name="T45" fmla="*/ 2 h 63"/>
                  <a:gd name="T46" fmla="*/ 26 w 54"/>
                  <a:gd name="T47" fmla="*/ 0 h 63"/>
                  <a:gd name="T48" fmla="*/ 32 w 54"/>
                  <a:gd name="T49" fmla="*/ 0 h 63"/>
                  <a:gd name="T50" fmla="*/ 38 w 54"/>
                  <a:gd name="T51" fmla="*/ 2 h 63"/>
                  <a:gd name="T52" fmla="*/ 44 w 54"/>
                  <a:gd name="T53" fmla="*/ 2 h 63"/>
                  <a:gd name="T54" fmla="*/ 48 w 54"/>
                  <a:gd name="T55" fmla="*/ 4 h 63"/>
                  <a:gd name="T56" fmla="*/ 52 w 54"/>
                  <a:gd name="T57" fmla="*/ 6 h 63"/>
                  <a:gd name="T58" fmla="*/ 52 w 54"/>
                  <a:gd name="T59" fmla="*/ 15 h 63"/>
                  <a:gd name="T60" fmla="*/ 48 w 54"/>
                  <a:gd name="T61" fmla="*/ 13 h 63"/>
                  <a:gd name="T62" fmla="*/ 44 w 54"/>
                  <a:gd name="T63" fmla="*/ 12 h 63"/>
                  <a:gd name="T64" fmla="*/ 40 w 54"/>
                  <a:gd name="T65" fmla="*/ 10 h 63"/>
                  <a:gd name="T66" fmla="*/ 36 w 54"/>
                  <a:gd name="T67" fmla="*/ 8 h 63"/>
                  <a:gd name="T68" fmla="*/ 30 w 54"/>
                  <a:gd name="T69" fmla="*/ 8 h 63"/>
                  <a:gd name="T70" fmla="*/ 24 w 54"/>
                  <a:gd name="T71" fmla="*/ 8 h 63"/>
                  <a:gd name="T72" fmla="*/ 20 w 54"/>
                  <a:gd name="T73" fmla="*/ 10 h 63"/>
                  <a:gd name="T74" fmla="*/ 16 w 54"/>
                  <a:gd name="T75" fmla="*/ 12 h 63"/>
                  <a:gd name="T76" fmla="*/ 14 w 54"/>
                  <a:gd name="T77" fmla="*/ 15 h 63"/>
                  <a:gd name="T78" fmla="*/ 12 w 54"/>
                  <a:gd name="T79" fmla="*/ 19 h 63"/>
                  <a:gd name="T80" fmla="*/ 10 w 54"/>
                  <a:gd name="T81" fmla="*/ 23 h 63"/>
                  <a:gd name="T82" fmla="*/ 8 w 54"/>
                  <a:gd name="T83" fmla="*/ 26 h 63"/>
                  <a:gd name="T84" fmla="*/ 8 w 54"/>
                  <a:gd name="T85" fmla="*/ 32 h 63"/>
                  <a:gd name="T86" fmla="*/ 8 w 54"/>
                  <a:gd name="T87" fmla="*/ 38 h 63"/>
                  <a:gd name="T88" fmla="*/ 10 w 54"/>
                  <a:gd name="T89" fmla="*/ 43 h 63"/>
                  <a:gd name="T90" fmla="*/ 12 w 54"/>
                  <a:gd name="T91" fmla="*/ 47 h 63"/>
                  <a:gd name="T92" fmla="*/ 14 w 54"/>
                  <a:gd name="T93" fmla="*/ 50 h 63"/>
                  <a:gd name="T94" fmla="*/ 18 w 54"/>
                  <a:gd name="T95" fmla="*/ 52 h 63"/>
                  <a:gd name="T96" fmla="*/ 22 w 54"/>
                  <a:gd name="T97" fmla="*/ 54 h 63"/>
                  <a:gd name="T98" fmla="*/ 26 w 54"/>
                  <a:gd name="T99" fmla="*/ 56 h 63"/>
                  <a:gd name="T100" fmla="*/ 32 w 54"/>
                  <a:gd name="T101" fmla="*/ 56 h 63"/>
                  <a:gd name="T102" fmla="*/ 38 w 54"/>
                  <a:gd name="T103" fmla="*/ 56 h 63"/>
                  <a:gd name="T104" fmla="*/ 44 w 54"/>
                  <a:gd name="T105" fmla="*/ 54 h 63"/>
                  <a:gd name="T106" fmla="*/ 48 w 54"/>
                  <a:gd name="T107" fmla="*/ 52 h 63"/>
                  <a:gd name="T108" fmla="*/ 52 w 54"/>
                  <a:gd name="T109" fmla="*/ 50 h 63"/>
                  <a:gd name="T110" fmla="*/ 54 w 54"/>
                  <a:gd name="T111" fmla="*/ 58 h 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4"/>
                  <a:gd name="T169" fmla="*/ 0 h 63"/>
                  <a:gd name="T170" fmla="*/ 54 w 54"/>
                  <a:gd name="T171" fmla="*/ 63 h 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4" h="63">
                    <a:moveTo>
                      <a:pt x="54" y="58"/>
                    </a:moveTo>
                    <a:lnTo>
                      <a:pt x="52" y="58"/>
                    </a:lnTo>
                    <a:lnTo>
                      <a:pt x="52" y="60"/>
                    </a:lnTo>
                    <a:lnTo>
                      <a:pt x="50" y="60"/>
                    </a:lnTo>
                    <a:lnTo>
                      <a:pt x="48" y="60"/>
                    </a:lnTo>
                    <a:lnTo>
                      <a:pt x="46" y="62"/>
                    </a:lnTo>
                    <a:lnTo>
                      <a:pt x="44" y="62"/>
                    </a:lnTo>
                    <a:lnTo>
                      <a:pt x="42" y="62"/>
                    </a:lnTo>
                    <a:lnTo>
                      <a:pt x="40" y="62"/>
                    </a:lnTo>
                    <a:lnTo>
                      <a:pt x="40" y="63"/>
                    </a:lnTo>
                    <a:lnTo>
                      <a:pt x="38" y="63"/>
                    </a:lnTo>
                    <a:lnTo>
                      <a:pt x="36" y="63"/>
                    </a:lnTo>
                    <a:lnTo>
                      <a:pt x="34" y="63"/>
                    </a:lnTo>
                    <a:lnTo>
                      <a:pt x="32" y="63"/>
                    </a:lnTo>
                    <a:lnTo>
                      <a:pt x="30" y="63"/>
                    </a:lnTo>
                    <a:lnTo>
                      <a:pt x="28" y="63"/>
                    </a:lnTo>
                    <a:lnTo>
                      <a:pt x="26" y="63"/>
                    </a:lnTo>
                    <a:lnTo>
                      <a:pt x="24" y="63"/>
                    </a:lnTo>
                    <a:lnTo>
                      <a:pt x="22" y="63"/>
                    </a:lnTo>
                    <a:lnTo>
                      <a:pt x="20" y="62"/>
                    </a:lnTo>
                    <a:lnTo>
                      <a:pt x="18" y="62"/>
                    </a:lnTo>
                    <a:lnTo>
                      <a:pt x="16" y="62"/>
                    </a:lnTo>
                    <a:lnTo>
                      <a:pt x="14" y="60"/>
                    </a:lnTo>
                    <a:lnTo>
                      <a:pt x="12" y="60"/>
                    </a:lnTo>
                    <a:lnTo>
                      <a:pt x="12" y="58"/>
                    </a:lnTo>
                    <a:lnTo>
                      <a:pt x="10" y="58"/>
                    </a:lnTo>
                    <a:lnTo>
                      <a:pt x="10" y="56"/>
                    </a:lnTo>
                    <a:lnTo>
                      <a:pt x="8" y="56"/>
                    </a:lnTo>
                    <a:lnTo>
                      <a:pt x="6" y="54"/>
                    </a:lnTo>
                    <a:lnTo>
                      <a:pt x="6" y="52"/>
                    </a:lnTo>
                    <a:lnTo>
                      <a:pt x="4" y="52"/>
                    </a:lnTo>
                    <a:lnTo>
                      <a:pt x="4" y="50"/>
                    </a:lnTo>
                    <a:lnTo>
                      <a:pt x="2" y="49"/>
                    </a:lnTo>
                    <a:lnTo>
                      <a:pt x="2" y="47"/>
                    </a:lnTo>
                    <a:lnTo>
                      <a:pt x="2" y="45"/>
                    </a:lnTo>
                    <a:lnTo>
                      <a:pt x="0" y="45"/>
                    </a:lnTo>
                    <a:lnTo>
                      <a:pt x="0" y="43"/>
                    </a:lnTo>
                    <a:lnTo>
                      <a:pt x="0" y="41"/>
                    </a:lnTo>
                    <a:lnTo>
                      <a:pt x="0" y="39"/>
                    </a:lnTo>
                    <a:lnTo>
                      <a:pt x="0" y="38"/>
                    </a:lnTo>
                    <a:lnTo>
                      <a:pt x="0" y="36"/>
                    </a:lnTo>
                    <a:lnTo>
                      <a:pt x="0" y="34"/>
                    </a:lnTo>
                    <a:lnTo>
                      <a:pt x="0" y="32"/>
                    </a:lnTo>
                    <a:lnTo>
                      <a:pt x="0" y="30"/>
                    </a:lnTo>
                    <a:lnTo>
                      <a:pt x="0" y="28"/>
                    </a:lnTo>
                    <a:lnTo>
                      <a:pt x="0" y="26"/>
                    </a:lnTo>
                    <a:lnTo>
                      <a:pt x="0" y="25"/>
                    </a:lnTo>
                    <a:lnTo>
                      <a:pt x="0" y="23"/>
                    </a:lnTo>
                    <a:lnTo>
                      <a:pt x="0" y="21"/>
                    </a:lnTo>
                    <a:lnTo>
                      <a:pt x="2" y="19"/>
                    </a:lnTo>
                    <a:lnTo>
                      <a:pt x="2" y="17"/>
                    </a:lnTo>
                    <a:lnTo>
                      <a:pt x="2" y="15"/>
                    </a:lnTo>
                    <a:lnTo>
                      <a:pt x="4" y="15"/>
                    </a:lnTo>
                    <a:lnTo>
                      <a:pt x="4" y="13"/>
                    </a:lnTo>
                    <a:lnTo>
                      <a:pt x="4" y="12"/>
                    </a:lnTo>
                    <a:lnTo>
                      <a:pt x="6" y="12"/>
                    </a:lnTo>
                    <a:lnTo>
                      <a:pt x="6" y="10"/>
                    </a:lnTo>
                    <a:lnTo>
                      <a:pt x="8" y="10"/>
                    </a:lnTo>
                    <a:lnTo>
                      <a:pt x="8" y="8"/>
                    </a:lnTo>
                    <a:lnTo>
                      <a:pt x="10" y="8"/>
                    </a:lnTo>
                    <a:lnTo>
                      <a:pt x="10" y="6"/>
                    </a:lnTo>
                    <a:lnTo>
                      <a:pt x="12" y="6"/>
                    </a:lnTo>
                    <a:lnTo>
                      <a:pt x="14" y="6"/>
                    </a:lnTo>
                    <a:lnTo>
                      <a:pt x="14" y="4"/>
                    </a:lnTo>
                    <a:lnTo>
                      <a:pt x="16" y="4"/>
                    </a:lnTo>
                    <a:lnTo>
                      <a:pt x="18" y="4"/>
                    </a:lnTo>
                    <a:lnTo>
                      <a:pt x="18" y="2"/>
                    </a:lnTo>
                    <a:lnTo>
                      <a:pt x="20" y="2"/>
                    </a:lnTo>
                    <a:lnTo>
                      <a:pt x="22" y="2"/>
                    </a:lnTo>
                    <a:lnTo>
                      <a:pt x="24" y="2"/>
                    </a:lnTo>
                    <a:lnTo>
                      <a:pt x="24" y="0"/>
                    </a:lnTo>
                    <a:lnTo>
                      <a:pt x="26" y="0"/>
                    </a:lnTo>
                    <a:lnTo>
                      <a:pt x="28" y="0"/>
                    </a:lnTo>
                    <a:lnTo>
                      <a:pt x="30" y="0"/>
                    </a:lnTo>
                    <a:lnTo>
                      <a:pt x="32" y="0"/>
                    </a:lnTo>
                    <a:lnTo>
                      <a:pt x="34" y="0"/>
                    </a:lnTo>
                    <a:lnTo>
                      <a:pt x="36" y="0"/>
                    </a:lnTo>
                    <a:lnTo>
                      <a:pt x="38" y="2"/>
                    </a:lnTo>
                    <a:lnTo>
                      <a:pt x="40" y="2"/>
                    </a:lnTo>
                    <a:lnTo>
                      <a:pt x="42" y="2"/>
                    </a:lnTo>
                    <a:lnTo>
                      <a:pt x="44" y="2"/>
                    </a:lnTo>
                    <a:lnTo>
                      <a:pt x="46" y="2"/>
                    </a:lnTo>
                    <a:lnTo>
                      <a:pt x="46" y="4"/>
                    </a:lnTo>
                    <a:lnTo>
                      <a:pt x="48" y="4"/>
                    </a:lnTo>
                    <a:lnTo>
                      <a:pt x="50" y="4"/>
                    </a:lnTo>
                    <a:lnTo>
                      <a:pt x="50" y="6"/>
                    </a:lnTo>
                    <a:lnTo>
                      <a:pt x="52" y="6"/>
                    </a:lnTo>
                    <a:lnTo>
                      <a:pt x="54" y="6"/>
                    </a:lnTo>
                    <a:lnTo>
                      <a:pt x="54" y="15"/>
                    </a:lnTo>
                    <a:lnTo>
                      <a:pt x="52" y="15"/>
                    </a:lnTo>
                    <a:lnTo>
                      <a:pt x="50" y="15"/>
                    </a:lnTo>
                    <a:lnTo>
                      <a:pt x="50" y="13"/>
                    </a:lnTo>
                    <a:lnTo>
                      <a:pt x="48" y="13"/>
                    </a:lnTo>
                    <a:lnTo>
                      <a:pt x="48" y="12"/>
                    </a:lnTo>
                    <a:lnTo>
                      <a:pt x="46" y="12"/>
                    </a:lnTo>
                    <a:lnTo>
                      <a:pt x="44" y="12"/>
                    </a:lnTo>
                    <a:lnTo>
                      <a:pt x="44" y="10"/>
                    </a:lnTo>
                    <a:lnTo>
                      <a:pt x="42" y="10"/>
                    </a:lnTo>
                    <a:lnTo>
                      <a:pt x="40" y="10"/>
                    </a:lnTo>
                    <a:lnTo>
                      <a:pt x="38" y="10"/>
                    </a:lnTo>
                    <a:lnTo>
                      <a:pt x="38" y="8"/>
                    </a:lnTo>
                    <a:lnTo>
                      <a:pt x="36" y="8"/>
                    </a:lnTo>
                    <a:lnTo>
                      <a:pt x="34" y="8"/>
                    </a:lnTo>
                    <a:lnTo>
                      <a:pt x="32" y="8"/>
                    </a:lnTo>
                    <a:lnTo>
                      <a:pt x="30" y="8"/>
                    </a:lnTo>
                    <a:lnTo>
                      <a:pt x="28" y="8"/>
                    </a:lnTo>
                    <a:lnTo>
                      <a:pt x="26" y="8"/>
                    </a:lnTo>
                    <a:lnTo>
                      <a:pt x="24" y="8"/>
                    </a:lnTo>
                    <a:lnTo>
                      <a:pt x="24" y="10"/>
                    </a:lnTo>
                    <a:lnTo>
                      <a:pt x="22" y="10"/>
                    </a:lnTo>
                    <a:lnTo>
                      <a:pt x="20" y="10"/>
                    </a:lnTo>
                    <a:lnTo>
                      <a:pt x="18" y="10"/>
                    </a:lnTo>
                    <a:lnTo>
                      <a:pt x="18" y="12"/>
                    </a:lnTo>
                    <a:lnTo>
                      <a:pt x="16" y="12"/>
                    </a:lnTo>
                    <a:lnTo>
                      <a:pt x="16" y="13"/>
                    </a:lnTo>
                    <a:lnTo>
                      <a:pt x="14" y="13"/>
                    </a:lnTo>
                    <a:lnTo>
                      <a:pt x="14" y="15"/>
                    </a:lnTo>
                    <a:lnTo>
                      <a:pt x="12" y="15"/>
                    </a:lnTo>
                    <a:lnTo>
                      <a:pt x="12" y="17"/>
                    </a:lnTo>
                    <a:lnTo>
                      <a:pt x="12" y="19"/>
                    </a:lnTo>
                    <a:lnTo>
                      <a:pt x="10" y="19"/>
                    </a:lnTo>
                    <a:lnTo>
                      <a:pt x="10" y="21"/>
                    </a:lnTo>
                    <a:lnTo>
                      <a:pt x="10" y="23"/>
                    </a:lnTo>
                    <a:lnTo>
                      <a:pt x="10" y="25"/>
                    </a:lnTo>
                    <a:lnTo>
                      <a:pt x="8" y="25"/>
                    </a:lnTo>
                    <a:lnTo>
                      <a:pt x="8" y="26"/>
                    </a:lnTo>
                    <a:lnTo>
                      <a:pt x="8" y="28"/>
                    </a:lnTo>
                    <a:lnTo>
                      <a:pt x="8" y="30"/>
                    </a:lnTo>
                    <a:lnTo>
                      <a:pt x="8" y="32"/>
                    </a:lnTo>
                    <a:lnTo>
                      <a:pt x="8" y="34"/>
                    </a:lnTo>
                    <a:lnTo>
                      <a:pt x="8" y="36"/>
                    </a:lnTo>
                    <a:lnTo>
                      <a:pt x="8" y="38"/>
                    </a:lnTo>
                    <a:lnTo>
                      <a:pt x="8" y="39"/>
                    </a:lnTo>
                    <a:lnTo>
                      <a:pt x="10" y="41"/>
                    </a:lnTo>
                    <a:lnTo>
                      <a:pt x="10" y="43"/>
                    </a:lnTo>
                    <a:lnTo>
                      <a:pt x="10" y="45"/>
                    </a:lnTo>
                    <a:lnTo>
                      <a:pt x="12" y="45"/>
                    </a:lnTo>
                    <a:lnTo>
                      <a:pt x="12" y="47"/>
                    </a:lnTo>
                    <a:lnTo>
                      <a:pt x="12" y="49"/>
                    </a:lnTo>
                    <a:lnTo>
                      <a:pt x="14" y="49"/>
                    </a:lnTo>
                    <a:lnTo>
                      <a:pt x="14" y="50"/>
                    </a:lnTo>
                    <a:lnTo>
                      <a:pt x="16" y="50"/>
                    </a:lnTo>
                    <a:lnTo>
                      <a:pt x="16" y="52"/>
                    </a:lnTo>
                    <a:lnTo>
                      <a:pt x="18" y="52"/>
                    </a:lnTo>
                    <a:lnTo>
                      <a:pt x="18" y="54"/>
                    </a:lnTo>
                    <a:lnTo>
                      <a:pt x="20" y="54"/>
                    </a:lnTo>
                    <a:lnTo>
                      <a:pt x="22" y="54"/>
                    </a:lnTo>
                    <a:lnTo>
                      <a:pt x="22" y="56"/>
                    </a:lnTo>
                    <a:lnTo>
                      <a:pt x="24" y="56"/>
                    </a:lnTo>
                    <a:lnTo>
                      <a:pt x="26" y="56"/>
                    </a:lnTo>
                    <a:lnTo>
                      <a:pt x="28" y="56"/>
                    </a:lnTo>
                    <a:lnTo>
                      <a:pt x="30" y="56"/>
                    </a:lnTo>
                    <a:lnTo>
                      <a:pt x="32" y="56"/>
                    </a:lnTo>
                    <a:lnTo>
                      <a:pt x="34" y="56"/>
                    </a:lnTo>
                    <a:lnTo>
                      <a:pt x="36" y="56"/>
                    </a:lnTo>
                    <a:lnTo>
                      <a:pt x="38" y="56"/>
                    </a:lnTo>
                    <a:lnTo>
                      <a:pt x="40" y="56"/>
                    </a:lnTo>
                    <a:lnTo>
                      <a:pt x="42" y="54"/>
                    </a:lnTo>
                    <a:lnTo>
                      <a:pt x="44" y="54"/>
                    </a:lnTo>
                    <a:lnTo>
                      <a:pt x="46" y="54"/>
                    </a:lnTo>
                    <a:lnTo>
                      <a:pt x="46" y="52"/>
                    </a:lnTo>
                    <a:lnTo>
                      <a:pt x="48" y="52"/>
                    </a:lnTo>
                    <a:lnTo>
                      <a:pt x="48" y="50"/>
                    </a:lnTo>
                    <a:lnTo>
                      <a:pt x="50" y="50"/>
                    </a:lnTo>
                    <a:lnTo>
                      <a:pt x="52" y="50"/>
                    </a:lnTo>
                    <a:lnTo>
                      <a:pt x="52" y="49"/>
                    </a:lnTo>
                    <a:lnTo>
                      <a:pt x="54" y="49"/>
                    </a:lnTo>
                    <a:lnTo>
                      <a:pt x="5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1777" name="Freeform 78"/>
            <p:cNvSpPr>
              <a:spLocks/>
            </p:cNvSpPr>
            <p:nvPr/>
          </p:nvSpPr>
          <p:spPr bwMode="auto">
            <a:xfrm>
              <a:off x="3857" y="1708"/>
              <a:ext cx="39" cy="58"/>
            </a:xfrm>
            <a:custGeom>
              <a:avLst/>
              <a:gdLst>
                <a:gd name="T0" fmla="*/ 24 w 41"/>
                <a:gd name="T1" fmla="*/ 35 h 61"/>
                <a:gd name="T2" fmla="*/ 0 w 41"/>
                <a:gd name="T3" fmla="*/ 35 h 61"/>
                <a:gd name="T4" fmla="*/ 0 w 41"/>
                <a:gd name="T5" fmla="*/ 0 h 61"/>
                <a:gd name="T6" fmla="*/ 24 w 41"/>
                <a:gd name="T7" fmla="*/ 0 h 61"/>
                <a:gd name="T8" fmla="*/ 24 w 41"/>
                <a:gd name="T9" fmla="*/ 7 h 61"/>
                <a:gd name="T10" fmla="*/ 7 w 41"/>
                <a:gd name="T11" fmla="*/ 7 h 61"/>
                <a:gd name="T12" fmla="*/ 7 w 41"/>
                <a:gd name="T13" fmla="*/ 13 h 61"/>
                <a:gd name="T14" fmla="*/ 24 w 41"/>
                <a:gd name="T15" fmla="*/ 13 h 61"/>
                <a:gd name="T16" fmla="*/ 24 w 41"/>
                <a:gd name="T17" fmla="*/ 19 h 61"/>
                <a:gd name="T18" fmla="*/ 7 w 41"/>
                <a:gd name="T19" fmla="*/ 19 h 61"/>
                <a:gd name="T20" fmla="*/ 7 w 41"/>
                <a:gd name="T21" fmla="*/ 30 h 61"/>
                <a:gd name="T22" fmla="*/ 24 w 41"/>
                <a:gd name="T23" fmla="*/ 30 h 61"/>
                <a:gd name="T24" fmla="*/ 24 w 41"/>
                <a:gd name="T25" fmla="*/ 35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61"/>
                <a:gd name="T41" fmla="*/ 41 w 41"/>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61">
                  <a:moveTo>
                    <a:pt x="41" y="61"/>
                  </a:moveTo>
                  <a:lnTo>
                    <a:pt x="0" y="61"/>
                  </a:lnTo>
                  <a:lnTo>
                    <a:pt x="0" y="0"/>
                  </a:lnTo>
                  <a:lnTo>
                    <a:pt x="41" y="0"/>
                  </a:lnTo>
                  <a:lnTo>
                    <a:pt x="41" y="7"/>
                  </a:lnTo>
                  <a:lnTo>
                    <a:pt x="7" y="7"/>
                  </a:lnTo>
                  <a:lnTo>
                    <a:pt x="7" y="24"/>
                  </a:lnTo>
                  <a:lnTo>
                    <a:pt x="41" y="24"/>
                  </a:lnTo>
                  <a:lnTo>
                    <a:pt x="41" y="31"/>
                  </a:lnTo>
                  <a:lnTo>
                    <a:pt x="7" y="31"/>
                  </a:lnTo>
                  <a:lnTo>
                    <a:pt x="7" y="53"/>
                  </a:lnTo>
                  <a:lnTo>
                    <a:pt x="41" y="53"/>
                  </a:lnTo>
                  <a:lnTo>
                    <a:pt x="41"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8" name="Freeform 79"/>
            <p:cNvSpPr>
              <a:spLocks noEditPoints="1"/>
            </p:cNvSpPr>
            <p:nvPr/>
          </p:nvSpPr>
          <p:spPr bwMode="auto">
            <a:xfrm>
              <a:off x="4661" y="1739"/>
              <a:ext cx="43" cy="47"/>
            </a:xfrm>
            <a:custGeom>
              <a:avLst/>
              <a:gdLst>
                <a:gd name="T0" fmla="*/ 28 w 45"/>
                <a:gd name="T1" fmla="*/ 24 h 48"/>
                <a:gd name="T2" fmla="*/ 27 w 45"/>
                <a:gd name="T3" fmla="*/ 24 h 48"/>
                <a:gd name="T4" fmla="*/ 27 w 45"/>
                <a:gd name="T5" fmla="*/ 26 h 48"/>
                <a:gd name="T6" fmla="*/ 25 w 45"/>
                <a:gd name="T7" fmla="*/ 28 h 48"/>
                <a:gd name="T8" fmla="*/ 24 w 45"/>
                <a:gd name="T9" fmla="*/ 32 h 48"/>
                <a:gd name="T10" fmla="*/ 22 w 45"/>
                <a:gd name="T11" fmla="*/ 35 h 48"/>
                <a:gd name="T12" fmla="*/ 16 w 45"/>
                <a:gd name="T13" fmla="*/ 35 h 48"/>
                <a:gd name="T14" fmla="*/ 12 w 45"/>
                <a:gd name="T15" fmla="*/ 37 h 48"/>
                <a:gd name="T16" fmla="*/ 11 w 45"/>
                <a:gd name="T17" fmla="*/ 35 h 48"/>
                <a:gd name="T18" fmla="*/ 11 w 45"/>
                <a:gd name="T19" fmla="*/ 35 h 48"/>
                <a:gd name="T20" fmla="*/ 10 w 45"/>
                <a:gd name="T21" fmla="*/ 34 h 48"/>
                <a:gd name="T22" fmla="*/ 8 w 45"/>
                <a:gd name="T23" fmla="*/ 30 h 48"/>
                <a:gd name="T24" fmla="*/ 4 w 45"/>
                <a:gd name="T25" fmla="*/ 28 h 48"/>
                <a:gd name="T26" fmla="*/ 2 w 45"/>
                <a:gd name="T27" fmla="*/ 24 h 48"/>
                <a:gd name="T28" fmla="*/ 2 w 45"/>
                <a:gd name="T29" fmla="*/ 24 h 48"/>
                <a:gd name="T30" fmla="*/ 0 w 45"/>
                <a:gd name="T31" fmla="*/ 24 h 48"/>
                <a:gd name="T32" fmla="*/ 2 w 45"/>
                <a:gd name="T33" fmla="*/ 20 h 48"/>
                <a:gd name="T34" fmla="*/ 2 w 45"/>
                <a:gd name="T35" fmla="*/ 15 h 48"/>
                <a:gd name="T36" fmla="*/ 4 w 45"/>
                <a:gd name="T37" fmla="*/ 9 h 48"/>
                <a:gd name="T38" fmla="*/ 8 w 45"/>
                <a:gd name="T39" fmla="*/ 6 h 48"/>
                <a:gd name="T40" fmla="*/ 11 w 45"/>
                <a:gd name="T41" fmla="*/ 2 h 48"/>
                <a:gd name="T42" fmla="*/ 11 w 45"/>
                <a:gd name="T43" fmla="*/ 0 h 48"/>
                <a:gd name="T44" fmla="*/ 12 w 45"/>
                <a:gd name="T45" fmla="*/ 0 h 48"/>
                <a:gd name="T46" fmla="*/ 18 w 45"/>
                <a:gd name="T47" fmla="*/ 0 h 48"/>
                <a:gd name="T48" fmla="*/ 22 w 45"/>
                <a:gd name="T49" fmla="*/ 2 h 48"/>
                <a:gd name="T50" fmla="*/ 24 w 45"/>
                <a:gd name="T51" fmla="*/ 4 h 48"/>
                <a:gd name="T52" fmla="*/ 25 w 45"/>
                <a:gd name="T53" fmla="*/ 7 h 48"/>
                <a:gd name="T54" fmla="*/ 27 w 45"/>
                <a:gd name="T55" fmla="*/ 11 h 48"/>
                <a:gd name="T56" fmla="*/ 28 w 45"/>
                <a:gd name="T57" fmla="*/ 15 h 48"/>
                <a:gd name="T58" fmla="*/ 28 w 45"/>
                <a:gd name="T59" fmla="*/ 20 h 48"/>
                <a:gd name="T60" fmla="*/ 24 w 45"/>
                <a:gd name="T61" fmla="*/ 24 h 48"/>
                <a:gd name="T62" fmla="*/ 24 w 45"/>
                <a:gd name="T63" fmla="*/ 19 h 48"/>
                <a:gd name="T64" fmla="*/ 23 w 45"/>
                <a:gd name="T65" fmla="*/ 13 h 48"/>
                <a:gd name="T66" fmla="*/ 20 w 45"/>
                <a:gd name="T67" fmla="*/ 9 h 48"/>
                <a:gd name="T68" fmla="*/ 16 w 45"/>
                <a:gd name="T69" fmla="*/ 7 h 48"/>
                <a:gd name="T70" fmla="*/ 11 w 45"/>
                <a:gd name="T71" fmla="*/ 6 h 48"/>
                <a:gd name="T72" fmla="*/ 11 w 45"/>
                <a:gd name="T73" fmla="*/ 7 h 48"/>
                <a:gd name="T74" fmla="*/ 11 w 45"/>
                <a:gd name="T75" fmla="*/ 9 h 48"/>
                <a:gd name="T76" fmla="*/ 11 w 45"/>
                <a:gd name="T77" fmla="*/ 13 h 48"/>
                <a:gd name="T78" fmla="*/ 10 w 45"/>
                <a:gd name="T79" fmla="*/ 17 h 48"/>
                <a:gd name="T80" fmla="*/ 10 w 45"/>
                <a:gd name="T81" fmla="*/ 22 h 48"/>
                <a:gd name="T82" fmla="*/ 10 w 45"/>
                <a:gd name="T83" fmla="*/ 24 h 48"/>
                <a:gd name="T84" fmla="*/ 10 w 45"/>
                <a:gd name="T85" fmla="*/ 24 h 48"/>
                <a:gd name="T86" fmla="*/ 11 w 45"/>
                <a:gd name="T87" fmla="*/ 26 h 48"/>
                <a:gd name="T88" fmla="*/ 11 w 45"/>
                <a:gd name="T89" fmla="*/ 28 h 48"/>
                <a:gd name="T90" fmla="*/ 11 w 45"/>
                <a:gd name="T91" fmla="*/ 30 h 48"/>
                <a:gd name="T92" fmla="*/ 16 w 45"/>
                <a:gd name="T93" fmla="*/ 30 h 48"/>
                <a:gd name="T94" fmla="*/ 20 w 45"/>
                <a:gd name="T95" fmla="*/ 26 h 48"/>
                <a:gd name="T96" fmla="*/ 23 w 45"/>
                <a:gd name="T97" fmla="*/ 24 h 48"/>
                <a:gd name="T98" fmla="*/ 23 w 45"/>
                <a:gd name="T99" fmla="*/ 24 h 48"/>
                <a:gd name="T100" fmla="*/ 24 w 45"/>
                <a:gd name="T101" fmla="*/ 24 h 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5"/>
                <a:gd name="T154" fmla="*/ 0 h 48"/>
                <a:gd name="T155" fmla="*/ 45 w 45"/>
                <a:gd name="T156" fmla="*/ 48 h 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5" h="48">
                  <a:moveTo>
                    <a:pt x="45" y="24"/>
                  </a:moveTo>
                  <a:lnTo>
                    <a:pt x="45" y="26"/>
                  </a:lnTo>
                  <a:lnTo>
                    <a:pt x="45" y="28"/>
                  </a:lnTo>
                  <a:lnTo>
                    <a:pt x="45" y="30"/>
                  </a:lnTo>
                  <a:lnTo>
                    <a:pt x="45" y="32"/>
                  </a:lnTo>
                  <a:lnTo>
                    <a:pt x="43" y="32"/>
                  </a:lnTo>
                  <a:lnTo>
                    <a:pt x="43" y="33"/>
                  </a:lnTo>
                  <a:lnTo>
                    <a:pt x="43" y="35"/>
                  </a:lnTo>
                  <a:lnTo>
                    <a:pt x="43" y="37"/>
                  </a:lnTo>
                  <a:lnTo>
                    <a:pt x="41" y="37"/>
                  </a:lnTo>
                  <a:lnTo>
                    <a:pt x="41" y="39"/>
                  </a:lnTo>
                  <a:lnTo>
                    <a:pt x="39" y="39"/>
                  </a:lnTo>
                  <a:lnTo>
                    <a:pt x="39" y="41"/>
                  </a:lnTo>
                  <a:lnTo>
                    <a:pt x="39" y="43"/>
                  </a:lnTo>
                  <a:lnTo>
                    <a:pt x="37" y="43"/>
                  </a:lnTo>
                  <a:lnTo>
                    <a:pt x="35" y="45"/>
                  </a:lnTo>
                  <a:lnTo>
                    <a:pt x="33" y="45"/>
                  </a:lnTo>
                  <a:lnTo>
                    <a:pt x="33" y="46"/>
                  </a:lnTo>
                  <a:lnTo>
                    <a:pt x="31" y="46"/>
                  </a:lnTo>
                  <a:lnTo>
                    <a:pt x="29" y="46"/>
                  </a:lnTo>
                  <a:lnTo>
                    <a:pt x="27" y="46"/>
                  </a:lnTo>
                  <a:lnTo>
                    <a:pt x="25" y="46"/>
                  </a:lnTo>
                  <a:lnTo>
                    <a:pt x="25" y="48"/>
                  </a:lnTo>
                  <a:lnTo>
                    <a:pt x="23" y="48"/>
                  </a:lnTo>
                  <a:lnTo>
                    <a:pt x="21" y="48"/>
                  </a:lnTo>
                  <a:lnTo>
                    <a:pt x="19" y="48"/>
                  </a:lnTo>
                  <a:lnTo>
                    <a:pt x="19" y="46"/>
                  </a:lnTo>
                  <a:lnTo>
                    <a:pt x="17" y="46"/>
                  </a:lnTo>
                  <a:lnTo>
                    <a:pt x="16" y="46"/>
                  </a:lnTo>
                  <a:lnTo>
                    <a:pt x="14" y="46"/>
                  </a:lnTo>
                  <a:lnTo>
                    <a:pt x="14" y="45"/>
                  </a:lnTo>
                  <a:lnTo>
                    <a:pt x="12" y="45"/>
                  </a:lnTo>
                  <a:lnTo>
                    <a:pt x="10" y="45"/>
                  </a:lnTo>
                  <a:lnTo>
                    <a:pt x="10" y="43"/>
                  </a:lnTo>
                  <a:lnTo>
                    <a:pt x="8" y="43"/>
                  </a:lnTo>
                  <a:lnTo>
                    <a:pt x="8" y="41"/>
                  </a:lnTo>
                  <a:lnTo>
                    <a:pt x="6" y="41"/>
                  </a:lnTo>
                  <a:lnTo>
                    <a:pt x="6" y="39"/>
                  </a:lnTo>
                  <a:lnTo>
                    <a:pt x="4" y="39"/>
                  </a:lnTo>
                  <a:lnTo>
                    <a:pt x="4" y="37"/>
                  </a:lnTo>
                  <a:lnTo>
                    <a:pt x="4" y="35"/>
                  </a:lnTo>
                  <a:lnTo>
                    <a:pt x="2" y="35"/>
                  </a:lnTo>
                  <a:lnTo>
                    <a:pt x="2" y="33"/>
                  </a:lnTo>
                  <a:lnTo>
                    <a:pt x="2" y="32"/>
                  </a:lnTo>
                  <a:lnTo>
                    <a:pt x="2" y="30"/>
                  </a:lnTo>
                  <a:lnTo>
                    <a:pt x="2" y="28"/>
                  </a:lnTo>
                  <a:lnTo>
                    <a:pt x="0" y="26"/>
                  </a:lnTo>
                  <a:lnTo>
                    <a:pt x="0" y="24"/>
                  </a:lnTo>
                  <a:lnTo>
                    <a:pt x="0" y="22"/>
                  </a:lnTo>
                  <a:lnTo>
                    <a:pt x="0" y="20"/>
                  </a:lnTo>
                  <a:lnTo>
                    <a:pt x="2" y="20"/>
                  </a:lnTo>
                  <a:lnTo>
                    <a:pt x="2" y="19"/>
                  </a:lnTo>
                  <a:lnTo>
                    <a:pt x="2" y="17"/>
                  </a:lnTo>
                  <a:lnTo>
                    <a:pt x="2" y="15"/>
                  </a:lnTo>
                  <a:lnTo>
                    <a:pt x="2" y="13"/>
                  </a:lnTo>
                  <a:lnTo>
                    <a:pt x="4" y="11"/>
                  </a:lnTo>
                  <a:lnTo>
                    <a:pt x="4" y="9"/>
                  </a:lnTo>
                  <a:lnTo>
                    <a:pt x="6" y="7"/>
                  </a:lnTo>
                  <a:lnTo>
                    <a:pt x="6" y="6"/>
                  </a:lnTo>
                  <a:lnTo>
                    <a:pt x="8" y="6"/>
                  </a:lnTo>
                  <a:lnTo>
                    <a:pt x="8" y="4"/>
                  </a:lnTo>
                  <a:lnTo>
                    <a:pt x="10" y="4"/>
                  </a:lnTo>
                  <a:lnTo>
                    <a:pt x="12" y="2"/>
                  </a:lnTo>
                  <a:lnTo>
                    <a:pt x="14" y="2"/>
                  </a:lnTo>
                  <a:lnTo>
                    <a:pt x="16" y="0"/>
                  </a:lnTo>
                  <a:lnTo>
                    <a:pt x="17" y="0"/>
                  </a:lnTo>
                  <a:lnTo>
                    <a:pt x="19" y="0"/>
                  </a:lnTo>
                  <a:lnTo>
                    <a:pt x="21" y="0"/>
                  </a:lnTo>
                  <a:lnTo>
                    <a:pt x="23" y="0"/>
                  </a:lnTo>
                  <a:lnTo>
                    <a:pt x="25" y="0"/>
                  </a:lnTo>
                  <a:lnTo>
                    <a:pt x="27" y="0"/>
                  </a:lnTo>
                  <a:lnTo>
                    <a:pt x="29" y="0"/>
                  </a:lnTo>
                  <a:lnTo>
                    <a:pt x="31" y="0"/>
                  </a:lnTo>
                  <a:lnTo>
                    <a:pt x="31" y="2"/>
                  </a:lnTo>
                  <a:lnTo>
                    <a:pt x="33" y="2"/>
                  </a:lnTo>
                  <a:lnTo>
                    <a:pt x="35" y="2"/>
                  </a:lnTo>
                  <a:lnTo>
                    <a:pt x="35" y="4"/>
                  </a:lnTo>
                  <a:lnTo>
                    <a:pt x="37" y="4"/>
                  </a:lnTo>
                  <a:lnTo>
                    <a:pt x="37" y="6"/>
                  </a:lnTo>
                  <a:lnTo>
                    <a:pt x="39" y="6"/>
                  </a:lnTo>
                  <a:lnTo>
                    <a:pt x="39" y="7"/>
                  </a:lnTo>
                  <a:lnTo>
                    <a:pt x="41" y="7"/>
                  </a:lnTo>
                  <a:lnTo>
                    <a:pt x="41" y="9"/>
                  </a:lnTo>
                  <a:lnTo>
                    <a:pt x="43" y="11"/>
                  </a:lnTo>
                  <a:lnTo>
                    <a:pt x="43" y="13"/>
                  </a:lnTo>
                  <a:lnTo>
                    <a:pt x="43" y="15"/>
                  </a:lnTo>
                  <a:lnTo>
                    <a:pt x="45" y="15"/>
                  </a:lnTo>
                  <a:lnTo>
                    <a:pt x="45" y="17"/>
                  </a:lnTo>
                  <a:lnTo>
                    <a:pt x="45" y="19"/>
                  </a:lnTo>
                  <a:lnTo>
                    <a:pt x="45" y="20"/>
                  </a:lnTo>
                  <a:lnTo>
                    <a:pt x="45" y="22"/>
                  </a:lnTo>
                  <a:lnTo>
                    <a:pt x="45" y="24"/>
                  </a:lnTo>
                  <a:close/>
                  <a:moveTo>
                    <a:pt x="37" y="24"/>
                  </a:moveTo>
                  <a:lnTo>
                    <a:pt x="37" y="22"/>
                  </a:lnTo>
                  <a:lnTo>
                    <a:pt x="37" y="20"/>
                  </a:lnTo>
                  <a:lnTo>
                    <a:pt x="37" y="19"/>
                  </a:lnTo>
                  <a:lnTo>
                    <a:pt x="35" y="17"/>
                  </a:lnTo>
                  <a:lnTo>
                    <a:pt x="35" y="15"/>
                  </a:lnTo>
                  <a:lnTo>
                    <a:pt x="35" y="13"/>
                  </a:lnTo>
                  <a:lnTo>
                    <a:pt x="33" y="11"/>
                  </a:lnTo>
                  <a:lnTo>
                    <a:pt x="33" y="9"/>
                  </a:lnTo>
                  <a:lnTo>
                    <a:pt x="31" y="9"/>
                  </a:lnTo>
                  <a:lnTo>
                    <a:pt x="31" y="7"/>
                  </a:lnTo>
                  <a:lnTo>
                    <a:pt x="29" y="7"/>
                  </a:lnTo>
                  <a:lnTo>
                    <a:pt x="27" y="7"/>
                  </a:lnTo>
                  <a:lnTo>
                    <a:pt x="25" y="6"/>
                  </a:lnTo>
                  <a:lnTo>
                    <a:pt x="23" y="6"/>
                  </a:lnTo>
                  <a:lnTo>
                    <a:pt x="21" y="6"/>
                  </a:lnTo>
                  <a:lnTo>
                    <a:pt x="19" y="6"/>
                  </a:lnTo>
                  <a:lnTo>
                    <a:pt x="19" y="7"/>
                  </a:lnTo>
                  <a:lnTo>
                    <a:pt x="17" y="7"/>
                  </a:lnTo>
                  <a:lnTo>
                    <a:pt x="16" y="7"/>
                  </a:lnTo>
                  <a:lnTo>
                    <a:pt x="16" y="9"/>
                  </a:lnTo>
                  <a:lnTo>
                    <a:pt x="14" y="9"/>
                  </a:lnTo>
                  <a:lnTo>
                    <a:pt x="14" y="11"/>
                  </a:lnTo>
                  <a:lnTo>
                    <a:pt x="12" y="11"/>
                  </a:lnTo>
                  <a:lnTo>
                    <a:pt x="12" y="13"/>
                  </a:lnTo>
                  <a:lnTo>
                    <a:pt x="10" y="13"/>
                  </a:lnTo>
                  <a:lnTo>
                    <a:pt x="10" y="15"/>
                  </a:lnTo>
                  <a:lnTo>
                    <a:pt x="10" y="17"/>
                  </a:lnTo>
                  <a:lnTo>
                    <a:pt x="10" y="19"/>
                  </a:lnTo>
                  <a:lnTo>
                    <a:pt x="10" y="20"/>
                  </a:lnTo>
                  <a:lnTo>
                    <a:pt x="10" y="22"/>
                  </a:lnTo>
                  <a:lnTo>
                    <a:pt x="10" y="24"/>
                  </a:lnTo>
                  <a:lnTo>
                    <a:pt x="10" y="26"/>
                  </a:lnTo>
                  <a:lnTo>
                    <a:pt x="10" y="28"/>
                  </a:lnTo>
                  <a:lnTo>
                    <a:pt x="10" y="30"/>
                  </a:lnTo>
                  <a:lnTo>
                    <a:pt x="10" y="32"/>
                  </a:lnTo>
                  <a:lnTo>
                    <a:pt x="10" y="33"/>
                  </a:lnTo>
                  <a:lnTo>
                    <a:pt x="12" y="33"/>
                  </a:lnTo>
                  <a:lnTo>
                    <a:pt x="12" y="35"/>
                  </a:lnTo>
                  <a:lnTo>
                    <a:pt x="14" y="37"/>
                  </a:lnTo>
                  <a:lnTo>
                    <a:pt x="14" y="39"/>
                  </a:lnTo>
                  <a:lnTo>
                    <a:pt x="16" y="39"/>
                  </a:lnTo>
                  <a:lnTo>
                    <a:pt x="17" y="39"/>
                  </a:lnTo>
                  <a:lnTo>
                    <a:pt x="17" y="41"/>
                  </a:lnTo>
                  <a:lnTo>
                    <a:pt x="19" y="41"/>
                  </a:lnTo>
                  <a:lnTo>
                    <a:pt x="21" y="41"/>
                  </a:lnTo>
                  <a:lnTo>
                    <a:pt x="23" y="41"/>
                  </a:lnTo>
                  <a:lnTo>
                    <a:pt x="25" y="41"/>
                  </a:lnTo>
                  <a:lnTo>
                    <a:pt x="27" y="41"/>
                  </a:lnTo>
                  <a:lnTo>
                    <a:pt x="29" y="39"/>
                  </a:lnTo>
                  <a:lnTo>
                    <a:pt x="31" y="39"/>
                  </a:lnTo>
                  <a:lnTo>
                    <a:pt x="31" y="37"/>
                  </a:lnTo>
                  <a:lnTo>
                    <a:pt x="33" y="37"/>
                  </a:lnTo>
                  <a:lnTo>
                    <a:pt x="33" y="35"/>
                  </a:lnTo>
                  <a:lnTo>
                    <a:pt x="35" y="35"/>
                  </a:lnTo>
                  <a:lnTo>
                    <a:pt x="35" y="33"/>
                  </a:lnTo>
                  <a:lnTo>
                    <a:pt x="35" y="32"/>
                  </a:lnTo>
                  <a:lnTo>
                    <a:pt x="35" y="30"/>
                  </a:lnTo>
                  <a:lnTo>
                    <a:pt x="37" y="30"/>
                  </a:lnTo>
                  <a:lnTo>
                    <a:pt x="37" y="28"/>
                  </a:lnTo>
                  <a:lnTo>
                    <a:pt x="37" y="26"/>
                  </a:lnTo>
                  <a:lnTo>
                    <a:pt x="3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9" name="Freeform 80"/>
            <p:cNvSpPr>
              <a:spLocks noEditPoints="1"/>
            </p:cNvSpPr>
            <p:nvPr/>
          </p:nvSpPr>
          <p:spPr bwMode="auto">
            <a:xfrm>
              <a:off x="2934" y="1681"/>
              <a:ext cx="7" cy="58"/>
            </a:xfrm>
            <a:custGeom>
              <a:avLst/>
              <a:gdLst>
                <a:gd name="T0" fmla="*/ 4 w 8"/>
                <a:gd name="T1" fmla="*/ 7 h 61"/>
                <a:gd name="T2" fmla="*/ 0 w 8"/>
                <a:gd name="T3" fmla="*/ 7 h 61"/>
                <a:gd name="T4" fmla="*/ 0 w 8"/>
                <a:gd name="T5" fmla="*/ 0 h 61"/>
                <a:gd name="T6" fmla="*/ 4 w 8"/>
                <a:gd name="T7" fmla="*/ 0 h 61"/>
                <a:gd name="T8" fmla="*/ 4 w 8"/>
                <a:gd name="T9" fmla="*/ 7 h 61"/>
                <a:gd name="T10" fmla="*/ 4 w 8"/>
                <a:gd name="T11" fmla="*/ 35 h 61"/>
                <a:gd name="T12" fmla="*/ 0 w 8"/>
                <a:gd name="T13" fmla="*/ 35 h 61"/>
                <a:gd name="T14" fmla="*/ 0 w 8"/>
                <a:gd name="T15" fmla="*/ 10 h 61"/>
                <a:gd name="T16" fmla="*/ 4 w 8"/>
                <a:gd name="T17" fmla="*/ 10 h 61"/>
                <a:gd name="T18" fmla="*/ 4 w 8"/>
                <a:gd name="T19" fmla="*/ 35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
                <a:gd name="T31" fmla="*/ 0 h 61"/>
                <a:gd name="T32" fmla="*/ 8 w 8"/>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 h="61">
                  <a:moveTo>
                    <a:pt x="8" y="7"/>
                  </a:moveTo>
                  <a:lnTo>
                    <a:pt x="0" y="7"/>
                  </a:lnTo>
                  <a:lnTo>
                    <a:pt x="0" y="0"/>
                  </a:lnTo>
                  <a:lnTo>
                    <a:pt x="8" y="0"/>
                  </a:lnTo>
                  <a:lnTo>
                    <a:pt x="8" y="7"/>
                  </a:lnTo>
                  <a:close/>
                  <a:moveTo>
                    <a:pt x="8" y="61"/>
                  </a:moveTo>
                  <a:lnTo>
                    <a:pt x="0" y="61"/>
                  </a:lnTo>
                  <a:lnTo>
                    <a:pt x="0" y="15"/>
                  </a:lnTo>
                  <a:lnTo>
                    <a:pt x="8" y="15"/>
                  </a:lnTo>
                  <a:lnTo>
                    <a:pt x="8"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0" name="Line 81"/>
            <p:cNvSpPr>
              <a:spLocks noChangeShapeType="1"/>
            </p:cNvSpPr>
            <p:nvPr/>
          </p:nvSpPr>
          <p:spPr bwMode="auto">
            <a:xfrm flipV="1">
              <a:off x="4543" y="1583"/>
              <a:ext cx="0" cy="3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Freeform 82"/>
            <p:cNvSpPr>
              <a:spLocks/>
            </p:cNvSpPr>
            <p:nvPr/>
          </p:nvSpPr>
          <p:spPr bwMode="auto">
            <a:xfrm>
              <a:off x="4522" y="1549"/>
              <a:ext cx="42" cy="36"/>
            </a:xfrm>
            <a:custGeom>
              <a:avLst/>
              <a:gdLst>
                <a:gd name="T0" fmla="*/ 21 w 43"/>
                <a:gd name="T1" fmla="*/ 0 h 37"/>
                <a:gd name="T2" fmla="*/ 0 w 43"/>
                <a:gd name="T3" fmla="*/ 26 h 37"/>
                <a:gd name="T4" fmla="*/ 21 w 43"/>
                <a:gd name="T5" fmla="*/ 0 h 37"/>
                <a:gd name="T6" fmla="*/ 32 w 43"/>
                <a:gd name="T7" fmla="*/ 26 h 37"/>
                <a:gd name="T8" fmla="*/ 0 w 43"/>
                <a:gd name="T9" fmla="*/ 26 h 37"/>
                <a:gd name="T10" fmla="*/ 21 w 43"/>
                <a:gd name="T11" fmla="*/ 0 h 37"/>
                <a:gd name="T12" fmla="*/ 0 60000 65536"/>
                <a:gd name="T13" fmla="*/ 0 60000 65536"/>
                <a:gd name="T14" fmla="*/ 0 60000 65536"/>
                <a:gd name="T15" fmla="*/ 0 60000 65536"/>
                <a:gd name="T16" fmla="*/ 0 60000 65536"/>
                <a:gd name="T17" fmla="*/ 0 60000 65536"/>
                <a:gd name="T18" fmla="*/ 0 w 43"/>
                <a:gd name="T19" fmla="*/ 0 h 37"/>
                <a:gd name="T20" fmla="*/ 43 w 4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3" h="37">
                  <a:moveTo>
                    <a:pt x="22" y="0"/>
                  </a:moveTo>
                  <a:lnTo>
                    <a:pt x="0" y="37"/>
                  </a:lnTo>
                  <a:lnTo>
                    <a:pt x="22" y="0"/>
                  </a:lnTo>
                  <a:lnTo>
                    <a:pt x="43" y="37"/>
                  </a:lnTo>
                  <a:lnTo>
                    <a:pt x="0" y="3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2" name="Line 83"/>
            <p:cNvSpPr>
              <a:spLocks noChangeShapeType="1"/>
            </p:cNvSpPr>
            <p:nvPr/>
          </p:nvSpPr>
          <p:spPr bwMode="auto">
            <a:xfrm flipV="1">
              <a:off x="3046" y="1510"/>
              <a:ext cx="0" cy="40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3" name="Freeform 84"/>
            <p:cNvSpPr>
              <a:spLocks/>
            </p:cNvSpPr>
            <p:nvPr/>
          </p:nvSpPr>
          <p:spPr bwMode="auto">
            <a:xfrm>
              <a:off x="3025" y="1478"/>
              <a:ext cx="41" cy="36"/>
            </a:xfrm>
            <a:custGeom>
              <a:avLst/>
              <a:gdLst>
                <a:gd name="T0" fmla="*/ 11 w 43"/>
                <a:gd name="T1" fmla="*/ 0 h 37"/>
                <a:gd name="T2" fmla="*/ 0 w 43"/>
                <a:gd name="T3" fmla="*/ 26 h 37"/>
                <a:gd name="T4" fmla="*/ 11 w 43"/>
                <a:gd name="T5" fmla="*/ 0 h 37"/>
                <a:gd name="T6" fmla="*/ 26 w 43"/>
                <a:gd name="T7" fmla="*/ 26 h 37"/>
                <a:gd name="T8" fmla="*/ 0 w 43"/>
                <a:gd name="T9" fmla="*/ 26 h 37"/>
                <a:gd name="T10" fmla="*/ 11 w 43"/>
                <a:gd name="T11" fmla="*/ 0 h 37"/>
                <a:gd name="T12" fmla="*/ 0 60000 65536"/>
                <a:gd name="T13" fmla="*/ 0 60000 65536"/>
                <a:gd name="T14" fmla="*/ 0 60000 65536"/>
                <a:gd name="T15" fmla="*/ 0 60000 65536"/>
                <a:gd name="T16" fmla="*/ 0 60000 65536"/>
                <a:gd name="T17" fmla="*/ 0 60000 65536"/>
                <a:gd name="T18" fmla="*/ 0 w 43"/>
                <a:gd name="T19" fmla="*/ 0 h 37"/>
                <a:gd name="T20" fmla="*/ 43 w 4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3" h="37">
                  <a:moveTo>
                    <a:pt x="22" y="0"/>
                  </a:moveTo>
                  <a:lnTo>
                    <a:pt x="0" y="37"/>
                  </a:lnTo>
                  <a:lnTo>
                    <a:pt x="22" y="0"/>
                  </a:lnTo>
                  <a:lnTo>
                    <a:pt x="43" y="37"/>
                  </a:lnTo>
                  <a:lnTo>
                    <a:pt x="0" y="3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4" name="Freeform 85"/>
            <p:cNvSpPr>
              <a:spLocks/>
            </p:cNvSpPr>
            <p:nvPr/>
          </p:nvSpPr>
          <p:spPr bwMode="auto">
            <a:xfrm>
              <a:off x="3908" y="2081"/>
              <a:ext cx="57" cy="84"/>
            </a:xfrm>
            <a:custGeom>
              <a:avLst/>
              <a:gdLst>
                <a:gd name="T0" fmla="*/ 40 w 59"/>
                <a:gd name="T1" fmla="*/ 11 h 87"/>
                <a:gd name="T2" fmla="*/ 14 w 59"/>
                <a:gd name="T3" fmla="*/ 11 h 87"/>
                <a:gd name="T4" fmla="*/ 14 w 59"/>
                <a:gd name="T5" fmla="*/ 24 h 87"/>
                <a:gd name="T6" fmla="*/ 37 w 59"/>
                <a:gd name="T7" fmla="*/ 24 h 87"/>
                <a:gd name="T8" fmla="*/ 37 w 59"/>
                <a:gd name="T9" fmla="*/ 33 h 87"/>
                <a:gd name="T10" fmla="*/ 14 w 59"/>
                <a:gd name="T11" fmla="*/ 33 h 87"/>
                <a:gd name="T12" fmla="*/ 14 w 59"/>
                <a:gd name="T13" fmla="*/ 60 h 87"/>
                <a:gd name="T14" fmla="*/ 0 w 59"/>
                <a:gd name="T15" fmla="*/ 60 h 87"/>
                <a:gd name="T16" fmla="*/ 0 w 59"/>
                <a:gd name="T17" fmla="*/ 0 h 87"/>
                <a:gd name="T18" fmla="*/ 40 w 59"/>
                <a:gd name="T19" fmla="*/ 0 h 87"/>
                <a:gd name="T20" fmla="*/ 40 w 59"/>
                <a:gd name="T21" fmla="*/ 11 h 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
                <a:gd name="T34" fmla="*/ 0 h 87"/>
                <a:gd name="T35" fmla="*/ 59 w 59"/>
                <a:gd name="T36" fmla="*/ 87 h 8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 h="87">
                  <a:moveTo>
                    <a:pt x="59" y="11"/>
                  </a:moveTo>
                  <a:lnTo>
                    <a:pt x="14" y="11"/>
                  </a:lnTo>
                  <a:lnTo>
                    <a:pt x="14" y="35"/>
                  </a:lnTo>
                  <a:lnTo>
                    <a:pt x="53" y="35"/>
                  </a:lnTo>
                  <a:lnTo>
                    <a:pt x="53" y="46"/>
                  </a:lnTo>
                  <a:lnTo>
                    <a:pt x="14" y="46"/>
                  </a:lnTo>
                  <a:lnTo>
                    <a:pt x="14" y="87"/>
                  </a:lnTo>
                  <a:lnTo>
                    <a:pt x="0" y="87"/>
                  </a:lnTo>
                  <a:lnTo>
                    <a:pt x="0" y="0"/>
                  </a:lnTo>
                  <a:lnTo>
                    <a:pt x="59" y="0"/>
                  </a:lnTo>
                  <a:lnTo>
                    <a:pt x="5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5" name="Freeform 86"/>
            <p:cNvSpPr>
              <a:spLocks noEditPoints="1"/>
            </p:cNvSpPr>
            <p:nvPr/>
          </p:nvSpPr>
          <p:spPr bwMode="auto">
            <a:xfrm>
              <a:off x="3978" y="2081"/>
              <a:ext cx="11" cy="84"/>
            </a:xfrm>
            <a:custGeom>
              <a:avLst/>
              <a:gdLst>
                <a:gd name="T0" fmla="*/ 11 w 11"/>
                <a:gd name="T1" fmla="*/ 11 h 87"/>
                <a:gd name="T2" fmla="*/ 0 w 11"/>
                <a:gd name="T3" fmla="*/ 11 h 87"/>
                <a:gd name="T4" fmla="*/ 0 w 11"/>
                <a:gd name="T5" fmla="*/ 0 h 87"/>
                <a:gd name="T6" fmla="*/ 11 w 11"/>
                <a:gd name="T7" fmla="*/ 0 h 87"/>
                <a:gd name="T8" fmla="*/ 11 w 11"/>
                <a:gd name="T9" fmla="*/ 11 h 87"/>
                <a:gd name="T10" fmla="*/ 11 w 11"/>
                <a:gd name="T11" fmla="*/ 60 h 87"/>
                <a:gd name="T12" fmla="*/ 0 w 11"/>
                <a:gd name="T13" fmla="*/ 60 h 87"/>
                <a:gd name="T14" fmla="*/ 0 w 11"/>
                <a:gd name="T15" fmla="*/ 14 h 87"/>
                <a:gd name="T16" fmla="*/ 11 w 11"/>
                <a:gd name="T17" fmla="*/ 14 h 87"/>
                <a:gd name="T18" fmla="*/ 11 w 11"/>
                <a:gd name="T19" fmla="*/ 6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87"/>
                <a:gd name="T32" fmla="*/ 11 w 11"/>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87">
                  <a:moveTo>
                    <a:pt x="11" y="11"/>
                  </a:moveTo>
                  <a:lnTo>
                    <a:pt x="0" y="11"/>
                  </a:lnTo>
                  <a:lnTo>
                    <a:pt x="0" y="0"/>
                  </a:lnTo>
                  <a:lnTo>
                    <a:pt x="11" y="0"/>
                  </a:lnTo>
                  <a:lnTo>
                    <a:pt x="11" y="11"/>
                  </a:lnTo>
                  <a:close/>
                  <a:moveTo>
                    <a:pt x="11" y="87"/>
                  </a:moveTo>
                  <a:lnTo>
                    <a:pt x="0" y="87"/>
                  </a:lnTo>
                  <a:lnTo>
                    <a:pt x="0" y="22"/>
                  </a:lnTo>
                  <a:lnTo>
                    <a:pt x="11" y="22"/>
                  </a:lnTo>
                  <a:lnTo>
                    <a:pt x="11"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6" name="Freeform 87"/>
            <p:cNvSpPr>
              <a:spLocks noEditPoints="1"/>
            </p:cNvSpPr>
            <p:nvPr/>
          </p:nvSpPr>
          <p:spPr bwMode="auto">
            <a:xfrm>
              <a:off x="4006" y="2100"/>
              <a:ext cx="58" cy="90"/>
            </a:xfrm>
            <a:custGeom>
              <a:avLst/>
              <a:gdLst>
                <a:gd name="T0" fmla="*/ 35 w 61"/>
                <a:gd name="T1" fmla="*/ 44 h 93"/>
                <a:gd name="T2" fmla="*/ 34 w 61"/>
                <a:gd name="T3" fmla="*/ 48 h 93"/>
                <a:gd name="T4" fmla="*/ 32 w 61"/>
                <a:gd name="T5" fmla="*/ 55 h 93"/>
                <a:gd name="T6" fmla="*/ 30 w 61"/>
                <a:gd name="T7" fmla="*/ 59 h 93"/>
                <a:gd name="T8" fmla="*/ 28 w 61"/>
                <a:gd name="T9" fmla="*/ 61 h 93"/>
                <a:gd name="T10" fmla="*/ 26 w 61"/>
                <a:gd name="T11" fmla="*/ 63 h 93"/>
                <a:gd name="T12" fmla="*/ 22 w 61"/>
                <a:gd name="T13" fmla="*/ 64 h 93"/>
                <a:gd name="T14" fmla="*/ 19 w 61"/>
                <a:gd name="T15" fmla="*/ 65 h 93"/>
                <a:gd name="T16" fmla="*/ 13 w 61"/>
                <a:gd name="T17" fmla="*/ 64 h 93"/>
                <a:gd name="T18" fmla="*/ 10 w 61"/>
                <a:gd name="T19" fmla="*/ 64 h 93"/>
                <a:gd name="T20" fmla="*/ 10 w 61"/>
                <a:gd name="T21" fmla="*/ 63 h 93"/>
                <a:gd name="T22" fmla="*/ 10 w 61"/>
                <a:gd name="T23" fmla="*/ 55 h 93"/>
                <a:gd name="T24" fmla="*/ 10 w 61"/>
                <a:gd name="T25" fmla="*/ 57 h 93"/>
                <a:gd name="T26" fmla="*/ 13 w 61"/>
                <a:gd name="T27" fmla="*/ 57 h 93"/>
                <a:gd name="T28" fmla="*/ 20 w 61"/>
                <a:gd name="T29" fmla="*/ 57 h 93"/>
                <a:gd name="T30" fmla="*/ 24 w 61"/>
                <a:gd name="T31" fmla="*/ 57 h 93"/>
                <a:gd name="T32" fmla="*/ 26 w 61"/>
                <a:gd name="T33" fmla="*/ 55 h 93"/>
                <a:gd name="T34" fmla="*/ 27 w 61"/>
                <a:gd name="T35" fmla="*/ 52 h 93"/>
                <a:gd name="T36" fmla="*/ 28 w 61"/>
                <a:gd name="T37" fmla="*/ 47 h 93"/>
                <a:gd name="T38" fmla="*/ 28 w 61"/>
                <a:gd name="T39" fmla="*/ 41 h 93"/>
                <a:gd name="T40" fmla="*/ 26 w 61"/>
                <a:gd name="T41" fmla="*/ 42 h 93"/>
                <a:gd name="T42" fmla="*/ 24 w 61"/>
                <a:gd name="T43" fmla="*/ 44 h 93"/>
                <a:gd name="T44" fmla="*/ 21 w 61"/>
                <a:gd name="T45" fmla="*/ 45 h 93"/>
                <a:gd name="T46" fmla="*/ 15 w 61"/>
                <a:gd name="T47" fmla="*/ 45 h 93"/>
                <a:gd name="T48" fmla="*/ 10 w 61"/>
                <a:gd name="T49" fmla="*/ 44 h 93"/>
                <a:gd name="T50" fmla="*/ 10 w 61"/>
                <a:gd name="T51" fmla="*/ 43 h 93"/>
                <a:gd name="T52" fmla="*/ 8 w 61"/>
                <a:gd name="T53" fmla="*/ 41 h 93"/>
                <a:gd name="T54" fmla="*/ 6 w 61"/>
                <a:gd name="T55" fmla="*/ 39 h 93"/>
                <a:gd name="T56" fmla="*/ 2 w 61"/>
                <a:gd name="T57" fmla="*/ 37 h 93"/>
                <a:gd name="T58" fmla="*/ 0 w 61"/>
                <a:gd name="T59" fmla="*/ 32 h 93"/>
                <a:gd name="T60" fmla="*/ 0 w 61"/>
                <a:gd name="T61" fmla="*/ 24 h 93"/>
                <a:gd name="T62" fmla="*/ 0 w 61"/>
                <a:gd name="T63" fmla="*/ 17 h 93"/>
                <a:gd name="T64" fmla="*/ 2 w 61"/>
                <a:gd name="T65" fmla="*/ 15 h 93"/>
                <a:gd name="T66" fmla="*/ 4 w 61"/>
                <a:gd name="T67" fmla="*/ 15 h 93"/>
                <a:gd name="T68" fmla="*/ 8 w 61"/>
                <a:gd name="T69" fmla="*/ 11 h 93"/>
                <a:gd name="T70" fmla="*/ 10 w 61"/>
                <a:gd name="T71" fmla="*/ 7 h 93"/>
                <a:gd name="T72" fmla="*/ 10 w 61"/>
                <a:gd name="T73" fmla="*/ 4 h 93"/>
                <a:gd name="T74" fmla="*/ 13 w 61"/>
                <a:gd name="T75" fmla="*/ 2 h 93"/>
                <a:gd name="T76" fmla="*/ 19 w 61"/>
                <a:gd name="T77" fmla="*/ 0 h 93"/>
                <a:gd name="T78" fmla="*/ 23 w 61"/>
                <a:gd name="T79" fmla="*/ 0 h 93"/>
                <a:gd name="T80" fmla="*/ 27 w 61"/>
                <a:gd name="T81" fmla="*/ 2 h 93"/>
                <a:gd name="T82" fmla="*/ 28 w 61"/>
                <a:gd name="T83" fmla="*/ 6 h 93"/>
                <a:gd name="T84" fmla="*/ 28 w 61"/>
                <a:gd name="T85" fmla="*/ 37 h 93"/>
                <a:gd name="T86" fmla="*/ 27 w 61"/>
                <a:gd name="T87" fmla="*/ 11 h 93"/>
                <a:gd name="T88" fmla="*/ 23 w 61"/>
                <a:gd name="T89" fmla="*/ 11 h 93"/>
                <a:gd name="T90" fmla="*/ 20 w 61"/>
                <a:gd name="T91" fmla="*/ 9 h 93"/>
                <a:gd name="T92" fmla="*/ 15 w 61"/>
                <a:gd name="T93" fmla="*/ 11 h 93"/>
                <a:gd name="T94" fmla="*/ 10 w 61"/>
                <a:gd name="T95" fmla="*/ 13 h 93"/>
                <a:gd name="T96" fmla="*/ 10 w 61"/>
                <a:gd name="T97" fmla="*/ 15 h 93"/>
                <a:gd name="T98" fmla="*/ 10 w 61"/>
                <a:gd name="T99" fmla="*/ 15 h 93"/>
                <a:gd name="T100" fmla="*/ 10 w 61"/>
                <a:gd name="T101" fmla="*/ 19 h 93"/>
                <a:gd name="T102" fmla="*/ 10 w 61"/>
                <a:gd name="T103" fmla="*/ 26 h 93"/>
                <a:gd name="T104" fmla="*/ 10 w 61"/>
                <a:gd name="T105" fmla="*/ 33 h 93"/>
                <a:gd name="T106" fmla="*/ 10 w 61"/>
                <a:gd name="T107" fmla="*/ 37 h 93"/>
                <a:gd name="T108" fmla="*/ 11 w 61"/>
                <a:gd name="T109" fmla="*/ 39 h 93"/>
                <a:gd name="T110" fmla="*/ 17 w 61"/>
                <a:gd name="T111" fmla="*/ 40 h 93"/>
                <a:gd name="T112" fmla="*/ 22 w 61"/>
                <a:gd name="T113" fmla="*/ 40 h 93"/>
                <a:gd name="T114" fmla="*/ 25 w 61"/>
                <a:gd name="T115" fmla="*/ 39 h 93"/>
                <a:gd name="T116" fmla="*/ 27 w 61"/>
                <a:gd name="T117" fmla="*/ 38 h 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1"/>
                <a:gd name="T178" fmla="*/ 0 h 93"/>
                <a:gd name="T179" fmla="*/ 61 w 61"/>
                <a:gd name="T180" fmla="*/ 93 h 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1" h="93">
                  <a:moveTo>
                    <a:pt x="61" y="59"/>
                  </a:moveTo>
                  <a:lnTo>
                    <a:pt x="61" y="61"/>
                  </a:lnTo>
                  <a:lnTo>
                    <a:pt x="61" y="63"/>
                  </a:lnTo>
                  <a:lnTo>
                    <a:pt x="61" y="65"/>
                  </a:lnTo>
                  <a:lnTo>
                    <a:pt x="61" y="67"/>
                  </a:lnTo>
                  <a:lnTo>
                    <a:pt x="61" y="69"/>
                  </a:lnTo>
                  <a:lnTo>
                    <a:pt x="61" y="70"/>
                  </a:lnTo>
                  <a:lnTo>
                    <a:pt x="59" y="70"/>
                  </a:lnTo>
                  <a:lnTo>
                    <a:pt x="59" y="72"/>
                  </a:lnTo>
                  <a:lnTo>
                    <a:pt x="59" y="74"/>
                  </a:lnTo>
                  <a:lnTo>
                    <a:pt x="59" y="76"/>
                  </a:lnTo>
                  <a:lnTo>
                    <a:pt x="57" y="78"/>
                  </a:lnTo>
                  <a:lnTo>
                    <a:pt x="57" y="80"/>
                  </a:lnTo>
                  <a:lnTo>
                    <a:pt x="55" y="81"/>
                  </a:lnTo>
                  <a:lnTo>
                    <a:pt x="55" y="83"/>
                  </a:lnTo>
                  <a:lnTo>
                    <a:pt x="53" y="83"/>
                  </a:lnTo>
                  <a:lnTo>
                    <a:pt x="53" y="85"/>
                  </a:lnTo>
                  <a:lnTo>
                    <a:pt x="51" y="85"/>
                  </a:lnTo>
                  <a:lnTo>
                    <a:pt x="51" y="87"/>
                  </a:lnTo>
                  <a:lnTo>
                    <a:pt x="49" y="87"/>
                  </a:lnTo>
                  <a:lnTo>
                    <a:pt x="47" y="87"/>
                  </a:lnTo>
                  <a:lnTo>
                    <a:pt x="47" y="89"/>
                  </a:lnTo>
                  <a:lnTo>
                    <a:pt x="46" y="89"/>
                  </a:lnTo>
                  <a:lnTo>
                    <a:pt x="44" y="89"/>
                  </a:lnTo>
                  <a:lnTo>
                    <a:pt x="42" y="91"/>
                  </a:lnTo>
                  <a:lnTo>
                    <a:pt x="40" y="91"/>
                  </a:lnTo>
                  <a:lnTo>
                    <a:pt x="38" y="91"/>
                  </a:lnTo>
                  <a:lnTo>
                    <a:pt x="36" y="91"/>
                  </a:lnTo>
                  <a:lnTo>
                    <a:pt x="34" y="91"/>
                  </a:lnTo>
                  <a:lnTo>
                    <a:pt x="32" y="91"/>
                  </a:lnTo>
                  <a:lnTo>
                    <a:pt x="30" y="91"/>
                  </a:lnTo>
                  <a:lnTo>
                    <a:pt x="30" y="93"/>
                  </a:lnTo>
                  <a:lnTo>
                    <a:pt x="28" y="93"/>
                  </a:lnTo>
                  <a:lnTo>
                    <a:pt x="28" y="91"/>
                  </a:lnTo>
                  <a:lnTo>
                    <a:pt x="26" y="91"/>
                  </a:lnTo>
                  <a:lnTo>
                    <a:pt x="24" y="91"/>
                  </a:lnTo>
                  <a:lnTo>
                    <a:pt x="22" y="91"/>
                  </a:lnTo>
                  <a:lnTo>
                    <a:pt x="20" y="91"/>
                  </a:lnTo>
                  <a:lnTo>
                    <a:pt x="18" y="91"/>
                  </a:lnTo>
                  <a:lnTo>
                    <a:pt x="16" y="91"/>
                  </a:lnTo>
                  <a:lnTo>
                    <a:pt x="14" y="91"/>
                  </a:lnTo>
                  <a:lnTo>
                    <a:pt x="12" y="91"/>
                  </a:lnTo>
                  <a:lnTo>
                    <a:pt x="12" y="89"/>
                  </a:lnTo>
                  <a:lnTo>
                    <a:pt x="10" y="89"/>
                  </a:lnTo>
                  <a:lnTo>
                    <a:pt x="8" y="89"/>
                  </a:lnTo>
                  <a:lnTo>
                    <a:pt x="8" y="78"/>
                  </a:lnTo>
                  <a:lnTo>
                    <a:pt x="10" y="78"/>
                  </a:lnTo>
                  <a:lnTo>
                    <a:pt x="12" y="78"/>
                  </a:lnTo>
                  <a:lnTo>
                    <a:pt x="12" y="80"/>
                  </a:lnTo>
                  <a:lnTo>
                    <a:pt x="14" y="80"/>
                  </a:lnTo>
                  <a:lnTo>
                    <a:pt x="16" y="80"/>
                  </a:lnTo>
                  <a:lnTo>
                    <a:pt x="18" y="80"/>
                  </a:lnTo>
                  <a:lnTo>
                    <a:pt x="18" y="81"/>
                  </a:lnTo>
                  <a:lnTo>
                    <a:pt x="20" y="81"/>
                  </a:lnTo>
                  <a:lnTo>
                    <a:pt x="22" y="81"/>
                  </a:lnTo>
                  <a:lnTo>
                    <a:pt x="24" y="81"/>
                  </a:lnTo>
                  <a:lnTo>
                    <a:pt x="26" y="81"/>
                  </a:lnTo>
                  <a:lnTo>
                    <a:pt x="28" y="81"/>
                  </a:lnTo>
                  <a:lnTo>
                    <a:pt x="30" y="81"/>
                  </a:lnTo>
                  <a:lnTo>
                    <a:pt x="32" y="81"/>
                  </a:lnTo>
                  <a:lnTo>
                    <a:pt x="34" y="81"/>
                  </a:lnTo>
                  <a:lnTo>
                    <a:pt x="36" y="81"/>
                  </a:lnTo>
                  <a:lnTo>
                    <a:pt x="38" y="81"/>
                  </a:lnTo>
                  <a:lnTo>
                    <a:pt x="40" y="81"/>
                  </a:lnTo>
                  <a:lnTo>
                    <a:pt x="40" y="80"/>
                  </a:lnTo>
                  <a:lnTo>
                    <a:pt x="42" y="80"/>
                  </a:lnTo>
                  <a:lnTo>
                    <a:pt x="44" y="80"/>
                  </a:lnTo>
                  <a:lnTo>
                    <a:pt x="44" y="78"/>
                  </a:lnTo>
                  <a:lnTo>
                    <a:pt x="46" y="78"/>
                  </a:lnTo>
                  <a:lnTo>
                    <a:pt x="46" y="76"/>
                  </a:lnTo>
                  <a:lnTo>
                    <a:pt x="47" y="76"/>
                  </a:lnTo>
                  <a:lnTo>
                    <a:pt x="47" y="74"/>
                  </a:lnTo>
                  <a:lnTo>
                    <a:pt x="47" y="72"/>
                  </a:lnTo>
                  <a:lnTo>
                    <a:pt x="49" y="72"/>
                  </a:lnTo>
                  <a:lnTo>
                    <a:pt x="49" y="70"/>
                  </a:lnTo>
                  <a:lnTo>
                    <a:pt x="49" y="69"/>
                  </a:lnTo>
                  <a:lnTo>
                    <a:pt x="49" y="67"/>
                  </a:lnTo>
                  <a:lnTo>
                    <a:pt x="49" y="65"/>
                  </a:lnTo>
                  <a:lnTo>
                    <a:pt x="49" y="57"/>
                  </a:lnTo>
                  <a:lnTo>
                    <a:pt x="49" y="59"/>
                  </a:lnTo>
                  <a:lnTo>
                    <a:pt x="47" y="59"/>
                  </a:lnTo>
                  <a:lnTo>
                    <a:pt x="47" y="61"/>
                  </a:lnTo>
                  <a:lnTo>
                    <a:pt x="46" y="61"/>
                  </a:lnTo>
                  <a:lnTo>
                    <a:pt x="44" y="61"/>
                  </a:lnTo>
                  <a:lnTo>
                    <a:pt x="44" y="63"/>
                  </a:lnTo>
                  <a:lnTo>
                    <a:pt x="42" y="63"/>
                  </a:lnTo>
                  <a:lnTo>
                    <a:pt x="40" y="63"/>
                  </a:lnTo>
                  <a:lnTo>
                    <a:pt x="40" y="65"/>
                  </a:lnTo>
                  <a:lnTo>
                    <a:pt x="38" y="65"/>
                  </a:lnTo>
                  <a:lnTo>
                    <a:pt x="36" y="65"/>
                  </a:lnTo>
                  <a:lnTo>
                    <a:pt x="34" y="65"/>
                  </a:lnTo>
                  <a:lnTo>
                    <a:pt x="34" y="67"/>
                  </a:lnTo>
                  <a:lnTo>
                    <a:pt x="32" y="67"/>
                  </a:lnTo>
                  <a:lnTo>
                    <a:pt x="30" y="67"/>
                  </a:lnTo>
                  <a:lnTo>
                    <a:pt x="28" y="67"/>
                  </a:lnTo>
                  <a:lnTo>
                    <a:pt x="26" y="67"/>
                  </a:lnTo>
                  <a:lnTo>
                    <a:pt x="24" y="67"/>
                  </a:lnTo>
                  <a:lnTo>
                    <a:pt x="22" y="65"/>
                  </a:lnTo>
                  <a:lnTo>
                    <a:pt x="20" y="65"/>
                  </a:lnTo>
                  <a:lnTo>
                    <a:pt x="18" y="65"/>
                  </a:lnTo>
                  <a:lnTo>
                    <a:pt x="16" y="65"/>
                  </a:lnTo>
                  <a:lnTo>
                    <a:pt x="16" y="63"/>
                  </a:lnTo>
                  <a:lnTo>
                    <a:pt x="14" y="63"/>
                  </a:lnTo>
                  <a:lnTo>
                    <a:pt x="12" y="63"/>
                  </a:lnTo>
                  <a:lnTo>
                    <a:pt x="12" y="61"/>
                  </a:lnTo>
                  <a:lnTo>
                    <a:pt x="10" y="61"/>
                  </a:lnTo>
                  <a:lnTo>
                    <a:pt x="10" y="59"/>
                  </a:lnTo>
                  <a:lnTo>
                    <a:pt x="8" y="59"/>
                  </a:lnTo>
                  <a:lnTo>
                    <a:pt x="8" y="57"/>
                  </a:lnTo>
                  <a:lnTo>
                    <a:pt x="6" y="57"/>
                  </a:lnTo>
                  <a:lnTo>
                    <a:pt x="6" y="56"/>
                  </a:lnTo>
                  <a:lnTo>
                    <a:pt x="6" y="54"/>
                  </a:lnTo>
                  <a:lnTo>
                    <a:pt x="4" y="54"/>
                  </a:lnTo>
                  <a:lnTo>
                    <a:pt x="4" y="52"/>
                  </a:lnTo>
                  <a:lnTo>
                    <a:pt x="4" y="50"/>
                  </a:lnTo>
                  <a:lnTo>
                    <a:pt x="2" y="50"/>
                  </a:lnTo>
                  <a:lnTo>
                    <a:pt x="2" y="48"/>
                  </a:lnTo>
                  <a:lnTo>
                    <a:pt x="2" y="46"/>
                  </a:lnTo>
                  <a:lnTo>
                    <a:pt x="2" y="44"/>
                  </a:lnTo>
                  <a:lnTo>
                    <a:pt x="0" y="43"/>
                  </a:lnTo>
                  <a:lnTo>
                    <a:pt x="0" y="41"/>
                  </a:lnTo>
                  <a:lnTo>
                    <a:pt x="0" y="39"/>
                  </a:lnTo>
                  <a:lnTo>
                    <a:pt x="0" y="37"/>
                  </a:lnTo>
                  <a:lnTo>
                    <a:pt x="0" y="35"/>
                  </a:lnTo>
                  <a:lnTo>
                    <a:pt x="0" y="33"/>
                  </a:lnTo>
                  <a:lnTo>
                    <a:pt x="0" y="31"/>
                  </a:lnTo>
                  <a:lnTo>
                    <a:pt x="0" y="30"/>
                  </a:lnTo>
                  <a:lnTo>
                    <a:pt x="0" y="28"/>
                  </a:lnTo>
                  <a:lnTo>
                    <a:pt x="0" y="26"/>
                  </a:lnTo>
                  <a:lnTo>
                    <a:pt x="2" y="26"/>
                  </a:lnTo>
                  <a:lnTo>
                    <a:pt x="2" y="24"/>
                  </a:lnTo>
                  <a:lnTo>
                    <a:pt x="2" y="22"/>
                  </a:lnTo>
                  <a:lnTo>
                    <a:pt x="2" y="20"/>
                  </a:lnTo>
                  <a:lnTo>
                    <a:pt x="2" y="19"/>
                  </a:lnTo>
                  <a:lnTo>
                    <a:pt x="4" y="19"/>
                  </a:lnTo>
                  <a:lnTo>
                    <a:pt x="4" y="17"/>
                  </a:lnTo>
                  <a:lnTo>
                    <a:pt x="4" y="15"/>
                  </a:lnTo>
                  <a:lnTo>
                    <a:pt x="6" y="15"/>
                  </a:lnTo>
                  <a:lnTo>
                    <a:pt x="6" y="13"/>
                  </a:lnTo>
                  <a:lnTo>
                    <a:pt x="8" y="11"/>
                  </a:lnTo>
                  <a:lnTo>
                    <a:pt x="8" y="9"/>
                  </a:lnTo>
                  <a:lnTo>
                    <a:pt x="10" y="9"/>
                  </a:lnTo>
                  <a:lnTo>
                    <a:pt x="10" y="7"/>
                  </a:lnTo>
                  <a:lnTo>
                    <a:pt x="12" y="7"/>
                  </a:lnTo>
                  <a:lnTo>
                    <a:pt x="12" y="6"/>
                  </a:lnTo>
                  <a:lnTo>
                    <a:pt x="14" y="6"/>
                  </a:lnTo>
                  <a:lnTo>
                    <a:pt x="16" y="6"/>
                  </a:lnTo>
                  <a:lnTo>
                    <a:pt x="16" y="4"/>
                  </a:lnTo>
                  <a:lnTo>
                    <a:pt x="18" y="4"/>
                  </a:lnTo>
                  <a:lnTo>
                    <a:pt x="20" y="2"/>
                  </a:lnTo>
                  <a:lnTo>
                    <a:pt x="22" y="2"/>
                  </a:lnTo>
                  <a:lnTo>
                    <a:pt x="24" y="2"/>
                  </a:lnTo>
                  <a:lnTo>
                    <a:pt x="26" y="2"/>
                  </a:lnTo>
                  <a:lnTo>
                    <a:pt x="26" y="0"/>
                  </a:lnTo>
                  <a:lnTo>
                    <a:pt x="28" y="0"/>
                  </a:lnTo>
                  <a:lnTo>
                    <a:pt x="30" y="0"/>
                  </a:lnTo>
                  <a:lnTo>
                    <a:pt x="32" y="0"/>
                  </a:lnTo>
                  <a:lnTo>
                    <a:pt x="34" y="0"/>
                  </a:lnTo>
                  <a:lnTo>
                    <a:pt x="36" y="0"/>
                  </a:lnTo>
                  <a:lnTo>
                    <a:pt x="38" y="0"/>
                  </a:lnTo>
                  <a:lnTo>
                    <a:pt x="40" y="2"/>
                  </a:lnTo>
                  <a:lnTo>
                    <a:pt x="42" y="2"/>
                  </a:lnTo>
                  <a:lnTo>
                    <a:pt x="44" y="2"/>
                  </a:lnTo>
                  <a:lnTo>
                    <a:pt x="46" y="2"/>
                  </a:lnTo>
                  <a:lnTo>
                    <a:pt x="46" y="4"/>
                  </a:lnTo>
                  <a:lnTo>
                    <a:pt x="47" y="4"/>
                  </a:lnTo>
                  <a:lnTo>
                    <a:pt x="49" y="4"/>
                  </a:lnTo>
                  <a:lnTo>
                    <a:pt x="49" y="6"/>
                  </a:lnTo>
                  <a:lnTo>
                    <a:pt x="49" y="2"/>
                  </a:lnTo>
                  <a:lnTo>
                    <a:pt x="61" y="2"/>
                  </a:lnTo>
                  <a:lnTo>
                    <a:pt x="61" y="59"/>
                  </a:lnTo>
                  <a:close/>
                  <a:moveTo>
                    <a:pt x="49" y="50"/>
                  </a:moveTo>
                  <a:lnTo>
                    <a:pt x="49" y="13"/>
                  </a:lnTo>
                  <a:lnTo>
                    <a:pt x="47" y="13"/>
                  </a:lnTo>
                  <a:lnTo>
                    <a:pt x="46" y="13"/>
                  </a:lnTo>
                  <a:lnTo>
                    <a:pt x="46" y="11"/>
                  </a:lnTo>
                  <a:lnTo>
                    <a:pt x="44" y="11"/>
                  </a:lnTo>
                  <a:lnTo>
                    <a:pt x="42" y="11"/>
                  </a:lnTo>
                  <a:lnTo>
                    <a:pt x="40" y="11"/>
                  </a:lnTo>
                  <a:lnTo>
                    <a:pt x="38" y="11"/>
                  </a:lnTo>
                  <a:lnTo>
                    <a:pt x="36" y="11"/>
                  </a:lnTo>
                  <a:lnTo>
                    <a:pt x="36" y="9"/>
                  </a:lnTo>
                  <a:lnTo>
                    <a:pt x="34" y="9"/>
                  </a:lnTo>
                  <a:lnTo>
                    <a:pt x="32" y="9"/>
                  </a:lnTo>
                  <a:lnTo>
                    <a:pt x="32" y="11"/>
                  </a:lnTo>
                  <a:lnTo>
                    <a:pt x="30" y="11"/>
                  </a:lnTo>
                  <a:lnTo>
                    <a:pt x="28" y="11"/>
                  </a:lnTo>
                  <a:lnTo>
                    <a:pt x="26" y="11"/>
                  </a:lnTo>
                  <a:lnTo>
                    <a:pt x="24" y="11"/>
                  </a:lnTo>
                  <a:lnTo>
                    <a:pt x="24" y="13"/>
                  </a:lnTo>
                  <a:lnTo>
                    <a:pt x="22" y="13"/>
                  </a:lnTo>
                  <a:lnTo>
                    <a:pt x="20" y="13"/>
                  </a:lnTo>
                  <a:lnTo>
                    <a:pt x="20" y="15"/>
                  </a:lnTo>
                  <a:lnTo>
                    <a:pt x="18" y="15"/>
                  </a:lnTo>
                  <a:lnTo>
                    <a:pt x="18" y="17"/>
                  </a:lnTo>
                  <a:lnTo>
                    <a:pt x="16" y="17"/>
                  </a:lnTo>
                  <a:lnTo>
                    <a:pt x="16" y="19"/>
                  </a:lnTo>
                  <a:lnTo>
                    <a:pt x="16" y="20"/>
                  </a:lnTo>
                  <a:lnTo>
                    <a:pt x="14" y="20"/>
                  </a:lnTo>
                  <a:lnTo>
                    <a:pt x="14" y="22"/>
                  </a:lnTo>
                  <a:lnTo>
                    <a:pt x="14" y="24"/>
                  </a:lnTo>
                  <a:lnTo>
                    <a:pt x="14" y="26"/>
                  </a:lnTo>
                  <a:lnTo>
                    <a:pt x="12" y="28"/>
                  </a:lnTo>
                  <a:lnTo>
                    <a:pt x="12" y="30"/>
                  </a:lnTo>
                  <a:lnTo>
                    <a:pt x="12" y="31"/>
                  </a:lnTo>
                  <a:lnTo>
                    <a:pt x="12" y="33"/>
                  </a:lnTo>
                  <a:lnTo>
                    <a:pt x="12" y="35"/>
                  </a:lnTo>
                  <a:lnTo>
                    <a:pt x="12" y="37"/>
                  </a:lnTo>
                  <a:lnTo>
                    <a:pt x="12" y="39"/>
                  </a:lnTo>
                  <a:lnTo>
                    <a:pt x="12" y="41"/>
                  </a:lnTo>
                  <a:lnTo>
                    <a:pt x="14" y="43"/>
                  </a:lnTo>
                  <a:lnTo>
                    <a:pt x="14" y="44"/>
                  </a:lnTo>
                  <a:lnTo>
                    <a:pt x="14" y="46"/>
                  </a:lnTo>
                  <a:lnTo>
                    <a:pt x="14" y="48"/>
                  </a:lnTo>
                  <a:lnTo>
                    <a:pt x="16" y="48"/>
                  </a:lnTo>
                  <a:lnTo>
                    <a:pt x="16" y="50"/>
                  </a:lnTo>
                  <a:lnTo>
                    <a:pt x="18" y="52"/>
                  </a:lnTo>
                  <a:lnTo>
                    <a:pt x="18" y="54"/>
                  </a:lnTo>
                  <a:lnTo>
                    <a:pt x="20" y="54"/>
                  </a:lnTo>
                  <a:lnTo>
                    <a:pt x="22" y="54"/>
                  </a:lnTo>
                  <a:lnTo>
                    <a:pt x="22" y="56"/>
                  </a:lnTo>
                  <a:lnTo>
                    <a:pt x="24" y="56"/>
                  </a:lnTo>
                  <a:lnTo>
                    <a:pt x="26" y="56"/>
                  </a:lnTo>
                  <a:lnTo>
                    <a:pt x="28" y="56"/>
                  </a:lnTo>
                  <a:lnTo>
                    <a:pt x="30" y="56"/>
                  </a:lnTo>
                  <a:lnTo>
                    <a:pt x="32" y="56"/>
                  </a:lnTo>
                  <a:lnTo>
                    <a:pt x="34" y="56"/>
                  </a:lnTo>
                  <a:lnTo>
                    <a:pt x="36" y="56"/>
                  </a:lnTo>
                  <a:lnTo>
                    <a:pt x="38" y="56"/>
                  </a:lnTo>
                  <a:lnTo>
                    <a:pt x="40" y="56"/>
                  </a:lnTo>
                  <a:lnTo>
                    <a:pt x="40" y="54"/>
                  </a:lnTo>
                  <a:lnTo>
                    <a:pt x="42" y="54"/>
                  </a:lnTo>
                  <a:lnTo>
                    <a:pt x="44" y="54"/>
                  </a:lnTo>
                  <a:lnTo>
                    <a:pt x="44" y="52"/>
                  </a:lnTo>
                  <a:lnTo>
                    <a:pt x="46" y="52"/>
                  </a:lnTo>
                  <a:lnTo>
                    <a:pt x="47" y="52"/>
                  </a:lnTo>
                  <a:lnTo>
                    <a:pt x="47" y="50"/>
                  </a:lnTo>
                  <a:lnTo>
                    <a:pt x="4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7" name="Freeform 88"/>
            <p:cNvSpPr>
              <a:spLocks/>
            </p:cNvSpPr>
            <p:nvPr/>
          </p:nvSpPr>
          <p:spPr bwMode="auto">
            <a:xfrm>
              <a:off x="4086" y="2102"/>
              <a:ext cx="56" cy="65"/>
            </a:xfrm>
            <a:custGeom>
              <a:avLst/>
              <a:gdLst>
                <a:gd name="T0" fmla="*/ 27 w 59"/>
                <a:gd name="T1" fmla="*/ 46 h 67"/>
                <a:gd name="T2" fmla="*/ 26 w 59"/>
                <a:gd name="T3" fmla="*/ 43 h 67"/>
                <a:gd name="T4" fmla="*/ 25 w 59"/>
                <a:gd name="T5" fmla="*/ 44 h 67"/>
                <a:gd name="T6" fmla="*/ 24 w 59"/>
                <a:gd name="T7" fmla="*/ 45 h 67"/>
                <a:gd name="T8" fmla="*/ 22 w 59"/>
                <a:gd name="T9" fmla="*/ 45 h 67"/>
                <a:gd name="T10" fmla="*/ 21 w 59"/>
                <a:gd name="T11" fmla="*/ 46 h 67"/>
                <a:gd name="T12" fmla="*/ 20 w 59"/>
                <a:gd name="T13" fmla="*/ 47 h 67"/>
                <a:gd name="T14" fmla="*/ 18 w 59"/>
                <a:gd name="T15" fmla="*/ 47 h 67"/>
                <a:gd name="T16" fmla="*/ 15 w 59"/>
                <a:gd name="T17" fmla="*/ 47 h 67"/>
                <a:gd name="T18" fmla="*/ 11 w 59"/>
                <a:gd name="T19" fmla="*/ 47 h 67"/>
                <a:gd name="T20" fmla="*/ 9 w 59"/>
                <a:gd name="T21" fmla="*/ 47 h 67"/>
                <a:gd name="T22" fmla="*/ 9 w 59"/>
                <a:gd name="T23" fmla="*/ 46 h 67"/>
                <a:gd name="T24" fmla="*/ 9 w 59"/>
                <a:gd name="T25" fmla="*/ 45 h 67"/>
                <a:gd name="T26" fmla="*/ 8 w 59"/>
                <a:gd name="T27" fmla="*/ 44 h 67"/>
                <a:gd name="T28" fmla="*/ 6 w 59"/>
                <a:gd name="T29" fmla="*/ 43 h 67"/>
                <a:gd name="T30" fmla="*/ 4 w 59"/>
                <a:gd name="T31" fmla="*/ 41 h 67"/>
                <a:gd name="T32" fmla="*/ 2 w 59"/>
                <a:gd name="T33" fmla="*/ 41 h 67"/>
                <a:gd name="T34" fmla="*/ 2 w 59"/>
                <a:gd name="T35" fmla="*/ 39 h 67"/>
                <a:gd name="T36" fmla="*/ 0 w 59"/>
                <a:gd name="T37" fmla="*/ 35 h 67"/>
                <a:gd name="T38" fmla="*/ 0 w 59"/>
                <a:gd name="T39" fmla="*/ 31 h 67"/>
                <a:gd name="T40" fmla="*/ 9 w 59"/>
                <a:gd name="T41" fmla="*/ 0 h 67"/>
                <a:gd name="T42" fmla="*/ 9 w 59"/>
                <a:gd name="T43" fmla="*/ 28 h 67"/>
                <a:gd name="T44" fmla="*/ 9 w 59"/>
                <a:gd name="T45" fmla="*/ 31 h 67"/>
                <a:gd name="T46" fmla="*/ 9 w 59"/>
                <a:gd name="T47" fmla="*/ 35 h 67"/>
                <a:gd name="T48" fmla="*/ 9 w 59"/>
                <a:gd name="T49" fmla="*/ 39 h 67"/>
                <a:gd name="T50" fmla="*/ 9 w 59"/>
                <a:gd name="T51" fmla="*/ 40 h 67"/>
                <a:gd name="T52" fmla="*/ 9 w 59"/>
                <a:gd name="T53" fmla="*/ 41 h 67"/>
                <a:gd name="T54" fmla="*/ 9 w 59"/>
                <a:gd name="T55" fmla="*/ 41 h 67"/>
                <a:gd name="T56" fmla="*/ 13 w 59"/>
                <a:gd name="T57" fmla="*/ 41 h 67"/>
                <a:gd name="T58" fmla="*/ 15 w 59"/>
                <a:gd name="T59" fmla="*/ 42 h 67"/>
                <a:gd name="T60" fmla="*/ 18 w 59"/>
                <a:gd name="T61" fmla="*/ 42 h 67"/>
                <a:gd name="T62" fmla="*/ 19 w 59"/>
                <a:gd name="T63" fmla="*/ 41 h 67"/>
                <a:gd name="T64" fmla="*/ 21 w 59"/>
                <a:gd name="T65" fmla="*/ 41 h 67"/>
                <a:gd name="T66" fmla="*/ 23 w 59"/>
                <a:gd name="T67" fmla="*/ 41 h 67"/>
                <a:gd name="T68" fmla="*/ 25 w 59"/>
                <a:gd name="T69" fmla="*/ 40 h 67"/>
                <a:gd name="T70" fmla="*/ 26 w 59"/>
                <a:gd name="T71" fmla="*/ 39 h 67"/>
                <a:gd name="T72" fmla="*/ 27 w 59"/>
                <a:gd name="T73" fmla="*/ 37 h 67"/>
                <a:gd name="T74" fmla="*/ 33 w 59"/>
                <a:gd name="T75" fmla="*/ 0 h 6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67"/>
                <a:gd name="T116" fmla="*/ 59 w 59"/>
                <a:gd name="T117" fmla="*/ 67 h 6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67">
                  <a:moveTo>
                    <a:pt x="59" y="65"/>
                  </a:moveTo>
                  <a:lnTo>
                    <a:pt x="47" y="65"/>
                  </a:lnTo>
                  <a:lnTo>
                    <a:pt x="47" y="57"/>
                  </a:lnTo>
                  <a:lnTo>
                    <a:pt x="45" y="59"/>
                  </a:lnTo>
                  <a:lnTo>
                    <a:pt x="43" y="59"/>
                  </a:lnTo>
                  <a:lnTo>
                    <a:pt x="43" y="61"/>
                  </a:lnTo>
                  <a:lnTo>
                    <a:pt x="41" y="61"/>
                  </a:lnTo>
                  <a:lnTo>
                    <a:pt x="41" y="63"/>
                  </a:lnTo>
                  <a:lnTo>
                    <a:pt x="39" y="63"/>
                  </a:lnTo>
                  <a:lnTo>
                    <a:pt x="37" y="63"/>
                  </a:lnTo>
                  <a:lnTo>
                    <a:pt x="37" y="65"/>
                  </a:lnTo>
                  <a:lnTo>
                    <a:pt x="35" y="65"/>
                  </a:lnTo>
                  <a:lnTo>
                    <a:pt x="33" y="65"/>
                  </a:lnTo>
                  <a:lnTo>
                    <a:pt x="33" y="67"/>
                  </a:lnTo>
                  <a:lnTo>
                    <a:pt x="31" y="67"/>
                  </a:lnTo>
                  <a:lnTo>
                    <a:pt x="29" y="67"/>
                  </a:lnTo>
                  <a:lnTo>
                    <a:pt x="28" y="67"/>
                  </a:lnTo>
                  <a:lnTo>
                    <a:pt x="26" y="67"/>
                  </a:lnTo>
                  <a:lnTo>
                    <a:pt x="24" y="67"/>
                  </a:lnTo>
                  <a:lnTo>
                    <a:pt x="22" y="67"/>
                  </a:lnTo>
                  <a:lnTo>
                    <a:pt x="20" y="67"/>
                  </a:lnTo>
                  <a:lnTo>
                    <a:pt x="18" y="67"/>
                  </a:lnTo>
                  <a:lnTo>
                    <a:pt x="16" y="67"/>
                  </a:lnTo>
                  <a:lnTo>
                    <a:pt x="14" y="65"/>
                  </a:lnTo>
                  <a:lnTo>
                    <a:pt x="12" y="65"/>
                  </a:lnTo>
                  <a:lnTo>
                    <a:pt x="10" y="63"/>
                  </a:lnTo>
                  <a:lnTo>
                    <a:pt x="8" y="63"/>
                  </a:lnTo>
                  <a:lnTo>
                    <a:pt x="8" y="61"/>
                  </a:lnTo>
                  <a:lnTo>
                    <a:pt x="6" y="61"/>
                  </a:lnTo>
                  <a:lnTo>
                    <a:pt x="6" y="59"/>
                  </a:lnTo>
                  <a:lnTo>
                    <a:pt x="4" y="57"/>
                  </a:lnTo>
                  <a:lnTo>
                    <a:pt x="4" y="55"/>
                  </a:lnTo>
                  <a:lnTo>
                    <a:pt x="2" y="55"/>
                  </a:lnTo>
                  <a:lnTo>
                    <a:pt x="2" y="54"/>
                  </a:lnTo>
                  <a:lnTo>
                    <a:pt x="2" y="52"/>
                  </a:lnTo>
                  <a:lnTo>
                    <a:pt x="2" y="50"/>
                  </a:lnTo>
                  <a:lnTo>
                    <a:pt x="2" y="48"/>
                  </a:lnTo>
                  <a:lnTo>
                    <a:pt x="0" y="46"/>
                  </a:lnTo>
                  <a:lnTo>
                    <a:pt x="0" y="44"/>
                  </a:lnTo>
                  <a:lnTo>
                    <a:pt x="0" y="42"/>
                  </a:lnTo>
                  <a:lnTo>
                    <a:pt x="0" y="0"/>
                  </a:lnTo>
                  <a:lnTo>
                    <a:pt x="12" y="0"/>
                  </a:lnTo>
                  <a:lnTo>
                    <a:pt x="12" y="37"/>
                  </a:lnTo>
                  <a:lnTo>
                    <a:pt x="12" y="39"/>
                  </a:lnTo>
                  <a:lnTo>
                    <a:pt x="12" y="41"/>
                  </a:lnTo>
                  <a:lnTo>
                    <a:pt x="12" y="42"/>
                  </a:lnTo>
                  <a:lnTo>
                    <a:pt x="12" y="44"/>
                  </a:lnTo>
                  <a:lnTo>
                    <a:pt x="14" y="46"/>
                  </a:lnTo>
                  <a:lnTo>
                    <a:pt x="14" y="48"/>
                  </a:lnTo>
                  <a:lnTo>
                    <a:pt x="14" y="50"/>
                  </a:lnTo>
                  <a:lnTo>
                    <a:pt x="14" y="52"/>
                  </a:lnTo>
                  <a:lnTo>
                    <a:pt x="16" y="52"/>
                  </a:lnTo>
                  <a:lnTo>
                    <a:pt x="16" y="54"/>
                  </a:lnTo>
                  <a:lnTo>
                    <a:pt x="18" y="54"/>
                  </a:lnTo>
                  <a:lnTo>
                    <a:pt x="18" y="55"/>
                  </a:lnTo>
                  <a:lnTo>
                    <a:pt x="20" y="55"/>
                  </a:lnTo>
                  <a:lnTo>
                    <a:pt x="22" y="55"/>
                  </a:lnTo>
                  <a:lnTo>
                    <a:pt x="24" y="55"/>
                  </a:lnTo>
                  <a:lnTo>
                    <a:pt x="24" y="57"/>
                  </a:lnTo>
                  <a:lnTo>
                    <a:pt x="26" y="57"/>
                  </a:lnTo>
                  <a:lnTo>
                    <a:pt x="28" y="57"/>
                  </a:lnTo>
                  <a:lnTo>
                    <a:pt x="29" y="57"/>
                  </a:lnTo>
                  <a:lnTo>
                    <a:pt x="29" y="55"/>
                  </a:lnTo>
                  <a:lnTo>
                    <a:pt x="31" y="55"/>
                  </a:lnTo>
                  <a:lnTo>
                    <a:pt x="33" y="55"/>
                  </a:lnTo>
                  <a:lnTo>
                    <a:pt x="35" y="55"/>
                  </a:lnTo>
                  <a:lnTo>
                    <a:pt x="37" y="54"/>
                  </a:lnTo>
                  <a:lnTo>
                    <a:pt x="39" y="54"/>
                  </a:lnTo>
                  <a:lnTo>
                    <a:pt x="41" y="52"/>
                  </a:lnTo>
                  <a:lnTo>
                    <a:pt x="43" y="52"/>
                  </a:lnTo>
                  <a:lnTo>
                    <a:pt x="43" y="50"/>
                  </a:lnTo>
                  <a:lnTo>
                    <a:pt x="45" y="50"/>
                  </a:lnTo>
                  <a:lnTo>
                    <a:pt x="47" y="50"/>
                  </a:lnTo>
                  <a:lnTo>
                    <a:pt x="47" y="48"/>
                  </a:lnTo>
                  <a:lnTo>
                    <a:pt x="47" y="0"/>
                  </a:lnTo>
                  <a:lnTo>
                    <a:pt x="59" y="0"/>
                  </a:lnTo>
                  <a:lnTo>
                    <a:pt x="5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8" name="Freeform 89"/>
            <p:cNvSpPr>
              <a:spLocks/>
            </p:cNvSpPr>
            <p:nvPr/>
          </p:nvSpPr>
          <p:spPr bwMode="auto">
            <a:xfrm>
              <a:off x="4163" y="2102"/>
              <a:ext cx="42" cy="63"/>
            </a:xfrm>
            <a:custGeom>
              <a:avLst/>
              <a:gdLst>
                <a:gd name="T0" fmla="*/ 32 w 43"/>
                <a:gd name="T1" fmla="*/ 13 h 65"/>
                <a:gd name="T2" fmla="*/ 32 w 43"/>
                <a:gd name="T3" fmla="*/ 11 h 65"/>
                <a:gd name="T4" fmla="*/ 30 w 43"/>
                <a:gd name="T5" fmla="*/ 11 h 65"/>
                <a:gd name="T6" fmla="*/ 28 w 43"/>
                <a:gd name="T7" fmla="*/ 11 h 65"/>
                <a:gd name="T8" fmla="*/ 26 w 43"/>
                <a:gd name="T9" fmla="*/ 11 h 65"/>
                <a:gd name="T10" fmla="*/ 24 w 43"/>
                <a:gd name="T11" fmla="*/ 11 h 65"/>
                <a:gd name="T12" fmla="*/ 22 w 43"/>
                <a:gd name="T13" fmla="*/ 11 h 65"/>
                <a:gd name="T14" fmla="*/ 21 w 43"/>
                <a:gd name="T15" fmla="*/ 11 h 65"/>
                <a:gd name="T16" fmla="*/ 21 w 43"/>
                <a:gd name="T17" fmla="*/ 11 h 65"/>
                <a:gd name="T18" fmla="*/ 21 w 43"/>
                <a:gd name="T19" fmla="*/ 11 h 65"/>
                <a:gd name="T20" fmla="*/ 21 w 43"/>
                <a:gd name="T21" fmla="*/ 11 h 65"/>
                <a:gd name="T22" fmla="*/ 21 w 43"/>
                <a:gd name="T23" fmla="*/ 13 h 65"/>
                <a:gd name="T24" fmla="*/ 21 w 43"/>
                <a:gd name="T25" fmla="*/ 13 h 65"/>
                <a:gd name="T26" fmla="*/ 21 w 43"/>
                <a:gd name="T27" fmla="*/ 13 h 65"/>
                <a:gd name="T28" fmla="*/ 21 w 43"/>
                <a:gd name="T29" fmla="*/ 15 h 65"/>
                <a:gd name="T30" fmla="*/ 19 w 43"/>
                <a:gd name="T31" fmla="*/ 15 h 65"/>
                <a:gd name="T32" fmla="*/ 17 w 43"/>
                <a:gd name="T33" fmla="*/ 15 h 65"/>
                <a:gd name="T34" fmla="*/ 17 w 43"/>
                <a:gd name="T35" fmla="*/ 16 h 65"/>
                <a:gd name="T36" fmla="*/ 15 w 43"/>
                <a:gd name="T37" fmla="*/ 16 h 65"/>
                <a:gd name="T38" fmla="*/ 13 w 43"/>
                <a:gd name="T39" fmla="*/ 16 h 65"/>
                <a:gd name="T40" fmla="*/ 13 w 43"/>
                <a:gd name="T41" fmla="*/ 16 h 65"/>
                <a:gd name="T42" fmla="*/ 12 w 43"/>
                <a:gd name="T43" fmla="*/ 16 h 65"/>
                <a:gd name="T44" fmla="*/ 12 w 43"/>
                <a:gd name="T45" fmla="*/ 45 h 65"/>
                <a:gd name="T46" fmla="*/ 0 w 43"/>
                <a:gd name="T47" fmla="*/ 45 h 65"/>
                <a:gd name="T48" fmla="*/ 0 w 43"/>
                <a:gd name="T49" fmla="*/ 0 h 65"/>
                <a:gd name="T50" fmla="*/ 12 w 43"/>
                <a:gd name="T51" fmla="*/ 0 h 65"/>
                <a:gd name="T52" fmla="*/ 12 w 43"/>
                <a:gd name="T53" fmla="*/ 9 h 65"/>
                <a:gd name="T54" fmla="*/ 13 w 43"/>
                <a:gd name="T55" fmla="*/ 9 h 65"/>
                <a:gd name="T56" fmla="*/ 13 w 43"/>
                <a:gd name="T57" fmla="*/ 7 h 65"/>
                <a:gd name="T58" fmla="*/ 15 w 43"/>
                <a:gd name="T59" fmla="*/ 7 h 65"/>
                <a:gd name="T60" fmla="*/ 17 w 43"/>
                <a:gd name="T61" fmla="*/ 7 h 65"/>
                <a:gd name="T62" fmla="*/ 17 w 43"/>
                <a:gd name="T63" fmla="*/ 5 h 65"/>
                <a:gd name="T64" fmla="*/ 19 w 43"/>
                <a:gd name="T65" fmla="*/ 5 h 65"/>
                <a:gd name="T66" fmla="*/ 19 w 43"/>
                <a:gd name="T67" fmla="*/ 4 h 65"/>
                <a:gd name="T68" fmla="*/ 21 w 43"/>
                <a:gd name="T69" fmla="*/ 4 h 65"/>
                <a:gd name="T70" fmla="*/ 21 w 43"/>
                <a:gd name="T71" fmla="*/ 4 h 65"/>
                <a:gd name="T72" fmla="*/ 21 w 43"/>
                <a:gd name="T73" fmla="*/ 2 h 65"/>
                <a:gd name="T74" fmla="*/ 21 w 43"/>
                <a:gd name="T75" fmla="*/ 2 h 65"/>
                <a:gd name="T76" fmla="*/ 21 w 43"/>
                <a:gd name="T77" fmla="*/ 2 h 65"/>
                <a:gd name="T78" fmla="*/ 21 w 43"/>
                <a:gd name="T79" fmla="*/ 2 h 65"/>
                <a:gd name="T80" fmla="*/ 21 w 43"/>
                <a:gd name="T81" fmla="*/ 0 h 65"/>
                <a:gd name="T82" fmla="*/ 21 w 43"/>
                <a:gd name="T83" fmla="*/ 0 h 65"/>
                <a:gd name="T84" fmla="*/ 22 w 43"/>
                <a:gd name="T85" fmla="*/ 0 h 65"/>
                <a:gd name="T86" fmla="*/ 24 w 43"/>
                <a:gd name="T87" fmla="*/ 0 h 65"/>
                <a:gd name="T88" fmla="*/ 26 w 43"/>
                <a:gd name="T89" fmla="*/ 0 h 65"/>
                <a:gd name="T90" fmla="*/ 28 w 43"/>
                <a:gd name="T91" fmla="*/ 0 h 65"/>
                <a:gd name="T92" fmla="*/ 30 w 43"/>
                <a:gd name="T93" fmla="*/ 0 h 65"/>
                <a:gd name="T94" fmla="*/ 32 w 43"/>
                <a:gd name="T95" fmla="*/ 0 h 65"/>
                <a:gd name="T96" fmla="*/ 32 w 43"/>
                <a:gd name="T97" fmla="*/ 2 h 65"/>
                <a:gd name="T98" fmla="*/ 32 w 43"/>
                <a:gd name="T99" fmla="*/ 13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
                <a:gd name="T151" fmla="*/ 0 h 65"/>
                <a:gd name="T152" fmla="*/ 43 w 43"/>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 h="65">
                  <a:moveTo>
                    <a:pt x="43" y="13"/>
                  </a:moveTo>
                  <a:lnTo>
                    <a:pt x="43" y="11"/>
                  </a:lnTo>
                  <a:lnTo>
                    <a:pt x="41" y="11"/>
                  </a:lnTo>
                  <a:lnTo>
                    <a:pt x="39" y="11"/>
                  </a:lnTo>
                  <a:lnTo>
                    <a:pt x="37" y="11"/>
                  </a:lnTo>
                  <a:lnTo>
                    <a:pt x="35" y="11"/>
                  </a:lnTo>
                  <a:lnTo>
                    <a:pt x="33" y="11"/>
                  </a:lnTo>
                  <a:lnTo>
                    <a:pt x="31" y="11"/>
                  </a:lnTo>
                  <a:lnTo>
                    <a:pt x="29" y="11"/>
                  </a:lnTo>
                  <a:lnTo>
                    <a:pt x="27" y="11"/>
                  </a:lnTo>
                  <a:lnTo>
                    <a:pt x="25" y="11"/>
                  </a:lnTo>
                  <a:lnTo>
                    <a:pt x="25" y="13"/>
                  </a:lnTo>
                  <a:lnTo>
                    <a:pt x="23" y="13"/>
                  </a:lnTo>
                  <a:lnTo>
                    <a:pt x="21" y="13"/>
                  </a:lnTo>
                  <a:lnTo>
                    <a:pt x="21" y="15"/>
                  </a:lnTo>
                  <a:lnTo>
                    <a:pt x="19" y="15"/>
                  </a:lnTo>
                  <a:lnTo>
                    <a:pt x="17" y="15"/>
                  </a:lnTo>
                  <a:lnTo>
                    <a:pt x="17" y="17"/>
                  </a:lnTo>
                  <a:lnTo>
                    <a:pt x="15" y="17"/>
                  </a:lnTo>
                  <a:lnTo>
                    <a:pt x="13" y="17"/>
                  </a:lnTo>
                  <a:lnTo>
                    <a:pt x="13" y="18"/>
                  </a:lnTo>
                  <a:lnTo>
                    <a:pt x="12" y="18"/>
                  </a:lnTo>
                  <a:lnTo>
                    <a:pt x="12" y="65"/>
                  </a:lnTo>
                  <a:lnTo>
                    <a:pt x="0" y="65"/>
                  </a:lnTo>
                  <a:lnTo>
                    <a:pt x="0" y="0"/>
                  </a:lnTo>
                  <a:lnTo>
                    <a:pt x="12" y="0"/>
                  </a:lnTo>
                  <a:lnTo>
                    <a:pt x="12" y="9"/>
                  </a:lnTo>
                  <a:lnTo>
                    <a:pt x="13" y="9"/>
                  </a:lnTo>
                  <a:lnTo>
                    <a:pt x="13" y="7"/>
                  </a:lnTo>
                  <a:lnTo>
                    <a:pt x="15" y="7"/>
                  </a:lnTo>
                  <a:lnTo>
                    <a:pt x="17" y="7"/>
                  </a:lnTo>
                  <a:lnTo>
                    <a:pt x="17" y="5"/>
                  </a:lnTo>
                  <a:lnTo>
                    <a:pt x="19" y="5"/>
                  </a:lnTo>
                  <a:lnTo>
                    <a:pt x="19" y="4"/>
                  </a:lnTo>
                  <a:lnTo>
                    <a:pt x="21" y="4"/>
                  </a:lnTo>
                  <a:lnTo>
                    <a:pt x="23" y="4"/>
                  </a:lnTo>
                  <a:lnTo>
                    <a:pt x="23" y="2"/>
                  </a:lnTo>
                  <a:lnTo>
                    <a:pt x="25" y="2"/>
                  </a:lnTo>
                  <a:lnTo>
                    <a:pt x="27" y="2"/>
                  </a:lnTo>
                  <a:lnTo>
                    <a:pt x="29" y="2"/>
                  </a:lnTo>
                  <a:lnTo>
                    <a:pt x="29" y="0"/>
                  </a:lnTo>
                  <a:lnTo>
                    <a:pt x="31" y="0"/>
                  </a:lnTo>
                  <a:lnTo>
                    <a:pt x="33" y="0"/>
                  </a:lnTo>
                  <a:lnTo>
                    <a:pt x="35" y="0"/>
                  </a:lnTo>
                  <a:lnTo>
                    <a:pt x="37" y="0"/>
                  </a:lnTo>
                  <a:lnTo>
                    <a:pt x="39" y="0"/>
                  </a:lnTo>
                  <a:lnTo>
                    <a:pt x="41" y="0"/>
                  </a:lnTo>
                  <a:lnTo>
                    <a:pt x="43" y="0"/>
                  </a:lnTo>
                  <a:lnTo>
                    <a:pt x="43" y="2"/>
                  </a:lnTo>
                  <a:lnTo>
                    <a:pt x="4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89" name="Freeform 90"/>
            <p:cNvSpPr>
              <a:spLocks noEditPoints="1"/>
            </p:cNvSpPr>
            <p:nvPr/>
          </p:nvSpPr>
          <p:spPr bwMode="auto">
            <a:xfrm>
              <a:off x="4210" y="2100"/>
              <a:ext cx="61" cy="67"/>
            </a:xfrm>
            <a:custGeom>
              <a:avLst/>
              <a:gdLst>
                <a:gd name="T0" fmla="*/ 12 w 63"/>
                <a:gd name="T1" fmla="*/ 28 h 69"/>
                <a:gd name="T2" fmla="*/ 14 w 63"/>
                <a:gd name="T3" fmla="*/ 33 h 69"/>
                <a:gd name="T4" fmla="*/ 15 w 63"/>
                <a:gd name="T5" fmla="*/ 39 h 69"/>
                <a:gd name="T6" fmla="*/ 15 w 63"/>
                <a:gd name="T7" fmla="*/ 41 h 69"/>
                <a:gd name="T8" fmla="*/ 15 w 63"/>
                <a:gd name="T9" fmla="*/ 43 h 69"/>
                <a:gd name="T10" fmla="*/ 20 w 63"/>
                <a:gd name="T11" fmla="*/ 44 h 69"/>
                <a:gd name="T12" fmla="*/ 28 w 63"/>
                <a:gd name="T13" fmla="*/ 44 h 69"/>
                <a:gd name="T14" fmla="*/ 36 w 63"/>
                <a:gd name="T15" fmla="*/ 43 h 69"/>
                <a:gd name="T16" fmla="*/ 39 w 63"/>
                <a:gd name="T17" fmla="*/ 42 h 69"/>
                <a:gd name="T18" fmla="*/ 42 w 63"/>
                <a:gd name="T19" fmla="*/ 41 h 69"/>
                <a:gd name="T20" fmla="*/ 44 w 63"/>
                <a:gd name="T21" fmla="*/ 46 h 69"/>
                <a:gd name="T22" fmla="*/ 40 w 63"/>
                <a:gd name="T23" fmla="*/ 47 h 69"/>
                <a:gd name="T24" fmla="*/ 37 w 63"/>
                <a:gd name="T25" fmla="*/ 48 h 69"/>
                <a:gd name="T26" fmla="*/ 32 w 63"/>
                <a:gd name="T27" fmla="*/ 49 h 69"/>
                <a:gd name="T28" fmla="*/ 24 w 63"/>
                <a:gd name="T29" fmla="*/ 49 h 69"/>
                <a:gd name="T30" fmla="*/ 17 w 63"/>
                <a:gd name="T31" fmla="*/ 49 h 69"/>
                <a:gd name="T32" fmla="*/ 15 w 63"/>
                <a:gd name="T33" fmla="*/ 48 h 69"/>
                <a:gd name="T34" fmla="*/ 15 w 63"/>
                <a:gd name="T35" fmla="*/ 46 h 69"/>
                <a:gd name="T36" fmla="*/ 10 w 63"/>
                <a:gd name="T37" fmla="*/ 44 h 69"/>
                <a:gd name="T38" fmla="*/ 6 w 63"/>
                <a:gd name="T39" fmla="*/ 41 h 69"/>
                <a:gd name="T40" fmla="*/ 2 w 63"/>
                <a:gd name="T41" fmla="*/ 37 h 69"/>
                <a:gd name="T42" fmla="*/ 2 w 63"/>
                <a:gd name="T43" fmla="*/ 30 h 69"/>
                <a:gd name="T44" fmla="*/ 0 w 63"/>
                <a:gd name="T45" fmla="*/ 24 h 69"/>
                <a:gd name="T46" fmla="*/ 2 w 63"/>
                <a:gd name="T47" fmla="*/ 19 h 69"/>
                <a:gd name="T48" fmla="*/ 2 w 63"/>
                <a:gd name="T49" fmla="*/ 17 h 69"/>
                <a:gd name="T50" fmla="*/ 6 w 63"/>
                <a:gd name="T51" fmla="*/ 17 h 69"/>
                <a:gd name="T52" fmla="*/ 8 w 63"/>
                <a:gd name="T53" fmla="*/ 11 h 69"/>
                <a:gd name="T54" fmla="*/ 12 w 63"/>
                <a:gd name="T55" fmla="*/ 7 h 69"/>
                <a:gd name="T56" fmla="*/ 15 w 63"/>
                <a:gd name="T57" fmla="*/ 4 h 69"/>
                <a:gd name="T58" fmla="*/ 15 w 63"/>
                <a:gd name="T59" fmla="*/ 2 h 69"/>
                <a:gd name="T60" fmla="*/ 20 w 63"/>
                <a:gd name="T61" fmla="*/ 0 h 69"/>
                <a:gd name="T62" fmla="*/ 28 w 63"/>
                <a:gd name="T63" fmla="*/ 0 h 69"/>
                <a:gd name="T64" fmla="*/ 36 w 63"/>
                <a:gd name="T65" fmla="*/ 2 h 69"/>
                <a:gd name="T66" fmla="*/ 39 w 63"/>
                <a:gd name="T67" fmla="*/ 6 h 69"/>
                <a:gd name="T68" fmla="*/ 42 w 63"/>
                <a:gd name="T69" fmla="*/ 11 h 69"/>
                <a:gd name="T70" fmla="*/ 43 w 63"/>
                <a:gd name="T71" fmla="*/ 17 h 69"/>
                <a:gd name="T72" fmla="*/ 44 w 63"/>
                <a:gd name="T73" fmla="*/ 17 h 69"/>
                <a:gd name="T74" fmla="*/ 44 w 63"/>
                <a:gd name="T75" fmla="*/ 24 h 69"/>
                <a:gd name="T76" fmla="*/ 38 w 63"/>
                <a:gd name="T77" fmla="*/ 17 h 69"/>
                <a:gd name="T78" fmla="*/ 37 w 63"/>
                <a:gd name="T79" fmla="*/ 17 h 69"/>
                <a:gd name="T80" fmla="*/ 34 w 63"/>
                <a:gd name="T81" fmla="*/ 13 h 69"/>
                <a:gd name="T82" fmla="*/ 30 w 63"/>
                <a:gd name="T83" fmla="*/ 9 h 69"/>
                <a:gd name="T84" fmla="*/ 22 w 63"/>
                <a:gd name="T85" fmla="*/ 9 h 69"/>
                <a:gd name="T86" fmla="*/ 17 w 63"/>
                <a:gd name="T87" fmla="*/ 11 h 69"/>
                <a:gd name="T88" fmla="*/ 15 w 63"/>
                <a:gd name="T89" fmla="*/ 13 h 69"/>
                <a:gd name="T90" fmla="*/ 15 w 63"/>
                <a:gd name="T91" fmla="*/ 17 h 69"/>
                <a:gd name="T92" fmla="*/ 14 w 63"/>
                <a:gd name="T93" fmla="*/ 17 h 69"/>
                <a:gd name="T94" fmla="*/ 12 w 63"/>
                <a:gd name="T95" fmla="*/ 17 h 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
                <a:gd name="T145" fmla="*/ 0 h 69"/>
                <a:gd name="T146" fmla="*/ 63 w 63"/>
                <a:gd name="T147" fmla="*/ 69 h 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 h="69">
                  <a:moveTo>
                    <a:pt x="63" y="35"/>
                  </a:moveTo>
                  <a:lnTo>
                    <a:pt x="12" y="35"/>
                  </a:lnTo>
                  <a:lnTo>
                    <a:pt x="12" y="37"/>
                  </a:lnTo>
                  <a:lnTo>
                    <a:pt x="12" y="39"/>
                  </a:lnTo>
                  <a:lnTo>
                    <a:pt x="12" y="41"/>
                  </a:lnTo>
                  <a:lnTo>
                    <a:pt x="14" y="41"/>
                  </a:lnTo>
                  <a:lnTo>
                    <a:pt x="14" y="43"/>
                  </a:lnTo>
                  <a:lnTo>
                    <a:pt x="14" y="44"/>
                  </a:lnTo>
                  <a:lnTo>
                    <a:pt x="14" y="46"/>
                  </a:lnTo>
                  <a:lnTo>
                    <a:pt x="16" y="48"/>
                  </a:lnTo>
                  <a:lnTo>
                    <a:pt x="16" y="50"/>
                  </a:lnTo>
                  <a:lnTo>
                    <a:pt x="18" y="50"/>
                  </a:lnTo>
                  <a:lnTo>
                    <a:pt x="18" y="52"/>
                  </a:lnTo>
                  <a:lnTo>
                    <a:pt x="20" y="52"/>
                  </a:lnTo>
                  <a:lnTo>
                    <a:pt x="20" y="54"/>
                  </a:lnTo>
                  <a:lnTo>
                    <a:pt x="22" y="54"/>
                  </a:lnTo>
                  <a:lnTo>
                    <a:pt x="22" y="56"/>
                  </a:lnTo>
                  <a:lnTo>
                    <a:pt x="24" y="56"/>
                  </a:lnTo>
                  <a:lnTo>
                    <a:pt x="24" y="57"/>
                  </a:lnTo>
                  <a:lnTo>
                    <a:pt x="26" y="57"/>
                  </a:lnTo>
                  <a:lnTo>
                    <a:pt x="28" y="57"/>
                  </a:lnTo>
                  <a:lnTo>
                    <a:pt x="29" y="57"/>
                  </a:lnTo>
                  <a:lnTo>
                    <a:pt x="29" y="59"/>
                  </a:lnTo>
                  <a:lnTo>
                    <a:pt x="31" y="59"/>
                  </a:lnTo>
                  <a:lnTo>
                    <a:pt x="33" y="59"/>
                  </a:lnTo>
                  <a:lnTo>
                    <a:pt x="35" y="59"/>
                  </a:lnTo>
                  <a:lnTo>
                    <a:pt x="37" y="59"/>
                  </a:lnTo>
                  <a:lnTo>
                    <a:pt x="39" y="59"/>
                  </a:lnTo>
                  <a:lnTo>
                    <a:pt x="41" y="59"/>
                  </a:lnTo>
                  <a:lnTo>
                    <a:pt x="43" y="59"/>
                  </a:lnTo>
                  <a:lnTo>
                    <a:pt x="45" y="57"/>
                  </a:lnTo>
                  <a:lnTo>
                    <a:pt x="47" y="57"/>
                  </a:lnTo>
                  <a:lnTo>
                    <a:pt x="49" y="57"/>
                  </a:lnTo>
                  <a:lnTo>
                    <a:pt x="51" y="57"/>
                  </a:lnTo>
                  <a:lnTo>
                    <a:pt x="51" y="56"/>
                  </a:lnTo>
                  <a:lnTo>
                    <a:pt x="53" y="56"/>
                  </a:lnTo>
                  <a:lnTo>
                    <a:pt x="55" y="56"/>
                  </a:lnTo>
                  <a:lnTo>
                    <a:pt x="55" y="54"/>
                  </a:lnTo>
                  <a:lnTo>
                    <a:pt x="57" y="54"/>
                  </a:lnTo>
                  <a:lnTo>
                    <a:pt x="59" y="54"/>
                  </a:lnTo>
                  <a:lnTo>
                    <a:pt x="59" y="52"/>
                  </a:lnTo>
                  <a:lnTo>
                    <a:pt x="61" y="52"/>
                  </a:lnTo>
                  <a:lnTo>
                    <a:pt x="63" y="52"/>
                  </a:lnTo>
                  <a:lnTo>
                    <a:pt x="63" y="63"/>
                  </a:lnTo>
                  <a:lnTo>
                    <a:pt x="61" y="63"/>
                  </a:lnTo>
                  <a:lnTo>
                    <a:pt x="59" y="65"/>
                  </a:lnTo>
                  <a:lnTo>
                    <a:pt x="57" y="65"/>
                  </a:lnTo>
                  <a:lnTo>
                    <a:pt x="55" y="65"/>
                  </a:lnTo>
                  <a:lnTo>
                    <a:pt x="55" y="67"/>
                  </a:lnTo>
                  <a:lnTo>
                    <a:pt x="53" y="67"/>
                  </a:lnTo>
                  <a:lnTo>
                    <a:pt x="51" y="67"/>
                  </a:lnTo>
                  <a:lnTo>
                    <a:pt x="49" y="67"/>
                  </a:lnTo>
                  <a:lnTo>
                    <a:pt x="47" y="67"/>
                  </a:lnTo>
                  <a:lnTo>
                    <a:pt x="47" y="69"/>
                  </a:lnTo>
                  <a:lnTo>
                    <a:pt x="45" y="69"/>
                  </a:lnTo>
                  <a:lnTo>
                    <a:pt x="43" y="69"/>
                  </a:lnTo>
                  <a:lnTo>
                    <a:pt x="41" y="69"/>
                  </a:lnTo>
                  <a:lnTo>
                    <a:pt x="39" y="69"/>
                  </a:lnTo>
                  <a:lnTo>
                    <a:pt x="37" y="69"/>
                  </a:lnTo>
                  <a:lnTo>
                    <a:pt x="35" y="69"/>
                  </a:lnTo>
                  <a:lnTo>
                    <a:pt x="33" y="69"/>
                  </a:lnTo>
                  <a:lnTo>
                    <a:pt x="31" y="69"/>
                  </a:lnTo>
                  <a:lnTo>
                    <a:pt x="29" y="69"/>
                  </a:lnTo>
                  <a:lnTo>
                    <a:pt x="28" y="69"/>
                  </a:lnTo>
                  <a:lnTo>
                    <a:pt x="26" y="67"/>
                  </a:lnTo>
                  <a:lnTo>
                    <a:pt x="24" y="67"/>
                  </a:lnTo>
                  <a:lnTo>
                    <a:pt x="22" y="67"/>
                  </a:lnTo>
                  <a:lnTo>
                    <a:pt x="20" y="67"/>
                  </a:lnTo>
                  <a:lnTo>
                    <a:pt x="20" y="65"/>
                  </a:lnTo>
                  <a:lnTo>
                    <a:pt x="18" y="65"/>
                  </a:lnTo>
                  <a:lnTo>
                    <a:pt x="16" y="65"/>
                  </a:lnTo>
                  <a:lnTo>
                    <a:pt x="16" y="63"/>
                  </a:lnTo>
                  <a:lnTo>
                    <a:pt x="14" y="63"/>
                  </a:lnTo>
                  <a:lnTo>
                    <a:pt x="14" y="61"/>
                  </a:lnTo>
                  <a:lnTo>
                    <a:pt x="12" y="61"/>
                  </a:lnTo>
                  <a:lnTo>
                    <a:pt x="10" y="59"/>
                  </a:lnTo>
                  <a:lnTo>
                    <a:pt x="8" y="57"/>
                  </a:lnTo>
                  <a:lnTo>
                    <a:pt x="8" y="56"/>
                  </a:lnTo>
                  <a:lnTo>
                    <a:pt x="6" y="56"/>
                  </a:lnTo>
                  <a:lnTo>
                    <a:pt x="6" y="54"/>
                  </a:lnTo>
                  <a:lnTo>
                    <a:pt x="4" y="54"/>
                  </a:lnTo>
                  <a:lnTo>
                    <a:pt x="4" y="52"/>
                  </a:lnTo>
                  <a:lnTo>
                    <a:pt x="4" y="50"/>
                  </a:lnTo>
                  <a:lnTo>
                    <a:pt x="2" y="48"/>
                  </a:lnTo>
                  <a:lnTo>
                    <a:pt x="2" y="46"/>
                  </a:lnTo>
                  <a:lnTo>
                    <a:pt x="2" y="44"/>
                  </a:lnTo>
                  <a:lnTo>
                    <a:pt x="2" y="43"/>
                  </a:lnTo>
                  <a:lnTo>
                    <a:pt x="2" y="41"/>
                  </a:lnTo>
                  <a:lnTo>
                    <a:pt x="0" y="41"/>
                  </a:lnTo>
                  <a:lnTo>
                    <a:pt x="0" y="39"/>
                  </a:lnTo>
                  <a:lnTo>
                    <a:pt x="0" y="37"/>
                  </a:lnTo>
                  <a:lnTo>
                    <a:pt x="0" y="35"/>
                  </a:lnTo>
                  <a:lnTo>
                    <a:pt x="0" y="33"/>
                  </a:lnTo>
                  <a:lnTo>
                    <a:pt x="0" y="31"/>
                  </a:lnTo>
                  <a:lnTo>
                    <a:pt x="0" y="30"/>
                  </a:lnTo>
                  <a:lnTo>
                    <a:pt x="2" y="30"/>
                  </a:lnTo>
                  <a:lnTo>
                    <a:pt x="2" y="28"/>
                  </a:lnTo>
                  <a:lnTo>
                    <a:pt x="2" y="26"/>
                  </a:lnTo>
                  <a:lnTo>
                    <a:pt x="2" y="24"/>
                  </a:lnTo>
                  <a:lnTo>
                    <a:pt x="2" y="22"/>
                  </a:lnTo>
                  <a:lnTo>
                    <a:pt x="4" y="20"/>
                  </a:lnTo>
                  <a:lnTo>
                    <a:pt x="4" y="19"/>
                  </a:lnTo>
                  <a:lnTo>
                    <a:pt x="4" y="17"/>
                  </a:lnTo>
                  <a:lnTo>
                    <a:pt x="6" y="17"/>
                  </a:lnTo>
                  <a:lnTo>
                    <a:pt x="6" y="15"/>
                  </a:lnTo>
                  <a:lnTo>
                    <a:pt x="6" y="13"/>
                  </a:lnTo>
                  <a:lnTo>
                    <a:pt x="8" y="13"/>
                  </a:lnTo>
                  <a:lnTo>
                    <a:pt x="8" y="11"/>
                  </a:lnTo>
                  <a:lnTo>
                    <a:pt x="10" y="11"/>
                  </a:lnTo>
                  <a:lnTo>
                    <a:pt x="10" y="9"/>
                  </a:lnTo>
                  <a:lnTo>
                    <a:pt x="12" y="9"/>
                  </a:lnTo>
                  <a:lnTo>
                    <a:pt x="12" y="7"/>
                  </a:lnTo>
                  <a:lnTo>
                    <a:pt x="14" y="7"/>
                  </a:lnTo>
                  <a:lnTo>
                    <a:pt x="14" y="6"/>
                  </a:lnTo>
                  <a:lnTo>
                    <a:pt x="16" y="6"/>
                  </a:lnTo>
                  <a:lnTo>
                    <a:pt x="18" y="4"/>
                  </a:lnTo>
                  <a:lnTo>
                    <a:pt x="20" y="4"/>
                  </a:lnTo>
                  <a:lnTo>
                    <a:pt x="20" y="2"/>
                  </a:lnTo>
                  <a:lnTo>
                    <a:pt x="22" y="2"/>
                  </a:lnTo>
                  <a:lnTo>
                    <a:pt x="24" y="2"/>
                  </a:lnTo>
                  <a:lnTo>
                    <a:pt x="26" y="2"/>
                  </a:lnTo>
                  <a:lnTo>
                    <a:pt x="28" y="0"/>
                  </a:lnTo>
                  <a:lnTo>
                    <a:pt x="29" y="0"/>
                  </a:lnTo>
                  <a:lnTo>
                    <a:pt x="31" y="0"/>
                  </a:lnTo>
                  <a:lnTo>
                    <a:pt x="33" y="0"/>
                  </a:lnTo>
                  <a:lnTo>
                    <a:pt x="35" y="0"/>
                  </a:lnTo>
                  <a:lnTo>
                    <a:pt x="37" y="0"/>
                  </a:lnTo>
                  <a:lnTo>
                    <a:pt x="39" y="0"/>
                  </a:lnTo>
                  <a:lnTo>
                    <a:pt x="41" y="0"/>
                  </a:lnTo>
                  <a:lnTo>
                    <a:pt x="43" y="2"/>
                  </a:lnTo>
                  <a:lnTo>
                    <a:pt x="45" y="2"/>
                  </a:lnTo>
                  <a:lnTo>
                    <a:pt x="47" y="2"/>
                  </a:lnTo>
                  <a:lnTo>
                    <a:pt x="49" y="4"/>
                  </a:lnTo>
                  <a:lnTo>
                    <a:pt x="51" y="4"/>
                  </a:lnTo>
                  <a:lnTo>
                    <a:pt x="51" y="6"/>
                  </a:lnTo>
                  <a:lnTo>
                    <a:pt x="53" y="6"/>
                  </a:lnTo>
                  <a:lnTo>
                    <a:pt x="55" y="7"/>
                  </a:lnTo>
                  <a:lnTo>
                    <a:pt x="57" y="9"/>
                  </a:lnTo>
                  <a:lnTo>
                    <a:pt x="57" y="11"/>
                  </a:lnTo>
                  <a:lnTo>
                    <a:pt x="59" y="11"/>
                  </a:lnTo>
                  <a:lnTo>
                    <a:pt x="59" y="13"/>
                  </a:lnTo>
                  <a:lnTo>
                    <a:pt x="61" y="15"/>
                  </a:lnTo>
                  <a:lnTo>
                    <a:pt x="61" y="17"/>
                  </a:lnTo>
                  <a:lnTo>
                    <a:pt x="61" y="19"/>
                  </a:lnTo>
                  <a:lnTo>
                    <a:pt x="63" y="19"/>
                  </a:lnTo>
                  <a:lnTo>
                    <a:pt x="63" y="20"/>
                  </a:lnTo>
                  <a:lnTo>
                    <a:pt x="63" y="22"/>
                  </a:lnTo>
                  <a:lnTo>
                    <a:pt x="63" y="24"/>
                  </a:lnTo>
                  <a:lnTo>
                    <a:pt x="63" y="26"/>
                  </a:lnTo>
                  <a:lnTo>
                    <a:pt x="63" y="28"/>
                  </a:lnTo>
                  <a:lnTo>
                    <a:pt x="63" y="30"/>
                  </a:lnTo>
                  <a:lnTo>
                    <a:pt x="63" y="35"/>
                  </a:lnTo>
                  <a:close/>
                  <a:moveTo>
                    <a:pt x="51" y="28"/>
                  </a:moveTo>
                  <a:lnTo>
                    <a:pt x="51" y="26"/>
                  </a:lnTo>
                  <a:lnTo>
                    <a:pt x="51" y="24"/>
                  </a:lnTo>
                  <a:lnTo>
                    <a:pt x="51" y="22"/>
                  </a:lnTo>
                  <a:lnTo>
                    <a:pt x="51" y="20"/>
                  </a:lnTo>
                  <a:lnTo>
                    <a:pt x="51" y="19"/>
                  </a:lnTo>
                  <a:lnTo>
                    <a:pt x="49" y="19"/>
                  </a:lnTo>
                  <a:lnTo>
                    <a:pt x="49" y="17"/>
                  </a:lnTo>
                  <a:lnTo>
                    <a:pt x="49" y="15"/>
                  </a:lnTo>
                  <a:lnTo>
                    <a:pt x="47" y="15"/>
                  </a:lnTo>
                  <a:lnTo>
                    <a:pt x="47" y="13"/>
                  </a:lnTo>
                  <a:lnTo>
                    <a:pt x="45" y="13"/>
                  </a:lnTo>
                  <a:lnTo>
                    <a:pt x="45" y="11"/>
                  </a:lnTo>
                  <a:lnTo>
                    <a:pt x="43" y="11"/>
                  </a:lnTo>
                  <a:lnTo>
                    <a:pt x="41" y="11"/>
                  </a:lnTo>
                  <a:lnTo>
                    <a:pt x="41" y="9"/>
                  </a:lnTo>
                  <a:lnTo>
                    <a:pt x="39" y="9"/>
                  </a:lnTo>
                  <a:lnTo>
                    <a:pt x="37" y="9"/>
                  </a:lnTo>
                  <a:lnTo>
                    <a:pt x="35" y="9"/>
                  </a:lnTo>
                  <a:lnTo>
                    <a:pt x="33" y="9"/>
                  </a:lnTo>
                  <a:lnTo>
                    <a:pt x="31" y="9"/>
                  </a:lnTo>
                  <a:lnTo>
                    <a:pt x="29" y="9"/>
                  </a:lnTo>
                  <a:lnTo>
                    <a:pt x="28" y="9"/>
                  </a:lnTo>
                  <a:lnTo>
                    <a:pt x="28" y="11"/>
                  </a:lnTo>
                  <a:lnTo>
                    <a:pt x="26" y="11"/>
                  </a:lnTo>
                  <a:lnTo>
                    <a:pt x="24" y="11"/>
                  </a:lnTo>
                  <a:lnTo>
                    <a:pt x="22" y="11"/>
                  </a:lnTo>
                  <a:lnTo>
                    <a:pt x="22" y="13"/>
                  </a:lnTo>
                  <a:lnTo>
                    <a:pt x="20" y="13"/>
                  </a:lnTo>
                  <a:lnTo>
                    <a:pt x="20" y="15"/>
                  </a:lnTo>
                  <a:lnTo>
                    <a:pt x="18" y="15"/>
                  </a:lnTo>
                  <a:lnTo>
                    <a:pt x="18" y="17"/>
                  </a:lnTo>
                  <a:lnTo>
                    <a:pt x="16" y="17"/>
                  </a:lnTo>
                  <a:lnTo>
                    <a:pt x="16" y="19"/>
                  </a:lnTo>
                  <a:lnTo>
                    <a:pt x="16" y="20"/>
                  </a:lnTo>
                  <a:lnTo>
                    <a:pt x="14" y="20"/>
                  </a:lnTo>
                  <a:lnTo>
                    <a:pt x="14" y="22"/>
                  </a:lnTo>
                  <a:lnTo>
                    <a:pt x="14" y="24"/>
                  </a:lnTo>
                  <a:lnTo>
                    <a:pt x="14" y="26"/>
                  </a:lnTo>
                  <a:lnTo>
                    <a:pt x="12" y="26"/>
                  </a:lnTo>
                  <a:lnTo>
                    <a:pt x="12" y="28"/>
                  </a:lnTo>
                  <a:lnTo>
                    <a:pt x="5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0" name="Freeform 91"/>
            <p:cNvSpPr>
              <a:spLocks/>
            </p:cNvSpPr>
            <p:nvPr/>
          </p:nvSpPr>
          <p:spPr bwMode="auto">
            <a:xfrm>
              <a:off x="4329" y="2079"/>
              <a:ext cx="59" cy="88"/>
            </a:xfrm>
            <a:custGeom>
              <a:avLst/>
              <a:gdLst>
                <a:gd name="T0" fmla="*/ 40 w 61"/>
                <a:gd name="T1" fmla="*/ 37 h 91"/>
                <a:gd name="T2" fmla="*/ 42 w 61"/>
                <a:gd name="T3" fmla="*/ 39 h 91"/>
                <a:gd name="T4" fmla="*/ 42 w 61"/>
                <a:gd name="T5" fmla="*/ 43 h 91"/>
                <a:gd name="T6" fmla="*/ 42 w 61"/>
                <a:gd name="T7" fmla="*/ 48 h 91"/>
                <a:gd name="T8" fmla="*/ 40 w 61"/>
                <a:gd name="T9" fmla="*/ 53 h 91"/>
                <a:gd name="T10" fmla="*/ 39 w 61"/>
                <a:gd name="T11" fmla="*/ 57 h 91"/>
                <a:gd name="T12" fmla="*/ 37 w 61"/>
                <a:gd name="T13" fmla="*/ 59 h 91"/>
                <a:gd name="T14" fmla="*/ 34 w 61"/>
                <a:gd name="T15" fmla="*/ 62 h 91"/>
                <a:gd name="T16" fmla="*/ 28 w 61"/>
                <a:gd name="T17" fmla="*/ 63 h 91"/>
                <a:gd name="T18" fmla="*/ 21 w 61"/>
                <a:gd name="T19" fmla="*/ 63 h 91"/>
                <a:gd name="T20" fmla="*/ 15 w 61"/>
                <a:gd name="T21" fmla="*/ 63 h 91"/>
                <a:gd name="T22" fmla="*/ 15 w 61"/>
                <a:gd name="T23" fmla="*/ 63 h 91"/>
                <a:gd name="T24" fmla="*/ 8 w 61"/>
                <a:gd name="T25" fmla="*/ 62 h 91"/>
                <a:gd name="T26" fmla="*/ 2 w 61"/>
                <a:gd name="T27" fmla="*/ 61 h 91"/>
                <a:gd name="T28" fmla="*/ 2 w 61"/>
                <a:gd name="T29" fmla="*/ 52 h 91"/>
                <a:gd name="T30" fmla="*/ 8 w 61"/>
                <a:gd name="T31" fmla="*/ 53 h 91"/>
                <a:gd name="T32" fmla="*/ 14 w 61"/>
                <a:gd name="T33" fmla="*/ 55 h 91"/>
                <a:gd name="T34" fmla="*/ 15 w 61"/>
                <a:gd name="T35" fmla="*/ 55 h 91"/>
                <a:gd name="T36" fmla="*/ 15 w 61"/>
                <a:gd name="T37" fmla="*/ 57 h 91"/>
                <a:gd name="T38" fmla="*/ 23 w 61"/>
                <a:gd name="T39" fmla="*/ 57 h 91"/>
                <a:gd name="T40" fmla="*/ 28 w 61"/>
                <a:gd name="T41" fmla="*/ 55 h 91"/>
                <a:gd name="T42" fmla="*/ 32 w 61"/>
                <a:gd name="T43" fmla="*/ 53 h 91"/>
                <a:gd name="T44" fmla="*/ 35 w 61"/>
                <a:gd name="T45" fmla="*/ 50 h 91"/>
                <a:gd name="T46" fmla="*/ 36 w 61"/>
                <a:gd name="T47" fmla="*/ 44 h 91"/>
                <a:gd name="T48" fmla="*/ 36 w 61"/>
                <a:gd name="T49" fmla="*/ 41 h 91"/>
                <a:gd name="T50" fmla="*/ 35 w 61"/>
                <a:gd name="T51" fmla="*/ 38 h 91"/>
                <a:gd name="T52" fmla="*/ 32 w 61"/>
                <a:gd name="T53" fmla="*/ 36 h 91"/>
                <a:gd name="T54" fmla="*/ 26 w 61"/>
                <a:gd name="T55" fmla="*/ 35 h 91"/>
                <a:gd name="T56" fmla="*/ 19 w 61"/>
                <a:gd name="T57" fmla="*/ 34 h 91"/>
                <a:gd name="T58" fmla="*/ 15 w 61"/>
                <a:gd name="T59" fmla="*/ 26 h 91"/>
                <a:gd name="T60" fmla="*/ 23 w 61"/>
                <a:gd name="T61" fmla="*/ 26 h 91"/>
                <a:gd name="T62" fmla="*/ 28 w 61"/>
                <a:gd name="T63" fmla="*/ 24 h 91"/>
                <a:gd name="T64" fmla="*/ 32 w 61"/>
                <a:gd name="T65" fmla="*/ 20 h 91"/>
                <a:gd name="T66" fmla="*/ 35 w 61"/>
                <a:gd name="T67" fmla="*/ 15 h 91"/>
                <a:gd name="T68" fmla="*/ 34 w 61"/>
                <a:gd name="T69" fmla="*/ 15 h 91"/>
                <a:gd name="T70" fmla="*/ 32 w 61"/>
                <a:gd name="T71" fmla="*/ 15 h 91"/>
                <a:gd name="T72" fmla="*/ 26 w 61"/>
                <a:gd name="T73" fmla="*/ 13 h 91"/>
                <a:gd name="T74" fmla="*/ 21 w 61"/>
                <a:gd name="T75" fmla="*/ 11 h 91"/>
                <a:gd name="T76" fmla="*/ 15 w 61"/>
                <a:gd name="T77" fmla="*/ 11 h 91"/>
                <a:gd name="T78" fmla="*/ 15 w 61"/>
                <a:gd name="T79" fmla="*/ 13 h 91"/>
                <a:gd name="T80" fmla="*/ 12 w 61"/>
                <a:gd name="T81" fmla="*/ 15 h 91"/>
                <a:gd name="T82" fmla="*/ 6 w 61"/>
                <a:gd name="T83" fmla="*/ 15 h 91"/>
                <a:gd name="T84" fmla="*/ 8 w 61"/>
                <a:gd name="T85" fmla="*/ 5 h 91"/>
                <a:gd name="T86" fmla="*/ 14 w 61"/>
                <a:gd name="T87" fmla="*/ 3 h 91"/>
                <a:gd name="T88" fmla="*/ 15 w 61"/>
                <a:gd name="T89" fmla="*/ 2 h 91"/>
                <a:gd name="T90" fmla="*/ 17 w 61"/>
                <a:gd name="T91" fmla="*/ 2 h 91"/>
                <a:gd name="T92" fmla="*/ 21 w 61"/>
                <a:gd name="T93" fmla="*/ 2 h 91"/>
                <a:gd name="T94" fmla="*/ 28 w 61"/>
                <a:gd name="T95" fmla="*/ 2 h 91"/>
                <a:gd name="T96" fmla="*/ 34 w 61"/>
                <a:gd name="T97" fmla="*/ 3 h 91"/>
                <a:gd name="T98" fmla="*/ 37 w 61"/>
                <a:gd name="T99" fmla="*/ 7 h 91"/>
                <a:gd name="T100" fmla="*/ 39 w 61"/>
                <a:gd name="T101" fmla="*/ 11 h 91"/>
                <a:gd name="T102" fmla="*/ 41 w 61"/>
                <a:gd name="T103" fmla="*/ 15 h 91"/>
                <a:gd name="T104" fmla="*/ 41 w 61"/>
                <a:gd name="T105" fmla="*/ 15 h 91"/>
                <a:gd name="T106" fmla="*/ 40 w 61"/>
                <a:gd name="T107" fmla="*/ 17 h 91"/>
                <a:gd name="T108" fmla="*/ 39 w 61"/>
                <a:gd name="T109" fmla="*/ 22 h 91"/>
                <a:gd name="T110" fmla="*/ 37 w 61"/>
                <a:gd name="T111" fmla="*/ 26 h 91"/>
                <a:gd name="T112" fmla="*/ 34 w 61"/>
                <a:gd name="T113" fmla="*/ 28 h 91"/>
                <a:gd name="T114" fmla="*/ 30 w 61"/>
                <a:gd name="T115" fmla="*/ 31 h 91"/>
                <a:gd name="T116" fmla="*/ 35 w 61"/>
                <a:gd name="T117" fmla="*/ 33 h 91"/>
                <a:gd name="T118" fmla="*/ 38 w 61"/>
                <a:gd name="T119" fmla="*/ 34 h 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
                <a:gd name="T181" fmla="*/ 0 h 91"/>
                <a:gd name="T182" fmla="*/ 61 w 61"/>
                <a:gd name="T183" fmla="*/ 91 h 9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 h="91">
                  <a:moveTo>
                    <a:pt x="55" y="48"/>
                  </a:moveTo>
                  <a:lnTo>
                    <a:pt x="55" y="50"/>
                  </a:lnTo>
                  <a:lnTo>
                    <a:pt x="57" y="50"/>
                  </a:lnTo>
                  <a:lnTo>
                    <a:pt x="57" y="52"/>
                  </a:lnTo>
                  <a:lnTo>
                    <a:pt x="59" y="52"/>
                  </a:lnTo>
                  <a:lnTo>
                    <a:pt x="59" y="53"/>
                  </a:lnTo>
                  <a:lnTo>
                    <a:pt x="59" y="55"/>
                  </a:lnTo>
                  <a:lnTo>
                    <a:pt x="61" y="55"/>
                  </a:lnTo>
                  <a:lnTo>
                    <a:pt x="61" y="57"/>
                  </a:lnTo>
                  <a:lnTo>
                    <a:pt x="61" y="59"/>
                  </a:lnTo>
                  <a:lnTo>
                    <a:pt x="61" y="61"/>
                  </a:lnTo>
                  <a:lnTo>
                    <a:pt x="61" y="63"/>
                  </a:lnTo>
                  <a:lnTo>
                    <a:pt x="61" y="65"/>
                  </a:lnTo>
                  <a:lnTo>
                    <a:pt x="61" y="66"/>
                  </a:lnTo>
                  <a:lnTo>
                    <a:pt x="61" y="68"/>
                  </a:lnTo>
                  <a:lnTo>
                    <a:pt x="61" y="70"/>
                  </a:lnTo>
                  <a:lnTo>
                    <a:pt x="59" y="72"/>
                  </a:lnTo>
                  <a:lnTo>
                    <a:pt x="59" y="74"/>
                  </a:lnTo>
                  <a:lnTo>
                    <a:pt x="59" y="76"/>
                  </a:lnTo>
                  <a:lnTo>
                    <a:pt x="57" y="76"/>
                  </a:lnTo>
                  <a:lnTo>
                    <a:pt x="57" y="78"/>
                  </a:lnTo>
                  <a:lnTo>
                    <a:pt x="57" y="79"/>
                  </a:lnTo>
                  <a:lnTo>
                    <a:pt x="55" y="79"/>
                  </a:lnTo>
                  <a:lnTo>
                    <a:pt x="55" y="81"/>
                  </a:lnTo>
                  <a:lnTo>
                    <a:pt x="53" y="81"/>
                  </a:lnTo>
                  <a:lnTo>
                    <a:pt x="53" y="83"/>
                  </a:lnTo>
                  <a:lnTo>
                    <a:pt x="51" y="83"/>
                  </a:lnTo>
                  <a:lnTo>
                    <a:pt x="51" y="85"/>
                  </a:lnTo>
                  <a:lnTo>
                    <a:pt x="49" y="85"/>
                  </a:lnTo>
                  <a:lnTo>
                    <a:pt x="47" y="87"/>
                  </a:lnTo>
                  <a:lnTo>
                    <a:pt x="45" y="87"/>
                  </a:lnTo>
                  <a:lnTo>
                    <a:pt x="45" y="89"/>
                  </a:lnTo>
                  <a:lnTo>
                    <a:pt x="43" y="89"/>
                  </a:lnTo>
                  <a:lnTo>
                    <a:pt x="41" y="89"/>
                  </a:lnTo>
                  <a:lnTo>
                    <a:pt x="39" y="89"/>
                  </a:lnTo>
                  <a:lnTo>
                    <a:pt x="39" y="91"/>
                  </a:lnTo>
                  <a:lnTo>
                    <a:pt x="37" y="91"/>
                  </a:lnTo>
                  <a:lnTo>
                    <a:pt x="35" y="91"/>
                  </a:lnTo>
                  <a:lnTo>
                    <a:pt x="34" y="91"/>
                  </a:lnTo>
                  <a:lnTo>
                    <a:pt x="32" y="91"/>
                  </a:lnTo>
                  <a:lnTo>
                    <a:pt x="30" y="91"/>
                  </a:lnTo>
                  <a:lnTo>
                    <a:pt x="28" y="91"/>
                  </a:lnTo>
                  <a:lnTo>
                    <a:pt x="26" y="91"/>
                  </a:lnTo>
                  <a:lnTo>
                    <a:pt x="24" y="91"/>
                  </a:lnTo>
                  <a:lnTo>
                    <a:pt x="22" y="91"/>
                  </a:lnTo>
                  <a:lnTo>
                    <a:pt x="20" y="91"/>
                  </a:lnTo>
                  <a:lnTo>
                    <a:pt x="18" y="91"/>
                  </a:lnTo>
                  <a:lnTo>
                    <a:pt x="16" y="91"/>
                  </a:lnTo>
                  <a:lnTo>
                    <a:pt x="14" y="89"/>
                  </a:lnTo>
                  <a:lnTo>
                    <a:pt x="12" y="89"/>
                  </a:lnTo>
                  <a:lnTo>
                    <a:pt x="10" y="89"/>
                  </a:lnTo>
                  <a:lnTo>
                    <a:pt x="8" y="89"/>
                  </a:lnTo>
                  <a:lnTo>
                    <a:pt x="8" y="87"/>
                  </a:lnTo>
                  <a:lnTo>
                    <a:pt x="6" y="87"/>
                  </a:lnTo>
                  <a:lnTo>
                    <a:pt x="4" y="87"/>
                  </a:lnTo>
                  <a:lnTo>
                    <a:pt x="2" y="87"/>
                  </a:lnTo>
                  <a:lnTo>
                    <a:pt x="2" y="85"/>
                  </a:lnTo>
                  <a:lnTo>
                    <a:pt x="0" y="85"/>
                  </a:lnTo>
                  <a:lnTo>
                    <a:pt x="0" y="74"/>
                  </a:lnTo>
                  <a:lnTo>
                    <a:pt x="2" y="74"/>
                  </a:lnTo>
                  <a:lnTo>
                    <a:pt x="4" y="74"/>
                  </a:lnTo>
                  <a:lnTo>
                    <a:pt x="4" y="76"/>
                  </a:lnTo>
                  <a:lnTo>
                    <a:pt x="6" y="76"/>
                  </a:lnTo>
                  <a:lnTo>
                    <a:pt x="8" y="76"/>
                  </a:lnTo>
                  <a:lnTo>
                    <a:pt x="8" y="78"/>
                  </a:lnTo>
                  <a:lnTo>
                    <a:pt x="10" y="78"/>
                  </a:lnTo>
                  <a:lnTo>
                    <a:pt x="12" y="78"/>
                  </a:lnTo>
                  <a:lnTo>
                    <a:pt x="14" y="78"/>
                  </a:lnTo>
                  <a:lnTo>
                    <a:pt x="14" y="79"/>
                  </a:lnTo>
                  <a:lnTo>
                    <a:pt x="16" y="79"/>
                  </a:lnTo>
                  <a:lnTo>
                    <a:pt x="18" y="79"/>
                  </a:lnTo>
                  <a:lnTo>
                    <a:pt x="20" y="79"/>
                  </a:lnTo>
                  <a:lnTo>
                    <a:pt x="22" y="79"/>
                  </a:lnTo>
                  <a:lnTo>
                    <a:pt x="22" y="81"/>
                  </a:lnTo>
                  <a:lnTo>
                    <a:pt x="24" y="81"/>
                  </a:lnTo>
                  <a:lnTo>
                    <a:pt x="26" y="81"/>
                  </a:lnTo>
                  <a:lnTo>
                    <a:pt x="28" y="81"/>
                  </a:lnTo>
                  <a:lnTo>
                    <a:pt x="30" y="81"/>
                  </a:lnTo>
                  <a:lnTo>
                    <a:pt x="32" y="81"/>
                  </a:lnTo>
                  <a:lnTo>
                    <a:pt x="34" y="81"/>
                  </a:lnTo>
                  <a:lnTo>
                    <a:pt x="34" y="79"/>
                  </a:lnTo>
                  <a:lnTo>
                    <a:pt x="35" y="79"/>
                  </a:lnTo>
                  <a:lnTo>
                    <a:pt x="37" y="79"/>
                  </a:lnTo>
                  <a:lnTo>
                    <a:pt x="39" y="79"/>
                  </a:lnTo>
                  <a:lnTo>
                    <a:pt x="39" y="78"/>
                  </a:lnTo>
                  <a:lnTo>
                    <a:pt x="41" y="78"/>
                  </a:lnTo>
                  <a:lnTo>
                    <a:pt x="41" y="76"/>
                  </a:lnTo>
                  <a:lnTo>
                    <a:pt x="43" y="76"/>
                  </a:lnTo>
                  <a:lnTo>
                    <a:pt x="43" y="74"/>
                  </a:lnTo>
                  <a:lnTo>
                    <a:pt x="45" y="74"/>
                  </a:lnTo>
                  <a:lnTo>
                    <a:pt x="45" y="72"/>
                  </a:lnTo>
                  <a:lnTo>
                    <a:pt x="47" y="72"/>
                  </a:lnTo>
                  <a:lnTo>
                    <a:pt x="47" y="70"/>
                  </a:lnTo>
                  <a:lnTo>
                    <a:pt x="47" y="68"/>
                  </a:lnTo>
                  <a:lnTo>
                    <a:pt x="47" y="66"/>
                  </a:lnTo>
                  <a:lnTo>
                    <a:pt x="49" y="66"/>
                  </a:lnTo>
                  <a:lnTo>
                    <a:pt x="49" y="65"/>
                  </a:lnTo>
                  <a:lnTo>
                    <a:pt x="49" y="63"/>
                  </a:lnTo>
                  <a:lnTo>
                    <a:pt x="49" y="61"/>
                  </a:lnTo>
                  <a:lnTo>
                    <a:pt x="49" y="59"/>
                  </a:lnTo>
                  <a:lnTo>
                    <a:pt x="47" y="59"/>
                  </a:lnTo>
                  <a:lnTo>
                    <a:pt x="47" y="57"/>
                  </a:lnTo>
                  <a:lnTo>
                    <a:pt x="47" y="55"/>
                  </a:lnTo>
                  <a:lnTo>
                    <a:pt x="47" y="53"/>
                  </a:lnTo>
                  <a:lnTo>
                    <a:pt x="45" y="53"/>
                  </a:lnTo>
                  <a:lnTo>
                    <a:pt x="45" y="52"/>
                  </a:lnTo>
                  <a:lnTo>
                    <a:pt x="43" y="52"/>
                  </a:lnTo>
                  <a:lnTo>
                    <a:pt x="43" y="50"/>
                  </a:lnTo>
                  <a:lnTo>
                    <a:pt x="41" y="50"/>
                  </a:lnTo>
                  <a:lnTo>
                    <a:pt x="39" y="50"/>
                  </a:lnTo>
                  <a:lnTo>
                    <a:pt x="39" y="48"/>
                  </a:lnTo>
                  <a:lnTo>
                    <a:pt x="37" y="48"/>
                  </a:lnTo>
                  <a:lnTo>
                    <a:pt x="35" y="48"/>
                  </a:lnTo>
                  <a:lnTo>
                    <a:pt x="34" y="48"/>
                  </a:lnTo>
                  <a:lnTo>
                    <a:pt x="32" y="48"/>
                  </a:lnTo>
                  <a:lnTo>
                    <a:pt x="30" y="46"/>
                  </a:lnTo>
                  <a:lnTo>
                    <a:pt x="28" y="46"/>
                  </a:lnTo>
                  <a:lnTo>
                    <a:pt x="22" y="46"/>
                  </a:lnTo>
                  <a:lnTo>
                    <a:pt x="22" y="37"/>
                  </a:lnTo>
                  <a:lnTo>
                    <a:pt x="26" y="37"/>
                  </a:lnTo>
                  <a:lnTo>
                    <a:pt x="28" y="37"/>
                  </a:lnTo>
                  <a:lnTo>
                    <a:pt x="30" y="37"/>
                  </a:lnTo>
                  <a:lnTo>
                    <a:pt x="32" y="37"/>
                  </a:lnTo>
                  <a:lnTo>
                    <a:pt x="34" y="37"/>
                  </a:lnTo>
                  <a:lnTo>
                    <a:pt x="35" y="37"/>
                  </a:lnTo>
                  <a:lnTo>
                    <a:pt x="35" y="35"/>
                  </a:lnTo>
                  <a:lnTo>
                    <a:pt x="37" y="35"/>
                  </a:lnTo>
                  <a:lnTo>
                    <a:pt x="39" y="35"/>
                  </a:lnTo>
                  <a:lnTo>
                    <a:pt x="39" y="33"/>
                  </a:lnTo>
                  <a:lnTo>
                    <a:pt x="41" y="33"/>
                  </a:lnTo>
                  <a:lnTo>
                    <a:pt x="43" y="33"/>
                  </a:lnTo>
                  <a:lnTo>
                    <a:pt x="43" y="31"/>
                  </a:lnTo>
                  <a:lnTo>
                    <a:pt x="45" y="29"/>
                  </a:lnTo>
                  <a:lnTo>
                    <a:pt x="45" y="28"/>
                  </a:lnTo>
                  <a:lnTo>
                    <a:pt x="45" y="26"/>
                  </a:lnTo>
                  <a:lnTo>
                    <a:pt x="47" y="26"/>
                  </a:lnTo>
                  <a:lnTo>
                    <a:pt x="47" y="24"/>
                  </a:lnTo>
                  <a:lnTo>
                    <a:pt x="47" y="22"/>
                  </a:lnTo>
                  <a:lnTo>
                    <a:pt x="47" y="20"/>
                  </a:lnTo>
                  <a:lnTo>
                    <a:pt x="45" y="20"/>
                  </a:lnTo>
                  <a:lnTo>
                    <a:pt x="45" y="18"/>
                  </a:lnTo>
                  <a:lnTo>
                    <a:pt x="45" y="16"/>
                  </a:lnTo>
                  <a:lnTo>
                    <a:pt x="43" y="16"/>
                  </a:lnTo>
                  <a:lnTo>
                    <a:pt x="43" y="15"/>
                  </a:lnTo>
                  <a:lnTo>
                    <a:pt x="41" y="15"/>
                  </a:lnTo>
                  <a:lnTo>
                    <a:pt x="41" y="13"/>
                  </a:lnTo>
                  <a:lnTo>
                    <a:pt x="39" y="13"/>
                  </a:lnTo>
                  <a:lnTo>
                    <a:pt x="37" y="13"/>
                  </a:lnTo>
                  <a:lnTo>
                    <a:pt x="37" y="11"/>
                  </a:lnTo>
                  <a:lnTo>
                    <a:pt x="35" y="11"/>
                  </a:lnTo>
                  <a:lnTo>
                    <a:pt x="34" y="11"/>
                  </a:lnTo>
                  <a:lnTo>
                    <a:pt x="32" y="11"/>
                  </a:lnTo>
                  <a:lnTo>
                    <a:pt x="30" y="11"/>
                  </a:lnTo>
                  <a:lnTo>
                    <a:pt x="28" y="11"/>
                  </a:lnTo>
                  <a:lnTo>
                    <a:pt x="26" y="11"/>
                  </a:lnTo>
                  <a:lnTo>
                    <a:pt x="24" y="11"/>
                  </a:lnTo>
                  <a:lnTo>
                    <a:pt x="22" y="11"/>
                  </a:lnTo>
                  <a:lnTo>
                    <a:pt x="20" y="11"/>
                  </a:lnTo>
                  <a:lnTo>
                    <a:pt x="20" y="13"/>
                  </a:lnTo>
                  <a:lnTo>
                    <a:pt x="18" y="13"/>
                  </a:lnTo>
                  <a:lnTo>
                    <a:pt x="16" y="13"/>
                  </a:lnTo>
                  <a:lnTo>
                    <a:pt x="14" y="13"/>
                  </a:lnTo>
                  <a:lnTo>
                    <a:pt x="14" y="15"/>
                  </a:lnTo>
                  <a:lnTo>
                    <a:pt x="12" y="15"/>
                  </a:lnTo>
                  <a:lnTo>
                    <a:pt x="10" y="15"/>
                  </a:lnTo>
                  <a:lnTo>
                    <a:pt x="8" y="16"/>
                  </a:lnTo>
                  <a:lnTo>
                    <a:pt x="6" y="16"/>
                  </a:lnTo>
                  <a:lnTo>
                    <a:pt x="6" y="18"/>
                  </a:lnTo>
                  <a:lnTo>
                    <a:pt x="4" y="18"/>
                  </a:lnTo>
                  <a:lnTo>
                    <a:pt x="4" y="5"/>
                  </a:lnTo>
                  <a:lnTo>
                    <a:pt x="6" y="5"/>
                  </a:lnTo>
                  <a:lnTo>
                    <a:pt x="8" y="5"/>
                  </a:lnTo>
                  <a:lnTo>
                    <a:pt x="8" y="3"/>
                  </a:lnTo>
                  <a:lnTo>
                    <a:pt x="10" y="3"/>
                  </a:lnTo>
                  <a:lnTo>
                    <a:pt x="12" y="3"/>
                  </a:lnTo>
                  <a:lnTo>
                    <a:pt x="14" y="3"/>
                  </a:lnTo>
                  <a:lnTo>
                    <a:pt x="14" y="2"/>
                  </a:lnTo>
                  <a:lnTo>
                    <a:pt x="16" y="2"/>
                  </a:lnTo>
                  <a:lnTo>
                    <a:pt x="18" y="2"/>
                  </a:lnTo>
                  <a:lnTo>
                    <a:pt x="20" y="2"/>
                  </a:lnTo>
                  <a:lnTo>
                    <a:pt x="22" y="2"/>
                  </a:lnTo>
                  <a:lnTo>
                    <a:pt x="24" y="2"/>
                  </a:lnTo>
                  <a:lnTo>
                    <a:pt x="26" y="2"/>
                  </a:lnTo>
                  <a:lnTo>
                    <a:pt x="28" y="2"/>
                  </a:lnTo>
                  <a:lnTo>
                    <a:pt x="28" y="0"/>
                  </a:lnTo>
                  <a:lnTo>
                    <a:pt x="30" y="0"/>
                  </a:lnTo>
                  <a:lnTo>
                    <a:pt x="32" y="0"/>
                  </a:lnTo>
                  <a:lnTo>
                    <a:pt x="32" y="2"/>
                  </a:lnTo>
                  <a:lnTo>
                    <a:pt x="34" y="2"/>
                  </a:lnTo>
                  <a:lnTo>
                    <a:pt x="35" y="2"/>
                  </a:lnTo>
                  <a:lnTo>
                    <a:pt x="37" y="2"/>
                  </a:lnTo>
                  <a:lnTo>
                    <a:pt x="39" y="2"/>
                  </a:lnTo>
                  <a:lnTo>
                    <a:pt x="41" y="2"/>
                  </a:lnTo>
                  <a:lnTo>
                    <a:pt x="43" y="2"/>
                  </a:lnTo>
                  <a:lnTo>
                    <a:pt x="43" y="3"/>
                  </a:lnTo>
                  <a:lnTo>
                    <a:pt x="45" y="3"/>
                  </a:lnTo>
                  <a:lnTo>
                    <a:pt x="47" y="3"/>
                  </a:lnTo>
                  <a:lnTo>
                    <a:pt x="49" y="5"/>
                  </a:lnTo>
                  <a:lnTo>
                    <a:pt x="51" y="5"/>
                  </a:lnTo>
                  <a:lnTo>
                    <a:pt x="51" y="7"/>
                  </a:lnTo>
                  <a:lnTo>
                    <a:pt x="53" y="7"/>
                  </a:lnTo>
                  <a:lnTo>
                    <a:pt x="53" y="9"/>
                  </a:lnTo>
                  <a:lnTo>
                    <a:pt x="55" y="9"/>
                  </a:lnTo>
                  <a:lnTo>
                    <a:pt x="55" y="11"/>
                  </a:lnTo>
                  <a:lnTo>
                    <a:pt x="57" y="11"/>
                  </a:lnTo>
                  <a:lnTo>
                    <a:pt x="57" y="13"/>
                  </a:lnTo>
                  <a:lnTo>
                    <a:pt x="57" y="15"/>
                  </a:lnTo>
                  <a:lnTo>
                    <a:pt x="59" y="15"/>
                  </a:lnTo>
                  <a:lnTo>
                    <a:pt x="59" y="16"/>
                  </a:lnTo>
                  <a:lnTo>
                    <a:pt x="59" y="18"/>
                  </a:lnTo>
                  <a:lnTo>
                    <a:pt x="59" y="20"/>
                  </a:lnTo>
                  <a:lnTo>
                    <a:pt x="59" y="22"/>
                  </a:lnTo>
                  <a:lnTo>
                    <a:pt x="59" y="24"/>
                  </a:lnTo>
                  <a:lnTo>
                    <a:pt x="59" y="26"/>
                  </a:lnTo>
                  <a:lnTo>
                    <a:pt x="59" y="28"/>
                  </a:lnTo>
                  <a:lnTo>
                    <a:pt x="57" y="28"/>
                  </a:lnTo>
                  <a:lnTo>
                    <a:pt x="57" y="29"/>
                  </a:lnTo>
                  <a:lnTo>
                    <a:pt x="57" y="31"/>
                  </a:lnTo>
                  <a:lnTo>
                    <a:pt x="55" y="31"/>
                  </a:lnTo>
                  <a:lnTo>
                    <a:pt x="55" y="33"/>
                  </a:lnTo>
                  <a:lnTo>
                    <a:pt x="53" y="33"/>
                  </a:lnTo>
                  <a:lnTo>
                    <a:pt x="53" y="35"/>
                  </a:lnTo>
                  <a:lnTo>
                    <a:pt x="51" y="35"/>
                  </a:lnTo>
                  <a:lnTo>
                    <a:pt x="51" y="37"/>
                  </a:lnTo>
                  <a:lnTo>
                    <a:pt x="49" y="37"/>
                  </a:lnTo>
                  <a:lnTo>
                    <a:pt x="49" y="39"/>
                  </a:lnTo>
                  <a:lnTo>
                    <a:pt x="47" y="39"/>
                  </a:lnTo>
                  <a:lnTo>
                    <a:pt x="45" y="39"/>
                  </a:lnTo>
                  <a:lnTo>
                    <a:pt x="45" y="41"/>
                  </a:lnTo>
                  <a:lnTo>
                    <a:pt x="43" y="41"/>
                  </a:lnTo>
                  <a:lnTo>
                    <a:pt x="41" y="41"/>
                  </a:lnTo>
                  <a:lnTo>
                    <a:pt x="41" y="42"/>
                  </a:lnTo>
                  <a:lnTo>
                    <a:pt x="43" y="42"/>
                  </a:lnTo>
                  <a:lnTo>
                    <a:pt x="45" y="42"/>
                  </a:lnTo>
                  <a:lnTo>
                    <a:pt x="47" y="42"/>
                  </a:lnTo>
                  <a:lnTo>
                    <a:pt x="47" y="44"/>
                  </a:lnTo>
                  <a:lnTo>
                    <a:pt x="49" y="44"/>
                  </a:lnTo>
                  <a:lnTo>
                    <a:pt x="51" y="44"/>
                  </a:lnTo>
                  <a:lnTo>
                    <a:pt x="51" y="46"/>
                  </a:lnTo>
                  <a:lnTo>
                    <a:pt x="53" y="46"/>
                  </a:lnTo>
                  <a:lnTo>
                    <a:pt x="53" y="48"/>
                  </a:lnTo>
                  <a:lnTo>
                    <a:pt x="5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1" name="Freeform 92"/>
            <p:cNvSpPr>
              <a:spLocks noEditPoints="1"/>
            </p:cNvSpPr>
            <p:nvPr/>
          </p:nvSpPr>
          <p:spPr bwMode="auto">
            <a:xfrm>
              <a:off x="4403" y="2100"/>
              <a:ext cx="57" cy="67"/>
            </a:xfrm>
            <a:custGeom>
              <a:avLst/>
              <a:gdLst>
                <a:gd name="T0" fmla="*/ 34 w 59"/>
                <a:gd name="T1" fmla="*/ 45 h 69"/>
                <a:gd name="T2" fmla="*/ 30 w 59"/>
                <a:gd name="T3" fmla="*/ 46 h 69"/>
                <a:gd name="T4" fmla="*/ 26 w 59"/>
                <a:gd name="T5" fmla="*/ 48 h 69"/>
                <a:gd name="T6" fmla="*/ 20 w 59"/>
                <a:gd name="T7" fmla="*/ 49 h 69"/>
                <a:gd name="T8" fmla="*/ 14 w 59"/>
                <a:gd name="T9" fmla="*/ 49 h 69"/>
                <a:gd name="T10" fmla="*/ 14 w 59"/>
                <a:gd name="T11" fmla="*/ 49 h 69"/>
                <a:gd name="T12" fmla="*/ 10 w 59"/>
                <a:gd name="T13" fmla="*/ 48 h 69"/>
                <a:gd name="T14" fmla="*/ 6 w 59"/>
                <a:gd name="T15" fmla="*/ 46 h 69"/>
                <a:gd name="T16" fmla="*/ 2 w 59"/>
                <a:gd name="T17" fmla="*/ 43 h 69"/>
                <a:gd name="T18" fmla="*/ 0 w 59"/>
                <a:gd name="T19" fmla="*/ 40 h 69"/>
                <a:gd name="T20" fmla="*/ 0 w 59"/>
                <a:gd name="T21" fmla="*/ 33 h 69"/>
                <a:gd name="T22" fmla="*/ 2 w 59"/>
                <a:gd name="T23" fmla="*/ 28 h 69"/>
                <a:gd name="T24" fmla="*/ 6 w 59"/>
                <a:gd name="T25" fmla="*/ 24 h 69"/>
                <a:gd name="T26" fmla="*/ 10 w 59"/>
                <a:gd name="T27" fmla="*/ 20 h 69"/>
                <a:gd name="T28" fmla="*/ 14 w 59"/>
                <a:gd name="T29" fmla="*/ 17 h 69"/>
                <a:gd name="T30" fmla="*/ 14 w 59"/>
                <a:gd name="T31" fmla="*/ 17 h 69"/>
                <a:gd name="T32" fmla="*/ 18 w 59"/>
                <a:gd name="T33" fmla="*/ 17 h 69"/>
                <a:gd name="T34" fmla="*/ 26 w 59"/>
                <a:gd name="T35" fmla="*/ 17 h 69"/>
                <a:gd name="T36" fmla="*/ 33 w 59"/>
                <a:gd name="T37" fmla="*/ 17 h 69"/>
                <a:gd name="T38" fmla="*/ 34 w 59"/>
                <a:gd name="T39" fmla="*/ 17 h 69"/>
                <a:gd name="T40" fmla="*/ 32 w 59"/>
                <a:gd name="T41" fmla="*/ 15 h 69"/>
                <a:gd name="T42" fmla="*/ 28 w 59"/>
                <a:gd name="T43" fmla="*/ 11 h 69"/>
                <a:gd name="T44" fmla="*/ 20 w 59"/>
                <a:gd name="T45" fmla="*/ 11 h 69"/>
                <a:gd name="T46" fmla="*/ 14 w 59"/>
                <a:gd name="T47" fmla="*/ 11 h 69"/>
                <a:gd name="T48" fmla="*/ 14 w 59"/>
                <a:gd name="T49" fmla="*/ 11 h 69"/>
                <a:gd name="T50" fmla="*/ 10 w 59"/>
                <a:gd name="T51" fmla="*/ 13 h 69"/>
                <a:gd name="T52" fmla="*/ 6 w 59"/>
                <a:gd name="T53" fmla="*/ 4 h 69"/>
                <a:gd name="T54" fmla="*/ 12 w 59"/>
                <a:gd name="T55" fmla="*/ 2 h 69"/>
                <a:gd name="T56" fmla="*/ 14 w 59"/>
                <a:gd name="T57" fmla="*/ 2 h 69"/>
                <a:gd name="T58" fmla="*/ 14 w 59"/>
                <a:gd name="T59" fmla="*/ 0 h 69"/>
                <a:gd name="T60" fmla="*/ 22 w 59"/>
                <a:gd name="T61" fmla="*/ 0 h 69"/>
                <a:gd name="T62" fmla="*/ 28 w 59"/>
                <a:gd name="T63" fmla="*/ 2 h 69"/>
                <a:gd name="T64" fmla="*/ 33 w 59"/>
                <a:gd name="T65" fmla="*/ 4 h 69"/>
                <a:gd name="T66" fmla="*/ 36 w 59"/>
                <a:gd name="T67" fmla="*/ 6 h 69"/>
                <a:gd name="T68" fmla="*/ 38 w 59"/>
                <a:gd name="T69" fmla="*/ 11 h 69"/>
                <a:gd name="T70" fmla="*/ 40 w 59"/>
                <a:gd name="T71" fmla="*/ 15 h 69"/>
                <a:gd name="T72" fmla="*/ 40 w 59"/>
                <a:gd name="T73" fmla="*/ 17 h 69"/>
                <a:gd name="T74" fmla="*/ 33 w 59"/>
                <a:gd name="T75" fmla="*/ 22 h 69"/>
                <a:gd name="T76" fmla="*/ 26 w 59"/>
                <a:gd name="T77" fmla="*/ 22 h 69"/>
                <a:gd name="T78" fmla="*/ 20 w 59"/>
                <a:gd name="T79" fmla="*/ 24 h 69"/>
                <a:gd name="T80" fmla="*/ 14 w 59"/>
                <a:gd name="T81" fmla="*/ 24 h 69"/>
                <a:gd name="T82" fmla="*/ 14 w 59"/>
                <a:gd name="T83" fmla="*/ 26 h 69"/>
                <a:gd name="T84" fmla="*/ 14 w 59"/>
                <a:gd name="T85" fmla="*/ 30 h 69"/>
                <a:gd name="T86" fmla="*/ 12 w 59"/>
                <a:gd name="T87" fmla="*/ 35 h 69"/>
                <a:gd name="T88" fmla="*/ 14 w 59"/>
                <a:gd name="T89" fmla="*/ 40 h 69"/>
                <a:gd name="T90" fmla="*/ 14 w 59"/>
                <a:gd name="T91" fmla="*/ 43 h 69"/>
                <a:gd name="T92" fmla="*/ 14 w 59"/>
                <a:gd name="T93" fmla="*/ 44 h 69"/>
                <a:gd name="T94" fmla="*/ 20 w 59"/>
                <a:gd name="T95" fmla="*/ 44 h 69"/>
                <a:gd name="T96" fmla="*/ 26 w 59"/>
                <a:gd name="T97" fmla="*/ 43 h 69"/>
                <a:gd name="T98" fmla="*/ 30 w 59"/>
                <a:gd name="T99" fmla="*/ 41 h 69"/>
                <a:gd name="T100" fmla="*/ 34 w 59"/>
                <a:gd name="T101" fmla="*/ 40 h 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9"/>
                <a:gd name="T154" fmla="*/ 0 h 69"/>
                <a:gd name="T155" fmla="*/ 59 w 59"/>
                <a:gd name="T156" fmla="*/ 69 h 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9" h="69">
                  <a:moveTo>
                    <a:pt x="59" y="67"/>
                  </a:moveTo>
                  <a:lnTo>
                    <a:pt x="47" y="67"/>
                  </a:lnTo>
                  <a:lnTo>
                    <a:pt x="47" y="59"/>
                  </a:lnTo>
                  <a:lnTo>
                    <a:pt x="47" y="61"/>
                  </a:lnTo>
                  <a:lnTo>
                    <a:pt x="45" y="61"/>
                  </a:lnTo>
                  <a:lnTo>
                    <a:pt x="45" y="63"/>
                  </a:lnTo>
                  <a:lnTo>
                    <a:pt x="43" y="63"/>
                  </a:lnTo>
                  <a:lnTo>
                    <a:pt x="41" y="63"/>
                  </a:lnTo>
                  <a:lnTo>
                    <a:pt x="41" y="65"/>
                  </a:lnTo>
                  <a:lnTo>
                    <a:pt x="39" y="65"/>
                  </a:lnTo>
                  <a:lnTo>
                    <a:pt x="37" y="65"/>
                  </a:lnTo>
                  <a:lnTo>
                    <a:pt x="37" y="67"/>
                  </a:lnTo>
                  <a:lnTo>
                    <a:pt x="35" y="67"/>
                  </a:lnTo>
                  <a:lnTo>
                    <a:pt x="33" y="67"/>
                  </a:lnTo>
                  <a:lnTo>
                    <a:pt x="33" y="69"/>
                  </a:lnTo>
                  <a:lnTo>
                    <a:pt x="31" y="69"/>
                  </a:lnTo>
                  <a:lnTo>
                    <a:pt x="29" y="69"/>
                  </a:lnTo>
                  <a:lnTo>
                    <a:pt x="27" y="69"/>
                  </a:lnTo>
                  <a:lnTo>
                    <a:pt x="25" y="69"/>
                  </a:lnTo>
                  <a:lnTo>
                    <a:pt x="23" y="69"/>
                  </a:lnTo>
                  <a:lnTo>
                    <a:pt x="22" y="69"/>
                  </a:lnTo>
                  <a:lnTo>
                    <a:pt x="20" y="69"/>
                  </a:lnTo>
                  <a:lnTo>
                    <a:pt x="18" y="69"/>
                  </a:lnTo>
                  <a:lnTo>
                    <a:pt x="16" y="69"/>
                  </a:lnTo>
                  <a:lnTo>
                    <a:pt x="14" y="69"/>
                  </a:lnTo>
                  <a:lnTo>
                    <a:pt x="14" y="67"/>
                  </a:lnTo>
                  <a:lnTo>
                    <a:pt x="12" y="67"/>
                  </a:lnTo>
                  <a:lnTo>
                    <a:pt x="10" y="67"/>
                  </a:lnTo>
                  <a:lnTo>
                    <a:pt x="10" y="65"/>
                  </a:lnTo>
                  <a:lnTo>
                    <a:pt x="8" y="65"/>
                  </a:lnTo>
                  <a:lnTo>
                    <a:pt x="8" y="63"/>
                  </a:lnTo>
                  <a:lnTo>
                    <a:pt x="6" y="63"/>
                  </a:lnTo>
                  <a:lnTo>
                    <a:pt x="6" y="61"/>
                  </a:lnTo>
                  <a:lnTo>
                    <a:pt x="4" y="61"/>
                  </a:lnTo>
                  <a:lnTo>
                    <a:pt x="4" y="59"/>
                  </a:lnTo>
                  <a:lnTo>
                    <a:pt x="2" y="57"/>
                  </a:lnTo>
                  <a:lnTo>
                    <a:pt x="2" y="56"/>
                  </a:lnTo>
                  <a:lnTo>
                    <a:pt x="2" y="54"/>
                  </a:lnTo>
                  <a:lnTo>
                    <a:pt x="0" y="54"/>
                  </a:lnTo>
                  <a:lnTo>
                    <a:pt x="0" y="52"/>
                  </a:lnTo>
                  <a:lnTo>
                    <a:pt x="0" y="50"/>
                  </a:lnTo>
                  <a:lnTo>
                    <a:pt x="0" y="48"/>
                  </a:lnTo>
                  <a:lnTo>
                    <a:pt x="0" y="46"/>
                  </a:lnTo>
                  <a:lnTo>
                    <a:pt x="0" y="44"/>
                  </a:lnTo>
                  <a:lnTo>
                    <a:pt x="0" y="43"/>
                  </a:lnTo>
                  <a:lnTo>
                    <a:pt x="2" y="43"/>
                  </a:lnTo>
                  <a:lnTo>
                    <a:pt x="2" y="41"/>
                  </a:lnTo>
                  <a:lnTo>
                    <a:pt x="2" y="39"/>
                  </a:lnTo>
                  <a:lnTo>
                    <a:pt x="2" y="37"/>
                  </a:lnTo>
                  <a:lnTo>
                    <a:pt x="4" y="37"/>
                  </a:lnTo>
                  <a:lnTo>
                    <a:pt x="4" y="35"/>
                  </a:lnTo>
                  <a:lnTo>
                    <a:pt x="6" y="35"/>
                  </a:lnTo>
                  <a:lnTo>
                    <a:pt x="6" y="33"/>
                  </a:lnTo>
                  <a:lnTo>
                    <a:pt x="8" y="33"/>
                  </a:lnTo>
                  <a:lnTo>
                    <a:pt x="8" y="31"/>
                  </a:lnTo>
                  <a:lnTo>
                    <a:pt x="10" y="31"/>
                  </a:lnTo>
                  <a:lnTo>
                    <a:pt x="10" y="30"/>
                  </a:lnTo>
                  <a:lnTo>
                    <a:pt x="12" y="30"/>
                  </a:lnTo>
                  <a:lnTo>
                    <a:pt x="14" y="30"/>
                  </a:lnTo>
                  <a:lnTo>
                    <a:pt x="14" y="28"/>
                  </a:lnTo>
                  <a:lnTo>
                    <a:pt x="16" y="28"/>
                  </a:lnTo>
                  <a:lnTo>
                    <a:pt x="18" y="28"/>
                  </a:lnTo>
                  <a:lnTo>
                    <a:pt x="20" y="28"/>
                  </a:lnTo>
                  <a:lnTo>
                    <a:pt x="22" y="26"/>
                  </a:lnTo>
                  <a:lnTo>
                    <a:pt x="23" y="26"/>
                  </a:lnTo>
                  <a:lnTo>
                    <a:pt x="25" y="26"/>
                  </a:lnTo>
                  <a:lnTo>
                    <a:pt x="27" y="26"/>
                  </a:lnTo>
                  <a:lnTo>
                    <a:pt x="29" y="26"/>
                  </a:lnTo>
                  <a:lnTo>
                    <a:pt x="31" y="26"/>
                  </a:lnTo>
                  <a:lnTo>
                    <a:pt x="33" y="26"/>
                  </a:lnTo>
                  <a:lnTo>
                    <a:pt x="35" y="24"/>
                  </a:lnTo>
                  <a:lnTo>
                    <a:pt x="37" y="24"/>
                  </a:lnTo>
                  <a:lnTo>
                    <a:pt x="39" y="24"/>
                  </a:lnTo>
                  <a:lnTo>
                    <a:pt x="41" y="24"/>
                  </a:lnTo>
                  <a:lnTo>
                    <a:pt x="43" y="24"/>
                  </a:lnTo>
                  <a:lnTo>
                    <a:pt x="45" y="24"/>
                  </a:lnTo>
                  <a:lnTo>
                    <a:pt x="47" y="24"/>
                  </a:lnTo>
                  <a:lnTo>
                    <a:pt x="47" y="22"/>
                  </a:lnTo>
                  <a:lnTo>
                    <a:pt x="47" y="20"/>
                  </a:lnTo>
                  <a:lnTo>
                    <a:pt x="47" y="19"/>
                  </a:lnTo>
                  <a:lnTo>
                    <a:pt x="47" y="17"/>
                  </a:lnTo>
                  <a:lnTo>
                    <a:pt x="45" y="17"/>
                  </a:lnTo>
                  <a:lnTo>
                    <a:pt x="45" y="15"/>
                  </a:lnTo>
                  <a:lnTo>
                    <a:pt x="43" y="15"/>
                  </a:lnTo>
                  <a:lnTo>
                    <a:pt x="43" y="13"/>
                  </a:lnTo>
                  <a:lnTo>
                    <a:pt x="41" y="13"/>
                  </a:lnTo>
                  <a:lnTo>
                    <a:pt x="41" y="11"/>
                  </a:lnTo>
                  <a:lnTo>
                    <a:pt x="39" y="11"/>
                  </a:lnTo>
                  <a:lnTo>
                    <a:pt x="37" y="11"/>
                  </a:lnTo>
                  <a:lnTo>
                    <a:pt x="35" y="11"/>
                  </a:lnTo>
                  <a:lnTo>
                    <a:pt x="33" y="11"/>
                  </a:lnTo>
                  <a:lnTo>
                    <a:pt x="31" y="11"/>
                  </a:lnTo>
                  <a:lnTo>
                    <a:pt x="29" y="11"/>
                  </a:lnTo>
                  <a:lnTo>
                    <a:pt x="27" y="11"/>
                  </a:lnTo>
                  <a:lnTo>
                    <a:pt x="25" y="11"/>
                  </a:lnTo>
                  <a:lnTo>
                    <a:pt x="23" y="11"/>
                  </a:lnTo>
                  <a:lnTo>
                    <a:pt x="22" y="11"/>
                  </a:lnTo>
                  <a:lnTo>
                    <a:pt x="20" y="11"/>
                  </a:lnTo>
                  <a:lnTo>
                    <a:pt x="18" y="11"/>
                  </a:lnTo>
                  <a:lnTo>
                    <a:pt x="16" y="11"/>
                  </a:lnTo>
                  <a:lnTo>
                    <a:pt x="16" y="13"/>
                  </a:lnTo>
                  <a:lnTo>
                    <a:pt x="14" y="13"/>
                  </a:lnTo>
                  <a:lnTo>
                    <a:pt x="12" y="13"/>
                  </a:lnTo>
                  <a:lnTo>
                    <a:pt x="10" y="13"/>
                  </a:lnTo>
                  <a:lnTo>
                    <a:pt x="10" y="15"/>
                  </a:lnTo>
                  <a:lnTo>
                    <a:pt x="8" y="15"/>
                  </a:lnTo>
                  <a:lnTo>
                    <a:pt x="6" y="15"/>
                  </a:lnTo>
                  <a:lnTo>
                    <a:pt x="6" y="4"/>
                  </a:lnTo>
                  <a:lnTo>
                    <a:pt x="8" y="4"/>
                  </a:lnTo>
                  <a:lnTo>
                    <a:pt x="10" y="4"/>
                  </a:lnTo>
                  <a:lnTo>
                    <a:pt x="10" y="2"/>
                  </a:lnTo>
                  <a:lnTo>
                    <a:pt x="12" y="2"/>
                  </a:lnTo>
                  <a:lnTo>
                    <a:pt x="14" y="2"/>
                  </a:lnTo>
                  <a:lnTo>
                    <a:pt x="16" y="2"/>
                  </a:lnTo>
                  <a:lnTo>
                    <a:pt x="18" y="2"/>
                  </a:lnTo>
                  <a:lnTo>
                    <a:pt x="20" y="2"/>
                  </a:lnTo>
                  <a:lnTo>
                    <a:pt x="22" y="2"/>
                  </a:lnTo>
                  <a:lnTo>
                    <a:pt x="22" y="0"/>
                  </a:lnTo>
                  <a:lnTo>
                    <a:pt x="23" y="0"/>
                  </a:lnTo>
                  <a:lnTo>
                    <a:pt x="25" y="0"/>
                  </a:lnTo>
                  <a:lnTo>
                    <a:pt x="27" y="0"/>
                  </a:lnTo>
                  <a:lnTo>
                    <a:pt x="29" y="0"/>
                  </a:lnTo>
                  <a:lnTo>
                    <a:pt x="31" y="0"/>
                  </a:lnTo>
                  <a:lnTo>
                    <a:pt x="33" y="0"/>
                  </a:lnTo>
                  <a:lnTo>
                    <a:pt x="35" y="0"/>
                  </a:lnTo>
                  <a:lnTo>
                    <a:pt x="37" y="0"/>
                  </a:lnTo>
                  <a:lnTo>
                    <a:pt x="37" y="2"/>
                  </a:lnTo>
                  <a:lnTo>
                    <a:pt x="39" y="2"/>
                  </a:lnTo>
                  <a:lnTo>
                    <a:pt x="41" y="2"/>
                  </a:lnTo>
                  <a:lnTo>
                    <a:pt x="43" y="2"/>
                  </a:lnTo>
                  <a:lnTo>
                    <a:pt x="45" y="2"/>
                  </a:lnTo>
                  <a:lnTo>
                    <a:pt x="45" y="4"/>
                  </a:lnTo>
                  <a:lnTo>
                    <a:pt x="47" y="4"/>
                  </a:lnTo>
                  <a:lnTo>
                    <a:pt x="49" y="4"/>
                  </a:lnTo>
                  <a:lnTo>
                    <a:pt x="49" y="6"/>
                  </a:lnTo>
                  <a:lnTo>
                    <a:pt x="51" y="6"/>
                  </a:lnTo>
                  <a:lnTo>
                    <a:pt x="53" y="6"/>
                  </a:lnTo>
                  <a:lnTo>
                    <a:pt x="53" y="7"/>
                  </a:lnTo>
                  <a:lnTo>
                    <a:pt x="55" y="9"/>
                  </a:lnTo>
                  <a:lnTo>
                    <a:pt x="55" y="11"/>
                  </a:lnTo>
                  <a:lnTo>
                    <a:pt x="57" y="11"/>
                  </a:lnTo>
                  <a:lnTo>
                    <a:pt x="57" y="13"/>
                  </a:lnTo>
                  <a:lnTo>
                    <a:pt x="57" y="15"/>
                  </a:lnTo>
                  <a:lnTo>
                    <a:pt x="59" y="15"/>
                  </a:lnTo>
                  <a:lnTo>
                    <a:pt x="59" y="17"/>
                  </a:lnTo>
                  <a:lnTo>
                    <a:pt x="59" y="19"/>
                  </a:lnTo>
                  <a:lnTo>
                    <a:pt x="59" y="20"/>
                  </a:lnTo>
                  <a:lnTo>
                    <a:pt x="59" y="22"/>
                  </a:lnTo>
                  <a:lnTo>
                    <a:pt x="59" y="67"/>
                  </a:lnTo>
                  <a:close/>
                  <a:moveTo>
                    <a:pt x="47" y="52"/>
                  </a:moveTo>
                  <a:lnTo>
                    <a:pt x="47" y="33"/>
                  </a:lnTo>
                  <a:lnTo>
                    <a:pt x="45" y="33"/>
                  </a:lnTo>
                  <a:lnTo>
                    <a:pt x="43" y="33"/>
                  </a:lnTo>
                  <a:lnTo>
                    <a:pt x="41" y="33"/>
                  </a:lnTo>
                  <a:lnTo>
                    <a:pt x="39" y="33"/>
                  </a:lnTo>
                  <a:lnTo>
                    <a:pt x="37" y="33"/>
                  </a:lnTo>
                  <a:lnTo>
                    <a:pt x="35" y="33"/>
                  </a:lnTo>
                  <a:lnTo>
                    <a:pt x="33" y="33"/>
                  </a:lnTo>
                  <a:lnTo>
                    <a:pt x="31" y="33"/>
                  </a:lnTo>
                  <a:lnTo>
                    <a:pt x="31" y="35"/>
                  </a:lnTo>
                  <a:lnTo>
                    <a:pt x="29" y="35"/>
                  </a:lnTo>
                  <a:lnTo>
                    <a:pt x="27" y="35"/>
                  </a:lnTo>
                  <a:lnTo>
                    <a:pt x="25" y="35"/>
                  </a:lnTo>
                  <a:lnTo>
                    <a:pt x="23" y="35"/>
                  </a:lnTo>
                  <a:lnTo>
                    <a:pt x="22" y="35"/>
                  </a:lnTo>
                  <a:lnTo>
                    <a:pt x="22" y="37"/>
                  </a:lnTo>
                  <a:lnTo>
                    <a:pt x="20" y="37"/>
                  </a:lnTo>
                  <a:lnTo>
                    <a:pt x="18" y="37"/>
                  </a:lnTo>
                  <a:lnTo>
                    <a:pt x="18" y="39"/>
                  </a:lnTo>
                  <a:lnTo>
                    <a:pt x="16" y="39"/>
                  </a:lnTo>
                  <a:lnTo>
                    <a:pt x="16" y="41"/>
                  </a:lnTo>
                  <a:lnTo>
                    <a:pt x="14" y="41"/>
                  </a:lnTo>
                  <a:lnTo>
                    <a:pt x="14" y="43"/>
                  </a:lnTo>
                  <a:lnTo>
                    <a:pt x="14" y="44"/>
                  </a:lnTo>
                  <a:lnTo>
                    <a:pt x="12" y="44"/>
                  </a:lnTo>
                  <a:lnTo>
                    <a:pt x="12" y="46"/>
                  </a:lnTo>
                  <a:lnTo>
                    <a:pt x="12" y="48"/>
                  </a:lnTo>
                  <a:lnTo>
                    <a:pt x="12" y="50"/>
                  </a:lnTo>
                  <a:lnTo>
                    <a:pt x="12" y="52"/>
                  </a:lnTo>
                  <a:lnTo>
                    <a:pt x="14" y="52"/>
                  </a:lnTo>
                  <a:lnTo>
                    <a:pt x="14" y="54"/>
                  </a:lnTo>
                  <a:lnTo>
                    <a:pt x="14" y="56"/>
                  </a:lnTo>
                  <a:lnTo>
                    <a:pt x="16" y="56"/>
                  </a:lnTo>
                  <a:lnTo>
                    <a:pt x="18" y="57"/>
                  </a:lnTo>
                  <a:lnTo>
                    <a:pt x="20" y="57"/>
                  </a:lnTo>
                  <a:lnTo>
                    <a:pt x="22" y="57"/>
                  </a:lnTo>
                  <a:lnTo>
                    <a:pt x="22" y="59"/>
                  </a:lnTo>
                  <a:lnTo>
                    <a:pt x="23" y="59"/>
                  </a:lnTo>
                  <a:lnTo>
                    <a:pt x="25" y="59"/>
                  </a:lnTo>
                  <a:lnTo>
                    <a:pt x="27" y="59"/>
                  </a:lnTo>
                  <a:lnTo>
                    <a:pt x="29" y="59"/>
                  </a:lnTo>
                  <a:lnTo>
                    <a:pt x="31" y="59"/>
                  </a:lnTo>
                  <a:lnTo>
                    <a:pt x="31" y="57"/>
                  </a:lnTo>
                  <a:lnTo>
                    <a:pt x="33" y="57"/>
                  </a:lnTo>
                  <a:lnTo>
                    <a:pt x="35" y="57"/>
                  </a:lnTo>
                  <a:lnTo>
                    <a:pt x="37" y="57"/>
                  </a:lnTo>
                  <a:lnTo>
                    <a:pt x="37" y="56"/>
                  </a:lnTo>
                  <a:lnTo>
                    <a:pt x="39" y="56"/>
                  </a:lnTo>
                  <a:lnTo>
                    <a:pt x="41" y="56"/>
                  </a:lnTo>
                  <a:lnTo>
                    <a:pt x="41" y="54"/>
                  </a:lnTo>
                  <a:lnTo>
                    <a:pt x="43" y="54"/>
                  </a:lnTo>
                  <a:lnTo>
                    <a:pt x="45" y="54"/>
                  </a:lnTo>
                  <a:lnTo>
                    <a:pt x="45" y="52"/>
                  </a:lnTo>
                  <a:lnTo>
                    <a:pt x="4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92" name="Freeform 93"/>
            <p:cNvSpPr>
              <a:spLocks/>
            </p:cNvSpPr>
            <p:nvPr/>
          </p:nvSpPr>
          <p:spPr bwMode="auto">
            <a:xfrm>
              <a:off x="2996" y="1375"/>
              <a:ext cx="33" cy="30"/>
            </a:xfrm>
            <a:custGeom>
              <a:avLst/>
              <a:gdLst>
                <a:gd name="T0" fmla="*/ 17 w 34"/>
                <a:gd name="T1" fmla="*/ 0 h 32"/>
                <a:gd name="T2" fmla="*/ 17 w 34"/>
                <a:gd name="T3" fmla="*/ 0 h 32"/>
                <a:gd name="T4" fmla="*/ 17 w 34"/>
                <a:gd name="T5" fmla="*/ 2 h 32"/>
                <a:gd name="T6" fmla="*/ 19 w 34"/>
                <a:gd name="T7" fmla="*/ 4 h 32"/>
                <a:gd name="T8" fmla="*/ 21 w 34"/>
                <a:gd name="T9" fmla="*/ 6 h 32"/>
                <a:gd name="T10" fmla="*/ 21 w 34"/>
                <a:gd name="T11" fmla="*/ 8 h 32"/>
                <a:gd name="T12" fmla="*/ 23 w 34"/>
                <a:gd name="T13" fmla="*/ 8 h 32"/>
                <a:gd name="T14" fmla="*/ 23 w 34"/>
                <a:gd name="T15" fmla="*/ 8 h 32"/>
                <a:gd name="T16" fmla="*/ 23 w 34"/>
                <a:gd name="T17" fmla="*/ 8 h 32"/>
                <a:gd name="T18" fmla="*/ 23 w 34"/>
                <a:gd name="T19" fmla="*/ 12 h 32"/>
                <a:gd name="T20" fmla="*/ 21 w 34"/>
                <a:gd name="T21" fmla="*/ 13 h 32"/>
                <a:gd name="T22" fmla="*/ 19 w 34"/>
                <a:gd name="T23" fmla="*/ 13 h 32"/>
                <a:gd name="T24" fmla="*/ 17 w 34"/>
                <a:gd name="T25" fmla="*/ 14 h 32"/>
                <a:gd name="T26" fmla="*/ 17 w 34"/>
                <a:gd name="T27" fmla="*/ 16 h 32"/>
                <a:gd name="T28" fmla="*/ 17 w 34"/>
                <a:gd name="T29" fmla="*/ 17 h 32"/>
                <a:gd name="T30" fmla="*/ 17 w 34"/>
                <a:gd name="T31" fmla="*/ 17 h 32"/>
                <a:gd name="T32" fmla="*/ 14 w 34"/>
                <a:gd name="T33" fmla="*/ 17 h 32"/>
                <a:gd name="T34" fmla="*/ 10 w 34"/>
                <a:gd name="T35" fmla="*/ 17 h 32"/>
                <a:gd name="T36" fmla="*/ 6 w 34"/>
                <a:gd name="T37" fmla="*/ 16 h 32"/>
                <a:gd name="T38" fmla="*/ 4 w 34"/>
                <a:gd name="T39" fmla="*/ 14 h 32"/>
                <a:gd name="T40" fmla="*/ 2 w 34"/>
                <a:gd name="T41" fmla="*/ 13 h 32"/>
                <a:gd name="T42" fmla="*/ 2 w 34"/>
                <a:gd name="T43" fmla="*/ 12 h 32"/>
                <a:gd name="T44" fmla="*/ 0 w 34"/>
                <a:gd name="T45" fmla="*/ 10 h 32"/>
                <a:gd name="T46" fmla="*/ 0 w 34"/>
                <a:gd name="T47" fmla="*/ 8 h 32"/>
                <a:gd name="T48" fmla="*/ 0 w 34"/>
                <a:gd name="T49" fmla="*/ 8 h 32"/>
                <a:gd name="T50" fmla="*/ 0 w 34"/>
                <a:gd name="T51" fmla="*/ 8 h 32"/>
                <a:gd name="T52" fmla="*/ 2 w 34"/>
                <a:gd name="T53" fmla="*/ 8 h 32"/>
                <a:gd name="T54" fmla="*/ 4 w 34"/>
                <a:gd name="T55" fmla="*/ 6 h 32"/>
                <a:gd name="T56" fmla="*/ 6 w 34"/>
                <a:gd name="T57" fmla="*/ 4 h 32"/>
                <a:gd name="T58" fmla="*/ 10 w 34"/>
                <a:gd name="T59" fmla="*/ 2 h 32"/>
                <a:gd name="T60" fmla="*/ 12 w 34"/>
                <a:gd name="T61" fmla="*/ 0 h 32"/>
                <a:gd name="T62" fmla="*/ 16 w 34"/>
                <a:gd name="T63" fmla="*/ 0 h 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
                <a:gd name="T97" fmla="*/ 0 h 32"/>
                <a:gd name="T98" fmla="*/ 34 w 34"/>
                <a:gd name="T99" fmla="*/ 32 h 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 h="32">
                  <a:moveTo>
                    <a:pt x="18" y="0"/>
                  </a:moveTo>
                  <a:lnTo>
                    <a:pt x="20" y="0"/>
                  </a:lnTo>
                  <a:lnTo>
                    <a:pt x="22" y="0"/>
                  </a:lnTo>
                  <a:lnTo>
                    <a:pt x="24" y="0"/>
                  </a:lnTo>
                  <a:lnTo>
                    <a:pt x="24" y="2"/>
                  </a:lnTo>
                  <a:lnTo>
                    <a:pt x="26" y="2"/>
                  </a:lnTo>
                  <a:lnTo>
                    <a:pt x="28" y="4"/>
                  </a:lnTo>
                  <a:lnTo>
                    <a:pt x="30" y="4"/>
                  </a:lnTo>
                  <a:lnTo>
                    <a:pt x="30" y="6"/>
                  </a:lnTo>
                  <a:lnTo>
                    <a:pt x="32" y="6"/>
                  </a:lnTo>
                  <a:lnTo>
                    <a:pt x="32" y="8"/>
                  </a:lnTo>
                  <a:lnTo>
                    <a:pt x="32" y="10"/>
                  </a:lnTo>
                  <a:lnTo>
                    <a:pt x="34" y="10"/>
                  </a:lnTo>
                  <a:lnTo>
                    <a:pt x="34" y="12"/>
                  </a:lnTo>
                  <a:lnTo>
                    <a:pt x="34" y="13"/>
                  </a:lnTo>
                  <a:lnTo>
                    <a:pt x="34" y="15"/>
                  </a:lnTo>
                  <a:lnTo>
                    <a:pt x="34" y="17"/>
                  </a:lnTo>
                  <a:lnTo>
                    <a:pt x="34" y="19"/>
                  </a:lnTo>
                  <a:lnTo>
                    <a:pt x="34" y="21"/>
                  </a:lnTo>
                  <a:lnTo>
                    <a:pt x="34" y="23"/>
                  </a:lnTo>
                  <a:lnTo>
                    <a:pt x="32" y="23"/>
                  </a:lnTo>
                  <a:lnTo>
                    <a:pt x="32" y="25"/>
                  </a:lnTo>
                  <a:lnTo>
                    <a:pt x="32" y="26"/>
                  </a:lnTo>
                  <a:lnTo>
                    <a:pt x="30" y="26"/>
                  </a:lnTo>
                  <a:lnTo>
                    <a:pt x="30" y="28"/>
                  </a:lnTo>
                  <a:lnTo>
                    <a:pt x="28" y="28"/>
                  </a:lnTo>
                  <a:lnTo>
                    <a:pt x="28" y="30"/>
                  </a:lnTo>
                  <a:lnTo>
                    <a:pt x="26" y="30"/>
                  </a:lnTo>
                  <a:lnTo>
                    <a:pt x="24" y="32"/>
                  </a:lnTo>
                  <a:lnTo>
                    <a:pt x="22" y="32"/>
                  </a:lnTo>
                  <a:lnTo>
                    <a:pt x="20" y="32"/>
                  </a:lnTo>
                  <a:lnTo>
                    <a:pt x="18" y="32"/>
                  </a:lnTo>
                  <a:lnTo>
                    <a:pt x="16" y="32"/>
                  </a:lnTo>
                  <a:lnTo>
                    <a:pt x="14" y="32"/>
                  </a:lnTo>
                  <a:lnTo>
                    <a:pt x="12" y="32"/>
                  </a:lnTo>
                  <a:lnTo>
                    <a:pt x="10" y="32"/>
                  </a:lnTo>
                  <a:lnTo>
                    <a:pt x="8" y="30"/>
                  </a:lnTo>
                  <a:lnTo>
                    <a:pt x="6" y="30"/>
                  </a:lnTo>
                  <a:lnTo>
                    <a:pt x="6" y="28"/>
                  </a:lnTo>
                  <a:lnTo>
                    <a:pt x="4" y="28"/>
                  </a:lnTo>
                  <a:lnTo>
                    <a:pt x="4" y="26"/>
                  </a:lnTo>
                  <a:lnTo>
                    <a:pt x="2" y="26"/>
                  </a:lnTo>
                  <a:lnTo>
                    <a:pt x="2" y="25"/>
                  </a:lnTo>
                  <a:lnTo>
                    <a:pt x="2" y="23"/>
                  </a:lnTo>
                  <a:lnTo>
                    <a:pt x="0" y="23"/>
                  </a:lnTo>
                  <a:lnTo>
                    <a:pt x="0" y="21"/>
                  </a:lnTo>
                  <a:lnTo>
                    <a:pt x="0" y="19"/>
                  </a:lnTo>
                  <a:lnTo>
                    <a:pt x="0" y="17"/>
                  </a:lnTo>
                  <a:lnTo>
                    <a:pt x="0" y="15"/>
                  </a:lnTo>
                  <a:lnTo>
                    <a:pt x="0" y="13"/>
                  </a:lnTo>
                  <a:lnTo>
                    <a:pt x="0" y="12"/>
                  </a:lnTo>
                  <a:lnTo>
                    <a:pt x="0" y="10"/>
                  </a:lnTo>
                  <a:lnTo>
                    <a:pt x="2" y="10"/>
                  </a:lnTo>
                  <a:lnTo>
                    <a:pt x="2" y="8"/>
                  </a:lnTo>
                  <a:lnTo>
                    <a:pt x="2" y="6"/>
                  </a:lnTo>
                  <a:lnTo>
                    <a:pt x="4" y="6"/>
                  </a:lnTo>
                  <a:lnTo>
                    <a:pt x="4" y="4"/>
                  </a:lnTo>
                  <a:lnTo>
                    <a:pt x="6" y="4"/>
                  </a:lnTo>
                  <a:lnTo>
                    <a:pt x="8" y="2"/>
                  </a:lnTo>
                  <a:lnTo>
                    <a:pt x="10" y="2"/>
                  </a:lnTo>
                  <a:lnTo>
                    <a:pt x="10" y="0"/>
                  </a:lnTo>
                  <a:lnTo>
                    <a:pt x="12" y="0"/>
                  </a:lnTo>
                  <a:lnTo>
                    <a:pt x="14" y="0"/>
                  </a:lnTo>
                  <a:lnTo>
                    <a:pt x="16" y="0"/>
                  </a:lnTo>
                  <a:lnTo>
                    <a:pt x="1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3" name="Freeform 94"/>
            <p:cNvSpPr>
              <a:spLocks/>
            </p:cNvSpPr>
            <p:nvPr/>
          </p:nvSpPr>
          <p:spPr bwMode="auto">
            <a:xfrm>
              <a:off x="3674" y="1512"/>
              <a:ext cx="493" cy="436"/>
            </a:xfrm>
            <a:custGeom>
              <a:avLst/>
              <a:gdLst>
                <a:gd name="T0" fmla="*/ 0 w 514"/>
                <a:gd name="T1" fmla="*/ 0 h 454"/>
                <a:gd name="T2" fmla="*/ 325 w 514"/>
                <a:gd name="T3" fmla="*/ 0 h 454"/>
                <a:gd name="T4" fmla="*/ 325 w 514"/>
                <a:gd name="T5" fmla="*/ 291 h 454"/>
                <a:gd name="T6" fmla="*/ 0 60000 65536"/>
                <a:gd name="T7" fmla="*/ 0 60000 65536"/>
                <a:gd name="T8" fmla="*/ 0 60000 65536"/>
                <a:gd name="T9" fmla="*/ 0 w 514"/>
                <a:gd name="T10" fmla="*/ 0 h 454"/>
                <a:gd name="T11" fmla="*/ 514 w 514"/>
                <a:gd name="T12" fmla="*/ 454 h 454"/>
              </a:gdLst>
              <a:ahLst/>
              <a:cxnLst>
                <a:cxn ang="T6">
                  <a:pos x="T0" y="T1"/>
                </a:cxn>
                <a:cxn ang="T7">
                  <a:pos x="T2" y="T3"/>
                </a:cxn>
                <a:cxn ang="T8">
                  <a:pos x="T4" y="T5"/>
                </a:cxn>
              </a:cxnLst>
              <a:rect l="T9" t="T10" r="T11" b="T12"/>
              <a:pathLst>
                <a:path w="514" h="454">
                  <a:moveTo>
                    <a:pt x="0" y="0"/>
                  </a:moveTo>
                  <a:lnTo>
                    <a:pt x="514" y="0"/>
                  </a:lnTo>
                  <a:lnTo>
                    <a:pt x="514" y="45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4" name="Rectangle 95"/>
            <p:cNvSpPr>
              <a:spLocks noChangeArrowheads="1"/>
            </p:cNvSpPr>
            <p:nvPr/>
          </p:nvSpPr>
          <p:spPr bwMode="auto">
            <a:xfrm>
              <a:off x="4129" y="1562"/>
              <a:ext cx="64"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95" name="Rectangle 96"/>
            <p:cNvSpPr>
              <a:spLocks noChangeArrowheads="1"/>
            </p:cNvSpPr>
            <p:nvPr/>
          </p:nvSpPr>
          <p:spPr bwMode="auto">
            <a:xfrm>
              <a:off x="4129" y="1562"/>
              <a:ext cx="64" cy="30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31796" name="Line 97"/>
            <p:cNvSpPr>
              <a:spLocks noChangeShapeType="1"/>
            </p:cNvSpPr>
            <p:nvPr/>
          </p:nvSpPr>
          <p:spPr bwMode="auto">
            <a:xfrm flipV="1">
              <a:off x="3680" y="1082"/>
              <a:ext cx="0" cy="2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7" name="Line 98"/>
            <p:cNvSpPr>
              <a:spLocks noChangeShapeType="1"/>
            </p:cNvSpPr>
            <p:nvPr/>
          </p:nvSpPr>
          <p:spPr bwMode="auto">
            <a:xfrm>
              <a:off x="3680" y="1077"/>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8" name="Text Box 99"/>
            <p:cNvSpPr txBox="1">
              <a:spLocks noChangeArrowheads="1"/>
            </p:cNvSpPr>
            <p:nvPr/>
          </p:nvSpPr>
          <p:spPr bwMode="auto">
            <a:xfrm>
              <a:off x="4259" y="2018"/>
              <a:ext cx="251"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600"/>
                <a:t>1</a:t>
              </a:r>
            </a:p>
          </p:txBody>
        </p:sp>
        <p:sp>
          <p:nvSpPr>
            <p:cNvPr id="31799" name="Rectangle 100"/>
            <p:cNvSpPr>
              <a:spLocks noChangeArrowheads="1"/>
            </p:cNvSpPr>
            <p:nvPr/>
          </p:nvSpPr>
          <p:spPr bwMode="auto">
            <a:xfrm>
              <a:off x="4252" y="1648"/>
              <a:ext cx="24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200">
                  <a:solidFill>
                    <a:srgbClr val="000000"/>
                  </a:solidFill>
                  <a:ea typeface="MS PGothic" pitchFamily="34" charset="-128"/>
                  <a:cs typeface="Times New Roman" pitchFamily="18" charset="0"/>
                </a:rPr>
                <a:t>r</a:t>
              </a:r>
              <a:r>
                <a:rPr lang="en-US" altLang="ja-JP" sz="1200" baseline="-25000">
                  <a:solidFill>
                    <a:srgbClr val="000000"/>
                  </a:solidFill>
                  <a:ea typeface="MS PGothic" pitchFamily="34" charset="-128"/>
                  <a:cs typeface="Times New Roman" pitchFamily="18" charset="0"/>
                </a:rPr>
                <a:t>i</a:t>
              </a:r>
              <a:r>
                <a:rPr lang="en-US" altLang="ja-JP" sz="1200" baseline="30000">
                  <a:solidFill>
                    <a:srgbClr val="000000"/>
                  </a:solidFill>
                  <a:ea typeface="MS PGothic" pitchFamily="34" charset="-128"/>
                  <a:cs typeface="Times New Roman" pitchFamily="18" charset="0"/>
                </a:rPr>
                <a:t>’</a:t>
              </a:r>
              <a:endParaRPr lang="en-US" altLang="ja-JP" sz="1200" baseline="30000">
                <a:solidFill>
                  <a:srgbClr val="000000"/>
                </a:solidFill>
                <a:latin typeface="Arial Narrow" pitchFamily="34" charset="0"/>
                <a:ea typeface="MS PGothic" pitchFamily="34" charset="-128"/>
                <a:cs typeface="Times New Roman" pitchFamily="18" charset="0"/>
              </a:endParaRPr>
            </a:p>
          </p:txBody>
        </p:sp>
        <p:sp>
          <p:nvSpPr>
            <p:cNvPr id="31800" name="Rectangle 101"/>
            <p:cNvSpPr>
              <a:spLocks noChangeArrowheads="1"/>
            </p:cNvSpPr>
            <p:nvPr/>
          </p:nvSpPr>
          <p:spPr bwMode="auto">
            <a:xfrm>
              <a:off x="2658" y="1354"/>
              <a:ext cx="173" cy="6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grpSp>
      <p:sp>
        <p:nvSpPr>
          <p:cNvPr id="31762"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60FD638E-6FDE-4F89-B22B-EE7EA10B4C1E}" type="slidenum">
              <a:rPr lang="en-GB" altLang="en-US" sz="1200" smtClean="0">
                <a:latin typeface="Garamond" pitchFamily="18" charset="0"/>
              </a:rPr>
              <a:pPr/>
              <a:t>35</a:t>
            </a:fld>
            <a:endParaRPr lang="en-GB" altLang="en-US" sz="1200" smtClean="0">
              <a:latin typeface="Garamond" pitchFamily="18" charset="0"/>
            </a:endParaRPr>
          </a:p>
        </p:txBody>
      </p:sp>
      <p:sp>
        <p:nvSpPr>
          <p:cNvPr id="3277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277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32773" name="Group 5"/>
          <p:cNvGrpSpPr>
            <a:grpSpLocks/>
          </p:cNvGrpSpPr>
          <p:nvPr/>
        </p:nvGrpSpPr>
        <p:grpSpPr bwMode="auto">
          <a:xfrm>
            <a:off x="596900" y="1027113"/>
            <a:ext cx="7950200" cy="4492625"/>
            <a:chOff x="376" y="857"/>
            <a:chExt cx="5008" cy="2830"/>
          </a:xfrm>
        </p:grpSpPr>
        <p:sp>
          <p:nvSpPr>
            <p:cNvPr id="32775" name="Text Box 6"/>
            <p:cNvSpPr txBox="1">
              <a:spLocks noChangeArrowheads="1"/>
            </p:cNvSpPr>
            <p:nvPr/>
          </p:nvSpPr>
          <p:spPr bwMode="auto">
            <a:xfrm>
              <a:off x="376" y="857"/>
              <a:ext cx="5008" cy="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b="1">
                  <a:ea typeface="MS PGothic" pitchFamily="34" charset="-128"/>
                </a:rPr>
                <a:t>Q2)</a:t>
              </a:r>
              <a:r>
                <a:rPr lang="en-US" altLang="ja-JP" sz="1600">
                  <a:ea typeface="MS PGothic" pitchFamily="34" charset="-128"/>
                </a:rPr>
                <a:t>.	The amplifier in figure 2 has one of its inputs grounded. Show that the input resistance for the input signal applied to the remaining input is</a:t>
              </a:r>
            </a:p>
            <a:p>
              <a:r>
                <a:rPr lang="en-US" altLang="ja-JP" sz="1600">
                  <a:ea typeface="MS PGothic" pitchFamily="34" charset="-128"/>
                </a:rPr>
                <a:t>	</a:t>
              </a:r>
            </a:p>
            <a:p>
              <a:endParaRPr lang="en-US" altLang="ja-JP" sz="1600">
                <a:ea typeface="MS PGothic" pitchFamily="34" charset="-128"/>
              </a:endParaRPr>
            </a:p>
            <a:p>
              <a:r>
                <a:rPr lang="en-US" altLang="ja-JP" sz="1600">
                  <a:ea typeface="MS PGothic" pitchFamily="34" charset="-128"/>
                </a:rPr>
                <a:t>	</a:t>
              </a:r>
            </a:p>
            <a:p>
              <a:r>
                <a:rPr lang="en-US" altLang="ja-JP" sz="1600">
                  <a:ea typeface="MS PGothic" pitchFamily="34" charset="-128"/>
                </a:rPr>
                <a:t>	where r</a:t>
              </a:r>
              <a:r>
                <a:rPr lang="en-US" altLang="ja-JP" sz="1600" baseline="-25000">
                  <a:ea typeface="MS PGothic" pitchFamily="34" charset="-128"/>
                </a:rPr>
                <a:t>e </a:t>
              </a:r>
              <a:r>
                <a:rPr lang="en-US" altLang="ja-JP" sz="1600">
                  <a:ea typeface="MS PGothic" pitchFamily="34" charset="-128"/>
                </a:rPr>
                <a:t>= </a:t>
              </a:r>
              <a:r>
                <a:rPr lang="en-US" altLang="ja-JP" sz="1600">
                  <a:ea typeface="MS PGothic" pitchFamily="34" charset="-128"/>
                  <a:sym typeface="Symbol" pitchFamily="18" charset="2"/>
                </a:rPr>
                <a:t>r</a:t>
              </a:r>
              <a:r>
                <a:rPr lang="en-US" altLang="ja-JP" sz="1600" baseline="-25000">
                  <a:ea typeface="MS PGothic" pitchFamily="34" charset="-128"/>
                  <a:sym typeface="Symbol" pitchFamily="18" charset="2"/>
                </a:rPr>
                <a:t></a:t>
              </a:r>
              <a:r>
                <a:rPr lang="en-US" altLang="ja-JP" sz="1600">
                  <a:ea typeface="MS PGothic" pitchFamily="34" charset="-128"/>
                  <a:sym typeface="Symbol" pitchFamily="18" charset="2"/>
                </a:rPr>
                <a:t>/(1+</a:t>
              </a:r>
              <a:r>
                <a:rPr lang="el-GR" altLang="ja-JP" sz="1600">
                  <a:cs typeface="Arial" charset="0"/>
                  <a:sym typeface="Symbol" pitchFamily="18" charset="2"/>
                </a:rPr>
                <a:t>β</a:t>
              </a:r>
              <a:r>
                <a:rPr lang="en-GB" altLang="ja-JP" sz="1600">
                  <a:ea typeface="MS PGothic" pitchFamily="34" charset="-128"/>
                  <a:cs typeface="Arial" charset="0"/>
                  <a:sym typeface="Symbol" pitchFamily="18" charset="2"/>
                </a:rPr>
                <a:t>) </a:t>
              </a:r>
              <a:r>
                <a:rPr lang="en-US" altLang="ja-JP" sz="1600">
                  <a:ea typeface="MS PGothic" pitchFamily="34" charset="-128"/>
                </a:rPr>
                <a:t> 1/g</a:t>
              </a:r>
              <a:r>
                <a:rPr lang="en-US" altLang="ja-JP" sz="1600" baseline="-25000">
                  <a:ea typeface="MS PGothic" pitchFamily="34" charset="-128"/>
                </a:rPr>
                <a:t>m</a:t>
              </a:r>
              <a:r>
                <a:rPr lang="en-US" altLang="ja-JP" sz="1600">
                  <a:ea typeface="MS PGothic" pitchFamily="34" charset="-128"/>
                </a:rPr>
                <a:t> </a:t>
              </a:r>
            </a:p>
            <a:p>
              <a:endParaRPr lang="en-US" altLang="ja-JP" sz="1600">
                <a:ea typeface="MS PGothic" pitchFamily="34" charset="-128"/>
              </a:endParaRPr>
            </a:p>
            <a:p>
              <a:r>
                <a:rPr lang="en-US" altLang="ja-JP" sz="1600">
                  <a:ea typeface="MS PGothic" pitchFamily="34" charset="-128"/>
                </a:rPr>
                <a:t>	and that the voltage gain is</a:t>
              </a:r>
            </a:p>
            <a:p>
              <a:endParaRPr lang="en-US" altLang="ja-JP" sz="1600">
                <a:ea typeface="MS PGothic" pitchFamily="34" charset="-128"/>
              </a:endParaRPr>
            </a:p>
            <a:p>
              <a:endParaRPr lang="en-US" altLang="ja-JP" sz="1600">
                <a:ea typeface="MS PGothic" pitchFamily="34" charset="-128"/>
              </a:endParaRPr>
            </a:p>
            <a:p>
              <a:r>
                <a:rPr lang="en-US" altLang="ja-JP" sz="1600">
                  <a:ea typeface="MS PGothic" pitchFamily="34" charset="-128"/>
                </a:rPr>
                <a:t>	</a:t>
              </a:r>
            </a:p>
            <a:p>
              <a:endParaRPr lang="en-US" altLang="ja-JP" sz="1600">
                <a:ea typeface="MS PGothic" pitchFamily="34" charset="-128"/>
              </a:endParaRPr>
            </a:p>
            <a:p>
              <a:endParaRPr lang="en-US" altLang="ja-JP" sz="1600">
                <a:ea typeface="MS PGothic" pitchFamily="34" charset="-128"/>
              </a:endParaRPr>
            </a:p>
            <a:p>
              <a:r>
                <a:rPr lang="en-US" altLang="ja-JP" sz="1600">
                  <a:ea typeface="MS PGothic" pitchFamily="34" charset="-128"/>
                </a:rPr>
                <a:t>	Show that these reduce to:-</a:t>
              </a:r>
            </a:p>
            <a:p>
              <a:endParaRPr lang="en-US" altLang="ja-JP" sz="1600">
                <a:ea typeface="MS PGothic" pitchFamily="34" charset="-128"/>
              </a:endParaRPr>
            </a:p>
            <a:p>
              <a:r>
                <a:rPr lang="en-US" altLang="ja-JP" sz="1600">
                  <a:ea typeface="MS PGothic" pitchFamily="34" charset="-128"/>
                </a:rPr>
                <a:t>	r</a:t>
              </a:r>
              <a:r>
                <a:rPr lang="en-US" altLang="ja-JP" sz="1600" baseline="-25000">
                  <a:ea typeface="MS PGothic" pitchFamily="34" charset="-128"/>
                </a:rPr>
                <a:t>i</a:t>
              </a:r>
              <a:r>
                <a:rPr lang="en-US" altLang="ja-JP" sz="1600">
                  <a:ea typeface="MS PGothic" pitchFamily="34" charset="-128"/>
                </a:rPr>
                <a:t> </a:t>
              </a:r>
              <a:r>
                <a:rPr lang="en-US" altLang="ja-JP" sz="1600">
                  <a:ea typeface="MS PGothic" pitchFamily="34" charset="-128"/>
                  <a:sym typeface="Symbol" pitchFamily="18" charset="2"/>
                </a:rPr>
                <a:t></a:t>
              </a:r>
              <a:r>
                <a:rPr lang="en-US" altLang="ja-JP" sz="1600">
                  <a:ea typeface="MS PGothic" pitchFamily="34" charset="-128"/>
                </a:rPr>
                <a:t> 2r</a:t>
              </a:r>
              <a:r>
                <a:rPr lang="en-US" altLang="ja-JP" sz="1600" baseline="-25000">
                  <a:ea typeface="MS PGothic" pitchFamily="34" charset="-128"/>
                  <a:sym typeface="Symbol" pitchFamily="18" charset="2"/>
                </a:rPr>
                <a:t></a:t>
              </a:r>
              <a:r>
                <a:rPr lang="en-US" altLang="ja-JP" sz="1600">
                  <a:ea typeface="MS PGothic" pitchFamily="34" charset="-128"/>
                </a:rPr>
                <a:t>    and   v</a:t>
              </a:r>
              <a:r>
                <a:rPr lang="en-US" altLang="ja-JP" sz="1600" baseline="-25000">
                  <a:ea typeface="MS PGothic" pitchFamily="34" charset="-128"/>
                </a:rPr>
                <a:t>o</a:t>
              </a:r>
              <a:r>
                <a:rPr lang="en-US" altLang="ja-JP" sz="1600">
                  <a:ea typeface="MS PGothic" pitchFamily="34" charset="-128"/>
                </a:rPr>
                <a:t>/v</a:t>
              </a:r>
              <a:r>
                <a:rPr lang="en-US" altLang="ja-JP" sz="1600" baseline="-25000">
                  <a:ea typeface="MS PGothic" pitchFamily="34" charset="-128"/>
                </a:rPr>
                <a:t>s</a:t>
              </a:r>
              <a:r>
                <a:rPr lang="en-US" altLang="ja-JP" sz="1600">
                  <a:ea typeface="MS PGothic" pitchFamily="34" charset="-128"/>
                </a:rPr>
                <a:t> </a:t>
              </a:r>
              <a:r>
                <a:rPr lang="en-US" altLang="ja-JP" sz="1600">
                  <a:ea typeface="MS PGothic" pitchFamily="34" charset="-128"/>
                  <a:sym typeface="Symbol" pitchFamily="18" charset="2"/>
                </a:rPr>
                <a:t></a:t>
              </a:r>
              <a:r>
                <a:rPr lang="en-US" altLang="ja-JP" sz="1600">
                  <a:ea typeface="MS PGothic" pitchFamily="34" charset="-128"/>
                </a:rPr>
                <a:t> g</a:t>
              </a:r>
              <a:r>
                <a:rPr lang="en-US" altLang="ja-JP" sz="1600" baseline="-25000">
                  <a:ea typeface="MS PGothic" pitchFamily="34" charset="-128"/>
                </a:rPr>
                <a:t>m</a:t>
              </a:r>
              <a:r>
                <a:rPr lang="en-US" altLang="ja-JP" sz="1600">
                  <a:ea typeface="MS PGothic" pitchFamily="34" charset="-128"/>
                </a:rPr>
                <a:t> R</a:t>
              </a:r>
              <a:r>
                <a:rPr lang="en-US" altLang="ja-JP" sz="1600" baseline="-25000">
                  <a:ea typeface="MS PGothic" pitchFamily="34" charset="-128"/>
                </a:rPr>
                <a:t>c</a:t>
              </a:r>
              <a:r>
                <a:rPr lang="en-US" altLang="ja-JP" sz="1600">
                  <a:ea typeface="MS PGothic" pitchFamily="34" charset="-128"/>
                </a:rPr>
                <a:t>/2</a:t>
              </a:r>
            </a:p>
            <a:p>
              <a:endParaRPr lang="en-US" altLang="ja-JP" sz="1600">
                <a:ea typeface="MS PGothic" pitchFamily="34" charset="-128"/>
              </a:endParaRPr>
            </a:p>
            <a:p>
              <a:r>
                <a:rPr lang="en-US" altLang="ja-JP" sz="1600">
                  <a:ea typeface="MS PGothic" pitchFamily="34" charset="-128"/>
                </a:rPr>
                <a:t>	and state the necessary approximations.</a:t>
              </a:r>
              <a:endParaRPr lang="en-GB" altLang="en-US" sz="1600"/>
            </a:p>
          </p:txBody>
        </p:sp>
        <p:graphicFrame>
          <p:nvGraphicFramePr>
            <p:cNvPr id="32776" name="Object 8"/>
            <p:cNvGraphicFramePr>
              <a:graphicFrameLocks noChangeAspect="1"/>
            </p:cNvGraphicFramePr>
            <p:nvPr/>
          </p:nvGraphicFramePr>
          <p:xfrm>
            <a:off x="1458" y="2092"/>
            <a:ext cx="72" cy="136"/>
          </p:xfrm>
          <a:graphic>
            <a:graphicData uri="http://schemas.openxmlformats.org/presentationml/2006/ole">
              <mc:AlternateContent xmlns:mc="http://schemas.openxmlformats.org/markup-compatibility/2006">
                <mc:Choice xmlns:v="urn:schemas-microsoft-com:vml" Requires="v">
                  <p:oleObj spid="_x0000_s32809" name="Equation" r:id="rId4" imgW="114151" imgH="215619" progId="Equation.3">
                    <p:embed/>
                  </p:oleObj>
                </mc:Choice>
                <mc:Fallback>
                  <p:oleObj name="Equation" r:id="rId4" imgW="114151" imgH="21561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8"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9"/>
            <p:cNvGraphicFramePr>
              <a:graphicFrameLocks noChangeAspect="1"/>
            </p:cNvGraphicFramePr>
            <p:nvPr/>
          </p:nvGraphicFramePr>
          <p:xfrm>
            <a:off x="1007" y="1308"/>
            <a:ext cx="1449" cy="225"/>
          </p:xfrm>
          <a:graphic>
            <a:graphicData uri="http://schemas.openxmlformats.org/presentationml/2006/ole">
              <mc:AlternateContent xmlns:mc="http://schemas.openxmlformats.org/markup-compatibility/2006">
                <mc:Choice xmlns:v="urn:schemas-microsoft-com:vml" Requires="v">
                  <p:oleObj spid="_x0000_s32810" name="Equation" r:id="rId6" imgW="1473200" imgH="228600" progId="Equation.3">
                    <p:embed/>
                  </p:oleObj>
                </mc:Choice>
                <mc:Fallback>
                  <p:oleObj name="Equation" r:id="rId6" imgW="1473200" imgH="228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 y="1308"/>
                          <a:ext cx="1449"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8" name="Object 10"/>
            <p:cNvGraphicFramePr>
              <a:graphicFrameLocks noChangeAspect="1"/>
            </p:cNvGraphicFramePr>
            <p:nvPr/>
          </p:nvGraphicFramePr>
          <p:xfrm>
            <a:off x="1021" y="2291"/>
            <a:ext cx="1645" cy="434"/>
          </p:xfrm>
          <a:graphic>
            <a:graphicData uri="http://schemas.openxmlformats.org/presentationml/2006/ole">
              <mc:AlternateContent xmlns:mc="http://schemas.openxmlformats.org/markup-compatibility/2006">
                <mc:Choice xmlns:v="urn:schemas-microsoft-com:vml" Requires="v">
                  <p:oleObj spid="_x0000_s32811" name="Equation" r:id="rId8" imgW="1637589" imgH="431613" progId="Equation.3">
                    <p:embed/>
                  </p:oleObj>
                </mc:Choice>
                <mc:Fallback>
                  <p:oleObj name="Equation" r:id="rId8" imgW="1637589" imgH="431613"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1" y="2291"/>
                          <a:ext cx="1645"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79" name="Group 11"/>
            <p:cNvGrpSpPr>
              <a:grpSpLocks/>
            </p:cNvGrpSpPr>
            <p:nvPr/>
          </p:nvGrpSpPr>
          <p:grpSpPr bwMode="auto">
            <a:xfrm>
              <a:off x="3304" y="1457"/>
              <a:ext cx="2063" cy="2121"/>
              <a:chOff x="3304" y="1457"/>
              <a:chExt cx="2063" cy="2121"/>
            </a:xfrm>
          </p:grpSpPr>
          <p:grpSp>
            <p:nvGrpSpPr>
              <p:cNvPr id="32780" name="Group 12"/>
              <p:cNvGrpSpPr>
                <a:grpSpLocks/>
              </p:cNvGrpSpPr>
              <p:nvPr/>
            </p:nvGrpSpPr>
            <p:grpSpPr bwMode="auto">
              <a:xfrm>
                <a:off x="3304" y="1457"/>
                <a:ext cx="2063" cy="2121"/>
                <a:chOff x="3304" y="1457"/>
                <a:chExt cx="2063" cy="2121"/>
              </a:xfrm>
            </p:grpSpPr>
            <p:pic>
              <p:nvPicPr>
                <p:cNvPr id="32783"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4" y="1457"/>
                  <a:ext cx="2063" cy="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4" name="Text Box 14"/>
                <p:cNvSpPr txBox="1">
                  <a:spLocks noChangeArrowheads="1"/>
                </p:cNvSpPr>
                <p:nvPr/>
              </p:nvSpPr>
              <p:spPr bwMode="auto">
                <a:xfrm>
                  <a:off x="4541" y="3405"/>
                  <a:ext cx="277" cy="1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2</a:t>
                  </a:r>
                </a:p>
              </p:txBody>
            </p:sp>
          </p:grpSp>
          <p:sp>
            <p:nvSpPr>
              <p:cNvPr id="32781" name="AutoShape 15"/>
              <p:cNvSpPr>
                <a:spLocks noChangeArrowheads="1"/>
              </p:cNvSpPr>
              <p:nvPr/>
            </p:nvSpPr>
            <p:spPr bwMode="auto">
              <a:xfrm flipV="1">
                <a:off x="4841" y="2763"/>
                <a:ext cx="73" cy="39"/>
              </a:xfrm>
              <a:prstGeom prst="triangle">
                <a:avLst>
                  <a:gd name="adj" fmla="val 50000"/>
                </a:avLst>
              </a:prstGeom>
              <a:solidFill>
                <a:schemeClr val="tx1"/>
              </a:solidFill>
              <a:ln w="9525">
                <a:solidFill>
                  <a:schemeClr val="tx1"/>
                </a:solidFill>
                <a:miter lim="800000"/>
                <a:headEnd/>
                <a:tailEnd/>
              </a:ln>
            </p:spPr>
            <p:txBody>
              <a:bodyPr wrap="none" anchor="ctr"/>
              <a:lstStyle/>
              <a:p>
                <a:endParaRPr lang="en-US" altLang="en-US"/>
              </a:p>
            </p:txBody>
          </p:sp>
          <p:sp>
            <p:nvSpPr>
              <p:cNvPr id="32782" name="Text Box 16"/>
              <p:cNvSpPr txBox="1">
                <a:spLocks noChangeArrowheads="1"/>
              </p:cNvSpPr>
              <p:nvPr/>
            </p:nvSpPr>
            <p:spPr bwMode="auto">
              <a:xfrm>
                <a:off x="4790" y="2816"/>
                <a:ext cx="2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GB" altLang="en-US" sz="1200"/>
                  <a:t>0v</a:t>
                </a:r>
              </a:p>
            </p:txBody>
          </p:sp>
        </p:grpSp>
      </p:grpSp>
      <p:sp>
        <p:nvSpPr>
          <p:cNvPr id="32774"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FE9FEF0-C8B9-4756-A3DF-FDA074DD2DBE}" type="slidenum">
              <a:rPr lang="en-GB" altLang="en-US" sz="1200" smtClean="0">
                <a:latin typeface="Garamond" pitchFamily="18" charset="0"/>
              </a:rPr>
              <a:pPr/>
              <a:t>36</a:t>
            </a:fld>
            <a:endParaRPr lang="en-GB" altLang="en-US" sz="1200" smtClean="0">
              <a:latin typeface="Garamond" pitchFamily="18" charset="0"/>
            </a:endParaRPr>
          </a:p>
        </p:txBody>
      </p:sp>
      <p:sp>
        <p:nvSpPr>
          <p:cNvPr id="3379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379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3797" name="Text Box 5"/>
          <p:cNvSpPr txBox="1">
            <a:spLocks noChangeArrowheads="1"/>
          </p:cNvSpPr>
          <p:nvPr/>
        </p:nvSpPr>
        <p:spPr bwMode="auto">
          <a:xfrm>
            <a:off x="671513" y="1358900"/>
            <a:ext cx="7950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	Consider the second transistor. Replacing the transistor with its equivalent circuit and neglecting r</a:t>
            </a:r>
            <a:r>
              <a:rPr lang="en-US" altLang="ja-JP" sz="1600" baseline="-25000">
                <a:ea typeface="MS PGothic" pitchFamily="34" charset="-128"/>
              </a:rPr>
              <a:t>o</a:t>
            </a:r>
            <a:r>
              <a:rPr lang="en-US" altLang="ja-JP" sz="1600">
                <a:ea typeface="MS PGothic" pitchFamily="34" charset="-128"/>
              </a:rPr>
              <a:t> gives:</a:t>
            </a:r>
            <a:endParaRPr lang="en-GB" altLang="en-US" sz="1600"/>
          </a:p>
        </p:txBody>
      </p:sp>
      <p:graphicFrame>
        <p:nvGraphicFramePr>
          <p:cNvPr id="33798" name="Object 7"/>
          <p:cNvGraphicFramePr>
            <a:graphicFrameLocks noChangeAspect="1"/>
          </p:cNvGraphicFramePr>
          <p:nvPr/>
        </p:nvGraphicFramePr>
        <p:xfrm>
          <a:off x="2938463" y="4862513"/>
          <a:ext cx="1600200" cy="688975"/>
        </p:xfrm>
        <a:graphic>
          <a:graphicData uri="http://schemas.openxmlformats.org/presentationml/2006/ole">
            <mc:AlternateContent xmlns:mc="http://schemas.openxmlformats.org/markup-compatibility/2006">
              <mc:Choice xmlns:v="urn:schemas-microsoft-com:vml" Requires="v">
                <p:oleObj spid="_x0000_s33922" name="Equation" r:id="rId4" imgW="1002865" imgH="431613" progId="Equation.3">
                  <p:embed/>
                </p:oleObj>
              </mc:Choice>
              <mc:Fallback>
                <p:oleObj name="Equation" r:id="rId4" imgW="1002865" imgH="431613"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8463" y="4862513"/>
                        <a:ext cx="16002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9" name="Object 8"/>
          <p:cNvGraphicFramePr>
            <a:graphicFrameLocks noChangeAspect="1"/>
          </p:cNvGraphicFramePr>
          <p:nvPr/>
        </p:nvGraphicFramePr>
        <p:xfrm>
          <a:off x="2162175" y="3352800"/>
          <a:ext cx="114300" cy="215900"/>
        </p:xfrm>
        <a:graphic>
          <a:graphicData uri="http://schemas.openxmlformats.org/presentationml/2006/ole">
            <mc:AlternateContent xmlns:mc="http://schemas.openxmlformats.org/markup-compatibility/2006">
              <mc:Choice xmlns:v="urn:schemas-microsoft-com:vml" Requires="v">
                <p:oleObj spid="_x0000_s33923" name="Equation" r:id="rId6" imgW="114151" imgH="215619" progId="Equation.3">
                  <p:embed/>
                </p:oleObj>
              </mc:Choice>
              <mc:Fallback>
                <p:oleObj name="Equation" r:id="rId6" imgW="114151" imgH="215619"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2175" y="335280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0" name="Object 9"/>
          <p:cNvGraphicFramePr>
            <a:graphicFrameLocks noChangeAspect="1"/>
          </p:cNvGraphicFramePr>
          <p:nvPr/>
        </p:nvGraphicFramePr>
        <p:xfrm>
          <a:off x="5402263" y="4194175"/>
          <a:ext cx="869950" cy="363538"/>
        </p:xfrm>
        <a:graphic>
          <a:graphicData uri="http://schemas.openxmlformats.org/presentationml/2006/ole">
            <mc:AlternateContent xmlns:mc="http://schemas.openxmlformats.org/markup-compatibility/2006">
              <mc:Choice xmlns:v="urn:schemas-microsoft-com:vml" Requires="v">
                <p:oleObj spid="_x0000_s33924" name="Equation" r:id="rId8" imgW="545863" imgH="228501" progId="Equation.3">
                  <p:embed/>
                </p:oleObj>
              </mc:Choice>
              <mc:Fallback>
                <p:oleObj name="Equation" r:id="rId8" imgW="545863" imgH="228501"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02263" y="4194175"/>
                        <a:ext cx="86995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10"/>
          <p:cNvGraphicFramePr>
            <a:graphicFrameLocks noChangeAspect="1"/>
          </p:cNvGraphicFramePr>
          <p:nvPr/>
        </p:nvGraphicFramePr>
        <p:xfrm>
          <a:off x="2809875" y="4032250"/>
          <a:ext cx="1600200" cy="688975"/>
        </p:xfrm>
        <a:graphic>
          <a:graphicData uri="http://schemas.openxmlformats.org/presentationml/2006/ole">
            <mc:AlternateContent xmlns:mc="http://schemas.openxmlformats.org/markup-compatibility/2006">
              <mc:Choice xmlns:v="urn:schemas-microsoft-com:vml" Requires="v">
                <p:oleObj spid="_x0000_s33925" name="Equation" r:id="rId10" imgW="1002865" imgH="431613" progId="Equation.3">
                  <p:embed/>
                </p:oleObj>
              </mc:Choice>
              <mc:Fallback>
                <p:oleObj name="Equation" r:id="rId10" imgW="1002865" imgH="431613"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9875" y="4032250"/>
                        <a:ext cx="16002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11"/>
          <p:cNvGraphicFramePr>
            <a:graphicFrameLocks noChangeAspect="1"/>
          </p:cNvGraphicFramePr>
          <p:nvPr/>
        </p:nvGraphicFramePr>
        <p:xfrm>
          <a:off x="5154613" y="4854575"/>
          <a:ext cx="3041650" cy="688975"/>
        </p:xfrm>
        <a:graphic>
          <a:graphicData uri="http://schemas.openxmlformats.org/presentationml/2006/ole">
            <mc:AlternateContent xmlns:mc="http://schemas.openxmlformats.org/markup-compatibility/2006">
              <mc:Choice xmlns:v="urn:schemas-microsoft-com:vml" Requires="v">
                <p:oleObj spid="_x0000_s33926" name="Equation" r:id="rId12" imgW="1905000" imgH="431800" progId="Equation.3">
                  <p:embed/>
                </p:oleObj>
              </mc:Choice>
              <mc:Fallback>
                <p:oleObj name="Equation" r:id="rId12" imgW="1905000" imgH="43180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54613" y="4854575"/>
                        <a:ext cx="304165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803" name="Group 12"/>
          <p:cNvGrpSpPr>
            <a:grpSpLocks/>
          </p:cNvGrpSpPr>
          <p:nvPr/>
        </p:nvGrpSpPr>
        <p:grpSpPr bwMode="auto">
          <a:xfrm>
            <a:off x="1419225" y="2120900"/>
            <a:ext cx="3148013" cy="1631950"/>
            <a:chOff x="1618" y="1065"/>
            <a:chExt cx="1983" cy="1028"/>
          </a:xfrm>
        </p:grpSpPr>
        <p:sp>
          <p:nvSpPr>
            <p:cNvPr id="33839" name="AutoShape 13"/>
            <p:cNvSpPr>
              <a:spLocks noChangeArrowheads="1"/>
            </p:cNvSpPr>
            <p:nvPr/>
          </p:nvSpPr>
          <p:spPr bwMode="auto">
            <a:xfrm>
              <a:off x="2415" y="1357"/>
              <a:ext cx="191" cy="193"/>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33840" name="Line 14"/>
            <p:cNvSpPr>
              <a:spLocks noChangeShapeType="1"/>
            </p:cNvSpPr>
            <p:nvPr/>
          </p:nvSpPr>
          <p:spPr bwMode="auto">
            <a:xfrm flipV="1">
              <a:off x="2166" y="1238"/>
              <a:ext cx="0" cy="412"/>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1" name="Line 15"/>
            <p:cNvSpPr>
              <a:spLocks noChangeShapeType="1"/>
            </p:cNvSpPr>
            <p:nvPr/>
          </p:nvSpPr>
          <p:spPr bwMode="auto">
            <a:xfrm flipH="1" flipV="1">
              <a:off x="1626" y="1238"/>
              <a:ext cx="540"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2" name="Freeform 16"/>
            <p:cNvSpPr>
              <a:spLocks/>
            </p:cNvSpPr>
            <p:nvPr/>
          </p:nvSpPr>
          <p:spPr bwMode="auto">
            <a:xfrm>
              <a:off x="2505" y="1494"/>
              <a:ext cx="19" cy="16"/>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33843" name="Line 17"/>
            <p:cNvSpPr>
              <a:spLocks noChangeShapeType="1"/>
            </p:cNvSpPr>
            <p:nvPr/>
          </p:nvSpPr>
          <p:spPr bwMode="auto">
            <a:xfrm>
              <a:off x="2515" y="1396"/>
              <a:ext cx="0" cy="9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4" name="Line 18"/>
            <p:cNvSpPr>
              <a:spLocks noChangeShapeType="1"/>
            </p:cNvSpPr>
            <p:nvPr/>
          </p:nvSpPr>
          <p:spPr bwMode="auto">
            <a:xfrm flipV="1">
              <a:off x="2509" y="1238"/>
              <a:ext cx="0" cy="11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5" name="Line 19"/>
            <p:cNvSpPr>
              <a:spLocks noChangeShapeType="1"/>
            </p:cNvSpPr>
            <p:nvPr/>
          </p:nvSpPr>
          <p:spPr bwMode="auto">
            <a:xfrm>
              <a:off x="2515" y="1546"/>
              <a:ext cx="0" cy="10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6" name="Line 20"/>
            <p:cNvSpPr>
              <a:spLocks noChangeShapeType="1"/>
            </p:cNvSpPr>
            <p:nvPr/>
          </p:nvSpPr>
          <p:spPr bwMode="auto">
            <a:xfrm>
              <a:off x="2163" y="1661"/>
              <a:ext cx="357"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7" name="Line 21"/>
            <p:cNvSpPr>
              <a:spLocks noChangeShapeType="1"/>
            </p:cNvSpPr>
            <p:nvPr/>
          </p:nvSpPr>
          <p:spPr bwMode="auto">
            <a:xfrm flipH="1" flipV="1">
              <a:off x="2509" y="1238"/>
              <a:ext cx="86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8" name="Rectangle 22"/>
            <p:cNvSpPr>
              <a:spLocks noChangeArrowheads="1"/>
            </p:cNvSpPr>
            <p:nvPr/>
          </p:nvSpPr>
          <p:spPr bwMode="auto">
            <a:xfrm>
              <a:off x="1978" y="1361"/>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33849" name="Freeform 23"/>
            <p:cNvSpPr>
              <a:spLocks/>
            </p:cNvSpPr>
            <p:nvPr/>
          </p:nvSpPr>
          <p:spPr bwMode="auto">
            <a:xfrm>
              <a:off x="1948" y="1225"/>
              <a:ext cx="32" cy="24"/>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33850" name="Rectangle 24"/>
            <p:cNvSpPr>
              <a:spLocks noChangeArrowheads="1"/>
            </p:cNvSpPr>
            <p:nvPr/>
          </p:nvSpPr>
          <p:spPr bwMode="auto">
            <a:xfrm>
              <a:off x="2418" y="1677"/>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33851" name="Rectangle 25"/>
            <p:cNvSpPr>
              <a:spLocks noChangeArrowheads="1"/>
            </p:cNvSpPr>
            <p:nvPr/>
          </p:nvSpPr>
          <p:spPr bwMode="auto">
            <a:xfrm>
              <a:off x="1936" y="1065"/>
              <a:ext cx="6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sp>
          <p:nvSpPr>
            <p:cNvPr id="33852" name="Rectangle 26"/>
            <p:cNvSpPr>
              <a:spLocks noChangeArrowheads="1"/>
            </p:cNvSpPr>
            <p:nvPr/>
          </p:nvSpPr>
          <p:spPr bwMode="auto">
            <a:xfrm>
              <a:off x="3076" y="1073"/>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endParaRPr lang="en-US" altLang="ja-JP" sz="1800">
                <a:ea typeface="MS PGothic" pitchFamily="34" charset="-128"/>
                <a:cs typeface="Times New Roman" pitchFamily="18" charset="0"/>
              </a:endParaRPr>
            </a:p>
          </p:txBody>
        </p:sp>
        <p:sp>
          <p:nvSpPr>
            <p:cNvPr id="33853" name="Rectangle 27"/>
            <p:cNvSpPr>
              <a:spLocks noChangeArrowheads="1"/>
            </p:cNvSpPr>
            <p:nvPr/>
          </p:nvSpPr>
          <p:spPr bwMode="auto">
            <a:xfrm>
              <a:off x="2126" y="1338"/>
              <a:ext cx="81" cy="202"/>
            </a:xfrm>
            <a:prstGeom prst="rect">
              <a:avLst/>
            </a:prstGeom>
            <a:solidFill>
              <a:schemeClr val="bg1"/>
            </a:solidFill>
            <a:ln w="8890">
              <a:solidFill>
                <a:srgbClr val="000000"/>
              </a:solidFill>
              <a:miter lim="800000"/>
              <a:headEnd/>
              <a:tailEnd/>
            </a:ln>
          </p:spPr>
          <p:txBody>
            <a:bodyPr/>
            <a:lstStyle/>
            <a:p>
              <a:endParaRPr lang="en-US" altLang="en-US"/>
            </a:p>
          </p:txBody>
        </p:sp>
        <p:sp>
          <p:nvSpPr>
            <p:cNvPr id="33854" name="Line 28"/>
            <p:cNvSpPr>
              <a:spLocks noChangeShapeType="1"/>
            </p:cNvSpPr>
            <p:nvPr/>
          </p:nvSpPr>
          <p:spPr bwMode="auto">
            <a:xfrm flipV="1">
              <a:off x="1618" y="1240"/>
              <a:ext cx="0" cy="818"/>
            </a:xfrm>
            <a:prstGeom prst="line">
              <a:avLst/>
            </a:prstGeom>
            <a:noFill/>
            <a:ln w="889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5" name="Freeform 29"/>
            <p:cNvSpPr>
              <a:spLocks/>
            </p:cNvSpPr>
            <p:nvPr/>
          </p:nvSpPr>
          <p:spPr bwMode="auto">
            <a:xfrm flipH="1">
              <a:off x="3259" y="1215"/>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56" name="Freeform 30"/>
            <p:cNvSpPr>
              <a:spLocks/>
            </p:cNvSpPr>
            <p:nvPr/>
          </p:nvSpPr>
          <p:spPr bwMode="auto">
            <a:xfrm>
              <a:off x="3083" y="1228"/>
              <a:ext cx="31" cy="25"/>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chemeClr val="tx1"/>
              </a:solidFill>
              <a:round/>
              <a:headEnd/>
              <a:tailEnd/>
            </a:ln>
          </p:spPr>
          <p:txBody>
            <a:bodyPr/>
            <a:lstStyle/>
            <a:p>
              <a:endParaRPr lang="zh-CN" altLang="en-US"/>
            </a:p>
          </p:txBody>
        </p:sp>
        <p:sp>
          <p:nvSpPr>
            <p:cNvPr id="33857" name="Freeform 31"/>
            <p:cNvSpPr>
              <a:spLocks/>
            </p:cNvSpPr>
            <p:nvPr/>
          </p:nvSpPr>
          <p:spPr bwMode="auto">
            <a:xfrm>
              <a:off x="2337" y="1649"/>
              <a:ext cx="29" cy="23"/>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33858" name="Rectangle 32"/>
            <p:cNvSpPr>
              <a:spLocks noChangeArrowheads="1"/>
            </p:cNvSpPr>
            <p:nvPr/>
          </p:nvSpPr>
          <p:spPr bwMode="auto">
            <a:xfrm>
              <a:off x="3245" y="1065"/>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C</a:t>
              </a:r>
              <a:endParaRPr lang="en-US" altLang="ja-JP" sz="1800">
                <a:ea typeface="MS PGothic" pitchFamily="34" charset="-128"/>
                <a:cs typeface="Times New Roman" pitchFamily="18" charset="0"/>
              </a:endParaRPr>
            </a:p>
          </p:txBody>
        </p:sp>
        <p:sp>
          <p:nvSpPr>
            <p:cNvPr id="33859" name="Line 33"/>
            <p:cNvSpPr>
              <a:spLocks noChangeShapeType="1"/>
            </p:cNvSpPr>
            <p:nvPr/>
          </p:nvSpPr>
          <p:spPr bwMode="auto">
            <a:xfrm flipV="1">
              <a:off x="2346" y="1665"/>
              <a:ext cx="0" cy="11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0" name="Line 34"/>
            <p:cNvSpPr>
              <a:spLocks noChangeShapeType="1"/>
            </p:cNvSpPr>
            <p:nvPr/>
          </p:nvSpPr>
          <p:spPr bwMode="auto">
            <a:xfrm flipH="1" flipV="1">
              <a:off x="1622" y="2068"/>
              <a:ext cx="1749" cy="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1" name="Line 35"/>
            <p:cNvSpPr>
              <a:spLocks noChangeShapeType="1"/>
            </p:cNvSpPr>
            <p:nvPr/>
          </p:nvSpPr>
          <p:spPr bwMode="auto">
            <a:xfrm flipV="1">
              <a:off x="1890" y="1305"/>
              <a:ext cx="0" cy="2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2" name="Rectangle 36"/>
            <p:cNvSpPr>
              <a:spLocks noChangeArrowheads="1"/>
            </p:cNvSpPr>
            <p:nvPr/>
          </p:nvSpPr>
          <p:spPr bwMode="auto">
            <a:xfrm>
              <a:off x="1720" y="1352"/>
              <a:ext cx="1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33863" name="Line 37"/>
            <p:cNvSpPr>
              <a:spLocks noChangeShapeType="1"/>
            </p:cNvSpPr>
            <p:nvPr/>
          </p:nvSpPr>
          <p:spPr bwMode="auto">
            <a:xfrm flipV="1">
              <a:off x="2555" y="1761"/>
              <a:ext cx="0"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64" name="Rectangle 38"/>
            <p:cNvSpPr>
              <a:spLocks noChangeArrowheads="1"/>
            </p:cNvSpPr>
            <p:nvPr/>
          </p:nvSpPr>
          <p:spPr bwMode="auto">
            <a:xfrm>
              <a:off x="2609" y="1839"/>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n-US" altLang="ja-JP" sz="1300" baseline="-25000">
                  <a:solidFill>
                    <a:srgbClr val="000000"/>
                  </a:solidFill>
                  <a:ea typeface="MS PGothic" pitchFamily="34" charset="-128"/>
                  <a:cs typeface="Times New Roman" pitchFamily="18" charset="0"/>
                </a:rPr>
                <a:t>O</a:t>
              </a:r>
              <a:endParaRPr lang="en-US" altLang="ja-JP" sz="1800">
                <a:ea typeface="MS PGothic" pitchFamily="34" charset="-128"/>
                <a:cs typeface="Times New Roman" pitchFamily="18" charset="0"/>
              </a:endParaRPr>
            </a:p>
          </p:txBody>
        </p:sp>
        <p:sp>
          <p:nvSpPr>
            <p:cNvPr id="33865" name="Line 39"/>
            <p:cNvSpPr>
              <a:spLocks noChangeShapeType="1"/>
            </p:cNvSpPr>
            <p:nvPr/>
          </p:nvSpPr>
          <p:spPr bwMode="auto">
            <a:xfrm flipV="1">
              <a:off x="3372" y="1244"/>
              <a:ext cx="0" cy="818"/>
            </a:xfrm>
            <a:prstGeom prst="line">
              <a:avLst/>
            </a:prstGeom>
            <a:noFill/>
            <a:ln w="889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6" name="Rectangle 40"/>
            <p:cNvSpPr>
              <a:spLocks noChangeArrowheads="1"/>
            </p:cNvSpPr>
            <p:nvPr/>
          </p:nvSpPr>
          <p:spPr bwMode="auto">
            <a:xfrm>
              <a:off x="3329" y="1565"/>
              <a:ext cx="81" cy="199"/>
            </a:xfrm>
            <a:prstGeom prst="rect">
              <a:avLst/>
            </a:prstGeom>
            <a:solidFill>
              <a:schemeClr val="bg1"/>
            </a:solidFill>
            <a:ln w="8890">
              <a:solidFill>
                <a:schemeClr val="tx1"/>
              </a:solidFill>
              <a:miter lim="800000"/>
              <a:headEnd/>
              <a:tailEnd/>
            </a:ln>
          </p:spPr>
          <p:txBody>
            <a:bodyPr/>
            <a:lstStyle/>
            <a:p>
              <a:endParaRPr lang="en-US" altLang="en-US"/>
            </a:p>
          </p:txBody>
        </p:sp>
        <p:sp>
          <p:nvSpPr>
            <p:cNvPr id="33867" name="Rectangle 41"/>
            <p:cNvSpPr>
              <a:spLocks noChangeArrowheads="1"/>
            </p:cNvSpPr>
            <p:nvPr/>
          </p:nvSpPr>
          <p:spPr bwMode="auto">
            <a:xfrm>
              <a:off x="3474" y="1590"/>
              <a:ext cx="12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R</a:t>
              </a:r>
              <a:r>
                <a:rPr lang="en-US" altLang="ja-JP" sz="1300" baseline="-25000">
                  <a:solidFill>
                    <a:srgbClr val="000000"/>
                  </a:solidFill>
                  <a:ea typeface="MS PGothic" pitchFamily="34" charset="-128"/>
                  <a:cs typeface="Times New Roman" pitchFamily="18" charset="0"/>
                </a:rPr>
                <a:t>C</a:t>
              </a:r>
              <a:endParaRPr lang="en-US" altLang="ja-JP" sz="1300" baseline="-25000">
                <a:solidFill>
                  <a:srgbClr val="000000"/>
                </a:solidFill>
                <a:latin typeface="Arial Narrow" pitchFamily="34" charset="0"/>
                <a:ea typeface="MS PGothic" pitchFamily="34" charset="-128"/>
                <a:cs typeface="Times New Roman" pitchFamily="18" charset="0"/>
              </a:endParaRPr>
            </a:p>
          </p:txBody>
        </p:sp>
        <p:sp>
          <p:nvSpPr>
            <p:cNvPr id="33868" name="Rectangle 42"/>
            <p:cNvSpPr>
              <a:spLocks noChangeArrowheads="1"/>
            </p:cNvSpPr>
            <p:nvPr/>
          </p:nvSpPr>
          <p:spPr bwMode="auto">
            <a:xfrm>
              <a:off x="2662" y="1392"/>
              <a:ext cx="24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g</a:t>
              </a:r>
              <a:r>
                <a:rPr lang="en-US" altLang="ja-JP" sz="1300" baseline="-25000">
                  <a:solidFill>
                    <a:srgbClr val="000000"/>
                  </a:solidFill>
                  <a:ea typeface="MS PGothic" pitchFamily="34" charset="-128"/>
                  <a:cs typeface="Times New Roman" pitchFamily="18" charset="0"/>
                </a:rPr>
                <a:t>m</a:t>
              </a:r>
              <a:r>
                <a:rPr lang="en-US" altLang="ja-JP" sz="1300">
                  <a:solidFill>
                    <a:srgbClr val="000000"/>
                  </a:solidFill>
                  <a:ea typeface="MS PGothic" pitchFamily="34" charset="-128"/>
                  <a:cs typeface="Times New Roman" pitchFamily="18" charset="0"/>
                </a:rPr>
                <a:t>v</a:t>
              </a:r>
              <a:r>
                <a:rPr lang="el-GR" altLang="ja-JP" sz="1300" baseline="-25000">
                  <a:solidFill>
                    <a:srgbClr val="000000"/>
                  </a:solidFill>
                  <a:latin typeface="Times New Roman" pitchFamily="18" charset="0"/>
                  <a:ea typeface="MS PGothic" pitchFamily="34" charset="-128"/>
                  <a:cs typeface="Times New Roman" pitchFamily="18" charset="0"/>
                </a:rPr>
                <a:t>π</a:t>
              </a:r>
            </a:p>
          </p:txBody>
        </p:sp>
        <p:sp>
          <p:nvSpPr>
            <p:cNvPr id="33869" name="Freeform 43"/>
            <p:cNvSpPr>
              <a:spLocks/>
            </p:cNvSpPr>
            <p:nvPr/>
          </p:nvSpPr>
          <p:spPr bwMode="auto">
            <a:xfrm rot="-5400000">
              <a:off x="2324" y="1702"/>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70" name="Rectangle 44"/>
            <p:cNvSpPr>
              <a:spLocks noChangeArrowheads="1"/>
            </p:cNvSpPr>
            <p:nvPr/>
          </p:nvSpPr>
          <p:spPr bwMode="auto">
            <a:xfrm>
              <a:off x="2176" y="1712"/>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O</a:t>
              </a:r>
              <a:endParaRPr lang="en-US" altLang="ja-JP" sz="1800">
                <a:ea typeface="MS PGothic" pitchFamily="34" charset="-128"/>
                <a:cs typeface="Times New Roman" pitchFamily="18" charset="0"/>
              </a:endParaRPr>
            </a:p>
          </p:txBody>
        </p:sp>
        <p:graphicFrame>
          <p:nvGraphicFramePr>
            <p:cNvPr id="33871" name="Object 45"/>
            <p:cNvGraphicFramePr>
              <a:graphicFrameLocks noChangeAspect="1"/>
            </p:cNvGraphicFramePr>
            <p:nvPr/>
          </p:nvGraphicFramePr>
          <p:xfrm>
            <a:off x="3405" y="1895"/>
            <a:ext cx="72" cy="136"/>
          </p:xfrm>
          <a:graphic>
            <a:graphicData uri="http://schemas.openxmlformats.org/presentationml/2006/ole">
              <mc:AlternateContent xmlns:mc="http://schemas.openxmlformats.org/markup-compatibility/2006">
                <mc:Choice xmlns:v="urn:schemas-microsoft-com:vml" Requires="v">
                  <p:oleObj spid="_x0000_s33927" name="Equation" r:id="rId14" imgW="114151" imgH="215619" progId="Equation.3">
                    <p:embed/>
                  </p:oleObj>
                </mc:Choice>
                <mc:Fallback>
                  <p:oleObj name="Equation" r:id="rId14" imgW="114151" imgH="215619" progId="Equation.3">
                    <p:embed/>
                    <p:pic>
                      <p:nvPicPr>
                        <p:cNvPr id="0"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5" y="1895"/>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72" name="Oval 46"/>
            <p:cNvSpPr>
              <a:spLocks noChangeArrowheads="1"/>
            </p:cNvSpPr>
            <p:nvPr/>
          </p:nvSpPr>
          <p:spPr bwMode="auto">
            <a:xfrm>
              <a:off x="2321" y="1786"/>
              <a:ext cx="56" cy="5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33873" name="Oval 47"/>
            <p:cNvSpPr>
              <a:spLocks noChangeArrowheads="1"/>
            </p:cNvSpPr>
            <p:nvPr/>
          </p:nvSpPr>
          <p:spPr bwMode="auto">
            <a:xfrm>
              <a:off x="2324" y="2037"/>
              <a:ext cx="56" cy="5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grpSp>
      <p:grpSp>
        <p:nvGrpSpPr>
          <p:cNvPr id="33804" name="Group 48"/>
          <p:cNvGrpSpPr>
            <a:grpSpLocks/>
          </p:cNvGrpSpPr>
          <p:nvPr/>
        </p:nvGrpSpPr>
        <p:grpSpPr bwMode="auto">
          <a:xfrm>
            <a:off x="5187950" y="2076450"/>
            <a:ext cx="3079750" cy="1905000"/>
            <a:chOff x="3704" y="1078"/>
            <a:chExt cx="1940" cy="1200"/>
          </a:xfrm>
        </p:grpSpPr>
        <p:sp>
          <p:nvSpPr>
            <p:cNvPr id="33807" name="AutoShape 49"/>
            <p:cNvSpPr>
              <a:spLocks noChangeArrowheads="1"/>
            </p:cNvSpPr>
            <p:nvPr/>
          </p:nvSpPr>
          <p:spPr bwMode="auto">
            <a:xfrm>
              <a:off x="4458" y="1370"/>
              <a:ext cx="191" cy="193"/>
            </a:xfrm>
            <a:prstGeom prst="diamond">
              <a:avLst/>
            </a:prstGeom>
            <a:solidFill>
              <a:srgbClr val="FFFFFF"/>
            </a:solidFill>
            <a:ln w="9525">
              <a:solidFill>
                <a:srgbClr val="000000"/>
              </a:solidFill>
              <a:miter lim="800000"/>
              <a:headEnd/>
              <a:tailEnd/>
            </a:ln>
          </p:spPr>
          <p:txBody>
            <a:bodyPr/>
            <a:lstStyle/>
            <a:p>
              <a:endParaRPr lang="en-US" altLang="en-US"/>
            </a:p>
          </p:txBody>
        </p:sp>
        <p:sp>
          <p:nvSpPr>
            <p:cNvPr id="33808" name="Freeform 50"/>
            <p:cNvSpPr>
              <a:spLocks/>
            </p:cNvSpPr>
            <p:nvPr/>
          </p:nvSpPr>
          <p:spPr bwMode="auto">
            <a:xfrm>
              <a:off x="4548" y="1507"/>
              <a:ext cx="19" cy="16"/>
            </a:xfrm>
            <a:custGeom>
              <a:avLst/>
              <a:gdLst>
                <a:gd name="T0" fmla="*/ 0 w 58"/>
                <a:gd name="T1" fmla="*/ 0 h 60"/>
                <a:gd name="T2" fmla="*/ 0 w 58"/>
                <a:gd name="T3" fmla="*/ 0 h 60"/>
                <a:gd name="T4" fmla="*/ 0 w 58"/>
                <a:gd name="T5" fmla="*/ 0 h 60"/>
                <a:gd name="T6" fmla="*/ 0 w 58"/>
                <a:gd name="T7" fmla="*/ 0 h 60"/>
                <a:gd name="T8" fmla="*/ 0 60000 65536"/>
                <a:gd name="T9" fmla="*/ 0 60000 65536"/>
                <a:gd name="T10" fmla="*/ 0 60000 65536"/>
                <a:gd name="T11" fmla="*/ 0 60000 65536"/>
                <a:gd name="T12" fmla="*/ 0 w 58"/>
                <a:gd name="T13" fmla="*/ 0 h 60"/>
                <a:gd name="T14" fmla="*/ 58 w 58"/>
                <a:gd name="T15" fmla="*/ 60 h 60"/>
              </a:gdLst>
              <a:ahLst/>
              <a:cxnLst>
                <a:cxn ang="T8">
                  <a:pos x="T0" y="T1"/>
                </a:cxn>
                <a:cxn ang="T9">
                  <a:pos x="T2" y="T3"/>
                </a:cxn>
                <a:cxn ang="T10">
                  <a:pos x="T4" y="T5"/>
                </a:cxn>
                <a:cxn ang="T11">
                  <a:pos x="T6" y="T7"/>
                </a:cxn>
              </a:cxnLst>
              <a:rect l="T12" t="T13" r="T14" b="T15"/>
              <a:pathLst>
                <a:path w="58" h="60">
                  <a:moveTo>
                    <a:pt x="58" y="0"/>
                  </a:moveTo>
                  <a:lnTo>
                    <a:pt x="0" y="0"/>
                  </a:lnTo>
                  <a:lnTo>
                    <a:pt x="29" y="60"/>
                  </a:lnTo>
                  <a:lnTo>
                    <a:pt x="58" y="0"/>
                  </a:lnTo>
                  <a:close/>
                </a:path>
              </a:pathLst>
            </a:custGeom>
            <a:solidFill>
              <a:srgbClr val="000000"/>
            </a:solidFill>
            <a:ln w="8890">
              <a:solidFill>
                <a:srgbClr val="000000"/>
              </a:solidFill>
              <a:round/>
              <a:headEnd/>
              <a:tailEnd/>
            </a:ln>
          </p:spPr>
          <p:txBody>
            <a:bodyPr/>
            <a:lstStyle/>
            <a:p>
              <a:endParaRPr lang="zh-CN" altLang="en-US"/>
            </a:p>
          </p:txBody>
        </p:sp>
        <p:sp>
          <p:nvSpPr>
            <p:cNvPr id="33809" name="Line 51"/>
            <p:cNvSpPr>
              <a:spLocks noChangeShapeType="1"/>
            </p:cNvSpPr>
            <p:nvPr/>
          </p:nvSpPr>
          <p:spPr bwMode="auto">
            <a:xfrm>
              <a:off x="4558" y="1409"/>
              <a:ext cx="0" cy="98"/>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Line 52"/>
            <p:cNvSpPr>
              <a:spLocks noChangeShapeType="1"/>
            </p:cNvSpPr>
            <p:nvPr/>
          </p:nvSpPr>
          <p:spPr bwMode="auto">
            <a:xfrm flipV="1">
              <a:off x="4552" y="1251"/>
              <a:ext cx="0" cy="119"/>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53"/>
            <p:cNvSpPr>
              <a:spLocks noChangeShapeType="1"/>
            </p:cNvSpPr>
            <p:nvPr/>
          </p:nvSpPr>
          <p:spPr bwMode="auto">
            <a:xfrm>
              <a:off x="4558" y="1559"/>
              <a:ext cx="0" cy="106"/>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Line 54"/>
            <p:cNvSpPr>
              <a:spLocks noChangeShapeType="1"/>
            </p:cNvSpPr>
            <p:nvPr/>
          </p:nvSpPr>
          <p:spPr bwMode="auto">
            <a:xfrm>
              <a:off x="4033" y="1674"/>
              <a:ext cx="522"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55"/>
            <p:cNvSpPr>
              <a:spLocks noChangeShapeType="1"/>
            </p:cNvSpPr>
            <p:nvPr/>
          </p:nvSpPr>
          <p:spPr bwMode="auto">
            <a:xfrm flipH="1" flipV="1">
              <a:off x="4552" y="1251"/>
              <a:ext cx="865" cy="0"/>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Rectangle 56"/>
            <p:cNvSpPr>
              <a:spLocks noChangeArrowheads="1"/>
            </p:cNvSpPr>
            <p:nvPr/>
          </p:nvSpPr>
          <p:spPr bwMode="auto">
            <a:xfrm>
              <a:off x="4120" y="1778"/>
              <a:ext cx="9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r</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33815" name="Freeform 57"/>
            <p:cNvSpPr>
              <a:spLocks/>
            </p:cNvSpPr>
            <p:nvPr/>
          </p:nvSpPr>
          <p:spPr bwMode="auto">
            <a:xfrm>
              <a:off x="4040" y="2066"/>
              <a:ext cx="32" cy="24"/>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33816" name="Rectangle 58"/>
            <p:cNvSpPr>
              <a:spLocks noChangeArrowheads="1"/>
            </p:cNvSpPr>
            <p:nvPr/>
          </p:nvSpPr>
          <p:spPr bwMode="auto">
            <a:xfrm>
              <a:off x="4637" y="1626"/>
              <a:ext cx="6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E</a:t>
              </a:r>
              <a:endParaRPr lang="en-US" altLang="ja-JP" sz="1800">
                <a:ea typeface="MS PGothic" pitchFamily="34" charset="-128"/>
                <a:cs typeface="Times New Roman" pitchFamily="18" charset="0"/>
              </a:endParaRPr>
            </a:p>
          </p:txBody>
        </p:sp>
        <p:sp>
          <p:nvSpPr>
            <p:cNvPr id="33817" name="Rectangle 59"/>
            <p:cNvSpPr>
              <a:spLocks noChangeArrowheads="1"/>
            </p:cNvSpPr>
            <p:nvPr/>
          </p:nvSpPr>
          <p:spPr bwMode="auto">
            <a:xfrm>
              <a:off x="4028" y="2154"/>
              <a:ext cx="69"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B</a:t>
              </a:r>
              <a:endParaRPr lang="en-US" altLang="ja-JP" sz="1800">
                <a:ea typeface="MS PGothic" pitchFamily="34" charset="-128"/>
                <a:cs typeface="Times New Roman" pitchFamily="18" charset="0"/>
              </a:endParaRPr>
            </a:p>
          </p:txBody>
        </p:sp>
        <p:sp>
          <p:nvSpPr>
            <p:cNvPr id="33818" name="Rectangle 60"/>
            <p:cNvSpPr>
              <a:spLocks noChangeArrowheads="1"/>
            </p:cNvSpPr>
            <p:nvPr/>
          </p:nvSpPr>
          <p:spPr bwMode="auto">
            <a:xfrm>
              <a:off x="5119" y="1086"/>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C</a:t>
              </a:r>
              <a:endParaRPr lang="en-US" altLang="ja-JP" sz="1800">
                <a:ea typeface="MS PGothic" pitchFamily="34" charset="-128"/>
                <a:cs typeface="Times New Roman" pitchFamily="18" charset="0"/>
              </a:endParaRPr>
            </a:p>
          </p:txBody>
        </p:sp>
        <p:sp>
          <p:nvSpPr>
            <p:cNvPr id="33819" name="Line 61"/>
            <p:cNvSpPr>
              <a:spLocks noChangeShapeType="1"/>
            </p:cNvSpPr>
            <p:nvPr/>
          </p:nvSpPr>
          <p:spPr bwMode="auto">
            <a:xfrm flipV="1">
              <a:off x="4045" y="1681"/>
              <a:ext cx="0" cy="390"/>
            </a:xfrm>
            <a:prstGeom prst="line">
              <a:avLst/>
            </a:prstGeom>
            <a:noFill/>
            <a:ln w="889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0" name="Freeform 62"/>
            <p:cNvSpPr>
              <a:spLocks/>
            </p:cNvSpPr>
            <p:nvPr/>
          </p:nvSpPr>
          <p:spPr bwMode="auto">
            <a:xfrm flipH="1">
              <a:off x="5302" y="1228"/>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21" name="Freeform 63"/>
            <p:cNvSpPr>
              <a:spLocks/>
            </p:cNvSpPr>
            <p:nvPr/>
          </p:nvSpPr>
          <p:spPr bwMode="auto">
            <a:xfrm>
              <a:off x="5126" y="1241"/>
              <a:ext cx="31" cy="25"/>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chemeClr val="tx1"/>
              </a:solidFill>
              <a:round/>
              <a:headEnd/>
              <a:tailEnd/>
            </a:ln>
          </p:spPr>
          <p:txBody>
            <a:bodyPr/>
            <a:lstStyle/>
            <a:p>
              <a:endParaRPr lang="zh-CN" altLang="en-US"/>
            </a:p>
          </p:txBody>
        </p:sp>
        <p:sp>
          <p:nvSpPr>
            <p:cNvPr id="33822" name="Freeform 64"/>
            <p:cNvSpPr>
              <a:spLocks/>
            </p:cNvSpPr>
            <p:nvPr/>
          </p:nvSpPr>
          <p:spPr bwMode="auto">
            <a:xfrm>
              <a:off x="4540" y="1662"/>
              <a:ext cx="29" cy="23"/>
            </a:xfrm>
            <a:custGeom>
              <a:avLst/>
              <a:gdLst>
                <a:gd name="T0" fmla="*/ 0 w 87"/>
                <a:gd name="T1" fmla="*/ 0 h 84"/>
                <a:gd name="T2" fmla="*/ 0 w 87"/>
                <a:gd name="T3" fmla="*/ 0 h 84"/>
                <a:gd name="T4" fmla="*/ 0 w 87"/>
                <a:gd name="T5" fmla="*/ 0 h 84"/>
                <a:gd name="T6" fmla="*/ 0 w 87"/>
                <a:gd name="T7" fmla="*/ 0 h 84"/>
                <a:gd name="T8" fmla="*/ 0 w 87"/>
                <a:gd name="T9" fmla="*/ 0 h 84"/>
                <a:gd name="T10" fmla="*/ 0 w 87"/>
                <a:gd name="T11" fmla="*/ 0 h 84"/>
                <a:gd name="T12" fmla="*/ 0 w 87"/>
                <a:gd name="T13" fmla="*/ 0 h 84"/>
                <a:gd name="T14" fmla="*/ 0 w 87"/>
                <a:gd name="T15" fmla="*/ 0 h 84"/>
                <a:gd name="T16" fmla="*/ 0 w 87"/>
                <a:gd name="T17" fmla="*/ 0 h 84"/>
                <a:gd name="T18" fmla="*/ 0 w 87"/>
                <a:gd name="T19" fmla="*/ 0 h 84"/>
                <a:gd name="T20" fmla="*/ 0 w 87"/>
                <a:gd name="T21" fmla="*/ 0 h 84"/>
                <a:gd name="T22" fmla="*/ 0 w 87"/>
                <a:gd name="T23" fmla="*/ 0 h 84"/>
                <a:gd name="T24" fmla="*/ 0 w 87"/>
                <a:gd name="T25" fmla="*/ 0 h 84"/>
                <a:gd name="T26" fmla="*/ 0 w 87"/>
                <a:gd name="T27" fmla="*/ 0 h 84"/>
                <a:gd name="T28" fmla="*/ 0 w 87"/>
                <a:gd name="T29" fmla="*/ 0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84"/>
                <a:gd name="T47" fmla="*/ 87 w 87"/>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84">
                  <a:moveTo>
                    <a:pt x="0" y="41"/>
                  </a:moveTo>
                  <a:lnTo>
                    <a:pt x="5" y="24"/>
                  </a:lnTo>
                  <a:lnTo>
                    <a:pt x="17" y="10"/>
                  </a:lnTo>
                  <a:lnTo>
                    <a:pt x="34" y="0"/>
                  </a:lnTo>
                  <a:lnTo>
                    <a:pt x="53" y="0"/>
                  </a:lnTo>
                  <a:lnTo>
                    <a:pt x="70" y="10"/>
                  </a:lnTo>
                  <a:lnTo>
                    <a:pt x="82" y="24"/>
                  </a:lnTo>
                  <a:lnTo>
                    <a:pt x="87" y="41"/>
                  </a:lnTo>
                  <a:lnTo>
                    <a:pt x="82" y="60"/>
                  </a:lnTo>
                  <a:lnTo>
                    <a:pt x="70" y="74"/>
                  </a:lnTo>
                  <a:lnTo>
                    <a:pt x="53" y="84"/>
                  </a:lnTo>
                  <a:lnTo>
                    <a:pt x="34" y="84"/>
                  </a:lnTo>
                  <a:lnTo>
                    <a:pt x="17" y="74"/>
                  </a:lnTo>
                  <a:lnTo>
                    <a:pt x="5" y="60"/>
                  </a:lnTo>
                  <a:lnTo>
                    <a:pt x="0" y="41"/>
                  </a:lnTo>
                  <a:close/>
                </a:path>
              </a:pathLst>
            </a:custGeom>
            <a:solidFill>
              <a:schemeClr val="tx1"/>
            </a:solidFill>
            <a:ln w="8890">
              <a:solidFill>
                <a:srgbClr val="000000"/>
              </a:solidFill>
              <a:round/>
              <a:headEnd/>
              <a:tailEnd/>
            </a:ln>
          </p:spPr>
          <p:txBody>
            <a:bodyPr/>
            <a:lstStyle/>
            <a:p>
              <a:endParaRPr lang="zh-CN" altLang="en-US"/>
            </a:p>
          </p:txBody>
        </p:sp>
        <p:sp>
          <p:nvSpPr>
            <p:cNvPr id="33823" name="Rectangle 65"/>
            <p:cNvSpPr>
              <a:spLocks noChangeArrowheads="1"/>
            </p:cNvSpPr>
            <p:nvPr/>
          </p:nvSpPr>
          <p:spPr bwMode="auto">
            <a:xfrm>
              <a:off x="5288" y="1078"/>
              <a:ext cx="75"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C</a:t>
              </a:r>
              <a:endParaRPr lang="en-US" altLang="ja-JP" sz="1800">
                <a:ea typeface="MS PGothic" pitchFamily="34" charset="-128"/>
                <a:cs typeface="Times New Roman" pitchFamily="18" charset="0"/>
              </a:endParaRPr>
            </a:p>
          </p:txBody>
        </p:sp>
        <p:sp>
          <p:nvSpPr>
            <p:cNvPr id="33824" name="Line 66"/>
            <p:cNvSpPr>
              <a:spLocks noChangeShapeType="1"/>
            </p:cNvSpPr>
            <p:nvPr/>
          </p:nvSpPr>
          <p:spPr bwMode="auto">
            <a:xfrm flipV="1">
              <a:off x="4557" y="1678"/>
              <a:ext cx="0" cy="117"/>
            </a:xfrm>
            <a:prstGeom prst="line">
              <a:avLst/>
            </a:prstGeom>
            <a:noFill/>
            <a:ln w="889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Line 67"/>
            <p:cNvSpPr>
              <a:spLocks noChangeShapeType="1"/>
            </p:cNvSpPr>
            <p:nvPr/>
          </p:nvSpPr>
          <p:spPr bwMode="auto">
            <a:xfrm flipH="1" flipV="1">
              <a:off x="4068" y="2082"/>
              <a:ext cx="1346"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6" name="Line 68"/>
            <p:cNvSpPr>
              <a:spLocks noChangeShapeType="1"/>
            </p:cNvSpPr>
            <p:nvPr/>
          </p:nvSpPr>
          <p:spPr bwMode="auto">
            <a:xfrm>
              <a:off x="3915" y="1739"/>
              <a:ext cx="0" cy="2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7" name="Rectangle 69"/>
            <p:cNvSpPr>
              <a:spLocks noChangeArrowheads="1"/>
            </p:cNvSpPr>
            <p:nvPr/>
          </p:nvSpPr>
          <p:spPr bwMode="auto">
            <a:xfrm>
              <a:off x="3704" y="1761"/>
              <a:ext cx="1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a:solidFill>
                    <a:srgbClr val="000000"/>
                  </a:solidFill>
                  <a:ea typeface="MS PGothic" pitchFamily="34" charset="-128"/>
                  <a:cs typeface="Times New Roman" pitchFamily="18" charset="0"/>
                </a:rPr>
                <a:t>v</a:t>
              </a:r>
              <a:r>
                <a:rPr lang="en-US" altLang="ja-JP" baseline="-25000">
                  <a:solidFill>
                    <a:srgbClr val="000000"/>
                  </a:solidFill>
                  <a:ea typeface="MS PGothic" pitchFamily="34" charset="-128"/>
                  <a:cs typeface="Times New Roman" pitchFamily="18" charset="0"/>
                  <a:sym typeface="Symbol" pitchFamily="18" charset="2"/>
                </a:rPr>
                <a:t></a:t>
              </a:r>
            </a:p>
          </p:txBody>
        </p:sp>
        <p:sp>
          <p:nvSpPr>
            <p:cNvPr id="33828" name="Line 70"/>
            <p:cNvSpPr>
              <a:spLocks noChangeShapeType="1"/>
            </p:cNvSpPr>
            <p:nvPr/>
          </p:nvSpPr>
          <p:spPr bwMode="auto">
            <a:xfrm flipV="1">
              <a:off x="4814" y="1774"/>
              <a:ext cx="0"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9" name="Rectangle 71"/>
            <p:cNvSpPr>
              <a:spLocks noChangeArrowheads="1"/>
            </p:cNvSpPr>
            <p:nvPr/>
          </p:nvSpPr>
          <p:spPr bwMode="auto">
            <a:xfrm>
              <a:off x="4868" y="1852"/>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v</a:t>
              </a:r>
              <a:r>
                <a:rPr lang="en-US" altLang="ja-JP" sz="1300" baseline="-25000">
                  <a:solidFill>
                    <a:srgbClr val="000000"/>
                  </a:solidFill>
                  <a:ea typeface="MS PGothic" pitchFamily="34" charset="-128"/>
                  <a:cs typeface="Times New Roman" pitchFamily="18" charset="0"/>
                </a:rPr>
                <a:t>O</a:t>
              </a:r>
              <a:endParaRPr lang="en-US" altLang="ja-JP" sz="1800">
                <a:ea typeface="MS PGothic" pitchFamily="34" charset="-128"/>
                <a:cs typeface="Times New Roman" pitchFamily="18" charset="0"/>
              </a:endParaRPr>
            </a:p>
          </p:txBody>
        </p:sp>
        <p:sp>
          <p:nvSpPr>
            <p:cNvPr id="33830" name="Line 72"/>
            <p:cNvSpPr>
              <a:spLocks noChangeShapeType="1"/>
            </p:cNvSpPr>
            <p:nvPr/>
          </p:nvSpPr>
          <p:spPr bwMode="auto">
            <a:xfrm flipV="1">
              <a:off x="5415" y="1257"/>
              <a:ext cx="0" cy="818"/>
            </a:xfrm>
            <a:prstGeom prst="line">
              <a:avLst/>
            </a:prstGeom>
            <a:noFill/>
            <a:ln w="889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Rectangle 73"/>
            <p:cNvSpPr>
              <a:spLocks noChangeArrowheads="1"/>
            </p:cNvSpPr>
            <p:nvPr/>
          </p:nvSpPr>
          <p:spPr bwMode="auto">
            <a:xfrm>
              <a:off x="5372" y="1578"/>
              <a:ext cx="81" cy="199"/>
            </a:xfrm>
            <a:prstGeom prst="rect">
              <a:avLst/>
            </a:prstGeom>
            <a:solidFill>
              <a:schemeClr val="bg1"/>
            </a:solidFill>
            <a:ln w="8890">
              <a:solidFill>
                <a:schemeClr val="tx1"/>
              </a:solidFill>
              <a:miter lim="800000"/>
              <a:headEnd/>
              <a:tailEnd/>
            </a:ln>
          </p:spPr>
          <p:txBody>
            <a:bodyPr/>
            <a:lstStyle/>
            <a:p>
              <a:endParaRPr lang="en-US" altLang="en-US"/>
            </a:p>
          </p:txBody>
        </p:sp>
        <p:sp>
          <p:nvSpPr>
            <p:cNvPr id="33832" name="Rectangle 74"/>
            <p:cNvSpPr>
              <a:spLocks noChangeArrowheads="1"/>
            </p:cNvSpPr>
            <p:nvPr/>
          </p:nvSpPr>
          <p:spPr bwMode="auto">
            <a:xfrm>
              <a:off x="5517" y="1603"/>
              <a:ext cx="12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R</a:t>
              </a:r>
              <a:r>
                <a:rPr lang="en-US" altLang="ja-JP" sz="1300" baseline="-25000">
                  <a:solidFill>
                    <a:srgbClr val="000000"/>
                  </a:solidFill>
                  <a:ea typeface="MS PGothic" pitchFamily="34" charset="-128"/>
                  <a:cs typeface="Times New Roman" pitchFamily="18" charset="0"/>
                </a:rPr>
                <a:t>C</a:t>
              </a:r>
              <a:endParaRPr lang="en-US" altLang="ja-JP" sz="1300" baseline="-25000">
                <a:solidFill>
                  <a:srgbClr val="000000"/>
                </a:solidFill>
                <a:latin typeface="Arial Narrow" pitchFamily="34" charset="0"/>
                <a:ea typeface="MS PGothic" pitchFamily="34" charset="-128"/>
                <a:cs typeface="Times New Roman" pitchFamily="18" charset="0"/>
              </a:endParaRPr>
            </a:p>
          </p:txBody>
        </p:sp>
        <p:sp>
          <p:nvSpPr>
            <p:cNvPr id="33833" name="Rectangle 75"/>
            <p:cNvSpPr>
              <a:spLocks noChangeArrowheads="1"/>
            </p:cNvSpPr>
            <p:nvPr/>
          </p:nvSpPr>
          <p:spPr bwMode="auto">
            <a:xfrm>
              <a:off x="4705" y="1405"/>
              <a:ext cx="24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1300">
                  <a:solidFill>
                    <a:srgbClr val="000000"/>
                  </a:solidFill>
                  <a:ea typeface="MS PGothic" pitchFamily="34" charset="-128"/>
                  <a:cs typeface="Times New Roman" pitchFamily="18" charset="0"/>
                </a:rPr>
                <a:t>g</a:t>
              </a:r>
              <a:r>
                <a:rPr lang="en-US" altLang="ja-JP" sz="1300" baseline="-25000">
                  <a:solidFill>
                    <a:srgbClr val="000000"/>
                  </a:solidFill>
                  <a:ea typeface="MS PGothic" pitchFamily="34" charset="-128"/>
                  <a:cs typeface="Times New Roman" pitchFamily="18" charset="0"/>
                </a:rPr>
                <a:t>m</a:t>
              </a:r>
              <a:r>
                <a:rPr lang="en-US" altLang="ja-JP" sz="1300">
                  <a:solidFill>
                    <a:srgbClr val="000000"/>
                  </a:solidFill>
                  <a:ea typeface="MS PGothic" pitchFamily="34" charset="-128"/>
                  <a:cs typeface="Times New Roman" pitchFamily="18" charset="0"/>
                </a:rPr>
                <a:t>v</a:t>
              </a:r>
              <a:r>
                <a:rPr lang="el-GR" altLang="ja-JP" sz="1300" baseline="-25000">
                  <a:solidFill>
                    <a:srgbClr val="000000"/>
                  </a:solidFill>
                  <a:latin typeface="Times New Roman" pitchFamily="18" charset="0"/>
                  <a:ea typeface="MS PGothic" pitchFamily="34" charset="-128"/>
                  <a:cs typeface="Times New Roman" pitchFamily="18" charset="0"/>
                </a:rPr>
                <a:t>π</a:t>
              </a:r>
            </a:p>
          </p:txBody>
        </p:sp>
        <p:sp>
          <p:nvSpPr>
            <p:cNvPr id="33834" name="Freeform 76"/>
            <p:cNvSpPr>
              <a:spLocks/>
            </p:cNvSpPr>
            <p:nvPr/>
          </p:nvSpPr>
          <p:spPr bwMode="auto">
            <a:xfrm rot="-5400000">
              <a:off x="4535" y="1715"/>
              <a:ext cx="46" cy="37"/>
            </a:xfrm>
            <a:custGeom>
              <a:avLst/>
              <a:gdLst>
                <a:gd name="T0" fmla="*/ 0 w 129"/>
                <a:gd name="T1" fmla="*/ 0 h 129"/>
                <a:gd name="T2" fmla="*/ 0 w 129"/>
                <a:gd name="T3" fmla="*/ 0 h 129"/>
                <a:gd name="T4" fmla="*/ 0 w 129"/>
                <a:gd name="T5" fmla="*/ 0 h 129"/>
                <a:gd name="T6" fmla="*/ 0 w 129"/>
                <a:gd name="T7" fmla="*/ 0 h 129"/>
                <a:gd name="T8" fmla="*/ 0 w 129"/>
                <a:gd name="T9" fmla="*/ 0 h 129"/>
                <a:gd name="T10" fmla="*/ 0 w 129"/>
                <a:gd name="T11" fmla="*/ 0 h 129"/>
                <a:gd name="T12" fmla="*/ 0 w 129"/>
                <a:gd name="T13" fmla="*/ 0 h 129"/>
                <a:gd name="T14" fmla="*/ 0 60000 65536"/>
                <a:gd name="T15" fmla="*/ 0 60000 65536"/>
                <a:gd name="T16" fmla="*/ 0 60000 65536"/>
                <a:gd name="T17" fmla="*/ 0 60000 65536"/>
                <a:gd name="T18" fmla="*/ 0 60000 65536"/>
                <a:gd name="T19" fmla="*/ 0 60000 65536"/>
                <a:gd name="T20" fmla="*/ 0 60000 65536"/>
                <a:gd name="T21" fmla="*/ 0 w 129"/>
                <a:gd name="T22" fmla="*/ 0 h 129"/>
                <a:gd name="T23" fmla="*/ 129 w 129"/>
                <a:gd name="T24" fmla="*/ 129 h 1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9" h="129">
                  <a:moveTo>
                    <a:pt x="129" y="65"/>
                  </a:moveTo>
                  <a:lnTo>
                    <a:pt x="0" y="129"/>
                  </a:lnTo>
                  <a:lnTo>
                    <a:pt x="10" y="98"/>
                  </a:lnTo>
                  <a:lnTo>
                    <a:pt x="15" y="65"/>
                  </a:lnTo>
                  <a:lnTo>
                    <a:pt x="10" y="34"/>
                  </a:lnTo>
                  <a:lnTo>
                    <a:pt x="0" y="0"/>
                  </a:lnTo>
                  <a:lnTo>
                    <a:pt x="12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835" name="Rectangle 77"/>
            <p:cNvSpPr>
              <a:spLocks noChangeArrowheads="1"/>
            </p:cNvSpPr>
            <p:nvPr/>
          </p:nvSpPr>
          <p:spPr bwMode="auto">
            <a:xfrm>
              <a:off x="4412" y="1709"/>
              <a:ext cx="111"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300">
                  <a:solidFill>
                    <a:srgbClr val="000000"/>
                  </a:solidFill>
                  <a:ea typeface="MS PGothic" pitchFamily="34" charset="-128"/>
                  <a:cs typeface="Times New Roman" pitchFamily="18" charset="0"/>
                </a:rPr>
                <a:t>i</a:t>
              </a:r>
              <a:r>
                <a:rPr lang="en-US" altLang="ja-JP" sz="1300" baseline="-25000">
                  <a:solidFill>
                    <a:srgbClr val="000000"/>
                  </a:solidFill>
                  <a:ea typeface="MS PGothic" pitchFamily="34" charset="-128"/>
                  <a:cs typeface="Times New Roman" pitchFamily="18" charset="0"/>
                </a:rPr>
                <a:t>O</a:t>
              </a:r>
              <a:endParaRPr lang="en-US" altLang="ja-JP" sz="1800">
                <a:ea typeface="MS PGothic" pitchFamily="34" charset="-128"/>
                <a:cs typeface="Times New Roman" pitchFamily="18" charset="0"/>
              </a:endParaRPr>
            </a:p>
          </p:txBody>
        </p:sp>
        <p:sp>
          <p:nvSpPr>
            <p:cNvPr id="33836" name="Rectangle 78"/>
            <p:cNvSpPr>
              <a:spLocks noChangeArrowheads="1"/>
            </p:cNvSpPr>
            <p:nvPr/>
          </p:nvSpPr>
          <p:spPr bwMode="auto">
            <a:xfrm>
              <a:off x="4004" y="1770"/>
              <a:ext cx="81" cy="202"/>
            </a:xfrm>
            <a:prstGeom prst="rect">
              <a:avLst/>
            </a:prstGeom>
            <a:solidFill>
              <a:schemeClr val="bg1"/>
            </a:solidFill>
            <a:ln w="8890">
              <a:solidFill>
                <a:srgbClr val="000000"/>
              </a:solidFill>
              <a:miter lim="800000"/>
              <a:headEnd/>
              <a:tailEnd/>
            </a:ln>
          </p:spPr>
          <p:txBody>
            <a:bodyPr/>
            <a:lstStyle/>
            <a:p>
              <a:endParaRPr lang="en-US" altLang="en-US"/>
            </a:p>
          </p:txBody>
        </p:sp>
        <p:sp>
          <p:nvSpPr>
            <p:cNvPr id="33837" name="Oval 79"/>
            <p:cNvSpPr>
              <a:spLocks noChangeArrowheads="1"/>
            </p:cNvSpPr>
            <p:nvPr/>
          </p:nvSpPr>
          <p:spPr bwMode="auto">
            <a:xfrm>
              <a:off x="4523" y="1798"/>
              <a:ext cx="56" cy="5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33838" name="Oval 80"/>
            <p:cNvSpPr>
              <a:spLocks noChangeArrowheads="1"/>
            </p:cNvSpPr>
            <p:nvPr/>
          </p:nvSpPr>
          <p:spPr bwMode="auto">
            <a:xfrm>
              <a:off x="4526" y="2049"/>
              <a:ext cx="56" cy="5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grpSp>
      <p:sp>
        <p:nvSpPr>
          <p:cNvPr id="33805" name="Text Box 81"/>
          <p:cNvSpPr txBox="1">
            <a:spLocks noChangeArrowheads="1"/>
          </p:cNvSpPr>
          <p:nvPr/>
        </p:nvSpPr>
        <p:spPr bwMode="auto">
          <a:xfrm>
            <a:off x="623888" y="871538"/>
            <a:ext cx="1800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b="1" i="1"/>
              <a:t>Q2 Solution</a:t>
            </a:r>
          </a:p>
        </p:txBody>
      </p:sp>
      <p:sp>
        <p:nvSpPr>
          <p:cNvPr id="33806"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3C686D55-3A65-4AF5-85F6-4359D94AEC5D}" type="slidenum">
              <a:rPr lang="en-GB" altLang="en-US" sz="1200" smtClean="0">
                <a:latin typeface="Garamond" pitchFamily="18" charset="0"/>
              </a:rPr>
              <a:pPr/>
              <a:t>37</a:t>
            </a:fld>
            <a:endParaRPr lang="en-GB" altLang="en-US" sz="1200" smtClean="0">
              <a:latin typeface="Garamond" pitchFamily="18" charset="0"/>
            </a:endParaRPr>
          </a:p>
        </p:txBody>
      </p:sp>
      <p:sp>
        <p:nvSpPr>
          <p:cNvPr id="3481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482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34821" name="Text Box 5"/>
          <p:cNvSpPr txBox="1">
            <a:spLocks noChangeArrowheads="1"/>
          </p:cNvSpPr>
          <p:nvPr/>
        </p:nvSpPr>
        <p:spPr bwMode="auto">
          <a:xfrm>
            <a:off x="439738" y="1025525"/>
            <a:ext cx="795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	Now connect this as a load on the first transistor</a:t>
            </a:r>
            <a:endParaRPr lang="en-GB" altLang="en-US" sz="1600"/>
          </a:p>
        </p:txBody>
      </p:sp>
      <p:graphicFrame>
        <p:nvGraphicFramePr>
          <p:cNvPr id="34822" name="Object 7"/>
          <p:cNvGraphicFramePr>
            <a:graphicFrameLocks noChangeAspect="1"/>
          </p:cNvGraphicFramePr>
          <p:nvPr/>
        </p:nvGraphicFramePr>
        <p:xfrm>
          <a:off x="2162175" y="2987675"/>
          <a:ext cx="114300" cy="215900"/>
        </p:xfrm>
        <a:graphic>
          <a:graphicData uri="http://schemas.openxmlformats.org/presentationml/2006/ole">
            <mc:AlternateContent xmlns:mc="http://schemas.openxmlformats.org/markup-compatibility/2006">
              <mc:Choice xmlns:v="urn:schemas-microsoft-com:vml" Requires="v">
                <p:oleObj spid="_x0000_s34896" name="Equation" r:id="rId4" imgW="114151" imgH="215619" progId="Equation.3">
                  <p:embed/>
                </p:oleObj>
              </mc:Choice>
              <mc:Fallback>
                <p:oleObj name="Equation" r:id="rId4" imgW="114151" imgH="21561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2175" y="2987675"/>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23" name="Group 8"/>
          <p:cNvGrpSpPr>
            <a:grpSpLocks/>
          </p:cNvGrpSpPr>
          <p:nvPr/>
        </p:nvGrpSpPr>
        <p:grpSpPr bwMode="auto">
          <a:xfrm>
            <a:off x="4219575" y="2046288"/>
            <a:ext cx="4229100" cy="1976437"/>
            <a:chOff x="2658" y="985"/>
            <a:chExt cx="2664" cy="1245"/>
          </a:xfrm>
        </p:grpSpPr>
        <p:sp>
          <p:nvSpPr>
            <p:cNvPr id="34830" name="Freeform 9"/>
            <p:cNvSpPr>
              <a:spLocks/>
            </p:cNvSpPr>
            <p:nvPr/>
          </p:nvSpPr>
          <p:spPr bwMode="auto">
            <a:xfrm>
              <a:off x="3606" y="1320"/>
              <a:ext cx="73" cy="135"/>
            </a:xfrm>
            <a:custGeom>
              <a:avLst/>
              <a:gdLst>
                <a:gd name="T0" fmla="*/ 49 w 76"/>
                <a:gd name="T1" fmla="*/ 0 h 141"/>
                <a:gd name="T2" fmla="*/ 0 w 76"/>
                <a:gd name="T3" fmla="*/ 45 h 141"/>
                <a:gd name="T4" fmla="*/ 47 w 76"/>
                <a:gd name="T5" fmla="*/ 88 h 141"/>
                <a:gd name="T6" fmla="*/ 0 60000 65536"/>
                <a:gd name="T7" fmla="*/ 0 60000 65536"/>
                <a:gd name="T8" fmla="*/ 0 60000 65536"/>
                <a:gd name="T9" fmla="*/ 0 w 76"/>
                <a:gd name="T10" fmla="*/ 0 h 141"/>
                <a:gd name="T11" fmla="*/ 76 w 76"/>
                <a:gd name="T12" fmla="*/ 141 h 141"/>
              </a:gdLst>
              <a:ahLst/>
              <a:cxnLst>
                <a:cxn ang="T6">
                  <a:pos x="T0" y="T1"/>
                </a:cxn>
                <a:cxn ang="T7">
                  <a:pos x="T2" y="T3"/>
                </a:cxn>
                <a:cxn ang="T8">
                  <a:pos x="T4" y="T5"/>
                </a:cxn>
              </a:cxnLst>
              <a:rect l="T9" t="T10" r="T11" b="T12"/>
              <a:pathLst>
                <a:path w="76" h="141">
                  <a:moveTo>
                    <a:pt x="76" y="0"/>
                  </a:moveTo>
                  <a:lnTo>
                    <a:pt x="0" y="72"/>
                  </a:lnTo>
                  <a:lnTo>
                    <a:pt x="73" y="141"/>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1" name="Line 10"/>
            <p:cNvSpPr>
              <a:spLocks noChangeShapeType="1"/>
            </p:cNvSpPr>
            <p:nvPr/>
          </p:nvSpPr>
          <p:spPr bwMode="auto">
            <a:xfrm>
              <a:off x="3602" y="1316"/>
              <a:ext cx="0" cy="1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Freeform 11"/>
            <p:cNvSpPr>
              <a:spLocks/>
            </p:cNvSpPr>
            <p:nvPr/>
          </p:nvSpPr>
          <p:spPr bwMode="auto">
            <a:xfrm>
              <a:off x="3639" y="1422"/>
              <a:ext cx="40" cy="35"/>
            </a:xfrm>
            <a:custGeom>
              <a:avLst/>
              <a:gdLst>
                <a:gd name="T0" fmla="*/ 30 w 41"/>
                <a:gd name="T1" fmla="*/ 21 h 37"/>
                <a:gd name="T2" fmla="*/ 18 w 41"/>
                <a:gd name="T3" fmla="*/ 0 h 37"/>
                <a:gd name="T4" fmla="*/ 0 w 41"/>
                <a:gd name="T5" fmla="*/ 9 h 37"/>
                <a:gd name="T6" fmla="*/ 30 w 41"/>
                <a:gd name="T7" fmla="*/ 21 h 37"/>
                <a:gd name="T8" fmla="*/ 0 60000 65536"/>
                <a:gd name="T9" fmla="*/ 0 60000 65536"/>
                <a:gd name="T10" fmla="*/ 0 60000 65536"/>
                <a:gd name="T11" fmla="*/ 0 60000 65536"/>
                <a:gd name="T12" fmla="*/ 0 w 41"/>
                <a:gd name="T13" fmla="*/ 0 h 37"/>
                <a:gd name="T14" fmla="*/ 41 w 41"/>
                <a:gd name="T15" fmla="*/ 37 h 37"/>
              </a:gdLst>
              <a:ahLst/>
              <a:cxnLst>
                <a:cxn ang="T8">
                  <a:pos x="T0" y="T1"/>
                </a:cxn>
                <a:cxn ang="T9">
                  <a:pos x="T2" y="T3"/>
                </a:cxn>
                <a:cxn ang="T10">
                  <a:pos x="T4" y="T5"/>
                </a:cxn>
                <a:cxn ang="T11">
                  <a:pos x="T6" y="T7"/>
                </a:cxn>
              </a:cxnLst>
              <a:rect l="T12" t="T13" r="T14" b="T15"/>
              <a:pathLst>
                <a:path w="41" h="37">
                  <a:moveTo>
                    <a:pt x="41" y="37"/>
                  </a:moveTo>
                  <a:lnTo>
                    <a:pt x="18" y="0"/>
                  </a:lnTo>
                  <a:lnTo>
                    <a:pt x="0" y="18"/>
                  </a:lnTo>
                  <a:lnTo>
                    <a:pt x="41"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3" name="Freeform 12"/>
            <p:cNvSpPr>
              <a:spLocks/>
            </p:cNvSpPr>
            <p:nvPr/>
          </p:nvSpPr>
          <p:spPr bwMode="auto">
            <a:xfrm>
              <a:off x="3639" y="1422"/>
              <a:ext cx="40" cy="35"/>
            </a:xfrm>
            <a:custGeom>
              <a:avLst/>
              <a:gdLst>
                <a:gd name="T0" fmla="*/ 30 w 41"/>
                <a:gd name="T1" fmla="*/ 21 h 37"/>
                <a:gd name="T2" fmla="*/ 18 w 41"/>
                <a:gd name="T3" fmla="*/ 0 h 37"/>
                <a:gd name="T4" fmla="*/ 0 w 41"/>
                <a:gd name="T5" fmla="*/ 9 h 37"/>
                <a:gd name="T6" fmla="*/ 30 w 41"/>
                <a:gd name="T7" fmla="*/ 21 h 37"/>
                <a:gd name="T8" fmla="*/ 0 60000 65536"/>
                <a:gd name="T9" fmla="*/ 0 60000 65536"/>
                <a:gd name="T10" fmla="*/ 0 60000 65536"/>
                <a:gd name="T11" fmla="*/ 0 60000 65536"/>
                <a:gd name="T12" fmla="*/ 0 w 41"/>
                <a:gd name="T13" fmla="*/ 0 h 37"/>
                <a:gd name="T14" fmla="*/ 41 w 41"/>
                <a:gd name="T15" fmla="*/ 37 h 37"/>
              </a:gdLst>
              <a:ahLst/>
              <a:cxnLst>
                <a:cxn ang="T8">
                  <a:pos x="T0" y="T1"/>
                </a:cxn>
                <a:cxn ang="T9">
                  <a:pos x="T2" y="T3"/>
                </a:cxn>
                <a:cxn ang="T10">
                  <a:pos x="T4" y="T5"/>
                </a:cxn>
                <a:cxn ang="T11">
                  <a:pos x="T6" y="T7"/>
                </a:cxn>
              </a:cxnLst>
              <a:rect l="T12" t="T13" r="T14" b="T15"/>
              <a:pathLst>
                <a:path w="41" h="37">
                  <a:moveTo>
                    <a:pt x="41" y="37"/>
                  </a:moveTo>
                  <a:lnTo>
                    <a:pt x="18" y="0"/>
                  </a:lnTo>
                  <a:lnTo>
                    <a:pt x="0" y="18"/>
                  </a:lnTo>
                  <a:lnTo>
                    <a:pt x="41" y="37"/>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4" name="Line 13"/>
            <p:cNvSpPr>
              <a:spLocks noChangeShapeType="1"/>
            </p:cNvSpPr>
            <p:nvPr/>
          </p:nvSpPr>
          <p:spPr bwMode="auto">
            <a:xfrm>
              <a:off x="3679" y="1453"/>
              <a:ext cx="0" cy="49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Freeform 14"/>
            <p:cNvSpPr>
              <a:spLocks/>
            </p:cNvSpPr>
            <p:nvPr/>
          </p:nvSpPr>
          <p:spPr bwMode="auto">
            <a:xfrm>
              <a:off x="2756" y="1389"/>
              <a:ext cx="2377" cy="562"/>
            </a:xfrm>
            <a:custGeom>
              <a:avLst/>
              <a:gdLst>
                <a:gd name="T0" fmla="*/ 562 w 2476"/>
                <a:gd name="T1" fmla="*/ 0 h 585"/>
                <a:gd name="T2" fmla="*/ 0 w 2476"/>
                <a:gd name="T3" fmla="*/ 0 h 585"/>
                <a:gd name="T4" fmla="*/ 0 w 2476"/>
                <a:gd name="T5" fmla="*/ 373 h 585"/>
                <a:gd name="T6" fmla="*/ 1581 w 2476"/>
                <a:gd name="T7" fmla="*/ 377 h 585"/>
                <a:gd name="T8" fmla="*/ 0 60000 65536"/>
                <a:gd name="T9" fmla="*/ 0 60000 65536"/>
                <a:gd name="T10" fmla="*/ 0 60000 65536"/>
                <a:gd name="T11" fmla="*/ 0 60000 65536"/>
                <a:gd name="T12" fmla="*/ 0 w 2476"/>
                <a:gd name="T13" fmla="*/ 0 h 585"/>
                <a:gd name="T14" fmla="*/ 2476 w 2476"/>
                <a:gd name="T15" fmla="*/ 585 h 585"/>
              </a:gdLst>
              <a:ahLst/>
              <a:cxnLst>
                <a:cxn ang="T8">
                  <a:pos x="T0" y="T1"/>
                </a:cxn>
                <a:cxn ang="T9">
                  <a:pos x="T2" y="T3"/>
                </a:cxn>
                <a:cxn ang="T10">
                  <a:pos x="T4" y="T5"/>
                </a:cxn>
                <a:cxn ang="T11">
                  <a:pos x="T6" y="T7"/>
                </a:cxn>
              </a:cxnLst>
              <a:rect l="T12" t="T13" r="T14" b="T15"/>
              <a:pathLst>
                <a:path w="2476" h="585">
                  <a:moveTo>
                    <a:pt x="879" y="0"/>
                  </a:moveTo>
                  <a:lnTo>
                    <a:pt x="0" y="0"/>
                  </a:lnTo>
                  <a:lnTo>
                    <a:pt x="0" y="580"/>
                  </a:lnTo>
                  <a:lnTo>
                    <a:pt x="2476" y="585"/>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36" name="Rectangle 15"/>
            <p:cNvSpPr>
              <a:spLocks noChangeArrowheads="1"/>
            </p:cNvSpPr>
            <p:nvPr/>
          </p:nvSpPr>
          <p:spPr bwMode="auto">
            <a:xfrm>
              <a:off x="3649" y="1564"/>
              <a:ext cx="64" cy="3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37" name="Rectangle 16"/>
            <p:cNvSpPr>
              <a:spLocks noChangeArrowheads="1"/>
            </p:cNvSpPr>
            <p:nvPr/>
          </p:nvSpPr>
          <p:spPr bwMode="auto">
            <a:xfrm>
              <a:off x="3649" y="1564"/>
              <a:ext cx="64" cy="303"/>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34838" name="Freeform 17"/>
            <p:cNvSpPr>
              <a:spLocks noEditPoints="1"/>
            </p:cNvSpPr>
            <p:nvPr/>
          </p:nvSpPr>
          <p:spPr bwMode="auto">
            <a:xfrm>
              <a:off x="5175" y="1890"/>
              <a:ext cx="61" cy="85"/>
            </a:xfrm>
            <a:custGeom>
              <a:avLst/>
              <a:gdLst>
                <a:gd name="T0" fmla="*/ 44 w 63"/>
                <a:gd name="T1" fmla="*/ 35 h 88"/>
                <a:gd name="T2" fmla="*/ 44 w 63"/>
                <a:gd name="T3" fmla="*/ 39 h 88"/>
                <a:gd name="T4" fmla="*/ 43 w 63"/>
                <a:gd name="T5" fmla="*/ 42 h 88"/>
                <a:gd name="T6" fmla="*/ 42 w 63"/>
                <a:gd name="T7" fmla="*/ 49 h 88"/>
                <a:gd name="T8" fmla="*/ 40 w 63"/>
                <a:gd name="T9" fmla="*/ 53 h 88"/>
                <a:gd name="T10" fmla="*/ 38 w 63"/>
                <a:gd name="T11" fmla="*/ 57 h 88"/>
                <a:gd name="T12" fmla="*/ 36 w 63"/>
                <a:gd name="T13" fmla="*/ 59 h 88"/>
                <a:gd name="T14" fmla="*/ 28 w 63"/>
                <a:gd name="T15" fmla="*/ 61 h 88"/>
                <a:gd name="T16" fmla="*/ 20 w 63"/>
                <a:gd name="T17" fmla="*/ 61 h 88"/>
                <a:gd name="T18" fmla="*/ 15 w 63"/>
                <a:gd name="T19" fmla="*/ 61 h 88"/>
                <a:gd name="T20" fmla="*/ 15 w 63"/>
                <a:gd name="T21" fmla="*/ 59 h 88"/>
                <a:gd name="T22" fmla="*/ 11 w 63"/>
                <a:gd name="T23" fmla="*/ 57 h 88"/>
                <a:gd name="T24" fmla="*/ 7 w 63"/>
                <a:gd name="T25" fmla="*/ 53 h 88"/>
                <a:gd name="T26" fmla="*/ 3 w 63"/>
                <a:gd name="T27" fmla="*/ 51 h 88"/>
                <a:gd name="T28" fmla="*/ 1 w 63"/>
                <a:gd name="T29" fmla="*/ 43 h 88"/>
                <a:gd name="T30" fmla="*/ 0 w 63"/>
                <a:gd name="T31" fmla="*/ 40 h 88"/>
                <a:gd name="T32" fmla="*/ 0 w 63"/>
                <a:gd name="T33" fmla="*/ 36 h 88"/>
                <a:gd name="T34" fmla="*/ 0 w 63"/>
                <a:gd name="T35" fmla="*/ 32 h 88"/>
                <a:gd name="T36" fmla="*/ 0 w 63"/>
                <a:gd name="T37" fmla="*/ 25 h 88"/>
                <a:gd name="T38" fmla="*/ 1 w 63"/>
                <a:gd name="T39" fmla="*/ 17 h 88"/>
                <a:gd name="T40" fmla="*/ 1 w 63"/>
                <a:gd name="T41" fmla="*/ 14 h 88"/>
                <a:gd name="T42" fmla="*/ 5 w 63"/>
                <a:gd name="T43" fmla="*/ 14 h 88"/>
                <a:gd name="T44" fmla="*/ 7 w 63"/>
                <a:gd name="T45" fmla="*/ 10 h 88"/>
                <a:gd name="T46" fmla="*/ 13 w 63"/>
                <a:gd name="T47" fmla="*/ 4 h 88"/>
                <a:gd name="T48" fmla="*/ 15 w 63"/>
                <a:gd name="T49" fmla="*/ 2 h 88"/>
                <a:gd name="T50" fmla="*/ 15 w 63"/>
                <a:gd name="T51" fmla="*/ 0 h 88"/>
                <a:gd name="T52" fmla="*/ 22 w 63"/>
                <a:gd name="T53" fmla="*/ 0 h 88"/>
                <a:gd name="T54" fmla="*/ 30 w 63"/>
                <a:gd name="T55" fmla="*/ 0 h 88"/>
                <a:gd name="T56" fmla="*/ 36 w 63"/>
                <a:gd name="T57" fmla="*/ 4 h 88"/>
                <a:gd name="T58" fmla="*/ 40 w 63"/>
                <a:gd name="T59" fmla="*/ 10 h 88"/>
                <a:gd name="T60" fmla="*/ 42 w 63"/>
                <a:gd name="T61" fmla="*/ 14 h 88"/>
                <a:gd name="T62" fmla="*/ 43 w 63"/>
                <a:gd name="T63" fmla="*/ 14 h 88"/>
                <a:gd name="T64" fmla="*/ 43 w 63"/>
                <a:gd name="T65" fmla="*/ 19 h 88"/>
                <a:gd name="T66" fmla="*/ 44 w 63"/>
                <a:gd name="T67" fmla="*/ 25 h 88"/>
                <a:gd name="T68" fmla="*/ 44 w 63"/>
                <a:gd name="T69" fmla="*/ 32 h 88"/>
                <a:gd name="T70" fmla="*/ 37 w 63"/>
                <a:gd name="T71" fmla="*/ 43 h 88"/>
                <a:gd name="T72" fmla="*/ 37 w 63"/>
                <a:gd name="T73" fmla="*/ 40 h 88"/>
                <a:gd name="T74" fmla="*/ 37 w 63"/>
                <a:gd name="T75" fmla="*/ 36 h 88"/>
                <a:gd name="T76" fmla="*/ 38 w 63"/>
                <a:gd name="T77" fmla="*/ 33 h 88"/>
                <a:gd name="T78" fmla="*/ 38 w 63"/>
                <a:gd name="T79" fmla="*/ 27 h 88"/>
                <a:gd name="T80" fmla="*/ 37 w 63"/>
                <a:gd name="T81" fmla="*/ 21 h 88"/>
                <a:gd name="T82" fmla="*/ 37 w 63"/>
                <a:gd name="T83" fmla="*/ 14 h 88"/>
                <a:gd name="T84" fmla="*/ 36 w 63"/>
                <a:gd name="T85" fmla="*/ 14 h 88"/>
                <a:gd name="T86" fmla="*/ 32 w 63"/>
                <a:gd name="T87" fmla="*/ 13 h 88"/>
                <a:gd name="T88" fmla="*/ 26 w 63"/>
                <a:gd name="T89" fmla="*/ 10 h 88"/>
                <a:gd name="T90" fmla="*/ 18 w 63"/>
                <a:gd name="T91" fmla="*/ 10 h 88"/>
                <a:gd name="T92" fmla="*/ 15 w 63"/>
                <a:gd name="T93" fmla="*/ 12 h 88"/>
                <a:gd name="T94" fmla="*/ 15 w 63"/>
                <a:gd name="T95" fmla="*/ 13 h 88"/>
                <a:gd name="T96" fmla="*/ 15 w 63"/>
                <a:gd name="T97" fmla="*/ 14 h 88"/>
                <a:gd name="T98" fmla="*/ 13 w 63"/>
                <a:gd name="T99" fmla="*/ 14 h 88"/>
                <a:gd name="T100" fmla="*/ 13 w 63"/>
                <a:gd name="T101" fmla="*/ 21 h 88"/>
                <a:gd name="T102" fmla="*/ 11 w 63"/>
                <a:gd name="T103" fmla="*/ 27 h 88"/>
                <a:gd name="T104" fmla="*/ 11 w 63"/>
                <a:gd name="T105" fmla="*/ 33 h 88"/>
                <a:gd name="T106" fmla="*/ 11 w 63"/>
                <a:gd name="T107" fmla="*/ 37 h 88"/>
                <a:gd name="T108" fmla="*/ 13 w 63"/>
                <a:gd name="T109" fmla="*/ 41 h 88"/>
                <a:gd name="T110" fmla="*/ 13 w 63"/>
                <a:gd name="T111" fmla="*/ 45 h 88"/>
                <a:gd name="T112" fmla="*/ 15 w 63"/>
                <a:gd name="T113" fmla="*/ 49 h 88"/>
                <a:gd name="T114" fmla="*/ 15 w 63"/>
                <a:gd name="T115" fmla="*/ 53 h 88"/>
                <a:gd name="T116" fmla="*/ 15 w 63"/>
                <a:gd name="T117" fmla="*/ 54 h 88"/>
                <a:gd name="T118" fmla="*/ 22 w 63"/>
                <a:gd name="T119" fmla="*/ 54 h 88"/>
                <a:gd name="T120" fmla="*/ 28 w 63"/>
                <a:gd name="T121" fmla="*/ 53 h 88"/>
                <a:gd name="T122" fmla="*/ 34 w 63"/>
                <a:gd name="T123" fmla="*/ 52 h 88"/>
                <a:gd name="T124" fmla="*/ 36 w 63"/>
                <a:gd name="T125" fmla="*/ 47 h 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3"/>
                <a:gd name="T190" fmla="*/ 0 h 88"/>
                <a:gd name="T191" fmla="*/ 63 w 63"/>
                <a:gd name="T192" fmla="*/ 88 h 8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3" h="88">
                  <a:moveTo>
                    <a:pt x="63" y="43"/>
                  </a:moveTo>
                  <a:lnTo>
                    <a:pt x="63" y="45"/>
                  </a:lnTo>
                  <a:lnTo>
                    <a:pt x="63" y="47"/>
                  </a:lnTo>
                  <a:lnTo>
                    <a:pt x="63" y="49"/>
                  </a:lnTo>
                  <a:lnTo>
                    <a:pt x="63" y="50"/>
                  </a:lnTo>
                  <a:lnTo>
                    <a:pt x="63" y="52"/>
                  </a:lnTo>
                  <a:lnTo>
                    <a:pt x="63" y="54"/>
                  </a:lnTo>
                  <a:lnTo>
                    <a:pt x="63" y="56"/>
                  </a:lnTo>
                  <a:lnTo>
                    <a:pt x="61" y="58"/>
                  </a:lnTo>
                  <a:lnTo>
                    <a:pt x="61" y="60"/>
                  </a:lnTo>
                  <a:lnTo>
                    <a:pt x="61" y="62"/>
                  </a:lnTo>
                  <a:lnTo>
                    <a:pt x="61" y="63"/>
                  </a:lnTo>
                  <a:lnTo>
                    <a:pt x="61" y="65"/>
                  </a:lnTo>
                  <a:lnTo>
                    <a:pt x="59" y="67"/>
                  </a:lnTo>
                  <a:lnTo>
                    <a:pt x="59" y="69"/>
                  </a:lnTo>
                  <a:lnTo>
                    <a:pt x="59" y="71"/>
                  </a:lnTo>
                  <a:lnTo>
                    <a:pt x="57" y="73"/>
                  </a:lnTo>
                  <a:lnTo>
                    <a:pt x="57" y="75"/>
                  </a:lnTo>
                  <a:lnTo>
                    <a:pt x="57" y="76"/>
                  </a:lnTo>
                  <a:lnTo>
                    <a:pt x="55" y="76"/>
                  </a:lnTo>
                  <a:lnTo>
                    <a:pt x="55" y="78"/>
                  </a:lnTo>
                  <a:lnTo>
                    <a:pt x="53" y="78"/>
                  </a:lnTo>
                  <a:lnTo>
                    <a:pt x="53" y="80"/>
                  </a:lnTo>
                  <a:lnTo>
                    <a:pt x="51" y="82"/>
                  </a:lnTo>
                  <a:lnTo>
                    <a:pt x="49" y="82"/>
                  </a:lnTo>
                  <a:lnTo>
                    <a:pt x="49" y="84"/>
                  </a:lnTo>
                  <a:lnTo>
                    <a:pt x="47" y="84"/>
                  </a:lnTo>
                  <a:lnTo>
                    <a:pt x="47" y="86"/>
                  </a:lnTo>
                  <a:lnTo>
                    <a:pt x="45" y="86"/>
                  </a:lnTo>
                  <a:lnTo>
                    <a:pt x="43" y="86"/>
                  </a:lnTo>
                  <a:lnTo>
                    <a:pt x="41" y="88"/>
                  </a:lnTo>
                  <a:lnTo>
                    <a:pt x="39" y="88"/>
                  </a:lnTo>
                  <a:lnTo>
                    <a:pt x="37" y="88"/>
                  </a:lnTo>
                  <a:lnTo>
                    <a:pt x="35" y="88"/>
                  </a:lnTo>
                  <a:lnTo>
                    <a:pt x="33" y="88"/>
                  </a:lnTo>
                  <a:lnTo>
                    <a:pt x="31" y="88"/>
                  </a:lnTo>
                  <a:lnTo>
                    <a:pt x="29" y="88"/>
                  </a:lnTo>
                  <a:lnTo>
                    <a:pt x="27" y="88"/>
                  </a:lnTo>
                  <a:lnTo>
                    <a:pt x="25" y="88"/>
                  </a:lnTo>
                  <a:lnTo>
                    <a:pt x="23" y="88"/>
                  </a:lnTo>
                  <a:lnTo>
                    <a:pt x="21" y="88"/>
                  </a:lnTo>
                  <a:lnTo>
                    <a:pt x="19" y="88"/>
                  </a:lnTo>
                  <a:lnTo>
                    <a:pt x="19" y="86"/>
                  </a:lnTo>
                  <a:lnTo>
                    <a:pt x="17" y="86"/>
                  </a:lnTo>
                  <a:lnTo>
                    <a:pt x="15" y="86"/>
                  </a:lnTo>
                  <a:lnTo>
                    <a:pt x="15" y="84"/>
                  </a:lnTo>
                  <a:lnTo>
                    <a:pt x="13" y="84"/>
                  </a:lnTo>
                  <a:lnTo>
                    <a:pt x="11" y="82"/>
                  </a:lnTo>
                  <a:lnTo>
                    <a:pt x="9" y="82"/>
                  </a:lnTo>
                  <a:lnTo>
                    <a:pt x="9" y="80"/>
                  </a:lnTo>
                  <a:lnTo>
                    <a:pt x="7" y="78"/>
                  </a:lnTo>
                  <a:lnTo>
                    <a:pt x="7" y="76"/>
                  </a:lnTo>
                  <a:lnTo>
                    <a:pt x="5" y="76"/>
                  </a:lnTo>
                  <a:lnTo>
                    <a:pt x="5" y="75"/>
                  </a:lnTo>
                  <a:lnTo>
                    <a:pt x="5" y="73"/>
                  </a:lnTo>
                  <a:lnTo>
                    <a:pt x="3" y="73"/>
                  </a:lnTo>
                  <a:lnTo>
                    <a:pt x="3" y="71"/>
                  </a:lnTo>
                  <a:lnTo>
                    <a:pt x="3" y="69"/>
                  </a:lnTo>
                  <a:lnTo>
                    <a:pt x="1" y="67"/>
                  </a:lnTo>
                  <a:lnTo>
                    <a:pt x="1" y="65"/>
                  </a:lnTo>
                  <a:lnTo>
                    <a:pt x="1" y="63"/>
                  </a:lnTo>
                  <a:lnTo>
                    <a:pt x="1" y="62"/>
                  </a:lnTo>
                  <a:lnTo>
                    <a:pt x="1" y="60"/>
                  </a:lnTo>
                  <a:lnTo>
                    <a:pt x="0" y="58"/>
                  </a:lnTo>
                  <a:lnTo>
                    <a:pt x="0" y="56"/>
                  </a:lnTo>
                  <a:lnTo>
                    <a:pt x="0" y="54"/>
                  </a:lnTo>
                  <a:lnTo>
                    <a:pt x="0" y="52"/>
                  </a:lnTo>
                  <a:lnTo>
                    <a:pt x="0" y="50"/>
                  </a:lnTo>
                  <a:lnTo>
                    <a:pt x="0" y="49"/>
                  </a:lnTo>
                  <a:lnTo>
                    <a:pt x="0" y="47"/>
                  </a:lnTo>
                  <a:lnTo>
                    <a:pt x="0" y="45"/>
                  </a:lnTo>
                  <a:lnTo>
                    <a:pt x="0" y="43"/>
                  </a:lnTo>
                  <a:lnTo>
                    <a:pt x="0" y="41"/>
                  </a:lnTo>
                  <a:lnTo>
                    <a:pt x="0" y="39"/>
                  </a:lnTo>
                  <a:lnTo>
                    <a:pt x="0" y="38"/>
                  </a:lnTo>
                  <a:lnTo>
                    <a:pt x="0" y="36"/>
                  </a:lnTo>
                  <a:lnTo>
                    <a:pt x="0" y="34"/>
                  </a:lnTo>
                  <a:lnTo>
                    <a:pt x="0" y="32"/>
                  </a:lnTo>
                  <a:lnTo>
                    <a:pt x="0" y="30"/>
                  </a:lnTo>
                  <a:lnTo>
                    <a:pt x="1" y="28"/>
                  </a:lnTo>
                  <a:lnTo>
                    <a:pt x="1" y="26"/>
                  </a:lnTo>
                  <a:lnTo>
                    <a:pt x="1" y="25"/>
                  </a:lnTo>
                  <a:lnTo>
                    <a:pt x="1" y="23"/>
                  </a:lnTo>
                  <a:lnTo>
                    <a:pt x="1" y="21"/>
                  </a:lnTo>
                  <a:lnTo>
                    <a:pt x="3" y="19"/>
                  </a:lnTo>
                  <a:lnTo>
                    <a:pt x="3" y="17"/>
                  </a:lnTo>
                  <a:lnTo>
                    <a:pt x="3" y="15"/>
                  </a:lnTo>
                  <a:lnTo>
                    <a:pt x="5" y="15"/>
                  </a:lnTo>
                  <a:lnTo>
                    <a:pt x="5" y="13"/>
                  </a:lnTo>
                  <a:lnTo>
                    <a:pt x="5" y="12"/>
                  </a:lnTo>
                  <a:lnTo>
                    <a:pt x="7" y="12"/>
                  </a:lnTo>
                  <a:lnTo>
                    <a:pt x="7" y="10"/>
                  </a:lnTo>
                  <a:lnTo>
                    <a:pt x="9" y="8"/>
                  </a:lnTo>
                  <a:lnTo>
                    <a:pt x="9" y="6"/>
                  </a:lnTo>
                  <a:lnTo>
                    <a:pt x="11" y="6"/>
                  </a:lnTo>
                  <a:lnTo>
                    <a:pt x="13" y="4"/>
                  </a:lnTo>
                  <a:lnTo>
                    <a:pt x="15" y="4"/>
                  </a:lnTo>
                  <a:lnTo>
                    <a:pt x="15" y="2"/>
                  </a:lnTo>
                  <a:lnTo>
                    <a:pt x="17" y="2"/>
                  </a:lnTo>
                  <a:lnTo>
                    <a:pt x="19" y="2"/>
                  </a:lnTo>
                  <a:lnTo>
                    <a:pt x="19" y="0"/>
                  </a:lnTo>
                  <a:lnTo>
                    <a:pt x="21" y="0"/>
                  </a:lnTo>
                  <a:lnTo>
                    <a:pt x="23" y="0"/>
                  </a:lnTo>
                  <a:lnTo>
                    <a:pt x="25" y="0"/>
                  </a:lnTo>
                  <a:lnTo>
                    <a:pt x="27" y="0"/>
                  </a:lnTo>
                  <a:lnTo>
                    <a:pt x="29" y="0"/>
                  </a:lnTo>
                  <a:lnTo>
                    <a:pt x="31" y="0"/>
                  </a:lnTo>
                  <a:lnTo>
                    <a:pt x="33" y="0"/>
                  </a:lnTo>
                  <a:lnTo>
                    <a:pt x="35" y="0"/>
                  </a:lnTo>
                  <a:lnTo>
                    <a:pt x="37" y="0"/>
                  </a:lnTo>
                  <a:lnTo>
                    <a:pt x="39" y="0"/>
                  </a:lnTo>
                  <a:lnTo>
                    <a:pt x="41" y="0"/>
                  </a:lnTo>
                  <a:lnTo>
                    <a:pt x="43" y="2"/>
                  </a:lnTo>
                  <a:lnTo>
                    <a:pt x="45" y="2"/>
                  </a:lnTo>
                  <a:lnTo>
                    <a:pt x="47" y="2"/>
                  </a:lnTo>
                  <a:lnTo>
                    <a:pt x="47" y="4"/>
                  </a:lnTo>
                  <a:lnTo>
                    <a:pt x="49" y="4"/>
                  </a:lnTo>
                  <a:lnTo>
                    <a:pt x="51" y="6"/>
                  </a:lnTo>
                  <a:lnTo>
                    <a:pt x="53" y="8"/>
                  </a:lnTo>
                  <a:lnTo>
                    <a:pt x="55" y="10"/>
                  </a:lnTo>
                  <a:lnTo>
                    <a:pt x="55" y="12"/>
                  </a:lnTo>
                  <a:lnTo>
                    <a:pt x="57" y="13"/>
                  </a:lnTo>
                  <a:lnTo>
                    <a:pt x="57" y="15"/>
                  </a:lnTo>
                  <a:lnTo>
                    <a:pt x="59" y="15"/>
                  </a:lnTo>
                  <a:lnTo>
                    <a:pt x="59" y="17"/>
                  </a:lnTo>
                  <a:lnTo>
                    <a:pt x="59" y="19"/>
                  </a:lnTo>
                  <a:lnTo>
                    <a:pt x="59" y="21"/>
                  </a:lnTo>
                  <a:lnTo>
                    <a:pt x="61" y="23"/>
                  </a:lnTo>
                  <a:lnTo>
                    <a:pt x="61" y="25"/>
                  </a:lnTo>
                  <a:lnTo>
                    <a:pt x="61" y="26"/>
                  </a:lnTo>
                  <a:lnTo>
                    <a:pt x="61" y="28"/>
                  </a:lnTo>
                  <a:lnTo>
                    <a:pt x="61" y="30"/>
                  </a:lnTo>
                  <a:lnTo>
                    <a:pt x="61" y="32"/>
                  </a:lnTo>
                  <a:lnTo>
                    <a:pt x="63" y="32"/>
                  </a:lnTo>
                  <a:lnTo>
                    <a:pt x="63" y="34"/>
                  </a:lnTo>
                  <a:lnTo>
                    <a:pt x="63" y="36"/>
                  </a:lnTo>
                  <a:lnTo>
                    <a:pt x="63" y="38"/>
                  </a:lnTo>
                  <a:lnTo>
                    <a:pt x="63" y="39"/>
                  </a:lnTo>
                  <a:lnTo>
                    <a:pt x="63" y="41"/>
                  </a:lnTo>
                  <a:lnTo>
                    <a:pt x="63" y="43"/>
                  </a:lnTo>
                  <a:close/>
                  <a:moveTo>
                    <a:pt x="47" y="69"/>
                  </a:moveTo>
                  <a:lnTo>
                    <a:pt x="47" y="67"/>
                  </a:lnTo>
                  <a:lnTo>
                    <a:pt x="47" y="65"/>
                  </a:lnTo>
                  <a:lnTo>
                    <a:pt x="49" y="65"/>
                  </a:lnTo>
                  <a:lnTo>
                    <a:pt x="49" y="63"/>
                  </a:lnTo>
                  <a:lnTo>
                    <a:pt x="49" y="62"/>
                  </a:lnTo>
                  <a:lnTo>
                    <a:pt x="49" y="60"/>
                  </a:lnTo>
                  <a:lnTo>
                    <a:pt x="49" y="58"/>
                  </a:lnTo>
                  <a:lnTo>
                    <a:pt x="49" y="56"/>
                  </a:lnTo>
                  <a:lnTo>
                    <a:pt x="49" y="54"/>
                  </a:lnTo>
                  <a:lnTo>
                    <a:pt x="49" y="52"/>
                  </a:lnTo>
                  <a:lnTo>
                    <a:pt x="49" y="50"/>
                  </a:lnTo>
                  <a:lnTo>
                    <a:pt x="51" y="50"/>
                  </a:lnTo>
                  <a:lnTo>
                    <a:pt x="51" y="49"/>
                  </a:lnTo>
                  <a:lnTo>
                    <a:pt x="51" y="47"/>
                  </a:lnTo>
                  <a:lnTo>
                    <a:pt x="51" y="45"/>
                  </a:lnTo>
                  <a:lnTo>
                    <a:pt x="51" y="43"/>
                  </a:lnTo>
                  <a:lnTo>
                    <a:pt x="51" y="41"/>
                  </a:lnTo>
                  <a:lnTo>
                    <a:pt x="51" y="39"/>
                  </a:lnTo>
                  <a:lnTo>
                    <a:pt x="51" y="38"/>
                  </a:lnTo>
                  <a:lnTo>
                    <a:pt x="49" y="38"/>
                  </a:lnTo>
                  <a:lnTo>
                    <a:pt x="49" y="36"/>
                  </a:lnTo>
                  <a:lnTo>
                    <a:pt x="49" y="34"/>
                  </a:lnTo>
                  <a:lnTo>
                    <a:pt x="49" y="32"/>
                  </a:lnTo>
                  <a:lnTo>
                    <a:pt x="49" y="30"/>
                  </a:lnTo>
                  <a:lnTo>
                    <a:pt x="49" y="28"/>
                  </a:lnTo>
                  <a:lnTo>
                    <a:pt x="49" y="26"/>
                  </a:lnTo>
                  <a:lnTo>
                    <a:pt x="49" y="25"/>
                  </a:lnTo>
                  <a:lnTo>
                    <a:pt x="49" y="23"/>
                  </a:lnTo>
                  <a:lnTo>
                    <a:pt x="47" y="23"/>
                  </a:lnTo>
                  <a:lnTo>
                    <a:pt x="47" y="21"/>
                  </a:lnTo>
                  <a:lnTo>
                    <a:pt x="47" y="19"/>
                  </a:lnTo>
                  <a:lnTo>
                    <a:pt x="47" y="17"/>
                  </a:lnTo>
                  <a:lnTo>
                    <a:pt x="45" y="17"/>
                  </a:lnTo>
                  <a:lnTo>
                    <a:pt x="45" y="15"/>
                  </a:lnTo>
                  <a:lnTo>
                    <a:pt x="43" y="13"/>
                  </a:lnTo>
                  <a:lnTo>
                    <a:pt x="41" y="12"/>
                  </a:lnTo>
                  <a:lnTo>
                    <a:pt x="39" y="12"/>
                  </a:lnTo>
                  <a:lnTo>
                    <a:pt x="39" y="10"/>
                  </a:lnTo>
                  <a:lnTo>
                    <a:pt x="37" y="10"/>
                  </a:lnTo>
                  <a:lnTo>
                    <a:pt x="35" y="10"/>
                  </a:lnTo>
                  <a:lnTo>
                    <a:pt x="33" y="10"/>
                  </a:lnTo>
                  <a:lnTo>
                    <a:pt x="31" y="10"/>
                  </a:lnTo>
                  <a:lnTo>
                    <a:pt x="29" y="10"/>
                  </a:lnTo>
                  <a:lnTo>
                    <a:pt x="27" y="10"/>
                  </a:lnTo>
                  <a:lnTo>
                    <a:pt x="25" y="10"/>
                  </a:lnTo>
                  <a:lnTo>
                    <a:pt x="23" y="10"/>
                  </a:lnTo>
                  <a:lnTo>
                    <a:pt x="23" y="12"/>
                  </a:lnTo>
                  <a:lnTo>
                    <a:pt x="21" y="12"/>
                  </a:lnTo>
                  <a:lnTo>
                    <a:pt x="19" y="12"/>
                  </a:lnTo>
                  <a:lnTo>
                    <a:pt x="19" y="13"/>
                  </a:lnTo>
                  <a:lnTo>
                    <a:pt x="17" y="13"/>
                  </a:lnTo>
                  <a:lnTo>
                    <a:pt x="17" y="15"/>
                  </a:lnTo>
                  <a:lnTo>
                    <a:pt x="17" y="17"/>
                  </a:lnTo>
                  <a:lnTo>
                    <a:pt x="15" y="17"/>
                  </a:lnTo>
                  <a:lnTo>
                    <a:pt x="15" y="19"/>
                  </a:lnTo>
                  <a:lnTo>
                    <a:pt x="15" y="21"/>
                  </a:lnTo>
                  <a:lnTo>
                    <a:pt x="13" y="21"/>
                  </a:lnTo>
                  <a:lnTo>
                    <a:pt x="13" y="23"/>
                  </a:lnTo>
                  <a:lnTo>
                    <a:pt x="13" y="25"/>
                  </a:lnTo>
                  <a:lnTo>
                    <a:pt x="13" y="26"/>
                  </a:lnTo>
                  <a:lnTo>
                    <a:pt x="13" y="28"/>
                  </a:lnTo>
                  <a:lnTo>
                    <a:pt x="13" y="30"/>
                  </a:lnTo>
                  <a:lnTo>
                    <a:pt x="13" y="32"/>
                  </a:lnTo>
                  <a:lnTo>
                    <a:pt x="11" y="32"/>
                  </a:lnTo>
                  <a:lnTo>
                    <a:pt x="11" y="34"/>
                  </a:lnTo>
                  <a:lnTo>
                    <a:pt x="11" y="36"/>
                  </a:lnTo>
                  <a:lnTo>
                    <a:pt x="11" y="38"/>
                  </a:lnTo>
                  <a:lnTo>
                    <a:pt x="11" y="39"/>
                  </a:lnTo>
                  <a:lnTo>
                    <a:pt x="11" y="41"/>
                  </a:lnTo>
                  <a:lnTo>
                    <a:pt x="11" y="43"/>
                  </a:lnTo>
                  <a:lnTo>
                    <a:pt x="11" y="45"/>
                  </a:lnTo>
                  <a:lnTo>
                    <a:pt x="11" y="47"/>
                  </a:lnTo>
                  <a:lnTo>
                    <a:pt x="11" y="49"/>
                  </a:lnTo>
                  <a:lnTo>
                    <a:pt x="11" y="50"/>
                  </a:lnTo>
                  <a:lnTo>
                    <a:pt x="11" y="52"/>
                  </a:lnTo>
                  <a:lnTo>
                    <a:pt x="11" y="54"/>
                  </a:lnTo>
                  <a:lnTo>
                    <a:pt x="11" y="56"/>
                  </a:lnTo>
                  <a:lnTo>
                    <a:pt x="13" y="58"/>
                  </a:lnTo>
                  <a:lnTo>
                    <a:pt x="13" y="60"/>
                  </a:lnTo>
                  <a:lnTo>
                    <a:pt x="13" y="62"/>
                  </a:lnTo>
                  <a:lnTo>
                    <a:pt x="13" y="63"/>
                  </a:lnTo>
                  <a:lnTo>
                    <a:pt x="13" y="65"/>
                  </a:lnTo>
                  <a:lnTo>
                    <a:pt x="13" y="67"/>
                  </a:lnTo>
                  <a:lnTo>
                    <a:pt x="15" y="67"/>
                  </a:lnTo>
                  <a:lnTo>
                    <a:pt x="15" y="69"/>
                  </a:lnTo>
                  <a:lnTo>
                    <a:pt x="15" y="71"/>
                  </a:lnTo>
                  <a:lnTo>
                    <a:pt x="17" y="71"/>
                  </a:lnTo>
                  <a:lnTo>
                    <a:pt x="17" y="73"/>
                  </a:lnTo>
                  <a:lnTo>
                    <a:pt x="17" y="75"/>
                  </a:lnTo>
                  <a:lnTo>
                    <a:pt x="19" y="75"/>
                  </a:lnTo>
                  <a:lnTo>
                    <a:pt x="19" y="76"/>
                  </a:lnTo>
                  <a:lnTo>
                    <a:pt x="21" y="76"/>
                  </a:lnTo>
                  <a:lnTo>
                    <a:pt x="23" y="76"/>
                  </a:lnTo>
                  <a:lnTo>
                    <a:pt x="23" y="78"/>
                  </a:lnTo>
                  <a:lnTo>
                    <a:pt x="25" y="78"/>
                  </a:lnTo>
                  <a:lnTo>
                    <a:pt x="27" y="78"/>
                  </a:lnTo>
                  <a:lnTo>
                    <a:pt x="29" y="78"/>
                  </a:lnTo>
                  <a:lnTo>
                    <a:pt x="31" y="78"/>
                  </a:lnTo>
                  <a:lnTo>
                    <a:pt x="33" y="78"/>
                  </a:lnTo>
                  <a:lnTo>
                    <a:pt x="35" y="78"/>
                  </a:lnTo>
                  <a:lnTo>
                    <a:pt x="37" y="78"/>
                  </a:lnTo>
                  <a:lnTo>
                    <a:pt x="39" y="78"/>
                  </a:lnTo>
                  <a:lnTo>
                    <a:pt x="39" y="76"/>
                  </a:lnTo>
                  <a:lnTo>
                    <a:pt x="41" y="76"/>
                  </a:lnTo>
                  <a:lnTo>
                    <a:pt x="43" y="76"/>
                  </a:lnTo>
                  <a:lnTo>
                    <a:pt x="43" y="75"/>
                  </a:lnTo>
                  <a:lnTo>
                    <a:pt x="45" y="75"/>
                  </a:lnTo>
                  <a:lnTo>
                    <a:pt x="45" y="73"/>
                  </a:lnTo>
                  <a:lnTo>
                    <a:pt x="45" y="71"/>
                  </a:lnTo>
                  <a:lnTo>
                    <a:pt x="47" y="71"/>
                  </a:lnTo>
                  <a:lnTo>
                    <a:pt x="47"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39" name="Freeform 18"/>
            <p:cNvSpPr>
              <a:spLocks/>
            </p:cNvSpPr>
            <p:nvPr/>
          </p:nvSpPr>
          <p:spPr bwMode="auto">
            <a:xfrm>
              <a:off x="5244" y="1890"/>
              <a:ext cx="78" cy="83"/>
            </a:xfrm>
            <a:custGeom>
              <a:avLst/>
              <a:gdLst>
                <a:gd name="T0" fmla="*/ 54 w 81"/>
                <a:gd name="T1" fmla="*/ 0 h 86"/>
                <a:gd name="T2" fmla="*/ 34 w 81"/>
                <a:gd name="T3" fmla="*/ 59 h 86"/>
                <a:gd name="T4" fmla="*/ 23 w 81"/>
                <a:gd name="T5" fmla="*/ 59 h 86"/>
                <a:gd name="T6" fmla="*/ 0 w 81"/>
                <a:gd name="T7" fmla="*/ 0 h 86"/>
                <a:gd name="T8" fmla="*/ 12 w 81"/>
                <a:gd name="T9" fmla="*/ 0 h 86"/>
                <a:gd name="T10" fmla="*/ 30 w 81"/>
                <a:gd name="T11" fmla="*/ 52 h 86"/>
                <a:gd name="T12" fmla="*/ 46 w 81"/>
                <a:gd name="T13" fmla="*/ 0 h 86"/>
                <a:gd name="T14" fmla="*/ 54 w 81"/>
                <a:gd name="T15" fmla="*/ 0 h 86"/>
                <a:gd name="T16" fmla="*/ 0 60000 65536"/>
                <a:gd name="T17" fmla="*/ 0 60000 65536"/>
                <a:gd name="T18" fmla="*/ 0 60000 65536"/>
                <a:gd name="T19" fmla="*/ 0 60000 65536"/>
                <a:gd name="T20" fmla="*/ 0 60000 65536"/>
                <a:gd name="T21" fmla="*/ 0 60000 65536"/>
                <a:gd name="T22" fmla="*/ 0 60000 65536"/>
                <a:gd name="T23" fmla="*/ 0 60000 65536"/>
                <a:gd name="T24" fmla="*/ 0 w 81"/>
                <a:gd name="T25" fmla="*/ 0 h 86"/>
                <a:gd name="T26" fmla="*/ 81 w 81"/>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 h="86">
                  <a:moveTo>
                    <a:pt x="81" y="0"/>
                  </a:moveTo>
                  <a:lnTo>
                    <a:pt x="50" y="86"/>
                  </a:lnTo>
                  <a:lnTo>
                    <a:pt x="34" y="86"/>
                  </a:lnTo>
                  <a:lnTo>
                    <a:pt x="0" y="0"/>
                  </a:lnTo>
                  <a:lnTo>
                    <a:pt x="12" y="0"/>
                  </a:lnTo>
                  <a:lnTo>
                    <a:pt x="42" y="76"/>
                  </a:lnTo>
                  <a:lnTo>
                    <a:pt x="69" y="0"/>
                  </a:lnTo>
                  <a:lnTo>
                    <a:pt x="8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0" name="Freeform 19"/>
            <p:cNvSpPr>
              <a:spLocks noEditPoints="1"/>
            </p:cNvSpPr>
            <p:nvPr/>
          </p:nvSpPr>
          <p:spPr bwMode="auto">
            <a:xfrm>
              <a:off x="3768" y="1642"/>
              <a:ext cx="72" cy="81"/>
            </a:xfrm>
            <a:custGeom>
              <a:avLst/>
              <a:gdLst>
                <a:gd name="T0" fmla="*/ 37 w 75"/>
                <a:gd name="T1" fmla="*/ 50 h 85"/>
                <a:gd name="T2" fmla="*/ 12 w 75"/>
                <a:gd name="T3" fmla="*/ 30 h 85"/>
                <a:gd name="T4" fmla="*/ 0 w 75"/>
                <a:gd name="T5" fmla="*/ 50 h 85"/>
                <a:gd name="T6" fmla="*/ 15 w 75"/>
                <a:gd name="T7" fmla="*/ 0 h 85"/>
                <a:gd name="T8" fmla="*/ 19 w 75"/>
                <a:gd name="T9" fmla="*/ 0 h 85"/>
                <a:gd name="T10" fmla="*/ 23 w 75"/>
                <a:gd name="T11" fmla="*/ 0 h 85"/>
                <a:gd name="T12" fmla="*/ 26 w 75"/>
                <a:gd name="T13" fmla="*/ 0 h 85"/>
                <a:gd name="T14" fmla="*/ 28 w 75"/>
                <a:gd name="T15" fmla="*/ 2 h 85"/>
                <a:gd name="T16" fmla="*/ 30 w 75"/>
                <a:gd name="T17" fmla="*/ 2 h 85"/>
                <a:gd name="T18" fmla="*/ 31 w 75"/>
                <a:gd name="T19" fmla="*/ 4 h 85"/>
                <a:gd name="T20" fmla="*/ 32 w 75"/>
                <a:gd name="T21" fmla="*/ 6 h 85"/>
                <a:gd name="T22" fmla="*/ 33 w 75"/>
                <a:gd name="T23" fmla="*/ 8 h 85"/>
                <a:gd name="T24" fmla="*/ 34 w 75"/>
                <a:gd name="T25" fmla="*/ 9 h 85"/>
                <a:gd name="T26" fmla="*/ 35 w 75"/>
                <a:gd name="T27" fmla="*/ 10 h 85"/>
                <a:gd name="T28" fmla="*/ 36 w 75"/>
                <a:gd name="T29" fmla="*/ 10 h 85"/>
                <a:gd name="T30" fmla="*/ 37 w 75"/>
                <a:gd name="T31" fmla="*/ 10 h 85"/>
                <a:gd name="T32" fmla="*/ 37 w 75"/>
                <a:gd name="T33" fmla="*/ 10 h 85"/>
                <a:gd name="T34" fmla="*/ 37 w 75"/>
                <a:gd name="T35" fmla="*/ 11 h 85"/>
                <a:gd name="T36" fmla="*/ 37 w 75"/>
                <a:gd name="T37" fmla="*/ 15 h 85"/>
                <a:gd name="T38" fmla="*/ 37 w 75"/>
                <a:gd name="T39" fmla="*/ 19 h 85"/>
                <a:gd name="T40" fmla="*/ 37 w 75"/>
                <a:gd name="T41" fmla="*/ 21 h 85"/>
                <a:gd name="T42" fmla="*/ 36 w 75"/>
                <a:gd name="T43" fmla="*/ 22 h 85"/>
                <a:gd name="T44" fmla="*/ 35 w 75"/>
                <a:gd name="T45" fmla="*/ 23 h 85"/>
                <a:gd name="T46" fmla="*/ 34 w 75"/>
                <a:gd name="T47" fmla="*/ 24 h 85"/>
                <a:gd name="T48" fmla="*/ 33 w 75"/>
                <a:gd name="T49" fmla="*/ 25 h 85"/>
                <a:gd name="T50" fmla="*/ 32 w 75"/>
                <a:gd name="T51" fmla="*/ 26 h 85"/>
                <a:gd name="T52" fmla="*/ 31 w 75"/>
                <a:gd name="T53" fmla="*/ 27 h 85"/>
                <a:gd name="T54" fmla="*/ 30 w 75"/>
                <a:gd name="T55" fmla="*/ 28 h 85"/>
                <a:gd name="T56" fmla="*/ 29 w 75"/>
                <a:gd name="T57" fmla="*/ 28 h 85"/>
                <a:gd name="T58" fmla="*/ 48 w 75"/>
                <a:gd name="T59" fmla="*/ 50 h 85"/>
                <a:gd name="T60" fmla="*/ 31 w 75"/>
                <a:gd name="T61" fmla="*/ 11 h 85"/>
                <a:gd name="T62" fmla="*/ 31 w 75"/>
                <a:gd name="T63" fmla="*/ 10 h 85"/>
                <a:gd name="T64" fmla="*/ 30 w 75"/>
                <a:gd name="T65" fmla="*/ 10 h 85"/>
                <a:gd name="T66" fmla="*/ 29 w 75"/>
                <a:gd name="T67" fmla="*/ 10 h 85"/>
                <a:gd name="T68" fmla="*/ 28 w 75"/>
                <a:gd name="T69" fmla="*/ 10 h 85"/>
                <a:gd name="T70" fmla="*/ 27 w 75"/>
                <a:gd name="T71" fmla="*/ 10 h 85"/>
                <a:gd name="T72" fmla="*/ 24 w 75"/>
                <a:gd name="T73" fmla="*/ 10 h 85"/>
                <a:gd name="T74" fmla="*/ 23 w 75"/>
                <a:gd name="T75" fmla="*/ 9 h 85"/>
                <a:gd name="T76" fmla="*/ 19 w 75"/>
                <a:gd name="T77" fmla="*/ 9 h 85"/>
                <a:gd name="T78" fmla="*/ 15 w 75"/>
                <a:gd name="T79" fmla="*/ 9 h 85"/>
                <a:gd name="T80" fmla="*/ 12 w 75"/>
                <a:gd name="T81" fmla="*/ 26 h 85"/>
                <a:gd name="T82" fmla="*/ 15 w 75"/>
                <a:gd name="T83" fmla="*/ 26 h 85"/>
                <a:gd name="T84" fmla="*/ 19 w 75"/>
                <a:gd name="T85" fmla="*/ 26 h 85"/>
                <a:gd name="T86" fmla="*/ 23 w 75"/>
                <a:gd name="T87" fmla="*/ 25 h 85"/>
                <a:gd name="T88" fmla="*/ 26 w 75"/>
                <a:gd name="T89" fmla="*/ 25 h 85"/>
                <a:gd name="T90" fmla="*/ 27 w 75"/>
                <a:gd name="T91" fmla="*/ 24 h 85"/>
                <a:gd name="T92" fmla="*/ 28 w 75"/>
                <a:gd name="T93" fmla="*/ 23 h 85"/>
                <a:gd name="T94" fmla="*/ 29 w 75"/>
                <a:gd name="T95" fmla="*/ 22 h 85"/>
                <a:gd name="T96" fmla="*/ 30 w 75"/>
                <a:gd name="T97" fmla="*/ 21 h 85"/>
                <a:gd name="T98" fmla="*/ 31 w 75"/>
                <a:gd name="T99" fmla="*/ 19 h 85"/>
                <a:gd name="T100" fmla="*/ 31 w 75"/>
                <a:gd name="T101" fmla="*/ 15 h 8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
                <a:gd name="T154" fmla="*/ 0 h 85"/>
                <a:gd name="T155" fmla="*/ 75 w 75"/>
                <a:gd name="T156" fmla="*/ 85 h 8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 h="85">
                  <a:moveTo>
                    <a:pt x="75" y="85"/>
                  </a:moveTo>
                  <a:lnTo>
                    <a:pt x="59" y="85"/>
                  </a:lnTo>
                  <a:lnTo>
                    <a:pt x="30" y="52"/>
                  </a:lnTo>
                  <a:lnTo>
                    <a:pt x="12" y="52"/>
                  </a:lnTo>
                  <a:lnTo>
                    <a:pt x="12" y="85"/>
                  </a:lnTo>
                  <a:lnTo>
                    <a:pt x="0" y="85"/>
                  </a:lnTo>
                  <a:lnTo>
                    <a:pt x="0" y="0"/>
                  </a:lnTo>
                  <a:lnTo>
                    <a:pt x="26" y="0"/>
                  </a:lnTo>
                  <a:lnTo>
                    <a:pt x="28" y="0"/>
                  </a:lnTo>
                  <a:lnTo>
                    <a:pt x="30" y="0"/>
                  </a:lnTo>
                  <a:lnTo>
                    <a:pt x="32" y="0"/>
                  </a:lnTo>
                  <a:lnTo>
                    <a:pt x="34" y="0"/>
                  </a:lnTo>
                  <a:lnTo>
                    <a:pt x="35" y="0"/>
                  </a:lnTo>
                  <a:lnTo>
                    <a:pt x="37" y="0"/>
                  </a:lnTo>
                  <a:lnTo>
                    <a:pt x="39" y="2"/>
                  </a:lnTo>
                  <a:lnTo>
                    <a:pt x="41" y="2"/>
                  </a:lnTo>
                  <a:lnTo>
                    <a:pt x="43" y="2"/>
                  </a:lnTo>
                  <a:lnTo>
                    <a:pt x="45" y="2"/>
                  </a:lnTo>
                  <a:lnTo>
                    <a:pt x="45" y="4"/>
                  </a:lnTo>
                  <a:lnTo>
                    <a:pt x="47" y="4"/>
                  </a:lnTo>
                  <a:lnTo>
                    <a:pt x="49" y="4"/>
                  </a:lnTo>
                  <a:lnTo>
                    <a:pt x="49" y="6"/>
                  </a:lnTo>
                  <a:lnTo>
                    <a:pt x="51" y="6"/>
                  </a:lnTo>
                  <a:lnTo>
                    <a:pt x="51" y="8"/>
                  </a:lnTo>
                  <a:lnTo>
                    <a:pt x="53" y="8"/>
                  </a:lnTo>
                  <a:lnTo>
                    <a:pt x="53" y="9"/>
                  </a:lnTo>
                  <a:lnTo>
                    <a:pt x="55" y="9"/>
                  </a:lnTo>
                  <a:lnTo>
                    <a:pt x="55" y="11"/>
                  </a:lnTo>
                  <a:lnTo>
                    <a:pt x="57" y="11"/>
                  </a:lnTo>
                  <a:lnTo>
                    <a:pt x="57" y="13"/>
                  </a:lnTo>
                  <a:lnTo>
                    <a:pt x="57" y="15"/>
                  </a:lnTo>
                  <a:lnTo>
                    <a:pt x="59" y="15"/>
                  </a:lnTo>
                  <a:lnTo>
                    <a:pt x="59" y="17"/>
                  </a:lnTo>
                  <a:lnTo>
                    <a:pt x="59" y="19"/>
                  </a:lnTo>
                  <a:lnTo>
                    <a:pt x="59" y="21"/>
                  </a:lnTo>
                  <a:lnTo>
                    <a:pt x="59" y="22"/>
                  </a:lnTo>
                  <a:lnTo>
                    <a:pt x="59" y="24"/>
                  </a:lnTo>
                  <a:lnTo>
                    <a:pt x="59" y="26"/>
                  </a:lnTo>
                  <a:lnTo>
                    <a:pt x="59" y="28"/>
                  </a:lnTo>
                  <a:lnTo>
                    <a:pt x="59" y="30"/>
                  </a:lnTo>
                  <a:lnTo>
                    <a:pt x="59" y="32"/>
                  </a:lnTo>
                  <a:lnTo>
                    <a:pt x="59" y="34"/>
                  </a:lnTo>
                  <a:lnTo>
                    <a:pt x="57" y="34"/>
                  </a:lnTo>
                  <a:lnTo>
                    <a:pt x="57" y="35"/>
                  </a:lnTo>
                  <a:lnTo>
                    <a:pt x="57" y="37"/>
                  </a:lnTo>
                  <a:lnTo>
                    <a:pt x="55" y="37"/>
                  </a:lnTo>
                  <a:lnTo>
                    <a:pt x="55" y="39"/>
                  </a:lnTo>
                  <a:lnTo>
                    <a:pt x="53" y="39"/>
                  </a:lnTo>
                  <a:lnTo>
                    <a:pt x="53" y="41"/>
                  </a:lnTo>
                  <a:lnTo>
                    <a:pt x="51" y="41"/>
                  </a:lnTo>
                  <a:lnTo>
                    <a:pt x="51" y="43"/>
                  </a:lnTo>
                  <a:lnTo>
                    <a:pt x="49" y="43"/>
                  </a:lnTo>
                  <a:lnTo>
                    <a:pt x="49" y="45"/>
                  </a:lnTo>
                  <a:lnTo>
                    <a:pt x="47" y="45"/>
                  </a:lnTo>
                  <a:lnTo>
                    <a:pt x="47" y="47"/>
                  </a:lnTo>
                  <a:lnTo>
                    <a:pt x="45" y="47"/>
                  </a:lnTo>
                  <a:lnTo>
                    <a:pt x="43" y="47"/>
                  </a:lnTo>
                  <a:lnTo>
                    <a:pt x="43" y="48"/>
                  </a:lnTo>
                  <a:lnTo>
                    <a:pt x="41" y="48"/>
                  </a:lnTo>
                  <a:lnTo>
                    <a:pt x="75" y="85"/>
                  </a:lnTo>
                  <a:close/>
                  <a:moveTo>
                    <a:pt x="47" y="24"/>
                  </a:moveTo>
                  <a:lnTo>
                    <a:pt x="47" y="22"/>
                  </a:lnTo>
                  <a:lnTo>
                    <a:pt x="47" y="21"/>
                  </a:lnTo>
                  <a:lnTo>
                    <a:pt x="47" y="19"/>
                  </a:lnTo>
                  <a:lnTo>
                    <a:pt x="45" y="19"/>
                  </a:lnTo>
                  <a:lnTo>
                    <a:pt x="45" y="17"/>
                  </a:lnTo>
                  <a:lnTo>
                    <a:pt x="45" y="15"/>
                  </a:lnTo>
                  <a:lnTo>
                    <a:pt x="43" y="15"/>
                  </a:lnTo>
                  <a:lnTo>
                    <a:pt x="43" y="13"/>
                  </a:lnTo>
                  <a:lnTo>
                    <a:pt x="41" y="13"/>
                  </a:lnTo>
                  <a:lnTo>
                    <a:pt x="39" y="13"/>
                  </a:lnTo>
                  <a:lnTo>
                    <a:pt x="39" y="11"/>
                  </a:lnTo>
                  <a:lnTo>
                    <a:pt x="37" y="11"/>
                  </a:lnTo>
                  <a:lnTo>
                    <a:pt x="35" y="11"/>
                  </a:lnTo>
                  <a:lnTo>
                    <a:pt x="34" y="11"/>
                  </a:lnTo>
                  <a:lnTo>
                    <a:pt x="34" y="9"/>
                  </a:lnTo>
                  <a:lnTo>
                    <a:pt x="32" y="9"/>
                  </a:lnTo>
                  <a:lnTo>
                    <a:pt x="30" y="9"/>
                  </a:lnTo>
                  <a:lnTo>
                    <a:pt x="28" y="9"/>
                  </a:lnTo>
                  <a:lnTo>
                    <a:pt x="26" y="9"/>
                  </a:lnTo>
                  <a:lnTo>
                    <a:pt x="12" y="9"/>
                  </a:lnTo>
                  <a:lnTo>
                    <a:pt x="12" y="43"/>
                  </a:lnTo>
                  <a:lnTo>
                    <a:pt x="24" y="43"/>
                  </a:lnTo>
                  <a:lnTo>
                    <a:pt x="26" y="43"/>
                  </a:lnTo>
                  <a:lnTo>
                    <a:pt x="28" y="43"/>
                  </a:lnTo>
                  <a:lnTo>
                    <a:pt x="30" y="43"/>
                  </a:lnTo>
                  <a:lnTo>
                    <a:pt x="32" y="41"/>
                  </a:lnTo>
                  <a:lnTo>
                    <a:pt x="34" y="41"/>
                  </a:lnTo>
                  <a:lnTo>
                    <a:pt x="35" y="41"/>
                  </a:lnTo>
                  <a:lnTo>
                    <a:pt x="37" y="41"/>
                  </a:lnTo>
                  <a:lnTo>
                    <a:pt x="37" y="39"/>
                  </a:lnTo>
                  <a:lnTo>
                    <a:pt x="39" y="39"/>
                  </a:lnTo>
                  <a:lnTo>
                    <a:pt x="41" y="39"/>
                  </a:lnTo>
                  <a:lnTo>
                    <a:pt x="41" y="37"/>
                  </a:lnTo>
                  <a:lnTo>
                    <a:pt x="43" y="37"/>
                  </a:lnTo>
                  <a:lnTo>
                    <a:pt x="43" y="35"/>
                  </a:lnTo>
                  <a:lnTo>
                    <a:pt x="45" y="35"/>
                  </a:lnTo>
                  <a:lnTo>
                    <a:pt x="45" y="34"/>
                  </a:lnTo>
                  <a:lnTo>
                    <a:pt x="45" y="32"/>
                  </a:lnTo>
                  <a:lnTo>
                    <a:pt x="47" y="30"/>
                  </a:lnTo>
                  <a:lnTo>
                    <a:pt x="47" y="28"/>
                  </a:lnTo>
                  <a:lnTo>
                    <a:pt x="47" y="26"/>
                  </a:lnTo>
                  <a:lnTo>
                    <a:pt x="4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1" name="Freeform 20"/>
            <p:cNvSpPr>
              <a:spLocks/>
            </p:cNvSpPr>
            <p:nvPr/>
          </p:nvSpPr>
          <p:spPr bwMode="auto">
            <a:xfrm>
              <a:off x="4591" y="1677"/>
              <a:ext cx="64" cy="73"/>
            </a:xfrm>
            <a:custGeom>
              <a:avLst/>
              <a:gdLst>
                <a:gd name="T0" fmla="*/ 16 w 67"/>
                <a:gd name="T1" fmla="*/ 48 h 76"/>
                <a:gd name="T2" fmla="*/ 11 w 67"/>
                <a:gd name="T3" fmla="*/ 48 h 76"/>
                <a:gd name="T4" fmla="*/ 11 w 67"/>
                <a:gd name="T5" fmla="*/ 45 h 76"/>
                <a:gd name="T6" fmla="*/ 11 w 67"/>
                <a:gd name="T7" fmla="*/ 41 h 76"/>
                <a:gd name="T8" fmla="*/ 11 w 67"/>
                <a:gd name="T9" fmla="*/ 36 h 76"/>
                <a:gd name="T10" fmla="*/ 11 w 67"/>
                <a:gd name="T11" fmla="*/ 32 h 76"/>
                <a:gd name="T12" fmla="*/ 10 w 67"/>
                <a:gd name="T13" fmla="*/ 28 h 76"/>
                <a:gd name="T14" fmla="*/ 8 w 67"/>
                <a:gd name="T15" fmla="*/ 24 h 76"/>
                <a:gd name="T16" fmla="*/ 6 w 67"/>
                <a:gd name="T17" fmla="*/ 17 h 76"/>
                <a:gd name="T18" fmla="*/ 4 w 67"/>
                <a:gd name="T19" fmla="*/ 12 h 76"/>
                <a:gd name="T20" fmla="*/ 2 w 67"/>
                <a:gd name="T21" fmla="*/ 12 h 76"/>
                <a:gd name="T22" fmla="*/ 2 w 67"/>
                <a:gd name="T23" fmla="*/ 8 h 76"/>
                <a:gd name="T24" fmla="*/ 2 w 67"/>
                <a:gd name="T25" fmla="*/ 4 h 76"/>
                <a:gd name="T26" fmla="*/ 6 w 67"/>
                <a:gd name="T27" fmla="*/ 0 h 76"/>
                <a:gd name="T28" fmla="*/ 10 w 67"/>
                <a:gd name="T29" fmla="*/ 4 h 76"/>
                <a:gd name="T30" fmla="*/ 10 w 67"/>
                <a:gd name="T31" fmla="*/ 8 h 76"/>
                <a:gd name="T32" fmla="*/ 10 w 67"/>
                <a:gd name="T33" fmla="*/ 12 h 76"/>
                <a:gd name="T34" fmla="*/ 11 w 67"/>
                <a:gd name="T35" fmla="*/ 12 h 76"/>
                <a:gd name="T36" fmla="*/ 11 w 67"/>
                <a:gd name="T37" fmla="*/ 15 h 76"/>
                <a:gd name="T38" fmla="*/ 11 w 67"/>
                <a:gd name="T39" fmla="*/ 21 h 76"/>
                <a:gd name="T40" fmla="*/ 11 w 67"/>
                <a:gd name="T41" fmla="*/ 26 h 76"/>
                <a:gd name="T42" fmla="*/ 11 w 67"/>
                <a:gd name="T43" fmla="*/ 29 h 76"/>
                <a:gd name="T44" fmla="*/ 11 w 67"/>
                <a:gd name="T45" fmla="*/ 32 h 76"/>
                <a:gd name="T46" fmla="*/ 12 w 67"/>
                <a:gd name="T47" fmla="*/ 36 h 76"/>
                <a:gd name="T48" fmla="*/ 14 w 67"/>
                <a:gd name="T49" fmla="*/ 37 h 76"/>
                <a:gd name="T50" fmla="*/ 18 w 67"/>
                <a:gd name="T51" fmla="*/ 35 h 76"/>
                <a:gd name="T52" fmla="*/ 22 w 67"/>
                <a:gd name="T53" fmla="*/ 32 h 76"/>
                <a:gd name="T54" fmla="*/ 23 w 67"/>
                <a:gd name="T55" fmla="*/ 29 h 76"/>
                <a:gd name="T56" fmla="*/ 25 w 67"/>
                <a:gd name="T57" fmla="*/ 26 h 76"/>
                <a:gd name="T58" fmla="*/ 26 w 67"/>
                <a:gd name="T59" fmla="*/ 21 h 76"/>
                <a:gd name="T60" fmla="*/ 28 w 67"/>
                <a:gd name="T61" fmla="*/ 17 h 76"/>
                <a:gd name="T62" fmla="*/ 30 w 67"/>
                <a:gd name="T63" fmla="*/ 12 h 76"/>
                <a:gd name="T64" fmla="*/ 31 w 67"/>
                <a:gd name="T65" fmla="*/ 12 h 76"/>
                <a:gd name="T66" fmla="*/ 32 w 67"/>
                <a:gd name="T67" fmla="*/ 11 h 76"/>
                <a:gd name="T68" fmla="*/ 33 w 67"/>
                <a:gd name="T69" fmla="*/ 6 h 76"/>
                <a:gd name="T70" fmla="*/ 35 w 67"/>
                <a:gd name="T71" fmla="*/ 2 h 76"/>
                <a:gd name="T72" fmla="*/ 39 w 67"/>
                <a:gd name="T73" fmla="*/ 0 h 76"/>
                <a:gd name="T74" fmla="*/ 39 w 67"/>
                <a:gd name="T75" fmla="*/ 6 h 76"/>
                <a:gd name="T76" fmla="*/ 38 w 67"/>
                <a:gd name="T77" fmla="*/ 12 h 76"/>
                <a:gd name="T78" fmla="*/ 35 w 67"/>
                <a:gd name="T79" fmla="*/ 12 h 76"/>
                <a:gd name="T80" fmla="*/ 34 w 67"/>
                <a:gd name="T81" fmla="*/ 13 h 76"/>
                <a:gd name="T82" fmla="*/ 32 w 67"/>
                <a:gd name="T83" fmla="*/ 19 h 76"/>
                <a:gd name="T84" fmla="*/ 30 w 67"/>
                <a:gd name="T85" fmla="*/ 24 h 76"/>
                <a:gd name="T86" fmla="*/ 28 w 67"/>
                <a:gd name="T87" fmla="*/ 28 h 76"/>
                <a:gd name="T88" fmla="*/ 26 w 67"/>
                <a:gd name="T89" fmla="*/ 31 h 76"/>
                <a:gd name="T90" fmla="*/ 25 w 67"/>
                <a:gd name="T91" fmla="*/ 34 h 76"/>
                <a:gd name="T92" fmla="*/ 23 w 67"/>
                <a:gd name="T93" fmla="*/ 37 h 76"/>
                <a:gd name="T94" fmla="*/ 22 w 67"/>
                <a:gd name="T95" fmla="*/ 42 h 76"/>
                <a:gd name="T96" fmla="*/ 20 w 67"/>
                <a:gd name="T97" fmla="*/ 46 h 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7"/>
                <a:gd name="T148" fmla="*/ 0 h 76"/>
                <a:gd name="T149" fmla="*/ 67 w 67"/>
                <a:gd name="T150" fmla="*/ 76 h 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7" h="76">
                  <a:moveTo>
                    <a:pt x="29" y="71"/>
                  </a:moveTo>
                  <a:lnTo>
                    <a:pt x="29" y="72"/>
                  </a:lnTo>
                  <a:lnTo>
                    <a:pt x="29" y="74"/>
                  </a:lnTo>
                  <a:lnTo>
                    <a:pt x="27" y="74"/>
                  </a:lnTo>
                  <a:lnTo>
                    <a:pt x="25" y="76"/>
                  </a:lnTo>
                  <a:lnTo>
                    <a:pt x="23" y="76"/>
                  </a:lnTo>
                  <a:lnTo>
                    <a:pt x="23" y="74"/>
                  </a:lnTo>
                  <a:lnTo>
                    <a:pt x="22" y="74"/>
                  </a:lnTo>
                  <a:lnTo>
                    <a:pt x="22" y="72"/>
                  </a:lnTo>
                  <a:lnTo>
                    <a:pt x="20" y="72"/>
                  </a:lnTo>
                  <a:lnTo>
                    <a:pt x="20" y="71"/>
                  </a:lnTo>
                  <a:lnTo>
                    <a:pt x="20" y="69"/>
                  </a:lnTo>
                  <a:lnTo>
                    <a:pt x="20" y="67"/>
                  </a:lnTo>
                  <a:lnTo>
                    <a:pt x="20" y="65"/>
                  </a:lnTo>
                  <a:lnTo>
                    <a:pt x="18" y="65"/>
                  </a:lnTo>
                  <a:lnTo>
                    <a:pt x="18" y="63"/>
                  </a:lnTo>
                  <a:lnTo>
                    <a:pt x="18" y="61"/>
                  </a:lnTo>
                  <a:lnTo>
                    <a:pt x="18" y="60"/>
                  </a:lnTo>
                  <a:lnTo>
                    <a:pt x="16" y="58"/>
                  </a:lnTo>
                  <a:lnTo>
                    <a:pt x="16" y="56"/>
                  </a:lnTo>
                  <a:lnTo>
                    <a:pt x="16" y="54"/>
                  </a:lnTo>
                  <a:lnTo>
                    <a:pt x="14" y="52"/>
                  </a:lnTo>
                  <a:lnTo>
                    <a:pt x="14" y="50"/>
                  </a:lnTo>
                  <a:lnTo>
                    <a:pt x="14" y="48"/>
                  </a:lnTo>
                  <a:lnTo>
                    <a:pt x="12" y="47"/>
                  </a:lnTo>
                  <a:lnTo>
                    <a:pt x="12" y="45"/>
                  </a:lnTo>
                  <a:lnTo>
                    <a:pt x="12" y="43"/>
                  </a:lnTo>
                  <a:lnTo>
                    <a:pt x="10" y="41"/>
                  </a:lnTo>
                  <a:lnTo>
                    <a:pt x="10" y="39"/>
                  </a:lnTo>
                  <a:lnTo>
                    <a:pt x="10" y="37"/>
                  </a:lnTo>
                  <a:lnTo>
                    <a:pt x="8" y="37"/>
                  </a:lnTo>
                  <a:lnTo>
                    <a:pt x="8" y="35"/>
                  </a:lnTo>
                  <a:lnTo>
                    <a:pt x="8" y="34"/>
                  </a:lnTo>
                  <a:lnTo>
                    <a:pt x="8" y="32"/>
                  </a:lnTo>
                  <a:lnTo>
                    <a:pt x="6" y="30"/>
                  </a:lnTo>
                  <a:lnTo>
                    <a:pt x="6" y="28"/>
                  </a:lnTo>
                  <a:lnTo>
                    <a:pt x="6" y="26"/>
                  </a:lnTo>
                  <a:lnTo>
                    <a:pt x="6" y="24"/>
                  </a:lnTo>
                  <a:lnTo>
                    <a:pt x="4" y="24"/>
                  </a:lnTo>
                  <a:lnTo>
                    <a:pt x="4" y="22"/>
                  </a:lnTo>
                  <a:lnTo>
                    <a:pt x="4" y="21"/>
                  </a:lnTo>
                  <a:lnTo>
                    <a:pt x="4" y="19"/>
                  </a:lnTo>
                  <a:lnTo>
                    <a:pt x="2" y="17"/>
                  </a:lnTo>
                  <a:lnTo>
                    <a:pt x="2" y="15"/>
                  </a:lnTo>
                  <a:lnTo>
                    <a:pt x="2" y="13"/>
                  </a:lnTo>
                  <a:lnTo>
                    <a:pt x="2" y="11"/>
                  </a:lnTo>
                  <a:lnTo>
                    <a:pt x="2" y="10"/>
                  </a:lnTo>
                  <a:lnTo>
                    <a:pt x="2" y="8"/>
                  </a:lnTo>
                  <a:lnTo>
                    <a:pt x="0" y="8"/>
                  </a:lnTo>
                  <a:lnTo>
                    <a:pt x="0" y="6"/>
                  </a:lnTo>
                  <a:lnTo>
                    <a:pt x="2" y="6"/>
                  </a:lnTo>
                  <a:lnTo>
                    <a:pt x="2" y="4"/>
                  </a:lnTo>
                  <a:lnTo>
                    <a:pt x="2" y="2"/>
                  </a:lnTo>
                  <a:lnTo>
                    <a:pt x="4" y="2"/>
                  </a:lnTo>
                  <a:lnTo>
                    <a:pt x="4" y="0"/>
                  </a:lnTo>
                  <a:lnTo>
                    <a:pt x="6" y="0"/>
                  </a:lnTo>
                  <a:lnTo>
                    <a:pt x="8" y="0"/>
                  </a:lnTo>
                  <a:lnTo>
                    <a:pt x="8" y="2"/>
                  </a:lnTo>
                  <a:lnTo>
                    <a:pt x="10" y="2"/>
                  </a:lnTo>
                  <a:lnTo>
                    <a:pt x="10" y="4"/>
                  </a:lnTo>
                  <a:lnTo>
                    <a:pt x="12" y="4"/>
                  </a:lnTo>
                  <a:lnTo>
                    <a:pt x="12" y="6"/>
                  </a:lnTo>
                  <a:lnTo>
                    <a:pt x="10" y="6"/>
                  </a:lnTo>
                  <a:lnTo>
                    <a:pt x="10" y="8"/>
                  </a:lnTo>
                  <a:lnTo>
                    <a:pt x="10" y="10"/>
                  </a:lnTo>
                  <a:lnTo>
                    <a:pt x="10" y="11"/>
                  </a:lnTo>
                  <a:lnTo>
                    <a:pt x="10" y="13"/>
                  </a:lnTo>
                  <a:lnTo>
                    <a:pt x="10" y="15"/>
                  </a:lnTo>
                  <a:lnTo>
                    <a:pt x="12" y="15"/>
                  </a:lnTo>
                  <a:lnTo>
                    <a:pt x="12" y="17"/>
                  </a:lnTo>
                  <a:lnTo>
                    <a:pt x="12" y="19"/>
                  </a:lnTo>
                  <a:lnTo>
                    <a:pt x="12" y="21"/>
                  </a:lnTo>
                  <a:lnTo>
                    <a:pt x="12" y="22"/>
                  </a:lnTo>
                  <a:lnTo>
                    <a:pt x="14" y="22"/>
                  </a:lnTo>
                  <a:lnTo>
                    <a:pt x="14" y="24"/>
                  </a:lnTo>
                  <a:lnTo>
                    <a:pt x="14" y="26"/>
                  </a:lnTo>
                  <a:lnTo>
                    <a:pt x="14" y="28"/>
                  </a:lnTo>
                  <a:lnTo>
                    <a:pt x="16" y="28"/>
                  </a:lnTo>
                  <a:lnTo>
                    <a:pt x="16" y="30"/>
                  </a:lnTo>
                  <a:lnTo>
                    <a:pt x="16" y="32"/>
                  </a:lnTo>
                  <a:lnTo>
                    <a:pt x="16" y="34"/>
                  </a:lnTo>
                  <a:lnTo>
                    <a:pt x="18" y="34"/>
                  </a:lnTo>
                  <a:lnTo>
                    <a:pt x="18" y="35"/>
                  </a:lnTo>
                  <a:lnTo>
                    <a:pt x="18" y="37"/>
                  </a:lnTo>
                  <a:lnTo>
                    <a:pt x="18" y="39"/>
                  </a:lnTo>
                  <a:lnTo>
                    <a:pt x="20" y="39"/>
                  </a:lnTo>
                  <a:lnTo>
                    <a:pt x="20" y="41"/>
                  </a:lnTo>
                  <a:lnTo>
                    <a:pt x="20" y="43"/>
                  </a:lnTo>
                  <a:lnTo>
                    <a:pt x="20" y="45"/>
                  </a:lnTo>
                  <a:lnTo>
                    <a:pt x="22" y="45"/>
                  </a:lnTo>
                  <a:lnTo>
                    <a:pt x="22" y="47"/>
                  </a:lnTo>
                  <a:lnTo>
                    <a:pt x="22" y="48"/>
                  </a:lnTo>
                  <a:lnTo>
                    <a:pt x="22" y="50"/>
                  </a:lnTo>
                  <a:lnTo>
                    <a:pt x="23" y="52"/>
                  </a:lnTo>
                  <a:lnTo>
                    <a:pt x="23" y="54"/>
                  </a:lnTo>
                  <a:lnTo>
                    <a:pt x="23" y="56"/>
                  </a:lnTo>
                  <a:lnTo>
                    <a:pt x="23" y="58"/>
                  </a:lnTo>
                  <a:lnTo>
                    <a:pt x="25" y="58"/>
                  </a:lnTo>
                  <a:lnTo>
                    <a:pt x="25" y="60"/>
                  </a:lnTo>
                  <a:lnTo>
                    <a:pt x="25" y="58"/>
                  </a:lnTo>
                  <a:lnTo>
                    <a:pt x="27" y="58"/>
                  </a:lnTo>
                  <a:lnTo>
                    <a:pt x="27" y="56"/>
                  </a:lnTo>
                  <a:lnTo>
                    <a:pt x="27" y="54"/>
                  </a:lnTo>
                  <a:lnTo>
                    <a:pt x="29" y="54"/>
                  </a:lnTo>
                  <a:lnTo>
                    <a:pt x="29" y="52"/>
                  </a:lnTo>
                  <a:lnTo>
                    <a:pt x="31" y="50"/>
                  </a:lnTo>
                  <a:lnTo>
                    <a:pt x="31" y="48"/>
                  </a:lnTo>
                  <a:lnTo>
                    <a:pt x="33" y="48"/>
                  </a:lnTo>
                  <a:lnTo>
                    <a:pt x="33" y="47"/>
                  </a:lnTo>
                  <a:lnTo>
                    <a:pt x="33" y="45"/>
                  </a:lnTo>
                  <a:lnTo>
                    <a:pt x="35" y="45"/>
                  </a:lnTo>
                  <a:lnTo>
                    <a:pt x="35" y="43"/>
                  </a:lnTo>
                  <a:lnTo>
                    <a:pt x="35" y="41"/>
                  </a:lnTo>
                  <a:lnTo>
                    <a:pt x="37" y="41"/>
                  </a:lnTo>
                  <a:lnTo>
                    <a:pt x="37" y="39"/>
                  </a:lnTo>
                  <a:lnTo>
                    <a:pt x="39" y="37"/>
                  </a:lnTo>
                  <a:lnTo>
                    <a:pt x="39" y="35"/>
                  </a:lnTo>
                  <a:lnTo>
                    <a:pt x="41" y="35"/>
                  </a:lnTo>
                  <a:lnTo>
                    <a:pt x="41" y="34"/>
                  </a:lnTo>
                  <a:lnTo>
                    <a:pt x="41" y="32"/>
                  </a:lnTo>
                  <a:lnTo>
                    <a:pt x="43" y="32"/>
                  </a:lnTo>
                  <a:lnTo>
                    <a:pt x="43" y="30"/>
                  </a:lnTo>
                  <a:lnTo>
                    <a:pt x="43" y="28"/>
                  </a:lnTo>
                  <a:lnTo>
                    <a:pt x="45" y="28"/>
                  </a:lnTo>
                  <a:lnTo>
                    <a:pt x="45" y="26"/>
                  </a:lnTo>
                  <a:lnTo>
                    <a:pt x="47" y="24"/>
                  </a:lnTo>
                  <a:lnTo>
                    <a:pt x="47" y="22"/>
                  </a:lnTo>
                  <a:lnTo>
                    <a:pt x="49" y="22"/>
                  </a:lnTo>
                  <a:lnTo>
                    <a:pt x="49" y="21"/>
                  </a:lnTo>
                  <a:lnTo>
                    <a:pt x="49" y="19"/>
                  </a:lnTo>
                  <a:lnTo>
                    <a:pt x="51" y="19"/>
                  </a:lnTo>
                  <a:lnTo>
                    <a:pt x="51" y="17"/>
                  </a:lnTo>
                  <a:lnTo>
                    <a:pt x="51" y="15"/>
                  </a:lnTo>
                  <a:lnTo>
                    <a:pt x="53" y="15"/>
                  </a:lnTo>
                  <a:lnTo>
                    <a:pt x="53" y="13"/>
                  </a:lnTo>
                  <a:lnTo>
                    <a:pt x="53" y="11"/>
                  </a:lnTo>
                  <a:lnTo>
                    <a:pt x="55" y="11"/>
                  </a:lnTo>
                  <a:lnTo>
                    <a:pt x="55" y="10"/>
                  </a:lnTo>
                  <a:lnTo>
                    <a:pt x="55" y="8"/>
                  </a:lnTo>
                  <a:lnTo>
                    <a:pt x="55" y="6"/>
                  </a:lnTo>
                  <a:lnTo>
                    <a:pt x="57" y="6"/>
                  </a:lnTo>
                  <a:lnTo>
                    <a:pt x="57" y="4"/>
                  </a:lnTo>
                  <a:lnTo>
                    <a:pt x="57" y="2"/>
                  </a:lnTo>
                  <a:lnTo>
                    <a:pt x="59" y="2"/>
                  </a:lnTo>
                  <a:lnTo>
                    <a:pt x="59" y="0"/>
                  </a:lnTo>
                  <a:lnTo>
                    <a:pt x="61" y="0"/>
                  </a:lnTo>
                  <a:lnTo>
                    <a:pt x="63" y="0"/>
                  </a:lnTo>
                  <a:lnTo>
                    <a:pt x="65" y="0"/>
                  </a:lnTo>
                  <a:lnTo>
                    <a:pt x="67" y="2"/>
                  </a:lnTo>
                  <a:lnTo>
                    <a:pt x="67" y="4"/>
                  </a:lnTo>
                  <a:lnTo>
                    <a:pt x="67" y="6"/>
                  </a:lnTo>
                  <a:lnTo>
                    <a:pt x="65" y="6"/>
                  </a:lnTo>
                  <a:lnTo>
                    <a:pt x="65" y="8"/>
                  </a:lnTo>
                  <a:lnTo>
                    <a:pt x="65" y="10"/>
                  </a:lnTo>
                  <a:lnTo>
                    <a:pt x="63" y="11"/>
                  </a:lnTo>
                  <a:lnTo>
                    <a:pt x="63" y="13"/>
                  </a:lnTo>
                  <a:lnTo>
                    <a:pt x="61" y="15"/>
                  </a:lnTo>
                  <a:lnTo>
                    <a:pt x="61" y="17"/>
                  </a:lnTo>
                  <a:lnTo>
                    <a:pt x="59" y="17"/>
                  </a:lnTo>
                  <a:lnTo>
                    <a:pt x="59" y="19"/>
                  </a:lnTo>
                  <a:lnTo>
                    <a:pt x="59" y="21"/>
                  </a:lnTo>
                  <a:lnTo>
                    <a:pt x="57" y="21"/>
                  </a:lnTo>
                  <a:lnTo>
                    <a:pt x="57" y="22"/>
                  </a:lnTo>
                  <a:lnTo>
                    <a:pt x="57" y="24"/>
                  </a:lnTo>
                  <a:lnTo>
                    <a:pt x="55" y="24"/>
                  </a:lnTo>
                  <a:lnTo>
                    <a:pt x="55" y="26"/>
                  </a:lnTo>
                  <a:lnTo>
                    <a:pt x="53" y="28"/>
                  </a:lnTo>
                  <a:lnTo>
                    <a:pt x="53" y="30"/>
                  </a:lnTo>
                  <a:lnTo>
                    <a:pt x="51" y="32"/>
                  </a:lnTo>
                  <a:lnTo>
                    <a:pt x="51" y="34"/>
                  </a:lnTo>
                  <a:lnTo>
                    <a:pt x="49" y="34"/>
                  </a:lnTo>
                  <a:lnTo>
                    <a:pt x="49" y="35"/>
                  </a:lnTo>
                  <a:lnTo>
                    <a:pt x="47" y="37"/>
                  </a:lnTo>
                  <a:lnTo>
                    <a:pt x="47" y="39"/>
                  </a:lnTo>
                  <a:lnTo>
                    <a:pt x="45" y="39"/>
                  </a:lnTo>
                  <a:lnTo>
                    <a:pt x="45" y="41"/>
                  </a:lnTo>
                  <a:lnTo>
                    <a:pt x="45" y="43"/>
                  </a:lnTo>
                  <a:lnTo>
                    <a:pt x="43" y="45"/>
                  </a:lnTo>
                  <a:lnTo>
                    <a:pt x="43" y="47"/>
                  </a:lnTo>
                  <a:lnTo>
                    <a:pt x="41" y="47"/>
                  </a:lnTo>
                  <a:lnTo>
                    <a:pt x="41" y="48"/>
                  </a:lnTo>
                  <a:lnTo>
                    <a:pt x="41" y="50"/>
                  </a:lnTo>
                  <a:lnTo>
                    <a:pt x="39" y="50"/>
                  </a:lnTo>
                  <a:lnTo>
                    <a:pt x="39" y="52"/>
                  </a:lnTo>
                  <a:lnTo>
                    <a:pt x="39" y="54"/>
                  </a:lnTo>
                  <a:lnTo>
                    <a:pt x="37" y="54"/>
                  </a:lnTo>
                  <a:lnTo>
                    <a:pt x="37" y="56"/>
                  </a:lnTo>
                  <a:lnTo>
                    <a:pt x="35" y="58"/>
                  </a:lnTo>
                  <a:lnTo>
                    <a:pt x="35" y="60"/>
                  </a:lnTo>
                  <a:lnTo>
                    <a:pt x="33" y="61"/>
                  </a:lnTo>
                  <a:lnTo>
                    <a:pt x="33" y="63"/>
                  </a:lnTo>
                  <a:lnTo>
                    <a:pt x="33" y="65"/>
                  </a:lnTo>
                  <a:lnTo>
                    <a:pt x="31" y="65"/>
                  </a:lnTo>
                  <a:lnTo>
                    <a:pt x="31" y="67"/>
                  </a:lnTo>
                  <a:lnTo>
                    <a:pt x="31" y="69"/>
                  </a:lnTo>
                  <a:lnTo>
                    <a:pt x="31" y="71"/>
                  </a:lnTo>
                  <a:lnTo>
                    <a:pt x="29"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2" name="Freeform 21"/>
            <p:cNvSpPr>
              <a:spLocks/>
            </p:cNvSpPr>
            <p:nvPr/>
          </p:nvSpPr>
          <p:spPr bwMode="auto">
            <a:xfrm>
              <a:off x="2861" y="1643"/>
              <a:ext cx="62" cy="72"/>
            </a:xfrm>
            <a:custGeom>
              <a:avLst/>
              <a:gdLst>
                <a:gd name="T0" fmla="*/ 16 w 65"/>
                <a:gd name="T1" fmla="*/ 53 h 74"/>
                <a:gd name="T2" fmla="*/ 10 w 65"/>
                <a:gd name="T3" fmla="*/ 53 h 74"/>
                <a:gd name="T4" fmla="*/ 10 w 65"/>
                <a:gd name="T5" fmla="*/ 51 h 74"/>
                <a:gd name="T6" fmla="*/ 10 w 65"/>
                <a:gd name="T7" fmla="*/ 48 h 74"/>
                <a:gd name="T8" fmla="*/ 10 w 65"/>
                <a:gd name="T9" fmla="*/ 44 h 74"/>
                <a:gd name="T10" fmla="*/ 10 w 65"/>
                <a:gd name="T11" fmla="*/ 39 h 74"/>
                <a:gd name="T12" fmla="*/ 9 w 65"/>
                <a:gd name="T13" fmla="*/ 34 h 74"/>
                <a:gd name="T14" fmla="*/ 7 w 65"/>
                <a:gd name="T15" fmla="*/ 26 h 74"/>
                <a:gd name="T16" fmla="*/ 5 w 65"/>
                <a:gd name="T17" fmla="*/ 19 h 74"/>
                <a:gd name="T18" fmla="*/ 3 w 65"/>
                <a:gd name="T19" fmla="*/ 18 h 74"/>
                <a:gd name="T20" fmla="*/ 2 w 65"/>
                <a:gd name="T21" fmla="*/ 18 h 74"/>
                <a:gd name="T22" fmla="*/ 0 w 65"/>
                <a:gd name="T23" fmla="*/ 11 h 74"/>
                <a:gd name="T24" fmla="*/ 0 w 65"/>
                <a:gd name="T25" fmla="*/ 4 h 74"/>
                <a:gd name="T26" fmla="*/ 3 w 65"/>
                <a:gd name="T27" fmla="*/ 0 h 74"/>
                <a:gd name="T28" fmla="*/ 9 w 65"/>
                <a:gd name="T29" fmla="*/ 2 h 74"/>
                <a:gd name="T30" fmla="*/ 7 w 65"/>
                <a:gd name="T31" fmla="*/ 7 h 74"/>
                <a:gd name="T32" fmla="*/ 9 w 65"/>
                <a:gd name="T33" fmla="*/ 15 h 74"/>
                <a:gd name="T34" fmla="*/ 10 w 65"/>
                <a:gd name="T35" fmla="*/ 18 h 74"/>
                <a:gd name="T36" fmla="*/ 10 w 65"/>
                <a:gd name="T37" fmla="*/ 18 h 74"/>
                <a:gd name="T38" fmla="*/ 10 w 65"/>
                <a:gd name="T39" fmla="*/ 21 h 74"/>
                <a:gd name="T40" fmla="*/ 10 w 65"/>
                <a:gd name="T41" fmla="*/ 26 h 74"/>
                <a:gd name="T42" fmla="*/ 10 w 65"/>
                <a:gd name="T43" fmla="*/ 32 h 74"/>
                <a:gd name="T44" fmla="*/ 10 w 65"/>
                <a:gd name="T45" fmla="*/ 37 h 74"/>
                <a:gd name="T46" fmla="*/ 12 w 65"/>
                <a:gd name="T47" fmla="*/ 44 h 74"/>
                <a:gd name="T48" fmla="*/ 14 w 65"/>
                <a:gd name="T49" fmla="*/ 45 h 74"/>
                <a:gd name="T50" fmla="*/ 16 w 65"/>
                <a:gd name="T51" fmla="*/ 41 h 74"/>
                <a:gd name="T52" fmla="*/ 20 w 65"/>
                <a:gd name="T53" fmla="*/ 37 h 74"/>
                <a:gd name="T54" fmla="*/ 22 w 65"/>
                <a:gd name="T55" fmla="*/ 32 h 74"/>
                <a:gd name="T56" fmla="*/ 23 w 65"/>
                <a:gd name="T57" fmla="*/ 26 h 74"/>
                <a:gd name="T58" fmla="*/ 25 w 65"/>
                <a:gd name="T59" fmla="*/ 21 h 74"/>
                <a:gd name="T60" fmla="*/ 26 w 65"/>
                <a:gd name="T61" fmla="*/ 18 h 74"/>
                <a:gd name="T62" fmla="*/ 28 w 65"/>
                <a:gd name="T63" fmla="*/ 18 h 74"/>
                <a:gd name="T64" fmla="*/ 30 w 65"/>
                <a:gd name="T65" fmla="*/ 15 h 74"/>
                <a:gd name="T66" fmla="*/ 31 w 65"/>
                <a:gd name="T67" fmla="*/ 7 h 74"/>
                <a:gd name="T68" fmla="*/ 34 w 65"/>
                <a:gd name="T69" fmla="*/ 4 h 74"/>
                <a:gd name="T70" fmla="*/ 36 w 65"/>
                <a:gd name="T71" fmla="*/ 0 h 74"/>
                <a:gd name="T72" fmla="*/ 39 w 65"/>
                <a:gd name="T73" fmla="*/ 4 h 74"/>
                <a:gd name="T74" fmla="*/ 38 w 65"/>
                <a:gd name="T75" fmla="*/ 9 h 74"/>
                <a:gd name="T76" fmla="*/ 36 w 65"/>
                <a:gd name="T77" fmla="*/ 15 h 74"/>
                <a:gd name="T78" fmla="*/ 34 w 65"/>
                <a:gd name="T79" fmla="*/ 18 h 74"/>
                <a:gd name="T80" fmla="*/ 31 w 65"/>
                <a:gd name="T81" fmla="*/ 18 h 74"/>
                <a:gd name="T82" fmla="*/ 30 w 65"/>
                <a:gd name="T83" fmla="*/ 21 h 74"/>
                <a:gd name="T84" fmla="*/ 28 w 65"/>
                <a:gd name="T85" fmla="*/ 26 h 74"/>
                <a:gd name="T86" fmla="*/ 26 w 65"/>
                <a:gd name="T87" fmla="*/ 32 h 74"/>
                <a:gd name="T88" fmla="*/ 24 w 65"/>
                <a:gd name="T89" fmla="*/ 39 h 74"/>
                <a:gd name="T90" fmla="*/ 22 w 65"/>
                <a:gd name="T91" fmla="*/ 43 h 74"/>
                <a:gd name="T92" fmla="*/ 21 w 65"/>
                <a:gd name="T93" fmla="*/ 46 h 74"/>
                <a:gd name="T94" fmla="*/ 20 w 65"/>
                <a:gd name="T95" fmla="*/ 49 h 74"/>
                <a:gd name="T96" fmla="*/ 18 w 65"/>
                <a:gd name="T97" fmla="*/ 51 h 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
                <a:gd name="T148" fmla="*/ 0 h 74"/>
                <a:gd name="T149" fmla="*/ 65 w 65"/>
                <a:gd name="T150" fmla="*/ 74 h 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 h="74">
                  <a:moveTo>
                    <a:pt x="29" y="70"/>
                  </a:moveTo>
                  <a:lnTo>
                    <a:pt x="29" y="72"/>
                  </a:lnTo>
                  <a:lnTo>
                    <a:pt x="27" y="72"/>
                  </a:lnTo>
                  <a:lnTo>
                    <a:pt x="27" y="74"/>
                  </a:lnTo>
                  <a:lnTo>
                    <a:pt x="25" y="74"/>
                  </a:lnTo>
                  <a:lnTo>
                    <a:pt x="23" y="74"/>
                  </a:lnTo>
                  <a:lnTo>
                    <a:pt x="21" y="74"/>
                  </a:lnTo>
                  <a:lnTo>
                    <a:pt x="19" y="74"/>
                  </a:lnTo>
                  <a:lnTo>
                    <a:pt x="19" y="72"/>
                  </a:lnTo>
                  <a:lnTo>
                    <a:pt x="19" y="70"/>
                  </a:lnTo>
                  <a:lnTo>
                    <a:pt x="17" y="70"/>
                  </a:lnTo>
                  <a:lnTo>
                    <a:pt x="17" y="69"/>
                  </a:lnTo>
                  <a:lnTo>
                    <a:pt x="17" y="67"/>
                  </a:lnTo>
                  <a:lnTo>
                    <a:pt x="17" y="65"/>
                  </a:lnTo>
                  <a:lnTo>
                    <a:pt x="17" y="63"/>
                  </a:lnTo>
                  <a:lnTo>
                    <a:pt x="15" y="63"/>
                  </a:lnTo>
                  <a:lnTo>
                    <a:pt x="15" y="61"/>
                  </a:lnTo>
                  <a:lnTo>
                    <a:pt x="15" y="59"/>
                  </a:lnTo>
                  <a:lnTo>
                    <a:pt x="15" y="57"/>
                  </a:lnTo>
                  <a:lnTo>
                    <a:pt x="15" y="56"/>
                  </a:lnTo>
                  <a:lnTo>
                    <a:pt x="13" y="56"/>
                  </a:lnTo>
                  <a:lnTo>
                    <a:pt x="13" y="54"/>
                  </a:lnTo>
                  <a:lnTo>
                    <a:pt x="13" y="52"/>
                  </a:lnTo>
                  <a:lnTo>
                    <a:pt x="13" y="50"/>
                  </a:lnTo>
                  <a:lnTo>
                    <a:pt x="11" y="50"/>
                  </a:lnTo>
                  <a:lnTo>
                    <a:pt x="11" y="48"/>
                  </a:lnTo>
                  <a:lnTo>
                    <a:pt x="11" y="46"/>
                  </a:lnTo>
                  <a:lnTo>
                    <a:pt x="9" y="45"/>
                  </a:lnTo>
                  <a:lnTo>
                    <a:pt x="9" y="43"/>
                  </a:lnTo>
                  <a:lnTo>
                    <a:pt x="9" y="41"/>
                  </a:lnTo>
                  <a:lnTo>
                    <a:pt x="7" y="39"/>
                  </a:lnTo>
                  <a:lnTo>
                    <a:pt x="7" y="37"/>
                  </a:lnTo>
                  <a:lnTo>
                    <a:pt x="7" y="35"/>
                  </a:lnTo>
                  <a:lnTo>
                    <a:pt x="5" y="33"/>
                  </a:lnTo>
                  <a:lnTo>
                    <a:pt x="5" y="32"/>
                  </a:lnTo>
                  <a:lnTo>
                    <a:pt x="5" y="30"/>
                  </a:lnTo>
                  <a:lnTo>
                    <a:pt x="5" y="28"/>
                  </a:lnTo>
                  <a:lnTo>
                    <a:pt x="3" y="28"/>
                  </a:lnTo>
                  <a:lnTo>
                    <a:pt x="3" y="26"/>
                  </a:lnTo>
                  <a:lnTo>
                    <a:pt x="3" y="24"/>
                  </a:lnTo>
                  <a:lnTo>
                    <a:pt x="3" y="22"/>
                  </a:lnTo>
                  <a:lnTo>
                    <a:pt x="2" y="22"/>
                  </a:lnTo>
                  <a:lnTo>
                    <a:pt x="2" y="20"/>
                  </a:lnTo>
                  <a:lnTo>
                    <a:pt x="2" y="19"/>
                  </a:lnTo>
                  <a:lnTo>
                    <a:pt x="2" y="17"/>
                  </a:lnTo>
                  <a:lnTo>
                    <a:pt x="2" y="15"/>
                  </a:lnTo>
                  <a:lnTo>
                    <a:pt x="0" y="13"/>
                  </a:lnTo>
                  <a:lnTo>
                    <a:pt x="0" y="11"/>
                  </a:lnTo>
                  <a:lnTo>
                    <a:pt x="0" y="9"/>
                  </a:lnTo>
                  <a:lnTo>
                    <a:pt x="0" y="7"/>
                  </a:lnTo>
                  <a:lnTo>
                    <a:pt x="0" y="6"/>
                  </a:lnTo>
                  <a:lnTo>
                    <a:pt x="0" y="4"/>
                  </a:lnTo>
                  <a:lnTo>
                    <a:pt x="0" y="2"/>
                  </a:lnTo>
                  <a:lnTo>
                    <a:pt x="2" y="2"/>
                  </a:lnTo>
                  <a:lnTo>
                    <a:pt x="2" y="0"/>
                  </a:lnTo>
                  <a:lnTo>
                    <a:pt x="3" y="0"/>
                  </a:lnTo>
                  <a:lnTo>
                    <a:pt x="5" y="0"/>
                  </a:lnTo>
                  <a:lnTo>
                    <a:pt x="7" y="0"/>
                  </a:lnTo>
                  <a:lnTo>
                    <a:pt x="7" y="2"/>
                  </a:lnTo>
                  <a:lnTo>
                    <a:pt x="9" y="2"/>
                  </a:lnTo>
                  <a:lnTo>
                    <a:pt x="9" y="4"/>
                  </a:lnTo>
                  <a:lnTo>
                    <a:pt x="9" y="6"/>
                  </a:lnTo>
                  <a:lnTo>
                    <a:pt x="9" y="7"/>
                  </a:lnTo>
                  <a:lnTo>
                    <a:pt x="7" y="7"/>
                  </a:lnTo>
                  <a:lnTo>
                    <a:pt x="7" y="9"/>
                  </a:lnTo>
                  <a:lnTo>
                    <a:pt x="7" y="11"/>
                  </a:lnTo>
                  <a:lnTo>
                    <a:pt x="9" y="13"/>
                  </a:lnTo>
                  <a:lnTo>
                    <a:pt x="9" y="15"/>
                  </a:lnTo>
                  <a:lnTo>
                    <a:pt x="9" y="17"/>
                  </a:lnTo>
                  <a:lnTo>
                    <a:pt x="9" y="19"/>
                  </a:lnTo>
                  <a:lnTo>
                    <a:pt x="11" y="19"/>
                  </a:lnTo>
                  <a:lnTo>
                    <a:pt x="11" y="20"/>
                  </a:lnTo>
                  <a:lnTo>
                    <a:pt x="11" y="22"/>
                  </a:lnTo>
                  <a:lnTo>
                    <a:pt x="11" y="24"/>
                  </a:lnTo>
                  <a:lnTo>
                    <a:pt x="11" y="26"/>
                  </a:lnTo>
                  <a:lnTo>
                    <a:pt x="13" y="26"/>
                  </a:lnTo>
                  <a:lnTo>
                    <a:pt x="13" y="28"/>
                  </a:lnTo>
                  <a:lnTo>
                    <a:pt x="13" y="30"/>
                  </a:lnTo>
                  <a:lnTo>
                    <a:pt x="13" y="32"/>
                  </a:lnTo>
                  <a:lnTo>
                    <a:pt x="15" y="32"/>
                  </a:lnTo>
                  <a:lnTo>
                    <a:pt x="15" y="33"/>
                  </a:lnTo>
                  <a:lnTo>
                    <a:pt x="15" y="35"/>
                  </a:lnTo>
                  <a:lnTo>
                    <a:pt x="15" y="37"/>
                  </a:lnTo>
                  <a:lnTo>
                    <a:pt x="17" y="37"/>
                  </a:lnTo>
                  <a:lnTo>
                    <a:pt x="17" y="39"/>
                  </a:lnTo>
                  <a:lnTo>
                    <a:pt x="17" y="41"/>
                  </a:lnTo>
                  <a:lnTo>
                    <a:pt x="17" y="43"/>
                  </a:lnTo>
                  <a:lnTo>
                    <a:pt x="19" y="43"/>
                  </a:lnTo>
                  <a:lnTo>
                    <a:pt x="19" y="45"/>
                  </a:lnTo>
                  <a:lnTo>
                    <a:pt x="19" y="46"/>
                  </a:lnTo>
                  <a:lnTo>
                    <a:pt x="19" y="48"/>
                  </a:lnTo>
                  <a:lnTo>
                    <a:pt x="21" y="48"/>
                  </a:lnTo>
                  <a:lnTo>
                    <a:pt x="21" y="50"/>
                  </a:lnTo>
                  <a:lnTo>
                    <a:pt x="21" y="52"/>
                  </a:lnTo>
                  <a:lnTo>
                    <a:pt x="21" y="54"/>
                  </a:lnTo>
                  <a:lnTo>
                    <a:pt x="23" y="56"/>
                  </a:lnTo>
                  <a:lnTo>
                    <a:pt x="23" y="57"/>
                  </a:lnTo>
                  <a:lnTo>
                    <a:pt x="23" y="59"/>
                  </a:lnTo>
                  <a:lnTo>
                    <a:pt x="25" y="59"/>
                  </a:lnTo>
                  <a:lnTo>
                    <a:pt x="25" y="57"/>
                  </a:lnTo>
                  <a:lnTo>
                    <a:pt x="25" y="56"/>
                  </a:lnTo>
                  <a:lnTo>
                    <a:pt x="27" y="56"/>
                  </a:lnTo>
                  <a:lnTo>
                    <a:pt x="27" y="54"/>
                  </a:lnTo>
                  <a:lnTo>
                    <a:pt x="27" y="52"/>
                  </a:lnTo>
                  <a:lnTo>
                    <a:pt x="29" y="52"/>
                  </a:lnTo>
                  <a:lnTo>
                    <a:pt x="29" y="50"/>
                  </a:lnTo>
                  <a:lnTo>
                    <a:pt x="29" y="48"/>
                  </a:lnTo>
                  <a:lnTo>
                    <a:pt x="31" y="48"/>
                  </a:lnTo>
                  <a:lnTo>
                    <a:pt x="31" y="46"/>
                  </a:lnTo>
                  <a:lnTo>
                    <a:pt x="33" y="45"/>
                  </a:lnTo>
                  <a:lnTo>
                    <a:pt x="33" y="43"/>
                  </a:lnTo>
                  <a:lnTo>
                    <a:pt x="35" y="43"/>
                  </a:lnTo>
                  <a:lnTo>
                    <a:pt x="35" y="41"/>
                  </a:lnTo>
                  <a:lnTo>
                    <a:pt x="35" y="39"/>
                  </a:lnTo>
                  <a:lnTo>
                    <a:pt x="37" y="39"/>
                  </a:lnTo>
                  <a:lnTo>
                    <a:pt x="37" y="37"/>
                  </a:lnTo>
                  <a:lnTo>
                    <a:pt x="37" y="35"/>
                  </a:lnTo>
                  <a:lnTo>
                    <a:pt x="39" y="35"/>
                  </a:lnTo>
                  <a:lnTo>
                    <a:pt x="39" y="33"/>
                  </a:lnTo>
                  <a:lnTo>
                    <a:pt x="41" y="32"/>
                  </a:lnTo>
                  <a:lnTo>
                    <a:pt x="41" y="30"/>
                  </a:lnTo>
                  <a:lnTo>
                    <a:pt x="43" y="30"/>
                  </a:lnTo>
                  <a:lnTo>
                    <a:pt x="43" y="28"/>
                  </a:lnTo>
                  <a:lnTo>
                    <a:pt x="43" y="26"/>
                  </a:lnTo>
                  <a:lnTo>
                    <a:pt x="45" y="26"/>
                  </a:lnTo>
                  <a:lnTo>
                    <a:pt x="45" y="24"/>
                  </a:lnTo>
                  <a:lnTo>
                    <a:pt x="45" y="22"/>
                  </a:lnTo>
                  <a:lnTo>
                    <a:pt x="47" y="22"/>
                  </a:lnTo>
                  <a:lnTo>
                    <a:pt x="47" y="20"/>
                  </a:lnTo>
                  <a:lnTo>
                    <a:pt x="49" y="19"/>
                  </a:lnTo>
                  <a:lnTo>
                    <a:pt x="49" y="17"/>
                  </a:lnTo>
                  <a:lnTo>
                    <a:pt x="51" y="15"/>
                  </a:lnTo>
                  <a:lnTo>
                    <a:pt x="51" y="13"/>
                  </a:lnTo>
                  <a:lnTo>
                    <a:pt x="53" y="11"/>
                  </a:lnTo>
                  <a:lnTo>
                    <a:pt x="53" y="9"/>
                  </a:lnTo>
                  <a:lnTo>
                    <a:pt x="53" y="7"/>
                  </a:lnTo>
                  <a:lnTo>
                    <a:pt x="55" y="7"/>
                  </a:lnTo>
                  <a:lnTo>
                    <a:pt x="55" y="6"/>
                  </a:lnTo>
                  <a:lnTo>
                    <a:pt x="55" y="4"/>
                  </a:lnTo>
                  <a:lnTo>
                    <a:pt x="57" y="4"/>
                  </a:lnTo>
                  <a:lnTo>
                    <a:pt x="57" y="2"/>
                  </a:lnTo>
                  <a:lnTo>
                    <a:pt x="57" y="0"/>
                  </a:lnTo>
                  <a:lnTo>
                    <a:pt x="59" y="0"/>
                  </a:lnTo>
                  <a:lnTo>
                    <a:pt x="61" y="0"/>
                  </a:lnTo>
                  <a:lnTo>
                    <a:pt x="63" y="0"/>
                  </a:lnTo>
                  <a:lnTo>
                    <a:pt x="65" y="0"/>
                  </a:lnTo>
                  <a:lnTo>
                    <a:pt x="65" y="2"/>
                  </a:lnTo>
                  <a:lnTo>
                    <a:pt x="65" y="4"/>
                  </a:lnTo>
                  <a:lnTo>
                    <a:pt x="65" y="6"/>
                  </a:lnTo>
                  <a:lnTo>
                    <a:pt x="65" y="7"/>
                  </a:lnTo>
                  <a:lnTo>
                    <a:pt x="63" y="7"/>
                  </a:lnTo>
                  <a:lnTo>
                    <a:pt x="63" y="9"/>
                  </a:lnTo>
                  <a:lnTo>
                    <a:pt x="63" y="11"/>
                  </a:lnTo>
                  <a:lnTo>
                    <a:pt x="61" y="11"/>
                  </a:lnTo>
                  <a:lnTo>
                    <a:pt x="61" y="13"/>
                  </a:lnTo>
                  <a:lnTo>
                    <a:pt x="61" y="15"/>
                  </a:lnTo>
                  <a:lnTo>
                    <a:pt x="59" y="15"/>
                  </a:lnTo>
                  <a:lnTo>
                    <a:pt x="59" y="17"/>
                  </a:lnTo>
                  <a:lnTo>
                    <a:pt x="59" y="19"/>
                  </a:lnTo>
                  <a:lnTo>
                    <a:pt x="57" y="19"/>
                  </a:lnTo>
                  <a:lnTo>
                    <a:pt x="57" y="20"/>
                  </a:lnTo>
                  <a:lnTo>
                    <a:pt x="55" y="22"/>
                  </a:lnTo>
                  <a:lnTo>
                    <a:pt x="55" y="24"/>
                  </a:lnTo>
                  <a:lnTo>
                    <a:pt x="53" y="26"/>
                  </a:lnTo>
                  <a:lnTo>
                    <a:pt x="53" y="28"/>
                  </a:lnTo>
                  <a:lnTo>
                    <a:pt x="51" y="28"/>
                  </a:lnTo>
                  <a:lnTo>
                    <a:pt x="51" y="30"/>
                  </a:lnTo>
                  <a:lnTo>
                    <a:pt x="51" y="32"/>
                  </a:lnTo>
                  <a:lnTo>
                    <a:pt x="49" y="32"/>
                  </a:lnTo>
                  <a:lnTo>
                    <a:pt x="49" y="33"/>
                  </a:lnTo>
                  <a:lnTo>
                    <a:pt x="47" y="35"/>
                  </a:lnTo>
                  <a:lnTo>
                    <a:pt x="47" y="37"/>
                  </a:lnTo>
                  <a:lnTo>
                    <a:pt x="45" y="39"/>
                  </a:lnTo>
                  <a:lnTo>
                    <a:pt x="45" y="41"/>
                  </a:lnTo>
                  <a:lnTo>
                    <a:pt x="43" y="41"/>
                  </a:lnTo>
                  <a:lnTo>
                    <a:pt x="43" y="43"/>
                  </a:lnTo>
                  <a:lnTo>
                    <a:pt x="41" y="45"/>
                  </a:lnTo>
                  <a:lnTo>
                    <a:pt x="41" y="46"/>
                  </a:lnTo>
                  <a:lnTo>
                    <a:pt x="39" y="48"/>
                  </a:lnTo>
                  <a:lnTo>
                    <a:pt x="39" y="50"/>
                  </a:lnTo>
                  <a:lnTo>
                    <a:pt x="37" y="50"/>
                  </a:lnTo>
                  <a:lnTo>
                    <a:pt x="37" y="52"/>
                  </a:lnTo>
                  <a:lnTo>
                    <a:pt x="37" y="54"/>
                  </a:lnTo>
                  <a:lnTo>
                    <a:pt x="35" y="54"/>
                  </a:lnTo>
                  <a:lnTo>
                    <a:pt x="35" y="56"/>
                  </a:lnTo>
                  <a:lnTo>
                    <a:pt x="35" y="57"/>
                  </a:lnTo>
                  <a:lnTo>
                    <a:pt x="33" y="57"/>
                  </a:lnTo>
                  <a:lnTo>
                    <a:pt x="33" y="59"/>
                  </a:lnTo>
                  <a:lnTo>
                    <a:pt x="33" y="61"/>
                  </a:lnTo>
                  <a:lnTo>
                    <a:pt x="31" y="61"/>
                  </a:lnTo>
                  <a:lnTo>
                    <a:pt x="31" y="63"/>
                  </a:lnTo>
                  <a:lnTo>
                    <a:pt x="31" y="65"/>
                  </a:lnTo>
                  <a:lnTo>
                    <a:pt x="31" y="67"/>
                  </a:lnTo>
                  <a:lnTo>
                    <a:pt x="29" y="67"/>
                  </a:lnTo>
                  <a:lnTo>
                    <a:pt x="29" y="69"/>
                  </a:lnTo>
                  <a:lnTo>
                    <a:pt x="29"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4843" name="Group 22"/>
            <p:cNvGrpSpPr>
              <a:grpSpLocks/>
            </p:cNvGrpSpPr>
            <p:nvPr/>
          </p:nvGrpSpPr>
          <p:grpSpPr bwMode="auto">
            <a:xfrm>
              <a:off x="5025" y="985"/>
              <a:ext cx="269" cy="132"/>
              <a:chOff x="5120" y="1641"/>
              <a:chExt cx="280" cy="137"/>
            </a:xfrm>
          </p:grpSpPr>
          <p:sp>
            <p:nvSpPr>
              <p:cNvPr id="34868" name="Freeform 23"/>
              <p:cNvSpPr>
                <a:spLocks/>
              </p:cNvSpPr>
              <p:nvPr/>
            </p:nvSpPr>
            <p:spPr bwMode="auto">
              <a:xfrm>
                <a:off x="5120" y="1654"/>
                <a:ext cx="77" cy="73"/>
              </a:xfrm>
              <a:custGeom>
                <a:avLst/>
                <a:gdLst>
                  <a:gd name="T0" fmla="*/ 77 w 77"/>
                  <a:gd name="T1" fmla="*/ 41 h 73"/>
                  <a:gd name="T2" fmla="*/ 43 w 77"/>
                  <a:gd name="T3" fmla="*/ 41 h 73"/>
                  <a:gd name="T4" fmla="*/ 43 w 77"/>
                  <a:gd name="T5" fmla="*/ 73 h 73"/>
                  <a:gd name="T6" fmla="*/ 33 w 77"/>
                  <a:gd name="T7" fmla="*/ 73 h 73"/>
                  <a:gd name="T8" fmla="*/ 33 w 77"/>
                  <a:gd name="T9" fmla="*/ 41 h 73"/>
                  <a:gd name="T10" fmla="*/ 0 w 77"/>
                  <a:gd name="T11" fmla="*/ 41 h 73"/>
                  <a:gd name="T12" fmla="*/ 0 w 77"/>
                  <a:gd name="T13" fmla="*/ 32 h 73"/>
                  <a:gd name="T14" fmla="*/ 33 w 77"/>
                  <a:gd name="T15" fmla="*/ 32 h 73"/>
                  <a:gd name="T16" fmla="*/ 33 w 77"/>
                  <a:gd name="T17" fmla="*/ 0 h 73"/>
                  <a:gd name="T18" fmla="*/ 43 w 77"/>
                  <a:gd name="T19" fmla="*/ 0 h 73"/>
                  <a:gd name="T20" fmla="*/ 43 w 77"/>
                  <a:gd name="T21" fmla="*/ 32 h 73"/>
                  <a:gd name="T22" fmla="*/ 77 w 77"/>
                  <a:gd name="T23" fmla="*/ 32 h 73"/>
                  <a:gd name="T24" fmla="*/ 77 w 77"/>
                  <a:gd name="T25" fmla="*/ 41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7"/>
                  <a:gd name="T40" fmla="*/ 0 h 73"/>
                  <a:gd name="T41" fmla="*/ 77 w 77"/>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7" h="73">
                    <a:moveTo>
                      <a:pt x="77" y="41"/>
                    </a:moveTo>
                    <a:lnTo>
                      <a:pt x="43" y="41"/>
                    </a:lnTo>
                    <a:lnTo>
                      <a:pt x="43" y="73"/>
                    </a:lnTo>
                    <a:lnTo>
                      <a:pt x="33" y="73"/>
                    </a:lnTo>
                    <a:lnTo>
                      <a:pt x="33" y="41"/>
                    </a:lnTo>
                    <a:lnTo>
                      <a:pt x="0" y="41"/>
                    </a:lnTo>
                    <a:lnTo>
                      <a:pt x="0" y="32"/>
                    </a:lnTo>
                    <a:lnTo>
                      <a:pt x="33" y="32"/>
                    </a:lnTo>
                    <a:lnTo>
                      <a:pt x="33" y="0"/>
                    </a:lnTo>
                    <a:lnTo>
                      <a:pt x="43" y="0"/>
                    </a:lnTo>
                    <a:lnTo>
                      <a:pt x="43" y="32"/>
                    </a:lnTo>
                    <a:lnTo>
                      <a:pt x="77" y="32"/>
                    </a:lnTo>
                    <a:lnTo>
                      <a:pt x="77"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69" name="Freeform 24"/>
              <p:cNvSpPr>
                <a:spLocks/>
              </p:cNvSpPr>
              <p:nvPr/>
            </p:nvSpPr>
            <p:spPr bwMode="auto">
              <a:xfrm>
                <a:off x="5211" y="1641"/>
                <a:ext cx="82" cy="87"/>
              </a:xfrm>
              <a:custGeom>
                <a:avLst/>
                <a:gdLst>
                  <a:gd name="T0" fmla="*/ 82 w 82"/>
                  <a:gd name="T1" fmla="*/ 0 h 87"/>
                  <a:gd name="T2" fmla="*/ 49 w 82"/>
                  <a:gd name="T3" fmla="*/ 87 h 87"/>
                  <a:gd name="T4" fmla="*/ 33 w 82"/>
                  <a:gd name="T5" fmla="*/ 87 h 87"/>
                  <a:gd name="T6" fmla="*/ 0 w 82"/>
                  <a:gd name="T7" fmla="*/ 0 h 87"/>
                  <a:gd name="T8" fmla="*/ 13 w 82"/>
                  <a:gd name="T9" fmla="*/ 0 h 87"/>
                  <a:gd name="T10" fmla="*/ 41 w 82"/>
                  <a:gd name="T11" fmla="*/ 76 h 87"/>
                  <a:gd name="T12" fmla="*/ 70 w 82"/>
                  <a:gd name="T13" fmla="*/ 0 h 87"/>
                  <a:gd name="T14" fmla="*/ 82 w 82"/>
                  <a:gd name="T15" fmla="*/ 0 h 87"/>
                  <a:gd name="T16" fmla="*/ 0 60000 65536"/>
                  <a:gd name="T17" fmla="*/ 0 60000 65536"/>
                  <a:gd name="T18" fmla="*/ 0 60000 65536"/>
                  <a:gd name="T19" fmla="*/ 0 60000 65536"/>
                  <a:gd name="T20" fmla="*/ 0 60000 65536"/>
                  <a:gd name="T21" fmla="*/ 0 60000 65536"/>
                  <a:gd name="T22" fmla="*/ 0 60000 65536"/>
                  <a:gd name="T23" fmla="*/ 0 60000 65536"/>
                  <a:gd name="T24" fmla="*/ 0 w 82"/>
                  <a:gd name="T25" fmla="*/ 0 h 87"/>
                  <a:gd name="T26" fmla="*/ 82 w 82"/>
                  <a:gd name="T27" fmla="*/ 87 h 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2" h="87">
                    <a:moveTo>
                      <a:pt x="82" y="0"/>
                    </a:moveTo>
                    <a:lnTo>
                      <a:pt x="49" y="87"/>
                    </a:lnTo>
                    <a:lnTo>
                      <a:pt x="33" y="87"/>
                    </a:lnTo>
                    <a:lnTo>
                      <a:pt x="0" y="0"/>
                    </a:lnTo>
                    <a:lnTo>
                      <a:pt x="13" y="0"/>
                    </a:lnTo>
                    <a:lnTo>
                      <a:pt x="41" y="76"/>
                    </a:lnTo>
                    <a:lnTo>
                      <a:pt x="70" y="0"/>
                    </a:lnTo>
                    <a:lnTo>
                      <a:pt x="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0" name="Freeform 25"/>
              <p:cNvSpPr>
                <a:spLocks/>
              </p:cNvSpPr>
              <p:nvPr/>
            </p:nvSpPr>
            <p:spPr bwMode="auto">
              <a:xfrm>
                <a:off x="5283" y="1715"/>
                <a:ext cx="54" cy="63"/>
              </a:xfrm>
              <a:custGeom>
                <a:avLst/>
                <a:gdLst>
                  <a:gd name="T0" fmla="*/ 52 w 54"/>
                  <a:gd name="T1" fmla="*/ 60 h 63"/>
                  <a:gd name="T2" fmla="*/ 48 w 54"/>
                  <a:gd name="T3" fmla="*/ 62 h 63"/>
                  <a:gd name="T4" fmla="*/ 42 w 54"/>
                  <a:gd name="T5" fmla="*/ 62 h 63"/>
                  <a:gd name="T6" fmla="*/ 38 w 54"/>
                  <a:gd name="T7" fmla="*/ 63 h 63"/>
                  <a:gd name="T8" fmla="*/ 32 w 54"/>
                  <a:gd name="T9" fmla="*/ 63 h 63"/>
                  <a:gd name="T10" fmla="*/ 26 w 54"/>
                  <a:gd name="T11" fmla="*/ 63 h 63"/>
                  <a:gd name="T12" fmla="*/ 22 w 54"/>
                  <a:gd name="T13" fmla="*/ 62 h 63"/>
                  <a:gd name="T14" fmla="*/ 16 w 54"/>
                  <a:gd name="T15" fmla="*/ 62 h 63"/>
                  <a:gd name="T16" fmla="*/ 14 w 54"/>
                  <a:gd name="T17" fmla="*/ 58 h 63"/>
                  <a:gd name="T18" fmla="*/ 10 w 54"/>
                  <a:gd name="T19" fmla="*/ 56 h 63"/>
                  <a:gd name="T20" fmla="*/ 6 w 54"/>
                  <a:gd name="T21" fmla="*/ 54 h 63"/>
                  <a:gd name="T22" fmla="*/ 4 w 54"/>
                  <a:gd name="T23" fmla="*/ 50 h 63"/>
                  <a:gd name="T24" fmla="*/ 2 w 54"/>
                  <a:gd name="T25" fmla="*/ 47 h 63"/>
                  <a:gd name="T26" fmla="*/ 2 w 54"/>
                  <a:gd name="T27" fmla="*/ 41 h 63"/>
                  <a:gd name="T28" fmla="*/ 0 w 54"/>
                  <a:gd name="T29" fmla="*/ 38 h 63"/>
                  <a:gd name="T30" fmla="*/ 0 w 54"/>
                  <a:gd name="T31" fmla="*/ 32 h 63"/>
                  <a:gd name="T32" fmla="*/ 0 w 54"/>
                  <a:gd name="T33" fmla="*/ 26 h 63"/>
                  <a:gd name="T34" fmla="*/ 2 w 54"/>
                  <a:gd name="T35" fmla="*/ 23 h 63"/>
                  <a:gd name="T36" fmla="*/ 4 w 54"/>
                  <a:gd name="T37" fmla="*/ 17 h 63"/>
                  <a:gd name="T38" fmla="*/ 6 w 54"/>
                  <a:gd name="T39" fmla="*/ 12 h 63"/>
                  <a:gd name="T40" fmla="*/ 10 w 54"/>
                  <a:gd name="T41" fmla="*/ 10 h 63"/>
                  <a:gd name="T42" fmla="*/ 12 w 54"/>
                  <a:gd name="T43" fmla="*/ 6 h 63"/>
                  <a:gd name="T44" fmla="*/ 16 w 54"/>
                  <a:gd name="T45" fmla="*/ 4 h 63"/>
                  <a:gd name="T46" fmla="*/ 20 w 54"/>
                  <a:gd name="T47" fmla="*/ 2 h 63"/>
                  <a:gd name="T48" fmla="*/ 26 w 54"/>
                  <a:gd name="T49" fmla="*/ 2 h 63"/>
                  <a:gd name="T50" fmla="*/ 30 w 54"/>
                  <a:gd name="T51" fmla="*/ 0 h 63"/>
                  <a:gd name="T52" fmla="*/ 36 w 54"/>
                  <a:gd name="T53" fmla="*/ 0 h 63"/>
                  <a:gd name="T54" fmla="*/ 40 w 54"/>
                  <a:gd name="T55" fmla="*/ 2 h 63"/>
                  <a:gd name="T56" fmla="*/ 46 w 54"/>
                  <a:gd name="T57" fmla="*/ 2 h 63"/>
                  <a:gd name="T58" fmla="*/ 50 w 54"/>
                  <a:gd name="T59" fmla="*/ 4 h 63"/>
                  <a:gd name="T60" fmla="*/ 54 w 54"/>
                  <a:gd name="T61" fmla="*/ 6 h 63"/>
                  <a:gd name="T62" fmla="*/ 52 w 54"/>
                  <a:gd name="T63" fmla="*/ 13 h 63"/>
                  <a:gd name="T64" fmla="*/ 46 w 54"/>
                  <a:gd name="T65" fmla="*/ 12 h 63"/>
                  <a:gd name="T66" fmla="*/ 42 w 54"/>
                  <a:gd name="T67" fmla="*/ 10 h 63"/>
                  <a:gd name="T68" fmla="*/ 38 w 54"/>
                  <a:gd name="T69" fmla="*/ 8 h 63"/>
                  <a:gd name="T70" fmla="*/ 32 w 54"/>
                  <a:gd name="T71" fmla="*/ 8 h 63"/>
                  <a:gd name="T72" fmla="*/ 26 w 54"/>
                  <a:gd name="T73" fmla="*/ 8 h 63"/>
                  <a:gd name="T74" fmla="*/ 22 w 54"/>
                  <a:gd name="T75" fmla="*/ 10 h 63"/>
                  <a:gd name="T76" fmla="*/ 18 w 54"/>
                  <a:gd name="T77" fmla="*/ 12 h 63"/>
                  <a:gd name="T78" fmla="*/ 16 w 54"/>
                  <a:gd name="T79" fmla="*/ 15 h 63"/>
                  <a:gd name="T80" fmla="*/ 12 w 54"/>
                  <a:gd name="T81" fmla="*/ 17 h 63"/>
                  <a:gd name="T82" fmla="*/ 10 w 54"/>
                  <a:gd name="T83" fmla="*/ 23 h 63"/>
                  <a:gd name="T84" fmla="*/ 10 w 54"/>
                  <a:gd name="T85" fmla="*/ 28 h 63"/>
                  <a:gd name="T86" fmla="*/ 10 w 54"/>
                  <a:gd name="T87" fmla="*/ 34 h 63"/>
                  <a:gd name="T88" fmla="*/ 10 w 54"/>
                  <a:gd name="T89" fmla="*/ 39 h 63"/>
                  <a:gd name="T90" fmla="*/ 12 w 54"/>
                  <a:gd name="T91" fmla="*/ 43 h 63"/>
                  <a:gd name="T92" fmla="*/ 14 w 54"/>
                  <a:gd name="T93" fmla="*/ 47 h 63"/>
                  <a:gd name="T94" fmla="*/ 16 w 54"/>
                  <a:gd name="T95" fmla="*/ 50 h 63"/>
                  <a:gd name="T96" fmla="*/ 20 w 54"/>
                  <a:gd name="T97" fmla="*/ 52 h 63"/>
                  <a:gd name="T98" fmla="*/ 24 w 54"/>
                  <a:gd name="T99" fmla="*/ 56 h 63"/>
                  <a:gd name="T100" fmla="*/ 30 w 54"/>
                  <a:gd name="T101" fmla="*/ 56 h 63"/>
                  <a:gd name="T102" fmla="*/ 36 w 54"/>
                  <a:gd name="T103" fmla="*/ 56 h 63"/>
                  <a:gd name="T104" fmla="*/ 42 w 54"/>
                  <a:gd name="T105" fmla="*/ 56 h 63"/>
                  <a:gd name="T106" fmla="*/ 46 w 54"/>
                  <a:gd name="T107" fmla="*/ 54 h 63"/>
                  <a:gd name="T108" fmla="*/ 50 w 54"/>
                  <a:gd name="T109" fmla="*/ 52 h 63"/>
                  <a:gd name="T110" fmla="*/ 52 w 54"/>
                  <a:gd name="T111" fmla="*/ 49 h 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4"/>
                  <a:gd name="T169" fmla="*/ 0 h 63"/>
                  <a:gd name="T170" fmla="*/ 54 w 54"/>
                  <a:gd name="T171" fmla="*/ 63 h 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4" h="63">
                    <a:moveTo>
                      <a:pt x="54" y="58"/>
                    </a:moveTo>
                    <a:lnTo>
                      <a:pt x="52" y="58"/>
                    </a:lnTo>
                    <a:lnTo>
                      <a:pt x="52" y="60"/>
                    </a:lnTo>
                    <a:lnTo>
                      <a:pt x="50" y="60"/>
                    </a:lnTo>
                    <a:lnTo>
                      <a:pt x="48" y="60"/>
                    </a:lnTo>
                    <a:lnTo>
                      <a:pt x="48" y="62"/>
                    </a:lnTo>
                    <a:lnTo>
                      <a:pt x="46" y="62"/>
                    </a:lnTo>
                    <a:lnTo>
                      <a:pt x="44" y="62"/>
                    </a:lnTo>
                    <a:lnTo>
                      <a:pt x="42" y="62"/>
                    </a:lnTo>
                    <a:lnTo>
                      <a:pt x="42" y="63"/>
                    </a:lnTo>
                    <a:lnTo>
                      <a:pt x="40" y="63"/>
                    </a:lnTo>
                    <a:lnTo>
                      <a:pt x="38" y="63"/>
                    </a:lnTo>
                    <a:lnTo>
                      <a:pt x="36" y="63"/>
                    </a:lnTo>
                    <a:lnTo>
                      <a:pt x="34" y="63"/>
                    </a:lnTo>
                    <a:lnTo>
                      <a:pt x="32" y="63"/>
                    </a:lnTo>
                    <a:lnTo>
                      <a:pt x="30" y="63"/>
                    </a:lnTo>
                    <a:lnTo>
                      <a:pt x="28" y="63"/>
                    </a:lnTo>
                    <a:lnTo>
                      <a:pt x="26" y="63"/>
                    </a:lnTo>
                    <a:lnTo>
                      <a:pt x="24" y="63"/>
                    </a:lnTo>
                    <a:lnTo>
                      <a:pt x="22" y="63"/>
                    </a:lnTo>
                    <a:lnTo>
                      <a:pt x="22" y="62"/>
                    </a:lnTo>
                    <a:lnTo>
                      <a:pt x="20" y="62"/>
                    </a:lnTo>
                    <a:lnTo>
                      <a:pt x="18" y="62"/>
                    </a:lnTo>
                    <a:lnTo>
                      <a:pt x="16" y="62"/>
                    </a:lnTo>
                    <a:lnTo>
                      <a:pt x="16" y="60"/>
                    </a:lnTo>
                    <a:lnTo>
                      <a:pt x="14" y="60"/>
                    </a:lnTo>
                    <a:lnTo>
                      <a:pt x="14" y="58"/>
                    </a:lnTo>
                    <a:lnTo>
                      <a:pt x="12" y="58"/>
                    </a:lnTo>
                    <a:lnTo>
                      <a:pt x="10" y="58"/>
                    </a:lnTo>
                    <a:lnTo>
                      <a:pt x="10" y="56"/>
                    </a:lnTo>
                    <a:lnTo>
                      <a:pt x="8" y="56"/>
                    </a:lnTo>
                    <a:lnTo>
                      <a:pt x="8" y="54"/>
                    </a:lnTo>
                    <a:lnTo>
                      <a:pt x="6" y="54"/>
                    </a:lnTo>
                    <a:lnTo>
                      <a:pt x="6" y="52"/>
                    </a:lnTo>
                    <a:lnTo>
                      <a:pt x="6" y="50"/>
                    </a:lnTo>
                    <a:lnTo>
                      <a:pt x="4" y="50"/>
                    </a:lnTo>
                    <a:lnTo>
                      <a:pt x="4" y="49"/>
                    </a:lnTo>
                    <a:lnTo>
                      <a:pt x="4" y="47"/>
                    </a:lnTo>
                    <a:lnTo>
                      <a:pt x="2" y="47"/>
                    </a:lnTo>
                    <a:lnTo>
                      <a:pt x="2" y="45"/>
                    </a:lnTo>
                    <a:lnTo>
                      <a:pt x="2" y="43"/>
                    </a:lnTo>
                    <a:lnTo>
                      <a:pt x="2" y="41"/>
                    </a:lnTo>
                    <a:lnTo>
                      <a:pt x="2" y="39"/>
                    </a:lnTo>
                    <a:lnTo>
                      <a:pt x="0" y="39"/>
                    </a:lnTo>
                    <a:lnTo>
                      <a:pt x="0" y="38"/>
                    </a:lnTo>
                    <a:lnTo>
                      <a:pt x="0" y="36"/>
                    </a:lnTo>
                    <a:lnTo>
                      <a:pt x="0" y="34"/>
                    </a:lnTo>
                    <a:lnTo>
                      <a:pt x="0" y="32"/>
                    </a:lnTo>
                    <a:lnTo>
                      <a:pt x="0" y="30"/>
                    </a:lnTo>
                    <a:lnTo>
                      <a:pt x="0" y="28"/>
                    </a:lnTo>
                    <a:lnTo>
                      <a:pt x="0" y="26"/>
                    </a:lnTo>
                    <a:lnTo>
                      <a:pt x="0" y="25"/>
                    </a:lnTo>
                    <a:lnTo>
                      <a:pt x="2" y="25"/>
                    </a:lnTo>
                    <a:lnTo>
                      <a:pt x="2" y="23"/>
                    </a:lnTo>
                    <a:lnTo>
                      <a:pt x="2" y="21"/>
                    </a:lnTo>
                    <a:lnTo>
                      <a:pt x="2" y="19"/>
                    </a:lnTo>
                    <a:lnTo>
                      <a:pt x="4" y="17"/>
                    </a:lnTo>
                    <a:lnTo>
                      <a:pt x="4" y="15"/>
                    </a:lnTo>
                    <a:lnTo>
                      <a:pt x="6" y="13"/>
                    </a:lnTo>
                    <a:lnTo>
                      <a:pt x="6" y="12"/>
                    </a:lnTo>
                    <a:lnTo>
                      <a:pt x="8" y="12"/>
                    </a:lnTo>
                    <a:lnTo>
                      <a:pt x="8" y="10"/>
                    </a:lnTo>
                    <a:lnTo>
                      <a:pt x="10" y="10"/>
                    </a:lnTo>
                    <a:lnTo>
                      <a:pt x="10" y="8"/>
                    </a:lnTo>
                    <a:lnTo>
                      <a:pt x="12" y="8"/>
                    </a:lnTo>
                    <a:lnTo>
                      <a:pt x="12" y="6"/>
                    </a:lnTo>
                    <a:lnTo>
                      <a:pt x="14" y="6"/>
                    </a:lnTo>
                    <a:lnTo>
                      <a:pt x="14" y="4"/>
                    </a:lnTo>
                    <a:lnTo>
                      <a:pt x="16" y="4"/>
                    </a:lnTo>
                    <a:lnTo>
                      <a:pt x="18" y="4"/>
                    </a:lnTo>
                    <a:lnTo>
                      <a:pt x="18" y="2"/>
                    </a:lnTo>
                    <a:lnTo>
                      <a:pt x="20" y="2"/>
                    </a:lnTo>
                    <a:lnTo>
                      <a:pt x="22" y="2"/>
                    </a:lnTo>
                    <a:lnTo>
                      <a:pt x="24" y="2"/>
                    </a:lnTo>
                    <a:lnTo>
                      <a:pt x="26" y="2"/>
                    </a:lnTo>
                    <a:lnTo>
                      <a:pt x="26" y="0"/>
                    </a:lnTo>
                    <a:lnTo>
                      <a:pt x="28" y="0"/>
                    </a:lnTo>
                    <a:lnTo>
                      <a:pt x="30" y="0"/>
                    </a:lnTo>
                    <a:lnTo>
                      <a:pt x="32" y="0"/>
                    </a:lnTo>
                    <a:lnTo>
                      <a:pt x="34" y="0"/>
                    </a:lnTo>
                    <a:lnTo>
                      <a:pt x="36" y="0"/>
                    </a:lnTo>
                    <a:lnTo>
                      <a:pt x="38" y="0"/>
                    </a:lnTo>
                    <a:lnTo>
                      <a:pt x="38" y="2"/>
                    </a:lnTo>
                    <a:lnTo>
                      <a:pt x="40" y="2"/>
                    </a:lnTo>
                    <a:lnTo>
                      <a:pt x="42" y="2"/>
                    </a:lnTo>
                    <a:lnTo>
                      <a:pt x="44" y="2"/>
                    </a:lnTo>
                    <a:lnTo>
                      <a:pt x="46" y="2"/>
                    </a:lnTo>
                    <a:lnTo>
                      <a:pt x="46" y="4"/>
                    </a:lnTo>
                    <a:lnTo>
                      <a:pt x="48" y="4"/>
                    </a:lnTo>
                    <a:lnTo>
                      <a:pt x="50" y="4"/>
                    </a:lnTo>
                    <a:lnTo>
                      <a:pt x="52" y="4"/>
                    </a:lnTo>
                    <a:lnTo>
                      <a:pt x="52" y="6"/>
                    </a:lnTo>
                    <a:lnTo>
                      <a:pt x="54" y="6"/>
                    </a:lnTo>
                    <a:lnTo>
                      <a:pt x="54" y="15"/>
                    </a:lnTo>
                    <a:lnTo>
                      <a:pt x="52" y="15"/>
                    </a:lnTo>
                    <a:lnTo>
                      <a:pt x="52" y="13"/>
                    </a:lnTo>
                    <a:lnTo>
                      <a:pt x="50" y="13"/>
                    </a:lnTo>
                    <a:lnTo>
                      <a:pt x="48" y="12"/>
                    </a:lnTo>
                    <a:lnTo>
                      <a:pt x="46" y="12"/>
                    </a:lnTo>
                    <a:lnTo>
                      <a:pt x="46" y="10"/>
                    </a:lnTo>
                    <a:lnTo>
                      <a:pt x="44" y="10"/>
                    </a:lnTo>
                    <a:lnTo>
                      <a:pt x="42" y="10"/>
                    </a:lnTo>
                    <a:lnTo>
                      <a:pt x="40" y="10"/>
                    </a:lnTo>
                    <a:lnTo>
                      <a:pt x="40" y="8"/>
                    </a:lnTo>
                    <a:lnTo>
                      <a:pt x="38" y="8"/>
                    </a:lnTo>
                    <a:lnTo>
                      <a:pt x="36" y="8"/>
                    </a:lnTo>
                    <a:lnTo>
                      <a:pt x="34" y="8"/>
                    </a:lnTo>
                    <a:lnTo>
                      <a:pt x="32" y="8"/>
                    </a:lnTo>
                    <a:lnTo>
                      <a:pt x="30" y="8"/>
                    </a:lnTo>
                    <a:lnTo>
                      <a:pt x="28" y="8"/>
                    </a:lnTo>
                    <a:lnTo>
                      <a:pt x="26" y="8"/>
                    </a:lnTo>
                    <a:lnTo>
                      <a:pt x="24" y="8"/>
                    </a:lnTo>
                    <a:lnTo>
                      <a:pt x="24" y="10"/>
                    </a:lnTo>
                    <a:lnTo>
                      <a:pt x="22" y="10"/>
                    </a:lnTo>
                    <a:lnTo>
                      <a:pt x="20" y="10"/>
                    </a:lnTo>
                    <a:lnTo>
                      <a:pt x="20" y="12"/>
                    </a:lnTo>
                    <a:lnTo>
                      <a:pt x="18" y="12"/>
                    </a:lnTo>
                    <a:lnTo>
                      <a:pt x="18" y="13"/>
                    </a:lnTo>
                    <a:lnTo>
                      <a:pt x="16" y="13"/>
                    </a:lnTo>
                    <a:lnTo>
                      <a:pt x="16" y="15"/>
                    </a:lnTo>
                    <a:lnTo>
                      <a:pt x="14" y="15"/>
                    </a:lnTo>
                    <a:lnTo>
                      <a:pt x="14" y="17"/>
                    </a:lnTo>
                    <a:lnTo>
                      <a:pt x="12" y="17"/>
                    </a:lnTo>
                    <a:lnTo>
                      <a:pt x="12" y="19"/>
                    </a:lnTo>
                    <a:lnTo>
                      <a:pt x="12" y="21"/>
                    </a:lnTo>
                    <a:lnTo>
                      <a:pt x="10" y="23"/>
                    </a:lnTo>
                    <a:lnTo>
                      <a:pt x="10" y="25"/>
                    </a:lnTo>
                    <a:lnTo>
                      <a:pt x="10" y="26"/>
                    </a:lnTo>
                    <a:lnTo>
                      <a:pt x="10" y="28"/>
                    </a:lnTo>
                    <a:lnTo>
                      <a:pt x="10" y="30"/>
                    </a:lnTo>
                    <a:lnTo>
                      <a:pt x="10" y="32"/>
                    </a:lnTo>
                    <a:lnTo>
                      <a:pt x="10" y="34"/>
                    </a:lnTo>
                    <a:lnTo>
                      <a:pt x="10" y="36"/>
                    </a:lnTo>
                    <a:lnTo>
                      <a:pt x="10" y="38"/>
                    </a:lnTo>
                    <a:lnTo>
                      <a:pt x="10" y="39"/>
                    </a:lnTo>
                    <a:lnTo>
                      <a:pt x="10" y="41"/>
                    </a:lnTo>
                    <a:lnTo>
                      <a:pt x="10" y="43"/>
                    </a:lnTo>
                    <a:lnTo>
                      <a:pt x="12" y="43"/>
                    </a:lnTo>
                    <a:lnTo>
                      <a:pt x="12" y="45"/>
                    </a:lnTo>
                    <a:lnTo>
                      <a:pt x="12" y="47"/>
                    </a:lnTo>
                    <a:lnTo>
                      <a:pt x="14" y="47"/>
                    </a:lnTo>
                    <a:lnTo>
                      <a:pt x="14" y="49"/>
                    </a:lnTo>
                    <a:lnTo>
                      <a:pt x="14" y="50"/>
                    </a:lnTo>
                    <a:lnTo>
                      <a:pt x="16" y="50"/>
                    </a:lnTo>
                    <a:lnTo>
                      <a:pt x="16" y="52"/>
                    </a:lnTo>
                    <a:lnTo>
                      <a:pt x="18" y="52"/>
                    </a:lnTo>
                    <a:lnTo>
                      <a:pt x="20" y="52"/>
                    </a:lnTo>
                    <a:lnTo>
                      <a:pt x="20" y="54"/>
                    </a:lnTo>
                    <a:lnTo>
                      <a:pt x="22" y="54"/>
                    </a:lnTo>
                    <a:lnTo>
                      <a:pt x="24" y="56"/>
                    </a:lnTo>
                    <a:lnTo>
                      <a:pt x="26" y="56"/>
                    </a:lnTo>
                    <a:lnTo>
                      <a:pt x="28" y="56"/>
                    </a:lnTo>
                    <a:lnTo>
                      <a:pt x="30" y="56"/>
                    </a:lnTo>
                    <a:lnTo>
                      <a:pt x="32" y="56"/>
                    </a:lnTo>
                    <a:lnTo>
                      <a:pt x="34" y="56"/>
                    </a:lnTo>
                    <a:lnTo>
                      <a:pt x="36" y="56"/>
                    </a:lnTo>
                    <a:lnTo>
                      <a:pt x="38" y="56"/>
                    </a:lnTo>
                    <a:lnTo>
                      <a:pt x="40" y="56"/>
                    </a:lnTo>
                    <a:lnTo>
                      <a:pt x="42" y="56"/>
                    </a:lnTo>
                    <a:lnTo>
                      <a:pt x="42" y="54"/>
                    </a:lnTo>
                    <a:lnTo>
                      <a:pt x="44" y="54"/>
                    </a:lnTo>
                    <a:lnTo>
                      <a:pt x="46" y="54"/>
                    </a:lnTo>
                    <a:lnTo>
                      <a:pt x="46" y="52"/>
                    </a:lnTo>
                    <a:lnTo>
                      <a:pt x="48" y="52"/>
                    </a:lnTo>
                    <a:lnTo>
                      <a:pt x="50" y="52"/>
                    </a:lnTo>
                    <a:lnTo>
                      <a:pt x="50" y="50"/>
                    </a:lnTo>
                    <a:lnTo>
                      <a:pt x="52" y="50"/>
                    </a:lnTo>
                    <a:lnTo>
                      <a:pt x="52" y="49"/>
                    </a:lnTo>
                    <a:lnTo>
                      <a:pt x="54" y="49"/>
                    </a:lnTo>
                    <a:lnTo>
                      <a:pt x="5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71" name="Freeform 26"/>
              <p:cNvSpPr>
                <a:spLocks/>
              </p:cNvSpPr>
              <p:nvPr/>
            </p:nvSpPr>
            <p:spPr bwMode="auto">
              <a:xfrm>
                <a:off x="5346" y="1715"/>
                <a:ext cx="54" cy="63"/>
              </a:xfrm>
              <a:custGeom>
                <a:avLst/>
                <a:gdLst>
                  <a:gd name="T0" fmla="*/ 52 w 54"/>
                  <a:gd name="T1" fmla="*/ 60 h 63"/>
                  <a:gd name="T2" fmla="*/ 46 w 54"/>
                  <a:gd name="T3" fmla="*/ 62 h 63"/>
                  <a:gd name="T4" fmla="*/ 40 w 54"/>
                  <a:gd name="T5" fmla="*/ 62 h 63"/>
                  <a:gd name="T6" fmla="*/ 36 w 54"/>
                  <a:gd name="T7" fmla="*/ 63 h 63"/>
                  <a:gd name="T8" fmla="*/ 30 w 54"/>
                  <a:gd name="T9" fmla="*/ 63 h 63"/>
                  <a:gd name="T10" fmla="*/ 24 w 54"/>
                  <a:gd name="T11" fmla="*/ 63 h 63"/>
                  <a:gd name="T12" fmla="*/ 18 w 54"/>
                  <a:gd name="T13" fmla="*/ 62 h 63"/>
                  <a:gd name="T14" fmla="*/ 12 w 54"/>
                  <a:gd name="T15" fmla="*/ 60 h 63"/>
                  <a:gd name="T16" fmla="*/ 10 w 54"/>
                  <a:gd name="T17" fmla="*/ 56 h 63"/>
                  <a:gd name="T18" fmla="*/ 6 w 54"/>
                  <a:gd name="T19" fmla="*/ 52 h 63"/>
                  <a:gd name="T20" fmla="*/ 2 w 54"/>
                  <a:gd name="T21" fmla="*/ 49 h 63"/>
                  <a:gd name="T22" fmla="*/ 0 w 54"/>
                  <a:gd name="T23" fmla="*/ 45 h 63"/>
                  <a:gd name="T24" fmla="*/ 0 w 54"/>
                  <a:gd name="T25" fmla="*/ 39 h 63"/>
                  <a:gd name="T26" fmla="*/ 0 w 54"/>
                  <a:gd name="T27" fmla="*/ 34 h 63"/>
                  <a:gd name="T28" fmla="*/ 0 w 54"/>
                  <a:gd name="T29" fmla="*/ 28 h 63"/>
                  <a:gd name="T30" fmla="*/ 0 w 54"/>
                  <a:gd name="T31" fmla="*/ 23 h 63"/>
                  <a:gd name="T32" fmla="*/ 2 w 54"/>
                  <a:gd name="T33" fmla="*/ 17 h 63"/>
                  <a:gd name="T34" fmla="*/ 4 w 54"/>
                  <a:gd name="T35" fmla="*/ 13 h 63"/>
                  <a:gd name="T36" fmla="*/ 6 w 54"/>
                  <a:gd name="T37" fmla="*/ 10 h 63"/>
                  <a:gd name="T38" fmla="*/ 10 w 54"/>
                  <a:gd name="T39" fmla="*/ 8 h 63"/>
                  <a:gd name="T40" fmla="*/ 14 w 54"/>
                  <a:gd name="T41" fmla="*/ 6 h 63"/>
                  <a:gd name="T42" fmla="*/ 18 w 54"/>
                  <a:gd name="T43" fmla="*/ 4 h 63"/>
                  <a:gd name="T44" fmla="*/ 22 w 54"/>
                  <a:gd name="T45" fmla="*/ 2 h 63"/>
                  <a:gd name="T46" fmla="*/ 26 w 54"/>
                  <a:gd name="T47" fmla="*/ 0 h 63"/>
                  <a:gd name="T48" fmla="*/ 32 w 54"/>
                  <a:gd name="T49" fmla="*/ 0 h 63"/>
                  <a:gd name="T50" fmla="*/ 38 w 54"/>
                  <a:gd name="T51" fmla="*/ 2 h 63"/>
                  <a:gd name="T52" fmla="*/ 44 w 54"/>
                  <a:gd name="T53" fmla="*/ 2 h 63"/>
                  <a:gd name="T54" fmla="*/ 48 w 54"/>
                  <a:gd name="T55" fmla="*/ 4 h 63"/>
                  <a:gd name="T56" fmla="*/ 52 w 54"/>
                  <a:gd name="T57" fmla="*/ 6 h 63"/>
                  <a:gd name="T58" fmla="*/ 52 w 54"/>
                  <a:gd name="T59" fmla="*/ 15 h 63"/>
                  <a:gd name="T60" fmla="*/ 48 w 54"/>
                  <a:gd name="T61" fmla="*/ 13 h 63"/>
                  <a:gd name="T62" fmla="*/ 44 w 54"/>
                  <a:gd name="T63" fmla="*/ 12 h 63"/>
                  <a:gd name="T64" fmla="*/ 40 w 54"/>
                  <a:gd name="T65" fmla="*/ 10 h 63"/>
                  <a:gd name="T66" fmla="*/ 36 w 54"/>
                  <a:gd name="T67" fmla="*/ 8 h 63"/>
                  <a:gd name="T68" fmla="*/ 30 w 54"/>
                  <a:gd name="T69" fmla="*/ 8 h 63"/>
                  <a:gd name="T70" fmla="*/ 24 w 54"/>
                  <a:gd name="T71" fmla="*/ 8 h 63"/>
                  <a:gd name="T72" fmla="*/ 20 w 54"/>
                  <a:gd name="T73" fmla="*/ 10 h 63"/>
                  <a:gd name="T74" fmla="*/ 16 w 54"/>
                  <a:gd name="T75" fmla="*/ 12 h 63"/>
                  <a:gd name="T76" fmla="*/ 14 w 54"/>
                  <a:gd name="T77" fmla="*/ 15 h 63"/>
                  <a:gd name="T78" fmla="*/ 12 w 54"/>
                  <a:gd name="T79" fmla="*/ 19 h 63"/>
                  <a:gd name="T80" fmla="*/ 10 w 54"/>
                  <a:gd name="T81" fmla="*/ 23 h 63"/>
                  <a:gd name="T82" fmla="*/ 8 w 54"/>
                  <a:gd name="T83" fmla="*/ 26 h 63"/>
                  <a:gd name="T84" fmla="*/ 8 w 54"/>
                  <a:gd name="T85" fmla="*/ 32 h 63"/>
                  <a:gd name="T86" fmla="*/ 8 w 54"/>
                  <a:gd name="T87" fmla="*/ 38 h 63"/>
                  <a:gd name="T88" fmla="*/ 10 w 54"/>
                  <a:gd name="T89" fmla="*/ 43 h 63"/>
                  <a:gd name="T90" fmla="*/ 12 w 54"/>
                  <a:gd name="T91" fmla="*/ 47 h 63"/>
                  <a:gd name="T92" fmla="*/ 14 w 54"/>
                  <a:gd name="T93" fmla="*/ 50 h 63"/>
                  <a:gd name="T94" fmla="*/ 18 w 54"/>
                  <a:gd name="T95" fmla="*/ 52 h 63"/>
                  <a:gd name="T96" fmla="*/ 22 w 54"/>
                  <a:gd name="T97" fmla="*/ 54 h 63"/>
                  <a:gd name="T98" fmla="*/ 26 w 54"/>
                  <a:gd name="T99" fmla="*/ 56 h 63"/>
                  <a:gd name="T100" fmla="*/ 32 w 54"/>
                  <a:gd name="T101" fmla="*/ 56 h 63"/>
                  <a:gd name="T102" fmla="*/ 38 w 54"/>
                  <a:gd name="T103" fmla="*/ 56 h 63"/>
                  <a:gd name="T104" fmla="*/ 44 w 54"/>
                  <a:gd name="T105" fmla="*/ 54 h 63"/>
                  <a:gd name="T106" fmla="*/ 48 w 54"/>
                  <a:gd name="T107" fmla="*/ 52 h 63"/>
                  <a:gd name="T108" fmla="*/ 52 w 54"/>
                  <a:gd name="T109" fmla="*/ 50 h 63"/>
                  <a:gd name="T110" fmla="*/ 54 w 54"/>
                  <a:gd name="T111" fmla="*/ 58 h 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4"/>
                  <a:gd name="T169" fmla="*/ 0 h 63"/>
                  <a:gd name="T170" fmla="*/ 54 w 54"/>
                  <a:gd name="T171" fmla="*/ 63 h 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4" h="63">
                    <a:moveTo>
                      <a:pt x="54" y="58"/>
                    </a:moveTo>
                    <a:lnTo>
                      <a:pt x="52" y="58"/>
                    </a:lnTo>
                    <a:lnTo>
                      <a:pt x="52" y="60"/>
                    </a:lnTo>
                    <a:lnTo>
                      <a:pt x="50" y="60"/>
                    </a:lnTo>
                    <a:lnTo>
                      <a:pt x="48" y="60"/>
                    </a:lnTo>
                    <a:lnTo>
                      <a:pt x="46" y="62"/>
                    </a:lnTo>
                    <a:lnTo>
                      <a:pt x="44" y="62"/>
                    </a:lnTo>
                    <a:lnTo>
                      <a:pt x="42" y="62"/>
                    </a:lnTo>
                    <a:lnTo>
                      <a:pt x="40" y="62"/>
                    </a:lnTo>
                    <a:lnTo>
                      <a:pt x="40" y="63"/>
                    </a:lnTo>
                    <a:lnTo>
                      <a:pt x="38" y="63"/>
                    </a:lnTo>
                    <a:lnTo>
                      <a:pt x="36" y="63"/>
                    </a:lnTo>
                    <a:lnTo>
                      <a:pt x="34" y="63"/>
                    </a:lnTo>
                    <a:lnTo>
                      <a:pt x="32" y="63"/>
                    </a:lnTo>
                    <a:lnTo>
                      <a:pt x="30" y="63"/>
                    </a:lnTo>
                    <a:lnTo>
                      <a:pt x="28" y="63"/>
                    </a:lnTo>
                    <a:lnTo>
                      <a:pt x="26" y="63"/>
                    </a:lnTo>
                    <a:lnTo>
                      <a:pt x="24" y="63"/>
                    </a:lnTo>
                    <a:lnTo>
                      <a:pt x="22" y="63"/>
                    </a:lnTo>
                    <a:lnTo>
                      <a:pt x="20" y="62"/>
                    </a:lnTo>
                    <a:lnTo>
                      <a:pt x="18" y="62"/>
                    </a:lnTo>
                    <a:lnTo>
                      <a:pt x="16" y="62"/>
                    </a:lnTo>
                    <a:lnTo>
                      <a:pt x="14" y="60"/>
                    </a:lnTo>
                    <a:lnTo>
                      <a:pt x="12" y="60"/>
                    </a:lnTo>
                    <a:lnTo>
                      <a:pt x="12" y="58"/>
                    </a:lnTo>
                    <a:lnTo>
                      <a:pt x="10" y="58"/>
                    </a:lnTo>
                    <a:lnTo>
                      <a:pt x="10" y="56"/>
                    </a:lnTo>
                    <a:lnTo>
                      <a:pt x="8" y="56"/>
                    </a:lnTo>
                    <a:lnTo>
                      <a:pt x="6" y="54"/>
                    </a:lnTo>
                    <a:lnTo>
                      <a:pt x="6" y="52"/>
                    </a:lnTo>
                    <a:lnTo>
                      <a:pt x="4" y="52"/>
                    </a:lnTo>
                    <a:lnTo>
                      <a:pt x="4" y="50"/>
                    </a:lnTo>
                    <a:lnTo>
                      <a:pt x="2" y="49"/>
                    </a:lnTo>
                    <a:lnTo>
                      <a:pt x="2" y="47"/>
                    </a:lnTo>
                    <a:lnTo>
                      <a:pt x="2" y="45"/>
                    </a:lnTo>
                    <a:lnTo>
                      <a:pt x="0" y="45"/>
                    </a:lnTo>
                    <a:lnTo>
                      <a:pt x="0" y="43"/>
                    </a:lnTo>
                    <a:lnTo>
                      <a:pt x="0" y="41"/>
                    </a:lnTo>
                    <a:lnTo>
                      <a:pt x="0" y="39"/>
                    </a:lnTo>
                    <a:lnTo>
                      <a:pt x="0" y="38"/>
                    </a:lnTo>
                    <a:lnTo>
                      <a:pt x="0" y="36"/>
                    </a:lnTo>
                    <a:lnTo>
                      <a:pt x="0" y="34"/>
                    </a:lnTo>
                    <a:lnTo>
                      <a:pt x="0" y="32"/>
                    </a:lnTo>
                    <a:lnTo>
                      <a:pt x="0" y="30"/>
                    </a:lnTo>
                    <a:lnTo>
                      <a:pt x="0" y="28"/>
                    </a:lnTo>
                    <a:lnTo>
                      <a:pt x="0" y="26"/>
                    </a:lnTo>
                    <a:lnTo>
                      <a:pt x="0" y="25"/>
                    </a:lnTo>
                    <a:lnTo>
                      <a:pt x="0" y="23"/>
                    </a:lnTo>
                    <a:lnTo>
                      <a:pt x="0" y="21"/>
                    </a:lnTo>
                    <a:lnTo>
                      <a:pt x="2" y="19"/>
                    </a:lnTo>
                    <a:lnTo>
                      <a:pt x="2" y="17"/>
                    </a:lnTo>
                    <a:lnTo>
                      <a:pt x="2" y="15"/>
                    </a:lnTo>
                    <a:lnTo>
                      <a:pt x="4" y="15"/>
                    </a:lnTo>
                    <a:lnTo>
                      <a:pt x="4" y="13"/>
                    </a:lnTo>
                    <a:lnTo>
                      <a:pt x="4" y="12"/>
                    </a:lnTo>
                    <a:lnTo>
                      <a:pt x="6" y="12"/>
                    </a:lnTo>
                    <a:lnTo>
                      <a:pt x="6" y="10"/>
                    </a:lnTo>
                    <a:lnTo>
                      <a:pt x="8" y="10"/>
                    </a:lnTo>
                    <a:lnTo>
                      <a:pt x="8" y="8"/>
                    </a:lnTo>
                    <a:lnTo>
                      <a:pt x="10" y="8"/>
                    </a:lnTo>
                    <a:lnTo>
                      <a:pt x="10" y="6"/>
                    </a:lnTo>
                    <a:lnTo>
                      <a:pt x="12" y="6"/>
                    </a:lnTo>
                    <a:lnTo>
                      <a:pt x="14" y="6"/>
                    </a:lnTo>
                    <a:lnTo>
                      <a:pt x="14" y="4"/>
                    </a:lnTo>
                    <a:lnTo>
                      <a:pt x="16" y="4"/>
                    </a:lnTo>
                    <a:lnTo>
                      <a:pt x="18" y="4"/>
                    </a:lnTo>
                    <a:lnTo>
                      <a:pt x="18" y="2"/>
                    </a:lnTo>
                    <a:lnTo>
                      <a:pt x="20" y="2"/>
                    </a:lnTo>
                    <a:lnTo>
                      <a:pt x="22" y="2"/>
                    </a:lnTo>
                    <a:lnTo>
                      <a:pt x="24" y="2"/>
                    </a:lnTo>
                    <a:lnTo>
                      <a:pt x="24" y="0"/>
                    </a:lnTo>
                    <a:lnTo>
                      <a:pt x="26" y="0"/>
                    </a:lnTo>
                    <a:lnTo>
                      <a:pt x="28" y="0"/>
                    </a:lnTo>
                    <a:lnTo>
                      <a:pt x="30" y="0"/>
                    </a:lnTo>
                    <a:lnTo>
                      <a:pt x="32" y="0"/>
                    </a:lnTo>
                    <a:lnTo>
                      <a:pt x="34" y="0"/>
                    </a:lnTo>
                    <a:lnTo>
                      <a:pt x="36" y="0"/>
                    </a:lnTo>
                    <a:lnTo>
                      <a:pt x="38" y="2"/>
                    </a:lnTo>
                    <a:lnTo>
                      <a:pt x="40" y="2"/>
                    </a:lnTo>
                    <a:lnTo>
                      <a:pt x="42" y="2"/>
                    </a:lnTo>
                    <a:lnTo>
                      <a:pt x="44" y="2"/>
                    </a:lnTo>
                    <a:lnTo>
                      <a:pt x="46" y="2"/>
                    </a:lnTo>
                    <a:lnTo>
                      <a:pt x="46" y="4"/>
                    </a:lnTo>
                    <a:lnTo>
                      <a:pt x="48" y="4"/>
                    </a:lnTo>
                    <a:lnTo>
                      <a:pt x="50" y="4"/>
                    </a:lnTo>
                    <a:lnTo>
                      <a:pt x="50" y="6"/>
                    </a:lnTo>
                    <a:lnTo>
                      <a:pt x="52" y="6"/>
                    </a:lnTo>
                    <a:lnTo>
                      <a:pt x="54" y="6"/>
                    </a:lnTo>
                    <a:lnTo>
                      <a:pt x="54" y="15"/>
                    </a:lnTo>
                    <a:lnTo>
                      <a:pt x="52" y="15"/>
                    </a:lnTo>
                    <a:lnTo>
                      <a:pt x="50" y="15"/>
                    </a:lnTo>
                    <a:lnTo>
                      <a:pt x="50" y="13"/>
                    </a:lnTo>
                    <a:lnTo>
                      <a:pt x="48" y="13"/>
                    </a:lnTo>
                    <a:lnTo>
                      <a:pt x="48" y="12"/>
                    </a:lnTo>
                    <a:lnTo>
                      <a:pt x="46" y="12"/>
                    </a:lnTo>
                    <a:lnTo>
                      <a:pt x="44" y="12"/>
                    </a:lnTo>
                    <a:lnTo>
                      <a:pt x="44" y="10"/>
                    </a:lnTo>
                    <a:lnTo>
                      <a:pt x="42" y="10"/>
                    </a:lnTo>
                    <a:lnTo>
                      <a:pt x="40" y="10"/>
                    </a:lnTo>
                    <a:lnTo>
                      <a:pt x="38" y="10"/>
                    </a:lnTo>
                    <a:lnTo>
                      <a:pt x="38" y="8"/>
                    </a:lnTo>
                    <a:lnTo>
                      <a:pt x="36" y="8"/>
                    </a:lnTo>
                    <a:lnTo>
                      <a:pt x="34" y="8"/>
                    </a:lnTo>
                    <a:lnTo>
                      <a:pt x="32" y="8"/>
                    </a:lnTo>
                    <a:lnTo>
                      <a:pt x="30" y="8"/>
                    </a:lnTo>
                    <a:lnTo>
                      <a:pt x="28" y="8"/>
                    </a:lnTo>
                    <a:lnTo>
                      <a:pt x="26" y="8"/>
                    </a:lnTo>
                    <a:lnTo>
                      <a:pt x="24" y="8"/>
                    </a:lnTo>
                    <a:lnTo>
                      <a:pt x="24" y="10"/>
                    </a:lnTo>
                    <a:lnTo>
                      <a:pt x="22" y="10"/>
                    </a:lnTo>
                    <a:lnTo>
                      <a:pt x="20" y="10"/>
                    </a:lnTo>
                    <a:lnTo>
                      <a:pt x="18" y="10"/>
                    </a:lnTo>
                    <a:lnTo>
                      <a:pt x="18" y="12"/>
                    </a:lnTo>
                    <a:lnTo>
                      <a:pt x="16" y="12"/>
                    </a:lnTo>
                    <a:lnTo>
                      <a:pt x="16" y="13"/>
                    </a:lnTo>
                    <a:lnTo>
                      <a:pt x="14" y="13"/>
                    </a:lnTo>
                    <a:lnTo>
                      <a:pt x="14" y="15"/>
                    </a:lnTo>
                    <a:lnTo>
                      <a:pt x="12" y="15"/>
                    </a:lnTo>
                    <a:lnTo>
                      <a:pt x="12" y="17"/>
                    </a:lnTo>
                    <a:lnTo>
                      <a:pt x="12" y="19"/>
                    </a:lnTo>
                    <a:lnTo>
                      <a:pt x="10" y="19"/>
                    </a:lnTo>
                    <a:lnTo>
                      <a:pt x="10" y="21"/>
                    </a:lnTo>
                    <a:lnTo>
                      <a:pt x="10" y="23"/>
                    </a:lnTo>
                    <a:lnTo>
                      <a:pt x="10" y="25"/>
                    </a:lnTo>
                    <a:lnTo>
                      <a:pt x="8" y="25"/>
                    </a:lnTo>
                    <a:lnTo>
                      <a:pt x="8" y="26"/>
                    </a:lnTo>
                    <a:lnTo>
                      <a:pt x="8" y="28"/>
                    </a:lnTo>
                    <a:lnTo>
                      <a:pt x="8" y="30"/>
                    </a:lnTo>
                    <a:lnTo>
                      <a:pt x="8" y="32"/>
                    </a:lnTo>
                    <a:lnTo>
                      <a:pt x="8" y="34"/>
                    </a:lnTo>
                    <a:lnTo>
                      <a:pt x="8" y="36"/>
                    </a:lnTo>
                    <a:lnTo>
                      <a:pt x="8" y="38"/>
                    </a:lnTo>
                    <a:lnTo>
                      <a:pt x="8" y="39"/>
                    </a:lnTo>
                    <a:lnTo>
                      <a:pt x="10" y="41"/>
                    </a:lnTo>
                    <a:lnTo>
                      <a:pt x="10" y="43"/>
                    </a:lnTo>
                    <a:lnTo>
                      <a:pt x="10" y="45"/>
                    </a:lnTo>
                    <a:lnTo>
                      <a:pt x="12" y="45"/>
                    </a:lnTo>
                    <a:lnTo>
                      <a:pt x="12" y="47"/>
                    </a:lnTo>
                    <a:lnTo>
                      <a:pt x="12" y="49"/>
                    </a:lnTo>
                    <a:lnTo>
                      <a:pt x="14" y="49"/>
                    </a:lnTo>
                    <a:lnTo>
                      <a:pt x="14" y="50"/>
                    </a:lnTo>
                    <a:lnTo>
                      <a:pt x="16" y="50"/>
                    </a:lnTo>
                    <a:lnTo>
                      <a:pt x="16" y="52"/>
                    </a:lnTo>
                    <a:lnTo>
                      <a:pt x="18" y="52"/>
                    </a:lnTo>
                    <a:lnTo>
                      <a:pt x="18" y="54"/>
                    </a:lnTo>
                    <a:lnTo>
                      <a:pt x="20" y="54"/>
                    </a:lnTo>
                    <a:lnTo>
                      <a:pt x="22" y="54"/>
                    </a:lnTo>
                    <a:lnTo>
                      <a:pt x="22" y="56"/>
                    </a:lnTo>
                    <a:lnTo>
                      <a:pt x="24" y="56"/>
                    </a:lnTo>
                    <a:lnTo>
                      <a:pt x="26" y="56"/>
                    </a:lnTo>
                    <a:lnTo>
                      <a:pt x="28" y="56"/>
                    </a:lnTo>
                    <a:lnTo>
                      <a:pt x="30" y="56"/>
                    </a:lnTo>
                    <a:lnTo>
                      <a:pt x="32" y="56"/>
                    </a:lnTo>
                    <a:lnTo>
                      <a:pt x="34" y="56"/>
                    </a:lnTo>
                    <a:lnTo>
                      <a:pt x="36" y="56"/>
                    </a:lnTo>
                    <a:lnTo>
                      <a:pt x="38" y="56"/>
                    </a:lnTo>
                    <a:lnTo>
                      <a:pt x="40" y="56"/>
                    </a:lnTo>
                    <a:lnTo>
                      <a:pt x="42" y="54"/>
                    </a:lnTo>
                    <a:lnTo>
                      <a:pt x="44" y="54"/>
                    </a:lnTo>
                    <a:lnTo>
                      <a:pt x="46" y="54"/>
                    </a:lnTo>
                    <a:lnTo>
                      <a:pt x="46" y="52"/>
                    </a:lnTo>
                    <a:lnTo>
                      <a:pt x="48" y="52"/>
                    </a:lnTo>
                    <a:lnTo>
                      <a:pt x="48" y="50"/>
                    </a:lnTo>
                    <a:lnTo>
                      <a:pt x="50" y="50"/>
                    </a:lnTo>
                    <a:lnTo>
                      <a:pt x="52" y="50"/>
                    </a:lnTo>
                    <a:lnTo>
                      <a:pt x="52" y="49"/>
                    </a:lnTo>
                    <a:lnTo>
                      <a:pt x="54" y="49"/>
                    </a:lnTo>
                    <a:lnTo>
                      <a:pt x="54"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4844" name="Freeform 27"/>
            <p:cNvSpPr>
              <a:spLocks/>
            </p:cNvSpPr>
            <p:nvPr/>
          </p:nvSpPr>
          <p:spPr bwMode="auto">
            <a:xfrm>
              <a:off x="3857" y="1708"/>
              <a:ext cx="39" cy="58"/>
            </a:xfrm>
            <a:custGeom>
              <a:avLst/>
              <a:gdLst>
                <a:gd name="T0" fmla="*/ 24 w 41"/>
                <a:gd name="T1" fmla="*/ 35 h 61"/>
                <a:gd name="T2" fmla="*/ 0 w 41"/>
                <a:gd name="T3" fmla="*/ 35 h 61"/>
                <a:gd name="T4" fmla="*/ 0 w 41"/>
                <a:gd name="T5" fmla="*/ 0 h 61"/>
                <a:gd name="T6" fmla="*/ 24 w 41"/>
                <a:gd name="T7" fmla="*/ 0 h 61"/>
                <a:gd name="T8" fmla="*/ 24 w 41"/>
                <a:gd name="T9" fmla="*/ 7 h 61"/>
                <a:gd name="T10" fmla="*/ 7 w 41"/>
                <a:gd name="T11" fmla="*/ 7 h 61"/>
                <a:gd name="T12" fmla="*/ 7 w 41"/>
                <a:gd name="T13" fmla="*/ 13 h 61"/>
                <a:gd name="T14" fmla="*/ 24 w 41"/>
                <a:gd name="T15" fmla="*/ 13 h 61"/>
                <a:gd name="T16" fmla="*/ 24 w 41"/>
                <a:gd name="T17" fmla="*/ 19 h 61"/>
                <a:gd name="T18" fmla="*/ 7 w 41"/>
                <a:gd name="T19" fmla="*/ 19 h 61"/>
                <a:gd name="T20" fmla="*/ 7 w 41"/>
                <a:gd name="T21" fmla="*/ 30 h 61"/>
                <a:gd name="T22" fmla="*/ 24 w 41"/>
                <a:gd name="T23" fmla="*/ 30 h 61"/>
                <a:gd name="T24" fmla="*/ 24 w 41"/>
                <a:gd name="T25" fmla="*/ 35 h 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61"/>
                <a:gd name="T41" fmla="*/ 41 w 41"/>
                <a:gd name="T42" fmla="*/ 61 h 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61">
                  <a:moveTo>
                    <a:pt x="41" y="61"/>
                  </a:moveTo>
                  <a:lnTo>
                    <a:pt x="0" y="61"/>
                  </a:lnTo>
                  <a:lnTo>
                    <a:pt x="0" y="0"/>
                  </a:lnTo>
                  <a:lnTo>
                    <a:pt x="41" y="0"/>
                  </a:lnTo>
                  <a:lnTo>
                    <a:pt x="41" y="7"/>
                  </a:lnTo>
                  <a:lnTo>
                    <a:pt x="7" y="7"/>
                  </a:lnTo>
                  <a:lnTo>
                    <a:pt x="7" y="24"/>
                  </a:lnTo>
                  <a:lnTo>
                    <a:pt x="41" y="24"/>
                  </a:lnTo>
                  <a:lnTo>
                    <a:pt x="41" y="31"/>
                  </a:lnTo>
                  <a:lnTo>
                    <a:pt x="7" y="31"/>
                  </a:lnTo>
                  <a:lnTo>
                    <a:pt x="7" y="53"/>
                  </a:lnTo>
                  <a:lnTo>
                    <a:pt x="41" y="53"/>
                  </a:lnTo>
                  <a:lnTo>
                    <a:pt x="41"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5" name="Freeform 28"/>
            <p:cNvSpPr>
              <a:spLocks noEditPoints="1"/>
            </p:cNvSpPr>
            <p:nvPr/>
          </p:nvSpPr>
          <p:spPr bwMode="auto">
            <a:xfrm>
              <a:off x="4661" y="1739"/>
              <a:ext cx="43" cy="47"/>
            </a:xfrm>
            <a:custGeom>
              <a:avLst/>
              <a:gdLst>
                <a:gd name="T0" fmla="*/ 28 w 45"/>
                <a:gd name="T1" fmla="*/ 24 h 48"/>
                <a:gd name="T2" fmla="*/ 27 w 45"/>
                <a:gd name="T3" fmla="*/ 24 h 48"/>
                <a:gd name="T4" fmla="*/ 27 w 45"/>
                <a:gd name="T5" fmla="*/ 26 h 48"/>
                <a:gd name="T6" fmla="*/ 25 w 45"/>
                <a:gd name="T7" fmla="*/ 28 h 48"/>
                <a:gd name="T8" fmla="*/ 24 w 45"/>
                <a:gd name="T9" fmla="*/ 32 h 48"/>
                <a:gd name="T10" fmla="*/ 22 w 45"/>
                <a:gd name="T11" fmla="*/ 35 h 48"/>
                <a:gd name="T12" fmla="*/ 16 w 45"/>
                <a:gd name="T13" fmla="*/ 35 h 48"/>
                <a:gd name="T14" fmla="*/ 12 w 45"/>
                <a:gd name="T15" fmla="*/ 37 h 48"/>
                <a:gd name="T16" fmla="*/ 11 w 45"/>
                <a:gd name="T17" fmla="*/ 35 h 48"/>
                <a:gd name="T18" fmla="*/ 11 w 45"/>
                <a:gd name="T19" fmla="*/ 35 h 48"/>
                <a:gd name="T20" fmla="*/ 10 w 45"/>
                <a:gd name="T21" fmla="*/ 34 h 48"/>
                <a:gd name="T22" fmla="*/ 8 w 45"/>
                <a:gd name="T23" fmla="*/ 30 h 48"/>
                <a:gd name="T24" fmla="*/ 4 w 45"/>
                <a:gd name="T25" fmla="*/ 28 h 48"/>
                <a:gd name="T26" fmla="*/ 2 w 45"/>
                <a:gd name="T27" fmla="*/ 24 h 48"/>
                <a:gd name="T28" fmla="*/ 2 w 45"/>
                <a:gd name="T29" fmla="*/ 24 h 48"/>
                <a:gd name="T30" fmla="*/ 0 w 45"/>
                <a:gd name="T31" fmla="*/ 24 h 48"/>
                <a:gd name="T32" fmla="*/ 2 w 45"/>
                <a:gd name="T33" fmla="*/ 20 h 48"/>
                <a:gd name="T34" fmla="*/ 2 w 45"/>
                <a:gd name="T35" fmla="*/ 15 h 48"/>
                <a:gd name="T36" fmla="*/ 4 w 45"/>
                <a:gd name="T37" fmla="*/ 9 h 48"/>
                <a:gd name="T38" fmla="*/ 8 w 45"/>
                <a:gd name="T39" fmla="*/ 6 h 48"/>
                <a:gd name="T40" fmla="*/ 11 w 45"/>
                <a:gd name="T41" fmla="*/ 2 h 48"/>
                <a:gd name="T42" fmla="*/ 11 w 45"/>
                <a:gd name="T43" fmla="*/ 0 h 48"/>
                <a:gd name="T44" fmla="*/ 12 w 45"/>
                <a:gd name="T45" fmla="*/ 0 h 48"/>
                <a:gd name="T46" fmla="*/ 18 w 45"/>
                <a:gd name="T47" fmla="*/ 0 h 48"/>
                <a:gd name="T48" fmla="*/ 22 w 45"/>
                <a:gd name="T49" fmla="*/ 2 h 48"/>
                <a:gd name="T50" fmla="*/ 24 w 45"/>
                <a:gd name="T51" fmla="*/ 4 h 48"/>
                <a:gd name="T52" fmla="*/ 25 w 45"/>
                <a:gd name="T53" fmla="*/ 7 h 48"/>
                <a:gd name="T54" fmla="*/ 27 w 45"/>
                <a:gd name="T55" fmla="*/ 11 h 48"/>
                <a:gd name="T56" fmla="*/ 28 w 45"/>
                <a:gd name="T57" fmla="*/ 15 h 48"/>
                <a:gd name="T58" fmla="*/ 28 w 45"/>
                <a:gd name="T59" fmla="*/ 20 h 48"/>
                <a:gd name="T60" fmla="*/ 24 w 45"/>
                <a:gd name="T61" fmla="*/ 24 h 48"/>
                <a:gd name="T62" fmla="*/ 24 w 45"/>
                <a:gd name="T63" fmla="*/ 19 h 48"/>
                <a:gd name="T64" fmla="*/ 23 w 45"/>
                <a:gd name="T65" fmla="*/ 13 h 48"/>
                <a:gd name="T66" fmla="*/ 20 w 45"/>
                <a:gd name="T67" fmla="*/ 9 h 48"/>
                <a:gd name="T68" fmla="*/ 16 w 45"/>
                <a:gd name="T69" fmla="*/ 7 h 48"/>
                <a:gd name="T70" fmla="*/ 11 w 45"/>
                <a:gd name="T71" fmla="*/ 6 h 48"/>
                <a:gd name="T72" fmla="*/ 11 w 45"/>
                <a:gd name="T73" fmla="*/ 7 h 48"/>
                <a:gd name="T74" fmla="*/ 11 w 45"/>
                <a:gd name="T75" fmla="*/ 9 h 48"/>
                <a:gd name="T76" fmla="*/ 11 w 45"/>
                <a:gd name="T77" fmla="*/ 13 h 48"/>
                <a:gd name="T78" fmla="*/ 10 w 45"/>
                <a:gd name="T79" fmla="*/ 17 h 48"/>
                <a:gd name="T80" fmla="*/ 10 w 45"/>
                <a:gd name="T81" fmla="*/ 22 h 48"/>
                <a:gd name="T82" fmla="*/ 10 w 45"/>
                <a:gd name="T83" fmla="*/ 24 h 48"/>
                <a:gd name="T84" fmla="*/ 10 w 45"/>
                <a:gd name="T85" fmla="*/ 24 h 48"/>
                <a:gd name="T86" fmla="*/ 11 w 45"/>
                <a:gd name="T87" fmla="*/ 26 h 48"/>
                <a:gd name="T88" fmla="*/ 11 w 45"/>
                <a:gd name="T89" fmla="*/ 28 h 48"/>
                <a:gd name="T90" fmla="*/ 11 w 45"/>
                <a:gd name="T91" fmla="*/ 30 h 48"/>
                <a:gd name="T92" fmla="*/ 16 w 45"/>
                <a:gd name="T93" fmla="*/ 30 h 48"/>
                <a:gd name="T94" fmla="*/ 20 w 45"/>
                <a:gd name="T95" fmla="*/ 26 h 48"/>
                <a:gd name="T96" fmla="*/ 23 w 45"/>
                <a:gd name="T97" fmla="*/ 24 h 48"/>
                <a:gd name="T98" fmla="*/ 23 w 45"/>
                <a:gd name="T99" fmla="*/ 24 h 48"/>
                <a:gd name="T100" fmla="*/ 24 w 45"/>
                <a:gd name="T101" fmla="*/ 24 h 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5"/>
                <a:gd name="T154" fmla="*/ 0 h 48"/>
                <a:gd name="T155" fmla="*/ 45 w 45"/>
                <a:gd name="T156" fmla="*/ 48 h 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5" h="48">
                  <a:moveTo>
                    <a:pt x="45" y="24"/>
                  </a:moveTo>
                  <a:lnTo>
                    <a:pt x="45" y="26"/>
                  </a:lnTo>
                  <a:lnTo>
                    <a:pt x="45" y="28"/>
                  </a:lnTo>
                  <a:lnTo>
                    <a:pt x="45" y="30"/>
                  </a:lnTo>
                  <a:lnTo>
                    <a:pt x="45" y="32"/>
                  </a:lnTo>
                  <a:lnTo>
                    <a:pt x="43" y="32"/>
                  </a:lnTo>
                  <a:lnTo>
                    <a:pt x="43" y="33"/>
                  </a:lnTo>
                  <a:lnTo>
                    <a:pt x="43" y="35"/>
                  </a:lnTo>
                  <a:lnTo>
                    <a:pt x="43" y="37"/>
                  </a:lnTo>
                  <a:lnTo>
                    <a:pt x="41" y="37"/>
                  </a:lnTo>
                  <a:lnTo>
                    <a:pt x="41" y="39"/>
                  </a:lnTo>
                  <a:lnTo>
                    <a:pt x="39" y="39"/>
                  </a:lnTo>
                  <a:lnTo>
                    <a:pt x="39" y="41"/>
                  </a:lnTo>
                  <a:lnTo>
                    <a:pt x="39" y="43"/>
                  </a:lnTo>
                  <a:lnTo>
                    <a:pt x="37" y="43"/>
                  </a:lnTo>
                  <a:lnTo>
                    <a:pt x="35" y="45"/>
                  </a:lnTo>
                  <a:lnTo>
                    <a:pt x="33" y="45"/>
                  </a:lnTo>
                  <a:lnTo>
                    <a:pt x="33" y="46"/>
                  </a:lnTo>
                  <a:lnTo>
                    <a:pt x="31" y="46"/>
                  </a:lnTo>
                  <a:lnTo>
                    <a:pt x="29" y="46"/>
                  </a:lnTo>
                  <a:lnTo>
                    <a:pt x="27" y="46"/>
                  </a:lnTo>
                  <a:lnTo>
                    <a:pt x="25" y="46"/>
                  </a:lnTo>
                  <a:lnTo>
                    <a:pt x="25" y="48"/>
                  </a:lnTo>
                  <a:lnTo>
                    <a:pt x="23" y="48"/>
                  </a:lnTo>
                  <a:lnTo>
                    <a:pt x="21" y="48"/>
                  </a:lnTo>
                  <a:lnTo>
                    <a:pt x="19" y="48"/>
                  </a:lnTo>
                  <a:lnTo>
                    <a:pt x="19" y="46"/>
                  </a:lnTo>
                  <a:lnTo>
                    <a:pt x="17" y="46"/>
                  </a:lnTo>
                  <a:lnTo>
                    <a:pt x="16" y="46"/>
                  </a:lnTo>
                  <a:lnTo>
                    <a:pt x="14" y="46"/>
                  </a:lnTo>
                  <a:lnTo>
                    <a:pt x="14" y="45"/>
                  </a:lnTo>
                  <a:lnTo>
                    <a:pt x="12" y="45"/>
                  </a:lnTo>
                  <a:lnTo>
                    <a:pt x="10" y="45"/>
                  </a:lnTo>
                  <a:lnTo>
                    <a:pt x="10" y="43"/>
                  </a:lnTo>
                  <a:lnTo>
                    <a:pt x="8" y="43"/>
                  </a:lnTo>
                  <a:lnTo>
                    <a:pt x="8" y="41"/>
                  </a:lnTo>
                  <a:lnTo>
                    <a:pt x="6" y="41"/>
                  </a:lnTo>
                  <a:lnTo>
                    <a:pt x="6" y="39"/>
                  </a:lnTo>
                  <a:lnTo>
                    <a:pt x="4" y="39"/>
                  </a:lnTo>
                  <a:lnTo>
                    <a:pt x="4" y="37"/>
                  </a:lnTo>
                  <a:lnTo>
                    <a:pt x="4" y="35"/>
                  </a:lnTo>
                  <a:lnTo>
                    <a:pt x="2" y="35"/>
                  </a:lnTo>
                  <a:lnTo>
                    <a:pt x="2" y="33"/>
                  </a:lnTo>
                  <a:lnTo>
                    <a:pt x="2" y="32"/>
                  </a:lnTo>
                  <a:lnTo>
                    <a:pt x="2" y="30"/>
                  </a:lnTo>
                  <a:lnTo>
                    <a:pt x="2" y="28"/>
                  </a:lnTo>
                  <a:lnTo>
                    <a:pt x="0" y="26"/>
                  </a:lnTo>
                  <a:lnTo>
                    <a:pt x="0" y="24"/>
                  </a:lnTo>
                  <a:lnTo>
                    <a:pt x="0" y="22"/>
                  </a:lnTo>
                  <a:lnTo>
                    <a:pt x="0" y="20"/>
                  </a:lnTo>
                  <a:lnTo>
                    <a:pt x="2" y="20"/>
                  </a:lnTo>
                  <a:lnTo>
                    <a:pt x="2" y="19"/>
                  </a:lnTo>
                  <a:lnTo>
                    <a:pt x="2" y="17"/>
                  </a:lnTo>
                  <a:lnTo>
                    <a:pt x="2" y="15"/>
                  </a:lnTo>
                  <a:lnTo>
                    <a:pt x="2" y="13"/>
                  </a:lnTo>
                  <a:lnTo>
                    <a:pt x="4" y="11"/>
                  </a:lnTo>
                  <a:lnTo>
                    <a:pt x="4" y="9"/>
                  </a:lnTo>
                  <a:lnTo>
                    <a:pt x="6" y="7"/>
                  </a:lnTo>
                  <a:lnTo>
                    <a:pt x="6" y="6"/>
                  </a:lnTo>
                  <a:lnTo>
                    <a:pt x="8" y="6"/>
                  </a:lnTo>
                  <a:lnTo>
                    <a:pt x="8" y="4"/>
                  </a:lnTo>
                  <a:lnTo>
                    <a:pt x="10" y="4"/>
                  </a:lnTo>
                  <a:lnTo>
                    <a:pt x="12" y="2"/>
                  </a:lnTo>
                  <a:lnTo>
                    <a:pt x="14" y="2"/>
                  </a:lnTo>
                  <a:lnTo>
                    <a:pt x="16" y="0"/>
                  </a:lnTo>
                  <a:lnTo>
                    <a:pt x="17" y="0"/>
                  </a:lnTo>
                  <a:lnTo>
                    <a:pt x="19" y="0"/>
                  </a:lnTo>
                  <a:lnTo>
                    <a:pt x="21" y="0"/>
                  </a:lnTo>
                  <a:lnTo>
                    <a:pt x="23" y="0"/>
                  </a:lnTo>
                  <a:lnTo>
                    <a:pt x="25" y="0"/>
                  </a:lnTo>
                  <a:lnTo>
                    <a:pt x="27" y="0"/>
                  </a:lnTo>
                  <a:lnTo>
                    <a:pt x="29" y="0"/>
                  </a:lnTo>
                  <a:lnTo>
                    <a:pt x="31" y="0"/>
                  </a:lnTo>
                  <a:lnTo>
                    <a:pt x="31" y="2"/>
                  </a:lnTo>
                  <a:lnTo>
                    <a:pt x="33" y="2"/>
                  </a:lnTo>
                  <a:lnTo>
                    <a:pt x="35" y="2"/>
                  </a:lnTo>
                  <a:lnTo>
                    <a:pt x="35" y="4"/>
                  </a:lnTo>
                  <a:lnTo>
                    <a:pt x="37" y="4"/>
                  </a:lnTo>
                  <a:lnTo>
                    <a:pt x="37" y="6"/>
                  </a:lnTo>
                  <a:lnTo>
                    <a:pt x="39" y="6"/>
                  </a:lnTo>
                  <a:lnTo>
                    <a:pt x="39" y="7"/>
                  </a:lnTo>
                  <a:lnTo>
                    <a:pt x="41" y="7"/>
                  </a:lnTo>
                  <a:lnTo>
                    <a:pt x="41" y="9"/>
                  </a:lnTo>
                  <a:lnTo>
                    <a:pt x="43" y="11"/>
                  </a:lnTo>
                  <a:lnTo>
                    <a:pt x="43" y="13"/>
                  </a:lnTo>
                  <a:lnTo>
                    <a:pt x="43" y="15"/>
                  </a:lnTo>
                  <a:lnTo>
                    <a:pt x="45" y="15"/>
                  </a:lnTo>
                  <a:lnTo>
                    <a:pt x="45" y="17"/>
                  </a:lnTo>
                  <a:lnTo>
                    <a:pt x="45" y="19"/>
                  </a:lnTo>
                  <a:lnTo>
                    <a:pt x="45" y="20"/>
                  </a:lnTo>
                  <a:lnTo>
                    <a:pt x="45" y="22"/>
                  </a:lnTo>
                  <a:lnTo>
                    <a:pt x="45" y="24"/>
                  </a:lnTo>
                  <a:close/>
                  <a:moveTo>
                    <a:pt x="37" y="24"/>
                  </a:moveTo>
                  <a:lnTo>
                    <a:pt x="37" y="22"/>
                  </a:lnTo>
                  <a:lnTo>
                    <a:pt x="37" y="20"/>
                  </a:lnTo>
                  <a:lnTo>
                    <a:pt x="37" y="19"/>
                  </a:lnTo>
                  <a:lnTo>
                    <a:pt x="35" y="17"/>
                  </a:lnTo>
                  <a:lnTo>
                    <a:pt x="35" y="15"/>
                  </a:lnTo>
                  <a:lnTo>
                    <a:pt x="35" y="13"/>
                  </a:lnTo>
                  <a:lnTo>
                    <a:pt x="33" y="11"/>
                  </a:lnTo>
                  <a:lnTo>
                    <a:pt x="33" y="9"/>
                  </a:lnTo>
                  <a:lnTo>
                    <a:pt x="31" y="9"/>
                  </a:lnTo>
                  <a:lnTo>
                    <a:pt x="31" y="7"/>
                  </a:lnTo>
                  <a:lnTo>
                    <a:pt x="29" y="7"/>
                  </a:lnTo>
                  <a:lnTo>
                    <a:pt x="27" y="7"/>
                  </a:lnTo>
                  <a:lnTo>
                    <a:pt x="25" y="6"/>
                  </a:lnTo>
                  <a:lnTo>
                    <a:pt x="23" y="6"/>
                  </a:lnTo>
                  <a:lnTo>
                    <a:pt x="21" y="6"/>
                  </a:lnTo>
                  <a:lnTo>
                    <a:pt x="19" y="6"/>
                  </a:lnTo>
                  <a:lnTo>
                    <a:pt x="19" y="7"/>
                  </a:lnTo>
                  <a:lnTo>
                    <a:pt x="17" y="7"/>
                  </a:lnTo>
                  <a:lnTo>
                    <a:pt x="16" y="7"/>
                  </a:lnTo>
                  <a:lnTo>
                    <a:pt x="16" y="9"/>
                  </a:lnTo>
                  <a:lnTo>
                    <a:pt x="14" y="9"/>
                  </a:lnTo>
                  <a:lnTo>
                    <a:pt x="14" y="11"/>
                  </a:lnTo>
                  <a:lnTo>
                    <a:pt x="12" y="11"/>
                  </a:lnTo>
                  <a:lnTo>
                    <a:pt x="12" y="13"/>
                  </a:lnTo>
                  <a:lnTo>
                    <a:pt x="10" y="13"/>
                  </a:lnTo>
                  <a:lnTo>
                    <a:pt x="10" y="15"/>
                  </a:lnTo>
                  <a:lnTo>
                    <a:pt x="10" y="17"/>
                  </a:lnTo>
                  <a:lnTo>
                    <a:pt x="10" y="19"/>
                  </a:lnTo>
                  <a:lnTo>
                    <a:pt x="10" y="20"/>
                  </a:lnTo>
                  <a:lnTo>
                    <a:pt x="10" y="22"/>
                  </a:lnTo>
                  <a:lnTo>
                    <a:pt x="10" y="24"/>
                  </a:lnTo>
                  <a:lnTo>
                    <a:pt x="10" y="26"/>
                  </a:lnTo>
                  <a:lnTo>
                    <a:pt x="10" y="28"/>
                  </a:lnTo>
                  <a:lnTo>
                    <a:pt x="10" y="30"/>
                  </a:lnTo>
                  <a:lnTo>
                    <a:pt x="10" y="32"/>
                  </a:lnTo>
                  <a:lnTo>
                    <a:pt x="10" y="33"/>
                  </a:lnTo>
                  <a:lnTo>
                    <a:pt x="12" y="33"/>
                  </a:lnTo>
                  <a:lnTo>
                    <a:pt x="12" y="35"/>
                  </a:lnTo>
                  <a:lnTo>
                    <a:pt x="14" y="37"/>
                  </a:lnTo>
                  <a:lnTo>
                    <a:pt x="14" y="39"/>
                  </a:lnTo>
                  <a:lnTo>
                    <a:pt x="16" y="39"/>
                  </a:lnTo>
                  <a:lnTo>
                    <a:pt x="17" y="39"/>
                  </a:lnTo>
                  <a:lnTo>
                    <a:pt x="17" y="41"/>
                  </a:lnTo>
                  <a:lnTo>
                    <a:pt x="19" y="41"/>
                  </a:lnTo>
                  <a:lnTo>
                    <a:pt x="21" y="41"/>
                  </a:lnTo>
                  <a:lnTo>
                    <a:pt x="23" y="41"/>
                  </a:lnTo>
                  <a:lnTo>
                    <a:pt x="25" y="41"/>
                  </a:lnTo>
                  <a:lnTo>
                    <a:pt x="27" y="41"/>
                  </a:lnTo>
                  <a:lnTo>
                    <a:pt x="29" y="39"/>
                  </a:lnTo>
                  <a:lnTo>
                    <a:pt x="31" y="39"/>
                  </a:lnTo>
                  <a:lnTo>
                    <a:pt x="31" y="37"/>
                  </a:lnTo>
                  <a:lnTo>
                    <a:pt x="33" y="37"/>
                  </a:lnTo>
                  <a:lnTo>
                    <a:pt x="33" y="35"/>
                  </a:lnTo>
                  <a:lnTo>
                    <a:pt x="35" y="35"/>
                  </a:lnTo>
                  <a:lnTo>
                    <a:pt x="35" y="33"/>
                  </a:lnTo>
                  <a:lnTo>
                    <a:pt x="35" y="32"/>
                  </a:lnTo>
                  <a:lnTo>
                    <a:pt x="35" y="30"/>
                  </a:lnTo>
                  <a:lnTo>
                    <a:pt x="37" y="30"/>
                  </a:lnTo>
                  <a:lnTo>
                    <a:pt x="37" y="28"/>
                  </a:lnTo>
                  <a:lnTo>
                    <a:pt x="37" y="26"/>
                  </a:lnTo>
                  <a:lnTo>
                    <a:pt x="37"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6" name="Freeform 29"/>
            <p:cNvSpPr>
              <a:spLocks noEditPoints="1"/>
            </p:cNvSpPr>
            <p:nvPr/>
          </p:nvSpPr>
          <p:spPr bwMode="auto">
            <a:xfrm>
              <a:off x="2934" y="1681"/>
              <a:ext cx="7" cy="58"/>
            </a:xfrm>
            <a:custGeom>
              <a:avLst/>
              <a:gdLst>
                <a:gd name="T0" fmla="*/ 4 w 8"/>
                <a:gd name="T1" fmla="*/ 7 h 61"/>
                <a:gd name="T2" fmla="*/ 0 w 8"/>
                <a:gd name="T3" fmla="*/ 7 h 61"/>
                <a:gd name="T4" fmla="*/ 0 w 8"/>
                <a:gd name="T5" fmla="*/ 0 h 61"/>
                <a:gd name="T6" fmla="*/ 4 w 8"/>
                <a:gd name="T7" fmla="*/ 0 h 61"/>
                <a:gd name="T8" fmla="*/ 4 w 8"/>
                <a:gd name="T9" fmla="*/ 7 h 61"/>
                <a:gd name="T10" fmla="*/ 4 w 8"/>
                <a:gd name="T11" fmla="*/ 35 h 61"/>
                <a:gd name="T12" fmla="*/ 0 w 8"/>
                <a:gd name="T13" fmla="*/ 35 h 61"/>
                <a:gd name="T14" fmla="*/ 0 w 8"/>
                <a:gd name="T15" fmla="*/ 10 h 61"/>
                <a:gd name="T16" fmla="*/ 4 w 8"/>
                <a:gd name="T17" fmla="*/ 10 h 61"/>
                <a:gd name="T18" fmla="*/ 4 w 8"/>
                <a:gd name="T19" fmla="*/ 35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
                <a:gd name="T31" fmla="*/ 0 h 61"/>
                <a:gd name="T32" fmla="*/ 8 w 8"/>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 h="61">
                  <a:moveTo>
                    <a:pt x="8" y="7"/>
                  </a:moveTo>
                  <a:lnTo>
                    <a:pt x="0" y="7"/>
                  </a:lnTo>
                  <a:lnTo>
                    <a:pt x="0" y="0"/>
                  </a:lnTo>
                  <a:lnTo>
                    <a:pt x="8" y="0"/>
                  </a:lnTo>
                  <a:lnTo>
                    <a:pt x="8" y="7"/>
                  </a:lnTo>
                  <a:close/>
                  <a:moveTo>
                    <a:pt x="8" y="61"/>
                  </a:moveTo>
                  <a:lnTo>
                    <a:pt x="0" y="61"/>
                  </a:lnTo>
                  <a:lnTo>
                    <a:pt x="0" y="15"/>
                  </a:lnTo>
                  <a:lnTo>
                    <a:pt x="8" y="15"/>
                  </a:lnTo>
                  <a:lnTo>
                    <a:pt x="8"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7" name="Line 30"/>
            <p:cNvSpPr>
              <a:spLocks noChangeShapeType="1"/>
            </p:cNvSpPr>
            <p:nvPr/>
          </p:nvSpPr>
          <p:spPr bwMode="auto">
            <a:xfrm flipV="1">
              <a:off x="4543" y="1583"/>
              <a:ext cx="0" cy="31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8" name="Freeform 31"/>
            <p:cNvSpPr>
              <a:spLocks/>
            </p:cNvSpPr>
            <p:nvPr/>
          </p:nvSpPr>
          <p:spPr bwMode="auto">
            <a:xfrm>
              <a:off x="4522" y="1549"/>
              <a:ext cx="42" cy="36"/>
            </a:xfrm>
            <a:custGeom>
              <a:avLst/>
              <a:gdLst>
                <a:gd name="T0" fmla="*/ 21 w 43"/>
                <a:gd name="T1" fmla="*/ 0 h 37"/>
                <a:gd name="T2" fmla="*/ 0 w 43"/>
                <a:gd name="T3" fmla="*/ 26 h 37"/>
                <a:gd name="T4" fmla="*/ 21 w 43"/>
                <a:gd name="T5" fmla="*/ 0 h 37"/>
                <a:gd name="T6" fmla="*/ 32 w 43"/>
                <a:gd name="T7" fmla="*/ 26 h 37"/>
                <a:gd name="T8" fmla="*/ 0 w 43"/>
                <a:gd name="T9" fmla="*/ 26 h 37"/>
                <a:gd name="T10" fmla="*/ 21 w 43"/>
                <a:gd name="T11" fmla="*/ 0 h 37"/>
                <a:gd name="T12" fmla="*/ 0 60000 65536"/>
                <a:gd name="T13" fmla="*/ 0 60000 65536"/>
                <a:gd name="T14" fmla="*/ 0 60000 65536"/>
                <a:gd name="T15" fmla="*/ 0 60000 65536"/>
                <a:gd name="T16" fmla="*/ 0 60000 65536"/>
                <a:gd name="T17" fmla="*/ 0 60000 65536"/>
                <a:gd name="T18" fmla="*/ 0 w 43"/>
                <a:gd name="T19" fmla="*/ 0 h 37"/>
                <a:gd name="T20" fmla="*/ 43 w 4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3" h="37">
                  <a:moveTo>
                    <a:pt x="22" y="0"/>
                  </a:moveTo>
                  <a:lnTo>
                    <a:pt x="0" y="37"/>
                  </a:lnTo>
                  <a:lnTo>
                    <a:pt x="22" y="0"/>
                  </a:lnTo>
                  <a:lnTo>
                    <a:pt x="43" y="37"/>
                  </a:lnTo>
                  <a:lnTo>
                    <a:pt x="0" y="3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49" name="Line 32"/>
            <p:cNvSpPr>
              <a:spLocks noChangeShapeType="1"/>
            </p:cNvSpPr>
            <p:nvPr/>
          </p:nvSpPr>
          <p:spPr bwMode="auto">
            <a:xfrm flipV="1">
              <a:off x="3046" y="1510"/>
              <a:ext cx="0" cy="40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Freeform 33"/>
            <p:cNvSpPr>
              <a:spLocks/>
            </p:cNvSpPr>
            <p:nvPr/>
          </p:nvSpPr>
          <p:spPr bwMode="auto">
            <a:xfrm>
              <a:off x="3025" y="1478"/>
              <a:ext cx="41" cy="36"/>
            </a:xfrm>
            <a:custGeom>
              <a:avLst/>
              <a:gdLst>
                <a:gd name="T0" fmla="*/ 11 w 43"/>
                <a:gd name="T1" fmla="*/ 0 h 37"/>
                <a:gd name="T2" fmla="*/ 0 w 43"/>
                <a:gd name="T3" fmla="*/ 26 h 37"/>
                <a:gd name="T4" fmla="*/ 11 w 43"/>
                <a:gd name="T5" fmla="*/ 0 h 37"/>
                <a:gd name="T6" fmla="*/ 26 w 43"/>
                <a:gd name="T7" fmla="*/ 26 h 37"/>
                <a:gd name="T8" fmla="*/ 0 w 43"/>
                <a:gd name="T9" fmla="*/ 26 h 37"/>
                <a:gd name="T10" fmla="*/ 11 w 43"/>
                <a:gd name="T11" fmla="*/ 0 h 37"/>
                <a:gd name="T12" fmla="*/ 0 60000 65536"/>
                <a:gd name="T13" fmla="*/ 0 60000 65536"/>
                <a:gd name="T14" fmla="*/ 0 60000 65536"/>
                <a:gd name="T15" fmla="*/ 0 60000 65536"/>
                <a:gd name="T16" fmla="*/ 0 60000 65536"/>
                <a:gd name="T17" fmla="*/ 0 60000 65536"/>
                <a:gd name="T18" fmla="*/ 0 w 43"/>
                <a:gd name="T19" fmla="*/ 0 h 37"/>
                <a:gd name="T20" fmla="*/ 43 w 4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43" h="37">
                  <a:moveTo>
                    <a:pt x="22" y="0"/>
                  </a:moveTo>
                  <a:lnTo>
                    <a:pt x="0" y="37"/>
                  </a:lnTo>
                  <a:lnTo>
                    <a:pt x="22" y="0"/>
                  </a:lnTo>
                  <a:lnTo>
                    <a:pt x="43" y="37"/>
                  </a:lnTo>
                  <a:lnTo>
                    <a:pt x="0" y="37"/>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1" name="Freeform 34"/>
            <p:cNvSpPr>
              <a:spLocks/>
            </p:cNvSpPr>
            <p:nvPr/>
          </p:nvSpPr>
          <p:spPr bwMode="auto">
            <a:xfrm>
              <a:off x="3908" y="2081"/>
              <a:ext cx="57" cy="84"/>
            </a:xfrm>
            <a:custGeom>
              <a:avLst/>
              <a:gdLst>
                <a:gd name="T0" fmla="*/ 40 w 59"/>
                <a:gd name="T1" fmla="*/ 11 h 87"/>
                <a:gd name="T2" fmla="*/ 14 w 59"/>
                <a:gd name="T3" fmla="*/ 11 h 87"/>
                <a:gd name="T4" fmla="*/ 14 w 59"/>
                <a:gd name="T5" fmla="*/ 24 h 87"/>
                <a:gd name="T6" fmla="*/ 37 w 59"/>
                <a:gd name="T7" fmla="*/ 24 h 87"/>
                <a:gd name="T8" fmla="*/ 37 w 59"/>
                <a:gd name="T9" fmla="*/ 33 h 87"/>
                <a:gd name="T10" fmla="*/ 14 w 59"/>
                <a:gd name="T11" fmla="*/ 33 h 87"/>
                <a:gd name="T12" fmla="*/ 14 w 59"/>
                <a:gd name="T13" fmla="*/ 60 h 87"/>
                <a:gd name="T14" fmla="*/ 0 w 59"/>
                <a:gd name="T15" fmla="*/ 60 h 87"/>
                <a:gd name="T16" fmla="*/ 0 w 59"/>
                <a:gd name="T17" fmla="*/ 0 h 87"/>
                <a:gd name="T18" fmla="*/ 40 w 59"/>
                <a:gd name="T19" fmla="*/ 0 h 87"/>
                <a:gd name="T20" fmla="*/ 40 w 59"/>
                <a:gd name="T21" fmla="*/ 11 h 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
                <a:gd name="T34" fmla="*/ 0 h 87"/>
                <a:gd name="T35" fmla="*/ 59 w 59"/>
                <a:gd name="T36" fmla="*/ 87 h 8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 h="87">
                  <a:moveTo>
                    <a:pt x="59" y="11"/>
                  </a:moveTo>
                  <a:lnTo>
                    <a:pt x="14" y="11"/>
                  </a:lnTo>
                  <a:lnTo>
                    <a:pt x="14" y="35"/>
                  </a:lnTo>
                  <a:lnTo>
                    <a:pt x="53" y="35"/>
                  </a:lnTo>
                  <a:lnTo>
                    <a:pt x="53" y="46"/>
                  </a:lnTo>
                  <a:lnTo>
                    <a:pt x="14" y="46"/>
                  </a:lnTo>
                  <a:lnTo>
                    <a:pt x="14" y="87"/>
                  </a:lnTo>
                  <a:lnTo>
                    <a:pt x="0" y="87"/>
                  </a:lnTo>
                  <a:lnTo>
                    <a:pt x="0" y="0"/>
                  </a:lnTo>
                  <a:lnTo>
                    <a:pt x="59" y="0"/>
                  </a:lnTo>
                  <a:lnTo>
                    <a:pt x="5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2" name="Freeform 35"/>
            <p:cNvSpPr>
              <a:spLocks noEditPoints="1"/>
            </p:cNvSpPr>
            <p:nvPr/>
          </p:nvSpPr>
          <p:spPr bwMode="auto">
            <a:xfrm>
              <a:off x="3978" y="2081"/>
              <a:ext cx="11" cy="84"/>
            </a:xfrm>
            <a:custGeom>
              <a:avLst/>
              <a:gdLst>
                <a:gd name="T0" fmla="*/ 11 w 11"/>
                <a:gd name="T1" fmla="*/ 11 h 87"/>
                <a:gd name="T2" fmla="*/ 0 w 11"/>
                <a:gd name="T3" fmla="*/ 11 h 87"/>
                <a:gd name="T4" fmla="*/ 0 w 11"/>
                <a:gd name="T5" fmla="*/ 0 h 87"/>
                <a:gd name="T6" fmla="*/ 11 w 11"/>
                <a:gd name="T7" fmla="*/ 0 h 87"/>
                <a:gd name="T8" fmla="*/ 11 w 11"/>
                <a:gd name="T9" fmla="*/ 11 h 87"/>
                <a:gd name="T10" fmla="*/ 11 w 11"/>
                <a:gd name="T11" fmla="*/ 60 h 87"/>
                <a:gd name="T12" fmla="*/ 0 w 11"/>
                <a:gd name="T13" fmla="*/ 60 h 87"/>
                <a:gd name="T14" fmla="*/ 0 w 11"/>
                <a:gd name="T15" fmla="*/ 14 h 87"/>
                <a:gd name="T16" fmla="*/ 11 w 11"/>
                <a:gd name="T17" fmla="*/ 14 h 87"/>
                <a:gd name="T18" fmla="*/ 11 w 11"/>
                <a:gd name="T19" fmla="*/ 60 h 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
                <a:gd name="T31" fmla="*/ 0 h 87"/>
                <a:gd name="T32" fmla="*/ 11 w 11"/>
                <a:gd name="T33" fmla="*/ 87 h 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 h="87">
                  <a:moveTo>
                    <a:pt x="11" y="11"/>
                  </a:moveTo>
                  <a:lnTo>
                    <a:pt x="0" y="11"/>
                  </a:lnTo>
                  <a:lnTo>
                    <a:pt x="0" y="0"/>
                  </a:lnTo>
                  <a:lnTo>
                    <a:pt x="11" y="0"/>
                  </a:lnTo>
                  <a:lnTo>
                    <a:pt x="11" y="11"/>
                  </a:lnTo>
                  <a:close/>
                  <a:moveTo>
                    <a:pt x="11" y="87"/>
                  </a:moveTo>
                  <a:lnTo>
                    <a:pt x="0" y="87"/>
                  </a:lnTo>
                  <a:lnTo>
                    <a:pt x="0" y="22"/>
                  </a:lnTo>
                  <a:lnTo>
                    <a:pt x="11" y="22"/>
                  </a:lnTo>
                  <a:lnTo>
                    <a:pt x="11" y="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3" name="Freeform 36"/>
            <p:cNvSpPr>
              <a:spLocks noEditPoints="1"/>
            </p:cNvSpPr>
            <p:nvPr/>
          </p:nvSpPr>
          <p:spPr bwMode="auto">
            <a:xfrm>
              <a:off x="4006" y="2100"/>
              <a:ext cx="58" cy="90"/>
            </a:xfrm>
            <a:custGeom>
              <a:avLst/>
              <a:gdLst>
                <a:gd name="T0" fmla="*/ 35 w 61"/>
                <a:gd name="T1" fmla="*/ 44 h 93"/>
                <a:gd name="T2" fmla="*/ 34 w 61"/>
                <a:gd name="T3" fmla="*/ 48 h 93"/>
                <a:gd name="T4" fmla="*/ 32 w 61"/>
                <a:gd name="T5" fmla="*/ 55 h 93"/>
                <a:gd name="T6" fmla="*/ 30 w 61"/>
                <a:gd name="T7" fmla="*/ 59 h 93"/>
                <a:gd name="T8" fmla="*/ 28 w 61"/>
                <a:gd name="T9" fmla="*/ 61 h 93"/>
                <a:gd name="T10" fmla="*/ 26 w 61"/>
                <a:gd name="T11" fmla="*/ 63 h 93"/>
                <a:gd name="T12" fmla="*/ 22 w 61"/>
                <a:gd name="T13" fmla="*/ 64 h 93"/>
                <a:gd name="T14" fmla="*/ 19 w 61"/>
                <a:gd name="T15" fmla="*/ 65 h 93"/>
                <a:gd name="T16" fmla="*/ 13 w 61"/>
                <a:gd name="T17" fmla="*/ 64 h 93"/>
                <a:gd name="T18" fmla="*/ 10 w 61"/>
                <a:gd name="T19" fmla="*/ 64 h 93"/>
                <a:gd name="T20" fmla="*/ 10 w 61"/>
                <a:gd name="T21" fmla="*/ 63 h 93"/>
                <a:gd name="T22" fmla="*/ 10 w 61"/>
                <a:gd name="T23" fmla="*/ 55 h 93"/>
                <a:gd name="T24" fmla="*/ 10 w 61"/>
                <a:gd name="T25" fmla="*/ 57 h 93"/>
                <a:gd name="T26" fmla="*/ 13 w 61"/>
                <a:gd name="T27" fmla="*/ 57 h 93"/>
                <a:gd name="T28" fmla="*/ 20 w 61"/>
                <a:gd name="T29" fmla="*/ 57 h 93"/>
                <a:gd name="T30" fmla="*/ 24 w 61"/>
                <a:gd name="T31" fmla="*/ 57 h 93"/>
                <a:gd name="T32" fmla="*/ 26 w 61"/>
                <a:gd name="T33" fmla="*/ 55 h 93"/>
                <a:gd name="T34" fmla="*/ 27 w 61"/>
                <a:gd name="T35" fmla="*/ 52 h 93"/>
                <a:gd name="T36" fmla="*/ 28 w 61"/>
                <a:gd name="T37" fmla="*/ 47 h 93"/>
                <a:gd name="T38" fmla="*/ 28 w 61"/>
                <a:gd name="T39" fmla="*/ 41 h 93"/>
                <a:gd name="T40" fmla="*/ 26 w 61"/>
                <a:gd name="T41" fmla="*/ 42 h 93"/>
                <a:gd name="T42" fmla="*/ 24 w 61"/>
                <a:gd name="T43" fmla="*/ 44 h 93"/>
                <a:gd name="T44" fmla="*/ 21 w 61"/>
                <a:gd name="T45" fmla="*/ 45 h 93"/>
                <a:gd name="T46" fmla="*/ 15 w 61"/>
                <a:gd name="T47" fmla="*/ 45 h 93"/>
                <a:gd name="T48" fmla="*/ 10 w 61"/>
                <a:gd name="T49" fmla="*/ 44 h 93"/>
                <a:gd name="T50" fmla="*/ 10 w 61"/>
                <a:gd name="T51" fmla="*/ 43 h 93"/>
                <a:gd name="T52" fmla="*/ 8 w 61"/>
                <a:gd name="T53" fmla="*/ 41 h 93"/>
                <a:gd name="T54" fmla="*/ 6 w 61"/>
                <a:gd name="T55" fmla="*/ 39 h 93"/>
                <a:gd name="T56" fmla="*/ 2 w 61"/>
                <a:gd name="T57" fmla="*/ 37 h 93"/>
                <a:gd name="T58" fmla="*/ 0 w 61"/>
                <a:gd name="T59" fmla="*/ 32 h 93"/>
                <a:gd name="T60" fmla="*/ 0 w 61"/>
                <a:gd name="T61" fmla="*/ 24 h 93"/>
                <a:gd name="T62" fmla="*/ 0 w 61"/>
                <a:gd name="T63" fmla="*/ 17 h 93"/>
                <a:gd name="T64" fmla="*/ 2 w 61"/>
                <a:gd name="T65" fmla="*/ 15 h 93"/>
                <a:gd name="T66" fmla="*/ 4 w 61"/>
                <a:gd name="T67" fmla="*/ 15 h 93"/>
                <a:gd name="T68" fmla="*/ 8 w 61"/>
                <a:gd name="T69" fmla="*/ 11 h 93"/>
                <a:gd name="T70" fmla="*/ 10 w 61"/>
                <a:gd name="T71" fmla="*/ 7 h 93"/>
                <a:gd name="T72" fmla="*/ 10 w 61"/>
                <a:gd name="T73" fmla="*/ 4 h 93"/>
                <a:gd name="T74" fmla="*/ 13 w 61"/>
                <a:gd name="T75" fmla="*/ 2 h 93"/>
                <a:gd name="T76" fmla="*/ 19 w 61"/>
                <a:gd name="T77" fmla="*/ 0 h 93"/>
                <a:gd name="T78" fmla="*/ 23 w 61"/>
                <a:gd name="T79" fmla="*/ 0 h 93"/>
                <a:gd name="T80" fmla="*/ 27 w 61"/>
                <a:gd name="T81" fmla="*/ 2 h 93"/>
                <a:gd name="T82" fmla="*/ 28 w 61"/>
                <a:gd name="T83" fmla="*/ 6 h 93"/>
                <a:gd name="T84" fmla="*/ 28 w 61"/>
                <a:gd name="T85" fmla="*/ 37 h 93"/>
                <a:gd name="T86" fmla="*/ 27 w 61"/>
                <a:gd name="T87" fmla="*/ 11 h 93"/>
                <a:gd name="T88" fmla="*/ 23 w 61"/>
                <a:gd name="T89" fmla="*/ 11 h 93"/>
                <a:gd name="T90" fmla="*/ 20 w 61"/>
                <a:gd name="T91" fmla="*/ 9 h 93"/>
                <a:gd name="T92" fmla="*/ 15 w 61"/>
                <a:gd name="T93" fmla="*/ 11 h 93"/>
                <a:gd name="T94" fmla="*/ 10 w 61"/>
                <a:gd name="T95" fmla="*/ 13 h 93"/>
                <a:gd name="T96" fmla="*/ 10 w 61"/>
                <a:gd name="T97" fmla="*/ 15 h 93"/>
                <a:gd name="T98" fmla="*/ 10 w 61"/>
                <a:gd name="T99" fmla="*/ 15 h 93"/>
                <a:gd name="T100" fmla="*/ 10 w 61"/>
                <a:gd name="T101" fmla="*/ 19 h 93"/>
                <a:gd name="T102" fmla="*/ 10 w 61"/>
                <a:gd name="T103" fmla="*/ 26 h 93"/>
                <a:gd name="T104" fmla="*/ 10 w 61"/>
                <a:gd name="T105" fmla="*/ 33 h 93"/>
                <a:gd name="T106" fmla="*/ 10 w 61"/>
                <a:gd name="T107" fmla="*/ 37 h 93"/>
                <a:gd name="T108" fmla="*/ 11 w 61"/>
                <a:gd name="T109" fmla="*/ 39 h 93"/>
                <a:gd name="T110" fmla="*/ 17 w 61"/>
                <a:gd name="T111" fmla="*/ 40 h 93"/>
                <a:gd name="T112" fmla="*/ 22 w 61"/>
                <a:gd name="T113" fmla="*/ 40 h 93"/>
                <a:gd name="T114" fmla="*/ 25 w 61"/>
                <a:gd name="T115" fmla="*/ 39 h 93"/>
                <a:gd name="T116" fmla="*/ 27 w 61"/>
                <a:gd name="T117" fmla="*/ 38 h 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1"/>
                <a:gd name="T178" fmla="*/ 0 h 93"/>
                <a:gd name="T179" fmla="*/ 61 w 61"/>
                <a:gd name="T180" fmla="*/ 93 h 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1" h="93">
                  <a:moveTo>
                    <a:pt x="61" y="59"/>
                  </a:moveTo>
                  <a:lnTo>
                    <a:pt x="61" y="61"/>
                  </a:lnTo>
                  <a:lnTo>
                    <a:pt x="61" y="63"/>
                  </a:lnTo>
                  <a:lnTo>
                    <a:pt x="61" y="65"/>
                  </a:lnTo>
                  <a:lnTo>
                    <a:pt x="61" y="67"/>
                  </a:lnTo>
                  <a:lnTo>
                    <a:pt x="61" y="69"/>
                  </a:lnTo>
                  <a:lnTo>
                    <a:pt x="61" y="70"/>
                  </a:lnTo>
                  <a:lnTo>
                    <a:pt x="59" y="70"/>
                  </a:lnTo>
                  <a:lnTo>
                    <a:pt x="59" y="72"/>
                  </a:lnTo>
                  <a:lnTo>
                    <a:pt x="59" y="74"/>
                  </a:lnTo>
                  <a:lnTo>
                    <a:pt x="59" y="76"/>
                  </a:lnTo>
                  <a:lnTo>
                    <a:pt x="57" y="78"/>
                  </a:lnTo>
                  <a:lnTo>
                    <a:pt x="57" y="80"/>
                  </a:lnTo>
                  <a:lnTo>
                    <a:pt x="55" y="81"/>
                  </a:lnTo>
                  <a:lnTo>
                    <a:pt x="55" y="83"/>
                  </a:lnTo>
                  <a:lnTo>
                    <a:pt x="53" y="83"/>
                  </a:lnTo>
                  <a:lnTo>
                    <a:pt x="53" y="85"/>
                  </a:lnTo>
                  <a:lnTo>
                    <a:pt x="51" y="85"/>
                  </a:lnTo>
                  <a:lnTo>
                    <a:pt x="51" y="87"/>
                  </a:lnTo>
                  <a:lnTo>
                    <a:pt x="49" y="87"/>
                  </a:lnTo>
                  <a:lnTo>
                    <a:pt x="47" y="87"/>
                  </a:lnTo>
                  <a:lnTo>
                    <a:pt x="47" y="89"/>
                  </a:lnTo>
                  <a:lnTo>
                    <a:pt x="46" y="89"/>
                  </a:lnTo>
                  <a:lnTo>
                    <a:pt x="44" y="89"/>
                  </a:lnTo>
                  <a:lnTo>
                    <a:pt x="42" y="91"/>
                  </a:lnTo>
                  <a:lnTo>
                    <a:pt x="40" y="91"/>
                  </a:lnTo>
                  <a:lnTo>
                    <a:pt x="38" y="91"/>
                  </a:lnTo>
                  <a:lnTo>
                    <a:pt x="36" y="91"/>
                  </a:lnTo>
                  <a:lnTo>
                    <a:pt x="34" y="91"/>
                  </a:lnTo>
                  <a:lnTo>
                    <a:pt x="32" y="91"/>
                  </a:lnTo>
                  <a:lnTo>
                    <a:pt x="30" y="91"/>
                  </a:lnTo>
                  <a:lnTo>
                    <a:pt x="30" y="93"/>
                  </a:lnTo>
                  <a:lnTo>
                    <a:pt x="28" y="93"/>
                  </a:lnTo>
                  <a:lnTo>
                    <a:pt x="28" y="91"/>
                  </a:lnTo>
                  <a:lnTo>
                    <a:pt x="26" y="91"/>
                  </a:lnTo>
                  <a:lnTo>
                    <a:pt x="24" y="91"/>
                  </a:lnTo>
                  <a:lnTo>
                    <a:pt x="22" y="91"/>
                  </a:lnTo>
                  <a:lnTo>
                    <a:pt x="20" y="91"/>
                  </a:lnTo>
                  <a:lnTo>
                    <a:pt x="18" y="91"/>
                  </a:lnTo>
                  <a:lnTo>
                    <a:pt x="16" y="91"/>
                  </a:lnTo>
                  <a:lnTo>
                    <a:pt x="14" y="91"/>
                  </a:lnTo>
                  <a:lnTo>
                    <a:pt x="12" y="91"/>
                  </a:lnTo>
                  <a:lnTo>
                    <a:pt x="12" y="89"/>
                  </a:lnTo>
                  <a:lnTo>
                    <a:pt x="10" y="89"/>
                  </a:lnTo>
                  <a:lnTo>
                    <a:pt x="8" y="89"/>
                  </a:lnTo>
                  <a:lnTo>
                    <a:pt x="8" y="78"/>
                  </a:lnTo>
                  <a:lnTo>
                    <a:pt x="10" y="78"/>
                  </a:lnTo>
                  <a:lnTo>
                    <a:pt x="12" y="78"/>
                  </a:lnTo>
                  <a:lnTo>
                    <a:pt x="12" y="80"/>
                  </a:lnTo>
                  <a:lnTo>
                    <a:pt x="14" y="80"/>
                  </a:lnTo>
                  <a:lnTo>
                    <a:pt x="16" y="80"/>
                  </a:lnTo>
                  <a:lnTo>
                    <a:pt x="18" y="80"/>
                  </a:lnTo>
                  <a:lnTo>
                    <a:pt x="18" y="81"/>
                  </a:lnTo>
                  <a:lnTo>
                    <a:pt x="20" y="81"/>
                  </a:lnTo>
                  <a:lnTo>
                    <a:pt x="22" y="81"/>
                  </a:lnTo>
                  <a:lnTo>
                    <a:pt x="24" y="81"/>
                  </a:lnTo>
                  <a:lnTo>
                    <a:pt x="26" y="81"/>
                  </a:lnTo>
                  <a:lnTo>
                    <a:pt x="28" y="81"/>
                  </a:lnTo>
                  <a:lnTo>
                    <a:pt x="30" y="81"/>
                  </a:lnTo>
                  <a:lnTo>
                    <a:pt x="32" y="81"/>
                  </a:lnTo>
                  <a:lnTo>
                    <a:pt x="34" y="81"/>
                  </a:lnTo>
                  <a:lnTo>
                    <a:pt x="36" y="81"/>
                  </a:lnTo>
                  <a:lnTo>
                    <a:pt x="38" y="81"/>
                  </a:lnTo>
                  <a:lnTo>
                    <a:pt x="40" y="81"/>
                  </a:lnTo>
                  <a:lnTo>
                    <a:pt x="40" y="80"/>
                  </a:lnTo>
                  <a:lnTo>
                    <a:pt x="42" y="80"/>
                  </a:lnTo>
                  <a:lnTo>
                    <a:pt x="44" y="80"/>
                  </a:lnTo>
                  <a:lnTo>
                    <a:pt x="44" y="78"/>
                  </a:lnTo>
                  <a:lnTo>
                    <a:pt x="46" y="78"/>
                  </a:lnTo>
                  <a:lnTo>
                    <a:pt x="46" y="76"/>
                  </a:lnTo>
                  <a:lnTo>
                    <a:pt x="47" y="76"/>
                  </a:lnTo>
                  <a:lnTo>
                    <a:pt x="47" y="74"/>
                  </a:lnTo>
                  <a:lnTo>
                    <a:pt x="47" y="72"/>
                  </a:lnTo>
                  <a:lnTo>
                    <a:pt x="49" y="72"/>
                  </a:lnTo>
                  <a:lnTo>
                    <a:pt x="49" y="70"/>
                  </a:lnTo>
                  <a:lnTo>
                    <a:pt x="49" y="69"/>
                  </a:lnTo>
                  <a:lnTo>
                    <a:pt x="49" y="67"/>
                  </a:lnTo>
                  <a:lnTo>
                    <a:pt x="49" y="65"/>
                  </a:lnTo>
                  <a:lnTo>
                    <a:pt x="49" y="57"/>
                  </a:lnTo>
                  <a:lnTo>
                    <a:pt x="49" y="59"/>
                  </a:lnTo>
                  <a:lnTo>
                    <a:pt x="47" y="59"/>
                  </a:lnTo>
                  <a:lnTo>
                    <a:pt x="47" y="61"/>
                  </a:lnTo>
                  <a:lnTo>
                    <a:pt x="46" y="61"/>
                  </a:lnTo>
                  <a:lnTo>
                    <a:pt x="44" y="61"/>
                  </a:lnTo>
                  <a:lnTo>
                    <a:pt x="44" y="63"/>
                  </a:lnTo>
                  <a:lnTo>
                    <a:pt x="42" y="63"/>
                  </a:lnTo>
                  <a:lnTo>
                    <a:pt x="40" y="63"/>
                  </a:lnTo>
                  <a:lnTo>
                    <a:pt x="40" y="65"/>
                  </a:lnTo>
                  <a:lnTo>
                    <a:pt x="38" y="65"/>
                  </a:lnTo>
                  <a:lnTo>
                    <a:pt x="36" y="65"/>
                  </a:lnTo>
                  <a:lnTo>
                    <a:pt x="34" y="65"/>
                  </a:lnTo>
                  <a:lnTo>
                    <a:pt x="34" y="67"/>
                  </a:lnTo>
                  <a:lnTo>
                    <a:pt x="32" y="67"/>
                  </a:lnTo>
                  <a:lnTo>
                    <a:pt x="30" y="67"/>
                  </a:lnTo>
                  <a:lnTo>
                    <a:pt x="28" y="67"/>
                  </a:lnTo>
                  <a:lnTo>
                    <a:pt x="26" y="67"/>
                  </a:lnTo>
                  <a:lnTo>
                    <a:pt x="24" y="67"/>
                  </a:lnTo>
                  <a:lnTo>
                    <a:pt x="22" y="65"/>
                  </a:lnTo>
                  <a:lnTo>
                    <a:pt x="20" y="65"/>
                  </a:lnTo>
                  <a:lnTo>
                    <a:pt x="18" y="65"/>
                  </a:lnTo>
                  <a:lnTo>
                    <a:pt x="16" y="65"/>
                  </a:lnTo>
                  <a:lnTo>
                    <a:pt x="16" y="63"/>
                  </a:lnTo>
                  <a:lnTo>
                    <a:pt x="14" y="63"/>
                  </a:lnTo>
                  <a:lnTo>
                    <a:pt x="12" y="63"/>
                  </a:lnTo>
                  <a:lnTo>
                    <a:pt x="12" y="61"/>
                  </a:lnTo>
                  <a:lnTo>
                    <a:pt x="10" y="61"/>
                  </a:lnTo>
                  <a:lnTo>
                    <a:pt x="10" y="59"/>
                  </a:lnTo>
                  <a:lnTo>
                    <a:pt x="8" y="59"/>
                  </a:lnTo>
                  <a:lnTo>
                    <a:pt x="8" y="57"/>
                  </a:lnTo>
                  <a:lnTo>
                    <a:pt x="6" y="57"/>
                  </a:lnTo>
                  <a:lnTo>
                    <a:pt x="6" y="56"/>
                  </a:lnTo>
                  <a:lnTo>
                    <a:pt x="6" y="54"/>
                  </a:lnTo>
                  <a:lnTo>
                    <a:pt x="4" y="54"/>
                  </a:lnTo>
                  <a:lnTo>
                    <a:pt x="4" y="52"/>
                  </a:lnTo>
                  <a:lnTo>
                    <a:pt x="4" y="50"/>
                  </a:lnTo>
                  <a:lnTo>
                    <a:pt x="2" y="50"/>
                  </a:lnTo>
                  <a:lnTo>
                    <a:pt x="2" y="48"/>
                  </a:lnTo>
                  <a:lnTo>
                    <a:pt x="2" y="46"/>
                  </a:lnTo>
                  <a:lnTo>
                    <a:pt x="2" y="44"/>
                  </a:lnTo>
                  <a:lnTo>
                    <a:pt x="0" y="43"/>
                  </a:lnTo>
                  <a:lnTo>
                    <a:pt x="0" y="41"/>
                  </a:lnTo>
                  <a:lnTo>
                    <a:pt x="0" y="39"/>
                  </a:lnTo>
                  <a:lnTo>
                    <a:pt x="0" y="37"/>
                  </a:lnTo>
                  <a:lnTo>
                    <a:pt x="0" y="35"/>
                  </a:lnTo>
                  <a:lnTo>
                    <a:pt x="0" y="33"/>
                  </a:lnTo>
                  <a:lnTo>
                    <a:pt x="0" y="31"/>
                  </a:lnTo>
                  <a:lnTo>
                    <a:pt x="0" y="30"/>
                  </a:lnTo>
                  <a:lnTo>
                    <a:pt x="0" y="28"/>
                  </a:lnTo>
                  <a:lnTo>
                    <a:pt x="0" y="26"/>
                  </a:lnTo>
                  <a:lnTo>
                    <a:pt x="2" y="26"/>
                  </a:lnTo>
                  <a:lnTo>
                    <a:pt x="2" y="24"/>
                  </a:lnTo>
                  <a:lnTo>
                    <a:pt x="2" y="22"/>
                  </a:lnTo>
                  <a:lnTo>
                    <a:pt x="2" y="20"/>
                  </a:lnTo>
                  <a:lnTo>
                    <a:pt x="2" y="19"/>
                  </a:lnTo>
                  <a:lnTo>
                    <a:pt x="4" y="19"/>
                  </a:lnTo>
                  <a:lnTo>
                    <a:pt x="4" y="17"/>
                  </a:lnTo>
                  <a:lnTo>
                    <a:pt x="4" y="15"/>
                  </a:lnTo>
                  <a:lnTo>
                    <a:pt x="6" y="15"/>
                  </a:lnTo>
                  <a:lnTo>
                    <a:pt x="6" y="13"/>
                  </a:lnTo>
                  <a:lnTo>
                    <a:pt x="8" y="11"/>
                  </a:lnTo>
                  <a:lnTo>
                    <a:pt x="8" y="9"/>
                  </a:lnTo>
                  <a:lnTo>
                    <a:pt x="10" y="9"/>
                  </a:lnTo>
                  <a:lnTo>
                    <a:pt x="10" y="7"/>
                  </a:lnTo>
                  <a:lnTo>
                    <a:pt x="12" y="7"/>
                  </a:lnTo>
                  <a:lnTo>
                    <a:pt x="12" y="6"/>
                  </a:lnTo>
                  <a:lnTo>
                    <a:pt x="14" y="6"/>
                  </a:lnTo>
                  <a:lnTo>
                    <a:pt x="16" y="6"/>
                  </a:lnTo>
                  <a:lnTo>
                    <a:pt x="16" y="4"/>
                  </a:lnTo>
                  <a:lnTo>
                    <a:pt x="18" y="4"/>
                  </a:lnTo>
                  <a:lnTo>
                    <a:pt x="20" y="2"/>
                  </a:lnTo>
                  <a:lnTo>
                    <a:pt x="22" y="2"/>
                  </a:lnTo>
                  <a:lnTo>
                    <a:pt x="24" y="2"/>
                  </a:lnTo>
                  <a:lnTo>
                    <a:pt x="26" y="2"/>
                  </a:lnTo>
                  <a:lnTo>
                    <a:pt x="26" y="0"/>
                  </a:lnTo>
                  <a:lnTo>
                    <a:pt x="28" y="0"/>
                  </a:lnTo>
                  <a:lnTo>
                    <a:pt x="30" y="0"/>
                  </a:lnTo>
                  <a:lnTo>
                    <a:pt x="32" y="0"/>
                  </a:lnTo>
                  <a:lnTo>
                    <a:pt x="34" y="0"/>
                  </a:lnTo>
                  <a:lnTo>
                    <a:pt x="36" y="0"/>
                  </a:lnTo>
                  <a:lnTo>
                    <a:pt x="38" y="0"/>
                  </a:lnTo>
                  <a:lnTo>
                    <a:pt x="40" y="2"/>
                  </a:lnTo>
                  <a:lnTo>
                    <a:pt x="42" y="2"/>
                  </a:lnTo>
                  <a:lnTo>
                    <a:pt x="44" y="2"/>
                  </a:lnTo>
                  <a:lnTo>
                    <a:pt x="46" y="2"/>
                  </a:lnTo>
                  <a:lnTo>
                    <a:pt x="46" y="4"/>
                  </a:lnTo>
                  <a:lnTo>
                    <a:pt x="47" y="4"/>
                  </a:lnTo>
                  <a:lnTo>
                    <a:pt x="49" y="4"/>
                  </a:lnTo>
                  <a:lnTo>
                    <a:pt x="49" y="6"/>
                  </a:lnTo>
                  <a:lnTo>
                    <a:pt x="49" y="2"/>
                  </a:lnTo>
                  <a:lnTo>
                    <a:pt x="61" y="2"/>
                  </a:lnTo>
                  <a:lnTo>
                    <a:pt x="61" y="59"/>
                  </a:lnTo>
                  <a:close/>
                  <a:moveTo>
                    <a:pt x="49" y="50"/>
                  </a:moveTo>
                  <a:lnTo>
                    <a:pt x="49" y="13"/>
                  </a:lnTo>
                  <a:lnTo>
                    <a:pt x="47" y="13"/>
                  </a:lnTo>
                  <a:lnTo>
                    <a:pt x="46" y="13"/>
                  </a:lnTo>
                  <a:lnTo>
                    <a:pt x="46" y="11"/>
                  </a:lnTo>
                  <a:lnTo>
                    <a:pt x="44" y="11"/>
                  </a:lnTo>
                  <a:lnTo>
                    <a:pt x="42" y="11"/>
                  </a:lnTo>
                  <a:lnTo>
                    <a:pt x="40" y="11"/>
                  </a:lnTo>
                  <a:lnTo>
                    <a:pt x="38" y="11"/>
                  </a:lnTo>
                  <a:lnTo>
                    <a:pt x="36" y="11"/>
                  </a:lnTo>
                  <a:lnTo>
                    <a:pt x="36" y="9"/>
                  </a:lnTo>
                  <a:lnTo>
                    <a:pt x="34" y="9"/>
                  </a:lnTo>
                  <a:lnTo>
                    <a:pt x="32" y="9"/>
                  </a:lnTo>
                  <a:lnTo>
                    <a:pt x="32" y="11"/>
                  </a:lnTo>
                  <a:lnTo>
                    <a:pt x="30" y="11"/>
                  </a:lnTo>
                  <a:lnTo>
                    <a:pt x="28" y="11"/>
                  </a:lnTo>
                  <a:lnTo>
                    <a:pt x="26" y="11"/>
                  </a:lnTo>
                  <a:lnTo>
                    <a:pt x="24" y="11"/>
                  </a:lnTo>
                  <a:lnTo>
                    <a:pt x="24" y="13"/>
                  </a:lnTo>
                  <a:lnTo>
                    <a:pt x="22" y="13"/>
                  </a:lnTo>
                  <a:lnTo>
                    <a:pt x="20" y="13"/>
                  </a:lnTo>
                  <a:lnTo>
                    <a:pt x="20" y="15"/>
                  </a:lnTo>
                  <a:lnTo>
                    <a:pt x="18" y="15"/>
                  </a:lnTo>
                  <a:lnTo>
                    <a:pt x="18" y="17"/>
                  </a:lnTo>
                  <a:lnTo>
                    <a:pt x="16" y="17"/>
                  </a:lnTo>
                  <a:lnTo>
                    <a:pt x="16" y="19"/>
                  </a:lnTo>
                  <a:lnTo>
                    <a:pt x="16" y="20"/>
                  </a:lnTo>
                  <a:lnTo>
                    <a:pt x="14" y="20"/>
                  </a:lnTo>
                  <a:lnTo>
                    <a:pt x="14" y="22"/>
                  </a:lnTo>
                  <a:lnTo>
                    <a:pt x="14" y="24"/>
                  </a:lnTo>
                  <a:lnTo>
                    <a:pt x="14" y="26"/>
                  </a:lnTo>
                  <a:lnTo>
                    <a:pt x="12" y="28"/>
                  </a:lnTo>
                  <a:lnTo>
                    <a:pt x="12" y="30"/>
                  </a:lnTo>
                  <a:lnTo>
                    <a:pt x="12" y="31"/>
                  </a:lnTo>
                  <a:lnTo>
                    <a:pt x="12" y="33"/>
                  </a:lnTo>
                  <a:lnTo>
                    <a:pt x="12" y="35"/>
                  </a:lnTo>
                  <a:lnTo>
                    <a:pt x="12" y="37"/>
                  </a:lnTo>
                  <a:lnTo>
                    <a:pt x="12" y="39"/>
                  </a:lnTo>
                  <a:lnTo>
                    <a:pt x="12" y="41"/>
                  </a:lnTo>
                  <a:lnTo>
                    <a:pt x="14" y="43"/>
                  </a:lnTo>
                  <a:lnTo>
                    <a:pt x="14" y="44"/>
                  </a:lnTo>
                  <a:lnTo>
                    <a:pt x="14" y="46"/>
                  </a:lnTo>
                  <a:lnTo>
                    <a:pt x="14" y="48"/>
                  </a:lnTo>
                  <a:lnTo>
                    <a:pt x="16" y="48"/>
                  </a:lnTo>
                  <a:lnTo>
                    <a:pt x="16" y="50"/>
                  </a:lnTo>
                  <a:lnTo>
                    <a:pt x="18" y="52"/>
                  </a:lnTo>
                  <a:lnTo>
                    <a:pt x="18" y="54"/>
                  </a:lnTo>
                  <a:lnTo>
                    <a:pt x="20" y="54"/>
                  </a:lnTo>
                  <a:lnTo>
                    <a:pt x="22" y="54"/>
                  </a:lnTo>
                  <a:lnTo>
                    <a:pt x="22" y="56"/>
                  </a:lnTo>
                  <a:lnTo>
                    <a:pt x="24" y="56"/>
                  </a:lnTo>
                  <a:lnTo>
                    <a:pt x="26" y="56"/>
                  </a:lnTo>
                  <a:lnTo>
                    <a:pt x="28" y="56"/>
                  </a:lnTo>
                  <a:lnTo>
                    <a:pt x="30" y="56"/>
                  </a:lnTo>
                  <a:lnTo>
                    <a:pt x="32" y="56"/>
                  </a:lnTo>
                  <a:lnTo>
                    <a:pt x="34" y="56"/>
                  </a:lnTo>
                  <a:lnTo>
                    <a:pt x="36" y="56"/>
                  </a:lnTo>
                  <a:lnTo>
                    <a:pt x="38" y="56"/>
                  </a:lnTo>
                  <a:lnTo>
                    <a:pt x="40" y="56"/>
                  </a:lnTo>
                  <a:lnTo>
                    <a:pt x="40" y="54"/>
                  </a:lnTo>
                  <a:lnTo>
                    <a:pt x="42" y="54"/>
                  </a:lnTo>
                  <a:lnTo>
                    <a:pt x="44" y="54"/>
                  </a:lnTo>
                  <a:lnTo>
                    <a:pt x="44" y="52"/>
                  </a:lnTo>
                  <a:lnTo>
                    <a:pt x="46" y="52"/>
                  </a:lnTo>
                  <a:lnTo>
                    <a:pt x="47" y="52"/>
                  </a:lnTo>
                  <a:lnTo>
                    <a:pt x="47" y="50"/>
                  </a:lnTo>
                  <a:lnTo>
                    <a:pt x="49"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4" name="Freeform 37"/>
            <p:cNvSpPr>
              <a:spLocks/>
            </p:cNvSpPr>
            <p:nvPr/>
          </p:nvSpPr>
          <p:spPr bwMode="auto">
            <a:xfrm>
              <a:off x="4086" y="2102"/>
              <a:ext cx="56" cy="65"/>
            </a:xfrm>
            <a:custGeom>
              <a:avLst/>
              <a:gdLst>
                <a:gd name="T0" fmla="*/ 27 w 59"/>
                <a:gd name="T1" fmla="*/ 46 h 67"/>
                <a:gd name="T2" fmla="*/ 26 w 59"/>
                <a:gd name="T3" fmla="*/ 43 h 67"/>
                <a:gd name="T4" fmla="*/ 25 w 59"/>
                <a:gd name="T5" fmla="*/ 44 h 67"/>
                <a:gd name="T6" fmla="*/ 24 w 59"/>
                <a:gd name="T7" fmla="*/ 45 h 67"/>
                <a:gd name="T8" fmla="*/ 22 w 59"/>
                <a:gd name="T9" fmla="*/ 45 h 67"/>
                <a:gd name="T10" fmla="*/ 21 w 59"/>
                <a:gd name="T11" fmla="*/ 46 h 67"/>
                <a:gd name="T12" fmla="*/ 20 w 59"/>
                <a:gd name="T13" fmla="*/ 47 h 67"/>
                <a:gd name="T14" fmla="*/ 18 w 59"/>
                <a:gd name="T15" fmla="*/ 47 h 67"/>
                <a:gd name="T16" fmla="*/ 15 w 59"/>
                <a:gd name="T17" fmla="*/ 47 h 67"/>
                <a:gd name="T18" fmla="*/ 11 w 59"/>
                <a:gd name="T19" fmla="*/ 47 h 67"/>
                <a:gd name="T20" fmla="*/ 9 w 59"/>
                <a:gd name="T21" fmla="*/ 47 h 67"/>
                <a:gd name="T22" fmla="*/ 9 w 59"/>
                <a:gd name="T23" fmla="*/ 46 h 67"/>
                <a:gd name="T24" fmla="*/ 9 w 59"/>
                <a:gd name="T25" fmla="*/ 45 h 67"/>
                <a:gd name="T26" fmla="*/ 8 w 59"/>
                <a:gd name="T27" fmla="*/ 44 h 67"/>
                <a:gd name="T28" fmla="*/ 6 w 59"/>
                <a:gd name="T29" fmla="*/ 43 h 67"/>
                <a:gd name="T30" fmla="*/ 4 w 59"/>
                <a:gd name="T31" fmla="*/ 41 h 67"/>
                <a:gd name="T32" fmla="*/ 2 w 59"/>
                <a:gd name="T33" fmla="*/ 41 h 67"/>
                <a:gd name="T34" fmla="*/ 2 w 59"/>
                <a:gd name="T35" fmla="*/ 39 h 67"/>
                <a:gd name="T36" fmla="*/ 0 w 59"/>
                <a:gd name="T37" fmla="*/ 35 h 67"/>
                <a:gd name="T38" fmla="*/ 0 w 59"/>
                <a:gd name="T39" fmla="*/ 31 h 67"/>
                <a:gd name="T40" fmla="*/ 9 w 59"/>
                <a:gd name="T41" fmla="*/ 0 h 67"/>
                <a:gd name="T42" fmla="*/ 9 w 59"/>
                <a:gd name="T43" fmla="*/ 28 h 67"/>
                <a:gd name="T44" fmla="*/ 9 w 59"/>
                <a:gd name="T45" fmla="*/ 31 h 67"/>
                <a:gd name="T46" fmla="*/ 9 w 59"/>
                <a:gd name="T47" fmla="*/ 35 h 67"/>
                <a:gd name="T48" fmla="*/ 9 w 59"/>
                <a:gd name="T49" fmla="*/ 39 h 67"/>
                <a:gd name="T50" fmla="*/ 9 w 59"/>
                <a:gd name="T51" fmla="*/ 40 h 67"/>
                <a:gd name="T52" fmla="*/ 9 w 59"/>
                <a:gd name="T53" fmla="*/ 41 h 67"/>
                <a:gd name="T54" fmla="*/ 9 w 59"/>
                <a:gd name="T55" fmla="*/ 41 h 67"/>
                <a:gd name="T56" fmla="*/ 13 w 59"/>
                <a:gd name="T57" fmla="*/ 41 h 67"/>
                <a:gd name="T58" fmla="*/ 15 w 59"/>
                <a:gd name="T59" fmla="*/ 42 h 67"/>
                <a:gd name="T60" fmla="*/ 18 w 59"/>
                <a:gd name="T61" fmla="*/ 42 h 67"/>
                <a:gd name="T62" fmla="*/ 19 w 59"/>
                <a:gd name="T63" fmla="*/ 41 h 67"/>
                <a:gd name="T64" fmla="*/ 21 w 59"/>
                <a:gd name="T65" fmla="*/ 41 h 67"/>
                <a:gd name="T66" fmla="*/ 23 w 59"/>
                <a:gd name="T67" fmla="*/ 41 h 67"/>
                <a:gd name="T68" fmla="*/ 25 w 59"/>
                <a:gd name="T69" fmla="*/ 40 h 67"/>
                <a:gd name="T70" fmla="*/ 26 w 59"/>
                <a:gd name="T71" fmla="*/ 39 h 67"/>
                <a:gd name="T72" fmla="*/ 27 w 59"/>
                <a:gd name="T73" fmla="*/ 37 h 67"/>
                <a:gd name="T74" fmla="*/ 33 w 59"/>
                <a:gd name="T75" fmla="*/ 0 h 6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9"/>
                <a:gd name="T115" fmla="*/ 0 h 67"/>
                <a:gd name="T116" fmla="*/ 59 w 59"/>
                <a:gd name="T117" fmla="*/ 67 h 6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9" h="67">
                  <a:moveTo>
                    <a:pt x="59" y="65"/>
                  </a:moveTo>
                  <a:lnTo>
                    <a:pt x="47" y="65"/>
                  </a:lnTo>
                  <a:lnTo>
                    <a:pt x="47" y="57"/>
                  </a:lnTo>
                  <a:lnTo>
                    <a:pt x="45" y="59"/>
                  </a:lnTo>
                  <a:lnTo>
                    <a:pt x="43" y="59"/>
                  </a:lnTo>
                  <a:lnTo>
                    <a:pt x="43" y="61"/>
                  </a:lnTo>
                  <a:lnTo>
                    <a:pt x="41" y="61"/>
                  </a:lnTo>
                  <a:lnTo>
                    <a:pt x="41" y="63"/>
                  </a:lnTo>
                  <a:lnTo>
                    <a:pt x="39" y="63"/>
                  </a:lnTo>
                  <a:lnTo>
                    <a:pt x="37" y="63"/>
                  </a:lnTo>
                  <a:lnTo>
                    <a:pt x="37" y="65"/>
                  </a:lnTo>
                  <a:lnTo>
                    <a:pt x="35" y="65"/>
                  </a:lnTo>
                  <a:lnTo>
                    <a:pt x="33" y="65"/>
                  </a:lnTo>
                  <a:lnTo>
                    <a:pt x="33" y="67"/>
                  </a:lnTo>
                  <a:lnTo>
                    <a:pt x="31" y="67"/>
                  </a:lnTo>
                  <a:lnTo>
                    <a:pt x="29" y="67"/>
                  </a:lnTo>
                  <a:lnTo>
                    <a:pt x="28" y="67"/>
                  </a:lnTo>
                  <a:lnTo>
                    <a:pt x="26" y="67"/>
                  </a:lnTo>
                  <a:lnTo>
                    <a:pt x="24" y="67"/>
                  </a:lnTo>
                  <a:lnTo>
                    <a:pt x="22" y="67"/>
                  </a:lnTo>
                  <a:lnTo>
                    <a:pt x="20" y="67"/>
                  </a:lnTo>
                  <a:lnTo>
                    <a:pt x="18" y="67"/>
                  </a:lnTo>
                  <a:lnTo>
                    <a:pt x="16" y="67"/>
                  </a:lnTo>
                  <a:lnTo>
                    <a:pt x="14" y="65"/>
                  </a:lnTo>
                  <a:lnTo>
                    <a:pt x="12" y="65"/>
                  </a:lnTo>
                  <a:lnTo>
                    <a:pt x="10" y="63"/>
                  </a:lnTo>
                  <a:lnTo>
                    <a:pt x="8" y="63"/>
                  </a:lnTo>
                  <a:lnTo>
                    <a:pt x="8" y="61"/>
                  </a:lnTo>
                  <a:lnTo>
                    <a:pt x="6" y="61"/>
                  </a:lnTo>
                  <a:lnTo>
                    <a:pt x="6" y="59"/>
                  </a:lnTo>
                  <a:lnTo>
                    <a:pt x="4" y="57"/>
                  </a:lnTo>
                  <a:lnTo>
                    <a:pt x="4" y="55"/>
                  </a:lnTo>
                  <a:lnTo>
                    <a:pt x="2" y="55"/>
                  </a:lnTo>
                  <a:lnTo>
                    <a:pt x="2" y="54"/>
                  </a:lnTo>
                  <a:lnTo>
                    <a:pt x="2" y="52"/>
                  </a:lnTo>
                  <a:lnTo>
                    <a:pt x="2" y="50"/>
                  </a:lnTo>
                  <a:lnTo>
                    <a:pt x="2" y="48"/>
                  </a:lnTo>
                  <a:lnTo>
                    <a:pt x="0" y="46"/>
                  </a:lnTo>
                  <a:lnTo>
                    <a:pt x="0" y="44"/>
                  </a:lnTo>
                  <a:lnTo>
                    <a:pt x="0" y="42"/>
                  </a:lnTo>
                  <a:lnTo>
                    <a:pt x="0" y="0"/>
                  </a:lnTo>
                  <a:lnTo>
                    <a:pt x="12" y="0"/>
                  </a:lnTo>
                  <a:lnTo>
                    <a:pt x="12" y="37"/>
                  </a:lnTo>
                  <a:lnTo>
                    <a:pt x="12" y="39"/>
                  </a:lnTo>
                  <a:lnTo>
                    <a:pt x="12" y="41"/>
                  </a:lnTo>
                  <a:lnTo>
                    <a:pt x="12" y="42"/>
                  </a:lnTo>
                  <a:lnTo>
                    <a:pt x="12" y="44"/>
                  </a:lnTo>
                  <a:lnTo>
                    <a:pt x="14" y="46"/>
                  </a:lnTo>
                  <a:lnTo>
                    <a:pt x="14" y="48"/>
                  </a:lnTo>
                  <a:lnTo>
                    <a:pt x="14" y="50"/>
                  </a:lnTo>
                  <a:lnTo>
                    <a:pt x="14" y="52"/>
                  </a:lnTo>
                  <a:lnTo>
                    <a:pt x="16" y="52"/>
                  </a:lnTo>
                  <a:lnTo>
                    <a:pt x="16" y="54"/>
                  </a:lnTo>
                  <a:lnTo>
                    <a:pt x="18" y="54"/>
                  </a:lnTo>
                  <a:lnTo>
                    <a:pt x="18" y="55"/>
                  </a:lnTo>
                  <a:lnTo>
                    <a:pt x="20" y="55"/>
                  </a:lnTo>
                  <a:lnTo>
                    <a:pt x="22" y="55"/>
                  </a:lnTo>
                  <a:lnTo>
                    <a:pt x="24" y="55"/>
                  </a:lnTo>
                  <a:lnTo>
                    <a:pt x="24" y="57"/>
                  </a:lnTo>
                  <a:lnTo>
                    <a:pt x="26" y="57"/>
                  </a:lnTo>
                  <a:lnTo>
                    <a:pt x="28" y="57"/>
                  </a:lnTo>
                  <a:lnTo>
                    <a:pt x="29" y="57"/>
                  </a:lnTo>
                  <a:lnTo>
                    <a:pt x="29" y="55"/>
                  </a:lnTo>
                  <a:lnTo>
                    <a:pt x="31" y="55"/>
                  </a:lnTo>
                  <a:lnTo>
                    <a:pt x="33" y="55"/>
                  </a:lnTo>
                  <a:lnTo>
                    <a:pt x="35" y="55"/>
                  </a:lnTo>
                  <a:lnTo>
                    <a:pt x="37" y="54"/>
                  </a:lnTo>
                  <a:lnTo>
                    <a:pt x="39" y="54"/>
                  </a:lnTo>
                  <a:lnTo>
                    <a:pt x="41" y="52"/>
                  </a:lnTo>
                  <a:lnTo>
                    <a:pt x="43" y="52"/>
                  </a:lnTo>
                  <a:lnTo>
                    <a:pt x="43" y="50"/>
                  </a:lnTo>
                  <a:lnTo>
                    <a:pt x="45" y="50"/>
                  </a:lnTo>
                  <a:lnTo>
                    <a:pt x="47" y="50"/>
                  </a:lnTo>
                  <a:lnTo>
                    <a:pt x="47" y="48"/>
                  </a:lnTo>
                  <a:lnTo>
                    <a:pt x="47" y="0"/>
                  </a:lnTo>
                  <a:lnTo>
                    <a:pt x="59" y="0"/>
                  </a:lnTo>
                  <a:lnTo>
                    <a:pt x="5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5" name="Freeform 38"/>
            <p:cNvSpPr>
              <a:spLocks/>
            </p:cNvSpPr>
            <p:nvPr/>
          </p:nvSpPr>
          <p:spPr bwMode="auto">
            <a:xfrm>
              <a:off x="4163" y="2102"/>
              <a:ext cx="42" cy="63"/>
            </a:xfrm>
            <a:custGeom>
              <a:avLst/>
              <a:gdLst>
                <a:gd name="T0" fmla="*/ 32 w 43"/>
                <a:gd name="T1" fmla="*/ 13 h 65"/>
                <a:gd name="T2" fmla="*/ 32 w 43"/>
                <a:gd name="T3" fmla="*/ 11 h 65"/>
                <a:gd name="T4" fmla="*/ 30 w 43"/>
                <a:gd name="T5" fmla="*/ 11 h 65"/>
                <a:gd name="T6" fmla="*/ 28 w 43"/>
                <a:gd name="T7" fmla="*/ 11 h 65"/>
                <a:gd name="T8" fmla="*/ 26 w 43"/>
                <a:gd name="T9" fmla="*/ 11 h 65"/>
                <a:gd name="T10" fmla="*/ 24 w 43"/>
                <a:gd name="T11" fmla="*/ 11 h 65"/>
                <a:gd name="T12" fmla="*/ 22 w 43"/>
                <a:gd name="T13" fmla="*/ 11 h 65"/>
                <a:gd name="T14" fmla="*/ 21 w 43"/>
                <a:gd name="T15" fmla="*/ 11 h 65"/>
                <a:gd name="T16" fmla="*/ 21 w 43"/>
                <a:gd name="T17" fmla="*/ 11 h 65"/>
                <a:gd name="T18" fmla="*/ 21 w 43"/>
                <a:gd name="T19" fmla="*/ 11 h 65"/>
                <a:gd name="T20" fmla="*/ 21 w 43"/>
                <a:gd name="T21" fmla="*/ 11 h 65"/>
                <a:gd name="T22" fmla="*/ 21 w 43"/>
                <a:gd name="T23" fmla="*/ 13 h 65"/>
                <a:gd name="T24" fmla="*/ 21 w 43"/>
                <a:gd name="T25" fmla="*/ 13 h 65"/>
                <a:gd name="T26" fmla="*/ 21 w 43"/>
                <a:gd name="T27" fmla="*/ 13 h 65"/>
                <a:gd name="T28" fmla="*/ 21 w 43"/>
                <a:gd name="T29" fmla="*/ 15 h 65"/>
                <a:gd name="T30" fmla="*/ 19 w 43"/>
                <a:gd name="T31" fmla="*/ 15 h 65"/>
                <a:gd name="T32" fmla="*/ 17 w 43"/>
                <a:gd name="T33" fmla="*/ 15 h 65"/>
                <a:gd name="T34" fmla="*/ 17 w 43"/>
                <a:gd name="T35" fmla="*/ 16 h 65"/>
                <a:gd name="T36" fmla="*/ 15 w 43"/>
                <a:gd name="T37" fmla="*/ 16 h 65"/>
                <a:gd name="T38" fmla="*/ 13 w 43"/>
                <a:gd name="T39" fmla="*/ 16 h 65"/>
                <a:gd name="T40" fmla="*/ 13 w 43"/>
                <a:gd name="T41" fmla="*/ 16 h 65"/>
                <a:gd name="T42" fmla="*/ 12 w 43"/>
                <a:gd name="T43" fmla="*/ 16 h 65"/>
                <a:gd name="T44" fmla="*/ 12 w 43"/>
                <a:gd name="T45" fmla="*/ 45 h 65"/>
                <a:gd name="T46" fmla="*/ 0 w 43"/>
                <a:gd name="T47" fmla="*/ 45 h 65"/>
                <a:gd name="T48" fmla="*/ 0 w 43"/>
                <a:gd name="T49" fmla="*/ 0 h 65"/>
                <a:gd name="T50" fmla="*/ 12 w 43"/>
                <a:gd name="T51" fmla="*/ 0 h 65"/>
                <a:gd name="T52" fmla="*/ 12 w 43"/>
                <a:gd name="T53" fmla="*/ 9 h 65"/>
                <a:gd name="T54" fmla="*/ 13 w 43"/>
                <a:gd name="T55" fmla="*/ 9 h 65"/>
                <a:gd name="T56" fmla="*/ 13 w 43"/>
                <a:gd name="T57" fmla="*/ 7 h 65"/>
                <a:gd name="T58" fmla="*/ 15 w 43"/>
                <a:gd name="T59" fmla="*/ 7 h 65"/>
                <a:gd name="T60" fmla="*/ 17 w 43"/>
                <a:gd name="T61" fmla="*/ 7 h 65"/>
                <a:gd name="T62" fmla="*/ 17 w 43"/>
                <a:gd name="T63" fmla="*/ 5 h 65"/>
                <a:gd name="T64" fmla="*/ 19 w 43"/>
                <a:gd name="T65" fmla="*/ 5 h 65"/>
                <a:gd name="T66" fmla="*/ 19 w 43"/>
                <a:gd name="T67" fmla="*/ 4 h 65"/>
                <a:gd name="T68" fmla="*/ 21 w 43"/>
                <a:gd name="T69" fmla="*/ 4 h 65"/>
                <a:gd name="T70" fmla="*/ 21 w 43"/>
                <a:gd name="T71" fmla="*/ 4 h 65"/>
                <a:gd name="T72" fmla="*/ 21 w 43"/>
                <a:gd name="T73" fmla="*/ 2 h 65"/>
                <a:gd name="T74" fmla="*/ 21 w 43"/>
                <a:gd name="T75" fmla="*/ 2 h 65"/>
                <a:gd name="T76" fmla="*/ 21 w 43"/>
                <a:gd name="T77" fmla="*/ 2 h 65"/>
                <a:gd name="T78" fmla="*/ 21 w 43"/>
                <a:gd name="T79" fmla="*/ 2 h 65"/>
                <a:gd name="T80" fmla="*/ 21 w 43"/>
                <a:gd name="T81" fmla="*/ 0 h 65"/>
                <a:gd name="T82" fmla="*/ 21 w 43"/>
                <a:gd name="T83" fmla="*/ 0 h 65"/>
                <a:gd name="T84" fmla="*/ 22 w 43"/>
                <a:gd name="T85" fmla="*/ 0 h 65"/>
                <a:gd name="T86" fmla="*/ 24 w 43"/>
                <a:gd name="T87" fmla="*/ 0 h 65"/>
                <a:gd name="T88" fmla="*/ 26 w 43"/>
                <a:gd name="T89" fmla="*/ 0 h 65"/>
                <a:gd name="T90" fmla="*/ 28 w 43"/>
                <a:gd name="T91" fmla="*/ 0 h 65"/>
                <a:gd name="T92" fmla="*/ 30 w 43"/>
                <a:gd name="T93" fmla="*/ 0 h 65"/>
                <a:gd name="T94" fmla="*/ 32 w 43"/>
                <a:gd name="T95" fmla="*/ 0 h 65"/>
                <a:gd name="T96" fmla="*/ 32 w 43"/>
                <a:gd name="T97" fmla="*/ 2 h 65"/>
                <a:gd name="T98" fmla="*/ 32 w 43"/>
                <a:gd name="T99" fmla="*/ 13 h 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
                <a:gd name="T151" fmla="*/ 0 h 65"/>
                <a:gd name="T152" fmla="*/ 43 w 43"/>
                <a:gd name="T153" fmla="*/ 65 h 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 h="65">
                  <a:moveTo>
                    <a:pt x="43" y="13"/>
                  </a:moveTo>
                  <a:lnTo>
                    <a:pt x="43" y="11"/>
                  </a:lnTo>
                  <a:lnTo>
                    <a:pt x="41" y="11"/>
                  </a:lnTo>
                  <a:lnTo>
                    <a:pt x="39" y="11"/>
                  </a:lnTo>
                  <a:lnTo>
                    <a:pt x="37" y="11"/>
                  </a:lnTo>
                  <a:lnTo>
                    <a:pt x="35" y="11"/>
                  </a:lnTo>
                  <a:lnTo>
                    <a:pt x="33" y="11"/>
                  </a:lnTo>
                  <a:lnTo>
                    <a:pt x="31" y="11"/>
                  </a:lnTo>
                  <a:lnTo>
                    <a:pt x="29" y="11"/>
                  </a:lnTo>
                  <a:lnTo>
                    <a:pt x="27" y="11"/>
                  </a:lnTo>
                  <a:lnTo>
                    <a:pt x="25" y="11"/>
                  </a:lnTo>
                  <a:lnTo>
                    <a:pt x="25" y="13"/>
                  </a:lnTo>
                  <a:lnTo>
                    <a:pt x="23" y="13"/>
                  </a:lnTo>
                  <a:lnTo>
                    <a:pt x="21" y="13"/>
                  </a:lnTo>
                  <a:lnTo>
                    <a:pt x="21" y="15"/>
                  </a:lnTo>
                  <a:lnTo>
                    <a:pt x="19" y="15"/>
                  </a:lnTo>
                  <a:lnTo>
                    <a:pt x="17" y="15"/>
                  </a:lnTo>
                  <a:lnTo>
                    <a:pt x="17" y="17"/>
                  </a:lnTo>
                  <a:lnTo>
                    <a:pt x="15" y="17"/>
                  </a:lnTo>
                  <a:lnTo>
                    <a:pt x="13" y="17"/>
                  </a:lnTo>
                  <a:lnTo>
                    <a:pt x="13" y="18"/>
                  </a:lnTo>
                  <a:lnTo>
                    <a:pt x="12" y="18"/>
                  </a:lnTo>
                  <a:lnTo>
                    <a:pt x="12" y="65"/>
                  </a:lnTo>
                  <a:lnTo>
                    <a:pt x="0" y="65"/>
                  </a:lnTo>
                  <a:lnTo>
                    <a:pt x="0" y="0"/>
                  </a:lnTo>
                  <a:lnTo>
                    <a:pt x="12" y="0"/>
                  </a:lnTo>
                  <a:lnTo>
                    <a:pt x="12" y="9"/>
                  </a:lnTo>
                  <a:lnTo>
                    <a:pt x="13" y="9"/>
                  </a:lnTo>
                  <a:lnTo>
                    <a:pt x="13" y="7"/>
                  </a:lnTo>
                  <a:lnTo>
                    <a:pt x="15" y="7"/>
                  </a:lnTo>
                  <a:lnTo>
                    <a:pt x="17" y="7"/>
                  </a:lnTo>
                  <a:lnTo>
                    <a:pt x="17" y="5"/>
                  </a:lnTo>
                  <a:lnTo>
                    <a:pt x="19" y="5"/>
                  </a:lnTo>
                  <a:lnTo>
                    <a:pt x="19" y="4"/>
                  </a:lnTo>
                  <a:lnTo>
                    <a:pt x="21" y="4"/>
                  </a:lnTo>
                  <a:lnTo>
                    <a:pt x="23" y="4"/>
                  </a:lnTo>
                  <a:lnTo>
                    <a:pt x="23" y="2"/>
                  </a:lnTo>
                  <a:lnTo>
                    <a:pt x="25" y="2"/>
                  </a:lnTo>
                  <a:lnTo>
                    <a:pt x="27" y="2"/>
                  </a:lnTo>
                  <a:lnTo>
                    <a:pt x="29" y="2"/>
                  </a:lnTo>
                  <a:lnTo>
                    <a:pt x="29" y="0"/>
                  </a:lnTo>
                  <a:lnTo>
                    <a:pt x="31" y="0"/>
                  </a:lnTo>
                  <a:lnTo>
                    <a:pt x="33" y="0"/>
                  </a:lnTo>
                  <a:lnTo>
                    <a:pt x="35" y="0"/>
                  </a:lnTo>
                  <a:lnTo>
                    <a:pt x="37" y="0"/>
                  </a:lnTo>
                  <a:lnTo>
                    <a:pt x="39" y="0"/>
                  </a:lnTo>
                  <a:lnTo>
                    <a:pt x="41" y="0"/>
                  </a:lnTo>
                  <a:lnTo>
                    <a:pt x="43" y="0"/>
                  </a:lnTo>
                  <a:lnTo>
                    <a:pt x="43" y="2"/>
                  </a:lnTo>
                  <a:lnTo>
                    <a:pt x="43"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6" name="Freeform 39"/>
            <p:cNvSpPr>
              <a:spLocks noEditPoints="1"/>
            </p:cNvSpPr>
            <p:nvPr/>
          </p:nvSpPr>
          <p:spPr bwMode="auto">
            <a:xfrm>
              <a:off x="4210" y="2100"/>
              <a:ext cx="61" cy="67"/>
            </a:xfrm>
            <a:custGeom>
              <a:avLst/>
              <a:gdLst>
                <a:gd name="T0" fmla="*/ 12 w 63"/>
                <a:gd name="T1" fmla="*/ 28 h 69"/>
                <a:gd name="T2" fmla="*/ 14 w 63"/>
                <a:gd name="T3" fmla="*/ 33 h 69"/>
                <a:gd name="T4" fmla="*/ 15 w 63"/>
                <a:gd name="T5" fmla="*/ 39 h 69"/>
                <a:gd name="T6" fmla="*/ 15 w 63"/>
                <a:gd name="T7" fmla="*/ 41 h 69"/>
                <a:gd name="T8" fmla="*/ 15 w 63"/>
                <a:gd name="T9" fmla="*/ 43 h 69"/>
                <a:gd name="T10" fmla="*/ 20 w 63"/>
                <a:gd name="T11" fmla="*/ 44 h 69"/>
                <a:gd name="T12" fmla="*/ 28 w 63"/>
                <a:gd name="T13" fmla="*/ 44 h 69"/>
                <a:gd name="T14" fmla="*/ 36 w 63"/>
                <a:gd name="T15" fmla="*/ 43 h 69"/>
                <a:gd name="T16" fmla="*/ 39 w 63"/>
                <a:gd name="T17" fmla="*/ 42 h 69"/>
                <a:gd name="T18" fmla="*/ 42 w 63"/>
                <a:gd name="T19" fmla="*/ 41 h 69"/>
                <a:gd name="T20" fmla="*/ 44 w 63"/>
                <a:gd name="T21" fmla="*/ 46 h 69"/>
                <a:gd name="T22" fmla="*/ 40 w 63"/>
                <a:gd name="T23" fmla="*/ 47 h 69"/>
                <a:gd name="T24" fmla="*/ 37 w 63"/>
                <a:gd name="T25" fmla="*/ 48 h 69"/>
                <a:gd name="T26" fmla="*/ 32 w 63"/>
                <a:gd name="T27" fmla="*/ 49 h 69"/>
                <a:gd name="T28" fmla="*/ 24 w 63"/>
                <a:gd name="T29" fmla="*/ 49 h 69"/>
                <a:gd name="T30" fmla="*/ 17 w 63"/>
                <a:gd name="T31" fmla="*/ 49 h 69"/>
                <a:gd name="T32" fmla="*/ 15 w 63"/>
                <a:gd name="T33" fmla="*/ 48 h 69"/>
                <a:gd name="T34" fmla="*/ 15 w 63"/>
                <a:gd name="T35" fmla="*/ 46 h 69"/>
                <a:gd name="T36" fmla="*/ 10 w 63"/>
                <a:gd name="T37" fmla="*/ 44 h 69"/>
                <a:gd name="T38" fmla="*/ 6 w 63"/>
                <a:gd name="T39" fmla="*/ 41 h 69"/>
                <a:gd name="T40" fmla="*/ 2 w 63"/>
                <a:gd name="T41" fmla="*/ 37 h 69"/>
                <a:gd name="T42" fmla="*/ 2 w 63"/>
                <a:gd name="T43" fmla="*/ 30 h 69"/>
                <a:gd name="T44" fmla="*/ 0 w 63"/>
                <a:gd name="T45" fmla="*/ 24 h 69"/>
                <a:gd name="T46" fmla="*/ 2 w 63"/>
                <a:gd name="T47" fmla="*/ 19 h 69"/>
                <a:gd name="T48" fmla="*/ 2 w 63"/>
                <a:gd name="T49" fmla="*/ 17 h 69"/>
                <a:gd name="T50" fmla="*/ 6 w 63"/>
                <a:gd name="T51" fmla="*/ 17 h 69"/>
                <a:gd name="T52" fmla="*/ 8 w 63"/>
                <a:gd name="T53" fmla="*/ 11 h 69"/>
                <a:gd name="T54" fmla="*/ 12 w 63"/>
                <a:gd name="T55" fmla="*/ 7 h 69"/>
                <a:gd name="T56" fmla="*/ 15 w 63"/>
                <a:gd name="T57" fmla="*/ 4 h 69"/>
                <a:gd name="T58" fmla="*/ 15 w 63"/>
                <a:gd name="T59" fmla="*/ 2 h 69"/>
                <a:gd name="T60" fmla="*/ 20 w 63"/>
                <a:gd name="T61" fmla="*/ 0 h 69"/>
                <a:gd name="T62" fmla="*/ 28 w 63"/>
                <a:gd name="T63" fmla="*/ 0 h 69"/>
                <a:gd name="T64" fmla="*/ 36 w 63"/>
                <a:gd name="T65" fmla="*/ 2 h 69"/>
                <a:gd name="T66" fmla="*/ 39 w 63"/>
                <a:gd name="T67" fmla="*/ 6 h 69"/>
                <a:gd name="T68" fmla="*/ 42 w 63"/>
                <a:gd name="T69" fmla="*/ 11 h 69"/>
                <a:gd name="T70" fmla="*/ 43 w 63"/>
                <a:gd name="T71" fmla="*/ 17 h 69"/>
                <a:gd name="T72" fmla="*/ 44 w 63"/>
                <a:gd name="T73" fmla="*/ 17 h 69"/>
                <a:gd name="T74" fmla="*/ 44 w 63"/>
                <a:gd name="T75" fmla="*/ 24 h 69"/>
                <a:gd name="T76" fmla="*/ 38 w 63"/>
                <a:gd name="T77" fmla="*/ 17 h 69"/>
                <a:gd name="T78" fmla="*/ 37 w 63"/>
                <a:gd name="T79" fmla="*/ 17 h 69"/>
                <a:gd name="T80" fmla="*/ 34 w 63"/>
                <a:gd name="T81" fmla="*/ 13 h 69"/>
                <a:gd name="T82" fmla="*/ 30 w 63"/>
                <a:gd name="T83" fmla="*/ 9 h 69"/>
                <a:gd name="T84" fmla="*/ 22 w 63"/>
                <a:gd name="T85" fmla="*/ 9 h 69"/>
                <a:gd name="T86" fmla="*/ 17 w 63"/>
                <a:gd name="T87" fmla="*/ 11 h 69"/>
                <a:gd name="T88" fmla="*/ 15 w 63"/>
                <a:gd name="T89" fmla="*/ 13 h 69"/>
                <a:gd name="T90" fmla="*/ 15 w 63"/>
                <a:gd name="T91" fmla="*/ 17 h 69"/>
                <a:gd name="T92" fmla="*/ 14 w 63"/>
                <a:gd name="T93" fmla="*/ 17 h 69"/>
                <a:gd name="T94" fmla="*/ 12 w 63"/>
                <a:gd name="T95" fmla="*/ 17 h 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
                <a:gd name="T145" fmla="*/ 0 h 69"/>
                <a:gd name="T146" fmla="*/ 63 w 63"/>
                <a:gd name="T147" fmla="*/ 69 h 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 h="69">
                  <a:moveTo>
                    <a:pt x="63" y="35"/>
                  </a:moveTo>
                  <a:lnTo>
                    <a:pt x="12" y="35"/>
                  </a:lnTo>
                  <a:lnTo>
                    <a:pt x="12" y="37"/>
                  </a:lnTo>
                  <a:lnTo>
                    <a:pt x="12" y="39"/>
                  </a:lnTo>
                  <a:lnTo>
                    <a:pt x="12" y="41"/>
                  </a:lnTo>
                  <a:lnTo>
                    <a:pt x="14" y="41"/>
                  </a:lnTo>
                  <a:lnTo>
                    <a:pt x="14" y="43"/>
                  </a:lnTo>
                  <a:lnTo>
                    <a:pt x="14" y="44"/>
                  </a:lnTo>
                  <a:lnTo>
                    <a:pt x="14" y="46"/>
                  </a:lnTo>
                  <a:lnTo>
                    <a:pt x="16" y="48"/>
                  </a:lnTo>
                  <a:lnTo>
                    <a:pt x="16" y="50"/>
                  </a:lnTo>
                  <a:lnTo>
                    <a:pt x="18" y="50"/>
                  </a:lnTo>
                  <a:lnTo>
                    <a:pt x="18" y="52"/>
                  </a:lnTo>
                  <a:lnTo>
                    <a:pt x="20" y="52"/>
                  </a:lnTo>
                  <a:lnTo>
                    <a:pt x="20" y="54"/>
                  </a:lnTo>
                  <a:lnTo>
                    <a:pt x="22" y="54"/>
                  </a:lnTo>
                  <a:lnTo>
                    <a:pt x="22" y="56"/>
                  </a:lnTo>
                  <a:lnTo>
                    <a:pt x="24" y="56"/>
                  </a:lnTo>
                  <a:lnTo>
                    <a:pt x="24" y="57"/>
                  </a:lnTo>
                  <a:lnTo>
                    <a:pt x="26" y="57"/>
                  </a:lnTo>
                  <a:lnTo>
                    <a:pt x="28" y="57"/>
                  </a:lnTo>
                  <a:lnTo>
                    <a:pt x="29" y="57"/>
                  </a:lnTo>
                  <a:lnTo>
                    <a:pt x="29" y="59"/>
                  </a:lnTo>
                  <a:lnTo>
                    <a:pt x="31" y="59"/>
                  </a:lnTo>
                  <a:lnTo>
                    <a:pt x="33" y="59"/>
                  </a:lnTo>
                  <a:lnTo>
                    <a:pt x="35" y="59"/>
                  </a:lnTo>
                  <a:lnTo>
                    <a:pt x="37" y="59"/>
                  </a:lnTo>
                  <a:lnTo>
                    <a:pt x="39" y="59"/>
                  </a:lnTo>
                  <a:lnTo>
                    <a:pt x="41" y="59"/>
                  </a:lnTo>
                  <a:lnTo>
                    <a:pt x="43" y="59"/>
                  </a:lnTo>
                  <a:lnTo>
                    <a:pt x="45" y="57"/>
                  </a:lnTo>
                  <a:lnTo>
                    <a:pt x="47" y="57"/>
                  </a:lnTo>
                  <a:lnTo>
                    <a:pt x="49" y="57"/>
                  </a:lnTo>
                  <a:lnTo>
                    <a:pt x="51" y="57"/>
                  </a:lnTo>
                  <a:lnTo>
                    <a:pt x="51" y="56"/>
                  </a:lnTo>
                  <a:lnTo>
                    <a:pt x="53" y="56"/>
                  </a:lnTo>
                  <a:lnTo>
                    <a:pt x="55" y="56"/>
                  </a:lnTo>
                  <a:lnTo>
                    <a:pt x="55" y="54"/>
                  </a:lnTo>
                  <a:lnTo>
                    <a:pt x="57" y="54"/>
                  </a:lnTo>
                  <a:lnTo>
                    <a:pt x="59" y="54"/>
                  </a:lnTo>
                  <a:lnTo>
                    <a:pt x="59" y="52"/>
                  </a:lnTo>
                  <a:lnTo>
                    <a:pt x="61" y="52"/>
                  </a:lnTo>
                  <a:lnTo>
                    <a:pt x="63" y="52"/>
                  </a:lnTo>
                  <a:lnTo>
                    <a:pt x="63" y="63"/>
                  </a:lnTo>
                  <a:lnTo>
                    <a:pt x="61" y="63"/>
                  </a:lnTo>
                  <a:lnTo>
                    <a:pt x="59" y="65"/>
                  </a:lnTo>
                  <a:lnTo>
                    <a:pt x="57" y="65"/>
                  </a:lnTo>
                  <a:lnTo>
                    <a:pt x="55" y="65"/>
                  </a:lnTo>
                  <a:lnTo>
                    <a:pt x="55" y="67"/>
                  </a:lnTo>
                  <a:lnTo>
                    <a:pt x="53" y="67"/>
                  </a:lnTo>
                  <a:lnTo>
                    <a:pt x="51" y="67"/>
                  </a:lnTo>
                  <a:lnTo>
                    <a:pt x="49" y="67"/>
                  </a:lnTo>
                  <a:lnTo>
                    <a:pt x="47" y="67"/>
                  </a:lnTo>
                  <a:lnTo>
                    <a:pt x="47" y="69"/>
                  </a:lnTo>
                  <a:lnTo>
                    <a:pt x="45" y="69"/>
                  </a:lnTo>
                  <a:lnTo>
                    <a:pt x="43" y="69"/>
                  </a:lnTo>
                  <a:lnTo>
                    <a:pt x="41" y="69"/>
                  </a:lnTo>
                  <a:lnTo>
                    <a:pt x="39" y="69"/>
                  </a:lnTo>
                  <a:lnTo>
                    <a:pt x="37" y="69"/>
                  </a:lnTo>
                  <a:lnTo>
                    <a:pt x="35" y="69"/>
                  </a:lnTo>
                  <a:lnTo>
                    <a:pt x="33" y="69"/>
                  </a:lnTo>
                  <a:lnTo>
                    <a:pt x="31" y="69"/>
                  </a:lnTo>
                  <a:lnTo>
                    <a:pt x="29" y="69"/>
                  </a:lnTo>
                  <a:lnTo>
                    <a:pt x="28" y="69"/>
                  </a:lnTo>
                  <a:lnTo>
                    <a:pt x="26" y="67"/>
                  </a:lnTo>
                  <a:lnTo>
                    <a:pt x="24" y="67"/>
                  </a:lnTo>
                  <a:lnTo>
                    <a:pt x="22" y="67"/>
                  </a:lnTo>
                  <a:lnTo>
                    <a:pt x="20" y="67"/>
                  </a:lnTo>
                  <a:lnTo>
                    <a:pt x="20" y="65"/>
                  </a:lnTo>
                  <a:lnTo>
                    <a:pt x="18" y="65"/>
                  </a:lnTo>
                  <a:lnTo>
                    <a:pt x="16" y="65"/>
                  </a:lnTo>
                  <a:lnTo>
                    <a:pt x="16" y="63"/>
                  </a:lnTo>
                  <a:lnTo>
                    <a:pt x="14" y="63"/>
                  </a:lnTo>
                  <a:lnTo>
                    <a:pt x="14" y="61"/>
                  </a:lnTo>
                  <a:lnTo>
                    <a:pt x="12" y="61"/>
                  </a:lnTo>
                  <a:lnTo>
                    <a:pt x="10" y="59"/>
                  </a:lnTo>
                  <a:lnTo>
                    <a:pt x="8" y="57"/>
                  </a:lnTo>
                  <a:lnTo>
                    <a:pt x="8" y="56"/>
                  </a:lnTo>
                  <a:lnTo>
                    <a:pt x="6" y="56"/>
                  </a:lnTo>
                  <a:lnTo>
                    <a:pt x="6" y="54"/>
                  </a:lnTo>
                  <a:lnTo>
                    <a:pt x="4" y="54"/>
                  </a:lnTo>
                  <a:lnTo>
                    <a:pt x="4" y="52"/>
                  </a:lnTo>
                  <a:lnTo>
                    <a:pt x="4" y="50"/>
                  </a:lnTo>
                  <a:lnTo>
                    <a:pt x="2" y="48"/>
                  </a:lnTo>
                  <a:lnTo>
                    <a:pt x="2" y="46"/>
                  </a:lnTo>
                  <a:lnTo>
                    <a:pt x="2" y="44"/>
                  </a:lnTo>
                  <a:lnTo>
                    <a:pt x="2" y="43"/>
                  </a:lnTo>
                  <a:lnTo>
                    <a:pt x="2" y="41"/>
                  </a:lnTo>
                  <a:lnTo>
                    <a:pt x="0" y="41"/>
                  </a:lnTo>
                  <a:lnTo>
                    <a:pt x="0" y="39"/>
                  </a:lnTo>
                  <a:lnTo>
                    <a:pt x="0" y="37"/>
                  </a:lnTo>
                  <a:lnTo>
                    <a:pt x="0" y="35"/>
                  </a:lnTo>
                  <a:lnTo>
                    <a:pt x="0" y="33"/>
                  </a:lnTo>
                  <a:lnTo>
                    <a:pt x="0" y="31"/>
                  </a:lnTo>
                  <a:lnTo>
                    <a:pt x="0" y="30"/>
                  </a:lnTo>
                  <a:lnTo>
                    <a:pt x="2" y="30"/>
                  </a:lnTo>
                  <a:lnTo>
                    <a:pt x="2" y="28"/>
                  </a:lnTo>
                  <a:lnTo>
                    <a:pt x="2" y="26"/>
                  </a:lnTo>
                  <a:lnTo>
                    <a:pt x="2" y="24"/>
                  </a:lnTo>
                  <a:lnTo>
                    <a:pt x="2" y="22"/>
                  </a:lnTo>
                  <a:lnTo>
                    <a:pt x="4" y="20"/>
                  </a:lnTo>
                  <a:lnTo>
                    <a:pt x="4" y="19"/>
                  </a:lnTo>
                  <a:lnTo>
                    <a:pt x="4" y="17"/>
                  </a:lnTo>
                  <a:lnTo>
                    <a:pt x="6" y="17"/>
                  </a:lnTo>
                  <a:lnTo>
                    <a:pt x="6" y="15"/>
                  </a:lnTo>
                  <a:lnTo>
                    <a:pt x="6" y="13"/>
                  </a:lnTo>
                  <a:lnTo>
                    <a:pt x="8" y="13"/>
                  </a:lnTo>
                  <a:lnTo>
                    <a:pt x="8" y="11"/>
                  </a:lnTo>
                  <a:lnTo>
                    <a:pt x="10" y="11"/>
                  </a:lnTo>
                  <a:lnTo>
                    <a:pt x="10" y="9"/>
                  </a:lnTo>
                  <a:lnTo>
                    <a:pt x="12" y="9"/>
                  </a:lnTo>
                  <a:lnTo>
                    <a:pt x="12" y="7"/>
                  </a:lnTo>
                  <a:lnTo>
                    <a:pt x="14" y="7"/>
                  </a:lnTo>
                  <a:lnTo>
                    <a:pt x="14" y="6"/>
                  </a:lnTo>
                  <a:lnTo>
                    <a:pt x="16" y="6"/>
                  </a:lnTo>
                  <a:lnTo>
                    <a:pt x="18" y="4"/>
                  </a:lnTo>
                  <a:lnTo>
                    <a:pt x="20" y="4"/>
                  </a:lnTo>
                  <a:lnTo>
                    <a:pt x="20" y="2"/>
                  </a:lnTo>
                  <a:lnTo>
                    <a:pt x="22" y="2"/>
                  </a:lnTo>
                  <a:lnTo>
                    <a:pt x="24" y="2"/>
                  </a:lnTo>
                  <a:lnTo>
                    <a:pt x="26" y="2"/>
                  </a:lnTo>
                  <a:lnTo>
                    <a:pt x="28" y="0"/>
                  </a:lnTo>
                  <a:lnTo>
                    <a:pt x="29" y="0"/>
                  </a:lnTo>
                  <a:lnTo>
                    <a:pt x="31" y="0"/>
                  </a:lnTo>
                  <a:lnTo>
                    <a:pt x="33" y="0"/>
                  </a:lnTo>
                  <a:lnTo>
                    <a:pt x="35" y="0"/>
                  </a:lnTo>
                  <a:lnTo>
                    <a:pt x="37" y="0"/>
                  </a:lnTo>
                  <a:lnTo>
                    <a:pt x="39" y="0"/>
                  </a:lnTo>
                  <a:lnTo>
                    <a:pt x="41" y="0"/>
                  </a:lnTo>
                  <a:lnTo>
                    <a:pt x="43" y="2"/>
                  </a:lnTo>
                  <a:lnTo>
                    <a:pt x="45" y="2"/>
                  </a:lnTo>
                  <a:lnTo>
                    <a:pt x="47" y="2"/>
                  </a:lnTo>
                  <a:lnTo>
                    <a:pt x="49" y="4"/>
                  </a:lnTo>
                  <a:lnTo>
                    <a:pt x="51" y="4"/>
                  </a:lnTo>
                  <a:lnTo>
                    <a:pt x="51" y="6"/>
                  </a:lnTo>
                  <a:lnTo>
                    <a:pt x="53" y="6"/>
                  </a:lnTo>
                  <a:lnTo>
                    <a:pt x="55" y="7"/>
                  </a:lnTo>
                  <a:lnTo>
                    <a:pt x="57" y="9"/>
                  </a:lnTo>
                  <a:lnTo>
                    <a:pt x="57" y="11"/>
                  </a:lnTo>
                  <a:lnTo>
                    <a:pt x="59" y="11"/>
                  </a:lnTo>
                  <a:lnTo>
                    <a:pt x="59" y="13"/>
                  </a:lnTo>
                  <a:lnTo>
                    <a:pt x="61" y="15"/>
                  </a:lnTo>
                  <a:lnTo>
                    <a:pt x="61" y="17"/>
                  </a:lnTo>
                  <a:lnTo>
                    <a:pt x="61" y="19"/>
                  </a:lnTo>
                  <a:lnTo>
                    <a:pt x="63" y="19"/>
                  </a:lnTo>
                  <a:lnTo>
                    <a:pt x="63" y="20"/>
                  </a:lnTo>
                  <a:lnTo>
                    <a:pt x="63" y="22"/>
                  </a:lnTo>
                  <a:lnTo>
                    <a:pt x="63" y="24"/>
                  </a:lnTo>
                  <a:lnTo>
                    <a:pt x="63" y="26"/>
                  </a:lnTo>
                  <a:lnTo>
                    <a:pt x="63" y="28"/>
                  </a:lnTo>
                  <a:lnTo>
                    <a:pt x="63" y="30"/>
                  </a:lnTo>
                  <a:lnTo>
                    <a:pt x="63" y="35"/>
                  </a:lnTo>
                  <a:close/>
                  <a:moveTo>
                    <a:pt x="51" y="28"/>
                  </a:moveTo>
                  <a:lnTo>
                    <a:pt x="51" y="26"/>
                  </a:lnTo>
                  <a:lnTo>
                    <a:pt x="51" y="24"/>
                  </a:lnTo>
                  <a:lnTo>
                    <a:pt x="51" y="22"/>
                  </a:lnTo>
                  <a:lnTo>
                    <a:pt x="51" y="20"/>
                  </a:lnTo>
                  <a:lnTo>
                    <a:pt x="51" y="19"/>
                  </a:lnTo>
                  <a:lnTo>
                    <a:pt x="49" y="19"/>
                  </a:lnTo>
                  <a:lnTo>
                    <a:pt x="49" y="17"/>
                  </a:lnTo>
                  <a:lnTo>
                    <a:pt x="49" y="15"/>
                  </a:lnTo>
                  <a:lnTo>
                    <a:pt x="47" y="15"/>
                  </a:lnTo>
                  <a:lnTo>
                    <a:pt x="47" y="13"/>
                  </a:lnTo>
                  <a:lnTo>
                    <a:pt x="45" y="13"/>
                  </a:lnTo>
                  <a:lnTo>
                    <a:pt x="45" y="11"/>
                  </a:lnTo>
                  <a:lnTo>
                    <a:pt x="43" y="11"/>
                  </a:lnTo>
                  <a:lnTo>
                    <a:pt x="41" y="11"/>
                  </a:lnTo>
                  <a:lnTo>
                    <a:pt x="41" y="9"/>
                  </a:lnTo>
                  <a:lnTo>
                    <a:pt x="39" y="9"/>
                  </a:lnTo>
                  <a:lnTo>
                    <a:pt x="37" y="9"/>
                  </a:lnTo>
                  <a:lnTo>
                    <a:pt x="35" y="9"/>
                  </a:lnTo>
                  <a:lnTo>
                    <a:pt x="33" y="9"/>
                  </a:lnTo>
                  <a:lnTo>
                    <a:pt x="31" y="9"/>
                  </a:lnTo>
                  <a:lnTo>
                    <a:pt x="29" y="9"/>
                  </a:lnTo>
                  <a:lnTo>
                    <a:pt x="28" y="9"/>
                  </a:lnTo>
                  <a:lnTo>
                    <a:pt x="28" y="11"/>
                  </a:lnTo>
                  <a:lnTo>
                    <a:pt x="26" y="11"/>
                  </a:lnTo>
                  <a:lnTo>
                    <a:pt x="24" y="11"/>
                  </a:lnTo>
                  <a:lnTo>
                    <a:pt x="22" y="11"/>
                  </a:lnTo>
                  <a:lnTo>
                    <a:pt x="22" y="13"/>
                  </a:lnTo>
                  <a:lnTo>
                    <a:pt x="20" y="13"/>
                  </a:lnTo>
                  <a:lnTo>
                    <a:pt x="20" y="15"/>
                  </a:lnTo>
                  <a:lnTo>
                    <a:pt x="18" y="15"/>
                  </a:lnTo>
                  <a:lnTo>
                    <a:pt x="18" y="17"/>
                  </a:lnTo>
                  <a:lnTo>
                    <a:pt x="16" y="17"/>
                  </a:lnTo>
                  <a:lnTo>
                    <a:pt x="16" y="19"/>
                  </a:lnTo>
                  <a:lnTo>
                    <a:pt x="16" y="20"/>
                  </a:lnTo>
                  <a:lnTo>
                    <a:pt x="14" y="20"/>
                  </a:lnTo>
                  <a:lnTo>
                    <a:pt x="14" y="22"/>
                  </a:lnTo>
                  <a:lnTo>
                    <a:pt x="14" y="24"/>
                  </a:lnTo>
                  <a:lnTo>
                    <a:pt x="14" y="26"/>
                  </a:lnTo>
                  <a:lnTo>
                    <a:pt x="12" y="26"/>
                  </a:lnTo>
                  <a:lnTo>
                    <a:pt x="12" y="28"/>
                  </a:lnTo>
                  <a:lnTo>
                    <a:pt x="51"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7" name="Freeform 40"/>
            <p:cNvSpPr>
              <a:spLocks/>
            </p:cNvSpPr>
            <p:nvPr/>
          </p:nvSpPr>
          <p:spPr bwMode="auto">
            <a:xfrm>
              <a:off x="4329" y="2079"/>
              <a:ext cx="59" cy="88"/>
            </a:xfrm>
            <a:custGeom>
              <a:avLst/>
              <a:gdLst>
                <a:gd name="T0" fmla="*/ 40 w 61"/>
                <a:gd name="T1" fmla="*/ 37 h 91"/>
                <a:gd name="T2" fmla="*/ 42 w 61"/>
                <a:gd name="T3" fmla="*/ 39 h 91"/>
                <a:gd name="T4" fmla="*/ 42 w 61"/>
                <a:gd name="T5" fmla="*/ 43 h 91"/>
                <a:gd name="T6" fmla="*/ 42 w 61"/>
                <a:gd name="T7" fmla="*/ 48 h 91"/>
                <a:gd name="T8" fmla="*/ 40 w 61"/>
                <a:gd name="T9" fmla="*/ 53 h 91"/>
                <a:gd name="T10" fmla="*/ 39 w 61"/>
                <a:gd name="T11" fmla="*/ 57 h 91"/>
                <a:gd name="T12" fmla="*/ 37 w 61"/>
                <a:gd name="T13" fmla="*/ 59 h 91"/>
                <a:gd name="T14" fmla="*/ 34 w 61"/>
                <a:gd name="T15" fmla="*/ 62 h 91"/>
                <a:gd name="T16" fmla="*/ 28 w 61"/>
                <a:gd name="T17" fmla="*/ 63 h 91"/>
                <a:gd name="T18" fmla="*/ 21 w 61"/>
                <a:gd name="T19" fmla="*/ 63 h 91"/>
                <a:gd name="T20" fmla="*/ 15 w 61"/>
                <a:gd name="T21" fmla="*/ 63 h 91"/>
                <a:gd name="T22" fmla="*/ 15 w 61"/>
                <a:gd name="T23" fmla="*/ 63 h 91"/>
                <a:gd name="T24" fmla="*/ 8 w 61"/>
                <a:gd name="T25" fmla="*/ 62 h 91"/>
                <a:gd name="T26" fmla="*/ 2 w 61"/>
                <a:gd name="T27" fmla="*/ 61 h 91"/>
                <a:gd name="T28" fmla="*/ 2 w 61"/>
                <a:gd name="T29" fmla="*/ 52 h 91"/>
                <a:gd name="T30" fmla="*/ 8 w 61"/>
                <a:gd name="T31" fmla="*/ 53 h 91"/>
                <a:gd name="T32" fmla="*/ 14 w 61"/>
                <a:gd name="T33" fmla="*/ 55 h 91"/>
                <a:gd name="T34" fmla="*/ 15 w 61"/>
                <a:gd name="T35" fmla="*/ 55 h 91"/>
                <a:gd name="T36" fmla="*/ 15 w 61"/>
                <a:gd name="T37" fmla="*/ 57 h 91"/>
                <a:gd name="T38" fmla="*/ 23 w 61"/>
                <a:gd name="T39" fmla="*/ 57 h 91"/>
                <a:gd name="T40" fmla="*/ 28 w 61"/>
                <a:gd name="T41" fmla="*/ 55 h 91"/>
                <a:gd name="T42" fmla="*/ 32 w 61"/>
                <a:gd name="T43" fmla="*/ 53 h 91"/>
                <a:gd name="T44" fmla="*/ 35 w 61"/>
                <a:gd name="T45" fmla="*/ 50 h 91"/>
                <a:gd name="T46" fmla="*/ 36 w 61"/>
                <a:gd name="T47" fmla="*/ 44 h 91"/>
                <a:gd name="T48" fmla="*/ 36 w 61"/>
                <a:gd name="T49" fmla="*/ 41 h 91"/>
                <a:gd name="T50" fmla="*/ 35 w 61"/>
                <a:gd name="T51" fmla="*/ 38 h 91"/>
                <a:gd name="T52" fmla="*/ 32 w 61"/>
                <a:gd name="T53" fmla="*/ 36 h 91"/>
                <a:gd name="T54" fmla="*/ 26 w 61"/>
                <a:gd name="T55" fmla="*/ 35 h 91"/>
                <a:gd name="T56" fmla="*/ 19 w 61"/>
                <a:gd name="T57" fmla="*/ 34 h 91"/>
                <a:gd name="T58" fmla="*/ 15 w 61"/>
                <a:gd name="T59" fmla="*/ 26 h 91"/>
                <a:gd name="T60" fmla="*/ 23 w 61"/>
                <a:gd name="T61" fmla="*/ 26 h 91"/>
                <a:gd name="T62" fmla="*/ 28 w 61"/>
                <a:gd name="T63" fmla="*/ 24 h 91"/>
                <a:gd name="T64" fmla="*/ 32 w 61"/>
                <a:gd name="T65" fmla="*/ 20 h 91"/>
                <a:gd name="T66" fmla="*/ 35 w 61"/>
                <a:gd name="T67" fmla="*/ 15 h 91"/>
                <a:gd name="T68" fmla="*/ 34 w 61"/>
                <a:gd name="T69" fmla="*/ 15 h 91"/>
                <a:gd name="T70" fmla="*/ 32 w 61"/>
                <a:gd name="T71" fmla="*/ 15 h 91"/>
                <a:gd name="T72" fmla="*/ 26 w 61"/>
                <a:gd name="T73" fmla="*/ 13 h 91"/>
                <a:gd name="T74" fmla="*/ 21 w 61"/>
                <a:gd name="T75" fmla="*/ 11 h 91"/>
                <a:gd name="T76" fmla="*/ 15 w 61"/>
                <a:gd name="T77" fmla="*/ 11 h 91"/>
                <a:gd name="T78" fmla="*/ 15 w 61"/>
                <a:gd name="T79" fmla="*/ 13 h 91"/>
                <a:gd name="T80" fmla="*/ 12 w 61"/>
                <a:gd name="T81" fmla="*/ 15 h 91"/>
                <a:gd name="T82" fmla="*/ 6 w 61"/>
                <a:gd name="T83" fmla="*/ 15 h 91"/>
                <a:gd name="T84" fmla="*/ 8 w 61"/>
                <a:gd name="T85" fmla="*/ 5 h 91"/>
                <a:gd name="T86" fmla="*/ 14 w 61"/>
                <a:gd name="T87" fmla="*/ 3 h 91"/>
                <a:gd name="T88" fmla="*/ 15 w 61"/>
                <a:gd name="T89" fmla="*/ 2 h 91"/>
                <a:gd name="T90" fmla="*/ 17 w 61"/>
                <a:gd name="T91" fmla="*/ 2 h 91"/>
                <a:gd name="T92" fmla="*/ 21 w 61"/>
                <a:gd name="T93" fmla="*/ 2 h 91"/>
                <a:gd name="T94" fmla="*/ 28 w 61"/>
                <a:gd name="T95" fmla="*/ 2 h 91"/>
                <a:gd name="T96" fmla="*/ 34 w 61"/>
                <a:gd name="T97" fmla="*/ 3 h 91"/>
                <a:gd name="T98" fmla="*/ 37 w 61"/>
                <a:gd name="T99" fmla="*/ 7 h 91"/>
                <a:gd name="T100" fmla="*/ 39 w 61"/>
                <a:gd name="T101" fmla="*/ 11 h 91"/>
                <a:gd name="T102" fmla="*/ 41 w 61"/>
                <a:gd name="T103" fmla="*/ 15 h 91"/>
                <a:gd name="T104" fmla="*/ 41 w 61"/>
                <a:gd name="T105" fmla="*/ 15 h 91"/>
                <a:gd name="T106" fmla="*/ 40 w 61"/>
                <a:gd name="T107" fmla="*/ 17 h 91"/>
                <a:gd name="T108" fmla="*/ 39 w 61"/>
                <a:gd name="T109" fmla="*/ 22 h 91"/>
                <a:gd name="T110" fmla="*/ 37 w 61"/>
                <a:gd name="T111" fmla="*/ 26 h 91"/>
                <a:gd name="T112" fmla="*/ 34 w 61"/>
                <a:gd name="T113" fmla="*/ 28 h 91"/>
                <a:gd name="T114" fmla="*/ 30 w 61"/>
                <a:gd name="T115" fmla="*/ 31 h 91"/>
                <a:gd name="T116" fmla="*/ 35 w 61"/>
                <a:gd name="T117" fmla="*/ 33 h 91"/>
                <a:gd name="T118" fmla="*/ 38 w 61"/>
                <a:gd name="T119" fmla="*/ 34 h 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1"/>
                <a:gd name="T181" fmla="*/ 0 h 91"/>
                <a:gd name="T182" fmla="*/ 61 w 61"/>
                <a:gd name="T183" fmla="*/ 91 h 9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1" h="91">
                  <a:moveTo>
                    <a:pt x="55" y="48"/>
                  </a:moveTo>
                  <a:lnTo>
                    <a:pt x="55" y="50"/>
                  </a:lnTo>
                  <a:lnTo>
                    <a:pt x="57" y="50"/>
                  </a:lnTo>
                  <a:lnTo>
                    <a:pt x="57" y="52"/>
                  </a:lnTo>
                  <a:lnTo>
                    <a:pt x="59" y="52"/>
                  </a:lnTo>
                  <a:lnTo>
                    <a:pt x="59" y="53"/>
                  </a:lnTo>
                  <a:lnTo>
                    <a:pt x="59" y="55"/>
                  </a:lnTo>
                  <a:lnTo>
                    <a:pt x="61" y="55"/>
                  </a:lnTo>
                  <a:lnTo>
                    <a:pt x="61" y="57"/>
                  </a:lnTo>
                  <a:lnTo>
                    <a:pt x="61" y="59"/>
                  </a:lnTo>
                  <a:lnTo>
                    <a:pt x="61" y="61"/>
                  </a:lnTo>
                  <a:lnTo>
                    <a:pt x="61" y="63"/>
                  </a:lnTo>
                  <a:lnTo>
                    <a:pt x="61" y="65"/>
                  </a:lnTo>
                  <a:lnTo>
                    <a:pt x="61" y="66"/>
                  </a:lnTo>
                  <a:lnTo>
                    <a:pt x="61" y="68"/>
                  </a:lnTo>
                  <a:lnTo>
                    <a:pt x="61" y="70"/>
                  </a:lnTo>
                  <a:lnTo>
                    <a:pt x="59" y="72"/>
                  </a:lnTo>
                  <a:lnTo>
                    <a:pt x="59" y="74"/>
                  </a:lnTo>
                  <a:lnTo>
                    <a:pt x="59" y="76"/>
                  </a:lnTo>
                  <a:lnTo>
                    <a:pt x="57" y="76"/>
                  </a:lnTo>
                  <a:lnTo>
                    <a:pt x="57" y="78"/>
                  </a:lnTo>
                  <a:lnTo>
                    <a:pt x="57" y="79"/>
                  </a:lnTo>
                  <a:lnTo>
                    <a:pt x="55" y="79"/>
                  </a:lnTo>
                  <a:lnTo>
                    <a:pt x="55" y="81"/>
                  </a:lnTo>
                  <a:lnTo>
                    <a:pt x="53" y="81"/>
                  </a:lnTo>
                  <a:lnTo>
                    <a:pt x="53" y="83"/>
                  </a:lnTo>
                  <a:lnTo>
                    <a:pt x="51" y="83"/>
                  </a:lnTo>
                  <a:lnTo>
                    <a:pt x="51" y="85"/>
                  </a:lnTo>
                  <a:lnTo>
                    <a:pt x="49" y="85"/>
                  </a:lnTo>
                  <a:lnTo>
                    <a:pt x="47" y="87"/>
                  </a:lnTo>
                  <a:lnTo>
                    <a:pt x="45" y="87"/>
                  </a:lnTo>
                  <a:lnTo>
                    <a:pt x="45" y="89"/>
                  </a:lnTo>
                  <a:lnTo>
                    <a:pt x="43" y="89"/>
                  </a:lnTo>
                  <a:lnTo>
                    <a:pt x="41" y="89"/>
                  </a:lnTo>
                  <a:lnTo>
                    <a:pt x="39" y="89"/>
                  </a:lnTo>
                  <a:lnTo>
                    <a:pt x="39" y="91"/>
                  </a:lnTo>
                  <a:lnTo>
                    <a:pt x="37" y="91"/>
                  </a:lnTo>
                  <a:lnTo>
                    <a:pt x="35" y="91"/>
                  </a:lnTo>
                  <a:lnTo>
                    <a:pt x="34" y="91"/>
                  </a:lnTo>
                  <a:lnTo>
                    <a:pt x="32" y="91"/>
                  </a:lnTo>
                  <a:lnTo>
                    <a:pt x="30" y="91"/>
                  </a:lnTo>
                  <a:lnTo>
                    <a:pt x="28" y="91"/>
                  </a:lnTo>
                  <a:lnTo>
                    <a:pt x="26" y="91"/>
                  </a:lnTo>
                  <a:lnTo>
                    <a:pt x="24" y="91"/>
                  </a:lnTo>
                  <a:lnTo>
                    <a:pt x="22" y="91"/>
                  </a:lnTo>
                  <a:lnTo>
                    <a:pt x="20" y="91"/>
                  </a:lnTo>
                  <a:lnTo>
                    <a:pt x="18" y="91"/>
                  </a:lnTo>
                  <a:lnTo>
                    <a:pt x="16" y="91"/>
                  </a:lnTo>
                  <a:lnTo>
                    <a:pt x="14" y="89"/>
                  </a:lnTo>
                  <a:lnTo>
                    <a:pt x="12" y="89"/>
                  </a:lnTo>
                  <a:lnTo>
                    <a:pt x="10" y="89"/>
                  </a:lnTo>
                  <a:lnTo>
                    <a:pt x="8" y="89"/>
                  </a:lnTo>
                  <a:lnTo>
                    <a:pt x="8" y="87"/>
                  </a:lnTo>
                  <a:lnTo>
                    <a:pt x="6" y="87"/>
                  </a:lnTo>
                  <a:lnTo>
                    <a:pt x="4" y="87"/>
                  </a:lnTo>
                  <a:lnTo>
                    <a:pt x="2" y="87"/>
                  </a:lnTo>
                  <a:lnTo>
                    <a:pt x="2" y="85"/>
                  </a:lnTo>
                  <a:lnTo>
                    <a:pt x="0" y="85"/>
                  </a:lnTo>
                  <a:lnTo>
                    <a:pt x="0" y="74"/>
                  </a:lnTo>
                  <a:lnTo>
                    <a:pt x="2" y="74"/>
                  </a:lnTo>
                  <a:lnTo>
                    <a:pt x="4" y="74"/>
                  </a:lnTo>
                  <a:lnTo>
                    <a:pt x="4" y="76"/>
                  </a:lnTo>
                  <a:lnTo>
                    <a:pt x="6" y="76"/>
                  </a:lnTo>
                  <a:lnTo>
                    <a:pt x="8" y="76"/>
                  </a:lnTo>
                  <a:lnTo>
                    <a:pt x="8" y="78"/>
                  </a:lnTo>
                  <a:lnTo>
                    <a:pt x="10" y="78"/>
                  </a:lnTo>
                  <a:lnTo>
                    <a:pt x="12" y="78"/>
                  </a:lnTo>
                  <a:lnTo>
                    <a:pt x="14" y="78"/>
                  </a:lnTo>
                  <a:lnTo>
                    <a:pt x="14" y="79"/>
                  </a:lnTo>
                  <a:lnTo>
                    <a:pt x="16" y="79"/>
                  </a:lnTo>
                  <a:lnTo>
                    <a:pt x="18" y="79"/>
                  </a:lnTo>
                  <a:lnTo>
                    <a:pt x="20" y="79"/>
                  </a:lnTo>
                  <a:lnTo>
                    <a:pt x="22" y="79"/>
                  </a:lnTo>
                  <a:lnTo>
                    <a:pt x="22" y="81"/>
                  </a:lnTo>
                  <a:lnTo>
                    <a:pt x="24" y="81"/>
                  </a:lnTo>
                  <a:lnTo>
                    <a:pt x="26" y="81"/>
                  </a:lnTo>
                  <a:lnTo>
                    <a:pt x="28" y="81"/>
                  </a:lnTo>
                  <a:lnTo>
                    <a:pt x="30" y="81"/>
                  </a:lnTo>
                  <a:lnTo>
                    <a:pt x="32" y="81"/>
                  </a:lnTo>
                  <a:lnTo>
                    <a:pt x="34" y="81"/>
                  </a:lnTo>
                  <a:lnTo>
                    <a:pt x="34" y="79"/>
                  </a:lnTo>
                  <a:lnTo>
                    <a:pt x="35" y="79"/>
                  </a:lnTo>
                  <a:lnTo>
                    <a:pt x="37" y="79"/>
                  </a:lnTo>
                  <a:lnTo>
                    <a:pt x="39" y="79"/>
                  </a:lnTo>
                  <a:lnTo>
                    <a:pt x="39" y="78"/>
                  </a:lnTo>
                  <a:lnTo>
                    <a:pt x="41" y="78"/>
                  </a:lnTo>
                  <a:lnTo>
                    <a:pt x="41" y="76"/>
                  </a:lnTo>
                  <a:lnTo>
                    <a:pt x="43" y="76"/>
                  </a:lnTo>
                  <a:lnTo>
                    <a:pt x="43" y="74"/>
                  </a:lnTo>
                  <a:lnTo>
                    <a:pt x="45" y="74"/>
                  </a:lnTo>
                  <a:lnTo>
                    <a:pt x="45" y="72"/>
                  </a:lnTo>
                  <a:lnTo>
                    <a:pt x="47" y="72"/>
                  </a:lnTo>
                  <a:lnTo>
                    <a:pt x="47" y="70"/>
                  </a:lnTo>
                  <a:lnTo>
                    <a:pt x="47" y="68"/>
                  </a:lnTo>
                  <a:lnTo>
                    <a:pt x="47" y="66"/>
                  </a:lnTo>
                  <a:lnTo>
                    <a:pt x="49" y="66"/>
                  </a:lnTo>
                  <a:lnTo>
                    <a:pt x="49" y="65"/>
                  </a:lnTo>
                  <a:lnTo>
                    <a:pt x="49" y="63"/>
                  </a:lnTo>
                  <a:lnTo>
                    <a:pt x="49" y="61"/>
                  </a:lnTo>
                  <a:lnTo>
                    <a:pt x="49" y="59"/>
                  </a:lnTo>
                  <a:lnTo>
                    <a:pt x="47" y="59"/>
                  </a:lnTo>
                  <a:lnTo>
                    <a:pt x="47" y="57"/>
                  </a:lnTo>
                  <a:lnTo>
                    <a:pt x="47" y="55"/>
                  </a:lnTo>
                  <a:lnTo>
                    <a:pt x="47" y="53"/>
                  </a:lnTo>
                  <a:lnTo>
                    <a:pt x="45" y="53"/>
                  </a:lnTo>
                  <a:lnTo>
                    <a:pt x="45" y="52"/>
                  </a:lnTo>
                  <a:lnTo>
                    <a:pt x="43" y="52"/>
                  </a:lnTo>
                  <a:lnTo>
                    <a:pt x="43" y="50"/>
                  </a:lnTo>
                  <a:lnTo>
                    <a:pt x="41" y="50"/>
                  </a:lnTo>
                  <a:lnTo>
                    <a:pt x="39" y="50"/>
                  </a:lnTo>
                  <a:lnTo>
                    <a:pt x="39" y="48"/>
                  </a:lnTo>
                  <a:lnTo>
                    <a:pt x="37" y="48"/>
                  </a:lnTo>
                  <a:lnTo>
                    <a:pt x="35" y="48"/>
                  </a:lnTo>
                  <a:lnTo>
                    <a:pt x="34" y="48"/>
                  </a:lnTo>
                  <a:lnTo>
                    <a:pt x="32" y="48"/>
                  </a:lnTo>
                  <a:lnTo>
                    <a:pt x="30" y="46"/>
                  </a:lnTo>
                  <a:lnTo>
                    <a:pt x="28" y="46"/>
                  </a:lnTo>
                  <a:lnTo>
                    <a:pt x="22" y="46"/>
                  </a:lnTo>
                  <a:lnTo>
                    <a:pt x="22" y="37"/>
                  </a:lnTo>
                  <a:lnTo>
                    <a:pt x="26" y="37"/>
                  </a:lnTo>
                  <a:lnTo>
                    <a:pt x="28" y="37"/>
                  </a:lnTo>
                  <a:lnTo>
                    <a:pt x="30" y="37"/>
                  </a:lnTo>
                  <a:lnTo>
                    <a:pt x="32" y="37"/>
                  </a:lnTo>
                  <a:lnTo>
                    <a:pt x="34" y="37"/>
                  </a:lnTo>
                  <a:lnTo>
                    <a:pt x="35" y="37"/>
                  </a:lnTo>
                  <a:lnTo>
                    <a:pt x="35" y="35"/>
                  </a:lnTo>
                  <a:lnTo>
                    <a:pt x="37" y="35"/>
                  </a:lnTo>
                  <a:lnTo>
                    <a:pt x="39" y="35"/>
                  </a:lnTo>
                  <a:lnTo>
                    <a:pt x="39" y="33"/>
                  </a:lnTo>
                  <a:lnTo>
                    <a:pt x="41" y="33"/>
                  </a:lnTo>
                  <a:lnTo>
                    <a:pt x="43" y="33"/>
                  </a:lnTo>
                  <a:lnTo>
                    <a:pt x="43" y="31"/>
                  </a:lnTo>
                  <a:lnTo>
                    <a:pt x="45" y="29"/>
                  </a:lnTo>
                  <a:lnTo>
                    <a:pt x="45" y="28"/>
                  </a:lnTo>
                  <a:lnTo>
                    <a:pt x="45" y="26"/>
                  </a:lnTo>
                  <a:lnTo>
                    <a:pt x="47" y="26"/>
                  </a:lnTo>
                  <a:lnTo>
                    <a:pt x="47" y="24"/>
                  </a:lnTo>
                  <a:lnTo>
                    <a:pt x="47" y="22"/>
                  </a:lnTo>
                  <a:lnTo>
                    <a:pt x="47" y="20"/>
                  </a:lnTo>
                  <a:lnTo>
                    <a:pt x="45" y="20"/>
                  </a:lnTo>
                  <a:lnTo>
                    <a:pt x="45" y="18"/>
                  </a:lnTo>
                  <a:lnTo>
                    <a:pt x="45" y="16"/>
                  </a:lnTo>
                  <a:lnTo>
                    <a:pt x="43" y="16"/>
                  </a:lnTo>
                  <a:lnTo>
                    <a:pt x="43" y="15"/>
                  </a:lnTo>
                  <a:lnTo>
                    <a:pt x="41" y="15"/>
                  </a:lnTo>
                  <a:lnTo>
                    <a:pt x="41" y="13"/>
                  </a:lnTo>
                  <a:lnTo>
                    <a:pt x="39" y="13"/>
                  </a:lnTo>
                  <a:lnTo>
                    <a:pt x="37" y="13"/>
                  </a:lnTo>
                  <a:lnTo>
                    <a:pt x="37" y="11"/>
                  </a:lnTo>
                  <a:lnTo>
                    <a:pt x="35" y="11"/>
                  </a:lnTo>
                  <a:lnTo>
                    <a:pt x="34" y="11"/>
                  </a:lnTo>
                  <a:lnTo>
                    <a:pt x="32" y="11"/>
                  </a:lnTo>
                  <a:lnTo>
                    <a:pt x="30" y="11"/>
                  </a:lnTo>
                  <a:lnTo>
                    <a:pt x="28" y="11"/>
                  </a:lnTo>
                  <a:lnTo>
                    <a:pt x="26" y="11"/>
                  </a:lnTo>
                  <a:lnTo>
                    <a:pt x="24" y="11"/>
                  </a:lnTo>
                  <a:lnTo>
                    <a:pt x="22" y="11"/>
                  </a:lnTo>
                  <a:lnTo>
                    <a:pt x="20" y="11"/>
                  </a:lnTo>
                  <a:lnTo>
                    <a:pt x="20" y="13"/>
                  </a:lnTo>
                  <a:lnTo>
                    <a:pt x="18" y="13"/>
                  </a:lnTo>
                  <a:lnTo>
                    <a:pt x="16" y="13"/>
                  </a:lnTo>
                  <a:lnTo>
                    <a:pt x="14" y="13"/>
                  </a:lnTo>
                  <a:lnTo>
                    <a:pt x="14" y="15"/>
                  </a:lnTo>
                  <a:lnTo>
                    <a:pt x="12" y="15"/>
                  </a:lnTo>
                  <a:lnTo>
                    <a:pt x="10" y="15"/>
                  </a:lnTo>
                  <a:lnTo>
                    <a:pt x="8" y="16"/>
                  </a:lnTo>
                  <a:lnTo>
                    <a:pt x="6" y="16"/>
                  </a:lnTo>
                  <a:lnTo>
                    <a:pt x="6" y="18"/>
                  </a:lnTo>
                  <a:lnTo>
                    <a:pt x="4" y="18"/>
                  </a:lnTo>
                  <a:lnTo>
                    <a:pt x="4" y="5"/>
                  </a:lnTo>
                  <a:lnTo>
                    <a:pt x="6" y="5"/>
                  </a:lnTo>
                  <a:lnTo>
                    <a:pt x="8" y="5"/>
                  </a:lnTo>
                  <a:lnTo>
                    <a:pt x="8" y="3"/>
                  </a:lnTo>
                  <a:lnTo>
                    <a:pt x="10" y="3"/>
                  </a:lnTo>
                  <a:lnTo>
                    <a:pt x="12" y="3"/>
                  </a:lnTo>
                  <a:lnTo>
                    <a:pt x="14" y="3"/>
                  </a:lnTo>
                  <a:lnTo>
                    <a:pt x="14" y="2"/>
                  </a:lnTo>
                  <a:lnTo>
                    <a:pt x="16" y="2"/>
                  </a:lnTo>
                  <a:lnTo>
                    <a:pt x="18" y="2"/>
                  </a:lnTo>
                  <a:lnTo>
                    <a:pt x="20" y="2"/>
                  </a:lnTo>
                  <a:lnTo>
                    <a:pt x="22" y="2"/>
                  </a:lnTo>
                  <a:lnTo>
                    <a:pt x="24" y="2"/>
                  </a:lnTo>
                  <a:lnTo>
                    <a:pt x="26" y="2"/>
                  </a:lnTo>
                  <a:lnTo>
                    <a:pt x="28" y="2"/>
                  </a:lnTo>
                  <a:lnTo>
                    <a:pt x="28" y="0"/>
                  </a:lnTo>
                  <a:lnTo>
                    <a:pt x="30" y="0"/>
                  </a:lnTo>
                  <a:lnTo>
                    <a:pt x="32" y="0"/>
                  </a:lnTo>
                  <a:lnTo>
                    <a:pt x="32" y="2"/>
                  </a:lnTo>
                  <a:lnTo>
                    <a:pt x="34" y="2"/>
                  </a:lnTo>
                  <a:lnTo>
                    <a:pt x="35" y="2"/>
                  </a:lnTo>
                  <a:lnTo>
                    <a:pt x="37" y="2"/>
                  </a:lnTo>
                  <a:lnTo>
                    <a:pt x="39" y="2"/>
                  </a:lnTo>
                  <a:lnTo>
                    <a:pt x="41" y="2"/>
                  </a:lnTo>
                  <a:lnTo>
                    <a:pt x="43" y="2"/>
                  </a:lnTo>
                  <a:lnTo>
                    <a:pt x="43" y="3"/>
                  </a:lnTo>
                  <a:lnTo>
                    <a:pt x="45" y="3"/>
                  </a:lnTo>
                  <a:lnTo>
                    <a:pt x="47" y="3"/>
                  </a:lnTo>
                  <a:lnTo>
                    <a:pt x="49" y="5"/>
                  </a:lnTo>
                  <a:lnTo>
                    <a:pt x="51" y="5"/>
                  </a:lnTo>
                  <a:lnTo>
                    <a:pt x="51" y="7"/>
                  </a:lnTo>
                  <a:lnTo>
                    <a:pt x="53" y="7"/>
                  </a:lnTo>
                  <a:lnTo>
                    <a:pt x="53" y="9"/>
                  </a:lnTo>
                  <a:lnTo>
                    <a:pt x="55" y="9"/>
                  </a:lnTo>
                  <a:lnTo>
                    <a:pt x="55" y="11"/>
                  </a:lnTo>
                  <a:lnTo>
                    <a:pt x="57" y="11"/>
                  </a:lnTo>
                  <a:lnTo>
                    <a:pt x="57" y="13"/>
                  </a:lnTo>
                  <a:lnTo>
                    <a:pt x="57" y="15"/>
                  </a:lnTo>
                  <a:lnTo>
                    <a:pt x="59" y="15"/>
                  </a:lnTo>
                  <a:lnTo>
                    <a:pt x="59" y="16"/>
                  </a:lnTo>
                  <a:lnTo>
                    <a:pt x="59" y="18"/>
                  </a:lnTo>
                  <a:lnTo>
                    <a:pt x="59" y="20"/>
                  </a:lnTo>
                  <a:lnTo>
                    <a:pt x="59" y="22"/>
                  </a:lnTo>
                  <a:lnTo>
                    <a:pt x="59" y="24"/>
                  </a:lnTo>
                  <a:lnTo>
                    <a:pt x="59" y="26"/>
                  </a:lnTo>
                  <a:lnTo>
                    <a:pt x="59" y="28"/>
                  </a:lnTo>
                  <a:lnTo>
                    <a:pt x="57" y="28"/>
                  </a:lnTo>
                  <a:lnTo>
                    <a:pt x="57" y="29"/>
                  </a:lnTo>
                  <a:lnTo>
                    <a:pt x="57" y="31"/>
                  </a:lnTo>
                  <a:lnTo>
                    <a:pt x="55" y="31"/>
                  </a:lnTo>
                  <a:lnTo>
                    <a:pt x="55" y="33"/>
                  </a:lnTo>
                  <a:lnTo>
                    <a:pt x="53" y="33"/>
                  </a:lnTo>
                  <a:lnTo>
                    <a:pt x="53" y="35"/>
                  </a:lnTo>
                  <a:lnTo>
                    <a:pt x="51" y="35"/>
                  </a:lnTo>
                  <a:lnTo>
                    <a:pt x="51" y="37"/>
                  </a:lnTo>
                  <a:lnTo>
                    <a:pt x="49" y="37"/>
                  </a:lnTo>
                  <a:lnTo>
                    <a:pt x="49" y="39"/>
                  </a:lnTo>
                  <a:lnTo>
                    <a:pt x="47" y="39"/>
                  </a:lnTo>
                  <a:lnTo>
                    <a:pt x="45" y="39"/>
                  </a:lnTo>
                  <a:lnTo>
                    <a:pt x="45" y="41"/>
                  </a:lnTo>
                  <a:lnTo>
                    <a:pt x="43" y="41"/>
                  </a:lnTo>
                  <a:lnTo>
                    <a:pt x="41" y="41"/>
                  </a:lnTo>
                  <a:lnTo>
                    <a:pt x="41" y="42"/>
                  </a:lnTo>
                  <a:lnTo>
                    <a:pt x="43" y="42"/>
                  </a:lnTo>
                  <a:lnTo>
                    <a:pt x="45" y="42"/>
                  </a:lnTo>
                  <a:lnTo>
                    <a:pt x="47" y="42"/>
                  </a:lnTo>
                  <a:lnTo>
                    <a:pt x="47" y="44"/>
                  </a:lnTo>
                  <a:lnTo>
                    <a:pt x="49" y="44"/>
                  </a:lnTo>
                  <a:lnTo>
                    <a:pt x="51" y="44"/>
                  </a:lnTo>
                  <a:lnTo>
                    <a:pt x="51" y="46"/>
                  </a:lnTo>
                  <a:lnTo>
                    <a:pt x="53" y="46"/>
                  </a:lnTo>
                  <a:lnTo>
                    <a:pt x="53" y="48"/>
                  </a:lnTo>
                  <a:lnTo>
                    <a:pt x="55"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8" name="Freeform 41"/>
            <p:cNvSpPr>
              <a:spLocks noEditPoints="1"/>
            </p:cNvSpPr>
            <p:nvPr/>
          </p:nvSpPr>
          <p:spPr bwMode="auto">
            <a:xfrm>
              <a:off x="4403" y="2100"/>
              <a:ext cx="57" cy="67"/>
            </a:xfrm>
            <a:custGeom>
              <a:avLst/>
              <a:gdLst>
                <a:gd name="T0" fmla="*/ 34 w 59"/>
                <a:gd name="T1" fmla="*/ 45 h 69"/>
                <a:gd name="T2" fmla="*/ 30 w 59"/>
                <a:gd name="T3" fmla="*/ 46 h 69"/>
                <a:gd name="T4" fmla="*/ 26 w 59"/>
                <a:gd name="T5" fmla="*/ 48 h 69"/>
                <a:gd name="T6" fmla="*/ 20 w 59"/>
                <a:gd name="T7" fmla="*/ 49 h 69"/>
                <a:gd name="T8" fmla="*/ 14 w 59"/>
                <a:gd name="T9" fmla="*/ 49 h 69"/>
                <a:gd name="T10" fmla="*/ 14 w 59"/>
                <a:gd name="T11" fmla="*/ 49 h 69"/>
                <a:gd name="T12" fmla="*/ 10 w 59"/>
                <a:gd name="T13" fmla="*/ 48 h 69"/>
                <a:gd name="T14" fmla="*/ 6 w 59"/>
                <a:gd name="T15" fmla="*/ 46 h 69"/>
                <a:gd name="T16" fmla="*/ 2 w 59"/>
                <a:gd name="T17" fmla="*/ 43 h 69"/>
                <a:gd name="T18" fmla="*/ 0 w 59"/>
                <a:gd name="T19" fmla="*/ 40 h 69"/>
                <a:gd name="T20" fmla="*/ 0 w 59"/>
                <a:gd name="T21" fmla="*/ 33 h 69"/>
                <a:gd name="T22" fmla="*/ 2 w 59"/>
                <a:gd name="T23" fmla="*/ 28 h 69"/>
                <a:gd name="T24" fmla="*/ 6 w 59"/>
                <a:gd name="T25" fmla="*/ 24 h 69"/>
                <a:gd name="T26" fmla="*/ 10 w 59"/>
                <a:gd name="T27" fmla="*/ 20 h 69"/>
                <a:gd name="T28" fmla="*/ 14 w 59"/>
                <a:gd name="T29" fmla="*/ 17 h 69"/>
                <a:gd name="T30" fmla="*/ 14 w 59"/>
                <a:gd name="T31" fmla="*/ 17 h 69"/>
                <a:gd name="T32" fmla="*/ 18 w 59"/>
                <a:gd name="T33" fmla="*/ 17 h 69"/>
                <a:gd name="T34" fmla="*/ 26 w 59"/>
                <a:gd name="T35" fmla="*/ 17 h 69"/>
                <a:gd name="T36" fmla="*/ 33 w 59"/>
                <a:gd name="T37" fmla="*/ 17 h 69"/>
                <a:gd name="T38" fmla="*/ 34 w 59"/>
                <a:gd name="T39" fmla="*/ 17 h 69"/>
                <a:gd name="T40" fmla="*/ 32 w 59"/>
                <a:gd name="T41" fmla="*/ 15 h 69"/>
                <a:gd name="T42" fmla="*/ 28 w 59"/>
                <a:gd name="T43" fmla="*/ 11 h 69"/>
                <a:gd name="T44" fmla="*/ 20 w 59"/>
                <a:gd name="T45" fmla="*/ 11 h 69"/>
                <a:gd name="T46" fmla="*/ 14 w 59"/>
                <a:gd name="T47" fmla="*/ 11 h 69"/>
                <a:gd name="T48" fmla="*/ 14 w 59"/>
                <a:gd name="T49" fmla="*/ 11 h 69"/>
                <a:gd name="T50" fmla="*/ 10 w 59"/>
                <a:gd name="T51" fmla="*/ 13 h 69"/>
                <a:gd name="T52" fmla="*/ 6 w 59"/>
                <a:gd name="T53" fmla="*/ 4 h 69"/>
                <a:gd name="T54" fmla="*/ 12 w 59"/>
                <a:gd name="T55" fmla="*/ 2 h 69"/>
                <a:gd name="T56" fmla="*/ 14 w 59"/>
                <a:gd name="T57" fmla="*/ 2 h 69"/>
                <a:gd name="T58" fmla="*/ 14 w 59"/>
                <a:gd name="T59" fmla="*/ 0 h 69"/>
                <a:gd name="T60" fmla="*/ 22 w 59"/>
                <a:gd name="T61" fmla="*/ 0 h 69"/>
                <a:gd name="T62" fmla="*/ 28 w 59"/>
                <a:gd name="T63" fmla="*/ 2 h 69"/>
                <a:gd name="T64" fmla="*/ 33 w 59"/>
                <a:gd name="T65" fmla="*/ 4 h 69"/>
                <a:gd name="T66" fmla="*/ 36 w 59"/>
                <a:gd name="T67" fmla="*/ 6 h 69"/>
                <a:gd name="T68" fmla="*/ 38 w 59"/>
                <a:gd name="T69" fmla="*/ 11 h 69"/>
                <a:gd name="T70" fmla="*/ 40 w 59"/>
                <a:gd name="T71" fmla="*/ 15 h 69"/>
                <a:gd name="T72" fmla="*/ 40 w 59"/>
                <a:gd name="T73" fmla="*/ 17 h 69"/>
                <a:gd name="T74" fmla="*/ 33 w 59"/>
                <a:gd name="T75" fmla="*/ 22 h 69"/>
                <a:gd name="T76" fmla="*/ 26 w 59"/>
                <a:gd name="T77" fmla="*/ 22 h 69"/>
                <a:gd name="T78" fmla="*/ 20 w 59"/>
                <a:gd name="T79" fmla="*/ 24 h 69"/>
                <a:gd name="T80" fmla="*/ 14 w 59"/>
                <a:gd name="T81" fmla="*/ 24 h 69"/>
                <a:gd name="T82" fmla="*/ 14 w 59"/>
                <a:gd name="T83" fmla="*/ 26 h 69"/>
                <a:gd name="T84" fmla="*/ 14 w 59"/>
                <a:gd name="T85" fmla="*/ 30 h 69"/>
                <a:gd name="T86" fmla="*/ 12 w 59"/>
                <a:gd name="T87" fmla="*/ 35 h 69"/>
                <a:gd name="T88" fmla="*/ 14 w 59"/>
                <a:gd name="T89" fmla="*/ 40 h 69"/>
                <a:gd name="T90" fmla="*/ 14 w 59"/>
                <a:gd name="T91" fmla="*/ 43 h 69"/>
                <a:gd name="T92" fmla="*/ 14 w 59"/>
                <a:gd name="T93" fmla="*/ 44 h 69"/>
                <a:gd name="T94" fmla="*/ 20 w 59"/>
                <a:gd name="T95" fmla="*/ 44 h 69"/>
                <a:gd name="T96" fmla="*/ 26 w 59"/>
                <a:gd name="T97" fmla="*/ 43 h 69"/>
                <a:gd name="T98" fmla="*/ 30 w 59"/>
                <a:gd name="T99" fmla="*/ 41 h 69"/>
                <a:gd name="T100" fmla="*/ 34 w 59"/>
                <a:gd name="T101" fmla="*/ 40 h 6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9"/>
                <a:gd name="T154" fmla="*/ 0 h 69"/>
                <a:gd name="T155" fmla="*/ 59 w 59"/>
                <a:gd name="T156" fmla="*/ 69 h 6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9" h="69">
                  <a:moveTo>
                    <a:pt x="59" y="67"/>
                  </a:moveTo>
                  <a:lnTo>
                    <a:pt x="47" y="67"/>
                  </a:lnTo>
                  <a:lnTo>
                    <a:pt x="47" y="59"/>
                  </a:lnTo>
                  <a:lnTo>
                    <a:pt x="47" y="61"/>
                  </a:lnTo>
                  <a:lnTo>
                    <a:pt x="45" y="61"/>
                  </a:lnTo>
                  <a:lnTo>
                    <a:pt x="45" y="63"/>
                  </a:lnTo>
                  <a:lnTo>
                    <a:pt x="43" y="63"/>
                  </a:lnTo>
                  <a:lnTo>
                    <a:pt x="41" y="63"/>
                  </a:lnTo>
                  <a:lnTo>
                    <a:pt x="41" y="65"/>
                  </a:lnTo>
                  <a:lnTo>
                    <a:pt x="39" y="65"/>
                  </a:lnTo>
                  <a:lnTo>
                    <a:pt x="37" y="65"/>
                  </a:lnTo>
                  <a:lnTo>
                    <a:pt x="37" y="67"/>
                  </a:lnTo>
                  <a:lnTo>
                    <a:pt x="35" y="67"/>
                  </a:lnTo>
                  <a:lnTo>
                    <a:pt x="33" y="67"/>
                  </a:lnTo>
                  <a:lnTo>
                    <a:pt x="33" y="69"/>
                  </a:lnTo>
                  <a:lnTo>
                    <a:pt x="31" y="69"/>
                  </a:lnTo>
                  <a:lnTo>
                    <a:pt x="29" y="69"/>
                  </a:lnTo>
                  <a:lnTo>
                    <a:pt x="27" y="69"/>
                  </a:lnTo>
                  <a:lnTo>
                    <a:pt x="25" y="69"/>
                  </a:lnTo>
                  <a:lnTo>
                    <a:pt x="23" y="69"/>
                  </a:lnTo>
                  <a:lnTo>
                    <a:pt x="22" y="69"/>
                  </a:lnTo>
                  <a:lnTo>
                    <a:pt x="20" y="69"/>
                  </a:lnTo>
                  <a:lnTo>
                    <a:pt x="18" y="69"/>
                  </a:lnTo>
                  <a:lnTo>
                    <a:pt x="16" y="69"/>
                  </a:lnTo>
                  <a:lnTo>
                    <a:pt x="14" y="69"/>
                  </a:lnTo>
                  <a:lnTo>
                    <a:pt x="14" y="67"/>
                  </a:lnTo>
                  <a:lnTo>
                    <a:pt x="12" y="67"/>
                  </a:lnTo>
                  <a:lnTo>
                    <a:pt x="10" y="67"/>
                  </a:lnTo>
                  <a:lnTo>
                    <a:pt x="10" y="65"/>
                  </a:lnTo>
                  <a:lnTo>
                    <a:pt x="8" y="65"/>
                  </a:lnTo>
                  <a:lnTo>
                    <a:pt x="8" y="63"/>
                  </a:lnTo>
                  <a:lnTo>
                    <a:pt x="6" y="63"/>
                  </a:lnTo>
                  <a:lnTo>
                    <a:pt x="6" y="61"/>
                  </a:lnTo>
                  <a:lnTo>
                    <a:pt x="4" y="61"/>
                  </a:lnTo>
                  <a:lnTo>
                    <a:pt x="4" y="59"/>
                  </a:lnTo>
                  <a:lnTo>
                    <a:pt x="2" y="57"/>
                  </a:lnTo>
                  <a:lnTo>
                    <a:pt x="2" y="56"/>
                  </a:lnTo>
                  <a:lnTo>
                    <a:pt x="2" y="54"/>
                  </a:lnTo>
                  <a:lnTo>
                    <a:pt x="0" y="54"/>
                  </a:lnTo>
                  <a:lnTo>
                    <a:pt x="0" y="52"/>
                  </a:lnTo>
                  <a:lnTo>
                    <a:pt x="0" y="50"/>
                  </a:lnTo>
                  <a:lnTo>
                    <a:pt x="0" y="48"/>
                  </a:lnTo>
                  <a:lnTo>
                    <a:pt x="0" y="46"/>
                  </a:lnTo>
                  <a:lnTo>
                    <a:pt x="0" y="44"/>
                  </a:lnTo>
                  <a:lnTo>
                    <a:pt x="0" y="43"/>
                  </a:lnTo>
                  <a:lnTo>
                    <a:pt x="2" y="43"/>
                  </a:lnTo>
                  <a:lnTo>
                    <a:pt x="2" y="41"/>
                  </a:lnTo>
                  <a:lnTo>
                    <a:pt x="2" y="39"/>
                  </a:lnTo>
                  <a:lnTo>
                    <a:pt x="2" y="37"/>
                  </a:lnTo>
                  <a:lnTo>
                    <a:pt x="4" y="37"/>
                  </a:lnTo>
                  <a:lnTo>
                    <a:pt x="4" y="35"/>
                  </a:lnTo>
                  <a:lnTo>
                    <a:pt x="6" y="35"/>
                  </a:lnTo>
                  <a:lnTo>
                    <a:pt x="6" y="33"/>
                  </a:lnTo>
                  <a:lnTo>
                    <a:pt x="8" y="33"/>
                  </a:lnTo>
                  <a:lnTo>
                    <a:pt x="8" y="31"/>
                  </a:lnTo>
                  <a:lnTo>
                    <a:pt x="10" y="31"/>
                  </a:lnTo>
                  <a:lnTo>
                    <a:pt x="10" y="30"/>
                  </a:lnTo>
                  <a:lnTo>
                    <a:pt x="12" y="30"/>
                  </a:lnTo>
                  <a:lnTo>
                    <a:pt x="14" y="30"/>
                  </a:lnTo>
                  <a:lnTo>
                    <a:pt x="14" y="28"/>
                  </a:lnTo>
                  <a:lnTo>
                    <a:pt x="16" y="28"/>
                  </a:lnTo>
                  <a:lnTo>
                    <a:pt x="18" y="28"/>
                  </a:lnTo>
                  <a:lnTo>
                    <a:pt x="20" y="28"/>
                  </a:lnTo>
                  <a:lnTo>
                    <a:pt x="22" y="26"/>
                  </a:lnTo>
                  <a:lnTo>
                    <a:pt x="23" y="26"/>
                  </a:lnTo>
                  <a:lnTo>
                    <a:pt x="25" y="26"/>
                  </a:lnTo>
                  <a:lnTo>
                    <a:pt x="27" y="26"/>
                  </a:lnTo>
                  <a:lnTo>
                    <a:pt x="29" y="26"/>
                  </a:lnTo>
                  <a:lnTo>
                    <a:pt x="31" y="26"/>
                  </a:lnTo>
                  <a:lnTo>
                    <a:pt x="33" y="26"/>
                  </a:lnTo>
                  <a:lnTo>
                    <a:pt x="35" y="24"/>
                  </a:lnTo>
                  <a:lnTo>
                    <a:pt x="37" y="24"/>
                  </a:lnTo>
                  <a:lnTo>
                    <a:pt x="39" y="24"/>
                  </a:lnTo>
                  <a:lnTo>
                    <a:pt x="41" y="24"/>
                  </a:lnTo>
                  <a:lnTo>
                    <a:pt x="43" y="24"/>
                  </a:lnTo>
                  <a:lnTo>
                    <a:pt x="45" y="24"/>
                  </a:lnTo>
                  <a:lnTo>
                    <a:pt x="47" y="24"/>
                  </a:lnTo>
                  <a:lnTo>
                    <a:pt x="47" y="22"/>
                  </a:lnTo>
                  <a:lnTo>
                    <a:pt x="47" y="20"/>
                  </a:lnTo>
                  <a:lnTo>
                    <a:pt x="47" y="19"/>
                  </a:lnTo>
                  <a:lnTo>
                    <a:pt x="47" y="17"/>
                  </a:lnTo>
                  <a:lnTo>
                    <a:pt x="45" y="17"/>
                  </a:lnTo>
                  <a:lnTo>
                    <a:pt x="45" y="15"/>
                  </a:lnTo>
                  <a:lnTo>
                    <a:pt x="43" y="15"/>
                  </a:lnTo>
                  <a:lnTo>
                    <a:pt x="43" y="13"/>
                  </a:lnTo>
                  <a:lnTo>
                    <a:pt x="41" y="13"/>
                  </a:lnTo>
                  <a:lnTo>
                    <a:pt x="41" y="11"/>
                  </a:lnTo>
                  <a:lnTo>
                    <a:pt x="39" y="11"/>
                  </a:lnTo>
                  <a:lnTo>
                    <a:pt x="37" y="11"/>
                  </a:lnTo>
                  <a:lnTo>
                    <a:pt x="35" y="11"/>
                  </a:lnTo>
                  <a:lnTo>
                    <a:pt x="33" y="11"/>
                  </a:lnTo>
                  <a:lnTo>
                    <a:pt x="31" y="11"/>
                  </a:lnTo>
                  <a:lnTo>
                    <a:pt x="29" y="11"/>
                  </a:lnTo>
                  <a:lnTo>
                    <a:pt x="27" y="11"/>
                  </a:lnTo>
                  <a:lnTo>
                    <a:pt x="25" y="11"/>
                  </a:lnTo>
                  <a:lnTo>
                    <a:pt x="23" y="11"/>
                  </a:lnTo>
                  <a:lnTo>
                    <a:pt x="22" y="11"/>
                  </a:lnTo>
                  <a:lnTo>
                    <a:pt x="20" y="11"/>
                  </a:lnTo>
                  <a:lnTo>
                    <a:pt x="18" y="11"/>
                  </a:lnTo>
                  <a:lnTo>
                    <a:pt x="16" y="11"/>
                  </a:lnTo>
                  <a:lnTo>
                    <a:pt x="16" y="13"/>
                  </a:lnTo>
                  <a:lnTo>
                    <a:pt x="14" y="13"/>
                  </a:lnTo>
                  <a:lnTo>
                    <a:pt x="12" y="13"/>
                  </a:lnTo>
                  <a:lnTo>
                    <a:pt x="10" y="13"/>
                  </a:lnTo>
                  <a:lnTo>
                    <a:pt x="10" y="15"/>
                  </a:lnTo>
                  <a:lnTo>
                    <a:pt x="8" y="15"/>
                  </a:lnTo>
                  <a:lnTo>
                    <a:pt x="6" y="15"/>
                  </a:lnTo>
                  <a:lnTo>
                    <a:pt x="6" y="4"/>
                  </a:lnTo>
                  <a:lnTo>
                    <a:pt x="8" y="4"/>
                  </a:lnTo>
                  <a:lnTo>
                    <a:pt x="10" y="4"/>
                  </a:lnTo>
                  <a:lnTo>
                    <a:pt x="10" y="2"/>
                  </a:lnTo>
                  <a:lnTo>
                    <a:pt x="12" y="2"/>
                  </a:lnTo>
                  <a:lnTo>
                    <a:pt x="14" y="2"/>
                  </a:lnTo>
                  <a:lnTo>
                    <a:pt x="16" y="2"/>
                  </a:lnTo>
                  <a:lnTo>
                    <a:pt x="18" y="2"/>
                  </a:lnTo>
                  <a:lnTo>
                    <a:pt x="20" y="2"/>
                  </a:lnTo>
                  <a:lnTo>
                    <a:pt x="22" y="2"/>
                  </a:lnTo>
                  <a:lnTo>
                    <a:pt x="22" y="0"/>
                  </a:lnTo>
                  <a:lnTo>
                    <a:pt x="23" y="0"/>
                  </a:lnTo>
                  <a:lnTo>
                    <a:pt x="25" y="0"/>
                  </a:lnTo>
                  <a:lnTo>
                    <a:pt x="27" y="0"/>
                  </a:lnTo>
                  <a:lnTo>
                    <a:pt x="29" y="0"/>
                  </a:lnTo>
                  <a:lnTo>
                    <a:pt x="31" y="0"/>
                  </a:lnTo>
                  <a:lnTo>
                    <a:pt x="33" y="0"/>
                  </a:lnTo>
                  <a:lnTo>
                    <a:pt x="35" y="0"/>
                  </a:lnTo>
                  <a:lnTo>
                    <a:pt x="37" y="0"/>
                  </a:lnTo>
                  <a:lnTo>
                    <a:pt x="37" y="2"/>
                  </a:lnTo>
                  <a:lnTo>
                    <a:pt x="39" y="2"/>
                  </a:lnTo>
                  <a:lnTo>
                    <a:pt x="41" y="2"/>
                  </a:lnTo>
                  <a:lnTo>
                    <a:pt x="43" y="2"/>
                  </a:lnTo>
                  <a:lnTo>
                    <a:pt x="45" y="2"/>
                  </a:lnTo>
                  <a:lnTo>
                    <a:pt x="45" y="4"/>
                  </a:lnTo>
                  <a:lnTo>
                    <a:pt x="47" y="4"/>
                  </a:lnTo>
                  <a:lnTo>
                    <a:pt x="49" y="4"/>
                  </a:lnTo>
                  <a:lnTo>
                    <a:pt x="49" y="6"/>
                  </a:lnTo>
                  <a:lnTo>
                    <a:pt x="51" y="6"/>
                  </a:lnTo>
                  <a:lnTo>
                    <a:pt x="53" y="6"/>
                  </a:lnTo>
                  <a:lnTo>
                    <a:pt x="53" y="7"/>
                  </a:lnTo>
                  <a:lnTo>
                    <a:pt x="55" y="9"/>
                  </a:lnTo>
                  <a:lnTo>
                    <a:pt x="55" y="11"/>
                  </a:lnTo>
                  <a:lnTo>
                    <a:pt x="57" y="11"/>
                  </a:lnTo>
                  <a:lnTo>
                    <a:pt x="57" y="13"/>
                  </a:lnTo>
                  <a:lnTo>
                    <a:pt x="57" y="15"/>
                  </a:lnTo>
                  <a:lnTo>
                    <a:pt x="59" y="15"/>
                  </a:lnTo>
                  <a:lnTo>
                    <a:pt x="59" y="17"/>
                  </a:lnTo>
                  <a:lnTo>
                    <a:pt x="59" y="19"/>
                  </a:lnTo>
                  <a:lnTo>
                    <a:pt x="59" y="20"/>
                  </a:lnTo>
                  <a:lnTo>
                    <a:pt x="59" y="22"/>
                  </a:lnTo>
                  <a:lnTo>
                    <a:pt x="59" y="67"/>
                  </a:lnTo>
                  <a:close/>
                  <a:moveTo>
                    <a:pt x="47" y="52"/>
                  </a:moveTo>
                  <a:lnTo>
                    <a:pt x="47" y="33"/>
                  </a:lnTo>
                  <a:lnTo>
                    <a:pt x="45" y="33"/>
                  </a:lnTo>
                  <a:lnTo>
                    <a:pt x="43" y="33"/>
                  </a:lnTo>
                  <a:lnTo>
                    <a:pt x="41" y="33"/>
                  </a:lnTo>
                  <a:lnTo>
                    <a:pt x="39" y="33"/>
                  </a:lnTo>
                  <a:lnTo>
                    <a:pt x="37" y="33"/>
                  </a:lnTo>
                  <a:lnTo>
                    <a:pt x="35" y="33"/>
                  </a:lnTo>
                  <a:lnTo>
                    <a:pt x="33" y="33"/>
                  </a:lnTo>
                  <a:lnTo>
                    <a:pt x="31" y="33"/>
                  </a:lnTo>
                  <a:lnTo>
                    <a:pt x="31" y="35"/>
                  </a:lnTo>
                  <a:lnTo>
                    <a:pt x="29" y="35"/>
                  </a:lnTo>
                  <a:lnTo>
                    <a:pt x="27" y="35"/>
                  </a:lnTo>
                  <a:lnTo>
                    <a:pt x="25" y="35"/>
                  </a:lnTo>
                  <a:lnTo>
                    <a:pt x="23" y="35"/>
                  </a:lnTo>
                  <a:lnTo>
                    <a:pt x="22" y="35"/>
                  </a:lnTo>
                  <a:lnTo>
                    <a:pt x="22" y="37"/>
                  </a:lnTo>
                  <a:lnTo>
                    <a:pt x="20" y="37"/>
                  </a:lnTo>
                  <a:lnTo>
                    <a:pt x="18" y="37"/>
                  </a:lnTo>
                  <a:lnTo>
                    <a:pt x="18" y="39"/>
                  </a:lnTo>
                  <a:lnTo>
                    <a:pt x="16" y="39"/>
                  </a:lnTo>
                  <a:lnTo>
                    <a:pt x="16" y="41"/>
                  </a:lnTo>
                  <a:lnTo>
                    <a:pt x="14" y="41"/>
                  </a:lnTo>
                  <a:lnTo>
                    <a:pt x="14" y="43"/>
                  </a:lnTo>
                  <a:lnTo>
                    <a:pt x="14" y="44"/>
                  </a:lnTo>
                  <a:lnTo>
                    <a:pt x="12" y="44"/>
                  </a:lnTo>
                  <a:lnTo>
                    <a:pt x="12" y="46"/>
                  </a:lnTo>
                  <a:lnTo>
                    <a:pt x="12" y="48"/>
                  </a:lnTo>
                  <a:lnTo>
                    <a:pt x="12" y="50"/>
                  </a:lnTo>
                  <a:lnTo>
                    <a:pt x="12" y="52"/>
                  </a:lnTo>
                  <a:lnTo>
                    <a:pt x="14" y="52"/>
                  </a:lnTo>
                  <a:lnTo>
                    <a:pt x="14" y="54"/>
                  </a:lnTo>
                  <a:lnTo>
                    <a:pt x="14" y="56"/>
                  </a:lnTo>
                  <a:lnTo>
                    <a:pt x="16" y="56"/>
                  </a:lnTo>
                  <a:lnTo>
                    <a:pt x="18" y="57"/>
                  </a:lnTo>
                  <a:lnTo>
                    <a:pt x="20" y="57"/>
                  </a:lnTo>
                  <a:lnTo>
                    <a:pt x="22" y="57"/>
                  </a:lnTo>
                  <a:lnTo>
                    <a:pt x="22" y="59"/>
                  </a:lnTo>
                  <a:lnTo>
                    <a:pt x="23" y="59"/>
                  </a:lnTo>
                  <a:lnTo>
                    <a:pt x="25" y="59"/>
                  </a:lnTo>
                  <a:lnTo>
                    <a:pt x="27" y="59"/>
                  </a:lnTo>
                  <a:lnTo>
                    <a:pt x="29" y="59"/>
                  </a:lnTo>
                  <a:lnTo>
                    <a:pt x="31" y="59"/>
                  </a:lnTo>
                  <a:lnTo>
                    <a:pt x="31" y="57"/>
                  </a:lnTo>
                  <a:lnTo>
                    <a:pt x="33" y="57"/>
                  </a:lnTo>
                  <a:lnTo>
                    <a:pt x="35" y="57"/>
                  </a:lnTo>
                  <a:lnTo>
                    <a:pt x="37" y="57"/>
                  </a:lnTo>
                  <a:lnTo>
                    <a:pt x="37" y="56"/>
                  </a:lnTo>
                  <a:lnTo>
                    <a:pt x="39" y="56"/>
                  </a:lnTo>
                  <a:lnTo>
                    <a:pt x="41" y="56"/>
                  </a:lnTo>
                  <a:lnTo>
                    <a:pt x="41" y="54"/>
                  </a:lnTo>
                  <a:lnTo>
                    <a:pt x="43" y="54"/>
                  </a:lnTo>
                  <a:lnTo>
                    <a:pt x="45" y="54"/>
                  </a:lnTo>
                  <a:lnTo>
                    <a:pt x="45" y="52"/>
                  </a:lnTo>
                  <a:lnTo>
                    <a:pt x="4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859" name="Freeform 42"/>
            <p:cNvSpPr>
              <a:spLocks/>
            </p:cNvSpPr>
            <p:nvPr/>
          </p:nvSpPr>
          <p:spPr bwMode="auto">
            <a:xfrm>
              <a:off x="2996" y="1375"/>
              <a:ext cx="33" cy="30"/>
            </a:xfrm>
            <a:custGeom>
              <a:avLst/>
              <a:gdLst>
                <a:gd name="T0" fmla="*/ 17 w 34"/>
                <a:gd name="T1" fmla="*/ 0 h 32"/>
                <a:gd name="T2" fmla="*/ 17 w 34"/>
                <a:gd name="T3" fmla="*/ 0 h 32"/>
                <a:gd name="T4" fmla="*/ 17 w 34"/>
                <a:gd name="T5" fmla="*/ 2 h 32"/>
                <a:gd name="T6" fmla="*/ 19 w 34"/>
                <a:gd name="T7" fmla="*/ 4 h 32"/>
                <a:gd name="T8" fmla="*/ 21 w 34"/>
                <a:gd name="T9" fmla="*/ 6 h 32"/>
                <a:gd name="T10" fmla="*/ 21 w 34"/>
                <a:gd name="T11" fmla="*/ 8 h 32"/>
                <a:gd name="T12" fmla="*/ 23 w 34"/>
                <a:gd name="T13" fmla="*/ 8 h 32"/>
                <a:gd name="T14" fmla="*/ 23 w 34"/>
                <a:gd name="T15" fmla="*/ 8 h 32"/>
                <a:gd name="T16" fmla="*/ 23 w 34"/>
                <a:gd name="T17" fmla="*/ 8 h 32"/>
                <a:gd name="T18" fmla="*/ 23 w 34"/>
                <a:gd name="T19" fmla="*/ 12 h 32"/>
                <a:gd name="T20" fmla="*/ 21 w 34"/>
                <a:gd name="T21" fmla="*/ 13 h 32"/>
                <a:gd name="T22" fmla="*/ 19 w 34"/>
                <a:gd name="T23" fmla="*/ 13 h 32"/>
                <a:gd name="T24" fmla="*/ 17 w 34"/>
                <a:gd name="T25" fmla="*/ 14 h 32"/>
                <a:gd name="T26" fmla="*/ 17 w 34"/>
                <a:gd name="T27" fmla="*/ 16 h 32"/>
                <a:gd name="T28" fmla="*/ 17 w 34"/>
                <a:gd name="T29" fmla="*/ 17 h 32"/>
                <a:gd name="T30" fmla="*/ 17 w 34"/>
                <a:gd name="T31" fmla="*/ 17 h 32"/>
                <a:gd name="T32" fmla="*/ 14 w 34"/>
                <a:gd name="T33" fmla="*/ 17 h 32"/>
                <a:gd name="T34" fmla="*/ 10 w 34"/>
                <a:gd name="T35" fmla="*/ 17 h 32"/>
                <a:gd name="T36" fmla="*/ 6 w 34"/>
                <a:gd name="T37" fmla="*/ 16 h 32"/>
                <a:gd name="T38" fmla="*/ 4 w 34"/>
                <a:gd name="T39" fmla="*/ 14 h 32"/>
                <a:gd name="T40" fmla="*/ 2 w 34"/>
                <a:gd name="T41" fmla="*/ 13 h 32"/>
                <a:gd name="T42" fmla="*/ 2 w 34"/>
                <a:gd name="T43" fmla="*/ 12 h 32"/>
                <a:gd name="T44" fmla="*/ 0 w 34"/>
                <a:gd name="T45" fmla="*/ 10 h 32"/>
                <a:gd name="T46" fmla="*/ 0 w 34"/>
                <a:gd name="T47" fmla="*/ 8 h 32"/>
                <a:gd name="T48" fmla="*/ 0 w 34"/>
                <a:gd name="T49" fmla="*/ 8 h 32"/>
                <a:gd name="T50" fmla="*/ 0 w 34"/>
                <a:gd name="T51" fmla="*/ 8 h 32"/>
                <a:gd name="T52" fmla="*/ 2 w 34"/>
                <a:gd name="T53" fmla="*/ 8 h 32"/>
                <a:gd name="T54" fmla="*/ 4 w 34"/>
                <a:gd name="T55" fmla="*/ 6 h 32"/>
                <a:gd name="T56" fmla="*/ 6 w 34"/>
                <a:gd name="T57" fmla="*/ 4 h 32"/>
                <a:gd name="T58" fmla="*/ 10 w 34"/>
                <a:gd name="T59" fmla="*/ 2 h 32"/>
                <a:gd name="T60" fmla="*/ 12 w 34"/>
                <a:gd name="T61" fmla="*/ 0 h 32"/>
                <a:gd name="T62" fmla="*/ 16 w 34"/>
                <a:gd name="T63" fmla="*/ 0 h 3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
                <a:gd name="T97" fmla="*/ 0 h 32"/>
                <a:gd name="T98" fmla="*/ 34 w 34"/>
                <a:gd name="T99" fmla="*/ 32 h 3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 h="32">
                  <a:moveTo>
                    <a:pt x="18" y="0"/>
                  </a:moveTo>
                  <a:lnTo>
                    <a:pt x="20" y="0"/>
                  </a:lnTo>
                  <a:lnTo>
                    <a:pt x="22" y="0"/>
                  </a:lnTo>
                  <a:lnTo>
                    <a:pt x="24" y="0"/>
                  </a:lnTo>
                  <a:lnTo>
                    <a:pt x="24" y="2"/>
                  </a:lnTo>
                  <a:lnTo>
                    <a:pt x="26" y="2"/>
                  </a:lnTo>
                  <a:lnTo>
                    <a:pt x="28" y="4"/>
                  </a:lnTo>
                  <a:lnTo>
                    <a:pt x="30" y="4"/>
                  </a:lnTo>
                  <a:lnTo>
                    <a:pt x="30" y="6"/>
                  </a:lnTo>
                  <a:lnTo>
                    <a:pt x="32" y="6"/>
                  </a:lnTo>
                  <a:lnTo>
                    <a:pt x="32" y="8"/>
                  </a:lnTo>
                  <a:lnTo>
                    <a:pt x="32" y="10"/>
                  </a:lnTo>
                  <a:lnTo>
                    <a:pt x="34" y="10"/>
                  </a:lnTo>
                  <a:lnTo>
                    <a:pt x="34" y="12"/>
                  </a:lnTo>
                  <a:lnTo>
                    <a:pt x="34" y="13"/>
                  </a:lnTo>
                  <a:lnTo>
                    <a:pt x="34" y="15"/>
                  </a:lnTo>
                  <a:lnTo>
                    <a:pt x="34" y="17"/>
                  </a:lnTo>
                  <a:lnTo>
                    <a:pt x="34" y="19"/>
                  </a:lnTo>
                  <a:lnTo>
                    <a:pt x="34" y="21"/>
                  </a:lnTo>
                  <a:lnTo>
                    <a:pt x="34" y="23"/>
                  </a:lnTo>
                  <a:lnTo>
                    <a:pt x="32" y="23"/>
                  </a:lnTo>
                  <a:lnTo>
                    <a:pt x="32" y="25"/>
                  </a:lnTo>
                  <a:lnTo>
                    <a:pt x="32" y="26"/>
                  </a:lnTo>
                  <a:lnTo>
                    <a:pt x="30" y="26"/>
                  </a:lnTo>
                  <a:lnTo>
                    <a:pt x="30" y="28"/>
                  </a:lnTo>
                  <a:lnTo>
                    <a:pt x="28" y="28"/>
                  </a:lnTo>
                  <a:lnTo>
                    <a:pt x="28" y="30"/>
                  </a:lnTo>
                  <a:lnTo>
                    <a:pt x="26" y="30"/>
                  </a:lnTo>
                  <a:lnTo>
                    <a:pt x="24" y="32"/>
                  </a:lnTo>
                  <a:lnTo>
                    <a:pt x="22" y="32"/>
                  </a:lnTo>
                  <a:lnTo>
                    <a:pt x="20" y="32"/>
                  </a:lnTo>
                  <a:lnTo>
                    <a:pt x="18" y="32"/>
                  </a:lnTo>
                  <a:lnTo>
                    <a:pt x="16" y="32"/>
                  </a:lnTo>
                  <a:lnTo>
                    <a:pt x="14" y="32"/>
                  </a:lnTo>
                  <a:lnTo>
                    <a:pt x="12" y="32"/>
                  </a:lnTo>
                  <a:lnTo>
                    <a:pt x="10" y="32"/>
                  </a:lnTo>
                  <a:lnTo>
                    <a:pt x="8" y="30"/>
                  </a:lnTo>
                  <a:lnTo>
                    <a:pt x="6" y="30"/>
                  </a:lnTo>
                  <a:lnTo>
                    <a:pt x="6" y="28"/>
                  </a:lnTo>
                  <a:lnTo>
                    <a:pt x="4" y="28"/>
                  </a:lnTo>
                  <a:lnTo>
                    <a:pt x="4" y="26"/>
                  </a:lnTo>
                  <a:lnTo>
                    <a:pt x="2" y="26"/>
                  </a:lnTo>
                  <a:lnTo>
                    <a:pt x="2" y="25"/>
                  </a:lnTo>
                  <a:lnTo>
                    <a:pt x="2" y="23"/>
                  </a:lnTo>
                  <a:lnTo>
                    <a:pt x="0" y="23"/>
                  </a:lnTo>
                  <a:lnTo>
                    <a:pt x="0" y="21"/>
                  </a:lnTo>
                  <a:lnTo>
                    <a:pt x="0" y="19"/>
                  </a:lnTo>
                  <a:lnTo>
                    <a:pt x="0" y="17"/>
                  </a:lnTo>
                  <a:lnTo>
                    <a:pt x="0" y="15"/>
                  </a:lnTo>
                  <a:lnTo>
                    <a:pt x="0" y="13"/>
                  </a:lnTo>
                  <a:lnTo>
                    <a:pt x="0" y="12"/>
                  </a:lnTo>
                  <a:lnTo>
                    <a:pt x="0" y="10"/>
                  </a:lnTo>
                  <a:lnTo>
                    <a:pt x="2" y="10"/>
                  </a:lnTo>
                  <a:lnTo>
                    <a:pt x="2" y="8"/>
                  </a:lnTo>
                  <a:lnTo>
                    <a:pt x="2" y="6"/>
                  </a:lnTo>
                  <a:lnTo>
                    <a:pt x="4" y="6"/>
                  </a:lnTo>
                  <a:lnTo>
                    <a:pt x="4" y="4"/>
                  </a:lnTo>
                  <a:lnTo>
                    <a:pt x="6" y="4"/>
                  </a:lnTo>
                  <a:lnTo>
                    <a:pt x="8" y="2"/>
                  </a:lnTo>
                  <a:lnTo>
                    <a:pt x="10" y="2"/>
                  </a:lnTo>
                  <a:lnTo>
                    <a:pt x="10" y="0"/>
                  </a:lnTo>
                  <a:lnTo>
                    <a:pt x="12" y="0"/>
                  </a:lnTo>
                  <a:lnTo>
                    <a:pt x="14" y="0"/>
                  </a:lnTo>
                  <a:lnTo>
                    <a:pt x="16" y="0"/>
                  </a:lnTo>
                  <a:lnTo>
                    <a:pt x="18" y="0"/>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0" name="Freeform 43"/>
            <p:cNvSpPr>
              <a:spLocks/>
            </p:cNvSpPr>
            <p:nvPr/>
          </p:nvSpPr>
          <p:spPr bwMode="auto">
            <a:xfrm>
              <a:off x="3674" y="1512"/>
              <a:ext cx="493" cy="436"/>
            </a:xfrm>
            <a:custGeom>
              <a:avLst/>
              <a:gdLst>
                <a:gd name="T0" fmla="*/ 0 w 514"/>
                <a:gd name="T1" fmla="*/ 0 h 454"/>
                <a:gd name="T2" fmla="*/ 325 w 514"/>
                <a:gd name="T3" fmla="*/ 0 h 454"/>
                <a:gd name="T4" fmla="*/ 325 w 514"/>
                <a:gd name="T5" fmla="*/ 291 h 454"/>
                <a:gd name="T6" fmla="*/ 0 60000 65536"/>
                <a:gd name="T7" fmla="*/ 0 60000 65536"/>
                <a:gd name="T8" fmla="*/ 0 60000 65536"/>
                <a:gd name="T9" fmla="*/ 0 w 514"/>
                <a:gd name="T10" fmla="*/ 0 h 454"/>
                <a:gd name="T11" fmla="*/ 514 w 514"/>
                <a:gd name="T12" fmla="*/ 454 h 454"/>
              </a:gdLst>
              <a:ahLst/>
              <a:cxnLst>
                <a:cxn ang="T6">
                  <a:pos x="T0" y="T1"/>
                </a:cxn>
                <a:cxn ang="T7">
                  <a:pos x="T2" y="T3"/>
                </a:cxn>
                <a:cxn ang="T8">
                  <a:pos x="T4" y="T5"/>
                </a:cxn>
              </a:cxnLst>
              <a:rect l="T9" t="T10" r="T11" b="T12"/>
              <a:pathLst>
                <a:path w="514" h="454">
                  <a:moveTo>
                    <a:pt x="0" y="0"/>
                  </a:moveTo>
                  <a:lnTo>
                    <a:pt x="514" y="0"/>
                  </a:lnTo>
                  <a:lnTo>
                    <a:pt x="514" y="454"/>
                  </a:lnTo>
                </a:path>
              </a:pathLst>
            </a:custGeom>
            <a:noFill/>
            <a:ln w="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61" name="Rectangle 44"/>
            <p:cNvSpPr>
              <a:spLocks noChangeArrowheads="1"/>
            </p:cNvSpPr>
            <p:nvPr/>
          </p:nvSpPr>
          <p:spPr bwMode="auto">
            <a:xfrm>
              <a:off x="4129" y="1562"/>
              <a:ext cx="64"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62" name="Rectangle 45"/>
            <p:cNvSpPr>
              <a:spLocks noChangeArrowheads="1"/>
            </p:cNvSpPr>
            <p:nvPr/>
          </p:nvSpPr>
          <p:spPr bwMode="auto">
            <a:xfrm>
              <a:off x="4129" y="1562"/>
              <a:ext cx="64" cy="30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ltLang="en-US"/>
            </a:p>
          </p:txBody>
        </p:sp>
        <p:sp>
          <p:nvSpPr>
            <p:cNvPr id="34863" name="Line 46"/>
            <p:cNvSpPr>
              <a:spLocks noChangeShapeType="1"/>
            </p:cNvSpPr>
            <p:nvPr/>
          </p:nvSpPr>
          <p:spPr bwMode="auto">
            <a:xfrm flipV="1">
              <a:off x="3680" y="1082"/>
              <a:ext cx="0" cy="2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4" name="Line 47"/>
            <p:cNvSpPr>
              <a:spLocks noChangeShapeType="1"/>
            </p:cNvSpPr>
            <p:nvPr/>
          </p:nvSpPr>
          <p:spPr bwMode="auto">
            <a:xfrm>
              <a:off x="3680" y="1077"/>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5" name="Text Box 48"/>
            <p:cNvSpPr txBox="1">
              <a:spLocks noChangeArrowheads="1"/>
            </p:cNvSpPr>
            <p:nvPr/>
          </p:nvSpPr>
          <p:spPr bwMode="auto">
            <a:xfrm>
              <a:off x="3807" y="2018"/>
              <a:ext cx="703" cy="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endParaRPr lang="en-US" altLang="en-US" sz="1600"/>
            </a:p>
          </p:txBody>
        </p:sp>
        <p:sp>
          <p:nvSpPr>
            <p:cNvPr id="34866" name="Rectangle 49"/>
            <p:cNvSpPr>
              <a:spLocks noChangeArrowheads="1"/>
            </p:cNvSpPr>
            <p:nvPr/>
          </p:nvSpPr>
          <p:spPr bwMode="auto">
            <a:xfrm>
              <a:off x="4252" y="1648"/>
              <a:ext cx="24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ja-JP" sz="1200">
                  <a:solidFill>
                    <a:srgbClr val="000000"/>
                  </a:solidFill>
                  <a:ea typeface="MS PGothic" pitchFamily="34" charset="-128"/>
                  <a:cs typeface="Times New Roman" pitchFamily="18" charset="0"/>
                </a:rPr>
                <a:t>r</a:t>
              </a:r>
              <a:r>
                <a:rPr lang="en-US" altLang="ja-JP" sz="1200" baseline="-25000">
                  <a:solidFill>
                    <a:srgbClr val="000000"/>
                  </a:solidFill>
                  <a:ea typeface="MS PGothic" pitchFamily="34" charset="-128"/>
                  <a:cs typeface="Times New Roman" pitchFamily="18" charset="0"/>
                </a:rPr>
                <a:t>e</a:t>
              </a:r>
              <a:endParaRPr lang="en-US" altLang="ja-JP" sz="1200" baseline="30000">
                <a:solidFill>
                  <a:srgbClr val="000000"/>
                </a:solidFill>
                <a:latin typeface="Arial Narrow" pitchFamily="34" charset="0"/>
                <a:ea typeface="MS PGothic" pitchFamily="34" charset="-128"/>
                <a:cs typeface="Times New Roman" pitchFamily="18" charset="0"/>
              </a:endParaRPr>
            </a:p>
          </p:txBody>
        </p:sp>
        <p:sp>
          <p:nvSpPr>
            <p:cNvPr id="34867" name="Rectangle 50"/>
            <p:cNvSpPr>
              <a:spLocks noChangeArrowheads="1"/>
            </p:cNvSpPr>
            <p:nvPr/>
          </p:nvSpPr>
          <p:spPr bwMode="auto">
            <a:xfrm>
              <a:off x="2658" y="1354"/>
              <a:ext cx="173" cy="6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grpSp>
      <p:sp>
        <p:nvSpPr>
          <p:cNvPr id="34824" name="Text Box 51"/>
          <p:cNvSpPr txBox="1">
            <a:spLocks noChangeArrowheads="1"/>
          </p:cNvSpPr>
          <p:nvPr/>
        </p:nvSpPr>
        <p:spPr bwMode="auto">
          <a:xfrm>
            <a:off x="958850" y="1555750"/>
            <a:ext cx="4697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225" indent="-2222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This has already been analysed in Q1, for which</a:t>
            </a:r>
            <a:endParaRPr lang="en-GB" altLang="en-US" sz="1600"/>
          </a:p>
        </p:txBody>
      </p:sp>
      <p:graphicFrame>
        <p:nvGraphicFramePr>
          <p:cNvPr id="34825" name="Object 52"/>
          <p:cNvGraphicFramePr>
            <a:graphicFrameLocks noChangeAspect="1"/>
          </p:cNvGraphicFramePr>
          <p:nvPr/>
        </p:nvGraphicFramePr>
        <p:xfrm>
          <a:off x="1296988" y="2081213"/>
          <a:ext cx="2200275" cy="376237"/>
        </p:xfrm>
        <a:graphic>
          <a:graphicData uri="http://schemas.openxmlformats.org/presentationml/2006/ole">
            <mc:AlternateContent xmlns:mc="http://schemas.openxmlformats.org/markup-compatibility/2006">
              <mc:Choice xmlns:v="urn:schemas-microsoft-com:vml" Requires="v">
                <p:oleObj spid="_x0000_s34897" name="Equation" r:id="rId6" imgW="1409088" imgH="241195" progId="Equation.3">
                  <p:embed/>
                </p:oleObj>
              </mc:Choice>
              <mc:Fallback>
                <p:oleObj name="Equation" r:id="rId6" imgW="1409088" imgH="241195" progId="Equation.3">
                  <p:embed/>
                  <p:pic>
                    <p:nvPicPr>
                      <p:cNvPr id="0" name="Object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2081213"/>
                        <a:ext cx="2200275" cy="376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6" name="Text Box 53"/>
          <p:cNvSpPr txBox="1">
            <a:spLocks noChangeArrowheads="1"/>
          </p:cNvSpPr>
          <p:nvPr/>
        </p:nvSpPr>
        <p:spPr bwMode="auto">
          <a:xfrm>
            <a:off x="1030288" y="2698750"/>
            <a:ext cx="362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where now r</a:t>
            </a:r>
            <a:r>
              <a:rPr lang="en-US" altLang="ja-JP" sz="1600" baseline="-25000">
                <a:ea typeface="MS PGothic" pitchFamily="34" charset="-128"/>
              </a:rPr>
              <a:t>e</a:t>
            </a:r>
            <a:r>
              <a:rPr lang="en-US" altLang="ja-JP" sz="1600">
                <a:ea typeface="MS PGothic" pitchFamily="34" charset="-128"/>
              </a:rPr>
              <a:t> = r</a:t>
            </a:r>
            <a:r>
              <a:rPr lang="en-US" altLang="ja-JP" sz="1600" baseline="-25000">
                <a:ea typeface="MS PGothic" pitchFamily="34" charset="-128"/>
              </a:rPr>
              <a:t>i</a:t>
            </a:r>
            <a:r>
              <a:rPr lang="en-US" altLang="ja-JP" sz="1600">
                <a:ea typeface="MS PGothic" pitchFamily="34" charset="-128"/>
              </a:rPr>
              <a:t>’</a:t>
            </a:r>
            <a:endParaRPr lang="en-GB" altLang="en-US" sz="1600"/>
          </a:p>
        </p:txBody>
      </p:sp>
      <p:graphicFrame>
        <p:nvGraphicFramePr>
          <p:cNvPr id="34827" name="Object 54"/>
          <p:cNvGraphicFramePr>
            <a:graphicFrameLocks noChangeAspect="1"/>
          </p:cNvGraphicFramePr>
          <p:nvPr/>
        </p:nvGraphicFramePr>
        <p:xfrm>
          <a:off x="1147763" y="3835400"/>
          <a:ext cx="2200275" cy="357188"/>
        </p:xfrm>
        <a:graphic>
          <a:graphicData uri="http://schemas.openxmlformats.org/presentationml/2006/ole">
            <mc:AlternateContent xmlns:mc="http://schemas.openxmlformats.org/markup-compatibility/2006">
              <mc:Choice xmlns:v="urn:schemas-microsoft-com:vml" Requires="v">
                <p:oleObj spid="_x0000_s34898" name="Equation" r:id="rId8" imgW="1409700" imgH="228600" progId="Equation.3">
                  <p:embed/>
                </p:oleObj>
              </mc:Choice>
              <mc:Fallback>
                <p:oleObj name="Equation" r:id="rId8" imgW="1409700" imgH="228600" progId="Equation.3">
                  <p:embed/>
                  <p:pic>
                    <p:nvPicPr>
                      <p:cNvPr id="0" name="Object 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63" y="3835400"/>
                        <a:ext cx="22002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Text Box 55"/>
          <p:cNvSpPr txBox="1">
            <a:spLocks noChangeArrowheads="1"/>
          </p:cNvSpPr>
          <p:nvPr/>
        </p:nvSpPr>
        <p:spPr bwMode="auto">
          <a:xfrm>
            <a:off x="1127125" y="3333750"/>
            <a:ext cx="362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1813" indent="-531813">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US" altLang="ja-JP" sz="1600">
                <a:ea typeface="MS PGothic" pitchFamily="34" charset="-128"/>
              </a:rPr>
              <a:t>Hence</a:t>
            </a:r>
            <a:endParaRPr lang="en-GB" altLang="en-US" sz="1600"/>
          </a:p>
        </p:txBody>
      </p:sp>
      <p:sp>
        <p:nvSpPr>
          <p:cNvPr id="34829"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40116DBB-A2D7-487D-A600-C8157753138E}" type="slidenum">
              <a:rPr lang="en-GB" altLang="en-US" sz="1200" smtClean="0">
                <a:latin typeface="Garamond" pitchFamily="18" charset="0"/>
              </a:rPr>
              <a:pPr/>
              <a:t>38</a:t>
            </a:fld>
            <a:endParaRPr lang="en-GB" altLang="en-US" sz="1200" smtClean="0">
              <a:latin typeface="Garamond" pitchFamily="18" charset="0"/>
            </a:endParaRPr>
          </a:p>
        </p:txBody>
      </p:sp>
      <p:sp>
        <p:nvSpPr>
          <p:cNvPr id="2867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867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28677" name="Text Box 5"/>
          <p:cNvSpPr txBox="1">
            <a:spLocks noChangeArrowheads="1"/>
          </p:cNvSpPr>
          <p:nvPr/>
        </p:nvSpPr>
        <p:spPr bwMode="auto">
          <a:xfrm>
            <a:off x="625475" y="1363663"/>
            <a:ext cx="3675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0" hangingPunct="0">
              <a:spcBef>
                <a:spcPct val="50000"/>
              </a:spcBef>
            </a:pPr>
            <a:r>
              <a:rPr lang="en-GB" altLang="en-US" sz="1800"/>
              <a:t>In this lecture we have:</a:t>
            </a:r>
            <a:r>
              <a:rPr lang="en-GB" altLang="en-US" sz="2000"/>
              <a:t>   </a:t>
            </a:r>
            <a:endParaRPr lang="el-GR" altLang="en-US" sz="2000" baseline="30000">
              <a:cs typeface="Times New Roman" pitchFamily="18" charset="0"/>
            </a:endParaRPr>
          </a:p>
        </p:txBody>
      </p:sp>
      <p:sp>
        <p:nvSpPr>
          <p:cNvPr id="28678" name="Text Box 6"/>
          <p:cNvSpPr txBox="1">
            <a:spLocks noChangeArrowheads="1"/>
          </p:cNvSpPr>
          <p:nvPr/>
        </p:nvSpPr>
        <p:spPr bwMode="auto">
          <a:xfrm>
            <a:off x="1044575" y="4565650"/>
            <a:ext cx="719296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0" hangingPunct="0">
              <a:spcBef>
                <a:spcPct val="50000"/>
              </a:spcBef>
              <a:buFontTx/>
              <a:buChar char="•"/>
            </a:pPr>
            <a:r>
              <a:rPr lang="en-GB" altLang="en-US" sz="1800">
                <a:cs typeface="Times New Roman" pitchFamily="18" charset="0"/>
              </a:rPr>
              <a:t>Analysed the ‘long tailed pair’ differential amplifier circuit to determine its common mode and differential input impedances and common mode and differential voltage gains.</a:t>
            </a:r>
            <a:endParaRPr lang="el-GR" altLang="en-US" sz="1800">
              <a:cs typeface="Times New Roman" pitchFamily="18" charset="0"/>
            </a:endParaRPr>
          </a:p>
        </p:txBody>
      </p:sp>
      <p:sp>
        <p:nvSpPr>
          <p:cNvPr id="28679" name="Text Box 7"/>
          <p:cNvSpPr txBox="1">
            <a:spLocks noChangeArrowheads="1"/>
          </p:cNvSpPr>
          <p:nvPr/>
        </p:nvSpPr>
        <p:spPr bwMode="auto">
          <a:xfrm>
            <a:off x="1093788" y="2151063"/>
            <a:ext cx="7192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0" hangingPunct="0">
              <a:spcBef>
                <a:spcPct val="50000"/>
              </a:spcBef>
              <a:buFontTx/>
              <a:buChar char="•"/>
            </a:pPr>
            <a:r>
              <a:rPr lang="en-GB" altLang="en-US" sz="1800">
                <a:cs typeface="Times New Roman" pitchFamily="18" charset="0"/>
              </a:rPr>
              <a:t>Introduced the concept of a differential amplifier</a:t>
            </a:r>
          </a:p>
        </p:txBody>
      </p:sp>
      <p:sp>
        <p:nvSpPr>
          <p:cNvPr id="28680" name="Text Box 8"/>
          <p:cNvSpPr txBox="1">
            <a:spLocks noChangeArrowheads="1"/>
          </p:cNvSpPr>
          <p:nvPr/>
        </p:nvSpPr>
        <p:spPr bwMode="auto">
          <a:xfrm>
            <a:off x="1090613" y="2681288"/>
            <a:ext cx="71929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0" hangingPunct="0">
              <a:spcBef>
                <a:spcPct val="50000"/>
              </a:spcBef>
              <a:buFontTx/>
              <a:buChar char="•"/>
            </a:pPr>
            <a:r>
              <a:rPr lang="en-GB" altLang="en-US" sz="1800">
                <a:cs typeface="Times New Roman" pitchFamily="18" charset="0"/>
              </a:rPr>
              <a:t>Identified ‘common mode’ and ‘differential’ voltage gains</a:t>
            </a:r>
            <a:endParaRPr lang="el-GR" altLang="en-US" sz="1800">
              <a:cs typeface="Times New Roman" pitchFamily="18" charset="0"/>
            </a:endParaRPr>
          </a:p>
        </p:txBody>
      </p:sp>
      <p:sp>
        <p:nvSpPr>
          <p:cNvPr id="28681" name="Text Box 9"/>
          <p:cNvSpPr txBox="1">
            <a:spLocks noChangeArrowheads="1"/>
          </p:cNvSpPr>
          <p:nvPr/>
        </p:nvSpPr>
        <p:spPr bwMode="auto">
          <a:xfrm>
            <a:off x="1082675" y="3189288"/>
            <a:ext cx="7505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0" hangingPunct="0">
              <a:spcBef>
                <a:spcPct val="50000"/>
              </a:spcBef>
              <a:buFontTx/>
              <a:buChar char="•"/>
            </a:pPr>
            <a:r>
              <a:rPr lang="en-GB" altLang="en-US" sz="1800">
                <a:cs typeface="Times New Roman" pitchFamily="18" charset="0"/>
              </a:rPr>
              <a:t>Introduced the common mode rejection ratio (CMRR)</a:t>
            </a:r>
            <a:endParaRPr lang="el-GR" altLang="en-US" sz="1800">
              <a:cs typeface="Times New Roman" pitchFamily="18" charset="0"/>
            </a:endParaRPr>
          </a:p>
        </p:txBody>
      </p:sp>
      <p:sp>
        <p:nvSpPr>
          <p:cNvPr id="28682" name="Text Box 10"/>
          <p:cNvSpPr txBox="1">
            <a:spLocks noChangeArrowheads="1"/>
          </p:cNvSpPr>
          <p:nvPr/>
        </p:nvSpPr>
        <p:spPr bwMode="auto">
          <a:xfrm>
            <a:off x="1090613" y="3743325"/>
            <a:ext cx="7192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eaLnBrk="0" hangingPunct="0">
              <a:spcBef>
                <a:spcPct val="50000"/>
              </a:spcBef>
              <a:buFontTx/>
              <a:buChar char="•"/>
            </a:pPr>
            <a:r>
              <a:rPr lang="en-GB" altLang="en-US" sz="1800">
                <a:cs typeface="Times New Roman" pitchFamily="18" charset="0"/>
              </a:rPr>
              <a:t>Analysed the basic ‘long tailed pair’ differential amplifier circuit to determine its D.C. biasing condition</a:t>
            </a:r>
            <a:endParaRPr lang="el-GR" altLang="en-US" sz="1800">
              <a:cs typeface="Times New Roman" pitchFamily="18" charset="0"/>
            </a:endParaRPr>
          </a:p>
        </p:txBody>
      </p:sp>
      <p:sp>
        <p:nvSpPr>
          <p:cNvPr id="28683"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next lecture, we will study the current mirror circuit, and how to improve the performance of differential amplifier using C.M..</a:t>
            </a:r>
            <a:endParaRPr lang="en-US" dirty="0"/>
          </a:p>
        </p:txBody>
      </p:sp>
      <p:sp>
        <p:nvSpPr>
          <p:cNvPr id="4" name="Slide Number Placeholder 3"/>
          <p:cNvSpPr>
            <a:spLocks noGrp="1"/>
          </p:cNvSpPr>
          <p:nvPr>
            <p:ph type="sldNum" sz="quarter" idx="12"/>
          </p:nvPr>
        </p:nvSpPr>
        <p:spPr/>
        <p:txBody>
          <a:bodyPr/>
          <a:lstStyle/>
          <a:p>
            <a:pPr>
              <a:defRPr/>
            </a:pPr>
            <a:fld id="{092285E4-5E78-45A4-AF6A-9828A1D8F478}" type="slidenum">
              <a:rPr lang="en-GB" altLang="en-US" smtClean="0"/>
              <a:pPr>
                <a:defRPr/>
              </a:pPr>
              <a:t>39</a:t>
            </a:fld>
            <a:endParaRPr lang="en-GB" altLang="en-US"/>
          </a:p>
        </p:txBody>
      </p:sp>
    </p:spTree>
    <p:extLst>
      <p:ext uri="{BB962C8B-B14F-4D97-AF65-F5344CB8AC3E}">
        <p14:creationId xmlns:p14="http://schemas.microsoft.com/office/powerpoint/2010/main" val="1233442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743EE50F-6C76-4F9D-9A2C-40D45B489DA9}" type="slidenum">
              <a:rPr lang="en-GB" altLang="en-US" sz="1200" smtClean="0">
                <a:latin typeface="Garamond" pitchFamily="18" charset="0"/>
              </a:rPr>
              <a:pPr/>
              <a:t>4</a:t>
            </a:fld>
            <a:endParaRPr lang="en-GB" altLang="en-US" sz="1200" smtClean="0">
              <a:latin typeface="Garamond" pitchFamily="18" charset="0"/>
            </a:endParaRPr>
          </a:p>
        </p:txBody>
      </p:sp>
      <p:sp>
        <p:nvSpPr>
          <p:cNvPr id="4099"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4100"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aphicFrame>
        <p:nvGraphicFramePr>
          <p:cNvPr id="4101" name="Object 6"/>
          <p:cNvGraphicFramePr>
            <a:graphicFrameLocks noChangeAspect="1"/>
          </p:cNvGraphicFramePr>
          <p:nvPr/>
        </p:nvGraphicFramePr>
        <p:xfrm>
          <a:off x="1724025" y="2747963"/>
          <a:ext cx="1531938" cy="736600"/>
        </p:xfrm>
        <a:graphic>
          <a:graphicData uri="http://schemas.openxmlformats.org/presentationml/2006/ole">
            <mc:AlternateContent xmlns:mc="http://schemas.openxmlformats.org/markup-compatibility/2006">
              <mc:Choice xmlns:v="urn:schemas-microsoft-com:vml" Requires="v">
                <p:oleObj spid="_x0000_s4156" name="Equation" r:id="rId4" imgW="837836" imgH="406224" progId="Equation.3">
                  <p:embed/>
                </p:oleObj>
              </mc:Choice>
              <mc:Fallback>
                <p:oleObj name="Equation" r:id="rId4" imgW="837836" imgH="406224"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025" y="2747963"/>
                        <a:ext cx="1531938"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2" name="Rectangle 10"/>
          <p:cNvSpPr>
            <a:spLocks noChangeArrowheads="1"/>
          </p:cNvSpPr>
          <p:nvPr/>
        </p:nvSpPr>
        <p:spPr bwMode="auto">
          <a:xfrm>
            <a:off x="525463" y="1304925"/>
            <a:ext cx="47466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eaLnBrk="0" hangingPunct="0">
              <a:tabLst>
                <a:tab pos="228600" algn="l"/>
              </a:tabLst>
            </a:pPr>
            <a:r>
              <a:rPr lang="en-GB" altLang="ja-JP" sz="1800">
                <a:ea typeface="MS PGothic" pitchFamily="34" charset="-128"/>
                <a:cs typeface="Times New Roman" pitchFamily="18" charset="0"/>
              </a:rPr>
              <a:t>Suppose the input signals to a differential amplifier v</a:t>
            </a:r>
            <a:r>
              <a:rPr lang="en-GB" altLang="ja-JP" sz="2000" baseline="-25000">
                <a:ea typeface="MS PGothic" pitchFamily="34" charset="-128"/>
                <a:cs typeface="Times New Roman" pitchFamily="18" charset="0"/>
              </a:rPr>
              <a:t>i1</a:t>
            </a:r>
            <a:r>
              <a:rPr lang="en-GB" altLang="ja-JP" sz="1800">
                <a:ea typeface="MS PGothic" pitchFamily="34" charset="-128"/>
                <a:cs typeface="Times New Roman" pitchFamily="18" charset="0"/>
              </a:rPr>
              <a:t> and v</a:t>
            </a:r>
            <a:r>
              <a:rPr lang="en-GB" altLang="ja-JP" sz="2000" baseline="-25000">
                <a:ea typeface="MS PGothic" pitchFamily="34" charset="-128"/>
                <a:cs typeface="Times New Roman" pitchFamily="18" charset="0"/>
              </a:rPr>
              <a:t>i2</a:t>
            </a:r>
            <a:r>
              <a:rPr lang="en-GB" altLang="ja-JP" sz="1800">
                <a:ea typeface="MS PGothic" pitchFamily="34" charset="-128"/>
                <a:cs typeface="Times New Roman" pitchFamily="18" charset="0"/>
              </a:rPr>
              <a:t> consist of a common mode voltage v</a:t>
            </a:r>
            <a:r>
              <a:rPr lang="en-GB" altLang="ja-JP" sz="2000" baseline="-25000">
                <a:ea typeface="MS PGothic" pitchFamily="34" charset="-128"/>
                <a:cs typeface="Times New Roman" pitchFamily="18" charset="0"/>
              </a:rPr>
              <a:t>ic</a:t>
            </a:r>
            <a:r>
              <a:rPr lang="en-GB" altLang="ja-JP" sz="1800">
                <a:ea typeface="MS PGothic" pitchFamily="34" charset="-128"/>
                <a:cs typeface="Times New Roman" pitchFamily="18" charset="0"/>
              </a:rPr>
              <a:t> applied to both inputs and a difference voltage v</a:t>
            </a:r>
            <a:r>
              <a:rPr lang="en-GB" altLang="ja-JP" sz="1800" baseline="-25000">
                <a:ea typeface="MS PGothic" pitchFamily="34" charset="-128"/>
                <a:cs typeface="Times New Roman" pitchFamily="18" charset="0"/>
              </a:rPr>
              <a:t>i</a:t>
            </a:r>
            <a:r>
              <a:rPr lang="en-GB" altLang="ja-JP" sz="2000" baseline="-25000">
                <a:ea typeface="MS PGothic" pitchFamily="34" charset="-128"/>
                <a:cs typeface="Times New Roman" pitchFamily="18" charset="0"/>
              </a:rPr>
              <a:t>d</a:t>
            </a:r>
            <a:r>
              <a:rPr lang="en-GB" altLang="ja-JP" sz="1800">
                <a:ea typeface="MS PGothic" pitchFamily="34" charset="-128"/>
                <a:cs typeface="Times New Roman" pitchFamily="18" charset="0"/>
              </a:rPr>
              <a:t> shared between them, then</a:t>
            </a:r>
            <a:endParaRPr lang="en-US" altLang="ja-JP" sz="1800">
              <a:ea typeface="MS PGothic" pitchFamily="34" charset="-128"/>
              <a:cs typeface="Times New Roman" pitchFamily="18" charset="0"/>
            </a:endParaRPr>
          </a:p>
        </p:txBody>
      </p:sp>
      <p:sp>
        <p:nvSpPr>
          <p:cNvPr id="4103" name="Rectangle 12"/>
          <p:cNvSpPr>
            <a:spLocks noChangeArrowheads="1"/>
          </p:cNvSpPr>
          <p:nvPr/>
        </p:nvSpPr>
        <p:spPr bwMode="auto">
          <a:xfrm>
            <a:off x="760413" y="5230813"/>
            <a:ext cx="706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sz="1800">
                <a:ea typeface="MS PGothic" pitchFamily="34" charset="-128"/>
                <a:cs typeface="Times New Roman" pitchFamily="18" charset="0"/>
              </a:rPr>
              <a:t>and</a:t>
            </a:r>
          </a:p>
        </p:txBody>
      </p:sp>
      <p:grpSp>
        <p:nvGrpSpPr>
          <p:cNvPr id="4104" name="Group 30"/>
          <p:cNvGrpSpPr>
            <a:grpSpLocks/>
          </p:cNvGrpSpPr>
          <p:nvPr/>
        </p:nvGrpSpPr>
        <p:grpSpPr bwMode="auto">
          <a:xfrm>
            <a:off x="5556250" y="1384300"/>
            <a:ext cx="3232150" cy="1076325"/>
            <a:chOff x="3274" y="1039"/>
            <a:chExt cx="2036" cy="678"/>
          </a:xfrm>
        </p:grpSpPr>
        <p:sp>
          <p:nvSpPr>
            <p:cNvPr id="4113" name="Freeform 14"/>
            <p:cNvSpPr>
              <a:spLocks/>
            </p:cNvSpPr>
            <p:nvPr/>
          </p:nvSpPr>
          <p:spPr bwMode="auto">
            <a:xfrm>
              <a:off x="3921" y="1039"/>
              <a:ext cx="673" cy="678"/>
            </a:xfrm>
            <a:custGeom>
              <a:avLst/>
              <a:gdLst>
                <a:gd name="T0" fmla="*/ 673 w 673"/>
                <a:gd name="T1" fmla="*/ 328 h 678"/>
                <a:gd name="T2" fmla="*/ 0 w 673"/>
                <a:gd name="T3" fmla="*/ 0 h 678"/>
                <a:gd name="T4" fmla="*/ 0 w 673"/>
                <a:gd name="T5" fmla="*/ 678 h 678"/>
                <a:gd name="T6" fmla="*/ 673 w 673"/>
                <a:gd name="T7" fmla="*/ 328 h 678"/>
                <a:gd name="T8" fmla="*/ 0 60000 65536"/>
                <a:gd name="T9" fmla="*/ 0 60000 65536"/>
                <a:gd name="T10" fmla="*/ 0 60000 65536"/>
                <a:gd name="T11" fmla="*/ 0 60000 65536"/>
                <a:gd name="T12" fmla="*/ 0 w 673"/>
                <a:gd name="T13" fmla="*/ 0 h 678"/>
                <a:gd name="T14" fmla="*/ 673 w 673"/>
                <a:gd name="T15" fmla="*/ 678 h 678"/>
              </a:gdLst>
              <a:ahLst/>
              <a:cxnLst>
                <a:cxn ang="T8">
                  <a:pos x="T0" y="T1"/>
                </a:cxn>
                <a:cxn ang="T9">
                  <a:pos x="T2" y="T3"/>
                </a:cxn>
                <a:cxn ang="T10">
                  <a:pos x="T4" y="T5"/>
                </a:cxn>
                <a:cxn ang="T11">
                  <a:pos x="T6" y="T7"/>
                </a:cxn>
              </a:cxnLst>
              <a:rect l="T12" t="T13" r="T14" b="T15"/>
              <a:pathLst>
                <a:path w="673" h="678">
                  <a:moveTo>
                    <a:pt x="673" y="328"/>
                  </a:moveTo>
                  <a:lnTo>
                    <a:pt x="0" y="0"/>
                  </a:lnTo>
                  <a:lnTo>
                    <a:pt x="0" y="678"/>
                  </a:lnTo>
                  <a:lnTo>
                    <a:pt x="673" y="328"/>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4114" name="Line 15"/>
            <p:cNvSpPr>
              <a:spLocks noChangeShapeType="1"/>
            </p:cNvSpPr>
            <p:nvPr/>
          </p:nvSpPr>
          <p:spPr bwMode="auto">
            <a:xfrm>
              <a:off x="3560" y="1214"/>
              <a:ext cx="3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5" name="Line 16"/>
            <p:cNvSpPr>
              <a:spLocks noChangeShapeType="1"/>
            </p:cNvSpPr>
            <p:nvPr/>
          </p:nvSpPr>
          <p:spPr bwMode="auto">
            <a:xfrm>
              <a:off x="3560" y="1544"/>
              <a:ext cx="361"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6" name="Line 17"/>
            <p:cNvSpPr>
              <a:spLocks noChangeShapeType="1"/>
            </p:cNvSpPr>
            <p:nvPr/>
          </p:nvSpPr>
          <p:spPr bwMode="auto">
            <a:xfrm>
              <a:off x="4594" y="1371"/>
              <a:ext cx="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17" name="Rectangle 18"/>
            <p:cNvSpPr>
              <a:spLocks noChangeArrowheads="1"/>
            </p:cNvSpPr>
            <p:nvPr/>
          </p:nvSpPr>
          <p:spPr bwMode="auto">
            <a:xfrm>
              <a:off x="3330" y="1102"/>
              <a:ext cx="192" cy="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18" name="Rectangle 19"/>
            <p:cNvSpPr>
              <a:spLocks noChangeArrowheads="1"/>
            </p:cNvSpPr>
            <p:nvPr/>
          </p:nvSpPr>
          <p:spPr bwMode="auto">
            <a:xfrm>
              <a:off x="3384" y="1131"/>
              <a:ext cx="7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19" name="Rectangle 20"/>
            <p:cNvSpPr>
              <a:spLocks noChangeArrowheads="1"/>
            </p:cNvSpPr>
            <p:nvPr/>
          </p:nvSpPr>
          <p:spPr bwMode="auto">
            <a:xfrm>
              <a:off x="3274" y="1069"/>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rPr>
                <a:t>i1</a:t>
              </a:r>
              <a:endParaRPr lang="en-US" altLang="en-US" sz="2000"/>
            </a:p>
          </p:txBody>
        </p:sp>
        <p:sp>
          <p:nvSpPr>
            <p:cNvPr id="4120" name="Rectangle 21"/>
            <p:cNvSpPr>
              <a:spLocks noChangeArrowheads="1"/>
            </p:cNvSpPr>
            <p:nvPr/>
          </p:nvSpPr>
          <p:spPr bwMode="auto">
            <a:xfrm>
              <a:off x="4937" y="1287"/>
              <a:ext cx="271" cy="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21" name="Rectangle 22"/>
            <p:cNvSpPr>
              <a:spLocks noChangeArrowheads="1"/>
            </p:cNvSpPr>
            <p:nvPr/>
          </p:nvSpPr>
          <p:spPr bwMode="auto">
            <a:xfrm>
              <a:off x="4991" y="1316"/>
              <a:ext cx="7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22" name="Rectangle 23"/>
            <p:cNvSpPr>
              <a:spLocks noChangeArrowheads="1"/>
            </p:cNvSpPr>
            <p:nvPr/>
          </p:nvSpPr>
          <p:spPr bwMode="auto">
            <a:xfrm>
              <a:off x="3290" y="1461"/>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rPr>
                <a:t>i2</a:t>
              </a:r>
              <a:endParaRPr lang="en-US" altLang="en-US" sz="2000"/>
            </a:p>
          </p:txBody>
        </p:sp>
        <p:sp>
          <p:nvSpPr>
            <p:cNvPr id="4123" name="Rectangle 24"/>
            <p:cNvSpPr>
              <a:spLocks noChangeArrowheads="1"/>
            </p:cNvSpPr>
            <p:nvPr/>
          </p:nvSpPr>
          <p:spPr bwMode="auto">
            <a:xfrm>
              <a:off x="5045" y="1231"/>
              <a:ext cx="26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0">
                  <a:solidFill>
                    <a:srgbClr val="000000"/>
                  </a:solidFill>
                  <a:latin typeface="Times New Roman" pitchFamily="18" charset="0"/>
                </a:rPr>
                <a:t>v</a:t>
              </a:r>
              <a:r>
                <a:rPr lang="en-US" altLang="en-US" sz="2000" baseline="-25000">
                  <a:solidFill>
                    <a:srgbClr val="000000"/>
                  </a:solidFill>
                  <a:latin typeface="Times New Roman" pitchFamily="18" charset="0"/>
                </a:rPr>
                <a:t>o</a:t>
              </a:r>
              <a:endParaRPr lang="en-US" altLang="en-US" sz="2000"/>
            </a:p>
          </p:txBody>
        </p:sp>
      </p:grpSp>
      <p:graphicFrame>
        <p:nvGraphicFramePr>
          <p:cNvPr id="4105" name="Object 27"/>
          <p:cNvGraphicFramePr>
            <a:graphicFrameLocks noChangeAspect="1"/>
          </p:cNvGraphicFramePr>
          <p:nvPr/>
        </p:nvGraphicFramePr>
        <p:xfrm>
          <a:off x="1706563" y="3511550"/>
          <a:ext cx="1508125" cy="712788"/>
        </p:xfrm>
        <a:graphic>
          <a:graphicData uri="http://schemas.openxmlformats.org/presentationml/2006/ole">
            <mc:AlternateContent xmlns:mc="http://schemas.openxmlformats.org/markup-compatibility/2006">
              <mc:Choice xmlns:v="urn:schemas-microsoft-com:vml" Requires="v">
                <p:oleObj spid="_x0000_s4157" name="Equation" r:id="rId6" imgW="825500" imgH="393700" progId="Equation.3">
                  <p:embed/>
                </p:oleObj>
              </mc:Choice>
              <mc:Fallback>
                <p:oleObj name="Equation" r:id="rId6" imgW="825500" imgH="393700" progId="Equation.3">
                  <p:embed/>
                  <p:pic>
                    <p:nvPicPr>
                      <p:cNvPr id="0" name="Object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6563" y="3511550"/>
                        <a:ext cx="15081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6" name="Object 28"/>
          <p:cNvGraphicFramePr>
            <a:graphicFrameLocks noChangeAspect="1"/>
          </p:cNvGraphicFramePr>
          <p:nvPr/>
        </p:nvGraphicFramePr>
        <p:xfrm>
          <a:off x="1679575" y="4471988"/>
          <a:ext cx="1530350" cy="412750"/>
        </p:xfrm>
        <a:graphic>
          <a:graphicData uri="http://schemas.openxmlformats.org/presentationml/2006/ole">
            <mc:AlternateContent xmlns:mc="http://schemas.openxmlformats.org/markup-compatibility/2006">
              <mc:Choice xmlns:v="urn:schemas-microsoft-com:vml" Requires="v">
                <p:oleObj spid="_x0000_s4158" name="Equation" r:id="rId8" imgW="838200" imgH="228600" progId="Equation.3">
                  <p:embed/>
                </p:oleObj>
              </mc:Choice>
              <mc:Fallback>
                <p:oleObj name="Equation" r:id="rId8" imgW="838200" imgH="2286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9575" y="4471988"/>
                        <a:ext cx="15303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7" name="Object 29"/>
          <p:cNvGraphicFramePr>
            <a:graphicFrameLocks noChangeAspect="1"/>
          </p:cNvGraphicFramePr>
          <p:nvPr/>
        </p:nvGraphicFramePr>
        <p:xfrm>
          <a:off x="1739900" y="5030788"/>
          <a:ext cx="1436688" cy="711200"/>
        </p:xfrm>
        <a:graphic>
          <a:graphicData uri="http://schemas.openxmlformats.org/presentationml/2006/ole">
            <mc:AlternateContent xmlns:mc="http://schemas.openxmlformats.org/markup-compatibility/2006">
              <mc:Choice xmlns:v="urn:schemas-microsoft-com:vml" Requires="v">
                <p:oleObj spid="_x0000_s4159" name="Equation" r:id="rId10" imgW="787058" imgH="393529" progId="Equation.3">
                  <p:embed/>
                </p:oleObj>
              </mc:Choice>
              <mc:Fallback>
                <p:oleObj name="Equation" r:id="rId10" imgW="787058" imgH="393529"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39900" y="5030788"/>
                        <a:ext cx="143668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8" name="Rectangle 32"/>
          <p:cNvSpPr>
            <a:spLocks noChangeArrowheads="1"/>
          </p:cNvSpPr>
          <p:nvPr/>
        </p:nvSpPr>
        <p:spPr bwMode="auto">
          <a:xfrm>
            <a:off x="825500" y="4532313"/>
            <a:ext cx="7064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sz="1800">
                <a:ea typeface="MS PGothic" pitchFamily="34" charset="-128"/>
                <a:cs typeface="Times New Roman" pitchFamily="18" charset="0"/>
              </a:rPr>
              <a:t>so</a:t>
            </a:r>
          </a:p>
        </p:txBody>
      </p:sp>
      <p:grpSp>
        <p:nvGrpSpPr>
          <p:cNvPr id="4109" name="Group 34"/>
          <p:cNvGrpSpPr>
            <a:grpSpLocks/>
          </p:cNvGrpSpPr>
          <p:nvPr/>
        </p:nvGrpSpPr>
        <p:grpSpPr bwMode="auto">
          <a:xfrm>
            <a:off x="3467100" y="4532313"/>
            <a:ext cx="5343525" cy="1098550"/>
            <a:chOff x="2114" y="2953"/>
            <a:chExt cx="3366" cy="692"/>
          </a:xfrm>
        </p:grpSpPr>
        <p:sp>
          <p:nvSpPr>
            <p:cNvPr id="4111" name="Rectangle 31"/>
            <p:cNvSpPr>
              <a:spLocks noChangeArrowheads="1"/>
            </p:cNvSpPr>
            <p:nvPr/>
          </p:nvSpPr>
          <p:spPr bwMode="auto">
            <a:xfrm>
              <a:off x="2114" y="3279"/>
              <a:ext cx="328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r"/>
                  <a:tab pos="2636838" algn="ctr"/>
                  <a:tab pos="5273675" algn="r"/>
                </a:tabLst>
              </a:pPr>
              <a:r>
                <a:rPr lang="en-GB" altLang="ja-JP" b="1" i="1">
                  <a:ea typeface="MS PGothic" pitchFamily="34" charset="-128"/>
                  <a:cs typeface="Times New Roman" pitchFamily="18" charset="0"/>
                </a:rPr>
                <a:t>but the common mode signal is equal to the </a:t>
              </a:r>
              <a:r>
                <a:rPr lang="en-GB" altLang="ja-JP" b="1" i="1" u="sng">
                  <a:ea typeface="MS PGothic" pitchFamily="34" charset="-128"/>
                  <a:cs typeface="Times New Roman" pitchFamily="18" charset="0"/>
                </a:rPr>
                <a:t>average</a:t>
              </a:r>
              <a:r>
                <a:rPr lang="en-GB" altLang="ja-JP" b="1" i="1">
                  <a:ea typeface="MS PGothic" pitchFamily="34" charset="-128"/>
                  <a:cs typeface="Times New Roman" pitchFamily="18" charset="0"/>
                </a:rPr>
                <a:t> value of v</a:t>
              </a:r>
              <a:r>
                <a:rPr lang="en-GB" altLang="ja-JP" b="1" i="1" baseline="-25000">
                  <a:ea typeface="MS PGothic" pitchFamily="34" charset="-128"/>
                  <a:cs typeface="Times New Roman" pitchFamily="18" charset="0"/>
                </a:rPr>
                <a:t>i1</a:t>
              </a:r>
              <a:r>
                <a:rPr lang="en-GB" altLang="ja-JP" b="1" i="1">
                  <a:ea typeface="MS PGothic" pitchFamily="34" charset="-128"/>
                  <a:cs typeface="Times New Roman" pitchFamily="18" charset="0"/>
                </a:rPr>
                <a:t> and v</a:t>
              </a:r>
              <a:r>
                <a:rPr lang="en-GB" altLang="ja-JP" b="1" i="1" baseline="-25000">
                  <a:ea typeface="MS PGothic" pitchFamily="34" charset="-128"/>
                  <a:cs typeface="Times New Roman" pitchFamily="18" charset="0"/>
                </a:rPr>
                <a:t>i2</a:t>
              </a:r>
              <a:r>
                <a:rPr lang="en-GB" altLang="ja-JP" b="1" i="1">
                  <a:ea typeface="MS PGothic" pitchFamily="34" charset="-128"/>
                  <a:cs typeface="Times New Roman" pitchFamily="18" charset="0"/>
                </a:rPr>
                <a:t> </a:t>
              </a:r>
              <a:endParaRPr lang="en-US" altLang="ja-JP" b="1" i="1" u="sng" baseline="-25000">
                <a:ea typeface="MS PGothic" pitchFamily="34" charset="-128"/>
                <a:cs typeface="Times New Roman" pitchFamily="18" charset="0"/>
              </a:endParaRPr>
            </a:p>
          </p:txBody>
        </p:sp>
        <p:sp>
          <p:nvSpPr>
            <p:cNvPr id="4112" name="Rectangle 33"/>
            <p:cNvSpPr>
              <a:spLocks noChangeArrowheads="1"/>
            </p:cNvSpPr>
            <p:nvPr/>
          </p:nvSpPr>
          <p:spPr bwMode="auto">
            <a:xfrm>
              <a:off x="2130" y="2953"/>
              <a:ext cx="335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r"/>
                  <a:tab pos="2636838" algn="ctr"/>
                  <a:tab pos="5273675" algn="r"/>
                </a:tabLst>
              </a:pPr>
              <a:r>
                <a:rPr lang="en-GB" altLang="ja-JP" b="1" i="1">
                  <a:ea typeface="MS PGothic" pitchFamily="34" charset="-128"/>
                  <a:cs typeface="Times New Roman" pitchFamily="18" charset="0"/>
                </a:rPr>
                <a:t>Note that the differential mode signal is simply equal to the </a:t>
              </a:r>
              <a:r>
                <a:rPr lang="en-GB" altLang="ja-JP" b="1" i="1" u="sng">
                  <a:ea typeface="MS PGothic" pitchFamily="34" charset="-128"/>
                  <a:cs typeface="Times New Roman" pitchFamily="18" charset="0"/>
                </a:rPr>
                <a:t>difference </a:t>
              </a:r>
              <a:r>
                <a:rPr lang="en-GB" altLang="ja-JP" b="1" i="1">
                  <a:ea typeface="MS PGothic" pitchFamily="34" charset="-128"/>
                  <a:cs typeface="Times New Roman" pitchFamily="18" charset="0"/>
                </a:rPr>
                <a:t>between the values of v</a:t>
              </a:r>
              <a:r>
                <a:rPr lang="en-GB" altLang="ja-JP" b="1" i="1" baseline="-25000">
                  <a:ea typeface="MS PGothic" pitchFamily="34" charset="-128"/>
                  <a:cs typeface="Times New Roman" pitchFamily="18" charset="0"/>
                </a:rPr>
                <a:t>i1</a:t>
              </a:r>
              <a:r>
                <a:rPr lang="en-GB" altLang="ja-JP" b="1" i="1">
                  <a:ea typeface="MS PGothic" pitchFamily="34" charset="-128"/>
                  <a:cs typeface="Times New Roman" pitchFamily="18" charset="0"/>
                </a:rPr>
                <a:t> and v</a:t>
              </a:r>
              <a:r>
                <a:rPr lang="en-GB" altLang="ja-JP" b="1" i="1" baseline="-25000">
                  <a:ea typeface="MS PGothic" pitchFamily="34" charset="-128"/>
                  <a:cs typeface="Times New Roman" pitchFamily="18" charset="0"/>
                </a:rPr>
                <a:t>i2</a:t>
              </a:r>
              <a:endParaRPr lang="en-US" altLang="ja-JP" b="1" i="1" baseline="-25000">
                <a:ea typeface="MS PGothic" pitchFamily="34" charset="-128"/>
                <a:cs typeface="Times New Roman" pitchFamily="18" charset="0"/>
              </a:endParaRPr>
            </a:p>
          </p:txBody>
        </p:sp>
      </p:grpSp>
      <p:sp>
        <p:nvSpPr>
          <p:cNvPr id="4110"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B97E9C22-02F7-456F-BD72-CFA738FC5D98}" type="slidenum">
              <a:rPr lang="en-GB" altLang="en-US" sz="1200" smtClean="0">
                <a:latin typeface="Garamond" pitchFamily="18" charset="0"/>
              </a:rPr>
              <a:pPr/>
              <a:t>5</a:t>
            </a:fld>
            <a:endParaRPr lang="en-GB" altLang="en-US" sz="1200" smtClean="0">
              <a:latin typeface="Garamond" pitchFamily="18" charset="0"/>
            </a:endParaRPr>
          </a:p>
        </p:txBody>
      </p:sp>
      <p:sp>
        <p:nvSpPr>
          <p:cNvPr id="5123"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5124"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5125" name="Rectangle 13"/>
          <p:cNvSpPr>
            <a:spLocks noChangeArrowheads="1"/>
          </p:cNvSpPr>
          <p:nvPr/>
        </p:nvSpPr>
        <p:spPr bwMode="auto">
          <a:xfrm>
            <a:off x="698500" y="2057400"/>
            <a:ext cx="77152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tabLst>
                <a:tab pos="457200" algn="r"/>
                <a:tab pos="2636838" algn="ctr"/>
                <a:tab pos="5273675" algn="r"/>
              </a:tabLst>
            </a:pPr>
            <a:r>
              <a:rPr lang="en-US" altLang="ja-JP" sz="1800" u="sng">
                <a:ea typeface="MS PGothic" pitchFamily="34" charset="-128"/>
                <a:cs typeface="Times New Roman" pitchFamily="18" charset="0"/>
                <a:sym typeface="Symbol" pitchFamily="18" charset="2"/>
              </a:rPr>
              <a:t>What is this ‘common mode’ signal?</a:t>
            </a:r>
            <a:r>
              <a:rPr lang="en-US" altLang="ja-JP" sz="1800">
                <a:ea typeface="MS PGothic" pitchFamily="34" charset="-128"/>
                <a:cs typeface="Times New Roman" pitchFamily="18" charset="0"/>
                <a:sym typeface="Symbol" pitchFamily="18" charset="2"/>
              </a:rPr>
              <a:t>  </a:t>
            </a:r>
          </a:p>
          <a:p>
            <a:pPr eaLnBrk="0" hangingPunct="0">
              <a:tabLst>
                <a:tab pos="457200" algn="r"/>
                <a:tab pos="2636838" algn="ctr"/>
                <a:tab pos="5273675" algn="r"/>
              </a:tabLst>
            </a:pPr>
            <a:r>
              <a:rPr lang="en-US" altLang="ja-JP" sz="1800">
                <a:ea typeface="MS PGothic" pitchFamily="34" charset="-128"/>
                <a:cs typeface="Times New Roman" pitchFamily="18" charset="0"/>
                <a:sym typeface="Symbol" pitchFamily="18" charset="2"/>
              </a:rPr>
              <a:t>In practice, it is often required to amplify very </a:t>
            </a:r>
            <a:r>
              <a:rPr lang="en-US" altLang="ja-JP" sz="1800">
                <a:solidFill>
                  <a:srgbClr val="7030A0"/>
                </a:solidFill>
                <a:ea typeface="MS PGothic" pitchFamily="34" charset="-128"/>
                <a:cs typeface="Times New Roman" pitchFamily="18" charset="0"/>
                <a:sym typeface="Symbol" pitchFamily="18" charset="2"/>
              </a:rPr>
              <a:t>small electrical signals </a:t>
            </a:r>
            <a:r>
              <a:rPr lang="en-US" altLang="ja-JP" sz="1800">
                <a:ea typeface="MS PGothic" pitchFamily="34" charset="-128"/>
                <a:cs typeface="Times New Roman" pitchFamily="18" charset="0"/>
                <a:sym typeface="Symbol" pitchFamily="18" charset="2"/>
              </a:rPr>
              <a:t>and </a:t>
            </a:r>
            <a:r>
              <a:rPr lang="en-US" altLang="ja-JP" sz="1800">
                <a:solidFill>
                  <a:srgbClr val="7030A0"/>
                </a:solidFill>
                <a:ea typeface="MS PGothic" pitchFamily="34" charset="-128"/>
                <a:cs typeface="Times New Roman" pitchFamily="18" charset="0"/>
                <a:sym typeface="Symbol" pitchFamily="18" charset="2"/>
              </a:rPr>
              <a:t>unwanted interference signals </a:t>
            </a:r>
            <a:r>
              <a:rPr lang="en-US" altLang="ja-JP" sz="1800">
                <a:ea typeface="MS PGothic" pitchFamily="34" charset="-128"/>
                <a:cs typeface="Times New Roman" pitchFamily="18" charset="0"/>
                <a:sym typeface="Symbol" pitchFamily="18" charset="2"/>
              </a:rPr>
              <a:t>(‘noise’) can be ‘picked up’. Often the noise signal can completely obscure the required signal and an ordinary amplifier would not improve the situation, because it will amplify both the noise and the required signal by the same amount. </a:t>
            </a:r>
          </a:p>
        </p:txBody>
      </p:sp>
      <p:sp>
        <p:nvSpPr>
          <p:cNvPr id="5126" name="Rectangle 25"/>
          <p:cNvSpPr>
            <a:spLocks noChangeArrowheads="1"/>
          </p:cNvSpPr>
          <p:nvPr/>
        </p:nvSpPr>
        <p:spPr bwMode="auto">
          <a:xfrm>
            <a:off x="3727450" y="492125"/>
            <a:ext cx="2917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endParaRPr lang="en-US" altLang="en-US" sz="2000"/>
          </a:p>
        </p:txBody>
      </p:sp>
      <p:sp>
        <p:nvSpPr>
          <p:cNvPr id="5127" name="Rectangle 29"/>
          <p:cNvSpPr>
            <a:spLocks noChangeArrowheads="1"/>
          </p:cNvSpPr>
          <p:nvPr/>
        </p:nvSpPr>
        <p:spPr bwMode="auto">
          <a:xfrm>
            <a:off x="712788" y="895350"/>
            <a:ext cx="78501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r"/>
                <a:tab pos="2636838" algn="ctr"/>
                <a:tab pos="5273675" algn="r"/>
              </a:tabLst>
            </a:pPr>
            <a:r>
              <a:rPr lang="en-GB" altLang="ja-JP" sz="1800">
                <a:ea typeface="MS PGothic" pitchFamily="34" charset="-128"/>
                <a:cs typeface="Times New Roman" pitchFamily="18" charset="0"/>
              </a:rPr>
              <a:t>For example, if v</a:t>
            </a:r>
            <a:r>
              <a:rPr lang="en-GB" altLang="ja-JP" sz="1800" baseline="-25000">
                <a:ea typeface="MS PGothic" pitchFamily="34" charset="-128"/>
                <a:cs typeface="Times New Roman" pitchFamily="18" charset="0"/>
              </a:rPr>
              <a:t>i1</a:t>
            </a:r>
            <a:r>
              <a:rPr lang="en-GB" altLang="ja-JP" sz="1800">
                <a:ea typeface="MS PGothic" pitchFamily="34" charset="-128"/>
                <a:cs typeface="Times New Roman" pitchFamily="18" charset="0"/>
              </a:rPr>
              <a:t> = 50</a:t>
            </a:r>
            <a:r>
              <a:rPr lang="el-GR" altLang="ja-JP" sz="1800">
                <a:ea typeface="Times New Roman" pitchFamily="18" charset="0"/>
                <a:cs typeface="Arial" charset="0"/>
              </a:rPr>
              <a:t>μ</a:t>
            </a:r>
            <a:r>
              <a:rPr lang="en-US" altLang="ja-JP" sz="1800">
                <a:ea typeface="Times New Roman" pitchFamily="18" charset="0"/>
                <a:cs typeface="Arial" charset="0"/>
              </a:rPr>
              <a:t>V</a:t>
            </a:r>
            <a:r>
              <a:rPr lang="en-GB" altLang="ja-JP" sz="1800">
                <a:ea typeface="MS PGothic" pitchFamily="34" charset="-128"/>
                <a:cs typeface="Times New Roman" pitchFamily="18" charset="0"/>
              </a:rPr>
              <a:t> and v</a:t>
            </a:r>
            <a:r>
              <a:rPr lang="en-GB" altLang="ja-JP" sz="1800" baseline="-25000">
                <a:ea typeface="MS PGothic" pitchFamily="34" charset="-128"/>
                <a:cs typeface="Times New Roman" pitchFamily="18" charset="0"/>
              </a:rPr>
              <a:t>i2</a:t>
            </a:r>
            <a:r>
              <a:rPr lang="en-GB" altLang="ja-JP" sz="1800">
                <a:ea typeface="MS PGothic" pitchFamily="34" charset="-128"/>
                <a:cs typeface="Times New Roman" pitchFamily="18" charset="0"/>
              </a:rPr>
              <a:t> = -50</a:t>
            </a:r>
            <a:r>
              <a:rPr lang="el-GR" altLang="ja-JP" sz="1800">
                <a:cs typeface="Times New Roman" pitchFamily="18" charset="0"/>
              </a:rPr>
              <a:t>μ</a:t>
            </a:r>
            <a:r>
              <a:rPr lang="en-US" altLang="ja-JP" sz="1800">
                <a:ea typeface="MS PGothic" pitchFamily="34" charset="-128"/>
              </a:rPr>
              <a:t>V</a:t>
            </a:r>
            <a:r>
              <a:rPr lang="en-GB" altLang="ja-JP" sz="1800">
                <a:ea typeface="MS PGothic" pitchFamily="34" charset="-128"/>
              </a:rPr>
              <a:t> then v</a:t>
            </a:r>
            <a:r>
              <a:rPr lang="en-GB" altLang="ja-JP" sz="1800" baseline="-25000">
                <a:ea typeface="MS PGothic" pitchFamily="34" charset="-128"/>
              </a:rPr>
              <a:t>id</a:t>
            </a:r>
            <a:r>
              <a:rPr lang="en-GB" altLang="ja-JP" sz="1800">
                <a:ea typeface="MS PGothic" pitchFamily="34" charset="-128"/>
              </a:rPr>
              <a:t> = 100 </a:t>
            </a:r>
            <a:r>
              <a:rPr lang="el-GR" altLang="ja-JP" sz="1800"/>
              <a:t>μ</a:t>
            </a:r>
            <a:r>
              <a:rPr lang="en-US" altLang="ja-JP" sz="1800">
                <a:ea typeface="MS PGothic" pitchFamily="34" charset="-128"/>
              </a:rPr>
              <a:t>V</a:t>
            </a:r>
            <a:r>
              <a:rPr lang="en-GB" altLang="ja-JP" sz="1800">
                <a:ea typeface="MS PGothic" pitchFamily="34" charset="-128"/>
              </a:rPr>
              <a:t> and v</a:t>
            </a:r>
            <a:r>
              <a:rPr lang="en-GB" altLang="ja-JP" sz="1800" baseline="-25000">
                <a:ea typeface="MS PGothic" pitchFamily="34" charset="-128"/>
              </a:rPr>
              <a:t>ic</a:t>
            </a:r>
            <a:r>
              <a:rPr lang="en-GB" altLang="ja-JP" sz="1800">
                <a:ea typeface="MS PGothic" pitchFamily="34" charset="-128"/>
              </a:rPr>
              <a:t> = 0 </a:t>
            </a:r>
            <a:r>
              <a:rPr lang="el-GR" altLang="ja-JP" sz="1800"/>
              <a:t>μ</a:t>
            </a:r>
            <a:r>
              <a:rPr lang="en-US" altLang="ja-JP" sz="1800">
                <a:ea typeface="MS PGothic" pitchFamily="34" charset="-128"/>
              </a:rPr>
              <a:t>V</a:t>
            </a:r>
            <a:r>
              <a:rPr lang="en-GB" altLang="ja-JP">
                <a:ea typeface="MS PGothic" pitchFamily="34" charset="-128"/>
              </a:rPr>
              <a:t> </a:t>
            </a:r>
            <a:endParaRPr lang="en-US" altLang="ja-JP">
              <a:ea typeface="MS PGothic" pitchFamily="34" charset="-128"/>
            </a:endParaRPr>
          </a:p>
        </p:txBody>
      </p:sp>
      <p:sp>
        <p:nvSpPr>
          <p:cNvPr id="5128" name="Rectangle 35"/>
          <p:cNvSpPr>
            <a:spLocks noChangeArrowheads="1"/>
          </p:cNvSpPr>
          <p:nvPr/>
        </p:nvSpPr>
        <p:spPr bwMode="auto">
          <a:xfrm>
            <a:off x="735013" y="1470025"/>
            <a:ext cx="763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r"/>
                <a:tab pos="2636838" algn="ctr"/>
                <a:tab pos="5273675" algn="r"/>
              </a:tabLst>
            </a:pPr>
            <a:r>
              <a:rPr lang="en-GB" altLang="ja-JP" sz="1800">
                <a:ea typeface="MS PGothic" pitchFamily="34" charset="-128"/>
                <a:cs typeface="Times New Roman" pitchFamily="18" charset="0"/>
              </a:rPr>
              <a:t>Or,  if v</a:t>
            </a:r>
            <a:r>
              <a:rPr lang="en-GB" altLang="ja-JP" sz="1800" baseline="-25000">
                <a:ea typeface="MS PGothic" pitchFamily="34" charset="-128"/>
                <a:cs typeface="Times New Roman" pitchFamily="18" charset="0"/>
              </a:rPr>
              <a:t>i1</a:t>
            </a:r>
            <a:r>
              <a:rPr lang="en-GB" altLang="ja-JP" sz="1800">
                <a:ea typeface="MS PGothic" pitchFamily="34" charset="-128"/>
                <a:cs typeface="Times New Roman" pitchFamily="18" charset="0"/>
              </a:rPr>
              <a:t> = 1050</a:t>
            </a:r>
            <a:r>
              <a:rPr lang="el-GR" altLang="ja-JP" sz="1800">
                <a:ea typeface="Times New Roman" pitchFamily="18" charset="0"/>
                <a:cs typeface="Arial" charset="0"/>
              </a:rPr>
              <a:t>μ</a:t>
            </a:r>
            <a:r>
              <a:rPr lang="en-US" altLang="ja-JP" sz="1800">
                <a:ea typeface="Times New Roman" pitchFamily="18" charset="0"/>
                <a:cs typeface="Arial" charset="0"/>
              </a:rPr>
              <a:t>V</a:t>
            </a:r>
            <a:r>
              <a:rPr lang="en-GB" altLang="ja-JP" sz="1800">
                <a:ea typeface="MS PGothic" pitchFamily="34" charset="-128"/>
                <a:cs typeface="Times New Roman" pitchFamily="18" charset="0"/>
              </a:rPr>
              <a:t> and v</a:t>
            </a:r>
            <a:r>
              <a:rPr lang="en-GB" altLang="ja-JP" sz="1800" baseline="-25000">
                <a:ea typeface="MS PGothic" pitchFamily="34" charset="-128"/>
                <a:cs typeface="Times New Roman" pitchFamily="18" charset="0"/>
              </a:rPr>
              <a:t>i2</a:t>
            </a:r>
            <a:r>
              <a:rPr lang="en-GB" altLang="ja-JP" sz="1800">
                <a:ea typeface="MS PGothic" pitchFamily="34" charset="-128"/>
                <a:cs typeface="Times New Roman" pitchFamily="18" charset="0"/>
              </a:rPr>
              <a:t> = 950</a:t>
            </a:r>
            <a:r>
              <a:rPr lang="el-GR" altLang="ja-JP" sz="1800">
                <a:cs typeface="Times New Roman" pitchFamily="18" charset="0"/>
              </a:rPr>
              <a:t>μ</a:t>
            </a:r>
            <a:r>
              <a:rPr lang="en-US" altLang="ja-JP" sz="1800">
                <a:ea typeface="MS PGothic" pitchFamily="34" charset="-128"/>
              </a:rPr>
              <a:t>V,</a:t>
            </a:r>
            <a:r>
              <a:rPr lang="en-GB" altLang="ja-JP" sz="1800">
                <a:ea typeface="MS PGothic" pitchFamily="34" charset="-128"/>
              </a:rPr>
              <a:t> then  v</a:t>
            </a:r>
            <a:r>
              <a:rPr lang="en-GB" altLang="ja-JP" sz="1800" baseline="-25000">
                <a:ea typeface="MS PGothic" pitchFamily="34" charset="-128"/>
              </a:rPr>
              <a:t>id</a:t>
            </a:r>
            <a:r>
              <a:rPr lang="en-GB" altLang="ja-JP" sz="1800">
                <a:ea typeface="MS PGothic" pitchFamily="34" charset="-128"/>
              </a:rPr>
              <a:t> = 100 </a:t>
            </a:r>
            <a:r>
              <a:rPr lang="el-GR" altLang="ja-JP" sz="1800"/>
              <a:t>μ</a:t>
            </a:r>
            <a:r>
              <a:rPr lang="en-US" altLang="ja-JP" sz="1800">
                <a:ea typeface="MS PGothic" pitchFamily="34" charset="-128"/>
              </a:rPr>
              <a:t>V</a:t>
            </a:r>
            <a:r>
              <a:rPr lang="en-GB" altLang="ja-JP" sz="1800">
                <a:ea typeface="MS PGothic" pitchFamily="34" charset="-128"/>
              </a:rPr>
              <a:t> and v</a:t>
            </a:r>
            <a:r>
              <a:rPr lang="en-GB" altLang="ja-JP" sz="1800" baseline="-25000">
                <a:ea typeface="MS PGothic" pitchFamily="34" charset="-128"/>
              </a:rPr>
              <a:t>ic</a:t>
            </a:r>
            <a:r>
              <a:rPr lang="en-GB" altLang="ja-JP" sz="1800">
                <a:ea typeface="MS PGothic" pitchFamily="34" charset="-128"/>
              </a:rPr>
              <a:t> = 1000 </a:t>
            </a:r>
            <a:r>
              <a:rPr lang="el-GR" altLang="ja-JP" sz="1800"/>
              <a:t>μ</a:t>
            </a:r>
            <a:r>
              <a:rPr lang="en-US" altLang="ja-JP" sz="1800">
                <a:ea typeface="MS PGothic" pitchFamily="34" charset="-128"/>
              </a:rPr>
              <a:t>V</a:t>
            </a:r>
            <a:r>
              <a:rPr lang="en-GB" altLang="ja-JP" sz="1800">
                <a:ea typeface="MS PGothic" pitchFamily="34" charset="-128"/>
              </a:rPr>
              <a:t>   </a:t>
            </a:r>
            <a:endParaRPr lang="en-US" altLang="ja-JP" sz="1800">
              <a:ea typeface="MS PGothic" pitchFamily="34" charset="-128"/>
            </a:endParaRPr>
          </a:p>
        </p:txBody>
      </p:sp>
      <p:sp>
        <p:nvSpPr>
          <p:cNvPr id="5129" name="Rectangle 36"/>
          <p:cNvSpPr>
            <a:spLocks noChangeArrowheads="1"/>
          </p:cNvSpPr>
          <p:nvPr/>
        </p:nvSpPr>
        <p:spPr bwMode="auto">
          <a:xfrm>
            <a:off x="692150" y="3771900"/>
            <a:ext cx="771525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tabLst>
                <a:tab pos="457200" algn="r"/>
                <a:tab pos="2636838" algn="ctr"/>
                <a:tab pos="5273675" algn="r"/>
              </a:tabLst>
            </a:pPr>
            <a:r>
              <a:rPr lang="en-US" altLang="ja-JP" sz="1800">
                <a:ea typeface="MS PGothic" pitchFamily="34" charset="-128"/>
                <a:cs typeface="Times New Roman" pitchFamily="18" charset="0"/>
                <a:sym typeface="Symbol" pitchFamily="18" charset="2"/>
              </a:rPr>
              <a:t>This problem can be considerably reduced if a differential amplifier is used and the circuit arranged so that the noise signal is ‘picked up’ in equal amounts (and in phase) on </a:t>
            </a:r>
            <a:r>
              <a:rPr lang="en-US" altLang="ja-JP" sz="1800" u="sng">
                <a:ea typeface="MS PGothic" pitchFamily="34" charset="-128"/>
                <a:cs typeface="Times New Roman" pitchFamily="18" charset="0"/>
                <a:sym typeface="Symbol" pitchFamily="18" charset="2"/>
              </a:rPr>
              <a:t>both</a:t>
            </a:r>
            <a:r>
              <a:rPr lang="en-US" altLang="ja-JP" sz="1800">
                <a:ea typeface="MS PGothic" pitchFamily="34" charset="-128"/>
                <a:cs typeface="Times New Roman" pitchFamily="18" charset="0"/>
                <a:sym typeface="Symbol" pitchFamily="18" charset="2"/>
              </a:rPr>
              <a:t> of its inputs. </a:t>
            </a:r>
            <a:r>
              <a:rPr lang="en-US" altLang="ja-JP" sz="1800">
                <a:solidFill>
                  <a:srgbClr val="7030A0"/>
                </a:solidFill>
                <a:ea typeface="MS PGothic" pitchFamily="34" charset="-128"/>
                <a:cs typeface="Times New Roman" pitchFamily="18" charset="0"/>
                <a:sym typeface="Symbol" pitchFamily="18" charset="2"/>
              </a:rPr>
              <a:t>A good differential amplifier will not amplify the common mode signal (the noise) but will amplify the differential signal (the required signal). In this way the signal/noise ratio is greatly improved</a:t>
            </a:r>
          </a:p>
          <a:p>
            <a:pPr eaLnBrk="0" hangingPunct="0">
              <a:tabLst>
                <a:tab pos="457200" algn="r"/>
                <a:tab pos="2636838" algn="ctr"/>
                <a:tab pos="5273675" algn="r"/>
              </a:tabLst>
            </a:pPr>
            <a:endParaRPr lang="en-US" altLang="ja-JP" sz="1800">
              <a:ea typeface="MS PGothic" pitchFamily="34" charset="-128"/>
              <a:cs typeface="Times New Roman" pitchFamily="18" charset="0"/>
              <a:sym typeface="Symbol" pitchFamily="18" charset="2"/>
            </a:endParaRPr>
          </a:p>
          <a:p>
            <a:pPr eaLnBrk="0" hangingPunct="0">
              <a:tabLst>
                <a:tab pos="457200" algn="r"/>
                <a:tab pos="2636838" algn="ctr"/>
                <a:tab pos="5273675" algn="r"/>
              </a:tabLst>
            </a:pPr>
            <a:r>
              <a:rPr lang="en-US" altLang="ja-JP" sz="1800">
                <a:ea typeface="MS PGothic" pitchFamily="34" charset="-128"/>
                <a:cs typeface="Times New Roman" pitchFamily="18" charset="0"/>
                <a:sym typeface="Symbol" pitchFamily="18" charset="2"/>
              </a:rPr>
              <a:t>[ This technique will be discussed further in the Instrumentation module ]</a:t>
            </a:r>
            <a:endParaRPr lang="en-US" altLang="ja-JP" sz="900">
              <a:latin typeface="Times New Roman" pitchFamily="18" charset="0"/>
              <a:ea typeface="MS PGothic" pitchFamily="34" charset="-128"/>
              <a:cs typeface="Times New Roman" pitchFamily="18" charset="0"/>
              <a:sym typeface="Symbol" pitchFamily="18" charset="2"/>
            </a:endParaRPr>
          </a:p>
          <a:p>
            <a:pPr eaLnBrk="0" hangingPunct="0">
              <a:tabLst>
                <a:tab pos="457200" algn="r"/>
                <a:tab pos="2636838" algn="ctr"/>
                <a:tab pos="5273675" algn="r"/>
              </a:tabLst>
            </a:pPr>
            <a:r>
              <a:rPr lang="en-US" altLang="ja-JP" sz="1200">
                <a:latin typeface="Times New Roman" pitchFamily="18" charset="0"/>
                <a:ea typeface="MS PGothic" pitchFamily="34" charset="-128"/>
                <a:cs typeface="Times New Roman" pitchFamily="18" charset="0"/>
                <a:sym typeface="Symbol" pitchFamily="18" charset="2"/>
              </a:rPr>
              <a:t> </a:t>
            </a:r>
          </a:p>
        </p:txBody>
      </p:sp>
      <p:sp>
        <p:nvSpPr>
          <p:cNvPr id="5130"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838D6704-060F-418F-B735-B44EC2EB6B97}" type="slidenum">
              <a:rPr lang="en-GB" altLang="en-US" sz="1200" smtClean="0">
                <a:latin typeface="Garamond" pitchFamily="18" charset="0"/>
              </a:rPr>
              <a:pPr/>
              <a:t>6</a:t>
            </a:fld>
            <a:endParaRPr lang="en-GB" altLang="en-US" sz="1200" smtClean="0">
              <a:latin typeface="Garamond" pitchFamily="18" charset="0"/>
            </a:endParaRPr>
          </a:p>
        </p:txBody>
      </p:sp>
      <p:sp>
        <p:nvSpPr>
          <p:cNvPr id="6147"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6148"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grpSp>
        <p:nvGrpSpPr>
          <p:cNvPr id="2" name="Group 108"/>
          <p:cNvGrpSpPr>
            <a:grpSpLocks/>
          </p:cNvGrpSpPr>
          <p:nvPr/>
        </p:nvGrpSpPr>
        <p:grpSpPr bwMode="auto">
          <a:xfrm>
            <a:off x="1079500" y="3895725"/>
            <a:ext cx="6700838" cy="2130425"/>
            <a:chOff x="734" y="1970"/>
            <a:chExt cx="4510" cy="1546"/>
          </a:xfrm>
        </p:grpSpPr>
        <p:sp>
          <p:nvSpPr>
            <p:cNvPr id="6180" name="Line 38"/>
            <p:cNvSpPr>
              <a:spLocks noChangeShapeType="1"/>
            </p:cNvSpPr>
            <p:nvPr/>
          </p:nvSpPr>
          <p:spPr bwMode="auto">
            <a:xfrm>
              <a:off x="3484" y="2455"/>
              <a:ext cx="0" cy="7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1" name="Line 39"/>
            <p:cNvSpPr>
              <a:spLocks noChangeShapeType="1"/>
            </p:cNvSpPr>
            <p:nvPr/>
          </p:nvSpPr>
          <p:spPr bwMode="auto">
            <a:xfrm>
              <a:off x="3469" y="2455"/>
              <a:ext cx="682" cy="3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2" name="Line 40"/>
            <p:cNvSpPr>
              <a:spLocks noChangeShapeType="1"/>
            </p:cNvSpPr>
            <p:nvPr/>
          </p:nvSpPr>
          <p:spPr bwMode="auto">
            <a:xfrm flipV="1">
              <a:off x="3476" y="2856"/>
              <a:ext cx="682" cy="3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3" name="Line 42"/>
            <p:cNvSpPr>
              <a:spLocks noChangeShapeType="1"/>
            </p:cNvSpPr>
            <p:nvPr/>
          </p:nvSpPr>
          <p:spPr bwMode="auto">
            <a:xfrm flipV="1">
              <a:off x="3810" y="2258"/>
              <a:ext cx="0" cy="3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4" name="Line 43"/>
            <p:cNvSpPr>
              <a:spLocks noChangeShapeType="1"/>
            </p:cNvSpPr>
            <p:nvPr/>
          </p:nvSpPr>
          <p:spPr bwMode="auto">
            <a:xfrm>
              <a:off x="3810" y="3069"/>
              <a:ext cx="0" cy="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5" name="Line 44"/>
            <p:cNvSpPr>
              <a:spLocks noChangeShapeType="1"/>
            </p:cNvSpPr>
            <p:nvPr/>
          </p:nvSpPr>
          <p:spPr bwMode="auto">
            <a:xfrm>
              <a:off x="1258" y="2258"/>
              <a:ext cx="37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6" name="Line 45"/>
            <p:cNvSpPr>
              <a:spLocks noChangeShapeType="1"/>
            </p:cNvSpPr>
            <p:nvPr/>
          </p:nvSpPr>
          <p:spPr bwMode="auto">
            <a:xfrm>
              <a:off x="5054" y="2266"/>
              <a:ext cx="0" cy="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7" name="Line 46"/>
            <p:cNvSpPr>
              <a:spLocks noChangeShapeType="1"/>
            </p:cNvSpPr>
            <p:nvPr/>
          </p:nvSpPr>
          <p:spPr bwMode="auto">
            <a:xfrm flipH="1">
              <a:off x="4872" y="2857"/>
              <a:ext cx="3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8" name="Line 47"/>
            <p:cNvSpPr>
              <a:spLocks noChangeShapeType="1"/>
            </p:cNvSpPr>
            <p:nvPr/>
          </p:nvSpPr>
          <p:spPr bwMode="auto">
            <a:xfrm flipH="1">
              <a:off x="4994" y="2918"/>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9" name="Line 48"/>
            <p:cNvSpPr>
              <a:spLocks noChangeShapeType="1"/>
            </p:cNvSpPr>
            <p:nvPr/>
          </p:nvSpPr>
          <p:spPr bwMode="auto">
            <a:xfrm>
              <a:off x="5061" y="2932"/>
              <a:ext cx="0" cy="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0" name="Line 49"/>
            <p:cNvSpPr>
              <a:spLocks noChangeShapeType="1"/>
            </p:cNvSpPr>
            <p:nvPr/>
          </p:nvSpPr>
          <p:spPr bwMode="auto">
            <a:xfrm>
              <a:off x="1250" y="3516"/>
              <a:ext cx="38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1" name="Rectangle 50"/>
            <p:cNvSpPr>
              <a:spLocks noChangeArrowheads="1"/>
            </p:cNvSpPr>
            <p:nvPr/>
          </p:nvSpPr>
          <p:spPr bwMode="auto">
            <a:xfrm>
              <a:off x="743" y="2447"/>
              <a:ext cx="955" cy="7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6192" name="Text Box 51"/>
            <p:cNvSpPr txBox="1">
              <a:spLocks noChangeArrowheads="1"/>
            </p:cNvSpPr>
            <p:nvPr/>
          </p:nvSpPr>
          <p:spPr bwMode="auto">
            <a:xfrm>
              <a:off x="734" y="2493"/>
              <a:ext cx="82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transducer</a:t>
              </a:r>
            </a:p>
          </p:txBody>
        </p:sp>
        <p:sp>
          <p:nvSpPr>
            <p:cNvPr id="6193" name="Line 52"/>
            <p:cNvSpPr>
              <a:spLocks noChangeShapeType="1"/>
            </p:cNvSpPr>
            <p:nvPr/>
          </p:nvSpPr>
          <p:spPr bwMode="auto">
            <a:xfrm flipV="1">
              <a:off x="1250" y="3213"/>
              <a:ext cx="0" cy="2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4" name="Line 53"/>
            <p:cNvSpPr>
              <a:spLocks noChangeShapeType="1"/>
            </p:cNvSpPr>
            <p:nvPr/>
          </p:nvSpPr>
          <p:spPr bwMode="auto">
            <a:xfrm>
              <a:off x="1250" y="2258"/>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95" name="Line 54"/>
            <p:cNvSpPr>
              <a:spLocks noChangeShapeType="1"/>
            </p:cNvSpPr>
            <p:nvPr/>
          </p:nvSpPr>
          <p:spPr bwMode="auto">
            <a:xfrm flipV="1">
              <a:off x="1539" y="2690"/>
              <a:ext cx="0" cy="18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96" name="Text Box 55"/>
            <p:cNvSpPr txBox="1">
              <a:spLocks noChangeArrowheads="1"/>
            </p:cNvSpPr>
            <p:nvPr/>
          </p:nvSpPr>
          <p:spPr bwMode="auto">
            <a:xfrm>
              <a:off x="1250" y="2737"/>
              <a:ext cx="3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s</a:t>
              </a:r>
            </a:p>
          </p:txBody>
        </p:sp>
        <p:sp>
          <p:nvSpPr>
            <p:cNvPr id="6197" name="Arc 56"/>
            <p:cNvSpPr>
              <a:spLocks/>
            </p:cNvSpPr>
            <p:nvPr/>
          </p:nvSpPr>
          <p:spPr bwMode="auto">
            <a:xfrm flipH="1">
              <a:off x="2212" y="2137"/>
              <a:ext cx="629" cy="1108"/>
            </a:xfrm>
            <a:custGeom>
              <a:avLst/>
              <a:gdLst>
                <a:gd name="T0" fmla="*/ 0 w 21600"/>
                <a:gd name="T1" fmla="*/ 0 h 36257"/>
                <a:gd name="T2" fmla="*/ 0 w 21600"/>
                <a:gd name="T3" fmla="*/ 0 h 36257"/>
                <a:gd name="T4" fmla="*/ 0 w 21600"/>
                <a:gd name="T5" fmla="*/ 0 h 36257"/>
                <a:gd name="T6" fmla="*/ 0 60000 65536"/>
                <a:gd name="T7" fmla="*/ 0 60000 65536"/>
                <a:gd name="T8" fmla="*/ 0 60000 65536"/>
                <a:gd name="T9" fmla="*/ 0 w 21600"/>
                <a:gd name="T10" fmla="*/ 0 h 36257"/>
                <a:gd name="T11" fmla="*/ 21600 w 21600"/>
                <a:gd name="T12" fmla="*/ 36257 h 36257"/>
              </a:gdLst>
              <a:ahLst/>
              <a:cxnLst>
                <a:cxn ang="T6">
                  <a:pos x="T0" y="T1"/>
                </a:cxn>
                <a:cxn ang="T7">
                  <a:pos x="T2" y="T3"/>
                </a:cxn>
                <a:cxn ang="T8">
                  <a:pos x="T4" y="T5"/>
                </a:cxn>
              </a:cxnLst>
              <a:rect l="T9" t="T10" r="T11" b="T12"/>
              <a:pathLst>
                <a:path w="21600" h="36257" fill="none" extrusionOk="0">
                  <a:moveTo>
                    <a:pt x="13499" y="-1"/>
                  </a:moveTo>
                  <a:cubicBezTo>
                    <a:pt x="18619" y="4099"/>
                    <a:pt x="21600" y="10302"/>
                    <a:pt x="21600" y="16862"/>
                  </a:cubicBezTo>
                  <a:cubicBezTo>
                    <a:pt x="21600" y="25104"/>
                    <a:pt x="16908" y="32628"/>
                    <a:pt x="9507" y="36256"/>
                  </a:cubicBezTo>
                </a:path>
                <a:path w="21600" h="36257" stroke="0" extrusionOk="0">
                  <a:moveTo>
                    <a:pt x="13499" y="-1"/>
                  </a:moveTo>
                  <a:cubicBezTo>
                    <a:pt x="18619" y="4099"/>
                    <a:pt x="21600" y="10302"/>
                    <a:pt x="21600" y="16862"/>
                  </a:cubicBezTo>
                  <a:cubicBezTo>
                    <a:pt x="21600" y="25104"/>
                    <a:pt x="16908" y="32628"/>
                    <a:pt x="9507" y="36256"/>
                  </a:cubicBezTo>
                  <a:lnTo>
                    <a:pt x="0" y="16862"/>
                  </a:lnTo>
                  <a:lnTo>
                    <a:pt x="13499" y="-1"/>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98" name="Text Box 57"/>
            <p:cNvSpPr txBox="1">
              <a:spLocks noChangeArrowheads="1"/>
            </p:cNvSpPr>
            <p:nvPr/>
          </p:nvSpPr>
          <p:spPr bwMode="auto">
            <a:xfrm>
              <a:off x="2531" y="1970"/>
              <a:ext cx="15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Interference signal V</a:t>
              </a:r>
              <a:r>
                <a:rPr lang="en-US" altLang="en-US" sz="1600" baseline="-25000"/>
                <a:t>n</a:t>
              </a:r>
            </a:p>
          </p:txBody>
        </p:sp>
        <p:sp>
          <p:nvSpPr>
            <p:cNvPr id="6199" name="Text Box 58"/>
            <p:cNvSpPr txBox="1">
              <a:spLocks noChangeArrowheads="1"/>
            </p:cNvSpPr>
            <p:nvPr/>
          </p:nvSpPr>
          <p:spPr bwMode="auto">
            <a:xfrm>
              <a:off x="2630" y="3162"/>
              <a:ext cx="4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n</a:t>
              </a:r>
            </a:p>
          </p:txBody>
        </p:sp>
        <p:sp>
          <p:nvSpPr>
            <p:cNvPr id="6200" name="Line 60"/>
            <p:cNvSpPr>
              <a:spLocks noChangeShapeType="1"/>
            </p:cNvSpPr>
            <p:nvPr/>
          </p:nvSpPr>
          <p:spPr bwMode="auto">
            <a:xfrm>
              <a:off x="4153" y="2849"/>
              <a:ext cx="3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01" name="Text Box 61"/>
            <p:cNvSpPr txBox="1">
              <a:spLocks noChangeArrowheads="1"/>
            </p:cNvSpPr>
            <p:nvPr/>
          </p:nvSpPr>
          <p:spPr bwMode="auto">
            <a:xfrm>
              <a:off x="3978" y="2402"/>
              <a:ext cx="12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o</a:t>
              </a:r>
              <a:r>
                <a:rPr lang="en-US" altLang="en-US" sz="1600"/>
                <a:t> =A</a:t>
              </a:r>
              <a:r>
                <a:rPr lang="en-US" altLang="en-US" sz="1600" baseline="-25000"/>
                <a:t>v</a:t>
              </a:r>
              <a:r>
                <a:rPr lang="en-US" altLang="en-US" sz="1600"/>
                <a:t>V</a:t>
              </a:r>
              <a:r>
                <a:rPr lang="en-US" altLang="en-US" sz="1600" baseline="-25000"/>
                <a:t>s</a:t>
              </a:r>
              <a:endParaRPr lang="en-US" altLang="en-US" sz="1600"/>
            </a:p>
          </p:txBody>
        </p:sp>
        <p:sp>
          <p:nvSpPr>
            <p:cNvPr id="6202" name="Text Box 62"/>
            <p:cNvSpPr txBox="1">
              <a:spLocks noChangeArrowheads="1"/>
            </p:cNvSpPr>
            <p:nvPr/>
          </p:nvSpPr>
          <p:spPr bwMode="auto">
            <a:xfrm>
              <a:off x="3585" y="2751"/>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A</a:t>
              </a:r>
              <a:r>
                <a:rPr lang="en-US" altLang="en-US" sz="1600" baseline="-25000"/>
                <a:t>v</a:t>
              </a:r>
            </a:p>
          </p:txBody>
        </p:sp>
        <p:grpSp>
          <p:nvGrpSpPr>
            <p:cNvPr id="6203" name="Group 102"/>
            <p:cNvGrpSpPr>
              <a:grpSpLocks/>
            </p:cNvGrpSpPr>
            <p:nvPr/>
          </p:nvGrpSpPr>
          <p:grpSpPr bwMode="auto">
            <a:xfrm>
              <a:off x="1691" y="2675"/>
              <a:ext cx="1782" cy="182"/>
              <a:chOff x="2297" y="2675"/>
              <a:chExt cx="1176" cy="182"/>
            </a:xfrm>
          </p:grpSpPr>
          <p:sp>
            <p:nvSpPr>
              <p:cNvPr id="6206" name="Arc 68"/>
              <p:cNvSpPr>
                <a:spLocks/>
              </p:cNvSpPr>
              <p:nvPr/>
            </p:nvSpPr>
            <p:spPr bwMode="auto">
              <a:xfrm flipV="1">
                <a:off x="2311" y="2683"/>
                <a:ext cx="273" cy="174"/>
              </a:xfrm>
              <a:custGeom>
                <a:avLst/>
                <a:gdLst>
                  <a:gd name="T0" fmla="*/ 0 w 19371"/>
                  <a:gd name="T1" fmla="*/ 0 h 21600"/>
                  <a:gd name="T2" fmla="*/ 0 w 19371"/>
                  <a:gd name="T3" fmla="*/ 0 h 21600"/>
                  <a:gd name="T4" fmla="*/ 0 w 19371"/>
                  <a:gd name="T5" fmla="*/ 0 h 21600"/>
                  <a:gd name="T6" fmla="*/ 0 60000 65536"/>
                  <a:gd name="T7" fmla="*/ 0 60000 65536"/>
                  <a:gd name="T8" fmla="*/ 0 60000 65536"/>
                  <a:gd name="T9" fmla="*/ 0 w 19371"/>
                  <a:gd name="T10" fmla="*/ 0 h 21600"/>
                  <a:gd name="T11" fmla="*/ 19371 w 19371"/>
                  <a:gd name="T12" fmla="*/ 21600 h 21600"/>
                </a:gdLst>
                <a:ahLst/>
                <a:cxnLst>
                  <a:cxn ang="T6">
                    <a:pos x="T0" y="T1"/>
                  </a:cxn>
                  <a:cxn ang="T7">
                    <a:pos x="T2" y="T3"/>
                  </a:cxn>
                  <a:cxn ang="T8">
                    <a:pos x="T4" y="T5"/>
                  </a:cxn>
                </a:cxnLst>
                <a:rect l="T9" t="T10" r="T11" b="T12"/>
                <a:pathLst>
                  <a:path w="19371" h="21600" fill="none" extrusionOk="0">
                    <a:moveTo>
                      <a:pt x="-1" y="0"/>
                    </a:moveTo>
                    <a:cubicBezTo>
                      <a:pt x="8223" y="0"/>
                      <a:pt x="15733" y="4669"/>
                      <a:pt x="19371" y="12043"/>
                    </a:cubicBezTo>
                  </a:path>
                  <a:path w="19371" h="21600" stroke="0" extrusionOk="0">
                    <a:moveTo>
                      <a:pt x="-1" y="0"/>
                    </a:moveTo>
                    <a:cubicBezTo>
                      <a:pt x="8223" y="0"/>
                      <a:pt x="15733" y="4669"/>
                      <a:pt x="19371" y="1204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207" name="Group 72"/>
              <p:cNvGrpSpPr>
                <a:grpSpLocks/>
              </p:cNvGrpSpPr>
              <p:nvPr/>
            </p:nvGrpSpPr>
            <p:grpSpPr bwMode="auto">
              <a:xfrm>
                <a:off x="2575" y="2675"/>
                <a:ext cx="554" cy="174"/>
                <a:chOff x="212" y="1857"/>
                <a:chExt cx="538" cy="144"/>
              </a:xfrm>
            </p:grpSpPr>
            <p:sp>
              <p:nvSpPr>
                <p:cNvPr id="6214" name="Arc 73"/>
                <p:cNvSpPr>
                  <a:spLocks/>
                </p:cNvSpPr>
                <p:nvPr/>
              </p:nvSpPr>
              <p:spPr bwMode="auto">
                <a:xfrm>
                  <a:off x="485" y="1857"/>
                  <a:ext cx="265" cy="144"/>
                </a:xfrm>
                <a:custGeom>
                  <a:avLst/>
                  <a:gdLst>
                    <a:gd name="T0" fmla="*/ 0 w 19371"/>
                    <a:gd name="T1" fmla="*/ 0 h 21600"/>
                    <a:gd name="T2" fmla="*/ 0 w 19371"/>
                    <a:gd name="T3" fmla="*/ 0 h 21600"/>
                    <a:gd name="T4" fmla="*/ 0 w 19371"/>
                    <a:gd name="T5" fmla="*/ 0 h 21600"/>
                    <a:gd name="T6" fmla="*/ 0 60000 65536"/>
                    <a:gd name="T7" fmla="*/ 0 60000 65536"/>
                    <a:gd name="T8" fmla="*/ 0 60000 65536"/>
                    <a:gd name="T9" fmla="*/ 0 w 19371"/>
                    <a:gd name="T10" fmla="*/ 0 h 21600"/>
                    <a:gd name="T11" fmla="*/ 19371 w 19371"/>
                    <a:gd name="T12" fmla="*/ 21600 h 21600"/>
                  </a:gdLst>
                  <a:ahLst/>
                  <a:cxnLst>
                    <a:cxn ang="T6">
                      <a:pos x="T0" y="T1"/>
                    </a:cxn>
                    <a:cxn ang="T7">
                      <a:pos x="T2" y="T3"/>
                    </a:cxn>
                    <a:cxn ang="T8">
                      <a:pos x="T4" y="T5"/>
                    </a:cxn>
                  </a:cxnLst>
                  <a:rect l="T9" t="T10" r="T11" b="T12"/>
                  <a:pathLst>
                    <a:path w="19371" h="21600" fill="none" extrusionOk="0">
                      <a:moveTo>
                        <a:pt x="-1" y="0"/>
                      </a:moveTo>
                      <a:cubicBezTo>
                        <a:pt x="8223" y="0"/>
                        <a:pt x="15733" y="4669"/>
                        <a:pt x="19371" y="12043"/>
                      </a:cubicBezTo>
                    </a:path>
                    <a:path w="19371" h="21600" stroke="0" extrusionOk="0">
                      <a:moveTo>
                        <a:pt x="-1" y="0"/>
                      </a:moveTo>
                      <a:cubicBezTo>
                        <a:pt x="8223" y="0"/>
                        <a:pt x="15733" y="4669"/>
                        <a:pt x="19371" y="1204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15" name="Arc 74"/>
                <p:cNvSpPr>
                  <a:spLocks/>
                </p:cNvSpPr>
                <p:nvPr/>
              </p:nvSpPr>
              <p:spPr bwMode="auto">
                <a:xfrm flipH="1">
                  <a:off x="212" y="1857"/>
                  <a:ext cx="265" cy="144"/>
                </a:xfrm>
                <a:custGeom>
                  <a:avLst/>
                  <a:gdLst>
                    <a:gd name="T0" fmla="*/ 0 w 19371"/>
                    <a:gd name="T1" fmla="*/ 0 h 21600"/>
                    <a:gd name="T2" fmla="*/ 0 w 19371"/>
                    <a:gd name="T3" fmla="*/ 0 h 21600"/>
                    <a:gd name="T4" fmla="*/ 0 w 19371"/>
                    <a:gd name="T5" fmla="*/ 0 h 21600"/>
                    <a:gd name="T6" fmla="*/ 0 60000 65536"/>
                    <a:gd name="T7" fmla="*/ 0 60000 65536"/>
                    <a:gd name="T8" fmla="*/ 0 60000 65536"/>
                    <a:gd name="T9" fmla="*/ 0 w 19371"/>
                    <a:gd name="T10" fmla="*/ 0 h 21600"/>
                    <a:gd name="T11" fmla="*/ 19371 w 19371"/>
                    <a:gd name="T12" fmla="*/ 21600 h 21600"/>
                  </a:gdLst>
                  <a:ahLst/>
                  <a:cxnLst>
                    <a:cxn ang="T6">
                      <a:pos x="T0" y="T1"/>
                    </a:cxn>
                    <a:cxn ang="T7">
                      <a:pos x="T2" y="T3"/>
                    </a:cxn>
                    <a:cxn ang="T8">
                      <a:pos x="T4" y="T5"/>
                    </a:cxn>
                  </a:cxnLst>
                  <a:rect l="T9" t="T10" r="T11" b="T12"/>
                  <a:pathLst>
                    <a:path w="19371" h="21600" fill="none" extrusionOk="0">
                      <a:moveTo>
                        <a:pt x="-1" y="0"/>
                      </a:moveTo>
                      <a:cubicBezTo>
                        <a:pt x="8223" y="0"/>
                        <a:pt x="15733" y="4669"/>
                        <a:pt x="19371" y="12043"/>
                      </a:cubicBezTo>
                    </a:path>
                    <a:path w="19371" h="21600" stroke="0" extrusionOk="0">
                      <a:moveTo>
                        <a:pt x="-1" y="0"/>
                      </a:moveTo>
                      <a:cubicBezTo>
                        <a:pt x="8223" y="0"/>
                        <a:pt x="15733" y="4669"/>
                        <a:pt x="19371" y="1204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208" name="Arc 77"/>
              <p:cNvSpPr>
                <a:spLocks/>
              </p:cNvSpPr>
              <p:nvPr/>
            </p:nvSpPr>
            <p:spPr bwMode="auto">
              <a:xfrm flipH="1" flipV="1">
                <a:off x="3123" y="2683"/>
                <a:ext cx="350" cy="174"/>
              </a:xfrm>
              <a:custGeom>
                <a:avLst/>
                <a:gdLst>
                  <a:gd name="T0" fmla="*/ 0 w 24829"/>
                  <a:gd name="T1" fmla="*/ 0 h 21600"/>
                  <a:gd name="T2" fmla="*/ 0 w 24829"/>
                  <a:gd name="T3" fmla="*/ 0 h 21600"/>
                  <a:gd name="T4" fmla="*/ 0 w 24829"/>
                  <a:gd name="T5" fmla="*/ 0 h 21600"/>
                  <a:gd name="T6" fmla="*/ 0 60000 65536"/>
                  <a:gd name="T7" fmla="*/ 0 60000 65536"/>
                  <a:gd name="T8" fmla="*/ 0 60000 65536"/>
                  <a:gd name="T9" fmla="*/ 0 w 24829"/>
                  <a:gd name="T10" fmla="*/ 0 h 21600"/>
                  <a:gd name="T11" fmla="*/ 24829 w 24829"/>
                  <a:gd name="T12" fmla="*/ 21600 h 21600"/>
                </a:gdLst>
                <a:ahLst/>
                <a:cxnLst>
                  <a:cxn ang="T6">
                    <a:pos x="T0" y="T1"/>
                  </a:cxn>
                  <a:cxn ang="T7">
                    <a:pos x="T2" y="T3"/>
                  </a:cxn>
                  <a:cxn ang="T8">
                    <a:pos x="T4" y="T5"/>
                  </a:cxn>
                </a:cxnLst>
                <a:rect l="T9" t="T10" r="T11" b="T12"/>
                <a:pathLst>
                  <a:path w="24829" h="21600" fill="none" extrusionOk="0">
                    <a:moveTo>
                      <a:pt x="-1" y="700"/>
                    </a:moveTo>
                    <a:cubicBezTo>
                      <a:pt x="1782" y="235"/>
                      <a:pt x="3616" y="-1"/>
                      <a:pt x="5458" y="0"/>
                    </a:cubicBezTo>
                    <a:cubicBezTo>
                      <a:pt x="13681" y="0"/>
                      <a:pt x="21191" y="4669"/>
                      <a:pt x="24829" y="12043"/>
                    </a:cubicBezTo>
                  </a:path>
                  <a:path w="24829" h="21600" stroke="0" extrusionOk="0">
                    <a:moveTo>
                      <a:pt x="-1" y="700"/>
                    </a:moveTo>
                    <a:cubicBezTo>
                      <a:pt x="1782" y="235"/>
                      <a:pt x="3616" y="-1"/>
                      <a:pt x="5458" y="0"/>
                    </a:cubicBezTo>
                    <a:cubicBezTo>
                      <a:pt x="13681" y="0"/>
                      <a:pt x="21191" y="4669"/>
                      <a:pt x="24829" y="12043"/>
                    </a:cubicBezTo>
                    <a:lnTo>
                      <a:pt x="5458" y="21600"/>
                    </a:lnTo>
                    <a:lnTo>
                      <a:pt x="-1" y="70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09" name="Arc 85"/>
              <p:cNvSpPr>
                <a:spLocks/>
              </p:cNvSpPr>
              <p:nvPr/>
            </p:nvSpPr>
            <p:spPr bwMode="auto">
              <a:xfrm>
                <a:off x="2297" y="2687"/>
                <a:ext cx="294" cy="158"/>
              </a:xfrm>
              <a:custGeom>
                <a:avLst/>
                <a:gdLst>
                  <a:gd name="T0" fmla="*/ 0 w 19371"/>
                  <a:gd name="T1" fmla="*/ 0 h 21600"/>
                  <a:gd name="T2" fmla="*/ 0 w 19371"/>
                  <a:gd name="T3" fmla="*/ 0 h 21600"/>
                  <a:gd name="T4" fmla="*/ 0 w 19371"/>
                  <a:gd name="T5" fmla="*/ 0 h 21600"/>
                  <a:gd name="T6" fmla="*/ 0 60000 65536"/>
                  <a:gd name="T7" fmla="*/ 0 60000 65536"/>
                  <a:gd name="T8" fmla="*/ 0 60000 65536"/>
                  <a:gd name="T9" fmla="*/ 0 w 19371"/>
                  <a:gd name="T10" fmla="*/ 0 h 21600"/>
                  <a:gd name="T11" fmla="*/ 19371 w 19371"/>
                  <a:gd name="T12" fmla="*/ 21600 h 21600"/>
                </a:gdLst>
                <a:ahLst/>
                <a:cxnLst>
                  <a:cxn ang="T6">
                    <a:pos x="T0" y="T1"/>
                  </a:cxn>
                  <a:cxn ang="T7">
                    <a:pos x="T2" y="T3"/>
                  </a:cxn>
                  <a:cxn ang="T8">
                    <a:pos x="T4" y="T5"/>
                  </a:cxn>
                </a:cxnLst>
                <a:rect l="T9" t="T10" r="T11" b="T12"/>
                <a:pathLst>
                  <a:path w="19371" h="21600" fill="none" extrusionOk="0">
                    <a:moveTo>
                      <a:pt x="-1" y="0"/>
                    </a:moveTo>
                    <a:cubicBezTo>
                      <a:pt x="8223" y="0"/>
                      <a:pt x="15733" y="4669"/>
                      <a:pt x="19371" y="12043"/>
                    </a:cubicBezTo>
                  </a:path>
                  <a:path w="19371" h="21600" stroke="0" extrusionOk="0">
                    <a:moveTo>
                      <a:pt x="-1" y="0"/>
                    </a:moveTo>
                    <a:cubicBezTo>
                      <a:pt x="8223" y="0"/>
                      <a:pt x="15733" y="4669"/>
                      <a:pt x="19371" y="1204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210" name="Group 88"/>
              <p:cNvGrpSpPr>
                <a:grpSpLocks/>
              </p:cNvGrpSpPr>
              <p:nvPr/>
            </p:nvGrpSpPr>
            <p:grpSpPr bwMode="auto">
              <a:xfrm flipV="1">
                <a:off x="2585" y="2708"/>
                <a:ext cx="567" cy="130"/>
                <a:chOff x="212" y="1857"/>
                <a:chExt cx="538" cy="144"/>
              </a:xfrm>
            </p:grpSpPr>
            <p:sp>
              <p:nvSpPr>
                <p:cNvPr id="6212" name="Arc 89"/>
                <p:cNvSpPr>
                  <a:spLocks/>
                </p:cNvSpPr>
                <p:nvPr/>
              </p:nvSpPr>
              <p:spPr bwMode="auto">
                <a:xfrm>
                  <a:off x="485" y="1857"/>
                  <a:ext cx="265" cy="144"/>
                </a:xfrm>
                <a:custGeom>
                  <a:avLst/>
                  <a:gdLst>
                    <a:gd name="T0" fmla="*/ 0 w 19371"/>
                    <a:gd name="T1" fmla="*/ 0 h 21600"/>
                    <a:gd name="T2" fmla="*/ 0 w 19371"/>
                    <a:gd name="T3" fmla="*/ 0 h 21600"/>
                    <a:gd name="T4" fmla="*/ 0 w 19371"/>
                    <a:gd name="T5" fmla="*/ 0 h 21600"/>
                    <a:gd name="T6" fmla="*/ 0 60000 65536"/>
                    <a:gd name="T7" fmla="*/ 0 60000 65536"/>
                    <a:gd name="T8" fmla="*/ 0 60000 65536"/>
                    <a:gd name="T9" fmla="*/ 0 w 19371"/>
                    <a:gd name="T10" fmla="*/ 0 h 21600"/>
                    <a:gd name="T11" fmla="*/ 19371 w 19371"/>
                    <a:gd name="T12" fmla="*/ 21600 h 21600"/>
                  </a:gdLst>
                  <a:ahLst/>
                  <a:cxnLst>
                    <a:cxn ang="T6">
                      <a:pos x="T0" y="T1"/>
                    </a:cxn>
                    <a:cxn ang="T7">
                      <a:pos x="T2" y="T3"/>
                    </a:cxn>
                    <a:cxn ang="T8">
                      <a:pos x="T4" y="T5"/>
                    </a:cxn>
                  </a:cxnLst>
                  <a:rect l="T9" t="T10" r="T11" b="T12"/>
                  <a:pathLst>
                    <a:path w="19371" h="21600" fill="none" extrusionOk="0">
                      <a:moveTo>
                        <a:pt x="-1" y="0"/>
                      </a:moveTo>
                      <a:cubicBezTo>
                        <a:pt x="8223" y="0"/>
                        <a:pt x="15733" y="4669"/>
                        <a:pt x="19371" y="12043"/>
                      </a:cubicBezTo>
                    </a:path>
                    <a:path w="19371" h="21600" stroke="0" extrusionOk="0">
                      <a:moveTo>
                        <a:pt x="-1" y="0"/>
                      </a:moveTo>
                      <a:cubicBezTo>
                        <a:pt x="8223" y="0"/>
                        <a:pt x="15733" y="4669"/>
                        <a:pt x="19371" y="1204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13" name="Arc 90"/>
                <p:cNvSpPr>
                  <a:spLocks/>
                </p:cNvSpPr>
                <p:nvPr/>
              </p:nvSpPr>
              <p:spPr bwMode="auto">
                <a:xfrm flipH="1">
                  <a:off x="212" y="1857"/>
                  <a:ext cx="265" cy="144"/>
                </a:xfrm>
                <a:custGeom>
                  <a:avLst/>
                  <a:gdLst>
                    <a:gd name="T0" fmla="*/ 0 w 19371"/>
                    <a:gd name="T1" fmla="*/ 0 h 21600"/>
                    <a:gd name="T2" fmla="*/ 0 w 19371"/>
                    <a:gd name="T3" fmla="*/ 0 h 21600"/>
                    <a:gd name="T4" fmla="*/ 0 w 19371"/>
                    <a:gd name="T5" fmla="*/ 0 h 21600"/>
                    <a:gd name="T6" fmla="*/ 0 60000 65536"/>
                    <a:gd name="T7" fmla="*/ 0 60000 65536"/>
                    <a:gd name="T8" fmla="*/ 0 60000 65536"/>
                    <a:gd name="T9" fmla="*/ 0 w 19371"/>
                    <a:gd name="T10" fmla="*/ 0 h 21600"/>
                    <a:gd name="T11" fmla="*/ 19371 w 19371"/>
                    <a:gd name="T12" fmla="*/ 21600 h 21600"/>
                  </a:gdLst>
                  <a:ahLst/>
                  <a:cxnLst>
                    <a:cxn ang="T6">
                      <a:pos x="T0" y="T1"/>
                    </a:cxn>
                    <a:cxn ang="T7">
                      <a:pos x="T2" y="T3"/>
                    </a:cxn>
                    <a:cxn ang="T8">
                      <a:pos x="T4" y="T5"/>
                    </a:cxn>
                  </a:cxnLst>
                  <a:rect l="T9" t="T10" r="T11" b="T12"/>
                  <a:pathLst>
                    <a:path w="19371" h="21600" fill="none" extrusionOk="0">
                      <a:moveTo>
                        <a:pt x="-1" y="0"/>
                      </a:moveTo>
                      <a:cubicBezTo>
                        <a:pt x="8223" y="0"/>
                        <a:pt x="15733" y="4669"/>
                        <a:pt x="19371" y="12043"/>
                      </a:cubicBezTo>
                    </a:path>
                    <a:path w="19371" h="21600" stroke="0" extrusionOk="0">
                      <a:moveTo>
                        <a:pt x="-1" y="0"/>
                      </a:moveTo>
                      <a:cubicBezTo>
                        <a:pt x="8223" y="0"/>
                        <a:pt x="15733" y="4669"/>
                        <a:pt x="19371" y="12043"/>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211" name="Arc 93"/>
              <p:cNvSpPr>
                <a:spLocks/>
              </p:cNvSpPr>
              <p:nvPr/>
            </p:nvSpPr>
            <p:spPr bwMode="auto">
              <a:xfrm flipH="1">
                <a:off x="3145" y="2702"/>
                <a:ext cx="318" cy="130"/>
              </a:xfrm>
              <a:custGeom>
                <a:avLst/>
                <a:gdLst>
                  <a:gd name="T0" fmla="*/ 0 w 22057"/>
                  <a:gd name="T1" fmla="*/ 0 h 21600"/>
                  <a:gd name="T2" fmla="*/ 0 w 22057"/>
                  <a:gd name="T3" fmla="*/ 0 h 21600"/>
                  <a:gd name="T4" fmla="*/ 0 w 22057"/>
                  <a:gd name="T5" fmla="*/ 0 h 21600"/>
                  <a:gd name="T6" fmla="*/ 0 60000 65536"/>
                  <a:gd name="T7" fmla="*/ 0 60000 65536"/>
                  <a:gd name="T8" fmla="*/ 0 60000 65536"/>
                  <a:gd name="T9" fmla="*/ 0 w 22057"/>
                  <a:gd name="T10" fmla="*/ 0 h 21600"/>
                  <a:gd name="T11" fmla="*/ 22057 w 22057"/>
                  <a:gd name="T12" fmla="*/ 21600 h 21600"/>
                </a:gdLst>
                <a:ahLst/>
                <a:cxnLst>
                  <a:cxn ang="T6">
                    <a:pos x="T0" y="T1"/>
                  </a:cxn>
                  <a:cxn ang="T7">
                    <a:pos x="T2" y="T3"/>
                  </a:cxn>
                  <a:cxn ang="T8">
                    <a:pos x="T4" y="T5"/>
                  </a:cxn>
                </a:cxnLst>
                <a:rect l="T9" t="T10" r="T11" b="T12"/>
                <a:pathLst>
                  <a:path w="22057" h="21600" fill="none" extrusionOk="0">
                    <a:moveTo>
                      <a:pt x="-1" y="167"/>
                    </a:moveTo>
                    <a:cubicBezTo>
                      <a:pt x="890" y="55"/>
                      <a:pt x="1788" y="-1"/>
                      <a:pt x="2686" y="0"/>
                    </a:cubicBezTo>
                    <a:cubicBezTo>
                      <a:pt x="10909" y="0"/>
                      <a:pt x="18419" y="4669"/>
                      <a:pt x="22057" y="12043"/>
                    </a:cubicBezTo>
                  </a:path>
                  <a:path w="22057" h="21600" stroke="0" extrusionOk="0">
                    <a:moveTo>
                      <a:pt x="-1" y="167"/>
                    </a:moveTo>
                    <a:cubicBezTo>
                      <a:pt x="890" y="55"/>
                      <a:pt x="1788" y="-1"/>
                      <a:pt x="2686" y="0"/>
                    </a:cubicBezTo>
                    <a:cubicBezTo>
                      <a:pt x="10909" y="0"/>
                      <a:pt x="18419" y="4669"/>
                      <a:pt x="22057" y="12043"/>
                    </a:cubicBezTo>
                    <a:lnTo>
                      <a:pt x="2686" y="21600"/>
                    </a:lnTo>
                    <a:lnTo>
                      <a:pt x="-1" y="167"/>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6204" name="Object 98"/>
            <p:cNvGraphicFramePr>
              <a:graphicFrameLocks noChangeAspect="1"/>
            </p:cNvGraphicFramePr>
            <p:nvPr/>
          </p:nvGraphicFramePr>
          <p:xfrm>
            <a:off x="3156" y="2877"/>
            <a:ext cx="312" cy="248"/>
          </p:xfrm>
          <a:graphic>
            <a:graphicData uri="http://schemas.openxmlformats.org/presentationml/2006/ole">
              <mc:AlternateContent xmlns:mc="http://schemas.openxmlformats.org/markup-compatibility/2006">
                <mc:Choice xmlns:v="urn:schemas-microsoft-com:vml" Requires="v">
                  <p:oleObj spid="_x0000_s6232" name="Equation" r:id="rId4" imgW="495085" imgH="393529" progId="Equation.3">
                    <p:embed/>
                  </p:oleObj>
                </mc:Choice>
                <mc:Fallback>
                  <p:oleObj name="Equation" r:id="rId4" imgW="495085" imgH="393529" progId="Equation.3">
                    <p:embed/>
                    <p:pic>
                      <p:nvPicPr>
                        <p:cNvPr id="0" name="Object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6" y="2877"/>
                          <a:ext cx="3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05" name="Object 99"/>
            <p:cNvGraphicFramePr>
              <a:graphicFrameLocks noChangeAspect="1"/>
            </p:cNvGraphicFramePr>
            <p:nvPr/>
          </p:nvGraphicFramePr>
          <p:xfrm>
            <a:off x="3171" y="2459"/>
            <a:ext cx="312" cy="248"/>
          </p:xfrm>
          <a:graphic>
            <a:graphicData uri="http://schemas.openxmlformats.org/presentationml/2006/ole">
              <mc:AlternateContent xmlns:mc="http://schemas.openxmlformats.org/markup-compatibility/2006">
                <mc:Choice xmlns:v="urn:schemas-microsoft-com:vml" Requires="v">
                  <p:oleObj spid="_x0000_s6233" name="Equation" r:id="rId6" imgW="495085" imgH="393529" progId="Equation.3">
                    <p:embed/>
                  </p:oleObj>
                </mc:Choice>
                <mc:Fallback>
                  <p:oleObj name="Equation" r:id="rId6" imgW="495085" imgH="393529" progId="Equation.3">
                    <p:embed/>
                    <p:pic>
                      <p:nvPicPr>
                        <p:cNvPr id="0" name="Object 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1" y="2459"/>
                          <a:ext cx="31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150" name="Group 107"/>
          <p:cNvGrpSpPr>
            <a:grpSpLocks/>
          </p:cNvGrpSpPr>
          <p:nvPr/>
        </p:nvGrpSpPr>
        <p:grpSpPr bwMode="auto">
          <a:xfrm>
            <a:off x="1017588" y="654050"/>
            <a:ext cx="6432550" cy="2163763"/>
            <a:chOff x="713" y="334"/>
            <a:chExt cx="4531" cy="1546"/>
          </a:xfrm>
        </p:grpSpPr>
        <p:sp>
          <p:nvSpPr>
            <p:cNvPr id="6153" name="Line 10"/>
            <p:cNvSpPr>
              <a:spLocks noChangeShapeType="1"/>
            </p:cNvSpPr>
            <p:nvPr/>
          </p:nvSpPr>
          <p:spPr bwMode="auto">
            <a:xfrm>
              <a:off x="3484" y="819"/>
              <a:ext cx="0" cy="7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4" name="Line 11"/>
            <p:cNvSpPr>
              <a:spLocks noChangeShapeType="1"/>
            </p:cNvSpPr>
            <p:nvPr/>
          </p:nvSpPr>
          <p:spPr bwMode="auto">
            <a:xfrm>
              <a:off x="3469" y="819"/>
              <a:ext cx="682" cy="3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5" name="Line 13"/>
            <p:cNvSpPr>
              <a:spLocks noChangeShapeType="1"/>
            </p:cNvSpPr>
            <p:nvPr/>
          </p:nvSpPr>
          <p:spPr bwMode="auto">
            <a:xfrm flipV="1">
              <a:off x="3476" y="1220"/>
              <a:ext cx="682" cy="3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6" name="Line 14"/>
            <p:cNvSpPr>
              <a:spLocks noChangeShapeType="1"/>
            </p:cNvSpPr>
            <p:nvPr/>
          </p:nvSpPr>
          <p:spPr bwMode="auto">
            <a:xfrm flipH="1">
              <a:off x="1675" y="1149"/>
              <a:ext cx="18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7" name="Line 17"/>
            <p:cNvSpPr>
              <a:spLocks noChangeShapeType="1"/>
            </p:cNvSpPr>
            <p:nvPr/>
          </p:nvSpPr>
          <p:spPr bwMode="auto">
            <a:xfrm flipV="1">
              <a:off x="3810" y="622"/>
              <a:ext cx="0" cy="3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8" name="Line 18"/>
            <p:cNvSpPr>
              <a:spLocks noChangeShapeType="1"/>
            </p:cNvSpPr>
            <p:nvPr/>
          </p:nvSpPr>
          <p:spPr bwMode="auto">
            <a:xfrm>
              <a:off x="3810" y="1433"/>
              <a:ext cx="0" cy="4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9" name="Line 19"/>
            <p:cNvSpPr>
              <a:spLocks noChangeShapeType="1"/>
            </p:cNvSpPr>
            <p:nvPr/>
          </p:nvSpPr>
          <p:spPr bwMode="auto">
            <a:xfrm>
              <a:off x="1258" y="622"/>
              <a:ext cx="37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0" name="Line 20"/>
            <p:cNvSpPr>
              <a:spLocks noChangeShapeType="1"/>
            </p:cNvSpPr>
            <p:nvPr/>
          </p:nvSpPr>
          <p:spPr bwMode="auto">
            <a:xfrm>
              <a:off x="5054" y="630"/>
              <a:ext cx="0" cy="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1" name="Line 21"/>
            <p:cNvSpPr>
              <a:spLocks noChangeShapeType="1"/>
            </p:cNvSpPr>
            <p:nvPr/>
          </p:nvSpPr>
          <p:spPr bwMode="auto">
            <a:xfrm flipH="1">
              <a:off x="4872" y="1221"/>
              <a:ext cx="3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2" name="Line 22"/>
            <p:cNvSpPr>
              <a:spLocks noChangeShapeType="1"/>
            </p:cNvSpPr>
            <p:nvPr/>
          </p:nvSpPr>
          <p:spPr bwMode="auto">
            <a:xfrm flipH="1">
              <a:off x="4994" y="1282"/>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3" name="Line 23"/>
            <p:cNvSpPr>
              <a:spLocks noChangeShapeType="1"/>
            </p:cNvSpPr>
            <p:nvPr/>
          </p:nvSpPr>
          <p:spPr bwMode="auto">
            <a:xfrm>
              <a:off x="5061" y="1296"/>
              <a:ext cx="0" cy="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4" name="Line 24"/>
            <p:cNvSpPr>
              <a:spLocks noChangeShapeType="1"/>
            </p:cNvSpPr>
            <p:nvPr/>
          </p:nvSpPr>
          <p:spPr bwMode="auto">
            <a:xfrm>
              <a:off x="1204" y="1880"/>
              <a:ext cx="3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5" name="Rectangle 25"/>
            <p:cNvSpPr>
              <a:spLocks noChangeArrowheads="1"/>
            </p:cNvSpPr>
            <p:nvPr/>
          </p:nvSpPr>
          <p:spPr bwMode="auto">
            <a:xfrm>
              <a:off x="713" y="819"/>
              <a:ext cx="955" cy="7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tLang="en-US"/>
            </a:p>
          </p:txBody>
        </p:sp>
        <p:sp>
          <p:nvSpPr>
            <p:cNvPr id="6166" name="Text Box 26"/>
            <p:cNvSpPr txBox="1">
              <a:spLocks noChangeArrowheads="1"/>
            </p:cNvSpPr>
            <p:nvPr/>
          </p:nvSpPr>
          <p:spPr bwMode="auto">
            <a:xfrm>
              <a:off x="818" y="918"/>
              <a:ext cx="82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transducer</a:t>
              </a:r>
            </a:p>
          </p:txBody>
        </p:sp>
        <p:sp>
          <p:nvSpPr>
            <p:cNvPr id="6167" name="Line 28"/>
            <p:cNvSpPr>
              <a:spLocks noChangeShapeType="1"/>
            </p:cNvSpPr>
            <p:nvPr/>
          </p:nvSpPr>
          <p:spPr bwMode="auto">
            <a:xfrm>
              <a:off x="1250" y="622"/>
              <a:ext cx="0" cy="2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8" name="Line 29"/>
            <p:cNvSpPr>
              <a:spLocks noChangeShapeType="1"/>
            </p:cNvSpPr>
            <p:nvPr/>
          </p:nvSpPr>
          <p:spPr bwMode="auto">
            <a:xfrm flipV="1">
              <a:off x="1553" y="1145"/>
              <a:ext cx="0" cy="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9" name="Text Box 30"/>
            <p:cNvSpPr txBox="1">
              <a:spLocks noChangeArrowheads="1"/>
            </p:cNvSpPr>
            <p:nvPr/>
          </p:nvSpPr>
          <p:spPr bwMode="auto">
            <a:xfrm>
              <a:off x="1227" y="1146"/>
              <a:ext cx="3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s</a:t>
              </a:r>
            </a:p>
          </p:txBody>
        </p:sp>
        <p:sp>
          <p:nvSpPr>
            <p:cNvPr id="6170" name="Arc 31"/>
            <p:cNvSpPr>
              <a:spLocks/>
            </p:cNvSpPr>
            <p:nvPr/>
          </p:nvSpPr>
          <p:spPr bwMode="auto">
            <a:xfrm flipH="1">
              <a:off x="2212" y="501"/>
              <a:ext cx="629" cy="1108"/>
            </a:xfrm>
            <a:custGeom>
              <a:avLst/>
              <a:gdLst>
                <a:gd name="T0" fmla="*/ 0 w 21600"/>
                <a:gd name="T1" fmla="*/ 0 h 36257"/>
                <a:gd name="T2" fmla="*/ 0 w 21600"/>
                <a:gd name="T3" fmla="*/ 0 h 36257"/>
                <a:gd name="T4" fmla="*/ 0 w 21600"/>
                <a:gd name="T5" fmla="*/ 0 h 36257"/>
                <a:gd name="T6" fmla="*/ 0 60000 65536"/>
                <a:gd name="T7" fmla="*/ 0 60000 65536"/>
                <a:gd name="T8" fmla="*/ 0 60000 65536"/>
                <a:gd name="T9" fmla="*/ 0 w 21600"/>
                <a:gd name="T10" fmla="*/ 0 h 36257"/>
                <a:gd name="T11" fmla="*/ 21600 w 21600"/>
                <a:gd name="T12" fmla="*/ 36257 h 36257"/>
              </a:gdLst>
              <a:ahLst/>
              <a:cxnLst>
                <a:cxn ang="T6">
                  <a:pos x="T0" y="T1"/>
                </a:cxn>
                <a:cxn ang="T7">
                  <a:pos x="T2" y="T3"/>
                </a:cxn>
                <a:cxn ang="T8">
                  <a:pos x="T4" y="T5"/>
                </a:cxn>
              </a:cxnLst>
              <a:rect l="T9" t="T10" r="T11" b="T12"/>
              <a:pathLst>
                <a:path w="21600" h="36257" fill="none" extrusionOk="0">
                  <a:moveTo>
                    <a:pt x="13499" y="-1"/>
                  </a:moveTo>
                  <a:cubicBezTo>
                    <a:pt x="18619" y="4099"/>
                    <a:pt x="21600" y="10302"/>
                    <a:pt x="21600" y="16862"/>
                  </a:cubicBezTo>
                  <a:cubicBezTo>
                    <a:pt x="21600" y="25104"/>
                    <a:pt x="16908" y="32628"/>
                    <a:pt x="9507" y="36256"/>
                  </a:cubicBezTo>
                </a:path>
                <a:path w="21600" h="36257" stroke="0" extrusionOk="0">
                  <a:moveTo>
                    <a:pt x="13499" y="-1"/>
                  </a:moveTo>
                  <a:cubicBezTo>
                    <a:pt x="18619" y="4099"/>
                    <a:pt x="21600" y="10302"/>
                    <a:pt x="21600" y="16862"/>
                  </a:cubicBezTo>
                  <a:cubicBezTo>
                    <a:pt x="21600" y="25104"/>
                    <a:pt x="16908" y="32628"/>
                    <a:pt x="9507" y="36256"/>
                  </a:cubicBezTo>
                  <a:lnTo>
                    <a:pt x="0" y="16862"/>
                  </a:lnTo>
                  <a:lnTo>
                    <a:pt x="13499" y="-1"/>
                  </a:lnTo>
                  <a:close/>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71" name="Text Box 32"/>
            <p:cNvSpPr txBox="1">
              <a:spLocks noChangeArrowheads="1"/>
            </p:cNvSpPr>
            <p:nvPr/>
          </p:nvSpPr>
          <p:spPr bwMode="auto">
            <a:xfrm>
              <a:off x="2531" y="334"/>
              <a:ext cx="156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Interference signal V</a:t>
              </a:r>
              <a:r>
                <a:rPr lang="en-US" altLang="en-US" sz="1600" baseline="-25000"/>
                <a:t>n</a:t>
              </a:r>
            </a:p>
          </p:txBody>
        </p:sp>
        <p:sp>
          <p:nvSpPr>
            <p:cNvPr id="6172" name="Text Box 33"/>
            <p:cNvSpPr txBox="1">
              <a:spLocks noChangeArrowheads="1"/>
            </p:cNvSpPr>
            <p:nvPr/>
          </p:nvSpPr>
          <p:spPr bwMode="auto">
            <a:xfrm>
              <a:off x="2752" y="1397"/>
              <a:ext cx="58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s</a:t>
              </a:r>
              <a:r>
                <a:rPr lang="en-US" altLang="en-US" sz="1600"/>
                <a:t>+V</a:t>
              </a:r>
              <a:r>
                <a:rPr lang="en-US" altLang="en-US" sz="1600" baseline="-25000"/>
                <a:t>n</a:t>
              </a:r>
            </a:p>
          </p:txBody>
        </p:sp>
        <p:sp>
          <p:nvSpPr>
            <p:cNvPr id="6173" name="Line 34"/>
            <p:cNvSpPr>
              <a:spLocks noChangeShapeType="1"/>
            </p:cNvSpPr>
            <p:nvPr/>
          </p:nvSpPr>
          <p:spPr bwMode="auto">
            <a:xfrm flipV="1">
              <a:off x="3341" y="1273"/>
              <a:ext cx="0" cy="40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4" name="Line 35"/>
            <p:cNvSpPr>
              <a:spLocks noChangeShapeType="1"/>
            </p:cNvSpPr>
            <p:nvPr/>
          </p:nvSpPr>
          <p:spPr bwMode="auto">
            <a:xfrm>
              <a:off x="4153" y="1213"/>
              <a:ext cx="3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5" name="Text Box 36"/>
            <p:cNvSpPr txBox="1">
              <a:spLocks noChangeArrowheads="1"/>
            </p:cNvSpPr>
            <p:nvPr/>
          </p:nvSpPr>
          <p:spPr bwMode="auto">
            <a:xfrm>
              <a:off x="3978" y="766"/>
              <a:ext cx="12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V</a:t>
              </a:r>
              <a:r>
                <a:rPr lang="en-US" altLang="en-US" sz="1600" baseline="-25000"/>
                <a:t>o</a:t>
              </a:r>
              <a:r>
                <a:rPr lang="en-US" altLang="en-US" sz="1600"/>
                <a:t> =A</a:t>
              </a:r>
              <a:r>
                <a:rPr lang="en-US" altLang="en-US" sz="1600" baseline="-25000"/>
                <a:t>v</a:t>
              </a:r>
              <a:r>
                <a:rPr lang="en-US" altLang="en-US" sz="1600"/>
                <a:t>(V</a:t>
              </a:r>
              <a:r>
                <a:rPr lang="en-US" altLang="en-US" sz="1600" baseline="-25000"/>
                <a:t>s</a:t>
              </a:r>
              <a:r>
                <a:rPr lang="en-US" altLang="en-US" sz="1600"/>
                <a:t>+V</a:t>
              </a:r>
              <a:r>
                <a:rPr lang="en-US" altLang="en-US" sz="1600" baseline="-25000"/>
                <a:t>n</a:t>
              </a:r>
              <a:r>
                <a:rPr lang="en-US" altLang="en-US" sz="1600"/>
                <a:t>) </a:t>
              </a:r>
            </a:p>
          </p:txBody>
        </p:sp>
        <p:sp>
          <p:nvSpPr>
            <p:cNvPr id="6176" name="Text Box 37"/>
            <p:cNvSpPr txBox="1">
              <a:spLocks noChangeArrowheads="1"/>
            </p:cNvSpPr>
            <p:nvPr/>
          </p:nvSpPr>
          <p:spPr bwMode="auto">
            <a:xfrm>
              <a:off x="3585" y="1115"/>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A</a:t>
              </a:r>
              <a:r>
                <a:rPr lang="en-US" altLang="en-US" sz="1600" baseline="-25000"/>
                <a:t>v</a:t>
              </a:r>
            </a:p>
          </p:txBody>
        </p:sp>
        <p:sp>
          <p:nvSpPr>
            <p:cNvPr id="6177" name="Line 104"/>
            <p:cNvSpPr>
              <a:spLocks noChangeShapeType="1"/>
            </p:cNvSpPr>
            <p:nvPr/>
          </p:nvSpPr>
          <p:spPr bwMode="auto">
            <a:xfrm>
              <a:off x="1204" y="1607"/>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8" name="Line 105"/>
            <p:cNvSpPr>
              <a:spLocks noChangeShapeType="1"/>
            </p:cNvSpPr>
            <p:nvPr/>
          </p:nvSpPr>
          <p:spPr bwMode="auto">
            <a:xfrm>
              <a:off x="1675" y="1349"/>
              <a:ext cx="1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9" name="Line 106"/>
            <p:cNvSpPr>
              <a:spLocks noChangeShapeType="1"/>
            </p:cNvSpPr>
            <p:nvPr/>
          </p:nvSpPr>
          <p:spPr bwMode="auto">
            <a:xfrm>
              <a:off x="1789" y="1357"/>
              <a:ext cx="0" cy="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1" name="Text Box 57"/>
          <p:cNvSpPr txBox="1">
            <a:spLocks noChangeArrowheads="1"/>
          </p:cNvSpPr>
          <p:nvPr/>
        </p:nvSpPr>
        <p:spPr bwMode="auto">
          <a:xfrm>
            <a:off x="395288" y="3044825"/>
            <a:ext cx="850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The interference signal can be reduced considerably if a differential amplifier is used and the wires are twisted together so that the area of the pickup loop is minimised. Only a ‘common mode’ signal is now picked up and this should not be amplified by the differential amplifier.</a:t>
            </a:r>
            <a:endParaRPr lang="en-US" altLang="en-US" sz="1600" baseline="-25000"/>
          </a:p>
        </p:txBody>
      </p:sp>
      <p:sp>
        <p:nvSpPr>
          <p:cNvPr id="6152"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D0E4389A-7F01-4337-8F4F-64F9E9F3F838}" type="slidenum">
              <a:rPr lang="en-GB" altLang="en-US" sz="1200" smtClean="0">
                <a:latin typeface="Garamond" pitchFamily="18" charset="0"/>
              </a:rPr>
              <a:pPr/>
              <a:t>7</a:t>
            </a:fld>
            <a:endParaRPr lang="en-GB" altLang="en-US" sz="1200" smtClean="0">
              <a:latin typeface="Garamond" pitchFamily="18" charset="0"/>
            </a:endParaRPr>
          </a:p>
        </p:txBody>
      </p:sp>
      <p:sp>
        <p:nvSpPr>
          <p:cNvPr id="7171"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7172"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7173" name="Rectangle 16"/>
          <p:cNvSpPr>
            <a:spLocks noChangeArrowheads="1"/>
          </p:cNvSpPr>
          <p:nvPr/>
        </p:nvSpPr>
        <p:spPr bwMode="auto">
          <a:xfrm>
            <a:off x="555625" y="1127125"/>
            <a:ext cx="44053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r>
              <a:rPr lang="en-US" altLang="ja-JP" sz="1800" b="1">
                <a:ea typeface="MS PGothic" pitchFamily="34" charset="-128"/>
                <a:cs typeface="Times New Roman" pitchFamily="18" charset="0"/>
              </a:rPr>
              <a:t>Common mode rejection ratio, CMRR</a:t>
            </a:r>
          </a:p>
        </p:txBody>
      </p:sp>
      <p:sp>
        <p:nvSpPr>
          <p:cNvPr id="7174" name="Rectangle 17"/>
          <p:cNvSpPr>
            <a:spLocks noChangeArrowheads="1"/>
          </p:cNvSpPr>
          <p:nvPr/>
        </p:nvSpPr>
        <p:spPr bwMode="auto">
          <a:xfrm>
            <a:off x="677863" y="549275"/>
            <a:ext cx="31130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ja-JP" sz="1200">
                <a:ea typeface="MS PGothic" pitchFamily="34" charset="-128"/>
                <a:cs typeface="Times New Roman" pitchFamily="18" charset="0"/>
              </a:rPr>
              <a:t>			(3)</a:t>
            </a:r>
            <a:endParaRPr lang="en-US" altLang="ja-JP" sz="900">
              <a:ea typeface="MS PGothic" pitchFamily="34" charset="-128"/>
              <a:cs typeface="Times New Roman" pitchFamily="18" charset="0"/>
            </a:endParaRPr>
          </a:p>
          <a:p>
            <a:pPr eaLnBrk="0" hangingPunct="0"/>
            <a:endParaRPr lang="en-US" altLang="ja-JP" sz="1800">
              <a:ea typeface="MS PGothic" pitchFamily="34" charset="-128"/>
              <a:cs typeface="Times New Roman" pitchFamily="18" charset="0"/>
            </a:endParaRPr>
          </a:p>
        </p:txBody>
      </p:sp>
      <p:sp>
        <p:nvSpPr>
          <p:cNvPr id="7175" name="Rectangle 22"/>
          <p:cNvSpPr>
            <a:spLocks noChangeArrowheads="1"/>
          </p:cNvSpPr>
          <p:nvPr/>
        </p:nvSpPr>
        <p:spPr bwMode="auto">
          <a:xfrm>
            <a:off x="-823913" y="4235450"/>
            <a:ext cx="2927351"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GB" altLang="ja-JP" sz="1200">
                <a:ea typeface="MS PGothic" pitchFamily="34" charset="-128"/>
                <a:cs typeface="Times New Roman" pitchFamily="18" charset="0"/>
              </a:rPr>
              <a:t>			</a:t>
            </a:r>
            <a:endParaRPr lang="en-GB" altLang="ja-JP" sz="1800">
              <a:ea typeface="MS PGothic" pitchFamily="34" charset="-128"/>
              <a:cs typeface="Times New Roman" pitchFamily="18" charset="0"/>
            </a:endParaRPr>
          </a:p>
        </p:txBody>
      </p:sp>
      <p:sp>
        <p:nvSpPr>
          <p:cNvPr id="7176" name="Rectangle 25"/>
          <p:cNvSpPr>
            <a:spLocks noChangeArrowheads="1"/>
          </p:cNvSpPr>
          <p:nvPr/>
        </p:nvSpPr>
        <p:spPr bwMode="auto">
          <a:xfrm>
            <a:off x="468313" y="3421063"/>
            <a:ext cx="75501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GB" altLang="ja-JP" sz="1800">
                <a:ea typeface="MS PGothic" pitchFamily="34" charset="-128"/>
                <a:cs typeface="Times New Roman" pitchFamily="18" charset="0"/>
              </a:rPr>
              <a:t>Which we want to be as large as possible</a:t>
            </a:r>
            <a:r>
              <a:rPr lang="en-GB" altLang="ja-JP" sz="1800">
                <a:ea typeface="MS PGothic" pitchFamily="34" charset="-128"/>
                <a:cs typeface="Times New Roman" pitchFamily="18" charset="0"/>
                <a:sym typeface="Symbol" pitchFamily="18" charset="2"/>
              </a:rPr>
              <a:t>  </a:t>
            </a:r>
          </a:p>
          <a:p>
            <a:endParaRPr lang="en-GB" altLang="ja-JP" sz="1800">
              <a:ea typeface="MS PGothic" pitchFamily="34" charset="-128"/>
              <a:cs typeface="Times New Roman" pitchFamily="18" charset="0"/>
              <a:sym typeface="Symbol" pitchFamily="18" charset="2"/>
            </a:endParaRPr>
          </a:p>
          <a:p>
            <a:r>
              <a:rPr lang="en-GB" altLang="ja-JP" sz="1800">
                <a:ea typeface="MS PGothic" pitchFamily="34" charset="-128"/>
                <a:cs typeface="Times New Roman" pitchFamily="18" charset="0"/>
                <a:sym typeface="Symbol" pitchFamily="18" charset="2"/>
              </a:rPr>
              <a:t>Examples of commercial op-amps:</a:t>
            </a:r>
            <a:endParaRPr lang="en-US" altLang="ja-JP" sz="1800">
              <a:ea typeface="MS PGothic" pitchFamily="34" charset="-128"/>
              <a:cs typeface="Times New Roman" pitchFamily="18" charset="0"/>
              <a:sym typeface="Symbol" pitchFamily="18" charset="2"/>
            </a:endParaRPr>
          </a:p>
          <a:p>
            <a:pPr eaLnBrk="0" hangingPunct="0"/>
            <a:r>
              <a:rPr lang="en-GB" altLang="ja-JP" sz="1800">
                <a:ea typeface="MS PGothic" pitchFamily="34" charset="-128"/>
                <a:cs typeface="Times New Roman" pitchFamily="18" charset="0"/>
                <a:sym typeface="Symbol" pitchFamily="18" charset="2"/>
              </a:rPr>
              <a:t>741	</a:t>
            </a:r>
            <a:r>
              <a:rPr lang="en-GB" altLang="ja-JP" sz="1800">
                <a:ea typeface="MS PGothic" pitchFamily="34" charset="-128"/>
                <a:cs typeface="Times New Roman" pitchFamily="18" charset="0"/>
              </a:rPr>
              <a:t> = 70 – 90 dB</a:t>
            </a:r>
            <a:r>
              <a:rPr lang="en-GB" altLang="ja-JP" sz="1800">
                <a:ea typeface="MS PGothic" pitchFamily="34" charset="-128"/>
                <a:cs typeface="Times New Roman" pitchFamily="18" charset="0"/>
                <a:sym typeface="Symbol" pitchFamily="18" charset="2"/>
              </a:rPr>
              <a:t>	(3,000 to 30,000)</a:t>
            </a:r>
            <a:endParaRPr lang="en-US" altLang="ja-JP" sz="1800">
              <a:ea typeface="MS PGothic" pitchFamily="34" charset="-128"/>
              <a:cs typeface="Times New Roman" pitchFamily="18" charset="0"/>
              <a:sym typeface="Symbol" pitchFamily="18" charset="2"/>
            </a:endParaRPr>
          </a:p>
          <a:p>
            <a:pPr eaLnBrk="0" hangingPunct="0"/>
            <a:r>
              <a:rPr lang="en-GB" altLang="ja-JP" sz="1800">
                <a:ea typeface="MS PGothic" pitchFamily="34" charset="-128"/>
                <a:cs typeface="Times New Roman" pitchFamily="18" charset="0"/>
                <a:sym typeface="Symbol" pitchFamily="18" charset="2"/>
              </a:rPr>
              <a:t>OP07	</a:t>
            </a:r>
            <a:r>
              <a:rPr lang="en-GB" altLang="ja-JP" sz="1800">
                <a:ea typeface="MS PGothic" pitchFamily="34" charset="-128"/>
                <a:cs typeface="Times New Roman" pitchFamily="18" charset="0"/>
              </a:rPr>
              <a:t> = 94 – 106 dB</a:t>
            </a:r>
            <a:r>
              <a:rPr lang="en-GB" altLang="ja-JP" sz="1800">
                <a:ea typeface="MS PGothic" pitchFamily="34" charset="-128"/>
                <a:cs typeface="Times New Roman" pitchFamily="18" charset="0"/>
                <a:sym typeface="Symbol" pitchFamily="18" charset="2"/>
              </a:rPr>
              <a:t>	(50,000 to 200,000)</a:t>
            </a:r>
            <a:endParaRPr lang="en-US" altLang="ja-JP" sz="1800">
              <a:ea typeface="MS PGothic" pitchFamily="34" charset="-128"/>
              <a:cs typeface="Times New Roman" pitchFamily="18" charset="0"/>
              <a:sym typeface="Symbol" pitchFamily="18" charset="2"/>
            </a:endParaRPr>
          </a:p>
          <a:p>
            <a:pPr eaLnBrk="0" hangingPunct="0"/>
            <a:endParaRPr lang="en-US" altLang="ja-JP" sz="1800">
              <a:ea typeface="MS PGothic" pitchFamily="34" charset="-128"/>
              <a:cs typeface="Times New Roman" pitchFamily="18" charset="0"/>
              <a:sym typeface="Symbol" pitchFamily="18" charset="2"/>
            </a:endParaRPr>
          </a:p>
        </p:txBody>
      </p:sp>
      <p:sp>
        <p:nvSpPr>
          <p:cNvPr id="7177" name="Rectangle 26"/>
          <p:cNvSpPr>
            <a:spLocks noChangeArrowheads="1"/>
          </p:cNvSpPr>
          <p:nvPr/>
        </p:nvSpPr>
        <p:spPr bwMode="auto">
          <a:xfrm>
            <a:off x="552450" y="1512888"/>
            <a:ext cx="80327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r>
              <a:rPr lang="en-GB" altLang="ja-JP" sz="1800">
                <a:ea typeface="MS PGothic" pitchFamily="34" charset="-128"/>
                <a:cs typeface="Times New Roman" pitchFamily="18" charset="0"/>
              </a:rPr>
              <a:t>This is an important figure of merit for a differential amplifier that tells us how good it is at rejecting the unwanted common mode signal (CM) relative to the differential signal that we want to amplify (DM). We clearly want a high differential gain and a low common mode gain.</a:t>
            </a:r>
            <a:endParaRPr lang="en-US" altLang="ja-JP" sz="1800">
              <a:ea typeface="MS PGothic" pitchFamily="34" charset="-128"/>
              <a:cs typeface="Times New Roman" pitchFamily="18" charset="0"/>
            </a:endParaRPr>
          </a:p>
        </p:txBody>
      </p:sp>
      <p:grpSp>
        <p:nvGrpSpPr>
          <p:cNvPr id="7178" name="Group 31"/>
          <p:cNvGrpSpPr>
            <a:grpSpLocks/>
          </p:cNvGrpSpPr>
          <p:nvPr/>
        </p:nvGrpSpPr>
        <p:grpSpPr bwMode="auto">
          <a:xfrm>
            <a:off x="554038" y="2590800"/>
            <a:ext cx="5310187" cy="863600"/>
            <a:chOff x="313" y="1578"/>
            <a:chExt cx="3345" cy="544"/>
          </a:xfrm>
        </p:grpSpPr>
        <p:graphicFrame>
          <p:nvGraphicFramePr>
            <p:cNvPr id="7182" name="Object 7"/>
            <p:cNvGraphicFramePr>
              <a:graphicFrameLocks noChangeAspect="1"/>
            </p:cNvGraphicFramePr>
            <p:nvPr/>
          </p:nvGraphicFramePr>
          <p:xfrm>
            <a:off x="2408" y="1578"/>
            <a:ext cx="1250" cy="544"/>
          </p:xfrm>
          <a:graphic>
            <a:graphicData uri="http://schemas.openxmlformats.org/presentationml/2006/ole">
              <mc:AlternateContent xmlns:mc="http://schemas.openxmlformats.org/markup-compatibility/2006">
                <mc:Choice xmlns:v="urn:schemas-microsoft-com:vml" Requires="v">
                  <p:oleObj spid="_x0000_s7192" name="Equation" r:id="rId4" imgW="1028700" imgH="444500" progId="Equation.3">
                    <p:embed/>
                  </p:oleObj>
                </mc:Choice>
                <mc:Fallback>
                  <p:oleObj name="Equation" r:id="rId4" imgW="1028700" imgH="4445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 y="1578"/>
                          <a:ext cx="1250"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3" name="Rectangle 28"/>
            <p:cNvSpPr>
              <a:spLocks noChangeArrowheads="1"/>
            </p:cNvSpPr>
            <p:nvPr/>
          </p:nvSpPr>
          <p:spPr bwMode="auto">
            <a:xfrm>
              <a:off x="313" y="1746"/>
              <a:ext cx="2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r>
                <a:rPr lang="en-GB" altLang="ja-JP" sz="1800">
                  <a:ea typeface="MS PGothic" pitchFamily="34" charset="-128"/>
                  <a:cs typeface="Times New Roman" pitchFamily="18" charset="0"/>
                </a:rPr>
                <a:t>As a measure of this, we define </a:t>
              </a:r>
              <a:endParaRPr lang="en-US" altLang="ja-JP" sz="1800">
                <a:ea typeface="MS PGothic" pitchFamily="34" charset="-128"/>
                <a:cs typeface="Times New Roman" pitchFamily="18" charset="0"/>
              </a:endParaRPr>
            </a:p>
          </p:txBody>
        </p:sp>
      </p:grpSp>
      <p:sp>
        <p:nvSpPr>
          <p:cNvPr id="7179" name="Text Box 32"/>
          <p:cNvSpPr txBox="1">
            <a:spLocks noChangeArrowheads="1"/>
          </p:cNvSpPr>
          <p:nvPr/>
        </p:nvSpPr>
        <p:spPr bwMode="auto">
          <a:xfrm>
            <a:off x="454025" y="5748338"/>
            <a:ext cx="72850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i="1"/>
              <a:t>[ Note that for a voltage or voltage gain ratio, dB = 20log</a:t>
            </a:r>
            <a:r>
              <a:rPr lang="en-US" altLang="en-US" sz="1800" i="1" baseline="-25000"/>
              <a:t>10</a:t>
            </a:r>
            <a:r>
              <a:rPr lang="en-US" altLang="en-US" sz="1800" i="1"/>
              <a:t>(A</a:t>
            </a:r>
            <a:r>
              <a:rPr lang="en-US" altLang="en-US" sz="2400" i="1" baseline="-25000"/>
              <a:t>d </a:t>
            </a:r>
            <a:r>
              <a:rPr lang="en-US" altLang="en-US" sz="1800" i="1"/>
              <a:t>/ A</a:t>
            </a:r>
            <a:r>
              <a:rPr lang="en-US" altLang="en-US" sz="2400" i="1" baseline="-25000"/>
              <a:t>c</a:t>
            </a:r>
            <a:r>
              <a:rPr lang="en-US" altLang="en-US" sz="1800" i="1"/>
              <a:t>) ]</a:t>
            </a:r>
          </a:p>
        </p:txBody>
      </p:sp>
      <p:sp>
        <p:nvSpPr>
          <p:cNvPr id="7180" name="Text Box 33"/>
          <p:cNvSpPr txBox="1">
            <a:spLocks noChangeArrowheads="1"/>
          </p:cNvSpPr>
          <p:nvPr/>
        </p:nvSpPr>
        <p:spPr bwMode="auto">
          <a:xfrm>
            <a:off x="482600" y="5026025"/>
            <a:ext cx="8083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800"/>
              <a:t>So in these amplifiers, the differential signals are amplified several thousand times more than the common mode signals</a:t>
            </a:r>
          </a:p>
        </p:txBody>
      </p:sp>
      <p:sp>
        <p:nvSpPr>
          <p:cNvPr id="718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6F217682-586E-4B69-B2FC-1A2A2B047CA9}" type="slidenum">
              <a:rPr lang="en-GB" altLang="en-US" sz="1200" smtClean="0">
                <a:latin typeface="Garamond" pitchFamily="18" charset="0"/>
              </a:rPr>
              <a:pPr eaLnBrk="1" hangingPunct="1"/>
              <a:t>8</a:t>
            </a:fld>
            <a:endParaRPr lang="en-GB" altLang="en-US" sz="1200" smtClean="0">
              <a:latin typeface="Garamond" pitchFamily="18" charset="0"/>
            </a:endParaRPr>
          </a:p>
        </p:txBody>
      </p:sp>
      <p:sp>
        <p:nvSpPr>
          <p:cNvPr id="27658" name="Rectangle 12"/>
          <p:cNvSpPr>
            <a:spLocks noGrp="1" noChangeArrowheads="1"/>
          </p:cNvSpPr>
          <p:nvPr>
            <p:ph type="ctrTitle"/>
          </p:nvPr>
        </p:nvSpPr>
        <p:spPr>
          <a:xfrm>
            <a:off x="481013" y="369888"/>
            <a:ext cx="8159750" cy="555625"/>
          </a:xfrm>
          <a:noFill/>
        </p:spPr>
        <p:txBody>
          <a:bodyPr/>
          <a:lstStyle/>
          <a:p>
            <a:pPr eaLnBrk="1" hangingPunct="1"/>
            <a:r>
              <a:rPr lang="en-GB" altLang="zh-CN" sz="2000" smtClean="0">
                <a:ea typeface="SimSun" pitchFamily="2" charset="-122"/>
              </a:rPr>
              <a:t>Electronic Circuits and Systems			   	EEE211</a:t>
            </a:r>
          </a:p>
        </p:txBody>
      </p:sp>
      <p:sp>
        <p:nvSpPr>
          <p:cNvPr id="2" name="Rectangle 1"/>
          <p:cNvSpPr/>
          <p:nvPr/>
        </p:nvSpPr>
        <p:spPr>
          <a:xfrm>
            <a:off x="1441430" y="1922356"/>
            <a:ext cx="5893648" cy="2031325"/>
          </a:xfrm>
          <a:prstGeom prst="rect">
            <a:avLst/>
          </a:prstGeom>
        </p:spPr>
        <p:txBody>
          <a:bodyPr wrap="square">
            <a:spAutoFit/>
          </a:bodyPr>
          <a:lstStyle/>
          <a:p>
            <a:pPr algn="ctr" eaLnBrk="1" hangingPunct="1"/>
            <a:r>
              <a:rPr lang="en-GB" altLang="zh-CN" sz="3600" b="1" dirty="0" smtClean="0">
                <a:latin typeface="Times New Roman" panose="02020603050405020304" pitchFamily="18" charset="0"/>
                <a:ea typeface="SimSun" pitchFamily="2" charset="-122"/>
                <a:cs typeface="Times New Roman" panose="02020603050405020304" pitchFamily="18" charset="0"/>
              </a:rPr>
              <a:t>Part </a:t>
            </a:r>
            <a:r>
              <a:rPr lang="en-GB" altLang="zh-CN" sz="3600" b="1" dirty="0" smtClean="0">
                <a:latin typeface="Times New Roman" panose="02020603050405020304" pitchFamily="18" charset="0"/>
                <a:ea typeface="SimSun" pitchFamily="2" charset="-122"/>
                <a:cs typeface="Times New Roman" panose="02020603050405020304" pitchFamily="18" charset="0"/>
              </a:rPr>
              <a:t>2: </a:t>
            </a:r>
            <a:endParaRPr lang="en-GB" altLang="zh-CN" sz="3600" b="1" dirty="0" smtClean="0">
              <a:latin typeface="Times New Roman" panose="02020603050405020304" pitchFamily="18" charset="0"/>
              <a:ea typeface="SimSun" pitchFamily="2" charset="-122"/>
              <a:cs typeface="Times New Roman" panose="02020603050405020304" pitchFamily="18" charset="0"/>
            </a:endParaRPr>
          </a:p>
          <a:p>
            <a:pPr algn="ctr">
              <a:spcBef>
                <a:spcPct val="50000"/>
              </a:spcBef>
            </a:pPr>
            <a:r>
              <a:rPr lang="en-US" altLang="en-US" sz="3600" b="1" dirty="0" smtClean="0">
                <a:latin typeface="Times New Roman" panose="02020603050405020304" pitchFamily="18" charset="0"/>
                <a:cs typeface="Times New Roman" panose="02020603050405020304" pitchFamily="18" charset="0"/>
              </a:rPr>
              <a:t>Long Tailed Pair Circuit and </a:t>
            </a:r>
            <a:r>
              <a:rPr lang="en-US" altLang="en-US" sz="3600" b="1" dirty="0" smtClean="0">
                <a:latin typeface="Times New Roman" panose="02020603050405020304" pitchFamily="18" charset="0"/>
                <a:cs typeface="Times New Roman" panose="02020603050405020304" pitchFamily="18" charset="0"/>
              </a:rPr>
              <a:t>Its DC&amp;AC Analysis</a:t>
            </a:r>
            <a:endParaRPr lang="en-GB"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357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fld id="{CDD44061-D375-4D0D-BBE0-F78D2C69F469}" type="slidenum">
              <a:rPr lang="en-GB" altLang="en-US" sz="1200" smtClean="0">
                <a:latin typeface="Garamond" pitchFamily="18" charset="0"/>
              </a:rPr>
              <a:pPr/>
              <a:t>9</a:t>
            </a:fld>
            <a:endParaRPr lang="en-GB" altLang="en-US" sz="1200" smtClean="0">
              <a:latin typeface="Garamond" pitchFamily="18" charset="0"/>
            </a:endParaRPr>
          </a:p>
        </p:txBody>
      </p:sp>
      <p:sp>
        <p:nvSpPr>
          <p:cNvPr id="8195" name="Rectangle 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8196" name="Rectangle 4"/>
          <p:cNvSpPr>
            <a:spLocks noChangeArrowheads="1"/>
          </p:cNvSpPr>
          <p:nvPr/>
        </p:nvSpPr>
        <p:spPr bwMode="auto">
          <a:xfrm>
            <a:off x="0" y="2084388"/>
            <a:ext cx="9144000" cy="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ltLang="en-US"/>
          </a:p>
        </p:txBody>
      </p:sp>
      <p:sp>
        <p:nvSpPr>
          <p:cNvPr id="8197" name="Rectangle 7"/>
          <p:cNvSpPr>
            <a:spLocks noChangeArrowheads="1"/>
          </p:cNvSpPr>
          <p:nvPr/>
        </p:nvSpPr>
        <p:spPr bwMode="auto">
          <a:xfrm>
            <a:off x="481013" y="1362075"/>
            <a:ext cx="777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sz="1800">
                <a:ea typeface="MS PGothic" pitchFamily="34" charset="-128"/>
                <a:cs typeface="Times New Roman" pitchFamily="18" charset="0"/>
              </a:rPr>
              <a:t>This basic differential amplifier circuit forms the basis of much more complex differential amplifiers</a:t>
            </a:r>
          </a:p>
        </p:txBody>
      </p:sp>
      <p:sp>
        <p:nvSpPr>
          <p:cNvPr id="8198" name="Rectangle 10"/>
          <p:cNvSpPr>
            <a:spLocks noChangeArrowheads="1"/>
          </p:cNvSpPr>
          <p:nvPr/>
        </p:nvSpPr>
        <p:spPr bwMode="auto">
          <a:xfrm>
            <a:off x="517525" y="912813"/>
            <a:ext cx="5675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ja-JP" sz="1800" b="1" u="sng">
                <a:ea typeface="MS PGothic" pitchFamily="34" charset="-128"/>
              </a:rPr>
              <a:t>The ‘long tail’ pair, (or emitter coupled pair)</a:t>
            </a:r>
            <a:endParaRPr lang="en-GB" altLang="ja-JP" sz="1800" i="1">
              <a:ea typeface="MS PGothic" pitchFamily="34" charset="-128"/>
              <a:cs typeface="Times New Roman" pitchFamily="18" charset="0"/>
            </a:endParaRPr>
          </a:p>
        </p:txBody>
      </p:sp>
      <p:sp>
        <p:nvSpPr>
          <p:cNvPr id="8199" name="Text Box 179"/>
          <p:cNvSpPr txBox="1">
            <a:spLocks noChangeArrowheads="1"/>
          </p:cNvSpPr>
          <p:nvPr/>
        </p:nvSpPr>
        <p:spPr bwMode="auto">
          <a:xfrm>
            <a:off x="590550" y="5491163"/>
            <a:ext cx="82756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ja-JP" sz="1800">
                <a:ea typeface="MS PGothic" pitchFamily="34" charset="-128"/>
              </a:rPr>
              <a:t>Note that split supply rails are used so that the input signals can be referenced with respect to ground without adding a DC common mode voltage.</a:t>
            </a:r>
            <a:endParaRPr lang="en-US" altLang="en-US" sz="1800"/>
          </a:p>
        </p:txBody>
      </p:sp>
      <p:grpSp>
        <p:nvGrpSpPr>
          <p:cNvPr id="8200" name="Group 201"/>
          <p:cNvGrpSpPr>
            <a:grpSpLocks/>
          </p:cNvGrpSpPr>
          <p:nvPr/>
        </p:nvGrpSpPr>
        <p:grpSpPr bwMode="auto">
          <a:xfrm>
            <a:off x="1601788" y="2105025"/>
            <a:ext cx="6434137" cy="3159125"/>
            <a:chOff x="1009" y="1326"/>
            <a:chExt cx="4336" cy="2165"/>
          </a:xfrm>
        </p:grpSpPr>
        <p:sp>
          <p:nvSpPr>
            <p:cNvPr id="8202" name="Line 29"/>
            <p:cNvSpPr>
              <a:spLocks noChangeShapeType="1"/>
            </p:cNvSpPr>
            <p:nvPr/>
          </p:nvSpPr>
          <p:spPr bwMode="auto">
            <a:xfrm>
              <a:off x="1678" y="2151"/>
              <a:ext cx="0" cy="27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3" name="Line 30"/>
            <p:cNvSpPr>
              <a:spLocks noChangeShapeType="1"/>
            </p:cNvSpPr>
            <p:nvPr/>
          </p:nvSpPr>
          <p:spPr bwMode="auto">
            <a:xfrm flipV="1">
              <a:off x="1678" y="2151"/>
              <a:ext cx="137" cy="1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4" name="Line 31"/>
            <p:cNvSpPr>
              <a:spLocks noChangeShapeType="1"/>
            </p:cNvSpPr>
            <p:nvPr/>
          </p:nvSpPr>
          <p:spPr bwMode="auto">
            <a:xfrm>
              <a:off x="1678" y="2288"/>
              <a:ext cx="102" cy="1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5" name="Freeform 32"/>
            <p:cNvSpPr>
              <a:spLocks/>
            </p:cNvSpPr>
            <p:nvPr/>
          </p:nvSpPr>
          <p:spPr bwMode="auto">
            <a:xfrm>
              <a:off x="1750" y="2358"/>
              <a:ext cx="65" cy="67"/>
            </a:xfrm>
            <a:custGeom>
              <a:avLst/>
              <a:gdLst>
                <a:gd name="T0" fmla="*/ 65 w 65"/>
                <a:gd name="T1" fmla="*/ 67 h 67"/>
                <a:gd name="T2" fmla="*/ 0 w 65"/>
                <a:gd name="T3" fmla="*/ 44 h 67"/>
                <a:gd name="T4" fmla="*/ 14 w 65"/>
                <a:gd name="T5" fmla="*/ 37 h 67"/>
                <a:gd name="T6" fmla="*/ 26 w 65"/>
                <a:gd name="T7" fmla="*/ 28 h 67"/>
                <a:gd name="T8" fmla="*/ 35 w 65"/>
                <a:gd name="T9" fmla="*/ 14 h 67"/>
                <a:gd name="T10" fmla="*/ 42 w 65"/>
                <a:gd name="T11" fmla="*/ 0 h 67"/>
                <a:gd name="T12" fmla="*/ 65 w 65"/>
                <a:gd name="T13" fmla="*/ 67 h 67"/>
                <a:gd name="T14" fmla="*/ 0 60000 65536"/>
                <a:gd name="T15" fmla="*/ 0 60000 65536"/>
                <a:gd name="T16" fmla="*/ 0 60000 65536"/>
                <a:gd name="T17" fmla="*/ 0 60000 65536"/>
                <a:gd name="T18" fmla="*/ 0 60000 65536"/>
                <a:gd name="T19" fmla="*/ 0 60000 65536"/>
                <a:gd name="T20" fmla="*/ 0 60000 65536"/>
                <a:gd name="T21" fmla="*/ 0 w 65"/>
                <a:gd name="T22" fmla="*/ 0 h 67"/>
                <a:gd name="T23" fmla="*/ 65 w 65"/>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 h="67">
                  <a:moveTo>
                    <a:pt x="65" y="67"/>
                  </a:moveTo>
                  <a:lnTo>
                    <a:pt x="0" y="44"/>
                  </a:lnTo>
                  <a:lnTo>
                    <a:pt x="14" y="37"/>
                  </a:lnTo>
                  <a:lnTo>
                    <a:pt x="26" y="28"/>
                  </a:lnTo>
                  <a:lnTo>
                    <a:pt x="35" y="14"/>
                  </a:lnTo>
                  <a:lnTo>
                    <a:pt x="42" y="0"/>
                  </a:lnTo>
                  <a:lnTo>
                    <a:pt x="65"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Line 33"/>
            <p:cNvSpPr>
              <a:spLocks noChangeShapeType="1"/>
            </p:cNvSpPr>
            <p:nvPr/>
          </p:nvSpPr>
          <p:spPr bwMode="auto">
            <a:xfrm flipV="1">
              <a:off x="1815" y="1395"/>
              <a:ext cx="0" cy="75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7" name="Freeform 35"/>
            <p:cNvSpPr>
              <a:spLocks/>
            </p:cNvSpPr>
            <p:nvPr/>
          </p:nvSpPr>
          <p:spPr bwMode="auto">
            <a:xfrm>
              <a:off x="1214" y="2618"/>
              <a:ext cx="246" cy="246"/>
            </a:xfrm>
            <a:custGeom>
              <a:avLst/>
              <a:gdLst>
                <a:gd name="T0" fmla="*/ 0 w 246"/>
                <a:gd name="T1" fmla="*/ 123 h 246"/>
                <a:gd name="T2" fmla="*/ 2 w 246"/>
                <a:gd name="T3" fmla="*/ 100 h 246"/>
                <a:gd name="T4" fmla="*/ 7 w 246"/>
                <a:gd name="T5" fmla="*/ 79 h 246"/>
                <a:gd name="T6" fmla="*/ 18 w 246"/>
                <a:gd name="T7" fmla="*/ 58 h 246"/>
                <a:gd name="T8" fmla="*/ 32 w 246"/>
                <a:gd name="T9" fmla="*/ 39 h 246"/>
                <a:gd name="T10" fmla="*/ 48 w 246"/>
                <a:gd name="T11" fmla="*/ 23 h 246"/>
                <a:gd name="T12" fmla="*/ 67 w 246"/>
                <a:gd name="T13" fmla="*/ 11 h 246"/>
                <a:gd name="T14" fmla="*/ 88 w 246"/>
                <a:gd name="T15" fmla="*/ 4 h 246"/>
                <a:gd name="T16" fmla="*/ 111 w 246"/>
                <a:gd name="T17" fmla="*/ 0 h 246"/>
                <a:gd name="T18" fmla="*/ 134 w 246"/>
                <a:gd name="T19" fmla="*/ 0 h 246"/>
                <a:gd name="T20" fmla="*/ 158 w 246"/>
                <a:gd name="T21" fmla="*/ 4 h 246"/>
                <a:gd name="T22" fmla="*/ 179 w 246"/>
                <a:gd name="T23" fmla="*/ 11 h 246"/>
                <a:gd name="T24" fmla="*/ 197 w 246"/>
                <a:gd name="T25" fmla="*/ 23 h 246"/>
                <a:gd name="T26" fmla="*/ 213 w 246"/>
                <a:gd name="T27" fmla="*/ 39 h 246"/>
                <a:gd name="T28" fmla="*/ 227 w 246"/>
                <a:gd name="T29" fmla="*/ 58 h 246"/>
                <a:gd name="T30" fmla="*/ 239 w 246"/>
                <a:gd name="T31" fmla="*/ 79 h 246"/>
                <a:gd name="T32" fmla="*/ 244 w 246"/>
                <a:gd name="T33" fmla="*/ 100 h 246"/>
                <a:gd name="T34" fmla="*/ 246 w 246"/>
                <a:gd name="T35" fmla="*/ 123 h 246"/>
                <a:gd name="T36" fmla="*/ 244 w 246"/>
                <a:gd name="T37" fmla="*/ 146 h 246"/>
                <a:gd name="T38" fmla="*/ 239 w 246"/>
                <a:gd name="T39" fmla="*/ 167 h 246"/>
                <a:gd name="T40" fmla="*/ 227 w 246"/>
                <a:gd name="T41" fmla="*/ 188 h 246"/>
                <a:gd name="T42" fmla="*/ 213 w 246"/>
                <a:gd name="T43" fmla="*/ 207 h 246"/>
                <a:gd name="T44" fmla="*/ 197 w 246"/>
                <a:gd name="T45" fmla="*/ 221 h 246"/>
                <a:gd name="T46" fmla="*/ 179 w 246"/>
                <a:gd name="T47" fmla="*/ 232 h 246"/>
                <a:gd name="T48" fmla="*/ 158 w 246"/>
                <a:gd name="T49" fmla="*/ 242 h 246"/>
                <a:gd name="T50" fmla="*/ 134 w 246"/>
                <a:gd name="T51" fmla="*/ 246 h 246"/>
                <a:gd name="T52" fmla="*/ 111 w 246"/>
                <a:gd name="T53" fmla="*/ 246 h 246"/>
                <a:gd name="T54" fmla="*/ 88 w 246"/>
                <a:gd name="T55" fmla="*/ 242 h 246"/>
                <a:gd name="T56" fmla="*/ 67 w 246"/>
                <a:gd name="T57" fmla="*/ 232 h 246"/>
                <a:gd name="T58" fmla="*/ 48 w 246"/>
                <a:gd name="T59" fmla="*/ 221 h 246"/>
                <a:gd name="T60" fmla="*/ 32 w 246"/>
                <a:gd name="T61" fmla="*/ 207 h 246"/>
                <a:gd name="T62" fmla="*/ 18 w 246"/>
                <a:gd name="T63" fmla="*/ 188 h 246"/>
                <a:gd name="T64" fmla="*/ 7 w 246"/>
                <a:gd name="T65" fmla="*/ 167 h 246"/>
                <a:gd name="T66" fmla="*/ 2 w 246"/>
                <a:gd name="T67" fmla="*/ 146 h 246"/>
                <a:gd name="T68" fmla="*/ 0 w 246"/>
                <a:gd name="T69" fmla="*/ 123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6"/>
                <a:gd name="T106" fmla="*/ 0 h 246"/>
                <a:gd name="T107" fmla="*/ 246 w 246"/>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6" h="246">
                  <a:moveTo>
                    <a:pt x="0" y="123"/>
                  </a:moveTo>
                  <a:lnTo>
                    <a:pt x="2" y="100"/>
                  </a:lnTo>
                  <a:lnTo>
                    <a:pt x="7" y="79"/>
                  </a:lnTo>
                  <a:lnTo>
                    <a:pt x="18" y="58"/>
                  </a:lnTo>
                  <a:lnTo>
                    <a:pt x="32" y="39"/>
                  </a:lnTo>
                  <a:lnTo>
                    <a:pt x="48" y="23"/>
                  </a:lnTo>
                  <a:lnTo>
                    <a:pt x="67" y="11"/>
                  </a:lnTo>
                  <a:lnTo>
                    <a:pt x="88" y="4"/>
                  </a:lnTo>
                  <a:lnTo>
                    <a:pt x="111" y="0"/>
                  </a:lnTo>
                  <a:lnTo>
                    <a:pt x="134" y="0"/>
                  </a:lnTo>
                  <a:lnTo>
                    <a:pt x="158" y="4"/>
                  </a:lnTo>
                  <a:lnTo>
                    <a:pt x="179" y="11"/>
                  </a:lnTo>
                  <a:lnTo>
                    <a:pt x="197" y="23"/>
                  </a:lnTo>
                  <a:lnTo>
                    <a:pt x="213" y="39"/>
                  </a:lnTo>
                  <a:lnTo>
                    <a:pt x="227" y="58"/>
                  </a:lnTo>
                  <a:lnTo>
                    <a:pt x="239" y="79"/>
                  </a:lnTo>
                  <a:lnTo>
                    <a:pt x="244" y="100"/>
                  </a:lnTo>
                  <a:lnTo>
                    <a:pt x="246" y="123"/>
                  </a:lnTo>
                  <a:lnTo>
                    <a:pt x="244" y="146"/>
                  </a:lnTo>
                  <a:lnTo>
                    <a:pt x="239" y="167"/>
                  </a:lnTo>
                  <a:lnTo>
                    <a:pt x="227" y="188"/>
                  </a:lnTo>
                  <a:lnTo>
                    <a:pt x="213" y="207"/>
                  </a:lnTo>
                  <a:lnTo>
                    <a:pt x="197" y="221"/>
                  </a:lnTo>
                  <a:lnTo>
                    <a:pt x="179" y="232"/>
                  </a:lnTo>
                  <a:lnTo>
                    <a:pt x="158" y="242"/>
                  </a:lnTo>
                  <a:lnTo>
                    <a:pt x="134" y="246"/>
                  </a:lnTo>
                  <a:lnTo>
                    <a:pt x="111" y="246"/>
                  </a:lnTo>
                  <a:lnTo>
                    <a:pt x="88" y="242"/>
                  </a:lnTo>
                  <a:lnTo>
                    <a:pt x="67" y="232"/>
                  </a:lnTo>
                  <a:lnTo>
                    <a:pt x="48" y="221"/>
                  </a:lnTo>
                  <a:lnTo>
                    <a:pt x="32" y="207"/>
                  </a:lnTo>
                  <a:lnTo>
                    <a:pt x="18" y="188"/>
                  </a:lnTo>
                  <a:lnTo>
                    <a:pt x="7" y="167"/>
                  </a:lnTo>
                  <a:lnTo>
                    <a:pt x="2"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8" name="Freeform 38"/>
            <p:cNvSpPr>
              <a:spLocks/>
            </p:cNvSpPr>
            <p:nvPr/>
          </p:nvSpPr>
          <p:spPr bwMode="auto">
            <a:xfrm>
              <a:off x="2614" y="1993"/>
              <a:ext cx="40" cy="42"/>
            </a:xfrm>
            <a:custGeom>
              <a:avLst/>
              <a:gdLst>
                <a:gd name="T0" fmla="*/ 0 w 40"/>
                <a:gd name="T1" fmla="*/ 21 h 42"/>
                <a:gd name="T2" fmla="*/ 3 w 40"/>
                <a:gd name="T3" fmla="*/ 11 h 42"/>
                <a:gd name="T4" fmla="*/ 7 w 40"/>
                <a:gd name="T5" fmla="*/ 4 h 42"/>
                <a:gd name="T6" fmla="*/ 16 w 40"/>
                <a:gd name="T7" fmla="*/ 0 h 42"/>
                <a:gd name="T8" fmla="*/ 23 w 40"/>
                <a:gd name="T9" fmla="*/ 0 h 42"/>
                <a:gd name="T10" fmla="*/ 33 w 40"/>
                <a:gd name="T11" fmla="*/ 4 h 42"/>
                <a:gd name="T12" fmla="*/ 37 w 40"/>
                <a:gd name="T13" fmla="*/ 11 h 42"/>
                <a:gd name="T14" fmla="*/ 40 w 40"/>
                <a:gd name="T15" fmla="*/ 21 h 42"/>
                <a:gd name="T16" fmla="*/ 37 w 40"/>
                <a:gd name="T17" fmla="*/ 30 h 42"/>
                <a:gd name="T18" fmla="*/ 33 w 40"/>
                <a:gd name="T19" fmla="*/ 37 h 42"/>
                <a:gd name="T20" fmla="*/ 23 w 40"/>
                <a:gd name="T21" fmla="*/ 42 h 42"/>
                <a:gd name="T22" fmla="*/ 16 w 40"/>
                <a:gd name="T23" fmla="*/ 42 h 42"/>
                <a:gd name="T24" fmla="*/ 7 w 40"/>
                <a:gd name="T25" fmla="*/ 37 h 42"/>
                <a:gd name="T26" fmla="*/ 3 w 40"/>
                <a:gd name="T27" fmla="*/ 30 h 42"/>
                <a:gd name="T28" fmla="*/ 0 w 40"/>
                <a:gd name="T29" fmla="*/ 2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3" y="11"/>
                  </a:lnTo>
                  <a:lnTo>
                    <a:pt x="7" y="4"/>
                  </a:lnTo>
                  <a:lnTo>
                    <a:pt x="16" y="0"/>
                  </a:lnTo>
                  <a:lnTo>
                    <a:pt x="23" y="0"/>
                  </a:lnTo>
                  <a:lnTo>
                    <a:pt x="33" y="4"/>
                  </a:lnTo>
                  <a:lnTo>
                    <a:pt x="37" y="11"/>
                  </a:lnTo>
                  <a:lnTo>
                    <a:pt x="40" y="21"/>
                  </a:lnTo>
                  <a:lnTo>
                    <a:pt x="37" y="30"/>
                  </a:lnTo>
                  <a:lnTo>
                    <a:pt x="33" y="37"/>
                  </a:lnTo>
                  <a:lnTo>
                    <a:pt x="23" y="42"/>
                  </a:lnTo>
                  <a:lnTo>
                    <a:pt x="16" y="42"/>
                  </a:lnTo>
                  <a:lnTo>
                    <a:pt x="7" y="37"/>
                  </a:lnTo>
                  <a:lnTo>
                    <a:pt x="3" y="30"/>
                  </a:lnTo>
                  <a:lnTo>
                    <a:pt x="0" y="21"/>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8209" name="Rectangle 39"/>
            <p:cNvSpPr>
              <a:spLocks noChangeArrowheads="1"/>
            </p:cNvSpPr>
            <p:nvPr/>
          </p:nvSpPr>
          <p:spPr bwMode="auto">
            <a:xfrm>
              <a:off x="2570" y="1549"/>
              <a:ext cx="126" cy="314"/>
            </a:xfrm>
            <a:prstGeom prst="rect">
              <a:avLst/>
            </a:prstGeom>
            <a:solidFill>
              <a:srgbClr val="FFFFFF"/>
            </a:solidFill>
            <a:ln w="11113">
              <a:solidFill>
                <a:srgbClr val="000000"/>
              </a:solidFill>
              <a:miter lim="800000"/>
              <a:headEnd/>
              <a:tailEnd/>
            </a:ln>
          </p:spPr>
          <p:txBody>
            <a:bodyPr/>
            <a:lstStyle/>
            <a:p>
              <a:endParaRPr lang="en-US" altLang="en-US"/>
            </a:p>
          </p:txBody>
        </p:sp>
        <p:sp>
          <p:nvSpPr>
            <p:cNvPr id="8210" name="Line 40"/>
            <p:cNvSpPr>
              <a:spLocks noChangeShapeType="1"/>
            </p:cNvSpPr>
            <p:nvPr/>
          </p:nvSpPr>
          <p:spPr bwMode="auto">
            <a:xfrm flipV="1">
              <a:off x="2633" y="1862"/>
              <a:ext cx="2" cy="28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1" name="Line 41"/>
            <p:cNvSpPr>
              <a:spLocks noChangeShapeType="1"/>
            </p:cNvSpPr>
            <p:nvPr/>
          </p:nvSpPr>
          <p:spPr bwMode="auto">
            <a:xfrm flipV="1">
              <a:off x="2632" y="1397"/>
              <a:ext cx="3" cy="14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2" name="Line 42"/>
            <p:cNvSpPr>
              <a:spLocks noChangeShapeType="1"/>
            </p:cNvSpPr>
            <p:nvPr/>
          </p:nvSpPr>
          <p:spPr bwMode="auto">
            <a:xfrm>
              <a:off x="2772" y="2151"/>
              <a:ext cx="0" cy="27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Line 43"/>
            <p:cNvSpPr>
              <a:spLocks noChangeShapeType="1"/>
            </p:cNvSpPr>
            <p:nvPr/>
          </p:nvSpPr>
          <p:spPr bwMode="auto">
            <a:xfrm flipH="1" flipV="1">
              <a:off x="2633" y="2151"/>
              <a:ext cx="139" cy="1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4" name="Line 44"/>
            <p:cNvSpPr>
              <a:spLocks noChangeShapeType="1"/>
            </p:cNvSpPr>
            <p:nvPr/>
          </p:nvSpPr>
          <p:spPr bwMode="auto">
            <a:xfrm flipH="1">
              <a:off x="2668" y="2288"/>
              <a:ext cx="104" cy="1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Freeform 45"/>
            <p:cNvSpPr>
              <a:spLocks/>
            </p:cNvSpPr>
            <p:nvPr/>
          </p:nvSpPr>
          <p:spPr bwMode="auto">
            <a:xfrm>
              <a:off x="2633" y="2358"/>
              <a:ext cx="67" cy="67"/>
            </a:xfrm>
            <a:custGeom>
              <a:avLst/>
              <a:gdLst>
                <a:gd name="T0" fmla="*/ 0 w 67"/>
                <a:gd name="T1" fmla="*/ 67 h 67"/>
                <a:gd name="T2" fmla="*/ 67 w 67"/>
                <a:gd name="T3" fmla="*/ 44 h 67"/>
                <a:gd name="T4" fmla="*/ 53 w 67"/>
                <a:gd name="T5" fmla="*/ 37 h 67"/>
                <a:gd name="T6" fmla="*/ 39 w 67"/>
                <a:gd name="T7" fmla="*/ 28 h 67"/>
                <a:gd name="T8" fmla="*/ 30 w 67"/>
                <a:gd name="T9" fmla="*/ 14 h 67"/>
                <a:gd name="T10" fmla="*/ 23 w 67"/>
                <a:gd name="T11" fmla="*/ 0 h 67"/>
                <a:gd name="T12" fmla="*/ 0 w 67"/>
                <a:gd name="T13" fmla="*/ 67 h 67"/>
                <a:gd name="T14" fmla="*/ 0 60000 65536"/>
                <a:gd name="T15" fmla="*/ 0 60000 65536"/>
                <a:gd name="T16" fmla="*/ 0 60000 65536"/>
                <a:gd name="T17" fmla="*/ 0 60000 65536"/>
                <a:gd name="T18" fmla="*/ 0 60000 65536"/>
                <a:gd name="T19" fmla="*/ 0 60000 65536"/>
                <a:gd name="T20" fmla="*/ 0 60000 65536"/>
                <a:gd name="T21" fmla="*/ 0 w 67"/>
                <a:gd name="T22" fmla="*/ 0 h 67"/>
                <a:gd name="T23" fmla="*/ 67 w 67"/>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67">
                  <a:moveTo>
                    <a:pt x="0" y="67"/>
                  </a:moveTo>
                  <a:lnTo>
                    <a:pt x="67" y="44"/>
                  </a:lnTo>
                  <a:lnTo>
                    <a:pt x="53" y="37"/>
                  </a:lnTo>
                  <a:lnTo>
                    <a:pt x="39" y="28"/>
                  </a:lnTo>
                  <a:lnTo>
                    <a:pt x="30" y="14"/>
                  </a:lnTo>
                  <a:lnTo>
                    <a:pt x="23" y="0"/>
                  </a:lnTo>
                  <a:lnTo>
                    <a:pt x="0"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6" name="Line 48"/>
            <p:cNvSpPr>
              <a:spLocks noChangeShapeType="1"/>
            </p:cNvSpPr>
            <p:nvPr/>
          </p:nvSpPr>
          <p:spPr bwMode="auto">
            <a:xfrm>
              <a:off x="1815" y="2425"/>
              <a:ext cx="0" cy="1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Line 49"/>
            <p:cNvSpPr>
              <a:spLocks noChangeShapeType="1"/>
            </p:cNvSpPr>
            <p:nvPr/>
          </p:nvSpPr>
          <p:spPr bwMode="auto">
            <a:xfrm>
              <a:off x="2633" y="2425"/>
              <a:ext cx="2" cy="1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8" name="Line 50"/>
            <p:cNvSpPr>
              <a:spLocks noChangeShapeType="1"/>
            </p:cNvSpPr>
            <p:nvPr/>
          </p:nvSpPr>
          <p:spPr bwMode="auto">
            <a:xfrm>
              <a:off x="1815" y="2560"/>
              <a:ext cx="818" cy="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9" name="Rectangle 51"/>
            <p:cNvSpPr>
              <a:spLocks noChangeArrowheads="1"/>
            </p:cNvSpPr>
            <p:nvPr/>
          </p:nvSpPr>
          <p:spPr bwMode="auto">
            <a:xfrm>
              <a:off x="2154" y="2835"/>
              <a:ext cx="144" cy="358"/>
            </a:xfrm>
            <a:prstGeom prst="rect">
              <a:avLst/>
            </a:prstGeom>
            <a:solidFill>
              <a:srgbClr val="FFFFFF"/>
            </a:solidFill>
            <a:ln w="11113">
              <a:solidFill>
                <a:srgbClr val="000000"/>
              </a:solidFill>
              <a:miter lim="800000"/>
              <a:headEnd/>
              <a:tailEnd/>
            </a:ln>
          </p:spPr>
          <p:txBody>
            <a:bodyPr/>
            <a:lstStyle/>
            <a:p>
              <a:endParaRPr lang="en-US" altLang="en-US"/>
            </a:p>
          </p:txBody>
        </p:sp>
        <p:sp>
          <p:nvSpPr>
            <p:cNvPr id="8220" name="Line 52"/>
            <p:cNvSpPr>
              <a:spLocks noChangeShapeType="1"/>
            </p:cNvSpPr>
            <p:nvPr/>
          </p:nvSpPr>
          <p:spPr bwMode="auto">
            <a:xfrm flipV="1">
              <a:off x="2224" y="2572"/>
              <a:ext cx="0" cy="26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1" name="Freeform 53"/>
            <p:cNvSpPr>
              <a:spLocks/>
            </p:cNvSpPr>
            <p:nvPr/>
          </p:nvSpPr>
          <p:spPr bwMode="auto">
            <a:xfrm>
              <a:off x="2203" y="2542"/>
              <a:ext cx="42" cy="39"/>
            </a:xfrm>
            <a:custGeom>
              <a:avLst/>
              <a:gdLst>
                <a:gd name="T0" fmla="*/ 0 w 42"/>
                <a:gd name="T1" fmla="*/ 18 h 39"/>
                <a:gd name="T2" fmla="*/ 2 w 42"/>
                <a:gd name="T3" fmla="*/ 9 h 39"/>
                <a:gd name="T4" fmla="*/ 9 w 42"/>
                <a:gd name="T5" fmla="*/ 2 h 39"/>
                <a:gd name="T6" fmla="*/ 16 w 42"/>
                <a:gd name="T7" fmla="*/ 0 h 39"/>
                <a:gd name="T8" fmla="*/ 26 w 42"/>
                <a:gd name="T9" fmla="*/ 0 h 39"/>
                <a:gd name="T10" fmla="*/ 35 w 42"/>
                <a:gd name="T11" fmla="*/ 2 h 39"/>
                <a:gd name="T12" fmla="*/ 40 w 42"/>
                <a:gd name="T13" fmla="*/ 9 h 39"/>
                <a:gd name="T14" fmla="*/ 42 w 42"/>
                <a:gd name="T15" fmla="*/ 18 h 39"/>
                <a:gd name="T16" fmla="*/ 40 w 42"/>
                <a:gd name="T17" fmla="*/ 28 h 39"/>
                <a:gd name="T18" fmla="*/ 35 w 42"/>
                <a:gd name="T19" fmla="*/ 35 h 39"/>
                <a:gd name="T20" fmla="*/ 26 w 42"/>
                <a:gd name="T21" fmla="*/ 39 h 39"/>
                <a:gd name="T22" fmla="*/ 16 w 42"/>
                <a:gd name="T23" fmla="*/ 39 h 39"/>
                <a:gd name="T24" fmla="*/ 9 w 42"/>
                <a:gd name="T25" fmla="*/ 35 h 39"/>
                <a:gd name="T26" fmla="*/ 2 w 42"/>
                <a:gd name="T27" fmla="*/ 28 h 39"/>
                <a:gd name="T28" fmla="*/ 0 w 42"/>
                <a:gd name="T29" fmla="*/ 18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2"/>
                <a:gd name="T46" fmla="*/ 0 h 39"/>
                <a:gd name="T47" fmla="*/ 42 w 42"/>
                <a:gd name="T48" fmla="*/ 39 h 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2" h="39">
                  <a:moveTo>
                    <a:pt x="0" y="18"/>
                  </a:moveTo>
                  <a:lnTo>
                    <a:pt x="2" y="9"/>
                  </a:lnTo>
                  <a:lnTo>
                    <a:pt x="9" y="2"/>
                  </a:lnTo>
                  <a:lnTo>
                    <a:pt x="16" y="0"/>
                  </a:lnTo>
                  <a:lnTo>
                    <a:pt x="26" y="0"/>
                  </a:lnTo>
                  <a:lnTo>
                    <a:pt x="35" y="2"/>
                  </a:lnTo>
                  <a:lnTo>
                    <a:pt x="40" y="9"/>
                  </a:lnTo>
                  <a:lnTo>
                    <a:pt x="42" y="18"/>
                  </a:lnTo>
                  <a:lnTo>
                    <a:pt x="40" y="28"/>
                  </a:lnTo>
                  <a:lnTo>
                    <a:pt x="35" y="35"/>
                  </a:lnTo>
                  <a:lnTo>
                    <a:pt x="26" y="39"/>
                  </a:lnTo>
                  <a:lnTo>
                    <a:pt x="16" y="39"/>
                  </a:lnTo>
                  <a:lnTo>
                    <a:pt x="9" y="35"/>
                  </a:lnTo>
                  <a:lnTo>
                    <a:pt x="2" y="28"/>
                  </a:lnTo>
                  <a:lnTo>
                    <a:pt x="0" y="18"/>
                  </a:lnTo>
                  <a:close/>
                </a:path>
              </a:pathLst>
            </a:custGeom>
            <a:solidFill>
              <a:srgbClr val="000000"/>
            </a:solidFill>
            <a:ln w="11113">
              <a:solidFill>
                <a:srgbClr val="000000"/>
              </a:solidFill>
              <a:prstDash val="solid"/>
              <a:round/>
              <a:headEnd/>
              <a:tailEnd/>
            </a:ln>
          </p:spPr>
          <p:txBody>
            <a:bodyPr/>
            <a:lstStyle/>
            <a:p>
              <a:endParaRPr lang="zh-CN" altLang="en-US"/>
            </a:p>
          </p:txBody>
        </p:sp>
        <p:sp>
          <p:nvSpPr>
            <p:cNvPr id="8222" name="Line 54"/>
            <p:cNvSpPr>
              <a:spLocks noChangeShapeType="1"/>
            </p:cNvSpPr>
            <p:nvPr/>
          </p:nvSpPr>
          <p:spPr bwMode="auto">
            <a:xfrm>
              <a:off x="2224" y="2658"/>
              <a:ext cx="0" cy="3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3" name="Freeform 55"/>
            <p:cNvSpPr>
              <a:spLocks/>
            </p:cNvSpPr>
            <p:nvPr/>
          </p:nvSpPr>
          <p:spPr bwMode="auto">
            <a:xfrm>
              <a:off x="2194" y="2677"/>
              <a:ext cx="63" cy="62"/>
            </a:xfrm>
            <a:custGeom>
              <a:avLst/>
              <a:gdLst>
                <a:gd name="T0" fmla="*/ 30 w 63"/>
                <a:gd name="T1" fmla="*/ 62 h 62"/>
                <a:gd name="T2" fmla="*/ 0 w 63"/>
                <a:gd name="T3" fmla="*/ 0 h 62"/>
                <a:gd name="T4" fmla="*/ 14 w 63"/>
                <a:gd name="T5" fmla="*/ 4 h 62"/>
                <a:gd name="T6" fmla="*/ 30 w 63"/>
                <a:gd name="T7" fmla="*/ 7 h 62"/>
                <a:gd name="T8" fmla="*/ 46 w 63"/>
                <a:gd name="T9" fmla="*/ 4 h 62"/>
                <a:gd name="T10" fmla="*/ 63 w 63"/>
                <a:gd name="T11" fmla="*/ 0 h 62"/>
                <a:gd name="T12" fmla="*/ 30 w 63"/>
                <a:gd name="T13" fmla="*/ 62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30" y="62"/>
                  </a:moveTo>
                  <a:lnTo>
                    <a:pt x="0" y="0"/>
                  </a:lnTo>
                  <a:lnTo>
                    <a:pt x="14" y="4"/>
                  </a:lnTo>
                  <a:lnTo>
                    <a:pt x="30" y="7"/>
                  </a:lnTo>
                  <a:lnTo>
                    <a:pt x="46" y="4"/>
                  </a:lnTo>
                  <a:lnTo>
                    <a:pt x="63" y="0"/>
                  </a:lnTo>
                  <a:lnTo>
                    <a:pt x="30"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4" name="Line 56"/>
            <p:cNvSpPr>
              <a:spLocks noChangeShapeType="1"/>
            </p:cNvSpPr>
            <p:nvPr/>
          </p:nvSpPr>
          <p:spPr bwMode="auto">
            <a:xfrm flipH="1">
              <a:off x="2449" y="2560"/>
              <a:ext cx="21" cy="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5" name="Freeform 57"/>
            <p:cNvSpPr>
              <a:spLocks/>
            </p:cNvSpPr>
            <p:nvPr/>
          </p:nvSpPr>
          <p:spPr bwMode="auto">
            <a:xfrm>
              <a:off x="2403" y="2530"/>
              <a:ext cx="63" cy="63"/>
            </a:xfrm>
            <a:custGeom>
              <a:avLst/>
              <a:gdLst>
                <a:gd name="T0" fmla="*/ 0 w 63"/>
                <a:gd name="T1" fmla="*/ 30 h 63"/>
                <a:gd name="T2" fmla="*/ 63 w 63"/>
                <a:gd name="T3" fmla="*/ 0 h 63"/>
                <a:gd name="T4" fmla="*/ 56 w 63"/>
                <a:gd name="T5" fmla="*/ 14 h 63"/>
                <a:gd name="T6" fmla="*/ 53 w 63"/>
                <a:gd name="T7" fmla="*/ 30 h 63"/>
                <a:gd name="T8" fmla="*/ 56 w 63"/>
                <a:gd name="T9" fmla="*/ 47 h 63"/>
                <a:gd name="T10" fmla="*/ 63 w 63"/>
                <a:gd name="T11" fmla="*/ 63 h 63"/>
                <a:gd name="T12" fmla="*/ 0 w 63"/>
                <a:gd name="T13" fmla="*/ 30 h 63"/>
                <a:gd name="T14" fmla="*/ 0 60000 65536"/>
                <a:gd name="T15" fmla="*/ 0 60000 65536"/>
                <a:gd name="T16" fmla="*/ 0 60000 65536"/>
                <a:gd name="T17" fmla="*/ 0 60000 65536"/>
                <a:gd name="T18" fmla="*/ 0 60000 65536"/>
                <a:gd name="T19" fmla="*/ 0 60000 65536"/>
                <a:gd name="T20" fmla="*/ 0 60000 65536"/>
                <a:gd name="T21" fmla="*/ 0 w 63"/>
                <a:gd name="T22" fmla="*/ 0 h 63"/>
                <a:gd name="T23" fmla="*/ 63 w 63"/>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3">
                  <a:moveTo>
                    <a:pt x="0" y="30"/>
                  </a:moveTo>
                  <a:lnTo>
                    <a:pt x="63" y="0"/>
                  </a:lnTo>
                  <a:lnTo>
                    <a:pt x="56" y="14"/>
                  </a:lnTo>
                  <a:lnTo>
                    <a:pt x="53" y="30"/>
                  </a:lnTo>
                  <a:lnTo>
                    <a:pt x="56" y="47"/>
                  </a:lnTo>
                  <a:lnTo>
                    <a:pt x="63" y="63"/>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6" name="Line 58"/>
            <p:cNvSpPr>
              <a:spLocks noChangeShapeType="1"/>
            </p:cNvSpPr>
            <p:nvPr/>
          </p:nvSpPr>
          <p:spPr bwMode="auto">
            <a:xfrm>
              <a:off x="1980" y="2560"/>
              <a:ext cx="21" cy="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7" name="Freeform 59"/>
            <p:cNvSpPr>
              <a:spLocks/>
            </p:cNvSpPr>
            <p:nvPr/>
          </p:nvSpPr>
          <p:spPr bwMode="auto">
            <a:xfrm>
              <a:off x="1985" y="2530"/>
              <a:ext cx="62" cy="63"/>
            </a:xfrm>
            <a:custGeom>
              <a:avLst/>
              <a:gdLst>
                <a:gd name="T0" fmla="*/ 62 w 62"/>
                <a:gd name="T1" fmla="*/ 30 h 63"/>
                <a:gd name="T2" fmla="*/ 0 w 62"/>
                <a:gd name="T3" fmla="*/ 63 h 63"/>
                <a:gd name="T4" fmla="*/ 4 w 62"/>
                <a:gd name="T5" fmla="*/ 47 h 63"/>
                <a:gd name="T6" fmla="*/ 7 w 62"/>
                <a:gd name="T7" fmla="*/ 30 h 63"/>
                <a:gd name="T8" fmla="*/ 4 w 62"/>
                <a:gd name="T9" fmla="*/ 14 h 63"/>
                <a:gd name="T10" fmla="*/ 0 w 62"/>
                <a:gd name="T11" fmla="*/ 0 h 63"/>
                <a:gd name="T12" fmla="*/ 62 w 62"/>
                <a:gd name="T13" fmla="*/ 30 h 63"/>
                <a:gd name="T14" fmla="*/ 0 60000 65536"/>
                <a:gd name="T15" fmla="*/ 0 60000 65536"/>
                <a:gd name="T16" fmla="*/ 0 60000 65536"/>
                <a:gd name="T17" fmla="*/ 0 60000 65536"/>
                <a:gd name="T18" fmla="*/ 0 60000 65536"/>
                <a:gd name="T19" fmla="*/ 0 60000 65536"/>
                <a:gd name="T20" fmla="*/ 0 60000 65536"/>
                <a:gd name="T21" fmla="*/ 0 w 62"/>
                <a:gd name="T22" fmla="*/ 0 h 63"/>
                <a:gd name="T23" fmla="*/ 62 w 62"/>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3">
                  <a:moveTo>
                    <a:pt x="62" y="30"/>
                  </a:moveTo>
                  <a:lnTo>
                    <a:pt x="0" y="63"/>
                  </a:lnTo>
                  <a:lnTo>
                    <a:pt x="4" y="47"/>
                  </a:lnTo>
                  <a:lnTo>
                    <a:pt x="7" y="30"/>
                  </a:lnTo>
                  <a:lnTo>
                    <a:pt x="4" y="14"/>
                  </a:lnTo>
                  <a:lnTo>
                    <a:pt x="0" y="0"/>
                  </a:lnTo>
                  <a:lnTo>
                    <a:pt x="62"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8" name="Rectangle 64"/>
            <p:cNvSpPr>
              <a:spLocks noChangeArrowheads="1"/>
            </p:cNvSpPr>
            <p:nvPr/>
          </p:nvSpPr>
          <p:spPr bwMode="auto">
            <a:xfrm>
              <a:off x="2758" y="1562"/>
              <a:ext cx="13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29" name="Rectangle 65"/>
            <p:cNvSpPr>
              <a:spLocks noChangeArrowheads="1"/>
            </p:cNvSpPr>
            <p:nvPr/>
          </p:nvSpPr>
          <p:spPr bwMode="auto">
            <a:xfrm>
              <a:off x="2758" y="1565"/>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r>
                <a:rPr lang="en-US" altLang="en-US" baseline="-25000">
                  <a:solidFill>
                    <a:srgbClr val="000000"/>
                  </a:solidFill>
                  <a:latin typeface="Times New Roman" pitchFamily="18" charset="0"/>
                </a:rPr>
                <a:t>C</a:t>
              </a:r>
              <a:endParaRPr lang="en-US" altLang="en-US"/>
            </a:p>
          </p:txBody>
        </p:sp>
        <p:sp>
          <p:nvSpPr>
            <p:cNvPr id="8230" name="Rectangle 69"/>
            <p:cNvSpPr>
              <a:spLocks noChangeArrowheads="1"/>
            </p:cNvSpPr>
            <p:nvPr/>
          </p:nvSpPr>
          <p:spPr bwMode="auto">
            <a:xfrm>
              <a:off x="1936" y="2342"/>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E1</a:t>
              </a:r>
              <a:endParaRPr lang="en-US" altLang="en-US"/>
            </a:p>
          </p:txBody>
        </p:sp>
        <p:sp>
          <p:nvSpPr>
            <p:cNvPr id="8231" name="Rectangle 73"/>
            <p:cNvSpPr>
              <a:spLocks noChangeArrowheads="1"/>
            </p:cNvSpPr>
            <p:nvPr/>
          </p:nvSpPr>
          <p:spPr bwMode="auto">
            <a:xfrm>
              <a:off x="2375" y="2349"/>
              <a:ext cx="14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E2</a:t>
              </a:r>
              <a:endParaRPr lang="en-US" altLang="en-US"/>
            </a:p>
          </p:txBody>
        </p:sp>
        <p:sp>
          <p:nvSpPr>
            <p:cNvPr id="8232" name="Line 77"/>
            <p:cNvSpPr>
              <a:spLocks noChangeShapeType="1"/>
            </p:cNvSpPr>
            <p:nvPr/>
          </p:nvSpPr>
          <p:spPr bwMode="auto">
            <a:xfrm flipV="1">
              <a:off x="1337" y="2288"/>
              <a:ext cx="0" cy="32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3" name="Line 78"/>
            <p:cNvSpPr>
              <a:spLocks noChangeShapeType="1"/>
            </p:cNvSpPr>
            <p:nvPr/>
          </p:nvSpPr>
          <p:spPr bwMode="auto">
            <a:xfrm>
              <a:off x="1337" y="2288"/>
              <a:ext cx="341"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4" name="Line 80"/>
            <p:cNvSpPr>
              <a:spLocks noChangeShapeType="1"/>
            </p:cNvSpPr>
            <p:nvPr/>
          </p:nvSpPr>
          <p:spPr bwMode="auto">
            <a:xfrm>
              <a:off x="1337" y="2864"/>
              <a:ext cx="0" cy="1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5" name="Line 81"/>
            <p:cNvSpPr>
              <a:spLocks noChangeShapeType="1"/>
            </p:cNvSpPr>
            <p:nvPr/>
          </p:nvSpPr>
          <p:spPr bwMode="auto">
            <a:xfrm>
              <a:off x="1460" y="2288"/>
              <a:ext cx="21"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6" name="Freeform 82"/>
            <p:cNvSpPr>
              <a:spLocks/>
            </p:cNvSpPr>
            <p:nvPr/>
          </p:nvSpPr>
          <p:spPr bwMode="auto">
            <a:xfrm>
              <a:off x="1465" y="2256"/>
              <a:ext cx="62" cy="62"/>
            </a:xfrm>
            <a:custGeom>
              <a:avLst/>
              <a:gdLst>
                <a:gd name="T0" fmla="*/ 62 w 62"/>
                <a:gd name="T1" fmla="*/ 32 h 62"/>
                <a:gd name="T2" fmla="*/ 0 w 62"/>
                <a:gd name="T3" fmla="*/ 62 h 62"/>
                <a:gd name="T4" fmla="*/ 6 w 62"/>
                <a:gd name="T5" fmla="*/ 48 h 62"/>
                <a:gd name="T6" fmla="*/ 9 w 62"/>
                <a:gd name="T7" fmla="*/ 32 h 62"/>
                <a:gd name="T8" fmla="*/ 6 w 62"/>
                <a:gd name="T9" fmla="*/ 16 h 62"/>
                <a:gd name="T10" fmla="*/ 0 w 62"/>
                <a:gd name="T11" fmla="*/ 0 h 62"/>
                <a:gd name="T12" fmla="*/ 62 w 62"/>
                <a:gd name="T13" fmla="*/ 32 h 62"/>
                <a:gd name="T14" fmla="*/ 0 60000 65536"/>
                <a:gd name="T15" fmla="*/ 0 60000 65536"/>
                <a:gd name="T16" fmla="*/ 0 60000 65536"/>
                <a:gd name="T17" fmla="*/ 0 60000 65536"/>
                <a:gd name="T18" fmla="*/ 0 60000 65536"/>
                <a:gd name="T19" fmla="*/ 0 60000 65536"/>
                <a:gd name="T20" fmla="*/ 0 60000 65536"/>
                <a:gd name="T21" fmla="*/ 0 w 62"/>
                <a:gd name="T22" fmla="*/ 0 h 62"/>
                <a:gd name="T23" fmla="*/ 62 w 62"/>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2">
                  <a:moveTo>
                    <a:pt x="62" y="32"/>
                  </a:moveTo>
                  <a:lnTo>
                    <a:pt x="0" y="62"/>
                  </a:lnTo>
                  <a:lnTo>
                    <a:pt x="6" y="48"/>
                  </a:lnTo>
                  <a:lnTo>
                    <a:pt x="9" y="32"/>
                  </a:lnTo>
                  <a:lnTo>
                    <a:pt x="6" y="16"/>
                  </a:lnTo>
                  <a:lnTo>
                    <a:pt x="0" y="0"/>
                  </a:lnTo>
                  <a:lnTo>
                    <a:pt x="62"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Rectangle 88"/>
            <p:cNvSpPr>
              <a:spLocks noChangeArrowheads="1"/>
            </p:cNvSpPr>
            <p:nvPr/>
          </p:nvSpPr>
          <p:spPr bwMode="auto">
            <a:xfrm>
              <a:off x="1009" y="2629"/>
              <a:ext cx="1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v</a:t>
              </a:r>
              <a:r>
                <a:rPr lang="en-US" altLang="en-US" baseline="-25000">
                  <a:solidFill>
                    <a:srgbClr val="000000"/>
                  </a:solidFill>
                </a:rPr>
                <a:t>i1</a:t>
              </a:r>
              <a:endParaRPr lang="en-US" altLang="en-US"/>
            </a:p>
          </p:txBody>
        </p:sp>
        <p:sp>
          <p:nvSpPr>
            <p:cNvPr id="8238" name="Rectangle 92"/>
            <p:cNvSpPr>
              <a:spLocks noChangeArrowheads="1"/>
            </p:cNvSpPr>
            <p:nvPr/>
          </p:nvSpPr>
          <p:spPr bwMode="auto">
            <a:xfrm>
              <a:off x="1424" y="2058"/>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B1</a:t>
              </a:r>
              <a:endParaRPr lang="en-US" altLang="en-US"/>
            </a:p>
          </p:txBody>
        </p:sp>
        <p:sp>
          <p:nvSpPr>
            <p:cNvPr id="8239" name="Rectangle 96"/>
            <p:cNvSpPr>
              <a:spLocks noChangeArrowheads="1"/>
            </p:cNvSpPr>
            <p:nvPr/>
          </p:nvSpPr>
          <p:spPr bwMode="auto">
            <a:xfrm>
              <a:off x="1859" y="2087"/>
              <a:ext cx="16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Q1</a:t>
              </a:r>
              <a:endParaRPr lang="en-US" altLang="en-US"/>
            </a:p>
          </p:txBody>
        </p:sp>
        <p:sp>
          <p:nvSpPr>
            <p:cNvPr id="8240" name="Rectangle 107"/>
            <p:cNvSpPr>
              <a:spLocks noChangeArrowheads="1"/>
            </p:cNvSpPr>
            <p:nvPr/>
          </p:nvSpPr>
          <p:spPr bwMode="auto">
            <a:xfrm>
              <a:off x="2493" y="2221"/>
              <a:ext cx="20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41" name="Rectangle 108"/>
            <p:cNvSpPr>
              <a:spLocks noChangeArrowheads="1"/>
            </p:cNvSpPr>
            <p:nvPr/>
          </p:nvSpPr>
          <p:spPr bwMode="auto">
            <a:xfrm>
              <a:off x="2430" y="2095"/>
              <a:ext cx="169"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Q2</a:t>
              </a:r>
              <a:endParaRPr lang="en-US" altLang="en-US"/>
            </a:p>
          </p:txBody>
        </p:sp>
        <p:sp>
          <p:nvSpPr>
            <p:cNvPr id="8242" name="Line 109"/>
            <p:cNvSpPr>
              <a:spLocks noChangeShapeType="1"/>
            </p:cNvSpPr>
            <p:nvPr/>
          </p:nvSpPr>
          <p:spPr bwMode="auto">
            <a:xfrm>
              <a:off x="2224" y="3191"/>
              <a:ext cx="0" cy="24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3" name="Rectangle 111"/>
            <p:cNvSpPr>
              <a:spLocks noChangeArrowheads="1"/>
            </p:cNvSpPr>
            <p:nvPr/>
          </p:nvSpPr>
          <p:spPr bwMode="auto">
            <a:xfrm>
              <a:off x="2275" y="2630"/>
              <a:ext cx="9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44" name="Rectangle 112"/>
            <p:cNvSpPr>
              <a:spLocks noChangeArrowheads="1"/>
            </p:cNvSpPr>
            <p:nvPr/>
          </p:nvSpPr>
          <p:spPr bwMode="auto">
            <a:xfrm>
              <a:off x="2275" y="2632"/>
              <a:ext cx="4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endParaRPr lang="en-US" altLang="en-US"/>
            </a:p>
          </p:txBody>
        </p:sp>
        <p:sp>
          <p:nvSpPr>
            <p:cNvPr id="8245" name="Rectangle 113"/>
            <p:cNvSpPr>
              <a:spLocks noChangeArrowheads="1"/>
            </p:cNvSpPr>
            <p:nvPr/>
          </p:nvSpPr>
          <p:spPr bwMode="auto">
            <a:xfrm>
              <a:off x="2317" y="2704"/>
              <a:ext cx="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46" name="Rectangle 114"/>
            <p:cNvSpPr>
              <a:spLocks noChangeArrowheads="1"/>
            </p:cNvSpPr>
            <p:nvPr/>
          </p:nvSpPr>
          <p:spPr bwMode="auto">
            <a:xfrm>
              <a:off x="2317" y="2707"/>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000000"/>
                  </a:solidFill>
                  <a:latin typeface="Times New Roman" pitchFamily="18" charset="0"/>
                </a:rPr>
                <a:t>o</a:t>
              </a:r>
              <a:endParaRPr lang="en-US" altLang="en-US"/>
            </a:p>
          </p:txBody>
        </p:sp>
        <p:sp>
          <p:nvSpPr>
            <p:cNvPr id="8247" name="Rectangle 116"/>
            <p:cNvSpPr>
              <a:spLocks noChangeArrowheads="1"/>
            </p:cNvSpPr>
            <p:nvPr/>
          </p:nvSpPr>
          <p:spPr bwMode="auto">
            <a:xfrm>
              <a:off x="2360" y="2925"/>
              <a:ext cx="1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R</a:t>
              </a:r>
              <a:r>
                <a:rPr lang="en-US" altLang="en-US" baseline="-25000">
                  <a:solidFill>
                    <a:srgbClr val="000000"/>
                  </a:solidFill>
                  <a:latin typeface="Times New Roman" pitchFamily="18" charset="0"/>
                </a:rPr>
                <a:t>E</a:t>
              </a:r>
              <a:endParaRPr lang="en-US" altLang="en-US"/>
            </a:p>
          </p:txBody>
        </p:sp>
        <p:sp>
          <p:nvSpPr>
            <p:cNvPr id="8248" name="Line 119"/>
            <p:cNvSpPr>
              <a:spLocks noChangeShapeType="1"/>
            </p:cNvSpPr>
            <p:nvPr/>
          </p:nvSpPr>
          <p:spPr bwMode="auto">
            <a:xfrm>
              <a:off x="2772" y="2288"/>
              <a:ext cx="342"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9" name="Line 120"/>
            <p:cNvSpPr>
              <a:spLocks noChangeShapeType="1"/>
            </p:cNvSpPr>
            <p:nvPr/>
          </p:nvSpPr>
          <p:spPr bwMode="auto">
            <a:xfrm flipV="1">
              <a:off x="3114" y="2288"/>
              <a:ext cx="0" cy="334"/>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0" name="Freeform 122"/>
            <p:cNvSpPr>
              <a:spLocks/>
            </p:cNvSpPr>
            <p:nvPr/>
          </p:nvSpPr>
          <p:spPr bwMode="auto">
            <a:xfrm>
              <a:off x="2990" y="2618"/>
              <a:ext cx="244" cy="246"/>
            </a:xfrm>
            <a:custGeom>
              <a:avLst/>
              <a:gdLst>
                <a:gd name="T0" fmla="*/ 0 w 244"/>
                <a:gd name="T1" fmla="*/ 123 h 246"/>
                <a:gd name="T2" fmla="*/ 0 w 244"/>
                <a:gd name="T3" fmla="*/ 100 h 246"/>
                <a:gd name="T4" fmla="*/ 7 w 244"/>
                <a:gd name="T5" fmla="*/ 79 h 246"/>
                <a:gd name="T6" fmla="*/ 17 w 244"/>
                <a:gd name="T7" fmla="*/ 58 h 246"/>
                <a:gd name="T8" fmla="*/ 31 w 244"/>
                <a:gd name="T9" fmla="*/ 39 h 246"/>
                <a:gd name="T10" fmla="*/ 49 w 244"/>
                <a:gd name="T11" fmla="*/ 23 h 246"/>
                <a:gd name="T12" fmla="*/ 68 w 244"/>
                <a:gd name="T13" fmla="*/ 11 h 246"/>
                <a:gd name="T14" fmla="*/ 89 w 244"/>
                <a:gd name="T15" fmla="*/ 4 h 246"/>
                <a:gd name="T16" fmla="*/ 112 w 244"/>
                <a:gd name="T17" fmla="*/ 0 h 246"/>
                <a:gd name="T18" fmla="*/ 135 w 244"/>
                <a:gd name="T19" fmla="*/ 0 h 246"/>
                <a:gd name="T20" fmla="*/ 156 w 244"/>
                <a:gd name="T21" fmla="*/ 4 h 246"/>
                <a:gd name="T22" fmla="*/ 177 w 244"/>
                <a:gd name="T23" fmla="*/ 11 h 246"/>
                <a:gd name="T24" fmla="*/ 196 w 244"/>
                <a:gd name="T25" fmla="*/ 23 h 246"/>
                <a:gd name="T26" fmla="*/ 212 w 244"/>
                <a:gd name="T27" fmla="*/ 39 h 246"/>
                <a:gd name="T28" fmla="*/ 226 w 244"/>
                <a:gd name="T29" fmla="*/ 58 h 246"/>
                <a:gd name="T30" fmla="*/ 237 w 244"/>
                <a:gd name="T31" fmla="*/ 79 h 246"/>
                <a:gd name="T32" fmla="*/ 242 w 244"/>
                <a:gd name="T33" fmla="*/ 100 h 246"/>
                <a:gd name="T34" fmla="*/ 244 w 244"/>
                <a:gd name="T35" fmla="*/ 123 h 246"/>
                <a:gd name="T36" fmla="*/ 242 w 244"/>
                <a:gd name="T37" fmla="*/ 146 h 246"/>
                <a:gd name="T38" fmla="*/ 237 w 244"/>
                <a:gd name="T39" fmla="*/ 167 h 246"/>
                <a:gd name="T40" fmla="*/ 226 w 244"/>
                <a:gd name="T41" fmla="*/ 188 h 246"/>
                <a:gd name="T42" fmla="*/ 212 w 244"/>
                <a:gd name="T43" fmla="*/ 207 h 246"/>
                <a:gd name="T44" fmla="*/ 196 w 244"/>
                <a:gd name="T45" fmla="*/ 221 h 246"/>
                <a:gd name="T46" fmla="*/ 177 w 244"/>
                <a:gd name="T47" fmla="*/ 232 h 246"/>
                <a:gd name="T48" fmla="*/ 156 w 244"/>
                <a:gd name="T49" fmla="*/ 242 h 246"/>
                <a:gd name="T50" fmla="*/ 135 w 244"/>
                <a:gd name="T51" fmla="*/ 246 h 246"/>
                <a:gd name="T52" fmla="*/ 112 w 244"/>
                <a:gd name="T53" fmla="*/ 246 h 246"/>
                <a:gd name="T54" fmla="*/ 89 w 244"/>
                <a:gd name="T55" fmla="*/ 242 h 246"/>
                <a:gd name="T56" fmla="*/ 68 w 244"/>
                <a:gd name="T57" fmla="*/ 232 h 246"/>
                <a:gd name="T58" fmla="*/ 49 w 244"/>
                <a:gd name="T59" fmla="*/ 221 h 246"/>
                <a:gd name="T60" fmla="*/ 31 w 244"/>
                <a:gd name="T61" fmla="*/ 207 h 246"/>
                <a:gd name="T62" fmla="*/ 17 w 244"/>
                <a:gd name="T63" fmla="*/ 188 h 246"/>
                <a:gd name="T64" fmla="*/ 7 w 244"/>
                <a:gd name="T65" fmla="*/ 167 h 246"/>
                <a:gd name="T66" fmla="*/ 0 w 244"/>
                <a:gd name="T67" fmla="*/ 146 h 246"/>
                <a:gd name="T68" fmla="*/ 0 w 244"/>
                <a:gd name="T69" fmla="*/ 123 h 2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4"/>
                <a:gd name="T106" fmla="*/ 0 h 246"/>
                <a:gd name="T107" fmla="*/ 244 w 244"/>
                <a:gd name="T108" fmla="*/ 246 h 2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4" h="246">
                  <a:moveTo>
                    <a:pt x="0" y="123"/>
                  </a:moveTo>
                  <a:lnTo>
                    <a:pt x="0" y="100"/>
                  </a:lnTo>
                  <a:lnTo>
                    <a:pt x="7" y="79"/>
                  </a:lnTo>
                  <a:lnTo>
                    <a:pt x="17" y="58"/>
                  </a:lnTo>
                  <a:lnTo>
                    <a:pt x="31" y="39"/>
                  </a:lnTo>
                  <a:lnTo>
                    <a:pt x="49" y="23"/>
                  </a:lnTo>
                  <a:lnTo>
                    <a:pt x="68" y="11"/>
                  </a:lnTo>
                  <a:lnTo>
                    <a:pt x="89" y="4"/>
                  </a:lnTo>
                  <a:lnTo>
                    <a:pt x="112" y="0"/>
                  </a:lnTo>
                  <a:lnTo>
                    <a:pt x="135" y="0"/>
                  </a:lnTo>
                  <a:lnTo>
                    <a:pt x="156" y="4"/>
                  </a:lnTo>
                  <a:lnTo>
                    <a:pt x="177" y="11"/>
                  </a:lnTo>
                  <a:lnTo>
                    <a:pt x="196" y="23"/>
                  </a:lnTo>
                  <a:lnTo>
                    <a:pt x="212" y="39"/>
                  </a:lnTo>
                  <a:lnTo>
                    <a:pt x="226" y="58"/>
                  </a:lnTo>
                  <a:lnTo>
                    <a:pt x="237" y="79"/>
                  </a:lnTo>
                  <a:lnTo>
                    <a:pt x="242" y="100"/>
                  </a:lnTo>
                  <a:lnTo>
                    <a:pt x="244" y="123"/>
                  </a:lnTo>
                  <a:lnTo>
                    <a:pt x="242" y="146"/>
                  </a:lnTo>
                  <a:lnTo>
                    <a:pt x="237" y="167"/>
                  </a:lnTo>
                  <a:lnTo>
                    <a:pt x="226" y="188"/>
                  </a:lnTo>
                  <a:lnTo>
                    <a:pt x="212" y="207"/>
                  </a:lnTo>
                  <a:lnTo>
                    <a:pt x="196" y="221"/>
                  </a:lnTo>
                  <a:lnTo>
                    <a:pt x="177" y="232"/>
                  </a:lnTo>
                  <a:lnTo>
                    <a:pt x="156" y="242"/>
                  </a:lnTo>
                  <a:lnTo>
                    <a:pt x="135" y="246"/>
                  </a:lnTo>
                  <a:lnTo>
                    <a:pt x="112" y="246"/>
                  </a:lnTo>
                  <a:lnTo>
                    <a:pt x="89" y="242"/>
                  </a:lnTo>
                  <a:lnTo>
                    <a:pt x="68" y="232"/>
                  </a:lnTo>
                  <a:lnTo>
                    <a:pt x="49" y="221"/>
                  </a:lnTo>
                  <a:lnTo>
                    <a:pt x="31" y="207"/>
                  </a:lnTo>
                  <a:lnTo>
                    <a:pt x="17" y="188"/>
                  </a:lnTo>
                  <a:lnTo>
                    <a:pt x="7" y="167"/>
                  </a:lnTo>
                  <a:lnTo>
                    <a:pt x="0" y="146"/>
                  </a:lnTo>
                  <a:lnTo>
                    <a:pt x="0" y="123"/>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1" name="Line 124"/>
            <p:cNvSpPr>
              <a:spLocks noChangeShapeType="1"/>
            </p:cNvSpPr>
            <p:nvPr/>
          </p:nvSpPr>
          <p:spPr bwMode="auto">
            <a:xfrm>
              <a:off x="3114" y="2871"/>
              <a:ext cx="0" cy="137"/>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2" name="Rectangle 126"/>
            <p:cNvSpPr>
              <a:spLocks noChangeArrowheads="1"/>
            </p:cNvSpPr>
            <p:nvPr/>
          </p:nvSpPr>
          <p:spPr bwMode="auto">
            <a:xfrm>
              <a:off x="3300" y="2650"/>
              <a:ext cx="1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v</a:t>
              </a:r>
              <a:r>
                <a:rPr lang="en-US" altLang="en-US" baseline="-25000">
                  <a:solidFill>
                    <a:srgbClr val="000000"/>
                  </a:solidFill>
                </a:rPr>
                <a:t>i2</a:t>
              </a:r>
              <a:endParaRPr lang="en-US" altLang="en-US"/>
            </a:p>
          </p:txBody>
        </p:sp>
        <p:sp>
          <p:nvSpPr>
            <p:cNvPr id="8253" name="Line 134"/>
            <p:cNvSpPr>
              <a:spLocks noChangeShapeType="1"/>
            </p:cNvSpPr>
            <p:nvPr/>
          </p:nvSpPr>
          <p:spPr bwMode="auto">
            <a:xfrm flipH="1">
              <a:off x="2956" y="2288"/>
              <a:ext cx="21"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4" name="Freeform 135"/>
            <p:cNvSpPr>
              <a:spLocks/>
            </p:cNvSpPr>
            <p:nvPr/>
          </p:nvSpPr>
          <p:spPr bwMode="auto">
            <a:xfrm>
              <a:off x="2907" y="2256"/>
              <a:ext cx="63" cy="62"/>
            </a:xfrm>
            <a:custGeom>
              <a:avLst/>
              <a:gdLst>
                <a:gd name="T0" fmla="*/ 0 w 63"/>
                <a:gd name="T1" fmla="*/ 32 h 62"/>
                <a:gd name="T2" fmla="*/ 63 w 63"/>
                <a:gd name="T3" fmla="*/ 0 h 62"/>
                <a:gd name="T4" fmla="*/ 58 w 63"/>
                <a:gd name="T5" fmla="*/ 16 h 62"/>
                <a:gd name="T6" fmla="*/ 56 w 63"/>
                <a:gd name="T7" fmla="*/ 32 h 62"/>
                <a:gd name="T8" fmla="*/ 58 w 63"/>
                <a:gd name="T9" fmla="*/ 48 h 62"/>
                <a:gd name="T10" fmla="*/ 63 w 63"/>
                <a:gd name="T11" fmla="*/ 62 h 62"/>
                <a:gd name="T12" fmla="*/ 0 w 63"/>
                <a:gd name="T13" fmla="*/ 32 h 62"/>
                <a:gd name="T14" fmla="*/ 0 60000 65536"/>
                <a:gd name="T15" fmla="*/ 0 60000 65536"/>
                <a:gd name="T16" fmla="*/ 0 60000 65536"/>
                <a:gd name="T17" fmla="*/ 0 60000 65536"/>
                <a:gd name="T18" fmla="*/ 0 60000 65536"/>
                <a:gd name="T19" fmla="*/ 0 60000 65536"/>
                <a:gd name="T20" fmla="*/ 0 60000 65536"/>
                <a:gd name="T21" fmla="*/ 0 w 63"/>
                <a:gd name="T22" fmla="*/ 0 h 62"/>
                <a:gd name="T23" fmla="*/ 63 w 63"/>
                <a:gd name="T24" fmla="*/ 62 h 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2">
                  <a:moveTo>
                    <a:pt x="0" y="32"/>
                  </a:moveTo>
                  <a:lnTo>
                    <a:pt x="63" y="0"/>
                  </a:lnTo>
                  <a:lnTo>
                    <a:pt x="58" y="16"/>
                  </a:lnTo>
                  <a:lnTo>
                    <a:pt x="56" y="32"/>
                  </a:lnTo>
                  <a:lnTo>
                    <a:pt x="58" y="48"/>
                  </a:lnTo>
                  <a:lnTo>
                    <a:pt x="63" y="62"/>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5" name="Rectangle 137"/>
            <p:cNvSpPr>
              <a:spLocks noChangeArrowheads="1"/>
            </p:cNvSpPr>
            <p:nvPr/>
          </p:nvSpPr>
          <p:spPr bwMode="auto">
            <a:xfrm>
              <a:off x="2898" y="2066"/>
              <a:ext cx="14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latin typeface="Times New Roman" pitchFamily="18" charset="0"/>
                </a:rPr>
                <a:t>I</a:t>
              </a:r>
              <a:r>
                <a:rPr lang="en-US" altLang="en-US" baseline="-25000">
                  <a:solidFill>
                    <a:srgbClr val="000000"/>
                  </a:solidFill>
                  <a:latin typeface="Times New Roman" pitchFamily="18" charset="0"/>
                </a:rPr>
                <a:t>B2</a:t>
              </a:r>
              <a:endParaRPr lang="en-US" altLang="en-US"/>
            </a:p>
          </p:txBody>
        </p:sp>
        <p:sp>
          <p:nvSpPr>
            <p:cNvPr id="8256" name="Line 141"/>
            <p:cNvSpPr>
              <a:spLocks noChangeShapeType="1"/>
            </p:cNvSpPr>
            <p:nvPr/>
          </p:nvSpPr>
          <p:spPr bwMode="auto">
            <a:xfrm>
              <a:off x="2633" y="2014"/>
              <a:ext cx="911" cy="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7" name="Freeform 142"/>
            <p:cNvSpPr>
              <a:spLocks/>
            </p:cNvSpPr>
            <p:nvPr/>
          </p:nvSpPr>
          <p:spPr bwMode="auto">
            <a:xfrm>
              <a:off x="3542" y="1993"/>
              <a:ext cx="40" cy="42"/>
            </a:xfrm>
            <a:custGeom>
              <a:avLst/>
              <a:gdLst>
                <a:gd name="T0" fmla="*/ 0 w 40"/>
                <a:gd name="T1" fmla="*/ 21 h 42"/>
                <a:gd name="T2" fmla="*/ 0 w 40"/>
                <a:gd name="T3" fmla="*/ 11 h 42"/>
                <a:gd name="T4" fmla="*/ 7 w 40"/>
                <a:gd name="T5" fmla="*/ 4 h 42"/>
                <a:gd name="T6" fmla="*/ 14 w 40"/>
                <a:gd name="T7" fmla="*/ 0 h 42"/>
                <a:gd name="T8" fmla="*/ 23 w 40"/>
                <a:gd name="T9" fmla="*/ 0 h 42"/>
                <a:gd name="T10" fmla="*/ 33 w 40"/>
                <a:gd name="T11" fmla="*/ 4 h 42"/>
                <a:gd name="T12" fmla="*/ 37 w 40"/>
                <a:gd name="T13" fmla="*/ 11 h 42"/>
                <a:gd name="T14" fmla="*/ 40 w 40"/>
                <a:gd name="T15" fmla="*/ 21 h 42"/>
                <a:gd name="T16" fmla="*/ 37 w 40"/>
                <a:gd name="T17" fmla="*/ 30 h 42"/>
                <a:gd name="T18" fmla="*/ 33 w 40"/>
                <a:gd name="T19" fmla="*/ 37 h 42"/>
                <a:gd name="T20" fmla="*/ 23 w 40"/>
                <a:gd name="T21" fmla="*/ 42 h 42"/>
                <a:gd name="T22" fmla="*/ 14 w 40"/>
                <a:gd name="T23" fmla="*/ 42 h 42"/>
                <a:gd name="T24" fmla="*/ 7 w 40"/>
                <a:gd name="T25" fmla="*/ 37 h 42"/>
                <a:gd name="T26" fmla="*/ 0 w 40"/>
                <a:gd name="T27" fmla="*/ 30 h 42"/>
                <a:gd name="T28" fmla="*/ 0 w 40"/>
                <a:gd name="T29" fmla="*/ 21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0"/>
                <a:gd name="T46" fmla="*/ 0 h 42"/>
                <a:gd name="T47" fmla="*/ 40 w 40"/>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0" h="42">
                  <a:moveTo>
                    <a:pt x="0" y="21"/>
                  </a:moveTo>
                  <a:lnTo>
                    <a:pt x="0" y="11"/>
                  </a:lnTo>
                  <a:lnTo>
                    <a:pt x="7" y="4"/>
                  </a:lnTo>
                  <a:lnTo>
                    <a:pt x="14" y="0"/>
                  </a:lnTo>
                  <a:lnTo>
                    <a:pt x="23" y="0"/>
                  </a:lnTo>
                  <a:lnTo>
                    <a:pt x="33" y="4"/>
                  </a:lnTo>
                  <a:lnTo>
                    <a:pt x="37" y="11"/>
                  </a:lnTo>
                  <a:lnTo>
                    <a:pt x="40" y="21"/>
                  </a:lnTo>
                  <a:lnTo>
                    <a:pt x="37" y="30"/>
                  </a:lnTo>
                  <a:lnTo>
                    <a:pt x="33" y="37"/>
                  </a:lnTo>
                  <a:lnTo>
                    <a:pt x="23" y="42"/>
                  </a:lnTo>
                  <a:lnTo>
                    <a:pt x="14" y="42"/>
                  </a:lnTo>
                  <a:lnTo>
                    <a:pt x="7" y="37"/>
                  </a:lnTo>
                  <a:lnTo>
                    <a:pt x="0" y="30"/>
                  </a:lnTo>
                  <a:lnTo>
                    <a:pt x="0" y="21"/>
                  </a:lnTo>
                  <a:close/>
                </a:path>
              </a:pathLst>
            </a:custGeom>
            <a:solidFill>
              <a:srgbClr val="FFFFFF"/>
            </a:solidFill>
            <a:ln w="11113">
              <a:solidFill>
                <a:srgbClr val="000000"/>
              </a:solidFill>
              <a:prstDash val="solid"/>
              <a:round/>
              <a:headEnd/>
              <a:tailEnd/>
            </a:ln>
          </p:spPr>
          <p:txBody>
            <a:bodyPr/>
            <a:lstStyle/>
            <a:p>
              <a:endParaRPr lang="zh-CN" altLang="en-US"/>
            </a:p>
          </p:txBody>
        </p:sp>
        <p:sp>
          <p:nvSpPr>
            <p:cNvPr id="8258" name="Freeform 144"/>
            <p:cNvSpPr>
              <a:spLocks/>
            </p:cNvSpPr>
            <p:nvPr/>
          </p:nvSpPr>
          <p:spPr bwMode="auto">
            <a:xfrm>
              <a:off x="3530" y="2053"/>
              <a:ext cx="63" cy="65"/>
            </a:xfrm>
            <a:custGeom>
              <a:avLst/>
              <a:gdLst>
                <a:gd name="T0" fmla="*/ 31 w 63"/>
                <a:gd name="T1" fmla="*/ 0 h 65"/>
                <a:gd name="T2" fmla="*/ 63 w 63"/>
                <a:gd name="T3" fmla="*/ 65 h 65"/>
                <a:gd name="T4" fmla="*/ 47 w 63"/>
                <a:gd name="T5" fmla="*/ 58 h 65"/>
                <a:gd name="T6" fmla="*/ 31 w 63"/>
                <a:gd name="T7" fmla="*/ 56 h 65"/>
                <a:gd name="T8" fmla="*/ 14 w 63"/>
                <a:gd name="T9" fmla="*/ 58 h 65"/>
                <a:gd name="T10" fmla="*/ 0 w 63"/>
                <a:gd name="T11" fmla="*/ 65 h 65"/>
                <a:gd name="T12" fmla="*/ 31 w 63"/>
                <a:gd name="T13" fmla="*/ 0 h 65"/>
                <a:gd name="T14" fmla="*/ 0 60000 65536"/>
                <a:gd name="T15" fmla="*/ 0 60000 65536"/>
                <a:gd name="T16" fmla="*/ 0 60000 65536"/>
                <a:gd name="T17" fmla="*/ 0 60000 65536"/>
                <a:gd name="T18" fmla="*/ 0 60000 65536"/>
                <a:gd name="T19" fmla="*/ 0 60000 65536"/>
                <a:gd name="T20" fmla="*/ 0 60000 65536"/>
                <a:gd name="T21" fmla="*/ 0 w 63"/>
                <a:gd name="T22" fmla="*/ 0 h 65"/>
                <a:gd name="T23" fmla="*/ 63 w 63"/>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65">
                  <a:moveTo>
                    <a:pt x="31" y="0"/>
                  </a:moveTo>
                  <a:lnTo>
                    <a:pt x="63" y="65"/>
                  </a:lnTo>
                  <a:lnTo>
                    <a:pt x="47" y="58"/>
                  </a:lnTo>
                  <a:lnTo>
                    <a:pt x="31" y="56"/>
                  </a:lnTo>
                  <a:lnTo>
                    <a:pt x="14" y="58"/>
                  </a:lnTo>
                  <a:lnTo>
                    <a:pt x="0" y="65"/>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9" name="Rectangle 146"/>
            <p:cNvSpPr>
              <a:spLocks noChangeArrowheads="1"/>
            </p:cNvSpPr>
            <p:nvPr/>
          </p:nvSpPr>
          <p:spPr bwMode="auto">
            <a:xfrm>
              <a:off x="3664" y="2470"/>
              <a:ext cx="1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000000"/>
                  </a:solidFill>
                </a:rPr>
                <a:t>v</a:t>
              </a:r>
              <a:r>
                <a:rPr lang="en-US" altLang="en-US" baseline="-25000">
                  <a:solidFill>
                    <a:srgbClr val="000000"/>
                  </a:solidFill>
                </a:rPr>
                <a:t>o</a:t>
              </a:r>
              <a:endParaRPr lang="en-US" altLang="en-US"/>
            </a:p>
          </p:txBody>
        </p:sp>
        <p:sp>
          <p:nvSpPr>
            <p:cNvPr id="8260" name="Rectangle 150"/>
            <p:cNvSpPr>
              <a:spLocks noChangeArrowheads="1"/>
            </p:cNvSpPr>
            <p:nvPr/>
          </p:nvSpPr>
          <p:spPr bwMode="auto">
            <a:xfrm>
              <a:off x="4723" y="1326"/>
              <a:ext cx="3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CC</a:t>
              </a:r>
              <a:endParaRPr lang="en-US" altLang="en-US" sz="1800"/>
            </a:p>
          </p:txBody>
        </p:sp>
        <p:sp>
          <p:nvSpPr>
            <p:cNvPr id="8261" name="Rectangle 157"/>
            <p:cNvSpPr>
              <a:spLocks noChangeArrowheads="1"/>
            </p:cNvSpPr>
            <p:nvPr/>
          </p:nvSpPr>
          <p:spPr bwMode="auto">
            <a:xfrm>
              <a:off x="2096" y="2309"/>
              <a:ext cx="198"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62" name="Rectangle 158"/>
            <p:cNvSpPr>
              <a:spLocks noChangeArrowheads="1"/>
            </p:cNvSpPr>
            <p:nvPr/>
          </p:nvSpPr>
          <p:spPr bwMode="auto">
            <a:xfrm>
              <a:off x="2180" y="2374"/>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000000"/>
                  </a:solidFill>
                </a:rPr>
                <a:t>P</a:t>
              </a:r>
              <a:endParaRPr lang="en-US" altLang="en-US" b="1"/>
            </a:p>
          </p:txBody>
        </p:sp>
        <p:sp>
          <p:nvSpPr>
            <p:cNvPr id="8263" name="Rectangle 159"/>
            <p:cNvSpPr>
              <a:spLocks noChangeArrowheads="1"/>
            </p:cNvSpPr>
            <p:nvPr/>
          </p:nvSpPr>
          <p:spPr bwMode="auto">
            <a:xfrm>
              <a:off x="4741" y="3318"/>
              <a:ext cx="27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800">
                  <a:solidFill>
                    <a:srgbClr val="000000"/>
                  </a:solidFill>
                  <a:latin typeface="Times New Roman" pitchFamily="18" charset="0"/>
                </a:rPr>
                <a:t>-V</a:t>
              </a:r>
              <a:r>
                <a:rPr lang="en-US" altLang="en-US" sz="1800" baseline="-25000">
                  <a:solidFill>
                    <a:srgbClr val="000000"/>
                  </a:solidFill>
                  <a:latin typeface="Times New Roman" pitchFamily="18" charset="0"/>
                </a:rPr>
                <a:t>EE</a:t>
              </a:r>
              <a:endParaRPr lang="en-US" altLang="en-US" sz="1800"/>
            </a:p>
          </p:txBody>
        </p:sp>
        <p:sp>
          <p:nvSpPr>
            <p:cNvPr id="8264" name="Line 160"/>
            <p:cNvSpPr>
              <a:spLocks noChangeShapeType="1"/>
            </p:cNvSpPr>
            <p:nvPr/>
          </p:nvSpPr>
          <p:spPr bwMode="auto">
            <a:xfrm>
              <a:off x="1059" y="1386"/>
              <a:ext cx="35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5" name="Line 162"/>
            <p:cNvSpPr>
              <a:spLocks noChangeShapeType="1"/>
            </p:cNvSpPr>
            <p:nvPr/>
          </p:nvSpPr>
          <p:spPr bwMode="auto">
            <a:xfrm flipH="1">
              <a:off x="4487" y="2092"/>
              <a:ext cx="2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6" name="Line 163"/>
            <p:cNvSpPr>
              <a:spLocks noChangeShapeType="1"/>
            </p:cNvSpPr>
            <p:nvPr/>
          </p:nvSpPr>
          <p:spPr bwMode="auto">
            <a:xfrm flipH="1">
              <a:off x="4579" y="2137"/>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7" name="Line 164"/>
            <p:cNvSpPr>
              <a:spLocks noChangeShapeType="1"/>
            </p:cNvSpPr>
            <p:nvPr/>
          </p:nvSpPr>
          <p:spPr bwMode="auto">
            <a:xfrm flipH="1">
              <a:off x="4488" y="2687"/>
              <a:ext cx="2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8" name="Line 165"/>
            <p:cNvSpPr>
              <a:spLocks noChangeShapeType="1"/>
            </p:cNvSpPr>
            <p:nvPr/>
          </p:nvSpPr>
          <p:spPr bwMode="auto">
            <a:xfrm flipH="1">
              <a:off x="4580" y="2732"/>
              <a:ext cx="1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9" name="Line 166"/>
            <p:cNvSpPr>
              <a:spLocks noChangeShapeType="1"/>
            </p:cNvSpPr>
            <p:nvPr/>
          </p:nvSpPr>
          <p:spPr bwMode="auto">
            <a:xfrm>
              <a:off x="4651" y="2738"/>
              <a:ext cx="0" cy="6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0" name="Line 167"/>
            <p:cNvSpPr>
              <a:spLocks noChangeShapeType="1"/>
            </p:cNvSpPr>
            <p:nvPr/>
          </p:nvSpPr>
          <p:spPr bwMode="auto">
            <a:xfrm>
              <a:off x="4648" y="1393"/>
              <a:ext cx="0" cy="69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1" name="Line 168"/>
            <p:cNvSpPr>
              <a:spLocks noChangeShapeType="1"/>
            </p:cNvSpPr>
            <p:nvPr/>
          </p:nvSpPr>
          <p:spPr bwMode="auto">
            <a:xfrm flipV="1">
              <a:off x="4643" y="2137"/>
              <a:ext cx="0" cy="5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2" name="Line 169"/>
            <p:cNvSpPr>
              <a:spLocks noChangeShapeType="1"/>
            </p:cNvSpPr>
            <p:nvPr/>
          </p:nvSpPr>
          <p:spPr bwMode="auto">
            <a:xfrm>
              <a:off x="4643" y="2401"/>
              <a:ext cx="2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3" name="Text Box 173"/>
            <p:cNvSpPr txBox="1">
              <a:spLocks noChangeArrowheads="1"/>
            </p:cNvSpPr>
            <p:nvPr/>
          </p:nvSpPr>
          <p:spPr bwMode="auto">
            <a:xfrm>
              <a:off x="5033" y="2302"/>
              <a:ext cx="3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600"/>
                <a:t>0V</a:t>
              </a:r>
            </a:p>
          </p:txBody>
        </p:sp>
        <p:sp>
          <p:nvSpPr>
            <p:cNvPr id="8274" name="Line 174"/>
            <p:cNvSpPr>
              <a:spLocks noChangeShapeType="1"/>
            </p:cNvSpPr>
            <p:nvPr/>
          </p:nvSpPr>
          <p:spPr bwMode="auto">
            <a:xfrm>
              <a:off x="1048" y="3432"/>
              <a:ext cx="359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5" name="Line 178"/>
            <p:cNvSpPr>
              <a:spLocks noChangeShapeType="1"/>
            </p:cNvSpPr>
            <p:nvPr/>
          </p:nvSpPr>
          <p:spPr bwMode="auto">
            <a:xfrm flipV="1">
              <a:off x="3561" y="2082"/>
              <a:ext cx="0" cy="90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6" name="Text Box 180"/>
            <p:cNvSpPr txBox="1">
              <a:spLocks noChangeArrowheads="1"/>
            </p:cNvSpPr>
            <p:nvPr/>
          </p:nvSpPr>
          <p:spPr bwMode="auto">
            <a:xfrm>
              <a:off x="3635" y="2855"/>
              <a:ext cx="3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8277" name="Text Box 182"/>
            <p:cNvSpPr txBox="1">
              <a:spLocks noChangeArrowheads="1"/>
            </p:cNvSpPr>
            <p:nvPr/>
          </p:nvSpPr>
          <p:spPr bwMode="auto">
            <a:xfrm>
              <a:off x="2774" y="2855"/>
              <a:ext cx="3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sp>
          <p:nvSpPr>
            <p:cNvPr id="8278" name="Text Box 183"/>
            <p:cNvSpPr txBox="1">
              <a:spLocks noChangeArrowheads="1"/>
            </p:cNvSpPr>
            <p:nvPr/>
          </p:nvSpPr>
          <p:spPr bwMode="auto">
            <a:xfrm>
              <a:off x="1395" y="2859"/>
              <a:ext cx="3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pPr>
                <a:spcBef>
                  <a:spcPct val="50000"/>
                </a:spcBef>
              </a:pPr>
              <a:r>
                <a:rPr lang="en-US" altLang="en-US" sz="1400"/>
                <a:t>0V</a:t>
              </a:r>
            </a:p>
          </p:txBody>
        </p:sp>
        <p:grpSp>
          <p:nvGrpSpPr>
            <p:cNvPr id="8279" name="Group 188"/>
            <p:cNvGrpSpPr>
              <a:grpSpLocks/>
            </p:cNvGrpSpPr>
            <p:nvPr/>
          </p:nvGrpSpPr>
          <p:grpSpPr bwMode="auto">
            <a:xfrm>
              <a:off x="1260" y="3001"/>
              <a:ext cx="152" cy="61"/>
              <a:chOff x="1251" y="3001"/>
              <a:chExt cx="152" cy="61"/>
            </a:xfrm>
          </p:grpSpPr>
          <p:sp>
            <p:nvSpPr>
              <p:cNvPr id="8292" name="Line 185"/>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3" name="Line 186"/>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4" name="Line 187"/>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80" name="Group 189"/>
            <p:cNvGrpSpPr>
              <a:grpSpLocks/>
            </p:cNvGrpSpPr>
            <p:nvPr/>
          </p:nvGrpSpPr>
          <p:grpSpPr bwMode="auto">
            <a:xfrm>
              <a:off x="3037" y="3017"/>
              <a:ext cx="152" cy="61"/>
              <a:chOff x="1251" y="3001"/>
              <a:chExt cx="152" cy="61"/>
            </a:xfrm>
          </p:grpSpPr>
          <p:sp>
            <p:nvSpPr>
              <p:cNvPr id="8289" name="Line 190"/>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0" name="Line 191"/>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1" name="Line 192"/>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81" name="Group 193"/>
            <p:cNvGrpSpPr>
              <a:grpSpLocks/>
            </p:cNvGrpSpPr>
            <p:nvPr/>
          </p:nvGrpSpPr>
          <p:grpSpPr bwMode="auto">
            <a:xfrm>
              <a:off x="3485" y="2991"/>
              <a:ext cx="152" cy="61"/>
              <a:chOff x="1251" y="3001"/>
              <a:chExt cx="152" cy="61"/>
            </a:xfrm>
          </p:grpSpPr>
          <p:sp>
            <p:nvSpPr>
              <p:cNvPr id="8286" name="Line 194"/>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7" name="Line 195"/>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8" name="Line 196"/>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282" name="Group 197"/>
            <p:cNvGrpSpPr>
              <a:grpSpLocks/>
            </p:cNvGrpSpPr>
            <p:nvPr/>
          </p:nvGrpSpPr>
          <p:grpSpPr bwMode="auto">
            <a:xfrm rot="-5400000">
              <a:off x="4887" y="2377"/>
              <a:ext cx="152" cy="61"/>
              <a:chOff x="1251" y="3001"/>
              <a:chExt cx="152" cy="61"/>
            </a:xfrm>
          </p:grpSpPr>
          <p:sp>
            <p:nvSpPr>
              <p:cNvPr id="8283" name="Line 198"/>
              <p:cNvSpPr>
                <a:spLocks noChangeShapeType="1"/>
              </p:cNvSpPr>
              <p:nvPr/>
            </p:nvSpPr>
            <p:spPr bwMode="auto">
              <a:xfrm flipH="1">
                <a:off x="1251" y="3001"/>
                <a:ext cx="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4" name="Line 199"/>
              <p:cNvSpPr>
                <a:spLocks noChangeShapeType="1"/>
              </p:cNvSpPr>
              <p:nvPr/>
            </p:nvSpPr>
            <p:spPr bwMode="auto">
              <a:xfrm flipH="1">
                <a:off x="1296" y="3031"/>
                <a:ext cx="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85" name="Line 200"/>
              <p:cNvSpPr>
                <a:spLocks noChangeShapeType="1"/>
              </p:cNvSpPr>
              <p:nvPr/>
            </p:nvSpPr>
            <p:spPr bwMode="auto">
              <a:xfrm flipH="1">
                <a:off x="1319" y="3062"/>
                <a:ext cx="2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201" name="Rectangle 2"/>
          <p:cNvSpPr txBox="1">
            <a:spLocks noChangeArrowheads="1"/>
          </p:cNvSpPr>
          <p:nvPr/>
        </p:nvSpPr>
        <p:spPr bwMode="auto">
          <a:xfrm>
            <a:off x="481013" y="369888"/>
            <a:ext cx="81597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tx1"/>
                </a:solidFill>
                <a:latin typeface="Arial" charset="0"/>
              </a:defRPr>
            </a:lvl1pPr>
            <a:lvl2pPr marL="742950" indent="-285750">
              <a:defRPr sz="2600">
                <a:solidFill>
                  <a:schemeClr val="tx1"/>
                </a:solidFill>
                <a:latin typeface="Arial" charset="0"/>
              </a:defRPr>
            </a:lvl2pPr>
            <a:lvl3pPr marL="1143000" indent="-228600">
              <a:defRPr sz="2200">
                <a:solidFill>
                  <a:schemeClr val="tx1"/>
                </a:solidFill>
                <a:latin typeface="Arial" charset="0"/>
              </a:defRPr>
            </a:lvl3pPr>
            <a:lvl4pPr marL="1600200" indent="-228600">
              <a:defRPr sz="2000">
                <a:solidFill>
                  <a:schemeClr val="tx1"/>
                </a:solidFill>
                <a:latin typeface="Arial" charset="0"/>
              </a:defRPr>
            </a:lvl4pPr>
            <a:lvl5pPr marL="2057400" indent="-228600">
              <a:defRPr sz="2000">
                <a:solidFill>
                  <a:schemeClr val="tx1"/>
                </a:solidFill>
                <a:latin typeface="Arial" charset="0"/>
              </a:defRPr>
            </a:lvl5pPr>
            <a:lvl6pPr marL="2514600" indent="-228600" eaLnBrk="0" hangingPunct="0">
              <a:defRPr sz="2000">
                <a:solidFill>
                  <a:schemeClr val="tx1"/>
                </a:solidFill>
                <a:latin typeface="Arial" charset="0"/>
              </a:defRPr>
            </a:lvl6pPr>
            <a:lvl7pPr marL="2971800" indent="-228600" eaLnBrk="0" hangingPunct="0">
              <a:defRPr sz="2000">
                <a:solidFill>
                  <a:schemeClr val="tx1"/>
                </a:solidFill>
                <a:latin typeface="Arial" charset="0"/>
              </a:defRPr>
            </a:lvl7pPr>
            <a:lvl8pPr marL="3429000" indent="-228600" eaLnBrk="0" hangingPunct="0">
              <a:defRPr sz="2000">
                <a:solidFill>
                  <a:schemeClr val="tx1"/>
                </a:solidFill>
                <a:latin typeface="Arial" charset="0"/>
              </a:defRPr>
            </a:lvl8pPr>
            <a:lvl9pPr marL="3886200" indent="-228600" eaLnBrk="0" hangingPunct="0">
              <a:defRPr sz="2000">
                <a:solidFill>
                  <a:schemeClr val="tx1"/>
                </a:solidFill>
                <a:latin typeface="Arial" charset="0"/>
              </a:defRPr>
            </a:lvl9pPr>
          </a:lstStyle>
          <a:p>
            <a:r>
              <a:rPr lang="en-GB" altLang="en-US" sz="2000" b="1" i="1">
                <a:latin typeface="Garamond" pitchFamily="18" charset="0"/>
              </a:rPr>
              <a:t>Electronic Circuits and Systems			   	EEE211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16384</TotalTime>
  <Words>3147</Words>
  <Application>Microsoft Office PowerPoint</Application>
  <PresentationFormat>On-screen Show (4:3)</PresentationFormat>
  <Paragraphs>782</Paragraphs>
  <Slides>39</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1" baseType="lpstr">
      <vt:lpstr>Edge</vt:lpstr>
      <vt:lpstr>Equation</vt:lpstr>
      <vt:lpstr>Electronic Circuits and Systems       EEE211</vt:lpstr>
      <vt:lpstr>Electronic Circuits and Systems       EEE211</vt:lpstr>
      <vt:lpstr>PowerPoint Presentation</vt:lpstr>
      <vt:lpstr>PowerPoint Presentation</vt:lpstr>
      <vt:lpstr>PowerPoint Presentation</vt:lpstr>
      <vt:lpstr>PowerPoint Presentation</vt:lpstr>
      <vt:lpstr>PowerPoint Presentation</vt:lpstr>
      <vt:lpstr>Electronic Circuits and Systems       EEE211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Electronic Circuits and Systems       EEE211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Electronic Circuits and Systems       EEE211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Liverpool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Avionics Systems Design</dc:title>
  <dc:creator>Keith Nuttall</dc:creator>
  <cp:lastModifiedBy>Yujia Zhai</cp:lastModifiedBy>
  <cp:revision>212</cp:revision>
  <cp:lastPrinted>2011-09-23T01:14:48Z</cp:lastPrinted>
  <dcterms:created xsi:type="dcterms:W3CDTF">2007-12-30T16:32:35Z</dcterms:created>
  <dcterms:modified xsi:type="dcterms:W3CDTF">2015-07-30T07:36:10Z</dcterms:modified>
</cp:coreProperties>
</file>