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428" r:id="rId2"/>
    <p:sldId id="438" r:id="rId3"/>
    <p:sldId id="368" r:id="rId4"/>
    <p:sldId id="366" r:id="rId5"/>
    <p:sldId id="397" r:id="rId6"/>
    <p:sldId id="437" r:id="rId7"/>
    <p:sldId id="370" r:id="rId8"/>
    <p:sldId id="427" r:id="rId9"/>
    <p:sldId id="359" r:id="rId10"/>
    <p:sldId id="426" r:id="rId11"/>
    <p:sldId id="402" r:id="rId12"/>
    <p:sldId id="412" r:id="rId13"/>
    <p:sldId id="377" r:id="rId14"/>
    <p:sldId id="400" r:id="rId15"/>
    <p:sldId id="436" r:id="rId16"/>
    <p:sldId id="408" r:id="rId17"/>
    <p:sldId id="409" r:id="rId18"/>
    <p:sldId id="410" r:id="rId19"/>
    <p:sldId id="413" r:id="rId20"/>
    <p:sldId id="417" r:id="rId21"/>
    <p:sldId id="439" r:id="rId22"/>
    <p:sldId id="430" r:id="rId23"/>
    <p:sldId id="424" r:id="rId24"/>
    <p:sldId id="425" r:id="rId25"/>
    <p:sldId id="423" r:id="rId26"/>
    <p:sldId id="431" r:id="rId27"/>
    <p:sldId id="432" r:id="rId28"/>
    <p:sldId id="433" r:id="rId29"/>
    <p:sldId id="418" r:id="rId30"/>
    <p:sldId id="435" r:id="rId31"/>
    <p:sldId id="440" r:id="rId32"/>
    <p:sldId id="441" r:id="rId33"/>
    <p:sldId id="442" r:id="rId34"/>
    <p:sldId id="443" r:id="rId35"/>
    <p:sldId id="444" r:id="rId36"/>
    <p:sldId id="445" r:id="rId37"/>
    <p:sldId id="446" r:id="rId38"/>
    <p:sldId id="434" r:id="rId39"/>
  </p:sldIdLst>
  <p:sldSz cx="9144000" cy="6858000" type="screen4x3"/>
  <p:notesSz cx="6781800" cy="9926638"/>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808080"/>
    <a:srgbClr val="FF6600"/>
    <a:srgbClr val="FF9933"/>
    <a:srgbClr val="B2B2B2"/>
    <a:srgbClr val="DDDDDD"/>
    <a:srgbClr val="FFFF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2" autoAdjust="0"/>
    <p:restoredTop sz="92345" autoAdjust="0"/>
  </p:normalViewPr>
  <p:slideViewPr>
    <p:cSldViewPr snapToGrid="0">
      <p:cViewPr>
        <p:scale>
          <a:sx n="96" d="100"/>
          <a:sy n="96" d="100"/>
        </p:scale>
        <p:origin x="72" y="-2940"/>
      </p:cViewPr>
      <p:guideLst>
        <p:guide orient="horz" pos="2160"/>
        <p:guide pos="2856"/>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3127"/>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3.wmf"/><Relationship Id="rId7" Type="http://schemas.openxmlformats.org/officeDocument/2006/relationships/image" Target="../media/image46.wmf"/><Relationship Id="rId2" Type="http://schemas.openxmlformats.org/officeDocument/2006/relationships/image" Target="../media/image42.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1.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1379"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7D0A7D-A484-44A9-874E-C149A4144209}" type="slidenum">
              <a:rPr lang="en-GB" altLang="zh-CN"/>
              <a:pPr/>
              <a:t>‹#›</a:t>
            </a:fld>
            <a:endParaRPr lang="en-GB" altLang="zh-CN"/>
          </a:p>
        </p:txBody>
      </p:sp>
    </p:spTree>
    <p:extLst>
      <p:ext uri="{BB962C8B-B14F-4D97-AF65-F5344CB8AC3E}">
        <p14:creationId xmlns:p14="http://schemas.microsoft.com/office/powerpoint/2010/main" val="375358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7" name="Rectangle 5"/>
          <p:cNvSpPr>
            <a:spLocks noGrp="1" noChangeArrowheads="1"/>
          </p:cNvSpPr>
          <p:nvPr>
            <p:ph type="body" sz="quarter" idx="3"/>
          </p:nvPr>
        </p:nvSpPr>
        <p:spPr bwMode="auto">
          <a:xfrm>
            <a:off x="622300" y="981075"/>
            <a:ext cx="54244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BC6452-9EB9-447B-9851-8AFE59A05396}" type="slidenum">
              <a:rPr lang="en-GB" altLang="zh-CN"/>
              <a:pPr/>
              <a:t>‹#›</a:t>
            </a:fld>
            <a:endParaRPr lang="en-GB" altLang="zh-CN"/>
          </a:p>
        </p:txBody>
      </p:sp>
    </p:spTree>
    <p:extLst>
      <p:ext uri="{BB962C8B-B14F-4D97-AF65-F5344CB8AC3E}">
        <p14:creationId xmlns:p14="http://schemas.microsoft.com/office/powerpoint/2010/main" val="35310801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6B809E3-4228-4F5A-8FE0-AB4112C0DA20}" type="slidenum">
              <a:rPr lang="en-GB" altLang="en-US"/>
              <a:pPr/>
              <a:t>1</a:t>
            </a:fld>
            <a:endParaRPr lang="en-GB" altLang="en-US"/>
          </a:p>
        </p:txBody>
      </p:sp>
      <p:sp>
        <p:nvSpPr>
          <p:cNvPr id="2765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48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052C537-6E5B-49B8-A6BE-AF9D134B3F65}" type="slidenum">
              <a:rPr lang="en-GB" altLang="en-US"/>
              <a:pPr/>
              <a:t>10</a:t>
            </a:fld>
            <a:endParaRPr lang="en-GB" altLang="en-US"/>
          </a:p>
        </p:txBody>
      </p:sp>
      <p:sp>
        <p:nvSpPr>
          <p:cNvPr id="3482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7AE38446-AF3E-4418-800B-B8DD662218D0}" type="slidenum">
              <a:rPr lang="en-GB" altLang="en-US"/>
              <a:pPr/>
              <a:t>11</a:t>
            </a:fld>
            <a:endParaRPr lang="en-GB" altLang="en-US"/>
          </a:p>
        </p:txBody>
      </p:sp>
      <p:sp>
        <p:nvSpPr>
          <p:cNvPr id="3584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0E8E1BF-A314-474A-A8D1-C668A574106C}" type="slidenum">
              <a:rPr lang="en-GB" altLang="en-US"/>
              <a:pPr/>
              <a:t>12</a:t>
            </a:fld>
            <a:endParaRPr lang="en-GB" altLang="en-US"/>
          </a:p>
        </p:txBody>
      </p:sp>
      <p:sp>
        <p:nvSpPr>
          <p:cNvPr id="3686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7356AB32-85CD-4FDB-8454-05E6C00BD16D}" type="slidenum">
              <a:rPr lang="en-GB" altLang="en-US"/>
              <a:pPr/>
              <a:t>13</a:t>
            </a:fld>
            <a:endParaRPr lang="en-GB" altLang="en-US"/>
          </a:p>
        </p:txBody>
      </p:sp>
      <p:sp>
        <p:nvSpPr>
          <p:cNvPr id="3789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1529D11-0619-41B5-B2C0-E2D34E674A14}" type="slidenum">
              <a:rPr lang="en-GB" altLang="en-US"/>
              <a:pPr/>
              <a:t>14</a:t>
            </a:fld>
            <a:endParaRPr lang="en-GB" altLang="en-US"/>
          </a:p>
        </p:txBody>
      </p:sp>
      <p:sp>
        <p:nvSpPr>
          <p:cNvPr id="3891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15</a:t>
            </a:fld>
            <a:endParaRPr lang="en-GB" altLang="zh-CN" sz="1200"/>
          </a:p>
        </p:txBody>
      </p:sp>
      <p:sp>
        <p:nvSpPr>
          <p:cNvPr id="67588" name="Rectangle 2"/>
          <p:cNvSpPr>
            <a:spLocks noGrp="1" noRot="1" noChangeAspect="1" noChangeArrowheads="1" noTextEdit="1"/>
          </p:cNvSpPr>
          <p:nvPr>
            <p:ph type="sldImg"/>
          </p:nvPr>
        </p:nvSpPr>
        <p:spPr bwMode="auto">
          <a:xfrm>
            <a:off x="909638"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7865" y="4714122"/>
            <a:ext cx="5426074" cy="44680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D3F5D39-CB32-4936-BCDE-C79B7AC95C97}" type="slidenum">
              <a:rPr lang="en-GB" altLang="en-US"/>
              <a:pPr/>
              <a:t>16</a:t>
            </a:fld>
            <a:endParaRPr lang="en-GB" altLang="en-US"/>
          </a:p>
        </p:txBody>
      </p:sp>
      <p:sp>
        <p:nvSpPr>
          <p:cNvPr id="3994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50A131F-9AD0-4158-A971-142F561F5773}" type="slidenum">
              <a:rPr lang="en-GB" altLang="en-US"/>
              <a:pPr/>
              <a:t>17</a:t>
            </a:fld>
            <a:endParaRPr lang="en-GB" altLang="en-US"/>
          </a:p>
        </p:txBody>
      </p:sp>
      <p:sp>
        <p:nvSpPr>
          <p:cNvPr id="4096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2FA6745-073E-4948-99D8-9226A7A8A8E3}" type="slidenum">
              <a:rPr lang="en-GB" altLang="en-US"/>
              <a:pPr/>
              <a:t>18</a:t>
            </a:fld>
            <a:endParaRPr lang="en-GB" altLang="en-US"/>
          </a:p>
        </p:txBody>
      </p:sp>
      <p:sp>
        <p:nvSpPr>
          <p:cNvPr id="4198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4D0B6532-7E7C-430B-B510-D2FD9392DAD3}" type="slidenum">
              <a:rPr lang="en-GB" altLang="en-US"/>
              <a:pPr/>
              <a:t>19</a:t>
            </a:fld>
            <a:endParaRPr lang="en-GB" altLang="en-US"/>
          </a:p>
        </p:txBody>
      </p:sp>
      <p:sp>
        <p:nvSpPr>
          <p:cNvPr id="4301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909638"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7865" y="4714122"/>
            <a:ext cx="5426074" cy="44680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77376B29-AC2E-45AC-BF27-953FFBC3474B}" type="slidenum">
              <a:rPr lang="en-GB" altLang="en-US"/>
              <a:pPr/>
              <a:t>20</a:t>
            </a:fld>
            <a:endParaRPr lang="en-GB" altLang="en-US"/>
          </a:p>
        </p:txBody>
      </p:sp>
      <p:sp>
        <p:nvSpPr>
          <p:cNvPr id="4403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21</a:t>
            </a:fld>
            <a:endParaRPr lang="en-GB" altLang="zh-CN" sz="1200"/>
          </a:p>
        </p:txBody>
      </p:sp>
      <p:sp>
        <p:nvSpPr>
          <p:cNvPr id="67588" name="Rectangle 2"/>
          <p:cNvSpPr>
            <a:spLocks noGrp="1" noRot="1" noChangeAspect="1" noChangeArrowheads="1" noTextEdit="1"/>
          </p:cNvSpPr>
          <p:nvPr>
            <p:ph type="sldImg"/>
          </p:nvPr>
        </p:nvSpPr>
        <p:spPr bwMode="auto">
          <a:xfrm>
            <a:off x="909638"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7865" y="4714122"/>
            <a:ext cx="5426074" cy="44680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7B207556-6897-46D8-86DD-6FEDB0E87ED3}" type="slidenum">
              <a:rPr lang="en-GB" altLang="en-US"/>
              <a:pPr/>
              <a:t>22</a:t>
            </a:fld>
            <a:endParaRPr lang="en-GB" altLang="en-US"/>
          </a:p>
        </p:txBody>
      </p:sp>
      <p:sp>
        <p:nvSpPr>
          <p:cNvPr id="4608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A06AEE1B-6539-4BEA-91D3-D7EAA30DE588}" type="slidenum">
              <a:rPr lang="en-GB" altLang="en-US"/>
              <a:pPr/>
              <a:t>23</a:t>
            </a:fld>
            <a:endParaRPr lang="en-GB" altLang="en-US"/>
          </a:p>
        </p:txBody>
      </p:sp>
      <p:sp>
        <p:nvSpPr>
          <p:cNvPr id="4710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FAE5E75-F52C-4E8D-A35D-FB620D2FE794}" type="slidenum">
              <a:rPr lang="en-GB" altLang="en-US"/>
              <a:pPr/>
              <a:t>24</a:t>
            </a:fld>
            <a:endParaRPr lang="en-GB" altLang="en-US"/>
          </a:p>
        </p:txBody>
      </p:sp>
      <p:sp>
        <p:nvSpPr>
          <p:cNvPr id="4813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52A46EE-A9E0-4920-929F-7CB5E9D6823A}" type="slidenum">
              <a:rPr lang="en-GB" altLang="en-US"/>
              <a:pPr/>
              <a:t>25</a:t>
            </a:fld>
            <a:endParaRPr lang="en-GB" altLang="en-US"/>
          </a:p>
        </p:txBody>
      </p:sp>
      <p:sp>
        <p:nvSpPr>
          <p:cNvPr id="4915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285C989-6D88-4AA3-A45E-63E46DD93E63}" type="slidenum">
              <a:rPr lang="en-GB" altLang="en-US"/>
              <a:pPr/>
              <a:t>29</a:t>
            </a:fld>
            <a:endParaRPr lang="en-GB" altLang="en-US"/>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285C989-6D88-4AA3-A45E-63E46DD93E63}" type="slidenum">
              <a:rPr lang="en-GB" altLang="en-US"/>
              <a:pPr/>
              <a:t>30</a:t>
            </a:fld>
            <a:endParaRPr lang="en-GB" altLang="en-US"/>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285C989-6D88-4AA3-A45E-63E46DD93E63}" type="slidenum">
              <a:rPr lang="en-GB" altLang="en-US"/>
              <a:pPr/>
              <a:t>38</a:t>
            </a:fld>
            <a:endParaRPr lang="en-GB" altLang="en-US"/>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286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91F0029-78CF-4219-B802-8B4185F056D9}" type="slidenum">
              <a:rPr lang="en-GB" altLang="en-US"/>
              <a:pPr/>
              <a:t>3</a:t>
            </a:fld>
            <a:endParaRPr lang="en-GB" altLang="en-US"/>
          </a:p>
        </p:txBody>
      </p:sp>
      <p:sp>
        <p:nvSpPr>
          <p:cNvPr id="2867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296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9318FFD7-77DA-4584-B2C9-30FD9A45381D}" type="slidenum">
              <a:rPr lang="en-GB" altLang="en-US"/>
              <a:pPr/>
              <a:t>4</a:t>
            </a:fld>
            <a:endParaRPr lang="en-GB" altLang="en-US"/>
          </a:p>
        </p:txBody>
      </p:sp>
      <p:sp>
        <p:nvSpPr>
          <p:cNvPr id="2970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07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C21573EA-04C4-4BCA-86C2-7B9D2F6DF15B}" type="slidenum">
              <a:rPr lang="en-GB" altLang="en-US"/>
              <a:pPr/>
              <a:t>5</a:t>
            </a:fld>
            <a:endParaRPr lang="en-GB" altLang="en-US"/>
          </a:p>
        </p:txBody>
      </p:sp>
      <p:sp>
        <p:nvSpPr>
          <p:cNvPr id="3072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6</a:t>
            </a:fld>
            <a:endParaRPr lang="en-GB" altLang="zh-CN" sz="1200"/>
          </a:p>
        </p:txBody>
      </p:sp>
      <p:sp>
        <p:nvSpPr>
          <p:cNvPr id="67588" name="Rectangle 2"/>
          <p:cNvSpPr>
            <a:spLocks noGrp="1" noRot="1" noChangeAspect="1" noChangeArrowheads="1" noTextEdit="1"/>
          </p:cNvSpPr>
          <p:nvPr>
            <p:ph type="sldImg"/>
          </p:nvPr>
        </p:nvSpPr>
        <p:spPr bwMode="auto">
          <a:xfrm>
            <a:off x="909638"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7865" y="4714122"/>
            <a:ext cx="5426074" cy="44680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17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606DC52-48C9-4BD5-9AE3-BE48312401AE}" type="slidenum">
              <a:rPr lang="en-GB" altLang="en-US"/>
              <a:pPr/>
              <a:t>7</a:t>
            </a:fld>
            <a:endParaRPr lang="en-GB" altLang="en-US"/>
          </a:p>
        </p:txBody>
      </p:sp>
      <p:sp>
        <p:nvSpPr>
          <p:cNvPr id="3174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27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1A5F6A9-29B3-4AA0-A8A3-5941F5EA26B7}" type="slidenum">
              <a:rPr lang="en-GB" altLang="en-US"/>
              <a:pPr/>
              <a:t>8</a:t>
            </a:fld>
            <a:endParaRPr lang="en-GB" altLang="en-US"/>
          </a:p>
        </p:txBody>
      </p:sp>
      <p:sp>
        <p:nvSpPr>
          <p:cNvPr id="3277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DC3DCFB-114F-492F-85D9-A32FC1E4DC10}" type="slidenum">
              <a:rPr lang="en-GB" altLang="en-US"/>
              <a:pPr/>
              <a:t>9</a:t>
            </a:fld>
            <a:endParaRPr lang="en-GB" altLang="en-US"/>
          </a:p>
        </p:txBody>
      </p:sp>
      <p:sp>
        <p:nvSpPr>
          <p:cNvPr id="3379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E3E67E3-BBB7-468B-A60D-A5BCFA051EB7}" type="slidenum">
              <a:rPr lang="en-GB" altLang="en-US"/>
              <a:pPr>
                <a:defRPr/>
              </a:pPr>
              <a:t>‹#›</a:t>
            </a:fld>
            <a:endParaRPr lang="en-GB" altLang="en-US"/>
          </a:p>
        </p:txBody>
      </p:sp>
    </p:spTree>
    <p:extLst>
      <p:ext uri="{BB962C8B-B14F-4D97-AF65-F5344CB8AC3E}">
        <p14:creationId xmlns:p14="http://schemas.microsoft.com/office/powerpoint/2010/main" val="74300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C3AF1695-CC5F-4F4A-BD06-ACAA888F1588}" type="slidenum">
              <a:rPr lang="en-GB" altLang="en-US"/>
              <a:pPr>
                <a:defRPr/>
              </a:pPr>
              <a:t>‹#›</a:t>
            </a:fld>
            <a:endParaRPr lang="en-GB" altLang="en-US"/>
          </a:p>
        </p:txBody>
      </p:sp>
    </p:spTree>
    <p:extLst>
      <p:ext uri="{BB962C8B-B14F-4D97-AF65-F5344CB8AC3E}">
        <p14:creationId xmlns:p14="http://schemas.microsoft.com/office/powerpoint/2010/main" val="284762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BF5B0DFC-04BE-4C5C-A39E-988104F3CC7A}" type="slidenum">
              <a:rPr lang="en-GB" altLang="en-US"/>
              <a:pPr>
                <a:defRPr/>
              </a:pPr>
              <a:t>‹#›</a:t>
            </a:fld>
            <a:endParaRPr lang="en-GB" altLang="en-US"/>
          </a:p>
        </p:txBody>
      </p:sp>
    </p:spTree>
    <p:extLst>
      <p:ext uri="{BB962C8B-B14F-4D97-AF65-F5344CB8AC3E}">
        <p14:creationId xmlns:p14="http://schemas.microsoft.com/office/powerpoint/2010/main" val="273044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DF8684A0-C6A7-43E8-B23D-239F137094C9}" type="slidenum">
              <a:rPr lang="en-GB" altLang="en-US"/>
              <a:pPr>
                <a:defRPr/>
              </a:pPr>
              <a:t>‹#›</a:t>
            </a:fld>
            <a:endParaRPr lang="en-GB" altLang="en-US"/>
          </a:p>
        </p:txBody>
      </p:sp>
    </p:spTree>
    <p:extLst>
      <p:ext uri="{BB962C8B-B14F-4D97-AF65-F5344CB8AC3E}">
        <p14:creationId xmlns:p14="http://schemas.microsoft.com/office/powerpoint/2010/main" val="86017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A4FC7C2C-71FF-40B4-AD6E-6AD4CAC8329F}" type="slidenum">
              <a:rPr lang="en-GB" altLang="en-US"/>
              <a:pPr>
                <a:defRPr/>
              </a:pPr>
              <a:t>‹#›</a:t>
            </a:fld>
            <a:endParaRPr lang="en-GB" altLang="en-US"/>
          </a:p>
        </p:txBody>
      </p:sp>
    </p:spTree>
    <p:extLst>
      <p:ext uri="{BB962C8B-B14F-4D97-AF65-F5344CB8AC3E}">
        <p14:creationId xmlns:p14="http://schemas.microsoft.com/office/powerpoint/2010/main" val="42402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7A12FDD9-CCB3-4099-8FD2-585553BABF49}" type="slidenum">
              <a:rPr lang="en-GB" altLang="en-US"/>
              <a:pPr>
                <a:defRPr/>
              </a:pPr>
              <a:t>‹#›</a:t>
            </a:fld>
            <a:endParaRPr lang="en-GB" altLang="en-US"/>
          </a:p>
        </p:txBody>
      </p:sp>
    </p:spTree>
    <p:extLst>
      <p:ext uri="{BB962C8B-B14F-4D97-AF65-F5344CB8AC3E}">
        <p14:creationId xmlns:p14="http://schemas.microsoft.com/office/powerpoint/2010/main" val="397311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F3E1B950-155A-47D0-9874-7770C614031C}" type="slidenum">
              <a:rPr lang="en-GB" altLang="en-US"/>
              <a:pPr>
                <a:defRPr/>
              </a:pPr>
              <a:t>‹#›</a:t>
            </a:fld>
            <a:endParaRPr lang="en-GB" altLang="en-US"/>
          </a:p>
        </p:txBody>
      </p:sp>
    </p:spTree>
    <p:extLst>
      <p:ext uri="{BB962C8B-B14F-4D97-AF65-F5344CB8AC3E}">
        <p14:creationId xmlns:p14="http://schemas.microsoft.com/office/powerpoint/2010/main" val="166187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A41AF295-AD6A-4653-A8AC-096C9ADD9035}" type="slidenum">
              <a:rPr lang="en-GB" altLang="en-US"/>
              <a:pPr>
                <a:defRPr/>
              </a:pPr>
              <a:t>‹#›</a:t>
            </a:fld>
            <a:endParaRPr lang="en-GB" altLang="en-US"/>
          </a:p>
        </p:txBody>
      </p:sp>
    </p:spTree>
    <p:extLst>
      <p:ext uri="{BB962C8B-B14F-4D97-AF65-F5344CB8AC3E}">
        <p14:creationId xmlns:p14="http://schemas.microsoft.com/office/powerpoint/2010/main" val="22430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66A1F946-674B-4EF2-9395-413EFCBE136B}" type="slidenum">
              <a:rPr lang="en-GB" altLang="en-US"/>
              <a:pPr>
                <a:defRPr/>
              </a:pPr>
              <a:t>‹#›</a:t>
            </a:fld>
            <a:endParaRPr lang="en-GB" altLang="en-US"/>
          </a:p>
        </p:txBody>
      </p:sp>
    </p:spTree>
    <p:extLst>
      <p:ext uri="{BB962C8B-B14F-4D97-AF65-F5344CB8AC3E}">
        <p14:creationId xmlns:p14="http://schemas.microsoft.com/office/powerpoint/2010/main" val="187112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C209C130-C485-4AB2-A485-AAC2F6E93D3C}" type="slidenum">
              <a:rPr lang="en-GB" altLang="en-US"/>
              <a:pPr>
                <a:defRPr/>
              </a:pPr>
              <a:t>‹#›</a:t>
            </a:fld>
            <a:endParaRPr lang="en-GB" altLang="en-US"/>
          </a:p>
        </p:txBody>
      </p:sp>
    </p:spTree>
    <p:extLst>
      <p:ext uri="{BB962C8B-B14F-4D97-AF65-F5344CB8AC3E}">
        <p14:creationId xmlns:p14="http://schemas.microsoft.com/office/powerpoint/2010/main" val="143799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8DD03DF8-7007-41B5-BACB-F4A4919DF8EC}" type="slidenum">
              <a:rPr lang="en-GB" altLang="en-US"/>
              <a:pPr>
                <a:defRPr/>
              </a:pPr>
              <a:t>‹#›</a:t>
            </a:fld>
            <a:endParaRPr lang="en-GB" altLang="en-US"/>
          </a:p>
        </p:txBody>
      </p:sp>
    </p:spTree>
    <p:extLst>
      <p:ext uri="{BB962C8B-B14F-4D97-AF65-F5344CB8AC3E}">
        <p14:creationId xmlns:p14="http://schemas.microsoft.com/office/powerpoint/2010/main" val="121866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A704F16C-5AC3-445F-BCEC-DF4B73065577}"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1.xml"/><Relationship Id="rId7" Type="http://schemas.openxmlformats.org/officeDocument/2006/relationships/image" Target="../media/image22.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image" Target="../media/image21.wmf"/><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2.xml"/><Relationship Id="rId7"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 Id="rId9" Type="http://schemas.openxmlformats.org/officeDocument/2006/relationships/image" Target="../media/image26.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7.w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2.wmf"/><Relationship Id="rId3" Type="http://schemas.openxmlformats.org/officeDocument/2006/relationships/notesSlide" Target="../notesSlides/notesSlide14.xml"/><Relationship Id="rId7" Type="http://schemas.openxmlformats.org/officeDocument/2006/relationships/image" Target="../media/image29.wmf"/><Relationship Id="rId12"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0.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7.xml"/><Relationship Id="rId7" Type="http://schemas.openxmlformats.org/officeDocument/2006/relationships/image" Target="../media/image34.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image" Target="../media/image33.wmf"/><Relationship Id="rId4" Type="http://schemas.openxmlformats.org/officeDocument/2006/relationships/oleObject" Target="../embeddings/oleObject33.bin"/><Relationship Id="rId9" Type="http://schemas.openxmlformats.org/officeDocument/2006/relationships/image" Target="../media/image3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9.xml"/><Relationship Id="rId7" Type="http://schemas.openxmlformats.org/officeDocument/2006/relationships/image" Target="../media/image37.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1.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41.bin"/><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1.wmf"/><Relationship Id="rId18" Type="http://schemas.openxmlformats.org/officeDocument/2006/relationships/oleObject" Target="../embeddings/oleObject49.bin"/><Relationship Id="rId3" Type="http://schemas.openxmlformats.org/officeDocument/2006/relationships/notesSlide" Target="../notesSlides/notesSlide23.xml"/><Relationship Id="rId7" Type="http://schemas.openxmlformats.org/officeDocument/2006/relationships/image" Target="../media/image42.wmf"/><Relationship Id="rId12" Type="http://schemas.openxmlformats.org/officeDocument/2006/relationships/oleObject" Target="../embeddings/oleObject46.bin"/><Relationship Id="rId17" Type="http://schemas.openxmlformats.org/officeDocument/2006/relationships/image" Target="../media/image46.wmf"/><Relationship Id="rId2" Type="http://schemas.openxmlformats.org/officeDocument/2006/relationships/slideLayout" Target="../slideLayouts/slideLayout1.xml"/><Relationship Id="rId16" Type="http://schemas.openxmlformats.org/officeDocument/2006/relationships/oleObject" Target="../embeddings/oleObject48.bin"/><Relationship Id="rId1" Type="http://schemas.openxmlformats.org/officeDocument/2006/relationships/vmlDrawing" Target="../drawings/vmlDrawing13.vml"/><Relationship Id="rId6" Type="http://schemas.openxmlformats.org/officeDocument/2006/relationships/oleObject" Target="../embeddings/oleObject43.bin"/><Relationship Id="rId11" Type="http://schemas.openxmlformats.org/officeDocument/2006/relationships/image" Target="../media/image44.wmf"/><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45.bin"/><Relationship Id="rId19" Type="http://schemas.openxmlformats.org/officeDocument/2006/relationships/image" Target="../media/image47.wmf"/><Relationship Id="rId4" Type="http://schemas.openxmlformats.org/officeDocument/2006/relationships/oleObject" Target="../embeddings/oleObject42.bin"/><Relationship Id="rId9" Type="http://schemas.openxmlformats.org/officeDocument/2006/relationships/image" Target="../media/image43.wmf"/><Relationship Id="rId14"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1.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51.bin"/><Relationship Id="rId5" Type="http://schemas.openxmlformats.org/officeDocument/2006/relationships/image" Target="../media/image48.wmf"/><Relationship Id="rId4"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50.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49.wmf"/><Relationship Id="rId4" Type="http://schemas.openxmlformats.org/officeDocument/2006/relationships/oleObject" Target="../embeddings/oleObject52.bin"/></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image" Target="../media/image5.wmf"/><Relationship Id="rId12"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wmf"/><Relationship Id="rId3" Type="http://schemas.openxmlformats.org/officeDocument/2006/relationships/notesSlide" Target="../notesSlides/notesSlide8.xml"/><Relationship Id="rId7" Type="http://schemas.openxmlformats.org/officeDocument/2006/relationships/image" Target="../media/image10.wmf"/><Relationship Id="rId12" Type="http://schemas.openxmlformats.org/officeDocument/2006/relationships/oleObject" Target="../embeddings/oleObject13.bin"/><Relationship Id="rId17" Type="http://schemas.openxmlformats.org/officeDocument/2006/relationships/image" Target="../media/image15.wmf"/><Relationship Id="rId2" Type="http://schemas.openxmlformats.org/officeDocument/2006/relationships/slideLayout" Target="../slideLayouts/slideLayout1.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 Id="rId1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1DE82A26-4176-4BFA-9F42-F02D1CEE76E1}" type="slidenum">
              <a:rPr lang="en-GB" altLang="en-US" sz="1200" smtClean="0">
                <a:latin typeface="Garamond" pitchFamily="18" charset="0"/>
              </a:rPr>
              <a:pPr/>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en-US" sz="2000" smtClean="0"/>
              <a:t>Electronic Circuits and Systems			   	EEE211</a:t>
            </a:r>
          </a:p>
        </p:txBody>
      </p:sp>
      <p:sp>
        <p:nvSpPr>
          <p:cNvPr id="2052" name="Text Box 3"/>
          <p:cNvSpPr txBox="1">
            <a:spLocks noChangeArrowheads="1"/>
          </p:cNvSpPr>
          <p:nvPr/>
        </p:nvSpPr>
        <p:spPr bwMode="auto">
          <a:xfrm>
            <a:off x="2003425" y="1774825"/>
            <a:ext cx="4433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lgn="ctr">
              <a:spcBef>
                <a:spcPct val="50000"/>
              </a:spcBef>
            </a:pPr>
            <a:r>
              <a:rPr lang="en-GB" altLang="en-US" sz="2400" b="1" i="1">
                <a:sym typeface="Symbol" pitchFamily="18" charset="2"/>
              </a:rPr>
              <a:t>Current Mirror Circuits</a:t>
            </a:r>
          </a:p>
        </p:txBody>
      </p:sp>
      <p:sp>
        <p:nvSpPr>
          <p:cNvPr id="2054"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1800" b="1">
              <a:solidFill>
                <a:srgbClr val="000000"/>
              </a:solidFill>
              <a:ea typeface="SimSun" pitchFamily="2" charset="-122"/>
            </a:endParaRPr>
          </a:p>
          <a:p>
            <a:pPr algn="ctr"/>
            <a:r>
              <a:rPr lang="en-US" altLang="zh-CN" sz="1800" b="1">
                <a:solidFill>
                  <a:srgbClr val="000000"/>
                </a:solidFill>
                <a:ea typeface="SimSun" pitchFamily="2" charset="-122"/>
              </a:rPr>
              <a:t>Dept. of Electrical &amp; Electronic Engineering</a:t>
            </a:r>
          </a:p>
          <a:p>
            <a:pPr algn="ctr"/>
            <a:r>
              <a:rPr lang="en-US" altLang="zh-CN" sz="1800" b="1">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9165D9E9-C8AF-4281-B4A3-A6BBEA9132B3}" type="slidenum">
              <a:rPr lang="en-GB" altLang="en-US" sz="1200" smtClean="0">
                <a:latin typeface="Garamond" pitchFamily="18" charset="0"/>
              </a:rPr>
              <a:pPr/>
              <a:t>10</a:t>
            </a:fld>
            <a:endParaRPr lang="en-GB" altLang="en-US" sz="1200" smtClean="0">
              <a:latin typeface="Garamond" pitchFamily="18" charset="0"/>
            </a:endParaRPr>
          </a:p>
        </p:txBody>
      </p:sp>
      <p:sp>
        <p:nvSpPr>
          <p:cNvPr id="1126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6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69" name="Text Box 9"/>
          <p:cNvSpPr txBox="1">
            <a:spLocks noChangeArrowheads="1"/>
          </p:cNvSpPr>
          <p:nvPr/>
        </p:nvSpPr>
        <p:spPr bwMode="auto">
          <a:xfrm>
            <a:off x="290513" y="890588"/>
            <a:ext cx="8561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To determine its effective resistance, imagine injecting a small current i as shown. The resulting small change in v gives the circuit’s effective resistance as v / i.</a:t>
            </a:r>
            <a:r>
              <a:rPr lang="en-GB" altLang="en-US" sz="1600"/>
              <a:t> </a:t>
            </a:r>
          </a:p>
        </p:txBody>
      </p:sp>
      <p:sp>
        <p:nvSpPr>
          <p:cNvPr id="11270" name="Text Box 93"/>
          <p:cNvSpPr txBox="1">
            <a:spLocks noChangeArrowheads="1"/>
          </p:cNvSpPr>
          <p:nvPr/>
        </p:nvSpPr>
        <p:spPr bwMode="auto">
          <a:xfrm>
            <a:off x="460375" y="4429125"/>
            <a:ext cx="822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This is the equation for two resistors in parallel:  r</a:t>
            </a:r>
            <a:r>
              <a:rPr lang="en-GB" altLang="en-US" sz="1800" baseline="-25000">
                <a:sym typeface="Symbol" pitchFamily="18" charset="2"/>
              </a:rPr>
              <a:t>1</a:t>
            </a:r>
            <a:r>
              <a:rPr lang="en-GB" altLang="en-US" sz="1800">
                <a:sym typeface="Symbol" pitchFamily="18" charset="2"/>
              </a:rPr>
              <a:t> and the effective resistance of the current source, r</a:t>
            </a:r>
            <a:r>
              <a:rPr lang="en-GB" altLang="en-US" sz="1800" baseline="-25000">
                <a:sym typeface="Symbol" pitchFamily="18" charset="2"/>
              </a:rPr>
              <a:t>e1</a:t>
            </a:r>
          </a:p>
        </p:txBody>
      </p:sp>
      <p:graphicFrame>
        <p:nvGraphicFramePr>
          <p:cNvPr id="11271" name="Object 95"/>
          <p:cNvGraphicFramePr>
            <a:graphicFrameLocks noChangeAspect="1"/>
          </p:cNvGraphicFramePr>
          <p:nvPr/>
        </p:nvGraphicFramePr>
        <p:xfrm>
          <a:off x="758825" y="3806825"/>
          <a:ext cx="715963" cy="382588"/>
        </p:xfrm>
        <a:graphic>
          <a:graphicData uri="http://schemas.openxmlformats.org/presentationml/2006/ole">
            <mc:AlternateContent xmlns:mc="http://schemas.openxmlformats.org/markup-compatibility/2006">
              <mc:Choice xmlns:v="urn:schemas-microsoft-com:vml" Requires="v">
                <p:oleObj spid="_x0000_s11408" name="Equation" r:id="rId4" imgW="431613" imgH="228501" progId="Equation.3">
                  <p:embed/>
                </p:oleObj>
              </mc:Choice>
              <mc:Fallback>
                <p:oleObj name="Equation" r:id="rId4" imgW="431613" imgH="228501" progId="Equation.3">
                  <p:embed/>
                  <p:pic>
                    <p:nvPicPr>
                      <p:cNvPr id="0" name="Object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 y="3806825"/>
                        <a:ext cx="7159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2" name="Object 96"/>
          <p:cNvGraphicFramePr>
            <a:graphicFrameLocks noChangeAspect="1"/>
          </p:cNvGraphicFramePr>
          <p:nvPr/>
        </p:nvGraphicFramePr>
        <p:xfrm>
          <a:off x="2030413" y="3822700"/>
          <a:ext cx="1560512" cy="382588"/>
        </p:xfrm>
        <a:graphic>
          <a:graphicData uri="http://schemas.openxmlformats.org/presentationml/2006/ole">
            <mc:AlternateContent xmlns:mc="http://schemas.openxmlformats.org/markup-compatibility/2006">
              <mc:Choice xmlns:v="urn:schemas-microsoft-com:vml" Requires="v">
                <p:oleObj spid="_x0000_s11409" name="Equation" r:id="rId6" imgW="939800" imgH="228600" progId="Equation.3">
                  <p:embed/>
                </p:oleObj>
              </mc:Choice>
              <mc:Fallback>
                <p:oleObj name="Equation" r:id="rId6" imgW="939800" imgH="228600" progId="Equation.3">
                  <p:embed/>
                  <p:pic>
                    <p:nvPicPr>
                      <p:cNvPr id="0" name="Object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0413" y="3822700"/>
                        <a:ext cx="156051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3" name="Object 97"/>
          <p:cNvGraphicFramePr>
            <a:graphicFrameLocks noChangeAspect="1"/>
          </p:cNvGraphicFramePr>
          <p:nvPr/>
        </p:nvGraphicFramePr>
        <p:xfrm>
          <a:off x="4413250" y="3630613"/>
          <a:ext cx="3790950" cy="763587"/>
        </p:xfrm>
        <a:graphic>
          <a:graphicData uri="http://schemas.openxmlformats.org/presentationml/2006/ole">
            <mc:AlternateContent xmlns:mc="http://schemas.openxmlformats.org/markup-compatibility/2006">
              <mc:Choice xmlns:v="urn:schemas-microsoft-com:vml" Requires="v">
                <p:oleObj spid="_x0000_s11410" name="Equation" r:id="rId8" imgW="2159000" imgH="431800" progId="Equation.3">
                  <p:embed/>
                </p:oleObj>
              </mc:Choice>
              <mc:Fallback>
                <p:oleObj name="Equation" r:id="rId8" imgW="2159000" imgH="431800" progId="Equation.3">
                  <p:embed/>
                  <p:pic>
                    <p:nvPicPr>
                      <p:cNvPr id="0" name="Object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3250" y="3630613"/>
                        <a:ext cx="379095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74" name="Group 108"/>
          <p:cNvGrpSpPr>
            <a:grpSpLocks/>
          </p:cNvGrpSpPr>
          <p:nvPr/>
        </p:nvGrpSpPr>
        <p:grpSpPr bwMode="auto">
          <a:xfrm>
            <a:off x="1506538" y="1738313"/>
            <a:ext cx="2736850" cy="1941512"/>
            <a:chOff x="949" y="1095"/>
            <a:chExt cx="1724" cy="1223"/>
          </a:xfrm>
        </p:grpSpPr>
        <p:sp>
          <p:nvSpPr>
            <p:cNvPr id="11278" name="Freeform 11"/>
            <p:cNvSpPr>
              <a:spLocks/>
            </p:cNvSpPr>
            <p:nvPr/>
          </p:nvSpPr>
          <p:spPr bwMode="auto">
            <a:xfrm>
              <a:off x="1689" y="1590"/>
              <a:ext cx="248" cy="294"/>
            </a:xfrm>
            <a:custGeom>
              <a:avLst/>
              <a:gdLst>
                <a:gd name="T0" fmla="*/ 45 w 286"/>
                <a:gd name="T1" fmla="*/ 0 h 339"/>
                <a:gd name="T2" fmla="*/ 0 w 286"/>
                <a:gd name="T3" fmla="*/ 54 h 339"/>
                <a:gd name="T4" fmla="*/ 45 w 286"/>
                <a:gd name="T5" fmla="*/ 109 h 339"/>
                <a:gd name="T6" fmla="*/ 91 w 286"/>
                <a:gd name="T7" fmla="*/ 54 h 339"/>
                <a:gd name="T8" fmla="*/ 45 w 286"/>
                <a:gd name="T9" fmla="*/ 0 h 339"/>
                <a:gd name="T10" fmla="*/ 0 60000 65536"/>
                <a:gd name="T11" fmla="*/ 0 60000 65536"/>
                <a:gd name="T12" fmla="*/ 0 60000 65536"/>
                <a:gd name="T13" fmla="*/ 0 60000 65536"/>
                <a:gd name="T14" fmla="*/ 0 60000 65536"/>
                <a:gd name="T15" fmla="*/ 0 w 286"/>
                <a:gd name="T16" fmla="*/ 0 h 339"/>
                <a:gd name="T17" fmla="*/ 286 w 286"/>
                <a:gd name="T18" fmla="*/ 339 h 339"/>
              </a:gdLst>
              <a:ahLst/>
              <a:cxnLst>
                <a:cxn ang="T10">
                  <a:pos x="T0" y="T1"/>
                </a:cxn>
                <a:cxn ang="T11">
                  <a:pos x="T2" y="T3"/>
                </a:cxn>
                <a:cxn ang="T12">
                  <a:pos x="T4" y="T5"/>
                </a:cxn>
                <a:cxn ang="T13">
                  <a:pos x="T6" y="T7"/>
                </a:cxn>
                <a:cxn ang="T14">
                  <a:pos x="T8" y="T9"/>
                </a:cxn>
              </a:cxnLst>
              <a:rect l="T15" t="T16" r="T17" b="T18"/>
              <a:pathLst>
                <a:path w="286" h="339">
                  <a:moveTo>
                    <a:pt x="141" y="0"/>
                  </a:moveTo>
                  <a:lnTo>
                    <a:pt x="0" y="169"/>
                  </a:lnTo>
                  <a:lnTo>
                    <a:pt x="141" y="339"/>
                  </a:lnTo>
                  <a:lnTo>
                    <a:pt x="286" y="169"/>
                  </a:lnTo>
                  <a:lnTo>
                    <a:pt x="14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279" name="Rectangle 13"/>
            <p:cNvSpPr>
              <a:spLocks noChangeArrowheads="1"/>
            </p:cNvSpPr>
            <p:nvPr/>
          </p:nvSpPr>
          <p:spPr bwMode="auto">
            <a:xfrm>
              <a:off x="1346" y="1576"/>
              <a:ext cx="125" cy="301"/>
            </a:xfrm>
            <a:prstGeom prst="rect">
              <a:avLst/>
            </a:prstGeom>
            <a:solidFill>
              <a:srgbClr val="FFFFFF"/>
            </a:solidFill>
            <a:ln w="12700">
              <a:solidFill>
                <a:srgbClr val="000000"/>
              </a:solidFill>
              <a:miter lim="800000"/>
              <a:headEnd/>
              <a:tailEnd/>
            </a:ln>
          </p:spPr>
          <p:txBody>
            <a:bodyPr/>
            <a:lstStyle/>
            <a:p>
              <a:endParaRPr lang="en-US" altLang="en-US"/>
            </a:p>
          </p:txBody>
        </p:sp>
        <p:sp>
          <p:nvSpPr>
            <p:cNvPr id="11280" name="Freeform 14"/>
            <p:cNvSpPr>
              <a:spLocks/>
            </p:cNvSpPr>
            <p:nvPr/>
          </p:nvSpPr>
          <p:spPr bwMode="auto">
            <a:xfrm>
              <a:off x="1801" y="1785"/>
              <a:ext cx="26" cy="24"/>
            </a:xfrm>
            <a:custGeom>
              <a:avLst/>
              <a:gdLst>
                <a:gd name="T0" fmla="*/ 10 w 30"/>
                <a:gd name="T1" fmla="*/ 0 h 28"/>
                <a:gd name="T2" fmla="*/ 0 w 30"/>
                <a:gd name="T3" fmla="*/ 0 h 28"/>
                <a:gd name="T4" fmla="*/ 5 w 30"/>
                <a:gd name="T5" fmla="*/ 8 h 28"/>
                <a:gd name="T6" fmla="*/ 10 w 30"/>
                <a:gd name="T7" fmla="*/ 0 h 28"/>
                <a:gd name="T8" fmla="*/ 0 60000 65536"/>
                <a:gd name="T9" fmla="*/ 0 60000 65536"/>
                <a:gd name="T10" fmla="*/ 0 60000 65536"/>
                <a:gd name="T11" fmla="*/ 0 60000 65536"/>
                <a:gd name="T12" fmla="*/ 0 w 30"/>
                <a:gd name="T13" fmla="*/ 0 h 28"/>
                <a:gd name="T14" fmla="*/ 30 w 30"/>
                <a:gd name="T15" fmla="*/ 28 h 28"/>
              </a:gdLst>
              <a:ahLst/>
              <a:cxnLst>
                <a:cxn ang="T8">
                  <a:pos x="T0" y="T1"/>
                </a:cxn>
                <a:cxn ang="T9">
                  <a:pos x="T2" y="T3"/>
                </a:cxn>
                <a:cxn ang="T10">
                  <a:pos x="T4" y="T5"/>
                </a:cxn>
                <a:cxn ang="T11">
                  <a:pos x="T6" y="T7"/>
                </a:cxn>
              </a:cxnLst>
              <a:rect l="T12" t="T13" r="T14" b="T15"/>
              <a:pathLst>
                <a:path w="30" h="28">
                  <a:moveTo>
                    <a:pt x="30" y="0"/>
                  </a:moveTo>
                  <a:lnTo>
                    <a:pt x="0" y="0"/>
                  </a:lnTo>
                  <a:lnTo>
                    <a:pt x="15" y="28"/>
                  </a:lnTo>
                  <a:lnTo>
                    <a:pt x="30" y="0"/>
                  </a:lnTo>
                  <a:close/>
                </a:path>
              </a:pathLst>
            </a:custGeom>
            <a:solidFill>
              <a:srgbClr val="000000"/>
            </a:solidFill>
            <a:ln w="12700">
              <a:solidFill>
                <a:srgbClr val="000000"/>
              </a:solidFill>
              <a:prstDash val="solid"/>
              <a:round/>
              <a:headEnd/>
              <a:tailEnd/>
            </a:ln>
          </p:spPr>
          <p:txBody>
            <a:bodyPr/>
            <a:lstStyle/>
            <a:p>
              <a:endParaRPr lang="zh-CN" altLang="en-US"/>
            </a:p>
          </p:txBody>
        </p:sp>
        <p:sp>
          <p:nvSpPr>
            <p:cNvPr id="11281" name="Line 15"/>
            <p:cNvSpPr>
              <a:spLocks noChangeShapeType="1"/>
            </p:cNvSpPr>
            <p:nvPr/>
          </p:nvSpPr>
          <p:spPr bwMode="auto">
            <a:xfrm>
              <a:off x="1814" y="1642"/>
              <a:ext cx="1" cy="1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19"/>
            <p:cNvSpPr>
              <a:spLocks noChangeShapeType="1"/>
            </p:cNvSpPr>
            <p:nvPr/>
          </p:nvSpPr>
          <p:spPr bwMode="auto">
            <a:xfrm flipV="1">
              <a:off x="1407" y="1368"/>
              <a:ext cx="1" cy="2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20"/>
            <p:cNvSpPr>
              <a:spLocks noChangeShapeType="1"/>
            </p:cNvSpPr>
            <p:nvPr/>
          </p:nvSpPr>
          <p:spPr bwMode="auto">
            <a:xfrm flipV="1">
              <a:off x="1814" y="1368"/>
              <a:ext cx="1" cy="2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3"/>
            <p:cNvSpPr>
              <a:spLocks noChangeShapeType="1"/>
            </p:cNvSpPr>
            <p:nvPr/>
          </p:nvSpPr>
          <p:spPr bwMode="auto">
            <a:xfrm>
              <a:off x="1407" y="1874"/>
              <a:ext cx="1" cy="2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24"/>
            <p:cNvSpPr>
              <a:spLocks noChangeShapeType="1"/>
            </p:cNvSpPr>
            <p:nvPr/>
          </p:nvSpPr>
          <p:spPr bwMode="auto">
            <a:xfrm>
              <a:off x="1413" y="2084"/>
              <a:ext cx="107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28"/>
            <p:cNvSpPr>
              <a:spLocks noChangeShapeType="1"/>
            </p:cNvSpPr>
            <p:nvPr/>
          </p:nvSpPr>
          <p:spPr bwMode="auto">
            <a:xfrm flipV="1">
              <a:off x="1130" y="1531"/>
              <a:ext cx="0" cy="42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7" name="Rectangle 29"/>
            <p:cNvSpPr>
              <a:spLocks noChangeArrowheads="1"/>
            </p:cNvSpPr>
            <p:nvPr/>
          </p:nvSpPr>
          <p:spPr bwMode="auto">
            <a:xfrm>
              <a:off x="1492" y="164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88" name="Line 30"/>
            <p:cNvSpPr>
              <a:spLocks noChangeShapeType="1"/>
            </p:cNvSpPr>
            <p:nvPr/>
          </p:nvSpPr>
          <p:spPr bwMode="auto">
            <a:xfrm>
              <a:off x="1814" y="1876"/>
              <a:ext cx="1" cy="2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Rectangle 32"/>
            <p:cNvSpPr>
              <a:spLocks noChangeArrowheads="1"/>
            </p:cNvSpPr>
            <p:nvPr/>
          </p:nvSpPr>
          <p:spPr bwMode="auto">
            <a:xfrm>
              <a:off x="1848" y="1822"/>
              <a:ext cx="10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90" name="Rectangle 33"/>
            <p:cNvSpPr>
              <a:spLocks noChangeArrowheads="1"/>
            </p:cNvSpPr>
            <p:nvPr/>
          </p:nvSpPr>
          <p:spPr bwMode="auto">
            <a:xfrm>
              <a:off x="1848" y="182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a:solidFill>
                    <a:srgbClr val="000000"/>
                  </a:solidFill>
                  <a:latin typeface="Times New Roman" pitchFamily="18" charset="0"/>
                </a:rPr>
                <a:t>g</a:t>
              </a:r>
              <a:endParaRPr lang="en-GB" altLang="en-US" sz="1400"/>
            </a:p>
          </p:txBody>
        </p:sp>
        <p:sp>
          <p:nvSpPr>
            <p:cNvPr id="11291" name="Rectangle 34"/>
            <p:cNvSpPr>
              <a:spLocks noChangeArrowheads="1"/>
            </p:cNvSpPr>
            <p:nvPr/>
          </p:nvSpPr>
          <p:spPr bwMode="auto">
            <a:xfrm>
              <a:off x="1904" y="1824"/>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 </a:t>
              </a:r>
              <a:endParaRPr lang="en-GB" altLang="en-US"/>
            </a:p>
          </p:txBody>
        </p:sp>
        <p:sp>
          <p:nvSpPr>
            <p:cNvPr id="11292" name="Rectangle 35"/>
            <p:cNvSpPr>
              <a:spLocks noChangeArrowheads="1"/>
            </p:cNvSpPr>
            <p:nvPr/>
          </p:nvSpPr>
          <p:spPr bwMode="auto">
            <a:xfrm>
              <a:off x="1904" y="1885"/>
              <a:ext cx="10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93" name="Rectangle 36"/>
            <p:cNvSpPr>
              <a:spLocks noChangeArrowheads="1"/>
            </p:cNvSpPr>
            <p:nvPr/>
          </p:nvSpPr>
          <p:spPr bwMode="auto">
            <a:xfrm>
              <a:off x="1904" y="1888"/>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a:solidFill>
                    <a:srgbClr val="000000"/>
                  </a:solidFill>
                  <a:latin typeface="Times New Roman" pitchFamily="18" charset="0"/>
                </a:rPr>
                <a:t>m1</a:t>
              </a:r>
              <a:endParaRPr lang="en-GB" altLang="en-US" sz="1400"/>
            </a:p>
          </p:txBody>
        </p:sp>
        <p:sp>
          <p:nvSpPr>
            <p:cNvPr id="11294" name="Rectangle 39"/>
            <p:cNvSpPr>
              <a:spLocks noChangeArrowheads="1"/>
            </p:cNvSpPr>
            <p:nvPr/>
          </p:nvSpPr>
          <p:spPr bwMode="auto">
            <a:xfrm>
              <a:off x="2043" y="1824"/>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a:solidFill>
                    <a:srgbClr val="000000"/>
                  </a:solidFill>
                  <a:latin typeface="Times New Roman" pitchFamily="18" charset="0"/>
                </a:rPr>
                <a:t>v</a:t>
              </a:r>
              <a:r>
                <a:rPr lang="el-GR" altLang="en-US" sz="1400" baseline="-25000">
                  <a:solidFill>
                    <a:srgbClr val="000000"/>
                  </a:solidFill>
                  <a:latin typeface="Times New Roman" pitchFamily="18" charset="0"/>
                  <a:cs typeface="Times New Roman" pitchFamily="18" charset="0"/>
                </a:rPr>
                <a:t>π</a:t>
              </a:r>
              <a:r>
                <a:rPr lang="en-GB" altLang="en-US" sz="1400" baseline="-25000">
                  <a:solidFill>
                    <a:srgbClr val="000000"/>
                  </a:solidFill>
                  <a:latin typeface="Times New Roman" pitchFamily="18" charset="0"/>
                  <a:cs typeface="Times New Roman" pitchFamily="18" charset="0"/>
                </a:rPr>
                <a:t>1</a:t>
              </a:r>
              <a:endParaRPr lang="el-GR" altLang="en-US" sz="1400" baseline="-25000">
                <a:solidFill>
                  <a:srgbClr val="000000"/>
                </a:solidFill>
                <a:latin typeface="Times New Roman" pitchFamily="18" charset="0"/>
                <a:cs typeface="Times New Roman" pitchFamily="18" charset="0"/>
              </a:endParaRPr>
            </a:p>
          </p:txBody>
        </p:sp>
        <p:sp>
          <p:nvSpPr>
            <p:cNvPr id="11295" name="Line 43"/>
            <p:cNvSpPr>
              <a:spLocks noChangeShapeType="1"/>
            </p:cNvSpPr>
            <p:nvPr/>
          </p:nvSpPr>
          <p:spPr bwMode="auto">
            <a:xfrm>
              <a:off x="1811" y="1365"/>
              <a:ext cx="7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Text Box 44"/>
            <p:cNvSpPr txBox="1">
              <a:spLocks noChangeArrowheads="1"/>
            </p:cNvSpPr>
            <p:nvPr/>
          </p:nvSpPr>
          <p:spPr bwMode="auto">
            <a:xfrm>
              <a:off x="1068" y="1095"/>
              <a:ext cx="2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B</a:t>
              </a:r>
            </a:p>
          </p:txBody>
        </p:sp>
        <p:sp>
          <p:nvSpPr>
            <p:cNvPr id="11297" name="Text Box 46"/>
            <p:cNvSpPr txBox="1">
              <a:spLocks noChangeArrowheads="1"/>
            </p:cNvSpPr>
            <p:nvPr/>
          </p:nvSpPr>
          <p:spPr bwMode="auto">
            <a:xfrm>
              <a:off x="1685" y="2126"/>
              <a:ext cx="2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E</a:t>
              </a:r>
            </a:p>
          </p:txBody>
        </p:sp>
        <p:sp>
          <p:nvSpPr>
            <p:cNvPr id="11298" name="Oval 47"/>
            <p:cNvSpPr>
              <a:spLocks noChangeArrowheads="1"/>
            </p:cNvSpPr>
            <p:nvPr/>
          </p:nvSpPr>
          <p:spPr bwMode="auto">
            <a:xfrm>
              <a:off x="1384" y="1351"/>
              <a:ext cx="49" cy="49"/>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1299" name="Oval 49"/>
            <p:cNvSpPr>
              <a:spLocks noChangeArrowheads="1"/>
            </p:cNvSpPr>
            <p:nvPr/>
          </p:nvSpPr>
          <p:spPr bwMode="auto">
            <a:xfrm>
              <a:off x="1388" y="2052"/>
              <a:ext cx="49" cy="48"/>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1300" name="Oval 51"/>
            <p:cNvSpPr>
              <a:spLocks noChangeArrowheads="1"/>
            </p:cNvSpPr>
            <p:nvPr/>
          </p:nvSpPr>
          <p:spPr bwMode="auto">
            <a:xfrm>
              <a:off x="1788" y="1340"/>
              <a:ext cx="48" cy="48"/>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1301" name="Line 52"/>
            <p:cNvSpPr>
              <a:spLocks noChangeShapeType="1"/>
            </p:cNvSpPr>
            <p:nvPr/>
          </p:nvSpPr>
          <p:spPr bwMode="auto">
            <a:xfrm flipV="1">
              <a:off x="1815" y="1130"/>
              <a:ext cx="0" cy="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2" name="Line 53"/>
            <p:cNvSpPr>
              <a:spLocks noChangeShapeType="1"/>
            </p:cNvSpPr>
            <p:nvPr/>
          </p:nvSpPr>
          <p:spPr bwMode="auto">
            <a:xfrm flipV="1">
              <a:off x="1407" y="1127"/>
              <a:ext cx="0"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54"/>
            <p:cNvSpPr>
              <a:spLocks noChangeShapeType="1"/>
            </p:cNvSpPr>
            <p:nvPr/>
          </p:nvSpPr>
          <p:spPr bwMode="auto">
            <a:xfrm flipH="1">
              <a:off x="1404" y="1132"/>
              <a:ext cx="4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Rectangle 56"/>
            <p:cNvSpPr>
              <a:spLocks noChangeArrowheads="1"/>
            </p:cNvSpPr>
            <p:nvPr/>
          </p:nvSpPr>
          <p:spPr bwMode="auto">
            <a:xfrm>
              <a:off x="1200" y="1648"/>
              <a:ext cx="21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1400">
                  <a:solidFill>
                    <a:srgbClr val="000000"/>
                  </a:solidFill>
                </a:rPr>
                <a:t>r</a:t>
              </a:r>
              <a:r>
                <a:rPr lang="en-GB" altLang="en-US" sz="1400" baseline="-25000">
                  <a:solidFill>
                    <a:srgbClr val="000000"/>
                  </a:solidFill>
                  <a:sym typeface="Symbol" pitchFamily="18" charset="2"/>
                </a:rPr>
                <a:t>1</a:t>
              </a:r>
              <a:r>
                <a:rPr lang="en-GB" altLang="en-US">
                  <a:solidFill>
                    <a:srgbClr val="000000"/>
                  </a:solidFill>
                  <a:latin typeface="Times New Roman" pitchFamily="18" charset="0"/>
                </a:rPr>
                <a:t> </a:t>
              </a:r>
              <a:endParaRPr lang="en-GB" altLang="en-US"/>
            </a:p>
          </p:txBody>
        </p:sp>
        <p:sp>
          <p:nvSpPr>
            <p:cNvPr id="11305" name="Rectangle 57"/>
            <p:cNvSpPr>
              <a:spLocks noChangeArrowheads="1"/>
            </p:cNvSpPr>
            <p:nvPr/>
          </p:nvSpPr>
          <p:spPr bwMode="auto">
            <a:xfrm>
              <a:off x="949" y="1657"/>
              <a:ext cx="1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a:solidFill>
                    <a:srgbClr val="000000"/>
                  </a:solidFill>
                </a:rPr>
                <a:t> v</a:t>
              </a:r>
              <a:r>
                <a:rPr lang="en-GB" altLang="en-US" sz="1400" baseline="-25000">
                  <a:solidFill>
                    <a:srgbClr val="000000"/>
                  </a:solidFill>
                  <a:sym typeface="Symbol" pitchFamily="18" charset="2"/>
                </a:rPr>
                <a:t>1</a:t>
              </a:r>
            </a:p>
          </p:txBody>
        </p:sp>
        <p:sp>
          <p:nvSpPr>
            <p:cNvPr id="11306" name="Line 60"/>
            <p:cNvSpPr>
              <a:spLocks noChangeShapeType="1"/>
            </p:cNvSpPr>
            <p:nvPr/>
          </p:nvSpPr>
          <p:spPr bwMode="auto">
            <a:xfrm flipH="1">
              <a:off x="2111" y="1365"/>
              <a:ext cx="2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07" name="Group 85"/>
            <p:cNvGrpSpPr>
              <a:grpSpLocks/>
            </p:cNvGrpSpPr>
            <p:nvPr/>
          </p:nvGrpSpPr>
          <p:grpSpPr bwMode="auto">
            <a:xfrm>
              <a:off x="2221" y="1144"/>
              <a:ext cx="452" cy="271"/>
              <a:chOff x="4769" y="1611"/>
              <a:chExt cx="519" cy="313"/>
            </a:xfrm>
          </p:grpSpPr>
          <p:sp>
            <p:nvSpPr>
              <p:cNvPr id="11313" name="Rectangle 86"/>
              <p:cNvSpPr>
                <a:spLocks noChangeArrowheads="1"/>
              </p:cNvSpPr>
              <p:nvPr/>
            </p:nvSpPr>
            <p:spPr bwMode="auto">
              <a:xfrm>
                <a:off x="5067" y="1611"/>
                <a:ext cx="22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1400">
                    <a:solidFill>
                      <a:srgbClr val="000000"/>
                    </a:solidFill>
                  </a:rPr>
                  <a:t>R</a:t>
                </a:r>
                <a:r>
                  <a:rPr lang="en-GB" altLang="en-US" sz="1400" baseline="-25000">
                    <a:solidFill>
                      <a:srgbClr val="000000"/>
                    </a:solidFill>
                  </a:rPr>
                  <a:t>og</a:t>
                </a:r>
                <a:endParaRPr lang="en-GB" altLang="en-US" sz="1400"/>
              </a:p>
            </p:txBody>
          </p:sp>
          <p:sp>
            <p:nvSpPr>
              <p:cNvPr id="11314" name="Line 87"/>
              <p:cNvSpPr>
                <a:spLocks noChangeShapeType="1"/>
              </p:cNvSpPr>
              <p:nvPr/>
            </p:nvSpPr>
            <p:spPr bwMode="auto">
              <a:xfrm>
                <a:off x="4959" y="1679"/>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88"/>
              <p:cNvSpPr>
                <a:spLocks noChangeShapeType="1"/>
              </p:cNvSpPr>
              <p:nvPr/>
            </p:nvSpPr>
            <p:spPr bwMode="auto">
              <a:xfrm flipH="1">
                <a:off x="4769" y="1674"/>
                <a:ext cx="18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08" name="Text Box 89"/>
            <p:cNvSpPr txBox="1">
              <a:spLocks noChangeArrowheads="1"/>
            </p:cNvSpPr>
            <p:nvPr/>
          </p:nvSpPr>
          <p:spPr bwMode="auto">
            <a:xfrm>
              <a:off x="2025" y="1175"/>
              <a:ext cx="2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i</a:t>
              </a:r>
            </a:p>
          </p:txBody>
        </p:sp>
        <p:sp>
          <p:nvSpPr>
            <p:cNvPr id="11309" name="Line 90"/>
            <p:cNvSpPr>
              <a:spLocks noChangeShapeType="1"/>
            </p:cNvSpPr>
            <p:nvPr/>
          </p:nvSpPr>
          <p:spPr bwMode="auto">
            <a:xfrm flipV="1">
              <a:off x="2213" y="1549"/>
              <a:ext cx="0" cy="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0" name="Text Box 91"/>
            <p:cNvSpPr txBox="1">
              <a:spLocks noChangeArrowheads="1"/>
            </p:cNvSpPr>
            <p:nvPr/>
          </p:nvSpPr>
          <p:spPr bwMode="auto">
            <a:xfrm>
              <a:off x="2196" y="1606"/>
              <a:ext cx="2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v</a:t>
              </a:r>
            </a:p>
          </p:txBody>
        </p:sp>
        <p:sp>
          <p:nvSpPr>
            <p:cNvPr id="11311" name="Line 98"/>
            <p:cNvSpPr>
              <a:spLocks noChangeShapeType="1"/>
            </p:cNvSpPr>
            <p:nvPr/>
          </p:nvSpPr>
          <p:spPr bwMode="auto">
            <a:xfrm rot="16200000" flipH="1">
              <a:off x="1293" y="1385"/>
              <a:ext cx="2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2" name="Text Box 100"/>
            <p:cNvSpPr txBox="1">
              <a:spLocks noChangeArrowheads="1"/>
            </p:cNvSpPr>
            <p:nvPr/>
          </p:nvSpPr>
          <p:spPr bwMode="auto">
            <a:xfrm>
              <a:off x="1164" y="1321"/>
              <a:ext cx="2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a:t>
              </a:r>
              <a:r>
                <a:rPr lang="en-GB" altLang="en-US" sz="1600" baseline="-25000"/>
                <a:t>r</a:t>
              </a:r>
              <a:r>
                <a:rPr lang="en-GB" altLang="en-US" sz="1600" baseline="-25000">
                  <a:sym typeface="Symbol" pitchFamily="18" charset="2"/>
                </a:rPr>
                <a:t>1</a:t>
              </a:r>
              <a:endParaRPr lang="en-GB" altLang="en-US" sz="1600">
                <a:sym typeface="Symbol" pitchFamily="18" charset="2"/>
              </a:endParaRPr>
            </a:p>
          </p:txBody>
        </p:sp>
      </p:grpSp>
      <p:graphicFrame>
        <p:nvGraphicFramePr>
          <p:cNvPr id="11275" name="Object 102"/>
          <p:cNvGraphicFramePr>
            <a:graphicFrameLocks noChangeAspect="1"/>
          </p:cNvGraphicFramePr>
          <p:nvPr/>
        </p:nvGraphicFramePr>
        <p:xfrm>
          <a:off x="2620963" y="5597525"/>
          <a:ext cx="2841625" cy="417513"/>
        </p:xfrm>
        <a:graphic>
          <a:graphicData uri="http://schemas.openxmlformats.org/presentationml/2006/ole">
            <mc:AlternateContent xmlns:mc="http://schemas.openxmlformats.org/markup-compatibility/2006">
              <mc:Choice xmlns:v="urn:schemas-microsoft-com:vml" Requires="v">
                <p:oleObj spid="_x0000_s11411" name="Equation" r:id="rId10" imgW="1574800" imgH="228600" progId="Equation.3">
                  <p:embed/>
                </p:oleObj>
              </mc:Choice>
              <mc:Fallback>
                <p:oleObj name="Equation" r:id="rId10" imgW="1574800" imgH="228600" progId="Equation.3">
                  <p:embed/>
                  <p:pic>
                    <p:nvPicPr>
                      <p:cNvPr id="0" name="Object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0963" y="5597525"/>
                        <a:ext cx="28416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6" name="Text Box 104"/>
          <p:cNvSpPr txBox="1">
            <a:spLocks noChangeArrowheads="1"/>
          </p:cNvSpPr>
          <p:nvPr/>
        </p:nvSpPr>
        <p:spPr bwMode="auto">
          <a:xfrm>
            <a:off x="449263" y="5157788"/>
            <a:ext cx="8243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So the total resistance represented by the reference current circuit is</a:t>
            </a:r>
            <a:r>
              <a:rPr lang="en-GB" altLang="en-US" sz="1600"/>
              <a:t> </a:t>
            </a:r>
          </a:p>
        </p:txBody>
      </p:sp>
      <p:sp>
        <p:nvSpPr>
          <p:cNvPr id="11277"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65ACACE4-117C-481D-94E9-4E2EC32A0B64}" type="slidenum">
              <a:rPr lang="en-GB" altLang="en-US" sz="1200" smtClean="0">
                <a:latin typeface="Garamond" pitchFamily="18" charset="0"/>
              </a:rPr>
              <a:pPr/>
              <a:t>11</a:t>
            </a:fld>
            <a:endParaRPr lang="en-GB" altLang="en-US" sz="1200" smtClean="0">
              <a:latin typeface="Garamond" pitchFamily="18" charset="0"/>
            </a:endParaRPr>
          </a:p>
        </p:txBody>
      </p:sp>
      <p:sp>
        <p:nvSpPr>
          <p:cNvPr id="1229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229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2293" name="Text Box 5"/>
          <p:cNvSpPr txBox="1">
            <a:spLocks noChangeArrowheads="1"/>
          </p:cNvSpPr>
          <p:nvPr/>
        </p:nvSpPr>
        <p:spPr bwMode="auto">
          <a:xfrm>
            <a:off x="412750" y="781050"/>
            <a:ext cx="655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Incorporating this into the</a:t>
            </a:r>
            <a:r>
              <a:rPr lang="en-GB" altLang="en-US" sz="1600"/>
              <a:t> </a:t>
            </a:r>
            <a:r>
              <a:rPr lang="en-GB" altLang="en-US" sz="1800"/>
              <a:t>second part of the circuit gives:</a:t>
            </a:r>
          </a:p>
        </p:txBody>
      </p:sp>
      <p:sp>
        <p:nvSpPr>
          <p:cNvPr id="12294" name="Rectangle 7"/>
          <p:cNvSpPr>
            <a:spLocks noChangeArrowheads="1"/>
          </p:cNvSpPr>
          <p:nvPr/>
        </p:nvSpPr>
        <p:spPr bwMode="auto">
          <a:xfrm>
            <a:off x="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12295" name="Group 61"/>
          <p:cNvGrpSpPr>
            <a:grpSpLocks/>
          </p:cNvGrpSpPr>
          <p:nvPr/>
        </p:nvGrpSpPr>
        <p:grpSpPr bwMode="auto">
          <a:xfrm>
            <a:off x="242888" y="5403850"/>
            <a:ext cx="6677025" cy="757238"/>
            <a:chOff x="223837" y="5499100"/>
            <a:chExt cx="6677026" cy="757237"/>
          </a:xfrm>
        </p:grpSpPr>
        <p:sp>
          <p:nvSpPr>
            <p:cNvPr id="12348" name="Text Box 483"/>
            <p:cNvSpPr txBox="1">
              <a:spLocks noChangeArrowheads="1"/>
            </p:cNvSpPr>
            <p:nvPr/>
          </p:nvSpPr>
          <p:spPr bwMode="auto">
            <a:xfrm>
              <a:off x="223837" y="5680075"/>
              <a:ext cx="4452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Finally, if we make r</a:t>
              </a:r>
              <a:r>
                <a:rPr lang="en-GB" altLang="en-US" sz="1800" baseline="-25000"/>
                <a:t>π2</a:t>
              </a:r>
              <a:r>
                <a:rPr lang="en-GB" altLang="en-US" sz="1800"/>
                <a:t> &gt;&gt; r</a:t>
              </a:r>
              <a:r>
                <a:rPr lang="en-GB" altLang="en-US" sz="1800" baseline="-25000">
                  <a:cs typeface="Times New Roman" pitchFamily="18" charset="0"/>
                </a:rPr>
                <a:t>e1</a:t>
              </a:r>
              <a:r>
                <a:rPr lang="en-GB" altLang="en-US" sz="1800">
                  <a:cs typeface="Times New Roman" pitchFamily="18" charset="0"/>
                </a:rPr>
                <a:t> + R</a:t>
              </a:r>
              <a:r>
                <a:rPr lang="en-GB" altLang="en-US" sz="1800" baseline="-25000">
                  <a:cs typeface="Times New Roman" pitchFamily="18" charset="0"/>
                </a:rPr>
                <a:t>E</a:t>
              </a:r>
              <a:r>
                <a:rPr lang="en-US" altLang="en-US" sz="1800">
                  <a:cs typeface="Times New Roman" pitchFamily="18" charset="0"/>
                </a:rPr>
                <a:t> then</a:t>
              </a:r>
              <a:endParaRPr lang="en-GB" altLang="en-US" sz="1800" baseline="-25000"/>
            </a:p>
          </p:txBody>
        </p:sp>
        <p:graphicFrame>
          <p:nvGraphicFramePr>
            <p:cNvPr id="12349" name="Object 486"/>
            <p:cNvGraphicFramePr>
              <a:graphicFrameLocks noChangeAspect="1"/>
            </p:cNvGraphicFramePr>
            <p:nvPr/>
          </p:nvGraphicFramePr>
          <p:xfrm>
            <a:off x="4302125" y="5499100"/>
            <a:ext cx="2598738" cy="757237"/>
          </p:xfrm>
          <a:graphic>
            <a:graphicData uri="http://schemas.openxmlformats.org/presentationml/2006/ole">
              <mc:AlternateContent xmlns:mc="http://schemas.openxmlformats.org/markup-compatibility/2006">
                <mc:Choice xmlns:v="urn:schemas-microsoft-com:vml" Requires="v">
                  <p:oleObj spid="_x0000_s12419" name="Equation" r:id="rId4" imgW="1473200" imgH="431800" progId="Equation.3">
                    <p:embed/>
                  </p:oleObj>
                </mc:Choice>
                <mc:Fallback>
                  <p:oleObj name="Equation" r:id="rId4" imgW="1473200" imgH="431800" progId="Equation.3">
                    <p:embed/>
                    <p:pic>
                      <p:nvPicPr>
                        <p:cNvPr id="0" name="Object 4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25" y="5499100"/>
                          <a:ext cx="2598738"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296" name="Object 13"/>
          <p:cNvGraphicFramePr>
            <a:graphicFrameLocks noChangeAspect="1"/>
          </p:cNvGraphicFramePr>
          <p:nvPr/>
        </p:nvGraphicFramePr>
        <p:xfrm>
          <a:off x="2940050" y="3717925"/>
          <a:ext cx="2200275" cy="731838"/>
        </p:xfrm>
        <a:graphic>
          <a:graphicData uri="http://schemas.openxmlformats.org/presentationml/2006/ole">
            <mc:AlternateContent xmlns:mc="http://schemas.openxmlformats.org/markup-compatibility/2006">
              <mc:Choice xmlns:v="urn:schemas-microsoft-com:vml" Requires="v">
                <p:oleObj spid="_x0000_s12420" name="Equation" r:id="rId6" imgW="1295400" imgH="431800" progId="Equation.3">
                  <p:embed/>
                </p:oleObj>
              </mc:Choice>
              <mc:Fallback>
                <p:oleObj name="Equation" r:id="rId6" imgW="1295400" imgH="431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0050" y="3717925"/>
                        <a:ext cx="2200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7" name="Text Box 5"/>
          <p:cNvSpPr txBox="1">
            <a:spLocks noChangeArrowheads="1"/>
          </p:cNvSpPr>
          <p:nvPr/>
        </p:nvSpPr>
        <p:spPr bwMode="auto">
          <a:xfrm>
            <a:off x="279400" y="3098800"/>
            <a:ext cx="85693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We have already analysed this circuit in the last lecture (output resistance of a constant current source with base bias resistors, </a:t>
            </a:r>
            <a:r>
              <a:rPr lang="en-GB" altLang="en-US" sz="1800">
                <a:solidFill>
                  <a:srgbClr val="FF0000"/>
                </a:solidFill>
              </a:rPr>
              <a:t>lecture 4 pp. 24, CE-ED output Resistance</a:t>
            </a:r>
            <a:r>
              <a:rPr lang="en-GB" altLang="en-US" sz="1800"/>
              <a:t>)). </a:t>
            </a:r>
          </a:p>
        </p:txBody>
      </p:sp>
      <p:sp>
        <p:nvSpPr>
          <p:cNvPr id="12298" name="Text Box 5"/>
          <p:cNvSpPr txBox="1">
            <a:spLocks noChangeArrowheads="1"/>
          </p:cNvSpPr>
          <p:nvPr/>
        </p:nvSpPr>
        <p:spPr bwMode="auto">
          <a:xfrm>
            <a:off x="260350" y="4378325"/>
            <a:ext cx="8797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In the present circuit, the equivalent base resistance R ≈ 1/g</a:t>
            </a:r>
            <a:r>
              <a:rPr lang="en-GB" altLang="en-US" sz="1800" baseline="-25000"/>
              <a:t>m1</a:t>
            </a:r>
            <a:r>
              <a:rPr lang="en-GB" altLang="en-US" sz="1800"/>
              <a:t> = r</a:t>
            </a:r>
            <a:r>
              <a:rPr lang="en-GB" altLang="en-US" sz="1800" baseline="-25000"/>
              <a:t>e1</a:t>
            </a:r>
            <a:r>
              <a:rPr lang="en-GB" altLang="en-US" sz="1800"/>
              <a:t> so the equation becomes:</a:t>
            </a:r>
          </a:p>
        </p:txBody>
      </p:sp>
      <p:graphicFrame>
        <p:nvGraphicFramePr>
          <p:cNvPr id="12299" name="Object 60"/>
          <p:cNvGraphicFramePr>
            <a:graphicFrameLocks noChangeAspect="1"/>
          </p:cNvGraphicFramePr>
          <p:nvPr/>
        </p:nvGraphicFramePr>
        <p:xfrm>
          <a:off x="3033713" y="4710113"/>
          <a:ext cx="2482850" cy="746125"/>
        </p:xfrm>
        <a:graphic>
          <a:graphicData uri="http://schemas.openxmlformats.org/presentationml/2006/ole">
            <mc:AlternateContent xmlns:mc="http://schemas.openxmlformats.org/markup-compatibility/2006">
              <mc:Choice xmlns:v="urn:schemas-microsoft-com:vml" Requires="v">
                <p:oleObj spid="_x0000_s12421" name="Equation" r:id="rId8" imgW="1435100" imgH="431800" progId="Equation.3">
                  <p:embed/>
                </p:oleObj>
              </mc:Choice>
              <mc:Fallback>
                <p:oleObj name="Equation" r:id="rId8" imgW="1435100" imgH="431800" progId="Equation.3">
                  <p:embed/>
                  <p:pic>
                    <p:nvPicPr>
                      <p:cNvPr id="0"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3713" y="4710113"/>
                        <a:ext cx="24828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0" name="Text Box 5"/>
          <p:cNvSpPr txBox="1">
            <a:spLocks noChangeArrowheads="1"/>
          </p:cNvSpPr>
          <p:nvPr/>
        </p:nvSpPr>
        <p:spPr bwMode="auto">
          <a:xfrm>
            <a:off x="6223000" y="4892675"/>
            <a:ext cx="1073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Eqn (1)</a:t>
            </a:r>
          </a:p>
        </p:txBody>
      </p:sp>
      <p:grpSp>
        <p:nvGrpSpPr>
          <p:cNvPr id="12301" name="Group 62"/>
          <p:cNvGrpSpPr>
            <a:grpSpLocks/>
          </p:cNvGrpSpPr>
          <p:nvPr/>
        </p:nvGrpSpPr>
        <p:grpSpPr bwMode="auto">
          <a:xfrm>
            <a:off x="1738313" y="1138238"/>
            <a:ext cx="4384675" cy="1979612"/>
            <a:chOff x="1738859" y="1228725"/>
            <a:chExt cx="4384129" cy="1979170"/>
          </a:xfrm>
        </p:grpSpPr>
        <p:grpSp>
          <p:nvGrpSpPr>
            <p:cNvPr id="12303" name="Group 490"/>
            <p:cNvGrpSpPr>
              <a:grpSpLocks/>
            </p:cNvGrpSpPr>
            <p:nvPr/>
          </p:nvGrpSpPr>
          <p:grpSpPr bwMode="auto">
            <a:xfrm>
              <a:off x="1873250" y="1228725"/>
              <a:ext cx="4249738" cy="1841500"/>
              <a:chOff x="2782" y="458"/>
              <a:chExt cx="2677" cy="1160"/>
            </a:xfrm>
          </p:grpSpPr>
          <p:sp>
            <p:nvSpPr>
              <p:cNvPr id="12306" name="Freeform 121"/>
              <p:cNvSpPr>
                <a:spLocks/>
              </p:cNvSpPr>
              <p:nvPr/>
            </p:nvSpPr>
            <p:spPr bwMode="auto">
              <a:xfrm>
                <a:off x="4235" y="745"/>
                <a:ext cx="211" cy="251"/>
              </a:xfrm>
              <a:custGeom>
                <a:avLst/>
                <a:gdLst>
                  <a:gd name="T0" fmla="*/ 17 w 274"/>
                  <a:gd name="T1" fmla="*/ 0 h 328"/>
                  <a:gd name="T2" fmla="*/ 0 w 274"/>
                  <a:gd name="T3" fmla="*/ 19 h 328"/>
                  <a:gd name="T4" fmla="*/ 17 w 274"/>
                  <a:gd name="T5" fmla="*/ 39 h 328"/>
                  <a:gd name="T6" fmla="*/ 34 w 274"/>
                  <a:gd name="T7" fmla="*/ 19 h 328"/>
                  <a:gd name="T8" fmla="*/ 17 w 274"/>
                  <a:gd name="T9" fmla="*/ 0 h 328"/>
                  <a:gd name="T10" fmla="*/ 0 60000 65536"/>
                  <a:gd name="T11" fmla="*/ 0 60000 65536"/>
                  <a:gd name="T12" fmla="*/ 0 60000 65536"/>
                  <a:gd name="T13" fmla="*/ 0 60000 65536"/>
                  <a:gd name="T14" fmla="*/ 0 60000 65536"/>
                  <a:gd name="T15" fmla="*/ 0 w 274"/>
                  <a:gd name="T16" fmla="*/ 0 h 328"/>
                  <a:gd name="T17" fmla="*/ 274 w 274"/>
                  <a:gd name="T18" fmla="*/ 328 h 328"/>
                </a:gdLst>
                <a:ahLst/>
                <a:cxnLst>
                  <a:cxn ang="T10">
                    <a:pos x="T0" y="T1"/>
                  </a:cxn>
                  <a:cxn ang="T11">
                    <a:pos x="T2" y="T3"/>
                  </a:cxn>
                  <a:cxn ang="T12">
                    <a:pos x="T4" y="T5"/>
                  </a:cxn>
                  <a:cxn ang="T13">
                    <a:pos x="T6" y="T7"/>
                  </a:cxn>
                  <a:cxn ang="T14">
                    <a:pos x="T8" y="T9"/>
                  </a:cxn>
                </a:cxnLst>
                <a:rect l="T15" t="T16" r="T17" b="T18"/>
                <a:pathLst>
                  <a:path w="274" h="328">
                    <a:moveTo>
                      <a:pt x="137" y="0"/>
                    </a:moveTo>
                    <a:lnTo>
                      <a:pt x="0" y="164"/>
                    </a:lnTo>
                    <a:lnTo>
                      <a:pt x="137" y="328"/>
                    </a:lnTo>
                    <a:lnTo>
                      <a:pt x="274" y="164"/>
                    </a:lnTo>
                    <a:lnTo>
                      <a:pt x="137" y="0"/>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12307" name="Rectangle 122"/>
              <p:cNvSpPr>
                <a:spLocks noChangeArrowheads="1"/>
              </p:cNvSpPr>
              <p:nvPr/>
            </p:nvSpPr>
            <p:spPr bwMode="auto">
              <a:xfrm>
                <a:off x="3260" y="1043"/>
                <a:ext cx="113" cy="274"/>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2308" name="Rectangle 123"/>
              <p:cNvSpPr>
                <a:spLocks noChangeArrowheads="1"/>
              </p:cNvSpPr>
              <p:nvPr/>
            </p:nvSpPr>
            <p:spPr bwMode="auto">
              <a:xfrm>
                <a:off x="3892" y="713"/>
                <a:ext cx="114" cy="275"/>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2309" name="Freeform 124"/>
              <p:cNvSpPr>
                <a:spLocks/>
              </p:cNvSpPr>
              <p:nvPr/>
            </p:nvSpPr>
            <p:spPr bwMode="auto">
              <a:xfrm>
                <a:off x="4330" y="912"/>
                <a:ext cx="22" cy="24"/>
              </a:xfrm>
              <a:custGeom>
                <a:avLst/>
                <a:gdLst>
                  <a:gd name="T0" fmla="*/ 4 w 29"/>
                  <a:gd name="T1" fmla="*/ 0 h 31"/>
                  <a:gd name="T2" fmla="*/ 0 w 29"/>
                  <a:gd name="T3" fmla="*/ 0 h 31"/>
                  <a:gd name="T4" fmla="*/ 2 w 29"/>
                  <a:gd name="T5" fmla="*/ 4 h 31"/>
                  <a:gd name="T6" fmla="*/ 4 w 29"/>
                  <a:gd name="T7" fmla="*/ 0 h 31"/>
                  <a:gd name="T8" fmla="*/ 0 60000 65536"/>
                  <a:gd name="T9" fmla="*/ 0 60000 65536"/>
                  <a:gd name="T10" fmla="*/ 0 60000 65536"/>
                  <a:gd name="T11" fmla="*/ 0 60000 65536"/>
                  <a:gd name="T12" fmla="*/ 0 w 29"/>
                  <a:gd name="T13" fmla="*/ 0 h 31"/>
                  <a:gd name="T14" fmla="*/ 29 w 29"/>
                  <a:gd name="T15" fmla="*/ 31 h 31"/>
                </a:gdLst>
                <a:ahLst/>
                <a:cxnLst>
                  <a:cxn ang="T8">
                    <a:pos x="T0" y="T1"/>
                  </a:cxn>
                  <a:cxn ang="T9">
                    <a:pos x="T2" y="T3"/>
                  </a:cxn>
                  <a:cxn ang="T10">
                    <a:pos x="T4" y="T5"/>
                  </a:cxn>
                  <a:cxn ang="T11">
                    <a:pos x="T6" y="T7"/>
                  </a:cxn>
                </a:cxnLst>
                <a:rect l="T12" t="T13" r="T14" b="T15"/>
                <a:pathLst>
                  <a:path w="29" h="31">
                    <a:moveTo>
                      <a:pt x="29" y="0"/>
                    </a:moveTo>
                    <a:lnTo>
                      <a:pt x="0" y="0"/>
                    </a:lnTo>
                    <a:lnTo>
                      <a:pt x="14" y="31"/>
                    </a:lnTo>
                    <a:lnTo>
                      <a:pt x="29"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2310" name="Line 125"/>
              <p:cNvSpPr>
                <a:spLocks noChangeShapeType="1"/>
              </p:cNvSpPr>
              <p:nvPr/>
            </p:nvSpPr>
            <p:spPr bwMode="auto">
              <a:xfrm>
                <a:off x="4340" y="783"/>
                <a:ext cx="0" cy="12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Rectangle 126"/>
              <p:cNvSpPr>
                <a:spLocks noChangeArrowheads="1"/>
              </p:cNvSpPr>
              <p:nvPr/>
            </p:nvSpPr>
            <p:spPr bwMode="auto">
              <a:xfrm>
                <a:off x="4667" y="713"/>
                <a:ext cx="113" cy="275"/>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2312" name="Line 127"/>
              <p:cNvSpPr>
                <a:spLocks noChangeShapeType="1"/>
              </p:cNvSpPr>
              <p:nvPr/>
            </p:nvSpPr>
            <p:spPr bwMode="auto">
              <a:xfrm flipV="1">
                <a:off x="3949" y="632"/>
                <a:ext cx="0" cy="8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 name="Line 128"/>
              <p:cNvSpPr>
                <a:spLocks noChangeShapeType="1"/>
              </p:cNvSpPr>
              <p:nvPr/>
            </p:nvSpPr>
            <p:spPr bwMode="auto">
              <a:xfrm flipH="1">
                <a:off x="3324" y="632"/>
                <a:ext cx="619"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129"/>
              <p:cNvSpPr>
                <a:spLocks noChangeShapeType="1"/>
              </p:cNvSpPr>
              <p:nvPr/>
            </p:nvSpPr>
            <p:spPr bwMode="auto">
              <a:xfrm flipV="1">
                <a:off x="3316" y="632"/>
                <a:ext cx="0" cy="4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130"/>
              <p:cNvSpPr>
                <a:spLocks noChangeShapeType="1"/>
              </p:cNvSpPr>
              <p:nvPr/>
            </p:nvSpPr>
            <p:spPr bwMode="auto">
              <a:xfrm>
                <a:off x="3949" y="987"/>
                <a:ext cx="0"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Line 131"/>
              <p:cNvSpPr>
                <a:spLocks noChangeShapeType="1"/>
              </p:cNvSpPr>
              <p:nvPr/>
            </p:nvSpPr>
            <p:spPr bwMode="auto">
              <a:xfrm>
                <a:off x="4723" y="987"/>
                <a:ext cx="0"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132"/>
              <p:cNvSpPr>
                <a:spLocks noChangeShapeType="1"/>
              </p:cNvSpPr>
              <p:nvPr/>
            </p:nvSpPr>
            <p:spPr bwMode="auto">
              <a:xfrm>
                <a:off x="3949" y="1124"/>
                <a:ext cx="774"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133"/>
              <p:cNvSpPr>
                <a:spLocks noChangeShapeType="1"/>
              </p:cNvSpPr>
              <p:nvPr/>
            </p:nvSpPr>
            <p:spPr bwMode="auto">
              <a:xfrm flipV="1">
                <a:off x="4335" y="632"/>
                <a:ext cx="0"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134"/>
              <p:cNvSpPr>
                <a:spLocks noChangeShapeType="1"/>
              </p:cNvSpPr>
              <p:nvPr/>
            </p:nvSpPr>
            <p:spPr bwMode="auto">
              <a:xfrm>
                <a:off x="4335" y="993"/>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135"/>
              <p:cNvSpPr>
                <a:spLocks noChangeShapeType="1"/>
              </p:cNvSpPr>
              <p:nvPr/>
            </p:nvSpPr>
            <p:spPr bwMode="auto">
              <a:xfrm>
                <a:off x="4335" y="632"/>
                <a:ext cx="720"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136"/>
              <p:cNvSpPr>
                <a:spLocks noChangeShapeType="1"/>
              </p:cNvSpPr>
              <p:nvPr/>
            </p:nvSpPr>
            <p:spPr bwMode="auto">
              <a:xfrm flipV="1">
                <a:off x="4723" y="632"/>
                <a:ext cx="0" cy="8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140"/>
              <p:cNvSpPr>
                <a:spLocks noChangeShapeType="1"/>
              </p:cNvSpPr>
              <p:nvPr/>
            </p:nvSpPr>
            <p:spPr bwMode="auto">
              <a:xfrm flipH="1">
                <a:off x="3316" y="1618"/>
                <a:ext cx="1438"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141"/>
              <p:cNvSpPr>
                <a:spLocks noChangeShapeType="1"/>
              </p:cNvSpPr>
              <p:nvPr/>
            </p:nvSpPr>
            <p:spPr bwMode="auto">
              <a:xfrm flipV="1">
                <a:off x="3316" y="1315"/>
                <a:ext cx="0" cy="3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Rectangle 142"/>
              <p:cNvSpPr>
                <a:spLocks noChangeArrowheads="1"/>
              </p:cNvSpPr>
              <p:nvPr/>
            </p:nvSpPr>
            <p:spPr bwMode="auto">
              <a:xfrm>
                <a:off x="4280" y="1233"/>
                <a:ext cx="114" cy="278"/>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2325" name="Line 143"/>
              <p:cNvSpPr>
                <a:spLocks noChangeShapeType="1"/>
              </p:cNvSpPr>
              <p:nvPr/>
            </p:nvSpPr>
            <p:spPr bwMode="auto">
              <a:xfrm>
                <a:off x="4335" y="1509"/>
                <a:ext cx="0" cy="1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Rectangle 144"/>
              <p:cNvSpPr>
                <a:spLocks noChangeArrowheads="1"/>
              </p:cNvSpPr>
              <p:nvPr/>
            </p:nvSpPr>
            <p:spPr bwMode="auto">
              <a:xfrm>
                <a:off x="4416" y="1310"/>
                <a:ext cx="109"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27" name="Rectangle 145"/>
              <p:cNvSpPr>
                <a:spLocks noChangeArrowheads="1"/>
              </p:cNvSpPr>
              <p:nvPr/>
            </p:nvSpPr>
            <p:spPr bwMode="auto">
              <a:xfrm>
                <a:off x="4461" y="1299"/>
                <a:ext cx="1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rPr>
                  <a:t>R</a:t>
                </a:r>
                <a:r>
                  <a:rPr lang="en-US" altLang="en-US" sz="1700" baseline="-25000">
                    <a:solidFill>
                      <a:srgbClr val="000000"/>
                    </a:solidFill>
                  </a:rPr>
                  <a:t>E</a:t>
                </a:r>
                <a:endParaRPr lang="en-US" altLang="en-US" baseline="-25000"/>
              </a:p>
            </p:txBody>
          </p:sp>
          <p:sp>
            <p:nvSpPr>
              <p:cNvPr id="12328" name="Line 161"/>
              <p:cNvSpPr>
                <a:spLocks noChangeShapeType="1"/>
              </p:cNvSpPr>
              <p:nvPr/>
            </p:nvSpPr>
            <p:spPr bwMode="auto">
              <a:xfrm>
                <a:off x="4723" y="1015"/>
                <a:ext cx="0" cy="1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Freeform 162"/>
              <p:cNvSpPr>
                <a:spLocks/>
              </p:cNvSpPr>
              <p:nvPr/>
            </p:nvSpPr>
            <p:spPr bwMode="auto">
              <a:xfrm>
                <a:off x="4697" y="1018"/>
                <a:ext cx="50" cy="51"/>
              </a:xfrm>
              <a:custGeom>
                <a:avLst/>
                <a:gdLst>
                  <a:gd name="T0" fmla="*/ 4 w 66"/>
                  <a:gd name="T1" fmla="*/ 9 h 66"/>
                  <a:gd name="T2" fmla="*/ 0 w 66"/>
                  <a:gd name="T3" fmla="*/ 0 h 66"/>
                  <a:gd name="T4" fmla="*/ 2 w 66"/>
                  <a:gd name="T5" fmla="*/ 2 h 66"/>
                  <a:gd name="T6" fmla="*/ 4 w 66"/>
                  <a:gd name="T7" fmla="*/ 2 h 66"/>
                  <a:gd name="T8" fmla="*/ 6 w 66"/>
                  <a:gd name="T9" fmla="*/ 2 h 66"/>
                  <a:gd name="T10" fmla="*/ 8 w 66"/>
                  <a:gd name="T11" fmla="*/ 0 h 66"/>
                  <a:gd name="T12" fmla="*/ 4 w 66"/>
                  <a:gd name="T13" fmla="*/ 9 h 66"/>
                  <a:gd name="T14" fmla="*/ 0 60000 65536"/>
                  <a:gd name="T15" fmla="*/ 0 60000 65536"/>
                  <a:gd name="T16" fmla="*/ 0 60000 65536"/>
                  <a:gd name="T17" fmla="*/ 0 60000 65536"/>
                  <a:gd name="T18" fmla="*/ 0 60000 65536"/>
                  <a:gd name="T19" fmla="*/ 0 60000 65536"/>
                  <a:gd name="T20" fmla="*/ 0 60000 65536"/>
                  <a:gd name="T21" fmla="*/ 0 w 66"/>
                  <a:gd name="T22" fmla="*/ 0 h 66"/>
                  <a:gd name="T23" fmla="*/ 66 w 66"/>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66">
                    <a:moveTo>
                      <a:pt x="34" y="66"/>
                    </a:moveTo>
                    <a:lnTo>
                      <a:pt x="0" y="0"/>
                    </a:lnTo>
                    <a:lnTo>
                      <a:pt x="17" y="8"/>
                    </a:lnTo>
                    <a:lnTo>
                      <a:pt x="34" y="8"/>
                    </a:lnTo>
                    <a:lnTo>
                      <a:pt x="51" y="8"/>
                    </a:lnTo>
                    <a:lnTo>
                      <a:pt x="66" y="0"/>
                    </a:lnTo>
                    <a:lnTo>
                      <a:pt x="3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0" name="Rectangle 163"/>
              <p:cNvSpPr>
                <a:spLocks noChangeArrowheads="1"/>
              </p:cNvSpPr>
              <p:nvPr/>
            </p:nvSpPr>
            <p:spPr bwMode="auto">
              <a:xfrm>
                <a:off x="4767" y="1006"/>
                <a:ext cx="6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31" name="Rectangle 164"/>
              <p:cNvSpPr>
                <a:spLocks noChangeArrowheads="1"/>
              </p:cNvSpPr>
              <p:nvPr/>
            </p:nvSpPr>
            <p:spPr bwMode="auto">
              <a:xfrm>
                <a:off x="4767" y="1008"/>
                <a:ext cx="6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i</a:t>
                </a:r>
                <a:r>
                  <a:rPr lang="en-US" altLang="en-US" sz="1400" baseline="-25000">
                    <a:solidFill>
                      <a:srgbClr val="000000"/>
                    </a:solidFill>
                  </a:rPr>
                  <a:t>1</a:t>
                </a:r>
                <a:endParaRPr lang="en-US" altLang="en-US" sz="1400" baseline="-25000"/>
              </a:p>
            </p:txBody>
          </p:sp>
          <p:sp>
            <p:nvSpPr>
              <p:cNvPr id="12332" name="Rectangle 169"/>
              <p:cNvSpPr>
                <a:spLocks noChangeArrowheads="1"/>
              </p:cNvSpPr>
              <p:nvPr/>
            </p:nvSpPr>
            <p:spPr bwMode="auto">
              <a:xfrm>
                <a:off x="4804" y="786"/>
                <a:ext cx="7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33" name="Rectangle 170"/>
              <p:cNvSpPr>
                <a:spLocks noChangeArrowheads="1"/>
              </p:cNvSpPr>
              <p:nvPr/>
            </p:nvSpPr>
            <p:spPr bwMode="auto">
              <a:xfrm>
                <a:off x="4873" y="776"/>
                <a:ext cx="17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700">
                    <a:solidFill>
                      <a:srgbClr val="000000"/>
                    </a:solidFill>
                  </a:rPr>
                  <a:t>r</a:t>
                </a:r>
                <a:r>
                  <a:rPr lang="en-US" altLang="en-US" sz="1700" baseline="-25000">
                    <a:solidFill>
                      <a:srgbClr val="000000"/>
                    </a:solidFill>
                  </a:rPr>
                  <a:t>o2</a:t>
                </a:r>
              </a:p>
            </p:txBody>
          </p:sp>
          <p:sp>
            <p:nvSpPr>
              <p:cNvPr id="12334" name="Rectangle 175"/>
              <p:cNvSpPr>
                <a:spLocks noChangeArrowheads="1"/>
              </p:cNvSpPr>
              <p:nvPr/>
            </p:nvSpPr>
            <p:spPr bwMode="auto">
              <a:xfrm>
                <a:off x="4388" y="645"/>
                <a:ext cx="9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35" name="Rectangle 176"/>
              <p:cNvSpPr>
                <a:spLocks noChangeArrowheads="1"/>
              </p:cNvSpPr>
              <p:nvPr/>
            </p:nvSpPr>
            <p:spPr bwMode="auto">
              <a:xfrm>
                <a:off x="4388" y="647"/>
                <a:ext cx="2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g</a:t>
                </a:r>
                <a:r>
                  <a:rPr lang="en-US" altLang="en-US" sz="1400" baseline="-25000">
                    <a:solidFill>
                      <a:srgbClr val="000000"/>
                    </a:solidFill>
                  </a:rPr>
                  <a:t>m2</a:t>
                </a:r>
                <a:r>
                  <a:rPr lang="en-US" altLang="en-US" sz="1400">
                    <a:solidFill>
                      <a:srgbClr val="000000"/>
                    </a:solidFill>
                  </a:rPr>
                  <a:t>v</a:t>
                </a:r>
                <a:r>
                  <a:rPr lang="en-US" altLang="en-US" sz="1400" baseline="-25000">
                    <a:solidFill>
                      <a:srgbClr val="000000"/>
                    </a:solidFill>
                    <a:sym typeface="Symbol" pitchFamily="18" charset="2"/>
                  </a:rPr>
                  <a:t></a:t>
                </a:r>
              </a:p>
            </p:txBody>
          </p:sp>
          <p:sp>
            <p:nvSpPr>
              <p:cNvPr id="12336" name="Rectangle 191"/>
              <p:cNvSpPr>
                <a:spLocks noChangeArrowheads="1"/>
              </p:cNvSpPr>
              <p:nvPr/>
            </p:nvSpPr>
            <p:spPr bwMode="auto">
              <a:xfrm>
                <a:off x="3908" y="458"/>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B</a:t>
                </a:r>
                <a:endParaRPr lang="en-US" altLang="en-US" sz="1400" baseline="-25000"/>
              </a:p>
            </p:txBody>
          </p:sp>
          <p:sp>
            <p:nvSpPr>
              <p:cNvPr id="12337" name="Rectangle 194"/>
              <p:cNvSpPr>
                <a:spLocks noChangeArrowheads="1"/>
              </p:cNvSpPr>
              <p:nvPr/>
            </p:nvSpPr>
            <p:spPr bwMode="auto">
              <a:xfrm>
                <a:off x="4040" y="754"/>
                <a:ext cx="1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r</a:t>
                </a:r>
                <a:r>
                  <a:rPr lang="en-US" altLang="en-US" sz="1400" baseline="-25000">
                    <a:solidFill>
                      <a:srgbClr val="000000"/>
                    </a:solidFill>
                    <a:sym typeface="Symbol" pitchFamily="18" charset="2"/>
                  </a:rPr>
                  <a:t>2</a:t>
                </a:r>
                <a:endParaRPr lang="en-US" altLang="en-US" sz="1400" baseline="-25000">
                  <a:sym typeface="Symbol" pitchFamily="18" charset="2"/>
                </a:endParaRPr>
              </a:p>
            </p:txBody>
          </p:sp>
          <p:sp>
            <p:nvSpPr>
              <p:cNvPr id="12338" name="Freeform 199"/>
              <p:cNvSpPr>
                <a:spLocks/>
              </p:cNvSpPr>
              <p:nvPr/>
            </p:nvSpPr>
            <p:spPr bwMode="auto">
              <a:xfrm>
                <a:off x="4320" y="1109"/>
                <a:ext cx="32" cy="30"/>
              </a:xfrm>
              <a:custGeom>
                <a:avLst/>
                <a:gdLst>
                  <a:gd name="T0" fmla="*/ 0 w 42"/>
                  <a:gd name="T1" fmla="*/ 2 h 39"/>
                  <a:gd name="T2" fmla="*/ 0 w 42"/>
                  <a:gd name="T3" fmla="*/ 2 h 39"/>
                  <a:gd name="T4" fmla="*/ 2 w 42"/>
                  <a:gd name="T5" fmla="*/ 2 h 39"/>
                  <a:gd name="T6" fmla="*/ 2 w 42"/>
                  <a:gd name="T7" fmla="*/ 0 h 39"/>
                  <a:gd name="T8" fmla="*/ 3 w 42"/>
                  <a:gd name="T9" fmla="*/ 0 h 39"/>
                  <a:gd name="T10" fmla="*/ 4 w 42"/>
                  <a:gd name="T11" fmla="*/ 2 h 39"/>
                  <a:gd name="T12" fmla="*/ 5 w 42"/>
                  <a:gd name="T13" fmla="*/ 2 h 39"/>
                  <a:gd name="T14" fmla="*/ 5 w 42"/>
                  <a:gd name="T15" fmla="*/ 2 h 39"/>
                  <a:gd name="T16" fmla="*/ 5 w 42"/>
                  <a:gd name="T17" fmla="*/ 4 h 39"/>
                  <a:gd name="T18" fmla="*/ 4 w 42"/>
                  <a:gd name="T19" fmla="*/ 5 h 39"/>
                  <a:gd name="T20" fmla="*/ 3 w 42"/>
                  <a:gd name="T21" fmla="*/ 5 h 39"/>
                  <a:gd name="T22" fmla="*/ 2 w 42"/>
                  <a:gd name="T23" fmla="*/ 5 h 39"/>
                  <a:gd name="T24" fmla="*/ 2 w 42"/>
                  <a:gd name="T25" fmla="*/ 5 h 39"/>
                  <a:gd name="T26" fmla="*/ 0 w 42"/>
                  <a:gd name="T27" fmla="*/ 4 h 39"/>
                  <a:gd name="T28" fmla="*/ 0 w 42"/>
                  <a:gd name="T29" fmla="*/ 2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19"/>
                    </a:moveTo>
                    <a:lnTo>
                      <a:pt x="0" y="10"/>
                    </a:lnTo>
                    <a:lnTo>
                      <a:pt x="8" y="2"/>
                    </a:lnTo>
                    <a:lnTo>
                      <a:pt x="15" y="0"/>
                    </a:lnTo>
                    <a:lnTo>
                      <a:pt x="25" y="0"/>
                    </a:lnTo>
                    <a:lnTo>
                      <a:pt x="35" y="2"/>
                    </a:lnTo>
                    <a:lnTo>
                      <a:pt x="40" y="10"/>
                    </a:lnTo>
                    <a:lnTo>
                      <a:pt x="42" y="19"/>
                    </a:lnTo>
                    <a:lnTo>
                      <a:pt x="40" y="29"/>
                    </a:lnTo>
                    <a:lnTo>
                      <a:pt x="35" y="37"/>
                    </a:lnTo>
                    <a:lnTo>
                      <a:pt x="25" y="39"/>
                    </a:lnTo>
                    <a:lnTo>
                      <a:pt x="15" y="39"/>
                    </a:lnTo>
                    <a:lnTo>
                      <a:pt x="8" y="37"/>
                    </a:lnTo>
                    <a:lnTo>
                      <a:pt x="0" y="29"/>
                    </a:lnTo>
                    <a:lnTo>
                      <a:pt x="0" y="19"/>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2339" name="Rectangle 200"/>
              <p:cNvSpPr>
                <a:spLocks noChangeArrowheads="1"/>
              </p:cNvSpPr>
              <p:nvPr/>
            </p:nvSpPr>
            <p:spPr bwMode="auto">
              <a:xfrm>
                <a:off x="4365" y="1015"/>
                <a:ext cx="10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40" name="Rectangle 201"/>
              <p:cNvSpPr>
                <a:spLocks noChangeArrowheads="1"/>
              </p:cNvSpPr>
              <p:nvPr/>
            </p:nvSpPr>
            <p:spPr bwMode="auto">
              <a:xfrm>
                <a:off x="4115" y="977"/>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E</a:t>
                </a:r>
                <a:endParaRPr lang="en-US" altLang="en-US" sz="1400" baseline="-25000"/>
              </a:p>
            </p:txBody>
          </p:sp>
          <p:sp>
            <p:nvSpPr>
              <p:cNvPr id="12341" name="Line 203"/>
              <p:cNvSpPr>
                <a:spLocks noChangeShapeType="1"/>
              </p:cNvSpPr>
              <p:nvPr/>
            </p:nvSpPr>
            <p:spPr bwMode="auto">
              <a:xfrm flipV="1">
                <a:off x="3775" y="753"/>
                <a:ext cx="0" cy="294"/>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42" name="Rectangle 206"/>
              <p:cNvSpPr>
                <a:spLocks noChangeArrowheads="1"/>
              </p:cNvSpPr>
              <p:nvPr/>
            </p:nvSpPr>
            <p:spPr bwMode="auto">
              <a:xfrm>
                <a:off x="3636" y="779"/>
                <a:ext cx="11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rPr>
                  <a:t>v</a:t>
                </a:r>
                <a:r>
                  <a:rPr lang="en-US" altLang="en-US" sz="1700" baseline="-25000">
                    <a:solidFill>
                      <a:srgbClr val="000000"/>
                    </a:solidFill>
                    <a:sym typeface="Symbol" pitchFamily="18" charset="2"/>
                  </a:rPr>
                  <a:t></a:t>
                </a:r>
                <a:endParaRPr lang="en-US" altLang="en-US" baseline="-25000">
                  <a:sym typeface="Symbol" pitchFamily="18" charset="2"/>
                </a:endParaRPr>
              </a:p>
            </p:txBody>
          </p:sp>
          <p:sp>
            <p:nvSpPr>
              <p:cNvPr id="12343" name="Rectangle 211"/>
              <p:cNvSpPr>
                <a:spLocks noChangeArrowheads="1"/>
              </p:cNvSpPr>
              <p:nvPr/>
            </p:nvSpPr>
            <p:spPr bwMode="auto">
              <a:xfrm>
                <a:off x="3388" y="1117"/>
                <a:ext cx="17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44" name="Rectangle 212"/>
              <p:cNvSpPr>
                <a:spLocks noChangeArrowheads="1"/>
              </p:cNvSpPr>
              <p:nvPr/>
            </p:nvSpPr>
            <p:spPr bwMode="auto">
              <a:xfrm>
                <a:off x="2782" y="1082"/>
                <a:ext cx="5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rPr>
                  <a:t>R</a:t>
                </a:r>
                <a:r>
                  <a:rPr lang="en-US" altLang="en-US" baseline="-25000">
                    <a:solidFill>
                      <a:srgbClr val="000000"/>
                    </a:solidFill>
                  </a:rPr>
                  <a:t>o</a:t>
                </a:r>
                <a:r>
                  <a:rPr lang="en-US" altLang="en-US">
                    <a:solidFill>
                      <a:srgbClr val="000000"/>
                    </a:solidFill>
                  </a:rPr>
                  <a:t>’ ≈ r</a:t>
                </a:r>
                <a:r>
                  <a:rPr lang="en-US" altLang="en-US" baseline="-25000">
                    <a:solidFill>
                      <a:srgbClr val="000000"/>
                    </a:solidFill>
                  </a:rPr>
                  <a:t>e1</a:t>
                </a:r>
                <a:endParaRPr lang="en-US" altLang="en-US" baseline="-25000"/>
              </a:p>
            </p:txBody>
          </p:sp>
          <p:sp>
            <p:nvSpPr>
              <p:cNvPr id="12345" name="Line 217"/>
              <p:cNvSpPr>
                <a:spLocks noChangeShapeType="1"/>
              </p:cNvSpPr>
              <p:nvPr/>
            </p:nvSpPr>
            <p:spPr bwMode="auto">
              <a:xfrm flipH="1">
                <a:off x="4914" y="577"/>
                <a:ext cx="27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46" name="Text Box 218"/>
              <p:cNvSpPr txBox="1">
                <a:spLocks noChangeArrowheads="1"/>
              </p:cNvSpPr>
              <p:nvPr/>
            </p:nvSpPr>
            <p:spPr bwMode="auto">
              <a:xfrm>
                <a:off x="5215" y="50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I</a:t>
                </a:r>
                <a:r>
                  <a:rPr lang="en-US" altLang="en-US" sz="1600" baseline="-25000"/>
                  <a:t>O</a:t>
                </a:r>
              </a:p>
            </p:txBody>
          </p:sp>
          <p:sp>
            <p:nvSpPr>
              <p:cNvPr id="12347" name="Rectangle 323"/>
              <p:cNvSpPr>
                <a:spLocks noChangeArrowheads="1"/>
              </p:cNvSpPr>
              <p:nvPr/>
            </p:nvSpPr>
            <p:spPr bwMode="auto">
              <a:xfrm>
                <a:off x="4345" y="460"/>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C</a:t>
                </a:r>
                <a:endParaRPr lang="en-US" altLang="en-US" sz="1400" baseline="-25000"/>
              </a:p>
            </p:txBody>
          </p:sp>
        </p:grpSp>
        <p:sp>
          <p:nvSpPr>
            <p:cNvPr id="61" name="Rectangle 60"/>
            <p:cNvSpPr/>
            <p:nvPr/>
          </p:nvSpPr>
          <p:spPr>
            <a:xfrm>
              <a:off x="1738859" y="1363632"/>
              <a:ext cx="1514286" cy="1844263"/>
            </a:xfrm>
            <a:prstGeom prst="rect">
              <a:avLst/>
            </a:prstGeom>
            <a:noFill/>
            <a:ln w="12700">
              <a:prstDash val="sysDash"/>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solidFill>
                  <a:srgbClr val="FFFFFF"/>
                </a:solidFill>
              </a:endParaRPr>
            </a:p>
          </p:txBody>
        </p:sp>
        <p:sp>
          <p:nvSpPr>
            <p:cNvPr id="12305" name="Rectangle 212"/>
            <p:cNvSpPr>
              <a:spLocks noChangeArrowheads="1"/>
            </p:cNvSpPr>
            <p:nvPr/>
          </p:nvSpPr>
          <p:spPr bwMode="auto">
            <a:xfrm>
              <a:off x="1801320" y="1411573"/>
              <a:ext cx="4322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rPr>
                <a:t>T1</a:t>
              </a:r>
              <a:endParaRPr lang="en-US" altLang="en-US" baseline="-25000"/>
            </a:p>
          </p:txBody>
        </p:sp>
      </p:grpSp>
      <p:sp>
        <p:nvSpPr>
          <p:cNvPr id="12302"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21EBE1B9-713A-456B-8923-02816DC12A6E}" type="slidenum">
              <a:rPr lang="en-GB" altLang="en-US" sz="1200" smtClean="0">
                <a:latin typeface="Garamond" pitchFamily="18" charset="0"/>
              </a:rPr>
              <a:pPr/>
              <a:t>12</a:t>
            </a:fld>
            <a:endParaRPr lang="en-GB" altLang="en-US" sz="1200" smtClean="0">
              <a:latin typeface="Garamond" pitchFamily="18" charset="0"/>
            </a:endParaRPr>
          </a:p>
        </p:txBody>
      </p:sp>
      <p:sp>
        <p:nvSpPr>
          <p:cNvPr id="1331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331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3317" name="Rectangle 5"/>
          <p:cNvSpPr>
            <a:spLocks noChangeArrowheads="1"/>
          </p:cNvSpPr>
          <p:nvPr/>
        </p:nvSpPr>
        <p:spPr bwMode="auto">
          <a:xfrm>
            <a:off x="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3318" name="Text Box 8"/>
          <p:cNvSpPr txBox="1">
            <a:spLocks noChangeArrowheads="1"/>
          </p:cNvSpPr>
          <p:nvPr/>
        </p:nvSpPr>
        <p:spPr bwMode="auto">
          <a:xfrm>
            <a:off x="560388" y="3541713"/>
            <a:ext cx="8193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Finally, recall the assumption r</a:t>
            </a:r>
            <a:r>
              <a:rPr lang="en-GB" altLang="en-US" sz="1800" baseline="-25000"/>
              <a:t>π2</a:t>
            </a:r>
            <a:r>
              <a:rPr lang="en-GB" altLang="en-US" sz="1800"/>
              <a:t> &gt;&gt; r</a:t>
            </a:r>
            <a:r>
              <a:rPr lang="en-GB" altLang="en-US" sz="1800" baseline="-25000">
                <a:cs typeface="Times New Roman" pitchFamily="18" charset="0"/>
              </a:rPr>
              <a:t>e1</a:t>
            </a:r>
            <a:r>
              <a:rPr lang="en-GB" altLang="en-US" sz="1800">
                <a:cs typeface="Times New Roman" pitchFamily="18" charset="0"/>
              </a:rPr>
              <a:t> + R</a:t>
            </a:r>
            <a:r>
              <a:rPr lang="en-GB" altLang="en-US" sz="1800" baseline="-25000">
                <a:cs typeface="Times New Roman" pitchFamily="18" charset="0"/>
              </a:rPr>
              <a:t>E</a:t>
            </a:r>
            <a:r>
              <a:rPr lang="en-US" altLang="en-US" sz="1800">
                <a:cs typeface="Times New Roman" pitchFamily="18" charset="0"/>
              </a:rPr>
              <a:t> has been </a:t>
            </a:r>
            <a:r>
              <a:rPr lang="en-GB" altLang="en-US" sz="1800"/>
              <a:t>made in this analysis. </a:t>
            </a:r>
          </a:p>
        </p:txBody>
      </p:sp>
      <p:sp>
        <p:nvSpPr>
          <p:cNvPr id="13319" name="Text Box 14"/>
          <p:cNvSpPr txBox="1">
            <a:spLocks noChangeArrowheads="1"/>
          </p:cNvSpPr>
          <p:nvPr/>
        </p:nvSpPr>
        <p:spPr bwMode="auto">
          <a:xfrm>
            <a:off x="519113" y="5265738"/>
            <a:ext cx="83264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In practice, matched transistors of equal area are used in this circuit, so </a:t>
            </a:r>
            <a:r>
              <a:rPr lang="en-GB" altLang="en-US" sz="1800" dirty="0">
                <a:solidFill>
                  <a:srgbClr val="FF0000"/>
                </a:solidFill>
              </a:rPr>
              <a:t>I</a:t>
            </a:r>
            <a:r>
              <a:rPr lang="en-GB" altLang="en-US" sz="1800" baseline="-25000" dirty="0">
                <a:solidFill>
                  <a:srgbClr val="FF0000"/>
                </a:solidFill>
              </a:rPr>
              <a:t>C2</a:t>
            </a:r>
            <a:r>
              <a:rPr lang="en-GB" altLang="en-US" sz="1800" dirty="0">
                <a:solidFill>
                  <a:srgbClr val="FF0000"/>
                </a:solidFill>
              </a:rPr>
              <a:t> will be less than I</a:t>
            </a:r>
            <a:r>
              <a:rPr lang="en-GB" altLang="en-US" sz="1800" baseline="-25000" dirty="0">
                <a:solidFill>
                  <a:srgbClr val="FF0000"/>
                </a:solidFill>
              </a:rPr>
              <a:t>C1</a:t>
            </a:r>
            <a:r>
              <a:rPr lang="en-GB" altLang="en-US" sz="1800" dirty="0"/>
              <a:t> </a:t>
            </a:r>
            <a:r>
              <a:rPr lang="en-GB" altLang="en-US" sz="1800" dirty="0">
                <a:solidFill>
                  <a:srgbClr val="FF0000"/>
                </a:solidFill>
              </a:rPr>
              <a:t>because of the presence of R</a:t>
            </a:r>
            <a:r>
              <a:rPr lang="en-GB" altLang="en-US" sz="1800" baseline="-25000" dirty="0">
                <a:solidFill>
                  <a:srgbClr val="FF0000"/>
                </a:solidFill>
              </a:rPr>
              <a:t>E</a:t>
            </a:r>
            <a:r>
              <a:rPr lang="en-GB" altLang="en-US" sz="1800" dirty="0"/>
              <a:t>. Hence this approximation will be valid for any pair of matched transistors with a reasonable gain. </a:t>
            </a:r>
            <a:endParaRPr lang="el-GR" altLang="en-US" sz="1800" dirty="0">
              <a:cs typeface="Arial" charset="0"/>
              <a:sym typeface="Symbol" pitchFamily="18" charset="2"/>
            </a:endParaRPr>
          </a:p>
        </p:txBody>
      </p:sp>
      <p:sp>
        <p:nvSpPr>
          <p:cNvPr id="13320" name="Text Box 23"/>
          <p:cNvSpPr txBox="1">
            <a:spLocks noChangeArrowheads="1"/>
          </p:cNvSpPr>
          <p:nvPr/>
        </p:nvSpPr>
        <p:spPr bwMode="auto">
          <a:xfrm>
            <a:off x="538163" y="3995738"/>
            <a:ext cx="3567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This implies that 	r</a:t>
            </a:r>
            <a:r>
              <a:rPr lang="el-GR" altLang="en-US" sz="1800" baseline="-25000">
                <a:latin typeface="Times New Roman" pitchFamily="18" charset="0"/>
                <a:cs typeface="Times New Roman" pitchFamily="18" charset="0"/>
              </a:rPr>
              <a:t>π</a:t>
            </a:r>
            <a:r>
              <a:rPr lang="en-GB" altLang="en-US" sz="1800" baseline="-25000">
                <a:latin typeface="Times New Roman" pitchFamily="18" charset="0"/>
                <a:cs typeface="Times New Roman" pitchFamily="18" charset="0"/>
              </a:rPr>
              <a:t>2</a:t>
            </a:r>
            <a:r>
              <a:rPr lang="en-GB" altLang="en-US" sz="1800"/>
              <a:t> &gt;&gt; r</a:t>
            </a:r>
            <a:r>
              <a:rPr lang="en-GB" altLang="en-US" sz="1800" baseline="-25000"/>
              <a:t>e1</a:t>
            </a:r>
            <a:r>
              <a:rPr lang="en-GB" altLang="en-US" sz="1800"/>
              <a:t>   i.e. </a:t>
            </a:r>
            <a:endParaRPr lang="en-US" altLang="en-US" sz="1800" baseline="-25000"/>
          </a:p>
        </p:txBody>
      </p:sp>
      <p:grpSp>
        <p:nvGrpSpPr>
          <p:cNvPr id="13321" name="Group 29"/>
          <p:cNvGrpSpPr>
            <a:grpSpLocks/>
          </p:cNvGrpSpPr>
          <p:nvPr/>
        </p:nvGrpSpPr>
        <p:grpSpPr bwMode="auto">
          <a:xfrm>
            <a:off x="581025" y="1698625"/>
            <a:ext cx="7904163" cy="1778000"/>
            <a:chOff x="366" y="570"/>
            <a:chExt cx="4979" cy="1120"/>
          </a:xfrm>
        </p:grpSpPr>
        <p:graphicFrame>
          <p:nvGraphicFramePr>
            <p:cNvPr id="13327" name="Object 25"/>
            <p:cNvGraphicFramePr>
              <a:graphicFrameLocks noChangeAspect="1"/>
            </p:cNvGraphicFramePr>
            <p:nvPr/>
          </p:nvGraphicFramePr>
          <p:xfrm>
            <a:off x="1492" y="570"/>
            <a:ext cx="996" cy="472"/>
          </p:xfrm>
          <a:graphic>
            <a:graphicData uri="http://schemas.openxmlformats.org/presentationml/2006/ole">
              <mc:AlternateContent xmlns:mc="http://schemas.openxmlformats.org/markup-compatibility/2006">
                <mc:Choice xmlns:v="urn:schemas-microsoft-com:vml" Requires="v">
                  <p:oleObj spid="_x0000_s13402" name="Equation" r:id="rId4" imgW="914400" imgH="431800" progId="Equation.3">
                    <p:embed/>
                  </p:oleObj>
                </mc:Choice>
                <mc:Fallback>
                  <p:oleObj name="Equation" r:id="rId4" imgW="914400" imgH="43180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 y="570"/>
                          <a:ext cx="996"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8" name="Text Box 26"/>
            <p:cNvSpPr txBox="1">
              <a:spLocks noChangeArrowheads="1"/>
            </p:cNvSpPr>
            <p:nvPr/>
          </p:nvSpPr>
          <p:spPr bwMode="auto">
            <a:xfrm>
              <a:off x="387" y="686"/>
              <a:ext cx="7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Note that</a:t>
              </a:r>
              <a:endParaRPr lang="en-GB" altLang="en-US" sz="1800" baseline="-25000"/>
            </a:p>
          </p:txBody>
        </p:sp>
        <p:sp>
          <p:nvSpPr>
            <p:cNvPr id="13329" name="Text Box 27"/>
            <p:cNvSpPr txBox="1">
              <a:spLocks noChangeArrowheads="1"/>
            </p:cNvSpPr>
            <p:nvPr/>
          </p:nvSpPr>
          <p:spPr bwMode="auto">
            <a:xfrm>
              <a:off x="366" y="1113"/>
              <a:ext cx="497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where R</a:t>
              </a:r>
              <a:r>
                <a:rPr lang="en-GB" altLang="en-US" sz="1800" baseline="-25000"/>
                <a:t>E</a:t>
              </a:r>
              <a:r>
                <a:rPr lang="en-GB" altLang="en-US" sz="1800"/>
                <a:t> I</a:t>
              </a:r>
              <a:r>
                <a:rPr lang="en-GB" altLang="en-US" sz="1800" baseline="-25000"/>
                <a:t>o</a:t>
              </a:r>
              <a:r>
                <a:rPr lang="en-GB" altLang="en-US" sz="1800"/>
                <a:t>  is the voltage drop across R</a:t>
              </a:r>
              <a:r>
                <a:rPr lang="en-GB" altLang="en-US" sz="1800" baseline="-25000"/>
                <a:t>E</a:t>
              </a:r>
              <a:r>
                <a:rPr lang="en-GB" altLang="en-US" sz="1800"/>
                <a:t>.   But V</a:t>
              </a:r>
              <a:r>
                <a:rPr lang="en-GB" altLang="en-US" sz="1800" baseline="-25000"/>
                <a:t>T</a:t>
              </a:r>
              <a:r>
                <a:rPr lang="en-GB" altLang="en-US" sz="1800"/>
                <a:t> = 0.025V so only a small voltage is required across R</a:t>
              </a:r>
              <a:r>
                <a:rPr lang="en-GB" altLang="en-US" sz="1800" baseline="-25000"/>
                <a:t>E</a:t>
              </a:r>
              <a:r>
                <a:rPr lang="en-GB" altLang="en-US" sz="1800"/>
                <a:t> to ‘multiply up’ the transistor output resistance r</a:t>
              </a:r>
              <a:r>
                <a:rPr lang="en-GB" altLang="en-US" sz="1800" baseline="-25000"/>
                <a:t>o2</a:t>
              </a:r>
              <a:r>
                <a:rPr lang="en-GB" altLang="en-US" sz="1800"/>
                <a:t>  and give a large R</a:t>
              </a:r>
              <a:r>
                <a:rPr lang="en-GB" altLang="en-US" sz="1800" baseline="-25000"/>
                <a:t>o</a:t>
              </a:r>
              <a:r>
                <a:rPr lang="en-GB" altLang="en-US" sz="1800"/>
                <a:t>  for the current source.</a:t>
              </a:r>
              <a:endParaRPr lang="en-US" altLang="en-US" sz="1800"/>
            </a:p>
          </p:txBody>
        </p:sp>
      </p:grpSp>
      <p:sp>
        <p:nvSpPr>
          <p:cNvPr id="13322" name="Text Box 28"/>
          <p:cNvSpPr txBox="1">
            <a:spLocks noChangeArrowheads="1"/>
          </p:cNvSpPr>
          <p:nvPr/>
        </p:nvSpPr>
        <p:spPr bwMode="auto">
          <a:xfrm>
            <a:off x="585788" y="944563"/>
            <a:ext cx="762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i="1"/>
              <a:t>So the output resistance of the Widlar circuit is a factor of </a:t>
            </a:r>
            <a:r>
              <a:rPr lang="en-GB" altLang="en-US" sz="1800" b="1" i="1">
                <a:solidFill>
                  <a:srgbClr val="FF0000"/>
                </a:solidFill>
              </a:rPr>
              <a:t>1+g</a:t>
            </a:r>
            <a:r>
              <a:rPr lang="en-GB" altLang="en-US" sz="1800" b="1" i="1" baseline="-25000">
                <a:solidFill>
                  <a:srgbClr val="FF0000"/>
                </a:solidFill>
              </a:rPr>
              <a:t>m</a:t>
            </a:r>
            <a:r>
              <a:rPr lang="en-GB" altLang="en-US" sz="1800" b="1" i="1">
                <a:solidFill>
                  <a:srgbClr val="FF0000"/>
                </a:solidFill>
              </a:rPr>
              <a:t>R</a:t>
            </a:r>
            <a:r>
              <a:rPr lang="en-GB" altLang="en-US" sz="1800" b="1" i="1" baseline="-25000">
                <a:solidFill>
                  <a:srgbClr val="FF0000"/>
                </a:solidFill>
              </a:rPr>
              <a:t>E</a:t>
            </a:r>
            <a:r>
              <a:rPr lang="en-GB" altLang="en-US" sz="1800" b="1" i="1"/>
              <a:t> times higher than that of the simple two transistor current source. </a:t>
            </a:r>
            <a:endParaRPr lang="en-GB" altLang="en-US" sz="1800" b="1" i="1" baseline="-25000"/>
          </a:p>
        </p:txBody>
      </p:sp>
      <p:graphicFrame>
        <p:nvGraphicFramePr>
          <p:cNvPr id="13323" name="Object 17"/>
          <p:cNvGraphicFramePr>
            <a:graphicFrameLocks noChangeAspect="1"/>
          </p:cNvGraphicFramePr>
          <p:nvPr/>
        </p:nvGraphicFramePr>
        <p:xfrm>
          <a:off x="1974850" y="4440238"/>
          <a:ext cx="1339850" cy="771525"/>
        </p:xfrm>
        <a:graphic>
          <a:graphicData uri="http://schemas.openxmlformats.org/presentationml/2006/ole">
            <mc:AlternateContent xmlns:mc="http://schemas.openxmlformats.org/markup-compatibility/2006">
              <mc:Choice xmlns:v="urn:schemas-microsoft-com:vml" Requires="v">
                <p:oleObj spid="_x0000_s13403" name="Equation" r:id="rId6" imgW="774364" imgH="444307" progId="Equation.3">
                  <p:embed/>
                </p:oleObj>
              </mc:Choice>
              <mc:Fallback>
                <p:oleObj name="Equation" r:id="rId6" imgW="774364" imgH="444307"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850" y="4440238"/>
                        <a:ext cx="13398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4" name="Object 18"/>
          <p:cNvGraphicFramePr>
            <a:graphicFrameLocks noChangeAspect="1"/>
          </p:cNvGraphicFramePr>
          <p:nvPr/>
        </p:nvGraphicFramePr>
        <p:xfrm>
          <a:off x="4622800" y="4457700"/>
          <a:ext cx="1120775" cy="749300"/>
        </p:xfrm>
        <a:graphic>
          <a:graphicData uri="http://schemas.openxmlformats.org/presentationml/2006/ole">
            <mc:AlternateContent xmlns:mc="http://schemas.openxmlformats.org/markup-compatibility/2006">
              <mc:Choice xmlns:v="urn:schemas-microsoft-com:vml" Requires="v">
                <p:oleObj spid="_x0000_s13404" name="Equation" r:id="rId8" imgW="647700" imgH="431800" progId="Equation.3">
                  <p:embed/>
                </p:oleObj>
              </mc:Choice>
              <mc:Fallback>
                <p:oleObj name="Equation" r:id="rId8" imgW="647700" imgH="4318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2800" y="4457700"/>
                        <a:ext cx="11207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5" name="Text Box 23"/>
          <p:cNvSpPr txBox="1">
            <a:spLocks noChangeArrowheads="1"/>
          </p:cNvSpPr>
          <p:nvPr/>
        </p:nvSpPr>
        <p:spPr bwMode="auto">
          <a:xfrm>
            <a:off x="3786188" y="4605338"/>
            <a:ext cx="433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or</a:t>
            </a:r>
            <a:endParaRPr lang="en-US" altLang="en-US" sz="1800" baseline="-25000"/>
          </a:p>
        </p:txBody>
      </p:sp>
      <p:sp>
        <p:nvSpPr>
          <p:cNvPr id="13326"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BCC0445B-E713-47F8-81A1-428054685C16}" type="slidenum">
              <a:rPr lang="en-GB" altLang="en-US" sz="1200" smtClean="0">
                <a:latin typeface="Garamond" pitchFamily="18" charset="0"/>
              </a:rPr>
              <a:pPr/>
              <a:t>13</a:t>
            </a:fld>
            <a:endParaRPr lang="en-GB" altLang="en-US" sz="1200" smtClean="0">
              <a:latin typeface="Garamond" pitchFamily="18" charset="0"/>
            </a:endParaRPr>
          </a:p>
        </p:txBody>
      </p:sp>
      <p:sp>
        <p:nvSpPr>
          <p:cNvPr id="1433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434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4341" name="Text Box 91"/>
          <p:cNvSpPr txBox="1">
            <a:spLocks noChangeArrowheads="1"/>
          </p:cNvSpPr>
          <p:nvPr/>
        </p:nvSpPr>
        <p:spPr bwMode="auto">
          <a:xfrm>
            <a:off x="682625" y="844550"/>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b="1"/>
              <a:t>Example</a:t>
            </a:r>
            <a:endParaRPr lang="en-GB" altLang="en-US" sz="1800"/>
          </a:p>
        </p:txBody>
      </p:sp>
      <p:sp>
        <p:nvSpPr>
          <p:cNvPr id="14342" name="Text Box 92"/>
          <p:cNvSpPr txBox="1">
            <a:spLocks noChangeArrowheads="1"/>
          </p:cNvSpPr>
          <p:nvPr/>
        </p:nvSpPr>
        <p:spPr bwMode="auto">
          <a:xfrm>
            <a:off x="682625" y="1195388"/>
            <a:ext cx="80994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For the circuit shown, find values for R and R</a:t>
            </a:r>
            <a:r>
              <a:rPr lang="en-GB" altLang="en-US" sz="1800" baseline="-25000"/>
              <a:t>E</a:t>
            </a:r>
            <a:r>
              <a:rPr lang="en-GB" altLang="en-US" sz="1800"/>
              <a:t> to give a bias current of I</a:t>
            </a:r>
            <a:r>
              <a:rPr lang="en-GB" altLang="en-US" sz="1800" baseline="-25000"/>
              <a:t>o</a:t>
            </a:r>
            <a:r>
              <a:rPr lang="en-GB" altLang="en-US" sz="1800"/>
              <a:t> = 0.1 mA if I</a:t>
            </a:r>
            <a:r>
              <a:rPr lang="en-GB" altLang="en-US" sz="1800" baseline="-25000"/>
              <a:t>ref</a:t>
            </a:r>
            <a:r>
              <a:rPr lang="en-GB" altLang="en-US" sz="1800"/>
              <a:t> = 5mA.</a:t>
            </a:r>
          </a:p>
          <a:p>
            <a:r>
              <a:rPr lang="en-GB" altLang="en-US" sz="1800"/>
              <a:t>Estimate the output resistance, given that both transistors have current gain </a:t>
            </a:r>
            <a:r>
              <a:rPr lang="el-GR" altLang="en-US" sz="1800">
                <a:cs typeface="Arial" charset="0"/>
              </a:rPr>
              <a:t>β</a:t>
            </a:r>
            <a:r>
              <a:rPr lang="en-US" altLang="en-US" sz="1800">
                <a:cs typeface="Arial" charset="0"/>
              </a:rPr>
              <a:t> = 200 </a:t>
            </a:r>
            <a:r>
              <a:rPr lang="en-GB" altLang="en-US" sz="1800"/>
              <a:t>and V</a:t>
            </a:r>
            <a:r>
              <a:rPr lang="en-GB" altLang="en-US" sz="1800" baseline="-25000"/>
              <a:t>A</a:t>
            </a:r>
            <a:r>
              <a:rPr lang="en-GB" altLang="en-US" sz="1800"/>
              <a:t> = -110 V.  The transistors are of equal size.</a:t>
            </a:r>
            <a:endParaRPr lang="en-US" altLang="en-US" sz="1800"/>
          </a:p>
        </p:txBody>
      </p:sp>
      <p:sp>
        <p:nvSpPr>
          <p:cNvPr id="14343" name="Text Box 93"/>
          <p:cNvSpPr txBox="1">
            <a:spLocks noChangeArrowheads="1"/>
          </p:cNvSpPr>
          <p:nvPr/>
        </p:nvSpPr>
        <p:spPr bwMode="auto">
          <a:xfrm>
            <a:off x="652463" y="2647950"/>
            <a:ext cx="4964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b="1"/>
              <a:t>Solution</a:t>
            </a:r>
          </a:p>
        </p:txBody>
      </p:sp>
      <p:sp>
        <p:nvSpPr>
          <p:cNvPr id="14344" name="Rectangle 117"/>
          <p:cNvSpPr>
            <a:spLocks noChangeArrowheads="1"/>
          </p:cNvSpPr>
          <p:nvPr/>
        </p:nvSpPr>
        <p:spPr bwMode="auto">
          <a:xfrm>
            <a:off x="8208963" y="5337175"/>
            <a:ext cx="541337" cy="26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grpSp>
        <p:nvGrpSpPr>
          <p:cNvPr id="14345" name="Group 193"/>
          <p:cNvGrpSpPr>
            <a:grpSpLocks/>
          </p:cNvGrpSpPr>
          <p:nvPr/>
        </p:nvGrpSpPr>
        <p:grpSpPr bwMode="auto">
          <a:xfrm>
            <a:off x="6429375" y="2465388"/>
            <a:ext cx="2136775" cy="3316287"/>
            <a:chOff x="3878" y="1560"/>
            <a:chExt cx="1346" cy="2089"/>
          </a:xfrm>
        </p:grpSpPr>
        <p:sp>
          <p:nvSpPr>
            <p:cNvPr id="14356" name="Rectangle 97"/>
            <p:cNvSpPr>
              <a:spLocks noChangeArrowheads="1"/>
            </p:cNvSpPr>
            <p:nvPr/>
          </p:nvSpPr>
          <p:spPr bwMode="auto">
            <a:xfrm>
              <a:off x="4388" y="1694"/>
              <a:ext cx="2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57" name="Rectangle 98"/>
            <p:cNvSpPr>
              <a:spLocks noChangeArrowheads="1"/>
            </p:cNvSpPr>
            <p:nvPr/>
          </p:nvSpPr>
          <p:spPr bwMode="auto">
            <a:xfrm>
              <a:off x="4006" y="1560"/>
              <a:ext cx="4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r>
                <a:rPr lang="en-US" altLang="en-US" baseline="-25000">
                  <a:solidFill>
                    <a:srgbClr val="000000"/>
                  </a:solidFill>
                  <a:latin typeface="Times New Roman" pitchFamily="18" charset="0"/>
                </a:rPr>
                <a:t>CC</a:t>
              </a:r>
              <a:r>
                <a:rPr lang="en-US" altLang="en-US">
                  <a:solidFill>
                    <a:srgbClr val="000000"/>
                  </a:solidFill>
                  <a:latin typeface="Times New Roman" pitchFamily="18" charset="0"/>
                </a:rPr>
                <a:t> = 5v</a:t>
              </a:r>
              <a:endParaRPr lang="en-US" altLang="en-US"/>
            </a:p>
          </p:txBody>
        </p:sp>
        <p:sp>
          <p:nvSpPr>
            <p:cNvPr id="14358" name="Rectangle 100"/>
            <p:cNvSpPr>
              <a:spLocks noChangeArrowheads="1"/>
            </p:cNvSpPr>
            <p:nvPr/>
          </p:nvSpPr>
          <p:spPr bwMode="auto">
            <a:xfrm>
              <a:off x="3912" y="1781"/>
              <a:ext cx="4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grpSp>
          <p:nvGrpSpPr>
            <p:cNvPr id="14359" name="Group 116"/>
            <p:cNvGrpSpPr>
              <a:grpSpLocks/>
            </p:cNvGrpSpPr>
            <p:nvPr/>
          </p:nvGrpSpPr>
          <p:grpSpPr bwMode="auto">
            <a:xfrm>
              <a:off x="4926" y="2285"/>
              <a:ext cx="15" cy="328"/>
              <a:chOff x="4926" y="2402"/>
              <a:chExt cx="15" cy="328"/>
            </a:xfrm>
          </p:grpSpPr>
          <p:sp>
            <p:nvSpPr>
              <p:cNvPr id="14398" name="Freeform 101"/>
              <p:cNvSpPr>
                <a:spLocks/>
              </p:cNvSpPr>
              <p:nvPr/>
            </p:nvSpPr>
            <p:spPr bwMode="auto">
              <a:xfrm>
                <a:off x="4929" y="2719"/>
                <a:ext cx="12" cy="11"/>
              </a:xfrm>
              <a:custGeom>
                <a:avLst/>
                <a:gdLst>
                  <a:gd name="T0" fmla="*/ 0 w 12"/>
                  <a:gd name="T1" fmla="*/ 7 h 11"/>
                  <a:gd name="T2" fmla="*/ 2 w 12"/>
                  <a:gd name="T3" fmla="*/ 7 h 11"/>
                  <a:gd name="T4" fmla="*/ 4 w 12"/>
                  <a:gd name="T5" fmla="*/ 9 h 11"/>
                  <a:gd name="T6" fmla="*/ 6 w 12"/>
                  <a:gd name="T7" fmla="*/ 11 h 11"/>
                  <a:gd name="T8" fmla="*/ 6 w 12"/>
                  <a:gd name="T9" fmla="*/ 11 h 11"/>
                  <a:gd name="T10" fmla="*/ 8 w 12"/>
                  <a:gd name="T11" fmla="*/ 9 h 11"/>
                  <a:gd name="T12" fmla="*/ 10 w 12"/>
                  <a:gd name="T13" fmla="*/ 7 h 11"/>
                  <a:gd name="T14" fmla="*/ 12 w 12"/>
                  <a:gd name="T15" fmla="*/ 5 h 11"/>
                  <a:gd name="T16" fmla="*/ 12 w 12"/>
                  <a:gd name="T17" fmla="*/ 5 h 11"/>
                  <a:gd name="T18" fmla="*/ 12 w 12"/>
                  <a:gd name="T19" fmla="*/ 3 h 11"/>
                  <a:gd name="T20" fmla="*/ 10 w 12"/>
                  <a:gd name="T21" fmla="*/ 2 h 11"/>
                  <a:gd name="T22" fmla="*/ 8 w 12"/>
                  <a:gd name="T23" fmla="*/ 0 h 11"/>
                  <a:gd name="T24" fmla="*/ 6 w 12"/>
                  <a:gd name="T25" fmla="*/ 0 h 11"/>
                  <a:gd name="T26" fmla="*/ 4 w 12"/>
                  <a:gd name="T27" fmla="*/ 0 h 11"/>
                  <a:gd name="T28" fmla="*/ 2 w 12"/>
                  <a:gd name="T29" fmla="*/ 0 h 11"/>
                  <a:gd name="T30" fmla="*/ 0 w 12"/>
                  <a:gd name="T31" fmla="*/ 2 h 11"/>
                  <a:gd name="T32" fmla="*/ 0 w 12"/>
                  <a:gd name="T33" fmla="*/ 3 h 11"/>
                  <a:gd name="T34" fmla="*/ 0 w 12"/>
                  <a:gd name="T35" fmla="*/ 5 h 11"/>
                  <a:gd name="T36" fmla="*/ 0 w 12"/>
                  <a:gd name="T37" fmla="*/ 7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7"/>
                    </a:moveTo>
                    <a:lnTo>
                      <a:pt x="2" y="7"/>
                    </a:lnTo>
                    <a:lnTo>
                      <a:pt x="4" y="9"/>
                    </a:lnTo>
                    <a:lnTo>
                      <a:pt x="6" y="11"/>
                    </a:lnTo>
                    <a:lnTo>
                      <a:pt x="8" y="9"/>
                    </a:lnTo>
                    <a:lnTo>
                      <a:pt x="10" y="7"/>
                    </a:lnTo>
                    <a:lnTo>
                      <a:pt x="12" y="5"/>
                    </a:lnTo>
                    <a:lnTo>
                      <a:pt x="12" y="3"/>
                    </a:lnTo>
                    <a:lnTo>
                      <a:pt x="10" y="2"/>
                    </a:lnTo>
                    <a:lnTo>
                      <a:pt x="8" y="0"/>
                    </a:lnTo>
                    <a:lnTo>
                      <a:pt x="6" y="0"/>
                    </a:lnTo>
                    <a:lnTo>
                      <a:pt x="4" y="0"/>
                    </a:lnTo>
                    <a:lnTo>
                      <a:pt x="2" y="0"/>
                    </a:lnTo>
                    <a:lnTo>
                      <a:pt x="0" y="2"/>
                    </a:lnTo>
                    <a:lnTo>
                      <a:pt x="0"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9" name="Freeform 102"/>
              <p:cNvSpPr>
                <a:spLocks/>
              </p:cNvSpPr>
              <p:nvPr/>
            </p:nvSpPr>
            <p:spPr bwMode="auto">
              <a:xfrm>
                <a:off x="4929" y="2696"/>
                <a:ext cx="12" cy="11"/>
              </a:xfrm>
              <a:custGeom>
                <a:avLst/>
                <a:gdLst>
                  <a:gd name="T0" fmla="*/ 0 w 12"/>
                  <a:gd name="T1" fmla="*/ 8 h 11"/>
                  <a:gd name="T2" fmla="*/ 0 w 12"/>
                  <a:gd name="T3" fmla="*/ 9 h 11"/>
                  <a:gd name="T4" fmla="*/ 2 w 12"/>
                  <a:gd name="T5" fmla="*/ 11 h 11"/>
                  <a:gd name="T6" fmla="*/ 4 w 12"/>
                  <a:gd name="T7" fmla="*/ 11 h 11"/>
                  <a:gd name="T8" fmla="*/ 6 w 12"/>
                  <a:gd name="T9" fmla="*/ 11 h 11"/>
                  <a:gd name="T10" fmla="*/ 8 w 12"/>
                  <a:gd name="T11" fmla="*/ 11 h 11"/>
                  <a:gd name="T12" fmla="*/ 10 w 12"/>
                  <a:gd name="T13" fmla="*/ 9 h 11"/>
                  <a:gd name="T14" fmla="*/ 12 w 12"/>
                  <a:gd name="T15" fmla="*/ 8 h 11"/>
                  <a:gd name="T16" fmla="*/ 12 w 12"/>
                  <a:gd name="T17" fmla="*/ 6 h 11"/>
                  <a:gd name="T18" fmla="*/ 12 w 12"/>
                  <a:gd name="T19" fmla="*/ 4 h 11"/>
                  <a:gd name="T20" fmla="*/ 10 w 12"/>
                  <a:gd name="T21" fmla="*/ 2 h 11"/>
                  <a:gd name="T22" fmla="*/ 8 w 12"/>
                  <a:gd name="T23" fmla="*/ 0 h 11"/>
                  <a:gd name="T24" fmla="*/ 6 w 12"/>
                  <a:gd name="T25" fmla="*/ 0 h 11"/>
                  <a:gd name="T26" fmla="*/ 4 w 12"/>
                  <a:gd name="T27" fmla="*/ 0 h 11"/>
                  <a:gd name="T28" fmla="*/ 2 w 12"/>
                  <a:gd name="T29" fmla="*/ 0 h 11"/>
                  <a:gd name="T30" fmla="*/ 0 w 12"/>
                  <a:gd name="T31" fmla="*/ 2 h 11"/>
                  <a:gd name="T32" fmla="*/ 0 w 12"/>
                  <a:gd name="T33" fmla="*/ 4 h 11"/>
                  <a:gd name="T34" fmla="*/ 0 w 12"/>
                  <a:gd name="T35" fmla="*/ 6 h 11"/>
                  <a:gd name="T36" fmla="*/ 0 w 12"/>
                  <a:gd name="T37" fmla="*/ 8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8"/>
                    </a:moveTo>
                    <a:lnTo>
                      <a:pt x="0" y="9"/>
                    </a:lnTo>
                    <a:lnTo>
                      <a:pt x="2" y="11"/>
                    </a:lnTo>
                    <a:lnTo>
                      <a:pt x="4" y="11"/>
                    </a:lnTo>
                    <a:lnTo>
                      <a:pt x="6" y="11"/>
                    </a:lnTo>
                    <a:lnTo>
                      <a:pt x="8" y="11"/>
                    </a:lnTo>
                    <a:lnTo>
                      <a:pt x="10" y="9"/>
                    </a:lnTo>
                    <a:lnTo>
                      <a:pt x="12" y="8"/>
                    </a:lnTo>
                    <a:lnTo>
                      <a:pt x="12" y="6"/>
                    </a:lnTo>
                    <a:lnTo>
                      <a:pt x="12" y="4"/>
                    </a:lnTo>
                    <a:lnTo>
                      <a:pt x="10" y="2"/>
                    </a:lnTo>
                    <a:lnTo>
                      <a:pt x="8" y="0"/>
                    </a:lnTo>
                    <a:lnTo>
                      <a:pt x="6" y="0"/>
                    </a:lnTo>
                    <a:lnTo>
                      <a:pt x="4" y="0"/>
                    </a:lnTo>
                    <a:lnTo>
                      <a:pt x="2" y="0"/>
                    </a:lnTo>
                    <a:lnTo>
                      <a:pt x="0"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0" name="Freeform 103"/>
              <p:cNvSpPr>
                <a:spLocks/>
              </p:cNvSpPr>
              <p:nvPr/>
            </p:nvSpPr>
            <p:spPr bwMode="auto">
              <a:xfrm>
                <a:off x="4929" y="2673"/>
                <a:ext cx="12" cy="12"/>
              </a:xfrm>
              <a:custGeom>
                <a:avLst/>
                <a:gdLst>
                  <a:gd name="T0" fmla="*/ 0 w 12"/>
                  <a:gd name="T1" fmla="*/ 8 h 12"/>
                  <a:gd name="T2" fmla="*/ 0 w 12"/>
                  <a:gd name="T3" fmla="*/ 10 h 12"/>
                  <a:gd name="T4" fmla="*/ 2 w 12"/>
                  <a:gd name="T5" fmla="*/ 12 h 12"/>
                  <a:gd name="T6" fmla="*/ 4 w 12"/>
                  <a:gd name="T7" fmla="*/ 12 h 12"/>
                  <a:gd name="T8" fmla="*/ 6 w 12"/>
                  <a:gd name="T9" fmla="*/ 12 h 12"/>
                  <a:gd name="T10" fmla="*/ 8 w 12"/>
                  <a:gd name="T11" fmla="*/ 12 h 12"/>
                  <a:gd name="T12" fmla="*/ 10 w 12"/>
                  <a:gd name="T13" fmla="*/ 10 h 12"/>
                  <a:gd name="T14" fmla="*/ 12 w 12"/>
                  <a:gd name="T15" fmla="*/ 8 h 12"/>
                  <a:gd name="T16" fmla="*/ 12 w 12"/>
                  <a:gd name="T17" fmla="*/ 6 h 12"/>
                  <a:gd name="T18" fmla="*/ 12 w 12"/>
                  <a:gd name="T19" fmla="*/ 4 h 12"/>
                  <a:gd name="T20" fmla="*/ 10 w 12"/>
                  <a:gd name="T21" fmla="*/ 2 h 12"/>
                  <a:gd name="T22" fmla="*/ 8 w 12"/>
                  <a:gd name="T23" fmla="*/ 0 h 12"/>
                  <a:gd name="T24" fmla="*/ 6 w 12"/>
                  <a:gd name="T25" fmla="*/ 0 h 12"/>
                  <a:gd name="T26" fmla="*/ 4 w 12"/>
                  <a:gd name="T27" fmla="*/ 0 h 12"/>
                  <a:gd name="T28" fmla="*/ 2 w 12"/>
                  <a:gd name="T29" fmla="*/ 0 h 12"/>
                  <a:gd name="T30" fmla="*/ 0 w 12"/>
                  <a:gd name="T31" fmla="*/ 2 h 12"/>
                  <a:gd name="T32" fmla="*/ 0 w 12"/>
                  <a:gd name="T33" fmla="*/ 4 h 12"/>
                  <a:gd name="T34" fmla="*/ 0 w 12"/>
                  <a:gd name="T35" fmla="*/ 6 h 12"/>
                  <a:gd name="T36" fmla="*/ 0 w 12"/>
                  <a:gd name="T37" fmla="*/ 8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8"/>
                    </a:moveTo>
                    <a:lnTo>
                      <a:pt x="0" y="10"/>
                    </a:lnTo>
                    <a:lnTo>
                      <a:pt x="2" y="12"/>
                    </a:lnTo>
                    <a:lnTo>
                      <a:pt x="4" y="12"/>
                    </a:lnTo>
                    <a:lnTo>
                      <a:pt x="6" y="12"/>
                    </a:lnTo>
                    <a:lnTo>
                      <a:pt x="8" y="12"/>
                    </a:lnTo>
                    <a:lnTo>
                      <a:pt x="10" y="10"/>
                    </a:lnTo>
                    <a:lnTo>
                      <a:pt x="12" y="8"/>
                    </a:lnTo>
                    <a:lnTo>
                      <a:pt x="12" y="6"/>
                    </a:lnTo>
                    <a:lnTo>
                      <a:pt x="12" y="4"/>
                    </a:lnTo>
                    <a:lnTo>
                      <a:pt x="10" y="2"/>
                    </a:lnTo>
                    <a:lnTo>
                      <a:pt x="8" y="0"/>
                    </a:lnTo>
                    <a:lnTo>
                      <a:pt x="6" y="0"/>
                    </a:lnTo>
                    <a:lnTo>
                      <a:pt x="4" y="0"/>
                    </a:lnTo>
                    <a:lnTo>
                      <a:pt x="2" y="0"/>
                    </a:lnTo>
                    <a:lnTo>
                      <a:pt x="0"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1" name="Freeform 104"/>
              <p:cNvSpPr>
                <a:spLocks/>
              </p:cNvSpPr>
              <p:nvPr/>
            </p:nvSpPr>
            <p:spPr bwMode="auto">
              <a:xfrm>
                <a:off x="4929" y="2651"/>
                <a:ext cx="12" cy="11"/>
              </a:xfrm>
              <a:custGeom>
                <a:avLst/>
                <a:gdLst>
                  <a:gd name="T0" fmla="*/ 0 w 12"/>
                  <a:gd name="T1" fmla="*/ 7 h 11"/>
                  <a:gd name="T2" fmla="*/ 0 w 12"/>
                  <a:gd name="T3" fmla="*/ 9 h 11"/>
                  <a:gd name="T4" fmla="*/ 2 w 12"/>
                  <a:gd name="T5" fmla="*/ 11 h 11"/>
                  <a:gd name="T6" fmla="*/ 4 w 12"/>
                  <a:gd name="T7" fmla="*/ 11 h 11"/>
                  <a:gd name="T8" fmla="*/ 6 w 12"/>
                  <a:gd name="T9" fmla="*/ 11 h 11"/>
                  <a:gd name="T10" fmla="*/ 8 w 12"/>
                  <a:gd name="T11" fmla="*/ 11 h 11"/>
                  <a:gd name="T12" fmla="*/ 10 w 12"/>
                  <a:gd name="T13" fmla="*/ 9 h 11"/>
                  <a:gd name="T14" fmla="*/ 12 w 12"/>
                  <a:gd name="T15" fmla="*/ 7 h 11"/>
                  <a:gd name="T16" fmla="*/ 12 w 12"/>
                  <a:gd name="T17" fmla="*/ 5 h 11"/>
                  <a:gd name="T18" fmla="*/ 12 w 12"/>
                  <a:gd name="T19" fmla="*/ 3 h 11"/>
                  <a:gd name="T20" fmla="*/ 10 w 12"/>
                  <a:gd name="T21" fmla="*/ 2 h 11"/>
                  <a:gd name="T22" fmla="*/ 8 w 12"/>
                  <a:gd name="T23" fmla="*/ 0 h 11"/>
                  <a:gd name="T24" fmla="*/ 6 w 12"/>
                  <a:gd name="T25" fmla="*/ 0 h 11"/>
                  <a:gd name="T26" fmla="*/ 4 w 12"/>
                  <a:gd name="T27" fmla="*/ 0 h 11"/>
                  <a:gd name="T28" fmla="*/ 2 w 12"/>
                  <a:gd name="T29" fmla="*/ 0 h 11"/>
                  <a:gd name="T30" fmla="*/ 0 w 12"/>
                  <a:gd name="T31" fmla="*/ 2 h 11"/>
                  <a:gd name="T32" fmla="*/ 0 w 12"/>
                  <a:gd name="T33" fmla="*/ 3 h 11"/>
                  <a:gd name="T34" fmla="*/ 0 w 12"/>
                  <a:gd name="T35" fmla="*/ 5 h 11"/>
                  <a:gd name="T36" fmla="*/ 0 w 12"/>
                  <a:gd name="T37" fmla="*/ 7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7"/>
                    </a:moveTo>
                    <a:lnTo>
                      <a:pt x="0" y="9"/>
                    </a:lnTo>
                    <a:lnTo>
                      <a:pt x="2" y="11"/>
                    </a:lnTo>
                    <a:lnTo>
                      <a:pt x="4" y="11"/>
                    </a:lnTo>
                    <a:lnTo>
                      <a:pt x="6" y="11"/>
                    </a:lnTo>
                    <a:lnTo>
                      <a:pt x="8" y="11"/>
                    </a:lnTo>
                    <a:lnTo>
                      <a:pt x="10" y="9"/>
                    </a:lnTo>
                    <a:lnTo>
                      <a:pt x="12" y="7"/>
                    </a:lnTo>
                    <a:lnTo>
                      <a:pt x="12" y="5"/>
                    </a:lnTo>
                    <a:lnTo>
                      <a:pt x="12" y="3"/>
                    </a:lnTo>
                    <a:lnTo>
                      <a:pt x="10" y="2"/>
                    </a:lnTo>
                    <a:lnTo>
                      <a:pt x="8" y="0"/>
                    </a:lnTo>
                    <a:lnTo>
                      <a:pt x="6" y="0"/>
                    </a:lnTo>
                    <a:lnTo>
                      <a:pt x="4" y="0"/>
                    </a:lnTo>
                    <a:lnTo>
                      <a:pt x="2" y="0"/>
                    </a:lnTo>
                    <a:lnTo>
                      <a:pt x="0" y="2"/>
                    </a:lnTo>
                    <a:lnTo>
                      <a:pt x="0"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2" name="Freeform 105"/>
              <p:cNvSpPr>
                <a:spLocks/>
              </p:cNvSpPr>
              <p:nvPr/>
            </p:nvSpPr>
            <p:spPr bwMode="auto">
              <a:xfrm>
                <a:off x="4927" y="2628"/>
                <a:ext cx="12" cy="11"/>
              </a:xfrm>
              <a:custGeom>
                <a:avLst/>
                <a:gdLst>
                  <a:gd name="T0" fmla="*/ 0 w 12"/>
                  <a:gd name="T1" fmla="*/ 8 h 11"/>
                  <a:gd name="T2" fmla="*/ 2 w 12"/>
                  <a:gd name="T3" fmla="*/ 9 h 11"/>
                  <a:gd name="T4" fmla="*/ 4 w 12"/>
                  <a:gd name="T5" fmla="*/ 11 h 11"/>
                  <a:gd name="T6" fmla="*/ 6 w 12"/>
                  <a:gd name="T7" fmla="*/ 11 h 11"/>
                  <a:gd name="T8" fmla="*/ 8 w 12"/>
                  <a:gd name="T9" fmla="*/ 11 h 11"/>
                  <a:gd name="T10" fmla="*/ 10 w 12"/>
                  <a:gd name="T11" fmla="*/ 11 h 11"/>
                  <a:gd name="T12" fmla="*/ 12 w 12"/>
                  <a:gd name="T13" fmla="*/ 9 h 11"/>
                  <a:gd name="T14" fmla="*/ 12 w 12"/>
                  <a:gd name="T15" fmla="*/ 8 h 11"/>
                  <a:gd name="T16" fmla="*/ 12 w 12"/>
                  <a:gd name="T17" fmla="*/ 6 h 11"/>
                  <a:gd name="T18" fmla="*/ 12 w 12"/>
                  <a:gd name="T19" fmla="*/ 4 h 11"/>
                  <a:gd name="T20" fmla="*/ 12 w 12"/>
                  <a:gd name="T21" fmla="*/ 2 h 11"/>
                  <a:gd name="T22" fmla="*/ 10 w 12"/>
                  <a:gd name="T23" fmla="*/ 0 h 11"/>
                  <a:gd name="T24" fmla="*/ 8 w 12"/>
                  <a:gd name="T25" fmla="*/ 0 h 11"/>
                  <a:gd name="T26" fmla="*/ 6 w 12"/>
                  <a:gd name="T27" fmla="*/ 0 h 11"/>
                  <a:gd name="T28" fmla="*/ 4 w 12"/>
                  <a:gd name="T29" fmla="*/ 0 h 11"/>
                  <a:gd name="T30" fmla="*/ 2 w 12"/>
                  <a:gd name="T31" fmla="*/ 2 h 11"/>
                  <a:gd name="T32" fmla="*/ 0 w 12"/>
                  <a:gd name="T33" fmla="*/ 4 h 11"/>
                  <a:gd name="T34" fmla="*/ 0 w 12"/>
                  <a:gd name="T35" fmla="*/ 6 h 11"/>
                  <a:gd name="T36" fmla="*/ 0 w 12"/>
                  <a:gd name="T37" fmla="*/ 8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8"/>
                    </a:moveTo>
                    <a:lnTo>
                      <a:pt x="2" y="9"/>
                    </a:lnTo>
                    <a:lnTo>
                      <a:pt x="4" y="11"/>
                    </a:lnTo>
                    <a:lnTo>
                      <a:pt x="6" y="11"/>
                    </a:lnTo>
                    <a:lnTo>
                      <a:pt x="8" y="11"/>
                    </a:lnTo>
                    <a:lnTo>
                      <a:pt x="10" y="11"/>
                    </a:lnTo>
                    <a:lnTo>
                      <a:pt x="12" y="9"/>
                    </a:lnTo>
                    <a:lnTo>
                      <a:pt x="12"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3" name="Freeform 106"/>
              <p:cNvSpPr>
                <a:spLocks/>
              </p:cNvSpPr>
              <p:nvPr/>
            </p:nvSpPr>
            <p:spPr bwMode="auto">
              <a:xfrm>
                <a:off x="4927" y="2605"/>
                <a:ext cx="12" cy="12"/>
              </a:xfrm>
              <a:custGeom>
                <a:avLst/>
                <a:gdLst>
                  <a:gd name="T0" fmla="*/ 0 w 12"/>
                  <a:gd name="T1" fmla="*/ 8 h 12"/>
                  <a:gd name="T2" fmla="*/ 2 w 12"/>
                  <a:gd name="T3" fmla="*/ 10 h 12"/>
                  <a:gd name="T4" fmla="*/ 4 w 12"/>
                  <a:gd name="T5" fmla="*/ 12 h 12"/>
                  <a:gd name="T6" fmla="*/ 6 w 12"/>
                  <a:gd name="T7" fmla="*/ 12 h 12"/>
                  <a:gd name="T8" fmla="*/ 8 w 12"/>
                  <a:gd name="T9" fmla="*/ 12 h 12"/>
                  <a:gd name="T10" fmla="*/ 10 w 12"/>
                  <a:gd name="T11" fmla="*/ 12 h 12"/>
                  <a:gd name="T12" fmla="*/ 12 w 12"/>
                  <a:gd name="T13" fmla="*/ 10 h 12"/>
                  <a:gd name="T14" fmla="*/ 12 w 12"/>
                  <a:gd name="T15" fmla="*/ 8 h 12"/>
                  <a:gd name="T16" fmla="*/ 12 w 12"/>
                  <a:gd name="T17" fmla="*/ 6 h 12"/>
                  <a:gd name="T18" fmla="*/ 12 w 12"/>
                  <a:gd name="T19" fmla="*/ 4 h 12"/>
                  <a:gd name="T20" fmla="*/ 12 w 12"/>
                  <a:gd name="T21" fmla="*/ 2 h 12"/>
                  <a:gd name="T22" fmla="*/ 10 w 12"/>
                  <a:gd name="T23" fmla="*/ 0 h 12"/>
                  <a:gd name="T24" fmla="*/ 8 w 12"/>
                  <a:gd name="T25" fmla="*/ 0 h 12"/>
                  <a:gd name="T26" fmla="*/ 6 w 12"/>
                  <a:gd name="T27" fmla="*/ 0 h 12"/>
                  <a:gd name="T28" fmla="*/ 4 w 12"/>
                  <a:gd name="T29" fmla="*/ 0 h 12"/>
                  <a:gd name="T30" fmla="*/ 2 w 12"/>
                  <a:gd name="T31" fmla="*/ 2 h 12"/>
                  <a:gd name="T32" fmla="*/ 0 w 12"/>
                  <a:gd name="T33" fmla="*/ 4 h 12"/>
                  <a:gd name="T34" fmla="*/ 0 w 12"/>
                  <a:gd name="T35" fmla="*/ 6 h 12"/>
                  <a:gd name="T36" fmla="*/ 0 w 12"/>
                  <a:gd name="T37" fmla="*/ 8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8"/>
                    </a:moveTo>
                    <a:lnTo>
                      <a:pt x="2" y="10"/>
                    </a:lnTo>
                    <a:lnTo>
                      <a:pt x="4" y="12"/>
                    </a:lnTo>
                    <a:lnTo>
                      <a:pt x="6" y="12"/>
                    </a:lnTo>
                    <a:lnTo>
                      <a:pt x="8" y="12"/>
                    </a:lnTo>
                    <a:lnTo>
                      <a:pt x="10" y="12"/>
                    </a:lnTo>
                    <a:lnTo>
                      <a:pt x="12" y="10"/>
                    </a:lnTo>
                    <a:lnTo>
                      <a:pt x="12"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4" name="Freeform 107"/>
              <p:cNvSpPr>
                <a:spLocks/>
              </p:cNvSpPr>
              <p:nvPr/>
            </p:nvSpPr>
            <p:spPr bwMode="auto">
              <a:xfrm>
                <a:off x="4927" y="2583"/>
                <a:ext cx="12" cy="11"/>
              </a:xfrm>
              <a:custGeom>
                <a:avLst/>
                <a:gdLst>
                  <a:gd name="T0" fmla="*/ 0 w 12"/>
                  <a:gd name="T1" fmla="*/ 7 h 11"/>
                  <a:gd name="T2" fmla="*/ 2 w 12"/>
                  <a:gd name="T3" fmla="*/ 9 h 11"/>
                  <a:gd name="T4" fmla="*/ 4 w 12"/>
                  <a:gd name="T5" fmla="*/ 11 h 11"/>
                  <a:gd name="T6" fmla="*/ 6 w 12"/>
                  <a:gd name="T7" fmla="*/ 11 h 11"/>
                  <a:gd name="T8" fmla="*/ 8 w 12"/>
                  <a:gd name="T9" fmla="*/ 11 h 11"/>
                  <a:gd name="T10" fmla="*/ 10 w 12"/>
                  <a:gd name="T11" fmla="*/ 11 h 11"/>
                  <a:gd name="T12" fmla="*/ 12 w 12"/>
                  <a:gd name="T13" fmla="*/ 9 h 11"/>
                  <a:gd name="T14" fmla="*/ 12 w 12"/>
                  <a:gd name="T15" fmla="*/ 7 h 11"/>
                  <a:gd name="T16" fmla="*/ 12 w 12"/>
                  <a:gd name="T17" fmla="*/ 5 h 11"/>
                  <a:gd name="T18" fmla="*/ 12 w 12"/>
                  <a:gd name="T19" fmla="*/ 4 h 11"/>
                  <a:gd name="T20" fmla="*/ 12 w 12"/>
                  <a:gd name="T21" fmla="*/ 2 h 11"/>
                  <a:gd name="T22" fmla="*/ 10 w 12"/>
                  <a:gd name="T23" fmla="*/ 0 h 11"/>
                  <a:gd name="T24" fmla="*/ 8 w 12"/>
                  <a:gd name="T25" fmla="*/ 0 h 11"/>
                  <a:gd name="T26" fmla="*/ 6 w 12"/>
                  <a:gd name="T27" fmla="*/ 0 h 11"/>
                  <a:gd name="T28" fmla="*/ 4 w 12"/>
                  <a:gd name="T29" fmla="*/ 0 h 11"/>
                  <a:gd name="T30" fmla="*/ 2 w 12"/>
                  <a:gd name="T31" fmla="*/ 2 h 11"/>
                  <a:gd name="T32" fmla="*/ 0 w 12"/>
                  <a:gd name="T33" fmla="*/ 4 h 11"/>
                  <a:gd name="T34" fmla="*/ 0 w 12"/>
                  <a:gd name="T35" fmla="*/ 5 h 11"/>
                  <a:gd name="T36" fmla="*/ 0 w 12"/>
                  <a:gd name="T37" fmla="*/ 7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7"/>
                    </a:moveTo>
                    <a:lnTo>
                      <a:pt x="2" y="9"/>
                    </a:lnTo>
                    <a:lnTo>
                      <a:pt x="4" y="11"/>
                    </a:lnTo>
                    <a:lnTo>
                      <a:pt x="6" y="11"/>
                    </a:lnTo>
                    <a:lnTo>
                      <a:pt x="8" y="11"/>
                    </a:lnTo>
                    <a:lnTo>
                      <a:pt x="10" y="11"/>
                    </a:lnTo>
                    <a:lnTo>
                      <a:pt x="12" y="9"/>
                    </a:lnTo>
                    <a:lnTo>
                      <a:pt x="12"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5" name="Freeform 108"/>
              <p:cNvSpPr>
                <a:spLocks/>
              </p:cNvSpPr>
              <p:nvPr/>
            </p:nvSpPr>
            <p:spPr bwMode="auto">
              <a:xfrm>
                <a:off x="4927" y="2560"/>
                <a:ext cx="12" cy="11"/>
              </a:xfrm>
              <a:custGeom>
                <a:avLst/>
                <a:gdLst>
                  <a:gd name="T0" fmla="*/ 0 w 12"/>
                  <a:gd name="T1" fmla="*/ 8 h 11"/>
                  <a:gd name="T2" fmla="*/ 2 w 12"/>
                  <a:gd name="T3" fmla="*/ 8 h 11"/>
                  <a:gd name="T4" fmla="*/ 4 w 12"/>
                  <a:gd name="T5" fmla="*/ 10 h 11"/>
                  <a:gd name="T6" fmla="*/ 6 w 12"/>
                  <a:gd name="T7" fmla="*/ 11 h 11"/>
                  <a:gd name="T8" fmla="*/ 6 w 12"/>
                  <a:gd name="T9" fmla="*/ 11 h 11"/>
                  <a:gd name="T10" fmla="*/ 8 w 12"/>
                  <a:gd name="T11" fmla="*/ 10 h 11"/>
                  <a:gd name="T12" fmla="*/ 10 w 12"/>
                  <a:gd name="T13" fmla="*/ 8 h 11"/>
                  <a:gd name="T14" fmla="*/ 12 w 12"/>
                  <a:gd name="T15" fmla="*/ 6 h 11"/>
                  <a:gd name="T16" fmla="*/ 12 w 12"/>
                  <a:gd name="T17" fmla="*/ 6 h 11"/>
                  <a:gd name="T18" fmla="*/ 12 w 12"/>
                  <a:gd name="T19" fmla="*/ 4 h 11"/>
                  <a:gd name="T20" fmla="*/ 12 w 12"/>
                  <a:gd name="T21" fmla="*/ 2 h 11"/>
                  <a:gd name="T22" fmla="*/ 10 w 12"/>
                  <a:gd name="T23" fmla="*/ 0 h 11"/>
                  <a:gd name="T24" fmla="*/ 8 w 12"/>
                  <a:gd name="T25" fmla="*/ 0 h 11"/>
                  <a:gd name="T26" fmla="*/ 6 w 12"/>
                  <a:gd name="T27" fmla="*/ 0 h 11"/>
                  <a:gd name="T28" fmla="*/ 4 w 12"/>
                  <a:gd name="T29" fmla="*/ 0 h 11"/>
                  <a:gd name="T30" fmla="*/ 2 w 12"/>
                  <a:gd name="T31" fmla="*/ 2 h 11"/>
                  <a:gd name="T32" fmla="*/ 0 w 12"/>
                  <a:gd name="T33" fmla="*/ 4 h 11"/>
                  <a:gd name="T34" fmla="*/ 0 w 12"/>
                  <a:gd name="T35" fmla="*/ 6 h 11"/>
                  <a:gd name="T36" fmla="*/ 0 w 12"/>
                  <a:gd name="T37" fmla="*/ 8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6" name="Freeform 109"/>
              <p:cNvSpPr>
                <a:spLocks/>
              </p:cNvSpPr>
              <p:nvPr/>
            </p:nvSpPr>
            <p:spPr bwMode="auto">
              <a:xfrm>
                <a:off x="4927" y="2537"/>
                <a:ext cx="12" cy="12"/>
              </a:xfrm>
              <a:custGeom>
                <a:avLst/>
                <a:gdLst>
                  <a:gd name="T0" fmla="*/ 0 w 12"/>
                  <a:gd name="T1" fmla="*/ 8 h 12"/>
                  <a:gd name="T2" fmla="*/ 0 w 12"/>
                  <a:gd name="T3" fmla="*/ 10 h 12"/>
                  <a:gd name="T4" fmla="*/ 2 w 12"/>
                  <a:gd name="T5" fmla="*/ 12 h 12"/>
                  <a:gd name="T6" fmla="*/ 4 w 12"/>
                  <a:gd name="T7" fmla="*/ 12 h 12"/>
                  <a:gd name="T8" fmla="*/ 6 w 12"/>
                  <a:gd name="T9" fmla="*/ 12 h 12"/>
                  <a:gd name="T10" fmla="*/ 8 w 12"/>
                  <a:gd name="T11" fmla="*/ 12 h 12"/>
                  <a:gd name="T12" fmla="*/ 10 w 12"/>
                  <a:gd name="T13" fmla="*/ 10 h 12"/>
                  <a:gd name="T14" fmla="*/ 12 w 12"/>
                  <a:gd name="T15" fmla="*/ 8 h 12"/>
                  <a:gd name="T16" fmla="*/ 12 w 12"/>
                  <a:gd name="T17" fmla="*/ 6 h 12"/>
                  <a:gd name="T18" fmla="*/ 12 w 12"/>
                  <a:gd name="T19" fmla="*/ 6 h 12"/>
                  <a:gd name="T20" fmla="*/ 10 w 12"/>
                  <a:gd name="T21" fmla="*/ 4 h 12"/>
                  <a:gd name="T22" fmla="*/ 8 w 12"/>
                  <a:gd name="T23" fmla="*/ 2 h 12"/>
                  <a:gd name="T24" fmla="*/ 6 w 12"/>
                  <a:gd name="T25" fmla="*/ 0 h 12"/>
                  <a:gd name="T26" fmla="*/ 4 w 12"/>
                  <a:gd name="T27" fmla="*/ 0 h 12"/>
                  <a:gd name="T28" fmla="*/ 2 w 12"/>
                  <a:gd name="T29" fmla="*/ 2 h 12"/>
                  <a:gd name="T30" fmla="*/ 0 w 12"/>
                  <a:gd name="T31" fmla="*/ 4 h 12"/>
                  <a:gd name="T32" fmla="*/ 0 w 12"/>
                  <a:gd name="T33" fmla="*/ 6 h 12"/>
                  <a:gd name="T34" fmla="*/ 0 w 12"/>
                  <a:gd name="T35" fmla="*/ 8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8"/>
                    </a:moveTo>
                    <a:lnTo>
                      <a:pt x="0" y="10"/>
                    </a:lnTo>
                    <a:lnTo>
                      <a:pt x="2" y="12"/>
                    </a:lnTo>
                    <a:lnTo>
                      <a:pt x="4" y="12"/>
                    </a:lnTo>
                    <a:lnTo>
                      <a:pt x="6" y="12"/>
                    </a:lnTo>
                    <a:lnTo>
                      <a:pt x="8" y="12"/>
                    </a:lnTo>
                    <a:lnTo>
                      <a:pt x="10" y="10"/>
                    </a:lnTo>
                    <a:lnTo>
                      <a:pt x="12" y="8"/>
                    </a:lnTo>
                    <a:lnTo>
                      <a:pt x="12" y="6"/>
                    </a:lnTo>
                    <a:lnTo>
                      <a:pt x="10" y="4"/>
                    </a:lnTo>
                    <a:lnTo>
                      <a:pt x="8" y="2"/>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7" name="Freeform 110"/>
              <p:cNvSpPr>
                <a:spLocks/>
              </p:cNvSpPr>
              <p:nvPr/>
            </p:nvSpPr>
            <p:spPr bwMode="auto">
              <a:xfrm>
                <a:off x="4927" y="2515"/>
                <a:ext cx="12" cy="11"/>
              </a:xfrm>
              <a:custGeom>
                <a:avLst/>
                <a:gdLst>
                  <a:gd name="T0" fmla="*/ 0 w 12"/>
                  <a:gd name="T1" fmla="*/ 7 h 11"/>
                  <a:gd name="T2" fmla="*/ 0 w 12"/>
                  <a:gd name="T3" fmla="*/ 9 h 11"/>
                  <a:gd name="T4" fmla="*/ 2 w 12"/>
                  <a:gd name="T5" fmla="*/ 11 h 11"/>
                  <a:gd name="T6" fmla="*/ 4 w 12"/>
                  <a:gd name="T7" fmla="*/ 11 h 11"/>
                  <a:gd name="T8" fmla="*/ 6 w 12"/>
                  <a:gd name="T9" fmla="*/ 11 h 11"/>
                  <a:gd name="T10" fmla="*/ 8 w 12"/>
                  <a:gd name="T11" fmla="*/ 11 h 11"/>
                  <a:gd name="T12" fmla="*/ 10 w 12"/>
                  <a:gd name="T13" fmla="*/ 9 h 11"/>
                  <a:gd name="T14" fmla="*/ 12 w 12"/>
                  <a:gd name="T15" fmla="*/ 7 h 11"/>
                  <a:gd name="T16" fmla="*/ 12 w 12"/>
                  <a:gd name="T17" fmla="*/ 5 h 11"/>
                  <a:gd name="T18" fmla="*/ 12 w 12"/>
                  <a:gd name="T19" fmla="*/ 5 h 11"/>
                  <a:gd name="T20" fmla="*/ 10 w 12"/>
                  <a:gd name="T21" fmla="*/ 4 h 11"/>
                  <a:gd name="T22" fmla="*/ 8 w 12"/>
                  <a:gd name="T23" fmla="*/ 2 h 11"/>
                  <a:gd name="T24" fmla="*/ 6 w 12"/>
                  <a:gd name="T25" fmla="*/ 0 h 11"/>
                  <a:gd name="T26" fmla="*/ 4 w 12"/>
                  <a:gd name="T27" fmla="*/ 0 h 11"/>
                  <a:gd name="T28" fmla="*/ 2 w 12"/>
                  <a:gd name="T29" fmla="*/ 2 h 11"/>
                  <a:gd name="T30" fmla="*/ 0 w 12"/>
                  <a:gd name="T31" fmla="*/ 4 h 11"/>
                  <a:gd name="T32" fmla="*/ 0 w 12"/>
                  <a:gd name="T33" fmla="*/ 5 h 11"/>
                  <a:gd name="T34" fmla="*/ 0 w 12"/>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1"/>
                  <a:gd name="T56" fmla="*/ 12 w 12"/>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1">
                    <a:moveTo>
                      <a:pt x="0" y="7"/>
                    </a:moveTo>
                    <a:lnTo>
                      <a:pt x="0" y="9"/>
                    </a:lnTo>
                    <a:lnTo>
                      <a:pt x="2" y="11"/>
                    </a:lnTo>
                    <a:lnTo>
                      <a:pt x="4" y="11"/>
                    </a:lnTo>
                    <a:lnTo>
                      <a:pt x="6" y="11"/>
                    </a:lnTo>
                    <a:lnTo>
                      <a:pt x="8" y="11"/>
                    </a:lnTo>
                    <a:lnTo>
                      <a:pt x="10" y="9"/>
                    </a:lnTo>
                    <a:lnTo>
                      <a:pt x="12" y="7"/>
                    </a:lnTo>
                    <a:lnTo>
                      <a:pt x="12" y="5"/>
                    </a:lnTo>
                    <a:lnTo>
                      <a:pt x="10" y="4"/>
                    </a:lnTo>
                    <a:lnTo>
                      <a:pt x="8" y="2"/>
                    </a:lnTo>
                    <a:lnTo>
                      <a:pt x="6" y="0"/>
                    </a:lnTo>
                    <a:lnTo>
                      <a:pt x="4" y="0"/>
                    </a:lnTo>
                    <a:lnTo>
                      <a:pt x="2" y="2"/>
                    </a:lnTo>
                    <a:lnTo>
                      <a:pt x="0" y="4"/>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8" name="Freeform 111"/>
              <p:cNvSpPr>
                <a:spLocks/>
              </p:cNvSpPr>
              <p:nvPr/>
            </p:nvSpPr>
            <p:spPr bwMode="auto">
              <a:xfrm>
                <a:off x="4927" y="2492"/>
                <a:ext cx="12" cy="12"/>
              </a:xfrm>
              <a:custGeom>
                <a:avLst/>
                <a:gdLst>
                  <a:gd name="T0" fmla="*/ 0 w 12"/>
                  <a:gd name="T1" fmla="*/ 8 h 12"/>
                  <a:gd name="T2" fmla="*/ 0 w 12"/>
                  <a:gd name="T3" fmla="*/ 10 h 12"/>
                  <a:gd name="T4" fmla="*/ 2 w 12"/>
                  <a:gd name="T5" fmla="*/ 12 h 12"/>
                  <a:gd name="T6" fmla="*/ 4 w 12"/>
                  <a:gd name="T7" fmla="*/ 12 h 12"/>
                  <a:gd name="T8" fmla="*/ 6 w 12"/>
                  <a:gd name="T9" fmla="*/ 12 h 12"/>
                  <a:gd name="T10" fmla="*/ 8 w 12"/>
                  <a:gd name="T11" fmla="*/ 12 h 12"/>
                  <a:gd name="T12" fmla="*/ 10 w 12"/>
                  <a:gd name="T13" fmla="*/ 10 h 12"/>
                  <a:gd name="T14" fmla="*/ 12 w 12"/>
                  <a:gd name="T15" fmla="*/ 8 h 12"/>
                  <a:gd name="T16" fmla="*/ 12 w 12"/>
                  <a:gd name="T17" fmla="*/ 6 h 12"/>
                  <a:gd name="T18" fmla="*/ 12 w 12"/>
                  <a:gd name="T19" fmla="*/ 6 h 12"/>
                  <a:gd name="T20" fmla="*/ 10 w 12"/>
                  <a:gd name="T21" fmla="*/ 4 h 12"/>
                  <a:gd name="T22" fmla="*/ 8 w 12"/>
                  <a:gd name="T23" fmla="*/ 2 h 12"/>
                  <a:gd name="T24" fmla="*/ 6 w 12"/>
                  <a:gd name="T25" fmla="*/ 0 h 12"/>
                  <a:gd name="T26" fmla="*/ 4 w 12"/>
                  <a:gd name="T27" fmla="*/ 0 h 12"/>
                  <a:gd name="T28" fmla="*/ 2 w 12"/>
                  <a:gd name="T29" fmla="*/ 2 h 12"/>
                  <a:gd name="T30" fmla="*/ 0 w 12"/>
                  <a:gd name="T31" fmla="*/ 4 h 12"/>
                  <a:gd name="T32" fmla="*/ 0 w 12"/>
                  <a:gd name="T33" fmla="*/ 6 h 12"/>
                  <a:gd name="T34" fmla="*/ 0 w 12"/>
                  <a:gd name="T35" fmla="*/ 8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8"/>
                    </a:moveTo>
                    <a:lnTo>
                      <a:pt x="0" y="10"/>
                    </a:lnTo>
                    <a:lnTo>
                      <a:pt x="2" y="12"/>
                    </a:lnTo>
                    <a:lnTo>
                      <a:pt x="4" y="12"/>
                    </a:lnTo>
                    <a:lnTo>
                      <a:pt x="6" y="12"/>
                    </a:lnTo>
                    <a:lnTo>
                      <a:pt x="8" y="12"/>
                    </a:lnTo>
                    <a:lnTo>
                      <a:pt x="10" y="10"/>
                    </a:lnTo>
                    <a:lnTo>
                      <a:pt x="12" y="8"/>
                    </a:lnTo>
                    <a:lnTo>
                      <a:pt x="12" y="6"/>
                    </a:lnTo>
                    <a:lnTo>
                      <a:pt x="10" y="4"/>
                    </a:lnTo>
                    <a:lnTo>
                      <a:pt x="8" y="2"/>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9" name="Freeform 112"/>
              <p:cNvSpPr>
                <a:spLocks/>
              </p:cNvSpPr>
              <p:nvPr/>
            </p:nvSpPr>
            <p:spPr bwMode="auto">
              <a:xfrm>
                <a:off x="4926" y="2470"/>
                <a:ext cx="11" cy="11"/>
              </a:xfrm>
              <a:custGeom>
                <a:avLst/>
                <a:gdLst>
                  <a:gd name="T0" fmla="*/ 0 w 11"/>
                  <a:gd name="T1" fmla="*/ 7 h 11"/>
                  <a:gd name="T2" fmla="*/ 1 w 11"/>
                  <a:gd name="T3" fmla="*/ 9 h 11"/>
                  <a:gd name="T4" fmla="*/ 3 w 11"/>
                  <a:gd name="T5" fmla="*/ 11 h 11"/>
                  <a:gd name="T6" fmla="*/ 5 w 11"/>
                  <a:gd name="T7" fmla="*/ 11 h 11"/>
                  <a:gd name="T8" fmla="*/ 7 w 11"/>
                  <a:gd name="T9" fmla="*/ 11 h 11"/>
                  <a:gd name="T10" fmla="*/ 9 w 11"/>
                  <a:gd name="T11" fmla="*/ 11 h 11"/>
                  <a:gd name="T12" fmla="*/ 11 w 11"/>
                  <a:gd name="T13" fmla="*/ 9 h 11"/>
                  <a:gd name="T14" fmla="*/ 11 w 11"/>
                  <a:gd name="T15" fmla="*/ 7 h 11"/>
                  <a:gd name="T16" fmla="*/ 11 w 11"/>
                  <a:gd name="T17" fmla="*/ 5 h 11"/>
                  <a:gd name="T18" fmla="*/ 11 w 11"/>
                  <a:gd name="T19" fmla="*/ 5 h 11"/>
                  <a:gd name="T20" fmla="*/ 11 w 11"/>
                  <a:gd name="T21" fmla="*/ 3 h 11"/>
                  <a:gd name="T22" fmla="*/ 9 w 11"/>
                  <a:gd name="T23" fmla="*/ 1 h 11"/>
                  <a:gd name="T24" fmla="*/ 7 w 11"/>
                  <a:gd name="T25" fmla="*/ 0 h 11"/>
                  <a:gd name="T26" fmla="*/ 5 w 11"/>
                  <a:gd name="T27" fmla="*/ 0 h 11"/>
                  <a:gd name="T28" fmla="*/ 3 w 11"/>
                  <a:gd name="T29" fmla="*/ 1 h 11"/>
                  <a:gd name="T30" fmla="*/ 1 w 11"/>
                  <a:gd name="T31" fmla="*/ 3 h 11"/>
                  <a:gd name="T32" fmla="*/ 0 w 11"/>
                  <a:gd name="T33" fmla="*/ 5 h 11"/>
                  <a:gd name="T34" fmla="*/ 0 w 11"/>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1"/>
                  <a:gd name="T56" fmla="*/ 11 w 11"/>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1">
                    <a:moveTo>
                      <a:pt x="0" y="7"/>
                    </a:moveTo>
                    <a:lnTo>
                      <a:pt x="1" y="9"/>
                    </a:lnTo>
                    <a:lnTo>
                      <a:pt x="3" y="11"/>
                    </a:lnTo>
                    <a:lnTo>
                      <a:pt x="5" y="11"/>
                    </a:lnTo>
                    <a:lnTo>
                      <a:pt x="7" y="11"/>
                    </a:lnTo>
                    <a:lnTo>
                      <a:pt x="9" y="11"/>
                    </a:lnTo>
                    <a:lnTo>
                      <a:pt x="11" y="9"/>
                    </a:lnTo>
                    <a:lnTo>
                      <a:pt x="11" y="7"/>
                    </a:lnTo>
                    <a:lnTo>
                      <a:pt x="11" y="5"/>
                    </a:lnTo>
                    <a:lnTo>
                      <a:pt x="11" y="3"/>
                    </a:lnTo>
                    <a:lnTo>
                      <a:pt x="9" y="1"/>
                    </a:lnTo>
                    <a:lnTo>
                      <a:pt x="7" y="0"/>
                    </a:lnTo>
                    <a:lnTo>
                      <a:pt x="5" y="0"/>
                    </a:lnTo>
                    <a:lnTo>
                      <a:pt x="3" y="1"/>
                    </a:lnTo>
                    <a:lnTo>
                      <a:pt x="1"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0" name="Freeform 113"/>
              <p:cNvSpPr>
                <a:spLocks/>
              </p:cNvSpPr>
              <p:nvPr/>
            </p:nvSpPr>
            <p:spPr bwMode="auto">
              <a:xfrm>
                <a:off x="4926" y="2447"/>
                <a:ext cx="11" cy="11"/>
              </a:xfrm>
              <a:custGeom>
                <a:avLst/>
                <a:gdLst>
                  <a:gd name="T0" fmla="*/ 0 w 11"/>
                  <a:gd name="T1" fmla="*/ 7 h 11"/>
                  <a:gd name="T2" fmla="*/ 1 w 11"/>
                  <a:gd name="T3" fmla="*/ 9 h 11"/>
                  <a:gd name="T4" fmla="*/ 3 w 11"/>
                  <a:gd name="T5" fmla="*/ 11 h 11"/>
                  <a:gd name="T6" fmla="*/ 5 w 11"/>
                  <a:gd name="T7" fmla="*/ 11 h 11"/>
                  <a:gd name="T8" fmla="*/ 7 w 11"/>
                  <a:gd name="T9" fmla="*/ 11 h 11"/>
                  <a:gd name="T10" fmla="*/ 9 w 11"/>
                  <a:gd name="T11" fmla="*/ 11 h 11"/>
                  <a:gd name="T12" fmla="*/ 11 w 11"/>
                  <a:gd name="T13" fmla="*/ 9 h 11"/>
                  <a:gd name="T14" fmla="*/ 11 w 11"/>
                  <a:gd name="T15" fmla="*/ 7 h 11"/>
                  <a:gd name="T16" fmla="*/ 11 w 11"/>
                  <a:gd name="T17" fmla="*/ 6 h 11"/>
                  <a:gd name="T18" fmla="*/ 11 w 11"/>
                  <a:gd name="T19" fmla="*/ 6 h 11"/>
                  <a:gd name="T20" fmla="*/ 11 w 11"/>
                  <a:gd name="T21" fmla="*/ 4 h 11"/>
                  <a:gd name="T22" fmla="*/ 9 w 11"/>
                  <a:gd name="T23" fmla="*/ 2 h 11"/>
                  <a:gd name="T24" fmla="*/ 7 w 11"/>
                  <a:gd name="T25" fmla="*/ 0 h 11"/>
                  <a:gd name="T26" fmla="*/ 5 w 11"/>
                  <a:gd name="T27" fmla="*/ 0 h 11"/>
                  <a:gd name="T28" fmla="*/ 3 w 11"/>
                  <a:gd name="T29" fmla="*/ 2 h 11"/>
                  <a:gd name="T30" fmla="*/ 1 w 11"/>
                  <a:gd name="T31" fmla="*/ 4 h 11"/>
                  <a:gd name="T32" fmla="*/ 0 w 11"/>
                  <a:gd name="T33" fmla="*/ 6 h 11"/>
                  <a:gd name="T34" fmla="*/ 0 w 11"/>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1"/>
                  <a:gd name="T56" fmla="*/ 11 w 11"/>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1">
                    <a:moveTo>
                      <a:pt x="0" y="7"/>
                    </a:moveTo>
                    <a:lnTo>
                      <a:pt x="1" y="9"/>
                    </a:lnTo>
                    <a:lnTo>
                      <a:pt x="3" y="11"/>
                    </a:lnTo>
                    <a:lnTo>
                      <a:pt x="5" y="11"/>
                    </a:lnTo>
                    <a:lnTo>
                      <a:pt x="7" y="11"/>
                    </a:lnTo>
                    <a:lnTo>
                      <a:pt x="9" y="11"/>
                    </a:lnTo>
                    <a:lnTo>
                      <a:pt x="11" y="9"/>
                    </a:lnTo>
                    <a:lnTo>
                      <a:pt x="11" y="7"/>
                    </a:lnTo>
                    <a:lnTo>
                      <a:pt x="11" y="6"/>
                    </a:lnTo>
                    <a:lnTo>
                      <a:pt x="11" y="4"/>
                    </a:lnTo>
                    <a:lnTo>
                      <a:pt x="9" y="2"/>
                    </a:lnTo>
                    <a:lnTo>
                      <a:pt x="7" y="0"/>
                    </a:lnTo>
                    <a:lnTo>
                      <a:pt x="5" y="0"/>
                    </a:lnTo>
                    <a:lnTo>
                      <a:pt x="3" y="2"/>
                    </a:lnTo>
                    <a:lnTo>
                      <a:pt x="1" y="4"/>
                    </a:lnTo>
                    <a:lnTo>
                      <a:pt x="0"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1" name="Freeform 114"/>
              <p:cNvSpPr>
                <a:spLocks/>
              </p:cNvSpPr>
              <p:nvPr/>
            </p:nvSpPr>
            <p:spPr bwMode="auto">
              <a:xfrm>
                <a:off x="4926" y="2424"/>
                <a:ext cx="11" cy="12"/>
              </a:xfrm>
              <a:custGeom>
                <a:avLst/>
                <a:gdLst>
                  <a:gd name="T0" fmla="*/ 0 w 11"/>
                  <a:gd name="T1" fmla="*/ 8 h 12"/>
                  <a:gd name="T2" fmla="*/ 1 w 11"/>
                  <a:gd name="T3" fmla="*/ 10 h 12"/>
                  <a:gd name="T4" fmla="*/ 3 w 11"/>
                  <a:gd name="T5" fmla="*/ 12 h 12"/>
                  <a:gd name="T6" fmla="*/ 5 w 11"/>
                  <a:gd name="T7" fmla="*/ 12 h 12"/>
                  <a:gd name="T8" fmla="*/ 7 w 11"/>
                  <a:gd name="T9" fmla="*/ 12 h 12"/>
                  <a:gd name="T10" fmla="*/ 9 w 11"/>
                  <a:gd name="T11" fmla="*/ 12 h 12"/>
                  <a:gd name="T12" fmla="*/ 11 w 11"/>
                  <a:gd name="T13" fmla="*/ 10 h 12"/>
                  <a:gd name="T14" fmla="*/ 11 w 11"/>
                  <a:gd name="T15" fmla="*/ 8 h 12"/>
                  <a:gd name="T16" fmla="*/ 11 w 11"/>
                  <a:gd name="T17" fmla="*/ 6 h 12"/>
                  <a:gd name="T18" fmla="*/ 11 w 11"/>
                  <a:gd name="T19" fmla="*/ 6 h 12"/>
                  <a:gd name="T20" fmla="*/ 11 w 11"/>
                  <a:gd name="T21" fmla="*/ 4 h 12"/>
                  <a:gd name="T22" fmla="*/ 9 w 11"/>
                  <a:gd name="T23" fmla="*/ 2 h 12"/>
                  <a:gd name="T24" fmla="*/ 7 w 11"/>
                  <a:gd name="T25" fmla="*/ 0 h 12"/>
                  <a:gd name="T26" fmla="*/ 5 w 11"/>
                  <a:gd name="T27" fmla="*/ 0 h 12"/>
                  <a:gd name="T28" fmla="*/ 3 w 11"/>
                  <a:gd name="T29" fmla="*/ 2 h 12"/>
                  <a:gd name="T30" fmla="*/ 1 w 11"/>
                  <a:gd name="T31" fmla="*/ 4 h 12"/>
                  <a:gd name="T32" fmla="*/ 0 w 11"/>
                  <a:gd name="T33" fmla="*/ 6 h 12"/>
                  <a:gd name="T34" fmla="*/ 0 w 11"/>
                  <a:gd name="T35" fmla="*/ 8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2"/>
                  <a:gd name="T56" fmla="*/ 11 w 11"/>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2">
                    <a:moveTo>
                      <a:pt x="0" y="8"/>
                    </a:moveTo>
                    <a:lnTo>
                      <a:pt x="1" y="10"/>
                    </a:lnTo>
                    <a:lnTo>
                      <a:pt x="3" y="12"/>
                    </a:lnTo>
                    <a:lnTo>
                      <a:pt x="5" y="12"/>
                    </a:lnTo>
                    <a:lnTo>
                      <a:pt x="7" y="12"/>
                    </a:lnTo>
                    <a:lnTo>
                      <a:pt x="9" y="12"/>
                    </a:lnTo>
                    <a:lnTo>
                      <a:pt x="11" y="10"/>
                    </a:lnTo>
                    <a:lnTo>
                      <a:pt x="11" y="8"/>
                    </a:lnTo>
                    <a:lnTo>
                      <a:pt x="11" y="6"/>
                    </a:lnTo>
                    <a:lnTo>
                      <a:pt x="11" y="4"/>
                    </a:lnTo>
                    <a:lnTo>
                      <a:pt x="9" y="2"/>
                    </a:lnTo>
                    <a:lnTo>
                      <a:pt x="7" y="0"/>
                    </a:lnTo>
                    <a:lnTo>
                      <a:pt x="5" y="0"/>
                    </a:lnTo>
                    <a:lnTo>
                      <a:pt x="3" y="2"/>
                    </a:lnTo>
                    <a:lnTo>
                      <a:pt x="1"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2" name="Freeform 115"/>
              <p:cNvSpPr>
                <a:spLocks/>
              </p:cNvSpPr>
              <p:nvPr/>
            </p:nvSpPr>
            <p:spPr bwMode="auto">
              <a:xfrm>
                <a:off x="4926" y="2402"/>
                <a:ext cx="11" cy="11"/>
              </a:xfrm>
              <a:custGeom>
                <a:avLst/>
                <a:gdLst>
                  <a:gd name="T0" fmla="*/ 0 w 11"/>
                  <a:gd name="T1" fmla="*/ 7 h 11"/>
                  <a:gd name="T2" fmla="*/ 1 w 11"/>
                  <a:gd name="T3" fmla="*/ 7 h 11"/>
                  <a:gd name="T4" fmla="*/ 3 w 11"/>
                  <a:gd name="T5" fmla="*/ 9 h 11"/>
                  <a:gd name="T6" fmla="*/ 5 w 11"/>
                  <a:gd name="T7" fmla="*/ 11 h 11"/>
                  <a:gd name="T8" fmla="*/ 5 w 11"/>
                  <a:gd name="T9" fmla="*/ 11 h 11"/>
                  <a:gd name="T10" fmla="*/ 7 w 11"/>
                  <a:gd name="T11" fmla="*/ 9 h 11"/>
                  <a:gd name="T12" fmla="*/ 9 w 11"/>
                  <a:gd name="T13" fmla="*/ 7 h 11"/>
                  <a:gd name="T14" fmla="*/ 11 w 11"/>
                  <a:gd name="T15" fmla="*/ 5 h 11"/>
                  <a:gd name="T16" fmla="*/ 11 w 11"/>
                  <a:gd name="T17" fmla="*/ 5 h 11"/>
                  <a:gd name="T18" fmla="*/ 11 w 11"/>
                  <a:gd name="T19" fmla="*/ 5 h 11"/>
                  <a:gd name="T20" fmla="*/ 9 w 11"/>
                  <a:gd name="T21" fmla="*/ 3 h 11"/>
                  <a:gd name="T22" fmla="*/ 7 w 11"/>
                  <a:gd name="T23" fmla="*/ 2 h 11"/>
                  <a:gd name="T24" fmla="*/ 5 w 11"/>
                  <a:gd name="T25" fmla="*/ 0 h 11"/>
                  <a:gd name="T26" fmla="*/ 5 w 11"/>
                  <a:gd name="T27" fmla="*/ 0 h 11"/>
                  <a:gd name="T28" fmla="*/ 3 w 11"/>
                  <a:gd name="T29" fmla="*/ 2 h 11"/>
                  <a:gd name="T30" fmla="*/ 1 w 11"/>
                  <a:gd name="T31" fmla="*/ 3 h 11"/>
                  <a:gd name="T32" fmla="*/ 0 w 11"/>
                  <a:gd name="T33" fmla="*/ 5 h 11"/>
                  <a:gd name="T34" fmla="*/ 0 w 11"/>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1"/>
                  <a:gd name="T56" fmla="*/ 11 w 11"/>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1">
                    <a:moveTo>
                      <a:pt x="0" y="7"/>
                    </a:moveTo>
                    <a:lnTo>
                      <a:pt x="1" y="7"/>
                    </a:lnTo>
                    <a:lnTo>
                      <a:pt x="3" y="9"/>
                    </a:lnTo>
                    <a:lnTo>
                      <a:pt x="5" y="11"/>
                    </a:lnTo>
                    <a:lnTo>
                      <a:pt x="7" y="9"/>
                    </a:lnTo>
                    <a:lnTo>
                      <a:pt x="9" y="7"/>
                    </a:lnTo>
                    <a:lnTo>
                      <a:pt x="11" y="5"/>
                    </a:lnTo>
                    <a:lnTo>
                      <a:pt x="9" y="3"/>
                    </a:lnTo>
                    <a:lnTo>
                      <a:pt x="7" y="2"/>
                    </a:lnTo>
                    <a:lnTo>
                      <a:pt x="5" y="0"/>
                    </a:lnTo>
                    <a:lnTo>
                      <a:pt x="3" y="2"/>
                    </a:lnTo>
                    <a:lnTo>
                      <a:pt x="1"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360" name="Rectangle 118"/>
            <p:cNvSpPr>
              <a:spLocks noChangeArrowheads="1"/>
            </p:cNvSpPr>
            <p:nvPr/>
          </p:nvSpPr>
          <p:spPr bwMode="auto">
            <a:xfrm>
              <a:off x="4403" y="3495"/>
              <a:ext cx="5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r>
                <a:rPr lang="en-US" altLang="en-US" baseline="-25000">
                  <a:solidFill>
                    <a:srgbClr val="000000"/>
                  </a:solidFill>
                  <a:latin typeface="Times New Roman" pitchFamily="18" charset="0"/>
                </a:rPr>
                <a:t>EE</a:t>
              </a:r>
              <a:r>
                <a:rPr lang="en-US" altLang="en-US">
                  <a:solidFill>
                    <a:srgbClr val="000000"/>
                  </a:solidFill>
                  <a:latin typeface="Times New Roman" pitchFamily="18" charset="0"/>
                </a:rPr>
                <a:t> = -5v</a:t>
              </a:r>
              <a:endParaRPr lang="en-US" altLang="en-US"/>
            </a:p>
          </p:txBody>
        </p:sp>
        <p:sp>
          <p:nvSpPr>
            <p:cNvPr id="14361" name="Rectangle 120"/>
            <p:cNvSpPr>
              <a:spLocks noChangeArrowheads="1"/>
            </p:cNvSpPr>
            <p:nvPr/>
          </p:nvSpPr>
          <p:spPr bwMode="auto">
            <a:xfrm>
              <a:off x="4984" y="3113"/>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62" name="Rectangle 121"/>
            <p:cNvSpPr>
              <a:spLocks noChangeArrowheads="1"/>
            </p:cNvSpPr>
            <p:nvPr/>
          </p:nvSpPr>
          <p:spPr bwMode="auto">
            <a:xfrm>
              <a:off x="5039" y="3143"/>
              <a:ext cx="1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r>
                <a:rPr lang="en-US" altLang="en-US" baseline="-25000">
                  <a:solidFill>
                    <a:srgbClr val="000000"/>
                  </a:solidFill>
                  <a:latin typeface="Times New Roman" pitchFamily="18" charset="0"/>
                </a:rPr>
                <a:t>E</a:t>
              </a:r>
              <a:endParaRPr lang="en-US" altLang="en-US"/>
            </a:p>
          </p:txBody>
        </p:sp>
        <p:sp>
          <p:nvSpPr>
            <p:cNvPr id="14363" name="Rectangle 123"/>
            <p:cNvSpPr>
              <a:spLocks noChangeArrowheads="1"/>
            </p:cNvSpPr>
            <p:nvPr/>
          </p:nvSpPr>
          <p:spPr bwMode="auto">
            <a:xfrm>
              <a:off x="4909" y="3058"/>
              <a:ext cx="81" cy="266"/>
            </a:xfrm>
            <a:prstGeom prst="rect">
              <a:avLst/>
            </a:prstGeom>
            <a:solidFill>
              <a:srgbClr val="FFFFFF"/>
            </a:solidFill>
            <a:ln w="17463">
              <a:solidFill>
                <a:srgbClr val="000000"/>
              </a:solidFill>
              <a:miter lim="800000"/>
              <a:headEnd/>
              <a:tailEnd/>
            </a:ln>
          </p:spPr>
          <p:txBody>
            <a:bodyPr/>
            <a:lstStyle/>
            <a:p>
              <a:endParaRPr lang="en-US" altLang="en-US"/>
            </a:p>
          </p:txBody>
        </p:sp>
        <p:sp>
          <p:nvSpPr>
            <p:cNvPr id="14364" name="Rectangle 124"/>
            <p:cNvSpPr>
              <a:spLocks noChangeArrowheads="1"/>
            </p:cNvSpPr>
            <p:nvPr/>
          </p:nvSpPr>
          <p:spPr bwMode="auto">
            <a:xfrm>
              <a:off x="4926" y="2600"/>
              <a:ext cx="11" cy="7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65" name="Rectangle 125"/>
            <p:cNvSpPr>
              <a:spLocks noChangeArrowheads="1"/>
            </p:cNvSpPr>
            <p:nvPr/>
          </p:nvSpPr>
          <p:spPr bwMode="auto">
            <a:xfrm>
              <a:off x="4948" y="3319"/>
              <a:ext cx="12" cy="1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66" name="Rectangle 126"/>
            <p:cNvSpPr>
              <a:spLocks noChangeArrowheads="1"/>
            </p:cNvSpPr>
            <p:nvPr/>
          </p:nvSpPr>
          <p:spPr bwMode="auto">
            <a:xfrm>
              <a:off x="4169" y="2734"/>
              <a:ext cx="11" cy="200"/>
            </a:xfrm>
            <a:prstGeom prst="rect">
              <a:avLst/>
            </a:prstGeom>
            <a:solidFill>
              <a:srgbClr val="000000"/>
            </a:solidFill>
            <a:ln w="12700">
              <a:solidFill>
                <a:schemeClr val="tx1"/>
              </a:solidFill>
              <a:miter lim="800000"/>
              <a:headEnd/>
              <a:tailEnd/>
            </a:ln>
          </p:spPr>
          <p:txBody>
            <a:bodyPr/>
            <a:lstStyle/>
            <a:p>
              <a:endParaRPr lang="en-US" altLang="en-US"/>
            </a:p>
          </p:txBody>
        </p:sp>
        <p:grpSp>
          <p:nvGrpSpPr>
            <p:cNvPr id="14367" name="Group 129"/>
            <p:cNvGrpSpPr>
              <a:grpSpLocks/>
            </p:cNvGrpSpPr>
            <p:nvPr/>
          </p:nvGrpSpPr>
          <p:grpSpPr bwMode="auto">
            <a:xfrm>
              <a:off x="4067" y="2890"/>
              <a:ext cx="111" cy="81"/>
              <a:chOff x="4067" y="3007"/>
              <a:chExt cx="111" cy="81"/>
            </a:xfrm>
          </p:grpSpPr>
          <p:sp>
            <p:nvSpPr>
              <p:cNvPr id="14396" name="Freeform 127"/>
              <p:cNvSpPr>
                <a:spLocks/>
              </p:cNvSpPr>
              <p:nvPr/>
            </p:nvSpPr>
            <p:spPr bwMode="auto">
              <a:xfrm>
                <a:off x="4122" y="3007"/>
                <a:ext cx="56" cy="47"/>
              </a:xfrm>
              <a:custGeom>
                <a:avLst/>
                <a:gdLst>
                  <a:gd name="T0" fmla="*/ 56 w 56"/>
                  <a:gd name="T1" fmla="*/ 10 h 47"/>
                  <a:gd name="T2" fmla="*/ 51 w 56"/>
                  <a:gd name="T3" fmla="*/ 0 h 47"/>
                  <a:gd name="T4" fmla="*/ 0 w 56"/>
                  <a:gd name="T5" fmla="*/ 38 h 47"/>
                  <a:gd name="T6" fmla="*/ 5 w 56"/>
                  <a:gd name="T7" fmla="*/ 47 h 47"/>
                  <a:gd name="T8" fmla="*/ 56 w 56"/>
                  <a:gd name="T9" fmla="*/ 10 h 47"/>
                  <a:gd name="T10" fmla="*/ 0 60000 65536"/>
                  <a:gd name="T11" fmla="*/ 0 60000 65536"/>
                  <a:gd name="T12" fmla="*/ 0 60000 65536"/>
                  <a:gd name="T13" fmla="*/ 0 60000 65536"/>
                  <a:gd name="T14" fmla="*/ 0 60000 65536"/>
                  <a:gd name="T15" fmla="*/ 0 w 56"/>
                  <a:gd name="T16" fmla="*/ 0 h 47"/>
                  <a:gd name="T17" fmla="*/ 56 w 56"/>
                  <a:gd name="T18" fmla="*/ 47 h 47"/>
                </a:gdLst>
                <a:ahLst/>
                <a:cxnLst>
                  <a:cxn ang="T10">
                    <a:pos x="T0" y="T1"/>
                  </a:cxn>
                  <a:cxn ang="T11">
                    <a:pos x="T2" y="T3"/>
                  </a:cxn>
                  <a:cxn ang="T12">
                    <a:pos x="T4" y="T5"/>
                  </a:cxn>
                  <a:cxn ang="T13">
                    <a:pos x="T6" y="T7"/>
                  </a:cxn>
                  <a:cxn ang="T14">
                    <a:pos x="T8" y="T9"/>
                  </a:cxn>
                </a:cxnLst>
                <a:rect l="T15" t="T16" r="T17" b="T18"/>
                <a:pathLst>
                  <a:path w="56" h="47">
                    <a:moveTo>
                      <a:pt x="56" y="10"/>
                    </a:moveTo>
                    <a:lnTo>
                      <a:pt x="51" y="0"/>
                    </a:lnTo>
                    <a:lnTo>
                      <a:pt x="0" y="38"/>
                    </a:lnTo>
                    <a:lnTo>
                      <a:pt x="5" y="47"/>
                    </a:lnTo>
                    <a:lnTo>
                      <a:pt x="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7" name="Freeform 128"/>
              <p:cNvSpPr>
                <a:spLocks/>
              </p:cNvSpPr>
              <p:nvPr/>
            </p:nvSpPr>
            <p:spPr bwMode="auto">
              <a:xfrm>
                <a:off x="4067" y="3013"/>
                <a:ext cx="83" cy="75"/>
              </a:xfrm>
              <a:custGeom>
                <a:avLst/>
                <a:gdLst>
                  <a:gd name="T0" fmla="*/ 38 w 83"/>
                  <a:gd name="T1" fmla="*/ 0 h 75"/>
                  <a:gd name="T2" fmla="*/ 0 w 83"/>
                  <a:gd name="T3" fmla="*/ 75 h 75"/>
                  <a:gd name="T4" fmla="*/ 83 w 83"/>
                  <a:gd name="T5" fmla="*/ 62 h 75"/>
                  <a:gd name="T6" fmla="*/ 38 w 83"/>
                  <a:gd name="T7" fmla="*/ 0 h 75"/>
                  <a:gd name="T8" fmla="*/ 0 60000 65536"/>
                  <a:gd name="T9" fmla="*/ 0 60000 65536"/>
                  <a:gd name="T10" fmla="*/ 0 60000 65536"/>
                  <a:gd name="T11" fmla="*/ 0 60000 65536"/>
                  <a:gd name="T12" fmla="*/ 0 w 83"/>
                  <a:gd name="T13" fmla="*/ 0 h 75"/>
                  <a:gd name="T14" fmla="*/ 83 w 83"/>
                  <a:gd name="T15" fmla="*/ 75 h 75"/>
                </a:gdLst>
                <a:ahLst/>
                <a:cxnLst>
                  <a:cxn ang="T8">
                    <a:pos x="T0" y="T1"/>
                  </a:cxn>
                  <a:cxn ang="T9">
                    <a:pos x="T2" y="T3"/>
                  </a:cxn>
                  <a:cxn ang="T10">
                    <a:pos x="T4" y="T5"/>
                  </a:cxn>
                  <a:cxn ang="T11">
                    <a:pos x="T6" y="T7"/>
                  </a:cxn>
                </a:cxnLst>
                <a:rect l="T12" t="T13" r="T14" b="T15"/>
                <a:pathLst>
                  <a:path w="83" h="75">
                    <a:moveTo>
                      <a:pt x="38" y="0"/>
                    </a:moveTo>
                    <a:lnTo>
                      <a:pt x="0" y="75"/>
                    </a:lnTo>
                    <a:lnTo>
                      <a:pt x="83" y="62"/>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368" name="Freeform 130"/>
            <p:cNvSpPr>
              <a:spLocks/>
            </p:cNvSpPr>
            <p:nvPr/>
          </p:nvSpPr>
          <p:spPr bwMode="auto">
            <a:xfrm>
              <a:off x="4082" y="2673"/>
              <a:ext cx="98" cy="114"/>
            </a:xfrm>
            <a:custGeom>
              <a:avLst/>
              <a:gdLst>
                <a:gd name="T0" fmla="*/ 89 w 98"/>
                <a:gd name="T1" fmla="*/ 114 h 114"/>
                <a:gd name="T2" fmla="*/ 98 w 98"/>
                <a:gd name="T3" fmla="*/ 108 h 114"/>
                <a:gd name="T4" fmla="*/ 9 w 98"/>
                <a:gd name="T5" fmla="*/ 0 h 114"/>
                <a:gd name="T6" fmla="*/ 0 w 98"/>
                <a:gd name="T7" fmla="*/ 6 h 114"/>
                <a:gd name="T8" fmla="*/ 89 w 98"/>
                <a:gd name="T9" fmla="*/ 114 h 114"/>
                <a:gd name="T10" fmla="*/ 0 60000 65536"/>
                <a:gd name="T11" fmla="*/ 0 60000 65536"/>
                <a:gd name="T12" fmla="*/ 0 60000 65536"/>
                <a:gd name="T13" fmla="*/ 0 60000 65536"/>
                <a:gd name="T14" fmla="*/ 0 60000 65536"/>
                <a:gd name="T15" fmla="*/ 0 w 98"/>
                <a:gd name="T16" fmla="*/ 0 h 114"/>
                <a:gd name="T17" fmla="*/ 98 w 98"/>
                <a:gd name="T18" fmla="*/ 114 h 114"/>
              </a:gdLst>
              <a:ahLst/>
              <a:cxnLst>
                <a:cxn ang="T10">
                  <a:pos x="T0" y="T1"/>
                </a:cxn>
                <a:cxn ang="T11">
                  <a:pos x="T2" y="T3"/>
                </a:cxn>
                <a:cxn ang="T12">
                  <a:pos x="T4" y="T5"/>
                </a:cxn>
                <a:cxn ang="T13">
                  <a:pos x="T6" y="T7"/>
                </a:cxn>
                <a:cxn ang="T14">
                  <a:pos x="T8" y="T9"/>
                </a:cxn>
              </a:cxnLst>
              <a:rect l="T15" t="T16" r="T17" b="T18"/>
              <a:pathLst>
                <a:path w="98" h="114">
                  <a:moveTo>
                    <a:pt x="89" y="114"/>
                  </a:moveTo>
                  <a:lnTo>
                    <a:pt x="98" y="108"/>
                  </a:lnTo>
                  <a:lnTo>
                    <a:pt x="9" y="0"/>
                  </a:lnTo>
                  <a:lnTo>
                    <a:pt x="0" y="6"/>
                  </a:lnTo>
                  <a:lnTo>
                    <a:pt x="89"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9" name="Rectangle 131"/>
            <p:cNvSpPr>
              <a:spLocks noChangeArrowheads="1"/>
            </p:cNvSpPr>
            <p:nvPr/>
          </p:nvSpPr>
          <p:spPr bwMode="auto">
            <a:xfrm>
              <a:off x="4294" y="2517"/>
              <a:ext cx="11" cy="3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70" name="Rectangle 132"/>
            <p:cNvSpPr>
              <a:spLocks noChangeArrowheads="1"/>
            </p:cNvSpPr>
            <p:nvPr/>
          </p:nvSpPr>
          <p:spPr bwMode="auto">
            <a:xfrm>
              <a:off x="4156" y="202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71" name="Rectangle 133"/>
            <p:cNvSpPr>
              <a:spLocks noChangeArrowheads="1"/>
            </p:cNvSpPr>
            <p:nvPr/>
          </p:nvSpPr>
          <p:spPr bwMode="auto">
            <a:xfrm>
              <a:off x="4212" y="2008"/>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latin typeface="Times New Roman" pitchFamily="18" charset="0"/>
                </a:rPr>
                <a:t>R</a:t>
              </a:r>
              <a:endParaRPr lang="en-US" altLang="en-US"/>
            </a:p>
          </p:txBody>
        </p:sp>
        <p:sp>
          <p:nvSpPr>
            <p:cNvPr id="14372" name="Rectangle 134"/>
            <p:cNvSpPr>
              <a:spLocks noChangeArrowheads="1"/>
            </p:cNvSpPr>
            <p:nvPr/>
          </p:nvSpPr>
          <p:spPr bwMode="auto">
            <a:xfrm>
              <a:off x="4088" y="1788"/>
              <a:ext cx="11" cy="1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73" name="Freeform 135"/>
            <p:cNvSpPr>
              <a:spLocks/>
            </p:cNvSpPr>
            <p:nvPr/>
          </p:nvSpPr>
          <p:spPr bwMode="auto">
            <a:xfrm>
              <a:off x="4082" y="2220"/>
              <a:ext cx="13" cy="461"/>
            </a:xfrm>
            <a:custGeom>
              <a:avLst/>
              <a:gdLst>
                <a:gd name="T0" fmla="*/ 0 w 13"/>
                <a:gd name="T1" fmla="*/ 461 h 461"/>
                <a:gd name="T2" fmla="*/ 11 w 13"/>
                <a:gd name="T3" fmla="*/ 461 h 461"/>
                <a:gd name="T4" fmla="*/ 13 w 13"/>
                <a:gd name="T5" fmla="*/ 0 h 461"/>
                <a:gd name="T6" fmla="*/ 2 w 13"/>
                <a:gd name="T7" fmla="*/ 0 h 461"/>
                <a:gd name="T8" fmla="*/ 0 w 13"/>
                <a:gd name="T9" fmla="*/ 461 h 461"/>
                <a:gd name="T10" fmla="*/ 0 60000 65536"/>
                <a:gd name="T11" fmla="*/ 0 60000 65536"/>
                <a:gd name="T12" fmla="*/ 0 60000 65536"/>
                <a:gd name="T13" fmla="*/ 0 60000 65536"/>
                <a:gd name="T14" fmla="*/ 0 60000 65536"/>
                <a:gd name="T15" fmla="*/ 0 w 13"/>
                <a:gd name="T16" fmla="*/ 0 h 461"/>
                <a:gd name="T17" fmla="*/ 13 w 13"/>
                <a:gd name="T18" fmla="*/ 461 h 461"/>
              </a:gdLst>
              <a:ahLst/>
              <a:cxnLst>
                <a:cxn ang="T10">
                  <a:pos x="T0" y="T1"/>
                </a:cxn>
                <a:cxn ang="T11">
                  <a:pos x="T2" y="T3"/>
                </a:cxn>
                <a:cxn ang="T12">
                  <a:pos x="T4" y="T5"/>
                </a:cxn>
                <a:cxn ang="T13">
                  <a:pos x="T6" y="T7"/>
                </a:cxn>
                <a:cxn ang="T14">
                  <a:pos x="T8" y="T9"/>
                </a:cxn>
              </a:cxnLst>
              <a:rect l="T15" t="T16" r="T17" b="T18"/>
              <a:pathLst>
                <a:path w="13" h="461">
                  <a:moveTo>
                    <a:pt x="0" y="461"/>
                  </a:moveTo>
                  <a:lnTo>
                    <a:pt x="11" y="461"/>
                  </a:lnTo>
                  <a:lnTo>
                    <a:pt x="13" y="0"/>
                  </a:lnTo>
                  <a:lnTo>
                    <a:pt x="2" y="0"/>
                  </a:lnTo>
                  <a:lnTo>
                    <a:pt x="0" y="4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4" name="Rectangle 136"/>
            <p:cNvSpPr>
              <a:spLocks noChangeArrowheads="1"/>
            </p:cNvSpPr>
            <p:nvPr/>
          </p:nvSpPr>
          <p:spPr bwMode="auto">
            <a:xfrm>
              <a:off x="4091" y="2511"/>
              <a:ext cx="208"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75" name="Rectangle 137"/>
            <p:cNvSpPr>
              <a:spLocks noChangeArrowheads="1"/>
            </p:cNvSpPr>
            <p:nvPr/>
          </p:nvSpPr>
          <p:spPr bwMode="auto">
            <a:xfrm>
              <a:off x="4837" y="2736"/>
              <a:ext cx="11" cy="201"/>
            </a:xfrm>
            <a:prstGeom prst="rect">
              <a:avLst/>
            </a:prstGeom>
            <a:solidFill>
              <a:srgbClr val="000000"/>
            </a:solidFill>
            <a:ln w="12700">
              <a:solidFill>
                <a:schemeClr val="tx1"/>
              </a:solidFill>
              <a:miter lim="800000"/>
              <a:headEnd/>
              <a:tailEnd/>
            </a:ln>
          </p:spPr>
          <p:txBody>
            <a:bodyPr/>
            <a:lstStyle/>
            <a:p>
              <a:endParaRPr lang="en-US" altLang="en-US"/>
            </a:p>
          </p:txBody>
        </p:sp>
        <p:grpSp>
          <p:nvGrpSpPr>
            <p:cNvPr id="14376" name="Group 140"/>
            <p:cNvGrpSpPr>
              <a:grpSpLocks/>
            </p:cNvGrpSpPr>
            <p:nvPr/>
          </p:nvGrpSpPr>
          <p:grpSpPr bwMode="auto">
            <a:xfrm>
              <a:off x="4840" y="2892"/>
              <a:ext cx="110" cy="81"/>
              <a:chOff x="4840" y="3009"/>
              <a:chExt cx="110" cy="81"/>
            </a:xfrm>
          </p:grpSpPr>
          <p:sp>
            <p:nvSpPr>
              <p:cNvPr id="14394" name="Freeform 138"/>
              <p:cNvSpPr>
                <a:spLocks/>
              </p:cNvSpPr>
              <p:nvPr/>
            </p:nvSpPr>
            <p:spPr bwMode="auto">
              <a:xfrm>
                <a:off x="4840" y="3009"/>
                <a:ext cx="57" cy="47"/>
              </a:xfrm>
              <a:custGeom>
                <a:avLst/>
                <a:gdLst>
                  <a:gd name="T0" fmla="*/ 6 w 57"/>
                  <a:gd name="T1" fmla="*/ 0 h 47"/>
                  <a:gd name="T2" fmla="*/ 0 w 57"/>
                  <a:gd name="T3" fmla="*/ 10 h 47"/>
                  <a:gd name="T4" fmla="*/ 52 w 57"/>
                  <a:gd name="T5" fmla="*/ 47 h 47"/>
                  <a:gd name="T6" fmla="*/ 57 w 57"/>
                  <a:gd name="T7" fmla="*/ 38 h 47"/>
                  <a:gd name="T8" fmla="*/ 6 w 57"/>
                  <a:gd name="T9" fmla="*/ 0 h 47"/>
                  <a:gd name="T10" fmla="*/ 0 60000 65536"/>
                  <a:gd name="T11" fmla="*/ 0 60000 65536"/>
                  <a:gd name="T12" fmla="*/ 0 60000 65536"/>
                  <a:gd name="T13" fmla="*/ 0 60000 65536"/>
                  <a:gd name="T14" fmla="*/ 0 60000 65536"/>
                  <a:gd name="T15" fmla="*/ 0 w 57"/>
                  <a:gd name="T16" fmla="*/ 0 h 47"/>
                  <a:gd name="T17" fmla="*/ 57 w 57"/>
                  <a:gd name="T18" fmla="*/ 47 h 47"/>
                </a:gdLst>
                <a:ahLst/>
                <a:cxnLst>
                  <a:cxn ang="T10">
                    <a:pos x="T0" y="T1"/>
                  </a:cxn>
                  <a:cxn ang="T11">
                    <a:pos x="T2" y="T3"/>
                  </a:cxn>
                  <a:cxn ang="T12">
                    <a:pos x="T4" y="T5"/>
                  </a:cxn>
                  <a:cxn ang="T13">
                    <a:pos x="T6" y="T7"/>
                  </a:cxn>
                  <a:cxn ang="T14">
                    <a:pos x="T8" y="T9"/>
                  </a:cxn>
                </a:cxnLst>
                <a:rect l="T15" t="T16" r="T17" b="T18"/>
                <a:pathLst>
                  <a:path w="57" h="47">
                    <a:moveTo>
                      <a:pt x="6" y="0"/>
                    </a:moveTo>
                    <a:lnTo>
                      <a:pt x="0" y="10"/>
                    </a:lnTo>
                    <a:lnTo>
                      <a:pt x="52" y="47"/>
                    </a:lnTo>
                    <a:lnTo>
                      <a:pt x="57" y="3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5" name="Freeform 139"/>
              <p:cNvSpPr>
                <a:spLocks/>
              </p:cNvSpPr>
              <p:nvPr/>
            </p:nvSpPr>
            <p:spPr bwMode="auto">
              <a:xfrm>
                <a:off x="4865" y="3015"/>
                <a:ext cx="85" cy="75"/>
              </a:xfrm>
              <a:custGeom>
                <a:avLst/>
                <a:gdLst>
                  <a:gd name="T0" fmla="*/ 0 w 85"/>
                  <a:gd name="T1" fmla="*/ 64 h 75"/>
                  <a:gd name="T2" fmla="*/ 85 w 85"/>
                  <a:gd name="T3" fmla="*/ 75 h 75"/>
                  <a:gd name="T4" fmla="*/ 45 w 85"/>
                  <a:gd name="T5" fmla="*/ 0 h 75"/>
                  <a:gd name="T6" fmla="*/ 0 w 85"/>
                  <a:gd name="T7" fmla="*/ 64 h 75"/>
                  <a:gd name="T8" fmla="*/ 0 60000 65536"/>
                  <a:gd name="T9" fmla="*/ 0 60000 65536"/>
                  <a:gd name="T10" fmla="*/ 0 60000 65536"/>
                  <a:gd name="T11" fmla="*/ 0 60000 65536"/>
                  <a:gd name="T12" fmla="*/ 0 w 85"/>
                  <a:gd name="T13" fmla="*/ 0 h 75"/>
                  <a:gd name="T14" fmla="*/ 85 w 85"/>
                  <a:gd name="T15" fmla="*/ 75 h 75"/>
                </a:gdLst>
                <a:ahLst/>
                <a:cxnLst>
                  <a:cxn ang="T8">
                    <a:pos x="T0" y="T1"/>
                  </a:cxn>
                  <a:cxn ang="T9">
                    <a:pos x="T2" y="T3"/>
                  </a:cxn>
                  <a:cxn ang="T10">
                    <a:pos x="T4" y="T5"/>
                  </a:cxn>
                  <a:cxn ang="T11">
                    <a:pos x="T6" y="T7"/>
                  </a:cxn>
                </a:cxnLst>
                <a:rect l="T12" t="T13" r="T14" b="T15"/>
                <a:pathLst>
                  <a:path w="85" h="75">
                    <a:moveTo>
                      <a:pt x="0" y="64"/>
                    </a:moveTo>
                    <a:lnTo>
                      <a:pt x="85" y="75"/>
                    </a:lnTo>
                    <a:lnTo>
                      <a:pt x="45"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377" name="Freeform 141"/>
            <p:cNvSpPr>
              <a:spLocks/>
            </p:cNvSpPr>
            <p:nvPr/>
          </p:nvSpPr>
          <p:spPr bwMode="auto">
            <a:xfrm>
              <a:off x="4839" y="2677"/>
              <a:ext cx="100" cy="111"/>
            </a:xfrm>
            <a:custGeom>
              <a:avLst/>
              <a:gdLst>
                <a:gd name="T0" fmla="*/ 0 w 100"/>
                <a:gd name="T1" fmla="*/ 106 h 111"/>
                <a:gd name="T2" fmla="*/ 9 w 100"/>
                <a:gd name="T3" fmla="*/ 111 h 111"/>
                <a:gd name="T4" fmla="*/ 100 w 100"/>
                <a:gd name="T5" fmla="*/ 6 h 111"/>
                <a:gd name="T6" fmla="*/ 90 w 100"/>
                <a:gd name="T7" fmla="*/ 0 h 111"/>
                <a:gd name="T8" fmla="*/ 0 w 100"/>
                <a:gd name="T9" fmla="*/ 106 h 111"/>
                <a:gd name="T10" fmla="*/ 0 60000 65536"/>
                <a:gd name="T11" fmla="*/ 0 60000 65536"/>
                <a:gd name="T12" fmla="*/ 0 60000 65536"/>
                <a:gd name="T13" fmla="*/ 0 60000 65536"/>
                <a:gd name="T14" fmla="*/ 0 60000 65536"/>
                <a:gd name="T15" fmla="*/ 0 w 100"/>
                <a:gd name="T16" fmla="*/ 0 h 111"/>
                <a:gd name="T17" fmla="*/ 100 w 100"/>
                <a:gd name="T18" fmla="*/ 111 h 111"/>
              </a:gdLst>
              <a:ahLst/>
              <a:cxnLst>
                <a:cxn ang="T10">
                  <a:pos x="T0" y="T1"/>
                </a:cxn>
                <a:cxn ang="T11">
                  <a:pos x="T2" y="T3"/>
                </a:cxn>
                <a:cxn ang="T12">
                  <a:pos x="T4" y="T5"/>
                </a:cxn>
                <a:cxn ang="T13">
                  <a:pos x="T6" y="T7"/>
                </a:cxn>
                <a:cxn ang="T14">
                  <a:pos x="T8" y="T9"/>
                </a:cxn>
              </a:cxnLst>
              <a:rect l="T15" t="T16" r="T17" b="T18"/>
              <a:pathLst>
                <a:path w="100" h="111">
                  <a:moveTo>
                    <a:pt x="0" y="106"/>
                  </a:moveTo>
                  <a:lnTo>
                    <a:pt x="9" y="111"/>
                  </a:lnTo>
                  <a:lnTo>
                    <a:pt x="100" y="6"/>
                  </a:lnTo>
                  <a:lnTo>
                    <a:pt x="90" y="0"/>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8" name="Freeform 142"/>
            <p:cNvSpPr>
              <a:spLocks/>
            </p:cNvSpPr>
            <p:nvPr/>
          </p:nvSpPr>
          <p:spPr bwMode="auto">
            <a:xfrm>
              <a:off x="4176" y="2828"/>
              <a:ext cx="663" cy="15"/>
            </a:xfrm>
            <a:custGeom>
              <a:avLst/>
              <a:gdLst>
                <a:gd name="T0" fmla="*/ 663 w 663"/>
                <a:gd name="T1" fmla="*/ 11 h 15"/>
                <a:gd name="T2" fmla="*/ 663 w 663"/>
                <a:gd name="T3" fmla="*/ 0 h 15"/>
                <a:gd name="T4" fmla="*/ 0 w 663"/>
                <a:gd name="T5" fmla="*/ 4 h 15"/>
                <a:gd name="T6" fmla="*/ 0 w 663"/>
                <a:gd name="T7" fmla="*/ 15 h 15"/>
                <a:gd name="T8" fmla="*/ 663 w 663"/>
                <a:gd name="T9" fmla="*/ 11 h 15"/>
                <a:gd name="T10" fmla="*/ 0 60000 65536"/>
                <a:gd name="T11" fmla="*/ 0 60000 65536"/>
                <a:gd name="T12" fmla="*/ 0 60000 65536"/>
                <a:gd name="T13" fmla="*/ 0 60000 65536"/>
                <a:gd name="T14" fmla="*/ 0 60000 65536"/>
                <a:gd name="T15" fmla="*/ 0 w 663"/>
                <a:gd name="T16" fmla="*/ 0 h 15"/>
                <a:gd name="T17" fmla="*/ 663 w 663"/>
                <a:gd name="T18" fmla="*/ 15 h 15"/>
              </a:gdLst>
              <a:ahLst/>
              <a:cxnLst>
                <a:cxn ang="T10">
                  <a:pos x="T0" y="T1"/>
                </a:cxn>
                <a:cxn ang="T11">
                  <a:pos x="T2" y="T3"/>
                </a:cxn>
                <a:cxn ang="T12">
                  <a:pos x="T4" y="T5"/>
                </a:cxn>
                <a:cxn ang="T13">
                  <a:pos x="T6" y="T7"/>
                </a:cxn>
                <a:cxn ang="T14">
                  <a:pos x="T8" y="T9"/>
                </a:cxn>
              </a:cxnLst>
              <a:rect l="T15" t="T16" r="T17" b="T18"/>
              <a:pathLst>
                <a:path w="663" h="15">
                  <a:moveTo>
                    <a:pt x="663" y="11"/>
                  </a:moveTo>
                  <a:lnTo>
                    <a:pt x="663" y="0"/>
                  </a:lnTo>
                  <a:lnTo>
                    <a:pt x="0" y="4"/>
                  </a:lnTo>
                  <a:lnTo>
                    <a:pt x="0" y="15"/>
                  </a:lnTo>
                  <a:lnTo>
                    <a:pt x="66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9" name="Rectangle 143"/>
            <p:cNvSpPr>
              <a:spLocks noChangeArrowheads="1"/>
            </p:cNvSpPr>
            <p:nvPr/>
          </p:nvSpPr>
          <p:spPr bwMode="auto">
            <a:xfrm>
              <a:off x="4939" y="2971"/>
              <a:ext cx="11" cy="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80" name="Freeform 144"/>
            <p:cNvSpPr>
              <a:spLocks/>
            </p:cNvSpPr>
            <p:nvPr/>
          </p:nvSpPr>
          <p:spPr bwMode="auto">
            <a:xfrm>
              <a:off x="4067" y="3000"/>
              <a:ext cx="13" cy="445"/>
            </a:xfrm>
            <a:custGeom>
              <a:avLst/>
              <a:gdLst>
                <a:gd name="T0" fmla="*/ 2 w 13"/>
                <a:gd name="T1" fmla="*/ 445 h 445"/>
                <a:gd name="T2" fmla="*/ 13 w 13"/>
                <a:gd name="T3" fmla="*/ 445 h 445"/>
                <a:gd name="T4" fmla="*/ 11 w 13"/>
                <a:gd name="T5" fmla="*/ 0 h 445"/>
                <a:gd name="T6" fmla="*/ 0 w 13"/>
                <a:gd name="T7" fmla="*/ 0 h 445"/>
                <a:gd name="T8" fmla="*/ 2 w 13"/>
                <a:gd name="T9" fmla="*/ 445 h 445"/>
                <a:gd name="T10" fmla="*/ 0 60000 65536"/>
                <a:gd name="T11" fmla="*/ 0 60000 65536"/>
                <a:gd name="T12" fmla="*/ 0 60000 65536"/>
                <a:gd name="T13" fmla="*/ 0 60000 65536"/>
                <a:gd name="T14" fmla="*/ 0 60000 65536"/>
                <a:gd name="T15" fmla="*/ 0 w 13"/>
                <a:gd name="T16" fmla="*/ 0 h 445"/>
                <a:gd name="T17" fmla="*/ 13 w 13"/>
                <a:gd name="T18" fmla="*/ 445 h 445"/>
              </a:gdLst>
              <a:ahLst/>
              <a:cxnLst>
                <a:cxn ang="T10">
                  <a:pos x="T0" y="T1"/>
                </a:cxn>
                <a:cxn ang="T11">
                  <a:pos x="T2" y="T3"/>
                </a:cxn>
                <a:cxn ang="T12">
                  <a:pos x="T4" y="T5"/>
                </a:cxn>
                <a:cxn ang="T13">
                  <a:pos x="T6" y="T7"/>
                </a:cxn>
                <a:cxn ang="T14">
                  <a:pos x="T8" y="T9"/>
                </a:cxn>
              </a:cxnLst>
              <a:rect l="T15" t="T16" r="T17" b="T18"/>
              <a:pathLst>
                <a:path w="13" h="445">
                  <a:moveTo>
                    <a:pt x="2" y="445"/>
                  </a:moveTo>
                  <a:lnTo>
                    <a:pt x="13" y="445"/>
                  </a:lnTo>
                  <a:lnTo>
                    <a:pt x="11" y="0"/>
                  </a:lnTo>
                  <a:lnTo>
                    <a:pt x="0" y="0"/>
                  </a:lnTo>
                  <a:lnTo>
                    <a:pt x="2" y="4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1" name="Rectangle 145"/>
            <p:cNvSpPr>
              <a:spLocks noChangeArrowheads="1"/>
            </p:cNvSpPr>
            <p:nvPr/>
          </p:nvSpPr>
          <p:spPr bwMode="auto">
            <a:xfrm>
              <a:off x="4067" y="2968"/>
              <a:ext cx="11" cy="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82" name="Rectangle 150"/>
            <p:cNvSpPr>
              <a:spLocks noChangeArrowheads="1"/>
            </p:cNvSpPr>
            <p:nvPr/>
          </p:nvSpPr>
          <p:spPr bwMode="auto">
            <a:xfrm>
              <a:off x="5015" y="239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o</a:t>
              </a:r>
              <a:endParaRPr lang="en-US" altLang="en-US"/>
            </a:p>
          </p:txBody>
        </p:sp>
        <p:sp>
          <p:nvSpPr>
            <p:cNvPr id="14383" name="Rectangle 152"/>
            <p:cNvSpPr>
              <a:spLocks noChangeArrowheads="1"/>
            </p:cNvSpPr>
            <p:nvPr/>
          </p:nvSpPr>
          <p:spPr bwMode="auto">
            <a:xfrm>
              <a:off x="4053" y="1947"/>
              <a:ext cx="82" cy="268"/>
            </a:xfrm>
            <a:prstGeom prst="rect">
              <a:avLst/>
            </a:prstGeom>
            <a:solidFill>
              <a:srgbClr val="FFFFFF"/>
            </a:solidFill>
            <a:ln w="17463">
              <a:solidFill>
                <a:srgbClr val="000000"/>
              </a:solidFill>
              <a:miter lim="800000"/>
              <a:headEnd/>
              <a:tailEnd/>
            </a:ln>
          </p:spPr>
          <p:txBody>
            <a:bodyPr/>
            <a:lstStyle/>
            <a:p>
              <a:endParaRPr lang="en-US" altLang="en-US"/>
            </a:p>
          </p:txBody>
        </p:sp>
        <p:sp>
          <p:nvSpPr>
            <p:cNvPr id="14384" name="Freeform 153"/>
            <p:cNvSpPr>
              <a:spLocks/>
            </p:cNvSpPr>
            <p:nvPr/>
          </p:nvSpPr>
          <p:spPr bwMode="auto">
            <a:xfrm>
              <a:off x="4006" y="3441"/>
              <a:ext cx="1120" cy="17"/>
            </a:xfrm>
            <a:custGeom>
              <a:avLst/>
              <a:gdLst>
                <a:gd name="T0" fmla="*/ 0 w 1120"/>
                <a:gd name="T1" fmla="*/ 6 h 17"/>
                <a:gd name="T2" fmla="*/ 0 w 1120"/>
                <a:gd name="T3" fmla="*/ 17 h 17"/>
                <a:gd name="T4" fmla="*/ 1120 w 1120"/>
                <a:gd name="T5" fmla="*/ 12 h 17"/>
                <a:gd name="T6" fmla="*/ 1120 w 1120"/>
                <a:gd name="T7" fmla="*/ 0 h 17"/>
                <a:gd name="T8" fmla="*/ 0 w 1120"/>
                <a:gd name="T9" fmla="*/ 6 h 17"/>
                <a:gd name="T10" fmla="*/ 0 60000 65536"/>
                <a:gd name="T11" fmla="*/ 0 60000 65536"/>
                <a:gd name="T12" fmla="*/ 0 60000 65536"/>
                <a:gd name="T13" fmla="*/ 0 60000 65536"/>
                <a:gd name="T14" fmla="*/ 0 60000 65536"/>
                <a:gd name="T15" fmla="*/ 0 w 1120"/>
                <a:gd name="T16" fmla="*/ 0 h 17"/>
                <a:gd name="T17" fmla="*/ 1120 w 1120"/>
                <a:gd name="T18" fmla="*/ 17 h 17"/>
              </a:gdLst>
              <a:ahLst/>
              <a:cxnLst>
                <a:cxn ang="T10">
                  <a:pos x="T0" y="T1"/>
                </a:cxn>
                <a:cxn ang="T11">
                  <a:pos x="T2" y="T3"/>
                </a:cxn>
                <a:cxn ang="T12">
                  <a:pos x="T4" y="T5"/>
                </a:cxn>
                <a:cxn ang="T13">
                  <a:pos x="T6" y="T7"/>
                </a:cxn>
                <a:cxn ang="T14">
                  <a:pos x="T8" y="T9"/>
                </a:cxn>
              </a:cxnLst>
              <a:rect l="T15" t="T16" r="T17" b="T18"/>
              <a:pathLst>
                <a:path w="1120" h="17">
                  <a:moveTo>
                    <a:pt x="0" y="6"/>
                  </a:moveTo>
                  <a:lnTo>
                    <a:pt x="0" y="17"/>
                  </a:lnTo>
                  <a:lnTo>
                    <a:pt x="1120" y="12"/>
                  </a:lnTo>
                  <a:lnTo>
                    <a:pt x="112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5" name="Rectangle 154"/>
            <p:cNvSpPr>
              <a:spLocks noChangeArrowheads="1"/>
            </p:cNvSpPr>
            <p:nvPr/>
          </p:nvSpPr>
          <p:spPr bwMode="auto">
            <a:xfrm>
              <a:off x="3951" y="2754"/>
              <a:ext cx="2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86" name="Rectangle 155"/>
            <p:cNvSpPr>
              <a:spLocks noChangeArrowheads="1"/>
            </p:cNvSpPr>
            <p:nvPr/>
          </p:nvSpPr>
          <p:spPr bwMode="auto">
            <a:xfrm>
              <a:off x="3878" y="2753"/>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a:t>
              </a:r>
              <a:r>
                <a:rPr lang="en-US" altLang="en-US" baseline="-25000">
                  <a:solidFill>
                    <a:srgbClr val="000000"/>
                  </a:solidFill>
                  <a:latin typeface="Times New Roman" pitchFamily="18" charset="0"/>
                </a:rPr>
                <a:t>1</a:t>
              </a:r>
            </a:p>
          </p:txBody>
        </p:sp>
        <p:sp>
          <p:nvSpPr>
            <p:cNvPr id="14387" name="Rectangle 156"/>
            <p:cNvSpPr>
              <a:spLocks noChangeArrowheads="1"/>
            </p:cNvSpPr>
            <p:nvPr/>
          </p:nvSpPr>
          <p:spPr bwMode="auto">
            <a:xfrm>
              <a:off x="4937" y="2834"/>
              <a:ext cx="2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88" name="Rectangle 157"/>
            <p:cNvSpPr>
              <a:spLocks noChangeArrowheads="1"/>
            </p:cNvSpPr>
            <p:nvPr/>
          </p:nvSpPr>
          <p:spPr bwMode="auto">
            <a:xfrm>
              <a:off x="4994" y="2759"/>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a:t>
              </a:r>
              <a:r>
                <a:rPr lang="en-US" altLang="en-US" baseline="-25000">
                  <a:solidFill>
                    <a:srgbClr val="000000"/>
                  </a:solidFill>
                  <a:latin typeface="Times New Roman" pitchFamily="18" charset="0"/>
                </a:rPr>
                <a:t>2</a:t>
              </a:r>
            </a:p>
          </p:txBody>
        </p:sp>
        <p:sp>
          <p:nvSpPr>
            <p:cNvPr id="14389" name="Rectangle 161"/>
            <p:cNvSpPr>
              <a:spLocks noChangeArrowheads="1"/>
            </p:cNvSpPr>
            <p:nvPr/>
          </p:nvSpPr>
          <p:spPr bwMode="auto">
            <a:xfrm>
              <a:off x="4203" y="2264"/>
              <a:ext cx="172"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90" name="Rectangle 162"/>
            <p:cNvSpPr>
              <a:spLocks noChangeArrowheads="1"/>
            </p:cNvSpPr>
            <p:nvPr/>
          </p:nvSpPr>
          <p:spPr bwMode="auto">
            <a:xfrm>
              <a:off x="4138" y="2296"/>
              <a:ext cx="2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ref</a:t>
              </a:r>
              <a:endParaRPr lang="en-US" altLang="en-US"/>
            </a:p>
          </p:txBody>
        </p:sp>
        <p:sp>
          <p:nvSpPr>
            <p:cNvPr id="14391" name="Line 171"/>
            <p:cNvSpPr>
              <a:spLocks noChangeShapeType="1"/>
            </p:cNvSpPr>
            <p:nvPr/>
          </p:nvSpPr>
          <p:spPr bwMode="auto">
            <a:xfrm>
              <a:off x="4931" y="2434"/>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2" name="Text Box 173"/>
            <p:cNvSpPr txBox="1">
              <a:spLocks noChangeArrowheads="1"/>
            </p:cNvSpPr>
            <p:nvPr/>
          </p:nvSpPr>
          <p:spPr bwMode="auto">
            <a:xfrm>
              <a:off x="4818" y="1711"/>
              <a:ext cx="4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R</a:t>
              </a:r>
              <a:r>
                <a:rPr lang="en-US" altLang="en-US" sz="1600" baseline="-25000"/>
                <a:t>out</a:t>
              </a:r>
              <a:endParaRPr lang="en-US" altLang="en-US" sz="1600"/>
            </a:p>
          </p:txBody>
        </p:sp>
        <p:sp>
          <p:nvSpPr>
            <p:cNvPr id="14393" name="Line 174"/>
            <p:cNvSpPr>
              <a:spLocks noChangeShapeType="1"/>
            </p:cNvSpPr>
            <p:nvPr/>
          </p:nvSpPr>
          <p:spPr bwMode="auto">
            <a:xfrm>
              <a:off x="4929" y="195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46" name="Rectangle 17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4347" name="Rectangle 182"/>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4348" name="Object 188"/>
          <p:cNvGraphicFramePr>
            <a:graphicFrameLocks noChangeAspect="1"/>
          </p:cNvGraphicFramePr>
          <p:nvPr/>
        </p:nvGraphicFramePr>
        <p:xfrm>
          <a:off x="2506663" y="4894263"/>
          <a:ext cx="1779587" cy="806450"/>
        </p:xfrm>
        <a:graphic>
          <a:graphicData uri="http://schemas.openxmlformats.org/presentationml/2006/ole">
            <mc:AlternateContent xmlns:mc="http://schemas.openxmlformats.org/markup-compatibility/2006">
              <mc:Choice xmlns:v="urn:schemas-microsoft-com:vml" Requires="v">
                <p:oleObj spid="_x0000_s14436" name="Equation" r:id="rId4" imgW="1066800" imgH="482600" progId="Equation.3">
                  <p:embed/>
                </p:oleObj>
              </mc:Choice>
              <mc:Fallback>
                <p:oleObj name="Equation" r:id="rId4" imgW="1066800" imgH="482600" progId="Equation.3">
                  <p:embed/>
                  <p:pic>
                    <p:nvPicPr>
                      <p:cNvPr id="0" name="Object 1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6663" y="4894263"/>
                        <a:ext cx="17795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9" name="Text Box 189"/>
          <p:cNvSpPr txBox="1">
            <a:spLocks noChangeArrowheads="1"/>
          </p:cNvSpPr>
          <p:nvPr/>
        </p:nvSpPr>
        <p:spPr bwMode="auto">
          <a:xfrm>
            <a:off x="568325" y="5692775"/>
            <a:ext cx="6062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So with I</a:t>
            </a:r>
            <a:r>
              <a:rPr lang="en-GB" altLang="en-US" sz="1800" baseline="-25000"/>
              <a:t>o</a:t>
            </a:r>
            <a:r>
              <a:rPr lang="en-GB" altLang="en-US" sz="1800"/>
              <a:t> = 0.1mA, and I</a:t>
            </a:r>
            <a:r>
              <a:rPr lang="en-GB" altLang="en-US" sz="1800" baseline="-25000"/>
              <a:t>ref</a:t>
            </a:r>
            <a:r>
              <a:rPr lang="en-GB" altLang="en-US" sz="1800"/>
              <a:t> = 5mA, then R</a:t>
            </a:r>
            <a:r>
              <a:rPr lang="en-GB" altLang="en-US" sz="1800" baseline="-25000"/>
              <a:t>E</a:t>
            </a:r>
            <a:r>
              <a:rPr lang="en-GB" altLang="en-US" sz="1800"/>
              <a:t> = 978</a:t>
            </a:r>
            <a:r>
              <a:rPr lang="el-GR" altLang="en-US" sz="1800">
                <a:cs typeface="Arial" charset="0"/>
              </a:rPr>
              <a:t>Ω</a:t>
            </a:r>
            <a:r>
              <a:rPr lang="en-US" altLang="en-US" sz="1800">
                <a:cs typeface="Arial" charset="0"/>
              </a:rPr>
              <a:t> ~ 1k </a:t>
            </a:r>
            <a:r>
              <a:rPr lang="el-GR" altLang="en-US" sz="1800"/>
              <a:t>Ω</a:t>
            </a:r>
          </a:p>
        </p:txBody>
      </p:sp>
      <p:sp>
        <p:nvSpPr>
          <p:cNvPr id="14350" name="Text Box 190"/>
          <p:cNvSpPr txBox="1">
            <a:spLocks noChangeArrowheads="1"/>
          </p:cNvSpPr>
          <p:nvPr/>
        </p:nvSpPr>
        <p:spPr bwMode="auto">
          <a:xfrm>
            <a:off x="603250" y="4302125"/>
            <a:ext cx="5248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For matched transistors of equal size, the output current I</a:t>
            </a:r>
            <a:r>
              <a:rPr lang="en-GB" altLang="en-US" sz="1800" baseline="-25000"/>
              <a:t>o</a:t>
            </a:r>
            <a:r>
              <a:rPr lang="en-GB" altLang="en-US" sz="1800"/>
              <a:t> is related to I</a:t>
            </a:r>
            <a:r>
              <a:rPr lang="en-GB" altLang="en-US" sz="1800" baseline="-25000"/>
              <a:t>ref</a:t>
            </a:r>
            <a:r>
              <a:rPr lang="en-GB" altLang="en-US" sz="1800"/>
              <a:t> through:</a:t>
            </a:r>
            <a:endParaRPr lang="el-GR" altLang="en-US" sz="1800"/>
          </a:p>
        </p:txBody>
      </p:sp>
      <p:sp>
        <p:nvSpPr>
          <p:cNvPr id="14351" name="Text Box 191"/>
          <p:cNvSpPr txBox="1">
            <a:spLocks noChangeArrowheads="1"/>
          </p:cNvSpPr>
          <p:nvPr/>
        </p:nvSpPr>
        <p:spPr bwMode="auto">
          <a:xfrm>
            <a:off x="1250950" y="3409950"/>
            <a:ext cx="2473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I</a:t>
            </a:r>
            <a:r>
              <a:rPr lang="en-GB" altLang="en-US" sz="1800" baseline="-25000"/>
              <a:t>ref</a:t>
            </a:r>
            <a:r>
              <a:rPr lang="en-GB" altLang="en-US" sz="1800"/>
              <a:t> = (V</a:t>
            </a:r>
            <a:r>
              <a:rPr lang="en-GB" altLang="en-US" sz="1800" baseline="-25000"/>
              <a:t>CC</a:t>
            </a:r>
            <a:r>
              <a:rPr lang="en-GB" altLang="en-US" sz="1800"/>
              <a:t>-V</a:t>
            </a:r>
            <a:r>
              <a:rPr lang="en-GB" altLang="en-US" sz="1800" baseline="-25000"/>
              <a:t>EE</a:t>
            </a:r>
            <a:r>
              <a:rPr lang="en-GB" altLang="en-US" sz="1800"/>
              <a:t> -V</a:t>
            </a:r>
            <a:r>
              <a:rPr lang="en-GB" altLang="en-US" sz="1800" baseline="-25000"/>
              <a:t>BE</a:t>
            </a:r>
            <a:r>
              <a:rPr lang="en-GB" altLang="en-US" sz="1800"/>
              <a:t>)/R</a:t>
            </a:r>
            <a:endParaRPr lang="el-GR" altLang="en-US" sz="1800" baseline="-25000">
              <a:cs typeface="Arial" charset="0"/>
              <a:sym typeface="Symbol" pitchFamily="18" charset="2"/>
            </a:endParaRPr>
          </a:p>
        </p:txBody>
      </p:sp>
      <p:sp>
        <p:nvSpPr>
          <p:cNvPr id="14352" name="Text Box 192"/>
          <p:cNvSpPr txBox="1">
            <a:spLocks noChangeArrowheads="1"/>
          </p:cNvSpPr>
          <p:nvPr/>
        </p:nvSpPr>
        <p:spPr bwMode="auto">
          <a:xfrm>
            <a:off x="863600" y="3821113"/>
            <a:ext cx="490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5x10</a:t>
            </a:r>
            <a:r>
              <a:rPr lang="en-GB" altLang="en-US" sz="1800" baseline="30000"/>
              <a:t>-3</a:t>
            </a:r>
            <a:r>
              <a:rPr lang="en-GB" altLang="en-US" sz="1800"/>
              <a:t> = (5-(-5) -0.6)/R  gives R = 1880 </a:t>
            </a:r>
            <a:r>
              <a:rPr lang="el-GR" altLang="en-US" sz="1800">
                <a:cs typeface="Arial" charset="0"/>
              </a:rPr>
              <a:t>Ω</a:t>
            </a:r>
            <a:endParaRPr lang="el-GR" altLang="en-US" sz="1800" baseline="-25000">
              <a:cs typeface="Arial" charset="0"/>
              <a:sym typeface="Symbol" pitchFamily="18" charset="2"/>
            </a:endParaRPr>
          </a:p>
        </p:txBody>
      </p:sp>
      <p:sp>
        <p:nvSpPr>
          <p:cNvPr id="14353" name="Text Box 190"/>
          <p:cNvSpPr txBox="1">
            <a:spLocks noChangeArrowheads="1"/>
          </p:cNvSpPr>
          <p:nvPr/>
        </p:nvSpPr>
        <p:spPr bwMode="auto">
          <a:xfrm>
            <a:off x="641350" y="3025775"/>
            <a:ext cx="524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From KVL applied to the reference transistor:</a:t>
            </a:r>
            <a:endParaRPr lang="el-GR" altLang="en-US" sz="1800"/>
          </a:p>
        </p:txBody>
      </p:sp>
      <p:sp>
        <p:nvSpPr>
          <p:cNvPr id="14354" name="Line 171"/>
          <p:cNvSpPr>
            <a:spLocks noChangeShapeType="1"/>
          </p:cNvSpPr>
          <p:nvPr/>
        </p:nvSpPr>
        <p:spPr bwMode="auto">
          <a:xfrm>
            <a:off x="6757988" y="3576638"/>
            <a:ext cx="0"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B7D3A75E-3623-439E-8456-2551EEF044BD}" type="slidenum">
              <a:rPr lang="en-GB" altLang="en-US" sz="1200" smtClean="0">
                <a:latin typeface="Garamond" pitchFamily="18" charset="0"/>
              </a:rPr>
              <a:pPr/>
              <a:t>14</a:t>
            </a:fld>
            <a:endParaRPr lang="en-GB" altLang="en-US" sz="1200" smtClean="0">
              <a:latin typeface="Garamond" pitchFamily="18" charset="0"/>
            </a:endParaRPr>
          </a:p>
        </p:txBody>
      </p:sp>
      <p:sp>
        <p:nvSpPr>
          <p:cNvPr id="1536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536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5365" name="Text Box 5"/>
          <p:cNvSpPr txBox="1">
            <a:spLocks noChangeArrowheads="1"/>
          </p:cNvSpPr>
          <p:nvPr/>
        </p:nvSpPr>
        <p:spPr bwMode="auto">
          <a:xfrm>
            <a:off x="463550" y="835025"/>
            <a:ext cx="5711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938" indent="-79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Assuming that the average collector voltage of T2 will be ≈ 0 volts (so V</a:t>
            </a:r>
            <a:r>
              <a:rPr lang="en-GB" altLang="en-US" sz="1800" baseline="-25000"/>
              <a:t>CE</a:t>
            </a:r>
            <a:r>
              <a:rPr lang="en-GB" altLang="en-US" sz="1800"/>
              <a:t> ≈ 5v), the output resistance r</a:t>
            </a:r>
            <a:r>
              <a:rPr lang="en-GB" altLang="en-US" sz="1800" baseline="-25000"/>
              <a:t>o</a:t>
            </a:r>
            <a:r>
              <a:rPr lang="en-GB" altLang="en-US" sz="1800"/>
              <a:t> </a:t>
            </a:r>
            <a:r>
              <a:rPr lang="en-GB" altLang="en-US" sz="1800" i="1" u="sng"/>
              <a:t>of the transistor</a:t>
            </a:r>
            <a:r>
              <a:rPr lang="en-GB" altLang="en-US" sz="1800"/>
              <a:t> is:</a:t>
            </a:r>
            <a:endParaRPr lang="en-US" altLang="en-US" sz="1800" b="1">
              <a:sym typeface="Symbol" pitchFamily="18" charset="2"/>
            </a:endParaRPr>
          </a:p>
        </p:txBody>
      </p:sp>
      <p:graphicFrame>
        <p:nvGraphicFramePr>
          <p:cNvPr id="15366" name="Object 6"/>
          <p:cNvGraphicFramePr>
            <a:graphicFrameLocks noChangeAspect="1"/>
          </p:cNvGraphicFramePr>
          <p:nvPr/>
        </p:nvGraphicFramePr>
        <p:xfrm>
          <a:off x="1266825" y="1690688"/>
          <a:ext cx="3413125" cy="698500"/>
        </p:xfrm>
        <a:graphic>
          <a:graphicData uri="http://schemas.openxmlformats.org/presentationml/2006/ole">
            <mc:AlternateContent xmlns:mc="http://schemas.openxmlformats.org/markup-compatibility/2006">
              <mc:Choice xmlns:v="urn:schemas-microsoft-com:vml" Requires="v">
                <p:oleObj spid="_x0000_s15553" name="Equation" r:id="rId4" imgW="2235200" imgH="457200" progId="Equation.3">
                  <p:embed/>
                </p:oleObj>
              </mc:Choice>
              <mc:Fallback>
                <p:oleObj name="Equation" r:id="rId4" imgW="22352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825" y="1690688"/>
                        <a:ext cx="341312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Text Box 7"/>
          <p:cNvSpPr txBox="1">
            <a:spLocks noChangeArrowheads="1"/>
          </p:cNvSpPr>
          <p:nvPr/>
        </p:nvSpPr>
        <p:spPr bwMode="auto">
          <a:xfrm>
            <a:off x="392113" y="2324100"/>
            <a:ext cx="5761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The output resistance of the Widlar circuit is therefore:</a:t>
            </a:r>
            <a:endParaRPr lang="en-US" altLang="en-US" sz="1800" b="1">
              <a:sym typeface="Symbol" pitchFamily="18" charset="2"/>
            </a:endParaRPr>
          </a:p>
        </p:txBody>
      </p:sp>
      <p:graphicFrame>
        <p:nvGraphicFramePr>
          <p:cNvPr id="15368" name="Object 8"/>
          <p:cNvGraphicFramePr>
            <a:graphicFrameLocks noChangeAspect="1"/>
          </p:cNvGraphicFramePr>
          <p:nvPr/>
        </p:nvGraphicFramePr>
        <p:xfrm>
          <a:off x="1247775" y="2838450"/>
          <a:ext cx="2035175" cy="400050"/>
        </p:xfrm>
        <a:graphic>
          <a:graphicData uri="http://schemas.openxmlformats.org/presentationml/2006/ole">
            <mc:AlternateContent xmlns:mc="http://schemas.openxmlformats.org/markup-compatibility/2006">
              <mc:Choice xmlns:v="urn:schemas-microsoft-com:vml" Requires="v">
                <p:oleObj spid="_x0000_s15554" name="Equation" r:id="rId6" imgW="1168400" imgH="228600" progId="Equation.3">
                  <p:embed/>
                </p:oleObj>
              </mc:Choice>
              <mc:Fallback>
                <p:oleObj name="Equation" r:id="rId6" imgW="11684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775" y="2838450"/>
                        <a:ext cx="203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Text Box 9"/>
          <p:cNvSpPr txBox="1">
            <a:spLocks noChangeArrowheads="1"/>
          </p:cNvSpPr>
          <p:nvPr/>
        </p:nvSpPr>
        <p:spPr bwMode="auto">
          <a:xfrm>
            <a:off x="3738563" y="2855913"/>
            <a:ext cx="1766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if r</a:t>
            </a:r>
            <a:r>
              <a:rPr lang="el-GR" altLang="en-US" sz="1800" baseline="-25000">
                <a:latin typeface="Times New Roman" pitchFamily="18" charset="0"/>
                <a:cs typeface="Times New Roman" pitchFamily="18" charset="0"/>
              </a:rPr>
              <a:t>π</a:t>
            </a:r>
            <a:r>
              <a:rPr lang="en-GB" altLang="en-US" sz="1800" baseline="-25000">
                <a:latin typeface="Times New Roman" pitchFamily="18" charset="0"/>
                <a:cs typeface="Times New Roman" pitchFamily="18" charset="0"/>
              </a:rPr>
              <a:t>2</a:t>
            </a:r>
            <a:r>
              <a:rPr lang="en-US" altLang="en-US" sz="1800">
                <a:latin typeface="Times New Roman" pitchFamily="18" charset="0"/>
                <a:cs typeface="Times New Roman" pitchFamily="18" charset="0"/>
              </a:rPr>
              <a:t> &gt;&gt; r</a:t>
            </a:r>
            <a:r>
              <a:rPr lang="en-GB" altLang="en-US" sz="1800" baseline="-25000">
                <a:latin typeface="Times New Roman" pitchFamily="18" charset="0"/>
                <a:cs typeface="Times New Roman" pitchFamily="18" charset="0"/>
              </a:rPr>
              <a:t>e1</a:t>
            </a:r>
            <a:r>
              <a:rPr lang="en-GB" altLang="en-US" sz="1800">
                <a:latin typeface="Times New Roman" pitchFamily="18" charset="0"/>
                <a:cs typeface="Times New Roman" pitchFamily="18" charset="0"/>
              </a:rPr>
              <a:t>+</a:t>
            </a:r>
            <a:r>
              <a:rPr lang="en-US" altLang="en-US" sz="1800">
                <a:latin typeface="Times New Roman" pitchFamily="18" charset="0"/>
                <a:cs typeface="Times New Roman" pitchFamily="18" charset="0"/>
              </a:rPr>
              <a:t>R</a:t>
            </a:r>
            <a:r>
              <a:rPr lang="en-US" altLang="en-US" sz="1800" baseline="-25000">
                <a:latin typeface="Times New Roman" pitchFamily="18" charset="0"/>
                <a:cs typeface="Times New Roman" pitchFamily="18" charset="0"/>
              </a:rPr>
              <a:t>E</a:t>
            </a:r>
            <a:endParaRPr lang="el-GR" altLang="en-US" sz="1800" baseline="-25000">
              <a:latin typeface="Times New Roman" pitchFamily="18" charset="0"/>
              <a:cs typeface="Times New Roman" pitchFamily="18" charset="0"/>
              <a:sym typeface="Symbol" pitchFamily="18" charset="2"/>
            </a:endParaRPr>
          </a:p>
        </p:txBody>
      </p:sp>
      <p:sp>
        <p:nvSpPr>
          <p:cNvPr id="15370" name="Text Box 10"/>
          <p:cNvSpPr txBox="1">
            <a:spLocks noChangeArrowheads="1"/>
          </p:cNvSpPr>
          <p:nvPr/>
        </p:nvSpPr>
        <p:spPr bwMode="auto">
          <a:xfrm>
            <a:off x="369888" y="5403850"/>
            <a:ext cx="544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For I</a:t>
            </a:r>
            <a:r>
              <a:rPr lang="en-GB" altLang="en-US" sz="1800" baseline="-25000"/>
              <a:t>o</a:t>
            </a:r>
            <a:r>
              <a:rPr lang="en-GB" altLang="en-US" sz="1800"/>
              <a:t> = 0.1mA, g</a:t>
            </a:r>
            <a:r>
              <a:rPr lang="en-GB" altLang="en-US" sz="1800" baseline="-25000"/>
              <a:t>m2</a:t>
            </a:r>
            <a:r>
              <a:rPr lang="en-GB" altLang="en-US" sz="1800"/>
              <a:t> = 40 x 10</a:t>
            </a:r>
            <a:r>
              <a:rPr lang="en-GB" altLang="en-US" sz="1800" baseline="30000"/>
              <a:t>-4</a:t>
            </a:r>
            <a:r>
              <a:rPr lang="en-GB" altLang="en-US" sz="1800"/>
              <a:t> = 4mA/V</a:t>
            </a:r>
            <a:endParaRPr lang="el-GR" altLang="en-US" sz="1800" baseline="-25000">
              <a:latin typeface="Times New Roman" pitchFamily="18" charset="0"/>
              <a:cs typeface="Times New Roman" pitchFamily="18" charset="0"/>
              <a:sym typeface="Symbol" pitchFamily="18" charset="2"/>
            </a:endParaRPr>
          </a:p>
        </p:txBody>
      </p:sp>
      <p:sp>
        <p:nvSpPr>
          <p:cNvPr id="15371" name="Text Box 11"/>
          <p:cNvSpPr txBox="1">
            <a:spLocks noChangeArrowheads="1"/>
          </p:cNvSpPr>
          <p:nvPr/>
        </p:nvSpPr>
        <p:spPr bwMode="auto">
          <a:xfrm>
            <a:off x="190500" y="3384550"/>
            <a:ext cx="1104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 Check:-</a:t>
            </a:r>
            <a:endParaRPr lang="el-GR" altLang="en-US" sz="1800"/>
          </a:p>
        </p:txBody>
      </p:sp>
      <p:sp>
        <p:nvSpPr>
          <p:cNvPr id="15372" name="Text Box 12"/>
          <p:cNvSpPr txBox="1">
            <a:spLocks noChangeArrowheads="1"/>
          </p:cNvSpPr>
          <p:nvPr/>
        </p:nvSpPr>
        <p:spPr bwMode="auto">
          <a:xfrm>
            <a:off x="350838" y="5799138"/>
            <a:ext cx="2328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Hence for </a:t>
            </a:r>
            <a:r>
              <a:rPr lang="en-US" altLang="en-US" sz="1800">
                <a:cs typeface="Arial" charset="0"/>
              </a:rPr>
              <a:t>R</a:t>
            </a:r>
            <a:r>
              <a:rPr lang="en-US" altLang="en-US" sz="1800" baseline="-25000">
                <a:cs typeface="Arial" charset="0"/>
              </a:rPr>
              <a:t>E</a:t>
            </a:r>
            <a:r>
              <a:rPr lang="en-US" altLang="en-US" sz="1800">
                <a:cs typeface="Arial" charset="0"/>
              </a:rPr>
              <a:t> = 1k</a:t>
            </a:r>
            <a:r>
              <a:rPr lang="el-GR" altLang="en-US" sz="1800">
                <a:cs typeface="Arial" charset="0"/>
              </a:rPr>
              <a:t>Ω</a:t>
            </a:r>
            <a:r>
              <a:rPr lang="en-US" altLang="en-US" sz="1800">
                <a:cs typeface="Arial" charset="0"/>
              </a:rPr>
              <a:t> ,</a:t>
            </a:r>
            <a:endParaRPr lang="el-GR" altLang="en-US" sz="1800">
              <a:cs typeface="Arial" charset="0"/>
            </a:endParaRPr>
          </a:p>
        </p:txBody>
      </p:sp>
      <p:sp>
        <p:nvSpPr>
          <p:cNvPr id="15373" name="Text Box 75"/>
          <p:cNvSpPr txBox="1">
            <a:spLocks noChangeArrowheads="1"/>
          </p:cNvSpPr>
          <p:nvPr/>
        </p:nvSpPr>
        <p:spPr bwMode="auto">
          <a:xfrm>
            <a:off x="5562600" y="4311650"/>
            <a:ext cx="3463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i="1"/>
              <a:t>Note that a larger R</a:t>
            </a:r>
            <a:r>
              <a:rPr lang="en-GB" altLang="en-US" sz="1600" i="1" baseline="-25000"/>
              <a:t>E</a:t>
            </a:r>
            <a:r>
              <a:rPr lang="en-GB" altLang="en-US" sz="1600" i="1"/>
              <a:t> would be needed if a higher output resistance was required – but check the inequality remains valid and if not, use the full equation for R</a:t>
            </a:r>
            <a:r>
              <a:rPr lang="en-GB" altLang="en-US" sz="1600" i="1" baseline="-25000"/>
              <a:t>O</a:t>
            </a:r>
            <a:r>
              <a:rPr lang="en-GB" altLang="en-US" sz="1600" i="1"/>
              <a:t> </a:t>
            </a:r>
            <a:r>
              <a:rPr lang="en-GB" altLang="en-US" sz="1600" i="1" baseline="-25000"/>
              <a:t> </a:t>
            </a:r>
            <a:r>
              <a:rPr lang="en-GB" altLang="en-US" sz="1600" i="1"/>
              <a:t>(eqn1).</a:t>
            </a:r>
            <a:endParaRPr lang="el-GR" altLang="en-US" sz="1600" i="1"/>
          </a:p>
        </p:txBody>
      </p:sp>
      <p:grpSp>
        <p:nvGrpSpPr>
          <p:cNvPr id="15374" name="Group 193"/>
          <p:cNvGrpSpPr>
            <a:grpSpLocks/>
          </p:cNvGrpSpPr>
          <p:nvPr/>
        </p:nvGrpSpPr>
        <p:grpSpPr bwMode="auto">
          <a:xfrm>
            <a:off x="6353175" y="779463"/>
            <a:ext cx="2136775" cy="3316287"/>
            <a:chOff x="3878" y="1560"/>
            <a:chExt cx="1346" cy="2089"/>
          </a:xfrm>
        </p:grpSpPr>
        <p:sp>
          <p:nvSpPr>
            <p:cNvPr id="15381" name="Rectangle 97"/>
            <p:cNvSpPr>
              <a:spLocks noChangeArrowheads="1"/>
            </p:cNvSpPr>
            <p:nvPr/>
          </p:nvSpPr>
          <p:spPr bwMode="auto">
            <a:xfrm>
              <a:off x="4388" y="1694"/>
              <a:ext cx="2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82" name="Rectangle 98"/>
            <p:cNvSpPr>
              <a:spLocks noChangeArrowheads="1"/>
            </p:cNvSpPr>
            <p:nvPr/>
          </p:nvSpPr>
          <p:spPr bwMode="auto">
            <a:xfrm>
              <a:off x="4006" y="1560"/>
              <a:ext cx="4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r>
                <a:rPr lang="en-US" altLang="en-US" baseline="-25000">
                  <a:solidFill>
                    <a:srgbClr val="000000"/>
                  </a:solidFill>
                  <a:latin typeface="Times New Roman" pitchFamily="18" charset="0"/>
                </a:rPr>
                <a:t>CC</a:t>
              </a:r>
              <a:r>
                <a:rPr lang="en-US" altLang="en-US">
                  <a:solidFill>
                    <a:srgbClr val="000000"/>
                  </a:solidFill>
                  <a:latin typeface="Times New Roman" pitchFamily="18" charset="0"/>
                </a:rPr>
                <a:t> = 5v</a:t>
              </a:r>
              <a:endParaRPr lang="en-US" altLang="en-US"/>
            </a:p>
          </p:txBody>
        </p:sp>
        <p:sp>
          <p:nvSpPr>
            <p:cNvPr id="15383" name="Rectangle 100"/>
            <p:cNvSpPr>
              <a:spLocks noChangeArrowheads="1"/>
            </p:cNvSpPr>
            <p:nvPr/>
          </p:nvSpPr>
          <p:spPr bwMode="auto">
            <a:xfrm>
              <a:off x="3912" y="1781"/>
              <a:ext cx="4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grpSp>
          <p:nvGrpSpPr>
            <p:cNvPr id="15384" name="Group 116"/>
            <p:cNvGrpSpPr>
              <a:grpSpLocks/>
            </p:cNvGrpSpPr>
            <p:nvPr/>
          </p:nvGrpSpPr>
          <p:grpSpPr bwMode="auto">
            <a:xfrm>
              <a:off x="4926" y="2285"/>
              <a:ext cx="15" cy="328"/>
              <a:chOff x="4926" y="2402"/>
              <a:chExt cx="15" cy="328"/>
            </a:xfrm>
          </p:grpSpPr>
          <p:sp>
            <p:nvSpPr>
              <p:cNvPr id="15423" name="Freeform 101"/>
              <p:cNvSpPr>
                <a:spLocks/>
              </p:cNvSpPr>
              <p:nvPr/>
            </p:nvSpPr>
            <p:spPr bwMode="auto">
              <a:xfrm>
                <a:off x="4929" y="2719"/>
                <a:ext cx="12" cy="11"/>
              </a:xfrm>
              <a:custGeom>
                <a:avLst/>
                <a:gdLst>
                  <a:gd name="T0" fmla="*/ 0 w 12"/>
                  <a:gd name="T1" fmla="*/ 7 h 11"/>
                  <a:gd name="T2" fmla="*/ 2 w 12"/>
                  <a:gd name="T3" fmla="*/ 7 h 11"/>
                  <a:gd name="T4" fmla="*/ 4 w 12"/>
                  <a:gd name="T5" fmla="*/ 9 h 11"/>
                  <a:gd name="T6" fmla="*/ 6 w 12"/>
                  <a:gd name="T7" fmla="*/ 11 h 11"/>
                  <a:gd name="T8" fmla="*/ 6 w 12"/>
                  <a:gd name="T9" fmla="*/ 11 h 11"/>
                  <a:gd name="T10" fmla="*/ 8 w 12"/>
                  <a:gd name="T11" fmla="*/ 9 h 11"/>
                  <a:gd name="T12" fmla="*/ 10 w 12"/>
                  <a:gd name="T13" fmla="*/ 7 h 11"/>
                  <a:gd name="T14" fmla="*/ 12 w 12"/>
                  <a:gd name="T15" fmla="*/ 5 h 11"/>
                  <a:gd name="T16" fmla="*/ 12 w 12"/>
                  <a:gd name="T17" fmla="*/ 5 h 11"/>
                  <a:gd name="T18" fmla="*/ 12 w 12"/>
                  <a:gd name="T19" fmla="*/ 3 h 11"/>
                  <a:gd name="T20" fmla="*/ 10 w 12"/>
                  <a:gd name="T21" fmla="*/ 2 h 11"/>
                  <a:gd name="T22" fmla="*/ 8 w 12"/>
                  <a:gd name="T23" fmla="*/ 0 h 11"/>
                  <a:gd name="T24" fmla="*/ 6 w 12"/>
                  <a:gd name="T25" fmla="*/ 0 h 11"/>
                  <a:gd name="T26" fmla="*/ 4 w 12"/>
                  <a:gd name="T27" fmla="*/ 0 h 11"/>
                  <a:gd name="T28" fmla="*/ 2 w 12"/>
                  <a:gd name="T29" fmla="*/ 0 h 11"/>
                  <a:gd name="T30" fmla="*/ 0 w 12"/>
                  <a:gd name="T31" fmla="*/ 2 h 11"/>
                  <a:gd name="T32" fmla="*/ 0 w 12"/>
                  <a:gd name="T33" fmla="*/ 3 h 11"/>
                  <a:gd name="T34" fmla="*/ 0 w 12"/>
                  <a:gd name="T35" fmla="*/ 5 h 11"/>
                  <a:gd name="T36" fmla="*/ 0 w 12"/>
                  <a:gd name="T37" fmla="*/ 7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7"/>
                    </a:moveTo>
                    <a:lnTo>
                      <a:pt x="2" y="7"/>
                    </a:lnTo>
                    <a:lnTo>
                      <a:pt x="4" y="9"/>
                    </a:lnTo>
                    <a:lnTo>
                      <a:pt x="6" y="11"/>
                    </a:lnTo>
                    <a:lnTo>
                      <a:pt x="8" y="9"/>
                    </a:lnTo>
                    <a:lnTo>
                      <a:pt x="10" y="7"/>
                    </a:lnTo>
                    <a:lnTo>
                      <a:pt x="12" y="5"/>
                    </a:lnTo>
                    <a:lnTo>
                      <a:pt x="12" y="3"/>
                    </a:lnTo>
                    <a:lnTo>
                      <a:pt x="10" y="2"/>
                    </a:lnTo>
                    <a:lnTo>
                      <a:pt x="8" y="0"/>
                    </a:lnTo>
                    <a:lnTo>
                      <a:pt x="6" y="0"/>
                    </a:lnTo>
                    <a:lnTo>
                      <a:pt x="4" y="0"/>
                    </a:lnTo>
                    <a:lnTo>
                      <a:pt x="2" y="0"/>
                    </a:lnTo>
                    <a:lnTo>
                      <a:pt x="0" y="2"/>
                    </a:lnTo>
                    <a:lnTo>
                      <a:pt x="0"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4" name="Freeform 102"/>
              <p:cNvSpPr>
                <a:spLocks/>
              </p:cNvSpPr>
              <p:nvPr/>
            </p:nvSpPr>
            <p:spPr bwMode="auto">
              <a:xfrm>
                <a:off x="4929" y="2696"/>
                <a:ext cx="12" cy="11"/>
              </a:xfrm>
              <a:custGeom>
                <a:avLst/>
                <a:gdLst>
                  <a:gd name="T0" fmla="*/ 0 w 12"/>
                  <a:gd name="T1" fmla="*/ 8 h 11"/>
                  <a:gd name="T2" fmla="*/ 0 w 12"/>
                  <a:gd name="T3" fmla="*/ 9 h 11"/>
                  <a:gd name="T4" fmla="*/ 2 w 12"/>
                  <a:gd name="T5" fmla="*/ 11 h 11"/>
                  <a:gd name="T6" fmla="*/ 4 w 12"/>
                  <a:gd name="T7" fmla="*/ 11 h 11"/>
                  <a:gd name="T8" fmla="*/ 6 w 12"/>
                  <a:gd name="T9" fmla="*/ 11 h 11"/>
                  <a:gd name="T10" fmla="*/ 8 w 12"/>
                  <a:gd name="T11" fmla="*/ 11 h 11"/>
                  <a:gd name="T12" fmla="*/ 10 w 12"/>
                  <a:gd name="T13" fmla="*/ 9 h 11"/>
                  <a:gd name="T14" fmla="*/ 12 w 12"/>
                  <a:gd name="T15" fmla="*/ 8 h 11"/>
                  <a:gd name="T16" fmla="*/ 12 w 12"/>
                  <a:gd name="T17" fmla="*/ 6 h 11"/>
                  <a:gd name="T18" fmla="*/ 12 w 12"/>
                  <a:gd name="T19" fmla="*/ 4 h 11"/>
                  <a:gd name="T20" fmla="*/ 10 w 12"/>
                  <a:gd name="T21" fmla="*/ 2 h 11"/>
                  <a:gd name="T22" fmla="*/ 8 w 12"/>
                  <a:gd name="T23" fmla="*/ 0 h 11"/>
                  <a:gd name="T24" fmla="*/ 6 w 12"/>
                  <a:gd name="T25" fmla="*/ 0 h 11"/>
                  <a:gd name="T26" fmla="*/ 4 w 12"/>
                  <a:gd name="T27" fmla="*/ 0 h 11"/>
                  <a:gd name="T28" fmla="*/ 2 w 12"/>
                  <a:gd name="T29" fmla="*/ 0 h 11"/>
                  <a:gd name="T30" fmla="*/ 0 w 12"/>
                  <a:gd name="T31" fmla="*/ 2 h 11"/>
                  <a:gd name="T32" fmla="*/ 0 w 12"/>
                  <a:gd name="T33" fmla="*/ 4 h 11"/>
                  <a:gd name="T34" fmla="*/ 0 w 12"/>
                  <a:gd name="T35" fmla="*/ 6 h 11"/>
                  <a:gd name="T36" fmla="*/ 0 w 12"/>
                  <a:gd name="T37" fmla="*/ 8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8"/>
                    </a:moveTo>
                    <a:lnTo>
                      <a:pt x="0" y="9"/>
                    </a:lnTo>
                    <a:lnTo>
                      <a:pt x="2" y="11"/>
                    </a:lnTo>
                    <a:lnTo>
                      <a:pt x="4" y="11"/>
                    </a:lnTo>
                    <a:lnTo>
                      <a:pt x="6" y="11"/>
                    </a:lnTo>
                    <a:lnTo>
                      <a:pt x="8" y="11"/>
                    </a:lnTo>
                    <a:lnTo>
                      <a:pt x="10" y="9"/>
                    </a:lnTo>
                    <a:lnTo>
                      <a:pt x="12" y="8"/>
                    </a:lnTo>
                    <a:lnTo>
                      <a:pt x="12" y="6"/>
                    </a:lnTo>
                    <a:lnTo>
                      <a:pt x="12" y="4"/>
                    </a:lnTo>
                    <a:lnTo>
                      <a:pt x="10" y="2"/>
                    </a:lnTo>
                    <a:lnTo>
                      <a:pt x="8" y="0"/>
                    </a:lnTo>
                    <a:lnTo>
                      <a:pt x="6" y="0"/>
                    </a:lnTo>
                    <a:lnTo>
                      <a:pt x="4" y="0"/>
                    </a:lnTo>
                    <a:lnTo>
                      <a:pt x="2" y="0"/>
                    </a:lnTo>
                    <a:lnTo>
                      <a:pt x="0"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5" name="Freeform 103"/>
              <p:cNvSpPr>
                <a:spLocks/>
              </p:cNvSpPr>
              <p:nvPr/>
            </p:nvSpPr>
            <p:spPr bwMode="auto">
              <a:xfrm>
                <a:off x="4929" y="2673"/>
                <a:ext cx="12" cy="12"/>
              </a:xfrm>
              <a:custGeom>
                <a:avLst/>
                <a:gdLst>
                  <a:gd name="T0" fmla="*/ 0 w 12"/>
                  <a:gd name="T1" fmla="*/ 8 h 12"/>
                  <a:gd name="T2" fmla="*/ 0 w 12"/>
                  <a:gd name="T3" fmla="*/ 10 h 12"/>
                  <a:gd name="T4" fmla="*/ 2 w 12"/>
                  <a:gd name="T5" fmla="*/ 12 h 12"/>
                  <a:gd name="T6" fmla="*/ 4 w 12"/>
                  <a:gd name="T7" fmla="*/ 12 h 12"/>
                  <a:gd name="T8" fmla="*/ 6 w 12"/>
                  <a:gd name="T9" fmla="*/ 12 h 12"/>
                  <a:gd name="T10" fmla="*/ 8 w 12"/>
                  <a:gd name="T11" fmla="*/ 12 h 12"/>
                  <a:gd name="T12" fmla="*/ 10 w 12"/>
                  <a:gd name="T13" fmla="*/ 10 h 12"/>
                  <a:gd name="T14" fmla="*/ 12 w 12"/>
                  <a:gd name="T15" fmla="*/ 8 h 12"/>
                  <a:gd name="T16" fmla="*/ 12 w 12"/>
                  <a:gd name="T17" fmla="*/ 6 h 12"/>
                  <a:gd name="T18" fmla="*/ 12 w 12"/>
                  <a:gd name="T19" fmla="*/ 4 h 12"/>
                  <a:gd name="T20" fmla="*/ 10 w 12"/>
                  <a:gd name="T21" fmla="*/ 2 h 12"/>
                  <a:gd name="T22" fmla="*/ 8 w 12"/>
                  <a:gd name="T23" fmla="*/ 0 h 12"/>
                  <a:gd name="T24" fmla="*/ 6 w 12"/>
                  <a:gd name="T25" fmla="*/ 0 h 12"/>
                  <a:gd name="T26" fmla="*/ 4 w 12"/>
                  <a:gd name="T27" fmla="*/ 0 h 12"/>
                  <a:gd name="T28" fmla="*/ 2 w 12"/>
                  <a:gd name="T29" fmla="*/ 0 h 12"/>
                  <a:gd name="T30" fmla="*/ 0 w 12"/>
                  <a:gd name="T31" fmla="*/ 2 h 12"/>
                  <a:gd name="T32" fmla="*/ 0 w 12"/>
                  <a:gd name="T33" fmla="*/ 4 h 12"/>
                  <a:gd name="T34" fmla="*/ 0 w 12"/>
                  <a:gd name="T35" fmla="*/ 6 h 12"/>
                  <a:gd name="T36" fmla="*/ 0 w 12"/>
                  <a:gd name="T37" fmla="*/ 8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8"/>
                    </a:moveTo>
                    <a:lnTo>
                      <a:pt x="0" y="10"/>
                    </a:lnTo>
                    <a:lnTo>
                      <a:pt x="2" y="12"/>
                    </a:lnTo>
                    <a:lnTo>
                      <a:pt x="4" y="12"/>
                    </a:lnTo>
                    <a:lnTo>
                      <a:pt x="6" y="12"/>
                    </a:lnTo>
                    <a:lnTo>
                      <a:pt x="8" y="12"/>
                    </a:lnTo>
                    <a:lnTo>
                      <a:pt x="10" y="10"/>
                    </a:lnTo>
                    <a:lnTo>
                      <a:pt x="12" y="8"/>
                    </a:lnTo>
                    <a:lnTo>
                      <a:pt x="12" y="6"/>
                    </a:lnTo>
                    <a:lnTo>
                      <a:pt x="12" y="4"/>
                    </a:lnTo>
                    <a:lnTo>
                      <a:pt x="10" y="2"/>
                    </a:lnTo>
                    <a:lnTo>
                      <a:pt x="8" y="0"/>
                    </a:lnTo>
                    <a:lnTo>
                      <a:pt x="6" y="0"/>
                    </a:lnTo>
                    <a:lnTo>
                      <a:pt x="4" y="0"/>
                    </a:lnTo>
                    <a:lnTo>
                      <a:pt x="2" y="0"/>
                    </a:lnTo>
                    <a:lnTo>
                      <a:pt x="0"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6" name="Freeform 104"/>
              <p:cNvSpPr>
                <a:spLocks/>
              </p:cNvSpPr>
              <p:nvPr/>
            </p:nvSpPr>
            <p:spPr bwMode="auto">
              <a:xfrm>
                <a:off x="4929" y="2651"/>
                <a:ext cx="12" cy="11"/>
              </a:xfrm>
              <a:custGeom>
                <a:avLst/>
                <a:gdLst>
                  <a:gd name="T0" fmla="*/ 0 w 12"/>
                  <a:gd name="T1" fmla="*/ 7 h 11"/>
                  <a:gd name="T2" fmla="*/ 0 w 12"/>
                  <a:gd name="T3" fmla="*/ 9 h 11"/>
                  <a:gd name="T4" fmla="*/ 2 w 12"/>
                  <a:gd name="T5" fmla="*/ 11 h 11"/>
                  <a:gd name="T6" fmla="*/ 4 w 12"/>
                  <a:gd name="T7" fmla="*/ 11 h 11"/>
                  <a:gd name="T8" fmla="*/ 6 w 12"/>
                  <a:gd name="T9" fmla="*/ 11 h 11"/>
                  <a:gd name="T10" fmla="*/ 8 w 12"/>
                  <a:gd name="T11" fmla="*/ 11 h 11"/>
                  <a:gd name="T12" fmla="*/ 10 w 12"/>
                  <a:gd name="T13" fmla="*/ 9 h 11"/>
                  <a:gd name="T14" fmla="*/ 12 w 12"/>
                  <a:gd name="T15" fmla="*/ 7 h 11"/>
                  <a:gd name="T16" fmla="*/ 12 w 12"/>
                  <a:gd name="T17" fmla="*/ 5 h 11"/>
                  <a:gd name="T18" fmla="*/ 12 w 12"/>
                  <a:gd name="T19" fmla="*/ 3 h 11"/>
                  <a:gd name="T20" fmla="*/ 10 w 12"/>
                  <a:gd name="T21" fmla="*/ 2 h 11"/>
                  <a:gd name="T22" fmla="*/ 8 w 12"/>
                  <a:gd name="T23" fmla="*/ 0 h 11"/>
                  <a:gd name="T24" fmla="*/ 6 w 12"/>
                  <a:gd name="T25" fmla="*/ 0 h 11"/>
                  <a:gd name="T26" fmla="*/ 4 w 12"/>
                  <a:gd name="T27" fmla="*/ 0 h 11"/>
                  <a:gd name="T28" fmla="*/ 2 w 12"/>
                  <a:gd name="T29" fmla="*/ 0 h 11"/>
                  <a:gd name="T30" fmla="*/ 0 w 12"/>
                  <a:gd name="T31" fmla="*/ 2 h 11"/>
                  <a:gd name="T32" fmla="*/ 0 w 12"/>
                  <a:gd name="T33" fmla="*/ 3 h 11"/>
                  <a:gd name="T34" fmla="*/ 0 w 12"/>
                  <a:gd name="T35" fmla="*/ 5 h 11"/>
                  <a:gd name="T36" fmla="*/ 0 w 12"/>
                  <a:gd name="T37" fmla="*/ 7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7"/>
                    </a:moveTo>
                    <a:lnTo>
                      <a:pt x="0" y="9"/>
                    </a:lnTo>
                    <a:lnTo>
                      <a:pt x="2" y="11"/>
                    </a:lnTo>
                    <a:lnTo>
                      <a:pt x="4" y="11"/>
                    </a:lnTo>
                    <a:lnTo>
                      <a:pt x="6" y="11"/>
                    </a:lnTo>
                    <a:lnTo>
                      <a:pt x="8" y="11"/>
                    </a:lnTo>
                    <a:lnTo>
                      <a:pt x="10" y="9"/>
                    </a:lnTo>
                    <a:lnTo>
                      <a:pt x="12" y="7"/>
                    </a:lnTo>
                    <a:lnTo>
                      <a:pt x="12" y="5"/>
                    </a:lnTo>
                    <a:lnTo>
                      <a:pt x="12" y="3"/>
                    </a:lnTo>
                    <a:lnTo>
                      <a:pt x="10" y="2"/>
                    </a:lnTo>
                    <a:lnTo>
                      <a:pt x="8" y="0"/>
                    </a:lnTo>
                    <a:lnTo>
                      <a:pt x="6" y="0"/>
                    </a:lnTo>
                    <a:lnTo>
                      <a:pt x="4" y="0"/>
                    </a:lnTo>
                    <a:lnTo>
                      <a:pt x="2" y="0"/>
                    </a:lnTo>
                    <a:lnTo>
                      <a:pt x="0" y="2"/>
                    </a:lnTo>
                    <a:lnTo>
                      <a:pt x="0"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7" name="Freeform 105"/>
              <p:cNvSpPr>
                <a:spLocks/>
              </p:cNvSpPr>
              <p:nvPr/>
            </p:nvSpPr>
            <p:spPr bwMode="auto">
              <a:xfrm>
                <a:off x="4927" y="2628"/>
                <a:ext cx="12" cy="11"/>
              </a:xfrm>
              <a:custGeom>
                <a:avLst/>
                <a:gdLst>
                  <a:gd name="T0" fmla="*/ 0 w 12"/>
                  <a:gd name="T1" fmla="*/ 8 h 11"/>
                  <a:gd name="T2" fmla="*/ 2 w 12"/>
                  <a:gd name="T3" fmla="*/ 9 h 11"/>
                  <a:gd name="T4" fmla="*/ 4 w 12"/>
                  <a:gd name="T5" fmla="*/ 11 h 11"/>
                  <a:gd name="T6" fmla="*/ 6 w 12"/>
                  <a:gd name="T7" fmla="*/ 11 h 11"/>
                  <a:gd name="T8" fmla="*/ 8 w 12"/>
                  <a:gd name="T9" fmla="*/ 11 h 11"/>
                  <a:gd name="T10" fmla="*/ 10 w 12"/>
                  <a:gd name="T11" fmla="*/ 11 h 11"/>
                  <a:gd name="T12" fmla="*/ 12 w 12"/>
                  <a:gd name="T13" fmla="*/ 9 h 11"/>
                  <a:gd name="T14" fmla="*/ 12 w 12"/>
                  <a:gd name="T15" fmla="*/ 8 h 11"/>
                  <a:gd name="T16" fmla="*/ 12 w 12"/>
                  <a:gd name="T17" fmla="*/ 6 h 11"/>
                  <a:gd name="T18" fmla="*/ 12 w 12"/>
                  <a:gd name="T19" fmla="*/ 4 h 11"/>
                  <a:gd name="T20" fmla="*/ 12 w 12"/>
                  <a:gd name="T21" fmla="*/ 2 h 11"/>
                  <a:gd name="T22" fmla="*/ 10 w 12"/>
                  <a:gd name="T23" fmla="*/ 0 h 11"/>
                  <a:gd name="T24" fmla="*/ 8 w 12"/>
                  <a:gd name="T25" fmla="*/ 0 h 11"/>
                  <a:gd name="T26" fmla="*/ 6 w 12"/>
                  <a:gd name="T27" fmla="*/ 0 h 11"/>
                  <a:gd name="T28" fmla="*/ 4 w 12"/>
                  <a:gd name="T29" fmla="*/ 0 h 11"/>
                  <a:gd name="T30" fmla="*/ 2 w 12"/>
                  <a:gd name="T31" fmla="*/ 2 h 11"/>
                  <a:gd name="T32" fmla="*/ 0 w 12"/>
                  <a:gd name="T33" fmla="*/ 4 h 11"/>
                  <a:gd name="T34" fmla="*/ 0 w 12"/>
                  <a:gd name="T35" fmla="*/ 6 h 11"/>
                  <a:gd name="T36" fmla="*/ 0 w 12"/>
                  <a:gd name="T37" fmla="*/ 8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8"/>
                    </a:moveTo>
                    <a:lnTo>
                      <a:pt x="2" y="9"/>
                    </a:lnTo>
                    <a:lnTo>
                      <a:pt x="4" y="11"/>
                    </a:lnTo>
                    <a:lnTo>
                      <a:pt x="6" y="11"/>
                    </a:lnTo>
                    <a:lnTo>
                      <a:pt x="8" y="11"/>
                    </a:lnTo>
                    <a:lnTo>
                      <a:pt x="10" y="11"/>
                    </a:lnTo>
                    <a:lnTo>
                      <a:pt x="12" y="9"/>
                    </a:lnTo>
                    <a:lnTo>
                      <a:pt x="12"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8" name="Freeform 106"/>
              <p:cNvSpPr>
                <a:spLocks/>
              </p:cNvSpPr>
              <p:nvPr/>
            </p:nvSpPr>
            <p:spPr bwMode="auto">
              <a:xfrm>
                <a:off x="4927" y="2605"/>
                <a:ext cx="12" cy="12"/>
              </a:xfrm>
              <a:custGeom>
                <a:avLst/>
                <a:gdLst>
                  <a:gd name="T0" fmla="*/ 0 w 12"/>
                  <a:gd name="T1" fmla="*/ 8 h 12"/>
                  <a:gd name="T2" fmla="*/ 2 w 12"/>
                  <a:gd name="T3" fmla="*/ 10 h 12"/>
                  <a:gd name="T4" fmla="*/ 4 w 12"/>
                  <a:gd name="T5" fmla="*/ 12 h 12"/>
                  <a:gd name="T6" fmla="*/ 6 w 12"/>
                  <a:gd name="T7" fmla="*/ 12 h 12"/>
                  <a:gd name="T8" fmla="*/ 8 w 12"/>
                  <a:gd name="T9" fmla="*/ 12 h 12"/>
                  <a:gd name="T10" fmla="*/ 10 w 12"/>
                  <a:gd name="T11" fmla="*/ 12 h 12"/>
                  <a:gd name="T12" fmla="*/ 12 w 12"/>
                  <a:gd name="T13" fmla="*/ 10 h 12"/>
                  <a:gd name="T14" fmla="*/ 12 w 12"/>
                  <a:gd name="T15" fmla="*/ 8 h 12"/>
                  <a:gd name="T16" fmla="*/ 12 w 12"/>
                  <a:gd name="T17" fmla="*/ 6 h 12"/>
                  <a:gd name="T18" fmla="*/ 12 w 12"/>
                  <a:gd name="T19" fmla="*/ 4 h 12"/>
                  <a:gd name="T20" fmla="*/ 12 w 12"/>
                  <a:gd name="T21" fmla="*/ 2 h 12"/>
                  <a:gd name="T22" fmla="*/ 10 w 12"/>
                  <a:gd name="T23" fmla="*/ 0 h 12"/>
                  <a:gd name="T24" fmla="*/ 8 w 12"/>
                  <a:gd name="T25" fmla="*/ 0 h 12"/>
                  <a:gd name="T26" fmla="*/ 6 w 12"/>
                  <a:gd name="T27" fmla="*/ 0 h 12"/>
                  <a:gd name="T28" fmla="*/ 4 w 12"/>
                  <a:gd name="T29" fmla="*/ 0 h 12"/>
                  <a:gd name="T30" fmla="*/ 2 w 12"/>
                  <a:gd name="T31" fmla="*/ 2 h 12"/>
                  <a:gd name="T32" fmla="*/ 0 w 12"/>
                  <a:gd name="T33" fmla="*/ 4 h 12"/>
                  <a:gd name="T34" fmla="*/ 0 w 12"/>
                  <a:gd name="T35" fmla="*/ 6 h 12"/>
                  <a:gd name="T36" fmla="*/ 0 w 12"/>
                  <a:gd name="T37" fmla="*/ 8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8"/>
                    </a:moveTo>
                    <a:lnTo>
                      <a:pt x="2" y="10"/>
                    </a:lnTo>
                    <a:lnTo>
                      <a:pt x="4" y="12"/>
                    </a:lnTo>
                    <a:lnTo>
                      <a:pt x="6" y="12"/>
                    </a:lnTo>
                    <a:lnTo>
                      <a:pt x="8" y="12"/>
                    </a:lnTo>
                    <a:lnTo>
                      <a:pt x="10" y="12"/>
                    </a:lnTo>
                    <a:lnTo>
                      <a:pt x="12" y="10"/>
                    </a:lnTo>
                    <a:lnTo>
                      <a:pt x="12"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9" name="Freeform 107"/>
              <p:cNvSpPr>
                <a:spLocks/>
              </p:cNvSpPr>
              <p:nvPr/>
            </p:nvSpPr>
            <p:spPr bwMode="auto">
              <a:xfrm>
                <a:off x="4927" y="2583"/>
                <a:ext cx="12" cy="11"/>
              </a:xfrm>
              <a:custGeom>
                <a:avLst/>
                <a:gdLst>
                  <a:gd name="T0" fmla="*/ 0 w 12"/>
                  <a:gd name="T1" fmla="*/ 7 h 11"/>
                  <a:gd name="T2" fmla="*/ 2 w 12"/>
                  <a:gd name="T3" fmla="*/ 9 h 11"/>
                  <a:gd name="T4" fmla="*/ 4 w 12"/>
                  <a:gd name="T5" fmla="*/ 11 h 11"/>
                  <a:gd name="T6" fmla="*/ 6 w 12"/>
                  <a:gd name="T7" fmla="*/ 11 h 11"/>
                  <a:gd name="T8" fmla="*/ 8 w 12"/>
                  <a:gd name="T9" fmla="*/ 11 h 11"/>
                  <a:gd name="T10" fmla="*/ 10 w 12"/>
                  <a:gd name="T11" fmla="*/ 11 h 11"/>
                  <a:gd name="T12" fmla="*/ 12 w 12"/>
                  <a:gd name="T13" fmla="*/ 9 h 11"/>
                  <a:gd name="T14" fmla="*/ 12 w 12"/>
                  <a:gd name="T15" fmla="*/ 7 h 11"/>
                  <a:gd name="T16" fmla="*/ 12 w 12"/>
                  <a:gd name="T17" fmla="*/ 5 h 11"/>
                  <a:gd name="T18" fmla="*/ 12 w 12"/>
                  <a:gd name="T19" fmla="*/ 4 h 11"/>
                  <a:gd name="T20" fmla="*/ 12 w 12"/>
                  <a:gd name="T21" fmla="*/ 2 h 11"/>
                  <a:gd name="T22" fmla="*/ 10 w 12"/>
                  <a:gd name="T23" fmla="*/ 0 h 11"/>
                  <a:gd name="T24" fmla="*/ 8 w 12"/>
                  <a:gd name="T25" fmla="*/ 0 h 11"/>
                  <a:gd name="T26" fmla="*/ 6 w 12"/>
                  <a:gd name="T27" fmla="*/ 0 h 11"/>
                  <a:gd name="T28" fmla="*/ 4 w 12"/>
                  <a:gd name="T29" fmla="*/ 0 h 11"/>
                  <a:gd name="T30" fmla="*/ 2 w 12"/>
                  <a:gd name="T31" fmla="*/ 2 h 11"/>
                  <a:gd name="T32" fmla="*/ 0 w 12"/>
                  <a:gd name="T33" fmla="*/ 4 h 11"/>
                  <a:gd name="T34" fmla="*/ 0 w 12"/>
                  <a:gd name="T35" fmla="*/ 5 h 11"/>
                  <a:gd name="T36" fmla="*/ 0 w 12"/>
                  <a:gd name="T37" fmla="*/ 7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7"/>
                    </a:moveTo>
                    <a:lnTo>
                      <a:pt x="2" y="9"/>
                    </a:lnTo>
                    <a:lnTo>
                      <a:pt x="4" y="11"/>
                    </a:lnTo>
                    <a:lnTo>
                      <a:pt x="6" y="11"/>
                    </a:lnTo>
                    <a:lnTo>
                      <a:pt x="8" y="11"/>
                    </a:lnTo>
                    <a:lnTo>
                      <a:pt x="10" y="11"/>
                    </a:lnTo>
                    <a:lnTo>
                      <a:pt x="12" y="9"/>
                    </a:lnTo>
                    <a:lnTo>
                      <a:pt x="12"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0" name="Freeform 108"/>
              <p:cNvSpPr>
                <a:spLocks/>
              </p:cNvSpPr>
              <p:nvPr/>
            </p:nvSpPr>
            <p:spPr bwMode="auto">
              <a:xfrm>
                <a:off x="4927" y="2560"/>
                <a:ext cx="12" cy="11"/>
              </a:xfrm>
              <a:custGeom>
                <a:avLst/>
                <a:gdLst>
                  <a:gd name="T0" fmla="*/ 0 w 12"/>
                  <a:gd name="T1" fmla="*/ 8 h 11"/>
                  <a:gd name="T2" fmla="*/ 2 w 12"/>
                  <a:gd name="T3" fmla="*/ 8 h 11"/>
                  <a:gd name="T4" fmla="*/ 4 w 12"/>
                  <a:gd name="T5" fmla="*/ 10 h 11"/>
                  <a:gd name="T6" fmla="*/ 6 w 12"/>
                  <a:gd name="T7" fmla="*/ 11 h 11"/>
                  <a:gd name="T8" fmla="*/ 6 w 12"/>
                  <a:gd name="T9" fmla="*/ 11 h 11"/>
                  <a:gd name="T10" fmla="*/ 8 w 12"/>
                  <a:gd name="T11" fmla="*/ 10 h 11"/>
                  <a:gd name="T12" fmla="*/ 10 w 12"/>
                  <a:gd name="T13" fmla="*/ 8 h 11"/>
                  <a:gd name="T14" fmla="*/ 12 w 12"/>
                  <a:gd name="T15" fmla="*/ 6 h 11"/>
                  <a:gd name="T16" fmla="*/ 12 w 12"/>
                  <a:gd name="T17" fmla="*/ 6 h 11"/>
                  <a:gd name="T18" fmla="*/ 12 w 12"/>
                  <a:gd name="T19" fmla="*/ 4 h 11"/>
                  <a:gd name="T20" fmla="*/ 12 w 12"/>
                  <a:gd name="T21" fmla="*/ 2 h 11"/>
                  <a:gd name="T22" fmla="*/ 10 w 12"/>
                  <a:gd name="T23" fmla="*/ 0 h 11"/>
                  <a:gd name="T24" fmla="*/ 8 w 12"/>
                  <a:gd name="T25" fmla="*/ 0 h 11"/>
                  <a:gd name="T26" fmla="*/ 6 w 12"/>
                  <a:gd name="T27" fmla="*/ 0 h 11"/>
                  <a:gd name="T28" fmla="*/ 4 w 12"/>
                  <a:gd name="T29" fmla="*/ 0 h 11"/>
                  <a:gd name="T30" fmla="*/ 2 w 12"/>
                  <a:gd name="T31" fmla="*/ 2 h 11"/>
                  <a:gd name="T32" fmla="*/ 0 w 12"/>
                  <a:gd name="T33" fmla="*/ 4 h 11"/>
                  <a:gd name="T34" fmla="*/ 0 w 12"/>
                  <a:gd name="T35" fmla="*/ 6 h 11"/>
                  <a:gd name="T36" fmla="*/ 0 w 12"/>
                  <a:gd name="T37" fmla="*/ 8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
                  <a:gd name="T59" fmla="*/ 12 w 12"/>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1" name="Freeform 109"/>
              <p:cNvSpPr>
                <a:spLocks/>
              </p:cNvSpPr>
              <p:nvPr/>
            </p:nvSpPr>
            <p:spPr bwMode="auto">
              <a:xfrm>
                <a:off x="4927" y="2537"/>
                <a:ext cx="12" cy="12"/>
              </a:xfrm>
              <a:custGeom>
                <a:avLst/>
                <a:gdLst>
                  <a:gd name="T0" fmla="*/ 0 w 12"/>
                  <a:gd name="T1" fmla="*/ 8 h 12"/>
                  <a:gd name="T2" fmla="*/ 0 w 12"/>
                  <a:gd name="T3" fmla="*/ 10 h 12"/>
                  <a:gd name="T4" fmla="*/ 2 w 12"/>
                  <a:gd name="T5" fmla="*/ 12 h 12"/>
                  <a:gd name="T6" fmla="*/ 4 w 12"/>
                  <a:gd name="T7" fmla="*/ 12 h 12"/>
                  <a:gd name="T8" fmla="*/ 6 w 12"/>
                  <a:gd name="T9" fmla="*/ 12 h 12"/>
                  <a:gd name="T10" fmla="*/ 8 w 12"/>
                  <a:gd name="T11" fmla="*/ 12 h 12"/>
                  <a:gd name="T12" fmla="*/ 10 w 12"/>
                  <a:gd name="T13" fmla="*/ 10 h 12"/>
                  <a:gd name="T14" fmla="*/ 12 w 12"/>
                  <a:gd name="T15" fmla="*/ 8 h 12"/>
                  <a:gd name="T16" fmla="*/ 12 w 12"/>
                  <a:gd name="T17" fmla="*/ 6 h 12"/>
                  <a:gd name="T18" fmla="*/ 12 w 12"/>
                  <a:gd name="T19" fmla="*/ 6 h 12"/>
                  <a:gd name="T20" fmla="*/ 10 w 12"/>
                  <a:gd name="T21" fmla="*/ 4 h 12"/>
                  <a:gd name="T22" fmla="*/ 8 w 12"/>
                  <a:gd name="T23" fmla="*/ 2 h 12"/>
                  <a:gd name="T24" fmla="*/ 6 w 12"/>
                  <a:gd name="T25" fmla="*/ 0 h 12"/>
                  <a:gd name="T26" fmla="*/ 4 w 12"/>
                  <a:gd name="T27" fmla="*/ 0 h 12"/>
                  <a:gd name="T28" fmla="*/ 2 w 12"/>
                  <a:gd name="T29" fmla="*/ 2 h 12"/>
                  <a:gd name="T30" fmla="*/ 0 w 12"/>
                  <a:gd name="T31" fmla="*/ 4 h 12"/>
                  <a:gd name="T32" fmla="*/ 0 w 12"/>
                  <a:gd name="T33" fmla="*/ 6 h 12"/>
                  <a:gd name="T34" fmla="*/ 0 w 12"/>
                  <a:gd name="T35" fmla="*/ 8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8"/>
                    </a:moveTo>
                    <a:lnTo>
                      <a:pt x="0" y="10"/>
                    </a:lnTo>
                    <a:lnTo>
                      <a:pt x="2" y="12"/>
                    </a:lnTo>
                    <a:lnTo>
                      <a:pt x="4" y="12"/>
                    </a:lnTo>
                    <a:lnTo>
                      <a:pt x="6" y="12"/>
                    </a:lnTo>
                    <a:lnTo>
                      <a:pt x="8" y="12"/>
                    </a:lnTo>
                    <a:lnTo>
                      <a:pt x="10" y="10"/>
                    </a:lnTo>
                    <a:lnTo>
                      <a:pt x="12" y="8"/>
                    </a:lnTo>
                    <a:lnTo>
                      <a:pt x="12" y="6"/>
                    </a:lnTo>
                    <a:lnTo>
                      <a:pt x="10" y="4"/>
                    </a:lnTo>
                    <a:lnTo>
                      <a:pt x="8" y="2"/>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2" name="Freeform 110"/>
              <p:cNvSpPr>
                <a:spLocks/>
              </p:cNvSpPr>
              <p:nvPr/>
            </p:nvSpPr>
            <p:spPr bwMode="auto">
              <a:xfrm>
                <a:off x="4927" y="2515"/>
                <a:ext cx="12" cy="11"/>
              </a:xfrm>
              <a:custGeom>
                <a:avLst/>
                <a:gdLst>
                  <a:gd name="T0" fmla="*/ 0 w 12"/>
                  <a:gd name="T1" fmla="*/ 7 h 11"/>
                  <a:gd name="T2" fmla="*/ 0 w 12"/>
                  <a:gd name="T3" fmla="*/ 9 h 11"/>
                  <a:gd name="T4" fmla="*/ 2 w 12"/>
                  <a:gd name="T5" fmla="*/ 11 h 11"/>
                  <a:gd name="T6" fmla="*/ 4 w 12"/>
                  <a:gd name="T7" fmla="*/ 11 h 11"/>
                  <a:gd name="T8" fmla="*/ 6 w 12"/>
                  <a:gd name="T9" fmla="*/ 11 h 11"/>
                  <a:gd name="T10" fmla="*/ 8 w 12"/>
                  <a:gd name="T11" fmla="*/ 11 h 11"/>
                  <a:gd name="T12" fmla="*/ 10 w 12"/>
                  <a:gd name="T13" fmla="*/ 9 h 11"/>
                  <a:gd name="T14" fmla="*/ 12 w 12"/>
                  <a:gd name="T15" fmla="*/ 7 h 11"/>
                  <a:gd name="T16" fmla="*/ 12 w 12"/>
                  <a:gd name="T17" fmla="*/ 5 h 11"/>
                  <a:gd name="T18" fmla="*/ 12 w 12"/>
                  <a:gd name="T19" fmla="*/ 5 h 11"/>
                  <a:gd name="T20" fmla="*/ 10 w 12"/>
                  <a:gd name="T21" fmla="*/ 4 h 11"/>
                  <a:gd name="T22" fmla="*/ 8 w 12"/>
                  <a:gd name="T23" fmla="*/ 2 h 11"/>
                  <a:gd name="T24" fmla="*/ 6 w 12"/>
                  <a:gd name="T25" fmla="*/ 0 h 11"/>
                  <a:gd name="T26" fmla="*/ 4 w 12"/>
                  <a:gd name="T27" fmla="*/ 0 h 11"/>
                  <a:gd name="T28" fmla="*/ 2 w 12"/>
                  <a:gd name="T29" fmla="*/ 2 h 11"/>
                  <a:gd name="T30" fmla="*/ 0 w 12"/>
                  <a:gd name="T31" fmla="*/ 4 h 11"/>
                  <a:gd name="T32" fmla="*/ 0 w 12"/>
                  <a:gd name="T33" fmla="*/ 5 h 11"/>
                  <a:gd name="T34" fmla="*/ 0 w 12"/>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1"/>
                  <a:gd name="T56" fmla="*/ 12 w 12"/>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1">
                    <a:moveTo>
                      <a:pt x="0" y="7"/>
                    </a:moveTo>
                    <a:lnTo>
                      <a:pt x="0" y="9"/>
                    </a:lnTo>
                    <a:lnTo>
                      <a:pt x="2" y="11"/>
                    </a:lnTo>
                    <a:lnTo>
                      <a:pt x="4" y="11"/>
                    </a:lnTo>
                    <a:lnTo>
                      <a:pt x="6" y="11"/>
                    </a:lnTo>
                    <a:lnTo>
                      <a:pt x="8" y="11"/>
                    </a:lnTo>
                    <a:lnTo>
                      <a:pt x="10" y="9"/>
                    </a:lnTo>
                    <a:lnTo>
                      <a:pt x="12" y="7"/>
                    </a:lnTo>
                    <a:lnTo>
                      <a:pt x="12" y="5"/>
                    </a:lnTo>
                    <a:lnTo>
                      <a:pt x="10" y="4"/>
                    </a:lnTo>
                    <a:lnTo>
                      <a:pt x="8" y="2"/>
                    </a:lnTo>
                    <a:lnTo>
                      <a:pt x="6" y="0"/>
                    </a:lnTo>
                    <a:lnTo>
                      <a:pt x="4" y="0"/>
                    </a:lnTo>
                    <a:lnTo>
                      <a:pt x="2" y="2"/>
                    </a:lnTo>
                    <a:lnTo>
                      <a:pt x="0" y="4"/>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3" name="Freeform 111"/>
              <p:cNvSpPr>
                <a:spLocks/>
              </p:cNvSpPr>
              <p:nvPr/>
            </p:nvSpPr>
            <p:spPr bwMode="auto">
              <a:xfrm>
                <a:off x="4927" y="2492"/>
                <a:ext cx="12" cy="12"/>
              </a:xfrm>
              <a:custGeom>
                <a:avLst/>
                <a:gdLst>
                  <a:gd name="T0" fmla="*/ 0 w 12"/>
                  <a:gd name="T1" fmla="*/ 8 h 12"/>
                  <a:gd name="T2" fmla="*/ 0 w 12"/>
                  <a:gd name="T3" fmla="*/ 10 h 12"/>
                  <a:gd name="T4" fmla="*/ 2 w 12"/>
                  <a:gd name="T5" fmla="*/ 12 h 12"/>
                  <a:gd name="T6" fmla="*/ 4 w 12"/>
                  <a:gd name="T7" fmla="*/ 12 h 12"/>
                  <a:gd name="T8" fmla="*/ 6 w 12"/>
                  <a:gd name="T9" fmla="*/ 12 h 12"/>
                  <a:gd name="T10" fmla="*/ 8 w 12"/>
                  <a:gd name="T11" fmla="*/ 12 h 12"/>
                  <a:gd name="T12" fmla="*/ 10 w 12"/>
                  <a:gd name="T13" fmla="*/ 10 h 12"/>
                  <a:gd name="T14" fmla="*/ 12 w 12"/>
                  <a:gd name="T15" fmla="*/ 8 h 12"/>
                  <a:gd name="T16" fmla="*/ 12 w 12"/>
                  <a:gd name="T17" fmla="*/ 6 h 12"/>
                  <a:gd name="T18" fmla="*/ 12 w 12"/>
                  <a:gd name="T19" fmla="*/ 6 h 12"/>
                  <a:gd name="T20" fmla="*/ 10 w 12"/>
                  <a:gd name="T21" fmla="*/ 4 h 12"/>
                  <a:gd name="T22" fmla="*/ 8 w 12"/>
                  <a:gd name="T23" fmla="*/ 2 h 12"/>
                  <a:gd name="T24" fmla="*/ 6 w 12"/>
                  <a:gd name="T25" fmla="*/ 0 h 12"/>
                  <a:gd name="T26" fmla="*/ 4 w 12"/>
                  <a:gd name="T27" fmla="*/ 0 h 12"/>
                  <a:gd name="T28" fmla="*/ 2 w 12"/>
                  <a:gd name="T29" fmla="*/ 2 h 12"/>
                  <a:gd name="T30" fmla="*/ 0 w 12"/>
                  <a:gd name="T31" fmla="*/ 4 h 12"/>
                  <a:gd name="T32" fmla="*/ 0 w 12"/>
                  <a:gd name="T33" fmla="*/ 6 h 12"/>
                  <a:gd name="T34" fmla="*/ 0 w 12"/>
                  <a:gd name="T35" fmla="*/ 8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8"/>
                    </a:moveTo>
                    <a:lnTo>
                      <a:pt x="0" y="10"/>
                    </a:lnTo>
                    <a:lnTo>
                      <a:pt x="2" y="12"/>
                    </a:lnTo>
                    <a:lnTo>
                      <a:pt x="4" y="12"/>
                    </a:lnTo>
                    <a:lnTo>
                      <a:pt x="6" y="12"/>
                    </a:lnTo>
                    <a:lnTo>
                      <a:pt x="8" y="12"/>
                    </a:lnTo>
                    <a:lnTo>
                      <a:pt x="10" y="10"/>
                    </a:lnTo>
                    <a:lnTo>
                      <a:pt x="12" y="8"/>
                    </a:lnTo>
                    <a:lnTo>
                      <a:pt x="12" y="6"/>
                    </a:lnTo>
                    <a:lnTo>
                      <a:pt x="10" y="4"/>
                    </a:lnTo>
                    <a:lnTo>
                      <a:pt x="8" y="2"/>
                    </a:lnTo>
                    <a:lnTo>
                      <a:pt x="6" y="0"/>
                    </a:lnTo>
                    <a:lnTo>
                      <a:pt x="4" y="0"/>
                    </a:lnTo>
                    <a:lnTo>
                      <a:pt x="2" y="2"/>
                    </a:lnTo>
                    <a:lnTo>
                      <a:pt x="0"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4" name="Freeform 112"/>
              <p:cNvSpPr>
                <a:spLocks/>
              </p:cNvSpPr>
              <p:nvPr/>
            </p:nvSpPr>
            <p:spPr bwMode="auto">
              <a:xfrm>
                <a:off x="4926" y="2470"/>
                <a:ext cx="11" cy="11"/>
              </a:xfrm>
              <a:custGeom>
                <a:avLst/>
                <a:gdLst>
                  <a:gd name="T0" fmla="*/ 0 w 11"/>
                  <a:gd name="T1" fmla="*/ 7 h 11"/>
                  <a:gd name="T2" fmla="*/ 1 w 11"/>
                  <a:gd name="T3" fmla="*/ 9 h 11"/>
                  <a:gd name="T4" fmla="*/ 3 w 11"/>
                  <a:gd name="T5" fmla="*/ 11 h 11"/>
                  <a:gd name="T6" fmla="*/ 5 w 11"/>
                  <a:gd name="T7" fmla="*/ 11 h 11"/>
                  <a:gd name="T8" fmla="*/ 7 w 11"/>
                  <a:gd name="T9" fmla="*/ 11 h 11"/>
                  <a:gd name="T10" fmla="*/ 9 w 11"/>
                  <a:gd name="T11" fmla="*/ 11 h 11"/>
                  <a:gd name="T12" fmla="*/ 11 w 11"/>
                  <a:gd name="T13" fmla="*/ 9 h 11"/>
                  <a:gd name="T14" fmla="*/ 11 w 11"/>
                  <a:gd name="T15" fmla="*/ 7 h 11"/>
                  <a:gd name="T16" fmla="*/ 11 w 11"/>
                  <a:gd name="T17" fmla="*/ 5 h 11"/>
                  <a:gd name="T18" fmla="*/ 11 w 11"/>
                  <a:gd name="T19" fmla="*/ 5 h 11"/>
                  <a:gd name="T20" fmla="*/ 11 w 11"/>
                  <a:gd name="T21" fmla="*/ 3 h 11"/>
                  <a:gd name="T22" fmla="*/ 9 w 11"/>
                  <a:gd name="T23" fmla="*/ 1 h 11"/>
                  <a:gd name="T24" fmla="*/ 7 w 11"/>
                  <a:gd name="T25" fmla="*/ 0 h 11"/>
                  <a:gd name="T26" fmla="*/ 5 w 11"/>
                  <a:gd name="T27" fmla="*/ 0 h 11"/>
                  <a:gd name="T28" fmla="*/ 3 w 11"/>
                  <a:gd name="T29" fmla="*/ 1 h 11"/>
                  <a:gd name="T30" fmla="*/ 1 w 11"/>
                  <a:gd name="T31" fmla="*/ 3 h 11"/>
                  <a:gd name="T32" fmla="*/ 0 w 11"/>
                  <a:gd name="T33" fmla="*/ 5 h 11"/>
                  <a:gd name="T34" fmla="*/ 0 w 11"/>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1"/>
                  <a:gd name="T56" fmla="*/ 11 w 11"/>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1">
                    <a:moveTo>
                      <a:pt x="0" y="7"/>
                    </a:moveTo>
                    <a:lnTo>
                      <a:pt x="1" y="9"/>
                    </a:lnTo>
                    <a:lnTo>
                      <a:pt x="3" y="11"/>
                    </a:lnTo>
                    <a:lnTo>
                      <a:pt x="5" y="11"/>
                    </a:lnTo>
                    <a:lnTo>
                      <a:pt x="7" y="11"/>
                    </a:lnTo>
                    <a:lnTo>
                      <a:pt x="9" y="11"/>
                    </a:lnTo>
                    <a:lnTo>
                      <a:pt x="11" y="9"/>
                    </a:lnTo>
                    <a:lnTo>
                      <a:pt x="11" y="7"/>
                    </a:lnTo>
                    <a:lnTo>
                      <a:pt x="11" y="5"/>
                    </a:lnTo>
                    <a:lnTo>
                      <a:pt x="11" y="3"/>
                    </a:lnTo>
                    <a:lnTo>
                      <a:pt x="9" y="1"/>
                    </a:lnTo>
                    <a:lnTo>
                      <a:pt x="7" y="0"/>
                    </a:lnTo>
                    <a:lnTo>
                      <a:pt x="5" y="0"/>
                    </a:lnTo>
                    <a:lnTo>
                      <a:pt x="3" y="1"/>
                    </a:lnTo>
                    <a:lnTo>
                      <a:pt x="1"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5" name="Freeform 113"/>
              <p:cNvSpPr>
                <a:spLocks/>
              </p:cNvSpPr>
              <p:nvPr/>
            </p:nvSpPr>
            <p:spPr bwMode="auto">
              <a:xfrm>
                <a:off x="4926" y="2447"/>
                <a:ext cx="11" cy="11"/>
              </a:xfrm>
              <a:custGeom>
                <a:avLst/>
                <a:gdLst>
                  <a:gd name="T0" fmla="*/ 0 w 11"/>
                  <a:gd name="T1" fmla="*/ 7 h 11"/>
                  <a:gd name="T2" fmla="*/ 1 w 11"/>
                  <a:gd name="T3" fmla="*/ 9 h 11"/>
                  <a:gd name="T4" fmla="*/ 3 w 11"/>
                  <a:gd name="T5" fmla="*/ 11 h 11"/>
                  <a:gd name="T6" fmla="*/ 5 w 11"/>
                  <a:gd name="T7" fmla="*/ 11 h 11"/>
                  <a:gd name="T8" fmla="*/ 7 w 11"/>
                  <a:gd name="T9" fmla="*/ 11 h 11"/>
                  <a:gd name="T10" fmla="*/ 9 w 11"/>
                  <a:gd name="T11" fmla="*/ 11 h 11"/>
                  <a:gd name="T12" fmla="*/ 11 w 11"/>
                  <a:gd name="T13" fmla="*/ 9 h 11"/>
                  <a:gd name="T14" fmla="*/ 11 w 11"/>
                  <a:gd name="T15" fmla="*/ 7 h 11"/>
                  <a:gd name="T16" fmla="*/ 11 w 11"/>
                  <a:gd name="T17" fmla="*/ 6 h 11"/>
                  <a:gd name="T18" fmla="*/ 11 w 11"/>
                  <a:gd name="T19" fmla="*/ 6 h 11"/>
                  <a:gd name="T20" fmla="*/ 11 w 11"/>
                  <a:gd name="T21" fmla="*/ 4 h 11"/>
                  <a:gd name="T22" fmla="*/ 9 w 11"/>
                  <a:gd name="T23" fmla="*/ 2 h 11"/>
                  <a:gd name="T24" fmla="*/ 7 w 11"/>
                  <a:gd name="T25" fmla="*/ 0 h 11"/>
                  <a:gd name="T26" fmla="*/ 5 w 11"/>
                  <a:gd name="T27" fmla="*/ 0 h 11"/>
                  <a:gd name="T28" fmla="*/ 3 w 11"/>
                  <a:gd name="T29" fmla="*/ 2 h 11"/>
                  <a:gd name="T30" fmla="*/ 1 w 11"/>
                  <a:gd name="T31" fmla="*/ 4 h 11"/>
                  <a:gd name="T32" fmla="*/ 0 w 11"/>
                  <a:gd name="T33" fmla="*/ 6 h 11"/>
                  <a:gd name="T34" fmla="*/ 0 w 11"/>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1"/>
                  <a:gd name="T56" fmla="*/ 11 w 11"/>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1">
                    <a:moveTo>
                      <a:pt x="0" y="7"/>
                    </a:moveTo>
                    <a:lnTo>
                      <a:pt x="1" y="9"/>
                    </a:lnTo>
                    <a:lnTo>
                      <a:pt x="3" y="11"/>
                    </a:lnTo>
                    <a:lnTo>
                      <a:pt x="5" y="11"/>
                    </a:lnTo>
                    <a:lnTo>
                      <a:pt x="7" y="11"/>
                    </a:lnTo>
                    <a:lnTo>
                      <a:pt x="9" y="11"/>
                    </a:lnTo>
                    <a:lnTo>
                      <a:pt x="11" y="9"/>
                    </a:lnTo>
                    <a:lnTo>
                      <a:pt x="11" y="7"/>
                    </a:lnTo>
                    <a:lnTo>
                      <a:pt x="11" y="6"/>
                    </a:lnTo>
                    <a:lnTo>
                      <a:pt x="11" y="4"/>
                    </a:lnTo>
                    <a:lnTo>
                      <a:pt x="9" y="2"/>
                    </a:lnTo>
                    <a:lnTo>
                      <a:pt x="7" y="0"/>
                    </a:lnTo>
                    <a:lnTo>
                      <a:pt x="5" y="0"/>
                    </a:lnTo>
                    <a:lnTo>
                      <a:pt x="3" y="2"/>
                    </a:lnTo>
                    <a:lnTo>
                      <a:pt x="1" y="4"/>
                    </a:lnTo>
                    <a:lnTo>
                      <a:pt x="0"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6" name="Freeform 114"/>
              <p:cNvSpPr>
                <a:spLocks/>
              </p:cNvSpPr>
              <p:nvPr/>
            </p:nvSpPr>
            <p:spPr bwMode="auto">
              <a:xfrm>
                <a:off x="4926" y="2424"/>
                <a:ext cx="11" cy="12"/>
              </a:xfrm>
              <a:custGeom>
                <a:avLst/>
                <a:gdLst>
                  <a:gd name="T0" fmla="*/ 0 w 11"/>
                  <a:gd name="T1" fmla="*/ 8 h 12"/>
                  <a:gd name="T2" fmla="*/ 1 w 11"/>
                  <a:gd name="T3" fmla="*/ 10 h 12"/>
                  <a:gd name="T4" fmla="*/ 3 w 11"/>
                  <a:gd name="T5" fmla="*/ 12 h 12"/>
                  <a:gd name="T6" fmla="*/ 5 w 11"/>
                  <a:gd name="T7" fmla="*/ 12 h 12"/>
                  <a:gd name="T8" fmla="*/ 7 w 11"/>
                  <a:gd name="T9" fmla="*/ 12 h 12"/>
                  <a:gd name="T10" fmla="*/ 9 w 11"/>
                  <a:gd name="T11" fmla="*/ 12 h 12"/>
                  <a:gd name="T12" fmla="*/ 11 w 11"/>
                  <a:gd name="T13" fmla="*/ 10 h 12"/>
                  <a:gd name="T14" fmla="*/ 11 w 11"/>
                  <a:gd name="T15" fmla="*/ 8 h 12"/>
                  <a:gd name="T16" fmla="*/ 11 w 11"/>
                  <a:gd name="T17" fmla="*/ 6 h 12"/>
                  <a:gd name="T18" fmla="*/ 11 w 11"/>
                  <a:gd name="T19" fmla="*/ 6 h 12"/>
                  <a:gd name="T20" fmla="*/ 11 w 11"/>
                  <a:gd name="T21" fmla="*/ 4 h 12"/>
                  <a:gd name="T22" fmla="*/ 9 w 11"/>
                  <a:gd name="T23" fmla="*/ 2 h 12"/>
                  <a:gd name="T24" fmla="*/ 7 w 11"/>
                  <a:gd name="T25" fmla="*/ 0 h 12"/>
                  <a:gd name="T26" fmla="*/ 5 w 11"/>
                  <a:gd name="T27" fmla="*/ 0 h 12"/>
                  <a:gd name="T28" fmla="*/ 3 w 11"/>
                  <a:gd name="T29" fmla="*/ 2 h 12"/>
                  <a:gd name="T30" fmla="*/ 1 w 11"/>
                  <a:gd name="T31" fmla="*/ 4 h 12"/>
                  <a:gd name="T32" fmla="*/ 0 w 11"/>
                  <a:gd name="T33" fmla="*/ 6 h 12"/>
                  <a:gd name="T34" fmla="*/ 0 w 11"/>
                  <a:gd name="T35" fmla="*/ 8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2"/>
                  <a:gd name="T56" fmla="*/ 11 w 11"/>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2">
                    <a:moveTo>
                      <a:pt x="0" y="8"/>
                    </a:moveTo>
                    <a:lnTo>
                      <a:pt x="1" y="10"/>
                    </a:lnTo>
                    <a:lnTo>
                      <a:pt x="3" y="12"/>
                    </a:lnTo>
                    <a:lnTo>
                      <a:pt x="5" y="12"/>
                    </a:lnTo>
                    <a:lnTo>
                      <a:pt x="7" y="12"/>
                    </a:lnTo>
                    <a:lnTo>
                      <a:pt x="9" y="12"/>
                    </a:lnTo>
                    <a:lnTo>
                      <a:pt x="11" y="10"/>
                    </a:lnTo>
                    <a:lnTo>
                      <a:pt x="11" y="8"/>
                    </a:lnTo>
                    <a:lnTo>
                      <a:pt x="11" y="6"/>
                    </a:lnTo>
                    <a:lnTo>
                      <a:pt x="11" y="4"/>
                    </a:lnTo>
                    <a:lnTo>
                      <a:pt x="9" y="2"/>
                    </a:lnTo>
                    <a:lnTo>
                      <a:pt x="7" y="0"/>
                    </a:lnTo>
                    <a:lnTo>
                      <a:pt x="5" y="0"/>
                    </a:lnTo>
                    <a:lnTo>
                      <a:pt x="3" y="2"/>
                    </a:lnTo>
                    <a:lnTo>
                      <a:pt x="1" y="4"/>
                    </a:lnTo>
                    <a:lnTo>
                      <a:pt x="0" y="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7" name="Freeform 115"/>
              <p:cNvSpPr>
                <a:spLocks/>
              </p:cNvSpPr>
              <p:nvPr/>
            </p:nvSpPr>
            <p:spPr bwMode="auto">
              <a:xfrm>
                <a:off x="4926" y="2402"/>
                <a:ext cx="11" cy="11"/>
              </a:xfrm>
              <a:custGeom>
                <a:avLst/>
                <a:gdLst>
                  <a:gd name="T0" fmla="*/ 0 w 11"/>
                  <a:gd name="T1" fmla="*/ 7 h 11"/>
                  <a:gd name="T2" fmla="*/ 1 w 11"/>
                  <a:gd name="T3" fmla="*/ 7 h 11"/>
                  <a:gd name="T4" fmla="*/ 3 w 11"/>
                  <a:gd name="T5" fmla="*/ 9 h 11"/>
                  <a:gd name="T6" fmla="*/ 5 w 11"/>
                  <a:gd name="T7" fmla="*/ 11 h 11"/>
                  <a:gd name="T8" fmla="*/ 5 w 11"/>
                  <a:gd name="T9" fmla="*/ 11 h 11"/>
                  <a:gd name="T10" fmla="*/ 7 w 11"/>
                  <a:gd name="T11" fmla="*/ 9 h 11"/>
                  <a:gd name="T12" fmla="*/ 9 w 11"/>
                  <a:gd name="T13" fmla="*/ 7 h 11"/>
                  <a:gd name="T14" fmla="*/ 11 w 11"/>
                  <a:gd name="T15" fmla="*/ 5 h 11"/>
                  <a:gd name="T16" fmla="*/ 11 w 11"/>
                  <a:gd name="T17" fmla="*/ 5 h 11"/>
                  <a:gd name="T18" fmla="*/ 11 w 11"/>
                  <a:gd name="T19" fmla="*/ 5 h 11"/>
                  <a:gd name="T20" fmla="*/ 9 w 11"/>
                  <a:gd name="T21" fmla="*/ 3 h 11"/>
                  <a:gd name="T22" fmla="*/ 7 w 11"/>
                  <a:gd name="T23" fmla="*/ 2 h 11"/>
                  <a:gd name="T24" fmla="*/ 5 w 11"/>
                  <a:gd name="T25" fmla="*/ 0 h 11"/>
                  <a:gd name="T26" fmla="*/ 5 w 11"/>
                  <a:gd name="T27" fmla="*/ 0 h 11"/>
                  <a:gd name="T28" fmla="*/ 3 w 11"/>
                  <a:gd name="T29" fmla="*/ 2 h 11"/>
                  <a:gd name="T30" fmla="*/ 1 w 11"/>
                  <a:gd name="T31" fmla="*/ 3 h 11"/>
                  <a:gd name="T32" fmla="*/ 0 w 11"/>
                  <a:gd name="T33" fmla="*/ 5 h 11"/>
                  <a:gd name="T34" fmla="*/ 0 w 11"/>
                  <a:gd name="T35" fmla="*/ 7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11"/>
                  <a:gd name="T56" fmla="*/ 11 w 11"/>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11">
                    <a:moveTo>
                      <a:pt x="0" y="7"/>
                    </a:moveTo>
                    <a:lnTo>
                      <a:pt x="1" y="7"/>
                    </a:lnTo>
                    <a:lnTo>
                      <a:pt x="3" y="9"/>
                    </a:lnTo>
                    <a:lnTo>
                      <a:pt x="5" y="11"/>
                    </a:lnTo>
                    <a:lnTo>
                      <a:pt x="7" y="9"/>
                    </a:lnTo>
                    <a:lnTo>
                      <a:pt x="9" y="7"/>
                    </a:lnTo>
                    <a:lnTo>
                      <a:pt x="11" y="5"/>
                    </a:lnTo>
                    <a:lnTo>
                      <a:pt x="9" y="3"/>
                    </a:lnTo>
                    <a:lnTo>
                      <a:pt x="7" y="2"/>
                    </a:lnTo>
                    <a:lnTo>
                      <a:pt x="5" y="0"/>
                    </a:lnTo>
                    <a:lnTo>
                      <a:pt x="3" y="2"/>
                    </a:lnTo>
                    <a:lnTo>
                      <a:pt x="1" y="3"/>
                    </a:lnTo>
                    <a:lnTo>
                      <a:pt x="0"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385" name="Rectangle 118"/>
            <p:cNvSpPr>
              <a:spLocks noChangeArrowheads="1"/>
            </p:cNvSpPr>
            <p:nvPr/>
          </p:nvSpPr>
          <p:spPr bwMode="auto">
            <a:xfrm>
              <a:off x="4403" y="3495"/>
              <a:ext cx="5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r>
                <a:rPr lang="en-US" altLang="en-US" baseline="-25000">
                  <a:solidFill>
                    <a:srgbClr val="000000"/>
                  </a:solidFill>
                  <a:latin typeface="Times New Roman" pitchFamily="18" charset="0"/>
                </a:rPr>
                <a:t>EE</a:t>
              </a:r>
              <a:r>
                <a:rPr lang="en-US" altLang="en-US">
                  <a:solidFill>
                    <a:srgbClr val="000000"/>
                  </a:solidFill>
                  <a:latin typeface="Times New Roman" pitchFamily="18" charset="0"/>
                </a:rPr>
                <a:t> = -5v</a:t>
              </a:r>
              <a:endParaRPr lang="en-US" altLang="en-US"/>
            </a:p>
          </p:txBody>
        </p:sp>
        <p:sp>
          <p:nvSpPr>
            <p:cNvPr id="15386" name="Rectangle 120"/>
            <p:cNvSpPr>
              <a:spLocks noChangeArrowheads="1"/>
            </p:cNvSpPr>
            <p:nvPr/>
          </p:nvSpPr>
          <p:spPr bwMode="auto">
            <a:xfrm>
              <a:off x="4984" y="3113"/>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87" name="Rectangle 121"/>
            <p:cNvSpPr>
              <a:spLocks noChangeArrowheads="1"/>
            </p:cNvSpPr>
            <p:nvPr/>
          </p:nvSpPr>
          <p:spPr bwMode="auto">
            <a:xfrm>
              <a:off x="5039" y="3143"/>
              <a:ext cx="1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r>
                <a:rPr lang="en-US" altLang="en-US" baseline="-25000">
                  <a:solidFill>
                    <a:srgbClr val="000000"/>
                  </a:solidFill>
                  <a:latin typeface="Times New Roman" pitchFamily="18" charset="0"/>
                </a:rPr>
                <a:t>E</a:t>
              </a:r>
              <a:endParaRPr lang="en-US" altLang="en-US"/>
            </a:p>
          </p:txBody>
        </p:sp>
        <p:sp>
          <p:nvSpPr>
            <p:cNvPr id="15388" name="Rectangle 123"/>
            <p:cNvSpPr>
              <a:spLocks noChangeArrowheads="1"/>
            </p:cNvSpPr>
            <p:nvPr/>
          </p:nvSpPr>
          <p:spPr bwMode="auto">
            <a:xfrm>
              <a:off x="4909" y="3058"/>
              <a:ext cx="81" cy="266"/>
            </a:xfrm>
            <a:prstGeom prst="rect">
              <a:avLst/>
            </a:prstGeom>
            <a:solidFill>
              <a:srgbClr val="FFFFFF"/>
            </a:solidFill>
            <a:ln w="17463">
              <a:solidFill>
                <a:srgbClr val="000000"/>
              </a:solidFill>
              <a:miter lim="800000"/>
              <a:headEnd/>
              <a:tailEnd/>
            </a:ln>
          </p:spPr>
          <p:txBody>
            <a:bodyPr/>
            <a:lstStyle/>
            <a:p>
              <a:endParaRPr lang="en-US" altLang="en-US"/>
            </a:p>
          </p:txBody>
        </p:sp>
        <p:sp>
          <p:nvSpPr>
            <p:cNvPr id="15389" name="Rectangle 124"/>
            <p:cNvSpPr>
              <a:spLocks noChangeArrowheads="1"/>
            </p:cNvSpPr>
            <p:nvPr/>
          </p:nvSpPr>
          <p:spPr bwMode="auto">
            <a:xfrm>
              <a:off x="4926" y="2600"/>
              <a:ext cx="11" cy="7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90" name="Rectangle 125"/>
            <p:cNvSpPr>
              <a:spLocks noChangeArrowheads="1"/>
            </p:cNvSpPr>
            <p:nvPr/>
          </p:nvSpPr>
          <p:spPr bwMode="auto">
            <a:xfrm>
              <a:off x="4948" y="3319"/>
              <a:ext cx="12" cy="1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91" name="Rectangle 126"/>
            <p:cNvSpPr>
              <a:spLocks noChangeArrowheads="1"/>
            </p:cNvSpPr>
            <p:nvPr/>
          </p:nvSpPr>
          <p:spPr bwMode="auto">
            <a:xfrm>
              <a:off x="4169" y="2734"/>
              <a:ext cx="11"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grpSp>
          <p:nvGrpSpPr>
            <p:cNvPr id="15392" name="Group 129"/>
            <p:cNvGrpSpPr>
              <a:grpSpLocks/>
            </p:cNvGrpSpPr>
            <p:nvPr/>
          </p:nvGrpSpPr>
          <p:grpSpPr bwMode="auto">
            <a:xfrm>
              <a:off x="4067" y="2890"/>
              <a:ext cx="111" cy="81"/>
              <a:chOff x="4067" y="3007"/>
              <a:chExt cx="111" cy="81"/>
            </a:xfrm>
          </p:grpSpPr>
          <p:sp>
            <p:nvSpPr>
              <p:cNvPr id="15421" name="Freeform 127"/>
              <p:cNvSpPr>
                <a:spLocks/>
              </p:cNvSpPr>
              <p:nvPr/>
            </p:nvSpPr>
            <p:spPr bwMode="auto">
              <a:xfrm>
                <a:off x="4122" y="3007"/>
                <a:ext cx="56" cy="47"/>
              </a:xfrm>
              <a:custGeom>
                <a:avLst/>
                <a:gdLst>
                  <a:gd name="T0" fmla="*/ 56 w 56"/>
                  <a:gd name="T1" fmla="*/ 10 h 47"/>
                  <a:gd name="T2" fmla="*/ 51 w 56"/>
                  <a:gd name="T3" fmla="*/ 0 h 47"/>
                  <a:gd name="T4" fmla="*/ 0 w 56"/>
                  <a:gd name="T5" fmla="*/ 38 h 47"/>
                  <a:gd name="T6" fmla="*/ 5 w 56"/>
                  <a:gd name="T7" fmla="*/ 47 h 47"/>
                  <a:gd name="T8" fmla="*/ 56 w 56"/>
                  <a:gd name="T9" fmla="*/ 10 h 47"/>
                  <a:gd name="T10" fmla="*/ 0 60000 65536"/>
                  <a:gd name="T11" fmla="*/ 0 60000 65536"/>
                  <a:gd name="T12" fmla="*/ 0 60000 65536"/>
                  <a:gd name="T13" fmla="*/ 0 60000 65536"/>
                  <a:gd name="T14" fmla="*/ 0 60000 65536"/>
                  <a:gd name="T15" fmla="*/ 0 w 56"/>
                  <a:gd name="T16" fmla="*/ 0 h 47"/>
                  <a:gd name="T17" fmla="*/ 56 w 56"/>
                  <a:gd name="T18" fmla="*/ 47 h 47"/>
                </a:gdLst>
                <a:ahLst/>
                <a:cxnLst>
                  <a:cxn ang="T10">
                    <a:pos x="T0" y="T1"/>
                  </a:cxn>
                  <a:cxn ang="T11">
                    <a:pos x="T2" y="T3"/>
                  </a:cxn>
                  <a:cxn ang="T12">
                    <a:pos x="T4" y="T5"/>
                  </a:cxn>
                  <a:cxn ang="T13">
                    <a:pos x="T6" y="T7"/>
                  </a:cxn>
                  <a:cxn ang="T14">
                    <a:pos x="T8" y="T9"/>
                  </a:cxn>
                </a:cxnLst>
                <a:rect l="T15" t="T16" r="T17" b="T18"/>
                <a:pathLst>
                  <a:path w="56" h="47">
                    <a:moveTo>
                      <a:pt x="56" y="10"/>
                    </a:moveTo>
                    <a:lnTo>
                      <a:pt x="51" y="0"/>
                    </a:lnTo>
                    <a:lnTo>
                      <a:pt x="0" y="38"/>
                    </a:lnTo>
                    <a:lnTo>
                      <a:pt x="5" y="47"/>
                    </a:lnTo>
                    <a:lnTo>
                      <a:pt x="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2" name="Freeform 128"/>
              <p:cNvSpPr>
                <a:spLocks/>
              </p:cNvSpPr>
              <p:nvPr/>
            </p:nvSpPr>
            <p:spPr bwMode="auto">
              <a:xfrm>
                <a:off x="4067" y="3013"/>
                <a:ext cx="83" cy="75"/>
              </a:xfrm>
              <a:custGeom>
                <a:avLst/>
                <a:gdLst>
                  <a:gd name="T0" fmla="*/ 38 w 83"/>
                  <a:gd name="T1" fmla="*/ 0 h 75"/>
                  <a:gd name="T2" fmla="*/ 0 w 83"/>
                  <a:gd name="T3" fmla="*/ 75 h 75"/>
                  <a:gd name="T4" fmla="*/ 83 w 83"/>
                  <a:gd name="T5" fmla="*/ 62 h 75"/>
                  <a:gd name="T6" fmla="*/ 38 w 83"/>
                  <a:gd name="T7" fmla="*/ 0 h 75"/>
                  <a:gd name="T8" fmla="*/ 0 60000 65536"/>
                  <a:gd name="T9" fmla="*/ 0 60000 65536"/>
                  <a:gd name="T10" fmla="*/ 0 60000 65536"/>
                  <a:gd name="T11" fmla="*/ 0 60000 65536"/>
                  <a:gd name="T12" fmla="*/ 0 w 83"/>
                  <a:gd name="T13" fmla="*/ 0 h 75"/>
                  <a:gd name="T14" fmla="*/ 83 w 83"/>
                  <a:gd name="T15" fmla="*/ 75 h 75"/>
                </a:gdLst>
                <a:ahLst/>
                <a:cxnLst>
                  <a:cxn ang="T8">
                    <a:pos x="T0" y="T1"/>
                  </a:cxn>
                  <a:cxn ang="T9">
                    <a:pos x="T2" y="T3"/>
                  </a:cxn>
                  <a:cxn ang="T10">
                    <a:pos x="T4" y="T5"/>
                  </a:cxn>
                  <a:cxn ang="T11">
                    <a:pos x="T6" y="T7"/>
                  </a:cxn>
                </a:cxnLst>
                <a:rect l="T12" t="T13" r="T14" b="T15"/>
                <a:pathLst>
                  <a:path w="83" h="75">
                    <a:moveTo>
                      <a:pt x="38" y="0"/>
                    </a:moveTo>
                    <a:lnTo>
                      <a:pt x="0" y="75"/>
                    </a:lnTo>
                    <a:lnTo>
                      <a:pt x="83" y="62"/>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393" name="Freeform 130"/>
            <p:cNvSpPr>
              <a:spLocks/>
            </p:cNvSpPr>
            <p:nvPr/>
          </p:nvSpPr>
          <p:spPr bwMode="auto">
            <a:xfrm>
              <a:off x="4082" y="2673"/>
              <a:ext cx="98" cy="114"/>
            </a:xfrm>
            <a:custGeom>
              <a:avLst/>
              <a:gdLst>
                <a:gd name="T0" fmla="*/ 89 w 98"/>
                <a:gd name="T1" fmla="*/ 114 h 114"/>
                <a:gd name="T2" fmla="*/ 98 w 98"/>
                <a:gd name="T3" fmla="*/ 108 h 114"/>
                <a:gd name="T4" fmla="*/ 9 w 98"/>
                <a:gd name="T5" fmla="*/ 0 h 114"/>
                <a:gd name="T6" fmla="*/ 0 w 98"/>
                <a:gd name="T7" fmla="*/ 6 h 114"/>
                <a:gd name="T8" fmla="*/ 89 w 98"/>
                <a:gd name="T9" fmla="*/ 114 h 114"/>
                <a:gd name="T10" fmla="*/ 0 60000 65536"/>
                <a:gd name="T11" fmla="*/ 0 60000 65536"/>
                <a:gd name="T12" fmla="*/ 0 60000 65536"/>
                <a:gd name="T13" fmla="*/ 0 60000 65536"/>
                <a:gd name="T14" fmla="*/ 0 60000 65536"/>
                <a:gd name="T15" fmla="*/ 0 w 98"/>
                <a:gd name="T16" fmla="*/ 0 h 114"/>
                <a:gd name="T17" fmla="*/ 98 w 98"/>
                <a:gd name="T18" fmla="*/ 114 h 114"/>
              </a:gdLst>
              <a:ahLst/>
              <a:cxnLst>
                <a:cxn ang="T10">
                  <a:pos x="T0" y="T1"/>
                </a:cxn>
                <a:cxn ang="T11">
                  <a:pos x="T2" y="T3"/>
                </a:cxn>
                <a:cxn ang="T12">
                  <a:pos x="T4" y="T5"/>
                </a:cxn>
                <a:cxn ang="T13">
                  <a:pos x="T6" y="T7"/>
                </a:cxn>
                <a:cxn ang="T14">
                  <a:pos x="T8" y="T9"/>
                </a:cxn>
              </a:cxnLst>
              <a:rect l="T15" t="T16" r="T17" b="T18"/>
              <a:pathLst>
                <a:path w="98" h="114">
                  <a:moveTo>
                    <a:pt x="89" y="114"/>
                  </a:moveTo>
                  <a:lnTo>
                    <a:pt x="98" y="108"/>
                  </a:lnTo>
                  <a:lnTo>
                    <a:pt x="9" y="0"/>
                  </a:lnTo>
                  <a:lnTo>
                    <a:pt x="0" y="6"/>
                  </a:lnTo>
                  <a:lnTo>
                    <a:pt x="89"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94" name="Rectangle 131"/>
            <p:cNvSpPr>
              <a:spLocks noChangeArrowheads="1"/>
            </p:cNvSpPr>
            <p:nvPr/>
          </p:nvSpPr>
          <p:spPr bwMode="auto">
            <a:xfrm>
              <a:off x="4294" y="2517"/>
              <a:ext cx="11" cy="3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95" name="Rectangle 132"/>
            <p:cNvSpPr>
              <a:spLocks noChangeArrowheads="1"/>
            </p:cNvSpPr>
            <p:nvPr/>
          </p:nvSpPr>
          <p:spPr bwMode="auto">
            <a:xfrm>
              <a:off x="4156" y="202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96" name="Rectangle 133"/>
            <p:cNvSpPr>
              <a:spLocks noChangeArrowheads="1"/>
            </p:cNvSpPr>
            <p:nvPr/>
          </p:nvSpPr>
          <p:spPr bwMode="auto">
            <a:xfrm>
              <a:off x="4212" y="2008"/>
              <a:ext cx="2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latin typeface="Times New Roman" pitchFamily="18" charset="0"/>
                </a:rPr>
                <a:t>R</a:t>
              </a:r>
              <a:endParaRPr lang="en-US" altLang="en-US"/>
            </a:p>
          </p:txBody>
        </p:sp>
        <p:sp>
          <p:nvSpPr>
            <p:cNvPr id="15397" name="Rectangle 134"/>
            <p:cNvSpPr>
              <a:spLocks noChangeArrowheads="1"/>
            </p:cNvSpPr>
            <p:nvPr/>
          </p:nvSpPr>
          <p:spPr bwMode="auto">
            <a:xfrm>
              <a:off x="4088" y="1788"/>
              <a:ext cx="11" cy="1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98" name="Freeform 135"/>
            <p:cNvSpPr>
              <a:spLocks/>
            </p:cNvSpPr>
            <p:nvPr/>
          </p:nvSpPr>
          <p:spPr bwMode="auto">
            <a:xfrm>
              <a:off x="4082" y="2220"/>
              <a:ext cx="13" cy="461"/>
            </a:xfrm>
            <a:custGeom>
              <a:avLst/>
              <a:gdLst>
                <a:gd name="T0" fmla="*/ 0 w 13"/>
                <a:gd name="T1" fmla="*/ 461 h 461"/>
                <a:gd name="T2" fmla="*/ 11 w 13"/>
                <a:gd name="T3" fmla="*/ 461 h 461"/>
                <a:gd name="T4" fmla="*/ 13 w 13"/>
                <a:gd name="T5" fmla="*/ 0 h 461"/>
                <a:gd name="T6" fmla="*/ 2 w 13"/>
                <a:gd name="T7" fmla="*/ 0 h 461"/>
                <a:gd name="T8" fmla="*/ 0 w 13"/>
                <a:gd name="T9" fmla="*/ 461 h 461"/>
                <a:gd name="T10" fmla="*/ 0 60000 65536"/>
                <a:gd name="T11" fmla="*/ 0 60000 65536"/>
                <a:gd name="T12" fmla="*/ 0 60000 65536"/>
                <a:gd name="T13" fmla="*/ 0 60000 65536"/>
                <a:gd name="T14" fmla="*/ 0 60000 65536"/>
                <a:gd name="T15" fmla="*/ 0 w 13"/>
                <a:gd name="T16" fmla="*/ 0 h 461"/>
                <a:gd name="T17" fmla="*/ 13 w 13"/>
                <a:gd name="T18" fmla="*/ 461 h 461"/>
              </a:gdLst>
              <a:ahLst/>
              <a:cxnLst>
                <a:cxn ang="T10">
                  <a:pos x="T0" y="T1"/>
                </a:cxn>
                <a:cxn ang="T11">
                  <a:pos x="T2" y="T3"/>
                </a:cxn>
                <a:cxn ang="T12">
                  <a:pos x="T4" y="T5"/>
                </a:cxn>
                <a:cxn ang="T13">
                  <a:pos x="T6" y="T7"/>
                </a:cxn>
                <a:cxn ang="T14">
                  <a:pos x="T8" y="T9"/>
                </a:cxn>
              </a:cxnLst>
              <a:rect l="T15" t="T16" r="T17" b="T18"/>
              <a:pathLst>
                <a:path w="13" h="461">
                  <a:moveTo>
                    <a:pt x="0" y="461"/>
                  </a:moveTo>
                  <a:lnTo>
                    <a:pt x="11" y="461"/>
                  </a:lnTo>
                  <a:lnTo>
                    <a:pt x="13" y="0"/>
                  </a:lnTo>
                  <a:lnTo>
                    <a:pt x="2" y="0"/>
                  </a:lnTo>
                  <a:lnTo>
                    <a:pt x="0" y="4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99" name="Rectangle 136"/>
            <p:cNvSpPr>
              <a:spLocks noChangeArrowheads="1"/>
            </p:cNvSpPr>
            <p:nvPr/>
          </p:nvSpPr>
          <p:spPr bwMode="auto">
            <a:xfrm>
              <a:off x="4091" y="2511"/>
              <a:ext cx="208"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00" name="Rectangle 137"/>
            <p:cNvSpPr>
              <a:spLocks noChangeArrowheads="1"/>
            </p:cNvSpPr>
            <p:nvPr/>
          </p:nvSpPr>
          <p:spPr bwMode="auto">
            <a:xfrm>
              <a:off x="4837" y="2736"/>
              <a:ext cx="11"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grpSp>
          <p:nvGrpSpPr>
            <p:cNvPr id="15401" name="Group 140"/>
            <p:cNvGrpSpPr>
              <a:grpSpLocks/>
            </p:cNvGrpSpPr>
            <p:nvPr/>
          </p:nvGrpSpPr>
          <p:grpSpPr bwMode="auto">
            <a:xfrm>
              <a:off x="4840" y="2892"/>
              <a:ext cx="110" cy="81"/>
              <a:chOff x="4840" y="3009"/>
              <a:chExt cx="110" cy="81"/>
            </a:xfrm>
          </p:grpSpPr>
          <p:sp>
            <p:nvSpPr>
              <p:cNvPr id="15419" name="Freeform 138"/>
              <p:cNvSpPr>
                <a:spLocks/>
              </p:cNvSpPr>
              <p:nvPr/>
            </p:nvSpPr>
            <p:spPr bwMode="auto">
              <a:xfrm>
                <a:off x="4840" y="3009"/>
                <a:ext cx="57" cy="47"/>
              </a:xfrm>
              <a:custGeom>
                <a:avLst/>
                <a:gdLst>
                  <a:gd name="T0" fmla="*/ 6 w 57"/>
                  <a:gd name="T1" fmla="*/ 0 h 47"/>
                  <a:gd name="T2" fmla="*/ 0 w 57"/>
                  <a:gd name="T3" fmla="*/ 10 h 47"/>
                  <a:gd name="T4" fmla="*/ 52 w 57"/>
                  <a:gd name="T5" fmla="*/ 47 h 47"/>
                  <a:gd name="T6" fmla="*/ 57 w 57"/>
                  <a:gd name="T7" fmla="*/ 38 h 47"/>
                  <a:gd name="T8" fmla="*/ 6 w 57"/>
                  <a:gd name="T9" fmla="*/ 0 h 47"/>
                  <a:gd name="T10" fmla="*/ 0 60000 65536"/>
                  <a:gd name="T11" fmla="*/ 0 60000 65536"/>
                  <a:gd name="T12" fmla="*/ 0 60000 65536"/>
                  <a:gd name="T13" fmla="*/ 0 60000 65536"/>
                  <a:gd name="T14" fmla="*/ 0 60000 65536"/>
                  <a:gd name="T15" fmla="*/ 0 w 57"/>
                  <a:gd name="T16" fmla="*/ 0 h 47"/>
                  <a:gd name="T17" fmla="*/ 57 w 57"/>
                  <a:gd name="T18" fmla="*/ 47 h 47"/>
                </a:gdLst>
                <a:ahLst/>
                <a:cxnLst>
                  <a:cxn ang="T10">
                    <a:pos x="T0" y="T1"/>
                  </a:cxn>
                  <a:cxn ang="T11">
                    <a:pos x="T2" y="T3"/>
                  </a:cxn>
                  <a:cxn ang="T12">
                    <a:pos x="T4" y="T5"/>
                  </a:cxn>
                  <a:cxn ang="T13">
                    <a:pos x="T6" y="T7"/>
                  </a:cxn>
                  <a:cxn ang="T14">
                    <a:pos x="T8" y="T9"/>
                  </a:cxn>
                </a:cxnLst>
                <a:rect l="T15" t="T16" r="T17" b="T18"/>
                <a:pathLst>
                  <a:path w="57" h="47">
                    <a:moveTo>
                      <a:pt x="6" y="0"/>
                    </a:moveTo>
                    <a:lnTo>
                      <a:pt x="0" y="10"/>
                    </a:lnTo>
                    <a:lnTo>
                      <a:pt x="52" y="47"/>
                    </a:lnTo>
                    <a:lnTo>
                      <a:pt x="57" y="3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0" name="Freeform 139"/>
              <p:cNvSpPr>
                <a:spLocks/>
              </p:cNvSpPr>
              <p:nvPr/>
            </p:nvSpPr>
            <p:spPr bwMode="auto">
              <a:xfrm>
                <a:off x="4865" y="3015"/>
                <a:ext cx="85" cy="75"/>
              </a:xfrm>
              <a:custGeom>
                <a:avLst/>
                <a:gdLst>
                  <a:gd name="T0" fmla="*/ 0 w 85"/>
                  <a:gd name="T1" fmla="*/ 64 h 75"/>
                  <a:gd name="T2" fmla="*/ 85 w 85"/>
                  <a:gd name="T3" fmla="*/ 75 h 75"/>
                  <a:gd name="T4" fmla="*/ 45 w 85"/>
                  <a:gd name="T5" fmla="*/ 0 h 75"/>
                  <a:gd name="T6" fmla="*/ 0 w 85"/>
                  <a:gd name="T7" fmla="*/ 64 h 75"/>
                  <a:gd name="T8" fmla="*/ 0 60000 65536"/>
                  <a:gd name="T9" fmla="*/ 0 60000 65536"/>
                  <a:gd name="T10" fmla="*/ 0 60000 65536"/>
                  <a:gd name="T11" fmla="*/ 0 60000 65536"/>
                  <a:gd name="T12" fmla="*/ 0 w 85"/>
                  <a:gd name="T13" fmla="*/ 0 h 75"/>
                  <a:gd name="T14" fmla="*/ 85 w 85"/>
                  <a:gd name="T15" fmla="*/ 75 h 75"/>
                </a:gdLst>
                <a:ahLst/>
                <a:cxnLst>
                  <a:cxn ang="T8">
                    <a:pos x="T0" y="T1"/>
                  </a:cxn>
                  <a:cxn ang="T9">
                    <a:pos x="T2" y="T3"/>
                  </a:cxn>
                  <a:cxn ang="T10">
                    <a:pos x="T4" y="T5"/>
                  </a:cxn>
                  <a:cxn ang="T11">
                    <a:pos x="T6" y="T7"/>
                  </a:cxn>
                </a:cxnLst>
                <a:rect l="T12" t="T13" r="T14" b="T15"/>
                <a:pathLst>
                  <a:path w="85" h="75">
                    <a:moveTo>
                      <a:pt x="0" y="64"/>
                    </a:moveTo>
                    <a:lnTo>
                      <a:pt x="85" y="75"/>
                    </a:lnTo>
                    <a:lnTo>
                      <a:pt x="45"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402" name="Freeform 141"/>
            <p:cNvSpPr>
              <a:spLocks/>
            </p:cNvSpPr>
            <p:nvPr/>
          </p:nvSpPr>
          <p:spPr bwMode="auto">
            <a:xfrm>
              <a:off x="4839" y="2677"/>
              <a:ext cx="100" cy="111"/>
            </a:xfrm>
            <a:custGeom>
              <a:avLst/>
              <a:gdLst>
                <a:gd name="T0" fmla="*/ 0 w 100"/>
                <a:gd name="T1" fmla="*/ 106 h 111"/>
                <a:gd name="T2" fmla="*/ 9 w 100"/>
                <a:gd name="T3" fmla="*/ 111 h 111"/>
                <a:gd name="T4" fmla="*/ 100 w 100"/>
                <a:gd name="T5" fmla="*/ 6 h 111"/>
                <a:gd name="T6" fmla="*/ 90 w 100"/>
                <a:gd name="T7" fmla="*/ 0 h 111"/>
                <a:gd name="T8" fmla="*/ 0 w 100"/>
                <a:gd name="T9" fmla="*/ 106 h 111"/>
                <a:gd name="T10" fmla="*/ 0 60000 65536"/>
                <a:gd name="T11" fmla="*/ 0 60000 65536"/>
                <a:gd name="T12" fmla="*/ 0 60000 65536"/>
                <a:gd name="T13" fmla="*/ 0 60000 65536"/>
                <a:gd name="T14" fmla="*/ 0 60000 65536"/>
                <a:gd name="T15" fmla="*/ 0 w 100"/>
                <a:gd name="T16" fmla="*/ 0 h 111"/>
                <a:gd name="T17" fmla="*/ 100 w 100"/>
                <a:gd name="T18" fmla="*/ 111 h 111"/>
              </a:gdLst>
              <a:ahLst/>
              <a:cxnLst>
                <a:cxn ang="T10">
                  <a:pos x="T0" y="T1"/>
                </a:cxn>
                <a:cxn ang="T11">
                  <a:pos x="T2" y="T3"/>
                </a:cxn>
                <a:cxn ang="T12">
                  <a:pos x="T4" y="T5"/>
                </a:cxn>
                <a:cxn ang="T13">
                  <a:pos x="T6" y="T7"/>
                </a:cxn>
                <a:cxn ang="T14">
                  <a:pos x="T8" y="T9"/>
                </a:cxn>
              </a:cxnLst>
              <a:rect l="T15" t="T16" r="T17" b="T18"/>
              <a:pathLst>
                <a:path w="100" h="111">
                  <a:moveTo>
                    <a:pt x="0" y="106"/>
                  </a:moveTo>
                  <a:lnTo>
                    <a:pt x="9" y="111"/>
                  </a:lnTo>
                  <a:lnTo>
                    <a:pt x="100" y="6"/>
                  </a:lnTo>
                  <a:lnTo>
                    <a:pt x="90" y="0"/>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03" name="Freeform 142"/>
            <p:cNvSpPr>
              <a:spLocks/>
            </p:cNvSpPr>
            <p:nvPr/>
          </p:nvSpPr>
          <p:spPr bwMode="auto">
            <a:xfrm>
              <a:off x="4176" y="2828"/>
              <a:ext cx="663" cy="15"/>
            </a:xfrm>
            <a:custGeom>
              <a:avLst/>
              <a:gdLst>
                <a:gd name="T0" fmla="*/ 663 w 663"/>
                <a:gd name="T1" fmla="*/ 11 h 15"/>
                <a:gd name="T2" fmla="*/ 663 w 663"/>
                <a:gd name="T3" fmla="*/ 0 h 15"/>
                <a:gd name="T4" fmla="*/ 0 w 663"/>
                <a:gd name="T5" fmla="*/ 4 h 15"/>
                <a:gd name="T6" fmla="*/ 0 w 663"/>
                <a:gd name="T7" fmla="*/ 15 h 15"/>
                <a:gd name="T8" fmla="*/ 663 w 663"/>
                <a:gd name="T9" fmla="*/ 11 h 15"/>
                <a:gd name="T10" fmla="*/ 0 60000 65536"/>
                <a:gd name="T11" fmla="*/ 0 60000 65536"/>
                <a:gd name="T12" fmla="*/ 0 60000 65536"/>
                <a:gd name="T13" fmla="*/ 0 60000 65536"/>
                <a:gd name="T14" fmla="*/ 0 60000 65536"/>
                <a:gd name="T15" fmla="*/ 0 w 663"/>
                <a:gd name="T16" fmla="*/ 0 h 15"/>
                <a:gd name="T17" fmla="*/ 663 w 663"/>
                <a:gd name="T18" fmla="*/ 15 h 15"/>
              </a:gdLst>
              <a:ahLst/>
              <a:cxnLst>
                <a:cxn ang="T10">
                  <a:pos x="T0" y="T1"/>
                </a:cxn>
                <a:cxn ang="T11">
                  <a:pos x="T2" y="T3"/>
                </a:cxn>
                <a:cxn ang="T12">
                  <a:pos x="T4" y="T5"/>
                </a:cxn>
                <a:cxn ang="T13">
                  <a:pos x="T6" y="T7"/>
                </a:cxn>
                <a:cxn ang="T14">
                  <a:pos x="T8" y="T9"/>
                </a:cxn>
              </a:cxnLst>
              <a:rect l="T15" t="T16" r="T17" b="T18"/>
              <a:pathLst>
                <a:path w="663" h="15">
                  <a:moveTo>
                    <a:pt x="663" y="11"/>
                  </a:moveTo>
                  <a:lnTo>
                    <a:pt x="663" y="0"/>
                  </a:lnTo>
                  <a:lnTo>
                    <a:pt x="0" y="4"/>
                  </a:lnTo>
                  <a:lnTo>
                    <a:pt x="0" y="15"/>
                  </a:lnTo>
                  <a:lnTo>
                    <a:pt x="66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04" name="Rectangle 143"/>
            <p:cNvSpPr>
              <a:spLocks noChangeArrowheads="1"/>
            </p:cNvSpPr>
            <p:nvPr/>
          </p:nvSpPr>
          <p:spPr bwMode="auto">
            <a:xfrm>
              <a:off x="4939" y="2971"/>
              <a:ext cx="11" cy="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05" name="Freeform 144"/>
            <p:cNvSpPr>
              <a:spLocks/>
            </p:cNvSpPr>
            <p:nvPr/>
          </p:nvSpPr>
          <p:spPr bwMode="auto">
            <a:xfrm>
              <a:off x="4067" y="3000"/>
              <a:ext cx="13" cy="445"/>
            </a:xfrm>
            <a:custGeom>
              <a:avLst/>
              <a:gdLst>
                <a:gd name="T0" fmla="*/ 2 w 13"/>
                <a:gd name="T1" fmla="*/ 445 h 445"/>
                <a:gd name="T2" fmla="*/ 13 w 13"/>
                <a:gd name="T3" fmla="*/ 445 h 445"/>
                <a:gd name="T4" fmla="*/ 11 w 13"/>
                <a:gd name="T5" fmla="*/ 0 h 445"/>
                <a:gd name="T6" fmla="*/ 0 w 13"/>
                <a:gd name="T7" fmla="*/ 0 h 445"/>
                <a:gd name="T8" fmla="*/ 2 w 13"/>
                <a:gd name="T9" fmla="*/ 445 h 445"/>
                <a:gd name="T10" fmla="*/ 0 60000 65536"/>
                <a:gd name="T11" fmla="*/ 0 60000 65536"/>
                <a:gd name="T12" fmla="*/ 0 60000 65536"/>
                <a:gd name="T13" fmla="*/ 0 60000 65536"/>
                <a:gd name="T14" fmla="*/ 0 60000 65536"/>
                <a:gd name="T15" fmla="*/ 0 w 13"/>
                <a:gd name="T16" fmla="*/ 0 h 445"/>
                <a:gd name="T17" fmla="*/ 13 w 13"/>
                <a:gd name="T18" fmla="*/ 445 h 445"/>
              </a:gdLst>
              <a:ahLst/>
              <a:cxnLst>
                <a:cxn ang="T10">
                  <a:pos x="T0" y="T1"/>
                </a:cxn>
                <a:cxn ang="T11">
                  <a:pos x="T2" y="T3"/>
                </a:cxn>
                <a:cxn ang="T12">
                  <a:pos x="T4" y="T5"/>
                </a:cxn>
                <a:cxn ang="T13">
                  <a:pos x="T6" y="T7"/>
                </a:cxn>
                <a:cxn ang="T14">
                  <a:pos x="T8" y="T9"/>
                </a:cxn>
              </a:cxnLst>
              <a:rect l="T15" t="T16" r="T17" b="T18"/>
              <a:pathLst>
                <a:path w="13" h="445">
                  <a:moveTo>
                    <a:pt x="2" y="445"/>
                  </a:moveTo>
                  <a:lnTo>
                    <a:pt x="13" y="445"/>
                  </a:lnTo>
                  <a:lnTo>
                    <a:pt x="11" y="0"/>
                  </a:lnTo>
                  <a:lnTo>
                    <a:pt x="0" y="0"/>
                  </a:lnTo>
                  <a:lnTo>
                    <a:pt x="2" y="4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06" name="Rectangle 145"/>
            <p:cNvSpPr>
              <a:spLocks noChangeArrowheads="1"/>
            </p:cNvSpPr>
            <p:nvPr/>
          </p:nvSpPr>
          <p:spPr bwMode="auto">
            <a:xfrm>
              <a:off x="4067" y="2968"/>
              <a:ext cx="11" cy="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07" name="Rectangle 150"/>
            <p:cNvSpPr>
              <a:spLocks noChangeArrowheads="1"/>
            </p:cNvSpPr>
            <p:nvPr/>
          </p:nvSpPr>
          <p:spPr bwMode="auto">
            <a:xfrm>
              <a:off x="5015" y="239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o</a:t>
              </a:r>
              <a:endParaRPr lang="en-US" altLang="en-US"/>
            </a:p>
          </p:txBody>
        </p:sp>
        <p:sp>
          <p:nvSpPr>
            <p:cNvPr id="15408" name="Rectangle 152"/>
            <p:cNvSpPr>
              <a:spLocks noChangeArrowheads="1"/>
            </p:cNvSpPr>
            <p:nvPr/>
          </p:nvSpPr>
          <p:spPr bwMode="auto">
            <a:xfrm>
              <a:off x="4053" y="1947"/>
              <a:ext cx="82" cy="268"/>
            </a:xfrm>
            <a:prstGeom prst="rect">
              <a:avLst/>
            </a:prstGeom>
            <a:solidFill>
              <a:srgbClr val="FFFFFF"/>
            </a:solidFill>
            <a:ln w="17463">
              <a:solidFill>
                <a:srgbClr val="000000"/>
              </a:solidFill>
              <a:miter lim="800000"/>
              <a:headEnd/>
              <a:tailEnd/>
            </a:ln>
          </p:spPr>
          <p:txBody>
            <a:bodyPr/>
            <a:lstStyle/>
            <a:p>
              <a:endParaRPr lang="en-US" altLang="en-US"/>
            </a:p>
          </p:txBody>
        </p:sp>
        <p:sp>
          <p:nvSpPr>
            <p:cNvPr id="15409" name="Freeform 153"/>
            <p:cNvSpPr>
              <a:spLocks/>
            </p:cNvSpPr>
            <p:nvPr/>
          </p:nvSpPr>
          <p:spPr bwMode="auto">
            <a:xfrm>
              <a:off x="4006" y="3441"/>
              <a:ext cx="1120" cy="17"/>
            </a:xfrm>
            <a:custGeom>
              <a:avLst/>
              <a:gdLst>
                <a:gd name="T0" fmla="*/ 0 w 1120"/>
                <a:gd name="T1" fmla="*/ 6 h 17"/>
                <a:gd name="T2" fmla="*/ 0 w 1120"/>
                <a:gd name="T3" fmla="*/ 17 h 17"/>
                <a:gd name="T4" fmla="*/ 1120 w 1120"/>
                <a:gd name="T5" fmla="*/ 12 h 17"/>
                <a:gd name="T6" fmla="*/ 1120 w 1120"/>
                <a:gd name="T7" fmla="*/ 0 h 17"/>
                <a:gd name="T8" fmla="*/ 0 w 1120"/>
                <a:gd name="T9" fmla="*/ 6 h 17"/>
                <a:gd name="T10" fmla="*/ 0 60000 65536"/>
                <a:gd name="T11" fmla="*/ 0 60000 65536"/>
                <a:gd name="T12" fmla="*/ 0 60000 65536"/>
                <a:gd name="T13" fmla="*/ 0 60000 65536"/>
                <a:gd name="T14" fmla="*/ 0 60000 65536"/>
                <a:gd name="T15" fmla="*/ 0 w 1120"/>
                <a:gd name="T16" fmla="*/ 0 h 17"/>
                <a:gd name="T17" fmla="*/ 1120 w 1120"/>
                <a:gd name="T18" fmla="*/ 17 h 17"/>
              </a:gdLst>
              <a:ahLst/>
              <a:cxnLst>
                <a:cxn ang="T10">
                  <a:pos x="T0" y="T1"/>
                </a:cxn>
                <a:cxn ang="T11">
                  <a:pos x="T2" y="T3"/>
                </a:cxn>
                <a:cxn ang="T12">
                  <a:pos x="T4" y="T5"/>
                </a:cxn>
                <a:cxn ang="T13">
                  <a:pos x="T6" y="T7"/>
                </a:cxn>
                <a:cxn ang="T14">
                  <a:pos x="T8" y="T9"/>
                </a:cxn>
              </a:cxnLst>
              <a:rect l="T15" t="T16" r="T17" b="T18"/>
              <a:pathLst>
                <a:path w="1120" h="17">
                  <a:moveTo>
                    <a:pt x="0" y="6"/>
                  </a:moveTo>
                  <a:lnTo>
                    <a:pt x="0" y="17"/>
                  </a:lnTo>
                  <a:lnTo>
                    <a:pt x="1120" y="12"/>
                  </a:lnTo>
                  <a:lnTo>
                    <a:pt x="112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10" name="Rectangle 154"/>
            <p:cNvSpPr>
              <a:spLocks noChangeArrowheads="1"/>
            </p:cNvSpPr>
            <p:nvPr/>
          </p:nvSpPr>
          <p:spPr bwMode="auto">
            <a:xfrm>
              <a:off x="3951" y="2754"/>
              <a:ext cx="2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11" name="Rectangle 155"/>
            <p:cNvSpPr>
              <a:spLocks noChangeArrowheads="1"/>
            </p:cNvSpPr>
            <p:nvPr/>
          </p:nvSpPr>
          <p:spPr bwMode="auto">
            <a:xfrm>
              <a:off x="3878" y="2753"/>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a:t>
              </a:r>
              <a:r>
                <a:rPr lang="en-US" altLang="en-US" baseline="-25000">
                  <a:solidFill>
                    <a:srgbClr val="000000"/>
                  </a:solidFill>
                  <a:latin typeface="Times New Roman" pitchFamily="18" charset="0"/>
                </a:rPr>
                <a:t>1</a:t>
              </a:r>
            </a:p>
          </p:txBody>
        </p:sp>
        <p:sp>
          <p:nvSpPr>
            <p:cNvPr id="15412" name="Rectangle 156"/>
            <p:cNvSpPr>
              <a:spLocks noChangeArrowheads="1"/>
            </p:cNvSpPr>
            <p:nvPr/>
          </p:nvSpPr>
          <p:spPr bwMode="auto">
            <a:xfrm>
              <a:off x="4937" y="2834"/>
              <a:ext cx="2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13" name="Rectangle 157"/>
            <p:cNvSpPr>
              <a:spLocks noChangeArrowheads="1"/>
            </p:cNvSpPr>
            <p:nvPr/>
          </p:nvSpPr>
          <p:spPr bwMode="auto">
            <a:xfrm>
              <a:off x="4994" y="2759"/>
              <a:ext cx="1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a:t>
              </a:r>
              <a:r>
                <a:rPr lang="en-US" altLang="en-US" baseline="-25000">
                  <a:solidFill>
                    <a:srgbClr val="000000"/>
                  </a:solidFill>
                  <a:latin typeface="Times New Roman" pitchFamily="18" charset="0"/>
                </a:rPr>
                <a:t>2</a:t>
              </a:r>
            </a:p>
          </p:txBody>
        </p:sp>
        <p:sp>
          <p:nvSpPr>
            <p:cNvPr id="15414" name="Rectangle 161"/>
            <p:cNvSpPr>
              <a:spLocks noChangeArrowheads="1"/>
            </p:cNvSpPr>
            <p:nvPr/>
          </p:nvSpPr>
          <p:spPr bwMode="auto">
            <a:xfrm>
              <a:off x="4203" y="2264"/>
              <a:ext cx="172"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15" name="Rectangle 162"/>
            <p:cNvSpPr>
              <a:spLocks noChangeArrowheads="1"/>
            </p:cNvSpPr>
            <p:nvPr/>
          </p:nvSpPr>
          <p:spPr bwMode="auto">
            <a:xfrm>
              <a:off x="4138" y="2296"/>
              <a:ext cx="2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ref</a:t>
              </a:r>
              <a:endParaRPr lang="en-US" altLang="en-US"/>
            </a:p>
          </p:txBody>
        </p:sp>
        <p:sp>
          <p:nvSpPr>
            <p:cNvPr id="15416" name="Line 171"/>
            <p:cNvSpPr>
              <a:spLocks noChangeShapeType="1"/>
            </p:cNvSpPr>
            <p:nvPr/>
          </p:nvSpPr>
          <p:spPr bwMode="auto">
            <a:xfrm>
              <a:off x="4931" y="2434"/>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7" name="Text Box 173"/>
            <p:cNvSpPr txBox="1">
              <a:spLocks noChangeArrowheads="1"/>
            </p:cNvSpPr>
            <p:nvPr/>
          </p:nvSpPr>
          <p:spPr bwMode="auto">
            <a:xfrm>
              <a:off x="4818" y="1711"/>
              <a:ext cx="4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R</a:t>
              </a:r>
              <a:r>
                <a:rPr lang="en-US" altLang="en-US" sz="1600" baseline="-25000"/>
                <a:t>out</a:t>
              </a:r>
              <a:endParaRPr lang="en-US" altLang="en-US" sz="1600"/>
            </a:p>
          </p:txBody>
        </p:sp>
        <p:sp>
          <p:nvSpPr>
            <p:cNvPr id="15418" name="Line 174"/>
            <p:cNvSpPr>
              <a:spLocks noChangeShapeType="1"/>
            </p:cNvSpPr>
            <p:nvPr/>
          </p:nvSpPr>
          <p:spPr bwMode="auto">
            <a:xfrm>
              <a:off x="4929" y="195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5375" name="Object 79"/>
          <p:cNvGraphicFramePr>
            <a:graphicFrameLocks noChangeAspect="1"/>
          </p:cNvGraphicFramePr>
          <p:nvPr/>
        </p:nvGraphicFramePr>
        <p:xfrm>
          <a:off x="1284288" y="3268663"/>
          <a:ext cx="4179887" cy="674687"/>
        </p:xfrm>
        <a:graphic>
          <a:graphicData uri="http://schemas.openxmlformats.org/presentationml/2006/ole">
            <mc:AlternateContent xmlns:mc="http://schemas.openxmlformats.org/markup-compatibility/2006">
              <mc:Choice xmlns:v="urn:schemas-microsoft-com:vml" Requires="v">
                <p:oleObj spid="_x0000_s15555" name="Equation" r:id="rId8" imgW="2755900" imgH="444500" progId="Equation.3">
                  <p:embed/>
                </p:oleObj>
              </mc:Choice>
              <mc:Fallback>
                <p:oleObj name="Equation" r:id="rId8" imgW="2755900" imgH="444500" progId="Equation.3">
                  <p:embed/>
                  <p:pic>
                    <p:nvPicPr>
                      <p:cNvPr id="0" name="Object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4288" y="3268663"/>
                        <a:ext cx="4179887"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6" name="Object 80"/>
          <p:cNvGraphicFramePr>
            <a:graphicFrameLocks noChangeAspect="1"/>
          </p:cNvGraphicFramePr>
          <p:nvPr/>
        </p:nvGraphicFramePr>
        <p:xfrm>
          <a:off x="700088" y="3970338"/>
          <a:ext cx="4560887" cy="679450"/>
        </p:xfrm>
        <a:graphic>
          <a:graphicData uri="http://schemas.openxmlformats.org/presentationml/2006/ole">
            <mc:AlternateContent xmlns:mc="http://schemas.openxmlformats.org/markup-compatibility/2006">
              <mc:Choice xmlns:v="urn:schemas-microsoft-com:vml" Requires="v">
                <p:oleObj spid="_x0000_s15556" name="Equation" r:id="rId10" imgW="2984500" imgH="444500" progId="Equation.3">
                  <p:embed/>
                </p:oleObj>
              </mc:Choice>
              <mc:Fallback>
                <p:oleObj name="Equation" r:id="rId10" imgW="2984500" imgH="444500" progId="Equation.3">
                  <p:embed/>
                  <p:pic>
                    <p:nvPicPr>
                      <p:cNvPr id="0" name="Object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8" y="3970338"/>
                        <a:ext cx="4560887"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Text Box 11"/>
          <p:cNvSpPr txBox="1">
            <a:spLocks noChangeArrowheads="1"/>
          </p:cNvSpPr>
          <p:nvPr/>
        </p:nvSpPr>
        <p:spPr bwMode="auto">
          <a:xfrm>
            <a:off x="390525" y="4927600"/>
            <a:ext cx="6210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Hence the approximation r</a:t>
            </a:r>
            <a:r>
              <a:rPr lang="el-GR" altLang="en-US" sz="1800" baseline="-25000"/>
              <a:t>π</a:t>
            </a:r>
            <a:r>
              <a:rPr lang="en-GB" altLang="en-US" sz="1800" baseline="-25000"/>
              <a:t>2</a:t>
            </a:r>
            <a:r>
              <a:rPr lang="en-GB" altLang="en-US" sz="1800"/>
              <a:t> &gt;&gt; r</a:t>
            </a:r>
            <a:r>
              <a:rPr lang="en-GB" altLang="en-US" sz="1800" baseline="-25000"/>
              <a:t>e1</a:t>
            </a:r>
            <a:r>
              <a:rPr lang="en-GB" altLang="en-US" sz="1800"/>
              <a:t>+R</a:t>
            </a:r>
            <a:r>
              <a:rPr lang="en-GB" altLang="en-US" sz="1800" baseline="-25000"/>
              <a:t>E</a:t>
            </a:r>
            <a:r>
              <a:rPr lang="en-GB" altLang="en-US" sz="1800"/>
              <a:t> is valid ]</a:t>
            </a:r>
            <a:endParaRPr lang="el-GR" altLang="en-US" sz="1800"/>
          </a:p>
        </p:txBody>
      </p:sp>
      <p:sp>
        <p:nvSpPr>
          <p:cNvPr id="15378" name="Text Box 11"/>
          <p:cNvSpPr txBox="1">
            <a:spLocks noChangeArrowheads="1"/>
          </p:cNvSpPr>
          <p:nvPr/>
        </p:nvSpPr>
        <p:spPr bwMode="auto">
          <a:xfrm>
            <a:off x="381000" y="4594225"/>
            <a:ext cx="1771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and R</a:t>
            </a:r>
            <a:r>
              <a:rPr lang="en-GB" altLang="en-US" sz="1800" baseline="-25000"/>
              <a:t>E</a:t>
            </a:r>
            <a:r>
              <a:rPr lang="en-GB" altLang="en-US" sz="1800"/>
              <a:t> = 1k</a:t>
            </a:r>
            <a:r>
              <a:rPr lang="el-GR" altLang="en-US" sz="1800"/>
              <a:t>Ω</a:t>
            </a:r>
          </a:p>
        </p:txBody>
      </p:sp>
      <p:graphicFrame>
        <p:nvGraphicFramePr>
          <p:cNvPr id="15379" name="Object 81"/>
          <p:cNvGraphicFramePr>
            <a:graphicFrameLocks noChangeAspect="1"/>
          </p:cNvGraphicFramePr>
          <p:nvPr/>
        </p:nvGraphicFramePr>
        <p:xfrm>
          <a:off x="2643188" y="5784850"/>
          <a:ext cx="6151562" cy="392113"/>
        </p:xfrm>
        <a:graphic>
          <a:graphicData uri="http://schemas.openxmlformats.org/presentationml/2006/ole">
            <mc:AlternateContent xmlns:mc="http://schemas.openxmlformats.org/markup-compatibility/2006">
              <mc:Choice xmlns:v="urn:schemas-microsoft-com:vml" Requires="v">
                <p:oleObj spid="_x0000_s15557" name="Equation" r:id="rId12" imgW="3810000" imgH="241300" progId="Equation.3">
                  <p:embed/>
                </p:oleObj>
              </mc:Choice>
              <mc:Fallback>
                <p:oleObj name="Equation" r:id="rId12" imgW="3810000" imgH="241300" progId="Equation.3">
                  <p:embed/>
                  <p:pic>
                    <p:nvPicPr>
                      <p:cNvPr id="0" name="Object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3188" y="5784850"/>
                        <a:ext cx="61515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15</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3: </a:t>
            </a:r>
          </a:p>
          <a:p>
            <a:pPr algn="ctr">
              <a:spcBef>
                <a:spcPct val="50000"/>
              </a:spcBef>
            </a:pPr>
            <a:r>
              <a:rPr lang="en-US" altLang="en-US" sz="3600" b="1" dirty="0">
                <a:latin typeface="Times New Roman" panose="02020603050405020304" pitchFamily="18" charset="0"/>
                <a:cs typeface="Times New Roman" panose="02020603050405020304" pitchFamily="18" charset="0"/>
              </a:rPr>
              <a:t>Differential </a:t>
            </a:r>
            <a:r>
              <a:rPr lang="en-US" altLang="en-US" sz="3600" b="1" dirty="0" smtClean="0">
                <a:latin typeface="Times New Roman" panose="02020603050405020304" pitchFamily="18" charset="0"/>
                <a:cs typeface="Times New Roman" panose="02020603050405020304" pitchFamily="18" charset="0"/>
              </a:rPr>
              <a:t>Amplifier with Active Loads</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4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EA91EA7-9829-49C4-90F4-A2EEF50A301C}" type="slidenum">
              <a:rPr lang="en-GB" altLang="en-US" sz="1200" smtClean="0">
                <a:latin typeface="Garamond" pitchFamily="18" charset="0"/>
              </a:rPr>
              <a:pPr/>
              <a:t>16</a:t>
            </a:fld>
            <a:endParaRPr lang="en-GB" altLang="en-US" sz="1200" dirty="0" smtClean="0">
              <a:latin typeface="Garamond" pitchFamily="18" charset="0"/>
            </a:endParaRPr>
          </a:p>
        </p:txBody>
      </p:sp>
      <p:sp>
        <p:nvSpPr>
          <p:cNvPr id="1638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638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6389" name="Text Box 5"/>
          <p:cNvSpPr txBox="1">
            <a:spLocks noChangeArrowheads="1"/>
          </p:cNvSpPr>
          <p:nvPr/>
        </p:nvSpPr>
        <p:spPr bwMode="auto">
          <a:xfrm>
            <a:off x="555625" y="957263"/>
            <a:ext cx="4764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b="1" dirty="0"/>
              <a:t>Differential amplifier with active loads</a:t>
            </a:r>
            <a:endParaRPr lang="en-GB" altLang="en-US" sz="1800" b="1" dirty="0"/>
          </a:p>
        </p:txBody>
      </p:sp>
      <p:sp>
        <p:nvSpPr>
          <p:cNvPr id="16390" name="Rectangle 6"/>
          <p:cNvSpPr>
            <a:spLocks noChangeArrowheads="1"/>
          </p:cNvSpPr>
          <p:nvPr/>
        </p:nvSpPr>
        <p:spPr bwMode="auto">
          <a:xfrm>
            <a:off x="0" y="194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16391" name="Group 7"/>
          <p:cNvGrpSpPr>
            <a:grpSpLocks/>
          </p:cNvGrpSpPr>
          <p:nvPr/>
        </p:nvGrpSpPr>
        <p:grpSpPr bwMode="auto">
          <a:xfrm>
            <a:off x="4476750" y="1284288"/>
            <a:ext cx="4633913" cy="2428875"/>
            <a:chOff x="2820" y="368"/>
            <a:chExt cx="2919" cy="1530"/>
          </a:xfrm>
        </p:grpSpPr>
        <p:sp>
          <p:nvSpPr>
            <p:cNvPr id="16400" name="Text Box 8"/>
            <p:cNvSpPr txBox="1">
              <a:spLocks noChangeArrowheads="1"/>
            </p:cNvSpPr>
            <p:nvPr/>
          </p:nvSpPr>
          <p:spPr bwMode="auto">
            <a:xfrm>
              <a:off x="5466" y="1063"/>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16401" name="Line 9"/>
            <p:cNvSpPr>
              <a:spLocks noChangeShapeType="1"/>
            </p:cNvSpPr>
            <p:nvPr/>
          </p:nvSpPr>
          <p:spPr bwMode="auto">
            <a:xfrm>
              <a:off x="3313" y="997"/>
              <a:ext cx="0" cy="1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10"/>
            <p:cNvSpPr>
              <a:spLocks noChangeShapeType="1"/>
            </p:cNvSpPr>
            <p:nvPr/>
          </p:nvSpPr>
          <p:spPr bwMode="auto">
            <a:xfrm flipV="1">
              <a:off x="3313" y="997"/>
              <a:ext cx="88"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Line 11"/>
            <p:cNvSpPr>
              <a:spLocks noChangeShapeType="1"/>
            </p:cNvSpPr>
            <p:nvPr/>
          </p:nvSpPr>
          <p:spPr bwMode="auto">
            <a:xfrm>
              <a:off x="3313" y="1085"/>
              <a:ext cx="66" cy="6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Freeform 12"/>
            <p:cNvSpPr>
              <a:spLocks/>
            </p:cNvSpPr>
            <p:nvPr/>
          </p:nvSpPr>
          <p:spPr bwMode="auto">
            <a:xfrm>
              <a:off x="3359" y="1130"/>
              <a:ext cx="42" cy="43"/>
            </a:xfrm>
            <a:custGeom>
              <a:avLst/>
              <a:gdLst>
                <a:gd name="T0" fmla="*/ 2 w 65"/>
                <a:gd name="T1" fmla="*/ 2 h 67"/>
                <a:gd name="T2" fmla="*/ 0 w 65"/>
                <a:gd name="T3" fmla="*/ 1 h 67"/>
                <a:gd name="T4" fmla="*/ 1 w 65"/>
                <a:gd name="T5" fmla="*/ 1 h 67"/>
                <a:gd name="T6" fmla="*/ 1 w 65"/>
                <a:gd name="T7" fmla="*/ 1 h 67"/>
                <a:gd name="T8" fmla="*/ 1 w 65"/>
                <a:gd name="T9" fmla="*/ 1 h 67"/>
                <a:gd name="T10" fmla="*/ 1 w 65"/>
                <a:gd name="T11" fmla="*/ 0 h 67"/>
                <a:gd name="T12" fmla="*/ 2 w 65"/>
                <a:gd name="T13" fmla="*/ 2 h 67"/>
                <a:gd name="T14" fmla="*/ 0 60000 65536"/>
                <a:gd name="T15" fmla="*/ 0 60000 65536"/>
                <a:gd name="T16" fmla="*/ 0 60000 65536"/>
                <a:gd name="T17" fmla="*/ 0 60000 65536"/>
                <a:gd name="T18" fmla="*/ 0 60000 65536"/>
                <a:gd name="T19" fmla="*/ 0 60000 65536"/>
                <a:gd name="T20" fmla="*/ 0 60000 65536"/>
                <a:gd name="T21" fmla="*/ 0 w 65"/>
                <a:gd name="T22" fmla="*/ 0 h 67"/>
                <a:gd name="T23" fmla="*/ 65 w 65"/>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67">
                  <a:moveTo>
                    <a:pt x="65" y="67"/>
                  </a:moveTo>
                  <a:lnTo>
                    <a:pt x="0" y="44"/>
                  </a:lnTo>
                  <a:lnTo>
                    <a:pt x="14" y="37"/>
                  </a:lnTo>
                  <a:lnTo>
                    <a:pt x="26" y="28"/>
                  </a:lnTo>
                  <a:lnTo>
                    <a:pt x="35" y="14"/>
                  </a:lnTo>
                  <a:lnTo>
                    <a:pt x="42" y="0"/>
                  </a:lnTo>
                  <a:lnTo>
                    <a:pt x="6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5" name="Line 13"/>
            <p:cNvSpPr>
              <a:spLocks noChangeShapeType="1"/>
            </p:cNvSpPr>
            <p:nvPr/>
          </p:nvSpPr>
          <p:spPr bwMode="auto">
            <a:xfrm flipV="1">
              <a:off x="3401" y="510"/>
              <a:ext cx="0" cy="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Freeform 14"/>
            <p:cNvSpPr>
              <a:spLocks/>
            </p:cNvSpPr>
            <p:nvPr/>
          </p:nvSpPr>
          <p:spPr bwMode="auto">
            <a:xfrm>
              <a:off x="3015" y="1297"/>
              <a:ext cx="158" cy="158"/>
            </a:xfrm>
            <a:custGeom>
              <a:avLst/>
              <a:gdLst>
                <a:gd name="T0" fmla="*/ 0 w 246"/>
                <a:gd name="T1" fmla="*/ 3 h 246"/>
                <a:gd name="T2" fmla="*/ 1 w 246"/>
                <a:gd name="T3" fmla="*/ 3 h 246"/>
                <a:gd name="T4" fmla="*/ 1 w 246"/>
                <a:gd name="T5" fmla="*/ 2 h 246"/>
                <a:gd name="T6" fmla="*/ 1 w 246"/>
                <a:gd name="T7" fmla="*/ 2 h 246"/>
                <a:gd name="T8" fmla="*/ 1 w 246"/>
                <a:gd name="T9" fmla="*/ 1 h 246"/>
                <a:gd name="T10" fmla="*/ 1 w 246"/>
                <a:gd name="T11" fmla="*/ 1 h 246"/>
                <a:gd name="T12" fmla="*/ 2 w 246"/>
                <a:gd name="T13" fmla="*/ 1 h 246"/>
                <a:gd name="T14" fmla="*/ 3 w 246"/>
                <a:gd name="T15" fmla="*/ 1 h 246"/>
                <a:gd name="T16" fmla="*/ 3 w 246"/>
                <a:gd name="T17" fmla="*/ 0 h 246"/>
                <a:gd name="T18" fmla="*/ 4 w 246"/>
                <a:gd name="T19" fmla="*/ 0 h 246"/>
                <a:gd name="T20" fmla="*/ 4 w 246"/>
                <a:gd name="T21" fmla="*/ 1 h 246"/>
                <a:gd name="T22" fmla="*/ 5 w 246"/>
                <a:gd name="T23" fmla="*/ 1 h 246"/>
                <a:gd name="T24" fmla="*/ 6 w 246"/>
                <a:gd name="T25" fmla="*/ 1 h 246"/>
                <a:gd name="T26" fmla="*/ 6 w 246"/>
                <a:gd name="T27" fmla="*/ 1 h 246"/>
                <a:gd name="T28" fmla="*/ 6 w 246"/>
                <a:gd name="T29" fmla="*/ 2 h 246"/>
                <a:gd name="T30" fmla="*/ 7 w 246"/>
                <a:gd name="T31" fmla="*/ 2 h 246"/>
                <a:gd name="T32" fmla="*/ 7 w 246"/>
                <a:gd name="T33" fmla="*/ 3 h 246"/>
                <a:gd name="T34" fmla="*/ 7 w 246"/>
                <a:gd name="T35" fmla="*/ 3 h 246"/>
                <a:gd name="T36" fmla="*/ 7 w 246"/>
                <a:gd name="T37" fmla="*/ 4 h 246"/>
                <a:gd name="T38" fmla="*/ 7 w 246"/>
                <a:gd name="T39" fmla="*/ 5 h 246"/>
                <a:gd name="T40" fmla="*/ 6 w 246"/>
                <a:gd name="T41" fmla="*/ 5 h 246"/>
                <a:gd name="T42" fmla="*/ 6 w 246"/>
                <a:gd name="T43" fmla="*/ 6 h 246"/>
                <a:gd name="T44" fmla="*/ 6 w 246"/>
                <a:gd name="T45" fmla="*/ 6 h 246"/>
                <a:gd name="T46" fmla="*/ 5 w 246"/>
                <a:gd name="T47" fmla="*/ 7 h 246"/>
                <a:gd name="T48" fmla="*/ 4 w 246"/>
                <a:gd name="T49" fmla="*/ 7 h 246"/>
                <a:gd name="T50" fmla="*/ 4 w 246"/>
                <a:gd name="T51" fmla="*/ 7 h 246"/>
                <a:gd name="T52" fmla="*/ 3 w 246"/>
                <a:gd name="T53" fmla="*/ 7 h 246"/>
                <a:gd name="T54" fmla="*/ 3 w 246"/>
                <a:gd name="T55" fmla="*/ 7 h 246"/>
                <a:gd name="T56" fmla="*/ 2 w 246"/>
                <a:gd name="T57" fmla="*/ 7 h 246"/>
                <a:gd name="T58" fmla="*/ 1 w 246"/>
                <a:gd name="T59" fmla="*/ 6 h 246"/>
                <a:gd name="T60" fmla="*/ 1 w 246"/>
                <a:gd name="T61" fmla="*/ 6 h 246"/>
                <a:gd name="T62" fmla="*/ 1 w 246"/>
                <a:gd name="T63" fmla="*/ 5 h 246"/>
                <a:gd name="T64" fmla="*/ 1 w 246"/>
                <a:gd name="T65" fmla="*/ 5 h 246"/>
                <a:gd name="T66" fmla="*/ 1 w 246"/>
                <a:gd name="T67" fmla="*/ 4 h 246"/>
                <a:gd name="T68" fmla="*/ 0 w 246"/>
                <a:gd name="T69" fmla="*/ 3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6"/>
                <a:gd name="T106" fmla="*/ 0 h 246"/>
                <a:gd name="T107" fmla="*/ 246 w 246"/>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6" h="246">
                  <a:moveTo>
                    <a:pt x="0" y="123"/>
                  </a:moveTo>
                  <a:lnTo>
                    <a:pt x="2" y="100"/>
                  </a:lnTo>
                  <a:lnTo>
                    <a:pt x="7" y="79"/>
                  </a:lnTo>
                  <a:lnTo>
                    <a:pt x="18" y="58"/>
                  </a:lnTo>
                  <a:lnTo>
                    <a:pt x="32" y="39"/>
                  </a:lnTo>
                  <a:lnTo>
                    <a:pt x="48" y="23"/>
                  </a:lnTo>
                  <a:lnTo>
                    <a:pt x="67" y="11"/>
                  </a:lnTo>
                  <a:lnTo>
                    <a:pt x="88" y="4"/>
                  </a:lnTo>
                  <a:lnTo>
                    <a:pt x="111" y="0"/>
                  </a:lnTo>
                  <a:lnTo>
                    <a:pt x="134" y="0"/>
                  </a:lnTo>
                  <a:lnTo>
                    <a:pt x="158" y="4"/>
                  </a:lnTo>
                  <a:lnTo>
                    <a:pt x="179" y="11"/>
                  </a:lnTo>
                  <a:lnTo>
                    <a:pt x="197" y="23"/>
                  </a:lnTo>
                  <a:lnTo>
                    <a:pt x="213" y="39"/>
                  </a:lnTo>
                  <a:lnTo>
                    <a:pt x="227" y="58"/>
                  </a:lnTo>
                  <a:lnTo>
                    <a:pt x="239" y="79"/>
                  </a:lnTo>
                  <a:lnTo>
                    <a:pt x="244" y="100"/>
                  </a:lnTo>
                  <a:lnTo>
                    <a:pt x="246" y="123"/>
                  </a:lnTo>
                  <a:lnTo>
                    <a:pt x="244" y="146"/>
                  </a:lnTo>
                  <a:lnTo>
                    <a:pt x="239" y="167"/>
                  </a:lnTo>
                  <a:lnTo>
                    <a:pt x="227" y="188"/>
                  </a:lnTo>
                  <a:lnTo>
                    <a:pt x="213" y="207"/>
                  </a:lnTo>
                  <a:lnTo>
                    <a:pt x="197" y="221"/>
                  </a:lnTo>
                  <a:lnTo>
                    <a:pt x="179" y="232"/>
                  </a:lnTo>
                  <a:lnTo>
                    <a:pt x="158" y="242"/>
                  </a:lnTo>
                  <a:lnTo>
                    <a:pt x="134" y="246"/>
                  </a:lnTo>
                  <a:lnTo>
                    <a:pt x="111" y="246"/>
                  </a:lnTo>
                  <a:lnTo>
                    <a:pt x="88" y="242"/>
                  </a:lnTo>
                  <a:lnTo>
                    <a:pt x="67" y="232"/>
                  </a:lnTo>
                  <a:lnTo>
                    <a:pt x="48" y="221"/>
                  </a:lnTo>
                  <a:lnTo>
                    <a:pt x="32" y="207"/>
                  </a:lnTo>
                  <a:lnTo>
                    <a:pt x="18" y="188"/>
                  </a:lnTo>
                  <a:lnTo>
                    <a:pt x="7" y="167"/>
                  </a:lnTo>
                  <a:lnTo>
                    <a:pt x="2"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7" name="Freeform 15"/>
            <p:cNvSpPr>
              <a:spLocks/>
            </p:cNvSpPr>
            <p:nvPr/>
          </p:nvSpPr>
          <p:spPr bwMode="auto">
            <a:xfrm>
              <a:off x="3915" y="895"/>
              <a:ext cx="26" cy="27"/>
            </a:xfrm>
            <a:custGeom>
              <a:avLst/>
              <a:gdLst>
                <a:gd name="T0" fmla="*/ 0 w 40"/>
                <a:gd name="T1" fmla="*/ 1 h 42"/>
                <a:gd name="T2" fmla="*/ 1 w 40"/>
                <a:gd name="T3" fmla="*/ 1 h 42"/>
                <a:gd name="T4" fmla="*/ 1 w 40"/>
                <a:gd name="T5" fmla="*/ 1 h 42"/>
                <a:gd name="T6" fmla="*/ 1 w 40"/>
                <a:gd name="T7" fmla="*/ 0 h 42"/>
                <a:gd name="T8" fmla="*/ 1 w 40"/>
                <a:gd name="T9" fmla="*/ 0 h 42"/>
                <a:gd name="T10" fmla="*/ 1 w 40"/>
                <a:gd name="T11" fmla="*/ 1 h 42"/>
                <a:gd name="T12" fmla="*/ 1 w 40"/>
                <a:gd name="T13" fmla="*/ 1 h 42"/>
                <a:gd name="T14" fmla="*/ 1 w 40"/>
                <a:gd name="T15" fmla="*/ 1 h 42"/>
                <a:gd name="T16" fmla="*/ 1 w 40"/>
                <a:gd name="T17" fmla="*/ 1 h 42"/>
                <a:gd name="T18" fmla="*/ 1 w 40"/>
                <a:gd name="T19" fmla="*/ 1 h 42"/>
                <a:gd name="T20" fmla="*/ 1 w 40"/>
                <a:gd name="T21" fmla="*/ 1 h 42"/>
                <a:gd name="T22" fmla="*/ 1 w 40"/>
                <a:gd name="T23" fmla="*/ 1 h 42"/>
                <a:gd name="T24" fmla="*/ 1 w 40"/>
                <a:gd name="T25" fmla="*/ 1 h 42"/>
                <a:gd name="T26" fmla="*/ 1 w 40"/>
                <a:gd name="T27" fmla="*/ 1 h 42"/>
                <a:gd name="T28" fmla="*/ 0 w 40"/>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3" y="11"/>
                  </a:lnTo>
                  <a:lnTo>
                    <a:pt x="7" y="4"/>
                  </a:lnTo>
                  <a:lnTo>
                    <a:pt x="16" y="0"/>
                  </a:lnTo>
                  <a:lnTo>
                    <a:pt x="23" y="0"/>
                  </a:lnTo>
                  <a:lnTo>
                    <a:pt x="33" y="4"/>
                  </a:lnTo>
                  <a:lnTo>
                    <a:pt x="37" y="11"/>
                  </a:lnTo>
                  <a:lnTo>
                    <a:pt x="40" y="21"/>
                  </a:lnTo>
                  <a:lnTo>
                    <a:pt x="37" y="30"/>
                  </a:lnTo>
                  <a:lnTo>
                    <a:pt x="33" y="37"/>
                  </a:lnTo>
                  <a:lnTo>
                    <a:pt x="23" y="42"/>
                  </a:lnTo>
                  <a:lnTo>
                    <a:pt x="16" y="42"/>
                  </a:lnTo>
                  <a:lnTo>
                    <a:pt x="7" y="37"/>
                  </a:lnTo>
                  <a:lnTo>
                    <a:pt x="3" y="30"/>
                  </a:lnTo>
                  <a:lnTo>
                    <a:pt x="0" y="21"/>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6408" name="Rectangle 16"/>
            <p:cNvSpPr>
              <a:spLocks noChangeArrowheads="1"/>
            </p:cNvSpPr>
            <p:nvPr/>
          </p:nvSpPr>
          <p:spPr bwMode="auto">
            <a:xfrm>
              <a:off x="3887" y="609"/>
              <a:ext cx="81" cy="202"/>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6409" name="Line 17"/>
            <p:cNvSpPr>
              <a:spLocks noChangeShapeType="1"/>
            </p:cNvSpPr>
            <p:nvPr/>
          </p:nvSpPr>
          <p:spPr bwMode="auto">
            <a:xfrm flipV="1">
              <a:off x="3927" y="811"/>
              <a:ext cx="2" cy="18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Line 18"/>
            <p:cNvSpPr>
              <a:spLocks noChangeShapeType="1"/>
            </p:cNvSpPr>
            <p:nvPr/>
          </p:nvSpPr>
          <p:spPr bwMode="auto">
            <a:xfrm flipV="1">
              <a:off x="3927" y="512"/>
              <a:ext cx="2" cy="9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19"/>
            <p:cNvSpPr>
              <a:spLocks noChangeShapeType="1"/>
            </p:cNvSpPr>
            <p:nvPr/>
          </p:nvSpPr>
          <p:spPr bwMode="auto">
            <a:xfrm>
              <a:off x="4017" y="997"/>
              <a:ext cx="0" cy="1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Line 20"/>
            <p:cNvSpPr>
              <a:spLocks noChangeShapeType="1"/>
            </p:cNvSpPr>
            <p:nvPr/>
          </p:nvSpPr>
          <p:spPr bwMode="auto">
            <a:xfrm flipH="1" flipV="1">
              <a:off x="3927" y="997"/>
              <a:ext cx="9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21"/>
            <p:cNvSpPr>
              <a:spLocks noChangeShapeType="1"/>
            </p:cNvSpPr>
            <p:nvPr/>
          </p:nvSpPr>
          <p:spPr bwMode="auto">
            <a:xfrm flipH="1">
              <a:off x="3950" y="1085"/>
              <a:ext cx="67" cy="6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Freeform 22"/>
            <p:cNvSpPr>
              <a:spLocks/>
            </p:cNvSpPr>
            <p:nvPr/>
          </p:nvSpPr>
          <p:spPr bwMode="auto">
            <a:xfrm>
              <a:off x="3927" y="1130"/>
              <a:ext cx="43" cy="43"/>
            </a:xfrm>
            <a:custGeom>
              <a:avLst/>
              <a:gdLst>
                <a:gd name="T0" fmla="*/ 0 w 67"/>
                <a:gd name="T1" fmla="*/ 2 h 67"/>
                <a:gd name="T2" fmla="*/ 2 w 67"/>
                <a:gd name="T3" fmla="*/ 1 h 67"/>
                <a:gd name="T4" fmla="*/ 2 w 67"/>
                <a:gd name="T5" fmla="*/ 1 h 67"/>
                <a:gd name="T6" fmla="*/ 1 w 67"/>
                <a:gd name="T7" fmla="*/ 1 h 67"/>
                <a:gd name="T8" fmla="*/ 1 w 67"/>
                <a:gd name="T9" fmla="*/ 1 h 67"/>
                <a:gd name="T10" fmla="*/ 1 w 67"/>
                <a:gd name="T11" fmla="*/ 0 h 67"/>
                <a:gd name="T12" fmla="*/ 0 w 67"/>
                <a:gd name="T13" fmla="*/ 2 h 67"/>
                <a:gd name="T14" fmla="*/ 0 60000 65536"/>
                <a:gd name="T15" fmla="*/ 0 60000 65536"/>
                <a:gd name="T16" fmla="*/ 0 60000 65536"/>
                <a:gd name="T17" fmla="*/ 0 60000 65536"/>
                <a:gd name="T18" fmla="*/ 0 60000 65536"/>
                <a:gd name="T19" fmla="*/ 0 60000 65536"/>
                <a:gd name="T20" fmla="*/ 0 60000 65536"/>
                <a:gd name="T21" fmla="*/ 0 w 67"/>
                <a:gd name="T22" fmla="*/ 0 h 67"/>
                <a:gd name="T23" fmla="*/ 67 w 6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67">
                  <a:moveTo>
                    <a:pt x="0" y="67"/>
                  </a:moveTo>
                  <a:lnTo>
                    <a:pt x="67" y="44"/>
                  </a:lnTo>
                  <a:lnTo>
                    <a:pt x="53" y="37"/>
                  </a:lnTo>
                  <a:lnTo>
                    <a:pt x="39" y="28"/>
                  </a:lnTo>
                  <a:lnTo>
                    <a:pt x="30" y="14"/>
                  </a:lnTo>
                  <a:lnTo>
                    <a:pt x="23"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Line 23"/>
            <p:cNvSpPr>
              <a:spLocks noChangeShapeType="1"/>
            </p:cNvSpPr>
            <p:nvPr/>
          </p:nvSpPr>
          <p:spPr bwMode="auto">
            <a:xfrm>
              <a:off x="3401" y="1173"/>
              <a:ext cx="0" cy="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24"/>
            <p:cNvSpPr>
              <a:spLocks noChangeShapeType="1"/>
            </p:cNvSpPr>
            <p:nvPr/>
          </p:nvSpPr>
          <p:spPr bwMode="auto">
            <a:xfrm>
              <a:off x="3927" y="1173"/>
              <a:ext cx="2" cy="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Line 25"/>
            <p:cNvSpPr>
              <a:spLocks noChangeShapeType="1"/>
            </p:cNvSpPr>
            <p:nvPr/>
          </p:nvSpPr>
          <p:spPr bwMode="auto">
            <a:xfrm>
              <a:off x="3401" y="1260"/>
              <a:ext cx="52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Rectangle 26"/>
            <p:cNvSpPr>
              <a:spLocks noChangeArrowheads="1"/>
            </p:cNvSpPr>
            <p:nvPr/>
          </p:nvSpPr>
          <p:spPr bwMode="auto">
            <a:xfrm>
              <a:off x="3619" y="1436"/>
              <a:ext cx="93" cy="231"/>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6419" name="Line 27"/>
            <p:cNvSpPr>
              <a:spLocks noChangeShapeType="1"/>
            </p:cNvSpPr>
            <p:nvPr/>
          </p:nvSpPr>
          <p:spPr bwMode="auto">
            <a:xfrm flipV="1">
              <a:off x="3664" y="1267"/>
              <a:ext cx="0" cy="16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Freeform 28"/>
            <p:cNvSpPr>
              <a:spLocks/>
            </p:cNvSpPr>
            <p:nvPr/>
          </p:nvSpPr>
          <p:spPr bwMode="auto">
            <a:xfrm>
              <a:off x="3651" y="1248"/>
              <a:ext cx="27" cy="25"/>
            </a:xfrm>
            <a:custGeom>
              <a:avLst/>
              <a:gdLst>
                <a:gd name="T0" fmla="*/ 0 w 42"/>
                <a:gd name="T1" fmla="*/ 1 h 39"/>
                <a:gd name="T2" fmla="*/ 1 w 42"/>
                <a:gd name="T3" fmla="*/ 1 h 39"/>
                <a:gd name="T4" fmla="*/ 1 w 42"/>
                <a:gd name="T5" fmla="*/ 1 h 39"/>
                <a:gd name="T6" fmla="*/ 1 w 42"/>
                <a:gd name="T7" fmla="*/ 0 h 39"/>
                <a:gd name="T8" fmla="*/ 1 w 42"/>
                <a:gd name="T9" fmla="*/ 0 h 39"/>
                <a:gd name="T10" fmla="*/ 1 w 42"/>
                <a:gd name="T11" fmla="*/ 1 h 39"/>
                <a:gd name="T12" fmla="*/ 1 w 42"/>
                <a:gd name="T13" fmla="*/ 1 h 39"/>
                <a:gd name="T14" fmla="*/ 1 w 42"/>
                <a:gd name="T15" fmla="*/ 1 h 39"/>
                <a:gd name="T16" fmla="*/ 1 w 42"/>
                <a:gd name="T17" fmla="*/ 1 h 39"/>
                <a:gd name="T18" fmla="*/ 1 w 42"/>
                <a:gd name="T19" fmla="*/ 1 h 39"/>
                <a:gd name="T20" fmla="*/ 1 w 42"/>
                <a:gd name="T21" fmla="*/ 1 h 39"/>
                <a:gd name="T22" fmla="*/ 1 w 42"/>
                <a:gd name="T23" fmla="*/ 1 h 39"/>
                <a:gd name="T24" fmla="*/ 1 w 42"/>
                <a:gd name="T25" fmla="*/ 1 h 39"/>
                <a:gd name="T26" fmla="*/ 1 w 42"/>
                <a:gd name="T27" fmla="*/ 1 h 39"/>
                <a:gd name="T28" fmla="*/ 0 w 42"/>
                <a:gd name="T29" fmla="*/ 1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18"/>
                  </a:moveTo>
                  <a:lnTo>
                    <a:pt x="2" y="9"/>
                  </a:lnTo>
                  <a:lnTo>
                    <a:pt x="9" y="2"/>
                  </a:lnTo>
                  <a:lnTo>
                    <a:pt x="16" y="0"/>
                  </a:lnTo>
                  <a:lnTo>
                    <a:pt x="26" y="0"/>
                  </a:lnTo>
                  <a:lnTo>
                    <a:pt x="35" y="2"/>
                  </a:lnTo>
                  <a:lnTo>
                    <a:pt x="40" y="9"/>
                  </a:lnTo>
                  <a:lnTo>
                    <a:pt x="42" y="18"/>
                  </a:lnTo>
                  <a:lnTo>
                    <a:pt x="40" y="28"/>
                  </a:lnTo>
                  <a:lnTo>
                    <a:pt x="35" y="35"/>
                  </a:lnTo>
                  <a:lnTo>
                    <a:pt x="26" y="39"/>
                  </a:lnTo>
                  <a:lnTo>
                    <a:pt x="16" y="39"/>
                  </a:lnTo>
                  <a:lnTo>
                    <a:pt x="9" y="35"/>
                  </a:lnTo>
                  <a:lnTo>
                    <a:pt x="2" y="28"/>
                  </a:lnTo>
                  <a:lnTo>
                    <a:pt x="0" y="18"/>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6421" name="Line 29"/>
            <p:cNvSpPr>
              <a:spLocks noChangeShapeType="1"/>
            </p:cNvSpPr>
            <p:nvPr/>
          </p:nvSpPr>
          <p:spPr bwMode="auto">
            <a:xfrm>
              <a:off x="3664" y="1323"/>
              <a:ext cx="0" cy="2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2" name="Freeform 30"/>
            <p:cNvSpPr>
              <a:spLocks/>
            </p:cNvSpPr>
            <p:nvPr/>
          </p:nvSpPr>
          <p:spPr bwMode="auto">
            <a:xfrm>
              <a:off x="3645" y="1335"/>
              <a:ext cx="40" cy="40"/>
            </a:xfrm>
            <a:custGeom>
              <a:avLst/>
              <a:gdLst>
                <a:gd name="T0" fmla="*/ 1 w 63"/>
                <a:gd name="T1" fmla="*/ 2 h 62"/>
                <a:gd name="T2" fmla="*/ 0 w 63"/>
                <a:gd name="T3" fmla="*/ 0 h 62"/>
                <a:gd name="T4" fmla="*/ 1 w 63"/>
                <a:gd name="T5" fmla="*/ 1 h 62"/>
                <a:gd name="T6" fmla="*/ 1 w 63"/>
                <a:gd name="T7" fmla="*/ 1 h 62"/>
                <a:gd name="T8" fmla="*/ 1 w 63"/>
                <a:gd name="T9" fmla="*/ 1 h 62"/>
                <a:gd name="T10" fmla="*/ 2 w 63"/>
                <a:gd name="T11" fmla="*/ 0 h 62"/>
                <a:gd name="T12" fmla="*/ 1 w 63"/>
                <a:gd name="T13" fmla="*/ 2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30" y="62"/>
                  </a:moveTo>
                  <a:lnTo>
                    <a:pt x="0" y="0"/>
                  </a:lnTo>
                  <a:lnTo>
                    <a:pt x="14" y="4"/>
                  </a:lnTo>
                  <a:lnTo>
                    <a:pt x="30" y="7"/>
                  </a:lnTo>
                  <a:lnTo>
                    <a:pt x="46" y="4"/>
                  </a:lnTo>
                  <a:lnTo>
                    <a:pt x="63" y="0"/>
                  </a:lnTo>
                  <a:lnTo>
                    <a:pt x="3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3" name="Rectangle 31"/>
            <p:cNvSpPr>
              <a:spLocks noChangeArrowheads="1"/>
            </p:cNvSpPr>
            <p:nvPr/>
          </p:nvSpPr>
          <p:spPr bwMode="auto">
            <a:xfrm>
              <a:off x="4008" y="618"/>
              <a:ext cx="8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24" name="Rectangle 32"/>
            <p:cNvSpPr>
              <a:spLocks noChangeArrowheads="1"/>
            </p:cNvSpPr>
            <p:nvPr/>
          </p:nvSpPr>
          <p:spPr bwMode="auto">
            <a:xfrm>
              <a:off x="4008" y="62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endParaRPr lang="en-US" altLang="en-US"/>
            </a:p>
          </p:txBody>
        </p:sp>
        <p:sp>
          <p:nvSpPr>
            <p:cNvPr id="16425" name="Rectangle 33"/>
            <p:cNvSpPr>
              <a:spLocks noChangeArrowheads="1"/>
            </p:cNvSpPr>
            <p:nvPr/>
          </p:nvSpPr>
          <p:spPr bwMode="auto">
            <a:xfrm>
              <a:off x="4044" y="666"/>
              <a:ext cx="1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26" name="Rectangle 34"/>
            <p:cNvSpPr>
              <a:spLocks noChangeArrowheads="1"/>
            </p:cNvSpPr>
            <p:nvPr/>
          </p:nvSpPr>
          <p:spPr bwMode="auto">
            <a:xfrm>
              <a:off x="4104" y="68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C</a:t>
              </a:r>
              <a:endParaRPr lang="en-US" altLang="en-US"/>
            </a:p>
          </p:txBody>
        </p:sp>
        <p:sp>
          <p:nvSpPr>
            <p:cNvPr id="16427" name="Line 35"/>
            <p:cNvSpPr>
              <a:spLocks noChangeShapeType="1"/>
            </p:cNvSpPr>
            <p:nvPr/>
          </p:nvSpPr>
          <p:spPr bwMode="auto">
            <a:xfrm flipV="1">
              <a:off x="3094" y="1085"/>
              <a:ext cx="0"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8" name="Line 36"/>
            <p:cNvSpPr>
              <a:spLocks noChangeShapeType="1"/>
            </p:cNvSpPr>
            <p:nvPr/>
          </p:nvSpPr>
          <p:spPr bwMode="auto">
            <a:xfrm>
              <a:off x="3094" y="1085"/>
              <a:ext cx="219"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Line 37"/>
            <p:cNvSpPr>
              <a:spLocks noChangeShapeType="1"/>
            </p:cNvSpPr>
            <p:nvPr/>
          </p:nvSpPr>
          <p:spPr bwMode="auto">
            <a:xfrm>
              <a:off x="3094" y="1455"/>
              <a:ext cx="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0" name="Line 38"/>
            <p:cNvSpPr>
              <a:spLocks noChangeShapeType="1"/>
            </p:cNvSpPr>
            <p:nvPr/>
          </p:nvSpPr>
          <p:spPr bwMode="auto">
            <a:xfrm>
              <a:off x="3173" y="1085"/>
              <a:ext cx="1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Freeform 39"/>
            <p:cNvSpPr>
              <a:spLocks/>
            </p:cNvSpPr>
            <p:nvPr/>
          </p:nvSpPr>
          <p:spPr bwMode="auto">
            <a:xfrm>
              <a:off x="3176" y="1064"/>
              <a:ext cx="40" cy="40"/>
            </a:xfrm>
            <a:custGeom>
              <a:avLst/>
              <a:gdLst>
                <a:gd name="T0" fmla="*/ 2 w 62"/>
                <a:gd name="T1" fmla="*/ 1 h 62"/>
                <a:gd name="T2" fmla="*/ 0 w 62"/>
                <a:gd name="T3" fmla="*/ 2 h 62"/>
                <a:gd name="T4" fmla="*/ 1 w 62"/>
                <a:gd name="T5" fmla="*/ 1 h 62"/>
                <a:gd name="T6" fmla="*/ 1 w 62"/>
                <a:gd name="T7" fmla="*/ 1 h 62"/>
                <a:gd name="T8" fmla="*/ 1 w 62"/>
                <a:gd name="T9" fmla="*/ 1 h 62"/>
                <a:gd name="T10" fmla="*/ 0 w 62"/>
                <a:gd name="T11" fmla="*/ 0 h 62"/>
                <a:gd name="T12" fmla="*/ 2 w 62"/>
                <a:gd name="T13" fmla="*/ 1 h 62"/>
                <a:gd name="T14" fmla="*/ 0 60000 65536"/>
                <a:gd name="T15" fmla="*/ 0 60000 65536"/>
                <a:gd name="T16" fmla="*/ 0 60000 65536"/>
                <a:gd name="T17" fmla="*/ 0 60000 65536"/>
                <a:gd name="T18" fmla="*/ 0 60000 65536"/>
                <a:gd name="T19" fmla="*/ 0 60000 65536"/>
                <a:gd name="T20" fmla="*/ 0 60000 65536"/>
                <a:gd name="T21" fmla="*/ 0 w 62"/>
                <a:gd name="T22" fmla="*/ 0 h 62"/>
                <a:gd name="T23" fmla="*/ 62 w 6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2">
                  <a:moveTo>
                    <a:pt x="62" y="32"/>
                  </a:moveTo>
                  <a:lnTo>
                    <a:pt x="0" y="62"/>
                  </a:lnTo>
                  <a:lnTo>
                    <a:pt x="6" y="48"/>
                  </a:lnTo>
                  <a:lnTo>
                    <a:pt x="9" y="32"/>
                  </a:lnTo>
                  <a:lnTo>
                    <a:pt x="6" y="16"/>
                  </a:lnTo>
                  <a:lnTo>
                    <a:pt x="0" y="0"/>
                  </a:lnTo>
                  <a:lnTo>
                    <a:pt x="6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2" name="Rectangle 40"/>
            <p:cNvSpPr>
              <a:spLocks noChangeArrowheads="1"/>
            </p:cNvSpPr>
            <p:nvPr/>
          </p:nvSpPr>
          <p:spPr bwMode="auto">
            <a:xfrm>
              <a:off x="2855" y="1282"/>
              <a:ext cx="7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33" name="Rectangle 41"/>
            <p:cNvSpPr>
              <a:spLocks noChangeArrowheads="1"/>
            </p:cNvSpPr>
            <p:nvPr/>
          </p:nvSpPr>
          <p:spPr bwMode="auto">
            <a:xfrm>
              <a:off x="2820" y="126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16434" name="Rectangle 42"/>
            <p:cNvSpPr>
              <a:spLocks noChangeArrowheads="1"/>
            </p:cNvSpPr>
            <p:nvPr/>
          </p:nvSpPr>
          <p:spPr bwMode="auto">
            <a:xfrm>
              <a:off x="2896" y="1329"/>
              <a:ext cx="7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35" name="Rectangle 43"/>
            <p:cNvSpPr>
              <a:spLocks noChangeArrowheads="1"/>
            </p:cNvSpPr>
            <p:nvPr/>
          </p:nvSpPr>
          <p:spPr bwMode="auto">
            <a:xfrm>
              <a:off x="2896" y="1329"/>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i1</a:t>
              </a:r>
              <a:endParaRPr lang="en-US" altLang="en-US"/>
            </a:p>
          </p:txBody>
        </p:sp>
        <p:sp>
          <p:nvSpPr>
            <p:cNvPr id="16436" name="Rectangle 44"/>
            <p:cNvSpPr>
              <a:spLocks noChangeArrowheads="1"/>
            </p:cNvSpPr>
            <p:nvPr/>
          </p:nvSpPr>
          <p:spPr bwMode="auto">
            <a:xfrm>
              <a:off x="3145" y="946"/>
              <a:ext cx="6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37" name="Rectangle 45"/>
            <p:cNvSpPr>
              <a:spLocks noChangeArrowheads="1"/>
            </p:cNvSpPr>
            <p:nvPr/>
          </p:nvSpPr>
          <p:spPr bwMode="auto">
            <a:xfrm>
              <a:off x="3424" y="970"/>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Q1</a:t>
              </a:r>
              <a:endParaRPr lang="en-US" altLang="en-US"/>
            </a:p>
          </p:txBody>
        </p:sp>
        <p:sp>
          <p:nvSpPr>
            <p:cNvPr id="16438" name="Freeform 46"/>
            <p:cNvSpPr>
              <a:spLocks/>
            </p:cNvSpPr>
            <p:nvPr/>
          </p:nvSpPr>
          <p:spPr bwMode="auto">
            <a:xfrm>
              <a:off x="3071" y="1521"/>
              <a:ext cx="45" cy="43"/>
            </a:xfrm>
            <a:custGeom>
              <a:avLst/>
              <a:gdLst>
                <a:gd name="T0" fmla="*/ 0 w 70"/>
                <a:gd name="T1" fmla="*/ 0 h 67"/>
                <a:gd name="T2" fmla="*/ 2 w 70"/>
                <a:gd name="T3" fmla="*/ 0 h 67"/>
                <a:gd name="T4" fmla="*/ 1 w 70"/>
                <a:gd name="T5" fmla="*/ 2 h 67"/>
                <a:gd name="T6" fmla="*/ 0 w 70"/>
                <a:gd name="T7" fmla="*/ 0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0"/>
                  </a:moveTo>
                  <a:lnTo>
                    <a:pt x="70" y="0"/>
                  </a:lnTo>
                  <a:lnTo>
                    <a:pt x="35" y="67"/>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6439" name="Rectangle 47"/>
            <p:cNvSpPr>
              <a:spLocks noChangeArrowheads="1"/>
            </p:cNvSpPr>
            <p:nvPr/>
          </p:nvSpPr>
          <p:spPr bwMode="auto">
            <a:xfrm>
              <a:off x="3756" y="978"/>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Q2</a:t>
              </a:r>
              <a:endParaRPr lang="en-US" altLang="en-US"/>
            </a:p>
          </p:txBody>
        </p:sp>
        <p:sp>
          <p:nvSpPr>
            <p:cNvPr id="16440" name="Line 48"/>
            <p:cNvSpPr>
              <a:spLocks noChangeShapeType="1"/>
            </p:cNvSpPr>
            <p:nvPr/>
          </p:nvSpPr>
          <p:spPr bwMode="auto">
            <a:xfrm>
              <a:off x="3664" y="1665"/>
              <a:ext cx="0" cy="1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1" name="Rectangle 49"/>
            <p:cNvSpPr>
              <a:spLocks noChangeArrowheads="1"/>
            </p:cNvSpPr>
            <p:nvPr/>
          </p:nvSpPr>
          <p:spPr bwMode="auto">
            <a:xfrm>
              <a:off x="3697" y="1305"/>
              <a:ext cx="60"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42" name="Rectangle 50"/>
            <p:cNvSpPr>
              <a:spLocks noChangeArrowheads="1"/>
            </p:cNvSpPr>
            <p:nvPr/>
          </p:nvSpPr>
          <p:spPr bwMode="auto">
            <a:xfrm>
              <a:off x="3732" y="1285"/>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endParaRPr lang="en-US" altLang="en-US"/>
            </a:p>
          </p:txBody>
        </p:sp>
        <p:sp>
          <p:nvSpPr>
            <p:cNvPr id="16443" name="Rectangle 51"/>
            <p:cNvSpPr>
              <a:spLocks noChangeArrowheads="1"/>
            </p:cNvSpPr>
            <p:nvPr/>
          </p:nvSpPr>
          <p:spPr bwMode="auto">
            <a:xfrm>
              <a:off x="3794" y="135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S</a:t>
              </a:r>
              <a:endParaRPr lang="en-US" altLang="en-US"/>
            </a:p>
          </p:txBody>
        </p:sp>
        <p:sp>
          <p:nvSpPr>
            <p:cNvPr id="16444" name="Rectangle 52"/>
            <p:cNvSpPr>
              <a:spLocks noChangeArrowheads="1"/>
            </p:cNvSpPr>
            <p:nvPr/>
          </p:nvSpPr>
          <p:spPr bwMode="auto">
            <a:xfrm>
              <a:off x="3727" y="1497"/>
              <a:ext cx="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45" name="Rectangle 53"/>
            <p:cNvSpPr>
              <a:spLocks noChangeArrowheads="1"/>
            </p:cNvSpPr>
            <p:nvPr/>
          </p:nvSpPr>
          <p:spPr bwMode="auto">
            <a:xfrm>
              <a:off x="3755" y="1499"/>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endParaRPr lang="en-US" altLang="en-US"/>
            </a:p>
          </p:txBody>
        </p:sp>
        <p:sp>
          <p:nvSpPr>
            <p:cNvPr id="16446" name="Rectangle 54"/>
            <p:cNvSpPr>
              <a:spLocks noChangeArrowheads="1"/>
            </p:cNvSpPr>
            <p:nvPr/>
          </p:nvSpPr>
          <p:spPr bwMode="auto">
            <a:xfrm>
              <a:off x="3781" y="1547"/>
              <a:ext cx="6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47" name="Rectangle 55"/>
            <p:cNvSpPr>
              <a:spLocks noChangeArrowheads="1"/>
            </p:cNvSpPr>
            <p:nvPr/>
          </p:nvSpPr>
          <p:spPr bwMode="auto">
            <a:xfrm>
              <a:off x="3851" y="154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E</a:t>
              </a:r>
              <a:endParaRPr lang="en-US" altLang="en-US"/>
            </a:p>
          </p:txBody>
        </p:sp>
        <p:sp>
          <p:nvSpPr>
            <p:cNvPr id="16448" name="Line 56"/>
            <p:cNvSpPr>
              <a:spLocks noChangeShapeType="1"/>
            </p:cNvSpPr>
            <p:nvPr/>
          </p:nvSpPr>
          <p:spPr bwMode="auto">
            <a:xfrm>
              <a:off x="4017" y="1085"/>
              <a:ext cx="220"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9" name="Line 57"/>
            <p:cNvSpPr>
              <a:spLocks noChangeShapeType="1"/>
            </p:cNvSpPr>
            <p:nvPr/>
          </p:nvSpPr>
          <p:spPr bwMode="auto">
            <a:xfrm flipV="1">
              <a:off x="4237" y="1085"/>
              <a:ext cx="0" cy="21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0" name="Freeform 58"/>
            <p:cNvSpPr>
              <a:spLocks/>
            </p:cNvSpPr>
            <p:nvPr/>
          </p:nvSpPr>
          <p:spPr bwMode="auto">
            <a:xfrm>
              <a:off x="4157" y="1297"/>
              <a:ext cx="157" cy="158"/>
            </a:xfrm>
            <a:custGeom>
              <a:avLst/>
              <a:gdLst>
                <a:gd name="T0" fmla="*/ 0 w 244"/>
                <a:gd name="T1" fmla="*/ 3 h 246"/>
                <a:gd name="T2" fmla="*/ 0 w 244"/>
                <a:gd name="T3" fmla="*/ 3 h 246"/>
                <a:gd name="T4" fmla="*/ 1 w 244"/>
                <a:gd name="T5" fmla="*/ 2 h 246"/>
                <a:gd name="T6" fmla="*/ 1 w 244"/>
                <a:gd name="T7" fmla="*/ 2 h 246"/>
                <a:gd name="T8" fmla="*/ 1 w 244"/>
                <a:gd name="T9" fmla="*/ 1 h 246"/>
                <a:gd name="T10" fmla="*/ 2 w 244"/>
                <a:gd name="T11" fmla="*/ 1 h 246"/>
                <a:gd name="T12" fmla="*/ 2 w 244"/>
                <a:gd name="T13" fmla="*/ 1 h 246"/>
                <a:gd name="T14" fmla="*/ 3 w 244"/>
                <a:gd name="T15" fmla="*/ 1 h 246"/>
                <a:gd name="T16" fmla="*/ 3 w 244"/>
                <a:gd name="T17" fmla="*/ 0 h 246"/>
                <a:gd name="T18" fmla="*/ 4 w 244"/>
                <a:gd name="T19" fmla="*/ 0 h 246"/>
                <a:gd name="T20" fmla="*/ 5 w 244"/>
                <a:gd name="T21" fmla="*/ 1 h 246"/>
                <a:gd name="T22" fmla="*/ 5 w 244"/>
                <a:gd name="T23" fmla="*/ 1 h 246"/>
                <a:gd name="T24" fmla="*/ 6 w 244"/>
                <a:gd name="T25" fmla="*/ 1 h 246"/>
                <a:gd name="T26" fmla="*/ 6 w 244"/>
                <a:gd name="T27" fmla="*/ 1 h 246"/>
                <a:gd name="T28" fmla="*/ 6 w 244"/>
                <a:gd name="T29" fmla="*/ 2 h 246"/>
                <a:gd name="T30" fmla="*/ 7 w 244"/>
                <a:gd name="T31" fmla="*/ 2 h 246"/>
                <a:gd name="T32" fmla="*/ 7 w 244"/>
                <a:gd name="T33" fmla="*/ 3 h 246"/>
                <a:gd name="T34" fmla="*/ 7 w 244"/>
                <a:gd name="T35" fmla="*/ 3 h 246"/>
                <a:gd name="T36" fmla="*/ 7 w 244"/>
                <a:gd name="T37" fmla="*/ 4 h 246"/>
                <a:gd name="T38" fmla="*/ 7 w 244"/>
                <a:gd name="T39" fmla="*/ 5 h 246"/>
                <a:gd name="T40" fmla="*/ 6 w 244"/>
                <a:gd name="T41" fmla="*/ 5 h 246"/>
                <a:gd name="T42" fmla="*/ 6 w 244"/>
                <a:gd name="T43" fmla="*/ 6 h 246"/>
                <a:gd name="T44" fmla="*/ 6 w 244"/>
                <a:gd name="T45" fmla="*/ 6 h 246"/>
                <a:gd name="T46" fmla="*/ 5 w 244"/>
                <a:gd name="T47" fmla="*/ 7 h 246"/>
                <a:gd name="T48" fmla="*/ 5 w 244"/>
                <a:gd name="T49" fmla="*/ 7 h 246"/>
                <a:gd name="T50" fmla="*/ 4 w 244"/>
                <a:gd name="T51" fmla="*/ 7 h 246"/>
                <a:gd name="T52" fmla="*/ 3 w 244"/>
                <a:gd name="T53" fmla="*/ 7 h 246"/>
                <a:gd name="T54" fmla="*/ 3 w 244"/>
                <a:gd name="T55" fmla="*/ 7 h 246"/>
                <a:gd name="T56" fmla="*/ 2 w 244"/>
                <a:gd name="T57" fmla="*/ 7 h 246"/>
                <a:gd name="T58" fmla="*/ 2 w 244"/>
                <a:gd name="T59" fmla="*/ 6 h 246"/>
                <a:gd name="T60" fmla="*/ 1 w 244"/>
                <a:gd name="T61" fmla="*/ 6 h 246"/>
                <a:gd name="T62" fmla="*/ 1 w 244"/>
                <a:gd name="T63" fmla="*/ 5 h 246"/>
                <a:gd name="T64" fmla="*/ 1 w 244"/>
                <a:gd name="T65" fmla="*/ 5 h 246"/>
                <a:gd name="T66" fmla="*/ 0 w 244"/>
                <a:gd name="T67" fmla="*/ 4 h 246"/>
                <a:gd name="T68" fmla="*/ 0 w 244"/>
                <a:gd name="T69" fmla="*/ 3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4"/>
                <a:gd name="T106" fmla="*/ 0 h 246"/>
                <a:gd name="T107" fmla="*/ 244 w 244"/>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4" h="246">
                  <a:moveTo>
                    <a:pt x="0" y="123"/>
                  </a:moveTo>
                  <a:lnTo>
                    <a:pt x="0" y="100"/>
                  </a:lnTo>
                  <a:lnTo>
                    <a:pt x="7" y="79"/>
                  </a:lnTo>
                  <a:lnTo>
                    <a:pt x="17" y="58"/>
                  </a:lnTo>
                  <a:lnTo>
                    <a:pt x="31" y="39"/>
                  </a:lnTo>
                  <a:lnTo>
                    <a:pt x="49" y="23"/>
                  </a:lnTo>
                  <a:lnTo>
                    <a:pt x="68" y="11"/>
                  </a:lnTo>
                  <a:lnTo>
                    <a:pt x="89" y="4"/>
                  </a:lnTo>
                  <a:lnTo>
                    <a:pt x="112" y="0"/>
                  </a:lnTo>
                  <a:lnTo>
                    <a:pt x="135" y="0"/>
                  </a:lnTo>
                  <a:lnTo>
                    <a:pt x="156" y="4"/>
                  </a:lnTo>
                  <a:lnTo>
                    <a:pt x="177" y="11"/>
                  </a:lnTo>
                  <a:lnTo>
                    <a:pt x="196" y="23"/>
                  </a:lnTo>
                  <a:lnTo>
                    <a:pt x="212" y="39"/>
                  </a:lnTo>
                  <a:lnTo>
                    <a:pt x="226" y="58"/>
                  </a:lnTo>
                  <a:lnTo>
                    <a:pt x="237" y="79"/>
                  </a:lnTo>
                  <a:lnTo>
                    <a:pt x="242" y="100"/>
                  </a:lnTo>
                  <a:lnTo>
                    <a:pt x="244" y="123"/>
                  </a:lnTo>
                  <a:lnTo>
                    <a:pt x="242" y="146"/>
                  </a:lnTo>
                  <a:lnTo>
                    <a:pt x="237" y="167"/>
                  </a:lnTo>
                  <a:lnTo>
                    <a:pt x="226" y="188"/>
                  </a:lnTo>
                  <a:lnTo>
                    <a:pt x="212" y="207"/>
                  </a:lnTo>
                  <a:lnTo>
                    <a:pt x="196" y="221"/>
                  </a:lnTo>
                  <a:lnTo>
                    <a:pt x="177" y="232"/>
                  </a:lnTo>
                  <a:lnTo>
                    <a:pt x="156" y="242"/>
                  </a:lnTo>
                  <a:lnTo>
                    <a:pt x="135" y="246"/>
                  </a:lnTo>
                  <a:lnTo>
                    <a:pt x="112" y="246"/>
                  </a:lnTo>
                  <a:lnTo>
                    <a:pt x="89" y="242"/>
                  </a:lnTo>
                  <a:lnTo>
                    <a:pt x="68" y="232"/>
                  </a:lnTo>
                  <a:lnTo>
                    <a:pt x="49" y="221"/>
                  </a:lnTo>
                  <a:lnTo>
                    <a:pt x="31" y="207"/>
                  </a:lnTo>
                  <a:lnTo>
                    <a:pt x="17" y="188"/>
                  </a:lnTo>
                  <a:lnTo>
                    <a:pt x="7" y="167"/>
                  </a:lnTo>
                  <a:lnTo>
                    <a:pt x="0"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51" name="Line 59"/>
            <p:cNvSpPr>
              <a:spLocks noChangeShapeType="1"/>
            </p:cNvSpPr>
            <p:nvPr/>
          </p:nvSpPr>
          <p:spPr bwMode="auto">
            <a:xfrm>
              <a:off x="4237" y="1460"/>
              <a:ext cx="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2" name="Rectangle 60"/>
            <p:cNvSpPr>
              <a:spLocks noChangeArrowheads="1"/>
            </p:cNvSpPr>
            <p:nvPr/>
          </p:nvSpPr>
          <p:spPr bwMode="auto">
            <a:xfrm>
              <a:off x="4332" y="1281"/>
              <a:ext cx="73"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53" name="Rectangle 61"/>
            <p:cNvSpPr>
              <a:spLocks noChangeArrowheads="1"/>
            </p:cNvSpPr>
            <p:nvPr/>
          </p:nvSpPr>
          <p:spPr bwMode="auto">
            <a:xfrm>
              <a:off x="4332" y="128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16454" name="Rectangle 62"/>
            <p:cNvSpPr>
              <a:spLocks noChangeArrowheads="1"/>
            </p:cNvSpPr>
            <p:nvPr/>
          </p:nvSpPr>
          <p:spPr bwMode="auto">
            <a:xfrm>
              <a:off x="4372" y="1329"/>
              <a:ext cx="7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55" name="Rectangle 63"/>
            <p:cNvSpPr>
              <a:spLocks noChangeArrowheads="1"/>
            </p:cNvSpPr>
            <p:nvPr/>
          </p:nvSpPr>
          <p:spPr bwMode="auto">
            <a:xfrm>
              <a:off x="4407" y="1329"/>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i2</a:t>
              </a:r>
              <a:endParaRPr lang="en-US" altLang="en-US"/>
            </a:p>
          </p:txBody>
        </p:sp>
        <p:sp>
          <p:nvSpPr>
            <p:cNvPr id="16456" name="Freeform 64"/>
            <p:cNvSpPr>
              <a:spLocks/>
            </p:cNvSpPr>
            <p:nvPr/>
          </p:nvSpPr>
          <p:spPr bwMode="auto">
            <a:xfrm>
              <a:off x="4214" y="1526"/>
              <a:ext cx="43" cy="43"/>
            </a:xfrm>
            <a:custGeom>
              <a:avLst/>
              <a:gdLst>
                <a:gd name="T0" fmla="*/ 0 w 67"/>
                <a:gd name="T1" fmla="*/ 0 h 67"/>
                <a:gd name="T2" fmla="*/ 2 w 67"/>
                <a:gd name="T3" fmla="*/ 0 h 67"/>
                <a:gd name="T4" fmla="*/ 1 w 67"/>
                <a:gd name="T5" fmla="*/ 2 h 67"/>
                <a:gd name="T6" fmla="*/ 0 w 67"/>
                <a:gd name="T7" fmla="*/ 0 h 67"/>
                <a:gd name="T8" fmla="*/ 0 60000 65536"/>
                <a:gd name="T9" fmla="*/ 0 60000 65536"/>
                <a:gd name="T10" fmla="*/ 0 60000 65536"/>
                <a:gd name="T11" fmla="*/ 0 60000 65536"/>
                <a:gd name="T12" fmla="*/ 0 w 67"/>
                <a:gd name="T13" fmla="*/ 0 h 67"/>
                <a:gd name="T14" fmla="*/ 67 w 67"/>
                <a:gd name="T15" fmla="*/ 67 h 67"/>
              </a:gdLst>
              <a:ahLst/>
              <a:cxnLst>
                <a:cxn ang="T8">
                  <a:pos x="T0" y="T1"/>
                </a:cxn>
                <a:cxn ang="T9">
                  <a:pos x="T2" y="T3"/>
                </a:cxn>
                <a:cxn ang="T10">
                  <a:pos x="T4" y="T5"/>
                </a:cxn>
                <a:cxn ang="T11">
                  <a:pos x="T6" y="T7"/>
                </a:cxn>
              </a:cxnLst>
              <a:rect l="T12" t="T13" r="T14" b="T15"/>
              <a:pathLst>
                <a:path w="67" h="67">
                  <a:moveTo>
                    <a:pt x="0" y="0"/>
                  </a:moveTo>
                  <a:lnTo>
                    <a:pt x="67" y="0"/>
                  </a:lnTo>
                  <a:lnTo>
                    <a:pt x="35" y="67"/>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6457" name="Line 65"/>
            <p:cNvSpPr>
              <a:spLocks noChangeShapeType="1"/>
            </p:cNvSpPr>
            <p:nvPr/>
          </p:nvSpPr>
          <p:spPr bwMode="auto">
            <a:xfrm flipH="1">
              <a:off x="4135" y="1085"/>
              <a:ext cx="1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8" name="Freeform 66"/>
            <p:cNvSpPr>
              <a:spLocks/>
            </p:cNvSpPr>
            <p:nvPr/>
          </p:nvSpPr>
          <p:spPr bwMode="auto">
            <a:xfrm>
              <a:off x="4103" y="1064"/>
              <a:ext cx="41" cy="40"/>
            </a:xfrm>
            <a:custGeom>
              <a:avLst/>
              <a:gdLst>
                <a:gd name="T0" fmla="*/ 0 w 63"/>
                <a:gd name="T1" fmla="*/ 1 h 62"/>
                <a:gd name="T2" fmla="*/ 2 w 63"/>
                <a:gd name="T3" fmla="*/ 0 h 62"/>
                <a:gd name="T4" fmla="*/ 2 w 63"/>
                <a:gd name="T5" fmla="*/ 1 h 62"/>
                <a:gd name="T6" fmla="*/ 2 w 63"/>
                <a:gd name="T7" fmla="*/ 1 h 62"/>
                <a:gd name="T8" fmla="*/ 2 w 63"/>
                <a:gd name="T9" fmla="*/ 1 h 62"/>
                <a:gd name="T10" fmla="*/ 2 w 63"/>
                <a:gd name="T11" fmla="*/ 2 h 62"/>
                <a:gd name="T12" fmla="*/ 0 w 63"/>
                <a:gd name="T13" fmla="*/ 1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0" y="32"/>
                  </a:moveTo>
                  <a:lnTo>
                    <a:pt x="63" y="0"/>
                  </a:lnTo>
                  <a:lnTo>
                    <a:pt x="58" y="16"/>
                  </a:lnTo>
                  <a:lnTo>
                    <a:pt x="56" y="32"/>
                  </a:lnTo>
                  <a:lnTo>
                    <a:pt x="58" y="48"/>
                  </a:lnTo>
                  <a:lnTo>
                    <a:pt x="63" y="6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9" name="Rectangle 67"/>
            <p:cNvSpPr>
              <a:spLocks noChangeArrowheads="1"/>
            </p:cNvSpPr>
            <p:nvPr/>
          </p:nvSpPr>
          <p:spPr bwMode="auto">
            <a:xfrm>
              <a:off x="4098" y="946"/>
              <a:ext cx="6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60" name="Line 68"/>
            <p:cNvSpPr>
              <a:spLocks noChangeShapeType="1"/>
            </p:cNvSpPr>
            <p:nvPr/>
          </p:nvSpPr>
          <p:spPr bwMode="auto">
            <a:xfrm>
              <a:off x="3927" y="908"/>
              <a:ext cx="637"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1" name="Freeform 69"/>
            <p:cNvSpPr>
              <a:spLocks/>
            </p:cNvSpPr>
            <p:nvPr/>
          </p:nvSpPr>
          <p:spPr bwMode="auto">
            <a:xfrm>
              <a:off x="4568" y="895"/>
              <a:ext cx="25" cy="27"/>
            </a:xfrm>
            <a:custGeom>
              <a:avLst/>
              <a:gdLst>
                <a:gd name="T0" fmla="*/ 0 w 40"/>
                <a:gd name="T1" fmla="*/ 1 h 42"/>
                <a:gd name="T2" fmla="*/ 0 w 40"/>
                <a:gd name="T3" fmla="*/ 1 h 42"/>
                <a:gd name="T4" fmla="*/ 1 w 40"/>
                <a:gd name="T5" fmla="*/ 1 h 42"/>
                <a:gd name="T6" fmla="*/ 1 w 40"/>
                <a:gd name="T7" fmla="*/ 0 h 42"/>
                <a:gd name="T8" fmla="*/ 1 w 40"/>
                <a:gd name="T9" fmla="*/ 0 h 42"/>
                <a:gd name="T10" fmla="*/ 1 w 40"/>
                <a:gd name="T11" fmla="*/ 1 h 42"/>
                <a:gd name="T12" fmla="*/ 1 w 40"/>
                <a:gd name="T13" fmla="*/ 1 h 42"/>
                <a:gd name="T14" fmla="*/ 1 w 40"/>
                <a:gd name="T15" fmla="*/ 1 h 42"/>
                <a:gd name="T16" fmla="*/ 1 w 40"/>
                <a:gd name="T17" fmla="*/ 1 h 42"/>
                <a:gd name="T18" fmla="*/ 1 w 40"/>
                <a:gd name="T19" fmla="*/ 1 h 42"/>
                <a:gd name="T20" fmla="*/ 1 w 40"/>
                <a:gd name="T21" fmla="*/ 1 h 42"/>
                <a:gd name="T22" fmla="*/ 1 w 40"/>
                <a:gd name="T23" fmla="*/ 1 h 42"/>
                <a:gd name="T24" fmla="*/ 1 w 40"/>
                <a:gd name="T25" fmla="*/ 1 h 42"/>
                <a:gd name="T26" fmla="*/ 0 w 40"/>
                <a:gd name="T27" fmla="*/ 1 h 42"/>
                <a:gd name="T28" fmla="*/ 0 w 40"/>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0" y="11"/>
                  </a:lnTo>
                  <a:lnTo>
                    <a:pt x="7" y="4"/>
                  </a:lnTo>
                  <a:lnTo>
                    <a:pt x="14" y="0"/>
                  </a:lnTo>
                  <a:lnTo>
                    <a:pt x="23" y="0"/>
                  </a:lnTo>
                  <a:lnTo>
                    <a:pt x="33" y="4"/>
                  </a:lnTo>
                  <a:lnTo>
                    <a:pt x="37" y="11"/>
                  </a:lnTo>
                  <a:lnTo>
                    <a:pt x="40" y="21"/>
                  </a:lnTo>
                  <a:lnTo>
                    <a:pt x="37" y="30"/>
                  </a:lnTo>
                  <a:lnTo>
                    <a:pt x="33" y="37"/>
                  </a:lnTo>
                  <a:lnTo>
                    <a:pt x="23" y="42"/>
                  </a:lnTo>
                  <a:lnTo>
                    <a:pt x="14" y="42"/>
                  </a:lnTo>
                  <a:lnTo>
                    <a:pt x="7" y="37"/>
                  </a:lnTo>
                  <a:lnTo>
                    <a:pt x="0" y="30"/>
                  </a:lnTo>
                  <a:lnTo>
                    <a:pt x="0" y="21"/>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16462" name="Rectangle 70"/>
            <p:cNvSpPr>
              <a:spLocks noChangeArrowheads="1"/>
            </p:cNvSpPr>
            <p:nvPr/>
          </p:nvSpPr>
          <p:spPr bwMode="auto">
            <a:xfrm>
              <a:off x="4646" y="1200"/>
              <a:ext cx="73"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63" name="Rectangle 71"/>
            <p:cNvSpPr>
              <a:spLocks noChangeArrowheads="1"/>
            </p:cNvSpPr>
            <p:nvPr/>
          </p:nvSpPr>
          <p:spPr bwMode="auto">
            <a:xfrm>
              <a:off x="4646" y="12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16464" name="Rectangle 72"/>
            <p:cNvSpPr>
              <a:spLocks noChangeArrowheads="1"/>
            </p:cNvSpPr>
            <p:nvPr/>
          </p:nvSpPr>
          <p:spPr bwMode="auto">
            <a:xfrm>
              <a:off x="4686" y="1248"/>
              <a:ext cx="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65" name="Rectangle 73"/>
            <p:cNvSpPr>
              <a:spLocks noChangeArrowheads="1"/>
            </p:cNvSpPr>
            <p:nvPr/>
          </p:nvSpPr>
          <p:spPr bwMode="auto">
            <a:xfrm>
              <a:off x="4686" y="1248"/>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o</a:t>
              </a:r>
              <a:endParaRPr lang="en-US" altLang="en-US"/>
            </a:p>
          </p:txBody>
        </p:sp>
        <p:sp>
          <p:nvSpPr>
            <p:cNvPr id="16466" name="Rectangle 74"/>
            <p:cNvSpPr>
              <a:spLocks noChangeArrowheads="1"/>
            </p:cNvSpPr>
            <p:nvPr/>
          </p:nvSpPr>
          <p:spPr bwMode="auto">
            <a:xfrm>
              <a:off x="5271" y="368"/>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CC</a:t>
              </a:r>
              <a:endParaRPr lang="en-US" altLang="en-US" sz="1800"/>
            </a:p>
          </p:txBody>
        </p:sp>
        <p:sp>
          <p:nvSpPr>
            <p:cNvPr id="16467" name="Rectangle 75"/>
            <p:cNvSpPr>
              <a:spLocks noChangeArrowheads="1"/>
            </p:cNvSpPr>
            <p:nvPr/>
          </p:nvSpPr>
          <p:spPr bwMode="auto">
            <a:xfrm>
              <a:off x="3582" y="1098"/>
              <a:ext cx="127"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68" name="Rectangle 76"/>
            <p:cNvSpPr>
              <a:spLocks noChangeArrowheads="1"/>
            </p:cNvSpPr>
            <p:nvPr/>
          </p:nvSpPr>
          <p:spPr bwMode="auto">
            <a:xfrm>
              <a:off x="5290" y="1725"/>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EE</a:t>
              </a:r>
              <a:endParaRPr lang="en-US" altLang="en-US" sz="1800"/>
            </a:p>
          </p:txBody>
        </p:sp>
        <p:sp>
          <p:nvSpPr>
            <p:cNvPr id="16469" name="Line 77"/>
            <p:cNvSpPr>
              <a:spLocks noChangeShapeType="1"/>
            </p:cNvSpPr>
            <p:nvPr/>
          </p:nvSpPr>
          <p:spPr bwMode="auto">
            <a:xfrm>
              <a:off x="2915" y="505"/>
              <a:ext cx="22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0" name="Line 78"/>
            <p:cNvSpPr>
              <a:spLocks noChangeShapeType="1"/>
            </p:cNvSpPr>
            <p:nvPr/>
          </p:nvSpPr>
          <p:spPr bwMode="auto">
            <a:xfrm flipH="1">
              <a:off x="5119" y="959"/>
              <a:ext cx="1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1" name="Line 79"/>
            <p:cNvSpPr>
              <a:spLocks noChangeShapeType="1"/>
            </p:cNvSpPr>
            <p:nvPr/>
          </p:nvSpPr>
          <p:spPr bwMode="auto">
            <a:xfrm flipH="1">
              <a:off x="5179" y="988"/>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2" name="Line 80"/>
            <p:cNvSpPr>
              <a:spLocks noChangeShapeType="1"/>
            </p:cNvSpPr>
            <p:nvPr/>
          </p:nvSpPr>
          <p:spPr bwMode="auto">
            <a:xfrm flipH="1">
              <a:off x="5120" y="1341"/>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3" name="Line 81"/>
            <p:cNvSpPr>
              <a:spLocks noChangeShapeType="1"/>
            </p:cNvSpPr>
            <p:nvPr/>
          </p:nvSpPr>
          <p:spPr bwMode="auto">
            <a:xfrm flipH="1">
              <a:off x="5179" y="1370"/>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4" name="Line 82"/>
            <p:cNvSpPr>
              <a:spLocks noChangeShapeType="1"/>
            </p:cNvSpPr>
            <p:nvPr/>
          </p:nvSpPr>
          <p:spPr bwMode="auto">
            <a:xfrm>
              <a:off x="5225" y="1374"/>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5" name="Line 83"/>
            <p:cNvSpPr>
              <a:spLocks noChangeShapeType="1"/>
            </p:cNvSpPr>
            <p:nvPr/>
          </p:nvSpPr>
          <p:spPr bwMode="auto">
            <a:xfrm>
              <a:off x="5223" y="509"/>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6" name="Line 84"/>
            <p:cNvSpPr>
              <a:spLocks noChangeShapeType="1"/>
            </p:cNvSpPr>
            <p:nvPr/>
          </p:nvSpPr>
          <p:spPr bwMode="auto">
            <a:xfrm flipV="1">
              <a:off x="5220" y="988"/>
              <a:ext cx="0"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7" name="Line 85"/>
            <p:cNvSpPr>
              <a:spLocks noChangeShapeType="1"/>
            </p:cNvSpPr>
            <p:nvPr/>
          </p:nvSpPr>
          <p:spPr bwMode="auto">
            <a:xfrm>
              <a:off x="5220" y="1157"/>
              <a:ext cx="1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8" name="Line 86"/>
            <p:cNvSpPr>
              <a:spLocks noChangeShapeType="1"/>
            </p:cNvSpPr>
            <p:nvPr/>
          </p:nvSpPr>
          <p:spPr bwMode="auto">
            <a:xfrm>
              <a:off x="2908" y="1820"/>
              <a:ext cx="2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9" name="Freeform 87"/>
            <p:cNvSpPr>
              <a:spLocks/>
            </p:cNvSpPr>
            <p:nvPr/>
          </p:nvSpPr>
          <p:spPr bwMode="auto">
            <a:xfrm rot="-5400000">
              <a:off x="5368" y="1141"/>
              <a:ext cx="43" cy="44"/>
            </a:xfrm>
            <a:custGeom>
              <a:avLst/>
              <a:gdLst>
                <a:gd name="T0" fmla="*/ 0 w 68"/>
                <a:gd name="T1" fmla="*/ 0 h 68"/>
                <a:gd name="T2" fmla="*/ 2 w 68"/>
                <a:gd name="T3" fmla="*/ 0 h 68"/>
                <a:gd name="T4" fmla="*/ 1 w 68"/>
                <a:gd name="T5" fmla="*/ 2 h 68"/>
                <a:gd name="T6" fmla="*/ 0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0"/>
                  </a:moveTo>
                  <a:lnTo>
                    <a:pt x="68" y="0"/>
                  </a:lnTo>
                  <a:lnTo>
                    <a:pt x="33" y="68"/>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6480" name="Freeform 88"/>
            <p:cNvSpPr>
              <a:spLocks/>
            </p:cNvSpPr>
            <p:nvPr/>
          </p:nvSpPr>
          <p:spPr bwMode="auto">
            <a:xfrm>
              <a:off x="4557" y="1526"/>
              <a:ext cx="45" cy="44"/>
            </a:xfrm>
            <a:custGeom>
              <a:avLst/>
              <a:gdLst>
                <a:gd name="T0" fmla="*/ 0 w 70"/>
                <a:gd name="T1" fmla="*/ 0 h 68"/>
                <a:gd name="T2" fmla="*/ 2 w 70"/>
                <a:gd name="T3" fmla="*/ 0 h 68"/>
                <a:gd name="T4" fmla="*/ 1 w 70"/>
                <a:gd name="T5" fmla="*/ 2 h 68"/>
                <a:gd name="T6" fmla="*/ 0 w 70"/>
                <a:gd name="T7" fmla="*/ 0 h 68"/>
                <a:gd name="T8" fmla="*/ 0 60000 65536"/>
                <a:gd name="T9" fmla="*/ 0 60000 65536"/>
                <a:gd name="T10" fmla="*/ 0 60000 65536"/>
                <a:gd name="T11" fmla="*/ 0 60000 65536"/>
                <a:gd name="T12" fmla="*/ 0 w 70"/>
                <a:gd name="T13" fmla="*/ 0 h 68"/>
                <a:gd name="T14" fmla="*/ 70 w 70"/>
                <a:gd name="T15" fmla="*/ 68 h 68"/>
              </a:gdLst>
              <a:ahLst/>
              <a:cxnLst>
                <a:cxn ang="T8">
                  <a:pos x="T0" y="T1"/>
                </a:cxn>
                <a:cxn ang="T9">
                  <a:pos x="T2" y="T3"/>
                </a:cxn>
                <a:cxn ang="T10">
                  <a:pos x="T4" y="T5"/>
                </a:cxn>
                <a:cxn ang="T11">
                  <a:pos x="T6" y="T7"/>
                </a:cxn>
              </a:cxnLst>
              <a:rect l="T12" t="T13" r="T14" b="T15"/>
              <a:pathLst>
                <a:path w="70" h="68">
                  <a:moveTo>
                    <a:pt x="0" y="0"/>
                  </a:moveTo>
                  <a:lnTo>
                    <a:pt x="70" y="0"/>
                  </a:lnTo>
                  <a:lnTo>
                    <a:pt x="35" y="68"/>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6481" name="Line 89"/>
            <p:cNvSpPr>
              <a:spLocks noChangeShapeType="1"/>
            </p:cNvSpPr>
            <p:nvPr/>
          </p:nvSpPr>
          <p:spPr bwMode="auto">
            <a:xfrm flipV="1">
              <a:off x="4580" y="1018"/>
              <a:ext cx="0" cy="514"/>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82" name="Text Box 90"/>
            <p:cNvSpPr txBox="1">
              <a:spLocks noChangeArrowheads="1"/>
            </p:cNvSpPr>
            <p:nvPr/>
          </p:nvSpPr>
          <p:spPr bwMode="auto">
            <a:xfrm>
              <a:off x="4628" y="1449"/>
              <a:ext cx="3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16483" name="Text Box 91"/>
            <p:cNvSpPr txBox="1">
              <a:spLocks noChangeArrowheads="1"/>
            </p:cNvSpPr>
            <p:nvPr/>
          </p:nvSpPr>
          <p:spPr bwMode="auto">
            <a:xfrm>
              <a:off x="3930" y="1449"/>
              <a:ext cx="2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16484" name="Text Box 92"/>
            <p:cNvSpPr txBox="1">
              <a:spLocks noChangeArrowheads="1"/>
            </p:cNvSpPr>
            <p:nvPr/>
          </p:nvSpPr>
          <p:spPr bwMode="auto">
            <a:xfrm>
              <a:off x="3131" y="1452"/>
              <a:ext cx="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grpSp>
      <p:sp>
        <p:nvSpPr>
          <p:cNvPr id="16392" name="Text Box 93"/>
          <p:cNvSpPr txBox="1">
            <a:spLocks noChangeArrowheads="1"/>
          </p:cNvSpPr>
          <p:nvPr/>
        </p:nvSpPr>
        <p:spPr bwMode="auto">
          <a:xfrm>
            <a:off x="455613" y="1871663"/>
            <a:ext cx="3675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(1)  For low </a:t>
            </a:r>
            <a:r>
              <a:rPr lang="en-GB" altLang="en-US" sz="1800" u="sng" dirty="0"/>
              <a:t>common mode</a:t>
            </a:r>
            <a:r>
              <a:rPr lang="en-GB" altLang="en-US" sz="1800" dirty="0"/>
              <a:t> voltage gain, we need </a:t>
            </a:r>
            <a:r>
              <a:rPr lang="en-GB" altLang="en-US" sz="1800" dirty="0">
                <a:solidFill>
                  <a:srgbClr val="FF0000"/>
                </a:solidFill>
              </a:rPr>
              <a:t>R</a:t>
            </a:r>
            <a:r>
              <a:rPr lang="en-GB" altLang="en-US" sz="1800" baseline="-25000" dirty="0">
                <a:solidFill>
                  <a:srgbClr val="FF0000"/>
                </a:solidFill>
              </a:rPr>
              <a:t>E</a:t>
            </a:r>
            <a:r>
              <a:rPr lang="en-GB" altLang="en-US" sz="1800" dirty="0">
                <a:solidFill>
                  <a:srgbClr val="FF0000"/>
                </a:solidFill>
              </a:rPr>
              <a:t> large</a:t>
            </a:r>
            <a:endParaRPr lang="en-GB" altLang="en-US" sz="1800" baseline="-25000" dirty="0">
              <a:solidFill>
                <a:srgbClr val="FF0000"/>
              </a:solidFill>
            </a:endParaRPr>
          </a:p>
        </p:txBody>
      </p:sp>
      <p:sp>
        <p:nvSpPr>
          <p:cNvPr id="16393" name="Text Box 94"/>
          <p:cNvSpPr txBox="1">
            <a:spLocks noChangeArrowheads="1"/>
          </p:cNvSpPr>
          <p:nvPr/>
        </p:nvSpPr>
        <p:spPr bwMode="auto">
          <a:xfrm>
            <a:off x="441325" y="3670300"/>
            <a:ext cx="3902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(3) 	For high </a:t>
            </a:r>
            <a:r>
              <a:rPr lang="en-GB" altLang="en-US" sz="1800" u="sng" dirty="0"/>
              <a:t>differential mode</a:t>
            </a:r>
            <a:r>
              <a:rPr lang="en-GB" altLang="en-US" sz="1800" dirty="0"/>
              <a:t> voltage gain we need </a:t>
            </a:r>
            <a:r>
              <a:rPr lang="en-GB" altLang="en-US" sz="1800" dirty="0">
                <a:solidFill>
                  <a:srgbClr val="FF0000"/>
                </a:solidFill>
              </a:rPr>
              <a:t>R</a:t>
            </a:r>
            <a:r>
              <a:rPr lang="en-GB" altLang="en-US" sz="1800" baseline="-25000" dirty="0">
                <a:solidFill>
                  <a:srgbClr val="FF0000"/>
                </a:solidFill>
              </a:rPr>
              <a:t>C</a:t>
            </a:r>
            <a:r>
              <a:rPr lang="en-GB" altLang="en-US" sz="1800" dirty="0">
                <a:solidFill>
                  <a:srgbClr val="FF0000"/>
                </a:solidFill>
              </a:rPr>
              <a:t>I</a:t>
            </a:r>
            <a:r>
              <a:rPr lang="en-GB" altLang="en-US" sz="1800" baseline="-25000" dirty="0">
                <a:solidFill>
                  <a:srgbClr val="FF0000"/>
                </a:solidFill>
              </a:rPr>
              <a:t>CQ</a:t>
            </a:r>
            <a:r>
              <a:rPr lang="en-GB" altLang="en-US" sz="1800" dirty="0">
                <a:solidFill>
                  <a:srgbClr val="FF0000"/>
                </a:solidFill>
              </a:rPr>
              <a:t> large </a:t>
            </a:r>
            <a:r>
              <a:rPr lang="en-GB" altLang="en-US" sz="1800" dirty="0"/>
              <a:t>(but limited by V</a:t>
            </a:r>
            <a:r>
              <a:rPr lang="en-GB" altLang="en-US" sz="1800" baseline="-25000" dirty="0"/>
              <a:t>CC</a:t>
            </a:r>
            <a:r>
              <a:rPr lang="en-GB" altLang="en-US" sz="1800" dirty="0"/>
              <a:t>)</a:t>
            </a:r>
          </a:p>
        </p:txBody>
      </p:sp>
      <p:sp>
        <p:nvSpPr>
          <p:cNvPr id="16394" name="Text Box 95"/>
          <p:cNvSpPr txBox="1">
            <a:spLocks noChangeArrowheads="1"/>
          </p:cNvSpPr>
          <p:nvPr/>
        </p:nvSpPr>
        <p:spPr bwMode="auto">
          <a:xfrm>
            <a:off x="461963" y="2640013"/>
            <a:ext cx="37861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(2) For high common mode input impedance we need </a:t>
            </a:r>
            <a:r>
              <a:rPr lang="en-GB" altLang="en-US" sz="1800" dirty="0">
                <a:solidFill>
                  <a:srgbClr val="FF0000"/>
                </a:solidFill>
              </a:rPr>
              <a:t>R</a:t>
            </a:r>
            <a:r>
              <a:rPr lang="en-GB" altLang="en-US" sz="1800" baseline="-25000" dirty="0">
                <a:solidFill>
                  <a:srgbClr val="FF0000"/>
                </a:solidFill>
              </a:rPr>
              <a:t>E</a:t>
            </a:r>
            <a:r>
              <a:rPr lang="en-GB" altLang="en-US" sz="1800" dirty="0">
                <a:solidFill>
                  <a:srgbClr val="FF0000"/>
                </a:solidFill>
              </a:rPr>
              <a:t> large and </a:t>
            </a:r>
            <a:r>
              <a:rPr lang="el-GR" altLang="en-US" sz="1800" dirty="0">
                <a:solidFill>
                  <a:srgbClr val="FF0000"/>
                </a:solidFill>
                <a:cs typeface="Arial" charset="0"/>
              </a:rPr>
              <a:t>β</a:t>
            </a:r>
            <a:r>
              <a:rPr lang="en-GB" altLang="en-US" sz="1800" dirty="0">
                <a:solidFill>
                  <a:srgbClr val="FF0000"/>
                </a:solidFill>
                <a:cs typeface="Arial" charset="0"/>
              </a:rPr>
              <a:t> large</a:t>
            </a:r>
            <a:endParaRPr lang="el-GR" altLang="en-US" sz="1800" baseline="-25000" dirty="0">
              <a:solidFill>
                <a:srgbClr val="FF0000"/>
              </a:solidFill>
              <a:cs typeface="Arial" charset="0"/>
            </a:endParaRPr>
          </a:p>
        </p:txBody>
      </p:sp>
      <p:sp>
        <p:nvSpPr>
          <p:cNvPr id="16395" name="Text Box 96"/>
          <p:cNvSpPr txBox="1">
            <a:spLocks noChangeArrowheads="1"/>
          </p:cNvSpPr>
          <p:nvPr/>
        </p:nvSpPr>
        <p:spPr bwMode="auto">
          <a:xfrm>
            <a:off x="427038" y="4711700"/>
            <a:ext cx="38973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(4) For high differential mode input impedance we need </a:t>
            </a:r>
            <a:r>
              <a:rPr lang="en-GB" altLang="en-US" sz="1800" dirty="0">
                <a:solidFill>
                  <a:srgbClr val="FF0000"/>
                </a:solidFill>
              </a:rPr>
              <a:t>I</a:t>
            </a:r>
            <a:r>
              <a:rPr lang="en-GB" altLang="en-US" sz="1800" baseline="-25000" dirty="0">
                <a:solidFill>
                  <a:srgbClr val="FF0000"/>
                </a:solidFill>
              </a:rPr>
              <a:t>CQ</a:t>
            </a:r>
            <a:r>
              <a:rPr lang="en-GB" altLang="en-US" sz="1800" dirty="0">
                <a:solidFill>
                  <a:srgbClr val="FF0000"/>
                </a:solidFill>
              </a:rPr>
              <a:t> small and </a:t>
            </a:r>
            <a:r>
              <a:rPr lang="el-GR" altLang="en-US" sz="1800" dirty="0">
                <a:solidFill>
                  <a:srgbClr val="FF0000"/>
                </a:solidFill>
              </a:rPr>
              <a:t>β</a:t>
            </a:r>
            <a:r>
              <a:rPr lang="en-GB" altLang="en-US" sz="1800" dirty="0">
                <a:solidFill>
                  <a:srgbClr val="FF0000"/>
                </a:solidFill>
              </a:rPr>
              <a:t> large</a:t>
            </a:r>
          </a:p>
        </p:txBody>
      </p:sp>
      <p:sp>
        <p:nvSpPr>
          <p:cNvPr id="16396" name="Text Box 97"/>
          <p:cNvSpPr txBox="1">
            <a:spLocks noChangeArrowheads="1"/>
          </p:cNvSpPr>
          <p:nvPr/>
        </p:nvSpPr>
        <p:spPr bwMode="auto">
          <a:xfrm>
            <a:off x="536575" y="1462088"/>
            <a:ext cx="3370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a:t>We have seen that </a:t>
            </a:r>
            <a:endParaRPr lang="en-GB" altLang="en-US" sz="1800"/>
          </a:p>
        </p:txBody>
      </p:sp>
      <p:sp>
        <p:nvSpPr>
          <p:cNvPr id="16397" name="Text Box 98"/>
          <p:cNvSpPr txBox="1">
            <a:spLocks noChangeArrowheads="1"/>
          </p:cNvSpPr>
          <p:nvPr/>
        </p:nvSpPr>
        <p:spPr bwMode="auto">
          <a:xfrm>
            <a:off x="4562475" y="3878263"/>
            <a:ext cx="4391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dirty="0"/>
              <a:t>We have seen that replacing R</a:t>
            </a:r>
            <a:r>
              <a:rPr lang="en-US" altLang="en-US" sz="1800" baseline="-25000" dirty="0"/>
              <a:t>E</a:t>
            </a:r>
            <a:r>
              <a:rPr lang="en-US" altLang="en-US" sz="1800" dirty="0"/>
              <a:t> with the high output impedance of a current mirror allows requirements (1) and (2) to be met with reasonable voltage supplies.</a:t>
            </a:r>
            <a:endParaRPr lang="en-GB" altLang="en-US" sz="1800" dirty="0"/>
          </a:p>
        </p:txBody>
      </p:sp>
      <p:sp>
        <p:nvSpPr>
          <p:cNvPr id="16398" name="Text Box 99"/>
          <p:cNvSpPr txBox="1">
            <a:spLocks noChangeArrowheads="1"/>
          </p:cNvSpPr>
          <p:nvPr/>
        </p:nvSpPr>
        <p:spPr bwMode="auto">
          <a:xfrm>
            <a:off x="4573588" y="5200650"/>
            <a:ext cx="43227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a:t>Can we do the same with R</a:t>
            </a:r>
            <a:r>
              <a:rPr lang="en-US" altLang="en-US" sz="1800" baseline="-25000"/>
              <a:t>C</a:t>
            </a:r>
            <a:r>
              <a:rPr lang="en-US" altLang="en-US" sz="1800"/>
              <a:t> to meet (3) and (4)?</a:t>
            </a:r>
            <a:endParaRPr lang="en-GB" altLang="en-US" sz="1800"/>
          </a:p>
        </p:txBody>
      </p:sp>
      <p:sp>
        <p:nvSpPr>
          <p:cNvPr id="16399"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3C6D23F3-E09D-43A4-A5C6-F03726FCA968}" type="slidenum">
              <a:rPr lang="en-GB" altLang="en-US" sz="1200" smtClean="0">
                <a:latin typeface="Garamond" pitchFamily="18" charset="0"/>
              </a:rPr>
              <a:pPr/>
              <a:t>17</a:t>
            </a:fld>
            <a:endParaRPr lang="en-GB" altLang="en-US" sz="1200" smtClean="0">
              <a:latin typeface="Garamond" pitchFamily="18" charset="0"/>
            </a:endParaRPr>
          </a:p>
        </p:txBody>
      </p:sp>
      <p:sp>
        <p:nvSpPr>
          <p:cNvPr id="1741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7412" name="Text Box 4"/>
          <p:cNvSpPr txBox="1">
            <a:spLocks noChangeArrowheads="1"/>
          </p:cNvSpPr>
          <p:nvPr/>
        </p:nvSpPr>
        <p:spPr bwMode="auto">
          <a:xfrm>
            <a:off x="349250" y="992188"/>
            <a:ext cx="34575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dirty="0"/>
              <a:t>The direct approach would be to </a:t>
            </a:r>
            <a:r>
              <a:rPr lang="en-US" altLang="en-US" sz="1800" dirty="0">
                <a:solidFill>
                  <a:srgbClr val="FF0000"/>
                </a:solidFill>
              </a:rPr>
              <a:t>replace the collector resistor R</a:t>
            </a:r>
            <a:r>
              <a:rPr lang="en-US" altLang="en-US" sz="1800" baseline="-25000" dirty="0">
                <a:solidFill>
                  <a:srgbClr val="FF0000"/>
                </a:solidFill>
              </a:rPr>
              <a:t>C</a:t>
            </a:r>
            <a:r>
              <a:rPr lang="en-US" altLang="en-US" sz="1800" dirty="0">
                <a:solidFill>
                  <a:srgbClr val="FF0000"/>
                </a:solidFill>
              </a:rPr>
              <a:t> by a current mirror </a:t>
            </a:r>
            <a:r>
              <a:rPr lang="en-US" altLang="en-US" sz="1800" dirty="0"/>
              <a:t>in the manner shown in the figure. (note the use of </a:t>
            </a:r>
            <a:r>
              <a:rPr lang="en-US" altLang="en-US" sz="1800" dirty="0" err="1"/>
              <a:t>pnp</a:t>
            </a:r>
            <a:r>
              <a:rPr lang="en-US" altLang="en-US" sz="1800" dirty="0"/>
              <a:t> transistors)</a:t>
            </a:r>
            <a:endParaRPr lang="en-GB" altLang="en-US" sz="1800" dirty="0"/>
          </a:p>
        </p:txBody>
      </p:sp>
      <p:sp>
        <p:nvSpPr>
          <p:cNvPr id="17413" name="Text Box 5"/>
          <p:cNvSpPr txBox="1">
            <a:spLocks noChangeArrowheads="1"/>
          </p:cNvSpPr>
          <p:nvPr/>
        </p:nvSpPr>
        <p:spPr bwMode="auto">
          <a:xfrm>
            <a:off x="350838" y="2508250"/>
            <a:ext cx="36814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dirty="0"/>
              <a:t>Unfortunately this would be very difficult to get to work because the current through T</a:t>
            </a:r>
            <a:r>
              <a:rPr lang="en-US" altLang="en-US" sz="1800" baseline="-25000" dirty="0"/>
              <a:t>2</a:t>
            </a:r>
            <a:r>
              <a:rPr lang="en-US" altLang="en-US" sz="1800" dirty="0"/>
              <a:t> is being set by two independent current sources </a:t>
            </a:r>
            <a:r>
              <a:rPr lang="en-US" altLang="en-US" sz="1800" i="1" u="sng" dirty="0"/>
              <a:t>that are in series with each other</a:t>
            </a:r>
            <a:r>
              <a:rPr lang="en-US" altLang="en-US" sz="1800" dirty="0"/>
              <a:t>, i.e.  </a:t>
            </a:r>
            <a:r>
              <a:rPr lang="en-US" altLang="en-US" sz="1800" dirty="0">
                <a:solidFill>
                  <a:srgbClr val="FF0000"/>
                </a:solidFill>
              </a:rPr>
              <a:t>I</a:t>
            </a:r>
            <a:r>
              <a:rPr lang="en-US" altLang="en-US" sz="1800" baseline="-25000" dirty="0">
                <a:solidFill>
                  <a:srgbClr val="FF0000"/>
                </a:solidFill>
              </a:rPr>
              <a:t>S</a:t>
            </a:r>
            <a:r>
              <a:rPr lang="en-US" altLang="en-US" sz="1800" dirty="0">
                <a:solidFill>
                  <a:srgbClr val="FF0000"/>
                </a:solidFill>
              </a:rPr>
              <a:t> and the current mirror T</a:t>
            </a:r>
            <a:r>
              <a:rPr lang="en-US" altLang="en-US" sz="1800" baseline="-25000" dirty="0">
                <a:solidFill>
                  <a:srgbClr val="FF0000"/>
                </a:solidFill>
              </a:rPr>
              <a:t>3</a:t>
            </a:r>
            <a:r>
              <a:rPr lang="en-US" altLang="en-US" sz="1800" dirty="0">
                <a:solidFill>
                  <a:srgbClr val="FF0000"/>
                </a:solidFill>
              </a:rPr>
              <a:t>/T</a:t>
            </a:r>
            <a:r>
              <a:rPr lang="en-US" altLang="en-US" sz="1800" baseline="-25000" dirty="0">
                <a:solidFill>
                  <a:srgbClr val="FF0000"/>
                </a:solidFill>
              </a:rPr>
              <a:t>4</a:t>
            </a:r>
            <a:r>
              <a:rPr lang="en-US" altLang="en-US" sz="1800" dirty="0"/>
              <a:t>.</a:t>
            </a:r>
            <a:endParaRPr lang="en-GB" altLang="en-US" sz="1800" dirty="0"/>
          </a:p>
        </p:txBody>
      </p:sp>
      <p:sp>
        <p:nvSpPr>
          <p:cNvPr id="17414" name="Text Box 6"/>
          <p:cNvSpPr txBox="1">
            <a:spLocks noChangeArrowheads="1"/>
          </p:cNvSpPr>
          <p:nvPr/>
        </p:nvSpPr>
        <p:spPr bwMode="auto">
          <a:xfrm>
            <a:off x="363538" y="4289425"/>
            <a:ext cx="59817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If I</a:t>
            </a:r>
            <a:r>
              <a:rPr lang="en-GB" altLang="en-US" sz="1800" baseline="-25000"/>
              <a:t>ref</a:t>
            </a:r>
            <a:r>
              <a:rPr lang="en-GB" altLang="en-US" sz="1800"/>
              <a:t> is </a:t>
            </a:r>
            <a:r>
              <a:rPr lang="en-GB" altLang="en-US" sz="1800" i="1" u="sng"/>
              <a:t>not exactly equal </a:t>
            </a:r>
            <a:r>
              <a:rPr lang="en-GB" altLang="en-US" sz="1800"/>
              <a:t>to I</a:t>
            </a:r>
            <a:r>
              <a:rPr lang="en-GB" altLang="en-US" sz="1800" baseline="-25000"/>
              <a:t>S</a:t>
            </a:r>
            <a:r>
              <a:rPr lang="en-GB" altLang="en-US" sz="1800"/>
              <a:t>/2 then transistor T</a:t>
            </a:r>
            <a:r>
              <a:rPr lang="en-GB" altLang="en-US" sz="1800" baseline="-25000"/>
              <a:t>2</a:t>
            </a:r>
            <a:r>
              <a:rPr lang="en-GB" altLang="en-US" sz="1800"/>
              <a:t> will be driven either hard on or hard off trying to match the two currents.</a:t>
            </a:r>
          </a:p>
        </p:txBody>
      </p:sp>
      <p:grpSp>
        <p:nvGrpSpPr>
          <p:cNvPr id="17415" name="Group 27"/>
          <p:cNvGrpSpPr>
            <a:grpSpLocks/>
          </p:cNvGrpSpPr>
          <p:nvPr/>
        </p:nvGrpSpPr>
        <p:grpSpPr bwMode="auto">
          <a:xfrm>
            <a:off x="3992563" y="1131888"/>
            <a:ext cx="4605337" cy="2959100"/>
            <a:chOff x="2515" y="713"/>
            <a:chExt cx="2901" cy="1864"/>
          </a:xfrm>
        </p:grpSpPr>
        <p:sp>
          <p:nvSpPr>
            <p:cNvPr id="17437" name="Line 28"/>
            <p:cNvSpPr>
              <a:spLocks noChangeShapeType="1"/>
            </p:cNvSpPr>
            <p:nvPr/>
          </p:nvSpPr>
          <p:spPr bwMode="auto">
            <a:xfrm flipH="1">
              <a:off x="4454" y="1384"/>
              <a:ext cx="774"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29"/>
            <p:cNvSpPr>
              <a:spLocks noChangeShapeType="1"/>
            </p:cNvSpPr>
            <p:nvPr/>
          </p:nvSpPr>
          <p:spPr bwMode="auto">
            <a:xfrm flipH="1">
              <a:off x="3364" y="1699"/>
              <a:ext cx="2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Rectangle 30"/>
            <p:cNvSpPr>
              <a:spLocks noChangeArrowheads="1"/>
            </p:cNvSpPr>
            <p:nvPr/>
          </p:nvSpPr>
          <p:spPr bwMode="auto">
            <a:xfrm>
              <a:off x="3300" y="1753"/>
              <a:ext cx="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40" name="Rectangle 31"/>
            <p:cNvSpPr>
              <a:spLocks noChangeArrowheads="1"/>
            </p:cNvSpPr>
            <p:nvPr/>
          </p:nvSpPr>
          <p:spPr bwMode="auto">
            <a:xfrm>
              <a:off x="3300" y="1755"/>
              <a:ext cx="1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i1</a:t>
              </a:r>
              <a:endParaRPr lang="en-GB" altLang="en-US"/>
            </a:p>
          </p:txBody>
        </p:sp>
        <p:sp>
          <p:nvSpPr>
            <p:cNvPr id="17441" name="Line 32"/>
            <p:cNvSpPr>
              <a:spLocks noChangeShapeType="1"/>
            </p:cNvSpPr>
            <p:nvPr/>
          </p:nvSpPr>
          <p:spPr bwMode="auto">
            <a:xfrm>
              <a:off x="3590" y="1586"/>
              <a:ext cx="1"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33"/>
            <p:cNvSpPr>
              <a:spLocks noChangeShapeType="1"/>
            </p:cNvSpPr>
            <p:nvPr/>
          </p:nvSpPr>
          <p:spPr bwMode="auto">
            <a:xfrm flipV="1">
              <a:off x="3590" y="1586"/>
              <a:ext cx="114"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34"/>
            <p:cNvSpPr>
              <a:spLocks noChangeShapeType="1"/>
            </p:cNvSpPr>
            <p:nvPr/>
          </p:nvSpPr>
          <p:spPr bwMode="auto">
            <a:xfrm>
              <a:off x="3590" y="1699"/>
              <a:ext cx="85"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Freeform 35"/>
            <p:cNvSpPr>
              <a:spLocks/>
            </p:cNvSpPr>
            <p:nvPr/>
          </p:nvSpPr>
          <p:spPr bwMode="auto">
            <a:xfrm>
              <a:off x="3648" y="1757"/>
              <a:ext cx="56" cy="56"/>
            </a:xfrm>
            <a:custGeom>
              <a:avLst/>
              <a:gdLst>
                <a:gd name="T0" fmla="*/ 56 w 56"/>
                <a:gd name="T1" fmla="*/ 56 h 56"/>
                <a:gd name="T2" fmla="*/ 0 w 56"/>
                <a:gd name="T3" fmla="*/ 36 h 56"/>
                <a:gd name="T4" fmla="*/ 12 w 56"/>
                <a:gd name="T5" fmla="*/ 31 h 56"/>
                <a:gd name="T6" fmla="*/ 21 w 56"/>
                <a:gd name="T7" fmla="*/ 25 h 56"/>
                <a:gd name="T8" fmla="*/ 31 w 56"/>
                <a:gd name="T9" fmla="*/ 13 h 56"/>
                <a:gd name="T10" fmla="*/ 36 w 56"/>
                <a:gd name="T11" fmla="*/ 0 h 56"/>
                <a:gd name="T12" fmla="*/ 56 w 56"/>
                <a:gd name="T13" fmla="*/ 56 h 56"/>
                <a:gd name="T14" fmla="*/ 0 60000 65536"/>
                <a:gd name="T15" fmla="*/ 0 60000 65536"/>
                <a:gd name="T16" fmla="*/ 0 60000 65536"/>
                <a:gd name="T17" fmla="*/ 0 60000 65536"/>
                <a:gd name="T18" fmla="*/ 0 60000 65536"/>
                <a:gd name="T19" fmla="*/ 0 60000 65536"/>
                <a:gd name="T20" fmla="*/ 0 60000 65536"/>
                <a:gd name="T21" fmla="*/ 0 w 56"/>
                <a:gd name="T22" fmla="*/ 0 h 56"/>
                <a:gd name="T23" fmla="*/ 56 w 56"/>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6">
                  <a:moveTo>
                    <a:pt x="56" y="56"/>
                  </a:moveTo>
                  <a:lnTo>
                    <a:pt x="0" y="36"/>
                  </a:lnTo>
                  <a:lnTo>
                    <a:pt x="12" y="31"/>
                  </a:lnTo>
                  <a:lnTo>
                    <a:pt x="21" y="25"/>
                  </a:lnTo>
                  <a:lnTo>
                    <a:pt x="31" y="13"/>
                  </a:lnTo>
                  <a:lnTo>
                    <a:pt x="3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5" name="Line 36"/>
            <p:cNvSpPr>
              <a:spLocks noChangeShapeType="1"/>
            </p:cNvSpPr>
            <p:nvPr/>
          </p:nvSpPr>
          <p:spPr bwMode="auto">
            <a:xfrm flipV="1">
              <a:off x="3704" y="798"/>
              <a:ext cx="2" cy="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Line 37"/>
            <p:cNvSpPr>
              <a:spLocks noChangeShapeType="1"/>
            </p:cNvSpPr>
            <p:nvPr/>
          </p:nvSpPr>
          <p:spPr bwMode="auto">
            <a:xfrm>
              <a:off x="3772" y="1079"/>
              <a:ext cx="554"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38"/>
            <p:cNvSpPr>
              <a:spLocks noChangeShapeType="1"/>
            </p:cNvSpPr>
            <p:nvPr/>
          </p:nvSpPr>
          <p:spPr bwMode="auto">
            <a:xfrm>
              <a:off x="4326" y="968"/>
              <a:ext cx="1"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39"/>
            <p:cNvSpPr>
              <a:spLocks noChangeShapeType="1"/>
            </p:cNvSpPr>
            <p:nvPr/>
          </p:nvSpPr>
          <p:spPr bwMode="auto">
            <a:xfrm>
              <a:off x="4326" y="1079"/>
              <a:ext cx="113"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Line 40"/>
            <p:cNvSpPr>
              <a:spLocks noChangeShapeType="1"/>
            </p:cNvSpPr>
            <p:nvPr/>
          </p:nvSpPr>
          <p:spPr bwMode="auto">
            <a:xfrm flipH="1">
              <a:off x="4353" y="968"/>
              <a:ext cx="86"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0" name="Freeform 41"/>
            <p:cNvSpPr>
              <a:spLocks/>
            </p:cNvSpPr>
            <p:nvPr/>
          </p:nvSpPr>
          <p:spPr bwMode="auto">
            <a:xfrm>
              <a:off x="4326" y="1023"/>
              <a:ext cx="54" cy="56"/>
            </a:xfrm>
            <a:custGeom>
              <a:avLst/>
              <a:gdLst>
                <a:gd name="T0" fmla="*/ 0 w 54"/>
                <a:gd name="T1" fmla="*/ 56 h 56"/>
                <a:gd name="T2" fmla="*/ 54 w 54"/>
                <a:gd name="T3" fmla="*/ 39 h 56"/>
                <a:gd name="T4" fmla="*/ 42 w 54"/>
                <a:gd name="T5" fmla="*/ 33 h 56"/>
                <a:gd name="T6" fmla="*/ 30 w 54"/>
                <a:gd name="T7" fmla="*/ 24 h 56"/>
                <a:gd name="T8" fmla="*/ 23 w 54"/>
                <a:gd name="T9" fmla="*/ 14 h 56"/>
                <a:gd name="T10" fmla="*/ 17 w 54"/>
                <a:gd name="T11" fmla="*/ 0 h 56"/>
                <a:gd name="T12" fmla="*/ 0 w 54"/>
                <a:gd name="T13" fmla="*/ 56 h 56"/>
                <a:gd name="T14" fmla="*/ 0 60000 65536"/>
                <a:gd name="T15" fmla="*/ 0 60000 65536"/>
                <a:gd name="T16" fmla="*/ 0 60000 65536"/>
                <a:gd name="T17" fmla="*/ 0 60000 65536"/>
                <a:gd name="T18" fmla="*/ 0 60000 65536"/>
                <a:gd name="T19" fmla="*/ 0 60000 65536"/>
                <a:gd name="T20" fmla="*/ 0 60000 65536"/>
                <a:gd name="T21" fmla="*/ 0 w 54"/>
                <a:gd name="T22" fmla="*/ 0 h 56"/>
                <a:gd name="T23" fmla="*/ 54 w 54"/>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6">
                  <a:moveTo>
                    <a:pt x="0" y="56"/>
                  </a:moveTo>
                  <a:lnTo>
                    <a:pt x="54" y="39"/>
                  </a:lnTo>
                  <a:lnTo>
                    <a:pt x="42" y="33"/>
                  </a:lnTo>
                  <a:lnTo>
                    <a:pt x="30" y="24"/>
                  </a:lnTo>
                  <a:lnTo>
                    <a:pt x="23" y="14"/>
                  </a:lnTo>
                  <a:lnTo>
                    <a:pt x="17" y="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1" name="Line 42"/>
            <p:cNvSpPr>
              <a:spLocks noChangeShapeType="1"/>
            </p:cNvSpPr>
            <p:nvPr/>
          </p:nvSpPr>
          <p:spPr bwMode="auto">
            <a:xfrm flipV="1">
              <a:off x="4439" y="797"/>
              <a:ext cx="1"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2" name="Line 43"/>
            <p:cNvSpPr>
              <a:spLocks noChangeShapeType="1"/>
            </p:cNvSpPr>
            <p:nvPr/>
          </p:nvSpPr>
          <p:spPr bwMode="auto">
            <a:xfrm>
              <a:off x="4439" y="1192"/>
              <a:ext cx="1" cy="3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3" name="Line 44"/>
            <p:cNvSpPr>
              <a:spLocks noChangeShapeType="1"/>
            </p:cNvSpPr>
            <p:nvPr/>
          </p:nvSpPr>
          <p:spPr bwMode="auto">
            <a:xfrm>
              <a:off x="3704" y="1813"/>
              <a:ext cx="1" cy="1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45"/>
            <p:cNvSpPr>
              <a:spLocks noChangeShapeType="1"/>
            </p:cNvSpPr>
            <p:nvPr/>
          </p:nvSpPr>
          <p:spPr bwMode="auto">
            <a:xfrm>
              <a:off x="3704" y="1982"/>
              <a:ext cx="73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46"/>
            <p:cNvSpPr>
              <a:spLocks noChangeShapeType="1"/>
            </p:cNvSpPr>
            <p:nvPr/>
          </p:nvSpPr>
          <p:spPr bwMode="auto">
            <a:xfrm>
              <a:off x="4552" y="1586"/>
              <a:ext cx="1"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Line 47"/>
            <p:cNvSpPr>
              <a:spLocks noChangeShapeType="1"/>
            </p:cNvSpPr>
            <p:nvPr/>
          </p:nvSpPr>
          <p:spPr bwMode="auto">
            <a:xfrm flipH="1" flipV="1">
              <a:off x="4439" y="1586"/>
              <a:ext cx="113"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7" name="Line 48"/>
            <p:cNvSpPr>
              <a:spLocks noChangeShapeType="1"/>
            </p:cNvSpPr>
            <p:nvPr/>
          </p:nvSpPr>
          <p:spPr bwMode="auto">
            <a:xfrm flipH="1">
              <a:off x="4466" y="1699"/>
              <a:ext cx="86"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Freeform 49"/>
            <p:cNvSpPr>
              <a:spLocks/>
            </p:cNvSpPr>
            <p:nvPr/>
          </p:nvSpPr>
          <p:spPr bwMode="auto">
            <a:xfrm>
              <a:off x="4439" y="1757"/>
              <a:ext cx="54" cy="56"/>
            </a:xfrm>
            <a:custGeom>
              <a:avLst/>
              <a:gdLst>
                <a:gd name="T0" fmla="*/ 0 w 54"/>
                <a:gd name="T1" fmla="*/ 56 h 56"/>
                <a:gd name="T2" fmla="*/ 54 w 54"/>
                <a:gd name="T3" fmla="*/ 36 h 56"/>
                <a:gd name="T4" fmla="*/ 42 w 54"/>
                <a:gd name="T5" fmla="*/ 31 h 56"/>
                <a:gd name="T6" fmla="*/ 31 w 54"/>
                <a:gd name="T7" fmla="*/ 25 h 56"/>
                <a:gd name="T8" fmla="*/ 23 w 54"/>
                <a:gd name="T9" fmla="*/ 13 h 56"/>
                <a:gd name="T10" fmla="*/ 17 w 54"/>
                <a:gd name="T11" fmla="*/ 0 h 56"/>
                <a:gd name="T12" fmla="*/ 0 w 54"/>
                <a:gd name="T13" fmla="*/ 56 h 56"/>
                <a:gd name="T14" fmla="*/ 0 60000 65536"/>
                <a:gd name="T15" fmla="*/ 0 60000 65536"/>
                <a:gd name="T16" fmla="*/ 0 60000 65536"/>
                <a:gd name="T17" fmla="*/ 0 60000 65536"/>
                <a:gd name="T18" fmla="*/ 0 60000 65536"/>
                <a:gd name="T19" fmla="*/ 0 60000 65536"/>
                <a:gd name="T20" fmla="*/ 0 60000 65536"/>
                <a:gd name="T21" fmla="*/ 0 w 54"/>
                <a:gd name="T22" fmla="*/ 0 h 56"/>
                <a:gd name="T23" fmla="*/ 54 w 54"/>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6">
                  <a:moveTo>
                    <a:pt x="0" y="56"/>
                  </a:moveTo>
                  <a:lnTo>
                    <a:pt x="54" y="36"/>
                  </a:lnTo>
                  <a:lnTo>
                    <a:pt x="42" y="31"/>
                  </a:lnTo>
                  <a:lnTo>
                    <a:pt x="31" y="25"/>
                  </a:lnTo>
                  <a:lnTo>
                    <a:pt x="23" y="13"/>
                  </a:lnTo>
                  <a:lnTo>
                    <a:pt x="17" y="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9" name="Line 50"/>
            <p:cNvSpPr>
              <a:spLocks noChangeShapeType="1"/>
            </p:cNvSpPr>
            <p:nvPr/>
          </p:nvSpPr>
          <p:spPr bwMode="auto">
            <a:xfrm>
              <a:off x="4439" y="1813"/>
              <a:ext cx="1" cy="1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Rectangle 51"/>
            <p:cNvSpPr>
              <a:spLocks noChangeArrowheads="1"/>
            </p:cNvSpPr>
            <p:nvPr/>
          </p:nvSpPr>
          <p:spPr bwMode="auto">
            <a:xfrm>
              <a:off x="3713" y="1644"/>
              <a:ext cx="15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61" name="Rectangle 52"/>
            <p:cNvSpPr>
              <a:spLocks noChangeArrowheads="1"/>
            </p:cNvSpPr>
            <p:nvPr/>
          </p:nvSpPr>
          <p:spPr bwMode="auto">
            <a:xfrm>
              <a:off x="3713" y="1646"/>
              <a:ext cx="1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T1</a:t>
              </a:r>
              <a:endParaRPr lang="en-GB" altLang="en-US"/>
            </a:p>
          </p:txBody>
        </p:sp>
        <p:sp>
          <p:nvSpPr>
            <p:cNvPr id="17462" name="Line 53"/>
            <p:cNvSpPr>
              <a:spLocks noChangeShapeType="1"/>
            </p:cNvSpPr>
            <p:nvPr/>
          </p:nvSpPr>
          <p:spPr bwMode="auto">
            <a:xfrm>
              <a:off x="3704" y="1475"/>
              <a:ext cx="1"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3" name="Freeform 54"/>
            <p:cNvSpPr>
              <a:spLocks/>
            </p:cNvSpPr>
            <p:nvPr/>
          </p:nvSpPr>
          <p:spPr bwMode="auto">
            <a:xfrm>
              <a:off x="3677" y="1479"/>
              <a:ext cx="52" cy="51"/>
            </a:xfrm>
            <a:custGeom>
              <a:avLst/>
              <a:gdLst>
                <a:gd name="T0" fmla="*/ 27 w 52"/>
                <a:gd name="T1" fmla="*/ 51 h 51"/>
                <a:gd name="T2" fmla="*/ 0 w 52"/>
                <a:gd name="T3" fmla="*/ 0 h 51"/>
                <a:gd name="T4" fmla="*/ 11 w 52"/>
                <a:gd name="T5" fmla="*/ 5 h 51"/>
                <a:gd name="T6" fmla="*/ 27 w 52"/>
                <a:gd name="T7" fmla="*/ 5 h 51"/>
                <a:gd name="T8" fmla="*/ 38 w 52"/>
                <a:gd name="T9" fmla="*/ 5 h 51"/>
                <a:gd name="T10" fmla="*/ 52 w 52"/>
                <a:gd name="T11" fmla="*/ 0 h 51"/>
                <a:gd name="T12" fmla="*/ 27 w 52"/>
                <a:gd name="T13" fmla="*/ 51 h 51"/>
                <a:gd name="T14" fmla="*/ 0 60000 65536"/>
                <a:gd name="T15" fmla="*/ 0 60000 65536"/>
                <a:gd name="T16" fmla="*/ 0 60000 65536"/>
                <a:gd name="T17" fmla="*/ 0 60000 65536"/>
                <a:gd name="T18" fmla="*/ 0 60000 65536"/>
                <a:gd name="T19" fmla="*/ 0 60000 65536"/>
                <a:gd name="T20" fmla="*/ 0 60000 65536"/>
                <a:gd name="T21" fmla="*/ 0 w 52"/>
                <a:gd name="T22" fmla="*/ 0 h 51"/>
                <a:gd name="T23" fmla="*/ 52 w 5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1">
                  <a:moveTo>
                    <a:pt x="27" y="51"/>
                  </a:moveTo>
                  <a:lnTo>
                    <a:pt x="0" y="0"/>
                  </a:lnTo>
                  <a:lnTo>
                    <a:pt x="11" y="5"/>
                  </a:lnTo>
                  <a:lnTo>
                    <a:pt x="27" y="5"/>
                  </a:lnTo>
                  <a:lnTo>
                    <a:pt x="38" y="5"/>
                  </a:lnTo>
                  <a:lnTo>
                    <a:pt x="52" y="0"/>
                  </a:lnTo>
                  <a:lnTo>
                    <a:pt x="2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4" name="Line 55"/>
            <p:cNvSpPr>
              <a:spLocks noChangeShapeType="1"/>
            </p:cNvSpPr>
            <p:nvPr/>
          </p:nvSpPr>
          <p:spPr bwMode="auto">
            <a:xfrm>
              <a:off x="2764" y="796"/>
              <a:ext cx="21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5" name="Freeform 56"/>
            <p:cNvSpPr>
              <a:spLocks/>
            </p:cNvSpPr>
            <p:nvPr/>
          </p:nvSpPr>
          <p:spPr bwMode="auto">
            <a:xfrm>
              <a:off x="3992" y="2129"/>
              <a:ext cx="226" cy="225"/>
            </a:xfrm>
            <a:custGeom>
              <a:avLst/>
              <a:gdLst>
                <a:gd name="T0" fmla="*/ 226 w 226"/>
                <a:gd name="T1" fmla="*/ 112 h 225"/>
                <a:gd name="T2" fmla="*/ 224 w 226"/>
                <a:gd name="T3" fmla="*/ 133 h 225"/>
                <a:gd name="T4" fmla="*/ 221 w 226"/>
                <a:gd name="T5" fmla="*/ 152 h 225"/>
                <a:gd name="T6" fmla="*/ 211 w 226"/>
                <a:gd name="T7" fmla="*/ 169 h 225"/>
                <a:gd name="T8" fmla="*/ 200 w 226"/>
                <a:gd name="T9" fmla="*/ 185 h 225"/>
                <a:gd name="T10" fmla="*/ 186 w 226"/>
                <a:gd name="T11" fmla="*/ 200 h 225"/>
                <a:gd name="T12" fmla="*/ 171 w 226"/>
                <a:gd name="T13" fmla="*/ 210 h 225"/>
                <a:gd name="T14" fmla="*/ 152 w 226"/>
                <a:gd name="T15" fmla="*/ 219 h 225"/>
                <a:gd name="T16" fmla="*/ 134 w 226"/>
                <a:gd name="T17" fmla="*/ 223 h 225"/>
                <a:gd name="T18" fmla="*/ 113 w 226"/>
                <a:gd name="T19" fmla="*/ 225 h 225"/>
                <a:gd name="T20" fmla="*/ 94 w 226"/>
                <a:gd name="T21" fmla="*/ 223 h 225"/>
                <a:gd name="T22" fmla="*/ 75 w 226"/>
                <a:gd name="T23" fmla="*/ 219 h 225"/>
                <a:gd name="T24" fmla="*/ 57 w 226"/>
                <a:gd name="T25" fmla="*/ 210 h 225"/>
                <a:gd name="T26" fmla="*/ 42 w 226"/>
                <a:gd name="T27" fmla="*/ 200 h 225"/>
                <a:gd name="T28" fmla="*/ 27 w 226"/>
                <a:gd name="T29" fmla="*/ 185 h 225"/>
                <a:gd name="T30" fmla="*/ 15 w 226"/>
                <a:gd name="T31" fmla="*/ 169 h 225"/>
                <a:gd name="T32" fmla="*/ 8 w 226"/>
                <a:gd name="T33" fmla="*/ 152 h 225"/>
                <a:gd name="T34" fmla="*/ 4 w 226"/>
                <a:gd name="T35" fmla="*/ 133 h 225"/>
                <a:gd name="T36" fmla="*/ 0 w 226"/>
                <a:gd name="T37" fmla="*/ 112 h 225"/>
                <a:gd name="T38" fmla="*/ 4 w 226"/>
                <a:gd name="T39" fmla="*/ 93 h 225"/>
                <a:gd name="T40" fmla="*/ 8 w 226"/>
                <a:gd name="T41" fmla="*/ 73 h 225"/>
                <a:gd name="T42" fmla="*/ 15 w 226"/>
                <a:gd name="T43" fmla="*/ 56 h 225"/>
                <a:gd name="T44" fmla="*/ 27 w 226"/>
                <a:gd name="T45" fmla="*/ 39 h 225"/>
                <a:gd name="T46" fmla="*/ 42 w 226"/>
                <a:gd name="T47" fmla="*/ 27 h 225"/>
                <a:gd name="T48" fmla="*/ 57 w 226"/>
                <a:gd name="T49" fmla="*/ 14 h 225"/>
                <a:gd name="T50" fmla="*/ 75 w 226"/>
                <a:gd name="T51" fmla="*/ 6 h 225"/>
                <a:gd name="T52" fmla="*/ 94 w 226"/>
                <a:gd name="T53" fmla="*/ 2 h 225"/>
                <a:gd name="T54" fmla="*/ 113 w 226"/>
                <a:gd name="T55" fmla="*/ 0 h 225"/>
                <a:gd name="T56" fmla="*/ 134 w 226"/>
                <a:gd name="T57" fmla="*/ 2 h 225"/>
                <a:gd name="T58" fmla="*/ 152 w 226"/>
                <a:gd name="T59" fmla="*/ 6 h 225"/>
                <a:gd name="T60" fmla="*/ 171 w 226"/>
                <a:gd name="T61" fmla="*/ 14 h 225"/>
                <a:gd name="T62" fmla="*/ 186 w 226"/>
                <a:gd name="T63" fmla="*/ 27 h 225"/>
                <a:gd name="T64" fmla="*/ 200 w 226"/>
                <a:gd name="T65" fmla="*/ 39 h 225"/>
                <a:gd name="T66" fmla="*/ 211 w 226"/>
                <a:gd name="T67" fmla="*/ 56 h 225"/>
                <a:gd name="T68" fmla="*/ 221 w 226"/>
                <a:gd name="T69" fmla="*/ 73 h 225"/>
                <a:gd name="T70" fmla="*/ 224 w 226"/>
                <a:gd name="T71" fmla="*/ 93 h 225"/>
                <a:gd name="T72" fmla="*/ 226 w 226"/>
                <a:gd name="T73" fmla="*/ 112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17466" name="Freeform 57"/>
            <p:cNvSpPr>
              <a:spLocks/>
            </p:cNvSpPr>
            <p:nvPr/>
          </p:nvSpPr>
          <p:spPr bwMode="auto">
            <a:xfrm>
              <a:off x="4094" y="2296"/>
              <a:ext cx="23" cy="25"/>
            </a:xfrm>
            <a:custGeom>
              <a:avLst/>
              <a:gdLst>
                <a:gd name="T0" fmla="*/ 23 w 23"/>
                <a:gd name="T1" fmla="*/ 0 h 25"/>
                <a:gd name="T2" fmla="*/ 0 w 23"/>
                <a:gd name="T3" fmla="*/ 0 h 25"/>
                <a:gd name="T4" fmla="*/ 11 w 23"/>
                <a:gd name="T5" fmla="*/ 25 h 25"/>
                <a:gd name="T6" fmla="*/ 23 w 23"/>
                <a:gd name="T7" fmla="*/ 0 h 25"/>
                <a:gd name="T8" fmla="*/ 0 60000 65536"/>
                <a:gd name="T9" fmla="*/ 0 60000 65536"/>
                <a:gd name="T10" fmla="*/ 0 60000 65536"/>
                <a:gd name="T11" fmla="*/ 0 60000 65536"/>
                <a:gd name="T12" fmla="*/ 0 w 23"/>
                <a:gd name="T13" fmla="*/ 0 h 25"/>
                <a:gd name="T14" fmla="*/ 23 w 23"/>
                <a:gd name="T15" fmla="*/ 25 h 25"/>
              </a:gdLst>
              <a:ahLst/>
              <a:cxnLst>
                <a:cxn ang="T8">
                  <a:pos x="T0" y="T1"/>
                </a:cxn>
                <a:cxn ang="T9">
                  <a:pos x="T2" y="T3"/>
                </a:cxn>
                <a:cxn ang="T10">
                  <a:pos x="T4" y="T5"/>
                </a:cxn>
                <a:cxn ang="T11">
                  <a:pos x="T6" y="T7"/>
                </a:cxn>
              </a:cxnLst>
              <a:rect l="T12" t="T13" r="T14" b="T15"/>
              <a:pathLst>
                <a:path w="23" h="25">
                  <a:moveTo>
                    <a:pt x="23" y="0"/>
                  </a:moveTo>
                  <a:lnTo>
                    <a:pt x="0" y="0"/>
                  </a:lnTo>
                  <a:lnTo>
                    <a:pt x="11" y="25"/>
                  </a:lnTo>
                  <a:lnTo>
                    <a:pt x="23"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467" name="Freeform 58"/>
            <p:cNvSpPr>
              <a:spLocks/>
            </p:cNvSpPr>
            <p:nvPr/>
          </p:nvSpPr>
          <p:spPr bwMode="auto">
            <a:xfrm>
              <a:off x="3992" y="2129"/>
              <a:ext cx="226" cy="225"/>
            </a:xfrm>
            <a:custGeom>
              <a:avLst/>
              <a:gdLst>
                <a:gd name="T0" fmla="*/ 226 w 226"/>
                <a:gd name="T1" fmla="*/ 112 h 225"/>
                <a:gd name="T2" fmla="*/ 224 w 226"/>
                <a:gd name="T3" fmla="*/ 133 h 225"/>
                <a:gd name="T4" fmla="*/ 221 w 226"/>
                <a:gd name="T5" fmla="*/ 152 h 225"/>
                <a:gd name="T6" fmla="*/ 211 w 226"/>
                <a:gd name="T7" fmla="*/ 169 h 225"/>
                <a:gd name="T8" fmla="*/ 200 w 226"/>
                <a:gd name="T9" fmla="*/ 185 h 225"/>
                <a:gd name="T10" fmla="*/ 186 w 226"/>
                <a:gd name="T11" fmla="*/ 200 h 225"/>
                <a:gd name="T12" fmla="*/ 171 w 226"/>
                <a:gd name="T13" fmla="*/ 210 h 225"/>
                <a:gd name="T14" fmla="*/ 152 w 226"/>
                <a:gd name="T15" fmla="*/ 219 h 225"/>
                <a:gd name="T16" fmla="*/ 134 w 226"/>
                <a:gd name="T17" fmla="*/ 223 h 225"/>
                <a:gd name="T18" fmla="*/ 113 w 226"/>
                <a:gd name="T19" fmla="*/ 225 h 225"/>
                <a:gd name="T20" fmla="*/ 94 w 226"/>
                <a:gd name="T21" fmla="*/ 223 h 225"/>
                <a:gd name="T22" fmla="*/ 75 w 226"/>
                <a:gd name="T23" fmla="*/ 219 h 225"/>
                <a:gd name="T24" fmla="*/ 57 w 226"/>
                <a:gd name="T25" fmla="*/ 210 h 225"/>
                <a:gd name="T26" fmla="*/ 42 w 226"/>
                <a:gd name="T27" fmla="*/ 200 h 225"/>
                <a:gd name="T28" fmla="*/ 27 w 226"/>
                <a:gd name="T29" fmla="*/ 185 h 225"/>
                <a:gd name="T30" fmla="*/ 15 w 226"/>
                <a:gd name="T31" fmla="*/ 169 h 225"/>
                <a:gd name="T32" fmla="*/ 8 w 226"/>
                <a:gd name="T33" fmla="*/ 152 h 225"/>
                <a:gd name="T34" fmla="*/ 4 w 226"/>
                <a:gd name="T35" fmla="*/ 133 h 225"/>
                <a:gd name="T36" fmla="*/ 0 w 226"/>
                <a:gd name="T37" fmla="*/ 112 h 225"/>
                <a:gd name="T38" fmla="*/ 4 w 226"/>
                <a:gd name="T39" fmla="*/ 93 h 225"/>
                <a:gd name="T40" fmla="*/ 8 w 226"/>
                <a:gd name="T41" fmla="*/ 73 h 225"/>
                <a:gd name="T42" fmla="*/ 15 w 226"/>
                <a:gd name="T43" fmla="*/ 56 h 225"/>
                <a:gd name="T44" fmla="*/ 27 w 226"/>
                <a:gd name="T45" fmla="*/ 39 h 225"/>
                <a:gd name="T46" fmla="*/ 42 w 226"/>
                <a:gd name="T47" fmla="*/ 27 h 225"/>
                <a:gd name="T48" fmla="*/ 57 w 226"/>
                <a:gd name="T49" fmla="*/ 14 h 225"/>
                <a:gd name="T50" fmla="*/ 75 w 226"/>
                <a:gd name="T51" fmla="*/ 6 h 225"/>
                <a:gd name="T52" fmla="*/ 94 w 226"/>
                <a:gd name="T53" fmla="*/ 2 h 225"/>
                <a:gd name="T54" fmla="*/ 113 w 226"/>
                <a:gd name="T55" fmla="*/ 0 h 225"/>
                <a:gd name="T56" fmla="*/ 134 w 226"/>
                <a:gd name="T57" fmla="*/ 2 h 225"/>
                <a:gd name="T58" fmla="*/ 152 w 226"/>
                <a:gd name="T59" fmla="*/ 6 h 225"/>
                <a:gd name="T60" fmla="*/ 171 w 226"/>
                <a:gd name="T61" fmla="*/ 14 h 225"/>
                <a:gd name="T62" fmla="*/ 186 w 226"/>
                <a:gd name="T63" fmla="*/ 27 h 225"/>
                <a:gd name="T64" fmla="*/ 200 w 226"/>
                <a:gd name="T65" fmla="*/ 39 h 225"/>
                <a:gd name="T66" fmla="*/ 211 w 226"/>
                <a:gd name="T67" fmla="*/ 56 h 225"/>
                <a:gd name="T68" fmla="*/ 221 w 226"/>
                <a:gd name="T69" fmla="*/ 73 h 225"/>
                <a:gd name="T70" fmla="*/ 224 w 226"/>
                <a:gd name="T71" fmla="*/ 93 h 225"/>
                <a:gd name="T72" fmla="*/ 226 w 226"/>
                <a:gd name="T73" fmla="*/ 112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8" name="Line 59"/>
            <p:cNvSpPr>
              <a:spLocks noChangeShapeType="1"/>
            </p:cNvSpPr>
            <p:nvPr/>
          </p:nvSpPr>
          <p:spPr bwMode="auto">
            <a:xfrm>
              <a:off x="4105" y="2162"/>
              <a:ext cx="2"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60"/>
            <p:cNvSpPr>
              <a:spLocks noChangeShapeType="1"/>
            </p:cNvSpPr>
            <p:nvPr/>
          </p:nvSpPr>
          <p:spPr bwMode="auto">
            <a:xfrm flipV="1">
              <a:off x="4105" y="1982"/>
              <a:ext cx="2"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0" name="Line 61"/>
            <p:cNvSpPr>
              <a:spLocks noChangeShapeType="1"/>
            </p:cNvSpPr>
            <p:nvPr/>
          </p:nvSpPr>
          <p:spPr bwMode="auto">
            <a:xfrm>
              <a:off x="4105" y="2354"/>
              <a:ext cx="2"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Freeform 62"/>
            <p:cNvSpPr>
              <a:spLocks/>
            </p:cNvSpPr>
            <p:nvPr/>
          </p:nvSpPr>
          <p:spPr bwMode="auto">
            <a:xfrm>
              <a:off x="4088" y="1964"/>
              <a:ext cx="34" cy="35"/>
            </a:xfrm>
            <a:custGeom>
              <a:avLst/>
              <a:gdLst>
                <a:gd name="T0" fmla="*/ 0 w 34"/>
                <a:gd name="T1" fmla="*/ 18 h 35"/>
                <a:gd name="T2" fmla="*/ 2 w 34"/>
                <a:gd name="T3" fmla="*/ 10 h 35"/>
                <a:gd name="T4" fmla="*/ 8 w 34"/>
                <a:gd name="T5" fmla="*/ 4 h 35"/>
                <a:gd name="T6" fmla="*/ 13 w 34"/>
                <a:gd name="T7" fmla="*/ 0 h 35"/>
                <a:gd name="T8" fmla="*/ 21 w 34"/>
                <a:gd name="T9" fmla="*/ 0 h 35"/>
                <a:gd name="T10" fmla="*/ 29 w 34"/>
                <a:gd name="T11" fmla="*/ 4 h 35"/>
                <a:gd name="T12" fmla="*/ 32 w 34"/>
                <a:gd name="T13" fmla="*/ 10 h 35"/>
                <a:gd name="T14" fmla="*/ 34 w 34"/>
                <a:gd name="T15" fmla="*/ 18 h 35"/>
                <a:gd name="T16" fmla="*/ 32 w 34"/>
                <a:gd name="T17" fmla="*/ 25 h 35"/>
                <a:gd name="T18" fmla="*/ 29 w 34"/>
                <a:gd name="T19" fmla="*/ 31 h 35"/>
                <a:gd name="T20" fmla="*/ 21 w 34"/>
                <a:gd name="T21" fmla="*/ 35 h 35"/>
                <a:gd name="T22" fmla="*/ 13 w 34"/>
                <a:gd name="T23" fmla="*/ 35 h 35"/>
                <a:gd name="T24" fmla="*/ 8 w 34"/>
                <a:gd name="T25" fmla="*/ 31 h 35"/>
                <a:gd name="T26" fmla="*/ 2 w 34"/>
                <a:gd name="T27" fmla="*/ 25 h 35"/>
                <a:gd name="T28" fmla="*/ 0 w 34"/>
                <a:gd name="T29" fmla="*/ 18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5"/>
                <a:gd name="T47" fmla="*/ 34 w 34"/>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5">
                  <a:moveTo>
                    <a:pt x="0" y="18"/>
                  </a:moveTo>
                  <a:lnTo>
                    <a:pt x="2" y="10"/>
                  </a:lnTo>
                  <a:lnTo>
                    <a:pt x="8" y="4"/>
                  </a:lnTo>
                  <a:lnTo>
                    <a:pt x="13" y="0"/>
                  </a:lnTo>
                  <a:lnTo>
                    <a:pt x="21" y="0"/>
                  </a:lnTo>
                  <a:lnTo>
                    <a:pt x="29" y="4"/>
                  </a:lnTo>
                  <a:lnTo>
                    <a:pt x="32" y="10"/>
                  </a:lnTo>
                  <a:lnTo>
                    <a:pt x="34" y="18"/>
                  </a:lnTo>
                  <a:lnTo>
                    <a:pt x="32" y="25"/>
                  </a:lnTo>
                  <a:lnTo>
                    <a:pt x="29" y="31"/>
                  </a:lnTo>
                  <a:lnTo>
                    <a:pt x="21" y="35"/>
                  </a:lnTo>
                  <a:lnTo>
                    <a:pt x="13" y="35"/>
                  </a:lnTo>
                  <a:lnTo>
                    <a:pt x="8" y="31"/>
                  </a:lnTo>
                  <a:lnTo>
                    <a:pt x="2" y="25"/>
                  </a:lnTo>
                  <a:lnTo>
                    <a:pt x="0" y="18"/>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472" name="Line 63"/>
            <p:cNvSpPr>
              <a:spLocks noChangeShapeType="1"/>
            </p:cNvSpPr>
            <p:nvPr/>
          </p:nvSpPr>
          <p:spPr bwMode="auto">
            <a:xfrm>
              <a:off x="2754" y="2489"/>
              <a:ext cx="229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3" name="Rectangle 64"/>
            <p:cNvSpPr>
              <a:spLocks noChangeArrowheads="1"/>
            </p:cNvSpPr>
            <p:nvPr/>
          </p:nvSpPr>
          <p:spPr bwMode="auto">
            <a:xfrm>
              <a:off x="4245" y="2174"/>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74" name="Rectangle 65"/>
            <p:cNvSpPr>
              <a:spLocks noChangeArrowheads="1"/>
            </p:cNvSpPr>
            <p:nvPr/>
          </p:nvSpPr>
          <p:spPr bwMode="auto">
            <a:xfrm>
              <a:off x="4245" y="2175"/>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17475" name="Rectangle 66"/>
            <p:cNvSpPr>
              <a:spLocks noChangeArrowheads="1"/>
            </p:cNvSpPr>
            <p:nvPr/>
          </p:nvSpPr>
          <p:spPr bwMode="auto">
            <a:xfrm>
              <a:off x="4280" y="2235"/>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76" name="Rectangle 67"/>
            <p:cNvSpPr>
              <a:spLocks noChangeArrowheads="1"/>
            </p:cNvSpPr>
            <p:nvPr/>
          </p:nvSpPr>
          <p:spPr bwMode="auto">
            <a:xfrm>
              <a:off x="4280" y="223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200">
                  <a:solidFill>
                    <a:srgbClr val="000000"/>
                  </a:solidFill>
                  <a:latin typeface="Times New Roman" pitchFamily="18" charset="0"/>
                </a:rPr>
                <a:t>S</a:t>
              </a:r>
              <a:endParaRPr lang="en-GB" altLang="en-US"/>
            </a:p>
          </p:txBody>
        </p:sp>
        <p:sp>
          <p:nvSpPr>
            <p:cNvPr id="17477" name="Rectangle 68"/>
            <p:cNvSpPr>
              <a:spLocks noChangeArrowheads="1"/>
            </p:cNvSpPr>
            <p:nvPr/>
          </p:nvSpPr>
          <p:spPr bwMode="auto">
            <a:xfrm>
              <a:off x="4310" y="1644"/>
              <a:ext cx="15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78" name="Rectangle 69"/>
            <p:cNvSpPr>
              <a:spLocks noChangeArrowheads="1"/>
            </p:cNvSpPr>
            <p:nvPr/>
          </p:nvSpPr>
          <p:spPr bwMode="auto">
            <a:xfrm>
              <a:off x="4310" y="1646"/>
              <a:ext cx="1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T2</a:t>
              </a:r>
              <a:endParaRPr lang="en-GB" altLang="en-US"/>
            </a:p>
          </p:txBody>
        </p:sp>
        <p:sp>
          <p:nvSpPr>
            <p:cNvPr id="17479" name="Rectangle 70"/>
            <p:cNvSpPr>
              <a:spLocks noChangeArrowheads="1"/>
            </p:cNvSpPr>
            <p:nvPr/>
          </p:nvSpPr>
          <p:spPr bwMode="auto">
            <a:xfrm>
              <a:off x="3744" y="1432"/>
              <a:ext cx="7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80" name="Rectangle 71"/>
            <p:cNvSpPr>
              <a:spLocks noChangeArrowheads="1"/>
            </p:cNvSpPr>
            <p:nvPr/>
          </p:nvSpPr>
          <p:spPr bwMode="auto">
            <a:xfrm>
              <a:off x="3787" y="1412"/>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C1</a:t>
              </a:r>
              <a:endParaRPr lang="en-GB" altLang="en-US"/>
            </a:p>
          </p:txBody>
        </p:sp>
        <p:sp>
          <p:nvSpPr>
            <p:cNvPr id="17481" name="Rectangle 72"/>
            <p:cNvSpPr>
              <a:spLocks noChangeArrowheads="1"/>
            </p:cNvSpPr>
            <p:nvPr/>
          </p:nvSpPr>
          <p:spPr bwMode="auto">
            <a:xfrm>
              <a:off x="4437" y="1023"/>
              <a:ext cx="15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82" name="Rectangle 73"/>
            <p:cNvSpPr>
              <a:spLocks noChangeArrowheads="1"/>
            </p:cNvSpPr>
            <p:nvPr/>
          </p:nvSpPr>
          <p:spPr bwMode="auto">
            <a:xfrm>
              <a:off x="4465" y="997"/>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dirty="0">
                  <a:solidFill>
                    <a:srgbClr val="000000"/>
                  </a:solidFill>
                  <a:latin typeface="Times New Roman" pitchFamily="18" charset="0"/>
                </a:rPr>
                <a:t>T4</a:t>
              </a:r>
              <a:endParaRPr lang="en-GB" altLang="en-US" dirty="0"/>
            </a:p>
          </p:txBody>
        </p:sp>
        <p:sp>
          <p:nvSpPr>
            <p:cNvPr id="17483" name="Freeform 74"/>
            <p:cNvSpPr>
              <a:spLocks/>
            </p:cNvSpPr>
            <p:nvPr/>
          </p:nvSpPr>
          <p:spPr bwMode="auto">
            <a:xfrm>
              <a:off x="4422" y="1379"/>
              <a:ext cx="32" cy="32"/>
            </a:xfrm>
            <a:custGeom>
              <a:avLst/>
              <a:gdLst>
                <a:gd name="T0" fmla="*/ 0 w 32"/>
                <a:gd name="T1" fmla="*/ 15 h 32"/>
                <a:gd name="T2" fmla="*/ 2 w 32"/>
                <a:gd name="T3" fmla="*/ 9 h 32"/>
                <a:gd name="T4" fmla="*/ 6 w 32"/>
                <a:gd name="T5" fmla="*/ 4 h 32"/>
                <a:gd name="T6" fmla="*/ 13 w 32"/>
                <a:gd name="T7" fmla="*/ 0 h 32"/>
                <a:gd name="T8" fmla="*/ 21 w 32"/>
                <a:gd name="T9" fmla="*/ 0 h 32"/>
                <a:gd name="T10" fmla="*/ 27 w 32"/>
                <a:gd name="T11" fmla="*/ 4 h 32"/>
                <a:gd name="T12" fmla="*/ 32 w 32"/>
                <a:gd name="T13" fmla="*/ 9 h 32"/>
                <a:gd name="T14" fmla="*/ 32 w 32"/>
                <a:gd name="T15" fmla="*/ 15 h 32"/>
                <a:gd name="T16" fmla="*/ 32 w 32"/>
                <a:gd name="T17" fmla="*/ 23 h 32"/>
                <a:gd name="T18" fmla="*/ 27 w 32"/>
                <a:gd name="T19" fmla="*/ 28 h 32"/>
                <a:gd name="T20" fmla="*/ 21 w 32"/>
                <a:gd name="T21" fmla="*/ 32 h 32"/>
                <a:gd name="T22" fmla="*/ 13 w 32"/>
                <a:gd name="T23" fmla="*/ 32 h 32"/>
                <a:gd name="T24" fmla="*/ 6 w 32"/>
                <a:gd name="T25" fmla="*/ 28 h 32"/>
                <a:gd name="T26" fmla="*/ 2 w 32"/>
                <a:gd name="T27" fmla="*/ 23 h 32"/>
                <a:gd name="T28" fmla="*/ 0 w 32"/>
                <a:gd name="T29" fmla="*/ 15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2"/>
                <a:gd name="T47" fmla="*/ 32 w 32"/>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2">
                  <a:moveTo>
                    <a:pt x="0" y="15"/>
                  </a:moveTo>
                  <a:lnTo>
                    <a:pt x="2" y="9"/>
                  </a:lnTo>
                  <a:lnTo>
                    <a:pt x="6" y="4"/>
                  </a:lnTo>
                  <a:lnTo>
                    <a:pt x="13" y="0"/>
                  </a:lnTo>
                  <a:lnTo>
                    <a:pt x="21" y="0"/>
                  </a:lnTo>
                  <a:lnTo>
                    <a:pt x="27" y="4"/>
                  </a:lnTo>
                  <a:lnTo>
                    <a:pt x="32" y="9"/>
                  </a:lnTo>
                  <a:lnTo>
                    <a:pt x="32" y="15"/>
                  </a:lnTo>
                  <a:lnTo>
                    <a:pt x="32" y="23"/>
                  </a:lnTo>
                  <a:lnTo>
                    <a:pt x="27" y="28"/>
                  </a:lnTo>
                  <a:lnTo>
                    <a:pt x="21" y="32"/>
                  </a:lnTo>
                  <a:lnTo>
                    <a:pt x="13" y="32"/>
                  </a:lnTo>
                  <a:lnTo>
                    <a:pt x="6" y="28"/>
                  </a:lnTo>
                  <a:lnTo>
                    <a:pt x="2" y="23"/>
                  </a:lnTo>
                  <a:lnTo>
                    <a:pt x="0" y="1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484" name="Line 75"/>
            <p:cNvSpPr>
              <a:spLocks noChangeShapeType="1"/>
            </p:cNvSpPr>
            <p:nvPr/>
          </p:nvSpPr>
          <p:spPr bwMode="auto">
            <a:xfrm>
              <a:off x="4552" y="1699"/>
              <a:ext cx="32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5" name="Line 76"/>
            <p:cNvSpPr>
              <a:spLocks noChangeShapeType="1"/>
            </p:cNvSpPr>
            <p:nvPr/>
          </p:nvSpPr>
          <p:spPr bwMode="auto">
            <a:xfrm flipV="1">
              <a:off x="4439" y="1288"/>
              <a:ext cx="1" cy="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6" name="Freeform 77"/>
            <p:cNvSpPr>
              <a:spLocks/>
            </p:cNvSpPr>
            <p:nvPr/>
          </p:nvSpPr>
          <p:spPr bwMode="auto">
            <a:xfrm>
              <a:off x="4412" y="1248"/>
              <a:ext cx="52" cy="52"/>
            </a:xfrm>
            <a:custGeom>
              <a:avLst/>
              <a:gdLst>
                <a:gd name="T0" fmla="*/ 27 w 52"/>
                <a:gd name="T1" fmla="*/ 52 h 52"/>
                <a:gd name="T2" fmla="*/ 52 w 52"/>
                <a:gd name="T3" fmla="*/ 0 h 52"/>
                <a:gd name="T4" fmla="*/ 40 w 52"/>
                <a:gd name="T5" fmla="*/ 6 h 52"/>
                <a:gd name="T6" fmla="*/ 27 w 52"/>
                <a:gd name="T7" fmla="*/ 8 h 52"/>
                <a:gd name="T8" fmla="*/ 14 w 52"/>
                <a:gd name="T9" fmla="*/ 6 h 52"/>
                <a:gd name="T10" fmla="*/ 0 w 52"/>
                <a:gd name="T11" fmla="*/ 0 h 52"/>
                <a:gd name="T12" fmla="*/ 27 w 52"/>
                <a:gd name="T13" fmla="*/ 52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27" y="52"/>
                  </a:moveTo>
                  <a:lnTo>
                    <a:pt x="52" y="0"/>
                  </a:lnTo>
                  <a:lnTo>
                    <a:pt x="40" y="6"/>
                  </a:lnTo>
                  <a:lnTo>
                    <a:pt x="27" y="8"/>
                  </a:lnTo>
                  <a:lnTo>
                    <a:pt x="14" y="6"/>
                  </a:lnTo>
                  <a:lnTo>
                    <a:pt x="0" y="0"/>
                  </a:lnTo>
                  <a:lnTo>
                    <a:pt x="2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7" name="Line 78"/>
            <p:cNvSpPr>
              <a:spLocks noChangeShapeType="1"/>
            </p:cNvSpPr>
            <p:nvPr/>
          </p:nvSpPr>
          <p:spPr bwMode="auto">
            <a:xfrm>
              <a:off x="4439" y="1475"/>
              <a:ext cx="1"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8" name="Freeform 79"/>
            <p:cNvSpPr>
              <a:spLocks/>
            </p:cNvSpPr>
            <p:nvPr/>
          </p:nvSpPr>
          <p:spPr bwMode="auto">
            <a:xfrm>
              <a:off x="4412" y="1479"/>
              <a:ext cx="52" cy="51"/>
            </a:xfrm>
            <a:custGeom>
              <a:avLst/>
              <a:gdLst>
                <a:gd name="T0" fmla="*/ 27 w 52"/>
                <a:gd name="T1" fmla="*/ 51 h 51"/>
                <a:gd name="T2" fmla="*/ 0 w 52"/>
                <a:gd name="T3" fmla="*/ 0 h 51"/>
                <a:gd name="T4" fmla="*/ 14 w 52"/>
                <a:gd name="T5" fmla="*/ 5 h 51"/>
                <a:gd name="T6" fmla="*/ 27 w 52"/>
                <a:gd name="T7" fmla="*/ 5 h 51"/>
                <a:gd name="T8" fmla="*/ 40 w 52"/>
                <a:gd name="T9" fmla="*/ 5 h 51"/>
                <a:gd name="T10" fmla="*/ 52 w 52"/>
                <a:gd name="T11" fmla="*/ 0 h 51"/>
                <a:gd name="T12" fmla="*/ 27 w 52"/>
                <a:gd name="T13" fmla="*/ 51 h 51"/>
                <a:gd name="T14" fmla="*/ 0 60000 65536"/>
                <a:gd name="T15" fmla="*/ 0 60000 65536"/>
                <a:gd name="T16" fmla="*/ 0 60000 65536"/>
                <a:gd name="T17" fmla="*/ 0 60000 65536"/>
                <a:gd name="T18" fmla="*/ 0 60000 65536"/>
                <a:gd name="T19" fmla="*/ 0 60000 65536"/>
                <a:gd name="T20" fmla="*/ 0 60000 65536"/>
                <a:gd name="T21" fmla="*/ 0 w 52"/>
                <a:gd name="T22" fmla="*/ 0 h 51"/>
                <a:gd name="T23" fmla="*/ 52 w 5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1">
                  <a:moveTo>
                    <a:pt x="27" y="51"/>
                  </a:moveTo>
                  <a:lnTo>
                    <a:pt x="0" y="0"/>
                  </a:lnTo>
                  <a:lnTo>
                    <a:pt x="14" y="5"/>
                  </a:lnTo>
                  <a:lnTo>
                    <a:pt x="27" y="5"/>
                  </a:lnTo>
                  <a:lnTo>
                    <a:pt x="40" y="5"/>
                  </a:lnTo>
                  <a:lnTo>
                    <a:pt x="52" y="0"/>
                  </a:lnTo>
                  <a:lnTo>
                    <a:pt x="2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9" name="Rectangle 80"/>
            <p:cNvSpPr>
              <a:spLocks noChangeArrowheads="1"/>
            </p:cNvSpPr>
            <p:nvPr/>
          </p:nvSpPr>
          <p:spPr bwMode="auto">
            <a:xfrm>
              <a:off x="4205" y="1423"/>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90" name="Rectangle 81"/>
            <p:cNvSpPr>
              <a:spLocks noChangeArrowheads="1"/>
            </p:cNvSpPr>
            <p:nvPr/>
          </p:nvSpPr>
          <p:spPr bwMode="auto">
            <a:xfrm>
              <a:off x="4479" y="1196"/>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91" name="Rectangle 82"/>
            <p:cNvSpPr>
              <a:spLocks noChangeArrowheads="1"/>
            </p:cNvSpPr>
            <p:nvPr/>
          </p:nvSpPr>
          <p:spPr bwMode="auto">
            <a:xfrm>
              <a:off x="4479" y="1198"/>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C4</a:t>
              </a:r>
              <a:endParaRPr lang="en-GB" altLang="en-US"/>
            </a:p>
          </p:txBody>
        </p:sp>
        <p:sp>
          <p:nvSpPr>
            <p:cNvPr id="17492" name="Rectangle 83"/>
            <p:cNvSpPr>
              <a:spLocks noChangeArrowheads="1"/>
            </p:cNvSpPr>
            <p:nvPr/>
          </p:nvSpPr>
          <p:spPr bwMode="auto">
            <a:xfrm>
              <a:off x="4848" y="1167"/>
              <a:ext cx="9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93" name="Rectangle 84"/>
            <p:cNvSpPr>
              <a:spLocks noChangeArrowheads="1"/>
            </p:cNvSpPr>
            <p:nvPr/>
          </p:nvSpPr>
          <p:spPr bwMode="auto">
            <a:xfrm>
              <a:off x="4984" y="732"/>
              <a:ext cx="17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94" name="Rectangle 85"/>
            <p:cNvSpPr>
              <a:spLocks noChangeArrowheads="1"/>
            </p:cNvSpPr>
            <p:nvPr/>
          </p:nvSpPr>
          <p:spPr bwMode="auto">
            <a:xfrm>
              <a:off x="4991" y="713"/>
              <a:ext cx="2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CC</a:t>
              </a:r>
              <a:endParaRPr lang="en-GB" altLang="en-US"/>
            </a:p>
          </p:txBody>
        </p:sp>
        <p:sp>
          <p:nvSpPr>
            <p:cNvPr id="17495" name="Rectangle 86"/>
            <p:cNvSpPr>
              <a:spLocks noChangeArrowheads="1"/>
            </p:cNvSpPr>
            <p:nvPr/>
          </p:nvSpPr>
          <p:spPr bwMode="auto">
            <a:xfrm>
              <a:off x="4652" y="1492"/>
              <a:ext cx="217" cy="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96" name="Freeform 87"/>
            <p:cNvSpPr>
              <a:spLocks/>
            </p:cNvSpPr>
            <p:nvPr/>
          </p:nvSpPr>
          <p:spPr bwMode="auto">
            <a:xfrm>
              <a:off x="4871" y="1672"/>
              <a:ext cx="56" cy="57"/>
            </a:xfrm>
            <a:custGeom>
              <a:avLst/>
              <a:gdLst>
                <a:gd name="T0" fmla="*/ 0 w 56"/>
                <a:gd name="T1" fmla="*/ 29 h 57"/>
                <a:gd name="T2" fmla="*/ 2 w 56"/>
                <a:gd name="T3" fmla="*/ 17 h 57"/>
                <a:gd name="T4" fmla="*/ 10 w 56"/>
                <a:gd name="T5" fmla="*/ 6 h 57"/>
                <a:gd name="T6" fmla="*/ 21 w 56"/>
                <a:gd name="T7" fmla="*/ 0 h 57"/>
                <a:gd name="T8" fmla="*/ 35 w 56"/>
                <a:gd name="T9" fmla="*/ 0 h 57"/>
                <a:gd name="T10" fmla="*/ 46 w 56"/>
                <a:gd name="T11" fmla="*/ 6 h 57"/>
                <a:gd name="T12" fmla="*/ 54 w 56"/>
                <a:gd name="T13" fmla="*/ 17 h 57"/>
                <a:gd name="T14" fmla="*/ 56 w 56"/>
                <a:gd name="T15" fmla="*/ 29 h 57"/>
                <a:gd name="T16" fmla="*/ 54 w 56"/>
                <a:gd name="T17" fmla="*/ 40 h 57"/>
                <a:gd name="T18" fmla="*/ 46 w 56"/>
                <a:gd name="T19" fmla="*/ 50 h 57"/>
                <a:gd name="T20" fmla="*/ 35 w 56"/>
                <a:gd name="T21" fmla="*/ 57 h 57"/>
                <a:gd name="T22" fmla="*/ 21 w 56"/>
                <a:gd name="T23" fmla="*/ 57 h 57"/>
                <a:gd name="T24" fmla="*/ 10 w 56"/>
                <a:gd name="T25" fmla="*/ 50 h 57"/>
                <a:gd name="T26" fmla="*/ 2 w 56"/>
                <a:gd name="T27" fmla="*/ 40 h 57"/>
                <a:gd name="T28" fmla="*/ 0 w 56"/>
                <a:gd name="T29" fmla="*/ 29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57"/>
                <a:gd name="T47" fmla="*/ 56 w 56"/>
                <a:gd name="T48" fmla="*/ 57 h 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57">
                  <a:moveTo>
                    <a:pt x="0" y="29"/>
                  </a:moveTo>
                  <a:lnTo>
                    <a:pt x="2" y="17"/>
                  </a:lnTo>
                  <a:lnTo>
                    <a:pt x="10" y="6"/>
                  </a:lnTo>
                  <a:lnTo>
                    <a:pt x="21" y="0"/>
                  </a:lnTo>
                  <a:lnTo>
                    <a:pt x="35" y="0"/>
                  </a:lnTo>
                  <a:lnTo>
                    <a:pt x="46" y="6"/>
                  </a:lnTo>
                  <a:lnTo>
                    <a:pt x="54" y="17"/>
                  </a:lnTo>
                  <a:lnTo>
                    <a:pt x="56" y="29"/>
                  </a:lnTo>
                  <a:lnTo>
                    <a:pt x="54" y="40"/>
                  </a:lnTo>
                  <a:lnTo>
                    <a:pt x="46" y="50"/>
                  </a:lnTo>
                  <a:lnTo>
                    <a:pt x="35" y="57"/>
                  </a:lnTo>
                  <a:lnTo>
                    <a:pt x="21" y="57"/>
                  </a:lnTo>
                  <a:lnTo>
                    <a:pt x="10" y="50"/>
                  </a:lnTo>
                  <a:lnTo>
                    <a:pt x="2" y="40"/>
                  </a:lnTo>
                  <a:lnTo>
                    <a:pt x="0" y="29"/>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17497" name="Line 88"/>
            <p:cNvSpPr>
              <a:spLocks noChangeShapeType="1"/>
            </p:cNvSpPr>
            <p:nvPr/>
          </p:nvSpPr>
          <p:spPr bwMode="auto">
            <a:xfrm flipV="1">
              <a:off x="2762" y="1182"/>
              <a:ext cx="3" cy="12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8" name="Line 89"/>
            <p:cNvSpPr>
              <a:spLocks noChangeShapeType="1"/>
            </p:cNvSpPr>
            <p:nvPr/>
          </p:nvSpPr>
          <p:spPr bwMode="auto">
            <a:xfrm flipV="1">
              <a:off x="2764" y="787"/>
              <a:ext cx="1"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9" name="Line 90"/>
            <p:cNvSpPr>
              <a:spLocks noChangeShapeType="1"/>
            </p:cNvSpPr>
            <p:nvPr/>
          </p:nvSpPr>
          <p:spPr bwMode="auto">
            <a:xfrm>
              <a:off x="2875" y="958"/>
              <a:ext cx="1"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0" name="Line 91"/>
            <p:cNvSpPr>
              <a:spLocks noChangeShapeType="1"/>
            </p:cNvSpPr>
            <p:nvPr/>
          </p:nvSpPr>
          <p:spPr bwMode="auto">
            <a:xfrm flipH="1">
              <a:off x="2764" y="1069"/>
              <a:ext cx="111"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1" name="Line 92"/>
            <p:cNvSpPr>
              <a:spLocks noChangeShapeType="1"/>
            </p:cNvSpPr>
            <p:nvPr/>
          </p:nvSpPr>
          <p:spPr bwMode="auto">
            <a:xfrm>
              <a:off x="2764" y="958"/>
              <a:ext cx="84"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2" name="Freeform 93"/>
            <p:cNvSpPr>
              <a:spLocks/>
            </p:cNvSpPr>
            <p:nvPr/>
          </p:nvSpPr>
          <p:spPr bwMode="auto">
            <a:xfrm>
              <a:off x="2821" y="1013"/>
              <a:ext cx="54" cy="56"/>
            </a:xfrm>
            <a:custGeom>
              <a:avLst/>
              <a:gdLst>
                <a:gd name="T0" fmla="*/ 54 w 54"/>
                <a:gd name="T1" fmla="*/ 56 h 56"/>
                <a:gd name="T2" fmla="*/ 0 w 54"/>
                <a:gd name="T3" fmla="*/ 39 h 56"/>
                <a:gd name="T4" fmla="*/ 12 w 54"/>
                <a:gd name="T5" fmla="*/ 33 h 56"/>
                <a:gd name="T6" fmla="*/ 21 w 54"/>
                <a:gd name="T7" fmla="*/ 24 h 56"/>
                <a:gd name="T8" fmla="*/ 31 w 54"/>
                <a:gd name="T9" fmla="*/ 14 h 56"/>
                <a:gd name="T10" fmla="*/ 37 w 54"/>
                <a:gd name="T11" fmla="*/ 0 h 56"/>
                <a:gd name="T12" fmla="*/ 54 w 54"/>
                <a:gd name="T13" fmla="*/ 56 h 56"/>
                <a:gd name="T14" fmla="*/ 0 60000 65536"/>
                <a:gd name="T15" fmla="*/ 0 60000 65536"/>
                <a:gd name="T16" fmla="*/ 0 60000 65536"/>
                <a:gd name="T17" fmla="*/ 0 60000 65536"/>
                <a:gd name="T18" fmla="*/ 0 60000 65536"/>
                <a:gd name="T19" fmla="*/ 0 60000 65536"/>
                <a:gd name="T20" fmla="*/ 0 60000 65536"/>
                <a:gd name="T21" fmla="*/ 0 w 54"/>
                <a:gd name="T22" fmla="*/ 0 h 56"/>
                <a:gd name="T23" fmla="*/ 54 w 54"/>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6">
                  <a:moveTo>
                    <a:pt x="54" y="56"/>
                  </a:moveTo>
                  <a:lnTo>
                    <a:pt x="0" y="39"/>
                  </a:lnTo>
                  <a:lnTo>
                    <a:pt x="12" y="33"/>
                  </a:lnTo>
                  <a:lnTo>
                    <a:pt x="21" y="24"/>
                  </a:lnTo>
                  <a:lnTo>
                    <a:pt x="31" y="14"/>
                  </a:lnTo>
                  <a:lnTo>
                    <a:pt x="37" y="0"/>
                  </a:lnTo>
                  <a:lnTo>
                    <a:pt x="5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3" name="Line 94"/>
            <p:cNvSpPr>
              <a:spLocks noChangeShapeType="1"/>
            </p:cNvSpPr>
            <p:nvPr/>
          </p:nvSpPr>
          <p:spPr bwMode="auto">
            <a:xfrm>
              <a:off x="2764" y="1528"/>
              <a:ext cx="1"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4" name="Freeform 95"/>
            <p:cNvSpPr>
              <a:spLocks/>
            </p:cNvSpPr>
            <p:nvPr/>
          </p:nvSpPr>
          <p:spPr bwMode="auto">
            <a:xfrm>
              <a:off x="2737" y="1532"/>
              <a:ext cx="52" cy="51"/>
            </a:xfrm>
            <a:custGeom>
              <a:avLst/>
              <a:gdLst>
                <a:gd name="T0" fmla="*/ 27 w 52"/>
                <a:gd name="T1" fmla="*/ 51 h 51"/>
                <a:gd name="T2" fmla="*/ 0 w 52"/>
                <a:gd name="T3" fmla="*/ 0 h 51"/>
                <a:gd name="T4" fmla="*/ 11 w 52"/>
                <a:gd name="T5" fmla="*/ 5 h 51"/>
                <a:gd name="T6" fmla="*/ 27 w 52"/>
                <a:gd name="T7" fmla="*/ 5 h 51"/>
                <a:gd name="T8" fmla="*/ 38 w 52"/>
                <a:gd name="T9" fmla="*/ 5 h 51"/>
                <a:gd name="T10" fmla="*/ 52 w 52"/>
                <a:gd name="T11" fmla="*/ 0 h 51"/>
                <a:gd name="T12" fmla="*/ 27 w 52"/>
                <a:gd name="T13" fmla="*/ 51 h 51"/>
                <a:gd name="T14" fmla="*/ 0 60000 65536"/>
                <a:gd name="T15" fmla="*/ 0 60000 65536"/>
                <a:gd name="T16" fmla="*/ 0 60000 65536"/>
                <a:gd name="T17" fmla="*/ 0 60000 65536"/>
                <a:gd name="T18" fmla="*/ 0 60000 65536"/>
                <a:gd name="T19" fmla="*/ 0 60000 65536"/>
                <a:gd name="T20" fmla="*/ 0 60000 65536"/>
                <a:gd name="T21" fmla="*/ 0 w 52"/>
                <a:gd name="T22" fmla="*/ 0 h 51"/>
                <a:gd name="T23" fmla="*/ 52 w 5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1">
                  <a:moveTo>
                    <a:pt x="27" y="51"/>
                  </a:moveTo>
                  <a:lnTo>
                    <a:pt x="0" y="0"/>
                  </a:lnTo>
                  <a:lnTo>
                    <a:pt x="11" y="5"/>
                  </a:lnTo>
                  <a:lnTo>
                    <a:pt x="27" y="5"/>
                  </a:lnTo>
                  <a:lnTo>
                    <a:pt x="38" y="5"/>
                  </a:lnTo>
                  <a:lnTo>
                    <a:pt x="52" y="0"/>
                  </a:lnTo>
                  <a:lnTo>
                    <a:pt x="2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5" name="Freeform 96"/>
            <p:cNvSpPr>
              <a:spLocks/>
            </p:cNvSpPr>
            <p:nvPr/>
          </p:nvSpPr>
          <p:spPr bwMode="auto">
            <a:xfrm>
              <a:off x="2973" y="1052"/>
              <a:ext cx="33" cy="34"/>
            </a:xfrm>
            <a:custGeom>
              <a:avLst/>
              <a:gdLst>
                <a:gd name="T0" fmla="*/ 0 w 33"/>
                <a:gd name="T1" fmla="*/ 17 h 34"/>
                <a:gd name="T2" fmla="*/ 0 w 33"/>
                <a:gd name="T3" fmla="*/ 9 h 34"/>
                <a:gd name="T4" fmla="*/ 6 w 33"/>
                <a:gd name="T5" fmla="*/ 4 h 34"/>
                <a:gd name="T6" fmla="*/ 11 w 33"/>
                <a:gd name="T7" fmla="*/ 0 h 34"/>
                <a:gd name="T8" fmla="*/ 19 w 33"/>
                <a:gd name="T9" fmla="*/ 0 h 34"/>
                <a:gd name="T10" fmla="*/ 27 w 33"/>
                <a:gd name="T11" fmla="*/ 4 h 34"/>
                <a:gd name="T12" fmla="*/ 31 w 33"/>
                <a:gd name="T13" fmla="*/ 9 h 34"/>
                <a:gd name="T14" fmla="*/ 33 w 33"/>
                <a:gd name="T15" fmla="*/ 17 h 34"/>
                <a:gd name="T16" fmla="*/ 31 w 33"/>
                <a:gd name="T17" fmla="*/ 25 h 34"/>
                <a:gd name="T18" fmla="*/ 27 w 33"/>
                <a:gd name="T19" fmla="*/ 31 h 34"/>
                <a:gd name="T20" fmla="*/ 19 w 33"/>
                <a:gd name="T21" fmla="*/ 34 h 34"/>
                <a:gd name="T22" fmla="*/ 11 w 33"/>
                <a:gd name="T23" fmla="*/ 34 h 34"/>
                <a:gd name="T24" fmla="*/ 6 w 33"/>
                <a:gd name="T25" fmla="*/ 31 h 34"/>
                <a:gd name="T26" fmla="*/ 0 w 33"/>
                <a:gd name="T27" fmla="*/ 25 h 34"/>
                <a:gd name="T28" fmla="*/ 0 w 33"/>
                <a:gd name="T29" fmla="*/ 17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4"/>
                <a:gd name="T47" fmla="*/ 33 w 33"/>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4">
                  <a:moveTo>
                    <a:pt x="0" y="17"/>
                  </a:moveTo>
                  <a:lnTo>
                    <a:pt x="0" y="9"/>
                  </a:lnTo>
                  <a:lnTo>
                    <a:pt x="6" y="4"/>
                  </a:lnTo>
                  <a:lnTo>
                    <a:pt x="11" y="0"/>
                  </a:lnTo>
                  <a:lnTo>
                    <a:pt x="19" y="0"/>
                  </a:lnTo>
                  <a:lnTo>
                    <a:pt x="27" y="4"/>
                  </a:lnTo>
                  <a:lnTo>
                    <a:pt x="31" y="9"/>
                  </a:lnTo>
                  <a:lnTo>
                    <a:pt x="33" y="17"/>
                  </a:lnTo>
                  <a:lnTo>
                    <a:pt x="31" y="25"/>
                  </a:lnTo>
                  <a:lnTo>
                    <a:pt x="27" y="31"/>
                  </a:lnTo>
                  <a:lnTo>
                    <a:pt x="19" y="34"/>
                  </a:lnTo>
                  <a:lnTo>
                    <a:pt x="11" y="34"/>
                  </a:lnTo>
                  <a:lnTo>
                    <a:pt x="6" y="31"/>
                  </a:lnTo>
                  <a:lnTo>
                    <a:pt x="0" y="25"/>
                  </a:lnTo>
                  <a:lnTo>
                    <a:pt x="0" y="17"/>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506" name="Freeform 97"/>
            <p:cNvSpPr>
              <a:spLocks/>
            </p:cNvSpPr>
            <p:nvPr/>
          </p:nvSpPr>
          <p:spPr bwMode="auto">
            <a:xfrm>
              <a:off x="2746" y="1369"/>
              <a:ext cx="33" cy="32"/>
            </a:xfrm>
            <a:custGeom>
              <a:avLst/>
              <a:gdLst>
                <a:gd name="T0" fmla="*/ 0 w 33"/>
                <a:gd name="T1" fmla="*/ 15 h 32"/>
                <a:gd name="T2" fmla="*/ 0 w 33"/>
                <a:gd name="T3" fmla="*/ 9 h 32"/>
                <a:gd name="T4" fmla="*/ 6 w 33"/>
                <a:gd name="T5" fmla="*/ 4 h 32"/>
                <a:gd name="T6" fmla="*/ 12 w 33"/>
                <a:gd name="T7" fmla="*/ 0 h 32"/>
                <a:gd name="T8" fmla="*/ 20 w 33"/>
                <a:gd name="T9" fmla="*/ 0 h 32"/>
                <a:gd name="T10" fmla="*/ 27 w 33"/>
                <a:gd name="T11" fmla="*/ 4 h 32"/>
                <a:gd name="T12" fmla="*/ 31 w 33"/>
                <a:gd name="T13" fmla="*/ 9 h 32"/>
                <a:gd name="T14" fmla="*/ 33 w 33"/>
                <a:gd name="T15" fmla="*/ 15 h 32"/>
                <a:gd name="T16" fmla="*/ 31 w 33"/>
                <a:gd name="T17" fmla="*/ 23 h 32"/>
                <a:gd name="T18" fmla="*/ 27 w 33"/>
                <a:gd name="T19" fmla="*/ 28 h 32"/>
                <a:gd name="T20" fmla="*/ 20 w 33"/>
                <a:gd name="T21" fmla="*/ 32 h 32"/>
                <a:gd name="T22" fmla="*/ 12 w 33"/>
                <a:gd name="T23" fmla="*/ 32 h 32"/>
                <a:gd name="T24" fmla="*/ 6 w 33"/>
                <a:gd name="T25" fmla="*/ 28 h 32"/>
                <a:gd name="T26" fmla="*/ 0 w 33"/>
                <a:gd name="T27" fmla="*/ 23 h 32"/>
                <a:gd name="T28" fmla="*/ 0 w 33"/>
                <a:gd name="T29" fmla="*/ 15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2"/>
                <a:gd name="T47" fmla="*/ 33 w 33"/>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2">
                  <a:moveTo>
                    <a:pt x="0" y="15"/>
                  </a:moveTo>
                  <a:lnTo>
                    <a:pt x="0" y="9"/>
                  </a:lnTo>
                  <a:lnTo>
                    <a:pt x="6" y="4"/>
                  </a:lnTo>
                  <a:lnTo>
                    <a:pt x="12" y="0"/>
                  </a:lnTo>
                  <a:lnTo>
                    <a:pt x="20" y="0"/>
                  </a:lnTo>
                  <a:lnTo>
                    <a:pt x="27" y="4"/>
                  </a:lnTo>
                  <a:lnTo>
                    <a:pt x="31" y="9"/>
                  </a:lnTo>
                  <a:lnTo>
                    <a:pt x="33" y="15"/>
                  </a:lnTo>
                  <a:lnTo>
                    <a:pt x="31" y="23"/>
                  </a:lnTo>
                  <a:lnTo>
                    <a:pt x="27" y="28"/>
                  </a:lnTo>
                  <a:lnTo>
                    <a:pt x="20" y="32"/>
                  </a:lnTo>
                  <a:lnTo>
                    <a:pt x="12" y="32"/>
                  </a:lnTo>
                  <a:lnTo>
                    <a:pt x="6" y="28"/>
                  </a:lnTo>
                  <a:lnTo>
                    <a:pt x="0" y="23"/>
                  </a:lnTo>
                  <a:lnTo>
                    <a:pt x="0" y="1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507" name="Line 98"/>
            <p:cNvSpPr>
              <a:spLocks noChangeShapeType="1"/>
            </p:cNvSpPr>
            <p:nvPr/>
          </p:nvSpPr>
          <p:spPr bwMode="auto">
            <a:xfrm>
              <a:off x="2988" y="1069"/>
              <a:ext cx="1"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8" name="Line 99"/>
            <p:cNvSpPr>
              <a:spLocks noChangeShapeType="1"/>
            </p:cNvSpPr>
            <p:nvPr/>
          </p:nvSpPr>
          <p:spPr bwMode="auto">
            <a:xfrm flipH="1">
              <a:off x="2764" y="1384"/>
              <a:ext cx="224"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9" name="Rectangle 100"/>
            <p:cNvSpPr>
              <a:spLocks noChangeArrowheads="1"/>
            </p:cNvSpPr>
            <p:nvPr/>
          </p:nvSpPr>
          <p:spPr bwMode="auto">
            <a:xfrm>
              <a:off x="2804" y="1485"/>
              <a:ext cx="7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510" name="Rectangle 101"/>
            <p:cNvSpPr>
              <a:spLocks noChangeArrowheads="1"/>
            </p:cNvSpPr>
            <p:nvPr/>
          </p:nvSpPr>
          <p:spPr bwMode="auto">
            <a:xfrm>
              <a:off x="2569" y="186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R</a:t>
              </a:r>
              <a:endParaRPr lang="en-GB" altLang="en-US"/>
            </a:p>
          </p:txBody>
        </p:sp>
        <p:sp>
          <p:nvSpPr>
            <p:cNvPr id="17511" name="Rectangle 102"/>
            <p:cNvSpPr>
              <a:spLocks noChangeArrowheads="1"/>
            </p:cNvSpPr>
            <p:nvPr/>
          </p:nvSpPr>
          <p:spPr bwMode="auto">
            <a:xfrm>
              <a:off x="2515" y="1455"/>
              <a:ext cx="2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ref</a:t>
              </a:r>
              <a:endParaRPr lang="en-GB" altLang="en-US"/>
            </a:p>
          </p:txBody>
        </p:sp>
        <p:sp>
          <p:nvSpPr>
            <p:cNvPr id="17512" name="Rectangle 103"/>
            <p:cNvSpPr>
              <a:spLocks noChangeArrowheads="1"/>
            </p:cNvSpPr>
            <p:nvPr/>
          </p:nvSpPr>
          <p:spPr bwMode="auto">
            <a:xfrm>
              <a:off x="2652" y="1248"/>
              <a:ext cx="18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513" name="Rectangle 104"/>
            <p:cNvSpPr>
              <a:spLocks noChangeArrowheads="1"/>
            </p:cNvSpPr>
            <p:nvPr/>
          </p:nvSpPr>
          <p:spPr bwMode="auto">
            <a:xfrm>
              <a:off x="2647" y="1002"/>
              <a:ext cx="15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514" name="Rectangle 105"/>
            <p:cNvSpPr>
              <a:spLocks noChangeArrowheads="1"/>
            </p:cNvSpPr>
            <p:nvPr/>
          </p:nvSpPr>
          <p:spPr bwMode="auto">
            <a:xfrm>
              <a:off x="2612" y="1004"/>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T3</a:t>
              </a:r>
              <a:endParaRPr lang="en-GB" altLang="en-US"/>
            </a:p>
          </p:txBody>
        </p:sp>
        <p:sp>
          <p:nvSpPr>
            <p:cNvPr id="17515" name="Line 106"/>
            <p:cNvSpPr>
              <a:spLocks noChangeShapeType="1"/>
            </p:cNvSpPr>
            <p:nvPr/>
          </p:nvSpPr>
          <p:spPr bwMode="auto">
            <a:xfrm>
              <a:off x="2872" y="1069"/>
              <a:ext cx="766"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 name="Rectangle 107"/>
            <p:cNvSpPr>
              <a:spLocks noChangeArrowheads="1"/>
            </p:cNvSpPr>
            <p:nvPr/>
          </p:nvSpPr>
          <p:spPr bwMode="auto">
            <a:xfrm>
              <a:off x="2706" y="1787"/>
              <a:ext cx="124" cy="299"/>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7517" name="Rectangle 108"/>
            <p:cNvSpPr>
              <a:spLocks noChangeArrowheads="1"/>
            </p:cNvSpPr>
            <p:nvPr/>
          </p:nvSpPr>
          <p:spPr bwMode="auto">
            <a:xfrm>
              <a:off x="4222" y="1418"/>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C2</a:t>
              </a:r>
              <a:endParaRPr lang="en-GB" altLang="en-US"/>
            </a:p>
          </p:txBody>
        </p:sp>
        <p:sp>
          <p:nvSpPr>
            <p:cNvPr id="17518" name="Rectangle 109"/>
            <p:cNvSpPr>
              <a:spLocks noChangeArrowheads="1"/>
            </p:cNvSpPr>
            <p:nvPr/>
          </p:nvSpPr>
          <p:spPr bwMode="auto">
            <a:xfrm>
              <a:off x="5091" y="2423"/>
              <a:ext cx="2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EE</a:t>
              </a:r>
              <a:endParaRPr lang="en-GB" altLang="en-US"/>
            </a:p>
          </p:txBody>
        </p:sp>
        <p:sp>
          <p:nvSpPr>
            <p:cNvPr id="17519" name="Rectangle 110"/>
            <p:cNvSpPr>
              <a:spLocks noChangeArrowheads="1"/>
            </p:cNvSpPr>
            <p:nvPr/>
          </p:nvSpPr>
          <p:spPr bwMode="auto">
            <a:xfrm>
              <a:off x="4771" y="1774"/>
              <a:ext cx="1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i2</a:t>
              </a:r>
              <a:endParaRPr lang="en-GB" altLang="en-US"/>
            </a:p>
          </p:txBody>
        </p:sp>
        <p:sp>
          <p:nvSpPr>
            <p:cNvPr id="17520" name="Line 111"/>
            <p:cNvSpPr>
              <a:spLocks noChangeShapeType="1"/>
            </p:cNvSpPr>
            <p:nvPr/>
          </p:nvSpPr>
          <p:spPr bwMode="auto">
            <a:xfrm flipV="1">
              <a:off x="5221" y="1517"/>
              <a:ext cx="0" cy="4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21" name="AutoShape 112"/>
            <p:cNvSpPr>
              <a:spLocks noChangeArrowheads="1"/>
            </p:cNvSpPr>
            <p:nvPr/>
          </p:nvSpPr>
          <p:spPr bwMode="auto">
            <a:xfrm flipV="1">
              <a:off x="5185" y="1969"/>
              <a:ext cx="86" cy="6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ltLang="en-US"/>
            </a:p>
          </p:txBody>
        </p:sp>
        <p:sp>
          <p:nvSpPr>
            <p:cNvPr id="17522" name="Rectangle 113"/>
            <p:cNvSpPr>
              <a:spLocks noChangeArrowheads="1"/>
            </p:cNvSpPr>
            <p:nvPr/>
          </p:nvSpPr>
          <p:spPr bwMode="auto">
            <a:xfrm>
              <a:off x="5308" y="1689"/>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o</a:t>
              </a:r>
              <a:endParaRPr lang="en-GB" altLang="en-US"/>
            </a:p>
          </p:txBody>
        </p:sp>
        <p:sp>
          <p:nvSpPr>
            <p:cNvPr id="17523" name="Freeform 114"/>
            <p:cNvSpPr>
              <a:spLocks/>
            </p:cNvSpPr>
            <p:nvPr/>
          </p:nvSpPr>
          <p:spPr bwMode="auto">
            <a:xfrm>
              <a:off x="3316" y="1676"/>
              <a:ext cx="56" cy="57"/>
            </a:xfrm>
            <a:custGeom>
              <a:avLst/>
              <a:gdLst>
                <a:gd name="T0" fmla="*/ 0 w 56"/>
                <a:gd name="T1" fmla="*/ 29 h 57"/>
                <a:gd name="T2" fmla="*/ 2 w 56"/>
                <a:gd name="T3" fmla="*/ 17 h 57"/>
                <a:gd name="T4" fmla="*/ 10 w 56"/>
                <a:gd name="T5" fmla="*/ 6 h 57"/>
                <a:gd name="T6" fmla="*/ 21 w 56"/>
                <a:gd name="T7" fmla="*/ 0 h 57"/>
                <a:gd name="T8" fmla="*/ 35 w 56"/>
                <a:gd name="T9" fmla="*/ 0 h 57"/>
                <a:gd name="T10" fmla="*/ 46 w 56"/>
                <a:gd name="T11" fmla="*/ 6 h 57"/>
                <a:gd name="T12" fmla="*/ 54 w 56"/>
                <a:gd name="T13" fmla="*/ 17 h 57"/>
                <a:gd name="T14" fmla="*/ 56 w 56"/>
                <a:gd name="T15" fmla="*/ 29 h 57"/>
                <a:gd name="T16" fmla="*/ 54 w 56"/>
                <a:gd name="T17" fmla="*/ 40 h 57"/>
                <a:gd name="T18" fmla="*/ 46 w 56"/>
                <a:gd name="T19" fmla="*/ 50 h 57"/>
                <a:gd name="T20" fmla="*/ 35 w 56"/>
                <a:gd name="T21" fmla="*/ 57 h 57"/>
                <a:gd name="T22" fmla="*/ 21 w 56"/>
                <a:gd name="T23" fmla="*/ 57 h 57"/>
                <a:gd name="T24" fmla="*/ 10 w 56"/>
                <a:gd name="T25" fmla="*/ 50 h 57"/>
                <a:gd name="T26" fmla="*/ 2 w 56"/>
                <a:gd name="T27" fmla="*/ 40 h 57"/>
                <a:gd name="T28" fmla="*/ 0 w 56"/>
                <a:gd name="T29" fmla="*/ 29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57"/>
                <a:gd name="T47" fmla="*/ 56 w 56"/>
                <a:gd name="T48" fmla="*/ 57 h 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57">
                  <a:moveTo>
                    <a:pt x="0" y="29"/>
                  </a:moveTo>
                  <a:lnTo>
                    <a:pt x="2" y="17"/>
                  </a:lnTo>
                  <a:lnTo>
                    <a:pt x="10" y="6"/>
                  </a:lnTo>
                  <a:lnTo>
                    <a:pt x="21" y="0"/>
                  </a:lnTo>
                  <a:lnTo>
                    <a:pt x="35" y="0"/>
                  </a:lnTo>
                  <a:lnTo>
                    <a:pt x="46" y="6"/>
                  </a:lnTo>
                  <a:lnTo>
                    <a:pt x="54" y="17"/>
                  </a:lnTo>
                  <a:lnTo>
                    <a:pt x="56" y="29"/>
                  </a:lnTo>
                  <a:lnTo>
                    <a:pt x="54" y="40"/>
                  </a:lnTo>
                  <a:lnTo>
                    <a:pt x="46" y="50"/>
                  </a:lnTo>
                  <a:lnTo>
                    <a:pt x="35" y="57"/>
                  </a:lnTo>
                  <a:lnTo>
                    <a:pt x="21" y="57"/>
                  </a:lnTo>
                  <a:lnTo>
                    <a:pt x="10" y="50"/>
                  </a:lnTo>
                  <a:lnTo>
                    <a:pt x="2" y="40"/>
                  </a:lnTo>
                  <a:lnTo>
                    <a:pt x="0" y="29"/>
                  </a:lnTo>
                  <a:close/>
                </a:path>
              </a:pathLst>
            </a:custGeom>
            <a:solidFill>
              <a:srgbClr val="FFFFFF"/>
            </a:solidFill>
            <a:ln w="9525">
              <a:solidFill>
                <a:srgbClr val="000000"/>
              </a:solidFill>
              <a:prstDash val="solid"/>
              <a:round/>
              <a:headEnd/>
              <a:tailEnd/>
            </a:ln>
          </p:spPr>
          <p:txBody>
            <a:bodyPr/>
            <a:lstStyle/>
            <a:p>
              <a:endParaRPr lang="zh-CN" altLang="en-US"/>
            </a:p>
          </p:txBody>
        </p:sp>
      </p:grpSp>
      <p:sp>
        <p:nvSpPr>
          <p:cNvPr id="17416" name="Text Box 115"/>
          <p:cNvSpPr txBox="1">
            <a:spLocks noChangeArrowheads="1"/>
          </p:cNvSpPr>
          <p:nvPr/>
        </p:nvSpPr>
        <p:spPr bwMode="auto">
          <a:xfrm>
            <a:off x="392113" y="5184775"/>
            <a:ext cx="5856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This can be solved if any difference in current was allowed to flow as an output current ( I</a:t>
            </a:r>
            <a:r>
              <a:rPr lang="en-GB" altLang="en-US" sz="1800" baseline="-25000"/>
              <a:t>O </a:t>
            </a:r>
            <a:r>
              <a:rPr lang="en-GB" altLang="en-US" sz="1800"/>
              <a:t>). But if I</a:t>
            </a:r>
            <a:r>
              <a:rPr lang="en-GB" altLang="en-US" sz="1800" baseline="-25000"/>
              <a:t>C4</a:t>
            </a:r>
            <a:r>
              <a:rPr lang="en-GB" altLang="en-US" sz="1800"/>
              <a:t> is not equal to I</a:t>
            </a:r>
            <a:r>
              <a:rPr lang="en-GB" altLang="en-US" sz="1800" baseline="-25000"/>
              <a:t>C2</a:t>
            </a:r>
            <a:r>
              <a:rPr lang="en-GB" altLang="en-US" sz="1800"/>
              <a:t> then there will be a DC output current.</a:t>
            </a:r>
          </a:p>
        </p:txBody>
      </p:sp>
      <p:grpSp>
        <p:nvGrpSpPr>
          <p:cNvPr id="17417" name="Group 133"/>
          <p:cNvGrpSpPr>
            <a:grpSpLocks/>
          </p:cNvGrpSpPr>
          <p:nvPr/>
        </p:nvGrpSpPr>
        <p:grpSpPr bwMode="auto">
          <a:xfrm>
            <a:off x="6635750" y="4322763"/>
            <a:ext cx="2184400" cy="1538287"/>
            <a:chOff x="6559550" y="4394200"/>
            <a:chExt cx="2398713" cy="1619250"/>
          </a:xfrm>
        </p:grpSpPr>
        <p:sp>
          <p:nvSpPr>
            <p:cNvPr id="17419" name="Freeform 118"/>
            <p:cNvSpPr>
              <a:spLocks/>
            </p:cNvSpPr>
            <p:nvPr/>
          </p:nvSpPr>
          <p:spPr bwMode="auto">
            <a:xfrm>
              <a:off x="6564313" y="5430838"/>
              <a:ext cx="358775" cy="357187"/>
            </a:xfrm>
            <a:custGeom>
              <a:avLst/>
              <a:gdLst>
                <a:gd name="T0" fmla="*/ 2147483647 w 226"/>
                <a:gd name="T1" fmla="*/ 2147483647 h 225"/>
                <a:gd name="T2" fmla="*/ 2147483647 w 226"/>
                <a:gd name="T3" fmla="*/ 2147483647 h 225"/>
                <a:gd name="T4" fmla="*/ 2147483647 w 226"/>
                <a:gd name="T5" fmla="*/ 2147483647 h 225"/>
                <a:gd name="T6" fmla="*/ 2147483647 w 226"/>
                <a:gd name="T7" fmla="*/ 2147483647 h 225"/>
                <a:gd name="T8" fmla="*/ 2147483647 w 226"/>
                <a:gd name="T9" fmla="*/ 2147483647 h 225"/>
                <a:gd name="T10" fmla="*/ 2147483647 w 226"/>
                <a:gd name="T11" fmla="*/ 2147483647 h 225"/>
                <a:gd name="T12" fmla="*/ 2147483647 w 226"/>
                <a:gd name="T13" fmla="*/ 2147483647 h 225"/>
                <a:gd name="T14" fmla="*/ 2147483647 w 226"/>
                <a:gd name="T15" fmla="*/ 2147483647 h 225"/>
                <a:gd name="T16" fmla="*/ 2147483647 w 226"/>
                <a:gd name="T17" fmla="*/ 2147483647 h 225"/>
                <a:gd name="T18" fmla="*/ 2147483647 w 226"/>
                <a:gd name="T19" fmla="*/ 2147483647 h 225"/>
                <a:gd name="T20" fmla="*/ 2147483647 w 226"/>
                <a:gd name="T21" fmla="*/ 2147483647 h 225"/>
                <a:gd name="T22" fmla="*/ 2147483647 w 226"/>
                <a:gd name="T23" fmla="*/ 2147483647 h 225"/>
                <a:gd name="T24" fmla="*/ 2147483647 w 226"/>
                <a:gd name="T25" fmla="*/ 2147483647 h 225"/>
                <a:gd name="T26" fmla="*/ 2147483647 w 226"/>
                <a:gd name="T27" fmla="*/ 2147483647 h 225"/>
                <a:gd name="T28" fmla="*/ 2147483647 w 226"/>
                <a:gd name="T29" fmla="*/ 2147483647 h 225"/>
                <a:gd name="T30" fmla="*/ 2147483647 w 226"/>
                <a:gd name="T31" fmla="*/ 2147483647 h 225"/>
                <a:gd name="T32" fmla="*/ 2147483647 w 226"/>
                <a:gd name="T33" fmla="*/ 2147483647 h 225"/>
                <a:gd name="T34" fmla="*/ 2147483647 w 226"/>
                <a:gd name="T35" fmla="*/ 2147483647 h 225"/>
                <a:gd name="T36" fmla="*/ 0 w 226"/>
                <a:gd name="T37" fmla="*/ 2147483647 h 225"/>
                <a:gd name="T38" fmla="*/ 2147483647 w 226"/>
                <a:gd name="T39" fmla="*/ 2147483647 h 225"/>
                <a:gd name="T40" fmla="*/ 2147483647 w 226"/>
                <a:gd name="T41" fmla="*/ 2147483647 h 225"/>
                <a:gd name="T42" fmla="*/ 2147483647 w 226"/>
                <a:gd name="T43" fmla="*/ 2147483647 h 225"/>
                <a:gd name="T44" fmla="*/ 2147483647 w 226"/>
                <a:gd name="T45" fmla="*/ 2147483647 h 225"/>
                <a:gd name="T46" fmla="*/ 2147483647 w 226"/>
                <a:gd name="T47" fmla="*/ 2147483647 h 225"/>
                <a:gd name="T48" fmla="*/ 2147483647 w 226"/>
                <a:gd name="T49" fmla="*/ 2147483647 h 225"/>
                <a:gd name="T50" fmla="*/ 2147483647 w 226"/>
                <a:gd name="T51" fmla="*/ 2147483647 h 225"/>
                <a:gd name="T52" fmla="*/ 2147483647 w 226"/>
                <a:gd name="T53" fmla="*/ 2147483647 h 225"/>
                <a:gd name="T54" fmla="*/ 2147483647 w 226"/>
                <a:gd name="T55" fmla="*/ 0 h 225"/>
                <a:gd name="T56" fmla="*/ 2147483647 w 226"/>
                <a:gd name="T57" fmla="*/ 2147483647 h 225"/>
                <a:gd name="T58" fmla="*/ 2147483647 w 226"/>
                <a:gd name="T59" fmla="*/ 2147483647 h 225"/>
                <a:gd name="T60" fmla="*/ 2147483647 w 226"/>
                <a:gd name="T61" fmla="*/ 2147483647 h 225"/>
                <a:gd name="T62" fmla="*/ 2147483647 w 226"/>
                <a:gd name="T63" fmla="*/ 2147483647 h 225"/>
                <a:gd name="T64" fmla="*/ 2147483647 w 226"/>
                <a:gd name="T65" fmla="*/ 2147483647 h 225"/>
                <a:gd name="T66" fmla="*/ 2147483647 w 226"/>
                <a:gd name="T67" fmla="*/ 2147483647 h 225"/>
                <a:gd name="T68" fmla="*/ 2147483647 w 226"/>
                <a:gd name="T69" fmla="*/ 2147483647 h 225"/>
                <a:gd name="T70" fmla="*/ 2147483647 w 226"/>
                <a:gd name="T71" fmla="*/ 2147483647 h 225"/>
                <a:gd name="T72" fmla="*/ 2147483647 w 226"/>
                <a:gd name="T73" fmla="*/ 2147483647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17420" name="Freeform 119"/>
            <p:cNvSpPr>
              <a:spLocks/>
            </p:cNvSpPr>
            <p:nvPr/>
          </p:nvSpPr>
          <p:spPr bwMode="auto">
            <a:xfrm>
              <a:off x="6726238" y="5695950"/>
              <a:ext cx="36512" cy="39688"/>
            </a:xfrm>
            <a:custGeom>
              <a:avLst/>
              <a:gdLst>
                <a:gd name="T0" fmla="*/ 2147483647 w 23"/>
                <a:gd name="T1" fmla="*/ 0 h 25"/>
                <a:gd name="T2" fmla="*/ 0 w 23"/>
                <a:gd name="T3" fmla="*/ 0 h 25"/>
                <a:gd name="T4" fmla="*/ 2147483647 w 23"/>
                <a:gd name="T5" fmla="*/ 2147483647 h 25"/>
                <a:gd name="T6" fmla="*/ 2147483647 w 23"/>
                <a:gd name="T7" fmla="*/ 0 h 25"/>
                <a:gd name="T8" fmla="*/ 0 60000 65536"/>
                <a:gd name="T9" fmla="*/ 0 60000 65536"/>
                <a:gd name="T10" fmla="*/ 0 60000 65536"/>
                <a:gd name="T11" fmla="*/ 0 60000 65536"/>
                <a:gd name="T12" fmla="*/ 0 w 23"/>
                <a:gd name="T13" fmla="*/ 0 h 25"/>
                <a:gd name="T14" fmla="*/ 23 w 23"/>
                <a:gd name="T15" fmla="*/ 25 h 25"/>
              </a:gdLst>
              <a:ahLst/>
              <a:cxnLst>
                <a:cxn ang="T8">
                  <a:pos x="T0" y="T1"/>
                </a:cxn>
                <a:cxn ang="T9">
                  <a:pos x="T2" y="T3"/>
                </a:cxn>
                <a:cxn ang="T10">
                  <a:pos x="T4" y="T5"/>
                </a:cxn>
                <a:cxn ang="T11">
                  <a:pos x="T6" y="T7"/>
                </a:cxn>
              </a:cxnLst>
              <a:rect l="T12" t="T13" r="T14" b="T15"/>
              <a:pathLst>
                <a:path w="23" h="25">
                  <a:moveTo>
                    <a:pt x="23" y="0"/>
                  </a:moveTo>
                  <a:lnTo>
                    <a:pt x="0" y="0"/>
                  </a:lnTo>
                  <a:lnTo>
                    <a:pt x="11" y="25"/>
                  </a:lnTo>
                  <a:lnTo>
                    <a:pt x="23"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421" name="Freeform 120"/>
            <p:cNvSpPr>
              <a:spLocks/>
            </p:cNvSpPr>
            <p:nvPr/>
          </p:nvSpPr>
          <p:spPr bwMode="auto">
            <a:xfrm>
              <a:off x="6564313" y="5430838"/>
              <a:ext cx="358775" cy="357187"/>
            </a:xfrm>
            <a:custGeom>
              <a:avLst/>
              <a:gdLst>
                <a:gd name="T0" fmla="*/ 2147483647 w 226"/>
                <a:gd name="T1" fmla="*/ 2147483647 h 225"/>
                <a:gd name="T2" fmla="*/ 2147483647 w 226"/>
                <a:gd name="T3" fmla="*/ 2147483647 h 225"/>
                <a:gd name="T4" fmla="*/ 2147483647 w 226"/>
                <a:gd name="T5" fmla="*/ 2147483647 h 225"/>
                <a:gd name="T6" fmla="*/ 2147483647 w 226"/>
                <a:gd name="T7" fmla="*/ 2147483647 h 225"/>
                <a:gd name="T8" fmla="*/ 2147483647 w 226"/>
                <a:gd name="T9" fmla="*/ 2147483647 h 225"/>
                <a:gd name="T10" fmla="*/ 2147483647 w 226"/>
                <a:gd name="T11" fmla="*/ 2147483647 h 225"/>
                <a:gd name="T12" fmla="*/ 2147483647 w 226"/>
                <a:gd name="T13" fmla="*/ 2147483647 h 225"/>
                <a:gd name="T14" fmla="*/ 2147483647 w 226"/>
                <a:gd name="T15" fmla="*/ 2147483647 h 225"/>
                <a:gd name="T16" fmla="*/ 2147483647 w 226"/>
                <a:gd name="T17" fmla="*/ 2147483647 h 225"/>
                <a:gd name="T18" fmla="*/ 2147483647 w 226"/>
                <a:gd name="T19" fmla="*/ 2147483647 h 225"/>
                <a:gd name="T20" fmla="*/ 2147483647 w 226"/>
                <a:gd name="T21" fmla="*/ 2147483647 h 225"/>
                <a:gd name="T22" fmla="*/ 2147483647 w 226"/>
                <a:gd name="T23" fmla="*/ 2147483647 h 225"/>
                <a:gd name="T24" fmla="*/ 2147483647 w 226"/>
                <a:gd name="T25" fmla="*/ 2147483647 h 225"/>
                <a:gd name="T26" fmla="*/ 2147483647 w 226"/>
                <a:gd name="T27" fmla="*/ 2147483647 h 225"/>
                <a:gd name="T28" fmla="*/ 2147483647 w 226"/>
                <a:gd name="T29" fmla="*/ 2147483647 h 225"/>
                <a:gd name="T30" fmla="*/ 2147483647 w 226"/>
                <a:gd name="T31" fmla="*/ 2147483647 h 225"/>
                <a:gd name="T32" fmla="*/ 2147483647 w 226"/>
                <a:gd name="T33" fmla="*/ 2147483647 h 225"/>
                <a:gd name="T34" fmla="*/ 2147483647 w 226"/>
                <a:gd name="T35" fmla="*/ 2147483647 h 225"/>
                <a:gd name="T36" fmla="*/ 0 w 226"/>
                <a:gd name="T37" fmla="*/ 2147483647 h 225"/>
                <a:gd name="T38" fmla="*/ 2147483647 w 226"/>
                <a:gd name="T39" fmla="*/ 2147483647 h 225"/>
                <a:gd name="T40" fmla="*/ 2147483647 w 226"/>
                <a:gd name="T41" fmla="*/ 2147483647 h 225"/>
                <a:gd name="T42" fmla="*/ 2147483647 w 226"/>
                <a:gd name="T43" fmla="*/ 2147483647 h 225"/>
                <a:gd name="T44" fmla="*/ 2147483647 w 226"/>
                <a:gd name="T45" fmla="*/ 2147483647 h 225"/>
                <a:gd name="T46" fmla="*/ 2147483647 w 226"/>
                <a:gd name="T47" fmla="*/ 2147483647 h 225"/>
                <a:gd name="T48" fmla="*/ 2147483647 w 226"/>
                <a:gd name="T49" fmla="*/ 2147483647 h 225"/>
                <a:gd name="T50" fmla="*/ 2147483647 w 226"/>
                <a:gd name="T51" fmla="*/ 2147483647 h 225"/>
                <a:gd name="T52" fmla="*/ 2147483647 w 226"/>
                <a:gd name="T53" fmla="*/ 2147483647 h 225"/>
                <a:gd name="T54" fmla="*/ 2147483647 w 226"/>
                <a:gd name="T55" fmla="*/ 0 h 225"/>
                <a:gd name="T56" fmla="*/ 2147483647 w 226"/>
                <a:gd name="T57" fmla="*/ 2147483647 h 225"/>
                <a:gd name="T58" fmla="*/ 2147483647 w 226"/>
                <a:gd name="T59" fmla="*/ 2147483647 h 225"/>
                <a:gd name="T60" fmla="*/ 2147483647 w 226"/>
                <a:gd name="T61" fmla="*/ 2147483647 h 225"/>
                <a:gd name="T62" fmla="*/ 2147483647 w 226"/>
                <a:gd name="T63" fmla="*/ 2147483647 h 225"/>
                <a:gd name="T64" fmla="*/ 2147483647 w 226"/>
                <a:gd name="T65" fmla="*/ 2147483647 h 225"/>
                <a:gd name="T66" fmla="*/ 2147483647 w 226"/>
                <a:gd name="T67" fmla="*/ 2147483647 h 225"/>
                <a:gd name="T68" fmla="*/ 2147483647 w 226"/>
                <a:gd name="T69" fmla="*/ 2147483647 h 225"/>
                <a:gd name="T70" fmla="*/ 2147483647 w 226"/>
                <a:gd name="T71" fmla="*/ 2147483647 h 225"/>
                <a:gd name="T72" fmla="*/ 2147483647 w 226"/>
                <a:gd name="T73" fmla="*/ 2147483647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2" name="Line 121"/>
            <p:cNvSpPr>
              <a:spLocks noChangeShapeType="1"/>
            </p:cNvSpPr>
            <p:nvPr/>
          </p:nvSpPr>
          <p:spPr bwMode="auto">
            <a:xfrm>
              <a:off x="6743700" y="5483225"/>
              <a:ext cx="3175"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Line 122"/>
            <p:cNvSpPr>
              <a:spLocks noChangeShapeType="1"/>
            </p:cNvSpPr>
            <p:nvPr/>
          </p:nvSpPr>
          <p:spPr bwMode="auto">
            <a:xfrm flipV="1">
              <a:off x="6743700" y="5197475"/>
              <a:ext cx="3175" cy="233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123"/>
            <p:cNvSpPr>
              <a:spLocks noChangeShapeType="1"/>
            </p:cNvSpPr>
            <p:nvPr/>
          </p:nvSpPr>
          <p:spPr bwMode="auto">
            <a:xfrm>
              <a:off x="6743700" y="5788025"/>
              <a:ext cx="3175" cy="21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Freeform 124"/>
            <p:cNvSpPr>
              <a:spLocks/>
            </p:cNvSpPr>
            <p:nvPr/>
          </p:nvSpPr>
          <p:spPr bwMode="auto">
            <a:xfrm>
              <a:off x="6559550" y="4656138"/>
              <a:ext cx="358775" cy="357187"/>
            </a:xfrm>
            <a:custGeom>
              <a:avLst/>
              <a:gdLst>
                <a:gd name="T0" fmla="*/ 2147483647 w 226"/>
                <a:gd name="T1" fmla="*/ 2147483647 h 225"/>
                <a:gd name="T2" fmla="*/ 2147483647 w 226"/>
                <a:gd name="T3" fmla="*/ 2147483647 h 225"/>
                <a:gd name="T4" fmla="*/ 2147483647 w 226"/>
                <a:gd name="T5" fmla="*/ 2147483647 h 225"/>
                <a:gd name="T6" fmla="*/ 2147483647 w 226"/>
                <a:gd name="T7" fmla="*/ 2147483647 h 225"/>
                <a:gd name="T8" fmla="*/ 2147483647 w 226"/>
                <a:gd name="T9" fmla="*/ 2147483647 h 225"/>
                <a:gd name="T10" fmla="*/ 2147483647 w 226"/>
                <a:gd name="T11" fmla="*/ 2147483647 h 225"/>
                <a:gd name="T12" fmla="*/ 2147483647 w 226"/>
                <a:gd name="T13" fmla="*/ 2147483647 h 225"/>
                <a:gd name="T14" fmla="*/ 2147483647 w 226"/>
                <a:gd name="T15" fmla="*/ 2147483647 h 225"/>
                <a:gd name="T16" fmla="*/ 2147483647 w 226"/>
                <a:gd name="T17" fmla="*/ 2147483647 h 225"/>
                <a:gd name="T18" fmla="*/ 2147483647 w 226"/>
                <a:gd name="T19" fmla="*/ 2147483647 h 225"/>
                <a:gd name="T20" fmla="*/ 2147483647 w 226"/>
                <a:gd name="T21" fmla="*/ 2147483647 h 225"/>
                <a:gd name="T22" fmla="*/ 2147483647 w 226"/>
                <a:gd name="T23" fmla="*/ 2147483647 h 225"/>
                <a:gd name="T24" fmla="*/ 2147483647 w 226"/>
                <a:gd name="T25" fmla="*/ 2147483647 h 225"/>
                <a:gd name="T26" fmla="*/ 2147483647 w 226"/>
                <a:gd name="T27" fmla="*/ 2147483647 h 225"/>
                <a:gd name="T28" fmla="*/ 2147483647 w 226"/>
                <a:gd name="T29" fmla="*/ 2147483647 h 225"/>
                <a:gd name="T30" fmla="*/ 2147483647 w 226"/>
                <a:gd name="T31" fmla="*/ 2147483647 h 225"/>
                <a:gd name="T32" fmla="*/ 2147483647 w 226"/>
                <a:gd name="T33" fmla="*/ 2147483647 h 225"/>
                <a:gd name="T34" fmla="*/ 2147483647 w 226"/>
                <a:gd name="T35" fmla="*/ 2147483647 h 225"/>
                <a:gd name="T36" fmla="*/ 0 w 226"/>
                <a:gd name="T37" fmla="*/ 2147483647 h 225"/>
                <a:gd name="T38" fmla="*/ 2147483647 w 226"/>
                <a:gd name="T39" fmla="*/ 2147483647 h 225"/>
                <a:gd name="T40" fmla="*/ 2147483647 w 226"/>
                <a:gd name="T41" fmla="*/ 2147483647 h 225"/>
                <a:gd name="T42" fmla="*/ 2147483647 w 226"/>
                <a:gd name="T43" fmla="*/ 2147483647 h 225"/>
                <a:gd name="T44" fmla="*/ 2147483647 w 226"/>
                <a:gd name="T45" fmla="*/ 2147483647 h 225"/>
                <a:gd name="T46" fmla="*/ 2147483647 w 226"/>
                <a:gd name="T47" fmla="*/ 2147483647 h 225"/>
                <a:gd name="T48" fmla="*/ 2147483647 w 226"/>
                <a:gd name="T49" fmla="*/ 2147483647 h 225"/>
                <a:gd name="T50" fmla="*/ 2147483647 w 226"/>
                <a:gd name="T51" fmla="*/ 2147483647 h 225"/>
                <a:gd name="T52" fmla="*/ 2147483647 w 226"/>
                <a:gd name="T53" fmla="*/ 2147483647 h 225"/>
                <a:gd name="T54" fmla="*/ 2147483647 w 226"/>
                <a:gd name="T55" fmla="*/ 0 h 225"/>
                <a:gd name="T56" fmla="*/ 2147483647 w 226"/>
                <a:gd name="T57" fmla="*/ 2147483647 h 225"/>
                <a:gd name="T58" fmla="*/ 2147483647 w 226"/>
                <a:gd name="T59" fmla="*/ 2147483647 h 225"/>
                <a:gd name="T60" fmla="*/ 2147483647 w 226"/>
                <a:gd name="T61" fmla="*/ 2147483647 h 225"/>
                <a:gd name="T62" fmla="*/ 2147483647 w 226"/>
                <a:gd name="T63" fmla="*/ 2147483647 h 225"/>
                <a:gd name="T64" fmla="*/ 2147483647 w 226"/>
                <a:gd name="T65" fmla="*/ 2147483647 h 225"/>
                <a:gd name="T66" fmla="*/ 2147483647 w 226"/>
                <a:gd name="T67" fmla="*/ 2147483647 h 225"/>
                <a:gd name="T68" fmla="*/ 2147483647 w 226"/>
                <a:gd name="T69" fmla="*/ 2147483647 h 225"/>
                <a:gd name="T70" fmla="*/ 2147483647 w 226"/>
                <a:gd name="T71" fmla="*/ 2147483647 h 225"/>
                <a:gd name="T72" fmla="*/ 2147483647 w 226"/>
                <a:gd name="T73" fmla="*/ 2147483647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17426" name="Freeform 125"/>
            <p:cNvSpPr>
              <a:spLocks/>
            </p:cNvSpPr>
            <p:nvPr/>
          </p:nvSpPr>
          <p:spPr bwMode="auto">
            <a:xfrm>
              <a:off x="6721475" y="4921250"/>
              <a:ext cx="36513" cy="39688"/>
            </a:xfrm>
            <a:custGeom>
              <a:avLst/>
              <a:gdLst>
                <a:gd name="T0" fmla="*/ 2147483647 w 23"/>
                <a:gd name="T1" fmla="*/ 0 h 25"/>
                <a:gd name="T2" fmla="*/ 0 w 23"/>
                <a:gd name="T3" fmla="*/ 0 h 25"/>
                <a:gd name="T4" fmla="*/ 2147483647 w 23"/>
                <a:gd name="T5" fmla="*/ 2147483647 h 25"/>
                <a:gd name="T6" fmla="*/ 2147483647 w 23"/>
                <a:gd name="T7" fmla="*/ 0 h 25"/>
                <a:gd name="T8" fmla="*/ 0 60000 65536"/>
                <a:gd name="T9" fmla="*/ 0 60000 65536"/>
                <a:gd name="T10" fmla="*/ 0 60000 65536"/>
                <a:gd name="T11" fmla="*/ 0 60000 65536"/>
                <a:gd name="T12" fmla="*/ 0 w 23"/>
                <a:gd name="T13" fmla="*/ 0 h 25"/>
                <a:gd name="T14" fmla="*/ 23 w 23"/>
                <a:gd name="T15" fmla="*/ 25 h 25"/>
              </a:gdLst>
              <a:ahLst/>
              <a:cxnLst>
                <a:cxn ang="T8">
                  <a:pos x="T0" y="T1"/>
                </a:cxn>
                <a:cxn ang="T9">
                  <a:pos x="T2" y="T3"/>
                </a:cxn>
                <a:cxn ang="T10">
                  <a:pos x="T4" y="T5"/>
                </a:cxn>
                <a:cxn ang="T11">
                  <a:pos x="T6" y="T7"/>
                </a:cxn>
              </a:cxnLst>
              <a:rect l="T12" t="T13" r="T14" b="T15"/>
              <a:pathLst>
                <a:path w="23" h="25">
                  <a:moveTo>
                    <a:pt x="23" y="0"/>
                  </a:moveTo>
                  <a:lnTo>
                    <a:pt x="0" y="0"/>
                  </a:lnTo>
                  <a:lnTo>
                    <a:pt x="11" y="25"/>
                  </a:lnTo>
                  <a:lnTo>
                    <a:pt x="23"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427" name="Freeform 126"/>
            <p:cNvSpPr>
              <a:spLocks/>
            </p:cNvSpPr>
            <p:nvPr/>
          </p:nvSpPr>
          <p:spPr bwMode="auto">
            <a:xfrm>
              <a:off x="6559550" y="4656138"/>
              <a:ext cx="358775" cy="357187"/>
            </a:xfrm>
            <a:custGeom>
              <a:avLst/>
              <a:gdLst>
                <a:gd name="T0" fmla="*/ 2147483647 w 226"/>
                <a:gd name="T1" fmla="*/ 2147483647 h 225"/>
                <a:gd name="T2" fmla="*/ 2147483647 w 226"/>
                <a:gd name="T3" fmla="*/ 2147483647 h 225"/>
                <a:gd name="T4" fmla="*/ 2147483647 w 226"/>
                <a:gd name="T5" fmla="*/ 2147483647 h 225"/>
                <a:gd name="T6" fmla="*/ 2147483647 w 226"/>
                <a:gd name="T7" fmla="*/ 2147483647 h 225"/>
                <a:gd name="T8" fmla="*/ 2147483647 w 226"/>
                <a:gd name="T9" fmla="*/ 2147483647 h 225"/>
                <a:gd name="T10" fmla="*/ 2147483647 w 226"/>
                <a:gd name="T11" fmla="*/ 2147483647 h 225"/>
                <a:gd name="T12" fmla="*/ 2147483647 w 226"/>
                <a:gd name="T13" fmla="*/ 2147483647 h 225"/>
                <a:gd name="T14" fmla="*/ 2147483647 w 226"/>
                <a:gd name="T15" fmla="*/ 2147483647 h 225"/>
                <a:gd name="T16" fmla="*/ 2147483647 w 226"/>
                <a:gd name="T17" fmla="*/ 2147483647 h 225"/>
                <a:gd name="T18" fmla="*/ 2147483647 w 226"/>
                <a:gd name="T19" fmla="*/ 2147483647 h 225"/>
                <a:gd name="T20" fmla="*/ 2147483647 w 226"/>
                <a:gd name="T21" fmla="*/ 2147483647 h 225"/>
                <a:gd name="T22" fmla="*/ 2147483647 w 226"/>
                <a:gd name="T23" fmla="*/ 2147483647 h 225"/>
                <a:gd name="T24" fmla="*/ 2147483647 w 226"/>
                <a:gd name="T25" fmla="*/ 2147483647 h 225"/>
                <a:gd name="T26" fmla="*/ 2147483647 w 226"/>
                <a:gd name="T27" fmla="*/ 2147483647 h 225"/>
                <a:gd name="T28" fmla="*/ 2147483647 w 226"/>
                <a:gd name="T29" fmla="*/ 2147483647 h 225"/>
                <a:gd name="T30" fmla="*/ 2147483647 w 226"/>
                <a:gd name="T31" fmla="*/ 2147483647 h 225"/>
                <a:gd name="T32" fmla="*/ 2147483647 w 226"/>
                <a:gd name="T33" fmla="*/ 2147483647 h 225"/>
                <a:gd name="T34" fmla="*/ 2147483647 w 226"/>
                <a:gd name="T35" fmla="*/ 2147483647 h 225"/>
                <a:gd name="T36" fmla="*/ 0 w 226"/>
                <a:gd name="T37" fmla="*/ 2147483647 h 225"/>
                <a:gd name="T38" fmla="*/ 2147483647 w 226"/>
                <a:gd name="T39" fmla="*/ 2147483647 h 225"/>
                <a:gd name="T40" fmla="*/ 2147483647 w 226"/>
                <a:gd name="T41" fmla="*/ 2147483647 h 225"/>
                <a:gd name="T42" fmla="*/ 2147483647 w 226"/>
                <a:gd name="T43" fmla="*/ 2147483647 h 225"/>
                <a:gd name="T44" fmla="*/ 2147483647 w 226"/>
                <a:gd name="T45" fmla="*/ 2147483647 h 225"/>
                <a:gd name="T46" fmla="*/ 2147483647 w 226"/>
                <a:gd name="T47" fmla="*/ 2147483647 h 225"/>
                <a:gd name="T48" fmla="*/ 2147483647 w 226"/>
                <a:gd name="T49" fmla="*/ 2147483647 h 225"/>
                <a:gd name="T50" fmla="*/ 2147483647 w 226"/>
                <a:gd name="T51" fmla="*/ 2147483647 h 225"/>
                <a:gd name="T52" fmla="*/ 2147483647 w 226"/>
                <a:gd name="T53" fmla="*/ 2147483647 h 225"/>
                <a:gd name="T54" fmla="*/ 2147483647 w 226"/>
                <a:gd name="T55" fmla="*/ 0 h 225"/>
                <a:gd name="T56" fmla="*/ 2147483647 w 226"/>
                <a:gd name="T57" fmla="*/ 2147483647 h 225"/>
                <a:gd name="T58" fmla="*/ 2147483647 w 226"/>
                <a:gd name="T59" fmla="*/ 2147483647 h 225"/>
                <a:gd name="T60" fmla="*/ 2147483647 w 226"/>
                <a:gd name="T61" fmla="*/ 2147483647 h 225"/>
                <a:gd name="T62" fmla="*/ 2147483647 w 226"/>
                <a:gd name="T63" fmla="*/ 2147483647 h 225"/>
                <a:gd name="T64" fmla="*/ 2147483647 w 226"/>
                <a:gd name="T65" fmla="*/ 2147483647 h 225"/>
                <a:gd name="T66" fmla="*/ 2147483647 w 226"/>
                <a:gd name="T67" fmla="*/ 2147483647 h 225"/>
                <a:gd name="T68" fmla="*/ 2147483647 w 226"/>
                <a:gd name="T69" fmla="*/ 2147483647 h 225"/>
                <a:gd name="T70" fmla="*/ 2147483647 w 226"/>
                <a:gd name="T71" fmla="*/ 2147483647 h 225"/>
                <a:gd name="T72" fmla="*/ 2147483647 w 226"/>
                <a:gd name="T73" fmla="*/ 2147483647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8" name="Line 127"/>
            <p:cNvSpPr>
              <a:spLocks noChangeShapeType="1"/>
            </p:cNvSpPr>
            <p:nvPr/>
          </p:nvSpPr>
          <p:spPr bwMode="auto">
            <a:xfrm>
              <a:off x="6738938" y="4708525"/>
              <a:ext cx="3175"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128"/>
            <p:cNvSpPr>
              <a:spLocks noChangeShapeType="1"/>
            </p:cNvSpPr>
            <p:nvPr/>
          </p:nvSpPr>
          <p:spPr bwMode="auto">
            <a:xfrm flipV="1">
              <a:off x="6738938" y="4422775"/>
              <a:ext cx="3175" cy="233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129"/>
            <p:cNvSpPr>
              <a:spLocks noChangeShapeType="1"/>
            </p:cNvSpPr>
            <p:nvPr/>
          </p:nvSpPr>
          <p:spPr bwMode="auto">
            <a:xfrm>
              <a:off x="6738938" y="5013325"/>
              <a:ext cx="3175" cy="21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Freeform 130"/>
            <p:cNvSpPr>
              <a:spLocks/>
            </p:cNvSpPr>
            <p:nvPr/>
          </p:nvSpPr>
          <p:spPr bwMode="auto">
            <a:xfrm>
              <a:off x="6711950" y="4394200"/>
              <a:ext cx="53975" cy="55563"/>
            </a:xfrm>
            <a:custGeom>
              <a:avLst/>
              <a:gdLst>
                <a:gd name="T0" fmla="*/ 0 w 34"/>
                <a:gd name="T1" fmla="*/ 2147483647 h 35"/>
                <a:gd name="T2" fmla="*/ 2147483647 w 34"/>
                <a:gd name="T3" fmla="*/ 2147483647 h 35"/>
                <a:gd name="T4" fmla="*/ 2147483647 w 34"/>
                <a:gd name="T5" fmla="*/ 2147483647 h 35"/>
                <a:gd name="T6" fmla="*/ 2147483647 w 34"/>
                <a:gd name="T7" fmla="*/ 0 h 35"/>
                <a:gd name="T8" fmla="*/ 2147483647 w 34"/>
                <a:gd name="T9" fmla="*/ 0 h 35"/>
                <a:gd name="T10" fmla="*/ 2147483647 w 34"/>
                <a:gd name="T11" fmla="*/ 2147483647 h 35"/>
                <a:gd name="T12" fmla="*/ 2147483647 w 34"/>
                <a:gd name="T13" fmla="*/ 2147483647 h 35"/>
                <a:gd name="T14" fmla="*/ 2147483647 w 34"/>
                <a:gd name="T15" fmla="*/ 2147483647 h 35"/>
                <a:gd name="T16" fmla="*/ 2147483647 w 34"/>
                <a:gd name="T17" fmla="*/ 2147483647 h 35"/>
                <a:gd name="T18" fmla="*/ 2147483647 w 34"/>
                <a:gd name="T19" fmla="*/ 2147483647 h 35"/>
                <a:gd name="T20" fmla="*/ 2147483647 w 34"/>
                <a:gd name="T21" fmla="*/ 2147483647 h 35"/>
                <a:gd name="T22" fmla="*/ 2147483647 w 34"/>
                <a:gd name="T23" fmla="*/ 2147483647 h 35"/>
                <a:gd name="T24" fmla="*/ 2147483647 w 34"/>
                <a:gd name="T25" fmla="*/ 2147483647 h 35"/>
                <a:gd name="T26" fmla="*/ 2147483647 w 34"/>
                <a:gd name="T27" fmla="*/ 2147483647 h 35"/>
                <a:gd name="T28" fmla="*/ 0 w 34"/>
                <a:gd name="T29" fmla="*/ 2147483647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5"/>
                <a:gd name="T47" fmla="*/ 34 w 34"/>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5">
                  <a:moveTo>
                    <a:pt x="0" y="18"/>
                  </a:moveTo>
                  <a:lnTo>
                    <a:pt x="2" y="10"/>
                  </a:lnTo>
                  <a:lnTo>
                    <a:pt x="8" y="4"/>
                  </a:lnTo>
                  <a:lnTo>
                    <a:pt x="13" y="0"/>
                  </a:lnTo>
                  <a:lnTo>
                    <a:pt x="21" y="0"/>
                  </a:lnTo>
                  <a:lnTo>
                    <a:pt x="29" y="4"/>
                  </a:lnTo>
                  <a:lnTo>
                    <a:pt x="32" y="10"/>
                  </a:lnTo>
                  <a:lnTo>
                    <a:pt x="34" y="18"/>
                  </a:lnTo>
                  <a:lnTo>
                    <a:pt x="32" y="25"/>
                  </a:lnTo>
                  <a:lnTo>
                    <a:pt x="29" y="31"/>
                  </a:lnTo>
                  <a:lnTo>
                    <a:pt x="21" y="35"/>
                  </a:lnTo>
                  <a:lnTo>
                    <a:pt x="13" y="35"/>
                  </a:lnTo>
                  <a:lnTo>
                    <a:pt x="8" y="31"/>
                  </a:lnTo>
                  <a:lnTo>
                    <a:pt x="2" y="25"/>
                  </a:lnTo>
                  <a:lnTo>
                    <a:pt x="0" y="18"/>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7432" name="Rectangle 131"/>
            <p:cNvSpPr>
              <a:spLocks noChangeArrowheads="1"/>
            </p:cNvSpPr>
            <p:nvPr/>
          </p:nvSpPr>
          <p:spPr bwMode="auto">
            <a:xfrm>
              <a:off x="6961188" y="4727575"/>
              <a:ext cx="1222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graphicFrame>
          <p:nvGraphicFramePr>
            <p:cNvPr id="17433" name="Object 132"/>
            <p:cNvGraphicFramePr>
              <a:graphicFrameLocks noChangeAspect="1"/>
            </p:cNvGraphicFramePr>
            <p:nvPr/>
          </p:nvGraphicFramePr>
          <p:xfrm>
            <a:off x="6980238" y="4489450"/>
            <a:ext cx="969962" cy="384175"/>
          </p:xfrm>
          <a:graphic>
            <a:graphicData uri="http://schemas.openxmlformats.org/presentationml/2006/ole">
              <mc:AlternateContent xmlns:mc="http://schemas.openxmlformats.org/markup-compatibility/2006">
                <mc:Choice xmlns:v="urn:schemas-microsoft-com:vml" Requires="v">
                  <p:oleObj spid="_x0000_s17596" name="Equation" r:id="rId4" imgW="609336" imgH="241195" progId="Equation.3">
                    <p:embed/>
                  </p:oleObj>
                </mc:Choice>
                <mc:Fallback>
                  <p:oleObj name="Equation" r:id="rId4" imgW="609336" imgH="241195" progId="Equation.3">
                    <p:embed/>
                    <p:pic>
                      <p:nvPicPr>
                        <p:cNvPr id="0" name="Object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0238" y="4489450"/>
                          <a:ext cx="9699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4" name="Object 133"/>
            <p:cNvGraphicFramePr>
              <a:graphicFrameLocks noChangeAspect="1"/>
            </p:cNvGraphicFramePr>
            <p:nvPr/>
          </p:nvGraphicFramePr>
          <p:xfrm>
            <a:off x="6961188" y="5421313"/>
            <a:ext cx="877887" cy="592137"/>
          </p:xfrm>
          <a:graphic>
            <a:graphicData uri="http://schemas.openxmlformats.org/presentationml/2006/ole">
              <mc:AlternateContent xmlns:mc="http://schemas.openxmlformats.org/markup-compatibility/2006">
                <mc:Choice xmlns:v="urn:schemas-microsoft-com:vml" Requires="v">
                  <p:oleObj spid="_x0000_s17597" name="Equation" r:id="rId6" imgW="583947" imgH="393529" progId="Equation.3">
                    <p:embed/>
                  </p:oleObj>
                </mc:Choice>
                <mc:Fallback>
                  <p:oleObj name="Equation" r:id="rId6" imgW="583947" imgH="393529" progId="Equation.3">
                    <p:embed/>
                    <p:pic>
                      <p:nvPicPr>
                        <p:cNvPr id="0" name="Object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1188" y="5421313"/>
                          <a:ext cx="877887"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5" name="Line 134"/>
            <p:cNvSpPr>
              <a:spLocks noChangeShapeType="1"/>
            </p:cNvSpPr>
            <p:nvPr/>
          </p:nvSpPr>
          <p:spPr bwMode="auto">
            <a:xfrm>
              <a:off x="6738938" y="5208588"/>
              <a:ext cx="774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36" name="Object 137"/>
            <p:cNvGraphicFramePr>
              <a:graphicFrameLocks noChangeAspect="1"/>
            </p:cNvGraphicFramePr>
            <p:nvPr/>
          </p:nvGraphicFramePr>
          <p:xfrm>
            <a:off x="7621588" y="4862513"/>
            <a:ext cx="1336675" cy="592137"/>
          </p:xfrm>
          <a:graphic>
            <a:graphicData uri="http://schemas.openxmlformats.org/presentationml/2006/ole">
              <mc:AlternateContent xmlns:mc="http://schemas.openxmlformats.org/markup-compatibility/2006">
                <mc:Choice xmlns:v="urn:schemas-microsoft-com:vml" Requires="v">
                  <p:oleObj spid="_x0000_s17598" name="Equation" r:id="rId8" imgW="888614" imgH="393529" progId="Equation.3">
                    <p:embed/>
                  </p:oleObj>
                </mc:Choice>
                <mc:Fallback>
                  <p:oleObj name="Equation" r:id="rId8" imgW="888614" imgH="393529" progId="Equation.3">
                    <p:embed/>
                    <p:pic>
                      <p:nvPicPr>
                        <p:cNvPr id="0" name="Object 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1588" y="4862513"/>
                          <a:ext cx="1336675"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18"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14DAC75-38D9-4798-9035-7EACBBF30C99}" type="slidenum">
              <a:rPr lang="en-GB" altLang="en-US" sz="1200" smtClean="0">
                <a:latin typeface="Garamond" pitchFamily="18" charset="0"/>
              </a:rPr>
              <a:pPr/>
              <a:t>18</a:t>
            </a:fld>
            <a:endParaRPr lang="en-GB" altLang="en-US" sz="1200" smtClean="0">
              <a:latin typeface="Garamond" pitchFamily="18" charset="0"/>
            </a:endParaRPr>
          </a:p>
        </p:txBody>
      </p:sp>
      <p:sp>
        <p:nvSpPr>
          <p:cNvPr id="1843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843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8437" name="Text Box 5"/>
          <p:cNvSpPr txBox="1">
            <a:spLocks noChangeArrowheads="1"/>
          </p:cNvSpPr>
          <p:nvPr/>
        </p:nvSpPr>
        <p:spPr bwMode="auto">
          <a:xfrm>
            <a:off x="193675" y="1676400"/>
            <a:ext cx="49180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dirty="0"/>
              <a:t>1)	The reference current </a:t>
            </a:r>
            <a:r>
              <a:rPr lang="en-US" altLang="en-US" sz="1800" dirty="0" err="1">
                <a:solidFill>
                  <a:srgbClr val="FF0000"/>
                </a:solidFill>
              </a:rPr>
              <a:t>I</a:t>
            </a:r>
            <a:r>
              <a:rPr lang="en-US" altLang="en-US" sz="1800" baseline="-25000" dirty="0" err="1">
                <a:solidFill>
                  <a:srgbClr val="FF0000"/>
                </a:solidFill>
              </a:rPr>
              <a:t>ref</a:t>
            </a:r>
            <a:r>
              <a:rPr lang="en-US" altLang="en-US" sz="1800" dirty="0">
                <a:solidFill>
                  <a:srgbClr val="FF0000"/>
                </a:solidFill>
              </a:rPr>
              <a:t> through T</a:t>
            </a:r>
            <a:r>
              <a:rPr lang="en-US" altLang="en-US" sz="1800" baseline="-25000" dirty="0">
                <a:solidFill>
                  <a:srgbClr val="FF0000"/>
                </a:solidFill>
              </a:rPr>
              <a:t>3</a:t>
            </a:r>
            <a:r>
              <a:rPr lang="en-US" altLang="en-US" sz="1800" dirty="0">
                <a:solidFill>
                  <a:srgbClr val="FF0000"/>
                </a:solidFill>
              </a:rPr>
              <a:t> is now I</a:t>
            </a:r>
            <a:r>
              <a:rPr lang="en-US" altLang="en-US" sz="1800" baseline="-25000" dirty="0">
                <a:solidFill>
                  <a:srgbClr val="FF0000"/>
                </a:solidFill>
              </a:rPr>
              <a:t>C1</a:t>
            </a:r>
            <a:r>
              <a:rPr lang="en-US" altLang="en-US" sz="1800" dirty="0"/>
              <a:t> which, with no input signal applied, will be equal to I</a:t>
            </a:r>
            <a:r>
              <a:rPr lang="en-US" altLang="en-US" sz="1800" baseline="-25000" dirty="0"/>
              <a:t>C2</a:t>
            </a:r>
            <a:r>
              <a:rPr lang="en-US" altLang="en-US" sz="1800" dirty="0"/>
              <a:t> (because I</a:t>
            </a:r>
            <a:r>
              <a:rPr lang="en-US" altLang="en-US" sz="1800" baseline="-25000" dirty="0"/>
              <a:t>S</a:t>
            </a:r>
            <a:r>
              <a:rPr lang="en-US" altLang="en-US" sz="1800" dirty="0"/>
              <a:t> shares equally between the two matched transistors T1 and T2). Hence there is no need to match the two separate current sources (I</a:t>
            </a:r>
            <a:r>
              <a:rPr lang="en-US" altLang="en-US" sz="1800" baseline="-25000" dirty="0"/>
              <a:t>C4</a:t>
            </a:r>
            <a:r>
              <a:rPr lang="en-US" altLang="en-US" sz="1800" dirty="0"/>
              <a:t> and I</a:t>
            </a:r>
            <a:r>
              <a:rPr lang="en-US" altLang="en-US" sz="1800" baseline="-25000" dirty="0"/>
              <a:t>C2</a:t>
            </a:r>
            <a:r>
              <a:rPr lang="en-US" altLang="en-US" sz="1800" dirty="0"/>
              <a:t> ) – it happens automatically and the DC output current of the balanced circuit  is zero.</a:t>
            </a:r>
          </a:p>
        </p:txBody>
      </p:sp>
      <p:sp>
        <p:nvSpPr>
          <p:cNvPr id="18438" name="Text Box 89"/>
          <p:cNvSpPr txBox="1">
            <a:spLocks noChangeArrowheads="1"/>
          </p:cNvSpPr>
          <p:nvPr/>
        </p:nvSpPr>
        <p:spPr bwMode="auto">
          <a:xfrm>
            <a:off x="347663" y="1228725"/>
            <a:ext cx="389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a:t>This has a number of advantages: </a:t>
            </a:r>
          </a:p>
        </p:txBody>
      </p:sp>
      <p:sp>
        <p:nvSpPr>
          <p:cNvPr id="18439" name="Text Box 91"/>
          <p:cNvSpPr txBox="1">
            <a:spLocks noChangeArrowheads="1"/>
          </p:cNvSpPr>
          <p:nvPr/>
        </p:nvSpPr>
        <p:spPr bwMode="auto">
          <a:xfrm>
            <a:off x="325438" y="784225"/>
            <a:ext cx="8770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 solution is to connect the reference transistor T</a:t>
            </a:r>
            <a:r>
              <a:rPr lang="en-GB" altLang="en-US" sz="1800" baseline="-25000"/>
              <a:t>3</a:t>
            </a:r>
            <a:r>
              <a:rPr lang="en-GB" altLang="en-US" sz="1800"/>
              <a:t> into the collector circuit of T</a:t>
            </a:r>
            <a:r>
              <a:rPr lang="en-GB" altLang="en-US" sz="1800" baseline="-25000"/>
              <a:t>1</a:t>
            </a:r>
            <a:r>
              <a:rPr lang="en-GB" altLang="en-US" sz="1800"/>
              <a:t>.</a:t>
            </a:r>
          </a:p>
        </p:txBody>
      </p:sp>
      <p:sp>
        <p:nvSpPr>
          <p:cNvPr id="18440" name="Text Box 100"/>
          <p:cNvSpPr txBox="1">
            <a:spLocks noChangeArrowheads="1"/>
          </p:cNvSpPr>
          <p:nvPr/>
        </p:nvSpPr>
        <p:spPr bwMode="auto">
          <a:xfrm>
            <a:off x="227013" y="4292600"/>
            <a:ext cx="86598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dirty="0"/>
              <a:t>2) 	</a:t>
            </a:r>
            <a:r>
              <a:rPr lang="en-GB" altLang="en-US" sz="1800" b="1" i="1" dirty="0"/>
              <a:t>It doubles the gain of the circuit</a:t>
            </a:r>
            <a:r>
              <a:rPr lang="en-GB" altLang="en-US" sz="1800" dirty="0"/>
              <a:t>. If a differential signal voltage is applied so that v</a:t>
            </a:r>
            <a:r>
              <a:rPr lang="en-GB" altLang="en-US" sz="1800" baseline="-25000" dirty="0"/>
              <a:t>i1</a:t>
            </a:r>
            <a:r>
              <a:rPr lang="en-GB" altLang="en-US" sz="1800" dirty="0"/>
              <a:t> increases and v</a:t>
            </a:r>
            <a:r>
              <a:rPr lang="en-GB" altLang="en-US" sz="1800" baseline="-25000" dirty="0"/>
              <a:t>i2</a:t>
            </a:r>
            <a:r>
              <a:rPr lang="en-GB" altLang="en-US" sz="1800" dirty="0"/>
              <a:t> decreases, then I</a:t>
            </a:r>
            <a:r>
              <a:rPr lang="en-GB" altLang="en-US" sz="1800" baseline="-25000" dirty="0"/>
              <a:t>C1</a:t>
            </a:r>
            <a:r>
              <a:rPr lang="en-GB" altLang="en-US" sz="1800" dirty="0"/>
              <a:t> increases and I</a:t>
            </a:r>
            <a:r>
              <a:rPr lang="en-GB" altLang="en-US" sz="1800" baseline="-25000" dirty="0"/>
              <a:t>C2</a:t>
            </a:r>
            <a:r>
              <a:rPr lang="en-GB" altLang="en-US" sz="1800" dirty="0"/>
              <a:t> decreases and the circuit becomes unbalanced. But the increase in I</a:t>
            </a:r>
            <a:r>
              <a:rPr lang="en-GB" altLang="en-US" sz="1800" baseline="-25000" dirty="0"/>
              <a:t>C1</a:t>
            </a:r>
            <a:r>
              <a:rPr lang="en-GB" altLang="en-US" sz="1800" dirty="0"/>
              <a:t> causes the same increase in I</a:t>
            </a:r>
            <a:r>
              <a:rPr lang="en-GB" altLang="en-US" sz="1800" baseline="-25000" dirty="0"/>
              <a:t>C4</a:t>
            </a:r>
            <a:r>
              <a:rPr lang="en-GB" altLang="en-US" sz="1800" dirty="0"/>
              <a:t> due to the action of the current mirror and an output current </a:t>
            </a:r>
            <a:r>
              <a:rPr lang="en-GB" altLang="en-US" sz="1800" dirty="0" err="1"/>
              <a:t>I</a:t>
            </a:r>
            <a:r>
              <a:rPr lang="en-GB" altLang="en-US" sz="1800" baseline="-25000" dirty="0" err="1"/>
              <a:t>out</a:t>
            </a:r>
            <a:r>
              <a:rPr lang="en-GB" altLang="en-US" sz="1800" dirty="0"/>
              <a:t> = I</a:t>
            </a:r>
            <a:r>
              <a:rPr lang="en-GB" altLang="en-US" sz="1800" baseline="-25000" dirty="0"/>
              <a:t>C4</a:t>
            </a:r>
            <a:r>
              <a:rPr lang="en-GB" altLang="en-US" sz="1800" dirty="0"/>
              <a:t> – I</a:t>
            </a:r>
            <a:r>
              <a:rPr lang="en-GB" altLang="en-US" sz="1800" baseline="-25000" dirty="0"/>
              <a:t>C2</a:t>
            </a:r>
            <a:r>
              <a:rPr lang="en-GB" altLang="en-US" sz="1800" dirty="0"/>
              <a:t> is created which is </a:t>
            </a:r>
            <a:r>
              <a:rPr lang="en-GB" altLang="en-US" sz="1800" b="1" i="1" dirty="0"/>
              <a:t>twice that produced by the previous circuit </a:t>
            </a:r>
            <a:r>
              <a:rPr lang="en-GB" altLang="en-US" sz="1800" dirty="0"/>
              <a:t>in which I</a:t>
            </a:r>
            <a:r>
              <a:rPr lang="en-GB" altLang="en-US" sz="1800" baseline="-25000" dirty="0"/>
              <a:t>C4</a:t>
            </a:r>
            <a:r>
              <a:rPr lang="en-GB" altLang="en-US" sz="1800" dirty="0"/>
              <a:t> remained constant.</a:t>
            </a:r>
            <a:endParaRPr lang="en-US" altLang="en-US" sz="1800" i="1" dirty="0"/>
          </a:p>
        </p:txBody>
      </p:sp>
      <p:grpSp>
        <p:nvGrpSpPr>
          <p:cNvPr id="18441" name="Group 102"/>
          <p:cNvGrpSpPr>
            <a:grpSpLocks/>
          </p:cNvGrpSpPr>
          <p:nvPr/>
        </p:nvGrpSpPr>
        <p:grpSpPr bwMode="auto">
          <a:xfrm>
            <a:off x="5249863" y="1346200"/>
            <a:ext cx="3567112" cy="2849563"/>
            <a:chOff x="4833938" y="1408113"/>
            <a:chExt cx="3685962" cy="2959100"/>
          </a:xfrm>
        </p:grpSpPr>
        <p:sp>
          <p:nvSpPr>
            <p:cNvPr id="18443" name="Line 9"/>
            <p:cNvSpPr>
              <a:spLocks noChangeShapeType="1"/>
            </p:cNvSpPr>
            <p:nvPr/>
          </p:nvSpPr>
          <p:spPr bwMode="auto">
            <a:xfrm flipH="1">
              <a:off x="4935538" y="2973388"/>
              <a:ext cx="3587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10"/>
            <p:cNvSpPr>
              <a:spLocks noChangeArrowheads="1"/>
            </p:cNvSpPr>
            <p:nvPr/>
          </p:nvSpPr>
          <p:spPr bwMode="auto">
            <a:xfrm>
              <a:off x="4833938" y="3059113"/>
              <a:ext cx="1508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45" name="Rectangle 11"/>
            <p:cNvSpPr>
              <a:spLocks noChangeArrowheads="1"/>
            </p:cNvSpPr>
            <p:nvPr/>
          </p:nvSpPr>
          <p:spPr bwMode="auto">
            <a:xfrm>
              <a:off x="4833938" y="3062288"/>
              <a:ext cx="20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i1</a:t>
              </a:r>
              <a:endParaRPr lang="en-GB" altLang="en-US"/>
            </a:p>
          </p:txBody>
        </p:sp>
        <p:sp>
          <p:nvSpPr>
            <p:cNvPr id="18446" name="Line 12"/>
            <p:cNvSpPr>
              <a:spLocks noChangeShapeType="1"/>
            </p:cNvSpPr>
            <p:nvPr/>
          </p:nvSpPr>
          <p:spPr bwMode="auto">
            <a:xfrm>
              <a:off x="5294313" y="2794001"/>
              <a:ext cx="1588" cy="360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13"/>
            <p:cNvSpPr>
              <a:spLocks noChangeShapeType="1"/>
            </p:cNvSpPr>
            <p:nvPr/>
          </p:nvSpPr>
          <p:spPr bwMode="auto">
            <a:xfrm flipV="1">
              <a:off x="5294313" y="2773359"/>
              <a:ext cx="180975" cy="1793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14"/>
            <p:cNvSpPr>
              <a:spLocks noChangeShapeType="1"/>
            </p:cNvSpPr>
            <p:nvPr/>
          </p:nvSpPr>
          <p:spPr bwMode="auto">
            <a:xfrm>
              <a:off x="5294313" y="2973388"/>
              <a:ext cx="134938" cy="134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Freeform 15"/>
            <p:cNvSpPr>
              <a:spLocks/>
            </p:cNvSpPr>
            <p:nvPr/>
          </p:nvSpPr>
          <p:spPr bwMode="auto">
            <a:xfrm>
              <a:off x="5386388" y="3065463"/>
              <a:ext cx="88900" cy="88900"/>
            </a:xfrm>
            <a:custGeom>
              <a:avLst/>
              <a:gdLst>
                <a:gd name="T0" fmla="*/ 2147483647 w 56"/>
                <a:gd name="T1" fmla="*/ 2147483647 h 56"/>
                <a:gd name="T2" fmla="*/ 0 w 56"/>
                <a:gd name="T3" fmla="*/ 2147483647 h 56"/>
                <a:gd name="T4" fmla="*/ 2147483647 w 56"/>
                <a:gd name="T5" fmla="*/ 2147483647 h 56"/>
                <a:gd name="T6" fmla="*/ 2147483647 w 56"/>
                <a:gd name="T7" fmla="*/ 2147483647 h 56"/>
                <a:gd name="T8" fmla="*/ 2147483647 w 56"/>
                <a:gd name="T9" fmla="*/ 2147483647 h 56"/>
                <a:gd name="T10" fmla="*/ 2147483647 w 56"/>
                <a:gd name="T11" fmla="*/ 0 h 56"/>
                <a:gd name="T12" fmla="*/ 2147483647 w 56"/>
                <a:gd name="T13" fmla="*/ 2147483647 h 56"/>
                <a:gd name="T14" fmla="*/ 0 60000 65536"/>
                <a:gd name="T15" fmla="*/ 0 60000 65536"/>
                <a:gd name="T16" fmla="*/ 0 60000 65536"/>
                <a:gd name="T17" fmla="*/ 0 60000 65536"/>
                <a:gd name="T18" fmla="*/ 0 60000 65536"/>
                <a:gd name="T19" fmla="*/ 0 60000 65536"/>
                <a:gd name="T20" fmla="*/ 0 60000 65536"/>
                <a:gd name="T21" fmla="*/ 0 w 56"/>
                <a:gd name="T22" fmla="*/ 0 h 56"/>
                <a:gd name="T23" fmla="*/ 56 w 56"/>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6">
                  <a:moveTo>
                    <a:pt x="56" y="56"/>
                  </a:moveTo>
                  <a:lnTo>
                    <a:pt x="0" y="36"/>
                  </a:lnTo>
                  <a:lnTo>
                    <a:pt x="12" y="31"/>
                  </a:lnTo>
                  <a:lnTo>
                    <a:pt x="21" y="25"/>
                  </a:lnTo>
                  <a:lnTo>
                    <a:pt x="31" y="13"/>
                  </a:lnTo>
                  <a:lnTo>
                    <a:pt x="3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0" name="Line 16"/>
            <p:cNvSpPr>
              <a:spLocks noChangeShapeType="1"/>
            </p:cNvSpPr>
            <p:nvPr/>
          </p:nvSpPr>
          <p:spPr bwMode="auto">
            <a:xfrm>
              <a:off x="5583238" y="1989138"/>
              <a:ext cx="8794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17"/>
            <p:cNvSpPr>
              <a:spLocks noChangeShapeType="1"/>
            </p:cNvSpPr>
            <p:nvPr/>
          </p:nvSpPr>
          <p:spPr bwMode="auto">
            <a:xfrm>
              <a:off x="6462713" y="1812926"/>
              <a:ext cx="1588" cy="355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18"/>
            <p:cNvSpPr>
              <a:spLocks noChangeShapeType="1"/>
            </p:cNvSpPr>
            <p:nvPr/>
          </p:nvSpPr>
          <p:spPr bwMode="auto">
            <a:xfrm>
              <a:off x="6462713" y="1989138"/>
              <a:ext cx="179388" cy="1793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19"/>
            <p:cNvSpPr>
              <a:spLocks noChangeShapeType="1"/>
            </p:cNvSpPr>
            <p:nvPr/>
          </p:nvSpPr>
          <p:spPr bwMode="auto">
            <a:xfrm flipH="1">
              <a:off x="6505576" y="1812926"/>
              <a:ext cx="136525" cy="133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Freeform 20"/>
            <p:cNvSpPr>
              <a:spLocks/>
            </p:cNvSpPr>
            <p:nvPr/>
          </p:nvSpPr>
          <p:spPr bwMode="auto">
            <a:xfrm>
              <a:off x="6462713" y="1900238"/>
              <a:ext cx="85725" cy="88900"/>
            </a:xfrm>
            <a:custGeom>
              <a:avLst/>
              <a:gdLst>
                <a:gd name="T0" fmla="*/ 0 w 54"/>
                <a:gd name="T1" fmla="*/ 2147483647 h 56"/>
                <a:gd name="T2" fmla="*/ 2147483647 w 54"/>
                <a:gd name="T3" fmla="*/ 2147483647 h 56"/>
                <a:gd name="T4" fmla="*/ 2147483647 w 54"/>
                <a:gd name="T5" fmla="*/ 2147483647 h 56"/>
                <a:gd name="T6" fmla="*/ 2147483647 w 54"/>
                <a:gd name="T7" fmla="*/ 2147483647 h 56"/>
                <a:gd name="T8" fmla="*/ 2147483647 w 54"/>
                <a:gd name="T9" fmla="*/ 2147483647 h 56"/>
                <a:gd name="T10" fmla="*/ 2147483647 w 54"/>
                <a:gd name="T11" fmla="*/ 0 h 56"/>
                <a:gd name="T12" fmla="*/ 0 w 54"/>
                <a:gd name="T13" fmla="*/ 2147483647 h 56"/>
                <a:gd name="T14" fmla="*/ 0 60000 65536"/>
                <a:gd name="T15" fmla="*/ 0 60000 65536"/>
                <a:gd name="T16" fmla="*/ 0 60000 65536"/>
                <a:gd name="T17" fmla="*/ 0 60000 65536"/>
                <a:gd name="T18" fmla="*/ 0 60000 65536"/>
                <a:gd name="T19" fmla="*/ 0 60000 65536"/>
                <a:gd name="T20" fmla="*/ 0 60000 65536"/>
                <a:gd name="T21" fmla="*/ 0 w 54"/>
                <a:gd name="T22" fmla="*/ 0 h 56"/>
                <a:gd name="T23" fmla="*/ 54 w 54"/>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6">
                  <a:moveTo>
                    <a:pt x="0" y="56"/>
                  </a:moveTo>
                  <a:lnTo>
                    <a:pt x="54" y="39"/>
                  </a:lnTo>
                  <a:lnTo>
                    <a:pt x="42" y="33"/>
                  </a:lnTo>
                  <a:lnTo>
                    <a:pt x="30" y="24"/>
                  </a:lnTo>
                  <a:lnTo>
                    <a:pt x="23" y="14"/>
                  </a:lnTo>
                  <a:lnTo>
                    <a:pt x="17" y="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5" name="Line 21"/>
            <p:cNvSpPr>
              <a:spLocks noChangeShapeType="1"/>
            </p:cNvSpPr>
            <p:nvPr/>
          </p:nvSpPr>
          <p:spPr bwMode="auto">
            <a:xfrm flipV="1">
              <a:off x="6642101" y="1541463"/>
              <a:ext cx="1588" cy="271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22"/>
            <p:cNvSpPr>
              <a:spLocks noChangeShapeType="1"/>
            </p:cNvSpPr>
            <p:nvPr/>
          </p:nvSpPr>
          <p:spPr bwMode="auto">
            <a:xfrm>
              <a:off x="6642101" y="2168526"/>
              <a:ext cx="1588" cy="625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23"/>
            <p:cNvSpPr>
              <a:spLocks noChangeShapeType="1"/>
            </p:cNvSpPr>
            <p:nvPr/>
          </p:nvSpPr>
          <p:spPr bwMode="auto">
            <a:xfrm>
              <a:off x="5475288" y="3154363"/>
              <a:ext cx="1588" cy="268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24"/>
            <p:cNvSpPr>
              <a:spLocks noChangeShapeType="1"/>
            </p:cNvSpPr>
            <p:nvPr/>
          </p:nvSpPr>
          <p:spPr bwMode="auto">
            <a:xfrm>
              <a:off x="5475288" y="3422651"/>
              <a:ext cx="116681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Line 25"/>
            <p:cNvSpPr>
              <a:spLocks noChangeShapeType="1"/>
            </p:cNvSpPr>
            <p:nvPr/>
          </p:nvSpPr>
          <p:spPr bwMode="auto">
            <a:xfrm>
              <a:off x="6821488" y="2794001"/>
              <a:ext cx="1588" cy="360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26"/>
            <p:cNvSpPr>
              <a:spLocks noChangeShapeType="1"/>
            </p:cNvSpPr>
            <p:nvPr/>
          </p:nvSpPr>
          <p:spPr bwMode="auto">
            <a:xfrm flipH="1" flipV="1">
              <a:off x="6642101" y="2794001"/>
              <a:ext cx="179388" cy="1793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27"/>
            <p:cNvSpPr>
              <a:spLocks noChangeShapeType="1"/>
            </p:cNvSpPr>
            <p:nvPr/>
          </p:nvSpPr>
          <p:spPr bwMode="auto">
            <a:xfrm flipH="1">
              <a:off x="6684963" y="2973388"/>
              <a:ext cx="136525" cy="134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Freeform 28"/>
            <p:cNvSpPr>
              <a:spLocks/>
            </p:cNvSpPr>
            <p:nvPr/>
          </p:nvSpPr>
          <p:spPr bwMode="auto">
            <a:xfrm>
              <a:off x="6642101" y="3065463"/>
              <a:ext cx="85725" cy="88900"/>
            </a:xfrm>
            <a:custGeom>
              <a:avLst/>
              <a:gdLst>
                <a:gd name="T0" fmla="*/ 0 w 54"/>
                <a:gd name="T1" fmla="*/ 2147483647 h 56"/>
                <a:gd name="T2" fmla="*/ 2147483647 w 54"/>
                <a:gd name="T3" fmla="*/ 2147483647 h 56"/>
                <a:gd name="T4" fmla="*/ 2147483647 w 54"/>
                <a:gd name="T5" fmla="*/ 2147483647 h 56"/>
                <a:gd name="T6" fmla="*/ 2147483647 w 54"/>
                <a:gd name="T7" fmla="*/ 2147483647 h 56"/>
                <a:gd name="T8" fmla="*/ 2147483647 w 54"/>
                <a:gd name="T9" fmla="*/ 2147483647 h 56"/>
                <a:gd name="T10" fmla="*/ 2147483647 w 54"/>
                <a:gd name="T11" fmla="*/ 0 h 56"/>
                <a:gd name="T12" fmla="*/ 0 w 54"/>
                <a:gd name="T13" fmla="*/ 2147483647 h 56"/>
                <a:gd name="T14" fmla="*/ 0 60000 65536"/>
                <a:gd name="T15" fmla="*/ 0 60000 65536"/>
                <a:gd name="T16" fmla="*/ 0 60000 65536"/>
                <a:gd name="T17" fmla="*/ 0 60000 65536"/>
                <a:gd name="T18" fmla="*/ 0 60000 65536"/>
                <a:gd name="T19" fmla="*/ 0 60000 65536"/>
                <a:gd name="T20" fmla="*/ 0 60000 65536"/>
                <a:gd name="T21" fmla="*/ 0 w 54"/>
                <a:gd name="T22" fmla="*/ 0 h 56"/>
                <a:gd name="T23" fmla="*/ 54 w 54"/>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6">
                  <a:moveTo>
                    <a:pt x="0" y="56"/>
                  </a:moveTo>
                  <a:lnTo>
                    <a:pt x="54" y="36"/>
                  </a:lnTo>
                  <a:lnTo>
                    <a:pt x="42" y="31"/>
                  </a:lnTo>
                  <a:lnTo>
                    <a:pt x="31" y="25"/>
                  </a:lnTo>
                  <a:lnTo>
                    <a:pt x="23" y="13"/>
                  </a:lnTo>
                  <a:lnTo>
                    <a:pt x="17" y="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3" name="Line 29"/>
            <p:cNvSpPr>
              <a:spLocks noChangeShapeType="1"/>
            </p:cNvSpPr>
            <p:nvPr/>
          </p:nvSpPr>
          <p:spPr bwMode="auto">
            <a:xfrm>
              <a:off x="6642101" y="3154363"/>
              <a:ext cx="1588" cy="268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4" name="Rectangle 30"/>
            <p:cNvSpPr>
              <a:spLocks noChangeArrowheads="1"/>
            </p:cNvSpPr>
            <p:nvPr/>
          </p:nvSpPr>
          <p:spPr bwMode="auto">
            <a:xfrm>
              <a:off x="5489576" y="2886076"/>
              <a:ext cx="2508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65" name="Rectangle 31"/>
            <p:cNvSpPr>
              <a:spLocks noChangeArrowheads="1"/>
            </p:cNvSpPr>
            <p:nvPr/>
          </p:nvSpPr>
          <p:spPr bwMode="auto">
            <a:xfrm>
              <a:off x="5489576" y="2889251"/>
              <a:ext cx="1841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T1</a:t>
              </a:r>
              <a:endParaRPr lang="en-GB" altLang="en-US"/>
            </a:p>
          </p:txBody>
        </p:sp>
        <p:sp>
          <p:nvSpPr>
            <p:cNvPr id="18466" name="Line 32"/>
            <p:cNvSpPr>
              <a:spLocks noChangeShapeType="1"/>
            </p:cNvSpPr>
            <p:nvPr/>
          </p:nvSpPr>
          <p:spPr bwMode="auto">
            <a:xfrm>
              <a:off x="5464176" y="2617788"/>
              <a:ext cx="1588" cy="26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7" name="Freeform 33"/>
            <p:cNvSpPr>
              <a:spLocks/>
            </p:cNvSpPr>
            <p:nvPr/>
          </p:nvSpPr>
          <p:spPr bwMode="auto">
            <a:xfrm>
              <a:off x="5421313" y="2624138"/>
              <a:ext cx="82550" cy="80963"/>
            </a:xfrm>
            <a:custGeom>
              <a:avLst/>
              <a:gdLst>
                <a:gd name="T0" fmla="*/ 2147483647 w 52"/>
                <a:gd name="T1" fmla="*/ 2147483647 h 51"/>
                <a:gd name="T2" fmla="*/ 0 w 52"/>
                <a:gd name="T3" fmla="*/ 0 h 51"/>
                <a:gd name="T4" fmla="*/ 2147483647 w 52"/>
                <a:gd name="T5" fmla="*/ 2147483647 h 51"/>
                <a:gd name="T6" fmla="*/ 2147483647 w 52"/>
                <a:gd name="T7" fmla="*/ 2147483647 h 51"/>
                <a:gd name="T8" fmla="*/ 2147483647 w 52"/>
                <a:gd name="T9" fmla="*/ 2147483647 h 51"/>
                <a:gd name="T10" fmla="*/ 2147483647 w 52"/>
                <a:gd name="T11" fmla="*/ 0 h 51"/>
                <a:gd name="T12" fmla="*/ 2147483647 w 52"/>
                <a:gd name="T13" fmla="*/ 2147483647 h 51"/>
                <a:gd name="T14" fmla="*/ 0 60000 65536"/>
                <a:gd name="T15" fmla="*/ 0 60000 65536"/>
                <a:gd name="T16" fmla="*/ 0 60000 65536"/>
                <a:gd name="T17" fmla="*/ 0 60000 65536"/>
                <a:gd name="T18" fmla="*/ 0 60000 65536"/>
                <a:gd name="T19" fmla="*/ 0 60000 65536"/>
                <a:gd name="T20" fmla="*/ 0 60000 65536"/>
                <a:gd name="T21" fmla="*/ 0 w 52"/>
                <a:gd name="T22" fmla="*/ 0 h 51"/>
                <a:gd name="T23" fmla="*/ 52 w 5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1">
                  <a:moveTo>
                    <a:pt x="27" y="51"/>
                  </a:moveTo>
                  <a:lnTo>
                    <a:pt x="0" y="0"/>
                  </a:lnTo>
                  <a:lnTo>
                    <a:pt x="11" y="5"/>
                  </a:lnTo>
                  <a:lnTo>
                    <a:pt x="27" y="5"/>
                  </a:lnTo>
                  <a:lnTo>
                    <a:pt x="38" y="5"/>
                  </a:lnTo>
                  <a:lnTo>
                    <a:pt x="52" y="0"/>
                  </a:lnTo>
                  <a:lnTo>
                    <a:pt x="2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Line 34"/>
            <p:cNvSpPr>
              <a:spLocks noChangeShapeType="1"/>
            </p:cNvSpPr>
            <p:nvPr/>
          </p:nvSpPr>
          <p:spPr bwMode="auto">
            <a:xfrm>
              <a:off x="5129213" y="1539876"/>
              <a:ext cx="23272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9" name="Freeform 35"/>
            <p:cNvSpPr>
              <a:spLocks/>
            </p:cNvSpPr>
            <p:nvPr/>
          </p:nvSpPr>
          <p:spPr bwMode="auto">
            <a:xfrm>
              <a:off x="5932488" y="3656013"/>
              <a:ext cx="358775" cy="357188"/>
            </a:xfrm>
            <a:custGeom>
              <a:avLst/>
              <a:gdLst>
                <a:gd name="T0" fmla="*/ 2147483647 w 226"/>
                <a:gd name="T1" fmla="*/ 2147483647 h 225"/>
                <a:gd name="T2" fmla="*/ 2147483647 w 226"/>
                <a:gd name="T3" fmla="*/ 2147483647 h 225"/>
                <a:gd name="T4" fmla="*/ 2147483647 w 226"/>
                <a:gd name="T5" fmla="*/ 2147483647 h 225"/>
                <a:gd name="T6" fmla="*/ 2147483647 w 226"/>
                <a:gd name="T7" fmla="*/ 2147483647 h 225"/>
                <a:gd name="T8" fmla="*/ 2147483647 w 226"/>
                <a:gd name="T9" fmla="*/ 2147483647 h 225"/>
                <a:gd name="T10" fmla="*/ 2147483647 w 226"/>
                <a:gd name="T11" fmla="*/ 2147483647 h 225"/>
                <a:gd name="T12" fmla="*/ 2147483647 w 226"/>
                <a:gd name="T13" fmla="*/ 2147483647 h 225"/>
                <a:gd name="T14" fmla="*/ 2147483647 w 226"/>
                <a:gd name="T15" fmla="*/ 2147483647 h 225"/>
                <a:gd name="T16" fmla="*/ 2147483647 w 226"/>
                <a:gd name="T17" fmla="*/ 2147483647 h 225"/>
                <a:gd name="T18" fmla="*/ 2147483647 w 226"/>
                <a:gd name="T19" fmla="*/ 2147483647 h 225"/>
                <a:gd name="T20" fmla="*/ 2147483647 w 226"/>
                <a:gd name="T21" fmla="*/ 2147483647 h 225"/>
                <a:gd name="T22" fmla="*/ 2147483647 w 226"/>
                <a:gd name="T23" fmla="*/ 2147483647 h 225"/>
                <a:gd name="T24" fmla="*/ 2147483647 w 226"/>
                <a:gd name="T25" fmla="*/ 2147483647 h 225"/>
                <a:gd name="T26" fmla="*/ 2147483647 w 226"/>
                <a:gd name="T27" fmla="*/ 2147483647 h 225"/>
                <a:gd name="T28" fmla="*/ 2147483647 w 226"/>
                <a:gd name="T29" fmla="*/ 2147483647 h 225"/>
                <a:gd name="T30" fmla="*/ 2147483647 w 226"/>
                <a:gd name="T31" fmla="*/ 2147483647 h 225"/>
                <a:gd name="T32" fmla="*/ 2147483647 w 226"/>
                <a:gd name="T33" fmla="*/ 2147483647 h 225"/>
                <a:gd name="T34" fmla="*/ 2147483647 w 226"/>
                <a:gd name="T35" fmla="*/ 2147483647 h 225"/>
                <a:gd name="T36" fmla="*/ 0 w 226"/>
                <a:gd name="T37" fmla="*/ 2147483647 h 225"/>
                <a:gd name="T38" fmla="*/ 2147483647 w 226"/>
                <a:gd name="T39" fmla="*/ 2147483647 h 225"/>
                <a:gd name="T40" fmla="*/ 2147483647 w 226"/>
                <a:gd name="T41" fmla="*/ 2147483647 h 225"/>
                <a:gd name="T42" fmla="*/ 2147483647 w 226"/>
                <a:gd name="T43" fmla="*/ 2147483647 h 225"/>
                <a:gd name="T44" fmla="*/ 2147483647 w 226"/>
                <a:gd name="T45" fmla="*/ 2147483647 h 225"/>
                <a:gd name="T46" fmla="*/ 2147483647 w 226"/>
                <a:gd name="T47" fmla="*/ 2147483647 h 225"/>
                <a:gd name="T48" fmla="*/ 2147483647 w 226"/>
                <a:gd name="T49" fmla="*/ 2147483647 h 225"/>
                <a:gd name="T50" fmla="*/ 2147483647 w 226"/>
                <a:gd name="T51" fmla="*/ 2147483647 h 225"/>
                <a:gd name="T52" fmla="*/ 2147483647 w 226"/>
                <a:gd name="T53" fmla="*/ 2147483647 h 225"/>
                <a:gd name="T54" fmla="*/ 2147483647 w 226"/>
                <a:gd name="T55" fmla="*/ 0 h 225"/>
                <a:gd name="T56" fmla="*/ 2147483647 w 226"/>
                <a:gd name="T57" fmla="*/ 2147483647 h 225"/>
                <a:gd name="T58" fmla="*/ 2147483647 w 226"/>
                <a:gd name="T59" fmla="*/ 2147483647 h 225"/>
                <a:gd name="T60" fmla="*/ 2147483647 w 226"/>
                <a:gd name="T61" fmla="*/ 2147483647 h 225"/>
                <a:gd name="T62" fmla="*/ 2147483647 w 226"/>
                <a:gd name="T63" fmla="*/ 2147483647 h 225"/>
                <a:gd name="T64" fmla="*/ 2147483647 w 226"/>
                <a:gd name="T65" fmla="*/ 2147483647 h 225"/>
                <a:gd name="T66" fmla="*/ 2147483647 w 226"/>
                <a:gd name="T67" fmla="*/ 2147483647 h 225"/>
                <a:gd name="T68" fmla="*/ 2147483647 w 226"/>
                <a:gd name="T69" fmla="*/ 2147483647 h 225"/>
                <a:gd name="T70" fmla="*/ 2147483647 w 226"/>
                <a:gd name="T71" fmla="*/ 2147483647 h 225"/>
                <a:gd name="T72" fmla="*/ 2147483647 w 226"/>
                <a:gd name="T73" fmla="*/ 2147483647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18470" name="Freeform 36"/>
            <p:cNvSpPr>
              <a:spLocks/>
            </p:cNvSpPr>
            <p:nvPr/>
          </p:nvSpPr>
          <p:spPr bwMode="auto">
            <a:xfrm>
              <a:off x="6094413" y="3921126"/>
              <a:ext cx="36513" cy="39688"/>
            </a:xfrm>
            <a:custGeom>
              <a:avLst/>
              <a:gdLst>
                <a:gd name="T0" fmla="*/ 2147483647 w 23"/>
                <a:gd name="T1" fmla="*/ 0 h 25"/>
                <a:gd name="T2" fmla="*/ 0 w 23"/>
                <a:gd name="T3" fmla="*/ 0 h 25"/>
                <a:gd name="T4" fmla="*/ 2147483647 w 23"/>
                <a:gd name="T5" fmla="*/ 2147483647 h 25"/>
                <a:gd name="T6" fmla="*/ 2147483647 w 23"/>
                <a:gd name="T7" fmla="*/ 0 h 25"/>
                <a:gd name="T8" fmla="*/ 0 60000 65536"/>
                <a:gd name="T9" fmla="*/ 0 60000 65536"/>
                <a:gd name="T10" fmla="*/ 0 60000 65536"/>
                <a:gd name="T11" fmla="*/ 0 60000 65536"/>
                <a:gd name="T12" fmla="*/ 0 w 23"/>
                <a:gd name="T13" fmla="*/ 0 h 25"/>
                <a:gd name="T14" fmla="*/ 23 w 23"/>
                <a:gd name="T15" fmla="*/ 25 h 25"/>
              </a:gdLst>
              <a:ahLst/>
              <a:cxnLst>
                <a:cxn ang="T8">
                  <a:pos x="T0" y="T1"/>
                </a:cxn>
                <a:cxn ang="T9">
                  <a:pos x="T2" y="T3"/>
                </a:cxn>
                <a:cxn ang="T10">
                  <a:pos x="T4" y="T5"/>
                </a:cxn>
                <a:cxn ang="T11">
                  <a:pos x="T6" y="T7"/>
                </a:cxn>
              </a:cxnLst>
              <a:rect l="T12" t="T13" r="T14" b="T15"/>
              <a:pathLst>
                <a:path w="23" h="25">
                  <a:moveTo>
                    <a:pt x="23" y="0"/>
                  </a:moveTo>
                  <a:lnTo>
                    <a:pt x="0" y="0"/>
                  </a:lnTo>
                  <a:lnTo>
                    <a:pt x="11" y="25"/>
                  </a:lnTo>
                  <a:lnTo>
                    <a:pt x="23"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8471" name="Freeform 37"/>
            <p:cNvSpPr>
              <a:spLocks/>
            </p:cNvSpPr>
            <p:nvPr/>
          </p:nvSpPr>
          <p:spPr bwMode="auto">
            <a:xfrm>
              <a:off x="5932488" y="3656013"/>
              <a:ext cx="358775" cy="357188"/>
            </a:xfrm>
            <a:custGeom>
              <a:avLst/>
              <a:gdLst>
                <a:gd name="T0" fmla="*/ 2147483647 w 226"/>
                <a:gd name="T1" fmla="*/ 2147483647 h 225"/>
                <a:gd name="T2" fmla="*/ 2147483647 w 226"/>
                <a:gd name="T3" fmla="*/ 2147483647 h 225"/>
                <a:gd name="T4" fmla="*/ 2147483647 w 226"/>
                <a:gd name="T5" fmla="*/ 2147483647 h 225"/>
                <a:gd name="T6" fmla="*/ 2147483647 w 226"/>
                <a:gd name="T7" fmla="*/ 2147483647 h 225"/>
                <a:gd name="T8" fmla="*/ 2147483647 w 226"/>
                <a:gd name="T9" fmla="*/ 2147483647 h 225"/>
                <a:gd name="T10" fmla="*/ 2147483647 w 226"/>
                <a:gd name="T11" fmla="*/ 2147483647 h 225"/>
                <a:gd name="T12" fmla="*/ 2147483647 w 226"/>
                <a:gd name="T13" fmla="*/ 2147483647 h 225"/>
                <a:gd name="T14" fmla="*/ 2147483647 w 226"/>
                <a:gd name="T15" fmla="*/ 2147483647 h 225"/>
                <a:gd name="T16" fmla="*/ 2147483647 w 226"/>
                <a:gd name="T17" fmla="*/ 2147483647 h 225"/>
                <a:gd name="T18" fmla="*/ 2147483647 w 226"/>
                <a:gd name="T19" fmla="*/ 2147483647 h 225"/>
                <a:gd name="T20" fmla="*/ 2147483647 w 226"/>
                <a:gd name="T21" fmla="*/ 2147483647 h 225"/>
                <a:gd name="T22" fmla="*/ 2147483647 w 226"/>
                <a:gd name="T23" fmla="*/ 2147483647 h 225"/>
                <a:gd name="T24" fmla="*/ 2147483647 w 226"/>
                <a:gd name="T25" fmla="*/ 2147483647 h 225"/>
                <a:gd name="T26" fmla="*/ 2147483647 w 226"/>
                <a:gd name="T27" fmla="*/ 2147483647 h 225"/>
                <a:gd name="T28" fmla="*/ 2147483647 w 226"/>
                <a:gd name="T29" fmla="*/ 2147483647 h 225"/>
                <a:gd name="T30" fmla="*/ 2147483647 w 226"/>
                <a:gd name="T31" fmla="*/ 2147483647 h 225"/>
                <a:gd name="T32" fmla="*/ 2147483647 w 226"/>
                <a:gd name="T33" fmla="*/ 2147483647 h 225"/>
                <a:gd name="T34" fmla="*/ 2147483647 w 226"/>
                <a:gd name="T35" fmla="*/ 2147483647 h 225"/>
                <a:gd name="T36" fmla="*/ 0 w 226"/>
                <a:gd name="T37" fmla="*/ 2147483647 h 225"/>
                <a:gd name="T38" fmla="*/ 2147483647 w 226"/>
                <a:gd name="T39" fmla="*/ 2147483647 h 225"/>
                <a:gd name="T40" fmla="*/ 2147483647 w 226"/>
                <a:gd name="T41" fmla="*/ 2147483647 h 225"/>
                <a:gd name="T42" fmla="*/ 2147483647 w 226"/>
                <a:gd name="T43" fmla="*/ 2147483647 h 225"/>
                <a:gd name="T44" fmla="*/ 2147483647 w 226"/>
                <a:gd name="T45" fmla="*/ 2147483647 h 225"/>
                <a:gd name="T46" fmla="*/ 2147483647 w 226"/>
                <a:gd name="T47" fmla="*/ 2147483647 h 225"/>
                <a:gd name="T48" fmla="*/ 2147483647 w 226"/>
                <a:gd name="T49" fmla="*/ 2147483647 h 225"/>
                <a:gd name="T50" fmla="*/ 2147483647 w 226"/>
                <a:gd name="T51" fmla="*/ 2147483647 h 225"/>
                <a:gd name="T52" fmla="*/ 2147483647 w 226"/>
                <a:gd name="T53" fmla="*/ 2147483647 h 225"/>
                <a:gd name="T54" fmla="*/ 2147483647 w 226"/>
                <a:gd name="T55" fmla="*/ 0 h 225"/>
                <a:gd name="T56" fmla="*/ 2147483647 w 226"/>
                <a:gd name="T57" fmla="*/ 2147483647 h 225"/>
                <a:gd name="T58" fmla="*/ 2147483647 w 226"/>
                <a:gd name="T59" fmla="*/ 2147483647 h 225"/>
                <a:gd name="T60" fmla="*/ 2147483647 w 226"/>
                <a:gd name="T61" fmla="*/ 2147483647 h 225"/>
                <a:gd name="T62" fmla="*/ 2147483647 w 226"/>
                <a:gd name="T63" fmla="*/ 2147483647 h 225"/>
                <a:gd name="T64" fmla="*/ 2147483647 w 226"/>
                <a:gd name="T65" fmla="*/ 2147483647 h 225"/>
                <a:gd name="T66" fmla="*/ 2147483647 w 226"/>
                <a:gd name="T67" fmla="*/ 2147483647 h 225"/>
                <a:gd name="T68" fmla="*/ 2147483647 w 226"/>
                <a:gd name="T69" fmla="*/ 2147483647 h 225"/>
                <a:gd name="T70" fmla="*/ 2147483647 w 226"/>
                <a:gd name="T71" fmla="*/ 2147483647 h 225"/>
                <a:gd name="T72" fmla="*/ 2147483647 w 226"/>
                <a:gd name="T73" fmla="*/ 2147483647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225"/>
                <a:gd name="T113" fmla="*/ 226 w 226"/>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225">
                  <a:moveTo>
                    <a:pt x="226" y="112"/>
                  </a:moveTo>
                  <a:lnTo>
                    <a:pt x="224" y="133"/>
                  </a:lnTo>
                  <a:lnTo>
                    <a:pt x="221" y="152"/>
                  </a:lnTo>
                  <a:lnTo>
                    <a:pt x="211" y="169"/>
                  </a:lnTo>
                  <a:lnTo>
                    <a:pt x="200" y="185"/>
                  </a:lnTo>
                  <a:lnTo>
                    <a:pt x="186" y="200"/>
                  </a:lnTo>
                  <a:lnTo>
                    <a:pt x="171" y="210"/>
                  </a:lnTo>
                  <a:lnTo>
                    <a:pt x="152" y="219"/>
                  </a:lnTo>
                  <a:lnTo>
                    <a:pt x="134" y="223"/>
                  </a:lnTo>
                  <a:lnTo>
                    <a:pt x="113" y="225"/>
                  </a:lnTo>
                  <a:lnTo>
                    <a:pt x="94" y="223"/>
                  </a:lnTo>
                  <a:lnTo>
                    <a:pt x="75" y="219"/>
                  </a:lnTo>
                  <a:lnTo>
                    <a:pt x="57" y="210"/>
                  </a:lnTo>
                  <a:lnTo>
                    <a:pt x="42" y="200"/>
                  </a:lnTo>
                  <a:lnTo>
                    <a:pt x="27" y="185"/>
                  </a:lnTo>
                  <a:lnTo>
                    <a:pt x="15" y="169"/>
                  </a:lnTo>
                  <a:lnTo>
                    <a:pt x="8" y="152"/>
                  </a:lnTo>
                  <a:lnTo>
                    <a:pt x="4" y="133"/>
                  </a:lnTo>
                  <a:lnTo>
                    <a:pt x="0" y="112"/>
                  </a:lnTo>
                  <a:lnTo>
                    <a:pt x="4" y="93"/>
                  </a:lnTo>
                  <a:lnTo>
                    <a:pt x="8" y="73"/>
                  </a:lnTo>
                  <a:lnTo>
                    <a:pt x="15" y="56"/>
                  </a:lnTo>
                  <a:lnTo>
                    <a:pt x="27" y="39"/>
                  </a:lnTo>
                  <a:lnTo>
                    <a:pt x="42" y="27"/>
                  </a:lnTo>
                  <a:lnTo>
                    <a:pt x="57" y="14"/>
                  </a:lnTo>
                  <a:lnTo>
                    <a:pt x="75" y="6"/>
                  </a:lnTo>
                  <a:lnTo>
                    <a:pt x="94" y="2"/>
                  </a:lnTo>
                  <a:lnTo>
                    <a:pt x="113" y="0"/>
                  </a:lnTo>
                  <a:lnTo>
                    <a:pt x="134" y="2"/>
                  </a:lnTo>
                  <a:lnTo>
                    <a:pt x="152" y="6"/>
                  </a:lnTo>
                  <a:lnTo>
                    <a:pt x="171" y="14"/>
                  </a:lnTo>
                  <a:lnTo>
                    <a:pt x="186" y="27"/>
                  </a:lnTo>
                  <a:lnTo>
                    <a:pt x="200" y="39"/>
                  </a:lnTo>
                  <a:lnTo>
                    <a:pt x="211" y="56"/>
                  </a:lnTo>
                  <a:lnTo>
                    <a:pt x="221" y="73"/>
                  </a:lnTo>
                  <a:lnTo>
                    <a:pt x="224" y="93"/>
                  </a:lnTo>
                  <a:lnTo>
                    <a:pt x="226" y="11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72" name="Line 38"/>
            <p:cNvSpPr>
              <a:spLocks noChangeShapeType="1"/>
            </p:cNvSpPr>
            <p:nvPr/>
          </p:nvSpPr>
          <p:spPr bwMode="auto">
            <a:xfrm>
              <a:off x="6111876" y="3708401"/>
              <a:ext cx="3175"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3" name="Line 39"/>
            <p:cNvSpPr>
              <a:spLocks noChangeShapeType="1"/>
            </p:cNvSpPr>
            <p:nvPr/>
          </p:nvSpPr>
          <p:spPr bwMode="auto">
            <a:xfrm flipV="1">
              <a:off x="6111876" y="3422651"/>
              <a:ext cx="3175" cy="233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4" name="Line 40"/>
            <p:cNvSpPr>
              <a:spLocks noChangeShapeType="1"/>
            </p:cNvSpPr>
            <p:nvPr/>
          </p:nvSpPr>
          <p:spPr bwMode="auto">
            <a:xfrm>
              <a:off x="6111876" y="4013201"/>
              <a:ext cx="3175" cy="21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5" name="Freeform 41"/>
            <p:cNvSpPr>
              <a:spLocks/>
            </p:cNvSpPr>
            <p:nvPr/>
          </p:nvSpPr>
          <p:spPr bwMode="auto">
            <a:xfrm>
              <a:off x="6084888" y="3394076"/>
              <a:ext cx="53975" cy="55563"/>
            </a:xfrm>
            <a:custGeom>
              <a:avLst/>
              <a:gdLst>
                <a:gd name="T0" fmla="*/ 0 w 34"/>
                <a:gd name="T1" fmla="*/ 2147483647 h 35"/>
                <a:gd name="T2" fmla="*/ 2147483647 w 34"/>
                <a:gd name="T3" fmla="*/ 2147483647 h 35"/>
                <a:gd name="T4" fmla="*/ 2147483647 w 34"/>
                <a:gd name="T5" fmla="*/ 2147483647 h 35"/>
                <a:gd name="T6" fmla="*/ 2147483647 w 34"/>
                <a:gd name="T7" fmla="*/ 0 h 35"/>
                <a:gd name="T8" fmla="*/ 2147483647 w 34"/>
                <a:gd name="T9" fmla="*/ 0 h 35"/>
                <a:gd name="T10" fmla="*/ 2147483647 w 34"/>
                <a:gd name="T11" fmla="*/ 2147483647 h 35"/>
                <a:gd name="T12" fmla="*/ 2147483647 w 34"/>
                <a:gd name="T13" fmla="*/ 2147483647 h 35"/>
                <a:gd name="T14" fmla="*/ 2147483647 w 34"/>
                <a:gd name="T15" fmla="*/ 2147483647 h 35"/>
                <a:gd name="T16" fmla="*/ 2147483647 w 34"/>
                <a:gd name="T17" fmla="*/ 2147483647 h 35"/>
                <a:gd name="T18" fmla="*/ 2147483647 w 34"/>
                <a:gd name="T19" fmla="*/ 2147483647 h 35"/>
                <a:gd name="T20" fmla="*/ 2147483647 w 34"/>
                <a:gd name="T21" fmla="*/ 2147483647 h 35"/>
                <a:gd name="T22" fmla="*/ 2147483647 w 34"/>
                <a:gd name="T23" fmla="*/ 2147483647 h 35"/>
                <a:gd name="T24" fmla="*/ 2147483647 w 34"/>
                <a:gd name="T25" fmla="*/ 2147483647 h 35"/>
                <a:gd name="T26" fmla="*/ 2147483647 w 34"/>
                <a:gd name="T27" fmla="*/ 2147483647 h 35"/>
                <a:gd name="T28" fmla="*/ 0 w 34"/>
                <a:gd name="T29" fmla="*/ 2147483647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5"/>
                <a:gd name="T47" fmla="*/ 34 w 34"/>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5">
                  <a:moveTo>
                    <a:pt x="0" y="18"/>
                  </a:moveTo>
                  <a:lnTo>
                    <a:pt x="2" y="10"/>
                  </a:lnTo>
                  <a:lnTo>
                    <a:pt x="8" y="4"/>
                  </a:lnTo>
                  <a:lnTo>
                    <a:pt x="13" y="0"/>
                  </a:lnTo>
                  <a:lnTo>
                    <a:pt x="21" y="0"/>
                  </a:lnTo>
                  <a:lnTo>
                    <a:pt x="29" y="4"/>
                  </a:lnTo>
                  <a:lnTo>
                    <a:pt x="32" y="10"/>
                  </a:lnTo>
                  <a:lnTo>
                    <a:pt x="34" y="18"/>
                  </a:lnTo>
                  <a:lnTo>
                    <a:pt x="32" y="25"/>
                  </a:lnTo>
                  <a:lnTo>
                    <a:pt x="29" y="31"/>
                  </a:lnTo>
                  <a:lnTo>
                    <a:pt x="21" y="35"/>
                  </a:lnTo>
                  <a:lnTo>
                    <a:pt x="13" y="35"/>
                  </a:lnTo>
                  <a:lnTo>
                    <a:pt x="8" y="31"/>
                  </a:lnTo>
                  <a:lnTo>
                    <a:pt x="2" y="25"/>
                  </a:lnTo>
                  <a:lnTo>
                    <a:pt x="0" y="18"/>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8476" name="Line 42"/>
            <p:cNvSpPr>
              <a:spLocks noChangeShapeType="1"/>
            </p:cNvSpPr>
            <p:nvPr/>
          </p:nvSpPr>
          <p:spPr bwMode="auto">
            <a:xfrm>
              <a:off x="5067301" y="4229101"/>
              <a:ext cx="254793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7" name="Rectangle 43"/>
            <p:cNvSpPr>
              <a:spLocks noChangeArrowheads="1"/>
            </p:cNvSpPr>
            <p:nvPr/>
          </p:nvSpPr>
          <p:spPr bwMode="auto">
            <a:xfrm>
              <a:off x="6334126" y="3727451"/>
              <a:ext cx="1222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78" name="Rectangle 44"/>
            <p:cNvSpPr>
              <a:spLocks noChangeArrowheads="1"/>
            </p:cNvSpPr>
            <p:nvPr/>
          </p:nvSpPr>
          <p:spPr bwMode="auto">
            <a:xfrm>
              <a:off x="6334126" y="3729038"/>
              <a:ext cx="555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18479" name="Rectangle 45"/>
            <p:cNvSpPr>
              <a:spLocks noChangeArrowheads="1"/>
            </p:cNvSpPr>
            <p:nvPr/>
          </p:nvSpPr>
          <p:spPr bwMode="auto">
            <a:xfrm>
              <a:off x="6389688" y="3824288"/>
              <a:ext cx="1270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80" name="Rectangle 46"/>
            <p:cNvSpPr>
              <a:spLocks noChangeArrowheads="1"/>
            </p:cNvSpPr>
            <p:nvPr/>
          </p:nvSpPr>
          <p:spPr bwMode="auto">
            <a:xfrm>
              <a:off x="6389688" y="3827463"/>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200">
                  <a:solidFill>
                    <a:srgbClr val="000000"/>
                  </a:solidFill>
                  <a:latin typeface="Times New Roman" pitchFamily="18" charset="0"/>
                </a:rPr>
                <a:t>S</a:t>
              </a:r>
              <a:endParaRPr lang="en-GB" altLang="en-US"/>
            </a:p>
          </p:txBody>
        </p:sp>
        <p:sp>
          <p:nvSpPr>
            <p:cNvPr id="18481" name="Rectangle 47"/>
            <p:cNvSpPr>
              <a:spLocks noChangeArrowheads="1"/>
            </p:cNvSpPr>
            <p:nvPr/>
          </p:nvSpPr>
          <p:spPr bwMode="auto">
            <a:xfrm>
              <a:off x="6437313" y="2886076"/>
              <a:ext cx="2508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82" name="Rectangle 48"/>
            <p:cNvSpPr>
              <a:spLocks noChangeArrowheads="1"/>
            </p:cNvSpPr>
            <p:nvPr/>
          </p:nvSpPr>
          <p:spPr bwMode="auto">
            <a:xfrm>
              <a:off x="6437313" y="2889251"/>
              <a:ext cx="1841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T2</a:t>
              </a:r>
              <a:endParaRPr lang="en-GB" altLang="en-US"/>
            </a:p>
          </p:txBody>
        </p:sp>
        <p:sp>
          <p:nvSpPr>
            <p:cNvPr id="18483" name="Rectangle 49"/>
            <p:cNvSpPr>
              <a:spLocks noChangeArrowheads="1"/>
            </p:cNvSpPr>
            <p:nvPr/>
          </p:nvSpPr>
          <p:spPr bwMode="auto">
            <a:xfrm>
              <a:off x="5538788" y="2549526"/>
              <a:ext cx="12223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84" name="Rectangle 50"/>
            <p:cNvSpPr>
              <a:spLocks noChangeArrowheads="1"/>
            </p:cNvSpPr>
            <p:nvPr/>
          </p:nvSpPr>
          <p:spPr bwMode="auto">
            <a:xfrm>
              <a:off x="5607051" y="2517776"/>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C1</a:t>
              </a:r>
              <a:endParaRPr lang="en-GB" altLang="en-US"/>
            </a:p>
          </p:txBody>
        </p:sp>
        <p:sp>
          <p:nvSpPr>
            <p:cNvPr id="18485" name="Rectangle 51"/>
            <p:cNvSpPr>
              <a:spLocks noChangeArrowheads="1"/>
            </p:cNvSpPr>
            <p:nvPr/>
          </p:nvSpPr>
          <p:spPr bwMode="auto">
            <a:xfrm>
              <a:off x="6638926" y="1900238"/>
              <a:ext cx="2508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86" name="Rectangle 52"/>
            <p:cNvSpPr>
              <a:spLocks noChangeArrowheads="1"/>
            </p:cNvSpPr>
            <p:nvPr/>
          </p:nvSpPr>
          <p:spPr bwMode="auto">
            <a:xfrm>
              <a:off x="6683376" y="18589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T4</a:t>
              </a:r>
              <a:endParaRPr lang="en-GB" altLang="en-US"/>
            </a:p>
          </p:txBody>
        </p:sp>
        <p:sp>
          <p:nvSpPr>
            <p:cNvPr id="18487" name="Freeform 53"/>
            <p:cNvSpPr>
              <a:spLocks/>
            </p:cNvSpPr>
            <p:nvPr/>
          </p:nvSpPr>
          <p:spPr bwMode="auto">
            <a:xfrm>
              <a:off x="6615113" y="2465388"/>
              <a:ext cx="50800" cy="50800"/>
            </a:xfrm>
            <a:custGeom>
              <a:avLst/>
              <a:gdLst>
                <a:gd name="T0" fmla="*/ 0 w 32"/>
                <a:gd name="T1" fmla="*/ 2147483647 h 32"/>
                <a:gd name="T2" fmla="*/ 2147483647 w 32"/>
                <a:gd name="T3" fmla="*/ 2147483647 h 32"/>
                <a:gd name="T4" fmla="*/ 2147483647 w 32"/>
                <a:gd name="T5" fmla="*/ 2147483647 h 32"/>
                <a:gd name="T6" fmla="*/ 2147483647 w 32"/>
                <a:gd name="T7" fmla="*/ 0 h 32"/>
                <a:gd name="T8" fmla="*/ 2147483647 w 32"/>
                <a:gd name="T9" fmla="*/ 0 h 32"/>
                <a:gd name="T10" fmla="*/ 2147483647 w 32"/>
                <a:gd name="T11" fmla="*/ 2147483647 h 32"/>
                <a:gd name="T12" fmla="*/ 2147483647 w 32"/>
                <a:gd name="T13" fmla="*/ 2147483647 h 32"/>
                <a:gd name="T14" fmla="*/ 2147483647 w 32"/>
                <a:gd name="T15" fmla="*/ 2147483647 h 32"/>
                <a:gd name="T16" fmla="*/ 2147483647 w 32"/>
                <a:gd name="T17" fmla="*/ 2147483647 h 32"/>
                <a:gd name="T18" fmla="*/ 2147483647 w 32"/>
                <a:gd name="T19" fmla="*/ 2147483647 h 32"/>
                <a:gd name="T20" fmla="*/ 2147483647 w 32"/>
                <a:gd name="T21" fmla="*/ 2147483647 h 32"/>
                <a:gd name="T22" fmla="*/ 2147483647 w 32"/>
                <a:gd name="T23" fmla="*/ 2147483647 h 32"/>
                <a:gd name="T24" fmla="*/ 2147483647 w 32"/>
                <a:gd name="T25" fmla="*/ 2147483647 h 32"/>
                <a:gd name="T26" fmla="*/ 2147483647 w 32"/>
                <a:gd name="T27" fmla="*/ 2147483647 h 32"/>
                <a:gd name="T28" fmla="*/ 0 w 32"/>
                <a:gd name="T29" fmla="*/ 2147483647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2"/>
                <a:gd name="T47" fmla="*/ 32 w 32"/>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2">
                  <a:moveTo>
                    <a:pt x="0" y="15"/>
                  </a:moveTo>
                  <a:lnTo>
                    <a:pt x="2" y="9"/>
                  </a:lnTo>
                  <a:lnTo>
                    <a:pt x="6" y="4"/>
                  </a:lnTo>
                  <a:lnTo>
                    <a:pt x="13" y="0"/>
                  </a:lnTo>
                  <a:lnTo>
                    <a:pt x="21" y="0"/>
                  </a:lnTo>
                  <a:lnTo>
                    <a:pt x="27" y="4"/>
                  </a:lnTo>
                  <a:lnTo>
                    <a:pt x="32" y="9"/>
                  </a:lnTo>
                  <a:lnTo>
                    <a:pt x="32" y="15"/>
                  </a:lnTo>
                  <a:lnTo>
                    <a:pt x="32" y="23"/>
                  </a:lnTo>
                  <a:lnTo>
                    <a:pt x="27" y="28"/>
                  </a:lnTo>
                  <a:lnTo>
                    <a:pt x="21" y="32"/>
                  </a:lnTo>
                  <a:lnTo>
                    <a:pt x="13" y="32"/>
                  </a:lnTo>
                  <a:lnTo>
                    <a:pt x="6" y="28"/>
                  </a:lnTo>
                  <a:lnTo>
                    <a:pt x="2" y="23"/>
                  </a:lnTo>
                  <a:lnTo>
                    <a:pt x="0" y="1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8488" name="Line 54"/>
            <p:cNvSpPr>
              <a:spLocks noChangeShapeType="1"/>
            </p:cNvSpPr>
            <p:nvPr/>
          </p:nvSpPr>
          <p:spPr bwMode="auto">
            <a:xfrm>
              <a:off x="6821488" y="2973388"/>
              <a:ext cx="51593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9" name="Line 55"/>
            <p:cNvSpPr>
              <a:spLocks noChangeShapeType="1"/>
            </p:cNvSpPr>
            <p:nvPr/>
          </p:nvSpPr>
          <p:spPr bwMode="auto">
            <a:xfrm flipV="1">
              <a:off x="6642101" y="2320926"/>
              <a:ext cx="1588" cy="28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0" name="Line 57"/>
            <p:cNvSpPr>
              <a:spLocks noChangeShapeType="1"/>
            </p:cNvSpPr>
            <p:nvPr/>
          </p:nvSpPr>
          <p:spPr bwMode="auto">
            <a:xfrm>
              <a:off x="6642101" y="2617788"/>
              <a:ext cx="1588" cy="26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1" name="Freeform 58"/>
            <p:cNvSpPr>
              <a:spLocks/>
            </p:cNvSpPr>
            <p:nvPr/>
          </p:nvSpPr>
          <p:spPr bwMode="auto">
            <a:xfrm>
              <a:off x="6599238" y="2624138"/>
              <a:ext cx="82550" cy="80963"/>
            </a:xfrm>
            <a:custGeom>
              <a:avLst/>
              <a:gdLst>
                <a:gd name="T0" fmla="*/ 2147483647 w 52"/>
                <a:gd name="T1" fmla="*/ 2147483647 h 51"/>
                <a:gd name="T2" fmla="*/ 0 w 52"/>
                <a:gd name="T3" fmla="*/ 0 h 51"/>
                <a:gd name="T4" fmla="*/ 2147483647 w 52"/>
                <a:gd name="T5" fmla="*/ 2147483647 h 51"/>
                <a:gd name="T6" fmla="*/ 2147483647 w 52"/>
                <a:gd name="T7" fmla="*/ 2147483647 h 51"/>
                <a:gd name="T8" fmla="*/ 2147483647 w 52"/>
                <a:gd name="T9" fmla="*/ 2147483647 h 51"/>
                <a:gd name="T10" fmla="*/ 2147483647 w 52"/>
                <a:gd name="T11" fmla="*/ 0 h 51"/>
                <a:gd name="T12" fmla="*/ 2147483647 w 52"/>
                <a:gd name="T13" fmla="*/ 2147483647 h 51"/>
                <a:gd name="T14" fmla="*/ 0 60000 65536"/>
                <a:gd name="T15" fmla="*/ 0 60000 65536"/>
                <a:gd name="T16" fmla="*/ 0 60000 65536"/>
                <a:gd name="T17" fmla="*/ 0 60000 65536"/>
                <a:gd name="T18" fmla="*/ 0 60000 65536"/>
                <a:gd name="T19" fmla="*/ 0 60000 65536"/>
                <a:gd name="T20" fmla="*/ 0 60000 65536"/>
                <a:gd name="T21" fmla="*/ 0 w 52"/>
                <a:gd name="T22" fmla="*/ 0 h 51"/>
                <a:gd name="T23" fmla="*/ 52 w 5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1">
                  <a:moveTo>
                    <a:pt x="27" y="51"/>
                  </a:moveTo>
                  <a:lnTo>
                    <a:pt x="0" y="0"/>
                  </a:lnTo>
                  <a:lnTo>
                    <a:pt x="14" y="5"/>
                  </a:lnTo>
                  <a:lnTo>
                    <a:pt x="27" y="5"/>
                  </a:lnTo>
                  <a:lnTo>
                    <a:pt x="40" y="5"/>
                  </a:lnTo>
                  <a:lnTo>
                    <a:pt x="52" y="0"/>
                  </a:lnTo>
                  <a:lnTo>
                    <a:pt x="2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2" name="Rectangle 59"/>
            <p:cNvSpPr>
              <a:spLocks noChangeArrowheads="1"/>
            </p:cNvSpPr>
            <p:nvPr/>
          </p:nvSpPr>
          <p:spPr bwMode="auto">
            <a:xfrm>
              <a:off x="6270626" y="2535238"/>
              <a:ext cx="1222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93" name="Rectangle 60"/>
            <p:cNvSpPr>
              <a:spLocks noChangeArrowheads="1"/>
            </p:cNvSpPr>
            <p:nvPr/>
          </p:nvSpPr>
          <p:spPr bwMode="auto">
            <a:xfrm>
              <a:off x="6705601" y="2174876"/>
              <a:ext cx="1222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94" name="Rectangle 63"/>
            <p:cNvSpPr>
              <a:spLocks noChangeArrowheads="1"/>
            </p:cNvSpPr>
            <p:nvPr/>
          </p:nvSpPr>
          <p:spPr bwMode="auto">
            <a:xfrm>
              <a:off x="7507288" y="1438276"/>
              <a:ext cx="2778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95" name="Rectangle 64"/>
            <p:cNvSpPr>
              <a:spLocks noChangeArrowheads="1"/>
            </p:cNvSpPr>
            <p:nvPr/>
          </p:nvSpPr>
          <p:spPr bwMode="auto">
            <a:xfrm>
              <a:off x="7518401" y="1408113"/>
              <a:ext cx="447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CC</a:t>
              </a:r>
              <a:endParaRPr lang="en-GB" altLang="en-US"/>
            </a:p>
          </p:txBody>
        </p:sp>
        <p:sp>
          <p:nvSpPr>
            <p:cNvPr id="18496" name="Freeform 67"/>
            <p:cNvSpPr>
              <a:spLocks/>
            </p:cNvSpPr>
            <p:nvPr/>
          </p:nvSpPr>
          <p:spPr bwMode="auto">
            <a:xfrm>
              <a:off x="7327901" y="2919413"/>
              <a:ext cx="88900" cy="90488"/>
            </a:xfrm>
            <a:custGeom>
              <a:avLst/>
              <a:gdLst>
                <a:gd name="T0" fmla="*/ 0 w 56"/>
                <a:gd name="T1" fmla="*/ 2147483647 h 57"/>
                <a:gd name="T2" fmla="*/ 2147483647 w 56"/>
                <a:gd name="T3" fmla="*/ 2147483647 h 57"/>
                <a:gd name="T4" fmla="*/ 2147483647 w 56"/>
                <a:gd name="T5" fmla="*/ 2147483647 h 57"/>
                <a:gd name="T6" fmla="*/ 2147483647 w 56"/>
                <a:gd name="T7" fmla="*/ 0 h 57"/>
                <a:gd name="T8" fmla="*/ 2147483647 w 56"/>
                <a:gd name="T9" fmla="*/ 0 h 57"/>
                <a:gd name="T10" fmla="*/ 2147483647 w 56"/>
                <a:gd name="T11" fmla="*/ 2147483647 h 57"/>
                <a:gd name="T12" fmla="*/ 2147483647 w 56"/>
                <a:gd name="T13" fmla="*/ 2147483647 h 57"/>
                <a:gd name="T14" fmla="*/ 2147483647 w 56"/>
                <a:gd name="T15" fmla="*/ 2147483647 h 57"/>
                <a:gd name="T16" fmla="*/ 2147483647 w 56"/>
                <a:gd name="T17" fmla="*/ 2147483647 h 57"/>
                <a:gd name="T18" fmla="*/ 2147483647 w 56"/>
                <a:gd name="T19" fmla="*/ 2147483647 h 57"/>
                <a:gd name="T20" fmla="*/ 2147483647 w 56"/>
                <a:gd name="T21" fmla="*/ 2147483647 h 57"/>
                <a:gd name="T22" fmla="*/ 2147483647 w 56"/>
                <a:gd name="T23" fmla="*/ 2147483647 h 57"/>
                <a:gd name="T24" fmla="*/ 2147483647 w 56"/>
                <a:gd name="T25" fmla="*/ 2147483647 h 57"/>
                <a:gd name="T26" fmla="*/ 2147483647 w 56"/>
                <a:gd name="T27" fmla="*/ 2147483647 h 57"/>
                <a:gd name="T28" fmla="*/ 0 w 56"/>
                <a:gd name="T29" fmla="*/ 2147483647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57"/>
                <a:gd name="T47" fmla="*/ 56 w 56"/>
                <a:gd name="T48" fmla="*/ 57 h 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57">
                  <a:moveTo>
                    <a:pt x="0" y="29"/>
                  </a:moveTo>
                  <a:lnTo>
                    <a:pt x="2" y="17"/>
                  </a:lnTo>
                  <a:lnTo>
                    <a:pt x="10" y="6"/>
                  </a:lnTo>
                  <a:lnTo>
                    <a:pt x="21" y="0"/>
                  </a:lnTo>
                  <a:lnTo>
                    <a:pt x="35" y="0"/>
                  </a:lnTo>
                  <a:lnTo>
                    <a:pt x="46" y="6"/>
                  </a:lnTo>
                  <a:lnTo>
                    <a:pt x="54" y="17"/>
                  </a:lnTo>
                  <a:lnTo>
                    <a:pt x="56" y="29"/>
                  </a:lnTo>
                  <a:lnTo>
                    <a:pt x="54" y="40"/>
                  </a:lnTo>
                  <a:lnTo>
                    <a:pt x="46" y="50"/>
                  </a:lnTo>
                  <a:lnTo>
                    <a:pt x="35" y="57"/>
                  </a:lnTo>
                  <a:lnTo>
                    <a:pt x="21" y="57"/>
                  </a:lnTo>
                  <a:lnTo>
                    <a:pt x="10" y="50"/>
                  </a:lnTo>
                  <a:lnTo>
                    <a:pt x="2" y="40"/>
                  </a:lnTo>
                  <a:lnTo>
                    <a:pt x="0" y="29"/>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18497" name="Line 68"/>
            <p:cNvSpPr>
              <a:spLocks noChangeShapeType="1"/>
            </p:cNvSpPr>
            <p:nvPr/>
          </p:nvSpPr>
          <p:spPr bwMode="auto">
            <a:xfrm flipV="1">
              <a:off x="5461001" y="1554163"/>
              <a:ext cx="1588" cy="271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8" name="Line 69"/>
            <p:cNvSpPr>
              <a:spLocks noChangeShapeType="1"/>
            </p:cNvSpPr>
            <p:nvPr/>
          </p:nvSpPr>
          <p:spPr bwMode="auto">
            <a:xfrm>
              <a:off x="5637213" y="1797051"/>
              <a:ext cx="1588" cy="355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9" name="Line 70"/>
            <p:cNvSpPr>
              <a:spLocks noChangeShapeType="1"/>
            </p:cNvSpPr>
            <p:nvPr/>
          </p:nvSpPr>
          <p:spPr bwMode="auto">
            <a:xfrm flipH="1">
              <a:off x="5461001" y="1982788"/>
              <a:ext cx="176213" cy="1793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0" name="Line 71"/>
            <p:cNvSpPr>
              <a:spLocks noChangeShapeType="1"/>
            </p:cNvSpPr>
            <p:nvPr/>
          </p:nvSpPr>
          <p:spPr bwMode="auto">
            <a:xfrm>
              <a:off x="5461001" y="1825626"/>
              <a:ext cx="133350" cy="133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1" name="Freeform 72"/>
            <p:cNvSpPr>
              <a:spLocks/>
            </p:cNvSpPr>
            <p:nvPr/>
          </p:nvSpPr>
          <p:spPr bwMode="auto">
            <a:xfrm>
              <a:off x="5551488" y="1912938"/>
              <a:ext cx="85725" cy="88900"/>
            </a:xfrm>
            <a:custGeom>
              <a:avLst/>
              <a:gdLst>
                <a:gd name="T0" fmla="*/ 2147483647 w 54"/>
                <a:gd name="T1" fmla="*/ 2147483647 h 56"/>
                <a:gd name="T2" fmla="*/ 0 w 54"/>
                <a:gd name="T3" fmla="*/ 2147483647 h 56"/>
                <a:gd name="T4" fmla="*/ 2147483647 w 54"/>
                <a:gd name="T5" fmla="*/ 2147483647 h 56"/>
                <a:gd name="T6" fmla="*/ 2147483647 w 54"/>
                <a:gd name="T7" fmla="*/ 2147483647 h 56"/>
                <a:gd name="T8" fmla="*/ 2147483647 w 54"/>
                <a:gd name="T9" fmla="*/ 2147483647 h 56"/>
                <a:gd name="T10" fmla="*/ 2147483647 w 54"/>
                <a:gd name="T11" fmla="*/ 0 h 56"/>
                <a:gd name="T12" fmla="*/ 2147483647 w 54"/>
                <a:gd name="T13" fmla="*/ 2147483647 h 56"/>
                <a:gd name="T14" fmla="*/ 0 60000 65536"/>
                <a:gd name="T15" fmla="*/ 0 60000 65536"/>
                <a:gd name="T16" fmla="*/ 0 60000 65536"/>
                <a:gd name="T17" fmla="*/ 0 60000 65536"/>
                <a:gd name="T18" fmla="*/ 0 60000 65536"/>
                <a:gd name="T19" fmla="*/ 0 60000 65536"/>
                <a:gd name="T20" fmla="*/ 0 60000 65536"/>
                <a:gd name="T21" fmla="*/ 0 w 54"/>
                <a:gd name="T22" fmla="*/ 0 h 56"/>
                <a:gd name="T23" fmla="*/ 54 w 54"/>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6">
                  <a:moveTo>
                    <a:pt x="54" y="56"/>
                  </a:moveTo>
                  <a:lnTo>
                    <a:pt x="0" y="39"/>
                  </a:lnTo>
                  <a:lnTo>
                    <a:pt x="12" y="33"/>
                  </a:lnTo>
                  <a:lnTo>
                    <a:pt x="21" y="24"/>
                  </a:lnTo>
                  <a:lnTo>
                    <a:pt x="31" y="14"/>
                  </a:lnTo>
                  <a:lnTo>
                    <a:pt x="37" y="0"/>
                  </a:lnTo>
                  <a:lnTo>
                    <a:pt x="5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2" name="Line 73"/>
            <p:cNvSpPr>
              <a:spLocks noChangeShapeType="1"/>
            </p:cNvSpPr>
            <p:nvPr/>
          </p:nvSpPr>
          <p:spPr bwMode="auto">
            <a:xfrm>
              <a:off x="5449888" y="2701926"/>
              <a:ext cx="1588" cy="26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3" name="Freeform 74"/>
            <p:cNvSpPr>
              <a:spLocks/>
            </p:cNvSpPr>
            <p:nvPr/>
          </p:nvSpPr>
          <p:spPr bwMode="auto">
            <a:xfrm>
              <a:off x="5792788" y="1946276"/>
              <a:ext cx="52388" cy="53975"/>
            </a:xfrm>
            <a:custGeom>
              <a:avLst/>
              <a:gdLst>
                <a:gd name="T0" fmla="*/ 0 w 33"/>
                <a:gd name="T1" fmla="*/ 2147483647 h 34"/>
                <a:gd name="T2" fmla="*/ 0 w 33"/>
                <a:gd name="T3" fmla="*/ 2147483647 h 34"/>
                <a:gd name="T4" fmla="*/ 2147483647 w 33"/>
                <a:gd name="T5" fmla="*/ 2147483647 h 34"/>
                <a:gd name="T6" fmla="*/ 2147483647 w 33"/>
                <a:gd name="T7" fmla="*/ 0 h 34"/>
                <a:gd name="T8" fmla="*/ 2147483647 w 33"/>
                <a:gd name="T9" fmla="*/ 0 h 34"/>
                <a:gd name="T10" fmla="*/ 2147483647 w 33"/>
                <a:gd name="T11" fmla="*/ 2147483647 h 34"/>
                <a:gd name="T12" fmla="*/ 2147483647 w 33"/>
                <a:gd name="T13" fmla="*/ 2147483647 h 34"/>
                <a:gd name="T14" fmla="*/ 2147483647 w 33"/>
                <a:gd name="T15" fmla="*/ 2147483647 h 34"/>
                <a:gd name="T16" fmla="*/ 2147483647 w 33"/>
                <a:gd name="T17" fmla="*/ 2147483647 h 34"/>
                <a:gd name="T18" fmla="*/ 2147483647 w 33"/>
                <a:gd name="T19" fmla="*/ 2147483647 h 34"/>
                <a:gd name="T20" fmla="*/ 2147483647 w 33"/>
                <a:gd name="T21" fmla="*/ 2147483647 h 34"/>
                <a:gd name="T22" fmla="*/ 2147483647 w 33"/>
                <a:gd name="T23" fmla="*/ 2147483647 h 34"/>
                <a:gd name="T24" fmla="*/ 2147483647 w 33"/>
                <a:gd name="T25" fmla="*/ 2147483647 h 34"/>
                <a:gd name="T26" fmla="*/ 0 w 33"/>
                <a:gd name="T27" fmla="*/ 2147483647 h 34"/>
                <a:gd name="T28" fmla="*/ 0 w 33"/>
                <a:gd name="T29" fmla="*/ 2147483647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4"/>
                <a:gd name="T47" fmla="*/ 33 w 33"/>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4">
                  <a:moveTo>
                    <a:pt x="0" y="17"/>
                  </a:moveTo>
                  <a:lnTo>
                    <a:pt x="0" y="9"/>
                  </a:lnTo>
                  <a:lnTo>
                    <a:pt x="6" y="4"/>
                  </a:lnTo>
                  <a:lnTo>
                    <a:pt x="11" y="0"/>
                  </a:lnTo>
                  <a:lnTo>
                    <a:pt x="19" y="0"/>
                  </a:lnTo>
                  <a:lnTo>
                    <a:pt x="27" y="4"/>
                  </a:lnTo>
                  <a:lnTo>
                    <a:pt x="31" y="9"/>
                  </a:lnTo>
                  <a:lnTo>
                    <a:pt x="33" y="17"/>
                  </a:lnTo>
                  <a:lnTo>
                    <a:pt x="31" y="25"/>
                  </a:lnTo>
                  <a:lnTo>
                    <a:pt x="27" y="31"/>
                  </a:lnTo>
                  <a:lnTo>
                    <a:pt x="19" y="34"/>
                  </a:lnTo>
                  <a:lnTo>
                    <a:pt x="11" y="34"/>
                  </a:lnTo>
                  <a:lnTo>
                    <a:pt x="6" y="31"/>
                  </a:lnTo>
                  <a:lnTo>
                    <a:pt x="0" y="25"/>
                  </a:lnTo>
                  <a:lnTo>
                    <a:pt x="0" y="17"/>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8504" name="Freeform 75"/>
            <p:cNvSpPr>
              <a:spLocks/>
            </p:cNvSpPr>
            <p:nvPr/>
          </p:nvSpPr>
          <p:spPr bwMode="auto">
            <a:xfrm>
              <a:off x="5432426" y="2449513"/>
              <a:ext cx="52388" cy="50800"/>
            </a:xfrm>
            <a:custGeom>
              <a:avLst/>
              <a:gdLst>
                <a:gd name="T0" fmla="*/ 0 w 33"/>
                <a:gd name="T1" fmla="*/ 2147483647 h 32"/>
                <a:gd name="T2" fmla="*/ 0 w 33"/>
                <a:gd name="T3" fmla="*/ 2147483647 h 32"/>
                <a:gd name="T4" fmla="*/ 2147483647 w 33"/>
                <a:gd name="T5" fmla="*/ 2147483647 h 32"/>
                <a:gd name="T6" fmla="*/ 2147483647 w 33"/>
                <a:gd name="T7" fmla="*/ 0 h 32"/>
                <a:gd name="T8" fmla="*/ 2147483647 w 33"/>
                <a:gd name="T9" fmla="*/ 0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0 w 33"/>
                <a:gd name="T27" fmla="*/ 2147483647 h 32"/>
                <a:gd name="T28" fmla="*/ 0 w 33"/>
                <a:gd name="T29" fmla="*/ 2147483647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2"/>
                <a:gd name="T47" fmla="*/ 33 w 33"/>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2">
                  <a:moveTo>
                    <a:pt x="0" y="15"/>
                  </a:moveTo>
                  <a:lnTo>
                    <a:pt x="0" y="9"/>
                  </a:lnTo>
                  <a:lnTo>
                    <a:pt x="6" y="4"/>
                  </a:lnTo>
                  <a:lnTo>
                    <a:pt x="12" y="0"/>
                  </a:lnTo>
                  <a:lnTo>
                    <a:pt x="20" y="0"/>
                  </a:lnTo>
                  <a:lnTo>
                    <a:pt x="27" y="4"/>
                  </a:lnTo>
                  <a:lnTo>
                    <a:pt x="31" y="9"/>
                  </a:lnTo>
                  <a:lnTo>
                    <a:pt x="33" y="15"/>
                  </a:lnTo>
                  <a:lnTo>
                    <a:pt x="31" y="23"/>
                  </a:lnTo>
                  <a:lnTo>
                    <a:pt x="27" y="28"/>
                  </a:lnTo>
                  <a:lnTo>
                    <a:pt x="20" y="32"/>
                  </a:lnTo>
                  <a:lnTo>
                    <a:pt x="12" y="32"/>
                  </a:lnTo>
                  <a:lnTo>
                    <a:pt x="6" y="28"/>
                  </a:lnTo>
                  <a:lnTo>
                    <a:pt x="0" y="23"/>
                  </a:lnTo>
                  <a:lnTo>
                    <a:pt x="0" y="1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18505" name="Line 76"/>
            <p:cNvSpPr>
              <a:spLocks noChangeShapeType="1"/>
            </p:cNvSpPr>
            <p:nvPr/>
          </p:nvSpPr>
          <p:spPr bwMode="auto">
            <a:xfrm>
              <a:off x="5816601" y="1973263"/>
              <a:ext cx="1588" cy="500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6" name="Line 77"/>
            <p:cNvSpPr>
              <a:spLocks noChangeShapeType="1"/>
            </p:cNvSpPr>
            <p:nvPr/>
          </p:nvSpPr>
          <p:spPr bwMode="auto">
            <a:xfrm flipH="1">
              <a:off x="5461001" y="2473326"/>
              <a:ext cx="3556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7" name="Rectangle 78"/>
            <p:cNvSpPr>
              <a:spLocks noChangeArrowheads="1"/>
            </p:cNvSpPr>
            <p:nvPr/>
          </p:nvSpPr>
          <p:spPr bwMode="auto">
            <a:xfrm>
              <a:off x="5283201" y="2257426"/>
              <a:ext cx="2984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508" name="Rectangle 79"/>
            <p:cNvSpPr>
              <a:spLocks noChangeArrowheads="1"/>
            </p:cNvSpPr>
            <p:nvPr/>
          </p:nvSpPr>
          <p:spPr bwMode="auto">
            <a:xfrm>
              <a:off x="5275263" y="1866901"/>
              <a:ext cx="2492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509" name="Rectangle 80"/>
            <p:cNvSpPr>
              <a:spLocks noChangeArrowheads="1"/>
            </p:cNvSpPr>
            <p:nvPr/>
          </p:nvSpPr>
          <p:spPr bwMode="auto">
            <a:xfrm>
              <a:off x="5219701" y="1870076"/>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T3</a:t>
              </a:r>
              <a:endParaRPr lang="en-GB" altLang="en-US"/>
            </a:p>
          </p:txBody>
        </p:sp>
        <p:sp>
          <p:nvSpPr>
            <p:cNvPr id="18510" name="Rectangle 81"/>
            <p:cNvSpPr>
              <a:spLocks noChangeArrowheads="1"/>
            </p:cNvSpPr>
            <p:nvPr/>
          </p:nvSpPr>
          <p:spPr bwMode="auto">
            <a:xfrm>
              <a:off x="6297613" y="2527301"/>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C2</a:t>
              </a:r>
              <a:endParaRPr lang="en-GB" altLang="en-US"/>
            </a:p>
          </p:txBody>
        </p:sp>
        <p:sp>
          <p:nvSpPr>
            <p:cNvPr id="18511" name="Rectangle 82"/>
            <p:cNvSpPr>
              <a:spLocks noChangeArrowheads="1"/>
            </p:cNvSpPr>
            <p:nvPr/>
          </p:nvSpPr>
          <p:spPr bwMode="auto">
            <a:xfrm>
              <a:off x="7677151" y="4122738"/>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EE</a:t>
              </a:r>
              <a:endParaRPr lang="en-GB" altLang="en-US"/>
            </a:p>
          </p:txBody>
        </p:sp>
        <p:sp>
          <p:nvSpPr>
            <p:cNvPr id="18512" name="Rectangle 83"/>
            <p:cNvSpPr>
              <a:spLocks noChangeArrowheads="1"/>
            </p:cNvSpPr>
            <p:nvPr/>
          </p:nvSpPr>
          <p:spPr bwMode="auto">
            <a:xfrm>
              <a:off x="7169151" y="3092451"/>
              <a:ext cx="20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i2</a:t>
              </a:r>
              <a:endParaRPr lang="en-GB" altLang="en-US"/>
            </a:p>
          </p:txBody>
        </p:sp>
        <p:sp>
          <p:nvSpPr>
            <p:cNvPr id="18513" name="Line 84"/>
            <p:cNvSpPr>
              <a:spLocks noChangeShapeType="1"/>
            </p:cNvSpPr>
            <p:nvPr/>
          </p:nvSpPr>
          <p:spPr bwMode="auto">
            <a:xfrm flipV="1">
              <a:off x="7883526" y="2684463"/>
              <a:ext cx="1588" cy="684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14" name="AutoShape 85"/>
            <p:cNvSpPr>
              <a:spLocks noChangeArrowheads="1"/>
            </p:cNvSpPr>
            <p:nvPr/>
          </p:nvSpPr>
          <p:spPr bwMode="auto">
            <a:xfrm flipV="1">
              <a:off x="7826376" y="3359151"/>
              <a:ext cx="136525" cy="10001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ltLang="en-US"/>
            </a:p>
          </p:txBody>
        </p:sp>
        <p:sp>
          <p:nvSpPr>
            <p:cNvPr id="18515" name="Rectangle 86"/>
            <p:cNvSpPr>
              <a:spLocks noChangeArrowheads="1"/>
            </p:cNvSpPr>
            <p:nvPr/>
          </p:nvSpPr>
          <p:spPr bwMode="auto">
            <a:xfrm>
              <a:off x="8021638" y="2957513"/>
              <a:ext cx="1714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o</a:t>
              </a:r>
              <a:endParaRPr lang="en-GB" altLang="en-US"/>
            </a:p>
          </p:txBody>
        </p:sp>
        <p:sp>
          <p:nvSpPr>
            <p:cNvPr id="18516" name="Line 87"/>
            <p:cNvSpPr>
              <a:spLocks noChangeShapeType="1"/>
            </p:cNvSpPr>
            <p:nvPr/>
          </p:nvSpPr>
          <p:spPr bwMode="auto">
            <a:xfrm>
              <a:off x="5460158" y="2166938"/>
              <a:ext cx="3175" cy="615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17" name="Freeform 88"/>
            <p:cNvSpPr>
              <a:spLocks/>
            </p:cNvSpPr>
            <p:nvPr/>
          </p:nvSpPr>
          <p:spPr bwMode="auto">
            <a:xfrm>
              <a:off x="4881563" y="2927351"/>
              <a:ext cx="88900" cy="90488"/>
            </a:xfrm>
            <a:custGeom>
              <a:avLst/>
              <a:gdLst>
                <a:gd name="T0" fmla="*/ 0 w 56"/>
                <a:gd name="T1" fmla="*/ 2147483647 h 57"/>
                <a:gd name="T2" fmla="*/ 2147483647 w 56"/>
                <a:gd name="T3" fmla="*/ 2147483647 h 57"/>
                <a:gd name="T4" fmla="*/ 2147483647 w 56"/>
                <a:gd name="T5" fmla="*/ 2147483647 h 57"/>
                <a:gd name="T6" fmla="*/ 2147483647 w 56"/>
                <a:gd name="T7" fmla="*/ 0 h 57"/>
                <a:gd name="T8" fmla="*/ 2147483647 w 56"/>
                <a:gd name="T9" fmla="*/ 0 h 57"/>
                <a:gd name="T10" fmla="*/ 2147483647 w 56"/>
                <a:gd name="T11" fmla="*/ 2147483647 h 57"/>
                <a:gd name="T12" fmla="*/ 2147483647 w 56"/>
                <a:gd name="T13" fmla="*/ 2147483647 h 57"/>
                <a:gd name="T14" fmla="*/ 2147483647 w 56"/>
                <a:gd name="T15" fmla="*/ 2147483647 h 57"/>
                <a:gd name="T16" fmla="*/ 2147483647 w 56"/>
                <a:gd name="T17" fmla="*/ 2147483647 h 57"/>
                <a:gd name="T18" fmla="*/ 2147483647 w 56"/>
                <a:gd name="T19" fmla="*/ 2147483647 h 57"/>
                <a:gd name="T20" fmla="*/ 2147483647 w 56"/>
                <a:gd name="T21" fmla="*/ 2147483647 h 57"/>
                <a:gd name="T22" fmla="*/ 2147483647 w 56"/>
                <a:gd name="T23" fmla="*/ 2147483647 h 57"/>
                <a:gd name="T24" fmla="*/ 2147483647 w 56"/>
                <a:gd name="T25" fmla="*/ 2147483647 h 57"/>
                <a:gd name="T26" fmla="*/ 2147483647 w 56"/>
                <a:gd name="T27" fmla="*/ 2147483647 h 57"/>
                <a:gd name="T28" fmla="*/ 0 w 56"/>
                <a:gd name="T29" fmla="*/ 2147483647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57"/>
                <a:gd name="T47" fmla="*/ 56 w 56"/>
                <a:gd name="T48" fmla="*/ 57 h 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57">
                  <a:moveTo>
                    <a:pt x="0" y="29"/>
                  </a:moveTo>
                  <a:lnTo>
                    <a:pt x="2" y="17"/>
                  </a:lnTo>
                  <a:lnTo>
                    <a:pt x="10" y="6"/>
                  </a:lnTo>
                  <a:lnTo>
                    <a:pt x="21" y="0"/>
                  </a:lnTo>
                  <a:lnTo>
                    <a:pt x="35" y="0"/>
                  </a:lnTo>
                  <a:lnTo>
                    <a:pt x="46" y="6"/>
                  </a:lnTo>
                  <a:lnTo>
                    <a:pt x="54" y="17"/>
                  </a:lnTo>
                  <a:lnTo>
                    <a:pt x="56" y="29"/>
                  </a:lnTo>
                  <a:lnTo>
                    <a:pt x="54" y="40"/>
                  </a:lnTo>
                  <a:lnTo>
                    <a:pt x="46" y="50"/>
                  </a:lnTo>
                  <a:lnTo>
                    <a:pt x="35" y="57"/>
                  </a:lnTo>
                  <a:lnTo>
                    <a:pt x="21" y="57"/>
                  </a:lnTo>
                  <a:lnTo>
                    <a:pt x="10" y="50"/>
                  </a:lnTo>
                  <a:lnTo>
                    <a:pt x="2" y="40"/>
                  </a:lnTo>
                  <a:lnTo>
                    <a:pt x="0" y="29"/>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18518" name="Line 93"/>
            <p:cNvSpPr>
              <a:spLocks noChangeShapeType="1"/>
            </p:cNvSpPr>
            <p:nvPr/>
          </p:nvSpPr>
          <p:spPr bwMode="auto">
            <a:xfrm flipV="1">
              <a:off x="6646863" y="2495551"/>
              <a:ext cx="1239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19" name="Rectangle 81"/>
            <p:cNvSpPr>
              <a:spLocks noChangeArrowheads="1"/>
            </p:cNvSpPr>
            <p:nvPr/>
          </p:nvSpPr>
          <p:spPr bwMode="auto">
            <a:xfrm>
              <a:off x="7392988" y="2032001"/>
              <a:ext cx="11269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out</a:t>
              </a:r>
              <a:r>
                <a:rPr lang="en-GB" altLang="en-US">
                  <a:solidFill>
                    <a:srgbClr val="000000"/>
                  </a:solidFill>
                  <a:latin typeface="Times New Roman" pitchFamily="18" charset="0"/>
                </a:rPr>
                <a:t> = I</a:t>
              </a:r>
              <a:r>
                <a:rPr lang="en-GB" altLang="en-US" baseline="-25000">
                  <a:solidFill>
                    <a:srgbClr val="000000"/>
                  </a:solidFill>
                  <a:latin typeface="Times New Roman" pitchFamily="18" charset="0"/>
                </a:rPr>
                <a:t>C4</a:t>
              </a:r>
              <a:r>
                <a:rPr lang="en-GB" altLang="en-US">
                  <a:solidFill>
                    <a:srgbClr val="000000"/>
                  </a:solidFill>
                  <a:latin typeface="Times New Roman" pitchFamily="18" charset="0"/>
                </a:rPr>
                <a:t> – I</a:t>
              </a:r>
              <a:r>
                <a:rPr lang="en-GB" altLang="en-US" baseline="-25000">
                  <a:solidFill>
                    <a:srgbClr val="000000"/>
                  </a:solidFill>
                  <a:latin typeface="Times New Roman" pitchFamily="18" charset="0"/>
                </a:rPr>
                <a:t>C2</a:t>
              </a:r>
              <a:endParaRPr lang="en-GB" altLang="en-US" baseline="-25000"/>
            </a:p>
          </p:txBody>
        </p:sp>
        <p:cxnSp>
          <p:nvCxnSpPr>
            <p:cNvPr id="100" name="Straight Arrow Connector 99"/>
            <p:cNvCxnSpPr/>
            <p:nvPr/>
          </p:nvCxnSpPr>
          <p:spPr>
            <a:xfrm>
              <a:off x="6828656" y="2352717"/>
              <a:ext cx="467511" cy="164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521" name="Rectangle 81"/>
            <p:cNvSpPr>
              <a:spLocks noChangeArrowheads="1"/>
            </p:cNvSpPr>
            <p:nvPr/>
          </p:nvSpPr>
          <p:spPr bwMode="auto">
            <a:xfrm>
              <a:off x="6145213" y="2022476"/>
              <a:ext cx="2292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C4</a:t>
              </a:r>
              <a:endParaRPr lang="en-GB" altLang="en-US"/>
            </a:p>
          </p:txBody>
        </p:sp>
        <p:sp>
          <p:nvSpPr>
            <p:cNvPr id="18522" name="Freeform 58"/>
            <p:cNvSpPr>
              <a:spLocks/>
            </p:cNvSpPr>
            <p:nvPr/>
          </p:nvSpPr>
          <p:spPr bwMode="auto">
            <a:xfrm>
              <a:off x="6446838" y="2100263"/>
              <a:ext cx="82550" cy="80963"/>
            </a:xfrm>
            <a:custGeom>
              <a:avLst/>
              <a:gdLst>
                <a:gd name="T0" fmla="*/ 2147483647 w 52"/>
                <a:gd name="T1" fmla="*/ 2147483647 h 51"/>
                <a:gd name="T2" fmla="*/ 0 w 52"/>
                <a:gd name="T3" fmla="*/ 0 h 51"/>
                <a:gd name="T4" fmla="*/ 2147483647 w 52"/>
                <a:gd name="T5" fmla="*/ 2147483647 h 51"/>
                <a:gd name="T6" fmla="*/ 2147483647 w 52"/>
                <a:gd name="T7" fmla="*/ 2147483647 h 51"/>
                <a:gd name="T8" fmla="*/ 2147483647 w 52"/>
                <a:gd name="T9" fmla="*/ 2147483647 h 51"/>
                <a:gd name="T10" fmla="*/ 2147483647 w 52"/>
                <a:gd name="T11" fmla="*/ 0 h 51"/>
                <a:gd name="T12" fmla="*/ 2147483647 w 52"/>
                <a:gd name="T13" fmla="*/ 2147483647 h 51"/>
                <a:gd name="T14" fmla="*/ 0 60000 65536"/>
                <a:gd name="T15" fmla="*/ 0 60000 65536"/>
                <a:gd name="T16" fmla="*/ 0 60000 65536"/>
                <a:gd name="T17" fmla="*/ 0 60000 65536"/>
                <a:gd name="T18" fmla="*/ 0 60000 65536"/>
                <a:gd name="T19" fmla="*/ 0 60000 65536"/>
                <a:gd name="T20" fmla="*/ 0 60000 65536"/>
                <a:gd name="T21" fmla="*/ 0 w 52"/>
                <a:gd name="T22" fmla="*/ 0 h 51"/>
                <a:gd name="T23" fmla="*/ 52 w 5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1">
                  <a:moveTo>
                    <a:pt x="27" y="51"/>
                  </a:moveTo>
                  <a:lnTo>
                    <a:pt x="0" y="0"/>
                  </a:lnTo>
                  <a:lnTo>
                    <a:pt x="14" y="5"/>
                  </a:lnTo>
                  <a:lnTo>
                    <a:pt x="27" y="5"/>
                  </a:lnTo>
                  <a:lnTo>
                    <a:pt x="40" y="5"/>
                  </a:lnTo>
                  <a:lnTo>
                    <a:pt x="52" y="0"/>
                  </a:lnTo>
                  <a:lnTo>
                    <a:pt x="2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p>
          </p:txBody>
        </p:sp>
      </p:grpSp>
      <p:sp>
        <p:nvSpPr>
          <p:cNvPr id="18442"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035BFF8B-7D33-490A-B919-970DD0A88373}" type="slidenum">
              <a:rPr lang="en-GB" altLang="en-US" sz="1200" smtClean="0">
                <a:latin typeface="Garamond" pitchFamily="18" charset="0"/>
              </a:rPr>
              <a:pPr/>
              <a:t>19</a:t>
            </a:fld>
            <a:endParaRPr lang="en-GB" altLang="en-US" sz="1200" smtClean="0">
              <a:latin typeface="Garamond" pitchFamily="18" charset="0"/>
            </a:endParaRPr>
          </a:p>
        </p:txBody>
      </p:sp>
      <p:sp>
        <p:nvSpPr>
          <p:cNvPr id="1945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946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9461" name="Text Box 6"/>
          <p:cNvSpPr txBox="1">
            <a:spLocks noChangeArrowheads="1"/>
          </p:cNvSpPr>
          <p:nvPr/>
        </p:nvSpPr>
        <p:spPr bwMode="auto">
          <a:xfrm>
            <a:off x="449263" y="2547938"/>
            <a:ext cx="179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800" b="1"/>
              <a:t>Voltage gain</a:t>
            </a:r>
          </a:p>
        </p:txBody>
      </p:sp>
      <p:sp>
        <p:nvSpPr>
          <p:cNvPr id="19462" name="Text Box 8"/>
          <p:cNvSpPr txBox="1">
            <a:spLocks noChangeArrowheads="1"/>
          </p:cNvSpPr>
          <p:nvPr/>
        </p:nvSpPr>
        <p:spPr bwMode="auto">
          <a:xfrm>
            <a:off x="431800" y="4310063"/>
            <a:ext cx="85328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800"/>
              <a:t>To create an output voltage, the output current must flow though a load resistance R</a:t>
            </a:r>
            <a:r>
              <a:rPr lang="en-US" altLang="en-US" sz="1800" baseline="-25000"/>
              <a:t>L</a:t>
            </a:r>
            <a:r>
              <a:rPr lang="en-US" altLang="en-US" sz="1800"/>
              <a:t>. In practice this could be the effective input resistance of the next stage. With R</a:t>
            </a:r>
            <a:r>
              <a:rPr lang="en-US" altLang="en-US" sz="1800" baseline="-25000"/>
              <a:t>L</a:t>
            </a:r>
            <a:r>
              <a:rPr lang="en-US" altLang="en-US" sz="1800"/>
              <a:t> connected, the differential voltage gain from this circuit becomes:</a:t>
            </a:r>
          </a:p>
        </p:txBody>
      </p:sp>
      <p:graphicFrame>
        <p:nvGraphicFramePr>
          <p:cNvPr id="19463" name="Object 10"/>
          <p:cNvGraphicFramePr>
            <a:graphicFrameLocks noChangeAspect="1"/>
          </p:cNvGraphicFramePr>
          <p:nvPr/>
        </p:nvGraphicFramePr>
        <p:xfrm>
          <a:off x="2070100" y="5386388"/>
          <a:ext cx="3871913" cy="720725"/>
        </p:xfrm>
        <a:graphic>
          <a:graphicData uri="http://schemas.openxmlformats.org/presentationml/2006/ole">
            <mc:AlternateContent xmlns:mc="http://schemas.openxmlformats.org/markup-compatibility/2006">
              <mc:Choice xmlns:v="urn:schemas-microsoft-com:vml" Requires="v">
                <p:oleObj spid="_x0000_s19565" name="Equation" r:id="rId4" imgW="2159000" imgH="431800" progId="Equation.3">
                  <p:embed/>
                </p:oleObj>
              </mc:Choice>
              <mc:Fallback>
                <p:oleObj name="Equation" r:id="rId4" imgW="2159000" imgH="431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5386388"/>
                        <a:ext cx="38719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 Box 183"/>
          <p:cNvSpPr txBox="1">
            <a:spLocks noChangeArrowheads="1"/>
          </p:cNvSpPr>
          <p:nvPr/>
        </p:nvSpPr>
        <p:spPr bwMode="auto">
          <a:xfrm>
            <a:off x="425450" y="904875"/>
            <a:ext cx="8328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a:t>The combined action of T3 and T4 is described as an ‘</a:t>
            </a:r>
            <a:r>
              <a:rPr lang="en-US" altLang="en-US" sz="1800" b="1" i="1"/>
              <a:t>active load’ </a:t>
            </a:r>
            <a:r>
              <a:rPr lang="en-US" altLang="en-US" sz="1800"/>
              <a:t>(as opposed to a ‘passive load’ R</a:t>
            </a:r>
            <a:r>
              <a:rPr lang="en-US" altLang="en-US" sz="1800" baseline="-25000"/>
              <a:t>C</a:t>
            </a:r>
            <a:r>
              <a:rPr lang="en-US" altLang="en-US" sz="1800"/>
              <a:t>) </a:t>
            </a:r>
          </a:p>
        </p:txBody>
      </p:sp>
      <p:grpSp>
        <p:nvGrpSpPr>
          <p:cNvPr id="19465" name="Group 20"/>
          <p:cNvGrpSpPr>
            <a:grpSpLocks/>
          </p:cNvGrpSpPr>
          <p:nvPr/>
        </p:nvGrpSpPr>
        <p:grpSpPr bwMode="auto">
          <a:xfrm>
            <a:off x="817563" y="3656013"/>
            <a:ext cx="6710362" cy="455612"/>
            <a:chOff x="817563" y="3042232"/>
            <a:chExt cx="6710362" cy="455470"/>
          </a:xfrm>
        </p:grpSpPr>
        <p:graphicFrame>
          <p:nvGraphicFramePr>
            <p:cNvPr id="19471" name="Object 198"/>
            <p:cNvGraphicFramePr>
              <a:graphicFrameLocks noChangeAspect="1"/>
            </p:cNvGraphicFramePr>
            <p:nvPr/>
          </p:nvGraphicFramePr>
          <p:xfrm>
            <a:off x="817563" y="3042232"/>
            <a:ext cx="4941887" cy="381000"/>
          </p:xfrm>
          <a:graphic>
            <a:graphicData uri="http://schemas.openxmlformats.org/presentationml/2006/ole">
              <mc:AlternateContent xmlns:mc="http://schemas.openxmlformats.org/markup-compatibility/2006">
                <mc:Choice xmlns:v="urn:schemas-microsoft-com:vml" Requires="v">
                  <p:oleObj spid="_x0000_s19566" name="Equation" r:id="rId6" imgW="2755900" imgH="228600" progId="Equation.3">
                    <p:embed/>
                  </p:oleObj>
                </mc:Choice>
                <mc:Fallback>
                  <p:oleObj name="Equation" r:id="rId6" imgW="2755900" imgH="228600" progId="Equation.3">
                    <p:embed/>
                    <p:pic>
                      <p:nvPicPr>
                        <p:cNvPr id="0" name="Object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563" y="3042232"/>
                          <a:ext cx="49418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2" name="Object 200"/>
            <p:cNvGraphicFramePr>
              <a:graphicFrameLocks noChangeAspect="1"/>
            </p:cNvGraphicFramePr>
            <p:nvPr/>
          </p:nvGraphicFramePr>
          <p:xfrm>
            <a:off x="6230938" y="3096064"/>
            <a:ext cx="1296987" cy="401638"/>
          </p:xfrm>
          <a:graphic>
            <a:graphicData uri="http://schemas.openxmlformats.org/presentationml/2006/ole">
              <mc:AlternateContent xmlns:mc="http://schemas.openxmlformats.org/markup-compatibility/2006">
                <mc:Choice xmlns:v="urn:schemas-microsoft-com:vml" Requires="v">
                  <p:oleObj spid="_x0000_s19567" name="Equation" r:id="rId8" imgW="723586" imgH="241195" progId="Equation.3">
                    <p:embed/>
                  </p:oleObj>
                </mc:Choice>
                <mc:Fallback>
                  <p:oleObj name="Equation" r:id="rId8" imgW="723586" imgH="241195" progId="Equation.3">
                    <p:embed/>
                    <p:pic>
                      <p:nvPicPr>
                        <p:cNvPr id="0" name="Object 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0938" y="3096064"/>
                          <a:ext cx="12969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466" name="Group 18"/>
          <p:cNvGrpSpPr>
            <a:grpSpLocks/>
          </p:cNvGrpSpPr>
          <p:nvPr/>
        </p:nvGrpSpPr>
        <p:grpSpPr bwMode="auto">
          <a:xfrm>
            <a:off x="423863" y="2789238"/>
            <a:ext cx="7077075" cy="719137"/>
            <a:chOff x="366714" y="1787525"/>
            <a:chExt cx="7077074" cy="719138"/>
          </a:xfrm>
        </p:grpSpPr>
        <p:sp>
          <p:nvSpPr>
            <p:cNvPr id="19469" name="Text Box 190"/>
            <p:cNvSpPr txBox="1">
              <a:spLocks noChangeArrowheads="1"/>
            </p:cNvSpPr>
            <p:nvPr/>
          </p:nvSpPr>
          <p:spPr bwMode="auto">
            <a:xfrm>
              <a:off x="366714" y="1935163"/>
              <a:ext cx="6272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a:t>The configuration is a </a:t>
              </a:r>
              <a:r>
                <a:rPr lang="en-US" altLang="en-US" sz="1800" i="1"/>
                <a:t>transconductance </a:t>
              </a:r>
              <a:r>
                <a:rPr lang="en-US" altLang="en-US" sz="1800"/>
                <a:t>amplifier with gain</a:t>
              </a:r>
            </a:p>
          </p:txBody>
        </p:sp>
        <p:graphicFrame>
          <p:nvGraphicFramePr>
            <p:cNvPr id="19470" name="Object 15"/>
            <p:cNvGraphicFramePr>
              <a:graphicFrameLocks noChangeAspect="1"/>
            </p:cNvGraphicFramePr>
            <p:nvPr/>
          </p:nvGraphicFramePr>
          <p:xfrm>
            <a:off x="6443663" y="1787525"/>
            <a:ext cx="1000125" cy="719138"/>
          </p:xfrm>
          <a:graphic>
            <a:graphicData uri="http://schemas.openxmlformats.org/presentationml/2006/ole">
              <mc:AlternateContent xmlns:mc="http://schemas.openxmlformats.org/markup-compatibility/2006">
                <mc:Choice xmlns:v="urn:schemas-microsoft-com:vml" Requires="v">
                  <p:oleObj spid="_x0000_s19568" name="Equation" r:id="rId10" imgW="558558" imgH="431613" progId="Equation.3">
                    <p:embed/>
                  </p:oleObj>
                </mc:Choice>
                <mc:Fallback>
                  <p:oleObj name="Equation" r:id="rId10" imgW="558558" imgH="431613"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3663" y="1787525"/>
                          <a:ext cx="10001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467" name="Rectangle 15"/>
          <p:cNvSpPr>
            <a:spLocks noChangeArrowheads="1"/>
          </p:cNvSpPr>
          <p:nvPr/>
        </p:nvSpPr>
        <p:spPr bwMode="auto">
          <a:xfrm>
            <a:off x="434975" y="1709738"/>
            <a:ext cx="8094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a:t>.</a:t>
            </a:r>
            <a:r>
              <a:rPr lang="en-GB" altLang="en-US" i="1"/>
              <a:t>[Note that this amplifier produces a current output in response to a differential voltage input – i.e. it is a transconductance amplifier.]</a:t>
            </a:r>
            <a:endParaRPr lang="en-GB" altLang="en-US"/>
          </a:p>
        </p:txBody>
      </p:sp>
      <p:sp>
        <p:nvSpPr>
          <p:cNvPr id="19468"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1477328"/>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1: </a:t>
            </a:r>
          </a:p>
          <a:p>
            <a:pPr algn="ctr">
              <a:spcBef>
                <a:spcPct val="50000"/>
              </a:spcBef>
            </a:pPr>
            <a:r>
              <a:rPr lang="en-US" altLang="en-US" sz="3600" b="1" dirty="0" smtClean="0">
                <a:latin typeface="Times New Roman" panose="02020603050405020304" pitchFamily="18" charset="0"/>
                <a:cs typeface="Times New Roman" panose="02020603050405020304" pitchFamily="18" charset="0"/>
              </a:rPr>
              <a:t>Current Repeater Circuit</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73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EE601602-CF6F-4BDB-96B9-5519517A0E69}" type="slidenum">
              <a:rPr lang="en-GB" altLang="en-US" sz="1200" smtClean="0">
                <a:latin typeface="Garamond" pitchFamily="18" charset="0"/>
              </a:rPr>
              <a:pPr/>
              <a:t>20</a:t>
            </a:fld>
            <a:endParaRPr lang="en-GB" altLang="en-US" sz="1200" dirty="0" smtClean="0">
              <a:latin typeface="Garamond" pitchFamily="18" charset="0"/>
            </a:endParaRPr>
          </a:p>
        </p:txBody>
      </p:sp>
      <p:sp>
        <p:nvSpPr>
          <p:cNvPr id="2048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5" name="Text Box 16"/>
          <p:cNvSpPr txBox="1">
            <a:spLocks noChangeArrowheads="1"/>
          </p:cNvSpPr>
          <p:nvPr/>
        </p:nvSpPr>
        <p:spPr bwMode="auto">
          <a:xfrm>
            <a:off x="366713" y="5630863"/>
            <a:ext cx="8388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b="1" i="1" dirty="0"/>
              <a:t>The design of a differential amplifier with active loads is the subject of the second piece of experimental work for this module in </a:t>
            </a:r>
            <a:r>
              <a:rPr lang="en-US" altLang="en-US" sz="1600" b="1" i="1" dirty="0" smtClean="0"/>
              <a:t>week </a:t>
            </a:r>
            <a:r>
              <a:rPr lang="en-US" altLang="en-US" sz="1600" b="1" i="1" dirty="0"/>
              <a:t>13.</a:t>
            </a:r>
          </a:p>
        </p:txBody>
      </p:sp>
      <p:sp>
        <p:nvSpPr>
          <p:cNvPr id="20486" name="Rectangle 18"/>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7" name="Text Box 15"/>
          <p:cNvSpPr txBox="1">
            <a:spLocks noChangeArrowheads="1"/>
          </p:cNvSpPr>
          <p:nvPr/>
        </p:nvSpPr>
        <p:spPr bwMode="auto">
          <a:xfrm>
            <a:off x="252413" y="844550"/>
            <a:ext cx="851693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800" dirty="0"/>
              <a:t>Note:</a:t>
            </a:r>
          </a:p>
          <a:p>
            <a:pPr>
              <a:buFontTx/>
              <a:buAutoNum type="arabicParenR"/>
            </a:pPr>
            <a:r>
              <a:rPr lang="en-US" altLang="en-US" sz="1800" dirty="0" smtClean="0"/>
              <a:t>With </a:t>
            </a:r>
            <a:r>
              <a:rPr lang="en-US" altLang="en-US" sz="1800" dirty="0"/>
              <a:t>the differential input voltage defined as v</a:t>
            </a:r>
            <a:r>
              <a:rPr lang="en-US" altLang="en-US" sz="1800" baseline="-25000" dirty="0"/>
              <a:t>i1</a:t>
            </a:r>
            <a:r>
              <a:rPr lang="en-US" altLang="en-US" sz="1800" dirty="0"/>
              <a:t> – v</a:t>
            </a:r>
            <a:r>
              <a:rPr lang="en-US" altLang="en-US" sz="1800" baseline="-25000" dirty="0"/>
              <a:t>i2</a:t>
            </a:r>
            <a:r>
              <a:rPr lang="en-US" altLang="en-US" sz="1800" dirty="0"/>
              <a:t>, there is no signal inversion – i.e. a positive value for v</a:t>
            </a:r>
            <a:r>
              <a:rPr lang="en-US" altLang="en-US" sz="1800" baseline="-25000" dirty="0"/>
              <a:t>i1</a:t>
            </a:r>
            <a:r>
              <a:rPr lang="en-US" altLang="en-US" sz="1800" dirty="0"/>
              <a:t> – v</a:t>
            </a:r>
            <a:r>
              <a:rPr lang="en-US" altLang="en-US" sz="1800" baseline="-25000" dirty="0"/>
              <a:t>i2</a:t>
            </a:r>
            <a:r>
              <a:rPr lang="en-US" altLang="en-US" sz="1800" dirty="0"/>
              <a:t> results in a positive output current (and output voltage). </a:t>
            </a:r>
          </a:p>
          <a:p>
            <a:pPr>
              <a:buFontTx/>
              <a:buAutoNum type="arabicParenR"/>
            </a:pPr>
            <a:endParaRPr lang="en-US" altLang="en-US" sz="1800" dirty="0"/>
          </a:p>
          <a:p>
            <a:pPr>
              <a:buFontTx/>
              <a:buAutoNum type="arabicParenR"/>
            </a:pPr>
            <a:r>
              <a:rPr lang="en-US" altLang="en-US" sz="1800" dirty="0"/>
              <a:t>The use of an active load reduces the available voltage swing on the output by the V</a:t>
            </a:r>
            <a:r>
              <a:rPr lang="en-US" altLang="en-US" sz="1800" baseline="-25000" dirty="0"/>
              <a:t>CE</a:t>
            </a:r>
            <a:r>
              <a:rPr lang="en-US" altLang="en-US" sz="1800" dirty="0"/>
              <a:t>(sat) of T</a:t>
            </a:r>
            <a:r>
              <a:rPr lang="en-US" altLang="en-US" sz="1800" baseline="-25000" dirty="0"/>
              <a:t>4</a:t>
            </a:r>
            <a:r>
              <a:rPr lang="en-US" altLang="en-US" sz="1800" dirty="0"/>
              <a:t> but this is not major concern unless the design requires use of very low supply voltages.</a:t>
            </a:r>
          </a:p>
          <a:p>
            <a:pPr>
              <a:buFontTx/>
              <a:buAutoNum type="arabicParenR"/>
            </a:pPr>
            <a:endParaRPr lang="en-US" altLang="en-US" sz="1800" dirty="0"/>
          </a:p>
          <a:p>
            <a:pPr>
              <a:buFontTx/>
              <a:buAutoNum type="arabicParenR"/>
            </a:pPr>
            <a:r>
              <a:rPr lang="en-US" altLang="en-US" sz="1800" dirty="0"/>
              <a:t>In practice, the transistors T</a:t>
            </a:r>
            <a:r>
              <a:rPr lang="en-US" altLang="en-US" sz="1800" baseline="-25000" dirty="0"/>
              <a:t>2</a:t>
            </a:r>
            <a:r>
              <a:rPr lang="en-US" altLang="en-US" sz="1800" dirty="0"/>
              <a:t> and T</a:t>
            </a:r>
            <a:r>
              <a:rPr lang="en-US" altLang="en-US" sz="1800" baseline="-25000" dirty="0"/>
              <a:t>4</a:t>
            </a:r>
            <a:r>
              <a:rPr lang="en-US" altLang="en-US" sz="1800" dirty="0"/>
              <a:t> will each have a finite output resistance </a:t>
            </a:r>
            <a:r>
              <a:rPr lang="en-US" altLang="en-US" sz="1800" dirty="0" err="1"/>
              <a:t>r</a:t>
            </a:r>
            <a:r>
              <a:rPr lang="en-US" altLang="en-US" sz="1800" baseline="-25000" dirty="0" err="1"/>
              <a:t>o</a:t>
            </a:r>
            <a:r>
              <a:rPr lang="en-US" altLang="en-US" sz="1800" dirty="0"/>
              <a:t>  so the voltage gain will be:</a:t>
            </a:r>
          </a:p>
          <a:p>
            <a:pPr>
              <a:buFontTx/>
              <a:buAutoNum type="arabicParenR"/>
            </a:pPr>
            <a:endParaRPr lang="en-US" altLang="en-US" sz="1800" i="1" dirty="0"/>
          </a:p>
          <a:p>
            <a:r>
              <a:rPr lang="en-US" altLang="en-US" sz="1800" i="1" dirty="0"/>
              <a:t>	A</a:t>
            </a:r>
            <a:r>
              <a:rPr lang="en-US" altLang="en-US" sz="1800" i="1" baseline="-25000" dirty="0"/>
              <a:t>V(DM)</a:t>
            </a:r>
            <a:r>
              <a:rPr lang="en-US" altLang="en-US" sz="1800" i="1" dirty="0"/>
              <a:t> = g</a:t>
            </a:r>
            <a:r>
              <a:rPr lang="en-US" altLang="en-US" sz="1800" i="1" baseline="-25000" dirty="0"/>
              <a:t>m</a:t>
            </a:r>
            <a:r>
              <a:rPr lang="en-US" altLang="en-US" sz="1800" i="1" dirty="0"/>
              <a:t> </a:t>
            </a:r>
            <a:r>
              <a:rPr lang="en-US" altLang="en-US" sz="1800" dirty="0"/>
              <a:t>(</a:t>
            </a:r>
            <a:r>
              <a:rPr lang="en-US" altLang="en-US" sz="1800" i="1" dirty="0"/>
              <a:t>r</a:t>
            </a:r>
            <a:r>
              <a:rPr lang="en-US" altLang="en-US" sz="1800" i="1" baseline="-25000" dirty="0"/>
              <a:t>o2</a:t>
            </a:r>
            <a:r>
              <a:rPr lang="en-US" altLang="en-US" sz="1800" i="1" dirty="0"/>
              <a:t> // r</a:t>
            </a:r>
            <a:r>
              <a:rPr lang="en-US" altLang="en-US" sz="1800" i="1" baseline="-25000" dirty="0"/>
              <a:t>o4 </a:t>
            </a:r>
            <a:r>
              <a:rPr lang="en-US" altLang="en-US" sz="1800" i="1" dirty="0"/>
              <a:t>// R</a:t>
            </a:r>
            <a:r>
              <a:rPr lang="en-US" altLang="en-US" sz="1800" i="1" baseline="-25000" dirty="0"/>
              <a:t>L</a:t>
            </a:r>
            <a:r>
              <a:rPr lang="en-US" altLang="en-US" sz="1800" dirty="0"/>
              <a:t> )   so to achieve a high gain,  R</a:t>
            </a:r>
            <a:r>
              <a:rPr lang="en-US" altLang="en-US" sz="1800" baseline="-25000" dirty="0"/>
              <a:t>L</a:t>
            </a:r>
            <a:r>
              <a:rPr lang="en-US" altLang="en-US" sz="1800" dirty="0"/>
              <a:t> should be large. </a:t>
            </a:r>
          </a:p>
          <a:p>
            <a:endParaRPr lang="en-US" altLang="en-US" sz="1800" u="sng" dirty="0"/>
          </a:p>
          <a:p>
            <a:r>
              <a:rPr lang="en-US" altLang="en-US" sz="1800" dirty="0"/>
              <a:t>	</a:t>
            </a:r>
            <a:r>
              <a:rPr lang="en-US" altLang="en-US" sz="1800" b="1" i="1" dirty="0"/>
              <a:t>The input impedance of the circuit connected to the output will have a significant effect on the voltage gain of this differential amplifier.</a:t>
            </a:r>
          </a:p>
          <a:p>
            <a:endParaRPr lang="en-US" altLang="en-US" sz="1800" dirty="0"/>
          </a:p>
        </p:txBody>
      </p:sp>
      <p:sp>
        <p:nvSpPr>
          <p:cNvPr id="20488"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21</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1477328"/>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4: </a:t>
            </a:r>
          </a:p>
          <a:p>
            <a:pPr algn="ctr">
              <a:spcBef>
                <a:spcPct val="50000"/>
              </a:spcBef>
            </a:pPr>
            <a:r>
              <a:rPr lang="en-US" altLang="en-US" sz="3600" b="1" dirty="0" smtClean="0">
                <a:latin typeface="Times New Roman" panose="02020603050405020304" pitchFamily="18" charset="0"/>
                <a:cs typeface="Times New Roman" panose="02020603050405020304" pitchFamily="18" charset="0"/>
              </a:rPr>
              <a:t>Exercises on Current Mirror</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357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43C5FB99-9919-468C-9BC6-C8FC5A4B9E6B}" type="slidenum">
              <a:rPr lang="en-GB" altLang="en-US" sz="1200" smtClean="0">
                <a:latin typeface="Garamond" pitchFamily="18" charset="0"/>
              </a:rPr>
              <a:pPr/>
              <a:t>22</a:t>
            </a:fld>
            <a:endParaRPr lang="en-GB" altLang="en-US" sz="1200" smtClean="0">
              <a:latin typeface="Garamond" pitchFamily="18" charset="0"/>
            </a:endParaRPr>
          </a:p>
        </p:txBody>
      </p:sp>
      <p:sp>
        <p:nvSpPr>
          <p:cNvPr id="2253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253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2533" name="Text Box 5"/>
          <p:cNvSpPr txBox="1">
            <a:spLocks noChangeArrowheads="1"/>
          </p:cNvSpPr>
          <p:nvPr/>
        </p:nvSpPr>
        <p:spPr bwMode="auto">
          <a:xfrm>
            <a:off x="625475" y="960438"/>
            <a:ext cx="388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b="1"/>
              <a:t>Exercise 1</a:t>
            </a:r>
            <a:endParaRPr lang="en-GB" altLang="en-US" sz="1800"/>
          </a:p>
        </p:txBody>
      </p:sp>
      <p:sp>
        <p:nvSpPr>
          <p:cNvPr id="22534" name="Text Box 7"/>
          <p:cNvSpPr txBox="1">
            <a:spLocks noChangeArrowheads="1"/>
          </p:cNvSpPr>
          <p:nvPr/>
        </p:nvSpPr>
        <p:spPr bwMode="auto">
          <a:xfrm>
            <a:off x="612775" y="1416050"/>
            <a:ext cx="7926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It is proposed instead to use the circuit in the figure below, in which the transistors are  identical.</a:t>
            </a:r>
          </a:p>
        </p:txBody>
      </p:sp>
      <p:sp>
        <p:nvSpPr>
          <p:cNvPr id="22535" name="Rectangle 8"/>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22536" name="Object 9"/>
          <p:cNvGraphicFramePr>
            <a:graphicFrameLocks noChangeAspect="1"/>
          </p:cNvGraphicFramePr>
          <p:nvPr/>
        </p:nvGraphicFramePr>
        <p:xfrm>
          <a:off x="1049338" y="3019425"/>
          <a:ext cx="2293937" cy="731838"/>
        </p:xfrm>
        <a:graphic>
          <a:graphicData uri="http://schemas.openxmlformats.org/presentationml/2006/ole">
            <mc:AlternateContent xmlns:mc="http://schemas.openxmlformats.org/markup-compatibility/2006">
              <mc:Choice xmlns:v="urn:schemas-microsoft-com:vml" Requires="v">
                <p:oleObj spid="_x0000_s27690" name="Equation" r:id="rId4" imgW="1346200" imgH="431800" progId="Equation.3">
                  <p:embed/>
                </p:oleObj>
              </mc:Choice>
              <mc:Fallback>
                <p:oleObj name="Equation" r:id="rId4" imgW="13462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338" y="3019425"/>
                        <a:ext cx="2293937"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Text Box 10"/>
          <p:cNvSpPr txBox="1">
            <a:spLocks noChangeArrowheads="1"/>
          </p:cNvSpPr>
          <p:nvPr/>
        </p:nvSpPr>
        <p:spPr bwMode="auto">
          <a:xfrm>
            <a:off x="611188" y="2552700"/>
            <a:ext cx="1782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Show that:</a:t>
            </a:r>
          </a:p>
        </p:txBody>
      </p:sp>
      <p:sp>
        <p:nvSpPr>
          <p:cNvPr id="22538" name="Text Box 11"/>
          <p:cNvSpPr txBox="1">
            <a:spLocks noChangeArrowheads="1"/>
          </p:cNvSpPr>
          <p:nvPr/>
        </p:nvSpPr>
        <p:spPr bwMode="auto">
          <a:xfrm>
            <a:off x="573088" y="4070350"/>
            <a:ext cx="46736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where V</a:t>
            </a:r>
            <a:r>
              <a:rPr lang="en-GB" altLang="en-US" sz="1800" baseline="-25000"/>
              <a:t>T</a:t>
            </a:r>
            <a:r>
              <a:rPr lang="en-GB" altLang="en-US" sz="1800"/>
              <a:t> is the ‘thermal voltage’.  Assume negligible base currents.  </a:t>
            </a:r>
          </a:p>
          <a:p>
            <a:pPr>
              <a:spcBef>
                <a:spcPct val="50000"/>
              </a:spcBef>
            </a:pPr>
            <a:r>
              <a:rPr lang="en-GB" altLang="en-US" sz="1800"/>
              <a:t>If I</a:t>
            </a:r>
            <a:r>
              <a:rPr lang="en-GB" altLang="en-US" sz="1800" baseline="-25000"/>
              <a:t>r</a:t>
            </a:r>
            <a:r>
              <a:rPr lang="en-GB" altLang="en-US" sz="1800"/>
              <a:t> = 1 mA select values for R, R</a:t>
            </a:r>
            <a:r>
              <a:rPr lang="en-GB" altLang="en-US" sz="1800" baseline="-25000"/>
              <a:t>1</a:t>
            </a:r>
            <a:r>
              <a:rPr lang="en-GB" altLang="en-US" sz="1800"/>
              <a:t> and R</a:t>
            </a:r>
            <a:r>
              <a:rPr lang="en-GB" altLang="en-US" sz="1800" baseline="-25000"/>
              <a:t>2</a:t>
            </a:r>
            <a:r>
              <a:rPr lang="en-GB" altLang="en-US" sz="1800"/>
              <a:t> to achieve I</a:t>
            </a:r>
            <a:r>
              <a:rPr lang="en-GB" altLang="en-US" sz="1800" baseline="-25000"/>
              <a:t>o</a:t>
            </a:r>
            <a:r>
              <a:rPr lang="en-GB" altLang="en-US" sz="1800"/>
              <a:t> = 10 </a:t>
            </a:r>
            <a:r>
              <a:rPr lang="en-GB" altLang="en-US" sz="1800">
                <a:sym typeface="Symbol" pitchFamily="18" charset="2"/>
              </a:rPr>
              <a:t></a:t>
            </a:r>
            <a:r>
              <a:rPr lang="en-GB" altLang="en-US" sz="1800"/>
              <a:t>A.  Resistor values should be less than 50 k</a:t>
            </a:r>
            <a:r>
              <a:rPr lang="en-GB" altLang="en-US" sz="1800">
                <a:sym typeface="Symbol" pitchFamily="18" charset="2"/>
              </a:rPr>
              <a:t></a:t>
            </a:r>
            <a:r>
              <a:rPr lang="en-GB" altLang="en-US" sz="1800"/>
              <a:t>.  Assume V</a:t>
            </a:r>
            <a:r>
              <a:rPr lang="en-GB" altLang="en-US" sz="1800" baseline="-25000"/>
              <a:t>T</a:t>
            </a:r>
            <a:r>
              <a:rPr lang="en-GB" altLang="en-US" sz="1800"/>
              <a:t> = 25 mV.</a:t>
            </a:r>
          </a:p>
        </p:txBody>
      </p:sp>
      <p:grpSp>
        <p:nvGrpSpPr>
          <p:cNvPr id="22539" name="Group 12"/>
          <p:cNvGrpSpPr>
            <a:grpSpLocks/>
          </p:cNvGrpSpPr>
          <p:nvPr/>
        </p:nvGrpSpPr>
        <p:grpSpPr bwMode="auto">
          <a:xfrm>
            <a:off x="5389563" y="2024063"/>
            <a:ext cx="3430587" cy="3857625"/>
            <a:chOff x="3187" y="1186"/>
            <a:chExt cx="2161" cy="2430"/>
          </a:xfrm>
        </p:grpSpPr>
        <p:graphicFrame>
          <p:nvGraphicFramePr>
            <p:cNvPr id="22541" name="Object 13"/>
            <p:cNvGraphicFramePr>
              <a:graphicFrameLocks noChangeAspect="1"/>
            </p:cNvGraphicFramePr>
            <p:nvPr/>
          </p:nvGraphicFramePr>
          <p:xfrm>
            <a:off x="3187" y="1186"/>
            <a:ext cx="2161" cy="2305"/>
          </p:xfrm>
          <a:graphic>
            <a:graphicData uri="http://schemas.openxmlformats.org/presentationml/2006/ole">
              <mc:AlternateContent xmlns:mc="http://schemas.openxmlformats.org/markup-compatibility/2006">
                <mc:Choice xmlns:v="urn:schemas-microsoft-com:vml" Requires="v">
                  <p:oleObj spid="_x0000_s27691" r:id="rId6" imgW="3105150" imgH="3314700" progId="CorelDRAW.Graphic.6">
                    <p:embed/>
                  </p:oleObj>
                </mc:Choice>
                <mc:Fallback>
                  <p:oleObj r:id="rId6" imgW="3105150" imgH="3314700" progId="CorelDRAW.Graphic.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7" y="1186"/>
                          <a:ext cx="2161" cy="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Rectangle 14"/>
            <p:cNvSpPr>
              <a:spLocks noChangeArrowheads="1"/>
            </p:cNvSpPr>
            <p:nvPr/>
          </p:nvSpPr>
          <p:spPr bwMode="auto">
            <a:xfrm>
              <a:off x="3631" y="3281"/>
              <a:ext cx="868" cy="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grpSp>
      <p:sp>
        <p:nvSpPr>
          <p:cNvPr id="22540"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extLst>
      <p:ext uri="{BB962C8B-B14F-4D97-AF65-F5344CB8AC3E}">
        <p14:creationId xmlns:p14="http://schemas.microsoft.com/office/powerpoint/2010/main" val="2029268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820BDF0-F60A-4D71-A6C7-1D18E9390339}" type="slidenum">
              <a:rPr lang="en-GB" altLang="en-US" sz="1200" smtClean="0">
                <a:latin typeface="Garamond" pitchFamily="18" charset="0"/>
              </a:rPr>
              <a:pPr/>
              <a:t>23</a:t>
            </a:fld>
            <a:endParaRPr lang="en-GB" altLang="en-US" sz="1200" smtClean="0">
              <a:latin typeface="Garamond" pitchFamily="18" charset="0"/>
            </a:endParaRPr>
          </a:p>
        </p:txBody>
      </p:sp>
      <p:sp>
        <p:nvSpPr>
          <p:cNvPr id="2355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5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57" name="Text Box 5"/>
          <p:cNvSpPr txBox="1">
            <a:spLocks noChangeArrowheads="1"/>
          </p:cNvSpPr>
          <p:nvPr/>
        </p:nvSpPr>
        <p:spPr bwMode="auto">
          <a:xfrm>
            <a:off x="669925" y="982663"/>
            <a:ext cx="388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b="1" i="1"/>
              <a:t>Exercise 1 solution</a:t>
            </a:r>
            <a:endParaRPr lang="en-GB" altLang="en-US" sz="1600" i="1"/>
          </a:p>
        </p:txBody>
      </p:sp>
      <p:sp>
        <p:nvSpPr>
          <p:cNvPr id="23558" name="Rectangle 7"/>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23559" name="Object 8"/>
          <p:cNvGraphicFramePr>
            <a:graphicFrameLocks noChangeAspect="1"/>
          </p:cNvGraphicFramePr>
          <p:nvPr/>
        </p:nvGraphicFramePr>
        <p:xfrm>
          <a:off x="2120900" y="1385888"/>
          <a:ext cx="2293938" cy="731837"/>
        </p:xfrm>
        <a:graphic>
          <a:graphicData uri="http://schemas.openxmlformats.org/presentationml/2006/ole">
            <mc:AlternateContent xmlns:mc="http://schemas.openxmlformats.org/markup-compatibility/2006">
              <mc:Choice xmlns:v="urn:schemas-microsoft-com:vml" Requires="v">
                <p:oleObj spid="_x0000_s23759" name="Equation" r:id="rId4" imgW="1346200" imgH="431800" progId="Equation.3">
                  <p:embed/>
                </p:oleObj>
              </mc:Choice>
              <mc:Fallback>
                <p:oleObj name="Equation" r:id="rId4" imgW="13462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0900" y="1385888"/>
                        <a:ext cx="229393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Text Box 9"/>
          <p:cNvSpPr txBox="1">
            <a:spLocks noChangeArrowheads="1"/>
          </p:cNvSpPr>
          <p:nvPr/>
        </p:nvSpPr>
        <p:spPr bwMode="auto">
          <a:xfrm>
            <a:off x="684213" y="1546225"/>
            <a:ext cx="1782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To show that:</a:t>
            </a:r>
          </a:p>
        </p:txBody>
      </p:sp>
      <p:sp>
        <p:nvSpPr>
          <p:cNvPr id="23561" name="Text Box 10"/>
          <p:cNvSpPr txBox="1">
            <a:spLocks noChangeArrowheads="1"/>
          </p:cNvSpPr>
          <p:nvPr/>
        </p:nvSpPr>
        <p:spPr bwMode="auto">
          <a:xfrm>
            <a:off x="644525" y="2216150"/>
            <a:ext cx="431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Assume negligible base currents.  </a:t>
            </a:r>
          </a:p>
        </p:txBody>
      </p:sp>
      <p:graphicFrame>
        <p:nvGraphicFramePr>
          <p:cNvPr id="23562" name="Object 11"/>
          <p:cNvGraphicFramePr>
            <a:graphicFrameLocks noChangeAspect="1"/>
          </p:cNvGraphicFramePr>
          <p:nvPr/>
        </p:nvGraphicFramePr>
        <p:xfrm>
          <a:off x="647700" y="3732213"/>
          <a:ext cx="2574925" cy="387350"/>
        </p:xfrm>
        <a:graphic>
          <a:graphicData uri="http://schemas.openxmlformats.org/presentationml/2006/ole">
            <mc:AlternateContent xmlns:mc="http://schemas.openxmlformats.org/markup-compatibility/2006">
              <mc:Choice xmlns:v="urn:schemas-microsoft-com:vml" Requires="v">
                <p:oleObj spid="_x0000_s23760" name="Equation" r:id="rId6" imgW="1511300" imgH="228600" progId="Equation.3">
                  <p:embed/>
                </p:oleObj>
              </mc:Choice>
              <mc:Fallback>
                <p:oleObj name="Equation" r:id="rId6" imgW="1511300" imgH="228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 y="3732213"/>
                        <a:ext cx="25749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3" name="Object 12"/>
          <p:cNvGraphicFramePr>
            <a:graphicFrameLocks noChangeAspect="1"/>
          </p:cNvGraphicFramePr>
          <p:nvPr/>
        </p:nvGraphicFramePr>
        <p:xfrm>
          <a:off x="690563" y="2698750"/>
          <a:ext cx="1768475" cy="766763"/>
        </p:xfrm>
        <a:graphic>
          <a:graphicData uri="http://schemas.openxmlformats.org/presentationml/2006/ole">
            <mc:AlternateContent xmlns:mc="http://schemas.openxmlformats.org/markup-compatibility/2006">
              <mc:Choice xmlns:v="urn:schemas-microsoft-com:vml" Requires="v">
                <p:oleObj spid="_x0000_s23761" name="Equation" r:id="rId8" imgW="1117115" imgH="482391" progId="Equation.3">
                  <p:embed/>
                </p:oleObj>
              </mc:Choice>
              <mc:Fallback>
                <p:oleObj name="Equation" r:id="rId8" imgW="1117115" imgH="482391"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563" y="2698750"/>
                        <a:ext cx="176847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4" name="Object 13"/>
          <p:cNvGraphicFramePr>
            <a:graphicFrameLocks noChangeAspect="1"/>
          </p:cNvGraphicFramePr>
          <p:nvPr/>
        </p:nvGraphicFramePr>
        <p:xfrm>
          <a:off x="2678113" y="2719388"/>
          <a:ext cx="1828800" cy="766762"/>
        </p:xfrm>
        <a:graphic>
          <a:graphicData uri="http://schemas.openxmlformats.org/presentationml/2006/ole">
            <mc:AlternateContent xmlns:mc="http://schemas.openxmlformats.org/markup-compatibility/2006">
              <mc:Choice xmlns:v="urn:schemas-microsoft-com:vml" Requires="v">
                <p:oleObj spid="_x0000_s23762" name="Equation" r:id="rId10" imgW="1155700" imgH="482600" progId="Equation.3">
                  <p:embed/>
                </p:oleObj>
              </mc:Choice>
              <mc:Fallback>
                <p:oleObj name="Equation" r:id="rId10" imgW="1155700" imgH="482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8113" y="2719388"/>
                        <a:ext cx="18288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65" name="Group 14"/>
          <p:cNvGrpSpPr>
            <a:grpSpLocks/>
          </p:cNvGrpSpPr>
          <p:nvPr/>
        </p:nvGrpSpPr>
        <p:grpSpPr bwMode="auto">
          <a:xfrm>
            <a:off x="5189538" y="1293813"/>
            <a:ext cx="3430587" cy="3857625"/>
            <a:chOff x="3187" y="1186"/>
            <a:chExt cx="2161" cy="2430"/>
          </a:xfrm>
        </p:grpSpPr>
        <p:grpSp>
          <p:nvGrpSpPr>
            <p:cNvPr id="23570" name="Group 15"/>
            <p:cNvGrpSpPr>
              <a:grpSpLocks/>
            </p:cNvGrpSpPr>
            <p:nvPr/>
          </p:nvGrpSpPr>
          <p:grpSpPr bwMode="auto">
            <a:xfrm>
              <a:off x="3187" y="1186"/>
              <a:ext cx="2161" cy="2430"/>
              <a:chOff x="3187" y="1186"/>
              <a:chExt cx="2161" cy="2430"/>
            </a:xfrm>
          </p:grpSpPr>
          <p:graphicFrame>
            <p:nvGraphicFramePr>
              <p:cNvPr id="23573" name="Object 16"/>
              <p:cNvGraphicFramePr>
                <a:graphicFrameLocks noChangeAspect="1"/>
              </p:cNvGraphicFramePr>
              <p:nvPr/>
            </p:nvGraphicFramePr>
            <p:xfrm>
              <a:off x="3187" y="1186"/>
              <a:ext cx="2161" cy="2305"/>
            </p:xfrm>
            <a:graphic>
              <a:graphicData uri="http://schemas.openxmlformats.org/presentationml/2006/ole">
                <mc:AlternateContent xmlns:mc="http://schemas.openxmlformats.org/markup-compatibility/2006">
                  <mc:Choice xmlns:v="urn:schemas-microsoft-com:vml" Requires="v">
                    <p:oleObj spid="_x0000_s23763" r:id="rId12" imgW="3105150" imgH="3314700" progId="CorelDRAW.Graphic.6">
                      <p:embed/>
                    </p:oleObj>
                  </mc:Choice>
                  <mc:Fallback>
                    <p:oleObj r:id="rId12" imgW="3105150" imgH="3314700" progId="CorelDRAW.Graphic.6">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7" y="1186"/>
                            <a:ext cx="2161" cy="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4" name="Rectangle 17"/>
              <p:cNvSpPr>
                <a:spLocks noChangeArrowheads="1"/>
              </p:cNvSpPr>
              <p:nvPr/>
            </p:nvSpPr>
            <p:spPr bwMode="auto">
              <a:xfrm>
                <a:off x="3631" y="3281"/>
                <a:ext cx="868" cy="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grpSp>
        <p:sp>
          <p:nvSpPr>
            <p:cNvPr id="23571" name="Text Box 18"/>
            <p:cNvSpPr txBox="1">
              <a:spLocks noChangeArrowheads="1"/>
            </p:cNvSpPr>
            <p:nvPr/>
          </p:nvSpPr>
          <p:spPr bwMode="auto">
            <a:xfrm>
              <a:off x="3604" y="2444"/>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T1</a:t>
              </a:r>
            </a:p>
          </p:txBody>
        </p:sp>
        <p:sp>
          <p:nvSpPr>
            <p:cNvPr id="23572" name="Text Box 19"/>
            <p:cNvSpPr txBox="1">
              <a:spLocks noChangeArrowheads="1"/>
            </p:cNvSpPr>
            <p:nvPr/>
          </p:nvSpPr>
          <p:spPr bwMode="auto">
            <a:xfrm>
              <a:off x="4538" y="2226"/>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T2</a:t>
              </a:r>
            </a:p>
          </p:txBody>
        </p:sp>
      </p:grpSp>
      <p:graphicFrame>
        <p:nvGraphicFramePr>
          <p:cNvPr id="23566" name="Object 20"/>
          <p:cNvGraphicFramePr>
            <a:graphicFrameLocks noChangeAspect="1"/>
          </p:cNvGraphicFramePr>
          <p:nvPr/>
        </p:nvGraphicFramePr>
        <p:xfrm>
          <a:off x="668338" y="4332288"/>
          <a:ext cx="3722687" cy="817562"/>
        </p:xfrm>
        <a:graphic>
          <a:graphicData uri="http://schemas.openxmlformats.org/presentationml/2006/ole">
            <mc:AlternateContent xmlns:mc="http://schemas.openxmlformats.org/markup-compatibility/2006">
              <mc:Choice xmlns:v="urn:schemas-microsoft-com:vml" Requires="v">
                <p:oleObj spid="_x0000_s23764" name="Equation" r:id="rId14" imgW="2184400" imgH="482600" progId="Equation.3">
                  <p:embed/>
                </p:oleObj>
              </mc:Choice>
              <mc:Fallback>
                <p:oleObj name="Equation" r:id="rId14" imgW="2184400" imgH="4826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8338" y="4332288"/>
                        <a:ext cx="3722687"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7" name="Object 21"/>
          <p:cNvGraphicFramePr>
            <a:graphicFrameLocks noChangeAspect="1"/>
          </p:cNvGraphicFramePr>
          <p:nvPr/>
        </p:nvGraphicFramePr>
        <p:xfrm>
          <a:off x="657225" y="5240338"/>
          <a:ext cx="5065713" cy="839787"/>
        </p:xfrm>
        <a:graphic>
          <a:graphicData uri="http://schemas.openxmlformats.org/presentationml/2006/ole">
            <mc:AlternateContent xmlns:mc="http://schemas.openxmlformats.org/markup-compatibility/2006">
              <mc:Choice xmlns:v="urn:schemas-microsoft-com:vml" Requires="v">
                <p:oleObj spid="_x0000_s23765" name="Equation" r:id="rId16" imgW="2971800" imgH="495300" progId="Equation.3">
                  <p:embed/>
                </p:oleObj>
              </mc:Choice>
              <mc:Fallback>
                <p:oleObj name="Equation" r:id="rId16" imgW="2971800" imgH="495300"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7225" y="5240338"/>
                        <a:ext cx="5065713"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8" name="Object 22"/>
          <p:cNvGraphicFramePr>
            <a:graphicFrameLocks noChangeAspect="1"/>
          </p:cNvGraphicFramePr>
          <p:nvPr/>
        </p:nvGraphicFramePr>
        <p:xfrm>
          <a:off x="6203950" y="5272088"/>
          <a:ext cx="2401888" cy="731837"/>
        </p:xfrm>
        <a:graphic>
          <a:graphicData uri="http://schemas.openxmlformats.org/presentationml/2006/ole">
            <mc:AlternateContent xmlns:mc="http://schemas.openxmlformats.org/markup-compatibility/2006">
              <mc:Choice xmlns:v="urn:schemas-microsoft-com:vml" Requires="v">
                <p:oleObj spid="_x0000_s23766" name="Equation" r:id="rId18" imgW="1409088" imgH="431613" progId="Equation.3">
                  <p:embed/>
                </p:oleObj>
              </mc:Choice>
              <mc:Fallback>
                <p:oleObj name="Equation" r:id="rId18" imgW="1409088" imgH="431613"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03950" y="5272088"/>
                        <a:ext cx="24018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9"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E445DF1-9D8E-42D6-AACE-FF6F340D9A01}" type="slidenum">
              <a:rPr lang="en-GB" altLang="en-US" sz="1200" smtClean="0">
                <a:latin typeface="Garamond" pitchFamily="18" charset="0"/>
              </a:rPr>
              <a:pPr/>
              <a:t>24</a:t>
            </a:fld>
            <a:endParaRPr lang="en-GB" altLang="en-US" sz="1200" smtClean="0">
              <a:latin typeface="Garamond" pitchFamily="18" charset="0"/>
            </a:endParaRPr>
          </a:p>
        </p:txBody>
      </p:sp>
      <p:sp>
        <p:nvSpPr>
          <p:cNvPr id="2457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1" name="Text Box 5"/>
          <p:cNvSpPr txBox="1">
            <a:spLocks noChangeArrowheads="1"/>
          </p:cNvSpPr>
          <p:nvPr/>
        </p:nvSpPr>
        <p:spPr bwMode="auto">
          <a:xfrm>
            <a:off x="669925" y="982663"/>
            <a:ext cx="388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b="1" i="1"/>
              <a:t>Exercise 1 solution (continued)</a:t>
            </a:r>
            <a:endParaRPr lang="en-GB" altLang="en-US" sz="1600" i="1"/>
          </a:p>
        </p:txBody>
      </p:sp>
      <p:sp>
        <p:nvSpPr>
          <p:cNvPr id="24582" name="Rectangle 6"/>
          <p:cNvSpPr>
            <a:spLocks noChangeArrowheads="1"/>
          </p:cNvSpPr>
          <p:nvPr/>
        </p:nvSpPr>
        <p:spPr bwMode="auto">
          <a:xfrm>
            <a:off x="0" y="208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3" name="Rectangle 7"/>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4" name="Text Box 10"/>
          <p:cNvSpPr txBox="1">
            <a:spLocks noChangeArrowheads="1"/>
          </p:cNvSpPr>
          <p:nvPr/>
        </p:nvSpPr>
        <p:spPr bwMode="auto">
          <a:xfrm>
            <a:off x="715963" y="1674813"/>
            <a:ext cx="431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If I</a:t>
            </a:r>
            <a:r>
              <a:rPr lang="en-GB" altLang="en-US" sz="1600" baseline="-25000"/>
              <a:t>r</a:t>
            </a:r>
            <a:r>
              <a:rPr lang="en-GB" altLang="en-US" sz="1600"/>
              <a:t> = 1 mA select values for R, R</a:t>
            </a:r>
            <a:r>
              <a:rPr lang="en-GB" altLang="en-US" sz="1600" baseline="-25000"/>
              <a:t>1</a:t>
            </a:r>
            <a:r>
              <a:rPr lang="en-GB" altLang="en-US" sz="1600"/>
              <a:t> and R</a:t>
            </a:r>
            <a:r>
              <a:rPr lang="en-GB" altLang="en-US" sz="1600" baseline="-25000"/>
              <a:t>2</a:t>
            </a:r>
            <a:r>
              <a:rPr lang="en-GB" altLang="en-US" sz="1600"/>
              <a:t> to achieve I</a:t>
            </a:r>
            <a:r>
              <a:rPr lang="en-GB" altLang="en-US" sz="1600" baseline="-25000"/>
              <a:t>o</a:t>
            </a:r>
            <a:r>
              <a:rPr lang="en-GB" altLang="en-US" sz="1600"/>
              <a:t> = 10 </a:t>
            </a:r>
            <a:r>
              <a:rPr lang="en-GB" altLang="en-US" sz="1600">
                <a:sym typeface="Symbol" pitchFamily="18" charset="2"/>
              </a:rPr>
              <a:t></a:t>
            </a:r>
            <a:r>
              <a:rPr lang="en-GB" altLang="en-US" sz="1600"/>
              <a:t>A.  Resistor values should be less than 50 k</a:t>
            </a:r>
            <a:r>
              <a:rPr lang="en-GB" altLang="en-US" sz="1600">
                <a:sym typeface="Symbol" pitchFamily="18" charset="2"/>
              </a:rPr>
              <a:t></a:t>
            </a:r>
            <a:r>
              <a:rPr lang="en-GB" altLang="en-US" sz="1600"/>
              <a:t>.  Assume V</a:t>
            </a:r>
            <a:r>
              <a:rPr lang="en-GB" altLang="en-US" sz="1600" baseline="-25000"/>
              <a:t>T</a:t>
            </a:r>
            <a:r>
              <a:rPr lang="en-GB" altLang="en-US" sz="1600"/>
              <a:t> = 25 mV.</a:t>
            </a:r>
          </a:p>
        </p:txBody>
      </p:sp>
      <p:sp>
        <p:nvSpPr>
          <p:cNvPr id="24585" name="Text Box 11"/>
          <p:cNvSpPr txBox="1">
            <a:spLocks noChangeArrowheads="1"/>
          </p:cNvSpPr>
          <p:nvPr/>
        </p:nvSpPr>
        <p:spPr bwMode="auto">
          <a:xfrm>
            <a:off x="627063" y="5680075"/>
            <a:ext cx="322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R = (10 – 0.25 – 0.7)/10</a:t>
            </a:r>
            <a:r>
              <a:rPr lang="en-GB" altLang="en-US" sz="1600" baseline="30000"/>
              <a:t>-3</a:t>
            </a:r>
            <a:r>
              <a:rPr lang="en-GB" altLang="en-US" sz="1600"/>
              <a:t> = 9k</a:t>
            </a:r>
            <a:r>
              <a:rPr lang="el-GR" altLang="en-US" sz="1600">
                <a:cs typeface="Arial" charset="0"/>
              </a:rPr>
              <a:t>Ω</a:t>
            </a:r>
          </a:p>
        </p:txBody>
      </p:sp>
      <p:graphicFrame>
        <p:nvGraphicFramePr>
          <p:cNvPr id="24586" name="Object 12"/>
          <p:cNvGraphicFramePr>
            <a:graphicFrameLocks noChangeAspect="1"/>
          </p:cNvGraphicFramePr>
          <p:nvPr/>
        </p:nvGraphicFramePr>
        <p:xfrm>
          <a:off x="735013" y="2879725"/>
          <a:ext cx="4710112" cy="766763"/>
        </p:xfrm>
        <a:graphic>
          <a:graphicData uri="http://schemas.openxmlformats.org/presentationml/2006/ole">
            <mc:AlternateContent xmlns:mc="http://schemas.openxmlformats.org/markup-compatibility/2006">
              <mc:Choice xmlns:v="urn:schemas-microsoft-com:vml" Requires="v">
                <p:oleObj spid="_x0000_s24645" name="Equation" r:id="rId4" imgW="2946400" imgH="482600" progId="Equation.3">
                  <p:embed/>
                </p:oleObj>
              </mc:Choice>
              <mc:Fallback>
                <p:oleObj name="Equation" r:id="rId4" imgW="2946400" imgH="4826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13" y="2879725"/>
                        <a:ext cx="4710112"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7" name="Text Box 13"/>
          <p:cNvSpPr txBox="1">
            <a:spLocks noChangeArrowheads="1"/>
          </p:cNvSpPr>
          <p:nvPr/>
        </p:nvSpPr>
        <p:spPr bwMode="auto">
          <a:xfrm>
            <a:off x="606425" y="4378325"/>
            <a:ext cx="8118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This is the </a:t>
            </a:r>
            <a:r>
              <a:rPr lang="en-GB" altLang="en-US" sz="1600" b="1" i="1"/>
              <a:t>difference</a:t>
            </a:r>
            <a:r>
              <a:rPr lang="en-GB" altLang="en-US" sz="1600"/>
              <a:t> in the volt drops across R1 and R2, with that across R1 being larger than that across R2</a:t>
            </a:r>
          </a:p>
        </p:txBody>
      </p:sp>
      <p:sp>
        <p:nvSpPr>
          <p:cNvPr id="24588" name="Text Box 14"/>
          <p:cNvSpPr txBox="1">
            <a:spLocks noChangeArrowheads="1"/>
          </p:cNvSpPr>
          <p:nvPr/>
        </p:nvSpPr>
        <p:spPr bwMode="auto">
          <a:xfrm>
            <a:off x="606425" y="4987925"/>
            <a:ext cx="7451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Choose the volt drop across R1 to be approx twice this value, i.e. 0.25V say.</a:t>
            </a:r>
          </a:p>
        </p:txBody>
      </p:sp>
      <p:sp>
        <p:nvSpPr>
          <p:cNvPr id="24589" name="Text Box 15"/>
          <p:cNvSpPr txBox="1">
            <a:spLocks noChangeArrowheads="1"/>
          </p:cNvSpPr>
          <p:nvPr/>
        </p:nvSpPr>
        <p:spPr bwMode="auto">
          <a:xfrm>
            <a:off x="601663" y="5332413"/>
            <a:ext cx="664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This gives R1 = 0.25/10</a:t>
            </a:r>
            <a:r>
              <a:rPr lang="en-GB" altLang="en-US" sz="1600" baseline="30000"/>
              <a:t>-3</a:t>
            </a:r>
            <a:r>
              <a:rPr lang="en-GB" altLang="en-US" sz="1600"/>
              <a:t> = 250</a:t>
            </a:r>
            <a:r>
              <a:rPr lang="el-GR" altLang="en-US" sz="1600">
                <a:cs typeface="Arial" charset="0"/>
              </a:rPr>
              <a:t>Ω</a:t>
            </a:r>
            <a:r>
              <a:rPr lang="en-US" altLang="en-US" sz="1600">
                <a:cs typeface="Arial" charset="0"/>
              </a:rPr>
              <a:t> and R2 = (0.25 - 0.115)/10</a:t>
            </a:r>
            <a:r>
              <a:rPr lang="en-US" altLang="en-US" sz="1600" baseline="30000">
                <a:cs typeface="Arial" charset="0"/>
              </a:rPr>
              <a:t>-5 </a:t>
            </a:r>
            <a:r>
              <a:rPr lang="en-US" altLang="en-US" sz="1600">
                <a:cs typeface="Arial" charset="0"/>
              </a:rPr>
              <a:t>= 13.5k</a:t>
            </a:r>
            <a:endParaRPr lang="el-GR" altLang="en-US" sz="1600">
              <a:cs typeface="Arial" charset="0"/>
            </a:endParaRPr>
          </a:p>
        </p:txBody>
      </p:sp>
      <p:grpSp>
        <p:nvGrpSpPr>
          <p:cNvPr id="24590" name="Group 16"/>
          <p:cNvGrpSpPr>
            <a:grpSpLocks/>
          </p:cNvGrpSpPr>
          <p:nvPr/>
        </p:nvGrpSpPr>
        <p:grpSpPr bwMode="auto">
          <a:xfrm>
            <a:off x="5645150" y="736600"/>
            <a:ext cx="3271838" cy="3641725"/>
            <a:chOff x="3556" y="459"/>
            <a:chExt cx="1807" cy="2208"/>
          </a:xfrm>
        </p:grpSpPr>
        <p:grpSp>
          <p:nvGrpSpPr>
            <p:cNvPr id="24592" name="Group 17"/>
            <p:cNvGrpSpPr>
              <a:grpSpLocks/>
            </p:cNvGrpSpPr>
            <p:nvPr/>
          </p:nvGrpSpPr>
          <p:grpSpPr bwMode="auto">
            <a:xfrm>
              <a:off x="3556" y="459"/>
              <a:ext cx="1807" cy="2208"/>
              <a:chOff x="3284" y="976"/>
              <a:chExt cx="2161" cy="2640"/>
            </a:xfrm>
          </p:grpSpPr>
          <p:grpSp>
            <p:nvGrpSpPr>
              <p:cNvPr id="24594" name="Group 18"/>
              <p:cNvGrpSpPr>
                <a:grpSpLocks/>
              </p:cNvGrpSpPr>
              <p:nvPr/>
            </p:nvGrpSpPr>
            <p:grpSpPr bwMode="auto">
              <a:xfrm>
                <a:off x="3284" y="976"/>
                <a:ext cx="2161" cy="2640"/>
                <a:chOff x="3284" y="976"/>
                <a:chExt cx="2161" cy="2640"/>
              </a:xfrm>
            </p:grpSpPr>
            <p:graphicFrame>
              <p:nvGraphicFramePr>
                <p:cNvPr id="24597" name="Object 19"/>
                <p:cNvGraphicFramePr>
                  <a:graphicFrameLocks noChangeAspect="1"/>
                </p:cNvGraphicFramePr>
                <p:nvPr/>
              </p:nvGraphicFramePr>
              <p:xfrm>
                <a:off x="3284" y="976"/>
                <a:ext cx="2161" cy="2305"/>
              </p:xfrm>
              <a:graphic>
                <a:graphicData uri="http://schemas.openxmlformats.org/presentationml/2006/ole">
                  <mc:AlternateContent xmlns:mc="http://schemas.openxmlformats.org/markup-compatibility/2006">
                    <mc:Choice xmlns:v="urn:schemas-microsoft-com:vml" Requires="v">
                      <p:oleObj spid="_x0000_s24646" r:id="rId6" imgW="3105150" imgH="3314700" progId="CorelDRAW.Graphic.6">
                        <p:embed/>
                      </p:oleObj>
                    </mc:Choice>
                    <mc:Fallback>
                      <p:oleObj r:id="rId6" imgW="3105150" imgH="3314700" progId="CorelDRAW.Graphic.6">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4" y="976"/>
                              <a:ext cx="2161" cy="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8" name="Rectangle 20"/>
                <p:cNvSpPr>
                  <a:spLocks noChangeArrowheads="1"/>
                </p:cNvSpPr>
                <p:nvPr/>
              </p:nvSpPr>
              <p:spPr bwMode="auto">
                <a:xfrm>
                  <a:off x="3631" y="3281"/>
                  <a:ext cx="868" cy="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grpSp>
          <p:sp>
            <p:nvSpPr>
              <p:cNvPr id="24595" name="Text Box 21"/>
              <p:cNvSpPr txBox="1">
                <a:spLocks noChangeArrowheads="1"/>
              </p:cNvSpPr>
              <p:nvPr/>
            </p:nvSpPr>
            <p:spPr bwMode="auto">
              <a:xfrm>
                <a:off x="3604" y="2444"/>
                <a:ext cx="36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T1</a:t>
                </a:r>
              </a:p>
            </p:txBody>
          </p:sp>
          <p:sp>
            <p:nvSpPr>
              <p:cNvPr id="24596" name="Text Box 22"/>
              <p:cNvSpPr txBox="1">
                <a:spLocks noChangeArrowheads="1"/>
              </p:cNvSpPr>
              <p:nvPr/>
            </p:nvSpPr>
            <p:spPr bwMode="auto">
              <a:xfrm>
                <a:off x="4538" y="2226"/>
                <a:ext cx="36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T2</a:t>
                </a:r>
              </a:p>
            </p:txBody>
          </p:sp>
        </p:grpSp>
        <p:sp>
          <p:nvSpPr>
            <p:cNvPr id="24593" name="Text Box 23"/>
            <p:cNvSpPr txBox="1">
              <a:spLocks noChangeArrowheads="1"/>
            </p:cNvSpPr>
            <p:nvPr/>
          </p:nvSpPr>
          <p:spPr bwMode="auto">
            <a:xfrm>
              <a:off x="4460" y="625"/>
              <a:ext cx="4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=10V</a:t>
              </a:r>
            </a:p>
          </p:txBody>
        </p:sp>
      </p:grpSp>
      <p:sp>
        <p:nvSpPr>
          <p:cNvPr id="2459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D82A0A4-D19C-4018-91E9-881E35F2161F}" type="slidenum">
              <a:rPr lang="en-GB" altLang="en-US" sz="1200" smtClean="0">
                <a:latin typeface="Garamond" pitchFamily="18" charset="0"/>
              </a:rPr>
              <a:pPr/>
              <a:t>25</a:t>
            </a:fld>
            <a:endParaRPr lang="en-GB" altLang="en-US" sz="1200" smtClean="0">
              <a:latin typeface="Garamond" pitchFamily="18" charset="0"/>
            </a:endParaRPr>
          </a:p>
        </p:txBody>
      </p:sp>
      <p:sp>
        <p:nvSpPr>
          <p:cNvPr id="2560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560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5605" name="Text Box 5"/>
          <p:cNvSpPr txBox="1">
            <a:spLocks noChangeArrowheads="1"/>
          </p:cNvSpPr>
          <p:nvPr/>
        </p:nvSpPr>
        <p:spPr bwMode="auto">
          <a:xfrm>
            <a:off x="639763" y="911225"/>
            <a:ext cx="76803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b="1"/>
              <a:t>Exercise 2:   Differential amplifier with active load</a:t>
            </a:r>
          </a:p>
          <a:p>
            <a:r>
              <a:rPr lang="en-US" altLang="en-US" sz="1600" b="1"/>
              <a:t>  </a:t>
            </a:r>
          </a:p>
          <a:p>
            <a:r>
              <a:rPr lang="en-US" altLang="en-US" sz="1600"/>
              <a:t>Show that</a:t>
            </a:r>
            <a:r>
              <a:rPr lang="en-US" altLang="en-US" sz="1600" b="1"/>
              <a:t> </a:t>
            </a:r>
            <a:r>
              <a:rPr lang="en-US" altLang="en-US" sz="1600"/>
              <a:t>without R</a:t>
            </a:r>
            <a:r>
              <a:rPr lang="en-US" altLang="en-US" sz="1600" baseline="-25000"/>
              <a:t>L</a:t>
            </a:r>
            <a:r>
              <a:rPr lang="en-US" altLang="en-US" sz="1600"/>
              <a:t> connected, A</a:t>
            </a:r>
            <a:r>
              <a:rPr lang="en-US" altLang="en-US" sz="1600" baseline="-25000"/>
              <a:t>V(DM)</a:t>
            </a:r>
            <a:r>
              <a:rPr lang="en-US" altLang="en-US" sz="1600"/>
              <a:t> can be expressed in terms of the Early voltages for T2 and T4 (V</a:t>
            </a:r>
            <a:r>
              <a:rPr lang="en-US" altLang="en-US" sz="1600" baseline="-25000"/>
              <a:t>An</a:t>
            </a:r>
            <a:r>
              <a:rPr lang="en-US" altLang="en-US" sz="1600"/>
              <a:t>, V</a:t>
            </a:r>
            <a:r>
              <a:rPr lang="en-US" altLang="en-US" sz="1600" baseline="-25000"/>
              <a:t>Ap </a:t>
            </a:r>
            <a:r>
              <a:rPr lang="en-US" altLang="en-US" sz="1600"/>
              <a:t>respectively</a:t>
            </a:r>
            <a:r>
              <a:rPr lang="en-US" altLang="en-US" sz="1600" baseline="-25000"/>
              <a:t> </a:t>
            </a:r>
            <a:r>
              <a:rPr lang="en-US" altLang="en-US" sz="1600"/>
              <a:t>) as:</a:t>
            </a:r>
          </a:p>
          <a:p>
            <a:r>
              <a:rPr lang="en-US" altLang="en-US" sz="1600"/>
              <a:t>	</a:t>
            </a:r>
          </a:p>
        </p:txBody>
      </p:sp>
      <p:graphicFrame>
        <p:nvGraphicFramePr>
          <p:cNvPr id="25606" name="Object 6"/>
          <p:cNvGraphicFramePr>
            <a:graphicFrameLocks noChangeAspect="1"/>
          </p:cNvGraphicFramePr>
          <p:nvPr/>
        </p:nvGraphicFramePr>
        <p:xfrm>
          <a:off x="2846388" y="2092325"/>
          <a:ext cx="2095500" cy="733425"/>
        </p:xfrm>
        <a:graphic>
          <a:graphicData uri="http://schemas.openxmlformats.org/presentationml/2006/ole">
            <mc:AlternateContent xmlns:mc="http://schemas.openxmlformats.org/markup-compatibility/2006">
              <mc:Choice xmlns:v="urn:schemas-microsoft-com:vml" Requires="v">
                <p:oleObj spid="_x0000_s25659" name="Equation" r:id="rId4" imgW="1333500" imgH="469900" progId="Equation.3">
                  <p:embed/>
                </p:oleObj>
              </mc:Choice>
              <mc:Fallback>
                <p:oleObj name="Equation" r:id="rId4" imgW="1333500" imgH="469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6388" y="2092325"/>
                        <a:ext cx="20955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Text Box 7"/>
          <p:cNvSpPr txBox="1">
            <a:spLocks noChangeArrowheads="1"/>
          </p:cNvSpPr>
          <p:nvPr/>
        </p:nvSpPr>
        <p:spPr bwMode="auto">
          <a:xfrm>
            <a:off x="685800" y="2840038"/>
            <a:ext cx="3643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a:t>and state the assumptions made.</a:t>
            </a:r>
          </a:p>
        </p:txBody>
      </p:sp>
      <p:sp>
        <p:nvSpPr>
          <p:cNvPr id="25608" name="Text Box 8"/>
          <p:cNvSpPr txBox="1">
            <a:spLocks noChangeArrowheads="1"/>
          </p:cNvSpPr>
          <p:nvPr/>
        </p:nvSpPr>
        <p:spPr bwMode="auto">
          <a:xfrm>
            <a:off x="617538" y="3716338"/>
            <a:ext cx="75660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a:t>The output resistance of T2 = -V</a:t>
            </a:r>
            <a:r>
              <a:rPr lang="en-US" altLang="en-US" sz="1600" baseline="-25000"/>
              <a:t>An</a:t>
            </a:r>
            <a:r>
              <a:rPr lang="en-US" altLang="en-US" sz="1600"/>
              <a:t>/I</a:t>
            </a:r>
            <a:r>
              <a:rPr lang="en-US" altLang="en-US" sz="1600" baseline="-25000"/>
              <a:t>C</a:t>
            </a:r>
            <a:r>
              <a:rPr lang="en-US" altLang="en-US" sz="1600"/>
              <a:t>. </a:t>
            </a:r>
          </a:p>
          <a:p>
            <a:r>
              <a:rPr lang="en-US" altLang="en-US" sz="1600"/>
              <a:t>The output resistance of T4 = -V</a:t>
            </a:r>
            <a:r>
              <a:rPr lang="en-US" altLang="en-US" sz="1600" baseline="-25000"/>
              <a:t>Ap</a:t>
            </a:r>
            <a:r>
              <a:rPr lang="en-US" altLang="en-US" sz="1600"/>
              <a:t>/I</a:t>
            </a:r>
            <a:r>
              <a:rPr lang="en-US" altLang="en-US" sz="1600" baseline="-25000"/>
              <a:t>C</a:t>
            </a:r>
            <a:r>
              <a:rPr lang="en-US" altLang="en-US" sz="1600"/>
              <a:t>. </a:t>
            </a:r>
          </a:p>
          <a:p>
            <a:r>
              <a:rPr lang="en-US" altLang="en-US" sz="1600"/>
              <a:t>Without R</a:t>
            </a:r>
            <a:r>
              <a:rPr lang="en-US" altLang="en-US" sz="1600" baseline="-25000"/>
              <a:t>L</a:t>
            </a:r>
            <a:r>
              <a:rPr lang="en-US" altLang="en-US" sz="1600"/>
              <a:t>, </a:t>
            </a:r>
          </a:p>
          <a:p>
            <a:r>
              <a:rPr lang="en-US" altLang="en-US" sz="1600" i="1"/>
              <a:t>		A</a:t>
            </a:r>
            <a:r>
              <a:rPr lang="en-US" altLang="en-US" sz="1600" i="1" baseline="-25000"/>
              <a:t>V(DM)</a:t>
            </a:r>
            <a:r>
              <a:rPr lang="en-US" altLang="en-US" sz="1600" i="1"/>
              <a:t> = g</a:t>
            </a:r>
            <a:r>
              <a:rPr lang="en-US" altLang="en-US" sz="1600" i="1" baseline="-25000"/>
              <a:t>m</a:t>
            </a:r>
            <a:r>
              <a:rPr lang="en-US" altLang="en-US" sz="1600" i="1"/>
              <a:t> </a:t>
            </a:r>
            <a:r>
              <a:rPr lang="en-US" altLang="en-US" sz="1600"/>
              <a:t>(</a:t>
            </a:r>
            <a:r>
              <a:rPr lang="en-US" altLang="en-US" sz="1600" i="1"/>
              <a:t>r</a:t>
            </a:r>
            <a:r>
              <a:rPr lang="en-US" altLang="en-US" sz="1600" i="1" baseline="-25000"/>
              <a:t>o2</a:t>
            </a:r>
            <a:r>
              <a:rPr lang="en-US" altLang="en-US" sz="1600" i="1"/>
              <a:t> // r</a:t>
            </a:r>
            <a:r>
              <a:rPr lang="en-US" altLang="en-US" sz="1600" i="1" baseline="-25000"/>
              <a:t>o4 </a:t>
            </a:r>
            <a:r>
              <a:rPr lang="en-US" altLang="en-US" sz="1600"/>
              <a:t> ) = </a:t>
            </a:r>
            <a:r>
              <a:rPr lang="en-US" altLang="en-US" sz="1600" i="1"/>
              <a:t>g</a:t>
            </a:r>
            <a:r>
              <a:rPr lang="en-US" altLang="en-US" sz="1600" i="1" baseline="-25000"/>
              <a:t>m</a:t>
            </a:r>
            <a:r>
              <a:rPr lang="en-US" altLang="en-US" sz="1600" i="1"/>
              <a:t> (</a:t>
            </a:r>
            <a:r>
              <a:rPr lang="en-US" altLang="en-US" sz="1600"/>
              <a:t>V</a:t>
            </a:r>
            <a:r>
              <a:rPr lang="en-US" altLang="en-US" sz="1600" baseline="-25000"/>
              <a:t>An</a:t>
            </a:r>
            <a:r>
              <a:rPr lang="en-US" altLang="en-US" sz="1600"/>
              <a:t>/I</a:t>
            </a:r>
            <a:r>
              <a:rPr lang="en-US" altLang="en-US" sz="1600" baseline="-25000"/>
              <a:t>C</a:t>
            </a:r>
            <a:r>
              <a:rPr lang="en-US" altLang="en-US" sz="1600"/>
              <a:t> </a:t>
            </a:r>
            <a:r>
              <a:rPr lang="en-US" altLang="en-US" sz="1600" i="1"/>
              <a:t>//</a:t>
            </a:r>
            <a:r>
              <a:rPr lang="en-US" altLang="en-US" sz="1600"/>
              <a:t> V</a:t>
            </a:r>
            <a:r>
              <a:rPr lang="en-US" altLang="en-US" sz="1600" baseline="-25000"/>
              <a:t>Ap</a:t>
            </a:r>
            <a:r>
              <a:rPr lang="en-US" altLang="en-US" sz="1600"/>
              <a:t>/I</a:t>
            </a:r>
            <a:r>
              <a:rPr lang="en-US" altLang="en-US" sz="1600" baseline="-25000"/>
              <a:t>C</a:t>
            </a:r>
            <a:r>
              <a:rPr lang="en-US" altLang="en-US" sz="1600"/>
              <a:t>)</a:t>
            </a:r>
          </a:p>
        </p:txBody>
      </p:sp>
      <p:sp>
        <p:nvSpPr>
          <p:cNvPr id="25609" name="Text Box 9"/>
          <p:cNvSpPr txBox="1">
            <a:spLocks noChangeArrowheads="1"/>
          </p:cNvSpPr>
          <p:nvPr/>
        </p:nvSpPr>
        <p:spPr bwMode="auto">
          <a:xfrm>
            <a:off x="671513" y="3324225"/>
            <a:ext cx="7680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b="1" i="1"/>
              <a:t>Solution</a:t>
            </a:r>
          </a:p>
        </p:txBody>
      </p:sp>
      <p:graphicFrame>
        <p:nvGraphicFramePr>
          <p:cNvPr id="25610" name="Object 10"/>
          <p:cNvGraphicFramePr>
            <a:graphicFrameLocks noChangeAspect="1"/>
          </p:cNvGraphicFramePr>
          <p:nvPr/>
        </p:nvGraphicFramePr>
        <p:xfrm>
          <a:off x="1179513" y="4924425"/>
          <a:ext cx="6305550" cy="733425"/>
        </p:xfrm>
        <a:graphic>
          <a:graphicData uri="http://schemas.openxmlformats.org/presentationml/2006/ole">
            <mc:AlternateContent xmlns:mc="http://schemas.openxmlformats.org/markup-compatibility/2006">
              <mc:Choice xmlns:v="urn:schemas-microsoft-com:vml" Requires="v">
                <p:oleObj spid="_x0000_s25660" name="Equation" r:id="rId6" imgW="4013200" imgH="469900" progId="Equation.3">
                  <p:embed/>
                </p:oleObj>
              </mc:Choice>
              <mc:Fallback>
                <p:oleObj name="Equation" r:id="rId6" imgW="4013200" imgH="4699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513" y="4924425"/>
                        <a:ext cx="63055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1" name="Text Box 11"/>
          <p:cNvSpPr txBox="1">
            <a:spLocks noChangeArrowheads="1"/>
          </p:cNvSpPr>
          <p:nvPr/>
        </p:nvSpPr>
        <p:spPr bwMode="auto">
          <a:xfrm>
            <a:off x="639763" y="5811838"/>
            <a:ext cx="3643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a:t>Assumptions made: 300</a:t>
            </a:r>
            <a:r>
              <a:rPr lang="en-US" altLang="en-US" sz="1600">
                <a:cs typeface="Arial" charset="0"/>
              </a:rPr>
              <a:t>ºK, V</a:t>
            </a:r>
            <a:r>
              <a:rPr lang="en-US" altLang="en-US" sz="1600" baseline="-25000">
                <a:cs typeface="Arial" charset="0"/>
              </a:rPr>
              <a:t>CE</a:t>
            </a:r>
            <a:r>
              <a:rPr lang="en-US" altLang="en-US" sz="1600">
                <a:cs typeface="Arial" charset="0"/>
              </a:rPr>
              <a:t>&lt;&lt;V</a:t>
            </a:r>
            <a:r>
              <a:rPr lang="en-US" altLang="en-US" sz="1600" baseline="-25000">
                <a:cs typeface="Arial" charset="0"/>
              </a:rPr>
              <a:t>A</a:t>
            </a:r>
          </a:p>
        </p:txBody>
      </p:sp>
      <p:sp>
        <p:nvSpPr>
          <p:cNvPr id="25612"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24740" y="1779104"/>
                <a:ext cx="3548270" cy="3924438"/>
              </a:xfrm>
            </p:spPr>
            <p:txBody>
              <a:bodyPr/>
              <a:lstStyle/>
              <a:p>
                <a:pPr marL="0" indent="0" algn="just">
                  <a:buNone/>
                </a:pPr>
                <a:r>
                  <a:rPr lang="en-US" sz="2000" dirty="0" smtClean="0"/>
                  <a:t>Consider the circuit in the left figure, </a:t>
                </a:r>
                <a:r>
                  <a:rPr lang="en-US" sz="2000" dirty="0"/>
                  <a:t>with transistor parameters </a:t>
                </a:r>
                <a14:m>
                  <m:oMath xmlns:m="http://schemas.openxmlformats.org/officeDocument/2006/math">
                    <m:r>
                      <a:rPr lang="en-US" sz="2000" i="1" dirty="0" smtClean="0">
                        <a:latin typeface="Cambria Math"/>
                      </a:rPr>
                      <m:t>𝛽</m:t>
                    </m:r>
                    <m:r>
                      <a:rPr lang="en-US" sz="2000" i="1" dirty="0" smtClean="0">
                        <a:latin typeface="Cambria Math"/>
                      </a:rPr>
                      <m:t> = 100</m:t>
                    </m:r>
                  </m:oMath>
                </a14:m>
                <a:r>
                  <a:rPr lang="en-US" sz="2000" dirty="0" smtClean="0"/>
                  <a:t>,</a:t>
                </a:r>
                <a14:m>
                  <m:oMath xmlns:m="http://schemas.openxmlformats.org/officeDocument/2006/math">
                    <m:sSub>
                      <m:sSubPr>
                        <m:ctrlPr>
                          <a:rPr lang="en-US" sz="2000" b="0" i="1" dirty="0" smtClean="0">
                            <a:latin typeface="Cambria Math"/>
                          </a:rPr>
                        </m:ctrlPr>
                      </m:sSubPr>
                      <m:e>
                        <m:r>
                          <a:rPr lang="en-US" sz="2000" i="1" dirty="0" smtClean="0">
                            <a:latin typeface="Cambria Math"/>
                          </a:rPr>
                          <m:t>𝑉</m:t>
                        </m:r>
                      </m:e>
                      <m:sub>
                        <m:r>
                          <a:rPr lang="en-US" sz="2000" i="1" dirty="0" smtClean="0">
                            <a:latin typeface="Cambria Math"/>
                          </a:rPr>
                          <m:t>𝐵𝐸</m:t>
                        </m:r>
                        <m:d>
                          <m:dPr>
                            <m:ctrlPr>
                              <a:rPr lang="en-US" sz="2000" i="1" dirty="0" smtClean="0">
                                <a:latin typeface="Cambria Math"/>
                              </a:rPr>
                            </m:ctrlPr>
                          </m:dPr>
                          <m:e>
                            <m:r>
                              <a:rPr lang="en-US" sz="2000" i="1" dirty="0" smtClean="0">
                                <a:latin typeface="Cambria Math"/>
                              </a:rPr>
                              <m:t>𝑜𝑛</m:t>
                            </m:r>
                          </m:e>
                        </m:d>
                      </m:sub>
                    </m:sSub>
                    <m:r>
                      <a:rPr lang="en-US" sz="2000" i="1" dirty="0">
                        <a:latin typeface="Cambria Math"/>
                      </a:rPr>
                      <m:t> = 0.7 </m:t>
                    </m:r>
                    <m:r>
                      <a:rPr lang="en-US" sz="2000" i="1" dirty="0">
                        <a:latin typeface="Cambria Math"/>
                      </a:rPr>
                      <m:t>𝑉</m:t>
                    </m:r>
                  </m:oMath>
                </a14:m>
                <a:r>
                  <a:rPr lang="en-US" sz="2000" dirty="0"/>
                  <a:t>, and </a:t>
                </a:r>
                <a14:m>
                  <m:oMath xmlns:m="http://schemas.openxmlformats.org/officeDocument/2006/math">
                    <m:sSub>
                      <m:sSubPr>
                        <m:ctrlPr>
                          <a:rPr lang="en-US" sz="2000" b="0" i="1" dirty="0" smtClean="0">
                            <a:latin typeface="Cambria Math"/>
                          </a:rPr>
                        </m:ctrlPr>
                      </m:sSubPr>
                      <m:e>
                        <m:r>
                          <a:rPr lang="en-US" sz="2000" i="1" dirty="0" smtClean="0">
                            <a:latin typeface="Cambria Math"/>
                          </a:rPr>
                          <m:t>𝑉</m:t>
                        </m:r>
                      </m:e>
                      <m:sub>
                        <m:r>
                          <a:rPr lang="en-US" sz="2000" i="1" dirty="0" smtClean="0">
                            <a:latin typeface="Cambria Math"/>
                          </a:rPr>
                          <m:t>𝐴</m:t>
                        </m:r>
                      </m:sub>
                    </m:sSub>
                    <m:r>
                      <a:rPr lang="en-US" sz="2000" i="1" dirty="0" smtClean="0">
                        <a:latin typeface="Cambria Math"/>
                      </a:rPr>
                      <m:t> = 100 </m:t>
                    </m:r>
                    <m:r>
                      <a:rPr lang="en-US" sz="2000" i="1" dirty="0" smtClean="0">
                        <a:latin typeface="Cambria Math"/>
                      </a:rPr>
                      <m:t>𝑉</m:t>
                    </m:r>
                  </m:oMath>
                </a14:m>
                <a:r>
                  <a:rPr lang="en-US" sz="2000" dirty="0"/>
                  <a:t>. Determine </a:t>
                </a:r>
                <a:r>
                  <a:rPr lang="en-US" sz="2000" dirty="0" smtClean="0"/>
                  <a:t>the input resistance of differential mode - </a:t>
                </a:r>
                <a14:m>
                  <m:oMath xmlns:m="http://schemas.openxmlformats.org/officeDocument/2006/math">
                    <m:sSub>
                      <m:sSubPr>
                        <m:ctrlPr>
                          <a:rPr lang="en-US" sz="2000" b="0" i="1" dirty="0" smtClean="0">
                            <a:latin typeface="Cambria Math"/>
                          </a:rPr>
                        </m:ctrlPr>
                      </m:sSubPr>
                      <m:e>
                        <m:r>
                          <a:rPr lang="en-US" sz="2000" i="1" dirty="0" smtClean="0">
                            <a:latin typeface="Cambria Math"/>
                          </a:rPr>
                          <m:t>𝑅</m:t>
                        </m:r>
                      </m:e>
                      <m:sub>
                        <m:r>
                          <a:rPr lang="en-US" sz="2000" i="1" dirty="0" smtClean="0">
                            <a:latin typeface="Cambria Math"/>
                          </a:rPr>
                          <m:t>𝑖𝑑</m:t>
                        </m:r>
                      </m:sub>
                    </m:sSub>
                  </m:oMath>
                </a14:m>
                <a:r>
                  <a:rPr lang="en-US" sz="2000" i="1" dirty="0"/>
                  <a:t> </a:t>
                </a:r>
                <a:r>
                  <a:rPr lang="en-US" sz="2000" dirty="0" smtClean="0"/>
                  <a:t>and the common mode input resistance - </a:t>
                </a:r>
                <a14:m>
                  <m:oMath xmlns:m="http://schemas.openxmlformats.org/officeDocument/2006/math">
                    <m:sSub>
                      <m:sSubPr>
                        <m:ctrlPr>
                          <a:rPr lang="en-US" sz="2000" b="0" i="1" dirty="0" smtClean="0">
                            <a:latin typeface="Cambria Math"/>
                          </a:rPr>
                        </m:ctrlPr>
                      </m:sSubPr>
                      <m:e>
                        <m:r>
                          <a:rPr lang="en-US" sz="2000" i="1" dirty="0" smtClean="0">
                            <a:latin typeface="Cambria Math"/>
                          </a:rPr>
                          <m:t>𝑅</m:t>
                        </m:r>
                      </m:e>
                      <m:sub>
                        <m:r>
                          <a:rPr lang="en-US" sz="2000" i="1" dirty="0" smtClean="0">
                            <a:latin typeface="Cambria Math"/>
                          </a:rPr>
                          <m:t>𝑖𝑐𝑚</m:t>
                        </m:r>
                      </m:sub>
                    </m:sSub>
                  </m:oMath>
                </a14:m>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24740" y="1779104"/>
                <a:ext cx="3548270" cy="3924438"/>
              </a:xfrm>
              <a:blipFill rotWithShape="1">
                <a:blip r:embed="rId2"/>
                <a:stretch>
                  <a:fillRect l="-1890" t="-621" r="-17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DF8684A0-C6A7-43E8-B23D-239F137094C9}" type="slidenum">
              <a:rPr lang="en-GB" altLang="en-US" smtClean="0"/>
              <a:pPr>
                <a:defRPr/>
              </a:pPr>
              <a:t>26</a:t>
            </a:fld>
            <a:endParaRPr lang="en-GB" altLang="en-US"/>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2" y="1023730"/>
            <a:ext cx="3403815" cy="4202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46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F8684A0-C6A7-43E8-B23D-239F137094C9}" type="slidenum">
              <a:rPr lang="en-GB" altLang="en-US" smtClean="0"/>
              <a:pPr>
                <a:defRPr/>
              </a:pPr>
              <a:t>27</a:t>
            </a:fld>
            <a:endParaRPr lang="en-GB"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2" y="1023730"/>
            <a:ext cx="3403815" cy="4202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279" y="1361023"/>
            <a:ext cx="3382825" cy="1590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279" y="3125028"/>
            <a:ext cx="4602791" cy="2997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618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F8684A0-C6A7-43E8-B23D-239F137094C9}" type="slidenum">
              <a:rPr lang="en-GB" altLang="en-US" smtClean="0"/>
              <a:pPr>
                <a:defRPr/>
              </a:pPr>
              <a:t>28</a:t>
            </a:fld>
            <a:endParaRPr lang="en-GB"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73" y="1055204"/>
            <a:ext cx="3403815" cy="4202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798" y="2010292"/>
            <a:ext cx="5220104" cy="268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79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12CACF7-25E5-4BB0-BB6C-AC888485F19A}" type="slidenum">
              <a:rPr lang="en-GB" altLang="en-US" sz="1200" smtClean="0">
                <a:latin typeface="Garamond" pitchFamily="18" charset="0"/>
              </a:rPr>
              <a:pPr/>
              <a:t>29</a:t>
            </a:fld>
            <a:endParaRPr lang="en-GB" altLang="en-US" sz="1200" smtClean="0">
              <a:latin typeface="Garamond" pitchFamily="18" charset="0"/>
            </a:endParaRP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1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
        <p:nvSpPr>
          <p:cNvPr id="2" name="Rectangle 1"/>
          <p:cNvSpPr/>
          <p:nvPr/>
        </p:nvSpPr>
        <p:spPr>
          <a:xfrm>
            <a:off x="566529" y="1421296"/>
            <a:ext cx="7553740" cy="4247317"/>
          </a:xfrm>
          <a:prstGeom prst="rect">
            <a:avLst/>
          </a:prstGeom>
        </p:spPr>
        <p:txBody>
          <a:bodyPr wrap="square">
            <a:spAutoFit/>
          </a:bodyPr>
          <a:lstStyle/>
          <a:p>
            <a:pPr algn="just"/>
            <a:r>
              <a:rPr lang="en-US" sz="1800" dirty="0" smtClean="0">
                <a:latin typeface="Times New Roman" panose="02020603050405020304" pitchFamily="18" charset="0"/>
                <a:cs typeface="Times New Roman" panose="02020603050405020304" pitchFamily="18" charset="0"/>
              </a:rPr>
              <a:t>Generally, there are two </a:t>
            </a:r>
            <a:r>
              <a:rPr lang="en-US" sz="1800" dirty="0">
                <a:latin typeface="Times New Roman" panose="02020603050405020304" pitchFamily="18" charset="0"/>
                <a:cs typeface="Times New Roman" panose="02020603050405020304" pitchFamily="18" charset="0"/>
              </a:rPr>
              <a:t>basic amplifier design technologies: the </a:t>
            </a:r>
            <a:r>
              <a:rPr lang="en-US" sz="1800" dirty="0" smtClean="0">
                <a:latin typeface="Times New Roman" panose="02020603050405020304" pitchFamily="18" charset="0"/>
                <a:cs typeface="Times New Roman" panose="02020603050405020304" pitchFamily="18" charset="0"/>
              </a:rPr>
              <a:t>bipolar technology</a:t>
            </a:r>
            <a:r>
              <a:rPr lang="en-US" sz="1800" dirty="0">
                <a:latin typeface="Times New Roman" panose="02020603050405020304" pitchFamily="18" charset="0"/>
                <a:cs typeface="Times New Roman" panose="02020603050405020304" pitchFamily="18" charset="0"/>
              </a:rPr>
              <a:t>, which uses </a:t>
            </a:r>
            <a:r>
              <a:rPr lang="en-US" sz="1800" i="1" dirty="0" err="1">
                <a:latin typeface="Times New Roman" panose="02020603050405020304" pitchFamily="18" charset="0"/>
                <a:cs typeface="Times New Roman" panose="02020603050405020304" pitchFamily="18" charset="0"/>
              </a:rPr>
              <a:t>npn</a:t>
            </a:r>
            <a:r>
              <a:rPr lang="en-US" sz="1800" dirty="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pnp</a:t>
            </a:r>
            <a:r>
              <a:rPr lang="en-US" sz="1800" dirty="0">
                <a:latin typeface="Times New Roman" panose="02020603050405020304" pitchFamily="18" charset="0"/>
                <a:cs typeface="Times New Roman" panose="02020603050405020304" pitchFamily="18" charset="0"/>
              </a:rPr>
              <a:t> bipolar junction transistors; and the </a:t>
            </a:r>
            <a:r>
              <a:rPr lang="en-US" sz="1800" i="1" dirty="0">
                <a:latin typeface="Times New Roman" panose="02020603050405020304" pitchFamily="18" charset="0"/>
                <a:cs typeface="Times New Roman" panose="02020603050405020304" pitchFamily="18" charset="0"/>
              </a:rPr>
              <a:t>MOS</a:t>
            </a:r>
          </a:p>
          <a:p>
            <a:pPr algn="just"/>
            <a:r>
              <a:rPr lang="en-US" sz="1800" dirty="0">
                <a:latin typeface="Times New Roman" panose="02020603050405020304" pitchFamily="18" charset="0"/>
                <a:cs typeface="Times New Roman" panose="02020603050405020304" pitchFamily="18" charset="0"/>
              </a:rPr>
              <a:t>technology, which uses </a:t>
            </a:r>
            <a:r>
              <a:rPr lang="en-US" sz="1800" i="1" dirty="0">
                <a:latin typeface="Times New Roman" panose="02020603050405020304" pitchFamily="18" charset="0"/>
                <a:cs typeface="Times New Roman" panose="02020603050405020304" pitchFamily="18" charset="0"/>
              </a:rPr>
              <a:t>NMOS</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PMOS</a:t>
            </a:r>
            <a:r>
              <a:rPr lang="en-US" sz="1800" dirty="0">
                <a:latin typeface="Times New Roman" panose="02020603050405020304" pitchFamily="18" charset="0"/>
                <a:cs typeface="Times New Roman" panose="02020603050405020304" pitchFamily="18" charset="0"/>
              </a:rPr>
              <a:t> field-effect transistors. We showed that</a:t>
            </a:r>
          </a:p>
          <a:p>
            <a:pPr algn="just"/>
            <a:r>
              <a:rPr lang="en-US" sz="1800" dirty="0">
                <a:latin typeface="Times New Roman" panose="02020603050405020304" pitchFamily="18" charset="0"/>
                <a:cs typeface="Times New Roman" panose="02020603050405020304" pitchFamily="18" charset="0"/>
              </a:rPr>
              <a:t>bipolar transistors have a larger </a:t>
            </a:r>
            <a:r>
              <a:rPr lang="en-US" sz="1800" dirty="0" err="1">
                <a:latin typeface="Times New Roman" panose="02020603050405020304" pitchFamily="18" charset="0"/>
                <a:cs typeface="Times New Roman" panose="02020603050405020304" pitchFamily="18" charset="0"/>
              </a:rPr>
              <a:t>transconductance</a:t>
            </a:r>
            <a:r>
              <a:rPr lang="en-US" sz="1800" dirty="0">
                <a:latin typeface="Times New Roman" panose="02020603050405020304" pitchFamily="18" charset="0"/>
                <a:cs typeface="Times New Roman" panose="02020603050405020304" pitchFamily="18" charset="0"/>
              </a:rPr>
              <a:t> than </a:t>
            </a:r>
            <a:r>
              <a:rPr lang="en-US" sz="1800" i="1" dirty="0">
                <a:latin typeface="Times New Roman" panose="02020603050405020304" pitchFamily="18" charset="0"/>
                <a:cs typeface="Times New Roman" panose="02020603050405020304" pitchFamily="18" charset="0"/>
              </a:rPr>
              <a:t>MOSFET</a:t>
            </a:r>
            <a:r>
              <a:rPr lang="en-US" sz="1800" dirty="0">
                <a:latin typeface="Times New Roman" panose="02020603050405020304" pitchFamily="18" charset="0"/>
                <a:cs typeface="Times New Roman" panose="02020603050405020304" pitchFamily="18" charset="0"/>
              </a:rPr>
              <a:t>s biased at the </a:t>
            </a:r>
            <a:r>
              <a:rPr lang="en-US" sz="1800" dirty="0" smtClean="0">
                <a:latin typeface="Times New Roman" panose="02020603050405020304" pitchFamily="18" charset="0"/>
                <a:cs typeface="Times New Roman" panose="02020603050405020304" pitchFamily="18" charset="0"/>
              </a:rPr>
              <a:t>same current </a:t>
            </a:r>
            <a:r>
              <a:rPr lang="en-US" sz="1800" dirty="0">
                <a:latin typeface="Times New Roman" panose="02020603050405020304" pitchFamily="18" charset="0"/>
                <a:cs typeface="Times New Roman" panose="02020603050405020304" pitchFamily="18" charset="0"/>
              </a:rPr>
              <a:t>levels, and that, in general, bipolar amplifiers have larger voltage gains. </a:t>
            </a:r>
            <a:r>
              <a:rPr lang="en-US" sz="1800" dirty="0" smtClean="0">
                <a:latin typeface="Times New Roman" panose="02020603050405020304" pitchFamily="18" charset="0"/>
                <a:cs typeface="Times New Roman" panose="02020603050405020304" pitchFamily="18" charset="0"/>
              </a:rPr>
              <a:t>We also </a:t>
            </a:r>
            <a:r>
              <a:rPr lang="en-US" sz="1800" dirty="0">
                <a:latin typeface="Times New Roman" panose="02020603050405020304" pitchFamily="18" charset="0"/>
                <a:cs typeface="Times New Roman" panose="02020603050405020304" pitchFamily="18" charset="0"/>
              </a:rPr>
              <a:t>showed that MOSFET circuits have an essentially infinite input impedance </a:t>
            </a:r>
            <a:r>
              <a:rPr lang="en-US" sz="1800" dirty="0" smtClean="0">
                <a:latin typeface="Times New Roman" panose="02020603050405020304" pitchFamily="18" charset="0"/>
                <a:cs typeface="Times New Roman" panose="02020603050405020304" pitchFamily="18" charset="0"/>
              </a:rPr>
              <a:t>at low </a:t>
            </a:r>
            <a:r>
              <a:rPr lang="en-US" sz="1800" dirty="0">
                <a:latin typeface="Times New Roman" panose="02020603050405020304" pitchFamily="18" charset="0"/>
                <a:cs typeface="Times New Roman" panose="02020603050405020304" pitchFamily="18" charset="0"/>
              </a:rPr>
              <a:t>frequencies, which implies a zero input bias current.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advantages of the two technologies can be exploited by combining </a:t>
            </a:r>
            <a:r>
              <a:rPr lang="en-US" sz="1800" dirty="0" smtClean="0">
                <a:latin typeface="Times New Roman" panose="02020603050405020304" pitchFamily="18" charset="0"/>
                <a:cs typeface="Times New Roman" panose="02020603050405020304" pitchFamily="18" charset="0"/>
              </a:rPr>
              <a:t>bipolar and </a:t>
            </a:r>
            <a:r>
              <a:rPr lang="en-US" sz="1800" dirty="0">
                <a:latin typeface="Times New Roman" panose="02020603050405020304" pitchFamily="18" charset="0"/>
                <a:cs typeface="Times New Roman" panose="02020603050405020304" pitchFamily="18" charset="0"/>
              </a:rPr>
              <a:t>MOS transistors in the same integrated circuit. The technology is </a:t>
            </a:r>
            <a:r>
              <a:rPr lang="en-US" sz="1800" dirty="0" smtClean="0">
                <a:latin typeface="Times New Roman" panose="02020603050405020304" pitchFamily="18" charset="0"/>
                <a:cs typeface="Times New Roman" panose="02020603050405020304" pitchFamily="18" charset="0"/>
              </a:rPr>
              <a:t>called </a:t>
            </a:r>
            <a:r>
              <a:rPr lang="en-US" sz="1800" b="1" dirty="0" err="1" smtClean="0">
                <a:latin typeface="Times New Roman" panose="02020603050405020304" pitchFamily="18" charset="0"/>
                <a:cs typeface="Times New Roman" panose="02020603050405020304" pitchFamily="18" charset="0"/>
              </a:rPr>
              <a:t>BiCMOS</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BiCMOS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technology is especially useful in digital circuit design, but also</a:t>
            </a:r>
          </a:p>
          <a:p>
            <a:pPr algn="just"/>
            <a:r>
              <a:rPr lang="en-US" sz="1800" dirty="0">
                <a:latin typeface="Times New Roman" panose="02020603050405020304" pitchFamily="18" charset="0"/>
                <a:cs typeface="Times New Roman" panose="02020603050405020304" pitchFamily="18" charset="0"/>
              </a:rPr>
              <a:t>has applications in analog circuits.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9ECA6BF-F9B5-4AF6-AFE4-FF54484E6C41}" type="slidenum">
              <a:rPr lang="en-GB" altLang="en-US" sz="1200" smtClean="0">
                <a:latin typeface="Garamond" pitchFamily="18" charset="0"/>
              </a:rPr>
              <a:pPr/>
              <a:t>3</a:t>
            </a:fld>
            <a:endParaRPr lang="en-GB" altLang="en-US" sz="1200" smtClean="0">
              <a:latin typeface="Garamond" pitchFamily="18" charset="0"/>
            </a:endParaRPr>
          </a:p>
        </p:txBody>
      </p:sp>
      <p:sp>
        <p:nvSpPr>
          <p:cNvPr id="512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512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5125" name="Text Box 202"/>
          <p:cNvSpPr txBox="1">
            <a:spLocks noChangeArrowheads="1"/>
          </p:cNvSpPr>
          <p:nvPr/>
        </p:nvSpPr>
        <p:spPr bwMode="auto">
          <a:xfrm>
            <a:off x="557213" y="863600"/>
            <a:ext cx="5219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a:t>The current mirror circuit</a:t>
            </a:r>
            <a:endParaRPr lang="en-GB" altLang="en-US" sz="1800"/>
          </a:p>
        </p:txBody>
      </p:sp>
      <p:sp>
        <p:nvSpPr>
          <p:cNvPr id="5126" name="Text Box 203"/>
          <p:cNvSpPr txBox="1">
            <a:spLocks noChangeArrowheads="1"/>
          </p:cNvSpPr>
          <p:nvPr/>
        </p:nvSpPr>
        <p:spPr bwMode="auto">
          <a:xfrm>
            <a:off x="509588" y="2757488"/>
            <a:ext cx="5392737"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Notice that the V</a:t>
            </a:r>
            <a:r>
              <a:rPr lang="en-GB" altLang="en-US" sz="1800" baseline="-25000"/>
              <a:t>BE1</a:t>
            </a:r>
            <a:r>
              <a:rPr lang="en-GB" altLang="en-US" sz="1800"/>
              <a:t> = V</a:t>
            </a:r>
            <a:r>
              <a:rPr lang="en-GB" altLang="en-US" sz="1800" baseline="-25000"/>
              <a:t>BE2</a:t>
            </a:r>
            <a:r>
              <a:rPr lang="en-GB" altLang="en-US" sz="1800"/>
              <a:t> (= V</a:t>
            </a:r>
            <a:r>
              <a:rPr lang="en-GB" altLang="en-US" sz="1800" baseline="-25000"/>
              <a:t>BE</a:t>
            </a:r>
            <a:r>
              <a:rPr lang="en-GB" altLang="en-US" sz="1800"/>
              <a:t>) and so provided the transistors are identical, the collector currents will be the same also (I</a:t>
            </a:r>
            <a:r>
              <a:rPr lang="en-GB" altLang="en-US" sz="1800" baseline="-25000"/>
              <a:t>C1</a:t>
            </a:r>
            <a:r>
              <a:rPr lang="en-GB" altLang="en-US" sz="1800"/>
              <a:t> = I</a:t>
            </a:r>
            <a:r>
              <a:rPr lang="en-GB" altLang="en-US" sz="1800" baseline="-25000"/>
              <a:t>C2</a:t>
            </a:r>
            <a:r>
              <a:rPr lang="en-GB" altLang="en-US" sz="1800"/>
              <a:t> = I</a:t>
            </a:r>
            <a:r>
              <a:rPr lang="en-GB" altLang="en-US" sz="1800" baseline="-25000"/>
              <a:t>O</a:t>
            </a:r>
            <a:r>
              <a:rPr lang="en-GB" altLang="en-US" sz="1800"/>
              <a:t>) . </a:t>
            </a:r>
          </a:p>
          <a:p>
            <a:pPr>
              <a:spcBef>
                <a:spcPct val="50000"/>
              </a:spcBef>
            </a:pPr>
            <a:r>
              <a:rPr lang="en-GB" altLang="en-US" sz="1800"/>
              <a:t>Hence </a:t>
            </a:r>
          </a:p>
        </p:txBody>
      </p:sp>
      <p:graphicFrame>
        <p:nvGraphicFramePr>
          <p:cNvPr id="5127" name="Object 207"/>
          <p:cNvGraphicFramePr>
            <a:graphicFrameLocks noChangeAspect="1"/>
          </p:cNvGraphicFramePr>
          <p:nvPr/>
        </p:nvGraphicFramePr>
        <p:xfrm>
          <a:off x="1057275" y="4722813"/>
          <a:ext cx="2740025" cy="681037"/>
        </p:xfrm>
        <a:graphic>
          <a:graphicData uri="http://schemas.openxmlformats.org/presentationml/2006/ole">
            <mc:AlternateContent xmlns:mc="http://schemas.openxmlformats.org/markup-compatibility/2006">
              <mc:Choice xmlns:v="urn:schemas-microsoft-com:vml" Requires="v">
                <p:oleObj spid="_x0000_s5255" name="Equation" r:id="rId4" imgW="1701800" imgH="419100" progId="Equation.3">
                  <p:embed/>
                </p:oleObj>
              </mc:Choice>
              <mc:Fallback>
                <p:oleObj name="Equation" r:id="rId4" imgW="1701800" imgH="419100" progId="Equation.3">
                  <p:embed/>
                  <p:pic>
                    <p:nvPicPr>
                      <p:cNvPr id="0" name="Object 2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4722813"/>
                        <a:ext cx="27400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8" name="Object 205"/>
          <p:cNvGraphicFramePr>
            <a:graphicFrameLocks noChangeAspect="1"/>
          </p:cNvGraphicFramePr>
          <p:nvPr/>
        </p:nvGraphicFramePr>
        <p:xfrm>
          <a:off x="1098550" y="5414963"/>
          <a:ext cx="2032000" cy="755650"/>
        </p:xfrm>
        <a:graphic>
          <a:graphicData uri="http://schemas.openxmlformats.org/presentationml/2006/ole">
            <mc:AlternateContent xmlns:mc="http://schemas.openxmlformats.org/markup-compatibility/2006">
              <mc:Choice xmlns:v="urn:schemas-microsoft-com:vml" Requires="v">
                <p:oleObj spid="_x0000_s5256" name="Equation" r:id="rId6" imgW="1130300" imgH="419100" progId="Equation.3">
                  <p:embed/>
                </p:oleObj>
              </mc:Choice>
              <mc:Fallback>
                <p:oleObj name="Equation" r:id="rId6" imgW="1130300" imgH="419100" progId="Equation.3">
                  <p:embed/>
                  <p:pic>
                    <p:nvPicPr>
                      <p:cNvPr id="0" name="Object 2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550" y="5414963"/>
                        <a:ext cx="20320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9" name="Object 204"/>
          <p:cNvGraphicFramePr>
            <a:graphicFrameLocks noChangeAspect="1"/>
          </p:cNvGraphicFramePr>
          <p:nvPr/>
        </p:nvGraphicFramePr>
        <p:xfrm>
          <a:off x="1214438" y="4022725"/>
          <a:ext cx="1604962" cy="644525"/>
        </p:xfrm>
        <a:graphic>
          <a:graphicData uri="http://schemas.openxmlformats.org/presentationml/2006/ole">
            <mc:AlternateContent xmlns:mc="http://schemas.openxmlformats.org/markup-compatibility/2006">
              <mc:Choice xmlns:v="urn:schemas-microsoft-com:vml" Requires="v">
                <p:oleObj spid="_x0000_s5257" name="Equation" r:id="rId8" imgW="990170" imgH="393529" progId="Equation.3">
                  <p:embed/>
                </p:oleObj>
              </mc:Choice>
              <mc:Fallback>
                <p:oleObj name="Equation" r:id="rId8" imgW="990170" imgH="393529" progId="Equation.3">
                  <p:embed/>
                  <p:pic>
                    <p:nvPicPr>
                      <p:cNvPr id="0" name="Object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438" y="4022725"/>
                        <a:ext cx="16049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0" name="Rectangle 208"/>
          <p:cNvSpPr>
            <a:spLocks noChangeArrowheads="1"/>
          </p:cNvSpPr>
          <p:nvPr/>
        </p:nvSpPr>
        <p:spPr bwMode="auto">
          <a:xfrm>
            <a:off x="0" y="2220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5131" name="Text Box 261"/>
          <p:cNvSpPr txBox="1">
            <a:spLocks noChangeArrowheads="1"/>
          </p:cNvSpPr>
          <p:nvPr/>
        </p:nvSpPr>
        <p:spPr bwMode="auto">
          <a:xfrm>
            <a:off x="528638" y="1220788"/>
            <a:ext cx="8123237"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This is a very useful circuit to create a temperature compensated current source. It is widely used in integrated circuit designs, because all the transistors are produced at the same time in the same piece of silicon – hence it easy to produce matched transistors that also share the same thermal environment. These are key requirements for the circuit to operate effectively.</a:t>
            </a:r>
          </a:p>
        </p:txBody>
      </p:sp>
      <p:grpSp>
        <p:nvGrpSpPr>
          <p:cNvPr id="5132" name="Group 272"/>
          <p:cNvGrpSpPr>
            <a:grpSpLocks/>
          </p:cNvGrpSpPr>
          <p:nvPr/>
        </p:nvGrpSpPr>
        <p:grpSpPr bwMode="auto">
          <a:xfrm>
            <a:off x="5564188" y="2670175"/>
            <a:ext cx="2978150" cy="3408363"/>
            <a:chOff x="3497" y="1614"/>
            <a:chExt cx="1876" cy="2147"/>
          </a:xfrm>
        </p:grpSpPr>
        <p:sp>
          <p:nvSpPr>
            <p:cNvPr id="5135" name="Freeform 214"/>
            <p:cNvSpPr>
              <a:spLocks/>
            </p:cNvSpPr>
            <p:nvPr/>
          </p:nvSpPr>
          <p:spPr bwMode="auto">
            <a:xfrm>
              <a:off x="4398" y="2759"/>
              <a:ext cx="41" cy="41"/>
            </a:xfrm>
            <a:custGeom>
              <a:avLst/>
              <a:gdLst>
                <a:gd name="T0" fmla="*/ 0 w 50"/>
                <a:gd name="T1" fmla="*/ 5 h 50"/>
                <a:gd name="T2" fmla="*/ 1 w 50"/>
                <a:gd name="T3" fmla="*/ 2 h 50"/>
                <a:gd name="T4" fmla="*/ 2 w 50"/>
                <a:gd name="T5" fmla="*/ 2 h 50"/>
                <a:gd name="T6" fmla="*/ 4 w 50"/>
                <a:gd name="T7" fmla="*/ 0 h 50"/>
                <a:gd name="T8" fmla="*/ 6 w 50"/>
                <a:gd name="T9" fmla="*/ 0 h 50"/>
                <a:gd name="T10" fmla="*/ 8 w 50"/>
                <a:gd name="T11" fmla="*/ 2 h 50"/>
                <a:gd name="T12" fmla="*/ 9 w 50"/>
                <a:gd name="T13" fmla="*/ 2 h 50"/>
                <a:gd name="T14" fmla="*/ 11 w 50"/>
                <a:gd name="T15" fmla="*/ 5 h 50"/>
                <a:gd name="T16" fmla="*/ 9 w 50"/>
                <a:gd name="T17" fmla="*/ 7 h 50"/>
                <a:gd name="T18" fmla="*/ 8 w 50"/>
                <a:gd name="T19" fmla="*/ 9 h 50"/>
                <a:gd name="T20" fmla="*/ 6 w 50"/>
                <a:gd name="T21" fmla="*/ 11 h 50"/>
                <a:gd name="T22" fmla="*/ 4 w 50"/>
                <a:gd name="T23" fmla="*/ 11 h 50"/>
                <a:gd name="T24" fmla="*/ 2 w 50"/>
                <a:gd name="T25" fmla="*/ 9 h 50"/>
                <a:gd name="T26" fmla="*/ 1 w 50"/>
                <a:gd name="T27" fmla="*/ 7 h 50"/>
                <a:gd name="T28" fmla="*/ 0 w 50"/>
                <a:gd name="T29" fmla="*/ 5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50"/>
                <a:gd name="T47" fmla="*/ 50 w 50"/>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50">
                  <a:moveTo>
                    <a:pt x="0" y="24"/>
                  </a:moveTo>
                  <a:lnTo>
                    <a:pt x="1" y="14"/>
                  </a:lnTo>
                  <a:lnTo>
                    <a:pt x="8" y="4"/>
                  </a:lnTo>
                  <a:lnTo>
                    <a:pt x="18" y="0"/>
                  </a:lnTo>
                  <a:lnTo>
                    <a:pt x="30" y="0"/>
                  </a:lnTo>
                  <a:lnTo>
                    <a:pt x="40" y="4"/>
                  </a:lnTo>
                  <a:lnTo>
                    <a:pt x="47" y="14"/>
                  </a:lnTo>
                  <a:lnTo>
                    <a:pt x="50" y="24"/>
                  </a:lnTo>
                  <a:lnTo>
                    <a:pt x="47" y="36"/>
                  </a:lnTo>
                  <a:lnTo>
                    <a:pt x="40" y="45"/>
                  </a:lnTo>
                  <a:lnTo>
                    <a:pt x="30" y="50"/>
                  </a:lnTo>
                  <a:lnTo>
                    <a:pt x="18" y="50"/>
                  </a:lnTo>
                  <a:lnTo>
                    <a:pt x="8" y="45"/>
                  </a:lnTo>
                  <a:lnTo>
                    <a:pt x="1" y="36"/>
                  </a:lnTo>
                  <a:lnTo>
                    <a:pt x="0" y="24"/>
                  </a:lnTo>
                  <a:close/>
                </a:path>
              </a:pathLst>
            </a:custGeom>
            <a:solidFill>
              <a:srgbClr val="000000"/>
            </a:solidFill>
            <a:ln w="14288">
              <a:solidFill>
                <a:srgbClr val="000000"/>
              </a:solidFill>
              <a:prstDash val="solid"/>
              <a:round/>
              <a:headEnd/>
              <a:tailEnd/>
            </a:ln>
          </p:spPr>
          <p:txBody>
            <a:bodyPr/>
            <a:lstStyle/>
            <a:p>
              <a:endParaRPr lang="zh-CN" altLang="en-US"/>
            </a:p>
          </p:txBody>
        </p:sp>
        <p:grpSp>
          <p:nvGrpSpPr>
            <p:cNvPr id="5136" name="Group 260"/>
            <p:cNvGrpSpPr>
              <a:grpSpLocks/>
            </p:cNvGrpSpPr>
            <p:nvPr/>
          </p:nvGrpSpPr>
          <p:grpSpPr bwMode="auto">
            <a:xfrm>
              <a:off x="3497" y="3247"/>
              <a:ext cx="305" cy="221"/>
              <a:chOff x="3579" y="3111"/>
              <a:chExt cx="372" cy="269"/>
            </a:xfrm>
          </p:grpSpPr>
          <p:sp>
            <p:nvSpPr>
              <p:cNvPr id="5184" name="Rectangle 215"/>
              <p:cNvSpPr>
                <a:spLocks noChangeArrowheads="1"/>
              </p:cNvSpPr>
              <p:nvPr/>
            </p:nvSpPr>
            <p:spPr bwMode="auto">
              <a:xfrm>
                <a:off x="3579" y="3111"/>
                <a:ext cx="13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V</a:t>
                </a:r>
                <a:endParaRPr lang="en-GB" altLang="en-US"/>
              </a:p>
            </p:txBody>
          </p:sp>
          <p:sp>
            <p:nvSpPr>
              <p:cNvPr id="5185" name="Rectangle 216"/>
              <p:cNvSpPr>
                <a:spLocks noChangeArrowheads="1"/>
              </p:cNvSpPr>
              <p:nvPr/>
            </p:nvSpPr>
            <p:spPr bwMode="auto">
              <a:xfrm>
                <a:off x="3691" y="3205"/>
                <a:ext cx="26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500">
                    <a:solidFill>
                      <a:srgbClr val="000000"/>
                    </a:solidFill>
                    <a:latin typeface="Times New Roman" pitchFamily="18" charset="0"/>
                  </a:rPr>
                  <a:t>BE1</a:t>
                </a:r>
                <a:endParaRPr lang="en-GB" altLang="en-US"/>
              </a:p>
            </p:txBody>
          </p:sp>
        </p:grpSp>
        <p:sp>
          <p:nvSpPr>
            <p:cNvPr id="5137" name="Line 217"/>
            <p:cNvSpPr>
              <a:spLocks noChangeShapeType="1"/>
            </p:cNvSpPr>
            <p:nvPr/>
          </p:nvSpPr>
          <p:spPr bwMode="auto">
            <a:xfrm>
              <a:off x="4279" y="3149"/>
              <a:ext cx="1" cy="27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Line 218"/>
            <p:cNvSpPr>
              <a:spLocks noChangeShapeType="1"/>
            </p:cNvSpPr>
            <p:nvPr/>
          </p:nvSpPr>
          <p:spPr bwMode="auto">
            <a:xfrm flipV="1">
              <a:off x="4279" y="3149"/>
              <a:ext cx="139" cy="14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Line 219"/>
            <p:cNvSpPr>
              <a:spLocks noChangeShapeType="1"/>
            </p:cNvSpPr>
            <p:nvPr/>
          </p:nvSpPr>
          <p:spPr bwMode="auto">
            <a:xfrm>
              <a:off x="4279" y="3289"/>
              <a:ext cx="106" cy="10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Freeform 220"/>
            <p:cNvSpPr>
              <a:spLocks/>
            </p:cNvSpPr>
            <p:nvPr/>
          </p:nvSpPr>
          <p:spPr bwMode="auto">
            <a:xfrm>
              <a:off x="4350" y="3360"/>
              <a:ext cx="68" cy="68"/>
            </a:xfrm>
            <a:custGeom>
              <a:avLst/>
              <a:gdLst>
                <a:gd name="T0" fmla="*/ 18 w 82"/>
                <a:gd name="T1" fmla="*/ 16 h 83"/>
                <a:gd name="T2" fmla="*/ 0 w 82"/>
                <a:gd name="T3" fmla="*/ 11 h 83"/>
                <a:gd name="T4" fmla="*/ 4 w 82"/>
                <a:gd name="T5" fmla="*/ 9 h 83"/>
                <a:gd name="T6" fmla="*/ 8 w 82"/>
                <a:gd name="T7" fmla="*/ 7 h 83"/>
                <a:gd name="T8" fmla="*/ 10 w 82"/>
                <a:gd name="T9" fmla="*/ 4 h 83"/>
                <a:gd name="T10" fmla="*/ 12 w 82"/>
                <a:gd name="T11" fmla="*/ 0 h 83"/>
                <a:gd name="T12" fmla="*/ 18 w 82"/>
                <a:gd name="T13" fmla="*/ 16 h 83"/>
                <a:gd name="T14" fmla="*/ 0 60000 65536"/>
                <a:gd name="T15" fmla="*/ 0 60000 65536"/>
                <a:gd name="T16" fmla="*/ 0 60000 65536"/>
                <a:gd name="T17" fmla="*/ 0 60000 65536"/>
                <a:gd name="T18" fmla="*/ 0 60000 65536"/>
                <a:gd name="T19" fmla="*/ 0 60000 65536"/>
                <a:gd name="T20" fmla="*/ 0 60000 65536"/>
                <a:gd name="T21" fmla="*/ 0 w 82"/>
                <a:gd name="T22" fmla="*/ 0 h 83"/>
                <a:gd name="T23" fmla="*/ 82 w 82"/>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83">
                  <a:moveTo>
                    <a:pt x="82" y="83"/>
                  </a:moveTo>
                  <a:lnTo>
                    <a:pt x="0" y="56"/>
                  </a:lnTo>
                  <a:lnTo>
                    <a:pt x="19" y="47"/>
                  </a:lnTo>
                  <a:lnTo>
                    <a:pt x="35" y="34"/>
                  </a:lnTo>
                  <a:lnTo>
                    <a:pt x="46" y="18"/>
                  </a:lnTo>
                  <a:lnTo>
                    <a:pt x="55" y="0"/>
                  </a:lnTo>
                  <a:lnTo>
                    <a:pt x="82"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1" name="Rectangle 221"/>
            <p:cNvSpPr>
              <a:spLocks noChangeArrowheads="1"/>
            </p:cNvSpPr>
            <p:nvPr/>
          </p:nvSpPr>
          <p:spPr bwMode="auto">
            <a:xfrm>
              <a:off x="4348" y="2130"/>
              <a:ext cx="139" cy="348"/>
            </a:xfrm>
            <a:prstGeom prst="rect">
              <a:avLst/>
            </a:prstGeom>
            <a:solidFill>
              <a:srgbClr val="FFFFFF"/>
            </a:solidFill>
            <a:ln w="14288">
              <a:solidFill>
                <a:srgbClr val="000000"/>
              </a:solidFill>
              <a:miter lim="800000"/>
              <a:headEnd/>
              <a:tailEnd/>
            </a:ln>
          </p:spPr>
          <p:txBody>
            <a:bodyPr/>
            <a:lstStyle/>
            <a:p>
              <a:endParaRPr lang="en-US" altLang="en-US"/>
            </a:p>
          </p:txBody>
        </p:sp>
        <p:sp>
          <p:nvSpPr>
            <p:cNvPr id="5142" name="Line 222"/>
            <p:cNvSpPr>
              <a:spLocks noChangeShapeType="1"/>
            </p:cNvSpPr>
            <p:nvPr/>
          </p:nvSpPr>
          <p:spPr bwMode="auto">
            <a:xfrm>
              <a:off x="4999" y="2648"/>
              <a:ext cx="1" cy="27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3" name="Line 223"/>
            <p:cNvSpPr>
              <a:spLocks noChangeShapeType="1"/>
            </p:cNvSpPr>
            <p:nvPr/>
          </p:nvSpPr>
          <p:spPr bwMode="auto">
            <a:xfrm flipV="1">
              <a:off x="4999" y="2648"/>
              <a:ext cx="140" cy="1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4" name="Line 224"/>
            <p:cNvSpPr>
              <a:spLocks noChangeShapeType="1"/>
            </p:cNvSpPr>
            <p:nvPr/>
          </p:nvSpPr>
          <p:spPr bwMode="auto">
            <a:xfrm>
              <a:off x="4999" y="2786"/>
              <a:ext cx="106" cy="1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5" name="Freeform 225"/>
            <p:cNvSpPr>
              <a:spLocks/>
            </p:cNvSpPr>
            <p:nvPr/>
          </p:nvSpPr>
          <p:spPr bwMode="auto">
            <a:xfrm>
              <a:off x="5071" y="2858"/>
              <a:ext cx="68" cy="67"/>
            </a:xfrm>
            <a:custGeom>
              <a:avLst/>
              <a:gdLst>
                <a:gd name="T0" fmla="*/ 16 w 83"/>
                <a:gd name="T1" fmla="*/ 18 h 81"/>
                <a:gd name="T2" fmla="*/ 0 w 83"/>
                <a:gd name="T3" fmla="*/ 12 h 81"/>
                <a:gd name="T4" fmla="*/ 4 w 83"/>
                <a:gd name="T5" fmla="*/ 10 h 81"/>
                <a:gd name="T6" fmla="*/ 7 w 83"/>
                <a:gd name="T7" fmla="*/ 7 h 81"/>
                <a:gd name="T8" fmla="*/ 9 w 83"/>
                <a:gd name="T9" fmla="*/ 4 h 81"/>
                <a:gd name="T10" fmla="*/ 11 w 83"/>
                <a:gd name="T11" fmla="*/ 0 h 81"/>
                <a:gd name="T12" fmla="*/ 16 w 83"/>
                <a:gd name="T13" fmla="*/ 18 h 81"/>
                <a:gd name="T14" fmla="*/ 0 60000 65536"/>
                <a:gd name="T15" fmla="*/ 0 60000 65536"/>
                <a:gd name="T16" fmla="*/ 0 60000 65536"/>
                <a:gd name="T17" fmla="*/ 0 60000 65536"/>
                <a:gd name="T18" fmla="*/ 0 60000 65536"/>
                <a:gd name="T19" fmla="*/ 0 60000 65536"/>
                <a:gd name="T20" fmla="*/ 0 60000 65536"/>
                <a:gd name="T21" fmla="*/ 0 w 83"/>
                <a:gd name="T22" fmla="*/ 0 h 81"/>
                <a:gd name="T23" fmla="*/ 83 w 8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81">
                  <a:moveTo>
                    <a:pt x="83" y="81"/>
                  </a:moveTo>
                  <a:lnTo>
                    <a:pt x="0" y="54"/>
                  </a:lnTo>
                  <a:lnTo>
                    <a:pt x="19" y="46"/>
                  </a:lnTo>
                  <a:lnTo>
                    <a:pt x="35" y="34"/>
                  </a:lnTo>
                  <a:lnTo>
                    <a:pt x="46" y="18"/>
                  </a:lnTo>
                  <a:lnTo>
                    <a:pt x="55" y="0"/>
                  </a:lnTo>
                  <a:lnTo>
                    <a:pt x="83"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Line 227"/>
            <p:cNvSpPr>
              <a:spLocks noChangeShapeType="1"/>
            </p:cNvSpPr>
            <p:nvPr/>
          </p:nvSpPr>
          <p:spPr bwMode="auto">
            <a:xfrm flipV="1">
              <a:off x="4418" y="2470"/>
              <a:ext cx="1" cy="67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7" name="Line 228"/>
            <p:cNvSpPr>
              <a:spLocks noChangeShapeType="1"/>
            </p:cNvSpPr>
            <p:nvPr/>
          </p:nvSpPr>
          <p:spPr bwMode="auto">
            <a:xfrm flipV="1">
              <a:off x="4418" y="1678"/>
              <a:ext cx="1" cy="4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8" name="Line 229"/>
            <p:cNvSpPr>
              <a:spLocks noChangeShapeType="1"/>
            </p:cNvSpPr>
            <p:nvPr/>
          </p:nvSpPr>
          <p:spPr bwMode="auto">
            <a:xfrm flipH="1">
              <a:off x="4140" y="1678"/>
              <a:ext cx="55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9" name="Line 230"/>
            <p:cNvSpPr>
              <a:spLocks noChangeShapeType="1"/>
            </p:cNvSpPr>
            <p:nvPr/>
          </p:nvSpPr>
          <p:spPr bwMode="auto">
            <a:xfrm>
              <a:off x="4418" y="1867"/>
              <a:ext cx="1" cy="2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0" name="Freeform 231"/>
            <p:cNvSpPr>
              <a:spLocks/>
            </p:cNvSpPr>
            <p:nvPr/>
          </p:nvSpPr>
          <p:spPr bwMode="auto">
            <a:xfrm>
              <a:off x="4386" y="1872"/>
              <a:ext cx="64" cy="64"/>
            </a:xfrm>
            <a:custGeom>
              <a:avLst/>
              <a:gdLst>
                <a:gd name="T0" fmla="*/ 7 w 78"/>
                <a:gd name="T1" fmla="*/ 16 h 78"/>
                <a:gd name="T2" fmla="*/ 0 w 78"/>
                <a:gd name="T3" fmla="*/ 0 h 78"/>
                <a:gd name="T4" fmla="*/ 4 w 78"/>
                <a:gd name="T5" fmla="*/ 2 h 78"/>
                <a:gd name="T6" fmla="*/ 7 w 78"/>
                <a:gd name="T7" fmla="*/ 2 h 78"/>
                <a:gd name="T8" fmla="*/ 11 w 78"/>
                <a:gd name="T9" fmla="*/ 2 h 78"/>
                <a:gd name="T10" fmla="*/ 16 w 78"/>
                <a:gd name="T11" fmla="*/ 0 h 78"/>
                <a:gd name="T12" fmla="*/ 7 w 78"/>
                <a:gd name="T13" fmla="*/ 16 h 78"/>
                <a:gd name="T14" fmla="*/ 0 60000 65536"/>
                <a:gd name="T15" fmla="*/ 0 60000 65536"/>
                <a:gd name="T16" fmla="*/ 0 60000 65536"/>
                <a:gd name="T17" fmla="*/ 0 60000 65536"/>
                <a:gd name="T18" fmla="*/ 0 60000 65536"/>
                <a:gd name="T19" fmla="*/ 0 60000 65536"/>
                <a:gd name="T20" fmla="*/ 0 60000 65536"/>
                <a:gd name="T21" fmla="*/ 0 w 78"/>
                <a:gd name="T22" fmla="*/ 0 h 78"/>
                <a:gd name="T23" fmla="*/ 78 w 78"/>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78">
                  <a:moveTo>
                    <a:pt x="39" y="78"/>
                  </a:moveTo>
                  <a:lnTo>
                    <a:pt x="0" y="0"/>
                  </a:lnTo>
                  <a:lnTo>
                    <a:pt x="20" y="7"/>
                  </a:lnTo>
                  <a:lnTo>
                    <a:pt x="39" y="9"/>
                  </a:lnTo>
                  <a:lnTo>
                    <a:pt x="59" y="7"/>
                  </a:lnTo>
                  <a:lnTo>
                    <a:pt x="78" y="0"/>
                  </a:lnTo>
                  <a:lnTo>
                    <a:pt x="39"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Rectangle 232"/>
            <p:cNvSpPr>
              <a:spLocks noChangeArrowheads="1"/>
            </p:cNvSpPr>
            <p:nvPr/>
          </p:nvSpPr>
          <p:spPr bwMode="auto">
            <a:xfrm>
              <a:off x="4204" y="1768"/>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I</a:t>
              </a:r>
              <a:endParaRPr lang="en-GB" altLang="en-US"/>
            </a:p>
          </p:txBody>
        </p:sp>
        <p:sp>
          <p:nvSpPr>
            <p:cNvPr id="5152" name="Rectangle 233"/>
            <p:cNvSpPr>
              <a:spLocks noChangeArrowheads="1"/>
            </p:cNvSpPr>
            <p:nvPr/>
          </p:nvSpPr>
          <p:spPr bwMode="auto">
            <a:xfrm>
              <a:off x="4246" y="1845"/>
              <a:ext cx="1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500">
                  <a:solidFill>
                    <a:srgbClr val="000000"/>
                  </a:solidFill>
                  <a:latin typeface="Times New Roman" pitchFamily="18" charset="0"/>
                </a:rPr>
                <a:t>ref</a:t>
              </a:r>
              <a:endParaRPr lang="en-GB" altLang="en-US"/>
            </a:p>
          </p:txBody>
        </p:sp>
        <p:sp>
          <p:nvSpPr>
            <p:cNvPr id="5153" name="Rectangle 234"/>
            <p:cNvSpPr>
              <a:spLocks noChangeArrowheads="1"/>
            </p:cNvSpPr>
            <p:nvPr/>
          </p:nvSpPr>
          <p:spPr bwMode="auto">
            <a:xfrm>
              <a:off x="4717" y="1614"/>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V</a:t>
              </a:r>
              <a:endParaRPr lang="en-GB" altLang="en-US"/>
            </a:p>
          </p:txBody>
        </p:sp>
        <p:sp>
          <p:nvSpPr>
            <p:cNvPr id="5154" name="Rectangle 235"/>
            <p:cNvSpPr>
              <a:spLocks noChangeArrowheads="1"/>
            </p:cNvSpPr>
            <p:nvPr/>
          </p:nvSpPr>
          <p:spPr bwMode="auto">
            <a:xfrm>
              <a:off x="4809" y="1690"/>
              <a:ext cx="10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500">
                  <a:solidFill>
                    <a:srgbClr val="000000"/>
                  </a:solidFill>
                  <a:latin typeface="Times New Roman" pitchFamily="18" charset="0"/>
                </a:rPr>
                <a:t>cc</a:t>
              </a:r>
              <a:endParaRPr lang="en-GB" altLang="en-US"/>
            </a:p>
          </p:txBody>
        </p:sp>
        <p:sp>
          <p:nvSpPr>
            <p:cNvPr id="5155" name="Rectangle 236"/>
            <p:cNvSpPr>
              <a:spLocks noChangeArrowheads="1"/>
            </p:cNvSpPr>
            <p:nvPr/>
          </p:nvSpPr>
          <p:spPr bwMode="auto">
            <a:xfrm>
              <a:off x="4207" y="2208"/>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R</a:t>
              </a:r>
              <a:endParaRPr lang="en-GB" altLang="en-US"/>
            </a:p>
          </p:txBody>
        </p:sp>
        <p:sp>
          <p:nvSpPr>
            <p:cNvPr id="5156" name="Line 237"/>
            <p:cNvSpPr>
              <a:spLocks noChangeShapeType="1"/>
            </p:cNvSpPr>
            <p:nvPr/>
          </p:nvSpPr>
          <p:spPr bwMode="auto">
            <a:xfrm>
              <a:off x="4418" y="2779"/>
              <a:ext cx="59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Line 238"/>
            <p:cNvSpPr>
              <a:spLocks noChangeShapeType="1"/>
            </p:cNvSpPr>
            <p:nvPr/>
          </p:nvSpPr>
          <p:spPr bwMode="auto">
            <a:xfrm flipH="1">
              <a:off x="4002" y="2779"/>
              <a:ext cx="41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8" name="Line 239"/>
            <p:cNvSpPr>
              <a:spLocks noChangeShapeType="1"/>
            </p:cNvSpPr>
            <p:nvPr/>
          </p:nvSpPr>
          <p:spPr bwMode="auto">
            <a:xfrm>
              <a:off x="4001" y="2784"/>
              <a:ext cx="2" cy="50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9" name="Line 240"/>
            <p:cNvSpPr>
              <a:spLocks noChangeShapeType="1"/>
            </p:cNvSpPr>
            <p:nvPr/>
          </p:nvSpPr>
          <p:spPr bwMode="auto">
            <a:xfrm>
              <a:off x="4002" y="3289"/>
              <a:ext cx="27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0" name="Line 241"/>
            <p:cNvSpPr>
              <a:spLocks noChangeShapeType="1"/>
            </p:cNvSpPr>
            <p:nvPr/>
          </p:nvSpPr>
          <p:spPr bwMode="auto">
            <a:xfrm>
              <a:off x="4418" y="3428"/>
              <a:ext cx="1" cy="33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1" name="Line 242"/>
            <p:cNvSpPr>
              <a:spLocks noChangeShapeType="1"/>
            </p:cNvSpPr>
            <p:nvPr/>
          </p:nvSpPr>
          <p:spPr bwMode="auto">
            <a:xfrm>
              <a:off x="5139" y="2916"/>
              <a:ext cx="1" cy="8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2" name="Line 243"/>
            <p:cNvSpPr>
              <a:spLocks noChangeShapeType="1"/>
            </p:cNvSpPr>
            <p:nvPr/>
          </p:nvSpPr>
          <p:spPr bwMode="auto">
            <a:xfrm flipH="1">
              <a:off x="4140" y="3760"/>
              <a:ext cx="111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3" name="Line 244"/>
            <p:cNvSpPr>
              <a:spLocks noChangeShapeType="1"/>
            </p:cNvSpPr>
            <p:nvPr/>
          </p:nvSpPr>
          <p:spPr bwMode="auto">
            <a:xfrm flipV="1">
              <a:off x="3853" y="3097"/>
              <a:ext cx="2" cy="579"/>
            </a:xfrm>
            <a:prstGeom prst="line">
              <a:avLst/>
            </a:prstGeom>
            <a:noFill/>
            <a:ln w="14288">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64" name="Line 246"/>
            <p:cNvSpPr>
              <a:spLocks noChangeShapeType="1"/>
            </p:cNvSpPr>
            <p:nvPr/>
          </p:nvSpPr>
          <p:spPr bwMode="auto">
            <a:xfrm flipV="1">
              <a:off x="4917" y="2915"/>
              <a:ext cx="1" cy="579"/>
            </a:xfrm>
            <a:prstGeom prst="line">
              <a:avLst/>
            </a:prstGeom>
            <a:noFill/>
            <a:ln w="14288">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65" name="Group 259"/>
            <p:cNvGrpSpPr>
              <a:grpSpLocks/>
            </p:cNvGrpSpPr>
            <p:nvPr/>
          </p:nvGrpSpPr>
          <p:grpSpPr bwMode="auto">
            <a:xfrm>
              <a:off x="4580" y="3007"/>
              <a:ext cx="304" cy="221"/>
              <a:chOff x="4307" y="3111"/>
              <a:chExt cx="371" cy="269"/>
            </a:xfrm>
          </p:grpSpPr>
          <p:sp>
            <p:nvSpPr>
              <p:cNvPr id="5182" name="Rectangle 248"/>
              <p:cNvSpPr>
                <a:spLocks noChangeArrowheads="1"/>
              </p:cNvSpPr>
              <p:nvPr/>
            </p:nvSpPr>
            <p:spPr bwMode="auto">
              <a:xfrm>
                <a:off x="4307" y="3111"/>
                <a:ext cx="13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V</a:t>
                </a:r>
                <a:endParaRPr lang="en-GB" altLang="en-US"/>
              </a:p>
            </p:txBody>
          </p:sp>
          <p:sp>
            <p:nvSpPr>
              <p:cNvPr id="5183" name="Rectangle 249"/>
              <p:cNvSpPr>
                <a:spLocks noChangeArrowheads="1"/>
              </p:cNvSpPr>
              <p:nvPr/>
            </p:nvSpPr>
            <p:spPr bwMode="auto">
              <a:xfrm>
                <a:off x="4418" y="3205"/>
                <a:ext cx="26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500">
                    <a:solidFill>
                      <a:srgbClr val="000000"/>
                    </a:solidFill>
                    <a:latin typeface="Times New Roman" pitchFamily="18" charset="0"/>
                  </a:rPr>
                  <a:t>BE2</a:t>
                </a:r>
                <a:endParaRPr lang="en-GB" altLang="en-US"/>
              </a:p>
            </p:txBody>
          </p:sp>
        </p:grpSp>
        <p:sp>
          <p:nvSpPr>
            <p:cNvPr id="5166" name="Line 250"/>
            <p:cNvSpPr>
              <a:spLocks noChangeShapeType="1"/>
            </p:cNvSpPr>
            <p:nvPr/>
          </p:nvSpPr>
          <p:spPr bwMode="auto">
            <a:xfrm>
              <a:off x="5138" y="2214"/>
              <a:ext cx="1" cy="4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7" name="Line 253"/>
            <p:cNvSpPr>
              <a:spLocks noChangeShapeType="1"/>
            </p:cNvSpPr>
            <p:nvPr/>
          </p:nvSpPr>
          <p:spPr bwMode="auto">
            <a:xfrm>
              <a:off x="5139" y="2296"/>
              <a:ext cx="1" cy="2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8" name="Freeform 254"/>
            <p:cNvSpPr>
              <a:spLocks/>
            </p:cNvSpPr>
            <p:nvPr/>
          </p:nvSpPr>
          <p:spPr bwMode="auto">
            <a:xfrm>
              <a:off x="5108" y="2303"/>
              <a:ext cx="63" cy="63"/>
            </a:xfrm>
            <a:custGeom>
              <a:avLst/>
              <a:gdLst>
                <a:gd name="T0" fmla="*/ 7 w 77"/>
                <a:gd name="T1" fmla="*/ 16 h 77"/>
                <a:gd name="T2" fmla="*/ 0 w 77"/>
                <a:gd name="T3" fmla="*/ 0 h 77"/>
                <a:gd name="T4" fmla="*/ 4 w 77"/>
                <a:gd name="T5" fmla="*/ 2 h 77"/>
                <a:gd name="T6" fmla="*/ 7 w 77"/>
                <a:gd name="T7" fmla="*/ 2 h 77"/>
                <a:gd name="T8" fmla="*/ 11 w 77"/>
                <a:gd name="T9" fmla="*/ 2 h 77"/>
                <a:gd name="T10" fmla="*/ 16 w 77"/>
                <a:gd name="T11" fmla="*/ 0 h 77"/>
                <a:gd name="T12" fmla="*/ 7 w 77"/>
                <a:gd name="T13" fmla="*/ 16 h 77"/>
                <a:gd name="T14" fmla="*/ 0 60000 65536"/>
                <a:gd name="T15" fmla="*/ 0 60000 65536"/>
                <a:gd name="T16" fmla="*/ 0 60000 65536"/>
                <a:gd name="T17" fmla="*/ 0 60000 65536"/>
                <a:gd name="T18" fmla="*/ 0 60000 65536"/>
                <a:gd name="T19" fmla="*/ 0 60000 65536"/>
                <a:gd name="T20" fmla="*/ 0 60000 65536"/>
                <a:gd name="T21" fmla="*/ 0 w 77"/>
                <a:gd name="T22" fmla="*/ 0 h 77"/>
                <a:gd name="T23" fmla="*/ 77 w 77"/>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77">
                  <a:moveTo>
                    <a:pt x="38" y="77"/>
                  </a:moveTo>
                  <a:lnTo>
                    <a:pt x="0" y="0"/>
                  </a:lnTo>
                  <a:lnTo>
                    <a:pt x="18" y="6"/>
                  </a:lnTo>
                  <a:lnTo>
                    <a:pt x="38" y="8"/>
                  </a:lnTo>
                  <a:lnTo>
                    <a:pt x="57" y="6"/>
                  </a:lnTo>
                  <a:lnTo>
                    <a:pt x="77" y="0"/>
                  </a:lnTo>
                  <a:lnTo>
                    <a:pt x="38"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69" name="Group 268"/>
            <p:cNvGrpSpPr>
              <a:grpSpLocks/>
            </p:cNvGrpSpPr>
            <p:nvPr/>
          </p:nvGrpSpPr>
          <p:grpSpPr bwMode="auto">
            <a:xfrm>
              <a:off x="5216" y="2260"/>
              <a:ext cx="103" cy="220"/>
              <a:chOff x="5216" y="2260"/>
              <a:chExt cx="103" cy="220"/>
            </a:xfrm>
          </p:grpSpPr>
          <p:sp>
            <p:nvSpPr>
              <p:cNvPr id="5180" name="Rectangle 255"/>
              <p:cNvSpPr>
                <a:spLocks noChangeArrowheads="1"/>
              </p:cNvSpPr>
              <p:nvPr/>
            </p:nvSpPr>
            <p:spPr bwMode="auto">
              <a:xfrm>
                <a:off x="5216" y="2260"/>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I</a:t>
                </a:r>
                <a:endParaRPr lang="en-GB" altLang="en-US"/>
              </a:p>
            </p:txBody>
          </p:sp>
          <p:sp>
            <p:nvSpPr>
              <p:cNvPr id="5181" name="Rectangle 256"/>
              <p:cNvSpPr>
                <a:spLocks noChangeArrowheads="1"/>
              </p:cNvSpPr>
              <p:nvPr/>
            </p:nvSpPr>
            <p:spPr bwMode="auto">
              <a:xfrm>
                <a:off x="5259" y="233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500">
                    <a:solidFill>
                      <a:srgbClr val="000000"/>
                    </a:solidFill>
                    <a:latin typeface="Times New Roman" pitchFamily="18" charset="0"/>
                  </a:rPr>
                  <a:t>o</a:t>
                </a:r>
                <a:endParaRPr lang="en-GB" altLang="en-US"/>
              </a:p>
            </p:txBody>
          </p:sp>
        </p:grpSp>
        <p:sp>
          <p:nvSpPr>
            <p:cNvPr id="5170" name="Rectangle 257"/>
            <p:cNvSpPr>
              <a:spLocks noChangeArrowheads="1"/>
            </p:cNvSpPr>
            <p:nvPr/>
          </p:nvSpPr>
          <p:spPr bwMode="auto">
            <a:xfrm>
              <a:off x="5204" y="2713"/>
              <a:ext cx="16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T2</a:t>
              </a:r>
              <a:endParaRPr lang="en-GB" altLang="en-US"/>
            </a:p>
          </p:txBody>
        </p:sp>
        <p:sp>
          <p:nvSpPr>
            <p:cNvPr id="5171" name="Rectangle 258"/>
            <p:cNvSpPr>
              <a:spLocks noChangeArrowheads="1"/>
            </p:cNvSpPr>
            <p:nvPr/>
          </p:nvSpPr>
          <p:spPr bwMode="auto">
            <a:xfrm>
              <a:off x="4431" y="3200"/>
              <a:ext cx="16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T1</a:t>
              </a:r>
              <a:endParaRPr lang="en-GB" altLang="en-US"/>
            </a:p>
          </p:txBody>
        </p:sp>
        <p:sp>
          <p:nvSpPr>
            <p:cNvPr id="5172" name="Line 263"/>
            <p:cNvSpPr>
              <a:spLocks noChangeShapeType="1"/>
            </p:cNvSpPr>
            <p:nvPr/>
          </p:nvSpPr>
          <p:spPr bwMode="auto">
            <a:xfrm flipH="1">
              <a:off x="4098" y="2780"/>
              <a:ext cx="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73" name="Line 264"/>
            <p:cNvSpPr>
              <a:spLocks noChangeShapeType="1"/>
            </p:cNvSpPr>
            <p:nvPr/>
          </p:nvSpPr>
          <p:spPr bwMode="auto">
            <a:xfrm>
              <a:off x="4616" y="2785"/>
              <a:ext cx="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74" name="Line 265"/>
            <p:cNvSpPr>
              <a:spLocks noChangeShapeType="1"/>
            </p:cNvSpPr>
            <p:nvPr/>
          </p:nvSpPr>
          <p:spPr bwMode="auto">
            <a:xfrm rot="16200000" flipH="1">
              <a:off x="4351" y="2926"/>
              <a:ext cx="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75" name="Text Box 266"/>
            <p:cNvSpPr txBox="1">
              <a:spLocks noChangeArrowheads="1"/>
            </p:cNvSpPr>
            <p:nvPr/>
          </p:nvSpPr>
          <p:spPr bwMode="auto">
            <a:xfrm>
              <a:off x="4031" y="2538"/>
              <a:ext cx="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a:t>
              </a:r>
              <a:r>
                <a:rPr lang="en-GB" altLang="en-US" sz="1600" baseline="-25000"/>
                <a:t>B</a:t>
              </a:r>
            </a:p>
          </p:txBody>
        </p:sp>
        <p:sp>
          <p:nvSpPr>
            <p:cNvPr id="5176" name="Text Box 267"/>
            <p:cNvSpPr txBox="1">
              <a:spLocks noChangeArrowheads="1"/>
            </p:cNvSpPr>
            <p:nvPr/>
          </p:nvSpPr>
          <p:spPr bwMode="auto">
            <a:xfrm>
              <a:off x="4625" y="2543"/>
              <a:ext cx="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a:t>
              </a:r>
              <a:r>
                <a:rPr lang="en-GB" altLang="en-US" sz="1600" baseline="-25000"/>
                <a:t>B</a:t>
              </a:r>
            </a:p>
          </p:txBody>
        </p:sp>
        <p:grpSp>
          <p:nvGrpSpPr>
            <p:cNvPr id="5177" name="Group 269"/>
            <p:cNvGrpSpPr>
              <a:grpSpLocks/>
            </p:cNvGrpSpPr>
            <p:nvPr/>
          </p:nvGrpSpPr>
          <p:grpSpPr bwMode="auto">
            <a:xfrm>
              <a:off x="4273" y="2833"/>
              <a:ext cx="103" cy="220"/>
              <a:chOff x="5216" y="2260"/>
              <a:chExt cx="103" cy="220"/>
            </a:xfrm>
          </p:grpSpPr>
          <p:sp>
            <p:nvSpPr>
              <p:cNvPr id="5178" name="Rectangle 270"/>
              <p:cNvSpPr>
                <a:spLocks noChangeArrowheads="1"/>
              </p:cNvSpPr>
              <p:nvPr/>
            </p:nvSpPr>
            <p:spPr bwMode="auto">
              <a:xfrm>
                <a:off x="5216" y="2260"/>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900">
                    <a:solidFill>
                      <a:srgbClr val="000000"/>
                    </a:solidFill>
                    <a:latin typeface="Times New Roman" pitchFamily="18" charset="0"/>
                  </a:rPr>
                  <a:t>I</a:t>
                </a:r>
                <a:endParaRPr lang="en-GB" altLang="en-US"/>
              </a:p>
            </p:txBody>
          </p:sp>
          <p:sp>
            <p:nvSpPr>
              <p:cNvPr id="5179" name="Rectangle 271"/>
              <p:cNvSpPr>
                <a:spLocks noChangeArrowheads="1"/>
              </p:cNvSpPr>
              <p:nvPr/>
            </p:nvSpPr>
            <p:spPr bwMode="auto">
              <a:xfrm>
                <a:off x="5259" y="233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500">
                    <a:solidFill>
                      <a:srgbClr val="000000"/>
                    </a:solidFill>
                    <a:latin typeface="Times New Roman" pitchFamily="18" charset="0"/>
                  </a:rPr>
                  <a:t>o</a:t>
                </a:r>
                <a:endParaRPr lang="en-GB" altLang="en-US"/>
              </a:p>
            </p:txBody>
          </p:sp>
        </p:grpSp>
      </p:grpSp>
      <p:sp>
        <p:nvSpPr>
          <p:cNvPr id="5133" name="Text Box 273"/>
          <p:cNvSpPr txBox="1">
            <a:spLocks noChangeArrowheads="1"/>
          </p:cNvSpPr>
          <p:nvPr/>
        </p:nvSpPr>
        <p:spPr bwMode="auto">
          <a:xfrm>
            <a:off x="3467100" y="5622925"/>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if </a:t>
            </a:r>
            <a:r>
              <a:rPr lang="el-GR" altLang="en-US" sz="1800">
                <a:cs typeface="Arial" charset="0"/>
              </a:rPr>
              <a:t>β</a:t>
            </a:r>
            <a:r>
              <a:rPr lang="en-GB" altLang="en-US" sz="1800">
                <a:cs typeface="Arial" charset="0"/>
              </a:rPr>
              <a:t> is large</a:t>
            </a:r>
            <a:endParaRPr lang="el-GR" altLang="en-US" sz="1800">
              <a:cs typeface="Arial" charset="0"/>
            </a:endParaRPr>
          </a:p>
        </p:txBody>
      </p:sp>
      <p:sp>
        <p:nvSpPr>
          <p:cNvPr id="5134"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12CACF7-25E5-4BB0-BB6C-AC888485F19A}" type="slidenum">
              <a:rPr lang="en-GB" altLang="en-US" sz="1200" smtClean="0">
                <a:latin typeface="Garamond" pitchFamily="18" charset="0"/>
              </a:rPr>
              <a:pPr/>
              <a:t>30</a:t>
            </a:fld>
            <a:endParaRPr lang="en-GB" altLang="en-US" sz="1200" smtClean="0">
              <a:latin typeface="Garamond" pitchFamily="18" charset="0"/>
            </a:endParaRP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1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40" y="1034663"/>
            <a:ext cx="4028235" cy="4707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460048" y="1403487"/>
            <a:ext cx="4180715" cy="3970318"/>
          </a:xfrm>
          <a:prstGeom prst="rect">
            <a:avLst/>
          </a:prstGeom>
        </p:spPr>
        <p:txBody>
          <a:bodyPr wrap="square">
            <a:spAutoFit/>
          </a:bodyPr>
          <a:lstStyle/>
          <a:p>
            <a:pPr algn="just"/>
            <a:r>
              <a:rPr lang="en-US" sz="1800" dirty="0"/>
              <a:t>A basic </a:t>
            </a:r>
            <a:r>
              <a:rPr lang="en-US" sz="1800" i="1" dirty="0" err="1"/>
              <a:t>BiCMOS</a:t>
            </a:r>
            <a:r>
              <a:rPr lang="en-US" sz="1800" dirty="0"/>
              <a:t> differential amplifier, with a constant-current source bias and </a:t>
            </a:r>
            <a:r>
              <a:rPr lang="en-US" sz="1800" dirty="0" smtClean="0"/>
              <a:t>a bipolar </a:t>
            </a:r>
            <a:r>
              <a:rPr lang="en-US" sz="1800" dirty="0"/>
              <a:t>active load, is shown in </a:t>
            </a:r>
            <a:r>
              <a:rPr lang="en-US" sz="1800" dirty="0" smtClean="0"/>
              <a:t>the figure left. Again</a:t>
            </a:r>
            <a:r>
              <a:rPr lang="en-US" sz="1800" dirty="0"/>
              <a:t>, the primary advantages </a:t>
            </a:r>
            <a:r>
              <a:rPr lang="en-US" sz="1800" dirty="0" smtClean="0"/>
              <a:t>are the </a:t>
            </a:r>
            <a:r>
              <a:rPr lang="en-US" sz="1800" dirty="0"/>
              <a:t>infinite input resistance and the zero input bias current. </a:t>
            </a:r>
            <a:endParaRPr lang="en-US" sz="1800" dirty="0" smtClean="0"/>
          </a:p>
          <a:p>
            <a:pPr algn="just"/>
            <a:endParaRPr lang="en-US" sz="1800" dirty="0"/>
          </a:p>
          <a:p>
            <a:pPr algn="just"/>
            <a:r>
              <a:rPr lang="en-US" sz="1800" dirty="0" smtClean="0"/>
              <a:t>One </a:t>
            </a:r>
            <a:r>
              <a:rPr lang="en-US" sz="1800" dirty="0"/>
              <a:t>disadvantage of </a:t>
            </a:r>
            <a:r>
              <a:rPr lang="en-US" sz="1800" dirty="0" smtClean="0"/>
              <a:t>a MOSFET </a:t>
            </a:r>
            <a:r>
              <a:rPr lang="en-US" sz="1800" dirty="0"/>
              <a:t>input stage is a relatively high offset voltage compared to that of a </a:t>
            </a:r>
            <a:r>
              <a:rPr lang="en-US" sz="1800" dirty="0" smtClean="0"/>
              <a:t>bipolar input </a:t>
            </a:r>
            <a:r>
              <a:rPr lang="en-US" sz="1800" dirty="0"/>
              <a:t>circuit. Offset voltages occur when the differential-pair input transistors are</a:t>
            </a:r>
          </a:p>
          <a:p>
            <a:pPr algn="just"/>
            <a:r>
              <a:rPr lang="en-US" sz="1800" dirty="0"/>
              <a:t>mismatched</a:t>
            </a:r>
            <a:r>
              <a:rPr lang="en-US" sz="1800" dirty="0" smtClean="0"/>
              <a:t>. (</a:t>
            </a:r>
            <a:r>
              <a:rPr lang="en-US" i="1" dirty="0" smtClean="0"/>
              <a:t>be discussed later</a:t>
            </a:r>
            <a:r>
              <a:rPr lang="en-US" sz="1800" dirty="0" smtClean="0"/>
              <a:t>)</a:t>
            </a:r>
            <a:endParaRPr lang="en-US" sz="1800" dirty="0"/>
          </a:p>
        </p:txBody>
      </p:sp>
    </p:spTree>
    <p:extLst>
      <p:ext uri="{BB962C8B-B14F-4D97-AF65-F5344CB8AC3E}">
        <p14:creationId xmlns:p14="http://schemas.microsoft.com/office/powerpoint/2010/main" val="1416528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31</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sp>
        <p:nvSpPr>
          <p:cNvPr id="6" name="TextBox 5"/>
          <p:cNvSpPr txBox="1"/>
          <p:nvPr/>
        </p:nvSpPr>
        <p:spPr>
          <a:xfrm>
            <a:off x="481013" y="1115778"/>
            <a:ext cx="3671070" cy="338554"/>
          </a:xfrm>
          <a:prstGeom prst="rect">
            <a:avLst/>
          </a:prstGeom>
          <a:noFill/>
        </p:spPr>
        <p:txBody>
          <a:bodyPr wrap="none" rtlCol="0">
            <a:spAutoFit/>
          </a:bodyPr>
          <a:lstStyle/>
          <a:p>
            <a:r>
              <a:rPr lang="en-US" dirty="0" smtClean="0"/>
              <a:t>Multi-Stage Circuit Analysis &amp; Design  </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 y="1735181"/>
            <a:ext cx="5284062" cy="3707675"/>
          </a:xfrm>
          <a:prstGeom prst="rect">
            <a:avLst/>
          </a:prstGeom>
          <a:noFill/>
          <a:ln>
            <a:noFill/>
          </a:ln>
        </p:spPr>
      </p:pic>
      <p:sp>
        <p:nvSpPr>
          <p:cNvPr id="2" name="Rectangle 1"/>
          <p:cNvSpPr/>
          <p:nvPr/>
        </p:nvSpPr>
        <p:spPr>
          <a:xfrm>
            <a:off x="5310554" y="1119345"/>
            <a:ext cx="3704492" cy="4770537"/>
          </a:xfrm>
          <a:prstGeom prst="rect">
            <a:avLst/>
          </a:prstGeom>
        </p:spPr>
        <p:txBody>
          <a:bodyPr wrap="square">
            <a:spAutoFit/>
          </a:bodyPr>
          <a:lstStyle/>
          <a:p>
            <a:r>
              <a:rPr lang="en-US" dirty="0"/>
              <a:t>Stage 1 is the bias reference section of a current mirror formed with Q2 and Q9</a:t>
            </a:r>
          </a:p>
          <a:p>
            <a:endParaRPr lang="en-US" dirty="0" smtClean="0"/>
          </a:p>
          <a:p>
            <a:r>
              <a:rPr lang="en-US" dirty="0" smtClean="0"/>
              <a:t>Stage </a:t>
            </a:r>
            <a:r>
              <a:rPr lang="en-US" dirty="0"/>
              <a:t>2 is a differential amplifier with active load that provides voltage gain.</a:t>
            </a:r>
          </a:p>
          <a:p>
            <a:endParaRPr lang="en-US" dirty="0" smtClean="0"/>
          </a:p>
          <a:p>
            <a:r>
              <a:rPr lang="en-US" dirty="0" smtClean="0"/>
              <a:t>Stage </a:t>
            </a:r>
            <a:r>
              <a:rPr lang="en-US" dirty="0"/>
              <a:t>3 is an emitter-follower circuit forming an impedance matching buffer between stages 2 and 4</a:t>
            </a:r>
          </a:p>
          <a:p>
            <a:endParaRPr lang="en-US" dirty="0" smtClean="0"/>
          </a:p>
          <a:p>
            <a:r>
              <a:rPr lang="en-US" dirty="0" smtClean="0"/>
              <a:t>Stage </a:t>
            </a:r>
            <a:r>
              <a:rPr lang="en-US" dirty="0"/>
              <a:t>4 is a common emitter amplifier with current mirror load that contributes significantly to the overall</a:t>
            </a:r>
          </a:p>
          <a:p>
            <a:r>
              <a:rPr lang="en-US" dirty="0"/>
              <a:t>voltage gain..</a:t>
            </a:r>
          </a:p>
          <a:p>
            <a:endParaRPr lang="en-US" dirty="0" smtClean="0"/>
          </a:p>
          <a:p>
            <a:r>
              <a:rPr lang="en-US" dirty="0" smtClean="0"/>
              <a:t>Stage </a:t>
            </a:r>
            <a:r>
              <a:rPr lang="en-US" dirty="0"/>
              <a:t>5 is a common collector amplifier forming a low/medium impedance output.</a:t>
            </a:r>
          </a:p>
        </p:txBody>
      </p:sp>
    </p:spTree>
    <p:extLst>
      <p:ext uri="{BB962C8B-B14F-4D97-AF65-F5344CB8AC3E}">
        <p14:creationId xmlns:p14="http://schemas.microsoft.com/office/powerpoint/2010/main" val="28563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32</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sp>
        <p:nvSpPr>
          <p:cNvPr id="6" name="TextBox 5"/>
          <p:cNvSpPr txBox="1"/>
          <p:nvPr/>
        </p:nvSpPr>
        <p:spPr>
          <a:xfrm>
            <a:off x="481013" y="1115778"/>
            <a:ext cx="4058996" cy="338554"/>
          </a:xfrm>
          <a:prstGeom prst="rect">
            <a:avLst/>
          </a:prstGeom>
          <a:noFill/>
        </p:spPr>
        <p:txBody>
          <a:bodyPr wrap="none" rtlCol="0">
            <a:spAutoFit/>
          </a:bodyPr>
          <a:lstStyle/>
          <a:p>
            <a:r>
              <a:rPr lang="en-US" dirty="0" smtClean="0"/>
              <a:t>Multi-Stage Circuit Analysis &amp; Design – Q1</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 y="1735181"/>
            <a:ext cx="5284062" cy="3707675"/>
          </a:xfrm>
          <a:prstGeom prst="rect">
            <a:avLst/>
          </a:prstGeom>
          <a:noFill/>
          <a:ln>
            <a:noFill/>
          </a:ln>
        </p:spPr>
      </p:pic>
      <mc:AlternateContent xmlns:mc="http://schemas.openxmlformats.org/markup-compatibility/2006" xmlns:a14="http://schemas.microsoft.com/office/drawing/2010/main">
        <mc:Choice Requires="a14">
          <p:sp>
            <p:nvSpPr>
              <p:cNvPr id="8" name="Rectangle 7"/>
              <p:cNvSpPr/>
              <p:nvPr/>
            </p:nvSpPr>
            <p:spPr>
              <a:xfrm>
                <a:off x="5804263" y="2037806"/>
                <a:ext cx="2625634" cy="2308324"/>
              </a:xfrm>
              <a:prstGeom prst="rect">
                <a:avLst/>
              </a:prstGeom>
            </p:spPr>
            <p:txBody>
              <a:bodyPr wrap="square">
                <a:spAutoFit/>
              </a:bodyPr>
              <a:lstStyle/>
              <a:p>
                <a:r>
                  <a:rPr lang="en-GB" dirty="0" smtClean="0"/>
                  <a:t>1)   If </a:t>
                </a:r>
                <a14:m>
                  <m:oMath xmlns:m="http://schemas.openxmlformats.org/officeDocument/2006/math">
                    <m:sSub>
                      <m:sSubPr>
                        <m:ctrlPr>
                          <a:rPr lang="en-US" i="1">
                            <a:latin typeface="Cambria Math"/>
                          </a:rPr>
                        </m:ctrlPr>
                      </m:sSubPr>
                      <m:e>
                        <m:r>
                          <a:rPr lang="en-GB" i="1">
                            <a:latin typeface="Cambria Math"/>
                          </a:rPr>
                          <m:t>𝐼</m:t>
                        </m:r>
                      </m:e>
                      <m:sub>
                        <m:r>
                          <a:rPr lang="en-GB" i="1">
                            <a:latin typeface="Cambria Math"/>
                          </a:rPr>
                          <m:t>2</m:t>
                        </m:r>
                      </m:sub>
                    </m:sSub>
                    <m:r>
                      <a:rPr lang="en-GB" i="1">
                        <a:latin typeface="Cambria Math"/>
                      </a:rPr>
                      <m:t>=0.1 </m:t>
                    </m:r>
                    <m:r>
                      <a:rPr lang="en-GB" i="1">
                        <a:latin typeface="Cambria Math"/>
                      </a:rPr>
                      <m:t>𝑚𝐴</m:t>
                    </m:r>
                  </m:oMath>
                </a14:m>
                <a:r>
                  <a:rPr lang="en-GB" dirty="0"/>
                  <a:t>, make reasonable approximations to estimate the total current drawn by the circuit from the </a:t>
                </a:r>
                <a14:m>
                  <m:oMath xmlns:m="http://schemas.openxmlformats.org/officeDocument/2006/math">
                    <m:r>
                      <a:rPr lang="en-GB">
                        <a:latin typeface="Cambria Math"/>
                      </a:rPr>
                      <m:t>±15 </m:t>
                    </m:r>
                    <m:r>
                      <m:rPr>
                        <m:sty m:val="p"/>
                      </m:rPr>
                      <a:rPr lang="en-GB">
                        <a:latin typeface="Cambria Math"/>
                      </a:rPr>
                      <m:t>V</m:t>
                    </m:r>
                  </m:oMath>
                </a14:m>
                <a:r>
                  <a:rPr lang="en-GB" dirty="0"/>
                  <a:t> DC voltage supply when the amplifier is biased so that the DC value of </a:t>
                </a:r>
                <a14:m>
                  <m:oMath xmlns:m="http://schemas.openxmlformats.org/officeDocument/2006/math">
                    <m:sSub>
                      <m:sSubPr>
                        <m:ctrlPr>
                          <a:rPr lang="en-US" i="1">
                            <a:latin typeface="Cambria Math"/>
                          </a:rPr>
                        </m:ctrlPr>
                      </m:sSubPr>
                      <m:e>
                        <m:r>
                          <m:rPr>
                            <m:sty m:val="p"/>
                          </m:rPr>
                          <a:rPr lang="en-GB">
                            <a:latin typeface="Cambria Math"/>
                          </a:rPr>
                          <m:t>V</m:t>
                        </m:r>
                      </m:e>
                      <m:sub>
                        <m:r>
                          <a:rPr lang="en-GB" i="1">
                            <a:latin typeface="Cambria Math"/>
                          </a:rPr>
                          <m:t>𝑜𝑢𝑡</m:t>
                        </m:r>
                        <m:r>
                          <a:rPr lang="en-GB" i="1">
                            <a:latin typeface="Cambria Math"/>
                          </a:rPr>
                          <m:t> </m:t>
                        </m:r>
                      </m:sub>
                    </m:sSub>
                    <m:r>
                      <a:rPr lang="en-GB" i="1">
                        <a:latin typeface="Cambria Math"/>
                      </a:rPr>
                      <m:t>=0 </m:t>
                    </m:r>
                    <m:r>
                      <a:rPr lang="en-GB" i="1">
                        <a:latin typeface="Cambria Math"/>
                      </a:rPr>
                      <m:t>𝑉</m:t>
                    </m:r>
                  </m:oMath>
                </a14:m>
                <a:r>
                  <a:rPr lang="en-GB" dirty="0"/>
                  <a:t> and the ac input signals are zero.  </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804263" y="2037806"/>
                <a:ext cx="2625634" cy="2308324"/>
              </a:xfrm>
              <a:prstGeom prst="rect">
                <a:avLst/>
              </a:prstGeom>
              <a:blipFill rotWithShape="1">
                <a:blip r:embed="rId3"/>
                <a:stretch>
                  <a:fillRect l="-1160" t="-792" r="-3480" b="-2375"/>
                </a:stretch>
              </a:blipFill>
            </p:spPr>
            <p:txBody>
              <a:bodyPr/>
              <a:lstStyle/>
              <a:p>
                <a:r>
                  <a:rPr lang="en-US">
                    <a:noFill/>
                  </a:rPr>
                  <a:t> </a:t>
                </a:r>
              </a:p>
            </p:txBody>
          </p:sp>
        </mc:Fallback>
      </mc:AlternateContent>
    </p:spTree>
    <p:extLst>
      <p:ext uri="{BB962C8B-B14F-4D97-AF65-F5344CB8AC3E}">
        <p14:creationId xmlns:p14="http://schemas.microsoft.com/office/powerpoint/2010/main" val="3520580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33</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sp>
        <p:nvSpPr>
          <p:cNvPr id="6" name="TextBox 5"/>
          <p:cNvSpPr txBox="1"/>
          <p:nvPr/>
        </p:nvSpPr>
        <p:spPr>
          <a:xfrm>
            <a:off x="481013" y="1115778"/>
            <a:ext cx="4058996" cy="338554"/>
          </a:xfrm>
          <a:prstGeom prst="rect">
            <a:avLst/>
          </a:prstGeom>
          <a:noFill/>
        </p:spPr>
        <p:txBody>
          <a:bodyPr wrap="none" rtlCol="0">
            <a:spAutoFit/>
          </a:bodyPr>
          <a:lstStyle/>
          <a:p>
            <a:r>
              <a:rPr lang="en-US" dirty="0" smtClean="0"/>
              <a:t>Multi-Stage Circuit Analysis &amp; Design – Q1</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 y="1454332"/>
            <a:ext cx="5284062" cy="3707675"/>
          </a:xfrm>
          <a:prstGeom prst="rect">
            <a:avLst/>
          </a:prstGeom>
          <a:noFill/>
          <a:ln>
            <a:noFill/>
          </a:ln>
        </p:spPr>
      </p:pic>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314" y="1500956"/>
            <a:ext cx="2760712" cy="180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153" y="3605860"/>
            <a:ext cx="2114037" cy="118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3" y="5464452"/>
            <a:ext cx="6302538" cy="483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2635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34</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mc:AlternateContent xmlns:mc="http://schemas.openxmlformats.org/markup-compatibility/2006" xmlns:a14="http://schemas.microsoft.com/office/drawing/2010/main">
        <mc:Choice Requires="a14">
          <p:sp>
            <p:nvSpPr>
              <p:cNvPr id="6" name="Rectangle 5"/>
              <p:cNvSpPr/>
              <p:nvPr/>
            </p:nvSpPr>
            <p:spPr>
              <a:xfrm>
                <a:off x="5527449" y="925513"/>
                <a:ext cx="3113314" cy="2062103"/>
              </a:xfrm>
              <a:prstGeom prst="rect">
                <a:avLst/>
              </a:prstGeom>
            </p:spPr>
            <p:txBody>
              <a:bodyPr wrap="square">
                <a:spAutoFit/>
              </a:bodyPr>
              <a:lstStyle/>
              <a:p>
                <a:pPr algn="just"/>
                <a:r>
                  <a:rPr lang="en-GB" dirty="0" smtClean="0"/>
                  <a:t>2)    Assuming </a:t>
                </a:r>
                <a:r>
                  <a:rPr lang="en-GB" dirty="0"/>
                  <a:t>that the voltage gains of the two common collector stage 3 and 5 are both unity, and reasonable approximations are made to </a:t>
                </a:r>
                <a:r>
                  <a:rPr lang="en-GB" b="1" dirty="0">
                    <a:solidFill>
                      <a:srgbClr val="7030A0"/>
                    </a:solidFill>
                  </a:rPr>
                  <a:t>estimate the overall small signal voltage gain of the amplifier</a:t>
                </a:r>
                <a:r>
                  <a:rPr lang="en-GB" dirty="0"/>
                  <a:t>, </a:t>
                </a:r>
                <a14:m>
                  <m:oMath xmlns:m="http://schemas.openxmlformats.org/officeDocument/2006/math">
                    <m:sSub>
                      <m:sSubPr>
                        <m:ctrlPr>
                          <a:rPr lang="en-US" i="1">
                            <a:latin typeface="Cambria Math"/>
                          </a:rPr>
                        </m:ctrlPr>
                      </m:sSubPr>
                      <m:e>
                        <m:r>
                          <m:rPr>
                            <m:sty m:val="p"/>
                          </m:rPr>
                          <a:rPr lang="en-GB">
                            <a:latin typeface="Cambria Math"/>
                          </a:rPr>
                          <m:t>A</m:t>
                        </m:r>
                      </m:e>
                      <m:sub>
                        <m:r>
                          <m:rPr>
                            <m:sty m:val="p"/>
                          </m:rPr>
                          <a:rPr lang="en-GB">
                            <a:latin typeface="Cambria Math"/>
                          </a:rPr>
                          <m:t>v</m:t>
                        </m:r>
                      </m:sub>
                    </m:sSub>
                  </m:oMath>
                </a14:m>
                <a:r>
                  <a:rPr lang="en-GB" dirty="0"/>
                  <a:t>, where:</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527449" y="925513"/>
                <a:ext cx="3113314" cy="2062103"/>
              </a:xfrm>
              <a:prstGeom prst="rect">
                <a:avLst/>
              </a:prstGeom>
              <a:blipFill rotWithShape="1">
                <a:blip r:embed="rId2"/>
                <a:stretch>
                  <a:fillRect l="-1176" t="-888" r="-1176" b="-2959"/>
                </a:stretch>
              </a:blipFill>
            </p:spPr>
            <p:txBody>
              <a:bodyPr/>
              <a:lstStyle/>
              <a:p>
                <a:r>
                  <a:rPr lang="en-US">
                    <a:noFill/>
                  </a:rPr>
                  <a:t> </a:t>
                </a:r>
              </a:p>
            </p:txBody>
          </p:sp>
        </mc:Fallback>
      </mc:AlternateContent>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52" y="1500049"/>
            <a:ext cx="5284062" cy="3707675"/>
          </a:xfrm>
          <a:prstGeom prst="rect">
            <a:avLst/>
          </a:prstGeom>
          <a:noFill/>
          <a:ln>
            <a:noFill/>
          </a:ln>
        </p:spPr>
      </p:pic>
      <mc:AlternateContent xmlns:mc="http://schemas.openxmlformats.org/markup-compatibility/2006" xmlns:a14="http://schemas.microsoft.com/office/drawing/2010/main">
        <mc:Choice Requires="a14">
          <p:sp>
            <p:nvSpPr>
              <p:cNvPr id="2" name="Rectangle 1"/>
              <p:cNvSpPr/>
              <p:nvPr/>
            </p:nvSpPr>
            <p:spPr>
              <a:xfrm>
                <a:off x="5630092" y="2953872"/>
                <a:ext cx="2627515" cy="800027"/>
              </a:xfrm>
              <a:prstGeom prst="rect">
                <a:avLst/>
              </a:prstGeom>
            </p:spPr>
            <p:txBody>
              <a:bodyPr wrap="square">
                <a:spAutoFit/>
              </a:bodyPr>
              <a:lstStyle/>
              <a:p>
                <a:r>
                  <a:rPr lang="en-GB" dirty="0"/>
                  <a:t> </a:t>
                </a:r>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m:rPr>
                              <m:sty m:val="p"/>
                            </m:rPr>
                            <a:rPr lang="en-GB">
                              <a:latin typeface="Cambria Math"/>
                            </a:rPr>
                            <m:t>A</m:t>
                          </m:r>
                        </m:e>
                        <m:sub>
                          <m:r>
                            <m:rPr>
                              <m:sty m:val="p"/>
                            </m:rPr>
                            <a:rPr lang="en-GB">
                              <a:latin typeface="Cambria Math"/>
                            </a:rPr>
                            <m:t>v</m:t>
                          </m:r>
                        </m:sub>
                      </m:sSub>
                      <m:r>
                        <a:rPr lang="en-GB">
                          <a:latin typeface="Cambria Math"/>
                        </a:rPr>
                        <m:t>=</m:t>
                      </m:r>
                      <m:f>
                        <m:fPr>
                          <m:ctrlPr>
                            <a:rPr lang="en-US" i="1">
                              <a:latin typeface="Cambria Math"/>
                            </a:rPr>
                          </m:ctrlPr>
                        </m:fPr>
                        <m:num>
                          <m:sSub>
                            <m:sSubPr>
                              <m:ctrlPr>
                                <a:rPr lang="en-US" i="1">
                                  <a:latin typeface="Cambria Math"/>
                                </a:rPr>
                              </m:ctrlPr>
                            </m:sSubPr>
                            <m:e>
                              <m:r>
                                <m:rPr>
                                  <m:sty m:val="p"/>
                                </m:rPr>
                                <a:rPr lang="en-GB">
                                  <a:latin typeface="Cambria Math"/>
                                </a:rPr>
                                <m:t>v</m:t>
                              </m:r>
                            </m:e>
                            <m:sub>
                              <m:r>
                                <a:rPr lang="en-GB" i="1">
                                  <a:latin typeface="Cambria Math"/>
                                </a:rPr>
                                <m:t>𝑜𝑢𝑡</m:t>
                              </m:r>
                            </m:sub>
                          </m:sSub>
                        </m:num>
                        <m:den>
                          <m:sSub>
                            <m:sSubPr>
                              <m:ctrlPr>
                                <a:rPr lang="en-US" i="1">
                                  <a:latin typeface="Cambria Math"/>
                                </a:rPr>
                              </m:ctrlPr>
                            </m:sSubPr>
                            <m:e>
                              <m:r>
                                <m:rPr>
                                  <m:sty m:val="p"/>
                                </m:rPr>
                                <a:rPr lang="en-GB">
                                  <a:latin typeface="Cambria Math"/>
                                </a:rPr>
                                <m:t>v</m:t>
                              </m:r>
                            </m:e>
                            <m:sub>
                              <m:r>
                                <a:rPr lang="en-GB" i="1">
                                  <a:latin typeface="Cambria Math"/>
                                </a:rPr>
                                <m:t>𝑖</m:t>
                              </m:r>
                              <m:r>
                                <a:rPr lang="en-GB" i="1">
                                  <a:latin typeface="Cambria Math"/>
                                </a:rPr>
                                <m:t>1</m:t>
                              </m:r>
                            </m:sub>
                          </m:sSub>
                          <m:r>
                            <a:rPr lang="en-GB" i="1">
                              <a:latin typeface="Cambria Math"/>
                            </a:rPr>
                            <m:t>−</m:t>
                          </m:r>
                          <m:sSub>
                            <m:sSubPr>
                              <m:ctrlPr>
                                <a:rPr lang="en-US" i="1">
                                  <a:latin typeface="Cambria Math"/>
                                </a:rPr>
                              </m:ctrlPr>
                            </m:sSubPr>
                            <m:e>
                              <m:r>
                                <m:rPr>
                                  <m:sty m:val="p"/>
                                </m:rPr>
                                <a:rPr lang="en-GB">
                                  <a:latin typeface="Cambria Math"/>
                                </a:rPr>
                                <m:t>v</m:t>
                              </m:r>
                            </m:e>
                            <m:sub>
                              <m:r>
                                <a:rPr lang="en-GB" i="1">
                                  <a:latin typeface="Cambria Math"/>
                                </a:rPr>
                                <m:t>𝑖</m:t>
                              </m:r>
                              <m:r>
                                <a:rPr lang="en-GB" i="1">
                                  <a:latin typeface="Cambria Math"/>
                                </a:rPr>
                                <m:t>2</m:t>
                              </m:r>
                            </m:sub>
                          </m:sSub>
                        </m:den>
                      </m:f>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630092" y="2953872"/>
                <a:ext cx="2627515" cy="80002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5630092" y="4058194"/>
                <a:ext cx="2690948" cy="1077218"/>
              </a:xfrm>
              <a:prstGeom prst="rect">
                <a:avLst/>
              </a:prstGeom>
            </p:spPr>
            <p:txBody>
              <a:bodyPr wrap="square">
                <a:spAutoFit/>
              </a:bodyPr>
              <a:lstStyle/>
              <a:p>
                <a:pPr algn="just"/>
                <a:r>
                  <a:rPr lang="en-GB" dirty="0"/>
                  <a:t>Assume that all the transistors have a current gain </a:t>
                </a:r>
                <a14:m>
                  <m:oMath xmlns:m="http://schemas.openxmlformats.org/officeDocument/2006/math">
                    <m:r>
                      <m:rPr>
                        <m:sty m:val="p"/>
                      </m:rPr>
                      <a:rPr lang="en-GB">
                        <a:latin typeface="Cambria Math"/>
                      </a:rPr>
                      <m:t>β</m:t>
                    </m:r>
                    <m:r>
                      <a:rPr lang="en-GB">
                        <a:latin typeface="Cambria Math"/>
                      </a:rPr>
                      <m:t> </m:t>
                    </m:r>
                  </m:oMath>
                </a14:m>
                <a:r>
                  <a:rPr lang="en-GB" dirty="0"/>
                  <a:t>of 100 and an Early voltage of </a:t>
                </a:r>
                <a14:m>
                  <m:oMath xmlns:m="http://schemas.openxmlformats.org/officeDocument/2006/math">
                    <m:sSub>
                      <m:sSubPr>
                        <m:ctrlPr>
                          <a:rPr lang="en-US" i="1">
                            <a:latin typeface="Cambria Math"/>
                          </a:rPr>
                        </m:ctrlPr>
                      </m:sSubPr>
                      <m:e>
                        <m:r>
                          <m:rPr>
                            <m:sty m:val="p"/>
                          </m:rPr>
                          <a:rPr lang="en-GB">
                            <a:latin typeface="Cambria Math"/>
                          </a:rPr>
                          <m:t>V</m:t>
                        </m:r>
                      </m:e>
                      <m:sub>
                        <m:r>
                          <m:rPr>
                            <m:sty m:val="p"/>
                          </m:rPr>
                          <a:rPr lang="en-GB">
                            <a:latin typeface="Cambria Math"/>
                          </a:rPr>
                          <m:t>A</m:t>
                        </m:r>
                      </m:sub>
                    </m:sSub>
                    <m:r>
                      <a:rPr lang="en-GB" i="1">
                        <a:latin typeface="Cambria Math"/>
                      </a:rPr>
                      <m:t>=−100 </m:t>
                    </m:r>
                    <m:r>
                      <a:rPr lang="en-GB" i="1">
                        <a:latin typeface="Cambria Math"/>
                      </a:rPr>
                      <m:t>𝑉</m:t>
                    </m:r>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5630092" y="4058194"/>
                <a:ext cx="2690948" cy="1077218"/>
              </a:xfrm>
              <a:prstGeom prst="rect">
                <a:avLst/>
              </a:prstGeom>
              <a:blipFill rotWithShape="1">
                <a:blip r:embed="rId5"/>
                <a:stretch>
                  <a:fillRect l="-1361" t="-1705" r="-1134" b="-6818"/>
                </a:stretch>
              </a:blipFill>
            </p:spPr>
            <p:txBody>
              <a:bodyPr/>
              <a:lstStyle/>
              <a:p>
                <a:r>
                  <a:rPr lang="en-US">
                    <a:noFill/>
                  </a:rPr>
                  <a:t> </a:t>
                </a:r>
              </a:p>
            </p:txBody>
          </p:sp>
        </mc:Fallback>
      </mc:AlternateContent>
    </p:spTree>
    <p:extLst>
      <p:ext uri="{BB962C8B-B14F-4D97-AF65-F5344CB8AC3E}">
        <p14:creationId xmlns:p14="http://schemas.microsoft.com/office/powerpoint/2010/main" val="4248116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35</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3013" y="925512"/>
            <a:ext cx="5762729" cy="3857502"/>
          </a:xfrm>
          <a:prstGeom prst="rect">
            <a:avLst/>
          </a:prstGeom>
          <a:noFill/>
          <a:ln>
            <a:noFill/>
          </a:ln>
        </p:spPr>
      </p:pic>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559" y="4689228"/>
            <a:ext cx="5758658" cy="1418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724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36</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15" y="1097209"/>
            <a:ext cx="7198936" cy="441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199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8B59E2-26E7-4439-A8DB-6455F83168F8}" type="slidenum">
              <a:rPr lang="en-GB" altLang="en-US" smtClean="0"/>
              <a:pPr>
                <a:defRPr/>
              </a:pPr>
              <a:t>37</a:t>
            </a:fld>
            <a:endParaRPr lang="en-GB" altLang="en-US"/>
          </a:p>
        </p:txBody>
      </p:sp>
      <p:sp>
        <p:nvSpPr>
          <p:cNvPr id="5"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a:lstStyle>
          <a:p>
            <a:pPr eaLnBrk="1" hangingPunct="1"/>
            <a:r>
              <a:rPr lang="en-GB" altLang="en-US" sz="2000" kern="0" smtClean="0"/>
              <a:t>Electronic Circuits and Systems			   	EEE211</a:t>
            </a:r>
            <a:endParaRPr lang="en-GB" altLang="en-US" sz="2000" kern="0" dirty="0" smtClean="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29" y="925513"/>
            <a:ext cx="7790740" cy="5135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287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12CACF7-25E5-4BB0-BB6C-AC888485F19A}" type="slidenum">
              <a:rPr lang="en-GB" altLang="en-US" sz="1200" smtClean="0">
                <a:latin typeface="Garamond" pitchFamily="18" charset="0"/>
              </a:rPr>
              <a:pPr/>
              <a:t>38</a:t>
            </a:fld>
            <a:endParaRPr lang="en-GB" altLang="en-US" sz="1200" smtClean="0">
              <a:latin typeface="Garamond" pitchFamily="18" charset="0"/>
            </a:endParaRP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9" name="Text Box 6"/>
          <p:cNvSpPr txBox="1">
            <a:spLocks noChangeArrowheads="1"/>
          </p:cNvSpPr>
          <p:nvPr/>
        </p:nvSpPr>
        <p:spPr bwMode="auto">
          <a:xfrm>
            <a:off x="311150" y="1284288"/>
            <a:ext cx="6303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800" b="1"/>
              <a:t>In this lecture we have seen:</a:t>
            </a:r>
            <a:r>
              <a:rPr lang="en-US" altLang="en-US" sz="1800"/>
              <a:t>	</a:t>
            </a:r>
          </a:p>
        </p:txBody>
      </p:sp>
      <p:sp>
        <p:nvSpPr>
          <p:cNvPr id="21510" name="Text Box 10"/>
          <p:cNvSpPr txBox="1">
            <a:spLocks noChangeArrowheads="1"/>
          </p:cNvSpPr>
          <p:nvPr/>
        </p:nvSpPr>
        <p:spPr bwMode="auto">
          <a:xfrm>
            <a:off x="315913" y="1589088"/>
            <a:ext cx="8256587"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buFontTx/>
              <a:buChar char="•"/>
            </a:pPr>
            <a:endParaRPr lang="en-US" altLang="en-US" sz="1800"/>
          </a:p>
          <a:p>
            <a:pPr>
              <a:buFontTx/>
              <a:buChar char="•"/>
            </a:pPr>
            <a:r>
              <a:rPr lang="en-US" altLang="en-US" sz="1800"/>
              <a:t>How the current mirror circuit is able to create a temperature compensated current source and how the basic circuit can be easily adapted to provide a number of separate sources with a range of output currents. </a:t>
            </a:r>
          </a:p>
          <a:p>
            <a:endParaRPr lang="en-US" altLang="en-US" sz="1800"/>
          </a:p>
          <a:p>
            <a:pPr>
              <a:buFontTx/>
              <a:buChar char="•"/>
            </a:pPr>
            <a:r>
              <a:rPr lang="en-US" altLang="en-US" sz="1800"/>
              <a:t>How the range of currents produced by the basic current repeater circuit can be extended with the Widlar circuit without the need for large value resistors, making it particularly suitable for use in integrated circuits. </a:t>
            </a:r>
          </a:p>
          <a:p>
            <a:pPr>
              <a:buFontTx/>
              <a:buChar char="•"/>
            </a:pPr>
            <a:endParaRPr lang="en-US" altLang="en-US" sz="1800"/>
          </a:p>
          <a:p>
            <a:pPr>
              <a:buFontTx/>
              <a:buChar char="•"/>
            </a:pPr>
            <a:r>
              <a:rPr lang="en-US" altLang="en-US" sz="1800"/>
              <a:t>How the performance of the basic long-tailed pair differential amplifier circuit can be improved by replacing the emitter resistor (the ‘tail’) with a current mirror.</a:t>
            </a:r>
          </a:p>
          <a:p>
            <a:endParaRPr lang="en-US" altLang="en-US" sz="1800"/>
          </a:p>
          <a:p>
            <a:pPr>
              <a:buFontTx/>
              <a:buChar char="•"/>
            </a:pPr>
            <a:r>
              <a:rPr lang="en-US" altLang="en-US" sz="1800"/>
              <a:t>How an active load can be used to produce a high gain differential transconductance amplifier.</a:t>
            </a:r>
          </a:p>
        </p:txBody>
      </p:sp>
      <p:sp>
        <p:nvSpPr>
          <p:cNvPr id="2151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extLst>
      <p:ext uri="{BB962C8B-B14F-4D97-AF65-F5344CB8AC3E}">
        <p14:creationId xmlns:p14="http://schemas.microsoft.com/office/powerpoint/2010/main" val="1232088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5F78EDF9-8DE9-4F7E-98F1-4C19466EB0CA}" type="slidenum">
              <a:rPr lang="en-GB" altLang="en-US" sz="1200" smtClean="0">
                <a:latin typeface="Garamond" pitchFamily="18" charset="0"/>
              </a:rPr>
              <a:pPr/>
              <a:t>4</a:t>
            </a:fld>
            <a:endParaRPr lang="en-GB" altLang="en-US" sz="1200" smtClean="0">
              <a:latin typeface="Garamond" pitchFamily="18" charset="0"/>
            </a:endParaRPr>
          </a:p>
        </p:txBody>
      </p:sp>
      <p:sp>
        <p:nvSpPr>
          <p:cNvPr id="614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614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6149" name="Text Box 401"/>
          <p:cNvSpPr txBox="1">
            <a:spLocks noChangeArrowheads="1"/>
          </p:cNvSpPr>
          <p:nvPr/>
        </p:nvSpPr>
        <p:spPr bwMode="auto">
          <a:xfrm>
            <a:off x="334963" y="1130300"/>
            <a:ext cx="8570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Thus </a:t>
            </a:r>
            <a:r>
              <a:rPr lang="en-GB" altLang="en-US" sz="1800" dirty="0" err="1">
                <a:solidFill>
                  <a:srgbClr val="FF0000"/>
                </a:solidFill>
              </a:rPr>
              <a:t>I</a:t>
            </a:r>
            <a:r>
              <a:rPr lang="en-GB" altLang="en-US" sz="1800" baseline="-25000" dirty="0" err="1">
                <a:solidFill>
                  <a:srgbClr val="FF0000"/>
                </a:solidFill>
              </a:rPr>
              <a:t>ref</a:t>
            </a:r>
            <a:r>
              <a:rPr lang="en-GB" altLang="en-US" sz="1800" dirty="0">
                <a:solidFill>
                  <a:srgbClr val="FF0000"/>
                </a:solidFill>
              </a:rPr>
              <a:t>  is set by choosing R and this </a:t>
            </a:r>
            <a:r>
              <a:rPr lang="en-GB" altLang="en-US" sz="1800" dirty="0"/>
              <a:t>current is then ‘mirrored’ in T</a:t>
            </a:r>
            <a:r>
              <a:rPr lang="en-GB" altLang="en-US" sz="1800" baseline="-25000" dirty="0"/>
              <a:t>2</a:t>
            </a:r>
            <a:r>
              <a:rPr lang="en-GB" altLang="en-US" sz="1800" dirty="0"/>
              <a:t> to provide I</a:t>
            </a:r>
            <a:r>
              <a:rPr lang="en-GB" altLang="en-US" sz="1800" baseline="-25000" dirty="0"/>
              <a:t>O</a:t>
            </a:r>
            <a:r>
              <a:rPr lang="en-GB" altLang="en-US" sz="1800" dirty="0"/>
              <a:t>.</a:t>
            </a:r>
            <a:r>
              <a:rPr lang="en-GB" altLang="en-US" sz="1600" dirty="0"/>
              <a:t>  </a:t>
            </a:r>
          </a:p>
        </p:txBody>
      </p:sp>
      <p:sp>
        <p:nvSpPr>
          <p:cNvPr id="6150" name="Rectangle 408"/>
          <p:cNvSpPr>
            <a:spLocks noChangeArrowheads="1"/>
          </p:cNvSpPr>
          <p:nvPr/>
        </p:nvSpPr>
        <p:spPr bwMode="auto">
          <a:xfrm>
            <a:off x="0" y="2613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6151" name="Group 412"/>
          <p:cNvGrpSpPr>
            <a:grpSpLocks/>
          </p:cNvGrpSpPr>
          <p:nvPr/>
        </p:nvGrpSpPr>
        <p:grpSpPr bwMode="auto">
          <a:xfrm>
            <a:off x="474663" y="1987550"/>
            <a:ext cx="8318500" cy="1670050"/>
            <a:chOff x="284" y="1356"/>
            <a:chExt cx="5240" cy="1052"/>
          </a:xfrm>
        </p:grpSpPr>
        <p:sp>
          <p:nvSpPr>
            <p:cNvPr id="6154" name="Text Box 403"/>
            <p:cNvSpPr txBox="1">
              <a:spLocks noChangeArrowheads="1"/>
            </p:cNvSpPr>
            <p:nvPr/>
          </p:nvSpPr>
          <p:spPr bwMode="auto">
            <a:xfrm>
              <a:off x="387" y="1419"/>
              <a:ext cx="508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Note that if the temperature of the transistors were to change, the V</a:t>
              </a:r>
              <a:r>
                <a:rPr lang="en-GB" altLang="en-US" sz="1800" baseline="-25000"/>
                <a:t>BE</a:t>
              </a:r>
              <a:r>
                <a:rPr lang="en-GB" altLang="en-US" sz="1800"/>
                <a:t> of </a:t>
              </a:r>
              <a:r>
                <a:rPr lang="en-GB" altLang="en-US" sz="1800" u="sng"/>
                <a:t>both</a:t>
              </a:r>
              <a:r>
                <a:rPr lang="en-GB" altLang="en-US" sz="1800"/>
                <a:t> transistors will change slightly. However, this makes very little change to the total voltage across R</a:t>
              </a:r>
              <a:r>
                <a:rPr lang="en-GB" altLang="en-US" sz="1800" baseline="-25000"/>
                <a:t>ref</a:t>
              </a:r>
              <a:r>
                <a:rPr lang="en-GB" altLang="en-US" sz="1800"/>
                <a:t> and so I</a:t>
              </a:r>
              <a:r>
                <a:rPr lang="en-GB" altLang="en-US" sz="1800" baseline="-25000"/>
                <a:t>ref</a:t>
              </a:r>
              <a:r>
                <a:rPr lang="en-GB" altLang="en-US" sz="1800"/>
                <a:t> stays almost constant. T</a:t>
              </a:r>
              <a:r>
                <a:rPr lang="en-GB" altLang="en-US" sz="1800" baseline="-25000"/>
                <a:t>1</a:t>
              </a:r>
              <a:r>
                <a:rPr lang="en-GB" altLang="en-US" sz="1800"/>
                <a:t> adopts whatever V</a:t>
              </a:r>
              <a:r>
                <a:rPr lang="en-GB" altLang="en-US" sz="1800" baseline="-25000"/>
                <a:t>BE</a:t>
              </a:r>
              <a:r>
                <a:rPr lang="en-GB" altLang="en-US" sz="1800"/>
                <a:t> is needed at the new temperature to keep I</a:t>
              </a:r>
              <a:r>
                <a:rPr lang="en-GB" altLang="en-US" sz="1800" baseline="-25000"/>
                <a:t>ref</a:t>
              </a:r>
              <a:r>
                <a:rPr lang="en-GB" altLang="en-US" sz="1800"/>
                <a:t> constant. Since the V</a:t>
              </a:r>
              <a:r>
                <a:rPr lang="en-GB" altLang="en-US" sz="1800" baseline="-25000"/>
                <a:t>BE</a:t>
              </a:r>
              <a:r>
                <a:rPr lang="en-GB" altLang="en-US" sz="1800"/>
                <a:t> of T</a:t>
              </a:r>
              <a:r>
                <a:rPr lang="en-GB" altLang="en-US" sz="1800" baseline="-25000"/>
                <a:t>1</a:t>
              </a:r>
              <a:r>
                <a:rPr lang="en-GB" altLang="en-US" sz="1800"/>
                <a:t> is also the V</a:t>
              </a:r>
              <a:r>
                <a:rPr lang="en-GB" altLang="en-US" sz="1800" baseline="-25000"/>
                <a:t>BE</a:t>
              </a:r>
              <a:r>
                <a:rPr lang="en-GB" altLang="en-US" sz="1800"/>
                <a:t> of T</a:t>
              </a:r>
              <a:r>
                <a:rPr lang="en-GB" altLang="en-US" sz="1800" baseline="-25000"/>
                <a:t>2</a:t>
              </a:r>
              <a:r>
                <a:rPr lang="en-GB" altLang="en-US" sz="1800"/>
                <a:t>, the ‘mirrored’ current I</a:t>
              </a:r>
              <a:r>
                <a:rPr lang="en-GB" altLang="en-US" sz="1800" baseline="-25000"/>
                <a:t>O</a:t>
              </a:r>
              <a:r>
                <a:rPr lang="en-GB" altLang="en-US" sz="1800"/>
                <a:t> will also hardly change.</a:t>
              </a:r>
            </a:p>
          </p:txBody>
        </p:sp>
        <p:sp>
          <p:nvSpPr>
            <p:cNvPr id="6155" name="Rectangle 410"/>
            <p:cNvSpPr>
              <a:spLocks noChangeArrowheads="1"/>
            </p:cNvSpPr>
            <p:nvPr/>
          </p:nvSpPr>
          <p:spPr bwMode="auto">
            <a:xfrm>
              <a:off x="284" y="1356"/>
              <a:ext cx="5240" cy="10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grpSp>
      <p:sp>
        <p:nvSpPr>
          <p:cNvPr id="6152" name="Text Box 411"/>
          <p:cNvSpPr txBox="1">
            <a:spLocks noChangeArrowheads="1"/>
          </p:cNvSpPr>
          <p:nvPr/>
        </p:nvSpPr>
        <p:spPr bwMode="auto">
          <a:xfrm>
            <a:off x="592138" y="4389438"/>
            <a:ext cx="82010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A development of this circuit is the </a:t>
            </a:r>
            <a:r>
              <a:rPr lang="en-GB" altLang="en-US" sz="1800" b="1" i="1"/>
              <a:t>current repeater circuit</a:t>
            </a:r>
            <a:r>
              <a:rPr lang="en-GB" altLang="en-US" sz="1800"/>
              <a:t> in which a number of identical current sources can be produced to provide bias currents to different parts of the circuit, as required. </a:t>
            </a:r>
          </a:p>
        </p:txBody>
      </p:sp>
      <p:sp>
        <p:nvSpPr>
          <p:cNvPr id="6153"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06663A80-DA6D-4CF4-AC96-BC896E480DDC}" type="slidenum">
              <a:rPr lang="en-GB" altLang="en-US" sz="1200" smtClean="0">
                <a:latin typeface="Garamond" pitchFamily="18" charset="0"/>
              </a:rPr>
              <a:pPr/>
              <a:t>5</a:t>
            </a:fld>
            <a:endParaRPr lang="en-GB" altLang="en-US" sz="1200" smtClean="0">
              <a:latin typeface="Garamond" pitchFamily="18" charset="0"/>
            </a:endParaRPr>
          </a:p>
        </p:txBody>
      </p:sp>
      <p:sp>
        <p:nvSpPr>
          <p:cNvPr id="717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717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7173" name="Text Box 9"/>
          <p:cNvSpPr txBox="1">
            <a:spLocks noChangeArrowheads="1"/>
          </p:cNvSpPr>
          <p:nvPr/>
        </p:nvSpPr>
        <p:spPr bwMode="auto">
          <a:xfrm>
            <a:off x="528638" y="777875"/>
            <a:ext cx="3355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a:t>The current repeater circuit</a:t>
            </a:r>
            <a:endParaRPr lang="en-GB" altLang="en-US" sz="1800"/>
          </a:p>
        </p:txBody>
      </p:sp>
      <p:graphicFrame>
        <p:nvGraphicFramePr>
          <p:cNvPr id="7174" name="Object 11"/>
          <p:cNvGraphicFramePr>
            <a:graphicFrameLocks noChangeAspect="1"/>
          </p:cNvGraphicFramePr>
          <p:nvPr/>
        </p:nvGraphicFramePr>
        <p:xfrm>
          <a:off x="1089025" y="1873250"/>
          <a:ext cx="2057400" cy="857250"/>
        </p:xfrm>
        <a:graphic>
          <a:graphicData uri="http://schemas.openxmlformats.org/presentationml/2006/ole">
            <mc:AlternateContent xmlns:mc="http://schemas.openxmlformats.org/markup-compatibility/2006">
              <mc:Choice xmlns:v="urn:schemas-microsoft-com:vml" Requires="v">
                <p:oleObj spid="_x0000_s7368" name="Picture" r:id="rId4" imgW="1459992" imgH="609600" progId="Word.Picture.8">
                  <p:embed/>
                </p:oleObj>
              </mc:Choice>
              <mc:Fallback>
                <p:oleObj name="Picture" r:id="rId4" imgW="1459992" imgH="609600"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025" y="1873250"/>
                        <a:ext cx="2057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Object 12"/>
          <p:cNvGraphicFramePr>
            <a:graphicFrameLocks noChangeAspect="1"/>
          </p:cNvGraphicFramePr>
          <p:nvPr/>
        </p:nvGraphicFramePr>
        <p:xfrm>
          <a:off x="1144588" y="3616325"/>
          <a:ext cx="1938337" cy="777875"/>
        </p:xfrm>
        <a:graphic>
          <a:graphicData uri="http://schemas.openxmlformats.org/presentationml/2006/ole">
            <mc:AlternateContent xmlns:mc="http://schemas.openxmlformats.org/markup-compatibility/2006">
              <mc:Choice xmlns:v="urn:schemas-microsoft-com:vml" Requires="v">
                <p:oleObj spid="_x0000_s7369" name="Equation" r:id="rId6" imgW="1180588" imgH="469696" progId="Equation.3">
                  <p:embed/>
                </p:oleObj>
              </mc:Choice>
              <mc:Fallback>
                <p:oleObj name="Equation" r:id="rId6" imgW="1180588" imgH="469696"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4588" y="3616325"/>
                        <a:ext cx="193833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Text Box 87"/>
          <p:cNvSpPr txBox="1">
            <a:spLocks noChangeArrowheads="1"/>
          </p:cNvSpPr>
          <p:nvPr/>
        </p:nvSpPr>
        <p:spPr bwMode="auto">
          <a:xfrm>
            <a:off x="682625" y="2665413"/>
            <a:ext cx="2962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In this circuit, the reference current also feeds all the transistor base currents, so  </a:t>
            </a:r>
          </a:p>
        </p:txBody>
      </p:sp>
      <p:sp>
        <p:nvSpPr>
          <p:cNvPr id="7177" name="Text Box 88"/>
          <p:cNvSpPr txBox="1">
            <a:spLocks noChangeArrowheads="1"/>
          </p:cNvSpPr>
          <p:nvPr/>
        </p:nvSpPr>
        <p:spPr bwMode="auto">
          <a:xfrm>
            <a:off x="525463" y="1176338"/>
            <a:ext cx="8010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 reference transistor is placed alongside a series of transistors with their base-emitter junctions connected in parallel.</a:t>
            </a:r>
          </a:p>
        </p:txBody>
      </p:sp>
      <p:grpSp>
        <p:nvGrpSpPr>
          <p:cNvPr id="7178" name="Group 103"/>
          <p:cNvGrpSpPr>
            <a:grpSpLocks/>
          </p:cNvGrpSpPr>
          <p:nvPr/>
        </p:nvGrpSpPr>
        <p:grpSpPr bwMode="auto">
          <a:xfrm>
            <a:off x="3762375" y="1831975"/>
            <a:ext cx="4765675" cy="2557463"/>
            <a:chOff x="2370" y="1119"/>
            <a:chExt cx="3002" cy="1611"/>
          </a:xfrm>
        </p:grpSpPr>
        <p:sp>
          <p:nvSpPr>
            <p:cNvPr id="7188" name="Text Box 5"/>
            <p:cNvSpPr txBox="1">
              <a:spLocks noChangeArrowheads="1"/>
            </p:cNvSpPr>
            <p:nvPr/>
          </p:nvSpPr>
          <p:spPr bwMode="auto">
            <a:xfrm>
              <a:off x="4955" y="2538"/>
              <a:ext cx="4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-v</a:t>
              </a:r>
              <a:r>
                <a:rPr lang="en-US" altLang="en-US" sz="1400" baseline="-25000"/>
                <a:t>EE</a:t>
              </a:r>
            </a:p>
          </p:txBody>
        </p:sp>
        <p:sp>
          <p:nvSpPr>
            <p:cNvPr id="7189" name="Freeform 17"/>
            <p:cNvSpPr>
              <a:spLocks/>
            </p:cNvSpPr>
            <p:nvPr/>
          </p:nvSpPr>
          <p:spPr bwMode="auto">
            <a:xfrm>
              <a:off x="2986" y="2081"/>
              <a:ext cx="29" cy="29"/>
            </a:xfrm>
            <a:custGeom>
              <a:avLst/>
              <a:gdLst>
                <a:gd name="T0" fmla="*/ 0 w 68"/>
                <a:gd name="T1" fmla="*/ 0 h 67"/>
                <a:gd name="T2" fmla="*/ 0 w 68"/>
                <a:gd name="T3" fmla="*/ 0 h 67"/>
                <a:gd name="T4" fmla="*/ 0 w 68"/>
                <a:gd name="T5" fmla="*/ 0 h 67"/>
                <a:gd name="T6" fmla="*/ 0 w 68"/>
                <a:gd name="T7" fmla="*/ 0 h 67"/>
                <a:gd name="T8" fmla="*/ 0 w 68"/>
                <a:gd name="T9" fmla="*/ 0 h 67"/>
                <a:gd name="T10" fmla="*/ 0 w 68"/>
                <a:gd name="T11" fmla="*/ 0 h 67"/>
                <a:gd name="T12" fmla="*/ 0 w 68"/>
                <a:gd name="T13" fmla="*/ 0 h 67"/>
                <a:gd name="T14" fmla="*/ 0 w 68"/>
                <a:gd name="T15" fmla="*/ 0 h 67"/>
                <a:gd name="T16" fmla="*/ 0 w 68"/>
                <a:gd name="T17" fmla="*/ 0 h 67"/>
                <a:gd name="T18" fmla="*/ 0 w 68"/>
                <a:gd name="T19" fmla="*/ 0 h 67"/>
                <a:gd name="T20" fmla="*/ 0 w 68"/>
                <a:gd name="T21" fmla="*/ 0 h 67"/>
                <a:gd name="T22" fmla="*/ 0 w 68"/>
                <a:gd name="T23" fmla="*/ 0 h 67"/>
                <a:gd name="T24" fmla="*/ 0 w 68"/>
                <a:gd name="T25" fmla="*/ 0 h 67"/>
                <a:gd name="T26" fmla="*/ 0 w 68"/>
                <a:gd name="T27" fmla="*/ 0 h 67"/>
                <a:gd name="T28" fmla="*/ 0 w 68"/>
                <a:gd name="T29" fmla="*/ 0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67"/>
                <a:gd name="T47" fmla="*/ 68 w 68"/>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67">
                  <a:moveTo>
                    <a:pt x="0" y="33"/>
                  </a:moveTo>
                  <a:lnTo>
                    <a:pt x="2" y="19"/>
                  </a:lnTo>
                  <a:lnTo>
                    <a:pt x="12" y="6"/>
                  </a:lnTo>
                  <a:lnTo>
                    <a:pt x="25" y="0"/>
                  </a:lnTo>
                  <a:lnTo>
                    <a:pt x="41" y="0"/>
                  </a:lnTo>
                  <a:lnTo>
                    <a:pt x="54" y="6"/>
                  </a:lnTo>
                  <a:lnTo>
                    <a:pt x="64" y="19"/>
                  </a:lnTo>
                  <a:lnTo>
                    <a:pt x="68" y="33"/>
                  </a:lnTo>
                  <a:lnTo>
                    <a:pt x="64" y="48"/>
                  </a:lnTo>
                  <a:lnTo>
                    <a:pt x="54" y="60"/>
                  </a:lnTo>
                  <a:lnTo>
                    <a:pt x="41" y="67"/>
                  </a:lnTo>
                  <a:lnTo>
                    <a:pt x="25" y="67"/>
                  </a:lnTo>
                  <a:lnTo>
                    <a:pt x="12" y="60"/>
                  </a:lnTo>
                  <a:lnTo>
                    <a:pt x="2" y="48"/>
                  </a:lnTo>
                  <a:lnTo>
                    <a:pt x="0" y="33"/>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7190" name="Line 18"/>
            <p:cNvSpPr>
              <a:spLocks noChangeShapeType="1"/>
            </p:cNvSpPr>
            <p:nvPr/>
          </p:nvSpPr>
          <p:spPr bwMode="auto">
            <a:xfrm>
              <a:off x="2900" y="2192"/>
              <a:ext cx="1" cy="1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Line 19"/>
            <p:cNvSpPr>
              <a:spLocks noChangeShapeType="1"/>
            </p:cNvSpPr>
            <p:nvPr/>
          </p:nvSpPr>
          <p:spPr bwMode="auto">
            <a:xfrm flipV="1">
              <a:off x="2900" y="2192"/>
              <a:ext cx="100" cy="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20"/>
            <p:cNvSpPr>
              <a:spLocks noChangeShapeType="1"/>
            </p:cNvSpPr>
            <p:nvPr/>
          </p:nvSpPr>
          <p:spPr bwMode="auto">
            <a:xfrm>
              <a:off x="2900" y="2290"/>
              <a:ext cx="75" cy="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Freeform 21"/>
            <p:cNvSpPr>
              <a:spLocks/>
            </p:cNvSpPr>
            <p:nvPr/>
          </p:nvSpPr>
          <p:spPr bwMode="auto">
            <a:xfrm>
              <a:off x="2951" y="2339"/>
              <a:ext cx="49" cy="48"/>
            </a:xfrm>
            <a:custGeom>
              <a:avLst/>
              <a:gdLst>
                <a:gd name="T0" fmla="*/ 0 w 109"/>
                <a:gd name="T1" fmla="*/ 0 h 111"/>
                <a:gd name="T2" fmla="*/ 0 w 109"/>
                <a:gd name="T3" fmla="*/ 0 h 111"/>
                <a:gd name="T4" fmla="*/ 0 w 109"/>
                <a:gd name="T5" fmla="*/ 0 h 111"/>
                <a:gd name="T6" fmla="*/ 0 w 109"/>
                <a:gd name="T7" fmla="*/ 0 h 111"/>
                <a:gd name="T8" fmla="*/ 0 w 109"/>
                <a:gd name="T9" fmla="*/ 0 h 111"/>
                <a:gd name="T10" fmla="*/ 0 w 109"/>
                <a:gd name="T11" fmla="*/ 0 h 111"/>
                <a:gd name="T12" fmla="*/ 0 w 109"/>
                <a:gd name="T13" fmla="*/ 0 h 111"/>
                <a:gd name="T14" fmla="*/ 0 60000 65536"/>
                <a:gd name="T15" fmla="*/ 0 60000 65536"/>
                <a:gd name="T16" fmla="*/ 0 60000 65536"/>
                <a:gd name="T17" fmla="*/ 0 60000 65536"/>
                <a:gd name="T18" fmla="*/ 0 60000 65536"/>
                <a:gd name="T19" fmla="*/ 0 60000 65536"/>
                <a:gd name="T20" fmla="*/ 0 60000 65536"/>
                <a:gd name="T21" fmla="*/ 0 w 109"/>
                <a:gd name="T22" fmla="*/ 0 h 111"/>
                <a:gd name="T23" fmla="*/ 109 w 109"/>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111">
                  <a:moveTo>
                    <a:pt x="109" y="111"/>
                  </a:moveTo>
                  <a:lnTo>
                    <a:pt x="0" y="75"/>
                  </a:lnTo>
                  <a:lnTo>
                    <a:pt x="25" y="63"/>
                  </a:lnTo>
                  <a:lnTo>
                    <a:pt x="46" y="46"/>
                  </a:lnTo>
                  <a:lnTo>
                    <a:pt x="61" y="25"/>
                  </a:lnTo>
                  <a:lnTo>
                    <a:pt x="73" y="0"/>
                  </a:lnTo>
                  <a:lnTo>
                    <a:pt x="109"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 name="Rectangle 22"/>
            <p:cNvSpPr>
              <a:spLocks noChangeArrowheads="1"/>
            </p:cNvSpPr>
            <p:nvPr/>
          </p:nvSpPr>
          <p:spPr bwMode="auto">
            <a:xfrm>
              <a:off x="2950" y="1377"/>
              <a:ext cx="100" cy="243"/>
            </a:xfrm>
            <a:prstGeom prst="rect">
              <a:avLst/>
            </a:prstGeom>
            <a:solidFill>
              <a:srgbClr val="FFFFFF"/>
            </a:solidFill>
            <a:ln w="9525">
              <a:solidFill>
                <a:srgbClr val="000000"/>
              </a:solidFill>
              <a:miter lim="800000"/>
              <a:headEnd/>
              <a:tailEnd/>
            </a:ln>
          </p:spPr>
          <p:txBody>
            <a:bodyPr/>
            <a:lstStyle/>
            <a:p>
              <a:endParaRPr lang="en-US" altLang="en-US"/>
            </a:p>
          </p:txBody>
        </p:sp>
        <p:sp>
          <p:nvSpPr>
            <p:cNvPr id="7195" name="Line 23"/>
            <p:cNvSpPr>
              <a:spLocks noChangeShapeType="1"/>
            </p:cNvSpPr>
            <p:nvPr/>
          </p:nvSpPr>
          <p:spPr bwMode="auto">
            <a:xfrm>
              <a:off x="3319" y="1998"/>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Line 24"/>
            <p:cNvSpPr>
              <a:spLocks noChangeShapeType="1"/>
            </p:cNvSpPr>
            <p:nvPr/>
          </p:nvSpPr>
          <p:spPr bwMode="auto">
            <a:xfrm flipV="1">
              <a:off x="3319" y="1998"/>
              <a:ext cx="10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Line 25"/>
            <p:cNvSpPr>
              <a:spLocks noChangeShapeType="1"/>
            </p:cNvSpPr>
            <p:nvPr/>
          </p:nvSpPr>
          <p:spPr bwMode="auto">
            <a:xfrm>
              <a:off x="3319" y="2095"/>
              <a:ext cx="75" cy="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 name="Freeform 26"/>
            <p:cNvSpPr>
              <a:spLocks/>
            </p:cNvSpPr>
            <p:nvPr/>
          </p:nvSpPr>
          <p:spPr bwMode="auto">
            <a:xfrm>
              <a:off x="3371" y="2145"/>
              <a:ext cx="48" cy="47"/>
            </a:xfrm>
            <a:custGeom>
              <a:avLst/>
              <a:gdLst>
                <a:gd name="T0" fmla="*/ 0 w 109"/>
                <a:gd name="T1" fmla="*/ 0 h 109"/>
                <a:gd name="T2" fmla="*/ 0 w 109"/>
                <a:gd name="T3" fmla="*/ 0 h 109"/>
                <a:gd name="T4" fmla="*/ 0 w 109"/>
                <a:gd name="T5" fmla="*/ 0 h 109"/>
                <a:gd name="T6" fmla="*/ 0 w 109"/>
                <a:gd name="T7" fmla="*/ 0 h 109"/>
                <a:gd name="T8" fmla="*/ 0 w 109"/>
                <a:gd name="T9" fmla="*/ 0 h 109"/>
                <a:gd name="T10" fmla="*/ 0 w 109"/>
                <a:gd name="T11" fmla="*/ 0 h 109"/>
                <a:gd name="T12" fmla="*/ 0 w 109"/>
                <a:gd name="T13" fmla="*/ 0 h 109"/>
                <a:gd name="T14" fmla="*/ 0 60000 65536"/>
                <a:gd name="T15" fmla="*/ 0 60000 65536"/>
                <a:gd name="T16" fmla="*/ 0 60000 65536"/>
                <a:gd name="T17" fmla="*/ 0 60000 65536"/>
                <a:gd name="T18" fmla="*/ 0 60000 65536"/>
                <a:gd name="T19" fmla="*/ 0 60000 65536"/>
                <a:gd name="T20" fmla="*/ 0 60000 65536"/>
                <a:gd name="T21" fmla="*/ 0 w 109"/>
                <a:gd name="T22" fmla="*/ 0 h 109"/>
                <a:gd name="T23" fmla="*/ 109 w 109"/>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109">
                  <a:moveTo>
                    <a:pt x="109" y="109"/>
                  </a:moveTo>
                  <a:lnTo>
                    <a:pt x="0" y="73"/>
                  </a:lnTo>
                  <a:lnTo>
                    <a:pt x="25" y="61"/>
                  </a:lnTo>
                  <a:lnTo>
                    <a:pt x="46" y="46"/>
                  </a:lnTo>
                  <a:lnTo>
                    <a:pt x="61" y="25"/>
                  </a:lnTo>
                  <a:lnTo>
                    <a:pt x="73" y="0"/>
                  </a:lnTo>
                  <a:lnTo>
                    <a:pt x="109"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 name="Line 28"/>
            <p:cNvSpPr>
              <a:spLocks noChangeShapeType="1"/>
            </p:cNvSpPr>
            <p:nvPr/>
          </p:nvSpPr>
          <p:spPr bwMode="auto">
            <a:xfrm flipV="1">
              <a:off x="3000" y="1620"/>
              <a:ext cx="1" cy="5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29"/>
            <p:cNvSpPr>
              <a:spLocks noChangeShapeType="1"/>
            </p:cNvSpPr>
            <p:nvPr/>
          </p:nvSpPr>
          <p:spPr bwMode="auto">
            <a:xfrm flipV="1">
              <a:off x="3000" y="1173"/>
              <a:ext cx="1"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Line 30"/>
            <p:cNvSpPr>
              <a:spLocks noChangeShapeType="1"/>
            </p:cNvSpPr>
            <p:nvPr/>
          </p:nvSpPr>
          <p:spPr bwMode="auto">
            <a:xfrm flipH="1">
              <a:off x="2801" y="1173"/>
              <a:ext cx="3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2" name="Line 31"/>
            <p:cNvSpPr>
              <a:spLocks noChangeShapeType="1"/>
            </p:cNvSpPr>
            <p:nvPr/>
          </p:nvSpPr>
          <p:spPr bwMode="auto">
            <a:xfrm>
              <a:off x="3000" y="1708"/>
              <a:ext cx="1" cy="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3" name="Freeform 32"/>
            <p:cNvSpPr>
              <a:spLocks/>
            </p:cNvSpPr>
            <p:nvPr/>
          </p:nvSpPr>
          <p:spPr bwMode="auto">
            <a:xfrm>
              <a:off x="2977" y="1711"/>
              <a:ext cx="46" cy="44"/>
            </a:xfrm>
            <a:custGeom>
              <a:avLst/>
              <a:gdLst>
                <a:gd name="T0" fmla="*/ 0 w 104"/>
                <a:gd name="T1" fmla="*/ 0 h 103"/>
                <a:gd name="T2" fmla="*/ 0 w 104"/>
                <a:gd name="T3" fmla="*/ 0 h 103"/>
                <a:gd name="T4" fmla="*/ 0 w 104"/>
                <a:gd name="T5" fmla="*/ 0 h 103"/>
                <a:gd name="T6" fmla="*/ 0 w 104"/>
                <a:gd name="T7" fmla="*/ 0 h 103"/>
                <a:gd name="T8" fmla="*/ 0 w 104"/>
                <a:gd name="T9" fmla="*/ 0 h 103"/>
                <a:gd name="T10" fmla="*/ 0 w 104"/>
                <a:gd name="T11" fmla="*/ 0 h 103"/>
                <a:gd name="T12" fmla="*/ 0 w 104"/>
                <a:gd name="T13" fmla="*/ 0 h 103"/>
                <a:gd name="T14" fmla="*/ 0 60000 65536"/>
                <a:gd name="T15" fmla="*/ 0 60000 65536"/>
                <a:gd name="T16" fmla="*/ 0 60000 65536"/>
                <a:gd name="T17" fmla="*/ 0 60000 65536"/>
                <a:gd name="T18" fmla="*/ 0 60000 65536"/>
                <a:gd name="T19" fmla="*/ 0 60000 65536"/>
                <a:gd name="T20" fmla="*/ 0 60000 65536"/>
                <a:gd name="T21" fmla="*/ 0 w 104"/>
                <a:gd name="T22" fmla="*/ 0 h 103"/>
                <a:gd name="T23" fmla="*/ 104 w 104"/>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3">
                  <a:moveTo>
                    <a:pt x="52" y="103"/>
                  </a:moveTo>
                  <a:lnTo>
                    <a:pt x="0" y="0"/>
                  </a:lnTo>
                  <a:lnTo>
                    <a:pt x="25" y="9"/>
                  </a:lnTo>
                  <a:lnTo>
                    <a:pt x="52" y="11"/>
                  </a:lnTo>
                  <a:lnTo>
                    <a:pt x="79" y="9"/>
                  </a:lnTo>
                  <a:lnTo>
                    <a:pt x="104" y="0"/>
                  </a:lnTo>
                  <a:lnTo>
                    <a:pt x="5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 name="Rectangle 33"/>
            <p:cNvSpPr>
              <a:spLocks noChangeArrowheads="1"/>
            </p:cNvSpPr>
            <p:nvPr/>
          </p:nvSpPr>
          <p:spPr bwMode="auto">
            <a:xfrm>
              <a:off x="2846" y="1671"/>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7205" name="Rectangle 34"/>
            <p:cNvSpPr>
              <a:spLocks noChangeArrowheads="1"/>
            </p:cNvSpPr>
            <p:nvPr/>
          </p:nvSpPr>
          <p:spPr bwMode="auto">
            <a:xfrm>
              <a:off x="2876" y="1726"/>
              <a:ext cx="9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ref</a:t>
              </a:r>
              <a:endParaRPr lang="en-GB" altLang="en-US"/>
            </a:p>
          </p:txBody>
        </p:sp>
        <p:sp>
          <p:nvSpPr>
            <p:cNvPr id="7206" name="Rectangle 35"/>
            <p:cNvSpPr>
              <a:spLocks noChangeArrowheads="1"/>
            </p:cNvSpPr>
            <p:nvPr/>
          </p:nvSpPr>
          <p:spPr bwMode="auto">
            <a:xfrm>
              <a:off x="3216" y="1119"/>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7207" name="Rectangle 36"/>
            <p:cNvSpPr>
              <a:spLocks noChangeArrowheads="1"/>
            </p:cNvSpPr>
            <p:nvPr/>
          </p:nvSpPr>
          <p:spPr bwMode="auto">
            <a:xfrm>
              <a:off x="3281" y="1171"/>
              <a:ext cx="7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cc</a:t>
              </a:r>
              <a:endParaRPr lang="en-GB" altLang="en-US"/>
            </a:p>
          </p:txBody>
        </p:sp>
        <p:sp>
          <p:nvSpPr>
            <p:cNvPr id="7208" name="Rectangle 37"/>
            <p:cNvSpPr>
              <a:spLocks noChangeArrowheads="1"/>
            </p:cNvSpPr>
            <p:nvPr/>
          </p:nvSpPr>
          <p:spPr bwMode="auto">
            <a:xfrm>
              <a:off x="2839" y="144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7209" name="Line 38"/>
            <p:cNvSpPr>
              <a:spLocks noChangeShapeType="1"/>
            </p:cNvSpPr>
            <p:nvPr/>
          </p:nvSpPr>
          <p:spPr bwMode="auto">
            <a:xfrm>
              <a:off x="3000" y="2095"/>
              <a:ext cx="109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0" name="Line 39"/>
            <p:cNvSpPr>
              <a:spLocks noChangeShapeType="1"/>
            </p:cNvSpPr>
            <p:nvPr/>
          </p:nvSpPr>
          <p:spPr bwMode="auto">
            <a:xfrm flipH="1">
              <a:off x="2701" y="2095"/>
              <a:ext cx="2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1" name="Line 40"/>
            <p:cNvSpPr>
              <a:spLocks noChangeShapeType="1"/>
            </p:cNvSpPr>
            <p:nvPr/>
          </p:nvSpPr>
          <p:spPr bwMode="auto">
            <a:xfrm>
              <a:off x="2701" y="2095"/>
              <a:ext cx="1" cy="1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2" name="Line 41"/>
            <p:cNvSpPr>
              <a:spLocks noChangeShapeType="1"/>
            </p:cNvSpPr>
            <p:nvPr/>
          </p:nvSpPr>
          <p:spPr bwMode="auto">
            <a:xfrm>
              <a:off x="2701" y="2290"/>
              <a:ext cx="1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3" name="Line 42"/>
            <p:cNvSpPr>
              <a:spLocks noChangeShapeType="1"/>
            </p:cNvSpPr>
            <p:nvPr/>
          </p:nvSpPr>
          <p:spPr bwMode="auto">
            <a:xfrm>
              <a:off x="3000" y="2387"/>
              <a:ext cx="1" cy="2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 name="Line 43"/>
            <p:cNvSpPr>
              <a:spLocks noChangeShapeType="1"/>
            </p:cNvSpPr>
            <p:nvPr/>
          </p:nvSpPr>
          <p:spPr bwMode="auto">
            <a:xfrm>
              <a:off x="3419" y="2192"/>
              <a:ext cx="1"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Line 44"/>
            <p:cNvSpPr>
              <a:spLocks noChangeShapeType="1"/>
            </p:cNvSpPr>
            <p:nvPr/>
          </p:nvSpPr>
          <p:spPr bwMode="auto">
            <a:xfrm flipH="1">
              <a:off x="2801" y="2620"/>
              <a:ext cx="209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45"/>
            <p:cNvSpPr>
              <a:spLocks noChangeShapeType="1"/>
            </p:cNvSpPr>
            <p:nvPr/>
          </p:nvSpPr>
          <p:spPr bwMode="auto">
            <a:xfrm>
              <a:off x="3418" y="1674"/>
              <a:ext cx="2" cy="3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7" name="Rectangle 47"/>
            <p:cNvSpPr>
              <a:spLocks noChangeArrowheads="1"/>
            </p:cNvSpPr>
            <p:nvPr/>
          </p:nvSpPr>
          <p:spPr bwMode="auto">
            <a:xfrm>
              <a:off x="3412" y="1525"/>
              <a:ext cx="3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 output 1</a:t>
              </a:r>
              <a:endParaRPr lang="en-GB" altLang="en-US"/>
            </a:p>
          </p:txBody>
        </p:sp>
        <p:sp>
          <p:nvSpPr>
            <p:cNvPr id="7218" name="Line 48"/>
            <p:cNvSpPr>
              <a:spLocks noChangeShapeType="1"/>
            </p:cNvSpPr>
            <p:nvPr/>
          </p:nvSpPr>
          <p:spPr bwMode="auto">
            <a:xfrm>
              <a:off x="3419" y="1881"/>
              <a:ext cx="1"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 name="Freeform 49"/>
            <p:cNvSpPr>
              <a:spLocks/>
            </p:cNvSpPr>
            <p:nvPr/>
          </p:nvSpPr>
          <p:spPr bwMode="auto">
            <a:xfrm>
              <a:off x="3396" y="1887"/>
              <a:ext cx="46" cy="44"/>
            </a:xfrm>
            <a:custGeom>
              <a:avLst/>
              <a:gdLst>
                <a:gd name="T0" fmla="*/ 0 w 103"/>
                <a:gd name="T1" fmla="*/ 0 h 104"/>
                <a:gd name="T2" fmla="*/ 0 w 103"/>
                <a:gd name="T3" fmla="*/ 0 h 104"/>
                <a:gd name="T4" fmla="*/ 0 w 103"/>
                <a:gd name="T5" fmla="*/ 0 h 104"/>
                <a:gd name="T6" fmla="*/ 0 w 103"/>
                <a:gd name="T7" fmla="*/ 0 h 104"/>
                <a:gd name="T8" fmla="*/ 0 w 103"/>
                <a:gd name="T9" fmla="*/ 0 h 104"/>
                <a:gd name="T10" fmla="*/ 0 w 103"/>
                <a:gd name="T11" fmla="*/ 0 h 104"/>
                <a:gd name="T12" fmla="*/ 0 w 103"/>
                <a:gd name="T13" fmla="*/ 0 h 104"/>
                <a:gd name="T14" fmla="*/ 0 60000 65536"/>
                <a:gd name="T15" fmla="*/ 0 60000 65536"/>
                <a:gd name="T16" fmla="*/ 0 60000 65536"/>
                <a:gd name="T17" fmla="*/ 0 60000 65536"/>
                <a:gd name="T18" fmla="*/ 0 60000 65536"/>
                <a:gd name="T19" fmla="*/ 0 60000 65536"/>
                <a:gd name="T20" fmla="*/ 0 60000 65536"/>
                <a:gd name="T21" fmla="*/ 0 w 103"/>
                <a:gd name="T22" fmla="*/ 0 h 104"/>
                <a:gd name="T23" fmla="*/ 103 w 10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04">
                  <a:moveTo>
                    <a:pt x="51" y="104"/>
                  </a:moveTo>
                  <a:lnTo>
                    <a:pt x="0" y="0"/>
                  </a:lnTo>
                  <a:lnTo>
                    <a:pt x="26" y="8"/>
                  </a:lnTo>
                  <a:lnTo>
                    <a:pt x="51" y="12"/>
                  </a:lnTo>
                  <a:lnTo>
                    <a:pt x="78" y="8"/>
                  </a:lnTo>
                  <a:lnTo>
                    <a:pt x="103" y="0"/>
                  </a:lnTo>
                  <a:lnTo>
                    <a:pt x="51"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 name="Rectangle 50"/>
            <p:cNvSpPr>
              <a:spLocks noChangeArrowheads="1"/>
            </p:cNvSpPr>
            <p:nvPr/>
          </p:nvSpPr>
          <p:spPr bwMode="auto">
            <a:xfrm>
              <a:off x="3459" y="185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7221" name="Rectangle 51"/>
            <p:cNvSpPr>
              <a:spLocks noChangeArrowheads="1"/>
            </p:cNvSpPr>
            <p:nvPr/>
          </p:nvSpPr>
          <p:spPr bwMode="auto">
            <a:xfrm>
              <a:off x="3489" y="1910"/>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o</a:t>
              </a:r>
              <a:endParaRPr lang="en-GB" altLang="en-US"/>
            </a:p>
          </p:txBody>
        </p:sp>
        <p:sp>
          <p:nvSpPr>
            <p:cNvPr id="7222" name="Line 52"/>
            <p:cNvSpPr>
              <a:spLocks noChangeShapeType="1"/>
            </p:cNvSpPr>
            <p:nvPr/>
          </p:nvSpPr>
          <p:spPr bwMode="auto">
            <a:xfrm>
              <a:off x="3798" y="1998"/>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3" name="Line 53"/>
            <p:cNvSpPr>
              <a:spLocks noChangeShapeType="1"/>
            </p:cNvSpPr>
            <p:nvPr/>
          </p:nvSpPr>
          <p:spPr bwMode="auto">
            <a:xfrm flipV="1">
              <a:off x="3798" y="1998"/>
              <a:ext cx="99"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4" name="Line 54"/>
            <p:cNvSpPr>
              <a:spLocks noChangeShapeType="1"/>
            </p:cNvSpPr>
            <p:nvPr/>
          </p:nvSpPr>
          <p:spPr bwMode="auto">
            <a:xfrm>
              <a:off x="3798" y="2095"/>
              <a:ext cx="76" cy="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5" name="Freeform 55"/>
            <p:cNvSpPr>
              <a:spLocks/>
            </p:cNvSpPr>
            <p:nvPr/>
          </p:nvSpPr>
          <p:spPr bwMode="auto">
            <a:xfrm>
              <a:off x="3850" y="2145"/>
              <a:ext cx="47" cy="47"/>
            </a:xfrm>
            <a:custGeom>
              <a:avLst/>
              <a:gdLst>
                <a:gd name="T0" fmla="*/ 0 w 110"/>
                <a:gd name="T1" fmla="*/ 0 h 109"/>
                <a:gd name="T2" fmla="*/ 0 w 110"/>
                <a:gd name="T3" fmla="*/ 0 h 109"/>
                <a:gd name="T4" fmla="*/ 0 w 110"/>
                <a:gd name="T5" fmla="*/ 0 h 109"/>
                <a:gd name="T6" fmla="*/ 0 w 110"/>
                <a:gd name="T7" fmla="*/ 0 h 109"/>
                <a:gd name="T8" fmla="*/ 0 w 110"/>
                <a:gd name="T9" fmla="*/ 0 h 109"/>
                <a:gd name="T10" fmla="*/ 0 w 110"/>
                <a:gd name="T11" fmla="*/ 0 h 109"/>
                <a:gd name="T12" fmla="*/ 0 w 110"/>
                <a:gd name="T13" fmla="*/ 0 h 109"/>
                <a:gd name="T14" fmla="*/ 0 60000 65536"/>
                <a:gd name="T15" fmla="*/ 0 60000 65536"/>
                <a:gd name="T16" fmla="*/ 0 60000 65536"/>
                <a:gd name="T17" fmla="*/ 0 60000 65536"/>
                <a:gd name="T18" fmla="*/ 0 60000 65536"/>
                <a:gd name="T19" fmla="*/ 0 60000 65536"/>
                <a:gd name="T20" fmla="*/ 0 60000 65536"/>
                <a:gd name="T21" fmla="*/ 0 w 110"/>
                <a:gd name="T22" fmla="*/ 0 h 109"/>
                <a:gd name="T23" fmla="*/ 110 w 110"/>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09">
                  <a:moveTo>
                    <a:pt x="110" y="109"/>
                  </a:moveTo>
                  <a:lnTo>
                    <a:pt x="0" y="73"/>
                  </a:lnTo>
                  <a:lnTo>
                    <a:pt x="25" y="61"/>
                  </a:lnTo>
                  <a:lnTo>
                    <a:pt x="47" y="46"/>
                  </a:lnTo>
                  <a:lnTo>
                    <a:pt x="62" y="25"/>
                  </a:lnTo>
                  <a:lnTo>
                    <a:pt x="73" y="0"/>
                  </a:lnTo>
                  <a:lnTo>
                    <a:pt x="11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 name="Line 57"/>
            <p:cNvSpPr>
              <a:spLocks noChangeShapeType="1"/>
            </p:cNvSpPr>
            <p:nvPr/>
          </p:nvSpPr>
          <p:spPr bwMode="auto">
            <a:xfrm>
              <a:off x="3896" y="1680"/>
              <a:ext cx="2"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7" name="Line 60"/>
            <p:cNvSpPr>
              <a:spLocks noChangeShapeType="1"/>
            </p:cNvSpPr>
            <p:nvPr/>
          </p:nvSpPr>
          <p:spPr bwMode="auto">
            <a:xfrm>
              <a:off x="3897" y="1881"/>
              <a:ext cx="1"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 name="Freeform 61"/>
            <p:cNvSpPr>
              <a:spLocks/>
            </p:cNvSpPr>
            <p:nvPr/>
          </p:nvSpPr>
          <p:spPr bwMode="auto">
            <a:xfrm>
              <a:off x="3875" y="1887"/>
              <a:ext cx="45" cy="44"/>
            </a:xfrm>
            <a:custGeom>
              <a:avLst/>
              <a:gdLst>
                <a:gd name="T0" fmla="*/ 0 w 104"/>
                <a:gd name="T1" fmla="*/ 0 h 104"/>
                <a:gd name="T2" fmla="*/ 0 w 104"/>
                <a:gd name="T3" fmla="*/ 0 h 104"/>
                <a:gd name="T4" fmla="*/ 0 w 104"/>
                <a:gd name="T5" fmla="*/ 0 h 104"/>
                <a:gd name="T6" fmla="*/ 0 w 104"/>
                <a:gd name="T7" fmla="*/ 0 h 104"/>
                <a:gd name="T8" fmla="*/ 0 w 104"/>
                <a:gd name="T9" fmla="*/ 0 h 104"/>
                <a:gd name="T10" fmla="*/ 0 w 104"/>
                <a:gd name="T11" fmla="*/ 0 h 104"/>
                <a:gd name="T12" fmla="*/ 0 w 104"/>
                <a:gd name="T13" fmla="*/ 0 h 104"/>
                <a:gd name="T14" fmla="*/ 0 60000 65536"/>
                <a:gd name="T15" fmla="*/ 0 60000 65536"/>
                <a:gd name="T16" fmla="*/ 0 60000 65536"/>
                <a:gd name="T17" fmla="*/ 0 60000 65536"/>
                <a:gd name="T18" fmla="*/ 0 60000 65536"/>
                <a:gd name="T19" fmla="*/ 0 60000 65536"/>
                <a:gd name="T20" fmla="*/ 0 60000 65536"/>
                <a:gd name="T21" fmla="*/ 0 w 104"/>
                <a:gd name="T22" fmla="*/ 0 h 104"/>
                <a:gd name="T23" fmla="*/ 104 w 10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4">
                  <a:moveTo>
                    <a:pt x="52" y="104"/>
                  </a:moveTo>
                  <a:lnTo>
                    <a:pt x="0" y="0"/>
                  </a:lnTo>
                  <a:lnTo>
                    <a:pt x="25" y="8"/>
                  </a:lnTo>
                  <a:lnTo>
                    <a:pt x="52" y="12"/>
                  </a:lnTo>
                  <a:lnTo>
                    <a:pt x="79" y="8"/>
                  </a:lnTo>
                  <a:lnTo>
                    <a:pt x="104" y="0"/>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 name="Rectangle 62"/>
            <p:cNvSpPr>
              <a:spLocks noChangeArrowheads="1"/>
            </p:cNvSpPr>
            <p:nvPr/>
          </p:nvSpPr>
          <p:spPr bwMode="auto">
            <a:xfrm>
              <a:off x="3937" y="185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7230" name="Rectangle 63"/>
            <p:cNvSpPr>
              <a:spLocks noChangeArrowheads="1"/>
            </p:cNvSpPr>
            <p:nvPr/>
          </p:nvSpPr>
          <p:spPr bwMode="auto">
            <a:xfrm>
              <a:off x="3968" y="1910"/>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o</a:t>
              </a:r>
              <a:endParaRPr lang="en-GB" altLang="en-US"/>
            </a:p>
          </p:txBody>
        </p:sp>
        <p:sp>
          <p:nvSpPr>
            <p:cNvPr id="7231" name="Line 64"/>
            <p:cNvSpPr>
              <a:spLocks noChangeShapeType="1"/>
            </p:cNvSpPr>
            <p:nvPr/>
          </p:nvSpPr>
          <p:spPr bwMode="auto">
            <a:xfrm>
              <a:off x="3897" y="2192"/>
              <a:ext cx="1"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2" name="Line 65"/>
            <p:cNvSpPr>
              <a:spLocks noChangeShapeType="1"/>
            </p:cNvSpPr>
            <p:nvPr/>
          </p:nvSpPr>
          <p:spPr bwMode="auto">
            <a:xfrm>
              <a:off x="4517" y="1998"/>
              <a:ext cx="0"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3" name="Line 66"/>
            <p:cNvSpPr>
              <a:spLocks noChangeShapeType="1"/>
            </p:cNvSpPr>
            <p:nvPr/>
          </p:nvSpPr>
          <p:spPr bwMode="auto">
            <a:xfrm flipV="1">
              <a:off x="4517" y="1998"/>
              <a:ext cx="10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 name="Line 67"/>
            <p:cNvSpPr>
              <a:spLocks noChangeShapeType="1"/>
            </p:cNvSpPr>
            <p:nvPr/>
          </p:nvSpPr>
          <p:spPr bwMode="auto">
            <a:xfrm>
              <a:off x="4517" y="2095"/>
              <a:ext cx="75" cy="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Freeform 68"/>
            <p:cNvSpPr>
              <a:spLocks/>
            </p:cNvSpPr>
            <p:nvPr/>
          </p:nvSpPr>
          <p:spPr bwMode="auto">
            <a:xfrm>
              <a:off x="4568" y="2145"/>
              <a:ext cx="49" cy="47"/>
            </a:xfrm>
            <a:custGeom>
              <a:avLst/>
              <a:gdLst>
                <a:gd name="T0" fmla="*/ 0 w 111"/>
                <a:gd name="T1" fmla="*/ 0 h 109"/>
                <a:gd name="T2" fmla="*/ 0 w 111"/>
                <a:gd name="T3" fmla="*/ 0 h 109"/>
                <a:gd name="T4" fmla="*/ 0 w 111"/>
                <a:gd name="T5" fmla="*/ 0 h 109"/>
                <a:gd name="T6" fmla="*/ 0 w 111"/>
                <a:gd name="T7" fmla="*/ 0 h 109"/>
                <a:gd name="T8" fmla="*/ 0 w 111"/>
                <a:gd name="T9" fmla="*/ 0 h 109"/>
                <a:gd name="T10" fmla="*/ 0 w 111"/>
                <a:gd name="T11" fmla="*/ 0 h 109"/>
                <a:gd name="T12" fmla="*/ 0 w 111"/>
                <a:gd name="T13" fmla="*/ 0 h 109"/>
                <a:gd name="T14" fmla="*/ 0 60000 65536"/>
                <a:gd name="T15" fmla="*/ 0 60000 65536"/>
                <a:gd name="T16" fmla="*/ 0 60000 65536"/>
                <a:gd name="T17" fmla="*/ 0 60000 65536"/>
                <a:gd name="T18" fmla="*/ 0 60000 65536"/>
                <a:gd name="T19" fmla="*/ 0 60000 65536"/>
                <a:gd name="T20" fmla="*/ 0 60000 65536"/>
                <a:gd name="T21" fmla="*/ 0 w 111"/>
                <a:gd name="T22" fmla="*/ 0 h 109"/>
                <a:gd name="T23" fmla="*/ 111 w 111"/>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09">
                  <a:moveTo>
                    <a:pt x="111" y="109"/>
                  </a:moveTo>
                  <a:lnTo>
                    <a:pt x="0" y="73"/>
                  </a:lnTo>
                  <a:lnTo>
                    <a:pt x="25" y="61"/>
                  </a:lnTo>
                  <a:lnTo>
                    <a:pt x="46" y="46"/>
                  </a:lnTo>
                  <a:lnTo>
                    <a:pt x="63" y="25"/>
                  </a:lnTo>
                  <a:lnTo>
                    <a:pt x="75" y="0"/>
                  </a:lnTo>
                  <a:lnTo>
                    <a:pt x="111"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 name="Line 70"/>
            <p:cNvSpPr>
              <a:spLocks noChangeShapeType="1"/>
            </p:cNvSpPr>
            <p:nvPr/>
          </p:nvSpPr>
          <p:spPr bwMode="auto">
            <a:xfrm>
              <a:off x="4616" y="1674"/>
              <a:ext cx="2" cy="3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7" name="Line 73"/>
            <p:cNvSpPr>
              <a:spLocks noChangeShapeType="1"/>
            </p:cNvSpPr>
            <p:nvPr/>
          </p:nvSpPr>
          <p:spPr bwMode="auto">
            <a:xfrm>
              <a:off x="4617" y="1881"/>
              <a:ext cx="1"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8" name="Freeform 74"/>
            <p:cNvSpPr>
              <a:spLocks/>
            </p:cNvSpPr>
            <p:nvPr/>
          </p:nvSpPr>
          <p:spPr bwMode="auto">
            <a:xfrm>
              <a:off x="4594" y="1887"/>
              <a:ext cx="45" cy="44"/>
            </a:xfrm>
            <a:custGeom>
              <a:avLst/>
              <a:gdLst>
                <a:gd name="T0" fmla="*/ 0 w 104"/>
                <a:gd name="T1" fmla="*/ 0 h 104"/>
                <a:gd name="T2" fmla="*/ 0 w 104"/>
                <a:gd name="T3" fmla="*/ 0 h 104"/>
                <a:gd name="T4" fmla="*/ 0 w 104"/>
                <a:gd name="T5" fmla="*/ 0 h 104"/>
                <a:gd name="T6" fmla="*/ 0 w 104"/>
                <a:gd name="T7" fmla="*/ 0 h 104"/>
                <a:gd name="T8" fmla="*/ 0 w 104"/>
                <a:gd name="T9" fmla="*/ 0 h 104"/>
                <a:gd name="T10" fmla="*/ 0 w 104"/>
                <a:gd name="T11" fmla="*/ 0 h 104"/>
                <a:gd name="T12" fmla="*/ 0 w 104"/>
                <a:gd name="T13" fmla="*/ 0 h 104"/>
                <a:gd name="T14" fmla="*/ 0 60000 65536"/>
                <a:gd name="T15" fmla="*/ 0 60000 65536"/>
                <a:gd name="T16" fmla="*/ 0 60000 65536"/>
                <a:gd name="T17" fmla="*/ 0 60000 65536"/>
                <a:gd name="T18" fmla="*/ 0 60000 65536"/>
                <a:gd name="T19" fmla="*/ 0 60000 65536"/>
                <a:gd name="T20" fmla="*/ 0 60000 65536"/>
                <a:gd name="T21" fmla="*/ 0 w 104"/>
                <a:gd name="T22" fmla="*/ 0 h 104"/>
                <a:gd name="T23" fmla="*/ 104 w 10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4">
                  <a:moveTo>
                    <a:pt x="52" y="104"/>
                  </a:moveTo>
                  <a:lnTo>
                    <a:pt x="0" y="0"/>
                  </a:lnTo>
                  <a:lnTo>
                    <a:pt x="25" y="8"/>
                  </a:lnTo>
                  <a:lnTo>
                    <a:pt x="52" y="12"/>
                  </a:lnTo>
                  <a:lnTo>
                    <a:pt x="79" y="8"/>
                  </a:lnTo>
                  <a:lnTo>
                    <a:pt x="104" y="0"/>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9" name="Rectangle 75"/>
            <p:cNvSpPr>
              <a:spLocks noChangeArrowheads="1"/>
            </p:cNvSpPr>
            <p:nvPr/>
          </p:nvSpPr>
          <p:spPr bwMode="auto">
            <a:xfrm>
              <a:off x="4656" y="185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7240" name="Rectangle 76"/>
            <p:cNvSpPr>
              <a:spLocks noChangeArrowheads="1"/>
            </p:cNvSpPr>
            <p:nvPr/>
          </p:nvSpPr>
          <p:spPr bwMode="auto">
            <a:xfrm>
              <a:off x="4686" y="1910"/>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o</a:t>
              </a:r>
              <a:endParaRPr lang="en-GB" altLang="en-US"/>
            </a:p>
          </p:txBody>
        </p:sp>
        <p:sp>
          <p:nvSpPr>
            <p:cNvPr id="7241" name="Line 77"/>
            <p:cNvSpPr>
              <a:spLocks noChangeShapeType="1"/>
            </p:cNvSpPr>
            <p:nvPr/>
          </p:nvSpPr>
          <p:spPr bwMode="auto">
            <a:xfrm>
              <a:off x="4617" y="2192"/>
              <a:ext cx="1" cy="4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2" name="Line 78"/>
            <p:cNvSpPr>
              <a:spLocks noChangeShapeType="1"/>
            </p:cNvSpPr>
            <p:nvPr/>
          </p:nvSpPr>
          <p:spPr bwMode="auto">
            <a:xfrm>
              <a:off x="4098" y="2095"/>
              <a:ext cx="4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3" name="Line 79"/>
            <p:cNvSpPr>
              <a:spLocks noChangeShapeType="1"/>
            </p:cNvSpPr>
            <p:nvPr/>
          </p:nvSpPr>
          <p:spPr bwMode="auto">
            <a:xfrm>
              <a:off x="4163" y="2095"/>
              <a:ext cx="4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4" name="Line 80"/>
            <p:cNvSpPr>
              <a:spLocks noChangeShapeType="1"/>
            </p:cNvSpPr>
            <p:nvPr/>
          </p:nvSpPr>
          <p:spPr bwMode="auto">
            <a:xfrm>
              <a:off x="4229" y="2095"/>
              <a:ext cx="4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5" name="Line 81"/>
            <p:cNvSpPr>
              <a:spLocks noChangeShapeType="1"/>
            </p:cNvSpPr>
            <p:nvPr/>
          </p:nvSpPr>
          <p:spPr bwMode="auto">
            <a:xfrm>
              <a:off x="4295" y="2095"/>
              <a:ext cx="4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6" name="Line 82"/>
            <p:cNvSpPr>
              <a:spLocks noChangeShapeType="1"/>
            </p:cNvSpPr>
            <p:nvPr/>
          </p:nvSpPr>
          <p:spPr bwMode="auto">
            <a:xfrm>
              <a:off x="4362" y="2095"/>
              <a:ext cx="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7" name="Line 83"/>
            <p:cNvSpPr>
              <a:spLocks noChangeShapeType="1"/>
            </p:cNvSpPr>
            <p:nvPr/>
          </p:nvSpPr>
          <p:spPr bwMode="auto">
            <a:xfrm>
              <a:off x="4428" y="2095"/>
              <a:ext cx="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8" name="Line 84"/>
            <p:cNvSpPr>
              <a:spLocks noChangeShapeType="1"/>
            </p:cNvSpPr>
            <p:nvPr/>
          </p:nvSpPr>
          <p:spPr bwMode="auto">
            <a:xfrm>
              <a:off x="4494" y="2095"/>
              <a:ext cx="2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9" name="Rectangle 85"/>
            <p:cNvSpPr>
              <a:spLocks noChangeArrowheads="1"/>
            </p:cNvSpPr>
            <p:nvPr/>
          </p:nvSpPr>
          <p:spPr bwMode="auto">
            <a:xfrm>
              <a:off x="3911" y="1523"/>
              <a:ext cx="3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 output 2</a:t>
              </a:r>
              <a:endParaRPr lang="en-GB" altLang="en-US"/>
            </a:p>
          </p:txBody>
        </p:sp>
        <p:sp>
          <p:nvSpPr>
            <p:cNvPr id="7250" name="Rectangle 86"/>
            <p:cNvSpPr>
              <a:spLocks noChangeArrowheads="1"/>
            </p:cNvSpPr>
            <p:nvPr/>
          </p:nvSpPr>
          <p:spPr bwMode="auto">
            <a:xfrm>
              <a:off x="4584" y="1523"/>
              <a:ext cx="39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 output N</a:t>
              </a:r>
              <a:endParaRPr lang="en-GB" altLang="en-US"/>
            </a:p>
          </p:txBody>
        </p:sp>
        <p:sp>
          <p:nvSpPr>
            <p:cNvPr id="7251" name="Line 89"/>
            <p:cNvSpPr>
              <a:spLocks noChangeShapeType="1"/>
            </p:cNvSpPr>
            <p:nvPr/>
          </p:nvSpPr>
          <p:spPr bwMode="auto">
            <a:xfrm flipV="1">
              <a:off x="2639" y="2221"/>
              <a:ext cx="0" cy="3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52" name="Text Box 90"/>
            <p:cNvSpPr txBox="1">
              <a:spLocks noChangeArrowheads="1"/>
            </p:cNvSpPr>
            <p:nvPr/>
          </p:nvSpPr>
          <p:spPr bwMode="auto">
            <a:xfrm>
              <a:off x="2370" y="2310"/>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V</a:t>
              </a:r>
              <a:r>
                <a:rPr lang="en-GB" altLang="en-US" sz="1600" baseline="-25000"/>
                <a:t>BE</a:t>
              </a:r>
            </a:p>
          </p:txBody>
        </p:sp>
      </p:grpSp>
      <p:sp>
        <p:nvSpPr>
          <p:cNvPr id="7179" name="Text Box 93"/>
          <p:cNvSpPr txBox="1">
            <a:spLocks noChangeArrowheads="1"/>
          </p:cNvSpPr>
          <p:nvPr/>
        </p:nvSpPr>
        <p:spPr bwMode="auto">
          <a:xfrm>
            <a:off x="484188" y="4389438"/>
            <a:ext cx="84550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A limitation of this circuit is that the same current is produced in each load, but usually </a:t>
            </a:r>
            <a:r>
              <a:rPr lang="en-GB" altLang="en-US" sz="1800" b="1" i="1" dirty="0"/>
              <a:t>different</a:t>
            </a:r>
            <a:r>
              <a:rPr lang="en-GB" altLang="en-US" sz="1800" dirty="0"/>
              <a:t> bias currents will be required.  It is possible to </a:t>
            </a:r>
            <a:r>
              <a:rPr lang="en-GB" altLang="en-US" sz="1800" u="sng" dirty="0"/>
              <a:t>scale</a:t>
            </a:r>
            <a:r>
              <a:rPr lang="en-GB" altLang="en-US" sz="1800" dirty="0"/>
              <a:t> the currents  - within limits - by scaling up the area of the (otherwise identical) transistors: </a:t>
            </a:r>
          </a:p>
        </p:txBody>
      </p:sp>
      <p:sp>
        <p:nvSpPr>
          <p:cNvPr id="7180" name="Rectangle 98"/>
          <p:cNvSpPr>
            <a:spLocks noChangeArrowheads="1"/>
          </p:cNvSpPr>
          <p:nvPr/>
        </p:nvSpPr>
        <p:spPr bwMode="auto">
          <a:xfrm>
            <a:off x="0" y="30749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en-US" sz="1200">
                <a:cs typeface="Times New Roman" pitchFamily="18" charset="0"/>
              </a:rPr>
              <a:t>         	</a:t>
            </a:r>
            <a:endParaRPr lang="en-GB" altLang="en-US" sz="1800"/>
          </a:p>
        </p:txBody>
      </p:sp>
      <p:grpSp>
        <p:nvGrpSpPr>
          <p:cNvPr id="7181" name="Group 104"/>
          <p:cNvGrpSpPr>
            <a:grpSpLocks/>
          </p:cNvGrpSpPr>
          <p:nvPr/>
        </p:nvGrpSpPr>
        <p:grpSpPr bwMode="auto">
          <a:xfrm>
            <a:off x="693738" y="5335588"/>
            <a:ext cx="7442200" cy="769937"/>
            <a:chOff x="437" y="3361"/>
            <a:chExt cx="4688" cy="485"/>
          </a:xfrm>
        </p:grpSpPr>
        <p:graphicFrame>
          <p:nvGraphicFramePr>
            <p:cNvPr id="7183" name="Object 96"/>
            <p:cNvGraphicFramePr>
              <a:graphicFrameLocks noChangeAspect="1"/>
            </p:cNvGraphicFramePr>
            <p:nvPr/>
          </p:nvGraphicFramePr>
          <p:xfrm>
            <a:off x="437" y="3367"/>
            <a:ext cx="2149" cy="479"/>
          </p:xfrm>
          <a:graphic>
            <a:graphicData uri="http://schemas.openxmlformats.org/presentationml/2006/ole">
              <mc:AlternateContent xmlns:mc="http://schemas.openxmlformats.org/markup-compatibility/2006">
                <mc:Choice xmlns:v="urn:schemas-microsoft-com:vml" Requires="v">
                  <p:oleObj spid="_x0000_s7370" name="Equation" r:id="rId8" imgW="2159000" imgH="482600" progId="Equation.3">
                    <p:embed/>
                  </p:oleObj>
                </mc:Choice>
                <mc:Fallback>
                  <p:oleObj name="Equation" r:id="rId8" imgW="2159000" imgH="482600" progId="Equation.3">
                    <p:embed/>
                    <p:pic>
                      <p:nvPicPr>
                        <p:cNvPr id="0" name="Object 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 y="3367"/>
                          <a:ext cx="214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84" name="Object 94"/>
            <p:cNvGraphicFramePr>
              <a:graphicFrameLocks noChangeAspect="1"/>
            </p:cNvGraphicFramePr>
            <p:nvPr/>
          </p:nvGraphicFramePr>
          <p:xfrm>
            <a:off x="3292" y="3394"/>
            <a:ext cx="689" cy="450"/>
          </p:xfrm>
          <a:graphic>
            <a:graphicData uri="http://schemas.openxmlformats.org/presentationml/2006/ole">
              <mc:AlternateContent xmlns:mc="http://schemas.openxmlformats.org/markup-compatibility/2006">
                <mc:Choice xmlns:v="urn:schemas-microsoft-com:vml" Requires="v">
                  <p:oleObj spid="_x0000_s7371" name="Equation" r:id="rId10" imgW="685502" imgH="444307" progId="Equation.3">
                    <p:embed/>
                  </p:oleObj>
                </mc:Choice>
                <mc:Fallback>
                  <p:oleObj name="Equation" r:id="rId10" imgW="685502" imgH="444307" progId="Equation.3">
                    <p:embed/>
                    <p:pic>
                      <p:nvPicPr>
                        <p:cNvPr id="0" name="Object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2" y="3394"/>
                          <a:ext cx="689"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5" name="Text Box 100"/>
            <p:cNvSpPr txBox="1">
              <a:spLocks noChangeArrowheads="1"/>
            </p:cNvSpPr>
            <p:nvPr/>
          </p:nvSpPr>
          <p:spPr bwMode="auto">
            <a:xfrm>
              <a:off x="2745" y="3461"/>
              <a:ext cx="3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so  </a:t>
              </a:r>
            </a:p>
          </p:txBody>
        </p:sp>
        <p:graphicFrame>
          <p:nvGraphicFramePr>
            <p:cNvPr id="7186" name="Object 101"/>
            <p:cNvGraphicFramePr>
              <a:graphicFrameLocks noChangeAspect="1"/>
            </p:cNvGraphicFramePr>
            <p:nvPr/>
          </p:nvGraphicFramePr>
          <p:xfrm>
            <a:off x="4282" y="3361"/>
            <a:ext cx="843" cy="466"/>
          </p:xfrm>
          <a:graphic>
            <a:graphicData uri="http://schemas.openxmlformats.org/presentationml/2006/ole">
              <mc:AlternateContent xmlns:mc="http://schemas.openxmlformats.org/markup-compatibility/2006">
                <mc:Choice xmlns:v="urn:schemas-microsoft-com:vml" Requires="v">
                  <p:oleObj spid="_x0000_s7372" name="Equation" r:id="rId12" imgW="812447" imgH="444307" progId="Equation.3">
                    <p:embed/>
                  </p:oleObj>
                </mc:Choice>
                <mc:Fallback>
                  <p:oleObj name="Equation" r:id="rId12" imgW="812447" imgH="444307" progId="Equation.3">
                    <p:embed/>
                    <p:pic>
                      <p:nvPicPr>
                        <p:cNvPr id="0" name="Object 1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2" y="3361"/>
                          <a:ext cx="843"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7" name="Text Box 102"/>
            <p:cNvSpPr txBox="1">
              <a:spLocks noChangeArrowheads="1"/>
            </p:cNvSpPr>
            <p:nvPr/>
          </p:nvSpPr>
          <p:spPr bwMode="auto">
            <a:xfrm>
              <a:off x="4007" y="3458"/>
              <a:ext cx="3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or </a:t>
              </a:r>
              <a:r>
                <a:rPr lang="en-GB" altLang="en-US" sz="1600"/>
                <a:t> </a:t>
              </a:r>
            </a:p>
          </p:txBody>
        </p:sp>
      </p:grpSp>
      <p:sp>
        <p:nvSpPr>
          <p:cNvPr id="7182"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6</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2220530"/>
            <a:ext cx="5893648" cy="1477328"/>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2: </a:t>
            </a:r>
          </a:p>
          <a:p>
            <a:pPr algn="ctr">
              <a:spcBef>
                <a:spcPct val="50000"/>
              </a:spcBef>
            </a:pPr>
            <a:r>
              <a:rPr lang="en-US" altLang="en-US" sz="3600" b="1" dirty="0" err="1" smtClean="0">
                <a:latin typeface="Times New Roman" panose="02020603050405020304" pitchFamily="18" charset="0"/>
                <a:cs typeface="Times New Roman" panose="02020603050405020304" pitchFamily="18" charset="0"/>
              </a:rPr>
              <a:t>Widlar</a:t>
            </a:r>
            <a:r>
              <a:rPr lang="en-US" altLang="en-US" sz="3600" b="1" dirty="0" smtClean="0">
                <a:latin typeface="Times New Roman" panose="02020603050405020304" pitchFamily="18" charset="0"/>
                <a:cs typeface="Times New Roman" panose="02020603050405020304" pitchFamily="18" charset="0"/>
              </a:rPr>
              <a:t> Current Mirror</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7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99249489-E665-48FC-A9A6-91A790B36AF3}" type="slidenum">
              <a:rPr lang="en-GB" altLang="en-US" sz="1200" smtClean="0">
                <a:latin typeface="Garamond" pitchFamily="18" charset="0"/>
              </a:rPr>
              <a:pPr/>
              <a:t>7</a:t>
            </a:fld>
            <a:endParaRPr lang="en-GB" altLang="en-US" sz="1200" smtClean="0">
              <a:latin typeface="Garamond" pitchFamily="18" charset="0"/>
            </a:endParaRPr>
          </a:p>
        </p:txBody>
      </p:sp>
      <p:sp>
        <p:nvSpPr>
          <p:cNvPr id="819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819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8197" name="Text Box 53"/>
          <p:cNvSpPr txBox="1">
            <a:spLocks noChangeArrowheads="1"/>
          </p:cNvSpPr>
          <p:nvPr/>
        </p:nvSpPr>
        <p:spPr bwMode="auto">
          <a:xfrm>
            <a:off x="525463" y="1119188"/>
            <a:ext cx="3548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a:t>The Widlar current mirror</a:t>
            </a:r>
            <a:endParaRPr lang="en-GB" altLang="en-US" sz="1800"/>
          </a:p>
        </p:txBody>
      </p:sp>
      <p:sp>
        <p:nvSpPr>
          <p:cNvPr id="8198" name="Text Box 56"/>
          <p:cNvSpPr txBox="1">
            <a:spLocks noChangeArrowheads="1"/>
          </p:cNvSpPr>
          <p:nvPr/>
        </p:nvSpPr>
        <p:spPr bwMode="auto">
          <a:xfrm>
            <a:off x="581025" y="2727325"/>
            <a:ext cx="5322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4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It is particularly useful in internal integrated circuit biasing arrangements because:</a:t>
            </a:r>
          </a:p>
        </p:txBody>
      </p:sp>
      <p:grpSp>
        <p:nvGrpSpPr>
          <p:cNvPr id="8199" name="Group 168"/>
          <p:cNvGrpSpPr>
            <a:grpSpLocks/>
          </p:cNvGrpSpPr>
          <p:nvPr/>
        </p:nvGrpSpPr>
        <p:grpSpPr bwMode="auto">
          <a:xfrm>
            <a:off x="6135688" y="2292350"/>
            <a:ext cx="2300287" cy="3116263"/>
            <a:chOff x="3865" y="1444"/>
            <a:chExt cx="1449" cy="1963"/>
          </a:xfrm>
        </p:grpSpPr>
        <p:grpSp>
          <p:nvGrpSpPr>
            <p:cNvPr id="8204" name="Group 144"/>
            <p:cNvGrpSpPr>
              <a:grpSpLocks/>
            </p:cNvGrpSpPr>
            <p:nvPr/>
          </p:nvGrpSpPr>
          <p:grpSpPr bwMode="auto">
            <a:xfrm>
              <a:off x="3865" y="1444"/>
              <a:ext cx="1449" cy="1963"/>
              <a:chOff x="3879" y="1229"/>
              <a:chExt cx="1348" cy="1915"/>
            </a:xfrm>
          </p:grpSpPr>
          <p:sp>
            <p:nvSpPr>
              <p:cNvPr id="8207" name="Freeform 71"/>
              <p:cNvSpPr>
                <a:spLocks/>
              </p:cNvSpPr>
              <p:nvPr/>
            </p:nvSpPr>
            <p:spPr bwMode="auto">
              <a:xfrm>
                <a:off x="4279" y="2347"/>
                <a:ext cx="34" cy="33"/>
              </a:xfrm>
              <a:custGeom>
                <a:avLst/>
                <a:gdLst>
                  <a:gd name="T0" fmla="*/ 0 w 34"/>
                  <a:gd name="T1" fmla="*/ 16 h 33"/>
                  <a:gd name="T2" fmla="*/ 2 w 34"/>
                  <a:gd name="T3" fmla="*/ 10 h 33"/>
                  <a:gd name="T4" fmla="*/ 6 w 34"/>
                  <a:gd name="T5" fmla="*/ 2 h 33"/>
                  <a:gd name="T6" fmla="*/ 13 w 34"/>
                  <a:gd name="T7" fmla="*/ 0 h 33"/>
                  <a:gd name="T8" fmla="*/ 21 w 34"/>
                  <a:gd name="T9" fmla="*/ 0 h 33"/>
                  <a:gd name="T10" fmla="*/ 27 w 34"/>
                  <a:gd name="T11" fmla="*/ 2 h 33"/>
                  <a:gd name="T12" fmla="*/ 32 w 34"/>
                  <a:gd name="T13" fmla="*/ 10 h 33"/>
                  <a:gd name="T14" fmla="*/ 34 w 34"/>
                  <a:gd name="T15" fmla="*/ 16 h 33"/>
                  <a:gd name="T16" fmla="*/ 32 w 34"/>
                  <a:gd name="T17" fmla="*/ 23 h 33"/>
                  <a:gd name="T18" fmla="*/ 27 w 34"/>
                  <a:gd name="T19" fmla="*/ 29 h 33"/>
                  <a:gd name="T20" fmla="*/ 21 w 34"/>
                  <a:gd name="T21" fmla="*/ 33 h 33"/>
                  <a:gd name="T22" fmla="*/ 13 w 34"/>
                  <a:gd name="T23" fmla="*/ 33 h 33"/>
                  <a:gd name="T24" fmla="*/ 6 w 34"/>
                  <a:gd name="T25" fmla="*/ 29 h 33"/>
                  <a:gd name="T26" fmla="*/ 2 w 34"/>
                  <a:gd name="T27" fmla="*/ 23 h 33"/>
                  <a:gd name="T28" fmla="*/ 0 w 34"/>
                  <a:gd name="T29" fmla="*/ 1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3"/>
                  <a:gd name="T47" fmla="*/ 34 w 34"/>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3">
                    <a:moveTo>
                      <a:pt x="0" y="16"/>
                    </a:moveTo>
                    <a:lnTo>
                      <a:pt x="2" y="10"/>
                    </a:lnTo>
                    <a:lnTo>
                      <a:pt x="6" y="2"/>
                    </a:lnTo>
                    <a:lnTo>
                      <a:pt x="13" y="0"/>
                    </a:lnTo>
                    <a:lnTo>
                      <a:pt x="21" y="0"/>
                    </a:lnTo>
                    <a:lnTo>
                      <a:pt x="27" y="2"/>
                    </a:lnTo>
                    <a:lnTo>
                      <a:pt x="32" y="10"/>
                    </a:lnTo>
                    <a:lnTo>
                      <a:pt x="34" y="16"/>
                    </a:lnTo>
                    <a:lnTo>
                      <a:pt x="32" y="23"/>
                    </a:lnTo>
                    <a:lnTo>
                      <a:pt x="27" y="29"/>
                    </a:lnTo>
                    <a:lnTo>
                      <a:pt x="21" y="33"/>
                    </a:lnTo>
                    <a:lnTo>
                      <a:pt x="13" y="33"/>
                    </a:lnTo>
                    <a:lnTo>
                      <a:pt x="6" y="29"/>
                    </a:lnTo>
                    <a:lnTo>
                      <a:pt x="2" y="23"/>
                    </a:lnTo>
                    <a:lnTo>
                      <a:pt x="0" y="16"/>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8208" name="Rectangle 72"/>
              <p:cNvSpPr>
                <a:spLocks noChangeArrowheads="1"/>
              </p:cNvSpPr>
              <p:nvPr/>
            </p:nvSpPr>
            <p:spPr bwMode="auto">
              <a:xfrm>
                <a:off x="3881" y="2769"/>
                <a:ext cx="11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09" name="Rectangle 73"/>
              <p:cNvSpPr>
                <a:spLocks noChangeArrowheads="1"/>
              </p:cNvSpPr>
              <p:nvPr/>
            </p:nvSpPr>
            <p:spPr bwMode="auto">
              <a:xfrm>
                <a:off x="3879" y="2771"/>
                <a:ext cx="7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8210" name="Rectangle 74"/>
              <p:cNvSpPr>
                <a:spLocks noChangeArrowheads="1"/>
              </p:cNvSpPr>
              <p:nvPr/>
            </p:nvSpPr>
            <p:spPr bwMode="auto">
              <a:xfrm>
                <a:off x="3954" y="2831"/>
                <a:ext cx="17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11" name="Rectangle 75"/>
              <p:cNvSpPr>
                <a:spLocks noChangeArrowheads="1"/>
              </p:cNvSpPr>
              <p:nvPr/>
            </p:nvSpPr>
            <p:spPr bwMode="auto">
              <a:xfrm>
                <a:off x="3954" y="2833"/>
                <a:ext cx="146"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BE1</a:t>
                </a:r>
                <a:endParaRPr lang="en-GB" altLang="en-US"/>
              </a:p>
            </p:txBody>
          </p:sp>
          <p:sp>
            <p:nvSpPr>
              <p:cNvPr id="8212" name="Line 76"/>
              <p:cNvSpPr>
                <a:spLocks noChangeShapeType="1"/>
              </p:cNvSpPr>
              <p:nvPr/>
            </p:nvSpPr>
            <p:spPr bwMode="auto">
              <a:xfrm>
                <a:off x="4183" y="2476"/>
                <a:ext cx="1"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77"/>
              <p:cNvSpPr>
                <a:spLocks noChangeShapeType="1"/>
              </p:cNvSpPr>
              <p:nvPr/>
            </p:nvSpPr>
            <p:spPr bwMode="auto">
              <a:xfrm flipV="1">
                <a:off x="4183" y="2476"/>
                <a:ext cx="113"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78"/>
              <p:cNvSpPr>
                <a:spLocks noChangeShapeType="1"/>
              </p:cNvSpPr>
              <p:nvPr/>
            </p:nvSpPr>
            <p:spPr bwMode="auto">
              <a:xfrm>
                <a:off x="4183" y="2589"/>
                <a:ext cx="84"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Freeform 79"/>
              <p:cNvSpPr>
                <a:spLocks/>
              </p:cNvSpPr>
              <p:nvPr/>
            </p:nvSpPr>
            <p:spPr bwMode="auto">
              <a:xfrm>
                <a:off x="4240" y="2647"/>
                <a:ext cx="56" cy="55"/>
              </a:xfrm>
              <a:custGeom>
                <a:avLst/>
                <a:gdLst>
                  <a:gd name="T0" fmla="*/ 56 w 56"/>
                  <a:gd name="T1" fmla="*/ 55 h 55"/>
                  <a:gd name="T2" fmla="*/ 0 w 56"/>
                  <a:gd name="T3" fmla="*/ 38 h 55"/>
                  <a:gd name="T4" fmla="*/ 14 w 56"/>
                  <a:gd name="T5" fmla="*/ 32 h 55"/>
                  <a:gd name="T6" fmla="*/ 23 w 56"/>
                  <a:gd name="T7" fmla="*/ 23 h 55"/>
                  <a:gd name="T8" fmla="*/ 31 w 56"/>
                  <a:gd name="T9" fmla="*/ 13 h 55"/>
                  <a:gd name="T10" fmla="*/ 37 w 56"/>
                  <a:gd name="T11" fmla="*/ 0 h 55"/>
                  <a:gd name="T12" fmla="*/ 56 w 56"/>
                  <a:gd name="T13" fmla="*/ 55 h 55"/>
                  <a:gd name="T14" fmla="*/ 0 60000 65536"/>
                  <a:gd name="T15" fmla="*/ 0 60000 65536"/>
                  <a:gd name="T16" fmla="*/ 0 60000 65536"/>
                  <a:gd name="T17" fmla="*/ 0 60000 65536"/>
                  <a:gd name="T18" fmla="*/ 0 60000 65536"/>
                  <a:gd name="T19" fmla="*/ 0 60000 65536"/>
                  <a:gd name="T20" fmla="*/ 0 60000 65536"/>
                  <a:gd name="T21" fmla="*/ 0 w 56"/>
                  <a:gd name="T22" fmla="*/ 0 h 55"/>
                  <a:gd name="T23" fmla="*/ 56 w 56"/>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5">
                    <a:moveTo>
                      <a:pt x="56" y="55"/>
                    </a:moveTo>
                    <a:lnTo>
                      <a:pt x="0" y="38"/>
                    </a:lnTo>
                    <a:lnTo>
                      <a:pt x="14" y="32"/>
                    </a:lnTo>
                    <a:lnTo>
                      <a:pt x="23" y="23"/>
                    </a:lnTo>
                    <a:lnTo>
                      <a:pt x="31" y="13"/>
                    </a:lnTo>
                    <a:lnTo>
                      <a:pt x="37"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Rectangle 80"/>
              <p:cNvSpPr>
                <a:spLocks noChangeArrowheads="1"/>
              </p:cNvSpPr>
              <p:nvPr/>
            </p:nvSpPr>
            <p:spPr bwMode="auto">
              <a:xfrm>
                <a:off x="4239" y="1528"/>
                <a:ext cx="115" cy="284"/>
              </a:xfrm>
              <a:prstGeom prst="rect">
                <a:avLst/>
              </a:prstGeom>
              <a:solidFill>
                <a:srgbClr val="FFFFFF"/>
              </a:solidFill>
              <a:ln w="9525">
                <a:solidFill>
                  <a:srgbClr val="000000"/>
                </a:solidFill>
                <a:miter lim="800000"/>
                <a:headEnd/>
                <a:tailEnd/>
              </a:ln>
            </p:spPr>
            <p:txBody>
              <a:bodyPr/>
              <a:lstStyle/>
              <a:p>
                <a:endParaRPr lang="en-US" altLang="en-US"/>
              </a:p>
            </p:txBody>
          </p:sp>
          <p:sp>
            <p:nvSpPr>
              <p:cNvPr id="8217" name="Line 81"/>
              <p:cNvSpPr>
                <a:spLocks noChangeShapeType="1"/>
              </p:cNvSpPr>
              <p:nvPr/>
            </p:nvSpPr>
            <p:spPr bwMode="auto">
              <a:xfrm>
                <a:off x="4747" y="2251"/>
                <a:ext cx="1"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82"/>
              <p:cNvSpPr>
                <a:spLocks noChangeShapeType="1"/>
              </p:cNvSpPr>
              <p:nvPr/>
            </p:nvSpPr>
            <p:spPr bwMode="auto">
              <a:xfrm flipV="1">
                <a:off x="4747" y="2251"/>
                <a:ext cx="114"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83"/>
              <p:cNvSpPr>
                <a:spLocks noChangeShapeType="1"/>
              </p:cNvSpPr>
              <p:nvPr/>
            </p:nvSpPr>
            <p:spPr bwMode="auto">
              <a:xfrm>
                <a:off x="4747" y="2363"/>
                <a:ext cx="85"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Freeform 84"/>
              <p:cNvSpPr>
                <a:spLocks/>
              </p:cNvSpPr>
              <p:nvPr/>
            </p:nvSpPr>
            <p:spPr bwMode="auto">
              <a:xfrm>
                <a:off x="4805" y="2422"/>
                <a:ext cx="56" cy="54"/>
              </a:xfrm>
              <a:custGeom>
                <a:avLst/>
                <a:gdLst>
                  <a:gd name="T0" fmla="*/ 56 w 56"/>
                  <a:gd name="T1" fmla="*/ 54 h 54"/>
                  <a:gd name="T2" fmla="*/ 0 w 56"/>
                  <a:gd name="T3" fmla="*/ 37 h 54"/>
                  <a:gd name="T4" fmla="*/ 11 w 56"/>
                  <a:gd name="T5" fmla="*/ 31 h 54"/>
                  <a:gd name="T6" fmla="*/ 23 w 56"/>
                  <a:gd name="T7" fmla="*/ 23 h 54"/>
                  <a:gd name="T8" fmla="*/ 31 w 56"/>
                  <a:gd name="T9" fmla="*/ 12 h 54"/>
                  <a:gd name="T10" fmla="*/ 36 w 56"/>
                  <a:gd name="T11" fmla="*/ 0 h 54"/>
                  <a:gd name="T12" fmla="*/ 56 w 56"/>
                  <a:gd name="T13" fmla="*/ 54 h 54"/>
                  <a:gd name="T14" fmla="*/ 0 60000 65536"/>
                  <a:gd name="T15" fmla="*/ 0 60000 65536"/>
                  <a:gd name="T16" fmla="*/ 0 60000 65536"/>
                  <a:gd name="T17" fmla="*/ 0 60000 65536"/>
                  <a:gd name="T18" fmla="*/ 0 60000 65536"/>
                  <a:gd name="T19" fmla="*/ 0 60000 65536"/>
                  <a:gd name="T20" fmla="*/ 0 60000 65536"/>
                  <a:gd name="T21" fmla="*/ 0 w 56"/>
                  <a:gd name="T22" fmla="*/ 0 h 54"/>
                  <a:gd name="T23" fmla="*/ 56 w 5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4">
                    <a:moveTo>
                      <a:pt x="56" y="54"/>
                    </a:moveTo>
                    <a:lnTo>
                      <a:pt x="0" y="37"/>
                    </a:lnTo>
                    <a:lnTo>
                      <a:pt x="11" y="31"/>
                    </a:lnTo>
                    <a:lnTo>
                      <a:pt x="23" y="23"/>
                    </a:lnTo>
                    <a:lnTo>
                      <a:pt x="31" y="12"/>
                    </a:lnTo>
                    <a:lnTo>
                      <a:pt x="36" y="0"/>
                    </a:lnTo>
                    <a:lnTo>
                      <a:pt x="56"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Line 85"/>
              <p:cNvSpPr>
                <a:spLocks noChangeShapeType="1"/>
              </p:cNvSpPr>
              <p:nvPr/>
            </p:nvSpPr>
            <p:spPr bwMode="auto">
              <a:xfrm flipV="1">
                <a:off x="4296" y="1810"/>
                <a:ext cx="1"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86"/>
              <p:cNvSpPr>
                <a:spLocks noChangeShapeType="1"/>
              </p:cNvSpPr>
              <p:nvPr/>
            </p:nvSpPr>
            <p:spPr bwMode="auto">
              <a:xfrm flipV="1">
                <a:off x="4296" y="1278"/>
                <a:ext cx="1" cy="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7"/>
              <p:cNvSpPr>
                <a:spLocks noChangeShapeType="1"/>
              </p:cNvSpPr>
              <p:nvPr/>
            </p:nvSpPr>
            <p:spPr bwMode="auto">
              <a:xfrm flipH="1">
                <a:off x="4071" y="1278"/>
                <a:ext cx="45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88"/>
              <p:cNvSpPr>
                <a:spLocks noChangeShapeType="1"/>
              </p:cNvSpPr>
              <p:nvPr/>
            </p:nvSpPr>
            <p:spPr bwMode="auto">
              <a:xfrm>
                <a:off x="4296" y="1946"/>
                <a:ext cx="1"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Freeform 89"/>
              <p:cNvSpPr>
                <a:spLocks/>
              </p:cNvSpPr>
              <p:nvPr/>
            </p:nvSpPr>
            <p:spPr bwMode="auto">
              <a:xfrm>
                <a:off x="4269" y="1950"/>
                <a:ext cx="52" cy="52"/>
              </a:xfrm>
              <a:custGeom>
                <a:avLst/>
                <a:gdLst>
                  <a:gd name="T0" fmla="*/ 27 w 52"/>
                  <a:gd name="T1" fmla="*/ 52 h 52"/>
                  <a:gd name="T2" fmla="*/ 0 w 52"/>
                  <a:gd name="T3" fmla="*/ 0 h 52"/>
                  <a:gd name="T4" fmla="*/ 14 w 52"/>
                  <a:gd name="T5" fmla="*/ 6 h 52"/>
                  <a:gd name="T6" fmla="*/ 27 w 52"/>
                  <a:gd name="T7" fmla="*/ 8 h 52"/>
                  <a:gd name="T8" fmla="*/ 41 w 52"/>
                  <a:gd name="T9" fmla="*/ 6 h 52"/>
                  <a:gd name="T10" fmla="*/ 52 w 52"/>
                  <a:gd name="T11" fmla="*/ 0 h 52"/>
                  <a:gd name="T12" fmla="*/ 27 w 52"/>
                  <a:gd name="T13" fmla="*/ 52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27" y="52"/>
                    </a:moveTo>
                    <a:lnTo>
                      <a:pt x="0" y="0"/>
                    </a:lnTo>
                    <a:lnTo>
                      <a:pt x="14" y="6"/>
                    </a:lnTo>
                    <a:lnTo>
                      <a:pt x="27" y="8"/>
                    </a:lnTo>
                    <a:lnTo>
                      <a:pt x="41" y="6"/>
                    </a:lnTo>
                    <a:lnTo>
                      <a:pt x="52" y="0"/>
                    </a:lnTo>
                    <a:lnTo>
                      <a:pt x="2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Rectangle 90"/>
              <p:cNvSpPr>
                <a:spLocks noChangeArrowheads="1"/>
              </p:cNvSpPr>
              <p:nvPr/>
            </p:nvSpPr>
            <p:spPr bwMode="auto">
              <a:xfrm>
                <a:off x="4121" y="1912"/>
                <a:ext cx="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27" name="Rectangle 91"/>
              <p:cNvSpPr>
                <a:spLocks noChangeArrowheads="1"/>
              </p:cNvSpPr>
              <p:nvPr/>
            </p:nvSpPr>
            <p:spPr bwMode="auto">
              <a:xfrm>
                <a:off x="4121" y="1914"/>
                <a:ext cx="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8228" name="Rectangle 92"/>
              <p:cNvSpPr>
                <a:spLocks noChangeArrowheads="1"/>
              </p:cNvSpPr>
              <p:nvPr/>
            </p:nvSpPr>
            <p:spPr bwMode="auto">
              <a:xfrm>
                <a:off x="4156" y="1975"/>
                <a:ext cx="121"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29" name="Rectangle 93"/>
              <p:cNvSpPr>
                <a:spLocks noChangeArrowheads="1"/>
              </p:cNvSpPr>
              <p:nvPr/>
            </p:nvSpPr>
            <p:spPr bwMode="auto">
              <a:xfrm>
                <a:off x="4156" y="1977"/>
                <a:ext cx="9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ref</a:t>
                </a:r>
                <a:endParaRPr lang="en-GB" altLang="en-US"/>
              </a:p>
            </p:txBody>
          </p:sp>
          <p:sp>
            <p:nvSpPr>
              <p:cNvPr id="8230" name="Rectangle 94"/>
              <p:cNvSpPr>
                <a:spLocks noChangeArrowheads="1"/>
              </p:cNvSpPr>
              <p:nvPr/>
            </p:nvSpPr>
            <p:spPr bwMode="auto">
              <a:xfrm>
                <a:off x="4540" y="1229"/>
                <a:ext cx="11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31" name="Rectangle 95"/>
              <p:cNvSpPr>
                <a:spLocks noChangeArrowheads="1"/>
              </p:cNvSpPr>
              <p:nvPr/>
            </p:nvSpPr>
            <p:spPr bwMode="auto">
              <a:xfrm>
                <a:off x="4540" y="1229"/>
                <a:ext cx="7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8232" name="Rectangle 96"/>
              <p:cNvSpPr>
                <a:spLocks noChangeArrowheads="1"/>
              </p:cNvSpPr>
              <p:nvPr/>
            </p:nvSpPr>
            <p:spPr bwMode="auto">
              <a:xfrm>
                <a:off x="4613" y="1288"/>
                <a:ext cx="1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33" name="Rectangle 97"/>
              <p:cNvSpPr>
                <a:spLocks noChangeArrowheads="1"/>
              </p:cNvSpPr>
              <p:nvPr/>
            </p:nvSpPr>
            <p:spPr bwMode="auto">
              <a:xfrm>
                <a:off x="4613" y="1290"/>
                <a:ext cx="7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cc</a:t>
                </a:r>
                <a:endParaRPr lang="en-GB" altLang="en-US"/>
              </a:p>
            </p:txBody>
          </p:sp>
          <p:sp>
            <p:nvSpPr>
              <p:cNvPr id="8234" name="Rectangle 98"/>
              <p:cNvSpPr>
                <a:spLocks noChangeArrowheads="1"/>
              </p:cNvSpPr>
              <p:nvPr/>
            </p:nvSpPr>
            <p:spPr bwMode="auto">
              <a:xfrm>
                <a:off x="4262" y="1608"/>
                <a:ext cx="1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35" name="Rectangle 99"/>
              <p:cNvSpPr>
                <a:spLocks noChangeArrowheads="1"/>
              </p:cNvSpPr>
              <p:nvPr/>
            </p:nvSpPr>
            <p:spPr bwMode="auto">
              <a:xfrm>
                <a:off x="4136" y="1610"/>
                <a:ext cx="6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8236" name="Line 100"/>
              <p:cNvSpPr>
                <a:spLocks noChangeShapeType="1"/>
              </p:cNvSpPr>
              <p:nvPr/>
            </p:nvSpPr>
            <p:spPr bwMode="auto">
              <a:xfrm>
                <a:off x="4296" y="2363"/>
                <a:ext cx="451"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7" name="Line 101"/>
              <p:cNvSpPr>
                <a:spLocks noChangeShapeType="1"/>
              </p:cNvSpPr>
              <p:nvPr/>
            </p:nvSpPr>
            <p:spPr bwMode="auto">
              <a:xfrm flipH="1">
                <a:off x="3958" y="2363"/>
                <a:ext cx="33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102"/>
              <p:cNvSpPr>
                <a:spLocks noChangeShapeType="1"/>
              </p:cNvSpPr>
              <p:nvPr/>
            </p:nvSpPr>
            <p:spPr bwMode="auto">
              <a:xfrm>
                <a:off x="3958" y="2363"/>
                <a:ext cx="1"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9" name="Line 103"/>
              <p:cNvSpPr>
                <a:spLocks noChangeShapeType="1"/>
              </p:cNvSpPr>
              <p:nvPr/>
            </p:nvSpPr>
            <p:spPr bwMode="auto">
              <a:xfrm>
                <a:off x="3958" y="2589"/>
                <a:ext cx="22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0" name="Line 104"/>
              <p:cNvSpPr>
                <a:spLocks noChangeShapeType="1"/>
              </p:cNvSpPr>
              <p:nvPr/>
            </p:nvSpPr>
            <p:spPr bwMode="auto">
              <a:xfrm>
                <a:off x="4296" y="2702"/>
                <a:ext cx="1"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105"/>
              <p:cNvSpPr>
                <a:spLocks noChangeShapeType="1"/>
              </p:cNvSpPr>
              <p:nvPr/>
            </p:nvSpPr>
            <p:spPr bwMode="auto">
              <a:xfrm>
                <a:off x="4861" y="2476"/>
                <a:ext cx="1"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106"/>
              <p:cNvSpPr>
                <a:spLocks noChangeShapeType="1"/>
              </p:cNvSpPr>
              <p:nvPr/>
            </p:nvSpPr>
            <p:spPr bwMode="auto">
              <a:xfrm flipH="1">
                <a:off x="4071" y="3142"/>
                <a:ext cx="107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Line 107"/>
              <p:cNvSpPr>
                <a:spLocks noChangeShapeType="1"/>
              </p:cNvSpPr>
              <p:nvPr/>
            </p:nvSpPr>
            <p:spPr bwMode="auto">
              <a:xfrm flipV="1">
                <a:off x="4116" y="2683"/>
                <a:ext cx="1"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Freeform 108"/>
              <p:cNvSpPr>
                <a:spLocks/>
              </p:cNvSpPr>
              <p:nvPr/>
            </p:nvSpPr>
            <p:spPr bwMode="auto">
              <a:xfrm>
                <a:off x="4083" y="2635"/>
                <a:ext cx="63" cy="63"/>
              </a:xfrm>
              <a:custGeom>
                <a:avLst/>
                <a:gdLst>
                  <a:gd name="T0" fmla="*/ 33 w 63"/>
                  <a:gd name="T1" fmla="*/ 0 h 63"/>
                  <a:gd name="T2" fmla="*/ 63 w 63"/>
                  <a:gd name="T3" fmla="*/ 63 h 63"/>
                  <a:gd name="T4" fmla="*/ 48 w 63"/>
                  <a:gd name="T5" fmla="*/ 58 h 63"/>
                  <a:gd name="T6" fmla="*/ 33 w 63"/>
                  <a:gd name="T7" fmla="*/ 56 h 63"/>
                  <a:gd name="T8" fmla="*/ 15 w 63"/>
                  <a:gd name="T9" fmla="*/ 58 h 63"/>
                  <a:gd name="T10" fmla="*/ 0 w 63"/>
                  <a:gd name="T11" fmla="*/ 63 h 63"/>
                  <a:gd name="T12" fmla="*/ 33 w 63"/>
                  <a:gd name="T13" fmla="*/ 0 h 63"/>
                  <a:gd name="T14" fmla="*/ 0 60000 65536"/>
                  <a:gd name="T15" fmla="*/ 0 60000 65536"/>
                  <a:gd name="T16" fmla="*/ 0 60000 65536"/>
                  <a:gd name="T17" fmla="*/ 0 60000 65536"/>
                  <a:gd name="T18" fmla="*/ 0 60000 65536"/>
                  <a:gd name="T19" fmla="*/ 0 60000 65536"/>
                  <a:gd name="T20" fmla="*/ 0 60000 65536"/>
                  <a:gd name="T21" fmla="*/ 0 w 63"/>
                  <a:gd name="T22" fmla="*/ 0 h 63"/>
                  <a:gd name="T23" fmla="*/ 63 w 63"/>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3">
                    <a:moveTo>
                      <a:pt x="33" y="0"/>
                    </a:moveTo>
                    <a:lnTo>
                      <a:pt x="63" y="63"/>
                    </a:lnTo>
                    <a:lnTo>
                      <a:pt x="48" y="58"/>
                    </a:lnTo>
                    <a:lnTo>
                      <a:pt x="33" y="56"/>
                    </a:lnTo>
                    <a:lnTo>
                      <a:pt x="15" y="58"/>
                    </a:lnTo>
                    <a:lnTo>
                      <a:pt x="0" y="63"/>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Line 109"/>
              <p:cNvSpPr>
                <a:spLocks noChangeShapeType="1"/>
              </p:cNvSpPr>
              <p:nvPr/>
            </p:nvSpPr>
            <p:spPr bwMode="auto">
              <a:xfrm flipV="1">
                <a:off x="4657" y="2457"/>
                <a:ext cx="1"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6" name="Freeform 110"/>
              <p:cNvSpPr>
                <a:spLocks/>
              </p:cNvSpPr>
              <p:nvPr/>
            </p:nvSpPr>
            <p:spPr bwMode="auto">
              <a:xfrm>
                <a:off x="4624" y="2409"/>
                <a:ext cx="64" cy="63"/>
              </a:xfrm>
              <a:custGeom>
                <a:avLst/>
                <a:gdLst>
                  <a:gd name="T0" fmla="*/ 33 w 64"/>
                  <a:gd name="T1" fmla="*/ 0 h 63"/>
                  <a:gd name="T2" fmla="*/ 64 w 64"/>
                  <a:gd name="T3" fmla="*/ 63 h 63"/>
                  <a:gd name="T4" fmla="*/ 48 w 64"/>
                  <a:gd name="T5" fmla="*/ 57 h 63"/>
                  <a:gd name="T6" fmla="*/ 33 w 64"/>
                  <a:gd name="T7" fmla="*/ 55 h 63"/>
                  <a:gd name="T8" fmla="*/ 16 w 64"/>
                  <a:gd name="T9" fmla="*/ 57 h 63"/>
                  <a:gd name="T10" fmla="*/ 0 w 64"/>
                  <a:gd name="T11" fmla="*/ 63 h 63"/>
                  <a:gd name="T12" fmla="*/ 33 w 64"/>
                  <a:gd name="T13" fmla="*/ 0 h 63"/>
                  <a:gd name="T14" fmla="*/ 0 60000 65536"/>
                  <a:gd name="T15" fmla="*/ 0 60000 65536"/>
                  <a:gd name="T16" fmla="*/ 0 60000 65536"/>
                  <a:gd name="T17" fmla="*/ 0 60000 65536"/>
                  <a:gd name="T18" fmla="*/ 0 60000 65536"/>
                  <a:gd name="T19" fmla="*/ 0 60000 65536"/>
                  <a:gd name="T20" fmla="*/ 0 60000 65536"/>
                  <a:gd name="T21" fmla="*/ 0 w 64"/>
                  <a:gd name="T22" fmla="*/ 0 h 63"/>
                  <a:gd name="T23" fmla="*/ 64 w 64"/>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63">
                    <a:moveTo>
                      <a:pt x="33" y="0"/>
                    </a:moveTo>
                    <a:lnTo>
                      <a:pt x="64" y="63"/>
                    </a:lnTo>
                    <a:lnTo>
                      <a:pt x="48" y="57"/>
                    </a:lnTo>
                    <a:lnTo>
                      <a:pt x="33" y="55"/>
                    </a:lnTo>
                    <a:lnTo>
                      <a:pt x="16" y="57"/>
                    </a:lnTo>
                    <a:lnTo>
                      <a:pt x="0" y="63"/>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7" name="Rectangle 111"/>
              <p:cNvSpPr>
                <a:spLocks noChangeArrowheads="1"/>
              </p:cNvSpPr>
              <p:nvPr/>
            </p:nvSpPr>
            <p:spPr bwMode="auto">
              <a:xfrm>
                <a:off x="4402" y="2436"/>
                <a:ext cx="11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48" name="Rectangle 112"/>
              <p:cNvSpPr>
                <a:spLocks noChangeArrowheads="1"/>
              </p:cNvSpPr>
              <p:nvPr/>
            </p:nvSpPr>
            <p:spPr bwMode="auto">
              <a:xfrm>
                <a:off x="4402" y="2437"/>
                <a:ext cx="7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8249" name="Rectangle 113"/>
              <p:cNvSpPr>
                <a:spLocks noChangeArrowheads="1"/>
              </p:cNvSpPr>
              <p:nvPr/>
            </p:nvSpPr>
            <p:spPr bwMode="auto">
              <a:xfrm>
                <a:off x="4477" y="2497"/>
                <a:ext cx="17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50" name="Rectangle 114"/>
              <p:cNvSpPr>
                <a:spLocks noChangeArrowheads="1"/>
              </p:cNvSpPr>
              <p:nvPr/>
            </p:nvSpPr>
            <p:spPr bwMode="auto">
              <a:xfrm>
                <a:off x="4477" y="2499"/>
                <a:ext cx="14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BE2</a:t>
                </a:r>
                <a:endParaRPr lang="en-GB" altLang="en-US"/>
              </a:p>
            </p:txBody>
          </p:sp>
          <p:sp>
            <p:nvSpPr>
              <p:cNvPr id="8251" name="Line 115"/>
              <p:cNvSpPr>
                <a:spLocks noChangeShapeType="1"/>
              </p:cNvSpPr>
              <p:nvPr/>
            </p:nvSpPr>
            <p:spPr bwMode="auto">
              <a:xfrm>
                <a:off x="4861" y="1595"/>
                <a:ext cx="1" cy="6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 name="Line 116"/>
              <p:cNvSpPr>
                <a:spLocks noChangeShapeType="1"/>
              </p:cNvSpPr>
              <p:nvPr/>
            </p:nvSpPr>
            <p:spPr bwMode="auto">
              <a:xfrm>
                <a:off x="4861" y="2115"/>
                <a:ext cx="1"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3" name="Freeform 117"/>
              <p:cNvSpPr>
                <a:spLocks/>
              </p:cNvSpPr>
              <p:nvPr/>
            </p:nvSpPr>
            <p:spPr bwMode="auto">
              <a:xfrm>
                <a:off x="4834" y="2121"/>
                <a:ext cx="52" cy="52"/>
              </a:xfrm>
              <a:custGeom>
                <a:avLst/>
                <a:gdLst>
                  <a:gd name="T0" fmla="*/ 27 w 52"/>
                  <a:gd name="T1" fmla="*/ 52 h 52"/>
                  <a:gd name="T2" fmla="*/ 0 w 52"/>
                  <a:gd name="T3" fmla="*/ 0 h 52"/>
                  <a:gd name="T4" fmla="*/ 13 w 52"/>
                  <a:gd name="T5" fmla="*/ 4 h 52"/>
                  <a:gd name="T6" fmla="*/ 27 w 52"/>
                  <a:gd name="T7" fmla="*/ 6 h 52"/>
                  <a:gd name="T8" fmla="*/ 38 w 52"/>
                  <a:gd name="T9" fmla="*/ 4 h 52"/>
                  <a:gd name="T10" fmla="*/ 52 w 52"/>
                  <a:gd name="T11" fmla="*/ 0 h 52"/>
                  <a:gd name="T12" fmla="*/ 27 w 52"/>
                  <a:gd name="T13" fmla="*/ 52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27" y="52"/>
                    </a:moveTo>
                    <a:lnTo>
                      <a:pt x="0" y="0"/>
                    </a:lnTo>
                    <a:lnTo>
                      <a:pt x="13" y="4"/>
                    </a:lnTo>
                    <a:lnTo>
                      <a:pt x="27" y="6"/>
                    </a:lnTo>
                    <a:lnTo>
                      <a:pt x="38" y="4"/>
                    </a:lnTo>
                    <a:lnTo>
                      <a:pt x="52" y="0"/>
                    </a:lnTo>
                    <a:lnTo>
                      <a:pt x="2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Rectangle 118"/>
              <p:cNvSpPr>
                <a:spLocks noChangeArrowheads="1"/>
              </p:cNvSpPr>
              <p:nvPr/>
            </p:nvSpPr>
            <p:spPr bwMode="auto">
              <a:xfrm>
                <a:off x="4907" y="2061"/>
                <a:ext cx="7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55" name="Rectangle 119"/>
              <p:cNvSpPr>
                <a:spLocks noChangeArrowheads="1"/>
              </p:cNvSpPr>
              <p:nvPr/>
            </p:nvSpPr>
            <p:spPr bwMode="auto">
              <a:xfrm>
                <a:off x="4907" y="2063"/>
                <a:ext cx="33"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8256" name="Rectangle 120"/>
              <p:cNvSpPr>
                <a:spLocks noChangeArrowheads="1"/>
              </p:cNvSpPr>
              <p:nvPr/>
            </p:nvSpPr>
            <p:spPr bwMode="auto">
              <a:xfrm>
                <a:off x="4941" y="2123"/>
                <a:ext cx="9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57" name="Rectangle 121"/>
              <p:cNvSpPr>
                <a:spLocks noChangeArrowheads="1"/>
              </p:cNvSpPr>
              <p:nvPr/>
            </p:nvSpPr>
            <p:spPr bwMode="auto">
              <a:xfrm>
                <a:off x="4941" y="2125"/>
                <a:ext cx="41"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o</a:t>
                </a:r>
                <a:endParaRPr lang="en-GB" altLang="en-US"/>
              </a:p>
            </p:txBody>
          </p:sp>
          <p:sp>
            <p:nvSpPr>
              <p:cNvPr id="8258" name="Rectangle 122"/>
              <p:cNvSpPr>
                <a:spLocks noChangeArrowheads="1"/>
              </p:cNvSpPr>
              <p:nvPr/>
            </p:nvSpPr>
            <p:spPr bwMode="auto">
              <a:xfrm>
                <a:off x="5001" y="2061"/>
                <a:ext cx="1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59" name="Rectangle 123"/>
              <p:cNvSpPr>
                <a:spLocks noChangeArrowheads="1"/>
              </p:cNvSpPr>
              <p:nvPr/>
            </p:nvSpPr>
            <p:spPr bwMode="auto">
              <a:xfrm>
                <a:off x="5001" y="2063"/>
                <a:ext cx="11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 I</a:t>
                </a:r>
                <a:endParaRPr lang="en-GB" altLang="en-US"/>
              </a:p>
            </p:txBody>
          </p:sp>
          <p:sp>
            <p:nvSpPr>
              <p:cNvPr id="8260" name="Rectangle 124"/>
              <p:cNvSpPr>
                <a:spLocks noChangeArrowheads="1"/>
              </p:cNvSpPr>
              <p:nvPr/>
            </p:nvSpPr>
            <p:spPr bwMode="auto">
              <a:xfrm>
                <a:off x="5120" y="2123"/>
                <a:ext cx="10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61" name="Rectangle 125"/>
              <p:cNvSpPr>
                <a:spLocks noChangeArrowheads="1"/>
              </p:cNvSpPr>
              <p:nvPr/>
            </p:nvSpPr>
            <p:spPr bwMode="auto">
              <a:xfrm>
                <a:off x="5120" y="2125"/>
                <a:ext cx="7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c2</a:t>
                </a:r>
                <a:endParaRPr lang="en-GB" altLang="en-US"/>
              </a:p>
            </p:txBody>
          </p:sp>
          <p:sp>
            <p:nvSpPr>
              <p:cNvPr id="8262" name="Rectangle 126"/>
              <p:cNvSpPr>
                <a:spLocks noChangeArrowheads="1"/>
              </p:cNvSpPr>
              <p:nvPr/>
            </p:nvSpPr>
            <p:spPr bwMode="auto">
              <a:xfrm>
                <a:off x="4152" y="2061"/>
                <a:ext cx="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63" name="Rectangle 127"/>
              <p:cNvSpPr>
                <a:spLocks noChangeArrowheads="1"/>
              </p:cNvSpPr>
              <p:nvPr/>
            </p:nvSpPr>
            <p:spPr bwMode="auto">
              <a:xfrm>
                <a:off x="4152" y="2063"/>
                <a:ext cx="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8264" name="Rectangle 128"/>
              <p:cNvSpPr>
                <a:spLocks noChangeArrowheads="1"/>
              </p:cNvSpPr>
              <p:nvPr/>
            </p:nvSpPr>
            <p:spPr bwMode="auto">
              <a:xfrm>
                <a:off x="4187" y="2123"/>
                <a:ext cx="10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65" name="Rectangle 129"/>
              <p:cNvSpPr>
                <a:spLocks noChangeArrowheads="1"/>
              </p:cNvSpPr>
              <p:nvPr/>
            </p:nvSpPr>
            <p:spPr bwMode="auto">
              <a:xfrm>
                <a:off x="4187" y="2125"/>
                <a:ext cx="7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c1</a:t>
                </a:r>
                <a:endParaRPr lang="en-GB" altLang="en-US"/>
              </a:p>
            </p:txBody>
          </p:sp>
          <p:sp>
            <p:nvSpPr>
              <p:cNvPr id="8266" name="Freeform 130"/>
              <p:cNvSpPr>
                <a:spLocks/>
              </p:cNvSpPr>
              <p:nvPr/>
            </p:nvSpPr>
            <p:spPr bwMode="auto">
              <a:xfrm>
                <a:off x="4058" y="2102"/>
                <a:ext cx="69" cy="26"/>
              </a:xfrm>
              <a:custGeom>
                <a:avLst/>
                <a:gdLst>
                  <a:gd name="T0" fmla="*/ 0 w 69"/>
                  <a:gd name="T1" fmla="*/ 13 h 26"/>
                  <a:gd name="T2" fmla="*/ 6 w 69"/>
                  <a:gd name="T3" fmla="*/ 5 h 26"/>
                  <a:gd name="T4" fmla="*/ 12 w 69"/>
                  <a:gd name="T5" fmla="*/ 2 h 26"/>
                  <a:gd name="T6" fmla="*/ 17 w 69"/>
                  <a:gd name="T7" fmla="*/ 0 h 26"/>
                  <a:gd name="T8" fmla="*/ 25 w 69"/>
                  <a:gd name="T9" fmla="*/ 2 h 26"/>
                  <a:gd name="T10" fmla="*/ 31 w 69"/>
                  <a:gd name="T11" fmla="*/ 5 h 26"/>
                  <a:gd name="T12" fmla="*/ 35 w 69"/>
                  <a:gd name="T13" fmla="*/ 13 h 26"/>
                  <a:gd name="T14" fmla="*/ 38 w 69"/>
                  <a:gd name="T15" fmla="*/ 21 h 26"/>
                  <a:gd name="T16" fmla="*/ 44 w 69"/>
                  <a:gd name="T17" fmla="*/ 25 h 26"/>
                  <a:gd name="T18" fmla="*/ 52 w 69"/>
                  <a:gd name="T19" fmla="*/ 26 h 26"/>
                  <a:gd name="T20" fmla="*/ 58 w 69"/>
                  <a:gd name="T21" fmla="*/ 25 h 26"/>
                  <a:gd name="T22" fmla="*/ 63 w 69"/>
                  <a:gd name="T23" fmla="*/ 21 h 26"/>
                  <a:gd name="T24" fmla="*/ 69 w 69"/>
                  <a:gd name="T25" fmla="*/ 13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26"/>
                  <a:gd name="T41" fmla="*/ 69 w 69"/>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26">
                    <a:moveTo>
                      <a:pt x="0" y="13"/>
                    </a:moveTo>
                    <a:lnTo>
                      <a:pt x="6" y="5"/>
                    </a:lnTo>
                    <a:lnTo>
                      <a:pt x="12" y="2"/>
                    </a:lnTo>
                    <a:lnTo>
                      <a:pt x="17" y="0"/>
                    </a:lnTo>
                    <a:lnTo>
                      <a:pt x="25" y="2"/>
                    </a:lnTo>
                    <a:lnTo>
                      <a:pt x="31" y="5"/>
                    </a:lnTo>
                    <a:lnTo>
                      <a:pt x="35" y="13"/>
                    </a:lnTo>
                    <a:lnTo>
                      <a:pt x="38" y="21"/>
                    </a:lnTo>
                    <a:lnTo>
                      <a:pt x="44" y="25"/>
                    </a:lnTo>
                    <a:lnTo>
                      <a:pt x="52" y="26"/>
                    </a:lnTo>
                    <a:lnTo>
                      <a:pt x="58" y="25"/>
                    </a:lnTo>
                    <a:lnTo>
                      <a:pt x="63" y="21"/>
                    </a:lnTo>
                    <a:lnTo>
                      <a:pt x="69" y="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7" name="Freeform 131"/>
              <p:cNvSpPr>
                <a:spLocks/>
              </p:cNvSpPr>
              <p:nvPr/>
            </p:nvSpPr>
            <p:spPr bwMode="auto">
              <a:xfrm>
                <a:off x="4058" y="2125"/>
                <a:ext cx="69" cy="27"/>
              </a:xfrm>
              <a:custGeom>
                <a:avLst/>
                <a:gdLst>
                  <a:gd name="T0" fmla="*/ 0 w 69"/>
                  <a:gd name="T1" fmla="*/ 13 h 27"/>
                  <a:gd name="T2" fmla="*/ 6 w 69"/>
                  <a:gd name="T3" fmla="*/ 5 h 27"/>
                  <a:gd name="T4" fmla="*/ 12 w 69"/>
                  <a:gd name="T5" fmla="*/ 2 h 27"/>
                  <a:gd name="T6" fmla="*/ 17 w 69"/>
                  <a:gd name="T7" fmla="*/ 0 h 27"/>
                  <a:gd name="T8" fmla="*/ 25 w 69"/>
                  <a:gd name="T9" fmla="*/ 2 h 27"/>
                  <a:gd name="T10" fmla="*/ 31 w 69"/>
                  <a:gd name="T11" fmla="*/ 5 h 27"/>
                  <a:gd name="T12" fmla="*/ 35 w 69"/>
                  <a:gd name="T13" fmla="*/ 13 h 27"/>
                  <a:gd name="T14" fmla="*/ 38 w 69"/>
                  <a:gd name="T15" fmla="*/ 21 h 27"/>
                  <a:gd name="T16" fmla="*/ 44 w 69"/>
                  <a:gd name="T17" fmla="*/ 25 h 27"/>
                  <a:gd name="T18" fmla="*/ 52 w 69"/>
                  <a:gd name="T19" fmla="*/ 27 h 27"/>
                  <a:gd name="T20" fmla="*/ 58 w 69"/>
                  <a:gd name="T21" fmla="*/ 25 h 27"/>
                  <a:gd name="T22" fmla="*/ 63 w 69"/>
                  <a:gd name="T23" fmla="*/ 21 h 27"/>
                  <a:gd name="T24" fmla="*/ 69 w 69"/>
                  <a:gd name="T25" fmla="*/ 13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27"/>
                  <a:gd name="T41" fmla="*/ 69 w 69"/>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27">
                    <a:moveTo>
                      <a:pt x="0" y="13"/>
                    </a:moveTo>
                    <a:lnTo>
                      <a:pt x="6" y="5"/>
                    </a:lnTo>
                    <a:lnTo>
                      <a:pt x="12" y="2"/>
                    </a:lnTo>
                    <a:lnTo>
                      <a:pt x="17" y="0"/>
                    </a:lnTo>
                    <a:lnTo>
                      <a:pt x="25" y="2"/>
                    </a:lnTo>
                    <a:lnTo>
                      <a:pt x="31" y="5"/>
                    </a:lnTo>
                    <a:lnTo>
                      <a:pt x="35" y="13"/>
                    </a:lnTo>
                    <a:lnTo>
                      <a:pt x="38" y="21"/>
                    </a:lnTo>
                    <a:lnTo>
                      <a:pt x="44" y="25"/>
                    </a:lnTo>
                    <a:lnTo>
                      <a:pt x="52" y="27"/>
                    </a:lnTo>
                    <a:lnTo>
                      <a:pt x="58" y="25"/>
                    </a:lnTo>
                    <a:lnTo>
                      <a:pt x="63" y="21"/>
                    </a:lnTo>
                    <a:lnTo>
                      <a:pt x="69" y="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8" name="Line 132"/>
              <p:cNvSpPr>
                <a:spLocks noChangeShapeType="1"/>
              </p:cNvSpPr>
              <p:nvPr/>
            </p:nvSpPr>
            <p:spPr bwMode="auto">
              <a:xfrm>
                <a:off x="4928" y="1505"/>
                <a:ext cx="1"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9" name="Freeform 133"/>
              <p:cNvSpPr>
                <a:spLocks/>
              </p:cNvSpPr>
              <p:nvPr/>
            </p:nvSpPr>
            <p:spPr bwMode="auto">
              <a:xfrm>
                <a:off x="4901" y="1749"/>
                <a:ext cx="52" cy="49"/>
              </a:xfrm>
              <a:custGeom>
                <a:avLst/>
                <a:gdLst>
                  <a:gd name="T0" fmla="*/ 27 w 52"/>
                  <a:gd name="T1" fmla="*/ 49 h 49"/>
                  <a:gd name="T2" fmla="*/ 0 w 52"/>
                  <a:gd name="T3" fmla="*/ 0 h 49"/>
                  <a:gd name="T4" fmla="*/ 13 w 52"/>
                  <a:gd name="T5" fmla="*/ 3 h 49"/>
                  <a:gd name="T6" fmla="*/ 27 w 52"/>
                  <a:gd name="T7" fmla="*/ 3 h 49"/>
                  <a:gd name="T8" fmla="*/ 40 w 52"/>
                  <a:gd name="T9" fmla="*/ 3 h 49"/>
                  <a:gd name="T10" fmla="*/ 52 w 52"/>
                  <a:gd name="T11" fmla="*/ 0 h 49"/>
                  <a:gd name="T12" fmla="*/ 27 w 52"/>
                  <a:gd name="T13" fmla="*/ 49 h 49"/>
                  <a:gd name="T14" fmla="*/ 0 60000 65536"/>
                  <a:gd name="T15" fmla="*/ 0 60000 65536"/>
                  <a:gd name="T16" fmla="*/ 0 60000 65536"/>
                  <a:gd name="T17" fmla="*/ 0 60000 65536"/>
                  <a:gd name="T18" fmla="*/ 0 60000 65536"/>
                  <a:gd name="T19" fmla="*/ 0 60000 65536"/>
                  <a:gd name="T20" fmla="*/ 0 60000 65536"/>
                  <a:gd name="T21" fmla="*/ 0 w 52"/>
                  <a:gd name="T22" fmla="*/ 0 h 49"/>
                  <a:gd name="T23" fmla="*/ 52 w 52"/>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49">
                    <a:moveTo>
                      <a:pt x="27" y="49"/>
                    </a:moveTo>
                    <a:lnTo>
                      <a:pt x="0" y="0"/>
                    </a:lnTo>
                    <a:lnTo>
                      <a:pt x="13" y="3"/>
                    </a:lnTo>
                    <a:lnTo>
                      <a:pt x="27" y="3"/>
                    </a:lnTo>
                    <a:lnTo>
                      <a:pt x="40" y="3"/>
                    </a:lnTo>
                    <a:lnTo>
                      <a:pt x="52" y="0"/>
                    </a:lnTo>
                    <a:lnTo>
                      <a:pt x="2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0" name="Line 134"/>
              <p:cNvSpPr>
                <a:spLocks noChangeShapeType="1"/>
              </p:cNvSpPr>
              <p:nvPr/>
            </p:nvSpPr>
            <p:spPr bwMode="auto">
              <a:xfrm>
                <a:off x="4928" y="1505"/>
                <a:ext cx="9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1" name="Rectangle 135"/>
              <p:cNvSpPr>
                <a:spLocks noChangeArrowheads="1"/>
              </p:cNvSpPr>
              <p:nvPr/>
            </p:nvSpPr>
            <p:spPr bwMode="auto">
              <a:xfrm>
                <a:off x="5041" y="1440"/>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72" name="Rectangle 136"/>
              <p:cNvSpPr>
                <a:spLocks noChangeArrowheads="1"/>
              </p:cNvSpPr>
              <p:nvPr/>
            </p:nvSpPr>
            <p:spPr bwMode="auto">
              <a:xfrm>
                <a:off x="5041" y="1442"/>
                <a:ext cx="6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8273" name="Rectangle 137"/>
              <p:cNvSpPr>
                <a:spLocks noChangeArrowheads="1"/>
              </p:cNvSpPr>
              <p:nvPr/>
            </p:nvSpPr>
            <p:spPr bwMode="auto">
              <a:xfrm>
                <a:off x="5110" y="1501"/>
                <a:ext cx="7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74" name="Rectangle 138"/>
              <p:cNvSpPr>
                <a:spLocks noChangeArrowheads="1"/>
              </p:cNvSpPr>
              <p:nvPr/>
            </p:nvSpPr>
            <p:spPr bwMode="auto">
              <a:xfrm>
                <a:off x="5110" y="1503"/>
                <a:ext cx="4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o</a:t>
                </a:r>
                <a:endParaRPr lang="en-GB" altLang="en-US"/>
              </a:p>
            </p:txBody>
          </p:sp>
          <p:sp>
            <p:nvSpPr>
              <p:cNvPr id="8275" name="Rectangle 139"/>
              <p:cNvSpPr>
                <a:spLocks noChangeArrowheads="1"/>
              </p:cNvSpPr>
              <p:nvPr/>
            </p:nvSpPr>
            <p:spPr bwMode="auto">
              <a:xfrm>
                <a:off x="4803" y="2691"/>
                <a:ext cx="115" cy="284"/>
              </a:xfrm>
              <a:prstGeom prst="rect">
                <a:avLst/>
              </a:prstGeom>
              <a:solidFill>
                <a:srgbClr val="FFFFFF"/>
              </a:solidFill>
              <a:ln w="9525">
                <a:solidFill>
                  <a:srgbClr val="000000"/>
                </a:solidFill>
                <a:miter lim="800000"/>
                <a:headEnd/>
                <a:tailEnd/>
              </a:ln>
            </p:spPr>
            <p:txBody>
              <a:bodyPr/>
              <a:lstStyle/>
              <a:p>
                <a:endParaRPr lang="en-US" altLang="en-US"/>
              </a:p>
            </p:txBody>
          </p:sp>
          <p:sp>
            <p:nvSpPr>
              <p:cNvPr id="8276" name="Rectangle 140"/>
              <p:cNvSpPr>
                <a:spLocks noChangeArrowheads="1"/>
              </p:cNvSpPr>
              <p:nvPr/>
            </p:nvSpPr>
            <p:spPr bwMode="auto">
              <a:xfrm>
                <a:off x="4941" y="2769"/>
                <a:ext cx="11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77" name="Rectangle 141"/>
              <p:cNvSpPr>
                <a:spLocks noChangeArrowheads="1"/>
              </p:cNvSpPr>
              <p:nvPr/>
            </p:nvSpPr>
            <p:spPr bwMode="auto">
              <a:xfrm>
                <a:off x="4941" y="2771"/>
                <a:ext cx="6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8278" name="Rectangle 142"/>
              <p:cNvSpPr>
                <a:spLocks noChangeArrowheads="1"/>
              </p:cNvSpPr>
              <p:nvPr/>
            </p:nvSpPr>
            <p:spPr bwMode="auto">
              <a:xfrm>
                <a:off x="5010" y="2831"/>
                <a:ext cx="7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79" name="Rectangle 143"/>
              <p:cNvSpPr>
                <a:spLocks noChangeArrowheads="1"/>
              </p:cNvSpPr>
              <p:nvPr/>
            </p:nvSpPr>
            <p:spPr bwMode="auto">
              <a:xfrm>
                <a:off x="5008" y="2833"/>
                <a:ext cx="51"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E</a:t>
                </a:r>
                <a:endParaRPr lang="en-GB" altLang="en-US"/>
              </a:p>
            </p:txBody>
          </p:sp>
        </p:grpSp>
        <p:sp>
          <p:nvSpPr>
            <p:cNvPr id="8205" name="Text Box 150"/>
            <p:cNvSpPr txBox="1">
              <a:spLocks noChangeArrowheads="1"/>
            </p:cNvSpPr>
            <p:nvPr/>
          </p:nvSpPr>
          <p:spPr bwMode="auto">
            <a:xfrm>
              <a:off x="4326" y="2834"/>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T1</a:t>
              </a:r>
            </a:p>
          </p:txBody>
        </p:sp>
        <p:sp>
          <p:nvSpPr>
            <p:cNvPr id="8206" name="Text Box 151"/>
            <p:cNvSpPr txBox="1">
              <a:spLocks noChangeArrowheads="1"/>
            </p:cNvSpPr>
            <p:nvPr/>
          </p:nvSpPr>
          <p:spPr bwMode="auto">
            <a:xfrm>
              <a:off x="4962" y="2605"/>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T2</a:t>
              </a:r>
            </a:p>
          </p:txBody>
        </p:sp>
      </p:grpSp>
      <p:sp>
        <p:nvSpPr>
          <p:cNvPr id="8200" name="Text Box 171"/>
          <p:cNvSpPr txBox="1">
            <a:spLocks noChangeArrowheads="1"/>
          </p:cNvSpPr>
          <p:nvPr/>
        </p:nvSpPr>
        <p:spPr bwMode="auto">
          <a:xfrm>
            <a:off x="584200" y="1558925"/>
            <a:ext cx="8207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4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dirty="0"/>
              <a:t>A variation of the basic current mirror circuit can be used if larger current ratios are needed. </a:t>
            </a:r>
          </a:p>
        </p:txBody>
      </p:sp>
      <p:sp>
        <p:nvSpPr>
          <p:cNvPr id="8201" name="Text Box 172"/>
          <p:cNvSpPr txBox="1">
            <a:spLocks noChangeArrowheads="1"/>
          </p:cNvSpPr>
          <p:nvPr/>
        </p:nvSpPr>
        <p:spPr bwMode="auto">
          <a:xfrm>
            <a:off x="600075" y="3492500"/>
            <a:ext cx="485933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buFontTx/>
              <a:buAutoNum type="arabicParenR"/>
            </a:pPr>
            <a:r>
              <a:rPr lang="en-GB" altLang="en-US" sz="1800"/>
              <a:t>a range of currents can be produced by changing the value of R</a:t>
            </a:r>
            <a:r>
              <a:rPr lang="en-GB" altLang="en-US" sz="1800" baseline="-25000"/>
              <a:t>E</a:t>
            </a:r>
            <a:r>
              <a:rPr lang="en-GB" altLang="en-US" sz="1800"/>
              <a:t> </a:t>
            </a:r>
            <a:r>
              <a:rPr lang="en-GB" altLang="en-US" sz="1800" u="sng"/>
              <a:t>rather than the size of the output transistor</a:t>
            </a:r>
            <a:r>
              <a:rPr lang="en-GB" altLang="en-US" sz="1800"/>
              <a:t>, </a:t>
            </a:r>
          </a:p>
          <a:p>
            <a:pPr>
              <a:spcBef>
                <a:spcPct val="50000"/>
              </a:spcBef>
              <a:buFontTx/>
              <a:buAutoNum type="arabicParenR"/>
            </a:pPr>
            <a:r>
              <a:rPr lang="en-GB" altLang="en-US" sz="1800"/>
              <a:t>the resistance values required are </a:t>
            </a:r>
            <a:r>
              <a:rPr lang="en-GB" altLang="en-US" sz="1800" u="sng"/>
              <a:t>much smaller</a:t>
            </a:r>
            <a:r>
              <a:rPr lang="en-GB" altLang="en-US" sz="1800"/>
              <a:t>. </a:t>
            </a:r>
          </a:p>
        </p:txBody>
      </p:sp>
      <p:sp>
        <p:nvSpPr>
          <p:cNvPr id="8202" name="Text Box 173"/>
          <p:cNvSpPr txBox="1">
            <a:spLocks noChangeArrowheads="1"/>
          </p:cNvSpPr>
          <p:nvPr/>
        </p:nvSpPr>
        <p:spPr bwMode="auto">
          <a:xfrm>
            <a:off x="725488" y="5627688"/>
            <a:ext cx="7242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Both of these features leads to a much more compact design. </a:t>
            </a:r>
          </a:p>
        </p:txBody>
      </p:sp>
      <p:sp>
        <p:nvSpPr>
          <p:cNvPr id="8203"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BD12681A-888D-4294-85D6-3B1A9D213B77}" type="slidenum">
              <a:rPr lang="en-GB" altLang="en-US" sz="1200" smtClean="0">
                <a:latin typeface="Garamond" pitchFamily="18" charset="0"/>
              </a:rPr>
              <a:pPr/>
              <a:t>8</a:t>
            </a:fld>
            <a:endParaRPr lang="en-GB" altLang="en-US" sz="1200" smtClean="0">
              <a:latin typeface="Garamond" pitchFamily="18" charset="0"/>
            </a:endParaRPr>
          </a:p>
        </p:txBody>
      </p:sp>
      <p:sp>
        <p:nvSpPr>
          <p:cNvPr id="921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922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9221" name="Text Box 5"/>
          <p:cNvSpPr txBox="1">
            <a:spLocks noChangeArrowheads="1"/>
          </p:cNvSpPr>
          <p:nvPr/>
        </p:nvSpPr>
        <p:spPr bwMode="auto">
          <a:xfrm>
            <a:off x="525463" y="796925"/>
            <a:ext cx="3548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a:t>Analysis</a:t>
            </a:r>
            <a:endParaRPr lang="en-GB" altLang="en-US" sz="1800"/>
          </a:p>
        </p:txBody>
      </p:sp>
      <p:sp>
        <p:nvSpPr>
          <p:cNvPr id="9222" name="Text Box 7"/>
          <p:cNvSpPr txBox="1">
            <a:spLocks noChangeArrowheads="1"/>
          </p:cNvSpPr>
          <p:nvPr/>
        </p:nvSpPr>
        <p:spPr bwMode="auto">
          <a:xfrm>
            <a:off x="523875" y="127635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Ignoring base currents so that I</a:t>
            </a:r>
            <a:r>
              <a:rPr lang="en-GB" altLang="en-US" sz="1800" baseline="-25000"/>
              <a:t>E</a:t>
            </a:r>
            <a:r>
              <a:rPr lang="en-GB" altLang="en-US" sz="1800"/>
              <a:t> ≈ I</a:t>
            </a:r>
            <a:r>
              <a:rPr lang="en-GB" altLang="en-US" sz="1800" baseline="-25000"/>
              <a:t>C </a:t>
            </a:r>
            <a:r>
              <a:rPr lang="en-GB" altLang="en-US" sz="1800"/>
              <a:t>= I</a:t>
            </a:r>
            <a:r>
              <a:rPr lang="en-GB" altLang="en-US" sz="1800" baseline="-25000"/>
              <a:t>o</a:t>
            </a:r>
            <a:r>
              <a:rPr lang="en-GB" altLang="en-US" sz="1800"/>
              <a:t> and assuming the transistors are of equal size, then:</a:t>
            </a:r>
            <a:endParaRPr lang="en-GB" altLang="en-US" sz="1800" baseline="-25000"/>
          </a:p>
        </p:txBody>
      </p:sp>
      <p:grpSp>
        <p:nvGrpSpPr>
          <p:cNvPr id="9223" name="Group 8"/>
          <p:cNvGrpSpPr>
            <a:grpSpLocks/>
          </p:cNvGrpSpPr>
          <p:nvPr/>
        </p:nvGrpSpPr>
        <p:grpSpPr bwMode="auto">
          <a:xfrm>
            <a:off x="601663" y="1938338"/>
            <a:ext cx="5075237" cy="731837"/>
            <a:chOff x="395" y="1602"/>
            <a:chExt cx="3197" cy="461"/>
          </a:xfrm>
        </p:grpSpPr>
        <p:graphicFrame>
          <p:nvGraphicFramePr>
            <p:cNvPr id="9315" name="Object 9"/>
            <p:cNvGraphicFramePr>
              <a:graphicFrameLocks noChangeAspect="1"/>
            </p:cNvGraphicFramePr>
            <p:nvPr/>
          </p:nvGraphicFramePr>
          <p:xfrm>
            <a:off x="395" y="1606"/>
            <a:ext cx="1435" cy="457"/>
          </p:xfrm>
          <a:graphic>
            <a:graphicData uri="http://schemas.openxmlformats.org/presentationml/2006/ole">
              <mc:AlternateContent xmlns:mc="http://schemas.openxmlformats.org/markup-compatibility/2006">
                <mc:Choice xmlns:v="urn:schemas-microsoft-com:vml" Requires="v">
                  <p:oleObj spid="_x0000_s9478" name="Equation" r:id="rId4" imgW="1524000" imgH="482600" progId="Equation.3">
                    <p:embed/>
                  </p:oleObj>
                </mc:Choice>
                <mc:Fallback>
                  <p:oleObj name="Equation" r:id="rId4" imgW="1524000" imgH="482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 y="1606"/>
                          <a:ext cx="1435"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6" name="Object 10"/>
            <p:cNvGraphicFramePr>
              <a:graphicFrameLocks noChangeAspect="1"/>
            </p:cNvGraphicFramePr>
            <p:nvPr/>
          </p:nvGraphicFramePr>
          <p:xfrm>
            <a:off x="2213" y="1602"/>
            <a:ext cx="1379" cy="450"/>
          </p:xfrm>
          <a:graphic>
            <a:graphicData uri="http://schemas.openxmlformats.org/presentationml/2006/ole">
              <mc:AlternateContent xmlns:mc="http://schemas.openxmlformats.org/markup-compatibility/2006">
                <mc:Choice xmlns:v="urn:schemas-microsoft-com:vml" Requires="v">
                  <p:oleObj spid="_x0000_s9479" name="Equation" r:id="rId6" imgW="1485900" imgH="482600" progId="Equation.3">
                    <p:embed/>
                  </p:oleObj>
                </mc:Choice>
                <mc:Fallback>
                  <p:oleObj name="Equation" r:id="rId6" imgW="1485900" imgH="482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3" y="1602"/>
                          <a:ext cx="1379"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224" name="Text Box 11"/>
          <p:cNvSpPr txBox="1">
            <a:spLocks noChangeArrowheads="1"/>
          </p:cNvSpPr>
          <p:nvPr/>
        </p:nvSpPr>
        <p:spPr bwMode="auto">
          <a:xfrm>
            <a:off x="582613" y="275272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hence</a:t>
            </a:r>
            <a:endParaRPr lang="en-GB" altLang="en-US" sz="1800" baseline="-25000"/>
          </a:p>
        </p:txBody>
      </p:sp>
      <p:grpSp>
        <p:nvGrpSpPr>
          <p:cNvPr id="9225" name="Group 100"/>
          <p:cNvGrpSpPr>
            <a:grpSpLocks/>
          </p:cNvGrpSpPr>
          <p:nvPr/>
        </p:nvGrpSpPr>
        <p:grpSpPr bwMode="auto">
          <a:xfrm>
            <a:off x="755650" y="4614863"/>
            <a:ext cx="4751388" cy="720725"/>
            <a:chOff x="476" y="3004"/>
            <a:chExt cx="2993" cy="454"/>
          </a:xfrm>
        </p:grpSpPr>
        <p:grpSp>
          <p:nvGrpSpPr>
            <p:cNvPr id="9311" name="Group 12"/>
            <p:cNvGrpSpPr>
              <a:grpSpLocks/>
            </p:cNvGrpSpPr>
            <p:nvPr/>
          </p:nvGrpSpPr>
          <p:grpSpPr bwMode="auto">
            <a:xfrm>
              <a:off x="476" y="3098"/>
              <a:ext cx="1541" cy="240"/>
              <a:chOff x="476" y="3254"/>
              <a:chExt cx="1541" cy="240"/>
            </a:xfrm>
          </p:grpSpPr>
          <p:graphicFrame>
            <p:nvGraphicFramePr>
              <p:cNvPr id="9313" name="Object 13"/>
              <p:cNvGraphicFramePr>
                <a:graphicFrameLocks noChangeAspect="1"/>
              </p:cNvGraphicFramePr>
              <p:nvPr/>
            </p:nvGraphicFramePr>
            <p:xfrm>
              <a:off x="983" y="3279"/>
              <a:ext cx="1034" cy="215"/>
            </p:xfrm>
            <a:graphic>
              <a:graphicData uri="http://schemas.openxmlformats.org/presentationml/2006/ole">
                <mc:AlternateContent xmlns:mc="http://schemas.openxmlformats.org/markup-compatibility/2006">
                  <mc:Choice xmlns:v="urn:schemas-microsoft-com:vml" Requires="v">
                    <p:oleObj spid="_x0000_s9480" name="Equation" r:id="rId8" imgW="1117600" imgH="228600" progId="Equation.3">
                      <p:embed/>
                    </p:oleObj>
                  </mc:Choice>
                  <mc:Fallback>
                    <p:oleObj name="Equation" r:id="rId8" imgW="11176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 y="3279"/>
                            <a:ext cx="10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4" name="Text Box 14"/>
              <p:cNvSpPr txBox="1">
                <a:spLocks noChangeArrowheads="1"/>
              </p:cNvSpPr>
              <p:nvPr/>
            </p:nvSpPr>
            <p:spPr bwMode="auto">
              <a:xfrm>
                <a:off x="476" y="325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but</a:t>
                </a:r>
                <a:endParaRPr lang="en-GB" altLang="en-US" sz="1800" baseline="-25000"/>
              </a:p>
            </p:txBody>
          </p:sp>
        </p:grpSp>
        <p:graphicFrame>
          <p:nvGraphicFramePr>
            <p:cNvPr id="9312" name="Object 15"/>
            <p:cNvGraphicFramePr>
              <a:graphicFrameLocks noChangeAspect="1"/>
            </p:cNvGraphicFramePr>
            <p:nvPr/>
          </p:nvGraphicFramePr>
          <p:xfrm>
            <a:off x="2290" y="3004"/>
            <a:ext cx="1179" cy="454"/>
          </p:xfrm>
          <a:graphic>
            <a:graphicData uri="http://schemas.openxmlformats.org/presentationml/2006/ole">
              <mc:AlternateContent xmlns:mc="http://schemas.openxmlformats.org/markup-compatibility/2006">
                <mc:Choice xmlns:v="urn:schemas-microsoft-com:vml" Requires="v">
                  <p:oleObj spid="_x0000_s9481" name="Equation" r:id="rId10" imgW="1244600" imgH="482600" progId="Equation.3">
                    <p:embed/>
                  </p:oleObj>
                </mc:Choice>
                <mc:Fallback>
                  <p:oleObj name="Equation" r:id="rId10" imgW="1244600" imgH="4826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0" y="3004"/>
                          <a:ext cx="1179"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226" name="Group 16"/>
          <p:cNvGrpSpPr>
            <a:grpSpLocks/>
          </p:cNvGrpSpPr>
          <p:nvPr/>
        </p:nvGrpSpPr>
        <p:grpSpPr bwMode="auto">
          <a:xfrm>
            <a:off x="6135688" y="1870075"/>
            <a:ext cx="2300287" cy="3116263"/>
            <a:chOff x="3865" y="1444"/>
            <a:chExt cx="1449" cy="1963"/>
          </a:xfrm>
        </p:grpSpPr>
        <p:grpSp>
          <p:nvGrpSpPr>
            <p:cNvPr id="9235" name="Group 17"/>
            <p:cNvGrpSpPr>
              <a:grpSpLocks/>
            </p:cNvGrpSpPr>
            <p:nvPr/>
          </p:nvGrpSpPr>
          <p:grpSpPr bwMode="auto">
            <a:xfrm>
              <a:off x="3865" y="1444"/>
              <a:ext cx="1449" cy="1963"/>
              <a:chOff x="3879" y="1229"/>
              <a:chExt cx="1348" cy="1915"/>
            </a:xfrm>
          </p:grpSpPr>
          <p:sp>
            <p:nvSpPr>
              <p:cNvPr id="9238" name="Freeform 18"/>
              <p:cNvSpPr>
                <a:spLocks/>
              </p:cNvSpPr>
              <p:nvPr/>
            </p:nvSpPr>
            <p:spPr bwMode="auto">
              <a:xfrm>
                <a:off x="4279" y="2347"/>
                <a:ext cx="34" cy="33"/>
              </a:xfrm>
              <a:custGeom>
                <a:avLst/>
                <a:gdLst>
                  <a:gd name="T0" fmla="*/ 0 w 34"/>
                  <a:gd name="T1" fmla="*/ 16 h 33"/>
                  <a:gd name="T2" fmla="*/ 2 w 34"/>
                  <a:gd name="T3" fmla="*/ 10 h 33"/>
                  <a:gd name="T4" fmla="*/ 6 w 34"/>
                  <a:gd name="T5" fmla="*/ 2 h 33"/>
                  <a:gd name="T6" fmla="*/ 13 w 34"/>
                  <a:gd name="T7" fmla="*/ 0 h 33"/>
                  <a:gd name="T8" fmla="*/ 21 w 34"/>
                  <a:gd name="T9" fmla="*/ 0 h 33"/>
                  <a:gd name="T10" fmla="*/ 27 w 34"/>
                  <a:gd name="T11" fmla="*/ 2 h 33"/>
                  <a:gd name="T12" fmla="*/ 32 w 34"/>
                  <a:gd name="T13" fmla="*/ 10 h 33"/>
                  <a:gd name="T14" fmla="*/ 34 w 34"/>
                  <a:gd name="T15" fmla="*/ 16 h 33"/>
                  <a:gd name="T16" fmla="*/ 32 w 34"/>
                  <a:gd name="T17" fmla="*/ 23 h 33"/>
                  <a:gd name="T18" fmla="*/ 27 w 34"/>
                  <a:gd name="T19" fmla="*/ 29 h 33"/>
                  <a:gd name="T20" fmla="*/ 21 w 34"/>
                  <a:gd name="T21" fmla="*/ 33 h 33"/>
                  <a:gd name="T22" fmla="*/ 13 w 34"/>
                  <a:gd name="T23" fmla="*/ 33 h 33"/>
                  <a:gd name="T24" fmla="*/ 6 w 34"/>
                  <a:gd name="T25" fmla="*/ 29 h 33"/>
                  <a:gd name="T26" fmla="*/ 2 w 34"/>
                  <a:gd name="T27" fmla="*/ 23 h 33"/>
                  <a:gd name="T28" fmla="*/ 0 w 34"/>
                  <a:gd name="T29" fmla="*/ 1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3"/>
                  <a:gd name="T47" fmla="*/ 34 w 34"/>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3">
                    <a:moveTo>
                      <a:pt x="0" y="16"/>
                    </a:moveTo>
                    <a:lnTo>
                      <a:pt x="2" y="10"/>
                    </a:lnTo>
                    <a:lnTo>
                      <a:pt x="6" y="2"/>
                    </a:lnTo>
                    <a:lnTo>
                      <a:pt x="13" y="0"/>
                    </a:lnTo>
                    <a:lnTo>
                      <a:pt x="21" y="0"/>
                    </a:lnTo>
                    <a:lnTo>
                      <a:pt x="27" y="2"/>
                    </a:lnTo>
                    <a:lnTo>
                      <a:pt x="32" y="10"/>
                    </a:lnTo>
                    <a:lnTo>
                      <a:pt x="34" y="16"/>
                    </a:lnTo>
                    <a:lnTo>
                      <a:pt x="32" y="23"/>
                    </a:lnTo>
                    <a:lnTo>
                      <a:pt x="27" y="29"/>
                    </a:lnTo>
                    <a:lnTo>
                      <a:pt x="21" y="33"/>
                    </a:lnTo>
                    <a:lnTo>
                      <a:pt x="13" y="33"/>
                    </a:lnTo>
                    <a:lnTo>
                      <a:pt x="6" y="29"/>
                    </a:lnTo>
                    <a:lnTo>
                      <a:pt x="2" y="23"/>
                    </a:lnTo>
                    <a:lnTo>
                      <a:pt x="0" y="16"/>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9239" name="Rectangle 19"/>
              <p:cNvSpPr>
                <a:spLocks noChangeArrowheads="1"/>
              </p:cNvSpPr>
              <p:nvPr/>
            </p:nvSpPr>
            <p:spPr bwMode="auto">
              <a:xfrm>
                <a:off x="3881" y="2769"/>
                <a:ext cx="11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40" name="Rectangle 20"/>
              <p:cNvSpPr>
                <a:spLocks noChangeArrowheads="1"/>
              </p:cNvSpPr>
              <p:nvPr/>
            </p:nvSpPr>
            <p:spPr bwMode="auto">
              <a:xfrm>
                <a:off x="3879" y="2771"/>
                <a:ext cx="7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9241" name="Rectangle 21"/>
              <p:cNvSpPr>
                <a:spLocks noChangeArrowheads="1"/>
              </p:cNvSpPr>
              <p:nvPr/>
            </p:nvSpPr>
            <p:spPr bwMode="auto">
              <a:xfrm>
                <a:off x="3954" y="2831"/>
                <a:ext cx="17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42" name="Rectangle 22"/>
              <p:cNvSpPr>
                <a:spLocks noChangeArrowheads="1"/>
              </p:cNvSpPr>
              <p:nvPr/>
            </p:nvSpPr>
            <p:spPr bwMode="auto">
              <a:xfrm>
                <a:off x="3954" y="2833"/>
                <a:ext cx="146"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BE1</a:t>
                </a:r>
                <a:endParaRPr lang="en-GB" altLang="en-US"/>
              </a:p>
            </p:txBody>
          </p:sp>
          <p:sp>
            <p:nvSpPr>
              <p:cNvPr id="9243" name="Line 23"/>
              <p:cNvSpPr>
                <a:spLocks noChangeShapeType="1"/>
              </p:cNvSpPr>
              <p:nvPr/>
            </p:nvSpPr>
            <p:spPr bwMode="auto">
              <a:xfrm>
                <a:off x="4183" y="2476"/>
                <a:ext cx="1"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24"/>
              <p:cNvSpPr>
                <a:spLocks noChangeShapeType="1"/>
              </p:cNvSpPr>
              <p:nvPr/>
            </p:nvSpPr>
            <p:spPr bwMode="auto">
              <a:xfrm flipV="1">
                <a:off x="4183" y="2476"/>
                <a:ext cx="113"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5"/>
              <p:cNvSpPr>
                <a:spLocks noChangeShapeType="1"/>
              </p:cNvSpPr>
              <p:nvPr/>
            </p:nvSpPr>
            <p:spPr bwMode="auto">
              <a:xfrm>
                <a:off x="4183" y="2589"/>
                <a:ext cx="84"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Freeform 26"/>
              <p:cNvSpPr>
                <a:spLocks/>
              </p:cNvSpPr>
              <p:nvPr/>
            </p:nvSpPr>
            <p:spPr bwMode="auto">
              <a:xfrm>
                <a:off x="4240" y="2647"/>
                <a:ext cx="56" cy="55"/>
              </a:xfrm>
              <a:custGeom>
                <a:avLst/>
                <a:gdLst>
                  <a:gd name="T0" fmla="*/ 56 w 56"/>
                  <a:gd name="T1" fmla="*/ 55 h 55"/>
                  <a:gd name="T2" fmla="*/ 0 w 56"/>
                  <a:gd name="T3" fmla="*/ 38 h 55"/>
                  <a:gd name="T4" fmla="*/ 14 w 56"/>
                  <a:gd name="T5" fmla="*/ 32 h 55"/>
                  <a:gd name="T6" fmla="*/ 23 w 56"/>
                  <a:gd name="T7" fmla="*/ 23 h 55"/>
                  <a:gd name="T8" fmla="*/ 31 w 56"/>
                  <a:gd name="T9" fmla="*/ 13 h 55"/>
                  <a:gd name="T10" fmla="*/ 37 w 56"/>
                  <a:gd name="T11" fmla="*/ 0 h 55"/>
                  <a:gd name="T12" fmla="*/ 56 w 56"/>
                  <a:gd name="T13" fmla="*/ 55 h 55"/>
                  <a:gd name="T14" fmla="*/ 0 60000 65536"/>
                  <a:gd name="T15" fmla="*/ 0 60000 65536"/>
                  <a:gd name="T16" fmla="*/ 0 60000 65536"/>
                  <a:gd name="T17" fmla="*/ 0 60000 65536"/>
                  <a:gd name="T18" fmla="*/ 0 60000 65536"/>
                  <a:gd name="T19" fmla="*/ 0 60000 65536"/>
                  <a:gd name="T20" fmla="*/ 0 60000 65536"/>
                  <a:gd name="T21" fmla="*/ 0 w 56"/>
                  <a:gd name="T22" fmla="*/ 0 h 55"/>
                  <a:gd name="T23" fmla="*/ 56 w 56"/>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5">
                    <a:moveTo>
                      <a:pt x="56" y="55"/>
                    </a:moveTo>
                    <a:lnTo>
                      <a:pt x="0" y="38"/>
                    </a:lnTo>
                    <a:lnTo>
                      <a:pt x="14" y="32"/>
                    </a:lnTo>
                    <a:lnTo>
                      <a:pt x="23" y="23"/>
                    </a:lnTo>
                    <a:lnTo>
                      <a:pt x="31" y="13"/>
                    </a:lnTo>
                    <a:lnTo>
                      <a:pt x="37"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Rectangle 27"/>
              <p:cNvSpPr>
                <a:spLocks noChangeArrowheads="1"/>
              </p:cNvSpPr>
              <p:nvPr/>
            </p:nvSpPr>
            <p:spPr bwMode="auto">
              <a:xfrm>
                <a:off x="4239" y="1528"/>
                <a:ext cx="115" cy="284"/>
              </a:xfrm>
              <a:prstGeom prst="rect">
                <a:avLst/>
              </a:prstGeom>
              <a:solidFill>
                <a:srgbClr val="FFFFFF"/>
              </a:solidFill>
              <a:ln w="9525">
                <a:solidFill>
                  <a:srgbClr val="000000"/>
                </a:solidFill>
                <a:miter lim="800000"/>
                <a:headEnd/>
                <a:tailEnd/>
              </a:ln>
            </p:spPr>
            <p:txBody>
              <a:bodyPr/>
              <a:lstStyle/>
              <a:p>
                <a:endParaRPr lang="en-US" altLang="en-US"/>
              </a:p>
            </p:txBody>
          </p:sp>
          <p:sp>
            <p:nvSpPr>
              <p:cNvPr id="9248" name="Line 28"/>
              <p:cNvSpPr>
                <a:spLocks noChangeShapeType="1"/>
              </p:cNvSpPr>
              <p:nvPr/>
            </p:nvSpPr>
            <p:spPr bwMode="auto">
              <a:xfrm>
                <a:off x="4747" y="2251"/>
                <a:ext cx="1"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29"/>
              <p:cNvSpPr>
                <a:spLocks noChangeShapeType="1"/>
              </p:cNvSpPr>
              <p:nvPr/>
            </p:nvSpPr>
            <p:spPr bwMode="auto">
              <a:xfrm flipV="1">
                <a:off x="4747" y="2251"/>
                <a:ext cx="114"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Line 30"/>
              <p:cNvSpPr>
                <a:spLocks noChangeShapeType="1"/>
              </p:cNvSpPr>
              <p:nvPr/>
            </p:nvSpPr>
            <p:spPr bwMode="auto">
              <a:xfrm>
                <a:off x="4747" y="2363"/>
                <a:ext cx="85"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Freeform 31"/>
              <p:cNvSpPr>
                <a:spLocks/>
              </p:cNvSpPr>
              <p:nvPr/>
            </p:nvSpPr>
            <p:spPr bwMode="auto">
              <a:xfrm>
                <a:off x="4805" y="2422"/>
                <a:ext cx="56" cy="54"/>
              </a:xfrm>
              <a:custGeom>
                <a:avLst/>
                <a:gdLst>
                  <a:gd name="T0" fmla="*/ 56 w 56"/>
                  <a:gd name="T1" fmla="*/ 54 h 54"/>
                  <a:gd name="T2" fmla="*/ 0 w 56"/>
                  <a:gd name="T3" fmla="*/ 37 h 54"/>
                  <a:gd name="T4" fmla="*/ 11 w 56"/>
                  <a:gd name="T5" fmla="*/ 31 h 54"/>
                  <a:gd name="T6" fmla="*/ 23 w 56"/>
                  <a:gd name="T7" fmla="*/ 23 h 54"/>
                  <a:gd name="T8" fmla="*/ 31 w 56"/>
                  <a:gd name="T9" fmla="*/ 12 h 54"/>
                  <a:gd name="T10" fmla="*/ 36 w 56"/>
                  <a:gd name="T11" fmla="*/ 0 h 54"/>
                  <a:gd name="T12" fmla="*/ 56 w 56"/>
                  <a:gd name="T13" fmla="*/ 54 h 54"/>
                  <a:gd name="T14" fmla="*/ 0 60000 65536"/>
                  <a:gd name="T15" fmla="*/ 0 60000 65536"/>
                  <a:gd name="T16" fmla="*/ 0 60000 65536"/>
                  <a:gd name="T17" fmla="*/ 0 60000 65536"/>
                  <a:gd name="T18" fmla="*/ 0 60000 65536"/>
                  <a:gd name="T19" fmla="*/ 0 60000 65536"/>
                  <a:gd name="T20" fmla="*/ 0 60000 65536"/>
                  <a:gd name="T21" fmla="*/ 0 w 56"/>
                  <a:gd name="T22" fmla="*/ 0 h 54"/>
                  <a:gd name="T23" fmla="*/ 56 w 5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4">
                    <a:moveTo>
                      <a:pt x="56" y="54"/>
                    </a:moveTo>
                    <a:lnTo>
                      <a:pt x="0" y="37"/>
                    </a:lnTo>
                    <a:lnTo>
                      <a:pt x="11" y="31"/>
                    </a:lnTo>
                    <a:lnTo>
                      <a:pt x="23" y="23"/>
                    </a:lnTo>
                    <a:lnTo>
                      <a:pt x="31" y="12"/>
                    </a:lnTo>
                    <a:lnTo>
                      <a:pt x="36" y="0"/>
                    </a:lnTo>
                    <a:lnTo>
                      <a:pt x="56"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Line 32"/>
              <p:cNvSpPr>
                <a:spLocks noChangeShapeType="1"/>
              </p:cNvSpPr>
              <p:nvPr/>
            </p:nvSpPr>
            <p:spPr bwMode="auto">
              <a:xfrm flipV="1">
                <a:off x="4296" y="1810"/>
                <a:ext cx="1"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Line 33"/>
              <p:cNvSpPr>
                <a:spLocks noChangeShapeType="1"/>
              </p:cNvSpPr>
              <p:nvPr/>
            </p:nvSpPr>
            <p:spPr bwMode="auto">
              <a:xfrm flipV="1">
                <a:off x="4296" y="1278"/>
                <a:ext cx="1" cy="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4" name="Line 34"/>
              <p:cNvSpPr>
                <a:spLocks noChangeShapeType="1"/>
              </p:cNvSpPr>
              <p:nvPr/>
            </p:nvSpPr>
            <p:spPr bwMode="auto">
              <a:xfrm flipH="1">
                <a:off x="4071" y="1278"/>
                <a:ext cx="45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Line 35"/>
              <p:cNvSpPr>
                <a:spLocks noChangeShapeType="1"/>
              </p:cNvSpPr>
              <p:nvPr/>
            </p:nvSpPr>
            <p:spPr bwMode="auto">
              <a:xfrm>
                <a:off x="4296" y="1946"/>
                <a:ext cx="1"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Freeform 36"/>
              <p:cNvSpPr>
                <a:spLocks/>
              </p:cNvSpPr>
              <p:nvPr/>
            </p:nvSpPr>
            <p:spPr bwMode="auto">
              <a:xfrm>
                <a:off x="4269" y="1950"/>
                <a:ext cx="52" cy="52"/>
              </a:xfrm>
              <a:custGeom>
                <a:avLst/>
                <a:gdLst>
                  <a:gd name="T0" fmla="*/ 27 w 52"/>
                  <a:gd name="T1" fmla="*/ 52 h 52"/>
                  <a:gd name="T2" fmla="*/ 0 w 52"/>
                  <a:gd name="T3" fmla="*/ 0 h 52"/>
                  <a:gd name="T4" fmla="*/ 14 w 52"/>
                  <a:gd name="T5" fmla="*/ 6 h 52"/>
                  <a:gd name="T6" fmla="*/ 27 w 52"/>
                  <a:gd name="T7" fmla="*/ 8 h 52"/>
                  <a:gd name="T8" fmla="*/ 41 w 52"/>
                  <a:gd name="T9" fmla="*/ 6 h 52"/>
                  <a:gd name="T10" fmla="*/ 52 w 52"/>
                  <a:gd name="T11" fmla="*/ 0 h 52"/>
                  <a:gd name="T12" fmla="*/ 27 w 52"/>
                  <a:gd name="T13" fmla="*/ 52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27" y="52"/>
                    </a:moveTo>
                    <a:lnTo>
                      <a:pt x="0" y="0"/>
                    </a:lnTo>
                    <a:lnTo>
                      <a:pt x="14" y="6"/>
                    </a:lnTo>
                    <a:lnTo>
                      <a:pt x="27" y="8"/>
                    </a:lnTo>
                    <a:lnTo>
                      <a:pt x="41" y="6"/>
                    </a:lnTo>
                    <a:lnTo>
                      <a:pt x="52" y="0"/>
                    </a:lnTo>
                    <a:lnTo>
                      <a:pt x="2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Rectangle 37"/>
              <p:cNvSpPr>
                <a:spLocks noChangeArrowheads="1"/>
              </p:cNvSpPr>
              <p:nvPr/>
            </p:nvSpPr>
            <p:spPr bwMode="auto">
              <a:xfrm>
                <a:off x="4121" y="1912"/>
                <a:ext cx="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58" name="Rectangle 38"/>
              <p:cNvSpPr>
                <a:spLocks noChangeArrowheads="1"/>
              </p:cNvSpPr>
              <p:nvPr/>
            </p:nvSpPr>
            <p:spPr bwMode="auto">
              <a:xfrm>
                <a:off x="4121" y="1914"/>
                <a:ext cx="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9259" name="Rectangle 39"/>
              <p:cNvSpPr>
                <a:spLocks noChangeArrowheads="1"/>
              </p:cNvSpPr>
              <p:nvPr/>
            </p:nvSpPr>
            <p:spPr bwMode="auto">
              <a:xfrm>
                <a:off x="4156" y="1975"/>
                <a:ext cx="121"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60" name="Rectangle 40"/>
              <p:cNvSpPr>
                <a:spLocks noChangeArrowheads="1"/>
              </p:cNvSpPr>
              <p:nvPr/>
            </p:nvSpPr>
            <p:spPr bwMode="auto">
              <a:xfrm>
                <a:off x="4156" y="1977"/>
                <a:ext cx="9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ref</a:t>
                </a:r>
                <a:endParaRPr lang="en-GB" altLang="en-US"/>
              </a:p>
            </p:txBody>
          </p:sp>
          <p:sp>
            <p:nvSpPr>
              <p:cNvPr id="9261" name="Rectangle 41"/>
              <p:cNvSpPr>
                <a:spLocks noChangeArrowheads="1"/>
              </p:cNvSpPr>
              <p:nvPr/>
            </p:nvSpPr>
            <p:spPr bwMode="auto">
              <a:xfrm>
                <a:off x="4540" y="1229"/>
                <a:ext cx="11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62" name="Rectangle 42"/>
              <p:cNvSpPr>
                <a:spLocks noChangeArrowheads="1"/>
              </p:cNvSpPr>
              <p:nvPr/>
            </p:nvSpPr>
            <p:spPr bwMode="auto">
              <a:xfrm>
                <a:off x="4540" y="1229"/>
                <a:ext cx="7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9263" name="Rectangle 43"/>
              <p:cNvSpPr>
                <a:spLocks noChangeArrowheads="1"/>
              </p:cNvSpPr>
              <p:nvPr/>
            </p:nvSpPr>
            <p:spPr bwMode="auto">
              <a:xfrm>
                <a:off x="4613" y="1288"/>
                <a:ext cx="1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64" name="Rectangle 44"/>
              <p:cNvSpPr>
                <a:spLocks noChangeArrowheads="1"/>
              </p:cNvSpPr>
              <p:nvPr/>
            </p:nvSpPr>
            <p:spPr bwMode="auto">
              <a:xfrm>
                <a:off x="4613" y="1290"/>
                <a:ext cx="7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cc</a:t>
                </a:r>
                <a:endParaRPr lang="en-GB" altLang="en-US"/>
              </a:p>
            </p:txBody>
          </p:sp>
          <p:sp>
            <p:nvSpPr>
              <p:cNvPr id="9265" name="Rectangle 45"/>
              <p:cNvSpPr>
                <a:spLocks noChangeArrowheads="1"/>
              </p:cNvSpPr>
              <p:nvPr/>
            </p:nvSpPr>
            <p:spPr bwMode="auto">
              <a:xfrm>
                <a:off x="4262" y="1608"/>
                <a:ext cx="1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66" name="Rectangle 46"/>
              <p:cNvSpPr>
                <a:spLocks noChangeArrowheads="1"/>
              </p:cNvSpPr>
              <p:nvPr/>
            </p:nvSpPr>
            <p:spPr bwMode="auto">
              <a:xfrm>
                <a:off x="4136" y="1610"/>
                <a:ext cx="6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9267" name="Line 47"/>
              <p:cNvSpPr>
                <a:spLocks noChangeShapeType="1"/>
              </p:cNvSpPr>
              <p:nvPr/>
            </p:nvSpPr>
            <p:spPr bwMode="auto">
              <a:xfrm>
                <a:off x="4296" y="2363"/>
                <a:ext cx="451"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8" name="Line 48"/>
              <p:cNvSpPr>
                <a:spLocks noChangeShapeType="1"/>
              </p:cNvSpPr>
              <p:nvPr/>
            </p:nvSpPr>
            <p:spPr bwMode="auto">
              <a:xfrm flipH="1">
                <a:off x="3958" y="2363"/>
                <a:ext cx="33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9" name="Line 49"/>
              <p:cNvSpPr>
                <a:spLocks noChangeShapeType="1"/>
              </p:cNvSpPr>
              <p:nvPr/>
            </p:nvSpPr>
            <p:spPr bwMode="auto">
              <a:xfrm>
                <a:off x="3958" y="2363"/>
                <a:ext cx="1"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0" name="Line 50"/>
              <p:cNvSpPr>
                <a:spLocks noChangeShapeType="1"/>
              </p:cNvSpPr>
              <p:nvPr/>
            </p:nvSpPr>
            <p:spPr bwMode="auto">
              <a:xfrm>
                <a:off x="3958" y="2589"/>
                <a:ext cx="22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1" name="Line 51"/>
              <p:cNvSpPr>
                <a:spLocks noChangeShapeType="1"/>
              </p:cNvSpPr>
              <p:nvPr/>
            </p:nvSpPr>
            <p:spPr bwMode="auto">
              <a:xfrm>
                <a:off x="4296" y="2702"/>
                <a:ext cx="1"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2" name="Line 52"/>
              <p:cNvSpPr>
                <a:spLocks noChangeShapeType="1"/>
              </p:cNvSpPr>
              <p:nvPr/>
            </p:nvSpPr>
            <p:spPr bwMode="auto">
              <a:xfrm>
                <a:off x="4861" y="2476"/>
                <a:ext cx="1"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3" name="Line 53"/>
              <p:cNvSpPr>
                <a:spLocks noChangeShapeType="1"/>
              </p:cNvSpPr>
              <p:nvPr/>
            </p:nvSpPr>
            <p:spPr bwMode="auto">
              <a:xfrm flipH="1">
                <a:off x="4071" y="3142"/>
                <a:ext cx="107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4" name="Line 54"/>
              <p:cNvSpPr>
                <a:spLocks noChangeShapeType="1"/>
              </p:cNvSpPr>
              <p:nvPr/>
            </p:nvSpPr>
            <p:spPr bwMode="auto">
              <a:xfrm flipV="1">
                <a:off x="4116" y="2683"/>
                <a:ext cx="1"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5" name="Freeform 55"/>
              <p:cNvSpPr>
                <a:spLocks/>
              </p:cNvSpPr>
              <p:nvPr/>
            </p:nvSpPr>
            <p:spPr bwMode="auto">
              <a:xfrm>
                <a:off x="4083" y="2635"/>
                <a:ext cx="63" cy="63"/>
              </a:xfrm>
              <a:custGeom>
                <a:avLst/>
                <a:gdLst>
                  <a:gd name="T0" fmla="*/ 33 w 63"/>
                  <a:gd name="T1" fmla="*/ 0 h 63"/>
                  <a:gd name="T2" fmla="*/ 63 w 63"/>
                  <a:gd name="T3" fmla="*/ 63 h 63"/>
                  <a:gd name="T4" fmla="*/ 48 w 63"/>
                  <a:gd name="T5" fmla="*/ 58 h 63"/>
                  <a:gd name="T6" fmla="*/ 33 w 63"/>
                  <a:gd name="T7" fmla="*/ 56 h 63"/>
                  <a:gd name="T8" fmla="*/ 15 w 63"/>
                  <a:gd name="T9" fmla="*/ 58 h 63"/>
                  <a:gd name="T10" fmla="*/ 0 w 63"/>
                  <a:gd name="T11" fmla="*/ 63 h 63"/>
                  <a:gd name="T12" fmla="*/ 33 w 63"/>
                  <a:gd name="T13" fmla="*/ 0 h 63"/>
                  <a:gd name="T14" fmla="*/ 0 60000 65536"/>
                  <a:gd name="T15" fmla="*/ 0 60000 65536"/>
                  <a:gd name="T16" fmla="*/ 0 60000 65536"/>
                  <a:gd name="T17" fmla="*/ 0 60000 65536"/>
                  <a:gd name="T18" fmla="*/ 0 60000 65536"/>
                  <a:gd name="T19" fmla="*/ 0 60000 65536"/>
                  <a:gd name="T20" fmla="*/ 0 60000 65536"/>
                  <a:gd name="T21" fmla="*/ 0 w 63"/>
                  <a:gd name="T22" fmla="*/ 0 h 63"/>
                  <a:gd name="T23" fmla="*/ 63 w 63"/>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3">
                    <a:moveTo>
                      <a:pt x="33" y="0"/>
                    </a:moveTo>
                    <a:lnTo>
                      <a:pt x="63" y="63"/>
                    </a:lnTo>
                    <a:lnTo>
                      <a:pt x="48" y="58"/>
                    </a:lnTo>
                    <a:lnTo>
                      <a:pt x="33" y="56"/>
                    </a:lnTo>
                    <a:lnTo>
                      <a:pt x="15" y="58"/>
                    </a:lnTo>
                    <a:lnTo>
                      <a:pt x="0" y="63"/>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Line 56"/>
              <p:cNvSpPr>
                <a:spLocks noChangeShapeType="1"/>
              </p:cNvSpPr>
              <p:nvPr/>
            </p:nvSpPr>
            <p:spPr bwMode="auto">
              <a:xfrm flipV="1">
                <a:off x="4657" y="2457"/>
                <a:ext cx="1"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7" name="Freeform 57"/>
              <p:cNvSpPr>
                <a:spLocks/>
              </p:cNvSpPr>
              <p:nvPr/>
            </p:nvSpPr>
            <p:spPr bwMode="auto">
              <a:xfrm>
                <a:off x="4624" y="2409"/>
                <a:ext cx="64" cy="63"/>
              </a:xfrm>
              <a:custGeom>
                <a:avLst/>
                <a:gdLst>
                  <a:gd name="T0" fmla="*/ 33 w 64"/>
                  <a:gd name="T1" fmla="*/ 0 h 63"/>
                  <a:gd name="T2" fmla="*/ 64 w 64"/>
                  <a:gd name="T3" fmla="*/ 63 h 63"/>
                  <a:gd name="T4" fmla="*/ 48 w 64"/>
                  <a:gd name="T5" fmla="*/ 57 h 63"/>
                  <a:gd name="T6" fmla="*/ 33 w 64"/>
                  <a:gd name="T7" fmla="*/ 55 h 63"/>
                  <a:gd name="T8" fmla="*/ 16 w 64"/>
                  <a:gd name="T9" fmla="*/ 57 h 63"/>
                  <a:gd name="T10" fmla="*/ 0 w 64"/>
                  <a:gd name="T11" fmla="*/ 63 h 63"/>
                  <a:gd name="T12" fmla="*/ 33 w 64"/>
                  <a:gd name="T13" fmla="*/ 0 h 63"/>
                  <a:gd name="T14" fmla="*/ 0 60000 65536"/>
                  <a:gd name="T15" fmla="*/ 0 60000 65536"/>
                  <a:gd name="T16" fmla="*/ 0 60000 65536"/>
                  <a:gd name="T17" fmla="*/ 0 60000 65536"/>
                  <a:gd name="T18" fmla="*/ 0 60000 65536"/>
                  <a:gd name="T19" fmla="*/ 0 60000 65536"/>
                  <a:gd name="T20" fmla="*/ 0 60000 65536"/>
                  <a:gd name="T21" fmla="*/ 0 w 64"/>
                  <a:gd name="T22" fmla="*/ 0 h 63"/>
                  <a:gd name="T23" fmla="*/ 64 w 64"/>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63">
                    <a:moveTo>
                      <a:pt x="33" y="0"/>
                    </a:moveTo>
                    <a:lnTo>
                      <a:pt x="64" y="63"/>
                    </a:lnTo>
                    <a:lnTo>
                      <a:pt x="48" y="57"/>
                    </a:lnTo>
                    <a:lnTo>
                      <a:pt x="33" y="55"/>
                    </a:lnTo>
                    <a:lnTo>
                      <a:pt x="16" y="57"/>
                    </a:lnTo>
                    <a:lnTo>
                      <a:pt x="0" y="63"/>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Rectangle 58"/>
              <p:cNvSpPr>
                <a:spLocks noChangeArrowheads="1"/>
              </p:cNvSpPr>
              <p:nvPr/>
            </p:nvSpPr>
            <p:spPr bwMode="auto">
              <a:xfrm>
                <a:off x="4402" y="2436"/>
                <a:ext cx="11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79" name="Rectangle 59"/>
              <p:cNvSpPr>
                <a:spLocks noChangeArrowheads="1"/>
              </p:cNvSpPr>
              <p:nvPr/>
            </p:nvSpPr>
            <p:spPr bwMode="auto">
              <a:xfrm>
                <a:off x="4402" y="2437"/>
                <a:ext cx="7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9280" name="Rectangle 60"/>
              <p:cNvSpPr>
                <a:spLocks noChangeArrowheads="1"/>
              </p:cNvSpPr>
              <p:nvPr/>
            </p:nvSpPr>
            <p:spPr bwMode="auto">
              <a:xfrm>
                <a:off x="4477" y="2497"/>
                <a:ext cx="17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81" name="Rectangle 61"/>
              <p:cNvSpPr>
                <a:spLocks noChangeArrowheads="1"/>
              </p:cNvSpPr>
              <p:nvPr/>
            </p:nvSpPr>
            <p:spPr bwMode="auto">
              <a:xfrm>
                <a:off x="4477" y="2499"/>
                <a:ext cx="14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BE2</a:t>
                </a:r>
                <a:endParaRPr lang="en-GB" altLang="en-US"/>
              </a:p>
            </p:txBody>
          </p:sp>
          <p:sp>
            <p:nvSpPr>
              <p:cNvPr id="9282" name="Line 62"/>
              <p:cNvSpPr>
                <a:spLocks noChangeShapeType="1"/>
              </p:cNvSpPr>
              <p:nvPr/>
            </p:nvSpPr>
            <p:spPr bwMode="auto">
              <a:xfrm>
                <a:off x="4861" y="1595"/>
                <a:ext cx="1" cy="6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3" name="Line 63"/>
              <p:cNvSpPr>
                <a:spLocks noChangeShapeType="1"/>
              </p:cNvSpPr>
              <p:nvPr/>
            </p:nvSpPr>
            <p:spPr bwMode="auto">
              <a:xfrm>
                <a:off x="4861" y="2115"/>
                <a:ext cx="1"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4" name="Freeform 64"/>
              <p:cNvSpPr>
                <a:spLocks/>
              </p:cNvSpPr>
              <p:nvPr/>
            </p:nvSpPr>
            <p:spPr bwMode="auto">
              <a:xfrm>
                <a:off x="4834" y="2121"/>
                <a:ext cx="52" cy="52"/>
              </a:xfrm>
              <a:custGeom>
                <a:avLst/>
                <a:gdLst>
                  <a:gd name="T0" fmla="*/ 27 w 52"/>
                  <a:gd name="T1" fmla="*/ 52 h 52"/>
                  <a:gd name="T2" fmla="*/ 0 w 52"/>
                  <a:gd name="T3" fmla="*/ 0 h 52"/>
                  <a:gd name="T4" fmla="*/ 13 w 52"/>
                  <a:gd name="T5" fmla="*/ 4 h 52"/>
                  <a:gd name="T6" fmla="*/ 27 w 52"/>
                  <a:gd name="T7" fmla="*/ 6 h 52"/>
                  <a:gd name="T8" fmla="*/ 38 w 52"/>
                  <a:gd name="T9" fmla="*/ 4 h 52"/>
                  <a:gd name="T10" fmla="*/ 52 w 52"/>
                  <a:gd name="T11" fmla="*/ 0 h 52"/>
                  <a:gd name="T12" fmla="*/ 27 w 52"/>
                  <a:gd name="T13" fmla="*/ 52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27" y="52"/>
                    </a:moveTo>
                    <a:lnTo>
                      <a:pt x="0" y="0"/>
                    </a:lnTo>
                    <a:lnTo>
                      <a:pt x="13" y="4"/>
                    </a:lnTo>
                    <a:lnTo>
                      <a:pt x="27" y="6"/>
                    </a:lnTo>
                    <a:lnTo>
                      <a:pt x="38" y="4"/>
                    </a:lnTo>
                    <a:lnTo>
                      <a:pt x="52" y="0"/>
                    </a:lnTo>
                    <a:lnTo>
                      <a:pt x="2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Rectangle 65"/>
              <p:cNvSpPr>
                <a:spLocks noChangeArrowheads="1"/>
              </p:cNvSpPr>
              <p:nvPr/>
            </p:nvSpPr>
            <p:spPr bwMode="auto">
              <a:xfrm>
                <a:off x="4907" y="2061"/>
                <a:ext cx="7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86" name="Rectangle 66"/>
              <p:cNvSpPr>
                <a:spLocks noChangeArrowheads="1"/>
              </p:cNvSpPr>
              <p:nvPr/>
            </p:nvSpPr>
            <p:spPr bwMode="auto">
              <a:xfrm>
                <a:off x="4907" y="2063"/>
                <a:ext cx="33"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9287" name="Rectangle 67"/>
              <p:cNvSpPr>
                <a:spLocks noChangeArrowheads="1"/>
              </p:cNvSpPr>
              <p:nvPr/>
            </p:nvSpPr>
            <p:spPr bwMode="auto">
              <a:xfrm>
                <a:off x="4941" y="2123"/>
                <a:ext cx="9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88" name="Rectangle 68"/>
              <p:cNvSpPr>
                <a:spLocks noChangeArrowheads="1"/>
              </p:cNvSpPr>
              <p:nvPr/>
            </p:nvSpPr>
            <p:spPr bwMode="auto">
              <a:xfrm>
                <a:off x="4941" y="2125"/>
                <a:ext cx="41"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o</a:t>
                </a:r>
                <a:endParaRPr lang="en-GB" altLang="en-US"/>
              </a:p>
            </p:txBody>
          </p:sp>
          <p:sp>
            <p:nvSpPr>
              <p:cNvPr id="9289" name="Rectangle 69"/>
              <p:cNvSpPr>
                <a:spLocks noChangeArrowheads="1"/>
              </p:cNvSpPr>
              <p:nvPr/>
            </p:nvSpPr>
            <p:spPr bwMode="auto">
              <a:xfrm>
                <a:off x="5001" y="2061"/>
                <a:ext cx="1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90" name="Rectangle 70"/>
              <p:cNvSpPr>
                <a:spLocks noChangeArrowheads="1"/>
              </p:cNvSpPr>
              <p:nvPr/>
            </p:nvSpPr>
            <p:spPr bwMode="auto">
              <a:xfrm>
                <a:off x="5001" y="2063"/>
                <a:ext cx="11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 I</a:t>
                </a:r>
                <a:endParaRPr lang="en-GB" altLang="en-US"/>
              </a:p>
            </p:txBody>
          </p:sp>
          <p:sp>
            <p:nvSpPr>
              <p:cNvPr id="9291" name="Rectangle 71"/>
              <p:cNvSpPr>
                <a:spLocks noChangeArrowheads="1"/>
              </p:cNvSpPr>
              <p:nvPr/>
            </p:nvSpPr>
            <p:spPr bwMode="auto">
              <a:xfrm>
                <a:off x="5120" y="2123"/>
                <a:ext cx="10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92" name="Rectangle 72"/>
              <p:cNvSpPr>
                <a:spLocks noChangeArrowheads="1"/>
              </p:cNvSpPr>
              <p:nvPr/>
            </p:nvSpPr>
            <p:spPr bwMode="auto">
              <a:xfrm>
                <a:off x="5120" y="2125"/>
                <a:ext cx="7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c2</a:t>
                </a:r>
                <a:endParaRPr lang="en-GB" altLang="en-US"/>
              </a:p>
            </p:txBody>
          </p:sp>
          <p:sp>
            <p:nvSpPr>
              <p:cNvPr id="9293" name="Rectangle 73"/>
              <p:cNvSpPr>
                <a:spLocks noChangeArrowheads="1"/>
              </p:cNvSpPr>
              <p:nvPr/>
            </p:nvSpPr>
            <p:spPr bwMode="auto">
              <a:xfrm>
                <a:off x="4152" y="2061"/>
                <a:ext cx="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94" name="Rectangle 74"/>
              <p:cNvSpPr>
                <a:spLocks noChangeArrowheads="1"/>
              </p:cNvSpPr>
              <p:nvPr/>
            </p:nvSpPr>
            <p:spPr bwMode="auto">
              <a:xfrm>
                <a:off x="4152" y="2063"/>
                <a:ext cx="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9295" name="Rectangle 75"/>
              <p:cNvSpPr>
                <a:spLocks noChangeArrowheads="1"/>
              </p:cNvSpPr>
              <p:nvPr/>
            </p:nvSpPr>
            <p:spPr bwMode="auto">
              <a:xfrm>
                <a:off x="4187" y="2123"/>
                <a:ext cx="10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96" name="Rectangle 76"/>
              <p:cNvSpPr>
                <a:spLocks noChangeArrowheads="1"/>
              </p:cNvSpPr>
              <p:nvPr/>
            </p:nvSpPr>
            <p:spPr bwMode="auto">
              <a:xfrm>
                <a:off x="4187" y="2125"/>
                <a:ext cx="7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c1</a:t>
                </a:r>
                <a:endParaRPr lang="en-GB" altLang="en-US"/>
              </a:p>
            </p:txBody>
          </p:sp>
          <p:sp>
            <p:nvSpPr>
              <p:cNvPr id="9297" name="Freeform 77"/>
              <p:cNvSpPr>
                <a:spLocks/>
              </p:cNvSpPr>
              <p:nvPr/>
            </p:nvSpPr>
            <p:spPr bwMode="auto">
              <a:xfrm>
                <a:off x="4058" y="2102"/>
                <a:ext cx="69" cy="26"/>
              </a:xfrm>
              <a:custGeom>
                <a:avLst/>
                <a:gdLst>
                  <a:gd name="T0" fmla="*/ 0 w 69"/>
                  <a:gd name="T1" fmla="*/ 13 h 26"/>
                  <a:gd name="T2" fmla="*/ 6 w 69"/>
                  <a:gd name="T3" fmla="*/ 5 h 26"/>
                  <a:gd name="T4" fmla="*/ 12 w 69"/>
                  <a:gd name="T5" fmla="*/ 2 h 26"/>
                  <a:gd name="T6" fmla="*/ 17 w 69"/>
                  <a:gd name="T7" fmla="*/ 0 h 26"/>
                  <a:gd name="T8" fmla="*/ 25 w 69"/>
                  <a:gd name="T9" fmla="*/ 2 h 26"/>
                  <a:gd name="T10" fmla="*/ 31 w 69"/>
                  <a:gd name="T11" fmla="*/ 5 h 26"/>
                  <a:gd name="T12" fmla="*/ 35 w 69"/>
                  <a:gd name="T13" fmla="*/ 13 h 26"/>
                  <a:gd name="T14" fmla="*/ 38 w 69"/>
                  <a:gd name="T15" fmla="*/ 21 h 26"/>
                  <a:gd name="T16" fmla="*/ 44 w 69"/>
                  <a:gd name="T17" fmla="*/ 25 h 26"/>
                  <a:gd name="T18" fmla="*/ 52 w 69"/>
                  <a:gd name="T19" fmla="*/ 26 h 26"/>
                  <a:gd name="T20" fmla="*/ 58 w 69"/>
                  <a:gd name="T21" fmla="*/ 25 h 26"/>
                  <a:gd name="T22" fmla="*/ 63 w 69"/>
                  <a:gd name="T23" fmla="*/ 21 h 26"/>
                  <a:gd name="T24" fmla="*/ 69 w 69"/>
                  <a:gd name="T25" fmla="*/ 13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26"/>
                  <a:gd name="T41" fmla="*/ 69 w 69"/>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26">
                    <a:moveTo>
                      <a:pt x="0" y="13"/>
                    </a:moveTo>
                    <a:lnTo>
                      <a:pt x="6" y="5"/>
                    </a:lnTo>
                    <a:lnTo>
                      <a:pt x="12" y="2"/>
                    </a:lnTo>
                    <a:lnTo>
                      <a:pt x="17" y="0"/>
                    </a:lnTo>
                    <a:lnTo>
                      <a:pt x="25" y="2"/>
                    </a:lnTo>
                    <a:lnTo>
                      <a:pt x="31" y="5"/>
                    </a:lnTo>
                    <a:lnTo>
                      <a:pt x="35" y="13"/>
                    </a:lnTo>
                    <a:lnTo>
                      <a:pt x="38" y="21"/>
                    </a:lnTo>
                    <a:lnTo>
                      <a:pt x="44" y="25"/>
                    </a:lnTo>
                    <a:lnTo>
                      <a:pt x="52" y="26"/>
                    </a:lnTo>
                    <a:lnTo>
                      <a:pt x="58" y="25"/>
                    </a:lnTo>
                    <a:lnTo>
                      <a:pt x="63" y="21"/>
                    </a:lnTo>
                    <a:lnTo>
                      <a:pt x="69" y="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8" name="Freeform 78"/>
              <p:cNvSpPr>
                <a:spLocks/>
              </p:cNvSpPr>
              <p:nvPr/>
            </p:nvSpPr>
            <p:spPr bwMode="auto">
              <a:xfrm>
                <a:off x="4058" y="2125"/>
                <a:ext cx="69" cy="27"/>
              </a:xfrm>
              <a:custGeom>
                <a:avLst/>
                <a:gdLst>
                  <a:gd name="T0" fmla="*/ 0 w 69"/>
                  <a:gd name="T1" fmla="*/ 13 h 27"/>
                  <a:gd name="T2" fmla="*/ 6 w 69"/>
                  <a:gd name="T3" fmla="*/ 5 h 27"/>
                  <a:gd name="T4" fmla="*/ 12 w 69"/>
                  <a:gd name="T5" fmla="*/ 2 h 27"/>
                  <a:gd name="T6" fmla="*/ 17 w 69"/>
                  <a:gd name="T7" fmla="*/ 0 h 27"/>
                  <a:gd name="T8" fmla="*/ 25 w 69"/>
                  <a:gd name="T9" fmla="*/ 2 h 27"/>
                  <a:gd name="T10" fmla="*/ 31 w 69"/>
                  <a:gd name="T11" fmla="*/ 5 h 27"/>
                  <a:gd name="T12" fmla="*/ 35 w 69"/>
                  <a:gd name="T13" fmla="*/ 13 h 27"/>
                  <a:gd name="T14" fmla="*/ 38 w 69"/>
                  <a:gd name="T15" fmla="*/ 21 h 27"/>
                  <a:gd name="T16" fmla="*/ 44 w 69"/>
                  <a:gd name="T17" fmla="*/ 25 h 27"/>
                  <a:gd name="T18" fmla="*/ 52 w 69"/>
                  <a:gd name="T19" fmla="*/ 27 h 27"/>
                  <a:gd name="T20" fmla="*/ 58 w 69"/>
                  <a:gd name="T21" fmla="*/ 25 h 27"/>
                  <a:gd name="T22" fmla="*/ 63 w 69"/>
                  <a:gd name="T23" fmla="*/ 21 h 27"/>
                  <a:gd name="T24" fmla="*/ 69 w 69"/>
                  <a:gd name="T25" fmla="*/ 13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27"/>
                  <a:gd name="T41" fmla="*/ 69 w 69"/>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27">
                    <a:moveTo>
                      <a:pt x="0" y="13"/>
                    </a:moveTo>
                    <a:lnTo>
                      <a:pt x="6" y="5"/>
                    </a:lnTo>
                    <a:lnTo>
                      <a:pt x="12" y="2"/>
                    </a:lnTo>
                    <a:lnTo>
                      <a:pt x="17" y="0"/>
                    </a:lnTo>
                    <a:lnTo>
                      <a:pt x="25" y="2"/>
                    </a:lnTo>
                    <a:lnTo>
                      <a:pt x="31" y="5"/>
                    </a:lnTo>
                    <a:lnTo>
                      <a:pt x="35" y="13"/>
                    </a:lnTo>
                    <a:lnTo>
                      <a:pt x="38" y="21"/>
                    </a:lnTo>
                    <a:lnTo>
                      <a:pt x="44" y="25"/>
                    </a:lnTo>
                    <a:lnTo>
                      <a:pt x="52" y="27"/>
                    </a:lnTo>
                    <a:lnTo>
                      <a:pt x="58" y="25"/>
                    </a:lnTo>
                    <a:lnTo>
                      <a:pt x="63" y="21"/>
                    </a:lnTo>
                    <a:lnTo>
                      <a:pt x="69" y="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9" name="Line 79"/>
              <p:cNvSpPr>
                <a:spLocks noChangeShapeType="1"/>
              </p:cNvSpPr>
              <p:nvPr/>
            </p:nvSpPr>
            <p:spPr bwMode="auto">
              <a:xfrm>
                <a:off x="4928" y="1505"/>
                <a:ext cx="1"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0" name="Freeform 80"/>
              <p:cNvSpPr>
                <a:spLocks/>
              </p:cNvSpPr>
              <p:nvPr/>
            </p:nvSpPr>
            <p:spPr bwMode="auto">
              <a:xfrm>
                <a:off x="4901" y="1749"/>
                <a:ext cx="52" cy="49"/>
              </a:xfrm>
              <a:custGeom>
                <a:avLst/>
                <a:gdLst>
                  <a:gd name="T0" fmla="*/ 27 w 52"/>
                  <a:gd name="T1" fmla="*/ 49 h 49"/>
                  <a:gd name="T2" fmla="*/ 0 w 52"/>
                  <a:gd name="T3" fmla="*/ 0 h 49"/>
                  <a:gd name="T4" fmla="*/ 13 w 52"/>
                  <a:gd name="T5" fmla="*/ 3 h 49"/>
                  <a:gd name="T6" fmla="*/ 27 w 52"/>
                  <a:gd name="T7" fmla="*/ 3 h 49"/>
                  <a:gd name="T8" fmla="*/ 40 w 52"/>
                  <a:gd name="T9" fmla="*/ 3 h 49"/>
                  <a:gd name="T10" fmla="*/ 52 w 52"/>
                  <a:gd name="T11" fmla="*/ 0 h 49"/>
                  <a:gd name="T12" fmla="*/ 27 w 52"/>
                  <a:gd name="T13" fmla="*/ 49 h 49"/>
                  <a:gd name="T14" fmla="*/ 0 60000 65536"/>
                  <a:gd name="T15" fmla="*/ 0 60000 65536"/>
                  <a:gd name="T16" fmla="*/ 0 60000 65536"/>
                  <a:gd name="T17" fmla="*/ 0 60000 65536"/>
                  <a:gd name="T18" fmla="*/ 0 60000 65536"/>
                  <a:gd name="T19" fmla="*/ 0 60000 65536"/>
                  <a:gd name="T20" fmla="*/ 0 60000 65536"/>
                  <a:gd name="T21" fmla="*/ 0 w 52"/>
                  <a:gd name="T22" fmla="*/ 0 h 49"/>
                  <a:gd name="T23" fmla="*/ 52 w 52"/>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49">
                    <a:moveTo>
                      <a:pt x="27" y="49"/>
                    </a:moveTo>
                    <a:lnTo>
                      <a:pt x="0" y="0"/>
                    </a:lnTo>
                    <a:lnTo>
                      <a:pt x="13" y="3"/>
                    </a:lnTo>
                    <a:lnTo>
                      <a:pt x="27" y="3"/>
                    </a:lnTo>
                    <a:lnTo>
                      <a:pt x="40" y="3"/>
                    </a:lnTo>
                    <a:lnTo>
                      <a:pt x="52" y="0"/>
                    </a:lnTo>
                    <a:lnTo>
                      <a:pt x="2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Line 81"/>
              <p:cNvSpPr>
                <a:spLocks noChangeShapeType="1"/>
              </p:cNvSpPr>
              <p:nvPr/>
            </p:nvSpPr>
            <p:spPr bwMode="auto">
              <a:xfrm>
                <a:off x="4928" y="1505"/>
                <a:ext cx="9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2" name="Rectangle 82"/>
              <p:cNvSpPr>
                <a:spLocks noChangeArrowheads="1"/>
              </p:cNvSpPr>
              <p:nvPr/>
            </p:nvSpPr>
            <p:spPr bwMode="auto">
              <a:xfrm>
                <a:off x="5041" y="1440"/>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03" name="Rectangle 83"/>
              <p:cNvSpPr>
                <a:spLocks noChangeArrowheads="1"/>
              </p:cNvSpPr>
              <p:nvPr/>
            </p:nvSpPr>
            <p:spPr bwMode="auto">
              <a:xfrm>
                <a:off x="5041" y="1442"/>
                <a:ext cx="6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9304" name="Rectangle 84"/>
              <p:cNvSpPr>
                <a:spLocks noChangeArrowheads="1"/>
              </p:cNvSpPr>
              <p:nvPr/>
            </p:nvSpPr>
            <p:spPr bwMode="auto">
              <a:xfrm>
                <a:off x="5110" y="1501"/>
                <a:ext cx="7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05" name="Rectangle 85"/>
              <p:cNvSpPr>
                <a:spLocks noChangeArrowheads="1"/>
              </p:cNvSpPr>
              <p:nvPr/>
            </p:nvSpPr>
            <p:spPr bwMode="auto">
              <a:xfrm>
                <a:off x="5110" y="1503"/>
                <a:ext cx="4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o</a:t>
                </a:r>
                <a:endParaRPr lang="en-GB" altLang="en-US"/>
              </a:p>
            </p:txBody>
          </p:sp>
          <p:sp>
            <p:nvSpPr>
              <p:cNvPr id="9306" name="Rectangle 86"/>
              <p:cNvSpPr>
                <a:spLocks noChangeArrowheads="1"/>
              </p:cNvSpPr>
              <p:nvPr/>
            </p:nvSpPr>
            <p:spPr bwMode="auto">
              <a:xfrm>
                <a:off x="4803" y="2691"/>
                <a:ext cx="115" cy="284"/>
              </a:xfrm>
              <a:prstGeom prst="rect">
                <a:avLst/>
              </a:prstGeom>
              <a:solidFill>
                <a:srgbClr val="FFFFFF"/>
              </a:solidFill>
              <a:ln w="9525">
                <a:solidFill>
                  <a:srgbClr val="000000"/>
                </a:solidFill>
                <a:miter lim="800000"/>
                <a:headEnd/>
                <a:tailEnd/>
              </a:ln>
            </p:spPr>
            <p:txBody>
              <a:bodyPr/>
              <a:lstStyle/>
              <a:p>
                <a:endParaRPr lang="en-US" altLang="en-US"/>
              </a:p>
            </p:txBody>
          </p:sp>
          <p:sp>
            <p:nvSpPr>
              <p:cNvPr id="9307" name="Rectangle 87"/>
              <p:cNvSpPr>
                <a:spLocks noChangeArrowheads="1"/>
              </p:cNvSpPr>
              <p:nvPr/>
            </p:nvSpPr>
            <p:spPr bwMode="auto">
              <a:xfrm>
                <a:off x="4941" y="2769"/>
                <a:ext cx="11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08" name="Rectangle 88"/>
              <p:cNvSpPr>
                <a:spLocks noChangeArrowheads="1"/>
              </p:cNvSpPr>
              <p:nvPr/>
            </p:nvSpPr>
            <p:spPr bwMode="auto">
              <a:xfrm>
                <a:off x="4941" y="2771"/>
                <a:ext cx="6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9309" name="Rectangle 89"/>
              <p:cNvSpPr>
                <a:spLocks noChangeArrowheads="1"/>
              </p:cNvSpPr>
              <p:nvPr/>
            </p:nvSpPr>
            <p:spPr bwMode="auto">
              <a:xfrm>
                <a:off x="5010" y="2831"/>
                <a:ext cx="7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0" name="Rectangle 90"/>
              <p:cNvSpPr>
                <a:spLocks noChangeArrowheads="1"/>
              </p:cNvSpPr>
              <p:nvPr/>
            </p:nvSpPr>
            <p:spPr bwMode="auto">
              <a:xfrm>
                <a:off x="5008" y="2833"/>
                <a:ext cx="51"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100">
                    <a:solidFill>
                      <a:srgbClr val="000000"/>
                    </a:solidFill>
                    <a:latin typeface="Times New Roman" pitchFamily="18" charset="0"/>
                  </a:rPr>
                  <a:t>E</a:t>
                </a:r>
                <a:endParaRPr lang="en-GB" altLang="en-US"/>
              </a:p>
            </p:txBody>
          </p:sp>
        </p:grpSp>
        <p:sp>
          <p:nvSpPr>
            <p:cNvPr id="9236" name="Text Box 91"/>
            <p:cNvSpPr txBox="1">
              <a:spLocks noChangeArrowheads="1"/>
            </p:cNvSpPr>
            <p:nvPr/>
          </p:nvSpPr>
          <p:spPr bwMode="auto">
            <a:xfrm>
              <a:off x="4326" y="2834"/>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T1</a:t>
              </a:r>
            </a:p>
          </p:txBody>
        </p:sp>
        <p:sp>
          <p:nvSpPr>
            <p:cNvPr id="9237" name="Text Box 92"/>
            <p:cNvSpPr txBox="1">
              <a:spLocks noChangeArrowheads="1"/>
            </p:cNvSpPr>
            <p:nvPr/>
          </p:nvSpPr>
          <p:spPr bwMode="auto">
            <a:xfrm>
              <a:off x="4962" y="2605"/>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T2</a:t>
              </a:r>
            </a:p>
          </p:txBody>
        </p:sp>
      </p:grpSp>
      <p:grpSp>
        <p:nvGrpSpPr>
          <p:cNvPr id="9227" name="Group 93"/>
          <p:cNvGrpSpPr>
            <a:grpSpLocks/>
          </p:cNvGrpSpPr>
          <p:nvPr/>
        </p:nvGrpSpPr>
        <p:grpSpPr bwMode="auto">
          <a:xfrm>
            <a:off x="693738" y="3051175"/>
            <a:ext cx="4359275" cy="754063"/>
            <a:chOff x="437" y="2158"/>
            <a:chExt cx="2746" cy="475"/>
          </a:xfrm>
        </p:grpSpPr>
        <p:graphicFrame>
          <p:nvGraphicFramePr>
            <p:cNvPr id="9232" name="Object 94"/>
            <p:cNvGraphicFramePr>
              <a:graphicFrameLocks noChangeAspect="1"/>
            </p:cNvGraphicFramePr>
            <p:nvPr/>
          </p:nvGraphicFramePr>
          <p:xfrm>
            <a:off x="437" y="2179"/>
            <a:ext cx="1064" cy="454"/>
          </p:xfrm>
          <a:graphic>
            <a:graphicData uri="http://schemas.openxmlformats.org/presentationml/2006/ole">
              <mc:AlternateContent xmlns:mc="http://schemas.openxmlformats.org/markup-compatibility/2006">
                <mc:Choice xmlns:v="urn:schemas-microsoft-com:vml" Requires="v">
                  <p:oleObj spid="_x0000_s9482" name="Equation" r:id="rId12" imgW="1129810" imgH="482391" progId="Equation.3">
                    <p:embed/>
                  </p:oleObj>
                </mc:Choice>
                <mc:Fallback>
                  <p:oleObj name="Equation" r:id="rId12" imgW="1129810" imgH="482391" progId="Equation.3">
                    <p:embed/>
                    <p:pic>
                      <p:nvPicPr>
                        <p:cNvPr id="0" name="Object 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 y="2179"/>
                          <a:ext cx="106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3" name="Object 95"/>
            <p:cNvGraphicFramePr>
              <a:graphicFrameLocks noChangeAspect="1"/>
            </p:cNvGraphicFramePr>
            <p:nvPr/>
          </p:nvGraphicFramePr>
          <p:xfrm>
            <a:off x="2164" y="2158"/>
            <a:ext cx="1019" cy="456"/>
          </p:xfrm>
          <a:graphic>
            <a:graphicData uri="http://schemas.openxmlformats.org/presentationml/2006/ole">
              <mc:AlternateContent xmlns:mc="http://schemas.openxmlformats.org/markup-compatibility/2006">
                <mc:Choice xmlns:v="urn:schemas-microsoft-com:vml" Requires="v">
                  <p:oleObj spid="_x0000_s9483" name="Equation" r:id="rId14" imgW="1079032" imgH="482391" progId="Equation.3">
                    <p:embed/>
                  </p:oleObj>
                </mc:Choice>
                <mc:Fallback>
                  <p:oleObj name="Equation" r:id="rId14" imgW="1079032" imgH="482391" progId="Equation.3">
                    <p:embed/>
                    <p:pic>
                      <p:nvPicPr>
                        <p:cNvPr id="0" name="Object 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4" y="2158"/>
                          <a:ext cx="101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4" name="Text Box 96"/>
            <p:cNvSpPr txBox="1">
              <a:spLocks noChangeArrowheads="1"/>
            </p:cNvSpPr>
            <p:nvPr/>
          </p:nvSpPr>
          <p:spPr bwMode="auto">
            <a:xfrm>
              <a:off x="1616" y="2265"/>
              <a:ext cx="4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and</a:t>
              </a:r>
              <a:endParaRPr lang="en-GB" altLang="en-US" sz="1800" baseline="-25000"/>
            </a:p>
          </p:txBody>
        </p:sp>
      </p:grpSp>
      <p:graphicFrame>
        <p:nvGraphicFramePr>
          <p:cNvPr id="9228" name="Object 97"/>
          <p:cNvGraphicFramePr>
            <a:graphicFrameLocks noChangeAspect="1"/>
          </p:cNvGraphicFramePr>
          <p:nvPr/>
        </p:nvGraphicFramePr>
        <p:xfrm>
          <a:off x="688975" y="3902075"/>
          <a:ext cx="2492375" cy="723900"/>
        </p:xfrm>
        <a:graphic>
          <a:graphicData uri="http://schemas.openxmlformats.org/presentationml/2006/ole">
            <mc:AlternateContent xmlns:mc="http://schemas.openxmlformats.org/markup-compatibility/2006">
              <mc:Choice xmlns:v="urn:schemas-microsoft-com:vml" Requires="v">
                <p:oleObj spid="_x0000_s9484" name="Equation" r:id="rId16" imgW="1663700" imgH="482600" progId="Equation.3">
                  <p:embed/>
                </p:oleObj>
              </mc:Choice>
              <mc:Fallback>
                <p:oleObj name="Equation" r:id="rId16" imgW="1663700" imgH="482600" progId="Equation.3">
                  <p:embed/>
                  <p:pic>
                    <p:nvPicPr>
                      <p:cNvPr id="0" name="Object 9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8975" y="3902075"/>
                        <a:ext cx="24923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9" name="Text Box 98"/>
          <p:cNvSpPr txBox="1">
            <a:spLocks noChangeArrowheads="1"/>
          </p:cNvSpPr>
          <p:nvPr/>
        </p:nvSpPr>
        <p:spPr bwMode="auto">
          <a:xfrm>
            <a:off x="604838" y="5486400"/>
            <a:ext cx="8347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This equation allows the required value for R</a:t>
            </a:r>
            <a:r>
              <a:rPr lang="en-GB" altLang="en-US" sz="1800" baseline="-25000"/>
              <a:t>E</a:t>
            </a:r>
            <a:r>
              <a:rPr lang="en-GB" altLang="en-US" sz="1800"/>
              <a:t> to be calculated given I</a:t>
            </a:r>
            <a:r>
              <a:rPr lang="en-GB" altLang="en-US" sz="1800" baseline="-25000"/>
              <a:t>ref</a:t>
            </a:r>
            <a:r>
              <a:rPr lang="en-GB" altLang="en-US" sz="1800"/>
              <a:t> and the required output current I</a:t>
            </a:r>
            <a:r>
              <a:rPr lang="en-GB" altLang="en-US" sz="1800" baseline="-25000"/>
              <a:t>o</a:t>
            </a:r>
            <a:r>
              <a:rPr lang="en-GB" altLang="en-US" sz="1800"/>
              <a:t>. </a:t>
            </a:r>
          </a:p>
        </p:txBody>
      </p:sp>
      <p:sp>
        <p:nvSpPr>
          <p:cNvPr id="9230" name="Line 99"/>
          <p:cNvSpPr>
            <a:spLocks noChangeShapeType="1"/>
          </p:cNvSpPr>
          <p:nvPr/>
        </p:nvSpPr>
        <p:spPr bwMode="auto">
          <a:xfrm flipH="1">
            <a:off x="3492500" y="5410200"/>
            <a:ext cx="2082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5F5844E4-4EC1-4AC0-9968-191C3BE08250}" type="slidenum">
              <a:rPr lang="en-GB" altLang="en-US" sz="1200" smtClean="0">
                <a:latin typeface="Garamond" pitchFamily="18" charset="0"/>
              </a:rPr>
              <a:pPr/>
              <a:t>9</a:t>
            </a:fld>
            <a:endParaRPr lang="en-GB" altLang="en-US" sz="1200" smtClean="0">
              <a:latin typeface="Garamond" pitchFamily="18" charset="0"/>
            </a:endParaRPr>
          </a:p>
        </p:txBody>
      </p:sp>
      <p:sp>
        <p:nvSpPr>
          <p:cNvPr id="1024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024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0245" name="Text Box 211"/>
          <p:cNvSpPr txBox="1">
            <a:spLocks noChangeArrowheads="1"/>
          </p:cNvSpPr>
          <p:nvPr/>
        </p:nvSpPr>
        <p:spPr bwMode="auto">
          <a:xfrm>
            <a:off x="406400" y="831850"/>
            <a:ext cx="5305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u="sng"/>
              <a:t>a.c. Analysis continued – output resistance, R</a:t>
            </a:r>
            <a:r>
              <a:rPr lang="en-GB" altLang="en-US" sz="1800" u="sng" baseline="-25000"/>
              <a:t>o</a:t>
            </a:r>
            <a:endParaRPr lang="en-GB" altLang="en-US" sz="1800" baseline="-25000"/>
          </a:p>
        </p:txBody>
      </p:sp>
      <p:sp>
        <p:nvSpPr>
          <p:cNvPr id="10246" name="Text Box 212"/>
          <p:cNvSpPr txBox="1">
            <a:spLocks noChangeArrowheads="1"/>
          </p:cNvSpPr>
          <p:nvPr/>
        </p:nvSpPr>
        <p:spPr bwMode="auto">
          <a:xfrm>
            <a:off x="381000" y="1173163"/>
            <a:ext cx="8353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 output resistance R</a:t>
            </a:r>
            <a:r>
              <a:rPr lang="en-GB" altLang="en-US" sz="1800" baseline="-25000"/>
              <a:t>o  </a:t>
            </a:r>
            <a:r>
              <a:rPr lang="en-GB" altLang="en-US" sz="1800"/>
              <a:t>‘seen looking into’ the collector of T2 will depend on the impedance in its base circuit. It is therefore necessary to first determine the resistance represented by the reference circuit (R</a:t>
            </a:r>
            <a:r>
              <a:rPr lang="en-GB" altLang="en-US" sz="1800" baseline="-25000"/>
              <a:t>o</a:t>
            </a:r>
            <a:r>
              <a:rPr lang="en-GB" altLang="en-US" sz="1800"/>
              <a:t>’). </a:t>
            </a:r>
          </a:p>
        </p:txBody>
      </p:sp>
      <p:grpSp>
        <p:nvGrpSpPr>
          <p:cNvPr id="10247" name="Group 389"/>
          <p:cNvGrpSpPr>
            <a:grpSpLocks/>
          </p:cNvGrpSpPr>
          <p:nvPr/>
        </p:nvGrpSpPr>
        <p:grpSpPr bwMode="auto">
          <a:xfrm>
            <a:off x="276225" y="2324100"/>
            <a:ext cx="2220913" cy="1965325"/>
            <a:chOff x="631" y="1338"/>
            <a:chExt cx="1399" cy="1238"/>
          </a:xfrm>
        </p:grpSpPr>
        <p:sp>
          <p:nvSpPr>
            <p:cNvPr id="10304" name="Rectangle 219"/>
            <p:cNvSpPr>
              <a:spLocks noChangeArrowheads="1"/>
            </p:cNvSpPr>
            <p:nvPr/>
          </p:nvSpPr>
          <p:spPr bwMode="auto">
            <a:xfrm>
              <a:off x="915" y="1477"/>
              <a:ext cx="144" cy="344"/>
            </a:xfrm>
            <a:prstGeom prst="rect">
              <a:avLst/>
            </a:prstGeom>
            <a:solidFill>
              <a:srgbClr val="FFFFFF"/>
            </a:solidFill>
            <a:ln w="12700">
              <a:solidFill>
                <a:srgbClr val="000000"/>
              </a:solidFill>
              <a:miter lim="800000"/>
              <a:headEnd/>
              <a:tailEnd/>
            </a:ln>
          </p:spPr>
          <p:txBody>
            <a:bodyPr/>
            <a:lstStyle/>
            <a:p>
              <a:endParaRPr lang="en-US" altLang="en-US"/>
            </a:p>
          </p:txBody>
        </p:sp>
        <p:sp>
          <p:nvSpPr>
            <p:cNvPr id="10305" name="Line 220"/>
            <p:cNvSpPr>
              <a:spLocks noChangeShapeType="1"/>
            </p:cNvSpPr>
            <p:nvPr/>
          </p:nvSpPr>
          <p:spPr bwMode="auto">
            <a:xfrm>
              <a:off x="844" y="2094"/>
              <a:ext cx="1" cy="2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6" name="Line 221"/>
            <p:cNvSpPr>
              <a:spLocks noChangeShapeType="1"/>
            </p:cNvSpPr>
            <p:nvPr/>
          </p:nvSpPr>
          <p:spPr bwMode="auto">
            <a:xfrm flipV="1">
              <a:off x="844" y="2094"/>
              <a:ext cx="141" cy="1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7" name="Line 222"/>
            <p:cNvSpPr>
              <a:spLocks noChangeShapeType="1"/>
            </p:cNvSpPr>
            <p:nvPr/>
          </p:nvSpPr>
          <p:spPr bwMode="auto">
            <a:xfrm>
              <a:off x="844" y="2231"/>
              <a:ext cx="10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8" name="Freeform 223"/>
            <p:cNvSpPr>
              <a:spLocks/>
            </p:cNvSpPr>
            <p:nvPr/>
          </p:nvSpPr>
          <p:spPr bwMode="auto">
            <a:xfrm>
              <a:off x="917" y="2302"/>
              <a:ext cx="68" cy="68"/>
            </a:xfrm>
            <a:custGeom>
              <a:avLst/>
              <a:gdLst>
                <a:gd name="T0" fmla="*/ 68 w 68"/>
                <a:gd name="T1" fmla="*/ 68 h 68"/>
                <a:gd name="T2" fmla="*/ 0 w 68"/>
                <a:gd name="T3" fmla="*/ 45 h 68"/>
                <a:gd name="T4" fmla="*/ 15 w 68"/>
                <a:gd name="T5" fmla="*/ 38 h 68"/>
                <a:gd name="T6" fmla="*/ 28 w 68"/>
                <a:gd name="T7" fmla="*/ 27 h 68"/>
                <a:gd name="T8" fmla="*/ 38 w 68"/>
                <a:gd name="T9" fmla="*/ 15 h 68"/>
                <a:gd name="T10" fmla="*/ 46 w 68"/>
                <a:gd name="T11" fmla="*/ 0 h 68"/>
                <a:gd name="T12" fmla="*/ 68 w 68"/>
                <a:gd name="T13" fmla="*/ 68 h 68"/>
                <a:gd name="T14" fmla="*/ 0 60000 65536"/>
                <a:gd name="T15" fmla="*/ 0 60000 65536"/>
                <a:gd name="T16" fmla="*/ 0 60000 65536"/>
                <a:gd name="T17" fmla="*/ 0 60000 65536"/>
                <a:gd name="T18" fmla="*/ 0 60000 65536"/>
                <a:gd name="T19" fmla="*/ 0 60000 65536"/>
                <a:gd name="T20" fmla="*/ 0 60000 65536"/>
                <a:gd name="T21" fmla="*/ 0 w 68"/>
                <a:gd name="T22" fmla="*/ 0 h 68"/>
                <a:gd name="T23" fmla="*/ 68 w 68"/>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68">
                  <a:moveTo>
                    <a:pt x="68" y="68"/>
                  </a:moveTo>
                  <a:lnTo>
                    <a:pt x="0" y="45"/>
                  </a:lnTo>
                  <a:lnTo>
                    <a:pt x="15" y="38"/>
                  </a:lnTo>
                  <a:lnTo>
                    <a:pt x="28" y="27"/>
                  </a:lnTo>
                  <a:lnTo>
                    <a:pt x="38" y="15"/>
                  </a:lnTo>
                  <a:lnTo>
                    <a:pt x="46" y="0"/>
                  </a:lnTo>
                  <a:lnTo>
                    <a:pt x="68"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9" name="Line 288"/>
            <p:cNvSpPr>
              <a:spLocks noChangeShapeType="1"/>
            </p:cNvSpPr>
            <p:nvPr/>
          </p:nvSpPr>
          <p:spPr bwMode="auto">
            <a:xfrm flipV="1">
              <a:off x="985" y="1338"/>
              <a:ext cx="1" cy="1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0" name="Line 289"/>
            <p:cNvSpPr>
              <a:spLocks noChangeShapeType="1"/>
            </p:cNvSpPr>
            <p:nvPr/>
          </p:nvSpPr>
          <p:spPr bwMode="auto">
            <a:xfrm flipH="1">
              <a:off x="773" y="1338"/>
              <a:ext cx="42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1" name="Line 290"/>
            <p:cNvSpPr>
              <a:spLocks noChangeShapeType="1"/>
            </p:cNvSpPr>
            <p:nvPr/>
          </p:nvSpPr>
          <p:spPr bwMode="auto">
            <a:xfrm flipV="1">
              <a:off x="985" y="1818"/>
              <a:ext cx="1" cy="2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2" name="Line 291"/>
            <p:cNvSpPr>
              <a:spLocks noChangeShapeType="1"/>
            </p:cNvSpPr>
            <p:nvPr/>
          </p:nvSpPr>
          <p:spPr bwMode="auto">
            <a:xfrm>
              <a:off x="985" y="2370"/>
              <a:ext cx="1" cy="20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3" name="Line 292"/>
            <p:cNvSpPr>
              <a:spLocks noChangeShapeType="1"/>
            </p:cNvSpPr>
            <p:nvPr/>
          </p:nvSpPr>
          <p:spPr bwMode="auto">
            <a:xfrm flipH="1">
              <a:off x="773" y="2575"/>
              <a:ext cx="42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4" name="Freeform 293"/>
            <p:cNvSpPr>
              <a:spLocks/>
            </p:cNvSpPr>
            <p:nvPr/>
          </p:nvSpPr>
          <p:spPr bwMode="auto">
            <a:xfrm>
              <a:off x="965" y="1937"/>
              <a:ext cx="43" cy="41"/>
            </a:xfrm>
            <a:custGeom>
              <a:avLst/>
              <a:gdLst>
                <a:gd name="T0" fmla="*/ 0 w 43"/>
                <a:gd name="T1" fmla="*/ 18 h 41"/>
                <a:gd name="T2" fmla="*/ 0 w 43"/>
                <a:gd name="T3" fmla="*/ 10 h 41"/>
                <a:gd name="T4" fmla="*/ 8 w 43"/>
                <a:gd name="T5" fmla="*/ 5 h 41"/>
                <a:gd name="T6" fmla="*/ 15 w 43"/>
                <a:gd name="T7" fmla="*/ 0 h 41"/>
                <a:gd name="T8" fmla="*/ 25 w 43"/>
                <a:gd name="T9" fmla="*/ 0 h 41"/>
                <a:gd name="T10" fmla="*/ 33 w 43"/>
                <a:gd name="T11" fmla="*/ 5 h 41"/>
                <a:gd name="T12" fmla="*/ 41 w 43"/>
                <a:gd name="T13" fmla="*/ 10 h 41"/>
                <a:gd name="T14" fmla="*/ 43 w 43"/>
                <a:gd name="T15" fmla="*/ 18 h 41"/>
                <a:gd name="T16" fmla="*/ 41 w 43"/>
                <a:gd name="T17" fmla="*/ 28 h 41"/>
                <a:gd name="T18" fmla="*/ 33 w 43"/>
                <a:gd name="T19" fmla="*/ 36 h 41"/>
                <a:gd name="T20" fmla="*/ 25 w 43"/>
                <a:gd name="T21" fmla="*/ 41 h 41"/>
                <a:gd name="T22" fmla="*/ 15 w 43"/>
                <a:gd name="T23" fmla="*/ 41 h 41"/>
                <a:gd name="T24" fmla="*/ 8 w 43"/>
                <a:gd name="T25" fmla="*/ 36 h 41"/>
                <a:gd name="T26" fmla="*/ 0 w 43"/>
                <a:gd name="T27" fmla="*/ 28 h 41"/>
                <a:gd name="T28" fmla="*/ 0 w 43"/>
                <a:gd name="T29" fmla="*/ 18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41"/>
                <a:gd name="T47" fmla="*/ 43 w 43"/>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41">
                  <a:moveTo>
                    <a:pt x="0" y="18"/>
                  </a:moveTo>
                  <a:lnTo>
                    <a:pt x="0" y="10"/>
                  </a:lnTo>
                  <a:lnTo>
                    <a:pt x="8" y="5"/>
                  </a:lnTo>
                  <a:lnTo>
                    <a:pt x="15" y="0"/>
                  </a:lnTo>
                  <a:lnTo>
                    <a:pt x="25" y="0"/>
                  </a:lnTo>
                  <a:lnTo>
                    <a:pt x="33" y="5"/>
                  </a:lnTo>
                  <a:lnTo>
                    <a:pt x="41" y="10"/>
                  </a:lnTo>
                  <a:lnTo>
                    <a:pt x="43" y="18"/>
                  </a:lnTo>
                  <a:lnTo>
                    <a:pt x="41" y="28"/>
                  </a:lnTo>
                  <a:lnTo>
                    <a:pt x="33" y="36"/>
                  </a:lnTo>
                  <a:lnTo>
                    <a:pt x="25" y="41"/>
                  </a:lnTo>
                  <a:lnTo>
                    <a:pt x="15" y="41"/>
                  </a:lnTo>
                  <a:lnTo>
                    <a:pt x="8" y="36"/>
                  </a:lnTo>
                  <a:lnTo>
                    <a:pt x="0" y="28"/>
                  </a:lnTo>
                  <a:lnTo>
                    <a:pt x="0" y="18"/>
                  </a:lnTo>
                  <a:close/>
                </a:path>
              </a:pathLst>
            </a:custGeom>
            <a:solidFill>
              <a:srgbClr val="000000"/>
            </a:solidFill>
            <a:ln w="12700">
              <a:solidFill>
                <a:srgbClr val="000000"/>
              </a:solidFill>
              <a:prstDash val="solid"/>
              <a:round/>
              <a:headEnd/>
              <a:tailEnd/>
            </a:ln>
          </p:spPr>
          <p:txBody>
            <a:bodyPr/>
            <a:lstStyle/>
            <a:p>
              <a:endParaRPr lang="zh-CN" altLang="en-US"/>
            </a:p>
          </p:txBody>
        </p:sp>
        <p:sp>
          <p:nvSpPr>
            <p:cNvPr id="10315" name="Line 294"/>
            <p:cNvSpPr>
              <a:spLocks noChangeShapeType="1"/>
            </p:cNvSpPr>
            <p:nvPr/>
          </p:nvSpPr>
          <p:spPr bwMode="auto">
            <a:xfrm flipH="1">
              <a:off x="631" y="2231"/>
              <a:ext cx="213"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6" name="Line 295"/>
            <p:cNvSpPr>
              <a:spLocks noChangeShapeType="1"/>
            </p:cNvSpPr>
            <p:nvPr/>
          </p:nvSpPr>
          <p:spPr bwMode="auto">
            <a:xfrm flipV="1">
              <a:off x="631" y="1955"/>
              <a:ext cx="1" cy="2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7" name="Line 296"/>
            <p:cNvSpPr>
              <a:spLocks noChangeShapeType="1"/>
            </p:cNvSpPr>
            <p:nvPr/>
          </p:nvSpPr>
          <p:spPr bwMode="auto">
            <a:xfrm>
              <a:off x="631" y="1955"/>
              <a:ext cx="942" cy="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8" name="Rectangle 298"/>
            <p:cNvSpPr>
              <a:spLocks noChangeArrowheads="1"/>
            </p:cNvSpPr>
            <p:nvPr/>
          </p:nvSpPr>
          <p:spPr bwMode="auto">
            <a:xfrm>
              <a:off x="1084" y="1575"/>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rPr>
                <a:t>R</a:t>
              </a:r>
              <a:endParaRPr lang="en-GB" altLang="en-US"/>
            </a:p>
          </p:txBody>
        </p:sp>
        <p:grpSp>
          <p:nvGrpSpPr>
            <p:cNvPr id="10319" name="Group 380"/>
            <p:cNvGrpSpPr>
              <a:grpSpLocks/>
            </p:cNvGrpSpPr>
            <p:nvPr/>
          </p:nvGrpSpPr>
          <p:grpSpPr bwMode="auto">
            <a:xfrm>
              <a:off x="1491" y="1783"/>
              <a:ext cx="539" cy="321"/>
              <a:chOff x="1292" y="2172"/>
              <a:chExt cx="539" cy="321"/>
            </a:xfrm>
          </p:grpSpPr>
          <p:sp>
            <p:nvSpPr>
              <p:cNvPr id="10320" name="Rectangle 303"/>
              <p:cNvSpPr>
                <a:spLocks noChangeArrowheads="1"/>
              </p:cNvSpPr>
              <p:nvPr/>
            </p:nvSpPr>
            <p:spPr bwMode="auto">
              <a:xfrm>
                <a:off x="1662" y="2172"/>
                <a:ext cx="1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rPr>
                  <a:t>R’</a:t>
                </a:r>
                <a:r>
                  <a:rPr lang="en-GB" altLang="en-US" baseline="-25000">
                    <a:solidFill>
                      <a:srgbClr val="000000"/>
                    </a:solidFill>
                  </a:rPr>
                  <a:t>o</a:t>
                </a:r>
                <a:endParaRPr lang="en-GB" altLang="en-US"/>
              </a:p>
            </p:txBody>
          </p:sp>
          <p:sp>
            <p:nvSpPr>
              <p:cNvPr id="10321" name="Line 367"/>
              <p:cNvSpPr>
                <a:spLocks noChangeShapeType="1"/>
              </p:cNvSpPr>
              <p:nvPr/>
            </p:nvSpPr>
            <p:spPr bwMode="auto">
              <a:xfrm flipH="1">
                <a:off x="1292" y="2242"/>
                <a:ext cx="2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22" name="Line 368"/>
              <p:cNvSpPr>
                <a:spLocks noChangeShapeType="1"/>
              </p:cNvSpPr>
              <p:nvPr/>
            </p:nvSpPr>
            <p:spPr bwMode="auto">
              <a:xfrm>
                <a:off x="1554" y="2248"/>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248" name="Group 391"/>
          <p:cNvGrpSpPr>
            <a:grpSpLocks/>
          </p:cNvGrpSpPr>
          <p:nvPr/>
        </p:nvGrpSpPr>
        <p:grpSpPr bwMode="auto">
          <a:xfrm>
            <a:off x="3978275" y="2066925"/>
            <a:ext cx="4859338" cy="2644775"/>
            <a:chOff x="2506" y="1160"/>
            <a:chExt cx="3061" cy="1666"/>
          </a:xfrm>
        </p:grpSpPr>
        <p:sp>
          <p:nvSpPr>
            <p:cNvPr id="10253" name="Freeform 218"/>
            <p:cNvSpPr>
              <a:spLocks/>
            </p:cNvSpPr>
            <p:nvPr/>
          </p:nvSpPr>
          <p:spPr bwMode="auto">
            <a:xfrm>
              <a:off x="3358" y="1996"/>
              <a:ext cx="286" cy="339"/>
            </a:xfrm>
            <a:custGeom>
              <a:avLst/>
              <a:gdLst>
                <a:gd name="T0" fmla="*/ 141 w 286"/>
                <a:gd name="T1" fmla="*/ 0 h 339"/>
                <a:gd name="T2" fmla="*/ 0 w 286"/>
                <a:gd name="T3" fmla="*/ 169 h 339"/>
                <a:gd name="T4" fmla="*/ 141 w 286"/>
                <a:gd name="T5" fmla="*/ 339 h 339"/>
                <a:gd name="T6" fmla="*/ 286 w 286"/>
                <a:gd name="T7" fmla="*/ 169 h 339"/>
                <a:gd name="T8" fmla="*/ 141 w 286"/>
                <a:gd name="T9" fmla="*/ 0 h 339"/>
                <a:gd name="T10" fmla="*/ 0 60000 65536"/>
                <a:gd name="T11" fmla="*/ 0 60000 65536"/>
                <a:gd name="T12" fmla="*/ 0 60000 65536"/>
                <a:gd name="T13" fmla="*/ 0 60000 65536"/>
                <a:gd name="T14" fmla="*/ 0 60000 65536"/>
                <a:gd name="T15" fmla="*/ 0 w 286"/>
                <a:gd name="T16" fmla="*/ 0 h 339"/>
                <a:gd name="T17" fmla="*/ 286 w 286"/>
                <a:gd name="T18" fmla="*/ 339 h 339"/>
              </a:gdLst>
              <a:ahLst/>
              <a:cxnLst>
                <a:cxn ang="T10">
                  <a:pos x="T0" y="T1"/>
                </a:cxn>
                <a:cxn ang="T11">
                  <a:pos x="T2" y="T3"/>
                </a:cxn>
                <a:cxn ang="T12">
                  <a:pos x="T4" y="T5"/>
                </a:cxn>
                <a:cxn ang="T13">
                  <a:pos x="T6" y="T7"/>
                </a:cxn>
                <a:cxn ang="T14">
                  <a:pos x="T8" y="T9"/>
                </a:cxn>
              </a:cxnLst>
              <a:rect l="T15" t="T16" r="T17" b="T18"/>
              <a:pathLst>
                <a:path w="286" h="339">
                  <a:moveTo>
                    <a:pt x="141" y="0"/>
                  </a:moveTo>
                  <a:lnTo>
                    <a:pt x="0" y="169"/>
                  </a:lnTo>
                  <a:lnTo>
                    <a:pt x="141" y="339"/>
                  </a:lnTo>
                  <a:lnTo>
                    <a:pt x="286" y="169"/>
                  </a:lnTo>
                  <a:lnTo>
                    <a:pt x="14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0254" name="Rectangle 224"/>
            <p:cNvSpPr>
              <a:spLocks noChangeArrowheads="1"/>
            </p:cNvSpPr>
            <p:nvPr/>
          </p:nvSpPr>
          <p:spPr bwMode="auto">
            <a:xfrm>
              <a:off x="4451" y="1980"/>
              <a:ext cx="144" cy="347"/>
            </a:xfrm>
            <a:prstGeom prst="rect">
              <a:avLst/>
            </a:prstGeom>
            <a:solidFill>
              <a:srgbClr val="FFFFFF"/>
            </a:solidFill>
            <a:ln w="12700">
              <a:solidFill>
                <a:srgbClr val="000000"/>
              </a:solidFill>
              <a:miter lim="800000"/>
              <a:headEnd/>
              <a:tailEnd/>
            </a:ln>
          </p:spPr>
          <p:txBody>
            <a:bodyPr/>
            <a:lstStyle/>
            <a:p>
              <a:endParaRPr lang="en-US" altLang="en-US"/>
            </a:p>
          </p:txBody>
        </p:sp>
        <p:sp>
          <p:nvSpPr>
            <p:cNvPr id="10255" name="Rectangle 225"/>
            <p:cNvSpPr>
              <a:spLocks noChangeArrowheads="1"/>
            </p:cNvSpPr>
            <p:nvPr/>
          </p:nvSpPr>
          <p:spPr bwMode="auto">
            <a:xfrm>
              <a:off x="2963" y="1980"/>
              <a:ext cx="144" cy="347"/>
            </a:xfrm>
            <a:prstGeom prst="rect">
              <a:avLst/>
            </a:prstGeom>
            <a:solidFill>
              <a:srgbClr val="FFFFFF"/>
            </a:solidFill>
            <a:ln w="12700">
              <a:solidFill>
                <a:srgbClr val="000000"/>
              </a:solidFill>
              <a:miter lim="800000"/>
              <a:headEnd/>
              <a:tailEnd/>
            </a:ln>
          </p:spPr>
          <p:txBody>
            <a:bodyPr/>
            <a:lstStyle/>
            <a:p>
              <a:endParaRPr lang="en-US" altLang="en-US"/>
            </a:p>
          </p:txBody>
        </p:sp>
        <p:sp>
          <p:nvSpPr>
            <p:cNvPr id="10256" name="Freeform 226"/>
            <p:cNvSpPr>
              <a:spLocks/>
            </p:cNvSpPr>
            <p:nvPr/>
          </p:nvSpPr>
          <p:spPr bwMode="auto">
            <a:xfrm>
              <a:off x="3487" y="2221"/>
              <a:ext cx="30" cy="28"/>
            </a:xfrm>
            <a:custGeom>
              <a:avLst/>
              <a:gdLst>
                <a:gd name="T0" fmla="*/ 30 w 30"/>
                <a:gd name="T1" fmla="*/ 0 h 28"/>
                <a:gd name="T2" fmla="*/ 0 w 30"/>
                <a:gd name="T3" fmla="*/ 0 h 28"/>
                <a:gd name="T4" fmla="*/ 15 w 30"/>
                <a:gd name="T5" fmla="*/ 28 h 28"/>
                <a:gd name="T6" fmla="*/ 30 w 30"/>
                <a:gd name="T7" fmla="*/ 0 h 28"/>
                <a:gd name="T8" fmla="*/ 0 60000 65536"/>
                <a:gd name="T9" fmla="*/ 0 60000 65536"/>
                <a:gd name="T10" fmla="*/ 0 60000 65536"/>
                <a:gd name="T11" fmla="*/ 0 60000 65536"/>
                <a:gd name="T12" fmla="*/ 0 w 30"/>
                <a:gd name="T13" fmla="*/ 0 h 28"/>
                <a:gd name="T14" fmla="*/ 30 w 30"/>
                <a:gd name="T15" fmla="*/ 28 h 28"/>
              </a:gdLst>
              <a:ahLst/>
              <a:cxnLst>
                <a:cxn ang="T8">
                  <a:pos x="T0" y="T1"/>
                </a:cxn>
                <a:cxn ang="T9">
                  <a:pos x="T2" y="T3"/>
                </a:cxn>
                <a:cxn ang="T10">
                  <a:pos x="T4" y="T5"/>
                </a:cxn>
                <a:cxn ang="T11">
                  <a:pos x="T6" y="T7"/>
                </a:cxn>
              </a:cxnLst>
              <a:rect l="T12" t="T13" r="T14" b="T15"/>
              <a:pathLst>
                <a:path w="30" h="28">
                  <a:moveTo>
                    <a:pt x="30" y="0"/>
                  </a:moveTo>
                  <a:lnTo>
                    <a:pt x="0" y="0"/>
                  </a:lnTo>
                  <a:lnTo>
                    <a:pt x="15" y="28"/>
                  </a:lnTo>
                  <a:lnTo>
                    <a:pt x="30" y="0"/>
                  </a:lnTo>
                  <a:close/>
                </a:path>
              </a:pathLst>
            </a:custGeom>
            <a:solidFill>
              <a:srgbClr val="000000"/>
            </a:solidFill>
            <a:ln w="12700">
              <a:solidFill>
                <a:srgbClr val="000000"/>
              </a:solidFill>
              <a:prstDash val="solid"/>
              <a:round/>
              <a:headEnd/>
              <a:tailEnd/>
            </a:ln>
          </p:spPr>
          <p:txBody>
            <a:bodyPr/>
            <a:lstStyle/>
            <a:p>
              <a:endParaRPr lang="zh-CN" altLang="en-US"/>
            </a:p>
          </p:txBody>
        </p:sp>
        <p:sp>
          <p:nvSpPr>
            <p:cNvPr id="10257" name="Line 227"/>
            <p:cNvSpPr>
              <a:spLocks noChangeShapeType="1"/>
            </p:cNvSpPr>
            <p:nvPr/>
          </p:nvSpPr>
          <p:spPr bwMode="auto">
            <a:xfrm>
              <a:off x="3502" y="2056"/>
              <a:ext cx="1" cy="16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Line 228"/>
            <p:cNvSpPr>
              <a:spLocks noChangeShapeType="1"/>
            </p:cNvSpPr>
            <p:nvPr/>
          </p:nvSpPr>
          <p:spPr bwMode="auto">
            <a:xfrm flipV="1">
              <a:off x="4522" y="1740"/>
              <a:ext cx="1"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Line 229"/>
            <p:cNvSpPr>
              <a:spLocks noChangeShapeType="1"/>
            </p:cNvSpPr>
            <p:nvPr/>
          </p:nvSpPr>
          <p:spPr bwMode="auto">
            <a:xfrm>
              <a:off x="4522" y="2324"/>
              <a:ext cx="1" cy="2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Rectangle 231"/>
            <p:cNvSpPr>
              <a:spLocks noChangeArrowheads="1"/>
            </p:cNvSpPr>
            <p:nvPr/>
          </p:nvSpPr>
          <p:spPr bwMode="auto">
            <a:xfrm>
              <a:off x="3955" y="1980"/>
              <a:ext cx="147" cy="347"/>
            </a:xfrm>
            <a:prstGeom prst="rect">
              <a:avLst/>
            </a:prstGeom>
            <a:solidFill>
              <a:srgbClr val="FFFFFF"/>
            </a:solidFill>
            <a:ln w="12700">
              <a:solidFill>
                <a:srgbClr val="000000"/>
              </a:solidFill>
              <a:miter lim="800000"/>
              <a:headEnd/>
              <a:tailEnd/>
            </a:ln>
          </p:spPr>
          <p:txBody>
            <a:bodyPr/>
            <a:lstStyle/>
            <a:p>
              <a:endParaRPr lang="en-US" altLang="en-US"/>
            </a:p>
          </p:txBody>
        </p:sp>
        <p:sp>
          <p:nvSpPr>
            <p:cNvPr id="10261" name="Line 233"/>
            <p:cNvSpPr>
              <a:spLocks noChangeShapeType="1"/>
            </p:cNvSpPr>
            <p:nvPr/>
          </p:nvSpPr>
          <p:spPr bwMode="auto">
            <a:xfrm flipV="1">
              <a:off x="3034" y="1740"/>
              <a:ext cx="1"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Line 234"/>
            <p:cNvSpPr>
              <a:spLocks noChangeShapeType="1"/>
            </p:cNvSpPr>
            <p:nvPr/>
          </p:nvSpPr>
          <p:spPr bwMode="auto">
            <a:xfrm flipV="1">
              <a:off x="3502" y="1740"/>
              <a:ext cx="1" cy="2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Line 235"/>
            <p:cNvSpPr>
              <a:spLocks noChangeShapeType="1"/>
            </p:cNvSpPr>
            <p:nvPr/>
          </p:nvSpPr>
          <p:spPr bwMode="auto">
            <a:xfrm flipV="1">
              <a:off x="4028" y="1740"/>
              <a:ext cx="1"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238"/>
            <p:cNvSpPr>
              <a:spLocks noChangeShapeType="1"/>
            </p:cNvSpPr>
            <p:nvPr/>
          </p:nvSpPr>
          <p:spPr bwMode="auto">
            <a:xfrm>
              <a:off x="4028" y="2324"/>
              <a:ext cx="1" cy="2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240"/>
            <p:cNvSpPr>
              <a:spLocks noChangeShapeType="1"/>
            </p:cNvSpPr>
            <p:nvPr/>
          </p:nvSpPr>
          <p:spPr bwMode="auto">
            <a:xfrm>
              <a:off x="3034" y="2324"/>
              <a:ext cx="1" cy="2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241"/>
            <p:cNvSpPr>
              <a:spLocks noChangeShapeType="1"/>
            </p:cNvSpPr>
            <p:nvPr/>
          </p:nvSpPr>
          <p:spPr bwMode="auto">
            <a:xfrm>
              <a:off x="2538" y="2565"/>
              <a:ext cx="243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Rectangle 242"/>
            <p:cNvSpPr>
              <a:spLocks noChangeArrowheads="1"/>
            </p:cNvSpPr>
            <p:nvPr/>
          </p:nvSpPr>
          <p:spPr bwMode="auto">
            <a:xfrm>
              <a:off x="4337" y="2087"/>
              <a:ext cx="1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68" name="Rectangle 243"/>
            <p:cNvSpPr>
              <a:spLocks noChangeArrowheads="1"/>
            </p:cNvSpPr>
            <p:nvPr/>
          </p:nvSpPr>
          <p:spPr bwMode="auto">
            <a:xfrm>
              <a:off x="4638" y="2089"/>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R</a:t>
              </a:r>
              <a:endParaRPr lang="en-GB" altLang="en-US"/>
            </a:p>
          </p:txBody>
        </p:sp>
        <p:sp>
          <p:nvSpPr>
            <p:cNvPr id="10269" name="Rectangle 244"/>
            <p:cNvSpPr>
              <a:spLocks noChangeArrowheads="1"/>
            </p:cNvSpPr>
            <p:nvPr/>
          </p:nvSpPr>
          <p:spPr bwMode="auto">
            <a:xfrm>
              <a:off x="4421" y="2089"/>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 </a:t>
              </a:r>
              <a:endParaRPr lang="en-GB" altLang="en-US"/>
            </a:p>
          </p:txBody>
        </p:sp>
        <p:sp>
          <p:nvSpPr>
            <p:cNvPr id="10270" name="Line 251"/>
            <p:cNvSpPr>
              <a:spLocks noChangeShapeType="1"/>
            </p:cNvSpPr>
            <p:nvPr/>
          </p:nvSpPr>
          <p:spPr bwMode="auto">
            <a:xfrm flipV="1">
              <a:off x="2714" y="1928"/>
              <a:ext cx="1" cy="49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1" name="Rectangle 253"/>
            <p:cNvSpPr>
              <a:spLocks noChangeArrowheads="1"/>
            </p:cNvSpPr>
            <p:nvPr/>
          </p:nvSpPr>
          <p:spPr bwMode="auto">
            <a:xfrm>
              <a:off x="3132" y="2059"/>
              <a:ext cx="9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72" name="Line 239"/>
            <p:cNvSpPr>
              <a:spLocks noChangeShapeType="1"/>
            </p:cNvSpPr>
            <p:nvPr/>
          </p:nvSpPr>
          <p:spPr bwMode="auto">
            <a:xfrm>
              <a:off x="3502" y="2292"/>
              <a:ext cx="1" cy="2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3" name="Rectangle 259"/>
            <p:cNvSpPr>
              <a:spLocks noChangeArrowheads="1"/>
            </p:cNvSpPr>
            <p:nvPr/>
          </p:nvSpPr>
          <p:spPr bwMode="auto">
            <a:xfrm>
              <a:off x="3542" y="226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74" name="Rectangle 260"/>
            <p:cNvSpPr>
              <a:spLocks noChangeArrowheads="1"/>
            </p:cNvSpPr>
            <p:nvPr/>
          </p:nvSpPr>
          <p:spPr bwMode="auto">
            <a:xfrm>
              <a:off x="3542" y="226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g</a:t>
              </a:r>
              <a:endParaRPr lang="en-GB" altLang="en-US"/>
            </a:p>
          </p:txBody>
        </p:sp>
        <p:sp>
          <p:nvSpPr>
            <p:cNvPr id="10275" name="Rectangle 261"/>
            <p:cNvSpPr>
              <a:spLocks noChangeArrowheads="1"/>
            </p:cNvSpPr>
            <p:nvPr/>
          </p:nvSpPr>
          <p:spPr bwMode="auto">
            <a:xfrm>
              <a:off x="3606" y="226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 </a:t>
              </a:r>
              <a:endParaRPr lang="en-GB" altLang="en-US"/>
            </a:p>
          </p:txBody>
        </p:sp>
        <p:sp>
          <p:nvSpPr>
            <p:cNvPr id="10276" name="Rectangle 262"/>
            <p:cNvSpPr>
              <a:spLocks noChangeArrowheads="1"/>
            </p:cNvSpPr>
            <p:nvPr/>
          </p:nvSpPr>
          <p:spPr bwMode="auto">
            <a:xfrm>
              <a:off x="3606" y="2337"/>
              <a:ext cx="11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77" name="Rectangle 263"/>
            <p:cNvSpPr>
              <a:spLocks noChangeArrowheads="1"/>
            </p:cNvSpPr>
            <p:nvPr/>
          </p:nvSpPr>
          <p:spPr bwMode="auto">
            <a:xfrm>
              <a:off x="3606" y="2340"/>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200">
                  <a:solidFill>
                    <a:srgbClr val="000000"/>
                  </a:solidFill>
                  <a:latin typeface="Times New Roman" pitchFamily="18" charset="0"/>
                </a:rPr>
                <a:t>m1</a:t>
              </a:r>
              <a:endParaRPr lang="en-GB" altLang="en-US"/>
            </a:p>
          </p:txBody>
        </p:sp>
        <p:sp>
          <p:nvSpPr>
            <p:cNvPr id="10278" name="Rectangle 264"/>
            <p:cNvSpPr>
              <a:spLocks noChangeArrowheads="1"/>
            </p:cNvSpPr>
            <p:nvPr/>
          </p:nvSpPr>
          <p:spPr bwMode="auto">
            <a:xfrm>
              <a:off x="3679" y="2317"/>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 </a:t>
              </a:r>
              <a:endParaRPr lang="en-GB" altLang="en-US"/>
            </a:p>
          </p:txBody>
        </p:sp>
        <p:sp>
          <p:nvSpPr>
            <p:cNvPr id="10279" name="Rectangle 266"/>
            <p:cNvSpPr>
              <a:spLocks noChangeArrowheads="1"/>
            </p:cNvSpPr>
            <p:nvPr/>
          </p:nvSpPr>
          <p:spPr bwMode="auto">
            <a:xfrm>
              <a:off x="3738" y="2266"/>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v</a:t>
              </a:r>
              <a:r>
                <a:rPr lang="el-GR" altLang="en-US" baseline="-25000">
                  <a:solidFill>
                    <a:srgbClr val="000000"/>
                  </a:solidFill>
                  <a:latin typeface="Times New Roman" pitchFamily="18" charset="0"/>
                  <a:cs typeface="Times New Roman" pitchFamily="18" charset="0"/>
                </a:rPr>
                <a:t>π</a:t>
              </a:r>
            </a:p>
          </p:txBody>
        </p:sp>
        <p:sp>
          <p:nvSpPr>
            <p:cNvPr id="10280" name="Rectangle 270"/>
            <p:cNvSpPr>
              <a:spLocks noChangeArrowheads="1"/>
            </p:cNvSpPr>
            <p:nvPr/>
          </p:nvSpPr>
          <p:spPr bwMode="auto">
            <a:xfrm>
              <a:off x="3838" y="2317"/>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 </a:t>
              </a:r>
              <a:endParaRPr lang="en-GB" altLang="en-US"/>
            </a:p>
          </p:txBody>
        </p:sp>
        <p:sp>
          <p:nvSpPr>
            <p:cNvPr id="10281" name="Rectangle 271"/>
            <p:cNvSpPr>
              <a:spLocks noChangeArrowheads="1"/>
            </p:cNvSpPr>
            <p:nvPr/>
          </p:nvSpPr>
          <p:spPr bwMode="auto">
            <a:xfrm>
              <a:off x="4132" y="2061"/>
              <a:ext cx="9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82" name="Rectangle 273"/>
            <p:cNvSpPr>
              <a:spLocks noChangeArrowheads="1"/>
            </p:cNvSpPr>
            <p:nvPr/>
          </p:nvSpPr>
          <p:spPr bwMode="auto">
            <a:xfrm>
              <a:off x="4145" y="2065"/>
              <a:ext cx="1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r</a:t>
              </a:r>
              <a:r>
                <a:rPr lang="en-GB" altLang="en-US" baseline="-25000">
                  <a:solidFill>
                    <a:srgbClr val="000000"/>
                  </a:solidFill>
                  <a:latin typeface="Times New Roman" pitchFamily="18" charset="0"/>
                </a:rPr>
                <a:t>O</a:t>
              </a:r>
              <a:r>
                <a:rPr lang="en-GB" altLang="en-US">
                  <a:solidFill>
                    <a:srgbClr val="000000"/>
                  </a:solidFill>
                  <a:latin typeface="Times New Roman" pitchFamily="18" charset="0"/>
                </a:rPr>
                <a:t> </a:t>
              </a:r>
              <a:endParaRPr lang="en-GB" altLang="en-US"/>
            </a:p>
          </p:txBody>
        </p:sp>
        <p:sp>
          <p:nvSpPr>
            <p:cNvPr id="10283" name="Line 309"/>
            <p:cNvSpPr>
              <a:spLocks noChangeShapeType="1"/>
            </p:cNvSpPr>
            <p:nvPr/>
          </p:nvSpPr>
          <p:spPr bwMode="auto">
            <a:xfrm>
              <a:off x="3500" y="1737"/>
              <a:ext cx="154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4" name="Text Box 311"/>
            <p:cNvSpPr txBox="1">
              <a:spLocks noChangeArrowheads="1"/>
            </p:cNvSpPr>
            <p:nvPr/>
          </p:nvSpPr>
          <p:spPr bwMode="auto">
            <a:xfrm>
              <a:off x="2643" y="1426"/>
              <a:ext cx="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B</a:t>
              </a:r>
            </a:p>
          </p:txBody>
        </p:sp>
        <p:sp>
          <p:nvSpPr>
            <p:cNvPr id="10285" name="Text Box 312"/>
            <p:cNvSpPr txBox="1">
              <a:spLocks noChangeArrowheads="1"/>
            </p:cNvSpPr>
            <p:nvPr/>
          </p:nvSpPr>
          <p:spPr bwMode="auto">
            <a:xfrm>
              <a:off x="3916" y="1386"/>
              <a:ext cx="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C</a:t>
              </a:r>
            </a:p>
          </p:txBody>
        </p:sp>
        <p:sp>
          <p:nvSpPr>
            <p:cNvPr id="10286" name="Text Box 313"/>
            <p:cNvSpPr txBox="1">
              <a:spLocks noChangeArrowheads="1"/>
            </p:cNvSpPr>
            <p:nvPr/>
          </p:nvSpPr>
          <p:spPr bwMode="auto">
            <a:xfrm>
              <a:off x="3354" y="2614"/>
              <a:ext cx="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E</a:t>
              </a:r>
            </a:p>
          </p:txBody>
        </p:sp>
        <p:sp>
          <p:nvSpPr>
            <p:cNvPr id="10287" name="Oval 314"/>
            <p:cNvSpPr>
              <a:spLocks noChangeArrowheads="1"/>
            </p:cNvSpPr>
            <p:nvPr/>
          </p:nvSpPr>
          <p:spPr bwMode="auto">
            <a:xfrm>
              <a:off x="3007" y="1721"/>
              <a:ext cx="56" cy="56"/>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8" name="Oval 315"/>
            <p:cNvSpPr>
              <a:spLocks noChangeArrowheads="1"/>
            </p:cNvSpPr>
            <p:nvPr/>
          </p:nvSpPr>
          <p:spPr bwMode="auto">
            <a:xfrm>
              <a:off x="4004" y="1711"/>
              <a:ext cx="56" cy="56"/>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9" name="Oval 316"/>
            <p:cNvSpPr>
              <a:spLocks noChangeArrowheads="1"/>
            </p:cNvSpPr>
            <p:nvPr/>
          </p:nvSpPr>
          <p:spPr bwMode="auto">
            <a:xfrm>
              <a:off x="3012" y="2528"/>
              <a:ext cx="56" cy="56"/>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0" name="Oval 317"/>
            <p:cNvSpPr>
              <a:spLocks noChangeArrowheads="1"/>
            </p:cNvSpPr>
            <p:nvPr/>
          </p:nvSpPr>
          <p:spPr bwMode="auto">
            <a:xfrm>
              <a:off x="4008" y="2532"/>
              <a:ext cx="56" cy="56"/>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1" name="Oval 319"/>
            <p:cNvSpPr>
              <a:spLocks noChangeArrowheads="1"/>
            </p:cNvSpPr>
            <p:nvPr/>
          </p:nvSpPr>
          <p:spPr bwMode="auto">
            <a:xfrm>
              <a:off x="3472" y="1708"/>
              <a:ext cx="56" cy="56"/>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2" name="Line 328"/>
            <p:cNvSpPr>
              <a:spLocks noChangeShapeType="1"/>
            </p:cNvSpPr>
            <p:nvPr/>
          </p:nvSpPr>
          <p:spPr bwMode="auto">
            <a:xfrm flipV="1">
              <a:off x="3503" y="1466"/>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3" name="Line 329"/>
            <p:cNvSpPr>
              <a:spLocks noChangeShapeType="1"/>
            </p:cNvSpPr>
            <p:nvPr/>
          </p:nvSpPr>
          <p:spPr bwMode="auto">
            <a:xfrm flipV="1">
              <a:off x="3034" y="1463"/>
              <a:ext cx="0" cy="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4" name="Line 330"/>
            <p:cNvSpPr>
              <a:spLocks noChangeShapeType="1"/>
            </p:cNvSpPr>
            <p:nvPr/>
          </p:nvSpPr>
          <p:spPr bwMode="auto">
            <a:xfrm flipH="1">
              <a:off x="3030" y="1469"/>
              <a:ext cx="4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5" name="Rectangle 331"/>
            <p:cNvSpPr>
              <a:spLocks noChangeArrowheads="1"/>
            </p:cNvSpPr>
            <p:nvPr/>
          </p:nvSpPr>
          <p:spPr bwMode="auto">
            <a:xfrm>
              <a:off x="2825" y="1604"/>
              <a:ext cx="1459" cy="121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0296" name="Rectangle 345"/>
            <p:cNvSpPr>
              <a:spLocks noChangeArrowheads="1"/>
            </p:cNvSpPr>
            <p:nvPr/>
          </p:nvSpPr>
          <p:spPr bwMode="auto">
            <a:xfrm>
              <a:off x="2844" y="2077"/>
              <a:ext cx="12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rPr>
                <a:t>r</a:t>
              </a:r>
              <a:r>
                <a:rPr lang="en-GB" altLang="en-US" baseline="-25000">
                  <a:solidFill>
                    <a:srgbClr val="000000"/>
                  </a:solidFill>
                  <a:sym typeface="Symbol" pitchFamily="18" charset="2"/>
                </a:rPr>
                <a:t></a:t>
              </a:r>
              <a:r>
                <a:rPr lang="en-GB" altLang="en-US">
                  <a:solidFill>
                    <a:srgbClr val="000000"/>
                  </a:solidFill>
                  <a:latin typeface="Times New Roman" pitchFamily="18" charset="0"/>
                </a:rPr>
                <a:t> </a:t>
              </a:r>
              <a:endParaRPr lang="en-GB" altLang="en-US"/>
            </a:p>
          </p:txBody>
        </p:sp>
        <p:sp>
          <p:nvSpPr>
            <p:cNvPr id="10297" name="Rectangle 246"/>
            <p:cNvSpPr>
              <a:spLocks noChangeArrowheads="1"/>
            </p:cNvSpPr>
            <p:nvPr/>
          </p:nvSpPr>
          <p:spPr bwMode="auto">
            <a:xfrm>
              <a:off x="2506" y="2073"/>
              <a:ext cx="1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rPr>
                <a:t> v</a:t>
              </a:r>
              <a:r>
                <a:rPr lang="en-GB" altLang="en-US" baseline="-25000">
                  <a:solidFill>
                    <a:srgbClr val="000000"/>
                  </a:solidFill>
                  <a:sym typeface="Symbol" pitchFamily="18" charset="2"/>
                </a:rPr>
                <a:t></a:t>
              </a:r>
            </a:p>
          </p:txBody>
        </p:sp>
        <p:sp>
          <p:nvSpPr>
            <p:cNvPr id="10298" name="Text Box 370"/>
            <p:cNvSpPr txBox="1">
              <a:spLocks noChangeArrowheads="1"/>
            </p:cNvSpPr>
            <p:nvPr/>
          </p:nvSpPr>
          <p:spPr bwMode="auto">
            <a:xfrm>
              <a:off x="3390" y="1160"/>
              <a:ext cx="19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collector connected to base</a:t>
              </a:r>
            </a:p>
          </p:txBody>
        </p:sp>
        <p:sp>
          <p:nvSpPr>
            <p:cNvPr id="10299" name="Line 371"/>
            <p:cNvSpPr>
              <a:spLocks noChangeShapeType="1"/>
            </p:cNvSpPr>
            <p:nvPr/>
          </p:nvSpPr>
          <p:spPr bwMode="auto">
            <a:xfrm flipH="1">
              <a:off x="3366" y="1331"/>
              <a:ext cx="73" cy="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300" name="Group 385"/>
            <p:cNvGrpSpPr>
              <a:grpSpLocks/>
            </p:cNvGrpSpPr>
            <p:nvPr/>
          </p:nvGrpSpPr>
          <p:grpSpPr bwMode="auto">
            <a:xfrm>
              <a:off x="5085" y="1628"/>
              <a:ext cx="482" cy="313"/>
              <a:chOff x="4769" y="1611"/>
              <a:chExt cx="482" cy="313"/>
            </a:xfrm>
          </p:grpSpPr>
          <p:sp>
            <p:nvSpPr>
              <p:cNvPr id="10301" name="Rectangle 372"/>
              <p:cNvSpPr>
                <a:spLocks noChangeArrowheads="1"/>
              </p:cNvSpPr>
              <p:nvPr/>
            </p:nvSpPr>
            <p:spPr bwMode="auto">
              <a:xfrm>
                <a:off x="5082" y="1611"/>
                <a:ext cx="1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rPr>
                  <a:t>R’</a:t>
                </a:r>
                <a:r>
                  <a:rPr lang="en-GB" altLang="en-US" baseline="-25000">
                    <a:solidFill>
                      <a:srgbClr val="000000"/>
                    </a:solidFill>
                  </a:rPr>
                  <a:t>o</a:t>
                </a:r>
                <a:endParaRPr lang="en-GB" altLang="en-US"/>
              </a:p>
            </p:txBody>
          </p:sp>
          <p:sp>
            <p:nvSpPr>
              <p:cNvPr id="10302" name="Line 374"/>
              <p:cNvSpPr>
                <a:spLocks noChangeShapeType="1"/>
              </p:cNvSpPr>
              <p:nvPr/>
            </p:nvSpPr>
            <p:spPr bwMode="auto">
              <a:xfrm>
                <a:off x="4959" y="1679"/>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3" name="Line 381"/>
              <p:cNvSpPr>
                <a:spLocks noChangeShapeType="1"/>
              </p:cNvSpPr>
              <p:nvPr/>
            </p:nvSpPr>
            <p:spPr bwMode="auto">
              <a:xfrm flipH="1">
                <a:off x="4769" y="1674"/>
                <a:ext cx="18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0249" name="Text Box 386"/>
          <p:cNvSpPr txBox="1">
            <a:spLocks noChangeArrowheads="1"/>
          </p:cNvSpPr>
          <p:nvPr/>
        </p:nvSpPr>
        <p:spPr bwMode="auto">
          <a:xfrm>
            <a:off x="290513" y="4719638"/>
            <a:ext cx="8853487" cy="366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Evidently, the output resistance is R // r</a:t>
            </a:r>
            <a:r>
              <a:rPr lang="en-GB" altLang="en-US" sz="1800" baseline="-25000"/>
              <a:t>o</a:t>
            </a:r>
            <a:r>
              <a:rPr lang="en-GB" altLang="en-US" sz="1800">
                <a:sym typeface="Symbol" pitchFamily="18" charset="2"/>
              </a:rPr>
              <a:t> // r</a:t>
            </a:r>
            <a:r>
              <a:rPr lang="en-GB" altLang="en-US" sz="1800" baseline="-25000">
                <a:sym typeface="Symbol" pitchFamily="18" charset="2"/>
              </a:rPr>
              <a:t></a:t>
            </a:r>
            <a:r>
              <a:rPr lang="en-GB" altLang="en-US" sz="1800">
                <a:sym typeface="Symbol" pitchFamily="18" charset="2"/>
              </a:rPr>
              <a:t> // </a:t>
            </a:r>
            <a:r>
              <a:rPr lang="en-GB" altLang="en-US" sz="1600">
                <a:sym typeface="Symbol" pitchFamily="18" charset="2"/>
              </a:rPr>
              <a:t>(</a:t>
            </a:r>
            <a:r>
              <a:rPr lang="en-GB" altLang="en-US" sz="1800" u="sng">
                <a:solidFill>
                  <a:srgbClr val="FF0000"/>
                </a:solidFill>
              </a:rPr>
              <a:t>the impedance of the current source</a:t>
            </a:r>
            <a:r>
              <a:rPr lang="en-GB" altLang="en-US" sz="1800"/>
              <a:t>)</a:t>
            </a:r>
          </a:p>
        </p:txBody>
      </p:sp>
      <p:sp>
        <p:nvSpPr>
          <p:cNvPr id="10250" name="Text Box 387"/>
          <p:cNvSpPr txBox="1">
            <a:spLocks noChangeArrowheads="1"/>
          </p:cNvSpPr>
          <p:nvPr/>
        </p:nvSpPr>
        <p:spPr bwMode="auto">
          <a:xfrm>
            <a:off x="290513" y="5105400"/>
            <a:ext cx="86090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u="sng"/>
              <a:t>However, unlike previous analyses</a:t>
            </a:r>
            <a:r>
              <a:rPr lang="en-GB" altLang="en-US" sz="1800"/>
              <a:t>, </a:t>
            </a:r>
            <a:r>
              <a:rPr lang="en-GB" altLang="en-US" sz="1800" u="sng"/>
              <a:t>the current source in this case is dependent on the voltage across it through v</a:t>
            </a:r>
            <a:r>
              <a:rPr lang="en-GB" altLang="en-US" sz="1800" u="sng" baseline="-25000">
                <a:sym typeface="Symbol" pitchFamily="18" charset="2"/>
              </a:rPr>
              <a:t></a:t>
            </a:r>
            <a:r>
              <a:rPr lang="en-GB" altLang="en-US" sz="1800">
                <a:sym typeface="Symbol" pitchFamily="18" charset="2"/>
              </a:rPr>
              <a:t> and so its resistance is </a:t>
            </a:r>
            <a:r>
              <a:rPr lang="en-GB" altLang="en-US" sz="1800" i="1" u="sng">
                <a:sym typeface="Symbol" pitchFamily="18" charset="2"/>
              </a:rPr>
              <a:t>not</a:t>
            </a:r>
            <a:r>
              <a:rPr lang="en-GB" altLang="en-US" sz="1800">
                <a:sym typeface="Symbol" pitchFamily="18" charset="2"/>
              </a:rPr>
              <a:t> infinite as would be expected for a normal current source.</a:t>
            </a:r>
          </a:p>
        </p:txBody>
      </p:sp>
      <p:sp>
        <p:nvSpPr>
          <p:cNvPr id="1025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graphicFrame>
        <p:nvGraphicFramePr>
          <p:cNvPr id="10252" name="Object 1"/>
          <p:cNvGraphicFramePr>
            <a:graphicFrameLocks noChangeAspect="1"/>
          </p:cNvGraphicFramePr>
          <p:nvPr/>
        </p:nvGraphicFramePr>
        <p:xfrm>
          <a:off x="1563688" y="3814763"/>
          <a:ext cx="2565400" cy="831850"/>
        </p:xfrm>
        <a:graphic>
          <a:graphicData uri="http://schemas.openxmlformats.org/presentationml/2006/ole">
            <mc:AlternateContent xmlns:mc="http://schemas.openxmlformats.org/markup-compatibility/2006">
              <mc:Choice xmlns:v="urn:schemas-microsoft-com:vml" Requires="v">
                <p:oleObj spid="_x0000_s10346" name="Equation" r:id="rId4" imgW="1459866" imgH="469696" progId="Equation.3">
                  <p:embed/>
                </p:oleObj>
              </mc:Choice>
              <mc:Fallback>
                <p:oleObj name="Equation" r:id="rId4" imgW="1459866" imgH="46969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688" y="3814763"/>
                        <a:ext cx="2565400" cy="8318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17486</TotalTime>
  <Words>3002</Words>
  <Application>Microsoft Office PowerPoint</Application>
  <PresentationFormat>On-screen Show (4:3)</PresentationFormat>
  <Paragraphs>493</Paragraphs>
  <Slides>38</Slides>
  <Notes>28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42" baseType="lpstr">
      <vt:lpstr>Edge</vt:lpstr>
      <vt:lpstr>Equation</vt:lpstr>
      <vt:lpstr>Picture</vt:lpstr>
      <vt:lpstr>CorelDRAW.Graphic.6</vt:lpstr>
      <vt:lpstr>Electronic Circuits and Systems       EEE211</vt:lpstr>
      <vt:lpstr>Electronic Circuits and Systems       EEE211</vt:lpstr>
      <vt:lpstr>PowerPoint Presentation</vt:lpstr>
      <vt:lpstr>PowerPoint Presentation</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Sanghyuk Lee</cp:lastModifiedBy>
  <cp:revision>237</cp:revision>
  <dcterms:created xsi:type="dcterms:W3CDTF">2007-12-30T16:32:35Z</dcterms:created>
  <dcterms:modified xsi:type="dcterms:W3CDTF">2017-11-06T01:34:27Z</dcterms:modified>
</cp:coreProperties>
</file>