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516" r:id="rId2"/>
    <p:sldId id="518" r:id="rId3"/>
    <p:sldId id="482" r:id="rId4"/>
    <p:sldId id="521" r:id="rId5"/>
    <p:sldId id="522" r:id="rId6"/>
    <p:sldId id="523" r:id="rId7"/>
    <p:sldId id="517" r:id="rId8"/>
    <p:sldId id="483" r:id="rId9"/>
    <p:sldId id="490" r:id="rId10"/>
    <p:sldId id="484" r:id="rId11"/>
    <p:sldId id="485" r:id="rId12"/>
    <p:sldId id="519" r:id="rId13"/>
    <p:sldId id="486" r:id="rId14"/>
    <p:sldId id="487" r:id="rId15"/>
    <p:sldId id="515" r:id="rId16"/>
    <p:sldId id="520" r:id="rId17"/>
    <p:sldId id="492" r:id="rId18"/>
    <p:sldId id="493" r:id="rId19"/>
    <p:sldId id="495" r:id="rId20"/>
    <p:sldId id="496" r:id="rId21"/>
    <p:sldId id="489" r:id="rId22"/>
    <p:sldId id="494" r:id="rId23"/>
    <p:sldId id="499" r:id="rId24"/>
    <p:sldId id="498" r:id="rId25"/>
    <p:sldId id="505" r:id="rId26"/>
    <p:sldId id="524" r:id="rId27"/>
    <p:sldId id="525" r:id="rId28"/>
  </p:sldIdLst>
  <p:sldSz cx="9144000" cy="6858000" type="screen4x3"/>
  <p:notesSz cx="7010400" cy="9296400"/>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9933"/>
    <a:srgbClr val="B2B2B2"/>
    <a:srgbClr val="DDDDDD"/>
    <a:srgbClr val="FFFF00"/>
    <a:srgbClr val="777777"/>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2" autoAdjust="0"/>
    <p:restoredTop sz="92345" autoAdjust="0"/>
  </p:normalViewPr>
  <p:slideViewPr>
    <p:cSldViewPr snapToGrid="0">
      <p:cViewPr varScale="1">
        <p:scale>
          <a:sx n="89" d="100"/>
          <a:sy n="89" d="100"/>
        </p:scale>
        <p:origin x="-114" y="-378"/>
      </p:cViewPr>
      <p:guideLst>
        <p:guide orient="horz" pos="2160"/>
        <p:guide pos="2880"/>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 Id="rId6" Type="http://schemas.openxmlformats.org/officeDocument/2006/relationships/image" Target="../media/image11.wmf"/><Relationship Id="rId5" Type="http://schemas.openxmlformats.org/officeDocument/2006/relationships/image" Target="../media/image10.e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17.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1379"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ChangeArrowheads="1"/>
          </p:cNvSpPr>
          <p:nvPr>
            <p:ph type="ftr" sz="quarter" idx="2"/>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EB408C-62CE-4FC4-B84E-AD17EE13AD0C}" type="slidenum">
              <a:rPr lang="en-GB"/>
              <a:pPr>
                <a:defRPr/>
              </a:pPr>
              <a:t>‹#›</a:t>
            </a:fld>
            <a:endParaRPr lang="en-GB"/>
          </a:p>
        </p:txBody>
      </p:sp>
    </p:spTree>
    <p:extLst>
      <p:ext uri="{BB962C8B-B14F-4D97-AF65-F5344CB8AC3E}">
        <p14:creationId xmlns:p14="http://schemas.microsoft.com/office/powerpoint/2010/main" val="235822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7" name="Rectangle 5"/>
          <p:cNvSpPr>
            <a:spLocks noGrp="1" noChangeArrowheads="1"/>
          </p:cNvSpPr>
          <p:nvPr>
            <p:ph type="body" sz="quarter" idx="3"/>
          </p:nvPr>
        </p:nvSpPr>
        <p:spPr bwMode="auto">
          <a:xfrm>
            <a:off x="642938" y="919163"/>
            <a:ext cx="5607050"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A3F56F2-14F3-4557-B2B0-E665EC5C13AB}" type="slidenum">
              <a:rPr lang="en-GB"/>
              <a:pPr>
                <a:defRPr/>
              </a:pPr>
              <a:t>‹#›</a:t>
            </a:fld>
            <a:endParaRPr lang="en-GB"/>
          </a:p>
        </p:txBody>
      </p:sp>
    </p:spTree>
    <p:extLst>
      <p:ext uri="{BB962C8B-B14F-4D97-AF65-F5344CB8AC3E}">
        <p14:creationId xmlns:p14="http://schemas.microsoft.com/office/powerpoint/2010/main" val="788959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F309FA9-41F3-4C52-BD2C-E0DB88A008B9}" type="slidenum">
              <a:rPr lang="en-GB" altLang="en-US" sz="1200" smtClean="0"/>
              <a:pPr eaLnBrk="1" hangingPunct="1"/>
              <a:t>1</a:t>
            </a:fld>
            <a:endParaRPr lang="en-GB" altLang="en-US" sz="1200" smtClean="0"/>
          </a:p>
        </p:txBody>
      </p:sp>
      <p:sp>
        <p:nvSpPr>
          <p:cNvPr id="21508"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92720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9222764-E83A-4B35-BFBB-CAA95B19E159}" type="slidenum">
              <a:rPr lang="en-GB" altLang="en-US" sz="1200" smtClean="0"/>
              <a:pPr eaLnBrk="1" hangingPunct="1"/>
              <a:t>10</a:t>
            </a:fld>
            <a:endParaRPr lang="en-GB" altLang="en-US" sz="1200" smtClean="0"/>
          </a:p>
        </p:txBody>
      </p:sp>
      <p:sp>
        <p:nvSpPr>
          <p:cNvPr id="2560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690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66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4D52197-A533-42C0-88CF-C3620AEB12DB}" type="slidenum">
              <a:rPr lang="en-GB" altLang="en-US" sz="1200" smtClean="0"/>
              <a:pPr eaLnBrk="1" hangingPunct="1"/>
              <a:t>11</a:t>
            </a:fld>
            <a:endParaRPr lang="en-GB" altLang="en-US" sz="1200" smtClean="0"/>
          </a:p>
        </p:txBody>
      </p:sp>
      <p:sp>
        <p:nvSpPr>
          <p:cNvPr id="2662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450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12</a:t>
            </a:fld>
            <a:endParaRPr lang="en-GB" altLang="zh-CN" sz="1200"/>
          </a:p>
        </p:txBody>
      </p:sp>
      <p:sp>
        <p:nvSpPr>
          <p:cNvPr id="675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700714" y="4414824"/>
            <a:ext cx="5608975" cy="41844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2799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D3188E6-8037-49AF-AEDC-63912BD7F780}" type="slidenum">
              <a:rPr lang="en-GB" altLang="en-US" sz="1200" smtClean="0"/>
              <a:pPr eaLnBrk="1" hangingPunct="1"/>
              <a:t>13</a:t>
            </a:fld>
            <a:endParaRPr lang="en-GB" altLang="en-US" sz="1200" smtClean="0"/>
          </a:p>
        </p:txBody>
      </p:sp>
      <p:sp>
        <p:nvSpPr>
          <p:cNvPr id="2765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45385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86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DC70699-93FA-4EBF-9A97-CAC0B2EB7925}" type="slidenum">
              <a:rPr lang="en-GB" altLang="en-US" sz="1200" smtClean="0"/>
              <a:pPr eaLnBrk="1" hangingPunct="1"/>
              <a:t>14</a:t>
            </a:fld>
            <a:endParaRPr lang="en-GB" altLang="en-US" sz="1200" smtClean="0"/>
          </a:p>
        </p:txBody>
      </p:sp>
      <p:sp>
        <p:nvSpPr>
          <p:cNvPr id="2867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88536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96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8282315-838F-45B4-8185-AEE1E79751F8}" type="slidenum">
              <a:rPr lang="en-GB" altLang="en-US" sz="1200" smtClean="0"/>
              <a:pPr eaLnBrk="1" hangingPunct="1"/>
              <a:t>15</a:t>
            </a:fld>
            <a:endParaRPr lang="en-GB" altLang="en-US" sz="1200" smtClean="0"/>
          </a:p>
        </p:txBody>
      </p:sp>
      <p:sp>
        <p:nvSpPr>
          <p:cNvPr id="2970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92607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16</a:t>
            </a:fld>
            <a:endParaRPr lang="en-GB" altLang="zh-CN" sz="1200"/>
          </a:p>
        </p:txBody>
      </p:sp>
      <p:sp>
        <p:nvSpPr>
          <p:cNvPr id="675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700714" y="4414824"/>
            <a:ext cx="5608975" cy="41844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20060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07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F8F8A16-50D7-4CE8-ABE3-C3FCB920198E}" type="slidenum">
              <a:rPr lang="en-GB" altLang="en-US" sz="1200" smtClean="0"/>
              <a:pPr eaLnBrk="1" hangingPunct="1"/>
              <a:t>17</a:t>
            </a:fld>
            <a:endParaRPr lang="en-GB" altLang="en-US" sz="1200" smtClean="0"/>
          </a:p>
        </p:txBody>
      </p:sp>
      <p:sp>
        <p:nvSpPr>
          <p:cNvPr id="3072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84122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17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6A060D1-0277-4AA4-8898-2C009BAED51D}" type="slidenum">
              <a:rPr lang="en-GB" altLang="en-US" sz="1200" smtClean="0"/>
              <a:pPr eaLnBrk="1" hangingPunct="1"/>
              <a:t>18</a:t>
            </a:fld>
            <a:endParaRPr lang="en-GB" altLang="en-US" sz="1200" smtClean="0"/>
          </a:p>
        </p:txBody>
      </p:sp>
      <p:sp>
        <p:nvSpPr>
          <p:cNvPr id="3174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4187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27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E70B00B-C5A8-4E44-B0A1-3BFE7FDC6957}" type="slidenum">
              <a:rPr lang="en-GB" altLang="en-US" sz="1200" smtClean="0"/>
              <a:pPr eaLnBrk="1" hangingPunct="1"/>
              <a:t>19</a:t>
            </a:fld>
            <a:endParaRPr lang="en-GB" altLang="en-US" sz="1200" smtClean="0"/>
          </a:p>
        </p:txBody>
      </p:sp>
      <p:sp>
        <p:nvSpPr>
          <p:cNvPr id="3277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5717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700714" y="4414824"/>
            <a:ext cx="5608975" cy="41844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9093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6BE195D-2AD0-4E74-93E2-A353EED9564A}" type="slidenum">
              <a:rPr lang="en-GB" altLang="en-US" sz="1200" smtClean="0"/>
              <a:pPr eaLnBrk="1" hangingPunct="1"/>
              <a:t>20</a:t>
            </a:fld>
            <a:endParaRPr lang="en-GB" altLang="en-US" sz="1200" smtClean="0"/>
          </a:p>
        </p:txBody>
      </p:sp>
      <p:sp>
        <p:nvSpPr>
          <p:cNvPr id="3379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4934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48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EEC49A2-4D7E-4A2E-ADBC-73A479FF042A}" type="slidenum">
              <a:rPr lang="en-GB" altLang="en-US" sz="1200" smtClean="0"/>
              <a:pPr eaLnBrk="1" hangingPunct="1"/>
              <a:t>21</a:t>
            </a:fld>
            <a:endParaRPr lang="en-GB" altLang="en-US" sz="1200" smtClean="0"/>
          </a:p>
        </p:txBody>
      </p:sp>
      <p:sp>
        <p:nvSpPr>
          <p:cNvPr id="3482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76544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BE3B33F-E91B-4CBD-9F82-4CDEAE4DA863}" type="slidenum">
              <a:rPr lang="en-GB" altLang="en-US" sz="1200" smtClean="0"/>
              <a:pPr eaLnBrk="1" hangingPunct="1"/>
              <a:t>22</a:t>
            </a:fld>
            <a:endParaRPr lang="en-GB" altLang="en-US" sz="1200" smtClean="0"/>
          </a:p>
        </p:txBody>
      </p:sp>
      <p:sp>
        <p:nvSpPr>
          <p:cNvPr id="3584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23961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53E3373-C0F8-4CE3-B3A4-C0A5850BD2B0}" type="slidenum">
              <a:rPr lang="en-GB" altLang="en-US" sz="1200" smtClean="0"/>
              <a:pPr eaLnBrk="1" hangingPunct="1"/>
              <a:t>23</a:t>
            </a:fld>
            <a:endParaRPr lang="en-GB" altLang="en-US" sz="1200" smtClean="0"/>
          </a:p>
        </p:txBody>
      </p:sp>
      <p:sp>
        <p:nvSpPr>
          <p:cNvPr id="3686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0662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7784C62-1FAC-4814-B58C-439D94DD9577}" type="slidenum">
              <a:rPr lang="en-GB" altLang="en-US" sz="1200" smtClean="0"/>
              <a:pPr eaLnBrk="1" hangingPunct="1"/>
              <a:t>24</a:t>
            </a:fld>
            <a:endParaRPr lang="en-GB" altLang="en-US" sz="1200" smtClean="0"/>
          </a:p>
        </p:txBody>
      </p:sp>
      <p:sp>
        <p:nvSpPr>
          <p:cNvPr id="3789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97755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B0FF7B-44BD-4904-8FE6-485CE3C037D4}" type="slidenum">
              <a:rPr lang="en-GB" altLang="en-US" sz="1200" smtClean="0"/>
              <a:pPr eaLnBrk="1" hangingPunct="1"/>
              <a:t>25</a:t>
            </a:fld>
            <a:endParaRPr lang="en-GB" altLang="en-US" sz="1200" smtClean="0"/>
          </a:p>
        </p:txBody>
      </p:sp>
      <p:sp>
        <p:nvSpPr>
          <p:cNvPr id="3891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35844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71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5E9A762-81E9-4EB0-8242-07B1D0509BB9}" type="slidenum">
              <a:rPr lang="en-GB" altLang="zh-CN"/>
              <a:pPr/>
              <a:t>26</a:t>
            </a:fld>
            <a:endParaRPr lang="en-GB" altLang="zh-CN"/>
          </a:p>
        </p:txBody>
      </p:sp>
      <p:sp>
        <p:nvSpPr>
          <p:cNvPr id="717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71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285C989-6D88-4AA3-A45E-63E46DD93E63}" type="slidenum">
              <a:rPr lang="en-GB" altLang="en-US"/>
              <a:pPr/>
              <a:t>27</a:t>
            </a:fld>
            <a:endParaRPr lang="en-GB" altLang="en-US"/>
          </a:p>
        </p:txBody>
      </p:sp>
      <p:sp>
        <p:nvSpPr>
          <p:cNvPr id="45060"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2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DA94791-EEBE-44F9-BFD8-CBB7E3BAFE84}" type="slidenum">
              <a:rPr lang="en-GB" altLang="en-US" sz="1200" smtClean="0"/>
              <a:pPr eaLnBrk="1" hangingPunct="1"/>
              <a:t>3</a:t>
            </a:fld>
            <a:endParaRPr lang="en-GB" altLang="en-US" sz="1200" smtClean="0"/>
          </a:p>
        </p:txBody>
      </p:sp>
      <p:sp>
        <p:nvSpPr>
          <p:cNvPr id="2253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6436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2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DA94791-EEBE-44F9-BFD8-CBB7E3BAFE84}" type="slidenum">
              <a:rPr lang="en-GB" altLang="en-US" sz="1200" smtClean="0"/>
              <a:pPr eaLnBrk="1" hangingPunct="1"/>
              <a:t>4</a:t>
            </a:fld>
            <a:endParaRPr lang="en-GB" altLang="en-US" sz="1200" smtClean="0"/>
          </a:p>
        </p:txBody>
      </p:sp>
      <p:sp>
        <p:nvSpPr>
          <p:cNvPr id="2253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2831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2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DA94791-EEBE-44F9-BFD8-CBB7E3BAFE84}" type="slidenum">
              <a:rPr lang="en-GB" altLang="en-US" sz="1200" smtClean="0"/>
              <a:pPr eaLnBrk="1" hangingPunct="1"/>
              <a:t>5</a:t>
            </a:fld>
            <a:endParaRPr lang="en-GB" altLang="en-US" sz="1200" smtClean="0"/>
          </a:p>
        </p:txBody>
      </p:sp>
      <p:sp>
        <p:nvSpPr>
          <p:cNvPr id="2253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9360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2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DA94791-EEBE-44F9-BFD8-CBB7E3BAFE84}" type="slidenum">
              <a:rPr lang="en-GB" altLang="en-US" sz="1200" smtClean="0"/>
              <a:pPr eaLnBrk="1" hangingPunct="1"/>
              <a:t>6</a:t>
            </a:fld>
            <a:endParaRPr lang="en-GB" altLang="en-US" sz="1200" smtClean="0"/>
          </a:p>
        </p:txBody>
      </p:sp>
      <p:sp>
        <p:nvSpPr>
          <p:cNvPr id="2253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38622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25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DA94791-EEBE-44F9-BFD8-CBB7E3BAFE84}" type="slidenum">
              <a:rPr lang="en-GB" altLang="en-US" sz="1200" smtClean="0"/>
              <a:pPr eaLnBrk="1" hangingPunct="1"/>
              <a:t>7</a:t>
            </a:fld>
            <a:endParaRPr lang="en-GB" altLang="en-US" sz="1200" smtClean="0"/>
          </a:p>
        </p:txBody>
      </p:sp>
      <p:sp>
        <p:nvSpPr>
          <p:cNvPr id="2253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5861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04479E8-6F1E-4B2F-AAAD-2D369A89B0E7}" type="slidenum">
              <a:rPr lang="en-GB" altLang="en-US" sz="1200" smtClean="0"/>
              <a:pPr eaLnBrk="1" hangingPunct="1"/>
              <a:t>8</a:t>
            </a:fld>
            <a:endParaRPr lang="en-GB" altLang="en-US" sz="1200" smtClean="0"/>
          </a:p>
        </p:txBody>
      </p:sp>
      <p:sp>
        <p:nvSpPr>
          <p:cNvPr id="2355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1218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4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5F6BBF8-4BEC-480A-B051-75C0467C271E}" type="slidenum">
              <a:rPr lang="en-GB" altLang="en-US" sz="1200" smtClean="0"/>
              <a:pPr eaLnBrk="1" hangingPunct="1"/>
              <a:t>9</a:t>
            </a:fld>
            <a:endParaRPr lang="en-GB" altLang="en-US" sz="1200" smtClean="0"/>
          </a:p>
        </p:txBody>
      </p:sp>
      <p:sp>
        <p:nvSpPr>
          <p:cNvPr id="2458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9201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0F2EB303-694F-4AB6-BEC5-F65015E2182C}" type="slidenum">
              <a:rPr lang="en-GB" altLang="en-US"/>
              <a:pPr>
                <a:defRPr/>
              </a:pPr>
              <a:t>‹#›</a:t>
            </a:fld>
            <a:endParaRPr lang="en-GB" altLang="en-US"/>
          </a:p>
        </p:txBody>
      </p:sp>
    </p:spTree>
    <p:extLst>
      <p:ext uri="{BB962C8B-B14F-4D97-AF65-F5344CB8AC3E}">
        <p14:creationId xmlns:p14="http://schemas.microsoft.com/office/powerpoint/2010/main" val="180709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34065B76-2126-4122-AE62-494DDFBD10C8}" type="slidenum">
              <a:rPr lang="en-GB" altLang="en-US"/>
              <a:pPr>
                <a:defRPr/>
              </a:pPr>
              <a:t>‹#›</a:t>
            </a:fld>
            <a:endParaRPr lang="en-GB" altLang="en-US"/>
          </a:p>
        </p:txBody>
      </p:sp>
    </p:spTree>
    <p:extLst>
      <p:ext uri="{BB962C8B-B14F-4D97-AF65-F5344CB8AC3E}">
        <p14:creationId xmlns:p14="http://schemas.microsoft.com/office/powerpoint/2010/main" val="227869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33D77DB6-45BD-4C29-B3D0-3B3225A3438F}" type="slidenum">
              <a:rPr lang="en-GB" altLang="en-US"/>
              <a:pPr>
                <a:defRPr/>
              </a:pPr>
              <a:t>‹#›</a:t>
            </a:fld>
            <a:endParaRPr lang="en-GB" altLang="en-US"/>
          </a:p>
        </p:txBody>
      </p:sp>
    </p:spTree>
    <p:extLst>
      <p:ext uri="{BB962C8B-B14F-4D97-AF65-F5344CB8AC3E}">
        <p14:creationId xmlns:p14="http://schemas.microsoft.com/office/powerpoint/2010/main" val="58401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FF4A4610-4D01-4CA1-8646-F1E004EF617C}" type="slidenum">
              <a:rPr lang="en-GB" altLang="en-US"/>
              <a:pPr>
                <a:defRPr/>
              </a:pPr>
              <a:t>‹#›</a:t>
            </a:fld>
            <a:endParaRPr lang="en-GB" altLang="en-US"/>
          </a:p>
        </p:txBody>
      </p:sp>
    </p:spTree>
    <p:extLst>
      <p:ext uri="{BB962C8B-B14F-4D97-AF65-F5344CB8AC3E}">
        <p14:creationId xmlns:p14="http://schemas.microsoft.com/office/powerpoint/2010/main" val="1015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B5D2D57A-9E09-4892-833B-B211BF07429C}" type="slidenum">
              <a:rPr lang="en-GB" altLang="en-US"/>
              <a:pPr>
                <a:defRPr/>
              </a:pPr>
              <a:t>‹#›</a:t>
            </a:fld>
            <a:endParaRPr lang="en-GB" altLang="en-US"/>
          </a:p>
        </p:txBody>
      </p:sp>
    </p:spTree>
    <p:extLst>
      <p:ext uri="{BB962C8B-B14F-4D97-AF65-F5344CB8AC3E}">
        <p14:creationId xmlns:p14="http://schemas.microsoft.com/office/powerpoint/2010/main" val="323624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563B6A61-7E2C-467B-A171-52191CFF36A4}" type="slidenum">
              <a:rPr lang="en-GB" altLang="en-US"/>
              <a:pPr>
                <a:defRPr/>
              </a:pPr>
              <a:t>‹#›</a:t>
            </a:fld>
            <a:endParaRPr lang="en-GB" altLang="en-US"/>
          </a:p>
        </p:txBody>
      </p:sp>
    </p:spTree>
    <p:extLst>
      <p:ext uri="{BB962C8B-B14F-4D97-AF65-F5344CB8AC3E}">
        <p14:creationId xmlns:p14="http://schemas.microsoft.com/office/powerpoint/2010/main" val="331071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EBA86D4A-5863-47E9-AB98-1A736C79F419}" type="slidenum">
              <a:rPr lang="en-GB" altLang="en-US"/>
              <a:pPr>
                <a:defRPr/>
              </a:pPr>
              <a:t>‹#›</a:t>
            </a:fld>
            <a:endParaRPr lang="en-GB" altLang="en-US"/>
          </a:p>
        </p:txBody>
      </p:sp>
    </p:spTree>
    <p:extLst>
      <p:ext uri="{BB962C8B-B14F-4D97-AF65-F5344CB8AC3E}">
        <p14:creationId xmlns:p14="http://schemas.microsoft.com/office/powerpoint/2010/main" val="195640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A03EA146-C104-4731-95FB-EDA827753D04}" type="slidenum">
              <a:rPr lang="en-GB" altLang="en-US"/>
              <a:pPr>
                <a:defRPr/>
              </a:pPr>
              <a:t>‹#›</a:t>
            </a:fld>
            <a:endParaRPr lang="en-GB" altLang="en-US"/>
          </a:p>
        </p:txBody>
      </p:sp>
    </p:spTree>
    <p:extLst>
      <p:ext uri="{BB962C8B-B14F-4D97-AF65-F5344CB8AC3E}">
        <p14:creationId xmlns:p14="http://schemas.microsoft.com/office/powerpoint/2010/main" val="140148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060B8537-0FF0-4147-AD52-4CEC658D8CAF}" type="slidenum">
              <a:rPr lang="en-GB" altLang="en-US"/>
              <a:pPr>
                <a:defRPr/>
              </a:pPr>
              <a:t>‹#›</a:t>
            </a:fld>
            <a:endParaRPr lang="en-GB" altLang="en-US"/>
          </a:p>
        </p:txBody>
      </p:sp>
    </p:spTree>
    <p:extLst>
      <p:ext uri="{BB962C8B-B14F-4D97-AF65-F5344CB8AC3E}">
        <p14:creationId xmlns:p14="http://schemas.microsoft.com/office/powerpoint/2010/main" val="295354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0F5D54E1-7149-4638-8755-6131BC046617}" type="slidenum">
              <a:rPr lang="en-GB" altLang="en-US"/>
              <a:pPr>
                <a:defRPr/>
              </a:pPr>
              <a:t>‹#›</a:t>
            </a:fld>
            <a:endParaRPr lang="en-GB" altLang="en-US"/>
          </a:p>
        </p:txBody>
      </p:sp>
    </p:spTree>
    <p:extLst>
      <p:ext uri="{BB962C8B-B14F-4D97-AF65-F5344CB8AC3E}">
        <p14:creationId xmlns:p14="http://schemas.microsoft.com/office/powerpoint/2010/main" val="187274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79E6C8-CD67-41C0-8265-B99861AEB033}" type="slidenum">
              <a:rPr lang="en-GB" altLang="en-US"/>
              <a:pPr>
                <a:defRPr/>
              </a:pPr>
              <a:t>‹#›</a:t>
            </a:fld>
            <a:endParaRPr lang="en-GB" altLang="en-US"/>
          </a:p>
        </p:txBody>
      </p:sp>
    </p:spTree>
    <p:extLst>
      <p:ext uri="{BB962C8B-B14F-4D97-AF65-F5344CB8AC3E}">
        <p14:creationId xmlns:p14="http://schemas.microsoft.com/office/powerpoint/2010/main" val="429225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8DE84DA9-688B-45DC-8870-AEB412BA2989}"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3.wmf"/><Relationship Id="rId3" Type="http://schemas.openxmlformats.org/officeDocument/2006/relationships/notesSlide" Target="../notesSlides/notesSlide13.xml"/><Relationship Id="rId7" Type="http://schemas.openxmlformats.org/officeDocument/2006/relationships/image" Target="../media/image20.wmf"/><Relationship Id="rId12"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8.wmf"/><Relationship Id="rId3" Type="http://schemas.openxmlformats.org/officeDocument/2006/relationships/notesSlide" Target="../notesSlides/notesSlide14.xml"/><Relationship Id="rId7" Type="http://schemas.openxmlformats.org/officeDocument/2006/relationships/image" Target="../media/image25.wmf"/><Relationship Id="rId12"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3.wmf"/><Relationship Id="rId3" Type="http://schemas.openxmlformats.org/officeDocument/2006/relationships/notesSlide" Target="../notesSlides/notesSlide15.xml"/><Relationship Id="rId7" Type="http://schemas.openxmlformats.org/officeDocument/2006/relationships/image" Target="../media/image30.wmf"/><Relationship Id="rId12" Type="http://schemas.openxmlformats.org/officeDocument/2006/relationships/oleObject" Target="../embeddings/oleObject30.bin"/><Relationship Id="rId17" Type="http://schemas.openxmlformats.org/officeDocument/2006/relationships/image" Target="../media/image35.wmf"/><Relationship Id="rId2" Type="http://schemas.openxmlformats.org/officeDocument/2006/relationships/slideLayout" Target="../slideLayouts/slideLayout1.xml"/><Relationship Id="rId16" Type="http://schemas.openxmlformats.org/officeDocument/2006/relationships/oleObject" Target="../embeddings/oleObject32.bin"/><Relationship Id="rId1" Type="http://schemas.openxmlformats.org/officeDocument/2006/relationships/vmlDrawing" Target="../drawings/vmlDrawing6.vml"/><Relationship Id="rId6" Type="http://schemas.openxmlformats.org/officeDocument/2006/relationships/oleObject" Target="../embeddings/oleObject27.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1.wmf"/><Relationship Id="rId14"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9.wmf"/><Relationship Id="rId3" Type="http://schemas.openxmlformats.org/officeDocument/2006/relationships/notesSlide" Target="../notesSlides/notesSlide17.xml"/><Relationship Id="rId7" Type="http://schemas.openxmlformats.org/officeDocument/2006/relationships/image" Target="../media/image36.wmf"/><Relationship Id="rId12"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34.bin"/><Relationship Id="rId11" Type="http://schemas.openxmlformats.org/officeDocument/2006/relationships/image" Target="../media/image38.wmf"/><Relationship Id="rId5" Type="http://schemas.openxmlformats.org/officeDocument/2006/relationships/image" Target="../media/image17.wmf"/><Relationship Id="rId15" Type="http://schemas.openxmlformats.org/officeDocument/2006/relationships/image" Target="../media/image40.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7.wmf"/><Relationship Id="rId14"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41.wmf"/><Relationship Id="rId4" Type="http://schemas.openxmlformats.org/officeDocument/2006/relationships/oleObject" Target="../embeddings/oleObject3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42.wmf"/><Relationship Id="rId4" Type="http://schemas.openxmlformats.org/officeDocument/2006/relationships/oleObject" Target="../embeddings/oleObject4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emf"/><Relationship Id="rId3" Type="http://schemas.openxmlformats.org/officeDocument/2006/relationships/notesSlide" Target="../notesSlides/notesSlide8.xml"/><Relationship Id="rId7" Type="http://schemas.openxmlformats.org/officeDocument/2006/relationships/image" Target="../media/image7.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6.wmf"/><Relationship Id="rId3" Type="http://schemas.openxmlformats.org/officeDocument/2006/relationships/notesSlide" Target="../notesSlides/notesSlide9.xml"/><Relationship Id="rId7" Type="http://schemas.openxmlformats.org/officeDocument/2006/relationships/image" Target="../media/image13.wmf"/><Relationship Id="rId12" Type="http://schemas.openxmlformats.org/officeDocument/2006/relationships/oleObject" Target="../embeddings/oleObject11.bin"/><Relationship Id="rId17" Type="http://schemas.openxmlformats.org/officeDocument/2006/relationships/image" Target="../media/image18.wmf"/><Relationship Id="rId2" Type="http://schemas.openxmlformats.org/officeDocument/2006/relationships/slideLayout" Target="../slideLayouts/slideLayout1.xml"/><Relationship Id="rId16"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4.wmf"/><Relationship Id="rId1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139AD33-1944-45A7-A521-EB7E85D23C91}" type="slidenum">
              <a:rPr lang="en-GB" altLang="en-US" sz="1200" smtClean="0">
                <a:latin typeface="Garamond" pitchFamily="18" charset="0"/>
              </a:rPr>
              <a:pPr eaLnBrk="1" hangingPunct="1"/>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en-US" sz="2000" smtClean="0"/>
              <a:t>Electronic Circuits and Systems			   	EEE211</a:t>
            </a:r>
          </a:p>
        </p:txBody>
      </p:sp>
      <p:sp>
        <p:nvSpPr>
          <p:cNvPr id="2052" name="Text Box 3"/>
          <p:cNvSpPr txBox="1">
            <a:spLocks noChangeArrowheads="1"/>
          </p:cNvSpPr>
          <p:nvPr/>
        </p:nvSpPr>
        <p:spPr bwMode="auto">
          <a:xfrm>
            <a:off x="2003425" y="1774825"/>
            <a:ext cx="44338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GB" altLang="en-US" sz="2400" b="1" dirty="0"/>
              <a:t>Introduction to </a:t>
            </a:r>
            <a:endParaRPr lang="en-GB" altLang="en-US" sz="2400" b="1" dirty="0" smtClean="0"/>
          </a:p>
          <a:p>
            <a:pPr algn="ctr" eaLnBrk="1" hangingPunct="1">
              <a:spcBef>
                <a:spcPct val="50000"/>
              </a:spcBef>
            </a:pPr>
            <a:r>
              <a:rPr lang="en-GB" altLang="en-US" sz="2400" b="1" dirty="0" smtClean="0"/>
              <a:t>Feedback (</a:t>
            </a:r>
            <a:r>
              <a:rPr lang="zh-CN" altLang="en-US" sz="2400" b="1" dirty="0" smtClean="0"/>
              <a:t>反馈</a:t>
            </a:r>
            <a:r>
              <a:rPr lang="en-GB" altLang="en-US" sz="2400" b="1" dirty="0" smtClean="0"/>
              <a:t>)</a:t>
            </a:r>
            <a:endParaRPr lang="en-GB" altLang="en-US" sz="2400" b="1" dirty="0"/>
          </a:p>
        </p:txBody>
      </p:sp>
      <p:sp>
        <p:nvSpPr>
          <p:cNvPr id="2054"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endParaRPr lang="en-US" altLang="zh-CN" sz="1800" b="1">
              <a:solidFill>
                <a:srgbClr val="000000"/>
              </a:solidFill>
              <a:ea typeface="SimSun" pitchFamily="2" charset="-122"/>
            </a:endParaRPr>
          </a:p>
          <a:p>
            <a:pPr algn="ctr" eaLnBrk="1" hangingPunct="1"/>
            <a:r>
              <a:rPr lang="en-US" altLang="zh-CN" sz="1800" b="1">
                <a:solidFill>
                  <a:srgbClr val="000000"/>
                </a:solidFill>
                <a:ea typeface="SimSun" pitchFamily="2" charset="-122"/>
              </a:rPr>
              <a:t>Dept. of Electrical &amp; Electronic Engineering</a:t>
            </a:r>
          </a:p>
          <a:p>
            <a:pPr algn="ctr" eaLnBrk="1" hangingPunct="1"/>
            <a:r>
              <a:rPr lang="en-US" altLang="zh-CN" sz="1800" b="1">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B88D436F-EB7E-45D5-8104-BC643B3DBD16}" type="slidenum">
              <a:rPr lang="en-GB" altLang="en-US" sz="1200" smtClean="0">
                <a:latin typeface="Garamond" pitchFamily="18" charset="0"/>
              </a:rPr>
              <a:pPr eaLnBrk="1" hangingPunct="1"/>
              <a:t>10</a:t>
            </a:fld>
            <a:endParaRPr lang="en-GB" altLang="en-US" sz="1200" smtClean="0">
              <a:latin typeface="Garamond" pitchFamily="18" charset="0"/>
            </a:endParaRPr>
          </a:p>
        </p:txBody>
      </p:sp>
      <p:sp>
        <p:nvSpPr>
          <p:cNvPr id="614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614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4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50" name="Text Box 5"/>
          <p:cNvSpPr txBox="1">
            <a:spLocks noChangeArrowheads="1"/>
          </p:cNvSpPr>
          <p:nvPr/>
        </p:nvSpPr>
        <p:spPr bwMode="auto">
          <a:xfrm>
            <a:off x="727075" y="1076325"/>
            <a:ext cx="675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Note that the loop being referred to is the </a:t>
            </a:r>
            <a:r>
              <a:rPr lang="en-GB" altLang="en-US" u="sng"/>
              <a:t>feedback loop</a:t>
            </a:r>
          </a:p>
        </p:txBody>
      </p:sp>
      <p:grpSp>
        <p:nvGrpSpPr>
          <p:cNvPr id="6151" name="Group 2"/>
          <p:cNvGrpSpPr>
            <a:grpSpLocks/>
          </p:cNvGrpSpPr>
          <p:nvPr/>
        </p:nvGrpSpPr>
        <p:grpSpPr bwMode="auto">
          <a:xfrm>
            <a:off x="1804988" y="1862138"/>
            <a:ext cx="3709987" cy="2062162"/>
            <a:chOff x="1804988" y="1862138"/>
            <a:chExt cx="3709987" cy="2062162"/>
          </a:xfrm>
        </p:grpSpPr>
        <p:sp>
          <p:nvSpPr>
            <p:cNvPr id="6156" name="Freeform 8"/>
            <p:cNvSpPr>
              <a:spLocks/>
            </p:cNvSpPr>
            <p:nvPr/>
          </p:nvSpPr>
          <p:spPr bwMode="auto">
            <a:xfrm>
              <a:off x="2589213" y="2066925"/>
              <a:ext cx="441325" cy="458788"/>
            </a:xfrm>
            <a:custGeom>
              <a:avLst/>
              <a:gdLst>
                <a:gd name="T0" fmla="*/ 0 w 512"/>
                <a:gd name="T1" fmla="*/ 2147483647 h 546"/>
                <a:gd name="T2" fmla="*/ 2147483647 w 512"/>
                <a:gd name="T3" fmla="*/ 0 h 546"/>
                <a:gd name="T4" fmla="*/ 2147483647 w 512"/>
                <a:gd name="T5" fmla="*/ 2147483647 h 546"/>
                <a:gd name="T6" fmla="*/ 2147483647 w 512"/>
                <a:gd name="T7" fmla="*/ 2147483647 h 546"/>
                <a:gd name="T8" fmla="*/ 2147483647 w 512"/>
                <a:gd name="T9" fmla="*/ 2147483647 h 546"/>
                <a:gd name="T10" fmla="*/ 0 w 512"/>
                <a:gd name="T11" fmla="*/ 2147483647 h 546"/>
                <a:gd name="T12" fmla="*/ 0 60000 65536"/>
                <a:gd name="T13" fmla="*/ 0 60000 65536"/>
                <a:gd name="T14" fmla="*/ 0 60000 65536"/>
                <a:gd name="T15" fmla="*/ 0 60000 65536"/>
                <a:gd name="T16" fmla="*/ 0 60000 65536"/>
                <a:gd name="T17" fmla="*/ 0 60000 65536"/>
                <a:gd name="T18" fmla="*/ 0 w 512"/>
                <a:gd name="T19" fmla="*/ 0 h 546"/>
                <a:gd name="T20" fmla="*/ 512 w 512"/>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512" h="546">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solidFill>
              <a:srgbClr val="FFFFFF"/>
            </a:solidFill>
            <a:ln w="0">
              <a:solidFill>
                <a:srgbClr val="000000"/>
              </a:solidFill>
              <a:prstDash val="solid"/>
              <a:round/>
              <a:headEnd/>
              <a:tailEnd/>
            </a:ln>
          </p:spPr>
          <p:txBody>
            <a:bodyPr/>
            <a:lstStyle/>
            <a:p>
              <a:endParaRPr lang="en-US"/>
            </a:p>
          </p:txBody>
        </p:sp>
        <p:sp>
          <p:nvSpPr>
            <p:cNvPr id="6157" name="Freeform 9"/>
            <p:cNvSpPr>
              <a:spLocks noEditPoints="1"/>
            </p:cNvSpPr>
            <p:nvPr/>
          </p:nvSpPr>
          <p:spPr bwMode="auto">
            <a:xfrm>
              <a:off x="2589213" y="2066925"/>
              <a:ext cx="441325" cy="458788"/>
            </a:xfrm>
            <a:custGeom>
              <a:avLst/>
              <a:gdLst>
                <a:gd name="T0" fmla="*/ 2147483647 w 512"/>
                <a:gd name="T1" fmla="*/ 2147483647 h 546"/>
                <a:gd name="T2" fmla="*/ 2147483647 w 512"/>
                <a:gd name="T3" fmla="*/ 2147483647 h 546"/>
                <a:gd name="T4" fmla="*/ 2147483647 w 512"/>
                <a:gd name="T5" fmla="*/ 2147483647 h 546"/>
                <a:gd name="T6" fmla="*/ 2147483647 w 512"/>
                <a:gd name="T7" fmla="*/ 2147483647 h 546"/>
                <a:gd name="T8" fmla="*/ 0 w 512"/>
                <a:gd name="T9" fmla="*/ 2147483647 h 546"/>
                <a:gd name="T10" fmla="*/ 2147483647 w 512"/>
                <a:gd name="T11" fmla="*/ 0 h 546"/>
                <a:gd name="T12" fmla="*/ 2147483647 w 512"/>
                <a:gd name="T13" fmla="*/ 2147483647 h 546"/>
                <a:gd name="T14" fmla="*/ 2147483647 w 512"/>
                <a:gd name="T15" fmla="*/ 2147483647 h 546"/>
                <a:gd name="T16" fmla="*/ 2147483647 w 512"/>
                <a:gd name="T17" fmla="*/ 2147483647 h 546"/>
                <a:gd name="T18" fmla="*/ 0 w 512"/>
                <a:gd name="T19" fmla="*/ 2147483647 h 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2"/>
                <a:gd name="T31" fmla="*/ 0 h 546"/>
                <a:gd name="T32" fmla="*/ 512 w 512"/>
                <a:gd name="T33" fmla="*/ 546 h 5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2" h="546">
                  <a:moveTo>
                    <a:pt x="74" y="80"/>
                  </a:moveTo>
                  <a:lnTo>
                    <a:pt x="437" y="466"/>
                  </a:lnTo>
                  <a:moveTo>
                    <a:pt x="437" y="80"/>
                  </a:moveTo>
                  <a:lnTo>
                    <a:pt x="74" y="466"/>
                  </a:lnTo>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8" name="Line 10"/>
            <p:cNvSpPr>
              <a:spLocks noChangeShapeType="1"/>
            </p:cNvSpPr>
            <p:nvPr/>
          </p:nvSpPr>
          <p:spPr bwMode="auto">
            <a:xfrm>
              <a:off x="3636963" y="1866900"/>
              <a:ext cx="1587" cy="858838"/>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Line 11"/>
            <p:cNvSpPr>
              <a:spLocks noChangeShapeType="1"/>
            </p:cNvSpPr>
            <p:nvPr/>
          </p:nvSpPr>
          <p:spPr bwMode="auto">
            <a:xfrm flipV="1">
              <a:off x="3636963" y="2297113"/>
              <a:ext cx="688975" cy="4286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Line 12"/>
            <p:cNvSpPr>
              <a:spLocks noChangeShapeType="1"/>
            </p:cNvSpPr>
            <p:nvPr/>
          </p:nvSpPr>
          <p:spPr bwMode="auto">
            <a:xfrm>
              <a:off x="3636963" y="1866900"/>
              <a:ext cx="688975" cy="43021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3"/>
            <p:cNvSpPr>
              <a:spLocks noChangeShapeType="1"/>
            </p:cNvSpPr>
            <p:nvPr/>
          </p:nvSpPr>
          <p:spPr bwMode="auto">
            <a:xfrm>
              <a:off x="3030538" y="2297113"/>
              <a:ext cx="606425"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4"/>
            <p:cNvSpPr>
              <a:spLocks noChangeShapeType="1"/>
            </p:cNvSpPr>
            <p:nvPr/>
          </p:nvSpPr>
          <p:spPr bwMode="auto">
            <a:xfrm>
              <a:off x="4325938" y="2297113"/>
              <a:ext cx="110331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5"/>
            <p:cNvSpPr>
              <a:spLocks noChangeShapeType="1"/>
            </p:cNvSpPr>
            <p:nvPr/>
          </p:nvSpPr>
          <p:spPr bwMode="auto">
            <a:xfrm>
              <a:off x="1844675" y="2297113"/>
              <a:ext cx="744538"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Oval 16"/>
            <p:cNvSpPr>
              <a:spLocks noChangeArrowheads="1"/>
            </p:cNvSpPr>
            <p:nvPr/>
          </p:nvSpPr>
          <p:spPr bwMode="auto">
            <a:xfrm>
              <a:off x="1817688" y="2266950"/>
              <a:ext cx="55562" cy="58738"/>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65" name="Oval 17"/>
            <p:cNvSpPr>
              <a:spLocks noChangeArrowheads="1"/>
            </p:cNvSpPr>
            <p:nvPr/>
          </p:nvSpPr>
          <p:spPr bwMode="auto">
            <a:xfrm>
              <a:off x="1817688" y="2266950"/>
              <a:ext cx="55562" cy="5873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66" name="Line 18"/>
            <p:cNvSpPr>
              <a:spLocks noChangeShapeType="1"/>
            </p:cNvSpPr>
            <p:nvPr/>
          </p:nvSpPr>
          <p:spPr bwMode="auto">
            <a:xfrm>
              <a:off x="2174875" y="2297113"/>
              <a:ext cx="34925"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Freeform 19"/>
            <p:cNvSpPr>
              <a:spLocks/>
            </p:cNvSpPr>
            <p:nvPr/>
          </p:nvSpPr>
          <p:spPr bwMode="auto">
            <a:xfrm>
              <a:off x="2187575" y="2246313"/>
              <a:ext cx="98425" cy="101600"/>
            </a:xfrm>
            <a:custGeom>
              <a:avLst/>
              <a:gdLst>
                <a:gd name="T0" fmla="*/ 2147483647 w 114"/>
                <a:gd name="T1" fmla="*/ 2147483647 h 121"/>
                <a:gd name="T2" fmla="*/ 0 w 114"/>
                <a:gd name="T3" fmla="*/ 2147483647 h 121"/>
                <a:gd name="T4" fmla="*/ 0 w 114"/>
                <a:gd name="T5" fmla="*/ 0 h 121"/>
                <a:gd name="T6" fmla="*/ 0 w 114"/>
                <a:gd name="T7" fmla="*/ 0 h 121"/>
                <a:gd name="T8" fmla="*/ 2147483647 w 114"/>
                <a:gd name="T9" fmla="*/ 2147483647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6168" name="Line 20"/>
            <p:cNvSpPr>
              <a:spLocks noChangeShapeType="1"/>
            </p:cNvSpPr>
            <p:nvPr/>
          </p:nvSpPr>
          <p:spPr bwMode="auto">
            <a:xfrm>
              <a:off x="3305175" y="2297113"/>
              <a:ext cx="3651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Freeform 21"/>
            <p:cNvSpPr>
              <a:spLocks/>
            </p:cNvSpPr>
            <p:nvPr/>
          </p:nvSpPr>
          <p:spPr bwMode="auto">
            <a:xfrm>
              <a:off x="3317875" y="2246313"/>
              <a:ext cx="98425" cy="101600"/>
            </a:xfrm>
            <a:custGeom>
              <a:avLst/>
              <a:gdLst>
                <a:gd name="T0" fmla="*/ 2147483647 w 114"/>
                <a:gd name="T1" fmla="*/ 2147483647 h 121"/>
                <a:gd name="T2" fmla="*/ 0 w 114"/>
                <a:gd name="T3" fmla="*/ 2147483647 h 121"/>
                <a:gd name="T4" fmla="*/ 0 w 114"/>
                <a:gd name="T5" fmla="*/ 0 h 121"/>
                <a:gd name="T6" fmla="*/ 0 w 114"/>
                <a:gd name="T7" fmla="*/ 0 h 121"/>
                <a:gd name="T8" fmla="*/ 2147483647 w 114"/>
                <a:gd name="T9" fmla="*/ 2147483647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6170" name="Rectangle 22"/>
            <p:cNvSpPr>
              <a:spLocks noChangeArrowheads="1"/>
            </p:cNvSpPr>
            <p:nvPr/>
          </p:nvSpPr>
          <p:spPr bwMode="auto">
            <a:xfrm>
              <a:off x="1804988" y="1958975"/>
              <a:ext cx="106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6171" name="Rectangle 23"/>
            <p:cNvSpPr>
              <a:spLocks noChangeArrowheads="1"/>
            </p:cNvSpPr>
            <p:nvPr/>
          </p:nvSpPr>
          <p:spPr bwMode="auto">
            <a:xfrm>
              <a:off x="1900238" y="20939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g</a:t>
              </a:r>
              <a:endParaRPr lang="en-GB" altLang="en-US"/>
            </a:p>
          </p:txBody>
        </p:sp>
        <p:sp>
          <p:nvSpPr>
            <p:cNvPr id="6172" name="Rectangle 24"/>
            <p:cNvSpPr>
              <a:spLocks noChangeArrowheads="1"/>
            </p:cNvSpPr>
            <p:nvPr/>
          </p:nvSpPr>
          <p:spPr bwMode="auto">
            <a:xfrm>
              <a:off x="3267075" y="1958975"/>
              <a:ext cx="106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6173" name="Rectangle 25"/>
            <p:cNvSpPr>
              <a:spLocks noChangeArrowheads="1"/>
            </p:cNvSpPr>
            <p:nvPr/>
          </p:nvSpPr>
          <p:spPr bwMode="auto">
            <a:xfrm>
              <a:off x="3349625" y="2093913"/>
              <a:ext cx="98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in</a:t>
              </a:r>
              <a:endParaRPr lang="en-GB" altLang="en-US"/>
            </a:p>
          </p:txBody>
        </p:sp>
        <p:sp>
          <p:nvSpPr>
            <p:cNvPr id="6174" name="Rectangle 26"/>
            <p:cNvSpPr>
              <a:spLocks noChangeArrowheads="1"/>
            </p:cNvSpPr>
            <p:nvPr/>
          </p:nvSpPr>
          <p:spPr bwMode="auto">
            <a:xfrm>
              <a:off x="2605088" y="3119438"/>
              <a:ext cx="106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6175" name="Rectangle 27"/>
            <p:cNvSpPr>
              <a:spLocks noChangeArrowheads="1"/>
            </p:cNvSpPr>
            <p:nvPr/>
          </p:nvSpPr>
          <p:spPr bwMode="auto">
            <a:xfrm>
              <a:off x="2687638" y="325120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f</a:t>
              </a:r>
              <a:endParaRPr lang="en-GB" altLang="en-US"/>
            </a:p>
          </p:txBody>
        </p:sp>
        <p:sp>
          <p:nvSpPr>
            <p:cNvPr id="6176" name="Rectangle 28"/>
            <p:cNvSpPr>
              <a:spLocks noChangeArrowheads="1"/>
            </p:cNvSpPr>
            <p:nvPr/>
          </p:nvSpPr>
          <p:spPr bwMode="auto">
            <a:xfrm>
              <a:off x="3636963" y="3694113"/>
              <a:ext cx="688975" cy="22860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77" name="Line 29"/>
            <p:cNvSpPr>
              <a:spLocks noChangeShapeType="1"/>
            </p:cNvSpPr>
            <p:nvPr/>
          </p:nvSpPr>
          <p:spPr bwMode="auto">
            <a:xfrm>
              <a:off x="4325938" y="3808413"/>
              <a:ext cx="690562" cy="158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8" name="Line 30"/>
            <p:cNvSpPr>
              <a:spLocks noChangeShapeType="1"/>
            </p:cNvSpPr>
            <p:nvPr/>
          </p:nvSpPr>
          <p:spPr bwMode="auto">
            <a:xfrm flipV="1">
              <a:off x="5016500" y="2297113"/>
              <a:ext cx="1588" cy="15081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31"/>
            <p:cNvSpPr>
              <a:spLocks noChangeShapeType="1"/>
            </p:cNvSpPr>
            <p:nvPr/>
          </p:nvSpPr>
          <p:spPr bwMode="auto">
            <a:xfrm>
              <a:off x="4602163" y="2297113"/>
              <a:ext cx="34925"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Freeform 32"/>
            <p:cNvSpPr>
              <a:spLocks/>
            </p:cNvSpPr>
            <p:nvPr/>
          </p:nvSpPr>
          <p:spPr bwMode="auto">
            <a:xfrm>
              <a:off x="4614863" y="2246313"/>
              <a:ext cx="96837" cy="101600"/>
            </a:xfrm>
            <a:custGeom>
              <a:avLst/>
              <a:gdLst>
                <a:gd name="T0" fmla="*/ 2147483647 w 114"/>
                <a:gd name="T1" fmla="*/ 2147483647 h 121"/>
                <a:gd name="T2" fmla="*/ 0 w 114"/>
                <a:gd name="T3" fmla="*/ 2147483647 h 121"/>
                <a:gd name="T4" fmla="*/ 0 w 114"/>
                <a:gd name="T5" fmla="*/ 0 h 121"/>
                <a:gd name="T6" fmla="*/ 0 w 114"/>
                <a:gd name="T7" fmla="*/ 0 h 121"/>
                <a:gd name="T8" fmla="*/ 2147483647 w 114"/>
                <a:gd name="T9" fmla="*/ 2147483647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6181" name="Oval 33"/>
            <p:cNvSpPr>
              <a:spLocks noChangeArrowheads="1"/>
            </p:cNvSpPr>
            <p:nvPr/>
          </p:nvSpPr>
          <p:spPr bwMode="auto">
            <a:xfrm>
              <a:off x="5402263" y="2266950"/>
              <a:ext cx="53975" cy="58738"/>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82" name="Oval 34"/>
            <p:cNvSpPr>
              <a:spLocks noChangeArrowheads="1"/>
            </p:cNvSpPr>
            <p:nvPr/>
          </p:nvSpPr>
          <p:spPr bwMode="auto">
            <a:xfrm>
              <a:off x="5402263" y="2266950"/>
              <a:ext cx="53975" cy="5873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83" name="Rectangle 35"/>
            <p:cNvSpPr>
              <a:spLocks noChangeArrowheads="1"/>
            </p:cNvSpPr>
            <p:nvPr/>
          </p:nvSpPr>
          <p:spPr bwMode="auto">
            <a:xfrm>
              <a:off x="5362575" y="1958975"/>
              <a:ext cx="106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6184" name="Rectangle 36"/>
            <p:cNvSpPr>
              <a:spLocks noChangeArrowheads="1"/>
            </p:cNvSpPr>
            <p:nvPr/>
          </p:nvSpPr>
          <p:spPr bwMode="auto">
            <a:xfrm>
              <a:off x="5445125" y="2093913"/>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a:t>
              </a:r>
              <a:endParaRPr lang="en-GB" altLang="en-US"/>
            </a:p>
          </p:txBody>
        </p:sp>
        <p:sp>
          <p:nvSpPr>
            <p:cNvPr id="6185" name="Line 37"/>
            <p:cNvSpPr>
              <a:spLocks noChangeShapeType="1"/>
            </p:cNvSpPr>
            <p:nvPr/>
          </p:nvSpPr>
          <p:spPr bwMode="auto">
            <a:xfrm flipH="1">
              <a:off x="2809875" y="3808413"/>
              <a:ext cx="827088" cy="158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6" name="Line 38"/>
            <p:cNvSpPr>
              <a:spLocks noChangeShapeType="1"/>
            </p:cNvSpPr>
            <p:nvPr/>
          </p:nvSpPr>
          <p:spPr bwMode="auto">
            <a:xfrm flipV="1">
              <a:off x="2809875" y="2525713"/>
              <a:ext cx="1588" cy="1268412"/>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7" name="Line 39"/>
            <p:cNvSpPr>
              <a:spLocks noChangeShapeType="1"/>
            </p:cNvSpPr>
            <p:nvPr/>
          </p:nvSpPr>
          <p:spPr bwMode="auto">
            <a:xfrm flipV="1">
              <a:off x="2809875" y="3341688"/>
              <a:ext cx="1588" cy="381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8" name="Freeform 40"/>
            <p:cNvSpPr>
              <a:spLocks/>
            </p:cNvSpPr>
            <p:nvPr/>
          </p:nvSpPr>
          <p:spPr bwMode="auto">
            <a:xfrm>
              <a:off x="2760663" y="3265488"/>
              <a:ext cx="96837" cy="100012"/>
            </a:xfrm>
            <a:custGeom>
              <a:avLst/>
              <a:gdLst>
                <a:gd name="T0" fmla="*/ 2147483647 w 113"/>
                <a:gd name="T1" fmla="*/ 0 h 121"/>
                <a:gd name="T2" fmla="*/ 2147483647 w 113"/>
                <a:gd name="T3" fmla="*/ 2147483647 h 121"/>
                <a:gd name="T4" fmla="*/ 0 w 113"/>
                <a:gd name="T5" fmla="*/ 2147483647 h 121"/>
                <a:gd name="T6" fmla="*/ 0 w 113"/>
                <a:gd name="T7" fmla="*/ 2147483647 h 121"/>
                <a:gd name="T8" fmla="*/ 2147483647 w 113"/>
                <a:gd name="T9" fmla="*/ 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0"/>
                  </a:moveTo>
                  <a:lnTo>
                    <a:pt x="113" y="121"/>
                  </a:lnTo>
                  <a:cubicBezTo>
                    <a:pt x="78" y="102"/>
                    <a:pt x="35" y="102"/>
                    <a:pt x="0" y="121"/>
                  </a:cubicBez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6189" name="Rectangle 41"/>
            <p:cNvSpPr>
              <a:spLocks noChangeArrowheads="1"/>
            </p:cNvSpPr>
            <p:nvPr/>
          </p:nvSpPr>
          <p:spPr bwMode="auto">
            <a:xfrm>
              <a:off x="3790950" y="2200275"/>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6190" name="Rectangle 42"/>
            <p:cNvSpPr>
              <a:spLocks noChangeArrowheads="1"/>
            </p:cNvSpPr>
            <p:nvPr/>
          </p:nvSpPr>
          <p:spPr bwMode="auto">
            <a:xfrm>
              <a:off x="3900488" y="2309813"/>
              <a:ext cx="98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6191" name="Rectangle 43"/>
            <p:cNvSpPr>
              <a:spLocks noChangeArrowheads="1"/>
            </p:cNvSpPr>
            <p:nvPr/>
          </p:nvSpPr>
          <p:spPr bwMode="auto">
            <a:xfrm>
              <a:off x="3941763" y="3695700"/>
              <a:ext cx="104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6192" name="Line 44"/>
            <p:cNvSpPr>
              <a:spLocks noChangeShapeType="1"/>
            </p:cNvSpPr>
            <p:nvPr/>
          </p:nvSpPr>
          <p:spPr bwMode="auto">
            <a:xfrm>
              <a:off x="5016500" y="3235325"/>
              <a:ext cx="1588" cy="381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3" name="Freeform 45"/>
            <p:cNvSpPr>
              <a:spLocks/>
            </p:cNvSpPr>
            <p:nvPr/>
          </p:nvSpPr>
          <p:spPr bwMode="auto">
            <a:xfrm>
              <a:off x="4965700" y="3248025"/>
              <a:ext cx="98425" cy="103188"/>
            </a:xfrm>
            <a:custGeom>
              <a:avLst/>
              <a:gdLst>
                <a:gd name="T0" fmla="*/ 2147483647 w 113"/>
                <a:gd name="T1" fmla="*/ 2147483647 h 121"/>
                <a:gd name="T2" fmla="*/ 0 w 113"/>
                <a:gd name="T3" fmla="*/ 0 h 121"/>
                <a:gd name="T4" fmla="*/ 2147483647 w 113"/>
                <a:gd name="T5" fmla="*/ 0 h 121"/>
                <a:gd name="T6" fmla="*/ 2147483647 w 113"/>
                <a:gd name="T7" fmla="*/ 0 h 121"/>
                <a:gd name="T8" fmla="*/ 2147483647 w 113"/>
                <a:gd name="T9" fmla="*/ 2147483647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121"/>
                  </a:moveTo>
                  <a:lnTo>
                    <a:pt x="0" y="0"/>
                  </a:lnTo>
                  <a:cubicBezTo>
                    <a:pt x="35" y="19"/>
                    <a:pt x="78" y="19"/>
                    <a:pt x="113" y="0"/>
                  </a:cubicBezTo>
                  <a:lnTo>
                    <a:pt x="57" y="121"/>
                  </a:lnTo>
                  <a:close/>
                </a:path>
              </a:pathLst>
            </a:custGeom>
            <a:solidFill>
              <a:srgbClr val="000000"/>
            </a:solidFill>
            <a:ln w="0">
              <a:solidFill>
                <a:srgbClr val="000000"/>
              </a:solidFill>
              <a:prstDash val="solid"/>
              <a:round/>
              <a:headEnd/>
              <a:tailEnd/>
            </a:ln>
          </p:spPr>
          <p:txBody>
            <a:bodyPr/>
            <a:lstStyle/>
            <a:p>
              <a:endParaRPr lang="en-US"/>
            </a:p>
          </p:txBody>
        </p:sp>
        <p:sp>
          <p:nvSpPr>
            <p:cNvPr id="6194" name="Oval 46"/>
            <p:cNvSpPr>
              <a:spLocks noChangeArrowheads="1"/>
            </p:cNvSpPr>
            <p:nvPr/>
          </p:nvSpPr>
          <p:spPr bwMode="auto">
            <a:xfrm>
              <a:off x="4987925" y="2266950"/>
              <a:ext cx="55563" cy="58738"/>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95" name="Oval 47"/>
            <p:cNvSpPr>
              <a:spLocks noChangeArrowheads="1"/>
            </p:cNvSpPr>
            <p:nvPr/>
          </p:nvSpPr>
          <p:spPr bwMode="auto">
            <a:xfrm>
              <a:off x="4987925" y="2266950"/>
              <a:ext cx="55563" cy="5873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96" name="Rectangle 48"/>
            <p:cNvSpPr>
              <a:spLocks noChangeArrowheads="1"/>
            </p:cNvSpPr>
            <p:nvPr/>
          </p:nvSpPr>
          <p:spPr bwMode="auto">
            <a:xfrm>
              <a:off x="2632075" y="2200275"/>
              <a:ext cx="111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sp>
          <p:nvSpPr>
            <p:cNvPr id="6197" name="Rectangle 49"/>
            <p:cNvSpPr>
              <a:spLocks noChangeArrowheads="1"/>
            </p:cNvSpPr>
            <p:nvPr/>
          </p:nvSpPr>
          <p:spPr bwMode="auto">
            <a:xfrm>
              <a:off x="2784475" y="2320925"/>
              <a:ext cx="63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graphicFrame>
          <p:nvGraphicFramePr>
            <p:cNvPr id="6198" name="Object 50"/>
            <p:cNvGraphicFramePr>
              <a:graphicFrameLocks noChangeAspect="1"/>
            </p:cNvGraphicFramePr>
            <p:nvPr/>
          </p:nvGraphicFramePr>
          <p:xfrm>
            <a:off x="2822575" y="3387725"/>
            <a:ext cx="612775" cy="361950"/>
          </p:xfrm>
          <a:graphic>
            <a:graphicData uri="http://schemas.openxmlformats.org/presentationml/2006/ole">
              <mc:AlternateContent xmlns:mc="http://schemas.openxmlformats.org/markup-compatibility/2006">
                <mc:Choice xmlns:v="urn:schemas-microsoft-com:vml" Requires="v">
                  <p:oleObj spid="_x0000_s6248" name="Equation" r:id="rId4" imgW="291973" imgH="228501" progId="Equation.3">
                    <p:embed/>
                  </p:oleObj>
                </mc:Choice>
                <mc:Fallback>
                  <p:oleObj name="Equation" r:id="rId4" imgW="291973" imgH="228501" progId="Equation.3">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575" y="3387725"/>
                          <a:ext cx="6127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99" name="Object 51"/>
            <p:cNvGraphicFramePr>
              <a:graphicFrameLocks noChangeAspect="1"/>
            </p:cNvGraphicFramePr>
            <p:nvPr/>
          </p:nvGraphicFramePr>
          <p:xfrm>
            <a:off x="4219575" y="1862138"/>
            <a:ext cx="752475" cy="339725"/>
          </p:xfrm>
          <a:graphic>
            <a:graphicData uri="http://schemas.openxmlformats.org/presentationml/2006/ole">
              <mc:AlternateContent xmlns:mc="http://schemas.openxmlformats.org/markup-compatibility/2006">
                <mc:Choice xmlns:v="urn:schemas-microsoft-com:vml" Requires="v">
                  <p:oleObj spid="_x0000_s6249" name="Equation" r:id="rId6" imgW="381000" imgH="228600" progId="Equation.3">
                    <p:embed/>
                  </p:oleObj>
                </mc:Choice>
                <mc:Fallback>
                  <p:oleObj name="Equation" r:id="rId6" imgW="381000" imgH="228600" progId="Equation.3">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9575" y="1862138"/>
                          <a:ext cx="752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00" name="Arc 52"/>
            <p:cNvSpPr>
              <a:spLocks/>
            </p:cNvSpPr>
            <p:nvPr/>
          </p:nvSpPr>
          <p:spPr bwMode="auto">
            <a:xfrm flipH="1">
              <a:off x="3717925" y="2820988"/>
              <a:ext cx="601663" cy="641350"/>
            </a:xfrm>
            <a:custGeom>
              <a:avLst/>
              <a:gdLst>
                <a:gd name="T0" fmla="*/ 2147483647 w 35710"/>
                <a:gd name="T1" fmla="*/ 2147483647 h 43200"/>
                <a:gd name="T2" fmla="*/ 2147483647 w 35710"/>
                <a:gd name="T3" fmla="*/ 2147483647 h 43200"/>
                <a:gd name="T4" fmla="*/ 2147483647 w 35710"/>
                <a:gd name="T5" fmla="*/ 2147483647 h 43200"/>
                <a:gd name="T6" fmla="*/ 0 60000 65536"/>
                <a:gd name="T7" fmla="*/ 0 60000 65536"/>
                <a:gd name="T8" fmla="*/ 0 60000 65536"/>
                <a:gd name="T9" fmla="*/ 0 w 35710"/>
                <a:gd name="T10" fmla="*/ 0 h 43200"/>
                <a:gd name="T11" fmla="*/ 35710 w 35710"/>
                <a:gd name="T12" fmla="*/ 43200 h 43200"/>
              </a:gdLst>
              <a:ahLst/>
              <a:cxnLst>
                <a:cxn ang="T6">
                  <a:pos x="T0" y="T1"/>
                </a:cxn>
                <a:cxn ang="T7">
                  <a:pos x="T2" y="T3"/>
                </a:cxn>
                <a:cxn ang="T8">
                  <a:pos x="T4" y="T5"/>
                </a:cxn>
              </a:cxnLst>
              <a:rect l="T9" t="T10" r="T11" b="T12"/>
              <a:pathLst>
                <a:path w="35710" h="43200" fill="none" extrusionOk="0">
                  <a:moveTo>
                    <a:pt x="35710" y="37954"/>
                  </a:moveTo>
                  <a:cubicBezTo>
                    <a:pt x="31788" y="41338"/>
                    <a:pt x="26780" y="43199"/>
                    <a:pt x="21600" y="43200"/>
                  </a:cubicBezTo>
                  <a:cubicBezTo>
                    <a:pt x="9670" y="43200"/>
                    <a:pt x="0" y="33529"/>
                    <a:pt x="0" y="21600"/>
                  </a:cubicBezTo>
                  <a:cubicBezTo>
                    <a:pt x="0" y="9670"/>
                    <a:pt x="9670" y="0"/>
                    <a:pt x="21600" y="0"/>
                  </a:cubicBezTo>
                  <a:cubicBezTo>
                    <a:pt x="26689" y="-1"/>
                    <a:pt x="31615" y="1797"/>
                    <a:pt x="35509" y="5074"/>
                  </a:cubicBezTo>
                </a:path>
                <a:path w="35710" h="43200" stroke="0" extrusionOk="0">
                  <a:moveTo>
                    <a:pt x="35710" y="37954"/>
                  </a:moveTo>
                  <a:cubicBezTo>
                    <a:pt x="31788" y="41338"/>
                    <a:pt x="26780" y="43199"/>
                    <a:pt x="21600" y="43200"/>
                  </a:cubicBezTo>
                  <a:cubicBezTo>
                    <a:pt x="9670" y="43200"/>
                    <a:pt x="0" y="33529"/>
                    <a:pt x="0" y="21600"/>
                  </a:cubicBezTo>
                  <a:cubicBezTo>
                    <a:pt x="0" y="9670"/>
                    <a:pt x="9670" y="0"/>
                    <a:pt x="21600" y="0"/>
                  </a:cubicBezTo>
                  <a:cubicBezTo>
                    <a:pt x="26689" y="-1"/>
                    <a:pt x="31615" y="1797"/>
                    <a:pt x="35509" y="5074"/>
                  </a:cubicBezTo>
                  <a:lnTo>
                    <a:pt x="21600" y="21600"/>
                  </a:lnTo>
                  <a:lnTo>
                    <a:pt x="35710" y="37954"/>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201" name="Group 55"/>
            <p:cNvGrpSpPr>
              <a:grpSpLocks/>
            </p:cNvGrpSpPr>
            <p:nvPr/>
          </p:nvGrpSpPr>
          <p:grpSpPr bwMode="auto">
            <a:xfrm>
              <a:off x="4835525" y="2628900"/>
              <a:ext cx="352425" cy="407988"/>
              <a:chOff x="3484" y="1984"/>
              <a:chExt cx="222" cy="257"/>
            </a:xfrm>
          </p:grpSpPr>
          <p:sp>
            <p:nvSpPr>
              <p:cNvPr id="6202" name="Rectangle 53"/>
              <p:cNvSpPr>
                <a:spLocks noChangeArrowheads="1"/>
              </p:cNvSpPr>
              <p:nvPr/>
            </p:nvSpPr>
            <p:spPr bwMode="auto">
              <a:xfrm>
                <a:off x="3484" y="1984"/>
                <a:ext cx="222" cy="2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203" name="Line 54"/>
              <p:cNvSpPr>
                <a:spLocks noChangeShapeType="1"/>
              </p:cNvSpPr>
              <p:nvPr/>
            </p:nvSpPr>
            <p:spPr bwMode="auto">
              <a:xfrm>
                <a:off x="3595" y="1992"/>
                <a:ext cx="109"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27448" name="Text Box 56"/>
          <p:cNvSpPr txBox="1">
            <a:spLocks noChangeArrowheads="1"/>
          </p:cNvSpPr>
          <p:nvPr/>
        </p:nvSpPr>
        <p:spPr bwMode="auto">
          <a:xfrm>
            <a:off x="5837238" y="2146300"/>
            <a:ext cx="27098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If the loop is broken (anywhere) then the gain given by simply going round the loop once = ‘loop gain’ = -</a:t>
            </a:r>
            <a:r>
              <a:rPr lang="el-GR" altLang="en-US">
                <a:cs typeface="Arial" charset="0"/>
              </a:rPr>
              <a:t>β</a:t>
            </a:r>
            <a:r>
              <a:rPr lang="en-GB" altLang="en-US">
                <a:cs typeface="Arial" charset="0"/>
              </a:rPr>
              <a:t>A</a:t>
            </a:r>
            <a:r>
              <a:rPr lang="en-GB" altLang="en-US" baseline="-25000">
                <a:cs typeface="Arial" charset="0"/>
              </a:rPr>
              <a:t>OL</a:t>
            </a:r>
            <a:r>
              <a:rPr lang="en-GB" altLang="en-US">
                <a:cs typeface="Arial" charset="0"/>
              </a:rPr>
              <a:t> Note the negative sign is because it is negative feedback</a:t>
            </a:r>
            <a:endParaRPr lang="el-GR" altLang="en-US" baseline="-25000">
              <a:cs typeface="Arial" charset="0"/>
            </a:endParaRPr>
          </a:p>
        </p:txBody>
      </p:sp>
      <p:sp>
        <p:nvSpPr>
          <p:cNvPr id="827450" name="Text Box 58"/>
          <p:cNvSpPr txBox="1">
            <a:spLocks noChangeArrowheads="1"/>
          </p:cNvSpPr>
          <p:nvPr/>
        </p:nvSpPr>
        <p:spPr bwMode="auto">
          <a:xfrm>
            <a:off x="693738" y="5508625"/>
            <a:ext cx="80660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In practice, it is important that the bias conditions on the amplifier etc are not disturbed when the loop is broken. Some corrective action may be needed to compensate this.</a:t>
            </a:r>
          </a:p>
        </p:txBody>
      </p:sp>
      <p:sp>
        <p:nvSpPr>
          <p:cNvPr id="827452" name="Text Box 60"/>
          <p:cNvSpPr txBox="1">
            <a:spLocks noChangeArrowheads="1"/>
          </p:cNvSpPr>
          <p:nvPr/>
        </p:nvSpPr>
        <p:spPr bwMode="auto">
          <a:xfrm>
            <a:off x="676275" y="4233863"/>
            <a:ext cx="7954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a:t>
            </a:r>
            <a:r>
              <a:rPr lang="en-GB" altLang="en-US" u="sng"/>
              <a:t>closed loop gain</a:t>
            </a:r>
            <a:r>
              <a:rPr lang="en-GB" altLang="en-US"/>
              <a:t> is the gain of the whole system when the loop is closed =  A</a:t>
            </a:r>
            <a:r>
              <a:rPr lang="en-GB" altLang="en-US" baseline="-25000"/>
              <a:t>CL</a:t>
            </a:r>
            <a:endParaRPr lang="el-GR" altLang="en-US" baseline="-25000">
              <a:cs typeface="Arial" charset="0"/>
            </a:endParaRPr>
          </a:p>
        </p:txBody>
      </p:sp>
      <p:sp>
        <p:nvSpPr>
          <p:cNvPr id="827453" name="Text Box 61"/>
          <p:cNvSpPr txBox="1">
            <a:spLocks noChangeArrowheads="1"/>
          </p:cNvSpPr>
          <p:nvPr/>
        </p:nvSpPr>
        <p:spPr bwMode="auto">
          <a:xfrm>
            <a:off x="695325" y="4757738"/>
            <a:ext cx="7954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a:t>
            </a:r>
            <a:r>
              <a:rPr lang="en-GB" altLang="en-US" u="sng"/>
              <a:t>open loop gain</a:t>
            </a:r>
            <a:r>
              <a:rPr lang="en-GB" altLang="en-US"/>
              <a:t> is the gain of the system when the loop is open (i.e. no with feedback applied) =  A</a:t>
            </a:r>
            <a:r>
              <a:rPr lang="en-GB" altLang="en-US" baseline="-25000"/>
              <a:t>OL</a:t>
            </a:r>
            <a:endParaRPr lang="el-GR" altLang="en-US" baseline="-2500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27448"/>
                                        </p:tgtEl>
                                        <p:attrNameLst>
                                          <p:attrName>style.visibility</p:attrName>
                                        </p:attrNameLst>
                                      </p:cBhvr>
                                      <p:to>
                                        <p:strVal val="visible"/>
                                      </p:to>
                                    </p:set>
                                    <p:animEffect transition="in" filter="dissolve">
                                      <p:cBhvr>
                                        <p:cTn id="7" dur="500"/>
                                        <p:tgtEl>
                                          <p:spTgt spid="8274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7452"/>
                                        </p:tgtEl>
                                        <p:attrNameLst>
                                          <p:attrName>style.visibility</p:attrName>
                                        </p:attrNameLst>
                                      </p:cBhvr>
                                      <p:to>
                                        <p:strVal val="visible"/>
                                      </p:to>
                                    </p:set>
                                    <p:animEffect transition="in" filter="dissolve">
                                      <p:cBhvr>
                                        <p:cTn id="12" dur="500"/>
                                        <p:tgtEl>
                                          <p:spTgt spid="827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7453"/>
                                        </p:tgtEl>
                                        <p:attrNameLst>
                                          <p:attrName>style.visibility</p:attrName>
                                        </p:attrNameLst>
                                      </p:cBhvr>
                                      <p:to>
                                        <p:strVal val="visible"/>
                                      </p:to>
                                    </p:set>
                                    <p:animEffect transition="in" filter="dissolve">
                                      <p:cBhvr>
                                        <p:cTn id="17" dur="500"/>
                                        <p:tgtEl>
                                          <p:spTgt spid="827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7450"/>
                                        </p:tgtEl>
                                        <p:attrNameLst>
                                          <p:attrName>style.visibility</p:attrName>
                                        </p:attrNameLst>
                                      </p:cBhvr>
                                      <p:to>
                                        <p:strVal val="visible"/>
                                      </p:to>
                                    </p:set>
                                    <p:animEffect transition="in" filter="dissolve">
                                      <p:cBhvr>
                                        <p:cTn id="22" dur="500"/>
                                        <p:tgtEl>
                                          <p:spTgt spid="827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48" grpId="0"/>
      <p:bldP spid="827450" grpId="0"/>
      <p:bldP spid="827452" grpId="0"/>
      <p:bldP spid="8274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7B60E0A-2910-4CFF-8A99-F205F53055C0}" type="slidenum">
              <a:rPr lang="en-GB" altLang="en-US" sz="1200" smtClean="0">
                <a:latin typeface="Garamond" pitchFamily="18" charset="0"/>
              </a:rPr>
              <a:pPr eaLnBrk="1" hangingPunct="1"/>
              <a:t>11</a:t>
            </a:fld>
            <a:endParaRPr lang="en-GB" altLang="en-US" sz="1200" smtClean="0">
              <a:latin typeface="Garamond" pitchFamily="18" charset="0"/>
            </a:endParaRPr>
          </a:p>
        </p:txBody>
      </p:sp>
      <p:sp>
        <p:nvSpPr>
          <p:cNvPr id="717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717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17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174" name="Text Box 5"/>
          <p:cNvSpPr txBox="1">
            <a:spLocks noChangeArrowheads="1"/>
          </p:cNvSpPr>
          <p:nvPr/>
        </p:nvSpPr>
        <p:spPr bwMode="auto">
          <a:xfrm>
            <a:off x="747713" y="987425"/>
            <a:ext cx="7105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If we were to make the loop gain very large (compared to 1), then:</a:t>
            </a:r>
          </a:p>
        </p:txBody>
      </p:sp>
      <p:grpSp>
        <p:nvGrpSpPr>
          <p:cNvPr id="7175" name="Group 32"/>
          <p:cNvGrpSpPr>
            <a:grpSpLocks/>
          </p:cNvGrpSpPr>
          <p:nvPr/>
        </p:nvGrpSpPr>
        <p:grpSpPr bwMode="auto">
          <a:xfrm>
            <a:off x="2540000" y="1552575"/>
            <a:ext cx="2709863" cy="719138"/>
            <a:chOff x="1780" y="1271"/>
            <a:chExt cx="1930" cy="539"/>
          </a:xfrm>
        </p:grpSpPr>
        <p:sp>
          <p:nvSpPr>
            <p:cNvPr id="7179" name="Line 8"/>
            <p:cNvSpPr>
              <a:spLocks noChangeShapeType="1"/>
            </p:cNvSpPr>
            <p:nvPr/>
          </p:nvSpPr>
          <p:spPr bwMode="auto">
            <a:xfrm>
              <a:off x="2286" y="1530"/>
              <a:ext cx="74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Rectangle 9"/>
            <p:cNvSpPr>
              <a:spLocks noChangeArrowheads="1"/>
            </p:cNvSpPr>
            <p:nvPr/>
          </p:nvSpPr>
          <p:spPr bwMode="auto">
            <a:xfrm>
              <a:off x="2277" y="1559"/>
              <a:ext cx="8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Times New Roman" pitchFamily="18" charset="0"/>
                </a:rPr>
                <a:t>1</a:t>
              </a:r>
              <a:endParaRPr lang="en-GB" altLang="en-US"/>
            </a:p>
          </p:txBody>
        </p:sp>
        <p:sp>
          <p:nvSpPr>
            <p:cNvPr id="7181" name="Rectangle 10"/>
            <p:cNvSpPr>
              <a:spLocks noChangeArrowheads="1"/>
            </p:cNvSpPr>
            <p:nvPr/>
          </p:nvSpPr>
          <p:spPr bwMode="auto">
            <a:xfrm>
              <a:off x="3193" y="1420"/>
              <a:ext cx="17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Symbol" pitchFamily="18" charset="2"/>
                  <a:sym typeface="Symbol" pitchFamily="18" charset="2"/>
                </a:rPr>
                <a:t></a:t>
              </a:r>
              <a:endParaRPr lang="en-GB" altLang="en-US">
                <a:sym typeface="Symbol" pitchFamily="18" charset="2"/>
              </a:endParaRPr>
            </a:p>
          </p:txBody>
        </p:sp>
        <p:sp>
          <p:nvSpPr>
            <p:cNvPr id="7182" name="Rectangle 11"/>
            <p:cNvSpPr>
              <a:spLocks noChangeArrowheads="1"/>
            </p:cNvSpPr>
            <p:nvPr/>
          </p:nvSpPr>
          <p:spPr bwMode="auto">
            <a:xfrm>
              <a:off x="2404" y="1538"/>
              <a:ext cx="9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Symbol" pitchFamily="18" charset="2"/>
                </a:rPr>
                <a:t>+</a:t>
              </a:r>
              <a:endParaRPr lang="en-GB" altLang="en-US"/>
            </a:p>
          </p:txBody>
        </p:sp>
        <p:sp>
          <p:nvSpPr>
            <p:cNvPr id="7183" name="Rectangle 12"/>
            <p:cNvSpPr>
              <a:spLocks noChangeArrowheads="1"/>
            </p:cNvSpPr>
            <p:nvPr/>
          </p:nvSpPr>
          <p:spPr bwMode="auto">
            <a:xfrm>
              <a:off x="2124" y="1378"/>
              <a:ext cx="9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Symbol" pitchFamily="18" charset="2"/>
                </a:rPr>
                <a:t>=</a:t>
              </a:r>
              <a:endParaRPr lang="en-GB" altLang="en-US"/>
            </a:p>
          </p:txBody>
        </p:sp>
        <p:sp>
          <p:nvSpPr>
            <p:cNvPr id="7184" name="Rectangle 14"/>
            <p:cNvSpPr>
              <a:spLocks noChangeArrowheads="1"/>
            </p:cNvSpPr>
            <p:nvPr/>
          </p:nvSpPr>
          <p:spPr bwMode="auto">
            <a:xfrm>
              <a:off x="2714" y="1673"/>
              <a:ext cx="13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i="1">
                  <a:solidFill>
                    <a:srgbClr val="000000"/>
                  </a:solidFill>
                  <a:latin typeface="Times New Roman" pitchFamily="18" charset="0"/>
                </a:rPr>
                <a:t>OL</a:t>
              </a:r>
              <a:endParaRPr lang="en-GB" altLang="en-US"/>
            </a:p>
          </p:txBody>
        </p:sp>
        <p:sp>
          <p:nvSpPr>
            <p:cNvPr id="7185" name="Rectangle 15"/>
            <p:cNvSpPr>
              <a:spLocks noChangeArrowheads="1"/>
            </p:cNvSpPr>
            <p:nvPr/>
          </p:nvSpPr>
          <p:spPr bwMode="auto">
            <a:xfrm>
              <a:off x="2659" y="1387"/>
              <a:ext cx="1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i="1">
                  <a:solidFill>
                    <a:srgbClr val="000000"/>
                  </a:solidFill>
                  <a:latin typeface="Times New Roman" pitchFamily="18" charset="0"/>
                </a:rPr>
                <a:t>OL</a:t>
              </a:r>
              <a:endParaRPr lang="en-GB" altLang="en-US"/>
            </a:p>
          </p:txBody>
        </p:sp>
        <p:sp>
          <p:nvSpPr>
            <p:cNvPr id="7186" name="Rectangle 18"/>
            <p:cNvSpPr>
              <a:spLocks noChangeArrowheads="1"/>
            </p:cNvSpPr>
            <p:nvPr/>
          </p:nvSpPr>
          <p:spPr bwMode="auto">
            <a:xfrm>
              <a:off x="1780" y="1381"/>
              <a:ext cx="24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A</a:t>
              </a:r>
              <a:r>
                <a:rPr lang="en-GB" altLang="en-US" sz="1900" i="1" baseline="-25000">
                  <a:solidFill>
                    <a:srgbClr val="000000"/>
                  </a:solidFill>
                  <a:latin typeface="Times New Roman" pitchFamily="18" charset="0"/>
                </a:rPr>
                <a:t>CL</a:t>
              </a:r>
              <a:endParaRPr lang="en-GB" altLang="en-US"/>
            </a:p>
          </p:txBody>
        </p:sp>
        <p:sp>
          <p:nvSpPr>
            <p:cNvPr id="7187" name="Rectangle 19"/>
            <p:cNvSpPr>
              <a:spLocks noChangeArrowheads="1"/>
            </p:cNvSpPr>
            <p:nvPr/>
          </p:nvSpPr>
          <p:spPr bwMode="auto">
            <a:xfrm>
              <a:off x="2586" y="1559"/>
              <a:ext cx="10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A</a:t>
              </a:r>
              <a:endParaRPr lang="en-GB" altLang="en-US"/>
            </a:p>
          </p:txBody>
        </p:sp>
        <p:sp>
          <p:nvSpPr>
            <p:cNvPr id="7188" name="Rectangle 20"/>
            <p:cNvSpPr>
              <a:spLocks noChangeArrowheads="1"/>
            </p:cNvSpPr>
            <p:nvPr/>
          </p:nvSpPr>
          <p:spPr bwMode="auto">
            <a:xfrm>
              <a:off x="2531" y="1271"/>
              <a:ext cx="10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A</a:t>
              </a:r>
              <a:endParaRPr lang="en-GB" altLang="en-US"/>
            </a:p>
          </p:txBody>
        </p:sp>
        <p:sp>
          <p:nvSpPr>
            <p:cNvPr id="7189" name="Rectangle 23"/>
            <p:cNvSpPr>
              <a:spLocks noChangeArrowheads="1"/>
            </p:cNvSpPr>
            <p:nvPr/>
          </p:nvSpPr>
          <p:spPr bwMode="auto">
            <a:xfrm>
              <a:off x="2857" y="1537"/>
              <a:ext cx="9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Symbol" pitchFamily="18" charset="2"/>
                </a:rPr>
                <a:t>b</a:t>
              </a:r>
              <a:endParaRPr lang="en-GB" altLang="en-US"/>
            </a:p>
          </p:txBody>
        </p:sp>
        <p:sp>
          <p:nvSpPr>
            <p:cNvPr id="7190" name="Line 24"/>
            <p:cNvSpPr>
              <a:spLocks noChangeShapeType="1"/>
            </p:cNvSpPr>
            <p:nvPr/>
          </p:nvSpPr>
          <p:spPr bwMode="auto">
            <a:xfrm>
              <a:off x="3478" y="1527"/>
              <a:ext cx="232"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Rectangle 30"/>
            <p:cNvSpPr>
              <a:spLocks noChangeArrowheads="1"/>
            </p:cNvSpPr>
            <p:nvPr/>
          </p:nvSpPr>
          <p:spPr bwMode="auto">
            <a:xfrm>
              <a:off x="3564" y="1317"/>
              <a:ext cx="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1</a:t>
              </a:r>
              <a:endParaRPr lang="en-GB" altLang="en-US"/>
            </a:p>
          </p:txBody>
        </p:sp>
        <p:sp>
          <p:nvSpPr>
            <p:cNvPr id="7192" name="Rectangle 31"/>
            <p:cNvSpPr>
              <a:spLocks noChangeArrowheads="1"/>
            </p:cNvSpPr>
            <p:nvPr/>
          </p:nvSpPr>
          <p:spPr bwMode="auto">
            <a:xfrm>
              <a:off x="3536" y="1540"/>
              <a:ext cx="9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Symbol" pitchFamily="18" charset="2"/>
                </a:rPr>
                <a:t>b</a:t>
              </a:r>
              <a:endParaRPr lang="en-GB" altLang="en-US"/>
            </a:p>
          </p:txBody>
        </p:sp>
      </p:grpSp>
      <p:sp>
        <p:nvSpPr>
          <p:cNvPr id="7176" name="Text Box 33"/>
          <p:cNvSpPr txBox="1">
            <a:spLocks noChangeArrowheads="1"/>
          </p:cNvSpPr>
          <p:nvPr/>
        </p:nvSpPr>
        <p:spPr bwMode="auto">
          <a:xfrm>
            <a:off x="700088" y="2403475"/>
            <a:ext cx="7732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and the closed loop gain A</a:t>
            </a:r>
            <a:r>
              <a:rPr lang="en-GB" altLang="en-US" baseline="-25000"/>
              <a:t>CL</a:t>
            </a:r>
            <a:r>
              <a:rPr lang="en-GB" altLang="en-US"/>
              <a:t> becomes independent of the open loop gain A</a:t>
            </a:r>
            <a:r>
              <a:rPr lang="en-GB" altLang="en-US" baseline="-25000"/>
              <a:t>OL</a:t>
            </a:r>
          </a:p>
        </p:txBody>
      </p:sp>
      <p:sp>
        <p:nvSpPr>
          <p:cNvPr id="7177" name="Text Box 36"/>
          <p:cNvSpPr txBox="1">
            <a:spLocks noChangeArrowheads="1"/>
          </p:cNvSpPr>
          <p:nvPr/>
        </p:nvSpPr>
        <p:spPr bwMode="auto">
          <a:xfrm>
            <a:off x="695325" y="2860675"/>
            <a:ext cx="8085138"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u="sng"/>
              <a:t>This is a very important result</a:t>
            </a:r>
            <a:r>
              <a:rPr lang="en-GB" altLang="en-US"/>
              <a:t>, </a:t>
            </a:r>
          </a:p>
          <a:p>
            <a:pPr eaLnBrk="1" hangingPunct="1">
              <a:spcBef>
                <a:spcPct val="50000"/>
              </a:spcBef>
            </a:pPr>
            <a:r>
              <a:rPr lang="en-GB" altLang="en-US"/>
              <a:t>It means that the overall system gain is no longer dependent on the precision with which the gain of the amplifier A can be made. Just make it large (so that </a:t>
            </a:r>
            <a:r>
              <a:rPr lang="el-GR" altLang="en-US">
                <a:cs typeface="Arial" charset="0"/>
              </a:rPr>
              <a:t>β</a:t>
            </a:r>
            <a:r>
              <a:rPr lang="en-GB" altLang="en-US"/>
              <a:t>A</a:t>
            </a:r>
            <a:r>
              <a:rPr lang="en-GB" altLang="en-US" baseline="-25000"/>
              <a:t>OL</a:t>
            </a:r>
            <a:r>
              <a:rPr lang="en-GB" altLang="en-US"/>
              <a:t>&gt;&gt; 1, remembering that </a:t>
            </a:r>
            <a:r>
              <a:rPr lang="el-GR" altLang="en-US">
                <a:cs typeface="Arial" charset="0"/>
              </a:rPr>
              <a:t>β</a:t>
            </a:r>
            <a:r>
              <a:rPr lang="en-GB" altLang="en-US">
                <a:cs typeface="Arial" charset="0"/>
              </a:rPr>
              <a:t> is a </a:t>
            </a:r>
            <a:r>
              <a:rPr lang="en-GB" altLang="en-US" i="1">
                <a:cs typeface="Arial" charset="0"/>
              </a:rPr>
              <a:t>fraction</a:t>
            </a:r>
            <a:r>
              <a:rPr lang="en-GB" altLang="en-US">
                <a:cs typeface="Arial" charset="0"/>
              </a:rPr>
              <a:t> that usually lies between 10</a:t>
            </a:r>
            <a:r>
              <a:rPr lang="en-GB" altLang="en-US" baseline="30000">
                <a:cs typeface="Arial" charset="0"/>
              </a:rPr>
              <a:t>-3</a:t>
            </a:r>
            <a:r>
              <a:rPr lang="en-GB" altLang="en-US">
                <a:cs typeface="Arial" charset="0"/>
              </a:rPr>
              <a:t> and 1), and the overall gain will </a:t>
            </a:r>
            <a:r>
              <a:rPr lang="en-GB" altLang="en-US" u="sng">
                <a:cs typeface="Arial" charset="0"/>
              </a:rPr>
              <a:t>instead be set by the feedback </a:t>
            </a:r>
            <a:r>
              <a:rPr lang="en-GB" altLang="en-US" i="1" u="sng">
                <a:cs typeface="Arial" charset="0"/>
              </a:rPr>
              <a:t>fraction</a:t>
            </a:r>
            <a:r>
              <a:rPr lang="en-GB" altLang="en-US" u="sng">
                <a:cs typeface="Arial" charset="0"/>
              </a:rPr>
              <a:t> </a:t>
            </a:r>
            <a:r>
              <a:rPr lang="el-GR" altLang="en-US" u="sng">
                <a:cs typeface="Arial" charset="0"/>
              </a:rPr>
              <a:t>β</a:t>
            </a:r>
            <a:r>
              <a:rPr lang="en-GB" altLang="en-US">
                <a:cs typeface="Arial" charset="0"/>
              </a:rPr>
              <a:t>. This often just involves choosing some resistors that can be tightly controlled quite easily – and adjusted if desired.</a:t>
            </a:r>
            <a:endParaRPr lang="el-GR" altLang="en-US">
              <a:cs typeface="Arial" charset="0"/>
            </a:endParaRPr>
          </a:p>
        </p:txBody>
      </p:sp>
      <p:sp>
        <p:nvSpPr>
          <p:cNvPr id="7178" name="Text Box 37"/>
          <p:cNvSpPr txBox="1">
            <a:spLocks noChangeArrowheads="1"/>
          </p:cNvSpPr>
          <p:nvPr/>
        </p:nvSpPr>
        <p:spPr bwMode="auto">
          <a:xfrm>
            <a:off x="714375" y="4773613"/>
            <a:ext cx="79629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cs typeface="Arial" charset="0"/>
              </a:rPr>
              <a:t>Note that the gain is reduced by the </a:t>
            </a:r>
            <a:r>
              <a:rPr lang="en-GB" altLang="en-US" u="sng">
                <a:cs typeface="Arial" charset="0"/>
              </a:rPr>
              <a:t>feedback factor</a:t>
            </a:r>
            <a:r>
              <a:rPr lang="en-GB" altLang="en-US" i="1">
                <a:cs typeface="Arial" charset="0"/>
              </a:rPr>
              <a:t> ,1+</a:t>
            </a:r>
            <a:r>
              <a:rPr lang="el-GR" altLang="en-US" i="1">
                <a:cs typeface="Arial" charset="0"/>
              </a:rPr>
              <a:t>β</a:t>
            </a:r>
            <a:r>
              <a:rPr lang="en-GB" altLang="en-US" i="1">
                <a:cs typeface="Arial" charset="0"/>
              </a:rPr>
              <a:t>A</a:t>
            </a:r>
            <a:r>
              <a:rPr lang="en-GB" altLang="en-US" i="1" baseline="-25000">
                <a:cs typeface="Arial" charset="0"/>
              </a:rPr>
              <a:t>OL</a:t>
            </a:r>
            <a:r>
              <a:rPr lang="en-GB" altLang="en-US" i="1">
                <a:cs typeface="Arial" charset="0"/>
              </a:rPr>
              <a:t> </a:t>
            </a:r>
            <a:r>
              <a:rPr lang="en-GB" altLang="en-US">
                <a:cs typeface="Arial" charset="0"/>
              </a:rPr>
              <a:t> (remember – </a:t>
            </a:r>
            <a:r>
              <a:rPr lang="en-GB" altLang="en-US" i="1" u="sng">
                <a:cs typeface="Arial" charset="0"/>
              </a:rPr>
              <a:t>reduced</a:t>
            </a:r>
            <a:r>
              <a:rPr lang="en-GB" altLang="en-US">
                <a:cs typeface="Arial" charset="0"/>
              </a:rPr>
              <a:t>, because this is </a:t>
            </a:r>
            <a:r>
              <a:rPr lang="en-GB" altLang="en-US" i="1" u="sng">
                <a:cs typeface="Arial" charset="0"/>
              </a:rPr>
              <a:t>negative</a:t>
            </a:r>
            <a:r>
              <a:rPr lang="en-GB" altLang="en-US">
                <a:cs typeface="Arial" charset="0"/>
              </a:rPr>
              <a:t> feedback). This quantity is given its special name because it occurs so frequently in feedback theory – </a:t>
            </a:r>
            <a:r>
              <a:rPr lang="en-GB" altLang="en-US" u="sng">
                <a:cs typeface="Arial" charset="0"/>
              </a:rPr>
              <a:t>it is this same factor by which almost every property of A</a:t>
            </a:r>
            <a:r>
              <a:rPr lang="en-GB" altLang="en-US" u="sng" baseline="-25000">
                <a:cs typeface="Arial" charset="0"/>
              </a:rPr>
              <a:t>OL</a:t>
            </a:r>
            <a:r>
              <a:rPr lang="en-GB" altLang="en-US" u="sng">
                <a:cs typeface="Arial" charset="0"/>
              </a:rPr>
              <a:t> is changed e.g. input and output impedances as well as bandwidth</a:t>
            </a:r>
            <a:r>
              <a:rPr lang="en-GB" altLang="en-US">
                <a:cs typeface="Arial" charset="0"/>
              </a:rPr>
              <a:t>. – as we shall see !</a:t>
            </a:r>
            <a:endParaRPr lang="el-GR" altLang="en-US">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160895"/>
            <a:ext cx="5893648" cy="2308324"/>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2: </a:t>
            </a:r>
          </a:p>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The Effect of Feedback </a:t>
            </a:r>
          </a:p>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on Circuits’ Sensitivity and Bandwidth</a:t>
            </a:r>
            <a:endParaRPr lang="en-GB" altLang="zh-CN" sz="3600" dirty="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1271274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BCD5763-4E37-4F20-B5AF-3C2ADE072446}" type="slidenum">
              <a:rPr lang="en-GB" altLang="en-US" sz="1200" smtClean="0">
                <a:latin typeface="Garamond" pitchFamily="18" charset="0"/>
              </a:rPr>
              <a:pPr eaLnBrk="1" hangingPunct="1"/>
              <a:t>13</a:t>
            </a:fld>
            <a:endParaRPr lang="en-GB" altLang="en-US" sz="1200" smtClean="0">
              <a:latin typeface="Garamond" pitchFamily="18" charset="0"/>
            </a:endParaRPr>
          </a:p>
        </p:txBody>
      </p:sp>
      <p:sp>
        <p:nvSpPr>
          <p:cNvPr id="819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819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19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198" name="Text Box 5"/>
          <p:cNvSpPr txBox="1">
            <a:spLocks noChangeArrowheads="1"/>
          </p:cNvSpPr>
          <p:nvPr/>
        </p:nvSpPr>
        <p:spPr bwMode="auto">
          <a:xfrm>
            <a:off x="560388" y="1089025"/>
            <a:ext cx="8143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sensitivity of A</a:t>
            </a:r>
            <a:r>
              <a:rPr lang="en-GB" altLang="en-US" baseline="-25000"/>
              <a:t>CL</a:t>
            </a:r>
            <a:r>
              <a:rPr lang="en-GB" altLang="en-US"/>
              <a:t> to A</a:t>
            </a:r>
            <a:r>
              <a:rPr lang="en-GB" altLang="en-US" baseline="-25000"/>
              <a:t>OL</a:t>
            </a:r>
            <a:r>
              <a:rPr lang="en-GB" altLang="en-US"/>
              <a:t> can be quantified by differentiating the feedback equation: </a:t>
            </a:r>
          </a:p>
        </p:txBody>
      </p:sp>
      <p:graphicFrame>
        <p:nvGraphicFramePr>
          <p:cNvPr id="8199" name="Object 34"/>
          <p:cNvGraphicFramePr>
            <a:graphicFrameLocks noChangeAspect="1"/>
          </p:cNvGraphicFramePr>
          <p:nvPr/>
        </p:nvGraphicFramePr>
        <p:xfrm>
          <a:off x="1778000" y="1628775"/>
          <a:ext cx="1543050" cy="731838"/>
        </p:xfrm>
        <a:graphic>
          <a:graphicData uri="http://schemas.openxmlformats.org/presentationml/2006/ole">
            <mc:AlternateContent xmlns:mc="http://schemas.openxmlformats.org/markup-compatibility/2006">
              <mc:Choice xmlns:v="urn:schemas-microsoft-com:vml" Requires="v">
                <p:oleObj spid="_x0000_s8315" name="Equation" r:id="rId4" imgW="990170" imgH="469696" progId="Equation.3">
                  <p:embed/>
                </p:oleObj>
              </mc:Choice>
              <mc:Fallback>
                <p:oleObj name="Equation" r:id="rId4" imgW="990170" imgH="469696"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1628775"/>
                        <a:ext cx="154305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35"/>
          <p:cNvGraphicFramePr>
            <a:graphicFrameLocks noChangeAspect="1"/>
          </p:cNvGraphicFramePr>
          <p:nvPr/>
        </p:nvGraphicFramePr>
        <p:xfrm>
          <a:off x="1581150" y="2527300"/>
          <a:ext cx="3098800" cy="747713"/>
        </p:xfrm>
        <a:graphic>
          <a:graphicData uri="http://schemas.openxmlformats.org/presentationml/2006/ole">
            <mc:AlternateContent xmlns:mc="http://schemas.openxmlformats.org/markup-compatibility/2006">
              <mc:Choice xmlns:v="urn:schemas-microsoft-com:vml" Requires="v">
                <p:oleObj spid="_x0000_s8316" name="Equation" r:id="rId6" imgW="1943100" imgH="469900" progId="Equation.3">
                  <p:embed/>
                </p:oleObj>
              </mc:Choice>
              <mc:Fallback>
                <p:oleObj name="Equation" r:id="rId6" imgW="1943100" imgH="469900"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1150" y="2527300"/>
                        <a:ext cx="309880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36"/>
          <p:cNvGraphicFramePr>
            <a:graphicFrameLocks noChangeAspect="1"/>
          </p:cNvGraphicFramePr>
          <p:nvPr/>
        </p:nvGraphicFramePr>
        <p:xfrm>
          <a:off x="2171700" y="3341688"/>
          <a:ext cx="3055938" cy="842962"/>
        </p:xfrm>
        <a:graphic>
          <a:graphicData uri="http://schemas.openxmlformats.org/presentationml/2006/ole">
            <mc:AlternateContent xmlns:mc="http://schemas.openxmlformats.org/markup-compatibility/2006">
              <mc:Choice xmlns:v="urn:schemas-microsoft-com:vml" Requires="v">
                <p:oleObj spid="_x0000_s8317" name="Equation" r:id="rId8" imgW="1841500" imgH="508000" progId="Equation.3">
                  <p:embed/>
                </p:oleObj>
              </mc:Choice>
              <mc:Fallback>
                <p:oleObj name="Equation" r:id="rId8" imgW="1841500" imgH="508000"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1700" y="3341688"/>
                        <a:ext cx="3055938"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37"/>
          <p:cNvGraphicFramePr>
            <a:graphicFrameLocks noChangeAspect="1"/>
          </p:cNvGraphicFramePr>
          <p:nvPr/>
        </p:nvGraphicFramePr>
        <p:xfrm>
          <a:off x="2114550" y="4264025"/>
          <a:ext cx="5216525" cy="827088"/>
        </p:xfrm>
        <a:graphic>
          <a:graphicData uri="http://schemas.openxmlformats.org/presentationml/2006/ole">
            <mc:AlternateContent xmlns:mc="http://schemas.openxmlformats.org/markup-compatibility/2006">
              <mc:Choice xmlns:v="urn:schemas-microsoft-com:vml" Requires="v">
                <p:oleObj spid="_x0000_s8318" name="Equation" r:id="rId10" imgW="3200400" imgH="508000" progId="Equation.3">
                  <p:embed/>
                </p:oleObj>
              </mc:Choice>
              <mc:Fallback>
                <p:oleObj name="Equation" r:id="rId10" imgW="3200400" imgH="5080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4550" y="4264025"/>
                        <a:ext cx="5216525"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38"/>
          <p:cNvGraphicFramePr>
            <a:graphicFrameLocks noChangeAspect="1"/>
          </p:cNvGraphicFramePr>
          <p:nvPr/>
        </p:nvGraphicFramePr>
        <p:xfrm>
          <a:off x="1590675" y="5195888"/>
          <a:ext cx="2732088" cy="827087"/>
        </p:xfrm>
        <a:graphic>
          <a:graphicData uri="http://schemas.openxmlformats.org/presentationml/2006/ole">
            <mc:AlternateContent xmlns:mc="http://schemas.openxmlformats.org/markup-compatibility/2006">
              <mc:Choice xmlns:v="urn:schemas-microsoft-com:vml" Requires="v">
                <p:oleObj spid="_x0000_s8319" name="Equation" r:id="rId12" imgW="1676400" imgH="508000" progId="Equation.3">
                  <p:embed/>
                </p:oleObj>
              </mc:Choice>
              <mc:Fallback>
                <p:oleObj name="Equation" r:id="rId12" imgW="1676400" imgH="508000"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90675" y="5195888"/>
                        <a:ext cx="2732088"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39"/>
          <p:cNvSpPr txBox="1">
            <a:spLocks noChangeArrowheads="1"/>
          </p:cNvSpPr>
          <p:nvPr/>
        </p:nvSpPr>
        <p:spPr bwMode="auto">
          <a:xfrm>
            <a:off x="4737100" y="5197475"/>
            <a:ext cx="4010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So a given fractional change in A</a:t>
            </a:r>
            <a:r>
              <a:rPr lang="en-GB" altLang="en-US" baseline="-25000"/>
              <a:t>OL</a:t>
            </a:r>
            <a:r>
              <a:rPr lang="en-GB" altLang="en-US"/>
              <a:t> is attenuated by the feedback factor to give the resultant fractional change on A</a:t>
            </a:r>
            <a:r>
              <a:rPr lang="en-GB" altLang="en-US" baseline="-25000"/>
              <a:t>CL</a:t>
            </a:r>
            <a:r>
              <a:rPr lang="en-GB" altLang="en-US"/>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2EE3481-3746-4292-A583-2E3BE945FA25}" type="slidenum">
              <a:rPr lang="en-GB" altLang="en-US" sz="1200" smtClean="0">
                <a:latin typeface="Garamond" pitchFamily="18" charset="0"/>
              </a:rPr>
              <a:pPr eaLnBrk="1" hangingPunct="1"/>
              <a:t>14</a:t>
            </a:fld>
            <a:endParaRPr lang="en-GB" altLang="en-US" sz="1200" smtClean="0">
              <a:latin typeface="Garamond" pitchFamily="18" charset="0"/>
            </a:endParaRPr>
          </a:p>
        </p:txBody>
      </p:sp>
      <p:sp>
        <p:nvSpPr>
          <p:cNvPr id="921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922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922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9222" name="Text Box 15"/>
          <p:cNvSpPr txBox="1">
            <a:spLocks noChangeArrowheads="1"/>
          </p:cNvSpPr>
          <p:nvPr/>
        </p:nvSpPr>
        <p:spPr bwMode="auto">
          <a:xfrm>
            <a:off x="682625" y="923925"/>
            <a:ext cx="119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a:t>Example</a:t>
            </a:r>
            <a:endParaRPr lang="en-GB" altLang="en-US"/>
          </a:p>
        </p:txBody>
      </p:sp>
      <p:graphicFrame>
        <p:nvGraphicFramePr>
          <p:cNvPr id="9223" name="Object 9"/>
          <p:cNvGraphicFramePr>
            <a:graphicFrameLocks noChangeAspect="1"/>
          </p:cNvGraphicFramePr>
          <p:nvPr/>
        </p:nvGraphicFramePr>
        <p:xfrm>
          <a:off x="2217738" y="1354138"/>
          <a:ext cx="3060700" cy="379412"/>
        </p:xfrm>
        <a:graphic>
          <a:graphicData uri="http://schemas.openxmlformats.org/presentationml/2006/ole">
            <mc:AlternateContent xmlns:mc="http://schemas.openxmlformats.org/markup-compatibility/2006">
              <mc:Choice xmlns:v="urn:schemas-microsoft-com:vml" Requires="v">
                <p:oleObj spid="_x0000_s9351" name="Equation" r:id="rId4" imgW="1841500" imgH="228600" progId="Equation.3">
                  <p:embed/>
                </p:oleObj>
              </mc:Choice>
              <mc:Fallback>
                <p:oleObj name="Equation" r:id="rId4" imgW="18415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738" y="1354138"/>
                        <a:ext cx="30607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4" name="Text Box 16"/>
          <p:cNvSpPr txBox="1">
            <a:spLocks noChangeArrowheads="1"/>
          </p:cNvSpPr>
          <p:nvPr/>
        </p:nvSpPr>
        <p:spPr bwMode="auto">
          <a:xfrm>
            <a:off x="1162050" y="1360488"/>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Suppose</a:t>
            </a:r>
          </a:p>
        </p:txBody>
      </p:sp>
      <p:grpSp>
        <p:nvGrpSpPr>
          <p:cNvPr id="9225" name="Group 29"/>
          <p:cNvGrpSpPr>
            <a:grpSpLocks/>
          </p:cNvGrpSpPr>
          <p:nvPr/>
        </p:nvGrpSpPr>
        <p:grpSpPr bwMode="auto">
          <a:xfrm>
            <a:off x="1136650" y="1722438"/>
            <a:ext cx="4811713" cy="803275"/>
            <a:chOff x="716" y="1176"/>
            <a:chExt cx="3031" cy="506"/>
          </a:xfrm>
        </p:grpSpPr>
        <p:graphicFrame>
          <p:nvGraphicFramePr>
            <p:cNvPr id="9239" name="Object 8"/>
            <p:cNvGraphicFramePr>
              <a:graphicFrameLocks noChangeAspect="1"/>
            </p:cNvGraphicFramePr>
            <p:nvPr/>
          </p:nvGraphicFramePr>
          <p:xfrm>
            <a:off x="1144" y="1176"/>
            <a:ext cx="2603" cy="506"/>
          </p:xfrm>
          <a:graphic>
            <a:graphicData uri="http://schemas.openxmlformats.org/presentationml/2006/ole">
              <mc:AlternateContent xmlns:mc="http://schemas.openxmlformats.org/markup-compatibility/2006">
                <mc:Choice xmlns:v="urn:schemas-microsoft-com:vml" Requires="v">
                  <p:oleObj spid="_x0000_s9352" name="Equation" r:id="rId6" imgW="2501900" imgH="482600" progId="Equation.3">
                    <p:embed/>
                  </p:oleObj>
                </mc:Choice>
                <mc:Fallback>
                  <p:oleObj name="Equation" r:id="rId6" imgW="2501900" imgH="482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4" y="1176"/>
                          <a:ext cx="260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0" name="Text Box 17"/>
            <p:cNvSpPr txBox="1">
              <a:spLocks noChangeArrowheads="1"/>
            </p:cNvSpPr>
            <p:nvPr/>
          </p:nvSpPr>
          <p:spPr bwMode="auto">
            <a:xfrm>
              <a:off x="716" y="1298"/>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Then  </a:t>
              </a:r>
            </a:p>
          </p:txBody>
        </p:sp>
      </p:grpSp>
      <p:sp>
        <p:nvSpPr>
          <p:cNvPr id="9226" name="Text Box 18"/>
          <p:cNvSpPr txBox="1">
            <a:spLocks noChangeArrowheads="1"/>
          </p:cNvSpPr>
          <p:nvPr/>
        </p:nvSpPr>
        <p:spPr bwMode="auto">
          <a:xfrm>
            <a:off x="1155700" y="2592388"/>
            <a:ext cx="472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If A</a:t>
            </a:r>
            <a:r>
              <a:rPr lang="en-GB" altLang="en-US" baseline="-25000"/>
              <a:t>OL</a:t>
            </a:r>
            <a:r>
              <a:rPr lang="en-GB" altLang="en-US"/>
              <a:t> were now to increase by 10% to 1100 then</a:t>
            </a:r>
          </a:p>
        </p:txBody>
      </p:sp>
      <p:grpSp>
        <p:nvGrpSpPr>
          <p:cNvPr id="9227" name="Group 30"/>
          <p:cNvGrpSpPr>
            <a:grpSpLocks/>
          </p:cNvGrpSpPr>
          <p:nvPr/>
        </p:nvGrpSpPr>
        <p:grpSpPr bwMode="auto">
          <a:xfrm>
            <a:off x="1658938" y="2925763"/>
            <a:ext cx="6407150" cy="796925"/>
            <a:chOff x="1374" y="2095"/>
            <a:chExt cx="4036" cy="502"/>
          </a:xfrm>
        </p:grpSpPr>
        <p:graphicFrame>
          <p:nvGraphicFramePr>
            <p:cNvPr id="9237" name="Object 21"/>
            <p:cNvGraphicFramePr>
              <a:graphicFrameLocks noChangeAspect="1"/>
            </p:cNvGraphicFramePr>
            <p:nvPr/>
          </p:nvGraphicFramePr>
          <p:xfrm>
            <a:off x="1374" y="2095"/>
            <a:ext cx="2100" cy="502"/>
          </p:xfrm>
          <a:graphic>
            <a:graphicData uri="http://schemas.openxmlformats.org/presentationml/2006/ole">
              <mc:AlternateContent xmlns:mc="http://schemas.openxmlformats.org/markup-compatibility/2006">
                <mc:Choice xmlns:v="urn:schemas-microsoft-com:vml" Requires="v">
                  <p:oleObj spid="_x0000_s9353" name="Equation" r:id="rId8" imgW="1981200" imgH="469900" progId="Equation.3">
                    <p:embed/>
                  </p:oleObj>
                </mc:Choice>
                <mc:Fallback>
                  <p:oleObj name="Equation" r:id="rId8" imgW="1981200" imgH="4699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4" y="2095"/>
                          <a:ext cx="2100"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8" name="Text Box 22"/>
            <p:cNvSpPr txBox="1">
              <a:spLocks noChangeArrowheads="1"/>
            </p:cNvSpPr>
            <p:nvPr/>
          </p:nvSpPr>
          <p:spPr bwMode="auto">
            <a:xfrm>
              <a:off x="3571" y="2208"/>
              <a:ext cx="18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i.e. an increase of only 0.18 %</a:t>
              </a:r>
            </a:p>
          </p:txBody>
        </p:sp>
      </p:grpSp>
      <p:grpSp>
        <p:nvGrpSpPr>
          <p:cNvPr id="9228" name="Group 38"/>
          <p:cNvGrpSpPr>
            <a:grpSpLocks/>
          </p:cNvGrpSpPr>
          <p:nvPr/>
        </p:nvGrpSpPr>
        <p:grpSpPr bwMode="auto">
          <a:xfrm>
            <a:off x="439738" y="3690938"/>
            <a:ext cx="8062912" cy="617537"/>
            <a:chOff x="277" y="2325"/>
            <a:chExt cx="5079" cy="389"/>
          </a:xfrm>
        </p:grpSpPr>
        <p:sp>
          <p:nvSpPr>
            <p:cNvPr id="9235" name="Text Box 23"/>
            <p:cNvSpPr txBox="1">
              <a:spLocks noChangeArrowheads="1"/>
            </p:cNvSpPr>
            <p:nvPr/>
          </p:nvSpPr>
          <p:spPr bwMode="auto">
            <a:xfrm>
              <a:off x="277" y="2325"/>
              <a:ext cx="444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u="sng"/>
                <a:t>Check</a:t>
              </a:r>
              <a:r>
                <a:rPr lang="en-GB" altLang="en-US"/>
                <a:t> </a:t>
              </a:r>
            </a:p>
            <a:p>
              <a:pPr eaLnBrk="1" hangingPunct="1"/>
              <a:r>
                <a:rPr lang="en-GB" altLang="en-US"/>
                <a:t>The percentage change in A</a:t>
              </a:r>
              <a:r>
                <a:rPr lang="en-GB" altLang="en-US" baseline="-25000"/>
                <a:t>CL</a:t>
              </a:r>
              <a:r>
                <a:rPr lang="en-GB" altLang="en-US"/>
                <a:t> should reduce by the feedback factor  i.e </a:t>
              </a:r>
            </a:p>
          </p:txBody>
        </p:sp>
        <p:graphicFrame>
          <p:nvGraphicFramePr>
            <p:cNvPr id="9236" name="Object 24"/>
            <p:cNvGraphicFramePr>
              <a:graphicFrameLocks noChangeAspect="1"/>
            </p:cNvGraphicFramePr>
            <p:nvPr/>
          </p:nvGraphicFramePr>
          <p:xfrm>
            <a:off x="4476" y="2486"/>
            <a:ext cx="880" cy="228"/>
          </p:xfrm>
          <a:graphic>
            <a:graphicData uri="http://schemas.openxmlformats.org/presentationml/2006/ole">
              <mc:AlternateContent xmlns:mc="http://schemas.openxmlformats.org/markup-compatibility/2006">
                <mc:Choice xmlns:v="urn:schemas-microsoft-com:vml" Requires="v">
                  <p:oleObj spid="_x0000_s9354" name="Equation" r:id="rId10" imgW="889000" imgH="228600" progId="Equation.3">
                    <p:embed/>
                  </p:oleObj>
                </mc:Choice>
                <mc:Fallback>
                  <p:oleObj name="Equation" r:id="rId10" imgW="889000" imgH="228600"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6" y="2486"/>
                          <a:ext cx="88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229" name="Text Box 31"/>
          <p:cNvSpPr txBox="1">
            <a:spLocks noChangeArrowheads="1"/>
          </p:cNvSpPr>
          <p:nvPr/>
        </p:nvSpPr>
        <p:spPr bwMode="auto">
          <a:xfrm>
            <a:off x="661988" y="5319713"/>
            <a:ext cx="7556500"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i="1" u="sng"/>
              <a:t>The important point to remember</a:t>
            </a:r>
            <a:r>
              <a:rPr lang="en-GB" altLang="en-US" b="1" i="1"/>
              <a:t> is that a change in A</a:t>
            </a:r>
            <a:r>
              <a:rPr lang="en-GB" altLang="en-US" b="1" i="1" baseline="-25000"/>
              <a:t>OL</a:t>
            </a:r>
            <a:r>
              <a:rPr lang="en-GB" altLang="en-US" b="1" i="1"/>
              <a:t> has a significantly diminished effect on A</a:t>
            </a:r>
            <a:r>
              <a:rPr lang="en-GB" altLang="en-US" b="1" i="1" baseline="-25000"/>
              <a:t>CL</a:t>
            </a:r>
            <a:r>
              <a:rPr lang="en-GB" altLang="en-US" b="1" i="1"/>
              <a:t> when negative feedback is present – and by a factor given by the feedback factor.</a:t>
            </a:r>
          </a:p>
        </p:txBody>
      </p:sp>
      <p:sp>
        <p:nvSpPr>
          <p:cNvPr id="9230" name="Line 34"/>
          <p:cNvSpPr>
            <a:spLocks noChangeShapeType="1"/>
          </p:cNvSpPr>
          <p:nvPr/>
        </p:nvSpPr>
        <p:spPr bwMode="auto">
          <a:xfrm flipH="1">
            <a:off x="6808788" y="3568700"/>
            <a:ext cx="12112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31" name="Group 39"/>
          <p:cNvGrpSpPr>
            <a:grpSpLocks/>
          </p:cNvGrpSpPr>
          <p:nvPr/>
        </p:nvGrpSpPr>
        <p:grpSpPr bwMode="auto">
          <a:xfrm>
            <a:off x="757238" y="4413250"/>
            <a:ext cx="8078787" cy="825500"/>
            <a:chOff x="477" y="2780"/>
            <a:chExt cx="5089" cy="520"/>
          </a:xfrm>
        </p:grpSpPr>
        <p:graphicFrame>
          <p:nvGraphicFramePr>
            <p:cNvPr id="9232" name="Object 6"/>
            <p:cNvGraphicFramePr>
              <a:graphicFrameLocks noChangeAspect="1"/>
            </p:cNvGraphicFramePr>
            <p:nvPr/>
          </p:nvGraphicFramePr>
          <p:xfrm>
            <a:off x="481" y="2818"/>
            <a:ext cx="785" cy="392"/>
          </p:xfrm>
          <a:graphic>
            <a:graphicData uri="http://schemas.openxmlformats.org/presentationml/2006/ole">
              <mc:AlternateContent xmlns:mc="http://schemas.openxmlformats.org/markup-compatibility/2006">
                <mc:Choice xmlns:v="urn:schemas-microsoft-com:vml" Requires="v">
                  <p:oleObj spid="_x0000_s9355" name="Equation" r:id="rId12" imgW="787058" imgH="393529" progId="Equation.3">
                    <p:embed/>
                  </p:oleObj>
                </mc:Choice>
                <mc:Fallback>
                  <p:oleObj name="Equation" r:id="rId12" imgW="787058" imgH="393529"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 y="2818"/>
                          <a:ext cx="78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3" name="Text Box 28"/>
            <p:cNvSpPr txBox="1">
              <a:spLocks noChangeArrowheads="1"/>
            </p:cNvSpPr>
            <p:nvPr/>
          </p:nvSpPr>
          <p:spPr bwMode="auto">
            <a:xfrm>
              <a:off x="1562" y="2780"/>
              <a:ext cx="400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minor discrepancy is due to the fact that the 10% change is not a </a:t>
              </a:r>
              <a:r>
                <a:rPr lang="en-GB" altLang="en-US" u="sng"/>
                <a:t>small</a:t>
              </a:r>
              <a:r>
                <a:rPr lang="en-GB" altLang="en-US"/>
                <a:t> incremental change, but quite a large one. Better agreement will be obtained if an </a:t>
              </a:r>
              <a:r>
                <a:rPr lang="en-GB" altLang="en-US" i="1" u="sng"/>
                <a:t>average</a:t>
              </a:r>
              <a:r>
                <a:rPr lang="en-GB" altLang="en-US"/>
                <a:t> feedback factor of 53 were used.)</a:t>
              </a:r>
            </a:p>
          </p:txBody>
        </p:sp>
        <p:sp>
          <p:nvSpPr>
            <p:cNvPr id="9234" name="Line 36"/>
            <p:cNvSpPr>
              <a:spLocks noChangeShapeType="1"/>
            </p:cNvSpPr>
            <p:nvPr/>
          </p:nvSpPr>
          <p:spPr bwMode="auto">
            <a:xfrm flipH="1">
              <a:off x="477" y="3259"/>
              <a:ext cx="8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DB7E44D-F986-4A62-B00B-F3B8664CC6D5}" type="slidenum">
              <a:rPr lang="en-GB" altLang="en-US" sz="1200" smtClean="0">
                <a:latin typeface="Garamond" pitchFamily="18" charset="0"/>
              </a:rPr>
              <a:pPr eaLnBrk="1" hangingPunct="1"/>
              <a:t>15</a:t>
            </a:fld>
            <a:endParaRPr lang="en-GB" altLang="en-US" sz="1200" smtClean="0">
              <a:latin typeface="Garamond" pitchFamily="18" charset="0"/>
            </a:endParaRPr>
          </a:p>
        </p:txBody>
      </p:sp>
      <p:sp>
        <p:nvSpPr>
          <p:cNvPr id="1024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024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024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0246" name="Text Box 5"/>
          <p:cNvSpPr txBox="1">
            <a:spLocks noChangeArrowheads="1"/>
          </p:cNvSpPr>
          <p:nvPr/>
        </p:nvSpPr>
        <p:spPr bwMode="auto">
          <a:xfrm>
            <a:off x="682625" y="923925"/>
            <a:ext cx="5827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a:t>The Effect of Feedback on Bandwidth</a:t>
            </a:r>
            <a:endParaRPr lang="en-GB" altLang="en-US"/>
          </a:p>
        </p:txBody>
      </p:sp>
      <p:sp>
        <p:nvSpPr>
          <p:cNvPr id="10247" name="Text Box 7"/>
          <p:cNvSpPr txBox="1">
            <a:spLocks noChangeArrowheads="1"/>
          </p:cNvSpPr>
          <p:nvPr/>
        </p:nvSpPr>
        <p:spPr bwMode="auto">
          <a:xfrm>
            <a:off x="769938" y="1333500"/>
            <a:ext cx="653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If we now consider an amplifier with bandwidth f</a:t>
            </a:r>
            <a:r>
              <a:rPr lang="en-GB" altLang="en-US" baseline="-25000"/>
              <a:t>O</a:t>
            </a:r>
            <a:r>
              <a:rPr lang="en-GB" altLang="en-US"/>
              <a:t>, </a:t>
            </a:r>
          </a:p>
        </p:txBody>
      </p:sp>
      <p:graphicFrame>
        <p:nvGraphicFramePr>
          <p:cNvPr id="10248" name="Object 9"/>
          <p:cNvGraphicFramePr>
            <a:graphicFrameLocks noChangeAspect="1"/>
          </p:cNvGraphicFramePr>
          <p:nvPr/>
        </p:nvGraphicFramePr>
        <p:xfrm>
          <a:off x="1905000" y="1790700"/>
          <a:ext cx="1593850" cy="717550"/>
        </p:xfrm>
        <a:graphic>
          <a:graphicData uri="http://schemas.openxmlformats.org/presentationml/2006/ole">
            <mc:AlternateContent xmlns:mc="http://schemas.openxmlformats.org/markup-compatibility/2006">
              <mc:Choice xmlns:v="urn:schemas-microsoft-com:vml" Requires="v">
                <p:oleObj spid="_x0000_s10430" name="Equation" r:id="rId4" imgW="965200" imgH="431800" progId="Equation.3">
                  <p:embed/>
                </p:oleObj>
              </mc:Choice>
              <mc:Fallback>
                <p:oleObj name="Equation" r:id="rId4" imgW="965200" imgH="431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790700"/>
                        <a:ext cx="15938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Text Box 10"/>
          <p:cNvSpPr txBox="1">
            <a:spLocks noChangeArrowheads="1"/>
          </p:cNvSpPr>
          <p:nvPr/>
        </p:nvSpPr>
        <p:spPr bwMode="auto">
          <a:xfrm>
            <a:off x="744538" y="1943100"/>
            <a:ext cx="65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Then  </a:t>
            </a:r>
          </a:p>
        </p:txBody>
      </p:sp>
      <p:sp>
        <p:nvSpPr>
          <p:cNvPr id="10250" name="Text Box 11"/>
          <p:cNvSpPr txBox="1">
            <a:spLocks noChangeArrowheads="1"/>
          </p:cNvSpPr>
          <p:nvPr/>
        </p:nvSpPr>
        <p:spPr bwMode="auto">
          <a:xfrm>
            <a:off x="750888" y="2813050"/>
            <a:ext cx="1041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where</a:t>
            </a:r>
          </a:p>
        </p:txBody>
      </p:sp>
      <p:graphicFrame>
        <p:nvGraphicFramePr>
          <p:cNvPr id="10251" name="Object 13"/>
          <p:cNvGraphicFramePr>
            <a:graphicFrameLocks noChangeAspect="1"/>
          </p:cNvGraphicFramePr>
          <p:nvPr/>
        </p:nvGraphicFramePr>
        <p:xfrm>
          <a:off x="1731963" y="2668588"/>
          <a:ext cx="1558925" cy="985837"/>
        </p:xfrm>
        <a:graphic>
          <a:graphicData uri="http://schemas.openxmlformats.org/presentationml/2006/ole">
            <mc:AlternateContent xmlns:mc="http://schemas.openxmlformats.org/markup-compatibility/2006">
              <mc:Choice xmlns:v="urn:schemas-microsoft-com:vml" Requires="v">
                <p:oleObj spid="_x0000_s10431" name="Equation" r:id="rId6" imgW="990170" imgH="622030" progId="Equation.3">
                  <p:embed/>
                </p:oleObj>
              </mc:Choice>
              <mc:Fallback>
                <p:oleObj name="Equation" r:id="rId6" imgW="990170" imgH="62203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963" y="2668588"/>
                        <a:ext cx="1558925"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2" name="Object 46"/>
          <p:cNvGraphicFramePr>
            <a:graphicFrameLocks noChangeAspect="1"/>
          </p:cNvGraphicFramePr>
          <p:nvPr/>
        </p:nvGraphicFramePr>
        <p:xfrm>
          <a:off x="1192213" y="3700463"/>
          <a:ext cx="2619375" cy="1560512"/>
        </p:xfrm>
        <a:graphic>
          <a:graphicData uri="http://schemas.openxmlformats.org/presentationml/2006/ole">
            <mc:AlternateContent xmlns:mc="http://schemas.openxmlformats.org/markup-compatibility/2006">
              <mc:Choice xmlns:v="urn:schemas-microsoft-com:vml" Requires="v">
                <p:oleObj spid="_x0000_s10432" name="Equation" r:id="rId8" imgW="1587500" imgH="939800" progId="Equation.3">
                  <p:embed/>
                </p:oleObj>
              </mc:Choice>
              <mc:Fallback>
                <p:oleObj name="Equation" r:id="rId8" imgW="1587500" imgH="939800"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2213" y="3700463"/>
                        <a:ext cx="2619375"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3" name="Object 47"/>
          <p:cNvGraphicFramePr>
            <a:graphicFrameLocks noChangeAspect="1"/>
          </p:cNvGraphicFramePr>
          <p:nvPr/>
        </p:nvGraphicFramePr>
        <p:xfrm>
          <a:off x="1522413" y="5395913"/>
          <a:ext cx="5683250" cy="717550"/>
        </p:xfrm>
        <a:graphic>
          <a:graphicData uri="http://schemas.openxmlformats.org/presentationml/2006/ole">
            <mc:AlternateContent xmlns:mc="http://schemas.openxmlformats.org/markup-compatibility/2006">
              <mc:Choice xmlns:v="urn:schemas-microsoft-com:vml" Requires="v">
                <p:oleObj spid="_x0000_s10433" name="Equation" r:id="rId10" imgW="3441700" imgH="431800" progId="Equation.3">
                  <p:embed/>
                </p:oleObj>
              </mc:Choice>
              <mc:Fallback>
                <p:oleObj name="Equation" r:id="rId10" imgW="3441700" imgH="431800"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2413" y="5395913"/>
                        <a:ext cx="56832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4" name="Line 19"/>
          <p:cNvSpPr>
            <a:spLocks noChangeShapeType="1"/>
          </p:cNvSpPr>
          <p:nvPr/>
        </p:nvSpPr>
        <p:spPr bwMode="auto">
          <a:xfrm flipH="1">
            <a:off x="4891088" y="4413250"/>
            <a:ext cx="3059112"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55" name="Line 24"/>
          <p:cNvSpPr>
            <a:spLocks noChangeShapeType="1"/>
          </p:cNvSpPr>
          <p:nvPr/>
        </p:nvSpPr>
        <p:spPr bwMode="auto">
          <a:xfrm flipV="1">
            <a:off x="5283200" y="2241550"/>
            <a:ext cx="0" cy="2517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Text Box 25"/>
          <p:cNvSpPr txBox="1">
            <a:spLocks noChangeArrowheads="1"/>
          </p:cNvSpPr>
          <p:nvPr/>
        </p:nvSpPr>
        <p:spPr bwMode="auto">
          <a:xfrm>
            <a:off x="5151438" y="1801813"/>
            <a:ext cx="1130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ltLang="en-US"/>
              <a:t>Log A</a:t>
            </a:r>
            <a:r>
              <a:rPr lang="en-US" altLang="en-US" baseline="-25000"/>
              <a:t>V</a:t>
            </a:r>
          </a:p>
        </p:txBody>
      </p:sp>
      <p:sp>
        <p:nvSpPr>
          <p:cNvPr id="10257" name="Text Box 26"/>
          <p:cNvSpPr txBox="1">
            <a:spLocks noChangeArrowheads="1"/>
          </p:cNvSpPr>
          <p:nvPr/>
        </p:nvSpPr>
        <p:spPr bwMode="auto">
          <a:xfrm>
            <a:off x="8047038" y="4233863"/>
            <a:ext cx="820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ltLang="en-US"/>
              <a:t>Log f</a:t>
            </a:r>
            <a:endParaRPr lang="en-US" altLang="en-US" baseline="-25000"/>
          </a:p>
        </p:txBody>
      </p:sp>
      <p:sp>
        <p:nvSpPr>
          <p:cNvPr id="10258" name="Line 27"/>
          <p:cNvSpPr>
            <a:spLocks noChangeShapeType="1"/>
          </p:cNvSpPr>
          <p:nvPr/>
        </p:nvSpPr>
        <p:spPr bwMode="auto">
          <a:xfrm>
            <a:off x="5283200" y="2667000"/>
            <a:ext cx="6016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Line 28"/>
          <p:cNvSpPr>
            <a:spLocks noChangeShapeType="1"/>
          </p:cNvSpPr>
          <p:nvPr/>
        </p:nvSpPr>
        <p:spPr bwMode="auto">
          <a:xfrm>
            <a:off x="5884863" y="2651125"/>
            <a:ext cx="1890712" cy="2170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29"/>
          <p:cNvSpPr>
            <a:spLocks noChangeShapeType="1"/>
          </p:cNvSpPr>
          <p:nvPr/>
        </p:nvSpPr>
        <p:spPr bwMode="auto">
          <a:xfrm>
            <a:off x="5884863" y="2532063"/>
            <a:ext cx="0" cy="2044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Text Box 30"/>
          <p:cNvSpPr txBox="1">
            <a:spLocks noChangeArrowheads="1"/>
          </p:cNvSpPr>
          <p:nvPr/>
        </p:nvSpPr>
        <p:spPr bwMode="auto">
          <a:xfrm>
            <a:off x="5753100" y="4546600"/>
            <a:ext cx="5429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ltLang="en-US"/>
              <a:t>f</a:t>
            </a:r>
            <a:r>
              <a:rPr lang="en-US" altLang="en-US" baseline="-25000"/>
              <a:t>OL</a:t>
            </a:r>
          </a:p>
        </p:txBody>
      </p:sp>
      <p:sp>
        <p:nvSpPr>
          <p:cNvPr id="10262" name="Text Box 31"/>
          <p:cNvSpPr txBox="1">
            <a:spLocks noChangeArrowheads="1"/>
          </p:cNvSpPr>
          <p:nvPr/>
        </p:nvSpPr>
        <p:spPr bwMode="auto">
          <a:xfrm>
            <a:off x="4718050" y="2476500"/>
            <a:ext cx="646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ltLang="en-US"/>
              <a:t>A</a:t>
            </a:r>
            <a:r>
              <a:rPr lang="en-US" altLang="en-US" baseline="-25000"/>
              <a:t>O</a:t>
            </a:r>
          </a:p>
        </p:txBody>
      </p:sp>
      <p:sp>
        <p:nvSpPr>
          <p:cNvPr id="10263" name="Line 42"/>
          <p:cNvSpPr>
            <a:spLocks noChangeShapeType="1"/>
          </p:cNvSpPr>
          <p:nvPr/>
        </p:nvSpPr>
        <p:spPr bwMode="auto">
          <a:xfrm flipH="1">
            <a:off x="6453188" y="2819400"/>
            <a:ext cx="1054100" cy="485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Text Box 43"/>
          <p:cNvSpPr txBox="1">
            <a:spLocks noChangeArrowheads="1"/>
          </p:cNvSpPr>
          <p:nvPr/>
        </p:nvSpPr>
        <p:spPr bwMode="auto">
          <a:xfrm>
            <a:off x="7448550" y="2395538"/>
            <a:ext cx="1127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ltLang="en-US"/>
              <a:t>A</a:t>
            </a:r>
            <a:r>
              <a:rPr lang="en-US" altLang="en-US" baseline="-25000"/>
              <a:t>OL</a:t>
            </a:r>
            <a:r>
              <a:rPr lang="en-US" altLang="en-US"/>
              <a:t> </a:t>
            </a:r>
            <a:r>
              <a:rPr lang="en-US" altLang="en-US">
                <a:cs typeface="Arial" charset="0"/>
              </a:rPr>
              <a:t>~ 1/f</a:t>
            </a:r>
          </a:p>
        </p:txBody>
      </p:sp>
      <p:grpSp>
        <p:nvGrpSpPr>
          <p:cNvPr id="2" name="Group 53"/>
          <p:cNvGrpSpPr>
            <a:grpSpLocks/>
          </p:cNvGrpSpPr>
          <p:nvPr/>
        </p:nvGrpSpPr>
        <p:grpSpPr bwMode="auto">
          <a:xfrm>
            <a:off x="3933825" y="3406775"/>
            <a:ext cx="3748088" cy="1452563"/>
            <a:chOff x="2478" y="2146"/>
            <a:chExt cx="2361" cy="915"/>
          </a:xfrm>
        </p:grpSpPr>
        <p:sp>
          <p:nvSpPr>
            <p:cNvPr id="10271" name="Line 35"/>
            <p:cNvSpPr>
              <a:spLocks noChangeShapeType="1"/>
            </p:cNvSpPr>
            <p:nvPr/>
          </p:nvSpPr>
          <p:spPr bwMode="auto">
            <a:xfrm>
              <a:off x="3333" y="2325"/>
              <a:ext cx="95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72" name="Object 37"/>
            <p:cNvGraphicFramePr>
              <a:graphicFrameLocks noChangeAspect="1"/>
            </p:cNvGraphicFramePr>
            <p:nvPr/>
          </p:nvGraphicFramePr>
          <p:xfrm>
            <a:off x="2478" y="2146"/>
            <a:ext cx="794" cy="396"/>
          </p:xfrm>
          <a:graphic>
            <a:graphicData uri="http://schemas.openxmlformats.org/presentationml/2006/ole">
              <mc:AlternateContent xmlns:mc="http://schemas.openxmlformats.org/markup-compatibility/2006">
                <mc:Choice xmlns:v="urn:schemas-microsoft-com:vml" Requires="v">
                  <p:oleObj spid="_x0000_s10434" name="Equation" r:id="rId12" imgW="901309" imgH="431613" progId="Equation.3">
                    <p:embed/>
                  </p:oleObj>
                </mc:Choice>
                <mc:Fallback>
                  <p:oleObj name="Equation" r:id="rId12" imgW="901309" imgH="431613" progId="Equation.3">
                    <p:embed/>
                    <p:pic>
                      <p:nvPicPr>
                        <p:cNvPr id="0"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8" y="2146"/>
                          <a:ext cx="79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3" name="Line 41"/>
            <p:cNvSpPr>
              <a:spLocks noChangeShapeType="1"/>
            </p:cNvSpPr>
            <p:nvPr/>
          </p:nvSpPr>
          <p:spPr bwMode="auto">
            <a:xfrm>
              <a:off x="4284" y="2334"/>
              <a:ext cx="555"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44"/>
            <p:cNvSpPr>
              <a:spLocks noChangeShapeType="1"/>
            </p:cNvSpPr>
            <p:nvPr/>
          </p:nvSpPr>
          <p:spPr bwMode="auto">
            <a:xfrm>
              <a:off x="4274" y="2268"/>
              <a:ext cx="0" cy="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Text Box 45"/>
            <p:cNvSpPr txBox="1">
              <a:spLocks noChangeArrowheads="1"/>
            </p:cNvSpPr>
            <p:nvPr/>
          </p:nvSpPr>
          <p:spPr bwMode="auto">
            <a:xfrm>
              <a:off x="4136" y="2850"/>
              <a:ext cx="34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altLang="en-US"/>
                <a:t>f</a:t>
              </a:r>
              <a:r>
                <a:rPr lang="en-US" altLang="en-US" baseline="-25000"/>
                <a:t>CL</a:t>
              </a:r>
            </a:p>
          </p:txBody>
        </p:sp>
      </p:grpSp>
      <p:grpSp>
        <p:nvGrpSpPr>
          <p:cNvPr id="3" name="Group 54"/>
          <p:cNvGrpSpPr>
            <a:grpSpLocks/>
          </p:cNvGrpSpPr>
          <p:nvPr/>
        </p:nvGrpSpPr>
        <p:grpSpPr bwMode="auto">
          <a:xfrm>
            <a:off x="5513388" y="2682875"/>
            <a:ext cx="1233487" cy="1519238"/>
            <a:chOff x="3473" y="1690"/>
            <a:chExt cx="777" cy="957"/>
          </a:xfrm>
        </p:grpSpPr>
        <p:sp>
          <p:nvSpPr>
            <p:cNvPr id="10267" name="Line 48"/>
            <p:cNvSpPr>
              <a:spLocks noChangeShapeType="1"/>
            </p:cNvSpPr>
            <p:nvPr/>
          </p:nvSpPr>
          <p:spPr bwMode="auto">
            <a:xfrm>
              <a:off x="3473" y="1690"/>
              <a:ext cx="0" cy="6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0268" name="Object 49"/>
            <p:cNvGraphicFramePr>
              <a:graphicFrameLocks noChangeAspect="1"/>
            </p:cNvGraphicFramePr>
            <p:nvPr/>
          </p:nvGraphicFramePr>
          <p:xfrm>
            <a:off x="3486" y="1936"/>
            <a:ext cx="433" cy="185"/>
          </p:xfrm>
          <a:graphic>
            <a:graphicData uri="http://schemas.openxmlformats.org/presentationml/2006/ole">
              <mc:AlternateContent xmlns:mc="http://schemas.openxmlformats.org/markup-compatibility/2006">
                <mc:Choice xmlns:v="urn:schemas-microsoft-com:vml" Requires="v">
                  <p:oleObj spid="_x0000_s10435" name="Equation" r:id="rId14" imgW="558800" imgH="228600" progId="Equation.3">
                    <p:embed/>
                  </p:oleObj>
                </mc:Choice>
                <mc:Fallback>
                  <p:oleObj name="Equation" r:id="rId14" imgW="558800" imgH="228600"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86" y="1936"/>
                          <a:ext cx="433" cy="1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9" name="Line 50"/>
            <p:cNvSpPr>
              <a:spLocks noChangeShapeType="1"/>
            </p:cNvSpPr>
            <p:nvPr/>
          </p:nvSpPr>
          <p:spPr bwMode="auto">
            <a:xfrm rot="16200000" flipH="1">
              <a:off x="3991" y="2388"/>
              <a:ext cx="0"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0270" name="Object 51"/>
            <p:cNvGraphicFramePr>
              <a:graphicFrameLocks noChangeAspect="1"/>
            </p:cNvGraphicFramePr>
            <p:nvPr/>
          </p:nvGraphicFramePr>
          <p:xfrm>
            <a:off x="3767" y="2419"/>
            <a:ext cx="433" cy="185"/>
          </p:xfrm>
          <a:graphic>
            <a:graphicData uri="http://schemas.openxmlformats.org/presentationml/2006/ole">
              <mc:AlternateContent xmlns:mc="http://schemas.openxmlformats.org/markup-compatibility/2006">
                <mc:Choice xmlns:v="urn:schemas-microsoft-com:vml" Requires="v">
                  <p:oleObj spid="_x0000_s10436" name="Equation" r:id="rId16" imgW="558800" imgH="228600" progId="Equation.3">
                    <p:embed/>
                  </p:oleObj>
                </mc:Choice>
                <mc:Fallback>
                  <p:oleObj name="Equation" r:id="rId16" imgW="558800" imgH="228600" progId="Equation.3">
                    <p:embed/>
                    <p:pic>
                      <p:nvPicPr>
                        <p:cNvPr id="0" name="Object 5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67" y="2419"/>
                          <a:ext cx="433" cy="1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16</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449130"/>
            <a:ext cx="5893648" cy="1200329"/>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3: </a:t>
            </a:r>
          </a:p>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Feedback Topologies</a:t>
            </a:r>
            <a:endParaRPr lang="en-GB" altLang="zh-CN" sz="3600" dirty="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127127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0F17E56-4E48-49AA-AD94-E6C616A44D7C}" type="slidenum">
              <a:rPr lang="en-GB" altLang="en-US" sz="1200" smtClean="0">
                <a:latin typeface="Garamond" pitchFamily="18" charset="0"/>
              </a:rPr>
              <a:pPr eaLnBrk="1" hangingPunct="1"/>
              <a:t>17</a:t>
            </a:fld>
            <a:endParaRPr lang="en-GB" altLang="en-US" sz="1200" smtClean="0">
              <a:latin typeface="Garamond" pitchFamily="18" charset="0"/>
            </a:endParaRPr>
          </a:p>
        </p:txBody>
      </p:sp>
      <p:sp>
        <p:nvSpPr>
          <p:cNvPr id="1126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126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26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nvGrpSpPr>
          <p:cNvPr id="11270" name="Group 5"/>
          <p:cNvGrpSpPr>
            <a:grpSpLocks/>
          </p:cNvGrpSpPr>
          <p:nvPr/>
        </p:nvGrpSpPr>
        <p:grpSpPr bwMode="auto">
          <a:xfrm>
            <a:off x="4770438" y="1412875"/>
            <a:ext cx="3709987" cy="1695450"/>
            <a:chOff x="3005" y="890"/>
            <a:chExt cx="2337" cy="1068"/>
          </a:xfrm>
        </p:grpSpPr>
        <p:sp>
          <p:nvSpPr>
            <p:cNvPr id="11321" name="Freeform 6"/>
            <p:cNvSpPr>
              <a:spLocks/>
            </p:cNvSpPr>
            <p:nvPr/>
          </p:nvSpPr>
          <p:spPr bwMode="auto">
            <a:xfrm>
              <a:off x="3499" y="1019"/>
              <a:ext cx="278" cy="289"/>
            </a:xfrm>
            <a:custGeom>
              <a:avLst/>
              <a:gdLst>
                <a:gd name="T0" fmla="*/ 0 w 512"/>
                <a:gd name="T1" fmla="*/ 22 h 546"/>
                <a:gd name="T2" fmla="*/ 22 w 512"/>
                <a:gd name="T3" fmla="*/ 0 h 546"/>
                <a:gd name="T4" fmla="*/ 45 w 512"/>
                <a:gd name="T5" fmla="*/ 22 h 546"/>
                <a:gd name="T6" fmla="*/ 45 w 512"/>
                <a:gd name="T7" fmla="*/ 22 h 546"/>
                <a:gd name="T8" fmla="*/ 22 w 512"/>
                <a:gd name="T9" fmla="*/ 43 h 546"/>
                <a:gd name="T10" fmla="*/ 0 w 512"/>
                <a:gd name="T11" fmla="*/ 22 h 546"/>
                <a:gd name="T12" fmla="*/ 0 60000 65536"/>
                <a:gd name="T13" fmla="*/ 0 60000 65536"/>
                <a:gd name="T14" fmla="*/ 0 60000 65536"/>
                <a:gd name="T15" fmla="*/ 0 60000 65536"/>
                <a:gd name="T16" fmla="*/ 0 60000 65536"/>
                <a:gd name="T17" fmla="*/ 0 60000 65536"/>
                <a:gd name="T18" fmla="*/ 0 w 512"/>
                <a:gd name="T19" fmla="*/ 0 h 546"/>
                <a:gd name="T20" fmla="*/ 512 w 512"/>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512" h="546">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solidFill>
              <a:srgbClr val="FFFFFF"/>
            </a:solidFill>
            <a:ln w="0">
              <a:solidFill>
                <a:srgbClr val="000000"/>
              </a:solidFill>
              <a:prstDash val="solid"/>
              <a:round/>
              <a:headEnd/>
              <a:tailEnd/>
            </a:ln>
          </p:spPr>
          <p:txBody>
            <a:bodyPr/>
            <a:lstStyle/>
            <a:p>
              <a:endParaRPr lang="en-US"/>
            </a:p>
          </p:txBody>
        </p:sp>
        <p:sp>
          <p:nvSpPr>
            <p:cNvPr id="11322" name="Freeform 7"/>
            <p:cNvSpPr>
              <a:spLocks noEditPoints="1"/>
            </p:cNvSpPr>
            <p:nvPr/>
          </p:nvSpPr>
          <p:spPr bwMode="auto">
            <a:xfrm>
              <a:off x="3499" y="1019"/>
              <a:ext cx="278" cy="289"/>
            </a:xfrm>
            <a:custGeom>
              <a:avLst/>
              <a:gdLst>
                <a:gd name="T0" fmla="*/ 7 w 512"/>
                <a:gd name="T1" fmla="*/ 6 h 546"/>
                <a:gd name="T2" fmla="*/ 38 w 512"/>
                <a:gd name="T3" fmla="*/ 37 h 546"/>
                <a:gd name="T4" fmla="*/ 38 w 512"/>
                <a:gd name="T5" fmla="*/ 6 h 546"/>
                <a:gd name="T6" fmla="*/ 7 w 512"/>
                <a:gd name="T7" fmla="*/ 37 h 546"/>
                <a:gd name="T8" fmla="*/ 0 w 512"/>
                <a:gd name="T9" fmla="*/ 22 h 546"/>
                <a:gd name="T10" fmla="*/ 22 w 512"/>
                <a:gd name="T11" fmla="*/ 0 h 546"/>
                <a:gd name="T12" fmla="*/ 45 w 512"/>
                <a:gd name="T13" fmla="*/ 22 h 546"/>
                <a:gd name="T14" fmla="*/ 45 w 512"/>
                <a:gd name="T15" fmla="*/ 22 h 546"/>
                <a:gd name="T16" fmla="*/ 22 w 512"/>
                <a:gd name="T17" fmla="*/ 43 h 546"/>
                <a:gd name="T18" fmla="*/ 0 w 512"/>
                <a:gd name="T19" fmla="*/ 22 h 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2"/>
                <a:gd name="T31" fmla="*/ 0 h 546"/>
                <a:gd name="T32" fmla="*/ 512 w 512"/>
                <a:gd name="T33" fmla="*/ 546 h 5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2" h="546">
                  <a:moveTo>
                    <a:pt x="74" y="80"/>
                  </a:moveTo>
                  <a:lnTo>
                    <a:pt x="437" y="466"/>
                  </a:lnTo>
                  <a:moveTo>
                    <a:pt x="437" y="80"/>
                  </a:moveTo>
                  <a:lnTo>
                    <a:pt x="74" y="466"/>
                  </a:lnTo>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3" name="Line 8"/>
            <p:cNvSpPr>
              <a:spLocks noChangeShapeType="1"/>
            </p:cNvSpPr>
            <p:nvPr/>
          </p:nvSpPr>
          <p:spPr bwMode="auto">
            <a:xfrm>
              <a:off x="4159" y="893"/>
              <a:ext cx="1" cy="54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4" name="Line 9"/>
            <p:cNvSpPr>
              <a:spLocks noChangeShapeType="1"/>
            </p:cNvSpPr>
            <p:nvPr/>
          </p:nvSpPr>
          <p:spPr bwMode="auto">
            <a:xfrm flipV="1">
              <a:off x="4159" y="1164"/>
              <a:ext cx="434" cy="27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5" name="Line 10"/>
            <p:cNvSpPr>
              <a:spLocks noChangeShapeType="1"/>
            </p:cNvSpPr>
            <p:nvPr/>
          </p:nvSpPr>
          <p:spPr bwMode="auto">
            <a:xfrm>
              <a:off x="4159" y="893"/>
              <a:ext cx="434" cy="27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6" name="Line 11"/>
            <p:cNvSpPr>
              <a:spLocks noChangeShapeType="1"/>
            </p:cNvSpPr>
            <p:nvPr/>
          </p:nvSpPr>
          <p:spPr bwMode="auto">
            <a:xfrm>
              <a:off x="3777" y="1164"/>
              <a:ext cx="38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7" name="Line 12"/>
            <p:cNvSpPr>
              <a:spLocks noChangeShapeType="1"/>
            </p:cNvSpPr>
            <p:nvPr/>
          </p:nvSpPr>
          <p:spPr bwMode="auto">
            <a:xfrm>
              <a:off x="4593" y="1164"/>
              <a:ext cx="695"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8" name="Line 13"/>
            <p:cNvSpPr>
              <a:spLocks noChangeShapeType="1"/>
            </p:cNvSpPr>
            <p:nvPr/>
          </p:nvSpPr>
          <p:spPr bwMode="auto">
            <a:xfrm>
              <a:off x="3030" y="1164"/>
              <a:ext cx="469"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9" name="Oval 14"/>
            <p:cNvSpPr>
              <a:spLocks noChangeArrowheads="1"/>
            </p:cNvSpPr>
            <p:nvPr/>
          </p:nvSpPr>
          <p:spPr bwMode="auto">
            <a:xfrm>
              <a:off x="3013" y="1145"/>
              <a:ext cx="35"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330" name="Oval 15"/>
            <p:cNvSpPr>
              <a:spLocks noChangeArrowheads="1"/>
            </p:cNvSpPr>
            <p:nvPr/>
          </p:nvSpPr>
          <p:spPr bwMode="auto">
            <a:xfrm>
              <a:off x="3013" y="1145"/>
              <a:ext cx="35"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331" name="Line 16"/>
            <p:cNvSpPr>
              <a:spLocks noChangeShapeType="1"/>
            </p:cNvSpPr>
            <p:nvPr/>
          </p:nvSpPr>
          <p:spPr bwMode="auto">
            <a:xfrm>
              <a:off x="3238" y="1164"/>
              <a:ext cx="2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2" name="Freeform 17"/>
            <p:cNvSpPr>
              <a:spLocks/>
            </p:cNvSpPr>
            <p:nvPr/>
          </p:nvSpPr>
          <p:spPr bwMode="auto">
            <a:xfrm>
              <a:off x="3246" y="1132"/>
              <a:ext cx="62"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11333" name="Line 18"/>
            <p:cNvSpPr>
              <a:spLocks noChangeShapeType="1"/>
            </p:cNvSpPr>
            <p:nvPr/>
          </p:nvSpPr>
          <p:spPr bwMode="auto">
            <a:xfrm>
              <a:off x="3950" y="1164"/>
              <a:ext cx="2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4" name="Freeform 19"/>
            <p:cNvSpPr>
              <a:spLocks/>
            </p:cNvSpPr>
            <p:nvPr/>
          </p:nvSpPr>
          <p:spPr bwMode="auto">
            <a:xfrm>
              <a:off x="3958" y="1132"/>
              <a:ext cx="62"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11335" name="Rectangle 20"/>
            <p:cNvSpPr>
              <a:spLocks noChangeArrowheads="1"/>
            </p:cNvSpPr>
            <p:nvPr/>
          </p:nvSpPr>
          <p:spPr bwMode="auto">
            <a:xfrm>
              <a:off x="3005" y="95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11336" name="Rectangle 21"/>
            <p:cNvSpPr>
              <a:spLocks noChangeArrowheads="1"/>
            </p:cNvSpPr>
            <p:nvPr/>
          </p:nvSpPr>
          <p:spPr bwMode="auto">
            <a:xfrm>
              <a:off x="3065" y="103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g</a:t>
              </a:r>
              <a:endParaRPr lang="en-GB" altLang="en-US"/>
            </a:p>
          </p:txBody>
        </p:sp>
        <p:sp>
          <p:nvSpPr>
            <p:cNvPr id="11337" name="Rectangle 22"/>
            <p:cNvSpPr>
              <a:spLocks noChangeArrowheads="1"/>
            </p:cNvSpPr>
            <p:nvPr/>
          </p:nvSpPr>
          <p:spPr bwMode="auto">
            <a:xfrm>
              <a:off x="3926" y="95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11338" name="Rectangle 23"/>
            <p:cNvSpPr>
              <a:spLocks noChangeArrowheads="1"/>
            </p:cNvSpPr>
            <p:nvPr/>
          </p:nvSpPr>
          <p:spPr bwMode="auto">
            <a:xfrm>
              <a:off x="3978" y="1036"/>
              <a:ext cx="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in</a:t>
              </a:r>
              <a:endParaRPr lang="en-GB" altLang="en-US"/>
            </a:p>
          </p:txBody>
        </p:sp>
        <p:sp>
          <p:nvSpPr>
            <p:cNvPr id="11339" name="Rectangle 24"/>
            <p:cNvSpPr>
              <a:spLocks noChangeArrowheads="1"/>
            </p:cNvSpPr>
            <p:nvPr/>
          </p:nvSpPr>
          <p:spPr bwMode="auto">
            <a:xfrm>
              <a:off x="3509" y="145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11340" name="Rectangle 25"/>
            <p:cNvSpPr>
              <a:spLocks noChangeArrowheads="1"/>
            </p:cNvSpPr>
            <p:nvPr/>
          </p:nvSpPr>
          <p:spPr bwMode="auto">
            <a:xfrm>
              <a:off x="3561" y="153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f</a:t>
              </a:r>
              <a:endParaRPr lang="en-GB" altLang="en-US"/>
            </a:p>
          </p:txBody>
        </p:sp>
        <p:sp>
          <p:nvSpPr>
            <p:cNvPr id="11341" name="Rectangle 26"/>
            <p:cNvSpPr>
              <a:spLocks noChangeArrowheads="1"/>
            </p:cNvSpPr>
            <p:nvPr/>
          </p:nvSpPr>
          <p:spPr bwMode="auto">
            <a:xfrm>
              <a:off x="4159" y="1813"/>
              <a:ext cx="434" cy="144"/>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342" name="Line 27"/>
            <p:cNvSpPr>
              <a:spLocks noChangeShapeType="1"/>
            </p:cNvSpPr>
            <p:nvPr/>
          </p:nvSpPr>
          <p:spPr bwMode="auto">
            <a:xfrm>
              <a:off x="4593" y="1885"/>
              <a:ext cx="435"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28"/>
            <p:cNvSpPr>
              <a:spLocks noChangeShapeType="1"/>
            </p:cNvSpPr>
            <p:nvPr/>
          </p:nvSpPr>
          <p:spPr bwMode="auto">
            <a:xfrm flipV="1">
              <a:off x="5028" y="1164"/>
              <a:ext cx="1" cy="72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29"/>
            <p:cNvSpPr>
              <a:spLocks noChangeShapeType="1"/>
            </p:cNvSpPr>
            <p:nvPr/>
          </p:nvSpPr>
          <p:spPr bwMode="auto">
            <a:xfrm>
              <a:off x="4767" y="1164"/>
              <a:ext cx="2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Freeform 30"/>
            <p:cNvSpPr>
              <a:spLocks/>
            </p:cNvSpPr>
            <p:nvPr/>
          </p:nvSpPr>
          <p:spPr bwMode="auto">
            <a:xfrm>
              <a:off x="4775" y="1132"/>
              <a:ext cx="61"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11346" name="Oval 31"/>
            <p:cNvSpPr>
              <a:spLocks noChangeArrowheads="1"/>
            </p:cNvSpPr>
            <p:nvPr/>
          </p:nvSpPr>
          <p:spPr bwMode="auto">
            <a:xfrm>
              <a:off x="5271" y="1145"/>
              <a:ext cx="34"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347" name="Oval 32"/>
            <p:cNvSpPr>
              <a:spLocks noChangeArrowheads="1"/>
            </p:cNvSpPr>
            <p:nvPr/>
          </p:nvSpPr>
          <p:spPr bwMode="auto">
            <a:xfrm>
              <a:off x="5271" y="1145"/>
              <a:ext cx="34"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348" name="Rectangle 33"/>
            <p:cNvSpPr>
              <a:spLocks noChangeArrowheads="1"/>
            </p:cNvSpPr>
            <p:nvPr/>
          </p:nvSpPr>
          <p:spPr bwMode="auto">
            <a:xfrm>
              <a:off x="5246" y="95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11349" name="Rectangle 34"/>
            <p:cNvSpPr>
              <a:spLocks noChangeArrowheads="1"/>
            </p:cNvSpPr>
            <p:nvPr/>
          </p:nvSpPr>
          <p:spPr bwMode="auto">
            <a:xfrm>
              <a:off x="5298" y="103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a:t>
              </a:r>
              <a:endParaRPr lang="en-GB" altLang="en-US"/>
            </a:p>
          </p:txBody>
        </p:sp>
        <p:sp>
          <p:nvSpPr>
            <p:cNvPr id="11350" name="Line 35"/>
            <p:cNvSpPr>
              <a:spLocks noChangeShapeType="1"/>
            </p:cNvSpPr>
            <p:nvPr/>
          </p:nvSpPr>
          <p:spPr bwMode="auto">
            <a:xfrm flipH="1">
              <a:off x="3638" y="1885"/>
              <a:ext cx="521"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1" name="Line 36"/>
            <p:cNvSpPr>
              <a:spLocks noChangeShapeType="1"/>
            </p:cNvSpPr>
            <p:nvPr/>
          </p:nvSpPr>
          <p:spPr bwMode="auto">
            <a:xfrm flipV="1">
              <a:off x="3638" y="1308"/>
              <a:ext cx="1" cy="57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2" name="Line 37"/>
            <p:cNvSpPr>
              <a:spLocks noChangeShapeType="1"/>
            </p:cNvSpPr>
            <p:nvPr/>
          </p:nvSpPr>
          <p:spPr bwMode="auto">
            <a:xfrm flipV="1">
              <a:off x="3638" y="1591"/>
              <a:ext cx="1" cy="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3" name="Freeform 38"/>
            <p:cNvSpPr>
              <a:spLocks/>
            </p:cNvSpPr>
            <p:nvPr/>
          </p:nvSpPr>
          <p:spPr bwMode="auto">
            <a:xfrm>
              <a:off x="3607" y="1543"/>
              <a:ext cx="61" cy="63"/>
            </a:xfrm>
            <a:custGeom>
              <a:avLst/>
              <a:gdLst>
                <a:gd name="T0" fmla="*/ 5 w 113"/>
                <a:gd name="T1" fmla="*/ 0 h 121"/>
                <a:gd name="T2" fmla="*/ 10 w 113"/>
                <a:gd name="T3" fmla="*/ 9 h 121"/>
                <a:gd name="T4" fmla="*/ 0 w 113"/>
                <a:gd name="T5" fmla="*/ 9 h 121"/>
                <a:gd name="T6" fmla="*/ 0 w 113"/>
                <a:gd name="T7" fmla="*/ 9 h 121"/>
                <a:gd name="T8" fmla="*/ 5 w 113"/>
                <a:gd name="T9" fmla="*/ 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0"/>
                  </a:moveTo>
                  <a:lnTo>
                    <a:pt x="113" y="121"/>
                  </a:lnTo>
                  <a:cubicBezTo>
                    <a:pt x="78" y="102"/>
                    <a:pt x="35" y="102"/>
                    <a:pt x="0" y="121"/>
                  </a:cubicBez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11354" name="Rectangle 39"/>
            <p:cNvSpPr>
              <a:spLocks noChangeArrowheads="1"/>
            </p:cNvSpPr>
            <p:nvPr/>
          </p:nvSpPr>
          <p:spPr bwMode="auto">
            <a:xfrm>
              <a:off x="4200" y="105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1355" name="Rectangle 40"/>
            <p:cNvSpPr>
              <a:spLocks noChangeArrowheads="1"/>
            </p:cNvSpPr>
            <p:nvPr/>
          </p:nvSpPr>
          <p:spPr bwMode="auto">
            <a:xfrm>
              <a:off x="4269" y="1123"/>
              <a:ext cx="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11356" name="Rectangle 41"/>
            <p:cNvSpPr>
              <a:spLocks noChangeArrowheads="1"/>
            </p:cNvSpPr>
            <p:nvPr/>
          </p:nvSpPr>
          <p:spPr bwMode="auto">
            <a:xfrm>
              <a:off x="4351" y="1814"/>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1357" name="Line 42"/>
            <p:cNvSpPr>
              <a:spLocks noChangeShapeType="1"/>
            </p:cNvSpPr>
            <p:nvPr/>
          </p:nvSpPr>
          <p:spPr bwMode="auto">
            <a:xfrm>
              <a:off x="5028" y="1524"/>
              <a:ext cx="1" cy="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8" name="Freeform 43"/>
            <p:cNvSpPr>
              <a:spLocks/>
            </p:cNvSpPr>
            <p:nvPr/>
          </p:nvSpPr>
          <p:spPr bwMode="auto">
            <a:xfrm>
              <a:off x="4996" y="1532"/>
              <a:ext cx="62" cy="65"/>
            </a:xfrm>
            <a:custGeom>
              <a:avLst/>
              <a:gdLst>
                <a:gd name="T0" fmla="*/ 5 w 113"/>
                <a:gd name="T1" fmla="*/ 10 h 121"/>
                <a:gd name="T2" fmla="*/ 0 w 113"/>
                <a:gd name="T3" fmla="*/ 0 h 121"/>
                <a:gd name="T4" fmla="*/ 10 w 113"/>
                <a:gd name="T5" fmla="*/ 0 h 121"/>
                <a:gd name="T6" fmla="*/ 10 w 113"/>
                <a:gd name="T7" fmla="*/ 0 h 121"/>
                <a:gd name="T8" fmla="*/ 5 w 113"/>
                <a:gd name="T9" fmla="*/ 1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121"/>
                  </a:moveTo>
                  <a:lnTo>
                    <a:pt x="0" y="0"/>
                  </a:lnTo>
                  <a:cubicBezTo>
                    <a:pt x="35" y="19"/>
                    <a:pt x="78" y="19"/>
                    <a:pt x="113" y="0"/>
                  </a:cubicBezTo>
                  <a:lnTo>
                    <a:pt x="57" y="121"/>
                  </a:lnTo>
                  <a:close/>
                </a:path>
              </a:pathLst>
            </a:custGeom>
            <a:solidFill>
              <a:srgbClr val="000000"/>
            </a:solidFill>
            <a:ln w="0">
              <a:solidFill>
                <a:srgbClr val="000000"/>
              </a:solidFill>
              <a:prstDash val="solid"/>
              <a:round/>
              <a:headEnd/>
              <a:tailEnd/>
            </a:ln>
          </p:spPr>
          <p:txBody>
            <a:bodyPr/>
            <a:lstStyle/>
            <a:p>
              <a:endParaRPr lang="en-US"/>
            </a:p>
          </p:txBody>
        </p:sp>
        <p:sp>
          <p:nvSpPr>
            <p:cNvPr id="11359" name="Oval 44"/>
            <p:cNvSpPr>
              <a:spLocks noChangeArrowheads="1"/>
            </p:cNvSpPr>
            <p:nvPr/>
          </p:nvSpPr>
          <p:spPr bwMode="auto">
            <a:xfrm>
              <a:off x="5010" y="1145"/>
              <a:ext cx="35"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360" name="Oval 45"/>
            <p:cNvSpPr>
              <a:spLocks noChangeArrowheads="1"/>
            </p:cNvSpPr>
            <p:nvPr/>
          </p:nvSpPr>
          <p:spPr bwMode="auto">
            <a:xfrm>
              <a:off x="5010" y="1145"/>
              <a:ext cx="35"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1361" name="Rectangle 46"/>
            <p:cNvSpPr>
              <a:spLocks noChangeArrowheads="1"/>
            </p:cNvSpPr>
            <p:nvPr/>
          </p:nvSpPr>
          <p:spPr bwMode="auto">
            <a:xfrm>
              <a:off x="3526" y="1103"/>
              <a:ext cx="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sp>
          <p:nvSpPr>
            <p:cNvPr id="11362" name="Rectangle 47"/>
            <p:cNvSpPr>
              <a:spLocks noChangeArrowheads="1"/>
            </p:cNvSpPr>
            <p:nvPr/>
          </p:nvSpPr>
          <p:spPr bwMode="auto">
            <a:xfrm>
              <a:off x="3622" y="1179"/>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graphicFrame>
          <p:nvGraphicFramePr>
            <p:cNvPr id="11363" name="Object 48"/>
            <p:cNvGraphicFramePr>
              <a:graphicFrameLocks noChangeAspect="1"/>
            </p:cNvGraphicFramePr>
            <p:nvPr/>
          </p:nvGraphicFramePr>
          <p:xfrm>
            <a:off x="3646" y="1620"/>
            <a:ext cx="386" cy="228"/>
          </p:xfrm>
          <a:graphic>
            <a:graphicData uri="http://schemas.openxmlformats.org/presentationml/2006/ole">
              <mc:AlternateContent xmlns:mc="http://schemas.openxmlformats.org/markup-compatibility/2006">
                <mc:Choice xmlns:v="urn:schemas-microsoft-com:vml" Requires="v">
                  <p:oleObj spid="_x0000_s11497" name="Equation" r:id="rId4" imgW="291973" imgH="228501" progId="Equation.3">
                    <p:embed/>
                  </p:oleObj>
                </mc:Choice>
                <mc:Fallback>
                  <p:oleObj name="Equation" r:id="rId4" imgW="291973" imgH="228501" progId="Equation.3">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6" y="1620"/>
                          <a:ext cx="38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4" name="Object 49"/>
            <p:cNvGraphicFramePr>
              <a:graphicFrameLocks noChangeAspect="1"/>
            </p:cNvGraphicFramePr>
            <p:nvPr/>
          </p:nvGraphicFramePr>
          <p:xfrm>
            <a:off x="4503" y="890"/>
            <a:ext cx="521" cy="214"/>
          </p:xfrm>
          <a:graphic>
            <a:graphicData uri="http://schemas.openxmlformats.org/presentationml/2006/ole">
              <mc:AlternateContent xmlns:mc="http://schemas.openxmlformats.org/markup-compatibility/2006">
                <mc:Choice xmlns:v="urn:schemas-microsoft-com:vml" Requires="v">
                  <p:oleObj spid="_x0000_s11498" name="Equation" r:id="rId6" imgW="419100" imgH="228600" progId="Equation.3">
                    <p:embed/>
                  </p:oleObj>
                </mc:Choice>
                <mc:Fallback>
                  <p:oleObj name="Equation" r:id="rId6" imgW="419100" imgH="228600" progId="Equation.3">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3" y="890"/>
                          <a:ext cx="52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271" name="Text Box 50"/>
          <p:cNvSpPr txBox="1">
            <a:spLocks noChangeArrowheads="1"/>
          </p:cNvSpPr>
          <p:nvPr/>
        </p:nvSpPr>
        <p:spPr bwMode="auto">
          <a:xfrm>
            <a:off x="649288" y="1487488"/>
            <a:ext cx="385603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In our case, x</a:t>
            </a:r>
            <a:r>
              <a:rPr lang="en-GB" altLang="en-US" baseline="-25000"/>
              <a:t>f</a:t>
            </a:r>
            <a:r>
              <a:rPr lang="en-GB" altLang="en-US"/>
              <a:t>, x</a:t>
            </a:r>
            <a:r>
              <a:rPr lang="en-GB" altLang="en-US" baseline="-25000"/>
              <a:t>g</a:t>
            </a:r>
            <a:r>
              <a:rPr lang="en-GB" altLang="en-US"/>
              <a:t> and x</a:t>
            </a:r>
            <a:r>
              <a:rPr lang="en-GB" altLang="en-US" baseline="-25000"/>
              <a:t>in</a:t>
            </a:r>
            <a:r>
              <a:rPr lang="en-GB" altLang="en-US"/>
              <a:t> (taken as a group) could be either voltage or current and so can x</a:t>
            </a:r>
            <a:r>
              <a:rPr lang="en-GB" altLang="en-US" baseline="-25000"/>
              <a:t>o</a:t>
            </a:r>
            <a:r>
              <a:rPr lang="en-GB" altLang="en-US"/>
              <a:t>.  Any transformation between the two types of signal would be performed by A</a:t>
            </a:r>
            <a:r>
              <a:rPr lang="en-GB" altLang="en-US" baseline="-25000"/>
              <a:t>OL</a:t>
            </a:r>
            <a:r>
              <a:rPr lang="en-GB" altLang="en-US"/>
              <a:t> and </a:t>
            </a:r>
            <a:r>
              <a:rPr lang="el-GR" altLang="en-US">
                <a:cs typeface="Arial" charset="0"/>
              </a:rPr>
              <a:t>β</a:t>
            </a:r>
          </a:p>
        </p:txBody>
      </p:sp>
      <p:sp>
        <p:nvSpPr>
          <p:cNvPr id="11272" name="Text Box 51"/>
          <p:cNvSpPr txBox="1">
            <a:spLocks noChangeArrowheads="1"/>
          </p:cNvSpPr>
          <p:nvPr/>
        </p:nvSpPr>
        <p:spPr bwMode="auto">
          <a:xfrm>
            <a:off x="642938" y="2981325"/>
            <a:ext cx="4748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There are therefore four possibilities to consider:</a:t>
            </a:r>
            <a:endParaRPr lang="el-GR" altLang="en-US">
              <a:cs typeface="Arial" charset="0"/>
            </a:endParaRPr>
          </a:p>
        </p:txBody>
      </p:sp>
      <p:graphicFrame>
        <p:nvGraphicFramePr>
          <p:cNvPr id="845940" name="Group 116"/>
          <p:cNvGraphicFramePr>
            <a:graphicFrameLocks noGrp="1"/>
          </p:cNvGraphicFramePr>
          <p:nvPr/>
        </p:nvGraphicFramePr>
        <p:xfrm>
          <a:off x="625475" y="3481388"/>
          <a:ext cx="6545263" cy="2487633"/>
        </p:xfrm>
        <a:graphic>
          <a:graphicData uri="http://schemas.openxmlformats.org/drawingml/2006/table">
            <a:tbl>
              <a:tblPr/>
              <a:tblGrid>
                <a:gridCol w="1309688"/>
                <a:gridCol w="1309687"/>
                <a:gridCol w="1233488"/>
                <a:gridCol w="2692400"/>
              </a:tblGrid>
              <a:tr h="52844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x</a:t>
                      </a:r>
                      <a:r>
                        <a:rPr kumimoji="0" lang="en-GB" sz="1600" b="0" i="0" u="none" strike="noStrike" cap="none" normalizeH="0" baseline="-25000" smtClean="0">
                          <a:ln>
                            <a:noFill/>
                          </a:ln>
                          <a:solidFill>
                            <a:schemeClr val="tx1"/>
                          </a:solidFill>
                          <a:effectLst/>
                          <a:latin typeface="Arial" charset="0"/>
                        </a:rPr>
                        <a:t>g</a:t>
                      </a:r>
                      <a:r>
                        <a:rPr kumimoji="0" lang="en-GB" sz="1600" b="0" i="0" u="none" strike="noStrike" cap="none" normalizeH="0" baseline="0" smtClean="0">
                          <a:ln>
                            <a:noFill/>
                          </a:ln>
                          <a:solidFill>
                            <a:schemeClr val="tx1"/>
                          </a:solidFill>
                          <a:effectLst/>
                          <a:latin typeface="Arial" charset="0"/>
                        </a:rPr>
                        <a:t>, x</a:t>
                      </a:r>
                      <a:r>
                        <a:rPr kumimoji="0" lang="en-GB" sz="1600" b="0" i="0" u="none" strike="noStrike" cap="none" normalizeH="0" baseline="-25000" smtClean="0">
                          <a:ln>
                            <a:noFill/>
                          </a:ln>
                          <a:solidFill>
                            <a:schemeClr val="tx1"/>
                          </a:solidFill>
                          <a:effectLst/>
                          <a:latin typeface="Arial" charset="0"/>
                        </a:rPr>
                        <a:t>f </a:t>
                      </a:r>
                      <a:r>
                        <a:rPr kumimoji="0" lang="en-GB" sz="1600" b="0" i="0" u="none" strike="noStrike" cap="none" normalizeH="0" baseline="0" smtClean="0">
                          <a:ln>
                            <a:noFill/>
                          </a:ln>
                          <a:solidFill>
                            <a:schemeClr val="tx1"/>
                          </a:solidFill>
                          <a:effectLst/>
                          <a:latin typeface="Arial" charset="0"/>
                        </a:rPr>
                        <a:t>and x</a:t>
                      </a:r>
                      <a:r>
                        <a:rPr kumimoji="0" lang="en-GB" sz="1600" b="0" i="0" u="none" strike="noStrike" cap="none" normalizeH="0" baseline="-25000" smtClean="0">
                          <a:ln>
                            <a:noFill/>
                          </a:ln>
                          <a:solidFill>
                            <a:schemeClr val="tx1"/>
                          </a:solidFill>
                          <a:effectLst/>
                          <a:latin typeface="Arial" charset="0"/>
                        </a:rPr>
                        <a:t>in</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x</a:t>
                      </a:r>
                      <a:r>
                        <a:rPr kumimoji="0" lang="en-GB" sz="1600" b="0" i="0" u="none" strike="noStrike" cap="none" normalizeH="0" baseline="-25000" smtClean="0">
                          <a:ln>
                            <a:noFill/>
                          </a:ln>
                          <a:solidFill>
                            <a:schemeClr val="tx1"/>
                          </a:solidFill>
                          <a:effectLst/>
                          <a:latin typeface="Arial" charset="0"/>
                        </a:rPr>
                        <a:t>o</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 x</a:t>
                      </a:r>
                      <a:r>
                        <a:rPr kumimoji="0" lang="en-GB" sz="1600" b="0" i="0" u="none" strike="noStrike" cap="none" normalizeH="0" baseline="-25000" smtClean="0">
                          <a:ln>
                            <a:noFill/>
                          </a:ln>
                          <a:solidFill>
                            <a:schemeClr val="tx1"/>
                          </a:solidFill>
                          <a:effectLst/>
                          <a:latin typeface="Arial" charset="0"/>
                        </a:rPr>
                        <a:t>O</a:t>
                      </a:r>
                      <a:r>
                        <a:rPr kumimoji="0" lang="en-GB" sz="1600" b="0" i="0" u="none" strike="noStrike" cap="none" normalizeH="0" baseline="0" smtClean="0">
                          <a:ln>
                            <a:noFill/>
                          </a:ln>
                          <a:solidFill>
                            <a:schemeClr val="tx1"/>
                          </a:solidFill>
                          <a:effectLst/>
                          <a:latin typeface="Arial" charset="0"/>
                        </a:rPr>
                        <a:t>/x</a:t>
                      </a:r>
                      <a:r>
                        <a:rPr kumimoji="0" lang="en-GB" sz="1600" b="0" i="0" u="none" strike="noStrike" cap="none" normalizeH="0" baseline="-25000" smtClean="0">
                          <a:ln>
                            <a:noFill/>
                          </a:ln>
                          <a:solidFill>
                            <a:schemeClr val="tx1"/>
                          </a:solidFill>
                          <a:effectLst/>
                          <a:latin typeface="Arial" charset="0"/>
                        </a:rPr>
                        <a:t>g</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Amplifier type</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8763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voltage</a:t>
                      </a:r>
                    </a:p>
                  </a:txBody>
                  <a:tcPr marT="45703" marB="45703"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voltage</a:t>
                      </a:r>
                      <a:endParaRPr kumimoji="0" lang="en-GB" sz="2600" b="0" i="0" u="none" strike="noStrike" cap="none" normalizeH="0" baseline="0" smtClean="0">
                        <a:ln>
                          <a:noFill/>
                        </a:ln>
                        <a:solidFill>
                          <a:schemeClr val="tx1"/>
                        </a:solidFill>
                        <a:effectLst/>
                        <a:latin typeface="Arial" charset="0"/>
                      </a:endParaRPr>
                    </a:p>
                  </a:txBody>
                  <a:tcPr marT="45703" marB="45703"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T="45703" marB="45703"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voltage</a:t>
                      </a:r>
                      <a:r>
                        <a:rPr kumimoji="0" lang="en-GB" sz="2600" b="0" i="0" u="none" strike="noStrike" cap="none" normalizeH="0" baseline="0" smtClean="0">
                          <a:ln>
                            <a:noFill/>
                          </a:ln>
                          <a:solidFill>
                            <a:schemeClr val="tx1"/>
                          </a:solidFill>
                          <a:effectLst/>
                          <a:latin typeface="Arial" charset="0"/>
                        </a:rPr>
                        <a:t> </a:t>
                      </a:r>
                      <a:r>
                        <a:rPr kumimoji="0" lang="en-GB" sz="1600" b="0" i="0" u="none" strike="noStrike" cap="none" normalizeH="0" baseline="0" smtClean="0">
                          <a:ln>
                            <a:noFill/>
                          </a:ln>
                          <a:solidFill>
                            <a:schemeClr val="tx1"/>
                          </a:solidFill>
                          <a:effectLst/>
                          <a:latin typeface="Arial" charset="0"/>
                        </a:rPr>
                        <a:t>amplifier</a:t>
                      </a:r>
                    </a:p>
                  </a:txBody>
                  <a:tcPr marT="45703" marB="45703"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194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current</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voltage</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transresistance</a:t>
                      </a:r>
                      <a:r>
                        <a:rPr kumimoji="0" lang="en-GB" sz="2600" b="0" i="0" u="none" strike="noStrike" cap="none" normalizeH="0" baseline="0" smtClean="0">
                          <a:ln>
                            <a:noFill/>
                          </a:ln>
                          <a:solidFill>
                            <a:schemeClr val="tx1"/>
                          </a:solidFill>
                          <a:effectLst/>
                          <a:latin typeface="Arial" charset="0"/>
                        </a:rPr>
                        <a:t> </a:t>
                      </a:r>
                      <a:r>
                        <a:rPr kumimoji="0" lang="en-GB" sz="1600" b="0" i="0" u="none" strike="noStrike" cap="none" normalizeH="0" baseline="0" smtClean="0">
                          <a:ln>
                            <a:noFill/>
                          </a:ln>
                          <a:solidFill>
                            <a:schemeClr val="tx1"/>
                          </a:solidFill>
                          <a:effectLst/>
                          <a:latin typeface="Arial" charset="0"/>
                        </a:rPr>
                        <a:t>amplifier</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194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voltage</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current</a:t>
                      </a:r>
                    </a:p>
                  </a:txBody>
                  <a:tcPr marT="45703" marB="45703"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T="45703" marB="45703"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transconductance</a:t>
                      </a:r>
                      <a:r>
                        <a:rPr kumimoji="0" lang="en-GB" sz="2600" b="0" i="0" u="none" strike="noStrike" cap="none" normalizeH="0" baseline="0" smtClean="0">
                          <a:ln>
                            <a:noFill/>
                          </a:ln>
                          <a:solidFill>
                            <a:schemeClr val="tx1"/>
                          </a:solidFill>
                          <a:effectLst/>
                          <a:latin typeface="Arial" charset="0"/>
                        </a:rPr>
                        <a:t> </a:t>
                      </a:r>
                      <a:r>
                        <a:rPr kumimoji="0" lang="en-GB" sz="1600" b="0" i="0" u="none" strike="noStrike" cap="none" normalizeH="0" baseline="0" smtClean="0">
                          <a:ln>
                            <a:noFill/>
                          </a:ln>
                          <a:solidFill>
                            <a:schemeClr val="tx1"/>
                          </a:solidFill>
                          <a:effectLst/>
                          <a:latin typeface="Arial" charset="0"/>
                        </a:rPr>
                        <a:t>amplifier</a:t>
                      </a:r>
                    </a:p>
                  </a:txBody>
                  <a:tcPr marT="45703" marB="4570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3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current</a:t>
                      </a:r>
                    </a:p>
                  </a:txBody>
                  <a:tcPr marT="45703" marB="45703"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current</a:t>
                      </a:r>
                      <a:endParaRPr kumimoji="0" lang="en-GB" sz="2600" b="0" i="0" u="none" strike="noStrike" cap="none" normalizeH="0" baseline="0" smtClean="0">
                        <a:ln>
                          <a:noFill/>
                        </a:ln>
                        <a:solidFill>
                          <a:schemeClr val="tx1"/>
                        </a:solidFill>
                        <a:effectLst/>
                        <a:latin typeface="Arial" charset="0"/>
                      </a:endParaRPr>
                    </a:p>
                  </a:txBody>
                  <a:tcPr marT="45703" marB="45703"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marT="45703" marB="45703"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sz="1600" b="0" i="0" u="none" strike="noStrike" cap="none" normalizeH="0" baseline="0" smtClean="0">
                          <a:ln>
                            <a:noFill/>
                          </a:ln>
                          <a:solidFill>
                            <a:schemeClr val="tx1"/>
                          </a:solidFill>
                          <a:effectLst/>
                          <a:latin typeface="Arial" charset="0"/>
                        </a:rPr>
                        <a:t>current</a:t>
                      </a:r>
                      <a:r>
                        <a:rPr kumimoji="0" lang="en-GB" sz="2600" b="0" i="0" u="none" strike="noStrike" cap="none" normalizeH="0" baseline="0" smtClean="0">
                          <a:ln>
                            <a:noFill/>
                          </a:ln>
                          <a:solidFill>
                            <a:schemeClr val="tx1"/>
                          </a:solidFill>
                          <a:effectLst/>
                          <a:latin typeface="Arial" charset="0"/>
                        </a:rPr>
                        <a:t> </a:t>
                      </a:r>
                      <a:r>
                        <a:rPr kumimoji="0" lang="en-GB" sz="1600" b="0" i="0" u="none" strike="noStrike" cap="none" normalizeH="0" baseline="0" smtClean="0">
                          <a:ln>
                            <a:noFill/>
                          </a:ln>
                          <a:solidFill>
                            <a:schemeClr val="tx1"/>
                          </a:solidFill>
                          <a:effectLst/>
                          <a:latin typeface="Arial" charset="0"/>
                        </a:rPr>
                        <a:t>amplifier</a:t>
                      </a:r>
                    </a:p>
                  </a:txBody>
                  <a:tcPr marT="45703" marB="45703"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1312" name="Group 103"/>
          <p:cNvGrpSpPr>
            <a:grpSpLocks/>
          </p:cNvGrpSpPr>
          <p:nvPr/>
        </p:nvGrpSpPr>
        <p:grpSpPr bwMode="auto">
          <a:xfrm>
            <a:off x="3557588" y="4049713"/>
            <a:ext cx="695325" cy="1839912"/>
            <a:chOff x="2353" y="2551"/>
            <a:chExt cx="438" cy="1159"/>
          </a:xfrm>
        </p:grpSpPr>
        <p:graphicFrame>
          <p:nvGraphicFramePr>
            <p:cNvPr id="11317" name="Object 104"/>
            <p:cNvGraphicFramePr>
              <a:graphicFrameLocks noChangeAspect="1"/>
            </p:cNvGraphicFramePr>
            <p:nvPr/>
          </p:nvGraphicFramePr>
          <p:xfrm>
            <a:off x="2353" y="2551"/>
            <a:ext cx="438" cy="244"/>
          </p:xfrm>
          <a:graphic>
            <a:graphicData uri="http://schemas.openxmlformats.org/presentationml/2006/ole">
              <mc:AlternateContent xmlns:mc="http://schemas.openxmlformats.org/markup-compatibility/2006">
                <mc:Choice xmlns:v="urn:schemas-microsoft-com:vml" Requires="v">
                  <p:oleObj spid="_x0000_s11499" name="Equation" r:id="rId8" imgW="431613" imgH="241195" progId="Equation.3">
                    <p:embed/>
                  </p:oleObj>
                </mc:Choice>
                <mc:Fallback>
                  <p:oleObj name="Equation" r:id="rId8" imgW="431613" imgH="241195" progId="Equation.3">
                    <p:embed/>
                    <p:pic>
                      <p:nvPicPr>
                        <p:cNvPr id="0" name="Object 1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3" y="2551"/>
                          <a:ext cx="43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8" name="Object 105"/>
            <p:cNvGraphicFramePr>
              <a:graphicFrameLocks noChangeAspect="1"/>
            </p:cNvGraphicFramePr>
            <p:nvPr/>
          </p:nvGraphicFramePr>
          <p:xfrm>
            <a:off x="2362" y="2860"/>
            <a:ext cx="400" cy="245"/>
          </p:xfrm>
          <a:graphic>
            <a:graphicData uri="http://schemas.openxmlformats.org/presentationml/2006/ole">
              <mc:AlternateContent xmlns:mc="http://schemas.openxmlformats.org/markup-compatibility/2006">
                <mc:Choice xmlns:v="urn:schemas-microsoft-com:vml" Requires="v">
                  <p:oleObj spid="_x0000_s11500" name="Equation" r:id="rId10" imgW="393529" imgH="241195" progId="Equation.3">
                    <p:embed/>
                  </p:oleObj>
                </mc:Choice>
                <mc:Fallback>
                  <p:oleObj name="Equation" r:id="rId10" imgW="393529" imgH="241195" progId="Equation.3">
                    <p:embed/>
                    <p:pic>
                      <p:nvPicPr>
                        <p:cNvPr id="0" name="Object 1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 y="2860"/>
                          <a:ext cx="40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9" name="Object 106"/>
            <p:cNvGraphicFramePr>
              <a:graphicFrameLocks noChangeAspect="1"/>
            </p:cNvGraphicFramePr>
            <p:nvPr/>
          </p:nvGraphicFramePr>
          <p:xfrm>
            <a:off x="2366" y="3176"/>
            <a:ext cx="400" cy="245"/>
          </p:xfrm>
          <a:graphic>
            <a:graphicData uri="http://schemas.openxmlformats.org/presentationml/2006/ole">
              <mc:AlternateContent xmlns:mc="http://schemas.openxmlformats.org/markup-compatibility/2006">
                <mc:Choice xmlns:v="urn:schemas-microsoft-com:vml" Requires="v">
                  <p:oleObj spid="_x0000_s11501" name="Equation" r:id="rId12" imgW="393529" imgH="241195" progId="Equation.3">
                    <p:embed/>
                  </p:oleObj>
                </mc:Choice>
                <mc:Fallback>
                  <p:oleObj name="Equation" r:id="rId12" imgW="393529" imgH="241195" progId="Equation.3">
                    <p:embed/>
                    <p:pic>
                      <p:nvPicPr>
                        <p:cNvPr id="0" name="Object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6" y="3176"/>
                          <a:ext cx="40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0" name="Object 107"/>
            <p:cNvGraphicFramePr>
              <a:graphicFrameLocks noChangeAspect="1"/>
            </p:cNvGraphicFramePr>
            <p:nvPr/>
          </p:nvGraphicFramePr>
          <p:xfrm>
            <a:off x="2388" y="3465"/>
            <a:ext cx="363" cy="245"/>
          </p:xfrm>
          <a:graphic>
            <a:graphicData uri="http://schemas.openxmlformats.org/presentationml/2006/ole">
              <mc:AlternateContent xmlns:mc="http://schemas.openxmlformats.org/markup-compatibility/2006">
                <mc:Choice xmlns:v="urn:schemas-microsoft-com:vml" Requires="v">
                  <p:oleObj spid="_x0000_s11502" name="Equation" r:id="rId14" imgW="355446" imgH="241195" progId="Equation.3">
                    <p:embed/>
                  </p:oleObj>
                </mc:Choice>
                <mc:Fallback>
                  <p:oleObj name="Equation" r:id="rId14" imgW="355446" imgH="241195" progId="Equation.3">
                    <p:embed/>
                    <p:pic>
                      <p:nvPicPr>
                        <p:cNvPr id="0" name="Object 1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88" y="3465"/>
                          <a:ext cx="363"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13" name="Text Box 108"/>
          <p:cNvSpPr txBox="1">
            <a:spLocks noChangeArrowheads="1"/>
          </p:cNvSpPr>
          <p:nvPr/>
        </p:nvSpPr>
        <p:spPr bwMode="auto">
          <a:xfrm>
            <a:off x="682625" y="923925"/>
            <a:ext cx="4176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a:t>Types of amplifier</a:t>
            </a:r>
            <a:endParaRPr lang="en-GB" altLang="en-US"/>
          </a:p>
        </p:txBody>
      </p:sp>
      <p:grpSp>
        <p:nvGrpSpPr>
          <p:cNvPr id="4" name="Group 112"/>
          <p:cNvGrpSpPr>
            <a:grpSpLocks/>
          </p:cNvGrpSpPr>
          <p:nvPr/>
        </p:nvGrpSpPr>
        <p:grpSpPr bwMode="auto">
          <a:xfrm>
            <a:off x="6161088" y="3590925"/>
            <a:ext cx="2838450" cy="1793875"/>
            <a:chOff x="3881" y="2262"/>
            <a:chExt cx="1788" cy="1130"/>
          </a:xfrm>
        </p:grpSpPr>
        <p:sp>
          <p:nvSpPr>
            <p:cNvPr id="11315" name="Text Box 110"/>
            <p:cNvSpPr txBox="1">
              <a:spLocks noChangeArrowheads="1"/>
            </p:cNvSpPr>
            <p:nvPr/>
          </p:nvSpPr>
          <p:spPr bwMode="auto">
            <a:xfrm>
              <a:off x="4622" y="2262"/>
              <a:ext cx="1047"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sz="1400"/>
                <a:t>‘resistance’ because it is voltage/current, ‘trans’ because it is </a:t>
              </a:r>
              <a:r>
                <a:rPr lang="en-GB" altLang="en-US" sz="1400" i="1" u="sng"/>
                <a:t>output</a:t>
              </a:r>
              <a:r>
                <a:rPr lang="en-GB" altLang="en-US" sz="1400"/>
                <a:t> voltage and </a:t>
              </a:r>
              <a:r>
                <a:rPr lang="en-GB" altLang="en-US" sz="1400" i="1" u="sng"/>
                <a:t>input</a:t>
              </a:r>
              <a:r>
                <a:rPr lang="en-GB" altLang="en-US" sz="1400"/>
                <a:t> current (likewise for transconductance)</a:t>
              </a:r>
            </a:p>
          </p:txBody>
        </p:sp>
        <p:sp>
          <p:nvSpPr>
            <p:cNvPr id="11316" name="Line 111"/>
            <p:cNvSpPr>
              <a:spLocks noChangeShapeType="1"/>
            </p:cNvSpPr>
            <p:nvPr/>
          </p:nvSpPr>
          <p:spPr bwMode="auto">
            <a:xfrm flipH="1">
              <a:off x="3881" y="2464"/>
              <a:ext cx="750" cy="458"/>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387631B-1806-48D6-AD4E-6DB6803FA2CA}" type="slidenum">
              <a:rPr lang="en-GB" altLang="en-US" sz="1200" smtClean="0">
                <a:latin typeface="Garamond" pitchFamily="18" charset="0"/>
              </a:rPr>
              <a:pPr eaLnBrk="1" hangingPunct="1"/>
              <a:t>18</a:t>
            </a:fld>
            <a:endParaRPr lang="en-GB" altLang="en-US" sz="1200" smtClean="0">
              <a:latin typeface="Garamond" pitchFamily="18" charset="0"/>
            </a:endParaRPr>
          </a:p>
        </p:txBody>
      </p:sp>
      <p:sp>
        <p:nvSpPr>
          <p:cNvPr id="1229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229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229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2294" name="Text Box 6"/>
          <p:cNvSpPr txBox="1">
            <a:spLocks noChangeArrowheads="1"/>
          </p:cNvSpPr>
          <p:nvPr/>
        </p:nvSpPr>
        <p:spPr bwMode="auto">
          <a:xfrm>
            <a:off x="588963" y="2630488"/>
            <a:ext cx="3325812"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We can understand a constant voltage source fairly easily because we use them almost every day of our lives. </a:t>
            </a:r>
          </a:p>
          <a:p>
            <a:pPr eaLnBrk="1" hangingPunct="1">
              <a:spcBef>
                <a:spcPct val="50000"/>
              </a:spcBef>
            </a:pPr>
            <a:r>
              <a:rPr lang="en-GB" altLang="en-US"/>
              <a:t>The source keeps its output terminal voltage constant regardless of the current drawn from it. </a:t>
            </a:r>
            <a:r>
              <a:rPr lang="en-GB" altLang="en-US" i="1" u="sng"/>
              <a:t>But it does not necessarily stay constant with time.</a:t>
            </a:r>
            <a:r>
              <a:rPr lang="en-GB" altLang="en-US"/>
              <a:t> Examples of sources that try to meet the definition of a constant voltage source would be a car battery and the ac mains. </a:t>
            </a:r>
            <a:endParaRPr lang="el-GR" altLang="en-US">
              <a:cs typeface="Arial" charset="0"/>
            </a:endParaRPr>
          </a:p>
        </p:txBody>
      </p:sp>
      <p:sp>
        <p:nvSpPr>
          <p:cNvPr id="12295" name="Text Box 7"/>
          <p:cNvSpPr txBox="1">
            <a:spLocks noChangeArrowheads="1"/>
          </p:cNvSpPr>
          <p:nvPr/>
        </p:nvSpPr>
        <p:spPr bwMode="auto">
          <a:xfrm>
            <a:off x="549275" y="923925"/>
            <a:ext cx="80438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a:t>Pause for thought !! </a:t>
            </a:r>
          </a:p>
          <a:p>
            <a:pPr eaLnBrk="1" hangingPunct="1"/>
            <a:endParaRPr lang="en-GB" altLang="en-US" b="1" u="sng"/>
          </a:p>
          <a:p>
            <a:pPr eaLnBrk="1" hangingPunct="1"/>
            <a:r>
              <a:rPr lang="en-GB" altLang="en-US"/>
              <a:t>We will now begin to describe the behaviour of the system with reference to ‘constant voltage’ and ‘constant current’ sources. </a:t>
            </a:r>
          </a:p>
          <a:p>
            <a:pPr eaLnBrk="1" hangingPunct="1"/>
            <a:endParaRPr lang="en-GB" altLang="en-US"/>
          </a:p>
          <a:p>
            <a:pPr eaLnBrk="1" hangingPunct="1"/>
            <a:r>
              <a:rPr lang="en-GB" altLang="en-US" b="1"/>
              <a:t>But what exactly is a ‘constant voltage’ source and ‘constant current’ source?</a:t>
            </a:r>
            <a:endParaRPr lang="en-GB" altLang="en-US"/>
          </a:p>
        </p:txBody>
      </p:sp>
      <p:sp>
        <p:nvSpPr>
          <p:cNvPr id="12296" name="Line 8"/>
          <p:cNvSpPr>
            <a:spLocks noChangeShapeType="1"/>
          </p:cNvSpPr>
          <p:nvPr/>
        </p:nvSpPr>
        <p:spPr bwMode="auto">
          <a:xfrm flipV="1">
            <a:off x="4460875" y="3827463"/>
            <a:ext cx="0" cy="20208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7" name="Line 9"/>
          <p:cNvSpPr>
            <a:spLocks noChangeShapeType="1"/>
          </p:cNvSpPr>
          <p:nvPr/>
        </p:nvSpPr>
        <p:spPr bwMode="auto">
          <a:xfrm>
            <a:off x="4141788" y="5718175"/>
            <a:ext cx="36734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Text Box 10"/>
          <p:cNvSpPr txBox="1">
            <a:spLocks noChangeArrowheads="1"/>
          </p:cNvSpPr>
          <p:nvPr/>
        </p:nvSpPr>
        <p:spPr bwMode="auto">
          <a:xfrm>
            <a:off x="7453313" y="5791200"/>
            <a:ext cx="1077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Current I</a:t>
            </a:r>
          </a:p>
        </p:txBody>
      </p:sp>
      <p:sp>
        <p:nvSpPr>
          <p:cNvPr id="12299" name="Text Box 11"/>
          <p:cNvSpPr txBox="1">
            <a:spLocks noChangeArrowheads="1"/>
          </p:cNvSpPr>
          <p:nvPr/>
        </p:nvSpPr>
        <p:spPr bwMode="auto">
          <a:xfrm>
            <a:off x="3713163" y="3489325"/>
            <a:ext cx="116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Voltage V</a:t>
            </a:r>
          </a:p>
        </p:txBody>
      </p:sp>
      <p:sp>
        <p:nvSpPr>
          <p:cNvPr id="12300" name="Line 12"/>
          <p:cNvSpPr>
            <a:spLocks noChangeShapeType="1"/>
          </p:cNvSpPr>
          <p:nvPr/>
        </p:nvSpPr>
        <p:spPr bwMode="auto">
          <a:xfrm>
            <a:off x="4452938" y="4329113"/>
            <a:ext cx="2430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Text Box 14"/>
          <p:cNvSpPr txBox="1">
            <a:spLocks noChangeArrowheads="1"/>
          </p:cNvSpPr>
          <p:nvPr/>
        </p:nvSpPr>
        <p:spPr bwMode="auto">
          <a:xfrm>
            <a:off x="3871913" y="4168775"/>
            <a:ext cx="52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S</a:t>
            </a:r>
          </a:p>
        </p:txBody>
      </p:sp>
      <p:sp>
        <p:nvSpPr>
          <p:cNvPr id="12302" name="Text Box 16"/>
          <p:cNvSpPr txBox="1">
            <a:spLocks noChangeArrowheads="1"/>
          </p:cNvSpPr>
          <p:nvPr/>
        </p:nvSpPr>
        <p:spPr bwMode="auto">
          <a:xfrm>
            <a:off x="5502275" y="2811463"/>
            <a:ext cx="30543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sz="1400"/>
              <a:t>A constant voltage source keeps the </a:t>
            </a:r>
            <a:r>
              <a:rPr lang="en-GB" altLang="en-US" sz="1400" u="sng"/>
              <a:t>voltage constant at V</a:t>
            </a:r>
            <a:r>
              <a:rPr lang="en-GB" altLang="en-US" sz="1400" u="sng" baseline="-25000"/>
              <a:t>S</a:t>
            </a:r>
            <a:r>
              <a:rPr lang="en-GB" altLang="en-US" sz="1400" u="sng"/>
              <a:t> regardless of the current drawn from it</a:t>
            </a:r>
            <a:r>
              <a:rPr lang="en-GB" altLang="en-US" sz="1400"/>
              <a:t>. It’s output resistance is zero</a:t>
            </a:r>
          </a:p>
        </p:txBody>
      </p:sp>
      <p:sp>
        <p:nvSpPr>
          <p:cNvPr id="12303" name="Line 17"/>
          <p:cNvSpPr>
            <a:spLocks noChangeShapeType="1"/>
          </p:cNvSpPr>
          <p:nvPr/>
        </p:nvSpPr>
        <p:spPr bwMode="auto">
          <a:xfrm flipH="1">
            <a:off x="5270500" y="3844925"/>
            <a:ext cx="285750" cy="441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Text Box 21"/>
          <p:cNvSpPr txBox="1">
            <a:spLocks noChangeArrowheads="1"/>
          </p:cNvSpPr>
          <p:nvPr/>
        </p:nvSpPr>
        <p:spPr bwMode="auto">
          <a:xfrm>
            <a:off x="4945063" y="4791075"/>
            <a:ext cx="37607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sz="1400"/>
              <a:t>A practical voltage source will not quite achieve the ideal behaviour. It will have an upper current limit and its output resistance will be a small but finite value </a:t>
            </a:r>
          </a:p>
        </p:txBody>
      </p:sp>
      <p:sp>
        <p:nvSpPr>
          <p:cNvPr id="12305" name="Line 22"/>
          <p:cNvSpPr>
            <a:spLocks noChangeShapeType="1"/>
          </p:cNvSpPr>
          <p:nvPr/>
        </p:nvSpPr>
        <p:spPr bwMode="auto">
          <a:xfrm flipH="1" flipV="1">
            <a:off x="5938838" y="4516438"/>
            <a:ext cx="7620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Text Box 23"/>
          <p:cNvSpPr txBox="1">
            <a:spLocks noChangeArrowheads="1"/>
          </p:cNvSpPr>
          <p:nvPr/>
        </p:nvSpPr>
        <p:spPr bwMode="auto">
          <a:xfrm>
            <a:off x="7094538" y="4230688"/>
            <a:ext cx="183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R</a:t>
            </a:r>
            <a:r>
              <a:rPr lang="en-GB" altLang="en-US" baseline="-25000"/>
              <a:t>int</a:t>
            </a:r>
            <a:r>
              <a:rPr lang="en-GB" altLang="en-US"/>
              <a:t> = - slope = R</a:t>
            </a:r>
            <a:r>
              <a:rPr lang="en-GB" altLang="en-US" baseline="-25000"/>
              <a:t>O</a:t>
            </a:r>
            <a:r>
              <a:rPr lang="en-GB" altLang="en-US"/>
              <a:t> </a:t>
            </a:r>
          </a:p>
        </p:txBody>
      </p:sp>
      <p:sp>
        <p:nvSpPr>
          <p:cNvPr id="12307" name="Line 24"/>
          <p:cNvSpPr>
            <a:spLocks noChangeShapeType="1"/>
          </p:cNvSpPr>
          <p:nvPr/>
        </p:nvSpPr>
        <p:spPr bwMode="auto">
          <a:xfrm flipH="1">
            <a:off x="6599238" y="4416425"/>
            <a:ext cx="473075"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308" name="Group 26"/>
          <p:cNvGrpSpPr>
            <a:grpSpLocks/>
          </p:cNvGrpSpPr>
          <p:nvPr/>
        </p:nvGrpSpPr>
        <p:grpSpPr bwMode="auto">
          <a:xfrm>
            <a:off x="4462463" y="4329113"/>
            <a:ext cx="2341562" cy="238125"/>
            <a:chOff x="2811" y="2727"/>
            <a:chExt cx="1475" cy="150"/>
          </a:xfrm>
        </p:grpSpPr>
        <p:sp>
          <p:nvSpPr>
            <p:cNvPr id="12311" name="Line 20"/>
            <p:cNvSpPr>
              <a:spLocks noChangeShapeType="1"/>
            </p:cNvSpPr>
            <p:nvPr/>
          </p:nvSpPr>
          <p:spPr bwMode="auto">
            <a:xfrm>
              <a:off x="2811" y="2727"/>
              <a:ext cx="1124" cy="1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25"/>
            <p:cNvSpPr>
              <a:spLocks noChangeShapeType="1"/>
            </p:cNvSpPr>
            <p:nvPr/>
          </p:nvSpPr>
          <p:spPr bwMode="auto">
            <a:xfrm>
              <a:off x="3932" y="2842"/>
              <a:ext cx="354" cy="3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9" name="Text Box 27"/>
          <p:cNvSpPr txBox="1">
            <a:spLocks noChangeArrowheads="1"/>
          </p:cNvSpPr>
          <p:nvPr/>
        </p:nvSpPr>
        <p:spPr bwMode="auto">
          <a:xfrm>
            <a:off x="6694488" y="3763963"/>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 R</a:t>
            </a:r>
            <a:r>
              <a:rPr lang="en-GB" altLang="en-US" baseline="-25000"/>
              <a:t>int</a:t>
            </a:r>
            <a:r>
              <a:rPr lang="en-GB" altLang="en-US"/>
              <a:t> = - slope = 0</a:t>
            </a:r>
          </a:p>
        </p:txBody>
      </p:sp>
      <p:sp>
        <p:nvSpPr>
          <p:cNvPr id="12310" name="Line 28"/>
          <p:cNvSpPr>
            <a:spLocks noChangeShapeType="1"/>
          </p:cNvSpPr>
          <p:nvPr/>
        </p:nvSpPr>
        <p:spPr bwMode="auto">
          <a:xfrm flipH="1">
            <a:off x="6489700" y="4010025"/>
            <a:ext cx="263525"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2317D9A-A85A-4198-8995-CD1C6F00DF06}" type="slidenum">
              <a:rPr lang="en-GB" altLang="en-US" sz="1200" smtClean="0">
                <a:latin typeface="Garamond" pitchFamily="18" charset="0"/>
              </a:rPr>
              <a:pPr eaLnBrk="1" hangingPunct="1"/>
              <a:t>19</a:t>
            </a:fld>
            <a:endParaRPr lang="en-GB" altLang="en-US" sz="1200" smtClean="0">
              <a:latin typeface="Garamond" pitchFamily="18" charset="0"/>
            </a:endParaRPr>
          </a:p>
        </p:txBody>
      </p:sp>
      <p:sp>
        <p:nvSpPr>
          <p:cNvPr id="1331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331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331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3318" name="Text Box 5"/>
          <p:cNvSpPr txBox="1">
            <a:spLocks noChangeArrowheads="1"/>
          </p:cNvSpPr>
          <p:nvPr/>
        </p:nvSpPr>
        <p:spPr bwMode="auto">
          <a:xfrm>
            <a:off x="566738" y="1231900"/>
            <a:ext cx="77438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In contrast, a constant current source is very rare in every day life (can </a:t>
            </a:r>
            <a:r>
              <a:rPr lang="en-GB" altLang="en-US" i="1" u="sng"/>
              <a:t>you</a:t>
            </a:r>
            <a:r>
              <a:rPr lang="en-GB" altLang="en-US"/>
              <a:t> think of an example?) – but very common in electronic systems. A transistor, for example, approximates well to a constant current source)</a:t>
            </a:r>
            <a:endParaRPr lang="el-GR" altLang="en-US">
              <a:cs typeface="Arial" charset="0"/>
            </a:endParaRPr>
          </a:p>
        </p:txBody>
      </p:sp>
      <p:sp>
        <p:nvSpPr>
          <p:cNvPr id="13319" name="Text Box 17"/>
          <p:cNvSpPr txBox="1">
            <a:spLocks noChangeArrowheads="1"/>
          </p:cNvSpPr>
          <p:nvPr/>
        </p:nvSpPr>
        <p:spPr bwMode="auto">
          <a:xfrm>
            <a:off x="4127500" y="2257425"/>
            <a:ext cx="42211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A constant current source keeps the </a:t>
            </a:r>
            <a:r>
              <a:rPr lang="en-GB" altLang="en-US" u="sng"/>
              <a:t>current constant at I</a:t>
            </a:r>
            <a:r>
              <a:rPr lang="en-GB" altLang="en-US" u="sng" baseline="-25000"/>
              <a:t>S</a:t>
            </a:r>
            <a:r>
              <a:rPr lang="en-GB" altLang="en-US" u="sng"/>
              <a:t> regardless of the voltage required to force it through the load. </a:t>
            </a:r>
            <a:r>
              <a:rPr lang="en-GB" altLang="en-US"/>
              <a:t>Its output resistance is infinitely large</a:t>
            </a:r>
          </a:p>
        </p:txBody>
      </p:sp>
      <p:sp>
        <p:nvSpPr>
          <p:cNvPr id="13320" name="Text Box 9"/>
          <p:cNvSpPr txBox="1">
            <a:spLocks noChangeArrowheads="1"/>
          </p:cNvSpPr>
          <p:nvPr/>
        </p:nvSpPr>
        <p:spPr bwMode="auto">
          <a:xfrm>
            <a:off x="4275138" y="4127500"/>
            <a:ext cx="1077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Current I</a:t>
            </a:r>
          </a:p>
        </p:txBody>
      </p:sp>
      <p:sp>
        <p:nvSpPr>
          <p:cNvPr id="13321" name="Line 7"/>
          <p:cNvSpPr>
            <a:spLocks noChangeShapeType="1"/>
          </p:cNvSpPr>
          <p:nvPr/>
        </p:nvSpPr>
        <p:spPr bwMode="auto">
          <a:xfrm flipV="1">
            <a:off x="1443038" y="2801938"/>
            <a:ext cx="0" cy="1625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Line 8"/>
          <p:cNvSpPr>
            <a:spLocks noChangeShapeType="1"/>
          </p:cNvSpPr>
          <p:nvPr/>
        </p:nvSpPr>
        <p:spPr bwMode="auto">
          <a:xfrm>
            <a:off x="1185863" y="4322763"/>
            <a:ext cx="29543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Text Box 10"/>
          <p:cNvSpPr txBox="1">
            <a:spLocks noChangeArrowheads="1"/>
          </p:cNvSpPr>
          <p:nvPr/>
        </p:nvSpPr>
        <p:spPr bwMode="auto">
          <a:xfrm>
            <a:off x="565150" y="2320925"/>
            <a:ext cx="1249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Voltage V</a:t>
            </a:r>
          </a:p>
        </p:txBody>
      </p:sp>
      <p:sp>
        <p:nvSpPr>
          <p:cNvPr id="13324" name="Line 12"/>
          <p:cNvSpPr>
            <a:spLocks noChangeShapeType="1"/>
          </p:cNvSpPr>
          <p:nvPr/>
        </p:nvSpPr>
        <p:spPr bwMode="auto">
          <a:xfrm flipV="1">
            <a:off x="3086100" y="2982913"/>
            <a:ext cx="0" cy="1331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Text Box 13"/>
          <p:cNvSpPr txBox="1">
            <a:spLocks noChangeArrowheads="1"/>
          </p:cNvSpPr>
          <p:nvPr/>
        </p:nvSpPr>
        <p:spPr bwMode="auto">
          <a:xfrm>
            <a:off x="968375" y="3076575"/>
            <a:ext cx="425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S</a:t>
            </a:r>
          </a:p>
        </p:txBody>
      </p:sp>
      <p:sp>
        <p:nvSpPr>
          <p:cNvPr id="13326" name="Text Box 14"/>
          <p:cNvSpPr txBox="1">
            <a:spLocks noChangeArrowheads="1"/>
          </p:cNvSpPr>
          <p:nvPr/>
        </p:nvSpPr>
        <p:spPr bwMode="auto">
          <a:xfrm>
            <a:off x="2892425" y="437356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S</a:t>
            </a:r>
          </a:p>
        </p:txBody>
      </p:sp>
      <p:sp>
        <p:nvSpPr>
          <p:cNvPr id="13327" name="Line 18"/>
          <p:cNvSpPr>
            <a:spLocks noChangeShapeType="1"/>
          </p:cNvSpPr>
          <p:nvPr/>
        </p:nvSpPr>
        <p:spPr bwMode="auto">
          <a:xfrm flipH="1">
            <a:off x="3125788" y="3025775"/>
            <a:ext cx="850900" cy="630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8" name="Text Box 19"/>
          <p:cNvSpPr txBox="1">
            <a:spLocks noChangeArrowheads="1"/>
          </p:cNvSpPr>
          <p:nvPr/>
        </p:nvSpPr>
        <p:spPr bwMode="auto">
          <a:xfrm>
            <a:off x="615950" y="5238750"/>
            <a:ext cx="81295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Note that this is a very different ‘animal’ to the constant voltage source! In no way can the characteristic of a perfect constant current source be regarded as even an approximation to that of a perfect constant voltage source.</a:t>
            </a:r>
            <a:endParaRPr lang="el-GR" altLang="en-US">
              <a:cs typeface="Arial" charset="0"/>
            </a:endParaRPr>
          </a:p>
        </p:txBody>
      </p:sp>
      <p:sp>
        <p:nvSpPr>
          <p:cNvPr id="13329" name="Text Box 20"/>
          <p:cNvSpPr txBox="1">
            <a:spLocks noChangeArrowheads="1"/>
          </p:cNvSpPr>
          <p:nvPr/>
        </p:nvSpPr>
        <p:spPr bwMode="auto">
          <a:xfrm>
            <a:off x="5824538" y="3419475"/>
            <a:ext cx="290036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As with the constant voltage source,</a:t>
            </a:r>
            <a:r>
              <a:rPr lang="en-GB" altLang="en-US" u="sng"/>
              <a:t> </a:t>
            </a:r>
            <a:r>
              <a:rPr lang="en-GB" altLang="en-US" i="1" u="sng"/>
              <a:t>it does not have to stay constant in time</a:t>
            </a:r>
            <a:r>
              <a:rPr lang="en-GB" altLang="en-US"/>
              <a:t> – it only has to remain constant with respect to the demands placed on it by the load.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1200329"/>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1: </a:t>
            </a:r>
          </a:p>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Feedback Structure</a:t>
            </a:r>
            <a:endParaRPr lang="en-GB" altLang="zh-CN" sz="3600" dirty="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3797986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862FEA5-ABFB-4F71-A513-484A9A538326}" type="slidenum">
              <a:rPr lang="en-GB" altLang="en-US" sz="1200" smtClean="0">
                <a:latin typeface="Garamond" pitchFamily="18" charset="0"/>
              </a:rPr>
              <a:pPr eaLnBrk="1" hangingPunct="1"/>
              <a:t>20</a:t>
            </a:fld>
            <a:endParaRPr lang="en-GB" altLang="en-US" sz="1200" smtClean="0">
              <a:latin typeface="Garamond" pitchFamily="18" charset="0"/>
            </a:endParaRPr>
          </a:p>
        </p:txBody>
      </p:sp>
      <p:sp>
        <p:nvSpPr>
          <p:cNvPr id="1433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434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434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4342" name="Text Box 5"/>
          <p:cNvSpPr txBox="1">
            <a:spLocks noChangeArrowheads="1"/>
          </p:cNvSpPr>
          <p:nvPr/>
        </p:nvSpPr>
        <p:spPr bwMode="auto">
          <a:xfrm>
            <a:off x="566738" y="909638"/>
            <a:ext cx="77438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But note that a </a:t>
            </a:r>
            <a:r>
              <a:rPr lang="en-GB" altLang="en-US" u="sng"/>
              <a:t>real source</a:t>
            </a:r>
            <a:r>
              <a:rPr lang="en-GB" altLang="en-US"/>
              <a:t> is neither a perfect voltage or perfect current source (although it can come very close to one or the other)  and can instead be regarded as either a degraded voltage source or a degraded current source. Hence the duality between a Thevenin equivalent circuit and a Norton equivalent circuit.</a:t>
            </a:r>
            <a:endParaRPr lang="el-GR" altLang="en-US">
              <a:cs typeface="Arial" charset="0"/>
            </a:endParaRPr>
          </a:p>
        </p:txBody>
      </p:sp>
      <p:grpSp>
        <p:nvGrpSpPr>
          <p:cNvPr id="14343" name="Group 68"/>
          <p:cNvGrpSpPr>
            <a:grpSpLocks/>
          </p:cNvGrpSpPr>
          <p:nvPr/>
        </p:nvGrpSpPr>
        <p:grpSpPr bwMode="auto">
          <a:xfrm>
            <a:off x="714375" y="2032000"/>
            <a:ext cx="3833813" cy="3440113"/>
            <a:chOff x="450" y="1280"/>
            <a:chExt cx="2415" cy="2167"/>
          </a:xfrm>
        </p:grpSpPr>
        <p:grpSp>
          <p:nvGrpSpPr>
            <p:cNvPr id="14373" name="Group 67"/>
            <p:cNvGrpSpPr>
              <a:grpSpLocks/>
            </p:cNvGrpSpPr>
            <p:nvPr/>
          </p:nvGrpSpPr>
          <p:grpSpPr bwMode="auto">
            <a:xfrm>
              <a:off x="554" y="1280"/>
              <a:ext cx="2311" cy="1700"/>
              <a:chOff x="554" y="1204"/>
              <a:chExt cx="2311" cy="1700"/>
            </a:xfrm>
          </p:grpSpPr>
          <p:sp>
            <p:nvSpPr>
              <p:cNvPr id="14376" name="Text Box 8"/>
              <p:cNvSpPr txBox="1">
                <a:spLocks noChangeArrowheads="1"/>
              </p:cNvSpPr>
              <p:nvPr/>
            </p:nvSpPr>
            <p:spPr bwMode="auto">
              <a:xfrm>
                <a:off x="2609" y="2572"/>
                <a:ext cx="25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 I</a:t>
                </a:r>
              </a:p>
            </p:txBody>
          </p:sp>
          <p:sp>
            <p:nvSpPr>
              <p:cNvPr id="14377" name="Line 9"/>
              <p:cNvSpPr>
                <a:spLocks noChangeShapeType="1"/>
              </p:cNvSpPr>
              <p:nvPr/>
            </p:nvSpPr>
            <p:spPr bwMode="auto">
              <a:xfrm flipV="1">
                <a:off x="909" y="1466"/>
                <a:ext cx="0" cy="126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8" name="Line 10"/>
              <p:cNvSpPr>
                <a:spLocks noChangeShapeType="1"/>
              </p:cNvSpPr>
              <p:nvPr/>
            </p:nvSpPr>
            <p:spPr bwMode="auto">
              <a:xfrm>
                <a:off x="747" y="2660"/>
                <a:ext cx="186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9" name="Text Box 11"/>
              <p:cNvSpPr txBox="1">
                <a:spLocks noChangeArrowheads="1"/>
              </p:cNvSpPr>
              <p:nvPr/>
            </p:nvSpPr>
            <p:spPr bwMode="auto">
              <a:xfrm>
                <a:off x="787" y="1204"/>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p>
            </p:txBody>
          </p:sp>
          <p:sp>
            <p:nvSpPr>
              <p:cNvPr id="14380" name="Text Box 13"/>
              <p:cNvSpPr txBox="1">
                <a:spLocks noChangeArrowheads="1"/>
              </p:cNvSpPr>
              <p:nvPr/>
            </p:nvSpPr>
            <p:spPr bwMode="auto">
              <a:xfrm>
                <a:off x="554" y="1528"/>
                <a:ext cx="2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S</a:t>
                </a:r>
              </a:p>
            </p:txBody>
          </p:sp>
          <p:sp>
            <p:nvSpPr>
              <p:cNvPr id="14381" name="Text Box 14"/>
              <p:cNvSpPr txBox="1">
                <a:spLocks noChangeArrowheads="1"/>
              </p:cNvSpPr>
              <p:nvPr/>
            </p:nvSpPr>
            <p:spPr bwMode="auto">
              <a:xfrm>
                <a:off x="1898" y="2692"/>
                <a:ext cx="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S</a:t>
                </a:r>
              </a:p>
            </p:txBody>
          </p:sp>
          <p:grpSp>
            <p:nvGrpSpPr>
              <p:cNvPr id="14382" name="Group 19"/>
              <p:cNvGrpSpPr>
                <a:grpSpLocks/>
              </p:cNvGrpSpPr>
              <p:nvPr/>
            </p:nvGrpSpPr>
            <p:grpSpPr bwMode="auto">
              <a:xfrm>
                <a:off x="1944" y="1986"/>
                <a:ext cx="4" cy="669"/>
                <a:chOff x="1944" y="2049"/>
                <a:chExt cx="4" cy="669"/>
              </a:xfrm>
            </p:grpSpPr>
            <p:sp>
              <p:nvSpPr>
                <p:cNvPr id="14389" name="Line 12"/>
                <p:cNvSpPr>
                  <a:spLocks noChangeShapeType="1"/>
                </p:cNvSpPr>
                <p:nvPr/>
              </p:nvSpPr>
              <p:spPr bwMode="auto">
                <a:xfrm flipV="1">
                  <a:off x="1944" y="2385"/>
                  <a:ext cx="0" cy="3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0" name="Line 18"/>
                <p:cNvSpPr>
                  <a:spLocks noChangeShapeType="1"/>
                </p:cNvSpPr>
                <p:nvPr/>
              </p:nvSpPr>
              <p:spPr bwMode="auto">
                <a:xfrm flipV="1">
                  <a:off x="1948" y="2049"/>
                  <a:ext cx="0" cy="3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83" name="Group 23"/>
              <p:cNvGrpSpPr>
                <a:grpSpLocks/>
              </p:cNvGrpSpPr>
              <p:nvPr/>
            </p:nvGrpSpPr>
            <p:grpSpPr bwMode="auto">
              <a:xfrm>
                <a:off x="900" y="1618"/>
                <a:ext cx="669" cy="3"/>
                <a:chOff x="900" y="1681"/>
                <a:chExt cx="669" cy="3"/>
              </a:xfrm>
            </p:grpSpPr>
            <p:sp>
              <p:nvSpPr>
                <p:cNvPr id="14387" name="Line 21"/>
                <p:cNvSpPr>
                  <a:spLocks noChangeShapeType="1"/>
                </p:cNvSpPr>
                <p:nvPr/>
              </p:nvSpPr>
              <p:spPr bwMode="auto">
                <a:xfrm rot="5400000" flipV="1">
                  <a:off x="1067" y="1517"/>
                  <a:ext cx="0" cy="3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8" name="Line 22"/>
                <p:cNvSpPr>
                  <a:spLocks noChangeShapeType="1"/>
                </p:cNvSpPr>
                <p:nvPr/>
              </p:nvSpPr>
              <p:spPr bwMode="auto">
                <a:xfrm rot="5400000" flipV="1">
                  <a:off x="1403" y="1514"/>
                  <a:ext cx="0" cy="3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84" name="Line 24"/>
              <p:cNvSpPr>
                <a:spLocks noChangeShapeType="1"/>
              </p:cNvSpPr>
              <p:nvPr/>
            </p:nvSpPr>
            <p:spPr bwMode="auto">
              <a:xfrm flipH="1" flipV="1">
                <a:off x="916" y="1630"/>
                <a:ext cx="1034" cy="10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5" name="Arc 27"/>
              <p:cNvSpPr>
                <a:spLocks/>
              </p:cNvSpPr>
              <p:nvPr/>
            </p:nvSpPr>
            <p:spPr bwMode="auto">
              <a:xfrm flipH="1">
                <a:off x="1707" y="2272"/>
                <a:ext cx="214" cy="181"/>
              </a:xfrm>
              <a:custGeom>
                <a:avLst/>
                <a:gdLst>
                  <a:gd name="T0" fmla="*/ 0 w 16232"/>
                  <a:gd name="T1" fmla="*/ 0 h 21600"/>
                  <a:gd name="T2" fmla="*/ 0 w 16232"/>
                  <a:gd name="T3" fmla="*/ 0 h 21600"/>
                  <a:gd name="T4" fmla="*/ 0 w 16232"/>
                  <a:gd name="T5" fmla="*/ 0 h 21600"/>
                  <a:gd name="T6" fmla="*/ 0 60000 65536"/>
                  <a:gd name="T7" fmla="*/ 0 60000 65536"/>
                  <a:gd name="T8" fmla="*/ 0 60000 65536"/>
                  <a:gd name="T9" fmla="*/ 0 w 16232"/>
                  <a:gd name="T10" fmla="*/ 0 h 21600"/>
                  <a:gd name="T11" fmla="*/ 16232 w 16232"/>
                  <a:gd name="T12" fmla="*/ 21600 h 21600"/>
                </a:gdLst>
                <a:ahLst/>
                <a:cxnLst>
                  <a:cxn ang="T6">
                    <a:pos x="T0" y="T1"/>
                  </a:cxn>
                  <a:cxn ang="T7">
                    <a:pos x="T2" y="T3"/>
                  </a:cxn>
                  <a:cxn ang="T8">
                    <a:pos x="T4" y="T5"/>
                  </a:cxn>
                </a:cxnLst>
                <a:rect l="T9" t="T10" r="T11" b="T12"/>
                <a:pathLst>
                  <a:path w="16232" h="21600" fill="none" extrusionOk="0">
                    <a:moveTo>
                      <a:pt x="-1" y="0"/>
                    </a:moveTo>
                    <a:cubicBezTo>
                      <a:pt x="6216" y="0"/>
                      <a:pt x="12130" y="2677"/>
                      <a:pt x="16231" y="7349"/>
                    </a:cubicBezTo>
                  </a:path>
                  <a:path w="16232" h="21600" stroke="0" extrusionOk="0">
                    <a:moveTo>
                      <a:pt x="-1" y="0"/>
                    </a:moveTo>
                    <a:cubicBezTo>
                      <a:pt x="6216" y="0"/>
                      <a:pt x="12130" y="2677"/>
                      <a:pt x="16231" y="7349"/>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6" name="Arc 28"/>
              <p:cNvSpPr>
                <a:spLocks/>
              </p:cNvSpPr>
              <p:nvPr/>
            </p:nvSpPr>
            <p:spPr bwMode="auto">
              <a:xfrm rot="18624382" flipV="1">
                <a:off x="1072" y="1610"/>
                <a:ext cx="214" cy="181"/>
              </a:xfrm>
              <a:custGeom>
                <a:avLst/>
                <a:gdLst>
                  <a:gd name="T0" fmla="*/ 0 w 16232"/>
                  <a:gd name="T1" fmla="*/ 0 h 21600"/>
                  <a:gd name="T2" fmla="*/ 0 w 16232"/>
                  <a:gd name="T3" fmla="*/ 0 h 21600"/>
                  <a:gd name="T4" fmla="*/ 0 w 16232"/>
                  <a:gd name="T5" fmla="*/ 0 h 21600"/>
                  <a:gd name="T6" fmla="*/ 0 60000 65536"/>
                  <a:gd name="T7" fmla="*/ 0 60000 65536"/>
                  <a:gd name="T8" fmla="*/ 0 60000 65536"/>
                  <a:gd name="T9" fmla="*/ 0 w 16232"/>
                  <a:gd name="T10" fmla="*/ 0 h 21600"/>
                  <a:gd name="T11" fmla="*/ 16232 w 16232"/>
                  <a:gd name="T12" fmla="*/ 21600 h 21600"/>
                </a:gdLst>
                <a:ahLst/>
                <a:cxnLst>
                  <a:cxn ang="T6">
                    <a:pos x="T0" y="T1"/>
                  </a:cxn>
                  <a:cxn ang="T7">
                    <a:pos x="T2" y="T3"/>
                  </a:cxn>
                  <a:cxn ang="T8">
                    <a:pos x="T4" y="T5"/>
                  </a:cxn>
                </a:cxnLst>
                <a:rect l="T9" t="T10" r="T11" b="T12"/>
                <a:pathLst>
                  <a:path w="16232" h="21600" fill="none" extrusionOk="0">
                    <a:moveTo>
                      <a:pt x="-1" y="0"/>
                    </a:moveTo>
                    <a:cubicBezTo>
                      <a:pt x="6216" y="0"/>
                      <a:pt x="12130" y="2677"/>
                      <a:pt x="16231" y="7349"/>
                    </a:cubicBezTo>
                  </a:path>
                  <a:path w="16232" h="21600" stroke="0" extrusionOk="0">
                    <a:moveTo>
                      <a:pt x="-1" y="0"/>
                    </a:moveTo>
                    <a:cubicBezTo>
                      <a:pt x="6216" y="0"/>
                      <a:pt x="12130" y="2677"/>
                      <a:pt x="16231" y="7349"/>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4374" name="Text Box 29"/>
            <p:cNvSpPr txBox="1">
              <a:spLocks noChangeArrowheads="1"/>
            </p:cNvSpPr>
            <p:nvPr/>
          </p:nvSpPr>
          <p:spPr bwMode="auto">
            <a:xfrm>
              <a:off x="450" y="3081"/>
              <a:ext cx="200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Real source characteristic, source resistance = R</a:t>
              </a:r>
              <a:r>
                <a:rPr lang="en-GB" altLang="en-US" baseline="-25000"/>
                <a:t>S</a:t>
              </a:r>
              <a:r>
                <a:rPr lang="en-GB" altLang="en-US"/>
                <a:t> = - slope</a:t>
              </a:r>
            </a:p>
          </p:txBody>
        </p:sp>
        <p:sp>
          <p:nvSpPr>
            <p:cNvPr id="14375" name="Line 30"/>
            <p:cNvSpPr>
              <a:spLocks noChangeShapeType="1"/>
            </p:cNvSpPr>
            <p:nvPr/>
          </p:nvSpPr>
          <p:spPr bwMode="auto">
            <a:xfrm flipV="1">
              <a:off x="1124" y="2310"/>
              <a:ext cx="326" cy="7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4344" name="Group 64"/>
          <p:cNvGrpSpPr>
            <a:grpSpLocks/>
          </p:cNvGrpSpPr>
          <p:nvPr/>
        </p:nvGrpSpPr>
        <p:grpSpPr bwMode="auto">
          <a:xfrm>
            <a:off x="5122863" y="2112963"/>
            <a:ext cx="3217862" cy="1541462"/>
            <a:chOff x="3213" y="1123"/>
            <a:chExt cx="2027" cy="971"/>
          </a:xfrm>
        </p:grpSpPr>
        <p:grpSp>
          <p:nvGrpSpPr>
            <p:cNvPr id="14360" name="Group 56"/>
            <p:cNvGrpSpPr>
              <a:grpSpLocks/>
            </p:cNvGrpSpPr>
            <p:nvPr/>
          </p:nvGrpSpPr>
          <p:grpSpPr bwMode="auto">
            <a:xfrm>
              <a:off x="3329" y="1123"/>
              <a:ext cx="1911" cy="971"/>
              <a:chOff x="3586" y="1215"/>
              <a:chExt cx="1911" cy="971"/>
            </a:xfrm>
          </p:grpSpPr>
          <p:grpSp>
            <p:nvGrpSpPr>
              <p:cNvPr id="14362" name="Group 36"/>
              <p:cNvGrpSpPr>
                <a:grpSpLocks/>
              </p:cNvGrpSpPr>
              <p:nvPr/>
            </p:nvGrpSpPr>
            <p:grpSpPr bwMode="auto">
              <a:xfrm>
                <a:off x="3963" y="1479"/>
                <a:ext cx="934" cy="707"/>
                <a:chOff x="4310" y="1555"/>
                <a:chExt cx="934" cy="707"/>
              </a:xfrm>
            </p:grpSpPr>
            <p:sp>
              <p:nvSpPr>
                <p:cNvPr id="14368" name="Line 32"/>
                <p:cNvSpPr>
                  <a:spLocks noChangeShapeType="1"/>
                </p:cNvSpPr>
                <p:nvPr/>
              </p:nvSpPr>
              <p:spPr bwMode="auto">
                <a:xfrm flipV="1">
                  <a:off x="4469" y="1631"/>
                  <a:ext cx="0" cy="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34"/>
                <p:cNvSpPr>
                  <a:spLocks noChangeShapeType="1"/>
                </p:cNvSpPr>
                <p:nvPr/>
              </p:nvSpPr>
              <p:spPr bwMode="auto">
                <a:xfrm>
                  <a:off x="4469" y="1624"/>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Rectangle 33"/>
                <p:cNvSpPr>
                  <a:spLocks noChangeArrowheads="1"/>
                </p:cNvSpPr>
                <p:nvPr/>
              </p:nvSpPr>
              <p:spPr bwMode="auto">
                <a:xfrm>
                  <a:off x="4650" y="1555"/>
                  <a:ext cx="410" cy="132"/>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4371" name="Oval 31"/>
                <p:cNvSpPr>
                  <a:spLocks noChangeArrowheads="1"/>
                </p:cNvSpPr>
                <p:nvPr/>
              </p:nvSpPr>
              <p:spPr bwMode="auto">
                <a:xfrm>
                  <a:off x="4310" y="1790"/>
                  <a:ext cx="305" cy="305"/>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4372" name="Line 35"/>
                <p:cNvSpPr>
                  <a:spLocks noChangeShapeType="1"/>
                </p:cNvSpPr>
                <p:nvPr/>
              </p:nvSpPr>
              <p:spPr bwMode="auto">
                <a:xfrm>
                  <a:off x="4473" y="2260"/>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63" name="Text Box 37"/>
              <p:cNvSpPr txBox="1">
                <a:spLocks noChangeArrowheads="1"/>
              </p:cNvSpPr>
              <p:nvPr/>
            </p:nvSpPr>
            <p:spPr bwMode="auto">
              <a:xfrm>
                <a:off x="4400" y="1215"/>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R</a:t>
                </a:r>
                <a:r>
                  <a:rPr lang="en-GB" altLang="en-US" baseline="-25000"/>
                  <a:t>S</a:t>
                </a:r>
              </a:p>
            </p:txBody>
          </p:sp>
          <p:sp>
            <p:nvSpPr>
              <p:cNvPr id="14364" name="Line 38"/>
              <p:cNvSpPr>
                <a:spLocks noChangeShapeType="1"/>
              </p:cNvSpPr>
              <p:nvPr/>
            </p:nvSpPr>
            <p:spPr bwMode="auto">
              <a:xfrm flipV="1">
                <a:off x="5031" y="1680"/>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5" name="Text Box 39"/>
              <p:cNvSpPr txBox="1">
                <a:spLocks noChangeArrowheads="1"/>
              </p:cNvSpPr>
              <p:nvPr/>
            </p:nvSpPr>
            <p:spPr bwMode="auto">
              <a:xfrm>
                <a:off x="5094" y="1763"/>
                <a:ext cx="4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O</a:t>
                </a:r>
              </a:p>
            </p:txBody>
          </p:sp>
          <p:sp>
            <p:nvSpPr>
              <p:cNvPr id="14366" name="Text Box 40"/>
              <p:cNvSpPr txBox="1">
                <a:spLocks noChangeArrowheads="1"/>
              </p:cNvSpPr>
              <p:nvPr/>
            </p:nvSpPr>
            <p:spPr bwMode="auto">
              <a:xfrm>
                <a:off x="3586" y="1767"/>
                <a:ext cx="3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S</a:t>
                </a:r>
              </a:p>
            </p:txBody>
          </p:sp>
          <p:sp>
            <p:nvSpPr>
              <p:cNvPr id="14367" name="Line 55"/>
              <p:cNvSpPr>
                <a:spLocks noChangeShapeType="1"/>
              </p:cNvSpPr>
              <p:nvPr/>
            </p:nvSpPr>
            <p:spPr bwMode="auto">
              <a:xfrm flipV="1">
                <a:off x="3865" y="1735"/>
                <a:ext cx="0" cy="3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4361" name="Text Box 58"/>
            <p:cNvSpPr txBox="1">
              <a:spLocks noChangeArrowheads="1"/>
            </p:cNvSpPr>
            <p:nvPr/>
          </p:nvSpPr>
          <p:spPr bwMode="auto">
            <a:xfrm>
              <a:off x="3213" y="1220"/>
              <a:ext cx="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Thevenin</a:t>
              </a:r>
            </a:p>
          </p:txBody>
        </p:sp>
      </p:grpSp>
      <p:grpSp>
        <p:nvGrpSpPr>
          <p:cNvPr id="14345" name="Group 63"/>
          <p:cNvGrpSpPr>
            <a:grpSpLocks/>
          </p:cNvGrpSpPr>
          <p:nvPr/>
        </p:nvGrpSpPr>
        <p:grpSpPr bwMode="auto">
          <a:xfrm>
            <a:off x="5438775" y="3938588"/>
            <a:ext cx="2919413" cy="1370012"/>
            <a:chOff x="3454" y="2411"/>
            <a:chExt cx="1839" cy="863"/>
          </a:xfrm>
        </p:grpSpPr>
        <p:grpSp>
          <p:nvGrpSpPr>
            <p:cNvPr id="14347" name="Group 57"/>
            <p:cNvGrpSpPr>
              <a:grpSpLocks/>
            </p:cNvGrpSpPr>
            <p:nvPr/>
          </p:nvGrpSpPr>
          <p:grpSpPr bwMode="auto">
            <a:xfrm>
              <a:off x="3479" y="2629"/>
              <a:ext cx="1814" cy="645"/>
              <a:chOff x="3687" y="2540"/>
              <a:chExt cx="1814" cy="645"/>
            </a:xfrm>
          </p:grpSpPr>
          <p:sp>
            <p:nvSpPr>
              <p:cNvPr id="14349" name="Line 44"/>
              <p:cNvSpPr>
                <a:spLocks noChangeShapeType="1"/>
              </p:cNvSpPr>
              <p:nvPr/>
            </p:nvSpPr>
            <p:spPr bwMode="auto">
              <a:xfrm flipV="1">
                <a:off x="4126" y="2551"/>
                <a:ext cx="0" cy="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45"/>
              <p:cNvSpPr>
                <a:spLocks noChangeShapeType="1"/>
              </p:cNvSpPr>
              <p:nvPr/>
            </p:nvSpPr>
            <p:spPr bwMode="auto">
              <a:xfrm>
                <a:off x="4126" y="2544"/>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Oval 47"/>
              <p:cNvSpPr>
                <a:spLocks noChangeArrowheads="1"/>
              </p:cNvSpPr>
              <p:nvPr/>
            </p:nvSpPr>
            <p:spPr bwMode="auto">
              <a:xfrm>
                <a:off x="3967" y="2710"/>
                <a:ext cx="305" cy="305"/>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4352" name="Line 48"/>
              <p:cNvSpPr>
                <a:spLocks noChangeShapeType="1"/>
              </p:cNvSpPr>
              <p:nvPr/>
            </p:nvSpPr>
            <p:spPr bwMode="auto">
              <a:xfrm>
                <a:off x="4130" y="3180"/>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Text Box 49"/>
              <p:cNvSpPr txBox="1">
                <a:spLocks noChangeArrowheads="1"/>
              </p:cNvSpPr>
              <p:nvPr/>
            </p:nvSpPr>
            <p:spPr bwMode="auto">
              <a:xfrm>
                <a:off x="4591" y="2731"/>
                <a:ext cx="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R</a:t>
                </a:r>
                <a:r>
                  <a:rPr lang="en-GB" altLang="en-US" baseline="-25000"/>
                  <a:t>S</a:t>
                </a:r>
              </a:p>
            </p:txBody>
          </p:sp>
          <p:sp>
            <p:nvSpPr>
              <p:cNvPr id="14354" name="Line 50"/>
              <p:cNvSpPr>
                <a:spLocks noChangeShapeType="1"/>
              </p:cNvSpPr>
              <p:nvPr/>
            </p:nvSpPr>
            <p:spPr bwMode="auto">
              <a:xfrm flipV="1">
                <a:off x="5035" y="2676"/>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5" name="Text Box 51"/>
              <p:cNvSpPr txBox="1">
                <a:spLocks noChangeArrowheads="1"/>
              </p:cNvSpPr>
              <p:nvPr/>
            </p:nvSpPr>
            <p:spPr bwMode="auto">
              <a:xfrm>
                <a:off x="5098" y="2759"/>
                <a:ext cx="4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O</a:t>
                </a:r>
              </a:p>
            </p:txBody>
          </p:sp>
          <p:sp>
            <p:nvSpPr>
              <p:cNvPr id="14356" name="Text Box 52"/>
              <p:cNvSpPr txBox="1">
                <a:spLocks noChangeArrowheads="1"/>
              </p:cNvSpPr>
              <p:nvPr/>
            </p:nvSpPr>
            <p:spPr bwMode="auto">
              <a:xfrm>
                <a:off x="3687" y="2742"/>
                <a:ext cx="3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S</a:t>
                </a:r>
              </a:p>
            </p:txBody>
          </p:sp>
          <p:sp>
            <p:nvSpPr>
              <p:cNvPr id="14357" name="Line 53"/>
              <p:cNvSpPr>
                <a:spLocks noChangeShapeType="1"/>
              </p:cNvSpPr>
              <p:nvPr/>
            </p:nvSpPr>
            <p:spPr bwMode="auto">
              <a:xfrm flipV="1">
                <a:off x="4122" y="2790"/>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8" name="Line 54"/>
              <p:cNvSpPr>
                <a:spLocks noChangeShapeType="1"/>
              </p:cNvSpPr>
              <p:nvPr/>
            </p:nvSpPr>
            <p:spPr bwMode="auto">
              <a:xfrm>
                <a:off x="4517" y="2540"/>
                <a:ext cx="0" cy="6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Rectangle 46"/>
              <p:cNvSpPr>
                <a:spLocks noChangeArrowheads="1"/>
              </p:cNvSpPr>
              <p:nvPr/>
            </p:nvSpPr>
            <p:spPr bwMode="auto">
              <a:xfrm rot="-5400000">
                <a:off x="4313" y="2794"/>
                <a:ext cx="410" cy="132"/>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14348" name="Text Box 59"/>
            <p:cNvSpPr txBox="1">
              <a:spLocks noChangeArrowheads="1"/>
            </p:cNvSpPr>
            <p:nvPr/>
          </p:nvSpPr>
          <p:spPr bwMode="auto">
            <a:xfrm>
              <a:off x="3454" y="2411"/>
              <a:ext cx="10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Norton</a:t>
              </a:r>
            </a:p>
          </p:txBody>
        </p:sp>
      </p:grpSp>
      <p:sp>
        <p:nvSpPr>
          <p:cNvPr id="14346" name="Text Box 62"/>
          <p:cNvSpPr txBox="1">
            <a:spLocks noChangeArrowheads="1"/>
          </p:cNvSpPr>
          <p:nvPr/>
        </p:nvSpPr>
        <p:spPr bwMode="auto">
          <a:xfrm>
            <a:off x="595313" y="5716588"/>
            <a:ext cx="8174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Armed with that review, we now continue the discussion of amplifier behaviour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F856740-F6FB-45BB-8149-07388A4CB0ED}" type="slidenum">
              <a:rPr lang="en-GB" altLang="en-US" sz="1200" smtClean="0">
                <a:latin typeface="Garamond" pitchFamily="18" charset="0"/>
              </a:rPr>
              <a:pPr eaLnBrk="1" hangingPunct="1"/>
              <a:t>21</a:t>
            </a:fld>
            <a:endParaRPr lang="en-GB" altLang="en-US" sz="1200" smtClean="0">
              <a:latin typeface="Garamond" pitchFamily="18" charset="0"/>
            </a:endParaRPr>
          </a:p>
        </p:txBody>
      </p:sp>
      <p:sp>
        <p:nvSpPr>
          <p:cNvPr id="1536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536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536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5366" name="Text Box 51"/>
          <p:cNvSpPr txBox="1">
            <a:spLocks noChangeArrowheads="1"/>
          </p:cNvSpPr>
          <p:nvPr/>
        </p:nvSpPr>
        <p:spPr bwMode="auto">
          <a:xfrm>
            <a:off x="495300" y="1322388"/>
            <a:ext cx="8097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feedback signal may sense either the output voltage or the output current. </a:t>
            </a:r>
            <a:r>
              <a:rPr lang="en-GB" altLang="en-US" u="sng"/>
              <a:t>The action of negative feedback is to try to keep the sensed signal – whatever it is - constant.</a:t>
            </a:r>
            <a:r>
              <a:rPr lang="en-GB" altLang="en-US"/>
              <a:t> (NB. not necessarily in time, but with respect to the load or changes to A</a:t>
            </a:r>
            <a:r>
              <a:rPr lang="en-GB" altLang="en-US" baseline="-25000"/>
              <a:t>OL</a:t>
            </a:r>
            <a:r>
              <a:rPr lang="en-GB" altLang="en-US"/>
              <a:t>)</a:t>
            </a:r>
            <a:endParaRPr lang="el-GR" altLang="en-US">
              <a:cs typeface="Arial" charset="0"/>
            </a:endParaRPr>
          </a:p>
        </p:txBody>
      </p:sp>
      <p:sp>
        <p:nvSpPr>
          <p:cNvPr id="15367" name="Text Box 59"/>
          <p:cNvSpPr txBox="1">
            <a:spLocks noChangeArrowheads="1"/>
          </p:cNvSpPr>
          <p:nvPr/>
        </p:nvSpPr>
        <p:spPr bwMode="auto">
          <a:xfrm>
            <a:off x="468313" y="2244725"/>
            <a:ext cx="79200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To the extent that it is successful, the output will therefore approximate to either a constant voltage source (if the output voltage is sensed) or a constant current source (if the output current is sensed)</a:t>
            </a:r>
            <a:endParaRPr lang="el-GR" altLang="en-US">
              <a:cs typeface="Arial" charset="0"/>
            </a:endParaRPr>
          </a:p>
        </p:txBody>
      </p:sp>
      <p:sp>
        <p:nvSpPr>
          <p:cNvPr id="15368" name="Text Box 253"/>
          <p:cNvSpPr txBox="1">
            <a:spLocks noChangeArrowheads="1"/>
          </p:cNvSpPr>
          <p:nvPr/>
        </p:nvSpPr>
        <p:spPr bwMode="auto">
          <a:xfrm>
            <a:off x="549275" y="835025"/>
            <a:ext cx="2106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dirty="0">
                <a:solidFill>
                  <a:srgbClr val="FF0000"/>
                </a:solidFill>
              </a:rPr>
              <a:t>Feedback sensing</a:t>
            </a:r>
            <a:endParaRPr lang="en-GB" altLang="en-US" dirty="0">
              <a:solidFill>
                <a:srgbClr val="FF0000"/>
              </a:solidFill>
            </a:endParaRPr>
          </a:p>
        </p:txBody>
      </p:sp>
      <p:sp>
        <p:nvSpPr>
          <p:cNvPr id="15369" name="Text Box 439"/>
          <p:cNvSpPr txBox="1">
            <a:spLocks noChangeArrowheads="1"/>
          </p:cNvSpPr>
          <p:nvPr/>
        </p:nvSpPr>
        <p:spPr bwMode="auto">
          <a:xfrm>
            <a:off x="474663" y="3122613"/>
            <a:ext cx="8359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output impedance of the closed loop amplifier will be changed from that of the open loop amplifier – again </a:t>
            </a:r>
            <a:r>
              <a:rPr lang="en-GB" altLang="en-US" b="1" i="1"/>
              <a:t>by the feedback factor.</a:t>
            </a:r>
            <a:endParaRPr lang="el-GR" altLang="en-US" b="1" i="1">
              <a:cs typeface="Arial" charset="0"/>
            </a:endParaRPr>
          </a:p>
        </p:txBody>
      </p:sp>
      <p:grpSp>
        <p:nvGrpSpPr>
          <p:cNvPr id="15370" name="Group 443"/>
          <p:cNvGrpSpPr>
            <a:grpSpLocks/>
          </p:cNvGrpSpPr>
          <p:nvPr/>
        </p:nvGrpSpPr>
        <p:grpSpPr bwMode="auto">
          <a:xfrm>
            <a:off x="469900" y="3833813"/>
            <a:ext cx="7920038" cy="1101725"/>
            <a:chOff x="303" y="2450"/>
            <a:chExt cx="4989" cy="694"/>
          </a:xfrm>
        </p:grpSpPr>
        <p:sp>
          <p:nvSpPr>
            <p:cNvPr id="15374" name="Text Box 440"/>
            <p:cNvSpPr txBox="1">
              <a:spLocks noChangeArrowheads="1"/>
            </p:cNvSpPr>
            <p:nvPr/>
          </p:nvSpPr>
          <p:spPr bwMode="auto">
            <a:xfrm>
              <a:off x="303" y="2624"/>
              <a:ext cx="498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amplifier output impedance will be </a:t>
              </a:r>
              <a:r>
                <a:rPr lang="en-GB" altLang="en-US" i="1" u="sng"/>
                <a:t>reduced</a:t>
              </a:r>
              <a:r>
                <a:rPr lang="en-GB" altLang="en-US"/>
                <a:t> from that of the open loop amplifier r</a:t>
              </a:r>
              <a:r>
                <a:rPr lang="en-GB" altLang="en-US" baseline="-25000"/>
                <a:t>oOL</a:t>
              </a:r>
              <a:r>
                <a:rPr lang="en-GB" altLang="en-US"/>
                <a:t> to that of the closed loop amplifier r</a:t>
              </a:r>
              <a:r>
                <a:rPr lang="en-GB" altLang="en-US" baseline="-25000"/>
                <a:t>oCL</a:t>
              </a:r>
              <a:r>
                <a:rPr lang="en-GB" altLang="en-US"/>
                <a:t> = r</a:t>
              </a:r>
              <a:r>
                <a:rPr lang="en-GB" altLang="en-US" baseline="-25000"/>
                <a:t>oOL</a:t>
              </a:r>
              <a:r>
                <a:rPr lang="en-GB" altLang="en-US"/>
                <a:t>/(1+</a:t>
              </a:r>
              <a:r>
                <a:rPr lang="el-GR" altLang="en-US">
                  <a:cs typeface="Arial" charset="0"/>
                </a:rPr>
                <a:t>β</a:t>
              </a:r>
              <a:r>
                <a:rPr lang="en-GB" altLang="en-US">
                  <a:cs typeface="Arial" charset="0"/>
                </a:rPr>
                <a:t>A</a:t>
              </a:r>
              <a:r>
                <a:rPr lang="en-GB" altLang="en-US" baseline="-25000">
                  <a:cs typeface="Arial" charset="0"/>
                </a:rPr>
                <a:t>OL</a:t>
              </a:r>
              <a:r>
                <a:rPr lang="en-GB" altLang="en-US">
                  <a:cs typeface="Arial" charset="0"/>
                </a:rPr>
                <a:t>)</a:t>
              </a:r>
              <a:r>
                <a:rPr lang="en-GB" altLang="en-US"/>
                <a:t> when negative feedback is applied that uses </a:t>
              </a:r>
              <a:r>
                <a:rPr lang="en-GB" altLang="en-US" i="1" u="sng"/>
                <a:t>output voltage</a:t>
              </a:r>
              <a:r>
                <a:rPr lang="en-GB" altLang="en-US"/>
                <a:t> sensing (which tries to keep v</a:t>
              </a:r>
              <a:r>
                <a:rPr lang="en-GB" altLang="en-US" baseline="-25000"/>
                <a:t>O</a:t>
              </a:r>
              <a:r>
                <a:rPr lang="en-GB" altLang="en-US"/>
                <a:t> constant).</a:t>
              </a:r>
              <a:endParaRPr lang="el-GR" altLang="en-US"/>
            </a:p>
          </p:txBody>
        </p:sp>
        <p:sp>
          <p:nvSpPr>
            <p:cNvPr id="15375" name="Text Box 442"/>
            <p:cNvSpPr txBox="1">
              <a:spLocks noChangeArrowheads="1"/>
            </p:cNvSpPr>
            <p:nvPr/>
          </p:nvSpPr>
          <p:spPr bwMode="auto">
            <a:xfrm>
              <a:off x="306" y="2450"/>
              <a:ext cx="11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a:t>Voltage sensing</a:t>
              </a:r>
            </a:p>
          </p:txBody>
        </p:sp>
      </p:grpSp>
      <p:grpSp>
        <p:nvGrpSpPr>
          <p:cNvPr id="15371" name="Group 447"/>
          <p:cNvGrpSpPr>
            <a:grpSpLocks/>
          </p:cNvGrpSpPr>
          <p:nvPr/>
        </p:nvGrpSpPr>
        <p:grpSpPr bwMode="auto">
          <a:xfrm>
            <a:off x="452438" y="4999038"/>
            <a:ext cx="8166100" cy="1089025"/>
            <a:chOff x="285" y="3149"/>
            <a:chExt cx="5144" cy="686"/>
          </a:xfrm>
        </p:grpSpPr>
        <p:sp>
          <p:nvSpPr>
            <p:cNvPr id="15372" name="Text Box 441"/>
            <p:cNvSpPr txBox="1">
              <a:spLocks noChangeArrowheads="1"/>
            </p:cNvSpPr>
            <p:nvPr/>
          </p:nvSpPr>
          <p:spPr bwMode="auto">
            <a:xfrm>
              <a:off x="287" y="3315"/>
              <a:ext cx="514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 amplifier output impedance will be </a:t>
              </a:r>
              <a:r>
                <a:rPr lang="en-GB" altLang="en-US" i="1" u="sng"/>
                <a:t>increased</a:t>
              </a:r>
              <a:r>
                <a:rPr lang="en-GB" altLang="en-US"/>
                <a:t> from that of the open loop amplifier r</a:t>
              </a:r>
              <a:r>
                <a:rPr lang="en-GB" altLang="en-US" baseline="-25000"/>
                <a:t>oOL</a:t>
              </a:r>
              <a:r>
                <a:rPr lang="en-GB" altLang="en-US"/>
                <a:t> to that of the closed loop amplifier r</a:t>
              </a:r>
              <a:r>
                <a:rPr lang="en-GB" altLang="en-US" baseline="-25000"/>
                <a:t>oCL</a:t>
              </a:r>
              <a:r>
                <a:rPr lang="en-GB" altLang="en-US"/>
                <a:t> = r</a:t>
              </a:r>
              <a:r>
                <a:rPr lang="en-GB" altLang="en-US" baseline="-25000"/>
                <a:t>oOL</a:t>
              </a:r>
              <a:r>
                <a:rPr lang="en-GB" altLang="en-US"/>
                <a:t>(1+</a:t>
              </a:r>
              <a:r>
                <a:rPr lang="el-GR" altLang="en-US">
                  <a:cs typeface="Arial" charset="0"/>
                </a:rPr>
                <a:t>β</a:t>
              </a:r>
              <a:r>
                <a:rPr lang="en-GB" altLang="en-US">
                  <a:cs typeface="Arial" charset="0"/>
                </a:rPr>
                <a:t>A</a:t>
              </a:r>
              <a:r>
                <a:rPr lang="en-GB" altLang="en-US" baseline="-25000">
                  <a:cs typeface="Arial" charset="0"/>
                </a:rPr>
                <a:t>OL</a:t>
              </a:r>
              <a:r>
                <a:rPr lang="en-GB" altLang="en-US">
                  <a:cs typeface="Arial" charset="0"/>
                </a:rPr>
                <a:t>)</a:t>
              </a:r>
              <a:r>
                <a:rPr lang="en-GB" altLang="en-US"/>
                <a:t> when negative feedback is applied that uses </a:t>
              </a:r>
              <a:r>
                <a:rPr lang="en-GB" altLang="en-US" i="1" u="sng"/>
                <a:t>output current</a:t>
              </a:r>
              <a:r>
                <a:rPr lang="en-GB" altLang="en-US"/>
                <a:t> sensing, (which tries to keep i</a:t>
              </a:r>
              <a:r>
                <a:rPr lang="en-GB" altLang="en-US" baseline="-25000"/>
                <a:t>O</a:t>
              </a:r>
              <a:r>
                <a:rPr lang="en-GB" altLang="en-US"/>
                <a:t> constant).</a:t>
              </a:r>
              <a:endParaRPr lang="el-GR" altLang="en-US"/>
            </a:p>
          </p:txBody>
        </p:sp>
        <p:sp>
          <p:nvSpPr>
            <p:cNvPr id="15373" name="Text Box 444"/>
            <p:cNvSpPr txBox="1">
              <a:spLocks noChangeArrowheads="1"/>
            </p:cNvSpPr>
            <p:nvPr/>
          </p:nvSpPr>
          <p:spPr bwMode="auto">
            <a:xfrm>
              <a:off x="285" y="3149"/>
              <a:ext cx="11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a:t>Current sensing</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A9A05D6-E0C1-4E6C-9C15-525F247C9E3B}" type="slidenum">
              <a:rPr lang="en-GB" altLang="en-US" sz="1200" smtClean="0">
                <a:latin typeface="Garamond" pitchFamily="18" charset="0"/>
              </a:rPr>
              <a:pPr eaLnBrk="1" hangingPunct="1"/>
              <a:t>22</a:t>
            </a:fld>
            <a:endParaRPr lang="en-GB" altLang="en-US" sz="1200" smtClean="0">
              <a:latin typeface="Garamond" pitchFamily="18" charset="0"/>
            </a:endParaRPr>
          </a:p>
        </p:txBody>
      </p:sp>
      <p:sp>
        <p:nvSpPr>
          <p:cNvPr id="1638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638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38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390" name="Text Box 9"/>
          <p:cNvSpPr txBox="1">
            <a:spLocks noChangeArrowheads="1"/>
          </p:cNvSpPr>
          <p:nvPr/>
        </p:nvSpPr>
        <p:spPr bwMode="auto">
          <a:xfrm>
            <a:off x="560388" y="3030538"/>
            <a:ext cx="4065587"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To sense the output </a:t>
            </a:r>
            <a:r>
              <a:rPr lang="en-GB" altLang="en-US" u="sng" dirty="0"/>
              <a:t>current</a:t>
            </a:r>
            <a:r>
              <a:rPr lang="en-GB" altLang="en-US" dirty="0"/>
              <a:t>, the feedback signal must be obtained from a connection made in </a:t>
            </a:r>
            <a:r>
              <a:rPr lang="en-GB" altLang="en-US" u="sng" dirty="0"/>
              <a:t>series</a:t>
            </a:r>
            <a:r>
              <a:rPr lang="en-GB" altLang="en-US" dirty="0"/>
              <a:t> with the output – (often by simply taking the voltage developed across a suitable resistor connected in series with the output signal as shown here).</a:t>
            </a:r>
          </a:p>
          <a:p>
            <a:pPr eaLnBrk="1" hangingPunct="1">
              <a:spcBef>
                <a:spcPct val="50000"/>
              </a:spcBef>
            </a:pPr>
            <a:r>
              <a:rPr lang="en-GB" altLang="en-US" dirty="0">
                <a:solidFill>
                  <a:srgbClr val="FF0000"/>
                </a:solidFill>
              </a:rPr>
              <a:t>The series connection </a:t>
            </a:r>
            <a:r>
              <a:rPr lang="en-GB" altLang="en-US" i="1" dirty="0">
                <a:solidFill>
                  <a:srgbClr val="FF0000"/>
                </a:solidFill>
              </a:rPr>
              <a:t>increases</a:t>
            </a:r>
            <a:r>
              <a:rPr lang="en-GB" altLang="en-US" dirty="0">
                <a:solidFill>
                  <a:srgbClr val="FF0000"/>
                </a:solidFill>
              </a:rPr>
              <a:t> the output impedance</a:t>
            </a:r>
            <a:endParaRPr lang="el-GR" altLang="en-US" dirty="0">
              <a:solidFill>
                <a:srgbClr val="FF0000"/>
              </a:solidFill>
              <a:cs typeface="Arial" charset="0"/>
            </a:endParaRPr>
          </a:p>
        </p:txBody>
      </p:sp>
      <p:grpSp>
        <p:nvGrpSpPr>
          <p:cNvPr id="16391" name="Group 80"/>
          <p:cNvGrpSpPr>
            <a:grpSpLocks/>
          </p:cNvGrpSpPr>
          <p:nvPr/>
        </p:nvGrpSpPr>
        <p:grpSpPr bwMode="auto">
          <a:xfrm>
            <a:off x="4791075" y="3057525"/>
            <a:ext cx="4054475" cy="1738313"/>
            <a:chOff x="3018" y="1926"/>
            <a:chExt cx="2554" cy="1095"/>
          </a:xfrm>
        </p:grpSpPr>
        <p:sp>
          <p:nvSpPr>
            <p:cNvPr id="16425" name="Line 11"/>
            <p:cNvSpPr>
              <a:spLocks noChangeShapeType="1"/>
            </p:cNvSpPr>
            <p:nvPr/>
          </p:nvSpPr>
          <p:spPr bwMode="auto">
            <a:xfrm>
              <a:off x="3528" y="1952"/>
              <a:ext cx="1" cy="449"/>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6" name="Line 12"/>
            <p:cNvSpPr>
              <a:spLocks noChangeShapeType="1"/>
            </p:cNvSpPr>
            <p:nvPr/>
          </p:nvSpPr>
          <p:spPr bwMode="auto">
            <a:xfrm flipV="1">
              <a:off x="3528" y="2177"/>
              <a:ext cx="361" cy="2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13"/>
            <p:cNvSpPr>
              <a:spLocks noChangeShapeType="1"/>
            </p:cNvSpPr>
            <p:nvPr/>
          </p:nvSpPr>
          <p:spPr bwMode="auto">
            <a:xfrm>
              <a:off x="3528" y="1952"/>
              <a:ext cx="361" cy="2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Rectangle 14"/>
            <p:cNvSpPr>
              <a:spLocks noChangeArrowheads="1"/>
            </p:cNvSpPr>
            <p:nvPr/>
          </p:nvSpPr>
          <p:spPr bwMode="auto">
            <a:xfrm>
              <a:off x="3420" y="2483"/>
              <a:ext cx="596" cy="361"/>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29" name="Line 15"/>
            <p:cNvSpPr>
              <a:spLocks noChangeShapeType="1"/>
            </p:cNvSpPr>
            <p:nvPr/>
          </p:nvSpPr>
          <p:spPr bwMode="auto">
            <a:xfrm>
              <a:off x="3904" y="2543"/>
              <a:ext cx="29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0" name="Line 16"/>
            <p:cNvSpPr>
              <a:spLocks noChangeShapeType="1"/>
            </p:cNvSpPr>
            <p:nvPr/>
          </p:nvSpPr>
          <p:spPr bwMode="auto">
            <a:xfrm flipV="1">
              <a:off x="4195" y="2309"/>
              <a:ext cx="0" cy="228"/>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1" name="Line 17"/>
            <p:cNvSpPr>
              <a:spLocks noChangeShapeType="1"/>
            </p:cNvSpPr>
            <p:nvPr/>
          </p:nvSpPr>
          <p:spPr bwMode="auto">
            <a:xfrm>
              <a:off x="4161" y="2177"/>
              <a:ext cx="18"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Rectangle 18"/>
            <p:cNvSpPr>
              <a:spLocks noChangeArrowheads="1"/>
            </p:cNvSpPr>
            <p:nvPr/>
          </p:nvSpPr>
          <p:spPr bwMode="auto">
            <a:xfrm>
              <a:off x="3562" y="208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6433" name="Rectangle 19"/>
            <p:cNvSpPr>
              <a:spLocks noChangeArrowheads="1"/>
            </p:cNvSpPr>
            <p:nvPr/>
          </p:nvSpPr>
          <p:spPr bwMode="auto">
            <a:xfrm>
              <a:off x="3620" y="2143"/>
              <a:ext cx="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16434" name="Rectangle 20"/>
            <p:cNvSpPr>
              <a:spLocks noChangeArrowheads="1"/>
            </p:cNvSpPr>
            <p:nvPr/>
          </p:nvSpPr>
          <p:spPr bwMode="auto">
            <a:xfrm>
              <a:off x="3625" y="2602"/>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6435" name="Line 21"/>
            <p:cNvSpPr>
              <a:spLocks noChangeShapeType="1"/>
            </p:cNvSpPr>
            <p:nvPr/>
          </p:nvSpPr>
          <p:spPr bwMode="auto">
            <a:xfrm rot="-5400000">
              <a:off x="4364" y="2745"/>
              <a:ext cx="396"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6" name="Oval 22"/>
            <p:cNvSpPr>
              <a:spLocks noChangeArrowheads="1"/>
            </p:cNvSpPr>
            <p:nvPr/>
          </p:nvSpPr>
          <p:spPr bwMode="auto">
            <a:xfrm>
              <a:off x="4541" y="2771"/>
              <a:ext cx="29" cy="31"/>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37" name="Oval 23"/>
            <p:cNvSpPr>
              <a:spLocks noChangeArrowheads="1"/>
            </p:cNvSpPr>
            <p:nvPr/>
          </p:nvSpPr>
          <p:spPr bwMode="auto">
            <a:xfrm>
              <a:off x="4547" y="2777"/>
              <a:ext cx="29" cy="31"/>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38" name="AutoShape 24"/>
            <p:cNvSpPr>
              <a:spLocks noChangeArrowheads="1"/>
            </p:cNvSpPr>
            <p:nvPr/>
          </p:nvSpPr>
          <p:spPr bwMode="auto">
            <a:xfrm flipV="1">
              <a:off x="4517" y="2935"/>
              <a:ext cx="99" cy="86"/>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39" name="Line 25"/>
            <p:cNvSpPr>
              <a:spLocks noChangeShapeType="1"/>
            </p:cNvSpPr>
            <p:nvPr/>
          </p:nvSpPr>
          <p:spPr bwMode="auto">
            <a:xfrm flipH="1">
              <a:off x="3906" y="2788"/>
              <a:ext cx="6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0" name="Line 26"/>
            <p:cNvSpPr>
              <a:spLocks noChangeShapeType="1"/>
            </p:cNvSpPr>
            <p:nvPr/>
          </p:nvSpPr>
          <p:spPr bwMode="auto">
            <a:xfrm rot="5400000" flipV="1">
              <a:off x="4264" y="2058"/>
              <a:ext cx="0" cy="2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1" name="Text Box 27"/>
            <p:cNvSpPr txBox="1">
              <a:spLocks noChangeArrowheads="1"/>
            </p:cNvSpPr>
            <p:nvPr/>
          </p:nvSpPr>
          <p:spPr bwMode="auto">
            <a:xfrm>
              <a:off x="4304" y="1926"/>
              <a:ext cx="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O</a:t>
              </a:r>
            </a:p>
          </p:txBody>
        </p:sp>
        <p:sp>
          <p:nvSpPr>
            <p:cNvPr id="16442" name="Line 29"/>
            <p:cNvSpPr>
              <a:spLocks noChangeShapeType="1"/>
            </p:cNvSpPr>
            <p:nvPr/>
          </p:nvSpPr>
          <p:spPr bwMode="auto">
            <a:xfrm flipH="1">
              <a:off x="3216" y="2616"/>
              <a:ext cx="1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3" name="Line 30"/>
            <p:cNvSpPr>
              <a:spLocks noChangeShapeType="1"/>
            </p:cNvSpPr>
            <p:nvPr/>
          </p:nvSpPr>
          <p:spPr bwMode="auto">
            <a:xfrm flipH="1">
              <a:off x="3018" y="2621"/>
              <a:ext cx="19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44" name="Group 31"/>
            <p:cNvGrpSpPr>
              <a:grpSpLocks/>
            </p:cNvGrpSpPr>
            <p:nvPr/>
          </p:nvGrpSpPr>
          <p:grpSpPr bwMode="auto">
            <a:xfrm>
              <a:off x="3131" y="2173"/>
              <a:ext cx="394" cy="2"/>
              <a:chOff x="3388" y="2242"/>
              <a:chExt cx="475" cy="3"/>
            </a:xfrm>
          </p:grpSpPr>
          <p:sp>
            <p:nvSpPr>
              <p:cNvPr id="16453" name="Line 32"/>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4" name="Line 33"/>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45" name="Line 34"/>
            <p:cNvSpPr>
              <a:spLocks noChangeShapeType="1"/>
            </p:cNvSpPr>
            <p:nvPr/>
          </p:nvSpPr>
          <p:spPr bwMode="auto">
            <a:xfrm>
              <a:off x="3896" y="2177"/>
              <a:ext cx="818" cy="0"/>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6" name="Line 35"/>
            <p:cNvSpPr>
              <a:spLocks noChangeShapeType="1"/>
            </p:cNvSpPr>
            <p:nvPr/>
          </p:nvSpPr>
          <p:spPr bwMode="auto">
            <a:xfrm>
              <a:off x="4700" y="2177"/>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7" name="Line 36"/>
            <p:cNvSpPr>
              <a:spLocks noChangeShapeType="1"/>
            </p:cNvSpPr>
            <p:nvPr/>
          </p:nvSpPr>
          <p:spPr bwMode="auto">
            <a:xfrm>
              <a:off x="3664" y="2313"/>
              <a:ext cx="53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8" name="Line 37"/>
            <p:cNvSpPr>
              <a:spLocks noChangeShapeType="1"/>
            </p:cNvSpPr>
            <p:nvPr/>
          </p:nvSpPr>
          <p:spPr bwMode="auto">
            <a:xfrm>
              <a:off x="4697" y="2544"/>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9" name="Text Box 38"/>
            <p:cNvSpPr txBox="1">
              <a:spLocks noChangeArrowheads="1"/>
            </p:cNvSpPr>
            <p:nvPr/>
          </p:nvSpPr>
          <p:spPr bwMode="auto">
            <a:xfrm>
              <a:off x="4948" y="2247"/>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to load</a:t>
              </a:r>
            </a:p>
          </p:txBody>
        </p:sp>
        <p:sp>
          <p:nvSpPr>
            <p:cNvPr id="16450" name="Line 39"/>
            <p:cNvSpPr>
              <a:spLocks noChangeShapeType="1"/>
            </p:cNvSpPr>
            <p:nvPr/>
          </p:nvSpPr>
          <p:spPr bwMode="auto">
            <a:xfrm flipV="1">
              <a:off x="3908" y="2545"/>
              <a:ext cx="0" cy="2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1" name="Rectangle 40"/>
            <p:cNvSpPr>
              <a:spLocks noChangeArrowheads="1"/>
            </p:cNvSpPr>
            <p:nvPr/>
          </p:nvSpPr>
          <p:spPr bwMode="auto">
            <a:xfrm rot="-5400000">
              <a:off x="3812" y="2637"/>
              <a:ext cx="181" cy="56"/>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52" name="Line 41"/>
            <p:cNvSpPr>
              <a:spLocks noChangeShapeType="1"/>
            </p:cNvSpPr>
            <p:nvPr/>
          </p:nvSpPr>
          <p:spPr bwMode="auto">
            <a:xfrm>
              <a:off x="4567" y="2540"/>
              <a:ext cx="147"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92" name="Text Box 8"/>
          <p:cNvSpPr txBox="1">
            <a:spLocks noChangeArrowheads="1"/>
          </p:cNvSpPr>
          <p:nvPr/>
        </p:nvSpPr>
        <p:spPr bwMode="auto">
          <a:xfrm>
            <a:off x="598488" y="1177925"/>
            <a:ext cx="4065587"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To sense the output </a:t>
            </a:r>
            <a:r>
              <a:rPr lang="en-GB" altLang="en-US" u="sng" dirty="0"/>
              <a:t>voltage</a:t>
            </a:r>
            <a:r>
              <a:rPr lang="en-GB" altLang="en-US" dirty="0"/>
              <a:t>, the feedback signal will need to be obtained from a connection made </a:t>
            </a:r>
            <a:r>
              <a:rPr lang="en-GB" altLang="en-US" u="sng" dirty="0"/>
              <a:t>across</a:t>
            </a:r>
            <a:r>
              <a:rPr lang="en-GB" altLang="en-US" dirty="0"/>
              <a:t> the output - i.e. a </a:t>
            </a:r>
            <a:r>
              <a:rPr lang="en-GB" altLang="en-US" u="sng" dirty="0"/>
              <a:t>shunt</a:t>
            </a:r>
            <a:r>
              <a:rPr lang="en-GB" altLang="en-US" dirty="0"/>
              <a:t> connection.</a:t>
            </a:r>
          </a:p>
          <a:p>
            <a:pPr eaLnBrk="1" hangingPunct="1">
              <a:spcBef>
                <a:spcPct val="50000"/>
              </a:spcBef>
            </a:pPr>
            <a:r>
              <a:rPr lang="en-GB" altLang="en-US" dirty="0">
                <a:solidFill>
                  <a:srgbClr val="FF0000"/>
                </a:solidFill>
              </a:rPr>
              <a:t>The shunt connection </a:t>
            </a:r>
            <a:r>
              <a:rPr lang="en-GB" altLang="en-US" i="1" dirty="0">
                <a:solidFill>
                  <a:srgbClr val="FF0000"/>
                </a:solidFill>
              </a:rPr>
              <a:t>reduces</a:t>
            </a:r>
            <a:r>
              <a:rPr lang="en-GB" altLang="en-US" dirty="0">
                <a:solidFill>
                  <a:srgbClr val="FF0000"/>
                </a:solidFill>
              </a:rPr>
              <a:t> the output impedance.</a:t>
            </a:r>
            <a:endParaRPr lang="el-GR" altLang="en-US" dirty="0">
              <a:solidFill>
                <a:srgbClr val="FF0000"/>
              </a:solidFill>
              <a:cs typeface="Arial" charset="0"/>
            </a:endParaRPr>
          </a:p>
        </p:txBody>
      </p:sp>
      <p:grpSp>
        <p:nvGrpSpPr>
          <p:cNvPr id="16393" name="Group 81"/>
          <p:cNvGrpSpPr>
            <a:grpSpLocks/>
          </p:cNvGrpSpPr>
          <p:nvPr/>
        </p:nvGrpSpPr>
        <p:grpSpPr bwMode="auto">
          <a:xfrm>
            <a:off x="4786313" y="1239838"/>
            <a:ext cx="4122737" cy="1497012"/>
            <a:chOff x="3015" y="781"/>
            <a:chExt cx="2597" cy="943"/>
          </a:xfrm>
        </p:grpSpPr>
        <p:sp>
          <p:nvSpPr>
            <p:cNvPr id="16396" name="Line 43"/>
            <p:cNvSpPr>
              <a:spLocks noChangeShapeType="1"/>
            </p:cNvSpPr>
            <p:nvPr/>
          </p:nvSpPr>
          <p:spPr bwMode="auto">
            <a:xfrm>
              <a:off x="3525" y="781"/>
              <a:ext cx="1" cy="449"/>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44"/>
            <p:cNvSpPr>
              <a:spLocks noChangeShapeType="1"/>
            </p:cNvSpPr>
            <p:nvPr/>
          </p:nvSpPr>
          <p:spPr bwMode="auto">
            <a:xfrm flipV="1">
              <a:off x="3525" y="1006"/>
              <a:ext cx="361" cy="2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45"/>
            <p:cNvSpPr>
              <a:spLocks noChangeShapeType="1"/>
            </p:cNvSpPr>
            <p:nvPr/>
          </p:nvSpPr>
          <p:spPr bwMode="auto">
            <a:xfrm>
              <a:off x="3525" y="781"/>
              <a:ext cx="361" cy="2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Rectangle 46"/>
            <p:cNvSpPr>
              <a:spLocks noChangeArrowheads="1"/>
            </p:cNvSpPr>
            <p:nvPr/>
          </p:nvSpPr>
          <p:spPr bwMode="auto">
            <a:xfrm>
              <a:off x="3417" y="1312"/>
              <a:ext cx="596" cy="292"/>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00" name="Line 47"/>
            <p:cNvSpPr>
              <a:spLocks noChangeShapeType="1"/>
            </p:cNvSpPr>
            <p:nvPr/>
          </p:nvSpPr>
          <p:spPr bwMode="auto">
            <a:xfrm>
              <a:off x="4013" y="1372"/>
              <a:ext cx="361"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48"/>
            <p:cNvSpPr>
              <a:spLocks noChangeShapeType="1"/>
            </p:cNvSpPr>
            <p:nvPr/>
          </p:nvSpPr>
          <p:spPr bwMode="auto">
            <a:xfrm flipV="1">
              <a:off x="4374" y="1006"/>
              <a:ext cx="1" cy="374"/>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Rectangle 49"/>
            <p:cNvSpPr>
              <a:spLocks noChangeArrowheads="1"/>
            </p:cNvSpPr>
            <p:nvPr/>
          </p:nvSpPr>
          <p:spPr bwMode="auto">
            <a:xfrm>
              <a:off x="3559" y="91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6403" name="Rectangle 50"/>
            <p:cNvSpPr>
              <a:spLocks noChangeArrowheads="1"/>
            </p:cNvSpPr>
            <p:nvPr/>
          </p:nvSpPr>
          <p:spPr bwMode="auto">
            <a:xfrm>
              <a:off x="3617" y="972"/>
              <a:ext cx="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16404" name="Rectangle 51"/>
            <p:cNvSpPr>
              <a:spLocks noChangeArrowheads="1"/>
            </p:cNvSpPr>
            <p:nvPr/>
          </p:nvSpPr>
          <p:spPr bwMode="auto">
            <a:xfrm>
              <a:off x="3691" y="1382"/>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6405" name="Line 52"/>
            <p:cNvSpPr>
              <a:spLocks noChangeShapeType="1"/>
            </p:cNvSpPr>
            <p:nvPr/>
          </p:nvSpPr>
          <p:spPr bwMode="auto">
            <a:xfrm>
              <a:off x="4374" y="1305"/>
              <a:ext cx="1" cy="2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Line 53"/>
            <p:cNvSpPr>
              <a:spLocks noChangeShapeType="1"/>
            </p:cNvSpPr>
            <p:nvPr/>
          </p:nvSpPr>
          <p:spPr bwMode="auto">
            <a:xfrm rot="-5400000">
              <a:off x="4507" y="1559"/>
              <a:ext cx="174"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Oval 54"/>
            <p:cNvSpPr>
              <a:spLocks noChangeArrowheads="1"/>
            </p:cNvSpPr>
            <p:nvPr/>
          </p:nvSpPr>
          <p:spPr bwMode="auto">
            <a:xfrm>
              <a:off x="4579" y="1480"/>
              <a:ext cx="29" cy="31"/>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08" name="Oval 55"/>
            <p:cNvSpPr>
              <a:spLocks noChangeArrowheads="1"/>
            </p:cNvSpPr>
            <p:nvPr/>
          </p:nvSpPr>
          <p:spPr bwMode="auto">
            <a:xfrm>
              <a:off x="4579" y="1480"/>
              <a:ext cx="29" cy="31"/>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09" name="AutoShape 56"/>
            <p:cNvSpPr>
              <a:spLocks noChangeArrowheads="1"/>
            </p:cNvSpPr>
            <p:nvPr/>
          </p:nvSpPr>
          <p:spPr bwMode="auto">
            <a:xfrm flipV="1">
              <a:off x="4549" y="1638"/>
              <a:ext cx="99" cy="86"/>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10" name="Line 57"/>
            <p:cNvSpPr>
              <a:spLocks noChangeShapeType="1"/>
            </p:cNvSpPr>
            <p:nvPr/>
          </p:nvSpPr>
          <p:spPr bwMode="auto">
            <a:xfrm flipH="1">
              <a:off x="4013" y="1497"/>
              <a:ext cx="72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58"/>
            <p:cNvSpPr>
              <a:spLocks noChangeShapeType="1"/>
            </p:cNvSpPr>
            <p:nvPr/>
          </p:nvSpPr>
          <p:spPr bwMode="auto">
            <a:xfrm flipV="1">
              <a:off x="4619" y="1150"/>
              <a:ext cx="0" cy="2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2" name="Text Box 59"/>
            <p:cNvSpPr txBox="1">
              <a:spLocks noChangeArrowheads="1"/>
            </p:cNvSpPr>
            <p:nvPr/>
          </p:nvSpPr>
          <p:spPr bwMode="auto">
            <a:xfrm>
              <a:off x="4627" y="1160"/>
              <a:ext cx="3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O</a:t>
              </a:r>
            </a:p>
          </p:txBody>
        </p:sp>
        <p:grpSp>
          <p:nvGrpSpPr>
            <p:cNvPr id="16413" name="Group 60"/>
            <p:cNvGrpSpPr>
              <a:grpSpLocks/>
            </p:cNvGrpSpPr>
            <p:nvPr/>
          </p:nvGrpSpPr>
          <p:grpSpPr bwMode="auto">
            <a:xfrm>
              <a:off x="3015" y="1445"/>
              <a:ext cx="394" cy="3"/>
              <a:chOff x="3252" y="2776"/>
              <a:chExt cx="475" cy="4"/>
            </a:xfrm>
          </p:grpSpPr>
          <p:sp>
            <p:nvSpPr>
              <p:cNvPr id="16423" name="Line 61"/>
              <p:cNvSpPr>
                <a:spLocks noChangeShapeType="1"/>
              </p:cNvSpPr>
              <p:nvPr/>
            </p:nvSpPr>
            <p:spPr bwMode="auto">
              <a:xfrm flipH="1">
                <a:off x="3491" y="2776"/>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4" name="Line 62"/>
              <p:cNvSpPr>
                <a:spLocks noChangeShapeType="1"/>
              </p:cNvSpPr>
              <p:nvPr/>
            </p:nvSpPr>
            <p:spPr bwMode="auto">
              <a:xfrm flipH="1">
                <a:off x="3252" y="2780"/>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414" name="Group 63"/>
            <p:cNvGrpSpPr>
              <a:grpSpLocks/>
            </p:cNvGrpSpPr>
            <p:nvPr/>
          </p:nvGrpSpPr>
          <p:grpSpPr bwMode="auto">
            <a:xfrm>
              <a:off x="3128" y="1002"/>
              <a:ext cx="394" cy="2"/>
              <a:chOff x="3388" y="2242"/>
              <a:chExt cx="475" cy="3"/>
            </a:xfrm>
          </p:grpSpPr>
          <p:sp>
            <p:nvSpPr>
              <p:cNvPr id="16421" name="Line 64"/>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Line 65"/>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15" name="Line 67"/>
            <p:cNvSpPr>
              <a:spLocks noChangeShapeType="1"/>
            </p:cNvSpPr>
            <p:nvPr/>
          </p:nvSpPr>
          <p:spPr bwMode="auto">
            <a:xfrm>
              <a:off x="3886" y="1002"/>
              <a:ext cx="818"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Line 68"/>
            <p:cNvSpPr>
              <a:spLocks noChangeShapeType="1"/>
            </p:cNvSpPr>
            <p:nvPr/>
          </p:nvSpPr>
          <p:spPr bwMode="auto">
            <a:xfrm>
              <a:off x="4690" y="1002"/>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7" name="Line 69"/>
            <p:cNvSpPr>
              <a:spLocks noChangeShapeType="1"/>
            </p:cNvSpPr>
            <p:nvPr/>
          </p:nvSpPr>
          <p:spPr bwMode="auto">
            <a:xfrm>
              <a:off x="4729" y="1501"/>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8" name="Text Box 70"/>
            <p:cNvSpPr txBox="1">
              <a:spLocks noChangeArrowheads="1"/>
            </p:cNvSpPr>
            <p:nvPr/>
          </p:nvSpPr>
          <p:spPr bwMode="auto">
            <a:xfrm>
              <a:off x="4988" y="1133"/>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to load</a:t>
              </a:r>
            </a:p>
          </p:txBody>
        </p:sp>
        <p:sp>
          <p:nvSpPr>
            <p:cNvPr id="16419" name="Oval 71"/>
            <p:cNvSpPr>
              <a:spLocks noChangeArrowheads="1"/>
            </p:cNvSpPr>
            <p:nvPr/>
          </p:nvSpPr>
          <p:spPr bwMode="auto">
            <a:xfrm>
              <a:off x="4361" y="984"/>
              <a:ext cx="29" cy="31"/>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20" name="Oval 72"/>
            <p:cNvSpPr>
              <a:spLocks noChangeArrowheads="1"/>
            </p:cNvSpPr>
            <p:nvPr/>
          </p:nvSpPr>
          <p:spPr bwMode="auto">
            <a:xfrm>
              <a:off x="4361" y="984"/>
              <a:ext cx="29" cy="31"/>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16394" name="Text Box 75"/>
          <p:cNvSpPr txBox="1">
            <a:spLocks noChangeArrowheads="1"/>
          </p:cNvSpPr>
          <p:nvPr/>
        </p:nvSpPr>
        <p:spPr bwMode="auto">
          <a:xfrm>
            <a:off x="517525" y="5364163"/>
            <a:ext cx="8118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Unfortunately, it is not always obvious which sensing arrangement a particular circuit is using! The rule to remember is that if it is voltage sensing the feedback signal should be derived from </a:t>
            </a:r>
            <a:r>
              <a:rPr lang="en-GB" altLang="en-US" u="sng" dirty="0"/>
              <a:t>across the output</a:t>
            </a:r>
            <a:r>
              <a:rPr lang="en-GB" altLang="en-US" dirty="0"/>
              <a:t> – </a:t>
            </a:r>
            <a:r>
              <a:rPr lang="en-GB" altLang="en-US" u="sng" dirty="0"/>
              <a:t>if it isn’t, then it will be current sensing</a:t>
            </a:r>
            <a:r>
              <a:rPr lang="en-GB" altLang="en-US" dirty="0"/>
              <a:t> !</a:t>
            </a:r>
          </a:p>
        </p:txBody>
      </p:sp>
      <p:sp>
        <p:nvSpPr>
          <p:cNvPr id="16395" name="Text Box 76"/>
          <p:cNvSpPr txBox="1">
            <a:spLocks noChangeArrowheads="1"/>
          </p:cNvSpPr>
          <p:nvPr/>
        </p:nvSpPr>
        <p:spPr bwMode="auto">
          <a:xfrm>
            <a:off x="660400" y="827088"/>
            <a:ext cx="3613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a:t>Practical implementation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BE041C4-D4CC-4E35-B270-4599761626FE}" type="slidenum">
              <a:rPr lang="en-GB" altLang="en-US" sz="1200" smtClean="0">
                <a:latin typeface="Garamond" pitchFamily="18" charset="0"/>
              </a:rPr>
              <a:pPr eaLnBrk="1" hangingPunct="1"/>
              <a:t>23</a:t>
            </a:fld>
            <a:endParaRPr lang="en-GB" altLang="en-US" sz="1200" smtClean="0">
              <a:latin typeface="Garamond" pitchFamily="18" charset="0"/>
            </a:endParaRPr>
          </a:p>
        </p:txBody>
      </p:sp>
      <p:sp>
        <p:nvSpPr>
          <p:cNvPr id="1741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741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1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14" name="Rectangle 11"/>
          <p:cNvSpPr>
            <a:spLocks noChangeArrowheads="1"/>
          </p:cNvSpPr>
          <p:nvPr/>
        </p:nvSpPr>
        <p:spPr bwMode="auto">
          <a:xfrm flipH="1">
            <a:off x="6850063" y="4087813"/>
            <a:ext cx="946150" cy="57308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15" name="Line 12"/>
          <p:cNvSpPr>
            <a:spLocks noChangeShapeType="1"/>
          </p:cNvSpPr>
          <p:nvPr/>
        </p:nvSpPr>
        <p:spPr bwMode="auto">
          <a:xfrm flipH="1">
            <a:off x="6618288" y="4183063"/>
            <a:ext cx="465137"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13"/>
          <p:cNvSpPr>
            <a:spLocks noChangeShapeType="1"/>
          </p:cNvSpPr>
          <p:nvPr/>
        </p:nvSpPr>
        <p:spPr bwMode="auto">
          <a:xfrm flipH="1" flipV="1">
            <a:off x="6610350" y="3678238"/>
            <a:ext cx="0" cy="5048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7" name="Group 111"/>
          <p:cNvGrpSpPr>
            <a:grpSpLocks/>
          </p:cNvGrpSpPr>
          <p:nvPr/>
        </p:nvGrpSpPr>
        <p:grpSpPr bwMode="auto">
          <a:xfrm flipH="1">
            <a:off x="7273925" y="3067050"/>
            <a:ext cx="573088" cy="712788"/>
            <a:chOff x="4582" y="1799"/>
            <a:chExt cx="361" cy="449"/>
          </a:xfrm>
        </p:grpSpPr>
        <p:sp>
          <p:nvSpPr>
            <p:cNvPr id="17453" name="Line 8"/>
            <p:cNvSpPr>
              <a:spLocks noChangeShapeType="1"/>
            </p:cNvSpPr>
            <p:nvPr/>
          </p:nvSpPr>
          <p:spPr bwMode="auto">
            <a:xfrm flipH="1">
              <a:off x="4942" y="1799"/>
              <a:ext cx="1" cy="449"/>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4" name="Line 9"/>
            <p:cNvSpPr>
              <a:spLocks noChangeShapeType="1"/>
            </p:cNvSpPr>
            <p:nvPr/>
          </p:nvSpPr>
          <p:spPr bwMode="auto">
            <a:xfrm flipH="1" flipV="1">
              <a:off x="4582" y="2024"/>
              <a:ext cx="361" cy="2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5" name="Line 10"/>
            <p:cNvSpPr>
              <a:spLocks noChangeShapeType="1"/>
            </p:cNvSpPr>
            <p:nvPr/>
          </p:nvSpPr>
          <p:spPr bwMode="auto">
            <a:xfrm flipH="1">
              <a:off x="4582" y="1799"/>
              <a:ext cx="361" cy="2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Rectangle 15"/>
            <p:cNvSpPr>
              <a:spLocks noChangeArrowheads="1"/>
            </p:cNvSpPr>
            <p:nvPr/>
          </p:nvSpPr>
          <p:spPr bwMode="auto">
            <a:xfrm flipH="1">
              <a:off x="4829" y="193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7457" name="Rectangle 16"/>
            <p:cNvSpPr>
              <a:spLocks noChangeArrowheads="1"/>
            </p:cNvSpPr>
            <p:nvPr/>
          </p:nvSpPr>
          <p:spPr bwMode="auto">
            <a:xfrm flipH="1">
              <a:off x="4745" y="1990"/>
              <a:ext cx="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grpSp>
      <p:sp>
        <p:nvSpPr>
          <p:cNvPr id="17418" name="Rectangle 17"/>
          <p:cNvSpPr>
            <a:spLocks noChangeArrowheads="1"/>
          </p:cNvSpPr>
          <p:nvPr/>
        </p:nvSpPr>
        <p:spPr bwMode="auto">
          <a:xfrm flipH="1">
            <a:off x="7421563" y="4276725"/>
            <a:ext cx="104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7419" name="Line 18"/>
          <p:cNvSpPr>
            <a:spLocks noChangeShapeType="1"/>
          </p:cNvSpPr>
          <p:nvPr/>
        </p:nvSpPr>
        <p:spPr bwMode="auto">
          <a:xfrm rot="5400000" flipH="1">
            <a:off x="5928518" y="4707732"/>
            <a:ext cx="22066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Oval 19"/>
          <p:cNvSpPr>
            <a:spLocks noChangeArrowheads="1"/>
          </p:cNvSpPr>
          <p:nvPr/>
        </p:nvSpPr>
        <p:spPr bwMode="auto">
          <a:xfrm flipH="1">
            <a:off x="6016625" y="4554538"/>
            <a:ext cx="46038" cy="49212"/>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21" name="Oval 20"/>
          <p:cNvSpPr>
            <a:spLocks noChangeArrowheads="1"/>
          </p:cNvSpPr>
          <p:nvPr/>
        </p:nvSpPr>
        <p:spPr bwMode="auto">
          <a:xfrm flipH="1">
            <a:off x="6016625" y="4554538"/>
            <a:ext cx="46038" cy="49212"/>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22" name="AutoShape 21"/>
          <p:cNvSpPr>
            <a:spLocks noChangeArrowheads="1"/>
          </p:cNvSpPr>
          <p:nvPr/>
        </p:nvSpPr>
        <p:spPr bwMode="auto">
          <a:xfrm flipH="1" flipV="1">
            <a:off x="5953125" y="4805363"/>
            <a:ext cx="157163" cy="136525"/>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23" name="Line 22"/>
          <p:cNvSpPr>
            <a:spLocks noChangeShapeType="1"/>
          </p:cNvSpPr>
          <p:nvPr/>
        </p:nvSpPr>
        <p:spPr bwMode="auto">
          <a:xfrm>
            <a:off x="5737225" y="4581525"/>
            <a:ext cx="1343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Text Box 24"/>
          <p:cNvSpPr txBox="1">
            <a:spLocks noChangeArrowheads="1"/>
          </p:cNvSpPr>
          <p:nvPr/>
        </p:nvSpPr>
        <p:spPr bwMode="auto">
          <a:xfrm flipH="1">
            <a:off x="6013450" y="3322638"/>
            <a:ext cx="41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in</a:t>
            </a:r>
          </a:p>
        </p:txBody>
      </p:sp>
      <p:grpSp>
        <p:nvGrpSpPr>
          <p:cNvPr id="17425" name="Group 25"/>
          <p:cNvGrpSpPr>
            <a:grpSpLocks/>
          </p:cNvGrpSpPr>
          <p:nvPr/>
        </p:nvGrpSpPr>
        <p:grpSpPr bwMode="auto">
          <a:xfrm flipH="1">
            <a:off x="7797800" y="4354513"/>
            <a:ext cx="625475" cy="4762"/>
            <a:chOff x="3252" y="2776"/>
            <a:chExt cx="475" cy="4"/>
          </a:xfrm>
        </p:grpSpPr>
        <p:sp>
          <p:nvSpPr>
            <p:cNvPr id="17451" name="Line 26"/>
            <p:cNvSpPr>
              <a:spLocks noChangeShapeType="1"/>
            </p:cNvSpPr>
            <p:nvPr/>
          </p:nvSpPr>
          <p:spPr bwMode="auto">
            <a:xfrm flipH="1">
              <a:off x="3491" y="2776"/>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27"/>
            <p:cNvSpPr>
              <a:spLocks noChangeShapeType="1"/>
            </p:cNvSpPr>
            <p:nvPr/>
          </p:nvSpPr>
          <p:spPr bwMode="auto">
            <a:xfrm flipH="1">
              <a:off x="3252" y="2780"/>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26" name="Group 28"/>
          <p:cNvGrpSpPr>
            <a:grpSpLocks/>
          </p:cNvGrpSpPr>
          <p:nvPr/>
        </p:nvGrpSpPr>
        <p:grpSpPr bwMode="auto">
          <a:xfrm flipH="1">
            <a:off x="7851775" y="3417888"/>
            <a:ext cx="625475" cy="3175"/>
            <a:chOff x="3388" y="2242"/>
            <a:chExt cx="475" cy="3"/>
          </a:xfrm>
        </p:grpSpPr>
        <p:sp>
          <p:nvSpPr>
            <p:cNvPr id="17449" name="Line 29"/>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Line 30"/>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7" name="Line 31"/>
          <p:cNvSpPr>
            <a:spLocks noChangeShapeType="1"/>
          </p:cNvSpPr>
          <p:nvPr/>
        </p:nvSpPr>
        <p:spPr bwMode="auto">
          <a:xfrm flipH="1">
            <a:off x="5732463" y="3246438"/>
            <a:ext cx="1519237"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33"/>
          <p:cNvSpPr>
            <a:spLocks noChangeShapeType="1"/>
          </p:cNvSpPr>
          <p:nvPr/>
        </p:nvSpPr>
        <p:spPr bwMode="auto">
          <a:xfrm flipH="1">
            <a:off x="6618288" y="3662363"/>
            <a:ext cx="647700"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36"/>
          <p:cNvSpPr>
            <a:spLocks noChangeShapeType="1"/>
          </p:cNvSpPr>
          <p:nvPr/>
        </p:nvSpPr>
        <p:spPr bwMode="auto">
          <a:xfrm flipH="1" flipV="1">
            <a:off x="7086600" y="4186238"/>
            <a:ext cx="0" cy="385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Text Box 73"/>
          <p:cNvSpPr txBox="1">
            <a:spLocks noChangeArrowheads="1"/>
          </p:cNvSpPr>
          <p:nvPr/>
        </p:nvSpPr>
        <p:spPr bwMode="auto">
          <a:xfrm>
            <a:off x="660400" y="1165225"/>
            <a:ext cx="6873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Now look at how the feedback signal can be applied at the input</a:t>
            </a:r>
          </a:p>
        </p:txBody>
      </p:sp>
      <p:sp>
        <p:nvSpPr>
          <p:cNvPr id="17431" name="Text Box 74"/>
          <p:cNvSpPr txBox="1">
            <a:spLocks noChangeArrowheads="1"/>
          </p:cNvSpPr>
          <p:nvPr/>
        </p:nvSpPr>
        <p:spPr bwMode="auto">
          <a:xfrm>
            <a:off x="666750" y="1525588"/>
            <a:ext cx="6873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Since we want negative feedback, the feedback signal must be applied in such a way that it </a:t>
            </a:r>
            <a:r>
              <a:rPr lang="en-GB" altLang="en-US" i="1" u="sng"/>
              <a:t>subtracts</a:t>
            </a:r>
            <a:r>
              <a:rPr lang="en-GB" altLang="en-US"/>
              <a:t> from the input signal from the signal generator</a:t>
            </a:r>
          </a:p>
        </p:txBody>
      </p:sp>
      <p:sp>
        <p:nvSpPr>
          <p:cNvPr id="17432" name="Text Box 75"/>
          <p:cNvSpPr txBox="1">
            <a:spLocks noChangeArrowheads="1"/>
          </p:cNvSpPr>
          <p:nvPr/>
        </p:nvSpPr>
        <p:spPr bwMode="auto">
          <a:xfrm>
            <a:off x="661988" y="2184400"/>
            <a:ext cx="7931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Again there are two ways this can be done – either as a current or a voltage. Which way is chosen affects the resulting input impedance ‘seen’ by the signal generator.</a:t>
            </a:r>
          </a:p>
        </p:txBody>
      </p:sp>
      <p:sp>
        <p:nvSpPr>
          <p:cNvPr id="17433" name="Text Box 94"/>
          <p:cNvSpPr txBox="1">
            <a:spLocks noChangeArrowheads="1"/>
          </p:cNvSpPr>
          <p:nvPr/>
        </p:nvSpPr>
        <p:spPr bwMode="auto">
          <a:xfrm flipH="1">
            <a:off x="4894263" y="3713163"/>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g</a:t>
            </a:r>
          </a:p>
        </p:txBody>
      </p:sp>
      <p:sp>
        <p:nvSpPr>
          <p:cNvPr id="17434" name="Line 104"/>
          <p:cNvSpPr>
            <a:spLocks noChangeShapeType="1"/>
          </p:cNvSpPr>
          <p:nvPr/>
        </p:nvSpPr>
        <p:spPr bwMode="auto">
          <a:xfrm flipV="1">
            <a:off x="5365750" y="3717925"/>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5" name="Line 105"/>
          <p:cNvSpPr>
            <a:spLocks noChangeShapeType="1"/>
          </p:cNvSpPr>
          <p:nvPr/>
        </p:nvSpPr>
        <p:spPr bwMode="auto">
          <a:xfrm>
            <a:off x="5732463" y="3244850"/>
            <a:ext cx="0" cy="13350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Oval 106"/>
          <p:cNvSpPr>
            <a:spLocks noChangeArrowheads="1"/>
          </p:cNvSpPr>
          <p:nvPr/>
        </p:nvSpPr>
        <p:spPr bwMode="auto">
          <a:xfrm>
            <a:off x="5491163" y="3705225"/>
            <a:ext cx="471487" cy="438150"/>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37" name="Line 112"/>
          <p:cNvSpPr>
            <a:spLocks noChangeShapeType="1"/>
          </p:cNvSpPr>
          <p:nvPr/>
        </p:nvSpPr>
        <p:spPr bwMode="auto">
          <a:xfrm flipV="1">
            <a:off x="6411913" y="3330575"/>
            <a:ext cx="0" cy="363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8" name="Oval 113"/>
          <p:cNvSpPr>
            <a:spLocks noChangeArrowheads="1"/>
          </p:cNvSpPr>
          <p:nvPr/>
        </p:nvSpPr>
        <p:spPr bwMode="auto">
          <a:xfrm>
            <a:off x="6948488" y="4243388"/>
            <a:ext cx="274637" cy="274637"/>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39" name="Text Box 114"/>
          <p:cNvSpPr txBox="1">
            <a:spLocks noChangeArrowheads="1"/>
          </p:cNvSpPr>
          <p:nvPr/>
        </p:nvSpPr>
        <p:spPr bwMode="auto">
          <a:xfrm flipH="1">
            <a:off x="6073775" y="4176713"/>
            <a:ext cx="41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f</a:t>
            </a:r>
          </a:p>
        </p:txBody>
      </p:sp>
      <p:sp>
        <p:nvSpPr>
          <p:cNvPr id="17440" name="Line 115"/>
          <p:cNvSpPr>
            <a:spLocks noChangeShapeType="1"/>
          </p:cNvSpPr>
          <p:nvPr/>
        </p:nvSpPr>
        <p:spPr bwMode="auto">
          <a:xfrm flipV="1">
            <a:off x="6450013" y="4184650"/>
            <a:ext cx="0" cy="363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1" name="Text Box 117"/>
          <p:cNvSpPr txBox="1">
            <a:spLocks noChangeArrowheads="1"/>
          </p:cNvSpPr>
          <p:nvPr/>
        </p:nvSpPr>
        <p:spPr bwMode="auto">
          <a:xfrm>
            <a:off x="628650" y="5002213"/>
            <a:ext cx="824071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For the same input current, the input generator now has to supply a larger voltage than it would if there was no feedback signal (</a:t>
            </a:r>
            <a:r>
              <a:rPr lang="en-GB" altLang="en-US" dirty="0" err="1"/>
              <a:t>v</a:t>
            </a:r>
            <a:r>
              <a:rPr lang="en-GB" altLang="en-US" baseline="-25000" dirty="0" err="1"/>
              <a:t>f</a:t>
            </a:r>
            <a:r>
              <a:rPr lang="en-GB" altLang="en-US" dirty="0"/>
              <a:t> + v</a:t>
            </a:r>
            <a:r>
              <a:rPr lang="en-GB" altLang="en-US" baseline="-25000" dirty="0"/>
              <a:t>in</a:t>
            </a:r>
            <a:r>
              <a:rPr lang="en-GB" altLang="en-US" dirty="0"/>
              <a:t> instead of just v</a:t>
            </a:r>
            <a:r>
              <a:rPr lang="en-GB" altLang="en-US" baseline="-25000" dirty="0"/>
              <a:t>in</a:t>
            </a:r>
            <a:r>
              <a:rPr lang="en-GB" altLang="en-US" dirty="0"/>
              <a:t>). The </a:t>
            </a:r>
            <a:r>
              <a:rPr lang="en-GB" altLang="en-US" dirty="0">
                <a:solidFill>
                  <a:srgbClr val="FF0000"/>
                </a:solidFill>
              </a:rPr>
              <a:t>input impedance ‘seen’ by the generator, </a:t>
            </a:r>
            <a:r>
              <a:rPr lang="en-GB" altLang="en-US" dirty="0" err="1">
                <a:solidFill>
                  <a:srgbClr val="FF0000"/>
                </a:solidFill>
              </a:rPr>
              <a:t>r</a:t>
            </a:r>
            <a:r>
              <a:rPr lang="en-GB" altLang="en-US" baseline="-25000" dirty="0" err="1">
                <a:solidFill>
                  <a:srgbClr val="FF0000"/>
                </a:solidFill>
              </a:rPr>
              <a:t>iCL</a:t>
            </a:r>
            <a:r>
              <a:rPr lang="en-GB" altLang="en-US" dirty="0">
                <a:solidFill>
                  <a:srgbClr val="FF0000"/>
                </a:solidFill>
              </a:rPr>
              <a:t> is therefore </a:t>
            </a:r>
            <a:r>
              <a:rPr lang="en-GB" altLang="en-US" i="1" dirty="0">
                <a:solidFill>
                  <a:srgbClr val="FF0000"/>
                </a:solidFill>
              </a:rPr>
              <a:t>increased</a:t>
            </a:r>
            <a:r>
              <a:rPr lang="en-GB" altLang="en-US" dirty="0">
                <a:solidFill>
                  <a:srgbClr val="FF0000"/>
                </a:solidFill>
              </a:rPr>
              <a:t> from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 to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(1+</a:t>
            </a:r>
            <a:r>
              <a:rPr lang="el-GR" altLang="en-US" dirty="0">
                <a:solidFill>
                  <a:srgbClr val="FF0000"/>
                </a:solidFill>
                <a:cs typeface="Arial" charset="0"/>
              </a:rPr>
              <a:t>β</a:t>
            </a:r>
            <a:r>
              <a:rPr lang="en-GB" altLang="en-US" dirty="0">
                <a:solidFill>
                  <a:srgbClr val="FF0000"/>
                </a:solidFill>
                <a:cs typeface="Arial" charset="0"/>
              </a:rPr>
              <a:t>A</a:t>
            </a:r>
            <a:r>
              <a:rPr lang="en-GB" altLang="en-US" baseline="-25000" dirty="0">
                <a:solidFill>
                  <a:srgbClr val="FF0000"/>
                </a:solidFill>
                <a:cs typeface="Arial" charset="0"/>
              </a:rPr>
              <a:t>OL</a:t>
            </a:r>
            <a:r>
              <a:rPr lang="en-GB" altLang="en-US" dirty="0">
                <a:solidFill>
                  <a:srgbClr val="FF0000"/>
                </a:solidFill>
                <a:cs typeface="Arial" charset="0"/>
              </a:rPr>
              <a:t>) </a:t>
            </a:r>
            <a:r>
              <a:rPr lang="en-GB" altLang="en-US" dirty="0">
                <a:cs typeface="Arial" charset="0"/>
              </a:rPr>
              <a:t>by virtue of the series applied feedback. Note the appearance once again of the feedback factor !</a:t>
            </a:r>
            <a:endParaRPr lang="el-GR" altLang="en-US" dirty="0">
              <a:cs typeface="Arial" charset="0"/>
            </a:endParaRPr>
          </a:p>
        </p:txBody>
      </p:sp>
      <p:sp>
        <p:nvSpPr>
          <p:cNvPr id="17442" name="Line 118"/>
          <p:cNvSpPr>
            <a:spLocks noChangeShapeType="1"/>
          </p:cNvSpPr>
          <p:nvPr/>
        </p:nvSpPr>
        <p:spPr bwMode="auto">
          <a:xfrm>
            <a:off x="6345238" y="3240088"/>
            <a:ext cx="385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3" name="Text Box 119"/>
          <p:cNvSpPr txBox="1">
            <a:spLocks noChangeArrowheads="1"/>
          </p:cNvSpPr>
          <p:nvPr/>
        </p:nvSpPr>
        <p:spPr bwMode="auto">
          <a:xfrm flipH="1">
            <a:off x="6526213" y="2898775"/>
            <a:ext cx="41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endParaRPr lang="en-GB" altLang="en-US" baseline="-25000"/>
          </a:p>
        </p:txBody>
      </p:sp>
      <p:sp>
        <p:nvSpPr>
          <p:cNvPr id="17444" name="Text Box 121"/>
          <p:cNvSpPr txBox="1">
            <a:spLocks noChangeArrowheads="1"/>
          </p:cNvSpPr>
          <p:nvPr/>
        </p:nvSpPr>
        <p:spPr bwMode="auto">
          <a:xfrm>
            <a:off x="638175" y="785813"/>
            <a:ext cx="3076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a:t>Feedback application</a:t>
            </a:r>
            <a:endParaRPr lang="en-GB" altLang="en-US"/>
          </a:p>
        </p:txBody>
      </p:sp>
      <p:grpSp>
        <p:nvGrpSpPr>
          <p:cNvPr id="17445" name="Group 123"/>
          <p:cNvGrpSpPr>
            <a:grpSpLocks/>
          </p:cNvGrpSpPr>
          <p:nvPr/>
        </p:nvGrpSpPr>
        <p:grpSpPr bwMode="auto">
          <a:xfrm>
            <a:off x="617538" y="2827338"/>
            <a:ext cx="4076700" cy="1836737"/>
            <a:chOff x="389" y="1826"/>
            <a:chExt cx="2568" cy="1157"/>
          </a:xfrm>
        </p:grpSpPr>
        <p:sp>
          <p:nvSpPr>
            <p:cNvPr id="17447" name="Text Box 116"/>
            <p:cNvSpPr txBox="1">
              <a:spLocks noChangeArrowheads="1"/>
            </p:cNvSpPr>
            <p:nvPr/>
          </p:nvSpPr>
          <p:spPr bwMode="auto">
            <a:xfrm>
              <a:off x="396" y="2001"/>
              <a:ext cx="2561" cy="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With this arrangement, the feedback signal is applied </a:t>
              </a:r>
              <a:r>
                <a:rPr lang="en-GB" altLang="en-US" u="sng"/>
                <a:t>in series</a:t>
              </a:r>
              <a:r>
                <a:rPr lang="en-GB" altLang="en-US"/>
                <a:t> with the input generator. For this to work the feedback signal must be a </a:t>
              </a:r>
              <a:r>
                <a:rPr lang="en-GB" altLang="en-US" u="sng"/>
                <a:t>voltage</a:t>
              </a:r>
              <a:r>
                <a:rPr lang="en-GB" altLang="en-US"/>
                <a:t> and it must </a:t>
              </a:r>
              <a:r>
                <a:rPr lang="en-GB" altLang="en-US" u="sng"/>
                <a:t>subtract</a:t>
              </a:r>
              <a:r>
                <a:rPr lang="en-GB" altLang="en-US"/>
                <a:t> from the input voltage (remember - it’s negative feedback). </a:t>
              </a:r>
            </a:p>
          </p:txBody>
        </p:sp>
        <p:sp>
          <p:nvSpPr>
            <p:cNvPr id="17448" name="Text Box 122"/>
            <p:cNvSpPr txBox="1">
              <a:spLocks noChangeArrowheads="1"/>
            </p:cNvSpPr>
            <p:nvPr/>
          </p:nvSpPr>
          <p:spPr bwMode="auto">
            <a:xfrm>
              <a:off x="389" y="1826"/>
              <a:ext cx="1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a:t>Voltage feedback</a:t>
              </a:r>
            </a:p>
          </p:txBody>
        </p:sp>
      </p:grpSp>
      <p:graphicFrame>
        <p:nvGraphicFramePr>
          <p:cNvPr id="17446" name="Object 124"/>
          <p:cNvGraphicFramePr>
            <a:graphicFrameLocks noChangeAspect="1"/>
          </p:cNvGraphicFramePr>
          <p:nvPr/>
        </p:nvGraphicFramePr>
        <p:xfrm>
          <a:off x="1493838" y="4649788"/>
          <a:ext cx="1239837" cy="382587"/>
        </p:xfrm>
        <a:graphic>
          <a:graphicData uri="http://schemas.openxmlformats.org/presentationml/2006/ole">
            <mc:AlternateContent xmlns:mc="http://schemas.openxmlformats.org/markup-compatibility/2006">
              <mc:Choice xmlns:v="urn:schemas-microsoft-com:vml" Requires="v">
                <p:oleObj spid="_x0000_s17480" name="Equation" r:id="rId4" imgW="787400" imgH="241300" progId="Equation.3">
                  <p:embed/>
                </p:oleObj>
              </mc:Choice>
              <mc:Fallback>
                <p:oleObj name="Equation" r:id="rId4" imgW="787400" imgH="241300" progId="Equation.3">
                  <p:embed/>
                  <p:pic>
                    <p:nvPicPr>
                      <p:cNvPr id="0" name="Object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838" y="4649788"/>
                        <a:ext cx="123983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988306B-D14B-4C8E-B7BC-8BAC0CB15B8A}" type="slidenum">
              <a:rPr lang="en-GB" altLang="en-US" sz="1200" smtClean="0">
                <a:latin typeface="Garamond" pitchFamily="18" charset="0"/>
              </a:rPr>
              <a:pPr eaLnBrk="1" hangingPunct="1"/>
              <a:t>24</a:t>
            </a:fld>
            <a:endParaRPr lang="en-GB" altLang="en-US" sz="1200" smtClean="0">
              <a:latin typeface="Garamond" pitchFamily="18" charset="0"/>
            </a:endParaRPr>
          </a:p>
        </p:txBody>
      </p:sp>
      <p:sp>
        <p:nvSpPr>
          <p:cNvPr id="1843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843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3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38" name="Text Box 40"/>
          <p:cNvSpPr txBox="1">
            <a:spLocks noChangeArrowheads="1"/>
          </p:cNvSpPr>
          <p:nvPr/>
        </p:nvSpPr>
        <p:spPr bwMode="auto">
          <a:xfrm>
            <a:off x="628650" y="1776413"/>
            <a:ext cx="40655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With this arrangement, the feedback signal is applied </a:t>
            </a:r>
            <a:r>
              <a:rPr lang="en-GB" altLang="en-US" u="sng"/>
              <a:t>across</a:t>
            </a:r>
            <a:r>
              <a:rPr lang="en-GB" altLang="en-US"/>
              <a:t> the input generator. i.e. a </a:t>
            </a:r>
            <a:r>
              <a:rPr lang="en-GB" altLang="en-US" u="sng"/>
              <a:t>shunt</a:t>
            </a:r>
            <a:r>
              <a:rPr lang="en-GB" altLang="en-US" b="1" i="1"/>
              <a:t> </a:t>
            </a:r>
            <a:r>
              <a:rPr lang="en-GB" altLang="en-US"/>
              <a:t>connection. For this to work the feedback signal must be a </a:t>
            </a:r>
            <a:r>
              <a:rPr lang="en-GB" altLang="en-US" u="sng"/>
              <a:t>current</a:t>
            </a:r>
            <a:r>
              <a:rPr lang="en-GB" altLang="en-US"/>
              <a:t> that </a:t>
            </a:r>
            <a:r>
              <a:rPr lang="en-GB" altLang="en-US" u="sng"/>
              <a:t>subtracts</a:t>
            </a:r>
            <a:r>
              <a:rPr lang="en-GB" altLang="en-US"/>
              <a:t> from the input current (it’s negative feedback). </a:t>
            </a:r>
          </a:p>
        </p:txBody>
      </p:sp>
      <p:sp>
        <p:nvSpPr>
          <p:cNvPr id="18439" name="Text Box 77"/>
          <p:cNvSpPr txBox="1">
            <a:spLocks noChangeArrowheads="1"/>
          </p:cNvSpPr>
          <p:nvPr/>
        </p:nvSpPr>
        <p:spPr bwMode="auto">
          <a:xfrm flipH="1">
            <a:off x="6486525" y="1557338"/>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in</a:t>
            </a:r>
          </a:p>
        </p:txBody>
      </p:sp>
      <p:sp>
        <p:nvSpPr>
          <p:cNvPr id="18440" name="Text Box 84"/>
          <p:cNvSpPr txBox="1">
            <a:spLocks noChangeArrowheads="1"/>
          </p:cNvSpPr>
          <p:nvPr/>
        </p:nvSpPr>
        <p:spPr bwMode="auto">
          <a:xfrm flipH="1">
            <a:off x="5618163" y="156527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g</a:t>
            </a:r>
          </a:p>
        </p:txBody>
      </p:sp>
      <p:sp>
        <p:nvSpPr>
          <p:cNvPr id="18441" name="Line 42"/>
          <p:cNvSpPr>
            <a:spLocks noChangeShapeType="1"/>
          </p:cNvSpPr>
          <p:nvPr/>
        </p:nvSpPr>
        <p:spPr bwMode="auto">
          <a:xfrm>
            <a:off x="7050088" y="1625600"/>
            <a:ext cx="1587" cy="85407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44"/>
          <p:cNvSpPr>
            <a:spLocks noChangeShapeType="1"/>
          </p:cNvSpPr>
          <p:nvPr/>
        </p:nvSpPr>
        <p:spPr bwMode="auto">
          <a:xfrm>
            <a:off x="7050088" y="1625600"/>
            <a:ext cx="600075" cy="4286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Rectangle 45"/>
          <p:cNvSpPr>
            <a:spLocks noChangeArrowheads="1"/>
          </p:cNvSpPr>
          <p:nvPr/>
        </p:nvSpPr>
        <p:spPr bwMode="auto">
          <a:xfrm flipH="1">
            <a:off x="6840538" y="2635250"/>
            <a:ext cx="989012" cy="557213"/>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44" name="Line 46"/>
          <p:cNvSpPr>
            <a:spLocks noChangeShapeType="1"/>
          </p:cNvSpPr>
          <p:nvPr/>
        </p:nvSpPr>
        <p:spPr bwMode="auto">
          <a:xfrm flipH="1">
            <a:off x="6240463" y="2759075"/>
            <a:ext cx="600075" cy="1588"/>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47"/>
          <p:cNvSpPr>
            <a:spLocks noChangeShapeType="1"/>
          </p:cNvSpPr>
          <p:nvPr/>
        </p:nvSpPr>
        <p:spPr bwMode="auto">
          <a:xfrm flipH="1" flipV="1">
            <a:off x="6238875" y="2052638"/>
            <a:ext cx="1588" cy="71278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43"/>
          <p:cNvSpPr>
            <a:spLocks noChangeShapeType="1"/>
          </p:cNvSpPr>
          <p:nvPr/>
        </p:nvSpPr>
        <p:spPr bwMode="auto">
          <a:xfrm flipV="1">
            <a:off x="7050088" y="2054225"/>
            <a:ext cx="600075" cy="42545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Rectangle 48"/>
          <p:cNvSpPr>
            <a:spLocks noChangeArrowheads="1"/>
          </p:cNvSpPr>
          <p:nvPr/>
        </p:nvSpPr>
        <p:spPr bwMode="auto">
          <a:xfrm>
            <a:off x="7123113" y="1925638"/>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8448" name="Rectangle 49"/>
          <p:cNvSpPr>
            <a:spLocks noChangeArrowheads="1"/>
          </p:cNvSpPr>
          <p:nvPr/>
        </p:nvSpPr>
        <p:spPr bwMode="auto">
          <a:xfrm>
            <a:off x="7261225" y="2047875"/>
            <a:ext cx="168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18449" name="Rectangle 50"/>
          <p:cNvSpPr>
            <a:spLocks noChangeArrowheads="1"/>
          </p:cNvSpPr>
          <p:nvPr/>
        </p:nvSpPr>
        <p:spPr bwMode="auto">
          <a:xfrm flipH="1">
            <a:off x="7267575" y="2768600"/>
            <a:ext cx="104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8450" name="Line 51"/>
          <p:cNvSpPr>
            <a:spLocks noChangeShapeType="1"/>
          </p:cNvSpPr>
          <p:nvPr/>
        </p:nvSpPr>
        <p:spPr bwMode="auto">
          <a:xfrm flipH="1">
            <a:off x="6238875" y="2622550"/>
            <a:ext cx="1588" cy="381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52"/>
          <p:cNvSpPr>
            <a:spLocks noChangeShapeType="1"/>
          </p:cNvSpPr>
          <p:nvPr/>
        </p:nvSpPr>
        <p:spPr bwMode="auto">
          <a:xfrm rot="5400000" flipH="1">
            <a:off x="5708650" y="3138488"/>
            <a:ext cx="330200"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Oval 53"/>
          <p:cNvSpPr>
            <a:spLocks noChangeArrowheads="1"/>
          </p:cNvSpPr>
          <p:nvPr/>
        </p:nvSpPr>
        <p:spPr bwMode="auto">
          <a:xfrm flipH="1">
            <a:off x="5851525" y="2954338"/>
            <a:ext cx="47625" cy="587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53" name="Oval 54"/>
          <p:cNvSpPr>
            <a:spLocks noChangeArrowheads="1"/>
          </p:cNvSpPr>
          <p:nvPr/>
        </p:nvSpPr>
        <p:spPr bwMode="auto">
          <a:xfrm flipH="1">
            <a:off x="5851525" y="2954338"/>
            <a:ext cx="47625" cy="587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54" name="AutoShape 55"/>
          <p:cNvSpPr>
            <a:spLocks noChangeArrowheads="1"/>
          </p:cNvSpPr>
          <p:nvPr/>
        </p:nvSpPr>
        <p:spPr bwMode="auto">
          <a:xfrm flipH="1" flipV="1">
            <a:off x="5784850" y="3255963"/>
            <a:ext cx="163513" cy="163512"/>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55" name="Line 56"/>
          <p:cNvSpPr>
            <a:spLocks noChangeShapeType="1"/>
          </p:cNvSpPr>
          <p:nvPr/>
        </p:nvSpPr>
        <p:spPr bwMode="auto">
          <a:xfrm>
            <a:off x="5568950" y="2987675"/>
            <a:ext cx="1257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Text Box 58"/>
          <p:cNvSpPr txBox="1">
            <a:spLocks noChangeArrowheads="1"/>
          </p:cNvSpPr>
          <p:nvPr/>
        </p:nvSpPr>
        <p:spPr bwMode="auto">
          <a:xfrm flipH="1">
            <a:off x="4760913" y="227647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g</a:t>
            </a:r>
          </a:p>
        </p:txBody>
      </p:sp>
      <p:grpSp>
        <p:nvGrpSpPr>
          <p:cNvPr id="18457" name="Group 59"/>
          <p:cNvGrpSpPr>
            <a:grpSpLocks/>
          </p:cNvGrpSpPr>
          <p:nvPr/>
        </p:nvGrpSpPr>
        <p:grpSpPr bwMode="auto">
          <a:xfrm flipH="1">
            <a:off x="7843838" y="2889250"/>
            <a:ext cx="654050" cy="4763"/>
            <a:chOff x="3252" y="2776"/>
            <a:chExt cx="475" cy="4"/>
          </a:xfrm>
        </p:grpSpPr>
        <p:sp>
          <p:nvSpPr>
            <p:cNvPr id="18474" name="Line 60"/>
            <p:cNvSpPr>
              <a:spLocks noChangeShapeType="1"/>
            </p:cNvSpPr>
            <p:nvPr/>
          </p:nvSpPr>
          <p:spPr bwMode="auto">
            <a:xfrm flipH="1">
              <a:off x="3491" y="2776"/>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5" name="Line 61"/>
            <p:cNvSpPr>
              <a:spLocks noChangeShapeType="1"/>
            </p:cNvSpPr>
            <p:nvPr/>
          </p:nvSpPr>
          <p:spPr bwMode="auto">
            <a:xfrm flipH="1">
              <a:off x="3252" y="2780"/>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458" name="Group 62"/>
          <p:cNvGrpSpPr>
            <a:grpSpLocks/>
          </p:cNvGrpSpPr>
          <p:nvPr/>
        </p:nvGrpSpPr>
        <p:grpSpPr bwMode="auto">
          <a:xfrm flipH="1">
            <a:off x="7656513" y="2046288"/>
            <a:ext cx="654050" cy="3175"/>
            <a:chOff x="3388" y="2242"/>
            <a:chExt cx="475" cy="3"/>
          </a:xfrm>
        </p:grpSpPr>
        <p:sp>
          <p:nvSpPr>
            <p:cNvPr id="18472" name="Line 63"/>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3" name="Line 64"/>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9" name="Line 66"/>
          <p:cNvSpPr>
            <a:spLocks noChangeShapeType="1"/>
          </p:cNvSpPr>
          <p:nvPr/>
        </p:nvSpPr>
        <p:spPr bwMode="auto">
          <a:xfrm flipH="1">
            <a:off x="5589588" y="2046288"/>
            <a:ext cx="1460500"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Oval 70"/>
          <p:cNvSpPr>
            <a:spLocks noChangeArrowheads="1"/>
          </p:cNvSpPr>
          <p:nvPr/>
        </p:nvSpPr>
        <p:spPr bwMode="auto">
          <a:xfrm flipH="1">
            <a:off x="6213475" y="2012950"/>
            <a:ext cx="47625" cy="58738"/>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61" name="Oval 71"/>
          <p:cNvSpPr>
            <a:spLocks noChangeArrowheads="1"/>
          </p:cNvSpPr>
          <p:nvPr/>
        </p:nvSpPr>
        <p:spPr bwMode="auto">
          <a:xfrm flipH="1">
            <a:off x="6213475" y="2012950"/>
            <a:ext cx="47625" cy="5873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62" name="Line 79"/>
          <p:cNvSpPr>
            <a:spLocks noChangeShapeType="1"/>
          </p:cNvSpPr>
          <p:nvPr/>
        </p:nvSpPr>
        <p:spPr bwMode="auto">
          <a:xfrm flipV="1">
            <a:off x="5232400" y="2281238"/>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3" name="Line 80"/>
          <p:cNvSpPr>
            <a:spLocks noChangeShapeType="1"/>
          </p:cNvSpPr>
          <p:nvPr/>
        </p:nvSpPr>
        <p:spPr bwMode="auto">
          <a:xfrm>
            <a:off x="5578475" y="2041525"/>
            <a:ext cx="0" cy="938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Oval 78"/>
          <p:cNvSpPr>
            <a:spLocks noChangeArrowheads="1"/>
          </p:cNvSpPr>
          <p:nvPr/>
        </p:nvSpPr>
        <p:spPr bwMode="auto">
          <a:xfrm>
            <a:off x="5313363" y="2268538"/>
            <a:ext cx="536575" cy="514350"/>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65" name="Line 81"/>
          <p:cNvSpPr>
            <a:spLocks noChangeShapeType="1"/>
          </p:cNvSpPr>
          <p:nvPr/>
        </p:nvSpPr>
        <p:spPr bwMode="auto">
          <a:xfrm>
            <a:off x="6489700" y="2041525"/>
            <a:ext cx="263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6" name="Line 82"/>
          <p:cNvSpPr>
            <a:spLocks noChangeShapeType="1"/>
          </p:cNvSpPr>
          <p:nvPr/>
        </p:nvSpPr>
        <p:spPr bwMode="auto">
          <a:xfrm rot="5400000" flipV="1">
            <a:off x="6103144" y="2397919"/>
            <a:ext cx="2778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7" name="Text Box 83"/>
          <p:cNvSpPr txBox="1">
            <a:spLocks noChangeArrowheads="1"/>
          </p:cNvSpPr>
          <p:nvPr/>
        </p:nvSpPr>
        <p:spPr bwMode="auto">
          <a:xfrm flipH="1">
            <a:off x="6286500" y="2211388"/>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f</a:t>
            </a:r>
          </a:p>
        </p:txBody>
      </p:sp>
      <p:sp>
        <p:nvSpPr>
          <p:cNvPr id="18468" name="Line 85"/>
          <p:cNvSpPr>
            <a:spLocks noChangeShapeType="1"/>
          </p:cNvSpPr>
          <p:nvPr/>
        </p:nvSpPr>
        <p:spPr bwMode="auto">
          <a:xfrm>
            <a:off x="5734050" y="2038350"/>
            <a:ext cx="2651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9" name="Text Box 87"/>
          <p:cNvSpPr txBox="1">
            <a:spLocks noChangeArrowheads="1"/>
          </p:cNvSpPr>
          <p:nvPr/>
        </p:nvSpPr>
        <p:spPr bwMode="auto">
          <a:xfrm>
            <a:off x="595313" y="4570413"/>
            <a:ext cx="8020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For the same input voltage, the input generator now has to supply more current with the feedback applied than it would if there was no feedback signal (i</a:t>
            </a:r>
            <a:r>
              <a:rPr lang="en-GB" altLang="en-US" baseline="-25000" dirty="0"/>
              <a:t>f</a:t>
            </a:r>
            <a:r>
              <a:rPr lang="en-GB" altLang="en-US" dirty="0"/>
              <a:t> + </a:t>
            </a:r>
            <a:r>
              <a:rPr lang="en-GB" altLang="en-US" dirty="0" err="1"/>
              <a:t>i</a:t>
            </a:r>
            <a:r>
              <a:rPr lang="en-GB" altLang="en-US" baseline="-25000" dirty="0" err="1"/>
              <a:t>in</a:t>
            </a:r>
            <a:r>
              <a:rPr lang="en-GB" altLang="en-US" dirty="0"/>
              <a:t> instead of just </a:t>
            </a:r>
            <a:r>
              <a:rPr lang="en-GB" altLang="en-US" dirty="0" err="1"/>
              <a:t>i</a:t>
            </a:r>
            <a:r>
              <a:rPr lang="en-GB" altLang="en-US" baseline="-25000" dirty="0" err="1"/>
              <a:t>in</a:t>
            </a:r>
            <a:r>
              <a:rPr lang="en-GB" altLang="en-US" dirty="0"/>
              <a:t>). </a:t>
            </a:r>
            <a:r>
              <a:rPr lang="en-GB" altLang="en-US" dirty="0">
                <a:solidFill>
                  <a:srgbClr val="FF0000"/>
                </a:solidFill>
              </a:rPr>
              <a:t>The input impedance ‘seen’ by the generator, </a:t>
            </a:r>
            <a:r>
              <a:rPr lang="en-GB" altLang="en-US" dirty="0" err="1">
                <a:solidFill>
                  <a:srgbClr val="FF0000"/>
                </a:solidFill>
              </a:rPr>
              <a:t>r</a:t>
            </a:r>
            <a:r>
              <a:rPr lang="en-GB" altLang="en-US" baseline="-25000" dirty="0" err="1">
                <a:solidFill>
                  <a:srgbClr val="FF0000"/>
                </a:solidFill>
              </a:rPr>
              <a:t>iCL</a:t>
            </a:r>
            <a:r>
              <a:rPr lang="en-GB" altLang="en-US" dirty="0">
                <a:solidFill>
                  <a:srgbClr val="FF0000"/>
                </a:solidFill>
              </a:rPr>
              <a:t> is therefore </a:t>
            </a:r>
            <a:r>
              <a:rPr lang="en-GB" altLang="en-US" i="1" dirty="0">
                <a:solidFill>
                  <a:srgbClr val="FF0000"/>
                </a:solidFill>
              </a:rPr>
              <a:t>reduced</a:t>
            </a:r>
            <a:r>
              <a:rPr lang="en-GB" altLang="en-US" dirty="0">
                <a:solidFill>
                  <a:srgbClr val="FF0000"/>
                </a:solidFill>
              </a:rPr>
              <a:t> from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 to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/(1+</a:t>
            </a:r>
            <a:r>
              <a:rPr lang="el-GR" altLang="en-US" dirty="0">
                <a:solidFill>
                  <a:srgbClr val="FF0000"/>
                </a:solidFill>
                <a:cs typeface="Arial" charset="0"/>
              </a:rPr>
              <a:t>β</a:t>
            </a:r>
            <a:r>
              <a:rPr lang="en-GB" altLang="en-US" dirty="0">
                <a:solidFill>
                  <a:srgbClr val="FF0000"/>
                </a:solidFill>
                <a:cs typeface="Arial" charset="0"/>
              </a:rPr>
              <a:t>A</a:t>
            </a:r>
            <a:r>
              <a:rPr lang="en-GB" altLang="en-US" baseline="-25000" dirty="0">
                <a:solidFill>
                  <a:srgbClr val="FF0000"/>
                </a:solidFill>
                <a:cs typeface="Arial" charset="0"/>
              </a:rPr>
              <a:t>OL</a:t>
            </a:r>
            <a:r>
              <a:rPr lang="en-GB" altLang="en-US" dirty="0">
                <a:solidFill>
                  <a:srgbClr val="FF0000"/>
                </a:solidFill>
                <a:cs typeface="Arial" charset="0"/>
              </a:rPr>
              <a:t>) </a:t>
            </a:r>
            <a:r>
              <a:rPr lang="en-GB" altLang="en-US" dirty="0">
                <a:cs typeface="Arial" charset="0"/>
              </a:rPr>
              <a:t>by virtue of the feedback. </a:t>
            </a:r>
            <a:endParaRPr lang="el-GR" altLang="en-US" dirty="0">
              <a:cs typeface="Arial" charset="0"/>
            </a:endParaRPr>
          </a:p>
        </p:txBody>
      </p:sp>
      <p:sp>
        <p:nvSpPr>
          <p:cNvPr id="18470" name="Text Box 94"/>
          <p:cNvSpPr txBox="1">
            <a:spLocks noChangeArrowheads="1"/>
          </p:cNvSpPr>
          <p:nvPr/>
        </p:nvSpPr>
        <p:spPr bwMode="auto">
          <a:xfrm>
            <a:off x="671513" y="1179513"/>
            <a:ext cx="2654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a:t>Current feedback</a:t>
            </a:r>
          </a:p>
        </p:txBody>
      </p:sp>
      <p:graphicFrame>
        <p:nvGraphicFramePr>
          <p:cNvPr id="18471" name="Object 96"/>
          <p:cNvGraphicFramePr>
            <a:graphicFrameLocks noChangeAspect="1"/>
          </p:cNvGraphicFramePr>
          <p:nvPr/>
        </p:nvGraphicFramePr>
        <p:xfrm>
          <a:off x="1495425" y="3638550"/>
          <a:ext cx="1100138" cy="382588"/>
        </p:xfrm>
        <a:graphic>
          <a:graphicData uri="http://schemas.openxmlformats.org/presentationml/2006/ole">
            <mc:AlternateContent xmlns:mc="http://schemas.openxmlformats.org/markup-compatibility/2006">
              <mc:Choice xmlns:v="urn:schemas-microsoft-com:vml" Requires="v">
                <p:oleObj spid="_x0000_s18498" name="Equation" r:id="rId4" imgW="698500" imgH="241300" progId="Equation.3">
                  <p:embed/>
                </p:oleObj>
              </mc:Choice>
              <mc:Fallback>
                <p:oleObj name="Equation" r:id="rId4" imgW="698500" imgH="241300" progId="Equation.3">
                  <p:embed/>
                  <p:pic>
                    <p:nvPicPr>
                      <p:cNvPr id="0" name="Object 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5425" y="3638550"/>
                        <a:ext cx="11001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ACC790B-6A8A-4651-8C1A-DA1520EA2FE8}" type="slidenum">
              <a:rPr lang="en-GB" altLang="en-US" sz="1200" smtClean="0">
                <a:latin typeface="Garamond" pitchFamily="18" charset="0"/>
              </a:rPr>
              <a:pPr eaLnBrk="1" hangingPunct="1"/>
              <a:t>25</a:t>
            </a:fld>
            <a:endParaRPr lang="en-GB" altLang="en-US" sz="1200" smtClean="0">
              <a:latin typeface="Garamond" pitchFamily="18" charset="0"/>
            </a:endParaRPr>
          </a:p>
        </p:txBody>
      </p:sp>
      <p:sp>
        <p:nvSpPr>
          <p:cNvPr id="1945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946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946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9462" name="Text Box 5"/>
          <p:cNvSpPr txBox="1">
            <a:spLocks noChangeArrowheads="1"/>
          </p:cNvSpPr>
          <p:nvPr/>
        </p:nvSpPr>
        <p:spPr bwMode="auto">
          <a:xfrm>
            <a:off x="827088" y="1577975"/>
            <a:ext cx="6929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We next look at some ideal amplifier specifications. You just need to remember:</a:t>
            </a:r>
          </a:p>
        </p:txBody>
      </p:sp>
      <p:sp>
        <p:nvSpPr>
          <p:cNvPr id="19463" name="Text Box 70"/>
          <p:cNvSpPr txBox="1">
            <a:spLocks noChangeArrowheads="1"/>
          </p:cNvSpPr>
          <p:nvPr/>
        </p:nvSpPr>
        <p:spPr bwMode="auto">
          <a:xfrm>
            <a:off x="658813" y="2441575"/>
            <a:ext cx="7891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1.   	If you choose to use a </a:t>
            </a:r>
            <a:r>
              <a:rPr lang="en-GB" altLang="en-US" i="1" u="sng"/>
              <a:t>series</a:t>
            </a:r>
            <a:r>
              <a:rPr lang="en-GB" altLang="en-US"/>
              <a:t> feedback connection at the input or output of the amplifier, the relevant impedance is </a:t>
            </a:r>
            <a:r>
              <a:rPr lang="en-GB" altLang="en-US" i="1" u="sng"/>
              <a:t>increased</a:t>
            </a:r>
            <a:r>
              <a:rPr lang="en-GB" altLang="en-US"/>
              <a:t>.</a:t>
            </a:r>
          </a:p>
        </p:txBody>
      </p:sp>
      <p:sp>
        <p:nvSpPr>
          <p:cNvPr id="19464" name="Text Box 74"/>
          <p:cNvSpPr txBox="1">
            <a:spLocks noChangeArrowheads="1"/>
          </p:cNvSpPr>
          <p:nvPr/>
        </p:nvSpPr>
        <p:spPr bwMode="auto">
          <a:xfrm>
            <a:off x="608013" y="4672013"/>
            <a:ext cx="81422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There is no need to remember the individual equations – it’s just the relevant open loop impedance divided or multiplied by the </a:t>
            </a:r>
            <a:r>
              <a:rPr lang="en-GB" altLang="en-US" b="1" i="1"/>
              <a:t>feedback factor</a:t>
            </a:r>
            <a:r>
              <a:rPr lang="en-GB" altLang="en-US"/>
              <a:t> as appropriate.</a:t>
            </a:r>
          </a:p>
        </p:txBody>
      </p:sp>
      <p:sp>
        <p:nvSpPr>
          <p:cNvPr id="19465" name="Text Box 75"/>
          <p:cNvSpPr txBox="1">
            <a:spLocks noChangeArrowheads="1"/>
          </p:cNvSpPr>
          <p:nvPr/>
        </p:nvSpPr>
        <p:spPr bwMode="auto">
          <a:xfrm>
            <a:off x="890588" y="1020763"/>
            <a:ext cx="3370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a:t>Ideal amplifier configurations</a:t>
            </a:r>
            <a:endParaRPr lang="en-GB" altLang="en-US" u="sng"/>
          </a:p>
        </p:txBody>
      </p:sp>
      <p:sp>
        <p:nvSpPr>
          <p:cNvPr id="19466" name="Text Box 76"/>
          <p:cNvSpPr txBox="1">
            <a:spLocks noChangeArrowheads="1"/>
          </p:cNvSpPr>
          <p:nvPr/>
        </p:nvSpPr>
        <p:spPr bwMode="auto">
          <a:xfrm>
            <a:off x="622300" y="3529013"/>
            <a:ext cx="7891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2.   	If you choose to use a </a:t>
            </a:r>
            <a:r>
              <a:rPr lang="en-GB" altLang="en-US" i="1" u="sng"/>
              <a:t>shunt</a:t>
            </a:r>
            <a:r>
              <a:rPr lang="en-GB" altLang="en-US"/>
              <a:t> feedback connection at the input or output of the amplifier, the relevant impedance is </a:t>
            </a:r>
            <a:r>
              <a:rPr lang="en-GB" altLang="en-US" i="1" u="sng"/>
              <a:t>decreased</a:t>
            </a:r>
            <a:r>
              <a:rPr lang="en-GB" altLang="en-US"/>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5F5D786-A779-44EB-A04E-18CBD74DB637}" type="slidenum">
              <a:rPr lang="en-GB" altLang="en-US" sz="1200">
                <a:latin typeface="Garamond" pitchFamily="18" charset="0"/>
              </a:rPr>
              <a:pPr/>
              <a:t>26</a:t>
            </a:fld>
            <a:endParaRPr lang="en-GB" altLang="en-US" sz="1200">
              <a:latin typeface="Garamond" pitchFamily="18" charset="0"/>
            </a:endParaRPr>
          </a:p>
        </p:txBody>
      </p:sp>
      <p:sp>
        <p:nvSpPr>
          <p:cNvPr id="614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614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614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6150" name="Text Box 51"/>
          <p:cNvSpPr txBox="1">
            <a:spLocks noChangeArrowheads="1"/>
          </p:cNvSpPr>
          <p:nvPr/>
        </p:nvSpPr>
        <p:spPr bwMode="auto">
          <a:xfrm>
            <a:off x="495300" y="1322388"/>
            <a:ext cx="80978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The feedback signal may sense either the output voltage or the output current. </a:t>
            </a:r>
            <a:r>
              <a:rPr lang="en-GB" altLang="zh-CN" sz="1600" u="sng">
                <a:ea typeface="SimSun" pitchFamily="2" charset="-122"/>
              </a:rPr>
              <a:t>The action of negative feedback is to try to keep the sensed signal – whatever it is - constant.</a:t>
            </a:r>
            <a:r>
              <a:rPr lang="en-GB" altLang="zh-CN" sz="1600">
                <a:ea typeface="SimSun" pitchFamily="2" charset="-122"/>
              </a:rPr>
              <a:t> (NB. not necessarily in time, but with respect to the load or changes to A</a:t>
            </a:r>
            <a:r>
              <a:rPr lang="en-GB" altLang="zh-CN" sz="1600" baseline="-25000">
                <a:ea typeface="SimSun" pitchFamily="2" charset="-122"/>
              </a:rPr>
              <a:t>OL</a:t>
            </a:r>
            <a:r>
              <a:rPr lang="en-GB" altLang="zh-CN" sz="1600">
                <a:ea typeface="SimSun" pitchFamily="2" charset="-122"/>
              </a:rPr>
              <a:t>)</a:t>
            </a:r>
            <a:endParaRPr lang="el-GR" altLang="zh-CN" sz="1600">
              <a:cs typeface="Arial" charset="0"/>
            </a:endParaRPr>
          </a:p>
        </p:txBody>
      </p:sp>
      <p:sp>
        <p:nvSpPr>
          <p:cNvPr id="6151" name="Text Box 59"/>
          <p:cNvSpPr txBox="1">
            <a:spLocks noChangeArrowheads="1"/>
          </p:cNvSpPr>
          <p:nvPr/>
        </p:nvSpPr>
        <p:spPr bwMode="auto">
          <a:xfrm>
            <a:off x="498475" y="2289175"/>
            <a:ext cx="7920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To the extent that it is successful, the output will therefore approximate to either a constant voltage source (if the output voltage is sensed) or a constant current source (if the output current is sensed)</a:t>
            </a:r>
            <a:endParaRPr lang="el-GR" altLang="zh-CN" sz="1600">
              <a:cs typeface="Arial" charset="0"/>
            </a:endParaRPr>
          </a:p>
        </p:txBody>
      </p:sp>
      <p:sp>
        <p:nvSpPr>
          <p:cNvPr id="6152" name="Text Box 253"/>
          <p:cNvSpPr txBox="1">
            <a:spLocks noChangeArrowheads="1"/>
          </p:cNvSpPr>
          <p:nvPr/>
        </p:nvSpPr>
        <p:spPr bwMode="auto">
          <a:xfrm>
            <a:off x="554038" y="865188"/>
            <a:ext cx="324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u="sng">
                <a:ea typeface="SimSun" pitchFamily="2" charset="-122"/>
              </a:rPr>
              <a:t>Review of Feedback sensing</a:t>
            </a:r>
            <a:endParaRPr lang="en-GB" altLang="zh-CN" sz="1600">
              <a:ea typeface="SimSun" pitchFamily="2" charset="-122"/>
            </a:endParaRPr>
          </a:p>
        </p:txBody>
      </p:sp>
      <p:sp>
        <p:nvSpPr>
          <p:cNvPr id="6153" name="Text Box 439"/>
          <p:cNvSpPr txBox="1">
            <a:spLocks noChangeArrowheads="1"/>
          </p:cNvSpPr>
          <p:nvPr/>
        </p:nvSpPr>
        <p:spPr bwMode="auto">
          <a:xfrm>
            <a:off x="474663" y="3287713"/>
            <a:ext cx="8359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Note that the input impedance, output impedance , gain and bandwidth are all changed from those of the open loop amplifier </a:t>
            </a:r>
            <a:r>
              <a:rPr lang="en-GB" altLang="zh-CN" sz="1600" b="1" i="1">
                <a:ea typeface="SimSun" pitchFamily="2" charset="-122"/>
              </a:rPr>
              <a:t>by the feedback factor.</a:t>
            </a:r>
            <a:endParaRPr lang="en-GB" altLang="zh-CN" sz="1600" b="1" i="1">
              <a:ea typeface="SimSun" pitchFamily="2" charset="-122"/>
              <a:cs typeface="Arial" charset="0"/>
            </a:endParaRPr>
          </a:p>
        </p:txBody>
      </p:sp>
      <p:sp>
        <p:nvSpPr>
          <p:cNvPr id="6154" name="Text Box 439"/>
          <p:cNvSpPr txBox="1">
            <a:spLocks noChangeArrowheads="1"/>
          </p:cNvSpPr>
          <p:nvPr/>
        </p:nvSpPr>
        <p:spPr bwMode="auto">
          <a:xfrm>
            <a:off x="225425" y="4068763"/>
            <a:ext cx="87264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eaLnBrk="1" hangingPunct="1">
              <a:spcBef>
                <a:spcPct val="50000"/>
              </a:spcBef>
              <a:buFontTx/>
              <a:buAutoNum type="arabicParenR"/>
            </a:pPr>
            <a:r>
              <a:rPr lang="en-GB" altLang="zh-CN" sz="1600" b="1">
                <a:ea typeface="SimSun" pitchFamily="2" charset="-122"/>
              </a:rPr>
              <a:t>Negative feedback </a:t>
            </a:r>
            <a:r>
              <a:rPr lang="en-GB" altLang="zh-CN" sz="1600">
                <a:ea typeface="SimSun" pitchFamily="2" charset="-122"/>
              </a:rPr>
              <a:t>will </a:t>
            </a:r>
            <a:r>
              <a:rPr lang="en-GB" altLang="zh-CN" sz="1600" b="1" i="1">
                <a:ea typeface="SimSun" pitchFamily="2" charset="-122"/>
              </a:rPr>
              <a:t>reduce the gain and increase the bandwidth </a:t>
            </a:r>
            <a:r>
              <a:rPr lang="en-GB" altLang="zh-CN" sz="1600">
                <a:ea typeface="SimSun" pitchFamily="2" charset="-122"/>
              </a:rPr>
              <a:t>from that of the open loop amplifier - </a:t>
            </a:r>
            <a:r>
              <a:rPr lang="en-GB" altLang="zh-CN" sz="1600" i="1">
                <a:ea typeface="SimSun" pitchFamily="2" charset="-122"/>
              </a:rPr>
              <a:t>by the feedback factor.</a:t>
            </a:r>
          </a:p>
          <a:p>
            <a:pPr marL="342900" indent="-342900" eaLnBrk="1" hangingPunct="1">
              <a:spcBef>
                <a:spcPct val="50000"/>
              </a:spcBef>
              <a:buFontTx/>
              <a:buAutoNum type="arabicParenR"/>
            </a:pPr>
            <a:r>
              <a:rPr lang="en-GB" altLang="zh-CN" sz="1600" b="1" i="1">
                <a:ea typeface="SimSun" pitchFamily="2" charset="-122"/>
                <a:cs typeface="Arial" charset="0"/>
              </a:rPr>
              <a:t>series applied </a:t>
            </a:r>
            <a:r>
              <a:rPr lang="en-GB" altLang="zh-CN" sz="1600">
                <a:ea typeface="SimSun" pitchFamily="2" charset="-122"/>
                <a:cs typeface="Arial" charset="0"/>
              </a:rPr>
              <a:t>feedback will increase the input resistance, </a:t>
            </a:r>
            <a:r>
              <a:rPr lang="en-GB" altLang="zh-CN" sz="1600" b="1" i="1">
                <a:ea typeface="SimSun" pitchFamily="2" charset="-122"/>
                <a:cs typeface="Arial" charset="0"/>
              </a:rPr>
              <a:t>shunt applied </a:t>
            </a:r>
            <a:r>
              <a:rPr lang="en-GB" altLang="zh-CN" sz="1600">
                <a:ea typeface="SimSun" pitchFamily="2" charset="-122"/>
                <a:cs typeface="Arial" charset="0"/>
              </a:rPr>
              <a:t>feedback will reduce the input resistance - i</a:t>
            </a:r>
            <a:r>
              <a:rPr lang="en-GB" altLang="zh-CN" sz="1600" i="1">
                <a:ea typeface="SimSun" pitchFamily="2" charset="-122"/>
                <a:cs typeface="Arial" charset="0"/>
              </a:rPr>
              <a:t>n each case by the feedback factor.</a:t>
            </a:r>
          </a:p>
          <a:p>
            <a:pPr marL="342900" indent="-342900" eaLnBrk="1" hangingPunct="1">
              <a:spcBef>
                <a:spcPct val="50000"/>
              </a:spcBef>
              <a:buFontTx/>
              <a:buAutoNum type="arabicParenR"/>
            </a:pPr>
            <a:r>
              <a:rPr lang="en-GB" altLang="zh-CN" sz="1600" b="1" i="1">
                <a:ea typeface="SimSun" pitchFamily="2" charset="-122"/>
                <a:cs typeface="Arial" charset="0"/>
              </a:rPr>
              <a:t>series derived </a:t>
            </a:r>
            <a:r>
              <a:rPr lang="en-GB" altLang="zh-CN" sz="1600">
                <a:ea typeface="SimSun" pitchFamily="2" charset="-122"/>
                <a:cs typeface="Arial" charset="0"/>
              </a:rPr>
              <a:t>feedback will increase the output resistance ,</a:t>
            </a:r>
            <a:r>
              <a:rPr lang="en-GB" altLang="zh-CN" sz="1600" b="1" i="1">
                <a:ea typeface="SimSun" pitchFamily="2" charset="-122"/>
                <a:cs typeface="Arial" charset="0"/>
              </a:rPr>
              <a:t> shunt derived</a:t>
            </a:r>
            <a:r>
              <a:rPr lang="en-GB" altLang="zh-CN" sz="1600">
                <a:ea typeface="SimSun" pitchFamily="2" charset="-122"/>
                <a:cs typeface="Arial" charset="0"/>
              </a:rPr>
              <a:t> feedback will reduce the output resistance  - again, in each case by the feedback factor)</a:t>
            </a:r>
          </a:p>
        </p:txBody>
      </p:sp>
    </p:spTree>
    <p:extLst>
      <p:ext uri="{BB962C8B-B14F-4D97-AF65-F5344CB8AC3E}">
        <p14:creationId xmlns:p14="http://schemas.microsoft.com/office/powerpoint/2010/main" val="1525861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12CACF7-25E5-4BB0-BB6C-AC888485F19A}" type="slidenum">
              <a:rPr lang="en-GB" altLang="en-US" sz="1200" smtClean="0">
                <a:latin typeface="Garamond" pitchFamily="18" charset="0"/>
              </a:rPr>
              <a:pPr/>
              <a:t>27</a:t>
            </a:fld>
            <a:endParaRPr lang="en-GB" altLang="en-US" sz="1200" smtClean="0">
              <a:latin typeface="Garamond" pitchFamily="18" charset="0"/>
            </a:endParaRP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9" name="Text Box 6"/>
          <p:cNvSpPr txBox="1">
            <a:spLocks noChangeArrowheads="1"/>
          </p:cNvSpPr>
          <p:nvPr/>
        </p:nvSpPr>
        <p:spPr bwMode="auto">
          <a:xfrm>
            <a:off x="311150" y="1284288"/>
            <a:ext cx="6303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800" b="1"/>
              <a:t>In this lecture we have seen:</a:t>
            </a:r>
            <a:r>
              <a:rPr lang="en-US" altLang="en-US" sz="1800"/>
              <a:t>	</a:t>
            </a:r>
          </a:p>
        </p:txBody>
      </p:sp>
      <p:sp>
        <p:nvSpPr>
          <p:cNvPr id="21510" name="Text Box 10"/>
          <p:cNvSpPr txBox="1">
            <a:spLocks noChangeArrowheads="1"/>
          </p:cNvSpPr>
          <p:nvPr/>
        </p:nvSpPr>
        <p:spPr bwMode="auto">
          <a:xfrm>
            <a:off x="315913" y="1589088"/>
            <a:ext cx="82565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buFontTx/>
              <a:buChar char="•"/>
            </a:pPr>
            <a:endParaRPr lang="en-US" altLang="en-US" sz="1800" dirty="0"/>
          </a:p>
          <a:p>
            <a:pPr>
              <a:buFontTx/>
              <a:buChar char="•"/>
            </a:pPr>
            <a:r>
              <a:rPr lang="en-US" altLang="en-US" sz="1800" dirty="0"/>
              <a:t>How </a:t>
            </a:r>
            <a:r>
              <a:rPr lang="en-US" altLang="en-US" sz="1800" dirty="0" smtClean="0"/>
              <a:t>to organize feedback system, and knowledge of feedback elements –feedback fraction, loop gain, feedback factor. </a:t>
            </a:r>
            <a:endParaRPr lang="en-US" altLang="en-US" sz="1800" dirty="0"/>
          </a:p>
          <a:p>
            <a:endParaRPr lang="en-US" altLang="en-US" sz="1800" dirty="0"/>
          </a:p>
          <a:p>
            <a:pPr>
              <a:buFontTx/>
              <a:buChar char="•"/>
            </a:pPr>
            <a:r>
              <a:rPr lang="en-US" altLang="en-US" sz="1800" dirty="0" smtClean="0"/>
              <a:t>Feedback sensitivity and its </a:t>
            </a:r>
            <a:r>
              <a:rPr lang="en-US" altLang="en-US" sz="1800" dirty="0" smtClean="0"/>
              <a:t>analysis, calculation comparison.</a:t>
            </a:r>
            <a:r>
              <a:rPr lang="en-US" altLang="en-US" sz="1800" dirty="0" smtClean="0"/>
              <a:t> </a:t>
            </a:r>
            <a:endParaRPr lang="en-US" altLang="en-US" sz="1800" dirty="0"/>
          </a:p>
          <a:p>
            <a:pPr>
              <a:buFontTx/>
              <a:buChar char="•"/>
            </a:pPr>
            <a:endParaRPr lang="en-US" altLang="en-US" sz="1800" dirty="0"/>
          </a:p>
          <a:p>
            <a:pPr>
              <a:buFontTx/>
              <a:buChar char="•"/>
            </a:pPr>
            <a:r>
              <a:rPr lang="en-US" altLang="en-US" sz="1800" dirty="0" smtClean="0"/>
              <a:t>Feedback topology for different types of configuration.</a:t>
            </a:r>
          </a:p>
          <a:p>
            <a:pPr>
              <a:buFontTx/>
              <a:buChar char="•"/>
            </a:pPr>
            <a:endParaRPr lang="en-US" altLang="en-US" sz="1800" dirty="0"/>
          </a:p>
        </p:txBody>
      </p:sp>
      <p:sp>
        <p:nvSpPr>
          <p:cNvPr id="2151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extLst>
      <p:ext uri="{BB962C8B-B14F-4D97-AF65-F5344CB8AC3E}">
        <p14:creationId xmlns:p14="http://schemas.microsoft.com/office/powerpoint/2010/main" val="1500697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82B7AC1-C844-475D-9296-36B9C97A6767}" type="slidenum">
              <a:rPr lang="en-GB" altLang="en-US" sz="1200" smtClean="0">
                <a:latin typeface="Garamond" pitchFamily="18" charset="0"/>
              </a:rPr>
              <a:pPr eaLnBrk="1" hangingPunct="1"/>
              <a:t>3</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0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3" name="Rectangle 72"/>
          <p:cNvSpPr>
            <a:spLocks noChangeArrowheads="1"/>
          </p:cNvSpPr>
          <p:nvPr/>
        </p:nvSpPr>
        <p:spPr bwMode="auto">
          <a:xfrm>
            <a:off x="-1143000" y="1031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4" name="Rectangle 76"/>
          <p:cNvSpPr>
            <a:spLocks noChangeArrowheads="1"/>
          </p:cNvSpPr>
          <p:nvPr/>
        </p:nvSpPr>
        <p:spPr bwMode="auto">
          <a:xfrm>
            <a:off x="114300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pic>
        <p:nvPicPr>
          <p:cNvPr id="19458" name="Picture 2" descr="https://upload.wikimedia.org/wikipedia/commons/thumb/2/23/Ballcock.svg/1330px-Ballco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78" y="2365513"/>
            <a:ext cx="8444443" cy="33206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9778" y="1393264"/>
            <a:ext cx="2831031" cy="338554"/>
          </a:xfrm>
          <a:prstGeom prst="rect">
            <a:avLst/>
          </a:prstGeom>
        </p:spPr>
        <p:txBody>
          <a:bodyPr wrap="none">
            <a:spAutoFit/>
          </a:bodyPr>
          <a:lstStyle/>
          <a:p>
            <a:r>
              <a:rPr lang="en-US" b="1" dirty="0"/>
              <a:t>Flush </a:t>
            </a:r>
            <a:r>
              <a:rPr lang="en-US" b="1" dirty="0" smtClean="0"/>
              <a:t>toilet (</a:t>
            </a:r>
            <a:r>
              <a:rPr lang="en-US" i="1" dirty="0" smtClean="0"/>
              <a:t>from Wikipedia</a:t>
            </a:r>
            <a:r>
              <a:rPr lang="en-US" b="1" dirty="0" smtClean="0"/>
              <a:t>)</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82B7AC1-C844-475D-9296-36B9C97A6767}" type="slidenum">
              <a:rPr lang="en-GB" altLang="en-US" sz="1200" smtClean="0">
                <a:latin typeface="Garamond" pitchFamily="18" charset="0"/>
              </a:rPr>
              <a:pPr eaLnBrk="1" hangingPunct="1"/>
              <a:t>4</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0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3" name="Rectangle 72"/>
          <p:cNvSpPr>
            <a:spLocks noChangeArrowheads="1"/>
          </p:cNvSpPr>
          <p:nvPr/>
        </p:nvSpPr>
        <p:spPr bwMode="auto">
          <a:xfrm>
            <a:off x="-1143000" y="1031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4" name="Rectangle 76"/>
          <p:cNvSpPr>
            <a:spLocks noChangeArrowheads="1"/>
          </p:cNvSpPr>
          <p:nvPr/>
        </p:nvSpPr>
        <p:spPr bwMode="auto">
          <a:xfrm>
            <a:off x="114300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2" name="Rectangle 1"/>
          <p:cNvSpPr/>
          <p:nvPr/>
        </p:nvSpPr>
        <p:spPr>
          <a:xfrm>
            <a:off x="2967066" y="1138890"/>
            <a:ext cx="2951449" cy="338554"/>
          </a:xfrm>
          <a:prstGeom prst="rect">
            <a:avLst/>
          </a:prstGeom>
        </p:spPr>
        <p:txBody>
          <a:bodyPr wrap="none">
            <a:spAutoFit/>
          </a:bodyPr>
          <a:lstStyle/>
          <a:p>
            <a:r>
              <a:rPr lang="en-US" b="1" dirty="0" smtClean="0"/>
              <a:t>Human Hand </a:t>
            </a:r>
            <a:r>
              <a:rPr lang="en-US" b="1" i="1" u="sng" dirty="0" err="1" smtClean="0">
                <a:effectLst>
                  <a:outerShdw blurRad="38100" dist="38100" dir="2700000" algn="tl">
                    <a:srgbClr val="000000">
                      <a:alpha val="43137"/>
                    </a:srgbClr>
                  </a:outerShdw>
                </a:effectLst>
              </a:rPr>
              <a:t>vs</a:t>
            </a:r>
            <a:r>
              <a:rPr lang="en-US" b="1" dirty="0" smtClean="0"/>
              <a:t> Robot Hand</a:t>
            </a:r>
            <a:endParaRPr lang="en-US" b="1" dirty="0"/>
          </a:p>
        </p:txBody>
      </p:sp>
      <p:pic>
        <p:nvPicPr>
          <p:cNvPr id="3" name="Picture 2" descr="Image result for robot hand eg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2791" y="2084388"/>
            <a:ext cx="4016674" cy="324844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robot hand eg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288" y="1683840"/>
            <a:ext cx="3488634" cy="373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354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82B7AC1-C844-475D-9296-36B9C97A6767}" type="slidenum">
              <a:rPr lang="en-GB" altLang="en-US" sz="1200" smtClean="0">
                <a:latin typeface="Garamond" pitchFamily="18" charset="0"/>
              </a:rPr>
              <a:pPr eaLnBrk="1" hangingPunct="1"/>
              <a:t>5</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a:noFill/>
        </p:spPr>
        <p:txBody>
          <a:bodyPr/>
          <a:lstStyle/>
          <a:p>
            <a:pPr eaLnBrk="1" hangingPunct="1"/>
            <a:r>
              <a:rPr lang="en-GB" altLang="en-US" sz="2000" dirty="0" smtClean="0"/>
              <a:t>Electronic Circuits and Systems			   	</a:t>
            </a:r>
          </a:p>
        </p:txBody>
      </p:sp>
      <p:sp>
        <p:nvSpPr>
          <p:cNvPr id="30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3" name="Rectangle 72"/>
          <p:cNvSpPr>
            <a:spLocks noChangeArrowheads="1"/>
          </p:cNvSpPr>
          <p:nvPr/>
        </p:nvSpPr>
        <p:spPr bwMode="auto">
          <a:xfrm>
            <a:off x="-1143000" y="1031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4" name="Rectangle 76"/>
          <p:cNvSpPr>
            <a:spLocks noChangeArrowheads="1"/>
          </p:cNvSpPr>
          <p:nvPr/>
        </p:nvSpPr>
        <p:spPr bwMode="auto">
          <a:xfrm>
            <a:off x="114300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2" name="Rectangle 1"/>
          <p:cNvSpPr/>
          <p:nvPr/>
        </p:nvSpPr>
        <p:spPr>
          <a:xfrm>
            <a:off x="6421971" y="363638"/>
            <a:ext cx="1268296" cy="338554"/>
          </a:xfrm>
          <a:prstGeom prst="rect">
            <a:avLst/>
          </a:prstGeom>
        </p:spPr>
        <p:txBody>
          <a:bodyPr wrap="none">
            <a:spAutoFit/>
          </a:bodyPr>
          <a:lstStyle/>
          <a:p>
            <a:r>
              <a:rPr lang="en-US" b="1" dirty="0" smtClean="0"/>
              <a:t>Ride a bike</a:t>
            </a:r>
            <a:endParaRPr lang="en-US" b="1" dirty="0"/>
          </a:p>
        </p:txBody>
      </p:sp>
      <p:pic>
        <p:nvPicPr>
          <p:cNvPr id="20482" name="Picture 2" descr="Image result for riding a bike trav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348" y="831401"/>
            <a:ext cx="7951304" cy="5290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937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82B7AC1-C844-475D-9296-36B9C97A6767}" type="slidenum">
              <a:rPr lang="en-GB" altLang="en-US" sz="1200" smtClean="0">
                <a:latin typeface="Garamond" pitchFamily="18" charset="0"/>
              </a:rPr>
              <a:pPr eaLnBrk="1" hangingPunct="1"/>
              <a:t>6</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a:noFill/>
        </p:spPr>
        <p:txBody>
          <a:bodyPr/>
          <a:lstStyle/>
          <a:p>
            <a:pPr eaLnBrk="1" hangingPunct="1"/>
            <a:r>
              <a:rPr lang="en-GB" altLang="en-US" sz="2000" dirty="0" smtClean="0"/>
              <a:t>Electronic Circuits and Systems			   	</a:t>
            </a:r>
          </a:p>
        </p:txBody>
      </p:sp>
      <p:sp>
        <p:nvSpPr>
          <p:cNvPr id="30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3" name="Rectangle 72"/>
          <p:cNvSpPr>
            <a:spLocks noChangeArrowheads="1"/>
          </p:cNvSpPr>
          <p:nvPr/>
        </p:nvSpPr>
        <p:spPr bwMode="auto">
          <a:xfrm>
            <a:off x="-1143000" y="1031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4" name="Rectangle 76"/>
          <p:cNvSpPr>
            <a:spLocks noChangeArrowheads="1"/>
          </p:cNvSpPr>
          <p:nvPr/>
        </p:nvSpPr>
        <p:spPr bwMode="auto">
          <a:xfrm>
            <a:off x="114300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2" name="Rectangle 1"/>
          <p:cNvSpPr/>
          <p:nvPr/>
        </p:nvSpPr>
        <p:spPr>
          <a:xfrm>
            <a:off x="5378362" y="443151"/>
            <a:ext cx="1915909" cy="338554"/>
          </a:xfrm>
          <a:prstGeom prst="rect">
            <a:avLst/>
          </a:prstGeom>
        </p:spPr>
        <p:txBody>
          <a:bodyPr wrap="none">
            <a:spAutoFit/>
          </a:bodyPr>
          <a:lstStyle/>
          <a:p>
            <a:r>
              <a:rPr lang="en-US" b="1" dirty="0" smtClean="0"/>
              <a:t>Feedback System</a:t>
            </a:r>
            <a:endParaRPr lang="en-US" b="1" dirty="0"/>
          </a:p>
        </p:txBody>
      </p:sp>
      <p:pic>
        <p:nvPicPr>
          <p:cNvPr id="21506" name="Picture 2" descr="Image result for feedback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534699"/>
            <a:ext cx="69818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9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82B7AC1-C844-475D-9296-36B9C97A6767}" type="slidenum">
              <a:rPr lang="en-GB" altLang="en-US" sz="1200" smtClean="0">
                <a:latin typeface="Garamond" pitchFamily="18" charset="0"/>
              </a:rPr>
              <a:pPr eaLnBrk="1" hangingPunct="1"/>
              <a:t>7</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0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78" name="Text Box 6"/>
          <p:cNvSpPr txBox="1">
            <a:spLocks noChangeArrowheads="1"/>
          </p:cNvSpPr>
          <p:nvPr/>
        </p:nvSpPr>
        <p:spPr bwMode="auto">
          <a:xfrm>
            <a:off x="484188" y="936625"/>
            <a:ext cx="3503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sz="1800" b="1" u="sng"/>
              <a:t>Introduction to Feedback</a:t>
            </a:r>
          </a:p>
        </p:txBody>
      </p:sp>
      <p:sp>
        <p:nvSpPr>
          <p:cNvPr id="3079" name="Text Box 7"/>
          <p:cNvSpPr txBox="1">
            <a:spLocks noChangeArrowheads="1"/>
          </p:cNvSpPr>
          <p:nvPr/>
        </p:nvSpPr>
        <p:spPr bwMode="auto">
          <a:xfrm>
            <a:off x="465138" y="1377950"/>
            <a:ext cx="81851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In this module we are concerned with electronic systems. However, much of what is covered in this topic are general principles that are equally applicable to other feedback systems – e.g pneumatic and hydraulic control systems etc.</a:t>
            </a:r>
          </a:p>
        </p:txBody>
      </p:sp>
      <p:sp>
        <p:nvSpPr>
          <p:cNvPr id="3080" name="Text Box 8"/>
          <p:cNvSpPr txBox="1">
            <a:spLocks noChangeArrowheads="1"/>
          </p:cNvSpPr>
          <p:nvPr/>
        </p:nvSpPr>
        <p:spPr bwMode="auto">
          <a:xfrm>
            <a:off x="447675" y="2352675"/>
            <a:ext cx="733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Consider the block diagram of a (negative) feedback system</a:t>
            </a:r>
          </a:p>
        </p:txBody>
      </p:sp>
      <p:grpSp>
        <p:nvGrpSpPr>
          <p:cNvPr id="3081" name="Group 93"/>
          <p:cNvGrpSpPr>
            <a:grpSpLocks/>
          </p:cNvGrpSpPr>
          <p:nvPr/>
        </p:nvGrpSpPr>
        <p:grpSpPr bwMode="auto">
          <a:xfrm>
            <a:off x="495300" y="2889250"/>
            <a:ext cx="3709988" cy="2708275"/>
            <a:chOff x="347" y="1855"/>
            <a:chExt cx="2337" cy="1706"/>
          </a:xfrm>
        </p:grpSpPr>
        <p:sp>
          <p:nvSpPr>
            <p:cNvPr id="3086" name="Freeform 13"/>
            <p:cNvSpPr>
              <a:spLocks/>
            </p:cNvSpPr>
            <p:nvPr/>
          </p:nvSpPr>
          <p:spPr bwMode="auto">
            <a:xfrm>
              <a:off x="841" y="2269"/>
              <a:ext cx="278" cy="289"/>
            </a:xfrm>
            <a:custGeom>
              <a:avLst/>
              <a:gdLst>
                <a:gd name="T0" fmla="*/ 0 w 512"/>
                <a:gd name="T1" fmla="*/ 22 h 546"/>
                <a:gd name="T2" fmla="*/ 22 w 512"/>
                <a:gd name="T3" fmla="*/ 0 h 546"/>
                <a:gd name="T4" fmla="*/ 45 w 512"/>
                <a:gd name="T5" fmla="*/ 22 h 546"/>
                <a:gd name="T6" fmla="*/ 45 w 512"/>
                <a:gd name="T7" fmla="*/ 22 h 546"/>
                <a:gd name="T8" fmla="*/ 22 w 512"/>
                <a:gd name="T9" fmla="*/ 43 h 546"/>
                <a:gd name="T10" fmla="*/ 0 w 512"/>
                <a:gd name="T11" fmla="*/ 22 h 546"/>
                <a:gd name="T12" fmla="*/ 0 60000 65536"/>
                <a:gd name="T13" fmla="*/ 0 60000 65536"/>
                <a:gd name="T14" fmla="*/ 0 60000 65536"/>
                <a:gd name="T15" fmla="*/ 0 60000 65536"/>
                <a:gd name="T16" fmla="*/ 0 60000 65536"/>
                <a:gd name="T17" fmla="*/ 0 60000 65536"/>
                <a:gd name="T18" fmla="*/ 0 w 512"/>
                <a:gd name="T19" fmla="*/ 0 h 546"/>
                <a:gd name="T20" fmla="*/ 512 w 512"/>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512" h="546">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solidFill>
              <a:srgbClr val="FFFFFF"/>
            </a:solidFill>
            <a:ln w="0">
              <a:solidFill>
                <a:srgbClr val="000000"/>
              </a:solidFill>
              <a:prstDash val="solid"/>
              <a:round/>
              <a:headEnd/>
              <a:tailEnd/>
            </a:ln>
          </p:spPr>
          <p:txBody>
            <a:bodyPr/>
            <a:lstStyle/>
            <a:p>
              <a:endParaRPr lang="en-US"/>
            </a:p>
          </p:txBody>
        </p:sp>
        <p:sp>
          <p:nvSpPr>
            <p:cNvPr id="3087" name="Freeform 14"/>
            <p:cNvSpPr>
              <a:spLocks noEditPoints="1"/>
            </p:cNvSpPr>
            <p:nvPr/>
          </p:nvSpPr>
          <p:spPr bwMode="auto">
            <a:xfrm>
              <a:off x="841" y="2269"/>
              <a:ext cx="278" cy="289"/>
            </a:xfrm>
            <a:custGeom>
              <a:avLst/>
              <a:gdLst>
                <a:gd name="T0" fmla="*/ 7 w 512"/>
                <a:gd name="T1" fmla="*/ 6 h 546"/>
                <a:gd name="T2" fmla="*/ 38 w 512"/>
                <a:gd name="T3" fmla="*/ 37 h 546"/>
                <a:gd name="T4" fmla="*/ 38 w 512"/>
                <a:gd name="T5" fmla="*/ 6 h 546"/>
                <a:gd name="T6" fmla="*/ 7 w 512"/>
                <a:gd name="T7" fmla="*/ 37 h 546"/>
                <a:gd name="T8" fmla="*/ 0 w 512"/>
                <a:gd name="T9" fmla="*/ 22 h 546"/>
                <a:gd name="T10" fmla="*/ 22 w 512"/>
                <a:gd name="T11" fmla="*/ 0 h 546"/>
                <a:gd name="T12" fmla="*/ 45 w 512"/>
                <a:gd name="T13" fmla="*/ 22 h 546"/>
                <a:gd name="T14" fmla="*/ 45 w 512"/>
                <a:gd name="T15" fmla="*/ 22 h 546"/>
                <a:gd name="T16" fmla="*/ 22 w 512"/>
                <a:gd name="T17" fmla="*/ 43 h 546"/>
                <a:gd name="T18" fmla="*/ 0 w 512"/>
                <a:gd name="T19" fmla="*/ 22 h 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2"/>
                <a:gd name="T31" fmla="*/ 0 h 546"/>
                <a:gd name="T32" fmla="*/ 512 w 512"/>
                <a:gd name="T33" fmla="*/ 546 h 5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2" h="546">
                  <a:moveTo>
                    <a:pt x="74" y="80"/>
                  </a:moveTo>
                  <a:lnTo>
                    <a:pt x="437" y="466"/>
                  </a:lnTo>
                  <a:moveTo>
                    <a:pt x="437" y="80"/>
                  </a:moveTo>
                  <a:lnTo>
                    <a:pt x="74" y="466"/>
                  </a:lnTo>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8" name="Line 15"/>
            <p:cNvSpPr>
              <a:spLocks noChangeShapeType="1"/>
            </p:cNvSpPr>
            <p:nvPr/>
          </p:nvSpPr>
          <p:spPr bwMode="auto">
            <a:xfrm>
              <a:off x="1501" y="2143"/>
              <a:ext cx="1" cy="54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9" name="Line 16"/>
            <p:cNvSpPr>
              <a:spLocks noChangeShapeType="1"/>
            </p:cNvSpPr>
            <p:nvPr/>
          </p:nvSpPr>
          <p:spPr bwMode="auto">
            <a:xfrm flipV="1">
              <a:off x="1501" y="2414"/>
              <a:ext cx="434" cy="27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0" name="Line 17"/>
            <p:cNvSpPr>
              <a:spLocks noChangeShapeType="1"/>
            </p:cNvSpPr>
            <p:nvPr/>
          </p:nvSpPr>
          <p:spPr bwMode="auto">
            <a:xfrm>
              <a:off x="1501" y="2143"/>
              <a:ext cx="434" cy="27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Line 18"/>
            <p:cNvSpPr>
              <a:spLocks noChangeShapeType="1"/>
            </p:cNvSpPr>
            <p:nvPr/>
          </p:nvSpPr>
          <p:spPr bwMode="auto">
            <a:xfrm>
              <a:off x="1119" y="2414"/>
              <a:ext cx="38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9"/>
            <p:cNvSpPr>
              <a:spLocks noChangeShapeType="1"/>
            </p:cNvSpPr>
            <p:nvPr/>
          </p:nvSpPr>
          <p:spPr bwMode="auto">
            <a:xfrm>
              <a:off x="1935" y="2414"/>
              <a:ext cx="695"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20"/>
            <p:cNvSpPr>
              <a:spLocks noChangeShapeType="1"/>
            </p:cNvSpPr>
            <p:nvPr/>
          </p:nvSpPr>
          <p:spPr bwMode="auto">
            <a:xfrm>
              <a:off x="372" y="2414"/>
              <a:ext cx="469"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Oval 21"/>
            <p:cNvSpPr>
              <a:spLocks noChangeArrowheads="1"/>
            </p:cNvSpPr>
            <p:nvPr/>
          </p:nvSpPr>
          <p:spPr bwMode="auto">
            <a:xfrm>
              <a:off x="355" y="2395"/>
              <a:ext cx="35"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95" name="Oval 22"/>
            <p:cNvSpPr>
              <a:spLocks noChangeArrowheads="1"/>
            </p:cNvSpPr>
            <p:nvPr/>
          </p:nvSpPr>
          <p:spPr bwMode="auto">
            <a:xfrm>
              <a:off x="355" y="2395"/>
              <a:ext cx="35"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96" name="Line 23"/>
            <p:cNvSpPr>
              <a:spLocks noChangeShapeType="1"/>
            </p:cNvSpPr>
            <p:nvPr/>
          </p:nvSpPr>
          <p:spPr bwMode="auto">
            <a:xfrm>
              <a:off x="580" y="2414"/>
              <a:ext cx="2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Freeform 24"/>
            <p:cNvSpPr>
              <a:spLocks/>
            </p:cNvSpPr>
            <p:nvPr/>
          </p:nvSpPr>
          <p:spPr bwMode="auto">
            <a:xfrm>
              <a:off x="588" y="2382"/>
              <a:ext cx="62"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3098" name="Line 25"/>
            <p:cNvSpPr>
              <a:spLocks noChangeShapeType="1"/>
            </p:cNvSpPr>
            <p:nvPr/>
          </p:nvSpPr>
          <p:spPr bwMode="auto">
            <a:xfrm>
              <a:off x="1292" y="2414"/>
              <a:ext cx="2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6"/>
            <p:cNvSpPr>
              <a:spLocks/>
            </p:cNvSpPr>
            <p:nvPr/>
          </p:nvSpPr>
          <p:spPr bwMode="auto">
            <a:xfrm>
              <a:off x="1300" y="2382"/>
              <a:ext cx="62"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3100" name="Rectangle 27"/>
            <p:cNvSpPr>
              <a:spLocks noChangeArrowheads="1"/>
            </p:cNvSpPr>
            <p:nvPr/>
          </p:nvSpPr>
          <p:spPr bwMode="auto">
            <a:xfrm>
              <a:off x="347" y="220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3101" name="Rectangle 28"/>
            <p:cNvSpPr>
              <a:spLocks noChangeArrowheads="1"/>
            </p:cNvSpPr>
            <p:nvPr/>
          </p:nvSpPr>
          <p:spPr bwMode="auto">
            <a:xfrm>
              <a:off x="407" y="228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g</a:t>
              </a:r>
              <a:endParaRPr lang="en-GB" altLang="en-US"/>
            </a:p>
          </p:txBody>
        </p:sp>
        <p:sp>
          <p:nvSpPr>
            <p:cNvPr id="3102" name="Rectangle 29"/>
            <p:cNvSpPr>
              <a:spLocks noChangeArrowheads="1"/>
            </p:cNvSpPr>
            <p:nvPr/>
          </p:nvSpPr>
          <p:spPr bwMode="auto">
            <a:xfrm>
              <a:off x="1268" y="220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3103" name="Rectangle 30"/>
            <p:cNvSpPr>
              <a:spLocks noChangeArrowheads="1"/>
            </p:cNvSpPr>
            <p:nvPr/>
          </p:nvSpPr>
          <p:spPr bwMode="auto">
            <a:xfrm>
              <a:off x="1320" y="2286"/>
              <a:ext cx="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in</a:t>
              </a:r>
              <a:endParaRPr lang="en-GB" altLang="en-US"/>
            </a:p>
          </p:txBody>
        </p:sp>
        <p:sp>
          <p:nvSpPr>
            <p:cNvPr id="3104" name="Rectangle 31"/>
            <p:cNvSpPr>
              <a:spLocks noChangeArrowheads="1"/>
            </p:cNvSpPr>
            <p:nvPr/>
          </p:nvSpPr>
          <p:spPr bwMode="auto">
            <a:xfrm>
              <a:off x="851" y="270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3105" name="Rectangle 32"/>
            <p:cNvSpPr>
              <a:spLocks noChangeArrowheads="1"/>
            </p:cNvSpPr>
            <p:nvPr/>
          </p:nvSpPr>
          <p:spPr bwMode="auto">
            <a:xfrm>
              <a:off x="903" y="278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f</a:t>
              </a:r>
              <a:endParaRPr lang="en-GB" altLang="en-US"/>
            </a:p>
          </p:txBody>
        </p:sp>
        <p:sp>
          <p:nvSpPr>
            <p:cNvPr id="3106" name="Rectangle 33"/>
            <p:cNvSpPr>
              <a:spLocks noChangeArrowheads="1"/>
            </p:cNvSpPr>
            <p:nvPr/>
          </p:nvSpPr>
          <p:spPr bwMode="auto">
            <a:xfrm>
              <a:off x="1501" y="3063"/>
              <a:ext cx="434" cy="144"/>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107" name="Line 34"/>
            <p:cNvSpPr>
              <a:spLocks noChangeShapeType="1"/>
            </p:cNvSpPr>
            <p:nvPr/>
          </p:nvSpPr>
          <p:spPr bwMode="auto">
            <a:xfrm>
              <a:off x="1935" y="3135"/>
              <a:ext cx="435"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5"/>
            <p:cNvSpPr>
              <a:spLocks noChangeShapeType="1"/>
            </p:cNvSpPr>
            <p:nvPr/>
          </p:nvSpPr>
          <p:spPr bwMode="auto">
            <a:xfrm flipV="1">
              <a:off x="2370" y="2414"/>
              <a:ext cx="1" cy="72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6"/>
            <p:cNvSpPr>
              <a:spLocks noChangeShapeType="1"/>
            </p:cNvSpPr>
            <p:nvPr/>
          </p:nvSpPr>
          <p:spPr bwMode="auto">
            <a:xfrm>
              <a:off x="2109" y="2414"/>
              <a:ext cx="2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Freeform 37"/>
            <p:cNvSpPr>
              <a:spLocks/>
            </p:cNvSpPr>
            <p:nvPr/>
          </p:nvSpPr>
          <p:spPr bwMode="auto">
            <a:xfrm>
              <a:off x="2117" y="2382"/>
              <a:ext cx="61"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3111" name="Oval 38"/>
            <p:cNvSpPr>
              <a:spLocks noChangeArrowheads="1"/>
            </p:cNvSpPr>
            <p:nvPr/>
          </p:nvSpPr>
          <p:spPr bwMode="auto">
            <a:xfrm>
              <a:off x="2613" y="2395"/>
              <a:ext cx="34"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112" name="Oval 39"/>
            <p:cNvSpPr>
              <a:spLocks noChangeArrowheads="1"/>
            </p:cNvSpPr>
            <p:nvPr/>
          </p:nvSpPr>
          <p:spPr bwMode="auto">
            <a:xfrm>
              <a:off x="2613" y="2395"/>
              <a:ext cx="34"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113" name="Rectangle 40"/>
            <p:cNvSpPr>
              <a:spLocks noChangeArrowheads="1"/>
            </p:cNvSpPr>
            <p:nvPr/>
          </p:nvSpPr>
          <p:spPr bwMode="auto">
            <a:xfrm>
              <a:off x="2588" y="220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3114" name="Rectangle 41"/>
            <p:cNvSpPr>
              <a:spLocks noChangeArrowheads="1"/>
            </p:cNvSpPr>
            <p:nvPr/>
          </p:nvSpPr>
          <p:spPr bwMode="auto">
            <a:xfrm>
              <a:off x="2640" y="228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a:t>
              </a:r>
              <a:endParaRPr lang="en-GB" altLang="en-US"/>
            </a:p>
          </p:txBody>
        </p:sp>
        <p:sp>
          <p:nvSpPr>
            <p:cNvPr id="3115" name="Line 42"/>
            <p:cNvSpPr>
              <a:spLocks noChangeShapeType="1"/>
            </p:cNvSpPr>
            <p:nvPr/>
          </p:nvSpPr>
          <p:spPr bwMode="auto">
            <a:xfrm flipH="1">
              <a:off x="980" y="3135"/>
              <a:ext cx="521"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43"/>
            <p:cNvSpPr>
              <a:spLocks noChangeShapeType="1"/>
            </p:cNvSpPr>
            <p:nvPr/>
          </p:nvSpPr>
          <p:spPr bwMode="auto">
            <a:xfrm flipV="1">
              <a:off x="980" y="2558"/>
              <a:ext cx="1" cy="57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44"/>
            <p:cNvSpPr>
              <a:spLocks noChangeShapeType="1"/>
            </p:cNvSpPr>
            <p:nvPr/>
          </p:nvSpPr>
          <p:spPr bwMode="auto">
            <a:xfrm flipV="1">
              <a:off x="980" y="2841"/>
              <a:ext cx="1" cy="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Freeform 45"/>
            <p:cNvSpPr>
              <a:spLocks/>
            </p:cNvSpPr>
            <p:nvPr/>
          </p:nvSpPr>
          <p:spPr bwMode="auto">
            <a:xfrm>
              <a:off x="949" y="2793"/>
              <a:ext cx="61" cy="63"/>
            </a:xfrm>
            <a:custGeom>
              <a:avLst/>
              <a:gdLst>
                <a:gd name="T0" fmla="*/ 5 w 113"/>
                <a:gd name="T1" fmla="*/ 0 h 121"/>
                <a:gd name="T2" fmla="*/ 10 w 113"/>
                <a:gd name="T3" fmla="*/ 9 h 121"/>
                <a:gd name="T4" fmla="*/ 0 w 113"/>
                <a:gd name="T5" fmla="*/ 9 h 121"/>
                <a:gd name="T6" fmla="*/ 0 w 113"/>
                <a:gd name="T7" fmla="*/ 9 h 121"/>
                <a:gd name="T8" fmla="*/ 5 w 113"/>
                <a:gd name="T9" fmla="*/ 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0"/>
                  </a:moveTo>
                  <a:lnTo>
                    <a:pt x="113" y="121"/>
                  </a:lnTo>
                  <a:cubicBezTo>
                    <a:pt x="78" y="102"/>
                    <a:pt x="35" y="102"/>
                    <a:pt x="0" y="121"/>
                  </a:cubicBez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3119" name="Rectangle 46"/>
            <p:cNvSpPr>
              <a:spLocks noChangeArrowheads="1"/>
            </p:cNvSpPr>
            <p:nvPr/>
          </p:nvSpPr>
          <p:spPr bwMode="auto">
            <a:xfrm>
              <a:off x="1598" y="235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3120" name="Rectangle 47"/>
            <p:cNvSpPr>
              <a:spLocks noChangeArrowheads="1"/>
            </p:cNvSpPr>
            <p:nvPr/>
          </p:nvSpPr>
          <p:spPr bwMode="auto">
            <a:xfrm>
              <a:off x="1667" y="2422"/>
              <a:ext cx="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3121" name="Rectangle 48"/>
            <p:cNvSpPr>
              <a:spLocks noChangeArrowheads="1"/>
            </p:cNvSpPr>
            <p:nvPr/>
          </p:nvSpPr>
          <p:spPr bwMode="auto">
            <a:xfrm>
              <a:off x="1693" y="3064"/>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3122" name="Line 49"/>
            <p:cNvSpPr>
              <a:spLocks noChangeShapeType="1"/>
            </p:cNvSpPr>
            <p:nvPr/>
          </p:nvSpPr>
          <p:spPr bwMode="auto">
            <a:xfrm>
              <a:off x="2370" y="2774"/>
              <a:ext cx="1" cy="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3" name="Freeform 50"/>
            <p:cNvSpPr>
              <a:spLocks/>
            </p:cNvSpPr>
            <p:nvPr/>
          </p:nvSpPr>
          <p:spPr bwMode="auto">
            <a:xfrm>
              <a:off x="2338" y="2782"/>
              <a:ext cx="62" cy="65"/>
            </a:xfrm>
            <a:custGeom>
              <a:avLst/>
              <a:gdLst>
                <a:gd name="T0" fmla="*/ 5 w 113"/>
                <a:gd name="T1" fmla="*/ 10 h 121"/>
                <a:gd name="T2" fmla="*/ 0 w 113"/>
                <a:gd name="T3" fmla="*/ 0 h 121"/>
                <a:gd name="T4" fmla="*/ 10 w 113"/>
                <a:gd name="T5" fmla="*/ 0 h 121"/>
                <a:gd name="T6" fmla="*/ 10 w 113"/>
                <a:gd name="T7" fmla="*/ 0 h 121"/>
                <a:gd name="T8" fmla="*/ 5 w 113"/>
                <a:gd name="T9" fmla="*/ 1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121"/>
                  </a:moveTo>
                  <a:lnTo>
                    <a:pt x="0" y="0"/>
                  </a:lnTo>
                  <a:cubicBezTo>
                    <a:pt x="35" y="19"/>
                    <a:pt x="78" y="19"/>
                    <a:pt x="113" y="0"/>
                  </a:cubicBezTo>
                  <a:lnTo>
                    <a:pt x="57" y="121"/>
                  </a:lnTo>
                  <a:close/>
                </a:path>
              </a:pathLst>
            </a:custGeom>
            <a:solidFill>
              <a:srgbClr val="000000"/>
            </a:solidFill>
            <a:ln w="0">
              <a:solidFill>
                <a:srgbClr val="000000"/>
              </a:solidFill>
              <a:prstDash val="solid"/>
              <a:round/>
              <a:headEnd/>
              <a:tailEnd/>
            </a:ln>
          </p:spPr>
          <p:txBody>
            <a:bodyPr/>
            <a:lstStyle/>
            <a:p>
              <a:endParaRPr lang="en-US"/>
            </a:p>
          </p:txBody>
        </p:sp>
        <p:sp>
          <p:nvSpPr>
            <p:cNvPr id="3124" name="Oval 51"/>
            <p:cNvSpPr>
              <a:spLocks noChangeArrowheads="1"/>
            </p:cNvSpPr>
            <p:nvPr/>
          </p:nvSpPr>
          <p:spPr bwMode="auto">
            <a:xfrm>
              <a:off x="2352" y="2395"/>
              <a:ext cx="35"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125" name="Oval 52"/>
            <p:cNvSpPr>
              <a:spLocks noChangeArrowheads="1"/>
            </p:cNvSpPr>
            <p:nvPr/>
          </p:nvSpPr>
          <p:spPr bwMode="auto">
            <a:xfrm>
              <a:off x="2352" y="2395"/>
              <a:ext cx="35"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126" name="Freeform 53"/>
            <p:cNvSpPr>
              <a:spLocks/>
            </p:cNvSpPr>
            <p:nvPr/>
          </p:nvSpPr>
          <p:spPr bwMode="auto">
            <a:xfrm>
              <a:off x="1573" y="3045"/>
              <a:ext cx="1035" cy="327"/>
            </a:xfrm>
            <a:custGeom>
              <a:avLst/>
              <a:gdLst>
                <a:gd name="T0" fmla="*/ 624 w 1216"/>
                <a:gd name="T1" fmla="*/ 0 h 394"/>
                <a:gd name="T2" fmla="*/ 386 w 1216"/>
                <a:gd name="T3" fmla="*/ 166 h 394"/>
                <a:gd name="T4" fmla="*/ 0 w 1216"/>
                <a:gd name="T5" fmla="*/ 175 h 394"/>
                <a:gd name="T6" fmla="*/ 0 60000 65536"/>
                <a:gd name="T7" fmla="*/ 0 60000 65536"/>
                <a:gd name="T8" fmla="*/ 0 60000 65536"/>
                <a:gd name="T9" fmla="*/ 0 w 1216"/>
                <a:gd name="T10" fmla="*/ 0 h 394"/>
                <a:gd name="T11" fmla="*/ 1216 w 1216"/>
                <a:gd name="T12" fmla="*/ 394 h 394"/>
              </a:gdLst>
              <a:ahLst/>
              <a:cxnLst>
                <a:cxn ang="T6">
                  <a:pos x="T0" y="T1"/>
                </a:cxn>
                <a:cxn ang="T7">
                  <a:pos x="T2" y="T3"/>
                </a:cxn>
                <a:cxn ang="T8">
                  <a:pos x="T4" y="T5"/>
                </a:cxn>
              </a:cxnLst>
              <a:rect l="T9" t="T10" r="T11" b="T12"/>
              <a:pathLst>
                <a:path w="1216" h="394">
                  <a:moveTo>
                    <a:pt x="1188" y="0"/>
                  </a:moveTo>
                  <a:cubicBezTo>
                    <a:pt x="1216" y="218"/>
                    <a:pt x="961" y="311"/>
                    <a:pt x="735" y="350"/>
                  </a:cubicBezTo>
                  <a:cubicBezTo>
                    <a:pt x="477" y="394"/>
                    <a:pt x="258" y="368"/>
                    <a:pt x="0" y="369"/>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7" name="Freeform 54"/>
            <p:cNvSpPr>
              <a:spLocks/>
            </p:cNvSpPr>
            <p:nvPr/>
          </p:nvSpPr>
          <p:spPr bwMode="auto">
            <a:xfrm>
              <a:off x="1536" y="3325"/>
              <a:ext cx="50" cy="52"/>
            </a:xfrm>
            <a:custGeom>
              <a:avLst/>
              <a:gdLst>
                <a:gd name="T0" fmla="*/ 0 w 92"/>
                <a:gd name="T1" fmla="*/ 4 h 98"/>
                <a:gd name="T2" fmla="*/ 8 w 92"/>
                <a:gd name="T3" fmla="*/ 0 h 98"/>
                <a:gd name="T4" fmla="*/ 8 w 92"/>
                <a:gd name="T5" fmla="*/ 8 h 98"/>
                <a:gd name="T6" fmla="*/ 8 w 92"/>
                <a:gd name="T7" fmla="*/ 8 h 98"/>
                <a:gd name="T8" fmla="*/ 0 w 92"/>
                <a:gd name="T9" fmla="*/ 4 h 98"/>
                <a:gd name="T10" fmla="*/ 0 60000 65536"/>
                <a:gd name="T11" fmla="*/ 0 60000 65536"/>
                <a:gd name="T12" fmla="*/ 0 60000 65536"/>
                <a:gd name="T13" fmla="*/ 0 60000 65536"/>
                <a:gd name="T14" fmla="*/ 0 60000 65536"/>
                <a:gd name="T15" fmla="*/ 0 w 92"/>
                <a:gd name="T16" fmla="*/ 0 h 98"/>
                <a:gd name="T17" fmla="*/ 92 w 92"/>
                <a:gd name="T18" fmla="*/ 98 h 98"/>
              </a:gdLst>
              <a:ahLst/>
              <a:cxnLst>
                <a:cxn ang="T10">
                  <a:pos x="T0" y="T1"/>
                </a:cxn>
                <a:cxn ang="T11">
                  <a:pos x="T2" y="T3"/>
                </a:cxn>
                <a:cxn ang="T12">
                  <a:pos x="T4" y="T5"/>
                </a:cxn>
                <a:cxn ang="T13">
                  <a:pos x="T6" y="T7"/>
                </a:cxn>
                <a:cxn ang="T14">
                  <a:pos x="T8" y="T9"/>
                </a:cxn>
              </a:cxnLst>
              <a:rect l="T15" t="T16" r="T17" b="T18"/>
              <a:pathLst>
                <a:path w="92" h="98">
                  <a:moveTo>
                    <a:pt x="0" y="50"/>
                  </a:moveTo>
                  <a:lnTo>
                    <a:pt x="91" y="0"/>
                  </a:lnTo>
                  <a:cubicBezTo>
                    <a:pt x="77" y="31"/>
                    <a:pt x="77" y="68"/>
                    <a:pt x="92" y="98"/>
                  </a:cubicBezTo>
                  <a:lnTo>
                    <a:pt x="0" y="50"/>
                  </a:lnTo>
                  <a:close/>
                </a:path>
              </a:pathLst>
            </a:custGeom>
            <a:solidFill>
              <a:srgbClr val="000000"/>
            </a:solidFill>
            <a:ln w="0">
              <a:solidFill>
                <a:srgbClr val="000000"/>
              </a:solidFill>
              <a:prstDash val="solid"/>
              <a:round/>
              <a:headEnd/>
              <a:tailEnd/>
            </a:ln>
          </p:spPr>
          <p:txBody>
            <a:bodyPr/>
            <a:lstStyle/>
            <a:p>
              <a:endParaRPr lang="en-US"/>
            </a:p>
          </p:txBody>
        </p:sp>
        <p:sp>
          <p:nvSpPr>
            <p:cNvPr id="3128" name="Rectangle 55"/>
            <p:cNvSpPr>
              <a:spLocks noChangeArrowheads="1"/>
            </p:cNvSpPr>
            <p:nvPr/>
          </p:nvSpPr>
          <p:spPr bwMode="auto">
            <a:xfrm>
              <a:off x="1480" y="3427"/>
              <a:ext cx="7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a:solidFill>
                    <a:srgbClr val="000000"/>
                  </a:solidFill>
                </a:rPr>
                <a:t>Feedback path</a:t>
              </a:r>
              <a:endParaRPr lang="en-GB" altLang="en-US"/>
            </a:p>
          </p:txBody>
        </p:sp>
        <p:sp>
          <p:nvSpPr>
            <p:cNvPr id="3129" name="Freeform 56"/>
            <p:cNvSpPr>
              <a:spLocks/>
            </p:cNvSpPr>
            <p:nvPr/>
          </p:nvSpPr>
          <p:spPr bwMode="auto">
            <a:xfrm>
              <a:off x="1154" y="2040"/>
              <a:ext cx="871" cy="104"/>
            </a:xfrm>
            <a:custGeom>
              <a:avLst/>
              <a:gdLst>
                <a:gd name="T0" fmla="*/ 0 w 1024"/>
                <a:gd name="T1" fmla="*/ 60 h 125"/>
                <a:gd name="T2" fmla="*/ 241 w 1024"/>
                <a:gd name="T3" fmla="*/ 2 h 125"/>
                <a:gd name="T4" fmla="*/ 337 w 1024"/>
                <a:gd name="T5" fmla="*/ 26 h 125"/>
                <a:gd name="T6" fmla="*/ 536 w 1024"/>
                <a:gd name="T7" fmla="*/ 60 h 125"/>
                <a:gd name="T8" fmla="*/ 0 60000 65536"/>
                <a:gd name="T9" fmla="*/ 0 60000 65536"/>
                <a:gd name="T10" fmla="*/ 0 60000 65536"/>
                <a:gd name="T11" fmla="*/ 0 60000 65536"/>
                <a:gd name="T12" fmla="*/ 0 w 1024"/>
                <a:gd name="T13" fmla="*/ 0 h 125"/>
                <a:gd name="T14" fmla="*/ 1024 w 1024"/>
                <a:gd name="T15" fmla="*/ 125 h 125"/>
              </a:gdLst>
              <a:ahLst/>
              <a:cxnLst>
                <a:cxn ang="T8">
                  <a:pos x="T0" y="T1"/>
                </a:cxn>
                <a:cxn ang="T9">
                  <a:pos x="T2" y="T3"/>
                </a:cxn>
                <a:cxn ang="T10">
                  <a:pos x="T4" y="T5"/>
                </a:cxn>
                <a:cxn ang="T11">
                  <a:pos x="T6" y="T7"/>
                </a:cxn>
              </a:cxnLst>
              <a:rect l="T12" t="T13" r="T14" b="T15"/>
              <a:pathLst>
                <a:path w="1024" h="125">
                  <a:moveTo>
                    <a:pt x="0" y="124"/>
                  </a:moveTo>
                  <a:cubicBezTo>
                    <a:pt x="182" y="125"/>
                    <a:pt x="340" y="13"/>
                    <a:pt x="460" y="5"/>
                  </a:cubicBezTo>
                  <a:cubicBezTo>
                    <a:pt x="528" y="0"/>
                    <a:pt x="584" y="30"/>
                    <a:pt x="644" y="54"/>
                  </a:cubicBezTo>
                  <a:cubicBezTo>
                    <a:pt x="760" y="100"/>
                    <a:pt x="890" y="124"/>
                    <a:pt x="1024" y="124"/>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30" name="Freeform 57"/>
            <p:cNvSpPr>
              <a:spLocks/>
            </p:cNvSpPr>
            <p:nvPr/>
          </p:nvSpPr>
          <p:spPr bwMode="auto">
            <a:xfrm>
              <a:off x="2015" y="2122"/>
              <a:ext cx="42" cy="43"/>
            </a:xfrm>
            <a:custGeom>
              <a:avLst/>
              <a:gdLst>
                <a:gd name="T0" fmla="*/ 7 w 77"/>
                <a:gd name="T1" fmla="*/ 3 h 81"/>
                <a:gd name="T2" fmla="*/ 1 w 77"/>
                <a:gd name="T3" fmla="*/ 6 h 81"/>
                <a:gd name="T4" fmla="*/ 0 w 77"/>
                <a:gd name="T5" fmla="*/ 0 h 81"/>
                <a:gd name="T6" fmla="*/ 0 w 77"/>
                <a:gd name="T7" fmla="*/ 0 h 81"/>
                <a:gd name="T8" fmla="*/ 7 w 77"/>
                <a:gd name="T9" fmla="*/ 3 h 81"/>
                <a:gd name="T10" fmla="*/ 0 60000 65536"/>
                <a:gd name="T11" fmla="*/ 0 60000 65536"/>
                <a:gd name="T12" fmla="*/ 0 60000 65536"/>
                <a:gd name="T13" fmla="*/ 0 60000 65536"/>
                <a:gd name="T14" fmla="*/ 0 60000 65536"/>
                <a:gd name="T15" fmla="*/ 0 w 77"/>
                <a:gd name="T16" fmla="*/ 0 h 81"/>
                <a:gd name="T17" fmla="*/ 77 w 77"/>
                <a:gd name="T18" fmla="*/ 81 h 81"/>
              </a:gdLst>
              <a:ahLst/>
              <a:cxnLst>
                <a:cxn ang="T10">
                  <a:pos x="T0" y="T1"/>
                </a:cxn>
                <a:cxn ang="T11">
                  <a:pos x="T2" y="T3"/>
                </a:cxn>
                <a:cxn ang="T12">
                  <a:pos x="T4" y="T5"/>
                </a:cxn>
                <a:cxn ang="T13">
                  <a:pos x="T6" y="T7"/>
                </a:cxn>
                <a:cxn ang="T14">
                  <a:pos x="T8" y="T9"/>
                </a:cxn>
              </a:cxnLst>
              <a:rect l="T15" t="T16" r="T17" b="T18"/>
              <a:pathLst>
                <a:path w="77" h="81">
                  <a:moveTo>
                    <a:pt x="77" y="39"/>
                  </a:moveTo>
                  <a:lnTo>
                    <a:pt x="1" y="81"/>
                  </a:lnTo>
                  <a:cubicBezTo>
                    <a:pt x="13" y="55"/>
                    <a:pt x="12" y="25"/>
                    <a:pt x="0" y="0"/>
                  </a:cubicBezTo>
                  <a:lnTo>
                    <a:pt x="77" y="39"/>
                  </a:lnTo>
                  <a:close/>
                </a:path>
              </a:pathLst>
            </a:custGeom>
            <a:solidFill>
              <a:srgbClr val="000000"/>
            </a:solidFill>
            <a:ln w="0">
              <a:solidFill>
                <a:srgbClr val="000000"/>
              </a:solidFill>
              <a:prstDash val="solid"/>
              <a:round/>
              <a:headEnd/>
              <a:tailEnd/>
            </a:ln>
          </p:spPr>
          <p:txBody>
            <a:bodyPr/>
            <a:lstStyle/>
            <a:p>
              <a:endParaRPr lang="en-US"/>
            </a:p>
          </p:txBody>
        </p:sp>
        <p:sp>
          <p:nvSpPr>
            <p:cNvPr id="3131" name="Rectangle 58"/>
            <p:cNvSpPr>
              <a:spLocks noChangeArrowheads="1"/>
            </p:cNvSpPr>
            <p:nvPr/>
          </p:nvSpPr>
          <p:spPr bwMode="auto">
            <a:xfrm>
              <a:off x="1221" y="1855"/>
              <a:ext cx="11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a:solidFill>
                    <a:srgbClr val="000000"/>
                  </a:solidFill>
                </a:rPr>
                <a:t>Forward path of signal</a:t>
              </a:r>
              <a:endParaRPr lang="en-GB" altLang="en-US"/>
            </a:p>
          </p:txBody>
        </p:sp>
        <p:sp>
          <p:nvSpPr>
            <p:cNvPr id="3132" name="Rectangle 59"/>
            <p:cNvSpPr>
              <a:spLocks noChangeArrowheads="1"/>
            </p:cNvSpPr>
            <p:nvPr/>
          </p:nvSpPr>
          <p:spPr bwMode="auto">
            <a:xfrm>
              <a:off x="868" y="2353"/>
              <a:ext cx="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sp>
          <p:nvSpPr>
            <p:cNvPr id="3133" name="Rectangle 60"/>
            <p:cNvSpPr>
              <a:spLocks noChangeArrowheads="1"/>
            </p:cNvSpPr>
            <p:nvPr/>
          </p:nvSpPr>
          <p:spPr bwMode="auto">
            <a:xfrm>
              <a:off x="964" y="2429"/>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grpSp>
      <p:sp>
        <p:nvSpPr>
          <p:cNvPr id="3082" name="Text Box 62"/>
          <p:cNvSpPr txBox="1">
            <a:spLocks noChangeArrowheads="1"/>
          </p:cNvSpPr>
          <p:nvPr/>
        </p:nvSpPr>
        <p:spPr bwMode="auto">
          <a:xfrm>
            <a:off x="4791075" y="2767013"/>
            <a:ext cx="39766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NB arrows indicate the direction of </a:t>
            </a:r>
            <a:r>
              <a:rPr lang="en-GB" altLang="en-US" i="1" u="sng"/>
              <a:t>signal </a:t>
            </a:r>
            <a:r>
              <a:rPr lang="en-GB" altLang="en-US"/>
              <a:t>flow - NOT current !</a:t>
            </a:r>
          </a:p>
        </p:txBody>
      </p:sp>
      <p:sp>
        <p:nvSpPr>
          <p:cNvPr id="3083" name="Rectangle 72"/>
          <p:cNvSpPr>
            <a:spLocks noChangeArrowheads="1"/>
          </p:cNvSpPr>
          <p:nvPr/>
        </p:nvSpPr>
        <p:spPr bwMode="auto">
          <a:xfrm>
            <a:off x="-1143000" y="1031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4" name="Rectangle 76"/>
          <p:cNvSpPr>
            <a:spLocks noChangeArrowheads="1"/>
          </p:cNvSpPr>
          <p:nvPr/>
        </p:nvSpPr>
        <p:spPr bwMode="auto">
          <a:xfrm>
            <a:off x="114300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5" name="Text Box 94"/>
          <p:cNvSpPr txBox="1">
            <a:spLocks noChangeArrowheads="1"/>
          </p:cNvSpPr>
          <p:nvPr/>
        </p:nvSpPr>
        <p:spPr bwMode="auto">
          <a:xfrm>
            <a:off x="4762500" y="3467100"/>
            <a:ext cx="4132263"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We use “x” because it represents a ‘</a:t>
            </a:r>
            <a:r>
              <a:rPr lang="en-GB" altLang="en-US" u="sng"/>
              <a:t>signal’</a:t>
            </a:r>
            <a:r>
              <a:rPr lang="en-GB" altLang="en-US"/>
              <a:t> of some description, (but in our case it will be either a voltage or a current).</a:t>
            </a:r>
          </a:p>
          <a:p>
            <a:pPr eaLnBrk="1" hangingPunct="1">
              <a:spcBef>
                <a:spcPct val="50000"/>
              </a:spcBef>
            </a:pPr>
            <a:r>
              <a:rPr lang="en-GB" altLang="en-US"/>
              <a:t>Note also that A</a:t>
            </a:r>
            <a:r>
              <a:rPr lang="en-GB" altLang="en-US" baseline="-25000"/>
              <a:t>OL</a:t>
            </a:r>
            <a:r>
              <a:rPr lang="en-GB" altLang="en-US"/>
              <a:t> and </a:t>
            </a:r>
            <a:r>
              <a:rPr lang="el-GR" altLang="en-US">
                <a:cs typeface="Arial" charset="0"/>
              </a:rPr>
              <a:t>β</a:t>
            </a:r>
            <a:r>
              <a:rPr lang="en-GB" altLang="en-US">
                <a:cs typeface="Arial" charset="0"/>
              </a:rPr>
              <a:t> can </a:t>
            </a:r>
            <a:r>
              <a:rPr lang="en-GB" altLang="en-US" u="sng">
                <a:cs typeface="Arial" charset="0"/>
              </a:rPr>
              <a:t>transform</a:t>
            </a:r>
            <a:r>
              <a:rPr lang="en-GB" altLang="en-US">
                <a:cs typeface="Arial" charset="0"/>
              </a:rPr>
              <a:t> a signal from one type into another so the signal</a:t>
            </a:r>
            <a:r>
              <a:rPr lang="en-GB" altLang="en-US"/>
              <a:t> can be changed as it passes through different parts of the system. e.g. x</a:t>
            </a:r>
            <a:r>
              <a:rPr lang="en-GB" altLang="en-US" baseline="-25000"/>
              <a:t>0</a:t>
            </a:r>
            <a:r>
              <a:rPr lang="en-GB" altLang="en-US"/>
              <a:t> may be a voltage whilst x</a:t>
            </a:r>
            <a:r>
              <a:rPr lang="en-GB" altLang="en-US" baseline="-25000"/>
              <a:t>g</a:t>
            </a:r>
            <a:r>
              <a:rPr lang="en-GB" altLang="en-US"/>
              <a:t>, x</a:t>
            </a:r>
            <a:r>
              <a:rPr lang="en-GB" altLang="en-US" baseline="-25000"/>
              <a:t>f</a:t>
            </a:r>
            <a:r>
              <a:rPr lang="en-GB" altLang="en-US"/>
              <a:t> and x</a:t>
            </a:r>
            <a:r>
              <a:rPr lang="en-GB" altLang="en-US" baseline="-25000"/>
              <a:t>in</a:t>
            </a:r>
            <a:r>
              <a:rPr lang="en-GB" altLang="en-US"/>
              <a:t>  are currents, whilst in a control system, x</a:t>
            </a:r>
            <a:r>
              <a:rPr lang="en-GB" altLang="en-US" baseline="-25000"/>
              <a:t>o</a:t>
            </a:r>
            <a:r>
              <a:rPr lang="en-GB" altLang="en-US"/>
              <a:t> might be displacement and x</a:t>
            </a:r>
            <a:r>
              <a:rPr lang="en-GB" altLang="en-US" baseline="-25000"/>
              <a:t>g</a:t>
            </a:r>
            <a:r>
              <a:rPr lang="en-GB" altLang="en-US"/>
              <a:t>, x</a:t>
            </a:r>
            <a:r>
              <a:rPr lang="en-GB" altLang="en-US" baseline="-25000"/>
              <a:t>f</a:t>
            </a:r>
            <a:r>
              <a:rPr lang="en-GB" altLang="en-US"/>
              <a:t> and x</a:t>
            </a:r>
            <a:r>
              <a:rPr lang="en-GB" altLang="en-US" baseline="-25000"/>
              <a:t>in</a:t>
            </a:r>
            <a:r>
              <a:rPr lang="en-GB" altLang="en-US"/>
              <a:t> a voltage.</a:t>
            </a:r>
            <a:endParaRPr lang="el-GR" altLang="en-US"/>
          </a:p>
        </p:txBody>
      </p:sp>
    </p:spTree>
    <p:extLst>
      <p:ext uri="{BB962C8B-B14F-4D97-AF65-F5344CB8AC3E}">
        <p14:creationId xmlns:p14="http://schemas.microsoft.com/office/powerpoint/2010/main" val="4065500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5C8E7BA-1B4D-4574-A2E3-6018AAF0250B}" type="slidenum">
              <a:rPr lang="en-GB" altLang="en-US" sz="1200" smtClean="0">
                <a:latin typeface="Garamond" pitchFamily="18" charset="0"/>
              </a:rPr>
              <a:pPr eaLnBrk="1" hangingPunct="1"/>
              <a:t>8</a:t>
            </a:fld>
            <a:endParaRPr lang="en-GB" altLang="en-US" sz="1200" smtClean="0">
              <a:latin typeface="Garamond" pitchFamily="18" charset="0"/>
            </a:endParaRPr>
          </a:p>
        </p:txBody>
      </p:sp>
      <p:sp>
        <p:nvSpPr>
          <p:cNvPr id="409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grpSp>
        <p:nvGrpSpPr>
          <p:cNvPr id="4100" name="Group 39"/>
          <p:cNvGrpSpPr>
            <a:grpSpLocks/>
          </p:cNvGrpSpPr>
          <p:nvPr/>
        </p:nvGrpSpPr>
        <p:grpSpPr bwMode="auto">
          <a:xfrm>
            <a:off x="461963" y="2889250"/>
            <a:ext cx="7631112" cy="901700"/>
            <a:chOff x="291" y="1820"/>
            <a:chExt cx="4807" cy="568"/>
          </a:xfrm>
        </p:grpSpPr>
        <p:graphicFrame>
          <p:nvGraphicFramePr>
            <p:cNvPr id="4110" name="Object 9"/>
            <p:cNvGraphicFramePr>
              <a:graphicFrameLocks noChangeAspect="1"/>
            </p:cNvGraphicFramePr>
            <p:nvPr/>
          </p:nvGraphicFramePr>
          <p:xfrm>
            <a:off x="2893" y="1820"/>
            <a:ext cx="1296" cy="449"/>
          </p:xfrm>
          <a:graphic>
            <a:graphicData uri="http://schemas.openxmlformats.org/presentationml/2006/ole">
              <mc:AlternateContent xmlns:mc="http://schemas.openxmlformats.org/markup-compatibility/2006">
                <mc:Choice xmlns:v="urn:schemas-microsoft-com:vml" Requires="v">
                  <p:oleObj spid="_x0000_s4245" r:id="rId4" imgW="1425321" imgH="377952" progId="Visio.Drawing.6">
                    <p:embed/>
                  </p:oleObj>
                </mc:Choice>
                <mc:Fallback>
                  <p:oleObj r:id="rId4" imgW="1425321" imgH="377952" progId="Visio.Drawing.6">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3" y="1820"/>
                          <a:ext cx="1296"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1" name="Object 10"/>
            <p:cNvGraphicFramePr>
              <a:graphicFrameLocks noChangeAspect="1"/>
            </p:cNvGraphicFramePr>
            <p:nvPr/>
          </p:nvGraphicFramePr>
          <p:xfrm>
            <a:off x="4663" y="1882"/>
            <a:ext cx="435" cy="506"/>
          </p:xfrm>
          <a:graphic>
            <a:graphicData uri="http://schemas.openxmlformats.org/presentationml/2006/ole">
              <mc:AlternateContent xmlns:mc="http://schemas.openxmlformats.org/markup-compatibility/2006">
                <mc:Choice xmlns:v="urn:schemas-microsoft-com:vml" Requires="v">
                  <p:oleObj spid="_x0000_s4246" name="Equation" r:id="rId6" imgW="508000" imgH="457200" progId="Equation.3">
                    <p:embed/>
                  </p:oleObj>
                </mc:Choice>
                <mc:Fallback>
                  <p:oleObj name="Equation" r:id="rId6" imgW="508000" imgH="457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3" y="1882"/>
                          <a:ext cx="43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2" name="Rectangle 11"/>
            <p:cNvSpPr>
              <a:spLocks noChangeArrowheads="1"/>
            </p:cNvSpPr>
            <p:nvPr/>
          </p:nvSpPr>
          <p:spPr bwMode="auto">
            <a:xfrm>
              <a:off x="291" y="2032"/>
              <a:ext cx="2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b="1" u="sng">
                  <a:cs typeface="Times New Roman" pitchFamily="18" charset="0"/>
                </a:rPr>
                <a:t>Feedback network</a:t>
              </a:r>
              <a:r>
                <a:rPr lang="en-GB" altLang="en-US" sz="1400" b="1">
                  <a:cs typeface="Times New Roman" pitchFamily="18" charset="0"/>
                </a:rPr>
                <a:t> with a feedback fraction </a:t>
              </a:r>
              <a:r>
                <a:rPr lang="el-GR" altLang="en-US" sz="1400" b="1">
                  <a:ea typeface="Times New Roman" pitchFamily="18" charset="0"/>
                  <a:cs typeface="Arial" charset="0"/>
                </a:rPr>
                <a:t>β</a:t>
              </a:r>
              <a:endParaRPr lang="el-GR" altLang="en-US" sz="1400" b="1">
                <a:cs typeface="Arial" charset="0"/>
              </a:endParaRPr>
            </a:p>
          </p:txBody>
        </p:sp>
      </p:grpSp>
      <p:grpSp>
        <p:nvGrpSpPr>
          <p:cNvPr id="4101" name="Group 36"/>
          <p:cNvGrpSpPr>
            <a:grpSpLocks/>
          </p:cNvGrpSpPr>
          <p:nvPr/>
        </p:nvGrpSpPr>
        <p:grpSpPr bwMode="auto">
          <a:xfrm>
            <a:off x="804863" y="1398588"/>
            <a:ext cx="7315200" cy="1060450"/>
            <a:chOff x="507" y="762"/>
            <a:chExt cx="4608" cy="668"/>
          </a:xfrm>
        </p:grpSpPr>
        <p:graphicFrame>
          <p:nvGraphicFramePr>
            <p:cNvPr id="4107" name="Object 13"/>
            <p:cNvGraphicFramePr>
              <a:graphicFrameLocks noChangeAspect="1"/>
            </p:cNvGraphicFramePr>
            <p:nvPr/>
          </p:nvGraphicFramePr>
          <p:xfrm>
            <a:off x="4553" y="885"/>
            <a:ext cx="562" cy="462"/>
          </p:xfrm>
          <a:graphic>
            <a:graphicData uri="http://schemas.openxmlformats.org/presentationml/2006/ole">
              <mc:AlternateContent xmlns:mc="http://schemas.openxmlformats.org/markup-compatibility/2006">
                <mc:Choice xmlns:v="urn:schemas-microsoft-com:vml" Requires="v">
                  <p:oleObj spid="_x0000_s4247" name="Equation" r:id="rId8" imgW="596900" imgH="431800" progId="Equation.3">
                    <p:embed/>
                  </p:oleObj>
                </mc:Choice>
                <mc:Fallback>
                  <p:oleObj name="Equation" r:id="rId8" imgW="596900" imgH="4318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3" y="885"/>
                          <a:ext cx="56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8" name="Rectangle 14"/>
            <p:cNvSpPr>
              <a:spLocks noChangeArrowheads="1"/>
            </p:cNvSpPr>
            <p:nvPr/>
          </p:nvSpPr>
          <p:spPr bwMode="auto">
            <a:xfrm>
              <a:off x="507" y="999"/>
              <a:ext cx="21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b="1" u="sng">
                  <a:cs typeface="Times New Roman" pitchFamily="18" charset="0"/>
                </a:rPr>
                <a:t>High gain amp</a:t>
              </a:r>
              <a:r>
                <a:rPr lang="en-GB" altLang="en-US" sz="1400" b="1">
                  <a:cs typeface="Times New Roman" pitchFamily="18" charset="0"/>
                </a:rPr>
                <a:t> with open loop gain A</a:t>
              </a:r>
              <a:r>
                <a:rPr lang="en-GB" altLang="en-US" sz="1400" b="1" baseline="-25000">
                  <a:cs typeface="Times New Roman" pitchFamily="18" charset="0"/>
                </a:rPr>
                <a:t>ol</a:t>
              </a:r>
              <a:endParaRPr lang="en-GB" altLang="en-US" sz="1400" b="1"/>
            </a:p>
          </p:txBody>
        </p:sp>
        <p:graphicFrame>
          <p:nvGraphicFramePr>
            <p:cNvPr id="4109" name="Object 15"/>
            <p:cNvGraphicFramePr>
              <a:graphicFrameLocks noChangeAspect="1"/>
            </p:cNvGraphicFramePr>
            <p:nvPr/>
          </p:nvGraphicFramePr>
          <p:xfrm>
            <a:off x="2691" y="762"/>
            <a:ext cx="1417" cy="668"/>
          </p:xfrm>
          <a:graphic>
            <a:graphicData uri="http://schemas.openxmlformats.org/presentationml/2006/ole">
              <mc:AlternateContent xmlns:mc="http://schemas.openxmlformats.org/markup-compatibility/2006">
                <mc:Choice xmlns:v="urn:schemas-microsoft-com:vml" Requires="v">
                  <p:oleObj spid="_x0000_s4248" r:id="rId10" imgW="1433703" imgH="662432" progId="Visio.Drawing.6">
                    <p:embed/>
                  </p:oleObj>
                </mc:Choice>
                <mc:Fallback>
                  <p:oleObj r:id="rId10" imgW="1433703" imgH="662432" progId="Visio.Drawing.6">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1" y="762"/>
                          <a:ext cx="1417" cy="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102" name="Group 38"/>
          <p:cNvGrpSpPr>
            <a:grpSpLocks/>
          </p:cNvGrpSpPr>
          <p:nvPr/>
        </p:nvGrpSpPr>
        <p:grpSpPr bwMode="auto">
          <a:xfrm>
            <a:off x="2019300" y="4357688"/>
            <a:ext cx="6561138" cy="1350962"/>
            <a:chOff x="1272" y="2745"/>
            <a:chExt cx="4133" cy="851"/>
          </a:xfrm>
        </p:grpSpPr>
        <p:graphicFrame>
          <p:nvGraphicFramePr>
            <p:cNvPr id="4104" name="Object 17"/>
            <p:cNvGraphicFramePr>
              <a:graphicFrameLocks noChangeAspect="1"/>
            </p:cNvGraphicFramePr>
            <p:nvPr/>
          </p:nvGraphicFramePr>
          <p:xfrm>
            <a:off x="2724" y="2745"/>
            <a:ext cx="1358" cy="851"/>
          </p:xfrm>
          <a:graphic>
            <a:graphicData uri="http://schemas.openxmlformats.org/presentationml/2006/ole">
              <mc:AlternateContent xmlns:mc="http://schemas.openxmlformats.org/markup-compatibility/2006">
                <mc:Choice xmlns:v="urn:schemas-microsoft-com:vml" Requires="v">
                  <p:oleObj spid="_x0000_s4249" r:id="rId12" imgW="1230630" imgH="817677" progId="Visio.Drawing.6">
                    <p:embed/>
                  </p:oleObj>
                </mc:Choice>
                <mc:Fallback>
                  <p:oleObj r:id="rId12" imgW="1230630" imgH="817677" progId="Visio.Drawing.6">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4" y="2745"/>
                          <a:ext cx="1358"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5" name="Object 18"/>
            <p:cNvGraphicFramePr>
              <a:graphicFrameLocks noChangeAspect="1"/>
            </p:cNvGraphicFramePr>
            <p:nvPr/>
          </p:nvGraphicFramePr>
          <p:xfrm>
            <a:off x="4382" y="2882"/>
            <a:ext cx="1023" cy="263"/>
          </p:xfrm>
          <a:graphic>
            <a:graphicData uri="http://schemas.openxmlformats.org/presentationml/2006/ole">
              <mc:AlternateContent xmlns:mc="http://schemas.openxmlformats.org/markup-compatibility/2006">
                <mc:Choice xmlns:v="urn:schemas-microsoft-com:vml" Requires="v">
                  <p:oleObj spid="_x0000_s4250" name="Equation" r:id="rId14" imgW="888614" imgH="241195" progId="Equation.3">
                    <p:embed/>
                  </p:oleObj>
                </mc:Choice>
                <mc:Fallback>
                  <p:oleObj name="Equation" r:id="rId14" imgW="888614" imgH="241195"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82" y="2882"/>
                          <a:ext cx="102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 name="Rectangle 19"/>
            <p:cNvSpPr>
              <a:spLocks noChangeArrowheads="1"/>
            </p:cNvSpPr>
            <p:nvPr/>
          </p:nvSpPr>
          <p:spPr bwMode="auto">
            <a:xfrm>
              <a:off x="1272" y="2927"/>
              <a:ext cx="9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b="1" u="sng">
                  <a:cs typeface="Times New Roman" pitchFamily="18" charset="0"/>
                </a:rPr>
                <a:t>Input “summer”</a:t>
              </a:r>
              <a:r>
                <a:rPr lang="en-GB" altLang="en-US" sz="1200">
                  <a:cs typeface="Times New Roman" pitchFamily="18" charset="0"/>
                </a:rPr>
                <a:t> </a:t>
              </a:r>
              <a:endParaRPr lang="en-GB" altLang="en-US" sz="1800"/>
            </a:p>
          </p:txBody>
        </p:sp>
      </p:grpSp>
      <p:sp>
        <p:nvSpPr>
          <p:cNvPr id="4103" name="Text Box 40"/>
          <p:cNvSpPr txBox="1">
            <a:spLocks noChangeArrowheads="1"/>
          </p:cNvSpPr>
          <p:nvPr/>
        </p:nvSpPr>
        <p:spPr bwMode="auto">
          <a:xfrm>
            <a:off x="660400" y="1012825"/>
            <a:ext cx="325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sz="1800" u="sng"/>
              <a:t>Symbols used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1067DA0-14F4-4EFB-84C8-067C659F92C6}" type="slidenum">
              <a:rPr lang="en-GB" altLang="en-US" sz="1200" smtClean="0">
                <a:latin typeface="Garamond" pitchFamily="18" charset="0"/>
              </a:rPr>
              <a:pPr eaLnBrk="1" hangingPunct="1"/>
              <a:t>9</a:t>
            </a:fld>
            <a:endParaRPr lang="en-GB" altLang="en-US" sz="1200" smtClean="0">
              <a:latin typeface="Garamond" pitchFamily="18" charset="0"/>
            </a:endParaRPr>
          </a:p>
        </p:txBody>
      </p:sp>
      <p:sp>
        <p:nvSpPr>
          <p:cNvPr id="5123"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5124" name="Text Box 5"/>
          <p:cNvSpPr txBox="1">
            <a:spLocks noChangeArrowheads="1"/>
          </p:cNvSpPr>
          <p:nvPr/>
        </p:nvSpPr>
        <p:spPr bwMode="auto">
          <a:xfrm>
            <a:off x="449263" y="992188"/>
            <a:ext cx="602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sz="1800" b="1"/>
              <a:t>Analysis – derivation of the feedback equation</a:t>
            </a:r>
          </a:p>
        </p:txBody>
      </p:sp>
      <p:graphicFrame>
        <p:nvGraphicFramePr>
          <p:cNvPr id="5125" name="Object 22"/>
          <p:cNvGraphicFramePr>
            <a:graphicFrameLocks noChangeAspect="1"/>
          </p:cNvGraphicFramePr>
          <p:nvPr/>
        </p:nvGraphicFramePr>
        <p:xfrm>
          <a:off x="803275" y="2387600"/>
          <a:ext cx="1441450" cy="357188"/>
        </p:xfrm>
        <a:graphic>
          <a:graphicData uri="http://schemas.openxmlformats.org/presentationml/2006/ole">
            <mc:AlternateContent xmlns:mc="http://schemas.openxmlformats.org/markup-compatibility/2006">
              <mc:Choice xmlns:v="urn:schemas-microsoft-com:vml" Requires="v">
                <p:oleObj spid="_x0000_s5368" name="Equation" r:id="rId4" imgW="622030" imgH="203112" progId="Equation.3">
                  <p:embed/>
                </p:oleObj>
              </mc:Choice>
              <mc:Fallback>
                <p:oleObj name="Equation" r:id="rId4" imgW="622030" imgH="203112"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2387600"/>
                        <a:ext cx="14414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6" name="Group 141"/>
          <p:cNvGrpSpPr>
            <a:grpSpLocks/>
          </p:cNvGrpSpPr>
          <p:nvPr/>
        </p:nvGrpSpPr>
        <p:grpSpPr bwMode="auto">
          <a:xfrm>
            <a:off x="835025" y="1905000"/>
            <a:ext cx="3035300" cy="396875"/>
            <a:chOff x="506" y="1151"/>
            <a:chExt cx="1912" cy="250"/>
          </a:xfrm>
        </p:grpSpPr>
        <p:graphicFrame>
          <p:nvGraphicFramePr>
            <p:cNvPr id="5212" name="Object 23"/>
            <p:cNvGraphicFramePr>
              <a:graphicFrameLocks noChangeAspect="1"/>
            </p:cNvGraphicFramePr>
            <p:nvPr/>
          </p:nvGraphicFramePr>
          <p:xfrm>
            <a:off x="506" y="1152"/>
            <a:ext cx="1018" cy="249"/>
          </p:xfrm>
          <a:graphic>
            <a:graphicData uri="http://schemas.openxmlformats.org/presentationml/2006/ole">
              <mc:AlternateContent xmlns:mc="http://schemas.openxmlformats.org/markup-compatibility/2006">
                <mc:Choice xmlns:v="urn:schemas-microsoft-com:vml" Requires="v">
                  <p:oleObj spid="_x0000_s5369" name="Equation" r:id="rId6" imgW="698500" imgH="228600" progId="Equation.3">
                    <p:embed/>
                  </p:oleObj>
                </mc:Choice>
                <mc:Fallback>
                  <p:oleObj name="Equation" r:id="rId6" imgW="698500" imgH="2286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 y="1152"/>
                          <a:ext cx="101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13" name="Object 24"/>
            <p:cNvGraphicFramePr>
              <a:graphicFrameLocks noChangeAspect="1"/>
            </p:cNvGraphicFramePr>
            <p:nvPr/>
          </p:nvGraphicFramePr>
          <p:xfrm>
            <a:off x="1556" y="1151"/>
            <a:ext cx="862" cy="249"/>
          </p:xfrm>
          <a:graphic>
            <a:graphicData uri="http://schemas.openxmlformats.org/presentationml/2006/ole">
              <mc:AlternateContent xmlns:mc="http://schemas.openxmlformats.org/markup-compatibility/2006">
                <mc:Choice xmlns:v="urn:schemas-microsoft-com:vml" Requires="v">
                  <p:oleObj spid="_x0000_s5370" name="Equation" r:id="rId8" imgW="596900" imgH="228600" progId="Equation.3">
                    <p:embed/>
                  </p:oleObj>
                </mc:Choice>
                <mc:Fallback>
                  <p:oleObj name="Equation" r:id="rId8" imgW="596900" imgH="228600" progId="Equation.3">
                    <p:embed/>
                    <p:pic>
                      <p:nvPicPr>
                        <p:cNvPr id="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6" y="1151"/>
                          <a:ext cx="86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127" name="Object 25"/>
          <p:cNvGraphicFramePr>
            <a:graphicFrameLocks noChangeAspect="1"/>
          </p:cNvGraphicFramePr>
          <p:nvPr/>
        </p:nvGraphicFramePr>
        <p:xfrm>
          <a:off x="582613" y="2927350"/>
          <a:ext cx="4878387" cy="395288"/>
        </p:xfrm>
        <a:graphic>
          <a:graphicData uri="http://schemas.openxmlformats.org/presentationml/2006/ole">
            <mc:AlternateContent xmlns:mc="http://schemas.openxmlformats.org/markup-compatibility/2006">
              <mc:Choice xmlns:v="urn:schemas-microsoft-com:vml" Requires="v">
                <p:oleObj spid="_x0000_s5371" name="Equation" r:id="rId10" imgW="2120900" imgH="228600" progId="Equation.3">
                  <p:embed/>
                </p:oleObj>
              </mc:Choice>
              <mc:Fallback>
                <p:oleObj name="Equation" r:id="rId10" imgW="2120900" imgH="22860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2613" y="2927350"/>
                        <a:ext cx="48783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8" name="Object 27"/>
          <p:cNvGraphicFramePr>
            <a:graphicFrameLocks noChangeAspect="1"/>
          </p:cNvGraphicFramePr>
          <p:nvPr/>
        </p:nvGraphicFramePr>
        <p:xfrm>
          <a:off x="2236788" y="3544888"/>
          <a:ext cx="2757487" cy="395287"/>
        </p:xfrm>
        <a:graphic>
          <a:graphicData uri="http://schemas.openxmlformats.org/presentationml/2006/ole">
            <mc:AlternateContent xmlns:mc="http://schemas.openxmlformats.org/markup-compatibility/2006">
              <mc:Choice xmlns:v="urn:schemas-microsoft-com:vml" Requires="v">
                <p:oleObj spid="_x0000_s5372" name="Equation" r:id="rId12" imgW="1193800" imgH="228600" progId="Equation.3">
                  <p:embed/>
                </p:oleObj>
              </mc:Choice>
              <mc:Fallback>
                <p:oleObj name="Equation" r:id="rId12" imgW="1193800" imgH="22860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36788" y="3544888"/>
                        <a:ext cx="27574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36"/>
          <p:cNvGrpSpPr>
            <a:grpSpLocks/>
          </p:cNvGrpSpPr>
          <p:nvPr/>
        </p:nvGrpSpPr>
        <p:grpSpPr bwMode="auto">
          <a:xfrm>
            <a:off x="987425" y="4110038"/>
            <a:ext cx="1962150" cy="517525"/>
            <a:chOff x="1027" y="2672"/>
            <a:chExt cx="1236" cy="326"/>
          </a:xfrm>
        </p:grpSpPr>
        <p:sp>
          <p:nvSpPr>
            <p:cNvPr id="5210" name="Text Box 108"/>
            <p:cNvSpPr txBox="1">
              <a:spLocks noChangeArrowheads="1"/>
            </p:cNvSpPr>
            <p:nvPr/>
          </p:nvSpPr>
          <p:spPr bwMode="auto">
            <a:xfrm>
              <a:off x="1027" y="2672"/>
              <a:ext cx="1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‘open loop’ gain</a:t>
              </a:r>
            </a:p>
          </p:txBody>
        </p:sp>
        <p:sp>
          <p:nvSpPr>
            <p:cNvPr id="5211" name="Line 112"/>
            <p:cNvSpPr>
              <a:spLocks noChangeShapeType="1"/>
            </p:cNvSpPr>
            <p:nvPr/>
          </p:nvSpPr>
          <p:spPr bwMode="auto">
            <a:xfrm>
              <a:off x="2055" y="2866"/>
              <a:ext cx="208"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30" name="Line 116"/>
          <p:cNvSpPr>
            <a:spLocks noChangeShapeType="1"/>
          </p:cNvSpPr>
          <p:nvPr/>
        </p:nvSpPr>
        <p:spPr bwMode="auto">
          <a:xfrm>
            <a:off x="1812925" y="4906963"/>
            <a:ext cx="43021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Line 117"/>
          <p:cNvSpPr>
            <a:spLocks noChangeShapeType="1"/>
          </p:cNvSpPr>
          <p:nvPr/>
        </p:nvSpPr>
        <p:spPr bwMode="auto">
          <a:xfrm>
            <a:off x="2622550" y="4906963"/>
            <a:ext cx="118268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Rectangle 118"/>
          <p:cNvSpPr>
            <a:spLocks noChangeArrowheads="1"/>
          </p:cNvSpPr>
          <p:nvPr/>
        </p:nvSpPr>
        <p:spPr bwMode="auto">
          <a:xfrm>
            <a:off x="2609850" y="49530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Times New Roman" pitchFamily="18" charset="0"/>
              </a:rPr>
              <a:t>1</a:t>
            </a:r>
            <a:endParaRPr lang="en-GB" altLang="en-US"/>
          </a:p>
        </p:txBody>
      </p:sp>
      <p:sp>
        <p:nvSpPr>
          <p:cNvPr id="5133" name="Rectangle 119"/>
          <p:cNvSpPr>
            <a:spLocks noChangeArrowheads="1"/>
          </p:cNvSpPr>
          <p:nvPr/>
        </p:nvSpPr>
        <p:spPr bwMode="auto">
          <a:xfrm>
            <a:off x="3865563" y="4665663"/>
            <a:ext cx="1317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Symbol" pitchFamily="18" charset="2"/>
              </a:rPr>
              <a:t>=</a:t>
            </a:r>
            <a:endParaRPr lang="en-GB" altLang="en-US"/>
          </a:p>
        </p:txBody>
      </p:sp>
      <p:sp>
        <p:nvSpPr>
          <p:cNvPr id="5134" name="Rectangle 120"/>
          <p:cNvSpPr>
            <a:spLocks noChangeArrowheads="1"/>
          </p:cNvSpPr>
          <p:nvPr/>
        </p:nvSpPr>
        <p:spPr bwMode="auto">
          <a:xfrm>
            <a:off x="2809875" y="4918075"/>
            <a:ext cx="1317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Symbol" pitchFamily="18" charset="2"/>
              </a:rPr>
              <a:t>+</a:t>
            </a:r>
            <a:endParaRPr lang="en-GB" altLang="en-US"/>
          </a:p>
        </p:txBody>
      </p:sp>
      <p:sp>
        <p:nvSpPr>
          <p:cNvPr id="5135" name="Rectangle 121"/>
          <p:cNvSpPr>
            <a:spLocks noChangeArrowheads="1"/>
          </p:cNvSpPr>
          <p:nvPr/>
        </p:nvSpPr>
        <p:spPr bwMode="auto">
          <a:xfrm>
            <a:off x="2365375" y="4665663"/>
            <a:ext cx="1317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Symbol" pitchFamily="18" charset="2"/>
              </a:rPr>
              <a:t>=</a:t>
            </a:r>
            <a:endParaRPr lang="en-GB" altLang="en-US"/>
          </a:p>
        </p:txBody>
      </p:sp>
      <p:sp>
        <p:nvSpPr>
          <p:cNvPr id="5136" name="Rectangle 122"/>
          <p:cNvSpPr>
            <a:spLocks noChangeArrowheads="1"/>
          </p:cNvSpPr>
          <p:nvPr/>
        </p:nvSpPr>
        <p:spPr bwMode="auto">
          <a:xfrm>
            <a:off x="1490663" y="4665663"/>
            <a:ext cx="2079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a:solidFill>
                  <a:srgbClr val="000000"/>
                </a:solidFill>
                <a:latin typeface="Symbol" pitchFamily="18" charset="2"/>
              </a:rPr>
              <a:t>\</a:t>
            </a:r>
            <a:endParaRPr lang="en-GB" altLang="en-US"/>
          </a:p>
        </p:txBody>
      </p:sp>
      <p:sp>
        <p:nvSpPr>
          <p:cNvPr id="5137" name="Rectangle 123"/>
          <p:cNvSpPr>
            <a:spLocks noChangeArrowheads="1"/>
          </p:cNvSpPr>
          <p:nvPr/>
        </p:nvSpPr>
        <p:spPr bwMode="auto">
          <a:xfrm>
            <a:off x="3224213" y="5135563"/>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i="1">
                <a:solidFill>
                  <a:srgbClr val="000000"/>
                </a:solidFill>
                <a:latin typeface="Times New Roman" pitchFamily="18" charset="0"/>
              </a:rPr>
              <a:t>OL</a:t>
            </a:r>
            <a:endParaRPr lang="en-GB" altLang="en-US"/>
          </a:p>
        </p:txBody>
      </p:sp>
      <p:sp>
        <p:nvSpPr>
          <p:cNvPr id="5138" name="Rectangle 124"/>
          <p:cNvSpPr>
            <a:spLocks noChangeArrowheads="1"/>
          </p:cNvSpPr>
          <p:nvPr/>
        </p:nvSpPr>
        <p:spPr bwMode="auto">
          <a:xfrm>
            <a:off x="3148013" y="4678363"/>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i="1">
                <a:solidFill>
                  <a:srgbClr val="000000"/>
                </a:solidFill>
                <a:latin typeface="Times New Roman" pitchFamily="18" charset="0"/>
              </a:rPr>
              <a:t>OL</a:t>
            </a:r>
            <a:endParaRPr lang="en-GB" altLang="en-US"/>
          </a:p>
        </p:txBody>
      </p:sp>
      <p:sp>
        <p:nvSpPr>
          <p:cNvPr id="5139" name="Rectangle 125"/>
          <p:cNvSpPr>
            <a:spLocks noChangeArrowheads="1"/>
          </p:cNvSpPr>
          <p:nvPr/>
        </p:nvSpPr>
        <p:spPr bwMode="auto">
          <a:xfrm>
            <a:off x="2041525" y="51355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i="1">
                <a:solidFill>
                  <a:srgbClr val="000000"/>
                </a:solidFill>
                <a:latin typeface="Times New Roman" pitchFamily="18" charset="0"/>
              </a:rPr>
              <a:t>g</a:t>
            </a:r>
            <a:endParaRPr lang="en-GB" altLang="en-US"/>
          </a:p>
        </p:txBody>
      </p:sp>
      <p:sp>
        <p:nvSpPr>
          <p:cNvPr id="5140" name="Rectangle 126"/>
          <p:cNvSpPr>
            <a:spLocks noChangeArrowheads="1"/>
          </p:cNvSpPr>
          <p:nvPr/>
        </p:nvSpPr>
        <p:spPr bwMode="auto">
          <a:xfrm>
            <a:off x="2041525" y="4678363"/>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i="1">
                <a:solidFill>
                  <a:srgbClr val="000000"/>
                </a:solidFill>
                <a:latin typeface="Times New Roman" pitchFamily="18" charset="0"/>
              </a:rPr>
              <a:t>o</a:t>
            </a:r>
            <a:endParaRPr lang="en-GB" altLang="en-US"/>
          </a:p>
        </p:txBody>
      </p:sp>
      <p:sp>
        <p:nvSpPr>
          <p:cNvPr id="5141" name="Rectangle 127"/>
          <p:cNvSpPr>
            <a:spLocks noChangeArrowheads="1"/>
          </p:cNvSpPr>
          <p:nvPr/>
        </p:nvSpPr>
        <p:spPr bwMode="auto">
          <a:xfrm>
            <a:off x="4144963" y="4702175"/>
            <a:ext cx="3492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A</a:t>
            </a:r>
            <a:r>
              <a:rPr lang="en-GB" altLang="en-US" sz="1900" i="1" baseline="-25000">
                <a:solidFill>
                  <a:srgbClr val="000000"/>
                </a:solidFill>
                <a:latin typeface="Times New Roman" pitchFamily="18" charset="0"/>
              </a:rPr>
              <a:t>CL</a:t>
            </a:r>
            <a:endParaRPr lang="en-GB" altLang="en-US"/>
          </a:p>
        </p:txBody>
      </p:sp>
      <p:sp>
        <p:nvSpPr>
          <p:cNvPr id="5142" name="Rectangle 128"/>
          <p:cNvSpPr>
            <a:spLocks noChangeArrowheads="1"/>
          </p:cNvSpPr>
          <p:nvPr/>
        </p:nvSpPr>
        <p:spPr bwMode="auto">
          <a:xfrm>
            <a:off x="3098800" y="4953000"/>
            <a:ext cx="1460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A</a:t>
            </a:r>
            <a:endParaRPr lang="en-GB" altLang="en-US"/>
          </a:p>
        </p:txBody>
      </p:sp>
      <p:sp>
        <p:nvSpPr>
          <p:cNvPr id="5143" name="Rectangle 129"/>
          <p:cNvSpPr>
            <a:spLocks noChangeArrowheads="1"/>
          </p:cNvSpPr>
          <p:nvPr/>
        </p:nvSpPr>
        <p:spPr bwMode="auto">
          <a:xfrm>
            <a:off x="3011488" y="4495800"/>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A</a:t>
            </a:r>
            <a:endParaRPr lang="en-GB" altLang="en-US"/>
          </a:p>
        </p:txBody>
      </p:sp>
      <p:sp>
        <p:nvSpPr>
          <p:cNvPr id="5144" name="Rectangle 130"/>
          <p:cNvSpPr>
            <a:spLocks noChangeArrowheads="1"/>
          </p:cNvSpPr>
          <p:nvPr/>
        </p:nvSpPr>
        <p:spPr bwMode="auto">
          <a:xfrm>
            <a:off x="1860550" y="4953000"/>
            <a:ext cx="107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5145" name="Rectangle 131"/>
          <p:cNvSpPr>
            <a:spLocks noChangeArrowheads="1"/>
          </p:cNvSpPr>
          <p:nvPr/>
        </p:nvSpPr>
        <p:spPr bwMode="auto">
          <a:xfrm>
            <a:off x="1874838" y="4495800"/>
            <a:ext cx="106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5146" name="Rectangle 132"/>
          <p:cNvSpPr>
            <a:spLocks noChangeArrowheads="1"/>
          </p:cNvSpPr>
          <p:nvPr/>
        </p:nvSpPr>
        <p:spPr bwMode="auto">
          <a:xfrm>
            <a:off x="3530600" y="4918075"/>
            <a:ext cx="1317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Symbol" pitchFamily="18" charset="2"/>
              </a:rPr>
              <a:t>b</a:t>
            </a:r>
            <a:endParaRPr lang="en-GB" altLang="en-US"/>
          </a:p>
        </p:txBody>
      </p:sp>
      <p:grpSp>
        <p:nvGrpSpPr>
          <p:cNvPr id="4" name="Group 157"/>
          <p:cNvGrpSpPr>
            <a:grpSpLocks/>
          </p:cNvGrpSpPr>
          <p:nvPr/>
        </p:nvGrpSpPr>
        <p:grpSpPr bwMode="auto">
          <a:xfrm>
            <a:off x="2840038" y="4868863"/>
            <a:ext cx="2436812" cy="974725"/>
            <a:chOff x="1789" y="3067"/>
            <a:chExt cx="1535" cy="614"/>
          </a:xfrm>
        </p:grpSpPr>
        <p:sp>
          <p:nvSpPr>
            <p:cNvPr id="5207" name="Text Box 109"/>
            <p:cNvSpPr txBox="1">
              <a:spLocks noChangeArrowheads="1"/>
            </p:cNvSpPr>
            <p:nvPr/>
          </p:nvSpPr>
          <p:spPr bwMode="auto">
            <a:xfrm>
              <a:off x="2130" y="3468"/>
              <a:ext cx="1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 ‘loop gain’ = </a:t>
              </a:r>
              <a:r>
                <a:rPr lang="el-GR" altLang="en-US">
                  <a:cs typeface="Arial" charset="0"/>
                </a:rPr>
                <a:t>β</a:t>
              </a:r>
              <a:r>
                <a:rPr lang="en-GB" altLang="en-US"/>
                <a:t>A</a:t>
              </a:r>
              <a:r>
                <a:rPr lang="en-GB" altLang="en-US" baseline="-25000"/>
                <a:t>OL</a:t>
              </a:r>
            </a:p>
          </p:txBody>
        </p:sp>
        <p:sp>
          <p:nvSpPr>
            <p:cNvPr id="5208" name="Line 113"/>
            <p:cNvSpPr>
              <a:spLocks noChangeShapeType="1"/>
            </p:cNvSpPr>
            <p:nvPr/>
          </p:nvSpPr>
          <p:spPr bwMode="auto">
            <a:xfrm flipH="1" flipV="1">
              <a:off x="2253" y="3338"/>
              <a:ext cx="102" cy="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09" name="Oval 133"/>
            <p:cNvSpPr>
              <a:spLocks noChangeArrowheads="1"/>
            </p:cNvSpPr>
            <p:nvPr/>
          </p:nvSpPr>
          <p:spPr bwMode="auto">
            <a:xfrm>
              <a:off x="1789" y="3067"/>
              <a:ext cx="675" cy="291"/>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grpSp>
        <p:nvGrpSpPr>
          <p:cNvPr id="5" name="Group 137"/>
          <p:cNvGrpSpPr>
            <a:grpSpLocks/>
          </p:cNvGrpSpPr>
          <p:nvPr/>
        </p:nvGrpSpPr>
        <p:grpSpPr bwMode="auto">
          <a:xfrm>
            <a:off x="4568825" y="4573588"/>
            <a:ext cx="2338388" cy="336550"/>
            <a:chOff x="3172" y="2881"/>
            <a:chExt cx="1473" cy="212"/>
          </a:xfrm>
        </p:grpSpPr>
        <p:sp>
          <p:nvSpPr>
            <p:cNvPr id="5205" name="Rectangle 134"/>
            <p:cNvSpPr>
              <a:spLocks noChangeArrowheads="1"/>
            </p:cNvSpPr>
            <p:nvPr/>
          </p:nvSpPr>
          <p:spPr bwMode="auto">
            <a:xfrm>
              <a:off x="3510" y="2881"/>
              <a:ext cx="11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200400" algn="l"/>
                </a:tabLst>
                <a:defRPr sz="1600">
                  <a:solidFill>
                    <a:schemeClr val="tx1"/>
                  </a:solidFill>
                  <a:latin typeface="Arial" charset="0"/>
                </a:defRPr>
              </a:lvl1pPr>
              <a:lvl2pPr marL="742950" indent="-285750" eaLnBrk="0" hangingPunct="0">
                <a:tabLst>
                  <a:tab pos="3200400" algn="l"/>
                </a:tabLst>
                <a:defRPr sz="1600">
                  <a:solidFill>
                    <a:schemeClr val="tx1"/>
                  </a:solidFill>
                  <a:latin typeface="Arial" charset="0"/>
                </a:defRPr>
              </a:lvl2pPr>
              <a:lvl3pPr marL="1143000" indent="-228600" eaLnBrk="0" hangingPunct="0">
                <a:tabLst>
                  <a:tab pos="3200400" algn="l"/>
                </a:tabLst>
                <a:defRPr sz="1600">
                  <a:solidFill>
                    <a:schemeClr val="tx1"/>
                  </a:solidFill>
                  <a:latin typeface="Arial" charset="0"/>
                </a:defRPr>
              </a:lvl3pPr>
              <a:lvl4pPr marL="1600200" indent="-228600" eaLnBrk="0" hangingPunct="0">
                <a:tabLst>
                  <a:tab pos="3200400" algn="l"/>
                </a:tabLst>
                <a:defRPr sz="1600">
                  <a:solidFill>
                    <a:schemeClr val="tx1"/>
                  </a:solidFill>
                  <a:latin typeface="Arial" charset="0"/>
                </a:defRPr>
              </a:lvl4pPr>
              <a:lvl5pPr marL="2057400" indent="-228600" eaLnBrk="0" hangingPunct="0">
                <a:tabLst>
                  <a:tab pos="3200400" algn="l"/>
                </a:tabLst>
                <a:defRPr sz="1600">
                  <a:solidFill>
                    <a:schemeClr val="tx1"/>
                  </a:solidFill>
                  <a:latin typeface="Arial" charset="0"/>
                </a:defRPr>
              </a:lvl5pPr>
              <a:lvl6pPr marL="2514600" indent="-228600" eaLnBrk="0" fontAlgn="base" hangingPunct="0">
                <a:spcBef>
                  <a:spcPct val="0"/>
                </a:spcBef>
                <a:spcAft>
                  <a:spcPct val="0"/>
                </a:spcAft>
                <a:tabLst>
                  <a:tab pos="3200400" algn="l"/>
                </a:tabLst>
                <a:defRPr sz="1600">
                  <a:solidFill>
                    <a:schemeClr val="tx1"/>
                  </a:solidFill>
                  <a:latin typeface="Arial" charset="0"/>
                </a:defRPr>
              </a:lvl6pPr>
              <a:lvl7pPr marL="2971800" indent="-228600" eaLnBrk="0" fontAlgn="base" hangingPunct="0">
                <a:spcBef>
                  <a:spcPct val="0"/>
                </a:spcBef>
                <a:spcAft>
                  <a:spcPct val="0"/>
                </a:spcAft>
                <a:tabLst>
                  <a:tab pos="3200400" algn="l"/>
                </a:tabLst>
                <a:defRPr sz="1600">
                  <a:solidFill>
                    <a:schemeClr val="tx1"/>
                  </a:solidFill>
                  <a:latin typeface="Arial" charset="0"/>
                </a:defRPr>
              </a:lvl7pPr>
              <a:lvl8pPr marL="3429000" indent="-228600" eaLnBrk="0" fontAlgn="base" hangingPunct="0">
                <a:spcBef>
                  <a:spcPct val="0"/>
                </a:spcBef>
                <a:spcAft>
                  <a:spcPct val="0"/>
                </a:spcAft>
                <a:tabLst>
                  <a:tab pos="3200400" algn="l"/>
                </a:tabLst>
                <a:defRPr sz="1600">
                  <a:solidFill>
                    <a:schemeClr val="tx1"/>
                  </a:solidFill>
                  <a:latin typeface="Arial" charset="0"/>
                </a:defRPr>
              </a:lvl8pPr>
              <a:lvl9pPr marL="3886200" indent="-228600" eaLnBrk="0" fontAlgn="base" hangingPunct="0">
                <a:spcBef>
                  <a:spcPct val="0"/>
                </a:spcBef>
                <a:spcAft>
                  <a:spcPct val="0"/>
                </a:spcAft>
                <a:tabLst>
                  <a:tab pos="3200400" algn="l"/>
                </a:tabLst>
                <a:defRPr sz="1600">
                  <a:solidFill>
                    <a:schemeClr val="tx1"/>
                  </a:solidFill>
                  <a:latin typeface="Arial" charset="0"/>
                </a:defRPr>
              </a:lvl9pPr>
            </a:lstStyle>
            <a:p>
              <a:pPr eaLnBrk="1" hangingPunct="1"/>
              <a:r>
                <a:rPr lang="en-GB" altLang="en-US">
                  <a:ea typeface="Times New Roman" pitchFamily="18" charset="0"/>
                  <a:cs typeface="Arial" charset="0"/>
                </a:rPr>
                <a:t>‘closed loop’ gain</a:t>
              </a:r>
            </a:p>
          </p:txBody>
        </p:sp>
        <p:sp>
          <p:nvSpPr>
            <p:cNvPr id="5206" name="Line 135"/>
            <p:cNvSpPr>
              <a:spLocks noChangeShapeType="1"/>
            </p:cNvSpPr>
            <p:nvPr/>
          </p:nvSpPr>
          <p:spPr bwMode="auto">
            <a:xfrm flipH="1">
              <a:off x="3172" y="3019"/>
              <a:ext cx="299" cy="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149" name="Group 143"/>
          <p:cNvGrpSpPr>
            <a:grpSpLocks/>
          </p:cNvGrpSpPr>
          <p:nvPr/>
        </p:nvGrpSpPr>
        <p:grpSpPr bwMode="auto">
          <a:xfrm>
            <a:off x="5078413" y="1644650"/>
            <a:ext cx="3709987" cy="1695450"/>
            <a:chOff x="3199" y="995"/>
            <a:chExt cx="2337" cy="1068"/>
          </a:xfrm>
        </p:grpSpPr>
        <p:grpSp>
          <p:nvGrpSpPr>
            <p:cNvPr id="5160" name="Group 80"/>
            <p:cNvGrpSpPr>
              <a:grpSpLocks/>
            </p:cNvGrpSpPr>
            <p:nvPr/>
          </p:nvGrpSpPr>
          <p:grpSpPr bwMode="auto">
            <a:xfrm>
              <a:off x="3199" y="998"/>
              <a:ext cx="2337" cy="1065"/>
              <a:chOff x="3046" y="1248"/>
              <a:chExt cx="2337" cy="1065"/>
            </a:xfrm>
          </p:grpSpPr>
          <p:sp>
            <p:nvSpPr>
              <p:cNvPr id="5163" name="Freeform 32"/>
              <p:cNvSpPr>
                <a:spLocks/>
              </p:cNvSpPr>
              <p:nvPr/>
            </p:nvSpPr>
            <p:spPr bwMode="auto">
              <a:xfrm>
                <a:off x="3540" y="1374"/>
                <a:ext cx="278" cy="289"/>
              </a:xfrm>
              <a:custGeom>
                <a:avLst/>
                <a:gdLst>
                  <a:gd name="T0" fmla="*/ 0 w 512"/>
                  <a:gd name="T1" fmla="*/ 22 h 546"/>
                  <a:gd name="T2" fmla="*/ 22 w 512"/>
                  <a:gd name="T3" fmla="*/ 0 h 546"/>
                  <a:gd name="T4" fmla="*/ 45 w 512"/>
                  <a:gd name="T5" fmla="*/ 22 h 546"/>
                  <a:gd name="T6" fmla="*/ 45 w 512"/>
                  <a:gd name="T7" fmla="*/ 22 h 546"/>
                  <a:gd name="T8" fmla="*/ 22 w 512"/>
                  <a:gd name="T9" fmla="*/ 43 h 546"/>
                  <a:gd name="T10" fmla="*/ 0 w 512"/>
                  <a:gd name="T11" fmla="*/ 22 h 546"/>
                  <a:gd name="T12" fmla="*/ 0 60000 65536"/>
                  <a:gd name="T13" fmla="*/ 0 60000 65536"/>
                  <a:gd name="T14" fmla="*/ 0 60000 65536"/>
                  <a:gd name="T15" fmla="*/ 0 60000 65536"/>
                  <a:gd name="T16" fmla="*/ 0 60000 65536"/>
                  <a:gd name="T17" fmla="*/ 0 60000 65536"/>
                  <a:gd name="T18" fmla="*/ 0 w 512"/>
                  <a:gd name="T19" fmla="*/ 0 h 546"/>
                  <a:gd name="T20" fmla="*/ 512 w 512"/>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512" h="546">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solidFill>
                <a:srgbClr val="FFFFFF"/>
              </a:solidFill>
              <a:ln w="0">
                <a:solidFill>
                  <a:srgbClr val="000000"/>
                </a:solidFill>
                <a:prstDash val="solid"/>
                <a:round/>
                <a:headEnd/>
                <a:tailEnd/>
              </a:ln>
            </p:spPr>
            <p:txBody>
              <a:bodyPr/>
              <a:lstStyle/>
              <a:p>
                <a:endParaRPr lang="en-US"/>
              </a:p>
            </p:txBody>
          </p:sp>
          <p:sp>
            <p:nvSpPr>
              <p:cNvPr id="5164" name="Freeform 33"/>
              <p:cNvSpPr>
                <a:spLocks noEditPoints="1"/>
              </p:cNvSpPr>
              <p:nvPr/>
            </p:nvSpPr>
            <p:spPr bwMode="auto">
              <a:xfrm>
                <a:off x="3540" y="1374"/>
                <a:ext cx="278" cy="289"/>
              </a:xfrm>
              <a:custGeom>
                <a:avLst/>
                <a:gdLst>
                  <a:gd name="T0" fmla="*/ 7 w 512"/>
                  <a:gd name="T1" fmla="*/ 6 h 546"/>
                  <a:gd name="T2" fmla="*/ 38 w 512"/>
                  <a:gd name="T3" fmla="*/ 37 h 546"/>
                  <a:gd name="T4" fmla="*/ 38 w 512"/>
                  <a:gd name="T5" fmla="*/ 6 h 546"/>
                  <a:gd name="T6" fmla="*/ 7 w 512"/>
                  <a:gd name="T7" fmla="*/ 37 h 546"/>
                  <a:gd name="T8" fmla="*/ 0 w 512"/>
                  <a:gd name="T9" fmla="*/ 22 h 546"/>
                  <a:gd name="T10" fmla="*/ 22 w 512"/>
                  <a:gd name="T11" fmla="*/ 0 h 546"/>
                  <a:gd name="T12" fmla="*/ 45 w 512"/>
                  <a:gd name="T13" fmla="*/ 22 h 546"/>
                  <a:gd name="T14" fmla="*/ 45 w 512"/>
                  <a:gd name="T15" fmla="*/ 22 h 546"/>
                  <a:gd name="T16" fmla="*/ 22 w 512"/>
                  <a:gd name="T17" fmla="*/ 43 h 546"/>
                  <a:gd name="T18" fmla="*/ 0 w 512"/>
                  <a:gd name="T19" fmla="*/ 22 h 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2"/>
                  <a:gd name="T31" fmla="*/ 0 h 546"/>
                  <a:gd name="T32" fmla="*/ 512 w 512"/>
                  <a:gd name="T33" fmla="*/ 546 h 5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2" h="546">
                    <a:moveTo>
                      <a:pt x="74" y="80"/>
                    </a:moveTo>
                    <a:lnTo>
                      <a:pt x="437" y="466"/>
                    </a:lnTo>
                    <a:moveTo>
                      <a:pt x="437" y="80"/>
                    </a:moveTo>
                    <a:lnTo>
                      <a:pt x="74" y="466"/>
                    </a:lnTo>
                    <a:moveTo>
                      <a:pt x="0" y="273"/>
                    </a:moveTo>
                    <a:cubicBezTo>
                      <a:pt x="0" y="122"/>
                      <a:pt x="114" y="0"/>
                      <a:pt x="256" y="0"/>
                    </a:cubicBezTo>
                    <a:cubicBezTo>
                      <a:pt x="397" y="0"/>
                      <a:pt x="512" y="122"/>
                      <a:pt x="512" y="273"/>
                    </a:cubicBezTo>
                    <a:cubicBezTo>
                      <a:pt x="512" y="273"/>
                      <a:pt x="512" y="273"/>
                      <a:pt x="512" y="273"/>
                    </a:cubicBezTo>
                    <a:cubicBezTo>
                      <a:pt x="512" y="424"/>
                      <a:pt x="397" y="546"/>
                      <a:pt x="256" y="546"/>
                    </a:cubicBezTo>
                    <a:cubicBezTo>
                      <a:pt x="114" y="546"/>
                      <a:pt x="0" y="424"/>
                      <a:pt x="0" y="273"/>
                    </a:cubicBez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5" name="Line 34"/>
              <p:cNvSpPr>
                <a:spLocks noChangeShapeType="1"/>
              </p:cNvSpPr>
              <p:nvPr/>
            </p:nvSpPr>
            <p:spPr bwMode="auto">
              <a:xfrm>
                <a:off x="4200" y="1248"/>
                <a:ext cx="1" cy="54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Line 35"/>
              <p:cNvSpPr>
                <a:spLocks noChangeShapeType="1"/>
              </p:cNvSpPr>
              <p:nvPr/>
            </p:nvSpPr>
            <p:spPr bwMode="auto">
              <a:xfrm flipV="1">
                <a:off x="4200" y="1519"/>
                <a:ext cx="434" cy="27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Line 36"/>
              <p:cNvSpPr>
                <a:spLocks noChangeShapeType="1"/>
              </p:cNvSpPr>
              <p:nvPr/>
            </p:nvSpPr>
            <p:spPr bwMode="auto">
              <a:xfrm>
                <a:off x="4200" y="1248"/>
                <a:ext cx="434" cy="27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8" name="Line 37"/>
              <p:cNvSpPr>
                <a:spLocks noChangeShapeType="1"/>
              </p:cNvSpPr>
              <p:nvPr/>
            </p:nvSpPr>
            <p:spPr bwMode="auto">
              <a:xfrm>
                <a:off x="3818" y="1519"/>
                <a:ext cx="38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Line 38"/>
              <p:cNvSpPr>
                <a:spLocks noChangeShapeType="1"/>
              </p:cNvSpPr>
              <p:nvPr/>
            </p:nvSpPr>
            <p:spPr bwMode="auto">
              <a:xfrm>
                <a:off x="4634" y="1519"/>
                <a:ext cx="695"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Line 39"/>
              <p:cNvSpPr>
                <a:spLocks noChangeShapeType="1"/>
              </p:cNvSpPr>
              <p:nvPr/>
            </p:nvSpPr>
            <p:spPr bwMode="auto">
              <a:xfrm>
                <a:off x="3071" y="1519"/>
                <a:ext cx="469"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Oval 40"/>
              <p:cNvSpPr>
                <a:spLocks noChangeArrowheads="1"/>
              </p:cNvSpPr>
              <p:nvPr/>
            </p:nvSpPr>
            <p:spPr bwMode="auto">
              <a:xfrm>
                <a:off x="3054" y="1500"/>
                <a:ext cx="35"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72" name="Oval 41"/>
              <p:cNvSpPr>
                <a:spLocks noChangeArrowheads="1"/>
              </p:cNvSpPr>
              <p:nvPr/>
            </p:nvSpPr>
            <p:spPr bwMode="auto">
              <a:xfrm>
                <a:off x="3054" y="1500"/>
                <a:ext cx="35"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73" name="Line 42"/>
              <p:cNvSpPr>
                <a:spLocks noChangeShapeType="1"/>
              </p:cNvSpPr>
              <p:nvPr/>
            </p:nvSpPr>
            <p:spPr bwMode="auto">
              <a:xfrm>
                <a:off x="3279" y="1519"/>
                <a:ext cx="2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4" name="Freeform 43"/>
              <p:cNvSpPr>
                <a:spLocks/>
              </p:cNvSpPr>
              <p:nvPr/>
            </p:nvSpPr>
            <p:spPr bwMode="auto">
              <a:xfrm>
                <a:off x="3287" y="1487"/>
                <a:ext cx="62"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5175" name="Line 44"/>
              <p:cNvSpPr>
                <a:spLocks noChangeShapeType="1"/>
              </p:cNvSpPr>
              <p:nvPr/>
            </p:nvSpPr>
            <p:spPr bwMode="auto">
              <a:xfrm>
                <a:off x="3991" y="1519"/>
                <a:ext cx="2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Freeform 45"/>
              <p:cNvSpPr>
                <a:spLocks/>
              </p:cNvSpPr>
              <p:nvPr/>
            </p:nvSpPr>
            <p:spPr bwMode="auto">
              <a:xfrm>
                <a:off x="3999" y="1487"/>
                <a:ext cx="62"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5177" name="Rectangle 46"/>
              <p:cNvSpPr>
                <a:spLocks noChangeArrowheads="1"/>
              </p:cNvSpPr>
              <p:nvPr/>
            </p:nvSpPr>
            <p:spPr bwMode="auto">
              <a:xfrm>
                <a:off x="3046" y="1306"/>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5178" name="Rectangle 47"/>
              <p:cNvSpPr>
                <a:spLocks noChangeArrowheads="1"/>
              </p:cNvSpPr>
              <p:nvPr/>
            </p:nvSpPr>
            <p:spPr bwMode="auto">
              <a:xfrm>
                <a:off x="3106" y="139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g</a:t>
                </a:r>
                <a:endParaRPr lang="en-GB" altLang="en-US"/>
              </a:p>
            </p:txBody>
          </p:sp>
          <p:sp>
            <p:nvSpPr>
              <p:cNvPr id="5179" name="Rectangle 48"/>
              <p:cNvSpPr>
                <a:spLocks noChangeArrowheads="1"/>
              </p:cNvSpPr>
              <p:nvPr/>
            </p:nvSpPr>
            <p:spPr bwMode="auto">
              <a:xfrm>
                <a:off x="3967" y="1306"/>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5180" name="Rectangle 49"/>
              <p:cNvSpPr>
                <a:spLocks noChangeArrowheads="1"/>
              </p:cNvSpPr>
              <p:nvPr/>
            </p:nvSpPr>
            <p:spPr bwMode="auto">
              <a:xfrm>
                <a:off x="4019" y="1391"/>
                <a:ext cx="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in</a:t>
                </a:r>
                <a:endParaRPr lang="en-GB" altLang="en-US"/>
              </a:p>
            </p:txBody>
          </p:sp>
          <p:sp>
            <p:nvSpPr>
              <p:cNvPr id="5181" name="Rectangle 50"/>
              <p:cNvSpPr>
                <a:spLocks noChangeArrowheads="1"/>
              </p:cNvSpPr>
              <p:nvPr/>
            </p:nvSpPr>
            <p:spPr bwMode="auto">
              <a:xfrm>
                <a:off x="3550" y="1806"/>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5182" name="Rectangle 51"/>
              <p:cNvSpPr>
                <a:spLocks noChangeArrowheads="1"/>
              </p:cNvSpPr>
              <p:nvPr/>
            </p:nvSpPr>
            <p:spPr bwMode="auto">
              <a:xfrm>
                <a:off x="3602" y="1889"/>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f</a:t>
                </a:r>
                <a:endParaRPr lang="en-GB" altLang="en-US"/>
              </a:p>
            </p:txBody>
          </p:sp>
          <p:sp>
            <p:nvSpPr>
              <p:cNvPr id="5183" name="Rectangle 52"/>
              <p:cNvSpPr>
                <a:spLocks noChangeArrowheads="1"/>
              </p:cNvSpPr>
              <p:nvPr/>
            </p:nvSpPr>
            <p:spPr bwMode="auto">
              <a:xfrm>
                <a:off x="4200" y="2168"/>
                <a:ext cx="434" cy="144"/>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84" name="Line 53"/>
              <p:cNvSpPr>
                <a:spLocks noChangeShapeType="1"/>
              </p:cNvSpPr>
              <p:nvPr/>
            </p:nvSpPr>
            <p:spPr bwMode="auto">
              <a:xfrm>
                <a:off x="4634" y="2240"/>
                <a:ext cx="435"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Line 54"/>
              <p:cNvSpPr>
                <a:spLocks noChangeShapeType="1"/>
              </p:cNvSpPr>
              <p:nvPr/>
            </p:nvSpPr>
            <p:spPr bwMode="auto">
              <a:xfrm flipV="1">
                <a:off x="5069" y="1519"/>
                <a:ext cx="1" cy="72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Line 55"/>
              <p:cNvSpPr>
                <a:spLocks noChangeShapeType="1"/>
              </p:cNvSpPr>
              <p:nvPr/>
            </p:nvSpPr>
            <p:spPr bwMode="auto">
              <a:xfrm>
                <a:off x="4808" y="1519"/>
                <a:ext cx="22"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Freeform 56"/>
              <p:cNvSpPr>
                <a:spLocks/>
              </p:cNvSpPr>
              <p:nvPr/>
            </p:nvSpPr>
            <p:spPr bwMode="auto">
              <a:xfrm>
                <a:off x="4816" y="1487"/>
                <a:ext cx="61" cy="64"/>
              </a:xfrm>
              <a:custGeom>
                <a:avLst/>
                <a:gdLst>
                  <a:gd name="T0" fmla="*/ 10 w 114"/>
                  <a:gd name="T1" fmla="*/ 5 h 121"/>
                  <a:gd name="T2" fmla="*/ 0 w 114"/>
                  <a:gd name="T3" fmla="*/ 10 h 121"/>
                  <a:gd name="T4" fmla="*/ 0 w 114"/>
                  <a:gd name="T5" fmla="*/ 0 h 121"/>
                  <a:gd name="T6" fmla="*/ 0 w 114"/>
                  <a:gd name="T7" fmla="*/ 0 h 121"/>
                  <a:gd name="T8" fmla="*/ 10 w 114"/>
                  <a:gd name="T9" fmla="*/ 5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en-US"/>
              </a:p>
            </p:txBody>
          </p:sp>
          <p:sp>
            <p:nvSpPr>
              <p:cNvPr id="5188" name="Oval 57"/>
              <p:cNvSpPr>
                <a:spLocks noChangeArrowheads="1"/>
              </p:cNvSpPr>
              <p:nvPr/>
            </p:nvSpPr>
            <p:spPr bwMode="auto">
              <a:xfrm>
                <a:off x="5312" y="1500"/>
                <a:ext cx="34"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89" name="Oval 58"/>
              <p:cNvSpPr>
                <a:spLocks noChangeArrowheads="1"/>
              </p:cNvSpPr>
              <p:nvPr/>
            </p:nvSpPr>
            <p:spPr bwMode="auto">
              <a:xfrm>
                <a:off x="5312" y="1500"/>
                <a:ext cx="34"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90" name="Rectangle 59"/>
              <p:cNvSpPr>
                <a:spLocks noChangeArrowheads="1"/>
              </p:cNvSpPr>
              <p:nvPr/>
            </p:nvSpPr>
            <p:spPr bwMode="auto">
              <a:xfrm>
                <a:off x="5287" y="1306"/>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900" i="1">
                    <a:solidFill>
                      <a:srgbClr val="000000"/>
                    </a:solidFill>
                    <a:latin typeface="Times New Roman" pitchFamily="18" charset="0"/>
                  </a:rPr>
                  <a:t>x</a:t>
                </a:r>
                <a:endParaRPr lang="en-GB" altLang="en-US"/>
              </a:p>
            </p:txBody>
          </p:sp>
          <p:sp>
            <p:nvSpPr>
              <p:cNvPr id="5191" name="Rectangle 60"/>
              <p:cNvSpPr>
                <a:spLocks noChangeArrowheads="1"/>
              </p:cNvSpPr>
              <p:nvPr/>
            </p:nvSpPr>
            <p:spPr bwMode="auto">
              <a:xfrm>
                <a:off x="5339" y="139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a:t>
                </a:r>
                <a:endParaRPr lang="en-GB" altLang="en-US"/>
              </a:p>
            </p:txBody>
          </p:sp>
          <p:sp>
            <p:nvSpPr>
              <p:cNvPr id="5192" name="Line 61"/>
              <p:cNvSpPr>
                <a:spLocks noChangeShapeType="1"/>
              </p:cNvSpPr>
              <p:nvPr/>
            </p:nvSpPr>
            <p:spPr bwMode="auto">
              <a:xfrm flipH="1">
                <a:off x="3679" y="2240"/>
                <a:ext cx="521"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Line 62"/>
              <p:cNvSpPr>
                <a:spLocks noChangeShapeType="1"/>
              </p:cNvSpPr>
              <p:nvPr/>
            </p:nvSpPr>
            <p:spPr bwMode="auto">
              <a:xfrm flipV="1">
                <a:off x="3679" y="1663"/>
                <a:ext cx="1" cy="57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4" name="Line 63"/>
              <p:cNvSpPr>
                <a:spLocks noChangeShapeType="1"/>
              </p:cNvSpPr>
              <p:nvPr/>
            </p:nvSpPr>
            <p:spPr bwMode="auto">
              <a:xfrm flipV="1">
                <a:off x="3679" y="1946"/>
                <a:ext cx="1" cy="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5" name="Freeform 64"/>
              <p:cNvSpPr>
                <a:spLocks/>
              </p:cNvSpPr>
              <p:nvPr/>
            </p:nvSpPr>
            <p:spPr bwMode="auto">
              <a:xfrm>
                <a:off x="3648" y="1898"/>
                <a:ext cx="61" cy="63"/>
              </a:xfrm>
              <a:custGeom>
                <a:avLst/>
                <a:gdLst>
                  <a:gd name="T0" fmla="*/ 5 w 113"/>
                  <a:gd name="T1" fmla="*/ 0 h 121"/>
                  <a:gd name="T2" fmla="*/ 10 w 113"/>
                  <a:gd name="T3" fmla="*/ 9 h 121"/>
                  <a:gd name="T4" fmla="*/ 0 w 113"/>
                  <a:gd name="T5" fmla="*/ 9 h 121"/>
                  <a:gd name="T6" fmla="*/ 0 w 113"/>
                  <a:gd name="T7" fmla="*/ 9 h 121"/>
                  <a:gd name="T8" fmla="*/ 5 w 113"/>
                  <a:gd name="T9" fmla="*/ 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0"/>
                    </a:moveTo>
                    <a:lnTo>
                      <a:pt x="113" y="121"/>
                    </a:lnTo>
                    <a:cubicBezTo>
                      <a:pt x="78" y="102"/>
                      <a:pt x="35" y="102"/>
                      <a:pt x="0" y="121"/>
                    </a:cubicBezTo>
                    <a:lnTo>
                      <a:pt x="57" y="0"/>
                    </a:lnTo>
                    <a:close/>
                  </a:path>
                </a:pathLst>
              </a:custGeom>
              <a:solidFill>
                <a:srgbClr val="000000"/>
              </a:solidFill>
              <a:ln w="0">
                <a:solidFill>
                  <a:srgbClr val="000000"/>
                </a:solidFill>
                <a:prstDash val="solid"/>
                <a:round/>
                <a:headEnd/>
                <a:tailEnd/>
              </a:ln>
            </p:spPr>
            <p:txBody>
              <a:bodyPr/>
              <a:lstStyle/>
              <a:p>
                <a:endParaRPr lang="en-US"/>
              </a:p>
            </p:txBody>
          </p:sp>
          <p:sp>
            <p:nvSpPr>
              <p:cNvPr id="5196" name="Rectangle 65"/>
              <p:cNvSpPr>
                <a:spLocks noChangeArrowheads="1"/>
              </p:cNvSpPr>
              <p:nvPr/>
            </p:nvSpPr>
            <p:spPr bwMode="auto">
              <a:xfrm>
                <a:off x="4297" y="1458"/>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5197" name="Rectangle 66"/>
              <p:cNvSpPr>
                <a:spLocks noChangeArrowheads="1"/>
              </p:cNvSpPr>
              <p:nvPr/>
            </p:nvSpPr>
            <p:spPr bwMode="auto">
              <a:xfrm>
                <a:off x="4366" y="1527"/>
                <a:ext cx="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5198" name="Rectangle 67"/>
              <p:cNvSpPr>
                <a:spLocks noChangeArrowheads="1"/>
              </p:cNvSpPr>
              <p:nvPr/>
            </p:nvSpPr>
            <p:spPr bwMode="auto">
              <a:xfrm>
                <a:off x="4392" y="2169"/>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5199" name="Line 68"/>
              <p:cNvSpPr>
                <a:spLocks noChangeShapeType="1"/>
              </p:cNvSpPr>
              <p:nvPr/>
            </p:nvSpPr>
            <p:spPr bwMode="auto">
              <a:xfrm>
                <a:off x="5069" y="1879"/>
                <a:ext cx="1" cy="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0" name="Freeform 69"/>
              <p:cNvSpPr>
                <a:spLocks/>
              </p:cNvSpPr>
              <p:nvPr/>
            </p:nvSpPr>
            <p:spPr bwMode="auto">
              <a:xfrm>
                <a:off x="5037" y="1887"/>
                <a:ext cx="62" cy="65"/>
              </a:xfrm>
              <a:custGeom>
                <a:avLst/>
                <a:gdLst>
                  <a:gd name="T0" fmla="*/ 5 w 113"/>
                  <a:gd name="T1" fmla="*/ 10 h 121"/>
                  <a:gd name="T2" fmla="*/ 0 w 113"/>
                  <a:gd name="T3" fmla="*/ 0 h 121"/>
                  <a:gd name="T4" fmla="*/ 10 w 113"/>
                  <a:gd name="T5" fmla="*/ 0 h 121"/>
                  <a:gd name="T6" fmla="*/ 10 w 113"/>
                  <a:gd name="T7" fmla="*/ 0 h 121"/>
                  <a:gd name="T8" fmla="*/ 5 w 113"/>
                  <a:gd name="T9" fmla="*/ 10 h 121"/>
                  <a:gd name="T10" fmla="*/ 0 60000 65536"/>
                  <a:gd name="T11" fmla="*/ 0 60000 65536"/>
                  <a:gd name="T12" fmla="*/ 0 60000 65536"/>
                  <a:gd name="T13" fmla="*/ 0 60000 65536"/>
                  <a:gd name="T14" fmla="*/ 0 60000 65536"/>
                  <a:gd name="T15" fmla="*/ 0 w 113"/>
                  <a:gd name="T16" fmla="*/ 0 h 121"/>
                  <a:gd name="T17" fmla="*/ 113 w 113"/>
                  <a:gd name="T18" fmla="*/ 121 h 121"/>
                </a:gdLst>
                <a:ahLst/>
                <a:cxnLst>
                  <a:cxn ang="T10">
                    <a:pos x="T0" y="T1"/>
                  </a:cxn>
                  <a:cxn ang="T11">
                    <a:pos x="T2" y="T3"/>
                  </a:cxn>
                  <a:cxn ang="T12">
                    <a:pos x="T4" y="T5"/>
                  </a:cxn>
                  <a:cxn ang="T13">
                    <a:pos x="T6" y="T7"/>
                  </a:cxn>
                  <a:cxn ang="T14">
                    <a:pos x="T8" y="T9"/>
                  </a:cxn>
                </a:cxnLst>
                <a:rect l="T15" t="T16" r="T17" b="T18"/>
                <a:pathLst>
                  <a:path w="113" h="121">
                    <a:moveTo>
                      <a:pt x="57" y="121"/>
                    </a:moveTo>
                    <a:lnTo>
                      <a:pt x="0" y="0"/>
                    </a:lnTo>
                    <a:cubicBezTo>
                      <a:pt x="35" y="19"/>
                      <a:pt x="78" y="19"/>
                      <a:pt x="113" y="0"/>
                    </a:cubicBezTo>
                    <a:lnTo>
                      <a:pt x="57" y="121"/>
                    </a:lnTo>
                    <a:close/>
                  </a:path>
                </a:pathLst>
              </a:custGeom>
              <a:solidFill>
                <a:srgbClr val="000000"/>
              </a:solidFill>
              <a:ln w="0">
                <a:solidFill>
                  <a:srgbClr val="000000"/>
                </a:solidFill>
                <a:prstDash val="solid"/>
                <a:round/>
                <a:headEnd/>
                <a:tailEnd/>
              </a:ln>
            </p:spPr>
            <p:txBody>
              <a:bodyPr/>
              <a:lstStyle/>
              <a:p>
                <a:endParaRPr lang="en-US"/>
              </a:p>
            </p:txBody>
          </p:sp>
          <p:sp>
            <p:nvSpPr>
              <p:cNvPr id="5201" name="Oval 70"/>
              <p:cNvSpPr>
                <a:spLocks noChangeArrowheads="1"/>
              </p:cNvSpPr>
              <p:nvPr/>
            </p:nvSpPr>
            <p:spPr bwMode="auto">
              <a:xfrm>
                <a:off x="5051" y="1500"/>
                <a:ext cx="35" cy="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202" name="Oval 71"/>
              <p:cNvSpPr>
                <a:spLocks noChangeArrowheads="1"/>
              </p:cNvSpPr>
              <p:nvPr/>
            </p:nvSpPr>
            <p:spPr bwMode="auto">
              <a:xfrm>
                <a:off x="5051" y="1500"/>
                <a:ext cx="35" cy="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203" name="Rectangle 78"/>
              <p:cNvSpPr>
                <a:spLocks noChangeArrowheads="1"/>
              </p:cNvSpPr>
              <p:nvPr/>
            </p:nvSpPr>
            <p:spPr bwMode="auto">
              <a:xfrm>
                <a:off x="3567" y="1458"/>
                <a:ext cx="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sp>
            <p:nvSpPr>
              <p:cNvPr id="5204" name="Rectangle 79"/>
              <p:cNvSpPr>
                <a:spLocks noChangeArrowheads="1"/>
              </p:cNvSpPr>
              <p:nvPr/>
            </p:nvSpPr>
            <p:spPr bwMode="auto">
              <a:xfrm>
                <a:off x="3663" y="1534"/>
                <a:ext cx="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t>
                </a:r>
                <a:endParaRPr lang="en-GB" altLang="en-US"/>
              </a:p>
            </p:txBody>
          </p:sp>
        </p:grpSp>
        <p:graphicFrame>
          <p:nvGraphicFramePr>
            <p:cNvPr id="5161" name="Object 140"/>
            <p:cNvGraphicFramePr>
              <a:graphicFrameLocks noChangeAspect="1"/>
            </p:cNvGraphicFramePr>
            <p:nvPr/>
          </p:nvGraphicFramePr>
          <p:xfrm>
            <a:off x="3840" y="1725"/>
            <a:ext cx="386" cy="228"/>
          </p:xfrm>
          <a:graphic>
            <a:graphicData uri="http://schemas.openxmlformats.org/presentationml/2006/ole">
              <mc:AlternateContent xmlns:mc="http://schemas.openxmlformats.org/markup-compatibility/2006">
                <mc:Choice xmlns:v="urn:schemas-microsoft-com:vml" Requires="v">
                  <p:oleObj spid="_x0000_s5373" name="Equation" r:id="rId14" imgW="291973" imgH="228501" progId="Equation.3">
                    <p:embed/>
                  </p:oleObj>
                </mc:Choice>
                <mc:Fallback>
                  <p:oleObj name="Equation" r:id="rId14" imgW="291973" imgH="228501" progId="Equation.3">
                    <p:embed/>
                    <p:pic>
                      <p:nvPicPr>
                        <p:cNvPr id="0" name="Object 1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0" y="1725"/>
                          <a:ext cx="38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62" name="Object 142"/>
            <p:cNvGraphicFramePr>
              <a:graphicFrameLocks noChangeAspect="1"/>
            </p:cNvGraphicFramePr>
            <p:nvPr/>
          </p:nvGraphicFramePr>
          <p:xfrm>
            <a:off x="4720" y="995"/>
            <a:ext cx="474" cy="214"/>
          </p:xfrm>
          <a:graphic>
            <a:graphicData uri="http://schemas.openxmlformats.org/presentationml/2006/ole">
              <mc:AlternateContent xmlns:mc="http://schemas.openxmlformats.org/markup-compatibility/2006">
                <mc:Choice xmlns:v="urn:schemas-microsoft-com:vml" Requires="v">
                  <p:oleObj spid="_x0000_s5374" name="Equation" r:id="rId16" imgW="381000" imgH="228600" progId="Equation.3">
                    <p:embed/>
                  </p:oleObj>
                </mc:Choice>
                <mc:Fallback>
                  <p:oleObj name="Equation" r:id="rId16" imgW="381000" imgH="228600" progId="Equation.3">
                    <p:embed/>
                    <p:pic>
                      <p:nvPicPr>
                        <p:cNvPr id="0" name="Object 1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0" y="995"/>
                          <a:ext cx="47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50" name="Rectangle 144"/>
          <p:cNvSpPr>
            <a:spLocks noChangeArrowheads="1"/>
          </p:cNvSpPr>
          <p:nvPr/>
        </p:nvSpPr>
        <p:spPr bwMode="auto">
          <a:xfrm>
            <a:off x="568325" y="4021138"/>
            <a:ext cx="6335713" cy="1828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51" name="Text Box 145"/>
          <p:cNvSpPr txBox="1">
            <a:spLocks noChangeArrowheads="1"/>
          </p:cNvSpPr>
          <p:nvPr/>
        </p:nvSpPr>
        <p:spPr bwMode="auto">
          <a:xfrm>
            <a:off x="6973888" y="3867150"/>
            <a:ext cx="20383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NB. This is the classic equation of feedback theory. </a:t>
            </a:r>
            <a:r>
              <a:rPr lang="en-GB" altLang="en-US" i="1" u="sng"/>
              <a:t>Note carefully the terminology used to refer to the various parts of this equation. </a:t>
            </a:r>
          </a:p>
        </p:txBody>
      </p:sp>
      <p:sp>
        <p:nvSpPr>
          <p:cNvPr id="5152" name="Text Box 147"/>
          <p:cNvSpPr txBox="1">
            <a:spLocks noChangeArrowheads="1"/>
          </p:cNvSpPr>
          <p:nvPr/>
        </p:nvSpPr>
        <p:spPr bwMode="auto">
          <a:xfrm>
            <a:off x="379413" y="1450975"/>
            <a:ext cx="4946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(Note – negative feedback will be assumed here)</a:t>
            </a:r>
          </a:p>
        </p:txBody>
      </p:sp>
      <p:grpSp>
        <p:nvGrpSpPr>
          <p:cNvPr id="8" name="Group 158"/>
          <p:cNvGrpSpPr>
            <a:grpSpLocks/>
          </p:cNvGrpSpPr>
          <p:nvPr/>
        </p:nvGrpSpPr>
        <p:grpSpPr bwMode="auto">
          <a:xfrm>
            <a:off x="590550" y="4857750"/>
            <a:ext cx="3316288" cy="989013"/>
            <a:chOff x="372" y="3060"/>
            <a:chExt cx="2089" cy="623"/>
          </a:xfrm>
        </p:grpSpPr>
        <p:sp>
          <p:nvSpPr>
            <p:cNvPr id="5157" name="Oval 151"/>
            <p:cNvSpPr>
              <a:spLocks noChangeArrowheads="1"/>
            </p:cNvSpPr>
            <p:nvPr/>
          </p:nvSpPr>
          <p:spPr bwMode="auto">
            <a:xfrm>
              <a:off x="1510" y="3060"/>
              <a:ext cx="951" cy="30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58" name="Text Box 152"/>
            <p:cNvSpPr txBox="1">
              <a:spLocks noChangeArrowheads="1"/>
            </p:cNvSpPr>
            <p:nvPr/>
          </p:nvSpPr>
          <p:spPr bwMode="auto">
            <a:xfrm>
              <a:off x="372" y="3471"/>
              <a:ext cx="18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‘feedback </a:t>
              </a:r>
              <a:r>
                <a:rPr lang="en-GB" altLang="en-US" i="1" u="sng"/>
                <a:t>factor</a:t>
              </a:r>
              <a:r>
                <a:rPr lang="en-GB" altLang="en-US"/>
                <a:t>’ = 1+</a:t>
              </a:r>
              <a:r>
                <a:rPr lang="el-GR" altLang="en-US">
                  <a:cs typeface="Arial" charset="0"/>
                </a:rPr>
                <a:t>β</a:t>
              </a:r>
              <a:r>
                <a:rPr lang="en-GB" altLang="en-US">
                  <a:cs typeface="Arial" charset="0"/>
                </a:rPr>
                <a:t>A</a:t>
              </a:r>
              <a:r>
                <a:rPr lang="en-GB" altLang="en-US" baseline="-25000">
                  <a:cs typeface="Arial" charset="0"/>
                </a:rPr>
                <a:t>OL</a:t>
              </a:r>
              <a:endParaRPr lang="el-GR" altLang="en-US" baseline="-25000">
                <a:cs typeface="Arial" charset="0"/>
              </a:endParaRPr>
            </a:p>
          </p:txBody>
        </p:sp>
        <p:sp>
          <p:nvSpPr>
            <p:cNvPr id="5159" name="Line 153"/>
            <p:cNvSpPr>
              <a:spLocks noChangeShapeType="1"/>
            </p:cNvSpPr>
            <p:nvPr/>
          </p:nvSpPr>
          <p:spPr bwMode="auto">
            <a:xfrm flipV="1">
              <a:off x="1524" y="3338"/>
              <a:ext cx="118" cy="1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156"/>
          <p:cNvGrpSpPr>
            <a:grpSpLocks/>
          </p:cNvGrpSpPr>
          <p:nvPr/>
        </p:nvGrpSpPr>
        <p:grpSpPr bwMode="auto">
          <a:xfrm>
            <a:off x="3719513" y="5111750"/>
            <a:ext cx="2806700" cy="368300"/>
            <a:chOff x="2343" y="3220"/>
            <a:chExt cx="1768" cy="232"/>
          </a:xfrm>
        </p:grpSpPr>
        <p:sp>
          <p:nvSpPr>
            <p:cNvPr id="5155" name="Text Box 154"/>
            <p:cNvSpPr txBox="1">
              <a:spLocks noChangeArrowheads="1"/>
            </p:cNvSpPr>
            <p:nvPr/>
          </p:nvSpPr>
          <p:spPr bwMode="auto">
            <a:xfrm>
              <a:off x="2854" y="3240"/>
              <a:ext cx="12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‘feedback </a:t>
              </a:r>
              <a:r>
                <a:rPr lang="en-GB" altLang="en-US" i="1" u="sng"/>
                <a:t>fraction’</a:t>
              </a:r>
              <a:r>
                <a:rPr lang="en-GB" altLang="en-US"/>
                <a:t> </a:t>
              </a:r>
              <a:r>
                <a:rPr lang="el-GR" altLang="en-US">
                  <a:cs typeface="Arial" charset="0"/>
                </a:rPr>
                <a:t>β</a:t>
              </a:r>
              <a:endParaRPr lang="en-GB" altLang="en-US"/>
            </a:p>
          </p:txBody>
        </p:sp>
        <p:sp>
          <p:nvSpPr>
            <p:cNvPr id="5156" name="Line 155"/>
            <p:cNvSpPr>
              <a:spLocks noChangeShapeType="1"/>
            </p:cNvSpPr>
            <p:nvPr/>
          </p:nvSpPr>
          <p:spPr bwMode="auto">
            <a:xfrm flipH="1" flipV="1">
              <a:off x="2343" y="3220"/>
              <a:ext cx="449" cy="1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20894</TotalTime>
  <Words>2609</Words>
  <Application>Microsoft Office PowerPoint</Application>
  <PresentationFormat>On-screen Show (4:3)</PresentationFormat>
  <Paragraphs>378</Paragraphs>
  <Slides>27</Slides>
  <Notes>27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Edge</vt:lpstr>
      <vt:lpstr>Visio.Drawing.6</vt:lpstr>
      <vt:lpstr>Equation</vt:lpstr>
      <vt:lpstr>Electronic Circuits and Systems       EEE211</vt:lpstr>
      <vt:lpstr>Electronic Circuits and Systems       EEE211</vt:lpstr>
      <vt:lpstr>Electronic Circuits and Systems       EEE211</vt:lpstr>
      <vt:lpstr>Electronic Circuits and Systems       EEE211</vt:lpstr>
      <vt:lpstr>Electronic Circuits and Systems       </vt:lpstr>
      <vt:lpstr>Electronic Circuits and Systems       </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PowerPoint Presentation</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Sanghyuk Lee</cp:lastModifiedBy>
  <cp:revision>216</cp:revision>
  <dcterms:created xsi:type="dcterms:W3CDTF">2007-12-30T16:32:35Z</dcterms:created>
  <dcterms:modified xsi:type="dcterms:W3CDTF">2018-11-22T10:13:10Z</dcterms:modified>
</cp:coreProperties>
</file>