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handoutMasterIdLst>
    <p:handoutMasterId r:id="rId29"/>
  </p:handoutMasterIdLst>
  <p:sldIdLst>
    <p:sldId id="559" r:id="rId2"/>
    <p:sldId id="562" r:id="rId3"/>
    <p:sldId id="518" r:id="rId4"/>
    <p:sldId id="546" r:id="rId5"/>
    <p:sldId id="545" r:id="rId6"/>
    <p:sldId id="501" r:id="rId7"/>
    <p:sldId id="502" r:id="rId8"/>
    <p:sldId id="503" r:id="rId9"/>
    <p:sldId id="560" r:id="rId10"/>
    <p:sldId id="500" r:id="rId11"/>
    <p:sldId id="544" r:id="rId12"/>
    <p:sldId id="563" r:id="rId13"/>
    <p:sldId id="566" r:id="rId14"/>
    <p:sldId id="506" r:id="rId15"/>
    <p:sldId id="507" r:id="rId16"/>
    <p:sldId id="564" r:id="rId17"/>
    <p:sldId id="508" r:id="rId18"/>
    <p:sldId id="565" r:id="rId19"/>
    <p:sldId id="509" r:id="rId20"/>
    <p:sldId id="510" r:id="rId21"/>
    <p:sldId id="555" r:id="rId22"/>
    <p:sldId id="554" r:id="rId23"/>
    <p:sldId id="556" r:id="rId24"/>
    <p:sldId id="557" r:id="rId25"/>
    <p:sldId id="558" r:id="rId26"/>
    <p:sldId id="567" r:id="rId27"/>
  </p:sldIdLst>
  <p:sldSz cx="9144000" cy="6858000" type="screen4x3"/>
  <p:notesSz cx="7010400" cy="9296400"/>
  <p:defaultTextStyle>
    <a:defPPr>
      <a:defRPr lang="en-GB"/>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6600"/>
    <a:srgbClr val="FF9933"/>
    <a:srgbClr val="B2B2B2"/>
    <a:srgbClr val="DDDDDD"/>
    <a:srgbClr val="FFFF00"/>
    <a:srgbClr val="777777"/>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72" autoAdjust="0"/>
    <p:restoredTop sz="92345" autoAdjust="0"/>
  </p:normalViewPr>
  <p:slideViewPr>
    <p:cSldViewPr snapToGrid="0">
      <p:cViewPr>
        <p:scale>
          <a:sx n="90" d="100"/>
          <a:sy n="90" d="100"/>
        </p:scale>
        <p:origin x="-84" y="-360"/>
      </p:cViewPr>
      <p:guideLst>
        <p:guide orient="horz" pos="2160"/>
        <p:guide pos="2403"/>
      </p:guideLst>
    </p:cSldViewPr>
  </p:slideViewPr>
  <p:notesTextViewPr>
    <p:cViewPr>
      <p:scale>
        <a:sx n="100" d="100"/>
        <a:sy n="100" d="100"/>
      </p:scale>
      <p:origin x="0" y="0"/>
    </p:cViewPr>
  </p:notesTextViewPr>
  <p:notesViewPr>
    <p:cSldViewPr snapToGrid="0">
      <p:cViewPr varScale="1">
        <p:scale>
          <a:sx n="87" d="100"/>
          <a:sy n="87" d="100"/>
        </p:scale>
        <p:origin x="-2226" y="-9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12" Type="http://schemas.openxmlformats.org/officeDocument/2006/relationships/image" Target="../media/image29.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11" Type="http://schemas.openxmlformats.org/officeDocument/2006/relationships/image" Target="../media/image28.wmf"/><Relationship Id="rId5" Type="http://schemas.openxmlformats.org/officeDocument/2006/relationships/image" Target="../media/image22.wmf"/><Relationship Id="rId10" Type="http://schemas.openxmlformats.org/officeDocument/2006/relationships/image" Target="../media/image27.wmf"/><Relationship Id="rId4" Type="http://schemas.openxmlformats.org/officeDocument/2006/relationships/image" Target="../media/image21.wmf"/><Relationship Id="rId9"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zh-CN"/>
          </a:p>
        </p:txBody>
      </p:sp>
      <p:sp>
        <p:nvSpPr>
          <p:cNvPr id="101379" name="Rectangle 3"/>
          <p:cNvSpPr>
            <a:spLocks noGrp="1" noChangeArrowheads="1"/>
          </p:cNvSpPr>
          <p:nvPr>
            <p:ph type="dt" sz="quarter" idx="1"/>
          </p:nvPr>
        </p:nvSpPr>
        <p:spPr bwMode="auto">
          <a:xfrm>
            <a:off x="3971925"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zh-CN"/>
          </a:p>
        </p:txBody>
      </p:sp>
      <p:sp>
        <p:nvSpPr>
          <p:cNvPr id="101380" name="Rectangle 4"/>
          <p:cNvSpPr>
            <a:spLocks noGrp="1" noChangeArrowheads="1"/>
          </p:cNvSpPr>
          <p:nvPr>
            <p:ph type="ftr" sz="quarter" idx="2"/>
          </p:nvPr>
        </p:nvSpPr>
        <p:spPr bwMode="auto">
          <a:xfrm>
            <a:off x="0"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r>
              <a:rPr lang="en-GB"/>
              <a:t>XJTLU</a:t>
            </a:r>
          </a:p>
        </p:txBody>
      </p:sp>
      <p:sp>
        <p:nvSpPr>
          <p:cNvPr id="101381" name="Rectangle 5"/>
          <p:cNvSpPr>
            <a:spLocks noGrp="1" noChangeArrowheads="1"/>
          </p:cNvSpPr>
          <p:nvPr>
            <p:ph type="sldNum" sz="quarter" idx="3"/>
          </p:nvPr>
        </p:nvSpPr>
        <p:spPr bwMode="auto">
          <a:xfrm>
            <a:off x="3971925"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9C9CF756-8269-4E07-B6AE-EF65DC0374AC}" type="slidenum">
              <a:rPr lang="en-GB" altLang="zh-CN"/>
              <a:pPr/>
              <a:t>‹#›</a:t>
            </a:fld>
            <a:endParaRPr lang="en-GB" altLang="zh-CN"/>
          </a:p>
        </p:txBody>
      </p:sp>
    </p:spTree>
    <p:extLst>
      <p:ext uri="{BB962C8B-B14F-4D97-AF65-F5344CB8AC3E}">
        <p14:creationId xmlns:p14="http://schemas.microsoft.com/office/powerpoint/2010/main" val="3670713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zh-CN"/>
          </a:p>
        </p:txBody>
      </p:sp>
      <p:sp>
        <p:nvSpPr>
          <p:cNvPr id="30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zh-CN"/>
          </a:p>
        </p:txBody>
      </p:sp>
      <p:sp>
        <p:nvSpPr>
          <p:cNvPr id="3077" name="Rectangle 5"/>
          <p:cNvSpPr>
            <a:spLocks noGrp="1" noChangeArrowheads="1"/>
          </p:cNvSpPr>
          <p:nvPr>
            <p:ph type="body" sz="quarter" idx="3"/>
          </p:nvPr>
        </p:nvSpPr>
        <p:spPr bwMode="auto">
          <a:xfrm>
            <a:off x="642938" y="919163"/>
            <a:ext cx="5607050" cy="41830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Frequencies between 100kHz and up to 3MHz (the medium frequency range) can propagate by ground or sky wave, but ground attenuation increases with frequency and sky wave is subject to variation. Reception at long distances can be unreliable. However, losses in the ionosphere decrease with frequency up to the maximum when the waves do not reflect, so HF communication – short wave (3 – 30MHz) - is usually by sky waves.</a:t>
            </a:r>
          </a:p>
          <a:p>
            <a:pPr lvl="0"/>
            <a:endParaRPr lang="en-GB" noProof="0" smtClean="0"/>
          </a:p>
        </p:txBody>
      </p:sp>
      <p:sp>
        <p:nvSpPr>
          <p:cNvPr id="3078" name="Rectangle 6"/>
          <p:cNvSpPr>
            <a:spLocks noGrp="1" noChangeArrowheads="1"/>
          </p:cNvSpPr>
          <p:nvPr>
            <p:ph type="ftr" sz="quarter" idx="4"/>
          </p:nvPr>
        </p:nvSpPr>
        <p:spPr bwMode="auto">
          <a:xfrm>
            <a:off x="0"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r>
              <a:rPr lang="en-GB"/>
              <a:t>XJTLU</a:t>
            </a:r>
          </a:p>
        </p:txBody>
      </p:sp>
      <p:sp>
        <p:nvSpPr>
          <p:cNvPr id="3079" name="Rectangle 7"/>
          <p:cNvSpPr>
            <a:spLocks noGrp="1" noChangeArrowheads="1"/>
          </p:cNvSpPr>
          <p:nvPr>
            <p:ph type="sldNum" sz="quarter" idx="5"/>
          </p:nvPr>
        </p:nvSpPr>
        <p:spPr bwMode="auto">
          <a:xfrm>
            <a:off x="3971925"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9861820-51C9-4019-AF4C-AE78C6FD8D3E}" type="slidenum">
              <a:rPr lang="en-GB" altLang="zh-CN"/>
              <a:pPr/>
              <a:t>‹#›</a:t>
            </a:fld>
            <a:endParaRPr lang="en-GB" altLang="zh-CN"/>
          </a:p>
        </p:txBody>
      </p:sp>
    </p:spTree>
    <p:extLst>
      <p:ext uri="{BB962C8B-B14F-4D97-AF65-F5344CB8AC3E}">
        <p14:creationId xmlns:p14="http://schemas.microsoft.com/office/powerpoint/2010/main" val="199367786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zh-CN" smtClean="0"/>
              <a:t>XJTLU</a:t>
            </a:r>
          </a:p>
        </p:txBody>
      </p:sp>
      <p:sp>
        <p:nvSpPr>
          <p:cNvPr id="51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F5B89497-332F-4193-B927-C1BD810B9C76}" type="slidenum">
              <a:rPr lang="en-GB" altLang="zh-CN"/>
              <a:pPr/>
              <a:t>1</a:t>
            </a:fld>
            <a:endParaRPr lang="en-GB" altLang="zh-CN"/>
          </a:p>
        </p:txBody>
      </p:sp>
      <p:sp>
        <p:nvSpPr>
          <p:cNvPr id="5124"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51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zh-CN" smtClean="0"/>
              <a:t>XJTLU</a:t>
            </a:r>
          </a:p>
        </p:txBody>
      </p:sp>
      <p:sp>
        <p:nvSpPr>
          <p:cNvPr id="276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00C78E49-CEAC-4DBC-A34D-61C9C1452DA3}" type="slidenum">
              <a:rPr lang="en-GB" altLang="zh-CN"/>
              <a:pPr/>
              <a:t>10</a:t>
            </a:fld>
            <a:endParaRPr lang="en-GB" altLang="zh-CN"/>
          </a:p>
        </p:txBody>
      </p:sp>
      <p:sp>
        <p:nvSpPr>
          <p:cNvPr id="27652"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zh-CN" smtClean="0"/>
              <a:t>XJTLU</a:t>
            </a:r>
          </a:p>
        </p:txBody>
      </p:sp>
      <p:sp>
        <p:nvSpPr>
          <p:cNvPr id="296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657FFB44-33F0-40FB-A2B7-D7F3E976690A}" type="slidenum">
              <a:rPr lang="en-GB" altLang="zh-CN"/>
              <a:pPr/>
              <a:t>11</a:t>
            </a:fld>
            <a:endParaRPr lang="en-GB" altLang="zh-CN"/>
          </a:p>
        </p:txBody>
      </p:sp>
      <p:sp>
        <p:nvSpPr>
          <p:cNvPr id="29700"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12</a:t>
            </a:fld>
            <a:endParaRPr lang="en-GB" altLang="zh-CN" sz="1200"/>
          </a:p>
        </p:txBody>
      </p:sp>
      <p:sp>
        <p:nvSpPr>
          <p:cNvPr id="67588"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700714" y="4414824"/>
            <a:ext cx="5608975" cy="41844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358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BE3B33F-E91B-4CBD-9F82-4CDEAE4DA863}" type="slidenum">
              <a:rPr lang="en-GB" altLang="en-US" sz="1200" smtClean="0"/>
              <a:pPr eaLnBrk="1" hangingPunct="1"/>
              <a:t>13</a:t>
            </a:fld>
            <a:endParaRPr lang="en-GB" altLang="en-US" sz="1200" smtClean="0"/>
          </a:p>
        </p:txBody>
      </p:sp>
      <p:sp>
        <p:nvSpPr>
          <p:cNvPr id="35844"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23961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zh-CN" smtClean="0"/>
              <a:t>XJTLU</a:t>
            </a:r>
          </a:p>
        </p:txBody>
      </p:sp>
      <p:sp>
        <p:nvSpPr>
          <p:cNvPr id="317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B14320FF-091A-42B8-9EEE-FA7C66BC1FD1}" type="slidenum">
              <a:rPr lang="en-GB" altLang="zh-CN"/>
              <a:pPr/>
              <a:t>14</a:t>
            </a:fld>
            <a:endParaRPr lang="en-GB" altLang="zh-CN"/>
          </a:p>
        </p:txBody>
      </p:sp>
      <p:sp>
        <p:nvSpPr>
          <p:cNvPr id="31748"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zh-CN" smtClean="0"/>
              <a:t>XJTLU</a:t>
            </a:r>
          </a:p>
        </p:txBody>
      </p:sp>
      <p:sp>
        <p:nvSpPr>
          <p:cNvPr id="337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F9799AE3-58C6-4EBB-8281-096A9F4B4C42}" type="slidenum">
              <a:rPr lang="en-GB" altLang="zh-CN"/>
              <a:pPr/>
              <a:t>15</a:t>
            </a:fld>
            <a:endParaRPr lang="en-GB" altLang="zh-CN"/>
          </a:p>
        </p:txBody>
      </p:sp>
      <p:sp>
        <p:nvSpPr>
          <p:cNvPr id="33796"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378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F7784C62-1FAC-4814-B58C-439D94DD9577}" type="slidenum">
              <a:rPr lang="en-GB" altLang="en-US" sz="1200" smtClean="0"/>
              <a:pPr eaLnBrk="1" hangingPunct="1"/>
              <a:t>16</a:t>
            </a:fld>
            <a:endParaRPr lang="en-GB" altLang="en-US" sz="1200" smtClean="0"/>
          </a:p>
        </p:txBody>
      </p:sp>
      <p:sp>
        <p:nvSpPr>
          <p:cNvPr id="37892"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97755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zh-CN" smtClean="0"/>
              <a:t>XJTLU</a:t>
            </a:r>
          </a:p>
        </p:txBody>
      </p:sp>
      <p:sp>
        <p:nvSpPr>
          <p:cNvPr id="358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42F0BCAE-908E-4940-A2C7-D68E4261E660}" type="slidenum">
              <a:rPr lang="en-GB" altLang="zh-CN"/>
              <a:pPr/>
              <a:t>17</a:t>
            </a:fld>
            <a:endParaRPr lang="en-GB" altLang="zh-CN"/>
          </a:p>
        </p:txBody>
      </p:sp>
      <p:sp>
        <p:nvSpPr>
          <p:cNvPr id="35844"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368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753E3373-C0F8-4CE3-B3A4-C0A5850BD2B0}" type="slidenum">
              <a:rPr lang="en-GB" altLang="en-US" sz="1200" smtClean="0"/>
              <a:pPr eaLnBrk="1" hangingPunct="1"/>
              <a:t>18</a:t>
            </a:fld>
            <a:endParaRPr lang="en-GB" altLang="en-US" sz="1200" smtClean="0"/>
          </a:p>
        </p:txBody>
      </p:sp>
      <p:sp>
        <p:nvSpPr>
          <p:cNvPr id="36868"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00662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zh-CN" smtClean="0"/>
              <a:t>XJTLU</a:t>
            </a:r>
          </a:p>
        </p:txBody>
      </p:sp>
      <p:sp>
        <p:nvSpPr>
          <p:cNvPr id="378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1ACAB552-7DC4-4816-A8CE-7BCA3018EC85}" type="slidenum">
              <a:rPr lang="en-GB" altLang="zh-CN"/>
              <a:pPr/>
              <a:t>19</a:t>
            </a:fld>
            <a:endParaRPr lang="en-GB" altLang="zh-CN"/>
          </a:p>
        </p:txBody>
      </p:sp>
      <p:sp>
        <p:nvSpPr>
          <p:cNvPr id="37892"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2</a:t>
            </a:fld>
            <a:endParaRPr lang="en-GB" altLang="zh-CN" sz="1200"/>
          </a:p>
        </p:txBody>
      </p:sp>
      <p:sp>
        <p:nvSpPr>
          <p:cNvPr id="67588"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700714" y="4414824"/>
            <a:ext cx="5608975" cy="41844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zh-CN" smtClean="0"/>
              <a:t>XJTLU</a:t>
            </a:r>
          </a:p>
        </p:txBody>
      </p:sp>
      <p:sp>
        <p:nvSpPr>
          <p:cNvPr id="399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8A038959-62B8-458F-AF2D-64C713231FE0}" type="slidenum">
              <a:rPr lang="en-GB" altLang="zh-CN"/>
              <a:pPr/>
              <a:t>20</a:t>
            </a:fld>
            <a:endParaRPr lang="en-GB" altLang="zh-CN"/>
          </a:p>
        </p:txBody>
      </p:sp>
      <p:sp>
        <p:nvSpPr>
          <p:cNvPr id="39940"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zh-CN" smtClean="0"/>
              <a:t>XJTLU</a:t>
            </a:r>
          </a:p>
        </p:txBody>
      </p:sp>
      <p:sp>
        <p:nvSpPr>
          <p:cNvPr id="419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16DE1516-12C5-49C5-968F-B72A633C0588}" type="slidenum">
              <a:rPr lang="en-GB" altLang="zh-CN"/>
              <a:pPr/>
              <a:t>21</a:t>
            </a:fld>
            <a:endParaRPr lang="en-GB" altLang="zh-CN"/>
          </a:p>
        </p:txBody>
      </p:sp>
      <p:sp>
        <p:nvSpPr>
          <p:cNvPr id="41988"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zh-CN" smtClean="0"/>
              <a:t>XJTLU</a:t>
            </a:r>
          </a:p>
        </p:txBody>
      </p:sp>
      <p:sp>
        <p:nvSpPr>
          <p:cNvPr id="440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FE205117-94CC-4C66-BB32-2BE33A336B67}" type="slidenum">
              <a:rPr lang="en-GB" altLang="zh-CN"/>
              <a:pPr/>
              <a:t>22</a:t>
            </a:fld>
            <a:endParaRPr lang="en-GB" altLang="zh-CN"/>
          </a:p>
        </p:txBody>
      </p:sp>
      <p:sp>
        <p:nvSpPr>
          <p:cNvPr id="44036"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zh-CN" smtClean="0"/>
              <a:t>XJTLU</a:t>
            </a:r>
          </a:p>
        </p:txBody>
      </p:sp>
      <p:sp>
        <p:nvSpPr>
          <p:cNvPr id="460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1C8BBBB8-C22E-43E9-A8B2-39CA9C18E3DB}" type="slidenum">
              <a:rPr lang="en-GB" altLang="zh-CN"/>
              <a:pPr/>
              <a:t>23</a:t>
            </a:fld>
            <a:endParaRPr lang="en-GB" altLang="zh-CN"/>
          </a:p>
        </p:txBody>
      </p:sp>
      <p:sp>
        <p:nvSpPr>
          <p:cNvPr id="46084"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zh-CN" smtClean="0"/>
              <a:t>XJTLU</a:t>
            </a:r>
          </a:p>
        </p:txBody>
      </p:sp>
      <p:sp>
        <p:nvSpPr>
          <p:cNvPr id="481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F0494E7B-5185-4E1C-B8E5-86B5DC5AA7CC}" type="slidenum">
              <a:rPr lang="en-GB" altLang="zh-CN"/>
              <a:pPr/>
              <a:t>24</a:t>
            </a:fld>
            <a:endParaRPr lang="en-GB" altLang="zh-CN"/>
          </a:p>
        </p:txBody>
      </p:sp>
      <p:sp>
        <p:nvSpPr>
          <p:cNvPr id="48132"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zh-CN" smtClean="0"/>
              <a:t>XJTLU</a:t>
            </a:r>
          </a:p>
        </p:txBody>
      </p:sp>
      <p:sp>
        <p:nvSpPr>
          <p:cNvPr id="501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7D190D81-5886-44BF-A2C7-FFFF538A6668}" type="slidenum">
              <a:rPr lang="en-GB" altLang="zh-CN"/>
              <a:pPr/>
              <a:t>25</a:t>
            </a:fld>
            <a:endParaRPr lang="en-GB" altLang="zh-CN"/>
          </a:p>
        </p:txBody>
      </p:sp>
      <p:sp>
        <p:nvSpPr>
          <p:cNvPr id="50180"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5285C989-6D88-4AA3-A45E-63E46DD93E63}" type="slidenum">
              <a:rPr lang="en-GB" altLang="en-US"/>
              <a:pPr/>
              <a:t>26</a:t>
            </a:fld>
            <a:endParaRPr lang="en-GB" altLang="en-US"/>
          </a:p>
        </p:txBody>
      </p:sp>
      <p:sp>
        <p:nvSpPr>
          <p:cNvPr id="45060"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zh-CN" smtClean="0"/>
              <a:t>XJTLU</a:t>
            </a:r>
          </a:p>
        </p:txBody>
      </p:sp>
      <p:sp>
        <p:nvSpPr>
          <p:cNvPr id="153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7B7C7471-54B9-48C0-A2EC-3694167AE369}" type="slidenum">
              <a:rPr lang="en-GB" altLang="zh-CN"/>
              <a:pPr/>
              <a:t>3</a:t>
            </a:fld>
            <a:endParaRPr lang="en-GB" altLang="zh-CN"/>
          </a:p>
        </p:txBody>
      </p:sp>
      <p:sp>
        <p:nvSpPr>
          <p:cNvPr id="15364"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153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zh-CN" smtClean="0"/>
              <a:t>XJTLU</a:t>
            </a: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721888A8-C4BB-4DCB-B21A-A50A439C7531}" type="slidenum">
              <a:rPr lang="en-GB" altLang="zh-CN"/>
              <a:pPr/>
              <a:t>4</a:t>
            </a:fld>
            <a:endParaRPr lang="en-GB" altLang="zh-CN"/>
          </a:p>
        </p:txBody>
      </p:sp>
      <p:sp>
        <p:nvSpPr>
          <p:cNvPr id="17412"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zh-CN" smtClean="0"/>
              <a:t>XJTLU</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56A50579-6B73-4101-B966-CAEED38F61B9}" type="slidenum">
              <a:rPr lang="en-GB" altLang="zh-CN"/>
              <a:pPr/>
              <a:t>5</a:t>
            </a:fld>
            <a:endParaRPr lang="en-GB" altLang="zh-CN"/>
          </a:p>
        </p:txBody>
      </p:sp>
      <p:sp>
        <p:nvSpPr>
          <p:cNvPr id="19460"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zh-CN" smtClean="0"/>
              <a:t>XJTLU</a:t>
            </a:r>
          </a:p>
        </p:txBody>
      </p:sp>
      <p:sp>
        <p:nvSpPr>
          <p:cNvPr id="215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3C16EECB-F9BF-49D9-9222-3AF4F8EC9C31}" type="slidenum">
              <a:rPr lang="en-GB" altLang="zh-CN"/>
              <a:pPr/>
              <a:t>6</a:t>
            </a:fld>
            <a:endParaRPr lang="en-GB" altLang="zh-CN"/>
          </a:p>
        </p:txBody>
      </p:sp>
      <p:sp>
        <p:nvSpPr>
          <p:cNvPr id="21508"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zh-CN" smtClean="0"/>
              <a:t>XJTLU</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E36887B2-0683-4430-BA37-BFA3818C6D53}" type="slidenum">
              <a:rPr lang="en-GB" altLang="zh-CN"/>
              <a:pPr/>
              <a:t>7</a:t>
            </a:fld>
            <a:endParaRPr lang="en-GB" altLang="zh-CN"/>
          </a:p>
        </p:txBody>
      </p:sp>
      <p:sp>
        <p:nvSpPr>
          <p:cNvPr id="23556"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zh-CN" smtClean="0"/>
              <a:t>XJTLU</a:t>
            </a:r>
          </a:p>
        </p:txBody>
      </p:sp>
      <p:sp>
        <p:nvSpPr>
          <p:cNvPr id="256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FF6056C3-1172-4FA9-B684-80F2D82D3510}" type="slidenum">
              <a:rPr lang="en-GB" altLang="zh-CN"/>
              <a:pPr/>
              <a:t>8</a:t>
            </a:fld>
            <a:endParaRPr lang="en-GB" altLang="zh-CN"/>
          </a:p>
        </p:txBody>
      </p:sp>
      <p:sp>
        <p:nvSpPr>
          <p:cNvPr id="25604"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zh-CN" smtClean="0"/>
              <a:t>XJTLU</a:t>
            </a:r>
          </a:p>
        </p:txBody>
      </p:sp>
      <p:sp>
        <p:nvSpPr>
          <p:cNvPr id="276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00C78E49-CEAC-4DBC-A34D-61C9C1452DA3}" type="slidenum">
              <a:rPr lang="en-GB" altLang="zh-CN"/>
              <a:pPr/>
              <a:t>9</a:t>
            </a:fld>
            <a:endParaRPr lang="en-GB" altLang="zh-CN"/>
          </a:p>
        </p:txBody>
      </p:sp>
      <p:sp>
        <p:nvSpPr>
          <p:cNvPr id="27652"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fld id="{0FF33AA9-9711-45BE-8F79-6BFE92C39AAC}" type="slidenum">
              <a:rPr lang="en-GB" altLang="en-US"/>
              <a:pPr/>
              <a:t>‹#›</a:t>
            </a:fld>
            <a:endParaRPr lang="en-GB" altLang="en-US"/>
          </a:p>
        </p:txBody>
      </p:sp>
    </p:spTree>
    <p:extLst>
      <p:ext uri="{BB962C8B-B14F-4D97-AF65-F5344CB8AC3E}">
        <p14:creationId xmlns:p14="http://schemas.microsoft.com/office/powerpoint/2010/main" val="2151933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fld id="{80C0BD02-9858-490A-ABEC-15C584B079E6}" type="slidenum">
              <a:rPr lang="en-GB" altLang="en-US"/>
              <a:pPr/>
              <a:t>‹#›</a:t>
            </a:fld>
            <a:endParaRPr lang="en-GB" altLang="en-US"/>
          </a:p>
        </p:txBody>
      </p:sp>
    </p:spTree>
    <p:extLst>
      <p:ext uri="{BB962C8B-B14F-4D97-AF65-F5344CB8AC3E}">
        <p14:creationId xmlns:p14="http://schemas.microsoft.com/office/powerpoint/2010/main" val="2433385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fld id="{A0912631-0A38-46C2-85F6-B4FACD0DDD9F}" type="slidenum">
              <a:rPr lang="en-GB" altLang="en-US"/>
              <a:pPr/>
              <a:t>‹#›</a:t>
            </a:fld>
            <a:endParaRPr lang="en-GB" altLang="en-US"/>
          </a:p>
        </p:txBody>
      </p:sp>
    </p:spTree>
    <p:extLst>
      <p:ext uri="{BB962C8B-B14F-4D97-AF65-F5344CB8AC3E}">
        <p14:creationId xmlns:p14="http://schemas.microsoft.com/office/powerpoint/2010/main" val="2201232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fld id="{8DBC28F7-2BB9-42CC-AC26-9A490A38156D}" type="slidenum">
              <a:rPr lang="en-GB" altLang="en-US"/>
              <a:pPr/>
              <a:t>‹#›</a:t>
            </a:fld>
            <a:endParaRPr lang="en-GB" altLang="en-US"/>
          </a:p>
        </p:txBody>
      </p:sp>
    </p:spTree>
    <p:extLst>
      <p:ext uri="{BB962C8B-B14F-4D97-AF65-F5344CB8AC3E}">
        <p14:creationId xmlns:p14="http://schemas.microsoft.com/office/powerpoint/2010/main" val="1813333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fld id="{3D7679AD-955C-436F-AFD9-701C6DD21984}" type="slidenum">
              <a:rPr lang="en-GB" altLang="en-US"/>
              <a:pPr/>
              <a:t>‹#›</a:t>
            </a:fld>
            <a:endParaRPr lang="en-GB" altLang="en-US"/>
          </a:p>
        </p:txBody>
      </p:sp>
    </p:spTree>
    <p:extLst>
      <p:ext uri="{BB962C8B-B14F-4D97-AF65-F5344CB8AC3E}">
        <p14:creationId xmlns:p14="http://schemas.microsoft.com/office/powerpoint/2010/main" val="3750527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fld id="{DF83BF1D-D765-485C-A46F-5173BDF94704}" type="slidenum">
              <a:rPr lang="en-GB" altLang="en-US"/>
              <a:pPr/>
              <a:t>‹#›</a:t>
            </a:fld>
            <a:endParaRPr lang="en-GB" altLang="en-US"/>
          </a:p>
        </p:txBody>
      </p:sp>
    </p:spTree>
    <p:extLst>
      <p:ext uri="{BB962C8B-B14F-4D97-AF65-F5344CB8AC3E}">
        <p14:creationId xmlns:p14="http://schemas.microsoft.com/office/powerpoint/2010/main" val="93723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6"/>
          <p:cNvSpPr>
            <a:spLocks noGrp="1" noChangeArrowheads="1"/>
          </p:cNvSpPr>
          <p:nvPr>
            <p:ph type="sldNum" sz="quarter" idx="12"/>
          </p:nvPr>
        </p:nvSpPr>
        <p:spPr>
          <a:ln/>
        </p:spPr>
        <p:txBody>
          <a:bodyPr/>
          <a:lstStyle>
            <a:lvl1pPr>
              <a:defRPr/>
            </a:lvl1pPr>
          </a:lstStyle>
          <a:p>
            <a:fld id="{86CB8C19-9887-4548-AAF4-64C5E9D0297B}" type="slidenum">
              <a:rPr lang="en-GB" altLang="en-US"/>
              <a:pPr/>
              <a:t>‹#›</a:t>
            </a:fld>
            <a:endParaRPr lang="en-GB" altLang="en-US"/>
          </a:p>
        </p:txBody>
      </p:sp>
    </p:spTree>
    <p:extLst>
      <p:ext uri="{BB962C8B-B14F-4D97-AF65-F5344CB8AC3E}">
        <p14:creationId xmlns:p14="http://schemas.microsoft.com/office/powerpoint/2010/main" val="389548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6"/>
          <p:cNvSpPr>
            <a:spLocks noGrp="1" noChangeArrowheads="1"/>
          </p:cNvSpPr>
          <p:nvPr>
            <p:ph type="sldNum" sz="quarter" idx="12"/>
          </p:nvPr>
        </p:nvSpPr>
        <p:spPr>
          <a:ln/>
        </p:spPr>
        <p:txBody>
          <a:bodyPr/>
          <a:lstStyle>
            <a:lvl1pPr>
              <a:defRPr/>
            </a:lvl1pPr>
          </a:lstStyle>
          <a:p>
            <a:fld id="{ACC48980-6A31-4438-89E1-520D44E66A6F}" type="slidenum">
              <a:rPr lang="en-GB" altLang="en-US"/>
              <a:pPr/>
              <a:t>‹#›</a:t>
            </a:fld>
            <a:endParaRPr lang="en-GB" altLang="en-US"/>
          </a:p>
        </p:txBody>
      </p:sp>
    </p:spTree>
    <p:extLst>
      <p:ext uri="{BB962C8B-B14F-4D97-AF65-F5344CB8AC3E}">
        <p14:creationId xmlns:p14="http://schemas.microsoft.com/office/powerpoint/2010/main" val="77601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6"/>
          <p:cNvSpPr>
            <a:spLocks noGrp="1" noChangeArrowheads="1"/>
          </p:cNvSpPr>
          <p:nvPr>
            <p:ph type="sldNum" sz="quarter" idx="12"/>
          </p:nvPr>
        </p:nvSpPr>
        <p:spPr>
          <a:ln/>
        </p:spPr>
        <p:txBody>
          <a:bodyPr/>
          <a:lstStyle>
            <a:lvl1pPr>
              <a:defRPr/>
            </a:lvl1pPr>
          </a:lstStyle>
          <a:p>
            <a:fld id="{10D9B9FA-2E1C-4AD9-8E14-152D3ABB3BD9}" type="slidenum">
              <a:rPr lang="en-GB" altLang="en-US"/>
              <a:pPr/>
              <a:t>‹#›</a:t>
            </a:fld>
            <a:endParaRPr lang="en-GB" altLang="en-US"/>
          </a:p>
        </p:txBody>
      </p:sp>
    </p:spTree>
    <p:extLst>
      <p:ext uri="{BB962C8B-B14F-4D97-AF65-F5344CB8AC3E}">
        <p14:creationId xmlns:p14="http://schemas.microsoft.com/office/powerpoint/2010/main" val="346520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fld id="{DB958AA7-27F4-4892-A5C9-4F686DDD342B}" type="slidenum">
              <a:rPr lang="en-GB" altLang="en-US"/>
              <a:pPr/>
              <a:t>‹#›</a:t>
            </a:fld>
            <a:endParaRPr lang="en-GB" altLang="en-US"/>
          </a:p>
        </p:txBody>
      </p:sp>
    </p:spTree>
    <p:extLst>
      <p:ext uri="{BB962C8B-B14F-4D97-AF65-F5344CB8AC3E}">
        <p14:creationId xmlns:p14="http://schemas.microsoft.com/office/powerpoint/2010/main" val="2141938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fld id="{3124F266-0BDA-4079-B029-7790FB0214B4}" type="slidenum">
              <a:rPr lang="en-GB" altLang="en-US"/>
              <a:pPr/>
              <a:t>‹#›</a:t>
            </a:fld>
            <a:endParaRPr lang="en-GB" altLang="en-US"/>
          </a:p>
        </p:txBody>
      </p:sp>
    </p:spTree>
    <p:extLst>
      <p:ext uri="{BB962C8B-B14F-4D97-AF65-F5344CB8AC3E}">
        <p14:creationId xmlns:p14="http://schemas.microsoft.com/office/powerpoint/2010/main" val="2936566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Electronic Circuits and </a:t>
            </a:r>
            <a:r>
              <a:rPr lang="en-US" altLang="en-US" smtClean="0"/>
              <a:t>S</a:t>
            </a:r>
            <a:r>
              <a:rPr lang="en-GB" altLang="en-US" smtClean="0"/>
              <a:t>ystems			</a:t>
            </a:r>
            <a:r>
              <a:rPr lang="en-US" altLang="en-US" smtClean="0"/>
              <a:t>EE20145</a:t>
            </a:r>
            <a:endParaRPr lang="en-GB" altLang="en-US"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2000">
                <a:latin typeface="Garamond" pitchFamily="18" charset="0"/>
              </a:defRPr>
            </a:lvl1pPr>
          </a:lstStyle>
          <a:p>
            <a:pPr>
              <a:defRPr/>
            </a:pPr>
            <a:endParaRPr lang="en-GB" altLang="en-US"/>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Garamond" pitchFamily="18" charset="0"/>
              </a:defRPr>
            </a:lvl1pPr>
          </a:lstStyle>
          <a:p>
            <a:pPr>
              <a:defRPr/>
            </a:pPr>
            <a:endParaRPr lang="en-GB" altLang="en-US"/>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itchFamily="18" charset="0"/>
              </a:defRPr>
            </a:lvl1pPr>
          </a:lstStyle>
          <a:p>
            <a:fld id="{46B45155-3662-491A-985C-4851FBF3CDA4}" type="slidenum">
              <a:rPr lang="en-GB" altLang="en-US"/>
              <a:pPr/>
              <a:t>‹#›</a:t>
            </a:fld>
            <a:endParaRPr lang="en-GB" altLang="en-US"/>
          </a:p>
        </p:txBody>
      </p:sp>
      <p:sp>
        <p:nvSpPr>
          <p:cNvPr id="1031" name="Freeform 7"/>
          <p:cNvSpPr>
            <a:spLocks noChangeArrowheads="1"/>
          </p:cNvSpPr>
          <p:nvPr/>
        </p:nvSpPr>
        <p:spPr bwMode="auto">
          <a:xfrm>
            <a:off x="381000" y="228600"/>
            <a:ext cx="4079875"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2.wmf"/><Relationship Id="rId18" Type="http://schemas.openxmlformats.org/officeDocument/2006/relationships/oleObject" Target="../embeddings/oleObject24.bin"/><Relationship Id="rId26" Type="http://schemas.openxmlformats.org/officeDocument/2006/relationships/oleObject" Target="../embeddings/oleObject28.bin"/><Relationship Id="rId3" Type="http://schemas.openxmlformats.org/officeDocument/2006/relationships/notesSlide" Target="../notesSlides/notesSlide11.xml"/><Relationship Id="rId21" Type="http://schemas.openxmlformats.org/officeDocument/2006/relationships/image" Target="../media/image26.wmf"/><Relationship Id="rId7" Type="http://schemas.openxmlformats.org/officeDocument/2006/relationships/image" Target="../media/image19.wmf"/><Relationship Id="rId12" Type="http://schemas.openxmlformats.org/officeDocument/2006/relationships/oleObject" Target="../embeddings/oleObject21.bin"/><Relationship Id="rId17" Type="http://schemas.openxmlformats.org/officeDocument/2006/relationships/image" Target="../media/image24.wmf"/><Relationship Id="rId25" Type="http://schemas.openxmlformats.org/officeDocument/2006/relationships/image" Target="../media/image28.wmf"/><Relationship Id="rId2" Type="http://schemas.openxmlformats.org/officeDocument/2006/relationships/slideLayout" Target="../slideLayouts/slideLayout1.xml"/><Relationship Id="rId16" Type="http://schemas.openxmlformats.org/officeDocument/2006/relationships/oleObject" Target="../embeddings/oleObject23.bin"/><Relationship Id="rId20" Type="http://schemas.openxmlformats.org/officeDocument/2006/relationships/oleObject" Target="../embeddings/oleObject25.bin"/><Relationship Id="rId1" Type="http://schemas.openxmlformats.org/officeDocument/2006/relationships/vmlDrawing" Target="../drawings/vmlDrawing7.vml"/><Relationship Id="rId6" Type="http://schemas.openxmlformats.org/officeDocument/2006/relationships/oleObject" Target="../embeddings/oleObject18.bin"/><Relationship Id="rId11" Type="http://schemas.openxmlformats.org/officeDocument/2006/relationships/image" Target="../media/image21.wmf"/><Relationship Id="rId24" Type="http://schemas.openxmlformats.org/officeDocument/2006/relationships/oleObject" Target="../embeddings/oleObject27.bin"/><Relationship Id="rId5" Type="http://schemas.openxmlformats.org/officeDocument/2006/relationships/image" Target="../media/image18.wmf"/><Relationship Id="rId15" Type="http://schemas.openxmlformats.org/officeDocument/2006/relationships/image" Target="../media/image23.wmf"/><Relationship Id="rId23" Type="http://schemas.openxmlformats.org/officeDocument/2006/relationships/image" Target="../media/image27.wmf"/><Relationship Id="rId10" Type="http://schemas.openxmlformats.org/officeDocument/2006/relationships/oleObject" Target="../embeddings/oleObject20.bin"/><Relationship Id="rId19" Type="http://schemas.openxmlformats.org/officeDocument/2006/relationships/image" Target="../media/image25.wmf"/><Relationship Id="rId4" Type="http://schemas.openxmlformats.org/officeDocument/2006/relationships/oleObject" Target="../embeddings/oleObject17.bin"/><Relationship Id="rId9" Type="http://schemas.openxmlformats.org/officeDocument/2006/relationships/image" Target="../media/image20.wmf"/><Relationship Id="rId14" Type="http://schemas.openxmlformats.org/officeDocument/2006/relationships/oleObject" Target="../embeddings/oleObject22.bin"/><Relationship Id="rId22" Type="http://schemas.openxmlformats.org/officeDocument/2006/relationships/oleObject" Target="../embeddings/oleObject26.bin"/><Relationship Id="rId27" Type="http://schemas.openxmlformats.org/officeDocument/2006/relationships/image" Target="../media/image29.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30.wmf"/><Relationship Id="rId4" Type="http://schemas.openxmlformats.org/officeDocument/2006/relationships/oleObject" Target="../embeddings/oleObject29.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2.w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31.bin"/><Relationship Id="rId5" Type="http://schemas.openxmlformats.org/officeDocument/2006/relationships/image" Target="../media/image31.wmf"/><Relationship Id="rId4" Type="http://schemas.openxmlformats.org/officeDocument/2006/relationships/oleObject" Target="../embeddings/oleObject30.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mlDrawing" Target="../drawings/vmlDrawing10.vml"/><Relationship Id="rId5" Type="http://schemas.openxmlformats.org/officeDocument/2006/relationships/image" Target="../media/image33.wmf"/><Relationship Id="rId4" Type="http://schemas.openxmlformats.org/officeDocument/2006/relationships/oleObject" Target="../embeddings/oleObject3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34.wmf"/><Relationship Id="rId4" Type="http://schemas.openxmlformats.org/officeDocument/2006/relationships/oleObject" Target="../embeddings/oleObject3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vmlDrawing" Target="../drawings/vmlDrawing12.vml"/><Relationship Id="rId5" Type="http://schemas.openxmlformats.org/officeDocument/2006/relationships/image" Target="../media/image35.wmf"/><Relationship Id="rId4" Type="http://schemas.openxmlformats.org/officeDocument/2006/relationships/oleObject" Target="../embeddings/oleObject34.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2.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5.xml"/><Relationship Id="rId7" Type="http://schemas.openxmlformats.org/officeDocument/2006/relationships/image" Target="../media/image7.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6.wmf"/><Relationship Id="rId4" Type="http://schemas.openxmlformats.org/officeDocument/2006/relationships/oleObject" Target="../embeddings/oleObject6.bin"/><Relationship Id="rId9"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0.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9.wmf"/><Relationship Id="rId4"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7.xml"/><Relationship Id="rId7" Type="http://schemas.openxmlformats.org/officeDocument/2006/relationships/image" Target="../media/image12.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11.wmf"/><Relationship Id="rId4" Type="http://schemas.openxmlformats.org/officeDocument/2006/relationships/oleObject" Target="../embeddings/oleObject11.bin"/><Relationship Id="rId9" Type="http://schemas.openxmlformats.org/officeDocument/2006/relationships/image" Target="../media/image13.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8.xml"/><Relationship Id="rId7" Type="http://schemas.openxmlformats.org/officeDocument/2006/relationships/image" Target="../media/image15.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image" Target="../media/image14.wmf"/><Relationship Id="rId4" Type="http://schemas.openxmlformats.org/officeDocument/2006/relationships/oleObject" Target="../embeddings/oleObject14.bin"/><Relationship Id="rId9" Type="http://schemas.openxmlformats.org/officeDocument/2006/relationships/image" Target="../media/image16.wm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44022AD9-F837-4FC6-AF10-29CDE3D35512}" type="slidenum">
              <a:rPr lang="en-GB" altLang="en-US" sz="1200">
                <a:latin typeface="Garamond" pitchFamily="18" charset="0"/>
              </a:rPr>
              <a:pPr/>
              <a:t>1</a:t>
            </a:fld>
            <a:endParaRPr lang="en-GB" altLang="en-US" sz="1200">
              <a:latin typeface="Garamond" pitchFamily="18" charset="0"/>
            </a:endParaRPr>
          </a:p>
        </p:txBody>
      </p:sp>
      <p:sp>
        <p:nvSpPr>
          <p:cNvPr id="4099" name="Rectangle 2"/>
          <p:cNvSpPr>
            <a:spLocks noGrp="1" noChangeArrowheads="1"/>
          </p:cNvSpPr>
          <p:nvPr>
            <p:ph type="ctrTitle"/>
          </p:nvPr>
        </p:nvSpPr>
        <p:spPr>
          <a:xfrm>
            <a:off x="481013" y="369888"/>
            <a:ext cx="8159750" cy="555625"/>
          </a:xfrm>
        </p:spPr>
        <p:txBody>
          <a:bodyPr/>
          <a:lstStyle/>
          <a:p>
            <a:pPr eaLnBrk="1" hangingPunct="1"/>
            <a:r>
              <a:rPr lang="en-GB" altLang="zh-CN" sz="2000" smtClean="0">
                <a:ea typeface="SimSun" pitchFamily="2" charset="-122"/>
              </a:rPr>
              <a:t>Electronic Circuits and Systems			   	EEE211</a:t>
            </a:r>
          </a:p>
        </p:txBody>
      </p:sp>
      <p:sp>
        <p:nvSpPr>
          <p:cNvPr id="4100" name="Text Box 3"/>
          <p:cNvSpPr txBox="1">
            <a:spLocks noChangeArrowheads="1"/>
          </p:cNvSpPr>
          <p:nvPr/>
        </p:nvSpPr>
        <p:spPr bwMode="auto">
          <a:xfrm>
            <a:off x="2003425" y="1774825"/>
            <a:ext cx="44338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lgn="ctr" eaLnBrk="1" hangingPunct="1">
              <a:spcBef>
                <a:spcPct val="50000"/>
              </a:spcBef>
            </a:pPr>
            <a:r>
              <a:rPr lang="en-US" altLang="zh-CN" sz="2400" b="1" i="1" dirty="0">
                <a:ea typeface="SimSun" pitchFamily="2" charset="-122"/>
                <a:sym typeface="Symbol" pitchFamily="18" charset="2"/>
              </a:rPr>
              <a:t>Feedback Application to </a:t>
            </a:r>
            <a:r>
              <a:rPr lang="en-US" altLang="zh-CN" sz="2400" b="1" i="1">
                <a:ea typeface="SimSun" pitchFamily="2" charset="-122"/>
                <a:sym typeface="Symbol" pitchFamily="18" charset="2"/>
              </a:rPr>
              <a:t>Amplifiers </a:t>
            </a:r>
            <a:r>
              <a:rPr lang="en-US" altLang="zh-CN" sz="2400" b="1" i="1" smtClean="0">
                <a:ea typeface="SimSun" pitchFamily="2" charset="-122"/>
                <a:sym typeface="Symbol" pitchFamily="18" charset="2"/>
              </a:rPr>
              <a:t>1</a:t>
            </a:r>
            <a:endParaRPr lang="en-GB" altLang="zh-CN" sz="2400" b="1" i="1" dirty="0">
              <a:ea typeface="SimSun" pitchFamily="2" charset="-122"/>
              <a:sym typeface="Symbol" pitchFamily="18" charset="2"/>
            </a:endParaRPr>
          </a:p>
        </p:txBody>
      </p:sp>
      <p:sp>
        <p:nvSpPr>
          <p:cNvPr id="4102" name="Rectangle 5"/>
          <p:cNvSpPr>
            <a:spLocks noChangeArrowheads="1"/>
          </p:cNvSpPr>
          <p:nvPr/>
        </p:nvSpPr>
        <p:spPr bwMode="auto">
          <a:xfrm>
            <a:off x="2100263" y="3248025"/>
            <a:ext cx="4572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endParaRPr lang="en-US" altLang="zh-CN" sz="1800" b="1">
              <a:solidFill>
                <a:srgbClr val="000000"/>
              </a:solidFill>
              <a:ea typeface="SimSun" pitchFamily="2" charset="-122"/>
            </a:endParaRPr>
          </a:p>
          <a:p>
            <a:pPr algn="ctr" eaLnBrk="1" hangingPunct="1"/>
            <a:r>
              <a:rPr lang="en-US" altLang="zh-CN" sz="1800" b="1">
                <a:solidFill>
                  <a:srgbClr val="000000"/>
                </a:solidFill>
                <a:ea typeface="SimSun" pitchFamily="2" charset="-122"/>
              </a:rPr>
              <a:t>Dept. of Electrical &amp; Electronic Engineering</a:t>
            </a:r>
          </a:p>
          <a:p>
            <a:pPr algn="ctr" eaLnBrk="1" hangingPunct="1"/>
            <a:r>
              <a:rPr lang="en-US" altLang="zh-CN" sz="1800" b="1">
                <a:solidFill>
                  <a:srgbClr val="000000"/>
                </a:solidFill>
                <a:ea typeface="SimSun" pitchFamily="2" charset="-122"/>
              </a:rPr>
              <a:t>XJTLU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80E07EA4-A78C-4C25-9CDD-18E21824729E}" type="slidenum">
              <a:rPr lang="en-GB" altLang="en-US" sz="1200">
                <a:latin typeface="Garamond" pitchFamily="18" charset="0"/>
              </a:rPr>
              <a:pPr/>
              <a:t>10</a:t>
            </a:fld>
            <a:endParaRPr lang="en-GB" altLang="en-US" sz="1200">
              <a:latin typeface="Garamond" pitchFamily="18" charset="0"/>
            </a:endParaRPr>
          </a:p>
        </p:txBody>
      </p:sp>
      <p:sp>
        <p:nvSpPr>
          <p:cNvPr id="26627"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662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26629"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26630" name="Text Box 5"/>
          <p:cNvSpPr txBox="1">
            <a:spLocks noChangeArrowheads="1"/>
          </p:cNvSpPr>
          <p:nvPr/>
        </p:nvSpPr>
        <p:spPr bwMode="auto">
          <a:xfrm>
            <a:off x="595313" y="958850"/>
            <a:ext cx="1344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b="1" u="sng">
                <a:ea typeface="SimSun" pitchFamily="2" charset="-122"/>
              </a:rPr>
              <a:t>Summary</a:t>
            </a:r>
          </a:p>
        </p:txBody>
      </p:sp>
      <p:graphicFrame>
        <p:nvGraphicFramePr>
          <p:cNvPr id="862468" name="Group 260"/>
          <p:cNvGraphicFramePr>
            <a:graphicFrameLocks noGrp="1"/>
          </p:cNvGraphicFramePr>
          <p:nvPr/>
        </p:nvGraphicFramePr>
        <p:xfrm>
          <a:off x="1303338" y="2014538"/>
          <a:ext cx="6759575" cy="2438400"/>
        </p:xfrm>
        <a:graphic>
          <a:graphicData uri="http://schemas.openxmlformats.org/drawingml/2006/table">
            <a:tbl>
              <a:tblPr/>
              <a:tblGrid>
                <a:gridCol w="1352550"/>
                <a:gridCol w="1350962"/>
                <a:gridCol w="1352550"/>
                <a:gridCol w="1350963"/>
                <a:gridCol w="1352550"/>
              </a:tblGrid>
              <a:tr h="1155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SimSun"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Ideal voltage</a:t>
                      </a:r>
                      <a:endParaRPr kumimoji="0" lang="en-US"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amplifier</a:t>
                      </a:r>
                      <a:endParaRPr kumimoji="0" lang="en-GB" altLang="zh-CN" sz="1600" b="1" i="0" u="none" strike="noStrike" cap="none" normalizeH="0" baseline="0" smtClean="0">
                        <a:ln>
                          <a:noFill/>
                        </a:ln>
                        <a:solidFill>
                          <a:schemeClr val="tx1"/>
                        </a:solidFill>
                        <a:effectLst/>
                        <a:latin typeface="Arial" charset="0"/>
                        <a:ea typeface="SimSun"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Ideal current</a:t>
                      </a:r>
                      <a:endParaRPr kumimoji="0" lang="en-US"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amplifier</a:t>
                      </a:r>
                      <a:endParaRPr kumimoji="0" lang="en-GB" altLang="zh-CN" sz="1600" b="1" i="0" u="none" strike="noStrike" cap="none" normalizeH="0" baseline="0" smtClean="0">
                        <a:ln>
                          <a:noFill/>
                        </a:ln>
                        <a:solidFill>
                          <a:schemeClr val="tx1"/>
                        </a:solidFill>
                        <a:effectLst/>
                        <a:latin typeface="Arial" charset="0"/>
                        <a:ea typeface="SimSun"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Ideal trans-conductance</a:t>
                      </a:r>
                      <a:endParaRPr kumimoji="0" lang="en-US"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amplifier</a:t>
                      </a:r>
                      <a:endParaRPr kumimoji="0" lang="en-GB" altLang="zh-CN" sz="1600" b="1" i="0" u="none" strike="noStrike" cap="none" normalizeH="0" baseline="0" smtClean="0">
                        <a:ln>
                          <a:noFill/>
                        </a:ln>
                        <a:solidFill>
                          <a:schemeClr val="tx1"/>
                        </a:solidFill>
                        <a:effectLst/>
                        <a:latin typeface="Arial" charset="0"/>
                        <a:ea typeface="SimSun"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Ideal Trans-resistance</a:t>
                      </a:r>
                      <a:endParaRPr kumimoji="0" lang="en-US"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amplifier</a:t>
                      </a:r>
                      <a:endParaRPr kumimoji="0" lang="en-GB" altLang="zh-CN" sz="1600" b="1" i="0" u="none" strike="noStrike" cap="none" normalizeH="0" baseline="0" smtClean="0">
                        <a:ln>
                          <a:noFill/>
                        </a:ln>
                        <a:solidFill>
                          <a:schemeClr val="tx1"/>
                        </a:solidFill>
                        <a:effectLst/>
                        <a:latin typeface="Arial" charset="0"/>
                        <a:ea typeface="SimSun"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1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Input resistance</a:t>
                      </a:r>
                      <a:endParaRPr kumimoji="0" lang="en-GB" altLang="zh-CN" sz="1600" b="1"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infinite</a:t>
                      </a:r>
                      <a:endParaRPr kumimoji="0" lang="en-GB" altLang="zh-CN" sz="16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zero</a:t>
                      </a:r>
                      <a:endParaRPr kumimoji="0" lang="en-GB" altLang="zh-CN" sz="16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infinite</a:t>
                      </a:r>
                      <a:endParaRPr kumimoji="0" lang="en-GB" altLang="zh-CN" sz="16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zero</a:t>
                      </a:r>
                      <a:endParaRPr kumimoji="0" lang="en-GB" altLang="zh-CN" sz="16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1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Output resistance</a:t>
                      </a:r>
                      <a:endParaRPr kumimoji="0" lang="en-GB" altLang="zh-CN" sz="1600" b="1"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zero</a:t>
                      </a:r>
                      <a:endParaRPr kumimoji="0" lang="en-GB" altLang="zh-CN" sz="16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infinite</a:t>
                      </a:r>
                      <a:endParaRPr kumimoji="0" lang="en-GB" altLang="zh-CN" sz="16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infinite</a:t>
                      </a:r>
                      <a:endParaRPr kumimoji="0" lang="en-GB" altLang="zh-CN" sz="16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zero</a:t>
                      </a:r>
                      <a:endParaRPr kumimoji="0" lang="en-GB" altLang="zh-CN" sz="16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A0884C09-67E3-47D5-A0A4-8531BFCDA753}" type="slidenum">
              <a:rPr lang="en-GB" altLang="en-US" sz="1200">
                <a:latin typeface="Garamond" pitchFamily="18" charset="0"/>
              </a:rPr>
              <a:pPr/>
              <a:t>11</a:t>
            </a:fld>
            <a:endParaRPr lang="en-GB" altLang="en-US" sz="1200">
              <a:latin typeface="Garamond" pitchFamily="18" charset="0"/>
            </a:endParaRPr>
          </a:p>
        </p:txBody>
      </p:sp>
      <p:sp>
        <p:nvSpPr>
          <p:cNvPr id="28675"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867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28677"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graphicFrame>
        <p:nvGraphicFramePr>
          <p:cNvPr id="955398" name="Group 6"/>
          <p:cNvGraphicFramePr>
            <a:graphicFrameLocks noGrp="1"/>
          </p:cNvGraphicFramePr>
          <p:nvPr/>
        </p:nvGraphicFramePr>
        <p:xfrm>
          <a:off x="595313" y="1651000"/>
          <a:ext cx="7975600" cy="4057650"/>
        </p:xfrm>
        <a:graphic>
          <a:graphicData uri="http://schemas.openxmlformats.org/drawingml/2006/table">
            <a:tbl>
              <a:tblPr/>
              <a:tblGrid>
                <a:gridCol w="1862137"/>
                <a:gridCol w="1684338"/>
                <a:gridCol w="1520825"/>
                <a:gridCol w="1454150"/>
                <a:gridCol w="1454150"/>
              </a:tblGrid>
              <a:tr h="8064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1" i="1" u="none" strike="noStrike" cap="none" normalizeH="0" baseline="0" smtClean="0">
                          <a:ln>
                            <a:noFill/>
                          </a:ln>
                          <a:solidFill>
                            <a:schemeClr val="tx1"/>
                          </a:solidFill>
                          <a:effectLst/>
                          <a:latin typeface="Arial" charset="0"/>
                          <a:ea typeface="SimSun" pitchFamily="2" charset="-122"/>
                        </a:rPr>
                        <a:t>Amplifier type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1" i="1" u="none" strike="noStrike" cap="none" normalizeH="0" baseline="0" smtClean="0">
                          <a:ln>
                            <a:noFill/>
                          </a:ln>
                          <a:solidFill>
                            <a:schemeClr val="tx1"/>
                          </a:solidFill>
                          <a:effectLst/>
                          <a:latin typeface="Arial" charset="0"/>
                          <a:ea typeface="SimSun"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1" i="1" u="none" strike="noStrike" cap="none" normalizeH="0" baseline="0" smtClean="0">
                          <a:ln>
                            <a:noFill/>
                          </a:ln>
                          <a:solidFill>
                            <a:schemeClr val="tx1"/>
                          </a:solidFill>
                          <a:effectLst/>
                          <a:latin typeface="Arial" charset="0"/>
                          <a:ea typeface="SimSun" pitchFamily="2" charset="-122"/>
                        </a:rPr>
                        <a:t>Feedback configuration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1" i="1" u="none" strike="noStrike" cap="none" normalizeH="0" baseline="0" smtClean="0">
                          <a:ln>
                            <a:noFill/>
                          </a:ln>
                          <a:solidFill>
                            <a:schemeClr val="tx1"/>
                          </a:solidFill>
                          <a:effectLst/>
                          <a:latin typeface="Arial" charset="0"/>
                          <a:ea typeface="SimSun" pitchFamily="2" charset="-122"/>
                        </a:rPr>
                        <a:t>r</a:t>
                      </a:r>
                      <a:r>
                        <a:rPr kumimoji="0" lang="en-GB" altLang="zh-CN" sz="1600" b="1" i="1" u="none" strike="noStrike" cap="none" normalizeH="0" baseline="-25000" smtClean="0">
                          <a:ln>
                            <a:noFill/>
                          </a:ln>
                          <a:solidFill>
                            <a:schemeClr val="tx1"/>
                          </a:solidFill>
                          <a:effectLst/>
                          <a:latin typeface="Arial" charset="0"/>
                          <a:ea typeface="SimSun" pitchFamily="2" charset="-122"/>
                        </a:rPr>
                        <a:t>I(CL)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1" i="1" u="none" strike="noStrike" cap="none" normalizeH="0" baseline="0" smtClean="0">
                          <a:ln>
                            <a:noFill/>
                          </a:ln>
                          <a:solidFill>
                            <a:schemeClr val="tx1"/>
                          </a:solidFill>
                          <a:effectLst/>
                          <a:latin typeface="Arial" charset="0"/>
                          <a:ea typeface="SimSun" pitchFamily="2" charset="-122"/>
                        </a:rPr>
                        <a:t>r</a:t>
                      </a:r>
                      <a:r>
                        <a:rPr kumimoji="0" lang="en-GB" altLang="zh-CN" sz="1600" b="1" i="1" u="none" strike="noStrike" cap="none" normalizeH="0" baseline="-25000" smtClean="0">
                          <a:ln>
                            <a:noFill/>
                          </a:ln>
                          <a:solidFill>
                            <a:schemeClr val="tx1"/>
                          </a:solidFill>
                          <a:effectLst/>
                          <a:latin typeface="Arial" charset="0"/>
                          <a:ea typeface="SimSun" pitchFamily="2" charset="-122"/>
                        </a:rPr>
                        <a:t>O(CL)</a:t>
                      </a:r>
                      <a:endParaRPr kumimoji="0" lang="en-GB" altLang="zh-CN" sz="1600" b="1" i="1" u="none" strike="noStrike" cap="none" normalizeH="0" baseline="0" smtClean="0">
                        <a:ln>
                          <a:noFill/>
                        </a:ln>
                        <a:solidFill>
                          <a:schemeClr val="tx1"/>
                        </a:solidFill>
                        <a:effectLst/>
                        <a:latin typeface="Arial" charset="0"/>
                        <a:ea typeface="SimSun"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0" i="0" u="none" strike="noStrike" cap="none" normalizeH="0" baseline="0" smtClean="0">
                          <a:ln>
                            <a:noFill/>
                          </a:ln>
                          <a:solidFill>
                            <a:schemeClr val="tx1"/>
                          </a:solidFill>
                          <a:effectLst/>
                          <a:latin typeface="Arial" charset="0"/>
                          <a:ea typeface="SimSun" pitchFamily="2" charset="-122"/>
                        </a:rPr>
                        <a:t>Voltage amplifier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SimSun"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0" i="0" u="none" strike="noStrike" cap="none" normalizeH="0" baseline="0" smtClean="0">
                          <a:ln>
                            <a:noFill/>
                          </a:ln>
                          <a:solidFill>
                            <a:schemeClr val="tx1"/>
                          </a:solidFill>
                          <a:effectLst/>
                          <a:latin typeface="Arial" charset="0"/>
                          <a:ea typeface="SimSun" pitchFamily="2" charset="-122"/>
                        </a:rPr>
                        <a:t>series-shunt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SimSun"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SimSun"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0" i="0" u="none" strike="noStrike" cap="none" normalizeH="0" baseline="0" smtClean="0">
                          <a:ln>
                            <a:noFill/>
                          </a:ln>
                          <a:solidFill>
                            <a:schemeClr val="tx1"/>
                          </a:solidFill>
                          <a:effectLst/>
                          <a:latin typeface="Arial" charset="0"/>
                          <a:ea typeface="SimSun" pitchFamily="2" charset="-122"/>
                        </a:rPr>
                        <a:t>Current amplifier</a:t>
                      </a:r>
                      <a:endParaRPr kumimoji="0" lang="en-GB" altLang="zh-CN" sz="2600" b="0" i="0" u="none" strike="noStrike" cap="none" normalizeH="0" baseline="0" smtClean="0">
                        <a:ln>
                          <a:noFill/>
                        </a:ln>
                        <a:solidFill>
                          <a:schemeClr val="tx1"/>
                        </a:solidFill>
                        <a:effectLst/>
                        <a:latin typeface="Arial" charset="0"/>
                        <a:ea typeface="SimSun"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SimSun"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0" i="0" u="none" strike="noStrike" cap="none" normalizeH="0" baseline="0" smtClean="0">
                          <a:ln>
                            <a:noFill/>
                          </a:ln>
                          <a:solidFill>
                            <a:schemeClr val="tx1"/>
                          </a:solidFill>
                          <a:effectLst/>
                          <a:latin typeface="Arial" charset="0"/>
                          <a:ea typeface="SimSun" pitchFamily="2" charset="-122"/>
                        </a:rPr>
                        <a:t>shunt-series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SimSun"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SimSun"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0" i="0" u="none" strike="noStrike" cap="none" normalizeH="0" baseline="0" smtClean="0">
                          <a:ln>
                            <a:noFill/>
                          </a:ln>
                          <a:solidFill>
                            <a:schemeClr val="tx1"/>
                          </a:solidFill>
                          <a:effectLst/>
                          <a:latin typeface="Arial" charset="0"/>
                          <a:ea typeface="SimSun" pitchFamily="2" charset="-122"/>
                        </a:rPr>
                        <a:t>Transresistance amplifier</a:t>
                      </a:r>
                      <a:endParaRPr kumimoji="0" lang="en-GB" altLang="zh-CN" sz="2600" b="0" i="0" u="none" strike="noStrike" cap="none" normalizeH="0" baseline="0" smtClean="0">
                        <a:ln>
                          <a:noFill/>
                        </a:ln>
                        <a:solidFill>
                          <a:schemeClr val="tx1"/>
                        </a:solidFill>
                        <a:effectLst/>
                        <a:latin typeface="Arial" charset="0"/>
                        <a:ea typeface="SimSun"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SimSun"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0" i="0" u="none" strike="noStrike" cap="none" normalizeH="0" baseline="0" smtClean="0">
                          <a:ln>
                            <a:noFill/>
                          </a:ln>
                          <a:solidFill>
                            <a:schemeClr val="tx1"/>
                          </a:solidFill>
                          <a:effectLst/>
                          <a:latin typeface="Arial" charset="0"/>
                          <a:ea typeface="SimSun" pitchFamily="2" charset="-122"/>
                        </a:rPr>
                        <a:t>shunt-shunt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SimSun"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SimSun"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0" i="0" u="none" strike="noStrike" cap="none" normalizeH="0" baseline="0" smtClean="0">
                          <a:ln>
                            <a:noFill/>
                          </a:ln>
                          <a:solidFill>
                            <a:schemeClr val="tx1"/>
                          </a:solidFill>
                          <a:effectLst/>
                          <a:latin typeface="Arial" charset="0"/>
                          <a:ea typeface="SimSun" pitchFamily="2" charset="-122"/>
                        </a:rPr>
                        <a:t>Transconductance amplifier</a:t>
                      </a:r>
                      <a:endParaRPr kumimoji="0" lang="en-GB" altLang="zh-CN" sz="2600" b="0" i="0" u="none" strike="noStrike" cap="none" normalizeH="0" baseline="0" smtClean="0">
                        <a:ln>
                          <a:noFill/>
                        </a:ln>
                        <a:solidFill>
                          <a:schemeClr val="tx1"/>
                        </a:solidFill>
                        <a:effectLst/>
                        <a:latin typeface="Arial" charset="0"/>
                        <a:ea typeface="SimSun"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SimSun"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0" i="0" u="none" strike="noStrike" cap="none" normalizeH="0" baseline="0" smtClean="0">
                          <a:ln>
                            <a:noFill/>
                          </a:ln>
                          <a:solidFill>
                            <a:schemeClr val="tx1"/>
                          </a:solidFill>
                          <a:effectLst/>
                          <a:latin typeface="Arial" charset="0"/>
                          <a:ea typeface="SimSun" pitchFamily="2" charset="-122"/>
                        </a:rPr>
                        <a:t>series-series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SimSun"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SimSun"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8716" name="Group 56"/>
          <p:cNvGrpSpPr>
            <a:grpSpLocks/>
          </p:cNvGrpSpPr>
          <p:nvPr/>
        </p:nvGrpSpPr>
        <p:grpSpPr bwMode="auto">
          <a:xfrm>
            <a:off x="2557463" y="2508250"/>
            <a:ext cx="5911850" cy="3119438"/>
            <a:chOff x="1611" y="1580"/>
            <a:chExt cx="3724" cy="1965"/>
          </a:xfrm>
        </p:grpSpPr>
        <p:graphicFrame>
          <p:nvGraphicFramePr>
            <p:cNvPr id="28718" name="Object 57"/>
            <p:cNvGraphicFramePr>
              <a:graphicFrameLocks noChangeAspect="1"/>
            </p:cNvGraphicFramePr>
            <p:nvPr/>
          </p:nvGraphicFramePr>
          <p:xfrm>
            <a:off x="3589" y="1670"/>
            <a:ext cx="874" cy="219"/>
          </p:xfrm>
          <a:graphic>
            <a:graphicData uri="http://schemas.openxmlformats.org/presentationml/2006/ole">
              <mc:AlternateContent xmlns:mc="http://schemas.openxmlformats.org/markup-compatibility/2006">
                <mc:Choice xmlns:v="urn:schemas-microsoft-com:vml" Requires="v">
                  <p:oleObj spid="_x0000_s29066" name="Equation" r:id="rId4" imgW="965200" imgH="241300" progId="Equation.3">
                    <p:embed/>
                  </p:oleObj>
                </mc:Choice>
                <mc:Fallback>
                  <p:oleObj name="Equation" r:id="rId4" imgW="965200" imgH="241300" progId="Equation.3">
                    <p:embed/>
                    <p:pic>
                      <p:nvPicPr>
                        <p:cNvPr id="0" name="Object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9" y="1670"/>
                          <a:ext cx="874"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19" name="Object 58"/>
            <p:cNvGraphicFramePr>
              <a:graphicFrameLocks noChangeAspect="1"/>
            </p:cNvGraphicFramePr>
            <p:nvPr/>
          </p:nvGraphicFramePr>
          <p:xfrm>
            <a:off x="3639" y="3222"/>
            <a:ext cx="783" cy="220"/>
          </p:xfrm>
          <a:graphic>
            <a:graphicData uri="http://schemas.openxmlformats.org/presentationml/2006/ole">
              <mc:AlternateContent xmlns:mc="http://schemas.openxmlformats.org/markup-compatibility/2006">
                <mc:Choice xmlns:v="urn:schemas-microsoft-com:vml" Requires="v">
                  <p:oleObj spid="_x0000_s29067" name="Equation" r:id="rId6" imgW="863225" imgH="241195" progId="Equation.3">
                    <p:embed/>
                  </p:oleObj>
                </mc:Choice>
                <mc:Fallback>
                  <p:oleObj name="Equation" r:id="rId6" imgW="863225" imgH="241195" progId="Equation.3">
                    <p:embed/>
                    <p:pic>
                      <p:nvPicPr>
                        <p:cNvPr id="0" name="Object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9" y="3222"/>
                          <a:ext cx="783"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20" name="Object 59"/>
            <p:cNvGraphicFramePr>
              <a:graphicFrameLocks noChangeAspect="1"/>
            </p:cNvGraphicFramePr>
            <p:nvPr/>
          </p:nvGraphicFramePr>
          <p:xfrm>
            <a:off x="3747" y="2067"/>
            <a:ext cx="606" cy="438"/>
          </p:xfrm>
          <a:graphic>
            <a:graphicData uri="http://schemas.openxmlformats.org/presentationml/2006/ole">
              <mc:AlternateContent xmlns:mc="http://schemas.openxmlformats.org/markup-compatibility/2006">
                <mc:Choice xmlns:v="urn:schemas-microsoft-com:vml" Requires="v">
                  <p:oleObj spid="_x0000_s29068" name="Equation" r:id="rId8" imgW="596900" imgH="431800" progId="Equation.3">
                    <p:embed/>
                  </p:oleObj>
                </mc:Choice>
                <mc:Fallback>
                  <p:oleObj name="Equation" r:id="rId8" imgW="596900" imgH="431800" progId="Equation.3">
                    <p:embed/>
                    <p:pic>
                      <p:nvPicPr>
                        <p:cNvPr id="0" name="Object 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7" y="2067"/>
                          <a:ext cx="606" cy="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21" name="Object 60"/>
            <p:cNvGraphicFramePr>
              <a:graphicFrameLocks noChangeAspect="1"/>
            </p:cNvGraphicFramePr>
            <p:nvPr/>
          </p:nvGraphicFramePr>
          <p:xfrm>
            <a:off x="3743" y="2592"/>
            <a:ext cx="610" cy="441"/>
          </p:xfrm>
          <a:graphic>
            <a:graphicData uri="http://schemas.openxmlformats.org/presentationml/2006/ole">
              <mc:AlternateContent xmlns:mc="http://schemas.openxmlformats.org/markup-compatibility/2006">
                <mc:Choice xmlns:v="urn:schemas-microsoft-com:vml" Requires="v">
                  <p:oleObj spid="_x0000_s29069" name="Equation" r:id="rId10" imgW="596900" imgH="431800" progId="Equation.3">
                    <p:embed/>
                  </p:oleObj>
                </mc:Choice>
                <mc:Fallback>
                  <p:oleObj name="Equation" r:id="rId10" imgW="596900" imgH="431800" progId="Equation.3">
                    <p:embed/>
                    <p:pic>
                      <p:nvPicPr>
                        <p:cNvPr id="0" name="Object 6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3" y="2592"/>
                          <a:ext cx="610" cy="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22" name="Object 61"/>
            <p:cNvGraphicFramePr>
              <a:graphicFrameLocks noChangeAspect="1"/>
            </p:cNvGraphicFramePr>
            <p:nvPr/>
          </p:nvGraphicFramePr>
          <p:xfrm>
            <a:off x="4492" y="2167"/>
            <a:ext cx="843" cy="205"/>
          </p:xfrm>
          <a:graphic>
            <a:graphicData uri="http://schemas.openxmlformats.org/presentationml/2006/ole">
              <mc:AlternateContent xmlns:mc="http://schemas.openxmlformats.org/markup-compatibility/2006">
                <mc:Choice xmlns:v="urn:schemas-microsoft-com:vml" Requires="v">
                  <p:oleObj spid="_x0000_s29070" name="Equation" r:id="rId12" imgW="990170" imgH="241195" progId="Equation.3">
                    <p:embed/>
                  </p:oleObj>
                </mc:Choice>
                <mc:Fallback>
                  <p:oleObj name="Equation" r:id="rId12" imgW="990170" imgH="241195" progId="Equation.3">
                    <p:embed/>
                    <p:pic>
                      <p:nvPicPr>
                        <p:cNvPr id="0" name="Object 6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92" y="2167"/>
                          <a:ext cx="843"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23" name="Object 62"/>
            <p:cNvGraphicFramePr>
              <a:graphicFrameLocks noChangeAspect="1"/>
            </p:cNvGraphicFramePr>
            <p:nvPr/>
          </p:nvGraphicFramePr>
          <p:xfrm>
            <a:off x="4527" y="3191"/>
            <a:ext cx="806" cy="219"/>
          </p:xfrm>
          <a:graphic>
            <a:graphicData uri="http://schemas.openxmlformats.org/presentationml/2006/ole">
              <mc:AlternateContent xmlns:mc="http://schemas.openxmlformats.org/markup-compatibility/2006">
                <mc:Choice xmlns:v="urn:schemas-microsoft-com:vml" Requires="v">
                  <p:oleObj spid="_x0000_s29071" name="Equation" r:id="rId14" imgW="888614" imgH="241195" progId="Equation.3">
                    <p:embed/>
                  </p:oleObj>
                </mc:Choice>
                <mc:Fallback>
                  <p:oleObj name="Equation" r:id="rId14" imgW="888614" imgH="241195" progId="Equation.3">
                    <p:embed/>
                    <p:pic>
                      <p:nvPicPr>
                        <p:cNvPr id="0" name="Object 6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27" y="3191"/>
                          <a:ext cx="806"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24" name="Object 63"/>
            <p:cNvGraphicFramePr>
              <a:graphicFrameLocks noChangeAspect="1"/>
            </p:cNvGraphicFramePr>
            <p:nvPr/>
          </p:nvGraphicFramePr>
          <p:xfrm>
            <a:off x="4649" y="2581"/>
            <a:ext cx="540" cy="392"/>
          </p:xfrm>
          <a:graphic>
            <a:graphicData uri="http://schemas.openxmlformats.org/presentationml/2006/ole">
              <mc:AlternateContent xmlns:mc="http://schemas.openxmlformats.org/markup-compatibility/2006">
                <mc:Choice xmlns:v="urn:schemas-microsoft-com:vml" Requires="v">
                  <p:oleObj spid="_x0000_s29072" name="Equation" r:id="rId16" imgW="596900" imgH="431800" progId="Equation.3">
                    <p:embed/>
                  </p:oleObj>
                </mc:Choice>
                <mc:Fallback>
                  <p:oleObj name="Equation" r:id="rId16" imgW="596900" imgH="431800" progId="Equation.3">
                    <p:embed/>
                    <p:pic>
                      <p:nvPicPr>
                        <p:cNvPr id="0" name="Object 6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49" y="2581"/>
                          <a:ext cx="540"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25" name="Object 64"/>
            <p:cNvGraphicFramePr>
              <a:graphicFrameLocks noChangeAspect="1"/>
            </p:cNvGraphicFramePr>
            <p:nvPr/>
          </p:nvGraphicFramePr>
          <p:xfrm>
            <a:off x="4642" y="1580"/>
            <a:ext cx="564" cy="391"/>
          </p:xfrm>
          <a:graphic>
            <a:graphicData uri="http://schemas.openxmlformats.org/presentationml/2006/ole">
              <mc:AlternateContent xmlns:mc="http://schemas.openxmlformats.org/markup-compatibility/2006">
                <mc:Choice xmlns:v="urn:schemas-microsoft-com:vml" Requires="v">
                  <p:oleObj spid="_x0000_s29073" name="Equation" r:id="rId18" imgW="622030" imgH="431613" progId="Equation.3">
                    <p:embed/>
                  </p:oleObj>
                </mc:Choice>
                <mc:Fallback>
                  <p:oleObj name="Equation" r:id="rId18" imgW="622030" imgH="431613" progId="Equation.3">
                    <p:embed/>
                    <p:pic>
                      <p:nvPicPr>
                        <p:cNvPr id="0" name="Object 6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42" y="1580"/>
                          <a:ext cx="564"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26" name="Object 65"/>
            <p:cNvGraphicFramePr>
              <a:graphicFrameLocks noChangeAspect="1"/>
            </p:cNvGraphicFramePr>
            <p:nvPr/>
          </p:nvGraphicFramePr>
          <p:xfrm>
            <a:off x="1631" y="1601"/>
            <a:ext cx="954" cy="391"/>
          </p:xfrm>
          <a:graphic>
            <a:graphicData uri="http://schemas.openxmlformats.org/presentationml/2006/ole">
              <mc:AlternateContent xmlns:mc="http://schemas.openxmlformats.org/markup-compatibility/2006">
                <mc:Choice xmlns:v="urn:schemas-microsoft-com:vml" Requires="v">
                  <p:oleObj spid="_x0000_s29074" name="Equation" r:id="rId20" imgW="1054100" imgH="431800" progId="Equation.3">
                    <p:embed/>
                  </p:oleObj>
                </mc:Choice>
                <mc:Fallback>
                  <p:oleObj name="Equation" r:id="rId20" imgW="1054100" imgH="431800" progId="Equation.3">
                    <p:embed/>
                    <p:pic>
                      <p:nvPicPr>
                        <p:cNvPr id="0" name="Object 6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31" y="1601"/>
                          <a:ext cx="954"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27" name="Object 66"/>
            <p:cNvGraphicFramePr>
              <a:graphicFrameLocks noChangeAspect="1"/>
            </p:cNvGraphicFramePr>
            <p:nvPr/>
          </p:nvGraphicFramePr>
          <p:xfrm>
            <a:off x="1650" y="2119"/>
            <a:ext cx="909" cy="390"/>
          </p:xfrm>
          <a:graphic>
            <a:graphicData uri="http://schemas.openxmlformats.org/presentationml/2006/ole">
              <mc:AlternateContent xmlns:mc="http://schemas.openxmlformats.org/markup-compatibility/2006">
                <mc:Choice xmlns:v="urn:schemas-microsoft-com:vml" Requires="v">
                  <p:oleObj spid="_x0000_s29075" name="Equation" r:id="rId22" imgW="1002865" imgH="431613" progId="Equation.3">
                    <p:embed/>
                  </p:oleObj>
                </mc:Choice>
                <mc:Fallback>
                  <p:oleObj name="Equation" r:id="rId22" imgW="1002865" imgH="431613" progId="Equation.3">
                    <p:embed/>
                    <p:pic>
                      <p:nvPicPr>
                        <p:cNvPr id="0" name="Object 6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50" y="2119"/>
                          <a:ext cx="909"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28" name="Object 67"/>
            <p:cNvGraphicFramePr>
              <a:graphicFrameLocks noChangeAspect="1"/>
            </p:cNvGraphicFramePr>
            <p:nvPr/>
          </p:nvGraphicFramePr>
          <p:xfrm>
            <a:off x="1631" y="2612"/>
            <a:ext cx="920" cy="391"/>
          </p:xfrm>
          <a:graphic>
            <a:graphicData uri="http://schemas.openxmlformats.org/presentationml/2006/ole">
              <mc:AlternateContent xmlns:mc="http://schemas.openxmlformats.org/markup-compatibility/2006">
                <mc:Choice xmlns:v="urn:schemas-microsoft-com:vml" Requires="v">
                  <p:oleObj spid="_x0000_s29076" name="Equation" r:id="rId24" imgW="1016000" imgH="431800" progId="Equation.3">
                    <p:embed/>
                  </p:oleObj>
                </mc:Choice>
                <mc:Fallback>
                  <p:oleObj name="Equation" r:id="rId24" imgW="1016000" imgH="431800" progId="Equation.3">
                    <p:embed/>
                    <p:pic>
                      <p:nvPicPr>
                        <p:cNvPr id="0" name="Object 6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631" y="2612"/>
                          <a:ext cx="920"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29" name="Object 68"/>
            <p:cNvGraphicFramePr>
              <a:graphicFrameLocks noChangeAspect="1"/>
            </p:cNvGraphicFramePr>
            <p:nvPr/>
          </p:nvGraphicFramePr>
          <p:xfrm>
            <a:off x="1611" y="3120"/>
            <a:ext cx="954" cy="425"/>
          </p:xfrm>
          <a:graphic>
            <a:graphicData uri="http://schemas.openxmlformats.org/presentationml/2006/ole">
              <mc:AlternateContent xmlns:mc="http://schemas.openxmlformats.org/markup-compatibility/2006">
                <mc:Choice xmlns:v="urn:schemas-microsoft-com:vml" Requires="v">
                  <p:oleObj spid="_x0000_s29077" name="Equation" r:id="rId26" imgW="1054100" imgH="469900" progId="Equation.3">
                    <p:embed/>
                  </p:oleObj>
                </mc:Choice>
                <mc:Fallback>
                  <p:oleObj name="Equation" r:id="rId26" imgW="1054100" imgH="469900" progId="Equation.3">
                    <p:embed/>
                    <p:pic>
                      <p:nvPicPr>
                        <p:cNvPr id="0" name="Object 6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611" y="3120"/>
                          <a:ext cx="954" cy="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717" name="Text Box 5"/>
          <p:cNvSpPr txBox="1">
            <a:spLocks noChangeArrowheads="1"/>
          </p:cNvSpPr>
          <p:nvPr/>
        </p:nvSpPr>
        <p:spPr bwMode="auto">
          <a:xfrm>
            <a:off x="469900" y="1014413"/>
            <a:ext cx="80787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b="1">
                <a:ea typeface="SimSun" pitchFamily="2" charset="-122"/>
              </a:rPr>
              <a:t>For the practical case, feedback is used to approximate the ideal amplifier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12</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733647" y="2747304"/>
            <a:ext cx="7655441" cy="1200329"/>
          </a:xfrm>
          <a:prstGeom prst="rect">
            <a:avLst/>
          </a:prstGeom>
        </p:spPr>
        <p:txBody>
          <a:bodyPr wrap="square">
            <a:spAutoFit/>
          </a:bodyPr>
          <a:lstStyle/>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Part </a:t>
            </a:r>
            <a:r>
              <a:rPr lang="en-GB" altLang="zh-CN" sz="3600" b="1" dirty="0">
                <a:latin typeface="Times New Roman" panose="02020603050405020304" pitchFamily="18" charset="0"/>
                <a:ea typeface="SimSun" pitchFamily="2" charset="-122"/>
                <a:cs typeface="Times New Roman" panose="02020603050405020304" pitchFamily="18" charset="0"/>
              </a:rPr>
              <a:t>2</a:t>
            </a:r>
            <a:r>
              <a:rPr lang="en-GB" altLang="zh-CN" sz="3600" b="1" dirty="0" smtClean="0">
                <a:latin typeface="Times New Roman" panose="02020603050405020304" pitchFamily="18" charset="0"/>
                <a:ea typeface="SimSun" pitchFamily="2" charset="-122"/>
                <a:cs typeface="Times New Roman" panose="02020603050405020304" pitchFamily="18" charset="0"/>
              </a:rPr>
              <a:t>: Identification of Feedback Topologies on Discrete Circuits</a:t>
            </a:r>
            <a:endParaRPr lang="en-GB" altLang="zh-CN" sz="3600" dirty="0">
              <a:latin typeface="Times New Roman" panose="02020603050405020304" pitchFamily="18" charset="0"/>
              <a:ea typeface="SimSun" pitchFamily="2" charset="-122"/>
              <a:cs typeface="Times New Roman" panose="02020603050405020304" pitchFamily="18" charset="0"/>
            </a:endParaRPr>
          </a:p>
        </p:txBody>
      </p:sp>
    </p:spTree>
    <p:extLst>
      <p:ext uri="{BB962C8B-B14F-4D97-AF65-F5344CB8AC3E}">
        <p14:creationId xmlns:p14="http://schemas.microsoft.com/office/powerpoint/2010/main" val="3797986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A9A05D6-E0C1-4E6C-9C15-525F247C9E3B}" type="slidenum">
              <a:rPr lang="en-GB" altLang="en-US" sz="1200" smtClean="0">
                <a:latin typeface="Garamond" pitchFamily="18" charset="0"/>
              </a:rPr>
              <a:pPr eaLnBrk="1" hangingPunct="1"/>
              <a:t>13</a:t>
            </a:fld>
            <a:endParaRPr lang="en-GB" altLang="en-US" sz="1200" smtClean="0">
              <a:latin typeface="Garamond" pitchFamily="18" charset="0"/>
            </a:endParaRPr>
          </a:p>
        </p:txBody>
      </p:sp>
      <p:sp>
        <p:nvSpPr>
          <p:cNvPr id="16387"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638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389"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390" name="Text Box 9"/>
          <p:cNvSpPr txBox="1">
            <a:spLocks noChangeArrowheads="1"/>
          </p:cNvSpPr>
          <p:nvPr/>
        </p:nvSpPr>
        <p:spPr bwMode="auto">
          <a:xfrm>
            <a:off x="560388" y="3030538"/>
            <a:ext cx="4065587"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dirty="0"/>
              <a:t>To sense the output </a:t>
            </a:r>
            <a:r>
              <a:rPr lang="en-GB" altLang="en-US" u="sng" dirty="0"/>
              <a:t>current</a:t>
            </a:r>
            <a:r>
              <a:rPr lang="en-GB" altLang="en-US" dirty="0"/>
              <a:t>, the feedback signal must be obtained from a connection made in </a:t>
            </a:r>
            <a:r>
              <a:rPr lang="en-GB" altLang="en-US" u="sng" dirty="0"/>
              <a:t>series</a:t>
            </a:r>
            <a:r>
              <a:rPr lang="en-GB" altLang="en-US" dirty="0"/>
              <a:t> with the output – (often by simply taking the voltage developed across a suitable resistor connected in series with the output signal as shown here).</a:t>
            </a:r>
          </a:p>
          <a:p>
            <a:pPr eaLnBrk="1" hangingPunct="1">
              <a:spcBef>
                <a:spcPct val="50000"/>
              </a:spcBef>
            </a:pPr>
            <a:r>
              <a:rPr lang="en-GB" altLang="en-US" dirty="0">
                <a:solidFill>
                  <a:srgbClr val="FF0000"/>
                </a:solidFill>
              </a:rPr>
              <a:t>The series connection </a:t>
            </a:r>
            <a:r>
              <a:rPr lang="en-GB" altLang="en-US" i="1" dirty="0">
                <a:solidFill>
                  <a:srgbClr val="FF0000"/>
                </a:solidFill>
              </a:rPr>
              <a:t>increases</a:t>
            </a:r>
            <a:r>
              <a:rPr lang="en-GB" altLang="en-US" dirty="0">
                <a:solidFill>
                  <a:srgbClr val="FF0000"/>
                </a:solidFill>
              </a:rPr>
              <a:t> the output impedance</a:t>
            </a:r>
            <a:endParaRPr lang="el-GR" altLang="en-US" dirty="0">
              <a:solidFill>
                <a:srgbClr val="FF0000"/>
              </a:solidFill>
              <a:cs typeface="Arial" charset="0"/>
            </a:endParaRPr>
          </a:p>
        </p:txBody>
      </p:sp>
      <p:grpSp>
        <p:nvGrpSpPr>
          <p:cNvPr id="16391" name="Group 80"/>
          <p:cNvGrpSpPr>
            <a:grpSpLocks/>
          </p:cNvGrpSpPr>
          <p:nvPr/>
        </p:nvGrpSpPr>
        <p:grpSpPr bwMode="auto">
          <a:xfrm>
            <a:off x="4791075" y="3057525"/>
            <a:ext cx="4054475" cy="1738313"/>
            <a:chOff x="3018" y="1926"/>
            <a:chExt cx="2554" cy="1095"/>
          </a:xfrm>
        </p:grpSpPr>
        <p:sp>
          <p:nvSpPr>
            <p:cNvPr id="16425" name="Line 11"/>
            <p:cNvSpPr>
              <a:spLocks noChangeShapeType="1"/>
            </p:cNvSpPr>
            <p:nvPr/>
          </p:nvSpPr>
          <p:spPr bwMode="auto">
            <a:xfrm>
              <a:off x="3528" y="1952"/>
              <a:ext cx="1" cy="449"/>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6" name="Line 12"/>
            <p:cNvSpPr>
              <a:spLocks noChangeShapeType="1"/>
            </p:cNvSpPr>
            <p:nvPr/>
          </p:nvSpPr>
          <p:spPr bwMode="auto">
            <a:xfrm flipV="1">
              <a:off x="3528" y="2177"/>
              <a:ext cx="361" cy="224"/>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7" name="Line 13"/>
            <p:cNvSpPr>
              <a:spLocks noChangeShapeType="1"/>
            </p:cNvSpPr>
            <p:nvPr/>
          </p:nvSpPr>
          <p:spPr bwMode="auto">
            <a:xfrm>
              <a:off x="3528" y="1952"/>
              <a:ext cx="361" cy="225"/>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8" name="Rectangle 14"/>
            <p:cNvSpPr>
              <a:spLocks noChangeArrowheads="1"/>
            </p:cNvSpPr>
            <p:nvPr/>
          </p:nvSpPr>
          <p:spPr bwMode="auto">
            <a:xfrm>
              <a:off x="3420" y="2483"/>
              <a:ext cx="596" cy="361"/>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429" name="Line 15"/>
            <p:cNvSpPr>
              <a:spLocks noChangeShapeType="1"/>
            </p:cNvSpPr>
            <p:nvPr/>
          </p:nvSpPr>
          <p:spPr bwMode="auto">
            <a:xfrm>
              <a:off x="3904" y="2543"/>
              <a:ext cx="293"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0" name="Line 16"/>
            <p:cNvSpPr>
              <a:spLocks noChangeShapeType="1"/>
            </p:cNvSpPr>
            <p:nvPr/>
          </p:nvSpPr>
          <p:spPr bwMode="auto">
            <a:xfrm flipV="1">
              <a:off x="4195" y="2309"/>
              <a:ext cx="0" cy="228"/>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1" name="Line 17"/>
            <p:cNvSpPr>
              <a:spLocks noChangeShapeType="1"/>
            </p:cNvSpPr>
            <p:nvPr/>
          </p:nvSpPr>
          <p:spPr bwMode="auto">
            <a:xfrm>
              <a:off x="4161" y="2177"/>
              <a:ext cx="18"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2" name="Rectangle 18"/>
            <p:cNvSpPr>
              <a:spLocks noChangeArrowheads="1"/>
            </p:cNvSpPr>
            <p:nvPr/>
          </p:nvSpPr>
          <p:spPr bwMode="auto">
            <a:xfrm>
              <a:off x="3562" y="2086"/>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rPr>
                <a:t>A</a:t>
              </a:r>
              <a:endParaRPr lang="en-GB" altLang="en-US"/>
            </a:p>
          </p:txBody>
        </p:sp>
        <p:sp>
          <p:nvSpPr>
            <p:cNvPr id="16433" name="Rectangle 19"/>
            <p:cNvSpPr>
              <a:spLocks noChangeArrowheads="1"/>
            </p:cNvSpPr>
            <p:nvPr/>
          </p:nvSpPr>
          <p:spPr bwMode="auto">
            <a:xfrm>
              <a:off x="3620" y="2143"/>
              <a:ext cx="10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OL</a:t>
              </a:r>
              <a:endParaRPr lang="en-GB" altLang="en-US"/>
            </a:p>
          </p:txBody>
        </p:sp>
        <p:sp>
          <p:nvSpPr>
            <p:cNvPr id="16434" name="Rectangle 20"/>
            <p:cNvSpPr>
              <a:spLocks noChangeArrowheads="1"/>
            </p:cNvSpPr>
            <p:nvPr/>
          </p:nvSpPr>
          <p:spPr bwMode="auto">
            <a:xfrm>
              <a:off x="3625" y="2602"/>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latin typeface="Symbol" pitchFamily="18" charset="2"/>
                </a:rPr>
                <a:t>b</a:t>
              </a:r>
              <a:endParaRPr lang="en-GB" altLang="en-US"/>
            </a:p>
          </p:txBody>
        </p:sp>
        <p:sp>
          <p:nvSpPr>
            <p:cNvPr id="16435" name="Line 21"/>
            <p:cNvSpPr>
              <a:spLocks noChangeShapeType="1"/>
            </p:cNvSpPr>
            <p:nvPr/>
          </p:nvSpPr>
          <p:spPr bwMode="auto">
            <a:xfrm rot="-5400000">
              <a:off x="4364" y="2745"/>
              <a:ext cx="396"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6" name="Oval 22"/>
            <p:cNvSpPr>
              <a:spLocks noChangeArrowheads="1"/>
            </p:cNvSpPr>
            <p:nvPr/>
          </p:nvSpPr>
          <p:spPr bwMode="auto">
            <a:xfrm>
              <a:off x="4541" y="2771"/>
              <a:ext cx="29" cy="31"/>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437" name="Oval 23"/>
            <p:cNvSpPr>
              <a:spLocks noChangeArrowheads="1"/>
            </p:cNvSpPr>
            <p:nvPr/>
          </p:nvSpPr>
          <p:spPr bwMode="auto">
            <a:xfrm>
              <a:off x="4547" y="2777"/>
              <a:ext cx="29" cy="31"/>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438" name="AutoShape 24"/>
            <p:cNvSpPr>
              <a:spLocks noChangeArrowheads="1"/>
            </p:cNvSpPr>
            <p:nvPr/>
          </p:nvSpPr>
          <p:spPr bwMode="auto">
            <a:xfrm flipV="1">
              <a:off x="4517" y="2935"/>
              <a:ext cx="99" cy="86"/>
            </a:xfrm>
            <a:prstGeom prst="triangle">
              <a:avLst>
                <a:gd name="adj" fmla="val 50000"/>
              </a:avLst>
            </a:prstGeom>
            <a:solidFill>
              <a:srgbClr val="777777"/>
            </a:solidFill>
            <a:ln w="9525">
              <a:solidFill>
                <a:schemeClr val="tx1"/>
              </a:solidFill>
              <a:miter lim="800000"/>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439" name="Line 25"/>
            <p:cNvSpPr>
              <a:spLocks noChangeShapeType="1"/>
            </p:cNvSpPr>
            <p:nvPr/>
          </p:nvSpPr>
          <p:spPr bwMode="auto">
            <a:xfrm flipH="1">
              <a:off x="3906" y="2788"/>
              <a:ext cx="6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0" name="Line 26"/>
            <p:cNvSpPr>
              <a:spLocks noChangeShapeType="1"/>
            </p:cNvSpPr>
            <p:nvPr/>
          </p:nvSpPr>
          <p:spPr bwMode="auto">
            <a:xfrm rot="5400000" flipV="1">
              <a:off x="4264" y="2058"/>
              <a:ext cx="0" cy="2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41" name="Text Box 27"/>
            <p:cNvSpPr txBox="1">
              <a:spLocks noChangeArrowheads="1"/>
            </p:cNvSpPr>
            <p:nvPr/>
          </p:nvSpPr>
          <p:spPr bwMode="auto">
            <a:xfrm>
              <a:off x="4304" y="1926"/>
              <a:ext cx="24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i</a:t>
              </a:r>
              <a:r>
                <a:rPr lang="en-GB" altLang="en-US" baseline="-25000"/>
                <a:t>O</a:t>
              </a:r>
            </a:p>
          </p:txBody>
        </p:sp>
        <p:sp>
          <p:nvSpPr>
            <p:cNvPr id="16442" name="Line 29"/>
            <p:cNvSpPr>
              <a:spLocks noChangeShapeType="1"/>
            </p:cNvSpPr>
            <p:nvPr/>
          </p:nvSpPr>
          <p:spPr bwMode="auto">
            <a:xfrm flipH="1">
              <a:off x="3216" y="2616"/>
              <a:ext cx="1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3" name="Line 30"/>
            <p:cNvSpPr>
              <a:spLocks noChangeShapeType="1"/>
            </p:cNvSpPr>
            <p:nvPr/>
          </p:nvSpPr>
          <p:spPr bwMode="auto">
            <a:xfrm flipH="1">
              <a:off x="3018" y="2621"/>
              <a:ext cx="19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444" name="Group 31"/>
            <p:cNvGrpSpPr>
              <a:grpSpLocks/>
            </p:cNvGrpSpPr>
            <p:nvPr/>
          </p:nvGrpSpPr>
          <p:grpSpPr bwMode="auto">
            <a:xfrm>
              <a:off x="3131" y="2173"/>
              <a:ext cx="394" cy="2"/>
              <a:chOff x="3388" y="2242"/>
              <a:chExt cx="475" cy="3"/>
            </a:xfrm>
          </p:grpSpPr>
          <p:sp>
            <p:nvSpPr>
              <p:cNvPr id="16453" name="Line 32"/>
              <p:cNvSpPr>
                <a:spLocks noChangeShapeType="1"/>
              </p:cNvSpPr>
              <p:nvPr/>
            </p:nvSpPr>
            <p:spPr bwMode="auto">
              <a:xfrm flipH="1">
                <a:off x="3627" y="2245"/>
                <a:ext cx="2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54" name="Line 33"/>
              <p:cNvSpPr>
                <a:spLocks noChangeShapeType="1"/>
              </p:cNvSpPr>
              <p:nvPr/>
            </p:nvSpPr>
            <p:spPr bwMode="auto">
              <a:xfrm flipH="1">
                <a:off x="3388" y="2242"/>
                <a:ext cx="23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445" name="Line 34"/>
            <p:cNvSpPr>
              <a:spLocks noChangeShapeType="1"/>
            </p:cNvSpPr>
            <p:nvPr/>
          </p:nvSpPr>
          <p:spPr bwMode="auto">
            <a:xfrm>
              <a:off x="3896" y="2177"/>
              <a:ext cx="818" cy="0"/>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6" name="Line 35"/>
            <p:cNvSpPr>
              <a:spLocks noChangeShapeType="1"/>
            </p:cNvSpPr>
            <p:nvPr/>
          </p:nvSpPr>
          <p:spPr bwMode="auto">
            <a:xfrm>
              <a:off x="4700" y="2177"/>
              <a:ext cx="196"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47" name="Line 36"/>
            <p:cNvSpPr>
              <a:spLocks noChangeShapeType="1"/>
            </p:cNvSpPr>
            <p:nvPr/>
          </p:nvSpPr>
          <p:spPr bwMode="auto">
            <a:xfrm>
              <a:off x="3664" y="2313"/>
              <a:ext cx="533"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8" name="Line 37"/>
            <p:cNvSpPr>
              <a:spLocks noChangeShapeType="1"/>
            </p:cNvSpPr>
            <p:nvPr/>
          </p:nvSpPr>
          <p:spPr bwMode="auto">
            <a:xfrm>
              <a:off x="4697" y="2544"/>
              <a:ext cx="196"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49" name="Text Box 38"/>
            <p:cNvSpPr txBox="1">
              <a:spLocks noChangeArrowheads="1"/>
            </p:cNvSpPr>
            <p:nvPr/>
          </p:nvSpPr>
          <p:spPr bwMode="auto">
            <a:xfrm>
              <a:off x="4948" y="2247"/>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to load</a:t>
              </a:r>
            </a:p>
          </p:txBody>
        </p:sp>
        <p:sp>
          <p:nvSpPr>
            <p:cNvPr id="16450" name="Line 39"/>
            <p:cNvSpPr>
              <a:spLocks noChangeShapeType="1"/>
            </p:cNvSpPr>
            <p:nvPr/>
          </p:nvSpPr>
          <p:spPr bwMode="auto">
            <a:xfrm flipV="1">
              <a:off x="3908" y="2545"/>
              <a:ext cx="0" cy="2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51" name="Rectangle 40"/>
            <p:cNvSpPr>
              <a:spLocks noChangeArrowheads="1"/>
            </p:cNvSpPr>
            <p:nvPr/>
          </p:nvSpPr>
          <p:spPr bwMode="auto">
            <a:xfrm rot="-5400000">
              <a:off x="3812" y="2637"/>
              <a:ext cx="181" cy="56"/>
            </a:xfrm>
            <a:prstGeom prst="rect">
              <a:avLst/>
            </a:prstGeom>
            <a:solidFill>
              <a:schemeClr val="bg1"/>
            </a:solidFill>
            <a:ln w="9525">
              <a:solidFill>
                <a:schemeClr val="tx1"/>
              </a:solidFill>
              <a:miter lim="800000"/>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452" name="Line 41"/>
            <p:cNvSpPr>
              <a:spLocks noChangeShapeType="1"/>
            </p:cNvSpPr>
            <p:nvPr/>
          </p:nvSpPr>
          <p:spPr bwMode="auto">
            <a:xfrm>
              <a:off x="4567" y="2540"/>
              <a:ext cx="147"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392" name="Text Box 8"/>
          <p:cNvSpPr txBox="1">
            <a:spLocks noChangeArrowheads="1"/>
          </p:cNvSpPr>
          <p:nvPr/>
        </p:nvSpPr>
        <p:spPr bwMode="auto">
          <a:xfrm>
            <a:off x="598488" y="1177925"/>
            <a:ext cx="4065587"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dirty="0"/>
              <a:t>To sense the output </a:t>
            </a:r>
            <a:r>
              <a:rPr lang="en-GB" altLang="en-US" u="sng" dirty="0"/>
              <a:t>voltage</a:t>
            </a:r>
            <a:r>
              <a:rPr lang="en-GB" altLang="en-US" dirty="0"/>
              <a:t>, the feedback signal will need to be obtained from a connection made </a:t>
            </a:r>
            <a:r>
              <a:rPr lang="en-GB" altLang="en-US" u="sng" dirty="0"/>
              <a:t>across</a:t>
            </a:r>
            <a:r>
              <a:rPr lang="en-GB" altLang="en-US" dirty="0"/>
              <a:t> the output - i.e. a </a:t>
            </a:r>
            <a:r>
              <a:rPr lang="en-GB" altLang="en-US" u="sng" dirty="0"/>
              <a:t>shunt</a:t>
            </a:r>
            <a:r>
              <a:rPr lang="en-GB" altLang="en-US" dirty="0"/>
              <a:t> connection.</a:t>
            </a:r>
          </a:p>
          <a:p>
            <a:pPr eaLnBrk="1" hangingPunct="1">
              <a:spcBef>
                <a:spcPct val="50000"/>
              </a:spcBef>
            </a:pPr>
            <a:r>
              <a:rPr lang="en-GB" altLang="en-US" dirty="0">
                <a:solidFill>
                  <a:srgbClr val="FF0000"/>
                </a:solidFill>
              </a:rPr>
              <a:t>The shunt connection </a:t>
            </a:r>
            <a:r>
              <a:rPr lang="en-GB" altLang="en-US" i="1" dirty="0">
                <a:solidFill>
                  <a:srgbClr val="FF0000"/>
                </a:solidFill>
              </a:rPr>
              <a:t>reduces</a:t>
            </a:r>
            <a:r>
              <a:rPr lang="en-GB" altLang="en-US" dirty="0">
                <a:solidFill>
                  <a:srgbClr val="FF0000"/>
                </a:solidFill>
              </a:rPr>
              <a:t> the output impedance.</a:t>
            </a:r>
            <a:endParaRPr lang="el-GR" altLang="en-US" dirty="0">
              <a:solidFill>
                <a:srgbClr val="FF0000"/>
              </a:solidFill>
              <a:cs typeface="Arial" charset="0"/>
            </a:endParaRPr>
          </a:p>
        </p:txBody>
      </p:sp>
      <p:grpSp>
        <p:nvGrpSpPr>
          <p:cNvPr id="16393" name="Group 81"/>
          <p:cNvGrpSpPr>
            <a:grpSpLocks/>
          </p:cNvGrpSpPr>
          <p:nvPr/>
        </p:nvGrpSpPr>
        <p:grpSpPr bwMode="auto">
          <a:xfrm>
            <a:off x="4786313" y="1239838"/>
            <a:ext cx="4122737" cy="1497012"/>
            <a:chOff x="3015" y="781"/>
            <a:chExt cx="2597" cy="943"/>
          </a:xfrm>
        </p:grpSpPr>
        <p:sp>
          <p:nvSpPr>
            <p:cNvPr id="16396" name="Line 43"/>
            <p:cNvSpPr>
              <a:spLocks noChangeShapeType="1"/>
            </p:cNvSpPr>
            <p:nvPr/>
          </p:nvSpPr>
          <p:spPr bwMode="auto">
            <a:xfrm>
              <a:off x="3525" y="781"/>
              <a:ext cx="1" cy="449"/>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7" name="Line 44"/>
            <p:cNvSpPr>
              <a:spLocks noChangeShapeType="1"/>
            </p:cNvSpPr>
            <p:nvPr/>
          </p:nvSpPr>
          <p:spPr bwMode="auto">
            <a:xfrm flipV="1">
              <a:off x="3525" y="1006"/>
              <a:ext cx="361" cy="224"/>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8" name="Line 45"/>
            <p:cNvSpPr>
              <a:spLocks noChangeShapeType="1"/>
            </p:cNvSpPr>
            <p:nvPr/>
          </p:nvSpPr>
          <p:spPr bwMode="auto">
            <a:xfrm>
              <a:off x="3525" y="781"/>
              <a:ext cx="361" cy="225"/>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9" name="Rectangle 46"/>
            <p:cNvSpPr>
              <a:spLocks noChangeArrowheads="1"/>
            </p:cNvSpPr>
            <p:nvPr/>
          </p:nvSpPr>
          <p:spPr bwMode="auto">
            <a:xfrm>
              <a:off x="3417" y="1312"/>
              <a:ext cx="596" cy="292"/>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400" name="Line 47"/>
            <p:cNvSpPr>
              <a:spLocks noChangeShapeType="1"/>
            </p:cNvSpPr>
            <p:nvPr/>
          </p:nvSpPr>
          <p:spPr bwMode="auto">
            <a:xfrm>
              <a:off x="4013" y="1372"/>
              <a:ext cx="361" cy="1"/>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1" name="Line 48"/>
            <p:cNvSpPr>
              <a:spLocks noChangeShapeType="1"/>
            </p:cNvSpPr>
            <p:nvPr/>
          </p:nvSpPr>
          <p:spPr bwMode="auto">
            <a:xfrm flipV="1">
              <a:off x="4374" y="1006"/>
              <a:ext cx="1" cy="374"/>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2" name="Rectangle 49"/>
            <p:cNvSpPr>
              <a:spLocks noChangeArrowheads="1"/>
            </p:cNvSpPr>
            <p:nvPr/>
          </p:nvSpPr>
          <p:spPr bwMode="auto">
            <a:xfrm>
              <a:off x="3559" y="915"/>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rPr>
                <a:t>A</a:t>
              </a:r>
              <a:endParaRPr lang="en-GB" altLang="en-US"/>
            </a:p>
          </p:txBody>
        </p:sp>
        <p:sp>
          <p:nvSpPr>
            <p:cNvPr id="16403" name="Rectangle 50"/>
            <p:cNvSpPr>
              <a:spLocks noChangeArrowheads="1"/>
            </p:cNvSpPr>
            <p:nvPr/>
          </p:nvSpPr>
          <p:spPr bwMode="auto">
            <a:xfrm>
              <a:off x="3617" y="972"/>
              <a:ext cx="10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OL</a:t>
              </a:r>
              <a:endParaRPr lang="en-GB" altLang="en-US"/>
            </a:p>
          </p:txBody>
        </p:sp>
        <p:sp>
          <p:nvSpPr>
            <p:cNvPr id="16404" name="Rectangle 51"/>
            <p:cNvSpPr>
              <a:spLocks noChangeArrowheads="1"/>
            </p:cNvSpPr>
            <p:nvPr/>
          </p:nvSpPr>
          <p:spPr bwMode="auto">
            <a:xfrm>
              <a:off x="3691" y="1382"/>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latin typeface="Symbol" pitchFamily="18" charset="2"/>
                </a:rPr>
                <a:t>b</a:t>
              </a:r>
              <a:endParaRPr lang="en-GB" altLang="en-US"/>
            </a:p>
          </p:txBody>
        </p:sp>
        <p:sp>
          <p:nvSpPr>
            <p:cNvPr id="16405" name="Line 52"/>
            <p:cNvSpPr>
              <a:spLocks noChangeShapeType="1"/>
            </p:cNvSpPr>
            <p:nvPr/>
          </p:nvSpPr>
          <p:spPr bwMode="auto">
            <a:xfrm>
              <a:off x="4374" y="1305"/>
              <a:ext cx="1" cy="2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6" name="Line 53"/>
            <p:cNvSpPr>
              <a:spLocks noChangeShapeType="1"/>
            </p:cNvSpPr>
            <p:nvPr/>
          </p:nvSpPr>
          <p:spPr bwMode="auto">
            <a:xfrm rot="-5400000">
              <a:off x="4507" y="1559"/>
              <a:ext cx="174"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7" name="Oval 54"/>
            <p:cNvSpPr>
              <a:spLocks noChangeArrowheads="1"/>
            </p:cNvSpPr>
            <p:nvPr/>
          </p:nvSpPr>
          <p:spPr bwMode="auto">
            <a:xfrm>
              <a:off x="4579" y="1480"/>
              <a:ext cx="29" cy="31"/>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408" name="Oval 55"/>
            <p:cNvSpPr>
              <a:spLocks noChangeArrowheads="1"/>
            </p:cNvSpPr>
            <p:nvPr/>
          </p:nvSpPr>
          <p:spPr bwMode="auto">
            <a:xfrm>
              <a:off x="4579" y="1480"/>
              <a:ext cx="29" cy="31"/>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409" name="AutoShape 56"/>
            <p:cNvSpPr>
              <a:spLocks noChangeArrowheads="1"/>
            </p:cNvSpPr>
            <p:nvPr/>
          </p:nvSpPr>
          <p:spPr bwMode="auto">
            <a:xfrm flipV="1">
              <a:off x="4549" y="1638"/>
              <a:ext cx="99" cy="86"/>
            </a:xfrm>
            <a:prstGeom prst="triangle">
              <a:avLst>
                <a:gd name="adj" fmla="val 50000"/>
              </a:avLst>
            </a:prstGeom>
            <a:solidFill>
              <a:srgbClr val="777777"/>
            </a:solidFill>
            <a:ln w="9525">
              <a:solidFill>
                <a:schemeClr val="tx1"/>
              </a:solidFill>
              <a:miter lim="800000"/>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410" name="Line 57"/>
            <p:cNvSpPr>
              <a:spLocks noChangeShapeType="1"/>
            </p:cNvSpPr>
            <p:nvPr/>
          </p:nvSpPr>
          <p:spPr bwMode="auto">
            <a:xfrm flipH="1">
              <a:off x="4013" y="1497"/>
              <a:ext cx="72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1" name="Line 58"/>
            <p:cNvSpPr>
              <a:spLocks noChangeShapeType="1"/>
            </p:cNvSpPr>
            <p:nvPr/>
          </p:nvSpPr>
          <p:spPr bwMode="auto">
            <a:xfrm flipV="1">
              <a:off x="4619" y="1150"/>
              <a:ext cx="0" cy="2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2" name="Text Box 59"/>
            <p:cNvSpPr txBox="1">
              <a:spLocks noChangeArrowheads="1"/>
            </p:cNvSpPr>
            <p:nvPr/>
          </p:nvSpPr>
          <p:spPr bwMode="auto">
            <a:xfrm>
              <a:off x="4627" y="1160"/>
              <a:ext cx="34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v</a:t>
              </a:r>
              <a:r>
                <a:rPr lang="en-GB" altLang="en-US" baseline="-25000"/>
                <a:t>O</a:t>
              </a:r>
            </a:p>
          </p:txBody>
        </p:sp>
        <p:grpSp>
          <p:nvGrpSpPr>
            <p:cNvPr id="16413" name="Group 60"/>
            <p:cNvGrpSpPr>
              <a:grpSpLocks/>
            </p:cNvGrpSpPr>
            <p:nvPr/>
          </p:nvGrpSpPr>
          <p:grpSpPr bwMode="auto">
            <a:xfrm>
              <a:off x="3015" y="1445"/>
              <a:ext cx="394" cy="3"/>
              <a:chOff x="3252" y="2776"/>
              <a:chExt cx="475" cy="4"/>
            </a:xfrm>
          </p:grpSpPr>
          <p:sp>
            <p:nvSpPr>
              <p:cNvPr id="16423" name="Line 61"/>
              <p:cNvSpPr>
                <a:spLocks noChangeShapeType="1"/>
              </p:cNvSpPr>
              <p:nvPr/>
            </p:nvSpPr>
            <p:spPr bwMode="auto">
              <a:xfrm flipH="1">
                <a:off x="3491" y="2776"/>
                <a:ext cx="2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4" name="Line 62"/>
              <p:cNvSpPr>
                <a:spLocks noChangeShapeType="1"/>
              </p:cNvSpPr>
              <p:nvPr/>
            </p:nvSpPr>
            <p:spPr bwMode="auto">
              <a:xfrm flipH="1">
                <a:off x="3252" y="2780"/>
                <a:ext cx="23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414" name="Group 63"/>
            <p:cNvGrpSpPr>
              <a:grpSpLocks/>
            </p:cNvGrpSpPr>
            <p:nvPr/>
          </p:nvGrpSpPr>
          <p:grpSpPr bwMode="auto">
            <a:xfrm>
              <a:off x="3128" y="1002"/>
              <a:ext cx="394" cy="2"/>
              <a:chOff x="3388" y="2242"/>
              <a:chExt cx="475" cy="3"/>
            </a:xfrm>
          </p:grpSpPr>
          <p:sp>
            <p:nvSpPr>
              <p:cNvPr id="16421" name="Line 64"/>
              <p:cNvSpPr>
                <a:spLocks noChangeShapeType="1"/>
              </p:cNvSpPr>
              <p:nvPr/>
            </p:nvSpPr>
            <p:spPr bwMode="auto">
              <a:xfrm flipH="1">
                <a:off x="3627" y="2245"/>
                <a:ext cx="2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2" name="Line 65"/>
              <p:cNvSpPr>
                <a:spLocks noChangeShapeType="1"/>
              </p:cNvSpPr>
              <p:nvPr/>
            </p:nvSpPr>
            <p:spPr bwMode="auto">
              <a:xfrm flipH="1">
                <a:off x="3388" y="2242"/>
                <a:ext cx="23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415" name="Line 67"/>
            <p:cNvSpPr>
              <a:spLocks noChangeShapeType="1"/>
            </p:cNvSpPr>
            <p:nvPr/>
          </p:nvSpPr>
          <p:spPr bwMode="auto">
            <a:xfrm>
              <a:off x="3886" y="1002"/>
              <a:ext cx="818"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6" name="Line 68"/>
            <p:cNvSpPr>
              <a:spLocks noChangeShapeType="1"/>
            </p:cNvSpPr>
            <p:nvPr/>
          </p:nvSpPr>
          <p:spPr bwMode="auto">
            <a:xfrm>
              <a:off x="4690" y="1002"/>
              <a:ext cx="196"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7" name="Line 69"/>
            <p:cNvSpPr>
              <a:spLocks noChangeShapeType="1"/>
            </p:cNvSpPr>
            <p:nvPr/>
          </p:nvSpPr>
          <p:spPr bwMode="auto">
            <a:xfrm>
              <a:off x="4729" y="1501"/>
              <a:ext cx="196"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8" name="Text Box 70"/>
            <p:cNvSpPr txBox="1">
              <a:spLocks noChangeArrowheads="1"/>
            </p:cNvSpPr>
            <p:nvPr/>
          </p:nvSpPr>
          <p:spPr bwMode="auto">
            <a:xfrm>
              <a:off x="4988" y="1133"/>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to load</a:t>
              </a:r>
            </a:p>
          </p:txBody>
        </p:sp>
        <p:sp>
          <p:nvSpPr>
            <p:cNvPr id="16419" name="Oval 71"/>
            <p:cNvSpPr>
              <a:spLocks noChangeArrowheads="1"/>
            </p:cNvSpPr>
            <p:nvPr/>
          </p:nvSpPr>
          <p:spPr bwMode="auto">
            <a:xfrm>
              <a:off x="4361" y="984"/>
              <a:ext cx="29" cy="31"/>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6420" name="Oval 72"/>
            <p:cNvSpPr>
              <a:spLocks noChangeArrowheads="1"/>
            </p:cNvSpPr>
            <p:nvPr/>
          </p:nvSpPr>
          <p:spPr bwMode="auto">
            <a:xfrm>
              <a:off x="4361" y="984"/>
              <a:ext cx="29" cy="31"/>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grpSp>
      <p:sp>
        <p:nvSpPr>
          <p:cNvPr id="16394" name="Text Box 75"/>
          <p:cNvSpPr txBox="1">
            <a:spLocks noChangeArrowheads="1"/>
          </p:cNvSpPr>
          <p:nvPr/>
        </p:nvSpPr>
        <p:spPr bwMode="auto">
          <a:xfrm>
            <a:off x="517525" y="5364163"/>
            <a:ext cx="81184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dirty="0"/>
              <a:t>Unfortunately, it is not always obvious which sensing arrangement a particular circuit is using! The rule to remember is that if it is voltage sensing the feedback signal should be derived from </a:t>
            </a:r>
            <a:r>
              <a:rPr lang="en-GB" altLang="en-US" u="sng" dirty="0"/>
              <a:t>across the output</a:t>
            </a:r>
            <a:r>
              <a:rPr lang="en-GB" altLang="en-US" dirty="0"/>
              <a:t> – </a:t>
            </a:r>
            <a:r>
              <a:rPr lang="en-GB" altLang="en-US" u="sng" dirty="0"/>
              <a:t>if it isn’t, then it will be current sensing</a:t>
            </a:r>
            <a:r>
              <a:rPr lang="en-GB" altLang="en-US" dirty="0"/>
              <a:t> !</a:t>
            </a:r>
          </a:p>
        </p:txBody>
      </p:sp>
      <p:sp>
        <p:nvSpPr>
          <p:cNvPr id="16395" name="Text Box 76"/>
          <p:cNvSpPr txBox="1">
            <a:spLocks noChangeArrowheads="1"/>
          </p:cNvSpPr>
          <p:nvPr/>
        </p:nvSpPr>
        <p:spPr bwMode="auto">
          <a:xfrm>
            <a:off x="660399" y="827088"/>
            <a:ext cx="44418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b="1" dirty="0"/>
              <a:t>Practical </a:t>
            </a:r>
            <a:r>
              <a:rPr lang="en-GB" altLang="en-US" b="1" dirty="0" smtClean="0"/>
              <a:t>implementation </a:t>
            </a:r>
            <a:r>
              <a:rPr lang="en-GB" altLang="en-US" b="1" dirty="0" smtClean="0">
                <a:solidFill>
                  <a:srgbClr val="FF0000"/>
                </a:solidFill>
              </a:rPr>
              <a:t>Lecture 7. 22</a:t>
            </a:r>
            <a:endParaRPr lang="en-GB" altLang="en-US" b="1" dirty="0">
              <a:solidFill>
                <a:srgbClr val="FF0000"/>
              </a:solidFill>
            </a:endParaRPr>
          </a:p>
        </p:txBody>
      </p:sp>
    </p:spTree>
    <p:extLst>
      <p:ext uri="{BB962C8B-B14F-4D97-AF65-F5344CB8AC3E}">
        <p14:creationId xmlns:p14="http://schemas.microsoft.com/office/powerpoint/2010/main" val="895684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C2F78B9F-C0D6-4803-8D56-009A9B085F07}" type="slidenum">
              <a:rPr lang="en-GB" altLang="en-US" sz="1200">
                <a:latin typeface="Garamond" pitchFamily="18" charset="0"/>
              </a:rPr>
              <a:pPr/>
              <a:t>14</a:t>
            </a:fld>
            <a:endParaRPr lang="en-GB" altLang="en-US" sz="1200">
              <a:latin typeface="Garamond" pitchFamily="18" charset="0"/>
            </a:endParaRPr>
          </a:p>
        </p:txBody>
      </p:sp>
      <p:sp>
        <p:nvSpPr>
          <p:cNvPr id="30723"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30724"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30725"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30726" name="Text Box 6"/>
          <p:cNvSpPr txBox="1">
            <a:spLocks noChangeArrowheads="1"/>
          </p:cNvSpPr>
          <p:nvPr/>
        </p:nvSpPr>
        <p:spPr bwMode="auto">
          <a:xfrm>
            <a:off x="742950" y="1006475"/>
            <a:ext cx="3508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b="1" u="sng">
                <a:ea typeface="SimSun" pitchFamily="2" charset="-122"/>
              </a:rPr>
              <a:t>Some practical examples</a:t>
            </a:r>
          </a:p>
        </p:txBody>
      </p:sp>
      <p:sp>
        <p:nvSpPr>
          <p:cNvPr id="30727" name="Text Box 7"/>
          <p:cNvSpPr txBox="1">
            <a:spLocks noChangeArrowheads="1"/>
          </p:cNvSpPr>
          <p:nvPr/>
        </p:nvSpPr>
        <p:spPr bwMode="auto">
          <a:xfrm>
            <a:off x="741363" y="1657350"/>
            <a:ext cx="3508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u="sng">
                <a:ea typeface="SimSun" pitchFamily="2" charset="-122"/>
              </a:rPr>
              <a:t>Output voltage sensing</a:t>
            </a:r>
          </a:p>
        </p:txBody>
      </p:sp>
      <p:sp>
        <p:nvSpPr>
          <p:cNvPr id="30728" name="Text Box 62"/>
          <p:cNvSpPr txBox="1">
            <a:spLocks noChangeArrowheads="1"/>
          </p:cNvSpPr>
          <p:nvPr/>
        </p:nvSpPr>
        <p:spPr bwMode="auto">
          <a:xfrm>
            <a:off x="677863" y="2433638"/>
            <a:ext cx="2855912"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In this example, the feedback signal is being taken from the collector of a common emitter amplifier as a shunt connection</a:t>
            </a:r>
          </a:p>
        </p:txBody>
      </p:sp>
      <p:sp>
        <p:nvSpPr>
          <p:cNvPr id="30729" name="Text Box 70"/>
          <p:cNvSpPr txBox="1">
            <a:spLocks noChangeArrowheads="1"/>
          </p:cNvSpPr>
          <p:nvPr/>
        </p:nvSpPr>
        <p:spPr bwMode="auto">
          <a:xfrm>
            <a:off x="646113" y="3914775"/>
            <a:ext cx="285591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dirty="0">
                <a:ea typeface="SimSun" pitchFamily="2" charset="-122"/>
              </a:rPr>
              <a:t>There is a </a:t>
            </a:r>
            <a:r>
              <a:rPr lang="en-GB" altLang="zh-CN" sz="1600" dirty="0">
                <a:solidFill>
                  <a:srgbClr val="FF0000"/>
                </a:solidFill>
                <a:ea typeface="SimSun" pitchFamily="2" charset="-122"/>
              </a:rPr>
              <a:t>direct connection to the output voltage terminal </a:t>
            </a:r>
            <a:r>
              <a:rPr lang="en-GB" altLang="zh-CN" sz="1600" dirty="0">
                <a:ea typeface="SimSun" pitchFamily="2" charset="-122"/>
              </a:rPr>
              <a:t>so it is clearly sensing the output voltage. It is therefore </a:t>
            </a:r>
            <a:r>
              <a:rPr lang="en-GB" altLang="zh-CN" sz="1600" b="1" i="1" dirty="0">
                <a:solidFill>
                  <a:srgbClr val="FF0000"/>
                </a:solidFill>
                <a:ea typeface="SimSun" pitchFamily="2" charset="-122"/>
              </a:rPr>
              <a:t>SHUNT derived </a:t>
            </a:r>
            <a:r>
              <a:rPr lang="en-GB" altLang="zh-CN" sz="1600" dirty="0">
                <a:solidFill>
                  <a:srgbClr val="FF0000"/>
                </a:solidFill>
                <a:ea typeface="SimSun" pitchFamily="2" charset="-122"/>
              </a:rPr>
              <a:t>feedback</a:t>
            </a:r>
            <a:r>
              <a:rPr lang="en-GB" altLang="zh-CN" sz="1600" dirty="0">
                <a:ea typeface="SimSun" pitchFamily="2" charset="-122"/>
              </a:rPr>
              <a:t>.</a:t>
            </a:r>
          </a:p>
        </p:txBody>
      </p:sp>
      <p:sp>
        <p:nvSpPr>
          <p:cNvPr id="30730" name="Text Box 71"/>
          <p:cNvSpPr txBox="1">
            <a:spLocks noChangeArrowheads="1"/>
          </p:cNvSpPr>
          <p:nvPr/>
        </p:nvSpPr>
        <p:spPr bwMode="auto">
          <a:xfrm>
            <a:off x="649288" y="5553075"/>
            <a:ext cx="7132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The </a:t>
            </a:r>
            <a:r>
              <a:rPr lang="en-GB" altLang="zh-CN" sz="1600">
                <a:solidFill>
                  <a:srgbClr val="FF0000"/>
                </a:solidFill>
                <a:ea typeface="SimSun" pitchFamily="2" charset="-122"/>
              </a:rPr>
              <a:t>output impedance will be reduced </a:t>
            </a:r>
            <a:r>
              <a:rPr lang="en-GB" altLang="zh-CN" sz="1600">
                <a:ea typeface="SimSun" pitchFamily="2" charset="-122"/>
              </a:rPr>
              <a:t>by the feedback (shunt connection)</a:t>
            </a:r>
          </a:p>
        </p:txBody>
      </p:sp>
      <p:grpSp>
        <p:nvGrpSpPr>
          <p:cNvPr id="2" name="Group 1"/>
          <p:cNvGrpSpPr/>
          <p:nvPr/>
        </p:nvGrpSpPr>
        <p:grpSpPr>
          <a:xfrm>
            <a:off x="4215606" y="1445137"/>
            <a:ext cx="4230688" cy="3586162"/>
            <a:chOff x="4505325" y="1535113"/>
            <a:chExt cx="4230688" cy="3586162"/>
          </a:xfrm>
        </p:grpSpPr>
        <p:sp>
          <p:nvSpPr>
            <p:cNvPr id="30731" name="Text Box 61"/>
            <p:cNvSpPr txBox="1">
              <a:spLocks noChangeArrowheads="1"/>
            </p:cNvSpPr>
            <p:nvPr/>
          </p:nvSpPr>
          <p:spPr bwMode="auto">
            <a:xfrm>
              <a:off x="8323263" y="3101975"/>
              <a:ext cx="412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v</a:t>
              </a:r>
              <a:r>
                <a:rPr lang="en-US" altLang="zh-CN" sz="1600" baseline="-25000">
                  <a:ea typeface="SimSun" pitchFamily="2" charset="-122"/>
                </a:rPr>
                <a:t>o</a:t>
              </a:r>
            </a:p>
          </p:txBody>
        </p:sp>
        <p:grpSp>
          <p:nvGrpSpPr>
            <p:cNvPr id="30732" name="Group 9"/>
            <p:cNvGrpSpPr>
              <a:grpSpLocks/>
            </p:cNvGrpSpPr>
            <p:nvPr/>
          </p:nvGrpSpPr>
          <p:grpSpPr bwMode="auto">
            <a:xfrm>
              <a:off x="5221288" y="2617788"/>
              <a:ext cx="334962" cy="630237"/>
              <a:chOff x="512" y="2531"/>
              <a:chExt cx="263" cy="496"/>
            </a:xfrm>
          </p:grpSpPr>
          <p:sp>
            <p:nvSpPr>
              <p:cNvPr id="30761" name="Line 10"/>
              <p:cNvSpPr>
                <a:spLocks noChangeShapeType="1"/>
              </p:cNvSpPr>
              <p:nvPr/>
            </p:nvSpPr>
            <p:spPr bwMode="auto">
              <a:xfrm>
                <a:off x="646" y="2786"/>
                <a:ext cx="129" cy="1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62" name="Line 11"/>
              <p:cNvSpPr>
                <a:spLocks noChangeShapeType="1"/>
              </p:cNvSpPr>
              <p:nvPr/>
            </p:nvSpPr>
            <p:spPr bwMode="auto">
              <a:xfrm>
                <a:off x="637" y="2644"/>
                <a:ext cx="0" cy="27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3" name="Line 12"/>
              <p:cNvSpPr>
                <a:spLocks noChangeShapeType="1"/>
              </p:cNvSpPr>
              <p:nvPr/>
            </p:nvSpPr>
            <p:spPr bwMode="auto">
              <a:xfrm flipV="1">
                <a:off x="637" y="2644"/>
                <a:ext cx="133" cy="1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4" name="Line 13"/>
              <p:cNvSpPr>
                <a:spLocks noChangeShapeType="1"/>
              </p:cNvSpPr>
              <p:nvPr/>
            </p:nvSpPr>
            <p:spPr bwMode="auto">
              <a:xfrm flipV="1">
                <a:off x="772" y="2531"/>
                <a:ext cx="0" cy="1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5" name="Line 14"/>
              <p:cNvSpPr>
                <a:spLocks noChangeShapeType="1"/>
              </p:cNvSpPr>
              <p:nvPr/>
            </p:nvSpPr>
            <p:spPr bwMode="auto">
              <a:xfrm flipV="1">
                <a:off x="774" y="2917"/>
                <a:ext cx="0" cy="1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6" name="Line 15"/>
              <p:cNvSpPr>
                <a:spLocks noChangeShapeType="1"/>
              </p:cNvSpPr>
              <p:nvPr/>
            </p:nvSpPr>
            <p:spPr bwMode="auto">
              <a:xfrm flipH="1">
                <a:off x="512" y="2784"/>
                <a:ext cx="1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33" name="Rectangle 16"/>
            <p:cNvSpPr>
              <a:spLocks noChangeArrowheads="1"/>
            </p:cNvSpPr>
            <p:nvPr/>
          </p:nvSpPr>
          <p:spPr bwMode="auto">
            <a:xfrm>
              <a:off x="5478463" y="2239963"/>
              <a:ext cx="136525" cy="376237"/>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30734" name="Line 17"/>
            <p:cNvSpPr>
              <a:spLocks noChangeShapeType="1"/>
            </p:cNvSpPr>
            <p:nvPr/>
          </p:nvSpPr>
          <p:spPr bwMode="auto">
            <a:xfrm flipV="1">
              <a:off x="5545138" y="1952625"/>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5" name="Line 18"/>
            <p:cNvSpPr>
              <a:spLocks noChangeShapeType="1"/>
            </p:cNvSpPr>
            <p:nvPr/>
          </p:nvSpPr>
          <p:spPr bwMode="auto">
            <a:xfrm flipH="1">
              <a:off x="4505325" y="1943100"/>
              <a:ext cx="17605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6" name="Rectangle 19"/>
            <p:cNvSpPr>
              <a:spLocks noChangeArrowheads="1"/>
            </p:cNvSpPr>
            <p:nvPr/>
          </p:nvSpPr>
          <p:spPr bwMode="auto">
            <a:xfrm>
              <a:off x="5478463" y="3248025"/>
              <a:ext cx="138112" cy="376238"/>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30737" name="Line 20"/>
            <p:cNvSpPr>
              <a:spLocks noChangeShapeType="1"/>
            </p:cNvSpPr>
            <p:nvPr/>
          </p:nvSpPr>
          <p:spPr bwMode="auto">
            <a:xfrm>
              <a:off x="5556250" y="3621088"/>
              <a:ext cx="0" cy="220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8" name="Line 24"/>
            <p:cNvSpPr>
              <a:spLocks noChangeShapeType="1"/>
            </p:cNvSpPr>
            <p:nvPr/>
          </p:nvSpPr>
          <p:spPr bwMode="auto">
            <a:xfrm flipH="1">
              <a:off x="4725988" y="2936875"/>
              <a:ext cx="5794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9" name="Text Box 25"/>
            <p:cNvSpPr txBox="1">
              <a:spLocks noChangeArrowheads="1"/>
            </p:cNvSpPr>
            <p:nvPr/>
          </p:nvSpPr>
          <p:spPr bwMode="auto">
            <a:xfrm>
              <a:off x="5670550" y="2239963"/>
              <a:ext cx="498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R</a:t>
              </a:r>
              <a:r>
                <a:rPr lang="en-US" altLang="zh-CN" sz="1600" baseline="-25000">
                  <a:ea typeface="SimSun" pitchFamily="2" charset="-122"/>
                </a:rPr>
                <a:t>C</a:t>
              </a:r>
            </a:p>
          </p:txBody>
        </p:sp>
        <p:sp>
          <p:nvSpPr>
            <p:cNvPr id="30740" name="Text Box 26"/>
            <p:cNvSpPr txBox="1">
              <a:spLocks noChangeArrowheads="1"/>
            </p:cNvSpPr>
            <p:nvPr/>
          </p:nvSpPr>
          <p:spPr bwMode="auto">
            <a:xfrm>
              <a:off x="4810125" y="1535113"/>
              <a:ext cx="842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V</a:t>
              </a:r>
              <a:r>
                <a:rPr lang="en-US" altLang="zh-CN" sz="1600" baseline="-25000">
                  <a:ea typeface="SimSun" pitchFamily="2" charset="-122"/>
                </a:rPr>
                <a:t>CC</a:t>
              </a:r>
            </a:p>
          </p:txBody>
        </p:sp>
        <p:sp>
          <p:nvSpPr>
            <p:cNvPr id="30741" name="Text Box 27"/>
            <p:cNvSpPr txBox="1">
              <a:spLocks noChangeArrowheads="1"/>
            </p:cNvSpPr>
            <p:nvPr/>
          </p:nvSpPr>
          <p:spPr bwMode="auto">
            <a:xfrm>
              <a:off x="4918075" y="3835400"/>
              <a:ext cx="550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0 v</a:t>
              </a:r>
            </a:p>
          </p:txBody>
        </p:sp>
        <p:sp>
          <p:nvSpPr>
            <p:cNvPr id="30742" name="Text Box 30"/>
            <p:cNvSpPr txBox="1">
              <a:spLocks noChangeArrowheads="1"/>
            </p:cNvSpPr>
            <p:nvPr/>
          </p:nvSpPr>
          <p:spPr bwMode="auto">
            <a:xfrm>
              <a:off x="7412038" y="3094038"/>
              <a:ext cx="412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R</a:t>
              </a:r>
              <a:r>
                <a:rPr lang="en-US" altLang="zh-CN" sz="1600" baseline="-25000">
                  <a:ea typeface="SimSun" pitchFamily="2" charset="-122"/>
                </a:rPr>
                <a:t>L</a:t>
              </a:r>
            </a:p>
          </p:txBody>
        </p:sp>
        <p:sp>
          <p:nvSpPr>
            <p:cNvPr id="30743" name="Line 31"/>
            <p:cNvSpPr>
              <a:spLocks noChangeShapeType="1"/>
            </p:cNvSpPr>
            <p:nvPr/>
          </p:nvSpPr>
          <p:spPr bwMode="auto">
            <a:xfrm flipH="1">
              <a:off x="4573588" y="3844925"/>
              <a:ext cx="32924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4" name="Text Box 47"/>
            <p:cNvSpPr txBox="1">
              <a:spLocks noChangeArrowheads="1"/>
            </p:cNvSpPr>
            <p:nvPr/>
          </p:nvSpPr>
          <p:spPr bwMode="auto">
            <a:xfrm>
              <a:off x="5073650" y="3276600"/>
              <a:ext cx="430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R</a:t>
              </a:r>
              <a:r>
                <a:rPr lang="en-US" altLang="zh-CN" sz="1600" baseline="-25000">
                  <a:ea typeface="SimSun" pitchFamily="2" charset="-122"/>
                </a:rPr>
                <a:t>E</a:t>
              </a:r>
            </a:p>
          </p:txBody>
        </p:sp>
        <p:sp>
          <p:nvSpPr>
            <p:cNvPr id="30745" name="Line 52"/>
            <p:cNvSpPr>
              <a:spLocks noChangeShapeType="1"/>
            </p:cNvSpPr>
            <p:nvPr/>
          </p:nvSpPr>
          <p:spPr bwMode="auto">
            <a:xfrm>
              <a:off x="5561013" y="2687638"/>
              <a:ext cx="1784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746" name="Group 54"/>
            <p:cNvGrpSpPr>
              <a:grpSpLocks/>
            </p:cNvGrpSpPr>
            <p:nvPr/>
          </p:nvGrpSpPr>
          <p:grpSpPr bwMode="auto">
            <a:xfrm rot="-5400000">
              <a:off x="7248525" y="2654300"/>
              <a:ext cx="295275" cy="60325"/>
              <a:chOff x="3368" y="2447"/>
              <a:chExt cx="209" cy="43"/>
            </a:xfrm>
          </p:grpSpPr>
          <p:sp>
            <p:nvSpPr>
              <p:cNvPr id="30759" name="Line 55"/>
              <p:cNvSpPr>
                <a:spLocks noChangeShapeType="1"/>
              </p:cNvSpPr>
              <p:nvPr/>
            </p:nvSpPr>
            <p:spPr bwMode="auto">
              <a:xfrm rot="-5400000">
                <a:off x="3473" y="2385"/>
                <a:ext cx="0" cy="2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0" name="Line 56"/>
              <p:cNvSpPr>
                <a:spLocks noChangeShapeType="1"/>
              </p:cNvSpPr>
              <p:nvPr/>
            </p:nvSpPr>
            <p:spPr bwMode="auto">
              <a:xfrm rot="-5400000">
                <a:off x="3473" y="2342"/>
                <a:ext cx="0" cy="2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47" name="Line 57"/>
            <p:cNvSpPr>
              <a:spLocks noChangeShapeType="1"/>
            </p:cNvSpPr>
            <p:nvPr/>
          </p:nvSpPr>
          <p:spPr bwMode="auto">
            <a:xfrm>
              <a:off x="7426325" y="2676525"/>
              <a:ext cx="44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8" name="Line 59"/>
            <p:cNvSpPr>
              <a:spLocks noChangeShapeType="1"/>
            </p:cNvSpPr>
            <p:nvPr/>
          </p:nvSpPr>
          <p:spPr bwMode="auto">
            <a:xfrm>
              <a:off x="7851775" y="2676525"/>
              <a:ext cx="0" cy="1146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9" name="Rectangle 58"/>
            <p:cNvSpPr>
              <a:spLocks noChangeArrowheads="1"/>
            </p:cNvSpPr>
            <p:nvPr/>
          </p:nvSpPr>
          <p:spPr bwMode="auto">
            <a:xfrm>
              <a:off x="7788275" y="3065463"/>
              <a:ext cx="136525" cy="376237"/>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30750" name="Line 60"/>
            <p:cNvSpPr>
              <a:spLocks noChangeShapeType="1"/>
            </p:cNvSpPr>
            <p:nvPr/>
          </p:nvSpPr>
          <p:spPr bwMode="auto">
            <a:xfrm flipV="1">
              <a:off x="8267700" y="2921000"/>
              <a:ext cx="0" cy="700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51" name="Line 63"/>
            <p:cNvSpPr>
              <a:spLocks noChangeShapeType="1"/>
            </p:cNvSpPr>
            <p:nvPr/>
          </p:nvSpPr>
          <p:spPr bwMode="auto">
            <a:xfrm>
              <a:off x="7081838" y="2687638"/>
              <a:ext cx="0" cy="1095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2" name="Line 64"/>
            <p:cNvSpPr>
              <a:spLocks noChangeShapeType="1"/>
            </p:cNvSpPr>
            <p:nvPr/>
          </p:nvSpPr>
          <p:spPr bwMode="auto">
            <a:xfrm>
              <a:off x="7080250" y="3932238"/>
              <a:ext cx="0" cy="731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3" name="Line 65"/>
            <p:cNvSpPr>
              <a:spLocks noChangeShapeType="1"/>
            </p:cNvSpPr>
            <p:nvPr/>
          </p:nvSpPr>
          <p:spPr bwMode="auto">
            <a:xfrm flipH="1">
              <a:off x="5832475" y="4643438"/>
              <a:ext cx="12398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4" name="Line 66"/>
            <p:cNvSpPr>
              <a:spLocks noChangeShapeType="1"/>
            </p:cNvSpPr>
            <p:nvPr/>
          </p:nvSpPr>
          <p:spPr bwMode="auto">
            <a:xfrm flipH="1">
              <a:off x="4865688" y="4643438"/>
              <a:ext cx="9937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5" name="Line 67"/>
            <p:cNvSpPr>
              <a:spLocks noChangeShapeType="1"/>
            </p:cNvSpPr>
            <p:nvPr/>
          </p:nvSpPr>
          <p:spPr bwMode="auto">
            <a:xfrm flipH="1">
              <a:off x="6202363" y="4641850"/>
              <a:ext cx="6175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0756" name="Text Box 68"/>
            <p:cNvSpPr txBox="1">
              <a:spLocks noChangeArrowheads="1"/>
            </p:cNvSpPr>
            <p:nvPr/>
          </p:nvSpPr>
          <p:spPr bwMode="auto">
            <a:xfrm>
              <a:off x="5653088" y="4784725"/>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Feedback to input</a:t>
              </a:r>
            </a:p>
          </p:txBody>
        </p:sp>
        <p:sp>
          <p:nvSpPr>
            <p:cNvPr id="30757" name="Oval 73"/>
            <p:cNvSpPr>
              <a:spLocks noChangeArrowheads="1"/>
            </p:cNvSpPr>
            <p:nvPr/>
          </p:nvSpPr>
          <p:spPr bwMode="auto">
            <a:xfrm>
              <a:off x="7045325" y="2646363"/>
              <a:ext cx="79375" cy="77787"/>
            </a:xfrm>
            <a:prstGeom prst="ellipse">
              <a:avLst/>
            </a:prstGeom>
            <a:solidFill>
              <a:schemeClr val="tx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30758" name="Text Box 76"/>
            <p:cNvSpPr txBox="1">
              <a:spLocks noChangeArrowheads="1"/>
            </p:cNvSpPr>
            <p:nvPr/>
          </p:nvSpPr>
          <p:spPr bwMode="auto">
            <a:xfrm>
              <a:off x="7250113" y="2166938"/>
              <a:ext cx="566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dirty="0">
                  <a:ea typeface="SimSun" pitchFamily="2" charset="-122"/>
                </a:rPr>
                <a:t>C</a:t>
              </a:r>
              <a:r>
                <a:rPr lang="en-US" altLang="zh-CN" sz="1600" baseline="-25000" dirty="0">
                  <a:ea typeface="SimSun" pitchFamily="2" charset="-122"/>
                </a:rPr>
                <a:t>C</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AA1D52AD-84CD-4749-82A8-094A3665A2FD}" type="slidenum">
              <a:rPr lang="en-GB" altLang="en-US" sz="1200">
                <a:latin typeface="Garamond" pitchFamily="18" charset="0"/>
              </a:rPr>
              <a:pPr/>
              <a:t>15</a:t>
            </a:fld>
            <a:endParaRPr lang="en-GB" altLang="en-US" sz="1200">
              <a:latin typeface="Garamond" pitchFamily="18" charset="0"/>
            </a:endParaRPr>
          </a:p>
        </p:txBody>
      </p:sp>
      <p:sp>
        <p:nvSpPr>
          <p:cNvPr id="32771"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32772"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32773"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32774" name="Text Box 7"/>
          <p:cNvSpPr txBox="1">
            <a:spLocks noChangeArrowheads="1"/>
          </p:cNvSpPr>
          <p:nvPr/>
        </p:nvSpPr>
        <p:spPr bwMode="auto">
          <a:xfrm>
            <a:off x="541338" y="944563"/>
            <a:ext cx="3508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u="sng">
                <a:ea typeface="SimSun" pitchFamily="2" charset="-122"/>
              </a:rPr>
              <a:t>Output current sensing</a:t>
            </a:r>
          </a:p>
        </p:txBody>
      </p:sp>
      <p:sp>
        <p:nvSpPr>
          <p:cNvPr id="32775" name="Text Box 8"/>
          <p:cNvSpPr txBox="1">
            <a:spLocks noChangeArrowheads="1"/>
          </p:cNvSpPr>
          <p:nvPr/>
        </p:nvSpPr>
        <p:spPr bwMode="auto">
          <a:xfrm>
            <a:off x="484188" y="1495425"/>
            <a:ext cx="4087812"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dirty="0">
                <a:ea typeface="SimSun" pitchFamily="2" charset="-122"/>
              </a:rPr>
              <a:t>In this example the output voltage is being taken from across an </a:t>
            </a:r>
            <a:r>
              <a:rPr lang="en-GB" altLang="zh-CN" sz="1600" b="1" i="1" dirty="0">
                <a:ea typeface="SimSun" pitchFamily="2" charset="-122"/>
              </a:rPr>
              <a:t>un-bypassed</a:t>
            </a:r>
            <a:r>
              <a:rPr lang="en-GB" altLang="zh-CN" sz="1600" dirty="0">
                <a:ea typeface="SimSun" pitchFamily="2" charset="-122"/>
              </a:rPr>
              <a:t> emitter resistor </a:t>
            </a:r>
            <a:r>
              <a:rPr lang="en-GB" altLang="zh-CN" sz="1600" i="1" dirty="0">
                <a:ea typeface="SimSun" pitchFamily="2" charset="-122"/>
              </a:rPr>
              <a:t>but the feedback is taken from across a collector resistor in series with R</a:t>
            </a:r>
            <a:r>
              <a:rPr lang="en-GB" altLang="zh-CN" sz="1600" i="1" baseline="-25000" dirty="0">
                <a:ea typeface="SimSun" pitchFamily="2" charset="-122"/>
              </a:rPr>
              <a:t>E</a:t>
            </a:r>
            <a:r>
              <a:rPr lang="en-GB" altLang="zh-CN" sz="1600" dirty="0">
                <a:ea typeface="SimSun" pitchFamily="2" charset="-122"/>
              </a:rPr>
              <a:t>. </a:t>
            </a:r>
          </a:p>
          <a:p>
            <a:pPr eaLnBrk="1" hangingPunct="1">
              <a:spcBef>
                <a:spcPct val="50000"/>
              </a:spcBef>
            </a:pPr>
            <a:endParaRPr lang="en-GB" altLang="zh-CN" sz="1600" dirty="0">
              <a:ea typeface="SimSun" pitchFamily="2" charset="-122"/>
            </a:endParaRPr>
          </a:p>
          <a:p>
            <a:pPr eaLnBrk="1" hangingPunct="1">
              <a:spcBef>
                <a:spcPct val="50000"/>
              </a:spcBef>
            </a:pPr>
            <a:endParaRPr lang="en-GB" altLang="zh-CN" sz="1600" dirty="0">
              <a:ea typeface="SimSun" pitchFamily="2" charset="-122"/>
            </a:endParaRPr>
          </a:p>
          <a:p>
            <a:pPr eaLnBrk="1" hangingPunct="1">
              <a:spcBef>
                <a:spcPct val="50000"/>
              </a:spcBef>
            </a:pPr>
            <a:r>
              <a:rPr lang="en-GB" altLang="zh-CN" sz="1600" dirty="0">
                <a:ea typeface="SimSun" pitchFamily="2" charset="-122"/>
              </a:rPr>
              <a:t>There is </a:t>
            </a:r>
            <a:r>
              <a:rPr lang="en-GB" altLang="zh-CN" sz="1600" dirty="0">
                <a:solidFill>
                  <a:srgbClr val="FF0000"/>
                </a:solidFill>
                <a:ea typeface="SimSun" pitchFamily="2" charset="-122"/>
              </a:rPr>
              <a:t>no direct connection to the output voltage </a:t>
            </a:r>
            <a:r>
              <a:rPr lang="en-GB" altLang="zh-CN" sz="1600" dirty="0">
                <a:ea typeface="SimSun" pitchFamily="2" charset="-122"/>
              </a:rPr>
              <a:t>– so the feedback must be sensing the </a:t>
            </a:r>
            <a:r>
              <a:rPr lang="en-GB" altLang="zh-CN" sz="1600" dirty="0" smtClean="0">
                <a:ea typeface="SimSun" pitchFamily="2" charset="-122"/>
              </a:rPr>
              <a:t>current </a:t>
            </a:r>
            <a:r>
              <a:rPr lang="en-GB" altLang="zh-CN" sz="1600" dirty="0">
                <a:ea typeface="SimSun" pitchFamily="2" charset="-122"/>
              </a:rPr>
              <a:t>and is </a:t>
            </a:r>
            <a:r>
              <a:rPr lang="en-GB" altLang="zh-CN" sz="1600" b="1" i="1" dirty="0">
                <a:ea typeface="SimSun" pitchFamily="2" charset="-122"/>
              </a:rPr>
              <a:t>SERIES derived</a:t>
            </a:r>
            <a:r>
              <a:rPr lang="en-GB" altLang="zh-CN" sz="1600" dirty="0">
                <a:ea typeface="SimSun" pitchFamily="2" charset="-122"/>
              </a:rPr>
              <a:t>. </a:t>
            </a:r>
          </a:p>
        </p:txBody>
      </p:sp>
      <p:sp>
        <p:nvSpPr>
          <p:cNvPr id="32776" name="Text Box 52"/>
          <p:cNvSpPr txBox="1">
            <a:spLocks noChangeArrowheads="1"/>
          </p:cNvSpPr>
          <p:nvPr/>
        </p:nvSpPr>
        <p:spPr bwMode="auto">
          <a:xfrm>
            <a:off x="346075" y="5819775"/>
            <a:ext cx="8575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The feedback is </a:t>
            </a:r>
            <a:r>
              <a:rPr lang="en-GB" altLang="zh-CN" sz="1600" b="1" i="1">
                <a:ea typeface="SimSun" pitchFamily="2" charset="-122"/>
              </a:rPr>
              <a:t>SERIES derived </a:t>
            </a:r>
            <a:r>
              <a:rPr lang="en-GB" altLang="zh-CN" sz="1600">
                <a:ea typeface="SimSun" pitchFamily="2" charset="-122"/>
              </a:rPr>
              <a:t>so the </a:t>
            </a:r>
            <a:r>
              <a:rPr lang="en-GB" altLang="zh-CN" sz="1600">
                <a:solidFill>
                  <a:srgbClr val="FF0000"/>
                </a:solidFill>
                <a:ea typeface="SimSun" pitchFamily="2" charset="-122"/>
              </a:rPr>
              <a:t>output impedance will be </a:t>
            </a:r>
            <a:r>
              <a:rPr lang="en-GB" altLang="zh-CN" sz="1600" i="1">
                <a:solidFill>
                  <a:srgbClr val="FF0000"/>
                </a:solidFill>
                <a:ea typeface="SimSun" pitchFamily="2" charset="-122"/>
              </a:rPr>
              <a:t>increased</a:t>
            </a:r>
            <a:r>
              <a:rPr lang="en-GB" altLang="zh-CN" sz="1600">
                <a:solidFill>
                  <a:srgbClr val="FF0000"/>
                </a:solidFill>
                <a:ea typeface="SimSun" pitchFamily="2" charset="-122"/>
              </a:rPr>
              <a:t> </a:t>
            </a:r>
            <a:r>
              <a:rPr lang="en-GB" altLang="zh-CN" sz="1600">
                <a:ea typeface="SimSun" pitchFamily="2" charset="-122"/>
              </a:rPr>
              <a:t>by the feedback</a:t>
            </a:r>
          </a:p>
        </p:txBody>
      </p:sp>
      <p:sp>
        <p:nvSpPr>
          <p:cNvPr id="32777" name="Text Box 57"/>
          <p:cNvSpPr txBox="1">
            <a:spLocks noChangeArrowheads="1"/>
          </p:cNvSpPr>
          <p:nvPr/>
        </p:nvSpPr>
        <p:spPr bwMode="auto">
          <a:xfrm>
            <a:off x="541338" y="5256213"/>
            <a:ext cx="82105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The feedback acts to keep i</a:t>
            </a:r>
            <a:r>
              <a:rPr lang="en-GB" altLang="zh-CN" sz="1600" baseline="-25000">
                <a:ea typeface="SimSun" pitchFamily="2" charset="-122"/>
              </a:rPr>
              <a:t>C</a:t>
            </a:r>
            <a:r>
              <a:rPr lang="en-GB" altLang="zh-CN" sz="1600">
                <a:ea typeface="SimSun" pitchFamily="2" charset="-122"/>
              </a:rPr>
              <a:t> constant (the feedback signal is monitoring i</a:t>
            </a:r>
            <a:r>
              <a:rPr lang="en-GB" altLang="zh-CN" sz="1600" baseline="-25000">
                <a:ea typeface="SimSun" pitchFamily="2" charset="-122"/>
              </a:rPr>
              <a:t>c</a:t>
            </a:r>
            <a:r>
              <a:rPr lang="en-GB" altLang="zh-CN" sz="1600">
                <a:ea typeface="SimSun" pitchFamily="2" charset="-122"/>
              </a:rPr>
              <a:t>R</a:t>
            </a:r>
            <a:r>
              <a:rPr lang="en-GB" altLang="zh-CN" sz="1600" baseline="-25000">
                <a:ea typeface="SimSun" pitchFamily="2" charset="-122"/>
              </a:rPr>
              <a:t>c</a:t>
            </a:r>
            <a:r>
              <a:rPr lang="en-GB" altLang="zh-CN" sz="1600">
                <a:ea typeface="SimSun" pitchFamily="2" charset="-122"/>
              </a:rPr>
              <a:t>) </a:t>
            </a:r>
          </a:p>
        </p:txBody>
      </p:sp>
      <p:grpSp>
        <p:nvGrpSpPr>
          <p:cNvPr id="32778" name="Group 68"/>
          <p:cNvGrpSpPr>
            <a:grpSpLocks/>
          </p:cNvGrpSpPr>
          <p:nvPr/>
        </p:nvGrpSpPr>
        <p:grpSpPr bwMode="auto">
          <a:xfrm>
            <a:off x="4757738" y="615950"/>
            <a:ext cx="4140200" cy="3041650"/>
            <a:chOff x="2962" y="807"/>
            <a:chExt cx="2608" cy="1916"/>
          </a:xfrm>
        </p:grpSpPr>
        <p:grpSp>
          <p:nvGrpSpPr>
            <p:cNvPr id="32779" name="Group 10"/>
            <p:cNvGrpSpPr>
              <a:grpSpLocks/>
            </p:cNvGrpSpPr>
            <p:nvPr/>
          </p:nvGrpSpPr>
          <p:grpSpPr bwMode="auto">
            <a:xfrm>
              <a:off x="4047" y="1646"/>
              <a:ext cx="237" cy="448"/>
              <a:chOff x="512" y="2531"/>
              <a:chExt cx="263" cy="496"/>
            </a:xfrm>
          </p:grpSpPr>
          <p:sp>
            <p:nvSpPr>
              <p:cNvPr id="32811" name="Line 11"/>
              <p:cNvSpPr>
                <a:spLocks noChangeShapeType="1"/>
              </p:cNvSpPr>
              <p:nvPr/>
            </p:nvSpPr>
            <p:spPr bwMode="auto">
              <a:xfrm>
                <a:off x="646" y="2786"/>
                <a:ext cx="129" cy="1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12" name="Line 12"/>
              <p:cNvSpPr>
                <a:spLocks noChangeShapeType="1"/>
              </p:cNvSpPr>
              <p:nvPr/>
            </p:nvSpPr>
            <p:spPr bwMode="auto">
              <a:xfrm>
                <a:off x="637" y="2644"/>
                <a:ext cx="0" cy="27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3" name="Line 13"/>
              <p:cNvSpPr>
                <a:spLocks noChangeShapeType="1"/>
              </p:cNvSpPr>
              <p:nvPr/>
            </p:nvSpPr>
            <p:spPr bwMode="auto">
              <a:xfrm flipV="1">
                <a:off x="637" y="2644"/>
                <a:ext cx="133" cy="1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4" name="Line 14"/>
              <p:cNvSpPr>
                <a:spLocks noChangeShapeType="1"/>
              </p:cNvSpPr>
              <p:nvPr/>
            </p:nvSpPr>
            <p:spPr bwMode="auto">
              <a:xfrm flipV="1">
                <a:off x="772" y="2531"/>
                <a:ext cx="0" cy="1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5" name="Line 15"/>
              <p:cNvSpPr>
                <a:spLocks noChangeShapeType="1"/>
              </p:cNvSpPr>
              <p:nvPr/>
            </p:nvSpPr>
            <p:spPr bwMode="auto">
              <a:xfrm flipV="1">
                <a:off x="774" y="2917"/>
                <a:ext cx="0" cy="1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6" name="Line 16"/>
              <p:cNvSpPr>
                <a:spLocks noChangeShapeType="1"/>
              </p:cNvSpPr>
              <p:nvPr/>
            </p:nvSpPr>
            <p:spPr bwMode="auto">
              <a:xfrm flipH="1">
                <a:off x="512" y="2784"/>
                <a:ext cx="1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780" name="Line 18"/>
            <p:cNvSpPr>
              <a:spLocks noChangeShapeType="1"/>
            </p:cNvSpPr>
            <p:nvPr/>
          </p:nvSpPr>
          <p:spPr bwMode="auto">
            <a:xfrm flipV="1">
              <a:off x="4284" y="1102"/>
              <a:ext cx="0" cy="5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1" name="Line 19"/>
            <p:cNvSpPr>
              <a:spLocks noChangeShapeType="1"/>
            </p:cNvSpPr>
            <p:nvPr/>
          </p:nvSpPr>
          <p:spPr bwMode="auto">
            <a:xfrm flipH="1">
              <a:off x="3538" y="1097"/>
              <a:ext cx="12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2" name="Line 21"/>
            <p:cNvSpPr>
              <a:spLocks noChangeShapeType="1"/>
            </p:cNvSpPr>
            <p:nvPr/>
          </p:nvSpPr>
          <p:spPr bwMode="auto">
            <a:xfrm>
              <a:off x="4284" y="2064"/>
              <a:ext cx="0" cy="4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3" name="Line 22"/>
            <p:cNvSpPr>
              <a:spLocks noChangeShapeType="1"/>
            </p:cNvSpPr>
            <p:nvPr/>
          </p:nvSpPr>
          <p:spPr bwMode="auto">
            <a:xfrm flipH="1">
              <a:off x="3695" y="1873"/>
              <a:ext cx="4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4" name="Text Box 23"/>
            <p:cNvSpPr txBox="1">
              <a:spLocks noChangeArrowheads="1"/>
            </p:cNvSpPr>
            <p:nvPr/>
          </p:nvSpPr>
          <p:spPr bwMode="auto">
            <a:xfrm>
              <a:off x="4330" y="1312"/>
              <a:ext cx="5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R</a:t>
              </a:r>
              <a:r>
                <a:rPr lang="en-US" altLang="zh-CN" sz="1600" baseline="-25000">
                  <a:ea typeface="SimSun" pitchFamily="2" charset="-122"/>
                </a:rPr>
                <a:t>C</a:t>
              </a:r>
            </a:p>
          </p:txBody>
        </p:sp>
        <p:sp>
          <p:nvSpPr>
            <p:cNvPr id="32785" name="Text Box 24"/>
            <p:cNvSpPr txBox="1">
              <a:spLocks noChangeArrowheads="1"/>
            </p:cNvSpPr>
            <p:nvPr/>
          </p:nvSpPr>
          <p:spPr bwMode="auto">
            <a:xfrm>
              <a:off x="3754" y="807"/>
              <a:ext cx="5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V</a:t>
              </a:r>
              <a:r>
                <a:rPr lang="en-US" altLang="zh-CN" sz="1600" baseline="-25000">
                  <a:ea typeface="SimSun" pitchFamily="2" charset="-122"/>
                </a:rPr>
                <a:t>CC</a:t>
              </a:r>
            </a:p>
          </p:txBody>
        </p:sp>
        <p:sp>
          <p:nvSpPr>
            <p:cNvPr id="32786" name="Text Box 25"/>
            <p:cNvSpPr txBox="1">
              <a:spLocks noChangeArrowheads="1"/>
            </p:cNvSpPr>
            <p:nvPr/>
          </p:nvSpPr>
          <p:spPr bwMode="auto">
            <a:xfrm>
              <a:off x="3831" y="2511"/>
              <a:ext cx="3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0 v</a:t>
              </a:r>
            </a:p>
          </p:txBody>
        </p:sp>
        <p:sp>
          <p:nvSpPr>
            <p:cNvPr id="32787" name="Text Box 26"/>
            <p:cNvSpPr txBox="1">
              <a:spLocks noChangeArrowheads="1"/>
            </p:cNvSpPr>
            <p:nvPr/>
          </p:nvSpPr>
          <p:spPr bwMode="auto">
            <a:xfrm>
              <a:off x="4735" y="2194"/>
              <a:ext cx="2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R</a:t>
              </a:r>
              <a:r>
                <a:rPr lang="en-US" altLang="zh-CN" sz="1600" baseline="-25000">
                  <a:ea typeface="SimSun" pitchFamily="2" charset="-122"/>
                </a:rPr>
                <a:t>L</a:t>
              </a:r>
            </a:p>
          </p:txBody>
        </p:sp>
        <p:sp>
          <p:nvSpPr>
            <p:cNvPr id="32788" name="Line 27"/>
            <p:cNvSpPr>
              <a:spLocks noChangeShapeType="1"/>
            </p:cNvSpPr>
            <p:nvPr/>
          </p:nvSpPr>
          <p:spPr bwMode="auto">
            <a:xfrm flipH="1">
              <a:off x="3580" y="2517"/>
              <a:ext cx="14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9" name="Text Box 35"/>
            <p:cNvSpPr txBox="1">
              <a:spLocks noChangeArrowheads="1"/>
            </p:cNvSpPr>
            <p:nvPr/>
          </p:nvSpPr>
          <p:spPr bwMode="auto">
            <a:xfrm>
              <a:off x="3965" y="2163"/>
              <a:ext cx="3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R</a:t>
              </a:r>
              <a:r>
                <a:rPr lang="en-US" altLang="zh-CN" sz="1600" baseline="-25000">
                  <a:ea typeface="SimSun" pitchFamily="2" charset="-122"/>
                </a:rPr>
                <a:t>E</a:t>
              </a:r>
            </a:p>
          </p:txBody>
        </p:sp>
        <p:sp>
          <p:nvSpPr>
            <p:cNvPr id="32790" name="Line 36"/>
            <p:cNvSpPr>
              <a:spLocks noChangeShapeType="1"/>
            </p:cNvSpPr>
            <p:nvPr/>
          </p:nvSpPr>
          <p:spPr bwMode="auto">
            <a:xfrm>
              <a:off x="4288" y="2024"/>
              <a:ext cx="3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791" name="Group 37"/>
            <p:cNvGrpSpPr>
              <a:grpSpLocks/>
            </p:cNvGrpSpPr>
            <p:nvPr/>
          </p:nvGrpSpPr>
          <p:grpSpPr bwMode="auto">
            <a:xfrm rot="-5400000">
              <a:off x="4619" y="2001"/>
              <a:ext cx="209" cy="43"/>
              <a:chOff x="3368" y="2447"/>
              <a:chExt cx="209" cy="43"/>
            </a:xfrm>
          </p:grpSpPr>
          <p:sp>
            <p:nvSpPr>
              <p:cNvPr id="32809" name="Line 38"/>
              <p:cNvSpPr>
                <a:spLocks noChangeShapeType="1"/>
              </p:cNvSpPr>
              <p:nvPr/>
            </p:nvSpPr>
            <p:spPr bwMode="auto">
              <a:xfrm rot="-5400000">
                <a:off x="3473" y="2385"/>
                <a:ext cx="0" cy="2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0" name="Line 39"/>
              <p:cNvSpPr>
                <a:spLocks noChangeShapeType="1"/>
              </p:cNvSpPr>
              <p:nvPr/>
            </p:nvSpPr>
            <p:spPr bwMode="auto">
              <a:xfrm rot="-5400000">
                <a:off x="3473" y="2342"/>
                <a:ext cx="0" cy="2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792" name="Line 40"/>
            <p:cNvSpPr>
              <a:spLocks noChangeShapeType="1"/>
            </p:cNvSpPr>
            <p:nvPr/>
          </p:nvSpPr>
          <p:spPr bwMode="auto">
            <a:xfrm>
              <a:off x="4745" y="2024"/>
              <a:ext cx="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3" name="Line 41"/>
            <p:cNvSpPr>
              <a:spLocks noChangeShapeType="1"/>
            </p:cNvSpPr>
            <p:nvPr/>
          </p:nvSpPr>
          <p:spPr bwMode="auto">
            <a:xfrm>
              <a:off x="5040" y="2033"/>
              <a:ext cx="0" cy="4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4" name="Rectangle 42"/>
            <p:cNvSpPr>
              <a:spLocks noChangeArrowheads="1"/>
            </p:cNvSpPr>
            <p:nvPr/>
          </p:nvSpPr>
          <p:spPr bwMode="auto">
            <a:xfrm>
              <a:off x="4988" y="2139"/>
              <a:ext cx="97" cy="267"/>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32795" name="Line 43"/>
            <p:cNvSpPr>
              <a:spLocks noChangeShapeType="1"/>
            </p:cNvSpPr>
            <p:nvPr/>
          </p:nvSpPr>
          <p:spPr bwMode="auto">
            <a:xfrm flipV="1">
              <a:off x="5237" y="2071"/>
              <a:ext cx="0" cy="3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96" name="Text Box 44"/>
            <p:cNvSpPr txBox="1">
              <a:spLocks noChangeArrowheads="1"/>
            </p:cNvSpPr>
            <p:nvPr/>
          </p:nvSpPr>
          <p:spPr bwMode="auto">
            <a:xfrm>
              <a:off x="5277" y="2116"/>
              <a:ext cx="2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v</a:t>
              </a:r>
              <a:r>
                <a:rPr lang="en-US" altLang="zh-CN" sz="1600" baseline="-25000">
                  <a:ea typeface="SimSun" pitchFamily="2" charset="-122"/>
                </a:rPr>
                <a:t>o</a:t>
              </a:r>
            </a:p>
          </p:txBody>
        </p:sp>
        <p:sp>
          <p:nvSpPr>
            <p:cNvPr id="32797" name="Line 47"/>
            <p:cNvSpPr>
              <a:spLocks noChangeShapeType="1"/>
            </p:cNvSpPr>
            <p:nvPr/>
          </p:nvSpPr>
          <p:spPr bwMode="auto">
            <a:xfrm flipH="1">
              <a:off x="3582" y="1626"/>
              <a:ext cx="6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8" name="Line 48"/>
            <p:cNvSpPr>
              <a:spLocks noChangeShapeType="1"/>
            </p:cNvSpPr>
            <p:nvPr/>
          </p:nvSpPr>
          <p:spPr bwMode="auto">
            <a:xfrm flipH="1">
              <a:off x="3341" y="1626"/>
              <a:ext cx="28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9" name="Line 49"/>
            <p:cNvSpPr>
              <a:spLocks noChangeShapeType="1"/>
            </p:cNvSpPr>
            <p:nvPr/>
          </p:nvSpPr>
          <p:spPr bwMode="auto">
            <a:xfrm flipH="1">
              <a:off x="3740" y="1631"/>
              <a:ext cx="205"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2800" name="Text Box 50"/>
            <p:cNvSpPr txBox="1">
              <a:spLocks noChangeArrowheads="1"/>
            </p:cNvSpPr>
            <p:nvPr/>
          </p:nvSpPr>
          <p:spPr bwMode="auto">
            <a:xfrm>
              <a:off x="2962" y="1372"/>
              <a:ext cx="11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Feedback to input</a:t>
              </a:r>
            </a:p>
          </p:txBody>
        </p:sp>
        <p:sp>
          <p:nvSpPr>
            <p:cNvPr id="32801" name="Oval 55"/>
            <p:cNvSpPr>
              <a:spLocks noChangeArrowheads="1"/>
            </p:cNvSpPr>
            <p:nvPr/>
          </p:nvSpPr>
          <p:spPr bwMode="auto">
            <a:xfrm>
              <a:off x="4252" y="1595"/>
              <a:ext cx="56" cy="56"/>
            </a:xfrm>
            <a:prstGeom prst="ellipse">
              <a:avLst/>
            </a:prstGeom>
            <a:solidFill>
              <a:schemeClr val="tx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32802" name="Rectangle 17"/>
            <p:cNvSpPr>
              <a:spLocks noChangeArrowheads="1"/>
            </p:cNvSpPr>
            <p:nvPr/>
          </p:nvSpPr>
          <p:spPr bwMode="auto">
            <a:xfrm>
              <a:off x="4236" y="1245"/>
              <a:ext cx="97" cy="267"/>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32803" name="Rectangle 20"/>
            <p:cNvSpPr>
              <a:spLocks noChangeArrowheads="1"/>
            </p:cNvSpPr>
            <p:nvPr/>
          </p:nvSpPr>
          <p:spPr bwMode="auto">
            <a:xfrm>
              <a:off x="4235" y="2143"/>
              <a:ext cx="98" cy="267"/>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32804" name="Line 58"/>
            <p:cNvSpPr>
              <a:spLocks noChangeShapeType="1"/>
            </p:cNvSpPr>
            <p:nvPr/>
          </p:nvSpPr>
          <p:spPr bwMode="auto">
            <a:xfrm>
              <a:off x="4331" y="2022"/>
              <a:ext cx="24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05" name="Text Box 59"/>
            <p:cNvSpPr txBox="1">
              <a:spLocks noChangeArrowheads="1"/>
            </p:cNvSpPr>
            <p:nvPr/>
          </p:nvSpPr>
          <p:spPr bwMode="auto">
            <a:xfrm>
              <a:off x="4356" y="1754"/>
              <a:ext cx="3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i</a:t>
              </a:r>
              <a:r>
                <a:rPr lang="en-US" altLang="zh-CN" sz="1600" baseline="-25000">
                  <a:ea typeface="SimSun" pitchFamily="2" charset="-122"/>
                </a:rPr>
                <a:t>O</a:t>
              </a:r>
            </a:p>
          </p:txBody>
        </p:sp>
        <p:sp>
          <p:nvSpPr>
            <p:cNvPr id="32806" name="Line 65"/>
            <p:cNvSpPr>
              <a:spLocks noChangeShapeType="1"/>
            </p:cNvSpPr>
            <p:nvPr/>
          </p:nvSpPr>
          <p:spPr bwMode="auto">
            <a:xfrm>
              <a:off x="4283" y="1095"/>
              <a:ext cx="0" cy="1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07" name="Text Box 66"/>
            <p:cNvSpPr txBox="1">
              <a:spLocks noChangeArrowheads="1"/>
            </p:cNvSpPr>
            <p:nvPr/>
          </p:nvSpPr>
          <p:spPr bwMode="auto">
            <a:xfrm>
              <a:off x="4333" y="1097"/>
              <a:ext cx="3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i</a:t>
              </a:r>
              <a:r>
                <a:rPr lang="en-US" altLang="zh-CN" sz="1600" baseline="-25000">
                  <a:ea typeface="SimSun" pitchFamily="2" charset="-122"/>
                </a:rPr>
                <a:t>C</a:t>
              </a:r>
            </a:p>
          </p:txBody>
        </p:sp>
        <p:sp>
          <p:nvSpPr>
            <p:cNvPr id="32808" name="Line 67"/>
            <p:cNvSpPr>
              <a:spLocks noChangeShapeType="1"/>
            </p:cNvSpPr>
            <p:nvPr/>
          </p:nvSpPr>
          <p:spPr bwMode="auto">
            <a:xfrm flipH="1">
              <a:off x="3813" y="1630"/>
              <a:ext cx="205"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C988306B-D14B-4C8E-B7BC-8BAC0CB15B8A}" type="slidenum">
              <a:rPr lang="en-GB" altLang="en-US" sz="1200" smtClean="0">
                <a:latin typeface="Garamond" pitchFamily="18" charset="0"/>
              </a:rPr>
              <a:pPr eaLnBrk="1" hangingPunct="1"/>
              <a:t>16</a:t>
            </a:fld>
            <a:endParaRPr lang="en-GB" altLang="en-US" sz="1200" smtClean="0">
              <a:latin typeface="Garamond" pitchFamily="18" charset="0"/>
            </a:endParaRPr>
          </a:p>
        </p:txBody>
      </p:sp>
      <p:sp>
        <p:nvSpPr>
          <p:cNvPr id="18435"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843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8437"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8438" name="Text Box 40"/>
          <p:cNvSpPr txBox="1">
            <a:spLocks noChangeArrowheads="1"/>
          </p:cNvSpPr>
          <p:nvPr/>
        </p:nvSpPr>
        <p:spPr bwMode="auto">
          <a:xfrm>
            <a:off x="628650" y="1776413"/>
            <a:ext cx="4065588"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With this arrangement, the feedback signal is applied </a:t>
            </a:r>
            <a:r>
              <a:rPr lang="en-GB" altLang="en-US" u="sng"/>
              <a:t>across</a:t>
            </a:r>
            <a:r>
              <a:rPr lang="en-GB" altLang="en-US"/>
              <a:t> the input generator. i.e. a </a:t>
            </a:r>
            <a:r>
              <a:rPr lang="en-GB" altLang="en-US" u="sng"/>
              <a:t>shunt</a:t>
            </a:r>
            <a:r>
              <a:rPr lang="en-GB" altLang="en-US" b="1" i="1"/>
              <a:t> </a:t>
            </a:r>
            <a:r>
              <a:rPr lang="en-GB" altLang="en-US"/>
              <a:t>connection. For this to work the feedback signal must be a </a:t>
            </a:r>
            <a:r>
              <a:rPr lang="en-GB" altLang="en-US" u="sng"/>
              <a:t>current</a:t>
            </a:r>
            <a:r>
              <a:rPr lang="en-GB" altLang="en-US"/>
              <a:t> that </a:t>
            </a:r>
            <a:r>
              <a:rPr lang="en-GB" altLang="en-US" u="sng"/>
              <a:t>subtracts</a:t>
            </a:r>
            <a:r>
              <a:rPr lang="en-GB" altLang="en-US"/>
              <a:t> from the input current (it’s negative feedback). </a:t>
            </a:r>
          </a:p>
        </p:txBody>
      </p:sp>
      <p:sp>
        <p:nvSpPr>
          <p:cNvPr id="18439" name="Text Box 77"/>
          <p:cNvSpPr txBox="1">
            <a:spLocks noChangeArrowheads="1"/>
          </p:cNvSpPr>
          <p:nvPr/>
        </p:nvSpPr>
        <p:spPr bwMode="auto">
          <a:xfrm flipH="1">
            <a:off x="6486525" y="1557338"/>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i</a:t>
            </a:r>
            <a:r>
              <a:rPr lang="en-GB" altLang="en-US" baseline="-25000"/>
              <a:t>in</a:t>
            </a:r>
          </a:p>
        </p:txBody>
      </p:sp>
      <p:sp>
        <p:nvSpPr>
          <p:cNvPr id="18440" name="Text Box 84"/>
          <p:cNvSpPr txBox="1">
            <a:spLocks noChangeArrowheads="1"/>
          </p:cNvSpPr>
          <p:nvPr/>
        </p:nvSpPr>
        <p:spPr bwMode="auto">
          <a:xfrm flipH="1">
            <a:off x="5618163" y="1565275"/>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i</a:t>
            </a:r>
            <a:r>
              <a:rPr lang="en-GB" altLang="en-US" baseline="-25000"/>
              <a:t>g</a:t>
            </a:r>
          </a:p>
        </p:txBody>
      </p:sp>
      <p:sp>
        <p:nvSpPr>
          <p:cNvPr id="18441" name="Line 42"/>
          <p:cNvSpPr>
            <a:spLocks noChangeShapeType="1"/>
          </p:cNvSpPr>
          <p:nvPr/>
        </p:nvSpPr>
        <p:spPr bwMode="auto">
          <a:xfrm>
            <a:off x="7050088" y="1625600"/>
            <a:ext cx="1587" cy="854075"/>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2" name="Line 44"/>
          <p:cNvSpPr>
            <a:spLocks noChangeShapeType="1"/>
          </p:cNvSpPr>
          <p:nvPr/>
        </p:nvSpPr>
        <p:spPr bwMode="auto">
          <a:xfrm>
            <a:off x="7050088" y="1625600"/>
            <a:ext cx="600075" cy="428625"/>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3" name="Rectangle 45"/>
          <p:cNvSpPr>
            <a:spLocks noChangeArrowheads="1"/>
          </p:cNvSpPr>
          <p:nvPr/>
        </p:nvSpPr>
        <p:spPr bwMode="auto">
          <a:xfrm flipH="1">
            <a:off x="6840538" y="2635250"/>
            <a:ext cx="989012" cy="557213"/>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8444" name="Line 46"/>
          <p:cNvSpPr>
            <a:spLocks noChangeShapeType="1"/>
          </p:cNvSpPr>
          <p:nvPr/>
        </p:nvSpPr>
        <p:spPr bwMode="auto">
          <a:xfrm flipH="1">
            <a:off x="6240463" y="2759075"/>
            <a:ext cx="600075" cy="1588"/>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Line 47"/>
          <p:cNvSpPr>
            <a:spLocks noChangeShapeType="1"/>
          </p:cNvSpPr>
          <p:nvPr/>
        </p:nvSpPr>
        <p:spPr bwMode="auto">
          <a:xfrm flipH="1" flipV="1">
            <a:off x="6238875" y="2052638"/>
            <a:ext cx="1588" cy="712787"/>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6" name="Line 43"/>
          <p:cNvSpPr>
            <a:spLocks noChangeShapeType="1"/>
          </p:cNvSpPr>
          <p:nvPr/>
        </p:nvSpPr>
        <p:spPr bwMode="auto">
          <a:xfrm flipV="1">
            <a:off x="7050088" y="2054225"/>
            <a:ext cx="600075" cy="42545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7" name="Rectangle 48"/>
          <p:cNvSpPr>
            <a:spLocks noChangeArrowheads="1"/>
          </p:cNvSpPr>
          <p:nvPr/>
        </p:nvSpPr>
        <p:spPr bwMode="auto">
          <a:xfrm>
            <a:off x="7123113" y="1925638"/>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rPr>
              <a:t>A</a:t>
            </a:r>
            <a:endParaRPr lang="en-GB" altLang="en-US"/>
          </a:p>
        </p:txBody>
      </p:sp>
      <p:sp>
        <p:nvSpPr>
          <p:cNvPr id="18448" name="Rectangle 49"/>
          <p:cNvSpPr>
            <a:spLocks noChangeArrowheads="1"/>
          </p:cNvSpPr>
          <p:nvPr/>
        </p:nvSpPr>
        <p:spPr bwMode="auto">
          <a:xfrm>
            <a:off x="7261225" y="2047875"/>
            <a:ext cx="1682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OL</a:t>
            </a:r>
            <a:endParaRPr lang="en-GB" altLang="en-US"/>
          </a:p>
        </p:txBody>
      </p:sp>
      <p:sp>
        <p:nvSpPr>
          <p:cNvPr id="18449" name="Rectangle 50"/>
          <p:cNvSpPr>
            <a:spLocks noChangeArrowheads="1"/>
          </p:cNvSpPr>
          <p:nvPr/>
        </p:nvSpPr>
        <p:spPr bwMode="auto">
          <a:xfrm flipH="1">
            <a:off x="7267575" y="2768600"/>
            <a:ext cx="1047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latin typeface="Symbol" pitchFamily="18" charset="2"/>
              </a:rPr>
              <a:t>b</a:t>
            </a:r>
            <a:endParaRPr lang="en-GB" altLang="en-US"/>
          </a:p>
        </p:txBody>
      </p:sp>
      <p:sp>
        <p:nvSpPr>
          <p:cNvPr id="18450" name="Line 51"/>
          <p:cNvSpPr>
            <a:spLocks noChangeShapeType="1"/>
          </p:cNvSpPr>
          <p:nvPr/>
        </p:nvSpPr>
        <p:spPr bwMode="auto">
          <a:xfrm flipH="1">
            <a:off x="6238875" y="2622550"/>
            <a:ext cx="1588" cy="3810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1" name="Line 52"/>
          <p:cNvSpPr>
            <a:spLocks noChangeShapeType="1"/>
          </p:cNvSpPr>
          <p:nvPr/>
        </p:nvSpPr>
        <p:spPr bwMode="auto">
          <a:xfrm rot="5400000" flipH="1">
            <a:off x="5708650" y="3138488"/>
            <a:ext cx="330200"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2" name="Oval 53"/>
          <p:cNvSpPr>
            <a:spLocks noChangeArrowheads="1"/>
          </p:cNvSpPr>
          <p:nvPr/>
        </p:nvSpPr>
        <p:spPr bwMode="auto">
          <a:xfrm flipH="1">
            <a:off x="5851525" y="2954338"/>
            <a:ext cx="47625" cy="58737"/>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8453" name="Oval 54"/>
          <p:cNvSpPr>
            <a:spLocks noChangeArrowheads="1"/>
          </p:cNvSpPr>
          <p:nvPr/>
        </p:nvSpPr>
        <p:spPr bwMode="auto">
          <a:xfrm flipH="1">
            <a:off x="5851525" y="2954338"/>
            <a:ext cx="47625" cy="58737"/>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8454" name="AutoShape 55"/>
          <p:cNvSpPr>
            <a:spLocks noChangeArrowheads="1"/>
          </p:cNvSpPr>
          <p:nvPr/>
        </p:nvSpPr>
        <p:spPr bwMode="auto">
          <a:xfrm flipH="1" flipV="1">
            <a:off x="5784850" y="3255963"/>
            <a:ext cx="163513" cy="163512"/>
          </a:xfrm>
          <a:prstGeom prst="triangle">
            <a:avLst>
              <a:gd name="adj" fmla="val 50000"/>
            </a:avLst>
          </a:prstGeom>
          <a:solidFill>
            <a:srgbClr val="777777"/>
          </a:solidFill>
          <a:ln w="9525">
            <a:solidFill>
              <a:schemeClr val="tx1"/>
            </a:solidFill>
            <a:miter lim="800000"/>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8455" name="Line 56"/>
          <p:cNvSpPr>
            <a:spLocks noChangeShapeType="1"/>
          </p:cNvSpPr>
          <p:nvPr/>
        </p:nvSpPr>
        <p:spPr bwMode="auto">
          <a:xfrm>
            <a:off x="5568950" y="2987675"/>
            <a:ext cx="1257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6" name="Text Box 58"/>
          <p:cNvSpPr txBox="1">
            <a:spLocks noChangeArrowheads="1"/>
          </p:cNvSpPr>
          <p:nvPr/>
        </p:nvSpPr>
        <p:spPr bwMode="auto">
          <a:xfrm flipH="1">
            <a:off x="4760913" y="2276475"/>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v</a:t>
            </a:r>
            <a:r>
              <a:rPr lang="en-GB" altLang="en-US" baseline="-25000"/>
              <a:t>g</a:t>
            </a:r>
          </a:p>
        </p:txBody>
      </p:sp>
      <p:grpSp>
        <p:nvGrpSpPr>
          <p:cNvPr id="18457" name="Group 59"/>
          <p:cNvGrpSpPr>
            <a:grpSpLocks/>
          </p:cNvGrpSpPr>
          <p:nvPr/>
        </p:nvGrpSpPr>
        <p:grpSpPr bwMode="auto">
          <a:xfrm flipH="1">
            <a:off x="7843838" y="2889250"/>
            <a:ext cx="654050" cy="4763"/>
            <a:chOff x="3252" y="2776"/>
            <a:chExt cx="475" cy="4"/>
          </a:xfrm>
        </p:grpSpPr>
        <p:sp>
          <p:nvSpPr>
            <p:cNvPr id="18474" name="Line 60"/>
            <p:cNvSpPr>
              <a:spLocks noChangeShapeType="1"/>
            </p:cNvSpPr>
            <p:nvPr/>
          </p:nvSpPr>
          <p:spPr bwMode="auto">
            <a:xfrm flipH="1">
              <a:off x="3491" y="2776"/>
              <a:ext cx="2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75" name="Line 61"/>
            <p:cNvSpPr>
              <a:spLocks noChangeShapeType="1"/>
            </p:cNvSpPr>
            <p:nvPr/>
          </p:nvSpPr>
          <p:spPr bwMode="auto">
            <a:xfrm flipH="1">
              <a:off x="3252" y="2780"/>
              <a:ext cx="23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8458" name="Group 62"/>
          <p:cNvGrpSpPr>
            <a:grpSpLocks/>
          </p:cNvGrpSpPr>
          <p:nvPr/>
        </p:nvGrpSpPr>
        <p:grpSpPr bwMode="auto">
          <a:xfrm flipH="1">
            <a:off x="7656513" y="2046288"/>
            <a:ext cx="654050" cy="3175"/>
            <a:chOff x="3388" y="2242"/>
            <a:chExt cx="475" cy="3"/>
          </a:xfrm>
        </p:grpSpPr>
        <p:sp>
          <p:nvSpPr>
            <p:cNvPr id="18472" name="Line 63"/>
            <p:cNvSpPr>
              <a:spLocks noChangeShapeType="1"/>
            </p:cNvSpPr>
            <p:nvPr/>
          </p:nvSpPr>
          <p:spPr bwMode="auto">
            <a:xfrm flipH="1">
              <a:off x="3627" y="2245"/>
              <a:ext cx="2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73" name="Line 64"/>
            <p:cNvSpPr>
              <a:spLocks noChangeShapeType="1"/>
            </p:cNvSpPr>
            <p:nvPr/>
          </p:nvSpPr>
          <p:spPr bwMode="auto">
            <a:xfrm flipH="1">
              <a:off x="3388" y="2242"/>
              <a:ext cx="23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59" name="Line 66"/>
          <p:cNvSpPr>
            <a:spLocks noChangeShapeType="1"/>
          </p:cNvSpPr>
          <p:nvPr/>
        </p:nvSpPr>
        <p:spPr bwMode="auto">
          <a:xfrm flipH="1">
            <a:off x="5589588" y="2046288"/>
            <a:ext cx="1460500"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0" name="Oval 70"/>
          <p:cNvSpPr>
            <a:spLocks noChangeArrowheads="1"/>
          </p:cNvSpPr>
          <p:nvPr/>
        </p:nvSpPr>
        <p:spPr bwMode="auto">
          <a:xfrm flipH="1">
            <a:off x="6213475" y="2012950"/>
            <a:ext cx="47625" cy="58738"/>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8461" name="Oval 71"/>
          <p:cNvSpPr>
            <a:spLocks noChangeArrowheads="1"/>
          </p:cNvSpPr>
          <p:nvPr/>
        </p:nvSpPr>
        <p:spPr bwMode="auto">
          <a:xfrm flipH="1">
            <a:off x="6213475" y="2012950"/>
            <a:ext cx="47625" cy="58738"/>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8462" name="Line 79"/>
          <p:cNvSpPr>
            <a:spLocks noChangeShapeType="1"/>
          </p:cNvSpPr>
          <p:nvPr/>
        </p:nvSpPr>
        <p:spPr bwMode="auto">
          <a:xfrm flipV="1">
            <a:off x="5232400" y="2281238"/>
            <a:ext cx="0" cy="422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3" name="Line 80"/>
          <p:cNvSpPr>
            <a:spLocks noChangeShapeType="1"/>
          </p:cNvSpPr>
          <p:nvPr/>
        </p:nvSpPr>
        <p:spPr bwMode="auto">
          <a:xfrm>
            <a:off x="5578475" y="2041525"/>
            <a:ext cx="0" cy="938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4" name="Oval 78"/>
          <p:cNvSpPr>
            <a:spLocks noChangeArrowheads="1"/>
          </p:cNvSpPr>
          <p:nvPr/>
        </p:nvSpPr>
        <p:spPr bwMode="auto">
          <a:xfrm>
            <a:off x="5313363" y="2268538"/>
            <a:ext cx="536575" cy="514350"/>
          </a:xfrm>
          <a:prstGeom prst="ellipse">
            <a:avLst/>
          </a:prstGeom>
          <a:solidFill>
            <a:schemeClr val="bg1"/>
          </a:solidFill>
          <a:ln w="9525">
            <a:solidFill>
              <a:schemeClr val="tx1"/>
            </a:solidFill>
            <a:round/>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8465" name="Line 81"/>
          <p:cNvSpPr>
            <a:spLocks noChangeShapeType="1"/>
          </p:cNvSpPr>
          <p:nvPr/>
        </p:nvSpPr>
        <p:spPr bwMode="auto">
          <a:xfrm>
            <a:off x="6489700" y="2041525"/>
            <a:ext cx="263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6" name="Line 82"/>
          <p:cNvSpPr>
            <a:spLocks noChangeShapeType="1"/>
          </p:cNvSpPr>
          <p:nvPr/>
        </p:nvSpPr>
        <p:spPr bwMode="auto">
          <a:xfrm rot="5400000" flipV="1">
            <a:off x="6103144" y="2397919"/>
            <a:ext cx="2778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7" name="Text Box 83"/>
          <p:cNvSpPr txBox="1">
            <a:spLocks noChangeArrowheads="1"/>
          </p:cNvSpPr>
          <p:nvPr/>
        </p:nvSpPr>
        <p:spPr bwMode="auto">
          <a:xfrm flipH="1">
            <a:off x="6286500" y="2211388"/>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i</a:t>
            </a:r>
            <a:r>
              <a:rPr lang="en-GB" altLang="en-US" baseline="-25000"/>
              <a:t>f</a:t>
            </a:r>
          </a:p>
        </p:txBody>
      </p:sp>
      <p:sp>
        <p:nvSpPr>
          <p:cNvPr id="18468" name="Line 85"/>
          <p:cNvSpPr>
            <a:spLocks noChangeShapeType="1"/>
          </p:cNvSpPr>
          <p:nvPr/>
        </p:nvSpPr>
        <p:spPr bwMode="auto">
          <a:xfrm>
            <a:off x="5734050" y="2038350"/>
            <a:ext cx="2651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9" name="Text Box 87"/>
          <p:cNvSpPr txBox="1">
            <a:spLocks noChangeArrowheads="1"/>
          </p:cNvSpPr>
          <p:nvPr/>
        </p:nvSpPr>
        <p:spPr bwMode="auto">
          <a:xfrm>
            <a:off x="595313" y="4570413"/>
            <a:ext cx="80200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dirty="0"/>
              <a:t>For the same input voltage, the input generator now has to supply more current with the feedback applied than it would if there was no feedback signal (i</a:t>
            </a:r>
            <a:r>
              <a:rPr lang="en-GB" altLang="en-US" baseline="-25000" dirty="0"/>
              <a:t>f</a:t>
            </a:r>
            <a:r>
              <a:rPr lang="en-GB" altLang="en-US" dirty="0"/>
              <a:t> + </a:t>
            </a:r>
            <a:r>
              <a:rPr lang="en-GB" altLang="en-US" dirty="0" err="1"/>
              <a:t>i</a:t>
            </a:r>
            <a:r>
              <a:rPr lang="en-GB" altLang="en-US" baseline="-25000" dirty="0" err="1"/>
              <a:t>in</a:t>
            </a:r>
            <a:r>
              <a:rPr lang="en-GB" altLang="en-US" dirty="0"/>
              <a:t> instead of just </a:t>
            </a:r>
            <a:r>
              <a:rPr lang="en-GB" altLang="en-US" dirty="0" err="1"/>
              <a:t>i</a:t>
            </a:r>
            <a:r>
              <a:rPr lang="en-GB" altLang="en-US" baseline="-25000" dirty="0" err="1"/>
              <a:t>in</a:t>
            </a:r>
            <a:r>
              <a:rPr lang="en-GB" altLang="en-US" dirty="0"/>
              <a:t>). </a:t>
            </a:r>
            <a:r>
              <a:rPr lang="en-GB" altLang="en-US" dirty="0">
                <a:solidFill>
                  <a:srgbClr val="FF0000"/>
                </a:solidFill>
              </a:rPr>
              <a:t>The input impedance ‘seen’ by the generator, </a:t>
            </a:r>
            <a:r>
              <a:rPr lang="en-GB" altLang="en-US" dirty="0" err="1">
                <a:solidFill>
                  <a:srgbClr val="FF0000"/>
                </a:solidFill>
              </a:rPr>
              <a:t>r</a:t>
            </a:r>
            <a:r>
              <a:rPr lang="en-GB" altLang="en-US" baseline="-25000" dirty="0" err="1">
                <a:solidFill>
                  <a:srgbClr val="FF0000"/>
                </a:solidFill>
              </a:rPr>
              <a:t>iCL</a:t>
            </a:r>
            <a:r>
              <a:rPr lang="en-GB" altLang="en-US" dirty="0">
                <a:solidFill>
                  <a:srgbClr val="FF0000"/>
                </a:solidFill>
              </a:rPr>
              <a:t> is therefore </a:t>
            </a:r>
            <a:r>
              <a:rPr lang="en-GB" altLang="en-US" i="1" dirty="0">
                <a:solidFill>
                  <a:srgbClr val="FF0000"/>
                </a:solidFill>
              </a:rPr>
              <a:t>reduced</a:t>
            </a:r>
            <a:r>
              <a:rPr lang="en-GB" altLang="en-US" dirty="0">
                <a:solidFill>
                  <a:srgbClr val="FF0000"/>
                </a:solidFill>
              </a:rPr>
              <a:t> from </a:t>
            </a:r>
            <a:r>
              <a:rPr lang="en-GB" altLang="en-US" dirty="0" err="1">
                <a:solidFill>
                  <a:srgbClr val="FF0000"/>
                </a:solidFill>
              </a:rPr>
              <a:t>r</a:t>
            </a:r>
            <a:r>
              <a:rPr lang="en-GB" altLang="en-US" baseline="-25000" dirty="0" err="1">
                <a:solidFill>
                  <a:srgbClr val="FF0000"/>
                </a:solidFill>
              </a:rPr>
              <a:t>iOL</a:t>
            </a:r>
            <a:r>
              <a:rPr lang="en-GB" altLang="en-US" dirty="0">
                <a:solidFill>
                  <a:srgbClr val="FF0000"/>
                </a:solidFill>
              </a:rPr>
              <a:t> to </a:t>
            </a:r>
            <a:r>
              <a:rPr lang="en-GB" altLang="en-US" dirty="0" err="1">
                <a:solidFill>
                  <a:srgbClr val="FF0000"/>
                </a:solidFill>
              </a:rPr>
              <a:t>r</a:t>
            </a:r>
            <a:r>
              <a:rPr lang="en-GB" altLang="en-US" baseline="-25000" dirty="0" err="1">
                <a:solidFill>
                  <a:srgbClr val="FF0000"/>
                </a:solidFill>
              </a:rPr>
              <a:t>iOL</a:t>
            </a:r>
            <a:r>
              <a:rPr lang="en-GB" altLang="en-US" dirty="0">
                <a:solidFill>
                  <a:srgbClr val="FF0000"/>
                </a:solidFill>
              </a:rPr>
              <a:t>/(1+</a:t>
            </a:r>
            <a:r>
              <a:rPr lang="el-GR" altLang="en-US" dirty="0">
                <a:solidFill>
                  <a:srgbClr val="FF0000"/>
                </a:solidFill>
                <a:cs typeface="Arial" charset="0"/>
              </a:rPr>
              <a:t>β</a:t>
            </a:r>
            <a:r>
              <a:rPr lang="en-GB" altLang="en-US" dirty="0">
                <a:solidFill>
                  <a:srgbClr val="FF0000"/>
                </a:solidFill>
                <a:cs typeface="Arial" charset="0"/>
              </a:rPr>
              <a:t>A</a:t>
            </a:r>
            <a:r>
              <a:rPr lang="en-GB" altLang="en-US" baseline="-25000" dirty="0">
                <a:solidFill>
                  <a:srgbClr val="FF0000"/>
                </a:solidFill>
                <a:cs typeface="Arial" charset="0"/>
              </a:rPr>
              <a:t>OL</a:t>
            </a:r>
            <a:r>
              <a:rPr lang="en-GB" altLang="en-US" dirty="0">
                <a:solidFill>
                  <a:srgbClr val="FF0000"/>
                </a:solidFill>
                <a:cs typeface="Arial" charset="0"/>
              </a:rPr>
              <a:t>) </a:t>
            </a:r>
            <a:r>
              <a:rPr lang="en-GB" altLang="en-US" dirty="0">
                <a:cs typeface="Arial" charset="0"/>
              </a:rPr>
              <a:t>by virtue of the feedback. </a:t>
            </a:r>
            <a:endParaRPr lang="el-GR" altLang="en-US" dirty="0">
              <a:cs typeface="Arial" charset="0"/>
            </a:endParaRPr>
          </a:p>
        </p:txBody>
      </p:sp>
      <p:sp>
        <p:nvSpPr>
          <p:cNvPr id="18470" name="Text Box 94"/>
          <p:cNvSpPr txBox="1">
            <a:spLocks noChangeArrowheads="1"/>
          </p:cNvSpPr>
          <p:nvPr/>
        </p:nvSpPr>
        <p:spPr bwMode="auto">
          <a:xfrm>
            <a:off x="671512" y="1179513"/>
            <a:ext cx="33263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b="1" dirty="0"/>
              <a:t>Current </a:t>
            </a:r>
            <a:r>
              <a:rPr lang="en-GB" altLang="en-US" b="1" dirty="0" smtClean="0"/>
              <a:t>feedback  </a:t>
            </a:r>
            <a:r>
              <a:rPr lang="en-GB" altLang="en-US" b="1" dirty="0" smtClean="0">
                <a:solidFill>
                  <a:srgbClr val="FF0000"/>
                </a:solidFill>
              </a:rPr>
              <a:t>Lecture 7. 24</a:t>
            </a:r>
            <a:endParaRPr lang="en-GB" altLang="en-US" b="1" dirty="0">
              <a:solidFill>
                <a:srgbClr val="FF0000"/>
              </a:solidFill>
            </a:endParaRPr>
          </a:p>
        </p:txBody>
      </p:sp>
      <p:graphicFrame>
        <p:nvGraphicFramePr>
          <p:cNvPr id="18471" name="Object 96"/>
          <p:cNvGraphicFramePr>
            <a:graphicFrameLocks noChangeAspect="1"/>
          </p:cNvGraphicFramePr>
          <p:nvPr/>
        </p:nvGraphicFramePr>
        <p:xfrm>
          <a:off x="1495425" y="3638550"/>
          <a:ext cx="1100138" cy="382588"/>
        </p:xfrm>
        <a:graphic>
          <a:graphicData uri="http://schemas.openxmlformats.org/presentationml/2006/ole">
            <mc:AlternateContent xmlns:mc="http://schemas.openxmlformats.org/markup-compatibility/2006">
              <mc:Choice xmlns:v="urn:schemas-microsoft-com:vml" Requires="v">
                <p:oleObj spid="_x0000_s39950" name="Equation" r:id="rId4" imgW="698500" imgH="241300" progId="Equation.3">
                  <p:embed/>
                </p:oleObj>
              </mc:Choice>
              <mc:Fallback>
                <p:oleObj name="Equation" r:id="rId4" imgW="6985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5425" y="3638550"/>
                        <a:ext cx="110013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72093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0E9BB9F0-2D37-4F44-8E5E-AB63FD4702C1}" type="slidenum">
              <a:rPr lang="en-GB" altLang="en-US" sz="1200">
                <a:latin typeface="Garamond" pitchFamily="18" charset="0"/>
              </a:rPr>
              <a:pPr/>
              <a:t>17</a:t>
            </a:fld>
            <a:endParaRPr lang="en-GB" altLang="en-US" sz="1200">
              <a:latin typeface="Garamond" pitchFamily="18" charset="0"/>
            </a:endParaRPr>
          </a:p>
        </p:txBody>
      </p:sp>
      <p:sp>
        <p:nvSpPr>
          <p:cNvPr id="34819"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3482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34821"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34822" name="Text Box 5"/>
          <p:cNvSpPr txBox="1">
            <a:spLocks noChangeArrowheads="1"/>
          </p:cNvSpPr>
          <p:nvPr/>
        </p:nvSpPr>
        <p:spPr bwMode="auto">
          <a:xfrm>
            <a:off x="500063" y="957263"/>
            <a:ext cx="3508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u="sng">
                <a:ea typeface="SimSun" pitchFamily="2" charset="-122"/>
              </a:rPr>
              <a:t>Input current summing</a:t>
            </a:r>
          </a:p>
        </p:txBody>
      </p:sp>
      <p:sp>
        <p:nvSpPr>
          <p:cNvPr id="34823" name="Text Box 7"/>
          <p:cNvSpPr txBox="1">
            <a:spLocks noChangeArrowheads="1"/>
          </p:cNvSpPr>
          <p:nvPr/>
        </p:nvSpPr>
        <p:spPr bwMode="auto">
          <a:xfrm>
            <a:off x="307975" y="4684713"/>
            <a:ext cx="7902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So the current into the amplifier is increased by the feedback.</a:t>
            </a:r>
          </a:p>
        </p:txBody>
      </p:sp>
      <p:sp>
        <p:nvSpPr>
          <p:cNvPr id="34824" name="Text Box 45"/>
          <p:cNvSpPr txBox="1">
            <a:spLocks noChangeArrowheads="1"/>
          </p:cNvSpPr>
          <p:nvPr/>
        </p:nvSpPr>
        <p:spPr bwMode="auto">
          <a:xfrm>
            <a:off x="442913" y="1549400"/>
            <a:ext cx="28003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This feedback is a </a:t>
            </a:r>
            <a:r>
              <a:rPr lang="en-GB" altLang="zh-CN" sz="1600" i="1" u="sng">
                <a:ea typeface="SimSun" pitchFamily="2" charset="-122"/>
              </a:rPr>
              <a:t>shunt</a:t>
            </a:r>
            <a:r>
              <a:rPr lang="en-GB" altLang="zh-CN" sz="1600">
                <a:ea typeface="SimSun" pitchFamily="2" charset="-122"/>
              </a:rPr>
              <a:t> connection. It forms a node at which the currents sum. </a:t>
            </a:r>
          </a:p>
          <a:p>
            <a:pPr eaLnBrk="1" hangingPunct="1">
              <a:spcBef>
                <a:spcPct val="50000"/>
              </a:spcBef>
            </a:pPr>
            <a:r>
              <a:rPr lang="en-GB" altLang="zh-CN" sz="1600">
                <a:ea typeface="SimSun" pitchFamily="2" charset="-122"/>
              </a:rPr>
              <a:t>Kirchoff’s current law gives:</a:t>
            </a:r>
          </a:p>
        </p:txBody>
      </p:sp>
      <p:grpSp>
        <p:nvGrpSpPr>
          <p:cNvPr id="34825" name="Group 134"/>
          <p:cNvGrpSpPr>
            <a:grpSpLocks/>
          </p:cNvGrpSpPr>
          <p:nvPr/>
        </p:nvGrpSpPr>
        <p:grpSpPr bwMode="auto">
          <a:xfrm>
            <a:off x="3422650" y="933450"/>
            <a:ext cx="4179888" cy="3394075"/>
            <a:chOff x="2156" y="588"/>
            <a:chExt cx="2633" cy="2138"/>
          </a:xfrm>
        </p:grpSpPr>
        <p:sp>
          <p:nvSpPr>
            <p:cNvPr id="34830" name="Line 60"/>
            <p:cNvSpPr>
              <a:spLocks noChangeShapeType="1"/>
            </p:cNvSpPr>
            <p:nvPr/>
          </p:nvSpPr>
          <p:spPr bwMode="auto">
            <a:xfrm flipH="1">
              <a:off x="2602" y="1573"/>
              <a:ext cx="8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1" name="Line 83"/>
            <p:cNvSpPr>
              <a:spLocks noChangeShapeType="1"/>
            </p:cNvSpPr>
            <p:nvPr/>
          </p:nvSpPr>
          <p:spPr bwMode="auto">
            <a:xfrm>
              <a:off x="3066" y="2240"/>
              <a:ext cx="0" cy="1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2" name="Line 84"/>
            <p:cNvSpPr>
              <a:spLocks noChangeShapeType="1"/>
            </p:cNvSpPr>
            <p:nvPr/>
          </p:nvSpPr>
          <p:spPr bwMode="auto">
            <a:xfrm flipH="1">
              <a:off x="3064" y="2418"/>
              <a:ext cx="7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3" name="Line 85"/>
            <p:cNvSpPr>
              <a:spLocks noChangeShapeType="1"/>
            </p:cNvSpPr>
            <p:nvPr/>
          </p:nvSpPr>
          <p:spPr bwMode="auto">
            <a:xfrm flipH="1">
              <a:off x="3642" y="2418"/>
              <a:ext cx="62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4" name="Text Box 87"/>
            <p:cNvSpPr txBox="1">
              <a:spLocks noChangeArrowheads="1"/>
            </p:cNvSpPr>
            <p:nvPr/>
          </p:nvSpPr>
          <p:spPr bwMode="auto">
            <a:xfrm>
              <a:off x="3256" y="2514"/>
              <a:ext cx="15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Feedback from output</a:t>
              </a:r>
            </a:p>
          </p:txBody>
        </p:sp>
        <p:grpSp>
          <p:nvGrpSpPr>
            <p:cNvPr id="34835" name="Group 48"/>
            <p:cNvGrpSpPr>
              <a:grpSpLocks/>
            </p:cNvGrpSpPr>
            <p:nvPr/>
          </p:nvGrpSpPr>
          <p:grpSpPr bwMode="auto">
            <a:xfrm>
              <a:off x="3435" y="1348"/>
              <a:ext cx="228" cy="442"/>
              <a:chOff x="512" y="2531"/>
              <a:chExt cx="263" cy="496"/>
            </a:xfrm>
          </p:grpSpPr>
          <p:sp>
            <p:nvSpPr>
              <p:cNvPr id="34869" name="Line 49"/>
              <p:cNvSpPr>
                <a:spLocks noChangeShapeType="1"/>
              </p:cNvSpPr>
              <p:nvPr/>
            </p:nvSpPr>
            <p:spPr bwMode="auto">
              <a:xfrm>
                <a:off x="646" y="2786"/>
                <a:ext cx="129" cy="1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70" name="Line 50"/>
              <p:cNvSpPr>
                <a:spLocks noChangeShapeType="1"/>
              </p:cNvSpPr>
              <p:nvPr/>
            </p:nvSpPr>
            <p:spPr bwMode="auto">
              <a:xfrm>
                <a:off x="637" y="2644"/>
                <a:ext cx="0" cy="27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1" name="Line 51"/>
              <p:cNvSpPr>
                <a:spLocks noChangeShapeType="1"/>
              </p:cNvSpPr>
              <p:nvPr/>
            </p:nvSpPr>
            <p:spPr bwMode="auto">
              <a:xfrm flipV="1">
                <a:off x="637" y="2644"/>
                <a:ext cx="133" cy="1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2" name="Line 52"/>
              <p:cNvSpPr>
                <a:spLocks noChangeShapeType="1"/>
              </p:cNvSpPr>
              <p:nvPr/>
            </p:nvSpPr>
            <p:spPr bwMode="auto">
              <a:xfrm flipV="1">
                <a:off x="772" y="2531"/>
                <a:ext cx="0" cy="1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3" name="Line 53"/>
              <p:cNvSpPr>
                <a:spLocks noChangeShapeType="1"/>
              </p:cNvSpPr>
              <p:nvPr/>
            </p:nvSpPr>
            <p:spPr bwMode="auto">
              <a:xfrm flipV="1">
                <a:off x="774" y="2917"/>
                <a:ext cx="0" cy="1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4" name="Line 54"/>
              <p:cNvSpPr>
                <a:spLocks noChangeShapeType="1"/>
              </p:cNvSpPr>
              <p:nvPr/>
            </p:nvSpPr>
            <p:spPr bwMode="auto">
              <a:xfrm flipH="1">
                <a:off x="512" y="2784"/>
                <a:ext cx="1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36" name="Rectangle 55"/>
            <p:cNvSpPr>
              <a:spLocks noChangeArrowheads="1"/>
            </p:cNvSpPr>
            <p:nvPr/>
          </p:nvSpPr>
          <p:spPr bwMode="auto">
            <a:xfrm>
              <a:off x="3610" y="1083"/>
              <a:ext cx="93" cy="264"/>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34837" name="Line 56"/>
            <p:cNvSpPr>
              <a:spLocks noChangeShapeType="1"/>
            </p:cNvSpPr>
            <p:nvPr/>
          </p:nvSpPr>
          <p:spPr bwMode="auto">
            <a:xfrm flipV="1">
              <a:off x="3655" y="881"/>
              <a:ext cx="0" cy="2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8" name="Line 57"/>
            <p:cNvSpPr>
              <a:spLocks noChangeShapeType="1"/>
            </p:cNvSpPr>
            <p:nvPr/>
          </p:nvSpPr>
          <p:spPr bwMode="auto">
            <a:xfrm flipH="1">
              <a:off x="2949" y="874"/>
              <a:ext cx="11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Rectangle 58"/>
            <p:cNvSpPr>
              <a:spLocks noChangeArrowheads="1"/>
            </p:cNvSpPr>
            <p:nvPr/>
          </p:nvSpPr>
          <p:spPr bwMode="auto">
            <a:xfrm>
              <a:off x="3610" y="1790"/>
              <a:ext cx="94" cy="264"/>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34840" name="Line 59"/>
            <p:cNvSpPr>
              <a:spLocks noChangeShapeType="1"/>
            </p:cNvSpPr>
            <p:nvPr/>
          </p:nvSpPr>
          <p:spPr bwMode="auto">
            <a:xfrm>
              <a:off x="3663" y="2052"/>
              <a:ext cx="0" cy="1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1" name="Text Box 61"/>
            <p:cNvSpPr txBox="1">
              <a:spLocks noChangeArrowheads="1"/>
            </p:cNvSpPr>
            <p:nvPr/>
          </p:nvSpPr>
          <p:spPr bwMode="auto">
            <a:xfrm>
              <a:off x="3741" y="1083"/>
              <a:ext cx="3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R</a:t>
              </a:r>
              <a:r>
                <a:rPr lang="en-US" altLang="zh-CN" sz="1600" baseline="-25000">
                  <a:ea typeface="SimSun" pitchFamily="2" charset="-122"/>
                </a:rPr>
                <a:t>C</a:t>
              </a:r>
            </a:p>
          </p:txBody>
        </p:sp>
        <p:sp>
          <p:nvSpPr>
            <p:cNvPr id="34842" name="Text Box 62"/>
            <p:cNvSpPr txBox="1">
              <a:spLocks noChangeArrowheads="1"/>
            </p:cNvSpPr>
            <p:nvPr/>
          </p:nvSpPr>
          <p:spPr bwMode="auto">
            <a:xfrm>
              <a:off x="3156" y="58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V</a:t>
              </a:r>
              <a:r>
                <a:rPr lang="en-US" altLang="zh-CN" sz="1600" baseline="-25000">
                  <a:ea typeface="SimSun" pitchFamily="2" charset="-122"/>
                </a:rPr>
                <a:t>CC</a:t>
              </a:r>
            </a:p>
          </p:txBody>
        </p:sp>
        <p:sp>
          <p:nvSpPr>
            <p:cNvPr id="34843" name="Line 65"/>
            <p:cNvSpPr>
              <a:spLocks noChangeShapeType="1"/>
            </p:cNvSpPr>
            <p:nvPr/>
          </p:nvSpPr>
          <p:spPr bwMode="auto">
            <a:xfrm flipH="1">
              <a:off x="2599" y="2202"/>
              <a:ext cx="18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4" name="Line 66"/>
            <p:cNvSpPr>
              <a:spLocks noChangeShapeType="1"/>
            </p:cNvSpPr>
            <p:nvPr/>
          </p:nvSpPr>
          <p:spPr bwMode="auto">
            <a:xfrm rot="-5400000">
              <a:off x="4049" y="2087"/>
              <a:ext cx="2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45" name="Group 67"/>
            <p:cNvGrpSpPr>
              <a:grpSpLocks/>
            </p:cNvGrpSpPr>
            <p:nvPr/>
          </p:nvGrpSpPr>
          <p:grpSpPr bwMode="auto">
            <a:xfrm>
              <a:off x="4071" y="1922"/>
              <a:ext cx="201" cy="42"/>
              <a:chOff x="3368" y="2447"/>
              <a:chExt cx="209" cy="43"/>
            </a:xfrm>
          </p:grpSpPr>
          <p:sp>
            <p:nvSpPr>
              <p:cNvPr id="34867" name="Line 68"/>
              <p:cNvSpPr>
                <a:spLocks noChangeShapeType="1"/>
              </p:cNvSpPr>
              <p:nvPr/>
            </p:nvSpPr>
            <p:spPr bwMode="auto">
              <a:xfrm rot="-5400000">
                <a:off x="3473" y="2385"/>
                <a:ext cx="0" cy="2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8" name="Line 69"/>
              <p:cNvSpPr>
                <a:spLocks noChangeShapeType="1"/>
              </p:cNvSpPr>
              <p:nvPr/>
            </p:nvSpPr>
            <p:spPr bwMode="auto">
              <a:xfrm rot="-5400000">
                <a:off x="3473" y="2342"/>
                <a:ext cx="0" cy="2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46" name="Line 70"/>
            <p:cNvSpPr>
              <a:spLocks noChangeShapeType="1"/>
            </p:cNvSpPr>
            <p:nvPr/>
          </p:nvSpPr>
          <p:spPr bwMode="auto">
            <a:xfrm rot="-5400000">
              <a:off x="4089" y="1829"/>
              <a:ext cx="1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7" name="Line 71"/>
            <p:cNvSpPr>
              <a:spLocks noChangeShapeType="1"/>
            </p:cNvSpPr>
            <p:nvPr/>
          </p:nvSpPr>
          <p:spPr bwMode="auto">
            <a:xfrm flipH="1">
              <a:off x="3651" y="1746"/>
              <a:ext cx="5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8" name="Text Box 72"/>
            <p:cNvSpPr txBox="1">
              <a:spLocks noChangeArrowheads="1"/>
            </p:cNvSpPr>
            <p:nvPr/>
          </p:nvSpPr>
          <p:spPr bwMode="auto">
            <a:xfrm>
              <a:off x="4255" y="1815"/>
              <a:ext cx="3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C</a:t>
              </a:r>
              <a:r>
                <a:rPr lang="en-US" altLang="zh-CN" sz="1600" baseline="-25000">
                  <a:ea typeface="SimSun" pitchFamily="2" charset="-122"/>
                </a:rPr>
                <a:t>E</a:t>
              </a:r>
            </a:p>
          </p:txBody>
        </p:sp>
        <p:sp>
          <p:nvSpPr>
            <p:cNvPr id="34849" name="Text Box 73"/>
            <p:cNvSpPr txBox="1">
              <a:spLocks noChangeArrowheads="1"/>
            </p:cNvSpPr>
            <p:nvPr/>
          </p:nvSpPr>
          <p:spPr bwMode="auto">
            <a:xfrm>
              <a:off x="3335" y="1810"/>
              <a:ext cx="2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R</a:t>
              </a:r>
              <a:r>
                <a:rPr lang="en-US" altLang="zh-CN" sz="1600" baseline="-25000">
                  <a:ea typeface="SimSun" pitchFamily="2" charset="-122"/>
                </a:rPr>
                <a:t>E</a:t>
              </a:r>
            </a:p>
          </p:txBody>
        </p:sp>
        <p:sp>
          <p:nvSpPr>
            <p:cNvPr id="34850" name="Line 74"/>
            <p:cNvSpPr>
              <a:spLocks noChangeShapeType="1"/>
            </p:cNvSpPr>
            <p:nvPr/>
          </p:nvSpPr>
          <p:spPr bwMode="auto">
            <a:xfrm>
              <a:off x="3666" y="1397"/>
              <a:ext cx="5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1" name="Line 82"/>
            <p:cNvSpPr>
              <a:spLocks noChangeShapeType="1"/>
            </p:cNvSpPr>
            <p:nvPr/>
          </p:nvSpPr>
          <p:spPr bwMode="auto">
            <a:xfrm>
              <a:off x="3061" y="1569"/>
              <a:ext cx="0" cy="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2" name="Text Box 91"/>
            <p:cNvSpPr txBox="1">
              <a:spLocks noChangeArrowheads="1"/>
            </p:cNvSpPr>
            <p:nvPr/>
          </p:nvSpPr>
          <p:spPr bwMode="auto">
            <a:xfrm>
              <a:off x="3409" y="2154"/>
              <a:ext cx="2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i</a:t>
              </a:r>
              <a:r>
                <a:rPr lang="en-GB" altLang="zh-CN" sz="1600" baseline="-25000">
                  <a:ea typeface="SimSun" pitchFamily="2" charset="-122"/>
                </a:rPr>
                <a:t>O</a:t>
              </a:r>
            </a:p>
          </p:txBody>
        </p:sp>
        <p:sp>
          <p:nvSpPr>
            <p:cNvPr id="34853" name="Text Box 109"/>
            <p:cNvSpPr txBox="1">
              <a:spLocks noChangeArrowheads="1"/>
            </p:cNvSpPr>
            <p:nvPr/>
          </p:nvSpPr>
          <p:spPr bwMode="auto">
            <a:xfrm>
              <a:off x="3270" y="1327"/>
              <a:ext cx="2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i</a:t>
              </a:r>
              <a:r>
                <a:rPr lang="en-GB" altLang="zh-CN" sz="1600" baseline="-25000">
                  <a:ea typeface="SimSun" pitchFamily="2" charset="-122"/>
                </a:rPr>
                <a:t>i</a:t>
              </a:r>
            </a:p>
          </p:txBody>
        </p:sp>
        <p:sp>
          <p:nvSpPr>
            <p:cNvPr id="34854" name="Line 115"/>
            <p:cNvSpPr>
              <a:spLocks noChangeShapeType="1"/>
            </p:cNvSpPr>
            <p:nvPr/>
          </p:nvSpPr>
          <p:spPr bwMode="auto">
            <a:xfrm>
              <a:off x="2604" y="1576"/>
              <a:ext cx="0" cy="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5" name="Oval 116"/>
            <p:cNvSpPr>
              <a:spLocks noChangeArrowheads="1"/>
            </p:cNvSpPr>
            <p:nvPr/>
          </p:nvSpPr>
          <p:spPr bwMode="auto">
            <a:xfrm>
              <a:off x="2485" y="1925"/>
              <a:ext cx="213" cy="214"/>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34856" name="Text Box 117"/>
            <p:cNvSpPr txBox="1">
              <a:spLocks noChangeArrowheads="1"/>
            </p:cNvSpPr>
            <p:nvPr/>
          </p:nvSpPr>
          <p:spPr bwMode="auto">
            <a:xfrm>
              <a:off x="2296" y="1631"/>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S</a:t>
              </a:r>
            </a:p>
          </p:txBody>
        </p:sp>
        <p:sp>
          <p:nvSpPr>
            <p:cNvPr id="34857" name="Text Box 118"/>
            <p:cNvSpPr txBox="1">
              <a:spLocks noChangeArrowheads="1"/>
            </p:cNvSpPr>
            <p:nvPr/>
          </p:nvSpPr>
          <p:spPr bwMode="auto">
            <a:xfrm>
              <a:off x="2156" y="1918"/>
              <a:ext cx="2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S</a:t>
              </a:r>
            </a:p>
          </p:txBody>
        </p:sp>
        <p:sp>
          <p:nvSpPr>
            <p:cNvPr id="34858" name="Line 119"/>
            <p:cNvSpPr>
              <a:spLocks noChangeShapeType="1"/>
            </p:cNvSpPr>
            <p:nvPr/>
          </p:nvSpPr>
          <p:spPr bwMode="auto">
            <a:xfrm flipV="1">
              <a:off x="2401" y="1962"/>
              <a:ext cx="0" cy="1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9" name="Rectangle 120"/>
            <p:cNvSpPr>
              <a:spLocks noChangeArrowheads="1"/>
            </p:cNvSpPr>
            <p:nvPr/>
          </p:nvSpPr>
          <p:spPr bwMode="auto">
            <a:xfrm>
              <a:off x="2557" y="1632"/>
              <a:ext cx="95" cy="248"/>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34860" name="Line 125"/>
            <p:cNvSpPr>
              <a:spLocks noChangeShapeType="1"/>
            </p:cNvSpPr>
            <p:nvPr/>
          </p:nvSpPr>
          <p:spPr bwMode="auto">
            <a:xfrm flipH="1">
              <a:off x="3993" y="1395"/>
              <a:ext cx="62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1" name="Oval 126"/>
            <p:cNvSpPr>
              <a:spLocks noChangeArrowheads="1"/>
            </p:cNvSpPr>
            <p:nvPr/>
          </p:nvSpPr>
          <p:spPr bwMode="auto">
            <a:xfrm>
              <a:off x="3033" y="1548"/>
              <a:ext cx="56" cy="56"/>
            </a:xfrm>
            <a:prstGeom prst="ellipse">
              <a:avLst/>
            </a:prstGeom>
            <a:solidFill>
              <a:schemeClr val="tx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34862" name="Line 127"/>
            <p:cNvSpPr>
              <a:spLocks noChangeShapeType="1"/>
            </p:cNvSpPr>
            <p:nvPr/>
          </p:nvSpPr>
          <p:spPr bwMode="auto">
            <a:xfrm>
              <a:off x="2671" y="1575"/>
              <a:ext cx="195"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4863" name="Line 128"/>
            <p:cNvSpPr>
              <a:spLocks noChangeShapeType="1"/>
            </p:cNvSpPr>
            <p:nvPr/>
          </p:nvSpPr>
          <p:spPr bwMode="auto">
            <a:xfrm>
              <a:off x="3182" y="1572"/>
              <a:ext cx="195"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4864" name="Line 129"/>
            <p:cNvSpPr>
              <a:spLocks noChangeShapeType="1"/>
            </p:cNvSpPr>
            <p:nvPr/>
          </p:nvSpPr>
          <p:spPr bwMode="auto">
            <a:xfrm rot="5400000">
              <a:off x="2964" y="1791"/>
              <a:ext cx="195"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4865" name="Text Box 130"/>
            <p:cNvSpPr txBox="1">
              <a:spLocks noChangeArrowheads="1"/>
            </p:cNvSpPr>
            <p:nvPr/>
          </p:nvSpPr>
          <p:spPr bwMode="auto">
            <a:xfrm>
              <a:off x="2747" y="1310"/>
              <a:ext cx="2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i</a:t>
              </a:r>
              <a:r>
                <a:rPr lang="en-GB" altLang="zh-CN" sz="1600" baseline="-25000">
                  <a:ea typeface="SimSun" pitchFamily="2" charset="-122"/>
                </a:rPr>
                <a:t>S</a:t>
              </a:r>
            </a:p>
          </p:txBody>
        </p:sp>
        <p:sp>
          <p:nvSpPr>
            <p:cNvPr id="34866" name="Text Box 131"/>
            <p:cNvSpPr txBox="1">
              <a:spLocks noChangeArrowheads="1"/>
            </p:cNvSpPr>
            <p:nvPr/>
          </p:nvSpPr>
          <p:spPr bwMode="auto">
            <a:xfrm>
              <a:off x="2876" y="1807"/>
              <a:ext cx="2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i</a:t>
              </a:r>
              <a:r>
                <a:rPr lang="en-GB" altLang="zh-CN" sz="1600" baseline="-25000">
                  <a:ea typeface="SimSun" pitchFamily="2" charset="-122"/>
                </a:rPr>
                <a:t>f</a:t>
              </a:r>
            </a:p>
          </p:txBody>
        </p:sp>
      </p:grpSp>
      <p:graphicFrame>
        <p:nvGraphicFramePr>
          <p:cNvPr id="34826" name="Object 132"/>
          <p:cNvGraphicFramePr>
            <a:graphicFrameLocks noChangeAspect="1"/>
          </p:cNvGraphicFramePr>
          <p:nvPr/>
        </p:nvGraphicFramePr>
        <p:xfrm>
          <a:off x="1225550" y="3373438"/>
          <a:ext cx="892175" cy="409575"/>
        </p:xfrm>
        <a:graphic>
          <a:graphicData uri="http://schemas.openxmlformats.org/presentationml/2006/ole">
            <mc:AlternateContent xmlns:mc="http://schemas.openxmlformats.org/markup-compatibility/2006">
              <mc:Choice xmlns:v="urn:schemas-microsoft-com:vml" Requires="v">
                <p:oleObj spid="_x0000_s34931" name="Equation" r:id="rId4" imgW="596900" imgH="241300" progId="Equation.3">
                  <p:embed/>
                </p:oleObj>
              </mc:Choice>
              <mc:Fallback>
                <p:oleObj name="Equation" r:id="rId4" imgW="596900" imgH="241300" progId="Equation.3">
                  <p:embed/>
                  <p:pic>
                    <p:nvPicPr>
                      <p:cNvPr id="0" name="Object 1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5550" y="3373438"/>
                        <a:ext cx="8921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7" name="Text Box 133"/>
          <p:cNvSpPr txBox="1">
            <a:spLocks noChangeArrowheads="1"/>
          </p:cNvSpPr>
          <p:nvPr/>
        </p:nvSpPr>
        <p:spPr bwMode="auto">
          <a:xfrm>
            <a:off x="263525" y="5199063"/>
            <a:ext cx="8645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The </a:t>
            </a:r>
            <a:r>
              <a:rPr lang="en-GB" altLang="zh-CN" sz="1600">
                <a:solidFill>
                  <a:srgbClr val="FF0000"/>
                </a:solidFill>
                <a:ea typeface="SimSun" pitchFamily="2" charset="-122"/>
              </a:rPr>
              <a:t>input impedance will therefore be </a:t>
            </a:r>
            <a:r>
              <a:rPr lang="en-GB" altLang="zh-CN" sz="1600" i="1">
                <a:solidFill>
                  <a:srgbClr val="FF0000"/>
                </a:solidFill>
                <a:ea typeface="SimSun" pitchFamily="2" charset="-122"/>
              </a:rPr>
              <a:t>reduced</a:t>
            </a:r>
            <a:r>
              <a:rPr lang="en-GB" altLang="zh-CN" sz="1600">
                <a:solidFill>
                  <a:srgbClr val="FF0000"/>
                </a:solidFill>
                <a:ea typeface="SimSun" pitchFamily="2" charset="-122"/>
              </a:rPr>
              <a:t> </a:t>
            </a:r>
            <a:r>
              <a:rPr lang="en-GB" altLang="zh-CN" sz="1600">
                <a:ea typeface="SimSun" pitchFamily="2" charset="-122"/>
              </a:rPr>
              <a:t>by this </a:t>
            </a:r>
            <a:r>
              <a:rPr lang="en-GB" altLang="zh-CN" sz="1600" b="1" i="1">
                <a:ea typeface="SimSun" pitchFamily="2" charset="-122"/>
              </a:rPr>
              <a:t>SHUNT applied </a:t>
            </a:r>
            <a:r>
              <a:rPr lang="en-GB" altLang="zh-CN" sz="1600">
                <a:ea typeface="SimSun" pitchFamily="2" charset="-122"/>
              </a:rPr>
              <a:t>feedback connection.</a:t>
            </a:r>
          </a:p>
        </p:txBody>
      </p:sp>
      <p:graphicFrame>
        <p:nvGraphicFramePr>
          <p:cNvPr id="34828" name="Object 135"/>
          <p:cNvGraphicFramePr>
            <a:graphicFrameLocks noChangeAspect="1"/>
          </p:cNvGraphicFramePr>
          <p:nvPr/>
        </p:nvGraphicFramePr>
        <p:xfrm>
          <a:off x="1184275" y="4060825"/>
          <a:ext cx="892175" cy="409575"/>
        </p:xfrm>
        <a:graphic>
          <a:graphicData uri="http://schemas.openxmlformats.org/presentationml/2006/ole">
            <mc:AlternateContent xmlns:mc="http://schemas.openxmlformats.org/markup-compatibility/2006">
              <mc:Choice xmlns:v="urn:schemas-microsoft-com:vml" Requires="v">
                <p:oleObj spid="_x0000_s34932" name="Equation" r:id="rId6" imgW="596900" imgH="241300" progId="Equation.3">
                  <p:embed/>
                </p:oleObj>
              </mc:Choice>
              <mc:Fallback>
                <p:oleObj name="Equation" r:id="rId6" imgW="596900" imgH="241300" progId="Equation.3">
                  <p:embed/>
                  <p:pic>
                    <p:nvPicPr>
                      <p:cNvPr id="0" name="Object 1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4275" y="4060825"/>
                        <a:ext cx="8921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9" name="Text Box 136"/>
          <p:cNvSpPr txBox="1">
            <a:spLocks noChangeArrowheads="1"/>
          </p:cNvSpPr>
          <p:nvPr/>
        </p:nvSpPr>
        <p:spPr bwMode="auto">
          <a:xfrm>
            <a:off x="681038" y="3736975"/>
            <a:ext cx="434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or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0BE041C4-D4CC-4E35-B270-4599761626FE}" type="slidenum">
              <a:rPr lang="en-GB" altLang="en-US" sz="1200" smtClean="0">
                <a:latin typeface="Garamond" pitchFamily="18" charset="0"/>
              </a:rPr>
              <a:pPr eaLnBrk="1" hangingPunct="1"/>
              <a:t>18</a:t>
            </a:fld>
            <a:endParaRPr lang="en-GB" altLang="en-US" sz="1200" smtClean="0">
              <a:latin typeface="Garamond" pitchFamily="18" charset="0"/>
            </a:endParaRPr>
          </a:p>
        </p:txBody>
      </p:sp>
      <p:sp>
        <p:nvSpPr>
          <p:cNvPr id="17411" name="Rectangle 2"/>
          <p:cNvSpPr>
            <a:spLocks noGrp="1" noChangeArrowheads="1"/>
          </p:cNvSpPr>
          <p:nvPr>
            <p:ph type="ctrTitle"/>
          </p:nvPr>
        </p:nvSpPr>
        <p:spPr>
          <a:xfrm>
            <a:off x="481013" y="369888"/>
            <a:ext cx="8159750" cy="555625"/>
          </a:xfrm>
          <a:noFill/>
        </p:spPr>
        <p:txBody>
          <a:bodyPr/>
          <a:lstStyle/>
          <a:p>
            <a:pPr eaLnBrk="1" hangingPunct="1"/>
            <a:r>
              <a:rPr lang="en-GB" altLang="en-US" sz="2000" dirty="0" smtClean="0"/>
              <a:t>Electronic Circuits and Systems			   	EEE211</a:t>
            </a:r>
          </a:p>
        </p:txBody>
      </p:sp>
      <p:sp>
        <p:nvSpPr>
          <p:cNvPr id="17412"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7413"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7414" name="Rectangle 11"/>
          <p:cNvSpPr>
            <a:spLocks noChangeArrowheads="1"/>
          </p:cNvSpPr>
          <p:nvPr/>
        </p:nvSpPr>
        <p:spPr bwMode="auto">
          <a:xfrm flipH="1">
            <a:off x="6850063" y="4087813"/>
            <a:ext cx="946150" cy="573087"/>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7415" name="Line 12"/>
          <p:cNvSpPr>
            <a:spLocks noChangeShapeType="1"/>
          </p:cNvSpPr>
          <p:nvPr/>
        </p:nvSpPr>
        <p:spPr bwMode="auto">
          <a:xfrm flipH="1">
            <a:off x="6618288" y="4183063"/>
            <a:ext cx="465137"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6" name="Line 13"/>
          <p:cNvSpPr>
            <a:spLocks noChangeShapeType="1"/>
          </p:cNvSpPr>
          <p:nvPr/>
        </p:nvSpPr>
        <p:spPr bwMode="auto">
          <a:xfrm flipH="1" flipV="1">
            <a:off x="6610350" y="3678238"/>
            <a:ext cx="0" cy="504825"/>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17" name="Group 111"/>
          <p:cNvGrpSpPr>
            <a:grpSpLocks/>
          </p:cNvGrpSpPr>
          <p:nvPr/>
        </p:nvGrpSpPr>
        <p:grpSpPr bwMode="auto">
          <a:xfrm flipH="1">
            <a:off x="7273925" y="3067050"/>
            <a:ext cx="573088" cy="712788"/>
            <a:chOff x="4582" y="1799"/>
            <a:chExt cx="361" cy="449"/>
          </a:xfrm>
        </p:grpSpPr>
        <p:sp>
          <p:nvSpPr>
            <p:cNvPr id="17453" name="Line 8"/>
            <p:cNvSpPr>
              <a:spLocks noChangeShapeType="1"/>
            </p:cNvSpPr>
            <p:nvPr/>
          </p:nvSpPr>
          <p:spPr bwMode="auto">
            <a:xfrm flipH="1">
              <a:off x="4942" y="1799"/>
              <a:ext cx="1" cy="449"/>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4" name="Line 9"/>
            <p:cNvSpPr>
              <a:spLocks noChangeShapeType="1"/>
            </p:cNvSpPr>
            <p:nvPr/>
          </p:nvSpPr>
          <p:spPr bwMode="auto">
            <a:xfrm flipH="1" flipV="1">
              <a:off x="4582" y="2024"/>
              <a:ext cx="361" cy="224"/>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5" name="Line 10"/>
            <p:cNvSpPr>
              <a:spLocks noChangeShapeType="1"/>
            </p:cNvSpPr>
            <p:nvPr/>
          </p:nvSpPr>
          <p:spPr bwMode="auto">
            <a:xfrm flipH="1">
              <a:off x="4582" y="1799"/>
              <a:ext cx="361" cy="225"/>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6" name="Rectangle 15"/>
            <p:cNvSpPr>
              <a:spLocks noChangeArrowheads="1"/>
            </p:cNvSpPr>
            <p:nvPr/>
          </p:nvSpPr>
          <p:spPr bwMode="auto">
            <a:xfrm flipH="1">
              <a:off x="4829" y="1933"/>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rPr>
                <a:t>A</a:t>
              </a:r>
              <a:endParaRPr lang="en-GB" altLang="en-US"/>
            </a:p>
          </p:txBody>
        </p:sp>
        <p:sp>
          <p:nvSpPr>
            <p:cNvPr id="17457" name="Rectangle 16"/>
            <p:cNvSpPr>
              <a:spLocks noChangeArrowheads="1"/>
            </p:cNvSpPr>
            <p:nvPr/>
          </p:nvSpPr>
          <p:spPr bwMode="auto">
            <a:xfrm flipH="1">
              <a:off x="4745" y="1990"/>
              <a:ext cx="10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rPr>
                <a:t>OL</a:t>
              </a:r>
              <a:endParaRPr lang="en-GB" altLang="en-US"/>
            </a:p>
          </p:txBody>
        </p:sp>
      </p:grpSp>
      <p:sp>
        <p:nvSpPr>
          <p:cNvPr id="17418" name="Rectangle 17"/>
          <p:cNvSpPr>
            <a:spLocks noChangeArrowheads="1"/>
          </p:cNvSpPr>
          <p:nvPr/>
        </p:nvSpPr>
        <p:spPr bwMode="auto">
          <a:xfrm flipH="1">
            <a:off x="7421563" y="4276725"/>
            <a:ext cx="1047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500">
                <a:solidFill>
                  <a:srgbClr val="000000"/>
                </a:solidFill>
                <a:latin typeface="Symbol" pitchFamily="18" charset="2"/>
              </a:rPr>
              <a:t>b</a:t>
            </a:r>
            <a:endParaRPr lang="en-GB" altLang="en-US"/>
          </a:p>
        </p:txBody>
      </p:sp>
      <p:sp>
        <p:nvSpPr>
          <p:cNvPr id="17419" name="Line 18"/>
          <p:cNvSpPr>
            <a:spLocks noChangeShapeType="1"/>
          </p:cNvSpPr>
          <p:nvPr/>
        </p:nvSpPr>
        <p:spPr bwMode="auto">
          <a:xfrm rot="5400000" flipH="1">
            <a:off x="5928518" y="4707732"/>
            <a:ext cx="220663"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0" name="Oval 19"/>
          <p:cNvSpPr>
            <a:spLocks noChangeArrowheads="1"/>
          </p:cNvSpPr>
          <p:nvPr/>
        </p:nvSpPr>
        <p:spPr bwMode="auto">
          <a:xfrm flipH="1">
            <a:off x="6016625" y="4554538"/>
            <a:ext cx="46038" cy="49212"/>
          </a:xfrm>
          <a:prstGeom prst="ellipse">
            <a:avLst/>
          </a:prstGeom>
          <a:solidFill>
            <a:srgbClr val="000000"/>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7421" name="Oval 20"/>
          <p:cNvSpPr>
            <a:spLocks noChangeArrowheads="1"/>
          </p:cNvSpPr>
          <p:nvPr/>
        </p:nvSpPr>
        <p:spPr bwMode="auto">
          <a:xfrm flipH="1">
            <a:off x="6016625" y="4554538"/>
            <a:ext cx="46038" cy="49212"/>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7422" name="AutoShape 21"/>
          <p:cNvSpPr>
            <a:spLocks noChangeArrowheads="1"/>
          </p:cNvSpPr>
          <p:nvPr/>
        </p:nvSpPr>
        <p:spPr bwMode="auto">
          <a:xfrm flipH="1" flipV="1">
            <a:off x="5953125" y="4805363"/>
            <a:ext cx="157163" cy="136525"/>
          </a:xfrm>
          <a:prstGeom prst="triangle">
            <a:avLst>
              <a:gd name="adj" fmla="val 50000"/>
            </a:avLst>
          </a:prstGeom>
          <a:solidFill>
            <a:srgbClr val="777777"/>
          </a:solidFill>
          <a:ln w="9525">
            <a:solidFill>
              <a:schemeClr val="tx1"/>
            </a:solidFill>
            <a:miter lim="800000"/>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7423" name="Line 22"/>
          <p:cNvSpPr>
            <a:spLocks noChangeShapeType="1"/>
          </p:cNvSpPr>
          <p:nvPr/>
        </p:nvSpPr>
        <p:spPr bwMode="auto">
          <a:xfrm>
            <a:off x="5737225" y="4581525"/>
            <a:ext cx="13430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4" name="Text Box 24"/>
          <p:cNvSpPr txBox="1">
            <a:spLocks noChangeArrowheads="1"/>
          </p:cNvSpPr>
          <p:nvPr/>
        </p:nvSpPr>
        <p:spPr bwMode="auto">
          <a:xfrm flipH="1">
            <a:off x="6013450" y="3322638"/>
            <a:ext cx="415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v</a:t>
            </a:r>
            <a:r>
              <a:rPr lang="en-GB" altLang="en-US" baseline="-25000"/>
              <a:t>in</a:t>
            </a:r>
          </a:p>
        </p:txBody>
      </p:sp>
      <p:grpSp>
        <p:nvGrpSpPr>
          <p:cNvPr id="17425" name="Group 25"/>
          <p:cNvGrpSpPr>
            <a:grpSpLocks/>
          </p:cNvGrpSpPr>
          <p:nvPr/>
        </p:nvGrpSpPr>
        <p:grpSpPr bwMode="auto">
          <a:xfrm flipH="1">
            <a:off x="7797800" y="4354513"/>
            <a:ext cx="625475" cy="4762"/>
            <a:chOff x="3252" y="2776"/>
            <a:chExt cx="475" cy="4"/>
          </a:xfrm>
        </p:grpSpPr>
        <p:sp>
          <p:nvSpPr>
            <p:cNvPr id="17451" name="Line 26"/>
            <p:cNvSpPr>
              <a:spLocks noChangeShapeType="1"/>
            </p:cNvSpPr>
            <p:nvPr/>
          </p:nvSpPr>
          <p:spPr bwMode="auto">
            <a:xfrm flipH="1">
              <a:off x="3491" y="2776"/>
              <a:ext cx="2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2" name="Line 27"/>
            <p:cNvSpPr>
              <a:spLocks noChangeShapeType="1"/>
            </p:cNvSpPr>
            <p:nvPr/>
          </p:nvSpPr>
          <p:spPr bwMode="auto">
            <a:xfrm flipH="1">
              <a:off x="3252" y="2780"/>
              <a:ext cx="23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426" name="Group 28"/>
          <p:cNvGrpSpPr>
            <a:grpSpLocks/>
          </p:cNvGrpSpPr>
          <p:nvPr/>
        </p:nvGrpSpPr>
        <p:grpSpPr bwMode="auto">
          <a:xfrm flipH="1">
            <a:off x="7851775" y="3417888"/>
            <a:ext cx="625475" cy="3175"/>
            <a:chOff x="3388" y="2242"/>
            <a:chExt cx="475" cy="3"/>
          </a:xfrm>
        </p:grpSpPr>
        <p:sp>
          <p:nvSpPr>
            <p:cNvPr id="17449" name="Line 29"/>
            <p:cNvSpPr>
              <a:spLocks noChangeShapeType="1"/>
            </p:cNvSpPr>
            <p:nvPr/>
          </p:nvSpPr>
          <p:spPr bwMode="auto">
            <a:xfrm flipH="1">
              <a:off x="3627" y="2245"/>
              <a:ext cx="2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0" name="Line 30"/>
            <p:cNvSpPr>
              <a:spLocks noChangeShapeType="1"/>
            </p:cNvSpPr>
            <p:nvPr/>
          </p:nvSpPr>
          <p:spPr bwMode="auto">
            <a:xfrm flipH="1">
              <a:off x="3388" y="2242"/>
              <a:ext cx="23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27" name="Line 31"/>
          <p:cNvSpPr>
            <a:spLocks noChangeShapeType="1"/>
          </p:cNvSpPr>
          <p:nvPr/>
        </p:nvSpPr>
        <p:spPr bwMode="auto">
          <a:xfrm flipH="1">
            <a:off x="5732463" y="3246438"/>
            <a:ext cx="1519237"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Line 33"/>
          <p:cNvSpPr>
            <a:spLocks noChangeShapeType="1"/>
          </p:cNvSpPr>
          <p:nvPr/>
        </p:nvSpPr>
        <p:spPr bwMode="auto">
          <a:xfrm flipH="1">
            <a:off x="6618288" y="3662363"/>
            <a:ext cx="647700" cy="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9" name="Line 36"/>
          <p:cNvSpPr>
            <a:spLocks noChangeShapeType="1"/>
          </p:cNvSpPr>
          <p:nvPr/>
        </p:nvSpPr>
        <p:spPr bwMode="auto">
          <a:xfrm flipH="1" flipV="1">
            <a:off x="7086600" y="4186238"/>
            <a:ext cx="0" cy="385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0" name="Text Box 73"/>
          <p:cNvSpPr txBox="1">
            <a:spLocks noChangeArrowheads="1"/>
          </p:cNvSpPr>
          <p:nvPr/>
        </p:nvSpPr>
        <p:spPr bwMode="auto">
          <a:xfrm>
            <a:off x="660400" y="1165225"/>
            <a:ext cx="6873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Now look at how the feedback signal can be applied at the input</a:t>
            </a:r>
          </a:p>
        </p:txBody>
      </p:sp>
      <p:sp>
        <p:nvSpPr>
          <p:cNvPr id="17431" name="Text Box 74"/>
          <p:cNvSpPr txBox="1">
            <a:spLocks noChangeArrowheads="1"/>
          </p:cNvSpPr>
          <p:nvPr/>
        </p:nvSpPr>
        <p:spPr bwMode="auto">
          <a:xfrm>
            <a:off x="666750" y="1525588"/>
            <a:ext cx="6873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Since we want negative feedback, the feedback signal must be applied in such a way that it </a:t>
            </a:r>
            <a:r>
              <a:rPr lang="en-GB" altLang="en-US" i="1" u="sng"/>
              <a:t>subtracts</a:t>
            </a:r>
            <a:r>
              <a:rPr lang="en-GB" altLang="en-US"/>
              <a:t> from the input signal from the signal generator</a:t>
            </a:r>
          </a:p>
        </p:txBody>
      </p:sp>
      <p:sp>
        <p:nvSpPr>
          <p:cNvPr id="17432" name="Text Box 75"/>
          <p:cNvSpPr txBox="1">
            <a:spLocks noChangeArrowheads="1"/>
          </p:cNvSpPr>
          <p:nvPr/>
        </p:nvSpPr>
        <p:spPr bwMode="auto">
          <a:xfrm>
            <a:off x="661988" y="2184400"/>
            <a:ext cx="79311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Again there are two ways this can be done – either as a current or a voltage. Which way is chosen affects the resulting input impedance ‘seen’ by the signal generator.</a:t>
            </a:r>
          </a:p>
        </p:txBody>
      </p:sp>
      <p:sp>
        <p:nvSpPr>
          <p:cNvPr id="17433" name="Text Box 94"/>
          <p:cNvSpPr txBox="1">
            <a:spLocks noChangeArrowheads="1"/>
          </p:cNvSpPr>
          <p:nvPr/>
        </p:nvSpPr>
        <p:spPr bwMode="auto">
          <a:xfrm flipH="1">
            <a:off x="4894263" y="3713163"/>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v</a:t>
            </a:r>
            <a:r>
              <a:rPr lang="en-GB" altLang="en-US" baseline="-25000"/>
              <a:t>g</a:t>
            </a:r>
          </a:p>
        </p:txBody>
      </p:sp>
      <p:sp>
        <p:nvSpPr>
          <p:cNvPr id="17434" name="Line 104"/>
          <p:cNvSpPr>
            <a:spLocks noChangeShapeType="1"/>
          </p:cNvSpPr>
          <p:nvPr/>
        </p:nvSpPr>
        <p:spPr bwMode="auto">
          <a:xfrm flipV="1">
            <a:off x="5365750" y="3717925"/>
            <a:ext cx="0" cy="422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5" name="Line 105"/>
          <p:cNvSpPr>
            <a:spLocks noChangeShapeType="1"/>
          </p:cNvSpPr>
          <p:nvPr/>
        </p:nvSpPr>
        <p:spPr bwMode="auto">
          <a:xfrm>
            <a:off x="5732463" y="3244850"/>
            <a:ext cx="0" cy="13350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6" name="Oval 106"/>
          <p:cNvSpPr>
            <a:spLocks noChangeArrowheads="1"/>
          </p:cNvSpPr>
          <p:nvPr/>
        </p:nvSpPr>
        <p:spPr bwMode="auto">
          <a:xfrm>
            <a:off x="5491163" y="3705225"/>
            <a:ext cx="471487" cy="438150"/>
          </a:xfrm>
          <a:prstGeom prst="ellipse">
            <a:avLst/>
          </a:prstGeom>
          <a:solidFill>
            <a:schemeClr val="bg1"/>
          </a:solidFill>
          <a:ln w="9525">
            <a:solidFill>
              <a:schemeClr val="tx1"/>
            </a:solidFill>
            <a:round/>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7437" name="Line 112"/>
          <p:cNvSpPr>
            <a:spLocks noChangeShapeType="1"/>
          </p:cNvSpPr>
          <p:nvPr/>
        </p:nvSpPr>
        <p:spPr bwMode="auto">
          <a:xfrm flipV="1">
            <a:off x="6411913" y="3330575"/>
            <a:ext cx="0" cy="363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8" name="Oval 113"/>
          <p:cNvSpPr>
            <a:spLocks noChangeArrowheads="1"/>
          </p:cNvSpPr>
          <p:nvPr/>
        </p:nvSpPr>
        <p:spPr bwMode="auto">
          <a:xfrm>
            <a:off x="6948488" y="4243388"/>
            <a:ext cx="274637" cy="274637"/>
          </a:xfrm>
          <a:prstGeom prst="ellipse">
            <a:avLst/>
          </a:prstGeom>
          <a:solidFill>
            <a:schemeClr val="bg1"/>
          </a:solidFill>
          <a:ln w="9525">
            <a:solidFill>
              <a:schemeClr val="tx1"/>
            </a:solidFill>
            <a:round/>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17439" name="Text Box 114"/>
          <p:cNvSpPr txBox="1">
            <a:spLocks noChangeArrowheads="1"/>
          </p:cNvSpPr>
          <p:nvPr/>
        </p:nvSpPr>
        <p:spPr bwMode="auto">
          <a:xfrm flipH="1">
            <a:off x="6073775" y="4176713"/>
            <a:ext cx="415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v</a:t>
            </a:r>
            <a:r>
              <a:rPr lang="en-GB" altLang="en-US" baseline="-25000"/>
              <a:t>f</a:t>
            </a:r>
          </a:p>
        </p:txBody>
      </p:sp>
      <p:sp>
        <p:nvSpPr>
          <p:cNvPr id="17440" name="Line 115"/>
          <p:cNvSpPr>
            <a:spLocks noChangeShapeType="1"/>
          </p:cNvSpPr>
          <p:nvPr/>
        </p:nvSpPr>
        <p:spPr bwMode="auto">
          <a:xfrm flipV="1">
            <a:off x="6450013" y="4184650"/>
            <a:ext cx="0" cy="363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1" name="Text Box 117"/>
          <p:cNvSpPr txBox="1">
            <a:spLocks noChangeArrowheads="1"/>
          </p:cNvSpPr>
          <p:nvPr/>
        </p:nvSpPr>
        <p:spPr bwMode="auto">
          <a:xfrm>
            <a:off x="628650" y="5002213"/>
            <a:ext cx="8240713"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dirty="0"/>
              <a:t>For the same input current, the input generator now has to supply a larger voltage than it would if there was no feedback signal (</a:t>
            </a:r>
            <a:r>
              <a:rPr lang="en-GB" altLang="en-US" dirty="0" err="1"/>
              <a:t>v</a:t>
            </a:r>
            <a:r>
              <a:rPr lang="en-GB" altLang="en-US" baseline="-25000" dirty="0" err="1"/>
              <a:t>f</a:t>
            </a:r>
            <a:r>
              <a:rPr lang="en-GB" altLang="en-US" dirty="0"/>
              <a:t> + v</a:t>
            </a:r>
            <a:r>
              <a:rPr lang="en-GB" altLang="en-US" baseline="-25000" dirty="0"/>
              <a:t>in</a:t>
            </a:r>
            <a:r>
              <a:rPr lang="en-GB" altLang="en-US" dirty="0"/>
              <a:t> instead of just v</a:t>
            </a:r>
            <a:r>
              <a:rPr lang="en-GB" altLang="en-US" baseline="-25000" dirty="0"/>
              <a:t>in</a:t>
            </a:r>
            <a:r>
              <a:rPr lang="en-GB" altLang="en-US" dirty="0"/>
              <a:t>). The </a:t>
            </a:r>
            <a:r>
              <a:rPr lang="en-GB" altLang="en-US" dirty="0">
                <a:solidFill>
                  <a:srgbClr val="FF0000"/>
                </a:solidFill>
              </a:rPr>
              <a:t>input impedance ‘seen’ by the generator, </a:t>
            </a:r>
            <a:r>
              <a:rPr lang="en-GB" altLang="en-US" dirty="0" err="1">
                <a:solidFill>
                  <a:srgbClr val="FF0000"/>
                </a:solidFill>
              </a:rPr>
              <a:t>r</a:t>
            </a:r>
            <a:r>
              <a:rPr lang="en-GB" altLang="en-US" baseline="-25000" dirty="0" err="1">
                <a:solidFill>
                  <a:srgbClr val="FF0000"/>
                </a:solidFill>
              </a:rPr>
              <a:t>iCL</a:t>
            </a:r>
            <a:r>
              <a:rPr lang="en-GB" altLang="en-US" dirty="0">
                <a:solidFill>
                  <a:srgbClr val="FF0000"/>
                </a:solidFill>
              </a:rPr>
              <a:t> is therefore </a:t>
            </a:r>
            <a:r>
              <a:rPr lang="en-GB" altLang="en-US" i="1" dirty="0">
                <a:solidFill>
                  <a:srgbClr val="FF0000"/>
                </a:solidFill>
              </a:rPr>
              <a:t>increased</a:t>
            </a:r>
            <a:r>
              <a:rPr lang="en-GB" altLang="en-US" dirty="0">
                <a:solidFill>
                  <a:srgbClr val="FF0000"/>
                </a:solidFill>
              </a:rPr>
              <a:t> from </a:t>
            </a:r>
            <a:r>
              <a:rPr lang="en-GB" altLang="en-US" dirty="0" err="1">
                <a:solidFill>
                  <a:srgbClr val="FF0000"/>
                </a:solidFill>
              </a:rPr>
              <a:t>r</a:t>
            </a:r>
            <a:r>
              <a:rPr lang="en-GB" altLang="en-US" baseline="-25000" dirty="0" err="1">
                <a:solidFill>
                  <a:srgbClr val="FF0000"/>
                </a:solidFill>
              </a:rPr>
              <a:t>iOL</a:t>
            </a:r>
            <a:r>
              <a:rPr lang="en-GB" altLang="en-US" dirty="0">
                <a:solidFill>
                  <a:srgbClr val="FF0000"/>
                </a:solidFill>
              </a:rPr>
              <a:t> to </a:t>
            </a:r>
            <a:r>
              <a:rPr lang="en-GB" altLang="en-US" dirty="0" err="1">
                <a:solidFill>
                  <a:srgbClr val="FF0000"/>
                </a:solidFill>
              </a:rPr>
              <a:t>r</a:t>
            </a:r>
            <a:r>
              <a:rPr lang="en-GB" altLang="en-US" baseline="-25000" dirty="0" err="1">
                <a:solidFill>
                  <a:srgbClr val="FF0000"/>
                </a:solidFill>
              </a:rPr>
              <a:t>iOL</a:t>
            </a:r>
            <a:r>
              <a:rPr lang="en-GB" altLang="en-US" dirty="0">
                <a:solidFill>
                  <a:srgbClr val="FF0000"/>
                </a:solidFill>
              </a:rPr>
              <a:t>(1+</a:t>
            </a:r>
            <a:r>
              <a:rPr lang="el-GR" altLang="en-US" dirty="0">
                <a:solidFill>
                  <a:srgbClr val="FF0000"/>
                </a:solidFill>
                <a:cs typeface="Arial" charset="0"/>
              </a:rPr>
              <a:t>β</a:t>
            </a:r>
            <a:r>
              <a:rPr lang="en-GB" altLang="en-US" dirty="0">
                <a:solidFill>
                  <a:srgbClr val="FF0000"/>
                </a:solidFill>
                <a:cs typeface="Arial" charset="0"/>
              </a:rPr>
              <a:t>A</a:t>
            </a:r>
            <a:r>
              <a:rPr lang="en-GB" altLang="en-US" baseline="-25000" dirty="0">
                <a:solidFill>
                  <a:srgbClr val="FF0000"/>
                </a:solidFill>
                <a:cs typeface="Arial" charset="0"/>
              </a:rPr>
              <a:t>OL</a:t>
            </a:r>
            <a:r>
              <a:rPr lang="en-GB" altLang="en-US" dirty="0">
                <a:solidFill>
                  <a:srgbClr val="FF0000"/>
                </a:solidFill>
                <a:cs typeface="Arial" charset="0"/>
              </a:rPr>
              <a:t>) </a:t>
            </a:r>
            <a:r>
              <a:rPr lang="en-GB" altLang="en-US" dirty="0">
                <a:cs typeface="Arial" charset="0"/>
              </a:rPr>
              <a:t>by virtue of the series applied feedback. Note the appearance once again of the feedback factor !</a:t>
            </a:r>
            <a:endParaRPr lang="el-GR" altLang="en-US" dirty="0">
              <a:cs typeface="Arial" charset="0"/>
            </a:endParaRPr>
          </a:p>
        </p:txBody>
      </p:sp>
      <p:sp>
        <p:nvSpPr>
          <p:cNvPr id="17442" name="Line 118"/>
          <p:cNvSpPr>
            <a:spLocks noChangeShapeType="1"/>
          </p:cNvSpPr>
          <p:nvPr/>
        </p:nvSpPr>
        <p:spPr bwMode="auto">
          <a:xfrm>
            <a:off x="6345238" y="3240088"/>
            <a:ext cx="385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3" name="Text Box 119"/>
          <p:cNvSpPr txBox="1">
            <a:spLocks noChangeArrowheads="1"/>
          </p:cNvSpPr>
          <p:nvPr/>
        </p:nvSpPr>
        <p:spPr bwMode="auto">
          <a:xfrm flipH="1">
            <a:off x="6526213" y="2898775"/>
            <a:ext cx="415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a:t>i</a:t>
            </a:r>
            <a:endParaRPr lang="en-GB" altLang="en-US" baseline="-25000"/>
          </a:p>
        </p:txBody>
      </p:sp>
      <p:sp>
        <p:nvSpPr>
          <p:cNvPr id="17444" name="Text Box 121"/>
          <p:cNvSpPr txBox="1">
            <a:spLocks noChangeArrowheads="1"/>
          </p:cNvSpPr>
          <p:nvPr/>
        </p:nvSpPr>
        <p:spPr bwMode="auto">
          <a:xfrm>
            <a:off x="638175" y="785813"/>
            <a:ext cx="36254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b="1" u="sng" dirty="0"/>
              <a:t>Feedback </a:t>
            </a:r>
            <a:r>
              <a:rPr lang="en-GB" altLang="en-US" b="1" u="sng" dirty="0" smtClean="0"/>
              <a:t>application </a:t>
            </a:r>
            <a:r>
              <a:rPr lang="en-GB" altLang="en-US" b="1" u="sng" dirty="0" smtClean="0">
                <a:solidFill>
                  <a:srgbClr val="FF0000"/>
                </a:solidFill>
              </a:rPr>
              <a:t>Lecture 7. 23</a:t>
            </a:r>
            <a:endParaRPr lang="en-GB" altLang="en-US" dirty="0">
              <a:solidFill>
                <a:srgbClr val="FF0000"/>
              </a:solidFill>
            </a:endParaRPr>
          </a:p>
        </p:txBody>
      </p:sp>
      <p:grpSp>
        <p:nvGrpSpPr>
          <p:cNvPr id="17445" name="Group 123"/>
          <p:cNvGrpSpPr>
            <a:grpSpLocks/>
          </p:cNvGrpSpPr>
          <p:nvPr/>
        </p:nvGrpSpPr>
        <p:grpSpPr bwMode="auto">
          <a:xfrm>
            <a:off x="617538" y="2827338"/>
            <a:ext cx="4076700" cy="1836737"/>
            <a:chOff x="389" y="1826"/>
            <a:chExt cx="2568" cy="1157"/>
          </a:xfrm>
        </p:grpSpPr>
        <p:sp>
          <p:nvSpPr>
            <p:cNvPr id="17447" name="Text Box 116"/>
            <p:cNvSpPr txBox="1">
              <a:spLocks noChangeArrowheads="1"/>
            </p:cNvSpPr>
            <p:nvPr/>
          </p:nvSpPr>
          <p:spPr bwMode="auto">
            <a:xfrm>
              <a:off x="396" y="2001"/>
              <a:ext cx="2561" cy="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dirty="0"/>
                <a:t>With this arrangement, the feedback signal is applied </a:t>
              </a:r>
              <a:r>
                <a:rPr lang="en-GB" altLang="en-US" u="sng" dirty="0"/>
                <a:t>in series</a:t>
              </a:r>
              <a:r>
                <a:rPr lang="en-GB" altLang="en-US" dirty="0"/>
                <a:t> with the input generator. For this to work the feedback signal must be a </a:t>
              </a:r>
              <a:r>
                <a:rPr lang="en-GB" altLang="en-US" u="sng" dirty="0"/>
                <a:t>voltage</a:t>
              </a:r>
              <a:r>
                <a:rPr lang="en-GB" altLang="en-US" dirty="0"/>
                <a:t> and it must </a:t>
              </a:r>
              <a:r>
                <a:rPr lang="en-GB" altLang="en-US" u="sng" dirty="0"/>
                <a:t>subtract</a:t>
              </a:r>
              <a:r>
                <a:rPr lang="en-GB" altLang="en-US" dirty="0"/>
                <a:t> from the input voltage (remember - it’s negative feedback). </a:t>
              </a:r>
            </a:p>
          </p:txBody>
        </p:sp>
        <p:sp>
          <p:nvSpPr>
            <p:cNvPr id="17448" name="Text Box 122"/>
            <p:cNvSpPr txBox="1">
              <a:spLocks noChangeArrowheads="1"/>
            </p:cNvSpPr>
            <p:nvPr/>
          </p:nvSpPr>
          <p:spPr bwMode="auto">
            <a:xfrm>
              <a:off x="389" y="1826"/>
              <a:ext cx="1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en-US" b="1"/>
                <a:t>Voltage feedback</a:t>
              </a:r>
            </a:p>
          </p:txBody>
        </p:sp>
      </p:grpSp>
      <p:graphicFrame>
        <p:nvGraphicFramePr>
          <p:cNvPr id="17446" name="Object 124"/>
          <p:cNvGraphicFramePr>
            <a:graphicFrameLocks noChangeAspect="1"/>
          </p:cNvGraphicFramePr>
          <p:nvPr/>
        </p:nvGraphicFramePr>
        <p:xfrm>
          <a:off x="1493838" y="4649788"/>
          <a:ext cx="1239837" cy="382587"/>
        </p:xfrm>
        <a:graphic>
          <a:graphicData uri="http://schemas.openxmlformats.org/presentationml/2006/ole">
            <mc:AlternateContent xmlns:mc="http://schemas.openxmlformats.org/markup-compatibility/2006">
              <mc:Choice xmlns:v="urn:schemas-microsoft-com:vml" Requires="v">
                <p:oleObj spid="_x0000_s40974" name="Equation" r:id="rId4" imgW="787400" imgH="241300" progId="Equation.3">
                  <p:embed/>
                </p:oleObj>
              </mc:Choice>
              <mc:Fallback>
                <p:oleObj name="Equation" r:id="rId4" imgW="7874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3838" y="4649788"/>
                        <a:ext cx="1239837"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22248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D646B2D1-6F6D-4736-BD88-46E73518DB43}" type="slidenum">
              <a:rPr lang="en-GB" altLang="en-US" sz="1200">
                <a:latin typeface="Garamond" pitchFamily="18" charset="0"/>
              </a:rPr>
              <a:pPr/>
              <a:t>19</a:t>
            </a:fld>
            <a:endParaRPr lang="en-GB" altLang="en-US" sz="1200">
              <a:latin typeface="Garamond" pitchFamily="18" charset="0"/>
            </a:endParaRPr>
          </a:p>
        </p:txBody>
      </p:sp>
      <p:sp>
        <p:nvSpPr>
          <p:cNvPr id="36867"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3686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36869"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36870" name="Text Box 5"/>
          <p:cNvSpPr txBox="1">
            <a:spLocks noChangeArrowheads="1"/>
          </p:cNvSpPr>
          <p:nvPr/>
        </p:nvSpPr>
        <p:spPr bwMode="auto">
          <a:xfrm>
            <a:off x="641350" y="930275"/>
            <a:ext cx="3508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u="sng">
                <a:ea typeface="SimSun" pitchFamily="2" charset="-122"/>
              </a:rPr>
              <a:t>Input voltage summing</a:t>
            </a:r>
          </a:p>
        </p:txBody>
      </p:sp>
      <p:grpSp>
        <p:nvGrpSpPr>
          <p:cNvPr id="36871" name="Group 64"/>
          <p:cNvGrpSpPr>
            <a:grpSpLocks/>
          </p:cNvGrpSpPr>
          <p:nvPr/>
        </p:nvGrpSpPr>
        <p:grpSpPr bwMode="auto">
          <a:xfrm>
            <a:off x="590550" y="4502150"/>
            <a:ext cx="8054975" cy="1500188"/>
            <a:chOff x="372" y="2836"/>
            <a:chExt cx="5074" cy="945"/>
          </a:xfrm>
        </p:grpSpPr>
        <p:sp>
          <p:nvSpPr>
            <p:cNvPr id="36918" name="Text Box 6"/>
            <p:cNvSpPr txBox="1">
              <a:spLocks noChangeArrowheads="1"/>
            </p:cNvSpPr>
            <p:nvPr/>
          </p:nvSpPr>
          <p:spPr bwMode="auto">
            <a:xfrm>
              <a:off x="389" y="2836"/>
              <a:ext cx="4971"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Again, the signal voltage into the amplifier is being reduced by the feedback - as is required for the feedback to be negative. An increase in the base voltage causes the feedback signal to increase the emitter voltage also, therefore the feedback is trying to keep the net voltage across the emitter-base junction constant.</a:t>
              </a:r>
            </a:p>
          </p:txBody>
        </p:sp>
        <p:sp>
          <p:nvSpPr>
            <p:cNvPr id="36919" name="Text Box 55"/>
            <p:cNvSpPr txBox="1">
              <a:spLocks noChangeArrowheads="1"/>
            </p:cNvSpPr>
            <p:nvPr/>
          </p:nvSpPr>
          <p:spPr bwMode="auto">
            <a:xfrm>
              <a:off x="372" y="3568"/>
              <a:ext cx="50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The </a:t>
              </a:r>
              <a:r>
                <a:rPr lang="en-GB" altLang="zh-CN" sz="1600">
                  <a:solidFill>
                    <a:srgbClr val="FF0000"/>
                  </a:solidFill>
                  <a:ea typeface="SimSun" pitchFamily="2" charset="-122"/>
                </a:rPr>
                <a:t>input impedance will be increased </a:t>
              </a:r>
              <a:r>
                <a:rPr lang="en-GB" altLang="zh-CN" sz="1600">
                  <a:ea typeface="SimSun" pitchFamily="2" charset="-122"/>
                </a:rPr>
                <a:t>by this </a:t>
              </a:r>
              <a:r>
                <a:rPr lang="en-GB" altLang="zh-CN" sz="1600" b="1" i="1">
                  <a:ea typeface="SimSun" pitchFamily="2" charset="-122"/>
                </a:rPr>
                <a:t>SERIES applied </a:t>
              </a:r>
              <a:r>
                <a:rPr lang="en-GB" altLang="zh-CN" sz="1600">
                  <a:ea typeface="SimSun" pitchFamily="2" charset="-122"/>
                </a:rPr>
                <a:t>feedback connection.</a:t>
              </a:r>
            </a:p>
          </p:txBody>
        </p:sp>
      </p:grpSp>
      <p:grpSp>
        <p:nvGrpSpPr>
          <p:cNvPr id="36872" name="Group 62"/>
          <p:cNvGrpSpPr>
            <a:grpSpLocks/>
          </p:cNvGrpSpPr>
          <p:nvPr/>
        </p:nvGrpSpPr>
        <p:grpSpPr bwMode="auto">
          <a:xfrm>
            <a:off x="609600" y="1609725"/>
            <a:ext cx="3313113" cy="2416175"/>
            <a:chOff x="384" y="890"/>
            <a:chExt cx="2087" cy="1522"/>
          </a:xfrm>
        </p:grpSpPr>
        <p:sp>
          <p:nvSpPr>
            <p:cNvPr id="36915" name="Text Box 7"/>
            <p:cNvSpPr txBox="1">
              <a:spLocks noChangeArrowheads="1"/>
            </p:cNvSpPr>
            <p:nvPr/>
          </p:nvSpPr>
          <p:spPr bwMode="auto">
            <a:xfrm>
              <a:off x="384" y="1567"/>
              <a:ext cx="206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Assuming the source impedance is small compared to the input impedance of the stage, then: </a:t>
              </a:r>
            </a:p>
          </p:txBody>
        </p:sp>
        <p:graphicFrame>
          <p:nvGraphicFramePr>
            <p:cNvPr id="36916" name="Object 54"/>
            <p:cNvGraphicFramePr>
              <a:graphicFrameLocks noChangeAspect="1"/>
            </p:cNvGraphicFramePr>
            <p:nvPr/>
          </p:nvGraphicFramePr>
          <p:xfrm>
            <a:off x="722" y="2154"/>
            <a:ext cx="944" cy="258"/>
          </p:xfrm>
          <a:graphic>
            <a:graphicData uri="http://schemas.openxmlformats.org/presentationml/2006/ole">
              <mc:AlternateContent xmlns:mc="http://schemas.openxmlformats.org/markup-compatibility/2006">
                <mc:Choice xmlns:v="urn:schemas-microsoft-com:vml" Requires="v">
                  <p:oleObj spid="_x0000_s36948" name="Equation" r:id="rId4" imgW="1002865" imgH="241195" progId="Equation.3">
                    <p:embed/>
                  </p:oleObj>
                </mc:Choice>
                <mc:Fallback>
                  <p:oleObj name="Equation" r:id="rId4" imgW="1002865" imgH="241195" progId="Equation.3">
                    <p:embed/>
                    <p:pic>
                      <p:nvPicPr>
                        <p:cNvPr id="0"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 y="2154"/>
                          <a:ext cx="94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917" name="Text Box 61"/>
            <p:cNvSpPr txBox="1">
              <a:spLocks noChangeArrowheads="1"/>
            </p:cNvSpPr>
            <p:nvPr/>
          </p:nvSpPr>
          <p:spPr bwMode="auto">
            <a:xfrm>
              <a:off x="403" y="890"/>
              <a:ext cx="206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In this example, there is no direct connection to the source, so it must be a </a:t>
              </a:r>
              <a:r>
                <a:rPr lang="en-GB" altLang="zh-CN" sz="1600" b="1" i="1">
                  <a:ea typeface="SimSun" pitchFamily="2" charset="-122"/>
                </a:rPr>
                <a:t>series</a:t>
              </a:r>
              <a:r>
                <a:rPr lang="en-GB" altLang="zh-CN" sz="1600">
                  <a:ea typeface="SimSun" pitchFamily="2" charset="-122"/>
                </a:rPr>
                <a:t> connection.</a:t>
              </a:r>
            </a:p>
          </p:txBody>
        </p:sp>
      </p:grpSp>
      <p:grpSp>
        <p:nvGrpSpPr>
          <p:cNvPr id="36873" name="Group 71"/>
          <p:cNvGrpSpPr>
            <a:grpSpLocks/>
          </p:cNvGrpSpPr>
          <p:nvPr/>
        </p:nvGrpSpPr>
        <p:grpSpPr bwMode="auto">
          <a:xfrm>
            <a:off x="4133850" y="933450"/>
            <a:ext cx="4664075" cy="3438525"/>
            <a:chOff x="2604" y="588"/>
            <a:chExt cx="2938" cy="2166"/>
          </a:xfrm>
        </p:grpSpPr>
        <p:sp>
          <p:nvSpPr>
            <p:cNvPr id="36875" name="Line 9"/>
            <p:cNvSpPr>
              <a:spLocks noChangeShapeType="1"/>
            </p:cNvSpPr>
            <p:nvPr/>
          </p:nvSpPr>
          <p:spPr bwMode="auto">
            <a:xfrm flipH="1">
              <a:off x="3050" y="1573"/>
              <a:ext cx="2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6" name="Line 10"/>
            <p:cNvSpPr>
              <a:spLocks noChangeShapeType="1"/>
            </p:cNvSpPr>
            <p:nvPr/>
          </p:nvSpPr>
          <p:spPr bwMode="auto">
            <a:xfrm>
              <a:off x="4396" y="2359"/>
              <a:ext cx="0" cy="1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7" name="Line 11"/>
            <p:cNvSpPr>
              <a:spLocks noChangeShapeType="1"/>
            </p:cNvSpPr>
            <p:nvPr/>
          </p:nvSpPr>
          <p:spPr bwMode="auto">
            <a:xfrm flipH="1">
              <a:off x="4394" y="2537"/>
              <a:ext cx="7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8" name="Line 12"/>
            <p:cNvSpPr>
              <a:spLocks noChangeShapeType="1"/>
            </p:cNvSpPr>
            <p:nvPr/>
          </p:nvSpPr>
          <p:spPr bwMode="auto">
            <a:xfrm flipH="1">
              <a:off x="4804" y="2537"/>
              <a:ext cx="62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9" name="Text Box 13"/>
            <p:cNvSpPr txBox="1">
              <a:spLocks noChangeArrowheads="1"/>
            </p:cNvSpPr>
            <p:nvPr/>
          </p:nvSpPr>
          <p:spPr bwMode="auto">
            <a:xfrm>
              <a:off x="4009" y="2542"/>
              <a:ext cx="15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Feedback from output</a:t>
              </a:r>
            </a:p>
          </p:txBody>
        </p:sp>
        <p:grpSp>
          <p:nvGrpSpPr>
            <p:cNvPr id="36880" name="Group 14"/>
            <p:cNvGrpSpPr>
              <a:grpSpLocks/>
            </p:cNvGrpSpPr>
            <p:nvPr/>
          </p:nvGrpSpPr>
          <p:grpSpPr bwMode="auto">
            <a:xfrm>
              <a:off x="3883" y="1340"/>
              <a:ext cx="228" cy="442"/>
              <a:chOff x="512" y="2531"/>
              <a:chExt cx="263" cy="496"/>
            </a:xfrm>
          </p:grpSpPr>
          <p:sp>
            <p:nvSpPr>
              <p:cNvPr id="36909" name="Line 15"/>
              <p:cNvSpPr>
                <a:spLocks noChangeShapeType="1"/>
              </p:cNvSpPr>
              <p:nvPr/>
            </p:nvSpPr>
            <p:spPr bwMode="auto">
              <a:xfrm>
                <a:off x="646" y="2786"/>
                <a:ext cx="129" cy="1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10" name="Line 16"/>
              <p:cNvSpPr>
                <a:spLocks noChangeShapeType="1"/>
              </p:cNvSpPr>
              <p:nvPr/>
            </p:nvSpPr>
            <p:spPr bwMode="auto">
              <a:xfrm>
                <a:off x="637" y="2644"/>
                <a:ext cx="0" cy="27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1" name="Line 17"/>
              <p:cNvSpPr>
                <a:spLocks noChangeShapeType="1"/>
              </p:cNvSpPr>
              <p:nvPr/>
            </p:nvSpPr>
            <p:spPr bwMode="auto">
              <a:xfrm flipV="1">
                <a:off x="637" y="2644"/>
                <a:ext cx="133" cy="1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2" name="Line 18"/>
              <p:cNvSpPr>
                <a:spLocks noChangeShapeType="1"/>
              </p:cNvSpPr>
              <p:nvPr/>
            </p:nvSpPr>
            <p:spPr bwMode="auto">
              <a:xfrm flipV="1">
                <a:off x="772" y="2531"/>
                <a:ext cx="0" cy="1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3" name="Line 19"/>
              <p:cNvSpPr>
                <a:spLocks noChangeShapeType="1"/>
              </p:cNvSpPr>
              <p:nvPr/>
            </p:nvSpPr>
            <p:spPr bwMode="auto">
              <a:xfrm flipV="1">
                <a:off x="774" y="2917"/>
                <a:ext cx="0" cy="1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4" name="Line 20"/>
              <p:cNvSpPr>
                <a:spLocks noChangeShapeType="1"/>
              </p:cNvSpPr>
              <p:nvPr/>
            </p:nvSpPr>
            <p:spPr bwMode="auto">
              <a:xfrm flipH="1">
                <a:off x="512" y="2794"/>
                <a:ext cx="1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81" name="Line 22"/>
            <p:cNvSpPr>
              <a:spLocks noChangeShapeType="1"/>
            </p:cNvSpPr>
            <p:nvPr/>
          </p:nvSpPr>
          <p:spPr bwMode="auto">
            <a:xfrm flipV="1">
              <a:off x="4110" y="881"/>
              <a:ext cx="0" cy="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2" name="Line 23"/>
            <p:cNvSpPr>
              <a:spLocks noChangeShapeType="1"/>
            </p:cNvSpPr>
            <p:nvPr/>
          </p:nvSpPr>
          <p:spPr bwMode="auto">
            <a:xfrm flipH="1">
              <a:off x="3397" y="874"/>
              <a:ext cx="11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3" name="Line 25"/>
            <p:cNvSpPr>
              <a:spLocks noChangeShapeType="1"/>
            </p:cNvSpPr>
            <p:nvPr/>
          </p:nvSpPr>
          <p:spPr bwMode="auto">
            <a:xfrm>
              <a:off x="4111" y="1734"/>
              <a:ext cx="0" cy="5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4" name="Text Box 26"/>
            <p:cNvSpPr txBox="1">
              <a:spLocks noChangeArrowheads="1"/>
            </p:cNvSpPr>
            <p:nvPr/>
          </p:nvSpPr>
          <p:spPr bwMode="auto">
            <a:xfrm>
              <a:off x="4189" y="1013"/>
              <a:ext cx="3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R</a:t>
              </a:r>
              <a:r>
                <a:rPr lang="en-US" altLang="zh-CN" sz="1600" baseline="-25000">
                  <a:ea typeface="SimSun" pitchFamily="2" charset="-122"/>
                </a:rPr>
                <a:t>C</a:t>
              </a:r>
            </a:p>
          </p:txBody>
        </p:sp>
        <p:sp>
          <p:nvSpPr>
            <p:cNvPr id="36885" name="Text Box 27"/>
            <p:cNvSpPr txBox="1">
              <a:spLocks noChangeArrowheads="1"/>
            </p:cNvSpPr>
            <p:nvPr/>
          </p:nvSpPr>
          <p:spPr bwMode="auto">
            <a:xfrm>
              <a:off x="3604" y="58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V</a:t>
              </a:r>
              <a:r>
                <a:rPr lang="en-US" altLang="zh-CN" sz="1600" baseline="-25000">
                  <a:ea typeface="SimSun" pitchFamily="2" charset="-122"/>
                </a:rPr>
                <a:t>CC</a:t>
              </a:r>
            </a:p>
          </p:txBody>
        </p:sp>
        <p:sp>
          <p:nvSpPr>
            <p:cNvPr id="36886" name="Line 28"/>
            <p:cNvSpPr>
              <a:spLocks noChangeShapeType="1"/>
            </p:cNvSpPr>
            <p:nvPr/>
          </p:nvSpPr>
          <p:spPr bwMode="auto">
            <a:xfrm flipH="1">
              <a:off x="3047" y="2321"/>
              <a:ext cx="18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7" name="Line 34"/>
            <p:cNvSpPr>
              <a:spLocks noChangeShapeType="1"/>
            </p:cNvSpPr>
            <p:nvPr/>
          </p:nvSpPr>
          <p:spPr bwMode="auto">
            <a:xfrm flipH="1">
              <a:off x="4099" y="1795"/>
              <a:ext cx="2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8" name="Text Box 36"/>
            <p:cNvSpPr txBox="1">
              <a:spLocks noChangeArrowheads="1"/>
            </p:cNvSpPr>
            <p:nvPr/>
          </p:nvSpPr>
          <p:spPr bwMode="auto">
            <a:xfrm>
              <a:off x="4130" y="1984"/>
              <a:ext cx="2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R</a:t>
              </a:r>
              <a:r>
                <a:rPr lang="en-US" altLang="zh-CN" sz="1600" baseline="-25000">
                  <a:ea typeface="SimSun" pitchFamily="2" charset="-122"/>
                </a:rPr>
                <a:t>E</a:t>
              </a:r>
            </a:p>
          </p:txBody>
        </p:sp>
        <p:sp>
          <p:nvSpPr>
            <p:cNvPr id="36889" name="Line 37"/>
            <p:cNvSpPr>
              <a:spLocks noChangeShapeType="1"/>
            </p:cNvSpPr>
            <p:nvPr/>
          </p:nvSpPr>
          <p:spPr bwMode="auto">
            <a:xfrm>
              <a:off x="4114" y="1397"/>
              <a:ext cx="5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0" name="Line 38"/>
            <p:cNvSpPr>
              <a:spLocks noChangeShapeType="1"/>
            </p:cNvSpPr>
            <p:nvPr/>
          </p:nvSpPr>
          <p:spPr bwMode="auto">
            <a:xfrm>
              <a:off x="4398" y="1792"/>
              <a:ext cx="0" cy="4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1" name="Text Box 39"/>
            <p:cNvSpPr txBox="1">
              <a:spLocks noChangeArrowheads="1"/>
            </p:cNvSpPr>
            <p:nvPr/>
          </p:nvSpPr>
          <p:spPr bwMode="auto">
            <a:xfrm>
              <a:off x="3697" y="1730"/>
              <a:ext cx="2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i</a:t>
              </a:r>
            </a:p>
          </p:txBody>
        </p:sp>
        <p:sp>
          <p:nvSpPr>
            <p:cNvPr id="36892" name="Text Box 40"/>
            <p:cNvSpPr txBox="1">
              <a:spLocks noChangeArrowheads="1"/>
            </p:cNvSpPr>
            <p:nvPr/>
          </p:nvSpPr>
          <p:spPr bwMode="auto">
            <a:xfrm>
              <a:off x="3215" y="1821"/>
              <a:ext cx="3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S</a:t>
              </a:r>
            </a:p>
          </p:txBody>
        </p:sp>
        <p:sp>
          <p:nvSpPr>
            <p:cNvPr id="36893" name="Line 41"/>
            <p:cNvSpPr>
              <a:spLocks noChangeShapeType="1"/>
            </p:cNvSpPr>
            <p:nvPr/>
          </p:nvSpPr>
          <p:spPr bwMode="auto">
            <a:xfrm>
              <a:off x="3052" y="1576"/>
              <a:ext cx="0" cy="7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4" name="Oval 42"/>
            <p:cNvSpPr>
              <a:spLocks noChangeArrowheads="1"/>
            </p:cNvSpPr>
            <p:nvPr/>
          </p:nvSpPr>
          <p:spPr bwMode="auto">
            <a:xfrm>
              <a:off x="2940" y="2002"/>
              <a:ext cx="213" cy="214"/>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36895" name="Text Box 43"/>
            <p:cNvSpPr txBox="1">
              <a:spLocks noChangeArrowheads="1"/>
            </p:cNvSpPr>
            <p:nvPr/>
          </p:nvSpPr>
          <p:spPr bwMode="auto">
            <a:xfrm>
              <a:off x="2744" y="1631"/>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S</a:t>
              </a:r>
            </a:p>
          </p:txBody>
        </p:sp>
        <p:sp>
          <p:nvSpPr>
            <p:cNvPr id="36896" name="Text Box 44"/>
            <p:cNvSpPr txBox="1">
              <a:spLocks noChangeArrowheads="1"/>
            </p:cNvSpPr>
            <p:nvPr/>
          </p:nvSpPr>
          <p:spPr bwMode="auto">
            <a:xfrm>
              <a:off x="2604" y="1974"/>
              <a:ext cx="2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S</a:t>
              </a:r>
            </a:p>
          </p:txBody>
        </p:sp>
        <p:sp>
          <p:nvSpPr>
            <p:cNvPr id="36897" name="Line 45"/>
            <p:cNvSpPr>
              <a:spLocks noChangeShapeType="1"/>
            </p:cNvSpPr>
            <p:nvPr/>
          </p:nvSpPr>
          <p:spPr bwMode="auto">
            <a:xfrm flipV="1">
              <a:off x="2849" y="2018"/>
              <a:ext cx="0" cy="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98" name="Rectangle 46"/>
            <p:cNvSpPr>
              <a:spLocks noChangeArrowheads="1"/>
            </p:cNvSpPr>
            <p:nvPr/>
          </p:nvSpPr>
          <p:spPr bwMode="auto">
            <a:xfrm>
              <a:off x="3005" y="1632"/>
              <a:ext cx="95" cy="248"/>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36899" name="Line 47"/>
            <p:cNvSpPr>
              <a:spLocks noChangeShapeType="1"/>
            </p:cNvSpPr>
            <p:nvPr/>
          </p:nvSpPr>
          <p:spPr bwMode="auto">
            <a:xfrm flipH="1">
              <a:off x="4210" y="1395"/>
              <a:ext cx="62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0" name="Oval 48"/>
            <p:cNvSpPr>
              <a:spLocks noChangeArrowheads="1"/>
            </p:cNvSpPr>
            <p:nvPr/>
          </p:nvSpPr>
          <p:spPr bwMode="auto">
            <a:xfrm>
              <a:off x="4078" y="1764"/>
              <a:ext cx="56" cy="56"/>
            </a:xfrm>
            <a:prstGeom prst="ellipse">
              <a:avLst/>
            </a:prstGeom>
            <a:solidFill>
              <a:schemeClr val="tx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36901" name="Text Box 53"/>
            <p:cNvSpPr txBox="1">
              <a:spLocks noChangeArrowheads="1"/>
            </p:cNvSpPr>
            <p:nvPr/>
          </p:nvSpPr>
          <p:spPr bwMode="auto">
            <a:xfrm>
              <a:off x="4420" y="1738"/>
              <a:ext cx="2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f</a:t>
              </a:r>
            </a:p>
          </p:txBody>
        </p:sp>
        <p:sp>
          <p:nvSpPr>
            <p:cNvPr id="36902" name="Line 56"/>
            <p:cNvSpPr>
              <a:spLocks noChangeShapeType="1"/>
            </p:cNvSpPr>
            <p:nvPr/>
          </p:nvSpPr>
          <p:spPr bwMode="auto">
            <a:xfrm flipV="1">
              <a:off x="3505" y="1686"/>
              <a:ext cx="0" cy="5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03" name="Rectangle 24"/>
            <p:cNvSpPr>
              <a:spLocks noChangeArrowheads="1"/>
            </p:cNvSpPr>
            <p:nvPr/>
          </p:nvSpPr>
          <p:spPr bwMode="auto">
            <a:xfrm>
              <a:off x="4058" y="1965"/>
              <a:ext cx="94" cy="264"/>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36904" name="Rectangle 21"/>
            <p:cNvSpPr>
              <a:spLocks noChangeArrowheads="1"/>
            </p:cNvSpPr>
            <p:nvPr/>
          </p:nvSpPr>
          <p:spPr bwMode="auto">
            <a:xfrm>
              <a:off x="4065" y="1006"/>
              <a:ext cx="93" cy="264"/>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36905" name="Arc 57"/>
            <p:cNvSpPr>
              <a:spLocks/>
            </p:cNvSpPr>
            <p:nvPr/>
          </p:nvSpPr>
          <p:spPr bwMode="auto">
            <a:xfrm flipH="1" flipV="1">
              <a:off x="3793" y="1631"/>
              <a:ext cx="187" cy="20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06" name="Line 65"/>
            <p:cNvSpPr>
              <a:spLocks noChangeShapeType="1"/>
            </p:cNvSpPr>
            <p:nvPr/>
          </p:nvSpPr>
          <p:spPr bwMode="auto">
            <a:xfrm>
              <a:off x="3380" y="1499"/>
              <a:ext cx="0" cy="1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7" name="Line 66"/>
            <p:cNvSpPr>
              <a:spLocks noChangeShapeType="1"/>
            </p:cNvSpPr>
            <p:nvPr/>
          </p:nvSpPr>
          <p:spPr bwMode="auto">
            <a:xfrm>
              <a:off x="3349" y="1503"/>
              <a:ext cx="0" cy="1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8" name="Line 67"/>
            <p:cNvSpPr>
              <a:spLocks noChangeShapeType="1"/>
            </p:cNvSpPr>
            <p:nvPr/>
          </p:nvSpPr>
          <p:spPr bwMode="auto">
            <a:xfrm flipH="1">
              <a:off x="3394" y="1570"/>
              <a:ext cx="5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74" name="Text Box 70"/>
          <p:cNvSpPr txBox="1">
            <a:spLocks noChangeArrowheads="1"/>
          </p:cNvSpPr>
          <p:nvPr/>
        </p:nvSpPr>
        <p:spPr bwMode="auto">
          <a:xfrm>
            <a:off x="638175" y="1343025"/>
            <a:ext cx="595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2</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530882" y="2747304"/>
            <a:ext cx="5893648" cy="1200329"/>
          </a:xfrm>
          <a:prstGeom prst="rect">
            <a:avLst/>
          </a:prstGeom>
        </p:spPr>
        <p:txBody>
          <a:bodyPr wrap="square">
            <a:spAutoFit/>
          </a:bodyPr>
          <a:lstStyle/>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Part 1: </a:t>
            </a:r>
            <a:r>
              <a:rPr lang="en-GB" altLang="zh-CN" sz="3600" b="1" dirty="0">
                <a:latin typeface="Times New Roman" panose="02020603050405020304" pitchFamily="18" charset="0"/>
                <a:ea typeface="SimSun" pitchFamily="2" charset="-122"/>
                <a:cs typeface="Times New Roman" panose="02020603050405020304" pitchFamily="18" charset="0"/>
              </a:rPr>
              <a:t>Ideal </a:t>
            </a:r>
            <a:r>
              <a:rPr lang="en-GB" altLang="zh-CN" sz="3600" b="1" dirty="0" smtClean="0">
                <a:latin typeface="Times New Roman" panose="02020603050405020304" pitchFamily="18" charset="0"/>
                <a:ea typeface="SimSun" pitchFamily="2" charset="-122"/>
                <a:cs typeface="Times New Roman" panose="02020603050405020304" pitchFamily="18" charset="0"/>
              </a:rPr>
              <a:t>Amplifier Configurations</a:t>
            </a:r>
            <a:endParaRPr lang="en-GB" altLang="zh-CN" sz="3600" dirty="0">
              <a:latin typeface="Times New Roman" panose="02020603050405020304" pitchFamily="18" charset="0"/>
              <a:ea typeface="SimSun" pitchFamily="2" charset="-122"/>
              <a:cs typeface="Times New Roman" panose="02020603050405020304" pitchFamily="18" charset="0"/>
            </a:endParaRPr>
          </a:p>
        </p:txBody>
      </p:sp>
    </p:spTree>
    <p:extLst>
      <p:ext uri="{BB962C8B-B14F-4D97-AF65-F5344CB8AC3E}">
        <p14:creationId xmlns:p14="http://schemas.microsoft.com/office/powerpoint/2010/main" val="17111917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3A479426-FB31-4EC6-BA2D-705F1ADAEEB9}" type="slidenum">
              <a:rPr lang="en-GB" altLang="en-US" sz="1200">
                <a:latin typeface="Garamond" pitchFamily="18" charset="0"/>
              </a:rPr>
              <a:pPr/>
              <a:t>20</a:t>
            </a:fld>
            <a:endParaRPr lang="en-GB" altLang="en-US" sz="1200">
              <a:latin typeface="Garamond" pitchFamily="18" charset="0"/>
            </a:endParaRPr>
          </a:p>
        </p:txBody>
      </p:sp>
      <p:sp>
        <p:nvSpPr>
          <p:cNvPr id="38915"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3891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38917"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38918" name="Text Box 5"/>
          <p:cNvSpPr txBox="1">
            <a:spLocks noChangeArrowheads="1"/>
          </p:cNvSpPr>
          <p:nvPr/>
        </p:nvSpPr>
        <p:spPr bwMode="auto">
          <a:xfrm>
            <a:off x="503238" y="889000"/>
            <a:ext cx="3508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u="sng">
                <a:ea typeface="SimSun" pitchFamily="2" charset="-122"/>
              </a:rPr>
              <a:t>Input voltage summing</a:t>
            </a:r>
          </a:p>
        </p:txBody>
      </p:sp>
      <p:sp>
        <p:nvSpPr>
          <p:cNvPr id="38919" name="Text Box 7"/>
          <p:cNvSpPr txBox="1">
            <a:spLocks noChangeArrowheads="1"/>
          </p:cNvSpPr>
          <p:nvPr/>
        </p:nvSpPr>
        <p:spPr bwMode="auto">
          <a:xfrm>
            <a:off x="595313" y="4346575"/>
            <a:ext cx="78914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Again, the signal voltage into the stage is reduced by the negative feedback. </a:t>
            </a:r>
          </a:p>
        </p:txBody>
      </p:sp>
      <p:sp>
        <p:nvSpPr>
          <p:cNvPr id="38920" name="Text Box 8"/>
          <p:cNvSpPr txBox="1">
            <a:spLocks noChangeArrowheads="1"/>
          </p:cNvSpPr>
          <p:nvPr/>
        </p:nvSpPr>
        <p:spPr bwMode="auto">
          <a:xfrm>
            <a:off x="568325" y="4800600"/>
            <a:ext cx="812482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dirty="0">
                <a:ea typeface="SimSun" pitchFamily="2" charset="-122"/>
              </a:rPr>
              <a:t>The input impedance will be increased by this series feedback connection. A voltage increase of </a:t>
            </a:r>
            <a:r>
              <a:rPr lang="en-GB" altLang="zh-CN" sz="1600" dirty="0" err="1">
                <a:ea typeface="SimSun" pitchFamily="2" charset="-122"/>
              </a:rPr>
              <a:t>v</a:t>
            </a:r>
            <a:r>
              <a:rPr lang="en-GB" altLang="zh-CN" sz="1600" baseline="-25000" dirty="0" err="1">
                <a:ea typeface="SimSun" pitchFamily="2" charset="-122"/>
              </a:rPr>
              <a:t>S</a:t>
            </a:r>
            <a:r>
              <a:rPr lang="en-GB" altLang="zh-CN" sz="1600" dirty="0">
                <a:ea typeface="SimSun" pitchFamily="2" charset="-122"/>
              </a:rPr>
              <a:t> results in a voltage increase of </a:t>
            </a:r>
            <a:r>
              <a:rPr lang="en-GB" altLang="zh-CN" sz="1600" dirty="0" err="1">
                <a:ea typeface="SimSun" pitchFamily="2" charset="-122"/>
              </a:rPr>
              <a:t>v</a:t>
            </a:r>
            <a:r>
              <a:rPr lang="en-GB" altLang="zh-CN" sz="1600" baseline="-25000" dirty="0" err="1">
                <a:ea typeface="SimSun" pitchFamily="2" charset="-122"/>
              </a:rPr>
              <a:t>f</a:t>
            </a:r>
            <a:r>
              <a:rPr lang="en-GB" altLang="zh-CN" sz="1600" dirty="0">
                <a:ea typeface="SimSun" pitchFamily="2" charset="-122"/>
              </a:rPr>
              <a:t> (and hence also an increase of the emitter potential at point P) via the feedback loop. The input impedance ‘seen’ by </a:t>
            </a:r>
            <a:r>
              <a:rPr lang="en-GB" altLang="zh-CN" sz="1600" dirty="0" err="1">
                <a:ea typeface="SimSun" pitchFamily="2" charset="-122"/>
              </a:rPr>
              <a:t>v</a:t>
            </a:r>
            <a:r>
              <a:rPr lang="en-GB" altLang="zh-CN" sz="1600" baseline="-25000" dirty="0" err="1">
                <a:ea typeface="SimSun" pitchFamily="2" charset="-122"/>
              </a:rPr>
              <a:t>S</a:t>
            </a:r>
            <a:r>
              <a:rPr lang="en-GB" altLang="zh-CN" sz="1600" dirty="0">
                <a:ea typeface="SimSun" pitchFamily="2" charset="-122"/>
              </a:rPr>
              <a:t> is therefore increased.</a:t>
            </a:r>
          </a:p>
        </p:txBody>
      </p:sp>
      <p:graphicFrame>
        <p:nvGraphicFramePr>
          <p:cNvPr id="38921" name="Object 11"/>
          <p:cNvGraphicFramePr>
            <a:graphicFrameLocks noChangeAspect="1"/>
          </p:cNvGraphicFramePr>
          <p:nvPr/>
        </p:nvGraphicFramePr>
        <p:xfrm>
          <a:off x="1582738" y="3759200"/>
          <a:ext cx="1082675" cy="409575"/>
        </p:xfrm>
        <a:graphic>
          <a:graphicData uri="http://schemas.openxmlformats.org/presentationml/2006/ole">
            <mc:AlternateContent xmlns:mc="http://schemas.openxmlformats.org/markup-compatibility/2006">
              <mc:Choice xmlns:v="urn:schemas-microsoft-com:vml" Requires="v">
                <p:oleObj spid="_x0000_s38991" name="Equation" r:id="rId4" imgW="723586" imgH="241195" progId="Equation.3">
                  <p:embed/>
                </p:oleObj>
              </mc:Choice>
              <mc:Fallback>
                <p:oleObj name="Equation" r:id="rId4" imgW="723586" imgH="241195"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2738" y="3759200"/>
                        <a:ext cx="1082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2" name="Text Box 12"/>
          <p:cNvSpPr txBox="1">
            <a:spLocks noChangeArrowheads="1"/>
          </p:cNvSpPr>
          <p:nvPr/>
        </p:nvSpPr>
        <p:spPr bwMode="auto">
          <a:xfrm>
            <a:off x="471488" y="1609725"/>
            <a:ext cx="34512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dirty="0">
                <a:ea typeface="SimSun" pitchFamily="2" charset="-122"/>
              </a:rPr>
              <a:t>The second example requires a differential input stage.  Note again there is no direct connection to the source. In this case it is </a:t>
            </a:r>
            <a:r>
              <a:rPr lang="en-GB" altLang="zh-CN" sz="1600" dirty="0">
                <a:solidFill>
                  <a:srgbClr val="FF0000"/>
                </a:solidFill>
                <a:ea typeface="SimSun" pitchFamily="2" charset="-122"/>
              </a:rPr>
              <a:t>clearly a series connection</a:t>
            </a:r>
            <a:r>
              <a:rPr lang="en-GB" altLang="zh-CN" sz="1600" dirty="0">
                <a:ea typeface="SimSun" pitchFamily="2" charset="-122"/>
              </a:rPr>
              <a:t> giving a difference signal as a consequence of the differential input stage</a:t>
            </a:r>
          </a:p>
        </p:txBody>
      </p:sp>
      <p:sp>
        <p:nvSpPr>
          <p:cNvPr id="38923" name="Text Box 54"/>
          <p:cNvSpPr txBox="1">
            <a:spLocks noChangeArrowheads="1"/>
          </p:cNvSpPr>
          <p:nvPr/>
        </p:nvSpPr>
        <p:spPr bwMode="auto">
          <a:xfrm>
            <a:off x="512763" y="1316038"/>
            <a:ext cx="595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b)</a:t>
            </a:r>
          </a:p>
        </p:txBody>
      </p:sp>
      <p:sp>
        <p:nvSpPr>
          <p:cNvPr id="38924" name="Line 17"/>
          <p:cNvSpPr>
            <a:spLocks noChangeShapeType="1"/>
          </p:cNvSpPr>
          <p:nvPr/>
        </p:nvSpPr>
        <p:spPr bwMode="auto">
          <a:xfrm flipH="1">
            <a:off x="7140575" y="2366963"/>
            <a:ext cx="9937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5" name="Text Box 18"/>
          <p:cNvSpPr txBox="1">
            <a:spLocks noChangeArrowheads="1"/>
          </p:cNvSpPr>
          <p:nvPr/>
        </p:nvSpPr>
        <p:spPr bwMode="auto">
          <a:xfrm>
            <a:off x="7437438" y="1754188"/>
            <a:ext cx="1244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Feedback from output</a:t>
            </a:r>
          </a:p>
        </p:txBody>
      </p:sp>
      <p:grpSp>
        <p:nvGrpSpPr>
          <p:cNvPr id="38926" name="Group 19"/>
          <p:cNvGrpSpPr>
            <a:grpSpLocks/>
          </p:cNvGrpSpPr>
          <p:nvPr/>
        </p:nvGrpSpPr>
        <p:grpSpPr bwMode="auto">
          <a:xfrm>
            <a:off x="5724525" y="1998663"/>
            <a:ext cx="361950" cy="701675"/>
            <a:chOff x="512" y="2531"/>
            <a:chExt cx="263" cy="496"/>
          </a:xfrm>
        </p:grpSpPr>
        <p:sp>
          <p:nvSpPr>
            <p:cNvPr id="38957" name="Line 20"/>
            <p:cNvSpPr>
              <a:spLocks noChangeShapeType="1"/>
            </p:cNvSpPr>
            <p:nvPr/>
          </p:nvSpPr>
          <p:spPr bwMode="auto">
            <a:xfrm>
              <a:off x="646" y="2786"/>
              <a:ext cx="129" cy="1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8" name="Line 21"/>
            <p:cNvSpPr>
              <a:spLocks noChangeShapeType="1"/>
            </p:cNvSpPr>
            <p:nvPr/>
          </p:nvSpPr>
          <p:spPr bwMode="auto">
            <a:xfrm>
              <a:off x="637" y="2644"/>
              <a:ext cx="0" cy="27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9" name="Line 22"/>
            <p:cNvSpPr>
              <a:spLocks noChangeShapeType="1"/>
            </p:cNvSpPr>
            <p:nvPr/>
          </p:nvSpPr>
          <p:spPr bwMode="auto">
            <a:xfrm flipV="1">
              <a:off x="637" y="2644"/>
              <a:ext cx="133" cy="1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0" name="Line 23"/>
            <p:cNvSpPr>
              <a:spLocks noChangeShapeType="1"/>
            </p:cNvSpPr>
            <p:nvPr/>
          </p:nvSpPr>
          <p:spPr bwMode="auto">
            <a:xfrm flipV="1">
              <a:off x="772" y="2531"/>
              <a:ext cx="0" cy="1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1" name="Line 24"/>
            <p:cNvSpPr>
              <a:spLocks noChangeShapeType="1"/>
            </p:cNvSpPr>
            <p:nvPr/>
          </p:nvSpPr>
          <p:spPr bwMode="auto">
            <a:xfrm flipV="1">
              <a:off x="774" y="2917"/>
              <a:ext cx="0" cy="1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2" name="Line 25"/>
            <p:cNvSpPr>
              <a:spLocks noChangeShapeType="1"/>
            </p:cNvSpPr>
            <p:nvPr/>
          </p:nvSpPr>
          <p:spPr bwMode="auto">
            <a:xfrm flipH="1">
              <a:off x="512" y="2784"/>
              <a:ext cx="1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8927" name="Line 26"/>
          <p:cNvSpPr>
            <a:spLocks noChangeShapeType="1"/>
          </p:cNvSpPr>
          <p:nvPr/>
        </p:nvSpPr>
        <p:spPr bwMode="auto">
          <a:xfrm flipV="1">
            <a:off x="6083300" y="1266825"/>
            <a:ext cx="0" cy="793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8" name="Line 27"/>
          <p:cNvSpPr>
            <a:spLocks noChangeShapeType="1"/>
          </p:cNvSpPr>
          <p:nvPr/>
        </p:nvSpPr>
        <p:spPr bwMode="auto">
          <a:xfrm flipH="1">
            <a:off x="5329238" y="1255713"/>
            <a:ext cx="189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9" name="Line 28"/>
          <p:cNvSpPr>
            <a:spLocks noChangeShapeType="1"/>
          </p:cNvSpPr>
          <p:nvPr/>
        </p:nvSpPr>
        <p:spPr bwMode="auto">
          <a:xfrm>
            <a:off x="6473825" y="2730500"/>
            <a:ext cx="0" cy="422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0" name="Text Box 29"/>
          <p:cNvSpPr txBox="1">
            <a:spLocks noChangeArrowheads="1"/>
          </p:cNvSpPr>
          <p:nvPr/>
        </p:nvSpPr>
        <p:spPr bwMode="auto">
          <a:xfrm>
            <a:off x="6319838" y="1476375"/>
            <a:ext cx="536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R</a:t>
            </a:r>
            <a:r>
              <a:rPr lang="en-US" altLang="zh-CN" sz="1600" baseline="-25000">
                <a:ea typeface="SimSun" pitchFamily="2" charset="-122"/>
              </a:rPr>
              <a:t>C</a:t>
            </a:r>
          </a:p>
        </p:txBody>
      </p:sp>
      <p:sp>
        <p:nvSpPr>
          <p:cNvPr id="38931" name="Text Box 30"/>
          <p:cNvSpPr txBox="1">
            <a:spLocks noChangeArrowheads="1"/>
          </p:cNvSpPr>
          <p:nvPr/>
        </p:nvSpPr>
        <p:spPr bwMode="auto">
          <a:xfrm>
            <a:off x="5676900" y="811213"/>
            <a:ext cx="909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600">
                <a:ea typeface="SimSun" pitchFamily="2" charset="-122"/>
              </a:rPr>
              <a:t>V</a:t>
            </a:r>
            <a:r>
              <a:rPr lang="en-US" altLang="zh-CN" sz="1600" baseline="-25000">
                <a:ea typeface="SimSun" pitchFamily="2" charset="-122"/>
              </a:rPr>
              <a:t>CC</a:t>
            </a:r>
          </a:p>
        </p:txBody>
      </p:sp>
      <p:sp>
        <p:nvSpPr>
          <p:cNvPr id="38932" name="Line 32"/>
          <p:cNvSpPr>
            <a:spLocks noChangeShapeType="1"/>
          </p:cNvSpPr>
          <p:nvPr/>
        </p:nvSpPr>
        <p:spPr bwMode="auto">
          <a:xfrm flipH="1">
            <a:off x="7046913" y="2366963"/>
            <a:ext cx="468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3" name="Text Box 37"/>
          <p:cNvSpPr txBox="1">
            <a:spLocks noChangeArrowheads="1"/>
          </p:cNvSpPr>
          <p:nvPr/>
        </p:nvSpPr>
        <p:spPr bwMode="auto">
          <a:xfrm>
            <a:off x="5207000" y="2759075"/>
            <a:ext cx="501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S</a:t>
            </a:r>
          </a:p>
        </p:txBody>
      </p:sp>
      <p:sp>
        <p:nvSpPr>
          <p:cNvPr id="38934" name="Line 38"/>
          <p:cNvSpPr>
            <a:spLocks noChangeShapeType="1"/>
          </p:cNvSpPr>
          <p:nvPr/>
        </p:nvSpPr>
        <p:spPr bwMode="auto">
          <a:xfrm>
            <a:off x="5037138" y="2370138"/>
            <a:ext cx="0" cy="1179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Oval 39"/>
          <p:cNvSpPr>
            <a:spLocks noChangeArrowheads="1"/>
          </p:cNvSpPr>
          <p:nvPr/>
        </p:nvSpPr>
        <p:spPr bwMode="auto">
          <a:xfrm>
            <a:off x="4859338" y="3046413"/>
            <a:ext cx="338137" cy="339725"/>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38936" name="Text Box 40"/>
          <p:cNvSpPr txBox="1">
            <a:spLocks noChangeArrowheads="1"/>
          </p:cNvSpPr>
          <p:nvPr/>
        </p:nvSpPr>
        <p:spPr bwMode="auto">
          <a:xfrm>
            <a:off x="4548188" y="2457450"/>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S</a:t>
            </a:r>
          </a:p>
        </p:txBody>
      </p:sp>
      <p:sp>
        <p:nvSpPr>
          <p:cNvPr id="38937" name="Text Box 41"/>
          <p:cNvSpPr txBox="1">
            <a:spLocks noChangeArrowheads="1"/>
          </p:cNvSpPr>
          <p:nvPr/>
        </p:nvSpPr>
        <p:spPr bwMode="auto">
          <a:xfrm>
            <a:off x="4325938" y="3001963"/>
            <a:ext cx="433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S</a:t>
            </a:r>
          </a:p>
        </p:txBody>
      </p:sp>
      <p:sp>
        <p:nvSpPr>
          <p:cNvPr id="38938" name="Line 42"/>
          <p:cNvSpPr>
            <a:spLocks noChangeShapeType="1"/>
          </p:cNvSpPr>
          <p:nvPr/>
        </p:nvSpPr>
        <p:spPr bwMode="auto">
          <a:xfrm flipV="1">
            <a:off x="4714875" y="3071813"/>
            <a:ext cx="0" cy="317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9" name="Rectangle 43"/>
          <p:cNvSpPr>
            <a:spLocks noChangeArrowheads="1"/>
          </p:cNvSpPr>
          <p:nvPr/>
        </p:nvSpPr>
        <p:spPr bwMode="auto">
          <a:xfrm>
            <a:off x="4962525" y="2459038"/>
            <a:ext cx="150813" cy="393700"/>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38940" name="Line 44"/>
          <p:cNvSpPr>
            <a:spLocks noChangeShapeType="1"/>
          </p:cNvSpPr>
          <p:nvPr/>
        </p:nvSpPr>
        <p:spPr bwMode="auto">
          <a:xfrm rot="16200000" flipH="1">
            <a:off x="6274593" y="3272632"/>
            <a:ext cx="39846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1" name="Text Box 46"/>
          <p:cNvSpPr txBox="1">
            <a:spLocks noChangeArrowheads="1"/>
          </p:cNvSpPr>
          <p:nvPr/>
        </p:nvSpPr>
        <p:spPr bwMode="auto">
          <a:xfrm>
            <a:off x="7429500" y="2681288"/>
            <a:ext cx="360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f</a:t>
            </a:r>
          </a:p>
        </p:txBody>
      </p:sp>
      <p:sp>
        <p:nvSpPr>
          <p:cNvPr id="38942" name="Line 47"/>
          <p:cNvSpPr>
            <a:spLocks noChangeShapeType="1"/>
          </p:cNvSpPr>
          <p:nvPr/>
        </p:nvSpPr>
        <p:spPr bwMode="auto">
          <a:xfrm flipV="1">
            <a:off x="5667375" y="2611438"/>
            <a:ext cx="0" cy="681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3" name="Line 53"/>
          <p:cNvSpPr>
            <a:spLocks noChangeShapeType="1"/>
          </p:cNvSpPr>
          <p:nvPr/>
        </p:nvSpPr>
        <p:spPr bwMode="auto">
          <a:xfrm flipH="1">
            <a:off x="5035550" y="2360613"/>
            <a:ext cx="7318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8944" name="Group 55"/>
          <p:cNvGrpSpPr>
            <a:grpSpLocks/>
          </p:cNvGrpSpPr>
          <p:nvPr/>
        </p:nvGrpSpPr>
        <p:grpSpPr bwMode="auto">
          <a:xfrm flipH="1">
            <a:off x="6810375" y="2014538"/>
            <a:ext cx="361950" cy="701675"/>
            <a:chOff x="512" y="2531"/>
            <a:chExt cx="263" cy="496"/>
          </a:xfrm>
        </p:grpSpPr>
        <p:sp>
          <p:nvSpPr>
            <p:cNvPr id="38951" name="Line 56"/>
            <p:cNvSpPr>
              <a:spLocks noChangeShapeType="1"/>
            </p:cNvSpPr>
            <p:nvPr/>
          </p:nvSpPr>
          <p:spPr bwMode="auto">
            <a:xfrm>
              <a:off x="646" y="2786"/>
              <a:ext cx="129" cy="1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2" name="Line 57"/>
            <p:cNvSpPr>
              <a:spLocks noChangeShapeType="1"/>
            </p:cNvSpPr>
            <p:nvPr/>
          </p:nvSpPr>
          <p:spPr bwMode="auto">
            <a:xfrm>
              <a:off x="637" y="2644"/>
              <a:ext cx="0" cy="27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3" name="Line 58"/>
            <p:cNvSpPr>
              <a:spLocks noChangeShapeType="1"/>
            </p:cNvSpPr>
            <p:nvPr/>
          </p:nvSpPr>
          <p:spPr bwMode="auto">
            <a:xfrm flipV="1">
              <a:off x="637" y="2644"/>
              <a:ext cx="133" cy="1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4" name="Line 59"/>
            <p:cNvSpPr>
              <a:spLocks noChangeShapeType="1"/>
            </p:cNvSpPr>
            <p:nvPr/>
          </p:nvSpPr>
          <p:spPr bwMode="auto">
            <a:xfrm flipV="1">
              <a:off x="772" y="2531"/>
              <a:ext cx="0" cy="1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5" name="Line 60"/>
            <p:cNvSpPr>
              <a:spLocks noChangeShapeType="1"/>
            </p:cNvSpPr>
            <p:nvPr/>
          </p:nvSpPr>
          <p:spPr bwMode="auto">
            <a:xfrm flipV="1">
              <a:off x="774" y="2917"/>
              <a:ext cx="0" cy="1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6" name="Line 61"/>
            <p:cNvSpPr>
              <a:spLocks noChangeShapeType="1"/>
            </p:cNvSpPr>
            <p:nvPr/>
          </p:nvSpPr>
          <p:spPr bwMode="auto">
            <a:xfrm flipH="1">
              <a:off x="512" y="2784"/>
              <a:ext cx="1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8945" name="Line 62"/>
          <p:cNvSpPr>
            <a:spLocks noChangeShapeType="1"/>
          </p:cNvSpPr>
          <p:nvPr/>
        </p:nvSpPr>
        <p:spPr bwMode="auto">
          <a:xfrm flipH="1">
            <a:off x="6102350" y="2720975"/>
            <a:ext cx="6937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6" name="Line 63"/>
          <p:cNvSpPr>
            <a:spLocks noChangeShapeType="1"/>
          </p:cNvSpPr>
          <p:nvPr/>
        </p:nvSpPr>
        <p:spPr bwMode="auto">
          <a:xfrm flipV="1">
            <a:off x="6816725" y="1239838"/>
            <a:ext cx="0" cy="793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7" name="Rectangle 49"/>
          <p:cNvSpPr>
            <a:spLocks noChangeArrowheads="1"/>
          </p:cNvSpPr>
          <p:nvPr/>
        </p:nvSpPr>
        <p:spPr bwMode="auto">
          <a:xfrm>
            <a:off x="6738938" y="1498600"/>
            <a:ext cx="147637" cy="419100"/>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38948" name="AutoShape 65"/>
          <p:cNvSpPr>
            <a:spLocks noChangeArrowheads="1"/>
          </p:cNvSpPr>
          <p:nvPr/>
        </p:nvSpPr>
        <p:spPr bwMode="auto">
          <a:xfrm flipV="1">
            <a:off x="4930775" y="3559175"/>
            <a:ext cx="203200" cy="176213"/>
          </a:xfrm>
          <a:prstGeom prst="triangle">
            <a:avLst>
              <a:gd name="adj" fmla="val 50000"/>
            </a:avLst>
          </a:prstGeom>
          <a:solidFill>
            <a:schemeClr val="tx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38949" name="Line 69"/>
          <p:cNvSpPr>
            <a:spLocks noChangeShapeType="1"/>
          </p:cNvSpPr>
          <p:nvPr/>
        </p:nvSpPr>
        <p:spPr bwMode="auto">
          <a:xfrm flipV="1">
            <a:off x="7326313" y="2574925"/>
            <a:ext cx="0" cy="6810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0" name="Text Box 70"/>
          <p:cNvSpPr txBox="1">
            <a:spLocks noChangeArrowheads="1"/>
          </p:cNvSpPr>
          <p:nvPr/>
        </p:nvSpPr>
        <p:spPr bwMode="auto">
          <a:xfrm>
            <a:off x="6327775" y="2441575"/>
            <a:ext cx="53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US" altLang="zh-CN" sz="1400">
                <a:ea typeface="SimSun" pitchFamily="2" charset="-122"/>
              </a:rPr>
              <a:t>P</a:t>
            </a:r>
            <a:endParaRPr lang="en-US" altLang="zh-CN" sz="1400" baseline="-25000">
              <a:ea typeface="SimSun"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AB6CF23F-EF0A-4952-8217-C64403EA85CB}" type="slidenum">
              <a:rPr lang="en-GB" altLang="en-US" sz="1200">
                <a:latin typeface="Garamond" pitchFamily="18" charset="0"/>
              </a:rPr>
              <a:pPr/>
              <a:t>21</a:t>
            </a:fld>
            <a:endParaRPr lang="en-GB" altLang="en-US" sz="1200">
              <a:latin typeface="Garamond" pitchFamily="18" charset="0"/>
            </a:endParaRPr>
          </a:p>
        </p:txBody>
      </p:sp>
      <p:sp>
        <p:nvSpPr>
          <p:cNvPr id="40963" name="Rectangle 2"/>
          <p:cNvSpPr>
            <a:spLocks noGrp="1" noChangeArrowheads="1"/>
          </p:cNvSpPr>
          <p:nvPr>
            <p:ph type="ctrTitle"/>
          </p:nvPr>
        </p:nvSpPr>
        <p:spPr>
          <a:xfrm>
            <a:off x="481013" y="369888"/>
            <a:ext cx="8159750" cy="555625"/>
          </a:xfrm>
          <a:noFill/>
        </p:spPr>
        <p:txBody>
          <a:bodyPr/>
          <a:lstStyle/>
          <a:p>
            <a:r>
              <a:rPr lang="en-GB" altLang="zh-CN" sz="2000" dirty="0" smtClean="0">
                <a:ea typeface="SimSun" pitchFamily="2" charset="-122"/>
              </a:rPr>
              <a:t>Electronic Circuits and Systems			   	EEE211</a:t>
            </a:r>
          </a:p>
        </p:txBody>
      </p:sp>
      <p:sp>
        <p:nvSpPr>
          <p:cNvPr id="40964"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40965"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40966" name="Text Box 5"/>
          <p:cNvSpPr txBox="1">
            <a:spLocks noChangeArrowheads="1"/>
          </p:cNvSpPr>
          <p:nvPr/>
        </p:nvSpPr>
        <p:spPr bwMode="auto">
          <a:xfrm>
            <a:off x="557213" y="847725"/>
            <a:ext cx="6189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b="1">
                <a:ea typeface="SimSun" pitchFamily="2" charset="-122"/>
              </a:rPr>
              <a:t>Example circuit 1</a:t>
            </a:r>
          </a:p>
        </p:txBody>
      </p:sp>
      <p:sp>
        <p:nvSpPr>
          <p:cNvPr id="40967" name="Text Box 107"/>
          <p:cNvSpPr txBox="1">
            <a:spLocks noChangeArrowheads="1"/>
          </p:cNvSpPr>
          <p:nvPr/>
        </p:nvSpPr>
        <p:spPr bwMode="auto">
          <a:xfrm>
            <a:off x="341535" y="1228725"/>
            <a:ext cx="34369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ea typeface="MS PGothic" pitchFamily="34" charset="-128"/>
              </a:rPr>
              <a:t>1)  	feedback topology?</a:t>
            </a:r>
          </a:p>
        </p:txBody>
      </p:sp>
      <p:sp>
        <p:nvSpPr>
          <p:cNvPr id="40968" name="Text Box 108"/>
          <p:cNvSpPr txBox="1">
            <a:spLocks noChangeArrowheads="1"/>
          </p:cNvSpPr>
          <p:nvPr/>
        </p:nvSpPr>
        <p:spPr bwMode="auto">
          <a:xfrm>
            <a:off x="331788" y="1625600"/>
            <a:ext cx="1476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ea typeface="MS PGothic" pitchFamily="34" charset="-128"/>
              </a:rPr>
              <a:t>3)	Effect on:</a:t>
            </a:r>
            <a:endParaRPr lang="en-GB" altLang="zh-CN" sz="1600">
              <a:ea typeface="SimSun" pitchFamily="2" charset="-122"/>
            </a:endParaRPr>
          </a:p>
        </p:txBody>
      </p:sp>
      <p:sp>
        <p:nvSpPr>
          <p:cNvPr id="40969" name="Text Box 109"/>
          <p:cNvSpPr txBox="1">
            <a:spLocks noChangeArrowheads="1"/>
          </p:cNvSpPr>
          <p:nvPr/>
        </p:nvSpPr>
        <p:spPr bwMode="auto">
          <a:xfrm>
            <a:off x="508000" y="2784475"/>
            <a:ext cx="1933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a:ea typeface="SimSun" pitchFamily="2" charset="-122"/>
              </a:rPr>
              <a:t>4)	Amplifier type?</a:t>
            </a:r>
          </a:p>
        </p:txBody>
      </p:sp>
      <p:sp>
        <p:nvSpPr>
          <p:cNvPr id="40970" name="Text Box 110"/>
          <p:cNvSpPr txBox="1">
            <a:spLocks noChangeArrowheads="1"/>
          </p:cNvSpPr>
          <p:nvPr/>
        </p:nvSpPr>
        <p:spPr bwMode="auto">
          <a:xfrm>
            <a:off x="687388" y="1898650"/>
            <a:ext cx="15017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buFontTx/>
              <a:buAutoNum type="romanLcParenR"/>
            </a:pPr>
            <a:r>
              <a:rPr lang="en-GB" altLang="ja-JP" sz="1600">
                <a:ea typeface="MS PGothic" pitchFamily="34" charset="-128"/>
              </a:rPr>
              <a:t>the gain ?</a:t>
            </a:r>
          </a:p>
          <a:p>
            <a:pPr eaLnBrk="1" hangingPunct="1">
              <a:buFontTx/>
              <a:buAutoNum type="romanLcParenR"/>
            </a:pPr>
            <a:r>
              <a:rPr lang="en-GB" altLang="zh-CN" sz="1600">
                <a:ea typeface="SimSun" pitchFamily="2" charset="-122"/>
              </a:rPr>
              <a:t>ri ?</a:t>
            </a:r>
          </a:p>
          <a:p>
            <a:pPr eaLnBrk="1" hangingPunct="1">
              <a:buFontTx/>
              <a:buAutoNum type="romanLcParenR"/>
            </a:pPr>
            <a:r>
              <a:rPr lang="en-GB" altLang="zh-CN" sz="1600">
                <a:ea typeface="SimSun" pitchFamily="2" charset="-122"/>
              </a:rPr>
              <a:t>ro?</a:t>
            </a:r>
          </a:p>
        </p:txBody>
      </p:sp>
      <p:sp>
        <p:nvSpPr>
          <p:cNvPr id="40971" name="Text Box 111"/>
          <p:cNvSpPr txBox="1">
            <a:spLocks noChangeArrowheads="1"/>
          </p:cNvSpPr>
          <p:nvPr/>
        </p:nvSpPr>
        <p:spPr bwMode="auto">
          <a:xfrm>
            <a:off x="4797425" y="1228725"/>
            <a:ext cx="3436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ea typeface="MS PGothic" pitchFamily="34" charset="-128"/>
              </a:rPr>
              <a:t>2)  	feedback type?</a:t>
            </a:r>
          </a:p>
        </p:txBody>
      </p:sp>
      <p:sp>
        <p:nvSpPr>
          <p:cNvPr id="906352" name="Text Box 112"/>
          <p:cNvSpPr txBox="1">
            <a:spLocks noChangeArrowheads="1"/>
          </p:cNvSpPr>
          <p:nvPr/>
        </p:nvSpPr>
        <p:spPr bwMode="auto">
          <a:xfrm>
            <a:off x="2429464" y="1250375"/>
            <a:ext cx="28051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36575" indent="-5365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dirty="0">
                <a:solidFill>
                  <a:srgbClr val="FF6600"/>
                </a:solidFill>
                <a:ea typeface="MS PGothic" pitchFamily="34" charset="-128"/>
              </a:rPr>
              <a:t>series(</a:t>
            </a:r>
            <a:r>
              <a:rPr lang="en-GB" altLang="ja-JP" sz="1600" dirty="0">
                <a:solidFill>
                  <a:srgbClr val="FF0000"/>
                </a:solidFill>
                <a:ea typeface="MS PGothic" pitchFamily="34" charset="-128"/>
              </a:rPr>
              <a:t>indirect connect</a:t>
            </a:r>
            <a:r>
              <a:rPr lang="en-GB" altLang="ja-JP" sz="1600" dirty="0">
                <a:solidFill>
                  <a:srgbClr val="FF6600"/>
                </a:solidFill>
                <a:ea typeface="MS PGothic" pitchFamily="34" charset="-128"/>
              </a:rPr>
              <a:t>) </a:t>
            </a:r>
            <a:r>
              <a:rPr lang="en-GB" altLang="ja-JP" sz="1600" dirty="0" smtClean="0">
                <a:solidFill>
                  <a:srgbClr val="FF6600"/>
                </a:solidFill>
                <a:ea typeface="MS PGothic" pitchFamily="34" charset="-128"/>
              </a:rPr>
              <a:t>-</a:t>
            </a:r>
            <a:r>
              <a:rPr lang="en-GB" altLang="ja-JP" sz="1600" dirty="0">
                <a:solidFill>
                  <a:srgbClr val="FF6600"/>
                </a:solidFill>
                <a:ea typeface="MS PGothic" pitchFamily="34" charset="-128"/>
              </a:rPr>
              <a:t> Shunt(</a:t>
            </a:r>
            <a:r>
              <a:rPr lang="en-GB" altLang="ja-JP" sz="1600" dirty="0">
                <a:solidFill>
                  <a:srgbClr val="FF0000"/>
                </a:solidFill>
                <a:ea typeface="MS PGothic" pitchFamily="34" charset="-128"/>
              </a:rPr>
              <a:t>Direct connect</a:t>
            </a:r>
            <a:r>
              <a:rPr lang="en-GB" altLang="ja-JP" sz="1600" dirty="0" smtClean="0">
                <a:solidFill>
                  <a:srgbClr val="FF6600"/>
                </a:solidFill>
                <a:ea typeface="MS PGothic" pitchFamily="34" charset="-128"/>
              </a:rPr>
              <a:t>)</a:t>
            </a:r>
            <a:endParaRPr lang="en-GB" altLang="ja-JP" sz="1600" dirty="0">
              <a:solidFill>
                <a:srgbClr val="FF6600"/>
              </a:solidFill>
              <a:ea typeface="MS PGothic" pitchFamily="34" charset="-128"/>
            </a:endParaRPr>
          </a:p>
        </p:txBody>
      </p:sp>
      <p:sp>
        <p:nvSpPr>
          <p:cNvPr id="906353" name="Text Box 113"/>
          <p:cNvSpPr txBox="1">
            <a:spLocks noChangeArrowheads="1"/>
          </p:cNvSpPr>
          <p:nvPr/>
        </p:nvSpPr>
        <p:spPr bwMode="auto">
          <a:xfrm>
            <a:off x="6669088" y="1217613"/>
            <a:ext cx="2114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solidFill>
                  <a:srgbClr val="FF6600"/>
                </a:solidFill>
                <a:ea typeface="MS PGothic" pitchFamily="34" charset="-128"/>
              </a:rPr>
              <a:t>ac and DC negative feedback</a:t>
            </a:r>
          </a:p>
        </p:txBody>
      </p:sp>
      <p:sp>
        <p:nvSpPr>
          <p:cNvPr id="906354" name="Text Box 114"/>
          <p:cNvSpPr txBox="1">
            <a:spLocks noChangeArrowheads="1"/>
          </p:cNvSpPr>
          <p:nvPr/>
        </p:nvSpPr>
        <p:spPr bwMode="auto">
          <a:xfrm>
            <a:off x="2081213" y="1920875"/>
            <a:ext cx="157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6575" indent="-5365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solidFill>
                  <a:srgbClr val="FF6600"/>
                </a:solidFill>
                <a:ea typeface="MS PGothic" pitchFamily="34" charset="-128"/>
              </a:rPr>
              <a:t>reduced</a:t>
            </a:r>
          </a:p>
        </p:txBody>
      </p:sp>
      <p:sp>
        <p:nvSpPr>
          <p:cNvPr id="906355" name="Text Box 115"/>
          <p:cNvSpPr txBox="1">
            <a:spLocks noChangeArrowheads="1"/>
          </p:cNvSpPr>
          <p:nvPr/>
        </p:nvSpPr>
        <p:spPr bwMode="auto">
          <a:xfrm>
            <a:off x="1589088" y="2392363"/>
            <a:ext cx="157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6575" indent="-5365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solidFill>
                  <a:srgbClr val="FF6600"/>
                </a:solidFill>
                <a:ea typeface="MS PGothic" pitchFamily="34" charset="-128"/>
              </a:rPr>
              <a:t>decreased</a:t>
            </a:r>
          </a:p>
        </p:txBody>
      </p:sp>
      <p:sp>
        <p:nvSpPr>
          <p:cNvPr id="906356" name="Text Box 116"/>
          <p:cNvSpPr txBox="1">
            <a:spLocks noChangeArrowheads="1"/>
          </p:cNvSpPr>
          <p:nvPr/>
        </p:nvSpPr>
        <p:spPr bwMode="auto">
          <a:xfrm>
            <a:off x="1804988" y="2160588"/>
            <a:ext cx="157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6575" indent="-5365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solidFill>
                  <a:srgbClr val="FF6600"/>
                </a:solidFill>
                <a:ea typeface="MS PGothic" pitchFamily="34" charset="-128"/>
              </a:rPr>
              <a:t>increased</a:t>
            </a:r>
          </a:p>
        </p:txBody>
      </p:sp>
      <p:sp>
        <p:nvSpPr>
          <p:cNvPr id="906357" name="Text Box 117"/>
          <p:cNvSpPr txBox="1">
            <a:spLocks noChangeArrowheads="1"/>
          </p:cNvSpPr>
          <p:nvPr/>
        </p:nvSpPr>
        <p:spPr bwMode="auto">
          <a:xfrm>
            <a:off x="1055688" y="3076575"/>
            <a:ext cx="2500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6575" indent="-5365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solidFill>
                  <a:srgbClr val="FF6600"/>
                </a:solidFill>
                <a:ea typeface="MS PGothic" pitchFamily="34" charset="-128"/>
              </a:rPr>
              <a:t>A voltage amplifier</a:t>
            </a:r>
          </a:p>
        </p:txBody>
      </p:sp>
      <p:sp>
        <p:nvSpPr>
          <p:cNvPr id="40978" name="Text Box 106"/>
          <p:cNvSpPr txBox="1">
            <a:spLocks noChangeArrowheads="1"/>
          </p:cNvSpPr>
          <p:nvPr/>
        </p:nvSpPr>
        <p:spPr bwMode="auto">
          <a:xfrm>
            <a:off x="203200" y="4545013"/>
            <a:ext cx="865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100mV</a:t>
            </a:r>
            <a:endParaRPr lang="en-GB" altLang="zh-CN" sz="1600" baseline="-25000">
              <a:ea typeface="SimSun" pitchFamily="2" charset="-122"/>
            </a:endParaRPr>
          </a:p>
        </p:txBody>
      </p:sp>
      <p:grpSp>
        <p:nvGrpSpPr>
          <p:cNvPr id="40979" name="Group 6"/>
          <p:cNvGrpSpPr>
            <a:grpSpLocks/>
          </p:cNvGrpSpPr>
          <p:nvPr/>
        </p:nvGrpSpPr>
        <p:grpSpPr bwMode="auto">
          <a:xfrm>
            <a:off x="6491288" y="2900363"/>
            <a:ext cx="395287" cy="723900"/>
            <a:chOff x="3835" y="1739"/>
            <a:chExt cx="249" cy="456"/>
          </a:xfrm>
        </p:grpSpPr>
        <p:sp>
          <p:nvSpPr>
            <p:cNvPr id="41075" name="Line 7"/>
            <p:cNvSpPr>
              <a:spLocks noChangeShapeType="1"/>
            </p:cNvSpPr>
            <p:nvPr/>
          </p:nvSpPr>
          <p:spPr bwMode="auto">
            <a:xfrm>
              <a:off x="3962" y="1973"/>
              <a:ext cx="122" cy="1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76" name="Line 8"/>
            <p:cNvSpPr>
              <a:spLocks noChangeShapeType="1"/>
            </p:cNvSpPr>
            <p:nvPr/>
          </p:nvSpPr>
          <p:spPr bwMode="auto">
            <a:xfrm>
              <a:off x="3953" y="1843"/>
              <a:ext cx="0" cy="25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77" name="Line 9"/>
            <p:cNvSpPr>
              <a:spLocks noChangeShapeType="1"/>
            </p:cNvSpPr>
            <p:nvPr/>
          </p:nvSpPr>
          <p:spPr bwMode="auto">
            <a:xfrm flipV="1">
              <a:off x="3953" y="1843"/>
              <a:ext cx="126" cy="122"/>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1078" name="Line 10"/>
            <p:cNvSpPr>
              <a:spLocks noChangeShapeType="1"/>
            </p:cNvSpPr>
            <p:nvPr/>
          </p:nvSpPr>
          <p:spPr bwMode="auto">
            <a:xfrm flipV="1">
              <a:off x="4081" y="1739"/>
              <a:ext cx="0" cy="1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79" name="Line 11"/>
            <p:cNvSpPr>
              <a:spLocks noChangeShapeType="1"/>
            </p:cNvSpPr>
            <p:nvPr/>
          </p:nvSpPr>
          <p:spPr bwMode="auto">
            <a:xfrm flipV="1">
              <a:off x="4083" y="2094"/>
              <a:ext cx="0" cy="1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80" name="Line 12"/>
            <p:cNvSpPr>
              <a:spLocks noChangeShapeType="1"/>
            </p:cNvSpPr>
            <p:nvPr/>
          </p:nvSpPr>
          <p:spPr bwMode="auto">
            <a:xfrm flipH="1">
              <a:off x="3835" y="1972"/>
              <a:ext cx="1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980" name="Line 13"/>
          <p:cNvSpPr>
            <a:spLocks noChangeShapeType="1"/>
          </p:cNvSpPr>
          <p:nvPr/>
        </p:nvSpPr>
        <p:spPr bwMode="auto">
          <a:xfrm>
            <a:off x="1350963" y="3862388"/>
            <a:ext cx="0" cy="1114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1" name="Line 14"/>
          <p:cNvSpPr>
            <a:spLocks noChangeShapeType="1"/>
          </p:cNvSpPr>
          <p:nvPr/>
        </p:nvSpPr>
        <p:spPr bwMode="auto">
          <a:xfrm flipH="1">
            <a:off x="3568700" y="2100263"/>
            <a:ext cx="41100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2" name="Line 15"/>
          <p:cNvSpPr>
            <a:spLocks noChangeShapeType="1"/>
          </p:cNvSpPr>
          <p:nvPr/>
        </p:nvSpPr>
        <p:spPr bwMode="auto">
          <a:xfrm flipH="1">
            <a:off x="3298825" y="6004405"/>
            <a:ext cx="35909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3" name="Line 16"/>
          <p:cNvSpPr>
            <a:spLocks noChangeShapeType="1"/>
          </p:cNvSpPr>
          <p:nvPr/>
        </p:nvSpPr>
        <p:spPr bwMode="auto">
          <a:xfrm flipV="1">
            <a:off x="2135188" y="4610100"/>
            <a:ext cx="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4" name="Line 17"/>
          <p:cNvSpPr>
            <a:spLocks noChangeShapeType="1"/>
          </p:cNvSpPr>
          <p:nvPr/>
        </p:nvSpPr>
        <p:spPr bwMode="auto">
          <a:xfrm>
            <a:off x="4027488" y="4972050"/>
            <a:ext cx="0" cy="10382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5" name="Rectangle 18"/>
          <p:cNvSpPr>
            <a:spLocks noChangeArrowheads="1"/>
          </p:cNvSpPr>
          <p:nvPr/>
        </p:nvSpPr>
        <p:spPr bwMode="auto">
          <a:xfrm>
            <a:off x="3938588" y="5108575"/>
            <a:ext cx="177800" cy="496888"/>
          </a:xfrm>
          <a:prstGeom prst="rect">
            <a:avLst/>
          </a:prstGeom>
          <a:solidFill>
            <a:schemeClr val="bg1"/>
          </a:solidFill>
          <a:ln w="19050">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40986" name="Line 19"/>
          <p:cNvSpPr>
            <a:spLocks noChangeShapeType="1"/>
          </p:cNvSpPr>
          <p:nvPr/>
        </p:nvSpPr>
        <p:spPr bwMode="auto">
          <a:xfrm>
            <a:off x="6895141" y="3594100"/>
            <a:ext cx="0" cy="23923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7" name="Line 20"/>
          <p:cNvSpPr>
            <a:spLocks noChangeShapeType="1"/>
          </p:cNvSpPr>
          <p:nvPr/>
        </p:nvSpPr>
        <p:spPr bwMode="auto">
          <a:xfrm>
            <a:off x="3561242" y="2111375"/>
            <a:ext cx="0" cy="1438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8" name="Text Box 21"/>
          <p:cNvSpPr txBox="1">
            <a:spLocks noChangeArrowheads="1"/>
          </p:cNvSpPr>
          <p:nvPr/>
        </p:nvSpPr>
        <p:spPr bwMode="auto">
          <a:xfrm>
            <a:off x="4100513" y="5178425"/>
            <a:ext cx="592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4.7k</a:t>
            </a:r>
            <a:endParaRPr lang="en-GB" altLang="zh-CN" sz="1600" baseline="-25000">
              <a:ea typeface="SimSun" pitchFamily="2" charset="-122"/>
            </a:endParaRPr>
          </a:p>
        </p:txBody>
      </p:sp>
      <p:sp>
        <p:nvSpPr>
          <p:cNvPr id="40989" name="Text Box 22"/>
          <p:cNvSpPr txBox="1">
            <a:spLocks noChangeArrowheads="1"/>
          </p:cNvSpPr>
          <p:nvPr/>
        </p:nvSpPr>
        <p:spPr bwMode="auto">
          <a:xfrm>
            <a:off x="8480425" y="4054475"/>
            <a:ext cx="582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OUT</a:t>
            </a:r>
          </a:p>
        </p:txBody>
      </p:sp>
      <p:sp>
        <p:nvSpPr>
          <p:cNvPr id="40990" name="Line 23"/>
          <p:cNvSpPr>
            <a:spLocks noChangeShapeType="1"/>
          </p:cNvSpPr>
          <p:nvPr/>
        </p:nvSpPr>
        <p:spPr bwMode="auto">
          <a:xfrm>
            <a:off x="1355725" y="3862867"/>
            <a:ext cx="20034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1" name="Line 24"/>
          <p:cNvSpPr>
            <a:spLocks noChangeShapeType="1"/>
          </p:cNvSpPr>
          <p:nvPr/>
        </p:nvSpPr>
        <p:spPr bwMode="auto">
          <a:xfrm flipV="1">
            <a:off x="6877050" y="2125663"/>
            <a:ext cx="0" cy="7858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2" name="Text Box 25"/>
          <p:cNvSpPr txBox="1">
            <a:spLocks noChangeArrowheads="1"/>
          </p:cNvSpPr>
          <p:nvPr/>
        </p:nvSpPr>
        <p:spPr bwMode="auto">
          <a:xfrm>
            <a:off x="5038725" y="1666875"/>
            <a:ext cx="1306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CC </a:t>
            </a:r>
            <a:r>
              <a:rPr lang="en-GB" altLang="zh-CN" sz="1600">
                <a:ea typeface="SimSun" pitchFamily="2" charset="-122"/>
              </a:rPr>
              <a:t>= 10V</a:t>
            </a:r>
          </a:p>
        </p:txBody>
      </p:sp>
      <p:sp>
        <p:nvSpPr>
          <p:cNvPr id="40993" name="Rectangle 27"/>
          <p:cNvSpPr>
            <a:spLocks noChangeArrowheads="1"/>
          </p:cNvSpPr>
          <p:nvPr/>
        </p:nvSpPr>
        <p:spPr bwMode="auto">
          <a:xfrm rot="5400000">
            <a:off x="1963738" y="3632200"/>
            <a:ext cx="177800" cy="498475"/>
          </a:xfrm>
          <a:prstGeom prst="rect">
            <a:avLst/>
          </a:prstGeom>
          <a:solidFill>
            <a:schemeClr val="bg1"/>
          </a:solidFill>
          <a:ln w="19050">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40994" name="Line 28"/>
          <p:cNvSpPr>
            <a:spLocks noChangeShapeType="1"/>
          </p:cNvSpPr>
          <p:nvPr/>
        </p:nvSpPr>
        <p:spPr bwMode="auto">
          <a:xfrm>
            <a:off x="7816850" y="3627438"/>
            <a:ext cx="0" cy="13525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5" name="Line 29"/>
          <p:cNvSpPr>
            <a:spLocks noChangeShapeType="1"/>
          </p:cNvSpPr>
          <p:nvPr/>
        </p:nvSpPr>
        <p:spPr bwMode="auto">
          <a:xfrm>
            <a:off x="6889750" y="3648075"/>
            <a:ext cx="14700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6" name="Line 30"/>
          <p:cNvSpPr>
            <a:spLocks noChangeShapeType="1"/>
          </p:cNvSpPr>
          <p:nvPr/>
        </p:nvSpPr>
        <p:spPr bwMode="auto">
          <a:xfrm>
            <a:off x="4725988" y="3883025"/>
            <a:ext cx="21478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7" name="Text Box 31"/>
          <p:cNvSpPr txBox="1">
            <a:spLocks noChangeArrowheads="1"/>
          </p:cNvSpPr>
          <p:nvPr/>
        </p:nvSpPr>
        <p:spPr bwMode="auto">
          <a:xfrm>
            <a:off x="3600450" y="3694113"/>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400">
                <a:ea typeface="SimSun" pitchFamily="2" charset="-122"/>
              </a:rPr>
              <a:t>2N2222</a:t>
            </a:r>
          </a:p>
        </p:txBody>
      </p:sp>
      <p:sp>
        <p:nvSpPr>
          <p:cNvPr id="40998" name="Text Box 32"/>
          <p:cNvSpPr txBox="1">
            <a:spLocks noChangeArrowheads="1"/>
          </p:cNvSpPr>
          <p:nvPr/>
        </p:nvSpPr>
        <p:spPr bwMode="auto">
          <a:xfrm>
            <a:off x="5934075" y="3937000"/>
            <a:ext cx="527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2k</a:t>
            </a:r>
            <a:endParaRPr lang="en-GB" altLang="zh-CN" sz="1600" baseline="-25000">
              <a:ea typeface="SimSun" pitchFamily="2" charset="-122"/>
            </a:endParaRPr>
          </a:p>
        </p:txBody>
      </p:sp>
      <p:sp>
        <p:nvSpPr>
          <p:cNvPr id="40999" name="Text Box 33"/>
          <p:cNvSpPr txBox="1">
            <a:spLocks noChangeArrowheads="1"/>
          </p:cNvSpPr>
          <p:nvPr/>
        </p:nvSpPr>
        <p:spPr bwMode="auto">
          <a:xfrm>
            <a:off x="1785938" y="3959225"/>
            <a:ext cx="527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100</a:t>
            </a:r>
            <a:endParaRPr lang="en-GB" altLang="zh-CN" sz="1600" baseline="-25000">
              <a:ea typeface="SimSun" pitchFamily="2" charset="-122"/>
            </a:endParaRPr>
          </a:p>
        </p:txBody>
      </p:sp>
      <p:sp>
        <p:nvSpPr>
          <p:cNvPr id="41000" name="Text Box 34"/>
          <p:cNvSpPr txBox="1">
            <a:spLocks noChangeArrowheads="1"/>
          </p:cNvSpPr>
          <p:nvPr/>
        </p:nvSpPr>
        <p:spPr bwMode="auto">
          <a:xfrm>
            <a:off x="3344863" y="5159375"/>
            <a:ext cx="5349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10k</a:t>
            </a:r>
            <a:endParaRPr lang="en-GB" altLang="zh-CN" sz="1600" baseline="-25000">
              <a:ea typeface="SimSun" pitchFamily="2" charset="-122"/>
            </a:endParaRPr>
          </a:p>
        </p:txBody>
      </p:sp>
      <p:sp>
        <p:nvSpPr>
          <p:cNvPr id="41001" name="Line 35"/>
          <p:cNvSpPr>
            <a:spLocks noChangeShapeType="1"/>
          </p:cNvSpPr>
          <p:nvPr/>
        </p:nvSpPr>
        <p:spPr bwMode="auto">
          <a:xfrm rot="-5400000">
            <a:off x="7477125" y="2293938"/>
            <a:ext cx="387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2" name="Line 36"/>
          <p:cNvSpPr>
            <a:spLocks noChangeShapeType="1"/>
          </p:cNvSpPr>
          <p:nvPr/>
        </p:nvSpPr>
        <p:spPr bwMode="auto">
          <a:xfrm rot="-5400000">
            <a:off x="7685882" y="2318544"/>
            <a:ext cx="0" cy="3444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3" name="Line 37"/>
          <p:cNvSpPr>
            <a:spLocks noChangeShapeType="1"/>
          </p:cNvSpPr>
          <p:nvPr/>
        </p:nvSpPr>
        <p:spPr bwMode="auto">
          <a:xfrm rot="-5400000">
            <a:off x="7681119" y="2399506"/>
            <a:ext cx="0" cy="3444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4" name="Line 38"/>
          <p:cNvSpPr>
            <a:spLocks noChangeShapeType="1"/>
          </p:cNvSpPr>
          <p:nvPr/>
        </p:nvSpPr>
        <p:spPr bwMode="auto">
          <a:xfrm rot="-5400000">
            <a:off x="7485857" y="2766219"/>
            <a:ext cx="3794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5" name="Text Box 39"/>
          <p:cNvSpPr txBox="1">
            <a:spLocks noChangeArrowheads="1"/>
          </p:cNvSpPr>
          <p:nvPr/>
        </p:nvSpPr>
        <p:spPr bwMode="auto">
          <a:xfrm>
            <a:off x="7885113" y="2506663"/>
            <a:ext cx="592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6.8</a:t>
            </a:r>
            <a:r>
              <a:rPr lang="en-GB" altLang="zh-CN" sz="1600">
                <a:ea typeface="SimSun" pitchFamily="2" charset="-122"/>
                <a:sym typeface="Symbol" pitchFamily="18" charset="2"/>
              </a:rPr>
              <a:t></a:t>
            </a:r>
            <a:endParaRPr lang="en-GB" altLang="zh-CN" sz="1600" baseline="-25000">
              <a:ea typeface="SimSun" pitchFamily="2" charset="-122"/>
              <a:sym typeface="Symbol" pitchFamily="18" charset="2"/>
            </a:endParaRPr>
          </a:p>
        </p:txBody>
      </p:sp>
      <p:sp>
        <p:nvSpPr>
          <p:cNvPr id="41006" name="Text Box 40"/>
          <p:cNvSpPr txBox="1">
            <a:spLocks noChangeArrowheads="1"/>
          </p:cNvSpPr>
          <p:nvPr/>
        </p:nvSpPr>
        <p:spPr bwMode="auto">
          <a:xfrm>
            <a:off x="731838" y="4100513"/>
            <a:ext cx="5032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Vg</a:t>
            </a:r>
            <a:endParaRPr lang="en-GB" altLang="zh-CN" sz="1600" baseline="-25000">
              <a:ea typeface="SimSun" pitchFamily="2" charset="-122"/>
            </a:endParaRPr>
          </a:p>
        </p:txBody>
      </p:sp>
      <p:sp>
        <p:nvSpPr>
          <p:cNvPr id="41007" name="Line 41"/>
          <p:cNvSpPr>
            <a:spLocks noChangeShapeType="1"/>
          </p:cNvSpPr>
          <p:nvPr/>
        </p:nvSpPr>
        <p:spPr bwMode="auto">
          <a:xfrm flipV="1">
            <a:off x="8475663" y="3865563"/>
            <a:ext cx="0" cy="796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1008" name="Group 42"/>
          <p:cNvGrpSpPr>
            <a:grpSpLocks/>
          </p:cNvGrpSpPr>
          <p:nvPr/>
        </p:nvGrpSpPr>
        <p:grpSpPr bwMode="auto">
          <a:xfrm flipH="1">
            <a:off x="4433888" y="3511550"/>
            <a:ext cx="393700" cy="723900"/>
            <a:chOff x="512" y="2531"/>
            <a:chExt cx="263" cy="496"/>
          </a:xfrm>
        </p:grpSpPr>
        <p:sp>
          <p:nvSpPr>
            <p:cNvPr id="41069" name="Line 43"/>
            <p:cNvSpPr>
              <a:spLocks noChangeShapeType="1"/>
            </p:cNvSpPr>
            <p:nvPr/>
          </p:nvSpPr>
          <p:spPr bwMode="auto">
            <a:xfrm>
              <a:off x="646" y="2786"/>
              <a:ext cx="129" cy="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70" name="Line 44"/>
            <p:cNvSpPr>
              <a:spLocks noChangeShapeType="1"/>
            </p:cNvSpPr>
            <p:nvPr/>
          </p:nvSpPr>
          <p:spPr bwMode="auto">
            <a:xfrm>
              <a:off x="637" y="2644"/>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71" name="Line 45"/>
            <p:cNvSpPr>
              <a:spLocks noChangeShapeType="1"/>
            </p:cNvSpPr>
            <p:nvPr/>
          </p:nvSpPr>
          <p:spPr bwMode="auto">
            <a:xfrm flipV="1">
              <a:off x="637" y="2644"/>
              <a:ext cx="133" cy="1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72" name="Line 46"/>
            <p:cNvSpPr>
              <a:spLocks noChangeShapeType="1"/>
            </p:cNvSpPr>
            <p:nvPr/>
          </p:nvSpPr>
          <p:spPr bwMode="auto">
            <a:xfrm flipV="1">
              <a:off x="772" y="2531"/>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73" name="Line 47"/>
            <p:cNvSpPr>
              <a:spLocks noChangeShapeType="1"/>
            </p:cNvSpPr>
            <p:nvPr/>
          </p:nvSpPr>
          <p:spPr bwMode="auto">
            <a:xfrm flipV="1">
              <a:off x="774" y="2917"/>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74" name="Line 48"/>
            <p:cNvSpPr>
              <a:spLocks noChangeShapeType="1"/>
            </p:cNvSpPr>
            <p:nvPr/>
          </p:nvSpPr>
          <p:spPr bwMode="auto">
            <a:xfrm flipH="1">
              <a:off x="512" y="2784"/>
              <a:ext cx="1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009" name="Group 49"/>
          <p:cNvGrpSpPr>
            <a:grpSpLocks/>
          </p:cNvGrpSpPr>
          <p:nvPr/>
        </p:nvGrpSpPr>
        <p:grpSpPr bwMode="auto">
          <a:xfrm>
            <a:off x="3171825" y="3494088"/>
            <a:ext cx="393700" cy="723900"/>
            <a:chOff x="512" y="2531"/>
            <a:chExt cx="263" cy="496"/>
          </a:xfrm>
        </p:grpSpPr>
        <p:sp>
          <p:nvSpPr>
            <p:cNvPr id="41063" name="Line 50"/>
            <p:cNvSpPr>
              <a:spLocks noChangeShapeType="1"/>
            </p:cNvSpPr>
            <p:nvPr/>
          </p:nvSpPr>
          <p:spPr bwMode="auto">
            <a:xfrm>
              <a:off x="646" y="2786"/>
              <a:ext cx="129" cy="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64" name="Line 51"/>
            <p:cNvSpPr>
              <a:spLocks noChangeShapeType="1"/>
            </p:cNvSpPr>
            <p:nvPr/>
          </p:nvSpPr>
          <p:spPr bwMode="auto">
            <a:xfrm>
              <a:off x="637" y="2644"/>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65" name="Line 52"/>
            <p:cNvSpPr>
              <a:spLocks noChangeShapeType="1"/>
            </p:cNvSpPr>
            <p:nvPr/>
          </p:nvSpPr>
          <p:spPr bwMode="auto">
            <a:xfrm flipV="1">
              <a:off x="637" y="2644"/>
              <a:ext cx="133" cy="1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66" name="Line 53"/>
            <p:cNvSpPr>
              <a:spLocks noChangeShapeType="1"/>
            </p:cNvSpPr>
            <p:nvPr/>
          </p:nvSpPr>
          <p:spPr bwMode="auto">
            <a:xfrm flipV="1">
              <a:off x="772" y="2531"/>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67" name="Line 54"/>
            <p:cNvSpPr>
              <a:spLocks noChangeShapeType="1"/>
            </p:cNvSpPr>
            <p:nvPr/>
          </p:nvSpPr>
          <p:spPr bwMode="auto">
            <a:xfrm flipV="1">
              <a:off x="774" y="2917"/>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68" name="Line 55"/>
            <p:cNvSpPr>
              <a:spLocks noChangeShapeType="1"/>
            </p:cNvSpPr>
            <p:nvPr/>
          </p:nvSpPr>
          <p:spPr bwMode="auto">
            <a:xfrm flipH="1">
              <a:off x="512" y="2784"/>
              <a:ext cx="1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010" name="Text Box 56"/>
          <p:cNvSpPr txBox="1">
            <a:spLocks noChangeArrowheads="1"/>
          </p:cNvSpPr>
          <p:nvPr/>
        </p:nvSpPr>
        <p:spPr bwMode="auto">
          <a:xfrm>
            <a:off x="3994150" y="4433888"/>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400">
                <a:ea typeface="SimSun" pitchFamily="2" charset="-122"/>
              </a:rPr>
              <a:t>2N2222</a:t>
            </a:r>
          </a:p>
        </p:txBody>
      </p:sp>
      <p:sp>
        <p:nvSpPr>
          <p:cNvPr id="41011" name="Line 57"/>
          <p:cNvSpPr>
            <a:spLocks noChangeShapeType="1"/>
          </p:cNvSpPr>
          <p:nvPr/>
        </p:nvSpPr>
        <p:spPr bwMode="auto">
          <a:xfrm flipH="1">
            <a:off x="3579813" y="4227513"/>
            <a:ext cx="8334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012" name="Group 58"/>
          <p:cNvGrpSpPr>
            <a:grpSpLocks/>
          </p:cNvGrpSpPr>
          <p:nvPr/>
        </p:nvGrpSpPr>
        <p:grpSpPr bwMode="auto">
          <a:xfrm>
            <a:off x="3644900" y="4246563"/>
            <a:ext cx="393700" cy="723900"/>
            <a:chOff x="512" y="2531"/>
            <a:chExt cx="263" cy="496"/>
          </a:xfrm>
        </p:grpSpPr>
        <p:sp>
          <p:nvSpPr>
            <p:cNvPr id="41057" name="Line 59"/>
            <p:cNvSpPr>
              <a:spLocks noChangeShapeType="1"/>
            </p:cNvSpPr>
            <p:nvPr/>
          </p:nvSpPr>
          <p:spPr bwMode="auto">
            <a:xfrm>
              <a:off x="646" y="2786"/>
              <a:ext cx="129" cy="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58" name="Line 60"/>
            <p:cNvSpPr>
              <a:spLocks noChangeShapeType="1"/>
            </p:cNvSpPr>
            <p:nvPr/>
          </p:nvSpPr>
          <p:spPr bwMode="auto">
            <a:xfrm>
              <a:off x="637" y="2644"/>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59" name="Line 61"/>
            <p:cNvSpPr>
              <a:spLocks noChangeShapeType="1"/>
            </p:cNvSpPr>
            <p:nvPr/>
          </p:nvSpPr>
          <p:spPr bwMode="auto">
            <a:xfrm flipV="1">
              <a:off x="637" y="2644"/>
              <a:ext cx="133" cy="1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60" name="Line 62"/>
            <p:cNvSpPr>
              <a:spLocks noChangeShapeType="1"/>
            </p:cNvSpPr>
            <p:nvPr/>
          </p:nvSpPr>
          <p:spPr bwMode="auto">
            <a:xfrm flipV="1">
              <a:off x="772" y="2531"/>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61" name="Line 63"/>
            <p:cNvSpPr>
              <a:spLocks noChangeShapeType="1"/>
            </p:cNvSpPr>
            <p:nvPr/>
          </p:nvSpPr>
          <p:spPr bwMode="auto">
            <a:xfrm flipV="1">
              <a:off x="767" y="2917"/>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62" name="Line 64"/>
            <p:cNvSpPr>
              <a:spLocks noChangeShapeType="1"/>
            </p:cNvSpPr>
            <p:nvPr/>
          </p:nvSpPr>
          <p:spPr bwMode="auto">
            <a:xfrm flipH="1">
              <a:off x="512" y="2784"/>
              <a:ext cx="1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013" name="Line 65"/>
          <p:cNvSpPr>
            <a:spLocks noChangeShapeType="1"/>
          </p:cNvSpPr>
          <p:nvPr/>
        </p:nvSpPr>
        <p:spPr bwMode="auto">
          <a:xfrm>
            <a:off x="2149475" y="4613275"/>
            <a:ext cx="17081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4" name="Line 66"/>
          <p:cNvSpPr>
            <a:spLocks noChangeShapeType="1"/>
          </p:cNvSpPr>
          <p:nvPr/>
        </p:nvSpPr>
        <p:spPr bwMode="auto">
          <a:xfrm>
            <a:off x="3289300" y="4610100"/>
            <a:ext cx="0" cy="13874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5" name="Rectangle 67"/>
          <p:cNvSpPr>
            <a:spLocks noChangeArrowheads="1"/>
          </p:cNvSpPr>
          <p:nvPr/>
        </p:nvSpPr>
        <p:spPr bwMode="auto">
          <a:xfrm>
            <a:off x="3208338" y="5102225"/>
            <a:ext cx="177800" cy="498475"/>
          </a:xfrm>
          <a:prstGeom prst="rect">
            <a:avLst/>
          </a:prstGeom>
          <a:solidFill>
            <a:schemeClr val="bg1"/>
          </a:solidFill>
          <a:ln w="19050">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41016" name="Rectangle 68"/>
          <p:cNvSpPr>
            <a:spLocks noChangeArrowheads="1"/>
          </p:cNvSpPr>
          <p:nvPr/>
        </p:nvSpPr>
        <p:spPr bwMode="auto">
          <a:xfrm rot="5400000">
            <a:off x="2516188" y="4357687"/>
            <a:ext cx="177800" cy="498475"/>
          </a:xfrm>
          <a:prstGeom prst="rect">
            <a:avLst/>
          </a:prstGeom>
          <a:solidFill>
            <a:schemeClr val="bg1"/>
          </a:solidFill>
          <a:ln w="19050">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41017" name="AutoShape 69"/>
          <p:cNvSpPr>
            <a:spLocks noChangeArrowheads="1"/>
          </p:cNvSpPr>
          <p:nvPr/>
        </p:nvSpPr>
        <p:spPr bwMode="auto">
          <a:xfrm flipV="1">
            <a:off x="2019300" y="4992688"/>
            <a:ext cx="214313" cy="185737"/>
          </a:xfrm>
          <a:prstGeom prst="triangle">
            <a:avLst>
              <a:gd name="adj" fmla="val 50000"/>
            </a:avLst>
          </a:prstGeom>
          <a:solidFill>
            <a:srgbClr val="777777"/>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41018" name="Line 70"/>
          <p:cNvSpPr>
            <a:spLocks noChangeShapeType="1"/>
          </p:cNvSpPr>
          <p:nvPr/>
        </p:nvSpPr>
        <p:spPr bwMode="auto">
          <a:xfrm>
            <a:off x="5451475" y="3897313"/>
            <a:ext cx="0" cy="1185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9" name="AutoShape 71"/>
          <p:cNvSpPr>
            <a:spLocks noChangeArrowheads="1"/>
          </p:cNvSpPr>
          <p:nvPr/>
        </p:nvSpPr>
        <p:spPr bwMode="auto">
          <a:xfrm flipV="1">
            <a:off x="5340350" y="4941888"/>
            <a:ext cx="214313" cy="185737"/>
          </a:xfrm>
          <a:prstGeom prst="triangle">
            <a:avLst>
              <a:gd name="adj" fmla="val 50000"/>
            </a:avLst>
          </a:prstGeom>
          <a:solidFill>
            <a:srgbClr val="777777"/>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41020" name="Rectangle 72"/>
          <p:cNvSpPr>
            <a:spLocks noChangeArrowheads="1"/>
          </p:cNvSpPr>
          <p:nvPr/>
        </p:nvSpPr>
        <p:spPr bwMode="auto">
          <a:xfrm>
            <a:off x="5356225" y="4106863"/>
            <a:ext cx="177800" cy="496887"/>
          </a:xfrm>
          <a:prstGeom prst="rect">
            <a:avLst/>
          </a:prstGeom>
          <a:solidFill>
            <a:schemeClr val="bg1"/>
          </a:solidFill>
          <a:ln w="19050">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41021" name="Text Box 73"/>
          <p:cNvSpPr txBox="1">
            <a:spLocks noChangeArrowheads="1"/>
          </p:cNvSpPr>
          <p:nvPr/>
        </p:nvSpPr>
        <p:spPr bwMode="auto">
          <a:xfrm>
            <a:off x="4845050" y="4314825"/>
            <a:ext cx="592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100</a:t>
            </a:r>
            <a:endParaRPr lang="en-GB" altLang="zh-CN" sz="1600" baseline="-25000">
              <a:ea typeface="SimSun" pitchFamily="2" charset="-122"/>
            </a:endParaRPr>
          </a:p>
        </p:txBody>
      </p:sp>
      <p:sp>
        <p:nvSpPr>
          <p:cNvPr id="41022" name="Rectangle 74"/>
          <p:cNvSpPr>
            <a:spLocks noChangeArrowheads="1"/>
          </p:cNvSpPr>
          <p:nvPr/>
        </p:nvSpPr>
        <p:spPr bwMode="auto">
          <a:xfrm rot="5400000">
            <a:off x="6035676" y="3619500"/>
            <a:ext cx="177800" cy="498475"/>
          </a:xfrm>
          <a:prstGeom prst="rect">
            <a:avLst/>
          </a:prstGeom>
          <a:solidFill>
            <a:schemeClr val="bg1"/>
          </a:solidFill>
          <a:ln w="19050">
            <a:solidFill>
              <a:schemeClr val="tx1"/>
            </a:solidFill>
            <a:miter lim="800000"/>
            <a:headEnd/>
            <a:tailEnd/>
          </a:ln>
        </p:spPr>
        <p:txBody>
          <a:bodyPr wrap="none" anchor="ctr"/>
          <a:lstStyle/>
          <a:p>
            <a:pPr eaLnBrk="1" hangingPunct="1"/>
            <a:endParaRPr lang="en-US" altLang="zh-CN">
              <a:ea typeface="SimSun" pitchFamily="2" charset="-122"/>
            </a:endParaRPr>
          </a:p>
        </p:txBody>
      </p:sp>
      <p:grpSp>
        <p:nvGrpSpPr>
          <p:cNvPr id="41023" name="Group 75"/>
          <p:cNvGrpSpPr>
            <a:grpSpLocks/>
          </p:cNvGrpSpPr>
          <p:nvPr/>
        </p:nvGrpSpPr>
        <p:grpSpPr bwMode="auto">
          <a:xfrm>
            <a:off x="3478213" y="2387600"/>
            <a:ext cx="733425" cy="496888"/>
            <a:chOff x="2952" y="2605"/>
            <a:chExt cx="462" cy="313"/>
          </a:xfrm>
        </p:grpSpPr>
        <p:sp>
          <p:nvSpPr>
            <p:cNvPr id="41055" name="Rectangle 76"/>
            <p:cNvSpPr>
              <a:spLocks noChangeArrowheads="1"/>
            </p:cNvSpPr>
            <p:nvPr/>
          </p:nvSpPr>
          <p:spPr bwMode="auto">
            <a:xfrm>
              <a:off x="2952" y="2605"/>
              <a:ext cx="112" cy="313"/>
            </a:xfrm>
            <a:prstGeom prst="rect">
              <a:avLst/>
            </a:prstGeom>
            <a:solidFill>
              <a:schemeClr val="bg1"/>
            </a:solidFill>
            <a:ln w="19050">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41056" name="Text Box 77"/>
            <p:cNvSpPr txBox="1">
              <a:spLocks noChangeArrowheads="1"/>
            </p:cNvSpPr>
            <p:nvPr/>
          </p:nvSpPr>
          <p:spPr bwMode="auto">
            <a:xfrm>
              <a:off x="3041" y="2642"/>
              <a:ext cx="3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10k</a:t>
              </a:r>
              <a:endParaRPr lang="en-GB" altLang="zh-CN" sz="1600" baseline="-25000">
                <a:ea typeface="SimSun" pitchFamily="2" charset="-122"/>
              </a:endParaRPr>
            </a:p>
          </p:txBody>
        </p:sp>
      </p:grpSp>
      <p:sp>
        <p:nvSpPr>
          <p:cNvPr id="41024" name="Line 78"/>
          <p:cNvSpPr>
            <a:spLocks noChangeShapeType="1"/>
          </p:cNvSpPr>
          <p:nvPr/>
        </p:nvSpPr>
        <p:spPr bwMode="auto">
          <a:xfrm>
            <a:off x="4433888" y="2095500"/>
            <a:ext cx="0" cy="1466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5" name="Line 79"/>
          <p:cNvSpPr>
            <a:spLocks noChangeShapeType="1"/>
          </p:cNvSpPr>
          <p:nvPr/>
        </p:nvSpPr>
        <p:spPr bwMode="auto">
          <a:xfrm flipH="1">
            <a:off x="4545013" y="3271838"/>
            <a:ext cx="2030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6" name="Line 80"/>
          <p:cNvSpPr>
            <a:spLocks noChangeShapeType="1"/>
          </p:cNvSpPr>
          <p:nvPr/>
        </p:nvSpPr>
        <p:spPr bwMode="auto">
          <a:xfrm flipH="1">
            <a:off x="3575050" y="3260725"/>
            <a:ext cx="7254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027" name="Group 81"/>
          <p:cNvGrpSpPr>
            <a:grpSpLocks/>
          </p:cNvGrpSpPr>
          <p:nvPr/>
        </p:nvGrpSpPr>
        <p:grpSpPr bwMode="auto">
          <a:xfrm>
            <a:off x="6786563" y="2293938"/>
            <a:ext cx="733425" cy="496887"/>
            <a:chOff x="2952" y="2605"/>
            <a:chExt cx="462" cy="313"/>
          </a:xfrm>
        </p:grpSpPr>
        <p:sp>
          <p:nvSpPr>
            <p:cNvPr id="41053" name="Rectangle 82"/>
            <p:cNvSpPr>
              <a:spLocks noChangeArrowheads="1"/>
            </p:cNvSpPr>
            <p:nvPr/>
          </p:nvSpPr>
          <p:spPr bwMode="auto">
            <a:xfrm>
              <a:off x="2952" y="2605"/>
              <a:ext cx="112" cy="313"/>
            </a:xfrm>
            <a:prstGeom prst="rect">
              <a:avLst/>
            </a:prstGeom>
            <a:solidFill>
              <a:schemeClr val="bg1"/>
            </a:solidFill>
            <a:ln w="19050">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41054" name="Text Box 83"/>
            <p:cNvSpPr txBox="1">
              <a:spLocks noChangeArrowheads="1"/>
            </p:cNvSpPr>
            <p:nvPr/>
          </p:nvSpPr>
          <p:spPr bwMode="auto">
            <a:xfrm>
              <a:off x="3041" y="2642"/>
              <a:ext cx="3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4.7k</a:t>
              </a:r>
              <a:endParaRPr lang="en-GB" altLang="zh-CN" sz="1600" baseline="-25000">
                <a:ea typeface="SimSun" pitchFamily="2" charset="-122"/>
              </a:endParaRPr>
            </a:p>
          </p:txBody>
        </p:sp>
      </p:grpSp>
      <p:sp>
        <p:nvSpPr>
          <p:cNvPr id="41028" name="AutoShape 84"/>
          <p:cNvSpPr>
            <a:spLocks noChangeArrowheads="1"/>
          </p:cNvSpPr>
          <p:nvPr/>
        </p:nvSpPr>
        <p:spPr bwMode="auto">
          <a:xfrm flipV="1">
            <a:off x="7710488" y="4887913"/>
            <a:ext cx="214312" cy="185737"/>
          </a:xfrm>
          <a:prstGeom prst="triangle">
            <a:avLst>
              <a:gd name="adj" fmla="val 50000"/>
            </a:avLst>
          </a:prstGeom>
          <a:solidFill>
            <a:srgbClr val="777777"/>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41029" name="Line 85"/>
          <p:cNvSpPr>
            <a:spLocks noChangeShapeType="1"/>
          </p:cNvSpPr>
          <p:nvPr/>
        </p:nvSpPr>
        <p:spPr bwMode="auto">
          <a:xfrm>
            <a:off x="6877050" y="2949575"/>
            <a:ext cx="7715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0" name="Text Box 86"/>
          <p:cNvSpPr txBox="1">
            <a:spLocks noChangeArrowheads="1"/>
          </p:cNvSpPr>
          <p:nvPr/>
        </p:nvSpPr>
        <p:spPr bwMode="auto">
          <a:xfrm>
            <a:off x="2847975" y="3438525"/>
            <a:ext cx="492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400">
                <a:ea typeface="SimSun" pitchFamily="2" charset="-122"/>
              </a:rPr>
              <a:t>Q1</a:t>
            </a:r>
          </a:p>
        </p:txBody>
      </p:sp>
      <p:sp>
        <p:nvSpPr>
          <p:cNvPr id="41031" name="Text Box 87"/>
          <p:cNvSpPr txBox="1">
            <a:spLocks noChangeArrowheads="1"/>
          </p:cNvSpPr>
          <p:nvPr/>
        </p:nvSpPr>
        <p:spPr bwMode="auto">
          <a:xfrm>
            <a:off x="4649788" y="3438525"/>
            <a:ext cx="492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400">
                <a:ea typeface="SimSun" pitchFamily="2" charset="-122"/>
              </a:rPr>
              <a:t>Q2</a:t>
            </a:r>
          </a:p>
        </p:txBody>
      </p:sp>
      <p:sp>
        <p:nvSpPr>
          <p:cNvPr id="41032" name="Text Box 88"/>
          <p:cNvSpPr txBox="1">
            <a:spLocks noChangeArrowheads="1"/>
          </p:cNvSpPr>
          <p:nvPr/>
        </p:nvSpPr>
        <p:spPr bwMode="auto">
          <a:xfrm>
            <a:off x="6227763" y="2874963"/>
            <a:ext cx="492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400">
                <a:ea typeface="SimSun" pitchFamily="2" charset="-122"/>
              </a:rPr>
              <a:t>Q3</a:t>
            </a:r>
          </a:p>
        </p:txBody>
      </p:sp>
      <p:sp>
        <p:nvSpPr>
          <p:cNvPr id="41033" name="Text Box 89"/>
          <p:cNvSpPr txBox="1">
            <a:spLocks noChangeArrowheads="1"/>
          </p:cNvSpPr>
          <p:nvPr/>
        </p:nvSpPr>
        <p:spPr bwMode="auto">
          <a:xfrm>
            <a:off x="6950075" y="3089275"/>
            <a:ext cx="1069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400">
                <a:ea typeface="SimSun" pitchFamily="2" charset="-122"/>
              </a:rPr>
              <a:t>2N2907A</a:t>
            </a:r>
          </a:p>
        </p:txBody>
      </p:sp>
      <p:sp>
        <p:nvSpPr>
          <p:cNvPr id="41034" name="Rectangle 90"/>
          <p:cNvSpPr>
            <a:spLocks noChangeArrowheads="1"/>
          </p:cNvSpPr>
          <p:nvPr/>
        </p:nvSpPr>
        <p:spPr bwMode="auto">
          <a:xfrm>
            <a:off x="7739063" y="3970338"/>
            <a:ext cx="177800" cy="496887"/>
          </a:xfrm>
          <a:prstGeom prst="rect">
            <a:avLst/>
          </a:prstGeom>
          <a:solidFill>
            <a:schemeClr val="bg1"/>
          </a:solidFill>
          <a:ln w="19050">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41035" name="Text Box 91"/>
          <p:cNvSpPr txBox="1">
            <a:spLocks noChangeArrowheads="1"/>
          </p:cNvSpPr>
          <p:nvPr/>
        </p:nvSpPr>
        <p:spPr bwMode="auto">
          <a:xfrm>
            <a:off x="7880350" y="4168775"/>
            <a:ext cx="592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10k</a:t>
            </a:r>
            <a:endParaRPr lang="en-GB" altLang="zh-CN" sz="1600" baseline="-25000">
              <a:ea typeface="SimSun" pitchFamily="2" charset="-122"/>
            </a:endParaRPr>
          </a:p>
        </p:txBody>
      </p:sp>
      <p:sp>
        <p:nvSpPr>
          <p:cNvPr id="41036" name="Oval 92"/>
          <p:cNvSpPr>
            <a:spLocks noChangeArrowheads="1"/>
          </p:cNvSpPr>
          <p:nvPr/>
        </p:nvSpPr>
        <p:spPr bwMode="auto">
          <a:xfrm>
            <a:off x="8310563" y="3597275"/>
            <a:ext cx="88900" cy="88900"/>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41037" name="Text Box 93"/>
          <p:cNvSpPr txBox="1">
            <a:spLocks noChangeArrowheads="1"/>
          </p:cNvSpPr>
          <p:nvPr/>
        </p:nvSpPr>
        <p:spPr bwMode="auto">
          <a:xfrm>
            <a:off x="2349500" y="4691063"/>
            <a:ext cx="534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10k</a:t>
            </a:r>
            <a:endParaRPr lang="en-GB" altLang="zh-CN" sz="1600" baseline="-25000">
              <a:ea typeface="SimSun" pitchFamily="2" charset="-122"/>
            </a:endParaRPr>
          </a:p>
        </p:txBody>
      </p:sp>
      <p:sp>
        <p:nvSpPr>
          <p:cNvPr id="41038" name="Text Box 94"/>
          <p:cNvSpPr txBox="1">
            <a:spLocks noChangeArrowheads="1"/>
          </p:cNvSpPr>
          <p:nvPr/>
        </p:nvSpPr>
        <p:spPr bwMode="auto">
          <a:xfrm>
            <a:off x="2363788" y="4206875"/>
            <a:ext cx="6842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Rb1</a:t>
            </a:r>
            <a:endParaRPr lang="en-GB" altLang="zh-CN" sz="1600" baseline="-25000">
              <a:ea typeface="SimSun" pitchFamily="2" charset="-122"/>
            </a:endParaRPr>
          </a:p>
        </p:txBody>
      </p:sp>
      <p:sp>
        <p:nvSpPr>
          <p:cNvPr id="41039" name="Text Box 95"/>
          <p:cNvSpPr txBox="1">
            <a:spLocks noChangeArrowheads="1"/>
          </p:cNvSpPr>
          <p:nvPr/>
        </p:nvSpPr>
        <p:spPr bwMode="auto">
          <a:xfrm>
            <a:off x="2646363" y="5162550"/>
            <a:ext cx="6842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Rb2</a:t>
            </a:r>
            <a:endParaRPr lang="en-GB" altLang="zh-CN" sz="1600" baseline="-25000">
              <a:ea typeface="SimSun" pitchFamily="2" charset="-122"/>
            </a:endParaRPr>
          </a:p>
        </p:txBody>
      </p:sp>
      <p:sp>
        <p:nvSpPr>
          <p:cNvPr id="41040" name="Text Box 96"/>
          <p:cNvSpPr txBox="1">
            <a:spLocks noChangeArrowheads="1"/>
          </p:cNvSpPr>
          <p:nvPr/>
        </p:nvSpPr>
        <p:spPr bwMode="auto">
          <a:xfrm>
            <a:off x="1857375" y="3408363"/>
            <a:ext cx="527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Rg</a:t>
            </a:r>
            <a:endParaRPr lang="en-GB" altLang="zh-CN" sz="1600" baseline="-25000">
              <a:ea typeface="SimSun" pitchFamily="2" charset="-122"/>
            </a:endParaRPr>
          </a:p>
        </p:txBody>
      </p:sp>
      <p:sp>
        <p:nvSpPr>
          <p:cNvPr id="41041" name="AutoShape 97"/>
          <p:cNvSpPr>
            <a:spLocks noChangeArrowheads="1"/>
          </p:cNvSpPr>
          <p:nvPr/>
        </p:nvSpPr>
        <p:spPr bwMode="auto">
          <a:xfrm flipV="1">
            <a:off x="1243013" y="4979988"/>
            <a:ext cx="214312" cy="185737"/>
          </a:xfrm>
          <a:prstGeom prst="triangle">
            <a:avLst>
              <a:gd name="adj" fmla="val 50000"/>
            </a:avLst>
          </a:prstGeom>
          <a:solidFill>
            <a:srgbClr val="777777"/>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41042" name="Oval 98"/>
          <p:cNvSpPr>
            <a:spLocks noChangeArrowheads="1"/>
          </p:cNvSpPr>
          <p:nvPr/>
        </p:nvSpPr>
        <p:spPr bwMode="auto">
          <a:xfrm>
            <a:off x="1165225" y="4281488"/>
            <a:ext cx="395288" cy="395287"/>
          </a:xfrm>
          <a:prstGeom prst="ellipse">
            <a:avLst/>
          </a:prstGeom>
          <a:solidFill>
            <a:schemeClr val="bg1"/>
          </a:solidFill>
          <a:ln w="19050">
            <a:solidFill>
              <a:schemeClr val="tx1"/>
            </a:solidFill>
            <a:round/>
            <a:headEnd/>
            <a:tailEnd/>
          </a:ln>
        </p:spPr>
        <p:txBody>
          <a:bodyPr wrap="none" anchor="ctr"/>
          <a:lstStyle/>
          <a:p>
            <a:pPr eaLnBrk="1" hangingPunct="1"/>
            <a:endParaRPr lang="en-US" altLang="zh-CN">
              <a:ea typeface="SimSun" pitchFamily="2" charset="-122"/>
            </a:endParaRPr>
          </a:p>
        </p:txBody>
      </p:sp>
      <p:sp>
        <p:nvSpPr>
          <p:cNvPr id="41043" name="Text Box 99"/>
          <p:cNvSpPr txBox="1">
            <a:spLocks noChangeArrowheads="1"/>
          </p:cNvSpPr>
          <p:nvPr/>
        </p:nvSpPr>
        <p:spPr bwMode="auto">
          <a:xfrm>
            <a:off x="2884488" y="2454275"/>
            <a:ext cx="6619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RC1</a:t>
            </a:r>
            <a:endParaRPr lang="en-GB" altLang="zh-CN" sz="1600" baseline="-25000">
              <a:ea typeface="SimSun" pitchFamily="2" charset="-122"/>
            </a:endParaRPr>
          </a:p>
        </p:txBody>
      </p:sp>
      <p:sp>
        <p:nvSpPr>
          <p:cNvPr id="41044" name="Text Box 100"/>
          <p:cNvSpPr txBox="1">
            <a:spLocks noChangeArrowheads="1"/>
          </p:cNvSpPr>
          <p:nvPr/>
        </p:nvSpPr>
        <p:spPr bwMode="auto">
          <a:xfrm>
            <a:off x="6243638" y="2346325"/>
            <a:ext cx="512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R1</a:t>
            </a:r>
            <a:endParaRPr lang="en-GB" altLang="zh-CN" sz="1600" baseline="-25000">
              <a:ea typeface="SimSun" pitchFamily="2" charset="-122"/>
            </a:endParaRPr>
          </a:p>
        </p:txBody>
      </p:sp>
      <p:sp>
        <p:nvSpPr>
          <p:cNvPr id="41045" name="Text Box 101"/>
          <p:cNvSpPr txBox="1">
            <a:spLocks noChangeArrowheads="1"/>
          </p:cNvSpPr>
          <p:nvPr/>
        </p:nvSpPr>
        <p:spPr bwMode="auto">
          <a:xfrm>
            <a:off x="7897813" y="2185988"/>
            <a:ext cx="512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C1</a:t>
            </a:r>
            <a:endParaRPr lang="en-GB" altLang="zh-CN" sz="1600" baseline="-25000">
              <a:ea typeface="SimSun" pitchFamily="2" charset="-122"/>
            </a:endParaRPr>
          </a:p>
        </p:txBody>
      </p:sp>
      <p:sp>
        <p:nvSpPr>
          <p:cNvPr id="41046" name="Text Box 102"/>
          <p:cNvSpPr txBox="1">
            <a:spLocks noChangeArrowheads="1"/>
          </p:cNvSpPr>
          <p:nvPr/>
        </p:nvSpPr>
        <p:spPr bwMode="auto">
          <a:xfrm>
            <a:off x="5886450" y="3425825"/>
            <a:ext cx="527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Rf2</a:t>
            </a:r>
            <a:endParaRPr lang="en-GB" altLang="zh-CN" sz="1600" baseline="-25000">
              <a:ea typeface="SimSun" pitchFamily="2" charset="-122"/>
            </a:endParaRPr>
          </a:p>
        </p:txBody>
      </p:sp>
      <p:sp>
        <p:nvSpPr>
          <p:cNvPr id="41047" name="Text Box 103"/>
          <p:cNvSpPr txBox="1">
            <a:spLocks noChangeArrowheads="1"/>
          </p:cNvSpPr>
          <p:nvPr/>
        </p:nvSpPr>
        <p:spPr bwMode="auto">
          <a:xfrm>
            <a:off x="4867275" y="4089400"/>
            <a:ext cx="527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Rf1</a:t>
            </a:r>
            <a:endParaRPr lang="en-GB" altLang="zh-CN" sz="1600" baseline="-25000">
              <a:ea typeface="SimSun" pitchFamily="2" charset="-122"/>
            </a:endParaRPr>
          </a:p>
        </p:txBody>
      </p:sp>
      <p:sp>
        <p:nvSpPr>
          <p:cNvPr id="41048" name="Text Box 104"/>
          <p:cNvSpPr txBox="1">
            <a:spLocks noChangeArrowheads="1"/>
          </p:cNvSpPr>
          <p:nvPr/>
        </p:nvSpPr>
        <p:spPr bwMode="auto">
          <a:xfrm>
            <a:off x="7921625" y="3917950"/>
            <a:ext cx="592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RL</a:t>
            </a:r>
            <a:endParaRPr lang="en-GB" altLang="zh-CN" sz="1600" baseline="-25000">
              <a:ea typeface="SimSun" pitchFamily="2" charset="-122"/>
            </a:endParaRPr>
          </a:p>
        </p:txBody>
      </p:sp>
      <p:sp>
        <p:nvSpPr>
          <p:cNvPr id="41049" name="Text Box 105"/>
          <p:cNvSpPr txBox="1">
            <a:spLocks noChangeArrowheads="1"/>
          </p:cNvSpPr>
          <p:nvPr/>
        </p:nvSpPr>
        <p:spPr bwMode="auto">
          <a:xfrm>
            <a:off x="5149850" y="5603875"/>
            <a:ext cx="1470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EE</a:t>
            </a:r>
            <a:r>
              <a:rPr lang="en-GB" altLang="zh-CN" sz="1600">
                <a:ea typeface="SimSun" pitchFamily="2" charset="-122"/>
              </a:rPr>
              <a:t> = -10 V</a:t>
            </a:r>
            <a:endParaRPr lang="en-GB" altLang="zh-CN" sz="1600" baseline="-25000">
              <a:ea typeface="SimSun" pitchFamily="2" charset="-122"/>
            </a:endParaRPr>
          </a:p>
        </p:txBody>
      </p:sp>
      <p:sp>
        <p:nvSpPr>
          <p:cNvPr id="41050" name="Rectangle 119"/>
          <p:cNvSpPr>
            <a:spLocks noChangeArrowheads="1"/>
          </p:cNvSpPr>
          <p:nvPr/>
        </p:nvSpPr>
        <p:spPr bwMode="auto">
          <a:xfrm>
            <a:off x="6794500" y="4581525"/>
            <a:ext cx="177800" cy="496888"/>
          </a:xfrm>
          <a:prstGeom prst="rect">
            <a:avLst/>
          </a:prstGeom>
          <a:solidFill>
            <a:schemeClr val="bg1"/>
          </a:solidFill>
          <a:ln w="19050">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41051" name="Text Box 120"/>
          <p:cNvSpPr txBox="1">
            <a:spLocks noChangeArrowheads="1"/>
          </p:cNvSpPr>
          <p:nvPr/>
        </p:nvSpPr>
        <p:spPr bwMode="auto">
          <a:xfrm>
            <a:off x="6935788" y="4779963"/>
            <a:ext cx="592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10k</a:t>
            </a:r>
            <a:endParaRPr lang="en-GB" altLang="zh-CN" sz="1600" baseline="-25000">
              <a:ea typeface="SimSun" pitchFamily="2" charset="-122"/>
            </a:endParaRPr>
          </a:p>
        </p:txBody>
      </p:sp>
      <p:sp>
        <p:nvSpPr>
          <p:cNvPr id="41052" name="Text Box 121"/>
          <p:cNvSpPr txBox="1">
            <a:spLocks noChangeArrowheads="1"/>
          </p:cNvSpPr>
          <p:nvPr/>
        </p:nvSpPr>
        <p:spPr bwMode="auto">
          <a:xfrm>
            <a:off x="6977063" y="4529138"/>
            <a:ext cx="592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RC</a:t>
            </a:r>
            <a:endParaRPr lang="en-GB" altLang="zh-CN" sz="1600" baseline="-2500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6352"/>
                                        </p:tgtEl>
                                        <p:attrNameLst>
                                          <p:attrName>style.visibility</p:attrName>
                                        </p:attrNameLst>
                                      </p:cBhvr>
                                      <p:to>
                                        <p:strVal val="visible"/>
                                      </p:to>
                                    </p:set>
                                    <p:animEffect transition="in" filter="dissolve">
                                      <p:cBhvr>
                                        <p:cTn id="7" dur="500"/>
                                        <p:tgtEl>
                                          <p:spTgt spid="9063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06353"/>
                                        </p:tgtEl>
                                        <p:attrNameLst>
                                          <p:attrName>style.visibility</p:attrName>
                                        </p:attrNameLst>
                                      </p:cBhvr>
                                      <p:to>
                                        <p:strVal val="visible"/>
                                      </p:to>
                                    </p:set>
                                    <p:animEffect transition="in" filter="dissolve">
                                      <p:cBhvr>
                                        <p:cTn id="12" dur="500"/>
                                        <p:tgtEl>
                                          <p:spTgt spid="9063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06354"/>
                                        </p:tgtEl>
                                        <p:attrNameLst>
                                          <p:attrName>style.visibility</p:attrName>
                                        </p:attrNameLst>
                                      </p:cBhvr>
                                      <p:to>
                                        <p:strVal val="visible"/>
                                      </p:to>
                                    </p:set>
                                    <p:animEffect transition="in" filter="dissolve">
                                      <p:cBhvr>
                                        <p:cTn id="17" dur="500"/>
                                        <p:tgtEl>
                                          <p:spTgt spid="9063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06356"/>
                                        </p:tgtEl>
                                        <p:attrNameLst>
                                          <p:attrName>style.visibility</p:attrName>
                                        </p:attrNameLst>
                                      </p:cBhvr>
                                      <p:to>
                                        <p:strVal val="visible"/>
                                      </p:to>
                                    </p:set>
                                    <p:animEffect transition="in" filter="dissolve">
                                      <p:cBhvr>
                                        <p:cTn id="22" dur="500"/>
                                        <p:tgtEl>
                                          <p:spTgt spid="9063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06355"/>
                                        </p:tgtEl>
                                        <p:attrNameLst>
                                          <p:attrName>style.visibility</p:attrName>
                                        </p:attrNameLst>
                                      </p:cBhvr>
                                      <p:to>
                                        <p:strVal val="visible"/>
                                      </p:to>
                                    </p:set>
                                    <p:animEffect transition="in" filter="dissolve">
                                      <p:cBhvr>
                                        <p:cTn id="27" dur="500"/>
                                        <p:tgtEl>
                                          <p:spTgt spid="9063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06357"/>
                                        </p:tgtEl>
                                        <p:attrNameLst>
                                          <p:attrName>style.visibility</p:attrName>
                                        </p:attrNameLst>
                                      </p:cBhvr>
                                      <p:to>
                                        <p:strVal val="visible"/>
                                      </p:to>
                                    </p:set>
                                    <p:animEffect transition="in" filter="dissolve">
                                      <p:cBhvr>
                                        <p:cTn id="32" dur="500"/>
                                        <p:tgtEl>
                                          <p:spTgt spid="906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352" grpId="0"/>
      <p:bldP spid="906353" grpId="0"/>
      <p:bldP spid="906354" grpId="0"/>
      <p:bldP spid="906355" grpId="0"/>
      <p:bldP spid="906356" grpId="0"/>
      <p:bldP spid="9063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8BFE2FCA-7BBE-4DE4-A5AD-D2E4B7AC1371}" type="slidenum">
              <a:rPr lang="en-GB" altLang="en-US" sz="1200">
                <a:latin typeface="Garamond" pitchFamily="18" charset="0"/>
              </a:rPr>
              <a:pPr/>
              <a:t>22</a:t>
            </a:fld>
            <a:endParaRPr lang="en-GB" altLang="en-US" sz="1200">
              <a:latin typeface="Garamond" pitchFamily="18" charset="0"/>
            </a:endParaRPr>
          </a:p>
        </p:txBody>
      </p:sp>
      <p:sp>
        <p:nvSpPr>
          <p:cNvPr id="43011" name="Rectangle 2"/>
          <p:cNvSpPr>
            <a:spLocks noGrp="1" noChangeArrowheads="1"/>
          </p:cNvSpPr>
          <p:nvPr>
            <p:ph type="ctrTitle"/>
          </p:nvPr>
        </p:nvSpPr>
        <p:spPr>
          <a:xfrm>
            <a:off x="481013" y="369888"/>
            <a:ext cx="8159750" cy="555625"/>
          </a:xfrm>
          <a:noFill/>
        </p:spPr>
        <p:txBody>
          <a:bodyPr/>
          <a:lstStyle/>
          <a:p>
            <a:r>
              <a:rPr lang="en-GB" altLang="zh-CN" sz="2000" smtClean="0">
                <a:ea typeface="SimSun" pitchFamily="2" charset="-122"/>
              </a:rPr>
              <a:t>Electronic Circuits and Systems			   	EEE211</a:t>
            </a:r>
          </a:p>
        </p:txBody>
      </p:sp>
      <p:sp>
        <p:nvSpPr>
          <p:cNvPr id="43012"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43013"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grpSp>
        <p:nvGrpSpPr>
          <p:cNvPr id="43014" name="Group 6"/>
          <p:cNvGrpSpPr>
            <a:grpSpLocks/>
          </p:cNvGrpSpPr>
          <p:nvPr/>
        </p:nvGrpSpPr>
        <p:grpSpPr bwMode="auto">
          <a:xfrm>
            <a:off x="4197350" y="1135063"/>
            <a:ext cx="4725988" cy="3190875"/>
            <a:chOff x="1279" y="1294"/>
            <a:chExt cx="3347" cy="2260"/>
          </a:xfrm>
        </p:grpSpPr>
        <p:sp>
          <p:nvSpPr>
            <p:cNvPr id="43028" name="Line 7"/>
            <p:cNvSpPr>
              <a:spLocks noChangeShapeType="1"/>
            </p:cNvSpPr>
            <p:nvPr/>
          </p:nvSpPr>
          <p:spPr bwMode="auto">
            <a:xfrm>
              <a:off x="2963" y="3351"/>
              <a:ext cx="1" cy="13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9" name="Freeform 8"/>
            <p:cNvSpPr>
              <a:spLocks noEditPoints="1"/>
            </p:cNvSpPr>
            <p:nvPr/>
          </p:nvSpPr>
          <p:spPr bwMode="auto">
            <a:xfrm>
              <a:off x="1420" y="3084"/>
              <a:ext cx="88" cy="234"/>
            </a:xfrm>
            <a:custGeom>
              <a:avLst/>
              <a:gdLst>
                <a:gd name="T0" fmla="*/ 30 w 88"/>
                <a:gd name="T1" fmla="*/ 234 h 234"/>
                <a:gd name="T2" fmla="*/ 59 w 88"/>
                <a:gd name="T3" fmla="*/ 234 h 234"/>
                <a:gd name="T4" fmla="*/ 15 w 88"/>
                <a:gd name="T5" fmla="*/ 218 h 234"/>
                <a:gd name="T6" fmla="*/ 73 w 88"/>
                <a:gd name="T7" fmla="*/ 218 h 234"/>
                <a:gd name="T8" fmla="*/ 0 w 88"/>
                <a:gd name="T9" fmla="*/ 203 h 234"/>
                <a:gd name="T10" fmla="*/ 88 w 88"/>
                <a:gd name="T11" fmla="*/ 203 h 234"/>
                <a:gd name="T12" fmla="*/ 44 w 88"/>
                <a:gd name="T13" fmla="*/ 0 h 234"/>
                <a:gd name="T14" fmla="*/ 44 w 88"/>
                <a:gd name="T15" fmla="*/ 203 h 234"/>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234"/>
                <a:gd name="T26" fmla="*/ 88 w 88"/>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234">
                  <a:moveTo>
                    <a:pt x="30" y="234"/>
                  </a:moveTo>
                  <a:lnTo>
                    <a:pt x="59" y="234"/>
                  </a:lnTo>
                  <a:moveTo>
                    <a:pt x="15" y="218"/>
                  </a:moveTo>
                  <a:lnTo>
                    <a:pt x="73" y="218"/>
                  </a:lnTo>
                  <a:moveTo>
                    <a:pt x="0" y="203"/>
                  </a:moveTo>
                  <a:lnTo>
                    <a:pt x="88" y="203"/>
                  </a:lnTo>
                  <a:moveTo>
                    <a:pt x="44" y="0"/>
                  </a:moveTo>
                  <a:lnTo>
                    <a:pt x="44" y="203"/>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0" name="Freeform 9"/>
            <p:cNvSpPr>
              <a:spLocks/>
            </p:cNvSpPr>
            <p:nvPr/>
          </p:nvSpPr>
          <p:spPr bwMode="auto">
            <a:xfrm>
              <a:off x="1389" y="2951"/>
              <a:ext cx="150" cy="160"/>
            </a:xfrm>
            <a:custGeom>
              <a:avLst/>
              <a:gdLst>
                <a:gd name="T0" fmla="*/ 0 w 384"/>
                <a:gd name="T1" fmla="*/ 2 h 410"/>
                <a:gd name="T2" fmla="*/ 2 w 384"/>
                <a:gd name="T3" fmla="*/ 0 h 410"/>
                <a:gd name="T4" fmla="*/ 4 w 384"/>
                <a:gd name="T5" fmla="*/ 2 h 410"/>
                <a:gd name="T6" fmla="*/ 4 w 384"/>
                <a:gd name="T7" fmla="*/ 2 h 410"/>
                <a:gd name="T8" fmla="*/ 2 w 384"/>
                <a:gd name="T9" fmla="*/ 4 h 410"/>
                <a:gd name="T10" fmla="*/ 0 w 384"/>
                <a:gd name="T11" fmla="*/ 2 h 410"/>
                <a:gd name="T12" fmla="*/ 0 60000 65536"/>
                <a:gd name="T13" fmla="*/ 0 60000 65536"/>
                <a:gd name="T14" fmla="*/ 0 60000 65536"/>
                <a:gd name="T15" fmla="*/ 0 60000 65536"/>
                <a:gd name="T16" fmla="*/ 0 60000 65536"/>
                <a:gd name="T17" fmla="*/ 0 60000 65536"/>
                <a:gd name="T18" fmla="*/ 0 w 384"/>
                <a:gd name="T19" fmla="*/ 0 h 410"/>
                <a:gd name="T20" fmla="*/ 384 w 384"/>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384" h="410">
                  <a:moveTo>
                    <a:pt x="0" y="205"/>
                  </a:moveTo>
                  <a:cubicBezTo>
                    <a:pt x="0" y="92"/>
                    <a:pt x="86" y="0"/>
                    <a:pt x="192" y="0"/>
                  </a:cubicBezTo>
                  <a:cubicBezTo>
                    <a:pt x="298" y="0"/>
                    <a:pt x="384" y="92"/>
                    <a:pt x="384" y="205"/>
                  </a:cubicBezTo>
                  <a:cubicBezTo>
                    <a:pt x="384" y="205"/>
                    <a:pt x="384" y="205"/>
                    <a:pt x="384" y="205"/>
                  </a:cubicBezTo>
                  <a:cubicBezTo>
                    <a:pt x="384" y="318"/>
                    <a:pt x="298" y="410"/>
                    <a:pt x="192" y="410"/>
                  </a:cubicBezTo>
                  <a:cubicBezTo>
                    <a:pt x="86" y="410"/>
                    <a:pt x="0" y="318"/>
                    <a:pt x="0" y="205"/>
                  </a:cubicBezTo>
                </a:path>
              </a:pathLst>
            </a:custGeom>
            <a:solidFill>
              <a:srgbClr val="FFFFFF"/>
            </a:solidFill>
            <a:ln w="0">
              <a:solidFill>
                <a:srgbClr val="000000"/>
              </a:solidFill>
              <a:prstDash val="solid"/>
              <a:round/>
              <a:headEnd/>
              <a:tailEnd/>
            </a:ln>
          </p:spPr>
          <p:txBody>
            <a:bodyPr/>
            <a:lstStyle/>
            <a:p>
              <a:endParaRPr lang="zh-CN" altLang="en-US"/>
            </a:p>
          </p:txBody>
        </p:sp>
        <p:sp>
          <p:nvSpPr>
            <p:cNvPr id="43031" name="Freeform 10"/>
            <p:cNvSpPr>
              <a:spLocks noEditPoints="1"/>
            </p:cNvSpPr>
            <p:nvPr/>
          </p:nvSpPr>
          <p:spPr bwMode="auto">
            <a:xfrm>
              <a:off x="1389" y="2951"/>
              <a:ext cx="150" cy="160"/>
            </a:xfrm>
            <a:custGeom>
              <a:avLst/>
              <a:gdLst>
                <a:gd name="T0" fmla="*/ 2 w 384"/>
                <a:gd name="T1" fmla="*/ 2 h 410"/>
                <a:gd name="T2" fmla="*/ 2 w 384"/>
                <a:gd name="T3" fmla="*/ 2 h 410"/>
                <a:gd name="T4" fmla="*/ 3 w 384"/>
                <a:gd name="T5" fmla="*/ 2 h 410"/>
                <a:gd name="T6" fmla="*/ 3 w 384"/>
                <a:gd name="T7" fmla="*/ 2 h 410"/>
                <a:gd name="T8" fmla="*/ 1 w 384"/>
                <a:gd name="T9" fmla="*/ 2 h 410"/>
                <a:gd name="T10" fmla="*/ 1 w 384"/>
                <a:gd name="T11" fmla="*/ 1 h 410"/>
                <a:gd name="T12" fmla="*/ 2 w 384"/>
                <a:gd name="T13" fmla="*/ 2 h 410"/>
                <a:gd name="T14" fmla="*/ 2 w 384"/>
                <a:gd name="T15" fmla="*/ 2 h 410"/>
                <a:gd name="T16" fmla="*/ 0 w 384"/>
                <a:gd name="T17" fmla="*/ 2 h 410"/>
                <a:gd name="T18" fmla="*/ 2 w 384"/>
                <a:gd name="T19" fmla="*/ 0 h 410"/>
                <a:gd name="T20" fmla="*/ 4 w 384"/>
                <a:gd name="T21" fmla="*/ 2 h 410"/>
                <a:gd name="T22" fmla="*/ 4 w 384"/>
                <a:gd name="T23" fmla="*/ 2 h 410"/>
                <a:gd name="T24" fmla="*/ 2 w 384"/>
                <a:gd name="T25" fmla="*/ 4 h 410"/>
                <a:gd name="T26" fmla="*/ 0 w 384"/>
                <a:gd name="T27" fmla="*/ 2 h 4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4"/>
                <a:gd name="T43" fmla="*/ 0 h 410"/>
                <a:gd name="T44" fmla="*/ 384 w 384"/>
                <a:gd name="T45" fmla="*/ 410 h 4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4" h="410">
                  <a:moveTo>
                    <a:pt x="192" y="205"/>
                  </a:moveTo>
                  <a:cubicBezTo>
                    <a:pt x="192" y="243"/>
                    <a:pt x="221" y="273"/>
                    <a:pt x="256" y="273"/>
                  </a:cubicBezTo>
                  <a:cubicBezTo>
                    <a:pt x="291" y="273"/>
                    <a:pt x="320" y="243"/>
                    <a:pt x="320" y="205"/>
                  </a:cubicBezTo>
                  <a:cubicBezTo>
                    <a:pt x="320" y="205"/>
                    <a:pt x="320" y="205"/>
                    <a:pt x="320" y="205"/>
                  </a:cubicBezTo>
                  <a:moveTo>
                    <a:pt x="64" y="205"/>
                  </a:moveTo>
                  <a:cubicBezTo>
                    <a:pt x="64" y="167"/>
                    <a:pt x="93" y="137"/>
                    <a:pt x="128" y="137"/>
                  </a:cubicBezTo>
                  <a:cubicBezTo>
                    <a:pt x="163" y="137"/>
                    <a:pt x="192" y="167"/>
                    <a:pt x="192" y="205"/>
                  </a:cubicBezTo>
                  <a:cubicBezTo>
                    <a:pt x="192" y="205"/>
                    <a:pt x="192" y="205"/>
                    <a:pt x="192" y="205"/>
                  </a:cubicBezTo>
                  <a:moveTo>
                    <a:pt x="0" y="205"/>
                  </a:moveTo>
                  <a:cubicBezTo>
                    <a:pt x="0" y="92"/>
                    <a:pt x="86" y="0"/>
                    <a:pt x="192" y="0"/>
                  </a:cubicBezTo>
                  <a:cubicBezTo>
                    <a:pt x="298" y="0"/>
                    <a:pt x="384" y="92"/>
                    <a:pt x="384" y="205"/>
                  </a:cubicBezTo>
                  <a:cubicBezTo>
                    <a:pt x="384" y="205"/>
                    <a:pt x="384" y="205"/>
                    <a:pt x="384" y="205"/>
                  </a:cubicBezTo>
                  <a:cubicBezTo>
                    <a:pt x="384" y="318"/>
                    <a:pt x="298" y="410"/>
                    <a:pt x="192" y="410"/>
                  </a:cubicBezTo>
                  <a:cubicBezTo>
                    <a:pt x="86" y="410"/>
                    <a:pt x="0" y="318"/>
                    <a:pt x="0" y="205"/>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2" name="Freeform 11"/>
            <p:cNvSpPr>
              <a:spLocks/>
            </p:cNvSpPr>
            <p:nvPr/>
          </p:nvSpPr>
          <p:spPr bwMode="auto">
            <a:xfrm>
              <a:off x="1433" y="2618"/>
              <a:ext cx="62" cy="166"/>
            </a:xfrm>
            <a:custGeom>
              <a:avLst/>
              <a:gdLst>
                <a:gd name="T0" fmla="*/ 31 w 62"/>
                <a:gd name="T1" fmla="*/ 166 h 166"/>
                <a:gd name="T2" fmla="*/ 0 w 62"/>
                <a:gd name="T3" fmla="*/ 153 h 166"/>
                <a:gd name="T4" fmla="*/ 62 w 62"/>
                <a:gd name="T5" fmla="*/ 125 h 166"/>
                <a:gd name="T6" fmla="*/ 0 w 62"/>
                <a:gd name="T7" fmla="*/ 97 h 166"/>
                <a:gd name="T8" fmla="*/ 62 w 62"/>
                <a:gd name="T9" fmla="*/ 69 h 166"/>
                <a:gd name="T10" fmla="*/ 0 w 62"/>
                <a:gd name="T11" fmla="*/ 41 h 166"/>
                <a:gd name="T12" fmla="*/ 62 w 62"/>
                <a:gd name="T13" fmla="*/ 14 h 166"/>
                <a:gd name="T14" fmla="*/ 31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3"/>
                  </a:lnTo>
                  <a:lnTo>
                    <a:pt x="62" y="125"/>
                  </a:lnTo>
                  <a:lnTo>
                    <a:pt x="0" y="97"/>
                  </a:lnTo>
                  <a:lnTo>
                    <a:pt x="62" y="69"/>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3" name="Line 12"/>
            <p:cNvSpPr>
              <a:spLocks noChangeShapeType="1"/>
            </p:cNvSpPr>
            <p:nvPr/>
          </p:nvSpPr>
          <p:spPr bwMode="auto">
            <a:xfrm flipV="1">
              <a:off x="1464" y="2485"/>
              <a:ext cx="1" cy="13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4" name="Line 13"/>
            <p:cNvSpPr>
              <a:spLocks noChangeShapeType="1"/>
            </p:cNvSpPr>
            <p:nvPr/>
          </p:nvSpPr>
          <p:spPr bwMode="auto">
            <a:xfrm>
              <a:off x="1464" y="2485"/>
              <a:ext cx="18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5" name="Line 14"/>
            <p:cNvSpPr>
              <a:spLocks noChangeShapeType="1"/>
            </p:cNvSpPr>
            <p:nvPr/>
          </p:nvSpPr>
          <p:spPr bwMode="auto">
            <a:xfrm>
              <a:off x="1464" y="2784"/>
              <a:ext cx="1" cy="16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6" name="Line 15"/>
            <p:cNvSpPr>
              <a:spLocks noChangeShapeType="1"/>
            </p:cNvSpPr>
            <p:nvPr/>
          </p:nvSpPr>
          <p:spPr bwMode="auto">
            <a:xfrm>
              <a:off x="1689" y="2485"/>
              <a:ext cx="17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7" name="Line 16"/>
            <p:cNvSpPr>
              <a:spLocks noChangeShapeType="1"/>
            </p:cNvSpPr>
            <p:nvPr/>
          </p:nvSpPr>
          <p:spPr bwMode="auto">
            <a:xfrm flipV="1">
              <a:off x="1839" y="1485"/>
              <a:ext cx="1" cy="10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8" name="Freeform 17"/>
            <p:cNvSpPr>
              <a:spLocks noEditPoints="1"/>
            </p:cNvSpPr>
            <p:nvPr/>
          </p:nvSpPr>
          <p:spPr bwMode="auto">
            <a:xfrm>
              <a:off x="1864" y="2325"/>
              <a:ext cx="225" cy="320"/>
            </a:xfrm>
            <a:custGeom>
              <a:avLst/>
              <a:gdLst>
                <a:gd name="T0" fmla="*/ 0 w 225"/>
                <a:gd name="T1" fmla="*/ 160 h 320"/>
                <a:gd name="T2" fmla="*/ 112 w 225"/>
                <a:gd name="T3" fmla="*/ 160 h 320"/>
                <a:gd name="T4" fmla="*/ 112 w 225"/>
                <a:gd name="T5" fmla="*/ 240 h 320"/>
                <a:gd name="T6" fmla="*/ 112 w 225"/>
                <a:gd name="T7" fmla="*/ 80 h 320"/>
                <a:gd name="T8" fmla="*/ 112 w 225"/>
                <a:gd name="T9" fmla="*/ 120 h 320"/>
                <a:gd name="T10" fmla="*/ 225 w 225"/>
                <a:gd name="T11" fmla="*/ 71 h 320"/>
                <a:gd name="T12" fmla="*/ 225 w 225"/>
                <a:gd name="T13" fmla="*/ 0 h 320"/>
                <a:gd name="T14" fmla="*/ 112 w 225"/>
                <a:gd name="T15" fmla="*/ 200 h 320"/>
                <a:gd name="T16" fmla="*/ 225 w 225"/>
                <a:gd name="T17" fmla="*/ 250 h 320"/>
                <a:gd name="T18" fmla="*/ 225 w 225"/>
                <a:gd name="T19" fmla="*/ 320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2" y="160"/>
                  </a:lnTo>
                  <a:moveTo>
                    <a:pt x="112" y="240"/>
                  </a:moveTo>
                  <a:lnTo>
                    <a:pt x="112" y="80"/>
                  </a:lnTo>
                  <a:moveTo>
                    <a:pt x="112" y="120"/>
                  </a:moveTo>
                  <a:lnTo>
                    <a:pt x="225" y="71"/>
                  </a:lnTo>
                  <a:lnTo>
                    <a:pt x="225" y="0"/>
                  </a:lnTo>
                  <a:moveTo>
                    <a:pt x="112" y="200"/>
                  </a:moveTo>
                  <a:lnTo>
                    <a:pt x="225" y="250"/>
                  </a:lnTo>
                  <a:lnTo>
                    <a:pt x="225" y="32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9" name="Freeform 18"/>
            <p:cNvSpPr>
              <a:spLocks/>
            </p:cNvSpPr>
            <p:nvPr/>
          </p:nvSpPr>
          <p:spPr bwMode="auto">
            <a:xfrm>
              <a:off x="2057" y="2549"/>
              <a:ext cx="32" cy="28"/>
            </a:xfrm>
            <a:custGeom>
              <a:avLst/>
              <a:gdLst>
                <a:gd name="T0" fmla="*/ 32 w 32"/>
                <a:gd name="T1" fmla="*/ 26 h 28"/>
                <a:gd name="T2" fmla="*/ 0 w 32"/>
                <a:gd name="T3" fmla="*/ 28 h 28"/>
                <a:gd name="T4" fmla="*/ 11 w 32"/>
                <a:gd name="T5" fmla="*/ 0 h 28"/>
                <a:gd name="T6" fmla="*/ 32 w 32"/>
                <a:gd name="T7" fmla="*/ 26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6"/>
                  </a:moveTo>
                  <a:lnTo>
                    <a:pt x="0" y="28"/>
                  </a:lnTo>
                  <a:lnTo>
                    <a:pt x="11" y="0"/>
                  </a:lnTo>
                  <a:lnTo>
                    <a:pt x="3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40" name="Freeform 19"/>
            <p:cNvSpPr>
              <a:spLocks/>
            </p:cNvSpPr>
            <p:nvPr/>
          </p:nvSpPr>
          <p:spPr bwMode="auto">
            <a:xfrm>
              <a:off x="2057" y="2549"/>
              <a:ext cx="32" cy="28"/>
            </a:xfrm>
            <a:custGeom>
              <a:avLst/>
              <a:gdLst>
                <a:gd name="T0" fmla="*/ 32 w 32"/>
                <a:gd name="T1" fmla="*/ 26 h 28"/>
                <a:gd name="T2" fmla="*/ 0 w 32"/>
                <a:gd name="T3" fmla="*/ 28 h 28"/>
                <a:gd name="T4" fmla="*/ 11 w 32"/>
                <a:gd name="T5" fmla="*/ 0 h 28"/>
                <a:gd name="T6" fmla="*/ 32 w 32"/>
                <a:gd name="T7" fmla="*/ 26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6"/>
                  </a:moveTo>
                  <a:lnTo>
                    <a:pt x="0" y="28"/>
                  </a:lnTo>
                  <a:lnTo>
                    <a:pt x="11" y="0"/>
                  </a:lnTo>
                  <a:lnTo>
                    <a:pt x="32" y="26"/>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41" name="Freeform 20"/>
            <p:cNvSpPr>
              <a:spLocks/>
            </p:cNvSpPr>
            <p:nvPr/>
          </p:nvSpPr>
          <p:spPr bwMode="auto">
            <a:xfrm>
              <a:off x="2057" y="2851"/>
              <a:ext cx="63" cy="167"/>
            </a:xfrm>
            <a:custGeom>
              <a:avLst/>
              <a:gdLst>
                <a:gd name="T0" fmla="*/ 32 w 63"/>
                <a:gd name="T1" fmla="*/ 167 h 167"/>
                <a:gd name="T2" fmla="*/ 0 w 63"/>
                <a:gd name="T3" fmla="*/ 153 h 167"/>
                <a:gd name="T4" fmla="*/ 63 w 63"/>
                <a:gd name="T5" fmla="*/ 125 h 167"/>
                <a:gd name="T6" fmla="*/ 0 w 63"/>
                <a:gd name="T7" fmla="*/ 97 h 167"/>
                <a:gd name="T8" fmla="*/ 63 w 63"/>
                <a:gd name="T9" fmla="*/ 70 h 167"/>
                <a:gd name="T10" fmla="*/ 0 w 63"/>
                <a:gd name="T11" fmla="*/ 42 h 167"/>
                <a:gd name="T12" fmla="*/ 63 w 63"/>
                <a:gd name="T13" fmla="*/ 14 h 167"/>
                <a:gd name="T14" fmla="*/ 32 w 63"/>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167"/>
                <a:gd name="T26" fmla="*/ 63 w 63"/>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167">
                  <a:moveTo>
                    <a:pt x="32" y="167"/>
                  </a:moveTo>
                  <a:lnTo>
                    <a:pt x="0" y="153"/>
                  </a:lnTo>
                  <a:lnTo>
                    <a:pt x="63" y="125"/>
                  </a:lnTo>
                  <a:lnTo>
                    <a:pt x="0" y="97"/>
                  </a:lnTo>
                  <a:lnTo>
                    <a:pt x="63" y="70"/>
                  </a:lnTo>
                  <a:lnTo>
                    <a:pt x="0" y="42"/>
                  </a:lnTo>
                  <a:lnTo>
                    <a:pt x="63" y="14"/>
                  </a:lnTo>
                  <a:lnTo>
                    <a:pt x="32"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42" name="Freeform 21"/>
            <p:cNvSpPr>
              <a:spLocks noEditPoints="1"/>
            </p:cNvSpPr>
            <p:nvPr/>
          </p:nvSpPr>
          <p:spPr bwMode="auto">
            <a:xfrm>
              <a:off x="2045" y="3084"/>
              <a:ext cx="87" cy="234"/>
            </a:xfrm>
            <a:custGeom>
              <a:avLst/>
              <a:gdLst>
                <a:gd name="T0" fmla="*/ 29 w 87"/>
                <a:gd name="T1" fmla="*/ 234 h 234"/>
                <a:gd name="T2" fmla="*/ 58 w 87"/>
                <a:gd name="T3" fmla="*/ 234 h 234"/>
                <a:gd name="T4" fmla="*/ 14 w 87"/>
                <a:gd name="T5" fmla="*/ 218 h 234"/>
                <a:gd name="T6" fmla="*/ 73 w 87"/>
                <a:gd name="T7" fmla="*/ 218 h 234"/>
                <a:gd name="T8" fmla="*/ 0 w 87"/>
                <a:gd name="T9" fmla="*/ 203 h 234"/>
                <a:gd name="T10" fmla="*/ 87 w 87"/>
                <a:gd name="T11" fmla="*/ 203 h 234"/>
                <a:gd name="T12" fmla="*/ 44 w 87"/>
                <a:gd name="T13" fmla="*/ 0 h 234"/>
                <a:gd name="T14" fmla="*/ 44 w 87"/>
                <a:gd name="T15" fmla="*/ 203 h 234"/>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234"/>
                <a:gd name="T26" fmla="*/ 87 w 87"/>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234">
                  <a:moveTo>
                    <a:pt x="29" y="234"/>
                  </a:moveTo>
                  <a:lnTo>
                    <a:pt x="58" y="234"/>
                  </a:lnTo>
                  <a:moveTo>
                    <a:pt x="14" y="218"/>
                  </a:moveTo>
                  <a:lnTo>
                    <a:pt x="73" y="218"/>
                  </a:lnTo>
                  <a:moveTo>
                    <a:pt x="0" y="203"/>
                  </a:moveTo>
                  <a:lnTo>
                    <a:pt x="87" y="203"/>
                  </a:lnTo>
                  <a:moveTo>
                    <a:pt x="44" y="0"/>
                  </a:moveTo>
                  <a:lnTo>
                    <a:pt x="44" y="203"/>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43" name="Line 22"/>
            <p:cNvSpPr>
              <a:spLocks noChangeShapeType="1"/>
            </p:cNvSpPr>
            <p:nvPr/>
          </p:nvSpPr>
          <p:spPr bwMode="auto">
            <a:xfrm flipV="1">
              <a:off x="2089" y="2645"/>
              <a:ext cx="1" cy="20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4" name="Line 23"/>
            <p:cNvSpPr>
              <a:spLocks noChangeShapeType="1"/>
            </p:cNvSpPr>
            <p:nvPr/>
          </p:nvSpPr>
          <p:spPr bwMode="auto">
            <a:xfrm flipV="1">
              <a:off x="2089" y="3018"/>
              <a:ext cx="1" cy="6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5" name="Rectangle 24"/>
            <p:cNvSpPr>
              <a:spLocks noChangeArrowheads="1"/>
            </p:cNvSpPr>
            <p:nvPr/>
          </p:nvSpPr>
          <p:spPr bwMode="auto">
            <a:xfrm>
              <a:off x="1285" y="2908"/>
              <a:ext cx="9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Vg</a:t>
              </a:r>
              <a:endParaRPr lang="en-GB" altLang="zh-CN">
                <a:ea typeface="SimSun" pitchFamily="2" charset="-122"/>
              </a:endParaRPr>
            </a:p>
          </p:txBody>
        </p:sp>
        <p:sp>
          <p:nvSpPr>
            <p:cNvPr id="43046" name="Rectangle 25"/>
            <p:cNvSpPr>
              <a:spLocks noChangeArrowheads="1"/>
            </p:cNvSpPr>
            <p:nvPr/>
          </p:nvSpPr>
          <p:spPr bwMode="auto">
            <a:xfrm>
              <a:off x="1279" y="3120"/>
              <a:ext cx="16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1mV</a:t>
              </a:r>
              <a:endParaRPr lang="en-GB" altLang="zh-CN">
                <a:ea typeface="SimSun" pitchFamily="2" charset="-122"/>
              </a:endParaRPr>
            </a:p>
          </p:txBody>
        </p:sp>
        <p:sp>
          <p:nvSpPr>
            <p:cNvPr id="43047" name="Rectangle 26"/>
            <p:cNvSpPr>
              <a:spLocks noChangeArrowheads="1"/>
            </p:cNvSpPr>
            <p:nvPr/>
          </p:nvSpPr>
          <p:spPr bwMode="auto">
            <a:xfrm>
              <a:off x="1285" y="2620"/>
              <a:ext cx="10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Rg</a:t>
              </a:r>
              <a:endParaRPr lang="en-GB" altLang="zh-CN">
                <a:ea typeface="SimSun" pitchFamily="2" charset="-122"/>
              </a:endParaRPr>
            </a:p>
          </p:txBody>
        </p:sp>
        <p:sp>
          <p:nvSpPr>
            <p:cNvPr id="43048" name="Rectangle 27"/>
            <p:cNvSpPr>
              <a:spLocks noChangeArrowheads="1"/>
            </p:cNvSpPr>
            <p:nvPr/>
          </p:nvSpPr>
          <p:spPr bwMode="auto">
            <a:xfrm>
              <a:off x="1285" y="2709"/>
              <a:ext cx="13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750</a:t>
              </a:r>
              <a:endParaRPr lang="en-GB" altLang="zh-CN">
                <a:ea typeface="SimSun" pitchFamily="2" charset="-122"/>
              </a:endParaRPr>
            </a:p>
          </p:txBody>
        </p:sp>
        <p:sp>
          <p:nvSpPr>
            <p:cNvPr id="43049" name="Rectangle 28"/>
            <p:cNvSpPr>
              <a:spLocks noChangeArrowheads="1"/>
            </p:cNvSpPr>
            <p:nvPr/>
          </p:nvSpPr>
          <p:spPr bwMode="auto">
            <a:xfrm>
              <a:off x="1604" y="2539"/>
              <a:ext cx="15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2.2u</a:t>
              </a:r>
              <a:endParaRPr lang="en-GB" altLang="zh-CN">
                <a:ea typeface="SimSun" pitchFamily="2" charset="-122"/>
              </a:endParaRPr>
            </a:p>
          </p:txBody>
        </p:sp>
        <p:sp>
          <p:nvSpPr>
            <p:cNvPr id="43050" name="Rectangle 29"/>
            <p:cNvSpPr>
              <a:spLocks noChangeArrowheads="1"/>
            </p:cNvSpPr>
            <p:nvPr/>
          </p:nvSpPr>
          <p:spPr bwMode="auto">
            <a:xfrm>
              <a:off x="1623" y="2345"/>
              <a:ext cx="1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C1</a:t>
              </a:r>
              <a:endParaRPr lang="en-GB" altLang="zh-CN">
                <a:ea typeface="SimSun" pitchFamily="2" charset="-122"/>
              </a:endParaRPr>
            </a:p>
          </p:txBody>
        </p:sp>
        <p:sp>
          <p:nvSpPr>
            <p:cNvPr id="43051" name="Oval 30"/>
            <p:cNvSpPr>
              <a:spLocks noChangeArrowheads="1"/>
            </p:cNvSpPr>
            <p:nvPr/>
          </p:nvSpPr>
          <p:spPr bwMode="auto">
            <a:xfrm>
              <a:off x="1826" y="2471"/>
              <a:ext cx="25" cy="27"/>
            </a:xfrm>
            <a:prstGeom prst="ellipse">
              <a:avLst/>
            </a:prstGeom>
            <a:solidFill>
              <a:srgbClr val="000000"/>
            </a:solidFill>
            <a:ln w="0">
              <a:solidFill>
                <a:srgbClr val="000000"/>
              </a:solidFill>
              <a:round/>
              <a:headEnd/>
              <a:tailEnd/>
            </a:ln>
          </p:spPr>
          <p:txBody>
            <a:bodyPr/>
            <a:lstStyle/>
            <a:p>
              <a:pPr eaLnBrk="1" hangingPunct="1"/>
              <a:endParaRPr lang="en-US" altLang="zh-CN">
                <a:ea typeface="SimSun" pitchFamily="2" charset="-122"/>
              </a:endParaRPr>
            </a:p>
          </p:txBody>
        </p:sp>
        <p:sp>
          <p:nvSpPr>
            <p:cNvPr id="43052" name="Oval 31"/>
            <p:cNvSpPr>
              <a:spLocks noChangeArrowheads="1"/>
            </p:cNvSpPr>
            <p:nvPr/>
          </p:nvSpPr>
          <p:spPr bwMode="auto">
            <a:xfrm>
              <a:off x="1826" y="2471"/>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43053" name="Rectangle 32"/>
            <p:cNvSpPr>
              <a:spLocks noChangeArrowheads="1"/>
            </p:cNvSpPr>
            <p:nvPr/>
          </p:nvSpPr>
          <p:spPr bwMode="auto">
            <a:xfrm>
              <a:off x="1947" y="2308"/>
              <a:ext cx="10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Q1</a:t>
              </a:r>
              <a:endParaRPr lang="en-GB" altLang="zh-CN">
                <a:ea typeface="SimSun" pitchFamily="2" charset="-122"/>
              </a:endParaRPr>
            </a:p>
          </p:txBody>
        </p:sp>
        <p:sp>
          <p:nvSpPr>
            <p:cNvPr id="43054" name="Line 33"/>
            <p:cNvSpPr>
              <a:spLocks noChangeShapeType="1"/>
            </p:cNvSpPr>
            <p:nvPr/>
          </p:nvSpPr>
          <p:spPr bwMode="auto">
            <a:xfrm>
              <a:off x="1651" y="2445"/>
              <a:ext cx="1" cy="8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5" name="Line 34"/>
            <p:cNvSpPr>
              <a:spLocks noChangeShapeType="1"/>
            </p:cNvSpPr>
            <p:nvPr/>
          </p:nvSpPr>
          <p:spPr bwMode="auto">
            <a:xfrm>
              <a:off x="1689" y="2445"/>
              <a:ext cx="1" cy="8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6" name="Line 35"/>
            <p:cNvSpPr>
              <a:spLocks noChangeShapeType="1"/>
            </p:cNvSpPr>
            <p:nvPr/>
          </p:nvSpPr>
          <p:spPr bwMode="auto">
            <a:xfrm>
              <a:off x="2238" y="2951"/>
              <a:ext cx="7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7" name="Line 36"/>
            <p:cNvSpPr>
              <a:spLocks noChangeShapeType="1"/>
            </p:cNvSpPr>
            <p:nvPr/>
          </p:nvSpPr>
          <p:spPr bwMode="auto">
            <a:xfrm>
              <a:off x="2238" y="2911"/>
              <a:ext cx="7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8" name="Oval 37"/>
            <p:cNvSpPr>
              <a:spLocks noChangeArrowheads="1"/>
            </p:cNvSpPr>
            <p:nvPr/>
          </p:nvSpPr>
          <p:spPr bwMode="auto">
            <a:xfrm>
              <a:off x="2076" y="3138"/>
              <a:ext cx="25" cy="26"/>
            </a:xfrm>
            <a:prstGeom prst="ellipse">
              <a:avLst/>
            </a:prstGeom>
            <a:solidFill>
              <a:srgbClr val="000000"/>
            </a:solidFill>
            <a:ln w="0">
              <a:solidFill>
                <a:srgbClr val="000000"/>
              </a:solidFill>
              <a:round/>
              <a:headEnd/>
              <a:tailEnd/>
            </a:ln>
          </p:spPr>
          <p:txBody>
            <a:bodyPr/>
            <a:lstStyle/>
            <a:p>
              <a:pPr eaLnBrk="1" hangingPunct="1"/>
              <a:endParaRPr lang="en-US" altLang="zh-CN">
                <a:ea typeface="SimSun" pitchFamily="2" charset="-122"/>
              </a:endParaRPr>
            </a:p>
          </p:txBody>
        </p:sp>
        <p:sp>
          <p:nvSpPr>
            <p:cNvPr id="43059" name="Oval 38"/>
            <p:cNvSpPr>
              <a:spLocks noChangeArrowheads="1"/>
            </p:cNvSpPr>
            <p:nvPr/>
          </p:nvSpPr>
          <p:spPr bwMode="auto">
            <a:xfrm>
              <a:off x="2076" y="3138"/>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43060" name="Line 39"/>
            <p:cNvSpPr>
              <a:spLocks noChangeShapeType="1"/>
            </p:cNvSpPr>
            <p:nvPr/>
          </p:nvSpPr>
          <p:spPr bwMode="auto">
            <a:xfrm>
              <a:off x="2276" y="2951"/>
              <a:ext cx="1" cy="2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1" name="Line 40"/>
            <p:cNvSpPr>
              <a:spLocks noChangeShapeType="1"/>
            </p:cNvSpPr>
            <p:nvPr/>
          </p:nvSpPr>
          <p:spPr bwMode="auto">
            <a:xfrm>
              <a:off x="2089" y="3151"/>
              <a:ext cx="18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2" name="Line 41"/>
            <p:cNvSpPr>
              <a:spLocks noChangeShapeType="1"/>
            </p:cNvSpPr>
            <p:nvPr/>
          </p:nvSpPr>
          <p:spPr bwMode="auto">
            <a:xfrm flipV="1">
              <a:off x="2276" y="2711"/>
              <a:ext cx="1" cy="2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3" name="Line 42"/>
            <p:cNvSpPr>
              <a:spLocks noChangeShapeType="1"/>
            </p:cNvSpPr>
            <p:nvPr/>
          </p:nvSpPr>
          <p:spPr bwMode="auto">
            <a:xfrm flipH="1">
              <a:off x="2089" y="2711"/>
              <a:ext cx="18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4" name="Freeform 43"/>
            <p:cNvSpPr>
              <a:spLocks/>
            </p:cNvSpPr>
            <p:nvPr/>
          </p:nvSpPr>
          <p:spPr bwMode="auto">
            <a:xfrm>
              <a:off x="2057" y="1885"/>
              <a:ext cx="63" cy="166"/>
            </a:xfrm>
            <a:custGeom>
              <a:avLst/>
              <a:gdLst>
                <a:gd name="T0" fmla="*/ 32 w 63"/>
                <a:gd name="T1" fmla="*/ 166 h 166"/>
                <a:gd name="T2" fmla="*/ 0 w 63"/>
                <a:gd name="T3" fmla="*/ 152 h 166"/>
                <a:gd name="T4" fmla="*/ 63 w 63"/>
                <a:gd name="T5" fmla="*/ 125 h 166"/>
                <a:gd name="T6" fmla="*/ 0 w 63"/>
                <a:gd name="T7" fmla="*/ 97 h 166"/>
                <a:gd name="T8" fmla="*/ 63 w 63"/>
                <a:gd name="T9" fmla="*/ 69 h 166"/>
                <a:gd name="T10" fmla="*/ 0 w 63"/>
                <a:gd name="T11" fmla="*/ 42 h 166"/>
                <a:gd name="T12" fmla="*/ 63 w 63"/>
                <a:gd name="T13" fmla="*/ 14 h 166"/>
                <a:gd name="T14" fmla="*/ 32 w 63"/>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166"/>
                <a:gd name="T26" fmla="*/ 63 w 63"/>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166">
                  <a:moveTo>
                    <a:pt x="32" y="166"/>
                  </a:moveTo>
                  <a:lnTo>
                    <a:pt x="0" y="152"/>
                  </a:lnTo>
                  <a:lnTo>
                    <a:pt x="63" y="125"/>
                  </a:lnTo>
                  <a:lnTo>
                    <a:pt x="0" y="97"/>
                  </a:lnTo>
                  <a:lnTo>
                    <a:pt x="63" y="69"/>
                  </a:lnTo>
                  <a:lnTo>
                    <a:pt x="0" y="42"/>
                  </a:lnTo>
                  <a:lnTo>
                    <a:pt x="63" y="14"/>
                  </a:lnTo>
                  <a:lnTo>
                    <a:pt x="32"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65" name="Line 44"/>
            <p:cNvSpPr>
              <a:spLocks noChangeShapeType="1"/>
            </p:cNvSpPr>
            <p:nvPr/>
          </p:nvSpPr>
          <p:spPr bwMode="auto">
            <a:xfrm flipV="1">
              <a:off x="2089" y="2051"/>
              <a:ext cx="1" cy="274"/>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6" name="Line 45"/>
            <p:cNvSpPr>
              <a:spLocks noChangeShapeType="1"/>
            </p:cNvSpPr>
            <p:nvPr/>
          </p:nvSpPr>
          <p:spPr bwMode="auto">
            <a:xfrm flipV="1">
              <a:off x="2089" y="1725"/>
              <a:ext cx="1" cy="16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7" name="Rectangle 46"/>
            <p:cNvSpPr>
              <a:spLocks noChangeArrowheads="1"/>
            </p:cNvSpPr>
            <p:nvPr/>
          </p:nvSpPr>
          <p:spPr bwMode="auto">
            <a:xfrm>
              <a:off x="1897" y="2851"/>
              <a:ext cx="14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Re1</a:t>
              </a:r>
              <a:endParaRPr lang="en-GB" altLang="zh-CN">
                <a:ea typeface="SimSun" pitchFamily="2" charset="-122"/>
              </a:endParaRPr>
            </a:p>
          </p:txBody>
        </p:sp>
        <p:sp>
          <p:nvSpPr>
            <p:cNvPr id="43068" name="Rectangle 47"/>
            <p:cNvSpPr>
              <a:spLocks noChangeArrowheads="1"/>
            </p:cNvSpPr>
            <p:nvPr/>
          </p:nvSpPr>
          <p:spPr bwMode="auto">
            <a:xfrm>
              <a:off x="1897" y="2945"/>
              <a:ext cx="15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3.9k</a:t>
              </a:r>
              <a:endParaRPr lang="en-GB" altLang="zh-CN">
                <a:ea typeface="SimSun" pitchFamily="2" charset="-122"/>
              </a:endParaRPr>
            </a:p>
          </p:txBody>
        </p:sp>
        <p:sp>
          <p:nvSpPr>
            <p:cNvPr id="43069" name="Rectangle 48"/>
            <p:cNvSpPr>
              <a:spLocks noChangeArrowheads="1"/>
            </p:cNvSpPr>
            <p:nvPr/>
          </p:nvSpPr>
          <p:spPr bwMode="auto">
            <a:xfrm>
              <a:off x="2309" y="2814"/>
              <a:ext cx="1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C3</a:t>
              </a:r>
              <a:endParaRPr lang="en-GB" altLang="zh-CN">
                <a:ea typeface="SimSun" pitchFamily="2" charset="-122"/>
              </a:endParaRPr>
            </a:p>
          </p:txBody>
        </p:sp>
        <p:sp>
          <p:nvSpPr>
            <p:cNvPr id="43070" name="Rectangle 49"/>
            <p:cNvSpPr>
              <a:spLocks noChangeArrowheads="1"/>
            </p:cNvSpPr>
            <p:nvPr/>
          </p:nvSpPr>
          <p:spPr bwMode="auto">
            <a:xfrm>
              <a:off x="2309" y="2976"/>
              <a:ext cx="13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82u</a:t>
              </a:r>
              <a:endParaRPr lang="en-GB" altLang="zh-CN">
                <a:ea typeface="SimSun" pitchFamily="2" charset="-122"/>
              </a:endParaRPr>
            </a:p>
          </p:txBody>
        </p:sp>
        <p:sp>
          <p:nvSpPr>
            <p:cNvPr id="43071" name="Freeform 50"/>
            <p:cNvSpPr>
              <a:spLocks/>
            </p:cNvSpPr>
            <p:nvPr/>
          </p:nvSpPr>
          <p:spPr bwMode="auto">
            <a:xfrm>
              <a:off x="1399" y="2425"/>
              <a:ext cx="67" cy="116"/>
            </a:xfrm>
            <a:custGeom>
              <a:avLst/>
              <a:gdLst>
                <a:gd name="T0" fmla="*/ 0 w 67"/>
                <a:gd name="T1" fmla="*/ 116 h 116"/>
                <a:gd name="T2" fmla="*/ 67 w 67"/>
                <a:gd name="T3" fmla="*/ 0 h 116"/>
                <a:gd name="T4" fmla="*/ 0 60000 65536"/>
                <a:gd name="T5" fmla="*/ 0 60000 65536"/>
                <a:gd name="T6" fmla="*/ 0 w 67"/>
                <a:gd name="T7" fmla="*/ 0 h 116"/>
                <a:gd name="T8" fmla="*/ 67 w 67"/>
                <a:gd name="T9" fmla="*/ 116 h 116"/>
              </a:gdLst>
              <a:ahLst/>
              <a:cxnLst>
                <a:cxn ang="T4">
                  <a:pos x="T0" y="T1"/>
                </a:cxn>
                <a:cxn ang="T5">
                  <a:pos x="T2" y="T3"/>
                </a:cxn>
              </a:cxnLst>
              <a:rect l="T6" t="T7" r="T8" b="T9"/>
              <a:pathLst>
                <a:path w="67" h="116">
                  <a:moveTo>
                    <a:pt x="0" y="116"/>
                  </a:moveTo>
                  <a:cubicBezTo>
                    <a:pt x="0" y="63"/>
                    <a:pt x="27" y="17"/>
                    <a:pt x="67" y="0"/>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72" name="Freeform 51"/>
            <p:cNvSpPr>
              <a:spLocks/>
            </p:cNvSpPr>
            <p:nvPr/>
          </p:nvSpPr>
          <p:spPr bwMode="auto">
            <a:xfrm>
              <a:off x="1451" y="2404"/>
              <a:ext cx="48" cy="47"/>
            </a:xfrm>
            <a:custGeom>
              <a:avLst/>
              <a:gdLst>
                <a:gd name="T0" fmla="*/ 1 w 123"/>
                <a:gd name="T1" fmla="*/ 0 h 120"/>
                <a:gd name="T2" fmla="*/ 0 w 123"/>
                <a:gd name="T3" fmla="*/ 1 h 120"/>
                <a:gd name="T4" fmla="*/ 0 w 123"/>
                <a:gd name="T5" fmla="*/ 0 h 120"/>
                <a:gd name="T6" fmla="*/ 0 w 123"/>
                <a:gd name="T7" fmla="*/ 0 h 120"/>
                <a:gd name="T8" fmla="*/ 1 w 123"/>
                <a:gd name="T9" fmla="*/ 0 h 120"/>
                <a:gd name="T10" fmla="*/ 0 60000 65536"/>
                <a:gd name="T11" fmla="*/ 0 60000 65536"/>
                <a:gd name="T12" fmla="*/ 0 60000 65536"/>
                <a:gd name="T13" fmla="*/ 0 60000 65536"/>
                <a:gd name="T14" fmla="*/ 0 60000 65536"/>
                <a:gd name="T15" fmla="*/ 0 w 123"/>
                <a:gd name="T16" fmla="*/ 0 h 120"/>
                <a:gd name="T17" fmla="*/ 123 w 123"/>
                <a:gd name="T18" fmla="*/ 120 h 120"/>
              </a:gdLst>
              <a:ahLst/>
              <a:cxnLst>
                <a:cxn ang="T10">
                  <a:pos x="T0" y="T1"/>
                </a:cxn>
                <a:cxn ang="T11">
                  <a:pos x="T2" y="T3"/>
                </a:cxn>
                <a:cxn ang="T12">
                  <a:pos x="T4" y="T5"/>
                </a:cxn>
                <a:cxn ang="T13">
                  <a:pos x="T6" y="T7"/>
                </a:cxn>
                <a:cxn ang="T14">
                  <a:pos x="T8" y="T9"/>
                </a:cxn>
              </a:cxnLst>
              <a:rect l="T15" t="T16" r="T17" b="T18"/>
              <a:pathLst>
                <a:path w="123" h="120">
                  <a:moveTo>
                    <a:pt x="123" y="37"/>
                  </a:moveTo>
                  <a:lnTo>
                    <a:pt x="22" y="120"/>
                  </a:lnTo>
                  <a:cubicBezTo>
                    <a:pt x="33" y="78"/>
                    <a:pt x="25" y="34"/>
                    <a:pt x="0" y="0"/>
                  </a:cubicBezTo>
                  <a:lnTo>
                    <a:pt x="123" y="37"/>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3073" name="Rectangle 52"/>
            <p:cNvSpPr>
              <a:spLocks noChangeArrowheads="1"/>
            </p:cNvSpPr>
            <p:nvPr/>
          </p:nvSpPr>
          <p:spPr bwMode="auto">
            <a:xfrm>
              <a:off x="1317" y="2389"/>
              <a:ext cx="1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i="1">
                  <a:solidFill>
                    <a:srgbClr val="000000"/>
                  </a:solidFill>
                  <a:ea typeface="SimSun" pitchFamily="2" charset="-122"/>
                </a:rPr>
                <a:t>i</a:t>
              </a:r>
              <a:endParaRPr lang="en-GB" altLang="zh-CN">
                <a:ea typeface="SimSun" pitchFamily="2" charset="-122"/>
              </a:endParaRPr>
            </a:p>
          </p:txBody>
        </p:sp>
        <p:sp>
          <p:nvSpPr>
            <p:cNvPr id="43074" name="Rectangle 53"/>
            <p:cNvSpPr>
              <a:spLocks noChangeArrowheads="1"/>
            </p:cNvSpPr>
            <p:nvPr/>
          </p:nvSpPr>
          <p:spPr bwMode="auto">
            <a:xfrm>
              <a:off x="1328" y="2389"/>
              <a:ext cx="8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 in</a:t>
              </a:r>
              <a:endParaRPr lang="en-GB" altLang="zh-CN">
                <a:ea typeface="SimSun" pitchFamily="2" charset="-122"/>
              </a:endParaRPr>
            </a:p>
          </p:txBody>
        </p:sp>
        <p:sp>
          <p:nvSpPr>
            <p:cNvPr id="43075" name="Rectangle 54"/>
            <p:cNvSpPr>
              <a:spLocks noChangeArrowheads="1"/>
            </p:cNvSpPr>
            <p:nvPr/>
          </p:nvSpPr>
          <p:spPr bwMode="auto">
            <a:xfrm>
              <a:off x="2122" y="2546"/>
              <a:ext cx="34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Q2N2222</a:t>
              </a:r>
              <a:endParaRPr lang="en-GB" altLang="zh-CN">
                <a:ea typeface="SimSun" pitchFamily="2" charset="-122"/>
              </a:endParaRPr>
            </a:p>
          </p:txBody>
        </p:sp>
        <p:sp>
          <p:nvSpPr>
            <p:cNvPr id="43076" name="Oval 55"/>
            <p:cNvSpPr>
              <a:spLocks noChangeArrowheads="1"/>
            </p:cNvSpPr>
            <p:nvPr/>
          </p:nvSpPr>
          <p:spPr bwMode="auto">
            <a:xfrm>
              <a:off x="2076" y="2698"/>
              <a:ext cx="25" cy="27"/>
            </a:xfrm>
            <a:prstGeom prst="ellipse">
              <a:avLst/>
            </a:prstGeom>
            <a:solidFill>
              <a:srgbClr val="000000"/>
            </a:solidFill>
            <a:ln w="0">
              <a:solidFill>
                <a:srgbClr val="000000"/>
              </a:solidFill>
              <a:round/>
              <a:headEnd/>
              <a:tailEnd/>
            </a:ln>
          </p:spPr>
          <p:txBody>
            <a:bodyPr/>
            <a:lstStyle/>
            <a:p>
              <a:pPr eaLnBrk="1" hangingPunct="1"/>
              <a:endParaRPr lang="en-US" altLang="zh-CN">
                <a:ea typeface="SimSun" pitchFamily="2" charset="-122"/>
              </a:endParaRPr>
            </a:p>
          </p:txBody>
        </p:sp>
        <p:sp>
          <p:nvSpPr>
            <p:cNvPr id="43077" name="Oval 56"/>
            <p:cNvSpPr>
              <a:spLocks noChangeArrowheads="1"/>
            </p:cNvSpPr>
            <p:nvPr/>
          </p:nvSpPr>
          <p:spPr bwMode="auto">
            <a:xfrm>
              <a:off x="2076" y="2698"/>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43078" name="Freeform 57"/>
            <p:cNvSpPr>
              <a:spLocks noEditPoints="1"/>
            </p:cNvSpPr>
            <p:nvPr/>
          </p:nvSpPr>
          <p:spPr bwMode="auto">
            <a:xfrm>
              <a:off x="2463" y="2058"/>
              <a:ext cx="225" cy="320"/>
            </a:xfrm>
            <a:custGeom>
              <a:avLst/>
              <a:gdLst>
                <a:gd name="T0" fmla="*/ 0 w 225"/>
                <a:gd name="T1" fmla="*/ 160 h 320"/>
                <a:gd name="T2" fmla="*/ 113 w 225"/>
                <a:gd name="T3" fmla="*/ 160 h 320"/>
                <a:gd name="T4" fmla="*/ 113 w 225"/>
                <a:gd name="T5" fmla="*/ 80 h 320"/>
                <a:gd name="T6" fmla="*/ 113 w 225"/>
                <a:gd name="T7" fmla="*/ 240 h 320"/>
                <a:gd name="T8" fmla="*/ 113 w 225"/>
                <a:gd name="T9" fmla="*/ 200 h 320"/>
                <a:gd name="T10" fmla="*/ 225 w 225"/>
                <a:gd name="T11" fmla="*/ 249 h 320"/>
                <a:gd name="T12" fmla="*/ 225 w 225"/>
                <a:gd name="T13" fmla="*/ 320 h 320"/>
                <a:gd name="T14" fmla="*/ 113 w 225"/>
                <a:gd name="T15" fmla="*/ 120 h 320"/>
                <a:gd name="T16" fmla="*/ 225 w 225"/>
                <a:gd name="T17" fmla="*/ 70 h 320"/>
                <a:gd name="T18" fmla="*/ 225 w 225"/>
                <a:gd name="T19" fmla="*/ 0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3" y="160"/>
                  </a:lnTo>
                  <a:moveTo>
                    <a:pt x="113" y="80"/>
                  </a:moveTo>
                  <a:lnTo>
                    <a:pt x="113" y="240"/>
                  </a:lnTo>
                  <a:moveTo>
                    <a:pt x="113" y="200"/>
                  </a:moveTo>
                  <a:lnTo>
                    <a:pt x="225" y="249"/>
                  </a:lnTo>
                  <a:lnTo>
                    <a:pt x="225" y="320"/>
                  </a:lnTo>
                  <a:moveTo>
                    <a:pt x="113" y="120"/>
                  </a:moveTo>
                  <a:lnTo>
                    <a:pt x="225" y="70"/>
                  </a:lnTo>
                  <a:lnTo>
                    <a:pt x="22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79" name="Freeform 58"/>
            <p:cNvSpPr>
              <a:spLocks/>
            </p:cNvSpPr>
            <p:nvPr/>
          </p:nvSpPr>
          <p:spPr bwMode="auto">
            <a:xfrm>
              <a:off x="2576" y="2153"/>
              <a:ext cx="31" cy="27"/>
            </a:xfrm>
            <a:custGeom>
              <a:avLst/>
              <a:gdLst>
                <a:gd name="T0" fmla="*/ 0 w 31"/>
                <a:gd name="T1" fmla="*/ 25 h 27"/>
                <a:gd name="T2" fmla="*/ 20 w 31"/>
                <a:gd name="T3" fmla="*/ 0 h 27"/>
                <a:gd name="T4" fmla="*/ 31 w 31"/>
                <a:gd name="T5" fmla="*/ 27 h 27"/>
                <a:gd name="T6" fmla="*/ 0 w 31"/>
                <a:gd name="T7" fmla="*/ 25 h 27"/>
                <a:gd name="T8" fmla="*/ 0 60000 65536"/>
                <a:gd name="T9" fmla="*/ 0 60000 65536"/>
                <a:gd name="T10" fmla="*/ 0 60000 65536"/>
                <a:gd name="T11" fmla="*/ 0 60000 65536"/>
                <a:gd name="T12" fmla="*/ 0 w 31"/>
                <a:gd name="T13" fmla="*/ 0 h 27"/>
                <a:gd name="T14" fmla="*/ 31 w 31"/>
                <a:gd name="T15" fmla="*/ 27 h 27"/>
              </a:gdLst>
              <a:ahLst/>
              <a:cxnLst>
                <a:cxn ang="T8">
                  <a:pos x="T0" y="T1"/>
                </a:cxn>
                <a:cxn ang="T9">
                  <a:pos x="T2" y="T3"/>
                </a:cxn>
                <a:cxn ang="T10">
                  <a:pos x="T4" y="T5"/>
                </a:cxn>
                <a:cxn ang="T11">
                  <a:pos x="T6" y="T7"/>
                </a:cxn>
              </a:cxnLst>
              <a:rect l="T12" t="T13" r="T14" b="T15"/>
              <a:pathLst>
                <a:path w="31" h="27">
                  <a:moveTo>
                    <a:pt x="0" y="25"/>
                  </a:moveTo>
                  <a:lnTo>
                    <a:pt x="20" y="0"/>
                  </a:lnTo>
                  <a:lnTo>
                    <a:pt x="31" y="27"/>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80" name="Freeform 59"/>
            <p:cNvSpPr>
              <a:spLocks/>
            </p:cNvSpPr>
            <p:nvPr/>
          </p:nvSpPr>
          <p:spPr bwMode="auto">
            <a:xfrm>
              <a:off x="2576" y="2153"/>
              <a:ext cx="31" cy="27"/>
            </a:xfrm>
            <a:custGeom>
              <a:avLst/>
              <a:gdLst>
                <a:gd name="T0" fmla="*/ 0 w 31"/>
                <a:gd name="T1" fmla="*/ 25 h 27"/>
                <a:gd name="T2" fmla="*/ 20 w 31"/>
                <a:gd name="T3" fmla="*/ 0 h 27"/>
                <a:gd name="T4" fmla="*/ 31 w 31"/>
                <a:gd name="T5" fmla="*/ 27 h 27"/>
                <a:gd name="T6" fmla="*/ 0 w 31"/>
                <a:gd name="T7" fmla="*/ 25 h 27"/>
                <a:gd name="T8" fmla="*/ 0 60000 65536"/>
                <a:gd name="T9" fmla="*/ 0 60000 65536"/>
                <a:gd name="T10" fmla="*/ 0 60000 65536"/>
                <a:gd name="T11" fmla="*/ 0 60000 65536"/>
                <a:gd name="T12" fmla="*/ 0 w 31"/>
                <a:gd name="T13" fmla="*/ 0 h 27"/>
                <a:gd name="T14" fmla="*/ 31 w 31"/>
                <a:gd name="T15" fmla="*/ 27 h 27"/>
              </a:gdLst>
              <a:ahLst/>
              <a:cxnLst>
                <a:cxn ang="T8">
                  <a:pos x="T0" y="T1"/>
                </a:cxn>
                <a:cxn ang="T9">
                  <a:pos x="T2" y="T3"/>
                </a:cxn>
                <a:cxn ang="T10">
                  <a:pos x="T4" y="T5"/>
                </a:cxn>
                <a:cxn ang="T11">
                  <a:pos x="T6" y="T7"/>
                </a:cxn>
              </a:cxnLst>
              <a:rect l="T12" t="T13" r="T14" b="T15"/>
              <a:pathLst>
                <a:path w="31" h="27">
                  <a:moveTo>
                    <a:pt x="0" y="25"/>
                  </a:moveTo>
                  <a:lnTo>
                    <a:pt x="20" y="0"/>
                  </a:lnTo>
                  <a:lnTo>
                    <a:pt x="31" y="27"/>
                  </a:lnTo>
                  <a:lnTo>
                    <a:pt x="0" y="25"/>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81" name="Line 60"/>
            <p:cNvSpPr>
              <a:spLocks noChangeShapeType="1"/>
            </p:cNvSpPr>
            <p:nvPr/>
          </p:nvSpPr>
          <p:spPr bwMode="auto">
            <a:xfrm>
              <a:off x="2089" y="2218"/>
              <a:ext cx="374"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2" name="Rectangle 61"/>
            <p:cNvSpPr>
              <a:spLocks noChangeArrowheads="1"/>
            </p:cNvSpPr>
            <p:nvPr/>
          </p:nvSpPr>
          <p:spPr bwMode="auto">
            <a:xfrm>
              <a:off x="1910" y="1920"/>
              <a:ext cx="1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Rc1</a:t>
              </a:r>
              <a:endParaRPr lang="en-GB" altLang="zh-CN">
                <a:ea typeface="SimSun" pitchFamily="2" charset="-122"/>
              </a:endParaRPr>
            </a:p>
          </p:txBody>
        </p:sp>
        <p:sp>
          <p:nvSpPr>
            <p:cNvPr id="43083" name="Rectangle 62"/>
            <p:cNvSpPr>
              <a:spLocks noChangeArrowheads="1"/>
            </p:cNvSpPr>
            <p:nvPr/>
          </p:nvSpPr>
          <p:spPr bwMode="auto">
            <a:xfrm>
              <a:off x="2534" y="2320"/>
              <a:ext cx="10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Q2</a:t>
              </a:r>
              <a:endParaRPr lang="en-GB" altLang="zh-CN">
                <a:ea typeface="SimSun" pitchFamily="2" charset="-122"/>
              </a:endParaRPr>
            </a:p>
          </p:txBody>
        </p:sp>
        <p:sp>
          <p:nvSpPr>
            <p:cNvPr id="43084" name="Rectangle 63"/>
            <p:cNvSpPr>
              <a:spLocks noChangeArrowheads="1"/>
            </p:cNvSpPr>
            <p:nvPr/>
          </p:nvSpPr>
          <p:spPr bwMode="auto">
            <a:xfrm>
              <a:off x="2721" y="2227"/>
              <a:ext cx="40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Q2N2907A</a:t>
              </a:r>
              <a:endParaRPr lang="en-GB" altLang="zh-CN">
                <a:ea typeface="SimSun" pitchFamily="2" charset="-122"/>
              </a:endParaRPr>
            </a:p>
          </p:txBody>
        </p:sp>
        <p:sp>
          <p:nvSpPr>
            <p:cNvPr id="43085" name="Oval 64"/>
            <p:cNvSpPr>
              <a:spLocks noChangeArrowheads="1"/>
            </p:cNvSpPr>
            <p:nvPr/>
          </p:nvSpPr>
          <p:spPr bwMode="auto">
            <a:xfrm>
              <a:off x="2076" y="2205"/>
              <a:ext cx="25" cy="27"/>
            </a:xfrm>
            <a:prstGeom prst="ellipse">
              <a:avLst/>
            </a:prstGeom>
            <a:solidFill>
              <a:srgbClr val="000000"/>
            </a:solidFill>
            <a:ln w="0">
              <a:solidFill>
                <a:srgbClr val="000000"/>
              </a:solidFill>
              <a:round/>
              <a:headEnd/>
              <a:tailEnd/>
            </a:ln>
          </p:spPr>
          <p:txBody>
            <a:bodyPr/>
            <a:lstStyle/>
            <a:p>
              <a:pPr eaLnBrk="1" hangingPunct="1"/>
              <a:endParaRPr lang="en-US" altLang="zh-CN">
                <a:ea typeface="SimSun" pitchFamily="2" charset="-122"/>
              </a:endParaRPr>
            </a:p>
          </p:txBody>
        </p:sp>
        <p:sp>
          <p:nvSpPr>
            <p:cNvPr id="43086" name="Oval 65"/>
            <p:cNvSpPr>
              <a:spLocks noChangeArrowheads="1"/>
            </p:cNvSpPr>
            <p:nvPr/>
          </p:nvSpPr>
          <p:spPr bwMode="auto">
            <a:xfrm>
              <a:off x="2076" y="2205"/>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43087" name="Freeform 66"/>
            <p:cNvSpPr>
              <a:spLocks/>
            </p:cNvSpPr>
            <p:nvPr/>
          </p:nvSpPr>
          <p:spPr bwMode="auto">
            <a:xfrm>
              <a:off x="2657" y="1825"/>
              <a:ext cx="62" cy="166"/>
            </a:xfrm>
            <a:custGeom>
              <a:avLst/>
              <a:gdLst>
                <a:gd name="T0" fmla="*/ 31 w 62"/>
                <a:gd name="T1" fmla="*/ 166 h 166"/>
                <a:gd name="T2" fmla="*/ 0 w 62"/>
                <a:gd name="T3" fmla="*/ 153 h 166"/>
                <a:gd name="T4" fmla="*/ 62 w 62"/>
                <a:gd name="T5" fmla="*/ 125 h 166"/>
                <a:gd name="T6" fmla="*/ 0 w 62"/>
                <a:gd name="T7" fmla="*/ 97 h 166"/>
                <a:gd name="T8" fmla="*/ 62 w 62"/>
                <a:gd name="T9" fmla="*/ 70 h 166"/>
                <a:gd name="T10" fmla="*/ 0 w 62"/>
                <a:gd name="T11" fmla="*/ 41 h 166"/>
                <a:gd name="T12" fmla="*/ 62 w 62"/>
                <a:gd name="T13" fmla="*/ 14 h 166"/>
                <a:gd name="T14" fmla="*/ 31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3"/>
                  </a:lnTo>
                  <a:lnTo>
                    <a:pt x="62" y="125"/>
                  </a:lnTo>
                  <a:lnTo>
                    <a:pt x="0" y="97"/>
                  </a:lnTo>
                  <a:lnTo>
                    <a:pt x="62" y="70"/>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88" name="Line 67"/>
            <p:cNvSpPr>
              <a:spLocks noChangeShapeType="1"/>
            </p:cNvSpPr>
            <p:nvPr/>
          </p:nvSpPr>
          <p:spPr bwMode="auto">
            <a:xfrm flipV="1">
              <a:off x="2688" y="1991"/>
              <a:ext cx="1" cy="6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9" name="Line 68"/>
            <p:cNvSpPr>
              <a:spLocks noChangeShapeType="1"/>
            </p:cNvSpPr>
            <p:nvPr/>
          </p:nvSpPr>
          <p:spPr bwMode="auto">
            <a:xfrm flipV="1">
              <a:off x="2688" y="1725"/>
              <a:ext cx="1" cy="1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0" name="Line 69"/>
            <p:cNvSpPr>
              <a:spLocks noChangeShapeType="1"/>
            </p:cNvSpPr>
            <p:nvPr/>
          </p:nvSpPr>
          <p:spPr bwMode="auto">
            <a:xfrm>
              <a:off x="2688" y="2058"/>
              <a:ext cx="33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1" name="Line 70"/>
            <p:cNvSpPr>
              <a:spLocks noChangeShapeType="1"/>
            </p:cNvSpPr>
            <p:nvPr/>
          </p:nvSpPr>
          <p:spPr bwMode="auto">
            <a:xfrm>
              <a:off x="2988" y="1925"/>
              <a:ext cx="7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2" name="Line 71"/>
            <p:cNvSpPr>
              <a:spLocks noChangeShapeType="1"/>
            </p:cNvSpPr>
            <p:nvPr/>
          </p:nvSpPr>
          <p:spPr bwMode="auto">
            <a:xfrm>
              <a:off x="2988" y="1885"/>
              <a:ext cx="7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3" name="Line 72"/>
            <p:cNvSpPr>
              <a:spLocks noChangeShapeType="1"/>
            </p:cNvSpPr>
            <p:nvPr/>
          </p:nvSpPr>
          <p:spPr bwMode="auto">
            <a:xfrm flipV="1">
              <a:off x="3025" y="1928"/>
              <a:ext cx="1" cy="13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4" name="Line 73"/>
            <p:cNvSpPr>
              <a:spLocks noChangeShapeType="1"/>
            </p:cNvSpPr>
            <p:nvPr/>
          </p:nvSpPr>
          <p:spPr bwMode="auto">
            <a:xfrm flipV="1">
              <a:off x="3025" y="1725"/>
              <a:ext cx="1" cy="16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5" name="Oval 74"/>
            <p:cNvSpPr>
              <a:spLocks noChangeArrowheads="1"/>
            </p:cNvSpPr>
            <p:nvPr/>
          </p:nvSpPr>
          <p:spPr bwMode="auto">
            <a:xfrm>
              <a:off x="2675" y="2045"/>
              <a:ext cx="25" cy="26"/>
            </a:xfrm>
            <a:prstGeom prst="ellipse">
              <a:avLst/>
            </a:prstGeom>
            <a:solidFill>
              <a:srgbClr val="000000"/>
            </a:solidFill>
            <a:ln w="0">
              <a:solidFill>
                <a:srgbClr val="000000"/>
              </a:solidFill>
              <a:round/>
              <a:headEnd/>
              <a:tailEnd/>
            </a:ln>
          </p:spPr>
          <p:txBody>
            <a:bodyPr/>
            <a:lstStyle/>
            <a:p>
              <a:pPr eaLnBrk="1" hangingPunct="1"/>
              <a:endParaRPr lang="en-US" altLang="zh-CN">
                <a:ea typeface="SimSun" pitchFamily="2" charset="-122"/>
              </a:endParaRPr>
            </a:p>
          </p:txBody>
        </p:sp>
        <p:sp>
          <p:nvSpPr>
            <p:cNvPr id="43096" name="Oval 75"/>
            <p:cNvSpPr>
              <a:spLocks noChangeArrowheads="1"/>
            </p:cNvSpPr>
            <p:nvPr/>
          </p:nvSpPr>
          <p:spPr bwMode="auto">
            <a:xfrm>
              <a:off x="2675" y="2045"/>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43097" name="Rectangle 76"/>
            <p:cNvSpPr>
              <a:spLocks noChangeArrowheads="1"/>
            </p:cNvSpPr>
            <p:nvPr/>
          </p:nvSpPr>
          <p:spPr bwMode="auto">
            <a:xfrm>
              <a:off x="2509" y="1820"/>
              <a:ext cx="14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Re2</a:t>
              </a:r>
              <a:endParaRPr lang="en-GB" altLang="zh-CN">
                <a:ea typeface="SimSun" pitchFamily="2" charset="-122"/>
              </a:endParaRPr>
            </a:p>
          </p:txBody>
        </p:sp>
        <p:sp>
          <p:nvSpPr>
            <p:cNvPr id="43098" name="Rectangle 77"/>
            <p:cNvSpPr>
              <a:spLocks noChangeArrowheads="1"/>
            </p:cNvSpPr>
            <p:nvPr/>
          </p:nvSpPr>
          <p:spPr bwMode="auto">
            <a:xfrm>
              <a:off x="2509" y="1908"/>
              <a:ext cx="8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2k</a:t>
              </a:r>
              <a:endParaRPr lang="en-GB" altLang="zh-CN">
                <a:ea typeface="SimSun" pitchFamily="2" charset="-122"/>
              </a:endParaRPr>
            </a:p>
          </p:txBody>
        </p:sp>
        <p:sp>
          <p:nvSpPr>
            <p:cNvPr id="43099" name="Rectangle 78"/>
            <p:cNvSpPr>
              <a:spLocks noChangeArrowheads="1"/>
            </p:cNvSpPr>
            <p:nvPr/>
          </p:nvSpPr>
          <p:spPr bwMode="auto">
            <a:xfrm>
              <a:off x="2834" y="1820"/>
              <a:ext cx="14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Ce2</a:t>
              </a:r>
              <a:endParaRPr lang="en-GB" altLang="zh-CN">
                <a:ea typeface="SimSun" pitchFamily="2" charset="-122"/>
              </a:endParaRPr>
            </a:p>
          </p:txBody>
        </p:sp>
        <p:sp>
          <p:nvSpPr>
            <p:cNvPr id="43100" name="Rectangle 79"/>
            <p:cNvSpPr>
              <a:spLocks noChangeArrowheads="1"/>
            </p:cNvSpPr>
            <p:nvPr/>
          </p:nvSpPr>
          <p:spPr bwMode="auto">
            <a:xfrm>
              <a:off x="2834" y="1908"/>
              <a:ext cx="15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6.8u</a:t>
              </a:r>
              <a:endParaRPr lang="en-GB" altLang="zh-CN">
                <a:ea typeface="SimSun" pitchFamily="2" charset="-122"/>
              </a:endParaRPr>
            </a:p>
          </p:txBody>
        </p:sp>
        <p:sp>
          <p:nvSpPr>
            <p:cNvPr id="43101" name="Line 80"/>
            <p:cNvSpPr>
              <a:spLocks noChangeShapeType="1"/>
            </p:cNvSpPr>
            <p:nvPr/>
          </p:nvSpPr>
          <p:spPr bwMode="auto">
            <a:xfrm>
              <a:off x="2089" y="1725"/>
              <a:ext cx="118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02" name="Oval 81"/>
            <p:cNvSpPr>
              <a:spLocks noChangeArrowheads="1"/>
            </p:cNvSpPr>
            <p:nvPr/>
          </p:nvSpPr>
          <p:spPr bwMode="auto">
            <a:xfrm>
              <a:off x="2675" y="1712"/>
              <a:ext cx="25" cy="26"/>
            </a:xfrm>
            <a:prstGeom prst="ellipse">
              <a:avLst/>
            </a:prstGeom>
            <a:solidFill>
              <a:srgbClr val="000000"/>
            </a:solidFill>
            <a:ln w="0">
              <a:solidFill>
                <a:srgbClr val="000000"/>
              </a:solidFill>
              <a:round/>
              <a:headEnd/>
              <a:tailEnd/>
            </a:ln>
          </p:spPr>
          <p:txBody>
            <a:bodyPr/>
            <a:lstStyle/>
            <a:p>
              <a:pPr eaLnBrk="1" hangingPunct="1"/>
              <a:endParaRPr lang="en-US" altLang="zh-CN">
                <a:ea typeface="SimSun" pitchFamily="2" charset="-122"/>
              </a:endParaRPr>
            </a:p>
          </p:txBody>
        </p:sp>
        <p:sp>
          <p:nvSpPr>
            <p:cNvPr id="43103" name="Oval 82"/>
            <p:cNvSpPr>
              <a:spLocks noChangeArrowheads="1"/>
            </p:cNvSpPr>
            <p:nvPr/>
          </p:nvSpPr>
          <p:spPr bwMode="auto">
            <a:xfrm>
              <a:off x="2675" y="1712"/>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43104" name="Oval 83"/>
            <p:cNvSpPr>
              <a:spLocks noChangeArrowheads="1"/>
            </p:cNvSpPr>
            <p:nvPr/>
          </p:nvSpPr>
          <p:spPr bwMode="auto">
            <a:xfrm>
              <a:off x="3013" y="1712"/>
              <a:ext cx="25" cy="26"/>
            </a:xfrm>
            <a:prstGeom prst="ellipse">
              <a:avLst/>
            </a:prstGeom>
            <a:solidFill>
              <a:srgbClr val="000000"/>
            </a:solidFill>
            <a:ln w="0">
              <a:solidFill>
                <a:srgbClr val="000000"/>
              </a:solidFill>
              <a:round/>
              <a:headEnd/>
              <a:tailEnd/>
            </a:ln>
          </p:spPr>
          <p:txBody>
            <a:bodyPr/>
            <a:lstStyle/>
            <a:p>
              <a:pPr eaLnBrk="1" hangingPunct="1"/>
              <a:endParaRPr lang="en-US" altLang="zh-CN">
                <a:ea typeface="SimSun" pitchFamily="2" charset="-122"/>
              </a:endParaRPr>
            </a:p>
          </p:txBody>
        </p:sp>
        <p:sp>
          <p:nvSpPr>
            <p:cNvPr id="43105" name="Oval 84"/>
            <p:cNvSpPr>
              <a:spLocks noChangeArrowheads="1"/>
            </p:cNvSpPr>
            <p:nvPr/>
          </p:nvSpPr>
          <p:spPr bwMode="auto">
            <a:xfrm>
              <a:off x="3013" y="1712"/>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43106" name="Oval 85"/>
            <p:cNvSpPr>
              <a:spLocks noChangeArrowheads="1"/>
            </p:cNvSpPr>
            <p:nvPr/>
          </p:nvSpPr>
          <p:spPr bwMode="auto">
            <a:xfrm>
              <a:off x="2351" y="1712"/>
              <a:ext cx="25" cy="26"/>
            </a:xfrm>
            <a:prstGeom prst="ellipse">
              <a:avLst/>
            </a:prstGeom>
            <a:solidFill>
              <a:srgbClr val="000000"/>
            </a:solidFill>
            <a:ln w="0">
              <a:solidFill>
                <a:srgbClr val="000000"/>
              </a:solidFill>
              <a:round/>
              <a:headEnd/>
              <a:tailEnd/>
            </a:ln>
          </p:spPr>
          <p:txBody>
            <a:bodyPr/>
            <a:lstStyle/>
            <a:p>
              <a:pPr eaLnBrk="1" hangingPunct="1"/>
              <a:endParaRPr lang="en-US" altLang="zh-CN">
                <a:ea typeface="SimSun" pitchFamily="2" charset="-122"/>
              </a:endParaRPr>
            </a:p>
          </p:txBody>
        </p:sp>
        <p:sp>
          <p:nvSpPr>
            <p:cNvPr id="43107" name="Oval 86"/>
            <p:cNvSpPr>
              <a:spLocks noChangeArrowheads="1"/>
            </p:cNvSpPr>
            <p:nvPr/>
          </p:nvSpPr>
          <p:spPr bwMode="auto">
            <a:xfrm>
              <a:off x="2351" y="1712"/>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43108" name="Line 87"/>
            <p:cNvSpPr>
              <a:spLocks noChangeShapeType="1"/>
            </p:cNvSpPr>
            <p:nvPr/>
          </p:nvSpPr>
          <p:spPr bwMode="auto">
            <a:xfrm flipV="1">
              <a:off x="2363" y="1618"/>
              <a:ext cx="1" cy="10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09" name="Oval 88"/>
            <p:cNvSpPr>
              <a:spLocks noChangeArrowheads="1"/>
            </p:cNvSpPr>
            <p:nvPr/>
          </p:nvSpPr>
          <p:spPr bwMode="auto">
            <a:xfrm>
              <a:off x="2351" y="1605"/>
              <a:ext cx="25" cy="27"/>
            </a:xfrm>
            <a:prstGeom prst="ellipse">
              <a:avLst/>
            </a:prstGeom>
            <a:solidFill>
              <a:srgbClr val="FFFFFF"/>
            </a:solidFill>
            <a:ln w="0">
              <a:solidFill>
                <a:srgbClr val="000000"/>
              </a:solidFill>
              <a:round/>
              <a:headEnd/>
              <a:tailEnd/>
            </a:ln>
          </p:spPr>
          <p:txBody>
            <a:bodyPr/>
            <a:lstStyle/>
            <a:p>
              <a:pPr eaLnBrk="1" hangingPunct="1"/>
              <a:endParaRPr lang="en-US" altLang="zh-CN">
                <a:ea typeface="SimSun" pitchFamily="2" charset="-122"/>
              </a:endParaRPr>
            </a:p>
          </p:txBody>
        </p:sp>
        <p:sp>
          <p:nvSpPr>
            <p:cNvPr id="43110" name="Oval 89"/>
            <p:cNvSpPr>
              <a:spLocks noChangeArrowheads="1"/>
            </p:cNvSpPr>
            <p:nvPr/>
          </p:nvSpPr>
          <p:spPr bwMode="auto">
            <a:xfrm>
              <a:off x="2351" y="1605"/>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43111" name="Rectangle 90"/>
            <p:cNvSpPr>
              <a:spLocks noChangeArrowheads="1"/>
            </p:cNvSpPr>
            <p:nvPr/>
          </p:nvSpPr>
          <p:spPr bwMode="auto">
            <a:xfrm>
              <a:off x="2209" y="1564"/>
              <a:ext cx="13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Vcc</a:t>
              </a:r>
              <a:endParaRPr lang="en-GB" altLang="zh-CN">
                <a:ea typeface="SimSun" pitchFamily="2" charset="-122"/>
              </a:endParaRPr>
            </a:p>
          </p:txBody>
        </p:sp>
        <p:sp>
          <p:nvSpPr>
            <p:cNvPr id="43112" name="Line 91"/>
            <p:cNvSpPr>
              <a:spLocks noChangeShapeType="1"/>
            </p:cNvSpPr>
            <p:nvPr/>
          </p:nvSpPr>
          <p:spPr bwMode="auto">
            <a:xfrm flipV="1">
              <a:off x="2688" y="2378"/>
              <a:ext cx="1" cy="48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13" name="Freeform 92"/>
            <p:cNvSpPr>
              <a:spLocks/>
            </p:cNvSpPr>
            <p:nvPr/>
          </p:nvSpPr>
          <p:spPr bwMode="auto">
            <a:xfrm>
              <a:off x="2657" y="2859"/>
              <a:ext cx="62" cy="167"/>
            </a:xfrm>
            <a:custGeom>
              <a:avLst/>
              <a:gdLst>
                <a:gd name="T0" fmla="*/ 31 w 62"/>
                <a:gd name="T1" fmla="*/ 167 h 167"/>
                <a:gd name="T2" fmla="*/ 0 w 62"/>
                <a:gd name="T3" fmla="*/ 153 h 167"/>
                <a:gd name="T4" fmla="*/ 62 w 62"/>
                <a:gd name="T5" fmla="*/ 125 h 167"/>
                <a:gd name="T6" fmla="*/ 0 w 62"/>
                <a:gd name="T7" fmla="*/ 98 h 167"/>
                <a:gd name="T8" fmla="*/ 62 w 62"/>
                <a:gd name="T9" fmla="*/ 70 h 167"/>
                <a:gd name="T10" fmla="*/ 0 w 62"/>
                <a:gd name="T11" fmla="*/ 42 h 167"/>
                <a:gd name="T12" fmla="*/ 62 w 62"/>
                <a:gd name="T13" fmla="*/ 14 h 167"/>
                <a:gd name="T14" fmla="*/ 31 w 62"/>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7"/>
                <a:gd name="T26" fmla="*/ 62 w 62"/>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7">
                  <a:moveTo>
                    <a:pt x="31" y="167"/>
                  </a:moveTo>
                  <a:lnTo>
                    <a:pt x="0" y="153"/>
                  </a:lnTo>
                  <a:lnTo>
                    <a:pt x="62" y="125"/>
                  </a:lnTo>
                  <a:lnTo>
                    <a:pt x="0" y="98"/>
                  </a:lnTo>
                  <a:lnTo>
                    <a:pt x="62" y="70"/>
                  </a:lnTo>
                  <a:lnTo>
                    <a:pt x="0" y="42"/>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114" name="Line 93"/>
            <p:cNvSpPr>
              <a:spLocks noChangeShapeType="1"/>
            </p:cNvSpPr>
            <p:nvPr/>
          </p:nvSpPr>
          <p:spPr bwMode="auto">
            <a:xfrm flipV="1">
              <a:off x="2688" y="3026"/>
              <a:ext cx="1" cy="325"/>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15" name="Line 94"/>
            <p:cNvSpPr>
              <a:spLocks noChangeShapeType="1"/>
            </p:cNvSpPr>
            <p:nvPr/>
          </p:nvSpPr>
          <p:spPr bwMode="auto">
            <a:xfrm flipH="1">
              <a:off x="2700" y="2711"/>
              <a:ext cx="353"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16" name="Freeform 95"/>
            <p:cNvSpPr>
              <a:spLocks noEditPoints="1"/>
            </p:cNvSpPr>
            <p:nvPr/>
          </p:nvSpPr>
          <p:spPr bwMode="auto">
            <a:xfrm>
              <a:off x="3053" y="2551"/>
              <a:ext cx="225" cy="320"/>
            </a:xfrm>
            <a:custGeom>
              <a:avLst/>
              <a:gdLst>
                <a:gd name="T0" fmla="*/ 0 w 225"/>
                <a:gd name="T1" fmla="*/ 160 h 320"/>
                <a:gd name="T2" fmla="*/ 112 w 225"/>
                <a:gd name="T3" fmla="*/ 160 h 320"/>
                <a:gd name="T4" fmla="*/ 112 w 225"/>
                <a:gd name="T5" fmla="*/ 240 h 320"/>
                <a:gd name="T6" fmla="*/ 112 w 225"/>
                <a:gd name="T7" fmla="*/ 80 h 320"/>
                <a:gd name="T8" fmla="*/ 112 w 225"/>
                <a:gd name="T9" fmla="*/ 120 h 320"/>
                <a:gd name="T10" fmla="*/ 225 w 225"/>
                <a:gd name="T11" fmla="*/ 71 h 320"/>
                <a:gd name="T12" fmla="*/ 225 w 225"/>
                <a:gd name="T13" fmla="*/ 0 h 320"/>
                <a:gd name="T14" fmla="*/ 112 w 225"/>
                <a:gd name="T15" fmla="*/ 200 h 320"/>
                <a:gd name="T16" fmla="*/ 225 w 225"/>
                <a:gd name="T17" fmla="*/ 250 h 320"/>
                <a:gd name="T18" fmla="*/ 225 w 225"/>
                <a:gd name="T19" fmla="*/ 320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2" y="160"/>
                  </a:lnTo>
                  <a:moveTo>
                    <a:pt x="112" y="240"/>
                  </a:moveTo>
                  <a:lnTo>
                    <a:pt x="112" y="80"/>
                  </a:lnTo>
                  <a:moveTo>
                    <a:pt x="112" y="120"/>
                  </a:moveTo>
                  <a:lnTo>
                    <a:pt x="225" y="71"/>
                  </a:lnTo>
                  <a:lnTo>
                    <a:pt x="225" y="0"/>
                  </a:lnTo>
                  <a:moveTo>
                    <a:pt x="112" y="200"/>
                  </a:moveTo>
                  <a:lnTo>
                    <a:pt x="225" y="250"/>
                  </a:lnTo>
                  <a:lnTo>
                    <a:pt x="225" y="32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117" name="Freeform 96"/>
            <p:cNvSpPr>
              <a:spLocks/>
            </p:cNvSpPr>
            <p:nvPr/>
          </p:nvSpPr>
          <p:spPr bwMode="auto">
            <a:xfrm>
              <a:off x="3246" y="2776"/>
              <a:ext cx="32" cy="28"/>
            </a:xfrm>
            <a:custGeom>
              <a:avLst/>
              <a:gdLst>
                <a:gd name="T0" fmla="*/ 32 w 32"/>
                <a:gd name="T1" fmla="*/ 25 h 28"/>
                <a:gd name="T2" fmla="*/ 0 w 32"/>
                <a:gd name="T3" fmla="*/ 28 h 28"/>
                <a:gd name="T4" fmla="*/ 11 w 32"/>
                <a:gd name="T5" fmla="*/ 0 h 28"/>
                <a:gd name="T6" fmla="*/ 32 w 32"/>
                <a:gd name="T7" fmla="*/ 25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5"/>
                  </a:moveTo>
                  <a:lnTo>
                    <a:pt x="0" y="28"/>
                  </a:lnTo>
                  <a:lnTo>
                    <a:pt x="11" y="0"/>
                  </a:lnTo>
                  <a:lnTo>
                    <a:pt x="32"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118" name="Freeform 97"/>
            <p:cNvSpPr>
              <a:spLocks/>
            </p:cNvSpPr>
            <p:nvPr/>
          </p:nvSpPr>
          <p:spPr bwMode="auto">
            <a:xfrm>
              <a:off x="3246" y="2776"/>
              <a:ext cx="32" cy="28"/>
            </a:xfrm>
            <a:custGeom>
              <a:avLst/>
              <a:gdLst>
                <a:gd name="T0" fmla="*/ 32 w 32"/>
                <a:gd name="T1" fmla="*/ 25 h 28"/>
                <a:gd name="T2" fmla="*/ 0 w 32"/>
                <a:gd name="T3" fmla="*/ 28 h 28"/>
                <a:gd name="T4" fmla="*/ 11 w 32"/>
                <a:gd name="T5" fmla="*/ 0 h 28"/>
                <a:gd name="T6" fmla="*/ 32 w 32"/>
                <a:gd name="T7" fmla="*/ 25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5"/>
                  </a:moveTo>
                  <a:lnTo>
                    <a:pt x="0" y="28"/>
                  </a:lnTo>
                  <a:lnTo>
                    <a:pt x="11" y="0"/>
                  </a:lnTo>
                  <a:lnTo>
                    <a:pt x="32" y="25"/>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119" name="Rectangle 98"/>
            <p:cNvSpPr>
              <a:spLocks noChangeArrowheads="1"/>
            </p:cNvSpPr>
            <p:nvPr/>
          </p:nvSpPr>
          <p:spPr bwMode="auto">
            <a:xfrm>
              <a:off x="3302" y="2720"/>
              <a:ext cx="34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Q2N2222</a:t>
              </a:r>
              <a:endParaRPr lang="en-GB" altLang="zh-CN">
                <a:ea typeface="SimSun" pitchFamily="2" charset="-122"/>
              </a:endParaRPr>
            </a:p>
          </p:txBody>
        </p:sp>
        <p:sp>
          <p:nvSpPr>
            <p:cNvPr id="43120" name="Freeform 99"/>
            <p:cNvSpPr>
              <a:spLocks/>
            </p:cNvSpPr>
            <p:nvPr/>
          </p:nvSpPr>
          <p:spPr bwMode="auto">
            <a:xfrm>
              <a:off x="3244" y="2085"/>
              <a:ext cx="62" cy="166"/>
            </a:xfrm>
            <a:custGeom>
              <a:avLst/>
              <a:gdLst>
                <a:gd name="T0" fmla="*/ 31 w 62"/>
                <a:gd name="T1" fmla="*/ 166 h 166"/>
                <a:gd name="T2" fmla="*/ 0 w 62"/>
                <a:gd name="T3" fmla="*/ 152 h 166"/>
                <a:gd name="T4" fmla="*/ 62 w 62"/>
                <a:gd name="T5" fmla="*/ 125 h 166"/>
                <a:gd name="T6" fmla="*/ 0 w 62"/>
                <a:gd name="T7" fmla="*/ 97 h 166"/>
                <a:gd name="T8" fmla="*/ 62 w 62"/>
                <a:gd name="T9" fmla="*/ 69 h 166"/>
                <a:gd name="T10" fmla="*/ 0 w 62"/>
                <a:gd name="T11" fmla="*/ 41 h 166"/>
                <a:gd name="T12" fmla="*/ 62 w 62"/>
                <a:gd name="T13" fmla="*/ 14 h 166"/>
                <a:gd name="T14" fmla="*/ 31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2"/>
                  </a:lnTo>
                  <a:lnTo>
                    <a:pt x="62" y="125"/>
                  </a:lnTo>
                  <a:lnTo>
                    <a:pt x="0" y="97"/>
                  </a:lnTo>
                  <a:lnTo>
                    <a:pt x="62" y="69"/>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121" name="Line 100"/>
            <p:cNvSpPr>
              <a:spLocks noChangeShapeType="1"/>
            </p:cNvSpPr>
            <p:nvPr/>
          </p:nvSpPr>
          <p:spPr bwMode="auto">
            <a:xfrm flipV="1">
              <a:off x="3275" y="1725"/>
              <a:ext cx="1" cy="36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22" name="Line 101"/>
            <p:cNvSpPr>
              <a:spLocks noChangeShapeType="1"/>
            </p:cNvSpPr>
            <p:nvPr/>
          </p:nvSpPr>
          <p:spPr bwMode="auto">
            <a:xfrm flipH="1" flipV="1">
              <a:off x="3275" y="2251"/>
              <a:ext cx="3" cy="3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23" name="Oval 102"/>
            <p:cNvSpPr>
              <a:spLocks noChangeArrowheads="1"/>
            </p:cNvSpPr>
            <p:nvPr/>
          </p:nvSpPr>
          <p:spPr bwMode="auto">
            <a:xfrm>
              <a:off x="2675" y="2698"/>
              <a:ext cx="25" cy="27"/>
            </a:xfrm>
            <a:prstGeom prst="ellipse">
              <a:avLst/>
            </a:prstGeom>
            <a:solidFill>
              <a:srgbClr val="000000"/>
            </a:solidFill>
            <a:ln w="0">
              <a:solidFill>
                <a:srgbClr val="000000"/>
              </a:solidFill>
              <a:round/>
              <a:headEnd/>
              <a:tailEnd/>
            </a:ln>
          </p:spPr>
          <p:txBody>
            <a:bodyPr/>
            <a:lstStyle/>
            <a:p>
              <a:pPr eaLnBrk="1" hangingPunct="1"/>
              <a:endParaRPr lang="en-US" altLang="zh-CN">
                <a:ea typeface="SimSun" pitchFamily="2" charset="-122"/>
              </a:endParaRPr>
            </a:p>
          </p:txBody>
        </p:sp>
        <p:sp>
          <p:nvSpPr>
            <p:cNvPr id="43124" name="Oval 103"/>
            <p:cNvSpPr>
              <a:spLocks noChangeArrowheads="1"/>
            </p:cNvSpPr>
            <p:nvPr/>
          </p:nvSpPr>
          <p:spPr bwMode="auto">
            <a:xfrm>
              <a:off x="2675" y="2698"/>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43125" name="Rectangle 104"/>
            <p:cNvSpPr>
              <a:spLocks noChangeArrowheads="1"/>
            </p:cNvSpPr>
            <p:nvPr/>
          </p:nvSpPr>
          <p:spPr bwMode="auto">
            <a:xfrm>
              <a:off x="3046" y="2589"/>
              <a:ext cx="10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Q3</a:t>
              </a:r>
              <a:endParaRPr lang="en-GB" altLang="zh-CN">
                <a:ea typeface="SimSun" pitchFamily="2" charset="-122"/>
              </a:endParaRPr>
            </a:p>
          </p:txBody>
        </p:sp>
        <p:sp>
          <p:nvSpPr>
            <p:cNvPr id="43126" name="Rectangle 105"/>
            <p:cNvSpPr>
              <a:spLocks noChangeArrowheads="1"/>
            </p:cNvSpPr>
            <p:nvPr/>
          </p:nvSpPr>
          <p:spPr bwMode="auto">
            <a:xfrm>
              <a:off x="2509" y="2895"/>
              <a:ext cx="1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Rc2</a:t>
              </a:r>
              <a:endParaRPr lang="en-GB" altLang="zh-CN">
                <a:ea typeface="SimSun" pitchFamily="2" charset="-122"/>
              </a:endParaRPr>
            </a:p>
          </p:txBody>
        </p:sp>
        <p:sp>
          <p:nvSpPr>
            <p:cNvPr id="43127" name="Rectangle 106"/>
            <p:cNvSpPr>
              <a:spLocks noChangeArrowheads="1"/>
            </p:cNvSpPr>
            <p:nvPr/>
          </p:nvSpPr>
          <p:spPr bwMode="auto">
            <a:xfrm>
              <a:off x="2746" y="2895"/>
              <a:ext cx="15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6.2k</a:t>
              </a:r>
              <a:endParaRPr lang="en-GB" altLang="zh-CN">
                <a:ea typeface="SimSun" pitchFamily="2" charset="-122"/>
              </a:endParaRPr>
            </a:p>
          </p:txBody>
        </p:sp>
        <p:sp>
          <p:nvSpPr>
            <p:cNvPr id="43128" name="Rectangle 107"/>
            <p:cNvSpPr>
              <a:spLocks noChangeArrowheads="1"/>
            </p:cNvSpPr>
            <p:nvPr/>
          </p:nvSpPr>
          <p:spPr bwMode="auto">
            <a:xfrm>
              <a:off x="3327" y="2083"/>
              <a:ext cx="1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Rc3</a:t>
              </a:r>
              <a:endParaRPr lang="en-GB" altLang="zh-CN">
                <a:ea typeface="SimSun" pitchFamily="2" charset="-122"/>
              </a:endParaRPr>
            </a:p>
          </p:txBody>
        </p:sp>
        <p:sp>
          <p:nvSpPr>
            <p:cNvPr id="43129" name="Rectangle 108"/>
            <p:cNvSpPr>
              <a:spLocks noChangeArrowheads="1"/>
            </p:cNvSpPr>
            <p:nvPr/>
          </p:nvSpPr>
          <p:spPr bwMode="auto">
            <a:xfrm>
              <a:off x="3327" y="2177"/>
              <a:ext cx="19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3.48k</a:t>
              </a:r>
              <a:endParaRPr lang="en-GB" altLang="zh-CN">
                <a:ea typeface="SimSun" pitchFamily="2" charset="-122"/>
              </a:endParaRPr>
            </a:p>
          </p:txBody>
        </p:sp>
        <p:sp>
          <p:nvSpPr>
            <p:cNvPr id="43130" name="Line 109"/>
            <p:cNvSpPr>
              <a:spLocks noChangeShapeType="1"/>
            </p:cNvSpPr>
            <p:nvPr/>
          </p:nvSpPr>
          <p:spPr bwMode="auto">
            <a:xfrm>
              <a:off x="3275" y="2418"/>
              <a:ext cx="312"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31" name="Line 110"/>
            <p:cNvSpPr>
              <a:spLocks noChangeShapeType="1"/>
            </p:cNvSpPr>
            <p:nvPr/>
          </p:nvSpPr>
          <p:spPr bwMode="auto">
            <a:xfrm flipH="1">
              <a:off x="3275" y="2871"/>
              <a:ext cx="3" cy="21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32" name="Freeform 111"/>
            <p:cNvSpPr>
              <a:spLocks/>
            </p:cNvSpPr>
            <p:nvPr/>
          </p:nvSpPr>
          <p:spPr bwMode="auto">
            <a:xfrm>
              <a:off x="3244" y="3084"/>
              <a:ext cx="62" cy="167"/>
            </a:xfrm>
            <a:custGeom>
              <a:avLst/>
              <a:gdLst>
                <a:gd name="T0" fmla="*/ 31 w 62"/>
                <a:gd name="T1" fmla="*/ 167 h 167"/>
                <a:gd name="T2" fmla="*/ 0 w 62"/>
                <a:gd name="T3" fmla="*/ 153 h 167"/>
                <a:gd name="T4" fmla="*/ 62 w 62"/>
                <a:gd name="T5" fmla="*/ 125 h 167"/>
                <a:gd name="T6" fmla="*/ 0 w 62"/>
                <a:gd name="T7" fmla="*/ 98 h 167"/>
                <a:gd name="T8" fmla="*/ 62 w 62"/>
                <a:gd name="T9" fmla="*/ 70 h 167"/>
                <a:gd name="T10" fmla="*/ 0 w 62"/>
                <a:gd name="T11" fmla="*/ 42 h 167"/>
                <a:gd name="T12" fmla="*/ 62 w 62"/>
                <a:gd name="T13" fmla="*/ 14 h 167"/>
                <a:gd name="T14" fmla="*/ 31 w 62"/>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7"/>
                <a:gd name="T26" fmla="*/ 62 w 62"/>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7">
                  <a:moveTo>
                    <a:pt x="31" y="167"/>
                  </a:moveTo>
                  <a:lnTo>
                    <a:pt x="0" y="153"/>
                  </a:lnTo>
                  <a:lnTo>
                    <a:pt x="62" y="125"/>
                  </a:lnTo>
                  <a:lnTo>
                    <a:pt x="0" y="98"/>
                  </a:lnTo>
                  <a:lnTo>
                    <a:pt x="62" y="70"/>
                  </a:lnTo>
                  <a:lnTo>
                    <a:pt x="0" y="42"/>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133" name="Line 112"/>
            <p:cNvSpPr>
              <a:spLocks noChangeShapeType="1"/>
            </p:cNvSpPr>
            <p:nvPr/>
          </p:nvSpPr>
          <p:spPr bwMode="auto">
            <a:xfrm>
              <a:off x="2688" y="3351"/>
              <a:ext cx="58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34" name="Line 113"/>
            <p:cNvSpPr>
              <a:spLocks noChangeShapeType="1"/>
            </p:cNvSpPr>
            <p:nvPr/>
          </p:nvSpPr>
          <p:spPr bwMode="auto">
            <a:xfrm flipV="1">
              <a:off x="3275" y="3251"/>
              <a:ext cx="1" cy="1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35" name="Line 114"/>
            <p:cNvSpPr>
              <a:spLocks noChangeShapeType="1"/>
            </p:cNvSpPr>
            <p:nvPr/>
          </p:nvSpPr>
          <p:spPr bwMode="auto">
            <a:xfrm>
              <a:off x="3587" y="2951"/>
              <a:ext cx="1" cy="8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36" name="Line 115"/>
            <p:cNvSpPr>
              <a:spLocks noChangeShapeType="1"/>
            </p:cNvSpPr>
            <p:nvPr/>
          </p:nvSpPr>
          <p:spPr bwMode="auto">
            <a:xfrm>
              <a:off x="3624" y="2951"/>
              <a:ext cx="1" cy="8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37" name="Line 116"/>
            <p:cNvSpPr>
              <a:spLocks noChangeShapeType="1"/>
            </p:cNvSpPr>
            <p:nvPr/>
          </p:nvSpPr>
          <p:spPr bwMode="auto">
            <a:xfrm>
              <a:off x="3275" y="2991"/>
              <a:ext cx="312"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38" name="Rectangle 117"/>
            <p:cNvSpPr>
              <a:spLocks noChangeArrowheads="1"/>
            </p:cNvSpPr>
            <p:nvPr/>
          </p:nvSpPr>
          <p:spPr bwMode="auto">
            <a:xfrm>
              <a:off x="3345" y="2883"/>
              <a:ext cx="1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i="1">
                  <a:solidFill>
                    <a:srgbClr val="000000"/>
                  </a:solidFill>
                  <a:ea typeface="SimSun" pitchFamily="2" charset="-122"/>
                </a:rPr>
                <a:t>i</a:t>
              </a:r>
              <a:endParaRPr lang="en-GB" altLang="zh-CN">
                <a:ea typeface="SimSun" pitchFamily="2" charset="-122"/>
              </a:endParaRPr>
            </a:p>
          </p:txBody>
        </p:sp>
        <p:sp>
          <p:nvSpPr>
            <p:cNvPr id="43139" name="Rectangle 118"/>
            <p:cNvSpPr>
              <a:spLocks noChangeArrowheads="1"/>
            </p:cNvSpPr>
            <p:nvPr/>
          </p:nvSpPr>
          <p:spPr bwMode="auto">
            <a:xfrm>
              <a:off x="3365" y="2883"/>
              <a:ext cx="13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 out</a:t>
              </a:r>
              <a:endParaRPr lang="en-GB" altLang="zh-CN">
                <a:ea typeface="SimSun" pitchFamily="2" charset="-122"/>
              </a:endParaRPr>
            </a:p>
          </p:txBody>
        </p:sp>
        <p:sp>
          <p:nvSpPr>
            <p:cNvPr id="43140" name="Line 119"/>
            <p:cNvSpPr>
              <a:spLocks noChangeShapeType="1"/>
            </p:cNvSpPr>
            <p:nvPr/>
          </p:nvSpPr>
          <p:spPr bwMode="auto">
            <a:xfrm>
              <a:off x="3400" y="2991"/>
              <a:ext cx="28"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41" name="Freeform 120"/>
            <p:cNvSpPr>
              <a:spLocks/>
            </p:cNvSpPr>
            <p:nvPr/>
          </p:nvSpPr>
          <p:spPr bwMode="auto">
            <a:xfrm>
              <a:off x="3383" y="2968"/>
              <a:ext cx="45" cy="47"/>
            </a:xfrm>
            <a:custGeom>
              <a:avLst/>
              <a:gdLst>
                <a:gd name="T0" fmla="*/ 1 w 114"/>
                <a:gd name="T1" fmla="*/ 0 h 121"/>
                <a:gd name="T2" fmla="*/ 0 w 114"/>
                <a:gd name="T3" fmla="*/ 1 h 121"/>
                <a:gd name="T4" fmla="*/ 0 w 114"/>
                <a:gd name="T5" fmla="*/ 0 h 121"/>
                <a:gd name="T6" fmla="*/ 0 w 114"/>
                <a:gd name="T7" fmla="*/ 0 h 121"/>
                <a:gd name="T8" fmla="*/ 1 w 114"/>
                <a:gd name="T9" fmla="*/ 0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114" y="60"/>
                  </a:moveTo>
                  <a:lnTo>
                    <a:pt x="0" y="121"/>
                  </a:lnTo>
                  <a:cubicBezTo>
                    <a:pt x="18" y="83"/>
                    <a:pt x="18" y="38"/>
                    <a:pt x="0" y="0"/>
                  </a:cubicBezTo>
                  <a:lnTo>
                    <a:pt x="114" y="6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3142" name="Oval 121"/>
            <p:cNvSpPr>
              <a:spLocks noChangeArrowheads="1"/>
            </p:cNvSpPr>
            <p:nvPr/>
          </p:nvSpPr>
          <p:spPr bwMode="auto">
            <a:xfrm>
              <a:off x="2950" y="3338"/>
              <a:ext cx="25" cy="26"/>
            </a:xfrm>
            <a:prstGeom prst="ellipse">
              <a:avLst/>
            </a:prstGeom>
            <a:solidFill>
              <a:srgbClr val="000000"/>
            </a:solidFill>
            <a:ln w="0">
              <a:solidFill>
                <a:srgbClr val="000000"/>
              </a:solidFill>
              <a:round/>
              <a:headEnd/>
              <a:tailEnd/>
            </a:ln>
          </p:spPr>
          <p:txBody>
            <a:bodyPr/>
            <a:lstStyle/>
            <a:p>
              <a:pPr eaLnBrk="1" hangingPunct="1"/>
              <a:endParaRPr lang="en-US" altLang="zh-CN">
                <a:ea typeface="SimSun" pitchFamily="2" charset="-122"/>
              </a:endParaRPr>
            </a:p>
          </p:txBody>
        </p:sp>
        <p:sp>
          <p:nvSpPr>
            <p:cNvPr id="43143" name="Oval 122"/>
            <p:cNvSpPr>
              <a:spLocks noChangeArrowheads="1"/>
            </p:cNvSpPr>
            <p:nvPr/>
          </p:nvSpPr>
          <p:spPr bwMode="auto">
            <a:xfrm>
              <a:off x="2950" y="3338"/>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43144" name="Oval 123"/>
            <p:cNvSpPr>
              <a:spLocks noChangeArrowheads="1"/>
            </p:cNvSpPr>
            <p:nvPr/>
          </p:nvSpPr>
          <p:spPr bwMode="auto">
            <a:xfrm>
              <a:off x="2950" y="3471"/>
              <a:ext cx="25" cy="27"/>
            </a:xfrm>
            <a:prstGeom prst="ellipse">
              <a:avLst/>
            </a:prstGeom>
            <a:solidFill>
              <a:srgbClr val="FFFFFF"/>
            </a:solidFill>
            <a:ln w="0">
              <a:solidFill>
                <a:srgbClr val="000000"/>
              </a:solidFill>
              <a:round/>
              <a:headEnd/>
              <a:tailEnd/>
            </a:ln>
          </p:spPr>
          <p:txBody>
            <a:bodyPr/>
            <a:lstStyle/>
            <a:p>
              <a:pPr eaLnBrk="1" hangingPunct="1"/>
              <a:endParaRPr lang="en-US" altLang="zh-CN">
                <a:ea typeface="SimSun" pitchFamily="2" charset="-122"/>
              </a:endParaRPr>
            </a:p>
          </p:txBody>
        </p:sp>
        <p:sp>
          <p:nvSpPr>
            <p:cNvPr id="43145" name="Oval 124"/>
            <p:cNvSpPr>
              <a:spLocks noChangeArrowheads="1"/>
            </p:cNvSpPr>
            <p:nvPr/>
          </p:nvSpPr>
          <p:spPr bwMode="auto">
            <a:xfrm>
              <a:off x="2950" y="3471"/>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43146" name="Rectangle 125"/>
            <p:cNvSpPr>
              <a:spLocks noChangeArrowheads="1"/>
            </p:cNvSpPr>
            <p:nvPr/>
          </p:nvSpPr>
          <p:spPr bwMode="auto">
            <a:xfrm>
              <a:off x="3003" y="3458"/>
              <a:ext cx="14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Vee</a:t>
              </a:r>
              <a:endParaRPr lang="en-GB" altLang="zh-CN">
                <a:ea typeface="SimSun" pitchFamily="2" charset="-122"/>
              </a:endParaRPr>
            </a:p>
          </p:txBody>
        </p:sp>
        <p:sp>
          <p:nvSpPr>
            <p:cNvPr id="43147" name="Rectangle 126"/>
            <p:cNvSpPr>
              <a:spLocks noChangeArrowheads="1"/>
            </p:cNvSpPr>
            <p:nvPr/>
          </p:nvSpPr>
          <p:spPr bwMode="auto">
            <a:xfrm>
              <a:off x="3083" y="3082"/>
              <a:ext cx="14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Re3</a:t>
              </a:r>
              <a:endParaRPr lang="en-GB" altLang="zh-CN">
                <a:ea typeface="SimSun" pitchFamily="2" charset="-122"/>
              </a:endParaRPr>
            </a:p>
          </p:txBody>
        </p:sp>
        <p:sp>
          <p:nvSpPr>
            <p:cNvPr id="43148" name="Rectangle 127"/>
            <p:cNvSpPr>
              <a:spLocks noChangeArrowheads="1"/>
            </p:cNvSpPr>
            <p:nvPr/>
          </p:nvSpPr>
          <p:spPr bwMode="auto">
            <a:xfrm>
              <a:off x="3083" y="3170"/>
              <a:ext cx="15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6.2k</a:t>
              </a:r>
              <a:endParaRPr lang="en-GB" altLang="zh-CN">
                <a:ea typeface="SimSun" pitchFamily="2" charset="-122"/>
              </a:endParaRPr>
            </a:p>
          </p:txBody>
        </p:sp>
        <p:sp>
          <p:nvSpPr>
            <p:cNvPr id="43149" name="Line 128"/>
            <p:cNvSpPr>
              <a:spLocks noChangeShapeType="1"/>
            </p:cNvSpPr>
            <p:nvPr/>
          </p:nvSpPr>
          <p:spPr bwMode="auto">
            <a:xfrm>
              <a:off x="3624" y="2991"/>
              <a:ext cx="400"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50" name="Oval 129"/>
            <p:cNvSpPr>
              <a:spLocks noChangeArrowheads="1"/>
            </p:cNvSpPr>
            <p:nvPr/>
          </p:nvSpPr>
          <p:spPr bwMode="auto">
            <a:xfrm>
              <a:off x="4012" y="2978"/>
              <a:ext cx="25" cy="27"/>
            </a:xfrm>
            <a:prstGeom prst="ellipse">
              <a:avLst/>
            </a:prstGeom>
            <a:solidFill>
              <a:srgbClr val="FFFFFF"/>
            </a:solidFill>
            <a:ln w="0">
              <a:solidFill>
                <a:srgbClr val="000000"/>
              </a:solidFill>
              <a:round/>
              <a:headEnd/>
              <a:tailEnd/>
            </a:ln>
          </p:spPr>
          <p:txBody>
            <a:bodyPr/>
            <a:lstStyle/>
            <a:p>
              <a:pPr eaLnBrk="1" hangingPunct="1"/>
              <a:endParaRPr lang="en-US" altLang="zh-CN">
                <a:ea typeface="SimSun" pitchFamily="2" charset="-122"/>
              </a:endParaRPr>
            </a:p>
          </p:txBody>
        </p:sp>
        <p:sp>
          <p:nvSpPr>
            <p:cNvPr id="43151" name="Oval 130"/>
            <p:cNvSpPr>
              <a:spLocks noChangeArrowheads="1"/>
            </p:cNvSpPr>
            <p:nvPr/>
          </p:nvSpPr>
          <p:spPr bwMode="auto">
            <a:xfrm>
              <a:off x="4012" y="2978"/>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43152" name="Rectangle 131"/>
            <p:cNvSpPr>
              <a:spLocks noChangeArrowheads="1"/>
            </p:cNvSpPr>
            <p:nvPr/>
          </p:nvSpPr>
          <p:spPr bwMode="auto">
            <a:xfrm>
              <a:off x="3564" y="2858"/>
              <a:ext cx="1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C2</a:t>
              </a:r>
              <a:endParaRPr lang="en-GB" altLang="zh-CN">
                <a:ea typeface="SimSun" pitchFamily="2" charset="-122"/>
              </a:endParaRPr>
            </a:p>
          </p:txBody>
        </p:sp>
        <p:sp>
          <p:nvSpPr>
            <p:cNvPr id="43153" name="Rectangle 132"/>
            <p:cNvSpPr>
              <a:spLocks noChangeArrowheads="1"/>
            </p:cNvSpPr>
            <p:nvPr/>
          </p:nvSpPr>
          <p:spPr bwMode="auto">
            <a:xfrm>
              <a:off x="3564" y="3057"/>
              <a:ext cx="8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1u</a:t>
              </a:r>
              <a:endParaRPr lang="en-GB" altLang="zh-CN">
                <a:ea typeface="SimSun" pitchFamily="2" charset="-122"/>
              </a:endParaRPr>
            </a:p>
          </p:txBody>
        </p:sp>
        <p:sp>
          <p:nvSpPr>
            <p:cNvPr id="43154" name="Line 133"/>
            <p:cNvSpPr>
              <a:spLocks noChangeShapeType="1"/>
            </p:cNvSpPr>
            <p:nvPr/>
          </p:nvSpPr>
          <p:spPr bwMode="auto">
            <a:xfrm flipV="1">
              <a:off x="3587" y="1485"/>
              <a:ext cx="1" cy="93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55" name="Freeform 134"/>
            <p:cNvSpPr>
              <a:spLocks/>
            </p:cNvSpPr>
            <p:nvPr/>
          </p:nvSpPr>
          <p:spPr bwMode="auto">
            <a:xfrm>
              <a:off x="3806" y="3118"/>
              <a:ext cx="62" cy="166"/>
            </a:xfrm>
            <a:custGeom>
              <a:avLst/>
              <a:gdLst>
                <a:gd name="T0" fmla="*/ 31 w 62"/>
                <a:gd name="T1" fmla="*/ 166 h 166"/>
                <a:gd name="T2" fmla="*/ 0 w 62"/>
                <a:gd name="T3" fmla="*/ 153 h 166"/>
                <a:gd name="T4" fmla="*/ 62 w 62"/>
                <a:gd name="T5" fmla="*/ 125 h 166"/>
                <a:gd name="T6" fmla="*/ 0 w 62"/>
                <a:gd name="T7" fmla="*/ 97 h 166"/>
                <a:gd name="T8" fmla="*/ 62 w 62"/>
                <a:gd name="T9" fmla="*/ 69 h 166"/>
                <a:gd name="T10" fmla="*/ 0 w 62"/>
                <a:gd name="T11" fmla="*/ 41 h 166"/>
                <a:gd name="T12" fmla="*/ 62 w 62"/>
                <a:gd name="T13" fmla="*/ 14 h 166"/>
                <a:gd name="T14" fmla="*/ 31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3"/>
                  </a:lnTo>
                  <a:lnTo>
                    <a:pt x="62" y="125"/>
                  </a:lnTo>
                  <a:lnTo>
                    <a:pt x="0" y="97"/>
                  </a:lnTo>
                  <a:lnTo>
                    <a:pt x="62" y="69"/>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156" name="Line 135"/>
            <p:cNvSpPr>
              <a:spLocks noChangeShapeType="1"/>
            </p:cNvSpPr>
            <p:nvPr/>
          </p:nvSpPr>
          <p:spPr bwMode="auto">
            <a:xfrm flipV="1">
              <a:off x="3837" y="2991"/>
              <a:ext cx="1" cy="12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57" name="Freeform 136"/>
            <p:cNvSpPr>
              <a:spLocks noEditPoints="1"/>
            </p:cNvSpPr>
            <p:nvPr/>
          </p:nvSpPr>
          <p:spPr bwMode="auto">
            <a:xfrm>
              <a:off x="3793" y="3284"/>
              <a:ext cx="87" cy="234"/>
            </a:xfrm>
            <a:custGeom>
              <a:avLst/>
              <a:gdLst>
                <a:gd name="T0" fmla="*/ 29 w 87"/>
                <a:gd name="T1" fmla="*/ 234 h 234"/>
                <a:gd name="T2" fmla="*/ 58 w 87"/>
                <a:gd name="T3" fmla="*/ 234 h 234"/>
                <a:gd name="T4" fmla="*/ 15 w 87"/>
                <a:gd name="T5" fmla="*/ 218 h 234"/>
                <a:gd name="T6" fmla="*/ 73 w 87"/>
                <a:gd name="T7" fmla="*/ 218 h 234"/>
                <a:gd name="T8" fmla="*/ 0 w 87"/>
                <a:gd name="T9" fmla="*/ 202 h 234"/>
                <a:gd name="T10" fmla="*/ 87 w 87"/>
                <a:gd name="T11" fmla="*/ 202 h 234"/>
                <a:gd name="T12" fmla="*/ 44 w 87"/>
                <a:gd name="T13" fmla="*/ 0 h 234"/>
                <a:gd name="T14" fmla="*/ 44 w 87"/>
                <a:gd name="T15" fmla="*/ 202 h 234"/>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234"/>
                <a:gd name="T26" fmla="*/ 87 w 87"/>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234">
                  <a:moveTo>
                    <a:pt x="29" y="234"/>
                  </a:moveTo>
                  <a:lnTo>
                    <a:pt x="58" y="234"/>
                  </a:lnTo>
                  <a:moveTo>
                    <a:pt x="15" y="218"/>
                  </a:moveTo>
                  <a:lnTo>
                    <a:pt x="73" y="218"/>
                  </a:lnTo>
                  <a:moveTo>
                    <a:pt x="0" y="202"/>
                  </a:moveTo>
                  <a:lnTo>
                    <a:pt x="87" y="202"/>
                  </a:lnTo>
                  <a:moveTo>
                    <a:pt x="44" y="0"/>
                  </a:moveTo>
                  <a:lnTo>
                    <a:pt x="44" y="202"/>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158" name="Rectangle 137"/>
            <p:cNvSpPr>
              <a:spLocks noChangeArrowheads="1"/>
            </p:cNvSpPr>
            <p:nvPr/>
          </p:nvSpPr>
          <p:spPr bwMode="auto">
            <a:xfrm>
              <a:off x="3971" y="2883"/>
              <a:ext cx="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i="1">
                  <a:solidFill>
                    <a:srgbClr val="000000"/>
                  </a:solidFill>
                  <a:ea typeface="SimSun" pitchFamily="2" charset="-122"/>
                </a:rPr>
                <a:t>v</a:t>
              </a:r>
              <a:endParaRPr lang="en-GB" altLang="zh-CN">
                <a:ea typeface="SimSun" pitchFamily="2" charset="-122"/>
              </a:endParaRPr>
            </a:p>
          </p:txBody>
        </p:sp>
        <p:sp>
          <p:nvSpPr>
            <p:cNvPr id="43159" name="Rectangle 138"/>
            <p:cNvSpPr>
              <a:spLocks noChangeArrowheads="1"/>
            </p:cNvSpPr>
            <p:nvPr/>
          </p:nvSpPr>
          <p:spPr bwMode="auto">
            <a:xfrm>
              <a:off x="4008" y="2883"/>
              <a:ext cx="13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 out</a:t>
              </a:r>
              <a:endParaRPr lang="en-GB" altLang="zh-CN">
                <a:ea typeface="SimSun" pitchFamily="2" charset="-122"/>
              </a:endParaRPr>
            </a:p>
          </p:txBody>
        </p:sp>
        <p:sp>
          <p:nvSpPr>
            <p:cNvPr id="43160" name="Rectangle 139"/>
            <p:cNvSpPr>
              <a:spLocks noChangeArrowheads="1"/>
            </p:cNvSpPr>
            <p:nvPr/>
          </p:nvSpPr>
          <p:spPr bwMode="auto">
            <a:xfrm>
              <a:off x="3702" y="3157"/>
              <a:ext cx="1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RL</a:t>
              </a:r>
              <a:endParaRPr lang="en-GB" altLang="zh-CN">
                <a:ea typeface="SimSun" pitchFamily="2" charset="-122"/>
              </a:endParaRPr>
            </a:p>
          </p:txBody>
        </p:sp>
        <p:sp>
          <p:nvSpPr>
            <p:cNvPr id="43161" name="Rectangle 140"/>
            <p:cNvSpPr>
              <a:spLocks noChangeArrowheads="1"/>
            </p:cNvSpPr>
            <p:nvPr/>
          </p:nvSpPr>
          <p:spPr bwMode="auto">
            <a:xfrm>
              <a:off x="3888" y="3157"/>
              <a:ext cx="8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1k</a:t>
              </a:r>
              <a:endParaRPr lang="en-GB" altLang="zh-CN">
                <a:ea typeface="SimSun" pitchFamily="2" charset="-122"/>
              </a:endParaRPr>
            </a:p>
          </p:txBody>
        </p:sp>
        <p:sp>
          <p:nvSpPr>
            <p:cNvPr id="43162" name="Oval 141"/>
            <p:cNvSpPr>
              <a:spLocks noChangeArrowheads="1"/>
            </p:cNvSpPr>
            <p:nvPr/>
          </p:nvSpPr>
          <p:spPr bwMode="auto">
            <a:xfrm>
              <a:off x="3824" y="2978"/>
              <a:ext cx="25" cy="27"/>
            </a:xfrm>
            <a:prstGeom prst="ellipse">
              <a:avLst/>
            </a:prstGeom>
            <a:solidFill>
              <a:srgbClr val="000000"/>
            </a:solidFill>
            <a:ln w="0">
              <a:solidFill>
                <a:srgbClr val="000000"/>
              </a:solidFill>
              <a:round/>
              <a:headEnd/>
              <a:tailEnd/>
            </a:ln>
          </p:spPr>
          <p:txBody>
            <a:bodyPr/>
            <a:lstStyle/>
            <a:p>
              <a:pPr eaLnBrk="1" hangingPunct="1"/>
              <a:endParaRPr lang="en-US" altLang="zh-CN">
                <a:ea typeface="SimSun" pitchFamily="2" charset="-122"/>
              </a:endParaRPr>
            </a:p>
          </p:txBody>
        </p:sp>
        <p:sp>
          <p:nvSpPr>
            <p:cNvPr id="43163" name="Oval 142"/>
            <p:cNvSpPr>
              <a:spLocks noChangeArrowheads="1"/>
            </p:cNvSpPr>
            <p:nvPr/>
          </p:nvSpPr>
          <p:spPr bwMode="auto">
            <a:xfrm>
              <a:off x="3824" y="2978"/>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43164" name="Oval 143"/>
            <p:cNvSpPr>
              <a:spLocks noChangeArrowheads="1"/>
            </p:cNvSpPr>
            <p:nvPr/>
          </p:nvSpPr>
          <p:spPr bwMode="auto">
            <a:xfrm>
              <a:off x="3262" y="2405"/>
              <a:ext cx="25" cy="26"/>
            </a:xfrm>
            <a:prstGeom prst="ellipse">
              <a:avLst/>
            </a:prstGeom>
            <a:solidFill>
              <a:srgbClr val="000000"/>
            </a:solidFill>
            <a:ln w="0">
              <a:solidFill>
                <a:srgbClr val="000000"/>
              </a:solidFill>
              <a:round/>
              <a:headEnd/>
              <a:tailEnd/>
            </a:ln>
          </p:spPr>
          <p:txBody>
            <a:bodyPr/>
            <a:lstStyle/>
            <a:p>
              <a:pPr eaLnBrk="1" hangingPunct="1"/>
              <a:endParaRPr lang="en-US" altLang="zh-CN">
                <a:ea typeface="SimSun" pitchFamily="2" charset="-122"/>
              </a:endParaRPr>
            </a:p>
          </p:txBody>
        </p:sp>
        <p:sp>
          <p:nvSpPr>
            <p:cNvPr id="43165" name="Oval 144"/>
            <p:cNvSpPr>
              <a:spLocks noChangeArrowheads="1"/>
            </p:cNvSpPr>
            <p:nvPr/>
          </p:nvSpPr>
          <p:spPr bwMode="auto">
            <a:xfrm>
              <a:off x="3262" y="2405"/>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43166" name="Freeform 145"/>
            <p:cNvSpPr>
              <a:spLocks/>
            </p:cNvSpPr>
            <p:nvPr/>
          </p:nvSpPr>
          <p:spPr bwMode="auto">
            <a:xfrm>
              <a:off x="2900" y="1452"/>
              <a:ext cx="156" cy="67"/>
            </a:xfrm>
            <a:custGeom>
              <a:avLst/>
              <a:gdLst>
                <a:gd name="T0" fmla="*/ 156 w 156"/>
                <a:gd name="T1" fmla="*/ 33 h 67"/>
                <a:gd name="T2" fmla="*/ 143 w 156"/>
                <a:gd name="T3" fmla="*/ 67 h 67"/>
                <a:gd name="T4" fmla="*/ 117 w 156"/>
                <a:gd name="T5" fmla="*/ 0 h 67"/>
                <a:gd name="T6" fmla="*/ 91 w 156"/>
                <a:gd name="T7" fmla="*/ 67 h 67"/>
                <a:gd name="T8" fmla="*/ 65 w 156"/>
                <a:gd name="T9" fmla="*/ 0 h 67"/>
                <a:gd name="T10" fmla="*/ 39 w 156"/>
                <a:gd name="T11" fmla="*/ 67 h 67"/>
                <a:gd name="T12" fmla="*/ 13 w 156"/>
                <a:gd name="T13" fmla="*/ 0 h 67"/>
                <a:gd name="T14" fmla="*/ 0 w 156"/>
                <a:gd name="T15" fmla="*/ 33 h 67"/>
                <a:gd name="T16" fmla="*/ 0 60000 65536"/>
                <a:gd name="T17" fmla="*/ 0 60000 65536"/>
                <a:gd name="T18" fmla="*/ 0 60000 65536"/>
                <a:gd name="T19" fmla="*/ 0 60000 65536"/>
                <a:gd name="T20" fmla="*/ 0 60000 65536"/>
                <a:gd name="T21" fmla="*/ 0 60000 65536"/>
                <a:gd name="T22" fmla="*/ 0 60000 65536"/>
                <a:gd name="T23" fmla="*/ 0 60000 65536"/>
                <a:gd name="T24" fmla="*/ 0 w 156"/>
                <a:gd name="T25" fmla="*/ 0 h 67"/>
                <a:gd name="T26" fmla="*/ 156 w 156"/>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6" h="67">
                  <a:moveTo>
                    <a:pt x="156" y="33"/>
                  </a:moveTo>
                  <a:lnTo>
                    <a:pt x="143" y="67"/>
                  </a:lnTo>
                  <a:lnTo>
                    <a:pt x="117" y="0"/>
                  </a:lnTo>
                  <a:lnTo>
                    <a:pt x="91" y="67"/>
                  </a:lnTo>
                  <a:lnTo>
                    <a:pt x="65" y="0"/>
                  </a:lnTo>
                  <a:lnTo>
                    <a:pt x="39" y="67"/>
                  </a:lnTo>
                  <a:lnTo>
                    <a:pt x="13" y="0"/>
                  </a:lnTo>
                  <a:lnTo>
                    <a:pt x="0" y="33"/>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167" name="Line 146"/>
            <p:cNvSpPr>
              <a:spLocks noChangeShapeType="1"/>
            </p:cNvSpPr>
            <p:nvPr/>
          </p:nvSpPr>
          <p:spPr bwMode="auto">
            <a:xfrm>
              <a:off x="1839" y="1485"/>
              <a:ext cx="1061"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68" name="Line 147"/>
            <p:cNvSpPr>
              <a:spLocks noChangeShapeType="1"/>
            </p:cNvSpPr>
            <p:nvPr/>
          </p:nvSpPr>
          <p:spPr bwMode="auto">
            <a:xfrm>
              <a:off x="3056" y="1485"/>
              <a:ext cx="531"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69" name="Rectangle 148"/>
            <p:cNvSpPr>
              <a:spLocks noChangeArrowheads="1"/>
            </p:cNvSpPr>
            <p:nvPr/>
          </p:nvSpPr>
          <p:spPr bwMode="auto">
            <a:xfrm>
              <a:off x="2828" y="1533"/>
              <a:ext cx="32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Rf  26.1k</a:t>
              </a:r>
              <a:endParaRPr lang="en-GB" altLang="zh-CN">
                <a:ea typeface="SimSun" pitchFamily="2" charset="-122"/>
              </a:endParaRPr>
            </a:p>
          </p:txBody>
        </p:sp>
        <p:sp>
          <p:nvSpPr>
            <p:cNvPr id="43170" name="Oval 149"/>
            <p:cNvSpPr>
              <a:spLocks noChangeArrowheads="1"/>
            </p:cNvSpPr>
            <p:nvPr/>
          </p:nvSpPr>
          <p:spPr bwMode="auto">
            <a:xfrm>
              <a:off x="3262" y="2978"/>
              <a:ext cx="25" cy="27"/>
            </a:xfrm>
            <a:prstGeom prst="ellipse">
              <a:avLst/>
            </a:prstGeom>
            <a:solidFill>
              <a:srgbClr val="000000"/>
            </a:solidFill>
            <a:ln w="0">
              <a:solidFill>
                <a:srgbClr val="000000"/>
              </a:solidFill>
              <a:round/>
              <a:headEnd/>
              <a:tailEnd/>
            </a:ln>
          </p:spPr>
          <p:txBody>
            <a:bodyPr/>
            <a:lstStyle/>
            <a:p>
              <a:pPr eaLnBrk="1" hangingPunct="1"/>
              <a:endParaRPr lang="en-US" altLang="zh-CN">
                <a:ea typeface="SimSun" pitchFamily="2" charset="-122"/>
              </a:endParaRPr>
            </a:p>
          </p:txBody>
        </p:sp>
        <p:sp>
          <p:nvSpPr>
            <p:cNvPr id="43171" name="Oval 150"/>
            <p:cNvSpPr>
              <a:spLocks noChangeArrowheads="1"/>
            </p:cNvSpPr>
            <p:nvPr/>
          </p:nvSpPr>
          <p:spPr bwMode="auto">
            <a:xfrm>
              <a:off x="3262" y="2978"/>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43172" name="Rectangle 153"/>
            <p:cNvSpPr>
              <a:spLocks noChangeArrowheads="1"/>
            </p:cNvSpPr>
            <p:nvPr/>
          </p:nvSpPr>
          <p:spPr bwMode="auto">
            <a:xfrm>
              <a:off x="2664" y="1294"/>
              <a:ext cx="649"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Feedback resistor</a:t>
              </a:r>
              <a:endParaRPr lang="en-GB" altLang="zh-CN">
                <a:ea typeface="SimSun" pitchFamily="2" charset="-122"/>
              </a:endParaRPr>
            </a:p>
          </p:txBody>
        </p:sp>
        <p:sp>
          <p:nvSpPr>
            <p:cNvPr id="43173" name="Freeform 154"/>
            <p:cNvSpPr>
              <a:spLocks noEditPoints="1"/>
            </p:cNvSpPr>
            <p:nvPr/>
          </p:nvSpPr>
          <p:spPr bwMode="auto">
            <a:xfrm>
              <a:off x="4168" y="1891"/>
              <a:ext cx="25" cy="107"/>
            </a:xfrm>
            <a:custGeom>
              <a:avLst/>
              <a:gdLst>
                <a:gd name="T0" fmla="*/ 0 w 25"/>
                <a:gd name="T1" fmla="*/ 78 h 107"/>
                <a:gd name="T2" fmla="*/ 0 w 25"/>
                <a:gd name="T3" fmla="*/ 30 h 107"/>
                <a:gd name="T4" fmla="*/ 25 w 25"/>
                <a:gd name="T5" fmla="*/ 107 h 107"/>
                <a:gd name="T6" fmla="*/ 25 w 25"/>
                <a:gd name="T7" fmla="*/ 0 h 107"/>
                <a:gd name="T8" fmla="*/ 0 60000 65536"/>
                <a:gd name="T9" fmla="*/ 0 60000 65536"/>
                <a:gd name="T10" fmla="*/ 0 60000 65536"/>
                <a:gd name="T11" fmla="*/ 0 60000 65536"/>
                <a:gd name="T12" fmla="*/ 0 w 25"/>
                <a:gd name="T13" fmla="*/ 0 h 107"/>
                <a:gd name="T14" fmla="*/ 25 w 25"/>
                <a:gd name="T15" fmla="*/ 107 h 107"/>
              </a:gdLst>
              <a:ahLst/>
              <a:cxnLst>
                <a:cxn ang="T8">
                  <a:pos x="T0" y="T1"/>
                </a:cxn>
                <a:cxn ang="T9">
                  <a:pos x="T2" y="T3"/>
                </a:cxn>
                <a:cxn ang="T10">
                  <a:pos x="T4" y="T5"/>
                </a:cxn>
                <a:cxn ang="T11">
                  <a:pos x="T6" y="T7"/>
                </a:cxn>
              </a:cxnLst>
              <a:rect l="T12" t="T13" r="T14" b="T15"/>
              <a:pathLst>
                <a:path w="25" h="107">
                  <a:moveTo>
                    <a:pt x="0" y="78"/>
                  </a:moveTo>
                  <a:lnTo>
                    <a:pt x="0" y="30"/>
                  </a:lnTo>
                  <a:moveTo>
                    <a:pt x="25" y="107"/>
                  </a:moveTo>
                  <a:lnTo>
                    <a:pt x="2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174" name="Line 155"/>
            <p:cNvSpPr>
              <a:spLocks noChangeShapeType="1"/>
            </p:cNvSpPr>
            <p:nvPr/>
          </p:nvSpPr>
          <p:spPr bwMode="auto">
            <a:xfrm>
              <a:off x="4193" y="1945"/>
              <a:ext cx="18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75" name="Freeform 156"/>
            <p:cNvSpPr>
              <a:spLocks noEditPoints="1"/>
            </p:cNvSpPr>
            <p:nvPr/>
          </p:nvSpPr>
          <p:spPr bwMode="auto">
            <a:xfrm>
              <a:off x="4330" y="1798"/>
              <a:ext cx="100" cy="27"/>
            </a:xfrm>
            <a:custGeom>
              <a:avLst/>
              <a:gdLst>
                <a:gd name="T0" fmla="*/ 73 w 100"/>
                <a:gd name="T1" fmla="*/ 27 h 27"/>
                <a:gd name="T2" fmla="*/ 28 w 100"/>
                <a:gd name="T3" fmla="*/ 27 h 27"/>
                <a:gd name="T4" fmla="*/ 100 w 100"/>
                <a:gd name="T5" fmla="*/ 0 h 27"/>
                <a:gd name="T6" fmla="*/ 0 w 100"/>
                <a:gd name="T7" fmla="*/ 0 h 27"/>
                <a:gd name="T8" fmla="*/ 0 60000 65536"/>
                <a:gd name="T9" fmla="*/ 0 60000 65536"/>
                <a:gd name="T10" fmla="*/ 0 60000 65536"/>
                <a:gd name="T11" fmla="*/ 0 60000 65536"/>
                <a:gd name="T12" fmla="*/ 0 w 100"/>
                <a:gd name="T13" fmla="*/ 0 h 27"/>
                <a:gd name="T14" fmla="*/ 100 w 100"/>
                <a:gd name="T15" fmla="*/ 27 h 27"/>
              </a:gdLst>
              <a:ahLst/>
              <a:cxnLst>
                <a:cxn ang="T8">
                  <a:pos x="T0" y="T1"/>
                </a:cxn>
                <a:cxn ang="T9">
                  <a:pos x="T2" y="T3"/>
                </a:cxn>
                <a:cxn ang="T10">
                  <a:pos x="T4" y="T5"/>
                </a:cxn>
                <a:cxn ang="T11">
                  <a:pos x="T6" y="T7"/>
                </a:cxn>
              </a:cxnLst>
              <a:rect l="T12" t="T13" r="T14" b="T15"/>
              <a:pathLst>
                <a:path w="100" h="27">
                  <a:moveTo>
                    <a:pt x="73" y="27"/>
                  </a:moveTo>
                  <a:lnTo>
                    <a:pt x="28" y="27"/>
                  </a:lnTo>
                  <a:moveTo>
                    <a:pt x="100"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176" name="Freeform 157"/>
            <p:cNvSpPr>
              <a:spLocks noEditPoints="1"/>
            </p:cNvSpPr>
            <p:nvPr/>
          </p:nvSpPr>
          <p:spPr bwMode="auto">
            <a:xfrm>
              <a:off x="4318" y="1725"/>
              <a:ext cx="124" cy="33"/>
            </a:xfrm>
            <a:custGeom>
              <a:avLst/>
              <a:gdLst>
                <a:gd name="T0" fmla="*/ 90 w 124"/>
                <a:gd name="T1" fmla="*/ 33 h 33"/>
                <a:gd name="T2" fmla="*/ 34 w 124"/>
                <a:gd name="T3" fmla="*/ 33 h 33"/>
                <a:gd name="T4" fmla="*/ 124 w 124"/>
                <a:gd name="T5" fmla="*/ 0 h 33"/>
                <a:gd name="T6" fmla="*/ 0 w 124"/>
                <a:gd name="T7" fmla="*/ 0 h 33"/>
                <a:gd name="T8" fmla="*/ 0 60000 65536"/>
                <a:gd name="T9" fmla="*/ 0 60000 65536"/>
                <a:gd name="T10" fmla="*/ 0 60000 65536"/>
                <a:gd name="T11" fmla="*/ 0 60000 65536"/>
                <a:gd name="T12" fmla="*/ 0 w 124"/>
                <a:gd name="T13" fmla="*/ 0 h 33"/>
                <a:gd name="T14" fmla="*/ 124 w 124"/>
                <a:gd name="T15" fmla="*/ 33 h 33"/>
              </a:gdLst>
              <a:ahLst/>
              <a:cxnLst>
                <a:cxn ang="T8">
                  <a:pos x="T0" y="T1"/>
                </a:cxn>
                <a:cxn ang="T9">
                  <a:pos x="T2" y="T3"/>
                </a:cxn>
                <a:cxn ang="T10">
                  <a:pos x="T4" y="T5"/>
                </a:cxn>
                <a:cxn ang="T11">
                  <a:pos x="T6" y="T7"/>
                </a:cxn>
              </a:cxnLst>
              <a:rect l="T12" t="T13" r="T14" b="T15"/>
              <a:pathLst>
                <a:path w="124" h="33">
                  <a:moveTo>
                    <a:pt x="90" y="33"/>
                  </a:moveTo>
                  <a:lnTo>
                    <a:pt x="34" y="33"/>
                  </a:lnTo>
                  <a:moveTo>
                    <a:pt x="124"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177" name="Line 158"/>
            <p:cNvSpPr>
              <a:spLocks noChangeShapeType="1"/>
            </p:cNvSpPr>
            <p:nvPr/>
          </p:nvSpPr>
          <p:spPr bwMode="auto">
            <a:xfrm flipV="1">
              <a:off x="4380" y="1825"/>
              <a:ext cx="1" cy="18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78" name="Line 159"/>
            <p:cNvSpPr>
              <a:spLocks noChangeShapeType="1"/>
            </p:cNvSpPr>
            <p:nvPr/>
          </p:nvSpPr>
          <p:spPr bwMode="auto">
            <a:xfrm flipV="1">
              <a:off x="4380" y="1545"/>
              <a:ext cx="1" cy="18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79" name="Oval 160"/>
            <p:cNvSpPr>
              <a:spLocks noChangeArrowheads="1"/>
            </p:cNvSpPr>
            <p:nvPr/>
          </p:nvSpPr>
          <p:spPr bwMode="auto">
            <a:xfrm>
              <a:off x="4368" y="1545"/>
              <a:ext cx="24" cy="27"/>
            </a:xfrm>
            <a:prstGeom prst="ellipse">
              <a:avLst/>
            </a:prstGeom>
            <a:solidFill>
              <a:srgbClr val="FFFFFF"/>
            </a:solidFill>
            <a:ln w="0">
              <a:solidFill>
                <a:srgbClr val="000000"/>
              </a:solidFill>
              <a:round/>
              <a:headEnd/>
              <a:tailEnd/>
            </a:ln>
          </p:spPr>
          <p:txBody>
            <a:bodyPr/>
            <a:lstStyle/>
            <a:p>
              <a:pPr eaLnBrk="1" hangingPunct="1"/>
              <a:endParaRPr lang="en-US" altLang="zh-CN">
                <a:ea typeface="SimSun" pitchFamily="2" charset="-122"/>
              </a:endParaRPr>
            </a:p>
          </p:txBody>
        </p:sp>
        <p:sp>
          <p:nvSpPr>
            <p:cNvPr id="43180" name="Oval 161"/>
            <p:cNvSpPr>
              <a:spLocks noChangeArrowheads="1"/>
            </p:cNvSpPr>
            <p:nvPr/>
          </p:nvSpPr>
          <p:spPr bwMode="auto">
            <a:xfrm>
              <a:off x="4368" y="1545"/>
              <a:ext cx="24"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43181" name="Line 162"/>
            <p:cNvSpPr>
              <a:spLocks noChangeShapeType="1"/>
            </p:cNvSpPr>
            <p:nvPr/>
          </p:nvSpPr>
          <p:spPr bwMode="auto">
            <a:xfrm flipV="1">
              <a:off x="4380" y="2012"/>
              <a:ext cx="1" cy="6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82" name="Freeform 163"/>
            <p:cNvSpPr>
              <a:spLocks noEditPoints="1"/>
            </p:cNvSpPr>
            <p:nvPr/>
          </p:nvSpPr>
          <p:spPr bwMode="auto">
            <a:xfrm>
              <a:off x="4330" y="2151"/>
              <a:ext cx="100" cy="27"/>
            </a:xfrm>
            <a:custGeom>
              <a:avLst/>
              <a:gdLst>
                <a:gd name="T0" fmla="*/ 73 w 100"/>
                <a:gd name="T1" fmla="*/ 27 h 27"/>
                <a:gd name="T2" fmla="*/ 28 w 100"/>
                <a:gd name="T3" fmla="*/ 27 h 27"/>
                <a:gd name="T4" fmla="*/ 100 w 100"/>
                <a:gd name="T5" fmla="*/ 0 h 27"/>
                <a:gd name="T6" fmla="*/ 0 w 100"/>
                <a:gd name="T7" fmla="*/ 0 h 27"/>
                <a:gd name="T8" fmla="*/ 0 60000 65536"/>
                <a:gd name="T9" fmla="*/ 0 60000 65536"/>
                <a:gd name="T10" fmla="*/ 0 60000 65536"/>
                <a:gd name="T11" fmla="*/ 0 60000 65536"/>
                <a:gd name="T12" fmla="*/ 0 w 100"/>
                <a:gd name="T13" fmla="*/ 0 h 27"/>
                <a:gd name="T14" fmla="*/ 100 w 100"/>
                <a:gd name="T15" fmla="*/ 27 h 27"/>
              </a:gdLst>
              <a:ahLst/>
              <a:cxnLst>
                <a:cxn ang="T8">
                  <a:pos x="T0" y="T1"/>
                </a:cxn>
                <a:cxn ang="T9">
                  <a:pos x="T2" y="T3"/>
                </a:cxn>
                <a:cxn ang="T10">
                  <a:pos x="T4" y="T5"/>
                </a:cxn>
                <a:cxn ang="T11">
                  <a:pos x="T6" y="T7"/>
                </a:cxn>
              </a:cxnLst>
              <a:rect l="T12" t="T13" r="T14" b="T15"/>
              <a:pathLst>
                <a:path w="100" h="27">
                  <a:moveTo>
                    <a:pt x="73" y="27"/>
                  </a:moveTo>
                  <a:lnTo>
                    <a:pt x="28" y="27"/>
                  </a:lnTo>
                  <a:moveTo>
                    <a:pt x="100"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183" name="Freeform 164"/>
            <p:cNvSpPr>
              <a:spLocks noEditPoints="1"/>
            </p:cNvSpPr>
            <p:nvPr/>
          </p:nvSpPr>
          <p:spPr bwMode="auto">
            <a:xfrm>
              <a:off x="4318" y="2078"/>
              <a:ext cx="124" cy="34"/>
            </a:xfrm>
            <a:custGeom>
              <a:avLst/>
              <a:gdLst>
                <a:gd name="T0" fmla="*/ 90 w 124"/>
                <a:gd name="T1" fmla="*/ 34 h 34"/>
                <a:gd name="T2" fmla="*/ 34 w 124"/>
                <a:gd name="T3" fmla="*/ 34 h 34"/>
                <a:gd name="T4" fmla="*/ 124 w 124"/>
                <a:gd name="T5" fmla="*/ 0 h 34"/>
                <a:gd name="T6" fmla="*/ 0 w 124"/>
                <a:gd name="T7" fmla="*/ 0 h 34"/>
                <a:gd name="T8" fmla="*/ 0 60000 65536"/>
                <a:gd name="T9" fmla="*/ 0 60000 65536"/>
                <a:gd name="T10" fmla="*/ 0 60000 65536"/>
                <a:gd name="T11" fmla="*/ 0 60000 65536"/>
                <a:gd name="T12" fmla="*/ 0 w 124"/>
                <a:gd name="T13" fmla="*/ 0 h 34"/>
                <a:gd name="T14" fmla="*/ 124 w 124"/>
                <a:gd name="T15" fmla="*/ 34 h 34"/>
              </a:gdLst>
              <a:ahLst/>
              <a:cxnLst>
                <a:cxn ang="T8">
                  <a:pos x="T0" y="T1"/>
                </a:cxn>
                <a:cxn ang="T9">
                  <a:pos x="T2" y="T3"/>
                </a:cxn>
                <a:cxn ang="T10">
                  <a:pos x="T4" y="T5"/>
                </a:cxn>
                <a:cxn ang="T11">
                  <a:pos x="T6" y="T7"/>
                </a:cxn>
              </a:cxnLst>
              <a:rect l="T12" t="T13" r="T14" b="T15"/>
              <a:pathLst>
                <a:path w="124" h="34">
                  <a:moveTo>
                    <a:pt x="90" y="34"/>
                  </a:moveTo>
                  <a:lnTo>
                    <a:pt x="34" y="34"/>
                  </a:lnTo>
                  <a:moveTo>
                    <a:pt x="124"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184" name="Line 165"/>
            <p:cNvSpPr>
              <a:spLocks noChangeShapeType="1"/>
            </p:cNvSpPr>
            <p:nvPr/>
          </p:nvSpPr>
          <p:spPr bwMode="auto">
            <a:xfrm flipV="1">
              <a:off x="4380" y="2178"/>
              <a:ext cx="1" cy="16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85" name="Oval 166"/>
            <p:cNvSpPr>
              <a:spLocks noChangeArrowheads="1"/>
            </p:cNvSpPr>
            <p:nvPr/>
          </p:nvSpPr>
          <p:spPr bwMode="auto">
            <a:xfrm>
              <a:off x="4368" y="2331"/>
              <a:ext cx="24" cy="27"/>
            </a:xfrm>
            <a:prstGeom prst="ellipse">
              <a:avLst/>
            </a:prstGeom>
            <a:solidFill>
              <a:srgbClr val="FFFFFF"/>
            </a:solidFill>
            <a:ln w="0">
              <a:solidFill>
                <a:srgbClr val="000000"/>
              </a:solidFill>
              <a:round/>
              <a:headEnd/>
              <a:tailEnd/>
            </a:ln>
          </p:spPr>
          <p:txBody>
            <a:bodyPr/>
            <a:lstStyle/>
            <a:p>
              <a:pPr eaLnBrk="1" hangingPunct="1"/>
              <a:endParaRPr lang="en-US" altLang="zh-CN">
                <a:ea typeface="SimSun" pitchFamily="2" charset="-122"/>
              </a:endParaRPr>
            </a:p>
          </p:txBody>
        </p:sp>
        <p:sp>
          <p:nvSpPr>
            <p:cNvPr id="43186" name="Oval 167"/>
            <p:cNvSpPr>
              <a:spLocks noChangeArrowheads="1"/>
            </p:cNvSpPr>
            <p:nvPr/>
          </p:nvSpPr>
          <p:spPr bwMode="auto">
            <a:xfrm>
              <a:off x="4368" y="2331"/>
              <a:ext cx="24"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43187" name="Rectangle 168"/>
            <p:cNvSpPr>
              <a:spLocks noChangeArrowheads="1"/>
            </p:cNvSpPr>
            <p:nvPr/>
          </p:nvSpPr>
          <p:spPr bwMode="auto">
            <a:xfrm>
              <a:off x="4183" y="1739"/>
              <a:ext cx="1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12V</a:t>
              </a:r>
              <a:endParaRPr lang="en-GB" altLang="zh-CN">
                <a:ea typeface="SimSun" pitchFamily="2" charset="-122"/>
              </a:endParaRPr>
            </a:p>
          </p:txBody>
        </p:sp>
        <p:sp>
          <p:nvSpPr>
            <p:cNvPr id="43188" name="Rectangle 169"/>
            <p:cNvSpPr>
              <a:spLocks noChangeArrowheads="1"/>
            </p:cNvSpPr>
            <p:nvPr/>
          </p:nvSpPr>
          <p:spPr bwMode="auto">
            <a:xfrm>
              <a:off x="4183" y="2084"/>
              <a:ext cx="1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12V</a:t>
              </a:r>
              <a:endParaRPr lang="en-GB" altLang="zh-CN">
                <a:ea typeface="SimSun" pitchFamily="2" charset="-122"/>
              </a:endParaRPr>
            </a:p>
          </p:txBody>
        </p:sp>
        <p:sp>
          <p:nvSpPr>
            <p:cNvPr id="43189" name="Rectangle 170"/>
            <p:cNvSpPr>
              <a:spLocks noChangeArrowheads="1"/>
            </p:cNvSpPr>
            <p:nvPr/>
          </p:nvSpPr>
          <p:spPr bwMode="auto">
            <a:xfrm>
              <a:off x="4326" y="1446"/>
              <a:ext cx="13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Vcc</a:t>
              </a:r>
              <a:endParaRPr lang="en-GB" altLang="zh-CN">
                <a:ea typeface="SimSun" pitchFamily="2" charset="-122"/>
              </a:endParaRPr>
            </a:p>
          </p:txBody>
        </p:sp>
        <p:sp>
          <p:nvSpPr>
            <p:cNvPr id="43190" name="Rectangle 171"/>
            <p:cNvSpPr>
              <a:spLocks noChangeArrowheads="1"/>
            </p:cNvSpPr>
            <p:nvPr/>
          </p:nvSpPr>
          <p:spPr bwMode="auto">
            <a:xfrm>
              <a:off x="4482" y="1678"/>
              <a:ext cx="13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Vcc</a:t>
              </a:r>
              <a:endParaRPr lang="en-GB" altLang="zh-CN">
                <a:ea typeface="SimSun" pitchFamily="2" charset="-122"/>
              </a:endParaRPr>
            </a:p>
          </p:txBody>
        </p:sp>
        <p:sp>
          <p:nvSpPr>
            <p:cNvPr id="43191" name="Rectangle 172"/>
            <p:cNvSpPr>
              <a:spLocks noChangeArrowheads="1"/>
            </p:cNvSpPr>
            <p:nvPr/>
          </p:nvSpPr>
          <p:spPr bwMode="auto">
            <a:xfrm>
              <a:off x="4326" y="2365"/>
              <a:ext cx="1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Vee</a:t>
              </a:r>
              <a:endParaRPr lang="en-GB" altLang="zh-CN">
                <a:ea typeface="SimSun" pitchFamily="2" charset="-122"/>
              </a:endParaRPr>
            </a:p>
          </p:txBody>
        </p:sp>
        <p:sp>
          <p:nvSpPr>
            <p:cNvPr id="43192" name="Rectangle 173"/>
            <p:cNvSpPr>
              <a:spLocks noChangeArrowheads="1"/>
            </p:cNvSpPr>
            <p:nvPr/>
          </p:nvSpPr>
          <p:spPr bwMode="auto">
            <a:xfrm>
              <a:off x="4482" y="2046"/>
              <a:ext cx="1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Vee</a:t>
              </a:r>
              <a:endParaRPr lang="en-GB" altLang="zh-CN">
                <a:ea typeface="SimSun" pitchFamily="2" charset="-122"/>
              </a:endParaRPr>
            </a:p>
          </p:txBody>
        </p:sp>
        <p:sp>
          <p:nvSpPr>
            <p:cNvPr id="43193" name="Rectangle 174"/>
            <p:cNvSpPr>
              <a:spLocks noChangeArrowheads="1"/>
            </p:cNvSpPr>
            <p:nvPr/>
          </p:nvSpPr>
          <p:spPr bwMode="auto">
            <a:xfrm>
              <a:off x="4301" y="1652"/>
              <a:ext cx="37"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700">
                  <a:solidFill>
                    <a:srgbClr val="000000"/>
                  </a:solidFill>
                  <a:ea typeface="SimSun" pitchFamily="2" charset="-122"/>
                </a:rPr>
                <a:t>+</a:t>
              </a:r>
              <a:endParaRPr lang="en-GB" altLang="zh-CN">
                <a:ea typeface="SimSun" pitchFamily="2" charset="-122"/>
              </a:endParaRPr>
            </a:p>
          </p:txBody>
        </p:sp>
        <p:sp>
          <p:nvSpPr>
            <p:cNvPr id="43194" name="Rectangle 175"/>
            <p:cNvSpPr>
              <a:spLocks noChangeArrowheads="1"/>
            </p:cNvSpPr>
            <p:nvPr/>
          </p:nvSpPr>
          <p:spPr bwMode="auto">
            <a:xfrm>
              <a:off x="4301" y="2014"/>
              <a:ext cx="37"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700">
                  <a:solidFill>
                    <a:srgbClr val="000000"/>
                  </a:solidFill>
                  <a:ea typeface="SimSun" pitchFamily="2" charset="-122"/>
                </a:rPr>
                <a:t>+</a:t>
              </a:r>
              <a:endParaRPr lang="en-GB" altLang="zh-CN">
                <a:ea typeface="SimSun" pitchFamily="2" charset="-122"/>
              </a:endParaRPr>
            </a:p>
          </p:txBody>
        </p:sp>
        <p:sp>
          <p:nvSpPr>
            <p:cNvPr id="43195" name="Rectangle 176"/>
            <p:cNvSpPr>
              <a:spLocks noChangeArrowheads="1"/>
            </p:cNvSpPr>
            <p:nvPr/>
          </p:nvSpPr>
          <p:spPr bwMode="auto">
            <a:xfrm>
              <a:off x="4306" y="1814"/>
              <a:ext cx="22"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700">
                  <a:solidFill>
                    <a:srgbClr val="000000"/>
                  </a:solidFill>
                  <a:ea typeface="SimSun" pitchFamily="2" charset="-122"/>
                </a:rPr>
                <a:t>-</a:t>
              </a:r>
              <a:endParaRPr lang="en-GB" altLang="zh-CN">
                <a:ea typeface="SimSun" pitchFamily="2" charset="-122"/>
              </a:endParaRPr>
            </a:p>
          </p:txBody>
        </p:sp>
        <p:sp>
          <p:nvSpPr>
            <p:cNvPr id="43196" name="Rectangle 177"/>
            <p:cNvSpPr>
              <a:spLocks noChangeArrowheads="1"/>
            </p:cNvSpPr>
            <p:nvPr/>
          </p:nvSpPr>
          <p:spPr bwMode="auto">
            <a:xfrm>
              <a:off x="4306" y="2171"/>
              <a:ext cx="22"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700">
                  <a:solidFill>
                    <a:srgbClr val="000000"/>
                  </a:solidFill>
                  <a:ea typeface="SimSun" pitchFamily="2" charset="-122"/>
                </a:rPr>
                <a:t>-</a:t>
              </a:r>
              <a:endParaRPr lang="en-GB" altLang="zh-CN">
                <a:ea typeface="SimSun" pitchFamily="2" charset="-122"/>
              </a:endParaRPr>
            </a:p>
          </p:txBody>
        </p:sp>
        <p:sp>
          <p:nvSpPr>
            <p:cNvPr id="43197" name="Rectangle 178"/>
            <p:cNvSpPr>
              <a:spLocks noChangeArrowheads="1"/>
            </p:cNvSpPr>
            <p:nvPr/>
          </p:nvSpPr>
          <p:spPr bwMode="auto">
            <a:xfrm>
              <a:off x="2147" y="1921"/>
              <a:ext cx="15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4.7k</a:t>
              </a:r>
              <a:endParaRPr lang="en-GB" altLang="zh-CN">
                <a:ea typeface="SimSun" pitchFamily="2" charset="-122"/>
              </a:endParaRPr>
            </a:p>
          </p:txBody>
        </p:sp>
        <p:sp>
          <p:nvSpPr>
            <p:cNvPr id="43198" name="Oval 179"/>
            <p:cNvSpPr>
              <a:spLocks noChangeArrowheads="1"/>
            </p:cNvSpPr>
            <p:nvPr/>
          </p:nvSpPr>
          <p:spPr bwMode="auto">
            <a:xfrm>
              <a:off x="4369" y="1930"/>
              <a:ext cx="25" cy="27"/>
            </a:xfrm>
            <a:prstGeom prst="ellipse">
              <a:avLst/>
            </a:prstGeom>
            <a:solidFill>
              <a:srgbClr val="000000"/>
            </a:solidFill>
            <a:ln w="0">
              <a:solidFill>
                <a:srgbClr val="000000"/>
              </a:solidFill>
              <a:round/>
              <a:headEnd/>
              <a:tailEnd/>
            </a:ln>
          </p:spPr>
          <p:txBody>
            <a:bodyPr/>
            <a:lstStyle/>
            <a:p>
              <a:pPr eaLnBrk="1" hangingPunct="1"/>
              <a:endParaRPr lang="en-US" altLang="zh-CN">
                <a:ea typeface="SimSun" pitchFamily="2" charset="-122"/>
              </a:endParaRPr>
            </a:p>
          </p:txBody>
        </p:sp>
        <p:sp>
          <p:nvSpPr>
            <p:cNvPr id="43199" name="Oval 180"/>
            <p:cNvSpPr>
              <a:spLocks noChangeArrowheads="1"/>
            </p:cNvSpPr>
            <p:nvPr/>
          </p:nvSpPr>
          <p:spPr bwMode="auto">
            <a:xfrm>
              <a:off x="4369" y="1930"/>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43200" name="Rectangle 90"/>
            <p:cNvSpPr>
              <a:spLocks noChangeArrowheads="1"/>
            </p:cNvSpPr>
            <p:nvPr/>
          </p:nvSpPr>
          <p:spPr bwMode="auto">
            <a:xfrm>
              <a:off x="1733" y="2086"/>
              <a:ext cx="41"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zh-CN" sz="900">
                  <a:solidFill>
                    <a:srgbClr val="000000"/>
                  </a:solidFill>
                  <a:ea typeface="SimSun" pitchFamily="2" charset="-122"/>
                </a:rPr>
                <a:t>if</a:t>
              </a:r>
              <a:endParaRPr lang="en-GB" altLang="zh-CN">
                <a:ea typeface="SimSun" pitchFamily="2" charset="-122"/>
              </a:endParaRPr>
            </a:p>
          </p:txBody>
        </p:sp>
      </p:grpSp>
      <p:sp>
        <p:nvSpPr>
          <p:cNvPr id="43015" name="Text Box 181"/>
          <p:cNvSpPr txBox="1">
            <a:spLocks noChangeArrowheads="1"/>
          </p:cNvSpPr>
          <p:nvPr/>
        </p:nvSpPr>
        <p:spPr bwMode="auto">
          <a:xfrm>
            <a:off x="350838" y="1903413"/>
            <a:ext cx="3436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ea typeface="MS PGothic" pitchFamily="34" charset="-128"/>
              </a:rPr>
              <a:t>1)  	What is the feedback topology of the circuit shown?</a:t>
            </a:r>
          </a:p>
        </p:txBody>
      </p:sp>
      <p:sp>
        <p:nvSpPr>
          <p:cNvPr id="43016" name="Text Box 182"/>
          <p:cNvSpPr txBox="1">
            <a:spLocks noChangeArrowheads="1"/>
          </p:cNvSpPr>
          <p:nvPr/>
        </p:nvSpPr>
        <p:spPr bwMode="auto">
          <a:xfrm>
            <a:off x="346075" y="2935288"/>
            <a:ext cx="3360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ea typeface="MS PGothic" pitchFamily="34" charset="-128"/>
              </a:rPr>
              <a:t>2)	What Is the type of feedback?</a:t>
            </a:r>
          </a:p>
        </p:txBody>
      </p:sp>
      <p:sp>
        <p:nvSpPr>
          <p:cNvPr id="43017" name="Text Box 183"/>
          <p:cNvSpPr txBox="1">
            <a:spLocks noChangeArrowheads="1"/>
          </p:cNvSpPr>
          <p:nvPr/>
        </p:nvSpPr>
        <p:spPr bwMode="auto">
          <a:xfrm>
            <a:off x="347663" y="3776663"/>
            <a:ext cx="38560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ea typeface="MS PGothic" pitchFamily="34" charset="-128"/>
              </a:rPr>
              <a:t>3)	What (qualitative) effect would you expect the feedback to have on:</a:t>
            </a:r>
            <a:endParaRPr lang="en-GB" altLang="zh-CN" sz="1600">
              <a:ea typeface="SimSun" pitchFamily="2" charset="-122"/>
            </a:endParaRPr>
          </a:p>
        </p:txBody>
      </p:sp>
      <p:sp>
        <p:nvSpPr>
          <p:cNvPr id="43018" name="Text Box 184"/>
          <p:cNvSpPr txBox="1">
            <a:spLocks noChangeArrowheads="1"/>
          </p:cNvSpPr>
          <p:nvPr/>
        </p:nvSpPr>
        <p:spPr bwMode="auto">
          <a:xfrm>
            <a:off x="381000" y="5380038"/>
            <a:ext cx="6048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a:ea typeface="SimSun" pitchFamily="2" charset="-122"/>
              </a:rPr>
              <a:t>4)	What is the best description for type of amplifier?</a:t>
            </a:r>
          </a:p>
        </p:txBody>
      </p:sp>
      <p:sp>
        <p:nvSpPr>
          <p:cNvPr id="43019" name="Text Box 185"/>
          <p:cNvSpPr txBox="1">
            <a:spLocks noChangeArrowheads="1"/>
          </p:cNvSpPr>
          <p:nvPr/>
        </p:nvSpPr>
        <p:spPr bwMode="auto">
          <a:xfrm>
            <a:off x="687388" y="4419600"/>
            <a:ext cx="34925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buFontTx/>
              <a:buAutoNum type="romanLcParenR"/>
            </a:pPr>
            <a:r>
              <a:rPr lang="en-GB" altLang="ja-JP" sz="1600">
                <a:ea typeface="MS PGothic" pitchFamily="34" charset="-128"/>
              </a:rPr>
              <a:t>the overall gain of the amplifier?</a:t>
            </a:r>
          </a:p>
          <a:p>
            <a:pPr eaLnBrk="1" hangingPunct="1">
              <a:buFontTx/>
              <a:buAutoNum type="romanLcParenR"/>
            </a:pPr>
            <a:r>
              <a:rPr lang="en-GB" altLang="zh-CN" sz="1600">
                <a:ea typeface="SimSun" pitchFamily="2" charset="-122"/>
              </a:rPr>
              <a:t>the input impedance</a:t>
            </a:r>
          </a:p>
          <a:p>
            <a:pPr eaLnBrk="1" hangingPunct="1">
              <a:buFontTx/>
              <a:buAutoNum type="romanLcParenR"/>
            </a:pPr>
            <a:r>
              <a:rPr lang="en-GB" altLang="zh-CN" sz="1600">
                <a:ea typeface="SimSun" pitchFamily="2" charset="-122"/>
              </a:rPr>
              <a:t>the output impedance?</a:t>
            </a:r>
          </a:p>
        </p:txBody>
      </p:sp>
      <p:sp>
        <p:nvSpPr>
          <p:cNvPr id="904378" name="Text Box 186"/>
          <p:cNvSpPr txBox="1">
            <a:spLocks noChangeArrowheads="1"/>
          </p:cNvSpPr>
          <p:nvPr/>
        </p:nvSpPr>
        <p:spPr bwMode="auto">
          <a:xfrm>
            <a:off x="711199" y="2460625"/>
            <a:ext cx="33432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36575" indent="-5365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dirty="0" smtClean="0">
                <a:solidFill>
                  <a:srgbClr val="FF6600"/>
                </a:solidFill>
                <a:ea typeface="MS PGothic" pitchFamily="34" charset="-128"/>
              </a:rPr>
              <a:t>Shunt(</a:t>
            </a:r>
            <a:r>
              <a:rPr lang="en-GB" altLang="ja-JP" sz="1600" dirty="0" smtClean="0">
                <a:solidFill>
                  <a:srgbClr val="FF0000"/>
                </a:solidFill>
                <a:ea typeface="MS PGothic" pitchFamily="34" charset="-128"/>
              </a:rPr>
              <a:t>Direct connect</a:t>
            </a:r>
            <a:r>
              <a:rPr lang="en-GB" altLang="ja-JP" sz="1600" dirty="0" smtClean="0">
                <a:solidFill>
                  <a:srgbClr val="FF6600"/>
                </a:solidFill>
                <a:ea typeface="MS PGothic" pitchFamily="34" charset="-128"/>
              </a:rPr>
              <a:t>)-series(</a:t>
            </a:r>
            <a:r>
              <a:rPr lang="en-GB" altLang="ja-JP" sz="1600" dirty="0" smtClean="0">
                <a:solidFill>
                  <a:srgbClr val="FF0000"/>
                </a:solidFill>
                <a:ea typeface="MS PGothic" pitchFamily="34" charset="-128"/>
              </a:rPr>
              <a:t>indirect connect</a:t>
            </a:r>
            <a:r>
              <a:rPr lang="en-GB" altLang="ja-JP" sz="1600" dirty="0" smtClean="0">
                <a:solidFill>
                  <a:srgbClr val="FF6600"/>
                </a:solidFill>
                <a:ea typeface="MS PGothic" pitchFamily="34" charset="-128"/>
              </a:rPr>
              <a:t>)</a:t>
            </a:r>
            <a:endParaRPr lang="en-GB" altLang="ja-JP" sz="1600" dirty="0">
              <a:solidFill>
                <a:srgbClr val="FF6600"/>
              </a:solidFill>
              <a:ea typeface="MS PGothic" pitchFamily="34" charset="-128"/>
            </a:endParaRPr>
          </a:p>
        </p:txBody>
      </p:sp>
      <p:sp>
        <p:nvSpPr>
          <p:cNvPr id="904379" name="Text Box 187"/>
          <p:cNvSpPr txBox="1">
            <a:spLocks noChangeArrowheads="1"/>
          </p:cNvSpPr>
          <p:nvPr/>
        </p:nvSpPr>
        <p:spPr bwMode="auto">
          <a:xfrm>
            <a:off x="733425" y="3260725"/>
            <a:ext cx="3117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solidFill>
                  <a:srgbClr val="FF6600"/>
                </a:solidFill>
                <a:ea typeface="MS PGothic" pitchFamily="34" charset="-128"/>
              </a:rPr>
              <a:t>ac and DC negative feedback </a:t>
            </a:r>
          </a:p>
        </p:txBody>
      </p:sp>
      <p:sp>
        <p:nvSpPr>
          <p:cNvPr id="904380" name="Text Box 188"/>
          <p:cNvSpPr txBox="1">
            <a:spLocks noChangeArrowheads="1"/>
          </p:cNvSpPr>
          <p:nvPr/>
        </p:nvSpPr>
        <p:spPr bwMode="auto">
          <a:xfrm>
            <a:off x="4062413" y="4419600"/>
            <a:ext cx="157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6575" indent="-5365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solidFill>
                  <a:srgbClr val="FF6600"/>
                </a:solidFill>
                <a:ea typeface="MS PGothic" pitchFamily="34" charset="-128"/>
              </a:rPr>
              <a:t>Reduced</a:t>
            </a:r>
          </a:p>
        </p:txBody>
      </p:sp>
      <p:sp>
        <p:nvSpPr>
          <p:cNvPr id="904381" name="Text Box 189"/>
          <p:cNvSpPr txBox="1">
            <a:spLocks noChangeArrowheads="1"/>
          </p:cNvSpPr>
          <p:nvPr/>
        </p:nvSpPr>
        <p:spPr bwMode="auto">
          <a:xfrm>
            <a:off x="5507038" y="5353050"/>
            <a:ext cx="2500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6575" indent="-5365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solidFill>
                  <a:srgbClr val="FF6600"/>
                </a:solidFill>
                <a:ea typeface="MS PGothic" pitchFamily="34" charset="-128"/>
              </a:rPr>
              <a:t>A current amplifier</a:t>
            </a:r>
          </a:p>
        </p:txBody>
      </p:sp>
      <p:sp>
        <p:nvSpPr>
          <p:cNvPr id="43024" name="Text Box 190"/>
          <p:cNvSpPr txBox="1">
            <a:spLocks noChangeArrowheads="1"/>
          </p:cNvSpPr>
          <p:nvPr/>
        </p:nvSpPr>
        <p:spPr bwMode="auto">
          <a:xfrm>
            <a:off x="485775" y="1120775"/>
            <a:ext cx="3436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b="1">
                <a:ea typeface="MS PGothic" pitchFamily="34" charset="-128"/>
              </a:rPr>
              <a:t>Example circuit 2</a:t>
            </a:r>
          </a:p>
        </p:txBody>
      </p:sp>
      <p:sp>
        <p:nvSpPr>
          <p:cNvPr id="904383" name="Text Box 191"/>
          <p:cNvSpPr txBox="1">
            <a:spLocks noChangeArrowheads="1"/>
          </p:cNvSpPr>
          <p:nvPr/>
        </p:nvSpPr>
        <p:spPr bwMode="auto">
          <a:xfrm>
            <a:off x="4071938" y="4906963"/>
            <a:ext cx="157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6575" indent="-5365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solidFill>
                  <a:srgbClr val="FF6600"/>
                </a:solidFill>
                <a:ea typeface="MS PGothic" pitchFamily="34" charset="-128"/>
              </a:rPr>
              <a:t>Increased</a:t>
            </a:r>
          </a:p>
        </p:txBody>
      </p:sp>
      <p:sp>
        <p:nvSpPr>
          <p:cNvPr id="904384" name="Text Box 192"/>
          <p:cNvSpPr txBox="1">
            <a:spLocks noChangeArrowheads="1"/>
          </p:cNvSpPr>
          <p:nvPr/>
        </p:nvSpPr>
        <p:spPr bwMode="auto">
          <a:xfrm>
            <a:off x="4054475" y="4659313"/>
            <a:ext cx="157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6575" indent="-5365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solidFill>
                  <a:srgbClr val="FF6600"/>
                </a:solidFill>
                <a:ea typeface="MS PGothic" pitchFamily="34" charset="-128"/>
              </a:rPr>
              <a:t>Decreased</a:t>
            </a:r>
          </a:p>
        </p:txBody>
      </p:sp>
      <p:cxnSp>
        <p:nvCxnSpPr>
          <p:cNvPr id="195" name="Straight Arrow Connector 194"/>
          <p:cNvCxnSpPr/>
          <p:nvPr/>
        </p:nvCxnSpPr>
        <p:spPr>
          <a:xfrm rot="5400000" flipH="1" flipV="1">
            <a:off x="4810918" y="2428082"/>
            <a:ext cx="360363"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4378"/>
                                        </p:tgtEl>
                                        <p:attrNameLst>
                                          <p:attrName>style.visibility</p:attrName>
                                        </p:attrNameLst>
                                      </p:cBhvr>
                                      <p:to>
                                        <p:strVal val="visible"/>
                                      </p:to>
                                    </p:set>
                                    <p:animEffect transition="in" filter="dissolve">
                                      <p:cBhvr>
                                        <p:cTn id="7" dur="500"/>
                                        <p:tgtEl>
                                          <p:spTgt spid="904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04379"/>
                                        </p:tgtEl>
                                        <p:attrNameLst>
                                          <p:attrName>style.visibility</p:attrName>
                                        </p:attrNameLst>
                                      </p:cBhvr>
                                      <p:to>
                                        <p:strVal val="visible"/>
                                      </p:to>
                                    </p:set>
                                    <p:animEffect transition="in" filter="dissolve">
                                      <p:cBhvr>
                                        <p:cTn id="12" dur="500"/>
                                        <p:tgtEl>
                                          <p:spTgt spid="9043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04380"/>
                                        </p:tgtEl>
                                        <p:attrNameLst>
                                          <p:attrName>style.visibility</p:attrName>
                                        </p:attrNameLst>
                                      </p:cBhvr>
                                      <p:to>
                                        <p:strVal val="visible"/>
                                      </p:to>
                                    </p:set>
                                    <p:animEffect transition="in" filter="dissolve">
                                      <p:cBhvr>
                                        <p:cTn id="17" dur="500"/>
                                        <p:tgtEl>
                                          <p:spTgt spid="9043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04384"/>
                                        </p:tgtEl>
                                        <p:attrNameLst>
                                          <p:attrName>style.visibility</p:attrName>
                                        </p:attrNameLst>
                                      </p:cBhvr>
                                      <p:to>
                                        <p:strVal val="visible"/>
                                      </p:to>
                                    </p:set>
                                    <p:animEffect transition="in" filter="dissolve">
                                      <p:cBhvr>
                                        <p:cTn id="22" dur="500"/>
                                        <p:tgtEl>
                                          <p:spTgt spid="9043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04383"/>
                                        </p:tgtEl>
                                        <p:attrNameLst>
                                          <p:attrName>style.visibility</p:attrName>
                                        </p:attrNameLst>
                                      </p:cBhvr>
                                      <p:to>
                                        <p:strVal val="visible"/>
                                      </p:to>
                                    </p:set>
                                    <p:animEffect transition="in" filter="dissolve">
                                      <p:cBhvr>
                                        <p:cTn id="27" dur="500"/>
                                        <p:tgtEl>
                                          <p:spTgt spid="9043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04381"/>
                                        </p:tgtEl>
                                        <p:attrNameLst>
                                          <p:attrName>style.visibility</p:attrName>
                                        </p:attrNameLst>
                                      </p:cBhvr>
                                      <p:to>
                                        <p:strVal val="visible"/>
                                      </p:to>
                                    </p:set>
                                    <p:animEffect transition="in" filter="dissolve">
                                      <p:cBhvr>
                                        <p:cTn id="32" dur="500"/>
                                        <p:tgtEl>
                                          <p:spTgt spid="904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378" grpId="0"/>
      <p:bldP spid="904379" grpId="0"/>
      <p:bldP spid="904380" grpId="0"/>
      <p:bldP spid="904381" grpId="0"/>
      <p:bldP spid="904383" grpId="0"/>
      <p:bldP spid="90438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C0853D29-1E54-49EC-8511-8BD7DED9C888}" type="slidenum">
              <a:rPr lang="en-GB" altLang="en-US" sz="1200">
                <a:latin typeface="Garamond" pitchFamily="18" charset="0"/>
              </a:rPr>
              <a:pPr/>
              <a:t>23</a:t>
            </a:fld>
            <a:endParaRPr lang="en-GB" altLang="en-US" sz="1200">
              <a:latin typeface="Garamond" pitchFamily="18" charset="0"/>
            </a:endParaRPr>
          </a:p>
        </p:txBody>
      </p:sp>
      <p:sp>
        <p:nvSpPr>
          <p:cNvPr id="45059" name="Rectangle 2"/>
          <p:cNvSpPr>
            <a:spLocks noGrp="1" noChangeArrowheads="1"/>
          </p:cNvSpPr>
          <p:nvPr>
            <p:ph type="ctrTitle"/>
          </p:nvPr>
        </p:nvSpPr>
        <p:spPr>
          <a:xfrm>
            <a:off x="481013" y="369888"/>
            <a:ext cx="8159750" cy="555625"/>
          </a:xfrm>
          <a:noFill/>
        </p:spPr>
        <p:txBody>
          <a:bodyPr/>
          <a:lstStyle/>
          <a:p>
            <a:r>
              <a:rPr lang="en-GB" altLang="zh-CN" sz="2000" smtClean="0">
                <a:ea typeface="SimSun" pitchFamily="2" charset="-122"/>
              </a:rPr>
              <a:t>Electronic Circuits and Systems			   	EEE211</a:t>
            </a:r>
          </a:p>
        </p:txBody>
      </p:sp>
      <p:sp>
        <p:nvSpPr>
          <p:cNvPr id="4506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45061"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grpSp>
        <p:nvGrpSpPr>
          <p:cNvPr id="45062" name="Group 5"/>
          <p:cNvGrpSpPr>
            <a:grpSpLocks/>
          </p:cNvGrpSpPr>
          <p:nvPr/>
        </p:nvGrpSpPr>
        <p:grpSpPr bwMode="auto">
          <a:xfrm>
            <a:off x="2425700" y="2324100"/>
            <a:ext cx="6200775" cy="3760788"/>
            <a:chOff x="901" y="956"/>
            <a:chExt cx="3906" cy="2369"/>
          </a:xfrm>
        </p:grpSpPr>
        <p:sp>
          <p:nvSpPr>
            <p:cNvPr id="45079" name="Rectangle 6"/>
            <p:cNvSpPr>
              <a:spLocks noChangeArrowheads="1"/>
            </p:cNvSpPr>
            <p:nvPr/>
          </p:nvSpPr>
          <p:spPr bwMode="auto">
            <a:xfrm>
              <a:off x="901" y="2245"/>
              <a:ext cx="5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1300">
                  <a:solidFill>
                    <a:srgbClr val="000000"/>
                  </a:solidFill>
                  <a:latin typeface="Times New Roman" pitchFamily="18" charset="0"/>
                  <a:ea typeface="SimSun" pitchFamily="2" charset="-122"/>
                </a:rPr>
                <a:t>v</a:t>
              </a:r>
              <a:endParaRPr lang="en-GB" altLang="zh-CN">
                <a:ea typeface="SimSun" pitchFamily="2" charset="-122"/>
              </a:endParaRPr>
            </a:p>
          </p:txBody>
        </p:sp>
        <p:sp>
          <p:nvSpPr>
            <p:cNvPr id="45080" name="Rectangle 7"/>
            <p:cNvSpPr>
              <a:spLocks noChangeArrowheads="1"/>
            </p:cNvSpPr>
            <p:nvPr/>
          </p:nvSpPr>
          <p:spPr bwMode="auto">
            <a:xfrm>
              <a:off x="956" y="2307"/>
              <a:ext cx="50"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1200">
                  <a:solidFill>
                    <a:srgbClr val="000000"/>
                  </a:solidFill>
                  <a:latin typeface="Times New Roman" pitchFamily="18" charset="0"/>
                  <a:ea typeface="SimSun" pitchFamily="2" charset="-122"/>
                </a:rPr>
                <a:t>g</a:t>
              </a:r>
              <a:endParaRPr lang="en-GB" altLang="zh-CN">
                <a:ea typeface="SimSun" pitchFamily="2" charset="-122"/>
              </a:endParaRPr>
            </a:p>
          </p:txBody>
        </p:sp>
        <p:sp>
          <p:nvSpPr>
            <p:cNvPr id="45081" name="Freeform 8"/>
            <p:cNvSpPr>
              <a:spLocks/>
            </p:cNvSpPr>
            <p:nvPr/>
          </p:nvSpPr>
          <p:spPr bwMode="auto">
            <a:xfrm>
              <a:off x="1015" y="2219"/>
              <a:ext cx="217" cy="204"/>
            </a:xfrm>
            <a:custGeom>
              <a:avLst/>
              <a:gdLst>
                <a:gd name="T0" fmla="*/ 0 w 511"/>
                <a:gd name="T1" fmla="*/ 2 h 508"/>
                <a:gd name="T2" fmla="*/ 0 w 511"/>
                <a:gd name="T3" fmla="*/ 2 h 508"/>
                <a:gd name="T4" fmla="*/ 0 w 511"/>
                <a:gd name="T5" fmla="*/ 2 h 508"/>
                <a:gd name="T6" fmla="*/ 0 w 511"/>
                <a:gd name="T7" fmla="*/ 1 h 508"/>
                <a:gd name="T8" fmla="*/ 1 w 511"/>
                <a:gd name="T9" fmla="*/ 1 h 508"/>
                <a:gd name="T10" fmla="*/ 1 w 511"/>
                <a:gd name="T11" fmla="*/ 0 h 508"/>
                <a:gd name="T12" fmla="*/ 2 w 511"/>
                <a:gd name="T13" fmla="*/ 0 h 508"/>
                <a:gd name="T14" fmla="*/ 3 w 511"/>
                <a:gd name="T15" fmla="*/ 0 h 508"/>
                <a:gd name="T16" fmla="*/ 3 w 511"/>
                <a:gd name="T17" fmla="*/ 0 h 508"/>
                <a:gd name="T18" fmla="*/ 4 w 511"/>
                <a:gd name="T19" fmla="*/ 0 h 508"/>
                <a:gd name="T20" fmla="*/ 5 w 511"/>
                <a:gd name="T21" fmla="*/ 0 h 508"/>
                <a:gd name="T22" fmla="*/ 5 w 511"/>
                <a:gd name="T23" fmla="*/ 0 h 508"/>
                <a:gd name="T24" fmla="*/ 6 w 511"/>
                <a:gd name="T25" fmla="*/ 0 h 508"/>
                <a:gd name="T26" fmla="*/ 6 w 511"/>
                <a:gd name="T27" fmla="*/ 1 h 508"/>
                <a:gd name="T28" fmla="*/ 6 w 511"/>
                <a:gd name="T29" fmla="*/ 1 h 508"/>
                <a:gd name="T30" fmla="*/ 7 w 511"/>
                <a:gd name="T31" fmla="*/ 2 h 508"/>
                <a:gd name="T32" fmla="*/ 7 w 511"/>
                <a:gd name="T33" fmla="*/ 2 h 508"/>
                <a:gd name="T34" fmla="*/ 7 w 511"/>
                <a:gd name="T35" fmla="*/ 2 h 508"/>
                <a:gd name="T36" fmla="*/ 7 w 511"/>
                <a:gd name="T37" fmla="*/ 3 h 508"/>
                <a:gd name="T38" fmla="*/ 7 w 511"/>
                <a:gd name="T39" fmla="*/ 4 h 508"/>
                <a:gd name="T40" fmla="*/ 6 w 511"/>
                <a:gd name="T41" fmla="*/ 4 h 508"/>
                <a:gd name="T42" fmla="*/ 6 w 511"/>
                <a:gd name="T43" fmla="*/ 4 h 508"/>
                <a:gd name="T44" fmla="*/ 6 w 511"/>
                <a:gd name="T45" fmla="*/ 5 h 508"/>
                <a:gd name="T46" fmla="*/ 5 w 511"/>
                <a:gd name="T47" fmla="*/ 5 h 508"/>
                <a:gd name="T48" fmla="*/ 5 w 511"/>
                <a:gd name="T49" fmla="*/ 5 h 508"/>
                <a:gd name="T50" fmla="*/ 4 w 511"/>
                <a:gd name="T51" fmla="*/ 5 h 508"/>
                <a:gd name="T52" fmla="*/ 3 w 511"/>
                <a:gd name="T53" fmla="*/ 5 h 508"/>
                <a:gd name="T54" fmla="*/ 3 w 511"/>
                <a:gd name="T55" fmla="*/ 5 h 508"/>
                <a:gd name="T56" fmla="*/ 2 w 511"/>
                <a:gd name="T57" fmla="*/ 5 h 508"/>
                <a:gd name="T58" fmla="*/ 1 w 511"/>
                <a:gd name="T59" fmla="*/ 5 h 508"/>
                <a:gd name="T60" fmla="*/ 1 w 511"/>
                <a:gd name="T61" fmla="*/ 4 h 508"/>
                <a:gd name="T62" fmla="*/ 0 w 511"/>
                <a:gd name="T63" fmla="*/ 4 h 508"/>
                <a:gd name="T64" fmla="*/ 0 w 511"/>
                <a:gd name="T65" fmla="*/ 4 h 508"/>
                <a:gd name="T66" fmla="*/ 0 w 511"/>
                <a:gd name="T67" fmla="*/ 3 h 508"/>
                <a:gd name="T68" fmla="*/ 0 w 511"/>
                <a:gd name="T69" fmla="*/ 2 h 50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1"/>
                <a:gd name="T106" fmla="*/ 0 h 508"/>
                <a:gd name="T107" fmla="*/ 511 w 511"/>
                <a:gd name="T108" fmla="*/ 508 h 50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1" h="508">
                  <a:moveTo>
                    <a:pt x="0" y="254"/>
                  </a:moveTo>
                  <a:lnTo>
                    <a:pt x="5" y="206"/>
                  </a:lnTo>
                  <a:lnTo>
                    <a:pt x="17" y="160"/>
                  </a:lnTo>
                  <a:lnTo>
                    <a:pt x="39" y="119"/>
                  </a:lnTo>
                  <a:lnTo>
                    <a:pt x="68" y="81"/>
                  </a:lnTo>
                  <a:lnTo>
                    <a:pt x="103" y="50"/>
                  </a:lnTo>
                  <a:lnTo>
                    <a:pt x="142" y="26"/>
                  </a:lnTo>
                  <a:lnTo>
                    <a:pt x="187" y="9"/>
                  </a:lnTo>
                  <a:lnTo>
                    <a:pt x="233" y="0"/>
                  </a:lnTo>
                  <a:lnTo>
                    <a:pt x="278" y="0"/>
                  </a:lnTo>
                  <a:lnTo>
                    <a:pt x="326" y="9"/>
                  </a:lnTo>
                  <a:lnTo>
                    <a:pt x="369" y="26"/>
                  </a:lnTo>
                  <a:lnTo>
                    <a:pt x="410" y="50"/>
                  </a:lnTo>
                  <a:lnTo>
                    <a:pt x="444" y="81"/>
                  </a:lnTo>
                  <a:lnTo>
                    <a:pt x="472" y="119"/>
                  </a:lnTo>
                  <a:lnTo>
                    <a:pt x="494" y="160"/>
                  </a:lnTo>
                  <a:lnTo>
                    <a:pt x="506" y="206"/>
                  </a:lnTo>
                  <a:lnTo>
                    <a:pt x="511" y="254"/>
                  </a:lnTo>
                  <a:lnTo>
                    <a:pt x="506" y="299"/>
                  </a:lnTo>
                  <a:lnTo>
                    <a:pt x="494" y="345"/>
                  </a:lnTo>
                  <a:lnTo>
                    <a:pt x="472" y="388"/>
                  </a:lnTo>
                  <a:lnTo>
                    <a:pt x="444" y="424"/>
                  </a:lnTo>
                  <a:lnTo>
                    <a:pt x="410" y="457"/>
                  </a:lnTo>
                  <a:lnTo>
                    <a:pt x="369" y="481"/>
                  </a:lnTo>
                  <a:lnTo>
                    <a:pt x="326" y="498"/>
                  </a:lnTo>
                  <a:lnTo>
                    <a:pt x="278" y="508"/>
                  </a:lnTo>
                  <a:lnTo>
                    <a:pt x="233" y="508"/>
                  </a:lnTo>
                  <a:lnTo>
                    <a:pt x="187" y="498"/>
                  </a:lnTo>
                  <a:lnTo>
                    <a:pt x="142" y="481"/>
                  </a:lnTo>
                  <a:lnTo>
                    <a:pt x="103" y="457"/>
                  </a:lnTo>
                  <a:lnTo>
                    <a:pt x="68" y="424"/>
                  </a:lnTo>
                  <a:lnTo>
                    <a:pt x="39" y="388"/>
                  </a:lnTo>
                  <a:lnTo>
                    <a:pt x="17" y="345"/>
                  </a:lnTo>
                  <a:lnTo>
                    <a:pt x="5" y="299"/>
                  </a:lnTo>
                  <a:lnTo>
                    <a:pt x="0" y="254"/>
                  </a:lnTo>
                  <a:close/>
                </a:path>
              </a:pathLst>
            </a:custGeom>
            <a:solidFill>
              <a:srgbClr val="FFFFFF"/>
            </a:solidFill>
            <a:ln w="8890">
              <a:solidFill>
                <a:srgbClr val="000000"/>
              </a:solidFill>
              <a:prstDash val="solid"/>
              <a:round/>
              <a:headEnd/>
              <a:tailEnd/>
            </a:ln>
          </p:spPr>
          <p:txBody>
            <a:bodyPr/>
            <a:lstStyle/>
            <a:p>
              <a:endParaRPr lang="zh-CN" altLang="en-US"/>
            </a:p>
          </p:txBody>
        </p:sp>
        <p:sp>
          <p:nvSpPr>
            <p:cNvPr id="45082" name="Freeform 9"/>
            <p:cNvSpPr>
              <a:spLocks/>
            </p:cNvSpPr>
            <p:nvPr/>
          </p:nvSpPr>
          <p:spPr bwMode="auto">
            <a:xfrm>
              <a:off x="1088" y="2592"/>
              <a:ext cx="72" cy="68"/>
            </a:xfrm>
            <a:custGeom>
              <a:avLst/>
              <a:gdLst>
                <a:gd name="T0" fmla="*/ 0 w 170"/>
                <a:gd name="T1" fmla="*/ 0 h 170"/>
                <a:gd name="T2" fmla="*/ 3 w 170"/>
                <a:gd name="T3" fmla="*/ 0 h 170"/>
                <a:gd name="T4" fmla="*/ 1 w 170"/>
                <a:gd name="T5" fmla="*/ 2 h 170"/>
                <a:gd name="T6" fmla="*/ 0 w 170"/>
                <a:gd name="T7" fmla="*/ 0 h 170"/>
                <a:gd name="T8" fmla="*/ 0 60000 65536"/>
                <a:gd name="T9" fmla="*/ 0 60000 65536"/>
                <a:gd name="T10" fmla="*/ 0 60000 65536"/>
                <a:gd name="T11" fmla="*/ 0 60000 65536"/>
                <a:gd name="T12" fmla="*/ 0 w 170"/>
                <a:gd name="T13" fmla="*/ 0 h 170"/>
                <a:gd name="T14" fmla="*/ 170 w 170"/>
                <a:gd name="T15" fmla="*/ 170 h 170"/>
              </a:gdLst>
              <a:ahLst/>
              <a:cxnLst>
                <a:cxn ang="T8">
                  <a:pos x="T0" y="T1"/>
                </a:cxn>
                <a:cxn ang="T9">
                  <a:pos x="T2" y="T3"/>
                </a:cxn>
                <a:cxn ang="T10">
                  <a:pos x="T4" y="T5"/>
                </a:cxn>
                <a:cxn ang="T11">
                  <a:pos x="T6" y="T7"/>
                </a:cxn>
              </a:cxnLst>
              <a:rect l="T12" t="T13" r="T14" b="T15"/>
              <a:pathLst>
                <a:path w="170" h="170">
                  <a:moveTo>
                    <a:pt x="0" y="0"/>
                  </a:moveTo>
                  <a:lnTo>
                    <a:pt x="170" y="0"/>
                  </a:lnTo>
                  <a:lnTo>
                    <a:pt x="86" y="170"/>
                  </a:lnTo>
                  <a:lnTo>
                    <a:pt x="0" y="0"/>
                  </a:lnTo>
                  <a:close/>
                </a:path>
              </a:pathLst>
            </a:custGeom>
            <a:solidFill>
              <a:srgbClr val="000000"/>
            </a:solidFill>
            <a:ln w="8890">
              <a:solidFill>
                <a:srgbClr val="000000"/>
              </a:solidFill>
              <a:prstDash val="solid"/>
              <a:round/>
              <a:headEnd/>
              <a:tailEnd/>
            </a:ln>
          </p:spPr>
          <p:txBody>
            <a:bodyPr/>
            <a:lstStyle/>
            <a:p>
              <a:endParaRPr lang="zh-CN" altLang="en-US"/>
            </a:p>
          </p:txBody>
        </p:sp>
        <p:sp>
          <p:nvSpPr>
            <p:cNvPr id="45083" name="Line 10"/>
            <p:cNvSpPr>
              <a:spLocks noChangeShapeType="1"/>
            </p:cNvSpPr>
            <p:nvPr/>
          </p:nvSpPr>
          <p:spPr bwMode="auto">
            <a:xfrm flipV="1">
              <a:off x="1124" y="1745"/>
              <a:ext cx="1" cy="47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4" name="Line 11"/>
            <p:cNvSpPr>
              <a:spLocks noChangeShapeType="1"/>
            </p:cNvSpPr>
            <p:nvPr/>
          </p:nvSpPr>
          <p:spPr bwMode="auto">
            <a:xfrm>
              <a:off x="1428" y="1745"/>
              <a:ext cx="591" cy="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5" name="Line 12"/>
            <p:cNvSpPr>
              <a:spLocks noChangeShapeType="1"/>
            </p:cNvSpPr>
            <p:nvPr/>
          </p:nvSpPr>
          <p:spPr bwMode="auto">
            <a:xfrm flipV="1">
              <a:off x="1124" y="2423"/>
              <a:ext cx="1" cy="192"/>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6" name="Line 13"/>
            <p:cNvSpPr>
              <a:spLocks noChangeShapeType="1"/>
            </p:cNvSpPr>
            <p:nvPr/>
          </p:nvSpPr>
          <p:spPr bwMode="auto">
            <a:xfrm flipV="1">
              <a:off x="2725" y="1010"/>
              <a:ext cx="1" cy="73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7" name="Line 14"/>
            <p:cNvSpPr>
              <a:spLocks noChangeShapeType="1"/>
            </p:cNvSpPr>
            <p:nvPr/>
          </p:nvSpPr>
          <p:spPr bwMode="auto">
            <a:xfrm>
              <a:off x="2140" y="1010"/>
              <a:ext cx="1461" cy="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088" name="Group 15"/>
            <p:cNvGrpSpPr>
              <a:grpSpLocks/>
            </p:cNvGrpSpPr>
            <p:nvPr/>
          </p:nvGrpSpPr>
          <p:grpSpPr bwMode="auto">
            <a:xfrm>
              <a:off x="2019" y="1463"/>
              <a:ext cx="121" cy="509"/>
              <a:chOff x="1145" y="1354"/>
              <a:chExt cx="283" cy="1275"/>
            </a:xfrm>
          </p:grpSpPr>
          <p:sp>
            <p:nvSpPr>
              <p:cNvPr id="45156" name="Line 16"/>
              <p:cNvSpPr>
                <a:spLocks noChangeShapeType="1"/>
              </p:cNvSpPr>
              <p:nvPr/>
            </p:nvSpPr>
            <p:spPr bwMode="auto">
              <a:xfrm>
                <a:off x="1145" y="1778"/>
                <a:ext cx="0" cy="5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57" name="Line 17"/>
              <p:cNvSpPr>
                <a:spLocks noChangeShapeType="1"/>
              </p:cNvSpPr>
              <p:nvPr/>
            </p:nvSpPr>
            <p:spPr bwMode="auto">
              <a:xfrm flipV="1">
                <a:off x="1145" y="1778"/>
                <a:ext cx="283" cy="28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58" name="Line 18"/>
              <p:cNvSpPr>
                <a:spLocks noChangeShapeType="1"/>
              </p:cNvSpPr>
              <p:nvPr/>
            </p:nvSpPr>
            <p:spPr bwMode="auto">
              <a:xfrm>
                <a:off x="1145" y="2061"/>
                <a:ext cx="213" cy="21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59" name="Freeform 19"/>
              <p:cNvSpPr>
                <a:spLocks/>
              </p:cNvSpPr>
              <p:nvPr/>
            </p:nvSpPr>
            <p:spPr bwMode="auto">
              <a:xfrm>
                <a:off x="1291" y="2207"/>
                <a:ext cx="137" cy="137"/>
              </a:xfrm>
              <a:custGeom>
                <a:avLst/>
                <a:gdLst>
                  <a:gd name="T0" fmla="*/ 137 w 137"/>
                  <a:gd name="T1" fmla="*/ 137 h 137"/>
                  <a:gd name="T2" fmla="*/ 0 w 137"/>
                  <a:gd name="T3" fmla="*/ 91 h 137"/>
                  <a:gd name="T4" fmla="*/ 29 w 137"/>
                  <a:gd name="T5" fmla="*/ 77 h 137"/>
                  <a:gd name="T6" fmla="*/ 55 w 137"/>
                  <a:gd name="T7" fmla="*/ 58 h 137"/>
                  <a:gd name="T8" fmla="*/ 77 w 137"/>
                  <a:gd name="T9" fmla="*/ 31 h 137"/>
                  <a:gd name="T10" fmla="*/ 91 w 137"/>
                  <a:gd name="T11" fmla="*/ 0 h 137"/>
                  <a:gd name="T12" fmla="*/ 137 w 137"/>
                  <a:gd name="T13" fmla="*/ 137 h 137"/>
                  <a:gd name="T14" fmla="*/ 0 60000 65536"/>
                  <a:gd name="T15" fmla="*/ 0 60000 65536"/>
                  <a:gd name="T16" fmla="*/ 0 60000 65536"/>
                  <a:gd name="T17" fmla="*/ 0 60000 65536"/>
                  <a:gd name="T18" fmla="*/ 0 60000 65536"/>
                  <a:gd name="T19" fmla="*/ 0 60000 65536"/>
                  <a:gd name="T20" fmla="*/ 0 60000 65536"/>
                  <a:gd name="T21" fmla="*/ 0 w 137"/>
                  <a:gd name="T22" fmla="*/ 0 h 137"/>
                  <a:gd name="T23" fmla="*/ 137 w 137"/>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37">
                    <a:moveTo>
                      <a:pt x="137" y="137"/>
                    </a:moveTo>
                    <a:lnTo>
                      <a:pt x="0" y="91"/>
                    </a:lnTo>
                    <a:lnTo>
                      <a:pt x="29" y="77"/>
                    </a:lnTo>
                    <a:lnTo>
                      <a:pt x="55" y="58"/>
                    </a:lnTo>
                    <a:lnTo>
                      <a:pt x="77" y="31"/>
                    </a:lnTo>
                    <a:lnTo>
                      <a:pt x="91" y="0"/>
                    </a:lnTo>
                    <a:lnTo>
                      <a:pt x="137"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60" name="Line 20"/>
              <p:cNvSpPr>
                <a:spLocks noChangeShapeType="1"/>
              </p:cNvSpPr>
              <p:nvPr/>
            </p:nvSpPr>
            <p:spPr bwMode="auto">
              <a:xfrm flipV="1">
                <a:off x="1428" y="1354"/>
                <a:ext cx="0" cy="42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61" name="Line 21"/>
              <p:cNvSpPr>
                <a:spLocks noChangeShapeType="1"/>
              </p:cNvSpPr>
              <p:nvPr/>
            </p:nvSpPr>
            <p:spPr bwMode="auto">
              <a:xfrm>
                <a:off x="1428" y="2344"/>
                <a:ext cx="0" cy="28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089" name="Line 22"/>
            <p:cNvSpPr>
              <a:spLocks noChangeShapeType="1"/>
            </p:cNvSpPr>
            <p:nvPr/>
          </p:nvSpPr>
          <p:spPr bwMode="auto">
            <a:xfrm flipH="1">
              <a:off x="2140" y="1972"/>
              <a:ext cx="472" cy="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0" name="Line 23"/>
            <p:cNvSpPr>
              <a:spLocks noChangeShapeType="1"/>
            </p:cNvSpPr>
            <p:nvPr/>
          </p:nvSpPr>
          <p:spPr bwMode="auto">
            <a:xfrm flipV="1">
              <a:off x="2137" y="1969"/>
              <a:ext cx="0" cy="81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1" name="Line 24"/>
            <p:cNvSpPr>
              <a:spLocks noChangeShapeType="1"/>
            </p:cNvSpPr>
            <p:nvPr/>
          </p:nvSpPr>
          <p:spPr bwMode="auto">
            <a:xfrm>
              <a:off x="2725" y="2154"/>
              <a:ext cx="0" cy="61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2" name="Line 25"/>
            <p:cNvSpPr>
              <a:spLocks noChangeShapeType="1"/>
            </p:cNvSpPr>
            <p:nvPr/>
          </p:nvSpPr>
          <p:spPr bwMode="auto">
            <a:xfrm>
              <a:off x="2137" y="2768"/>
              <a:ext cx="1266"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3" name="Rectangle 26"/>
            <p:cNvSpPr>
              <a:spLocks noChangeArrowheads="1"/>
            </p:cNvSpPr>
            <p:nvPr/>
          </p:nvSpPr>
          <p:spPr bwMode="auto">
            <a:xfrm>
              <a:off x="3613" y="956"/>
              <a:ext cx="33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1300">
                  <a:solidFill>
                    <a:srgbClr val="000000"/>
                  </a:solidFill>
                  <a:latin typeface="Times New Roman" pitchFamily="18" charset="0"/>
                  <a:ea typeface="SimSun" pitchFamily="2" charset="-122"/>
                </a:rPr>
                <a:t>+V</a:t>
              </a:r>
              <a:r>
                <a:rPr lang="en-US" altLang="zh-CN" sz="1300" baseline="-25000">
                  <a:solidFill>
                    <a:srgbClr val="000000"/>
                  </a:solidFill>
                  <a:latin typeface="Times New Roman" pitchFamily="18" charset="0"/>
                  <a:ea typeface="SimSun" pitchFamily="2" charset="-122"/>
                </a:rPr>
                <a:t>CC</a:t>
              </a:r>
              <a:endParaRPr lang="en-GB" altLang="zh-CN">
                <a:ea typeface="SimSun" pitchFamily="2" charset="-122"/>
              </a:endParaRPr>
            </a:p>
          </p:txBody>
        </p:sp>
        <p:sp>
          <p:nvSpPr>
            <p:cNvPr id="45094" name="Rectangle 27"/>
            <p:cNvSpPr>
              <a:spLocks noChangeArrowheads="1"/>
            </p:cNvSpPr>
            <p:nvPr/>
          </p:nvSpPr>
          <p:spPr bwMode="auto">
            <a:xfrm>
              <a:off x="3466" y="2675"/>
              <a:ext cx="1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endParaRPr lang="en-US" altLang="zh-CN">
                <a:ea typeface="SimSun" pitchFamily="2" charset="-122"/>
              </a:endParaRPr>
            </a:p>
          </p:txBody>
        </p:sp>
        <p:sp>
          <p:nvSpPr>
            <p:cNvPr id="45095" name="Rectangle 28"/>
            <p:cNvSpPr>
              <a:spLocks noChangeArrowheads="1"/>
            </p:cNvSpPr>
            <p:nvPr/>
          </p:nvSpPr>
          <p:spPr bwMode="auto">
            <a:xfrm>
              <a:off x="1741" y="2323"/>
              <a:ext cx="2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1300">
                  <a:solidFill>
                    <a:srgbClr val="000000"/>
                  </a:solidFill>
                  <a:latin typeface="Times New Roman" pitchFamily="18" charset="0"/>
                  <a:ea typeface="SimSun" pitchFamily="2" charset="-122"/>
                </a:rPr>
                <a:t>5.1kΩ</a:t>
              </a:r>
              <a:endParaRPr lang="en-GB" altLang="zh-CN">
                <a:ea typeface="SimSun" pitchFamily="2" charset="-122"/>
              </a:endParaRPr>
            </a:p>
          </p:txBody>
        </p:sp>
        <p:grpSp>
          <p:nvGrpSpPr>
            <p:cNvPr id="45096" name="Group 29"/>
            <p:cNvGrpSpPr>
              <a:grpSpLocks/>
            </p:cNvGrpSpPr>
            <p:nvPr/>
          </p:nvGrpSpPr>
          <p:grpSpPr bwMode="auto">
            <a:xfrm>
              <a:off x="2605" y="1686"/>
              <a:ext cx="120" cy="510"/>
              <a:chOff x="1145" y="1354"/>
              <a:chExt cx="283" cy="1275"/>
            </a:xfrm>
          </p:grpSpPr>
          <p:sp>
            <p:nvSpPr>
              <p:cNvPr id="45150" name="Line 30"/>
              <p:cNvSpPr>
                <a:spLocks noChangeShapeType="1"/>
              </p:cNvSpPr>
              <p:nvPr/>
            </p:nvSpPr>
            <p:spPr bwMode="auto">
              <a:xfrm>
                <a:off x="1145" y="1778"/>
                <a:ext cx="0" cy="5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51" name="Line 31"/>
              <p:cNvSpPr>
                <a:spLocks noChangeShapeType="1"/>
              </p:cNvSpPr>
              <p:nvPr/>
            </p:nvSpPr>
            <p:spPr bwMode="auto">
              <a:xfrm flipV="1">
                <a:off x="1145" y="1778"/>
                <a:ext cx="283" cy="28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52" name="Line 32"/>
              <p:cNvSpPr>
                <a:spLocks noChangeShapeType="1"/>
              </p:cNvSpPr>
              <p:nvPr/>
            </p:nvSpPr>
            <p:spPr bwMode="auto">
              <a:xfrm>
                <a:off x="1145" y="2061"/>
                <a:ext cx="213" cy="21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53" name="Freeform 33"/>
              <p:cNvSpPr>
                <a:spLocks/>
              </p:cNvSpPr>
              <p:nvPr/>
            </p:nvSpPr>
            <p:spPr bwMode="auto">
              <a:xfrm>
                <a:off x="1291" y="2207"/>
                <a:ext cx="137" cy="137"/>
              </a:xfrm>
              <a:custGeom>
                <a:avLst/>
                <a:gdLst>
                  <a:gd name="T0" fmla="*/ 137 w 137"/>
                  <a:gd name="T1" fmla="*/ 137 h 137"/>
                  <a:gd name="T2" fmla="*/ 0 w 137"/>
                  <a:gd name="T3" fmla="*/ 91 h 137"/>
                  <a:gd name="T4" fmla="*/ 29 w 137"/>
                  <a:gd name="T5" fmla="*/ 77 h 137"/>
                  <a:gd name="T6" fmla="*/ 55 w 137"/>
                  <a:gd name="T7" fmla="*/ 58 h 137"/>
                  <a:gd name="T8" fmla="*/ 77 w 137"/>
                  <a:gd name="T9" fmla="*/ 31 h 137"/>
                  <a:gd name="T10" fmla="*/ 91 w 137"/>
                  <a:gd name="T11" fmla="*/ 0 h 137"/>
                  <a:gd name="T12" fmla="*/ 137 w 137"/>
                  <a:gd name="T13" fmla="*/ 137 h 137"/>
                  <a:gd name="T14" fmla="*/ 0 60000 65536"/>
                  <a:gd name="T15" fmla="*/ 0 60000 65536"/>
                  <a:gd name="T16" fmla="*/ 0 60000 65536"/>
                  <a:gd name="T17" fmla="*/ 0 60000 65536"/>
                  <a:gd name="T18" fmla="*/ 0 60000 65536"/>
                  <a:gd name="T19" fmla="*/ 0 60000 65536"/>
                  <a:gd name="T20" fmla="*/ 0 60000 65536"/>
                  <a:gd name="T21" fmla="*/ 0 w 137"/>
                  <a:gd name="T22" fmla="*/ 0 h 137"/>
                  <a:gd name="T23" fmla="*/ 137 w 137"/>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37">
                    <a:moveTo>
                      <a:pt x="137" y="137"/>
                    </a:moveTo>
                    <a:lnTo>
                      <a:pt x="0" y="91"/>
                    </a:lnTo>
                    <a:lnTo>
                      <a:pt x="29" y="77"/>
                    </a:lnTo>
                    <a:lnTo>
                      <a:pt x="55" y="58"/>
                    </a:lnTo>
                    <a:lnTo>
                      <a:pt x="77" y="31"/>
                    </a:lnTo>
                    <a:lnTo>
                      <a:pt x="91" y="0"/>
                    </a:lnTo>
                    <a:lnTo>
                      <a:pt x="137"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54" name="Line 34"/>
              <p:cNvSpPr>
                <a:spLocks noChangeShapeType="1"/>
              </p:cNvSpPr>
              <p:nvPr/>
            </p:nvSpPr>
            <p:spPr bwMode="auto">
              <a:xfrm flipV="1">
                <a:off x="1428" y="1354"/>
                <a:ext cx="0" cy="42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55" name="Line 35"/>
              <p:cNvSpPr>
                <a:spLocks noChangeShapeType="1"/>
              </p:cNvSpPr>
              <p:nvPr/>
            </p:nvSpPr>
            <p:spPr bwMode="auto">
              <a:xfrm>
                <a:off x="1428" y="2344"/>
                <a:ext cx="0" cy="28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097" name="Line 36"/>
            <p:cNvSpPr>
              <a:spLocks noChangeShapeType="1"/>
            </p:cNvSpPr>
            <p:nvPr/>
          </p:nvSpPr>
          <p:spPr bwMode="auto">
            <a:xfrm flipV="1">
              <a:off x="2140" y="100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8" name="Rectangle 37"/>
            <p:cNvSpPr>
              <a:spLocks noChangeArrowheads="1"/>
            </p:cNvSpPr>
            <p:nvPr/>
          </p:nvSpPr>
          <p:spPr bwMode="auto">
            <a:xfrm>
              <a:off x="2068" y="2235"/>
              <a:ext cx="122" cy="283"/>
            </a:xfrm>
            <a:prstGeom prst="rect">
              <a:avLst/>
            </a:prstGeom>
            <a:solidFill>
              <a:srgbClr val="FFFFFF"/>
            </a:solidFill>
            <a:ln w="8890">
              <a:solidFill>
                <a:srgbClr val="000000"/>
              </a:solidFill>
              <a:miter lim="800000"/>
              <a:headEnd/>
              <a:tailEnd/>
            </a:ln>
          </p:spPr>
          <p:txBody>
            <a:bodyPr/>
            <a:lstStyle/>
            <a:p>
              <a:pPr eaLnBrk="1" hangingPunct="1"/>
              <a:endParaRPr lang="en-US" altLang="zh-CN">
                <a:ea typeface="SimSun" pitchFamily="2" charset="-122"/>
              </a:endParaRPr>
            </a:p>
          </p:txBody>
        </p:sp>
        <p:sp>
          <p:nvSpPr>
            <p:cNvPr id="45099" name="Rectangle 38"/>
            <p:cNvSpPr>
              <a:spLocks noChangeArrowheads="1"/>
            </p:cNvSpPr>
            <p:nvPr/>
          </p:nvSpPr>
          <p:spPr bwMode="auto">
            <a:xfrm>
              <a:off x="2839" y="1343"/>
              <a:ext cx="33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1300">
                  <a:solidFill>
                    <a:srgbClr val="000000"/>
                  </a:solidFill>
                  <a:latin typeface="Times New Roman" pitchFamily="18" charset="0"/>
                  <a:ea typeface="SimSun" pitchFamily="2" charset="-122"/>
                </a:rPr>
                <a:t>12kΩ</a:t>
              </a:r>
              <a:endParaRPr lang="en-GB" altLang="zh-CN">
                <a:ea typeface="SimSun" pitchFamily="2" charset="-122"/>
              </a:endParaRPr>
            </a:p>
          </p:txBody>
        </p:sp>
        <p:sp>
          <p:nvSpPr>
            <p:cNvPr id="45100" name="Rectangle 39"/>
            <p:cNvSpPr>
              <a:spLocks noChangeArrowheads="1"/>
            </p:cNvSpPr>
            <p:nvPr/>
          </p:nvSpPr>
          <p:spPr bwMode="auto">
            <a:xfrm>
              <a:off x="2362" y="2391"/>
              <a:ext cx="2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1300">
                  <a:solidFill>
                    <a:srgbClr val="000000"/>
                  </a:solidFill>
                  <a:latin typeface="Times New Roman" pitchFamily="18" charset="0"/>
                  <a:ea typeface="SimSun" pitchFamily="2" charset="-122"/>
                </a:rPr>
                <a:t>10kΩ</a:t>
              </a:r>
              <a:endParaRPr lang="en-GB" altLang="zh-CN">
                <a:ea typeface="SimSun" pitchFamily="2" charset="-122"/>
              </a:endParaRPr>
            </a:p>
          </p:txBody>
        </p:sp>
        <p:sp>
          <p:nvSpPr>
            <p:cNvPr id="45101" name="Rectangle 40"/>
            <p:cNvSpPr>
              <a:spLocks noChangeArrowheads="1"/>
            </p:cNvSpPr>
            <p:nvPr/>
          </p:nvSpPr>
          <p:spPr bwMode="auto">
            <a:xfrm>
              <a:off x="2667" y="1238"/>
              <a:ext cx="121" cy="283"/>
            </a:xfrm>
            <a:prstGeom prst="rect">
              <a:avLst/>
            </a:prstGeom>
            <a:solidFill>
              <a:srgbClr val="FFFFFF"/>
            </a:solidFill>
            <a:ln w="8890">
              <a:solidFill>
                <a:srgbClr val="000000"/>
              </a:solidFill>
              <a:miter lim="800000"/>
              <a:headEnd/>
              <a:tailEnd/>
            </a:ln>
          </p:spPr>
          <p:txBody>
            <a:bodyPr/>
            <a:lstStyle/>
            <a:p>
              <a:pPr eaLnBrk="1" hangingPunct="1"/>
              <a:endParaRPr lang="en-US" altLang="zh-CN">
                <a:ea typeface="SimSun" pitchFamily="2" charset="-122"/>
              </a:endParaRPr>
            </a:p>
          </p:txBody>
        </p:sp>
        <p:sp>
          <p:nvSpPr>
            <p:cNvPr id="45102" name="Rectangle 41"/>
            <p:cNvSpPr>
              <a:spLocks noChangeArrowheads="1"/>
            </p:cNvSpPr>
            <p:nvPr/>
          </p:nvSpPr>
          <p:spPr bwMode="auto">
            <a:xfrm>
              <a:off x="2667" y="2256"/>
              <a:ext cx="121" cy="283"/>
            </a:xfrm>
            <a:prstGeom prst="rect">
              <a:avLst/>
            </a:prstGeom>
            <a:solidFill>
              <a:srgbClr val="FFFFFF"/>
            </a:solidFill>
            <a:ln w="8890">
              <a:solidFill>
                <a:srgbClr val="000000"/>
              </a:solidFill>
              <a:miter lim="800000"/>
              <a:headEnd/>
              <a:tailEnd/>
            </a:ln>
          </p:spPr>
          <p:txBody>
            <a:bodyPr/>
            <a:lstStyle/>
            <a:p>
              <a:pPr eaLnBrk="1" hangingPunct="1"/>
              <a:endParaRPr lang="en-US" altLang="zh-CN">
                <a:ea typeface="SimSun" pitchFamily="2" charset="-122"/>
              </a:endParaRPr>
            </a:p>
          </p:txBody>
        </p:sp>
        <p:sp>
          <p:nvSpPr>
            <p:cNvPr id="45103" name="Line 42"/>
            <p:cNvSpPr>
              <a:spLocks noChangeShapeType="1"/>
            </p:cNvSpPr>
            <p:nvPr/>
          </p:nvSpPr>
          <p:spPr bwMode="auto">
            <a:xfrm flipV="1">
              <a:off x="3403" y="1010"/>
              <a:ext cx="0" cy="56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4" name="Line 43"/>
            <p:cNvSpPr>
              <a:spLocks noChangeShapeType="1"/>
            </p:cNvSpPr>
            <p:nvPr/>
          </p:nvSpPr>
          <p:spPr bwMode="auto">
            <a:xfrm>
              <a:off x="3403" y="1918"/>
              <a:ext cx="0" cy="84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105" name="Group 44"/>
            <p:cNvGrpSpPr>
              <a:grpSpLocks/>
            </p:cNvGrpSpPr>
            <p:nvPr/>
          </p:nvGrpSpPr>
          <p:grpSpPr bwMode="auto">
            <a:xfrm>
              <a:off x="3283" y="1408"/>
              <a:ext cx="121" cy="510"/>
              <a:chOff x="1145" y="1354"/>
              <a:chExt cx="283" cy="1275"/>
            </a:xfrm>
          </p:grpSpPr>
          <p:sp>
            <p:nvSpPr>
              <p:cNvPr id="45144" name="Line 45"/>
              <p:cNvSpPr>
                <a:spLocks noChangeShapeType="1"/>
              </p:cNvSpPr>
              <p:nvPr/>
            </p:nvSpPr>
            <p:spPr bwMode="auto">
              <a:xfrm>
                <a:off x="1145" y="1778"/>
                <a:ext cx="0" cy="5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5" name="Line 46"/>
              <p:cNvSpPr>
                <a:spLocks noChangeShapeType="1"/>
              </p:cNvSpPr>
              <p:nvPr/>
            </p:nvSpPr>
            <p:spPr bwMode="auto">
              <a:xfrm flipV="1">
                <a:off x="1145" y="1778"/>
                <a:ext cx="283" cy="28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6" name="Line 47"/>
              <p:cNvSpPr>
                <a:spLocks noChangeShapeType="1"/>
              </p:cNvSpPr>
              <p:nvPr/>
            </p:nvSpPr>
            <p:spPr bwMode="auto">
              <a:xfrm>
                <a:off x="1145" y="2061"/>
                <a:ext cx="213" cy="21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7" name="Freeform 48"/>
              <p:cNvSpPr>
                <a:spLocks/>
              </p:cNvSpPr>
              <p:nvPr/>
            </p:nvSpPr>
            <p:spPr bwMode="auto">
              <a:xfrm>
                <a:off x="1291" y="2207"/>
                <a:ext cx="137" cy="137"/>
              </a:xfrm>
              <a:custGeom>
                <a:avLst/>
                <a:gdLst>
                  <a:gd name="T0" fmla="*/ 137 w 137"/>
                  <a:gd name="T1" fmla="*/ 137 h 137"/>
                  <a:gd name="T2" fmla="*/ 0 w 137"/>
                  <a:gd name="T3" fmla="*/ 91 h 137"/>
                  <a:gd name="T4" fmla="*/ 29 w 137"/>
                  <a:gd name="T5" fmla="*/ 77 h 137"/>
                  <a:gd name="T6" fmla="*/ 55 w 137"/>
                  <a:gd name="T7" fmla="*/ 58 h 137"/>
                  <a:gd name="T8" fmla="*/ 77 w 137"/>
                  <a:gd name="T9" fmla="*/ 31 h 137"/>
                  <a:gd name="T10" fmla="*/ 91 w 137"/>
                  <a:gd name="T11" fmla="*/ 0 h 137"/>
                  <a:gd name="T12" fmla="*/ 137 w 137"/>
                  <a:gd name="T13" fmla="*/ 137 h 137"/>
                  <a:gd name="T14" fmla="*/ 0 60000 65536"/>
                  <a:gd name="T15" fmla="*/ 0 60000 65536"/>
                  <a:gd name="T16" fmla="*/ 0 60000 65536"/>
                  <a:gd name="T17" fmla="*/ 0 60000 65536"/>
                  <a:gd name="T18" fmla="*/ 0 60000 65536"/>
                  <a:gd name="T19" fmla="*/ 0 60000 65536"/>
                  <a:gd name="T20" fmla="*/ 0 60000 65536"/>
                  <a:gd name="T21" fmla="*/ 0 w 137"/>
                  <a:gd name="T22" fmla="*/ 0 h 137"/>
                  <a:gd name="T23" fmla="*/ 137 w 137"/>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37">
                    <a:moveTo>
                      <a:pt x="137" y="137"/>
                    </a:moveTo>
                    <a:lnTo>
                      <a:pt x="0" y="91"/>
                    </a:lnTo>
                    <a:lnTo>
                      <a:pt x="29" y="77"/>
                    </a:lnTo>
                    <a:lnTo>
                      <a:pt x="55" y="58"/>
                    </a:lnTo>
                    <a:lnTo>
                      <a:pt x="77" y="31"/>
                    </a:lnTo>
                    <a:lnTo>
                      <a:pt x="91" y="0"/>
                    </a:lnTo>
                    <a:lnTo>
                      <a:pt x="137"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48" name="Line 49"/>
              <p:cNvSpPr>
                <a:spLocks noChangeShapeType="1"/>
              </p:cNvSpPr>
              <p:nvPr/>
            </p:nvSpPr>
            <p:spPr bwMode="auto">
              <a:xfrm flipV="1">
                <a:off x="1428" y="1354"/>
                <a:ext cx="0" cy="42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9" name="Line 50"/>
              <p:cNvSpPr>
                <a:spLocks noChangeShapeType="1"/>
              </p:cNvSpPr>
              <p:nvPr/>
            </p:nvSpPr>
            <p:spPr bwMode="auto">
              <a:xfrm>
                <a:off x="1428" y="2344"/>
                <a:ext cx="0" cy="28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106" name="Rectangle 51"/>
            <p:cNvSpPr>
              <a:spLocks noChangeArrowheads="1"/>
            </p:cNvSpPr>
            <p:nvPr/>
          </p:nvSpPr>
          <p:spPr bwMode="auto">
            <a:xfrm>
              <a:off x="3531" y="2216"/>
              <a:ext cx="27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r>
                <a:rPr lang="en-US" altLang="zh-CN" sz="1300">
                  <a:solidFill>
                    <a:srgbClr val="000000"/>
                  </a:solidFill>
                  <a:latin typeface="Times New Roman" pitchFamily="18" charset="0"/>
                  <a:ea typeface="SimSun" pitchFamily="2" charset="-122"/>
                </a:rPr>
                <a:t>4.7kΩ</a:t>
              </a:r>
              <a:endParaRPr lang="en-GB" altLang="zh-CN">
                <a:ea typeface="SimSun" pitchFamily="2" charset="-122"/>
              </a:endParaRPr>
            </a:p>
          </p:txBody>
        </p:sp>
        <p:sp>
          <p:nvSpPr>
            <p:cNvPr id="45107" name="Rectangle 52"/>
            <p:cNvSpPr>
              <a:spLocks noChangeArrowheads="1"/>
            </p:cNvSpPr>
            <p:nvPr/>
          </p:nvSpPr>
          <p:spPr bwMode="auto">
            <a:xfrm>
              <a:off x="3345" y="2184"/>
              <a:ext cx="121" cy="283"/>
            </a:xfrm>
            <a:prstGeom prst="rect">
              <a:avLst/>
            </a:prstGeom>
            <a:solidFill>
              <a:srgbClr val="FFFFFF"/>
            </a:solidFill>
            <a:ln w="8890">
              <a:solidFill>
                <a:srgbClr val="000000"/>
              </a:solidFill>
              <a:miter lim="800000"/>
              <a:headEnd/>
              <a:tailEnd/>
            </a:ln>
          </p:spPr>
          <p:txBody>
            <a:bodyPr/>
            <a:lstStyle/>
            <a:p>
              <a:pPr eaLnBrk="1" hangingPunct="1"/>
              <a:endParaRPr lang="en-US" altLang="zh-CN">
                <a:ea typeface="SimSun" pitchFamily="2" charset="-122"/>
              </a:endParaRPr>
            </a:p>
          </p:txBody>
        </p:sp>
        <p:sp>
          <p:nvSpPr>
            <p:cNvPr id="45108" name="Line 53"/>
            <p:cNvSpPr>
              <a:spLocks noChangeShapeType="1"/>
            </p:cNvSpPr>
            <p:nvPr/>
          </p:nvSpPr>
          <p:spPr bwMode="auto">
            <a:xfrm flipH="1" flipV="1">
              <a:off x="2725" y="1690"/>
              <a:ext cx="55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9" name="Line 54"/>
            <p:cNvSpPr>
              <a:spLocks noChangeShapeType="1"/>
            </p:cNvSpPr>
            <p:nvPr/>
          </p:nvSpPr>
          <p:spPr bwMode="auto">
            <a:xfrm>
              <a:off x="1428" y="1617"/>
              <a:ext cx="0" cy="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0" name="Line 55"/>
            <p:cNvSpPr>
              <a:spLocks noChangeShapeType="1"/>
            </p:cNvSpPr>
            <p:nvPr/>
          </p:nvSpPr>
          <p:spPr bwMode="auto">
            <a:xfrm>
              <a:off x="1376" y="1619"/>
              <a:ext cx="1" cy="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111" name="Group 56"/>
            <p:cNvGrpSpPr>
              <a:grpSpLocks/>
            </p:cNvGrpSpPr>
            <p:nvPr/>
          </p:nvGrpSpPr>
          <p:grpSpPr bwMode="auto">
            <a:xfrm>
              <a:off x="4177" y="1804"/>
              <a:ext cx="52" cy="226"/>
              <a:chOff x="5233" y="2201"/>
              <a:chExt cx="122" cy="566"/>
            </a:xfrm>
          </p:grpSpPr>
          <p:sp>
            <p:nvSpPr>
              <p:cNvPr id="45142" name="Line 57"/>
              <p:cNvSpPr>
                <a:spLocks noChangeShapeType="1"/>
              </p:cNvSpPr>
              <p:nvPr/>
            </p:nvSpPr>
            <p:spPr bwMode="auto">
              <a:xfrm>
                <a:off x="5354" y="2201"/>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3" name="Line 58"/>
              <p:cNvSpPr>
                <a:spLocks noChangeShapeType="1"/>
              </p:cNvSpPr>
              <p:nvPr/>
            </p:nvSpPr>
            <p:spPr bwMode="auto">
              <a:xfrm>
                <a:off x="5233" y="2207"/>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112" name="Rectangle 59"/>
            <p:cNvSpPr>
              <a:spLocks noChangeArrowheads="1"/>
            </p:cNvSpPr>
            <p:nvPr/>
          </p:nvSpPr>
          <p:spPr bwMode="auto">
            <a:xfrm>
              <a:off x="1232" y="1942"/>
              <a:ext cx="27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1300">
                  <a:solidFill>
                    <a:srgbClr val="000000"/>
                  </a:solidFill>
                  <a:latin typeface="Times New Roman" pitchFamily="18" charset="0"/>
                  <a:ea typeface="SimSun" pitchFamily="2" charset="-122"/>
                </a:rPr>
                <a:t>4.7kΩ</a:t>
              </a:r>
              <a:endParaRPr lang="en-GB" altLang="zh-CN">
                <a:ea typeface="SimSun" pitchFamily="2" charset="-122"/>
              </a:endParaRPr>
            </a:p>
          </p:txBody>
        </p:sp>
        <p:sp>
          <p:nvSpPr>
            <p:cNvPr id="45113" name="Rectangle 60"/>
            <p:cNvSpPr>
              <a:spLocks noChangeArrowheads="1"/>
            </p:cNvSpPr>
            <p:nvPr/>
          </p:nvSpPr>
          <p:spPr bwMode="auto">
            <a:xfrm>
              <a:off x="1051" y="1858"/>
              <a:ext cx="121" cy="283"/>
            </a:xfrm>
            <a:prstGeom prst="rect">
              <a:avLst/>
            </a:prstGeom>
            <a:solidFill>
              <a:srgbClr val="FFFFFF"/>
            </a:solidFill>
            <a:ln w="8890">
              <a:solidFill>
                <a:srgbClr val="000000"/>
              </a:solidFill>
              <a:miter lim="800000"/>
              <a:headEnd/>
              <a:tailEnd/>
            </a:ln>
          </p:spPr>
          <p:txBody>
            <a:bodyPr/>
            <a:lstStyle/>
            <a:p>
              <a:pPr eaLnBrk="1" hangingPunct="1"/>
              <a:endParaRPr lang="en-US" altLang="zh-CN">
                <a:ea typeface="SimSun" pitchFamily="2" charset="-122"/>
              </a:endParaRPr>
            </a:p>
          </p:txBody>
        </p:sp>
        <p:sp>
          <p:nvSpPr>
            <p:cNvPr id="45114" name="Line 61"/>
            <p:cNvSpPr>
              <a:spLocks noChangeShapeType="1"/>
            </p:cNvSpPr>
            <p:nvPr/>
          </p:nvSpPr>
          <p:spPr bwMode="auto">
            <a:xfrm flipH="1">
              <a:off x="1124" y="1749"/>
              <a:ext cx="25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5" name="Line 62"/>
            <p:cNvSpPr>
              <a:spLocks noChangeShapeType="1"/>
            </p:cNvSpPr>
            <p:nvPr/>
          </p:nvSpPr>
          <p:spPr bwMode="auto">
            <a:xfrm>
              <a:off x="3404" y="1918"/>
              <a:ext cx="77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6" name="Line 63"/>
            <p:cNvSpPr>
              <a:spLocks noChangeShapeType="1"/>
            </p:cNvSpPr>
            <p:nvPr/>
          </p:nvSpPr>
          <p:spPr bwMode="auto">
            <a:xfrm>
              <a:off x="4229" y="1918"/>
              <a:ext cx="35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7" name="Rectangle 64"/>
            <p:cNvSpPr>
              <a:spLocks noChangeArrowheads="1"/>
            </p:cNvSpPr>
            <p:nvPr/>
          </p:nvSpPr>
          <p:spPr bwMode="auto">
            <a:xfrm>
              <a:off x="1239" y="2554"/>
              <a:ext cx="13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1300">
                  <a:solidFill>
                    <a:srgbClr val="000000"/>
                  </a:solidFill>
                  <a:latin typeface="Times New Roman" pitchFamily="18" charset="0"/>
                  <a:ea typeface="SimSun" pitchFamily="2" charset="-122"/>
                </a:rPr>
                <a:t>0V</a:t>
              </a:r>
              <a:endParaRPr lang="en-GB" altLang="zh-CN">
                <a:ea typeface="SimSun" pitchFamily="2" charset="-122"/>
              </a:endParaRPr>
            </a:p>
          </p:txBody>
        </p:sp>
        <p:sp>
          <p:nvSpPr>
            <p:cNvPr id="45118" name="Rectangle 65"/>
            <p:cNvSpPr>
              <a:spLocks noChangeArrowheads="1"/>
            </p:cNvSpPr>
            <p:nvPr/>
          </p:nvSpPr>
          <p:spPr bwMode="auto">
            <a:xfrm>
              <a:off x="4022" y="2148"/>
              <a:ext cx="27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r>
                <a:rPr lang="en-US" altLang="zh-CN" sz="1300">
                  <a:solidFill>
                    <a:srgbClr val="000000"/>
                  </a:solidFill>
                  <a:latin typeface="Times New Roman" pitchFamily="18" charset="0"/>
                  <a:ea typeface="SimSun" pitchFamily="2" charset="-122"/>
                </a:rPr>
                <a:t>1kΩ</a:t>
              </a:r>
              <a:endParaRPr lang="en-GB" altLang="zh-CN">
                <a:ea typeface="SimSun" pitchFamily="2" charset="-122"/>
              </a:endParaRPr>
            </a:p>
          </p:txBody>
        </p:sp>
        <p:sp>
          <p:nvSpPr>
            <p:cNvPr id="45119" name="Line 66"/>
            <p:cNvSpPr>
              <a:spLocks noChangeShapeType="1"/>
            </p:cNvSpPr>
            <p:nvPr/>
          </p:nvSpPr>
          <p:spPr bwMode="auto">
            <a:xfrm>
              <a:off x="4376" y="1918"/>
              <a:ext cx="1" cy="7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20" name="Rectangle 67"/>
            <p:cNvSpPr>
              <a:spLocks noChangeArrowheads="1"/>
            </p:cNvSpPr>
            <p:nvPr/>
          </p:nvSpPr>
          <p:spPr bwMode="auto">
            <a:xfrm>
              <a:off x="4332" y="2082"/>
              <a:ext cx="121" cy="284"/>
            </a:xfrm>
            <a:prstGeom prst="rect">
              <a:avLst/>
            </a:prstGeom>
            <a:solidFill>
              <a:srgbClr val="FFFFFF"/>
            </a:solidFill>
            <a:ln w="8890">
              <a:solidFill>
                <a:srgbClr val="000000"/>
              </a:solidFill>
              <a:miter lim="800000"/>
              <a:headEnd/>
              <a:tailEnd/>
            </a:ln>
          </p:spPr>
          <p:txBody>
            <a:bodyPr/>
            <a:lstStyle/>
            <a:p>
              <a:pPr eaLnBrk="1" hangingPunct="1"/>
              <a:endParaRPr lang="en-US" altLang="zh-CN">
                <a:ea typeface="SimSun" pitchFamily="2" charset="-122"/>
              </a:endParaRPr>
            </a:p>
          </p:txBody>
        </p:sp>
        <p:sp>
          <p:nvSpPr>
            <p:cNvPr id="45121" name="Freeform 68"/>
            <p:cNvSpPr>
              <a:spLocks/>
            </p:cNvSpPr>
            <p:nvPr/>
          </p:nvSpPr>
          <p:spPr bwMode="auto">
            <a:xfrm>
              <a:off x="4349" y="2675"/>
              <a:ext cx="72" cy="68"/>
            </a:xfrm>
            <a:custGeom>
              <a:avLst/>
              <a:gdLst>
                <a:gd name="T0" fmla="*/ 0 w 170"/>
                <a:gd name="T1" fmla="*/ 0 h 170"/>
                <a:gd name="T2" fmla="*/ 3 w 170"/>
                <a:gd name="T3" fmla="*/ 0 h 170"/>
                <a:gd name="T4" fmla="*/ 1 w 170"/>
                <a:gd name="T5" fmla="*/ 2 h 170"/>
                <a:gd name="T6" fmla="*/ 0 w 170"/>
                <a:gd name="T7" fmla="*/ 0 h 170"/>
                <a:gd name="T8" fmla="*/ 0 60000 65536"/>
                <a:gd name="T9" fmla="*/ 0 60000 65536"/>
                <a:gd name="T10" fmla="*/ 0 60000 65536"/>
                <a:gd name="T11" fmla="*/ 0 60000 65536"/>
                <a:gd name="T12" fmla="*/ 0 w 170"/>
                <a:gd name="T13" fmla="*/ 0 h 170"/>
                <a:gd name="T14" fmla="*/ 170 w 170"/>
                <a:gd name="T15" fmla="*/ 170 h 170"/>
              </a:gdLst>
              <a:ahLst/>
              <a:cxnLst>
                <a:cxn ang="T8">
                  <a:pos x="T0" y="T1"/>
                </a:cxn>
                <a:cxn ang="T9">
                  <a:pos x="T2" y="T3"/>
                </a:cxn>
                <a:cxn ang="T10">
                  <a:pos x="T4" y="T5"/>
                </a:cxn>
                <a:cxn ang="T11">
                  <a:pos x="T6" y="T7"/>
                </a:cxn>
              </a:cxnLst>
              <a:rect l="T12" t="T13" r="T14" b="T15"/>
              <a:pathLst>
                <a:path w="170" h="170">
                  <a:moveTo>
                    <a:pt x="0" y="0"/>
                  </a:moveTo>
                  <a:lnTo>
                    <a:pt x="170" y="0"/>
                  </a:lnTo>
                  <a:lnTo>
                    <a:pt x="86" y="170"/>
                  </a:lnTo>
                  <a:lnTo>
                    <a:pt x="0" y="0"/>
                  </a:lnTo>
                  <a:close/>
                </a:path>
              </a:pathLst>
            </a:custGeom>
            <a:solidFill>
              <a:srgbClr val="000000"/>
            </a:solidFill>
            <a:ln w="8890">
              <a:solidFill>
                <a:srgbClr val="000000"/>
              </a:solidFill>
              <a:prstDash val="solid"/>
              <a:round/>
              <a:headEnd/>
              <a:tailEnd/>
            </a:ln>
          </p:spPr>
          <p:txBody>
            <a:bodyPr/>
            <a:lstStyle/>
            <a:p>
              <a:endParaRPr lang="zh-CN" altLang="en-US"/>
            </a:p>
          </p:txBody>
        </p:sp>
        <p:sp>
          <p:nvSpPr>
            <p:cNvPr id="45122" name="Rectangle 69"/>
            <p:cNvSpPr>
              <a:spLocks noChangeArrowheads="1"/>
            </p:cNvSpPr>
            <p:nvPr/>
          </p:nvSpPr>
          <p:spPr bwMode="auto">
            <a:xfrm>
              <a:off x="4453" y="2630"/>
              <a:ext cx="1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1300">
                  <a:solidFill>
                    <a:srgbClr val="000000"/>
                  </a:solidFill>
                  <a:latin typeface="Times New Roman" pitchFamily="18" charset="0"/>
                  <a:ea typeface="SimSun" pitchFamily="2" charset="-122"/>
                </a:rPr>
                <a:t>0V</a:t>
              </a:r>
              <a:endParaRPr lang="en-GB" altLang="zh-CN">
                <a:ea typeface="SimSun" pitchFamily="2" charset="-122"/>
              </a:endParaRPr>
            </a:p>
          </p:txBody>
        </p:sp>
        <p:sp>
          <p:nvSpPr>
            <p:cNvPr id="45123" name="Rectangle 70"/>
            <p:cNvSpPr>
              <a:spLocks noChangeArrowheads="1"/>
            </p:cNvSpPr>
            <p:nvPr/>
          </p:nvSpPr>
          <p:spPr bwMode="auto">
            <a:xfrm>
              <a:off x="2667" y="3200"/>
              <a:ext cx="59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1300">
                  <a:solidFill>
                    <a:srgbClr val="000000"/>
                  </a:solidFill>
                  <a:latin typeface="Times New Roman" pitchFamily="18" charset="0"/>
                  <a:ea typeface="SimSun" pitchFamily="2" charset="-122"/>
                </a:rPr>
                <a:t>R</a:t>
              </a:r>
              <a:r>
                <a:rPr lang="en-US" altLang="zh-CN" sz="1300" baseline="-25000">
                  <a:solidFill>
                    <a:srgbClr val="000000"/>
                  </a:solidFill>
                  <a:latin typeface="Times New Roman" pitchFamily="18" charset="0"/>
                  <a:ea typeface="SimSun" pitchFamily="2" charset="-122"/>
                </a:rPr>
                <a:t>f</a:t>
              </a:r>
              <a:r>
                <a:rPr lang="en-US" altLang="zh-CN" sz="1300">
                  <a:solidFill>
                    <a:srgbClr val="000000"/>
                  </a:solidFill>
                  <a:latin typeface="Times New Roman" pitchFamily="18" charset="0"/>
                  <a:ea typeface="SimSun" pitchFamily="2" charset="-122"/>
                </a:rPr>
                <a:t> = 100kΩ</a:t>
              </a:r>
              <a:endParaRPr lang="en-GB" altLang="zh-CN">
                <a:ea typeface="SimSun" pitchFamily="2" charset="-122"/>
              </a:endParaRPr>
            </a:p>
          </p:txBody>
        </p:sp>
        <p:sp>
          <p:nvSpPr>
            <p:cNvPr id="45124" name="Line 71"/>
            <p:cNvSpPr>
              <a:spLocks noChangeShapeType="1"/>
            </p:cNvSpPr>
            <p:nvPr/>
          </p:nvSpPr>
          <p:spPr bwMode="auto">
            <a:xfrm>
              <a:off x="1611" y="1745"/>
              <a:ext cx="0" cy="13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25" name="Line 72"/>
            <p:cNvSpPr>
              <a:spLocks noChangeShapeType="1"/>
            </p:cNvSpPr>
            <p:nvPr/>
          </p:nvSpPr>
          <p:spPr bwMode="auto">
            <a:xfrm>
              <a:off x="3946" y="1918"/>
              <a:ext cx="0" cy="11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26" name="Line 73"/>
            <p:cNvSpPr>
              <a:spLocks noChangeShapeType="1"/>
            </p:cNvSpPr>
            <p:nvPr/>
          </p:nvSpPr>
          <p:spPr bwMode="auto">
            <a:xfrm>
              <a:off x="1611" y="3092"/>
              <a:ext cx="23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27" name="Rectangle 74"/>
            <p:cNvSpPr>
              <a:spLocks noChangeArrowheads="1"/>
            </p:cNvSpPr>
            <p:nvPr/>
          </p:nvSpPr>
          <p:spPr bwMode="auto">
            <a:xfrm rot="-5400000">
              <a:off x="2789" y="2932"/>
              <a:ext cx="114" cy="301"/>
            </a:xfrm>
            <a:prstGeom prst="rect">
              <a:avLst/>
            </a:prstGeom>
            <a:solidFill>
              <a:srgbClr val="FFFFFF"/>
            </a:solidFill>
            <a:ln w="8890">
              <a:solidFill>
                <a:srgbClr val="000000"/>
              </a:solidFill>
              <a:miter lim="800000"/>
              <a:headEnd/>
              <a:tailEnd/>
            </a:ln>
          </p:spPr>
          <p:txBody>
            <a:bodyPr/>
            <a:lstStyle/>
            <a:p>
              <a:pPr eaLnBrk="1" hangingPunct="1"/>
              <a:endParaRPr lang="en-US" altLang="zh-CN">
                <a:ea typeface="SimSun" pitchFamily="2" charset="-122"/>
              </a:endParaRPr>
            </a:p>
          </p:txBody>
        </p:sp>
        <p:sp>
          <p:nvSpPr>
            <p:cNvPr id="45128" name="Line 75"/>
            <p:cNvSpPr>
              <a:spLocks noChangeShapeType="1"/>
            </p:cNvSpPr>
            <p:nvPr/>
          </p:nvSpPr>
          <p:spPr bwMode="auto">
            <a:xfrm flipV="1">
              <a:off x="4636" y="2028"/>
              <a:ext cx="1" cy="56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129" name="Rectangle 76"/>
            <p:cNvSpPr>
              <a:spLocks noChangeArrowheads="1"/>
            </p:cNvSpPr>
            <p:nvPr/>
          </p:nvSpPr>
          <p:spPr bwMode="auto">
            <a:xfrm>
              <a:off x="4716" y="2184"/>
              <a:ext cx="9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r>
                <a:rPr lang="en-US" altLang="zh-CN" sz="1300">
                  <a:solidFill>
                    <a:srgbClr val="000000"/>
                  </a:solidFill>
                  <a:latin typeface="Times New Roman" pitchFamily="18" charset="0"/>
                  <a:ea typeface="SimSun" pitchFamily="2" charset="-122"/>
                </a:rPr>
                <a:t>v</a:t>
              </a:r>
              <a:r>
                <a:rPr lang="en-US" altLang="zh-CN" sz="1300" baseline="-25000">
                  <a:solidFill>
                    <a:srgbClr val="000000"/>
                  </a:solidFill>
                  <a:latin typeface="Times New Roman" pitchFamily="18" charset="0"/>
                  <a:ea typeface="SimSun" pitchFamily="2" charset="-122"/>
                </a:rPr>
                <a:t>o</a:t>
              </a:r>
              <a:endParaRPr lang="en-GB" altLang="zh-CN">
                <a:ea typeface="SimSun" pitchFamily="2" charset="-122"/>
              </a:endParaRPr>
            </a:p>
          </p:txBody>
        </p:sp>
        <p:sp>
          <p:nvSpPr>
            <p:cNvPr id="45130" name="Rectangle 77"/>
            <p:cNvSpPr>
              <a:spLocks noChangeArrowheads="1"/>
            </p:cNvSpPr>
            <p:nvPr/>
          </p:nvSpPr>
          <p:spPr bwMode="auto">
            <a:xfrm>
              <a:off x="2190" y="1684"/>
              <a:ext cx="23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1300">
                  <a:solidFill>
                    <a:srgbClr val="000000"/>
                  </a:solidFill>
                  <a:latin typeface="Times New Roman" pitchFamily="18" charset="0"/>
                  <a:ea typeface="SimSun" pitchFamily="2" charset="-122"/>
                </a:rPr>
                <a:t>Q</a:t>
              </a:r>
              <a:r>
                <a:rPr lang="en-US" altLang="zh-CN" sz="1300" baseline="-25000">
                  <a:solidFill>
                    <a:srgbClr val="000000"/>
                  </a:solidFill>
                  <a:latin typeface="Times New Roman" pitchFamily="18" charset="0"/>
                  <a:ea typeface="SimSun" pitchFamily="2" charset="-122"/>
                </a:rPr>
                <a:t>1</a:t>
              </a:r>
              <a:endParaRPr lang="en-GB" altLang="zh-CN">
                <a:ea typeface="SimSun" pitchFamily="2" charset="-122"/>
              </a:endParaRPr>
            </a:p>
          </p:txBody>
        </p:sp>
        <p:sp>
          <p:nvSpPr>
            <p:cNvPr id="45131" name="Rectangle 78"/>
            <p:cNvSpPr>
              <a:spLocks noChangeArrowheads="1"/>
            </p:cNvSpPr>
            <p:nvPr/>
          </p:nvSpPr>
          <p:spPr bwMode="auto">
            <a:xfrm>
              <a:off x="3466" y="1617"/>
              <a:ext cx="23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1300">
                  <a:solidFill>
                    <a:srgbClr val="000000"/>
                  </a:solidFill>
                  <a:latin typeface="Times New Roman" pitchFamily="18" charset="0"/>
                  <a:ea typeface="SimSun" pitchFamily="2" charset="-122"/>
                </a:rPr>
                <a:t>Q</a:t>
              </a:r>
              <a:r>
                <a:rPr lang="en-US" altLang="zh-CN" sz="1300" baseline="-25000">
                  <a:solidFill>
                    <a:srgbClr val="000000"/>
                  </a:solidFill>
                  <a:latin typeface="Times New Roman" pitchFamily="18" charset="0"/>
                  <a:ea typeface="SimSun" pitchFamily="2" charset="-122"/>
                </a:rPr>
                <a:t>3</a:t>
              </a:r>
              <a:endParaRPr lang="en-GB" altLang="zh-CN">
                <a:ea typeface="SimSun" pitchFamily="2" charset="-122"/>
              </a:endParaRPr>
            </a:p>
          </p:txBody>
        </p:sp>
        <p:sp>
          <p:nvSpPr>
            <p:cNvPr id="45132" name="Rectangle 79"/>
            <p:cNvSpPr>
              <a:spLocks noChangeArrowheads="1"/>
            </p:cNvSpPr>
            <p:nvPr/>
          </p:nvSpPr>
          <p:spPr bwMode="auto">
            <a:xfrm>
              <a:off x="2764" y="1900"/>
              <a:ext cx="23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1300">
                  <a:solidFill>
                    <a:srgbClr val="000000"/>
                  </a:solidFill>
                  <a:latin typeface="Times New Roman" pitchFamily="18" charset="0"/>
                  <a:ea typeface="SimSun" pitchFamily="2" charset="-122"/>
                </a:rPr>
                <a:t>Q</a:t>
              </a:r>
              <a:r>
                <a:rPr lang="en-US" altLang="zh-CN" sz="1300" baseline="-25000">
                  <a:solidFill>
                    <a:srgbClr val="000000"/>
                  </a:solidFill>
                  <a:latin typeface="Times New Roman" pitchFamily="18" charset="0"/>
                  <a:ea typeface="SimSun" pitchFamily="2" charset="-122"/>
                </a:rPr>
                <a:t>2</a:t>
              </a:r>
              <a:endParaRPr lang="en-GB" altLang="zh-CN">
                <a:ea typeface="SimSun" pitchFamily="2" charset="-122"/>
              </a:endParaRPr>
            </a:p>
          </p:txBody>
        </p:sp>
        <p:grpSp>
          <p:nvGrpSpPr>
            <p:cNvPr id="45133" name="Group 80"/>
            <p:cNvGrpSpPr>
              <a:grpSpLocks/>
            </p:cNvGrpSpPr>
            <p:nvPr/>
          </p:nvGrpSpPr>
          <p:grpSpPr bwMode="auto">
            <a:xfrm rot="-5400000">
              <a:off x="2995" y="2270"/>
              <a:ext cx="49" cy="241"/>
              <a:chOff x="5233" y="2201"/>
              <a:chExt cx="122" cy="566"/>
            </a:xfrm>
          </p:grpSpPr>
          <p:sp>
            <p:nvSpPr>
              <p:cNvPr id="45140" name="Line 81"/>
              <p:cNvSpPr>
                <a:spLocks noChangeShapeType="1"/>
              </p:cNvSpPr>
              <p:nvPr/>
            </p:nvSpPr>
            <p:spPr bwMode="auto">
              <a:xfrm>
                <a:off x="5354" y="2201"/>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1" name="Line 82"/>
              <p:cNvSpPr>
                <a:spLocks noChangeShapeType="1"/>
              </p:cNvSpPr>
              <p:nvPr/>
            </p:nvSpPr>
            <p:spPr bwMode="auto">
              <a:xfrm>
                <a:off x="5233" y="2207"/>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134" name="Line 83"/>
            <p:cNvSpPr>
              <a:spLocks noChangeShapeType="1"/>
            </p:cNvSpPr>
            <p:nvPr/>
          </p:nvSpPr>
          <p:spPr bwMode="auto">
            <a:xfrm>
              <a:off x="2725" y="2184"/>
              <a:ext cx="27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35" name="Line 84"/>
            <p:cNvSpPr>
              <a:spLocks noChangeShapeType="1"/>
            </p:cNvSpPr>
            <p:nvPr/>
          </p:nvSpPr>
          <p:spPr bwMode="auto">
            <a:xfrm>
              <a:off x="2996" y="2184"/>
              <a:ext cx="0" cy="1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36" name="Line 85"/>
            <p:cNvSpPr>
              <a:spLocks noChangeShapeType="1"/>
            </p:cNvSpPr>
            <p:nvPr/>
          </p:nvSpPr>
          <p:spPr bwMode="auto">
            <a:xfrm>
              <a:off x="2996" y="2414"/>
              <a:ext cx="0" cy="3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37" name="Rectangle 64"/>
            <p:cNvSpPr>
              <a:spLocks noChangeArrowheads="1"/>
            </p:cNvSpPr>
            <p:nvPr/>
          </p:nvSpPr>
          <p:spPr bwMode="auto">
            <a:xfrm>
              <a:off x="1486" y="2395"/>
              <a:ext cx="13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1300">
                  <a:solidFill>
                    <a:srgbClr val="000000"/>
                  </a:solidFill>
                  <a:latin typeface="Times New Roman" pitchFamily="18" charset="0"/>
                  <a:ea typeface="SimSun" pitchFamily="2" charset="-122"/>
                </a:rPr>
                <a:t>i</a:t>
              </a:r>
              <a:r>
                <a:rPr lang="en-US" altLang="zh-CN" sz="1300" baseline="-25000">
                  <a:solidFill>
                    <a:srgbClr val="000000"/>
                  </a:solidFill>
                  <a:latin typeface="Times New Roman" pitchFamily="18" charset="0"/>
                  <a:ea typeface="SimSun" pitchFamily="2" charset="-122"/>
                </a:rPr>
                <a:t>f</a:t>
              </a:r>
              <a:endParaRPr lang="en-GB" altLang="zh-CN" baseline="-25000">
                <a:ea typeface="SimSun" pitchFamily="2" charset="-122"/>
              </a:endParaRPr>
            </a:p>
          </p:txBody>
        </p:sp>
        <p:sp>
          <p:nvSpPr>
            <p:cNvPr id="45138" name="Rectangle 64"/>
            <p:cNvSpPr>
              <a:spLocks noChangeArrowheads="1"/>
            </p:cNvSpPr>
            <p:nvPr/>
          </p:nvSpPr>
          <p:spPr bwMode="auto">
            <a:xfrm>
              <a:off x="1195" y="1594"/>
              <a:ext cx="13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1300">
                  <a:solidFill>
                    <a:srgbClr val="000000"/>
                  </a:solidFill>
                  <a:latin typeface="Times New Roman" pitchFamily="18" charset="0"/>
                  <a:ea typeface="SimSun" pitchFamily="2" charset="-122"/>
                </a:rPr>
                <a:t>i</a:t>
              </a:r>
              <a:r>
                <a:rPr lang="en-US" altLang="zh-CN" sz="1300" baseline="-25000">
                  <a:solidFill>
                    <a:srgbClr val="000000"/>
                  </a:solidFill>
                  <a:latin typeface="Times New Roman" pitchFamily="18" charset="0"/>
                  <a:ea typeface="SimSun" pitchFamily="2" charset="-122"/>
                </a:rPr>
                <a:t>S</a:t>
              </a:r>
              <a:endParaRPr lang="en-GB" altLang="zh-CN" baseline="-25000">
                <a:ea typeface="SimSun" pitchFamily="2" charset="-122"/>
              </a:endParaRPr>
            </a:p>
          </p:txBody>
        </p:sp>
        <p:sp>
          <p:nvSpPr>
            <p:cNvPr id="45139" name="Rectangle 64"/>
            <p:cNvSpPr>
              <a:spLocks noChangeArrowheads="1"/>
            </p:cNvSpPr>
            <p:nvPr/>
          </p:nvSpPr>
          <p:spPr bwMode="auto">
            <a:xfrm>
              <a:off x="1791" y="1756"/>
              <a:ext cx="13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1300">
                  <a:solidFill>
                    <a:srgbClr val="000000"/>
                  </a:solidFill>
                  <a:latin typeface="Times New Roman" pitchFamily="18" charset="0"/>
                  <a:ea typeface="SimSun" pitchFamily="2" charset="-122"/>
                </a:rPr>
                <a:t>i</a:t>
              </a:r>
              <a:r>
                <a:rPr lang="en-US" altLang="zh-CN" sz="1300" baseline="-25000">
                  <a:solidFill>
                    <a:srgbClr val="000000"/>
                  </a:solidFill>
                  <a:latin typeface="Times New Roman" pitchFamily="18" charset="0"/>
                  <a:ea typeface="SimSun" pitchFamily="2" charset="-122"/>
                </a:rPr>
                <a:t>i</a:t>
              </a:r>
              <a:endParaRPr lang="en-GB" altLang="zh-CN" baseline="-25000">
                <a:ea typeface="SimSun" pitchFamily="2" charset="-122"/>
              </a:endParaRPr>
            </a:p>
          </p:txBody>
        </p:sp>
      </p:grpSp>
      <p:grpSp>
        <p:nvGrpSpPr>
          <p:cNvPr id="45063" name="Group 86"/>
          <p:cNvGrpSpPr>
            <a:grpSpLocks/>
          </p:cNvGrpSpPr>
          <p:nvPr/>
        </p:nvGrpSpPr>
        <p:grpSpPr bwMode="auto">
          <a:xfrm>
            <a:off x="522288" y="1371600"/>
            <a:ext cx="3467100" cy="1892300"/>
            <a:chOff x="320" y="774"/>
            <a:chExt cx="2184" cy="1192"/>
          </a:xfrm>
        </p:grpSpPr>
        <p:sp>
          <p:nvSpPr>
            <p:cNvPr id="45075" name="Text Box 87"/>
            <p:cNvSpPr txBox="1">
              <a:spLocks noChangeArrowheads="1"/>
            </p:cNvSpPr>
            <p:nvPr/>
          </p:nvSpPr>
          <p:spPr bwMode="auto">
            <a:xfrm>
              <a:off x="339" y="774"/>
              <a:ext cx="21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ea typeface="MS PGothic" pitchFamily="34" charset="-128"/>
                </a:rPr>
                <a:t>1)  	feedback topology?</a:t>
              </a:r>
            </a:p>
          </p:txBody>
        </p:sp>
        <p:sp>
          <p:nvSpPr>
            <p:cNvPr id="45076" name="Text Box 88"/>
            <p:cNvSpPr txBox="1">
              <a:spLocks noChangeArrowheads="1"/>
            </p:cNvSpPr>
            <p:nvPr/>
          </p:nvSpPr>
          <p:spPr bwMode="auto">
            <a:xfrm>
              <a:off x="335" y="1024"/>
              <a:ext cx="9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ea typeface="MS PGothic" pitchFamily="34" charset="-128"/>
                </a:rPr>
                <a:t>3)	Effect on:</a:t>
              </a:r>
              <a:endParaRPr lang="en-GB" altLang="zh-CN" sz="1600">
                <a:ea typeface="SimSun" pitchFamily="2" charset="-122"/>
              </a:endParaRPr>
            </a:p>
          </p:txBody>
        </p:sp>
        <p:sp>
          <p:nvSpPr>
            <p:cNvPr id="45077" name="Text Box 89"/>
            <p:cNvSpPr txBox="1">
              <a:spLocks noChangeArrowheads="1"/>
            </p:cNvSpPr>
            <p:nvPr/>
          </p:nvSpPr>
          <p:spPr bwMode="auto">
            <a:xfrm>
              <a:off x="320" y="1754"/>
              <a:ext cx="12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a:ea typeface="SimSun" pitchFamily="2" charset="-122"/>
                </a:rPr>
                <a:t>4)	Amplifier type?</a:t>
              </a:r>
            </a:p>
          </p:txBody>
        </p:sp>
        <p:sp>
          <p:nvSpPr>
            <p:cNvPr id="45078" name="Text Box 90"/>
            <p:cNvSpPr txBox="1">
              <a:spLocks noChangeArrowheads="1"/>
            </p:cNvSpPr>
            <p:nvPr/>
          </p:nvSpPr>
          <p:spPr bwMode="auto">
            <a:xfrm>
              <a:off x="559" y="1196"/>
              <a:ext cx="946"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buFontTx/>
                <a:buAutoNum type="romanLcParenR"/>
              </a:pPr>
              <a:r>
                <a:rPr lang="en-GB" altLang="ja-JP" sz="1600">
                  <a:ea typeface="MS PGothic" pitchFamily="34" charset="-128"/>
                </a:rPr>
                <a:t>the gain ?</a:t>
              </a:r>
            </a:p>
            <a:p>
              <a:pPr eaLnBrk="1" hangingPunct="1">
                <a:buFontTx/>
                <a:buAutoNum type="romanLcParenR"/>
              </a:pPr>
              <a:r>
                <a:rPr lang="en-GB" altLang="zh-CN" sz="1600">
                  <a:ea typeface="SimSun" pitchFamily="2" charset="-122"/>
                </a:rPr>
                <a:t>ri ?</a:t>
              </a:r>
            </a:p>
            <a:p>
              <a:pPr eaLnBrk="1" hangingPunct="1">
                <a:buFontTx/>
                <a:buAutoNum type="romanLcParenR"/>
              </a:pPr>
              <a:r>
                <a:rPr lang="en-GB" altLang="zh-CN" sz="1600">
                  <a:ea typeface="SimSun" pitchFamily="2" charset="-122"/>
                </a:rPr>
                <a:t>ro?</a:t>
              </a:r>
            </a:p>
          </p:txBody>
        </p:sp>
      </p:grpSp>
      <p:sp>
        <p:nvSpPr>
          <p:cNvPr id="910427" name="Text Box 91"/>
          <p:cNvSpPr txBox="1">
            <a:spLocks noChangeArrowheads="1"/>
          </p:cNvSpPr>
          <p:nvPr/>
        </p:nvSpPr>
        <p:spPr bwMode="auto">
          <a:xfrm>
            <a:off x="1985566" y="1580862"/>
            <a:ext cx="29535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36575" indent="-5365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dirty="0">
                <a:solidFill>
                  <a:srgbClr val="FF6600"/>
                </a:solidFill>
                <a:ea typeface="MS PGothic" pitchFamily="34" charset="-128"/>
              </a:rPr>
              <a:t>Shunt(</a:t>
            </a:r>
            <a:r>
              <a:rPr lang="en-GB" altLang="ja-JP" sz="1600" dirty="0">
                <a:solidFill>
                  <a:srgbClr val="FF0000"/>
                </a:solidFill>
                <a:ea typeface="MS PGothic" pitchFamily="34" charset="-128"/>
              </a:rPr>
              <a:t>Direct connect</a:t>
            </a:r>
            <a:r>
              <a:rPr lang="en-GB" altLang="ja-JP" sz="1600" dirty="0">
                <a:solidFill>
                  <a:srgbClr val="FF6600"/>
                </a:solidFill>
                <a:ea typeface="MS PGothic" pitchFamily="34" charset="-128"/>
              </a:rPr>
              <a:t>)- Shunt(</a:t>
            </a:r>
            <a:r>
              <a:rPr lang="en-GB" altLang="ja-JP" sz="1600" dirty="0">
                <a:solidFill>
                  <a:srgbClr val="FF0000"/>
                </a:solidFill>
                <a:ea typeface="MS PGothic" pitchFamily="34" charset="-128"/>
              </a:rPr>
              <a:t>Direct connect</a:t>
            </a:r>
            <a:r>
              <a:rPr lang="en-GB" altLang="ja-JP" sz="1600" dirty="0" smtClean="0">
                <a:solidFill>
                  <a:srgbClr val="FF6600"/>
                </a:solidFill>
                <a:ea typeface="MS PGothic" pitchFamily="34" charset="-128"/>
              </a:rPr>
              <a:t>)</a:t>
            </a:r>
            <a:endParaRPr lang="en-GB" altLang="ja-JP" sz="1600" dirty="0">
              <a:solidFill>
                <a:srgbClr val="FF6600"/>
              </a:solidFill>
              <a:ea typeface="MS PGothic" pitchFamily="34" charset="-128"/>
            </a:endParaRPr>
          </a:p>
        </p:txBody>
      </p:sp>
      <p:sp>
        <p:nvSpPr>
          <p:cNvPr id="910428" name="Text Box 92"/>
          <p:cNvSpPr txBox="1">
            <a:spLocks noChangeArrowheads="1"/>
          </p:cNvSpPr>
          <p:nvPr/>
        </p:nvSpPr>
        <p:spPr bwMode="auto">
          <a:xfrm>
            <a:off x="2419350" y="2062163"/>
            <a:ext cx="157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6575" indent="-5365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solidFill>
                  <a:srgbClr val="FF6600"/>
                </a:solidFill>
                <a:ea typeface="MS PGothic" pitchFamily="34" charset="-128"/>
              </a:rPr>
              <a:t>reduced</a:t>
            </a:r>
          </a:p>
        </p:txBody>
      </p:sp>
      <p:sp>
        <p:nvSpPr>
          <p:cNvPr id="910429" name="Text Box 93"/>
          <p:cNvSpPr txBox="1">
            <a:spLocks noChangeArrowheads="1"/>
          </p:cNvSpPr>
          <p:nvPr/>
        </p:nvSpPr>
        <p:spPr bwMode="auto">
          <a:xfrm>
            <a:off x="871538" y="3243263"/>
            <a:ext cx="25003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6575" indent="-5365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solidFill>
                  <a:srgbClr val="FF6600"/>
                </a:solidFill>
                <a:ea typeface="MS PGothic" pitchFamily="34" charset="-128"/>
              </a:rPr>
              <a:t>A transresistance amplifier</a:t>
            </a:r>
          </a:p>
        </p:txBody>
      </p:sp>
      <p:sp>
        <p:nvSpPr>
          <p:cNvPr id="45067" name="Text Box 94"/>
          <p:cNvSpPr txBox="1">
            <a:spLocks noChangeArrowheads="1"/>
          </p:cNvSpPr>
          <p:nvPr/>
        </p:nvSpPr>
        <p:spPr bwMode="auto">
          <a:xfrm>
            <a:off x="4395788" y="1368425"/>
            <a:ext cx="22304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ea typeface="MS PGothic" pitchFamily="34" charset="-128"/>
              </a:rPr>
              <a:t>2)	feedback type ?</a:t>
            </a:r>
          </a:p>
        </p:txBody>
      </p:sp>
      <p:sp>
        <p:nvSpPr>
          <p:cNvPr id="910431" name="Text Box 95"/>
          <p:cNvSpPr txBox="1">
            <a:spLocks noChangeArrowheads="1"/>
          </p:cNvSpPr>
          <p:nvPr/>
        </p:nvSpPr>
        <p:spPr bwMode="auto">
          <a:xfrm>
            <a:off x="4767263" y="1704975"/>
            <a:ext cx="2955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solidFill>
                  <a:srgbClr val="FF6600"/>
                </a:solidFill>
                <a:ea typeface="MS PGothic" pitchFamily="34" charset="-128"/>
              </a:rPr>
              <a:t>negative ac and DC feedback</a:t>
            </a:r>
          </a:p>
        </p:txBody>
      </p:sp>
      <p:sp>
        <p:nvSpPr>
          <p:cNvPr id="45069" name="Text Box 96"/>
          <p:cNvSpPr txBox="1">
            <a:spLocks noChangeArrowheads="1"/>
          </p:cNvSpPr>
          <p:nvPr/>
        </p:nvSpPr>
        <p:spPr bwMode="auto">
          <a:xfrm>
            <a:off x="523875" y="914400"/>
            <a:ext cx="6189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b="1">
                <a:ea typeface="SimSun" pitchFamily="2" charset="-122"/>
              </a:rPr>
              <a:t>Example circuit 3</a:t>
            </a:r>
          </a:p>
        </p:txBody>
      </p:sp>
      <p:sp>
        <p:nvSpPr>
          <p:cNvPr id="910433" name="Text Box 97"/>
          <p:cNvSpPr txBox="1">
            <a:spLocks noChangeArrowheads="1"/>
          </p:cNvSpPr>
          <p:nvPr/>
        </p:nvSpPr>
        <p:spPr bwMode="auto">
          <a:xfrm>
            <a:off x="2403475" y="2305050"/>
            <a:ext cx="157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6575" indent="-5365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solidFill>
                  <a:srgbClr val="FF6600"/>
                </a:solidFill>
                <a:ea typeface="MS PGothic" pitchFamily="34" charset="-128"/>
              </a:rPr>
              <a:t>decreased</a:t>
            </a:r>
          </a:p>
        </p:txBody>
      </p:sp>
      <p:sp>
        <p:nvSpPr>
          <p:cNvPr id="910434" name="Text Box 98"/>
          <p:cNvSpPr txBox="1">
            <a:spLocks noChangeArrowheads="1"/>
          </p:cNvSpPr>
          <p:nvPr/>
        </p:nvSpPr>
        <p:spPr bwMode="auto">
          <a:xfrm>
            <a:off x="2400300" y="2549525"/>
            <a:ext cx="157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6575" indent="-5365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solidFill>
                  <a:srgbClr val="FF6600"/>
                </a:solidFill>
                <a:ea typeface="MS PGothic" pitchFamily="34" charset="-128"/>
              </a:rPr>
              <a:t>decreased</a:t>
            </a:r>
          </a:p>
        </p:txBody>
      </p:sp>
      <p:cxnSp>
        <p:nvCxnSpPr>
          <p:cNvPr id="101" name="Straight Arrow Connector 100"/>
          <p:cNvCxnSpPr/>
          <p:nvPr/>
        </p:nvCxnSpPr>
        <p:spPr>
          <a:xfrm rot="16200000" flipH="1">
            <a:off x="3365500" y="4624388"/>
            <a:ext cx="37465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3" name="Straight Arrow Connector 102"/>
          <p:cNvCxnSpPr/>
          <p:nvPr/>
        </p:nvCxnSpPr>
        <p:spPr>
          <a:xfrm rot="5400000" flipH="1" flipV="1">
            <a:off x="2976563" y="3411537"/>
            <a:ext cx="0" cy="33337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6" name="Straight Arrow Connector 105"/>
          <p:cNvCxnSpPr/>
          <p:nvPr/>
        </p:nvCxnSpPr>
        <p:spPr>
          <a:xfrm rot="5400000" flipH="1" flipV="1">
            <a:off x="3878263" y="3413125"/>
            <a:ext cx="0" cy="33337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0427"/>
                                        </p:tgtEl>
                                        <p:attrNameLst>
                                          <p:attrName>style.visibility</p:attrName>
                                        </p:attrNameLst>
                                      </p:cBhvr>
                                      <p:to>
                                        <p:strVal val="visible"/>
                                      </p:to>
                                    </p:set>
                                    <p:animEffect transition="in" filter="dissolve">
                                      <p:cBhvr>
                                        <p:cTn id="7" dur="500"/>
                                        <p:tgtEl>
                                          <p:spTgt spid="910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10431"/>
                                        </p:tgtEl>
                                        <p:attrNameLst>
                                          <p:attrName>style.visibility</p:attrName>
                                        </p:attrNameLst>
                                      </p:cBhvr>
                                      <p:to>
                                        <p:strVal val="visible"/>
                                      </p:to>
                                    </p:set>
                                    <p:animEffect transition="in" filter="dissolve">
                                      <p:cBhvr>
                                        <p:cTn id="12" dur="500"/>
                                        <p:tgtEl>
                                          <p:spTgt spid="9104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10428"/>
                                        </p:tgtEl>
                                        <p:attrNameLst>
                                          <p:attrName>style.visibility</p:attrName>
                                        </p:attrNameLst>
                                      </p:cBhvr>
                                      <p:to>
                                        <p:strVal val="visible"/>
                                      </p:to>
                                    </p:set>
                                    <p:animEffect transition="in" filter="dissolve">
                                      <p:cBhvr>
                                        <p:cTn id="17" dur="500"/>
                                        <p:tgtEl>
                                          <p:spTgt spid="9104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1" nodeType="clickEffect">
                                  <p:stCondLst>
                                    <p:cond delay="0"/>
                                  </p:stCondLst>
                                  <p:childTnLst>
                                    <p:set>
                                      <p:cBhvr>
                                        <p:cTn id="21" dur="1" fill="hold">
                                          <p:stCondLst>
                                            <p:cond delay="0"/>
                                          </p:stCondLst>
                                        </p:cTn>
                                        <p:tgtEl>
                                          <p:spTgt spid="910431"/>
                                        </p:tgtEl>
                                        <p:attrNameLst>
                                          <p:attrName>style.visibility</p:attrName>
                                        </p:attrNameLst>
                                      </p:cBhvr>
                                      <p:to>
                                        <p:strVal val="visible"/>
                                      </p:to>
                                    </p:set>
                                    <p:animEffect transition="in" filter="dissolve">
                                      <p:cBhvr>
                                        <p:cTn id="22" dur="500"/>
                                        <p:tgtEl>
                                          <p:spTgt spid="9104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10433"/>
                                        </p:tgtEl>
                                        <p:attrNameLst>
                                          <p:attrName>style.visibility</p:attrName>
                                        </p:attrNameLst>
                                      </p:cBhvr>
                                      <p:to>
                                        <p:strVal val="visible"/>
                                      </p:to>
                                    </p:set>
                                    <p:animEffect transition="in" filter="dissolve">
                                      <p:cBhvr>
                                        <p:cTn id="27" dur="500"/>
                                        <p:tgtEl>
                                          <p:spTgt spid="9104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10434"/>
                                        </p:tgtEl>
                                        <p:attrNameLst>
                                          <p:attrName>style.visibility</p:attrName>
                                        </p:attrNameLst>
                                      </p:cBhvr>
                                      <p:to>
                                        <p:strVal val="visible"/>
                                      </p:to>
                                    </p:set>
                                    <p:animEffect transition="in" filter="dissolve">
                                      <p:cBhvr>
                                        <p:cTn id="32" dur="500"/>
                                        <p:tgtEl>
                                          <p:spTgt spid="9104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10429"/>
                                        </p:tgtEl>
                                        <p:attrNameLst>
                                          <p:attrName>style.visibility</p:attrName>
                                        </p:attrNameLst>
                                      </p:cBhvr>
                                      <p:to>
                                        <p:strVal val="visible"/>
                                      </p:to>
                                    </p:set>
                                    <p:animEffect transition="in" filter="dissolve">
                                      <p:cBhvr>
                                        <p:cTn id="37" dur="500"/>
                                        <p:tgtEl>
                                          <p:spTgt spid="910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427" grpId="0"/>
      <p:bldP spid="910428" grpId="0"/>
      <p:bldP spid="910429" grpId="0"/>
      <p:bldP spid="910431" grpId="0"/>
      <p:bldP spid="910431" grpId="1"/>
      <p:bldP spid="910433" grpId="0"/>
      <p:bldP spid="9104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3B5343B3-EF69-4000-A227-71ABF8786E20}" type="slidenum">
              <a:rPr lang="en-GB" altLang="en-US" sz="1200">
                <a:latin typeface="Garamond" pitchFamily="18" charset="0"/>
              </a:rPr>
              <a:pPr/>
              <a:t>24</a:t>
            </a:fld>
            <a:endParaRPr lang="en-GB" altLang="en-US" sz="1200">
              <a:latin typeface="Garamond" pitchFamily="18" charset="0"/>
            </a:endParaRPr>
          </a:p>
        </p:txBody>
      </p:sp>
      <p:sp>
        <p:nvSpPr>
          <p:cNvPr id="47107" name="Rectangle 2"/>
          <p:cNvSpPr>
            <a:spLocks noGrp="1" noChangeArrowheads="1"/>
          </p:cNvSpPr>
          <p:nvPr>
            <p:ph type="ctrTitle"/>
          </p:nvPr>
        </p:nvSpPr>
        <p:spPr>
          <a:xfrm>
            <a:off x="481013" y="369888"/>
            <a:ext cx="8159750" cy="555625"/>
          </a:xfrm>
          <a:noFill/>
        </p:spPr>
        <p:txBody>
          <a:bodyPr/>
          <a:lstStyle/>
          <a:p>
            <a:r>
              <a:rPr lang="en-GB" altLang="zh-CN" sz="2000" smtClean="0">
                <a:ea typeface="SimSun" pitchFamily="2" charset="-122"/>
              </a:rPr>
              <a:t>Electronic Circuits and Systems			   	EEE211</a:t>
            </a:r>
          </a:p>
        </p:txBody>
      </p:sp>
      <p:sp>
        <p:nvSpPr>
          <p:cNvPr id="4710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47109"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47110" name="Text Box 5"/>
          <p:cNvSpPr txBox="1">
            <a:spLocks noChangeArrowheads="1"/>
          </p:cNvSpPr>
          <p:nvPr/>
        </p:nvSpPr>
        <p:spPr bwMode="auto">
          <a:xfrm>
            <a:off x="523875" y="914400"/>
            <a:ext cx="6189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b="1">
                <a:ea typeface="SimSun" pitchFamily="2" charset="-122"/>
              </a:rPr>
              <a:t>Example circuit 4</a:t>
            </a:r>
          </a:p>
        </p:txBody>
      </p:sp>
      <p:sp>
        <p:nvSpPr>
          <p:cNvPr id="47111" name="Text Box 72"/>
          <p:cNvSpPr txBox="1">
            <a:spLocks noChangeArrowheads="1"/>
          </p:cNvSpPr>
          <p:nvPr/>
        </p:nvSpPr>
        <p:spPr bwMode="auto">
          <a:xfrm>
            <a:off x="538163" y="1228725"/>
            <a:ext cx="34369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ea typeface="MS PGothic" pitchFamily="34" charset="-128"/>
              </a:rPr>
              <a:t>1)  	feedback topology?</a:t>
            </a:r>
          </a:p>
        </p:txBody>
      </p:sp>
      <p:sp>
        <p:nvSpPr>
          <p:cNvPr id="47112" name="Text Box 73"/>
          <p:cNvSpPr txBox="1">
            <a:spLocks noChangeArrowheads="1"/>
          </p:cNvSpPr>
          <p:nvPr/>
        </p:nvSpPr>
        <p:spPr bwMode="auto">
          <a:xfrm>
            <a:off x="531813" y="1625600"/>
            <a:ext cx="1476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ea typeface="MS PGothic" pitchFamily="34" charset="-128"/>
              </a:rPr>
              <a:t>3)	Effect on:</a:t>
            </a:r>
            <a:endParaRPr lang="en-GB" altLang="zh-CN" sz="1600">
              <a:ea typeface="SimSun" pitchFamily="2" charset="-122"/>
            </a:endParaRPr>
          </a:p>
        </p:txBody>
      </p:sp>
      <p:sp>
        <p:nvSpPr>
          <p:cNvPr id="47113" name="Text Box 74"/>
          <p:cNvSpPr txBox="1">
            <a:spLocks noChangeArrowheads="1"/>
          </p:cNvSpPr>
          <p:nvPr/>
        </p:nvSpPr>
        <p:spPr bwMode="auto">
          <a:xfrm>
            <a:off x="508000" y="2784475"/>
            <a:ext cx="1933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a:ea typeface="SimSun" pitchFamily="2" charset="-122"/>
              </a:rPr>
              <a:t>4)	Amplifier type?</a:t>
            </a:r>
          </a:p>
        </p:txBody>
      </p:sp>
      <p:sp>
        <p:nvSpPr>
          <p:cNvPr id="47114" name="Text Box 75"/>
          <p:cNvSpPr txBox="1">
            <a:spLocks noChangeArrowheads="1"/>
          </p:cNvSpPr>
          <p:nvPr/>
        </p:nvSpPr>
        <p:spPr bwMode="auto">
          <a:xfrm>
            <a:off x="887413" y="1898650"/>
            <a:ext cx="15017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buFontTx/>
              <a:buAutoNum type="romanLcParenR"/>
            </a:pPr>
            <a:r>
              <a:rPr lang="en-GB" altLang="ja-JP" sz="1600">
                <a:ea typeface="MS PGothic" pitchFamily="34" charset="-128"/>
              </a:rPr>
              <a:t>the gain ?</a:t>
            </a:r>
          </a:p>
          <a:p>
            <a:pPr eaLnBrk="1" hangingPunct="1">
              <a:buFontTx/>
              <a:buAutoNum type="romanLcParenR"/>
            </a:pPr>
            <a:r>
              <a:rPr lang="en-GB" altLang="zh-CN" sz="1600">
                <a:ea typeface="SimSun" pitchFamily="2" charset="-122"/>
              </a:rPr>
              <a:t>ri ?</a:t>
            </a:r>
          </a:p>
          <a:p>
            <a:pPr eaLnBrk="1" hangingPunct="1">
              <a:buFontTx/>
              <a:buAutoNum type="romanLcParenR"/>
            </a:pPr>
            <a:r>
              <a:rPr lang="en-GB" altLang="zh-CN" sz="1600">
                <a:ea typeface="SimSun" pitchFamily="2" charset="-122"/>
              </a:rPr>
              <a:t>ro?</a:t>
            </a:r>
          </a:p>
        </p:txBody>
      </p:sp>
      <p:sp>
        <p:nvSpPr>
          <p:cNvPr id="47115" name="Text Box 76"/>
          <p:cNvSpPr txBox="1">
            <a:spLocks noChangeArrowheads="1"/>
          </p:cNvSpPr>
          <p:nvPr/>
        </p:nvSpPr>
        <p:spPr bwMode="auto">
          <a:xfrm>
            <a:off x="5670550" y="1230313"/>
            <a:ext cx="2071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ea typeface="MS PGothic" pitchFamily="34" charset="-128"/>
              </a:rPr>
              <a:t>2)  	feedback type?</a:t>
            </a:r>
          </a:p>
        </p:txBody>
      </p:sp>
      <p:grpSp>
        <p:nvGrpSpPr>
          <p:cNvPr id="47116" name="Group 78"/>
          <p:cNvGrpSpPr>
            <a:grpSpLocks/>
          </p:cNvGrpSpPr>
          <p:nvPr/>
        </p:nvGrpSpPr>
        <p:grpSpPr bwMode="auto">
          <a:xfrm>
            <a:off x="1524000" y="1993900"/>
            <a:ext cx="6956425" cy="4003675"/>
            <a:chOff x="960" y="1256"/>
            <a:chExt cx="4382" cy="2522"/>
          </a:xfrm>
        </p:grpSpPr>
        <p:sp>
          <p:nvSpPr>
            <p:cNvPr id="47123" name="Text Box 6"/>
            <p:cNvSpPr txBox="1">
              <a:spLocks noChangeArrowheads="1"/>
            </p:cNvSpPr>
            <p:nvPr/>
          </p:nvSpPr>
          <p:spPr bwMode="auto">
            <a:xfrm>
              <a:off x="960" y="2646"/>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Vg</a:t>
              </a:r>
              <a:endParaRPr lang="en-GB" altLang="zh-CN" sz="1600" baseline="-25000">
                <a:ea typeface="SimSun" pitchFamily="2" charset="-122"/>
              </a:endParaRPr>
            </a:p>
          </p:txBody>
        </p:sp>
        <p:grpSp>
          <p:nvGrpSpPr>
            <p:cNvPr id="47124" name="Group 8"/>
            <p:cNvGrpSpPr>
              <a:grpSpLocks/>
            </p:cNvGrpSpPr>
            <p:nvPr/>
          </p:nvGrpSpPr>
          <p:grpSpPr bwMode="auto">
            <a:xfrm>
              <a:off x="3832" y="1905"/>
              <a:ext cx="213" cy="391"/>
              <a:chOff x="3835" y="1739"/>
              <a:chExt cx="249" cy="456"/>
            </a:xfrm>
          </p:grpSpPr>
          <p:sp>
            <p:nvSpPr>
              <p:cNvPr id="47182" name="Line 9"/>
              <p:cNvSpPr>
                <a:spLocks noChangeShapeType="1"/>
              </p:cNvSpPr>
              <p:nvPr/>
            </p:nvSpPr>
            <p:spPr bwMode="auto">
              <a:xfrm>
                <a:off x="3962" y="1973"/>
                <a:ext cx="122" cy="1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83" name="Line 10"/>
              <p:cNvSpPr>
                <a:spLocks noChangeShapeType="1"/>
              </p:cNvSpPr>
              <p:nvPr/>
            </p:nvSpPr>
            <p:spPr bwMode="auto">
              <a:xfrm>
                <a:off x="3953" y="1843"/>
                <a:ext cx="0" cy="25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84" name="Line 11"/>
              <p:cNvSpPr>
                <a:spLocks noChangeShapeType="1"/>
              </p:cNvSpPr>
              <p:nvPr/>
            </p:nvSpPr>
            <p:spPr bwMode="auto">
              <a:xfrm flipV="1">
                <a:off x="3953" y="1843"/>
                <a:ext cx="126" cy="122"/>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7185" name="Line 12"/>
              <p:cNvSpPr>
                <a:spLocks noChangeShapeType="1"/>
              </p:cNvSpPr>
              <p:nvPr/>
            </p:nvSpPr>
            <p:spPr bwMode="auto">
              <a:xfrm flipV="1">
                <a:off x="4081" y="1739"/>
                <a:ext cx="0" cy="1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86" name="Line 13"/>
              <p:cNvSpPr>
                <a:spLocks noChangeShapeType="1"/>
              </p:cNvSpPr>
              <p:nvPr/>
            </p:nvSpPr>
            <p:spPr bwMode="auto">
              <a:xfrm flipV="1">
                <a:off x="4083" y="2094"/>
                <a:ext cx="0" cy="1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87" name="Line 14"/>
              <p:cNvSpPr>
                <a:spLocks noChangeShapeType="1"/>
              </p:cNvSpPr>
              <p:nvPr/>
            </p:nvSpPr>
            <p:spPr bwMode="auto">
              <a:xfrm flipH="1">
                <a:off x="3835" y="1972"/>
                <a:ext cx="1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7125" name="Line 15"/>
            <p:cNvSpPr>
              <a:spLocks noChangeShapeType="1"/>
            </p:cNvSpPr>
            <p:nvPr/>
          </p:nvSpPr>
          <p:spPr bwMode="auto">
            <a:xfrm>
              <a:off x="1324" y="2424"/>
              <a:ext cx="0" cy="60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6" name="Line 16"/>
            <p:cNvSpPr>
              <a:spLocks noChangeShapeType="1"/>
            </p:cNvSpPr>
            <p:nvPr/>
          </p:nvSpPr>
          <p:spPr bwMode="auto">
            <a:xfrm flipH="1">
              <a:off x="2560" y="1469"/>
              <a:ext cx="20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7" name="Line 17"/>
            <p:cNvSpPr>
              <a:spLocks noChangeShapeType="1"/>
            </p:cNvSpPr>
            <p:nvPr/>
          </p:nvSpPr>
          <p:spPr bwMode="auto">
            <a:xfrm flipH="1">
              <a:off x="2559" y="3580"/>
              <a:ext cx="20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8" name="Line 18"/>
            <p:cNvSpPr>
              <a:spLocks noChangeShapeType="1"/>
            </p:cNvSpPr>
            <p:nvPr/>
          </p:nvSpPr>
          <p:spPr bwMode="auto">
            <a:xfrm>
              <a:off x="4046" y="2271"/>
              <a:ext cx="0" cy="129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9" name="Line 19"/>
            <p:cNvSpPr>
              <a:spLocks noChangeShapeType="1"/>
            </p:cNvSpPr>
            <p:nvPr/>
          </p:nvSpPr>
          <p:spPr bwMode="auto">
            <a:xfrm>
              <a:off x="3109" y="1464"/>
              <a:ext cx="0" cy="7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0" name="Text Box 20"/>
            <p:cNvSpPr txBox="1">
              <a:spLocks noChangeArrowheads="1"/>
            </p:cNvSpPr>
            <p:nvPr/>
          </p:nvSpPr>
          <p:spPr bwMode="auto">
            <a:xfrm>
              <a:off x="4930" y="2073"/>
              <a:ext cx="4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OUT</a:t>
              </a:r>
            </a:p>
          </p:txBody>
        </p:sp>
        <p:sp>
          <p:nvSpPr>
            <p:cNvPr id="47131" name="Line 21"/>
            <p:cNvSpPr>
              <a:spLocks noChangeShapeType="1"/>
            </p:cNvSpPr>
            <p:nvPr/>
          </p:nvSpPr>
          <p:spPr bwMode="auto">
            <a:xfrm>
              <a:off x="1320" y="2422"/>
              <a:ext cx="7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2" name="Line 22"/>
            <p:cNvSpPr>
              <a:spLocks noChangeShapeType="1"/>
            </p:cNvSpPr>
            <p:nvPr/>
          </p:nvSpPr>
          <p:spPr bwMode="auto">
            <a:xfrm flipV="1">
              <a:off x="4040" y="1477"/>
              <a:ext cx="0" cy="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3" name="Text Box 23"/>
            <p:cNvSpPr txBox="1">
              <a:spLocks noChangeArrowheads="1"/>
            </p:cNvSpPr>
            <p:nvPr/>
          </p:nvSpPr>
          <p:spPr bwMode="auto">
            <a:xfrm>
              <a:off x="4073" y="1256"/>
              <a:ext cx="7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CC</a:t>
              </a:r>
              <a:r>
                <a:rPr lang="en-GB" altLang="zh-CN" sz="1600">
                  <a:ea typeface="SimSun" pitchFamily="2" charset="-122"/>
                </a:rPr>
                <a:t>= 10V</a:t>
              </a:r>
              <a:endParaRPr lang="en-GB" altLang="zh-CN" sz="1600" baseline="-25000">
                <a:ea typeface="SimSun" pitchFamily="2" charset="-122"/>
              </a:endParaRPr>
            </a:p>
          </p:txBody>
        </p:sp>
        <p:sp>
          <p:nvSpPr>
            <p:cNvPr id="47134" name="Rectangle 24"/>
            <p:cNvSpPr>
              <a:spLocks noChangeArrowheads="1"/>
            </p:cNvSpPr>
            <p:nvPr/>
          </p:nvSpPr>
          <p:spPr bwMode="auto">
            <a:xfrm rot="5400000">
              <a:off x="1649" y="2291"/>
              <a:ext cx="96" cy="270"/>
            </a:xfrm>
            <a:prstGeom prst="rect">
              <a:avLst/>
            </a:prstGeom>
            <a:solidFill>
              <a:schemeClr val="bg1"/>
            </a:solidFill>
            <a:ln w="19050">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47135" name="Line 25"/>
            <p:cNvSpPr>
              <a:spLocks noChangeShapeType="1"/>
            </p:cNvSpPr>
            <p:nvPr/>
          </p:nvSpPr>
          <p:spPr bwMode="auto">
            <a:xfrm>
              <a:off x="4840" y="2473"/>
              <a:ext cx="0" cy="24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6" name="Line 26"/>
            <p:cNvSpPr>
              <a:spLocks noChangeShapeType="1"/>
            </p:cNvSpPr>
            <p:nvPr/>
          </p:nvSpPr>
          <p:spPr bwMode="auto">
            <a:xfrm>
              <a:off x="3110" y="2613"/>
              <a:ext cx="9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7" name="Text Box 27"/>
            <p:cNvSpPr txBox="1">
              <a:spLocks noChangeArrowheads="1"/>
            </p:cNvSpPr>
            <p:nvPr/>
          </p:nvSpPr>
          <p:spPr bwMode="auto">
            <a:xfrm>
              <a:off x="3096" y="2175"/>
              <a:ext cx="55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400">
                  <a:ea typeface="SimSun" pitchFamily="2" charset="-122"/>
                </a:rPr>
                <a:t>2N2222</a:t>
              </a:r>
            </a:p>
          </p:txBody>
        </p:sp>
        <p:sp>
          <p:nvSpPr>
            <p:cNvPr id="47138" name="Text Box 28"/>
            <p:cNvSpPr txBox="1">
              <a:spLocks noChangeArrowheads="1"/>
            </p:cNvSpPr>
            <p:nvPr/>
          </p:nvSpPr>
          <p:spPr bwMode="auto">
            <a:xfrm>
              <a:off x="3383" y="2643"/>
              <a:ext cx="4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220k</a:t>
              </a:r>
              <a:endParaRPr lang="en-GB" altLang="zh-CN" sz="1600" baseline="-25000">
                <a:ea typeface="SimSun" pitchFamily="2" charset="-122"/>
              </a:endParaRPr>
            </a:p>
          </p:txBody>
        </p:sp>
        <p:sp>
          <p:nvSpPr>
            <p:cNvPr id="47139" name="Text Box 29"/>
            <p:cNvSpPr txBox="1">
              <a:spLocks noChangeArrowheads="1"/>
            </p:cNvSpPr>
            <p:nvPr/>
          </p:nvSpPr>
          <p:spPr bwMode="auto">
            <a:xfrm>
              <a:off x="1551" y="2158"/>
              <a:ext cx="4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600</a:t>
              </a:r>
              <a:endParaRPr lang="en-GB" altLang="zh-CN" sz="1600" baseline="-25000">
                <a:ea typeface="SimSun" pitchFamily="2" charset="-122"/>
              </a:endParaRPr>
            </a:p>
          </p:txBody>
        </p:sp>
        <p:sp>
          <p:nvSpPr>
            <p:cNvPr id="47140" name="Line 30"/>
            <p:cNvSpPr>
              <a:spLocks noChangeShapeType="1"/>
            </p:cNvSpPr>
            <p:nvPr/>
          </p:nvSpPr>
          <p:spPr bwMode="auto">
            <a:xfrm flipV="1">
              <a:off x="4916" y="2025"/>
              <a:ext cx="0" cy="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7141" name="Group 31"/>
            <p:cNvGrpSpPr>
              <a:grpSpLocks/>
            </p:cNvGrpSpPr>
            <p:nvPr/>
          </p:nvGrpSpPr>
          <p:grpSpPr bwMode="auto">
            <a:xfrm>
              <a:off x="2892" y="2219"/>
              <a:ext cx="213" cy="392"/>
              <a:chOff x="512" y="2531"/>
              <a:chExt cx="263" cy="496"/>
            </a:xfrm>
          </p:grpSpPr>
          <p:sp>
            <p:nvSpPr>
              <p:cNvPr id="47176" name="Line 32"/>
              <p:cNvSpPr>
                <a:spLocks noChangeShapeType="1"/>
              </p:cNvSpPr>
              <p:nvPr/>
            </p:nvSpPr>
            <p:spPr bwMode="auto">
              <a:xfrm>
                <a:off x="646" y="2786"/>
                <a:ext cx="129" cy="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77" name="Line 33"/>
              <p:cNvSpPr>
                <a:spLocks noChangeShapeType="1"/>
              </p:cNvSpPr>
              <p:nvPr/>
            </p:nvSpPr>
            <p:spPr bwMode="auto">
              <a:xfrm>
                <a:off x="637" y="2644"/>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78" name="Line 34"/>
              <p:cNvSpPr>
                <a:spLocks noChangeShapeType="1"/>
              </p:cNvSpPr>
              <p:nvPr/>
            </p:nvSpPr>
            <p:spPr bwMode="auto">
              <a:xfrm flipV="1">
                <a:off x="637" y="2644"/>
                <a:ext cx="133" cy="1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79" name="Line 35"/>
              <p:cNvSpPr>
                <a:spLocks noChangeShapeType="1"/>
              </p:cNvSpPr>
              <p:nvPr/>
            </p:nvSpPr>
            <p:spPr bwMode="auto">
              <a:xfrm flipV="1">
                <a:off x="772" y="2531"/>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80" name="Line 36"/>
              <p:cNvSpPr>
                <a:spLocks noChangeShapeType="1"/>
              </p:cNvSpPr>
              <p:nvPr/>
            </p:nvSpPr>
            <p:spPr bwMode="auto">
              <a:xfrm flipV="1">
                <a:off x="774" y="2917"/>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81" name="Line 37"/>
              <p:cNvSpPr>
                <a:spLocks noChangeShapeType="1"/>
              </p:cNvSpPr>
              <p:nvPr/>
            </p:nvSpPr>
            <p:spPr bwMode="auto">
              <a:xfrm flipH="1">
                <a:off x="512" y="2784"/>
                <a:ext cx="1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7142" name="Line 38"/>
            <p:cNvSpPr>
              <a:spLocks noChangeShapeType="1"/>
            </p:cNvSpPr>
            <p:nvPr/>
          </p:nvSpPr>
          <p:spPr bwMode="auto">
            <a:xfrm>
              <a:off x="2154" y="2414"/>
              <a:ext cx="8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3" name="Line 39"/>
            <p:cNvSpPr>
              <a:spLocks noChangeShapeType="1"/>
            </p:cNvSpPr>
            <p:nvPr/>
          </p:nvSpPr>
          <p:spPr bwMode="auto">
            <a:xfrm>
              <a:off x="3106" y="2621"/>
              <a:ext cx="0" cy="64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4" name="Rectangle 41"/>
            <p:cNvSpPr>
              <a:spLocks noChangeArrowheads="1"/>
            </p:cNvSpPr>
            <p:nvPr/>
          </p:nvSpPr>
          <p:spPr bwMode="auto">
            <a:xfrm>
              <a:off x="3054" y="2734"/>
              <a:ext cx="96" cy="269"/>
            </a:xfrm>
            <a:prstGeom prst="rect">
              <a:avLst/>
            </a:prstGeom>
            <a:solidFill>
              <a:schemeClr val="bg1"/>
            </a:solidFill>
            <a:ln w="19050">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47145" name="Text Box 42"/>
            <p:cNvSpPr txBox="1">
              <a:spLocks noChangeArrowheads="1"/>
            </p:cNvSpPr>
            <p:nvPr/>
          </p:nvSpPr>
          <p:spPr bwMode="auto">
            <a:xfrm>
              <a:off x="2682" y="2774"/>
              <a:ext cx="4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2.2k</a:t>
              </a:r>
              <a:endParaRPr lang="en-GB" altLang="zh-CN" sz="1600" baseline="-25000">
                <a:ea typeface="SimSun" pitchFamily="2" charset="-122"/>
              </a:endParaRPr>
            </a:p>
          </p:txBody>
        </p:sp>
        <p:sp>
          <p:nvSpPr>
            <p:cNvPr id="47146" name="Rectangle 43"/>
            <p:cNvSpPr>
              <a:spLocks noChangeArrowheads="1"/>
            </p:cNvSpPr>
            <p:nvPr/>
          </p:nvSpPr>
          <p:spPr bwMode="auto">
            <a:xfrm rot="5400000">
              <a:off x="3507" y="2471"/>
              <a:ext cx="96" cy="270"/>
            </a:xfrm>
            <a:prstGeom prst="rect">
              <a:avLst/>
            </a:prstGeom>
            <a:solidFill>
              <a:schemeClr val="bg1"/>
            </a:solidFill>
            <a:ln w="19050">
              <a:solidFill>
                <a:schemeClr val="tx1"/>
              </a:solidFill>
              <a:miter lim="800000"/>
              <a:headEnd/>
              <a:tailEnd/>
            </a:ln>
          </p:spPr>
          <p:txBody>
            <a:bodyPr wrap="none" anchor="ctr"/>
            <a:lstStyle/>
            <a:p>
              <a:pPr eaLnBrk="1" hangingPunct="1"/>
              <a:endParaRPr lang="en-US" altLang="zh-CN">
                <a:ea typeface="SimSun" pitchFamily="2" charset="-122"/>
              </a:endParaRPr>
            </a:p>
          </p:txBody>
        </p:sp>
        <p:grpSp>
          <p:nvGrpSpPr>
            <p:cNvPr id="47147" name="Group 44"/>
            <p:cNvGrpSpPr>
              <a:grpSpLocks/>
            </p:cNvGrpSpPr>
            <p:nvPr/>
          </p:nvGrpSpPr>
          <p:grpSpPr bwMode="auto">
            <a:xfrm>
              <a:off x="3050" y="1613"/>
              <a:ext cx="396" cy="269"/>
              <a:chOff x="2952" y="2605"/>
              <a:chExt cx="462" cy="313"/>
            </a:xfrm>
          </p:grpSpPr>
          <p:sp>
            <p:nvSpPr>
              <p:cNvPr id="47174" name="Rectangle 45"/>
              <p:cNvSpPr>
                <a:spLocks noChangeArrowheads="1"/>
              </p:cNvSpPr>
              <p:nvPr/>
            </p:nvSpPr>
            <p:spPr bwMode="auto">
              <a:xfrm>
                <a:off x="2952" y="2605"/>
                <a:ext cx="112" cy="313"/>
              </a:xfrm>
              <a:prstGeom prst="rect">
                <a:avLst/>
              </a:prstGeom>
              <a:solidFill>
                <a:schemeClr val="bg1"/>
              </a:solidFill>
              <a:ln w="19050">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47175" name="Text Box 46"/>
              <p:cNvSpPr txBox="1">
                <a:spLocks noChangeArrowheads="1"/>
              </p:cNvSpPr>
              <p:nvPr/>
            </p:nvSpPr>
            <p:spPr bwMode="auto">
              <a:xfrm>
                <a:off x="3041" y="2642"/>
                <a:ext cx="37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1k</a:t>
                </a:r>
                <a:endParaRPr lang="en-GB" altLang="zh-CN" sz="1600" baseline="-25000">
                  <a:ea typeface="SimSun" pitchFamily="2" charset="-122"/>
                </a:endParaRPr>
              </a:p>
            </p:txBody>
          </p:sp>
        </p:grpSp>
        <p:sp>
          <p:nvSpPr>
            <p:cNvPr id="47148" name="Line 47"/>
            <p:cNvSpPr>
              <a:spLocks noChangeShapeType="1"/>
            </p:cNvSpPr>
            <p:nvPr/>
          </p:nvSpPr>
          <p:spPr bwMode="auto">
            <a:xfrm flipH="1">
              <a:off x="3112" y="2107"/>
              <a:ext cx="7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9" name="Rectangle 48"/>
            <p:cNvSpPr>
              <a:spLocks noChangeArrowheads="1"/>
            </p:cNvSpPr>
            <p:nvPr/>
          </p:nvSpPr>
          <p:spPr bwMode="auto">
            <a:xfrm>
              <a:off x="3991" y="1568"/>
              <a:ext cx="96" cy="268"/>
            </a:xfrm>
            <a:prstGeom prst="rect">
              <a:avLst/>
            </a:prstGeom>
            <a:solidFill>
              <a:schemeClr val="bg1"/>
            </a:solidFill>
            <a:ln w="19050">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47150" name="Text Box 49"/>
            <p:cNvSpPr txBox="1">
              <a:spLocks noChangeArrowheads="1"/>
            </p:cNvSpPr>
            <p:nvPr/>
          </p:nvSpPr>
          <p:spPr bwMode="auto">
            <a:xfrm>
              <a:off x="4067" y="1600"/>
              <a:ext cx="4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1.2k</a:t>
              </a:r>
              <a:endParaRPr lang="en-GB" altLang="zh-CN" sz="1600" baseline="-25000">
                <a:ea typeface="SimSun" pitchFamily="2" charset="-122"/>
              </a:endParaRPr>
            </a:p>
          </p:txBody>
        </p:sp>
        <p:sp>
          <p:nvSpPr>
            <p:cNvPr id="47151" name="AutoShape 50"/>
            <p:cNvSpPr>
              <a:spLocks noChangeArrowheads="1"/>
            </p:cNvSpPr>
            <p:nvPr/>
          </p:nvSpPr>
          <p:spPr bwMode="auto">
            <a:xfrm flipV="1">
              <a:off x="4782" y="2673"/>
              <a:ext cx="116" cy="100"/>
            </a:xfrm>
            <a:prstGeom prst="triangle">
              <a:avLst>
                <a:gd name="adj" fmla="val 50000"/>
              </a:avLst>
            </a:prstGeom>
            <a:solidFill>
              <a:srgbClr val="777777"/>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47152" name="Line 51"/>
            <p:cNvSpPr>
              <a:spLocks noChangeShapeType="1"/>
            </p:cNvSpPr>
            <p:nvPr/>
          </p:nvSpPr>
          <p:spPr bwMode="auto">
            <a:xfrm>
              <a:off x="4040" y="1922"/>
              <a:ext cx="81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3" name="Text Box 52"/>
            <p:cNvSpPr txBox="1">
              <a:spLocks noChangeArrowheads="1"/>
            </p:cNvSpPr>
            <p:nvPr/>
          </p:nvSpPr>
          <p:spPr bwMode="auto">
            <a:xfrm>
              <a:off x="2709" y="2182"/>
              <a:ext cx="2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400">
                  <a:ea typeface="SimSun" pitchFamily="2" charset="-122"/>
                </a:rPr>
                <a:t>Q1</a:t>
              </a:r>
            </a:p>
          </p:txBody>
        </p:sp>
        <p:sp>
          <p:nvSpPr>
            <p:cNvPr id="47154" name="Text Box 53"/>
            <p:cNvSpPr txBox="1">
              <a:spLocks noChangeArrowheads="1"/>
            </p:cNvSpPr>
            <p:nvPr/>
          </p:nvSpPr>
          <p:spPr bwMode="auto">
            <a:xfrm>
              <a:off x="3689" y="1882"/>
              <a:ext cx="2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400">
                  <a:ea typeface="SimSun" pitchFamily="2" charset="-122"/>
                </a:rPr>
                <a:t>Q2</a:t>
              </a:r>
            </a:p>
          </p:txBody>
        </p:sp>
        <p:sp>
          <p:nvSpPr>
            <p:cNvPr id="47155" name="Text Box 54"/>
            <p:cNvSpPr txBox="1">
              <a:spLocks noChangeArrowheads="1"/>
            </p:cNvSpPr>
            <p:nvPr/>
          </p:nvSpPr>
          <p:spPr bwMode="auto">
            <a:xfrm>
              <a:off x="4080" y="1998"/>
              <a:ext cx="6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400">
                  <a:ea typeface="SimSun" pitchFamily="2" charset="-122"/>
                </a:rPr>
                <a:t>2N2907A</a:t>
              </a:r>
            </a:p>
          </p:txBody>
        </p:sp>
        <p:sp>
          <p:nvSpPr>
            <p:cNvPr id="47156" name="Oval 55"/>
            <p:cNvSpPr>
              <a:spLocks noChangeArrowheads="1"/>
            </p:cNvSpPr>
            <p:nvPr/>
          </p:nvSpPr>
          <p:spPr bwMode="auto">
            <a:xfrm>
              <a:off x="4810" y="1892"/>
              <a:ext cx="48" cy="48"/>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47157" name="AutoShape 56"/>
            <p:cNvSpPr>
              <a:spLocks noChangeArrowheads="1"/>
            </p:cNvSpPr>
            <p:nvPr/>
          </p:nvSpPr>
          <p:spPr bwMode="auto">
            <a:xfrm flipV="1">
              <a:off x="1260" y="3020"/>
              <a:ext cx="115" cy="101"/>
            </a:xfrm>
            <a:prstGeom prst="triangle">
              <a:avLst>
                <a:gd name="adj" fmla="val 50000"/>
              </a:avLst>
            </a:prstGeom>
            <a:solidFill>
              <a:srgbClr val="777777"/>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47158" name="Oval 57"/>
            <p:cNvSpPr>
              <a:spLocks noChangeArrowheads="1"/>
            </p:cNvSpPr>
            <p:nvPr/>
          </p:nvSpPr>
          <p:spPr bwMode="auto">
            <a:xfrm>
              <a:off x="1217" y="2643"/>
              <a:ext cx="214" cy="213"/>
            </a:xfrm>
            <a:prstGeom prst="ellipse">
              <a:avLst/>
            </a:prstGeom>
            <a:solidFill>
              <a:schemeClr val="bg1"/>
            </a:solidFill>
            <a:ln w="19050">
              <a:solidFill>
                <a:schemeClr val="tx1"/>
              </a:solidFill>
              <a:round/>
              <a:headEnd/>
              <a:tailEnd/>
            </a:ln>
          </p:spPr>
          <p:txBody>
            <a:bodyPr wrap="none" anchor="ctr"/>
            <a:lstStyle/>
            <a:p>
              <a:pPr eaLnBrk="1" hangingPunct="1"/>
              <a:endParaRPr lang="en-US" altLang="zh-CN">
                <a:ea typeface="SimSun" pitchFamily="2" charset="-122"/>
              </a:endParaRPr>
            </a:p>
          </p:txBody>
        </p:sp>
        <p:sp>
          <p:nvSpPr>
            <p:cNvPr id="47159" name="Text Box 58"/>
            <p:cNvSpPr txBox="1">
              <a:spLocks noChangeArrowheads="1"/>
            </p:cNvSpPr>
            <p:nvPr/>
          </p:nvSpPr>
          <p:spPr bwMode="auto">
            <a:xfrm>
              <a:off x="3548" y="1596"/>
              <a:ext cx="4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RE2</a:t>
              </a:r>
              <a:endParaRPr lang="en-GB" altLang="zh-CN" sz="1600" baseline="-25000">
                <a:ea typeface="SimSun" pitchFamily="2" charset="-122"/>
              </a:endParaRPr>
            </a:p>
          </p:txBody>
        </p:sp>
        <p:sp>
          <p:nvSpPr>
            <p:cNvPr id="47160" name="Text Box 59"/>
            <p:cNvSpPr txBox="1">
              <a:spLocks noChangeArrowheads="1"/>
            </p:cNvSpPr>
            <p:nvPr/>
          </p:nvSpPr>
          <p:spPr bwMode="auto">
            <a:xfrm>
              <a:off x="3435" y="2350"/>
              <a:ext cx="28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Rf</a:t>
              </a:r>
              <a:endParaRPr lang="en-GB" altLang="zh-CN" sz="1600" baseline="-25000">
                <a:ea typeface="SimSun" pitchFamily="2" charset="-122"/>
              </a:endParaRPr>
            </a:p>
          </p:txBody>
        </p:sp>
        <p:sp>
          <p:nvSpPr>
            <p:cNvPr id="47161" name="Text Box 60"/>
            <p:cNvSpPr txBox="1">
              <a:spLocks noChangeArrowheads="1"/>
            </p:cNvSpPr>
            <p:nvPr/>
          </p:nvSpPr>
          <p:spPr bwMode="auto">
            <a:xfrm>
              <a:off x="4054" y="3566"/>
              <a:ext cx="76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EE</a:t>
              </a:r>
              <a:r>
                <a:rPr lang="en-GB" altLang="zh-CN" sz="1600">
                  <a:ea typeface="SimSun" pitchFamily="2" charset="-122"/>
                </a:rPr>
                <a:t>= -10V</a:t>
              </a:r>
              <a:endParaRPr lang="en-GB" altLang="zh-CN" sz="1600" baseline="-25000">
                <a:ea typeface="SimSun" pitchFamily="2" charset="-122"/>
              </a:endParaRPr>
            </a:p>
          </p:txBody>
        </p:sp>
        <p:sp>
          <p:nvSpPr>
            <p:cNvPr id="47162" name="Oval 61"/>
            <p:cNvSpPr>
              <a:spLocks noChangeArrowheads="1"/>
            </p:cNvSpPr>
            <p:nvPr/>
          </p:nvSpPr>
          <p:spPr bwMode="auto">
            <a:xfrm>
              <a:off x="4818" y="2431"/>
              <a:ext cx="49" cy="48"/>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47163" name="Line 62"/>
            <p:cNvSpPr>
              <a:spLocks noChangeShapeType="1"/>
            </p:cNvSpPr>
            <p:nvPr/>
          </p:nvSpPr>
          <p:spPr bwMode="auto">
            <a:xfrm>
              <a:off x="2558" y="1458"/>
              <a:ext cx="0" cy="21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4" name="Line 63"/>
            <p:cNvSpPr>
              <a:spLocks noChangeShapeType="1"/>
            </p:cNvSpPr>
            <p:nvPr/>
          </p:nvSpPr>
          <p:spPr bwMode="auto">
            <a:xfrm>
              <a:off x="2146" y="2314"/>
              <a:ext cx="0" cy="2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5" name="Line 64"/>
            <p:cNvSpPr>
              <a:spLocks noChangeShapeType="1"/>
            </p:cNvSpPr>
            <p:nvPr/>
          </p:nvSpPr>
          <p:spPr bwMode="auto">
            <a:xfrm>
              <a:off x="2090" y="2312"/>
              <a:ext cx="0" cy="20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6" name="Text Box 65"/>
            <p:cNvSpPr txBox="1">
              <a:spLocks noChangeArrowheads="1"/>
            </p:cNvSpPr>
            <p:nvPr/>
          </p:nvSpPr>
          <p:spPr bwMode="auto">
            <a:xfrm>
              <a:off x="2003" y="2091"/>
              <a:ext cx="3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1</a:t>
              </a:r>
              <a:r>
                <a:rPr lang="en-GB" altLang="zh-CN" sz="1600">
                  <a:ea typeface="SimSun" pitchFamily="2" charset="-122"/>
                  <a:sym typeface="Symbol" pitchFamily="18" charset="2"/>
                </a:rPr>
                <a:t>F</a:t>
              </a:r>
              <a:endParaRPr lang="en-GB" altLang="zh-CN" sz="1600" baseline="-25000">
                <a:ea typeface="SimSun" pitchFamily="2" charset="-122"/>
                <a:sym typeface="Symbol" pitchFamily="18" charset="2"/>
              </a:endParaRPr>
            </a:p>
          </p:txBody>
        </p:sp>
        <p:sp>
          <p:nvSpPr>
            <p:cNvPr id="47167" name="Rectangle 66"/>
            <p:cNvSpPr>
              <a:spLocks noChangeArrowheads="1"/>
            </p:cNvSpPr>
            <p:nvPr/>
          </p:nvSpPr>
          <p:spPr bwMode="auto">
            <a:xfrm>
              <a:off x="2506" y="1790"/>
              <a:ext cx="96" cy="269"/>
            </a:xfrm>
            <a:prstGeom prst="rect">
              <a:avLst/>
            </a:prstGeom>
            <a:solidFill>
              <a:schemeClr val="bg1"/>
            </a:solidFill>
            <a:ln w="19050">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47168" name="Text Box 67"/>
            <p:cNvSpPr txBox="1">
              <a:spLocks noChangeArrowheads="1"/>
            </p:cNvSpPr>
            <p:nvPr/>
          </p:nvSpPr>
          <p:spPr bwMode="auto">
            <a:xfrm>
              <a:off x="2105" y="1816"/>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9.1k</a:t>
              </a:r>
              <a:endParaRPr lang="en-GB" altLang="zh-CN" sz="1600" baseline="-25000">
                <a:ea typeface="SimSun" pitchFamily="2" charset="-122"/>
              </a:endParaRPr>
            </a:p>
          </p:txBody>
        </p:sp>
        <p:sp>
          <p:nvSpPr>
            <p:cNvPr id="47169" name="Rectangle 68"/>
            <p:cNvSpPr>
              <a:spLocks noChangeArrowheads="1"/>
            </p:cNvSpPr>
            <p:nvPr/>
          </p:nvSpPr>
          <p:spPr bwMode="auto">
            <a:xfrm>
              <a:off x="2503" y="2870"/>
              <a:ext cx="96" cy="269"/>
            </a:xfrm>
            <a:prstGeom prst="rect">
              <a:avLst/>
            </a:prstGeom>
            <a:solidFill>
              <a:schemeClr val="bg1"/>
            </a:solidFill>
            <a:ln w="19050">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47170" name="Text Box 69"/>
            <p:cNvSpPr txBox="1">
              <a:spLocks noChangeArrowheads="1"/>
            </p:cNvSpPr>
            <p:nvPr/>
          </p:nvSpPr>
          <p:spPr bwMode="auto">
            <a:xfrm>
              <a:off x="2095" y="2896"/>
              <a:ext cx="41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11k</a:t>
              </a:r>
              <a:endParaRPr lang="en-GB" altLang="zh-CN" sz="1600" baseline="-25000">
                <a:ea typeface="SimSun" pitchFamily="2" charset="-122"/>
              </a:endParaRPr>
            </a:p>
          </p:txBody>
        </p:sp>
        <p:sp>
          <p:nvSpPr>
            <p:cNvPr id="47171" name="Rectangle 70"/>
            <p:cNvSpPr>
              <a:spLocks noChangeArrowheads="1"/>
            </p:cNvSpPr>
            <p:nvPr/>
          </p:nvSpPr>
          <p:spPr bwMode="auto">
            <a:xfrm>
              <a:off x="3995" y="2971"/>
              <a:ext cx="96" cy="269"/>
            </a:xfrm>
            <a:prstGeom prst="rect">
              <a:avLst/>
            </a:prstGeom>
            <a:solidFill>
              <a:schemeClr val="bg1"/>
            </a:solidFill>
            <a:ln w="19050">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47172" name="Text Box 71"/>
            <p:cNvSpPr txBox="1">
              <a:spLocks noChangeArrowheads="1"/>
            </p:cNvSpPr>
            <p:nvPr/>
          </p:nvSpPr>
          <p:spPr bwMode="auto">
            <a:xfrm>
              <a:off x="4071" y="3003"/>
              <a:ext cx="4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15k</a:t>
              </a:r>
              <a:endParaRPr lang="en-GB" altLang="zh-CN" sz="1600" baseline="-25000">
                <a:ea typeface="SimSun" pitchFamily="2" charset="-122"/>
              </a:endParaRPr>
            </a:p>
          </p:txBody>
        </p:sp>
        <p:sp>
          <p:nvSpPr>
            <p:cNvPr id="47173" name="Line 77"/>
            <p:cNvSpPr>
              <a:spLocks noChangeShapeType="1"/>
            </p:cNvSpPr>
            <p:nvPr/>
          </p:nvSpPr>
          <p:spPr bwMode="auto">
            <a:xfrm>
              <a:off x="3104" y="3147"/>
              <a:ext cx="0" cy="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18607" name="Text Box 79"/>
          <p:cNvSpPr txBox="1">
            <a:spLocks noChangeArrowheads="1"/>
          </p:cNvSpPr>
          <p:nvPr/>
        </p:nvSpPr>
        <p:spPr bwMode="auto">
          <a:xfrm>
            <a:off x="2085883" y="1397010"/>
            <a:ext cx="31212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36575" indent="-5365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dirty="0">
                <a:solidFill>
                  <a:srgbClr val="FF6600"/>
                </a:solidFill>
                <a:ea typeface="MS PGothic" pitchFamily="34" charset="-128"/>
              </a:rPr>
              <a:t>series(</a:t>
            </a:r>
            <a:r>
              <a:rPr lang="en-GB" altLang="ja-JP" sz="1600" dirty="0">
                <a:solidFill>
                  <a:srgbClr val="FF0000"/>
                </a:solidFill>
                <a:ea typeface="MS PGothic" pitchFamily="34" charset="-128"/>
              </a:rPr>
              <a:t>indirect connect</a:t>
            </a:r>
            <a:r>
              <a:rPr lang="en-GB" altLang="ja-JP" sz="1600" dirty="0">
                <a:solidFill>
                  <a:srgbClr val="FF6600"/>
                </a:solidFill>
                <a:ea typeface="MS PGothic" pitchFamily="34" charset="-128"/>
              </a:rPr>
              <a:t>) - series(</a:t>
            </a:r>
            <a:r>
              <a:rPr lang="en-GB" altLang="ja-JP" sz="1600" dirty="0">
                <a:solidFill>
                  <a:srgbClr val="FF0000"/>
                </a:solidFill>
                <a:ea typeface="MS PGothic" pitchFamily="34" charset="-128"/>
              </a:rPr>
              <a:t>indirect connect</a:t>
            </a:r>
            <a:r>
              <a:rPr lang="en-GB" altLang="ja-JP" sz="1600" dirty="0" smtClean="0">
                <a:solidFill>
                  <a:srgbClr val="FF6600"/>
                </a:solidFill>
                <a:ea typeface="MS PGothic" pitchFamily="34" charset="-128"/>
              </a:rPr>
              <a:t>)</a:t>
            </a:r>
            <a:endParaRPr lang="en-GB" altLang="ja-JP" sz="1600" dirty="0">
              <a:solidFill>
                <a:srgbClr val="FF6600"/>
              </a:solidFill>
              <a:ea typeface="MS PGothic" pitchFamily="34" charset="-128"/>
            </a:endParaRPr>
          </a:p>
        </p:txBody>
      </p:sp>
      <p:sp>
        <p:nvSpPr>
          <p:cNvPr id="918608" name="Text Box 80"/>
          <p:cNvSpPr txBox="1">
            <a:spLocks noChangeArrowheads="1"/>
          </p:cNvSpPr>
          <p:nvPr/>
        </p:nvSpPr>
        <p:spPr bwMode="auto">
          <a:xfrm>
            <a:off x="2419350" y="1895475"/>
            <a:ext cx="157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6575" indent="-5365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solidFill>
                  <a:srgbClr val="FF6600"/>
                </a:solidFill>
                <a:ea typeface="MS PGothic" pitchFamily="34" charset="-128"/>
              </a:rPr>
              <a:t>reduced</a:t>
            </a:r>
          </a:p>
        </p:txBody>
      </p:sp>
      <p:sp>
        <p:nvSpPr>
          <p:cNvPr id="918609" name="Text Box 81"/>
          <p:cNvSpPr txBox="1">
            <a:spLocks noChangeArrowheads="1"/>
          </p:cNvSpPr>
          <p:nvPr/>
        </p:nvSpPr>
        <p:spPr bwMode="auto">
          <a:xfrm>
            <a:off x="871538" y="3057525"/>
            <a:ext cx="25003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3" indent="-174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solidFill>
                  <a:srgbClr val="FF6600"/>
                </a:solidFill>
                <a:ea typeface="MS PGothic" pitchFamily="34" charset="-128"/>
              </a:rPr>
              <a:t>A transconductance amplifier</a:t>
            </a:r>
          </a:p>
        </p:txBody>
      </p:sp>
      <p:sp>
        <p:nvSpPr>
          <p:cNvPr id="918610" name="Text Box 82"/>
          <p:cNvSpPr txBox="1">
            <a:spLocks noChangeArrowheads="1"/>
          </p:cNvSpPr>
          <p:nvPr/>
        </p:nvSpPr>
        <p:spPr bwMode="auto">
          <a:xfrm>
            <a:off x="5735638" y="1566863"/>
            <a:ext cx="2955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solidFill>
                  <a:srgbClr val="FF6600"/>
                </a:solidFill>
                <a:ea typeface="MS PGothic" pitchFamily="34" charset="-128"/>
              </a:rPr>
              <a:t>negative ac and DC feedback</a:t>
            </a:r>
          </a:p>
        </p:txBody>
      </p:sp>
      <p:sp>
        <p:nvSpPr>
          <p:cNvPr id="918611" name="Text Box 83"/>
          <p:cNvSpPr txBox="1">
            <a:spLocks noChangeArrowheads="1"/>
          </p:cNvSpPr>
          <p:nvPr/>
        </p:nvSpPr>
        <p:spPr bwMode="auto">
          <a:xfrm>
            <a:off x="2403475" y="2119313"/>
            <a:ext cx="157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6575" indent="-5365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solidFill>
                  <a:srgbClr val="FF6600"/>
                </a:solidFill>
                <a:ea typeface="MS PGothic" pitchFamily="34" charset="-128"/>
              </a:rPr>
              <a:t>increased</a:t>
            </a:r>
          </a:p>
        </p:txBody>
      </p:sp>
      <p:sp>
        <p:nvSpPr>
          <p:cNvPr id="918612" name="Text Box 84"/>
          <p:cNvSpPr txBox="1">
            <a:spLocks noChangeArrowheads="1"/>
          </p:cNvSpPr>
          <p:nvPr/>
        </p:nvSpPr>
        <p:spPr bwMode="auto">
          <a:xfrm>
            <a:off x="2400300" y="2378075"/>
            <a:ext cx="157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6575" indent="-5365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ja-JP" sz="1600">
                <a:solidFill>
                  <a:srgbClr val="FF6600"/>
                </a:solidFill>
                <a:ea typeface="MS PGothic" pitchFamily="34" charset="-128"/>
              </a:rPr>
              <a:t>increased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8607"/>
                                        </p:tgtEl>
                                        <p:attrNameLst>
                                          <p:attrName>style.visibility</p:attrName>
                                        </p:attrNameLst>
                                      </p:cBhvr>
                                      <p:to>
                                        <p:strVal val="visible"/>
                                      </p:to>
                                    </p:set>
                                    <p:animEffect transition="in" filter="dissolve">
                                      <p:cBhvr>
                                        <p:cTn id="7" dur="500"/>
                                        <p:tgtEl>
                                          <p:spTgt spid="9186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18610"/>
                                        </p:tgtEl>
                                        <p:attrNameLst>
                                          <p:attrName>style.visibility</p:attrName>
                                        </p:attrNameLst>
                                      </p:cBhvr>
                                      <p:to>
                                        <p:strVal val="visible"/>
                                      </p:to>
                                    </p:set>
                                    <p:animEffect transition="in" filter="dissolve">
                                      <p:cBhvr>
                                        <p:cTn id="12" dur="500"/>
                                        <p:tgtEl>
                                          <p:spTgt spid="9186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18608"/>
                                        </p:tgtEl>
                                        <p:attrNameLst>
                                          <p:attrName>style.visibility</p:attrName>
                                        </p:attrNameLst>
                                      </p:cBhvr>
                                      <p:to>
                                        <p:strVal val="visible"/>
                                      </p:to>
                                    </p:set>
                                    <p:animEffect transition="in" filter="dissolve">
                                      <p:cBhvr>
                                        <p:cTn id="17" dur="500"/>
                                        <p:tgtEl>
                                          <p:spTgt spid="9186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1" nodeType="clickEffect">
                                  <p:stCondLst>
                                    <p:cond delay="0"/>
                                  </p:stCondLst>
                                  <p:childTnLst>
                                    <p:set>
                                      <p:cBhvr>
                                        <p:cTn id="21" dur="1" fill="hold">
                                          <p:stCondLst>
                                            <p:cond delay="0"/>
                                          </p:stCondLst>
                                        </p:cTn>
                                        <p:tgtEl>
                                          <p:spTgt spid="918610"/>
                                        </p:tgtEl>
                                        <p:attrNameLst>
                                          <p:attrName>style.visibility</p:attrName>
                                        </p:attrNameLst>
                                      </p:cBhvr>
                                      <p:to>
                                        <p:strVal val="visible"/>
                                      </p:to>
                                    </p:set>
                                    <p:animEffect transition="in" filter="dissolve">
                                      <p:cBhvr>
                                        <p:cTn id="22" dur="500"/>
                                        <p:tgtEl>
                                          <p:spTgt spid="9186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18611"/>
                                        </p:tgtEl>
                                        <p:attrNameLst>
                                          <p:attrName>style.visibility</p:attrName>
                                        </p:attrNameLst>
                                      </p:cBhvr>
                                      <p:to>
                                        <p:strVal val="visible"/>
                                      </p:to>
                                    </p:set>
                                    <p:animEffect transition="in" filter="dissolve">
                                      <p:cBhvr>
                                        <p:cTn id="27" dur="500"/>
                                        <p:tgtEl>
                                          <p:spTgt spid="9186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18612"/>
                                        </p:tgtEl>
                                        <p:attrNameLst>
                                          <p:attrName>style.visibility</p:attrName>
                                        </p:attrNameLst>
                                      </p:cBhvr>
                                      <p:to>
                                        <p:strVal val="visible"/>
                                      </p:to>
                                    </p:set>
                                    <p:animEffect transition="in" filter="dissolve">
                                      <p:cBhvr>
                                        <p:cTn id="32" dur="500"/>
                                        <p:tgtEl>
                                          <p:spTgt spid="9186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18609"/>
                                        </p:tgtEl>
                                        <p:attrNameLst>
                                          <p:attrName>style.visibility</p:attrName>
                                        </p:attrNameLst>
                                      </p:cBhvr>
                                      <p:to>
                                        <p:strVal val="visible"/>
                                      </p:to>
                                    </p:set>
                                    <p:animEffect transition="in" filter="dissolve">
                                      <p:cBhvr>
                                        <p:cTn id="37" dur="500"/>
                                        <p:tgtEl>
                                          <p:spTgt spid="918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607" grpId="0"/>
      <p:bldP spid="918608" grpId="0"/>
      <p:bldP spid="918609" grpId="0"/>
      <p:bldP spid="918610" grpId="0"/>
      <p:bldP spid="918610" grpId="1"/>
      <p:bldP spid="918611" grpId="0"/>
      <p:bldP spid="9186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6F0F12EB-97F7-4E1D-A938-F22516C8298E}" type="slidenum">
              <a:rPr lang="en-GB" altLang="en-US" sz="1200">
                <a:latin typeface="Garamond" pitchFamily="18" charset="0"/>
              </a:rPr>
              <a:pPr/>
              <a:t>25</a:t>
            </a:fld>
            <a:endParaRPr lang="en-GB" altLang="en-US" sz="1200">
              <a:latin typeface="Garamond" pitchFamily="18" charset="0"/>
            </a:endParaRPr>
          </a:p>
        </p:txBody>
      </p:sp>
      <p:sp>
        <p:nvSpPr>
          <p:cNvPr id="49155" name="Rectangle 2"/>
          <p:cNvSpPr>
            <a:spLocks noGrp="1" noChangeArrowheads="1"/>
          </p:cNvSpPr>
          <p:nvPr>
            <p:ph type="ctrTitle"/>
          </p:nvPr>
        </p:nvSpPr>
        <p:spPr>
          <a:xfrm>
            <a:off x="481013" y="369888"/>
            <a:ext cx="8159750" cy="555625"/>
          </a:xfrm>
          <a:noFill/>
        </p:spPr>
        <p:txBody>
          <a:bodyPr/>
          <a:lstStyle/>
          <a:p>
            <a:r>
              <a:rPr lang="en-GB" altLang="zh-CN" sz="2000" smtClean="0">
                <a:ea typeface="SimSun" pitchFamily="2" charset="-122"/>
              </a:rPr>
              <a:t>Electronic Circuits and Systems			   	EEE211</a:t>
            </a:r>
          </a:p>
        </p:txBody>
      </p:sp>
      <p:sp>
        <p:nvSpPr>
          <p:cNvPr id="4915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49157"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49158" name="Text Box 5"/>
          <p:cNvSpPr txBox="1">
            <a:spLocks noChangeArrowheads="1"/>
          </p:cNvSpPr>
          <p:nvPr/>
        </p:nvSpPr>
        <p:spPr bwMode="auto">
          <a:xfrm>
            <a:off x="595313" y="958850"/>
            <a:ext cx="7700962"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b="1" dirty="0">
                <a:ea typeface="SimSun" pitchFamily="2" charset="-122"/>
              </a:rPr>
              <a:t>Advantages of Negative Feedback</a:t>
            </a:r>
          </a:p>
          <a:p>
            <a:pPr eaLnBrk="1" hangingPunct="1"/>
            <a:r>
              <a:rPr lang="en-GB" altLang="zh-CN" sz="1600" b="1" dirty="0">
                <a:ea typeface="SimSun" pitchFamily="2" charset="-122"/>
              </a:rPr>
              <a:t>   </a:t>
            </a:r>
            <a:endParaRPr lang="en-GB" altLang="zh-CN" sz="1600" dirty="0">
              <a:ea typeface="SimSun" pitchFamily="2" charset="-122"/>
            </a:endParaRPr>
          </a:p>
          <a:p>
            <a:pPr eaLnBrk="1" hangingPunct="1"/>
            <a:r>
              <a:rPr lang="en-GB" altLang="zh-CN" sz="1600" dirty="0">
                <a:ea typeface="SimSun" pitchFamily="2" charset="-122"/>
              </a:rPr>
              <a:t>1.	Negative feedback reduces the </a:t>
            </a:r>
            <a:r>
              <a:rPr lang="en-GB" altLang="zh-CN" sz="1600" u="sng" dirty="0">
                <a:ea typeface="SimSun" pitchFamily="2" charset="-122"/>
              </a:rPr>
              <a:t>sensitivity</a:t>
            </a:r>
            <a:r>
              <a:rPr lang="en-GB" altLang="zh-CN" sz="1600" dirty="0">
                <a:ea typeface="SimSun" pitchFamily="2" charset="-122"/>
              </a:rPr>
              <a:t> of the gain on parameters of an amplifier such as transistor current gain etc.</a:t>
            </a:r>
          </a:p>
          <a:p>
            <a:pPr eaLnBrk="1" hangingPunct="1"/>
            <a:r>
              <a:rPr lang="en-GB" altLang="zh-CN" sz="1600" dirty="0">
                <a:ea typeface="SimSun" pitchFamily="2" charset="-122"/>
              </a:rPr>
              <a:t>2.	Negative feedback allows us to set gain to any value we want (up to the limit of A</a:t>
            </a:r>
            <a:r>
              <a:rPr lang="en-GB" altLang="zh-CN" sz="1600" baseline="-25000" dirty="0">
                <a:ea typeface="SimSun" pitchFamily="2" charset="-122"/>
              </a:rPr>
              <a:t>OL</a:t>
            </a:r>
            <a:r>
              <a:rPr lang="en-GB" altLang="zh-CN" sz="1600" dirty="0">
                <a:ea typeface="SimSun" pitchFamily="2" charset="-122"/>
              </a:rPr>
              <a:t>).</a:t>
            </a:r>
          </a:p>
          <a:p>
            <a:pPr eaLnBrk="1" hangingPunct="1"/>
            <a:r>
              <a:rPr lang="en-GB" altLang="zh-CN" sz="1600" dirty="0">
                <a:ea typeface="SimSun" pitchFamily="2" charset="-122"/>
              </a:rPr>
              <a:t>3.	Negative feedback increases the </a:t>
            </a:r>
            <a:r>
              <a:rPr lang="en-GB" altLang="zh-CN" sz="1600" u="sng" dirty="0">
                <a:ea typeface="SimSun" pitchFamily="2" charset="-122"/>
              </a:rPr>
              <a:t>bandwidth</a:t>
            </a:r>
            <a:r>
              <a:rPr lang="en-GB" altLang="zh-CN" sz="1600" dirty="0">
                <a:ea typeface="SimSun" pitchFamily="2" charset="-122"/>
              </a:rPr>
              <a:t> of the amplifier.</a:t>
            </a:r>
          </a:p>
          <a:p>
            <a:pPr eaLnBrk="1" hangingPunct="1"/>
            <a:r>
              <a:rPr lang="en-GB" altLang="zh-CN" sz="1600" dirty="0">
                <a:ea typeface="SimSun" pitchFamily="2" charset="-122"/>
              </a:rPr>
              <a:t>4.	Negative feedback reduces </a:t>
            </a:r>
            <a:r>
              <a:rPr lang="en-GB" altLang="zh-CN" sz="1600" u="sng" dirty="0">
                <a:ea typeface="SimSun" pitchFamily="2" charset="-122"/>
              </a:rPr>
              <a:t>distortion</a:t>
            </a:r>
            <a:endParaRPr lang="en-GB" altLang="zh-CN" sz="1600" dirty="0">
              <a:ea typeface="SimSun" pitchFamily="2" charset="-122"/>
            </a:endParaRPr>
          </a:p>
          <a:p>
            <a:pPr eaLnBrk="1" hangingPunct="1"/>
            <a:r>
              <a:rPr lang="en-GB" altLang="zh-CN" sz="1600" dirty="0">
                <a:ea typeface="SimSun" pitchFamily="2" charset="-122"/>
              </a:rPr>
              <a:t>5.	Negative feedback allows us to adjust the </a:t>
            </a:r>
            <a:r>
              <a:rPr lang="en-GB" altLang="zh-CN" sz="1600" u="sng" dirty="0">
                <a:ea typeface="SimSun" pitchFamily="2" charset="-122"/>
              </a:rPr>
              <a:t>input</a:t>
            </a:r>
            <a:r>
              <a:rPr lang="en-GB" altLang="zh-CN" sz="1600" dirty="0">
                <a:ea typeface="SimSun" pitchFamily="2" charset="-122"/>
              </a:rPr>
              <a:t> and </a:t>
            </a:r>
            <a:r>
              <a:rPr lang="en-GB" altLang="zh-CN" sz="1600" u="sng" dirty="0">
                <a:ea typeface="SimSun" pitchFamily="2" charset="-122"/>
              </a:rPr>
              <a:t>output</a:t>
            </a:r>
            <a:r>
              <a:rPr lang="en-GB" altLang="zh-CN" sz="1600" dirty="0">
                <a:ea typeface="SimSun" pitchFamily="2" charset="-122"/>
              </a:rPr>
              <a:t> impedances of an amplifier.</a:t>
            </a:r>
          </a:p>
          <a:p>
            <a:pPr eaLnBrk="1" hangingPunct="1"/>
            <a:endParaRPr lang="en-GB" altLang="zh-CN" sz="1600" dirty="0">
              <a:ea typeface="SimSun" pitchFamily="2" charset="-122"/>
            </a:endParaRPr>
          </a:p>
          <a:p>
            <a:pPr eaLnBrk="1" hangingPunct="1"/>
            <a:r>
              <a:rPr lang="en-GB" altLang="zh-CN" sz="1600" dirty="0">
                <a:ea typeface="SimSun" pitchFamily="2" charset="-122"/>
              </a:rPr>
              <a:t>BUT these advantages </a:t>
            </a:r>
            <a:r>
              <a:rPr lang="en-GB" altLang="zh-CN" sz="1600" u="sng" dirty="0">
                <a:ea typeface="SimSun" pitchFamily="2" charset="-122"/>
              </a:rPr>
              <a:t>do not</a:t>
            </a:r>
            <a:r>
              <a:rPr lang="en-GB" altLang="zh-CN" sz="1600" dirty="0">
                <a:ea typeface="SimSun" pitchFamily="2" charset="-122"/>
              </a:rPr>
              <a:t> come FREE!</a:t>
            </a:r>
            <a:endParaRPr lang="en-GB" altLang="zh-CN" sz="1600" b="1" dirty="0">
              <a:ea typeface="SimSun" pitchFamily="2" charset="-122"/>
            </a:endParaRPr>
          </a:p>
          <a:p>
            <a:pPr eaLnBrk="1" hangingPunct="1"/>
            <a:endParaRPr lang="en-GB" altLang="zh-CN" sz="1600" b="1" dirty="0">
              <a:ea typeface="SimSun" pitchFamily="2" charset="-122"/>
            </a:endParaRPr>
          </a:p>
          <a:p>
            <a:pPr eaLnBrk="1" hangingPunct="1"/>
            <a:r>
              <a:rPr lang="en-GB" altLang="zh-CN" sz="1600" b="1" dirty="0">
                <a:ea typeface="SimSun" pitchFamily="2" charset="-122"/>
              </a:rPr>
              <a:t>Disadvantages of Negative Feedback</a:t>
            </a:r>
          </a:p>
          <a:p>
            <a:pPr eaLnBrk="1" hangingPunct="1"/>
            <a:endParaRPr lang="en-GB" altLang="zh-CN" sz="1600" dirty="0">
              <a:ea typeface="SimSun" pitchFamily="2" charset="-122"/>
            </a:endParaRPr>
          </a:p>
          <a:p>
            <a:pPr eaLnBrk="1" hangingPunct="1"/>
            <a:r>
              <a:rPr lang="en-GB" altLang="zh-CN" sz="1600" dirty="0">
                <a:ea typeface="SimSun" pitchFamily="2" charset="-122"/>
              </a:rPr>
              <a:t>1.	Negative feedback </a:t>
            </a:r>
            <a:r>
              <a:rPr lang="en-GB" altLang="zh-CN" sz="1600" u="sng">
                <a:ea typeface="SimSun" pitchFamily="2" charset="-122"/>
              </a:rPr>
              <a:t>always </a:t>
            </a:r>
            <a:r>
              <a:rPr lang="en-GB" altLang="zh-CN" sz="1600" smtClean="0">
                <a:ea typeface="SimSun" pitchFamily="2" charset="-122"/>
              </a:rPr>
              <a:t>reduces </a:t>
            </a:r>
            <a:r>
              <a:rPr lang="en-GB" altLang="zh-CN" sz="1600" dirty="0">
                <a:ea typeface="SimSun" pitchFamily="2" charset="-122"/>
              </a:rPr>
              <a:t>the gain of an amplifier.</a:t>
            </a:r>
          </a:p>
          <a:p>
            <a:pPr eaLnBrk="1" hangingPunct="1"/>
            <a:r>
              <a:rPr lang="en-GB" altLang="zh-CN" sz="1600" dirty="0">
                <a:ea typeface="SimSun" pitchFamily="2" charset="-122"/>
              </a:rPr>
              <a:t>2.	Over certain frequency ranges, it can be that negative feedback changes from </a:t>
            </a:r>
            <a:r>
              <a:rPr lang="en-GB" altLang="zh-CN" sz="1600" u="sng" dirty="0">
                <a:ea typeface="SimSun" pitchFamily="2" charset="-122"/>
              </a:rPr>
              <a:t>negative</a:t>
            </a:r>
            <a:r>
              <a:rPr lang="en-GB" altLang="zh-CN" sz="1600" dirty="0">
                <a:ea typeface="SimSun" pitchFamily="2" charset="-122"/>
              </a:rPr>
              <a:t> to </a:t>
            </a:r>
            <a:r>
              <a:rPr lang="en-GB" altLang="zh-CN" sz="1600" u="sng" dirty="0">
                <a:ea typeface="SimSun" pitchFamily="2" charset="-122"/>
              </a:rPr>
              <a:t>positive </a:t>
            </a:r>
            <a:r>
              <a:rPr lang="en-GB" altLang="zh-CN" sz="1600" dirty="0">
                <a:ea typeface="SimSun" pitchFamily="2" charset="-122"/>
              </a:rPr>
              <a:t>with catastrophic results.  Positive feedback </a:t>
            </a:r>
            <a:r>
              <a:rPr lang="en-GB" altLang="zh-CN" sz="1600" u="sng" dirty="0">
                <a:ea typeface="SimSun" pitchFamily="2" charset="-122"/>
              </a:rPr>
              <a:t>increases</a:t>
            </a:r>
            <a:r>
              <a:rPr lang="en-GB" altLang="zh-CN" sz="1600" dirty="0">
                <a:ea typeface="SimSun" pitchFamily="2" charset="-122"/>
              </a:rPr>
              <a:t> the gain of the amplifier and the amplifier could then </a:t>
            </a:r>
            <a:r>
              <a:rPr lang="en-GB" altLang="zh-CN" sz="1600" u="sng" dirty="0">
                <a:ea typeface="SimSun" pitchFamily="2" charset="-122"/>
              </a:rPr>
              <a:t>oscillate</a:t>
            </a:r>
            <a:r>
              <a:rPr lang="en-GB" altLang="zh-CN" sz="1600" dirty="0">
                <a:ea typeface="SimSun" pitchFamily="2" charset="-122"/>
              </a:rPr>
              <a:t> – no longer any use as an amplifier</a:t>
            </a:r>
          </a:p>
        </p:txBody>
      </p:sp>
      <p:sp>
        <p:nvSpPr>
          <p:cNvPr id="2" name="TextBox 1"/>
          <p:cNvSpPr txBox="1"/>
          <p:nvPr/>
        </p:nvSpPr>
        <p:spPr>
          <a:xfrm>
            <a:off x="5625549" y="3756680"/>
            <a:ext cx="2882520" cy="338554"/>
          </a:xfrm>
          <a:prstGeom prst="rect">
            <a:avLst/>
          </a:prstGeom>
          <a:noFill/>
        </p:spPr>
        <p:txBody>
          <a:bodyPr wrap="none" rtlCol="0">
            <a:spAutoFit/>
          </a:bodyPr>
          <a:lstStyle/>
          <a:p>
            <a:r>
              <a:rPr lang="en-US" b="1" u="sng" dirty="0" smtClean="0">
                <a:solidFill>
                  <a:srgbClr val="FF0000"/>
                </a:solidFill>
              </a:rPr>
              <a:t>MUST REMEMBER THESE! </a:t>
            </a:r>
            <a:endParaRPr lang="en-US" b="1" u="sng" dirty="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712CACF7-25E5-4BB0-BB6C-AC888485F19A}" type="slidenum">
              <a:rPr lang="en-GB" altLang="en-US" sz="1200" smtClean="0">
                <a:latin typeface="Garamond" pitchFamily="18" charset="0"/>
              </a:rPr>
              <a:pPr/>
              <a:t>26</a:t>
            </a:fld>
            <a:endParaRPr lang="en-GB" altLang="en-US" sz="1200" smtClean="0">
              <a:latin typeface="Garamond" pitchFamily="18" charset="0"/>
            </a:endParaRPr>
          </a:p>
        </p:txBody>
      </p:sp>
      <p:sp>
        <p:nvSpPr>
          <p:cNvPr id="2150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1508"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1509" name="Text Box 6"/>
          <p:cNvSpPr txBox="1">
            <a:spLocks noChangeArrowheads="1"/>
          </p:cNvSpPr>
          <p:nvPr/>
        </p:nvSpPr>
        <p:spPr bwMode="auto">
          <a:xfrm>
            <a:off x="311150" y="1284288"/>
            <a:ext cx="63039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en-US" sz="1800" b="1"/>
              <a:t>In this lecture we have seen:</a:t>
            </a:r>
            <a:r>
              <a:rPr lang="en-US" altLang="en-US" sz="1800"/>
              <a:t>	</a:t>
            </a:r>
          </a:p>
        </p:txBody>
      </p:sp>
      <p:sp>
        <p:nvSpPr>
          <p:cNvPr id="21510" name="Text Box 10"/>
          <p:cNvSpPr txBox="1">
            <a:spLocks noChangeArrowheads="1"/>
          </p:cNvSpPr>
          <p:nvPr/>
        </p:nvSpPr>
        <p:spPr bwMode="auto">
          <a:xfrm>
            <a:off x="315913" y="1589088"/>
            <a:ext cx="82565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buFontTx/>
              <a:buChar char="•"/>
            </a:pPr>
            <a:endParaRPr lang="en-US" altLang="en-US" sz="1800" dirty="0"/>
          </a:p>
          <a:p>
            <a:pPr>
              <a:buFontTx/>
              <a:buChar char="•"/>
            </a:pPr>
            <a:r>
              <a:rPr lang="en-US" altLang="en-US" sz="1800" dirty="0" smtClean="0"/>
              <a:t>Four types of Feedback </a:t>
            </a:r>
            <a:r>
              <a:rPr lang="en-US" altLang="en-US" sz="1800" dirty="0"/>
              <a:t>topology </a:t>
            </a:r>
            <a:r>
              <a:rPr lang="en-US" altLang="en-US" sz="1800" dirty="0" smtClean="0"/>
              <a:t>analysis. </a:t>
            </a:r>
            <a:endParaRPr lang="en-US" altLang="en-US" sz="1800" dirty="0"/>
          </a:p>
          <a:p>
            <a:endParaRPr lang="en-US" altLang="en-US" sz="1800" dirty="0"/>
          </a:p>
          <a:p>
            <a:pPr>
              <a:buFontTx/>
              <a:buChar char="•"/>
            </a:pPr>
            <a:r>
              <a:rPr lang="en-US" altLang="en-US" sz="1800" dirty="0" smtClean="0"/>
              <a:t>Actual circuit are analyzed.</a:t>
            </a:r>
          </a:p>
          <a:p>
            <a:pPr>
              <a:buFontTx/>
              <a:buChar char="•"/>
            </a:pPr>
            <a:endParaRPr lang="en-US" altLang="en-US" sz="1800" dirty="0"/>
          </a:p>
        </p:txBody>
      </p:sp>
      <p:sp>
        <p:nvSpPr>
          <p:cNvPr id="21511"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extLst>
      <p:ext uri="{BB962C8B-B14F-4D97-AF65-F5344CB8AC3E}">
        <p14:creationId xmlns:p14="http://schemas.microsoft.com/office/powerpoint/2010/main" val="213769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FADAFF4F-8C9A-499A-940D-739C2AA0F4BD}" type="slidenum">
              <a:rPr lang="en-GB" altLang="en-US" sz="1200">
                <a:latin typeface="Garamond" pitchFamily="18" charset="0"/>
              </a:rPr>
              <a:pPr/>
              <a:t>3</a:t>
            </a:fld>
            <a:endParaRPr lang="en-GB" altLang="en-US" sz="1200">
              <a:latin typeface="Garamond" pitchFamily="18" charset="0"/>
            </a:endParaRPr>
          </a:p>
        </p:txBody>
      </p:sp>
      <p:sp>
        <p:nvSpPr>
          <p:cNvPr id="14339"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1434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14341"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14342" name="Text Box 5"/>
          <p:cNvSpPr txBox="1">
            <a:spLocks noChangeArrowheads="1"/>
          </p:cNvSpPr>
          <p:nvPr/>
        </p:nvSpPr>
        <p:spPr bwMode="auto">
          <a:xfrm>
            <a:off x="527050" y="1398588"/>
            <a:ext cx="77327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dirty="0">
                <a:ea typeface="SimSun" pitchFamily="2" charset="-122"/>
              </a:rPr>
              <a:t>We next look at some ideal amplifier specifications and decide which feedback configuration we will need to use to create them. You need to remember:</a:t>
            </a:r>
          </a:p>
        </p:txBody>
      </p:sp>
      <p:sp>
        <p:nvSpPr>
          <p:cNvPr id="14343" name="Text Box 6"/>
          <p:cNvSpPr txBox="1">
            <a:spLocks noChangeArrowheads="1"/>
          </p:cNvSpPr>
          <p:nvPr/>
        </p:nvSpPr>
        <p:spPr bwMode="auto">
          <a:xfrm>
            <a:off x="688975" y="2171700"/>
            <a:ext cx="78914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1.   	If you choose to use a </a:t>
            </a:r>
            <a:r>
              <a:rPr lang="en-GB" altLang="zh-CN" sz="1600" i="1" u="sng">
                <a:ea typeface="SimSun" pitchFamily="2" charset="-122"/>
              </a:rPr>
              <a:t>series</a:t>
            </a:r>
            <a:r>
              <a:rPr lang="en-GB" altLang="zh-CN" sz="1600">
                <a:ea typeface="SimSun" pitchFamily="2" charset="-122"/>
              </a:rPr>
              <a:t> feedback connection at the input or output of the amplifier, the relevant impedance is </a:t>
            </a:r>
            <a:r>
              <a:rPr lang="en-GB" altLang="zh-CN" sz="1600" i="1" u="sng">
                <a:ea typeface="SimSun" pitchFamily="2" charset="-122"/>
              </a:rPr>
              <a:t>increased</a:t>
            </a:r>
            <a:r>
              <a:rPr lang="en-GB" altLang="zh-CN" sz="1600">
                <a:ea typeface="SimSun" pitchFamily="2" charset="-122"/>
              </a:rPr>
              <a:t>.</a:t>
            </a:r>
          </a:p>
        </p:txBody>
      </p:sp>
      <p:sp>
        <p:nvSpPr>
          <p:cNvPr id="14344" name="Text Box 8"/>
          <p:cNvSpPr txBox="1">
            <a:spLocks noChangeArrowheads="1"/>
          </p:cNvSpPr>
          <p:nvPr/>
        </p:nvSpPr>
        <p:spPr bwMode="auto">
          <a:xfrm>
            <a:off x="515938" y="946150"/>
            <a:ext cx="3370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b="1" u="sng" dirty="0">
                <a:ea typeface="SimSun" pitchFamily="2" charset="-122"/>
              </a:rPr>
              <a:t>Ideal amplifier configurations</a:t>
            </a:r>
            <a:endParaRPr lang="en-GB" altLang="zh-CN" sz="1600" u="sng" dirty="0">
              <a:ea typeface="SimSun" pitchFamily="2" charset="-122"/>
            </a:endParaRPr>
          </a:p>
        </p:txBody>
      </p:sp>
      <p:sp>
        <p:nvSpPr>
          <p:cNvPr id="14345" name="Text Box 9"/>
          <p:cNvSpPr txBox="1">
            <a:spLocks noChangeArrowheads="1"/>
          </p:cNvSpPr>
          <p:nvPr/>
        </p:nvSpPr>
        <p:spPr bwMode="auto">
          <a:xfrm>
            <a:off x="682625" y="2854325"/>
            <a:ext cx="78914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2.   	If you choose to use a </a:t>
            </a:r>
            <a:r>
              <a:rPr lang="en-GB" altLang="zh-CN" sz="1600" i="1" u="sng">
                <a:ea typeface="SimSun" pitchFamily="2" charset="-122"/>
              </a:rPr>
              <a:t>shunt</a:t>
            </a:r>
            <a:r>
              <a:rPr lang="en-GB" altLang="zh-CN" sz="1600">
                <a:ea typeface="SimSun" pitchFamily="2" charset="-122"/>
              </a:rPr>
              <a:t> feedback connection at the input or output of the amplifier, the relevant impedance is </a:t>
            </a:r>
            <a:r>
              <a:rPr lang="en-GB" altLang="zh-CN" sz="1600" i="1" u="sng">
                <a:ea typeface="SimSun" pitchFamily="2" charset="-122"/>
              </a:rPr>
              <a:t>decreased</a:t>
            </a:r>
            <a:r>
              <a:rPr lang="en-GB" altLang="zh-CN" sz="1600">
                <a:ea typeface="SimSun" pitchFamily="2" charset="-122"/>
              </a:rPr>
              <a:t>.</a:t>
            </a:r>
          </a:p>
        </p:txBody>
      </p:sp>
      <p:sp>
        <p:nvSpPr>
          <p:cNvPr id="11" name="Text Box 7"/>
          <p:cNvSpPr txBox="1">
            <a:spLocks noChangeArrowheads="1"/>
          </p:cNvSpPr>
          <p:nvPr/>
        </p:nvSpPr>
        <p:spPr bwMode="auto">
          <a:xfrm>
            <a:off x="550863" y="3849688"/>
            <a:ext cx="8142287" cy="1816100"/>
          </a:xfrm>
          <a:prstGeom prst="rect">
            <a:avLst/>
          </a:prstGeom>
          <a:noFill/>
          <a:ln w="9525">
            <a:noFill/>
            <a:miter lim="800000"/>
            <a:headEnd/>
            <a:tailEnd/>
          </a:ln>
        </p:spPr>
        <p:txBody>
          <a:bodyPr>
            <a:spAutoFit/>
          </a:bodyPr>
          <a:lstStyle/>
          <a:p>
            <a:pPr eaLnBrk="1" hangingPunct="1">
              <a:spcBef>
                <a:spcPct val="50000"/>
              </a:spcBef>
              <a:defRPr/>
            </a:pPr>
            <a:r>
              <a:rPr lang="en-GB" dirty="0"/>
              <a:t>We now use this to create four different types of amplifier:</a:t>
            </a:r>
          </a:p>
          <a:p>
            <a:pPr marL="342900" indent="-342900" eaLnBrk="1" hangingPunct="1">
              <a:spcBef>
                <a:spcPct val="50000"/>
              </a:spcBef>
              <a:buFontTx/>
              <a:buAutoNum type="arabicParenR"/>
              <a:defRPr/>
            </a:pPr>
            <a:r>
              <a:rPr lang="en-GB" dirty="0"/>
              <a:t>A voltage amplifier </a:t>
            </a:r>
          </a:p>
          <a:p>
            <a:pPr marL="342900" indent="-342900" eaLnBrk="1" hangingPunct="1">
              <a:spcBef>
                <a:spcPct val="50000"/>
              </a:spcBef>
              <a:buFontTx/>
              <a:buAutoNum type="arabicParenR"/>
              <a:defRPr/>
            </a:pPr>
            <a:r>
              <a:rPr lang="en-GB" dirty="0"/>
              <a:t>A current amplifier</a:t>
            </a:r>
          </a:p>
          <a:p>
            <a:pPr marL="342900" indent="-342900" eaLnBrk="1" hangingPunct="1">
              <a:spcBef>
                <a:spcPct val="50000"/>
              </a:spcBef>
              <a:buFontTx/>
              <a:buAutoNum type="arabicParenR"/>
              <a:defRPr/>
            </a:pPr>
            <a:r>
              <a:rPr lang="en-GB" dirty="0"/>
              <a:t>A </a:t>
            </a:r>
            <a:r>
              <a:rPr lang="en-GB" dirty="0" err="1"/>
              <a:t>transresistance</a:t>
            </a:r>
            <a:r>
              <a:rPr lang="en-GB" dirty="0"/>
              <a:t> amplifier</a:t>
            </a:r>
          </a:p>
          <a:p>
            <a:pPr marL="342900" indent="-342900" eaLnBrk="1" hangingPunct="1">
              <a:spcBef>
                <a:spcPct val="50000"/>
              </a:spcBef>
              <a:buFontTx/>
              <a:buAutoNum type="arabicParenR"/>
              <a:defRPr/>
            </a:pPr>
            <a:r>
              <a:rPr lang="en-GB" dirty="0"/>
              <a:t>A </a:t>
            </a:r>
            <a:r>
              <a:rPr lang="en-GB" dirty="0" err="1"/>
              <a:t>transconductance</a:t>
            </a:r>
            <a:r>
              <a:rPr lang="en-GB" dirty="0"/>
              <a:t> amplifier</a:t>
            </a:r>
          </a:p>
        </p:txBody>
      </p:sp>
      <p:graphicFrame>
        <p:nvGraphicFramePr>
          <p:cNvPr id="14347" name="Object 9"/>
          <p:cNvGraphicFramePr>
            <a:graphicFrameLocks noChangeAspect="1"/>
          </p:cNvGraphicFramePr>
          <p:nvPr/>
        </p:nvGraphicFramePr>
        <p:xfrm>
          <a:off x="3078163" y="4181475"/>
          <a:ext cx="949325" cy="387350"/>
        </p:xfrm>
        <a:graphic>
          <a:graphicData uri="http://schemas.openxmlformats.org/presentationml/2006/ole">
            <mc:AlternateContent xmlns:mc="http://schemas.openxmlformats.org/markup-compatibility/2006">
              <mc:Choice xmlns:v="urn:schemas-microsoft-com:vml" Requires="v">
                <p:oleObj spid="_x0000_s14478" name="Equation" r:id="rId4" imgW="634725" imgH="228501" progId="Equation.3">
                  <p:embed/>
                </p:oleObj>
              </mc:Choice>
              <mc:Fallback>
                <p:oleObj name="Equation" r:id="rId4" imgW="634725" imgH="228501"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8163" y="4181475"/>
                        <a:ext cx="9493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8" name="Object 12"/>
          <p:cNvGraphicFramePr>
            <a:graphicFrameLocks noChangeAspect="1"/>
          </p:cNvGraphicFramePr>
          <p:nvPr/>
        </p:nvGraphicFramePr>
        <p:xfrm>
          <a:off x="3140075" y="4546600"/>
          <a:ext cx="836613" cy="387350"/>
        </p:xfrm>
        <a:graphic>
          <a:graphicData uri="http://schemas.openxmlformats.org/presentationml/2006/ole">
            <mc:AlternateContent xmlns:mc="http://schemas.openxmlformats.org/markup-compatibility/2006">
              <mc:Choice xmlns:v="urn:schemas-microsoft-com:vml" Requires="v">
                <p:oleObj spid="_x0000_s14479" name="Equation" r:id="rId6" imgW="558800" imgH="228600" progId="Equation.3">
                  <p:embed/>
                </p:oleObj>
              </mc:Choice>
              <mc:Fallback>
                <p:oleObj name="Equation" r:id="rId6" imgW="558800" imgH="2286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0075" y="4546600"/>
                        <a:ext cx="83661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9" name="Object 13"/>
          <p:cNvGraphicFramePr>
            <a:graphicFrameLocks noChangeAspect="1"/>
          </p:cNvGraphicFramePr>
          <p:nvPr/>
        </p:nvGraphicFramePr>
        <p:xfrm>
          <a:off x="3762375" y="4911725"/>
          <a:ext cx="893763" cy="387350"/>
        </p:xfrm>
        <a:graphic>
          <a:graphicData uri="http://schemas.openxmlformats.org/presentationml/2006/ole">
            <mc:AlternateContent xmlns:mc="http://schemas.openxmlformats.org/markup-compatibility/2006">
              <mc:Choice xmlns:v="urn:schemas-microsoft-com:vml" Requires="v">
                <p:oleObj spid="_x0000_s14480" name="Equation" r:id="rId8" imgW="596900" imgH="228600" progId="Equation.3">
                  <p:embed/>
                </p:oleObj>
              </mc:Choice>
              <mc:Fallback>
                <p:oleObj name="Equation" r:id="rId8" imgW="596900" imgH="2286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62375" y="4911725"/>
                        <a:ext cx="8937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50" name="Object 14"/>
          <p:cNvGraphicFramePr>
            <a:graphicFrameLocks noChangeAspect="1"/>
          </p:cNvGraphicFramePr>
          <p:nvPr/>
        </p:nvGraphicFramePr>
        <p:xfrm>
          <a:off x="3878263" y="5267325"/>
          <a:ext cx="912812" cy="407988"/>
        </p:xfrm>
        <a:graphic>
          <a:graphicData uri="http://schemas.openxmlformats.org/presentationml/2006/ole">
            <mc:AlternateContent xmlns:mc="http://schemas.openxmlformats.org/markup-compatibility/2006">
              <mc:Choice xmlns:v="urn:schemas-microsoft-com:vml" Requires="v">
                <p:oleObj spid="_x0000_s14481" name="Equation" r:id="rId10" imgW="609336" imgH="241195" progId="Equation.3">
                  <p:embed/>
                </p:oleObj>
              </mc:Choice>
              <mc:Fallback>
                <p:oleObj name="Equation" r:id="rId10" imgW="609336" imgH="241195"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78263" y="5267325"/>
                        <a:ext cx="91281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351" name="Group 88"/>
          <p:cNvGrpSpPr>
            <a:grpSpLocks/>
          </p:cNvGrpSpPr>
          <p:nvPr/>
        </p:nvGrpSpPr>
        <p:grpSpPr bwMode="auto">
          <a:xfrm>
            <a:off x="5746750" y="4356100"/>
            <a:ext cx="2320925" cy="976313"/>
            <a:chOff x="2547" y="712"/>
            <a:chExt cx="1462" cy="615"/>
          </a:xfrm>
        </p:grpSpPr>
        <p:sp>
          <p:nvSpPr>
            <p:cNvPr id="14352" name="Line 17"/>
            <p:cNvSpPr>
              <a:spLocks noChangeShapeType="1"/>
            </p:cNvSpPr>
            <p:nvPr/>
          </p:nvSpPr>
          <p:spPr bwMode="auto">
            <a:xfrm>
              <a:off x="3066" y="712"/>
              <a:ext cx="1" cy="615"/>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3" name="Line 18"/>
            <p:cNvSpPr>
              <a:spLocks noChangeShapeType="1"/>
            </p:cNvSpPr>
            <p:nvPr/>
          </p:nvSpPr>
          <p:spPr bwMode="auto">
            <a:xfrm flipV="1">
              <a:off x="3066" y="1019"/>
              <a:ext cx="471" cy="308"/>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4" name="Line 19"/>
            <p:cNvSpPr>
              <a:spLocks noChangeShapeType="1"/>
            </p:cNvSpPr>
            <p:nvPr/>
          </p:nvSpPr>
          <p:spPr bwMode="auto">
            <a:xfrm>
              <a:off x="3066" y="712"/>
              <a:ext cx="471" cy="307"/>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5" name="Line 22"/>
            <p:cNvSpPr>
              <a:spLocks noChangeShapeType="1"/>
            </p:cNvSpPr>
            <p:nvPr/>
          </p:nvSpPr>
          <p:spPr bwMode="auto">
            <a:xfrm flipH="1">
              <a:off x="2689" y="1019"/>
              <a:ext cx="377" cy="1"/>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6" name="Line 23"/>
            <p:cNvSpPr>
              <a:spLocks noChangeShapeType="1"/>
            </p:cNvSpPr>
            <p:nvPr/>
          </p:nvSpPr>
          <p:spPr bwMode="auto">
            <a:xfrm flipH="1">
              <a:off x="3537" y="1019"/>
              <a:ext cx="376" cy="1"/>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7" name="Oval 24"/>
            <p:cNvSpPr>
              <a:spLocks noChangeArrowheads="1"/>
            </p:cNvSpPr>
            <p:nvPr/>
          </p:nvSpPr>
          <p:spPr bwMode="auto">
            <a:xfrm>
              <a:off x="2671" y="999"/>
              <a:ext cx="37" cy="41"/>
            </a:xfrm>
            <a:prstGeom prst="ellipse">
              <a:avLst/>
            </a:prstGeom>
            <a:solidFill>
              <a:srgbClr val="000000"/>
            </a:solidFill>
            <a:ln w="0">
              <a:solidFill>
                <a:srgbClr val="000000"/>
              </a:solidFill>
              <a:round/>
              <a:headEnd/>
              <a:tailEnd/>
            </a:ln>
          </p:spPr>
          <p:txBody>
            <a:bodyPr/>
            <a:lstStyle/>
            <a:p>
              <a:pPr eaLnBrk="1" hangingPunct="1"/>
              <a:endParaRPr lang="en-US" altLang="zh-CN">
                <a:ea typeface="SimSun" pitchFamily="2" charset="-122"/>
              </a:endParaRPr>
            </a:p>
          </p:txBody>
        </p:sp>
        <p:sp>
          <p:nvSpPr>
            <p:cNvPr id="14358" name="Oval 25"/>
            <p:cNvSpPr>
              <a:spLocks noChangeArrowheads="1"/>
            </p:cNvSpPr>
            <p:nvPr/>
          </p:nvSpPr>
          <p:spPr bwMode="auto">
            <a:xfrm>
              <a:off x="2671" y="999"/>
              <a:ext cx="37" cy="41"/>
            </a:xfrm>
            <a:prstGeom prst="ellipse">
              <a:avLst/>
            </a:pr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14359" name="Oval 26"/>
            <p:cNvSpPr>
              <a:spLocks noChangeArrowheads="1"/>
            </p:cNvSpPr>
            <p:nvPr/>
          </p:nvSpPr>
          <p:spPr bwMode="auto">
            <a:xfrm>
              <a:off x="3894" y="999"/>
              <a:ext cx="38" cy="41"/>
            </a:xfrm>
            <a:prstGeom prst="ellipse">
              <a:avLst/>
            </a:prstGeom>
            <a:solidFill>
              <a:srgbClr val="000000"/>
            </a:solidFill>
            <a:ln w="0">
              <a:solidFill>
                <a:srgbClr val="000000"/>
              </a:solidFill>
              <a:round/>
              <a:headEnd/>
              <a:tailEnd/>
            </a:ln>
          </p:spPr>
          <p:txBody>
            <a:bodyPr/>
            <a:lstStyle/>
            <a:p>
              <a:pPr eaLnBrk="1" hangingPunct="1"/>
              <a:endParaRPr lang="en-US" altLang="zh-CN">
                <a:ea typeface="SimSun" pitchFamily="2" charset="-122"/>
              </a:endParaRPr>
            </a:p>
          </p:txBody>
        </p:sp>
        <p:sp>
          <p:nvSpPr>
            <p:cNvPr id="14360" name="Oval 27"/>
            <p:cNvSpPr>
              <a:spLocks noChangeArrowheads="1"/>
            </p:cNvSpPr>
            <p:nvPr/>
          </p:nvSpPr>
          <p:spPr bwMode="auto">
            <a:xfrm>
              <a:off x="3894" y="999"/>
              <a:ext cx="38" cy="41"/>
            </a:xfrm>
            <a:prstGeom prst="ellipse">
              <a:avLst/>
            </a:pr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14361" name="Line 28"/>
            <p:cNvSpPr>
              <a:spLocks noChangeShapeType="1"/>
            </p:cNvSpPr>
            <p:nvPr/>
          </p:nvSpPr>
          <p:spPr bwMode="auto">
            <a:xfrm>
              <a:off x="2840" y="1019"/>
              <a:ext cx="24" cy="1"/>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2" name="Line 30"/>
            <p:cNvSpPr>
              <a:spLocks noChangeShapeType="1"/>
            </p:cNvSpPr>
            <p:nvPr/>
          </p:nvSpPr>
          <p:spPr bwMode="auto">
            <a:xfrm>
              <a:off x="3668" y="1019"/>
              <a:ext cx="25" cy="1"/>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3" name="Text Box 34"/>
            <p:cNvSpPr txBox="1">
              <a:spLocks noChangeArrowheads="1"/>
            </p:cNvSpPr>
            <p:nvPr/>
          </p:nvSpPr>
          <p:spPr bwMode="auto">
            <a:xfrm>
              <a:off x="2547" y="769"/>
              <a:ext cx="34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x</a:t>
              </a:r>
              <a:r>
                <a:rPr lang="en-GB" altLang="zh-CN" sz="1600" baseline="-25000">
                  <a:ea typeface="SimSun" pitchFamily="2" charset="-122"/>
                </a:rPr>
                <a:t>i</a:t>
              </a:r>
            </a:p>
          </p:txBody>
        </p:sp>
        <p:sp>
          <p:nvSpPr>
            <p:cNvPr id="14364" name="Text Box 35"/>
            <p:cNvSpPr txBox="1">
              <a:spLocks noChangeArrowheads="1"/>
            </p:cNvSpPr>
            <p:nvPr/>
          </p:nvSpPr>
          <p:spPr bwMode="auto">
            <a:xfrm>
              <a:off x="3669" y="752"/>
              <a:ext cx="34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x</a:t>
              </a:r>
              <a:r>
                <a:rPr lang="en-GB" altLang="zh-CN" sz="1600" baseline="-25000">
                  <a:ea typeface="SimSun" pitchFamily="2" charset="-122"/>
                </a:rPr>
                <a:t>O</a:t>
              </a:r>
            </a:p>
          </p:txBody>
        </p:sp>
        <p:sp>
          <p:nvSpPr>
            <p:cNvPr id="14365" name="Text Box 36"/>
            <p:cNvSpPr txBox="1">
              <a:spLocks noChangeArrowheads="1"/>
            </p:cNvSpPr>
            <p:nvPr/>
          </p:nvSpPr>
          <p:spPr bwMode="auto">
            <a:xfrm>
              <a:off x="3118" y="888"/>
              <a:ext cx="3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A</a:t>
              </a:r>
              <a:endParaRPr lang="en-GB" altLang="zh-CN" sz="1600" baseline="-25000">
                <a:ea typeface="SimSun" pitchFamily="2"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1C617159-0B9F-4AA9-A566-81067B4C1C24}" type="slidenum">
              <a:rPr lang="en-GB" altLang="en-US" sz="1200">
                <a:latin typeface="Garamond" pitchFamily="18" charset="0"/>
              </a:rPr>
              <a:pPr/>
              <a:t>4</a:t>
            </a:fld>
            <a:endParaRPr lang="en-GB" altLang="en-US" sz="1200">
              <a:latin typeface="Garamond" pitchFamily="18" charset="0"/>
            </a:endParaRPr>
          </a:p>
        </p:txBody>
      </p:sp>
      <p:sp>
        <p:nvSpPr>
          <p:cNvPr id="16387"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1638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16389"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16390" name="Text Box 6"/>
          <p:cNvSpPr txBox="1">
            <a:spLocks noChangeArrowheads="1"/>
          </p:cNvSpPr>
          <p:nvPr/>
        </p:nvSpPr>
        <p:spPr bwMode="auto">
          <a:xfrm>
            <a:off x="485775" y="925513"/>
            <a:ext cx="4610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b="1">
                <a:ea typeface="SimSun" pitchFamily="2" charset="-122"/>
              </a:rPr>
              <a:t>1) The voltage amplifier</a:t>
            </a:r>
            <a:endParaRPr lang="en-GB" altLang="zh-CN" sz="1600">
              <a:ea typeface="SimSun" pitchFamily="2" charset="-122"/>
            </a:endParaRPr>
          </a:p>
        </p:txBody>
      </p:sp>
      <p:grpSp>
        <p:nvGrpSpPr>
          <p:cNvPr id="16391" name="Group 84"/>
          <p:cNvGrpSpPr>
            <a:grpSpLocks/>
          </p:cNvGrpSpPr>
          <p:nvPr/>
        </p:nvGrpSpPr>
        <p:grpSpPr bwMode="auto">
          <a:xfrm>
            <a:off x="1317625" y="1684338"/>
            <a:ext cx="6335713" cy="2095500"/>
            <a:chOff x="556" y="1327"/>
            <a:chExt cx="3991" cy="1320"/>
          </a:xfrm>
        </p:grpSpPr>
        <p:sp>
          <p:nvSpPr>
            <p:cNvPr id="16398" name="Text Box 74"/>
            <p:cNvSpPr txBox="1">
              <a:spLocks noChangeArrowheads="1"/>
            </p:cNvSpPr>
            <p:nvPr/>
          </p:nvSpPr>
          <p:spPr bwMode="auto">
            <a:xfrm>
              <a:off x="4207" y="2034"/>
              <a:ext cx="3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L</a:t>
              </a:r>
            </a:p>
          </p:txBody>
        </p:sp>
        <p:sp>
          <p:nvSpPr>
            <p:cNvPr id="16399" name="Rectangle 10"/>
            <p:cNvSpPr>
              <a:spLocks noChangeArrowheads="1"/>
            </p:cNvSpPr>
            <p:nvPr/>
          </p:nvSpPr>
          <p:spPr bwMode="auto">
            <a:xfrm>
              <a:off x="1079" y="1327"/>
              <a:ext cx="1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r>
                <a:rPr lang="en-GB" altLang="zh-CN" sz="1400">
                  <a:ea typeface="SimSun" pitchFamily="2" charset="-122"/>
                  <a:cs typeface="Times New Roman" pitchFamily="18" charset="0"/>
                </a:rPr>
                <a:t>Amplifier equivalent circuit</a:t>
              </a:r>
            </a:p>
          </p:txBody>
        </p:sp>
        <p:sp>
          <p:nvSpPr>
            <p:cNvPr id="16400" name="Line 38"/>
            <p:cNvSpPr>
              <a:spLocks noChangeShapeType="1"/>
            </p:cNvSpPr>
            <p:nvPr/>
          </p:nvSpPr>
          <p:spPr bwMode="auto">
            <a:xfrm>
              <a:off x="2060" y="1783"/>
              <a:ext cx="0" cy="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1" name="Rectangle 37"/>
            <p:cNvSpPr>
              <a:spLocks noChangeArrowheads="1"/>
            </p:cNvSpPr>
            <p:nvPr/>
          </p:nvSpPr>
          <p:spPr bwMode="auto">
            <a:xfrm>
              <a:off x="2015" y="1993"/>
              <a:ext cx="95" cy="248"/>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16402" name="Line 39"/>
            <p:cNvSpPr>
              <a:spLocks noChangeShapeType="1"/>
            </p:cNvSpPr>
            <p:nvPr/>
          </p:nvSpPr>
          <p:spPr bwMode="auto">
            <a:xfrm>
              <a:off x="980" y="2533"/>
              <a:ext cx="280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3" name="Line 40"/>
            <p:cNvSpPr>
              <a:spLocks noChangeShapeType="1"/>
            </p:cNvSpPr>
            <p:nvPr/>
          </p:nvSpPr>
          <p:spPr bwMode="auto">
            <a:xfrm>
              <a:off x="979" y="1787"/>
              <a:ext cx="10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4" name="Line 42"/>
            <p:cNvSpPr>
              <a:spLocks noChangeShapeType="1"/>
            </p:cNvSpPr>
            <p:nvPr/>
          </p:nvSpPr>
          <p:spPr bwMode="auto">
            <a:xfrm>
              <a:off x="977" y="1787"/>
              <a:ext cx="0" cy="7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5" name="Oval 41"/>
            <p:cNvSpPr>
              <a:spLocks noChangeArrowheads="1"/>
            </p:cNvSpPr>
            <p:nvPr/>
          </p:nvSpPr>
          <p:spPr bwMode="auto">
            <a:xfrm>
              <a:off x="858" y="2044"/>
              <a:ext cx="241" cy="242"/>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16406" name="Oval 43"/>
            <p:cNvSpPr>
              <a:spLocks noChangeArrowheads="1"/>
            </p:cNvSpPr>
            <p:nvPr/>
          </p:nvSpPr>
          <p:spPr bwMode="auto">
            <a:xfrm>
              <a:off x="1559" y="1758"/>
              <a:ext cx="51" cy="51"/>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16407" name="Oval 44"/>
            <p:cNvSpPr>
              <a:spLocks noChangeArrowheads="1"/>
            </p:cNvSpPr>
            <p:nvPr/>
          </p:nvSpPr>
          <p:spPr bwMode="auto">
            <a:xfrm>
              <a:off x="1557" y="2504"/>
              <a:ext cx="51" cy="52"/>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16408" name="Rectangle 45"/>
            <p:cNvSpPr>
              <a:spLocks noChangeArrowheads="1"/>
            </p:cNvSpPr>
            <p:nvPr/>
          </p:nvSpPr>
          <p:spPr bwMode="auto">
            <a:xfrm rot="-5400000">
              <a:off x="1150" y="1668"/>
              <a:ext cx="95" cy="248"/>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16409" name="Line 50"/>
            <p:cNvSpPr>
              <a:spLocks noChangeShapeType="1"/>
            </p:cNvSpPr>
            <p:nvPr/>
          </p:nvSpPr>
          <p:spPr bwMode="auto">
            <a:xfrm flipV="1">
              <a:off x="2898" y="1790"/>
              <a:ext cx="0" cy="7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0" name="AutoShape 49"/>
            <p:cNvSpPr>
              <a:spLocks noChangeArrowheads="1"/>
            </p:cNvSpPr>
            <p:nvPr/>
          </p:nvSpPr>
          <p:spPr bwMode="auto">
            <a:xfrm>
              <a:off x="2759" y="2159"/>
              <a:ext cx="287" cy="287"/>
            </a:xfrm>
            <a:prstGeom prst="diamond">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16411" name="Rectangle 51"/>
            <p:cNvSpPr>
              <a:spLocks noChangeArrowheads="1"/>
            </p:cNvSpPr>
            <p:nvPr/>
          </p:nvSpPr>
          <p:spPr bwMode="auto">
            <a:xfrm>
              <a:off x="2870" y="1858"/>
              <a:ext cx="71" cy="209"/>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16412" name="Line 52"/>
            <p:cNvSpPr>
              <a:spLocks noChangeShapeType="1"/>
            </p:cNvSpPr>
            <p:nvPr/>
          </p:nvSpPr>
          <p:spPr bwMode="auto">
            <a:xfrm>
              <a:off x="2898" y="1790"/>
              <a:ext cx="9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3" name="Oval 53"/>
            <p:cNvSpPr>
              <a:spLocks noChangeArrowheads="1"/>
            </p:cNvSpPr>
            <p:nvPr/>
          </p:nvSpPr>
          <p:spPr bwMode="auto">
            <a:xfrm>
              <a:off x="3403" y="1768"/>
              <a:ext cx="52" cy="51"/>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16414" name="Oval 54"/>
            <p:cNvSpPr>
              <a:spLocks noChangeArrowheads="1"/>
            </p:cNvSpPr>
            <p:nvPr/>
          </p:nvSpPr>
          <p:spPr bwMode="auto">
            <a:xfrm>
              <a:off x="3408" y="2514"/>
              <a:ext cx="51" cy="52"/>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16415" name="Line 56"/>
            <p:cNvSpPr>
              <a:spLocks noChangeShapeType="1"/>
            </p:cNvSpPr>
            <p:nvPr/>
          </p:nvSpPr>
          <p:spPr bwMode="auto">
            <a:xfrm>
              <a:off x="3797" y="1794"/>
              <a:ext cx="0" cy="7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6" name="Rectangle 57"/>
            <p:cNvSpPr>
              <a:spLocks noChangeArrowheads="1"/>
            </p:cNvSpPr>
            <p:nvPr/>
          </p:nvSpPr>
          <p:spPr bwMode="auto">
            <a:xfrm>
              <a:off x="3752" y="1990"/>
              <a:ext cx="95" cy="248"/>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16417" name="Rectangle 58"/>
            <p:cNvSpPr>
              <a:spLocks noChangeArrowheads="1"/>
            </p:cNvSpPr>
            <p:nvPr/>
          </p:nvSpPr>
          <p:spPr bwMode="auto">
            <a:xfrm>
              <a:off x="1583" y="1687"/>
              <a:ext cx="1848" cy="96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ea typeface="SimSun" pitchFamily="2" charset="-122"/>
              </a:endParaRPr>
            </a:p>
          </p:txBody>
        </p:sp>
        <p:sp>
          <p:nvSpPr>
            <p:cNvPr id="16418" name="Line 59"/>
            <p:cNvSpPr>
              <a:spLocks noChangeShapeType="1"/>
            </p:cNvSpPr>
            <p:nvPr/>
          </p:nvSpPr>
          <p:spPr bwMode="auto">
            <a:xfrm flipV="1">
              <a:off x="3114" y="2145"/>
              <a:ext cx="0" cy="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9" name="Text Box 63"/>
            <p:cNvSpPr txBox="1">
              <a:spLocks noChangeArrowheads="1"/>
            </p:cNvSpPr>
            <p:nvPr/>
          </p:nvSpPr>
          <p:spPr bwMode="auto">
            <a:xfrm>
              <a:off x="3124" y="2153"/>
              <a:ext cx="51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O=</a:t>
              </a:r>
              <a:r>
                <a:rPr lang="en-GB" altLang="zh-CN" sz="1600">
                  <a:ea typeface="SimSun" pitchFamily="2" charset="-122"/>
                </a:rPr>
                <a:t>A</a:t>
              </a:r>
              <a:r>
                <a:rPr lang="en-GB" altLang="zh-CN" sz="1600" baseline="-25000">
                  <a:ea typeface="SimSun" pitchFamily="2" charset="-122"/>
                </a:rPr>
                <a:t>v</a:t>
              </a:r>
              <a:r>
                <a:rPr lang="en-GB" altLang="zh-CN" sz="1600">
                  <a:ea typeface="SimSun" pitchFamily="2" charset="-122"/>
                </a:rPr>
                <a:t>v</a:t>
              </a:r>
              <a:r>
                <a:rPr lang="en-GB" altLang="zh-CN" sz="1600" baseline="-25000">
                  <a:ea typeface="SimSun" pitchFamily="2" charset="-122"/>
                </a:rPr>
                <a:t>i</a:t>
              </a:r>
            </a:p>
          </p:txBody>
        </p:sp>
        <p:sp>
          <p:nvSpPr>
            <p:cNvPr id="16420" name="Line 64"/>
            <p:cNvSpPr>
              <a:spLocks noChangeShapeType="1"/>
            </p:cNvSpPr>
            <p:nvPr/>
          </p:nvSpPr>
          <p:spPr bwMode="auto">
            <a:xfrm flipV="1">
              <a:off x="1488" y="1885"/>
              <a:ext cx="0" cy="5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1" name="Text Box 65"/>
            <p:cNvSpPr txBox="1">
              <a:spLocks noChangeArrowheads="1"/>
            </p:cNvSpPr>
            <p:nvPr/>
          </p:nvSpPr>
          <p:spPr bwMode="auto">
            <a:xfrm>
              <a:off x="1302" y="2042"/>
              <a:ext cx="2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i</a:t>
              </a:r>
            </a:p>
          </p:txBody>
        </p:sp>
        <p:sp>
          <p:nvSpPr>
            <p:cNvPr id="16422" name="Text Box 66"/>
            <p:cNvSpPr txBox="1">
              <a:spLocks noChangeArrowheads="1"/>
            </p:cNvSpPr>
            <p:nvPr/>
          </p:nvSpPr>
          <p:spPr bwMode="auto">
            <a:xfrm>
              <a:off x="1044" y="1535"/>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S</a:t>
              </a:r>
            </a:p>
          </p:txBody>
        </p:sp>
        <p:sp>
          <p:nvSpPr>
            <p:cNvPr id="16423" name="Text Box 67"/>
            <p:cNvSpPr txBox="1">
              <a:spLocks noChangeArrowheads="1"/>
            </p:cNvSpPr>
            <p:nvPr/>
          </p:nvSpPr>
          <p:spPr bwMode="auto">
            <a:xfrm>
              <a:off x="556" y="2037"/>
              <a:ext cx="2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S</a:t>
              </a:r>
            </a:p>
          </p:txBody>
        </p:sp>
        <p:sp>
          <p:nvSpPr>
            <p:cNvPr id="16424" name="Line 68"/>
            <p:cNvSpPr>
              <a:spLocks noChangeShapeType="1"/>
            </p:cNvSpPr>
            <p:nvPr/>
          </p:nvSpPr>
          <p:spPr bwMode="auto">
            <a:xfrm flipV="1">
              <a:off x="768" y="2053"/>
              <a:ext cx="0" cy="2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5" name="Text Box 69"/>
            <p:cNvSpPr txBox="1">
              <a:spLocks noChangeArrowheads="1"/>
            </p:cNvSpPr>
            <p:nvPr/>
          </p:nvSpPr>
          <p:spPr bwMode="auto">
            <a:xfrm>
              <a:off x="1780" y="2012"/>
              <a:ext cx="2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i</a:t>
              </a:r>
            </a:p>
          </p:txBody>
        </p:sp>
        <p:sp>
          <p:nvSpPr>
            <p:cNvPr id="16426" name="Text Box 70"/>
            <p:cNvSpPr txBox="1">
              <a:spLocks noChangeArrowheads="1"/>
            </p:cNvSpPr>
            <p:nvPr/>
          </p:nvSpPr>
          <p:spPr bwMode="auto">
            <a:xfrm>
              <a:off x="2949" y="1866"/>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O</a:t>
              </a:r>
            </a:p>
          </p:txBody>
        </p:sp>
        <p:sp>
          <p:nvSpPr>
            <p:cNvPr id="16427" name="Text Box 71"/>
            <p:cNvSpPr txBox="1">
              <a:spLocks noChangeArrowheads="1"/>
            </p:cNvSpPr>
            <p:nvPr/>
          </p:nvSpPr>
          <p:spPr bwMode="auto">
            <a:xfrm>
              <a:off x="3882" y="2006"/>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L</a:t>
              </a:r>
            </a:p>
          </p:txBody>
        </p:sp>
        <p:sp>
          <p:nvSpPr>
            <p:cNvPr id="16428" name="Line 72"/>
            <p:cNvSpPr>
              <a:spLocks noChangeShapeType="1"/>
            </p:cNvSpPr>
            <p:nvPr/>
          </p:nvSpPr>
          <p:spPr bwMode="auto">
            <a:xfrm>
              <a:off x="1643" y="1523"/>
              <a:ext cx="133" cy="1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9" name="Line 75"/>
            <p:cNvSpPr>
              <a:spLocks noChangeShapeType="1"/>
            </p:cNvSpPr>
            <p:nvPr/>
          </p:nvSpPr>
          <p:spPr bwMode="auto">
            <a:xfrm flipV="1">
              <a:off x="4181" y="1917"/>
              <a:ext cx="0" cy="5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392" name="Text Box 81"/>
          <p:cNvSpPr txBox="1">
            <a:spLocks noChangeArrowheads="1"/>
          </p:cNvSpPr>
          <p:nvPr/>
        </p:nvSpPr>
        <p:spPr bwMode="auto">
          <a:xfrm>
            <a:off x="511175" y="1308100"/>
            <a:ext cx="6099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75" indent="-31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a:ea typeface="SimSun" pitchFamily="2" charset="-122"/>
              </a:rPr>
              <a:t>Consider first the case of a typical voltage amplifier</a:t>
            </a:r>
            <a:endParaRPr lang="en-GB" altLang="zh-CN" sz="1600" b="1" i="1" u="sng" baseline="-25000">
              <a:ea typeface="SimSun" pitchFamily="2" charset="-122"/>
            </a:endParaRPr>
          </a:p>
        </p:txBody>
      </p:sp>
      <p:graphicFrame>
        <p:nvGraphicFramePr>
          <p:cNvPr id="16393" name="Object 64"/>
          <p:cNvGraphicFramePr>
            <a:graphicFrameLocks noChangeAspect="1"/>
          </p:cNvGraphicFramePr>
          <p:nvPr/>
        </p:nvGraphicFramePr>
        <p:xfrm>
          <a:off x="2500313" y="3892550"/>
          <a:ext cx="3735387" cy="735013"/>
        </p:xfrm>
        <a:graphic>
          <a:graphicData uri="http://schemas.openxmlformats.org/presentationml/2006/ole">
            <mc:AlternateContent xmlns:mc="http://schemas.openxmlformats.org/markup-compatibility/2006">
              <mc:Choice xmlns:v="urn:schemas-microsoft-com:vml" Requires="v">
                <p:oleObj spid="_x0000_s16458" name="Equation" r:id="rId4" imgW="2501900" imgH="431800" progId="Equation.3">
                  <p:embed/>
                </p:oleObj>
              </mc:Choice>
              <mc:Fallback>
                <p:oleObj name="Equation" r:id="rId4" imgW="2501900" imgH="431800" progId="Equation.3">
                  <p:embed/>
                  <p:pic>
                    <p:nvPicPr>
                      <p:cNvPr id="0" name="Object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0313" y="3892550"/>
                        <a:ext cx="3735387"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4" name="Text Box 81"/>
          <p:cNvSpPr txBox="1">
            <a:spLocks noChangeArrowheads="1"/>
          </p:cNvSpPr>
          <p:nvPr/>
        </p:nvSpPr>
        <p:spPr bwMode="auto">
          <a:xfrm>
            <a:off x="300038" y="4757738"/>
            <a:ext cx="845343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75" indent="-31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a:ea typeface="SimSun" pitchFamily="2" charset="-122"/>
              </a:rPr>
              <a:t>So for this case, the voltage developed across the load will be dependent not only on its nominal voltage gain but also on:</a:t>
            </a:r>
          </a:p>
          <a:p>
            <a:pPr eaLnBrk="1" hangingPunct="1">
              <a:lnSpc>
                <a:spcPct val="150000"/>
              </a:lnSpc>
            </a:pPr>
            <a:r>
              <a:rPr lang="en-GB" altLang="zh-CN" sz="1600">
                <a:ea typeface="SimSun" pitchFamily="2" charset="-122"/>
              </a:rPr>
              <a:t>	1)  the output resistance of the signal source</a:t>
            </a:r>
          </a:p>
          <a:p>
            <a:pPr eaLnBrk="1" hangingPunct="1">
              <a:lnSpc>
                <a:spcPct val="150000"/>
              </a:lnSpc>
            </a:pPr>
            <a:r>
              <a:rPr lang="en-GB" altLang="zh-CN" sz="1600">
                <a:ea typeface="SimSun" pitchFamily="2" charset="-122"/>
              </a:rPr>
              <a:t>	2)  the resistance of the load to which it is attached  </a:t>
            </a:r>
          </a:p>
        </p:txBody>
      </p:sp>
      <p:sp>
        <p:nvSpPr>
          <p:cNvPr id="16395" name="Rectangle 10"/>
          <p:cNvSpPr>
            <a:spLocks noChangeArrowheads="1"/>
          </p:cNvSpPr>
          <p:nvPr/>
        </p:nvSpPr>
        <p:spPr bwMode="auto">
          <a:xfrm>
            <a:off x="425450" y="1822450"/>
            <a:ext cx="8191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r>
              <a:rPr lang="en-GB" altLang="zh-CN" sz="1400">
                <a:ea typeface="SimSun" pitchFamily="2" charset="-122"/>
                <a:cs typeface="Times New Roman" pitchFamily="18" charset="0"/>
              </a:rPr>
              <a:t>Typical voltage source</a:t>
            </a:r>
          </a:p>
        </p:txBody>
      </p:sp>
      <p:sp>
        <p:nvSpPr>
          <p:cNvPr id="61" name="Rectangle 60"/>
          <p:cNvSpPr/>
          <p:nvPr/>
        </p:nvSpPr>
        <p:spPr>
          <a:xfrm>
            <a:off x="1244600" y="2054225"/>
            <a:ext cx="1349375" cy="1708150"/>
          </a:xfrm>
          <a:prstGeom prst="rect">
            <a:avLst/>
          </a:prstGeom>
          <a:noFill/>
          <a:ln w="12700">
            <a:prstDash val="dash"/>
          </a:ln>
        </p:spPr>
        <p:style>
          <a:lnRef idx="2">
            <a:schemeClr val="dk1"/>
          </a:lnRef>
          <a:fillRef idx="1">
            <a:schemeClr val="lt1"/>
          </a:fillRef>
          <a:effectRef idx="0">
            <a:schemeClr val="dk1"/>
          </a:effectRef>
          <a:fontRef idx="minor">
            <a:schemeClr val="dk1"/>
          </a:fontRef>
        </p:style>
        <p:txBody>
          <a:bodyPr anchor="ctr"/>
          <a:lstStyle/>
          <a:p>
            <a:pPr algn="ctr" eaLnBrk="1" hangingPunct="1"/>
            <a:endParaRPr lang="en-US" altLang="zh-CN">
              <a:solidFill>
                <a:srgbClr val="000000"/>
              </a:solidFill>
              <a:ea typeface="SimSun" pitchFamily="2" charset="-122"/>
            </a:endParaRPr>
          </a:p>
        </p:txBody>
      </p:sp>
      <p:sp>
        <p:nvSpPr>
          <p:cNvPr id="16397" name="Line 72"/>
          <p:cNvSpPr>
            <a:spLocks noChangeShapeType="1"/>
          </p:cNvSpPr>
          <p:nvPr/>
        </p:nvSpPr>
        <p:spPr bwMode="auto">
          <a:xfrm>
            <a:off x="990600" y="2627313"/>
            <a:ext cx="211138" cy="231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DF956DC2-0188-46E5-9B35-07260C674D3E}" type="slidenum">
              <a:rPr lang="en-GB" altLang="en-US" sz="1200">
                <a:latin typeface="Garamond" pitchFamily="18" charset="0"/>
              </a:rPr>
              <a:pPr/>
              <a:t>5</a:t>
            </a:fld>
            <a:endParaRPr lang="en-GB" altLang="en-US" sz="1200">
              <a:latin typeface="Garamond" pitchFamily="18" charset="0"/>
            </a:endParaRPr>
          </a:p>
        </p:txBody>
      </p:sp>
      <p:sp>
        <p:nvSpPr>
          <p:cNvPr id="18435"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1843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18437"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18438" name="Text Box 6"/>
          <p:cNvSpPr txBox="1">
            <a:spLocks noChangeArrowheads="1"/>
          </p:cNvSpPr>
          <p:nvPr/>
        </p:nvSpPr>
        <p:spPr bwMode="auto">
          <a:xfrm>
            <a:off x="336550" y="866775"/>
            <a:ext cx="3190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b="1">
                <a:ea typeface="SimSun" pitchFamily="2" charset="-122"/>
              </a:rPr>
              <a:t>The ideal voltage amplifier</a:t>
            </a:r>
            <a:endParaRPr lang="en-GB" altLang="zh-CN" sz="1600">
              <a:ea typeface="SimSun" pitchFamily="2" charset="-122"/>
            </a:endParaRPr>
          </a:p>
        </p:txBody>
      </p:sp>
      <p:sp>
        <p:nvSpPr>
          <p:cNvPr id="18439" name="Text Box 81"/>
          <p:cNvSpPr txBox="1">
            <a:spLocks noChangeArrowheads="1"/>
          </p:cNvSpPr>
          <p:nvPr/>
        </p:nvSpPr>
        <p:spPr bwMode="auto">
          <a:xfrm>
            <a:off x="419100" y="5353050"/>
            <a:ext cx="82597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75" indent="-31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a:ea typeface="SimSun" pitchFamily="2" charset="-122"/>
              </a:rPr>
              <a:t>So to produce a good voltage amplifier, we want a </a:t>
            </a:r>
            <a:r>
              <a:rPr lang="en-GB" altLang="zh-CN" sz="1600" b="1" i="1">
                <a:ea typeface="SimSun" pitchFamily="2" charset="-122"/>
              </a:rPr>
              <a:t>series feedback connection </a:t>
            </a:r>
            <a:r>
              <a:rPr lang="en-GB" altLang="zh-CN" sz="1600">
                <a:ea typeface="SimSun" pitchFamily="2" charset="-122"/>
              </a:rPr>
              <a:t>at the input  to make a high input impedance and a </a:t>
            </a:r>
            <a:r>
              <a:rPr lang="en-GB" altLang="zh-CN" sz="1600" b="1" i="1">
                <a:ea typeface="SimSun" pitchFamily="2" charset="-122"/>
              </a:rPr>
              <a:t>shunt connection at the output </a:t>
            </a:r>
            <a:r>
              <a:rPr lang="en-GB" altLang="zh-CN" sz="1600">
                <a:ea typeface="SimSun" pitchFamily="2" charset="-122"/>
              </a:rPr>
              <a:t>to make a low output impedance. </a:t>
            </a:r>
            <a:endParaRPr lang="en-GB" altLang="zh-CN" sz="1600" b="1" i="1" baseline="-25000">
              <a:ea typeface="SimSun" pitchFamily="2" charset="-122"/>
            </a:endParaRPr>
          </a:p>
        </p:txBody>
      </p:sp>
      <p:grpSp>
        <p:nvGrpSpPr>
          <p:cNvPr id="18440" name="Group 82"/>
          <p:cNvGrpSpPr>
            <a:grpSpLocks/>
          </p:cNvGrpSpPr>
          <p:nvPr/>
        </p:nvGrpSpPr>
        <p:grpSpPr bwMode="auto">
          <a:xfrm>
            <a:off x="441325" y="4176713"/>
            <a:ext cx="7445375" cy="735012"/>
            <a:chOff x="306" y="2678"/>
            <a:chExt cx="4690" cy="463"/>
          </a:xfrm>
        </p:grpSpPr>
        <p:sp>
          <p:nvSpPr>
            <p:cNvPr id="18479" name="Text Box 73"/>
            <p:cNvSpPr txBox="1">
              <a:spLocks noChangeArrowheads="1"/>
            </p:cNvSpPr>
            <p:nvPr/>
          </p:nvSpPr>
          <p:spPr bwMode="auto">
            <a:xfrm>
              <a:off x="306" y="2795"/>
              <a:ext cx="46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75" indent="-31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a:ea typeface="SimSun" pitchFamily="2" charset="-122"/>
                </a:rPr>
                <a:t>To achieve this, we need to make r</a:t>
              </a:r>
              <a:r>
                <a:rPr lang="en-GB" altLang="zh-CN" sz="1600" baseline="-25000">
                  <a:ea typeface="SimSun" pitchFamily="2" charset="-122"/>
                </a:rPr>
                <a:t>i</a:t>
              </a:r>
              <a:r>
                <a:rPr lang="en-GB" altLang="zh-CN" sz="1600">
                  <a:ea typeface="SimSun" pitchFamily="2" charset="-122"/>
                </a:rPr>
                <a:t> &gt;&gt; R</a:t>
              </a:r>
              <a:r>
                <a:rPr lang="en-GB" altLang="zh-CN" sz="1600" baseline="-25000">
                  <a:ea typeface="SimSun" pitchFamily="2" charset="-122"/>
                </a:rPr>
                <a:t>S</a:t>
              </a:r>
              <a:r>
                <a:rPr lang="en-GB" altLang="zh-CN" sz="1600">
                  <a:ea typeface="SimSun" pitchFamily="2" charset="-122"/>
                </a:rPr>
                <a:t> and r</a:t>
              </a:r>
              <a:r>
                <a:rPr lang="en-GB" altLang="zh-CN" sz="1600" baseline="-25000">
                  <a:ea typeface="SimSun" pitchFamily="2" charset="-122"/>
                </a:rPr>
                <a:t>O</a:t>
              </a:r>
              <a:r>
                <a:rPr lang="en-GB" altLang="zh-CN" sz="1600">
                  <a:ea typeface="SimSun" pitchFamily="2" charset="-122"/>
                </a:rPr>
                <a:t> &lt;&lt; R</a:t>
              </a:r>
              <a:r>
                <a:rPr lang="en-GB" altLang="zh-CN" sz="1600" baseline="-25000">
                  <a:ea typeface="SimSun" pitchFamily="2" charset="-122"/>
                </a:rPr>
                <a:t>L</a:t>
              </a:r>
              <a:r>
                <a:rPr lang="en-GB" altLang="zh-CN" sz="1600">
                  <a:ea typeface="SimSun" pitchFamily="2" charset="-122"/>
                </a:rPr>
                <a:t> . Then, </a:t>
              </a:r>
              <a:endParaRPr lang="en-GB" altLang="zh-CN" sz="1600" baseline="-25000">
                <a:ea typeface="SimSun" pitchFamily="2" charset="-122"/>
              </a:endParaRPr>
            </a:p>
          </p:txBody>
        </p:sp>
        <p:graphicFrame>
          <p:nvGraphicFramePr>
            <p:cNvPr id="18480" name="Object 76"/>
            <p:cNvGraphicFramePr>
              <a:graphicFrameLocks noChangeAspect="1"/>
            </p:cNvGraphicFramePr>
            <p:nvPr/>
          </p:nvGraphicFramePr>
          <p:xfrm>
            <a:off x="4039" y="2678"/>
            <a:ext cx="777" cy="463"/>
          </p:xfrm>
          <a:graphic>
            <a:graphicData uri="http://schemas.openxmlformats.org/presentationml/2006/ole">
              <mc:AlternateContent xmlns:mc="http://schemas.openxmlformats.org/markup-compatibility/2006">
                <mc:Choice xmlns:v="urn:schemas-microsoft-com:vml" Requires="v">
                  <p:oleObj spid="_x0000_s18565" name="Equation" r:id="rId4" imgW="825500" imgH="431800" progId="Equation.3">
                    <p:embed/>
                  </p:oleObj>
                </mc:Choice>
                <mc:Fallback>
                  <p:oleObj name="Equation" r:id="rId4" imgW="825500" imgH="431800" progId="Equation.3">
                    <p:embed/>
                    <p:pic>
                      <p:nvPicPr>
                        <p:cNvPr id="0" name="Object 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9" y="2678"/>
                          <a:ext cx="777"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8441" name="Object 85"/>
          <p:cNvGraphicFramePr>
            <a:graphicFrameLocks noChangeAspect="1"/>
          </p:cNvGraphicFramePr>
          <p:nvPr/>
        </p:nvGraphicFramePr>
        <p:xfrm>
          <a:off x="5216525" y="4916488"/>
          <a:ext cx="646113" cy="387350"/>
        </p:xfrm>
        <a:graphic>
          <a:graphicData uri="http://schemas.openxmlformats.org/presentationml/2006/ole">
            <mc:AlternateContent xmlns:mc="http://schemas.openxmlformats.org/markup-compatibility/2006">
              <mc:Choice xmlns:v="urn:schemas-microsoft-com:vml" Requires="v">
                <p:oleObj spid="_x0000_s18566" name="Equation" r:id="rId6" imgW="431613" imgH="228501" progId="Equation.3">
                  <p:embed/>
                </p:oleObj>
              </mc:Choice>
              <mc:Fallback>
                <p:oleObj name="Equation" r:id="rId6" imgW="431613" imgH="228501" progId="Equation.3">
                  <p:embed/>
                  <p:pic>
                    <p:nvPicPr>
                      <p:cNvPr id="0" name="Object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6525" y="4916488"/>
                        <a:ext cx="64611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2" name="Object 86"/>
          <p:cNvGraphicFramePr>
            <a:graphicFrameLocks noChangeAspect="1"/>
          </p:cNvGraphicFramePr>
          <p:nvPr/>
        </p:nvGraphicFramePr>
        <p:xfrm>
          <a:off x="6192838" y="4895850"/>
          <a:ext cx="646112" cy="387350"/>
        </p:xfrm>
        <a:graphic>
          <a:graphicData uri="http://schemas.openxmlformats.org/presentationml/2006/ole">
            <mc:AlternateContent xmlns:mc="http://schemas.openxmlformats.org/markup-compatibility/2006">
              <mc:Choice xmlns:v="urn:schemas-microsoft-com:vml" Requires="v">
                <p:oleObj spid="_x0000_s18567" name="Equation" r:id="rId8" imgW="431613" imgH="228501" progId="Equation.3">
                  <p:embed/>
                </p:oleObj>
              </mc:Choice>
              <mc:Fallback>
                <p:oleObj name="Equation" r:id="rId8" imgW="431613" imgH="228501" progId="Equation.3">
                  <p:embed/>
                  <p:pic>
                    <p:nvPicPr>
                      <p:cNvPr id="0" name="Object 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2838" y="4895850"/>
                        <a:ext cx="64611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3" name="Text Box 81"/>
          <p:cNvSpPr txBox="1">
            <a:spLocks noChangeArrowheads="1"/>
          </p:cNvSpPr>
          <p:nvPr/>
        </p:nvSpPr>
        <p:spPr bwMode="auto">
          <a:xfrm>
            <a:off x="361950" y="1233488"/>
            <a:ext cx="8286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75" indent="-31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a:ea typeface="SimSun" pitchFamily="2" charset="-122"/>
              </a:rPr>
              <a:t>But an ideal voltage amplifier should have a voltage gain that is</a:t>
            </a:r>
            <a:r>
              <a:rPr lang="en-GB" altLang="zh-CN" sz="1600" b="1" i="1">
                <a:ea typeface="SimSun" pitchFamily="2" charset="-122"/>
              </a:rPr>
              <a:t> </a:t>
            </a:r>
            <a:r>
              <a:rPr lang="en-GB" altLang="zh-CN" sz="1600" i="1" u="sng">
                <a:ea typeface="SimSun" pitchFamily="2" charset="-122"/>
              </a:rPr>
              <a:t>independent of the source and load resistance values</a:t>
            </a:r>
            <a:endParaRPr lang="en-GB" altLang="zh-CN" sz="1600" b="1" i="1" u="sng" baseline="-25000">
              <a:ea typeface="SimSun" pitchFamily="2" charset="-122"/>
            </a:endParaRPr>
          </a:p>
        </p:txBody>
      </p:sp>
      <p:grpSp>
        <p:nvGrpSpPr>
          <p:cNvPr id="18444" name="Group 84"/>
          <p:cNvGrpSpPr>
            <a:grpSpLocks/>
          </p:cNvGrpSpPr>
          <p:nvPr/>
        </p:nvGrpSpPr>
        <p:grpSpPr bwMode="auto">
          <a:xfrm>
            <a:off x="1527175" y="1924050"/>
            <a:ext cx="6335713" cy="2095500"/>
            <a:chOff x="556" y="1327"/>
            <a:chExt cx="3991" cy="1320"/>
          </a:xfrm>
        </p:grpSpPr>
        <p:sp>
          <p:nvSpPr>
            <p:cNvPr id="18447" name="Text Box 74"/>
            <p:cNvSpPr txBox="1">
              <a:spLocks noChangeArrowheads="1"/>
            </p:cNvSpPr>
            <p:nvPr/>
          </p:nvSpPr>
          <p:spPr bwMode="auto">
            <a:xfrm>
              <a:off x="4207" y="2034"/>
              <a:ext cx="3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L</a:t>
              </a:r>
            </a:p>
          </p:txBody>
        </p:sp>
        <p:sp>
          <p:nvSpPr>
            <p:cNvPr id="18448" name="Rectangle 10"/>
            <p:cNvSpPr>
              <a:spLocks noChangeArrowheads="1"/>
            </p:cNvSpPr>
            <p:nvPr/>
          </p:nvSpPr>
          <p:spPr bwMode="auto">
            <a:xfrm>
              <a:off x="937" y="1327"/>
              <a:ext cx="1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r>
                <a:rPr lang="en-GB" altLang="zh-CN" sz="1400">
                  <a:ea typeface="SimSun" pitchFamily="2" charset="-122"/>
                  <a:cs typeface="Times New Roman" pitchFamily="18" charset="0"/>
                </a:rPr>
                <a:t>Amplifier equivalent circuit</a:t>
              </a:r>
            </a:p>
          </p:txBody>
        </p:sp>
        <p:sp>
          <p:nvSpPr>
            <p:cNvPr id="18449" name="Line 38"/>
            <p:cNvSpPr>
              <a:spLocks noChangeShapeType="1"/>
            </p:cNvSpPr>
            <p:nvPr/>
          </p:nvSpPr>
          <p:spPr bwMode="auto">
            <a:xfrm>
              <a:off x="2060" y="1783"/>
              <a:ext cx="0" cy="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0" name="Rectangle 37"/>
            <p:cNvSpPr>
              <a:spLocks noChangeArrowheads="1"/>
            </p:cNvSpPr>
            <p:nvPr/>
          </p:nvSpPr>
          <p:spPr bwMode="auto">
            <a:xfrm>
              <a:off x="2015" y="1993"/>
              <a:ext cx="95" cy="248"/>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18451" name="Line 39"/>
            <p:cNvSpPr>
              <a:spLocks noChangeShapeType="1"/>
            </p:cNvSpPr>
            <p:nvPr/>
          </p:nvSpPr>
          <p:spPr bwMode="auto">
            <a:xfrm>
              <a:off x="980" y="2533"/>
              <a:ext cx="280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2" name="Line 40"/>
            <p:cNvSpPr>
              <a:spLocks noChangeShapeType="1"/>
            </p:cNvSpPr>
            <p:nvPr/>
          </p:nvSpPr>
          <p:spPr bwMode="auto">
            <a:xfrm>
              <a:off x="979" y="1787"/>
              <a:ext cx="10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3" name="Line 42"/>
            <p:cNvSpPr>
              <a:spLocks noChangeShapeType="1"/>
            </p:cNvSpPr>
            <p:nvPr/>
          </p:nvSpPr>
          <p:spPr bwMode="auto">
            <a:xfrm>
              <a:off x="977" y="1787"/>
              <a:ext cx="0" cy="7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4" name="Oval 41"/>
            <p:cNvSpPr>
              <a:spLocks noChangeArrowheads="1"/>
            </p:cNvSpPr>
            <p:nvPr/>
          </p:nvSpPr>
          <p:spPr bwMode="auto">
            <a:xfrm>
              <a:off x="858" y="2044"/>
              <a:ext cx="241" cy="242"/>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18455" name="Oval 43"/>
            <p:cNvSpPr>
              <a:spLocks noChangeArrowheads="1"/>
            </p:cNvSpPr>
            <p:nvPr/>
          </p:nvSpPr>
          <p:spPr bwMode="auto">
            <a:xfrm>
              <a:off x="1559" y="1758"/>
              <a:ext cx="51" cy="51"/>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18456" name="Oval 44"/>
            <p:cNvSpPr>
              <a:spLocks noChangeArrowheads="1"/>
            </p:cNvSpPr>
            <p:nvPr/>
          </p:nvSpPr>
          <p:spPr bwMode="auto">
            <a:xfrm>
              <a:off x="1557" y="2504"/>
              <a:ext cx="51" cy="52"/>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18457" name="Rectangle 45"/>
            <p:cNvSpPr>
              <a:spLocks noChangeArrowheads="1"/>
            </p:cNvSpPr>
            <p:nvPr/>
          </p:nvSpPr>
          <p:spPr bwMode="auto">
            <a:xfrm rot="-5400000">
              <a:off x="1150" y="1668"/>
              <a:ext cx="95" cy="248"/>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18458" name="Line 50"/>
            <p:cNvSpPr>
              <a:spLocks noChangeShapeType="1"/>
            </p:cNvSpPr>
            <p:nvPr/>
          </p:nvSpPr>
          <p:spPr bwMode="auto">
            <a:xfrm flipV="1">
              <a:off x="2898" y="1790"/>
              <a:ext cx="0" cy="7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9" name="AutoShape 49"/>
            <p:cNvSpPr>
              <a:spLocks noChangeArrowheads="1"/>
            </p:cNvSpPr>
            <p:nvPr/>
          </p:nvSpPr>
          <p:spPr bwMode="auto">
            <a:xfrm>
              <a:off x="2759" y="2159"/>
              <a:ext cx="287" cy="287"/>
            </a:xfrm>
            <a:prstGeom prst="diamond">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18460" name="Rectangle 51"/>
            <p:cNvSpPr>
              <a:spLocks noChangeArrowheads="1"/>
            </p:cNvSpPr>
            <p:nvPr/>
          </p:nvSpPr>
          <p:spPr bwMode="auto">
            <a:xfrm>
              <a:off x="2870" y="1858"/>
              <a:ext cx="71" cy="209"/>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18461" name="Line 52"/>
            <p:cNvSpPr>
              <a:spLocks noChangeShapeType="1"/>
            </p:cNvSpPr>
            <p:nvPr/>
          </p:nvSpPr>
          <p:spPr bwMode="auto">
            <a:xfrm>
              <a:off x="2898" y="1790"/>
              <a:ext cx="9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2" name="Oval 53"/>
            <p:cNvSpPr>
              <a:spLocks noChangeArrowheads="1"/>
            </p:cNvSpPr>
            <p:nvPr/>
          </p:nvSpPr>
          <p:spPr bwMode="auto">
            <a:xfrm>
              <a:off x="3403" y="1768"/>
              <a:ext cx="52" cy="51"/>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18463" name="Oval 54"/>
            <p:cNvSpPr>
              <a:spLocks noChangeArrowheads="1"/>
            </p:cNvSpPr>
            <p:nvPr/>
          </p:nvSpPr>
          <p:spPr bwMode="auto">
            <a:xfrm>
              <a:off x="3408" y="2514"/>
              <a:ext cx="51" cy="52"/>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18464" name="Line 56"/>
            <p:cNvSpPr>
              <a:spLocks noChangeShapeType="1"/>
            </p:cNvSpPr>
            <p:nvPr/>
          </p:nvSpPr>
          <p:spPr bwMode="auto">
            <a:xfrm>
              <a:off x="3797" y="1794"/>
              <a:ext cx="0" cy="7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5" name="Rectangle 57"/>
            <p:cNvSpPr>
              <a:spLocks noChangeArrowheads="1"/>
            </p:cNvSpPr>
            <p:nvPr/>
          </p:nvSpPr>
          <p:spPr bwMode="auto">
            <a:xfrm>
              <a:off x="3752" y="1990"/>
              <a:ext cx="95" cy="248"/>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18466" name="Rectangle 58"/>
            <p:cNvSpPr>
              <a:spLocks noChangeArrowheads="1"/>
            </p:cNvSpPr>
            <p:nvPr/>
          </p:nvSpPr>
          <p:spPr bwMode="auto">
            <a:xfrm>
              <a:off x="1583" y="1687"/>
              <a:ext cx="1848" cy="96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ea typeface="SimSun" pitchFamily="2" charset="-122"/>
              </a:endParaRPr>
            </a:p>
          </p:txBody>
        </p:sp>
        <p:sp>
          <p:nvSpPr>
            <p:cNvPr id="18467" name="Line 59"/>
            <p:cNvSpPr>
              <a:spLocks noChangeShapeType="1"/>
            </p:cNvSpPr>
            <p:nvPr/>
          </p:nvSpPr>
          <p:spPr bwMode="auto">
            <a:xfrm flipV="1">
              <a:off x="3114" y="2145"/>
              <a:ext cx="0" cy="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8" name="Text Box 63"/>
            <p:cNvSpPr txBox="1">
              <a:spLocks noChangeArrowheads="1"/>
            </p:cNvSpPr>
            <p:nvPr/>
          </p:nvSpPr>
          <p:spPr bwMode="auto">
            <a:xfrm>
              <a:off x="3124" y="2153"/>
              <a:ext cx="51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O=</a:t>
              </a:r>
              <a:r>
                <a:rPr lang="en-GB" altLang="zh-CN" sz="1600">
                  <a:ea typeface="SimSun" pitchFamily="2" charset="-122"/>
                </a:rPr>
                <a:t>A</a:t>
              </a:r>
              <a:r>
                <a:rPr lang="en-GB" altLang="zh-CN" sz="1600" baseline="-25000">
                  <a:ea typeface="SimSun" pitchFamily="2" charset="-122"/>
                </a:rPr>
                <a:t>v</a:t>
              </a:r>
              <a:r>
                <a:rPr lang="en-GB" altLang="zh-CN" sz="1600">
                  <a:ea typeface="SimSun" pitchFamily="2" charset="-122"/>
                </a:rPr>
                <a:t>v</a:t>
              </a:r>
              <a:r>
                <a:rPr lang="en-GB" altLang="zh-CN" sz="1600" baseline="-25000">
                  <a:ea typeface="SimSun" pitchFamily="2" charset="-122"/>
                </a:rPr>
                <a:t>i</a:t>
              </a:r>
            </a:p>
          </p:txBody>
        </p:sp>
        <p:sp>
          <p:nvSpPr>
            <p:cNvPr id="18469" name="Line 64"/>
            <p:cNvSpPr>
              <a:spLocks noChangeShapeType="1"/>
            </p:cNvSpPr>
            <p:nvPr/>
          </p:nvSpPr>
          <p:spPr bwMode="auto">
            <a:xfrm flipV="1">
              <a:off x="1488" y="1885"/>
              <a:ext cx="0" cy="5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70" name="Text Box 65"/>
            <p:cNvSpPr txBox="1">
              <a:spLocks noChangeArrowheads="1"/>
            </p:cNvSpPr>
            <p:nvPr/>
          </p:nvSpPr>
          <p:spPr bwMode="auto">
            <a:xfrm>
              <a:off x="1302" y="2042"/>
              <a:ext cx="2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i</a:t>
              </a:r>
            </a:p>
          </p:txBody>
        </p:sp>
        <p:sp>
          <p:nvSpPr>
            <p:cNvPr id="18471" name="Text Box 66"/>
            <p:cNvSpPr txBox="1">
              <a:spLocks noChangeArrowheads="1"/>
            </p:cNvSpPr>
            <p:nvPr/>
          </p:nvSpPr>
          <p:spPr bwMode="auto">
            <a:xfrm>
              <a:off x="1063" y="1507"/>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S</a:t>
              </a:r>
            </a:p>
          </p:txBody>
        </p:sp>
        <p:sp>
          <p:nvSpPr>
            <p:cNvPr id="18472" name="Text Box 67"/>
            <p:cNvSpPr txBox="1">
              <a:spLocks noChangeArrowheads="1"/>
            </p:cNvSpPr>
            <p:nvPr/>
          </p:nvSpPr>
          <p:spPr bwMode="auto">
            <a:xfrm>
              <a:off x="556" y="2037"/>
              <a:ext cx="2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S</a:t>
              </a:r>
            </a:p>
          </p:txBody>
        </p:sp>
        <p:sp>
          <p:nvSpPr>
            <p:cNvPr id="18473" name="Line 68"/>
            <p:cNvSpPr>
              <a:spLocks noChangeShapeType="1"/>
            </p:cNvSpPr>
            <p:nvPr/>
          </p:nvSpPr>
          <p:spPr bwMode="auto">
            <a:xfrm flipV="1">
              <a:off x="768" y="2053"/>
              <a:ext cx="0" cy="2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74" name="Text Box 69"/>
            <p:cNvSpPr txBox="1">
              <a:spLocks noChangeArrowheads="1"/>
            </p:cNvSpPr>
            <p:nvPr/>
          </p:nvSpPr>
          <p:spPr bwMode="auto">
            <a:xfrm>
              <a:off x="1780" y="2012"/>
              <a:ext cx="2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i</a:t>
              </a:r>
            </a:p>
          </p:txBody>
        </p:sp>
        <p:sp>
          <p:nvSpPr>
            <p:cNvPr id="18475" name="Text Box 70"/>
            <p:cNvSpPr txBox="1">
              <a:spLocks noChangeArrowheads="1"/>
            </p:cNvSpPr>
            <p:nvPr/>
          </p:nvSpPr>
          <p:spPr bwMode="auto">
            <a:xfrm>
              <a:off x="2949" y="1866"/>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O</a:t>
              </a:r>
            </a:p>
          </p:txBody>
        </p:sp>
        <p:sp>
          <p:nvSpPr>
            <p:cNvPr id="18476" name="Text Box 71"/>
            <p:cNvSpPr txBox="1">
              <a:spLocks noChangeArrowheads="1"/>
            </p:cNvSpPr>
            <p:nvPr/>
          </p:nvSpPr>
          <p:spPr bwMode="auto">
            <a:xfrm>
              <a:off x="3882" y="2006"/>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L</a:t>
              </a:r>
            </a:p>
          </p:txBody>
        </p:sp>
        <p:sp>
          <p:nvSpPr>
            <p:cNvPr id="18477" name="Line 72"/>
            <p:cNvSpPr>
              <a:spLocks noChangeShapeType="1"/>
            </p:cNvSpPr>
            <p:nvPr/>
          </p:nvSpPr>
          <p:spPr bwMode="auto">
            <a:xfrm>
              <a:off x="1501" y="1523"/>
              <a:ext cx="133" cy="1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78" name="Line 75"/>
            <p:cNvSpPr>
              <a:spLocks noChangeShapeType="1"/>
            </p:cNvSpPr>
            <p:nvPr/>
          </p:nvSpPr>
          <p:spPr bwMode="auto">
            <a:xfrm flipV="1">
              <a:off x="4181" y="1917"/>
              <a:ext cx="0" cy="5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8445" name="Rectangle 97"/>
          <p:cNvSpPr>
            <a:spLocks noChangeArrowheads="1"/>
          </p:cNvSpPr>
          <p:nvPr/>
        </p:nvSpPr>
        <p:spPr bwMode="auto">
          <a:xfrm>
            <a:off x="449263" y="4924425"/>
            <a:ext cx="4962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GB" altLang="zh-CN">
                <a:solidFill>
                  <a:srgbClr val="000000"/>
                </a:solidFill>
                <a:ea typeface="SimSun" pitchFamily="2" charset="-122"/>
              </a:rPr>
              <a:t>In the limit, an ideal voltage amplifier would have: </a:t>
            </a:r>
            <a:endParaRPr lang="en-GB" altLang="zh-CN">
              <a:ea typeface="SimSun" pitchFamily="2" charset="-122"/>
            </a:endParaRPr>
          </a:p>
        </p:txBody>
      </p:sp>
      <p:sp>
        <p:nvSpPr>
          <p:cNvPr id="18446" name="Text Box 81"/>
          <p:cNvSpPr txBox="1">
            <a:spLocks noChangeArrowheads="1"/>
          </p:cNvSpPr>
          <p:nvPr/>
        </p:nvSpPr>
        <p:spPr bwMode="auto">
          <a:xfrm>
            <a:off x="658813" y="6254750"/>
            <a:ext cx="764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75" indent="-31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a:ea typeface="SimSun" pitchFamily="2" charset="-122"/>
              </a:rPr>
              <a:t>i.e. </a:t>
            </a:r>
            <a:r>
              <a:rPr lang="en-GB" altLang="zh-CN" sz="1600" b="1" i="1">
                <a:ea typeface="SimSun" pitchFamily="2" charset="-122"/>
              </a:rPr>
              <a:t>a voltage amplifier would need a SERIES-SHUNT feedback configuration</a:t>
            </a:r>
            <a:endParaRPr lang="en-GB" altLang="zh-CN" sz="1600" b="1" i="1" baseline="-25000">
              <a:ea typeface="SimSun"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8F02F438-B4ED-483C-91A0-CB0C742757A6}" type="slidenum">
              <a:rPr lang="en-GB" altLang="en-US" sz="1200">
                <a:latin typeface="Garamond" pitchFamily="18" charset="0"/>
              </a:rPr>
              <a:pPr/>
              <a:t>6</a:t>
            </a:fld>
            <a:endParaRPr lang="en-GB" altLang="en-US" sz="1200">
              <a:latin typeface="Garamond" pitchFamily="18" charset="0"/>
            </a:endParaRPr>
          </a:p>
        </p:txBody>
      </p:sp>
      <p:sp>
        <p:nvSpPr>
          <p:cNvPr id="20483"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0484"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20485"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20486" name="Text Box 6"/>
          <p:cNvSpPr txBox="1">
            <a:spLocks noChangeArrowheads="1"/>
          </p:cNvSpPr>
          <p:nvPr/>
        </p:nvSpPr>
        <p:spPr bwMode="auto">
          <a:xfrm>
            <a:off x="425450" y="833438"/>
            <a:ext cx="50006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b="1">
                <a:ea typeface="SimSun" pitchFamily="2" charset="-122"/>
              </a:rPr>
              <a:t>2) The current amplifier </a:t>
            </a:r>
            <a:endParaRPr lang="en-GB" altLang="zh-CN" sz="1600">
              <a:ea typeface="SimSun" pitchFamily="2" charset="-122"/>
            </a:endParaRPr>
          </a:p>
        </p:txBody>
      </p:sp>
      <p:graphicFrame>
        <p:nvGraphicFramePr>
          <p:cNvPr id="20487" name="Object 64"/>
          <p:cNvGraphicFramePr>
            <a:graphicFrameLocks noChangeAspect="1"/>
          </p:cNvGraphicFramePr>
          <p:nvPr/>
        </p:nvGraphicFramePr>
        <p:xfrm>
          <a:off x="3435350" y="3743325"/>
          <a:ext cx="3544888" cy="735013"/>
        </p:xfrm>
        <a:graphic>
          <a:graphicData uri="http://schemas.openxmlformats.org/presentationml/2006/ole">
            <mc:AlternateContent xmlns:mc="http://schemas.openxmlformats.org/markup-compatibility/2006">
              <mc:Choice xmlns:v="urn:schemas-microsoft-com:vml" Requires="v">
                <p:oleObj spid="_x0000_s20592" name="Equation" r:id="rId4" imgW="2374900" imgH="431800" progId="Equation.3">
                  <p:embed/>
                </p:oleObj>
              </mc:Choice>
              <mc:Fallback>
                <p:oleObj name="Equation" r:id="rId4" imgW="2374900" imgH="431800" progId="Equation.3">
                  <p:embed/>
                  <p:pic>
                    <p:nvPicPr>
                      <p:cNvPr id="0" name="Object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5350" y="3743325"/>
                        <a:ext cx="3544888"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0488" name="Group 108"/>
          <p:cNvGrpSpPr>
            <a:grpSpLocks/>
          </p:cNvGrpSpPr>
          <p:nvPr/>
        </p:nvGrpSpPr>
        <p:grpSpPr bwMode="auto">
          <a:xfrm>
            <a:off x="674688" y="4511675"/>
            <a:ext cx="7794625" cy="1030288"/>
            <a:chOff x="465138" y="4361806"/>
            <a:chExt cx="7794624" cy="1029950"/>
          </a:xfrm>
        </p:grpSpPr>
        <p:sp>
          <p:nvSpPr>
            <p:cNvPr id="20533" name="Text Box 24"/>
            <p:cNvSpPr txBox="1">
              <a:spLocks noChangeArrowheads="1"/>
            </p:cNvSpPr>
            <p:nvPr/>
          </p:nvSpPr>
          <p:spPr bwMode="auto">
            <a:xfrm>
              <a:off x="465138" y="4361806"/>
              <a:ext cx="7794624"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75" indent="-31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a:ea typeface="SimSun" pitchFamily="2" charset="-122"/>
                </a:rPr>
                <a:t>So to make this into an ideal current amplifier we need r</a:t>
              </a:r>
              <a:r>
                <a:rPr lang="en-GB" altLang="zh-CN" sz="1600" baseline="-25000">
                  <a:ea typeface="SimSun" pitchFamily="2" charset="-122"/>
                </a:rPr>
                <a:t>i </a:t>
              </a:r>
              <a:r>
                <a:rPr lang="en-GB" altLang="zh-CN" sz="1600">
                  <a:ea typeface="SimSun" pitchFamily="2" charset="-122"/>
                </a:rPr>
                <a:t>&lt;&lt; R</a:t>
              </a:r>
              <a:r>
                <a:rPr lang="en-GB" altLang="zh-CN" sz="1600" baseline="-25000">
                  <a:ea typeface="SimSun" pitchFamily="2" charset="-122"/>
                </a:rPr>
                <a:t>S</a:t>
              </a:r>
              <a:r>
                <a:rPr lang="en-GB" altLang="zh-CN" sz="1600">
                  <a:ea typeface="SimSun" pitchFamily="2" charset="-122"/>
                </a:rPr>
                <a:t> and r</a:t>
              </a:r>
              <a:r>
                <a:rPr lang="en-GB" altLang="zh-CN" sz="1600" baseline="-25000">
                  <a:ea typeface="SimSun" pitchFamily="2" charset="-122"/>
                </a:rPr>
                <a:t>O</a:t>
              </a:r>
              <a:r>
                <a:rPr lang="en-GB" altLang="zh-CN" sz="1600">
                  <a:ea typeface="SimSun" pitchFamily="2" charset="-122"/>
                </a:rPr>
                <a:t> &gt;&gt;R</a:t>
              </a:r>
              <a:r>
                <a:rPr lang="en-GB" altLang="zh-CN" sz="1600" baseline="-25000">
                  <a:ea typeface="SimSun" pitchFamily="2" charset="-122"/>
                </a:rPr>
                <a:t>L</a:t>
              </a:r>
              <a:r>
                <a:rPr lang="en-GB" altLang="zh-CN" sz="1600">
                  <a:ea typeface="SimSun" pitchFamily="2" charset="-122"/>
                </a:rPr>
                <a:t> so that:</a:t>
              </a:r>
              <a:endParaRPr lang="en-GB" altLang="zh-CN" sz="1600" baseline="-25000">
                <a:ea typeface="SimSun" pitchFamily="2" charset="-122"/>
              </a:endParaRPr>
            </a:p>
          </p:txBody>
        </p:sp>
        <p:graphicFrame>
          <p:nvGraphicFramePr>
            <p:cNvPr id="20534" name="Object 58"/>
            <p:cNvGraphicFramePr>
              <a:graphicFrameLocks noChangeAspect="1"/>
            </p:cNvGraphicFramePr>
            <p:nvPr/>
          </p:nvGraphicFramePr>
          <p:xfrm>
            <a:off x="2455863" y="4658330"/>
            <a:ext cx="720725" cy="733426"/>
          </p:xfrm>
          <a:graphic>
            <a:graphicData uri="http://schemas.openxmlformats.org/presentationml/2006/ole">
              <mc:AlternateContent xmlns:mc="http://schemas.openxmlformats.org/markup-compatibility/2006">
                <mc:Choice xmlns:v="urn:schemas-microsoft-com:vml" Requires="v">
                  <p:oleObj spid="_x0000_s20593" name="Equation" r:id="rId6" imgW="482391" imgH="431613" progId="Equation.3">
                    <p:embed/>
                  </p:oleObj>
                </mc:Choice>
                <mc:Fallback>
                  <p:oleObj name="Equation" r:id="rId6" imgW="482391" imgH="431613" progId="Equation.3">
                    <p:embed/>
                    <p:pic>
                      <p:nvPicPr>
                        <p:cNvPr id="0" name="Object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55863" y="4658330"/>
                          <a:ext cx="720725" cy="733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35" name="Text Box 24"/>
            <p:cNvSpPr txBox="1">
              <a:spLocks noChangeArrowheads="1"/>
            </p:cNvSpPr>
            <p:nvPr/>
          </p:nvSpPr>
          <p:spPr bwMode="auto">
            <a:xfrm>
              <a:off x="3570157" y="4843981"/>
              <a:ext cx="39998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75" indent="-31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i="1">
                  <a:ea typeface="SimSun" pitchFamily="2" charset="-122"/>
                </a:rPr>
                <a:t>independent of the values of R</a:t>
              </a:r>
              <a:r>
                <a:rPr lang="en-GB" altLang="zh-CN" sz="1600" i="1" baseline="-25000">
                  <a:ea typeface="SimSun" pitchFamily="2" charset="-122"/>
                </a:rPr>
                <a:t>S</a:t>
              </a:r>
              <a:r>
                <a:rPr lang="en-GB" altLang="zh-CN" sz="1600" i="1">
                  <a:ea typeface="SimSun" pitchFamily="2" charset="-122"/>
                </a:rPr>
                <a:t> and R</a:t>
              </a:r>
              <a:r>
                <a:rPr lang="en-GB" altLang="zh-CN" sz="1600" i="1" baseline="-25000">
                  <a:ea typeface="SimSun" pitchFamily="2" charset="-122"/>
                </a:rPr>
                <a:t>L</a:t>
              </a:r>
            </a:p>
          </p:txBody>
        </p:sp>
      </p:grpSp>
      <p:sp>
        <p:nvSpPr>
          <p:cNvPr id="20489" name="Text Box 81"/>
          <p:cNvSpPr txBox="1">
            <a:spLocks noChangeArrowheads="1"/>
          </p:cNvSpPr>
          <p:nvPr/>
        </p:nvSpPr>
        <p:spPr bwMode="auto">
          <a:xfrm>
            <a:off x="511175" y="1173163"/>
            <a:ext cx="60991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75" indent="-31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a:ea typeface="SimSun" pitchFamily="2" charset="-122"/>
              </a:rPr>
              <a:t>Now consider the case of a typical current amplifier</a:t>
            </a:r>
            <a:endParaRPr lang="en-GB" altLang="zh-CN" sz="1600" b="1" i="1" u="sng" baseline="-25000">
              <a:ea typeface="SimSun" pitchFamily="2" charset="-122"/>
            </a:endParaRPr>
          </a:p>
        </p:txBody>
      </p:sp>
      <p:grpSp>
        <p:nvGrpSpPr>
          <p:cNvPr id="20490" name="Group 111"/>
          <p:cNvGrpSpPr>
            <a:grpSpLocks/>
          </p:cNvGrpSpPr>
          <p:nvPr/>
        </p:nvGrpSpPr>
        <p:grpSpPr bwMode="auto">
          <a:xfrm>
            <a:off x="830263" y="1538288"/>
            <a:ext cx="7767637" cy="2106612"/>
            <a:chOff x="830421" y="1763098"/>
            <a:chExt cx="7767037" cy="2106392"/>
          </a:xfrm>
        </p:grpSpPr>
        <p:sp>
          <p:nvSpPr>
            <p:cNvPr id="20495" name="Text Box 74"/>
            <p:cNvSpPr txBox="1">
              <a:spLocks noChangeArrowheads="1"/>
            </p:cNvSpPr>
            <p:nvPr/>
          </p:nvSpPr>
          <p:spPr bwMode="auto">
            <a:xfrm>
              <a:off x="8057708" y="2896353"/>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L</a:t>
              </a:r>
            </a:p>
          </p:txBody>
        </p:sp>
        <p:sp>
          <p:nvSpPr>
            <p:cNvPr id="20496" name="Rectangle 10"/>
            <p:cNvSpPr>
              <a:spLocks noChangeArrowheads="1"/>
            </p:cNvSpPr>
            <p:nvPr/>
          </p:nvSpPr>
          <p:spPr bwMode="auto">
            <a:xfrm>
              <a:off x="2866583" y="1773990"/>
              <a:ext cx="2244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r>
                <a:rPr lang="en-GB" altLang="zh-CN" sz="1400">
                  <a:ea typeface="SimSun" pitchFamily="2" charset="-122"/>
                  <a:cs typeface="Times New Roman" pitchFamily="18" charset="0"/>
                </a:rPr>
                <a:t>Amplifier equivalent circuit</a:t>
              </a:r>
            </a:p>
          </p:txBody>
        </p:sp>
        <p:sp>
          <p:nvSpPr>
            <p:cNvPr id="20497" name="Line 38"/>
            <p:cNvSpPr>
              <a:spLocks noChangeShapeType="1"/>
            </p:cNvSpPr>
            <p:nvPr/>
          </p:nvSpPr>
          <p:spPr bwMode="auto">
            <a:xfrm>
              <a:off x="4649345" y="2497890"/>
              <a:ext cx="0" cy="1209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8" name="Rectangle 37"/>
            <p:cNvSpPr>
              <a:spLocks noChangeArrowheads="1"/>
            </p:cNvSpPr>
            <p:nvPr/>
          </p:nvSpPr>
          <p:spPr bwMode="auto">
            <a:xfrm>
              <a:off x="4577908" y="2831265"/>
              <a:ext cx="150813" cy="393700"/>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20499" name="Line 39"/>
            <p:cNvSpPr>
              <a:spLocks noChangeShapeType="1"/>
            </p:cNvSpPr>
            <p:nvPr/>
          </p:nvSpPr>
          <p:spPr bwMode="auto">
            <a:xfrm>
              <a:off x="2173574" y="3687581"/>
              <a:ext cx="5217384" cy="9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0" name="Line 40"/>
            <p:cNvSpPr>
              <a:spLocks noChangeShapeType="1"/>
            </p:cNvSpPr>
            <p:nvPr/>
          </p:nvSpPr>
          <p:spPr bwMode="auto">
            <a:xfrm>
              <a:off x="2188564" y="2488368"/>
              <a:ext cx="24671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1" name="Line 42"/>
            <p:cNvSpPr>
              <a:spLocks noChangeShapeType="1"/>
            </p:cNvSpPr>
            <p:nvPr/>
          </p:nvSpPr>
          <p:spPr bwMode="auto">
            <a:xfrm>
              <a:off x="2975057" y="2504240"/>
              <a:ext cx="0" cy="11795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2" name="Oval 43"/>
            <p:cNvSpPr>
              <a:spLocks noChangeArrowheads="1"/>
            </p:cNvSpPr>
            <p:nvPr/>
          </p:nvSpPr>
          <p:spPr bwMode="auto">
            <a:xfrm>
              <a:off x="3854008" y="2458203"/>
              <a:ext cx="80963" cy="80963"/>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20503" name="Oval 44"/>
            <p:cNvSpPr>
              <a:spLocks noChangeArrowheads="1"/>
            </p:cNvSpPr>
            <p:nvPr/>
          </p:nvSpPr>
          <p:spPr bwMode="auto">
            <a:xfrm>
              <a:off x="3850833" y="3642478"/>
              <a:ext cx="80963" cy="82550"/>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20504" name="Rectangle 45"/>
            <p:cNvSpPr>
              <a:spLocks noChangeArrowheads="1"/>
            </p:cNvSpPr>
            <p:nvPr/>
          </p:nvSpPr>
          <p:spPr bwMode="auto">
            <a:xfrm rot="10800000">
              <a:off x="2890265" y="2884953"/>
              <a:ext cx="150813" cy="393700"/>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20505" name="Line 50"/>
            <p:cNvSpPr>
              <a:spLocks noChangeShapeType="1"/>
            </p:cNvSpPr>
            <p:nvPr/>
          </p:nvSpPr>
          <p:spPr bwMode="auto">
            <a:xfrm flipV="1">
              <a:off x="6174540" y="2509003"/>
              <a:ext cx="0" cy="1168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6" name="AutoShape 49"/>
            <p:cNvSpPr>
              <a:spLocks noChangeArrowheads="1"/>
            </p:cNvSpPr>
            <p:nvPr/>
          </p:nvSpPr>
          <p:spPr bwMode="auto">
            <a:xfrm>
              <a:off x="5294755" y="2840608"/>
              <a:ext cx="455613" cy="455613"/>
            </a:xfrm>
            <a:prstGeom prst="diamond">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20507" name="Rectangle 51"/>
            <p:cNvSpPr>
              <a:spLocks noChangeArrowheads="1"/>
            </p:cNvSpPr>
            <p:nvPr/>
          </p:nvSpPr>
          <p:spPr bwMode="auto">
            <a:xfrm>
              <a:off x="6130090" y="2931278"/>
              <a:ext cx="112713" cy="331788"/>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20508" name="Line 52"/>
            <p:cNvSpPr>
              <a:spLocks noChangeShapeType="1"/>
            </p:cNvSpPr>
            <p:nvPr/>
          </p:nvSpPr>
          <p:spPr bwMode="auto">
            <a:xfrm>
              <a:off x="5516380" y="2503358"/>
              <a:ext cx="1878638" cy="56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9" name="Oval 53"/>
            <p:cNvSpPr>
              <a:spLocks noChangeArrowheads="1"/>
            </p:cNvSpPr>
            <p:nvPr/>
          </p:nvSpPr>
          <p:spPr bwMode="auto">
            <a:xfrm>
              <a:off x="6781358" y="2474078"/>
              <a:ext cx="82550" cy="80963"/>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20510" name="Oval 54"/>
            <p:cNvSpPr>
              <a:spLocks noChangeArrowheads="1"/>
            </p:cNvSpPr>
            <p:nvPr/>
          </p:nvSpPr>
          <p:spPr bwMode="auto">
            <a:xfrm>
              <a:off x="6789295" y="3658353"/>
              <a:ext cx="80963" cy="82550"/>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20511" name="Line 56"/>
            <p:cNvSpPr>
              <a:spLocks noChangeShapeType="1"/>
            </p:cNvSpPr>
            <p:nvPr/>
          </p:nvSpPr>
          <p:spPr bwMode="auto">
            <a:xfrm>
              <a:off x="7406833" y="2515353"/>
              <a:ext cx="0" cy="1189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2" name="Rectangle 57"/>
            <p:cNvSpPr>
              <a:spLocks noChangeArrowheads="1"/>
            </p:cNvSpPr>
            <p:nvPr/>
          </p:nvSpPr>
          <p:spPr bwMode="auto">
            <a:xfrm>
              <a:off x="7335395" y="2826503"/>
              <a:ext cx="150813" cy="393700"/>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20513" name="Rectangle 58"/>
            <p:cNvSpPr>
              <a:spLocks noChangeArrowheads="1"/>
            </p:cNvSpPr>
            <p:nvPr/>
          </p:nvSpPr>
          <p:spPr bwMode="auto">
            <a:xfrm>
              <a:off x="3892108" y="2345490"/>
              <a:ext cx="2933700" cy="15240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ea typeface="SimSun" pitchFamily="2" charset="-122"/>
              </a:endParaRPr>
            </a:p>
          </p:txBody>
        </p:sp>
        <p:sp>
          <p:nvSpPr>
            <p:cNvPr id="20514" name="Line 59"/>
            <p:cNvSpPr>
              <a:spLocks noChangeShapeType="1"/>
            </p:cNvSpPr>
            <p:nvPr/>
          </p:nvSpPr>
          <p:spPr bwMode="auto">
            <a:xfrm flipH="1" flipV="1">
              <a:off x="5528090" y="2922664"/>
              <a:ext cx="3279" cy="2852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5" name="Text Box 63"/>
            <p:cNvSpPr txBox="1">
              <a:spLocks noChangeArrowheads="1"/>
            </p:cNvSpPr>
            <p:nvPr/>
          </p:nvSpPr>
          <p:spPr bwMode="auto">
            <a:xfrm>
              <a:off x="4899390" y="2530629"/>
              <a:ext cx="811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i</a:t>
              </a:r>
              <a:r>
                <a:rPr lang="en-GB" altLang="zh-CN" sz="1600" baseline="-25000">
                  <a:ea typeface="SimSun" pitchFamily="2" charset="-122"/>
                </a:rPr>
                <a:t>O=</a:t>
              </a:r>
              <a:r>
                <a:rPr lang="en-GB" altLang="zh-CN" sz="1600">
                  <a:ea typeface="SimSun" pitchFamily="2" charset="-122"/>
                </a:rPr>
                <a:t>A</a:t>
              </a:r>
              <a:r>
                <a:rPr lang="en-GB" altLang="zh-CN" sz="1600" baseline="-25000">
                  <a:ea typeface="SimSun" pitchFamily="2" charset="-122"/>
                </a:rPr>
                <a:t>i</a:t>
              </a:r>
              <a:r>
                <a:rPr lang="en-GB" altLang="zh-CN" sz="1600">
                  <a:ea typeface="SimSun" pitchFamily="2" charset="-122"/>
                </a:rPr>
                <a:t>i</a:t>
              </a:r>
              <a:r>
                <a:rPr lang="en-GB" altLang="zh-CN" sz="1600" baseline="-25000">
                  <a:ea typeface="SimSun" pitchFamily="2" charset="-122"/>
                </a:rPr>
                <a:t>i</a:t>
              </a:r>
            </a:p>
          </p:txBody>
        </p:sp>
        <p:sp>
          <p:nvSpPr>
            <p:cNvPr id="20516" name="Text Box 66"/>
            <p:cNvSpPr txBox="1">
              <a:spLocks noChangeArrowheads="1"/>
            </p:cNvSpPr>
            <p:nvPr/>
          </p:nvSpPr>
          <p:spPr bwMode="auto">
            <a:xfrm>
              <a:off x="2482330" y="2899190"/>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S</a:t>
              </a:r>
            </a:p>
          </p:txBody>
        </p:sp>
        <p:sp>
          <p:nvSpPr>
            <p:cNvPr id="20517" name="Text Box 67"/>
            <p:cNvSpPr txBox="1">
              <a:spLocks noChangeArrowheads="1"/>
            </p:cNvSpPr>
            <p:nvPr/>
          </p:nvSpPr>
          <p:spPr bwMode="auto">
            <a:xfrm>
              <a:off x="1497247" y="2886125"/>
              <a:ext cx="4333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i</a:t>
              </a:r>
              <a:r>
                <a:rPr lang="en-GB" altLang="zh-CN" sz="1600" baseline="-25000">
                  <a:ea typeface="SimSun" pitchFamily="2" charset="-122"/>
                </a:rPr>
                <a:t>S</a:t>
              </a:r>
            </a:p>
          </p:txBody>
        </p:sp>
        <p:sp>
          <p:nvSpPr>
            <p:cNvPr id="20518" name="Text Box 69"/>
            <p:cNvSpPr txBox="1">
              <a:spLocks noChangeArrowheads="1"/>
            </p:cNvSpPr>
            <p:nvPr/>
          </p:nvSpPr>
          <p:spPr bwMode="auto">
            <a:xfrm>
              <a:off x="4204845" y="2861428"/>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i</a:t>
              </a:r>
            </a:p>
          </p:txBody>
        </p:sp>
        <p:sp>
          <p:nvSpPr>
            <p:cNvPr id="20519" name="Text Box 70"/>
            <p:cNvSpPr txBox="1">
              <a:spLocks noChangeArrowheads="1"/>
            </p:cNvSpPr>
            <p:nvPr/>
          </p:nvSpPr>
          <p:spPr bwMode="auto">
            <a:xfrm>
              <a:off x="6255503" y="294397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O</a:t>
              </a:r>
            </a:p>
          </p:txBody>
        </p:sp>
        <p:sp>
          <p:nvSpPr>
            <p:cNvPr id="20520" name="Text Box 71"/>
            <p:cNvSpPr txBox="1">
              <a:spLocks noChangeArrowheads="1"/>
            </p:cNvSpPr>
            <p:nvPr/>
          </p:nvSpPr>
          <p:spPr bwMode="auto">
            <a:xfrm>
              <a:off x="7541770" y="2851903"/>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L</a:t>
              </a:r>
            </a:p>
          </p:txBody>
        </p:sp>
        <p:sp>
          <p:nvSpPr>
            <p:cNvPr id="20521" name="Line 72"/>
            <p:cNvSpPr>
              <a:spLocks noChangeShapeType="1"/>
            </p:cNvSpPr>
            <p:nvPr/>
          </p:nvSpPr>
          <p:spPr bwMode="auto">
            <a:xfrm>
              <a:off x="3761933" y="2085140"/>
              <a:ext cx="211138" cy="231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2" name="Line 75"/>
            <p:cNvSpPr>
              <a:spLocks noChangeShapeType="1"/>
            </p:cNvSpPr>
            <p:nvPr/>
          </p:nvSpPr>
          <p:spPr bwMode="auto">
            <a:xfrm flipV="1">
              <a:off x="8016433" y="2710615"/>
              <a:ext cx="0" cy="8366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3" name="Text Box 66"/>
            <p:cNvSpPr txBox="1">
              <a:spLocks noChangeArrowheads="1"/>
            </p:cNvSpPr>
            <p:nvPr/>
          </p:nvSpPr>
          <p:spPr bwMode="auto">
            <a:xfrm>
              <a:off x="3234571" y="2137528"/>
              <a:ext cx="43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i</a:t>
              </a:r>
              <a:r>
                <a:rPr lang="en-GB" altLang="zh-CN" sz="1600" baseline="-25000">
                  <a:ea typeface="SimSun" pitchFamily="2" charset="-122"/>
                </a:rPr>
                <a:t>i</a:t>
              </a:r>
            </a:p>
          </p:txBody>
        </p:sp>
        <p:sp>
          <p:nvSpPr>
            <p:cNvPr id="20524" name="Text Box 66"/>
            <p:cNvSpPr txBox="1">
              <a:spLocks noChangeArrowheads="1"/>
            </p:cNvSpPr>
            <p:nvPr/>
          </p:nvSpPr>
          <p:spPr bwMode="auto">
            <a:xfrm>
              <a:off x="6954083" y="2110722"/>
              <a:ext cx="43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i</a:t>
              </a:r>
              <a:r>
                <a:rPr lang="en-GB" altLang="zh-CN" sz="1600" baseline="-25000">
                  <a:ea typeface="SimSun" pitchFamily="2" charset="-122"/>
                </a:rPr>
                <a:t>L</a:t>
              </a:r>
            </a:p>
          </p:txBody>
        </p:sp>
        <p:sp>
          <p:nvSpPr>
            <p:cNvPr id="20525" name="Line 72"/>
            <p:cNvSpPr>
              <a:spLocks noChangeShapeType="1"/>
            </p:cNvSpPr>
            <p:nvPr/>
          </p:nvSpPr>
          <p:spPr bwMode="auto">
            <a:xfrm>
              <a:off x="3179814" y="2492373"/>
              <a:ext cx="2679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6" name="Line 72"/>
            <p:cNvSpPr>
              <a:spLocks noChangeShapeType="1"/>
            </p:cNvSpPr>
            <p:nvPr/>
          </p:nvSpPr>
          <p:spPr bwMode="auto">
            <a:xfrm>
              <a:off x="6974824" y="2509862"/>
              <a:ext cx="2679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7" name="Line 50"/>
            <p:cNvSpPr>
              <a:spLocks noChangeShapeType="1"/>
            </p:cNvSpPr>
            <p:nvPr/>
          </p:nvSpPr>
          <p:spPr bwMode="auto">
            <a:xfrm flipV="1">
              <a:off x="5516380" y="2511501"/>
              <a:ext cx="1094" cy="3366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8" name="Line 50"/>
            <p:cNvSpPr>
              <a:spLocks noChangeShapeType="1"/>
            </p:cNvSpPr>
            <p:nvPr/>
          </p:nvSpPr>
          <p:spPr bwMode="auto">
            <a:xfrm flipV="1">
              <a:off x="5531370" y="3293486"/>
              <a:ext cx="0" cy="364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9" name="Line 42"/>
            <p:cNvSpPr>
              <a:spLocks noChangeShapeType="1"/>
            </p:cNvSpPr>
            <p:nvPr/>
          </p:nvSpPr>
          <p:spPr bwMode="auto">
            <a:xfrm>
              <a:off x="2168087" y="2506738"/>
              <a:ext cx="0" cy="11795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0" name="Oval 41"/>
            <p:cNvSpPr>
              <a:spLocks noChangeArrowheads="1"/>
            </p:cNvSpPr>
            <p:nvPr/>
          </p:nvSpPr>
          <p:spPr bwMode="auto">
            <a:xfrm>
              <a:off x="1976672" y="2897238"/>
              <a:ext cx="382588" cy="384175"/>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20531" name="Line 68"/>
            <p:cNvSpPr>
              <a:spLocks noChangeShapeType="1"/>
            </p:cNvSpPr>
            <p:nvPr/>
          </p:nvSpPr>
          <p:spPr bwMode="auto">
            <a:xfrm flipH="1" flipV="1">
              <a:off x="2178570" y="2971485"/>
              <a:ext cx="0" cy="2064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32" name="Rectangle 10"/>
            <p:cNvSpPr>
              <a:spLocks noChangeArrowheads="1"/>
            </p:cNvSpPr>
            <p:nvPr/>
          </p:nvSpPr>
          <p:spPr bwMode="auto">
            <a:xfrm>
              <a:off x="830421" y="1763098"/>
              <a:ext cx="81849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r>
                <a:rPr lang="en-GB" altLang="zh-CN" sz="1400">
                  <a:ea typeface="SimSun" pitchFamily="2" charset="-122"/>
                  <a:cs typeface="Times New Roman" pitchFamily="18" charset="0"/>
                </a:rPr>
                <a:t>Typical current source</a:t>
              </a:r>
            </a:p>
          </p:txBody>
        </p:sp>
      </p:grpSp>
      <p:sp>
        <p:nvSpPr>
          <p:cNvPr id="113" name="Rectangle 112"/>
          <p:cNvSpPr/>
          <p:nvPr/>
        </p:nvSpPr>
        <p:spPr>
          <a:xfrm>
            <a:off x="1858963" y="2128838"/>
            <a:ext cx="1349375" cy="1573212"/>
          </a:xfrm>
          <a:prstGeom prst="rect">
            <a:avLst/>
          </a:prstGeom>
          <a:noFill/>
          <a:ln w="12700">
            <a:prstDash val="dash"/>
          </a:ln>
        </p:spPr>
        <p:style>
          <a:lnRef idx="2">
            <a:schemeClr val="dk1"/>
          </a:lnRef>
          <a:fillRef idx="1">
            <a:schemeClr val="lt1"/>
          </a:fillRef>
          <a:effectRef idx="0">
            <a:schemeClr val="dk1"/>
          </a:effectRef>
          <a:fontRef idx="minor">
            <a:schemeClr val="dk1"/>
          </a:fontRef>
        </p:style>
        <p:txBody>
          <a:bodyPr anchor="ctr"/>
          <a:lstStyle/>
          <a:p>
            <a:pPr algn="ctr" eaLnBrk="1" hangingPunct="1"/>
            <a:endParaRPr lang="en-US" altLang="zh-CN">
              <a:solidFill>
                <a:srgbClr val="000000"/>
              </a:solidFill>
              <a:ea typeface="SimSun" pitchFamily="2" charset="-122"/>
            </a:endParaRPr>
          </a:p>
        </p:txBody>
      </p:sp>
      <p:sp>
        <p:nvSpPr>
          <p:cNvPr id="20492" name="Line 72"/>
          <p:cNvSpPr>
            <a:spLocks noChangeShapeType="1"/>
          </p:cNvSpPr>
          <p:nvPr/>
        </p:nvSpPr>
        <p:spPr bwMode="auto">
          <a:xfrm>
            <a:off x="1665288" y="1833563"/>
            <a:ext cx="211137" cy="231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3" name="Text Box 60"/>
          <p:cNvSpPr txBox="1">
            <a:spLocks noChangeArrowheads="1"/>
          </p:cNvSpPr>
          <p:nvPr/>
        </p:nvSpPr>
        <p:spPr bwMode="auto">
          <a:xfrm>
            <a:off x="300038" y="5537200"/>
            <a:ext cx="85883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75" indent="-31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a:ea typeface="SimSun" pitchFamily="2" charset="-122"/>
              </a:rPr>
              <a:t>So to produce a good current amplifier, we need a </a:t>
            </a:r>
            <a:r>
              <a:rPr lang="en-GB" altLang="zh-CN" sz="1600" b="1" i="1">
                <a:ea typeface="SimSun" pitchFamily="2" charset="-122"/>
              </a:rPr>
              <a:t>shunt feedback connection </a:t>
            </a:r>
            <a:r>
              <a:rPr lang="en-GB" altLang="zh-CN" sz="1600">
                <a:ea typeface="SimSun" pitchFamily="2" charset="-122"/>
              </a:rPr>
              <a:t>at the input to make a low input impedance and </a:t>
            </a:r>
            <a:r>
              <a:rPr lang="en-GB" altLang="zh-CN" sz="1600" b="1" i="1">
                <a:ea typeface="SimSun" pitchFamily="2" charset="-122"/>
              </a:rPr>
              <a:t>a series connection </a:t>
            </a:r>
            <a:r>
              <a:rPr lang="en-GB" altLang="zh-CN" sz="1600">
                <a:ea typeface="SimSun" pitchFamily="2" charset="-122"/>
              </a:rPr>
              <a:t>at the output to make a high output impedance</a:t>
            </a:r>
            <a:endParaRPr lang="en-GB" altLang="zh-CN" sz="1600" b="1" i="1" baseline="-25000">
              <a:ea typeface="SimSun" pitchFamily="2" charset="-122"/>
            </a:endParaRPr>
          </a:p>
        </p:txBody>
      </p:sp>
      <p:sp>
        <p:nvSpPr>
          <p:cNvPr id="20494" name="Text Box 60"/>
          <p:cNvSpPr txBox="1">
            <a:spLocks noChangeArrowheads="1"/>
          </p:cNvSpPr>
          <p:nvPr/>
        </p:nvSpPr>
        <p:spPr bwMode="auto">
          <a:xfrm>
            <a:off x="2833688" y="6296025"/>
            <a:ext cx="46307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75" indent="-31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a:ea typeface="SimSun" pitchFamily="2" charset="-122"/>
              </a:rPr>
              <a:t>i.e. </a:t>
            </a:r>
            <a:r>
              <a:rPr lang="en-GB" altLang="zh-CN" sz="1600" b="1" i="1">
                <a:ea typeface="SimSun" pitchFamily="2" charset="-122"/>
              </a:rPr>
              <a:t>a SHUNT-SERIES feedback configuration</a:t>
            </a:r>
            <a:endParaRPr lang="en-GB" altLang="zh-CN" sz="1600" b="1" i="1" baseline="-25000">
              <a:ea typeface="SimSun"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CEA23BCE-AA34-4588-B934-075400E8F45C}" type="slidenum">
              <a:rPr lang="en-GB" altLang="en-US" sz="1200">
                <a:latin typeface="Garamond" pitchFamily="18" charset="0"/>
              </a:rPr>
              <a:pPr/>
              <a:t>7</a:t>
            </a:fld>
            <a:endParaRPr lang="en-GB" altLang="en-US" sz="1200">
              <a:latin typeface="Garamond" pitchFamily="18" charset="0"/>
            </a:endParaRPr>
          </a:p>
        </p:txBody>
      </p:sp>
      <p:sp>
        <p:nvSpPr>
          <p:cNvPr id="22531"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2532"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22533"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22534" name="Text Box 5"/>
          <p:cNvSpPr txBox="1">
            <a:spLocks noChangeArrowheads="1"/>
          </p:cNvSpPr>
          <p:nvPr/>
        </p:nvSpPr>
        <p:spPr bwMode="auto">
          <a:xfrm>
            <a:off x="441325" y="1057275"/>
            <a:ext cx="4027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b="1">
                <a:ea typeface="SimSun" pitchFamily="2" charset="-122"/>
              </a:rPr>
              <a:t>3)   The ideal transresistance amplifier</a:t>
            </a:r>
            <a:endParaRPr lang="en-GB" altLang="zh-CN" sz="1600">
              <a:ea typeface="SimSun" pitchFamily="2" charset="-122"/>
            </a:endParaRPr>
          </a:p>
        </p:txBody>
      </p:sp>
      <p:graphicFrame>
        <p:nvGraphicFramePr>
          <p:cNvPr id="22535" name="Object 7"/>
          <p:cNvGraphicFramePr>
            <a:graphicFrameLocks noChangeAspect="1"/>
          </p:cNvGraphicFramePr>
          <p:nvPr/>
        </p:nvGraphicFramePr>
        <p:xfrm>
          <a:off x="5865813" y="2106613"/>
          <a:ext cx="701675" cy="733425"/>
        </p:xfrm>
        <a:graphic>
          <a:graphicData uri="http://schemas.openxmlformats.org/presentationml/2006/ole">
            <mc:AlternateContent xmlns:mc="http://schemas.openxmlformats.org/markup-compatibility/2006">
              <mc:Choice xmlns:v="urn:schemas-microsoft-com:vml" Requires="v">
                <p:oleObj spid="_x0000_s22673" name="Equation" r:id="rId4" imgW="469696" imgH="431613" progId="Equation.3">
                  <p:embed/>
                </p:oleObj>
              </mc:Choice>
              <mc:Fallback>
                <p:oleObj name="Equation" r:id="rId4" imgW="469696" imgH="431613"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5813" y="2106613"/>
                        <a:ext cx="7016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6" name="Line 8"/>
          <p:cNvSpPr>
            <a:spLocks noChangeShapeType="1"/>
          </p:cNvSpPr>
          <p:nvPr/>
        </p:nvSpPr>
        <p:spPr bwMode="auto">
          <a:xfrm>
            <a:off x="5873750" y="1042988"/>
            <a:ext cx="1588" cy="976312"/>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7" name="Line 9"/>
          <p:cNvSpPr>
            <a:spLocks noChangeShapeType="1"/>
          </p:cNvSpPr>
          <p:nvPr/>
        </p:nvSpPr>
        <p:spPr bwMode="auto">
          <a:xfrm flipV="1">
            <a:off x="5873750" y="1530350"/>
            <a:ext cx="747713" cy="488950"/>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8" name="Line 10"/>
          <p:cNvSpPr>
            <a:spLocks noChangeShapeType="1"/>
          </p:cNvSpPr>
          <p:nvPr/>
        </p:nvSpPr>
        <p:spPr bwMode="auto">
          <a:xfrm>
            <a:off x="5873750" y="1042988"/>
            <a:ext cx="747713" cy="487362"/>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9" name="Line 11"/>
          <p:cNvSpPr>
            <a:spLocks noChangeShapeType="1"/>
          </p:cNvSpPr>
          <p:nvPr/>
        </p:nvSpPr>
        <p:spPr bwMode="auto">
          <a:xfrm flipH="1">
            <a:off x="5275263" y="1530350"/>
            <a:ext cx="598487" cy="1588"/>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0" name="Line 12"/>
          <p:cNvSpPr>
            <a:spLocks noChangeShapeType="1"/>
          </p:cNvSpPr>
          <p:nvPr/>
        </p:nvSpPr>
        <p:spPr bwMode="auto">
          <a:xfrm flipH="1">
            <a:off x="6621463" y="1530350"/>
            <a:ext cx="596900" cy="1588"/>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1" name="Oval 13"/>
          <p:cNvSpPr>
            <a:spLocks noChangeArrowheads="1"/>
          </p:cNvSpPr>
          <p:nvPr/>
        </p:nvSpPr>
        <p:spPr bwMode="auto">
          <a:xfrm>
            <a:off x="5246688" y="1498600"/>
            <a:ext cx="58737" cy="65088"/>
          </a:xfrm>
          <a:prstGeom prst="ellipse">
            <a:avLst/>
          </a:prstGeom>
          <a:solidFill>
            <a:srgbClr val="000000"/>
          </a:solidFill>
          <a:ln w="0">
            <a:solidFill>
              <a:srgbClr val="000000"/>
            </a:solidFill>
            <a:round/>
            <a:headEnd/>
            <a:tailEnd/>
          </a:ln>
        </p:spPr>
        <p:txBody>
          <a:bodyPr/>
          <a:lstStyle/>
          <a:p>
            <a:pPr eaLnBrk="1" hangingPunct="1"/>
            <a:endParaRPr lang="en-US" altLang="zh-CN">
              <a:ea typeface="SimSun" pitchFamily="2" charset="-122"/>
            </a:endParaRPr>
          </a:p>
        </p:txBody>
      </p:sp>
      <p:sp>
        <p:nvSpPr>
          <p:cNvPr id="22542" name="Oval 14"/>
          <p:cNvSpPr>
            <a:spLocks noChangeArrowheads="1"/>
          </p:cNvSpPr>
          <p:nvPr/>
        </p:nvSpPr>
        <p:spPr bwMode="auto">
          <a:xfrm>
            <a:off x="5246688" y="1498600"/>
            <a:ext cx="58737" cy="65088"/>
          </a:xfrm>
          <a:prstGeom prst="ellipse">
            <a:avLst/>
          </a:pr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22543" name="Oval 15"/>
          <p:cNvSpPr>
            <a:spLocks noChangeArrowheads="1"/>
          </p:cNvSpPr>
          <p:nvPr/>
        </p:nvSpPr>
        <p:spPr bwMode="auto">
          <a:xfrm>
            <a:off x="7188200" y="1498600"/>
            <a:ext cx="60325" cy="65088"/>
          </a:xfrm>
          <a:prstGeom prst="ellipse">
            <a:avLst/>
          </a:prstGeom>
          <a:solidFill>
            <a:srgbClr val="000000"/>
          </a:solidFill>
          <a:ln w="0">
            <a:solidFill>
              <a:srgbClr val="000000"/>
            </a:solidFill>
            <a:round/>
            <a:headEnd/>
            <a:tailEnd/>
          </a:ln>
        </p:spPr>
        <p:txBody>
          <a:bodyPr/>
          <a:lstStyle/>
          <a:p>
            <a:pPr eaLnBrk="1" hangingPunct="1"/>
            <a:endParaRPr lang="en-US" altLang="zh-CN">
              <a:ea typeface="SimSun" pitchFamily="2" charset="-122"/>
            </a:endParaRPr>
          </a:p>
        </p:txBody>
      </p:sp>
      <p:sp>
        <p:nvSpPr>
          <p:cNvPr id="22544" name="Oval 16"/>
          <p:cNvSpPr>
            <a:spLocks noChangeArrowheads="1"/>
          </p:cNvSpPr>
          <p:nvPr/>
        </p:nvSpPr>
        <p:spPr bwMode="auto">
          <a:xfrm>
            <a:off x="7188200" y="1498600"/>
            <a:ext cx="60325" cy="65088"/>
          </a:xfrm>
          <a:prstGeom prst="ellipse">
            <a:avLst/>
          </a:pr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22545" name="Line 17"/>
          <p:cNvSpPr>
            <a:spLocks noChangeShapeType="1"/>
          </p:cNvSpPr>
          <p:nvPr/>
        </p:nvSpPr>
        <p:spPr bwMode="auto">
          <a:xfrm>
            <a:off x="5514975" y="1530350"/>
            <a:ext cx="38100" cy="1588"/>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6" name="Line 18"/>
          <p:cNvSpPr>
            <a:spLocks noChangeShapeType="1"/>
          </p:cNvSpPr>
          <p:nvPr/>
        </p:nvSpPr>
        <p:spPr bwMode="auto">
          <a:xfrm>
            <a:off x="6829425" y="1530350"/>
            <a:ext cx="39688" cy="1588"/>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7" name="Text Box 19"/>
          <p:cNvSpPr txBox="1">
            <a:spLocks noChangeArrowheads="1"/>
          </p:cNvSpPr>
          <p:nvPr/>
        </p:nvSpPr>
        <p:spPr bwMode="auto">
          <a:xfrm>
            <a:off x="5289550" y="1119188"/>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i</a:t>
            </a:r>
            <a:r>
              <a:rPr lang="en-GB" altLang="zh-CN" sz="1600" baseline="-25000">
                <a:ea typeface="SimSun" pitchFamily="2" charset="-122"/>
              </a:rPr>
              <a:t>i</a:t>
            </a:r>
          </a:p>
        </p:txBody>
      </p:sp>
      <p:sp>
        <p:nvSpPr>
          <p:cNvPr id="22548" name="Text Box 20"/>
          <p:cNvSpPr txBox="1">
            <a:spLocks noChangeArrowheads="1"/>
          </p:cNvSpPr>
          <p:nvPr/>
        </p:nvSpPr>
        <p:spPr bwMode="auto">
          <a:xfrm>
            <a:off x="6831013" y="1106488"/>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O</a:t>
            </a:r>
          </a:p>
        </p:txBody>
      </p:sp>
      <p:sp>
        <p:nvSpPr>
          <p:cNvPr id="22549" name="Text Box 21"/>
          <p:cNvSpPr txBox="1">
            <a:spLocks noChangeArrowheads="1"/>
          </p:cNvSpPr>
          <p:nvPr/>
        </p:nvSpPr>
        <p:spPr bwMode="auto">
          <a:xfrm>
            <a:off x="5956300" y="1322388"/>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A</a:t>
            </a:r>
            <a:r>
              <a:rPr lang="en-GB" altLang="zh-CN" sz="1600" baseline="-25000">
                <a:ea typeface="SimSun" pitchFamily="2" charset="-122"/>
              </a:rPr>
              <a:t>r</a:t>
            </a:r>
          </a:p>
        </p:txBody>
      </p:sp>
      <p:sp>
        <p:nvSpPr>
          <p:cNvPr id="22550" name="Text Box 55"/>
          <p:cNvSpPr txBox="1">
            <a:spLocks noChangeArrowheads="1"/>
          </p:cNvSpPr>
          <p:nvPr/>
        </p:nvSpPr>
        <p:spPr bwMode="auto">
          <a:xfrm>
            <a:off x="487363" y="4900613"/>
            <a:ext cx="82962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75" indent="-31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a:ea typeface="SimSun" pitchFamily="2" charset="-122"/>
              </a:rPr>
              <a:t>Applying the same principles as in the previous two cases results in the conclusion that to produce a good transresistance amplifier, we need </a:t>
            </a:r>
            <a:r>
              <a:rPr lang="en-GB" altLang="zh-CN" sz="1600" b="1" i="1">
                <a:ea typeface="SimSun" pitchFamily="2" charset="-122"/>
              </a:rPr>
              <a:t>a SHUNT-SHUNT feedback configuration</a:t>
            </a:r>
            <a:r>
              <a:rPr lang="en-GB" altLang="zh-CN" sz="1600">
                <a:ea typeface="SimSun" pitchFamily="2" charset="-122"/>
              </a:rPr>
              <a:t> so that:</a:t>
            </a:r>
            <a:endParaRPr lang="en-GB" altLang="zh-CN" sz="1600" b="1" i="1" baseline="-25000">
              <a:ea typeface="SimSun" pitchFamily="2" charset="-122"/>
            </a:endParaRPr>
          </a:p>
        </p:txBody>
      </p:sp>
      <p:sp>
        <p:nvSpPr>
          <p:cNvPr id="22551" name="Text Box 61"/>
          <p:cNvSpPr txBox="1">
            <a:spLocks noChangeArrowheads="1"/>
          </p:cNvSpPr>
          <p:nvPr/>
        </p:nvSpPr>
        <p:spPr bwMode="auto">
          <a:xfrm>
            <a:off x="647700" y="1746250"/>
            <a:ext cx="48482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75" indent="-31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a:ea typeface="SimSun" pitchFamily="2" charset="-122"/>
              </a:rPr>
              <a:t>(also can be described as a current to voltage converter or a current dependent voltage source)</a:t>
            </a:r>
          </a:p>
        </p:txBody>
      </p:sp>
      <p:grpSp>
        <p:nvGrpSpPr>
          <p:cNvPr id="22552" name="Group 64"/>
          <p:cNvGrpSpPr>
            <a:grpSpLocks/>
          </p:cNvGrpSpPr>
          <p:nvPr/>
        </p:nvGrpSpPr>
        <p:grpSpPr bwMode="auto">
          <a:xfrm>
            <a:off x="508000" y="2562225"/>
            <a:ext cx="6753225" cy="2095500"/>
            <a:chOff x="320" y="1614"/>
            <a:chExt cx="4254" cy="1320"/>
          </a:xfrm>
        </p:grpSpPr>
        <p:sp>
          <p:nvSpPr>
            <p:cNvPr id="22556" name="Text Box 22"/>
            <p:cNvSpPr txBox="1">
              <a:spLocks noChangeArrowheads="1"/>
            </p:cNvSpPr>
            <p:nvPr/>
          </p:nvSpPr>
          <p:spPr bwMode="auto">
            <a:xfrm>
              <a:off x="4245" y="2303"/>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O</a:t>
              </a:r>
            </a:p>
          </p:txBody>
        </p:sp>
        <p:sp>
          <p:nvSpPr>
            <p:cNvPr id="22557" name="Rectangle 23"/>
            <p:cNvSpPr>
              <a:spLocks noChangeArrowheads="1"/>
            </p:cNvSpPr>
            <p:nvPr/>
          </p:nvSpPr>
          <p:spPr bwMode="auto">
            <a:xfrm>
              <a:off x="937" y="1614"/>
              <a:ext cx="1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r>
                <a:rPr lang="en-GB" altLang="zh-CN" sz="1400">
                  <a:ea typeface="SimSun" pitchFamily="2" charset="-122"/>
                  <a:cs typeface="Times New Roman" pitchFamily="18" charset="0"/>
                </a:rPr>
                <a:t>Amplifier equivalent circuit</a:t>
              </a:r>
            </a:p>
          </p:txBody>
        </p:sp>
        <p:sp>
          <p:nvSpPr>
            <p:cNvPr id="22558" name="Line 24"/>
            <p:cNvSpPr>
              <a:spLocks noChangeShapeType="1"/>
            </p:cNvSpPr>
            <p:nvPr/>
          </p:nvSpPr>
          <p:spPr bwMode="auto">
            <a:xfrm>
              <a:off x="2060" y="2070"/>
              <a:ext cx="0" cy="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9" name="Rectangle 25"/>
            <p:cNvSpPr>
              <a:spLocks noChangeArrowheads="1"/>
            </p:cNvSpPr>
            <p:nvPr/>
          </p:nvSpPr>
          <p:spPr bwMode="auto">
            <a:xfrm>
              <a:off x="2015" y="2280"/>
              <a:ext cx="95" cy="248"/>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22560" name="Line 26"/>
            <p:cNvSpPr>
              <a:spLocks noChangeShapeType="1"/>
            </p:cNvSpPr>
            <p:nvPr/>
          </p:nvSpPr>
          <p:spPr bwMode="auto">
            <a:xfrm>
              <a:off x="619" y="2820"/>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1" name="Line 27"/>
            <p:cNvSpPr>
              <a:spLocks noChangeShapeType="1"/>
            </p:cNvSpPr>
            <p:nvPr/>
          </p:nvSpPr>
          <p:spPr bwMode="auto">
            <a:xfrm>
              <a:off x="618" y="2074"/>
              <a:ext cx="14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2" name="Line 28"/>
            <p:cNvSpPr>
              <a:spLocks noChangeShapeType="1"/>
            </p:cNvSpPr>
            <p:nvPr/>
          </p:nvSpPr>
          <p:spPr bwMode="auto">
            <a:xfrm>
              <a:off x="620" y="2074"/>
              <a:ext cx="0" cy="7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3" name="Oval 29"/>
            <p:cNvSpPr>
              <a:spLocks noChangeArrowheads="1"/>
            </p:cNvSpPr>
            <p:nvPr/>
          </p:nvSpPr>
          <p:spPr bwMode="auto">
            <a:xfrm>
              <a:off x="501" y="2338"/>
              <a:ext cx="241" cy="242"/>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22564" name="Oval 30"/>
            <p:cNvSpPr>
              <a:spLocks noChangeArrowheads="1"/>
            </p:cNvSpPr>
            <p:nvPr/>
          </p:nvSpPr>
          <p:spPr bwMode="auto">
            <a:xfrm>
              <a:off x="1559" y="2045"/>
              <a:ext cx="51" cy="51"/>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22565" name="Oval 31"/>
            <p:cNvSpPr>
              <a:spLocks noChangeArrowheads="1"/>
            </p:cNvSpPr>
            <p:nvPr/>
          </p:nvSpPr>
          <p:spPr bwMode="auto">
            <a:xfrm>
              <a:off x="1557" y="2791"/>
              <a:ext cx="51" cy="52"/>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22566" name="Line 34"/>
            <p:cNvSpPr>
              <a:spLocks noChangeShapeType="1"/>
            </p:cNvSpPr>
            <p:nvPr/>
          </p:nvSpPr>
          <p:spPr bwMode="auto">
            <a:xfrm>
              <a:off x="2608" y="2077"/>
              <a:ext cx="11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7" name="Oval 35"/>
            <p:cNvSpPr>
              <a:spLocks noChangeArrowheads="1"/>
            </p:cNvSpPr>
            <p:nvPr/>
          </p:nvSpPr>
          <p:spPr bwMode="auto">
            <a:xfrm>
              <a:off x="3403" y="2055"/>
              <a:ext cx="52" cy="51"/>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22568" name="Oval 36"/>
            <p:cNvSpPr>
              <a:spLocks noChangeArrowheads="1"/>
            </p:cNvSpPr>
            <p:nvPr/>
          </p:nvSpPr>
          <p:spPr bwMode="auto">
            <a:xfrm>
              <a:off x="3408" y="2801"/>
              <a:ext cx="51" cy="52"/>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22569" name="Line 37"/>
            <p:cNvSpPr>
              <a:spLocks noChangeShapeType="1"/>
            </p:cNvSpPr>
            <p:nvPr/>
          </p:nvSpPr>
          <p:spPr bwMode="auto">
            <a:xfrm>
              <a:off x="3797" y="2081"/>
              <a:ext cx="0" cy="7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0" name="Rectangle 38"/>
            <p:cNvSpPr>
              <a:spLocks noChangeArrowheads="1"/>
            </p:cNvSpPr>
            <p:nvPr/>
          </p:nvSpPr>
          <p:spPr bwMode="auto">
            <a:xfrm>
              <a:off x="3752" y="2312"/>
              <a:ext cx="95" cy="248"/>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22571" name="Rectangle 39"/>
            <p:cNvSpPr>
              <a:spLocks noChangeArrowheads="1"/>
            </p:cNvSpPr>
            <p:nvPr/>
          </p:nvSpPr>
          <p:spPr bwMode="auto">
            <a:xfrm>
              <a:off x="1583" y="1974"/>
              <a:ext cx="1848" cy="96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ea typeface="SimSun" pitchFamily="2" charset="-122"/>
              </a:endParaRPr>
            </a:p>
          </p:txBody>
        </p:sp>
        <p:sp>
          <p:nvSpPr>
            <p:cNvPr id="22572" name="Text Box 40"/>
            <p:cNvSpPr txBox="1">
              <a:spLocks noChangeArrowheads="1"/>
            </p:cNvSpPr>
            <p:nvPr/>
          </p:nvSpPr>
          <p:spPr bwMode="auto">
            <a:xfrm>
              <a:off x="2856" y="2458"/>
              <a:ext cx="4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A</a:t>
              </a:r>
              <a:r>
                <a:rPr lang="en-GB" altLang="zh-CN" sz="1600" baseline="-25000">
                  <a:ea typeface="SimSun" pitchFamily="2" charset="-122"/>
                </a:rPr>
                <a:t>r </a:t>
              </a:r>
              <a:r>
                <a:rPr lang="en-GB" altLang="zh-CN" sz="1600">
                  <a:ea typeface="SimSun" pitchFamily="2" charset="-122"/>
                </a:rPr>
                <a:t>i</a:t>
              </a:r>
              <a:r>
                <a:rPr lang="en-GB" altLang="zh-CN" sz="1600" baseline="-25000">
                  <a:ea typeface="SimSun" pitchFamily="2" charset="-122"/>
                </a:rPr>
                <a:t>i</a:t>
              </a:r>
            </a:p>
          </p:txBody>
        </p:sp>
        <p:sp>
          <p:nvSpPr>
            <p:cNvPr id="22573" name="Line 41"/>
            <p:cNvSpPr>
              <a:spLocks noChangeShapeType="1"/>
            </p:cNvSpPr>
            <p:nvPr/>
          </p:nvSpPr>
          <p:spPr bwMode="auto">
            <a:xfrm rot="5400000" flipV="1">
              <a:off x="1203" y="1992"/>
              <a:ext cx="0" cy="1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74" name="Text Box 42"/>
            <p:cNvSpPr txBox="1">
              <a:spLocks noChangeArrowheads="1"/>
            </p:cNvSpPr>
            <p:nvPr/>
          </p:nvSpPr>
          <p:spPr bwMode="auto">
            <a:xfrm>
              <a:off x="1089" y="1790"/>
              <a:ext cx="2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i</a:t>
              </a:r>
              <a:r>
                <a:rPr lang="en-GB" altLang="zh-CN" sz="1600" baseline="-25000">
                  <a:ea typeface="SimSun" pitchFamily="2" charset="-122"/>
                </a:rPr>
                <a:t>i</a:t>
              </a:r>
            </a:p>
          </p:txBody>
        </p:sp>
        <p:sp>
          <p:nvSpPr>
            <p:cNvPr id="22575" name="Text Box 43"/>
            <p:cNvSpPr txBox="1">
              <a:spLocks noChangeArrowheads="1"/>
            </p:cNvSpPr>
            <p:nvPr/>
          </p:nvSpPr>
          <p:spPr bwMode="auto">
            <a:xfrm>
              <a:off x="1039" y="2321"/>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S</a:t>
              </a:r>
            </a:p>
          </p:txBody>
        </p:sp>
        <p:sp>
          <p:nvSpPr>
            <p:cNvPr id="22576" name="Text Box 44"/>
            <p:cNvSpPr txBox="1">
              <a:spLocks noChangeArrowheads="1"/>
            </p:cNvSpPr>
            <p:nvPr/>
          </p:nvSpPr>
          <p:spPr bwMode="auto">
            <a:xfrm>
              <a:off x="320" y="2338"/>
              <a:ext cx="2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i</a:t>
              </a:r>
              <a:r>
                <a:rPr lang="en-GB" altLang="zh-CN" sz="1600" baseline="-25000">
                  <a:ea typeface="SimSun" pitchFamily="2" charset="-122"/>
                </a:rPr>
                <a:t>S</a:t>
              </a:r>
            </a:p>
          </p:txBody>
        </p:sp>
        <p:sp>
          <p:nvSpPr>
            <p:cNvPr id="22577" name="Line 45"/>
            <p:cNvSpPr>
              <a:spLocks noChangeShapeType="1"/>
            </p:cNvSpPr>
            <p:nvPr/>
          </p:nvSpPr>
          <p:spPr bwMode="auto">
            <a:xfrm flipV="1">
              <a:off x="620" y="2375"/>
              <a:ext cx="0" cy="1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78" name="Text Box 46"/>
            <p:cNvSpPr txBox="1">
              <a:spLocks noChangeArrowheads="1"/>
            </p:cNvSpPr>
            <p:nvPr/>
          </p:nvSpPr>
          <p:spPr bwMode="auto">
            <a:xfrm>
              <a:off x="1780" y="2299"/>
              <a:ext cx="2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i</a:t>
              </a:r>
            </a:p>
          </p:txBody>
        </p:sp>
        <p:sp>
          <p:nvSpPr>
            <p:cNvPr id="22579" name="Text Box 47"/>
            <p:cNvSpPr txBox="1">
              <a:spLocks noChangeArrowheads="1"/>
            </p:cNvSpPr>
            <p:nvPr/>
          </p:nvSpPr>
          <p:spPr bwMode="auto">
            <a:xfrm>
              <a:off x="2673" y="2141"/>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O</a:t>
              </a:r>
            </a:p>
          </p:txBody>
        </p:sp>
        <p:sp>
          <p:nvSpPr>
            <p:cNvPr id="22580" name="Text Box 48"/>
            <p:cNvSpPr txBox="1">
              <a:spLocks noChangeArrowheads="1"/>
            </p:cNvSpPr>
            <p:nvPr/>
          </p:nvSpPr>
          <p:spPr bwMode="auto">
            <a:xfrm>
              <a:off x="3882" y="2321"/>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L</a:t>
              </a:r>
            </a:p>
          </p:txBody>
        </p:sp>
        <p:sp>
          <p:nvSpPr>
            <p:cNvPr id="22581" name="Line 49"/>
            <p:cNvSpPr>
              <a:spLocks noChangeShapeType="1"/>
            </p:cNvSpPr>
            <p:nvPr/>
          </p:nvSpPr>
          <p:spPr bwMode="auto">
            <a:xfrm>
              <a:off x="1501" y="1810"/>
              <a:ext cx="133" cy="1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82" name="Line 50"/>
            <p:cNvSpPr>
              <a:spLocks noChangeShapeType="1"/>
            </p:cNvSpPr>
            <p:nvPr/>
          </p:nvSpPr>
          <p:spPr bwMode="auto">
            <a:xfrm flipV="1">
              <a:off x="4225" y="2183"/>
              <a:ext cx="0" cy="5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83" name="Line 56"/>
            <p:cNvSpPr>
              <a:spLocks noChangeShapeType="1"/>
            </p:cNvSpPr>
            <p:nvPr/>
          </p:nvSpPr>
          <p:spPr bwMode="auto">
            <a:xfrm>
              <a:off x="979" y="2073"/>
              <a:ext cx="0" cy="7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4" name="Rectangle 57"/>
            <p:cNvSpPr>
              <a:spLocks noChangeArrowheads="1"/>
            </p:cNvSpPr>
            <p:nvPr/>
          </p:nvSpPr>
          <p:spPr bwMode="auto">
            <a:xfrm>
              <a:off x="933" y="2315"/>
              <a:ext cx="95" cy="248"/>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22585" name="Line 58"/>
            <p:cNvSpPr>
              <a:spLocks noChangeShapeType="1"/>
            </p:cNvSpPr>
            <p:nvPr/>
          </p:nvSpPr>
          <p:spPr bwMode="auto">
            <a:xfrm flipV="1">
              <a:off x="2610" y="2084"/>
              <a:ext cx="0" cy="7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6" name="AutoShape 59"/>
            <p:cNvSpPr>
              <a:spLocks noChangeArrowheads="1"/>
            </p:cNvSpPr>
            <p:nvPr/>
          </p:nvSpPr>
          <p:spPr bwMode="auto">
            <a:xfrm>
              <a:off x="2464" y="2442"/>
              <a:ext cx="287" cy="287"/>
            </a:xfrm>
            <a:prstGeom prst="diamond">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22587" name="Line 60"/>
            <p:cNvSpPr>
              <a:spLocks noChangeShapeType="1"/>
            </p:cNvSpPr>
            <p:nvPr/>
          </p:nvSpPr>
          <p:spPr bwMode="auto">
            <a:xfrm flipV="1">
              <a:off x="2818" y="2492"/>
              <a:ext cx="0" cy="1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88" name="Rectangle 33"/>
            <p:cNvSpPr>
              <a:spLocks noChangeArrowheads="1"/>
            </p:cNvSpPr>
            <p:nvPr/>
          </p:nvSpPr>
          <p:spPr bwMode="auto">
            <a:xfrm rot="10800000">
              <a:off x="2581" y="2146"/>
              <a:ext cx="71" cy="209"/>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grpSp>
      <p:graphicFrame>
        <p:nvGraphicFramePr>
          <p:cNvPr id="22553" name="Object 65"/>
          <p:cNvGraphicFramePr>
            <a:graphicFrameLocks noChangeAspect="1"/>
          </p:cNvGraphicFramePr>
          <p:nvPr/>
        </p:nvGraphicFramePr>
        <p:xfrm>
          <a:off x="2882900" y="5657850"/>
          <a:ext cx="588963" cy="387350"/>
        </p:xfrm>
        <a:graphic>
          <a:graphicData uri="http://schemas.openxmlformats.org/presentationml/2006/ole">
            <mc:AlternateContent xmlns:mc="http://schemas.openxmlformats.org/markup-compatibility/2006">
              <mc:Choice xmlns:v="urn:schemas-microsoft-com:vml" Requires="v">
                <p:oleObj spid="_x0000_s22674" name="Equation" r:id="rId6" imgW="393529" imgH="228501" progId="Equation.3">
                  <p:embed/>
                </p:oleObj>
              </mc:Choice>
              <mc:Fallback>
                <p:oleObj name="Equation" r:id="rId6" imgW="393529" imgH="228501" progId="Equation.3">
                  <p:embed/>
                  <p:pic>
                    <p:nvPicPr>
                      <p:cNvPr id="0" name="Object 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2900" y="5657850"/>
                        <a:ext cx="5889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54" name="Object 66"/>
          <p:cNvGraphicFramePr>
            <a:graphicFrameLocks noChangeAspect="1"/>
          </p:cNvGraphicFramePr>
          <p:nvPr/>
        </p:nvGraphicFramePr>
        <p:xfrm>
          <a:off x="3709988" y="5651500"/>
          <a:ext cx="646112" cy="387350"/>
        </p:xfrm>
        <a:graphic>
          <a:graphicData uri="http://schemas.openxmlformats.org/presentationml/2006/ole">
            <mc:AlternateContent xmlns:mc="http://schemas.openxmlformats.org/markup-compatibility/2006">
              <mc:Choice xmlns:v="urn:schemas-microsoft-com:vml" Requires="v">
                <p:oleObj spid="_x0000_s22675" name="Equation" r:id="rId8" imgW="431613" imgH="228501" progId="Equation.3">
                  <p:embed/>
                </p:oleObj>
              </mc:Choice>
              <mc:Fallback>
                <p:oleObj name="Equation" r:id="rId8" imgW="431613" imgH="228501" progId="Equation.3">
                  <p:embed/>
                  <p:pic>
                    <p:nvPicPr>
                      <p:cNvPr id="0" name="Object 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9988" y="5651500"/>
                        <a:ext cx="64611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1" name="Straight Arrow Connector 60"/>
          <p:cNvCxnSpPr/>
          <p:nvPr/>
        </p:nvCxnSpPr>
        <p:spPr>
          <a:xfrm>
            <a:off x="5351463" y="1528763"/>
            <a:ext cx="225425" cy="158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C6657D57-3103-4DE7-8FF8-CBE08589812F}" type="slidenum">
              <a:rPr lang="en-GB" altLang="en-US" sz="1200">
                <a:latin typeface="Garamond" pitchFamily="18" charset="0"/>
              </a:rPr>
              <a:pPr/>
              <a:t>8</a:t>
            </a:fld>
            <a:endParaRPr lang="en-GB" altLang="en-US" sz="1200">
              <a:latin typeface="Garamond" pitchFamily="18" charset="0"/>
            </a:endParaRPr>
          </a:p>
        </p:txBody>
      </p:sp>
      <p:sp>
        <p:nvSpPr>
          <p:cNvPr id="24579"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458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24581"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sp>
        <p:nvSpPr>
          <p:cNvPr id="24582" name="Text Box 5"/>
          <p:cNvSpPr txBox="1">
            <a:spLocks noChangeArrowheads="1"/>
          </p:cNvSpPr>
          <p:nvPr/>
        </p:nvSpPr>
        <p:spPr bwMode="auto">
          <a:xfrm>
            <a:off x="411163" y="1042988"/>
            <a:ext cx="4394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b="1">
                <a:ea typeface="SimSun" pitchFamily="2" charset="-122"/>
              </a:rPr>
              <a:t>4)   The ideal transconductance amplifier</a:t>
            </a:r>
            <a:endParaRPr lang="en-GB" altLang="zh-CN" sz="1600">
              <a:ea typeface="SimSun" pitchFamily="2" charset="-122"/>
            </a:endParaRPr>
          </a:p>
        </p:txBody>
      </p:sp>
      <p:graphicFrame>
        <p:nvGraphicFramePr>
          <p:cNvPr id="24583" name="Object 6"/>
          <p:cNvGraphicFramePr>
            <a:graphicFrameLocks noChangeAspect="1"/>
          </p:cNvGraphicFramePr>
          <p:nvPr/>
        </p:nvGraphicFramePr>
        <p:xfrm>
          <a:off x="6881813" y="1795463"/>
          <a:ext cx="739775" cy="733425"/>
        </p:xfrm>
        <a:graphic>
          <a:graphicData uri="http://schemas.openxmlformats.org/presentationml/2006/ole">
            <mc:AlternateContent xmlns:mc="http://schemas.openxmlformats.org/markup-compatibility/2006">
              <mc:Choice xmlns:v="urn:schemas-microsoft-com:vml" Requires="v">
                <p:oleObj spid="_x0000_s24720" name="Equation" r:id="rId4" imgW="495085" imgH="431613" progId="Equation.3">
                  <p:embed/>
                </p:oleObj>
              </mc:Choice>
              <mc:Fallback>
                <p:oleObj name="Equation" r:id="rId4" imgW="495085" imgH="431613"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813" y="1795463"/>
                        <a:ext cx="7397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4" name="Line 7"/>
          <p:cNvSpPr>
            <a:spLocks noChangeShapeType="1"/>
          </p:cNvSpPr>
          <p:nvPr/>
        </p:nvSpPr>
        <p:spPr bwMode="auto">
          <a:xfrm>
            <a:off x="6427788" y="1073150"/>
            <a:ext cx="1587" cy="976313"/>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5" name="Line 8"/>
          <p:cNvSpPr>
            <a:spLocks noChangeShapeType="1"/>
          </p:cNvSpPr>
          <p:nvPr/>
        </p:nvSpPr>
        <p:spPr bwMode="auto">
          <a:xfrm flipV="1">
            <a:off x="6427788" y="1560513"/>
            <a:ext cx="747712" cy="488950"/>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6" name="Line 9"/>
          <p:cNvSpPr>
            <a:spLocks noChangeShapeType="1"/>
          </p:cNvSpPr>
          <p:nvPr/>
        </p:nvSpPr>
        <p:spPr bwMode="auto">
          <a:xfrm>
            <a:off x="6427788" y="1073150"/>
            <a:ext cx="747712" cy="487363"/>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7" name="Line 10"/>
          <p:cNvSpPr>
            <a:spLocks noChangeShapeType="1"/>
          </p:cNvSpPr>
          <p:nvPr/>
        </p:nvSpPr>
        <p:spPr bwMode="auto">
          <a:xfrm flipH="1">
            <a:off x="5829300" y="1560513"/>
            <a:ext cx="598488" cy="1587"/>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8" name="Line 11"/>
          <p:cNvSpPr>
            <a:spLocks noChangeShapeType="1"/>
          </p:cNvSpPr>
          <p:nvPr/>
        </p:nvSpPr>
        <p:spPr bwMode="auto">
          <a:xfrm flipH="1">
            <a:off x="7175500" y="1560513"/>
            <a:ext cx="596900" cy="1587"/>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9" name="Oval 12"/>
          <p:cNvSpPr>
            <a:spLocks noChangeArrowheads="1"/>
          </p:cNvSpPr>
          <p:nvPr/>
        </p:nvSpPr>
        <p:spPr bwMode="auto">
          <a:xfrm>
            <a:off x="5800725" y="1528763"/>
            <a:ext cx="58738" cy="65087"/>
          </a:xfrm>
          <a:prstGeom prst="ellipse">
            <a:avLst/>
          </a:prstGeom>
          <a:solidFill>
            <a:srgbClr val="000000"/>
          </a:solidFill>
          <a:ln w="0">
            <a:solidFill>
              <a:srgbClr val="000000"/>
            </a:solidFill>
            <a:round/>
            <a:headEnd/>
            <a:tailEnd/>
          </a:ln>
        </p:spPr>
        <p:txBody>
          <a:bodyPr/>
          <a:lstStyle/>
          <a:p>
            <a:pPr eaLnBrk="1" hangingPunct="1"/>
            <a:endParaRPr lang="en-US" altLang="zh-CN">
              <a:ea typeface="SimSun" pitchFamily="2" charset="-122"/>
            </a:endParaRPr>
          </a:p>
        </p:txBody>
      </p:sp>
      <p:sp>
        <p:nvSpPr>
          <p:cNvPr id="24590" name="Oval 13"/>
          <p:cNvSpPr>
            <a:spLocks noChangeArrowheads="1"/>
          </p:cNvSpPr>
          <p:nvPr/>
        </p:nvSpPr>
        <p:spPr bwMode="auto">
          <a:xfrm>
            <a:off x="5800725" y="1528763"/>
            <a:ext cx="58738" cy="65087"/>
          </a:xfrm>
          <a:prstGeom prst="ellipse">
            <a:avLst/>
          </a:pr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24591" name="Oval 14"/>
          <p:cNvSpPr>
            <a:spLocks noChangeArrowheads="1"/>
          </p:cNvSpPr>
          <p:nvPr/>
        </p:nvSpPr>
        <p:spPr bwMode="auto">
          <a:xfrm>
            <a:off x="7742238" y="1528763"/>
            <a:ext cx="60325" cy="65087"/>
          </a:xfrm>
          <a:prstGeom prst="ellipse">
            <a:avLst/>
          </a:prstGeom>
          <a:solidFill>
            <a:srgbClr val="000000"/>
          </a:solidFill>
          <a:ln w="0">
            <a:solidFill>
              <a:srgbClr val="000000"/>
            </a:solidFill>
            <a:round/>
            <a:headEnd/>
            <a:tailEnd/>
          </a:ln>
        </p:spPr>
        <p:txBody>
          <a:bodyPr/>
          <a:lstStyle/>
          <a:p>
            <a:pPr eaLnBrk="1" hangingPunct="1"/>
            <a:endParaRPr lang="en-US" altLang="zh-CN">
              <a:ea typeface="SimSun" pitchFamily="2" charset="-122"/>
            </a:endParaRPr>
          </a:p>
        </p:txBody>
      </p:sp>
      <p:sp>
        <p:nvSpPr>
          <p:cNvPr id="24592" name="Oval 15"/>
          <p:cNvSpPr>
            <a:spLocks noChangeArrowheads="1"/>
          </p:cNvSpPr>
          <p:nvPr/>
        </p:nvSpPr>
        <p:spPr bwMode="auto">
          <a:xfrm>
            <a:off x="7742238" y="1528763"/>
            <a:ext cx="60325" cy="65087"/>
          </a:xfrm>
          <a:prstGeom prst="ellipse">
            <a:avLst/>
          </a:pr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en-US" altLang="zh-CN">
              <a:ea typeface="SimSun" pitchFamily="2" charset="-122"/>
            </a:endParaRPr>
          </a:p>
        </p:txBody>
      </p:sp>
      <p:sp>
        <p:nvSpPr>
          <p:cNvPr id="24593" name="Line 16"/>
          <p:cNvSpPr>
            <a:spLocks noChangeShapeType="1"/>
          </p:cNvSpPr>
          <p:nvPr/>
        </p:nvSpPr>
        <p:spPr bwMode="auto">
          <a:xfrm>
            <a:off x="6069013" y="1560513"/>
            <a:ext cx="38100" cy="1587"/>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4" name="Line 17"/>
          <p:cNvSpPr>
            <a:spLocks noChangeShapeType="1"/>
          </p:cNvSpPr>
          <p:nvPr/>
        </p:nvSpPr>
        <p:spPr bwMode="auto">
          <a:xfrm>
            <a:off x="7383463" y="1560513"/>
            <a:ext cx="39687" cy="1587"/>
          </a:xfrm>
          <a:prstGeom prst="line">
            <a:avLst/>
          </a:prstGeom>
          <a:noFill/>
          <a:ln w="142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5" name="Text Box 18"/>
          <p:cNvSpPr txBox="1">
            <a:spLocks noChangeArrowheads="1"/>
          </p:cNvSpPr>
          <p:nvPr/>
        </p:nvSpPr>
        <p:spPr bwMode="auto">
          <a:xfrm>
            <a:off x="5603875" y="1163638"/>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i</a:t>
            </a:r>
          </a:p>
        </p:txBody>
      </p:sp>
      <p:sp>
        <p:nvSpPr>
          <p:cNvPr id="24596" name="Text Box 19"/>
          <p:cNvSpPr txBox="1">
            <a:spLocks noChangeArrowheads="1"/>
          </p:cNvSpPr>
          <p:nvPr/>
        </p:nvSpPr>
        <p:spPr bwMode="auto">
          <a:xfrm>
            <a:off x="7385050" y="1136650"/>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i</a:t>
            </a:r>
            <a:r>
              <a:rPr lang="en-GB" altLang="zh-CN" sz="1600" baseline="-25000">
                <a:ea typeface="SimSun" pitchFamily="2" charset="-122"/>
              </a:rPr>
              <a:t>O</a:t>
            </a:r>
          </a:p>
        </p:txBody>
      </p:sp>
      <p:sp>
        <p:nvSpPr>
          <p:cNvPr id="24597" name="Text Box 20"/>
          <p:cNvSpPr txBox="1">
            <a:spLocks noChangeArrowheads="1"/>
          </p:cNvSpPr>
          <p:nvPr/>
        </p:nvSpPr>
        <p:spPr bwMode="auto">
          <a:xfrm>
            <a:off x="6510338" y="1352550"/>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A</a:t>
            </a:r>
            <a:r>
              <a:rPr lang="en-GB" altLang="zh-CN" sz="1600" baseline="-25000">
                <a:ea typeface="SimSun" pitchFamily="2" charset="-122"/>
              </a:rPr>
              <a:t>g</a:t>
            </a:r>
          </a:p>
        </p:txBody>
      </p:sp>
      <p:sp>
        <p:nvSpPr>
          <p:cNvPr id="24598" name="Text Box 21"/>
          <p:cNvSpPr txBox="1">
            <a:spLocks noChangeArrowheads="1"/>
          </p:cNvSpPr>
          <p:nvPr/>
        </p:nvSpPr>
        <p:spPr bwMode="auto">
          <a:xfrm>
            <a:off x="592138" y="5049838"/>
            <a:ext cx="8356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75" indent="-31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a:ea typeface="SimSun" pitchFamily="2" charset="-122"/>
              </a:rPr>
              <a:t>To produce a good transconductance amplifier, we need </a:t>
            </a:r>
            <a:r>
              <a:rPr lang="en-GB" altLang="zh-CN" sz="1600" b="1" i="1">
                <a:ea typeface="SimSun" pitchFamily="2" charset="-122"/>
              </a:rPr>
              <a:t>a SERIES-SERIES feedback configuration </a:t>
            </a:r>
            <a:r>
              <a:rPr lang="en-GB" altLang="zh-CN" sz="1600">
                <a:ea typeface="SimSun" pitchFamily="2" charset="-122"/>
              </a:rPr>
              <a:t>so that:</a:t>
            </a:r>
            <a:endParaRPr lang="en-GB" altLang="zh-CN" sz="1600" baseline="-25000">
              <a:ea typeface="SimSun" pitchFamily="2" charset="-122"/>
            </a:endParaRPr>
          </a:p>
        </p:txBody>
      </p:sp>
      <p:grpSp>
        <p:nvGrpSpPr>
          <p:cNvPr id="24599" name="Group 95"/>
          <p:cNvGrpSpPr>
            <a:grpSpLocks/>
          </p:cNvGrpSpPr>
          <p:nvPr/>
        </p:nvGrpSpPr>
        <p:grpSpPr bwMode="auto">
          <a:xfrm>
            <a:off x="1384300" y="2532063"/>
            <a:ext cx="5999163" cy="2095500"/>
            <a:chOff x="872" y="1595"/>
            <a:chExt cx="3779" cy="1320"/>
          </a:xfrm>
        </p:grpSpPr>
        <p:sp>
          <p:nvSpPr>
            <p:cNvPr id="24603" name="Text Box 59"/>
            <p:cNvSpPr txBox="1">
              <a:spLocks noChangeArrowheads="1"/>
            </p:cNvSpPr>
            <p:nvPr/>
          </p:nvSpPr>
          <p:spPr bwMode="auto">
            <a:xfrm>
              <a:off x="4070" y="1819"/>
              <a:ext cx="2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i</a:t>
              </a:r>
              <a:r>
                <a:rPr lang="en-GB" altLang="zh-CN" sz="1600" baseline="-25000">
                  <a:ea typeface="SimSun" pitchFamily="2" charset="-122"/>
                </a:rPr>
                <a:t>O</a:t>
              </a:r>
            </a:p>
          </p:txBody>
        </p:sp>
        <p:sp>
          <p:nvSpPr>
            <p:cNvPr id="24604" name="Rectangle 60"/>
            <p:cNvSpPr>
              <a:spLocks noChangeArrowheads="1"/>
            </p:cNvSpPr>
            <p:nvPr/>
          </p:nvSpPr>
          <p:spPr bwMode="auto">
            <a:xfrm>
              <a:off x="1434" y="1595"/>
              <a:ext cx="1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r>
                <a:rPr lang="en-GB" altLang="zh-CN" sz="1400">
                  <a:ea typeface="SimSun" pitchFamily="2" charset="-122"/>
                  <a:cs typeface="Times New Roman" pitchFamily="18" charset="0"/>
                </a:rPr>
                <a:t>Amplifier equivalent circuit</a:t>
              </a:r>
            </a:p>
          </p:txBody>
        </p:sp>
        <p:sp>
          <p:nvSpPr>
            <p:cNvPr id="24605" name="Line 61"/>
            <p:cNvSpPr>
              <a:spLocks noChangeShapeType="1"/>
            </p:cNvSpPr>
            <p:nvPr/>
          </p:nvSpPr>
          <p:spPr bwMode="auto">
            <a:xfrm>
              <a:off x="2557" y="2051"/>
              <a:ext cx="0" cy="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6" name="Rectangle 62"/>
            <p:cNvSpPr>
              <a:spLocks noChangeArrowheads="1"/>
            </p:cNvSpPr>
            <p:nvPr/>
          </p:nvSpPr>
          <p:spPr bwMode="auto">
            <a:xfrm>
              <a:off x="2512" y="2261"/>
              <a:ext cx="95" cy="248"/>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24607" name="Line 63"/>
            <p:cNvSpPr>
              <a:spLocks noChangeShapeType="1"/>
            </p:cNvSpPr>
            <p:nvPr/>
          </p:nvSpPr>
          <p:spPr bwMode="auto">
            <a:xfrm>
              <a:off x="1375" y="2801"/>
              <a:ext cx="29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8" name="Line 64"/>
            <p:cNvSpPr>
              <a:spLocks noChangeShapeType="1"/>
            </p:cNvSpPr>
            <p:nvPr/>
          </p:nvSpPr>
          <p:spPr bwMode="auto">
            <a:xfrm>
              <a:off x="1381" y="2055"/>
              <a:ext cx="1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9" name="Oval 67"/>
            <p:cNvSpPr>
              <a:spLocks noChangeArrowheads="1"/>
            </p:cNvSpPr>
            <p:nvPr/>
          </p:nvSpPr>
          <p:spPr bwMode="auto">
            <a:xfrm>
              <a:off x="2056" y="2026"/>
              <a:ext cx="51" cy="51"/>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24610" name="Oval 68"/>
            <p:cNvSpPr>
              <a:spLocks noChangeArrowheads="1"/>
            </p:cNvSpPr>
            <p:nvPr/>
          </p:nvSpPr>
          <p:spPr bwMode="auto">
            <a:xfrm>
              <a:off x="2054" y="2772"/>
              <a:ext cx="51" cy="52"/>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24611" name="Line 69"/>
            <p:cNvSpPr>
              <a:spLocks noChangeShapeType="1"/>
            </p:cNvSpPr>
            <p:nvPr/>
          </p:nvSpPr>
          <p:spPr bwMode="auto">
            <a:xfrm flipV="1">
              <a:off x="3696" y="2058"/>
              <a:ext cx="0" cy="7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2" name="Rectangle 70"/>
            <p:cNvSpPr>
              <a:spLocks noChangeArrowheads="1"/>
            </p:cNvSpPr>
            <p:nvPr/>
          </p:nvSpPr>
          <p:spPr bwMode="auto">
            <a:xfrm>
              <a:off x="3668" y="2322"/>
              <a:ext cx="71" cy="209"/>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24613" name="Line 71"/>
            <p:cNvSpPr>
              <a:spLocks noChangeShapeType="1"/>
            </p:cNvSpPr>
            <p:nvPr/>
          </p:nvSpPr>
          <p:spPr bwMode="auto">
            <a:xfrm>
              <a:off x="3105" y="2058"/>
              <a:ext cx="11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4" name="Oval 72"/>
            <p:cNvSpPr>
              <a:spLocks noChangeArrowheads="1"/>
            </p:cNvSpPr>
            <p:nvPr/>
          </p:nvSpPr>
          <p:spPr bwMode="auto">
            <a:xfrm>
              <a:off x="3900" y="2036"/>
              <a:ext cx="52" cy="51"/>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24615" name="Oval 73"/>
            <p:cNvSpPr>
              <a:spLocks noChangeArrowheads="1"/>
            </p:cNvSpPr>
            <p:nvPr/>
          </p:nvSpPr>
          <p:spPr bwMode="auto">
            <a:xfrm>
              <a:off x="3905" y="2782"/>
              <a:ext cx="51" cy="52"/>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24616" name="Line 74"/>
            <p:cNvSpPr>
              <a:spLocks noChangeShapeType="1"/>
            </p:cNvSpPr>
            <p:nvPr/>
          </p:nvSpPr>
          <p:spPr bwMode="auto">
            <a:xfrm>
              <a:off x="4294" y="2062"/>
              <a:ext cx="0" cy="7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7" name="Rectangle 75"/>
            <p:cNvSpPr>
              <a:spLocks noChangeArrowheads="1"/>
            </p:cNvSpPr>
            <p:nvPr/>
          </p:nvSpPr>
          <p:spPr bwMode="auto">
            <a:xfrm>
              <a:off x="4249" y="2293"/>
              <a:ext cx="95" cy="248"/>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24618" name="Rectangle 76"/>
            <p:cNvSpPr>
              <a:spLocks noChangeArrowheads="1"/>
            </p:cNvSpPr>
            <p:nvPr/>
          </p:nvSpPr>
          <p:spPr bwMode="auto">
            <a:xfrm>
              <a:off x="2080" y="1955"/>
              <a:ext cx="1848" cy="96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ea typeface="SimSun" pitchFamily="2" charset="-122"/>
              </a:endParaRPr>
            </a:p>
          </p:txBody>
        </p:sp>
        <p:sp>
          <p:nvSpPr>
            <p:cNvPr id="24619" name="Text Box 77"/>
            <p:cNvSpPr txBox="1">
              <a:spLocks noChangeArrowheads="1"/>
            </p:cNvSpPr>
            <p:nvPr/>
          </p:nvSpPr>
          <p:spPr bwMode="auto">
            <a:xfrm>
              <a:off x="3248" y="2299"/>
              <a:ext cx="4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A</a:t>
              </a:r>
              <a:r>
                <a:rPr lang="en-GB" altLang="zh-CN" sz="1600" baseline="-25000">
                  <a:ea typeface="SimSun" pitchFamily="2" charset="-122"/>
                </a:rPr>
                <a:t>g </a:t>
              </a:r>
              <a:r>
                <a:rPr lang="en-GB" altLang="zh-CN" sz="1600">
                  <a:ea typeface="SimSun" pitchFamily="2" charset="-122"/>
                </a:rPr>
                <a:t>v</a:t>
              </a:r>
              <a:r>
                <a:rPr lang="en-GB" altLang="zh-CN" sz="1600" baseline="-25000">
                  <a:ea typeface="SimSun" pitchFamily="2" charset="-122"/>
                </a:rPr>
                <a:t>i</a:t>
              </a:r>
            </a:p>
          </p:txBody>
        </p:sp>
        <p:sp>
          <p:nvSpPr>
            <p:cNvPr id="24620" name="Line 78"/>
            <p:cNvSpPr>
              <a:spLocks noChangeShapeType="1"/>
            </p:cNvSpPr>
            <p:nvPr/>
          </p:nvSpPr>
          <p:spPr bwMode="auto">
            <a:xfrm flipV="1">
              <a:off x="1952" y="2263"/>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21" name="Text Box 79"/>
            <p:cNvSpPr txBox="1">
              <a:spLocks noChangeArrowheads="1"/>
            </p:cNvSpPr>
            <p:nvPr/>
          </p:nvSpPr>
          <p:spPr bwMode="auto">
            <a:xfrm>
              <a:off x="1722" y="2319"/>
              <a:ext cx="2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i</a:t>
              </a:r>
            </a:p>
          </p:txBody>
        </p:sp>
        <p:sp>
          <p:nvSpPr>
            <p:cNvPr id="24622" name="Text Box 83"/>
            <p:cNvSpPr txBox="1">
              <a:spLocks noChangeArrowheads="1"/>
            </p:cNvSpPr>
            <p:nvPr/>
          </p:nvSpPr>
          <p:spPr bwMode="auto">
            <a:xfrm>
              <a:off x="2277" y="2280"/>
              <a:ext cx="27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i</a:t>
              </a:r>
            </a:p>
          </p:txBody>
        </p:sp>
        <p:sp>
          <p:nvSpPr>
            <p:cNvPr id="24623" name="Text Box 84"/>
            <p:cNvSpPr txBox="1">
              <a:spLocks noChangeArrowheads="1"/>
            </p:cNvSpPr>
            <p:nvPr/>
          </p:nvSpPr>
          <p:spPr bwMode="auto">
            <a:xfrm>
              <a:off x="3747" y="2274"/>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O</a:t>
              </a:r>
            </a:p>
          </p:txBody>
        </p:sp>
        <p:sp>
          <p:nvSpPr>
            <p:cNvPr id="24624" name="Text Box 85"/>
            <p:cNvSpPr txBox="1">
              <a:spLocks noChangeArrowheads="1"/>
            </p:cNvSpPr>
            <p:nvPr/>
          </p:nvSpPr>
          <p:spPr bwMode="auto">
            <a:xfrm>
              <a:off x="4379" y="2267"/>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L</a:t>
              </a:r>
            </a:p>
          </p:txBody>
        </p:sp>
        <p:sp>
          <p:nvSpPr>
            <p:cNvPr id="24625" name="Line 86"/>
            <p:cNvSpPr>
              <a:spLocks noChangeShapeType="1"/>
            </p:cNvSpPr>
            <p:nvPr/>
          </p:nvSpPr>
          <p:spPr bwMode="auto">
            <a:xfrm>
              <a:off x="1998" y="1791"/>
              <a:ext cx="133" cy="1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26" name="Line 87"/>
            <p:cNvSpPr>
              <a:spLocks noChangeShapeType="1"/>
            </p:cNvSpPr>
            <p:nvPr/>
          </p:nvSpPr>
          <p:spPr bwMode="auto">
            <a:xfrm rot="5400000" flipV="1">
              <a:off x="4112" y="1915"/>
              <a:ext cx="0" cy="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27" name="Line 65"/>
            <p:cNvSpPr>
              <a:spLocks noChangeShapeType="1"/>
            </p:cNvSpPr>
            <p:nvPr/>
          </p:nvSpPr>
          <p:spPr bwMode="auto">
            <a:xfrm>
              <a:off x="1376" y="2055"/>
              <a:ext cx="0" cy="7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8" name="Oval 66"/>
            <p:cNvSpPr>
              <a:spLocks noChangeArrowheads="1"/>
            </p:cNvSpPr>
            <p:nvPr/>
          </p:nvSpPr>
          <p:spPr bwMode="auto">
            <a:xfrm>
              <a:off x="1257" y="2487"/>
              <a:ext cx="241" cy="242"/>
            </a:xfrm>
            <a:prstGeom prst="ellipse">
              <a:avLst/>
            </a:prstGeom>
            <a:solidFill>
              <a:schemeClr val="bg1"/>
            </a:solidFill>
            <a:ln w="9525">
              <a:solidFill>
                <a:schemeClr val="tx1"/>
              </a:solidFill>
              <a:round/>
              <a:headEnd/>
              <a:tailEnd/>
            </a:ln>
          </p:spPr>
          <p:txBody>
            <a:bodyPr wrap="none" anchor="ctr"/>
            <a:lstStyle/>
            <a:p>
              <a:pPr eaLnBrk="1" hangingPunct="1"/>
              <a:endParaRPr lang="en-US" altLang="zh-CN">
                <a:ea typeface="SimSun" pitchFamily="2" charset="-122"/>
              </a:endParaRPr>
            </a:p>
          </p:txBody>
        </p:sp>
        <p:sp>
          <p:nvSpPr>
            <p:cNvPr id="24629" name="Text Box 80"/>
            <p:cNvSpPr txBox="1">
              <a:spLocks noChangeArrowheads="1"/>
            </p:cNvSpPr>
            <p:nvPr/>
          </p:nvSpPr>
          <p:spPr bwMode="auto">
            <a:xfrm>
              <a:off x="1068" y="2151"/>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R</a:t>
              </a:r>
              <a:r>
                <a:rPr lang="en-GB" altLang="zh-CN" sz="1600" baseline="-25000">
                  <a:ea typeface="SimSun" pitchFamily="2" charset="-122"/>
                </a:rPr>
                <a:t>g</a:t>
              </a:r>
            </a:p>
          </p:txBody>
        </p:sp>
        <p:sp>
          <p:nvSpPr>
            <p:cNvPr id="24630" name="Text Box 81"/>
            <p:cNvSpPr txBox="1">
              <a:spLocks noChangeArrowheads="1"/>
            </p:cNvSpPr>
            <p:nvPr/>
          </p:nvSpPr>
          <p:spPr bwMode="auto">
            <a:xfrm>
              <a:off x="872" y="2480"/>
              <a:ext cx="2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spcBef>
                  <a:spcPct val="50000"/>
                </a:spcBef>
              </a:pPr>
              <a:r>
                <a:rPr lang="en-GB" altLang="zh-CN" sz="1600">
                  <a:ea typeface="SimSun" pitchFamily="2" charset="-122"/>
                </a:rPr>
                <a:t>v</a:t>
              </a:r>
              <a:r>
                <a:rPr lang="en-GB" altLang="zh-CN" sz="1600" baseline="-25000">
                  <a:ea typeface="SimSun" pitchFamily="2" charset="-122"/>
                </a:rPr>
                <a:t>g</a:t>
              </a:r>
            </a:p>
          </p:txBody>
        </p:sp>
        <p:sp>
          <p:nvSpPr>
            <p:cNvPr id="24631" name="Line 82"/>
            <p:cNvSpPr>
              <a:spLocks noChangeShapeType="1"/>
            </p:cNvSpPr>
            <p:nvPr/>
          </p:nvSpPr>
          <p:spPr bwMode="auto">
            <a:xfrm flipV="1">
              <a:off x="1173" y="2524"/>
              <a:ext cx="0" cy="1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32" name="Rectangle 89"/>
            <p:cNvSpPr>
              <a:spLocks noChangeArrowheads="1"/>
            </p:cNvSpPr>
            <p:nvPr/>
          </p:nvSpPr>
          <p:spPr bwMode="auto">
            <a:xfrm>
              <a:off x="1329" y="2152"/>
              <a:ext cx="95" cy="248"/>
            </a:xfrm>
            <a:prstGeom prst="rect">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24633" name="Line 90"/>
            <p:cNvSpPr>
              <a:spLocks noChangeShapeType="1"/>
            </p:cNvSpPr>
            <p:nvPr/>
          </p:nvSpPr>
          <p:spPr bwMode="auto">
            <a:xfrm flipV="1">
              <a:off x="3107" y="2065"/>
              <a:ext cx="0" cy="7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4" name="AutoShape 91"/>
            <p:cNvSpPr>
              <a:spLocks noChangeArrowheads="1"/>
            </p:cNvSpPr>
            <p:nvPr/>
          </p:nvSpPr>
          <p:spPr bwMode="auto">
            <a:xfrm>
              <a:off x="2961" y="2290"/>
              <a:ext cx="287" cy="287"/>
            </a:xfrm>
            <a:prstGeom prst="diamond">
              <a:avLst/>
            </a:prstGeom>
            <a:solidFill>
              <a:schemeClr val="bg1"/>
            </a:solidFill>
            <a:ln w="9525">
              <a:solidFill>
                <a:schemeClr val="tx1"/>
              </a:solidFill>
              <a:miter lim="800000"/>
              <a:headEnd/>
              <a:tailEnd/>
            </a:ln>
          </p:spPr>
          <p:txBody>
            <a:bodyPr wrap="none" anchor="ctr"/>
            <a:lstStyle/>
            <a:p>
              <a:pPr eaLnBrk="1" hangingPunct="1"/>
              <a:endParaRPr lang="en-US" altLang="zh-CN">
                <a:ea typeface="SimSun" pitchFamily="2" charset="-122"/>
              </a:endParaRPr>
            </a:p>
          </p:txBody>
        </p:sp>
        <p:sp>
          <p:nvSpPr>
            <p:cNvPr id="24635" name="Line 92"/>
            <p:cNvSpPr>
              <a:spLocks noChangeShapeType="1"/>
            </p:cNvSpPr>
            <p:nvPr/>
          </p:nvSpPr>
          <p:spPr bwMode="auto">
            <a:xfrm flipV="1">
              <a:off x="3105" y="2340"/>
              <a:ext cx="0" cy="1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4600" name="Text Box 96"/>
          <p:cNvSpPr txBox="1">
            <a:spLocks noChangeArrowheads="1"/>
          </p:cNvSpPr>
          <p:nvPr/>
        </p:nvSpPr>
        <p:spPr bwMode="auto">
          <a:xfrm>
            <a:off x="750888" y="1643063"/>
            <a:ext cx="48482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75" indent="-31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1" hangingPunct="1"/>
            <a:r>
              <a:rPr lang="en-GB" altLang="zh-CN" sz="1600">
                <a:ea typeface="SimSun" pitchFamily="2" charset="-122"/>
              </a:rPr>
              <a:t>(also can be described as a voltage to current converter or a voltage dependent current source)</a:t>
            </a:r>
          </a:p>
        </p:txBody>
      </p:sp>
      <p:graphicFrame>
        <p:nvGraphicFramePr>
          <p:cNvPr id="24601" name="Object 97"/>
          <p:cNvGraphicFramePr>
            <a:graphicFrameLocks noChangeAspect="1"/>
          </p:cNvGraphicFramePr>
          <p:nvPr/>
        </p:nvGraphicFramePr>
        <p:xfrm>
          <a:off x="2922588" y="5603875"/>
          <a:ext cx="646112" cy="387350"/>
        </p:xfrm>
        <a:graphic>
          <a:graphicData uri="http://schemas.openxmlformats.org/presentationml/2006/ole">
            <mc:AlternateContent xmlns:mc="http://schemas.openxmlformats.org/markup-compatibility/2006">
              <mc:Choice xmlns:v="urn:schemas-microsoft-com:vml" Requires="v">
                <p:oleObj spid="_x0000_s24721" name="Equation" r:id="rId6" imgW="431613" imgH="228501" progId="Equation.3">
                  <p:embed/>
                </p:oleObj>
              </mc:Choice>
              <mc:Fallback>
                <p:oleObj name="Equation" r:id="rId6" imgW="431613" imgH="228501" progId="Equation.3">
                  <p:embed/>
                  <p:pic>
                    <p:nvPicPr>
                      <p:cNvPr id="0" name="Object 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2588" y="5603875"/>
                        <a:ext cx="64611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02" name="Object 98"/>
          <p:cNvGraphicFramePr>
            <a:graphicFrameLocks noChangeAspect="1"/>
          </p:cNvGraphicFramePr>
          <p:nvPr/>
        </p:nvGraphicFramePr>
        <p:xfrm>
          <a:off x="3749675" y="5597525"/>
          <a:ext cx="703263" cy="387350"/>
        </p:xfrm>
        <a:graphic>
          <a:graphicData uri="http://schemas.openxmlformats.org/presentationml/2006/ole">
            <mc:AlternateContent xmlns:mc="http://schemas.openxmlformats.org/markup-compatibility/2006">
              <mc:Choice xmlns:v="urn:schemas-microsoft-com:vml" Requires="v">
                <p:oleObj spid="_x0000_s24722" name="Equation" r:id="rId8" imgW="469900" imgH="228600" progId="Equation.3">
                  <p:embed/>
                </p:oleObj>
              </mc:Choice>
              <mc:Fallback>
                <p:oleObj name="Equation" r:id="rId8" imgW="469900" imgH="228600" progId="Equation.3">
                  <p:embed/>
                  <p:pic>
                    <p:nvPicPr>
                      <p:cNvPr id="0" name="Object 9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9675" y="5597525"/>
                        <a:ext cx="7032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80E07EA4-A78C-4C25-9CDD-18E21824729E}" type="slidenum">
              <a:rPr lang="en-GB" altLang="en-US" sz="1200">
                <a:latin typeface="Garamond" pitchFamily="18" charset="0"/>
              </a:rPr>
              <a:pPr/>
              <a:t>9</a:t>
            </a:fld>
            <a:endParaRPr lang="en-GB" altLang="en-US" sz="1200">
              <a:latin typeface="Garamond" pitchFamily="18" charset="0"/>
            </a:endParaRPr>
          </a:p>
        </p:txBody>
      </p:sp>
      <p:sp>
        <p:nvSpPr>
          <p:cNvPr id="26627" name="Rectangle 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6628" name="Rectangle 3"/>
          <p:cNvSpPr>
            <a:spLocks noChangeArrowheads="1"/>
          </p:cNvSpPr>
          <p:nvPr/>
        </p:nvSpPr>
        <p:spPr bwMode="auto">
          <a:xfrm flipV="1">
            <a:off x="1550504" y="-1"/>
            <a:ext cx="7593496" cy="2345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eaLnBrk="1" hangingPunct="1"/>
            <a:endParaRPr lang="en-US" altLang="zh-CN">
              <a:ea typeface="SimSun" pitchFamily="2" charset="-122"/>
            </a:endParaRPr>
          </a:p>
        </p:txBody>
      </p:sp>
      <p:sp>
        <p:nvSpPr>
          <p:cNvPr id="26629"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en-US" altLang="zh-CN">
              <a:ea typeface="SimSun" pitchFamily="2" charset="-122"/>
            </a:endParaRPr>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337" y="785985"/>
            <a:ext cx="6788518" cy="5257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0446997"/>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22315</TotalTime>
  <Words>2021</Words>
  <Application>Microsoft Office PowerPoint</Application>
  <PresentationFormat>On-screen Show (4:3)</PresentationFormat>
  <Paragraphs>545</Paragraphs>
  <Slides>26</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Edge</vt:lpstr>
      <vt:lpstr>Equation</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PowerPoint Presentation</vt:lpstr>
    </vt:vector>
  </TitlesOfParts>
  <Company>The University of Liverpool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Avionics Systems Design</dc:title>
  <dc:creator>Keith Nuttall</dc:creator>
  <cp:lastModifiedBy>Sanghyuk Lee</cp:lastModifiedBy>
  <cp:revision>266</cp:revision>
  <dcterms:created xsi:type="dcterms:W3CDTF">2007-12-30T16:32:35Z</dcterms:created>
  <dcterms:modified xsi:type="dcterms:W3CDTF">2018-11-22T10:38:18Z</dcterms:modified>
</cp:coreProperties>
</file>