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548" r:id="rId2"/>
    <p:sldId id="567" r:id="rId3"/>
    <p:sldId id="569" r:id="rId4"/>
    <p:sldId id="570" r:id="rId5"/>
    <p:sldId id="571" r:id="rId6"/>
    <p:sldId id="572" r:id="rId7"/>
    <p:sldId id="573" r:id="rId8"/>
    <p:sldId id="574" r:id="rId9"/>
    <p:sldId id="566" r:id="rId10"/>
    <p:sldId id="550" r:id="rId11"/>
    <p:sldId id="551" r:id="rId12"/>
    <p:sldId id="552" r:id="rId13"/>
    <p:sldId id="553" r:id="rId14"/>
    <p:sldId id="554" r:id="rId15"/>
    <p:sldId id="555" r:id="rId16"/>
    <p:sldId id="556" r:id="rId17"/>
    <p:sldId id="558" r:id="rId18"/>
    <p:sldId id="559" r:id="rId19"/>
    <p:sldId id="560" r:id="rId20"/>
    <p:sldId id="561" r:id="rId21"/>
    <p:sldId id="575" r:id="rId22"/>
  </p:sldIdLst>
  <p:sldSz cx="9144000" cy="6858000" type="screen4x3"/>
  <p:notesSz cx="7010400" cy="9296400"/>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6600"/>
    <a:srgbClr val="FF9933"/>
    <a:srgbClr val="B2B2B2"/>
    <a:srgbClr val="DDDDDD"/>
    <a:srgbClr val="FFFF00"/>
    <a:srgbClr val="777777"/>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2" autoAdjust="0"/>
    <p:restoredTop sz="92345" autoAdjust="0"/>
  </p:normalViewPr>
  <p:slideViewPr>
    <p:cSldViewPr snapToGrid="0">
      <p:cViewPr>
        <p:scale>
          <a:sx n="90" d="100"/>
          <a:sy n="90" d="100"/>
        </p:scale>
        <p:origin x="-84" y="-360"/>
      </p:cViewPr>
      <p:guideLst>
        <p:guide orient="horz" pos="2160"/>
        <p:guide pos="2403"/>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2.wmf"/><Relationship Id="rId7"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image" Target="../media/image1.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3.wmf"/><Relationship Id="rId9"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wmf"/><Relationship Id="rId7" Type="http://schemas.openxmlformats.org/officeDocument/2006/relationships/image" Target="../media/image15.wmf"/><Relationship Id="rId2" Type="http://schemas.openxmlformats.org/officeDocument/2006/relationships/image" Target="../media/image7.wmf"/><Relationship Id="rId1" Type="http://schemas.openxmlformats.org/officeDocument/2006/relationships/image" Target="../media/image2.wmf"/><Relationship Id="rId6" Type="http://schemas.openxmlformats.org/officeDocument/2006/relationships/image" Target="../media/image3.wmf"/><Relationship Id="rId11" Type="http://schemas.openxmlformats.org/officeDocument/2006/relationships/image" Target="../media/image18.wmf"/><Relationship Id="rId5" Type="http://schemas.openxmlformats.org/officeDocument/2006/relationships/image" Target="../media/image14.wmf"/><Relationship Id="rId10" Type="http://schemas.openxmlformats.org/officeDocument/2006/relationships/image" Target="../media/image17.wmf"/><Relationship Id="rId4" Type="http://schemas.openxmlformats.org/officeDocument/2006/relationships/image" Target="../media/image13.wmf"/><Relationship Id="rId9"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1379" name="Rectangle 3"/>
          <p:cNvSpPr>
            <a:spLocks noGrp="1" noChangeArrowheads="1"/>
          </p:cNvSpPr>
          <p:nvPr>
            <p:ph type="dt" sz="quarter"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1380" name="Rectangle 4"/>
          <p:cNvSpPr>
            <a:spLocks noGrp="1" noChangeArrowheads="1"/>
          </p:cNvSpPr>
          <p:nvPr>
            <p:ph type="ftr" sz="quarter" idx="2"/>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101381" name="Rectangle 5"/>
          <p:cNvSpPr>
            <a:spLocks noGrp="1" noChangeArrowheads="1"/>
          </p:cNvSpPr>
          <p:nvPr>
            <p:ph type="sldNum" sz="quarter" idx="3"/>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EE4E7A5-8E88-4A13-8EEB-4E5B20069A2E}" type="slidenum">
              <a:rPr lang="en-GB"/>
              <a:pPr>
                <a:defRPr/>
              </a:pPr>
              <a:t>‹#›</a:t>
            </a:fld>
            <a:endParaRPr lang="en-GB"/>
          </a:p>
        </p:txBody>
      </p:sp>
    </p:spTree>
    <p:extLst>
      <p:ext uri="{BB962C8B-B14F-4D97-AF65-F5344CB8AC3E}">
        <p14:creationId xmlns:p14="http://schemas.microsoft.com/office/powerpoint/2010/main" val="2200529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7" name="Rectangle 5"/>
          <p:cNvSpPr>
            <a:spLocks noGrp="1" noChangeArrowheads="1"/>
          </p:cNvSpPr>
          <p:nvPr>
            <p:ph type="body" sz="quarter" idx="3"/>
          </p:nvPr>
        </p:nvSpPr>
        <p:spPr bwMode="auto">
          <a:xfrm>
            <a:off x="642938" y="919163"/>
            <a:ext cx="5607050"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3079"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7CC2AFF-86B5-413B-8292-8825AEA0F36E}" type="slidenum">
              <a:rPr lang="en-GB"/>
              <a:pPr>
                <a:defRPr/>
              </a:pPr>
              <a:t>‹#›</a:t>
            </a:fld>
            <a:endParaRPr lang="en-GB"/>
          </a:p>
        </p:txBody>
      </p:sp>
    </p:spTree>
    <p:extLst>
      <p:ext uri="{BB962C8B-B14F-4D97-AF65-F5344CB8AC3E}">
        <p14:creationId xmlns:p14="http://schemas.microsoft.com/office/powerpoint/2010/main" val="256370773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153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CE19308-79A7-46A7-94D9-9EB26A9A5A2C}" type="slidenum">
              <a:rPr lang="en-GB" altLang="en-US" sz="1200" smtClean="0"/>
              <a:pPr eaLnBrk="1" hangingPunct="1"/>
              <a:t>1</a:t>
            </a:fld>
            <a:endParaRPr lang="en-GB" altLang="en-US" sz="1200" smtClean="0"/>
          </a:p>
        </p:txBody>
      </p:sp>
      <p:sp>
        <p:nvSpPr>
          <p:cNvPr id="15364"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15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285C989-6D88-4AA3-A45E-63E46DD93E63}" type="slidenum">
              <a:rPr lang="en-GB" altLang="en-US"/>
              <a:pPr/>
              <a:t>21</a:t>
            </a:fld>
            <a:endParaRPr lang="en-GB" altLang="en-US"/>
          </a:p>
        </p:txBody>
      </p:sp>
      <p:sp>
        <p:nvSpPr>
          <p:cNvPr id="45060" name="Rectangle 2"/>
          <p:cNvSpPr>
            <a:spLocks noGrp="1" noRot="1" noChangeAspect="1" noChangeArrowheads="1" noTextEdit="1"/>
          </p:cNvSpPr>
          <p:nvPr>
            <p:ph type="sldImg"/>
          </p:nvPr>
        </p:nvSpPr>
        <p:spPr bwMode="auto">
          <a:xfrm>
            <a:off x="1181100" y="696913"/>
            <a:ext cx="4649788" cy="3486150"/>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a:t>
            </a:fld>
            <a:endParaRPr lang="en-GB" altLang="zh-CN" sz="1200"/>
          </a:p>
        </p:txBody>
      </p:sp>
      <p:sp>
        <p:nvSpPr>
          <p:cNvPr id="6758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700714" y="4414824"/>
            <a:ext cx="5608975" cy="41844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163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A24F9D29-991F-48FA-A868-429259B3AE28}" type="slidenum">
              <a:rPr lang="en-GB" altLang="en-US" sz="1200" smtClean="0"/>
              <a:pPr eaLnBrk="1" hangingPunct="1"/>
              <a:t>3</a:t>
            </a:fld>
            <a:endParaRPr lang="en-GB" altLang="en-US" sz="1200" smtClean="0"/>
          </a:p>
        </p:txBody>
      </p:sp>
      <p:sp>
        <p:nvSpPr>
          <p:cNvPr id="1638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63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7E3D7350-F0D8-4102-B1CF-FCA4AC711F20}" type="slidenum">
              <a:rPr lang="en-GB" altLang="en-US" sz="1200" smtClean="0"/>
              <a:pPr eaLnBrk="1" hangingPunct="1"/>
              <a:t>4</a:t>
            </a:fld>
            <a:endParaRPr lang="en-GB" altLang="en-US" sz="1200" smtClean="0"/>
          </a:p>
        </p:txBody>
      </p:sp>
      <p:sp>
        <p:nvSpPr>
          <p:cNvPr id="17412"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184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45F7BA4-FBAA-44E8-88BA-344D39CC13EC}" type="slidenum">
              <a:rPr lang="en-GB" altLang="en-US" sz="1200" smtClean="0"/>
              <a:pPr eaLnBrk="1" hangingPunct="1"/>
              <a:t>5</a:t>
            </a:fld>
            <a:endParaRPr lang="en-GB" altLang="en-US" sz="1200" smtClean="0"/>
          </a:p>
        </p:txBody>
      </p:sp>
      <p:sp>
        <p:nvSpPr>
          <p:cNvPr id="1843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84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8BDAD8CD-8817-4A02-A16B-D180BBFA60A1}" type="slidenum">
              <a:rPr lang="en-GB" altLang="en-US" sz="1200" smtClean="0"/>
              <a:pPr eaLnBrk="1" hangingPunct="1"/>
              <a:t>6</a:t>
            </a:fld>
            <a:endParaRPr lang="en-GB" altLang="en-US" sz="1200" smtClean="0"/>
          </a:p>
        </p:txBody>
      </p:sp>
      <p:sp>
        <p:nvSpPr>
          <p:cNvPr id="19460"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04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BF99938-E3B2-44FF-93D1-049F2E88DBBB}" type="slidenum">
              <a:rPr lang="en-GB" altLang="en-US" sz="1200" smtClean="0"/>
              <a:pPr eaLnBrk="1" hangingPunct="1"/>
              <a:t>7</a:t>
            </a:fld>
            <a:endParaRPr lang="en-GB" altLang="en-US" sz="1200" smtClean="0"/>
          </a:p>
        </p:txBody>
      </p:sp>
      <p:sp>
        <p:nvSpPr>
          <p:cNvPr id="20484"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0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200" smtClean="0"/>
              <a:t>XJTLU</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9DE5B65-A8E7-4AD8-8482-7E7937E20B2F}" type="slidenum">
              <a:rPr lang="en-GB" altLang="en-US" sz="1200" smtClean="0"/>
              <a:pPr eaLnBrk="1" hangingPunct="1"/>
              <a:t>8</a:t>
            </a:fld>
            <a:endParaRPr lang="en-GB" altLang="en-US" sz="1200" smtClean="0"/>
          </a:p>
        </p:txBody>
      </p:sp>
      <p:sp>
        <p:nvSpPr>
          <p:cNvPr id="2150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9</a:t>
            </a:fld>
            <a:endParaRPr lang="en-GB" altLang="zh-CN" sz="1200"/>
          </a:p>
        </p:txBody>
      </p:sp>
      <p:sp>
        <p:nvSpPr>
          <p:cNvPr id="67588"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700714" y="4414824"/>
            <a:ext cx="5608975" cy="41844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61F7FD41-B4DE-4A0E-8E1A-67ACA19B132F}" type="slidenum">
              <a:rPr lang="en-GB" altLang="en-US"/>
              <a:pPr>
                <a:defRPr/>
              </a:pPr>
              <a:t>‹#›</a:t>
            </a:fld>
            <a:endParaRPr lang="en-GB" altLang="en-US"/>
          </a:p>
        </p:txBody>
      </p:sp>
    </p:spTree>
    <p:extLst>
      <p:ext uri="{BB962C8B-B14F-4D97-AF65-F5344CB8AC3E}">
        <p14:creationId xmlns:p14="http://schemas.microsoft.com/office/powerpoint/2010/main" val="222811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ADAB21EE-2321-4D2A-B440-8850EE4DFBAC}" type="slidenum">
              <a:rPr lang="en-GB" altLang="en-US"/>
              <a:pPr>
                <a:defRPr/>
              </a:pPr>
              <a:t>‹#›</a:t>
            </a:fld>
            <a:endParaRPr lang="en-GB" altLang="en-US"/>
          </a:p>
        </p:txBody>
      </p:sp>
    </p:spTree>
    <p:extLst>
      <p:ext uri="{BB962C8B-B14F-4D97-AF65-F5344CB8AC3E}">
        <p14:creationId xmlns:p14="http://schemas.microsoft.com/office/powerpoint/2010/main" val="2996673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FAA191F5-7146-413D-AC73-D90E843C43A1}" type="slidenum">
              <a:rPr lang="en-GB" altLang="en-US"/>
              <a:pPr>
                <a:defRPr/>
              </a:pPr>
              <a:t>‹#›</a:t>
            </a:fld>
            <a:endParaRPr lang="en-GB" altLang="en-US"/>
          </a:p>
        </p:txBody>
      </p:sp>
    </p:spTree>
    <p:extLst>
      <p:ext uri="{BB962C8B-B14F-4D97-AF65-F5344CB8AC3E}">
        <p14:creationId xmlns:p14="http://schemas.microsoft.com/office/powerpoint/2010/main" val="169741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A5F4373E-4978-441B-9814-4AA4E389B969}" type="slidenum">
              <a:rPr lang="en-GB" altLang="en-US"/>
              <a:pPr>
                <a:defRPr/>
              </a:pPr>
              <a:t>‹#›</a:t>
            </a:fld>
            <a:endParaRPr lang="en-GB" altLang="en-US"/>
          </a:p>
        </p:txBody>
      </p:sp>
    </p:spTree>
    <p:extLst>
      <p:ext uri="{BB962C8B-B14F-4D97-AF65-F5344CB8AC3E}">
        <p14:creationId xmlns:p14="http://schemas.microsoft.com/office/powerpoint/2010/main" val="384901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D09C20FC-CE54-40EF-AE4D-6A8452EF701D}" type="slidenum">
              <a:rPr lang="en-GB" altLang="en-US"/>
              <a:pPr>
                <a:defRPr/>
              </a:pPr>
              <a:t>‹#›</a:t>
            </a:fld>
            <a:endParaRPr lang="en-GB" altLang="en-US"/>
          </a:p>
        </p:txBody>
      </p:sp>
    </p:spTree>
    <p:extLst>
      <p:ext uri="{BB962C8B-B14F-4D97-AF65-F5344CB8AC3E}">
        <p14:creationId xmlns:p14="http://schemas.microsoft.com/office/powerpoint/2010/main" val="199310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E93E705E-C0C6-434D-BA54-2F5DE18578DE}" type="slidenum">
              <a:rPr lang="en-GB" altLang="en-US"/>
              <a:pPr>
                <a:defRPr/>
              </a:pPr>
              <a:t>‹#›</a:t>
            </a:fld>
            <a:endParaRPr lang="en-GB" altLang="en-US"/>
          </a:p>
        </p:txBody>
      </p:sp>
    </p:spTree>
    <p:extLst>
      <p:ext uri="{BB962C8B-B14F-4D97-AF65-F5344CB8AC3E}">
        <p14:creationId xmlns:p14="http://schemas.microsoft.com/office/powerpoint/2010/main" val="381467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0CF5CE7C-09C8-4B64-A0ED-6C21113F350F}" type="slidenum">
              <a:rPr lang="en-GB" altLang="en-US"/>
              <a:pPr>
                <a:defRPr/>
              </a:pPr>
              <a:t>‹#›</a:t>
            </a:fld>
            <a:endParaRPr lang="en-GB" altLang="en-US"/>
          </a:p>
        </p:txBody>
      </p:sp>
    </p:spTree>
    <p:extLst>
      <p:ext uri="{BB962C8B-B14F-4D97-AF65-F5344CB8AC3E}">
        <p14:creationId xmlns:p14="http://schemas.microsoft.com/office/powerpoint/2010/main" val="37802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E702C193-6ECB-49F0-B516-C6E14359355B}" type="slidenum">
              <a:rPr lang="en-GB" altLang="en-US"/>
              <a:pPr>
                <a:defRPr/>
              </a:pPr>
              <a:t>‹#›</a:t>
            </a:fld>
            <a:endParaRPr lang="en-GB" altLang="en-US"/>
          </a:p>
        </p:txBody>
      </p:sp>
    </p:spTree>
    <p:extLst>
      <p:ext uri="{BB962C8B-B14F-4D97-AF65-F5344CB8AC3E}">
        <p14:creationId xmlns:p14="http://schemas.microsoft.com/office/powerpoint/2010/main" val="75585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7AABE3AC-E9B0-42F4-A08D-B73BADE1E065}" type="slidenum">
              <a:rPr lang="en-GB" altLang="en-US"/>
              <a:pPr>
                <a:defRPr/>
              </a:pPr>
              <a:t>‹#›</a:t>
            </a:fld>
            <a:endParaRPr lang="en-GB" altLang="en-US"/>
          </a:p>
        </p:txBody>
      </p:sp>
    </p:spTree>
    <p:extLst>
      <p:ext uri="{BB962C8B-B14F-4D97-AF65-F5344CB8AC3E}">
        <p14:creationId xmlns:p14="http://schemas.microsoft.com/office/powerpoint/2010/main" val="316161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C20682EB-47D5-4418-855A-3BE5F5705A73}" type="slidenum">
              <a:rPr lang="en-GB" altLang="en-US"/>
              <a:pPr>
                <a:defRPr/>
              </a:pPr>
              <a:t>‹#›</a:t>
            </a:fld>
            <a:endParaRPr lang="en-GB" altLang="en-US"/>
          </a:p>
        </p:txBody>
      </p:sp>
    </p:spTree>
    <p:extLst>
      <p:ext uri="{BB962C8B-B14F-4D97-AF65-F5344CB8AC3E}">
        <p14:creationId xmlns:p14="http://schemas.microsoft.com/office/powerpoint/2010/main" val="196033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4A473761-9971-4189-BE09-093B39C4A3FB}" type="slidenum">
              <a:rPr lang="en-GB" altLang="en-US"/>
              <a:pPr>
                <a:defRPr/>
              </a:pPr>
              <a:t>‹#›</a:t>
            </a:fld>
            <a:endParaRPr lang="en-GB" altLang="en-US"/>
          </a:p>
        </p:txBody>
      </p:sp>
    </p:spTree>
    <p:extLst>
      <p:ext uri="{BB962C8B-B14F-4D97-AF65-F5344CB8AC3E}">
        <p14:creationId xmlns:p14="http://schemas.microsoft.com/office/powerpoint/2010/main" val="339104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2000">
                <a:latin typeface="Garamond" pitchFamily="18" charset="0"/>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39AAC956-1A2F-480E-9D54-0050A31CE3FE}" type="slidenum">
              <a:rPr lang="en-GB" altLang="en-US"/>
              <a:pPr>
                <a:defRPr/>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36.bin"/></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0.png"/></Relationships>
</file>

<file path=ppt/slides/_rels/slide12.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0.png"/></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3.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3.wmf"/><Relationship Id="rId4" Type="http://schemas.openxmlformats.org/officeDocument/2006/relationships/image" Target="../media/image5.wmf"/><Relationship Id="rId9"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4.wmf"/><Relationship Id="rId18" Type="http://schemas.openxmlformats.org/officeDocument/2006/relationships/oleObject" Target="../embeddings/oleObject12.bin"/><Relationship Id="rId3" Type="http://schemas.openxmlformats.org/officeDocument/2006/relationships/notesSlide" Target="../notesSlides/notesSlide4.xml"/><Relationship Id="rId21" Type="http://schemas.openxmlformats.org/officeDocument/2006/relationships/image" Target="../media/image10.wmf"/><Relationship Id="rId7" Type="http://schemas.openxmlformats.org/officeDocument/2006/relationships/image" Target="../media/image6.wmf"/><Relationship Id="rId12" Type="http://schemas.openxmlformats.org/officeDocument/2006/relationships/oleObject" Target="../embeddings/oleObject9.bin"/><Relationship Id="rId17" Type="http://schemas.openxmlformats.org/officeDocument/2006/relationships/image" Target="../media/image8.wmf"/><Relationship Id="rId25" Type="http://schemas.openxmlformats.org/officeDocument/2006/relationships/image" Target="../media/image12.wmf"/><Relationship Id="rId2" Type="http://schemas.openxmlformats.org/officeDocument/2006/relationships/slideLayout" Target="../slideLayouts/slideLayout1.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3.wmf"/><Relationship Id="rId24" Type="http://schemas.openxmlformats.org/officeDocument/2006/relationships/oleObject" Target="../embeddings/oleObject15.bin"/><Relationship Id="rId5" Type="http://schemas.openxmlformats.org/officeDocument/2006/relationships/image" Target="../media/image1.wmf"/><Relationship Id="rId15" Type="http://schemas.openxmlformats.org/officeDocument/2006/relationships/image" Target="../media/image7.wmf"/><Relationship Id="rId23" Type="http://schemas.openxmlformats.org/officeDocument/2006/relationships/image" Target="../media/image11.wmf"/><Relationship Id="rId10" Type="http://schemas.openxmlformats.org/officeDocument/2006/relationships/oleObject" Target="../embeddings/oleObject8.bin"/><Relationship Id="rId19" Type="http://schemas.openxmlformats.org/officeDocument/2006/relationships/image" Target="../media/image9.wmf"/><Relationship Id="rId4" Type="http://schemas.openxmlformats.org/officeDocument/2006/relationships/oleObject" Target="../embeddings/oleObject5.bin"/><Relationship Id="rId9" Type="http://schemas.openxmlformats.org/officeDocument/2006/relationships/image" Target="../media/image2.wmf"/><Relationship Id="rId14" Type="http://schemas.openxmlformats.org/officeDocument/2006/relationships/oleObject" Target="../embeddings/oleObject10.bin"/><Relationship Id="rId22"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5.xml"/><Relationship Id="rId7" Type="http://schemas.openxmlformats.org/officeDocument/2006/relationships/oleObject" Target="../embeddings/oleObject17.bin"/><Relationship Id="rId12"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wmf"/><Relationship Id="rId4" Type="http://schemas.openxmlformats.org/officeDocument/2006/relationships/image" Target="../media/image5.wmf"/><Relationship Id="rId9"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14.wmf"/><Relationship Id="rId18" Type="http://schemas.openxmlformats.org/officeDocument/2006/relationships/oleObject" Target="../embeddings/oleObject27.bin"/><Relationship Id="rId3" Type="http://schemas.openxmlformats.org/officeDocument/2006/relationships/notesSlide" Target="../notesSlides/notesSlide6.xml"/><Relationship Id="rId21" Type="http://schemas.openxmlformats.org/officeDocument/2006/relationships/image" Target="../media/image4.wmf"/><Relationship Id="rId7" Type="http://schemas.openxmlformats.org/officeDocument/2006/relationships/image" Target="../media/image7.wmf"/><Relationship Id="rId12" Type="http://schemas.openxmlformats.org/officeDocument/2006/relationships/oleObject" Target="../embeddings/oleObject24.bin"/><Relationship Id="rId17" Type="http://schemas.openxmlformats.org/officeDocument/2006/relationships/image" Target="../media/image15.wmf"/><Relationship Id="rId25" Type="http://schemas.openxmlformats.org/officeDocument/2006/relationships/image" Target="../media/image18.wmf"/><Relationship Id="rId2" Type="http://schemas.openxmlformats.org/officeDocument/2006/relationships/slideLayout" Target="../slideLayouts/slideLayout1.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image" Target="../media/image13.wmf"/><Relationship Id="rId24" Type="http://schemas.openxmlformats.org/officeDocument/2006/relationships/oleObject" Target="../embeddings/oleObject30.bin"/><Relationship Id="rId5" Type="http://schemas.openxmlformats.org/officeDocument/2006/relationships/image" Target="../media/image2.wmf"/><Relationship Id="rId15" Type="http://schemas.openxmlformats.org/officeDocument/2006/relationships/image" Target="../media/image3.wmf"/><Relationship Id="rId23" Type="http://schemas.openxmlformats.org/officeDocument/2006/relationships/image" Target="../media/image17.wmf"/><Relationship Id="rId10" Type="http://schemas.openxmlformats.org/officeDocument/2006/relationships/oleObject" Target="../embeddings/oleObject23.bin"/><Relationship Id="rId19" Type="http://schemas.openxmlformats.org/officeDocument/2006/relationships/image" Target="../media/image16.wmf"/><Relationship Id="rId4" Type="http://schemas.openxmlformats.org/officeDocument/2006/relationships/oleObject" Target="../embeddings/oleObject20.bin"/><Relationship Id="rId9" Type="http://schemas.openxmlformats.org/officeDocument/2006/relationships/image" Target="../media/image1.wmf"/><Relationship Id="rId14" Type="http://schemas.openxmlformats.org/officeDocument/2006/relationships/oleObject" Target="../embeddings/oleObject25.bin"/><Relationship Id="rId22"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7.xml"/><Relationship Id="rId7"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31.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8.xml"/><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34.bin"/><Relationship Id="rId5" Type="http://schemas.openxmlformats.org/officeDocument/2006/relationships/image" Target="../media/image1.wmf"/><Relationship Id="rId4" Type="http://schemas.openxmlformats.org/officeDocument/2006/relationships/oleObject" Target="../embeddings/oleObject33.bin"/><Relationship Id="rId9" Type="http://schemas.openxmlformats.org/officeDocument/2006/relationships/image" Target="../media/image2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3737BA97-7FE8-4E5F-9A6A-1C2E87970E31}" type="slidenum">
              <a:rPr lang="en-GB" altLang="en-US" sz="1200" smtClean="0">
                <a:latin typeface="Garamond" pitchFamily="18" charset="0"/>
              </a:rPr>
              <a:pPr eaLnBrk="1" hangingPunct="1"/>
              <a:t>1</a:t>
            </a:fld>
            <a:endParaRPr lang="en-GB" altLang="en-US" sz="1200" smtClean="0">
              <a:latin typeface="Garamond" pitchFamily="18" charset="0"/>
            </a:endParaRPr>
          </a:p>
        </p:txBody>
      </p:sp>
      <p:sp>
        <p:nvSpPr>
          <p:cNvPr id="2051" name="Rectangle 2"/>
          <p:cNvSpPr>
            <a:spLocks noGrp="1" noChangeArrowheads="1"/>
          </p:cNvSpPr>
          <p:nvPr>
            <p:ph type="ctrTitle"/>
          </p:nvPr>
        </p:nvSpPr>
        <p:spPr>
          <a:xfrm>
            <a:off x="481013" y="369888"/>
            <a:ext cx="8159750" cy="555625"/>
          </a:xfrm>
        </p:spPr>
        <p:txBody>
          <a:bodyPr/>
          <a:lstStyle/>
          <a:p>
            <a:pPr eaLnBrk="1" hangingPunct="1"/>
            <a:r>
              <a:rPr lang="en-GB" altLang="en-US" sz="2000" smtClean="0"/>
              <a:t>Electronic Circuits and Systems			   	EEE211</a:t>
            </a:r>
          </a:p>
        </p:txBody>
      </p:sp>
      <p:sp>
        <p:nvSpPr>
          <p:cNvPr id="2052" name="Text Box 3"/>
          <p:cNvSpPr txBox="1">
            <a:spLocks noChangeArrowheads="1"/>
          </p:cNvSpPr>
          <p:nvPr/>
        </p:nvSpPr>
        <p:spPr bwMode="auto">
          <a:xfrm>
            <a:off x="2003425" y="1774825"/>
            <a:ext cx="4433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altLang="en-US" sz="2400" b="1" i="1" dirty="0">
                <a:sym typeface="Symbol" pitchFamily="18" charset="2"/>
              </a:rPr>
              <a:t>Feedback Application to </a:t>
            </a:r>
            <a:r>
              <a:rPr lang="en-US" altLang="en-US" sz="2400" b="1" i="1">
                <a:sym typeface="Symbol" pitchFamily="18" charset="2"/>
              </a:rPr>
              <a:t>Amplifiers </a:t>
            </a:r>
            <a:r>
              <a:rPr lang="en-US" altLang="en-US" sz="2400" b="1" i="1" smtClean="0">
                <a:sym typeface="Symbol" pitchFamily="18" charset="2"/>
              </a:rPr>
              <a:t>2</a:t>
            </a:r>
            <a:endParaRPr lang="en-GB" altLang="en-US" sz="2400" b="1" i="1" dirty="0">
              <a:sym typeface="Symbol" pitchFamily="18" charset="2"/>
            </a:endParaRPr>
          </a:p>
        </p:txBody>
      </p:sp>
      <p:sp>
        <p:nvSpPr>
          <p:cNvPr id="2054" name="Rectangle 5"/>
          <p:cNvSpPr>
            <a:spLocks noChangeArrowheads="1"/>
          </p:cNvSpPr>
          <p:nvPr/>
        </p:nvSpPr>
        <p:spPr bwMode="auto">
          <a:xfrm>
            <a:off x="2100263" y="32480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endParaRPr lang="en-US" altLang="zh-CN" sz="1800" b="1">
              <a:solidFill>
                <a:srgbClr val="000000"/>
              </a:solidFill>
              <a:ea typeface="SimSun" pitchFamily="2" charset="-122"/>
            </a:endParaRPr>
          </a:p>
          <a:p>
            <a:pPr algn="ctr" eaLnBrk="1" hangingPunct="1"/>
            <a:r>
              <a:rPr lang="en-US" altLang="zh-CN" sz="1800" b="1">
                <a:solidFill>
                  <a:srgbClr val="000000"/>
                </a:solidFill>
                <a:ea typeface="SimSun" pitchFamily="2" charset="-122"/>
              </a:rPr>
              <a:t>Dept. of Electrical &amp; Electronic Engineering</a:t>
            </a:r>
          </a:p>
          <a:p>
            <a:pPr algn="ctr" eaLnBrk="1" hangingPunct="1"/>
            <a:r>
              <a:rPr lang="en-US" altLang="zh-CN" sz="1800" b="1">
                <a:solidFill>
                  <a:srgbClr val="000000"/>
                </a:solidFill>
                <a:ea typeface="SimSun"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Configuration of Feedback Amplifier</a:t>
            </a:r>
          </a:p>
        </p:txBody>
      </p:sp>
      <p:pic>
        <p:nvPicPr>
          <p:cNvPr id="434181" name="Picture 5" descr="nea2362X_12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0491" y="1463040"/>
            <a:ext cx="6529251" cy="29443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4183" name="Rectangle 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aphicFrame>
        <p:nvGraphicFramePr>
          <p:cNvPr id="434182" name="Object 6"/>
          <p:cNvGraphicFramePr>
            <a:graphicFrameLocks noChangeAspect="1"/>
          </p:cNvGraphicFramePr>
          <p:nvPr>
            <p:extLst>
              <p:ext uri="{D42A27DB-BD31-4B8C-83A1-F6EECF244321}">
                <p14:modId xmlns:p14="http://schemas.microsoft.com/office/powerpoint/2010/main" val="228696308"/>
              </p:ext>
            </p:extLst>
          </p:nvPr>
        </p:nvGraphicFramePr>
        <p:xfrm>
          <a:off x="1403648" y="5013176"/>
          <a:ext cx="2743200" cy="942975"/>
        </p:xfrm>
        <a:graphic>
          <a:graphicData uri="http://schemas.openxmlformats.org/presentationml/2006/ole">
            <mc:AlternateContent xmlns:mc="http://schemas.openxmlformats.org/markup-compatibility/2006">
              <mc:Choice xmlns:v="urn:schemas-microsoft-com:vml" Requires="v">
                <p:oleObj spid="_x0000_s40976" name="Equation" r:id="rId4" imgW="1219200" imgH="419100" progId="Equation.3">
                  <p:embed/>
                </p:oleObj>
              </mc:Choice>
              <mc:Fallback>
                <p:oleObj name="Equation" r:id="rId4" imgW="12192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013176"/>
                        <a:ext cx="27432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64088" y="5157192"/>
            <a:ext cx="2664296" cy="830997"/>
          </a:xfrm>
          <a:prstGeom prst="rect">
            <a:avLst/>
          </a:prstGeom>
          <a:noFill/>
        </p:spPr>
        <p:txBody>
          <a:bodyPr wrap="square" rtlCol="0">
            <a:spAutoFit/>
          </a:bodyPr>
          <a:lstStyle/>
          <a:p>
            <a:r>
              <a:rPr lang="en-US" dirty="0" smtClean="0"/>
              <a:t>T is the loop gain transfer function </a:t>
            </a:r>
            <a:endParaRPr lang="en-GB" dirty="0"/>
          </a:p>
        </p:txBody>
      </p:sp>
    </p:spTree>
    <p:extLst>
      <p:ext uri="{BB962C8B-B14F-4D97-AF65-F5344CB8AC3E}">
        <p14:creationId xmlns:p14="http://schemas.microsoft.com/office/powerpoint/2010/main" val="83634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445989" y="243650"/>
            <a:ext cx="7452685" cy="609790"/>
          </a:xfrm>
        </p:spPr>
        <p:txBody>
          <a:bodyPr/>
          <a:lstStyle/>
          <a:p>
            <a:r>
              <a:rPr lang="en-US" sz="2800" dirty="0" err="1"/>
              <a:t>Nyquist</a:t>
            </a:r>
            <a:r>
              <a:rPr lang="en-US" sz="2800" dirty="0"/>
              <a:t> Plot</a:t>
            </a:r>
            <a:r>
              <a:rPr lang="en-US" sz="2800" dirty="0" smtClean="0"/>
              <a:t>: Two-Stage CE</a:t>
            </a:r>
            <a:endParaRPr lang="en-US" sz="2800" dirty="0"/>
          </a:p>
        </p:txBody>
      </p:sp>
      <p:pic>
        <p:nvPicPr>
          <p:cNvPr id="498693" name="Picture 5" descr="nea2362X_125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930324"/>
            <a:ext cx="4032448" cy="36681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4427984" y="1412776"/>
                <a:ext cx="4381969" cy="11560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a:rPr>
                          </m:ctrlPr>
                        </m:dPr>
                        <m:e>
                          <m:r>
                            <a:rPr lang="en-US" b="0" i="1" smtClean="0">
                              <a:latin typeface="Cambria Math"/>
                            </a:rPr>
                            <m:t>𝑗</m:t>
                          </m:r>
                          <m:r>
                            <a:rPr lang="en-US" b="0" i="1" smtClean="0">
                              <a:latin typeface="Cambria Math"/>
                              <a:ea typeface="Cambria Math"/>
                            </a:rPr>
                            <m:t>𝜔</m:t>
                          </m:r>
                        </m:e>
                      </m:d>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𝛽</m:t>
                          </m:r>
                          <m:sSub>
                            <m:sSubPr>
                              <m:ctrlPr>
                                <a:rPr lang="en-US" b="0" i="1" smtClean="0">
                                  <a:latin typeface="Cambria Math"/>
                                  <a:ea typeface="Cambria Math"/>
                                </a:rPr>
                              </m:ctrlPr>
                            </m:sSubPr>
                            <m:e>
                              <m:r>
                                <a:rPr lang="en-US" b="0" i="1" smtClean="0">
                                  <a:latin typeface="Cambria Math"/>
                                  <a:ea typeface="Cambria Math"/>
                                </a:rPr>
                                <m:t>𝐴</m:t>
                              </m:r>
                            </m:e>
                            <m:sub>
                              <m:r>
                                <a:rPr lang="en-US" b="0" i="1" smtClean="0">
                                  <a:latin typeface="Cambria Math"/>
                                  <a:ea typeface="Cambria Math"/>
                                </a:rPr>
                                <m:t>𝑖𝑜</m:t>
                              </m:r>
                            </m:sub>
                          </m:sSub>
                        </m:num>
                        <m:den>
                          <m:d>
                            <m:dPr>
                              <m:ctrlPr>
                                <a:rPr lang="en-US" b="0" i="1" smtClean="0">
                                  <a:latin typeface="Cambria Math"/>
                                  <a:ea typeface="Cambria Math"/>
                                </a:rPr>
                              </m:ctrlPr>
                            </m:dPr>
                            <m:e>
                              <m:r>
                                <a:rPr lang="en-US" b="0" i="1" smtClean="0">
                                  <a:latin typeface="Cambria Math"/>
                                  <a:ea typeface="Cambria Math"/>
                                </a:rPr>
                                <m:t>1+</m:t>
                              </m:r>
                              <m:r>
                                <a:rPr lang="en-US" b="0" i="1" smtClean="0">
                                  <a:latin typeface="Cambria Math"/>
                                  <a:ea typeface="Cambria Math"/>
                                </a:rPr>
                                <m:t>𝑗</m:t>
                              </m:r>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1</m:t>
                                      </m:r>
                                    </m:sub>
                                  </m:sSub>
                                </m:den>
                              </m:f>
                            </m:e>
                          </m:d>
                          <m:d>
                            <m:dPr>
                              <m:ctrlPr>
                                <a:rPr lang="en-US" b="0" i="1" smtClean="0">
                                  <a:latin typeface="Cambria Math"/>
                                  <a:ea typeface="Cambria Math"/>
                                </a:rPr>
                              </m:ctrlPr>
                            </m:dPr>
                            <m:e>
                              <m:r>
                                <a:rPr lang="en-US" b="0" i="1" smtClean="0">
                                  <a:latin typeface="Cambria Math"/>
                                  <a:ea typeface="Cambria Math"/>
                                </a:rPr>
                                <m:t>1+</m:t>
                              </m:r>
                              <m:r>
                                <a:rPr lang="en-US" b="0" i="1" smtClean="0">
                                  <a:latin typeface="Cambria Math"/>
                                  <a:ea typeface="Cambria Math"/>
                                </a:rPr>
                                <m:t>𝑗</m:t>
                              </m:r>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2</m:t>
                                      </m:r>
                                    </m:sub>
                                  </m:sSub>
                                </m:den>
                              </m:f>
                            </m:e>
                          </m:d>
                        </m:den>
                      </m:f>
                    </m:oMath>
                  </m:oMathPara>
                </a14:m>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4427984" y="1412776"/>
                <a:ext cx="4381969" cy="1156086"/>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43935" y="4365104"/>
                <a:ext cx="8900065" cy="1624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a:rPr>
                          </m:ctrlPr>
                        </m:dPr>
                        <m:e>
                          <m:r>
                            <a:rPr lang="en-US" b="0" i="1" smtClean="0">
                              <a:latin typeface="Cambria Math"/>
                            </a:rPr>
                            <m:t>𝑗</m:t>
                          </m:r>
                          <m:r>
                            <a:rPr lang="en-US" b="0" i="1" smtClean="0">
                              <a:latin typeface="Cambria Math"/>
                              <a:ea typeface="Cambria Math"/>
                            </a:rPr>
                            <m:t>𝜔</m:t>
                          </m:r>
                        </m:e>
                      </m:d>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𝛽</m:t>
                          </m:r>
                          <m:sSub>
                            <m:sSubPr>
                              <m:ctrlPr>
                                <a:rPr lang="en-US" b="0" i="1" smtClean="0">
                                  <a:latin typeface="Cambria Math"/>
                                  <a:ea typeface="Cambria Math"/>
                                </a:rPr>
                              </m:ctrlPr>
                            </m:sSubPr>
                            <m:e>
                              <m:r>
                                <a:rPr lang="en-US" b="0" i="1" smtClean="0">
                                  <a:latin typeface="Cambria Math"/>
                                  <a:ea typeface="Cambria Math"/>
                                </a:rPr>
                                <m:t>𝐴</m:t>
                              </m:r>
                            </m:e>
                            <m:sub>
                              <m:r>
                                <a:rPr lang="en-US" b="0" i="1" smtClean="0">
                                  <a:latin typeface="Cambria Math"/>
                                  <a:ea typeface="Cambria Math"/>
                                </a:rPr>
                                <m:t>𝑖𝑜</m:t>
                              </m:r>
                            </m:sub>
                          </m:sSub>
                        </m:num>
                        <m:den>
                          <m:rad>
                            <m:radPr>
                              <m:degHide m:val="on"/>
                              <m:ctrlPr>
                                <a:rPr lang="en-US" b="0" i="1" smtClean="0">
                                  <a:latin typeface="Cambria Math"/>
                                  <a:ea typeface="Cambria Math"/>
                                </a:rPr>
                              </m:ctrlPr>
                            </m:radPr>
                            <m:deg/>
                            <m:e>
                              <m:r>
                                <a:rPr lang="en-US" b="0" i="1" smtClean="0">
                                  <a:latin typeface="Cambria Math"/>
                                  <a:ea typeface="Cambria Math"/>
                                </a:rPr>
                                <m:t>1+</m:t>
                              </m:r>
                              <m:sSup>
                                <m:sSupPr>
                                  <m:ctrlPr>
                                    <a:rPr lang="en-US" b="0" i="1" smtClean="0">
                                      <a:latin typeface="Cambria Math"/>
                                      <a:ea typeface="Cambria Math"/>
                                    </a:rPr>
                                  </m:ctrlPr>
                                </m:sSupPr>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1</m:t>
                                              </m:r>
                                            </m:sub>
                                          </m:sSub>
                                        </m:den>
                                      </m:f>
                                    </m:e>
                                  </m:d>
                                </m:e>
                                <m:sup>
                                  <m:r>
                                    <a:rPr lang="en-US" b="0" i="1" smtClean="0">
                                      <a:latin typeface="Cambria Math"/>
                                      <a:ea typeface="Cambria Math"/>
                                    </a:rPr>
                                    <m:t>2</m:t>
                                  </m:r>
                                </m:sup>
                              </m:sSup>
                            </m:e>
                          </m:rad>
                          <m:rad>
                            <m:radPr>
                              <m:degHide m:val="on"/>
                              <m:ctrlPr>
                                <a:rPr lang="en-US" b="0" i="1" smtClean="0">
                                  <a:latin typeface="Cambria Math"/>
                                  <a:ea typeface="Cambria Math"/>
                                </a:rPr>
                              </m:ctrlPr>
                            </m:radPr>
                            <m:deg/>
                            <m:e>
                              <m:r>
                                <a:rPr lang="en-US" b="0" i="1" smtClean="0">
                                  <a:latin typeface="Cambria Math"/>
                                  <a:ea typeface="Cambria Math"/>
                                </a:rPr>
                                <m:t>1+</m:t>
                              </m:r>
                              <m:sSup>
                                <m:sSupPr>
                                  <m:ctrlPr>
                                    <a:rPr lang="en-US" b="0" i="1" smtClean="0">
                                      <a:latin typeface="Cambria Math"/>
                                      <a:ea typeface="Cambria Math"/>
                                    </a:rPr>
                                  </m:ctrlPr>
                                </m:sSupPr>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2</m:t>
                                              </m:r>
                                            </m:sub>
                                          </m:sSub>
                                        </m:den>
                                      </m:f>
                                    </m:e>
                                  </m:d>
                                </m:e>
                                <m:sup>
                                  <m:r>
                                    <a:rPr lang="en-US" b="0" i="1" smtClean="0">
                                      <a:latin typeface="Cambria Math"/>
                                      <a:ea typeface="Cambria Math"/>
                                    </a:rPr>
                                    <m:t>2</m:t>
                                  </m:r>
                                </m:sup>
                              </m:sSup>
                            </m:e>
                          </m:rad>
                        </m:den>
                      </m:f>
                      <m:r>
                        <a:rPr lang="en-US" i="1">
                          <a:latin typeface="Cambria Math"/>
                          <a:ea typeface="Cambria Math"/>
                        </a:rPr>
                        <m:t>∠</m:t>
                      </m:r>
                      <m:r>
                        <a:rPr lang="en-US" b="0" i="1" smtClean="0">
                          <a:latin typeface="Cambria Math"/>
                          <a:ea typeface="Cambria Math"/>
                        </a:rPr>
                        <m:t>−</m:t>
                      </m:r>
                      <m:d>
                        <m:dPr>
                          <m:begChr m:val="["/>
                          <m:endChr m:val="]"/>
                          <m:ctrlPr>
                            <a:rPr lang="en-US" b="0" i="1" smtClean="0">
                              <a:latin typeface="Cambria Math"/>
                              <a:ea typeface="Cambria Math"/>
                            </a:rPr>
                          </m:ctrlPr>
                        </m:dPr>
                        <m:e>
                          <m:func>
                            <m:funcPr>
                              <m:ctrlPr>
                                <a:rPr lang="en-US" b="0" i="1" smtClean="0">
                                  <a:latin typeface="Cambria Math"/>
                                  <a:ea typeface="Cambria Math"/>
                                </a:rPr>
                              </m:ctrlPr>
                            </m:funcPr>
                            <m:fName>
                              <m:sSup>
                                <m:sSupPr>
                                  <m:ctrlPr>
                                    <a:rPr lang="en-US" b="0" i="1" smtClean="0">
                                      <a:latin typeface="Cambria Math"/>
                                      <a:ea typeface="Cambria Math"/>
                                    </a:rPr>
                                  </m:ctrlPr>
                                </m:sSupPr>
                                <m:e>
                                  <m:r>
                                    <m:rPr>
                                      <m:sty m:val="p"/>
                                    </m:rPr>
                                    <a:rPr lang="en-US" b="0" i="0" smtClean="0">
                                      <a:latin typeface="Cambria Math"/>
                                      <a:ea typeface="Cambria Math"/>
                                    </a:rPr>
                                    <m:t>tan</m:t>
                                  </m:r>
                                </m:e>
                                <m:sup>
                                  <m:r>
                                    <a:rPr lang="en-US" b="0" i="1" smtClean="0">
                                      <a:latin typeface="Cambria Math"/>
                                      <a:ea typeface="Cambria Math"/>
                                    </a:rPr>
                                    <m:t>−1</m:t>
                                  </m:r>
                                </m:sup>
                              </m:sSup>
                            </m:fName>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1</m:t>
                                          </m:r>
                                        </m:sub>
                                      </m:sSub>
                                    </m:den>
                                  </m:f>
                                </m:e>
                              </m:d>
                            </m:e>
                          </m:func>
                          <m:r>
                            <a:rPr lang="en-US" b="0" i="1" smtClean="0">
                              <a:latin typeface="Cambria Math"/>
                              <a:ea typeface="Cambria Math"/>
                            </a:rPr>
                            <m:t>+</m:t>
                          </m:r>
                          <m:func>
                            <m:funcPr>
                              <m:ctrlPr>
                                <a:rPr lang="en-US" b="0" i="1" smtClean="0">
                                  <a:latin typeface="Cambria Math"/>
                                  <a:ea typeface="Cambria Math"/>
                                </a:rPr>
                              </m:ctrlPr>
                            </m:funcPr>
                            <m:fName>
                              <m:sSup>
                                <m:sSupPr>
                                  <m:ctrlPr>
                                    <a:rPr lang="en-US" b="0" i="1" smtClean="0">
                                      <a:latin typeface="Cambria Math"/>
                                      <a:ea typeface="Cambria Math"/>
                                    </a:rPr>
                                  </m:ctrlPr>
                                </m:sSupPr>
                                <m:e>
                                  <m:r>
                                    <m:rPr>
                                      <m:sty m:val="p"/>
                                    </m:rPr>
                                    <a:rPr lang="en-US" b="0" i="0" smtClean="0">
                                      <a:latin typeface="Cambria Math"/>
                                      <a:ea typeface="Cambria Math"/>
                                    </a:rPr>
                                    <m:t>tan</m:t>
                                  </m:r>
                                </m:e>
                                <m:sup>
                                  <m:r>
                                    <a:rPr lang="en-US" b="0" i="1" smtClean="0">
                                      <a:latin typeface="Cambria Math"/>
                                      <a:ea typeface="Cambria Math"/>
                                    </a:rPr>
                                    <m:t>−1</m:t>
                                  </m:r>
                                </m:sup>
                              </m:sSup>
                            </m:fName>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2</m:t>
                                          </m:r>
                                        </m:sub>
                                      </m:sSub>
                                    </m:den>
                                  </m:f>
                                </m:e>
                              </m:d>
                            </m:e>
                          </m:func>
                        </m:e>
                      </m:d>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43935" y="4365104"/>
                <a:ext cx="8900065" cy="1624932"/>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444208" y="3119140"/>
                <a:ext cx="56329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ea typeface="Cambria Math"/>
                        </a:rPr>
                        <m:t>⇓</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6444208" y="3119140"/>
                <a:ext cx="563296" cy="461665"/>
              </a:xfrm>
              <a:prstGeom prst="rect">
                <a:avLst/>
              </a:prstGeom>
              <a:blipFill rotWithShape="1">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1091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Grp="1" noChangeArrowheads="1"/>
          </p:cNvSpPr>
          <p:nvPr>
            <p:ph type="title"/>
          </p:nvPr>
        </p:nvSpPr>
        <p:spPr>
          <a:noFill/>
          <a:ln/>
        </p:spPr>
        <p:txBody>
          <a:bodyPr/>
          <a:lstStyle/>
          <a:p>
            <a:r>
              <a:rPr lang="en-US" sz="2800" dirty="0" err="1"/>
              <a:t>Nyquist</a:t>
            </a:r>
            <a:r>
              <a:rPr lang="en-US" sz="2800" dirty="0"/>
              <a:t> </a:t>
            </a:r>
            <a:r>
              <a:rPr lang="en-US" sz="2800" dirty="0" smtClean="0"/>
              <a:t>Plot: Three-Stage CE  </a:t>
            </a:r>
            <a:endParaRPr lang="en-US" sz="2800" dirty="0"/>
          </a:p>
        </p:txBody>
      </p:sp>
      <mc:AlternateContent xmlns:mc="http://schemas.openxmlformats.org/markup-compatibility/2006" xmlns:a14="http://schemas.microsoft.com/office/drawing/2010/main">
        <mc:Choice Requires="a14">
          <p:sp>
            <p:nvSpPr>
              <p:cNvPr id="9" name="TextBox 8"/>
              <p:cNvSpPr txBox="1"/>
              <p:nvPr/>
            </p:nvSpPr>
            <p:spPr>
              <a:xfrm>
                <a:off x="365324" y="1412776"/>
                <a:ext cx="5737533" cy="11560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a:rPr>
                          </m:ctrlPr>
                        </m:dPr>
                        <m:e>
                          <m:r>
                            <a:rPr lang="en-US" b="0" i="1" smtClean="0">
                              <a:latin typeface="Cambria Math"/>
                            </a:rPr>
                            <m:t>𝑗</m:t>
                          </m:r>
                          <m:r>
                            <a:rPr lang="en-US" b="0" i="1" smtClean="0">
                              <a:latin typeface="Cambria Math"/>
                              <a:ea typeface="Cambria Math"/>
                            </a:rPr>
                            <m:t>𝜔</m:t>
                          </m:r>
                        </m:e>
                      </m:d>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𝛽</m:t>
                          </m:r>
                          <m:sSub>
                            <m:sSubPr>
                              <m:ctrlPr>
                                <a:rPr lang="en-US" b="0" i="1" smtClean="0">
                                  <a:latin typeface="Cambria Math"/>
                                  <a:ea typeface="Cambria Math"/>
                                </a:rPr>
                              </m:ctrlPr>
                            </m:sSubPr>
                            <m:e>
                              <m:r>
                                <a:rPr lang="en-US" b="0" i="1" smtClean="0">
                                  <a:latin typeface="Cambria Math"/>
                                  <a:ea typeface="Cambria Math"/>
                                </a:rPr>
                                <m:t>𝐴</m:t>
                              </m:r>
                            </m:e>
                            <m:sub>
                              <m:r>
                                <a:rPr lang="en-US" b="0" i="1" smtClean="0">
                                  <a:latin typeface="Cambria Math"/>
                                  <a:ea typeface="Cambria Math"/>
                                </a:rPr>
                                <m:t>𝑖𝑜</m:t>
                              </m:r>
                            </m:sub>
                          </m:sSub>
                        </m:num>
                        <m:den>
                          <m:d>
                            <m:dPr>
                              <m:ctrlPr>
                                <a:rPr lang="en-US" b="0" i="1" smtClean="0">
                                  <a:latin typeface="Cambria Math"/>
                                  <a:ea typeface="Cambria Math"/>
                                </a:rPr>
                              </m:ctrlPr>
                            </m:dPr>
                            <m:e>
                              <m:r>
                                <a:rPr lang="en-US" b="0" i="1" smtClean="0">
                                  <a:latin typeface="Cambria Math"/>
                                  <a:ea typeface="Cambria Math"/>
                                </a:rPr>
                                <m:t>1+</m:t>
                              </m:r>
                              <m:r>
                                <a:rPr lang="en-US" b="0" i="1" smtClean="0">
                                  <a:latin typeface="Cambria Math"/>
                                  <a:ea typeface="Cambria Math"/>
                                </a:rPr>
                                <m:t>𝑗</m:t>
                              </m:r>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1</m:t>
                                      </m:r>
                                    </m:sub>
                                  </m:sSub>
                                </m:den>
                              </m:f>
                            </m:e>
                          </m:d>
                          <m:d>
                            <m:dPr>
                              <m:ctrlPr>
                                <a:rPr lang="en-US" b="0" i="1" smtClean="0">
                                  <a:latin typeface="Cambria Math"/>
                                  <a:ea typeface="Cambria Math"/>
                                </a:rPr>
                              </m:ctrlPr>
                            </m:dPr>
                            <m:e>
                              <m:r>
                                <a:rPr lang="en-US" b="0" i="1" smtClean="0">
                                  <a:latin typeface="Cambria Math"/>
                                  <a:ea typeface="Cambria Math"/>
                                </a:rPr>
                                <m:t>1+</m:t>
                              </m:r>
                              <m:r>
                                <a:rPr lang="en-US" b="0" i="1" smtClean="0">
                                  <a:latin typeface="Cambria Math"/>
                                  <a:ea typeface="Cambria Math"/>
                                </a:rPr>
                                <m:t>𝑗</m:t>
                              </m:r>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2</m:t>
                                      </m:r>
                                    </m:sub>
                                  </m:sSub>
                                </m:den>
                              </m:f>
                            </m:e>
                          </m:d>
                          <m:d>
                            <m:dPr>
                              <m:ctrlPr>
                                <a:rPr lang="en-US" b="0" i="1" smtClean="0">
                                  <a:latin typeface="Cambria Math"/>
                                  <a:ea typeface="Cambria Math"/>
                                </a:rPr>
                              </m:ctrlPr>
                            </m:dPr>
                            <m:e>
                              <m:r>
                                <a:rPr lang="en-US" b="0" i="1" smtClean="0">
                                  <a:latin typeface="Cambria Math"/>
                                  <a:ea typeface="Cambria Math"/>
                                </a:rPr>
                                <m:t>1+</m:t>
                              </m:r>
                              <m:r>
                                <a:rPr lang="en-US" b="0" i="1" smtClean="0">
                                  <a:latin typeface="Cambria Math"/>
                                  <a:ea typeface="Cambria Math"/>
                                </a:rPr>
                                <m:t>𝑗</m:t>
                              </m:r>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3</m:t>
                                      </m:r>
                                    </m:sub>
                                  </m:sSub>
                                </m:den>
                              </m:f>
                            </m:e>
                          </m:d>
                        </m:den>
                      </m:f>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365324" y="1412776"/>
                <a:ext cx="5737533" cy="1156086"/>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65324" y="2864644"/>
                <a:ext cx="6839693" cy="15926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a:rPr>
                          </m:ctrlPr>
                        </m:dPr>
                        <m:e>
                          <m:r>
                            <a:rPr lang="en-US" b="0" i="1" smtClean="0">
                              <a:latin typeface="Cambria Math"/>
                            </a:rPr>
                            <m:t>𝑗</m:t>
                          </m:r>
                          <m:r>
                            <a:rPr lang="en-US" b="0" i="1" smtClean="0">
                              <a:latin typeface="Cambria Math"/>
                              <a:ea typeface="Cambria Math"/>
                            </a:rPr>
                            <m:t>𝜔</m:t>
                          </m:r>
                        </m:e>
                      </m:d>
                      <m:r>
                        <a:rPr lang="en-US" b="0" i="1" smtClean="0">
                          <a:latin typeface="Cambria Math"/>
                          <a:ea typeface="Cambria Math"/>
                        </a:rPr>
                        <m:t>=</m:t>
                      </m:r>
                      <m:f>
                        <m:fPr>
                          <m:ctrlPr>
                            <a:rPr lang="en-US" b="0" i="1" smtClean="0">
                              <a:latin typeface="Cambria Math"/>
                              <a:ea typeface="Cambria Math"/>
                            </a:rPr>
                          </m:ctrlPr>
                        </m:fPr>
                        <m:num>
                          <m:r>
                            <a:rPr lang="en-US" b="0" i="1" smtClean="0">
                              <a:latin typeface="Cambria Math"/>
                              <a:ea typeface="Cambria Math"/>
                            </a:rPr>
                            <m:t>𝛽</m:t>
                          </m:r>
                          <m:sSub>
                            <m:sSubPr>
                              <m:ctrlPr>
                                <a:rPr lang="en-US" b="0" i="1" smtClean="0">
                                  <a:latin typeface="Cambria Math"/>
                                  <a:ea typeface="Cambria Math"/>
                                </a:rPr>
                              </m:ctrlPr>
                            </m:sSubPr>
                            <m:e>
                              <m:r>
                                <a:rPr lang="en-US" b="0" i="1" smtClean="0">
                                  <a:latin typeface="Cambria Math"/>
                                  <a:ea typeface="Cambria Math"/>
                                </a:rPr>
                                <m:t>𝐴</m:t>
                              </m:r>
                            </m:e>
                            <m:sub>
                              <m:r>
                                <a:rPr lang="en-US" b="0" i="1" smtClean="0">
                                  <a:latin typeface="Cambria Math"/>
                                  <a:ea typeface="Cambria Math"/>
                                </a:rPr>
                                <m:t>𝑖𝑜</m:t>
                              </m:r>
                            </m:sub>
                          </m:sSub>
                        </m:num>
                        <m:den>
                          <m:rad>
                            <m:radPr>
                              <m:degHide m:val="on"/>
                              <m:ctrlPr>
                                <a:rPr lang="en-US" b="0" i="1" smtClean="0">
                                  <a:latin typeface="Cambria Math"/>
                                  <a:ea typeface="Cambria Math"/>
                                </a:rPr>
                              </m:ctrlPr>
                            </m:radPr>
                            <m:deg/>
                            <m:e>
                              <m:r>
                                <a:rPr lang="en-US" b="0" i="1" smtClean="0">
                                  <a:latin typeface="Cambria Math"/>
                                  <a:ea typeface="Cambria Math"/>
                                </a:rPr>
                                <m:t>1+</m:t>
                              </m:r>
                              <m:sSup>
                                <m:sSupPr>
                                  <m:ctrlPr>
                                    <a:rPr lang="en-US" b="0" i="1" smtClean="0">
                                      <a:latin typeface="Cambria Math"/>
                                      <a:ea typeface="Cambria Math"/>
                                    </a:rPr>
                                  </m:ctrlPr>
                                </m:sSupPr>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1</m:t>
                                              </m:r>
                                            </m:sub>
                                          </m:sSub>
                                        </m:den>
                                      </m:f>
                                    </m:e>
                                  </m:d>
                                </m:e>
                                <m:sup>
                                  <m:r>
                                    <a:rPr lang="en-US" b="0" i="1" smtClean="0">
                                      <a:latin typeface="Cambria Math"/>
                                      <a:ea typeface="Cambria Math"/>
                                    </a:rPr>
                                    <m:t>2</m:t>
                                  </m:r>
                                </m:sup>
                              </m:sSup>
                            </m:e>
                          </m:rad>
                          <m:rad>
                            <m:radPr>
                              <m:degHide m:val="on"/>
                              <m:ctrlPr>
                                <a:rPr lang="en-US" b="0" i="1" smtClean="0">
                                  <a:latin typeface="Cambria Math"/>
                                  <a:ea typeface="Cambria Math"/>
                                </a:rPr>
                              </m:ctrlPr>
                            </m:radPr>
                            <m:deg/>
                            <m:e>
                              <m:r>
                                <a:rPr lang="en-US" b="0" i="1" smtClean="0">
                                  <a:latin typeface="Cambria Math"/>
                                  <a:ea typeface="Cambria Math"/>
                                </a:rPr>
                                <m:t>1+</m:t>
                              </m:r>
                              <m:sSup>
                                <m:sSupPr>
                                  <m:ctrlPr>
                                    <a:rPr lang="en-US" b="0" i="1" smtClean="0">
                                      <a:latin typeface="Cambria Math"/>
                                      <a:ea typeface="Cambria Math"/>
                                    </a:rPr>
                                  </m:ctrlPr>
                                </m:sSupPr>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2</m:t>
                                              </m:r>
                                            </m:sub>
                                          </m:sSub>
                                        </m:den>
                                      </m:f>
                                    </m:e>
                                  </m:d>
                                </m:e>
                                <m:sup>
                                  <m:r>
                                    <a:rPr lang="en-US" b="0" i="1" smtClean="0">
                                      <a:latin typeface="Cambria Math"/>
                                      <a:ea typeface="Cambria Math"/>
                                    </a:rPr>
                                    <m:t>2</m:t>
                                  </m:r>
                                </m:sup>
                              </m:sSup>
                            </m:e>
                          </m:rad>
                          <m:rad>
                            <m:radPr>
                              <m:degHide m:val="on"/>
                              <m:ctrlPr>
                                <a:rPr lang="en-US" b="0" i="1" smtClean="0">
                                  <a:latin typeface="Cambria Math"/>
                                  <a:ea typeface="Cambria Math"/>
                                </a:rPr>
                              </m:ctrlPr>
                            </m:radPr>
                            <m:deg/>
                            <m:e>
                              <m:r>
                                <a:rPr lang="en-US" b="0" i="1" smtClean="0">
                                  <a:latin typeface="Cambria Math"/>
                                  <a:ea typeface="Cambria Math"/>
                                </a:rPr>
                                <m:t>1+</m:t>
                              </m:r>
                              <m:sSup>
                                <m:sSupPr>
                                  <m:ctrlPr>
                                    <a:rPr lang="en-US" b="0" i="1" smtClean="0">
                                      <a:latin typeface="Cambria Math"/>
                                      <a:ea typeface="Cambria Math"/>
                                    </a:rPr>
                                  </m:ctrlPr>
                                </m:sSupPr>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3</m:t>
                                              </m:r>
                                            </m:sub>
                                          </m:sSub>
                                        </m:den>
                                      </m:f>
                                    </m:e>
                                  </m:d>
                                </m:e>
                                <m:sup>
                                  <m:r>
                                    <a:rPr lang="en-US" b="0" i="1" smtClean="0">
                                      <a:latin typeface="Cambria Math"/>
                                      <a:ea typeface="Cambria Math"/>
                                    </a:rPr>
                                    <m:t>2</m:t>
                                  </m:r>
                                </m:sup>
                              </m:sSup>
                            </m:e>
                          </m:rad>
                        </m:den>
                      </m:f>
                      <m:r>
                        <a:rPr lang="en-US" i="1">
                          <a:latin typeface="Cambria Math"/>
                          <a:ea typeface="Cambria Math"/>
                        </a:rPr>
                        <m:t>∠</m:t>
                      </m:r>
                      <m:r>
                        <a:rPr lang="en-US" i="1" smtClean="0">
                          <a:latin typeface="Cambria Math"/>
                          <a:ea typeface="Cambria Math"/>
                        </a:rPr>
                        <m:t>𝜙</m:t>
                      </m:r>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365324" y="2864644"/>
                <a:ext cx="6839693" cy="1592680"/>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14274" y="4797152"/>
                <a:ext cx="6541791" cy="922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𝜙</m:t>
                      </m:r>
                      <m:r>
                        <a:rPr lang="en-US" b="0" i="1" smtClean="0">
                          <a:latin typeface="Cambria Math"/>
                          <a:ea typeface="Cambria Math"/>
                        </a:rPr>
                        <m:t>=−</m:t>
                      </m:r>
                      <m:d>
                        <m:dPr>
                          <m:begChr m:val="["/>
                          <m:endChr m:val="]"/>
                          <m:ctrlPr>
                            <a:rPr lang="en-US" b="0" i="1" smtClean="0">
                              <a:latin typeface="Cambria Math"/>
                              <a:ea typeface="Cambria Math"/>
                            </a:rPr>
                          </m:ctrlPr>
                        </m:dPr>
                        <m:e>
                          <m:func>
                            <m:funcPr>
                              <m:ctrlPr>
                                <a:rPr lang="en-US" b="0" i="1" smtClean="0">
                                  <a:latin typeface="Cambria Math"/>
                                  <a:ea typeface="Cambria Math"/>
                                </a:rPr>
                              </m:ctrlPr>
                            </m:funcPr>
                            <m:fName>
                              <m:sSup>
                                <m:sSupPr>
                                  <m:ctrlPr>
                                    <a:rPr lang="en-US" b="0" i="1" smtClean="0">
                                      <a:latin typeface="Cambria Math"/>
                                      <a:ea typeface="Cambria Math"/>
                                    </a:rPr>
                                  </m:ctrlPr>
                                </m:sSupPr>
                                <m:e>
                                  <m:r>
                                    <m:rPr>
                                      <m:sty m:val="p"/>
                                    </m:rPr>
                                    <a:rPr lang="en-US" b="0" i="0" smtClean="0">
                                      <a:latin typeface="Cambria Math"/>
                                      <a:ea typeface="Cambria Math"/>
                                    </a:rPr>
                                    <m:t>tan</m:t>
                                  </m:r>
                                </m:e>
                                <m:sup>
                                  <m:r>
                                    <a:rPr lang="en-US" b="0" i="1" smtClean="0">
                                      <a:latin typeface="Cambria Math"/>
                                      <a:ea typeface="Cambria Math"/>
                                    </a:rPr>
                                    <m:t>−1</m:t>
                                  </m:r>
                                </m:sup>
                              </m:sSup>
                            </m:fName>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1</m:t>
                                          </m:r>
                                        </m:sub>
                                      </m:sSub>
                                    </m:den>
                                  </m:f>
                                </m:e>
                              </m:d>
                            </m:e>
                          </m:func>
                          <m:r>
                            <a:rPr lang="en-US" b="0" i="1" smtClean="0">
                              <a:latin typeface="Cambria Math"/>
                              <a:ea typeface="Cambria Math"/>
                            </a:rPr>
                            <m:t>+</m:t>
                          </m:r>
                          <m:func>
                            <m:funcPr>
                              <m:ctrlPr>
                                <a:rPr lang="en-US" b="0" i="1" smtClean="0">
                                  <a:latin typeface="Cambria Math"/>
                                  <a:ea typeface="Cambria Math"/>
                                </a:rPr>
                              </m:ctrlPr>
                            </m:funcPr>
                            <m:fName>
                              <m:sSup>
                                <m:sSupPr>
                                  <m:ctrlPr>
                                    <a:rPr lang="en-US" b="0" i="1" smtClean="0">
                                      <a:latin typeface="Cambria Math"/>
                                      <a:ea typeface="Cambria Math"/>
                                    </a:rPr>
                                  </m:ctrlPr>
                                </m:sSupPr>
                                <m:e>
                                  <m:r>
                                    <m:rPr>
                                      <m:sty m:val="p"/>
                                    </m:rPr>
                                    <a:rPr lang="en-US" b="0" i="0" smtClean="0">
                                      <a:latin typeface="Cambria Math"/>
                                      <a:ea typeface="Cambria Math"/>
                                    </a:rPr>
                                    <m:t>tan</m:t>
                                  </m:r>
                                </m:e>
                                <m:sup>
                                  <m:r>
                                    <a:rPr lang="en-US" b="0" i="1" smtClean="0">
                                      <a:latin typeface="Cambria Math"/>
                                      <a:ea typeface="Cambria Math"/>
                                    </a:rPr>
                                    <m:t>−1</m:t>
                                  </m:r>
                                </m:sup>
                              </m:sSup>
                            </m:fName>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2</m:t>
                                          </m:r>
                                        </m:sub>
                                      </m:sSub>
                                    </m:den>
                                  </m:f>
                                </m:e>
                              </m:d>
                            </m:e>
                          </m:func>
                          <m:func>
                            <m:funcPr>
                              <m:ctrlPr>
                                <a:rPr lang="en-US" b="0" i="1" smtClean="0">
                                  <a:latin typeface="Cambria Math"/>
                                  <a:ea typeface="Cambria Math"/>
                                </a:rPr>
                              </m:ctrlPr>
                            </m:funcPr>
                            <m:fName>
                              <m:r>
                                <a:rPr lang="en-US" b="0" i="1" smtClean="0">
                                  <a:latin typeface="Cambria Math"/>
                                  <a:ea typeface="Cambria Math"/>
                                </a:rPr>
                                <m:t>+</m:t>
                              </m:r>
                              <m:sSup>
                                <m:sSupPr>
                                  <m:ctrlPr>
                                    <a:rPr lang="en-US" b="0" i="1" smtClean="0">
                                      <a:latin typeface="Cambria Math"/>
                                      <a:ea typeface="Cambria Math"/>
                                    </a:rPr>
                                  </m:ctrlPr>
                                </m:sSupPr>
                                <m:e>
                                  <m:r>
                                    <m:rPr>
                                      <m:sty m:val="p"/>
                                    </m:rPr>
                                    <a:rPr lang="en-US" b="0" i="0" smtClean="0">
                                      <a:latin typeface="Cambria Math"/>
                                      <a:ea typeface="Cambria Math"/>
                                    </a:rPr>
                                    <m:t>tan</m:t>
                                  </m:r>
                                </m:e>
                                <m:sup>
                                  <m:r>
                                    <a:rPr lang="en-US" b="0" i="1" smtClean="0">
                                      <a:latin typeface="Cambria Math"/>
                                      <a:ea typeface="Cambria Math"/>
                                    </a:rPr>
                                    <m:t>−1</m:t>
                                  </m:r>
                                </m:sup>
                              </m:sSup>
                            </m:fName>
                            <m:e>
                              <m:d>
                                <m:dPr>
                                  <m:ctrlPr>
                                    <a:rPr lang="en-US" b="0"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𝜔</m:t>
                                      </m:r>
                                    </m:num>
                                    <m:den>
                                      <m:sSub>
                                        <m:sSubPr>
                                          <m:ctrlPr>
                                            <a:rPr lang="en-US" b="0" i="1" smtClean="0">
                                              <a:latin typeface="Cambria Math"/>
                                              <a:ea typeface="Cambria Math"/>
                                            </a:rPr>
                                          </m:ctrlPr>
                                        </m:sSubPr>
                                        <m:e>
                                          <m:r>
                                            <a:rPr lang="en-US" b="0" i="1" smtClean="0">
                                              <a:latin typeface="Cambria Math"/>
                                              <a:ea typeface="Cambria Math"/>
                                            </a:rPr>
                                            <m:t>𝜔</m:t>
                                          </m:r>
                                        </m:e>
                                        <m:sub>
                                          <m:r>
                                            <a:rPr lang="en-US" b="0" i="1" smtClean="0">
                                              <a:latin typeface="Cambria Math"/>
                                              <a:ea typeface="Cambria Math"/>
                                            </a:rPr>
                                            <m:t>3</m:t>
                                          </m:r>
                                        </m:sub>
                                      </m:sSub>
                                    </m:den>
                                  </m:f>
                                </m:e>
                              </m:d>
                            </m:e>
                          </m:func>
                        </m:e>
                      </m:d>
                    </m:oMath>
                  </m:oMathPara>
                </a14:m>
                <a:endParaRPr lang="en-GB" dirty="0"/>
              </a:p>
            </p:txBody>
          </p:sp>
        </mc:Choice>
        <mc:Fallback xmlns="">
          <p:sp>
            <p:nvSpPr>
              <p:cNvPr id="4" name="Rectangle 3"/>
              <p:cNvSpPr>
                <a:spLocks noRot="1" noChangeAspect="1" noMove="1" noResize="1" noEditPoints="1" noAdjustHandles="1" noChangeArrowheads="1" noChangeShapeType="1" noTextEdit="1"/>
              </p:cNvSpPr>
              <p:nvPr/>
            </p:nvSpPr>
            <p:spPr>
              <a:xfrm>
                <a:off x="514274" y="4797152"/>
                <a:ext cx="6541791" cy="922176"/>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98989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Grp="1" noChangeArrowheads="1"/>
          </p:cNvSpPr>
          <p:nvPr>
            <p:ph type="title"/>
          </p:nvPr>
        </p:nvSpPr>
        <p:spPr>
          <a:noFill/>
          <a:ln/>
        </p:spPr>
        <p:txBody>
          <a:bodyPr/>
          <a:lstStyle/>
          <a:p>
            <a:r>
              <a:rPr lang="en-US" sz="2800" dirty="0" err="1"/>
              <a:t>Nyquist</a:t>
            </a:r>
            <a:r>
              <a:rPr lang="en-US" sz="2800" dirty="0"/>
              <a:t> </a:t>
            </a:r>
            <a:r>
              <a:rPr lang="en-US" sz="2800" dirty="0" smtClean="0"/>
              <a:t>Plot: Three-Stage CE  </a:t>
            </a:r>
            <a:endParaRPr lang="en-US" sz="2800" dirty="0"/>
          </a:p>
        </p:txBody>
      </p:sp>
      <p:pic>
        <p:nvPicPr>
          <p:cNvPr id="500742" name="Picture 6" descr="nea2362X_125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584" y="1236664"/>
            <a:ext cx="7783016" cy="41143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0743" name="Text Box 7"/>
          <p:cNvSpPr txBox="1">
            <a:spLocks noChangeArrowheads="1"/>
          </p:cNvSpPr>
          <p:nvPr/>
        </p:nvSpPr>
        <p:spPr bwMode="auto">
          <a:xfrm>
            <a:off x="1547664" y="5181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Stable System</a:t>
            </a:r>
          </a:p>
        </p:txBody>
      </p:sp>
      <p:sp>
        <p:nvSpPr>
          <p:cNvPr id="500744" name="Text Box 8"/>
          <p:cNvSpPr txBox="1">
            <a:spLocks noChangeArrowheads="1"/>
          </p:cNvSpPr>
          <p:nvPr/>
        </p:nvSpPr>
        <p:spPr bwMode="auto">
          <a:xfrm>
            <a:off x="5940152" y="5181600"/>
            <a:ext cx="137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Unstable System</a:t>
            </a:r>
          </a:p>
        </p:txBody>
      </p:sp>
    </p:spTree>
    <p:extLst>
      <p:ext uri="{BB962C8B-B14F-4D97-AF65-F5344CB8AC3E}">
        <p14:creationId xmlns:p14="http://schemas.microsoft.com/office/powerpoint/2010/main" val="323370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Nyquist</a:t>
            </a:r>
            <a:r>
              <a:rPr lang="en-US" dirty="0" smtClean="0"/>
              <a:t> Plot: Three-Stage CE </a:t>
            </a:r>
            <a:endParaRPr lang="en-GB" dirty="0"/>
          </a:p>
        </p:txBody>
      </p:sp>
      <p:sp>
        <p:nvSpPr>
          <p:cNvPr id="3" name="Content Placeholder 2"/>
          <p:cNvSpPr>
            <a:spLocks noGrp="1"/>
          </p:cNvSpPr>
          <p:nvPr>
            <p:ph idx="1"/>
          </p:nvPr>
        </p:nvSpPr>
        <p:spPr/>
        <p:txBody>
          <a:bodyPr/>
          <a:lstStyle/>
          <a:p>
            <a:pPr marL="0" indent="0">
              <a:buNone/>
            </a:pPr>
            <a:r>
              <a:rPr lang="en-US" b="0" dirty="0" smtClean="0"/>
              <a:t>For three-pole amplifier, the </a:t>
            </a:r>
            <a:r>
              <a:rPr lang="en-US" b="0" dirty="0" err="1" smtClean="0"/>
              <a:t>Nyquist</a:t>
            </a:r>
            <a:r>
              <a:rPr lang="en-US" b="0" dirty="0" smtClean="0"/>
              <a:t> criterion for stability of the amplifier can be stated as the follows: </a:t>
            </a:r>
          </a:p>
          <a:p>
            <a:pPr marL="0" indent="0">
              <a:buNone/>
            </a:pPr>
            <a:endParaRPr lang="en-US" b="0" dirty="0" smtClean="0"/>
          </a:p>
          <a:p>
            <a:pPr marL="0" indent="0">
              <a:buNone/>
            </a:pPr>
            <a:r>
              <a:rPr lang="en-US" b="0" dirty="0" smtClean="0"/>
              <a:t>“If the </a:t>
            </a:r>
            <a:r>
              <a:rPr lang="en-US" b="0" dirty="0" err="1" smtClean="0"/>
              <a:t>Nyquist</a:t>
            </a:r>
            <a:r>
              <a:rPr lang="en-US" b="0" dirty="0" smtClean="0"/>
              <a:t> plot encircles or goes through the point (-1,0), the amplifier is unstable.”</a:t>
            </a:r>
            <a:endParaRPr lang="en-GB" b="0" dirty="0"/>
          </a:p>
        </p:txBody>
      </p:sp>
      <p:sp>
        <p:nvSpPr>
          <p:cNvPr id="4" name="Footer Placeholder 3"/>
          <p:cNvSpPr>
            <a:spLocks noGrp="1"/>
          </p:cNvSpPr>
          <p:nvPr>
            <p:ph type="ftr" sz="quarter" idx="11"/>
          </p:nvPr>
        </p:nvSpPr>
        <p:spPr/>
        <p:txBody>
          <a:bodyPr/>
          <a:lstStyle/>
          <a:p>
            <a:pPr>
              <a:defRPr/>
            </a:pPr>
            <a:r>
              <a:rPr lang="en-US" altLang="zh-CN" smtClean="0"/>
              <a:t> www.xjtlu.edu.cn/depts/eee/EEE007 </a:t>
            </a:r>
            <a:endParaRPr lang="en-GB" smtClean="0"/>
          </a:p>
          <a:p>
            <a:pPr>
              <a:defRPr/>
            </a:pPr>
            <a:endParaRPr lang="zh-CN" altLang="en-US"/>
          </a:p>
        </p:txBody>
      </p:sp>
      <p:sp>
        <p:nvSpPr>
          <p:cNvPr id="5" name="Slide Number Placeholder 4"/>
          <p:cNvSpPr>
            <a:spLocks noGrp="1"/>
          </p:cNvSpPr>
          <p:nvPr>
            <p:ph type="sldNum" sz="quarter" idx="12"/>
          </p:nvPr>
        </p:nvSpPr>
        <p:spPr/>
        <p:txBody>
          <a:bodyPr/>
          <a:lstStyle/>
          <a:p>
            <a:pPr>
              <a:defRPr/>
            </a:pPr>
            <a:fld id="{6E185394-9069-4AAD-AAED-9AD244BE0131}" type="slidenum">
              <a:rPr lang="zh-CN" altLang="en-US" smtClean="0"/>
              <a:pPr>
                <a:defRPr/>
              </a:pPr>
              <a:t>14</a:t>
            </a:fld>
            <a:endParaRPr lang="en-US" altLang="zh-CN"/>
          </a:p>
        </p:txBody>
      </p:sp>
    </p:spTree>
    <p:extLst>
      <p:ext uri="{BB962C8B-B14F-4D97-AF65-F5344CB8AC3E}">
        <p14:creationId xmlns:p14="http://schemas.microsoft.com/office/powerpoint/2010/main" val="174766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251520" y="188640"/>
            <a:ext cx="8496944" cy="1143000"/>
          </a:xfrm>
        </p:spPr>
        <p:txBody>
          <a:bodyPr/>
          <a:lstStyle/>
          <a:p>
            <a:r>
              <a:rPr lang="en-US" dirty="0"/>
              <a:t>Bode </a:t>
            </a:r>
            <a:r>
              <a:rPr lang="en-US" dirty="0" smtClean="0"/>
              <a:t>Plot:  Phase </a:t>
            </a:r>
            <a:r>
              <a:rPr lang="en-US" dirty="0"/>
              <a:t>and Gain Margins</a:t>
            </a:r>
          </a:p>
        </p:txBody>
      </p:sp>
      <p:pic>
        <p:nvPicPr>
          <p:cNvPr id="502789" name="Picture 5" descr="nea2362X_125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10789" y="1206137"/>
            <a:ext cx="5386388" cy="480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48446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251520" y="188640"/>
            <a:ext cx="8496944" cy="1143000"/>
          </a:xfrm>
        </p:spPr>
        <p:txBody>
          <a:bodyPr/>
          <a:lstStyle/>
          <a:p>
            <a:r>
              <a:rPr lang="en-US" dirty="0"/>
              <a:t>Bode </a:t>
            </a:r>
            <a:r>
              <a:rPr lang="en-US" dirty="0" smtClean="0"/>
              <a:t>Plot:  Phase </a:t>
            </a:r>
            <a:r>
              <a:rPr lang="en-US" dirty="0"/>
              <a:t>and Gain Margins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lgn="just">
                  <a:buNone/>
                </a:pPr>
                <a:endParaRPr lang="en-US" dirty="0" smtClean="0"/>
              </a:p>
              <a:p>
                <a:pPr marL="0" indent="0" algn="just">
                  <a:buNone/>
                </a:pPr>
                <a:endParaRPr lang="en-US" dirty="0"/>
              </a:p>
              <a:p>
                <a:pPr marL="0" indent="0" algn="just">
                  <a:buNone/>
                </a:pPr>
                <a:r>
                  <a:rPr lang="en-US" dirty="0" smtClean="0"/>
                  <a:t>Gain Margin </a:t>
                </a:r>
                <a:r>
                  <a:rPr lang="en-US" b="0" dirty="0" smtClean="0"/>
                  <a:t>is defined to be </a:t>
                </a:r>
                <a14:m>
                  <m:oMath xmlns:m="http://schemas.openxmlformats.org/officeDocument/2006/math">
                    <m:r>
                      <a:rPr lang="en-US" b="0" i="1" smtClean="0">
                        <a:latin typeface="Cambria Math"/>
                      </a:rPr>
                      <m:t>|</m:t>
                    </m:r>
                    <m:r>
                      <a:rPr lang="en-US" b="0" i="1" smtClean="0">
                        <a:latin typeface="Cambria Math"/>
                      </a:rPr>
                      <m:t>𝑇</m:t>
                    </m:r>
                    <m:r>
                      <a:rPr lang="en-US" b="0" i="1" smtClean="0">
                        <a:latin typeface="Cambria Math"/>
                      </a:rPr>
                      <m:t>(</m:t>
                    </m:r>
                    <m:r>
                      <a:rPr lang="en-US" b="0" i="1" smtClean="0">
                        <a:latin typeface="Cambria Math"/>
                      </a:rPr>
                      <m:t>𝑗𝑤</m:t>
                    </m:r>
                    <m:r>
                      <a:rPr lang="en-US" b="0" i="1" smtClean="0">
                        <a:latin typeface="Cambria Math"/>
                      </a:rPr>
                      <m:t>)|</m:t>
                    </m:r>
                  </m:oMath>
                </a14:m>
                <a:r>
                  <a:rPr lang="en-US" b="0" dirty="0" smtClean="0"/>
                  <a:t> in decibels at the frequency where the phase is -180 degrees. It is an indication of how much the loop gain can increase and still maintain stability.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356" r="-1356"/>
                </a:stretch>
              </a:blipFill>
            </p:spPr>
            <p:txBody>
              <a:bodyPr/>
              <a:lstStyle/>
              <a:p>
                <a:r>
                  <a:rPr lang="en-GB">
                    <a:noFill/>
                  </a:rPr>
                  <a:t> </a:t>
                </a:r>
              </a:p>
            </p:txBody>
          </p:sp>
        </mc:Fallback>
      </mc:AlternateContent>
    </p:spTree>
    <p:extLst>
      <p:ext uri="{BB962C8B-B14F-4D97-AF65-F5344CB8AC3E}">
        <p14:creationId xmlns:p14="http://schemas.microsoft.com/office/powerpoint/2010/main" val="276750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ea typeface="SimSun" pitchFamily="2" charset="-122"/>
              </a:rPr>
              <a:t>Feedback  and Stability</a:t>
            </a:r>
            <a:endParaRPr lang="zh-CN" altLang="en-US" smtClean="0">
              <a:ea typeface="SimSun" pitchFamily="2" charset="-122"/>
            </a:endParaRPr>
          </a:p>
        </p:txBody>
      </p:sp>
      <p:sp>
        <p:nvSpPr>
          <p:cNvPr id="153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811A9452-0A27-449E-A18B-DF0F0801BF34}" type="slidenum">
              <a:rPr lang="en-GB" altLang="en-US" sz="1200" smtClean="0">
                <a:latin typeface="Garamond" pitchFamily="18" charset="0"/>
              </a:rPr>
              <a:pPr eaLnBrk="1" hangingPunct="1">
                <a:spcBef>
                  <a:spcPct val="0"/>
                </a:spcBef>
                <a:buClrTx/>
                <a:buSzTx/>
                <a:buFontTx/>
                <a:buNone/>
              </a:pPr>
              <a:t>17</a:t>
            </a:fld>
            <a:endParaRPr lang="en-GB" altLang="en-US" sz="1200" smtClean="0">
              <a:latin typeface="Garamond" pitchFamily="18" charset="0"/>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668" y="1934757"/>
            <a:ext cx="5599612" cy="3604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3177" y="1131408"/>
            <a:ext cx="1326004" cy="369332"/>
          </a:xfrm>
          <a:prstGeom prst="rect">
            <a:avLst/>
          </a:prstGeom>
          <a:noFill/>
        </p:spPr>
        <p:txBody>
          <a:bodyPr wrap="none" rtlCol="0">
            <a:spAutoFit/>
          </a:bodyPr>
          <a:lstStyle/>
          <a:p>
            <a:r>
              <a:rPr lang="en-US" sz="1800" b="1" dirty="0" smtClean="0"/>
              <a:t>Question: </a:t>
            </a:r>
            <a:endParaRPr lang="en-US" sz="1800" b="1" dirty="0"/>
          </a:p>
        </p:txBody>
      </p:sp>
    </p:spTree>
    <p:extLst>
      <p:ext uri="{BB962C8B-B14F-4D97-AF65-F5344CB8AC3E}">
        <p14:creationId xmlns:p14="http://schemas.microsoft.com/office/powerpoint/2010/main" val="233164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ea typeface="SimSun" pitchFamily="2" charset="-122"/>
              </a:rPr>
              <a:t>Solution	</a:t>
            </a:r>
            <a:endParaRPr lang="zh-CN" altLang="en-US" smtClean="0">
              <a:ea typeface="SimSun" pitchFamily="2" charset="-122"/>
            </a:endParaRPr>
          </a:p>
        </p:txBody>
      </p:sp>
      <p:sp>
        <p:nvSpPr>
          <p:cNvPr id="1638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17EEFB2D-0BF0-4BDC-BFEF-A6135398F60C}" type="slidenum">
              <a:rPr lang="en-GB" altLang="en-US" sz="1200" smtClean="0">
                <a:latin typeface="Garamond" pitchFamily="18" charset="0"/>
              </a:rPr>
              <a:pPr eaLnBrk="1" hangingPunct="1">
                <a:spcBef>
                  <a:spcPct val="0"/>
                </a:spcBef>
                <a:buClrTx/>
                <a:buSzTx/>
                <a:buFontTx/>
                <a:buNone/>
              </a:pPr>
              <a:t>18</a:t>
            </a:fld>
            <a:endParaRPr lang="en-GB" altLang="en-US" sz="1200" smtClean="0">
              <a:latin typeface="Garamond" pitchFamily="18" charset="0"/>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175" y="1022350"/>
            <a:ext cx="4826000" cy="487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a:spLocks noRot="1" noChangeAspect="1" noMove="1" noResize="1" noEditPoints="1" noAdjustHandles="1" noChangeArrowheads="1" noChangeShapeType="1" noTextEdit="1"/>
          </p:cNvSpPr>
          <p:nvPr/>
        </p:nvSpPr>
        <p:spPr>
          <a:xfrm>
            <a:off x="5862918" y="1438835"/>
            <a:ext cx="1986506" cy="338554"/>
          </a:xfrm>
          <a:prstGeom prst="rect">
            <a:avLst/>
          </a:prstGeom>
          <a:blipFill rotWithShape="1">
            <a:blip r:embed="rId3"/>
            <a:stretch>
              <a:fillRect b="-10714"/>
            </a:stretch>
          </a:blipFill>
        </p:spPr>
        <p:txBody>
          <a:bodyPr/>
          <a:lstStyle/>
          <a:p>
            <a:pPr>
              <a:defRPr/>
            </a:pPr>
            <a:r>
              <a:rPr lang="zh-CN" altLang="en-US">
                <a:noFill/>
              </a:rPr>
              <a:t> </a:t>
            </a:r>
          </a:p>
        </p:txBody>
      </p:sp>
    </p:spTree>
    <p:extLst>
      <p:ext uri="{BB962C8B-B14F-4D97-AF65-F5344CB8AC3E}">
        <p14:creationId xmlns:p14="http://schemas.microsoft.com/office/powerpoint/2010/main" val="1896776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ea typeface="SimSun" pitchFamily="2" charset="-122"/>
              </a:rPr>
              <a:t>Solution (c)</a:t>
            </a:r>
            <a:endParaRPr lang="zh-CN" altLang="en-US" smtClean="0">
              <a:ea typeface="SimSun" pitchFamily="2" charset="-122"/>
            </a:endParaRPr>
          </a:p>
        </p:txBody>
      </p:sp>
      <p:sp>
        <p:nvSpPr>
          <p:cNvPr id="174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fld id="{56B71FCD-885A-4A1E-8A87-8E174EE95142}" type="slidenum">
              <a:rPr lang="en-GB" altLang="en-US" sz="1200" smtClean="0">
                <a:latin typeface="Garamond" pitchFamily="18" charset="0"/>
              </a:rPr>
              <a:pPr eaLnBrk="1" hangingPunct="1">
                <a:spcBef>
                  <a:spcPct val="0"/>
                </a:spcBef>
                <a:buClrTx/>
                <a:buSzTx/>
                <a:buFontTx/>
                <a:buNone/>
              </a:pPr>
              <a:t>19</a:t>
            </a:fld>
            <a:endParaRPr lang="en-GB" altLang="en-US" sz="1200" smtClean="0">
              <a:latin typeface="Garamond" pitchFamily="18" charset="0"/>
            </a:endParaRP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963613"/>
            <a:ext cx="48863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65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747304"/>
            <a:ext cx="5893648" cy="1200329"/>
          </a:xfrm>
          <a:prstGeom prst="rect">
            <a:avLst/>
          </a:prstGeom>
        </p:spPr>
        <p:txBody>
          <a:bodyPr wrap="square">
            <a:spAutoFit/>
          </a:bodyPr>
          <a:lstStyle/>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Part </a:t>
            </a:r>
            <a:r>
              <a:rPr lang="en-GB" altLang="zh-CN" sz="3600" b="1" dirty="0" smtClean="0">
                <a:latin typeface="Times New Roman" panose="02020603050405020304" pitchFamily="18" charset="0"/>
                <a:ea typeface="SimSun" pitchFamily="2" charset="-122"/>
                <a:cs typeface="Times New Roman" panose="02020603050405020304" pitchFamily="18" charset="0"/>
              </a:rPr>
              <a:t>1: </a:t>
            </a:r>
            <a:r>
              <a:rPr lang="en-GB" altLang="zh-CN" sz="3600" b="1" dirty="0" smtClean="0">
                <a:latin typeface="Times New Roman" panose="02020603050405020304" pitchFamily="18" charset="0"/>
                <a:ea typeface="SimSun" pitchFamily="2" charset="-122"/>
                <a:cs typeface="Times New Roman" panose="02020603050405020304" pitchFamily="18" charset="0"/>
              </a:rPr>
              <a:t>Perfect </a:t>
            </a:r>
            <a:r>
              <a:rPr lang="en-GB" altLang="zh-CN" sz="3600" b="1" dirty="0" smtClean="0">
                <a:latin typeface="Times New Roman" panose="02020603050405020304" pitchFamily="18" charset="0"/>
                <a:ea typeface="SimSun" pitchFamily="2" charset="-122"/>
                <a:cs typeface="Times New Roman" panose="02020603050405020304" pitchFamily="18" charset="0"/>
              </a:rPr>
              <a:t>Amplifiers with exercise</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545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Grp="1" noChangeArrowheads="1"/>
          </p:cNvSpPr>
          <p:nvPr>
            <p:ph type="title"/>
          </p:nvPr>
        </p:nvSpPr>
        <p:spPr>
          <a:noFill/>
          <a:ln/>
        </p:spPr>
        <p:txBody>
          <a:bodyPr/>
          <a:lstStyle/>
          <a:p>
            <a:r>
              <a:rPr lang="en-US" sz="2800" dirty="0" err="1"/>
              <a:t>Nyquist</a:t>
            </a:r>
            <a:r>
              <a:rPr lang="en-US" sz="2800" dirty="0"/>
              <a:t> </a:t>
            </a:r>
            <a:r>
              <a:rPr lang="en-US" sz="2800" dirty="0" smtClean="0"/>
              <a:t>Plot: Three-Stage CE  </a:t>
            </a:r>
            <a:endParaRPr lang="en-US" sz="2800" dirty="0"/>
          </a:p>
        </p:txBody>
      </p:sp>
      <p:pic>
        <p:nvPicPr>
          <p:cNvPr id="500742" name="Picture 6" descr="nea2362X_125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584" y="1236664"/>
            <a:ext cx="7783016" cy="41143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0743" name="Text Box 7"/>
          <p:cNvSpPr txBox="1">
            <a:spLocks noChangeArrowheads="1"/>
          </p:cNvSpPr>
          <p:nvPr/>
        </p:nvSpPr>
        <p:spPr bwMode="auto">
          <a:xfrm>
            <a:off x="1547664" y="5181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Stable System</a:t>
            </a:r>
          </a:p>
        </p:txBody>
      </p:sp>
      <p:sp>
        <p:nvSpPr>
          <p:cNvPr id="500744" name="Text Box 8"/>
          <p:cNvSpPr txBox="1">
            <a:spLocks noChangeArrowheads="1"/>
          </p:cNvSpPr>
          <p:nvPr/>
        </p:nvSpPr>
        <p:spPr bwMode="auto">
          <a:xfrm>
            <a:off x="5940152" y="5181600"/>
            <a:ext cx="137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Unstable System</a:t>
            </a:r>
          </a:p>
        </p:txBody>
      </p:sp>
    </p:spTree>
    <p:extLst>
      <p:ext uri="{BB962C8B-B14F-4D97-AF65-F5344CB8AC3E}">
        <p14:creationId xmlns:p14="http://schemas.microsoft.com/office/powerpoint/2010/main" val="1648681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712CACF7-25E5-4BB0-BB6C-AC888485F19A}" type="slidenum">
              <a:rPr lang="en-GB" altLang="en-US" sz="1200" smtClean="0">
                <a:latin typeface="Garamond" pitchFamily="18" charset="0"/>
              </a:rPr>
              <a:pPr/>
              <a:t>21</a:t>
            </a:fld>
            <a:endParaRPr lang="en-GB" altLang="en-US" sz="1200" smtClean="0">
              <a:latin typeface="Garamond" pitchFamily="18" charset="0"/>
            </a:endParaRPr>
          </a:p>
        </p:txBody>
      </p:sp>
      <p:sp>
        <p:nvSpPr>
          <p:cNvPr id="2150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9" name="Text Box 6"/>
          <p:cNvSpPr txBox="1">
            <a:spLocks noChangeArrowheads="1"/>
          </p:cNvSpPr>
          <p:nvPr/>
        </p:nvSpPr>
        <p:spPr bwMode="auto">
          <a:xfrm>
            <a:off x="311150" y="1284288"/>
            <a:ext cx="6303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800" b="1"/>
              <a:t>In this lecture we have seen:</a:t>
            </a:r>
            <a:r>
              <a:rPr lang="en-US" altLang="en-US" sz="1800"/>
              <a:t>	</a:t>
            </a:r>
          </a:p>
        </p:txBody>
      </p:sp>
      <p:sp>
        <p:nvSpPr>
          <p:cNvPr id="21510" name="Text Box 10"/>
          <p:cNvSpPr txBox="1">
            <a:spLocks noChangeArrowheads="1"/>
          </p:cNvSpPr>
          <p:nvPr/>
        </p:nvSpPr>
        <p:spPr bwMode="auto">
          <a:xfrm>
            <a:off x="315913" y="1589088"/>
            <a:ext cx="82565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buFontTx/>
              <a:buChar char="•"/>
            </a:pPr>
            <a:endParaRPr lang="en-US" altLang="en-US" sz="1800" dirty="0"/>
          </a:p>
          <a:p>
            <a:pPr>
              <a:buFontTx/>
              <a:buChar char="•"/>
            </a:pPr>
            <a:r>
              <a:rPr lang="en-US" altLang="en-US" sz="1800" dirty="0" smtClean="0"/>
              <a:t>Four types of perfect amplifiers.</a:t>
            </a:r>
            <a:r>
              <a:rPr lang="en-US" altLang="en-US" sz="1800" dirty="0" smtClean="0"/>
              <a:t> </a:t>
            </a:r>
            <a:endParaRPr lang="en-US" altLang="en-US" sz="1800" dirty="0"/>
          </a:p>
          <a:p>
            <a:endParaRPr lang="en-US" altLang="en-US" sz="1800" dirty="0"/>
          </a:p>
          <a:p>
            <a:pPr>
              <a:buFontTx/>
              <a:buChar char="•"/>
            </a:pPr>
            <a:r>
              <a:rPr lang="en-US" altLang="en-US" sz="1800" dirty="0" smtClean="0"/>
              <a:t>Stability analysis with </a:t>
            </a:r>
            <a:r>
              <a:rPr lang="en-US" altLang="en-US" sz="1800" smtClean="0"/>
              <a:t>Nyquist plot.</a:t>
            </a:r>
            <a:endParaRPr lang="en-US" altLang="en-US" sz="1800" dirty="0" smtClean="0"/>
          </a:p>
          <a:p>
            <a:pPr>
              <a:buFontTx/>
              <a:buChar char="•"/>
            </a:pPr>
            <a:endParaRPr lang="en-US" altLang="en-US" sz="1800" dirty="0"/>
          </a:p>
        </p:txBody>
      </p:sp>
      <p:sp>
        <p:nvSpPr>
          <p:cNvPr id="2151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extLst>
      <p:ext uri="{BB962C8B-B14F-4D97-AF65-F5344CB8AC3E}">
        <p14:creationId xmlns:p14="http://schemas.microsoft.com/office/powerpoint/2010/main" val="1942389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0B82AFAD-E55C-4552-9F9D-09254FDBBF15}" type="slidenum">
              <a:rPr lang="en-GB" altLang="en-US" sz="1200" smtClean="0">
                <a:latin typeface="Garamond" pitchFamily="18" charset="0"/>
              </a:rPr>
              <a:pPr eaLnBrk="1" hangingPunct="1"/>
              <a:t>3</a:t>
            </a:fld>
            <a:endParaRPr lang="en-GB" altLang="en-US" sz="1200" smtClean="0">
              <a:latin typeface="Garamond" pitchFamily="18" charset="0"/>
            </a:endParaRPr>
          </a:p>
        </p:txBody>
      </p:sp>
      <p:sp>
        <p:nvSpPr>
          <p:cNvPr id="3075"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07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7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pic>
        <p:nvPicPr>
          <p:cNvPr id="307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1050925"/>
            <a:ext cx="366236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8"/>
          <p:cNvSpPr>
            <a:spLocks noChangeArrowheads="1"/>
          </p:cNvSpPr>
          <p:nvPr/>
        </p:nvSpPr>
        <p:spPr bwMode="auto">
          <a:xfrm>
            <a:off x="-90488" y="1663700"/>
            <a:ext cx="0" cy="0"/>
          </a:xfrm>
          <a:prstGeom prst="rect">
            <a:avLst/>
          </a:prstGeom>
          <a:solidFill>
            <a:schemeClr val="accent1"/>
          </a:solidFill>
          <a:ln w="9525">
            <a:solidFill>
              <a:schemeClr val="tx1"/>
            </a:solidFill>
            <a:miter lim="800000"/>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3080" name="Rectangle 9"/>
          <p:cNvSpPr>
            <a:spLocks noChangeArrowheads="1"/>
          </p:cNvSpPr>
          <p:nvPr/>
        </p:nvSpPr>
        <p:spPr bwMode="auto">
          <a:xfrm>
            <a:off x="733425" y="1031875"/>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sz="1800" b="1">
                <a:ea typeface="MS Mincho" pitchFamily="49" charset="-128"/>
                <a:cs typeface="Times New Roman" pitchFamily="18" charset="0"/>
              </a:rPr>
              <a:t>Exercise 1</a:t>
            </a:r>
            <a:endParaRPr lang="en-GB" altLang="ja-JP" sz="1800">
              <a:ea typeface="MS Mincho" pitchFamily="49" charset="-128"/>
              <a:cs typeface="Times New Roman" pitchFamily="18" charset="0"/>
            </a:endParaRPr>
          </a:p>
        </p:txBody>
      </p:sp>
      <p:sp>
        <p:nvSpPr>
          <p:cNvPr id="3081" name="Rectangle 10"/>
          <p:cNvSpPr>
            <a:spLocks noChangeArrowheads="1"/>
          </p:cNvSpPr>
          <p:nvPr/>
        </p:nvSpPr>
        <p:spPr bwMode="auto">
          <a:xfrm>
            <a:off x="669925" y="1423988"/>
            <a:ext cx="35385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ja-JP">
                <a:ea typeface="MS Mincho" pitchFamily="49" charset="-128"/>
                <a:cs typeface="Times New Roman" pitchFamily="18" charset="0"/>
              </a:rPr>
              <a:t>The amplifier shown in the circuit opposite is a perfect current amplifier with A</a:t>
            </a:r>
            <a:r>
              <a:rPr lang="en-GB" altLang="ja-JP" baseline="-25000">
                <a:ea typeface="MS Mincho" pitchFamily="49" charset="-128"/>
                <a:cs typeface="Times New Roman" pitchFamily="18" charset="0"/>
              </a:rPr>
              <a:t>i</a:t>
            </a:r>
            <a:r>
              <a:rPr lang="en-GB" altLang="ja-JP">
                <a:ea typeface="MS Mincho" pitchFamily="49" charset="-128"/>
                <a:cs typeface="Times New Roman" pitchFamily="18" charset="0"/>
              </a:rPr>
              <a:t> = 10.</a:t>
            </a:r>
            <a:endParaRPr lang="en-GB" altLang="ja-JP">
              <a:ea typeface="MS PGothic" pitchFamily="34" charset="-128"/>
              <a:cs typeface="Times New Roman" pitchFamily="18" charset="0"/>
            </a:endParaRPr>
          </a:p>
        </p:txBody>
      </p:sp>
      <p:grpSp>
        <p:nvGrpSpPr>
          <p:cNvPr id="3082" name="Group 21"/>
          <p:cNvGrpSpPr>
            <a:grpSpLocks/>
          </p:cNvGrpSpPr>
          <p:nvPr/>
        </p:nvGrpSpPr>
        <p:grpSpPr bwMode="auto">
          <a:xfrm>
            <a:off x="1216025" y="3671888"/>
            <a:ext cx="2235200" cy="668337"/>
            <a:chOff x="460" y="1949"/>
            <a:chExt cx="1408" cy="421"/>
          </a:xfrm>
        </p:grpSpPr>
        <p:graphicFrame>
          <p:nvGraphicFramePr>
            <p:cNvPr id="3093" name="Object 6"/>
            <p:cNvGraphicFramePr>
              <a:graphicFrameLocks noChangeAspect="1"/>
            </p:cNvGraphicFramePr>
            <p:nvPr/>
          </p:nvGraphicFramePr>
          <p:xfrm>
            <a:off x="1661" y="1949"/>
            <a:ext cx="207" cy="421"/>
          </p:xfrm>
          <a:graphic>
            <a:graphicData uri="http://schemas.openxmlformats.org/presentationml/2006/ole">
              <mc:AlternateContent xmlns:mc="http://schemas.openxmlformats.org/markup-compatibility/2006">
                <mc:Choice xmlns:v="urn:schemas-microsoft-com:vml" Requires="v">
                  <p:oleObj spid="_x0000_s44034" name="Equation" r:id="rId5" imgW="203112" imgH="418918" progId="Equation.3">
                    <p:embed/>
                  </p:oleObj>
                </mc:Choice>
                <mc:Fallback>
                  <p:oleObj name="Equation" r:id="rId5" imgW="203112" imgH="4189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1" y="1949"/>
                          <a:ext cx="207"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94" name="Rectangle 11"/>
            <p:cNvSpPr>
              <a:spLocks noChangeArrowheads="1"/>
            </p:cNvSpPr>
            <p:nvPr/>
          </p:nvSpPr>
          <p:spPr bwMode="auto">
            <a:xfrm>
              <a:off x="460" y="2063"/>
              <a:ext cx="12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ii) The voltage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sp>
        <p:nvSpPr>
          <p:cNvPr id="3083" name="Rectangle 19"/>
          <p:cNvSpPr>
            <a:spLocks noChangeArrowheads="1"/>
          </p:cNvSpPr>
          <p:nvPr/>
        </p:nvSpPr>
        <p:spPr bwMode="auto">
          <a:xfrm>
            <a:off x="714375" y="2382838"/>
            <a:ext cx="3538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lnSpc>
                <a:spcPct val="150000"/>
              </a:lnSpc>
            </a:pPr>
            <a:r>
              <a:rPr lang="en-GB" altLang="ja-JP" sz="1100">
                <a:latin typeface="Times New Roman" pitchFamily="18" charset="0"/>
                <a:ea typeface="MS Mincho" pitchFamily="49" charset="-128"/>
                <a:cs typeface="Times New Roman" pitchFamily="18" charset="0"/>
              </a:rPr>
              <a:t> </a:t>
            </a:r>
            <a:r>
              <a:rPr lang="en-GB" altLang="ja-JP">
                <a:ea typeface="MS Mincho" pitchFamily="49" charset="-128"/>
                <a:cs typeface="Times New Roman" pitchFamily="18" charset="0"/>
              </a:rPr>
              <a:t>a)  if R</a:t>
            </a:r>
            <a:r>
              <a:rPr lang="en-GB" altLang="ja-JP" baseline="-30000">
                <a:ea typeface="MS Mincho" pitchFamily="49" charset="-128"/>
                <a:cs typeface="Times New Roman" pitchFamily="18" charset="0"/>
              </a:rPr>
              <a:t>g</a:t>
            </a:r>
            <a:r>
              <a:rPr lang="en-GB" altLang="ja-JP">
                <a:ea typeface="MS Mincho" pitchFamily="49" charset="-128"/>
                <a:cs typeface="Times New Roman" pitchFamily="18" charset="0"/>
              </a:rPr>
              <a:t> = 750</a:t>
            </a:r>
            <a:r>
              <a:rPr lang="en-GB" altLang="ja-JP">
                <a:ea typeface="MS Mincho" pitchFamily="49" charset="-128"/>
                <a:cs typeface="Times New Roman" pitchFamily="18" charset="0"/>
                <a:sym typeface="Symbol" pitchFamily="18" charset="2"/>
              </a:rPr>
              <a:t></a:t>
            </a:r>
            <a:r>
              <a:rPr lang="en-GB" altLang="ja-JP">
                <a:ea typeface="MS Mincho" pitchFamily="49" charset="-128"/>
                <a:cs typeface="Times New Roman" pitchFamily="18" charset="0"/>
              </a:rPr>
              <a:t>, R</a:t>
            </a:r>
            <a:r>
              <a:rPr lang="en-GB" altLang="ja-JP" baseline="-30000">
                <a:ea typeface="MS Mincho" pitchFamily="49" charset="-128"/>
                <a:cs typeface="Times New Roman" pitchFamily="18" charset="0"/>
              </a:rPr>
              <a:t>L</a:t>
            </a:r>
            <a:r>
              <a:rPr lang="en-GB" altLang="ja-JP">
                <a:ea typeface="MS Mincho" pitchFamily="49" charset="-128"/>
                <a:cs typeface="Times New Roman" pitchFamily="18" charset="0"/>
              </a:rPr>
              <a:t> = 3k, find</a:t>
            </a:r>
          </a:p>
        </p:txBody>
      </p:sp>
      <p:grpSp>
        <p:nvGrpSpPr>
          <p:cNvPr id="3084" name="Group 29"/>
          <p:cNvGrpSpPr>
            <a:grpSpLocks/>
          </p:cNvGrpSpPr>
          <p:nvPr/>
        </p:nvGrpSpPr>
        <p:grpSpPr bwMode="auto">
          <a:xfrm>
            <a:off x="1246188" y="3035300"/>
            <a:ext cx="2235200" cy="688975"/>
            <a:chOff x="785" y="1732"/>
            <a:chExt cx="1408" cy="434"/>
          </a:xfrm>
        </p:grpSpPr>
        <p:graphicFrame>
          <p:nvGraphicFramePr>
            <p:cNvPr id="3091" name="Object 23"/>
            <p:cNvGraphicFramePr>
              <a:graphicFrameLocks noChangeAspect="1"/>
            </p:cNvGraphicFramePr>
            <p:nvPr/>
          </p:nvGraphicFramePr>
          <p:xfrm>
            <a:off x="1986" y="1732"/>
            <a:ext cx="207" cy="434"/>
          </p:xfrm>
          <a:graphic>
            <a:graphicData uri="http://schemas.openxmlformats.org/presentationml/2006/ole">
              <mc:AlternateContent xmlns:mc="http://schemas.openxmlformats.org/markup-compatibility/2006">
                <mc:Choice xmlns:v="urn:schemas-microsoft-com:vml" Requires="v">
                  <p:oleObj spid="_x0000_s44035" name="Equation" r:id="rId7" imgW="203112" imgH="431613" progId="Equation.3">
                    <p:embed/>
                  </p:oleObj>
                </mc:Choice>
                <mc:Fallback>
                  <p:oleObj name="Equation" r:id="rId7" imgW="203112"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6" y="1732"/>
                          <a:ext cx="20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92" name="Rectangle 24"/>
            <p:cNvSpPr>
              <a:spLocks noChangeArrowheads="1"/>
            </p:cNvSpPr>
            <p:nvPr/>
          </p:nvSpPr>
          <p:spPr bwMode="auto">
            <a:xfrm>
              <a:off x="785" y="1853"/>
              <a:ext cx="12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 The current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pSp>
        <p:nvGrpSpPr>
          <p:cNvPr id="3085" name="Group 30"/>
          <p:cNvGrpSpPr>
            <a:grpSpLocks/>
          </p:cNvGrpSpPr>
          <p:nvPr/>
        </p:nvGrpSpPr>
        <p:grpSpPr bwMode="auto">
          <a:xfrm>
            <a:off x="1217613" y="4278313"/>
            <a:ext cx="3092450" cy="688975"/>
            <a:chOff x="767" y="2515"/>
            <a:chExt cx="1948" cy="434"/>
          </a:xfrm>
        </p:grpSpPr>
        <p:graphicFrame>
          <p:nvGraphicFramePr>
            <p:cNvPr id="3089" name="Object 27"/>
            <p:cNvGraphicFramePr>
              <a:graphicFrameLocks noChangeAspect="1"/>
            </p:cNvGraphicFramePr>
            <p:nvPr/>
          </p:nvGraphicFramePr>
          <p:xfrm>
            <a:off x="2508" y="2515"/>
            <a:ext cx="207" cy="434"/>
          </p:xfrm>
          <a:graphic>
            <a:graphicData uri="http://schemas.openxmlformats.org/presentationml/2006/ole">
              <mc:AlternateContent xmlns:mc="http://schemas.openxmlformats.org/markup-compatibility/2006">
                <mc:Choice xmlns:v="urn:schemas-microsoft-com:vml" Requires="v">
                  <p:oleObj spid="_x0000_s44036" name="Equation" r:id="rId9" imgW="203112" imgH="431613" progId="Equation.3">
                    <p:embed/>
                  </p:oleObj>
                </mc:Choice>
                <mc:Fallback>
                  <p:oleObj name="Equation" r:id="rId9" imgW="203112"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 y="2515"/>
                          <a:ext cx="20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90" name="Rectangle 28"/>
            <p:cNvSpPr>
              <a:spLocks noChangeArrowheads="1"/>
            </p:cNvSpPr>
            <p:nvPr/>
          </p:nvSpPr>
          <p:spPr bwMode="auto">
            <a:xfrm>
              <a:off x="767" y="2599"/>
              <a:ext cx="17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iii) The transresistance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pSp>
        <p:nvGrpSpPr>
          <p:cNvPr id="3086" name="Group 34"/>
          <p:cNvGrpSpPr>
            <a:grpSpLocks/>
          </p:cNvGrpSpPr>
          <p:nvPr/>
        </p:nvGrpSpPr>
        <p:grpSpPr bwMode="auto">
          <a:xfrm>
            <a:off x="1233488" y="4879975"/>
            <a:ext cx="3313112" cy="688975"/>
            <a:chOff x="777" y="2894"/>
            <a:chExt cx="2087" cy="434"/>
          </a:xfrm>
        </p:grpSpPr>
        <p:graphicFrame>
          <p:nvGraphicFramePr>
            <p:cNvPr id="3087" name="Object 32"/>
            <p:cNvGraphicFramePr>
              <a:graphicFrameLocks noChangeAspect="1"/>
            </p:cNvGraphicFramePr>
            <p:nvPr/>
          </p:nvGraphicFramePr>
          <p:xfrm>
            <a:off x="2632" y="2894"/>
            <a:ext cx="232" cy="434"/>
          </p:xfrm>
          <a:graphic>
            <a:graphicData uri="http://schemas.openxmlformats.org/presentationml/2006/ole">
              <mc:AlternateContent xmlns:mc="http://schemas.openxmlformats.org/markup-compatibility/2006">
                <mc:Choice xmlns:v="urn:schemas-microsoft-com:vml" Requires="v">
                  <p:oleObj spid="_x0000_s44037" name="Equation" r:id="rId11" imgW="228501" imgH="431613" progId="Equation.3">
                    <p:embed/>
                  </p:oleObj>
                </mc:Choice>
                <mc:Fallback>
                  <p:oleObj name="Equation" r:id="rId11" imgW="228501" imgH="4316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2" y="2894"/>
                          <a:ext cx="23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8" name="Rectangle 33"/>
            <p:cNvSpPr>
              <a:spLocks noChangeArrowheads="1"/>
            </p:cNvSpPr>
            <p:nvPr/>
          </p:nvSpPr>
          <p:spPr bwMode="auto">
            <a:xfrm>
              <a:off x="777" y="2978"/>
              <a:ext cx="18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iv) The transconductance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spTree>
    <p:extLst>
      <p:ext uri="{BB962C8B-B14F-4D97-AF65-F5344CB8AC3E}">
        <p14:creationId xmlns:p14="http://schemas.microsoft.com/office/powerpoint/2010/main" val="3503531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F3B70A18-E3C0-4A5F-94BC-6A2E92F49CAA}" type="slidenum">
              <a:rPr lang="en-GB" altLang="en-US" sz="1200" smtClean="0">
                <a:latin typeface="Garamond" pitchFamily="18" charset="0"/>
              </a:rPr>
              <a:pPr eaLnBrk="1" hangingPunct="1"/>
              <a:t>4</a:t>
            </a:fld>
            <a:endParaRPr lang="en-GB" altLang="en-US" sz="1200" smtClean="0">
              <a:latin typeface="Garamond" pitchFamily="18" charset="0"/>
            </a:endParaRPr>
          </a:p>
        </p:txBody>
      </p:sp>
      <p:sp>
        <p:nvSpPr>
          <p:cNvPr id="4099"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4100"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01"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02" name="Rectangle 6"/>
          <p:cNvSpPr>
            <a:spLocks noChangeArrowheads="1"/>
          </p:cNvSpPr>
          <p:nvPr/>
        </p:nvSpPr>
        <p:spPr bwMode="auto">
          <a:xfrm>
            <a:off x="-90488" y="1663700"/>
            <a:ext cx="0" cy="0"/>
          </a:xfrm>
          <a:prstGeom prst="rect">
            <a:avLst/>
          </a:prstGeom>
          <a:solidFill>
            <a:schemeClr val="accent1"/>
          </a:solidFill>
          <a:ln w="9525">
            <a:solidFill>
              <a:schemeClr val="tx1"/>
            </a:solidFill>
            <a:miter lim="800000"/>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nvGrpSpPr>
          <p:cNvPr id="4103" name="Group 9"/>
          <p:cNvGrpSpPr>
            <a:grpSpLocks/>
          </p:cNvGrpSpPr>
          <p:nvPr/>
        </p:nvGrpSpPr>
        <p:grpSpPr bwMode="auto">
          <a:xfrm>
            <a:off x="373063" y="3686175"/>
            <a:ext cx="2235200" cy="668338"/>
            <a:chOff x="460" y="1949"/>
            <a:chExt cx="1408" cy="421"/>
          </a:xfrm>
        </p:grpSpPr>
        <p:graphicFrame>
          <p:nvGraphicFramePr>
            <p:cNvPr id="4162" name="Object 10"/>
            <p:cNvGraphicFramePr>
              <a:graphicFrameLocks noChangeAspect="1"/>
            </p:cNvGraphicFramePr>
            <p:nvPr/>
          </p:nvGraphicFramePr>
          <p:xfrm>
            <a:off x="1661" y="1949"/>
            <a:ext cx="207" cy="421"/>
          </p:xfrm>
          <a:graphic>
            <a:graphicData uri="http://schemas.openxmlformats.org/presentationml/2006/ole">
              <mc:AlternateContent xmlns:mc="http://schemas.openxmlformats.org/markup-compatibility/2006">
                <mc:Choice xmlns:v="urn:schemas-microsoft-com:vml" Requires="v">
                  <p:oleObj spid="_x0000_s45058" name="Equation" r:id="rId4" imgW="203112" imgH="418918" progId="Equation.3">
                    <p:embed/>
                  </p:oleObj>
                </mc:Choice>
                <mc:Fallback>
                  <p:oleObj name="Equation" r:id="rId4" imgW="203112"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 y="1949"/>
                          <a:ext cx="207"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63" name="Rectangle 11"/>
            <p:cNvSpPr>
              <a:spLocks noChangeArrowheads="1"/>
            </p:cNvSpPr>
            <p:nvPr/>
          </p:nvSpPr>
          <p:spPr bwMode="auto">
            <a:xfrm>
              <a:off x="460" y="2063"/>
              <a:ext cx="12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ii) The voltage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sp>
        <p:nvSpPr>
          <p:cNvPr id="4104" name="Text Box 12"/>
          <p:cNvSpPr txBox="1">
            <a:spLocks noChangeArrowheads="1"/>
          </p:cNvSpPr>
          <p:nvPr/>
        </p:nvSpPr>
        <p:spPr bwMode="auto">
          <a:xfrm>
            <a:off x="428625" y="1273175"/>
            <a:ext cx="3856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ja-JP">
                <a:ea typeface="MS PGothic" pitchFamily="34" charset="-128"/>
              </a:rPr>
              <a:t>The equivalent circuit is shown opposite.</a:t>
            </a:r>
          </a:p>
        </p:txBody>
      </p:sp>
      <p:sp>
        <p:nvSpPr>
          <p:cNvPr id="4105" name="Rectangle 13"/>
          <p:cNvSpPr>
            <a:spLocks noChangeArrowheads="1"/>
          </p:cNvSpPr>
          <p:nvPr/>
        </p:nvSpPr>
        <p:spPr bwMode="auto">
          <a:xfrm>
            <a:off x="400050" y="884238"/>
            <a:ext cx="1895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sz="1800" b="1">
                <a:ea typeface="MS Mincho" pitchFamily="49" charset="-128"/>
                <a:cs typeface="Times New Roman" pitchFamily="18" charset="0"/>
              </a:rPr>
              <a:t>Answer - part a</a:t>
            </a:r>
            <a:endParaRPr lang="en-GB" altLang="ja-JP" sz="1800">
              <a:ea typeface="MS Mincho" pitchFamily="49" charset="-128"/>
              <a:cs typeface="Times New Roman" pitchFamily="18" charset="0"/>
            </a:endParaRPr>
          </a:p>
        </p:txBody>
      </p:sp>
      <p:graphicFrame>
        <p:nvGraphicFramePr>
          <p:cNvPr id="4106" name="Object 14"/>
          <p:cNvGraphicFramePr>
            <a:graphicFrameLocks noChangeAspect="1"/>
          </p:cNvGraphicFramePr>
          <p:nvPr/>
        </p:nvGraphicFramePr>
        <p:xfrm>
          <a:off x="3282950" y="3689350"/>
          <a:ext cx="3859213" cy="644525"/>
        </p:xfrm>
        <a:graphic>
          <a:graphicData uri="http://schemas.openxmlformats.org/presentationml/2006/ole">
            <mc:AlternateContent xmlns:mc="http://schemas.openxmlformats.org/markup-compatibility/2006">
              <mc:Choice xmlns:v="urn:schemas-microsoft-com:vml" Requires="v">
                <p:oleObj spid="_x0000_s45059" name="Equation" r:id="rId6" imgW="2501900" imgH="419100" progId="Equation.3">
                  <p:embed/>
                </p:oleObj>
              </mc:Choice>
              <mc:Fallback>
                <p:oleObj name="Equation" r:id="rId6" imgW="25019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2950" y="3689350"/>
                        <a:ext cx="38592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07" name="Group 85"/>
          <p:cNvGrpSpPr>
            <a:grpSpLocks/>
          </p:cNvGrpSpPr>
          <p:nvPr/>
        </p:nvGrpSpPr>
        <p:grpSpPr bwMode="auto">
          <a:xfrm>
            <a:off x="417513" y="1649413"/>
            <a:ext cx="2235200" cy="688975"/>
            <a:chOff x="686" y="922"/>
            <a:chExt cx="1408" cy="434"/>
          </a:xfrm>
        </p:grpSpPr>
        <p:graphicFrame>
          <p:nvGraphicFramePr>
            <p:cNvPr id="4160" name="Object 20"/>
            <p:cNvGraphicFramePr>
              <a:graphicFrameLocks noChangeAspect="1"/>
            </p:cNvGraphicFramePr>
            <p:nvPr/>
          </p:nvGraphicFramePr>
          <p:xfrm>
            <a:off x="1887" y="922"/>
            <a:ext cx="207" cy="434"/>
          </p:xfrm>
          <a:graphic>
            <a:graphicData uri="http://schemas.openxmlformats.org/presentationml/2006/ole">
              <mc:AlternateContent xmlns:mc="http://schemas.openxmlformats.org/markup-compatibility/2006">
                <mc:Choice xmlns:v="urn:schemas-microsoft-com:vml" Requires="v">
                  <p:oleObj spid="_x0000_s45060" name="Equation" r:id="rId8" imgW="203112" imgH="431613" progId="Equation.3">
                    <p:embed/>
                  </p:oleObj>
                </mc:Choice>
                <mc:Fallback>
                  <p:oleObj name="Equation" r:id="rId8" imgW="203112"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7" y="922"/>
                          <a:ext cx="20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61" name="Rectangle 21"/>
            <p:cNvSpPr>
              <a:spLocks noChangeArrowheads="1"/>
            </p:cNvSpPr>
            <p:nvPr/>
          </p:nvSpPr>
          <p:spPr bwMode="auto">
            <a:xfrm>
              <a:off x="686" y="1043"/>
              <a:ext cx="12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 The current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pSp>
        <p:nvGrpSpPr>
          <p:cNvPr id="4108" name="Group 22"/>
          <p:cNvGrpSpPr>
            <a:grpSpLocks/>
          </p:cNvGrpSpPr>
          <p:nvPr/>
        </p:nvGrpSpPr>
        <p:grpSpPr bwMode="auto">
          <a:xfrm>
            <a:off x="346075" y="4529138"/>
            <a:ext cx="3092450" cy="688975"/>
            <a:chOff x="767" y="2515"/>
            <a:chExt cx="1948" cy="434"/>
          </a:xfrm>
        </p:grpSpPr>
        <p:graphicFrame>
          <p:nvGraphicFramePr>
            <p:cNvPr id="4158" name="Object 23"/>
            <p:cNvGraphicFramePr>
              <a:graphicFrameLocks noChangeAspect="1"/>
            </p:cNvGraphicFramePr>
            <p:nvPr/>
          </p:nvGraphicFramePr>
          <p:xfrm>
            <a:off x="2508" y="2515"/>
            <a:ext cx="207" cy="434"/>
          </p:xfrm>
          <a:graphic>
            <a:graphicData uri="http://schemas.openxmlformats.org/presentationml/2006/ole">
              <mc:AlternateContent xmlns:mc="http://schemas.openxmlformats.org/markup-compatibility/2006">
                <mc:Choice xmlns:v="urn:schemas-microsoft-com:vml" Requires="v">
                  <p:oleObj spid="_x0000_s45061" name="Equation" r:id="rId10" imgW="203112" imgH="431613" progId="Equation.3">
                    <p:embed/>
                  </p:oleObj>
                </mc:Choice>
                <mc:Fallback>
                  <p:oleObj name="Equation" r:id="rId10" imgW="203112" imgH="43161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 y="2515"/>
                          <a:ext cx="20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59" name="Rectangle 24"/>
            <p:cNvSpPr>
              <a:spLocks noChangeArrowheads="1"/>
            </p:cNvSpPr>
            <p:nvPr/>
          </p:nvSpPr>
          <p:spPr bwMode="auto">
            <a:xfrm>
              <a:off x="767" y="2599"/>
              <a:ext cx="17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iii) The transresistance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pSp>
        <p:nvGrpSpPr>
          <p:cNvPr id="4109" name="Group 89"/>
          <p:cNvGrpSpPr>
            <a:grpSpLocks/>
          </p:cNvGrpSpPr>
          <p:nvPr/>
        </p:nvGrpSpPr>
        <p:grpSpPr bwMode="auto">
          <a:xfrm>
            <a:off x="347663" y="5322888"/>
            <a:ext cx="3313112" cy="688975"/>
            <a:chOff x="219" y="3353"/>
            <a:chExt cx="2087" cy="434"/>
          </a:xfrm>
        </p:grpSpPr>
        <p:graphicFrame>
          <p:nvGraphicFramePr>
            <p:cNvPr id="4156" name="Object 26"/>
            <p:cNvGraphicFramePr>
              <a:graphicFrameLocks noChangeAspect="1"/>
            </p:cNvGraphicFramePr>
            <p:nvPr/>
          </p:nvGraphicFramePr>
          <p:xfrm>
            <a:off x="2074" y="3353"/>
            <a:ext cx="232" cy="434"/>
          </p:xfrm>
          <a:graphic>
            <a:graphicData uri="http://schemas.openxmlformats.org/presentationml/2006/ole">
              <mc:AlternateContent xmlns:mc="http://schemas.openxmlformats.org/markup-compatibility/2006">
                <mc:Choice xmlns:v="urn:schemas-microsoft-com:vml" Requires="v">
                  <p:oleObj spid="_x0000_s45062" name="Equation" r:id="rId12" imgW="228501" imgH="431613" progId="Equation.3">
                    <p:embed/>
                  </p:oleObj>
                </mc:Choice>
                <mc:Fallback>
                  <p:oleObj name="Equation" r:id="rId12" imgW="228501" imgH="4316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4" y="3353"/>
                          <a:ext cx="23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57" name="Rectangle 27"/>
            <p:cNvSpPr>
              <a:spLocks noChangeArrowheads="1"/>
            </p:cNvSpPr>
            <p:nvPr/>
          </p:nvSpPr>
          <p:spPr bwMode="auto">
            <a:xfrm>
              <a:off x="219" y="3437"/>
              <a:ext cx="18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iv) The transconductance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pSp>
        <p:nvGrpSpPr>
          <p:cNvPr id="4110" name="Group 1"/>
          <p:cNvGrpSpPr>
            <a:grpSpLocks/>
          </p:cNvGrpSpPr>
          <p:nvPr/>
        </p:nvGrpSpPr>
        <p:grpSpPr bwMode="auto">
          <a:xfrm>
            <a:off x="4398963" y="903288"/>
            <a:ext cx="4265612" cy="1825625"/>
            <a:chOff x="4398963" y="903288"/>
            <a:chExt cx="4265612" cy="1825625"/>
          </a:xfrm>
        </p:grpSpPr>
        <p:sp>
          <p:nvSpPr>
            <p:cNvPr id="4118" name="Rectangle 30"/>
            <p:cNvSpPr>
              <a:spLocks noChangeArrowheads="1"/>
            </p:cNvSpPr>
            <p:nvPr/>
          </p:nvSpPr>
          <p:spPr bwMode="auto">
            <a:xfrm>
              <a:off x="4398963" y="1217613"/>
              <a:ext cx="412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 </a:t>
              </a:r>
              <a:endParaRPr lang="en-GB" altLang="en-US"/>
            </a:p>
          </p:txBody>
        </p:sp>
        <p:sp>
          <p:nvSpPr>
            <p:cNvPr id="4119" name="Rectangle 31"/>
            <p:cNvSpPr>
              <a:spLocks noChangeArrowheads="1"/>
            </p:cNvSpPr>
            <p:nvPr/>
          </p:nvSpPr>
          <p:spPr bwMode="auto">
            <a:xfrm>
              <a:off x="4935538" y="1633538"/>
              <a:ext cx="561975" cy="287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20" name="Rectangle 32"/>
            <p:cNvSpPr>
              <a:spLocks noChangeArrowheads="1"/>
            </p:cNvSpPr>
            <p:nvPr/>
          </p:nvSpPr>
          <p:spPr bwMode="auto">
            <a:xfrm>
              <a:off x="5027613" y="1685925"/>
              <a:ext cx="3746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750</a:t>
              </a:r>
              <a:r>
                <a:rPr lang="en-GB" altLang="en-US" sz="1300">
                  <a:solidFill>
                    <a:srgbClr val="000000"/>
                  </a:solidFill>
                  <a:latin typeface="Times New Roman" pitchFamily="18" charset="0"/>
                  <a:sym typeface="Symbol" pitchFamily="18" charset="2"/>
                </a:rPr>
                <a:t></a:t>
              </a:r>
              <a:endParaRPr lang="en-GB" altLang="en-US">
                <a:sym typeface="Symbol" pitchFamily="18" charset="2"/>
              </a:endParaRPr>
            </a:p>
          </p:txBody>
        </p:sp>
        <p:sp>
          <p:nvSpPr>
            <p:cNvPr id="4121" name="Rectangle 34"/>
            <p:cNvSpPr>
              <a:spLocks noChangeArrowheads="1"/>
            </p:cNvSpPr>
            <p:nvPr/>
          </p:nvSpPr>
          <p:spPr bwMode="auto">
            <a:xfrm>
              <a:off x="5059363" y="1266825"/>
              <a:ext cx="455612"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22" name="Rectangle 35"/>
            <p:cNvSpPr>
              <a:spLocks noChangeArrowheads="1"/>
            </p:cNvSpPr>
            <p:nvPr/>
          </p:nvSpPr>
          <p:spPr bwMode="auto">
            <a:xfrm>
              <a:off x="5151438" y="903288"/>
              <a:ext cx="165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in</a:t>
              </a:r>
              <a:endParaRPr lang="en-GB" altLang="en-US"/>
            </a:p>
          </p:txBody>
        </p:sp>
        <p:sp>
          <p:nvSpPr>
            <p:cNvPr id="4123" name="Rectangle 38"/>
            <p:cNvSpPr>
              <a:spLocks noChangeArrowheads="1"/>
            </p:cNvSpPr>
            <p:nvPr/>
          </p:nvSpPr>
          <p:spPr bwMode="auto">
            <a:xfrm>
              <a:off x="4398963" y="2063750"/>
              <a:ext cx="460375" cy="430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24" name="Rectangle 39"/>
            <p:cNvSpPr>
              <a:spLocks noChangeArrowheads="1"/>
            </p:cNvSpPr>
            <p:nvPr/>
          </p:nvSpPr>
          <p:spPr bwMode="auto">
            <a:xfrm>
              <a:off x="4489450" y="2116138"/>
              <a:ext cx="936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a:t>
              </a:r>
              <a:endParaRPr lang="en-GB" altLang="en-US"/>
            </a:p>
          </p:txBody>
        </p:sp>
        <p:sp>
          <p:nvSpPr>
            <p:cNvPr id="4125" name="Rectangle 40"/>
            <p:cNvSpPr>
              <a:spLocks noChangeArrowheads="1"/>
            </p:cNvSpPr>
            <p:nvPr/>
          </p:nvSpPr>
          <p:spPr bwMode="auto">
            <a:xfrm>
              <a:off x="4575175" y="2116138"/>
              <a:ext cx="412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 </a:t>
              </a:r>
              <a:endParaRPr lang="en-GB" altLang="en-US"/>
            </a:p>
          </p:txBody>
        </p:sp>
        <p:sp>
          <p:nvSpPr>
            <p:cNvPr id="4126" name="Rectangle 41"/>
            <p:cNvSpPr>
              <a:spLocks noChangeArrowheads="1"/>
            </p:cNvSpPr>
            <p:nvPr/>
          </p:nvSpPr>
          <p:spPr bwMode="auto">
            <a:xfrm>
              <a:off x="4400550" y="2312988"/>
              <a:ext cx="1714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g</a:t>
              </a:r>
              <a:endParaRPr lang="en-GB" altLang="en-US"/>
            </a:p>
          </p:txBody>
        </p:sp>
        <p:sp>
          <p:nvSpPr>
            <p:cNvPr id="4127" name="Rectangle 44"/>
            <p:cNvSpPr>
              <a:spLocks noChangeArrowheads="1"/>
            </p:cNvSpPr>
            <p:nvPr/>
          </p:nvSpPr>
          <p:spPr bwMode="auto">
            <a:xfrm>
              <a:off x="7766050" y="1812925"/>
              <a:ext cx="455613" cy="287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28" name="Rectangle 45"/>
            <p:cNvSpPr>
              <a:spLocks noChangeArrowheads="1"/>
            </p:cNvSpPr>
            <p:nvPr/>
          </p:nvSpPr>
          <p:spPr bwMode="auto">
            <a:xfrm>
              <a:off x="7829550" y="1836738"/>
              <a:ext cx="358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3k</a:t>
              </a:r>
              <a:r>
                <a:rPr lang="en-GB" altLang="en-US">
                  <a:solidFill>
                    <a:srgbClr val="000000"/>
                  </a:solidFill>
                  <a:latin typeface="Times New Roman" pitchFamily="18" charset="0"/>
                  <a:sym typeface="Symbol" pitchFamily="18" charset="2"/>
                </a:rPr>
                <a:t></a:t>
              </a:r>
              <a:endParaRPr lang="en-GB" altLang="en-US">
                <a:sym typeface="Symbol" pitchFamily="18" charset="2"/>
              </a:endParaRPr>
            </a:p>
          </p:txBody>
        </p:sp>
        <p:sp>
          <p:nvSpPr>
            <p:cNvPr id="4129" name="Line 50"/>
            <p:cNvSpPr>
              <a:spLocks noChangeShapeType="1"/>
            </p:cNvSpPr>
            <p:nvPr/>
          </p:nvSpPr>
          <p:spPr bwMode="auto">
            <a:xfrm>
              <a:off x="7680325" y="1265238"/>
              <a:ext cx="1588" cy="14620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Line 51"/>
            <p:cNvSpPr>
              <a:spLocks noChangeShapeType="1"/>
            </p:cNvSpPr>
            <p:nvPr/>
          </p:nvSpPr>
          <p:spPr bwMode="auto">
            <a:xfrm>
              <a:off x="5586413" y="1265238"/>
              <a:ext cx="1587" cy="14620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1" name="Line 52"/>
            <p:cNvSpPr>
              <a:spLocks noChangeShapeType="1"/>
            </p:cNvSpPr>
            <p:nvPr/>
          </p:nvSpPr>
          <p:spPr bwMode="auto">
            <a:xfrm>
              <a:off x="6434138" y="1265238"/>
              <a:ext cx="1587" cy="14620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32" name="Group 55"/>
            <p:cNvGrpSpPr>
              <a:grpSpLocks/>
            </p:cNvGrpSpPr>
            <p:nvPr/>
          </p:nvGrpSpPr>
          <p:grpSpPr bwMode="auto">
            <a:xfrm>
              <a:off x="6110288" y="1973263"/>
              <a:ext cx="614362" cy="520700"/>
              <a:chOff x="3849" y="1243"/>
              <a:chExt cx="387" cy="328"/>
            </a:xfrm>
          </p:grpSpPr>
          <p:sp>
            <p:nvSpPr>
              <p:cNvPr id="4154" name="Freeform 53"/>
              <p:cNvSpPr>
                <a:spLocks/>
              </p:cNvSpPr>
              <p:nvPr/>
            </p:nvSpPr>
            <p:spPr bwMode="auto">
              <a:xfrm>
                <a:off x="3849" y="1243"/>
                <a:ext cx="387" cy="328"/>
              </a:xfrm>
              <a:custGeom>
                <a:avLst/>
                <a:gdLst>
                  <a:gd name="T0" fmla="*/ 193 w 387"/>
                  <a:gd name="T1" fmla="*/ 0 h 328"/>
                  <a:gd name="T2" fmla="*/ 0 w 387"/>
                  <a:gd name="T3" fmla="*/ 164 h 328"/>
                  <a:gd name="T4" fmla="*/ 193 w 387"/>
                  <a:gd name="T5" fmla="*/ 328 h 328"/>
                  <a:gd name="T6" fmla="*/ 387 w 387"/>
                  <a:gd name="T7" fmla="*/ 164 h 328"/>
                  <a:gd name="T8" fmla="*/ 193 w 387"/>
                  <a:gd name="T9" fmla="*/ 0 h 328"/>
                  <a:gd name="T10" fmla="*/ 0 60000 65536"/>
                  <a:gd name="T11" fmla="*/ 0 60000 65536"/>
                  <a:gd name="T12" fmla="*/ 0 60000 65536"/>
                  <a:gd name="T13" fmla="*/ 0 60000 65536"/>
                  <a:gd name="T14" fmla="*/ 0 60000 65536"/>
                  <a:gd name="T15" fmla="*/ 0 w 387"/>
                  <a:gd name="T16" fmla="*/ 0 h 328"/>
                  <a:gd name="T17" fmla="*/ 387 w 387"/>
                  <a:gd name="T18" fmla="*/ 328 h 328"/>
                </a:gdLst>
                <a:ahLst/>
                <a:cxnLst>
                  <a:cxn ang="T10">
                    <a:pos x="T0" y="T1"/>
                  </a:cxn>
                  <a:cxn ang="T11">
                    <a:pos x="T2" y="T3"/>
                  </a:cxn>
                  <a:cxn ang="T12">
                    <a:pos x="T4" y="T5"/>
                  </a:cxn>
                  <a:cxn ang="T13">
                    <a:pos x="T6" y="T7"/>
                  </a:cxn>
                  <a:cxn ang="T14">
                    <a:pos x="T8" y="T9"/>
                  </a:cxn>
                </a:cxnLst>
                <a:rect l="T15" t="T16" r="T17" b="T18"/>
                <a:pathLst>
                  <a:path w="387" h="328">
                    <a:moveTo>
                      <a:pt x="193" y="0"/>
                    </a:moveTo>
                    <a:lnTo>
                      <a:pt x="0" y="164"/>
                    </a:lnTo>
                    <a:lnTo>
                      <a:pt x="193" y="328"/>
                    </a:lnTo>
                    <a:lnTo>
                      <a:pt x="387" y="164"/>
                    </a:lnTo>
                    <a:lnTo>
                      <a:pt x="1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5" name="Freeform 54"/>
              <p:cNvSpPr>
                <a:spLocks/>
              </p:cNvSpPr>
              <p:nvPr/>
            </p:nvSpPr>
            <p:spPr bwMode="auto">
              <a:xfrm>
                <a:off x="3849" y="1243"/>
                <a:ext cx="387" cy="328"/>
              </a:xfrm>
              <a:custGeom>
                <a:avLst/>
                <a:gdLst>
                  <a:gd name="T0" fmla="*/ 193 w 387"/>
                  <a:gd name="T1" fmla="*/ 0 h 328"/>
                  <a:gd name="T2" fmla="*/ 0 w 387"/>
                  <a:gd name="T3" fmla="*/ 164 h 328"/>
                  <a:gd name="T4" fmla="*/ 193 w 387"/>
                  <a:gd name="T5" fmla="*/ 328 h 328"/>
                  <a:gd name="T6" fmla="*/ 387 w 387"/>
                  <a:gd name="T7" fmla="*/ 164 h 328"/>
                  <a:gd name="T8" fmla="*/ 193 w 387"/>
                  <a:gd name="T9" fmla="*/ 0 h 328"/>
                  <a:gd name="T10" fmla="*/ 0 60000 65536"/>
                  <a:gd name="T11" fmla="*/ 0 60000 65536"/>
                  <a:gd name="T12" fmla="*/ 0 60000 65536"/>
                  <a:gd name="T13" fmla="*/ 0 60000 65536"/>
                  <a:gd name="T14" fmla="*/ 0 60000 65536"/>
                  <a:gd name="T15" fmla="*/ 0 w 387"/>
                  <a:gd name="T16" fmla="*/ 0 h 328"/>
                  <a:gd name="T17" fmla="*/ 387 w 387"/>
                  <a:gd name="T18" fmla="*/ 328 h 328"/>
                </a:gdLst>
                <a:ahLst/>
                <a:cxnLst>
                  <a:cxn ang="T10">
                    <a:pos x="T0" y="T1"/>
                  </a:cxn>
                  <a:cxn ang="T11">
                    <a:pos x="T2" y="T3"/>
                  </a:cxn>
                  <a:cxn ang="T12">
                    <a:pos x="T4" y="T5"/>
                  </a:cxn>
                  <a:cxn ang="T13">
                    <a:pos x="T6" y="T7"/>
                  </a:cxn>
                  <a:cxn ang="T14">
                    <a:pos x="T8" y="T9"/>
                  </a:cxn>
                </a:cxnLst>
                <a:rect l="T15" t="T16" r="T17" b="T18"/>
                <a:pathLst>
                  <a:path w="387" h="328">
                    <a:moveTo>
                      <a:pt x="193" y="0"/>
                    </a:moveTo>
                    <a:lnTo>
                      <a:pt x="0" y="164"/>
                    </a:lnTo>
                    <a:lnTo>
                      <a:pt x="193" y="328"/>
                    </a:lnTo>
                    <a:lnTo>
                      <a:pt x="387" y="164"/>
                    </a:lnTo>
                    <a:lnTo>
                      <a:pt x="193"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133" name="Freeform 56"/>
            <p:cNvSpPr>
              <a:spLocks noEditPoints="1"/>
            </p:cNvSpPr>
            <p:nvPr/>
          </p:nvSpPr>
          <p:spPr bwMode="auto">
            <a:xfrm>
              <a:off x="6394450" y="2100263"/>
              <a:ext cx="74613" cy="311150"/>
            </a:xfrm>
            <a:custGeom>
              <a:avLst/>
              <a:gdLst>
                <a:gd name="T0" fmla="*/ 2147483647 w 799"/>
                <a:gd name="T1" fmla="*/ 2147483647 h 2922"/>
                <a:gd name="T2" fmla="*/ 2147483647 w 799"/>
                <a:gd name="T3" fmla="*/ 2147483647 h 2922"/>
                <a:gd name="T4" fmla="*/ 2147483647 w 799"/>
                <a:gd name="T5" fmla="*/ 2147483647 h 2922"/>
                <a:gd name="T6" fmla="*/ 2147483647 w 799"/>
                <a:gd name="T7" fmla="*/ 2147483647 h 2922"/>
                <a:gd name="T8" fmla="*/ 2147483647 w 799"/>
                <a:gd name="T9" fmla="*/ 2147483647 h 2922"/>
                <a:gd name="T10" fmla="*/ 2147483647 w 799"/>
                <a:gd name="T11" fmla="*/ 2147483647 h 2922"/>
                <a:gd name="T12" fmla="*/ 2147483647 w 799"/>
                <a:gd name="T13" fmla="*/ 2147483647 h 2922"/>
                <a:gd name="T14" fmla="*/ 0 w 799"/>
                <a:gd name="T15" fmla="*/ 2147483647 h 2922"/>
                <a:gd name="T16" fmla="*/ 2147483647 w 799"/>
                <a:gd name="T17" fmla="*/ 0 h 2922"/>
                <a:gd name="T18" fmla="*/ 2147483647 w 799"/>
                <a:gd name="T19" fmla="*/ 2147483647 h 2922"/>
                <a:gd name="T20" fmla="*/ 0 w 799"/>
                <a:gd name="T21" fmla="*/ 2147483647 h 29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9"/>
                <a:gd name="T34" fmla="*/ 0 h 2922"/>
                <a:gd name="T35" fmla="*/ 799 w 799"/>
                <a:gd name="T36" fmla="*/ 2922 h 29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9" h="2922">
                  <a:moveTo>
                    <a:pt x="256" y="2851"/>
                  </a:moveTo>
                  <a:lnTo>
                    <a:pt x="338" y="664"/>
                  </a:lnTo>
                  <a:cubicBezTo>
                    <a:pt x="339" y="627"/>
                    <a:pt x="370" y="599"/>
                    <a:pt x="407" y="600"/>
                  </a:cubicBezTo>
                  <a:cubicBezTo>
                    <a:pt x="444" y="601"/>
                    <a:pt x="472" y="632"/>
                    <a:pt x="471" y="669"/>
                  </a:cubicBezTo>
                  <a:lnTo>
                    <a:pt x="389" y="2856"/>
                  </a:lnTo>
                  <a:cubicBezTo>
                    <a:pt x="388" y="2893"/>
                    <a:pt x="357" y="2922"/>
                    <a:pt x="320" y="2920"/>
                  </a:cubicBezTo>
                  <a:cubicBezTo>
                    <a:pt x="283" y="2919"/>
                    <a:pt x="254" y="2888"/>
                    <a:pt x="256" y="2851"/>
                  </a:cubicBezTo>
                  <a:close/>
                  <a:moveTo>
                    <a:pt x="0" y="785"/>
                  </a:moveTo>
                  <a:lnTo>
                    <a:pt x="429" y="0"/>
                  </a:lnTo>
                  <a:lnTo>
                    <a:pt x="799" y="815"/>
                  </a:lnTo>
                  <a:lnTo>
                    <a:pt x="0" y="785"/>
                  </a:lnTo>
                  <a:close/>
                </a:path>
              </a:pathLst>
            </a:custGeom>
            <a:solidFill>
              <a:srgbClr val="000000"/>
            </a:solidFill>
            <a:ln w="1588" cap="flat">
              <a:solidFill>
                <a:srgbClr val="000000"/>
              </a:solidFill>
              <a:prstDash val="solid"/>
              <a:bevel/>
              <a:headEnd/>
              <a:tailEnd/>
            </a:ln>
          </p:spPr>
          <p:txBody>
            <a:bodyPr/>
            <a:lstStyle/>
            <a:p>
              <a:endParaRPr lang="en-US"/>
            </a:p>
          </p:txBody>
        </p:sp>
        <p:sp>
          <p:nvSpPr>
            <p:cNvPr id="4134" name="Line 57"/>
            <p:cNvSpPr>
              <a:spLocks noChangeShapeType="1"/>
            </p:cNvSpPr>
            <p:nvPr/>
          </p:nvSpPr>
          <p:spPr bwMode="auto">
            <a:xfrm>
              <a:off x="6435725" y="1265238"/>
              <a:ext cx="1219200" cy="15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5" name="Line 58"/>
            <p:cNvSpPr>
              <a:spLocks noChangeShapeType="1"/>
            </p:cNvSpPr>
            <p:nvPr/>
          </p:nvSpPr>
          <p:spPr bwMode="auto">
            <a:xfrm>
              <a:off x="4868863" y="2727325"/>
              <a:ext cx="2754312" cy="158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36" name="Group 61"/>
            <p:cNvGrpSpPr>
              <a:grpSpLocks/>
            </p:cNvGrpSpPr>
            <p:nvPr/>
          </p:nvGrpSpPr>
          <p:grpSpPr bwMode="auto">
            <a:xfrm>
              <a:off x="7597775" y="1731963"/>
              <a:ext cx="165100" cy="466725"/>
              <a:chOff x="4786" y="1091"/>
              <a:chExt cx="104" cy="294"/>
            </a:xfrm>
          </p:grpSpPr>
          <p:sp>
            <p:nvSpPr>
              <p:cNvPr id="4152" name="Rectangle 59"/>
              <p:cNvSpPr>
                <a:spLocks noChangeArrowheads="1"/>
              </p:cNvSpPr>
              <p:nvPr/>
            </p:nvSpPr>
            <p:spPr bwMode="auto">
              <a:xfrm>
                <a:off x="4786" y="1091"/>
                <a:ext cx="104"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53" name="Rectangle 60"/>
              <p:cNvSpPr>
                <a:spLocks noChangeArrowheads="1"/>
              </p:cNvSpPr>
              <p:nvPr/>
            </p:nvSpPr>
            <p:spPr bwMode="auto">
              <a:xfrm>
                <a:off x="4786" y="1091"/>
                <a:ext cx="104" cy="294"/>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4137" name="Line 62"/>
            <p:cNvSpPr>
              <a:spLocks noChangeShapeType="1"/>
            </p:cNvSpPr>
            <p:nvPr/>
          </p:nvSpPr>
          <p:spPr bwMode="auto">
            <a:xfrm>
              <a:off x="4868863" y="1265238"/>
              <a:ext cx="1587" cy="14620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38" name="Group 65"/>
            <p:cNvGrpSpPr>
              <a:grpSpLocks/>
            </p:cNvGrpSpPr>
            <p:nvPr/>
          </p:nvGrpSpPr>
          <p:grpSpPr bwMode="auto">
            <a:xfrm>
              <a:off x="4787900" y="1455738"/>
              <a:ext cx="165100" cy="465137"/>
              <a:chOff x="3016" y="917"/>
              <a:chExt cx="104" cy="293"/>
            </a:xfrm>
          </p:grpSpPr>
          <p:sp>
            <p:nvSpPr>
              <p:cNvPr id="4150" name="Rectangle 63"/>
              <p:cNvSpPr>
                <a:spLocks noChangeArrowheads="1"/>
              </p:cNvSpPr>
              <p:nvPr/>
            </p:nvSpPr>
            <p:spPr bwMode="auto">
              <a:xfrm>
                <a:off x="3016" y="917"/>
                <a:ext cx="10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51" name="Rectangle 64"/>
              <p:cNvSpPr>
                <a:spLocks noChangeArrowheads="1"/>
              </p:cNvSpPr>
              <p:nvPr/>
            </p:nvSpPr>
            <p:spPr bwMode="auto">
              <a:xfrm>
                <a:off x="3016" y="917"/>
                <a:ext cx="104" cy="2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grpSp>
          <p:nvGrpSpPr>
            <p:cNvPr id="4139" name="Group 68"/>
            <p:cNvGrpSpPr>
              <a:grpSpLocks/>
            </p:cNvGrpSpPr>
            <p:nvPr/>
          </p:nvGrpSpPr>
          <p:grpSpPr bwMode="auto">
            <a:xfrm>
              <a:off x="4643438" y="2100263"/>
              <a:ext cx="434975" cy="412750"/>
              <a:chOff x="2925" y="1323"/>
              <a:chExt cx="274" cy="260"/>
            </a:xfrm>
          </p:grpSpPr>
          <p:sp>
            <p:nvSpPr>
              <p:cNvPr id="4148" name="Oval 66"/>
              <p:cNvSpPr>
                <a:spLocks noChangeArrowheads="1"/>
              </p:cNvSpPr>
              <p:nvPr/>
            </p:nvSpPr>
            <p:spPr bwMode="auto">
              <a:xfrm>
                <a:off x="2925" y="1323"/>
                <a:ext cx="274" cy="260"/>
              </a:xfrm>
              <a:prstGeom prst="ellipse">
                <a:avLst/>
              </a:prstGeom>
              <a:solidFill>
                <a:srgbClr val="FFFFFF"/>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49" name="Oval 67"/>
              <p:cNvSpPr>
                <a:spLocks noChangeArrowheads="1"/>
              </p:cNvSpPr>
              <p:nvPr/>
            </p:nvSpPr>
            <p:spPr bwMode="auto">
              <a:xfrm>
                <a:off x="2925" y="1323"/>
                <a:ext cx="274" cy="260"/>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4140" name="Line 69"/>
            <p:cNvSpPr>
              <a:spLocks noChangeShapeType="1"/>
            </p:cNvSpPr>
            <p:nvPr/>
          </p:nvSpPr>
          <p:spPr bwMode="auto">
            <a:xfrm>
              <a:off x="4868863" y="1265238"/>
              <a:ext cx="703262" cy="15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1" name="Rectangle 70"/>
            <p:cNvSpPr>
              <a:spLocks noChangeArrowheads="1"/>
            </p:cNvSpPr>
            <p:nvPr/>
          </p:nvSpPr>
          <p:spPr bwMode="auto">
            <a:xfrm>
              <a:off x="6597650" y="2322513"/>
              <a:ext cx="611188" cy="314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4142" name="Rectangle 71"/>
            <p:cNvSpPr>
              <a:spLocks noChangeArrowheads="1"/>
            </p:cNvSpPr>
            <p:nvPr/>
          </p:nvSpPr>
          <p:spPr bwMode="auto">
            <a:xfrm>
              <a:off x="6689725" y="2381250"/>
              <a:ext cx="419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10 i</a:t>
              </a:r>
              <a:r>
                <a:rPr lang="en-GB" altLang="en-US" baseline="-25000">
                  <a:solidFill>
                    <a:srgbClr val="000000"/>
                  </a:solidFill>
                  <a:latin typeface="Times New Roman" pitchFamily="18" charset="0"/>
                </a:rPr>
                <a:t>in</a:t>
              </a:r>
              <a:endParaRPr lang="en-GB" altLang="en-US"/>
            </a:p>
          </p:txBody>
        </p:sp>
        <p:sp>
          <p:nvSpPr>
            <p:cNvPr id="4143" name="Freeform 75"/>
            <p:cNvSpPr>
              <a:spLocks noEditPoints="1"/>
            </p:cNvSpPr>
            <p:nvPr/>
          </p:nvSpPr>
          <p:spPr bwMode="auto">
            <a:xfrm>
              <a:off x="5081588" y="1223963"/>
              <a:ext cx="212725" cy="85725"/>
            </a:xfrm>
            <a:custGeom>
              <a:avLst/>
              <a:gdLst>
                <a:gd name="T0" fmla="*/ 2147483647 w 2247"/>
                <a:gd name="T1" fmla="*/ 2147483647 h 800"/>
                <a:gd name="T2" fmla="*/ 2147483647 w 2247"/>
                <a:gd name="T3" fmla="*/ 2147483647 h 800"/>
                <a:gd name="T4" fmla="*/ 2147483647 w 2247"/>
                <a:gd name="T5" fmla="*/ 2147483647 h 800"/>
                <a:gd name="T6" fmla="*/ 2147483647 w 2247"/>
                <a:gd name="T7" fmla="*/ 2147483647 h 800"/>
                <a:gd name="T8" fmla="*/ 2147483647 w 2247"/>
                <a:gd name="T9" fmla="*/ 2147483647 h 800"/>
                <a:gd name="T10" fmla="*/ 0 w 2247"/>
                <a:gd name="T11" fmla="*/ 2147483647 h 800"/>
                <a:gd name="T12" fmla="*/ 2147483647 w 2247"/>
                <a:gd name="T13" fmla="*/ 2147483647 h 800"/>
                <a:gd name="T14" fmla="*/ 2147483647 w 2247"/>
                <a:gd name="T15" fmla="*/ 0 h 800"/>
                <a:gd name="T16" fmla="*/ 2147483647 w 2247"/>
                <a:gd name="T17" fmla="*/ 2147483647 h 800"/>
                <a:gd name="T18" fmla="*/ 2147483647 w 2247"/>
                <a:gd name="T19" fmla="*/ 2147483647 h 800"/>
                <a:gd name="T20" fmla="*/ 2147483647 w 2247"/>
                <a:gd name="T21" fmla="*/ 0 h 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47"/>
                <a:gd name="T34" fmla="*/ 0 h 800"/>
                <a:gd name="T35" fmla="*/ 2247 w 2247"/>
                <a:gd name="T36" fmla="*/ 800 h 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47" h="800">
                  <a:moveTo>
                    <a:pt x="67" y="329"/>
                  </a:moveTo>
                  <a:lnTo>
                    <a:pt x="1580" y="333"/>
                  </a:lnTo>
                  <a:cubicBezTo>
                    <a:pt x="1617" y="334"/>
                    <a:pt x="1647" y="363"/>
                    <a:pt x="1647" y="400"/>
                  </a:cubicBezTo>
                  <a:cubicBezTo>
                    <a:pt x="1647" y="437"/>
                    <a:pt x="1617" y="467"/>
                    <a:pt x="1580" y="467"/>
                  </a:cubicBezTo>
                  <a:lnTo>
                    <a:pt x="67" y="462"/>
                  </a:lnTo>
                  <a:cubicBezTo>
                    <a:pt x="30" y="462"/>
                    <a:pt x="0" y="432"/>
                    <a:pt x="0" y="395"/>
                  </a:cubicBezTo>
                  <a:cubicBezTo>
                    <a:pt x="0" y="358"/>
                    <a:pt x="30" y="329"/>
                    <a:pt x="67" y="329"/>
                  </a:cubicBezTo>
                  <a:close/>
                  <a:moveTo>
                    <a:pt x="1448" y="0"/>
                  </a:moveTo>
                  <a:lnTo>
                    <a:pt x="2247" y="402"/>
                  </a:lnTo>
                  <a:lnTo>
                    <a:pt x="1446" y="800"/>
                  </a:lnTo>
                  <a:lnTo>
                    <a:pt x="1448"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4144" name="Freeform 76"/>
            <p:cNvSpPr>
              <a:spLocks noEditPoints="1"/>
            </p:cNvSpPr>
            <p:nvPr/>
          </p:nvSpPr>
          <p:spPr bwMode="auto">
            <a:xfrm>
              <a:off x="8312150" y="1516063"/>
              <a:ext cx="76200" cy="1009650"/>
            </a:xfrm>
            <a:custGeom>
              <a:avLst/>
              <a:gdLst>
                <a:gd name="T0" fmla="*/ 2147483647 w 400"/>
                <a:gd name="T1" fmla="*/ 2147483647 h 4733"/>
                <a:gd name="T2" fmla="*/ 2147483647 w 400"/>
                <a:gd name="T3" fmla="*/ 2147483647 h 4733"/>
                <a:gd name="T4" fmla="*/ 2147483647 w 400"/>
                <a:gd name="T5" fmla="*/ 2147483647 h 4733"/>
                <a:gd name="T6" fmla="*/ 2147483647 w 400"/>
                <a:gd name="T7" fmla="*/ 2147483647 h 4733"/>
                <a:gd name="T8" fmla="*/ 2147483647 w 400"/>
                <a:gd name="T9" fmla="*/ 2147483647 h 4733"/>
                <a:gd name="T10" fmla="*/ 2147483647 w 400"/>
                <a:gd name="T11" fmla="*/ 2147483647 h 4733"/>
                <a:gd name="T12" fmla="*/ 2147483647 w 400"/>
                <a:gd name="T13" fmla="*/ 2147483647 h 4733"/>
                <a:gd name="T14" fmla="*/ 0 w 400"/>
                <a:gd name="T15" fmla="*/ 2147483647 h 4733"/>
                <a:gd name="T16" fmla="*/ 2147483647 w 400"/>
                <a:gd name="T17" fmla="*/ 0 h 4733"/>
                <a:gd name="T18" fmla="*/ 2147483647 w 400"/>
                <a:gd name="T19" fmla="*/ 2147483647 h 4733"/>
                <a:gd name="T20" fmla="*/ 0 w 400"/>
                <a:gd name="T21" fmla="*/ 2147483647 h 4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0"/>
                <a:gd name="T34" fmla="*/ 0 h 4733"/>
                <a:gd name="T35" fmla="*/ 400 w 400"/>
                <a:gd name="T36" fmla="*/ 4733 h 4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0" h="4733">
                  <a:moveTo>
                    <a:pt x="166" y="4700"/>
                  </a:moveTo>
                  <a:lnTo>
                    <a:pt x="166" y="333"/>
                  </a:lnTo>
                  <a:cubicBezTo>
                    <a:pt x="166" y="315"/>
                    <a:pt x="181" y="300"/>
                    <a:pt x="200" y="300"/>
                  </a:cubicBezTo>
                  <a:cubicBezTo>
                    <a:pt x="218" y="300"/>
                    <a:pt x="233" y="315"/>
                    <a:pt x="233" y="333"/>
                  </a:cubicBezTo>
                  <a:lnTo>
                    <a:pt x="233" y="4700"/>
                  </a:lnTo>
                  <a:cubicBezTo>
                    <a:pt x="233" y="4718"/>
                    <a:pt x="218" y="4733"/>
                    <a:pt x="200" y="4733"/>
                  </a:cubicBezTo>
                  <a:cubicBezTo>
                    <a:pt x="181" y="4733"/>
                    <a:pt x="166" y="4718"/>
                    <a:pt x="166" y="4700"/>
                  </a:cubicBezTo>
                  <a:close/>
                  <a:moveTo>
                    <a:pt x="0" y="400"/>
                  </a:moveTo>
                  <a:lnTo>
                    <a:pt x="200" y="0"/>
                  </a:lnTo>
                  <a:lnTo>
                    <a:pt x="400" y="400"/>
                  </a:lnTo>
                  <a:lnTo>
                    <a:pt x="0" y="40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4145" name="Rectangle 78"/>
            <p:cNvSpPr>
              <a:spLocks noChangeArrowheads="1"/>
            </p:cNvSpPr>
            <p:nvPr/>
          </p:nvSpPr>
          <p:spPr bwMode="auto">
            <a:xfrm>
              <a:off x="8493125" y="1798638"/>
              <a:ext cx="1714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o</a:t>
              </a:r>
              <a:endParaRPr lang="en-GB" altLang="en-US"/>
            </a:p>
          </p:txBody>
        </p:sp>
        <p:sp>
          <p:nvSpPr>
            <p:cNvPr id="4146" name="Freeform 81"/>
            <p:cNvSpPr>
              <a:spLocks noEditPoints="1"/>
            </p:cNvSpPr>
            <p:nvPr/>
          </p:nvSpPr>
          <p:spPr bwMode="auto">
            <a:xfrm>
              <a:off x="6826250" y="1225550"/>
              <a:ext cx="212725" cy="85725"/>
            </a:xfrm>
            <a:custGeom>
              <a:avLst/>
              <a:gdLst>
                <a:gd name="T0" fmla="*/ 2147483647 w 2247"/>
                <a:gd name="T1" fmla="*/ 2147483647 h 800"/>
                <a:gd name="T2" fmla="*/ 2147483647 w 2247"/>
                <a:gd name="T3" fmla="*/ 2147483647 h 800"/>
                <a:gd name="T4" fmla="*/ 2147483647 w 2247"/>
                <a:gd name="T5" fmla="*/ 2147483647 h 800"/>
                <a:gd name="T6" fmla="*/ 2147483647 w 2247"/>
                <a:gd name="T7" fmla="*/ 2147483647 h 800"/>
                <a:gd name="T8" fmla="*/ 2147483647 w 2247"/>
                <a:gd name="T9" fmla="*/ 2147483647 h 800"/>
                <a:gd name="T10" fmla="*/ 0 w 2247"/>
                <a:gd name="T11" fmla="*/ 2147483647 h 800"/>
                <a:gd name="T12" fmla="*/ 2147483647 w 2247"/>
                <a:gd name="T13" fmla="*/ 2147483647 h 800"/>
                <a:gd name="T14" fmla="*/ 2147483647 w 2247"/>
                <a:gd name="T15" fmla="*/ 0 h 800"/>
                <a:gd name="T16" fmla="*/ 2147483647 w 2247"/>
                <a:gd name="T17" fmla="*/ 2147483647 h 800"/>
                <a:gd name="T18" fmla="*/ 2147483647 w 2247"/>
                <a:gd name="T19" fmla="*/ 2147483647 h 800"/>
                <a:gd name="T20" fmla="*/ 2147483647 w 2247"/>
                <a:gd name="T21" fmla="*/ 0 h 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47"/>
                <a:gd name="T34" fmla="*/ 0 h 800"/>
                <a:gd name="T35" fmla="*/ 2247 w 2247"/>
                <a:gd name="T36" fmla="*/ 800 h 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47" h="800">
                  <a:moveTo>
                    <a:pt x="67" y="329"/>
                  </a:moveTo>
                  <a:lnTo>
                    <a:pt x="1580" y="333"/>
                  </a:lnTo>
                  <a:cubicBezTo>
                    <a:pt x="1617" y="334"/>
                    <a:pt x="1647" y="363"/>
                    <a:pt x="1647" y="400"/>
                  </a:cubicBezTo>
                  <a:cubicBezTo>
                    <a:pt x="1647" y="437"/>
                    <a:pt x="1617" y="467"/>
                    <a:pt x="1580" y="467"/>
                  </a:cubicBezTo>
                  <a:lnTo>
                    <a:pt x="67" y="462"/>
                  </a:lnTo>
                  <a:cubicBezTo>
                    <a:pt x="30" y="462"/>
                    <a:pt x="0" y="432"/>
                    <a:pt x="0" y="395"/>
                  </a:cubicBezTo>
                  <a:cubicBezTo>
                    <a:pt x="0" y="358"/>
                    <a:pt x="30" y="329"/>
                    <a:pt x="67" y="329"/>
                  </a:cubicBezTo>
                  <a:close/>
                  <a:moveTo>
                    <a:pt x="1448" y="0"/>
                  </a:moveTo>
                  <a:lnTo>
                    <a:pt x="2247" y="402"/>
                  </a:lnTo>
                  <a:lnTo>
                    <a:pt x="1446" y="800"/>
                  </a:lnTo>
                  <a:lnTo>
                    <a:pt x="1448"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4147" name="Rectangle 82"/>
            <p:cNvSpPr>
              <a:spLocks noChangeArrowheads="1"/>
            </p:cNvSpPr>
            <p:nvPr/>
          </p:nvSpPr>
          <p:spPr bwMode="auto">
            <a:xfrm>
              <a:off x="6938963" y="904875"/>
              <a:ext cx="127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o</a:t>
              </a:r>
              <a:endParaRPr lang="en-GB" altLang="en-US"/>
            </a:p>
          </p:txBody>
        </p:sp>
      </p:grpSp>
      <p:sp>
        <p:nvSpPr>
          <p:cNvPr id="4111" name="Text Box 83"/>
          <p:cNvSpPr txBox="1">
            <a:spLocks noChangeArrowheads="1"/>
          </p:cNvSpPr>
          <p:nvPr/>
        </p:nvSpPr>
        <p:spPr bwMode="auto">
          <a:xfrm>
            <a:off x="114300" y="2411413"/>
            <a:ext cx="3856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The amplifier is a current amplifier with current gain </a:t>
            </a:r>
          </a:p>
        </p:txBody>
      </p:sp>
      <p:graphicFrame>
        <p:nvGraphicFramePr>
          <p:cNvPr id="4112" name="Object 84"/>
          <p:cNvGraphicFramePr>
            <a:graphicFrameLocks noChangeAspect="1"/>
          </p:cNvGraphicFramePr>
          <p:nvPr/>
        </p:nvGraphicFramePr>
        <p:xfrm>
          <a:off x="1733550" y="2882900"/>
          <a:ext cx="800100" cy="688975"/>
        </p:xfrm>
        <a:graphic>
          <a:graphicData uri="http://schemas.openxmlformats.org/presentationml/2006/ole">
            <mc:AlternateContent xmlns:mc="http://schemas.openxmlformats.org/markup-compatibility/2006">
              <mc:Choice xmlns:v="urn:schemas-microsoft-com:vml" Requires="v">
                <p:oleObj spid="_x0000_s45063" name="Equation" r:id="rId14" imgW="495085" imgH="431613" progId="Equation.3">
                  <p:embed/>
                </p:oleObj>
              </mc:Choice>
              <mc:Fallback>
                <p:oleObj name="Equation" r:id="rId14" imgW="495085" imgH="43161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3550" y="2882900"/>
                        <a:ext cx="8001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3" name="Object 86"/>
          <p:cNvGraphicFramePr>
            <a:graphicFrameLocks noChangeAspect="1"/>
          </p:cNvGraphicFramePr>
          <p:nvPr/>
        </p:nvGraphicFramePr>
        <p:xfrm>
          <a:off x="7675563" y="3657600"/>
          <a:ext cx="1019175" cy="684213"/>
        </p:xfrm>
        <a:graphic>
          <a:graphicData uri="http://schemas.openxmlformats.org/presentationml/2006/ole">
            <mc:AlternateContent xmlns:mc="http://schemas.openxmlformats.org/markup-compatibility/2006">
              <mc:Choice xmlns:v="urn:schemas-microsoft-com:vml" Requires="v">
                <p:oleObj spid="_x0000_s45064" name="Equation" r:id="rId16" imgW="660113" imgH="444307" progId="Equation.3">
                  <p:embed/>
                </p:oleObj>
              </mc:Choice>
              <mc:Fallback>
                <p:oleObj name="Equation" r:id="rId16" imgW="660113" imgH="444307"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75563" y="3657600"/>
                        <a:ext cx="10191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4" name="Object 87"/>
          <p:cNvGraphicFramePr>
            <a:graphicFrameLocks noChangeAspect="1"/>
          </p:cNvGraphicFramePr>
          <p:nvPr/>
        </p:nvGraphicFramePr>
        <p:xfrm>
          <a:off x="4076700" y="4656138"/>
          <a:ext cx="1958975" cy="371475"/>
        </p:xfrm>
        <a:graphic>
          <a:graphicData uri="http://schemas.openxmlformats.org/presentationml/2006/ole">
            <mc:AlternateContent xmlns:mc="http://schemas.openxmlformats.org/markup-compatibility/2006">
              <mc:Choice xmlns:v="urn:schemas-microsoft-com:vml" Requires="v">
                <p:oleObj spid="_x0000_s45065" name="Equation" r:id="rId18" imgW="1269449" imgH="241195" progId="Equation.3">
                  <p:embed/>
                </p:oleObj>
              </mc:Choice>
              <mc:Fallback>
                <p:oleObj name="Equation" r:id="rId18" imgW="1269449" imgH="24119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76700" y="4656138"/>
                        <a:ext cx="19589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5" name="Object 88"/>
          <p:cNvGraphicFramePr>
            <a:graphicFrameLocks noChangeAspect="1"/>
          </p:cNvGraphicFramePr>
          <p:nvPr/>
        </p:nvGraphicFramePr>
        <p:xfrm>
          <a:off x="6357938" y="4468813"/>
          <a:ext cx="1685925" cy="663575"/>
        </p:xfrm>
        <a:graphic>
          <a:graphicData uri="http://schemas.openxmlformats.org/presentationml/2006/ole">
            <mc:AlternateContent xmlns:mc="http://schemas.openxmlformats.org/markup-compatibility/2006">
              <mc:Choice xmlns:v="urn:schemas-microsoft-com:vml" Requires="v">
                <p:oleObj spid="_x0000_s45066" name="Equation" r:id="rId20" imgW="1091726" imgH="431613" progId="Equation.3">
                  <p:embed/>
                </p:oleObj>
              </mc:Choice>
              <mc:Fallback>
                <p:oleObj name="Equation" r:id="rId20" imgW="1091726" imgH="431613"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57938" y="4468813"/>
                        <a:ext cx="16859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6" name="Object 90"/>
          <p:cNvGraphicFramePr>
            <a:graphicFrameLocks noChangeAspect="1"/>
          </p:cNvGraphicFramePr>
          <p:nvPr/>
        </p:nvGraphicFramePr>
        <p:xfrm>
          <a:off x="4094163" y="5278438"/>
          <a:ext cx="2155825" cy="644525"/>
        </p:xfrm>
        <a:graphic>
          <a:graphicData uri="http://schemas.openxmlformats.org/presentationml/2006/ole">
            <mc:AlternateContent xmlns:mc="http://schemas.openxmlformats.org/markup-compatibility/2006">
              <mc:Choice xmlns:v="urn:schemas-microsoft-com:vml" Requires="v">
                <p:oleObj spid="_x0000_s45067" name="Equation" r:id="rId22" imgW="1397000" imgH="419100" progId="Equation.3">
                  <p:embed/>
                </p:oleObj>
              </mc:Choice>
              <mc:Fallback>
                <p:oleObj name="Equation" r:id="rId22" imgW="1397000" imgH="4191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94163" y="5278438"/>
                        <a:ext cx="21558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17" name="Object 91"/>
          <p:cNvGraphicFramePr>
            <a:graphicFrameLocks noChangeAspect="1"/>
          </p:cNvGraphicFramePr>
          <p:nvPr/>
        </p:nvGraphicFramePr>
        <p:xfrm>
          <a:off x="6419850" y="5275263"/>
          <a:ext cx="2449513" cy="682625"/>
        </p:xfrm>
        <a:graphic>
          <a:graphicData uri="http://schemas.openxmlformats.org/presentationml/2006/ole">
            <mc:AlternateContent xmlns:mc="http://schemas.openxmlformats.org/markup-compatibility/2006">
              <mc:Choice xmlns:v="urn:schemas-microsoft-com:vml" Requires="v">
                <p:oleObj spid="_x0000_s45068" name="Equation" r:id="rId24" imgW="1586811" imgH="444307" progId="Equation.3">
                  <p:embed/>
                </p:oleObj>
              </mc:Choice>
              <mc:Fallback>
                <p:oleObj name="Equation" r:id="rId24" imgW="1586811" imgH="444307"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19850" y="5275263"/>
                        <a:ext cx="244951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5079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E7238DB-ADEA-4B30-A762-0DAE69F87DE8}" type="slidenum">
              <a:rPr lang="en-GB" altLang="en-US" sz="1200" smtClean="0">
                <a:latin typeface="Garamond" pitchFamily="18" charset="0"/>
              </a:rPr>
              <a:pPr eaLnBrk="1" hangingPunct="1"/>
              <a:t>5</a:t>
            </a:fld>
            <a:endParaRPr lang="en-GB" altLang="en-US" sz="1200" smtClean="0">
              <a:latin typeface="Garamond" pitchFamily="18" charset="0"/>
            </a:endParaRPr>
          </a:p>
        </p:txBody>
      </p:sp>
      <p:sp>
        <p:nvSpPr>
          <p:cNvPr id="5123" name="Rectangle 2"/>
          <p:cNvSpPr>
            <a:spLocks noGrp="1" noChangeArrowheads="1"/>
          </p:cNvSpPr>
          <p:nvPr>
            <p:ph type="ctrTitle"/>
          </p:nvPr>
        </p:nvSpPr>
        <p:spPr>
          <a:xfrm>
            <a:off x="481013" y="369888"/>
            <a:ext cx="8159750" cy="555625"/>
          </a:xfrm>
          <a:noFill/>
        </p:spPr>
        <p:txBody>
          <a:bodyPr/>
          <a:lstStyle/>
          <a:p>
            <a:pPr eaLnBrk="1" hangingPunct="1"/>
            <a:r>
              <a:rPr lang="en-GB" altLang="en-US" sz="2000" dirty="0" smtClean="0"/>
              <a:t>Electronic Circuits and Systems			   	EEE211</a:t>
            </a:r>
          </a:p>
        </p:txBody>
      </p:sp>
      <p:sp>
        <p:nvSpPr>
          <p:cNvPr id="5124"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125"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pic>
        <p:nvPicPr>
          <p:cNvPr id="512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1050925"/>
            <a:ext cx="366236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6"/>
          <p:cNvSpPr>
            <a:spLocks noChangeArrowheads="1"/>
          </p:cNvSpPr>
          <p:nvPr/>
        </p:nvSpPr>
        <p:spPr bwMode="auto">
          <a:xfrm>
            <a:off x="-90488" y="1663700"/>
            <a:ext cx="0" cy="0"/>
          </a:xfrm>
          <a:prstGeom prst="rect">
            <a:avLst/>
          </a:prstGeom>
          <a:solidFill>
            <a:schemeClr val="accent1"/>
          </a:solidFill>
          <a:ln w="9525">
            <a:solidFill>
              <a:schemeClr val="tx1"/>
            </a:solidFill>
            <a:miter lim="800000"/>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5128" name="Rectangle 7"/>
          <p:cNvSpPr>
            <a:spLocks noChangeArrowheads="1"/>
          </p:cNvSpPr>
          <p:nvPr/>
        </p:nvSpPr>
        <p:spPr bwMode="auto">
          <a:xfrm>
            <a:off x="561975" y="946150"/>
            <a:ext cx="221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sz="1800" b="1">
                <a:ea typeface="MS Mincho" pitchFamily="49" charset="-128"/>
                <a:cs typeface="Times New Roman" pitchFamily="18" charset="0"/>
              </a:rPr>
              <a:t>Exercise 1 (cont’d)</a:t>
            </a:r>
            <a:endParaRPr lang="en-GB" altLang="ja-JP" sz="1800">
              <a:ea typeface="MS Mincho" pitchFamily="49" charset="-128"/>
              <a:cs typeface="Times New Roman" pitchFamily="18" charset="0"/>
            </a:endParaRPr>
          </a:p>
        </p:txBody>
      </p:sp>
      <p:grpSp>
        <p:nvGrpSpPr>
          <p:cNvPr id="5129" name="Group 9"/>
          <p:cNvGrpSpPr>
            <a:grpSpLocks/>
          </p:cNvGrpSpPr>
          <p:nvPr/>
        </p:nvGrpSpPr>
        <p:grpSpPr bwMode="auto">
          <a:xfrm>
            <a:off x="773113" y="3265488"/>
            <a:ext cx="2235200" cy="668337"/>
            <a:chOff x="460" y="1949"/>
            <a:chExt cx="1408" cy="421"/>
          </a:xfrm>
        </p:grpSpPr>
        <p:graphicFrame>
          <p:nvGraphicFramePr>
            <p:cNvPr id="5140" name="Object 10"/>
            <p:cNvGraphicFramePr>
              <a:graphicFrameLocks noChangeAspect="1"/>
            </p:cNvGraphicFramePr>
            <p:nvPr/>
          </p:nvGraphicFramePr>
          <p:xfrm>
            <a:off x="1661" y="1949"/>
            <a:ext cx="207" cy="421"/>
          </p:xfrm>
          <a:graphic>
            <a:graphicData uri="http://schemas.openxmlformats.org/presentationml/2006/ole">
              <mc:AlternateContent xmlns:mc="http://schemas.openxmlformats.org/markup-compatibility/2006">
                <mc:Choice xmlns:v="urn:schemas-microsoft-com:vml" Requires="v">
                  <p:oleObj spid="_x0000_s46082" name="Equation" r:id="rId5" imgW="203112" imgH="418918" progId="Equation.3">
                    <p:embed/>
                  </p:oleObj>
                </mc:Choice>
                <mc:Fallback>
                  <p:oleObj name="Equation" r:id="rId5" imgW="203112" imgH="4189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1" y="1949"/>
                          <a:ext cx="207"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1" name="Rectangle 11"/>
            <p:cNvSpPr>
              <a:spLocks noChangeArrowheads="1"/>
            </p:cNvSpPr>
            <p:nvPr/>
          </p:nvSpPr>
          <p:spPr bwMode="auto">
            <a:xfrm>
              <a:off x="460" y="2063"/>
              <a:ext cx="12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ii) The voltage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sp>
        <p:nvSpPr>
          <p:cNvPr id="5130" name="Rectangle 12"/>
          <p:cNvSpPr>
            <a:spLocks noChangeArrowheads="1"/>
          </p:cNvSpPr>
          <p:nvPr/>
        </p:nvSpPr>
        <p:spPr bwMode="auto">
          <a:xfrm>
            <a:off x="585788" y="1276350"/>
            <a:ext cx="3538537"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lnSpc>
                <a:spcPct val="150000"/>
              </a:lnSpc>
            </a:pPr>
            <a:r>
              <a:rPr lang="en-GB" altLang="ja-JP" sz="1100">
                <a:latin typeface="Times New Roman" pitchFamily="18" charset="0"/>
                <a:ea typeface="MS Mincho" pitchFamily="49" charset="-128"/>
                <a:cs typeface="Times New Roman" pitchFamily="18" charset="0"/>
              </a:rPr>
              <a:t> </a:t>
            </a:r>
            <a:r>
              <a:rPr lang="en-GB" altLang="ja-JP">
                <a:ea typeface="MS Mincho" pitchFamily="49" charset="-128"/>
                <a:cs typeface="Times New Roman" pitchFamily="18" charset="0"/>
              </a:rPr>
              <a:t>b)  if the generator and load resistors are changed, so that R</a:t>
            </a:r>
            <a:r>
              <a:rPr lang="en-GB" altLang="ja-JP" baseline="-30000">
                <a:ea typeface="MS Mincho" pitchFamily="49" charset="-128"/>
                <a:cs typeface="Times New Roman" pitchFamily="18" charset="0"/>
              </a:rPr>
              <a:t>g</a:t>
            </a:r>
            <a:r>
              <a:rPr lang="en-GB" altLang="ja-JP">
                <a:ea typeface="MS Mincho" pitchFamily="49" charset="-128"/>
                <a:cs typeface="Times New Roman" pitchFamily="18" charset="0"/>
              </a:rPr>
              <a:t> = 1k</a:t>
            </a:r>
            <a:r>
              <a:rPr lang="en-GB" altLang="ja-JP">
                <a:ea typeface="MS Mincho" pitchFamily="49" charset="-128"/>
                <a:cs typeface="Times New Roman" pitchFamily="18" charset="0"/>
                <a:sym typeface="Symbol" pitchFamily="18" charset="2"/>
              </a:rPr>
              <a:t></a:t>
            </a:r>
            <a:r>
              <a:rPr lang="en-GB" altLang="ja-JP">
                <a:ea typeface="MS Mincho" pitchFamily="49" charset="-128"/>
                <a:cs typeface="Times New Roman" pitchFamily="18" charset="0"/>
              </a:rPr>
              <a:t>, R</a:t>
            </a:r>
            <a:r>
              <a:rPr lang="en-GB" altLang="ja-JP" baseline="-30000">
                <a:ea typeface="MS Mincho" pitchFamily="49" charset="-128"/>
                <a:cs typeface="Times New Roman" pitchFamily="18" charset="0"/>
              </a:rPr>
              <a:t>L</a:t>
            </a:r>
            <a:r>
              <a:rPr lang="en-GB" altLang="ja-JP">
                <a:ea typeface="MS Mincho" pitchFamily="49" charset="-128"/>
                <a:cs typeface="Times New Roman" pitchFamily="18" charset="0"/>
              </a:rPr>
              <a:t> = 100</a:t>
            </a:r>
            <a:r>
              <a:rPr lang="en-GB" altLang="ja-JP">
                <a:ea typeface="MS Mincho" pitchFamily="49" charset="-128"/>
                <a:cs typeface="Times New Roman" pitchFamily="18" charset="0"/>
                <a:sym typeface="Symbol" pitchFamily="18" charset="2"/>
              </a:rPr>
              <a:t></a:t>
            </a:r>
            <a:r>
              <a:rPr lang="en-GB" altLang="ja-JP">
                <a:ea typeface="MS Mincho" pitchFamily="49" charset="-128"/>
                <a:cs typeface="Times New Roman" pitchFamily="18" charset="0"/>
              </a:rPr>
              <a:t>, find</a:t>
            </a:r>
          </a:p>
        </p:txBody>
      </p:sp>
      <p:grpSp>
        <p:nvGrpSpPr>
          <p:cNvPr id="5131" name="Group 13"/>
          <p:cNvGrpSpPr>
            <a:grpSpLocks/>
          </p:cNvGrpSpPr>
          <p:nvPr/>
        </p:nvGrpSpPr>
        <p:grpSpPr bwMode="auto">
          <a:xfrm>
            <a:off x="774700" y="2592388"/>
            <a:ext cx="2235200" cy="688975"/>
            <a:chOff x="785" y="1732"/>
            <a:chExt cx="1408" cy="434"/>
          </a:xfrm>
        </p:grpSpPr>
        <p:graphicFrame>
          <p:nvGraphicFramePr>
            <p:cNvPr id="5138" name="Object 14"/>
            <p:cNvGraphicFramePr>
              <a:graphicFrameLocks noChangeAspect="1"/>
            </p:cNvGraphicFramePr>
            <p:nvPr/>
          </p:nvGraphicFramePr>
          <p:xfrm>
            <a:off x="1986" y="1732"/>
            <a:ext cx="207" cy="434"/>
          </p:xfrm>
          <a:graphic>
            <a:graphicData uri="http://schemas.openxmlformats.org/presentationml/2006/ole">
              <mc:AlternateContent xmlns:mc="http://schemas.openxmlformats.org/markup-compatibility/2006">
                <mc:Choice xmlns:v="urn:schemas-microsoft-com:vml" Requires="v">
                  <p:oleObj spid="_x0000_s46083" name="Equation" r:id="rId7" imgW="203112" imgH="431613" progId="Equation.3">
                    <p:embed/>
                  </p:oleObj>
                </mc:Choice>
                <mc:Fallback>
                  <p:oleObj name="Equation" r:id="rId7" imgW="203112"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6" y="1732"/>
                          <a:ext cx="20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9" name="Rectangle 15"/>
            <p:cNvSpPr>
              <a:spLocks noChangeArrowheads="1"/>
            </p:cNvSpPr>
            <p:nvPr/>
          </p:nvSpPr>
          <p:spPr bwMode="auto">
            <a:xfrm>
              <a:off x="785" y="1853"/>
              <a:ext cx="12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 The current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pSp>
        <p:nvGrpSpPr>
          <p:cNvPr id="5132" name="Group 16"/>
          <p:cNvGrpSpPr>
            <a:grpSpLocks/>
          </p:cNvGrpSpPr>
          <p:nvPr/>
        </p:nvGrpSpPr>
        <p:grpSpPr bwMode="auto">
          <a:xfrm>
            <a:off x="774700" y="3963988"/>
            <a:ext cx="3092450" cy="688975"/>
            <a:chOff x="767" y="2515"/>
            <a:chExt cx="1948" cy="434"/>
          </a:xfrm>
        </p:grpSpPr>
        <p:graphicFrame>
          <p:nvGraphicFramePr>
            <p:cNvPr id="5136" name="Object 17"/>
            <p:cNvGraphicFramePr>
              <a:graphicFrameLocks noChangeAspect="1"/>
            </p:cNvGraphicFramePr>
            <p:nvPr/>
          </p:nvGraphicFramePr>
          <p:xfrm>
            <a:off x="2508" y="2515"/>
            <a:ext cx="207" cy="434"/>
          </p:xfrm>
          <a:graphic>
            <a:graphicData uri="http://schemas.openxmlformats.org/presentationml/2006/ole">
              <mc:AlternateContent xmlns:mc="http://schemas.openxmlformats.org/markup-compatibility/2006">
                <mc:Choice xmlns:v="urn:schemas-microsoft-com:vml" Requires="v">
                  <p:oleObj spid="_x0000_s46084" name="Equation" r:id="rId9" imgW="203112" imgH="431613" progId="Equation.3">
                    <p:embed/>
                  </p:oleObj>
                </mc:Choice>
                <mc:Fallback>
                  <p:oleObj name="Equation" r:id="rId9" imgW="203112"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 y="2515"/>
                          <a:ext cx="20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7" name="Rectangle 18"/>
            <p:cNvSpPr>
              <a:spLocks noChangeArrowheads="1"/>
            </p:cNvSpPr>
            <p:nvPr/>
          </p:nvSpPr>
          <p:spPr bwMode="auto">
            <a:xfrm>
              <a:off x="767" y="2599"/>
              <a:ext cx="17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iii) The transresistance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pSp>
        <p:nvGrpSpPr>
          <p:cNvPr id="5133" name="Group 19"/>
          <p:cNvGrpSpPr>
            <a:grpSpLocks/>
          </p:cNvGrpSpPr>
          <p:nvPr/>
        </p:nvGrpSpPr>
        <p:grpSpPr bwMode="auto">
          <a:xfrm>
            <a:off x="776288" y="4637088"/>
            <a:ext cx="3313112" cy="688975"/>
            <a:chOff x="777" y="2894"/>
            <a:chExt cx="2087" cy="434"/>
          </a:xfrm>
        </p:grpSpPr>
        <p:graphicFrame>
          <p:nvGraphicFramePr>
            <p:cNvPr id="5134" name="Object 20"/>
            <p:cNvGraphicFramePr>
              <a:graphicFrameLocks noChangeAspect="1"/>
            </p:cNvGraphicFramePr>
            <p:nvPr/>
          </p:nvGraphicFramePr>
          <p:xfrm>
            <a:off x="2632" y="2894"/>
            <a:ext cx="232" cy="434"/>
          </p:xfrm>
          <a:graphic>
            <a:graphicData uri="http://schemas.openxmlformats.org/presentationml/2006/ole">
              <mc:AlternateContent xmlns:mc="http://schemas.openxmlformats.org/markup-compatibility/2006">
                <mc:Choice xmlns:v="urn:schemas-microsoft-com:vml" Requires="v">
                  <p:oleObj spid="_x0000_s46085" name="Equation" r:id="rId11" imgW="228501" imgH="431613" progId="Equation.3">
                    <p:embed/>
                  </p:oleObj>
                </mc:Choice>
                <mc:Fallback>
                  <p:oleObj name="Equation" r:id="rId11" imgW="228501" imgH="4316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2" y="2894"/>
                          <a:ext cx="23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5" name="Rectangle 21"/>
            <p:cNvSpPr>
              <a:spLocks noChangeArrowheads="1"/>
            </p:cNvSpPr>
            <p:nvPr/>
          </p:nvSpPr>
          <p:spPr bwMode="auto">
            <a:xfrm>
              <a:off x="777" y="2978"/>
              <a:ext cx="18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iv) The transconductance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spTree>
    <p:extLst>
      <p:ext uri="{BB962C8B-B14F-4D97-AF65-F5344CB8AC3E}">
        <p14:creationId xmlns:p14="http://schemas.microsoft.com/office/powerpoint/2010/main" val="142693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EEDD832A-1637-42DB-8931-E0080E7D810C}" type="slidenum">
              <a:rPr lang="en-GB" altLang="en-US" sz="1200" smtClean="0">
                <a:latin typeface="Garamond" pitchFamily="18" charset="0"/>
              </a:rPr>
              <a:pPr eaLnBrk="1" hangingPunct="1"/>
              <a:t>6</a:t>
            </a:fld>
            <a:endParaRPr lang="en-GB" altLang="en-US" sz="1200" smtClean="0">
              <a:latin typeface="Garamond" pitchFamily="18" charset="0"/>
            </a:endParaRPr>
          </a:p>
        </p:txBody>
      </p:sp>
      <p:sp>
        <p:nvSpPr>
          <p:cNvPr id="6147"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614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49"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50" name="Rectangle 5"/>
          <p:cNvSpPr>
            <a:spLocks noChangeArrowheads="1"/>
          </p:cNvSpPr>
          <p:nvPr/>
        </p:nvSpPr>
        <p:spPr bwMode="auto">
          <a:xfrm>
            <a:off x="-90488" y="1663700"/>
            <a:ext cx="0" cy="0"/>
          </a:xfrm>
          <a:prstGeom prst="rect">
            <a:avLst/>
          </a:prstGeom>
          <a:solidFill>
            <a:schemeClr val="accent1"/>
          </a:solidFill>
          <a:ln w="9525">
            <a:solidFill>
              <a:schemeClr val="tx1"/>
            </a:solidFill>
            <a:miter lim="800000"/>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51" name="Text Box 9"/>
          <p:cNvSpPr txBox="1">
            <a:spLocks noChangeArrowheads="1"/>
          </p:cNvSpPr>
          <p:nvPr/>
        </p:nvSpPr>
        <p:spPr bwMode="auto">
          <a:xfrm>
            <a:off x="428625" y="1273175"/>
            <a:ext cx="3856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ja-JP">
                <a:ea typeface="MS PGothic" pitchFamily="34" charset="-128"/>
              </a:rPr>
              <a:t>The equivalent circuit is shown opposite.</a:t>
            </a:r>
          </a:p>
        </p:txBody>
      </p:sp>
      <p:sp>
        <p:nvSpPr>
          <p:cNvPr id="6152" name="Rectangle 10"/>
          <p:cNvSpPr>
            <a:spLocks noChangeArrowheads="1"/>
          </p:cNvSpPr>
          <p:nvPr/>
        </p:nvSpPr>
        <p:spPr bwMode="auto">
          <a:xfrm>
            <a:off x="400050" y="88423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sz="1800" b="1">
                <a:ea typeface="MS Mincho" pitchFamily="49" charset="-128"/>
                <a:cs typeface="Times New Roman" pitchFamily="18" charset="0"/>
              </a:rPr>
              <a:t>Answer – part b</a:t>
            </a:r>
            <a:endParaRPr lang="en-GB" altLang="ja-JP" sz="1800">
              <a:ea typeface="MS Mincho" pitchFamily="49" charset="-128"/>
              <a:cs typeface="Times New Roman" pitchFamily="18" charset="0"/>
            </a:endParaRPr>
          </a:p>
        </p:txBody>
      </p:sp>
      <p:grpSp>
        <p:nvGrpSpPr>
          <p:cNvPr id="6153" name="Group 12"/>
          <p:cNvGrpSpPr>
            <a:grpSpLocks/>
          </p:cNvGrpSpPr>
          <p:nvPr/>
        </p:nvGrpSpPr>
        <p:grpSpPr bwMode="auto">
          <a:xfrm>
            <a:off x="417513" y="1649413"/>
            <a:ext cx="2235200" cy="688975"/>
            <a:chOff x="686" y="922"/>
            <a:chExt cx="1408" cy="434"/>
          </a:xfrm>
        </p:grpSpPr>
        <p:graphicFrame>
          <p:nvGraphicFramePr>
            <p:cNvPr id="6214" name="Object 13"/>
            <p:cNvGraphicFramePr>
              <a:graphicFrameLocks noChangeAspect="1"/>
            </p:cNvGraphicFramePr>
            <p:nvPr/>
          </p:nvGraphicFramePr>
          <p:xfrm>
            <a:off x="1887" y="922"/>
            <a:ext cx="207" cy="434"/>
          </p:xfrm>
          <a:graphic>
            <a:graphicData uri="http://schemas.openxmlformats.org/presentationml/2006/ole">
              <mc:AlternateContent xmlns:mc="http://schemas.openxmlformats.org/markup-compatibility/2006">
                <mc:Choice xmlns:v="urn:schemas-microsoft-com:vml" Requires="v">
                  <p:oleObj spid="_x0000_s47106" name="Equation" r:id="rId4" imgW="203112" imgH="431613" progId="Equation.3">
                    <p:embed/>
                  </p:oleObj>
                </mc:Choice>
                <mc:Fallback>
                  <p:oleObj name="Equation" r:id="rId4" imgW="203112"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 y="922"/>
                          <a:ext cx="20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15" name="Rectangle 14"/>
            <p:cNvSpPr>
              <a:spLocks noChangeArrowheads="1"/>
            </p:cNvSpPr>
            <p:nvPr/>
          </p:nvSpPr>
          <p:spPr bwMode="auto">
            <a:xfrm>
              <a:off x="686" y="1043"/>
              <a:ext cx="12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 The current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pSp>
        <p:nvGrpSpPr>
          <p:cNvPr id="6154" name="Group 70"/>
          <p:cNvGrpSpPr>
            <a:grpSpLocks/>
          </p:cNvGrpSpPr>
          <p:nvPr/>
        </p:nvGrpSpPr>
        <p:grpSpPr bwMode="auto">
          <a:xfrm>
            <a:off x="4398963" y="903288"/>
            <a:ext cx="4265612" cy="1825625"/>
            <a:chOff x="2771" y="569"/>
            <a:chExt cx="2687" cy="1150"/>
          </a:xfrm>
        </p:grpSpPr>
        <p:sp>
          <p:nvSpPr>
            <p:cNvPr id="6176" name="Rectangle 21"/>
            <p:cNvSpPr>
              <a:spLocks noChangeArrowheads="1"/>
            </p:cNvSpPr>
            <p:nvPr/>
          </p:nvSpPr>
          <p:spPr bwMode="auto">
            <a:xfrm>
              <a:off x="2771" y="767"/>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 </a:t>
              </a:r>
              <a:endParaRPr lang="en-GB" altLang="en-US"/>
            </a:p>
          </p:txBody>
        </p:sp>
        <p:sp>
          <p:nvSpPr>
            <p:cNvPr id="6177" name="Rectangle 22"/>
            <p:cNvSpPr>
              <a:spLocks noChangeArrowheads="1"/>
            </p:cNvSpPr>
            <p:nvPr/>
          </p:nvSpPr>
          <p:spPr bwMode="auto">
            <a:xfrm>
              <a:off x="3109" y="1029"/>
              <a:ext cx="3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78" name="Rectangle 23"/>
            <p:cNvSpPr>
              <a:spLocks noChangeArrowheads="1"/>
            </p:cNvSpPr>
            <p:nvPr/>
          </p:nvSpPr>
          <p:spPr bwMode="auto">
            <a:xfrm>
              <a:off x="3167" y="1062"/>
              <a:ext cx="18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1k</a:t>
              </a:r>
              <a:r>
                <a:rPr lang="en-GB" altLang="en-US" sz="1300">
                  <a:solidFill>
                    <a:srgbClr val="000000"/>
                  </a:solidFill>
                  <a:latin typeface="Times New Roman" pitchFamily="18" charset="0"/>
                  <a:sym typeface="Symbol" pitchFamily="18" charset="2"/>
                </a:rPr>
                <a:t></a:t>
              </a:r>
              <a:endParaRPr lang="en-GB" altLang="en-US">
                <a:sym typeface="Symbol" pitchFamily="18" charset="2"/>
              </a:endParaRPr>
            </a:p>
          </p:txBody>
        </p:sp>
        <p:sp>
          <p:nvSpPr>
            <p:cNvPr id="6179" name="Rectangle 24"/>
            <p:cNvSpPr>
              <a:spLocks noChangeArrowheads="1"/>
            </p:cNvSpPr>
            <p:nvPr/>
          </p:nvSpPr>
          <p:spPr bwMode="auto">
            <a:xfrm>
              <a:off x="3187" y="798"/>
              <a:ext cx="287"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80" name="Rectangle 25"/>
            <p:cNvSpPr>
              <a:spLocks noChangeArrowheads="1"/>
            </p:cNvSpPr>
            <p:nvPr/>
          </p:nvSpPr>
          <p:spPr bwMode="auto">
            <a:xfrm>
              <a:off x="3245" y="569"/>
              <a:ext cx="1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in</a:t>
              </a:r>
              <a:endParaRPr lang="en-GB" altLang="en-US"/>
            </a:p>
          </p:txBody>
        </p:sp>
        <p:sp>
          <p:nvSpPr>
            <p:cNvPr id="6181" name="Rectangle 26"/>
            <p:cNvSpPr>
              <a:spLocks noChangeArrowheads="1"/>
            </p:cNvSpPr>
            <p:nvPr/>
          </p:nvSpPr>
          <p:spPr bwMode="auto">
            <a:xfrm>
              <a:off x="2771" y="1300"/>
              <a:ext cx="290"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82" name="Rectangle 27"/>
            <p:cNvSpPr>
              <a:spLocks noChangeArrowheads="1"/>
            </p:cNvSpPr>
            <p:nvPr/>
          </p:nvSpPr>
          <p:spPr bwMode="auto">
            <a:xfrm>
              <a:off x="2828" y="1333"/>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a:t>
              </a:r>
              <a:endParaRPr lang="en-GB" altLang="en-US"/>
            </a:p>
          </p:txBody>
        </p:sp>
        <p:sp>
          <p:nvSpPr>
            <p:cNvPr id="6183" name="Rectangle 28"/>
            <p:cNvSpPr>
              <a:spLocks noChangeArrowheads="1"/>
            </p:cNvSpPr>
            <p:nvPr/>
          </p:nvSpPr>
          <p:spPr bwMode="auto">
            <a:xfrm>
              <a:off x="2882" y="1333"/>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 </a:t>
              </a:r>
              <a:endParaRPr lang="en-GB" altLang="en-US"/>
            </a:p>
          </p:txBody>
        </p:sp>
        <p:sp>
          <p:nvSpPr>
            <p:cNvPr id="6184" name="Rectangle 29"/>
            <p:cNvSpPr>
              <a:spLocks noChangeArrowheads="1"/>
            </p:cNvSpPr>
            <p:nvPr/>
          </p:nvSpPr>
          <p:spPr bwMode="auto">
            <a:xfrm>
              <a:off x="2772" y="1457"/>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g</a:t>
              </a:r>
              <a:endParaRPr lang="en-GB" altLang="en-US"/>
            </a:p>
          </p:txBody>
        </p:sp>
        <p:sp>
          <p:nvSpPr>
            <p:cNvPr id="6185" name="Rectangle 30"/>
            <p:cNvSpPr>
              <a:spLocks noChangeArrowheads="1"/>
            </p:cNvSpPr>
            <p:nvPr/>
          </p:nvSpPr>
          <p:spPr bwMode="auto">
            <a:xfrm>
              <a:off x="4892" y="1142"/>
              <a:ext cx="287"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186" name="Rectangle 31"/>
            <p:cNvSpPr>
              <a:spLocks noChangeArrowheads="1"/>
            </p:cNvSpPr>
            <p:nvPr/>
          </p:nvSpPr>
          <p:spPr bwMode="auto">
            <a:xfrm>
              <a:off x="4932" y="1157"/>
              <a:ext cx="2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100</a:t>
              </a:r>
              <a:r>
                <a:rPr lang="en-GB" altLang="en-US">
                  <a:solidFill>
                    <a:srgbClr val="000000"/>
                  </a:solidFill>
                  <a:latin typeface="Times New Roman" pitchFamily="18" charset="0"/>
                  <a:sym typeface="Symbol" pitchFamily="18" charset="2"/>
                </a:rPr>
                <a:t></a:t>
              </a:r>
              <a:endParaRPr lang="en-GB" altLang="en-US">
                <a:sym typeface="Symbol" pitchFamily="18" charset="2"/>
              </a:endParaRPr>
            </a:p>
          </p:txBody>
        </p:sp>
        <p:sp>
          <p:nvSpPr>
            <p:cNvPr id="6187" name="Line 32"/>
            <p:cNvSpPr>
              <a:spLocks noChangeShapeType="1"/>
            </p:cNvSpPr>
            <p:nvPr/>
          </p:nvSpPr>
          <p:spPr bwMode="auto">
            <a:xfrm>
              <a:off x="4838" y="797"/>
              <a:ext cx="1"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8" name="Line 33"/>
            <p:cNvSpPr>
              <a:spLocks noChangeShapeType="1"/>
            </p:cNvSpPr>
            <p:nvPr/>
          </p:nvSpPr>
          <p:spPr bwMode="auto">
            <a:xfrm>
              <a:off x="3519" y="797"/>
              <a:ext cx="1"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9" name="Line 34"/>
            <p:cNvSpPr>
              <a:spLocks noChangeShapeType="1"/>
            </p:cNvSpPr>
            <p:nvPr/>
          </p:nvSpPr>
          <p:spPr bwMode="auto">
            <a:xfrm>
              <a:off x="4053" y="797"/>
              <a:ext cx="1"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90" name="Group 35"/>
            <p:cNvGrpSpPr>
              <a:grpSpLocks/>
            </p:cNvGrpSpPr>
            <p:nvPr/>
          </p:nvGrpSpPr>
          <p:grpSpPr bwMode="auto">
            <a:xfrm>
              <a:off x="3849" y="1243"/>
              <a:ext cx="387" cy="328"/>
              <a:chOff x="3849" y="1243"/>
              <a:chExt cx="387" cy="328"/>
            </a:xfrm>
          </p:grpSpPr>
          <p:sp>
            <p:nvSpPr>
              <p:cNvPr id="6212" name="Freeform 36"/>
              <p:cNvSpPr>
                <a:spLocks/>
              </p:cNvSpPr>
              <p:nvPr/>
            </p:nvSpPr>
            <p:spPr bwMode="auto">
              <a:xfrm>
                <a:off x="3849" y="1243"/>
                <a:ext cx="387" cy="328"/>
              </a:xfrm>
              <a:custGeom>
                <a:avLst/>
                <a:gdLst>
                  <a:gd name="T0" fmla="*/ 193 w 387"/>
                  <a:gd name="T1" fmla="*/ 0 h 328"/>
                  <a:gd name="T2" fmla="*/ 0 w 387"/>
                  <a:gd name="T3" fmla="*/ 164 h 328"/>
                  <a:gd name="T4" fmla="*/ 193 w 387"/>
                  <a:gd name="T5" fmla="*/ 328 h 328"/>
                  <a:gd name="T6" fmla="*/ 387 w 387"/>
                  <a:gd name="T7" fmla="*/ 164 h 328"/>
                  <a:gd name="T8" fmla="*/ 193 w 387"/>
                  <a:gd name="T9" fmla="*/ 0 h 328"/>
                  <a:gd name="T10" fmla="*/ 0 60000 65536"/>
                  <a:gd name="T11" fmla="*/ 0 60000 65536"/>
                  <a:gd name="T12" fmla="*/ 0 60000 65536"/>
                  <a:gd name="T13" fmla="*/ 0 60000 65536"/>
                  <a:gd name="T14" fmla="*/ 0 60000 65536"/>
                  <a:gd name="T15" fmla="*/ 0 w 387"/>
                  <a:gd name="T16" fmla="*/ 0 h 328"/>
                  <a:gd name="T17" fmla="*/ 387 w 387"/>
                  <a:gd name="T18" fmla="*/ 328 h 328"/>
                </a:gdLst>
                <a:ahLst/>
                <a:cxnLst>
                  <a:cxn ang="T10">
                    <a:pos x="T0" y="T1"/>
                  </a:cxn>
                  <a:cxn ang="T11">
                    <a:pos x="T2" y="T3"/>
                  </a:cxn>
                  <a:cxn ang="T12">
                    <a:pos x="T4" y="T5"/>
                  </a:cxn>
                  <a:cxn ang="T13">
                    <a:pos x="T6" y="T7"/>
                  </a:cxn>
                  <a:cxn ang="T14">
                    <a:pos x="T8" y="T9"/>
                  </a:cxn>
                </a:cxnLst>
                <a:rect l="T15" t="T16" r="T17" b="T18"/>
                <a:pathLst>
                  <a:path w="387" h="328">
                    <a:moveTo>
                      <a:pt x="193" y="0"/>
                    </a:moveTo>
                    <a:lnTo>
                      <a:pt x="0" y="164"/>
                    </a:lnTo>
                    <a:lnTo>
                      <a:pt x="193" y="328"/>
                    </a:lnTo>
                    <a:lnTo>
                      <a:pt x="387" y="164"/>
                    </a:lnTo>
                    <a:lnTo>
                      <a:pt x="1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3" name="Freeform 37"/>
              <p:cNvSpPr>
                <a:spLocks/>
              </p:cNvSpPr>
              <p:nvPr/>
            </p:nvSpPr>
            <p:spPr bwMode="auto">
              <a:xfrm>
                <a:off x="3849" y="1243"/>
                <a:ext cx="387" cy="328"/>
              </a:xfrm>
              <a:custGeom>
                <a:avLst/>
                <a:gdLst>
                  <a:gd name="T0" fmla="*/ 193 w 387"/>
                  <a:gd name="T1" fmla="*/ 0 h 328"/>
                  <a:gd name="T2" fmla="*/ 0 w 387"/>
                  <a:gd name="T3" fmla="*/ 164 h 328"/>
                  <a:gd name="T4" fmla="*/ 193 w 387"/>
                  <a:gd name="T5" fmla="*/ 328 h 328"/>
                  <a:gd name="T6" fmla="*/ 387 w 387"/>
                  <a:gd name="T7" fmla="*/ 164 h 328"/>
                  <a:gd name="T8" fmla="*/ 193 w 387"/>
                  <a:gd name="T9" fmla="*/ 0 h 328"/>
                  <a:gd name="T10" fmla="*/ 0 60000 65536"/>
                  <a:gd name="T11" fmla="*/ 0 60000 65536"/>
                  <a:gd name="T12" fmla="*/ 0 60000 65536"/>
                  <a:gd name="T13" fmla="*/ 0 60000 65536"/>
                  <a:gd name="T14" fmla="*/ 0 60000 65536"/>
                  <a:gd name="T15" fmla="*/ 0 w 387"/>
                  <a:gd name="T16" fmla="*/ 0 h 328"/>
                  <a:gd name="T17" fmla="*/ 387 w 387"/>
                  <a:gd name="T18" fmla="*/ 328 h 328"/>
                </a:gdLst>
                <a:ahLst/>
                <a:cxnLst>
                  <a:cxn ang="T10">
                    <a:pos x="T0" y="T1"/>
                  </a:cxn>
                  <a:cxn ang="T11">
                    <a:pos x="T2" y="T3"/>
                  </a:cxn>
                  <a:cxn ang="T12">
                    <a:pos x="T4" y="T5"/>
                  </a:cxn>
                  <a:cxn ang="T13">
                    <a:pos x="T6" y="T7"/>
                  </a:cxn>
                  <a:cxn ang="T14">
                    <a:pos x="T8" y="T9"/>
                  </a:cxn>
                </a:cxnLst>
                <a:rect l="T15" t="T16" r="T17" b="T18"/>
                <a:pathLst>
                  <a:path w="387" h="328">
                    <a:moveTo>
                      <a:pt x="193" y="0"/>
                    </a:moveTo>
                    <a:lnTo>
                      <a:pt x="0" y="164"/>
                    </a:lnTo>
                    <a:lnTo>
                      <a:pt x="193" y="328"/>
                    </a:lnTo>
                    <a:lnTo>
                      <a:pt x="387" y="164"/>
                    </a:lnTo>
                    <a:lnTo>
                      <a:pt x="193"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191" name="Freeform 38"/>
            <p:cNvSpPr>
              <a:spLocks noEditPoints="1"/>
            </p:cNvSpPr>
            <p:nvPr/>
          </p:nvSpPr>
          <p:spPr bwMode="auto">
            <a:xfrm>
              <a:off x="4028" y="1323"/>
              <a:ext cx="47" cy="196"/>
            </a:xfrm>
            <a:custGeom>
              <a:avLst/>
              <a:gdLst>
                <a:gd name="T0" fmla="*/ 0 w 799"/>
                <a:gd name="T1" fmla="*/ 0 h 2922"/>
                <a:gd name="T2" fmla="*/ 0 w 799"/>
                <a:gd name="T3" fmla="*/ 0 h 2922"/>
                <a:gd name="T4" fmla="*/ 0 w 799"/>
                <a:gd name="T5" fmla="*/ 0 h 2922"/>
                <a:gd name="T6" fmla="*/ 0 w 799"/>
                <a:gd name="T7" fmla="*/ 0 h 2922"/>
                <a:gd name="T8" fmla="*/ 0 w 799"/>
                <a:gd name="T9" fmla="*/ 0 h 2922"/>
                <a:gd name="T10" fmla="*/ 0 w 799"/>
                <a:gd name="T11" fmla="*/ 0 h 2922"/>
                <a:gd name="T12" fmla="*/ 0 w 799"/>
                <a:gd name="T13" fmla="*/ 0 h 2922"/>
                <a:gd name="T14" fmla="*/ 0 w 799"/>
                <a:gd name="T15" fmla="*/ 0 h 2922"/>
                <a:gd name="T16" fmla="*/ 0 w 799"/>
                <a:gd name="T17" fmla="*/ 0 h 2922"/>
                <a:gd name="T18" fmla="*/ 0 w 799"/>
                <a:gd name="T19" fmla="*/ 0 h 2922"/>
                <a:gd name="T20" fmla="*/ 0 w 799"/>
                <a:gd name="T21" fmla="*/ 0 h 29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9"/>
                <a:gd name="T34" fmla="*/ 0 h 2922"/>
                <a:gd name="T35" fmla="*/ 799 w 799"/>
                <a:gd name="T36" fmla="*/ 2922 h 29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9" h="2922">
                  <a:moveTo>
                    <a:pt x="256" y="2851"/>
                  </a:moveTo>
                  <a:lnTo>
                    <a:pt x="338" y="664"/>
                  </a:lnTo>
                  <a:cubicBezTo>
                    <a:pt x="339" y="627"/>
                    <a:pt x="370" y="599"/>
                    <a:pt x="407" y="600"/>
                  </a:cubicBezTo>
                  <a:cubicBezTo>
                    <a:pt x="444" y="601"/>
                    <a:pt x="472" y="632"/>
                    <a:pt x="471" y="669"/>
                  </a:cubicBezTo>
                  <a:lnTo>
                    <a:pt x="389" y="2856"/>
                  </a:lnTo>
                  <a:cubicBezTo>
                    <a:pt x="388" y="2893"/>
                    <a:pt x="357" y="2922"/>
                    <a:pt x="320" y="2920"/>
                  </a:cubicBezTo>
                  <a:cubicBezTo>
                    <a:pt x="283" y="2919"/>
                    <a:pt x="254" y="2888"/>
                    <a:pt x="256" y="2851"/>
                  </a:cubicBezTo>
                  <a:close/>
                  <a:moveTo>
                    <a:pt x="0" y="785"/>
                  </a:moveTo>
                  <a:lnTo>
                    <a:pt x="429" y="0"/>
                  </a:lnTo>
                  <a:lnTo>
                    <a:pt x="799" y="815"/>
                  </a:lnTo>
                  <a:lnTo>
                    <a:pt x="0" y="785"/>
                  </a:lnTo>
                  <a:close/>
                </a:path>
              </a:pathLst>
            </a:custGeom>
            <a:solidFill>
              <a:srgbClr val="000000"/>
            </a:solidFill>
            <a:ln w="1588" cap="flat">
              <a:solidFill>
                <a:srgbClr val="000000"/>
              </a:solidFill>
              <a:prstDash val="solid"/>
              <a:bevel/>
              <a:headEnd/>
              <a:tailEnd/>
            </a:ln>
          </p:spPr>
          <p:txBody>
            <a:bodyPr/>
            <a:lstStyle/>
            <a:p>
              <a:endParaRPr lang="en-US"/>
            </a:p>
          </p:txBody>
        </p:sp>
        <p:sp>
          <p:nvSpPr>
            <p:cNvPr id="6192" name="Line 39"/>
            <p:cNvSpPr>
              <a:spLocks noChangeShapeType="1"/>
            </p:cNvSpPr>
            <p:nvPr/>
          </p:nvSpPr>
          <p:spPr bwMode="auto">
            <a:xfrm>
              <a:off x="4054" y="797"/>
              <a:ext cx="76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3" name="Line 40"/>
            <p:cNvSpPr>
              <a:spLocks noChangeShapeType="1"/>
            </p:cNvSpPr>
            <p:nvPr/>
          </p:nvSpPr>
          <p:spPr bwMode="auto">
            <a:xfrm>
              <a:off x="3067" y="1718"/>
              <a:ext cx="173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94" name="Group 41"/>
            <p:cNvGrpSpPr>
              <a:grpSpLocks/>
            </p:cNvGrpSpPr>
            <p:nvPr/>
          </p:nvGrpSpPr>
          <p:grpSpPr bwMode="auto">
            <a:xfrm>
              <a:off x="4786" y="1091"/>
              <a:ext cx="104" cy="294"/>
              <a:chOff x="4786" y="1091"/>
              <a:chExt cx="104" cy="294"/>
            </a:xfrm>
          </p:grpSpPr>
          <p:sp>
            <p:nvSpPr>
              <p:cNvPr id="6210" name="Rectangle 42"/>
              <p:cNvSpPr>
                <a:spLocks noChangeArrowheads="1"/>
              </p:cNvSpPr>
              <p:nvPr/>
            </p:nvSpPr>
            <p:spPr bwMode="auto">
              <a:xfrm>
                <a:off x="4786" y="1091"/>
                <a:ext cx="104"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211" name="Rectangle 43"/>
              <p:cNvSpPr>
                <a:spLocks noChangeArrowheads="1"/>
              </p:cNvSpPr>
              <p:nvPr/>
            </p:nvSpPr>
            <p:spPr bwMode="auto">
              <a:xfrm>
                <a:off x="4786" y="1091"/>
                <a:ext cx="104" cy="294"/>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6195" name="Line 44"/>
            <p:cNvSpPr>
              <a:spLocks noChangeShapeType="1"/>
            </p:cNvSpPr>
            <p:nvPr/>
          </p:nvSpPr>
          <p:spPr bwMode="auto">
            <a:xfrm>
              <a:off x="3067" y="797"/>
              <a:ext cx="1"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96" name="Group 45"/>
            <p:cNvGrpSpPr>
              <a:grpSpLocks/>
            </p:cNvGrpSpPr>
            <p:nvPr/>
          </p:nvGrpSpPr>
          <p:grpSpPr bwMode="auto">
            <a:xfrm>
              <a:off x="3016" y="917"/>
              <a:ext cx="104" cy="293"/>
              <a:chOff x="3016" y="917"/>
              <a:chExt cx="104" cy="293"/>
            </a:xfrm>
          </p:grpSpPr>
          <p:sp>
            <p:nvSpPr>
              <p:cNvPr id="6208" name="Rectangle 46"/>
              <p:cNvSpPr>
                <a:spLocks noChangeArrowheads="1"/>
              </p:cNvSpPr>
              <p:nvPr/>
            </p:nvSpPr>
            <p:spPr bwMode="auto">
              <a:xfrm>
                <a:off x="3016" y="917"/>
                <a:ext cx="10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209" name="Rectangle 47"/>
              <p:cNvSpPr>
                <a:spLocks noChangeArrowheads="1"/>
              </p:cNvSpPr>
              <p:nvPr/>
            </p:nvSpPr>
            <p:spPr bwMode="auto">
              <a:xfrm>
                <a:off x="3016" y="917"/>
                <a:ext cx="104" cy="2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grpSp>
          <p:nvGrpSpPr>
            <p:cNvPr id="6197" name="Group 48"/>
            <p:cNvGrpSpPr>
              <a:grpSpLocks/>
            </p:cNvGrpSpPr>
            <p:nvPr/>
          </p:nvGrpSpPr>
          <p:grpSpPr bwMode="auto">
            <a:xfrm>
              <a:off x="2925" y="1323"/>
              <a:ext cx="274" cy="260"/>
              <a:chOff x="2925" y="1323"/>
              <a:chExt cx="274" cy="260"/>
            </a:xfrm>
          </p:grpSpPr>
          <p:sp>
            <p:nvSpPr>
              <p:cNvPr id="6206" name="Oval 49"/>
              <p:cNvSpPr>
                <a:spLocks noChangeArrowheads="1"/>
              </p:cNvSpPr>
              <p:nvPr/>
            </p:nvSpPr>
            <p:spPr bwMode="auto">
              <a:xfrm>
                <a:off x="2925" y="1323"/>
                <a:ext cx="274" cy="260"/>
              </a:xfrm>
              <a:prstGeom prst="ellipse">
                <a:avLst/>
              </a:prstGeom>
              <a:solidFill>
                <a:srgbClr val="FFFFFF"/>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207" name="Oval 50"/>
              <p:cNvSpPr>
                <a:spLocks noChangeArrowheads="1"/>
              </p:cNvSpPr>
              <p:nvPr/>
            </p:nvSpPr>
            <p:spPr bwMode="auto">
              <a:xfrm>
                <a:off x="2925" y="1323"/>
                <a:ext cx="274" cy="260"/>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6198" name="Line 51"/>
            <p:cNvSpPr>
              <a:spLocks noChangeShapeType="1"/>
            </p:cNvSpPr>
            <p:nvPr/>
          </p:nvSpPr>
          <p:spPr bwMode="auto">
            <a:xfrm>
              <a:off x="3067" y="797"/>
              <a:ext cx="443"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9" name="Rectangle 52"/>
            <p:cNvSpPr>
              <a:spLocks noChangeArrowheads="1"/>
            </p:cNvSpPr>
            <p:nvPr/>
          </p:nvSpPr>
          <p:spPr bwMode="auto">
            <a:xfrm>
              <a:off x="4156" y="1463"/>
              <a:ext cx="385"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6200" name="Rectangle 53"/>
            <p:cNvSpPr>
              <a:spLocks noChangeArrowheads="1"/>
            </p:cNvSpPr>
            <p:nvPr/>
          </p:nvSpPr>
          <p:spPr bwMode="auto">
            <a:xfrm>
              <a:off x="4214" y="1500"/>
              <a:ext cx="2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10 i</a:t>
              </a:r>
              <a:r>
                <a:rPr lang="en-GB" altLang="en-US" baseline="-25000">
                  <a:solidFill>
                    <a:srgbClr val="000000"/>
                  </a:solidFill>
                  <a:latin typeface="Times New Roman" pitchFamily="18" charset="0"/>
                </a:rPr>
                <a:t>in</a:t>
              </a:r>
              <a:endParaRPr lang="en-GB" altLang="en-US"/>
            </a:p>
          </p:txBody>
        </p:sp>
        <p:sp>
          <p:nvSpPr>
            <p:cNvPr id="6201" name="Freeform 54"/>
            <p:cNvSpPr>
              <a:spLocks noEditPoints="1"/>
            </p:cNvSpPr>
            <p:nvPr/>
          </p:nvSpPr>
          <p:spPr bwMode="auto">
            <a:xfrm>
              <a:off x="3201" y="771"/>
              <a:ext cx="134" cy="54"/>
            </a:xfrm>
            <a:custGeom>
              <a:avLst/>
              <a:gdLst>
                <a:gd name="T0" fmla="*/ 0 w 2247"/>
                <a:gd name="T1" fmla="*/ 0 h 800"/>
                <a:gd name="T2" fmla="*/ 0 w 2247"/>
                <a:gd name="T3" fmla="*/ 0 h 800"/>
                <a:gd name="T4" fmla="*/ 0 w 2247"/>
                <a:gd name="T5" fmla="*/ 0 h 800"/>
                <a:gd name="T6" fmla="*/ 0 w 2247"/>
                <a:gd name="T7" fmla="*/ 0 h 800"/>
                <a:gd name="T8" fmla="*/ 0 w 2247"/>
                <a:gd name="T9" fmla="*/ 0 h 800"/>
                <a:gd name="T10" fmla="*/ 0 w 2247"/>
                <a:gd name="T11" fmla="*/ 0 h 800"/>
                <a:gd name="T12" fmla="*/ 0 w 2247"/>
                <a:gd name="T13" fmla="*/ 0 h 800"/>
                <a:gd name="T14" fmla="*/ 0 w 2247"/>
                <a:gd name="T15" fmla="*/ 0 h 800"/>
                <a:gd name="T16" fmla="*/ 0 w 2247"/>
                <a:gd name="T17" fmla="*/ 0 h 800"/>
                <a:gd name="T18" fmla="*/ 0 w 2247"/>
                <a:gd name="T19" fmla="*/ 0 h 800"/>
                <a:gd name="T20" fmla="*/ 0 w 2247"/>
                <a:gd name="T21" fmla="*/ 0 h 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47"/>
                <a:gd name="T34" fmla="*/ 0 h 800"/>
                <a:gd name="T35" fmla="*/ 2247 w 2247"/>
                <a:gd name="T36" fmla="*/ 800 h 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47" h="800">
                  <a:moveTo>
                    <a:pt x="67" y="329"/>
                  </a:moveTo>
                  <a:lnTo>
                    <a:pt x="1580" y="333"/>
                  </a:lnTo>
                  <a:cubicBezTo>
                    <a:pt x="1617" y="334"/>
                    <a:pt x="1647" y="363"/>
                    <a:pt x="1647" y="400"/>
                  </a:cubicBezTo>
                  <a:cubicBezTo>
                    <a:pt x="1647" y="437"/>
                    <a:pt x="1617" y="467"/>
                    <a:pt x="1580" y="467"/>
                  </a:cubicBezTo>
                  <a:lnTo>
                    <a:pt x="67" y="462"/>
                  </a:lnTo>
                  <a:cubicBezTo>
                    <a:pt x="30" y="462"/>
                    <a:pt x="0" y="432"/>
                    <a:pt x="0" y="395"/>
                  </a:cubicBezTo>
                  <a:cubicBezTo>
                    <a:pt x="0" y="358"/>
                    <a:pt x="30" y="329"/>
                    <a:pt x="67" y="329"/>
                  </a:cubicBezTo>
                  <a:close/>
                  <a:moveTo>
                    <a:pt x="1448" y="0"/>
                  </a:moveTo>
                  <a:lnTo>
                    <a:pt x="2247" y="402"/>
                  </a:lnTo>
                  <a:lnTo>
                    <a:pt x="1446" y="800"/>
                  </a:lnTo>
                  <a:lnTo>
                    <a:pt x="1448"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6202" name="Freeform 55"/>
            <p:cNvSpPr>
              <a:spLocks noEditPoints="1"/>
            </p:cNvSpPr>
            <p:nvPr/>
          </p:nvSpPr>
          <p:spPr bwMode="auto">
            <a:xfrm>
              <a:off x="5236" y="955"/>
              <a:ext cx="48" cy="636"/>
            </a:xfrm>
            <a:custGeom>
              <a:avLst/>
              <a:gdLst>
                <a:gd name="T0" fmla="*/ 0 w 400"/>
                <a:gd name="T1" fmla="*/ 0 h 4733"/>
                <a:gd name="T2" fmla="*/ 0 w 400"/>
                <a:gd name="T3" fmla="*/ 0 h 4733"/>
                <a:gd name="T4" fmla="*/ 0 w 400"/>
                <a:gd name="T5" fmla="*/ 0 h 4733"/>
                <a:gd name="T6" fmla="*/ 0 w 400"/>
                <a:gd name="T7" fmla="*/ 0 h 4733"/>
                <a:gd name="T8" fmla="*/ 0 w 400"/>
                <a:gd name="T9" fmla="*/ 0 h 4733"/>
                <a:gd name="T10" fmla="*/ 0 w 400"/>
                <a:gd name="T11" fmla="*/ 0 h 4733"/>
                <a:gd name="T12" fmla="*/ 0 w 400"/>
                <a:gd name="T13" fmla="*/ 0 h 4733"/>
                <a:gd name="T14" fmla="*/ 0 w 400"/>
                <a:gd name="T15" fmla="*/ 0 h 4733"/>
                <a:gd name="T16" fmla="*/ 0 w 400"/>
                <a:gd name="T17" fmla="*/ 0 h 4733"/>
                <a:gd name="T18" fmla="*/ 0 w 400"/>
                <a:gd name="T19" fmla="*/ 0 h 4733"/>
                <a:gd name="T20" fmla="*/ 0 w 400"/>
                <a:gd name="T21" fmla="*/ 0 h 4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0"/>
                <a:gd name="T34" fmla="*/ 0 h 4733"/>
                <a:gd name="T35" fmla="*/ 400 w 400"/>
                <a:gd name="T36" fmla="*/ 4733 h 4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0" h="4733">
                  <a:moveTo>
                    <a:pt x="166" y="4700"/>
                  </a:moveTo>
                  <a:lnTo>
                    <a:pt x="166" y="333"/>
                  </a:lnTo>
                  <a:cubicBezTo>
                    <a:pt x="166" y="315"/>
                    <a:pt x="181" y="300"/>
                    <a:pt x="200" y="300"/>
                  </a:cubicBezTo>
                  <a:cubicBezTo>
                    <a:pt x="218" y="300"/>
                    <a:pt x="233" y="315"/>
                    <a:pt x="233" y="333"/>
                  </a:cubicBezTo>
                  <a:lnTo>
                    <a:pt x="233" y="4700"/>
                  </a:lnTo>
                  <a:cubicBezTo>
                    <a:pt x="233" y="4718"/>
                    <a:pt x="218" y="4733"/>
                    <a:pt x="200" y="4733"/>
                  </a:cubicBezTo>
                  <a:cubicBezTo>
                    <a:pt x="181" y="4733"/>
                    <a:pt x="166" y="4718"/>
                    <a:pt x="166" y="4700"/>
                  </a:cubicBezTo>
                  <a:close/>
                  <a:moveTo>
                    <a:pt x="0" y="400"/>
                  </a:moveTo>
                  <a:lnTo>
                    <a:pt x="200" y="0"/>
                  </a:lnTo>
                  <a:lnTo>
                    <a:pt x="400" y="400"/>
                  </a:lnTo>
                  <a:lnTo>
                    <a:pt x="0" y="40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6203" name="Rectangle 56"/>
            <p:cNvSpPr>
              <a:spLocks noChangeArrowheads="1"/>
            </p:cNvSpPr>
            <p:nvPr/>
          </p:nvSpPr>
          <p:spPr bwMode="auto">
            <a:xfrm>
              <a:off x="5350" y="1133"/>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o</a:t>
              </a:r>
              <a:endParaRPr lang="en-GB" altLang="en-US"/>
            </a:p>
          </p:txBody>
        </p:sp>
        <p:sp>
          <p:nvSpPr>
            <p:cNvPr id="6204" name="Freeform 57"/>
            <p:cNvSpPr>
              <a:spLocks noEditPoints="1"/>
            </p:cNvSpPr>
            <p:nvPr/>
          </p:nvSpPr>
          <p:spPr bwMode="auto">
            <a:xfrm>
              <a:off x="4300" y="772"/>
              <a:ext cx="134" cy="54"/>
            </a:xfrm>
            <a:custGeom>
              <a:avLst/>
              <a:gdLst>
                <a:gd name="T0" fmla="*/ 0 w 2247"/>
                <a:gd name="T1" fmla="*/ 0 h 800"/>
                <a:gd name="T2" fmla="*/ 0 w 2247"/>
                <a:gd name="T3" fmla="*/ 0 h 800"/>
                <a:gd name="T4" fmla="*/ 0 w 2247"/>
                <a:gd name="T5" fmla="*/ 0 h 800"/>
                <a:gd name="T6" fmla="*/ 0 w 2247"/>
                <a:gd name="T7" fmla="*/ 0 h 800"/>
                <a:gd name="T8" fmla="*/ 0 w 2247"/>
                <a:gd name="T9" fmla="*/ 0 h 800"/>
                <a:gd name="T10" fmla="*/ 0 w 2247"/>
                <a:gd name="T11" fmla="*/ 0 h 800"/>
                <a:gd name="T12" fmla="*/ 0 w 2247"/>
                <a:gd name="T13" fmla="*/ 0 h 800"/>
                <a:gd name="T14" fmla="*/ 0 w 2247"/>
                <a:gd name="T15" fmla="*/ 0 h 800"/>
                <a:gd name="T16" fmla="*/ 0 w 2247"/>
                <a:gd name="T17" fmla="*/ 0 h 800"/>
                <a:gd name="T18" fmla="*/ 0 w 2247"/>
                <a:gd name="T19" fmla="*/ 0 h 800"/>
                <a:gd name="T20" fmla="*/ 0 w 2247"/>
                <a:gd name="T21" fmla="*/ 0 h 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47"/>
                <a:gd name="T34" fmla="*/ 0 h 800"/>
                <a:gd name="T35" fmla="*/ 2247 w 2247"/>
                <a:gd name="T36" fmla="*/ 800 h 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47" h="800">
                  <a:moveTo>
                    <a:pt x="67" y="329"/>
                  </a:moveTo>
                  <a:lnTo>
                    <a:pt x="1580" y="333"/>
                  </a:lnTo>
                  <a:cubicBezTo>
                    <a:pt x="1617" y="334"/>
                    <a:pt x="1647" y="363"/>
                    <a:pt x="1647" y="400"/>
                  </a:cubicBezTo>
                  <a:cubicBezTo>
                    <a:pt x="1647" y="437"/>
                    <a:pt x="1617" y="467"/>
                    <a:pt x="1580" y="467"/>
                  </a:cubicBezTo>
                  <a:lnTo>
                    <a:pt x="67" y="462"/>
                  </a:lnTo>
                  <a:cubicBezTo>
                    <a:pt x="30" y="462"/>
                    <a:pt x="0" y="432"/>
                    <a:pt x="0" y="395"/>
                  </a:cubicBezTo>
                  <a:cubicBezTo>
                    <a:pt x="0" y="358"/>
                    <a:pt x="30" y="329"/>
                    <a:pt x="67" y="329"/>
                  </a:cubicBezTo>
                  <a:close/>
                  <a:moveTo>
                    <a:pt x="1448" y="0"/>
                  </a:moveTo>
                  <a:lnTo>
                    <a:pt x="2247" y="402"/>
                  </a:lnTo>
                  <a:lnTo>
                    <a:pt x="1446" y="800"/>
                  </a:lnTo>
                  <a:lnTo>
                    <a:pt x="1448"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6205" name="Rectangle 58"/>
            <p:cNvSpPr>
              <a:spLocks noChangeArrowheads="1"/>
            </p:cNvSpPr>
            <p:nvPr/>
          </p:nvSpPr>
          <p:spPr bwMode="auto">
            <a:xfrm>
              <a:off x="4371" y="570"/>
              <a:ext cx="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o</a:t>
              </a:r>
              <a:endParaRPr lang="en-GB" altLang="en-US"/>
            </a:p>
          </p:txBody>
        </p:sp>
      </p:grpSp>
      <p:sp>
        <p:nvSpPr>
          <p:cNvPr id="6155" name="Text Box 59"/>
          <p:cNvSpPr txBox="1">
            <a:spLocks noChangeArrowheads="1"/>
          </p:cNvSpPr>
          <p:nvPr/>
        </p:nvSpPr>
        <p:spPr bwMode="auto">
          <a:xfrm>
            <a:off x="373063" y="2501900"/>
            <a:ext cx="38560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t>The amplifier is a current amplifier with current gain </a:t>
            </a:r>
          </a:p>
        </p:txBody>
      </p:sp>
      <p:graphicFrame>
        <p:nvGraphicFramePr>
          <p:cNvPr id="6156" name="Object 60"/>
          <p:cNvGraphicFramePr>
            <a:graphicFrameLocks noChangeAspect="1"/>
          </p:cNvGraphicFramePr>
          <p:nvPr/>
        </p:nvGraphicFramePr>
        <p:xfrm>
          <a:off x="1733550" y="2882900"/>
          <a:ext cx="800100" cy="688975"/>
        </p:xfrm>
        <a:graphic>
          <a:graphicData uri="http://schemas.openxmlformats.org/presentationml/2006/ole">
            <mc:AlternateContent xmlns:mc="http://schemas.openxmlformats.org/markup-compatibility/2006">
              <mc:Choice xmlns:v="urn:schemas-microsoft-com:vml" Requires="v">
                <p:oleObj spid="_x0000_s47107" name="Equation" r:id="rId6" imgW="495085" imgH="431613" progId="Equation.3">
                  <p:embed/>
                </p:oleObj>
              </mc:Choice>
              <mc:Fallback>
                <p:oleObj name="Equation" r:id="rId6" imgW="495085"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3550" y="2882900"/>
                        <a:ext cx="8001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157" name="Group 68"/>
          <p:cNvGrpSpPr>
            <a:grpSpLocks/>
          </p:cNvGrpSpPr>
          <p:nvPr/>
        </p:nvGrpSpPr>
        <p:grpSpPr bwMode="auto">
          <a:xfrm>
            <a:off x="373063" y="3457575"/>
            <a:ext cx="7913687" cy="696913"/>
            <a:chOff x="235" y="2304"/>
            <a:chExt cx="4985" cy="439"/>
          </a:xfrm>
        </p:grpSpPr>
        <p:grpSp>
          <p:nvGrpSpPr>
            <p:cNvPr id="6171" name="Group 6"/>
            <p:cNvGrpSpPr>
              <a:grpSpLocks/>
            </p:cNvGrpSpPr>
            <p:nvPr/>
          </p:nvGrpSpPr>
          <p:grpSpPr bwMode="auto">
            <a:xfrm>
              <a:off x="235" y="2322"/>
              <a:ext cx="1408" cy="421"/>
              <a:chOff x="460" y="1949"/>
              <a:chExt cx="1408" cy="421"/>
            </a:xfrm>
          </p:grpSpPr>
          <p:graphicFrame>
            <p:nvGraphicFramePr>
              <p:cNvPr id="6174" name="Object 7"/>
              <p:cNvGraphicFramePr>
                <a:graphicFrameLocks noChangeAspect="1"/>
              </p:cNvGraphicFramePr>
              <p:nvPr/>
            </p:nvGraphicFramePr>
            <p:xfrm>
              <a:off x="1661" y="1949"/>
              <a:ext cx="207" cy="421"/>
            </p:xfrm>
            <a:graphic>
              <a:graphicData uri="http://schemas.openxmlformats.org/presentationml/2006/ole">
                <mc:AlternateContent xmlns:mc="http://schemas.openxmlformats.org/markup-compatibility/2006">
                  <mc:Choice xmlns:v="urn:schemas-microsoft-com:vml" Requires="v">
                    <p:oleObj spid="_x0000_s47108" name="Equation" r:id="rId8" imgW="203112" imgH="418918" progId="Equation.3">
                      <p:embed/>
                    </p:oleObj>
                  </mc:Choice>
                  <mc:Fallback>
                    <p:oleObj name="Equation" r:id="rId8" imgW="203112" imgH="41891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1" y="1949"/>
                            <a:ext cx="207"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75" name="Rectangle 8"/>
              <p:cNvSpPr>
                <a:spLocks noChangeArrowheads="1"/>
              </p:cNvSpPr>
              <p:nvPr/>
            </p:nvSpPr>
            <p:spPr bwMode="auto">
              <a:xfrm>
                <a:off x="460" y="2063"/>
                <a:ext cx="12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ii) The voltage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aphicFrame>
          <p:nvGraphicFramePr>
            <p:cNvPr id="6172" name="Object 11"/>
            <p:cNvGraphicFramePr>
              <a:graphicFrameLocks noChangeAspect="1"/>
            </p:cNvGraphicFramePr>
            <p:nvPr/>
          </p:nvGraphicFramePr>
          <p:xfrm>
            <a:off x="2259" y="2324"/>
            <a:ext cx="2048" cy="406"/>
          </p:xfrm>
          <a:graphic>
            <a:graphicData uri="http://schemas.openxmlformats.org/presentationml/2006/ole">
              <mc:AlternateContent xmlns:mc="http://schemas.openxmlformats.org/markup-compatibility/2006">
                <mc:Choice xmlns:v="urn:schemas-microsoft-com:vml" Requires="v">
                  <p:oleObj spid="_x0000_s47109" name="Equation" r:id="rId10" imgW="2108200" imgH="419100" progId="Equation.3">
                    <p:embed/>
                  </p:oleObj>
                </mc:Choice>
                <mc:Fallback>
                  <p:oleObj name="Equation" r:id="rId10" imgW="21082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9" y="2324"/>
                          <a:ext cx="204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73" name="Object 61"/>
            <p:cNvGraphicFramePr>
              <a:graphicFrameLocks noChangeAspect="1"/>
            </p:cNvGraphicFramePr>
            <p:nvPr/>
          </p:nvGraphicFramePr>
          <p:xfrm>
            <a:off x="4677" y="2304"/>
            <a:ext cx="543" cy="431"/>
          </p:xfrm>
          <a:graphic>
            <a:graphicData uri="http://schemas.openxmlformats.org/presentationml/2006/ole">
              <mc:AlternateContent xmlns:mc="http://schemas.openxmlformats.org/markup-compatibility/2006">
                <mc:Choice xmlns:v="urn:schemas-microsoft-com:vml" Requires="v">
                  <p:oleObj spid="_x0000_s47110" name="Equation" r:id="rId12" imgW="558558" imgH="444307" progId="Equation.3">
                    <p:embed/>
                  </p:oleObj>
                </mc:Choice>
                <mc:Fallback>
                  <p:oleObj name="Equation" r:id="rId12" imgW="558558" imgH="44430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77" y="2304"/>
                          <a:ext cx="543"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158" name="Group 66"/>
          <p:cNvGrpSpPr>
            <a:grpSpLocks/>
          </p:cNvGrpSpPr>
          <p:nvPr/>
        </p:nvGrpSpPr>
        <p:grpSpPr bwMode="auto">
          <a:xfrm>
            <a:off x="346075" y="4125913"/>
            <a:ext cx="7631113" cy="749300"/>
            <a:chOff x="218" y="2815"/>
            <a:chExt cx="4807" cy="472"/>
          </a:xfrm>
        </p:grpSpPr>
        <p:grpSp>
          <p:nvGrpSpPr>
            <p:cNvPr id="6166" name="Group 15"/>
            <p:cNvGrpSpPr>
              <a:grpSpLocks/>
            </p:cNvGrpSpPr>
            <p:nvPr/>
          </p:nvGrpSpPr>
          <p:grpSpPr bwMode="auto">
            <a:xfrm>
              <a:off x="218" y="2853"/>
              <a:ext cx="1948" cy="434"/>
              <a:chOff x="767" y="2515"/>
              <a:chExt cx="1948" cy="434"/>
            </a:xfrm>
          </p:grpSpPr>
          <p:graphicFrame>
            <p:nvGraphicFramePr>
              <p:cNvPr id="6169" name="Object 16"/>
              <p:cNvGraphicFramePr>
                <a:graphicFrameLocks noChangeAspect="1"/>
              </p:cNvGraphicFramePr>
              <p:nvPr/>
            </p:nvGraphicFramePr>
            <p:xfrm>
              <a:off x="2508" y="2515"/>
              <a:ext cx="207" cy="434"/>
            </p:xfrm>
            <a:graphic>
              <a:graphicData uri="http://schemas.openxmlformats.org/presentationml/2006/ole">
                <mc:AlternateContent xmlns:mc="http://schemas.openxmlformats.org/markup-compatibility/2006">
                  <mc:Choice xmlns:v="urn:schemas-microsoft-com:vml" Requires="v">
                    <p:oleObj spid="_x0000_s47111" name="Equation" r:id="rId14" imgW="203112" imgH="431613" progId="Equation.3">
                      <p:embed/>
                    </p:oleObj>
                  </mc:Choice>
                  <mc:Fallback>
                    <p:oleObj name="Equation" r:id="rId14" imgW="203112" imgH="43161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8" y="2515"/>
                            <a:ext cx="20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70" name="Rectangle 17"/>
              <p:cNvSpPr>
                <a:spLocks noChangeArrowheads="1"/>
              </p:cNvSpPr>
              <p:nvPr/>
            </p:nvSpPr>
            <p:spPr bwMode="auto">
              <a:xfrm>
                <a:off x="767" y="2599"/>
                <a:ext cx="17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iii) The transresistance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aphicFrame>
          <p:nvGraphicFramePr>
            <p:cNvPr id="6167" name="Object 62"/>
            <p:cNvGraphicFramePr>
              <a:graphicFrameLocks noChangeAspect="1"/>
            </p:cNvGraphicFramePr>
            <p:nvPr/>
          </p:nvGraphicFramePr>
          <p:xfrm>
            <a:off x="2654" y="2939"/>
            <a:ext cx="1062" cy="221"/>
          </p:xfrm>
          <a:graphic>
            <a:graphicData uri="http://schemas.openxmlformats.org/presentationml/2006/ole">
              <mc:AlternateContent xmlns:mc="http://schemas.openxmlformats.org/markup-compatibility/2006">
                <mc:Choice xmlns:v="urn:schemas-microsoft-com:vml" Requires="v">
                  <p:oleObj spid="_x0000_s47112" name="Equation" r:id="rId16" imgW="1091726" imgH="228501" progId="Equation.3">
                    <p:embed/>
                  </p:oleObj>
                </mc:Choice>
                <mc:Fallback>
                  <p:oleObj name="Equation" r:id="rId16" imgW="1091726" imgH="22850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54" y="2939"/>
                          <a:ext cx="106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68" name="Object 63"/>
            <p:cNvGraphicFramePr>
              <a:graphicFrameLocks noChangeAspect="1"/>
            </p:cNvGraphicFramePr>
            <p:nvPr/>
          </p:nvGraphicFramePr>
          <p:xfrm>
            <a:off x="4173" y="2815"/>
            <a:ext cx="852" cy="418"/>
          </p:xfrm>
          <a:graphic>
            <a:graphicData uri="http://schemas.openxmlformats.org/presentationml/2006/ole">
              <mc:AlternateContent xmlns:mc="http://schemas.openxmlformats.org/markup-compatibility/2006">
                <mc:Choice xmlns:v="urn:schemas-microsoft-com:vml" Requires="v">
                  <p:oleObj spid="_x0000_s47113" name="Equation" r:id="rId18" imgW="876300" imgH="431800" progId="Equation.3">
                    <p:embed/>
                  </p:oleObj>
                </mc:Choice>
                <mc:Fallback>
                  <p:oleObj name="Equation" r:id="rId18" imgW="876300" imgH="4318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73" y="2815"/>
                          <a:ext cx="85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159" name="Group 67"/>
          <p:cNvGrpSpPr>
            <a:grpSpLocks/>
          </p:cNvGrpSpPr>
          <p:nvPr/>
        </p:nvGrpSpPr>
        <p:grpSpPr bwMode="auto">
          <a:xfrm>
            <a:off x="347663" y="4860925"/>
            <a:ext cx="7839075" cy="736600"/>
            <a:chOff x="219" y="3323"/>
            <a:chExt cx="4938" cy="464"/>
          </a:xfrm>
        </p:grpSpPr>
        <p:grpSp>
          <p:nvGrpSpPr>
            <p:cNvPr id="6161" name="Group 18"/>
            <p:cNvGrpSpPr>
              <a:grpSpLocks/>
            </p:cNvGrpSpPr>
            <p:nvPr/>
          </p:nvGrpSpPr>
          <p:grpSpPr bwMode="auto">
            <a:xfrm>
              <a:off x="219" y="3353"/>
              <a:ext cx="2087" cy="434"/>
              <a:chOff x="219" y="3353"/>
              <a:chExt cx="2087" cy="434"/>
            </a:xfrm>
          </p:grpSpPr>
          <p:graphicFrame>
            <p:nvGraphicFramePr>
              <p:cNvPr id="6164" name="Object 19"/>
              <p:cNvGraphicFramePr>
                <a:graphicFrameLocks noChangeAspect="1"/>
              </p:cNvGraphicFramePr>
              <p:nvPr/>
            </p:nvGraphicFramePr>
            <p:xfrm>
              <a:off x="2074" y="3353"/>
              <a:ext cx="232" cy="434"/>
            </p:xfrm>
            <a:graphic>
              <a:graphicData uri="http://schemas.openxmlformats.org/presentationml/2006/ole">
                <mc:AlternateContent xmlns:mc="http://schemas.openxmlformats.org/markup-compatibility/2006">
                  <mc:Choice xmlns:v="urn:schemas-microsoft-com:vml" Requires="v">
                    <p:oleObj spid="_x0000_s47114" name="Equation" r:id="rId20" imgW="228501" imgH="431613" progId="Equation.3">
                      <p:embed/>
                    </p:oleObj>
                  </mc:Choice>
                  <mc:Fallback>
                    <p:oleObj name="Equation" r:id="rId20" imgW="228501" imgH="431613"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74" y="3353"/>
                            <a:ext cx="232"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65" name="Rectangle 20"/>
              <p:cNvSpPr>
                <a:spLocks noChangeArrowheads="1"/>
              </p:cNvSpPr>
              <p:nvPr/>
            </p:nvSpPr>
            <p:spPr bwMode="auto">
              <a:xfrm>
                <a:off x="219" y="3437"/>
                <a:ext cx="18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iv) The transconductance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graphicFrame>
          <p:nvGraphicFramePr>
            <p:cNvPr id="6162" name="Object 64"/>
            <p:cNvGraphicFramePr>
              <a:graphicFrameLocks noChangeAspect="1"/>
            </p:cNvGraphicFramePr>
            <p:nvPr/>
          </p:nvGraphicFramePr>
          <p:xfrm>
            <a:off x="2591" y="3325"/>
            <a:ext cx="1333" cy="406"/>
          </p:xfrm>
          <a:graphic>
            <a:graphicData uri="http://schemas.openxmlformats.org/presentationml/2006/ole">
              <mc:AlternateContent xmlns:mc="http://schemas.openxmlformats.org/markup-compatibility/2006">
                <mc:Choice xmlns:v="urn:schemas-microsoft-com:vml" Requires="v">
                  <p:oleObj spid="_x0000_s47115" name="Equation" r:id="rId22" imgW="1371600" imgH="419100" progId="Equation.3">
                    <p:embed/>
                  </p:oleObj>
                </mc:Choice>
                <mc:Fallback>
                  <p:oleObj name="Equation" r:id="rId22" imgW="1371600" imgH="4191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91" y="3325"/>
                          <a:ext cx="1333"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63" name="Object 65"/>
            <p:cNvGraphicFramePr>
              <a:graphicFrameLocks noChangeAspect="1"/>
            </p:cNvGraphicFramePr>
            <p:nvPr/>
          </p:nvGraphicFramePr>
          <p:xfrm>
            <a:off x="4169" y="3323"/>
            <a:ext cx="988" cy="430"/>
          </p:xfrm>
          <a:graphic>
            <a:graphicData uri="http://schemas.openxmlformats.org/presentationml/2006/ole">
              <mc:AlternateContent xmlns:mc="http://schemas.openxmlformats.org/markup-compatibility/2006">
                <mc:Choice xmlns:v="urn:schemas-microsoft-com:vml" Requires="v">
                  <p:oleObj spid="_x0000_s47116" name="Equation" r:id="rId24" imgW="1015559" imgH="444307" progId="Equation.3">
                    <p:embed/>
                  </p:oleObj>
                </mc:Choice>
                <mc:Fallback>
                  <p:oleObj name="Equation" r:id="rId24" imgW="1015559" imgH="444307"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69" y="3323"/>
                          <a:ext cx="988"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160" name="Text Box 69"/>
          <p:cNvSpPr txBox="1">
            <a:spLocks noChangeArrowheads="1"/>
          </p:cNvSpPr>
          <p:nvPr/>
        </p:nvSpPr>
        <p:spPr bwMode="auto">
          <a:xfrm>
            <a:off x="344488" y="5632450"/>
            <a:ext cx="7856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ja-JP">
                <a:ea typeface="MS PGothic" pitchFamily="34" charset="-128"/>
              </a:rPr>
              <a:t>N.B. the only quantity not to change because of the change in the circuit resistors is the current gain – and that is because the amplifier is a </a:t>
            </a:r>
            <a:r>
              <a:rPr lang="en-GB" altLang="ja-JP" b="1" i="1">
                <a:ea typeface="MS PGothic" pitchFamily="34" charset="-128"/>
              </a:rPr>
              <a:t>current amplifier</a:t>
            </a:r>
          </a:p>
        </p:txBody>
      </p:sp>
    </p:spTree>
    <p:extLst>
      <p:ext uri="{BB962C8B-B14F-4D97-AF65-F5344CB8AC3E}">
        <p14:creationId xmlns:p14="http://schemas.microsoft.com/office/powerpoint/2010/main" val="1827372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C3D2D071-CAEF-4B4E-BB31-6C41ABF0BCB0}" type="slidenum">
              <a:rPr lang="en-GB" altLang="en-US" sz="1200" smtClean="0">
                <a:latin typeface="Garamond" pitchFamily="18" charset="0"/>
              </a:rPr>
              <a:pPr eaLnBrk="1" hangingPunct="1"/>
              <a:t>7</a:t>
            </a:fld>
            <a:endParaRPr lang="en-GB" altLang="en-US" sz="1200" smtClean="0">
              <a:latin typeface="Garamond" pitchFamily="18" charset="0"/>
            </a:endParaRPr>
          </a:p>
        </p:txBody>
      </p:sp>
      <p:sp>
        <p:nvSpPr>
          <p:cNvPr id="7171"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7172"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173"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pic>
        <p:nvPicPr>
          <p:cNvPr id="717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6413" y="836613"/>
            <a:ext cx="366236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Rectangle 7"/>
          <p:cNvSpPr>
            <a:spLocks noChangeArrowheads="1"/>
          </p:cNvSpPr>
          <p:nvPr/>
        </p:nvSpPr>
        <p:spPr bwMode="auto">
          <a:xfrm>
            <a:off x="561975" y="944563"/>
            <a:ext cx="1390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sz="1800" b="1">
                <a:ea typeface="MS Mincho" pitchFamily="49" charset="-128"/>
                <a:cs typeface="Times New Roman" pitchFamily="18" charset="0"/>
              </a:rPr>
              <a:t>Exercise 3 </a:t>
            </a:r>
            <a:endParaRPr lang="en-GB" altLang="ja-JP" sz="1800">
              <a:ea typeface="MS Mincho" pitchFamily="49" charset="-128"/>
              <a:cs typeface="Times New Roman" pitchFamily="18" charset="0"/>
            </a:endParaRPr>
          </a:p>
        </p:txBody>
      </p:sp>
      <p:sp>
        <p:nvSpPr>
          <p:cNvPr id="7176" name="Rectangle 11"/>
          <p:cNvSpPr>
            <a:spLocks noChangeArrowheads="1"/>
          </p:cNvSpPr>
          <p:nvPr/>
        </p:nvSpPr>
        <p:spPr bwMode="auto">
          <a:xfrm>
            <a:off x="276225" y="1333500"/>
            <a:ext cx="3538538"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lnSpc>
                <a:spcPct val="150000"/>
              </a:lnSpc>
            </a:pPr>
            <a:r>
              <a:rPr lang="en-GB" altLang="ja-JP">
                <a:ea typeface="MS PGothic" pitchFamily="34" charset="-128"/>
              </a:rPr>
              <a:t>An ideal transconductance amplifier is connected as shown in fig Q2.   The overall voltage gain of the circuit, v</a:t>
            </a:r>
            <a:r>
              <a:rPr lang="en-GB" altLang="ja-JP" baseline="-25000">
                <a:ea typeface="MS PGothic" pitchFamily="34" charset="-128"/>
              </a:rPr>
              <a:t>o</a:t>
            </a:r>
            <a:r>
              <a:rPr lang="en-GB" altLang="ja-JP">
                <a:ea typeface="MS PGothic" pitchFamily="34" charset="-128"/>
              </a:rPr>
              <a:t> / v</a:t>
            </a:r>
            <a:r>
              <a:rPr lang="en-GB" altLang="ja-JP" baseline="-25000">
                <a:ea typeface="MS PGothic" pitchFamily="34" charset="-128"/>
              </a:rPr>
              <a:t>g</a:t>
            </a:r>
            <a:r>
              <a:rPr lang="en-GB" altLang="ja-JP">
                <a:ea typeface="MS PGothic" pitchFamily="34" charset="-128"/>
              </a:rPr>
              <a:t>, was found to be 100 when R</a:t>
            </a:r>
            <a:r>
              <a:rPr lang="en-GB" altLang="ja-JP" baseline="-25000">
                <a:ea typeface="MS PGothic" pitchFamily="34" charset="-128"/>
              </a:rPr>
              <a:t>L</a:t>
            </a:r>
            <a:r>
              <a:rPr lang="en-GB" altLang="ja-JP">
                <a:ea typeface="MS PGothic" pitchFamily="34" charset="-128"/>
              </a:rPr>
              <a:t> was 5k</a:t>
            </a:r>
            <a:r>
              <a:rPr lang="en-GB" altLang="ja-JP">
                <a:ea typeface="MS PGothic" pitchFamily="34" charset="-128"/>
                <a:sym typeface="Symbol" pitchFamily="18" charset="2"/>
              </a:rPr>
              <a:t></a:t>
            </a:r>
            <a:r>
              <a:rPr lang="en-GB" altLang="ja-JP">
                <a:ea typeface="MS PGothic" pitchFamily="34" charset="-128"/>
              </a:rPr>
              <a:t>.  Calculate the gain of the ideal transconductance amplifier.</a:t>
            </a:r>
          </a:p>
        </p:txBody>
      </p:sp>
      <p:sp>
        <p:nvSpPr>
          <p:cNvPr id="7177" name="Rectangle 21"/>
          <p:cNvSpPr>
            <a:spLocks noChangeArrowheads="1"/>
          </p:cNvSpPr>
          <p:nvPr/>
        </p:nvSpPr>
        <p:spPr bwMode="auto">
          <a:xfrm>
            <a:off x="347663" y="3806825"/>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sz="1800" b="1">
                <a:ea typeface="MS Mincho" pitchFamily="49" charset="-128"/>
                <a:cs typeface="Times New Roman" pitchFamily="18" charset="0"/>
              </a:rPr>
              <a:t>Answer </a:t>
            </a:r>
            <a:endParaRPr lang="en-GB" altLang="ja-JP" sz="1800">
              <a:ea typeface="MS Mincho" pitchFamily="49" charset="-128"/>
              <a:cs typeface="Times New Roman" pitchFamily="18" charset="0"/>
            </a:endParaRPr>
          </a:p>
        </p:txBody>
      </p:sp>
      <p:sp>
        <p:nvSpPr>
          <p:cNvPr id="7178" name="Text Box 61"/>
          <p:cNvSpPr txBox="1">
            <a:spLocks noChangeArrowheads="1"/>
          </p:cNvSpPr>
          <p:nvPr/>
        </p:nvSpPr>
        <p:spPr bwMode="auto">
          <a:xfrm>
            <a:off x="428625" y="4216400"/>
            <a:ext cx="3856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ja-JP">
                <a:ea typeface="MS PGothic" pitchFamily="34" charset="-128"/>
              </a:rPr>
              <a:t>The equivalent circuit is shown opposite.</a:t>
            </a:r>
          </a:p>
        </p:txBody>
      </p:sp>
      <p:grpSp>
        <p:nvGrpSpPr>
          <p:cNvPr id="7179" name="Group 68"/>
          <p:cNvGrpSpPr>
            <a:grpSpLocks/>
          </p:cNvGrpSpPr>
          <p:nvPr/>
        </p:nvGrpSpPr>
        <p:grpSpPr bwMode="auto">
          <a:xfrm>
            <a:off x="4878388" y="3817938"/>
            <a:ext cx="4265612" cy="1855787"/>
            <a:chOff x="2845" y="2405"/>
            <a:chExt cx="2687" cy="1169"/>
          </a:xfrm>
        </p:grpSpPr>
        <p:sp>
          <p:nvSpPr>
            <p:cNvPr id="7183" name="Rectangle 23"/>
            <p:cNvSpPr>
              <a:spLocks noChangeArrowheads="1"/>
            </p:cNvSpPr>
            <p:nvPr/>
          </p:nvSpPr>
          <p:spPr bwMode="auto">
            <a:xfrm>
              <a:off x="2845" y="2602"/>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 </a:t>
              </a:r>
              <a:endParaRPr lang="en-GB" altLang="en-US"/>
            </a:p>
          </p:txBody>
        </p:sp>
        <p:sp>
          <p:nvSpPr>
            <p:cNvPr id="7184" name="Rectangle 24"/>
            <p:cNvSpPr>
              <a:spLocks noChangeArrowheads="1"/>
            </p:cNvSpPr>
            <p:nvPr/>
          </p:nvSpPr>
          <p:spPr bwMode="auto">
            <a:xfrm>
              <a:off x="3183" y="2864"/>
              <a:ext cx="3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185" name="Rectangle 25"/>
            <p:cNvSpPr>
              <a:spLocks noChangeArrowheads="1"/>
            </p:cNvSpPr>
            <p:nvPr/>
          </p:nvSpPr>
          <p:spPr bwMode="auto">
            <a:xfrm>
              <a:off x="3241" y="2897"/>
              <a:ext cx="12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Rg</a:t>
              </a:r>
              <a:endParaRPr lang="en-GB" altLang="en-US">
                <a:sym typeface="Symbol" pitchFamily="18" charset="2"/>
              </a:endParaRPr>
            </a:p>
          </p:txBody>
        </p:sp>
        <p:sp>
          <p:nvSpPr>
            <p:cNvPr id="7186" name="Rectangle 26"/>
            <p:cNvSpPr>
              <a:spLocks noChangeArrowheads="1"/>
            </p:cNvSpPr>
            <p:nvPr/>
          </p:nvSpPr>
          <p:spPr bwMode="auto">
            <a:xfrm>
              <a:off x="3261" y="2633"/>
              <a:ext cx="287"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187" name="Rectangle 28"/>
            <p:cNvSpPr>
              <a:spLocks noChangeArrowheads="1"/>
            </p:cNvSpPr>
            <p:nvPr/>
          </p:nvSpPr>
          <p:spPr bwMode="auto">
            <a:xfrm>
              <a:off x="2845" y="3135"/>
              <a:ext cx="290"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188" name="Rectangle 29"/>
            <p:cNvSpPr>
              <a:spLocks noChangeArrowheads="1"/>
            </p:cNvSpPr>
            <p:nvPr/>
          </p:nvSpPr>
          <p:spPr bwMode="auto">
            <a:xfrm>
              <a:off x="2902" y="3168"/>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a:t>
              </a:r>
              <a:endParaRPr lang="en-GB" altLang="en-US"/>
            </a:p>
          </p:txBody>
        </p:sp>
        <p:sp>
          <p:nvSpPr>
            <p:cNvPr id="7189" name="Rectangle 30"/>
            <p:cNvSpPr>
              <a:spLocks noChangeArrowheads="1"/>
            </p:cNvSpPr>
            <p:nvPr/>
          </p:nvSpPr>
          <p:spPr bwMode="auto">
            <a:xfrm>
              <a:off x="2956" y="3168"/>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300">
                  <a:solidFill>
                    <a:srgbClr val="000000"/>
                  </a:solidFill>
                  <a:latin typeface="Times New Roman" pitchFamily="18" charset="0"/>
                </a:rPr>
                <a:t> </a:t>
              </a:r>
              <a:endParaRPr lang="en-GB" altLang="en-US"/>
            </a:p>
          </p:txBody>
        </p:sp>
        <p:sp>
          <p:nvSpPr>
            <p:cNvPr id="7190" name="Rectangle 31"/>
            <p:cNvSpPr>
              <a:spLocks noChangeArrowheads="1"/>
            </p:cNvSpPr>
            <p:nvPr/>
          </p:nvSpPr>
          <p:spPr bwMode="auto">
            <a:xfrm>
              <a:off x="2846" y="3292"/>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g</a:t>
              </a:r>
              <a:endParaRPr lang="en-GB" altLang="en-US"/>
            </a:p>
          </p:txBody>
        </p:sp>
        <p:sp>
          <p:nvSpPr>
            <p:cNvPr id="7191" name="Rectangle 32"/>
            <p:cNvSpPr>
              <a:spLocks noChangeArrowheads="1"/>
            </p:cNvSpPr>
            <p:nvPr/>
          </p:nvSpPr>
          <p:spPr bwMode="auto">
            <a:xfrm>
              <a:off x="4966" y="2977"/>
              <a:ext cx="287"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192" name="Rectangle 33"/>
            <p:cNvSpPr>
              <a:spLocks noChangeArrowheads="1"/>
            </p:cNvSpPr>
            <p:nvPr/>
          </p:nvSpPr>
          <p:spPr bwMode="auto">
            <a:xfrm>
              <a:off x="5006" y="2992"/>
              <a:ext cx="2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5k</a:t>
              </a:r>
              <a:r>
                <a:rPr lang="en-GB" altLang="en-US">
                  <a:solidFill>
                    <a:srgbClr val="000000"/>
                  </a:solidFill>
                  <a:latin typeface="Times New Roman" pitchFamily="18" charset="0"/>
                  <a:sym typeface="Symbol" pitchFamily="18" charset="2"/>
                </a:rPr>
                <a:t></a:t>
              </a:r>
              <a:endParaRPr lang="en-GB" altLang="en-US">
                <a:sym typeface="Symbol" pitchFamily="18" charset="2"/>
              </a:endParaRPr>
            </a:p>
          </p:txBody>
        </p:sp>
        <p:sp>
          <p:nvSpPr>
            <p:cNvPr id="7193" name="Line 34"/>
            <p:cNvSpPr>
              <a:spLocks noChangeShapeType="1"/>
            </p:cNvSpPr>
            <p:nvPr/>
          </p:nvSpPr>
          <p:spPr bwMode="auto">
            <a:xfrm>
              <a:off x="4912" y="2632"/>
              <a:ext cx="1"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 name="Line 36"/>
            <p:cNvSpPr>
              <a:spLocks noChangeShapeType="1"/>
            </p:cNvSpPr>
            <p:nvPr/>
          </p:nvSpPr>
          <p:spPr bwMode="auto">
            <a:xfrm>
              <a:off x="4127" y="2632"/>
              <a:ext cx="1"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195" name="Group 37"/>
            <p:cNvGrpSpPr>
              <a:grpSpLocks/>
            </p:cNvGrpSpPr>
            <p:nvPr/>
          </p:nvGrpSpPr>
          <p:grpSpPr bwMode="auto">
            <a:xfrm>
              <a:off x="3923" y="3078"/>
              <a:ext cx="387" cy="328"/>
              <a:chOff x="3849" y="1243"/>
              <a:chExt cx="387" cy="328"/>
            </a:xfrm>
          </p:grpSpPr>
          <p:sp>
            <p:nvSpPr>
              <p:cNvPr id="7220" name="Freeform 38"/>
              <p:cNvSpPr>
                <a:spLocks/>
              </p:cNvSpPr>
              <p:nvPr/>
            </p:nvSpPr>
            <p:spPr bwMode="auto">
              <a:xfrm>
                <a:off x="3849" y="1243"/>
                <a:ext cx="387" cy="328"/>
              </a:xfrm>
              <a:custGeom>
                <a:avLst/>
                <a:gdLst>
                  <a:gd name="T0" fmla="*/ 193 w 387"/>
                  <a:gd name="T1" fmla="*/ 0 h 328"/>
                  <a:gd name="T2" fmla="*/ 0 w 387"/>
                  <a:gd name="T3" fmla="*/ 164 h 328"/>
                  <a:gd name="T4" fmla="*/ 193 w 387"/>
                  <a:gd name="T5" fmla="*/ 328 h 328"/>
                  <a:gd name="T6" fmla="*/ 387 w 387"/>
                  <a:gd name="T7" fmla="*/ 164 h 328"/>
                  <a:gd name="T8" fmla="*/ 193 w 387"/>
                  <a:gd name="T9" fmla="*/ 0 h 328"/>
                  <a:gd name="T10" fmla="*/ 0 60000 65536"/>
                  <a:gd name="T11" fmla="*/ 0 60000 65536"/>
                  <a:gd name="T12" fmla="*/ 0 60000 65536"/>
                  <a:gd name="T13" fmla="*/ 0 60000 65536"/>
                  <a:gd name="T14" fmla="*/ 0 60000 65536"/>
                  <a:gd name="T15" fmla="*/ 0 w 387"/>
                  <a:gd name="T16" fmla="*/ 0 h 328"/>
                  <a:gd name="T17" fmla="*/ 387 w 387"/>
                  <a:gd name="T18" fmla="*/ 328 h 328"/>
                </a:gdLst>
                <a:ahLst/>
                <a:cxnLst>
                  <a:cxn ang="T10">
                    <a:pos x="T0" y="T1"/>
                  </a:cxn>
                  <a:cxn ang="T11">
                    <a:pos x="T2" y="T3"/>
                  </a:cxn>
                  <a:cxn ang="T12">
                    <a:pos x="T4" y="T5"/>
                  </a:cxn>
                  <a:cxn ang="T13">
                    <a:pos x="T6" y="T7"/>
                  </a:cxn>
                  <a:cxn ang="T14">
                    <a:pos x="T8" y="T9"/>
                  </a:cxn>
                </a:cxnLst>
                <a:rect l="T15" t="T16" r="T17" b="T18"/>
                <a:pathLst>
                  <a:path w="387" h="328">
                    <a:moveTo>
                      <a:pt x="193" y="0"/>
                    </a:moveTo>
                    <a:lnTo>
                      <a:pt x="0" y="164"/>
                    </a:lnTo>
                    <a:lnTo>
                      <a:pt x="193" y="328"/>
                    </a:lnTo>
                    <a:lnTo>
                      <a:pt x="387" y="164"/>
                    </a:lnTo>
                    <a:lnTo>
                      <a:pt x="1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1" name="Freeform 39"/>
              <p:cNvSpPr>
                <a:spLocks/>
              </p:cNvSpPr>
              <p:nvPr/>
            </p:nvSpPr>
            <p:spPr bwMode="auto">
              <a:xfrm>
                <a:off x="3849" y="1243"/>
                <a:ext cx="387" cy="328"/>
              </a:xfrm>
              <a:custGeom>
                <a:avLst/>
                <a:gdLst>
                  <a:gd name="T0" fmla="*/ 193 w 387"/>
                  <a:gd name="T1" fmla="*/ 0 h 328"/>
                  <a:gd name="T2" fmla="*/ 0 w 387"/>
                  <a:gd name="T3" fmla="*/ 164 h 328"/>
                  <a:gd name="T4" fmla="*/ 193 w 387"/>
                  <a:gd name="T5" fmla="*/ 328 h 328"/>
                  <a:gd name="T6" fmla="*/ 387 w 387"/>
                  <a:gd name="T7" fmla="*/ 164 h 328"/>
                  <a:gd name="T8" fmla="*/ 193 w 387"/>
                  <a:gd name="T9" fmla="*/ 0 h 328"/>
                  <a:gd name="T10" fmla="*/ 0 60000 65536"/>
                  <a:gd name="T11" fmla="*/ 0 60000 65536"/>
                  <a:gd name="T12" fmla="*/ 0 60000 65536"/>
                  <a:gd name="T13" fmla="*/ 0 60000 65536"/>
                  <a:gd name="T14" fmla="*/ 0 60000 65536"/>
                  <a:gd name="T15" fmla="*/ 0 w 387"/>
                  <a:gd name="T16" fmla="*/ 0 h 328"/>
                  <a:gd name="T17" fmla="*/ 387 w 387"/>
                  <a:gd name="T18" fmla="*/ 328 h 328"/>
                </a:gdLst>
                <a:ahLst/>
                <a:cxnLst>
                  <a:cxn ang="T10">
                    <a:pos x="T0" y="T1"/>
                  </a:cxn>
                  <a:cxn ang="T11">
                    <a:pos x="T2" y="T3"/>
                  </a:cxn>
                  <a:cxn ang="T12">
                    <a:pos x="T4" y="T5"/>
                  </a:cxn>
                  <a:cxn ang="T13">
                    <a:pos x="T6" y="T7"/>
                  </a:cxn>
                  <a:cxn ang="T14">
                    <a:pos x="T8" y="T9"/>
                  </a:cxn>
                </a:cxnLst>
                <a:rect l="T15" t="T16" r="T17" b="T18"/>
                <a:pathLst>
                  <a:path w="387" h="328">
                    <a:moveTo>
                      <a:pt x="193" y="0"/>
                    </a:moveTo>
                    <a:lnTo>
                      <a:pt x="0" y="164"/>
                    </a:lnTo>
                    <a:lnTo>
                      <a:pt x="193" y="328"/>
                    </a:lnTo>
                    <a:lnTo>
                      <a:pt x="387" y="164"/>
                    </a:lnTo>
                    <a:lnTo>
                      <a:pt x="193"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196" name="Freeform 40"/>
            <p:cNvSpPr>
              <a:spLocks noEditPoints="1"/>
            </p:cNvSpPr>
            <p:nvPr/>
          </p:nvSpPr>
          <p:spPr bwMode="auto">
            <a:xfrm>
              <a:off x="4102" y="3158"/>
              <a:ext cx="47" cy="196"/>
            </a:xfrm>
            <a:custGeom>
              <a:avLst/>
              <a:gdLst>
                <a:gd name="T0" fmla="*/ 0 w 799"/>
                <a:gd name="T1" fmla="*/ 0 h 2922"/>
                <a:gd name="T2" fmla="*/ 0 w 799"/>
                <a:gd name="T3" fmla="*/ 0 h 2922"/>
                <a:gd name="T4" fmla="*/ 0 w 799"/>
                <a:gd name="T5" fmla="*/ 0 h 2922"/>
                <a:gd name="T6" fmla="*/ 0 w 799"/>
                <a:gd name="T7" fmla="*/ 0 h 2922"/>
                <a:gd name="T8" fmla="*/ 0 w 799"/>
                <a:gd name="T9" fmla="*/ 0 h 2922"/>
                <a:gd name="T10" fmla="*/ 0 w 799"/>
                <a:gd name="T11" fmla="*/ 0 h 2922"/>
                <a:gd name="T12" fmla="*/ 0 w 799"/>
                <a:gd name="T13" fmla="*/ 0 h 2922"/>
                <a:gd name="T14" fmla="*/ 0 w 799"/>
                <a:gd name="T15" fmla="*/ 0 h 2922"/>
                <a:gd name="T16" fmla="*/ 0 w 799"/>
                <a:gd name="T17" fmla="*/ 0 h 2922"/>
                <a:gd name="T18" fmla="*/ 0 w 799"/>
                <a:gd name="T19" fmla="*/ 0 h 2922"/>
                <a:gd name="T20" fmla="*/ 0 w 799"/>
                <a:gd name="T21" fmla="*/ 0 h 29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9"/>
                <a:gd name="T34" fmla="*/ 0 h 2922"/>
                <a:gd name="T35" fmla="*/ 799 w 799"/>
                <a:gd name="T36" fmla="*/ 2922 h 29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9" h="2922">
                  <a:moveTo>
                    <a:pt x="256" y="2851"/>
                  </a:moveTo>
                  <a:lnTo>
                    <a:pt x="338" y="664"/>
                  </a:lnTo>
                  <a:cubicBezTo>
                    <a:pt x="339" y="627"/>
                    <a:pt x="370" y="599"/>
                    <a:pt x="407" y="600"/>
                  </a:cubicBezTo>
                  <a:cubicBezTo>
                    <a:pt x="444" y="601"/>
                    <a:pt x="472" y="632"/>
                    <a:pt x="471" y="669"/>
                  </a:cubicBezTo>
                  <a:lnTo>
                    <a:pt x="389" y="2856"/>
                  </a:lnTo>
                  <a:cubicBezTo>
                    <a:pt x="388" y="2893"/>
                    <a:pt x="357" y="2922"/>
                    <a:pt x="320" y="2920"/>
                  </a:cubicBezTo>
                  <a:cubicBezTo>
                    <a:pt x="283" y="2919"/>
                    <a:pt x="254" y="2888"/>
                    <a:pt x="256" y="2851"/>
                  </a:cubicBezTo>
                  <a:close/>
                  <a:moveTo>
                    <a:pt x="0" y="785"/>
                  </a:moveTo>
                  <a:lnTo>
                    <a:pt x="429" y="0"/>
                  </a:lnTo>
                  <a:lnTo>
                    <a:pt x="799" y="815"/>
                  </a:lnTo>
                  <a:lnTo>
                    <a:pt x="0" y="785"/>
                  </a:lnTo>
                  <a:close/>
                </a:path>
              </a:pathLst>
            </a:custGeom>
            <a:solidFill>
              <a:srgbClr val="000000"/>
            </a:solidFill>
            <a:ln w="1588" cap="flat">
              <a:solidFill>
                <a:srgbClr val="000000"/>
              </a:solidFill>
              <a:prstDash val="solid"/>
              <a:bevel/>
              <a:headEnd/>
              <a:tailEnd/>
            </a:ln>
          </p:spPr>
          <p:txBody>
            <a:bodyPr/>
            <a:lstStyle/>
            <a:p>
              <a:endParaRPr lang="en-US"/>
            </a:p>
          </p:txBody>
        </p:sp>
        <p:sp>
          <p:nvSpPr>
            <p:cNvPr id="7197" name="Line 41"/>
            <p:cNvSpPr>
              <a:spLocks noChangeShapeType="1"/>
            </p:cNvSpPr>
            <p:nvPr/>
          </p:nvSpPr>
          <p:spPr bwMode="auto">
            <a:xfrm>
              <a:off x="4128" y="2632"/>
              <a:ext cx="76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8" name="Line 42"/>
            <p:cNvSpPr>
              <a:spLocks noChangeShapeType="1"/>
            </p:cNvSpPr>
            <p:nvPr/>
          </p:nvSpPr>
          <p:spPr bwMode="auto">
            <a:xfrm>
              <a:off x="3141" y="3553"/>
              <a:ext cx="173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199" name="Group 43"/>
            <p:cNvGrpSpPr>
              <a:grpSpLocks/>
            </p:cNvGrpSpPr>
            <p:nvPr/>
          </p:nvGrpSpPr>
          <p:grpSpPr bwMode="auto">
            <a:xfrm>
              <a:off x="4860" y="2926"/>
              <a:ext cx="104" cy="294"/>
              <a:chOff x="4786" y="1091"/>
              <a:chExt cx="104" cy="294"/>
            </a:xfrm>
          </p:grpSpPr>
          <p:sp>
            <p:nvSpPr>
              <p:cNvPr id="7218" name="Rectangle 44"/>
              <p:cNvSpPr>
                <a:spLocks noChangeArrowheads="1"/>
              </p:cNvSpPr>
              <p:nvPr/>
            </p:nvSpPr>
            <p:spPr bwMode="auto">
              <a:xfrm>
                <a:off x="4786" y="1091"/>
                <a:ext cx="104"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219" name="Rectangle 45"/>
              <p:cNvSpPr>
                <a:spLocks noChangeArrowheads="1"/>
              </p:cNvSpPr>
              <p:nvPr/>
            </p:nvSpPr>
            <p:spPr bwMode="auto">
              <a:xfrm>
                <a:off x="4786" y="1091"/>
                <a:ext cx="104" cy="294"/>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7200" name="Line 46"/>
            <p:cNvSpPr>
              <a:spLocks noChangeShapeType="1"/>
            </p:cNvSpPr>
            <p:nvPr/>
          </p:nvSpPr>
          <p:spPr bwMode="auto">
            <a:xfrm>
              <a:off x="3141" y="2632"/>
              <a:ext cx="1"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01" name="Group 47"/>
            <p:cNvGrpSpPr>
              <a:grpSpLocks/>
            </p:cNvGrpSpPr>
            <p:nvPr/>
          </p:nvGrpSpPr>
          <p:grpSpPr bwMode="auto">
            <a:xfrm>
              <a:off x="3090" y="2752"/>
              <a:ext cx="104" cy="293"/>
              <a:chOff x="3016" y="917"/>
              <a:chExt cx="104" cy="293"/>
            </a:xfrm>
          </p:grpSpPr>
          <p:sp>
            <p:nvSpPr>
              <p:cNvPr id="7216" name="Rectangle 48"/>
              <p:cNvSpPr>
                <a:spLocks noChangeArrowheads="1"/>
              </p:cNvSpPr>
              <p:nvPr/>
            </p:nvSpPr>
            <p:spPr bwMode="auto">
              <a:xfrm>
                <a:off x="3016" y="917"/>
                <a:ext cx="10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217" name="Rectangle 49"/>
              <p:cNvSpPr>
                <a:spLocks noChangeArrowheads="1"/>
              </p:cNvSpPr>
              <p:nvPr/>
            </p:nvSpPr>
            <p:spPr bwMode="auto">
              <a:xfrm>
                <a:off x="3016" y="917"/>
                <a:ext cx="104" cy="293"/>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grpSp>
          <p:nvGrpSpPr>
            <p:cNvPr id="7202" name="Group 50"/>
            <p:cNvGrpSpPr>
              <a:grpSpLocks/>
            </p:cNvGrpSpPr>
            <p:nvPr/>
          </p:nvGrpSpPr>
          <p:grpSpPr bwMode="auto">
            <a:xfrm>
              <a:off x="2999" y="3158"/>
              <a:ext cx="274" cy="260"/>
              <a:chOff x="2925" y="1323"/>
              <a:chExt cx="274" cy="260"/>
            </a:xfrm>
          </p:grpSpPr>
          <p:sp>
            <p:nvSpPr>
              <p:cNvPr id="7214" name="Oval 51"/>
              <p:cNvSpPr>
                <a:spLocks noChangeArrowheads="1"/>
              </p:cNvSpPr>
              <p:nvPr/>
            </p:nvSpPr>
            <p:spPr bwMode="auto">
              <a:xfrm>
                <a:off x="2925" y="1323"/>
                <a:ext cx="274" cy="260"/>
              </a:xfrm>
              <a:prstGeom prst="ellipse">
                <a:avLst/>
              </a:prstGeom>
              <a:solidFill>
                <a:srgbClr val="FFFFFF"/>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215" name="Oval 52"/>
              <p:cNvSpPr>
                <a:spLocks noChangeArrowheads="1"/>
              </p:cNvSpPr>
              <p:nvPr/>
            </p:nvSpPr>
            <p:spPr bwMode="auto">
              <a:xfrm>
                <a:off x="2925" y="1323"/>
                <a:ext cx="274" cy="260"/>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7203" name="Line 53"/>
            <p:cNvSpPr>
              <a:spLocks noChangeShapeType="1"/>
            </p:cNvSpPr>
            <p:nvPr/>
          </p:nvSpPr>
          <p:spPr bwMode="auto">
            <a:xfrm>
              <a:off x="3141" y="2632"/>
              <a:ext cx="443"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4" name="Rectangle 54"/>
            <p:cNvSpPr>
              <a:spLocks noChangeArrowheads="1"/>
            </p:cNvSpPr>
            <p:nvPr/>
          </p:nvSpPr>
          <p:spPr bwMode="auto">
            <a:xfrm>
              <a:off x="4230" y="3298"/>
              <a:ext cx="385"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205" name="Rectangle 55"/>
            <p:cNvSpPr>
              <a:spLocks noChangeArrowheads="1"/>
            </p:cNvSpPr>
            <p:nvPr/>
          </p:nvSpPr>
          <p:spPr bwMode="auto">
            <a:xfrm>
              <a:off x="4288" y="3335"/>
              <a:ext cx="3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A</a:t>
              </a:r>
              <a:r>
                <a:rPr lang="en-GB" altLang="en-US" baseline="-25000">
                  <a:solidFill>
                    <a:srgbClr val="000000"/>
                  </a:solidFill>
                  <a:latin typeface="Times New Roman" pitchFamily="18" charset="0"/>
                </a:rPr>
                <a:t>C</a:t>
              </a:r>
              <a:r>
                <a:rPr lang="en-GB" altLang="en-US">
                  <a:solidFill>
                    <a:srgbClr val="000000"/>
                  </a:solidFill>
                  <a:latin typeface="Times New Roman" pitchFamily="18" charset="0"/>
                </a:rPr>
                <a:t> v</a:t>
              </a:r>
              <a:r>
                <a:rPr lang="en-GB" altLang="en-US" baseline="-25000">
                  <a:solidFill>
                    <a:srgbClr val="000000"/>
                  </a:solidFill>
                  <a:latin typeface="Times New Roman" pitchFamily="18" charset="0"/>
                </a:rPr>
                <a:t>in</a:t>
              </a:r>
              <a:endParaRPr lang="en-GB" altLang="en-US"/>
            </a:p>
          </p:txBody>
        </p:sp>
        <p:sp>
          <p:nvSpPr>
            <p:cNvPr id="7206" name="Freeform 57"/>
            <p:cNvSpPr>
              <a:spLocks noEditPoints="1"/>
            </p:cNvSpPr>
            <p:nvPr/>
          </p:nvSpPr>
          <p:spPr bwMode="auto">
            <a:xfrm>
              <a:off x="5310" y="2790"/>
              <a:ext cx="48" cy="636"/>
            </a:xfrm>
            <a:custGeom>
              <a:avLst/>
              <a:gdLst>
                <a:gd name="T0" fmla="*/ 0 w 400"/>
                <a:gd name="T1" fmla="*/ 0 h 4733"/>
                <a:gd name="T2" fmla="*/ 0 w 400"/>
                <a:gd name="T3" fmla="*/ 0 h 4733"/>
                <a:gd name="T4" fmla="*/ 0 w 400"/>
                <a:gd name="T5" fmla="*/ 0 h 4733"/>
                <a:gd name="T6" fmla="*/ 0 w 400"/>
                <a:gd name="T7" fmla="*/ 0 h 4733"/>
                <a:gd name="T8" fmla="*/ 0 w 400"/>
                <a:gd name="T9" fmla="*/ 0 h 4733"/>
                <a:gd name="T10" fmla="*/ 0 w 400"/>
                <a:gd name="T11" fmla="*/ 0 h 4733"/>
                <a:gd name="T12" fmla="*/ 0 w 400"/>
                <a:gd name="T13" fmla="*/ 0 h 4733"/>
                <a:gd name="T14" fmla="*/ 0 w 400"/>
                <a:gd name="T15" fmla="*/ 0 h 4733"/>
                <a:gd name="T16" fmla="*/ 0 w 400"/>
                <a:gd name="T17" fmla="*/ 0 h 4733"/>
                <a:gd name="T18" fmla="*/ 0 w 400"/>
                <a:gd name="T19" fmla="*/ 0 h 4733"/>
                <a:gd name="T20" fmla="*/ 0 w 400"/>
                <a:gd name="T21" fmla="*/ 0 h 4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0"/>
                <a:gd name="T34" fmla="*/ 0 h 4733"/>
                <a:gd name="T35" fmla="*/ 400 w 400"/>
                <a:gd name="T36" fmla="*/ 4733 h 4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0" h="4733">
                  <a:moveTo>
                    <a:pt x="166" y="4700"/>
                  </a:moveTo>
                  <a:lnTo>
                    <a:pt x="166" y="333"/>
                  </a:lnTo>
                  <a:cubicBezTo>
                    <a:pt x="166" y="315"/>
                    <a:pt x="181" y="300"/>
                    <a:pt x="200" y="300"/>
                  </a:cubicBezTo>
                  <a:cubicBezTo>
                    <a:pt x="218" y="300"/>
                    <a:pt x="233" y="315"/>
                    <a:pt x="233" y="333"/>
                  </a:cubicBezTo>
                  <a:lnTo>
                    <a:pt x="233" y="4700"/>
                  </a:lnTo>
                  <a:cubicBezTo>
                    <a:pt x="233" y="4718"/>
                    <a:pt x="218" y="4733"/>
                    <a:pt x="200" y="4733"/>
                  </a:cubicBezTo>
                  <a:cubicBezTo>
                    <a:pt x="181" y="4733"/>
                    <a:pt x="166" y="4718"/>
                    <a:pt x="166" y="4700"/>
                  </a:cubicBezTo>
                  <a:close/>
                  <a:moveTo>
                    <a:pt x="0" y="400"/>
                  </a:moveTo>
                  <a:lnTo>
                    <a:pt x="200" y="0"/>
                  </a:lnTo>
                  <a:lnTo>
                    <a:pt x="400" y="400"/>
                  </a:lnTo>
                  <a:lnTo>
                    <a:pt x="0" y="40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7207" name="Rectangle 58"/>
            <p:cNvSpPr>
              <a:spLocks noChangeArrowheads="1"/>
            </p:cNvSpPr>
            <p:nvPr/>
          </p:nvSpPr>
          <p:spPr bwMode="auto">
            <a:xfrm>
              <a:off x="5424" y="2968"/>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o</a:t>
              </a:r>
              <a:endParaRPr lang="en-GB" altLang="en-US"/>
            </a:p>
          </p:txBody>
        </p:sp>
        <p:sp>
          <p:nvSpPr>
            <p:cNvPr id="7208" name="Freeform 59"/>
            <p:cNvSpPr>
              <a:spLocks noEditPoints="1"/>
            </p:cNvSpPr>
            <p:nvPr/>
          </p:nvSpPr>
          <p:spPr bwMode="auto">
            <a:xfrm>
              <a:off x="4374" y="2607"/>
              <a:ext cx="134" cy="54"/>
            </a:xfrm>
            <a:custGeom>
              <a:avLst/>
              <a:gdLst>
                <a:gd name="T0" fmla="*/ 0 w 2247"/>
                <a:gd name="T1" fmla="*/ 0 h 800"/>
                <a:gd name="T2" fmla="*/ 0 w 2247"/>
                <a:gd name="T3" fmla="*/ 0 h 800"/>
                <a:gd name="T4" fmla="*/ 0 w 2247"/>
                <a:gd name="T5" fmla="*/ 0 h 800"/>
                <a:gd name="T6" fmla="*/ 0 w 2247"/>
                <a:gd name="T7" fmla="*/ 0 h 800"/>
                <a:gd name="T8" fmla="*/ 0 w 2247"/>
                <a:gd name="T9" fmla="*/ 0 h 800"/>
                <a:gd name="T10" fmla="*/ 0 w 2247"/>
                <a:gd name="T11" fmla="*/ 0 h 800"/>
                <a:gd name="T12" fmla="*/ 0 w 2247"/>
                <a:gd name="T13" fmla="*/ 0 h 800"/>
                <a:gd name="T14" fmla="*/ 0 w 2247"/>
                <a:gd name="T15" fmla="*/ 0 h 800"/>
                <a:gd name="T16" fmla="*/ 0 w 2247"/>
                <a:gd name="T17" fmla="*/ 0 h 800"/>
                <a:gd name="T18" fmla="*/ 0 w 2247"/>
                <a:gd name="T19" fmla="*/ 0 h 800"/>
                <a:gd name="T20" fmla="*/ 0 w 2247"/>
                <a:gd name="T21" fmla="*/ 0 h 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47"/>
                <a:gd name="T34" fmla="*/ 0 h 800"/>
                <a:gd name="T35" fmla="*/ 2247 w 2247"/>
                <a:gd name="T36" fmla="*/ 800 h 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47" h="800">
                  <a:moveTo>
                    <a:pt x="67" y="329"/>
                  </a:moveTo>
                  <a:lnTo>
                    <a:pt x="1580" y="333"/>
                  </a:lnTo>
                  <a:cubicBezTo>
                    <a:pt x="1617" y="334"/>
                    <a:pt x="1647" y="363"/>
                    <a:pt x="1647" y="400"/>
                  </a:cubicBezTo>
                  <a:cubicBezTo>
                    <a:pt x="1647" y="437"/>
                    <a:pt x="1617" y="467"/>
                    <a:pt x="1580" y="467"/>
                  </a:cubicBezTo>
                  <a:lnTo>
                    <a:pt x="67" y="462"/>
                  </a:lnTo>
                  <a:cubicBezTo>
                    <a:pt x="30" y="462"/>
                    <a:pt x="0" y="432"/>
                    <a:pt x="0" y="395"/>
                  </a:cubicBezTo>
                  <a:cubicBezTo>
                    <a:pt x="0" y="358"/>
                    <a:pt x="30" y="329"/>
                    <a:pt x="67" y="329"/>
                  </a:cubicBezTo>
                  <a:close/>
                  <a:moveTo>
                    <a:pt x="1448" y="0"/>
                  </a:moveTo>
                  <a:lnTo>
                    <a:pt x="2247" y="402"/>
                  </a:lnTo>
                  <a:lnTo>
                    <a:pt x="1446" y="800"/>
                  </a:lnTo>
                  <a:lnTo>
                    <a:pt x="1448"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7209" name="Rectangle 60"/>
            <p:cNvSpPr>
              <a:spLocks noChangeArrowheads="1"/>
            </p:cNvSpPr>
            <p:nvPr/>
          </p:nvSpPr>
          <p:spPr bwMode="auto">
            <a:xfrm>
              <a:off x="4445" y="2405"/>
              <a:ext cx="1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out</a:t>
              </a:r>
              <a:endParaRPr lang="en-GB" altLang="en-US"/>
            </a:p>
          </p:txBody>
        </p:sp>
        <p:sp>
          <p:nvSpPr>
            <p:cNvPr id="7210" name="Line 62"/>
            <p:cNvSpPr>
              <a:spLocks noChangeShapeType="1"/>
            </p:cNvSpPr>
            <p:nvPr/>
          </p:nvSpPr>
          <p:spPr bwMode="auto">
            <a:xfrm flipV="1">
              <a:off x="3637" y="2798"/>
              <a:ext cx="0" cy="55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11" name="Oval 63"/>
            <p:cNvSpPr>
              <a:spLocks noChangeArrowheads="1"/>
            </p:cNvSpPr>
            <p:nvPr/>
          </p:nvSpPr>
          <p:spPr bwMode="auto">
            <a:xfrm>
              <a:off x="3596" y="2600"/>
              <a:ext cx="56" cy="56"/>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212" name="Oval 64"/>
            <p:cNvSpPr>
              <a:spLocks noChangeArrowheads="1"/>
            </p:cNvSpPr>
            <p:nvPr/>
          </p:nvSpPr>
          <p:spPr bwMode="auto">
            <a:xfrm>
              <a:off x="3608" y="3518"/>
              <a:ext cx="56" cy="56"/>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7213" name="Rectangle 65"/>
            <p:cNvSpPr>
              <a:spLocks noChangeArrowheads="1"/>
            </p:cNvSpPr>
            <p:nvPr/>
          </p:nvSpPr>
          <p:spPr bwMode="auto">
            <a:xfrm>
              <a:off x="3706" y="2976"/>
              <a:ext cx="1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in</a:t>
              </a:r>
              <a:endParaRPr lang="en-GB" altLang="en-US"/>
            </a:p>
          </p:txBody>
        </p:sp>
      </p:grpSp>
      <p:graphicFrame>
        <p:nvGraphicFramePr>
          <p:cNvPr id="7180" name="Object 66"/>
          <p:cNvGraphicFramePr>
            <a:graphicFrameLocks noChangeAspect="1"/>
          </p:cNvGraphicFramePr>
          <p:nvPr/>
        </p:nvGraphicFramePr>
        <p:xfrm>
          <a:off x="1042988" y="4665663"/>
          <a:ext cx="3017837" cy="688975"/>
        </p:xfrm>
        <a:graphic>
          <a:graphicData uri="http://schemas.openxmlformats.org/presentationml/2006/ole">
            <mc:AlternateContent xmlns:mc="http://schemas.openxmlformats.org/markup-compatibility/2006">
              <mc:Choice xmlns:v="urn:schemas-microsoft-com:vml" Requires="v">
                <p:oleObj spid="_x0000_s48130" name="Equation" r:id="rId5" imgW="1866900" imgH="431800" progId="Equation.3">
                  <p:embed/>
                </p:oleObj>
              </mc:Choice>
              <mc:Fallback>
                <p:oleObj name="Equation" r:id="rId5" imgW="1866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665663"/>
                        <a:ext cx="30178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1" name="Rectangle 69"/>
          <p:cNvSpPr>
            <a:spLocks noChangeArrowheads="1"/>
          </p:cNvSpPr>
          <p:nvPr/>
        </p:nvSpPr>
        <p:spPr bwMode="auto">
          <a:xfrm>
            <a:off x="4538663" y="3198813"/>
            <a:ext cx="939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lnSpc>
                <a:spcPct val="150000"/>
              </a:lnSpc>
            </a:pPr>
            <a:r>
              <a:rPr lang="en-GB" altLang="ja-JP">
                <a:ea typeface="MS PGothic" pitchFamily="34" charset="-128"/>
              </a:rPr>
              <a:t>Fig Q2</a:t>
            </a:r>
          </a:p>
        </p:txBody>
      </p:sp>
      <p:graphicFrame>
        <p:nvGraphicFramePr>
          <p:cNvPr id="7182" name="Object 70"/>
          <p:cNvGraphicFramePr>
            <a:graphicFrameLocks noChangeAspect="1"/>
          </p:cNvGraphicFramePr>
          <p:nvPr/>
        </p:nvGraphicFramePr>
        <p:xfrm>
          <a:off x="1420813" y="5481638"/>
          <a:ext cx="2771775" cy="688975"/>
        </p:xfrm>
        <a:graphic>
          <a:graphicData uri="http://schemas.openxmlformats.org/presentationml/2006/ole">
            <mc:AlternateContent xmlns:mc="http://schemas.openxmlformats.org/markup-compatibility/2006">
              <mc:Choice xmlns:v="urn:schemas-microsoft-com:vml" Requires="v">
                <p:oleObj spid="_x0000_s48131" name="Equation" r:id="rId7" imgW="1714500" imgH="431800" progId="Equation.3">
                  <p:embed/>
                </p:oleObj>
              </mc:Choice>
              <mc:Fallback>
                <p:oleObj name="Equation" r:id="rId7" imgW="17145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0813" y="5481638"/>
                        <a:ext cx="27717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5686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4446EC86-6331-4D6F-8F31-942A9B657745}" type="slidenum">
              <a:rPr lang="en-GB" altLang="en-US" sz="1200" smtClean="0">
                <a:latin typeface="Garamond" pitchFamily="18" charset="0"/>
              </a:rPr>
              <a:pPr eaLnBrk="1" hangingPunct="1"/>
              <a:t>8</a:t>
            </a:fld>
            <a:endParaRPr lang="en-GB" altLang="en-US" sz="1200" smtClean="0">
              <a:latin typeface="Garamond" pitchFamily="18" charset="0"/>
            </a:endParaRPr>
          </a:p>
        </p:txBody>
      </p:sp>
      <p:sp>
        <p:nvSpPr>
          <p:cNvPr id="8195" name="Rectangle 2"/>
          <p:cNvSpPr>
            <a:spLocks noGrp="1" noChangeArrowheads="1"/>
          </p:cNvSpPr>
          <p:nvPr>
            <p:ph type="ctrTitle"/>
          </p:nvPr>
        </p:nvSpPr>
        <p:spPr>
          <a:xfrm>
            <a:off x="492125" y="355600"/>
            <a:ext cx="8159750" cy="555625"/>
          </a:xfrm>
          <a:noFill/>
        </p:spPr>
        <p:txBody>
          <a:bodyPr/>
          <a:lstStyle/>
          <a:p>
            <a:pPr eaLnBrk="1" hangingPunct="1"/>
            <a:r>
              <a:rPr lang="en-GB" altLang="en-US" sz="2000" smtClean="0"/>
              <a:t>Electronic Circuits and Systems			   	EEE211</a:t>
            </a:r>
          </a:p>
        </p:txBody>
      </p:sp>
      <p:sp>
        <p:nvSpPr>
          <p:cNvPr id="819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197"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198" name="Rectangle 8"/>
          <p:cNvSpPr>
            <a:spLocks noChangeArrowheads="1"/>
          </p:cNvSpPr>
          <p:nvPr/>
        </p:nvSpPr>
        <p:spPr bwMode="auto">
          <a:xfrm>
            <a:off x="-90488" y="1663700"/>
            <a:ext cx="0" cy="0"/>
          </a:xfrm>
          <a:prstGeom prst="rect">
            <a:avLst/>
          </a:prstGeom>
          <a:solidFill>
            <a:schemeClr val="accent1"/>
          </a:solidFill>
          <a:ln w="9525">
            <a:solidFill>
              <a:schemeClr val="tx1"/>
            </a:solidFill>
            <a:miter lim="800000"/>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199" name="Rectangle 9"/>
          <p:cNvSpPr>
            <a:spLocks noChangeArrowheads="1"/>
          </p:cNvSpPr>
          <p:nvPr/>
        </p:nvSpPr>
        <p:spPr bwMode="auto">
          <a:xfrm>
            <a:off x="504825" y="887413"/>
            <a:ext cx="1325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sz="1800" b="1">
                <a:ea typeface="MS Mincho" pitchFamily="49" charset="-128"/>
                <a:cs typeface="Times New Roman" pitchFamily="18" charset="0"/>
              </a:rPr>
              <a:t>Exercise 4</a:t>
            </a:r>
            <a:endParaRPr lang="en-GB" altLang="ja-JP" sz="1800">
              <a:ea typeface="MS Mincho" pitchFamily="49" charset="-128"/>
              <a:cs typeface="Times New Roman" pitchFamily="18" charset="0"/>
            </a:endParaRPr>
          </a:p>
        </p:txBody>
      </p:sp>
      <p:sp>
        <p:nvSpPr>
          <p:cNvPr id="8200" name="Rectangle 10"/>
          <p:cNvSpPr>
            <a:spLocks noChangeArrowheads="1"/>
          </p:cNvSpPr>
          <p:nvPr/>
        </p:nvSpPr>
        <p:spPr bwMode="auto">
          <a:xfrm>
            <a:off x="484188" y="1844675"/>
            <a:ext cx="3538537"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lnSpc>
                <a:spcPct val="150000"/>
              </a:lnSpc>
            </a:pPr>
            <a:r>
              <a:rPr lang="en-GB" altLang="ja-JP" sz="1100">
                <a:latin typeface="Times New Roman" pitchFamily="18" charset="0"/>
                <a:ea typeface="MS Mincho" pitchFamily="49" charset="-128"/>
                <a:cs typeface="Times New Roman" pitchFamily="18" charset="0"/>
              </a:rPr>
              <a:t> </a:t>
            </a:r>
            <a:r>
              <a:rPr lang="en-GB" altLang="ja-JP">
                <a:ea typeface="MS Mincho" pitchFamily="49" charset="-128"/>
                <a:cs typeface="Times New Roman" pitchFamily="18" charset="0"/>
              </a:rPr>
              <a:t>for  the circuit opposite if</a:t>
            </a:r>
          </a:p>
          <a:p>
            <a:pPr>
              <a:lnSpc>
                <a:spcPct val="150000"/>
              </a:lnSpc>
            </a:pPr>
            <a:r>
              <a:rPr lang="en-GB" altLang="ja-JP">
                <a:ea typeface="MS Mincho" pitchFamily="49" charset="-128"/>
                <a:cs typeface="Times New Roman" pitchFamily="18" charset="0"/>
              </a:rPr>
              <a:t>R</a:t>
            </a:r>
            <a:r>
              <a:rPr lang="en-GB" altLang="ja-JP" baseline="-30000">
                <a:ea typeface="MS Mincho" pitchFamily="49" charset="-128"/>
                <a:cs typeface="Times New Roman" pitchFamily="18" charset="0"/>
              </a:rPr>
              <a:t>g</a:t>
            </a:r>
            <a:r>
              <a:rPr lang="en-GB" altLang="ja-JP">
                <a:ea typeface="MS Mincho" pitchFamily="49" charset="-128"/>
                <a:cs typeface="Times New Roman" pitchFamily="18" charset="0"/>
              </a:rPr>
              <a:t> = 750</a:t>
            </a:r>
            <a:r>
              <a:rPr lang="en-GB" altLang="ja-JP">
                <a:ea typeface="MS Mincho" pitchFamily="49" charset="-128"/>
                <a:cs typeface="Times New Roman" pitchFamily="18" charset="0"/>
                <a:sym typeface="Symbol" pitchFamily="18" charset="2"/>
              </a:rPr>
              <a:t></a:t>
            </a:r>
            <a:r>
              <a:rPr lang="en-GB" altLang="ja-JP">
                <a:ea typeface="MS Mincho" pitchFamily="49" charset="-128"/>
                <a:cs typeface="Times New Roman" pitchFamily="18" charset="0"/>
              </a:rPr>
              <a:t>, R</a:t>
            </a:r>
            <a:r>
              <a:rPr lang="en-GB" altLang="ja-JP" baseline="-30000">
                <a:ea typeface="MS Mincho" pitchFamily="49" charset="-128"/>
                <a:cs typeface="Times New Roman" pitchFamily="18" charset="0"/>
              </a:rPr>
              <a:t>L</a:t>
            </a:r>
            <a:r>
              <a:rPr lang="en-GB" altLang="ja-JP">
                <a:ea typeface="MS Mincho" pitchFamily="49" charset="-128"/>
                <a:cs typeface="Times New Roman" pitchFamily="18" charset="0"/>
              </a:rPr>
              <a:t> = 3k  and the amplifier is a perfect transconductance amplifier with A</a:t>
            </a:r>
            <a:r>
              <a:rPr lang="en-GB" altLang="ja-JP" baseline="-30000">
                <a:ea typeface="MS Mincho" pitchFamily="49" charset="-128"/>
                <a:cs typeface="Times New Roman" pitchFamily="18" charset="0"/>
              </a:rPr>
              <a:t>C</a:t>
            </a:r>
            <a:r>
              <a:rPr lang="en-GB" altLang="ja-JP">
                <a:ea typeface="MS Mincho" pitchFamily="49" charset="-128"/>
                <a:cs typeface="Times New Roman" pitchFamily="18" charset="0"/>
              </a:rPr>
              <a:t> = 20  mA/V.</a:t>
            </a:r>
            <a:endParaRPr lang="en-GB" altLang="ja-JP">
              <a:ea typeface="MS PGothic" pitchFamily="34" charset="-128"/>
              <a:cs typeface="Times New Roman" pitchFamily="18" charset="0"/>
            </a:endParaRPr>
          </a:p>
        </p:txBody>
      </p:sp>
      <p:grpSp>
        <p:nvGrpSpPr>
          <p:cNvPr id="8201" name="Group 19"/>
          <p:cNvGrpSpPr>
            <a:grpSpLocks/>
          </p:cNvGrpSpPr>
          <p:nvPr/>
        </p:nvGrpSpPr>
        <p:grpSpPr bwMode="auto">
          <a:xfrm>
            <a:off x="501650" y="1181100"/>
            <a:ext cx="2235200" cy="668338"/>
            <a:chOff x="496" y="861"/>
            <a:chExt cx="1408" cy="421"/>
          </a:xfrm>
        </p:grpSpPr>
        <p:graphicFrame>
          <p:nvGraphicFramePr>
            <p:cNvPr id="8289" name="Object 6"/>
            <p:cNvGraphicFramePr>
              <a:graphicFrameLocks noChangeAspect="1"/>
            </p:cNvGraphicFramePr>
            <p:nvPr/>
          </p:nvGraphicFramePr>
          <p:xfrm>
            <a:off x="1697" y="861"/>
            <a:ext cx="207" cy="421"/>
          </p:xfrm>
          <a:graphic>
            <a:graphicData uri="http://schemas.openxmlformats.org/presentationml/2006/ole">
              <mc:AlternateContent xmlns:mc="http://schemas.openxmlformats.org/markup-compatibility/2006">
                <mc:Choice xmlns:v="urn:schemas-microsoft-com:vml" Requires="v">
                  <p:oleObj spid="_x0000_s49154" name="Equation" r:id="rId4" imgW="203112" imgH="418918" progId="Equation.3">
                    <p:embed/>
                  </p:oleObj>
                </mc:Choice>
                <mc:Fallback>
                  <p:oleObj name="Equation" r:id="rId4" imgW="203112"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 y="861"/>
                          <a:ext cx="207"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0" name="Rectangle 11"/>
            <p:cNvSpPr>
              <a:spLocks noChangeArrowheads="1"/>
            </p:cNvSpPr>
            <p:nvPr/>
          </p:nvSpPr>
          <p:spPr bwMode="auto">
            <a:xfrm>
              <a:off x="496" y="975"/>
              <a:ext cx="1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a:ea typeface="MS Mincho" pitchFamily="49" charset="-128"/>
                  <a:cs typeface="Times New Roman" pitchFamily="18" charset="0"/>
                </a:rPr>
                <a:t>Find  voltage gain,</a:t>
              </a:r>
              <a:r>
                <a:rPr lang="en-GB" altLang="ja-JP" sz="1100">
                  <a:latin typeface="Times New Roman" pitchFamily="18" charset="0"/>
                  <a:ea typeface="MS Mincho" pitchFamily="49" charset="-128"/>
                  <a:cs typeface="Times New Roman" pitchFamily="18" charset="0"/>
                </a:rPr>
                <a:t> </a:t>
              </a:r>
              <a:endParaRPr lang="en-GB" altLang="ja-JP" sz="1800">
                <a:ea typeface="MS Mincho" pitchFamily="49" charset="-128"/>
                <a:cs typeface="Times New Roman" pitchFamily="18" charset="0"/>
              </a:endParaRPr>
            </a:p>
          </p:txBody>
        </p:sp>
      </p:grpSp>
      <p:sp>
        <p:nvSpPr>
          <p:cNvPr id="8202" name="Text Box 12"/>
          <p:cNvSpPr txBox="1">
            <a:spLocks noChangeArrowheads="1"/>
          </p:cNvSpPr>
          <p:nvPr/>
        </p:nvSpPr>
        <p:spPr bwMode="auto">
          <a:xfrm>
            <a:off x="396875" y="3956050"/>
            <a:ext cx="3856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ja-JP">
                <a:ea typeface="MS PGothic" pitchFamily="34" charset="-128"/>
              </a:rPr>
              <a:t>The equivalent circuit is shown opposite.</a:t>
            </a:r>
          </a:p>
        </p:txBody>
      </p:sp>
      <p:sp>
        <p:nvSpPr>
          <p:cNvPr id="8203" name="Rectangle 13"/>
          <p:cNvSpPr>
            <a:spLocks noChangeArrowheads="1"/>
          </p:cNvSpPr>
          <p:nvPr/>
        </p:nvSpPr>
        <p:spPr bwMode="auto">
          <a:xfrm>
            <a:off x="427038" y="351313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r>
              <a:rPr lang="en-GB" altLang="ja-JP" sz="1800" b="1">
                <a:ea typeface="MS Mincho" pitchFamily="49" charset="-128"/>
                <a:cs typeface="Times New Roman" pitchFamily="18" charset="0"/>
              </a:rPr>
              <a:t>Answer</a:t>
            </a:r>
            <a:endParaRPr lang="en-GB" altLang="ja-JP" sz="1800">
              <a:ea typeface="MS Mincho" pitchFamily="49" charset="-128"/>
              <a:cs typeface="Times New Roman" pitchFamily="18" charset="0"/>
            </a:endParaRPr>
          </a:p>
        </p:txBody>
      </p:sp>
      <p:graphicFrame>
        <p:nvGraphicFramePr>
          <p:cNvPr id="8204" name="Object 15"/>
          <p:cNvGraphicFramePr>
            <a:graphicFrameLocks noChangeAspect="1"/>
          </p:cNvGraphicFramePr>
          <p:nvPr/>
        </p:nvGraphicFramePr>
        <p:xfrm>
          <a:off x="509588" y="4457700"/>
          <a:ext cx="2665412" cy="392113"/>
        </p:xfrm>
        <a:graphic>
          <a:graphicData uri="http://schemas.openxmlformats.org/presentationml/2006/ole">
            <mc:AlternateContent xmlns:mc="http://schemas.openxmlformats.org/markup-compatibility/2006">
              <mc:Choice xmlns:v="urn:schemas-microsoft-com:vml" Requires="v">
                <p:oleObj spid="_x0000_s49155" name="Equation" r:id="rId6" imgW="1726451" imgH="253890" progId="Equation.3">
                  <p:embed/>
                </p:oleObj>
              </mc:Choice>
              <mc:Fallback>
                <p:oleObj name="Equation" r:id="rId6" imgW="1726451" imgH="2538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588" y="4457700"/>
                        <a:ext cx="266541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5" name="Object 17"/>
          <p:cNvGraphicFramePr>
            <a:graphicFrameLocks noChangeAspect="1"/>
          </p:cNvGraphicFramePr>
          <p:nvPr/>
        </p:nvGraphicFramePr>
        <p:xfrm>
          <a:off x="500063" y="4892675"/>
          <a:ext cx="860425" cy="376238"/>
        </p:xfrm>
        <a:graphic>
          <a:graphicData uri="http://schemas.openxmlformats.org/presentationml/2006/ole">
            <mc:AlternateContent xmlns:mc="http://schemas.openxmlformats.org/markup-compatibility/2006">
              <mc:Choice xmlns:v="urn:schemas-microsoft-com:vml" Requires="v">
                <p:oleObj spid="_x0000_s49156" name="Equation" r:id="rId8" imgW="520700" imgH="228600" progId="Equation.3">
                  <p:embed/>
                </p:oleObj>
              </mc:Choice>
              <mc:Fallback>
                <p:oleObj name="Equation" r:id="rId8" imgW="5207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063" y="4892675"/>
                        <a:ext cx="8604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6" name="Line 18"/>
          <p:cNvSpPr>
            <a:spLocks noChangeShapeType="1"/>
          </p:cNvSpPr>
          <p:nvPr/>
        </p:nvSpPr>
        <p:spPr bwMode="auto">
          <a:xfrm flipH="1">
            <a:off x="463550" y="5348288"/>
            <a:ext cx="10810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Rectangle 69"/>
          <p:cNvSpPr>
            <a:spLocks noChangeArrowheads="1"/>
          </p:cNvSpPr>
          <p:nvPr/>
        </p:nvSpPr>
        <p:spPr bwMode="auto">
          <a:xfrm>
            <a:off x="8685213" y="4103688"/>
            <a:ext cx="457200" cy="287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08" name="Text Box 122"/>
          <p:cNvSpPr txBox="1">
            <a:spLocks noChangeArrowheads="1"/>
          </p:cNvSpPr>
          <p:nvPr/>
        </p:nvSpPr>
        <p:spPr bwMode="auto">
          <a:xfrm>
            <a:off x="242888" y="5473700"/>
            <a:ext cx="84280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ja-JP">
                <a:ea typeface="MS PGothic" pitchFamily="34" charset="-128"/>
              </a:rPr>
              <a:t>[Current gain = </a:t>
            </a:r>
            <a:r>
              <a:rPr lang="en-GB" altLang="ja-JP">
                <a:ea typeface="MS PGothic" pitchFamily="34" charset="-128"/>
                <a:sym typeface="Symbol" pitchFamily="18" charset="2"/>
              </a:rPr>
              <a:t>i</a:t>
            </a:r>
            <a:r>
              <a:rPr lang="en-GB" altLang="ja-JP" baseline="-25000">
                <a:ea typeface="MS PGothic" pitchFamily="34" charset="-128"/>
                <a:sym typeface="Symbol" pitchFamily="18" charset="2"/>
              </a:rPr>
              <a:t>o</a:t>
            </a:r>
            <a:r>
              <a:rPr lang="en-GB" altLang="ja-JP">
                <a:ea typeface="MS PGothic" pitchFamily="34" charset="-128"/>
                <a:sym typeface="Symbol" pitchFamily="18" charset="2"/>
              </a:rPr>
              <a:t>/i</a:t>
            </a:r>
            <a:r>
              <a:rPr lang="en-GB" altLang="ja-JP" baseline="-25000">
                <a:ea typeface="MS PGothic" pitchFamily="34" charset="-128"/>
                <a:sym typeface="Symbol" pitchFamily="18" charset="2"/>
              </a:rPr>
              <a:t>g</a:t>
            </a:r>
            <a:r>
              <a:rPr lang="en-GB" altLang="ja-JP">
                <a:ea typeface="MS PGothic" pitchFamily="34" charset="-128"/>
                <a:sym typeface="Symbol" pitchFamily="18" charset="2"/>
              </a:rPr>
              <a:t> = 15,  transresistance gain =  v</a:t>
            </a:r>
            <a:r>
              <a:rPr lang="en-GB" altLang="ja-JP" baseline="-25000">
                <a:ea typeface="MS PGothic" pitchFamily="34" charset="-128"/>
                <a:sym typeface="Symbol" pitchFamily="18" charset="2"/>
              </a:rPr>
              <a:t>o</a:t>
            </a:r>
            <a:r>
              <a:rPr lang="en-GB" altLang="ja-JP">
                <a:ea typeface="MS PGothic" pitchFamily="34" charset="-128"/>
                <a:sym typeface="Symbol" pitchFamily="18" charset="2"/>
              </a:rPr>
              <a:t>/i</a:t>
            </a:r>
            <a:r>
              <a:rPr lang="en-GB" altLang="ja-JP" baseline="-25000">
                <a:ea typeface="MS PGothic" pitchFamily="34" charset="-128"/>
                <a:sym typeface="Symbol" pitchFamily="18" charset="2"/>
              </a:rPr>
              <a:t>g </a:t>
            </a:r>
            <a:r>
              <a:rPr lang="en-GB" altLang="ja-JP">
                <a:ea typeface="MS PGothic" pitchFamily="34" charset="-128"/>
                <a:sym typeface="Symbol" pitchFamily="18" charset="2"/>
              </a:rPr>
              <a:t>= 4.5 x 10</a:t>
            </a:r>
            <a:r>
              <a:rPr lang="en-GB" altLang="ja-JP" baseline="30000">
                <a:ea typeface="MS PGothic" pitchFamily="34" charset="-128"/>
                <a:sym typeface="Symbol" pitchFamily="18" charset="2"/>
              </a:rPr>
              <a:t>4</a:t>
            </a:r>
            <a:r>
              <a:rPr lang="en-GB" altLang="ja-JP">
                <a:ea typeface="MS PGothic" pitchFamily="34" charset="-128"/>
                <a:sym typeface="Symbol" pitchFamily="18" charset="2"/>
              </a:rPr>
              <a:t>,  transconductance gain =  i</a:t>
            </a:r>
            <a:r>
              <a:rPr lang="en-GB" altLang="ja-JP" baseline="-25000">
                <a:ea typeface="MS PGothic" pitchFamily="34" charset="-128"/>
                <a:sym typeface="Symbol" pitchFamily="18" charset="2"/>
              </a:rPr>
              <a:t>o</a:t>
            </a:r>
            <a:r>
              <a:rPr lang="en-GB" altLang="ja-JP">
                <a:ea typeface="MS PGothic" pitchFamily="34" charset="-128"/>
                <a:sym typeface="Symbol" pitchFamily="18" charset="2"/>
              </a:rPr>
              <a:t>/v</a:t>
            </a:r>
            <a:r>
              <a:rPr lang="en-GB" altLang="ja-JP" baseline="-25000">
                <a:ea typeface="MS PGothic" pitchFamily="34" charset="-128"/>
                <a:sym typeface="Symbol" pitchFamily="18" charset="2"/>
              </a:rPr>
              <a:t>in</a:t>
            </a:r>
            <a:r>
              <a:rPr lang="en-GB" altLang="ja-JP">
                <a:ea typeface="MS PGothic" pitchFamily="34" charset="-128"/>
                <a:sym typeface="Symbol" pitchFamily="18" charset="2"/>
              </a:rPr>
              <a:t> = 20 x 10</a:t>
            </a:r>
            <a:r>
              <a:rPr lang="en-GB" altLang="ja-JP" baseline="30000">
                <a:ea typeface="MS PGothic" pitchFamily="34" charset="-128"/>
                <a:sym typeface="Symbol" pitchFamily="18" charset="2"/>
              </a:rPr>
              <a:t>-3 </a:t>
            </a:r>
            <a:r>
              <a:rPr lang="en-GB" altLang="ja-JP">
                <a:ea typeface="MS PGothic" pitchFamily="34" charset="-128"/>
                <a:sym typeface="Symbol" pitchFamily="18" charset="2"/>
              </a:rPr>
              <a:t></a:t>
            </a:r>
            <a:r>
              <a:rPr lang="en-GB" altLang="ja-JP" baseline="30000">
                <a:ea typeface="MS PGothic" pitchFamily="34" charset="-128"/>
                <a:sym typeface="Symbol" pitchFamily="18" charset="2"/>
              </a:rPr>
              <a:t>-1</a:t>
            </a:r>
            <a:r>
              <a:rPr lang="en-GB" altLang="ja-JP">
                <a:ea typeface="MS PGothic" pitchFamily="34" charset="-128"/>
                <a:sym typeface="Symbol" pitchFamily="18" charset="2"/>
              </a:rPr>
              <a:t>]</a:t>
            </a:r>
          </a:p>
        </p:txBody>
      </p:sp>
      <p:grpSp>
        <p:nvGrpSpPr>
          <p:cNvPr id="8209" name="Group 127"/>
          <p:cNvGrpSpPr>
            <a:grpSpLocks/>
          </p:cNvGrpSpPr>
          <p:nvPr/>
        </p:nvGrpSpPr>
        <p:grpSpPr bwMode="auto">
          <a:xfrm>
            <a:off x="4386263" y="830263"/>
            <a:ext cx="4340225" cy="2425700"/>
            <a:chOff x="2763" y="676"/>
            <a:chExt cx="2734" cy="1528"/>
          </a:xfrm>
        </p:grpSpPr>
        <p:sp>
          <p:nvSpPr>
            <p:cNvPr id="8257" name="Freeform 82"/>
            <p:cNvSpPr>
              <a:spLocks/>
            </p:cNvSpPr>
            <p:nvPr/>
          </p:nvSpPr>
          <p:spPr bwMode="auto">
            <a:xfrm>
              <a:off x="3497" y="1314"/>
              <a:ext cx="131" cy="327"/>
            </a:xfrm>
            <a:custGeom>
              <a:avLst/>
              <a:gdLst>
                <a:gd name="T0" fmla="*/ 65 w 131"/>
                <a:gd name="T1" fmla="*/ 0 h 327"/>
                <a:gd name="T2" fmla="*/ 131 w 131"/>
                <a:gd name="T3" fmla="*/ 28 h 327"/>
                <a:gd name="T4" fmla="*/ 0 w 131"/>
                <a:gd name="T5" fmla="*/ 82 h 327"/>
                <a:gd name="T6" fmla="*/ 131 w 131"/>
                <a:gd name="T7" fmla="*/ 136 h 327"/>
                <a:gd name="T8" fmla="*/ 0 w 131"/>
                <a:gd name="T9" fmla="*/ 190 h 327"/>
                <a:gd name="T10" fmla="*/ 131 w 131"/>
                <a:gd name="T11" fmla="*/ 245 h 327"/>
                <a:gd name="T12" fmla="*/ 0 w 131"/>
                <a:gd name="T13" fmla="*/ 300 h 327"/>
                <a:gd name="T14" fmla="*/ 65 w 131"/>
                <a:gd name="T15" fmla="*/ 327 h 327"/>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327"/>
                <a:gd name="T26" fmla="*/ 131 w 131"/>
                <a:gd name="T27" fmla="*/ 327 h 3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327">
                  <a:moveTo>
                    <a:pt x="65" y="0"/>
                  </a:moveTo>
                  <a:lnTo>
                    <a:pt x="131" y="28"/>
                  </a:lnTo>
                  <a:lnTo>
                    <a:pt x="0" y="82"/>
                  </a:lnTo>
                  <a:lnTo>
                    <a:pt x="131" y="136"/>
                  </a:lnTo>
                  <a:lnTo>
                    <a:pt x="0" y="190"/>
                  </a:lnTo>
                  <a:lnTo>
                    <a:pt x="131" y="245"/>
                  </a:lnTo>
                  <a:lnTo>
                    <a:pt x="0" y="300"/>
                  </a:lnTo>
                  <a:lnTo>
                    <a:pt x="65" y="3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58" name="Line 84"/>
            <p:cNvSpPr>
              <a:spLocks noChangeShapeType="1"/>
            </p:cNvSpPr>
            <p:nvPr/>
          </p:nvSpPr>
          <p:spPr bwMode="auto">
            <a:xfrm>
              <a:off x="3562" y="912"/>
              <a:ext cx="1" cy="40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9" name="Line 85"/>
            <p:cNvSpPr>
              <a:spLocks noChangeShapeType="1"/>
            </p:cNvSpPr>
            <p:nvPr/>
          </p:nvSpPr>
          <p:spPr bwMode="auto">
            <a:xfrm>
              <a:off x="3571" y="1646"/>
              <a:ext cx="1" cy="3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0" name="Freeform 86"/>
            <p:cNvSpPr>
              <a:spLocks/>
            </p:cNvSpPr>
            <p:nvPr/>
          </p:nvSpPr>
          <p:spPr bwMode="auto">
            <a:xfrm>
              <a:off x="4138" y="676"/>
              <a:ext cx="477" cy="464"/>
            </a:xfrm>
            <a:custGeom>
              <a:avLst/>
              <a:gdLst>
                <a:gd name="T0" fmla="*/ 0 w 477"/>
                <a:gd name="T1" fmla="*/ 0 h 464"/>
                <a:gd name="T2" fmla="*/ 0 w 477"/>
                <a:gd name="T3" fmla="*/ 464 h 464"/>
                <a:gd name="T4" fmla="*/ 477 w 477"/>
                <a:gd name="T5" fmla="*/ 232 h 464"/>
                <a:gd name="T6" fmla="*/ 0 w 477"/>
                <a:gd name="T7" fmla="*/ 0 h 464"/>
                <a:gd name="T8" fmla="*/ 0 60000 65536"/>
                <a:gd name="T9" fmla="*/ 0 60000 65536"/>
                <a:gd name="T10" fmla="*/ 0 60000 65536"/>
                <a:gd name="T11" fmla="*/ 0 60000 65536"/>
                <a:gd name="T12" fmla="*/ 0 w 477"/>
                <a:gd name="T13" fmla="*/ 0 h 464"/>
                <a:gd name="T14" fmla="*/ 477 w 477"/>
                <a:gd name="T15" fmla="*/ 464 h 464"/>
              </a:gdLst>
              <a:ahLst/>
              <a:cxnLst>
                <a:cxn ang="T8">
                  <a:pos x="T0" y="T1"/>
                </a:cxn>
                <a:cxn ang="T9">
                  <a:pos x="T2" y="T3"/>
                </a:cxn>
                <a:cxn ang="T10">
                  <a:pos x="T4" y="T5"/>
                </a:cxn>
                <a:cxn ang="T11">
                  <a:pos x="T6" y="T7"/>
                </a:cxn>
              </a:cxnLst>
              <a:rect l="T12" t="T13" r="T14" b="T15"/>
              <a:pathLst>
                <a:path w="477" h="464">
                  <a:moveTo>
                    <a:pt x="0" y="0"/>
                  </a:moveTo>
                  <a:lnTo>
                    <a:pt x="0" y="464"/>
                  </a:lnTo>
                  <a:lnTo>
                    <a:pt x="477" y="232"/>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61" name="Line 87"/>
            <p:cNvSpPr>
              <a:spLocks noChangeShapeType="1"/>
            </p:cNvSpPr>
            <p:nvPr/>
          </p:nvSpPr>
          <p:spPr bwMode="auto">
            <a:xfrm flipH="1">
              <a:off x="3130" y="908"/>
              <a:ext cx="1008"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2" name="Freeform 88"/>
            <p:cNvSpPr>
              <a:spLocks/>
            </p:cNvSpPr>
            <p:nvPr/>
          </p:nvSpPr>
          <p:spPr bwMode="auto">
            <a:xfrm>
              <a:off x="3670" y="888"/>
              <a:ext cx="42" cy="39"/>
            </a:xfrm>
            <a:custGeom>
              <a:avLst/>
              <a:gdLst>
                <a:gd name="T0" fmla="*/ 0 w 42"/>
                <a:gd name="T1" fmla="*/ 20 h 39"/>
                <a:gd name="T2" fmla="*/ 3 w 42"/>
                <a:gd name="T3" fmla="*/ 11 h 39"/>
                <a:gd name="T4" fmla="*/ 8 w 42"/>
                <a:gd name="T5" fmla="*/ 4 h 39"/>
                <a:gd name="T6" fmla="*/ 16 w 42"/>
                <a:gd name="T7" fmla="*/ 0 h 39"/>
                <a:gd name="T8" fmla="*/ 26 w 42"/>
                <a:gd name="T9" fmla="*/ 0 h 39"/>
                <a:gd name="T10" fmla="*/ 34 w 42"/>
                <a:gd name="T11" fmla="*/ 4 h 39"/>
                <a:gd name="T12" fmla="*/ 39 w 42"/>
                <a:gd name="T13" fmla="*/ 11 h 39"/>
                <a:gd name="T14" fmla="*/ 42 w 42"/>
                <a:gd name="T15" fmla="*/ 20 h 39"/>
                <a:gd name="T16" fmla="*/ 39 w 42"/>
                <a:gd name="T17" fmla="*/ 28 h 39"/>
                <a:gd name="T18" fmla="*/ 34 w 42"/>
                <a:gd name="T19" fmla="*/ 36 h 39"/>
                <a:gd name="T20" fmla="*/ 26 w 42"/>
                <a:gd name="T21" fmla="*/ 39 h 39"/>
                <a:gd name="T22" fmla="*/ 16 w 42"/>
                <a:gd name="T23" fmla="*/ 39 h 39"/>
                <a:gd name="T24" fmla="*/ 8 w 42"/>
                <a:gd name="T25" fmla="*/ 36 h 39"/>
                <a:gd name="T26" fmla="*/ 3 w 42"/>
                <a:gd name="T27" fmla="*/ 28 h 39"/>
                <a:gd name="T28" fmla="*/ 0 w 42"/>
                <a:gd name="T29" fmla="*/ 20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9"/>
                <a:gd name="T47" fmla="*/ 42 w 42"/>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9">
                  <a:moveTo>
                    <a:pt x="0" y="20"/>
                  </a:moveTo>
                  <a:lnTo>
                    <a:pt x="3" y="11"/>
                  </a:lnTo>
                  <a:lnTo>
                    <a:pt x="8" y="4"/>
                  </a:lnTo>
                  <a:lnTo>
                    <a:pt x="16" y="0"/>
                  </a:lnTo>
                  <a:lnTo>
                    <a:pt x="26" y="0"/>
                  </a:lnTo>
                  <a:lnTo>
                    <a:pt x="34" y="4"/>
                  </a:lnTo>
                  <a:lnTo>
                    <a:pt x="39" y="11"/>
                  </a:lnTo>
                  <a:lnTo>
                    <a:pt x="42" y="20"/>
                  </a:lnTo>
                  <a:lnTo>
                    <a:pt x="39" y="28"/>
                  </a:lnTo>
                  <a:lnTo>
                    <a:pt x="34" y="36"/>
                  </a:lnTo>
                  <a:lnTo>
                    <a:pt x="26" y="39"/>
                  </a:lnTo>
                  <a:lnTo>
                    <a:pt x="16" y="39"/>
                  </a:lnTo>
                  <a:lnTo>
                    <a:pt x="8" y="36"/>
                  </a:lnTo>
                  <a:lnTo>
                    <a:pt x="3" y="28"/>
                  </a:lnTo>
                  <a:lnTo>
                    <a:pt x="0" y="20"/>
                  </a:lnTo>
                  <a:close/>
                </a:path>
              </a:pathLst>
            </a:custGeom>
            <a:solidFill>
              <a:srgbClr val="FFFFFF"/>
            </a:solidFill>
            <a:ln w="11113">
              <a:solidFill>
                <a:srgbClr val="000000"/>
              </a:solidFill>
              <a:prstDash val="solid"/>
              <a:round/>
              <a:headEnd/>
              <a:tailEnd/>
            </a:ln>
          </p:spPr>
          <p:txBody>
            <a:bodyPr/>
            <a:lstStyle/>
            <a:p>
              <a:endParaRPr lang="en-US"/>
            </a:p>
          </p:txBody>
        </p:sp>
        <p:sp>
          <p:nvSpPr>
            <p:cNvPr id="8263" name="Line 89"/>
            <p:cNvSpPr>
              <a:spLocks noChangeShapeType="1"/>
            </p:cNvSpPr>
            <p:nvPr/>
          </p:nvSpPr>
          <p:spPr bwMode="auto">
            <a:xfrm>
              <a:off x="4615" y="908"/>
              <a:ext cx="61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4" name="Freeform 90"/>
            <p:cNvSpPr>
              <a:spLocks/>
            </p:cNvSpPr>
            <p:nvPr/>
          </p:nvSpPr>
          <p:spPr bwMode="auto">
            <a:xfrm>
              <a:off x="4798" y="888"/>
              <a:ext cx="41" cy="39"/>
            </a:xfrm>
            <a:custGeom>
              <a:avLst/>
              <a:gdLst>
                <a:gd name="T0" fmla="*/ 0 w 41"/>
                <a:gd name="T1" fmla="*/ 20 h 39"/>
                <a:gd name="T2" fmla="*/ 2 w 41"/>
                <a:gd name="T3" fmla="*/ 11 h 39"/>
                <a:gd name="T4" fmla="*/ 8 w 41"/>
                <a:gd name="T5" fmla="*/ 4 h 39"/>
                <a:gd name="T6" fmla="*/ 16 w 41"/>
                <a:gd name="T7" fmla="*/ 0 h 39"/>
                <a:gd name="T8" fmla="*/ 25 w 41"/>
                <a:gd name="T9" fmla="*/ 0 h 39"/>
                <a:gd name="T10" fmla="*/ 33 w 41"/>
                <a:gd name="T11" fmla="*/ 4 h 39"/>
                <a:gd name="T12" fmla="*/ 39 w 41"/>
                <a:gd name="T13" fmla="*/ 11 h 39"/>
                <a:gd name="T14" fmla="*/ 41 w 41"/>
                <a:gd name="T15" fmla="*/ 20 h 39"/>
                <a:gd name="T16" fmla="*/ 39 w 41"/>
                <a:gd name="T17" fmla="*/ 28 h 39"/>
                <a:gd name="T18" fmla="*/ 33 w 41"/>
                <a:gd name="T19" fmla="*/ 36 h 39"/>
                <a:gd name="T20" fmla="*/ 25 w 41"/>
                <a:gd name="T21" fmla="*/ 39 h 39"/>
                <a:gd name="T22" fmla="*/ 16 w 41"/>
                <a:gd name="T23" fmla="*/ 39 h 39"/>
                <a:gd name="T24" fmla="*/ 8 w 41"/>
                <a:gd name="T25" fmla="*/ 36 h 39"/>
                <a:gd name="T26" fmla="*/ 2 w 41"/>
                <a:gd name="T27" fmla="*/ 28 h 39"/>
                <a:gd name="T28" fmla="*/ 0 w 41"/>
                <a:gd name="T29" fmla="*/ 20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39"/>
                <a:gd name="T47" fmla="*/ 41 w 41"/>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39">
                  <a:moveTo>
                    <a:pt x="0" y="20"/>
                  </a:moveTo>
                  <a:lnTo>
                    <a:pt x="2" y="11"/>
                  </a:lnTo>
                  <a:lnTo>
                    <a:pt x="8" y="4"/>
                  </a:lnTo>
                  <a:lnTo>
                    <a:pt x="16" y="0"/>
                  </a:lnTo>
                  <a:lnTo>
                    <a:pt x="25" y="0"/>
                  </a:lnTo>
                  <a:lnTo>
                    <a:pt x="33" y="4"/>
                  </a:lnTo>
                  <a:lnTo>
                    <a:pt x="39" y="11"/>
                  </a:lnTo>
                  <a:lnTo>
                    <a:pt x="41" y="20"/>
                  </a:lnTo>
                  <a:lnTo>
                    <a:pt x="39" y="28"/>
                  </a:lnTo>
                  <a:lnTo>
                    <a:pt x="33" y="36"/>
                  </a:lnTo>
                  <a:lnTo>
                    <a:pt x="25" y="39"/>
                  </a:lnTo>
                  <a:lnTo>
                    <a:pt x="16" y="39"/>
                  </a:lnTo>
                  <a:lnTo>
                    <a:pt x="8" y="36"/>
                  </a:lnTo>
                  <a:lnTo>
                    <a:pt x="2" y="28"/>
                  </a:lnTo>
                  <a:lnTo>
                    <a:pt x="0" y="20"/>
                  </a:lnTo>
                  <a:close/>
                </a:path>
              </a:pathLst>
            </a:custGeom>
            <a:solidFill>
              <a:srgbClr val="FFFFFF"/>
            </a:solidFill>
            <a:ln w="11113">
              <a:solidFill>
                <a:srgbClr val="000000"/>
              </a:solidFill>
              <a:prstDash val="solid"/>
              <a:round/>
              <a:headEnd/>
              <a:tailEnd/>
            </a:ln>
          </p:spPr>
          <p:txBody>
            <a:bodyPr/>
            <a:lstStyle/>
            <a:p>
              <a:endParaRPr lang="en-US"/>
            </a:p>
          </p:txBody>
        </p:sp>
        <p:sp>
          <p:nvSpPr>
            <p:cNvPr id="8265" name="Freeform 91"/>
            <p:cNvSpPr>
              <a:spLocks/>
            </p:cNvSpPr>
            <p:nvPr/>
          </p:nvSpPr>
          <p:spPr bwMode="auto">
            <a:xfrm>
              <a:off x="5162" y="1330"/>
              <a:ext cx="130" cy="327"/>
            </a:xfrm>
            <a:custGeom>
              <a:avLst/>
              <a:gdLst>
                <a:gd name="T0" fmla="*/ 64 w 130"/>
                <a:gd name="T1" fmla="*/ 0 h 327"/>
                <a:gd name="T2" fmla="*/ 130 w 130"/>
                <a:gd name="T3" fmla="*/ 28 h 327"/>
                <a:gd name="T4" fmla="*/ 0 w 130"/>
                <a:gd name="T5" fmla="*/ 82 h 327"/>
                <a:gd name="T6" fmla="*/ 130 w 130"/>
                <a:gd name="T7" fmla="*/ 136 h 327"/>
                <a:gd name="T8" fmla="*/ 0 w 130"/>
                <a:gd name="T9" fmla="*/ 191 h 327"/>
                <a:gd name="T10" fmla="*/ 130 w 130"/>
                <a:gd name="T11" fmla="*/ 246 h 327"/>
                <a:gd name="T12" fmla="*/ 0 w 130"/>
                <a:gd name="T13" fmla="*/ 300 h 327"/>
                <a:gd name="T14" fmla="*/ 64 w 130"/>
                <a:gd name="T15" fmla="*/ 327 h 327"/>
                <a:gd name="T16" fmla="*/ 0 60000 65536"/>
                <a:gd name="T17" fmla="*/ 0 60000 65536"/>
                <a:gd name="T18" fmla="*/ 0 60000 65536"/>
                <a:gd name="T19" fmla="*/ 0 60000 65536"/>
                <a:gd name="T20" fmla="*/ 0 60000 65536"/>
                <a:gd name="T21" fmla="*/ 0 60000 65536"/>
                <a:gd name="T22" fmla="*/ 0 60000 65536"/>
                <a:gd name="T23" fmla="*/ 0 60000 65536"/>
                <a:gd name="T24" fmla="*/ 0 w 130"/>
                <a:gd name="T25" fmla="*/ 0 h 327"/>
                <a:gd name="T26" fmla="*/ 130 w 130"/>
                <a:gd name="T27" fmla="*/ 327 h 3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0" h="327">
                  <a:moveTo>
                    <a:pt x="64" y="0"/>
                  </a:moveTo>
                  <a:lnTo>
                    <a:pt x="130" y="28"/>
                  </a:lnTo>
                  <a:lnTo>
                    <a:pt x="0" y="82"/>
                  </a:lnTo>
                  <a:lnTo>
                    <a:pt x="130" y="136"/>
                  </a:lnTo>
                  <a:lnTo>
                    <a:pt x="0" y="191"/>
                  </a:lnTo>
                  <a:lnTo>
                    <a:pt x="130" y="246"/>
                  </a:lnTo>
                  <a:lnTo>
                    <a:pt x="0" y="300"/>
                  </a:lnTo>
                  <a:lnTo>
                    <a:pt x="64" y="3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66" name="Line 92"/>
            <p:cNvSpPr>
              <a:spLocks noChangeShapeType="1"/>
            </p:cNvSpPr>
            <p:nvPr/>
          </p:nvSpPr>
          <p:spPr bwMode="auto">
            <a:xfrm flipV="1">
              <a:off x="5226" y="908"/>
              <a:ext cx="1" cy="42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7" name="Line 93"/>
            <p:cNvSpPr>
              <a:spLocks noChangeShapeType="1"/>
            </p:cNvSpPr>
            <p:nvPr/>
          </p:nvSpPr>
          <p:spPr bwMode="auto">
            <a:xfrm>
              <a:off x="5226" y="1657"/>
              <a:ext cx="1" cy="34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8" name="Line 94"/>
            <p:cNvSpPr>
              <a:spLocks noChangeShapeType="1"/>
            </p:cNvSpPr>
            <p:nvPr/>
          </p:nvSpPr>
          <p:spPr bwMode="auto">
            <a:xfrm flipH="1">
              <a:off x="3139" y="1998"/>
              <a:ext cx="208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9" name="Freeform 95"/>
            <p:cNvSpPr>
              <a:spLocks/>
            </p:cNvSpPr>
            <p:nvPr/>
          </p:nvSpPr>
          <p:spPr bwMode="auto">
            <a:xfrm>
              <a:off x="3670" y="1978"/>
              <a:ext cx="42" cy="40"/>
            </a:xfrm>
            <a:custGeom>
              <a:avLst/>
              <a:gdLst>
                <a:gd name="T0" fmla="*/ 0 w 42"/>
                <a:gd name="T1" fmla="*/ 20 h 40"/>
                <a:gd name="T2" fmla="*/ 3 w 42"/>
                <a:gd name="T3" fmla="*/ 11 h 40"/>
                <a:gd name="T4" fmla="*/ 8 w 42"/>
                <a:gd name="T5" fmla="*/ 4 h 40"/>
                <a:gd name="T6" fmla="*/ 16 w 42"/>
                <a:gd name="T7" fmla="*/ 0 h 40"/>
                <a:gd name="T8" fmla="*/ 26 w 42"/>
                <a:gd name="T9" fmla="*/ 0 h 40"/>
                <a:gd name="T10" fmla="*/ 34 w 42"/>
                <a:gd name="T11" fmla="*/ 4 h 40"/>
                <a:gd name="T12" fmla="*/ 39 w 42"/>
                <a:gd name="T13" fmla="*/ 11 h 40"/>
                <a:gd name="T14" fmla="*/ 42 w 42"/>
                <a:gd name="T15" fmla="*/ 20 h 40"/>
                <a:gd name="T16" fmla="*/ 39 w 42"/>
                <a:gd name="T17" fmla="*/ 28 h 40"/>
                <a:gd name="T18" fmla="*/ 34 w 42"/>
                <a:gd name="T19" fmla="*/ 37 h 40"/>
                <a:gd name="T20" fmla="*/ 26 w 42"/>
                <a:gd name="T21" fmla="*/ 40 h 40"/>
                <a:gd name="T22" fmla="*/ 16 w 42"/>
                <a:gd name="T23" fmla="*/ 40 h 40"/>
                <a:gd name="T24" fmla="*/ 8 w 42"/>
                <a:gd name="T25" fmla="*/ 37 h 40"/>
                <a:gd name="T26" fmla="*/ 3 w 42"/>
                <a:gd name="T27" fmla="*/ 28 h 40"/>
                <a:gd name="T28" fmla="*/ 0 w 42"/>
                <a:gd name="T29" fmla="*/ 2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40"/>
                <a:gd name="T47" fmla="*/ 42 w 42"/>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40">
                  <a:moveTo>
                    <a:pt x="0" y="20"/>
                  </a:moveTo>
                  <a:lnTo>
                    <a:pt x="3" y="11"/>
                  </a:lnTo>
                  <a:lnTo>
                    <a:pt x="8" y="4"/>
                  </a:lnTo>
                  <a:lnTo>
                    <a:pt x="16" y="0"/>
                  </a:lnTo>
                  <a:lnTo>
                    <a:pt x="26" y="0"/>
                  </a:lnTo>
                  <a:lnTo>
                    <a:pt x="34" y="4"/>
                  </a:lnTo>
                  <a:lnTo>
                    <a:pt x="39" y="11"/>
                  </a:lnTo>
                  <a:lnTo>
                    <a:pt x="42" y="20"/>
                  </a:lnTo>
                  <a:lnTo>
                    <a:pt x="39" y="28"/>
                  </a:lnTo>
                  <a:lnTo>
                    <a:pt x="34" y="37"/>
                  </a:lnTo>
                  <a:lnTo>
                    <a:pt x="26" y="40"/>
                  </a:lnTo>
                  <a:lnTo>
                    <a:pt x="16" y="40"/>
                  </a:lnTo>
                  <a:lnTo>
                    <a:pt x="8" y="37"/>
                  </a:lnTo>
                  <a:lnTo>
                    <a:pt x="3" y="28"/>
                  </a:lnTo>
                  <a:lnTo>
                    <a:pt x="0" y="20"/>
                  </a:lnTo>
                  <a:close/>
                </a:path>
              </a:pathLst>
            </a:custGeom>
            <a:solidFill>
              <a:srgbClr val="FFFFFF"/>
            </a:solidFill>
            <a:ln w="11113">
              <a:solidFill>
                <a:srgbClr val="000000"/>
              </a:solidFill>
              <a:prstDash val="solid"/>
              <a:round/>
              <a:headEnd/>
              <a:tailEnd/>
            </a:ln>
          </p:spPr>
          <p:txBody>
            <a:bodyPr/>
            <a:lstStyle/>
            <a:p>
              <a:endParaRPr lang="en-US"/>
            </a:p>
          </p:txBody>
        </p:sp>
        <p:sp>
          <p:nvSpPr>
            <p:cNvPr id="8270" name="Freeform 96"/>
            <p:cNvSpPr>
              <a:spLocks/>
            </p:cNvSpPr>
            <p:nvPr/>
          </p:nvSpPr>
          <p:spPr bwMode="auto">
            <a:xfrm>
              <a:off x="4798" y="1978"/>
              <a:ext cx="41" cy="40"/>
            </a:xfrm>
            <a:custGeom>
              <a:avLst/>
              <a:gdLst>
                <a:gd name="T0" fmla="*/ 0 w 41"/>
                <a:gd name="T1" fmla="*/ 20 h 40"/>
                <a:gd name="T2" fmla="*/ 2 w 41"/>
                <a:gd name="T3" fmla="*/ 11 h 40"/>
                <a:gd name="T4" fmla="*/ 8 w 41"/>
                <a:gd name="T5" fmla="*/ 4 h 40"/>
                <a:gd name="T6" fmla="*/ 16 w 41"/>
                <a:gd name="T7" fmla="*/ 0 h 40"/>
                <a:gd name="T8" fmla="*/ 25 w 41"/>
                <a:gd name="T9" fmla="*/ 0 h 40"/>
                <a:gd name="T10" fmla="*/ 33 w 41"/>
                <a:gd name="T11" fmla="*/ 4 h 40"/>
                <a:gd name="T12" fmla="*/ 39 w 41"/>
                <a:gd name="T13" fmla="*/ 11 h 40"/>
                <a:gd name="T14" fmla="*/ 41 w 41"/>
                <a:gd name="T15" fmla="*/ 20 h 40"/>
                <a:gd name="T16" fmla="*/ 39 w 41"/>
                <a:gd name="T17" fmla="*/ 28 h 40"/>
                <a:gd name="T18" fmla="*/ 33 w 41"/>
                <a:gd name="T19" fmla="*/ 37 h 40"/>
                <a:gd name="T20" fmla="*/ 25 w 41"/>
                <a:gd name="T21" fmla="*/ 40 h 40"/>
                <a:gd name="T22" fmla="*/ 16 w 41"/>
                <a:gd name="T23" fmla="*/ 40 h 40"/>
                <a:gd name="T24" fmla="*/ 8 w 41"/>
                <a:gd name="T25" fmla="*/ 37 h 40"/>
                <a:gd name="T26" fmla="*/ 2 w 41"/>
                <a:gd name="T27" fmla="*/ 28 h 40"/>
                <a:gd name="T28" fmla="*/ 0 w 41"/>
                <a:gd name="T29" fmla="*/ 2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0" y="20"/>
                  </a:moveTo>
                  <a:lnTo>
                    <a:pt x="2" y="11"/>
                  </a:lnTo>
                  <a:lnTo>
                    <a:pt x="8" y="4"/>
                  </a:lnTo>
                  <a:lnTo>
                    <a:pt x="16" y="0"/>
                  </a:lnTo>
                  <a:lnTo>
                    <a:pt x="25" y="0"/>
                  </a:lnTo>
                  <a:lnTo>
                    <a:pt x="33" y="4"/>
                  </a:lnTo>
                  <a:lnTo>
                    <a:pt x="39" y="11"/>
                  </a:lnTo>
                  <a:lnTo>
                    <a:pt x="41" y="20"/>
                  </a:lnTo>
                  <a:lnTo>
                    <a:pt x="39" y="28"/>
                  </a:lnTo>
                  <a:lnTo>
                    <a:pt x="33" y="37"/>
                  </a:lnTo>
                  <a:lnTo>
                    <a:pt x="25" y="40"/>
                  </a:lnTo>
                  <a:lnTo>
                    <a:pt x="16" y="40"/>
                  </a:lnTo>
                  <a:lnTo>
                    <a:pt x="8" y="37"/>
                  </a:lnTo>
                  <a:lnTo>
                    <a:pt x="2" y="28"/>
                  </a:lnTo>
                  <a:lnTo>
                    <a:pt x="0" y="20"/>
                  </a:lnTo>
                  <a:close/>
                </a:path>
              </a:pathLst>
            </a:custGeom>
            <a:solidFill>
              <a:srgbClr val="FFFFFF"/>
            </a:solidFill>
            <a:ln w="11113">
              <a:solidFill>
                <a:srgbClr val="000000"/>
              </a:solidFill>
              <a:prstDash val="solid"/>
              <a:round/>
              <a:headEnd/>
              <a:tailEnd/>
            </a:ln>
          </p:spPr>
          <p:txBody>
            <a:bodyPr/>
            <a:lstStyle/>
            <a:p>
              <a:endParaRPr lang="en-US"/>
            </a:p>
          </p:txBody>
        </p:sp>
        <p:sp>
          <p:nvSpPr>
            <p:cNvPr id="8271" name="Line 97"/>
            <p:cNvSpPr>
              <a:spLocks noChangeShapeType="1"/>
            </p:cNvSpPr>
            <p:nvPr/>
          </p:nvSpPr>
          <p:spPr bwMode="auto">
            <a:xfrm flipV="1">
              <a:off x="5362" y="1268"/>
              <a:ext cx="1" cy="4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2" name="Freeform 98"/>
            <p:cNvSpPr>
              <a:spLocks/>
            </p:cNvSpPr>
            <p:nvPr/>
          </p:nvSpPr>
          <p:spPr bwMode="auto">
            <a:xfrm>
              <a:off x="5331" y="1221"/>
              <a:ext cx="62" cy="62"/>
            </a:xfrm>
            <a:custGeom>
              <a:avLst/>
              <a:gdLst>
                <a:gd name="T0" fmla="*/ 31 w 62"/>
                <a:gd name="T1" fmla="*/ 0 h 62"/>
                <a:gd name="T2" fmla="*/ 62 w 62"/>
                <a:gd name="T3" fmla="*/ 62 h 62"/>
                <a:gd name="T4" fmla="*/ 47 w 62"/>
                <a:gd name="T5" fmla="*/ 57 h 62"/>
                <a:gd name="T6" fmla="*/ 31 w 62"/>
                <a:gd name="T7" fmla="*/ 55 h 62"/>
                <a:gd name="T8" fmla="*/ 15 w 62"/>
                <a:gd name="T9" fmla="*/ 57 h 62"/>
                <a:gd name="T10" fmla="*/ 0 w 62"/>
                <a:gd name="T11" fmla="*/ 62 h 62"/>
                <a:gd name="T12" fmla="*/ 31 w 62"/>
                <a:gd name="T13" fmla="*/ 0 h 62"/>
                <a:gd name="T14" fmla="*/ 0 60000 65536"/>
                <a:gd name="T15" fmla="*/ 0 60000 65536"/>
                <a:gd name="T16" fmla="*/ 0 60000 65536"/>
                <a:gd name="T17" fmla="*/ 0 60000 65536"/>
                <a:gd name="T18" fmla="*/ 0 60000 65536"/>
                <a:gd name="T19" fmla="*/ 0 60000 65536"/>
                <a:gd name="T20" fmla="*/ 0 60000 65536"/>
                <a:gd name="T21" fmla="*/ 0 w 62"/>
                <a:gd name="T22" fmla="*/ 0 h 62"/>
                <a:gd name="T23" fmla="*/ 62 w 62"/>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2">
                  <a:moveTo>
                    <a:pt x="31" y="0"/>
                  </a:moveTo>
                  <a:lnTo>
                    <a:pt x="62" y="62"/>
                  </a:lnTo>
                  <a:lnTo>
                    <a:pt x="47" y="57"/>
                  </a:lnTo>
                  <a:lnTo>
                    <a:pt x="31" y="55"/>
                  </a:lnTo>
                  <a:lnTo>
                    <a:pt x="15" y="57"/>
                  </a:lnTo>
                  <a:lnTo>
                    <a:pt x="0" y="62"/>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3" name="Rectangle 99"/>
            <p:cNvSpPr>
              <a:spLocks noChangeArrowheads="1"/>
            </p:cNvSpPr>
            <p:nvPr/>
          </p:nvSpPr>
          <p:spPr bwMode="auto">
            <a:xfrm>
              <a:off x="5013" y="1424"/>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400">
                  <a:solidFill>
                    <a:srgbClr val="000000"/>
                  </a:solidFill>
                  <a:latin typeface="Times New Roman" pitchFamily="18" charset="0"/>
                </a:rPr>
                <a:t>R</a:t>
              </a:r>
              <a:endParaRPr lang="en-GB" altLang="en-US"/>
            </a:p>
          </p:txBody>
        </p:sp>
        <p:sp>
          <p:nvSpPr>
            <p:cNvPr id="8274" name="Rectangle 100"/>
            <p:cNvSpPr>
              <a:spLocks noChangeArrowheads="1"/>
            </p:cNvSpPr>
            <p:nvPr/>
          </p:nvSpPr>
          <p:spPr bwMode="auto">
            <a:xfrm>
              <a:off x="5090" y="1498"/>
              <a:ext cx="4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latin typeface="Times New Roman" pitchFamily="18" charset="0"/>
                </a:rPr>
                <a:t>L</a:t>
              </a:r>
              <a:endParaRPr lang="en-GB" altLang="en-US"/>
            </a:p>
          </p:txBody>
        </p:sp>
        <p:sp>
          <p:nvSpPr>
            <p:cNvPr id="8275" name="Rectangle 101"/>
            <p:cNvSpPr>
              <a:spLocks noChangeArrowheads="1"/>
            </p:cNvSpPr>
            <p:nvPr/>
          </p:nvSpPr>
          <p:spPr bwMode="auto">
            <a:xfrm>
              <a:off x="3703" y="1453"/>
              <a:ext cx="1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400">
                  <a:solidFill>
                    <a:srgbClr val="000000"/>
                  </a:solidFill>
                  <a:latin typeface="Times New Roman" pitchFamily="18" charset="0"/>
                </a:rPr>
                <a:t>R</a:t>
              </a:r>
              <a:r>
                <a:rPr lang="en-GB" altLang="en-US" sz="1400" baseline="-25000">
                  <a:solidFill>
                    <a:srgbClr val="000000"/>
                  </a:solidFill>
                  <a:latin typeface="Times New Roman" pitchFamily="18" charset="0"/>
                </a:rPr>
                <a:t>g</a:t>
              </a:r>
              <a:endParaRPr lang="en-GB" altLang="en-US"/>
            </a:p>
          </p:txBody>
        </p:sp>
        <p:sp>
          <p:nvSpPr>
            <p:cNvPr id="8276" name="Rectangle 104"/>
            <p:cNvSpPr>
              <a:spLocks noChangeArrowheads="1"/>
            </p:cNvSpPr>
            <p:nvPr/>
          </p:nvSpPr>
          <p:spPr bwMode="auto">
            <a:xfrm>
              <a:off x="2763" y="1457"/>
              <a:ext cx="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400">
                  <a:solidFill>
                    <a:srgbClr val="000000"/>
                  </a:solidFill>
                  <a:latin typeface="Times New Roman" pitchFamily="18" charset="0"/>
                </a:rPr>
                <a:t>i</a:t>
              </a:r>
              <a:r>
                <a:rPr lang="en-GB" altLang="en-US" sz="1400" baseline="-25000">
                  <a:solidFill>
                    <a:srgbClr val="000000"/>
                  </a:solidFill>
                  <a:latin typeface="Times New Roman" pitchFamily="18" charset="0"/>
                </a:rPr>
                <a:t>g</a:t>
              </a:r>
              <a:endParaRPr lang="en-GB" altLang="en-US"/>
            </a:p>
          </p:txBody>
        </p:sp>
        <p:sp>
          <p:nvSpPr>
            <p:cNvPr id="8277" name="Rectangle 106"/>
            <p:cNvSpPr>
              <a:spLocks noChangeArrowheads="1"/>
            </p:cNvSpPr>
            <p:nvPr/>
          </p:nvSpPr>
          <p:spPr bwMode="auto">
            <a:xfrm>
              <a:off x="5399" y="128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400">
                  <a:solidFill>
                    <a:srgbClr val="000000"/>
                  </a:solidFill>
                  <a:latin typeface="Times New Roman" pitchFamily="18" charset="0"/>
                </a:rPr>
                <a:t>v</a:t>
              </a:r>
              <a:endParaRPr lang="en-GB" altLang="en-US"/>
            </a:p>
          </p:txBody>
        </p:sp>
        <p:sp>
          <p:nvSpPr>
            <p:cNvPr id="8278" name="Rectangle 107"/>
            <p:cNvSpPr>
              <a:spLocks noChangeArrowheads="1"/>
            </p:cNvSpPr>
            <p:nvPr/>
          </p:nvSpPr>
          <p:spPr bwMode="auto">
            <a:xfrm>
              <a:off x="5457" y="1360"/>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sz="1000">
                  <a:solidFill>
                    <a:srgbClr val="000000"/>
                  </a:solidFill>
                  <a:latin typeface="Times New Roman" pitchFamily="18" charset="0"/>
                </a:rPr>
                <a:t>o</a:t>
              </a:r>
              <a:endParaRPr lang="en-GB" altLang="en-US"/>
            </a:p>
          </p:txBody>
        </p:sp>
        <p:sp>
          <p:nvSpPr>
            <p:cNvPr id="8279" name="Line 108"/>
            <p:cNvSpPr>
              <a:spLocks noChangeShapeType="1"/>
            </p:cNvSpPr>
            <p:nvPr/>
          </p:nvSpPr>
          <p:spPr bwMode="auto">
            <a:xfrm>
              <a:off x="4360" y="2203"/>
              <a:ext cx="4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0" name="Line 109"/>
            <p:cNvSpPr>
              <a:spLocks noChangeShapeType="1"/>
            </p:cNvSpPr>
            <p:nvPr/>
          </p:nvSpPr>
          <p:spPr bwMode="auto">
            <a:xfrm>
              <a:off x="4338" y="2180"/>
              <a:ext cx="9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1" name="Line 110"/>
            <p:cNvSpPr>
              <a:spLocks noChangeShapeType="1"/>
            </p:cNvSpPr>
            <p:nvPr/>
          </p:nvSpPr>
          <p:spPr bwMode="auto">
            <a:xfrm>
              <a:off x="4315" y="2157"/>
              <a:ext cx="13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2" name="Line 111"/>
            <p:cNvSpPr>
              <a:spLocks noChangeShapeType="1"/>
            </p:cNvSpPr>
            <p:nvPr/>
          </p:nvSpPr>
          <p:spPr bwMode="auto">
            <a:xfrm>
              <a:off x="4383" y="1998"/>
              <a:ext cx="1" cy="15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3" name="Freeform 112"/>
            <p:cNvSpPr>
              <a:spLocks/>
            </p:cNvSpPr>
            <p:nvPr/>
          </p:nvSpPr>
          <p:spPr bwMode="auto">
            <a:xfrm>
              <a:off x="4362" y="1978"/>
              <a:ext cx="42" cy="40"/>
            </a:xfrm>
            <a:custGeom>
              <a:avLst/>
              <a:gdLst>
                <a:gd name="T0" fmla="*/ 0 w 42"/>
                <a:gd name="T1" fmla="*/ 20 h 40"/>
                <a:gd name="T2" fmla="*/ 3 w 42"/>
                <a:gd name="T3" fmla="*/ 11 h 40"/>
                <a:gd name="T4" fmla="*/ 9 w 42"/>
                <a:gd name="T5" fmla="*/ 4 h 40"/>
                <a:gd name="T6" fmla="*/ 17 w 42"/>
                <a:gd name="T7" fmla="*/ 0 h 40"/>
                <a:gd name="T8" fmla="*/ 26 w 42"/>
                <a:gd name="T9" fmla="*/ 0 h 40"/>
                <a:gd name="T10" fmla="*/ 34 w 42"/>
                <a:gd name="T11" fmla="*/ 4 h 40"/>
                <a:gd name="T12" fmla="*/ 40 w 42"/>
                <a:gd name="T13" fmla="*/ 11 h 40"/>
                <a:gd name="T14" fmla="*/ 42 w 42"/>
                <a:gd name="T15" fmla="*/ 20 h 40"/>
                <a:gd name="T16" fmla="*/ 40 w 42"/>
                <a:gd name="T17" fmla="*/ 28 h 40"/>
                <a:gd name="T18" fmla="*/ 34 w 42"/>
                <a:gd name="T19" fmla="*/ 37 h 40"/>
                <a:gd name="T20" fmla="*/ 26 w 42"/>
                <a:gd name="T21" fmla="*/ 40 h 40"/>
                <a:gd name="T22" fmla="*/ 17 w 42"/>
                <a:gd name="T23" fmla="*/ 40 h 40"/>
                <a:gd name="T24" fmla="*/ 9 w 42"/>
                <a:gd name="T25" fmla="*/ 37 h 40"/>
                <a:gd name="T26" fmla="*/ 3 w 42"/>
                <a:gd name="T27" fmla="*/ 28 h 40"/>
                <a:gd name="T28" fmla="*/ 0 w 42"/>
                <a:gd name="T29" fmla="*/ 2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40"/>
                <a:gd name="T47" fmla="*/ 42 w 42"/>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40">
                  <a:moveTo>
                    <a:pt x="0" y="20"/>
                  </a:moveTo>
                  <a:lnTo>
                    <a:pt x="3" y="11"/>
                  </a:lnTo>
                  <a:lnTo>
                    <a:pt x="9" y="4"/>
                  </a:lnTo>
                  <a:lnTo>
                    <a:pt x="17" y="0"/>
                  </a:lnTo>
                  <a:lnTo>
                    <a:pt x="26" y="0"/>
                  </a:lnTo>
                  <a:lnTo>
                    <a:pt x="34" y="4"/>
                  </a:lnTo>
                  <a:lnTo>
                    <a:pt x="40" y="11"/>
                  </a:lnTo>
                  <a:lnTo>
                    <a:pt x="42" y="20"/>
                  </a:lnTo>
                  <a:lnTo>
                    <a:pt x="40" y="28"/>
                  </a:lnTo>
                  <a:lnTo>
                    <a:pt x="34" y="37"/>
                  </a:lnTo>
                  <a:lnTo>
                    <a:pt x="26" y="40"/>
                  </a:lnTo>
                  <a:lnTo>
                    <a:pt x="17" y="40"/>
                  </a:lnTo>
                  <a:lnTo>
                    <a:pt x="9" y="37"/>
                  </a:lnTo>
                  <a:lnTo>
                    <a:pt x="3" y="28"/>
                  </a:lnTo>
                  <a:lnTo>
                    <a:pt x="0" y="20"/>
                  </a:lnTo>
                  <a:close/>
                </a:path>
              </a:pathLst>
            </a:custGeom>
            <a:solidFill>
              <a:srgbClr val="000000"/>
            </a:solidFill>
            <a:ln w="11113">
              <a:solidFill>
                <a:srgbClr val="000000"/>
              </a:solidFill>
              <a:prstDash val="solid"/>
              <a:round/>
              <a:headEnd/>
              <a:tailEnd/>
            </a:ln>
          </p:spPr>
          <p:txBody>
            <a:bodyPr/>
            <a:lstStyle/>
            <a:p>
              <a:endParaRPr lang="en-US"/>
            </a:p>
          </p:txBody>
        </p:sp>
        <p:sp>
          <p:nvSpPr>
            <p:cNvPr id="8284" name="Line 114"/>
            <p:cNvSpPr>
              <a:spLocks noChangeShapeType="1"/>
            </p:cNvSpPr>
            <p:nvPr/>
          </p:nvSpPr>
          <p:spPr bwMode="auto">
            <a:xfrm>
              <a:off x="3123" y="909"/>
              <a:ext cx="0" cy="1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5" name="Freeform 81"/>
            <p:cNvSpPr>
              <a:spLocks/>
            </p:cNvSpPr>
            <p:nvPr/>
          </p:nvSpPr>
          <p:spPr bwMode="auto">
            <a:xfrm>
              <a:off x="2985" y="1409"/>
              <a:ext cx="272" cy="273"/>
            </a:xfrm>
            <a:custGeom>
              <a:avLst/>
              <a:gdLst>
                <a:gd name="T0" fmla="*/ 0 w 272"/>
                <a:gd name="T1" fmla="*/ 136 h 273"/>
                <a:gd name="T2" fmla="*/ 3 w 272"/>
                <a:gd name="T3" fmla="*/ 113 h 273"/>
                <a:gd name="T4" fmla="*/ 8 w 272"/>
                <a:gd name="T5" fmla="*/ 90 h 273"/>
                <a:gd name="T6" fmla="*/ 19 w 272"/>
                <a:gd name="T7" fmla="*/ 68 h 273"/>
                <a:gd name="T8" fmla="*/ 31 w 272"/>
                <a:gd name="T9" fmla="*/ 49 h 273"/>
                <a:gd name="T10" fmla="*/ 49 w 272"/>
                <a:gd name="T11" fmla="*/ 32 h 273"/>
                <a:gd name="T12" fmla="*/ 68 w 272"/>
                <a:gd name="T13" fmla="*/ 18 h 273"/>
                <a:gd name="T14" fmla="*/ 89 w 272"/>
                <a:gd name="T15" fmla="*/ 8 h 273"/>
                <a:gd name="T16" fmla="*/ 112 w 272"/>
                <a:gd name="T17" fmla="*/ 2 h 273"/>
                <a:gd name="T18" fmla="*/ 136 w 272"/>
                <a:gd name="T19" fmla="*/ 0 h 273"/>
                <a:gd name="T20" fmla="*/ 159 w 272"/>
                <a:gd name="T21" fmla="*/ 2 h 273"/>
                <a:gd name="T22" fmla="*/ 182 w 272"/>
                <a:gd name="T23" fmla="*/ 8 h 273"/>
                <a:gd name="T24" fmla="*/ 204 w 272"/>
                <a:gd name="T25" fmla="*/ 18 h 273"/>
                <a:gd name="T26" fmla="*/ 224 w 272"/>
                <a:gd name="T27" fmla="*/ 32 h 273"/>
                <a:gd name="T28" fmla="*/ 240 w 272"/>
                <a:gd name="T29" fmla="*/ 49 h 273"/>
                <a:gd name="T30" fmla="*/ 254 w 272"/>
                <a:gd name="T31" fmla="*/ 68 h 273"/>
                <a:gd name="T32" fmla="*/ 264 w 272"/>
                <a:gd name="T33" fmla="*/ 90 h 273"/>
                <a:gd name="T34" fmla="*/ 270 w 272"/>
                <a:gd name="T35" fmla="*/ 113 h 273"/>
                <a:gd name="T36" fmla="*/ 272 w 272"/>
                <a:gd name="T37" fmla="*/ 136 h 273"/>
                <a:gd name="T38" fmla="*/ 270 w 272"/>
                <a:gd name="T39" fmla="*/ 160 h 273"/>
                <a:gd name="T40" fmla="*/ 264 w 272"/>
                <a:gd name="T41" fmla="*/ 183 h 273"/>
                <a:gd name="T42" fmla="*/ 254 w 272"/>
                <a:gd name="T43" fmla="*/ 205 h 273"/>
                <a:gd name="T44" fmla="*/ 240 w 272"/>
                <a:gd name="T45" fmla="*/ 224 h 273"/>
                <a:gd name="T46" fmla="*/ 224 w 272"/>
                <a:gd name="T47" fmla="*/ 241 h 273"/>
                <a:gd name="T48" fmla="*/ 204 w 272"/>
                <a:gd name="T49" fmla="*/ 255 h 273"/>
                <a:gd name="T50" fmla="*/ 182 w 272"/>
                <a:gd name="T51" fmla="*/ 264 h 273"/>
                <a:gd name="T52" fmla="*/ 159 w 272"/>
                <a:gd name="T53" fmla="*/ 271 h 273"/>
                <a:gd name="T54" fmla="*/ 136 w 272"/>
                <a:gd name="T55" fmla="*/ 273 h 273"/>
                <a:gd name="T56" fmla="*/ 112 w 272"/>
                <a:gd name="T57" fmla="*/ 271 h 273"/>
                <a:gd name="T58" fmla="*/ 89 w 272"/>
                <a:gd name="T59" fmla="*/ 264 h 273"/>
                <a:gd name="T60" fmla="*/ 68 w 272"/>
                <a:gd name="T61" fmla="*/ 255 h 273"/>
                <a:gd name="T62" fmla="*/ 49 w 272"/>
                <a:gd name="T63" fmla="*/ 241 h 273"/>
                <a:gd name="T64" fmla="*/ 31 w 272"/>
                <a:gd name="T65" fmla="*/ 224 h 273"/>
                <a:gd name="T66" fmla="*/ 19 w 272"/>
                <a:gd name="T67" fmla="*/ 205 h 273"/>
                <a:gd name="T68" fmla="*/ 8 w 272"/>
                <a:gd name="T69" fmla="*/ 183 h 273"/>
                <a:gd name="T70" fmla="*/ 3 w 272"/>
                <a:gd name="T71" fmla="*/ 160 h 273"/>
                <a:gd name="T72" fmla="*/ 0 w 272"/>
                <a:gd name="T73" fmla="*/ 136 h 2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273"/>
                <a:gd name="T113" fmla="*/ 272 w 272"/>
                <a:gd name="T114" fmla="*/ 273 h 2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273">
                  <a:moveTo>
                    <a:pt x="0" y="136"/>
                  </a:moveTo>
                  <a:lnTo>
                    <a:pt x="3" y="113"/>
                  </a:lnTo>
                  <a:lnTo>
                    <a:pt x="8" y="90"/>
                  </a:lnTo>
                  <a:lnTo>
                    <a:pt x="19" y="68"/>
                  </a:lnTo>
                  <a:lnTo>
                    <a:pt x="31" y="49"/>
                  </a:lnTo>
                  <a:lnTo>
                    <a:pt x="49" y="32"/>
                  </a:lnTo>
                  <a:lnTo>
                    <a:pt x="68" y="18"/>
                  </a:lnTo>
                  <a:lnTo>
                    <a:pt x="89" y="8"/>
                  </a:lnTo>
                  <a:lnTo>
                    <a:pt x="112" y="2"/>
                  </a:lnTo>
                  <a:lnTo>
                    <a:pt x="136" y="0"/>
                  </a:lnTo>
                  <a:lnTo>
                    <a:pt x="159" y="2"/>
                  </a:lnTo>
                  <a:lnTo>
                    <a:pt x="182" y="8"/>
                  </a:lnTo>
                  <a:lnTo>
                    <a:pt x="204" y="18"/>
                  </a:lnTo>
                  <a:lnTo>
                    <a:pt x="224" y="32"/>
                  </a:lnTo>
                  <a:lnTo>
                    <a:pt x="240" y="49"/>
                  </a:lnTo>
                  <a:lnTo>
                    <a:pt x="254" y="68"/>
                  </a:lnTo>
                  <a:lnTo>
                    <a:pt x="264" y="90"/>
                  </a:lnTo>
                  <a:lnTo>
                    <a:pt x="270" y="113"/>
                  </a:lnTo>
                  <a:lnTo>
                    <a:pt x="272" y="136"/>
                  </a:lnTo>
                  <a:lnTo>
                    <a:pt x="270" y="160"/>
                  </a:lnTo>
                  <a:lnTo>
                    <a:pt x="264" y="183"/>
                  </a:lnTo>
                  <a:lnTo>
                    <a:pt x="254" y="205"/>
                  </a:lnTo>
                  <a:lnTo>
                    <a:pt x="240" y="224"/>
                  </a:lnTo>
                  <a:lnTo>
                    <a:pt x="224" y="241"/>
                  </a:lnTo>
                  <a:lnTo>
                    <a:pt x="204" y="255"/>
                  </a:lnTo>
                  <a:lnTo>
                    <a:pt x="182" y="264"/>
                  </a:lnTo>
                  <a:lnTo>
                    <a:pt x="159" y="271"/>
                  </a:lnTo>
                  <a:lnTo>
                    <a:pt x="136" y="273"/>
                  </a:lnTo>
                  <a:lnTo>
                    <a:pt x="112" y="271"/>
                  </a:lnTo>
                  <a:lnTo>
                    <a:pt x="89" y="264"/>
                  </a:lnTo>
                  <a:lnTo>
                    <a:pt x="68" y="255"/>
                  </a:lnTo>
                  <a:lnTo>
                    <a:pt x="49" y="241"/>
                  </a:lnTo>
                  <a:lnTo>
                    <a:pt x="31" y="224"/>
                  </a:lnTo>
                  <a:lnTo>
                    <a:pt x="19" y="205"/>
                  </a:lnTo>
                  <a:lnTo>
                    <a:pt x="8" y="183"/>
                  </a:lnTo>
                  <a:lnTo>
                    <a:pt x="3" y="160"/>
                  </a:lnTo>
                  <a:lnTo>
                    <a:pt x="0" y="136"/>
                  </a:lnTo>
                </a:path>
              </a:pathLst>
            </a:custGeom>
            <a:solidFill>
              <a:schemeClr val="bg1"/>
            </a:solidFill>
            <a:ln w="11113">
              <a:solidFill>
                <a:srgbClr val="000000"/>
              </a:solidFill>
              <a:prstDash val="solid"/>
              <a:round/>
              <a:headEnd/>
              <a:tailEnd/>
            </a:ln>
          </p:spPr>
          <p:txBody>
            <a:bodyPr/>
            <a:lstStyle/>
            <a:p>
              <a:endParaRPr lang="en-US"/>
            </a:p>
          </p:txBody>
        </p:sp>
        <p:sp>
          <p:nvSpPr>
            <p:cNvPr id="8286" name="Line 115"/>
            <p:cNvSpPr>
              <a:spLocks noChangeShapeType="1"/>
            </p:cNvSpPr>
            <p:nvPr/>
          </p:nvSpPr>
          <p:spPr bwMode="auto">
            <a:xfrm flipV="1">
              <a:off x="2907" y="1404"/>
              <a:ext cx="0"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87" name="Line 123"/>
            <p:cNvSpPr>
              <a:spLocks noChangeShapeType="1"/>
            </p:cNvSpPr>
            <p:nvPr/>
          </p:nvSpPr>
          <p:spPr bwMode="auto">
            <a:xfrm flipV="1">
              <a:off x="3852" y="1197"/>
              <a:ext cx="0" cy="5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88" name="Rectangle 124"/>
            <p:cNvSpPr>
              <a:spLocks noChangeArrowheads="1"/>
            </p:cNvSpPr>
            <p:nvPr/>
          </p:nvSpPr>
          <p:spPr bwMode="auto">
            <a:xfrm>
              <a:off x="3916" y="1413"/>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v</a:t>
              </a:r>
              <a:r>
                <a:rPr lang="en-GB" altLang="en-US" baseline="-25000">
                  <a:solidFill>
                    <a:srgbClr val="000000"/>
                  </a:solidFill>
                  <a:latin typeface="Times New Roman" pitchFamily="18" charset="0"/>
                </a:rPr>
                <a:t>g</a:t>
              </a:r>
              <a:endParaRPr lang="en-GB" altLang="en-US"/>
            </a:p>
          </p:txBody>
        </p:sp>
      </p:grpSp>
      <p:grpSp>
        <p:nvGrpSpPr>
          <p:cNvPr id="8210" name="Group 128"/>
          <p:cNvGrpSpPr>
            <a:grpSpLocks/>
          </p:cNvGrpSpPr>
          <p:nvPr/>
        </p:nvGrpSpPr>
        <p:grpSpPr bwMode="auto">
          <a:xfrm>
            <a:off x="4056063" y="3563938"/>
            <a:ext cx="4951412" cy="1581150"/>
            <a:chOff x="2519" y="2245"/>
            <a:chExt cx="3119" cy="996"/>
          </a:xfrm>
        </p:grpSpPr>
        <p:sp>
          <p:nvSpPr>
            <p:cNvPr id="8211" name="Rectangle 22"/>
            <p:cNvSpPr>
              <a:spLocks noChangeArrowheads="1"/>
            </p:cNvSpPr>
            <p:nvPr/>
          </p:nvSpPr>
          <p:spPr bwMode="auto">
            <a:xfrm>
              <a:off x="2519" y="2252"/>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1300">
                  <a:solidFill>
                    <a:srgbClr val="000000"/>
                  </a:solidFill>
                  <a:latin typeface="Times New Roman" pitchFamily="18" charset="0"/>
                </a:rPr>
                <a:t> </a:t>
              </a:r>
              <a:endParaRPr lang="en-US" altLang="en-US"/>
            </a:p>
          </p:txBody>
        </p:sp>
        <p:sp>
          <p:nvSpPr>
            <p:cNvPr id="8212" name="Rectangle 23"/>
            <p:cNvSpPr>
              <a:spLocks noChangeArrowheads="1"/>
            </p:cNvSpPr>
            <p:nvPr/>
          </p:nvSpPr>
          <p:spPr bwMode="auto">
            <a:xfrm>
              <a:off x="3019" y="2514"/>
              <a:ext cx="354"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13" name="Rectangle 24"/>
            <p:cNvSpPr>
              <a:spLocks noChangeArrowheads="1"/>
            </p:cNvSpPr>
            <p:nvPr/>
          </p:nvSpPr>
          <p:spPr bwMode="auto">
            <a:xfrm>
              <a:off x="3302" y="2673"/>
              <a:ext cx="23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1300">
                  <a:solidFill>
                    <a:srgbClr val="000000"/>
                  </a:solidFill>
                  <a:latin typeface="Times New Roman" pitchFamily="18" charset="0"/>
                </a:rPr>
                <a:t>750</a:t>
              </a:r>
              <a:r>
                <a:rPr lang="en-US" altLang="en-US" sz="1300">
                  <a:solidFill>
                    <a:srgbClr val="000000"/>
                  </a:solidFill>
                  <a:latin typeface="Times New Roman" pitchFamily="18" charset="0"/>
                  <a:sym typeface="Symbol" pitchFamily="18" charset="2"/>
                </a:rPr>
                <a:t></a:t>
              </a:r>
              <a:endParaRPr lang="en-US" altLang="en-US">
                <a:sym typeface="Symbol" pitchFamily="18" charset="2"/>
              </a:endParaRPr>
            </a:p>
          </p:txBody>
        </p:sp>
        <p:sp>
          <p:nvSpPr>
            <p:cNvPr id="8214" name="Rectangle 26"/>
            <p:cNvSpPr>
              <a:spLocks noChangeArrowheads="1"/>
            </p:cNvSpPr>
            <p:nvPr/>
          </p:nvSpPr>
          <p:spPr bwMode="auto">
            <a:xfrm>
              <a:off x="3097" y="2283"/>
              <a:ext cx="287"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15" name="Rectangle 29"/>
            <p:cNvSpPr>
              <a:spLocks noChangeArrowheads="1"/>
            </p:cNvSpPr>
            <p:nvPr/>
          </p:nvSpPr>
          <p:spPr bwMode="auto">
            <a:xfrm>
              <a:off x="3232" y="2362"/>
              <a:ext cx="1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900">
                  <a:solidFill>
                    <a:srgbClr val="000000"/>
                  </a:solidFill>
                  <a:latin typeface="Times New Roman" pitchFamily="18" charset="0"/>
                </a:rPr>
                <a:t> </a:t>
              </a:r>
              <a:endParaRPr lang="en-US" altLang="en-US"/>
            </a:p>
          </p:txBody>
        </p:sp>
        <p:sp>
          <p:nvSpPr>
            <p:cNvPr id="8216" name="Rectangle 30"/>
            <p:cNvSpPr>
              <a:spLocks noChangeArrowheads="1"/>
            </p:cNvSpPr>
            <p:nvPr/>
          </p:nvSpPr>
          <p:spPr bwMode="auto">
            <a:xfrm>
              <a:off x="2681" y="2785"/>
              <a:ext cx="290"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17" name="Rectangle 35"/>
            <p:cNvSpPr>
              <a:spLocks noChangeArrowheads="1"/>
            </p:cNvSpPr>
            <p:nvPr/>
          </p:nvSpPr>
          <p:spPr bwMode="auto">
            <a:xfrm>
              <a:off x="2656" y="2989"/>
              <a:ext cx="1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900">
                  <a:solidFill>
                    <a:srgbClr val="000000"/>
                  </a:solidFill>
                  <a:latin typeface="Times New Roman" pitchFamily="18" charset="0"/>
                </a:rPr>
                <a:t> </a:t>
              </a:r>
              <a:endParaRPr lang="en-US" altLang="en-US"/>
            </a:p>
          </p:txBody>
        </p:sp>
        <p:sp>
          <p:nvSpPr>
            <p:cNvPr id="8218" name="Rectangle 36"/>
            <p:cNvSpPr>
              <a:spLocks noChangeArrowheads="1"/>
            </p:cNvSpPr>
            <p:nvPr/>
          </p:nvSpPr>
          <p:spPr bwMode="auto">
            <a:xfrm>
              <a:off x="5135" y="2627"/>
              <a:ext cx="287"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19" name="Rectangle 37"/>
            <p:cNvSpPr>
              <a:spLocks noChangeArrowheads="1"/>
            </p:cNvSpPr>
            <p:nvPr/>
          </p:nvSpPr>
          <p:spPr bwMode="auto">
            <a:xfrm>
              <a:off x="5193" y="2660"/>
              <a:ext cx="18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1300">
                  <a:solidFill>
                    <a:srgbClr val="000000"/>
                  </a:solidFill>
                  <a:latin typeface="Times New Roman" pitchFamily="18" charset="0"/>
                </a:rPr>
                <a:t>3k</a:t>
              </a:r>
              <a:r>
                <a:rPr lang="en-US" altLang="en-US" sz="1300">
                  <a:solidFill>
                    <a:srgbClr val="000000"/>
                  </a:solidFill>
                  <a:latin typeface="Times New Roman" pitchFamily="18" charset="0"/>
                  <a:sym typeface="Symbol" pitchFamily="18" charset="2"/>
                </a:rPr>
                <a:t></a:t>
              </a:r>
              <a:endParaRPr lang="en-US" altLang="en-US">
                <a:sym typeface="Symbol" pitchFamily="18" charset="2"/>
              </a:endParaRPr>
            </a:p>
          </p:txBody>
        </p:sp>
        <p:sp>
          <p:nvSpPr>
            <p:cNvPr id="8220" name="Rectangle 41"/>
            <p:cNvSpPr>
              <a:spLocks noChangeArrowheads="1"/>
            </p:cNvSpPr>
            <p:nvPr/>
          </p:nvSpPr>
          <p:spPr bwMode="auto">
            <a:xfrm>
              <a:off x="5360" y="2660"/>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1300">
                  <a:solidFill>
                    <a:srgbClr val="000000"/>
                  </a:solidFill>
                  <a:latin typeface="Times New Roman" pitchFamily="18" charset="0"/>
                </a:rPr>
                <a:t> </a:t>
              </a:r>
              <a:endParaRPr lang="en-US" altLang="en-US"/>
            </a:p>
          </p:txBody>
        </p:sp>
        <p:sp>
          <p:nvSpPr>
            <p:cNvPr id="8221" name="Line 42"/>
            <p:cNvSpPr>
              <a:spLocks noChangeShapeType="1"/>
            </p:cNvSpPr>
            <p:nvPr/>
          </p:nvSpPr>
          <p:spPr bwMode="auto">
            <a:xfrm>
              <a:off x="5081" y="2282"/>
              <a:ext cx="0"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2" name="Line 44"/>
            <p:cNvSpPr>
              <a:spLocks noChangeShapeType="1"/>
            </p:cNvSpPr>
            <p:nvPr/>
          </p:nvSpPr>
          <p:spPr bwMode="auto">
            <a:xfrm>
              <a:off x="4296" y="2282"/>
              <a:ext cx="1"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23" name="Group 47"/>
            <p:cNvGrpSpPr>
              <a:grpSpLocks/>
            </p:cNvGrpSpPr>
            <p:nvPr/>
          </p:nvGrpSpPr>
          <p:grpSpPr bwMode="auto">
            <a:xfrm>
              <a:off x="4092" y="2728"/>
              <a:ext cx="387" cy="328"/>
              <a:chOff x="4092" y="2908"/>
              <a:chExt cx="387" cy="328"/>
            </a:xfrm>
          </p:grpSpPr>
          <p:sp>
            <p:nvSpPr>
              <p:cNvPr id="8255" name="Freeform 45"/>
              <p:cNvSpPr>
                <a:spLocks/>
              </p:cNvSpPr>
              <p:nvPr/>
            </p:nvSpPr>
            <p:spPr bwMode="auto">
              <a:xfrm>
                <a:off x="4092" y="2908"/>
                <a:ext cx="387" cy="328"/>
              </a:xfrm>
              <a:custGeom>
                <a:avLst/>
                <a:gdLst>
                  <a:gd name="T0" fmla="*/ 193 w 387"/>
                  <a:gd name="T1" fmla="*/ 0 h 328"/>
                  <a:gd name="T2" fmla="*/ 0 w 387"/>
                  <a:gd name="T3" fmla="*/ 164 h 328"/>
                  <a:gd name="T4" fmla="*/ 193 w 387"/>
                  <a:gd name="T5" fmla="*/ 328 h 328"/>
                  <a:gd name="T6" fmla="*/ 387 w 387"/>
                  <a:gd name="T7" fmla="*/ 164 h 328"/>
                  <a:gd name="T8" fmla="*/ 193 w 387"/>
                  <a:gd name="T9" fmla="*/ 0 h 328"/>
                  <a:gd name="T10" fmla="*/ 0 60000 65536"/>
                  <a:gd name="T11" fmla="*/ 0 60000 65536"/>
                  <a:gd name="T12" fmla="*/ 0 60000 65536"/>
                  <a:gd name="T13" fmla="*/ 0 60000 65536"/>
                  <a:gd name="T14" fmla="*/ 0 60000 65536"/>
                  <a:gd name="T15" fmla="*/ 0 w 387"/>
                  <a:gd name="T16" fmla="*/ 0 h 328"/>
                  <a:gd name="T17" fmla="*/ 387 w 387"/>
                  <a:gd name="T18" fmla="*/ 328 h 328"/>
                </a:gdLst>
                <a:ahLst/>
                <a:cxnLst>
                  <a:cxn ang="T10">
                    <a:pos x="T0" y="T1"/>
                  </a:cxn>
                  <a:cxn ang="T11">
                    <a:pos x="T2" y="T3"/>
                  </a:cxn>
                  <a:cxn ang="T12">
                    <a:pos x="T4" y="T5"/>
                  </a:cxn>
                  <a:cxn ang="T13">
                    <a:pos x="T6" y="T7"/>
                  </a:cxn>
                  <a:cxn ang="T14">
                    <a:pos x="T8" y="T9"/>
                  </a:cxn>
                </a:cxnLst>
                <a:rect l="T15" t="T16" r="T17" b="T18"/>
                <a:pathLst>
                  <a:path w="387" h="328">
                    <a:moveTo>
                      <a:pt x="193" y="0"/>
                    </a:moveTo>
                    <a:lnTo>
                      <a:pt x="0" y="164"/>
                    </a:lnTo>
                    <a:lnTo>
                      <a:pt x="193" y="328"/>
                    </a:lnTo>
                    <a:lnTo>
                      <a:pt x="387" y="164"/>
                    </a:lnTo>
                    <a:lnTo>
                      <a:pt x="1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6" name="Freeform 46"/>
              <p:cNvSpPr>
                <a:spLocks/>
              </p:cNvSpPr>
              <p:nvPr/>
            </p:nvSpPr>
            <p:spPr bwMode="auto">
              <a:xfrm>
                <a:off x="4092" y="2908"/>
                <a:ext cx="387" cy="328"/>
              </a:xfrm>
              <a:custGeom>
                <a:avLst/>
                <a:gdLst>
                  <a:gd name="T0" fmla="*/ 193 w 387"/>
                  <a:gd name="T1" fmla="*/ 0 h 328"/>
                  <a:gd name="T2" fmla="*/ 0 w 387"/>
                  <a:gd name="T3" fmla="*/ 164 h 328"/>
                  <a:gd name="T4" fmla="*/ 193 w 387"/>
                  <a:gd name="T5" fmla="*/ 328 h 328"/>
                  <a:gd name="T6" fmla="*/ 387 w 387"/>
                  <a:gd name="T7" fmla="*/ 164 h 328"/>
                  <a:gd name="T8" fmla="*/ 193 w 387"/>
                  <a:gd name="T9" fmla="*/ 0 h 328"/>
                  <a:gd name="T10" fmla="*/ 0 60000 65536"/>
                  <a:gd name="T11" fmla="*/ 0 60000 65536"/>
                  <a:gd name="T12" fmla="*/ 0 60000 65536"/>
                  <a:gd name="T13" fmla="*/ 0 60000 65536"/>
                  <a:gd name="T14" fmla="*/ 0 60000 65536"/>
                  <a:gd name="T15" fmla="*/ 0 w 387"/>
                  <a:gd name="T16" fmla="*/ 0 h 328"/>
                  <a:gd name="T17" fmla="*/ 387 w 387"/>
                  <a:gd name="T18" fmla="*/ 328 h 328"/>
                </a:gdLst>
                <a:ahLst/>
                <a:cxnLst>
                  <a:cxn ang="T10">
                    <a:pos x="T0" y="T1"/>
                  </a:cxn>
                  <a:cxn ang="T11">
                    <a:pos x="T2" y="T3"/>
                  </a:cxn>
                  <a:cxn ang="T12">
                    <a:pos x="T4" y="T5"/>
                  </a:cxn>
                  <a:cxn ang="T13">
                    <a:pos x="T6" y="T7"/>
                  </a:cxn>
                  <a:cxn ang="T14">
                    <a:pos x="T8" y="T9"/>
                  </a:cxn>
                </a:cxnLst>
                <a:rect l="T15" t="T16" r="T17" b="T18"/>
                <a:pathLst>
                  <a:path w="387" h="328">
                    <a:moveTo>
                      <a:pt x="193" y="0"/>
                    </a:moveTo>
                    <a:lnTo>
                      <a:pt x="0" y="164"/>
                    </a:lnTo>
                    <a:lnTo>
                      <a:pt x="193" y="328"/>
                    </a:lnTo>
                    <a:lnTo>
                      <a:pt x="387" y="164"/>
                    </a:lnTo>
                    <a:lnTo>
                      <a:pt x="193" y="0"/>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224" name="Freeform 48"/>
            <p:cNvSpPr>
              <a:spLocks noEditPoints="1"/>
            </p:cNvSpPr>
            <p:nvPr/>
          </p:nvSpPr>
          <p:spPr bwMode="auto">
            <a:xfrm>
              <a:off x="4271" y="2808"/>
              <a:ext cx="47" cy="196"/>
            </a:xfrm>
            <a:custGeom>
              <a:avLst/>
              <a:gdLst>
                <a:gd name="T0" fmla="*/ 0 w 799"/>
                <a:gd name="T1" fmla="*/ 0 h 2922"/>
                <a:gd name="T2" fmla="*/ 0 w 799"/>
                <a:gd name="T3" fmla="*/ 0 h 2922"/>
                <a:gd name="T4" fmla="*/ 0 w 799"/>
                <a:gd name="T5" fmla="*/ 0 h 2922"/>
                <a:gd name="T6" fmla="*/ 0 w 799"/>
                <a:gd name="T7" fmla="*/ 0 h 2922"/>
                <a:gd name="T8" fmla="*/ 0 w 799"/>
                <a:gd name="T9" fmla="*/ 0 h 2922"/>
                <a:gd name="T10" fmla="*/ 0 w 799"/>
                <a:gd name="T11" fmla="*/ 0 h 2922"/>
                <a:gd name="T12" fmla="*/ 0 w 799"/>
                <a:gd name="T13" fmla="*/ 0 h 2922"/>
                <a:gd name="T14" fmla="*/ 0 w 799"/>
                <a:gd name="T15" fmla="*/ 0 h 2922"/>
                <a:gd name="T16" fmla="*/ 0 w 799"/>
                <a:gd name="T17" fmla="*/ 0 h 2922"/>
                <a:gd name="T18" fmla="*/ 0 w 799"/>
                <a:gd name="T19" fmla="*/ 0 h 2922"/>
                <a:gd name="T20" fmla="*/ 0 w 799"/>
                <a:gd name="T21" fmla="*/ 0 h 29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9"/>
                <a:gd name="T34" fmla="*/ 0 h 2922"/>
                <a:gd name="T35" fmla="*/ 799 w 799"/>
                <a:gd name="T36" fmla="*/ 2922 h 29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9" h="2922">
                  <a:moveTo>
                    <a:pt x="256" y="2851"/>
                  </a:moveTo>
                  <a:lnTo>
                    <a:pt x="338" y="664"/>
                  </a:lnTo>
                  <a:cubicBezTo>
                    <a:pt x="339" y="627"/>
                    <a:pt x="370" y="599"/>
                    <a:pt x="407" y="600"/>
                  </a:cubicBezTo>
                  <a:cubicBezTo>
                    <a:pt x="444" y="601"/>
                    <a:pt x="472" y="632"/>
                    <a:pt x="471" y="669"/>
                  </a:cubicBezTo>
                  <a:lnTo>
                    <a:pt x="389" y="2856"/>
                  </a:lnTo>
                  <a:cubicBezTo>
                    <a:pt x="388" y="2893"/>
                    <a:pt x="357" y="2922"/>
                    <a:pt x="320" y="2920"/>
                  </a:cubicBezTo>
                  <a:cubicBezTo>
                    <a:pt x="283" y="2919"/>
                    <a:pt x="254" y="2888"/>
                    <a:pt x="256" y="2851"/>
                  </a:cubicBezTo>
                  <a:close/>
                  <a:moveTo>
                    <a:pt x="0" y="785"/>
                  </a:moveTo>
                  <a:lnTo>
                    <a:pt x="429" y="0"/>
                  </a:lnTo>
                  <a:lnTo>
                    <a:pt x="799" y="815"/>
                  </a:lnTo>
                  <a:lnTo>
                    <a:pt x="0" y="785"/>
                  </a:lnTo>
                  <a:close/>
                </a:path>
              </a:pathLst>
            </a:custGeom>
            <a:solidFill>
              <a:srgbClr val="000000"/>
            </a:solidFill>
            <a:ln w="1588" cap="flat">
              <a:solidFill>
                <a:srgbClr val="000000"/>
              </a:solidFill>
              <a:prstDash val="solid"/>
              <a:bevel/>
              <a:headEnd/>
              <a:tailEnd/>
            </a:ln>
          </p:spPr>
          <p:txBody>
            <a:bodyPr/>
            <a:lstStyle/>
            <a:p>
              <a:endParaRPr lang="en-US"/>
            </a:p>
          </p:txBody>
        </p:sp>
        <p:sp>
          <p:nvSpPr>
            <p:cNvPr id="8225" name="Line 49"/>
            <p:cNvSpPr>
              <a:spLocks noChangeShapeType="1"/>
            </p:cNvSpPr>
            <p:nvPr/>
          </p:nvSpPr>
          <p:spPr bwMode="auto">
            <a:xfrm>
              <a:off x="4297" y="2282"/>
              <a:ext cx="76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6" name="Line 50"/>
            <p:cNvSpPr>
              <a:spLocks noChangeShapeType="1"/>
            </p:cNvSpPr>
            <p:nvPr/>
          </p:nvSpPr>
          <p:spPr bwMode="auto">
            <a:xfrm>
              <a:off x="2977" y="3203"/>
              <a:ext cx="2068"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27" name="Group 53"/>
            <p:cNvGrpSpPr>
              <a:grpSpLocks/>
            </p:cNvGrpSpPr>
            <p:nvPr/>
          </p:nvGrpSpPr>
          <p:grpSpPr bwMode="auto">
            <a:xfrm>
              <a:off x="5029" y="2576"/>
              <a:ext cx="104" cy="294"/>
              <a:chOff x="5029" y="2756"/>
              <a:chExt cx="104" cy="294"/>
            </a:xfrm>
          </p:grpSpPr>
          <p:sp>
            <p:nvSpPr>
              <p:cNvPr id="8253" name="Rectangle 51"/>
              <p:cNvSpPr>
                <a:spLocks noChangeArrowheads="1"/>
              </p:cNvSpPr>
              <p:nvPr/>
            </p:nvSpPr>
            <p:spPr bwMode="auto">
              <a:xfrm>
                <a:off x="5029" y="2756"/>
                <a:ext cx="104" cy="2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54" name="Rectangle 52"/>
              <p:cNvSpPr>
                <a:spLocks noChangeArrowheads="1"/>
              </p:cNvSpPr>
              <p:nvPr/>
            </p:nvSpPr>
            <p:spPr bwMode="auto">
              <a:xfrm>
                <a:off x="5029" y="2756"/>
                <a:ext cx="104" cy="294"/>
              </a:xfrm>
              <a:prstGeom prst="rect">
                <a:avLst/>
              </a:prstGeom>
              <a:noFill/>
              <a:ln w="952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8228" name="Line 54"/>
            <p:cNvSpPr>
              <a:spLocks noChangeShapeType="1"/>
            </p:cNvSpPr>
            <p:nvPr/>
          </p:nvSpPr>
          <p:spPr bwMode="auto">
            <a:xfrm>
              <a:off x="2977" y="2282"/>
              <a:ext cx="0" cy="92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29" name="Group 60"/>
            <p:cNvGrpSpPr>
              <a:grpSpLocks/>
            </p:cNvGrpSpPr>
            <p:nvPr/>
          </p:nvGrpSpPr>
          <p:grpSpPr bwMode="auto">
            <a:xfrm>
              <a:off x="2835" y="2637"/>
              <a:ext cx="274" cy="260"/>
              <a:chOff x="3168" y="2988"/>
              <a:chExt cx="274" cy="260"/>
            </a:xfrm>
          </p:grpSpPr>
          <p:sp>
            <p:nvSpPr>
              <p:cNvPr id="8251" name="Oval 58"/>
              <p:cNvSpPr>
                <a:spLocks noChangeArrowheads="1"/>
              </p:cNvSpPr>
              <p:nvPr/>
            </p:nvSpPr>
            <p:spPr bwMode="auto">
              <a:xfrm>
                <a:off x="3168" y="2988"/>
                <a:ext cx="274" cy="260"/>
              </a:xfrm>
              <a:prstGeom prst="ellipse">
                <a:avLst/>
              </a:prstGeom>
              <a:solidFill>
                <a:srgbClr val="FFFFFF"/>
              </a:solidFill>
              <a:ln w="0">
                <a:solidFill>
                  <a:srgbClr val="000000"/>
                </a:solidFill>
                <a:round/>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52" name="Oval 59"/>
              <p:cNvSpPr>
                <a:spLocks noChangeArrowheads="1"/>
              </p:cNvSpPr>
              <p:nvPr/>
            </p:nvSpPr>
            <p:spPr bwMode="auto">
              <a:xfrm>
                <a:off x="3168" y="2988"/>
                <a:ext cx="274" cy="260"/>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8230" name="Line 61"/>
            <p:cNvSpPr>
              <a:spLocks noChangeShapeType="1"/>
            </p:cNvSpPr>
            <p:nvPr/>
          </p:nvSpPr>
          <p:spPr bwMode="auto">
            <a:xfrm>
              <a:off x="2977" y="2282"/>
              <a:ext cx="64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1" name="Rectangle 62"/>
            <p:cNvSpPr>
              <a:spLocks noChangeArrowheads="1"/>
            </p:cNvSpPr>
            <p:nvPr/>
          </p:nvSpPr>
          <p:spPr bwMode="auto">
            <a:xfrm>
              <a:off x="4399" y="2948"/>
              <a:ext cx="385"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nvGrpSpPr>
            <p:cNvPr id="8232" name="Group 78"/>
            <p:cNvGrpSpPr>
              <a:grpSpLocks/>
            </p:cNvGrpSpPr>
            <p:nvPr/>
          </p:nvGrpSpPr>
          <p:grpSpPr bwMode="auto">
            <a:xfrm>
              <a:off x="4405" y="2667"/>
              <a:ext cx="449" cy="167"/>
              <a:chOff x="4405" y="2847"/>
              <a:chExt cx="449" cy="167"/>
            </a:xfrm>
          </p:grpSpPr>
          <p:sp>
            <p:nvSpPr>
              <p:cNvPr id="8247" name="Rectangle 63"/>
              <p:cNvSpPr>
                <a:spLocks noChangeArrowheads="1"/>
              </p:cNvSpPr>
              <p:nvPr/>
            </p:nvSpPr>
            <p:spPr bwMode="auto">
              <a:xfrm>
                <a:off x="4405" y="2856"/>
                <a:ext cx="3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1300">
                    <a:solidFill>
                      <a:srgbClr val="000000"/>
                    </a:solidFill>
                    <a:latin typeface="Times New Roman" pitchFamily="18" charset="0"/>
                  </a:rPr>
                  <a:t>20x10</a:t>
                </a:r>
                <a:r>
                  <a:rPr lang="en-US" altLang="en-US" sz="1300" baseline="30000">
                    <a:solidFill>
                      <a:srgbClr val="000000"/>
                    </a:solidFill>
                    <a:latin typeface="Times New Roman" pitchFamily="18" charset="0"/>
                  </a:rPr>
                  <a:t>-3</a:t>
                </a:r>
              </a:p>
            </p:txBody>
          </p:sp>
          <p:sp>
            <p:nvSpPr>
              <p:cNvPr id="8248" name="Rectangle 64"/>
              <p:cNvSpPr>
                <a:spLocks noChangeArrowheads="1"/>
              </p:cNvSpPr>
              <p:nvPr/>
            </p:nvSpPr>
            <p:spPr bwMode="auto">
              <a:xfrm>
                <a:off x="4753" y="2847"/>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1300">
                    <a:solidFill>
                      <a:srgbClr val="000000"/>
                    </a:solidFill>
                    <a:latin typeface="Times New Roman" pitchFamily="18" charset="0"/>
                  </a:rPr>
                  <a:t>v</a:t>
                </a:r>
                <a:endParaRPr lang="en-US" altLang="en-US"/>
              </a:p>
            </p:txBody>
          </p:sp>
          <p:sp>
            <p:nvSpPr>
              <p:cNvPr id="8249" name="Rectangle 65"/>
              <p:cNvSpPr>
                <a:spLocks noChangeArrowheads="1"/>
              </p:cNvSpPr>
              <p:nvPr/>
            </p:nvSpPr>
            <p:spPr bwMode="auto">
              <a:xfrm>
                <a:off x="4798" y="2928"/>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900">
                    <a:solidFill>
                      <a:srgbClr val="000000"/>
                    </a:solidFill>
                    <a:latin typeface="Times New Roman" pitchFamily="18" charset="0"/>
                  </a:rPr>
                  <a:t>in</a:t>
                </a:r>
                <a:endParaRPr lang="en-US" altLang="en-US"/>
              </a:p>
            </p:txBody>
          </p:sp>
          <p:sp>
            <p:nvSpPr>
              <p:cNvPr id="8250" name="Rectangle 66"/>
              <p:cNvSpPr>
                <a:spLocks noChangeArrowheads="1"/>
              </p:cNvSpPr>
              <p:nvPr/>
            </p:nvSpPr>
            <p:spPr bwMode="auto">
              <a:xfrm>
                <a:off x="4831" y="2894"/>
                <a:ext cx="1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sz="900">
                    <a:solidFill>
                      <a:srgbClr val="000000"/>
                    </a:solidFill>
                    <a:latin typeface="Times New Roman" pitchFamily="18" charset="0"/>
                  </a:rPr>
                  <a:t> </a:t>
                </a:r>
                <a:endParaRPr lang="en-US" altLang="en-US"/>
              </a:p>
            </p:txBody>
          </p:sp>
        </p:grpSp>
        <p:sp>
          <p:nvSpPr>
            <p:cNvPr id="8233" name="Freeform 68"/>
            <p:cNvSpPr>
              <a:spLocks noEditPoints="1"/>
            </p:cNvSpPr>
            <p:nvPr/>
          </p:nvSpPr>
          <p:spPr bwMode="auto">
            <a:xfrm>
              <a:off x="5416" y="2440"/>
              <a:ext cx="48" cy="636"/>
            </a:xfrm>
            <a:custGeom>
              <a:avLst/>
              <a:gdLst>
                <a:gd name="T0" fmla="*/ 0 w 400"/>
                <a:gd name="T1" fmla="*/ 0 h 4733"/>
                <a:gd name="T2" fmla="*/ 0 w 400"/>
                <a:gd name="T3" fmla="*/ 0 h 4733"/>
                <a:gd name="T4" fmla="*/ 0 w 400"/>
                <a:gd name="T5" fmla="*/ 0 h 4733"/>
                <a:gd name="T6" fmla="*/ 0 w 400"/>
                <a:gd name="T7" fmla="*/ 0 h 4733"/>
                <a:gd name="T8" fmla="*/ 0 w 400"/>
                <a:gd name="T9" fmla="*/ 0 h 4733"/>
                <a:gd name="T10" fmla="*/ 0 w 400"/>
                <a:gd name="T11" fmla="*/ 0 h 4733"/>
                <a:gd name="T12" fmla="*/ 0 w 400"/>
                <a:gd name="T13" fmla="*/ 0 h 4733"/>
                <a:gd name="T14" fmla="*/ 0 w 400"/>
                <a:gd name="T15" fmla="*/ 0 h 4733"/>
                <a:gd name="T16" fmla="*/ 0 w 400"/>
                <a:gd name="T17" fmla="*/ 0 h 4733"/>
                <a:gd name="T18" fmla="*/ 0 w 400"/>
                <a:gd name="T19" fmla="*/ 0 h 4733"/>
                <a:gd name="T20" fmla="*/ 0 w 400"/>
                <a:gd name="T21" fmla="*/ 0 h 47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0"/>
                <a:gd name="T34" fmla="*/ 0 h 4733"/>
                <a:gd name="T35" fmla="*/ 400 w 400"/>
                <a:gd name="T36" fmla="*/ 4733 h 47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0" h="4733">
                  <a:moveTo>
                    <a:pt x="166" y="4700"/>
                  </a:moveTo>
                  <a:lnTo>
                    <a:pt x="166" y="333"/>
                  </a:lnTo>
                  <a:cubicBezTo>
                    <a:pt x="166" y="315"/>
                    <a:pt x="181" y="300"/>
                    <a:pt x="200" y="300"/>
                  </a:cubicBezTo>
                  <a:cubicBezTo>
                    <a:pt x="218" y="300"/>
                    <a:pt x="233" y="315"/>
                    <a:pt x="233" y="333"/>
                  </a:cubicBezTo>
                  <a:lnTo>
                    <a:pt x="233" y="4700"/>
                  </a:lnTo>
                  <a:cubicBezTo>
                    <a:pt x="233" y="4718"/>
                    <a:pt x="218" y="4733"/>
                    <a:pt x="200" y="4733"/>
                  </a:cubicBezTo>
                  <a:cubicBezTo>
                    <a:pt x="181" y="4733"/>
                    <a:pt x="166" y="4718"/>
                    <a:pt x="166" y="4700"/>
                  </a:cubicBezTo>
                  <a:close/>
                  <a:moveTo>
                    <a:pt x="0" y="400"/>
                  </a:moveTo>
                  <a:lnTo>
                    <a:pt x="200" y="0"/>
                  </a:lnTo>
                  <a:lnTo>
                    <a:pt x="400" y="400"/>
                  </a:lnTo>
                  <a:lnTo>
                    <a:pt x="0" y="40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8234" name="Rectangle 70"/>
            <p:cNvSpPr>
              <a:spLocks noChangeArrowheads="1"/>
            </p:cNvSpPr>
            <p:nvPr/>
          </p:nvSpPr>
          <p:spPr bwMode="auto">
            <a:xfrm>
              <a:off x="5530" y="2618"/>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altLang="en-US">
                  <a:solidFill>
                    <a:srgbClr val="000000"/>
                  </a:solidFill>
                  <a:latin typeface="Times New Roman" pitchFamily="18" charset="0"/>
                </a:rPr>
                <a:t>v</a:t>
              </a:r>
              <a:r>
                <a:rPr lang="en-US" altLang="en-US" baseline="-25000">
                  <a:solidFill>
                    <a:srgbClr val="000000"/>
                  </a:solidFill>
                  <a:latin typeface="Times New Roman" pitchFamily="18" charset="0"/>
                </a:rPr>
                <a:t>o</a:t>
              </a:r>
              <a:endParaRPr lang="en-US" altLang="en-US"/>
            </a:p>
          </p:txBody>
        </p:sp>
        <p:sp>
          <p:nvSpPr>
            <p:cNvPr id="8235" name="Line 74"/>
            <p:cNvSpPr>
              <a:spLocks noChangeShapeType="1"/>
            </p:cNvSpPr>
            <p:nvPr/>
          </p:nvSpPr>
          <p:spPr bwMode="auto">
            <a:xfrm flipV="1">
              <a:off x="3799" y="2494"/>
              <a:ext cx="0" cy="4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6" name="Rectangle 76"/>
            <p:cNvSpPr>
              <a:spLocks noChangeArrowheads="1"/>
            </p:cNvSpPr>
            <p:nvPr/>
          </p:nvSpPr>
          <p:spPr bwMode="auto">
            <a:xfrm>
              <a:off x="3816" y="2567"/>
              <a:ext cx="24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lnSpc>
                  <a:spcPct val="150000"/>
                </a:lnSpc>
              </a:pPr>
              <a:r>
                <a:rPr lang="en-GB" altLang="ja-JP">
                  <a:ea typeface="MS PGothic" pitchFamily="34" charset="-128"/>
                </a:rPr>
                <a:t>v</a:t>
              </a:r>
              <a:r>
                <a:rPr lang="en-GB" altLang="ja-JP" baseline="-25000">
                  <a:ea typeface="MS PGothic" pitchFamily="34" charset="-128"/>
                </a:rPr>
                <a:t>in</a:t>
              </a:r>
            </a:p>
          </p:txBody>
        </p:sp>
        <p:sp>
          <p:nvSpPr>
            <p:cNvPr id="8237" name="Rectangle 116"/>
            <p:cNvSpPr>
              <a:spLocks noChangeArrowheads="1"/>
            </p:cNvSpPr>
            <p:nvPr/>
          </p:nvSpPr>
          <p:spPr bwMode="auto">
            <a:xfrm>
              <a:off x="2611" y="2673"/>
              <a:ext cx="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g</a:t>
              </a:r>
              <a:endParaRPr lang="en-GB" altLang="en-US"/>
            </a:p>
          </p:txBody>
        </p:sp>
        <p:sp>
          <p:nvSpPr>
            <p:cNvPr id="8238" name="Line 117"/>
            <p:cNvSpPr>
              <a:spLocks noChangeShapeType="1"/>
            </p:cNvSpPr>
            <p:nvPr/>
          </p:nvSpPr>
          <p:spPr bwMode="auto">
            <a:xfrm flipV="1">
              <a:off x="2755" y="2620"/>
              <a:ext cx="0"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9" name="Line 118"/>
            <p:cNvSpPr>
              <a:spLocks noChangeShapeType="1"/>
            </p:cNvSpPr>
            <p:nvPr/>
          </p:nvSpPr>
          <p:spPr bwMode="auto">
            <a:xfrm>
              <a:off x="3222" y="2286"/>
              <a:ext cx="0" cy="9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40" name="Group 57"/>
            <p:cNvGrpSpPr>
              <a:grpSpLocks/>
            </p:cNvGrpSpPr>
            <p:nvPr/>
          </p:nvGrpSpPr>
          <p:grpSpPr bwMode="auto">
            <a:xfrm>
              <a:off x="3169" y="2627"/>
              <a:ext cx="104" cy="293"/>
              <a:chOff x="3259" y="2582"/>
              <a:chExt cx="104" cy="293"/>
            </a:xfrm>
          </p:grpSpPr>
          <p:sp>
            <p:nvSpPr>
              <p:cNvPr id="8245" name="Rectangle 55"/>
              <p:cNvSpPr>
                <a:spLocks noChangeArrowheads="1"/>
              </p:cNvSpPr>
              <p:nvPr/>
            </p:nvSpPr>
            <p:spPr bwMode="auto">
              <a:xfrm>
                <a:off x="3259" y="2582"/>
                <a:ext cx="104" cy="29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46" name="Rectangle 56"/>
              <p:cNvSpPr>
                <a:spLocks noChangeArrowheads="1"/>
              </p:cNvSpPr>
              <p:nvPr/>
            </p:nvSpPr>
            <p:spPr bwMode="auto">
              <a:xfrm>
                <a:off x="3259" y="2582"/>
                <a:ext cx="104" cy="293"/>
              </a:xfrm>
              <a:prstGeom prst="rect">
                <a:avLst/>
              </a:prstGeom>
              <a:solidFill>
                <a:schemeClr val="bg1"/>
              </a:solidFill>
              <a:ln w="9525" cap="rnd">
                <a:solidFill>
                  <a:srgbClr val="000000"/>
                </a:solidFill>
                <a:miter lim="800000"/>
                <a:headEnd/>
                <a:tailEnd/>
              </a:ln>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grpSp>
        <p:sp>
          <p:nvSpPr>
            <p:cNvPr id="8241" name="Oval 119"/>
            <p:cNvSpPr>
              <a:spLocks noChangeArrowheads="1"/>
            </p:cNvSpPr>
            <p:nvPr/>
          </p:nvSpPr>
          <p:spPr bwMode="auto">
            <a:xfrm>
              <a:off x="3614" y="3164"/>
              <a:ext cx="77" cy="77"/>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42" name="Oval 73"/>
            <p:cNvSpPr>
              <a:spLocks noChangeArrowheads="1"/>
            </p:cNvSpPr>
            <p:nvPr/>
          </p:nvSpPr>
          <p:spPr bwMode="auto">
            <a:xfrm>
              <a:off x="3595" y="2245"/>
              <a:ext cx="77" cy="77"/>
            </a:xfrm>
            <a:prstGeom prst="ellipse">
              <a:avLst/>
            </a:prstGeom>
            <a:solidFill>
              <a:schemeClr val="bg1"/>
            </a:solidFill>
            <a:ln w="9525">
              <a:solidFill>
                <a:schemeClr val="tx1"/>
              </a:solidFill>
              <a:round/>
              <a:headEnd/>
              <a:tailEnd/>
            </a:ln>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endParaRPr lang="en-US" altLang="en-US"/>
            </a:p>
          </p:txBody>
        </p:sp>
        <p:sp>
          <p:nvSpPr>
            <p:cNvPr id="8243" name="Rectangle 125"/>
            <p:cNvSpPr>
              <a:spLocks noChangeArrowheads="1"/>
            </p:cNvSpPr>
            <p:nvPr/>
          </p:nvSpPr>
          <p:spPr bwMode="auto">
            <a:xfrm>
              <a:off x="4754" y="2269"/>
              <a:ext cx="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en-US">
                  <a:solidFill>
                    <a:srgbClr val="000000"/>
                  </a:solidFill>
                  <a:latin typeface="Times New Roman" pitchFamily="18" charset="0"/>
                </a:rPr>
                <a:t>i</a:t>
              </a:r>
              <a:r>
                <a:rPr lang="en-GB" altLang="en-US" baseline="-25000">
                  <a:solidFill>
                    <a:srgbClr val="000000"/>
                  </a:solidFill>
                  <a:latin typeface="Times New Roman" pitchFamily="18" charset="0"/>
                </a:rPr>
                <a:t>o</a:t>
              </a:r>
              <a:endParaRPr lang="en-GB" altLang="en-US"/>
            </a:p>
          </p:txBody>
        </p:sp>
        <p:sp>
          <p:nvSpPr>
            <p:cNvPr id="8244" name="Line 126"/>
            <p:cNvSpPr>
              <a:spLocks noChangeShapeType="1"/>
            </p:cNvSpPr>
            <p:nvPr/>
          </p:nvSpPr>
          <p:spPr bwMode="auto">
            <a:xfrm>
              <a:off x="4599" y="2277"/>
              <a:ext cx="1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965313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9</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747304"/>
            <a:ext cx="5893648" cy="1200329"/>
          </a:xfrm>
          <a:prstGeom prst="rect">
            <a:avLst/>
          </a:prstGeom>
        </p:spPr>
        <p:txBody>
          <a:bodyPr wrap="square">
            <a:spAutoFit/>
          </a:bodyPr>
          <a:lstStyle/>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Part </a:t>
            </a:r>
            <a:r>
              <a:rPr lang="en-GB" altLang="zh-CN" sz="3600" b="1" dirty="0">
                <a:latin typeface="Times New Roman" panose="02020603050405020304" pitchFamily="18" charset="0"/>
                <a:ea typeface="SimSun" pitchFamily="2" charset="-122"/>
                <a:cs typeface="Times New Roman" panose="02020603050405020304" pitchFamily="18" charset="0"/>
              </a:rPr>
              <a:t>2</a:t>
            </a:r>
            <a:r>
              <a:rPr lang="en-GB" altLang="zh-CN" sz="3600" b="1" dirty="0" smtClean="0">
                <a:latin typeface="Times New Roman" panose="02020603050405020304" pitchFamily="18" charset="0"/>
                <a:ea typeface="SimSun" pitchFamily="2" charset="-122"/>
                <a:cs typeface="Times New Roman" panose="02020603050405020304" pitchFamily="18" charset="0"/>
              </a:rPr>
              <a:t>: Feedback and Stability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510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22241</TotalTime>
  <Words>891</Words>
  <Application>Microsoft Office PowerPoint</Application>
  <PresentationFormat>On-screen Show (4:3)</PresentationFormat>
  <Paragraphs>177</Paragraphs>
  <Slides>21</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Edge</vt:lpstr>
      <vt:lpstr>Equation</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Configuration of Feedback Amplifier</vt:lpstr>
      <vt:lpstr>Nyquist Plot: Two-Stage CE</vt:lpstr>
      <vt:lpstr>Nyquist Plot: Three-Stage CE  </vt:lpstr>
      <vt:lpstr>Nyquist Plot: Three-Stage CE  </vt:lpstr>
      <vt:lpstr>Nyquist Plot: Three-Stage CE </vt:lpstr>
      <vt:lpstr>Bode Plot:  Phase and Gain Margins</vt:lpstr>
      <vt:lpstr>Bode Plot:  Phase and Gain Margins</vt:lpstr>
      <vt:lpstr>Feedback  and Stability</vt:lpstr>
      <vt:lpstr>Solution </vt:lpstr>
      <vt:lpstr>Solution (c)</vt:lpstr>
      <vt:lpstr>Nyquist Plot: Three-Stage CE  </vt:lpstr>
      <vt:lpstr>PowerPoint Presentation</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Sanghyuk Lee</cp:lastModifiedBy>
  <cp:revision>253</cp:revision>
  <dcterms:created xsi:type="dcterms:W3CDTF">2007-12-30T16:32:35Z</dcterms:created>
  <dcterms:modified xsi:type="dcterms:W3CDTF">2018-11-22T10:36:40Z</dcterms:modified>
</cp:coreProperties>
</file>