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577" r:id="rId2"/>
    <p:sldId id="500" r:id="rId3"/>
    <p:sldId id="506" r:id="rId4"/>
    <p:sldId id="551" r:id="rId5"/>
    <p:sldId id="544" r:id="rId6"/>
    <p:sldId id="578" r:id="rId7"/>
    <p:sldId id="548" r:id="rId8"/>
    <p:sldId id="553" r:id="rId9"/>
    <p:sldId id="520" r:id="rId10"/>
    <p:sldId id="545" r:id="rId11"/>
    <p:sldId id="546" r:id="rId12"/>
    <p:sldId id="547" r:id="rId13"/>
    <p:sldId id="564" r:id="rId14"/>
    <p:sldId id="567" r:id="rId15"/>
    <p:sldId id="579" r:id="rId16"/>
    <p:sldId id="521" r:id="rId17"/>
    <p:sldId id="561" r:id="rId18"/>
    <p:sldId id="575" r:id="rId19"/>
    <p:sldId id="562" r:id="rId20"/>
    <p:sldId id="563" r:id="rId21"/>
    <p:sldId id="557" r:id="rId22"/>
    <p:sldId id="558" r:id="rId23"/>
    <p:sldId id="559" r:id="rId24"/>
    <p:sldId id="580" r:id="rId25"/>
    <p:sldId id="523" r:id="rId26"/>
    <p:sldId id="569" r:id="rId27"/>
    <p:sldId id="576" r:id="rId28"/>
    <p:sldId id="572" r:id="rId29"/>
    <p:sldId id="573" r:id="rId30"/>
    <p:sldId id="574" r:id="rId31"/>
    <p:sldId id="531" r:id="rId32"/>
  </p:sldIdLst>
  <p:sldSz cx="9144000" cy="6858000" type="screen4x3"/>
  <p:notesSz cx="9928225" cy="6797675"/>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9933"/>
    <a:srgbClr val="B2B2B2"/>
    <a:srgbClr val="DDDDDD"/>
    <a:srgbClr val="FFFF00"/>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2" autoAdjust="0"/>
    <p:restoredTop sz="92345" autoAdjust="0"/>
  </p:normalViewPr>
  <p:slideViewPr>
    <p:cSldViewPr snapToGrid="0">
      <p:cViewPr>
        <p:scale>
          <a:sx n="96" d="100"/>
          <a:sy n="96" d="100"/>
        </p:scale>
        <p:origin x="-2238" y="-552"/>
      </p:cViewPr>
      <p:guideLst>
        <p:guide orient="horz"/>
        <p:guide/>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7.wmf"/><Relationship Id="rId18" Type="http://schemas.openxmlformats.org/officeDocument/2006/relationships/image" Target="../media/image112.wmf"/><Relationship Id="rId3" Type="http://schemas.openxmlformats.org/officeDocument/2006/relationships/image" Target="../media/image97.wmf"/><Relationship Id="rId7" Type="http://schemas.openxmlformats.org/officeDocument/2006/relationships/image" Target="../media/image101.wmf"/><Relationship Id="rId12" Type="http://schemas.openxmlformats.org/officeDocument/2006/relationships/image" Target="../media/image106.wmf"/><Relationship Id="rId17" Type="http://schemas.openxmlformats.org/officeDocument/2006/relationships/image" Target="../media/image111.wmf"/><Relationship Id="rId2" Type="http://schemas.openxmlformats.org/officeDocument/2006/relationships/image" Target="../media/image96.wmf"/><Relationship Id="rId16" Type="http://schemas.openxmlformats.org/officeDocument/2006/relationships/image" Target="../media/image110.wmf"/><Relationship Id="rId1" Type="http://schemas.openxmlformats.org/officeDocument/2006/relationships/image" Target="../media/image95.wmf"/><Relationship Id="rId6" Type="http://schemas.openxmlformats.org/officeDocument/2006/relationships/image" Target="../media/image100.wmf"/><Relationship Id="rId11" Type="http://schemas.openxmlformats.org/officeDocument/2006/relationships/image" Target="../media/image105.wmf"/><Relationship Id="rId5" Type="http://schemas.openxmlformats.org/officeDocument/2006/relationships/image" Target="../media/image99.wmf"/><Relationship Id="rId15" Type="http://schemas.openxmlformats.org/officeDocument/2006/relationships/image" Target="../media/image109.wmf"/><Relationship Id="rId10" Type="http://schemas.openxmlformats.org/officeDocument/2006/relationships/image" Target="../media/image104.wmf"/><Relationship Id="rId19" Type="http://schemas.openxmlformats.org/officeDocument/2006/relationships/image" Target="../media/image113.wmf"/><Relationship Id="rId4" Type="http://schemas.openxmlformats.org/officeDocument/2006/relationships/image" Target="../media/image98.wmf"/><Relationship Id="rId9" Type="http://schemas.openxmlformats.org/officeDocument/2006/relationships/image" Target="../media/image103.wmf"/><Relationship Id="rId14"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9" Type="http://schemas.openxmlformats.org/officeDocument/2006/relationships/image" Target="../media/image12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33.wmf"/><Relationship Id="rId5" Type="http://schemas.openxmlformats.org/officeDocument/2006/relationships/image" Target="../media/image12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430053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5624513" y="0"/>
            <a:ext cx="430212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6456363"/>
            <a:ext cx="430053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5624513" y="6456363"/>
            <a:ext cx="430212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F1AF018-6A37-40BE-9F62-57B7E4D3C854}" type="slidenum">
              <a:rPr lang="en-GB" altLang="zh-CN"/>
              <a:pPr/>
              <a:t>‹#›</a:t>
            </a:fld>
            <a:endParaRPr lang="en-GB" altLang="zh-CN"/>
          </a:p>
        </p:txBody>
      </p:sp>
    </p:spTree>
    <p:extLst>
      <p:ext uri="{BB962C8B-B14F-4D97-AF65-F5344CB8AC3E}">
        <p14:creationId xmlns:p14="http://schemas.microsoft.com/office/powerpoint/2010/main" val="6780409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30053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5624513" y="0"/>
            <a:ext cx="4302125"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911225" y="671513"/>
            <a:ext cx="7940675" cy="30591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6456363"/>
            <a:ext cx="430053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5624513" y="6456363"/>
            <a:ext cx="430212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4CE0A9-9C38-4BAA-97D1-C344D13E755A}" type="slidenum">
              <a:rPr lang="en-GB" altLang="zh-CN"/>
              <a:pPr/>
              <a:t>‹#›</a:t>
            </a:fld>
            <a:endParaRPr lang="en-GB" altLang="zh-CN"/>
          </a:p>
        </p:txBody>
      </p:sp>
    </p:spTree>
    <p:extLst>
      <p:ext uri="{BB962C8B-B14F-4D97-AF65-F5344CB8AC3E}">
        <p14:creationId xmlns:p14="http://schemas.microsoft.com/office/powerpoint/2010/main" val="120662366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27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D3333D5-DD6A-4C24-BA15-B0048DACFD87}" type="slidenum">
              <a:rPr lang="en-GB" altLang="en-US"/>
              <a:pPr/>
              <a:t>1</a:t>
            </a:fld>
            <a:endParaRPr lang="en-GB" altLang="en-US"/>
          </a:p>
        </p:txBody>
      </p:sp>
      <p:sp>
        <p:nvSpPr>
          <p:cNvPr id="32772" name="Rectangle 2"/>
          <p:cNvSpPr>
            <a:spLocks noGrp="1" noRot="1" noChangeAspect="1" noChangeArrowheads="1" noTextEdit="1"/>
          </p:cNvSpPr>
          <p:nvPr>
            <p:ph type="sldImg"/>
          </p:nvPr>
        </p:nvSpPr>
        <p:spPr bwMode="auto">
          <a:xfrm>
            <a:off x="3265488" y="509588"/>
            <a:ext cx="3400425" cy="2549525"/>
          </a:xfrm>
          <a:prstGeom prst="rect">
            <a:avLst/>
          </a:prstGeom>
          <a:solidFill>
            <a:srgbClr val="FFFFFF"/>
          </a:solidFill>
          <a:ln>
            <a:solidFill>
              <a:srgbClr val="000000"/>
            </a:solidFill>
            <a:miter lim="800000"/>
            <a:headEnd/>
            <a:tailEnd/>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15</a:t>
            </a:fld>
            <a:endParaRPr lang="en-GB" altLang="zh-CN" sz="1200"/>
          </a:p>
        </p:txBody>
      </p:sp>
      <p:sp>
        <p:nvSpPr>
          <p:cNvPr id="67588" name="Rectangle 2"/>
          <p:cNvSpPr>
            <a:spLocks noGrp="1" noRot="1" noChangeAspect="1" noChangeArrowheads="1" noTextEdit="1"/>
          </p:cNvSpPr>
          <p:nvPr>
            <p:ph type="sldImg"/>
          </p:nvPr>
        </p:nvSpPr>
        <p:spPr bwMode="auto">
          <a:xfrm>
            <a:off x="3265488" y="509588"/>
            <a:ext cx="3398837"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0" y="3228189"/>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24</a:t>
            </a:fld>
            <a:endParaRPr lang="en-GB" altLang="zh-CN" sz="1200"/>
          </a:p>
        </p:txBody>
      </p:sp>
      <p:sp>
        <p:nvSpPr>
          <p:cNvPr id="67588" name="Rectangle 2"/>
          <p:cNvSpPr>
            <a:spLocks noGrp="1" noRot="1" noChangeAspect="1" noChangeArrowheads="1" noTextEdit="1"/>
          </p:cNvSpPr>
          <p:nvPr>
            <p:ph type="sldImg"/>
          </p:nvPr>
        </p:nvSpPr>
        <p:spPr bwMode="auto">
          <a:xfrm>
            <a:off x="3265488" y="509588"/>
            <a:ext cx="3398837"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0" y="3228189"/>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5D7D1E8-CE93-442D-A1E9-D6E5FE461A91}" type="slidenum">
              <a:rPr lang="en-GB" altLang="en-US"/>
              <a:pPr/>
              <a:t>27</a:t>
            </a:fld>
            <a:endParaRPr lang="en-GB" altLang="en-US"/>
          </a:p>
        </p:txBody>
      </p:sp>
      <p:sp>
        <p:nvSpPr>
          <p:cNvPr id="5632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GB" altLang="zh-CN" sz="1200"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6</a:t>
            </a:fld>
            <a:endParaRPr lang="en-GB" altLang="zh-CN" sz="1200"/>
          </a:p>
        </p:txBody>
      </p:sp>
      <p:sp>
        <p:nvSpPr>
          <p:cNvPr id="67588" name="Rectangle 2"/>
          <p:cNvSpPr>
            <a:spLocks noGrp="1" noRot="1" noChangeAspect="1" noChangeArrowheads="1" noTextEdit="1"/>
          </p:cNvSpPr>
          <p:nvPr>
            <p:ph type="sldImg"/>
          </p:nvPr>
        </p:nvSpPr>
        <p:spPr bwMode="auto">
          <a:xfrm>
            <a:off x="3265488" y="509588"/>
            <a:ext cx="3398837" cy="2549525"/>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992360" y="3228189"/>
            <a:ext cx="7943507" cy="30597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3263900" y="509588"/>
            <a:ext cx="3400425" cy="2549525"/>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D8C7EE09-A949-4167-80B9-5516FC4C12C9}" type="slidenum">
              <a:rPr lang="en-GB" altLang="en-US"/>
              <a:pPr>
                <a:defRPr/>
              </a:pPr>
              <a:t>‹#›</a:t>
            </a:fld>
            <a:endParaRPr lang="en-GB" altLang="en-US"/>
          </a:p>
        </p:txBody>
      </p:sp>
    </p:spTree>
    <p:extLst>
      <p:ext uri="{BB962C8B-B14F-4D97-AF65-F5344CB8AC3E}">
        <p14:creationId xmlns:p14="http://schemas.microsoft.com/office/powerpoint/2010/main" val="3699372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6F2B5B-7C1E-41A8-9A7E-2B778971DA27}" type="slidenum">
              <a:rPr lang="en-GB" altLang="en-US"/>
              <a:pPr>
                <a:defRPr/>
              </a:pPr>
              <a:t>‹#›</a:t>
            </a:fld>
            <a:endParaRPr lang="en-GB" altLang="en-US"/>
          </a:p>
        </p:txBody>
      </p:sp>
    </p:spTree>
    <p:extLst>
      <p:ext uri="{BB962C8B-B14F-4D97-AF65-F5344CB8AC3E}">
        <p14:creationId xmlns:p14="http://schemas.microsoft.com/office/powerpoint/2010/main" val="69327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D600D00C-79A7-41C4-8953-CB9669E242D2}" type="slidenum">
              <a:rPr lang="en-GB" altLang="en-US"/>
              <a:pPr>
                <a:defRPr/>
              </a:pPr>
              <a:t>‹#›</a:t>
            </a:fld>
            <a:endParaRPr lang="en-GB" altLang="en-US"/>
          </a:p>
        </p:txBody>
      </p:sp>
    </p:spTree>
    <p:extLst>
      <p:ext uri="{BB962C8B-B14F-4D97-AF65-F5344CB8AC3E}">
        <p14:creationId xmlns:p14="http://schemas.microsoft.com/office/powerpoint/2010/main" val="405163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BE9F0E50-B1EC-4671-902E-3EC618E7749B}" type="slidenum">
              <a:rPr lang="en-GB" altLang="en-US"/>
              <a:pPr>
                <a:defRPr/>
              </a:pPr>
              <a:t>‹#›</a:t>
            </a:fld>
            <a:endParaRPr lang="en-GB" altLang="en-US"/>
          </a:p>
        </p:txBody>
      </p:sp>
    </p:spTree>
    <p:extLst>
      <p:ext uri="{BB962C8B-B14F-4D97-AF65-F5344CB8AC3E}">
        <p14:creationId xmlns:p14="http://schemas.microsoft.com/office/powerpoint/2010/main" val="36984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464DB0AD-C27A-4FC6-AE7A-729DAFE6C5A7}" type="slidenum">
              <a:rPr lang="en-GB" altLang="en-US"/>
              <a:pPr>
                <a:defRPr/>
              </a:pPr>
              <a:t>‹#›</a:t>
            </a:fld>
            <a:endParaRPr lang="en-GB" altLang="en-US"/>
          </a:p>
        </p:txBody>
      </p:sp>
    </p:spTree>
    <p:extLst>
      <p:ext uri="{BB962C8B-B14F-4D97-AF65-F5344CB8AC3E}">
        <p14:creationId xmlns:p14="http://schemas.microsoft.com/office/powerpoint/2010/main" val="39596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A9A78B73-B827-4067-AE59-68040C845051}" type="slidenum">
              <a:rPr lang="en-GB" altLang="en-US"/>
              <a:pPr>
                <a:defRPr/>
              </a:pPr>
              <a:t>‹#›</a:t>
            </a:fld>
            <a:endParaRPr lang="en-GB" altLang="en-US"/>
          </a:p>
        </p:txBody>
      </p:sp>
    </p:spTree>
    <p:extLst>
      <p:ext uri="{BB962C8B-B14F-4D97-AF65-F5344CB8AC3E}">
        <p14:creationId xmlns:p14="http://schemas.microsoft.com/office/powerpoint/2010/main" val="9240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8EB4E0D1-1881-4EE5-BD7A-CAA9307B131C}" type="slidenum">
              <a:rPr lang="en-GB" altLang="en-US"/>
              <a:pPr>
                <a:defRPr/>
              </a:pPr>
              <a:t>‹#›</a:t>
            </a:fld>
            <a:endParaRPr lang="en-GB" altLang="en-US"/>
          </a:p>
        </p:txBody>
      </p:sp>
    </p:spTree>
    <p:extLst>
      <p:ext uri="{BB962C8B-B14F-4D97-AF65-F5344CB8AC3E}">
        <p14:creationId xmlns:p14="http://schemas.microsoft.com/office/powerpoint/2010/main" val="29060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83C5E78C-0C90-4E18-9CED-768EBC9BC7D3}" type="slidenum">
              <a:rPr lang="en-GB" altLang="en-US"/>
              <a:pPr>
                <a:defRPr/>
              </a:pPr>
              <a:t>‹#›</a:t>
            </a:fld>
            <a:endParaRPr lang="en-GB" altLang="en-US"/>
          </a:p>
        </p:txBody>
      </p:sp>
    </p:spTree>
    <p:extLst>
      <p:ext uri="{BB962C8B-B14F-4D97-AF65-F5344CB8AC3E}">
        <p14:creationId xmlns:p14="http://schemas.microsoft.com/office/powerpoint/2010/main" val="310101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464786D4-8C22-4C91-8E1F-D773F5C5462D}" type="slidenum">
              <a:rPr lang="en-GB" altLang="en-US"/>
              <a:pPr>
                <a:defRPr/>
              </a:pPr>
              <a:t>‹#›</a:t>
            </a:fld>
            <a:endParaRPr lang="en-GB" altLang="en-US"/>
          </a:p>
        </p:txBody>
      </p:sp>
    </p:spTree>
    <p:extLst>
      <p:ext uri="{BB962C8B-B14F-4D97-AF65-F5344CB8AC3E}">
        <p14:creationId xmlns:p14="http://schemas.microsoft.com/office/powerpoint/2010/main" val="93001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1A7B0284-8332-47C3-B160-91C22BF6838F}" type="slidenum">
              <a:rPr lang="en-GB" altLang="en-US"/>
              <a:pPr>
                <a:defRPr/>
              </a:pPr>
              <a:t>‹#›</a:t>
            </a:fld>
            <a:endParaRPr lang="en-GB" altLang="en-US"/>
          </a:p>
        </p:txBody>
      </p:sp>
    </p:spTree>
    <p:extLst>
      <p:ext uri="{BB962C8B-B14F-4D97-AF65-F5344CB8AC3E}">
        <p14:creationId xmlns:p14="http://schemas.microsoft.com/office/powerpoint/2010/main" val="362803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46B3D149-B310-443E-9E0C-B8A38D0DD756}" type="slidenum">
              <a:rPr lang="en-GB" altLang="en-US"/>
              <a:pPr>
                <a:defRPr/>
              </a:pPr>
              <a:t>‹#›</a:t>
            </a:fld>
            <a:endParaRPr lang="en-GB" altLang="en-US"/>
          </a:p>
        </p:txBody>
      </p:sp>
    </p:spTree>
    <p:extLst>
      <p:ext uri="{BB962C8B-B14F-4D97-AF65-F5344CB8AC3E}">
        <p14:creationId xmlns:p14="http://schemas.microsoft.com/office/powerpoint/2010/main" val="424780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149D9358-071D-4F8B-B03B-86491F8AE3FA}"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2.wmf"/><Relationship Id="rId18" Type="http://schemas.openxmlformats.org/officeDocument/2006/relationships/oleObject" Target="../embeddings/oleObject25.bin"/><Relationship Id="rId3" Type="http://schemas.openxmlformats.org/officeDocument/2006/relationships/notesSlide" Target="../notesSlides/notesSlide10.xml"/><Relationship Id="rId7" Type="http://schemas.openxmlformats.org/officeDocument/2006/relationships/image" Target="../media/image19.wmf"/><Relationship Id="rId12" Type="http://schemas.openxmlformats.org/officeDocument/2006/relationships/oleObject" Target="../embeddings/oleObject22.bin"/><Relationship Id="rId17" Type="http://schemas.openxmlformats.org/officeDocument/2006/relationships/image" Target="../media/image24.wmf"/><Relationship Id="rId2" Type="http://schemas.openxmlformats.org/officeDocument/2006/relationships/slideLayout" Target="../slideLayouts/slideLayout1.xml"/><Relationship Id="rId16" Type="http://schemas.openxmlformats.org/officeDocument/2006/relationships/oleObject" Target="../embeddings/oleObject24.bin"/><Relationship Id="rId1" Type="http://schemas.openxmlformats.org/officeDocument/2006/relationships/vmlDrawing" Target="../drawings/vmlDrawing3.vml"/><Relationship Id="rId6" Type="http://schemas.openxmlformats.org/officeDocument/2006/relationships/oleObject" Target="../embeddings/oleObject19.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21.bin"/><Relationship Id="rId19" Type="http://schemas.openxmlformats.org/officeDocument/2006/relationships/image" Target="../media/image25.wmf"/><Relationship Id="rId4" Type="http://schemas.openxmlformats.org/officeDocument/2006/relationships/oleObject" Target="../embeddings/oleObject18.bin"/><Relationship Id="rId9" Type="http://schemas.openxmlformats.org/officeDocument/2006/relationships/image" Target="../media/image20.wmf"/><Relationship Id="rId1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0.wmf"/><Relationship Id="rId18" Type="http://schemas.openxmlformats.org/officeDocument/2006/relationships/oleObject" Target="../embeddings/oleObject33.bin"/><Relationship Id="rId26" Type="http://schemas.openxmlformats.org/officeDocument/2006/relationships/oleObject" Target="../embeddings/oleObject37.bin"/><Relationship Id="rId3" Type="http://schemas.openxmlformats.org/officeDocument/2006/relationships/notesSlide" Target="../notesSlides/notesSlide11.xml"/><Relationship Id="rId21" Type="http://schemas.openxmlformats.org/officeDocument/2006/relationships/image" Target="../media/image34.wmf"/><Relationship Id="rId7" Type="http://schemas.openxmlformats.org/officeDocument/2006/relationships/image" Target="../media/image27.wmf"/><Relationship Id="rId12" Type="http://schemas.openxmlformats.org/officeDocument/2006/relationships/oleObject" Target="../embeddings/oleObject30.bin"/><Relationship Id="rId17" Type="http://schemas.openxmlformats.org/officeDocument/2006/relationships/image" Target="../media/image32.wmf"/><Relationship Id="rId25" Type="http://schemas.openxmlformats.org/officeDocument/2006/relationships/image" Target="../media/image36.wmf"/><Relationship Id="rId2" Type="http://schemas.openxmlformats.org/officeDocument/2006/relationships/slideLayout" Target="../slideLayouts/slideLayout1.xml"/><Relationship Id="rId16" Type="http://schemas.openxmlformats.org/officeDocument/2006/relationships/oleObject" Target="../embeddings/oleObject32.bin"/><Relationship Id="rId20" Type="http://schemas.openxmlformats.org/officeDocument/2006/relationships/oleObject" Target="../embeddings/oleObject34.bin"/><Relationship Id="rId29" Type="http://schemas.openxmlformats.org/officeDocument/2006/relationships/image" Target="../media/image38.wmf"/><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image" Target="../media/image29.wmf"/><Relationship Id="rId24" Type="http://schemas.openxmlformats.org/officeDocument/2006/relationships/oleObject" Target="../embeddings/oleObject36.bin"/><Relationship Id="rId5" Type="http://schemas.openxmlformats.org/officeDocument/2006/relationships/image" Target="../media/image26.wmf"/><Relationship Id="rId15" Type="http://schemas.openxmlformats.org/officeDocument/2006/relationships/image" Target="../media/image31.wmf"/><Relationship Id="rId23" Type="http://schemas.openxmlformats.org/officeDocument/2006/relationships/image" Target="../media/image35.wmf"/><Relationship Id="rId28" Type="http://schemas.openxmlformats.org/officeDocument/2006/relationships/oleObject" Target="../embeddings/oleObject38.bin"/><Relationship Id="rId10" Type="http://schemas.openxmlformats.org/officeDocument/2006/relationships/oleObject" Target="../embeddings/oleObject29.bin"/><Relationship Id="rId19" Type="http://schemas.openxmlformats.org/officeDocument/2006/relationships/image" Target="../media/image33.wmf"/><Relationship Id="rId4" Type="http://schemas.openxmlformats.org/officeDocument/2006/relationships/oleObject" Target="../embeddings/oleObject26.bin"/><Relationship Id="rId9" Type="http://schemas.openxmlformats.org/officeDocument/2006/relationships/image" Target="../media/image28.wmf"/><Relationship Id="rId14" Type="http://schemas.openxmlformats.org/officeDocument/2006/relationships/oleObject" Target="../embeddings/oleObject31.bin"/><Relationship Id="rId22" Type="http://schemas.openxmlformats.org/officeDocument/2006/relationships/oleObject" Target="../embeddings/oleObject35.bin"/><Relationship Id="rId27" Type="http://schemas.openxmlformats.org/officeDocument/2006/relationships/image" Target="../media/image3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3.wmf"/><Relationship Id="rId18" Type="http://schemas.openxmlformats.org/officeDocument/2006/relationships/oleObject" Target="../embeddings/oleObject46.bin"/><Relationship Id="rId26" Type="http://schemas.openxmlformats.org/officeDocument/2006/relationships/oleObject" Target="../embeddings/oleObject50.bin"/><Relationship Id="rId3" Type="http://schemas.openxmlformats.org/officeDocument/2006/relationships/notesSlide" Target="../notesSlides/notesSlide12.xml"/><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43.bin"/><Relationship Id="rId17" Type="http://schemas.openxmlformats.org/officeDocument/2006/relationships/image" Target="../media/image45.wmf"/><Relationship Id="rId25" Type="http://schemas.openxmlformats.org/officeDocument/2006/relationships/image" Target="../media/image49.wmf"/><Relationship Id="rId2" Type="http://schemas.openxmlformats.org/officeDocument/2006/relationships/slideLayout" Target="../slideLayouts/slideLayout1.xml"/><Relationship Id="rId16" Type="http://schemas.openxmlformats.org/officeDocument/2006/relationships/oleObject" Target="../embeddings/oleObject45.bin"/><Relationship Id="rId20" Type="http://schemas.openxmlformats.org/officeDocument/2006/relationships/oleObject" Target="../embeddings/oleObject47.bin"/><Relationship Id="rId1" Type="http://schemas.openxmlformats.org/officeDocument/2006/relationships/vmlDrawing" Target="../drawings/vmlDrawing5.vml"/><Relationship Id="rId6" Type="http://schemas.openxmlformats.org/officeDocument/2006/relationships/oleObject" Target="../embeddings/oleObject40.bin"/><Relationship Id="rId11" Type="http://schemas.openxmlformats.org/officeDocument/2006/relationships/image" Target="../media/image42.wmf"/><Relationship Id="rId24" Type="http://schemas.openxmlformats.org/officeDocument/2006/relationships/oleObject" Target="../embeddings/oleObject49.bin"/><Relationship Id="rId5" Type="http://schemas.openxmlformats.org/officeDocument/2006/relationships/image" Target="../media/image39.wmf"/><Relationship Id="rId15" Type="http://schemas.openxmlformats.org/officeDocument/2006/relationships/image" Target="../media/image44.wmf"/><Relationship Id="rId23" Type="http://schemas.openxmlformats.org/officeDocument/2006/relationships/image" Target="../media/image48.wmf"/><Relationship Id="rId10" Type="http://schemas.openxmlformats.org/officeDocument/2006/relationships/oleObject" Target="../embeddings/oleObject42.bin"/><Relationship Id="rId19" Type="http://schemas.openxmlformats.org/officeDocument/2006/relationships/image" Target="../media/image46.wmf"/><Relationship Id="rId4" Type="http://schemas.openxmlformats.org/officeDocument/2006/relationships/oleObject" Target="../embeddings/oleObject39.bin"/><Relationship Id="rId9" Type="http://schemas.openxmlformats.org/officeDocument/2006/relationships/image" Target="../media/image41.wmf"/><Relationship Id="rId14" Type="http://schemas.openxmlformats.org/officeDocument/2006/relationships/oleObject" Target="../embeddings/oleObject44.bin"/><Relationship Id="rId22" Type="http://schemas.openxmlformats.org/officeDocument/2006/relationships/oleObject" Target="../embeddings/oleObject48.bin"/><Relationship Id="rId27" Type="http://schemas.openxmlformats.org/officeDocument/2006/relationships/image" Target="../media/image5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5.wmf"/><Relationship Id="rId3" Type="http://schemas.openxmlformats.org/officeDocument/2006/relationships/notesSlide" Target="../notesSlides/notesSlide13.xml"/><Relationship Id="rId7" Type="http://schemas.openxmlformats.org/officeDocument/2006/relationships/image" Target="../media/image52.wmf"/><Relationship Id="rId12"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52.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3.wmf"/><Relationship Id="rId14"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14.xml"/><Relationship Id="rId7" Type="http://schemas.openxmlformats.org/officeDocument/2006/relationships/image" Target="../media/image58.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58.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5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2.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62.bin"/><Relationship Id="rId5" Type="http://schemas.openxmlformats.org/officeDocument/2006/relationships/image" Target="../media/image61.wmf"/><Relationship Id="rId4" Type="http://schemas.openxmlformats.org/officeDocument/2006/relationships/oleObject" Target="../embeddings/oleObject6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7.wmf"/><Relationship Id="rId18" Type="http://schemas.openxmlformats.org/officeDocument/2006/relationships/oleObject" Target="../embeddings/oleObject70.bin"/><Relationship Id="rId3" Type="http://schemas.openxmlformats.org/officeDocument/2006/relationships/notesSlide" Target="../notesSlides/notesSlide18.xml"/><Relationship Id="rId7" Type="http://schemas.openxmlformats.org/officeDocument/2006/relationships/image" Target="../media/image64.wmf"/><Relationship Id="rId12" Type="http://schemas.openxmlformats.org/officeDocument/2006/relationships/oleObject" Target="../embeddings/oleObject67.bin"/><Relationship Id="rId17" Type="http://schemas.openxmlformats.org/officeDocument/2006/relationships/image" Target="../media/image69.wmf"/><Relationship Id="rId2" Type="http://schemas.openxmlformats.org/officeDocument/2006/relationships/slideLayout" Target="../slideLayouts/slideLayout1.xml"/><Relationship Id="rId16" Type="http://schemas.openxmlformats.org/officeDocument/2006/relationships/oleObject" Target="../embeddings/oleObject69.bin"/><Relationship Id="rId1" Type="http://schemas.openxmlformats.org/officeDocument/2006/relationships/vmlDrawing" Target="../drawings/vmlDrawing9.vml"/><Relationship Id="rId6" Type="http://schemas.openxmlformats.org/officeDocument/2006/relationships/oleObject" Target="../embeddings/oleObject64.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66.bin"/><Relationship Id="rId19" Type="http://schemas.openxmlformats.org/officeDocument/2006/relationships/image" Target="../media/image70.wmf"/><Relationship Id="rId4" Type="http://schemas.openxmlformats.org/officeDocument/2006/relationships/oleObject" Target="../embeddings/oleObject63.bin"/><Relationship Id="rId9" Type="http://schemas.openxmlformats.org/officeDocument/2006/relationships/image" Target="../media/image65.wmf"/><Relationship Id="rId14" Type="http://schemas.openxmlformats.org/officeDocument/2006/relationships/oleObject" Target="../embeddings/oleObject6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5.wmf"/><Relationship Id="rId3" Type="http://schemas.openxmlformats.org/officeDocument/2006/relationships/notesSlide" Target="../notesSlides/notesSlide19.xml"/><Relationship Id="rId7" Type="http://schemas.openxmlformats.org/officeDocument/2006/relationships/image" Target="../media/image72.wmf"/><Relationship Id="rId12"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72.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80.wmf"/><Relationship Id="rId3" Type="http://schemas.openxmlformats.org/officeDocument/2006/relationships/notesSlide" Target="../notesSlides/notesSlide20.xml"/><Relationship Id="rId7" Type="http://schemas.openxmlformats.org/officeDocument/2006/relationships/image" Target="../media/image77.wmf"/><Relationship Id="rId12" Type="http://schemas.openxmlformats.org/officeDocument/2006/relationships/oleObject" Target="../embeddings/oleObject80.bin"/><Relationship Id="rId17" Type="http://schemas.openxmlformats.org/officeDocument/2006/relationships/image" Target="../media/image82.wmf"/><Relationship Id="rId2" Type="http://schemas.openxmlformats.org/officeDocument/2006/relationships/slideLayout" Target="../slideLayouts/slideLayout1.xml"/><Relationship Id="rId16" Type="http://schemas.openxmlformats.org/officeDocument/2006/relationships/oleObject" Target="../embeddings/oleObject82.bin"/><Relationship Id="rId1" Type="http://schemas.openxmlformats.org/officeDocument/2006/relationships/vmlDrawing" Target="../drawings/vmlDrawing11.vml"/><Relationship Id="rId6" Type="http://schemas.openxmlformats.org/officeDocument/2006/relationships/oleObject" Target="../embeddings/oleObject77.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8.wmf"/><Relationship Id="rId14" Type="http://schemas.openxmlformats.org/officeDocument/2006/relationships/oleObject" Target="../embeddings/oleObject81.bin"/></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notesSlide" Target="../notesSlides/notesSlide22.xml"/><Relationship Id="rId7" Type="http://schemas.openxmlformats.org/officeDocument/2006/relationships/oleObject" Target="../embeddings/oleObject84.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84.wmf"/><Relationship Id="rId5" Type="http://schemas.openxmlformats.org/officeDocument/2006/relationships/oleObject" Target="../embeddings/oleObject83.bin"/><Relationship Id="rId4" Type="http://schemas.openxmlformats.org/officeDocument/2006/relationships/image" Target="../media/image86.png"/></Relationships>
</file>

<file path=ppt/slides/_rels/slide2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notesSlide" Target="../notesSlides/notesSlide23.xml"/><Relationship Id="rId7" Type="http://schemas.openxmlformats.org/officeDocument/2006/relationships/oleObject" Target="../embeddings/oleObject86.bin"/><Relationship Id="rId12" Type="http://schemas.openxmlformats.org/officeDocument/2006/relationships/image" Target="../media/image90.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87.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89.wmf"/><Relationship Id="rId4" Type="http://schemas.openxmlformats.org/officeDocument/2006/relationships/image" Target="../media/image91.png"/><Relationship Id="rId9" Type="http://schemas.openxmlformats.org/officeDocument/2006/relationships/oleObject" Target="../embeddings/oleObject87.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92.wmf"/><Relationship Id="rId4" Type="http://schemas.openxmlformats.org/officeDocument/2006/relationships/oleObject" Target="../embeddings/oleObject8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94.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91.bin"/><Relationship Id="rId5" Type="http://schemas.openxmlformats.org/officeDocument/2006/relationships/image" Target="../media/image93.wmf"/><Relationship Id="rId4" Type="http://schemas.openxmlformats.org/officeDocument/2006/relationships/oleObject" Target="../embeddings/oleObject9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9.wmf"/><Relationship Id="rId18" Type="http://schemas.openxmlformats.org/officeDocument/2006/relationships/oleObject" Target="../embeddings/oleObject99.bin"/><Relationship Id="rId26" Type="http://schemas.openxmlformats.org/officeDocument/2006/relationships/oleObject" Target="../embeddings/oleObject103.bin"/><Relationship Id="rId39" Type="http://schemas.openxmlformats.org/officeDocument/2006/relationships/image" Target="../media/image112.wmf"/><Relationship Id="rId3" Type="http://schemas.openxmlformats.org/officeDocument/2006/relationships/notesSlide" Target="../notesSlides/notesSlide27.xml"/><Relationship Id="rId21" Type="http://schemas.openxmlformats.org/officeDocument/2006/relationships/image" Target="../media/image103.wmf"/><Relationship Id="rId34" Type="http://schemas.openxmlformats.org/officeDocument/2006/relationships/oleObject" Target="../embeddings/oleObject107.bin"/><Relationship Id="rId7" Type="http://schemas.openxmlformats.org/officeDocument/2006/relationships/image" Target="../media/image96.wmf"/><Relationship Id="rId12" Type="http://schemas.openxmlformats.org/officeDocument/2006/relationships/oleObject" Target="../embeddings/oleObject96.bin"/><Relationship Id="rId17" Type="http://schemas.openxmlformats.org/officeDocument/2006/relationships/image" Target="../media/image101.wmf"/><Relationship Id="rId25" Type="http://schemas.openxmlformats.org/officeDocument/2006/relationships/image" Target="../media/image105.wmf"/><Relationship Id="rId33" Type="http://schemas.openxmlformats.org/officeDocument/2006/relationships/image" Target="../media/image109.wmf"/><Relationship Id="rId38" Type="http://schemas.openxmlformats.org/officeDocument/2006/relationships/oleObject" Target="../embeddings/oleObject109.bin"/><Relationship Id="rId2" Type="http://schemas.openxmlformats.org/officeDocument/2006/relationships/slideLayout" Target="../slideLayouts/slideLayout1.xml"/><Relationship Id="rId16" Type="http://schemas.openxmlformats.org/officeDocument/2006/relationships/oleObject" Target="../embeddings/oleObject98.bin"/><Relationship Id="rId20" Type="http://schemas.openxmlformats.org/officeDocument/2006/relationships/oleObject" Target="../embeddings/oleObject100.bin"/><Relationship Id="rId29" Type="http://schemas.openxmlformats.org/officeDocument/2006/relationships/image" Target="../media/image107.wmf"/><Relationship Id="rId41" Type="http://schemas.openxmlformats.org/officeDocument/2006/relationships/image" Target="../media/image113.wmf"/><Relationship Id="rId1" Type="http://schemas.openxmlformats.org/officeDocument/2006/relationships/vmlDrawing" Target="../drawings/vmlDrawing16.vml"/><Relationship Id="rId6" Type="http://schemas.openxmlformats.org/officeDocument/2006/relationships/oleObject" Target="../embeddings/oleObject93.bin"/><Relationship Id="rId11" Type="http://schemas.openxmlformats.org/officeDocument/2006/relationships/image" Target="../media/image98.wmf"/><Relationship Id="rId24" Type="http://schemas.openxmlformats.org/officeDocument/2006/relationships/oleObject" Target="../embeddings/oleObject102.bin"/><Relationship Id="rId32" Type="http://schemas.openxmlformats.org/officeDocument/2006/relationships/oleObject" Target="../embeddings/oleObject106.bin"/><Relationship Id="rId37" Type="http://schemas.openxmlformats.org/officeDocument/2006/relationships/image" Target="../media/image111.wmf"/><Relationship Id="rId40" Type="http://schemas.openxmlformats.org/officeDocument/2006/relationships/oleObject" Target="../embeddings/oleObject110.bin"/><Relationship Id="rId5" Type="http://schemas.openxmlformats.org/officeDocument/2006/relationships/image" Target="../media/image95.wmf"/><Relationship Id="rId15" Type="http://schemas.openxmlformats.org/officeDocument/2006/relationships/image" Target="../media/image100.wmf"/><Relationship Id="rId23" Type="http://schemas.openxmlformats.org/officeDocument/2006/relationships/image" Target="../media/image104.wmf"/><Relationship Id="rId28" Type="http://schemas.openxmlformats.org/officeDocument/2006/relationships/oleObject" Target="../embeddings/oleObject104.bin"/><Relationship Id="rId36" Type="http://schemas.openxmlformats.org/officeDocument/2006/relationships/oleObject" Target="../embeddings/oleObject108.bin"/><Relationship Id="rId10" Type="http://schemas.openxmlformats.org/officeDocument/2006/relationships/oleObject" Target="../embeddings/oleObject95.bin"/><Relationship Id="rId19" Type="http://schemas.openxmlformats.org/officeDocument/2006/relationships/image" Target="../media/image102.wmf"/><Relationship Id="rId31" Type="http://schemas.openxmlformats.org/officeDocument/2006/relationships/image" Target="../media/image108.wmf"/><Relationship Id="rId4" Type="http://schemas.openxmlformats.org/officeDocument/2006/relationships/oleObject" Target="../embeddings/oleObject92.bin"/><Relationship Id="rId9" Type="http://schemas.openxmlformats.org/officeDocument/2006/relationships/image" Target="../media/image97.wmf"/><Relationship Id="rId14" Type="http://schemas.openxmlformats.org/officeDocument/2006/relationships/oleObject" Target="../embeddings/oleObject97.bin"/><Relationship Id="rId22" Type="http://schemas.openxmlformats.org/officeDocument/2006/relationships/oleObject" Target="../embeddings/oleObject101.bin"/><Relationship Id="rId27" Type="http://schemas.openxmlformats.org/officeDocument/2006/relationships/image" Target="../media/image106.wmf"/><Relationship Id="rId30" Type="http://schemas.openxmlformats.org/officeDocument/2006/relationships/oleObject" Target="../embeddings/oleObject105.bin"/><Relationship Id="rId35" Type="http://schemas.openxmlformats.org/officeDocument/2006/relationships/image" Target="../media/image110.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18.wmf"/><Relationship Id="rId18" Type="http://schemas.openxmlformats.org/officeDocument/2006/relationships/oleObject" Target="../embeddings/oleObject118.bin"/><Relationship Id="rId3" Type="http://schemas.openxmlformats.org/officeDocument/2006/relationships/notesSlide" Target="../notesSlides/notesSlide28.xml"/><Relationship Id="rId21" Type="http://schemas.openxmlformats.org/officeDocument/2006/relationships/image" Target="../media/image122.wmf"/><Relationship Id="rId7" Type="http://schemas.openxmlformats.org/officeDocument/2006/relationships/image" Target="../media/image115.wmf"/><Relationship Id="rId12" Type="http://schemas.openxmlformats.org/officeDocument/2006/relationships/oleObject" Target="../embeddings/oleObject115.bin"/><Relationship Id="rId17" Type="http://schemas.openxmlformats.org/officeDocument/2006/relationships/image" Target="../media/image120.wmf"/><Relationship Id="rId2" Type="http://schemas.openxmlformats.org/officeDocument/2006/relationships/slideLayout" Target="../slideLayouts/slideLayout1.xml"/><Relationship Id="rId16" Type="http://schemas.openxmlformats.org/officeDocument/2006/relationships/oleObject" Target="../embeddings/oleObject117.bin"/><Relationship Id="rId20" Type="http://schemas.openxmlformats.org/officeDocument/2006/relationships/oleObject" Target="../embeddings/oleObject119.bin"/><Relationship Id="rId1" Type="http://schemas.openxmlformats.org/officeDocument/2006/relationships/vmlDrawing" Target="../drawings/vmlDrawing17.vml"/><Relationship Id="rId6" Type="http://schemas.openxmlformats.org/officeDocument/2006/relationships/oleObject" Target="../embeddings/oleObject112.bin"/><Relationship Id="rId11" Type="http://schemas.openxmlformats.org/officeDocument/2006/relationships/image" Target="../media/image117.wmf"/><Relationship Id="rId5" Type="http://schemas.openxmlformats.org/officeDocument/2006/relationships/image" Target="../media/image114.wmf"/><Relationship Id="rId15" Type="http://schemas.openxmlformats.org/officeDocument/2006/relationships/image" Target="../media/image119.wmf"/><Relationship Id="rId10" Type="http://schemas.openxmlformats.org/officeDocument/2006/relationships/oleObject" Target="../embeddings/oleObject114.bin"/><Relationship Id="rId19" Type="http://schemas.openxmlformats.org/officeDocument/2006/relationships/image" Target="../media/image121.wmf"/><Relationship Id="rId4" Type="http://schemas.openxmlformats.org/officeDocument/2006/relationships/oleObject" Target="../embeddings/oleObject111.bin"/><Relationship Id="rId9" Type="http://schemas.openxmlformats.org/officeDocument/2006/relationships/image" Target="../media/image116.wmf"/><Relationship Id="rId14" Type="http://schemas.openxmlformats.org/officeDocument/2006/relationships/oleObject" Target="../embeddings/oleObject11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image" Target="../media/image127.wmf"/><Relationship Id="rId18" Type="http://schemas.openxmlformats.org/officeDocument/2006/relationships/oleObject" Target="../embeddings/oleObject127.bin"/><Relationship Id="rId3" Type="http://schemas.openxmlformats.org/officeDocument/2006/relationships/notesSlide" Target="../notesSlides/notesSlide29.xml"/><Relationship Id="rId21" Type="http://schemas.openxmlformats.org/officeDocument/2006/relationships/image" Target="../media/image131.wmf"/><Relationship Id="rId7" Type="http://schemas.openxmlformats.org/officeDocument/2006/relationships/image" Target="../media/image124.wmf"/><Relationship Id="rId12" Type="http://schemas.openxmlformats.org/officeDocument/2006/relationships/oleObject" Target="../embeddings/oleObject124.bin"/><Relationship Id="rId17" Type="http://schemas.openxmlformats.org/officeDocument/2006/relationships/image" Target="../media/image129.wmf"/><Relationship Id="rId25" Type="http://schemas.openxmlformats.org/officeDocument/2006/relationships/image" Target="../media/image133.wmf"/><Relationship Id="rId2" Type="http://schemas.openxmlformats.org/officeDocument/2006/relationships/slideLayout" Target="../slideLayouts/slideLayout1.xml"/><Relationship Id="rId16" Type="http://schemas.openxmlformats.org/officeDocument/2006/relationships/oleObject" Target="../embeddings/oleObject126.bin"/><Relationship Id="rId20" Type="http://schemas.openxmlformats.org/officeDocument/2006/relationships/oleObject" Target="../embeddings/oleObject128.bin"/><Relationship Id="rId1" Type="http://schemas.openxmlformats.org/officeDocument/2006/relationships/vmlDrawing" Target="../drawings/vmlDrawing18.vml"/><Relationship Id="rId6" Type="http://schemas.openxmlformats.org/officeDocument/2006/relationships/oleObject" Target="../embeddings/oleObject121.bin"/><Relationship Id="rId11" Type="http://schemas.openxmlformats.org/officeDocument/2006/relationships/image" Target="../media/image126.wmf"/><Relationship Id="rId24" Type="http://schemas.openxmlformats.org/officeDocument/2006/relationships/oleObject" Target="../embeddings/oleObject130.bin"/><Relationship Id="rId5" Type="http://schemas.openxmlformats.org/officeDocument/2006/relationships/image" Target="../media/image123.wmf"/><Relationship Id="rId15" Type="http://schemas.openxmlformats.org/officeDocument/2006/relationships/image" Target="../media/image128.wmf"/><Relationship Id="rId23" Type="http://schemas.openxmlformats.org/officeDocument/2006/relationships/image" Target="../media/image132.wmf"/><Relationship Id="rId10" Type="http://schemas.openxmlformats.org/officeDocument/2006/relationships/oleObject" Target="../embeddings/oleObject123.bin"/><Relationship Id="rId19" Type="http://schemas.openxmlformats.org/officeDocument/2006/relationships/image" Target="../media/image130.wmf"/><Relationship Id="rId4" Type="http://schemas.openxmlformats.org/officeDocument/2006/relationships/oleObject" Target="../embeddings/oleObject120.bin"/><Relationship Id="rId9" Type="http://schemas.openxmlformats.org/officeDocument/2006/relationships/image" Target="../media/image125.wmf"/><Relationship Id="rId14" Type="http://schemas.openxmlformats.org/officeDocument/2006/relationships/oleObject" Target="../embeddings/oleObject125.bin"/><Relationship Id="rId22" Type="http://schemas.openxmlformats.org/officeDocument/2006/relationships/oleObject" Target="../embeddings/oleObject12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30.xml"/><Relationship Id="rId7" Type="http://schemas.openxmlformats.org/officeDocument/2006/relationships/image" Target="../media/image135.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132.bin"/><Relationship Id="rId11" Type="http://schemas.openxmlformats.org/officeDocument/2006/relationships/image" Target="../media/image137.wmf"/><Relationship Id="rId5" Type="http://schemas.openxmlformats.org/officeDocument/2006/relationships/image" Target="../media/image134.w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5.xml"/><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5" Type="http://schemas.openxmlformats.org/officeDocument/2006/relationships/image" Target="../media/image11.w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24" Type="http://schemas.openxmlformats.org/officeDocument/2006/relationships/oleObject" Target="../embeddings/oleObject11.bin"/><Relationship Id="rId5" Type="http://schemas.openxmlformats.org/officeDocument/2006/relationships/image" Target="../media/image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notesSlide" Target="../notesSlides/notesSlide8.xml"/><Relationship Id="rId7" Type="http://schemas.openxmlformats.org/officeDocument/2006/relationships/image" Target="../media/image14.wmf"/><Relationship Id="rId12"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D511688-097B-4CE6-ABC8-02983E7FA905}" type="slidenum">
              <a:rPr lang="en-GB" altLang="en-US" sz="1200" smtClean="0">
                <a:latin typeface="Garamond" pitchFamily="18" charset="0"/>
              </a:rPr>
              <a:pPr/>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en-US" sz="2000" smtClean="0"/>
              <a:t>Electronic Circuits and Systems			   	EEE211</a:t>
            </a:r>
          </a:p>
        </p:txBody>
      </p:sp>
      <p:sp>
        <p:nvSpPr>
          <p:cNvPr id="2052" name="Text Box 3"/>
          <p:cNvSpPr txBox="1">
            <a:spLocks noChangeArrowheads="1"/>
          </p:cNvSpPr>
          <p:nvPr/>
        </p:nvSpPr>
        <p:spPr bwMode="auto">
          <a:xfrm>
            <a:off x="2003425" y="1774825"/>
            <a:ext cx="4433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lgn="ctr">
              <a:spcBef>
                <a:spcPct val="50000"/>
              </a:spcBef>
            </a:pPr>
            <a:r>
              <a:rPr lang="en-GB" altLang="en-US" sz="2400" b="1" i="1" dirty="0">
                <a:sym typeface="Symbol" pitchFamily="18" charset="2"/>
              </a:rPr>
              <a:t>Feedback Applications to </a:t>
            </a:r>
            <a:r>
              <a:rPr lang="en-GB" altLang="en-US" sz="2400" b="1" i="1">
                <a:sym typeface="Symbol" pitchFamily="18" charset="2"/>
              </a:rPr>
              <a:t>Amplifiers </a:t>
            </a:r>
            <a:r>
              <a:rPr lang="en-GB" altLang="en-US" sz="2400" b="1" i="1" smtClean="0">
                <a:sym typeface="Symbol" pitchFamily="18" charset="2"/>
              </a:rPr>
              <a:t>3</a:t>
            </a:r>
            <a:endParaRPr lang="en-GB" altLang="en-US" sz="2400" b="1" i="1" dirty="0">
              <a:sym typeface="Symbol" pitchFamily="18" charset="2"/>
            </a:endParaRPr>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1800" b="1">
              <a:solidFill>
                <a:srgbClr val="000000"/>
              </a:solidFill>
              <a:ea typeface="SimSun" pitchFamily="2" charset="-122"/>
            </a:endParaRPr>
          </a:p>
          <a:p>
            <a:pPr algn="ctr"/>
            <a:r>
              <a:rPr lang="en-US" altLang="zh-CN" sz="1800" b="1">
                <a:solidFill>
                  <a:srgbClr val="000000"/>
                </a:solidFill>
                <a:ea typeface="SimSun" pitchFamily="2" charset="-122"/>
              </a:rPr>
              <a:t>Dept. of Electrical &amp; Electronic Engineering</a:t>
            </a:r>
          </a:p>
          <a:p>
            <a:pPr algn="ctr"/>
            <a:r>
              <a:rPr lang="en-US" altLang="zh-CN" sz="1800" b="1">
                <a:solidFill>
                  <a:srgbClr val="000000"/>
                </a:solidFill>
                <a:ea typeface="SimSun"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024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024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0245" name="Text Box 180"/>
          <p:cNvSpPr txBox="1">
            <a:spLocks noChangeArrowheads="1"/>
          </p:cNvSpPr>
          <p:nvPr/>
        </p:nvSpPr>
        <p:spPr bwMode="auto">
          <a:xfrm>
            <a:off x="406400" y="1797050"/>
            <a:ext cx="3135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Let potential of Q1 base = V</a:t>
            </a:r>
            <a:r>
              <a:rPr lang="en-GB" altLang="en-US" sz="1600" baseline="-25000"/>
              <a:t>b1</a:t>
            </a:r>
            <a:endParaRPr lang="en-US" altLang="en-US" sz="1600" baseline="-25000">
              <a:cs typeface="Arial" charset="0"/>
            </a:endParaRPr>
          </a:p>
        </p:txBody>
      </p:sp>
      <p:sp>
        <p:nvSpPr>
          <p:cNvPr id="10246" name="Text Box 181"/>
          <p:cNvSpPr txBox="1">
            <a:spLocks noChangeArrowheads="1"/>
          </p:cNvSpPr>
          <p:nvPr/>
        </p:nvSpPr>
        <p:spPr bwMode="auto">
          <a:xfrm>
            <a:off x="403225" y="849313"/>
            <a:ext cx="3803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ja-JP" sz="1600" b="1" u="sng">
                <a:ea typeface="MS PGothic" pitchFamily="34" charset="-128"/>
              </a:rPr>
              <a:t>DC Analysis</a:t>
            </a:r>
          </a:p>
        </p:txBody>
      </p:sp>
      <p:sp>
        <p:nvSpPr>
          <p:cNvPr id="10247" name="Text Box 183"/>
          <p:cNvSpPr txBox="1">
            <a:spLocks noChangeArrowheads="1"/>
          </p:cNvSpPr>
          <p:nvPr/>
        </p:nvSpPr>
        <p:spPr bwMode="auto">
          <a:xfrm>
            <a:off x="366713" y="2082800"/>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Then</a:t>
            </a:r>
            <a:endParaRPr lang="en-US" altLang="en-US" sz="1600" baseline="-25000">
              <a:cs typeface="Arial" charset="0"/>
            </a:endParaRPr>
          </a:p>
        </p:txBody>
      </p:sp>
      <p:graphicFrame>
        <p:nvGraphicFramePr>
          <p:cNvPr id="10248" name="Object 184"/>
          <p:cNvGraphicFramePr>
            <a:graphicFrameLocks noChangeAspect="1"/>
          </p:cNvGraphicFramePr>
          <p:nvPr/>
        </p:nvGraphicFramePr>
        <p:xfrm>
          <a:off x="976313" y="2268538"/>
          <a:ext cx="1587500" cy="503237"/>
        </p:xfrm>
        <a:graphic>
          <a:graphicData uri="http://schemas.openxmlformats.org/presentationml/2006/ole">
            <mc:AlternateContent xmlns:mc="http://schemas.openxmlformats.org/markup-compatibility/2006">
              <mc:Choice xmlns:v="urn:schemas-microsoft-com:vml" Requires="v">
                <p:oleObj spid="_x0000_s10441" name="Equation" r:id="rId4" imgW="1244600" imgH="393700" progId="Equation.3">
                  <p:embed/>
                </p:oleObj>
              </mc:Choice>
              <mc:Fallback>
                <p:oleObj name="Equation" r:id="rId4" imgW="1244600" imgH="393700" progId="Equation.3">
                  <p:embed/>
                  <p:pic>
                    <p:nvPicPr>
                      <p:cNvPr id="0" name="Object 1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3" y="2268538"/>
                        <a:ext cx="15875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85"/>
          <p:cNvGraphicFramePr>
            <a:graphicFrameLocks noChangeAspect="1"/>
          </p:cNvGraphicFramePr>
          <p:nvPr/>
        </p:nvGraphicFramePr>
        <p:xfrm>
          <a:off x="908050" y="2833688"/>
          <a:ext cx="2155825" cy="598487"/>
        </p:xfrm>
        <a:graphic>
          <a:graphicData uri="http://schemas.openxmlformats.org/presentationml/2006/ole">
            <mc:AlternateContent xmlns:mc="http://schemas.openxmlformats.org/markup-compatibility/2006">
              <mc:Choice xmlns:v="urn:schemas-microsoft-com:vml" Requires="v">
                <p:oleObj spid="_x0000_s10442" name="Equation" r:id="rId6" imgW="1689100" imgH="469900" progId="Equation.3">
                  <p:embed/>
                </p:oleObj>
              </mc:Choice>
              <mc:Fallback>
                <p:oleObj name="Equation" r:id="rId6" imgW="1689100" imgH="469900" progId="Equation.3">
                  <p:embed/>
                  <p:pic>
                    <p:nvPicPr>
                      <p:cNvPr id="0" name="Object 1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8050" y="2833688"/>
                        <a:ext cx="2155825"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86"/>
          <p:cNvGraphicFramePr>
            <a:graphicFrameLocks noChangeAspect="1"/>
          </p:cNvGraphicFramePr>
          <p:nvPr/>
        </p:nvGraphicFramePr>
        <p:xfrm>
          <a:off x="1206500" y="3463925"/>
          <a:ext cx="1784350" cy="287338"/>
        </p:xfrm>
        <a:graphic>
          <a:graphicData uri="http://schemas.openxmlformats.org/presentationml/2006/ole">
            <mc:AlternateContent xmlns:mc="http://schemas.openxmlformats.org/markup-compatibility/2006">
              <mc:Choice xmlns:v="urn:schemas-microsoft-com:vml" Requires="v">
                <p:oleObj spid="_x0000_s10443" name="Equation" r:id="rId8" imgW="1422400" imgH="228600" progId="Equation.3">
                  <p:embed/>
                </p:oleObj>
              </mc:Choice>
              <mc:Fallback>
                <p:oleObj name="Equation" r:id="rId8" imgW="1422400" imgH="228600" progId="Equation.3">
                  <p:embed/>
                  <p:pic>
                    <p:nvPicPr>
                      <p:cNvPr id="0" name="Object 1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6500" y="3463925"/>
                        <a:ext cx="1784350"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87"/>
          <p:cNvGraphicFramePr>
            <a:graphicFrameLocks noChangeAspect="1"/>
          </p:cNvGraphicFramePr>
          <p:nvPr/>
        </p:nvGraphicFramePr>
        <p:xfrm>
          <a:off x="809625" y="3897313"/>
          <a:ext cx="1619250" cy="468312"/>
        </p:xfrm>
        <a:graphic>
          <a:graphicData uri="http://schemas.openxmlformats.org/presentationml/2006/ole">
            <mc:AlternateContent xmlns:mc="http://schemas.openxmlformats.org/markup-compatibility/2006">
              <mc:Choice xmlns:v="urn:schemas-microsoft-com:vml" Requires="v">
                <p:oleObj spid="_x0000_s10444" name="Equation" r:id="rId10" imgW="1358310" imgH="393529" progId="Equation.3">
                  <p:embed/>
                </p:oleObj>
              </mc:Choice>
              <mc:Fallback>
                <p:oleObj name="Equation" r:id="rId10" imgW="1358310" imgH="393529" progId="Equation.3">
                  <p:embed/>
                  <p:pic>
                    <p:nvPicPr>
                      <p:cNvPr id="0" name="Object 1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9625" y="3897313"/>
                        <a:ext cx="16192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88"/>
          <p:cNvGraphicFramePr>
            <a:graphicFrameLocks noChangeAspect="1"/>
          </p:cNvGraphicFramePr>
          <p:nvPr/>
        </p:nvGraphicFramePr>
        <p:xfrm>
          <a:off x="1209675" y="4478338"/>
          <a:ext cx="2243138" cy="500062"/>
        </p:xfrm>
        <a:graphic>
          <a:graphicData uri="http://schemas.openxmlformats.org/presentationml/2006/ole">
            <mc:AlternateContent xmlns:mc="http://schemas.openxmlformats.org/markup-compatibility/2006">
              <mc:Choice xmlns:v="urn:schemas-microsoft-com:vml" Requires="v">
                <p:oleObj spid="_x0000_s10445" name="Equation" r:id="rId12" imgW="1765300" imgH="393700" progId="Equation.3">
                  <p:embed/>
                </p:oleObj>
              </mc:Choice>
              <mc:Fallback>
                <p:oleObj name="Equation" r:id="rId12" imgW="1765300" imgH="393700" progId="Equation.3">
                  <p:embed/>
                  <p:pic>
                    <p:nvPicPr>
                      <p:cNvPr id="0" name="Object 1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9675" y="4478338"/>
                        <a:ext cx="224313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189"/>
          <p:cNvGraphicFramePr>
            <a:graphicFrameLocks noChangeAspect="1"/>
          </p:cNvGraphicFramePr>
          <p:nvPr/>
        </p:nvGraphicFramePr>
        <p:xfrm>
          <a:off x="3560763" y="4459288"/>
          <a:ext cx="1820862" cy="525462"/>
        </p:xfrm>
        <a:graphic>
          <a:graphicData uri="http://schemas.openxmlformats.org/presentationml/2006/ole">
            <mc:AlternateContent xmlns:mc="http://schemas.openxmlformats.org/markup-compatibility/2006">
              <mc:Choice xmlns:v="urn:schemas-microsoft-com:vml" Requires="v">
                <p:oleObj spid="_x0000_s10446" name="Equation" r:id="rId14" imgW="1358310" imgH="393529" progId="Equation.3">
                  <p:embed/>
                </p:oleObj>
              </mc:Choice>
              <mc:Fallback>
                <p:oleObj name="Equation" r:id="rId14" imgW="1358310" imgH="393529" progId="Equation.3">
                  <p:embed/>
                  <p:pic>
                    <p:nvPicPr>
                      <p:cNvPr id="0" name="Object 18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0763" y="4459288"/>
                        <a:ext cx="1820862"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190"/>
          <p:cNvGraphicFramePr>
            <a:graphicFrameLocks noChangeAspect="1"/>
          </p:cNvGraphicFramePr>
          <p:nvPr/>
        </p:nvGraphicFramePr>
        <p:xfrm>
          <a:off x="882650" y="4999038"/>
          <a:ext cx="5638800" cy="522287"/>
        </p:xfrm>
        <a:graphic>
          <a:graphicData uri="http://schemas.openxmlformats.org/presentationml/2006/ole">
            <mc:AlternateContent xmlns:mc="http://schemas.openxmlformats.org/markup-compatibility/2006">
              <mc:Choice xmlns:v="urn:schemas-microsoft-com:vml" Requires="v">
                <p:oleObj spid="_x0000_s10447" name="Equation" r:id="rId16" imgW="4216400" imgH="393700" progId="Equation.3">
                  <p:embed/>
                </p:oleObj>
              </mc:Choice>
              <mc:Fallback>
                <p:oleObj name="Equation" r:id="rId16" imgW="4216400" imgH="393700" progId="Equation.3">
                  <p:embed/>
                  <p:pic>
                    <p:nvPicPr>
                      <p:cNvPr id="0" name="Object 19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2650" y="4999038"/>
                        <a:ext cx="56388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191"/>
          <p:cNvGraphicFramePr>
            <a:graphicFrameLocks noChangeAspect="1"/>
          </p:cNvGraphicFramePr>
          <p:nvPr/>
        </p:nvGraphicFramePr>
        <p:xfrm>
          <a:off x="887413" y="5518150"/>
          <a:ext cx="5881687" cy="520700"/>
        </p:xfrm>
        <a:graphic>
          <a:graphicData uri="http://schemas.openxmlformats.org/presentationml/2006/ole">
            <mc:AlternateContent xmlns:mc="http://schemas.openxmlformats.org/markup-compatibility/2006">
              <mc:Choice xmlns:v="urn:schemas-microsoft-com:vml" Requires="v">
                <p:oleObj spid="_x0000_s10448" name="Equation" r:id="rId18" imgW="4419600" imgH="393700" progId="Equation.3">
                  <p:embed/>
                </p:oleObj>
              </mc:Choice>
              <mc:Fallback>
                <p:oleObj name="Equation" r:id="rId18" imgW="4419600" imgH="393700" progId="Equation.3">
                  <p:embed/>
                  <p:pic>
                    <p:nvPicPr>
                      <p:cNvPr id="0" name="Object 1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7413" y="5518150"/>
                        <a:ext cx="58816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56" name="Group 200"/>
          <p:cNvGrpSpPr>
            <a:grpSpLocks/>
          </p:cNvGrpSpPr>
          <p:nvPr/>
        </p:nvGrpSpPr>
        <p:grpSpPr bwMode="auto">
          <a:xfrm>
            <a:off x="4094163" y="1135063"/>
            <a:ext cx="4552950" cy="2989262"/>
            <a:chOff x="2579" y="715"/>
            <a:chExt cx="2868" cy="1883"/>
          </a:xfrm>
        </p:grpSpPr>
        <p:sp>
          <p:nvSpPr>
            <p:cNvPr id="10260" name="Freeform 153"/>
            <p:cNvSpPr>
              <a:spLocks noEditPoints="1"/>
            </p:cNvSpPr>
            <p:nvPr/>
          </p:nvSpPr>
          <p:spPr bwMode="auto">
            <a:xfrm>
              <a:off x="5048" y="1217"/>
              <a:ext cx="22" cy="89"/>
            </a:xfrm>
            <a:custGeom>
              <a:avLst/>
              <a:gdLst>
                <a:gd name="T0" fmla="*/ 0 w 25"/>
                <a:gd name="T1" fmla="*/ 12 h 107"/>
                <a:gd name="T2" fmla="*/ 0 w 25"/>
                <a:gd name="T3" fmla="*/ 5 h 107"/>
                <a:gd name="T4" fmla="*/ 7 w 25"/>
                <a:gd name="T5" fmla="*/ 17 h 107"/>
                <a:gd name="T6" fmla="*/ 7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1" name="Line 154"/>
            <p:cNvSpPr>
              <a:spLocks noChangeShapeType="1"/>
            </p:cNvSpPr>
            <p:nvPr/>
          </p:nvSpPr>
          <p:spPr bwMode="auto">
            <a:xfrm>
              <a:off x="5070" y="1262"/>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Freeform 155"/>
            <p:cNvSpPr>
              <a:spLocks noEditPoints="1"/>
            </p:cNvSpPr>
            <p:nvPr/>
          </p:nvSpPr>
          <p:spPr bwMode="auto">
            <a:xfrm>
              <a:off x="5188" y="1141"/>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3" name="Freeform 156"/>
            <p:cNvSpPr>
              <a:spLocks noEditPoints="1"/>
            </p:cNvSpPr>
            <p:nvPr/>
          </p:nvSpPr>
          <p:spPr bwMode="auto">
            <a:xfrm>
              <a:off x="5178" y="1080"/>
              <a:ext cx="106" cy="27"/>
            </a:xfrm>
            <a:custGeom>
              <a:avLst/>
              <a:gdLst>
                <a:gd name="T0" fmla="*/ 19 w 124"/>
                <a:gd name="T1" fmla="*/ 5 h 33"/>
                <a:gd name="T2" fmla="*/ 7 w 124"/>
                <a:gd name="T3" fmla="*/ 5 h 33"/>
                <a:gd name="T4" fmla="*/ 27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4" name="Line 157"/>
            <p:cNvSpPr>
              <a:spLocks noChangeShapeType="1"/>
            </p:cNvSpPr>
            <p:nvPr/>
          </p:nvSpPr>
          <p:spPr bwMode="auto">
            <a:xfrm flipV="1">
              <a:off x="5231" y="1163"/>
              <a:ext cx="1" cy="1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158"/>
            <p:cNvSpPr>
              <a:spLocks noChangeShapeType="1"/>
            </p:cNvSpPr>
            <p:nvPr/>
          </p:nvSpPr>
          <p:spPr bwMode="auto">
            <a:xfrm flipV="1">
              <a:off x="5231" y="931"/>
              <a:ext cx="1" cy="14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Oval 159"/>
            <p:cNvSpPr>
              <a:spLocks noChangeArrowheads="1"/>
            </p:cNvSpPr>
            <p:nvPr/>
          </p:nvSpPr>
          <p:spPr bwMode="auto">
            <a:xfrm>
              <a:off x="5221" y="931"/>
              <a:ext cx="20" cy="23"/>
            </a:xfrm>
            <a:prstGeom prst="ellipse">
              <a:avLst/>
            </a:prstGeom>
            <a:solidFill>
              <a:srgbClr val="FFFFFF"/>
            </a:solidFill>
            <a:ln w="0">
              <a:solidFill>
                <a:srgbClr val="000000"/>
              </a:solidFill>
              <a:round/>
              <a:headEnd/>
              <a:tailEnd/>
            </a:ln>
          </p:spPr>
          <p:txBody>
            <a:bodyPr/>
            <a:lstStyle/>
            <a:p>
              <a:endParaRPr lang="en-US" altLang="en-US"/>
            </a:p>
          </p:txBody>
        </p:sp>
        <p:sp>
          <p:nvSpPr>
            <p:cNvPr id="10267" name="Oval 160"/>
            <p:cNvSpPr>
              <a:spLocks noChangeArrowheads="1"/>
            </p:cNvSpPr>
            <p:nvPr/>
          </p:nvSpPr>
          <p:spPr bwMode="auto">
            <a:xfrm>
              <a:off x="5221" y="931"/>
              <a:ext cx="20"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268" name="Line 161"/>
            <p:cNvSpPr>
              <a:spLocks noChangeShapeType="1"/>
            </p:cNvSpPr>
            <p:nvPr/>
          </p:nvSpPr>
          <p:spPr bwMode="auto">
            <a:xfrm flipV="1">
              <a:off x="5231" y="1317"/>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Freeform 162"/>
            <p:cNvSpPr>
              <a:spLocks noEditPoints="1"/>
            </p:cNvSpPr>
            <p:nvPr/>
          </p:nvSpPr>
          <p:spPr bwMode="auto">
            <a:xfrm>
              <a:off x="5188" y="1432"/>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0" name="Freeform 163"/>
            <p:cNvSpPr>
              <a:spLocks noEditPoints="1"/>
            </p:cNvSpPr>
            <p:nvPr/>
          </p:nvSpPr>
          <p:spPr bwMode="auto">
            <a:xfrm>
              <a:off x="5178" y="1372"/>
              <a:ext cx="106" cy="28"/>
            </a:xfrm>
            <a:custGeom>
              <a:avLst/>
              <a:gdLst>
                <a:gd name="T0" fmla="*/ 19 w 124"/>
                <a:gd name="T1" fmla="*/ 5 h 34"/>
                <a:gd name="T2" fmla="*/ 7 w 124"/>
                <a:gd name="T3" fmla="*/ 5 h 34"/>
                <a:gd name="T4" fmla="*/ 27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1" name="Line 164"/>
            <p:cNvSpPr>
              <a:spLocks noChangeShapeType="1"/>
            </p:cNvSpPr>
            <p:nvPr/>
          </p:nvSpPr>
          <p:spPr bwMode="auto">
            <a:xfrm flipV="1">
              <a:off x="5231" y="1454"/>
              <a:ext cx="1" cy="13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Oval 165"/>
            <p:cNvSpPr>
              <a:spLocks noChangeArrowheads="1"/>
            </p:cNvSpPr>
            <p:nvPr/>
          </p:nvSpPr>
          <p:spPr bwMode="auto">
            <a:xfrm>
              <a:off x="5221" y="1581"/>
              <a:ext cx="20" cy="22"/>
            </a:xfrm>
            <a:prstGeom prst="ellipse">
              <a:avLst/>
            </a:prstGeom>
            <a:solidFill>
              <a:srgbClr val="FFFFFF"/>
            </a:solidFill>
            <a:ln w="0">
              <a:solidFill>
                <a:srgbClr val="000000"/>
              </a:solidFill>
              <a:round/>
              <a:headEnd/>
              <a:tailEnd/>
            </a:ln>
          </p:spPr>
          <p:txBody>
            <a:bodyPr/>
            <a:lstStyle/>
            <a:p>
              <a:endParaRPr lang="en-US" altLang="en-US"/>
            </a:p>
          </p:txBody>
        </p:sp>
        <p:sp>
          <p:nvSpPr>
            <p:cNvPr id="10273" name="Oval 166"/>
            <p:cNvSpPr>
              <a:spLocks noChangeArrowheads="1"/>
            </p:cNvSpPr>
            <p:nvPr/>
          </p:nvSpPr>
          <p:spPr bwMode="auto">
            <a:xfrm>
              <a:off x="5221" y="1581"/>
              <a:ext cx="20"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274" name="Rectangle 167"/>
            <p:cNvSpPr>
              <a:spLocks noChangeArrowheads="1"/>
            </p:cNvSpPr>
            <p:nvPr/>
          </p:nvSpPr>
          <p:spPr bwMode="auto">
            <a:xfrm>
              <a:off x="5061" y="1092"/>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0275" name="Rectangle 168"/>
            <p:cNvSpPr>
              <a:spLocks noChangeArrowheads="1"/>
            </p:cNvSpPr>
            <p:nvPr/>
          </p:nvSpPr>
          <p:spPr bwMode="auto">
            <a:xfrm>
              <a:off x="5061" y="1377"/>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0276" name="Rectangle 169"/>
            <p:cNvSpPr>
              <a:spLocks noChangeArrowheads="1"/>
            </p:cNvSpPr>
            <p:nvPr/>
          </p:nvSpPr>
          <p:spPr bwMode="auto">
            <a:xfrm>
              <a:off x="5184" y="850"/>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0277" name="Rectangle 170"/>
            <p:cNvSpPr>
              <a:spLocks noChangeArrowheads="1"/>
            </p:cNvSpPr>
            <p:nvPr/>
          </p:nvSpPr>
          <p:spPr bwMode="auto">
            <a:xfrm>
              <a:off x="5319" y="1041"/>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0278" name="Rectangle 171"/>
            <p:cNvSpPr>
              <a:spLocks noChangeArrowheads="1"/>
            </p:cNvSpPr>
            <p:nvPr/>
          </p:nvSpPr>
          <p:spPr bwMode="auto">
            <a:xfrm>
              <a:off x="5184" y="1609"/>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0279" name="Rectangle 172"/>
            <p:cNvSpPr>
              <a:spLocks noChangeArrowheads="1"/>
            </p:cNvSpPr>
            <p:nvPr/>
          </p:nvSpPr>
          <p:spPr bwMode="auto">
            <a:xfrm>
              <a:off x="5319" y="1345"/>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0280" name="Rectangle 173"/>
            <p:cNvSpPr>
              <a:spLocks noChangeArrowheads="1"/>
            </p:cNvSpPr>
            <p:nvPr/>
          </p:nvSpPr>
          <p:spPr bwMode="auto">
            <a:xfrm>
              <a:off x="5163" y="1020"/>
              <a:ext cx="3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0281" name="Rectangle 174"/>
            <p:cNvSpPr>
              <a:spLocks noChangeArrowheads="1"/>
            </p:cNvSpPr>
            <p:nvPr/>
          </p:nvSpPr>
          <p:spPr bwMode="auto">
            <a:xfrm>
              <a:off x="5163" y="1319"/>
              <a:ext cx="3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0282" name="Rectangle 175"/>
            <p:cNvSpPr>
              <a:spLocks noChangeArrowheads="1"/>
            </p:cNvSpPr>
            <p:nvPr/>
          </p:nvSpPr>
          <p:spPr bwMode="auto">
            <a:xfrm>
              <a:off x="5166" y="1154"/>
              <a:ext cx="2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0283" name="Rectangle 176"/>
            <p:cNvSpPr>
              <a:spLocks noChangeArrowheads="1"/>
            </p:cNvSpPr>
            <p:nvPr/>
          </p:nvSpPr>
          <p:spPr bwMode="auto">
            <a:xfrm>
              <a:off x="5166" y="1449"/>
              <a:ext cx="2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grpSp>
          <p:nvGrpSpPr>
            <p:cNvPr id="10284" name="Group 197"/>
            <p:cNvGrpSpPr>
              <a:grpSpLocks/>
            </p:cNvGrpSpPr>
            <p:nvPr/>
          </p:nvGrpSpPr>
          <p:grpSpPr bwMode="auto">
            <a:xfrm>
              <a:off x="3048" y="715"/>
              <a:ext cx="1563" cy="1883"/>
              <a:chOff x="3048" y="715"/>
              <a:chExt cx="1563" cy="1883"/>
            </a:xfrm>
          </p:grpSpPr>
          <p:sp>
            <p:nvSpPr>
              <p:cNvPr id="10289" name="Line 6"/>
              <p:cNvSpPr>
                <a:spLocks noChangeShapeType="1"/>
              </p:cNvSpPr>
              <p:nvPr/>
            </p:nvSpPr>
            <p:spPr bwMode="auto">
              <a:xfrm>
                <a:off x="4011" y="2424"/>
                <a:ext cx="1" cy="11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0" name="Line 15"/>
              <p:cNvSpPr>
                <a:spLocks noChangeShapeType="1"/>
              </p:cNvSpPr>
              <p:nvPr/>
            </p:nvSpPr>
            <p:spPr bwMode="auto">
              <a:xfrm flipV="1">
                <a:off x="3053" y="882"/>
                <a:ext cx="1" cy="8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1" name="Freeform 16"/>
              <p:cNvSpPr>
                <a:spLocks noEditPoints="1"/>
              </p:cNvSpPr>
              <p:nvPr/>
            </p:nvSpPr>
            <p:spPr bwMode="auto">
              <a:xfrm>
                <a:off x="3065" y="1576"/>
                <a:ext cx="193" cy="264"/>
              </a:xfrm>
              <a:custGeom>
                <a:avLst/>
                <a:gdLst>
                  <a:gd name="T0" fmla="*/ 0 w 225"/>
                  <a:gd name="T1" fmla="*/ 23 h 320"/>
                  <a:gd name="T2" fmla="*/ 24 w 225"/>
                  <a:gd name="T3" fmla="*/ 23 h 320"/>
                  <a:gd name="T4" fmla="*/ 24 w 225"/>
                  <a:gd name="T5" fmla="*/ 35 h 320"/>
                  <a:gd name="T6" fmla="*/ 24 w 225"/>
                  <a:gd name="T7" fmla="*/ 12 h 320"/>
                  <a:gd name="T8" fmla="*/ 24 w 225"/>
                  <a:gd name="T9" fmla="*/ 17 h 320"/>
                  <a:gd name="T10" fmla="*/ 49 w 225"/>
                  <a:gd name="T11" fmla="*/ 10 h 320"/>
                  <a:gd name="T12" fmla="*/ 49 w 225"/>
                  <a:gd name="T13" fmla="*/ 0 h 320"/>
                  <a:gd name="T14" fmla="*/ 24 w 225"/>
                  <a:gd name="T15" fmla="*/ 29 h 320"/>
                  <a:gd name="T16" fmla="*/ 49 w 225"/>
                  <a:gd name="T17" fmla="*/ 37 h 320"/>
                  <a:gd name="T18" fmla="*/ 49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2" name="Freeform 17"/>
              <p:cNvSpPr>
                <a:spLocks/>
              </p:cNvSpPr>
              <p:nvPr/>
            </p:nvSpPr>
            <p:spPr bwMode="auto">
              <a:xfrm>
                <a:off x="3231" y="1761"/>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3" name="Freeform 18"/>
              <p:cNvSpPr>
                <a:spLocks/>
              </p:cNvSpPr>
              <p:nvPr/>
            </p:nvSpPr>
            <p:spPr bwMode="auto">
              <a:xfrm>
                <a:off x="3231" y="1761"/>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4" name="Freeform 19"/>
              <p:cNvSpPr>
                <a:spLocks/>
              </p:cNvSpPr>
              <p:nvPr/>
            </p:nvSpPr>
            <p:spPr bwMode="auto">
              <a:xfrm>
                <a:off x="3231" y="2011"/>
                <a:ext cx="54" cy="138"/>
              </a:xfrm>
              <a:custGeom>
                <a:avLst/>
                <a:gdLst>
                  <a:gd name="T0" fmla="*/ 7 w 63"/>
                  <a:gd name="T1" fmla="*/ 25 h 167"/>
                  <a:gd name="T2" fmla="*/ 0 w 63"/>
                  <a:gd name="T3" fmla="*/ 22 h 167"/>
                  <a:gd name="T4" fmla="*/ 13 w 63"/>
                  <a:gd name="T5" fmla="*/ 18 h 167"/>
                  <a:gd name="T6" fmla="*/ 0 w 63"/>
                  <a:gd name="T7" fmla="*/ 14 h 167"/>
                  <a:gd name="T8" fmla="*/ 13 w 63"/>
                  <a:gd name="T9" fmla="*/ 10 h 167"/>
                  <a:gd name="T10" fmla="*/ 0 w 63"/>
                  <a:gd name="T11" fmla="*/ 7 h 167"/>
                  <a:gd name="T12" fmla="*/ 13 w 63"/>
                  <a:gd name="T13" fmla="*/ 2 h 167"/>
                  <a:gd name="T14" fmla="*/ 7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5" name="Freeform 20"/>
              <p:cNvSpPr>
                <a:spLocks noEditPoints="1"/>
              </p:cNvSpPr>
              <p:nvPr/>
            </p:nvSpPr>
            <p:spPr bwMode="auto">
              <a:xfrm>
                <a:off x="3221" y="2203"/>
                <a:ext cx="74" cy="193"/>
              </a:xfrm>
              <a:custGeom>
                <a:avLst/>
                <a:gdLst>
                  <a:gd name="T0" fmla="*/ 6 w 87"/>
                  <a:gd name="T1" fmla="*/ 33 h 234"/>
                  <a:gd name="T2" fmla="*/ 12 w 87"/>
                  <a:gd name="T3" fmla="*/ 33 h 234"/>
                  <a:gd name="T4" fmla="*/ 3 w 87"/>
                  <a:gd name="T5" fmla="*/ 31 h 234"/>
                  <a:gd name="T6" fmla="*/ 14 w 87"/>
                  <a:gd name="T7" fmla="*/ 31 h 234"/>
                  <a:gd name="T8" fmla="*/ 0 w 87"/>
                  <a:gd name="T9" fmla="*/ 30 h 234"/>
                  <a:gd name="T10" fmla="*/ 17 w 87"/>
                  <a:gd name="T11" fmla="*/ 30 h 234"/>
                  <a:gd name="T12" fmla="*/ 9 w 87"/>
                  <a:gd name="T13" fmla="*/ 0 h 234"/>
                  <a:gd name="T14" fmla="*/ 9 w 87"/>
                  <a:gd name="T15" fmla="*/ 30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6" name="Line 21"/>
              <p:cNvSpPr>
                <a:spLocks noChangeShapeType="1"/>
              </p:cNvSpPr>
              <p:nvPr/>
            </p:nvSpPr>
            <p:spPr bwMode="auto">
              <a:xfrm flipV="1">
                <a:off x="3258" y="1840"/>
                <a:ext cx="1" cy="1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7" name="Line 22"/>
              <p:cNvSpPr>
                <a:spLocks noChangeShapeType="1"/>
              </p:cNvSpPr>
              <p:nvPr/>
            </p:nvSpPr>
            <p:spPr bwMode="auto">
              <a:xfrm flipV="1">
                <a:off x="3258" y="2149"/>
                <a:ext cx="1" cy="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8" name="Rectangle 31"/>
              <p:cNvSpPr>
                <a:spLocks noChangeArrowheads="1"/>
              </p:cNvSpPr>
              <p:nvPr/>
            </p:nvSpPr>
            <p:spPr bwMode="auto">
              <a:xfrm>
                <a:off x="3136" y="1562"/>
                <a:ext cx="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10299" name="Freeform 42"/>
              <p:cNvSpPr>
                <a:spLocks/>
              </p:cNvSpPr>
              <p:nvPr/>
            </p:nvSpPr>
            <p:spPr bwMode="auto">
              <a:xfrm>
                <a:off x="3231" y="1212"/>
                <a:ext cx="54" cy="138"/>
              </a:xfrm>
              <a:custGeom>
                <a:avLst/>
                <a:gdLst>
                  <a:gd name="T0" fmla="*/ 7 w 63"/>
                  <a:gd name="T1" fmla="*/ 27 h 166"/>
                  <a:gd name="T2" fmla="*/ 0 w 63"/>
                  <a:gd name="T3" fmla="*/ 24 h 166"/>
                  <a:gd name="T4" fmla="*/ 13 w 63"/>
                  <a:gd name="T5" fmla="*/ 19 h 166"/>
                  <a:gd name="T6" fmla="*/ 0 w 63"/>
                  <a:gd name="T7" fmla="*/ 15 h 166"/>
                  <a:gd name="T8" fmla="*/ 13 w 63"/>
                  <a:gd name="T9" fmla="*/ 10 h 166"/>
                  <a:gd name="T10" fmla="*/ 0 w 63"/>
                  <a:gd name="T11" fmla="*/ 7 h 166"/>
                  <a:gd name="T12" fmla="*/ 13 w 63"/>
                  <a:gd name="T13" fmla="*/ 2 h 166"/>
                  <a:gd name="T14" fmla="*/ 7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0" name="Line 43"/>
              <p:cNvSpPr>
                <a:spLocks noChangeShapeType="1"/>
              </p:cNvSpPr>
              <p:nvPr/>
            </p:nvSpPr>
            <p:spPr bwMode="auto">
              <a:xfrm flipV="1">
                <a:off x="3258" y="1350"/>
                <a:ext cx="1" cy="2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1" name="Line 44"/>
              <p:cNvSpPr>
                <a:spLocks noChangeShapeType="1"/>
              </p:cNvSpPr>
              <p:nvPr/>
            </p:nvSpPr>
            <p:spPr bwMode="auto">
              <a:xfrm flipV="1">
                <a:off x="3258" y="1080"/>
                <a:ext cx="1"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2" name="Rectangle 45"/>
              <p:cNvSpPr>
                <a:spLocks noChangeArrowheads="1"/>
              </p:cNvSpPr>
              <p:nvPr/>
            </p:nvSpPr>
            <p:spPr bwMode="auto">
              <a:xfrm>
                <a:off x="3093" y="2011"/>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10303" name="Rectangle 46"/>
              <p:cNvSpPr>
                <a:spLocks noChangeArrowheads="1"/>
              </p:cNvSpPr>
              <p:nvPr/>
            </p:nvSpPr>
            <p:spPr bwMode="auto">
              <a:xfrm>
                <a:off x="3093" y="2088"/>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10304" name="Rectangle 53"/>
              <p:cNvSpPr>
                <a:spLocks noChangeArrowheads="1"/>
              </p:cNvSpPr>
              <p:nvPr/>
            </p:nvSpPr>
            <p:spPr bwMode="auto">
              <a:xfrm>
                <a:off x="3287" y="1759"/>
                <a:ext cx="3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0305" name="Freeform 56"/>
              <p:cNvSpPr>
                <a:spLocks noEditPoints="1"/>
              </p:cNvSpPr>
              <p:nvPr/>
            </p:nvSpPr>
            <p:spPr bwMode="auto">
              <a:xfrm>
                <a:off x="3580" y="1355"/>
                <a:ext cx="194" cy="265"/>
              </a:xfrm>
              <a:custGeom>
                <a:avLst/>
                <a:gdLst>
                  <a:gd name="T0" fmla="*/ 0 w 225"/>
                  <a:gd name="T1" fmla="*/ 24 h 320"/>
                  <a:gd name="T2" fmla="*/ 25 w 225"/>
                  <a:gd name="T3" fmla="*/ 24 h 320"/>
                  <a:gd name="T4" fmla="*/ 25 w 225"/>
                  <a:gd name="T5" fmla="*/ 12 h 320"/>
                  <a:gd name="T6" fmla="*/ 25 w 225"/>
                  <a:gd name="T7" fmla="*/ 37 h 320"/>
                  <a:gd name="T8" fmla="*/ 25 w 225"/>
                  <a:gd name="T9" fmla="*/ 31 h 320"/>
                  <a:gd name="T10" fmla="*/ 51 w 225"/>
                  <a:gd name="T11" fmla="*/ 38 h 320"/>
                  <a:gd name="T12" fmla="*/ 51 w 225"/>
                  <a:gd name="T13" fmla="*/ 48 h 320"/>
                  <a:gd name="T14" fmla="*/ 25 w 225"/>
                  <a:gd name="T15" fmla="*/ 18 h 320"/>
                  <a:gd name="T16" fmla="*/ 51 w 225"/>
                  <a:gd name="T17" fmla="*/ 10 h 320"/>
                  <a:gd name="T18" fmla="*/ 51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6" name="Freeform 57"/>
              <p:cNvSpPr>
                <a:spLocks/>
              </p:cNvSpPr>
              <p:nvPr/>
            </p:nvSpPr>
            <p:spPr bwMode="auto">
              <a:xfrm>
                <a:off x="3678" y="1434"/>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7" name="Freeform 58"/>
              <p:cNvSpPr>
                <a:spLocks/>
              </p:cNvSpPr>
              <p:nvPr/>
            </p:nvSpPr>
            <p:spPr bwMode="auto">
              <a:xfrm>
                <a:off x="3678" y="1434"/>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8" name="Line 59"/>
              <p:cNvSpPr>
                <a:spLocks noChangeShapeType="1"/>
              </p:cNvSpPr>
              <p:nvPr/>
            </p:nvSpPr>
            <p:spPr bwMode="auto">
              <a:xfrm>
                <a:off x="3258" y="1488"/>
                <a:ext cx="322"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9" name="Rectangle 60"/>
              <p:cNvSpPr>
                <a:spLocks noChangeArrowheads="1"/>
              </p:cNvSpPr>
              <p:nvPr/>
            </p:nvSpPr>
            <p:spPr bwMode="auto">
              <a:xfrm>
                <a:off x="3104" y="1241"/>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10310" name="Rectangle 61"/>
              <p:cNvSpPr>
                <a:spLocks noChangeArrowheads="1"/>
              </p:cNvSpPr>
              <p:nvPr/>
            </p:nvSpPr>
            <p:spPr bwMode="auto">
              <a:xfrm>
                <a:off x="3642" y="1572"/>
                <a:ext cx="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10311" name="Rectangle 62"/>
              <p:cNvSpPr>
                <a:spLocks noChangeArrowheads="1"/>
              </p:cNvSpPr>
              <p:nvPr/>
            </p:nvSpPr>
            <p:spPr bwMode="auto">
              <a:xfrm>
                <a:off x="3803" y="1495"/>
                <a:ext cx="3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10312" name="Oval 63"/>
              <p:cNvSpPr>
                <a:spLocks noChangeArrowheads="1"/>
              </p:cNvSpPr>
              <p:nvPr/>
            </p:nvSpPr>
            <p:spPr bwMode="auto">
              <a:xfrm>
                <a:off x="3247" y="1477"/>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10313" name="Oval 64"/>
              <p:cNvSpPr>
                <a:spLocks noChangeArrowheads="1"/>
              </p:cNvSpPr>
              <p:nvPr/>
            </p:nvSpPr>
            <p:spPr bwMode="auto">
              <a:xfrm>
                <a:off x="3247" y="1477"/>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14" name="Freeform 65"/>
              <p:cNvSpPr>
                <a:spLocks/>
              </p:cNvSpPr>
              <p:nvPr/>
            </p:nvSpPr>
            <p:spPr bwMode="auto">
              <a:xfrm>
                <a:off x="3747" y="1163"/>
                <a:ext cx="54" cy="137"/>
              </a:xfrm>
              <a:custGeom>
                <a:avLst/>
                <a:gdLst>
                  <a:gd name="T0" fmla="*/ 8 w 62"/>
                  <a:gd name="T1" fmla="*/ 25 h 166"/>
                  <a:gd name="T2" fmla="*/ 0 w 62"/>
                  <a:gd name="T3" fmla="*/ 22 h 166"/>
                  <a:gd name="T4" fmla="*/ 16 w 62"/>
                  <a:gd name="T5" fmla="*/ 18 h 166"/>
                  <a:gd name="T6" fmla="*/ 0 w 62"/>
                  <a:gd name="T7" fmla="*/ 14 h 166"/>
                  <a:gd name="T8" fmla="*/ 16 w 62"/>
                  <a:gd name="T9" fmla="*/ 10 h 166"/>
                  <a:gd name="T10" fmla="*/ 0 w 62"/>
                  <a:gd name="T11" fmla="*/ 6 h 166"/>
                  <a:gd name="T12" fmla="*/ 16 w 62"/>
                  <a:gd name="T13" fmla="*/ 2 h 166"/>
                  <a:gd name="T14" fmla="*/ 8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15" name="Line 66"/>
              <p:cNvSpPr>
                <a:spLocks noChangeShapeType="1"/>
              </p:cNvSpPr>
              <p:nvPr/>
            </p:nvSpPr>
            <p:spPr bwMode="auto">
              <a:xfrm flipV="1">
                <a:off x="3774" y="1300"/>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6" name="Line 67"/>
              <p:cNvSpPr>
                <a:spLocks noChangeShapeType="1"/>
              </p:cNvSpPr>
              <p:nvPr/>
            </p:nvSpPr>
            <p:spPr bwMode="auto">
              <a:xfrm flipV="1">
                <a:off x="3774" y="1080"/>
                <a:ext cx="1"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7" name="Rectangle 75"/>
              <p:cNvSpPr>
                <a:spLocks noChangeArrowheads="1"/>
              </p:cNvSpPr>
              <p:nvPr/>
            </p:nvSpPr>
            <p:spPr bwMode="auto">
              <a:xfrm>
                <a:off x="3620" y="1159"/>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10318" name="Rectangle 76"/>
              <p:cNvSpPr>
                <a:spLocks noChangeArrowheads="1"/>
              </p:cNvSpPr>
              <p:nvPr/>
            </p:nvSpPr>
            <p:spPr bwMode="auto">
              <a:xfrm>
                <a:off x="3620" y="1231"/>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10319" name="Line 79"/>
              <p:cNvSpPr>
                <a:spLocks noChangeShapeType="1"/>
              </p:cNvSpPr>
              <p:nvPr/>
            </p:nvSpPr>
            <p:spPr bwMode="auto">
              <a:xfrm>
                <a:off x="3258" y="1080"/>
                <a:ext cx="102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0" name="Oval 80"/>
              <p:cNvSpPr>
                <a:spLocks noChangeArrowheads="1"/>
              </p:cNvSpPr>
              <p:nvPr/>
            </p:nvSpPr>
            <p:spPr bwMode="auto">
              <a:xfrm>
                <a:off x="3763" y="1069"/>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10321" name="Oval 81"/>
              <p:cNvSpPr>
                <a:spLocks noChangeArrowheads="1"/>
              </p:cNvSpPr>
              <p:nvPr/>
            </p:nvSpPr>
            <p:spPr bwMode="auto">
              <a:xfrm>
                <a:off x="3763" y="1069"/>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22" name="Oval 84"/>
              <p:cNvSpPr>
                <a:spLocks noChangeArrowheads="1"/>
              </p:cNvSpPr>
              <p:nvPr/>
            </p:nvSpPr>
            <p:spPr bwMode="auto">
              <a:xfrm>
                <a:off x="3484" y="1069"/>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10323" name="Oval 85"/>
              <p:cNvSpPr>
                <a:spLocks noChangeArrowheads="1"/>
              </p:cNvSpPr>
              <p:nvPr/>
            </p:nvSpPr>
            <p:spPr bwMode="auto">
              <a:xfrm>
                <a:off x="3484" y="1069"/>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24" name="Line 86"/>
              <p:cNvSpPr>
                <a:spLocks noChangeShapeType="1"/>
              </p:cNvSpPr>
              <p:nvPr/>
            </p:nvSpPr>
            <p:spPr bwMode="auto">
              <a:xfrm flipV="1">
                <a:off x="3494" y="992"/>
                <a:ext cx="1" cy="8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5" name="Oval 87"/>
              <p:cNvSpPr>
                <a:spLocks noChangeArrowheads="1"/>
              </p:cNvSpPr>
              <p:nvPr/>
            </p:nvSpPr>
            <p:spPr bwMode="auto">
              <a:xfrm>
                <a:off x="3484" y="981"/>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10326" name="Oval 88"/>
              <p:cNvSpPr>
                <a:spLocks noChangeArrowheads="1"/>
              </p:cNvSpPr>
              <p:nvPr/>
            </p:nvSpPr>
            <p:spPr bwMode="auto">
              <a:xfrm>
                <a:off x="3484" y="981"/>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27" name="Rectangle 89"/>
              <p:cNvSpPr>
                <a:spLocks noChangeArrowheads="1"/>
              </p:cNvSpPr>
              <p:nvPr/>
            </p:nvSpPr>
            <p:spPr bwMode="auto">
              <a:xfrm>
                <a:off x="3362" y="947"/>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0328" name="Line 90"/>
              <p:cNvSpPr>
                <a:spLocks noChangeShapeType="1"/>
              </p:cNvSpPr>
              <p:nvPr/>
            </p:nvSpPr>
            <p:spPr bwMode="auto">
              <a:xfrm flipV="1">
                <a:off x="3774" y="1620"/>
                <a:ext cx="1" cy="39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9" name="Freeform 91"/>
              <p:cNvSpPr>
                <a:spLocks/>
              </p:cNvSpPr>
              <p:nvPr/>
            </p:nvSpPr>
            <p:spPr bwMode="auto">
              <a:xfrm>
                <a:off x="3747" y="2017"/>
                <a:ext cx="54" cy="138"/>
              </a:xfrm>
              <a:custGeom>
                <a:avLst/>
                <a:gdLst>
                  <a:gd name="T0" fmla="*/ 8 w 62"/>
                  <a:gd name="T1" fmla="*/ 25 h 167"/>
                  <a:gd name="T2" fmla="*/ 0 w 62"/>
                  <a:gd name="T3" fmla="*/ 22 h 167"/>
                  <a:gd name="T4" fmla="*/ 16 w 62"/>
                  <a:gd name="T5" fmla="*/ 18 h 167"/>
                  <a:gd name="T6" fmla="*/ 0 w 62"/>
                  <a:gd name="T7" fmla="*/ 14 h 167"/>
                  <a:gd name="T8" fmla="*/ 16 w 62"/>
                  <a:gd name="T9" fmla="*/ 10 h 167"/>
                  <a:gd name="T10" fmla="*/ 0 w 62"/>
                  <a:gd name="T11" fmla="*/ 7 h 167"/>
                  <a:gd name="T12" fmla="*/ 16 w 62"/>
                  <a:gd name="T13" fmla="*/ 2 h 167"/>
                  <a:gd name="T14" fmla="*/ 8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30" name="Line 92"/>
              <p:cNvSpPr>
                <a:spLocks noChangeShapeType="1"/>
              </p:cNvSpPr>
              <p:nvPr/>
            </p:nvSpPr>
            <p:spPr bwMode="auto">
              <a:xfrm flipV="1">
                <a:off x="3774" y="2155"/>
                <a:ext cx="1" cy="26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1" name="Line 93"/>
              <p:cNvSpPr>
                <a:spLocks noChangeShapeType="1"/>
              </p:cNvSpPr>
              <p:nvPr/>
            </p:nvSpPr>
            <p:spPr bwMode="auto">
              <a:xfrm flipH="1">
                <a:off x="3784" y="1895"/>
                <a:ext cx="30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2" name="Freeform 94"/>
              <p:cNvSpPr>
                <a:spLocks noEditPoints="1"/>
              </p:cNvSpPr>
              <p:nvPr/>
            </p:nvSpPr>
            <p:spPr bwMode="auto">
              <a:xfrm>
                <a:off x="4088" y="1763"/>
                <a:ext cx="194" cy="264"/>
              </a:xfrm>
              <a:custGeom>
                <a:avLst/>
                <a:gdLst>
                  <a:gd name="T0" fmla="*/ 0 w 225"/>
                  <a:gd name="T1" fmla="*/ 23 h 320"/>
                  <a:gd name="T2" fmla="*/ 25 w 225"/>
                  <a:gd name="T3" fmla="*/ 23 h 320"/>
                  <a:gd name="T4" fmla="*/ 25 w 225"/>
                  <a:gd name="T5" fmla="*/ 35 h 320"/>
                  <a:gd name="T6" fmla="*/ 25 w 225"/>
                  <a:gd name="T7" fmla="*/ 12 h 320"/>
                  <a:gd name="T8" fmla="*/ 25 w 225"/>
                  <a:gd name="T9" fmla="*/ 17 h 320"/>
                  <a:gd name="T10" fmla="*/ 51 w 225"/>
                  <a:gd name="T11" fmla="*/ 10 h 320"/>
                  <a:gd name="T12" fmla="*/ 51 w 225"/>
                  <a:gd name="T13" fmla="*/ 0 h 320"/>
                  <a:gd name="T14" fmla="*/ 25 w 225"/>
                  <a:gd name="T15" fmla="*/ 29 h 320"/>
                  <a:gd name="T16" fmla="*/ 51 w 225"/>
                  <a:gd name="T17" fmla="*/ 37 h 320"/>
                  <a:gd name="T18" fmla="*/ 51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33" name="Freeform 95"/>
              <p:cNvSpPr>
                <a:spLocks/>
              </p:cNvSpPr>
              <p:nvPr/>
            </p:nvSpPr>
            <p:spPr bwMode="auto">
              <a:xfrm>
                <a:off x="4255" y="1949"/>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4" name="Freeform 96"/>
              <p:cNvSpPr>
                <a:spLocks/>
              </p:cNvSpPr>
              <p:nvPr/>
            </p:nvSpPr>
            <p:spPr bwMode="auto">
              <a:xfrm>
                <a:off x="4255" y="1949"/>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35" name="Rectangle 97"/>
              <p:cNvSpPr>
                <a:spLocks noChangeArrowheads="1"/>
              </p:cNvSpPr>
              <p:nvPr/>
            </p:nvSpPr>
            <p:spPr bwMode="auto">
              <a:xfrm>
                <a:off x="4303" y="1902"/>
                <a:ext cx="3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0336" name="Freeform 98"/>
              <p:cNvSpPr>
                <a:spLocks/>
              </p:cNvSpPr>
              <p:nvPr/>
            </p:nvSpPr>
            <p:spPr bwMode="auto">
              <a:xfrm>
                <a:off x="4253" y="1378"/>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37" name="Line 99"/>
              <p:cNvSpPr>
                <a:spLocks noChangeShapeType="1"/>
              </p:cNvSpPr>
              <p:nvPr/>
            </p:nvSpPr>
            <p:spPr bwMode="auto">
              <a:xfrm flipV="1">
                <a:off x="4280" y="1080"/>
                <a:ext cx="0" cy="29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8" name="Line 100"/>
              <p:cNvSpPr>
                <a:spLocks noChangeShapeType="1"/>
              </p:cNvSpPr>
              <p:nvPr/>
            </p:nvSpPr>
            <p:spPr bwMode="auto">
              <a:xfrm flipH="1" flipV="1">
                <a:off x="4280" y="1515"/>
                <a:ext cx="2" cy="24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9" name="Oval 101"/>
              <p:cNvSpPr>
                <a:spLocks noChangeArrowheads="1"/>
              </p:cNvSpPr>
              <p:nvPr/>
            </p:nvSpPr>
            <p:spPr bwMode="auto">
              <a:xfrm>
                <a:off x="3763" y="1884"/>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10340" name="Oval 102"/>
              <p:cNvSpPr>
                <a:spLocks noChangeArrowheads="1"/>
              </p:cNvSpPr>
              <p:nvPr/>
            </p:nvSpPr>
            <p:spPr bwMode="auto">
              <a:xfrm>
                <a:off x="3763" y="1884"/>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41" name="Rectangle 103"/>
              <p:cNvSpPr>
                <a:spLocks noChangeArrowheads="1"/>
              </p:cNvSpPr>
              <p:nvPr/>
            </p:nvSpPr>
            <p:spPr bwMode="auto">
              <a:xfrm>
                <a:off x="4082" y="1794"/>
                <a:ext cx="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10342" name="Rectangle 104"/>
              <p:cNvSpPr>
                <a:spLocks noChangeArrowheads="1"/>
              </p:cNvSpPr>
              <p:nvPr/>
            </p:nvSpPr>
            <p:spPr bwMode="auto">
              <a:xfrm>
                <a:off x="3620" y="2047"/>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10343" name="Rectangle 105"/>
              <p:cNvSpPr>
                <a:spLocks noChangeArrowheads="1"/>
              </p:cNvSpPr>
              <p:nvPr/>
            </p:nvSpPr>
            <p:spPr bwMode="auto">
              <a:xfrm>
                <a:off x="3824" y="2047"/>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0344" name="Rectangle 106"/>
              <p:cNvSpPr>
                <a:spLocks noChangeArrowheads="1"/>
              </p:cNvSpPr>
              <p:nvPr/>
            </p:nvSpPr>
            <p:spPr bwMode="auto">
              <a:xfrm>
                <a:off x="4324" y="1376"/>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10345" name="Rectangle 107"/>
              <p:cNvSpPr>
                <a:spLocks noChangeArrowheads="1"/>
              </p:cNvSpPr>
              <p:nvPr/>
            </p:nvSpPr>
            <p:spPr bwMode="auto">
              <a:xfrm>
                <a:off x="4324" y="1454"/>
                <a:ext cx="1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10346" name="Line 108"/>
              <p:cNvSpPr>
                <a:spLocks noChangeShapeType="1"/>
              </p:cNvSpPr>
              <p:nvPr/>
            </p:nvSpPr>
            <p:spPr bwMode="auto">
              <a:xfrm>
                <a:off x="4280" y="1653"/>
                <a:ext cx="2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7" name="Line 109"/>
              <p:cNvSpPr>
                <a:spLocks noChangeShapeType="1"/>
              </p:cNvSpPr>
              <p:nvPr/>
            </p:nvSpPr>
            <p:spPr bwMode="auto">
              <a:xfrm flipH="1">
                <a:off x="4280" y="2027"/>
                <a:ext cx="2" cy="17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 name="Freeform 110"/>
              <p:cNvSpPr>
                <a:spLocks/>
              </p:cNvSpPr>
              <p:nvPr/>
            </p:nvSpPr>
            <p:spPr bwMode="auto">
              <a:xfrm>
                <a:off x="4253" y="2203"/>
                <a:ext cx="53" cy="138"/>
              </a:xfrm>
              <a:custGeom>
                <a:avLst/>
                <a:gdLst>
                  <a:gd name="T0" fmla="*/ 7 w 62"/>
                  <a:gd name="T1" fmla="*/ 25 h 167"/>
                  <a:gd name="T2" fmla="*/ 0 w 62"/>
                  <a:gd name="T3" fmla="*/ 22 h 167"/>
                  <a:gd name="T4" fmla="*/ 13 w 62"/>
                  <a:gd name="T5" fmla="*/ 18 h 167"/>
                  <a:gd name="T6" fmla="*/ 0 w 62"/>
                  <a:gd name="T7" fmla="*/ 14 h 167"/>
                  <a:gd name="T8" fmla="*/ 13 w 62"/>
                  <a:gd name="T9" fmla="*/ 10 h 167"/>
                  <a:gd name="T10" fmla="*/ 0 w 62"/>
                  <a:gd name="T11" fmla="*/ 7 h 167"/>
                  <a:gd name="T12" fmla="*/ 13 w 62"/>
                  <a:gd name="T13" fmla="*/ 2 h 167"/>
                  <a:gd name="T14" fmla="*/ 7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9" name="Line 111"/>
              <p:cNvSpPr>
                <a:spLocks noChangeShapeType="1"/>
              </p:cNvSpPr>
              <p:nvPr/>
            </p:nvSpPr>
            <p:spPr bwMode="auto">
              <a:xfrm>
                <a:off x="3774" y="2424"/>
                <a:ext cx="506"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 name="Line 112"/>
              <p:cNvSpPr>
                <a:spLocks noChangeShapeType="1"/>
              </p:cNvSpPr>
              <p:nvPr/>
            </p:nvSpPr>
            <p:spPr bwMode="auto">
              <a:xfrm flipV="1">
                <a:off x="4280" y="2341"/>
                <a:ext cx="0"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 name="Oval 120"/>
              <p:cNvSpPr>
                <a:spLocks noChangeArrowheads="1"/>
              </p:cNvSpPr>
              <p:nvPr/>
            </p:nvSpPr>
            <p:spPr bwMode="auto">
              <a:xfrm>
                <a:off x="4000" y="2413"/>
                <a:ext cx="21" cy="21"/>
              </a:xfrm>
              <a:prstGeom prst="ellipse">
                <a:avLst/>
              </a:prstGeom>
              <a:solidFill>
                <a:srgbClr val="000000"/>
              </a:solidFill>
              <a:ln w="0">
                <a:solidFill>
                  <a:srgbClr val="000000"/>
                </a:solidFill>
                <a:round/>
                <a:headEnd/>
                <a:tailEnd/>
              </a:ln>
            </p:spPr>
            <p:txBody>
              <a:bodyPr/>
              <a:lstStyle/>
              <a:p>
                <a:endParaRPr lang="en-US" altLang="en-US"/>
              </a:p>
            </p:txBody>
          </p:sp>
          <p:sp>
            <p:nvSpPr>
              <p:cNvPr id="10352" name="Oval 121"/>
              <p:cNvSpPr>
                <a:spLocks noChangeArrowheads="1"/>
              </p:cNvSpPr>
              <p:nvPr/>
            </p:nvSpPr>
            <p:spPr bwMode="auto">
              <a:xfrm>
                <a:off x="4000" y="2413"/>
                <a:ext cx="21"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53" name="Oval 122"/>
              <p:cNvSpPr>
                <a:spLocks noChangeArrowheads="1"/>
              </p:cNvSpPr>
              <p:nvPr/>
            </p:nvSpPr>
            <p:spPr bwMode="auto">
              <a:xfrm>
                <a:off x="4000" y="2523"/>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10354" name="Oval 123"/>
              <p:cNvSpPr>
                <a:spLocks noChangeArrowheads="1"/>
              </p:cNvSpPr>
              <p:nvPr/>
            </p:nvSpPr>
            <p:spPr bwMode="auto">
              <a:xfrm>
                <a:off x="4000" y="252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55" name="Rectangle 124"/>
              <p:cNvSpPr>
                <a:spLocks noChangeArrowheads="1"/>
              </p:cNvSpPr>
              <p:nvPr/>
            </p:nvSpPr>
            <p:spPr bwMode="auto">
              <a:xfrm>
                <a:off x="4045" y="2512"/>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0356" name="Rectangle 125"/>
              <p:cNvSpPr>
                <a:spLocks noChangeArrowheads="1"/>
              </p:cNvSpPr>
              <p:nvPr/>
            </p:nvSpPr>
            <p:spPr bwMode="auto">
              <a:xfrm>
                <a:off x="4114" y="2201"/>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10357" name="Rectangle 126"/>
              <p:cNvSpPr>
                <a:spLocks noChangeArrowheads="1"/>
              </p:cNvSpPr>
              <p:nvPr/>
            </p:nvSpPr>
            <p:spPr bwMode="auto">
              <a:xfrm>
                <a:off x="4114" y="2274"/>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0358" name="Line 132"/>
              <p:cNvSpPr>
                <a:spLocks noChangeShapeType="1"/>
              </p:cNvSpPr>
              <p:nvPr/>
            </p:nvSpPr>
            <p:spPr bwMode="auto">
              <a:xfrm flipV="1">
                <a:off x="4548" y="882"/>
                <a:ext cx="1" cy="7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 name="Oval 142"/>
              <p:cNvSpPr>
                <a:spLocks noChangeArrowheads="1"/>
              </p:cNvSpPr>
              <p:nvPr/>
            </p:nvSpPr>
            <p:spPr bwMode="auto">
              <a:xfrm>
                <a:off x="4268" y="1642"/>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10360" name="Oval 143"/>
              <p:cNvSpPr>
                <a:spLocks noChangeArrowheads="1"/>
              </p:cNvSpPr>
              <p:nvPr/>
            </p:nvSpPr>
            <p:spPr bwMode="auto">
              <a:xfrm>
                <a:off x="4268" y="1642"/>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361" name="Freeform 144"/>
              <p:cNvSpPr>
                <a:spLocks/>
              </p:cNvSpPr>
              <p:nvPr/>
            </p:nvSpPr>
            <p:spPr bwMode="auto">
              <a:xfrm>
                <a:off x="3957" y="855"/>
                <a:ext cx="134" cy="55"/>
              </a:xfrm>
              <a:custGeom>
                <a:avLst/>
                <a:gdLst>
                  <a:gd name="T0" fmla="*/ 34 w 156"/>
                  <a:gd name="T1" fmla="*/ 5 h 67"/>
                  <a:gd name="T2" fmla="*/ 32 w 156"/>
                  <a:gd name="T3" fmla="*/ 9 h 67"/>
                  <a:gd name="T4" fmla="*/ 25 w 156"/>
                  <a:gd name="T5" fmla="*/ 0 h 67"/>
                  <a:gd name="T6" fmla="*/ 20 w 156"/>
                  <a:gd name="T7" fmla="*/ 9 h 67"/>
                  <a:gd name="T8" fmla="*/ 14 w 156"/>
                  <a:gd name="T9" fmla="*/ 0 h 67"/>
                  <a:gd name="T10" fmla="*/ 8 w 156"/>
                  <a:gd name="T11" fmla="*/ 9 h 67"/>
                  <a:gd name="T12" fmla="*/ 3 w 156"/>
                  <a:gd name="T13" fmla="*/ 0 h 67"/>
                  <a:gd name="T14" fmla="*/ 0 w 156"/>
                  <a:gd name="T15" fmla="*/ 5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62" name="Line 145"/>
              <p:cNvSpPr>
                <a:spLocks noChangeShapeType="1"/>
              </p:cNvSpPr>
              <p:nvPr/>
            </p:nvSpPr>
            <p:spPr bwMode="auto">
              <a:xfrm>
                <a:off x="3048" y="882"/>
                <a:ext cx="91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 name="Line 146"/>
              <p:cNvSpPr>
                <a:spLocks noChangeShapeType="1"/>
              </p:cNvSpPr>
              <p:nvPr/>
            </p:nvSpPr>
            <p:spPr bwMode="auto">
              <a:xfrm>
                <a:off x="4091" y="882"/>
                <a:ext cx="4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4" name="Rectangle 147"/>
              <p:cNvSpPr>
                <a:spLocks noChangeArrowheads="1"/>
              </p:cNvSpPr>
              <p:nvPr/>
            </p:nvSpPr>
            <p:spPr bwMode="auto">
              <a:xfrm>
                <a:off x="3895" y="922"/>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10365" name="Line 150"/>
              <p:cNvSpPr>
                <a:spLocks noChangeShapeType="1"/>
              </p:cNvSpPr>
              <p:nvPr/>
            </p:nvSpPr>
            <p:spPr bwMode="auto">
              <a:xfrm>
                <a:off x="3921" y="805"/>
                <a:ext cx="24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6" name="Freeform 151"/>
              <p:cNvSpPr>
                <a:spLocks/>
              </p:cNvSpPr>
              <p:nvPr/>
            </p:nvSpPr>
            <p:spPr bwMode="auto">
              <a:xfrm>
                <a:off x="3892" y="785"/>
                <a:ext cx="39" cy="39"/>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0367" name="Rectangle 152"/>
              <p:cNvSpPr>
                <a:spLocks noChangeArrowheads="1"/>
              </p:cNvSpPr>
              <p:nvPr/>
            </p:nvSpPr>
            <p:spPr bwMode="auto">
              <a:xfrm>
                <a:off x="3900" y="715"/>
                <a:ext cx="3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10368" name="Rectangle 177"/>
              <p:cNvSpPr>
                <a:spLocks noChangeArrowheads="1"/>
              </p:cNvSpPr>
              <p:nvPr/>
            </p:nvSpPr>
            <p:spPr bwMode="auto">
              <a:xfrm>
                <a:off x="3308" y="1242"/>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grpSp>
        <p:sp>
          <p:nvSpPr>
            <p:cNvPr id="10285" name="Oval 178"/>
            <p:cNvSpPr>
              <a:spLocks noChangeArrowheads="1"/>
            </p:cNvSpPr>
            <p:nvPr/>
          </p:nvSpPr>
          <p:spPr bwMode="auto">
            <a:xfrm>
              <a:off x="5221" y="1250"/>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10286" name="Oval 179"/>
            <p:cNvSpPr>
              <a:spLocks noChangeArrowheads="1"/>
            </p:cNvSpPr>
            <p:nvPr/>
          </p:nvSpPr>
          <p:spPr bwMode="auto">
            <a:xfrm>
              <a:off x="5221" y="1250"/>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0287" name="Text Box 198"/>
            <p:cNvSpPr txBox="1">
              <a:spLocks noChangeArrowheads="1"/>
            </p:cNvSpPr>
            <p:nvPr/>
          </p:nvSpPr>
          <p:spPr bwMode="auto">
            <a:xfrm>
              <a:off x="2579" y="1520"/>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200"/>
                <a:t>V</a:t>
              </a:r>
              <a:r>
                <a:rPr lang="en-US" altLang="en-US" sz="1200" baseline="-25000"/>
                <a:t>b1</a:t>
              </a:r>
            </a:p>
          </p:txBody>
        </p:sp>
        <p:sp>
          <p:nvSpPr>
            <p:cNvPr id="10288" name="Line 199"/>
            <p:cNvSpPr>
              <a:spLocks noChangeShapeType="1"/>
            </p:cNvSpPr>
            <p:nvPr/>
          </p:nvSpPr>
          <p:spPr bwMode="auto">
            <a:xfrm>
              <a:off x="2809" y="1646"/>
              <a:ext cx="192" cy="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257" name="Group 203"/>
          <p:cNvGrpSpPr>
            <a:grpSpLocks/>
          </p:cNvGrpSpPr>
          <p:nvPr/>
        </p:nvGrpSpPr>
        <p:grpSpPr bwMode="auto">
          <a:xfrm>
            <a:off x="414338" y="1208088"/>
            <a:ext cx="4113212" cy="803275"/>
            <a:chOff x="261" y="761"/>
            <a:chExt cx="2591" cy="506"/>
          </a:xfrm>
        </p:grpSpPr>
        <p:sp>
          <p:nvSpPr>
            <p:cNvPr id="10258" name="Text Box 195"/>
            <p:cNvSpPr txBox="1">
              <a:spLocks noChangeArrowheads="1"/>
            </p:cNvSpPr>
            <p:nvPr/>
          </p:nvSpPr>
          <p:spPr bwMode="auto">
            <a:xfrm>
              <a:off x="261" y="761"/>
              <a:ext cx="239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All capacitors are open circuit to DC, so the circuit simplifies to that shown here</a:t>
              </a:r>
              <a:endParaRPr lang="en-US" altLang="en-US" sz="1600" baseline="-25000">
                <a:cs typeface="Arial" charset="0"/>
              </a:endParaRPr>
            </a:p>
          </p:txBody>
        </p:sp>
        <p:sp>
          <p:nvSpPr>
            <p:cNvPr id="10259" name="Line 202"/>
            <p:cNvSpPr>
              <a:spLocks noChangeShapeType="1"/>
            </p:cNvSpPr>
            <p:nvPr/>
          </p:nvSpPr>
          <p:spPr bwMode="auto">
            <a:xfrm>
              <a:off x="2562" y="1086"/>
              <a:ext cx="29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10</a:t>
            </a:fld>
            <a:endParaRPr lang="en-GB"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126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6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69" name="Text Box 198"/>
          <p:cNvSpPr txBox="1">
            <a:spLocks noChangeArrowheads="1"/>
          </p:cNvSpPr>
          <p:nvPr/>
        </p:nvSpPr>
        <p:spPr bwMode="auto">
          <a:xfrm>
            <a:off x="3922713" y="4335463"/>
            <a:ext cx="1365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i="1"/>
              <a:t>( 1.06 mA )</a:t>
            </a:r>
            <a:endParaRPr lang="en-US" altLang="en-US" sz="1400" i="1" baseline="-25000">
              <a:cs typeface="Arial" charset="0"/>
            </a:endParaRPr>
          </a:p>
        </p:txBody>
      </p:sp>
      <p:sp>
        <p:nvSpPr>
          <p:cNvPr id="11270" name="Text Box 193"/>
          <p:cNvSpPr txBox="1">
            <a:spLocks noChangeArrowheads="1"/>
          </p:cNvSpPr>
          <p:nvPr/>
        </p:nvSpPr>
        <p:spPr bwMode="auto">
          <a:xfrm>
            <a:off x="150813" y="4324350"/>
            <a:ext cx="161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b="1" i="1"/>
              <a:t>Hence for Q1</a:t>
            </a:r>
            <a:endParaRPr lang="en-US" altLang="en-US" sz="1600" b="1" i="1" baseline="-25000">
              <a:cs typeface="Arial" charset="0"/>
            </a:endParaRPr>
          </a:p>
        </p:txBody>
      </p:sp>
      <p:graphicFrame>
        <p:nvGraphicFramePr>
          <p:cNvPr id="11271" name="Object 194"/>
          <p:cNvGraphicFramePr>
            <a:graphicFrameLocks noChangeAspect="1"/>
          </p:cNvGraphicFramePr>
          <p:nvPr/>
        </p:nvGraphicFramePr>
        <p:xfrm>
          <a:off x="1646238" y="4246563"/>
          <a:ext cx="2214562" cy="519112"/>
        </p:xfrm>
        <a:graphic>
          <a:graphicData uri="http://schemas.openxmlformats.org/presentationml/2006/ole">
            <mc:AlternateContent xmlns:mc="http://schemas.openxmlformats.org/markup-compatibility/2006">
              <mc:Choice xmlns:v="urn:schemas-microsoft-com:vml" Requires="v">
                <p:oleObj spid="_x0000_s11516" name="Equation" r:id="rId4" imgW="1625600" imgH="393700" progId="Equation.3">
                  <p:embed/>
                </p:oleObj>
              </mc:Choice>
              <mc:Fallback>
                <p:oleObj name="Equation" r:id="rId4" imgW="1625600" imgH="393700" progId="Equation.3">
                  <p:embed/>
                  <p:pic>
                    <p:nvPicPr>
                      <p:cNvPr id="0" name="Object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238" y="4246563"/>
                        <a:ext cx="221456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201"/>
          <p:cNvGraphicFramePr>
            <a:graphicFrameLocks noChangeAspect="1"/>
          </p:cNvGraphicFramePr>
          <p:nvPr/>
        </p:nvGraphicFramePr>
        <p:xfrm>
          <a:off x="5291138" y="4279900"/>
          <a:ext cx="3527425" cy="366713"/>
        </p:xfrm>
        <a:graphic>
          <a:graphicData uri="http://schemas.openxmlformats.org/presentationml/2006/ole">
            <mc:AlternateContent xmlns:mc="http://schemas.openxmlformats.org/markup-compatibility/2006">
              <mc:Choice xmlns:v="urn:schemas-microsoft-com:vml" Requires="v">
                <p:oleObj spid="_x0000_s11517" name="Equation" r:id="rId6" imgW="2590800" imgH="279400" progId="Equation.3">
                  <p:embed/>
                </p:oleObj>
              </mc:Choice>
              <mc:Fallback>
                <p:oleObj name="Equation" r:id="rId6" imgW="2590800" imgH="279400" progId="Equation.3">
                  <p:embed/>
                  <p:pic>
                    <p:nvPicPr>
                      <p:cNvPr id="0" name="Object 2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1138" y="4279900"/>
                        <a:ext cx="35274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Text Box 199"/>
          <p:cNvSpPr txBox="1">
            <a:spLocks noChangeArrowheads="1"/>
          </p:cNvSpPr>
          <p:nvPr/>
        </p:nvSpPr>
        <p:spPr bwMode="auto">
          <a:xfrm>
            <a:off x="3706813" y="5045075"/>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i="1"/>
              <a:t>( 2.13 mA )</a:t>
            </a:r>
            <a:endParaRPr lang="en-US" altLang="en-US" sz="1400" i="1" baseline="-25000">
              <a:cs typeface="Arial" charset="0"/>
            </a:endParaRPr>
          </a:p>
        </p:txBody>
      </p:sp>
      <p:graphicFrame>
        <p:nvGraphicFramePr>
          <p:cNvPr id="11274" name="Object 196"/>
          <p:cNvGraphicFramePr>
            <a:graphicFrameLocks noChangeAspect="1"/>
          </p:cNvGraphicFramePr>
          <p:nvPr/>
        </p:nvGraphicFramePr>
        <p:xfrm>
          <a:off x="911225" y="4945063"/>
          <a:ext cx="2762250" cy="531812"/>
        </p:xfrm>
        <a:graphic>
          <a:graphicData uri="http://schemas.openxmlformats.org/presentationml/2006/ole">
            <mc:AlternateContent xmlns:mc="http://schemas.openxmlformats.org/markup-compatibility/2006">
              <mc:Choice xmlns:v="urn:schemas-microsoft-com:vml" Requires="v">
                <p:oleObj spid="_x0000_s11518" name="Equation" r:id="rId8" imgW="1968500" imgH="393700" progId="Equation.3">
                  <p:embed/>
                </p:oleObj>
              </mc:Choice>
              <mc:Fallback>
                <p:oleObj name="Equation" r:id="rId8" imgW="1968500" imgH="393700" progId="Equation.3">
                  <p:embed/>
                  <p:pic>
                    <p:nvPicPr>
                      <p:cNvPr id="0" name="Object 1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225" y="4945063"/>
                        <a:ext cx="276225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204"/>
          <p:cNvGraphicFramePr>
            <a:graphicFrameLocks noChangeAspect="1"/>
          </p:cNvGraphicFramePr>
          <p:nvPr/>
        </p:nvGraphicFramePr>
        <p:xfrm>
          <a:off x="5307013" y="5000625"/>
          <a:ext cx="3427412" cy="365125"/>
        </p:xfrm>
        <a:graphic>
          <a:graphicData uri="http://schemas.openxmlformats.org/presentationml/2006/ole">
            <mc:AlternateContent xmlns:mc="http://schemas.openxmlformats.org/markup-compatibility/2006">
              <mc:Choice xmlns:v="urn:schemas-microsoft-com:vml" Requires="v">
                <p:oleObj spid="_x0000_s11519" name="Equation" r:id="rId10" imgW="2540000" imgH="279400" progId="Equation.3">
                  <p:embed/>
                </p:oleObj>
              </mc:Choice>
              <mc:Fallback>
                <p:oleObj name="Equation" r:id="rId10" imgW="2540000" imgH="279400" progId="Equation.3">
                  <p:embed/>
                  <p:pic>
                    <p:nvPicPr>
                      <p:cNvPr id="0" name="Object 2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7013" y="5000625"/>
                        <a:ext cx="34274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206"/>
          <p:cNvSpPr txBox="1">
            <a:spLocks noChangeArrowheads="1"/>
          </p:cNvSpPr>
          <p:nvPr/>
        </p:nvSpPr>
        <p:spPr bwMode="auto">
          <a:xfrm>
            <a:off x="165100" y="4737100"/>
            <a:ext cx="895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b="1" i="1"/>
              <a:t>For Q2</a:t>
            </a:r>
            <a:endParaRPr lang="en-US" altLang="en-US" sz="1600" b="1" i="1" baseline="-25000">
              <a:cs typeface="Arial" charset="0"/>
            </a:endParaRPr>
          </a:p>
        </p:txBody>
      </p:sp>
      <p:sp>
        <p:nvSpPr>
          <p:cNvPr id="11277" name="Text Box 200"/>
          <p:cNvSpPr txBox="1">
            <a:spLocks noChangeArrowheads="1"/>
          </p:cNvSpPr>
          <p:nvPr/>
        </p:nvSpPr>
        <p:spPr bwMode="auto">
          <a:xfrm>
            <a:off x="3519488" y="57785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i="1"/>
              <a:t>( 2 mA )</a:t>
            </a:r>
            <a:endParaRPr lang="en-US" altLang="en-US" sz="1400" i="1" baseline="-25000">
              <a:cs typeface="Arial" charset="0"/>
            </a:endParaRPr>
          </a:p>
        </p:txBody>
      </p:sp>
      <p:graphicFrame>
        <p:nvGraphicFramePr>
          <p:cNvPr id="11278" name="Object 197"/>
          <p:cNvGraphicFramePr>
            <a:graphicFrameLocks noChangeAspect="1"/>
          </p:cNvGraphicFramePr>
          <p:nvPr/>
        </p:nvGraphicFramePr>
        <p:xfrm>
          <a:off x="739775" y="5684838"/>
          <a:ext cx="2662238" cy="541337"/>
        </p:xfrm>
        <a:graphic>
          <a:graphicData uri="http://schemas.openxmlformats.org/presentationml/2006/ole">
            <mc:AlternateContent xmlns:mc="http://schemas.openxmlformats.org/markup-compatibility/2006">
              <mc:Choice xmlns:v="urn:schemas-microsoft-com:vml" Requires="v">
                <p:oleObj spid="_x0000_s11520" name="Equation" r:id="rId12" imgW="1930400" imgH="393700" progId="Equation.3">
                  <p:embed/>
                </p:oleObj>
              </mc:Choice>
              <mc:Fallback>
                <p:oleObj name="Equation" r:id="rId12" imgW="1930400" imgH="393700" progId="Equation.3">
                  <p:embed/>
                  <p:pic>
                    <p:nvPicPr>
                      <p:cNvPr id="0" name="Object 1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775" y="5684838"/>
                        <a:ext cx="2662238"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205"/>
          <p:cNvGraphicFramePr>
            <a:graphicFrameLocks noChangeAspect="1"/>
          </p:cNvGraphicFramePr>
          <p:nvPr/>
        </p:nvGraphicFramePr>
        <p:xfrm>
          <a:off x="5275263" y="5716588"/>
          <a:ext cx="3605212" cy="379412"/>
        </p:xfrm>
        <a:graphic>
          <a:graphicData uri="http://schemas.openxmlformats.org/presentationml/2006/ole">
            <mc:AlternateContent xmlns:mc="http://schemas.openxmlformats.org/markup-compatibility/2006">
              <mc:Choice xmlns:v="urn:schemas-microsoft-com:vml" Requires="v">
                <p:oleObj spid="_x0000_s11521" name="Equation" r:id="rId14" imgW="2641600" imgH="279400" progId="Equation.3">
                  <p:embed/>
                </p:oleObj>
              </mc:Choice>
              <mc:Fallback>
                <p:oleObj name="Equation" r:id="rId14" imgW="2641600" imgH="279400" progId="Equation.3">
                  <p:embed/>
                  <p:pic>
                    <p:nvPicPr>
                      <p:cNvPr id="0" name="Object 2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75263" y="5716588"/>
                        <a:ext cx="3605212"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207"/>
          <p:cNvSpPr txBox="1">
            <a:spLocks noChangeArrowheads="1"/>
          </p:cNvSpPr>
          <p:nvPr/>
        </p:nvSpPr>
        <p:spPr bwMode="auto">
          <a:xfrm>
            <a:off x="161925" y="546100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b="1" i="1"/>
              <a:t>For Q3</a:t>
            </a:r>
            <a:endParaRPr lang="en-US" altLang="en-US" sz="1600" b="1" i="1" baseline="-25000">
              <a:cs typeface="Arial" charset="0"/>
            </a:endParaRPr>
          </a:p>
        </p:txBody>
      </p:sp>
      <p:graphicFrame>
        <p:nvGraphicFramePr>
          <p:cNvPr id="11281" name="Object 183"/>
          <p:cNvGraphicFramePr>
            <a:graphicFrameLocks noChangeAspect="1"/>
          </p:cNvGraphicFramePr>
          <p:nvPr/>
        </p:nvGraphicFramePr>
        <p:xfrm>
          <a:off x="500063" y="750888"/>
          <a:ext cx="4387850" cy="598487"/>
        </p:xfrm>
        <a:graphic>
          <a:graphicData uri="http://schemas.openxmlformats.org/presentationml/2006/ole">
            <mc:AlternateContent xmlns:mc="http://schemas.openxmlformats.org/markup-compatibility/2006">
              <mc:Choice xmlns:v="urn:schemas-microsoft-com:vml" Requires="v">
                <p:oleObj spid="_x0000_s11522" name="Equation" r:id="rId16" imgW="3175000" imgH="431800" progId="Equation.3">
                  <p:embed/>
                </p:oleObj>
              </mc:Choice>
              <mc:Fallback>
                <p:oleObj name="Equation" r:id="rId16" imgW="3175000" imgH="431800" progId="Equation.3">
                  <p:embed/>
                  <p:pic>
                    <p:nvPicPr>
                      <p:cNvPr id="0" name="Object 1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063" y="750888"/>
                        <a:ext cx="4387850"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91"/>
          <p:cNvGraphicFramePr>
            <a:graphicFrameLocks noChangeAspect="1"/>
          </p:cNvGraphicFramePr>
          <p:nvPr/>
        </p:nvGraphicFramePr>
        <p:xfrm>
          <a:off x="819150" y="1287463"/>
          <a:ext cx="1303338" cy="314325"/>
        </p:xfrm>
        <a:graphic>
          <a:graphicData uri="http://schemas.openxmlformats.org/presentationml/2006/ole">
            <mc:AlternateContent xmlns:mc="http://schemas.openxmlformats.org/markup-compatibility/2006">
              <mc:Choice xmlns:v="urn:schemas-microsoft-com:vml" Requires="v">
                <p:oleObj spid="_x0000_s11523" name="Equation" r:id="rId18" imgW="952087" imgH="228501" progId="Equation.3">
                  <p:embed/>
                </p:oleObj>
              </mc:Choice>
              <mc:Fallback>
                <p:oleObj name="Equation" r:id="rId18" imgW="952087" imgH="228501" progId="Equation.3">
                  <p:embed/>
                  <p:pic>
                    <p:nvPicPr>
                      <p:cNvPr id="0" name="Object 19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9150" y="1287463"/>
                        <a:ext cx="1303338"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3" name="Text Box 213"/>
          <p:cNvSpPr txBox="1">
            <a:spLocks noChangeArrowheads="1"/>
          </p:cNvSpPr>
          <p:nvPr/>
        </p:nvSpPr>
        <p:spPr bwMode="auto">
          <a:xfrm>
            <a:off x="1752600" y="3819525"/>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a:t>( PSpice gives 4.85v )</a:t>
            </a:r>
            <a:endParaRPr lang="en-US" altLang="en-US" sz="1400" baseline="-25000">
              <a:cs typeface="Arial" charset="0"/>
            </a:endParaRPr>
          </a:p>
        </p:txBody>
      </p:sp>
      <p:grpSp>
        <p:nvGrpSpPr>
          <p:cNvPr id="11284" name="Group 338"/>
          <p:cNvGrpSpPr>
            <a:grpSpLocks/>
          </p:cNvGrpSpPr>
          <p:nvPr/>
        </p:nvGrpSpPr>
        <p:grpSpPr bwMode="auto">
          <a:xfrm>
            <a:off x="5056188" y="669925"/>
            <a:ext cx="3808412" cy="2989263"/>
            <a:chOff x="3125" y="397"/>
            <a:chExt cx="2399" cy="1883"/>
          </a:xfrm>
        </p:grpSpPr>
        <p:sp>
          <p:nvSpPr>
            <p:cNvPr id="11292" name="Freeform 229"/>
            <p:cNvSpPr>
              <a:spLocks noEditPoints="1"/>
            </p:cNvSpPr>
            <p:nvPr/>
          </p:nvSpPr>
          <p:spPr bwMode="auto">
            <a:xfrm>
              <a:off x="5125" y="899"/>
              <a:ext cx="22" cy="89"/>
            </a:xfrm>
            <a:custGeom>
              <a:avLst/>
              <a:gdLst>
                <a:gd name="T0" fmla="*/ 0 w 25"/>
                <a:gd name="T1" fmla="*/ 12 h 107"/>
                <a:gd name="T2" fmla="*/ 0 w 25"/>
                <a:gd name="T3" fmla="*/ 5 h 107"/>
                <a:gd name="T4" fmla="*/ 7 w 25"/>
                <a:gd name="T5" fmla="*/ 17 h 107"/>
                <a:gd name="T6" fmla="*/ 7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3" name="Line 230"/>
            <p:cNvSpPr>
              <a:spLocks noChangeShapeType="1"/>
            </p:cNvSpPr>
            <p:nvPr/>
          </p:nvSpPr>
          <p:spPr bwMode="auto">
            <a:xfrm>
              <a:off x="5147" y="944"/>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Freeform 231"/>
            <p:cNvSpPr>
              <a:spLocks noEditPoints="1"/>
            </p:cNvSpPr>
            <p:nvPr/>
          </p:nvSpPr>
          <p:spPr bwMode="auto">
            <a:xfrm>
              <a:off x="5265" y="823"/>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5" name="Freeform 232"/>
            <p:cNvSpPr>
              <a:spLocks noEditPoints="1"/>
            </p:cNvSpPr>
            <p:nvPr/>
          </p:nvSpPr>
          <p:spPr bwMode="auto">
            <a:xfrm>
              <a:off x="5255" y="762"/>
              <a:ext cx="106" cy="27"/>
            </a:xfrm>
            <a:custGeom>
              <a:avLst/>
              <a:gdLst>
                <a:gd name="T0" fmla="*/ 19 w 124"/>
                <a:gd name="T1" fmla="*/ 5 h 33"/>
                <a:gd name="T2" fmla="*/ 7 w 124"/>
                <a:gd name="T3" fmla="*/ 5 h 33"/>
                <a:gd name="T4" fmla="*/ 27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6" name="Line 233"/>
            <p:cNvSpPr>
              <a:spLocks noChangeShapeType="1"/>
            </p:cNvSpPr>
            <p:nvPr/>
          </p:nvSpPr>
          <p:spPr bwMode="auto">
            <a:xfrm flipV="1">
              <a:off x="5308" y="845"/>
              <a:ext cx="1" cy="1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Line 234"/>
            <p:cNvSpPr>
              <a:spLocks noChangeShapeType="1"/>
            </p:cNvSpPr>
            <p:nvPr/>
          </p:nvSpPr>
          <p:spPr bwMode="auto">
            <a:xfrm flipV="1">
              <a:off x="5308" y="613"/>
              <a:ext cx="1" cy="14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8" name="Oval 235"/>
            <p:cNvSpPr>
              <a:spLocks noChangeArrowheads="1"/>
            </p:cNvSpPr>
            <p:nvPr/>
          </p:nvSpPr>
          <p:spPr bwMode="auto">
            <a:xfrm>
              <a:off x="5298" y="613"/>
              <a:ext cx="20" cy="23"/>
            </a:xfrm>
            <a:prstGeom prst="ellipse">
              <a:avLst/>
            </a:prstGeom>
            <a:solidFill>
              <a:srgbClr val="FFFFFF"/>
            </a:solidFill>
            <a:ln w="0">
              <a:solidFill>
                <a:srgbClr val="000000"/>
              </a:solidFill>
              <a:round/>
              <a:headEnd/>
              <a:tailEnd/>
            </a:ln>
          </p:spPr>
          <p:txBody>
            <a:bodyPr/>
            <a:lstStyle/>
            <a:p>
              <a:endParaRPr lang="en-US" altLang="en-US"/>
            </a:p>
          </p:txBody>
        </p:sp>
        <p:sp>
          <p:nvSpPr>
            <p:cNvPr id="11299" name="Oval 236"/>
            <p:cNvSpPr>
              <a:spLocks noChangeArrowheads="1"/>
            </p:cNvSpPr>
            <p:nvPr/>
          </p:nvSpPr>
          <p:spPr bwMode="auto">
            <a:xfrm>
              <a:off x="5298" y="613"/>
              <a:ext cx="20"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00" name="Line 237"/>
            <p:cNvSpPr>
              <a:spLocks noChangeShapeType="1"/>
            </p:cNvSpPr>
            <p:nvPr/>
          </p:nvSpPr>
          <p:spPr bwMode="auto">
            <a:xfrm flipV="1">
              <a:off x="5308" y="999"/>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Freeform 238"/>
            <p:cNvSpPr>
              <a:spLocks noEditPoints="1"/>
            </p:cNvSpPr>
            <p:nvPr/>
          </p:nvSpPr>
          <p:spPr bwMode="auto">
            <a:xfrm>
              <a:off x="5265" y="1114"/>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2" name="Freeform 239"/>
            <p:cNvSpPr>
              <a:spLocks noEditPoints="1"/>
            </p:cNvSpPr>
            <p:nvPr/>
          </p:nvSpPr>
          <p:spPr bwMode="auto">
            <a:xfrm>
              <a:off x="5255" y="1054"/>
              <a:ext cx="106" cy="28"/>
            </a:xfrm>
            <a:custGeom>
              <a:avLst/>
              <a:gdLst>
                <a:gd name="T0" fmla="*/ 19 w 124"/>
                <a:gd name="T1" fmla="*/ 5 h 34"/>
                <a:gd name="T2" fmla="*/ 7 w 124"/>
                <a:gd name="T3" fmla="*/ 5 h 34"/>
                <a:gd name="T4" fmla="*/ 27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3" name="Line 240"/>
            <p:cNvSpPr>
              <a:spLocks noChangeShapeType="1"/>
            </p:cNvSpPr>
            <p:nvPr/>
          </p:nvSpPr>
          <p:spPr bwMode="auto">
            <a:xfrm flipV="1">
              <a:off x="5308" y="1136"/>
              <a:ext cx="1" cy="13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4" name="Oval 241"/>
            <p:cNvSpPr>
              <a:spLocks noChangeArrowheads="1"/>
            </p:cNvSpPr>
            <p:nvPr/>
          </p:nvSpPr>
          <p:spPr bwMode="auto">
            <a:xfrm>
              <a:off x="5298" y="1263"/>
              <a:ext cx="20" cy="22"/>
            </a:xfrm>
            <a:prstGeom prst="ellipse">
              <a:avLst/>
            </a:prstGeom>
            <a:solidFill>
              <a:srgbClr val="FFFFFF"/>
            </a:solidFill>
            <a:ln w="0">
              <a:solidFill>
                <a:srgbClr val="000000"/>
              </a:solidFill>
              <a:round/>
              <a:headEnd/>
              <a:tailEnd/>
            </a:ln>
          </p:spPr>
          <p:txBody>
            <a:bodyPr/>
            <a:lstStyle/>
            <a:p>
              <a:endParaRPr lang="en-US" altLang="en-US"/>
            </a:p>
          </p:txBody>
        </p:sp>
        <p:sp>
          <p:nvSpPr>
            <p:cNvPr id="11305" name="Oval 242"/>
            <p:cNvSpPr>
              <a:spLocks noChangeArrowheads="1"/>
            </p:cNvSpPr>
            <p:nvPr/>
          </p:nvSpPr>
          <p:spPr bwMode="auto">
            <a:xfrm>
              <a:off x="5298" y="1263"/>
              <a:ext cx="20"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06" name="Rectangle 243"/>
            <p:cNvSpPr>
              <a:spLocks noChangeArrowheads="1"/>
            </p:cNvSpPr>
            <p:nvPr/>
          </p:nvSpPr>
          <p:spPr bwMode="auto">
            <a:xfrm>
              <a:off x="5138" y="774"/>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1307" name="Rectangle 244"/>
            <p:cNvSpPr>
              <a:spLocks noChangeArrowheads="1"/>
            </p:cNvSpPr>
            <p:nvPr/>
          </p:nvSpPr>
          <p:spPr bwMode="auto">
            <a:xfrm>
              <a:off x="5138" y="1059"/>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1308" name="Rectangle 245"/>
            <p:cNvSpPr>
              <a:spLocks noChangeArrowheads="1"/>
            </p:cNvSpPr>
            <p:nvPr/>
          </p:nvSpPr>
          <p:spPr bwMode="auto">
            <a:xfrm>
              <a:off x="5261" y="532"/>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1309" name="Rectangle 246"/>
            <p:cNvSpPr>
              <a:spLocks noChangeArrowheads="1"/>
            </p:cNvSpPr>
            <p:nvPr/>
          </p:nvSpPr>
          <p:spPr bwMode="auto">
            <a:xfrm>
              <a:off x="5396" y="723"/>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1310" name="Rectangle 247"/>
            <p:cNvSpPr>
              <a:spLocks noChangeArrowheads="1"/>
            </p:cNvSpPr>
            <p:nvPr/>
          </p:nvSpPr>
          <p:spPr bwMode="auto">
            <a:xfrm>
              <a:off x="5261" y="1291"/>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1311" name="Rectangle 248"/>
            <p:cNvSpPr>
              <a:spLocks noChangeArrowheads="1"/>
            </p:cNvSpPr>
            <p:nvPr/>
          </p:nvSpPr>
          <p:spPr bwMode="auto">
            <a:xfrm>
              <a:off x="5396" y="1027"/>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1312" name="Rectangle 249"/>
            <p:cNvSpPr>
              <a:spLocks noChangeArrowheads="1"/>
            </p:cNvSpPr>
            <p:nvPr/>
          </p:nvSpPr>
          <p:spPr bwMode="auto">
            <a:xfrm>
              <a:off x="5240" y="702"/>
              <a:ext cx="3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1313" name="Rectangle 250"/>
            <p:cNvSpPr>
              <a:spLocks noChangeArrowheads="1"/>
            </p:cNvSpPr>
            <p:nvPr/>
          </p:nvSpPr>
          <p:spPr bwMode="auto">
            <a:xfrm>
              <a:off x="5240" y="1001"/>
              <a:ext cx="33"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1314" name="Rectangle 251"/>
            <p:cNvSpPr>
              <a:spLocks noChangeArrowheads="1"/>
            </p:cNvSpPr>
            <p:nvPr/>
          </p:nvSpPr>
          <p:spPr bwMode="auto">
            <a:xfrm>
              <a:off x="5243" y="836"/>
              <a:ext cx="2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1315" name="Rectangle 252"/>
            <p:cNvSpPr>
              <a:spLocks noChangeArrowheads="1"/>
            </p:cNvSpPr>
            <p:nvPr/>
          </p:nvSpPr>
          <p:spPr bwMode="auto">
            <a:xfrm>
              <a:off x="5243" y="1131"/>
              <a:ext cx="20"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grpSp>
          <p:nvGrpSpPr>
            <p:cNvPr id="11316" name="Group 253"/>
            <p:cNvGrpSpPr>
              <a:grpSpLocks/>
            </p:cNvGrpSpPr>
            <p:nvPr/>
          </p:nvGrpSpPr>
          <p:grpSpPr bwMode="auto">
            <a:xfrm>
              <a:off x="3125" y="397"/>
              <a:ext cx="1563" cy="1883"/>
              <a:chOff x="3048" y="715"/>
              <a:chExt cx="1563" cy="1883"/>
            </a:xfrm>
          </p:grpSpPr>
          <p:sp>
            <p:nvSpPr>
              <p:cNvPr id="11319" name="Line 254"/>
              <p:cNvSpPr>
                <a:spLocks noChangeShapeType="1"/>
              </p:cNvSpPr>
              <p:nvPr/>
            </p:nvSpPr>
            <p:spPr bwMode="auto">
              <a:xfrm>
                <a:off x="4011" y="2424"/>
                <a:ext cx="1" cy="11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0" name="Line 255"/>
              <p:cNvSpPr>
                <a:spLocks noChangeShapeType="1"/>
              </p:cNvSpPr>
              <p:nvPr/>
            </p:nvSpPr>
            <p:spPr bwMode="auto">
              <a:xfrm flipV="1">
                <a:off x="3053" y="882"/>
                <a:ext cx="1" cy="8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1" name="Freeform 256"/>
              <p:cNvSpPr>
                <a:spLocks noEditPoints="1"/>
              </p:cNvSpPr>
              <p:nvPr/>
            </p:nvSpPr>
            <p:spPr bwMode="auto">
              <a:xfrm>
                <a:off x="3065" y="1576"/>
                <a:ext cx="193" cy="264"/>
              </a:xfrm>
              <a:custGeom>
                <a:avLst/>
                <a:gdLst>
                  <a:gd name="T0" fmla="*/ 0 w 225"/>
                  <a:gd name="T1" fmla="*/ 23 h 320"/>
                  <a:gd name="T2" fmla="*/ 24 w 225"/>
                  <a:gd name="T3" fmla="*/ 23 h 320"/>
                  <a:gd name="T4" fmla="*/ 24 w 225"/>
                  <a:gd name="T5" fmla="*/ 35 h 320"/>
                  <a:gd name="T6" fmla="*/ 24 w 225"/>
                  <a:gd name="T7" fmla="*/ 12 h 320"/>
                  <a:gd name="T8" fmla="*/ 24 w 225"/>
                  <a:gd name="T9" fmla="*/ 17 h 320"/>
                  <a:gd name="T10" fmla="*/ 49 w 225"/>
                  <a:gd name="T11" fmla="*/ 10 h 320"/>
                  <a:gd name="T12" fmla="*/ 49 w 225"/>
                  <a:gd name="T13" fmla="*/ 0 h 320"/>
                  <a:gd name="T14" fmla="*/ 24 w 225"/>
                  <a:gd name="T15" fmla="*/ 29 h 320"/>
                  <a:gd name="T16" fmla="*/ 49 w 225"/>
                  <a:gd name="T17" fmla="*/ 37 h 320"/>
                  <a:gd name="T18" fmla="*/ 49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2" name="Freeform 257"/>
              <p:cNvSpPr>
                <a:spLocks/>
              </p:cNvSpPr>
              <p:nvPr/>
            </p:nvSpPr>
            <p:spPr bwMode="auto">
              <a:xfrm>
                <a:off x="3231" y="1761"/>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23" name="Freeform 258"/>
              <p:cNvSpPr>
                <a:spLocks/>
              </p:cNvSpPr>
              <p:nvPr/>
            </p:nvSpPr>
            <p:spPr bwMode="auto">
              <a:xfrm>
                <a:off x="3231" y="1761"/>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4" name="Freeform 259"/>
              <p:cNvSpPr>
                <a:spLocks/>
              </p:cNvSpPr>
              <p:nvPr/>
            </p:nvSpPr>
            <p:spPr bwMode="auto">
              <a:xfrm>
                <a:off x="3231" y="2011"/>
                <a:ext cx="54" cy="138"/>
              </a:xfrm>
              <a:custGeom>
                <a:avLst/>
                <a:gdLst>
                  <a:gd name="T0" fmla="*/ 7 w 63"/>
                  <a:gd name="T1" fmla="*/ 25 h 167"/>
                  <a:gd name="T2" fmla="*/ 0 w 63"/>
                  <a:gd name="T3" fmla="*/ 22 h 167"/>
                  <a:gd name="T4" fmla="*/ 13 w 63"/>
                  <a:gd name="T5" fmla="*/ 18 h 167"/>
                  <a:gd name="T6" fmla="*/ 0 w 63"/>
                  <a:gd name="T7" fmla="*/ 14 h 167"/>
                  <a:gd name="T8" fmla="*/ 13 w 63"/>
                  <a:gd name="T9" fmla="*/ 10 h 167"/>
                  <a:gd name="T10" fmla="*/ 0 w 63"/>
                  <a:gd name="T11" fmla="*/ 7 h 167"/>
                  <a:gd name="T12" fmla="*/ 13 w 63"/>
                  <a:gd name="T13" fmla="*/ 2 h 167"/>
                  <a:gd name="T14" fmla="*/ 7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5" name="Freeform 260"/>
              <p:cNvSpPr>
                <a:spLocks noEditPoints="1"/>
              </p:cNvSpPr>
              <p:nvPr/>
            </p:nvSpPr>
            <p:spPr bwMode="auto">
              <a:xfrm>
                <a:off x="3221" y="2203"/>
                <a:ext cx="74" cy="193"/>
              </a:xfrm>
              <a:custGeom>
                <a:avLst/>
                <a:gdLst>
                  <a:gd name="T0" fmla="*/ 6 w 87"/>
                  <a:gd name="T1" fmla="*/ 33 h 234"/>
                  <a:gd name="T2" fmla="*/ 12 w 87"/>
                  <a:gd name="T3" fmla="*/ 33 h 234"/>
                  <a:gd name="T4" fmla="*/ 3 w 87"/>
                  <a:gd name="T5" fmla="*/ 31 h 234"/>
                  <a:gd name="T6" fmla="*/ 14 w 87"/>
                  <a:gd name="T7" fmla="*/ 31 h 234"/>
                  <a:gd name="T8" fmla="*/ 0 w 87"/>
                  <a:gd name="T9" fmla="*/ 30 h 234"/>
                  <a:gd name="T10" fmla="*/ 17 w 87"/>
                  <a:gd name="T11" fmla="*/ 30 h 234"/>
                  <a:gd name="T12" fmla="*/ 9 w 87"/>
                  <a:gd name="T13" fmla="*/ 0 h 234"/>
                  <a:gd name="T14" fmla="*/ 9 w 87"/>
                  <a:gd name="T15" fmla="*/ 30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6" name="Line 261"/>
              <p:cNvSpPr>
                <a:spLocks noChangeShapeType="1"/>
              </p:cNvSpPr>
              <p:nvPr/>
            </p:nvSpPr>
            <p:spPr bwMode="auto">
              <a:xfrm flipV="1">
                <a:off x="3258" y="1840"/>
                <a:ext cx="1" cy="1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262"/>
              <p:cNvSpPr>
                <a:spLocks noChangeShapeType="1"/>
              </p:cNvSpPr>
              <p:nvPr/>
            </p:nvSpPr>
            <p:spPr bwMode="auto">
              <a:xfrm flipV="1">
                <a:off x="3258" y="2149"/>
                <a:ext cx="1" cy="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Rectangle 263"/>
              <p:cNvSpPr>
                <a:spLocks noChangeArrowheads="1"/>
              </p:cNvSpPr>
              <p:nvPr/>
            </p:nvSpPr>
            <p:spPr bwMode="auto">
              <a:xfrm>
                <a:off x="3136" y="1562"/>
                <a:ext cx="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11329" name="Freeform 264"/>
              <p:cNvSpPr>
                <a:spLocks/>
              </p:cNvSpPr>
              <p:nvPr/>
            </p:nvSpPr>
            <p:spPr bwMode="auto">
              <a:xfrm>
                <a:off x="3231" y="1212"/>
                <a:ext cx="54" cy="138"/>
              </a:xfrm>
              <a:custGeom>
                <a:avLst/>
                <a:gdLst>
                  <a:gd name="T0" fmla="*/ 7 w 63"/>
                  <a:gd name="T1" fmla="*/ 27 h 166"/>
                  <a:gd name="T2" fmla="*/ 0 w 63"/>
                  <a:gd name="T3" fmla="*/ 24 h 166"/>
                  <a:gd name="T4" fmla="*/ 13 w 63"/>
                  <a:gd name="T5" fmla="*/ 19 h 166"/>
                  <a:gd name="T6" fmla="*/ 0 w 63"/>
                  <a:gd name="T7" fmla="*/ 15 h 166"/>
                  <a:gd name="T8" fmla="*/ 13 w 63"/>
                  <a:gd name="T9" fmla="*/ 10 h 166"/>
                  <a:gd name="T10" fmla="*/ 0 w 63"/>
                  <a:gd name="T11" fmla="*/ 7 h 166"/>
                  <a:gd name="T12" fmla="*/ 13 w 63"/>
                  <a:gd name="T13" fmla="*/ 2 h 166"/>
                  <a:gd name="T14" fmla="*/ 7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30" name="Line 265"/>
              <p:cNvSpPr>
                <a:spLocks noChangeShapeType="1"/>
              </p:cNvSpPr>
              <p:nvPr/>
            </p:nvSpPr>
            <p:spPr bwMode="auto">
              <a:xfrm flipV="1">
                <a:off x="3258" y="1350"/>
                <a:ext cx="1" cy="2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266"/>
              <p:cNvSpPr>
                <a:spLocks noChangeShapeType="1"/>
              </p:cNvSpPr>
              <p:nvPr/>
            </p:nvSpPr>
            <p:spPr bwMode="auto">
              <a:xfrm flipV="1">
                <a:off x="3258" y="1080"/>
                <a:ext cx="1"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Rectangle 267"/>
              <p:cNvSpPr>
                <a:spLocks noChangeArrowheads="1"/>
              </p:cNvSpPr>
              <p:nvPr/>
            </p:nvSpPr>
            <p:spPr bwMode="auto">
              <a:xfrm>
                <a:off x="3093" y="2011"/>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11333" name="Rectangle 268"/>
              <p:cNvSpPr>
                <a:spLocks noChangeArrowheads="1"/>
              </p:cNvSpPr>
              <p:nvPr/>
            </p:nvSpPr>
            <p:spPr bwMode="auto">
              <a:xfrm>
                <a:off x="3093" y="2088"/>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11334" name="Rectangle 269"/>
              <p:cNvSpPr>
                <a:spLocks noChangeArrowheads="1"/>
              </p:cNvSpPr>
              <p:nvPr/>
            </p:nvSpPr>
            <p:spPr bwMode="auto">
              <a:xfrm>
                <a:off x="3287" y="1759"/>
                <a:ext cx="3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1335" name="Freeform 270"/>
              <p:cNvSpPr>
                <a:spLocks noEditPoints="1"/>
              </p:cNvSpPr>
              <p:nvPr/>
            </p:nvSpPr>
            <p:spPr bwMode="auto">
              <a:xfrm>
                <a:off x="3580" y="1355"/>
                <a:ext cx="194" cy="265"/>
              </a:xfrm>
              <a:custGeom>
                <a:avLst/>
                <a:gdLst>
                  <a:gd name="T0" fmla="*/ 0 w 225"/>
                  <a:gd name="T1" fmla="*/ 24 h 320"/>
                  <a:gd name="T2" fmla="*/ 25 w 225"/>
                  <a:gd name="T3" fmla="*/ 24 h 320"/>
                  <a:gd name="T4" fmla="*/ 25 w 225"/>
                  <a:gd name="T5" fmla="*/ 12 h 320"/>
                  <a:gd name="T6" fmla="*/ 25 w 225"/>
                  <a:gd name="T7" fmla="*/ 37 h 320"/>
                  <a:gd name="T8" fmla="*/ 25 w 225"/>
                  <a:gd name="T9" fmla="*/ 31 h 320"/>
                  <a:gd name="T10" fmla="*/ 51 w 225"/>
                  <a:gd name="T11" fmla="*/ 38 h 320"/>
                  <a:gd name="T12" fmla="*/ 51 w 225"/>
                  <a:gd name="T13" fmla="*/ 48 h 320"/>
                  <a:gd name="T14" fmla="*/ 25 w 225"/>
                  <a:gd name="T15" fmla="*/ 18 h 320"/>
                  <a:gd name="T16" fmla="*/ 51 w 225"/>
                  <a:gd name="T17" fmla="*/ 10 h 320"/>
                  <a:gd name="T18" fmla="*/ 51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36" name="Freeform 271"/>
              <p:cNvSpPr>
                <a:spLocks/>
              </p:cNvSpPr>
              <p:nvPr/>
            </p:nvSpPr>
            <p:spPr bwMode="auto">
              <a:xfrm>
                <a:off x="3678" y="1434"/>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7" name="Freeform 272"/>
              <p:cNvSpPr>
                <a:spLocks/>
              </p:cNvSpPr>
              <p:nvPr/>
            </p:nvSpPr>
            <p:spPr bwMode="auto">
              <a:xfrm>
                <a:off x="3678" y="1434"/>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38" name="Line 273"/>
              <p:cNvSpPr>
                <a:spLocks noChangeShapeType="1"/>
              </p:cNvSpPr>
              <p:nvPr/>
            </p:nvSpPr>
            <p:spPr bwMode="auto">
              <a:xfrm>
                <a:off x="3258" y="1488"/>
                <a:ext cx="322"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9" name="Rectangle 274"/>
              <p:cNvSpPr>
                <a:spLocks noChangeArrowheads="1"/>
              </p:cNvSpPr>
              <p:nvPr/>
            </p:nvSpPr>
            <p:spPr bwMode="auto">
              <a:xfrm>
                <a:off x="3104" y="1241"/>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11340" name="Rectangle 275"/>
              <p:cNvSpPr>
                <a:spLocks noChangeArrowheads="1"/>
              </p:cNvSpPr>
              <p:nvPr/>
            </p:nvSpPr>
            <p:spPr bwMode="auto">
              <a:xfrm>
                <a:off x="3642" y="1572"/>
                <a:ext cx="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11341" name="Rectangle 276"/>
              <p:cNvSpPr>
                <a:spLocks noChangeArrowheads="1"/>
              </p:cNvSpPr>
              <p:nvPr/>
            </p:nvSpPr>
            <p:spPr bwMode="auto">
              <a:xfrm>
                <a:off x="3803" y="1495"/>
                <a:ext cx="35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11342" name="Oval 277"/>
              <p:cNvSpPr>
                <a:spLocks noChangeArrowheads="1"/>
              </p:cNvSpPr>
              <p:nvPr/>
            </p:nvSpPr>
            <p:spPr bwMode="auto">
              <a:xfrm>
                <a:off x="3247" y="1477"/>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11343" name="Oval 278"/>
              <p:cNvSpPr>
                <a:spLocks noChangeArrowheads="1"/>
              </p:cNvSpPr>
              <p:nvPr/>
            </p:nvSpPr>
            <p:spPr bwMode="auto">
              <a:xfrm>
                <a:off x="3247" y="1477"/>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44" name="Freeform 279"/>
              <p:cNvSpPr>
                <a:spLocks/>
              </p:cNvSpPr>
              <p:nvPr/>
            </p:nvSpPr>
            <p:spPr bwMode="auto">
              <a:xfrm>
                <a:off x="3747" y="1163"/>
                <a:ext cx="54" cy="137"/>
              </a:xfrm>
              <a:custGeom>
                <a:avLst/>
                <a:gdLst>
                  <a:gd name="T0" fmla="*/ 8 w 62"/>
                  <a:gd name="T1" fmla="*/ 25 h 166"/>
                  <a:gd name="T2" fmla="*/ 0 w 62"/>
                  <a:gd name="T3" fmla="*/ 22 h 166"/>
                  <a:gd name="T4" fmla="*/ 16 w 62"/>
                  <a:gd name="T5" fmla="*/ 18 h 166"/>
                  <a:gd name="T6" fmla="*/ 0 w 62"/>
                  <a:gd name="T7" fmla="*/ 14 h 166"/>
                  <a:gd name="T8" fmla="*/ 16 w 62"/>
                  <a:gd name="T9" fmla="*/ 10 h 166"/>
                  <a:gd name="T10" fmla="*/ 0 w 62"/>
                  <a:gd name="T11" fmla="*/ 6 h 166"/>
                  <a:gd name="T12" fmla="*/ 16 w 62"/>
                  <a:gd name="T13" fmla="*/ 2 h 166"/>
                  <a:gd name="T14" fmla="*/ 8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45" name="Line 280"/>
              <p:cNvSpPr>
                <a:spLocks noChangeShapeType="1"/>
              </p:cNvSpPr>
              <p:nvPr/>
            </p:nvSpPr>
            <p:spPr bwMode="auto">
              <a:xfrm flipV="1">
                <a:off x="3774" y="1300"/>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281"/>
              <p:cNvSpPr>
                <a:spLocks noChangeShapeType="1"/>
              </p:cNvSpPr>
              <p:nvPr/>
            </p:nvSpPr>
            <p:spPr bwMode="auto">
              <a:xfrm flipV="1">
                <a:off x="3774" y="1080"/>
                <a:ext cx="1"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Rectangle 282"/>
              <p:cNvSpPr>
                <a:spLocks noChangeArrowheads="1"/>
              </p:cNvSpPr>
              <p:nvPr/>
            </p:nvSpPr>
            <p:spPr bwMode="auto">
              <a:xfrm>
                <a:off x="3620" y="1159"/>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11348" name="Rectangle 283"/>
              <p:cNvSpPr>
                <a:spLocks noChangeArrowheads="1"/>
              </p:cNvSpPr>
              <p:nvPr/>
            </p:nvSpPr>
            <p:spPr bwMode="auto">
              <a:xfrm>
                <a:off x="3620" y="1231"/>
                <a:ext cx="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11349" name="Line 284"/>
              <p:cNvSpPr>
                <a:spLocks noChangeShapeType="1"/>
              </p:cNvSpPr>
              <p:nvPr/>
            </p:nvSpPr>
            <p:spPr bwMode="auto">
              <a:xfrm>
                <a:off x="3258" y="1080"/>
                <a:ext cx="102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0" name="Oval 285"/>
              <p:cNvSpPr>
                <a:spLocks noChangeArrowheads="1"/>
              </p:cNvSpPr>
              <p:nvPr/>
            </p:nvSpPr>
            <p:spPr bwMode="auto">
              <a:xfrm>
                <a:off x="3763" y="1069"/>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11351" name="Oval 286"/>
              <p:cNvSpPr>
                <a:spLocks noChangeArrowheads="1"/>
              </p:cNvSpPr>
              <p:nvPr/>
            </p:nvSpPr>
            <p:spPr bwMode="auto">
              <a:xfrm>
                <a:off x="3763" y="1069"/>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52" name="Oval 287"/>
              <p:cNvSpPr>
                <a:spLocks noChangeArrowheads="1"/>
              </p:cNvSpPr>
              <p:nvPr/>
            </p:nvSpPr>
            <p:spPr bwMode="auto">
              <a:xfrm>
                <a:off x="3484" y="1069"/>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11353" name="Oval 288"/>
              <p:cNvSpPr>
                <a:spLocks noChangeArrowheads="1"/>
              </p:cNvSpPr>
              <p:nvPr/>
            </p:nvSpPr>
            <p:spPr bwMode="auto">
              <a:xfrm>
                <a:off x="3484" y="1069"/>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54" name="Line 289"/>
              <p:cNvSpPr>
                <a:spLocks noChangeShapeType="1"/>
              </p:cNvSpPr>
              <p:nvPr/>
            </p:nvSpPr>
            <p:spPr bwMode="auto">
              <a:xfrm flipV="1">
                <a:off x="3494" y="992"/>
                <a:ext cx="1" cy="8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5" name="Oval 290"/>
              <p:cNvSpPr>
                <a:spLocks noChangeArrowheads="1"/>
              </p:cNvSpPr>
              <p:nvPr/>
            </p:nvSpPr>
            <p:spPr bwMode="auto">
              <a:xfrm>
                <a:off x="3484" y="981"/>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11356" name="Oval 291"/>
              <p:cNvSpPr>
                <a:spLocks noChangeArrowheads="1"/>
              </p:cNvSpPr>
              <p:nvPr/>
            </p:nvSpPr>
            <p:spPr bwMode="auto">
              <a:xfrm>
                <a:off x="3484" y="981"/>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57" name="Rectangle 292"/>
              <p:cNvSpPr>
                <a:spLocks noChangeArrowheads="1"/>
              </p:cNvSpPr>
              <p:nvPr/>
            </p:nvSpPr>
            <p:spPr bwMode="auto">
              <a:xfrm>
                <a:off x="3362" y="947"/>
                <a:ext cx="12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1358" name="Line 293"/>
              <p:cNvSpPr>
                <a:spLocks noChangeShapeType="1"/>
              </p:cNvSpPr>
              <p:nvPr/>
            </p:nvSpPr>
            <p:spPr bwMode="auto">
              <a:xfrm flipV="1">
                <a:off x="3774" y="1620"/>
                <a:ext cx="1" cy="39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Freeform 294"/>
              <p:cNvSpPr>
                <a:spLocks/>
              </p:cNvSpPr>
              <p:nvPr/>
            </p:nvSpPr>
            <p:spPr bwMode="auto">
              <a:xfrm>
                <a:off x="3747" y="2017"/>
                <a:ext cx="54" cy="138"/>
              </a:xfrm>
              <a:custGeom>
                <a:avLst/>
                <a:gdLst>
                  <a:gd name="T0" fmla="*/ 8 w 62"/>
                  <a:gd name="T1" fmla="*/ 25 h 167"/>
                  <a:gd name="T2" fmla="*/ 0 w 62"/>
                  <a:gd name="T3" fmla="*/ 22 h 167"/>
                  <a:gd name="T4" fmla="*/ 16 w 62"/>
                  <a:gd name="T5" fmla="*/ 18 h 167"/>
                  <a:gd name="T6" fmla="*/ 0 w 62"/>
                  <a:gd name="T7" fmla="*/ 14 h 167"/>
                  <a:gd name="T8" fmla="*/ 16 w 62"/>
                  <a:gd name="T9" fmla="*/ 10 h 167"/>
                  <a:gd name="T10" fmla="*/ 0 w 62"/>
                  <a:gd name="T11" fmla="*/ 7 h 167"/>
                  <a:gd name="T12" fmla="*/ 16 w 62"/>
                  <a:gd name="T13" fmla="*/ 2 h 167"/>
                  <a:gd name="T14" fmla="*/ 8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0" name="Line 295"/>
              <p:cNvSpPr>
                <a:spLocks noChangeShapeType="1"/>
              </p:cNvSpPr>
              <p:nvPr/>
            </p:nvSpPr>
            <p:spPr bwMode="auto">
              <a:xfrm flipV="1">
                <a:off x="3774" y="2155"/>
                <a:ext cx="1" cy="26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296"/>
              <p:cNvSpPr>
                <a:spLocks noChangeShapeType="1"/>
              </p:cNvSpPr>
              <p:nvPr/>
            </p:nvSpPr>
            <p:spPr bwMode="auto">
              <a:xfrm flipH="1">
                <a:off x="3784" y="1895"/>
                <a:ext cx="30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Freeform 297"/>
              <p:cNvSpPr>
                <a:spLocks noEditPoints="1"/>
              </p:cNvSpPr>
              <p:nvPr/>
            </p:nvSpPr>
            <p:spPr bwMode="auto">
              <a:xfrm>
                <a:off x="4088" y="1763"/>
                <a:ext cx="194" cy="264"/>
              </a:xfrm>
              <a:custGeom>
                <a:avLst/>
                <a:gdLst>
                  <a:gd name="T0" fmla="*/ 0 w 225"/>
                  <a:gd name="T1" fmla="*/ 23 h 320"/>
                  <a:gd name="T2" fmla="*/ 25 w 225"/>
                  <a:gd name="T3" fmla="*/ 23 h 320"/>
                  <a:gd name="T4" fmla="*/ 25 w 225"/>
                  <a:gd name="T5" fmla="*/ 35 h 320"/>
                  <a:gd name="T6" fmla="*/ 25 w 225"/>
                  <a:gd name="T7" fmla="*/ 12 h 320"/>
                  <a:gd name="T8" fmla="*/ 25 w 225"/>
                  <a:gd name="T9" fmla="*/ 17 h 320"/>
                  <a:gd name="T10" fmla="*/ 51 w 225"/>
                  <a:gd name="T11" fmla="*/ 10 h 320"/>
                  <a:gd name="T12" fmla="*/ 51 w 225"/>
                  <a:gd name="T13" fmla="*/ 0 h 320"/>
                  <a:gd name="T14" fmla="*/ 25 w 225"/>
                  <a:gd name="T15" fmla="*/ 29 h 320"/>
                  <a:gd name="T16" fmla="*/ 51 w 225"/>
                  <a:gd name="T17" fmla="*/ 37 h 320"/>
                  <a:gd name="T18" fmla="*/ 51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3" name="Freeform 298"/>
              <p:cNvSpPr>
                <a:spLocks/>
              </p:cNvSpPr>
              <p:nvPr/>
            </p:nvSpPr>
            <p:spPr bwMode="auto">
              <a:xfrm>
                <a:off x="4255" y="1949"/>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64" name="Freeform 299"/>
              <p:cNvSpPr>
                <a:spLocks/>
              </p:cNvSpPr>
              <p:nvPr/>
            </p:nvSpPr>
            <p:spPr bwMode="auto">
              <a:xfrm>
                <a:off x="4255" y="1949"/>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5" name="Rectangle 300"/>
              <p:cNvSpPr>
                <a:spLocks noChangeArrowheads="1"/>
              </p:cNvSpPr>
              <p:nvPr/>
            </p:nvSpPr>
            <p:spPr bwMode="auto">
              <a:xfrm>
                <a:off x="4303" y="1902"/>
                <a:ext cx="30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1366" name="Freeform 301"/>
              <p:cNvSpPr>
                <a:spLocks/>
              </p:cNvSpPr>
              <p:nvPr/>
            </p:nvSpPr>
            <p:spPr bwMode="auto">
              <a:xfrm>
                <a:off x="4253" y="1378"/>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67" name="Line 302"/>
              <p:cNvSpPr>
                <a:spLocks noChangeShapeType="1"/>
              </p:cNvSpPr>
              <p:nvPr/>
            </p:nvSpPr>
            <p:spPr bwMode="auto">
              <a:xfrm flipV="1">
                <a:off x="4280" y="1080"/>
                <a:ext cx="0" cy="29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 name="Line 303"/>
              <p:cNvSpPr>
                <a:spLocks noChangeShapeType="1"/>
              </p:cNvSpPr>
              <p:nvPr/>
            </p:nvSpPr>
            <p:spPr bwMode="auto">
              <a:xfrm flipH="1" flipV="1">
                <a:off x="4280" y="1515"/>
                <a:ext cx="2" cy="24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 name="Oval 304"/>
              <p:cNvSpPr>
                <a:spLocks noChangeArrowheads="1"/>
              </p:cNvSpPr>
              <p:nvPr/>
            </p:nvSpPr>
            <p:spPr bwMode="auto">
              <a:xfrm>
                <a:off x="3763" y="1884"/>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11370" name="Oval 305"/>
              <p:cNvSpPr>
                <a:spLocks noChangeArrowheads="1"/>
              </p:cNvSpPr>
              <p:nvPr/>
            </p:nvSpPr>
            <p:spPr bwMode="auto">
              <a:xfrm>
                <a:off x="3763" y="1884"/>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71" name="Rectangle 306"/>
              <p:cNvSpPr>
                <a:spLocks noChangeArrowheads="1"/>
              </p:cNvSpPr>
              <p:nvPr/>
            </p:nvSpPr>
            <p:spPr bwMode="auto">
              <a:xfrm>
                <a:off x="4082" y="1794"/>
                <a:ext cx="9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11372" name="Rectangle 307"/>
              <p:cNvSpPr>
                <a:spLocks noChangeArrowheads="1"/>
              </p:cNvSpPr>
              <p:nvPr/>
            </p:nvSpPr>
            <p:spPr bwMode="auto">
              <a:xfrm>
                <a:off x="3620" y="2047"/>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11373" name="Rectangle 308"/>
              <p:cNvSpPr>
                <a:spLocks noChangeArrowheads="1"/>
              </p:cNvSpPr>
              <p:nvPr/>
            </p:nvSpPr>
            <p:spPr bwMode="auto">
              <a:xfrm>
                <a:off x="3824" y="2047"/>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1374" name="Rectangle 309"/>
              <p:cNvSpPr>
                <a:spLocks noChangeArrowheads="1"/>
              </p:cNvSpPr>
              <p:nvPr/>
            </p:nvSpPr>
            <p:spPr bwMode="auto">
              <a:xfrm>
                <a:off x="4324" y="1376"/>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11375" name="Rectangle 310"/>
              <p:cNvSpPr>
                <a:spLocks noChangeArrowheads="1"/>
              </p:cNvSpPr>
              <p:nvPr/>
            </p:nvSpPr>
            <p:spPr bwMode="auto">
              <a:xfrm>
                <a:off x="4324" y="1454"/>
                <a:ext cx="17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11376" name="Line 311"/>
              <p:cNvSpPr>
                <a:spLocks noChangeShapeType="1"/>
              </p:cNvSpPr>
              <p:nvPr/>
            </p:nvSpPr>
            <p:spPr bwMode="auto">
              <a:xfrm>
                <a:off x="4280" y="1653"/>
                <a:ext cx="2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 name="Line 312"/>
              <p:cNvSpPr>
                <a:spLocks noChangeShapeType="1"/>
              </p:cNvSpPr>
              <p:nvPr/>
            </p:nvSpPr>
            <p:spPr bwMode="auto">
              <a:xfrm flipH="1">
                <a:off x="4280" y="2027"/>
                <a:ext cx="2" cy="17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8" name="Freeform 313"/>
              <p:cNvSpPr>
                <a:spLocks/>
              </p:cNvSpPr>
              <p:nvPr/>
            </p:nvSpPr>
            <p:spPr bwMode="auto">
              <a:xfrm>
                <a:off x="4253" y="2203"/>
                <a:ext cx="53" cy="138"/>
              </a:xfrm>
              <a:custGeom>
                <a:avLst/>
                <a:gdLst>
                  <a:gd name="T0" fmla="*/ 7 w 62"/>
                  <a:gd name="T1" fmla="*/ 25 h 167"/>
                  <a:gd name="T2" fmla="*/ 0 w 62"/>
                  <a:gd name="T3" fmla="*/ 22 h 167"/>
                  <a:gd name="T4" fmla="*/ 13 w 62"/>
                  <a:gd name="T5" fmla="*/ 18 h 167"/>
                  <a:gd name="T6" fmla="*/ 0 w 62"/>
                  <a:gd name="T7" fmla="*/ 14 h 167"/>
                  <a:gd name="T8" fmla="*/ 13 w 62"/>
                  <a:gd name="T9" fmla="*/ 10 h 167"/>
                  <a:gd name="T10" fmla="*/ 0 w 62"/>
                  <a:gd name="T11" fmla="*/ 7 h 167"/>
                  <a:gd name="T12" fmla="*/ 13 w 62"/>
                  <a:gd name="T13" fmla="*/ 2 h 167"/>
                  <a:gd name="T14" fmla="*/ 7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79" name="Line 314"/>
              <p:cNvSpPr>
                <a:spLocks noChangeShapeType="1"/>
              </p:cNvSpPr>
              <p:nvPr/>
            </p:nvSpPr>
            <p:spPr bwMode="auto">
              <a:xfrm>
                <a:off x="3774" y="2424"/>
                <a:ext cx="506"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 name="Line 315"/>
              <p:cNvSpPr>
                <a:spLocks noChangeShapeType="1"/>
              </p:cNvSpPr>
              <p:nvPr/>
            </p:nvSpPr>
            <p:spPr bwMode="auto">
              <a:xfrm flipV="1">
                <a:off x="4280" y="2341"/>
                <a:ext cx="0"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 name="Oval 316"/>
              <p:cNvSpPr>
                <a:spLocks noChangeArrowheads="1"/>
              </p:cNvSpPr>
              <p:nvPr/>
            </p:nvSpPr>
            <p:spPr bwMode="auto">
              <a:xfrm>
                <a:off x="4000" y="2413"/>
                <a:ext cx="21" cy="21"/>
              </a:xfrm>
              <a:prstGeom prst="ellipse">
                <a:avLst/>
              </a:prstGeom>
              <a:solidFill>
                <a:srgbClr val="000000"/>
              </a:solidFill>
              <a:ln w="0">
                <a:solidFill>
                  <a:srgbClr val="000000"/>
                </a:solidFill>
                <a:round/>
                <a:headEnd/>
                <a:tailEnd/>
              </a:ln>
            </p:spPr>
            <p:txBody>
              <a:bodyPr/>
              <a:lstStyle/>
              <a:p>
                <a:endParaRPr lang="en-US" altLang="en-US"/>
              </a:p>
            </p:txBody>
          </p:sp>
          <p:sp>
            <p:nvSpPr>
              <p:cNvPr id="11382" name="Oval 317"/>
              <p:cNvSpPr>
                <a:spLocks noChangeArrowheads="1"/>
              </p:cNvSpPr>
              <p:nvPr/>
            </p:nvSpPr>
            <p:spPr bwMode="auto">
              <a:xfrm>
                <a:off x="4000" y="2413"/>
                <a:ext cx="21"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83" name="Oval 318"/>
              <p:cNvSpPr>
                <a:spLocks noChangeArrowheads="1"/>
              </p:cNvSpPr>
              <p:nvPr/>
            </p:nvSpPr>
            <p:spPr bwMode="auto">
              <a:xfrm>
                <a:off x="4000" y="2523"/>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11384" name="Oval 319"/>
              <p:cNvSpPr>
                <a:spLocks noChangeArrowheads="1"/>
              </p:cNvSpPr>
              <p:nvPr/>
            </p:nvSpPr>
            <p:spPr bwMode="auto">
              <a:xfrm>
                <a:off x="4000" y="252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85" name="Rectangle 320"/>
              <p:cNvSpPr>
                <a:spLocks noChangeArrowheads="1"/>
              </p:cNvSpPr>
              <p:nvPr/>
            </p:nvSpPr>
            <p:spPr bwMode="auto">
              <a:xfrm>
                <a:off x="4045" y="2512"/>
                <a:ext cx="12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1386" name="Rectangle 321"/>
              <p:cNvSpPr>
                <a:spLocks noChangeArrowheads="1"/>
              </p:cNvSpPr>
              <p:nvPr/>
            </p:nvSpPr>
            <p:spPr bwMode="auto">
              <a:xfrm>
                <a:off x="4114" y="2201"/>
                <a:ext cx="13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11387" name="Rectangle 322"/>
              <p:cNvSpPr>
                <a:spLocks noChangeArrowheads="1"/>
              </p:cNvSpPr>
              <p:nvPr/>
            </p:nvSpPr>
            <p:spPr bwMode="auto">
              <a:xfrm>
                <a:off x="4114" y="2274"/>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1388" name="Line 323"/>
              <p:cNvSpPr>
                <a:spLocks noChangeShapeType="1"/>
              </p:cNvSpPr>
              <p:nvPr/>
            </p:nvSpPr>
            <p:spPr bwMode="auto">
              <a:xfrm flipV="1">
                <a:off x="4548" y="882"/>
                <a:ext cx="1" cy="7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 name="Oval 324"/>
              <p:cNvSpPr>
                <a:spLocks noChangeArrowheads="1"/>
              </p:cNvSpPr>
              <p:nvPr/>
            </p:nvSpPr>
            <p:spPr bwMode="auto">
              <a:xfrm>
                <a:off x="4268" y="1642"/>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11390" name="Oval 325"/>
              <p:cNvSpPr>
                <a:spLocks noChangeArrowheads="1"/>
              </p:cNvSpPr>
              <p:nvPr/>
            </p:nvSpPr>
            <p:spPr bwMode="auto">
              <a:xfrm>
                <a:off x="4268" y="1642"/>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1391" name="Freeform 326"/>
              <p:cNvSpPr>
                <a:spLocks/>
              </p:cNvSpPr>
              <p:nvPr/>
            </p:nvSpPr>
            <p:spPr bwMode="auto">
              <a:xfrm>
                <a:off x="3957" y="855"/>
                <a:ext cx="134" cy="55"/>
              </a:xfrm>
              <a:custGeom>
                <a:avLst/>
                <a:gdLst>
                  <a:gd name="T0" fmla="*/ 34 w 156"/>
                  <a:gd name="T1" fmla="*/ 5 h 67"/>
                  <a:gd name="T2" fmla="*/ 32 w 156"/>
                  <a:gd name="T3" fmla="*/ 9 h 67"/>
                  <a:gd name="T4" fmla="*/ 25 w 156"/>
                  <a:gd name="T5" fmla="*/ 0 h 67"/>
                  <a:gd name="T6" fmla="*/ 20 w 156"/>
                  <a:gd name="T7" fmla="*/ 9 h 67"/>
                  <a:gd name="T8" fmla="*/ 14 w 156"/>
                  <a:gd name="T9" fmla="*/ 0 h 67"/>
                  <a:gd name="T10" fmla="*/ 8 w 156"/>
                  <a:gd name="T11" fmla="*/ 9 h 67"/>
                  <a:gd name="T12" fmla="*/ 3 w 156"/>
                  <a:gd name="T13" fmla="*/ 0 h 67"/>
                  <a:gd name="T14" fmla="*/ 0 w 156"/>
                  <a:gd name="T15" fmla="*/ 5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92" name="Line 327"/>
              <p:cNvSpPr>
                <a:spLocks noChangeShapeType="1"/>
              </p:cNvSpPr>
              <p:nvPr/>
            </p:nvSpPr>
            <p:spPr bwMode="auto">
              <a:xfrm>
                <a:off x="3048" y="882"/>
                <a:ext cx="91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3" name="Line 328"/>
              <p:cNvSpPr>
                <a:spLocks noChangeShapeType="1"/>
              </p:cNvSpPr>
              <p:nvPr/>
            </p:nvSpPr>
            <p:spPr bwMode="auto">
              <a:xfrm>
                <a:off x="4091" y="882"/>
                <a:ext cx="4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4" name="Rectangle 329"/>
              <p:cNvSpPr>
                <a:spLocks noChangeArrowheads="1"/>
              </p:cNvSpPr>
              <p:nvPr/>
            </p:nvSpPr>
            <p:spPr bwMode="auto">
              <a:xfrm>
                <a:off x="3895" y="922"/>
                <a:ext cx="2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11395" name="Line 330"/>
              <p:cNvSpPr>
                <a:spLocks noChangeShapeType="1"/>
              </p:cNvSpPr>
              <p:nvPr/>
            </p:nvSpPr>
            <p:spPr bwMode="auto">
              <a:xfrm>
                <a:off x="3921" y="805"/>
                <a:ext cx="24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6" name="Freeform 331"/>
              <p:cNvSpPr>
                <a:spLocks/>
              </p:cNvSpPr>
              <p:nvPr/>
            </p:nvSpPr>
            <p:spPr bwMode="auto">
              <a:xfrm>
                <a:off x="3892" y="785"/>
                <a:ext cx="39" cy="39"/>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1397" name="Rectangle 332"/>
              <p:cNvSpPr>
                <a:spLocks noChangeArrowheads="1"/>
              </p:cNvSpPr>
              <p:nvPr/>
            </p:nvSpPr>
            <p:spPr bwMode="auto">
              <a:xfrm>
                <a:off x="3900" y="715"/>
                <a:ext cx="31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11398" name="Rectangle 333"/>
              <p:cNvSpPr>
                <a:spLocks noChangeArrowheads="1"/>
              </p:cNvSpPr>
              <p:nvPr/>
            </p:nvSpPr>
            <p:spPr bwMode="auto">
              <a:xfrm>
                <a:off x="3308" y="1242"/>
                <a:ext cx="13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grpSp>
        <p:sp>
          <p:nvSpPr>
            <p:cNvPr id="11317" name="Oval 334"/>
            <p:cNvSpPr>
              <a:spLocks noChangeArrowheads="1"/>
            </p:cNvSpPr>
            <p:nvPr/>
          </p:nvSpPr>
          <p:spPr bwMode="auto">
            <a:xfrm>
              <a:off x="5298" y="932"/>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11318" name="Oval 335"/>
            <p:cNvSpPr>
              <a:spLocks noChangeArrowheads="1"/>
            </p:cNvSpPr>
            <p:nvPr/>
          </p:nvSpPr>
          <p:spPr bwMode="auto">
            <a:xfrm>
              <a:off x="5298" y="932"/>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grpSp>
      <p:graphicFrame>
        <p:nvGraphicFramePr>
          <p:cNvPr id="11285" name="Object 339"/>
          <p:cNvGraphicFramePr>
            <a:graphicFrameLocks noChangeAspect="1"/>
          </p:cNvGraphicFramePr>
          <p:nvPr/>
        </p:nvGraphicFramePr>
        <p:xfrm>
          <a:off x="512763" y="1643063"/>
          <a:ext cx="3476625" cy="625475"/>
        </p:xfrm>
        <a:graphic>
          <a:graphicData uri="http://schemas.openxmlformats.org/presentationml/2006/ole">
            <mc:AlternateContent xmlns:mc="http://schemas.openxmlformats.org/markup-compatibility/2006">
              <mc:Choice xmlns:v="urn:schemas-microsoft-com:vml" Requires="v">
                <p:oleObj spid="_x0000_s11524" name="Equation" r:id="rId20" imgW="2616200" imgH="469900" progId="Equation.3">
                  <p:embed/>
                </p:oleObj>
              </mc:Choice>
              <mc:Fallback>
                <p:oleObj name="Equation" r:id="rId20" imgW="2616200" imgH="469900" progId="Equation.3">
                  <p:embed/>
                  <p:pic>
                    <p:nvPicPr>
                      <p:cNvPr id="0" name="Object 3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2763" y="1643063"/>
                        <a:ext cx="347662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6" name="Object 340"/>
          <p:cNvGraphicFramePr>
            <a:graphicFrameLocks noChangeAspect="1"/>
          </p:cNvGraphicFramePr>
          <p:nvPr/>
        </p:nvGraphicFramePr>
        <p:xfrm>
          <a:off x="836613" y="2206625"/>
          <a:ext cx="2135187" cy="387350"/>
        </p:xfrm>
        <a:graphic>
          <a:graphicData uri="http://schemas.openxmlformats.org/presentationml/2006/ole">
            <mc:AlternateContent xmlns:mc="http://schemas.openxmlformats.org/markup-compatibility/2006">
              <mc:Choice xmlns:v="urn:schemas-microsoft-com:vml" Requires="v">
                <p:oleObj spid="_x0000_s11525" name="Equation" r:id="rId22" imgW="1536700" imgH="279400" progId="Equation.3">
                  <p:embed/>
                </p:oleObj>
              </mc:Choice>
              <mc:Fallback>
                <p:oleObj name="Equation" r:id="rId22" imgW="1536700" imgH="279400" progId="Equation.3">
                  <p:embed/>
                  <p:pic>
                    <p:nvPicPr>
                      <p:cNvPr id="0" name="Object 34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6613" y="2206625"/>
                        <a:ext cx="2135187"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7" name="Object 341"/>
          <p:cNvGraphicFramePr>
            <a:graphicFrameLocks noChangeAspect="1"/>
          </p:cNvGraphicFramePr>
          <p:nvPr/>
        </p:nvGraphicFramePr>
        <p:xfrm>
          <a:off x="530225" y="2776538"/>
          <a:ext cx="4195763" cy="322262"/>
        </p:xfrm>
        <a:graphic>
          <a:graphicData uri="http://schemas.openxmlformats.org/presentationml/2006/ole">
            <mc:AlternateContent xmlns:mc="http://schemas.openxmlformats.org/markup-compatibility/2006">
              <mc:Choice xmlns:v="urn:schemas-microsoft-com:vml" Requires="v">
                <p:oleObj spid="_x0000_s11526" name="Equation" r:id="rId24" imgW="3289300" imgH="254000" progId="Equation.3">
                  <p:embed/>
                </p:oleObj>
              </mc:Choice>
              <mc:Fallback>
                <p:oleObj name="Equation" r:id="rId24" imgW="3289300" imgH="254000" progId="Equation.3">
                  <p:embed/>
                  <p:pic>
                    <p:nvPicPr>
                      <p:cNvPr id="0" name="Object 34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0225" y="2776538"/>
                        <a:ext cx="4195763"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8" name="Text Box 343"/>
          <p:cNvSpPr txBox="1">
            <a:spLocks noChangeArrowheads="1"/>
          </p:cNvSpPr>
          <p:nvPr/>
        </p:nvSpPr>
        <p:spPr bwMode="auto">
          <a:xfrm>
            <a:off x="149225" y="2495550"/>
            <a:ext cx="1408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But</a:t>
            </a:r>
            <a:endParaRPr lang="en-US" altLang="en-US" sz="1600" baseline="-25000">
              <a:cs typeface="Arial" charset="0"/>
            </a:endParaRPr>
          </a:p>
        </p:txBody>
      </p:sp>
      <p:sp>
        <p:nvSpPr>
          <p:cNvPr id="11289" name="Text Box 344"/>
          <p:cNvSpPr txBox="1">
            <a:spLocks noChangeArrowheads="1"/>
          </p:cNvSpPr>
          <p:nvPr/>
        </p:nvSpPr>
        <p:spPr bwMode="auto">
          <a:xfrm>
            <a:off x="190500" y="3128963"/>
            <a:ext cx="1408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Therefore</a:t>
            </a:r>
            <a:endParaRPr lang="en-US" altLang="en-US" sz="1600" baseline="-25000">
              <a:cs typeface="Arial" charset="0"/>
            </a:endParaRPr>
          </a:p>
        </p:txBody>
      </p:sp>
      <p:graphicFrame>
        <p:nvGraphicFramePr>
          <p:cNvPr id="11290" name="Object 345"/>
          <p:cNvGraphicFramePr>
            <a:graphicFrameLocks noChangeAspect="1"/>
          </p:cNvGraphicFramePr>
          <p:nvPr/>
        </p:nvGraphicFramePr>
        <p:xfrm>
          <a:off x="484188" y="3421063"/>
          <a:ext cx="3078162" cy="354012"/>
        </p:xfrm>
        <a:graphic>
          <a:graphicData uri="http://schemas.openxmlformats.org/presentationml/2006/ole">
            <mc:AlternateContent xmlns:mc="http://schemas.openxmlformats.org/markup-compatibility/2006">
              <mc:Choice xmlns:v="urn:schemas-microsoft-com:vml" Requires="v">
                <p:oleObj spid="_x0000_s11527" name="Equation" r:id="rId26" imgW="2413000" imgH="279400" progId="Equation.3">
                  <p:embed/>
                </p:oleObj>
              </mc:Choice>
              <mc:Fallback>
                <p:oleObj name="Equation" r:id="rId26" imgW="2413000" imgH="279400" progId="Equation.3">
                  <p:embed/>
                  <p:pic>
                    <p:nvPicPr>
                      <p:cNvPr id="0" name="Object 34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4188" y="3421063"/>
                        <a:ext cx="307816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1" name="Object 346"/>
          <p:cNvGraphicFramePr>
            <a:graphicFrameLocks noChangeAspect="1"/>
          </p:cNvGraphicFramePr>
          <p:nvPr/>
        </p:nvGraphicFramePr>
        <p:xfrm>
          <a:off x="374650" y="3851275"/>
          <a:ext cx="1182688" cy="290513"/>
        </p:xfrm>
        <a:graphic>
          <a:graphicData uri="http://schemas.openxmlformats.org/presentationml/2006/ole">
            <mc:AlternateContent xmlns:mc="http://schemas.openxmlformats.org/markup-compatibility/2006">
              <mc:Choice xmlns:v="urn:schemas-microsoft-com:vml" Requires="v">
                <p:oleObj spid="_x0000_s11528" name="Equation" r:id="rId28" imgW="927100" imgH="228600" progId="Equation.3">
                  <p:embed/>
                </p:oleObj>
              </mc:Choice>
              <mc:Fallback>
                <p:oleObj name="Equation" r:id="rId28" imgW="927100" imgH="228600" progId="Equation.3">
                  <p:embed/>
                  <p:pic>
                    <p:nvPicPr>
                      <p:cNvPr id="0" name="Object 34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4650" y="3851275"/>
                        <a:ext cx="1182688"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11</a:t>
            </a:fld>
            <a:endParaRPr lang="en-GB"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229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2292" name="Rectangle 4"/>
          <p:cNvSpPr>
            <a:spLocks noChangeArrowheads="1"/>
          </p:cNvSpPr>
          <p:nvPr/>
        </p:nvSpPr>
        <p:spPr bwMode="auto">
          <a:xfrm>
            <a:off x="-39688" y="2084388"/>
            <a:ext cx="9144001"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2293" name="Text Box 185"/>
          <p:cNvSpPr txBox="1">
            <a:spLocks noChangeArrowheads="1"/>
          </p:cNvSpPr>
          <p:nvPr/>
        </p:nvSpPr>
        <p:spPr bwMode="auto">
          <a:xfrm>
            <a:off x="242888" y="1266825"/>
            <a:ext cx="43116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b="1" i="1" u="sng"/>
              <a:t>For Q1</a:t>
            </a:r>
            <a:r>
              <a:rPr lang="en-GB" altLang="en-US" sz="1400" b="1" i="1"/>
              <a:t>  (2N2222)    </a:t>
            </a:r>
          </a:p>
          <a:p>
            <a:r>
              <a:rPr lang="en-GB" altLang="en-US" sz="1400" b="1" i="1"/>
              <a:t>I</a:t>
            </a:r>
            <a:r>
              <a:rPr lang="en-GB" altLang="en-US" sz="1400" b="1" i="1" baseline="-25000"/>
              <a:t>C</a:t>
            </a:r>
            <a:r>
              <a:rPr lang="en-GB" altLang="en-US" sz="1400" b="1" i="1"/>
              <a:t> = 1.05mA, V</a:t>
            </a:r>
            <a:r>
              <a:rPr lang="en-GB" altLang="en-US" sz="1400" b="1" i="1" baseline="-25000"/>
              <a:t>CE</a:t>
            </a:r>
            <a:r>
              <a:rPr lang="en-GB" altLang="en-US" sz="1400" b="1" i="1"/>
              <a:t> = 3v, </a:t>
            </a:r>
            <a:r>
              <a:rPr lang="el-GR" altLang="en-US" sz="1400" b="1" i="1">
                <a:cs typeface="Arial" charset="0"/>
              </a:rPr>
              <a:t>β</a:t>
            </a:r>
            <a:r>
              <a:rPr lang="en-US" altLang="en-US" sz="1400" b="1" i="1">
                <a:cs typeface="Arial" charset="0"/>
              </a:rPr>
              <a:t> = 200, V</a:t>
            </a:r>
            <a:r>
              <a:rPr lang="en-US" altLang="en-US" sz="1400" b="1" i="1" baseline="-25000">
                <a:cs typeface="Arial" charset="0"/>
              </a:rPr>
              <a:t>A</a:t>
            </a:r>
            <a:r>
              <a:rPr lang="en-US" altLang="en-US" sz="1400" b="1" i="1">
                <a:cs typeface="Arial" charset="0"/>
              </a:rPr>
              <a:t> = -75v</a:t>
            </a:r>
            <a:endParaRPr lang="el-GR" altLang="en-US" sz="1400" b="1" i="1" baseline="-25000">
              <a:cs typeface="Arial" charset="0"/>
            </a:endParaRPr>
          </a:p>
        </p:txBody>
      </p:sp>
      <p:graphicFrame>
        <p:nvGraphicFramePr>
          <p:cNvPr id="12294" name="Object 200"/>
          <p:cNvGraphicFramePr>
            <a:graphicFrameLocks noChangeAspect="1"/>
          </p:cNvGraphicFramePr>
          <p:nvPr/>
        </p:nvGraphicFramePr>
        <p:xfrm>
          <a:off x="322263" y="1803400"/>
          <a:ext cx="3314700" cy="355600"/>
        </p:xfrm>
        <a:graphic>
          <a:graphicData uri="http://schemas.openxmlformats.org/presentationml/2006/ole">
            <mc:AlternateContent xmlns:mc="http://schemas.openxmlformats.org/markup-compatibility/2006">
              <mc:Choice xmlns:v="urn:schemas-microsoft-com:vml" Requires="v">
                <p:oleObj spid="_x0000_s12421" name="Equation" r:id="rId4" imgW="2603500" imgH="279400" progId="Equation.3">
                  <p:embed/>
                </p:oleObj>
              </mc:Choice>
              <mc:Fallback>
                <p:oleObj name="Equation" r:id="rId4" imgW="2603500" imgH="279400" progId="Equation.3">
                  <p:embed/>
                  <p:pic>
                    <p:nvPicPr>
                      <p:cNvPr id="0" name="Object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63" y="1803400"/>
                        <a:ext cx="33147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202"/>
          <p:cNvGraphicFramePr>
            <a:graphicFrameLocks noChangeAspect="1"/>
          </p:cNvGraphicFramePr>
          <p:nvPr/>
        </p:nvGraphicFramePr>
        <p:xfrm>
          <a:off x="449263" y="2224088"/>
          <a:ext cx="2495550" cy="538162"/>
        </p:xfrm>
        <a:graphic>
          <a:graphicData uri="http://schemas.openxmlformats.org/presentationml/2006/ole">
            <mc:AlternateContent xmlns:mc="http://schemas.openxmlformats.org/markup-compatibility/2006">
              <mc:Choice xmlns:v="urn:schemas-microsoft-com:vml" Requires="v">
                <p:oleObj spid="_x0000_s12422" name="Equation" r:id="rId6" imgW="2006600" imgH="431800" progId="Equation.3">
                  <p:embed/>
                </p:oleObj>
              </mc:Choice>
              <mc:Fallback>
                <p:oleObj name="Equation" r:id="rId6" imgW="2006600" imgH="431800" progId="Equation.3">
                  <p:embed/>
                  <p:pic>
                    <p:nvPicPr>
                      <p:cNvPr id="0" name="Object 2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263" y="2224088"/>
                        <a:ext cx="2495550"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203"/>
          <p:cNvGraphicFramePr>
            <a:graphicFrameLocks noChangeAspect="1"/>
          </p:cNvGraphicFramePr>
          <p:nvPr/>
        </p:nvGraphicFramePr>
        <p:xfrm>
          <a:off x="388938" y="2859088"/>
          <a:ext cx="3211512" cy="592137"/>
        </p:xfrm>
        <a:graphic>
          <a:graphicData uri="http://schemas.openxmlformats.org/presentationml/2006/ole">
            <mc:AlternateContent xmlns:mc="http://schemas.openxmlformats.org/markup-compatibility/2006">
              <mc:Choice xmlns:v="urn:schemas-microsoft-com:vml" Requires="v">
                <p:oleObj spid="_x0000_s12423" name="Equation" r:id="rId8" imgW="2476500" imgH="457200" progId="Equation.3">
                  <p:embed/>
                </p:oleObj>
              </mc:Choice>
              <mc:Fallback>
                <p:oleObj name="Equation" r:id="rId8" imgW="2476500" imgH="457200" progId="Equation.3">
                  <p:embed/>
                  <p:pic>
                    <p:nvPicPr>
                      <p:cNvPr id="0" name="Object 2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938" y="2859088"/>
                        <a:ext cx="321151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205"/>
          <p:cNvGraphicFramePr>
            <a:graphicFrameLocks noChangeAspect="1"/>
          </p:cNvGraphicFramePr>
          <p:nvPr/>
        </p:nvGraphicFramePr>
        <p:xfrm>
          <a:off x="4552950" y="2254250"/>
          <a:ext cx="2649538" cy="552450"/>
        </p:xfrm>
        <a:graphic>
          <a:graphicData uri="http://schemas.openxmlformats.org/presentationml/2006/ole">
            <mc:AlternateContent xmlns:mc="http://schemas.openxmlformats.org/markup-compatibility/2006">
              <mc:Choice xmlns:v="urn:schemas-microsoft-com:vml" Requires="v">
                <p:oleObj spid="_x0000_s12424" name="Equation" r:id="rId10" imgW="2070100" imgH="431800" progId="Equation.3">
                  <p:embed/>
                </p:oleObj>
              </mc:Choice>
              <mc:Fallback>
                <p:oleObj name="Equation" r:id="rId10" imgW="2070100" imgH="431800" progId="Equation.3">
                  <p:embed/>
                  <p:pic>
                    <p:nvPicPr>
                      <p:cNvPr id="0" name="Object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2950" y="2254250"/>
                        <a:ext cx="26495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197"/>
          <p:cNvSpPr txBox="1">
            <a:spLocks noChangeArrowheads="1"/>
          </p:cNvSpPr>
          <p:nvPr/>
        </p:nvSpPr>
        <p:spPr bwMode="auto">
          <a:xfrm>
            <a:off x="4294188" y="1279525"/>
            <a:ext cx="42052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b="1" i="1" u="sng"/>
              <a:t>For Q2</a:t>
            </a:r>
            <a:r>
              <a:rPr lang="en-GB" altLang="en-US" sz="1400" b="1" i="1"/>
              <a:t>   (2N2907)  </a:t>
            </a:r>
          </a:p>
          <a:p>
            <a:r>
              <a:rPr lang="en-GB" altLang="en-US" sz="1400" b="1" i="1"/>
              <a:t>I</a:t>
            </a:r>
            <a:r>
              <a:rPr lang="en-GB" altLang="en-US" sz="1400" b="1" i="1" baseline="-25000"/>
              <a:t>C</a:t>
            </a:r>
            <a:r>
              <a:rPr lang="en-GB" altLang="en-US" sz="1400" b="1" i="1"/>
              <a:t> = 2.17mA, V</a:t>
            </a:r>
            <a:r>
              <a:rPr lang="en-GB" altLang="en-US" sz="1400" b="1" i="1" baseline="-25000"/>
              <a:t>CE</a:t>
            </a:r>
            <a:r>
              <a:rPr lang="en-GB" altLang="en-US" sz="1400" b="1" i="1"/>
              <a:t> = 6v,</a:t>
            </a:r>
            <a:r>
              <a:rPr lang="en-GB" altLang="en-US" sz="1400"/>
              <a:t> </a:t>
            </a:r>
            <a:r>
              <a:rPr lang="el-GR" altLang="en-US" sz="1400" b="1" i="1"/>
              <a:t>β</a:t>
            </a:r>
            <a:r>
              <a:rPr lang="en-US" altLang="en-US" sz="1400" b="1" i="1"/>
              <a:t> = 250, V</a:t>
            </a:r>
            <a:r>
              <a:rPr lang="en-US" altLang="en-US" sz="1400" b="1" i="1" baseline="-25000"/>
              <a:t>A</a:t>
            </a:r>
            <a:r>
              <a:rPr lang="en-US" altLang="en-US" sz="1400" b="1" i="1"/>
              <a:t> = 120v</a:t>
            </a:r>
          </a:p>
        </p:txBody>
      </p:sp>
      <p:graphicFrame>
        <p:nvGraphicFramePr>
          <p:cNvPr id="12299" name="Object 204"/>
          <p:cNvGraphicFramePr>
            <a:graphicFrameLocks noChangeAspect="1"/>
          </p:cNvGraphicFramePr>
          <p:nvPr/>
        </p:nvGraphicFramePr>
        <p:xfrm>
          <a:off x="4460875" y="1825625"/>
          <a:ext cx="3324225" cy="349250"/>
        </p:xfrm>
        <a:graphic>
          <a:graphicData uri="http://schemas.openxmlformats.org/presentationml/2006/ole">
            <mc:AlternateContent xmlns:mc="http://schemas.openxmlformats.org/markup-compatibility/2006">
              <mc:Choice xmlns:v="urn:schemas-microsoft-com:vml" Requires="v">
                <p:oleObj spid="_x0000_s12425" name="Equation" r:id="rId12" imgW="2641600" imgH="279400" progId="Equation.3">
                  <p:embed/>
                </p:oleObj>
              </mc:Choice>
              <mc:Fallback>
                <p:oleObj name="Equation" r:id="rId12" imgW="2641600" imgH="279400" progId="Equation.3">
                  <p:embed/>
                  <p:pic>
                    <p:nvPicPr>
                      <p:cNvPr id="0" name="Object 2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0875" y="1825625"/>
                        <a:ext cx="332422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206"/>
          <p:cNvGraphicFramePr>
            <a:graphicFrameLocks noChangeAspect="1"/>
          </p:cNvGraphicFramePr>
          <p:nvPr/>
        </p:nvGraphicFramePr>
        <p:xfrm>
          <a:off x="4589463" y="2911475"/>
          <a:ext cx="3230562" cy="577850"/>
        </p:xfrm>
        <a:graphic>
          <a:graphicData uri="http://schemas.openxmlformats.org/presentationml/2006/ole">
            <mc:AlternateContent xmlns:mc="http://schemas.openxmlformats.org/markup-compatibility/2006">
              <mc:Choice xmlns:v="urn:schemas-microsoft-com:vml" Requires="v">
                <p:oleObj spid="_x0000_s12426" name="Equation" r:id="rId14" imgW="2552700" imgH="457200" progId="Equation.3">
                  <p:embed/>
                </p:oleObj>
              </mc:Choice>
              <mc:Fallback>
                <p:oleObj name="Equation" r:id="rId14" imgW="2552700" imgH="457200" progId="Equation.3">
                  <p:embed/>
                  <p:pic>
                    <p:nvPicPr>
                      <p:cNvPr id="0" name="Object 20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9463" y="2911475"/>
                        <a:ext cx="323056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1" name="Object 207"/>
          <p:cNvGraphicFramePr>
            <a:graphicFrameLocks noChangeAspect="1"/>
          </p:cNvGraphicFramePr>
          <p:nvPr/>
        </p:nvGraphicFramePr>
        <p:xfrm>
          <a:off x="277813" y="4229100"/>
          <a:ext cx="2886075" cy="295275"/>
        </p:xfrm>
        <a:graphic>
          <a:graphicData uri="http://schemas.openxmlformats.org/presentationml/2006/ole">
            <mc:AlternateContent xmlns:mc="http://schemas.openxmlformats.org/markup-compatibility/2006">
              <mc:Choice xmlns:v="urn:schemas-microsoft-com:vml" Requires="v">
                <p:oleObj spid="_x0000_s12427" name="Equation" r:id="rId16" imgW="2235200" imgH="228600" progId="Equation.3">
                  <p:embed/>
                </p:oleObj>
              </mc:Choice>
              <mc:Fallback>
                <p:oleObj name="Equation" r:id="rId16" imgW="2235200" imgH="228600" progId="Equation.3">
                  <p:embed/>
                  <p:pic>
                    <p:nvPicPr>
                      <p:cNvPr id="0" name="Object 20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813" y="4229100"/>
                        <a:ext cx="2886075"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208"/>
          <p:cNvGraphicFramePr>
            <a:graphicFrameLocks noChangeAspect="1"/>
          </p:cNvGraphicFramePr>
          <p:nvPr/>
        </p:nvGraphicFramePr>
        <p:xfrm>
          <a:off x="3333750" y="4111625"/>
          <a:ext cx="2490788" cy="525463"/>
        </p:xfrm>
        <a:graphic>
          <a:graphicData uri="http://schemas.openxmlformats.org/presentationml/2006/ole">
            <mc:AlternateContent xmlns:mc="http://schemas.openxmlformats.org/markup-compatibility/2006">
              <mc:Choice xmlns:v="urn:schemas-microsoft-com:vml" Requires="v">
                <p:oleObj spid="_x0000_s12428" name="Equation" r:id="rId18" imgW="2044700" imgH="431800" progId="Equation.3">
                  <p:embed/>
                </p:oleObj>
              </mc:Choice>
              <mc:Fallback>
                <p:oleObj name="Equation" r:id="rId18" imgW="2044700" imgH="431800" progId="Equation.3">
                  <p:embed/>
                  <p:pic>
                    <p:nvPicPr>
                      <p:cNvPr id="0" name="Object 20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33750" y="4111625"/>
                        <a:ext cx="249078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209"/>
          <p:cNvGraphicFramePr>
            <a:graphicFrameLocks noChangeAspect="1"/>
          </p:cNvGraphicFramePr>
          <p:nvPr/>
        </p:nvGraphicFramePr>
        <p:xfrm>
          <a:off x="5957888" y="4071938"/>
          <a:ext cx="3106737" cy="569912"/>
        </p:xfrm>
        <a:graphic>
          <a:graphicData uri="http://schemas.openxmlformats.org/presentationml/2006/ole">
            <mc:AlternateContent xmlns:mc="http://schemas.openxmlformats.org/markup-compatibility/2006">
              <mc:Choice xmlns:v="urn:schemas-microsoft-com:vml" Requires="v">
                <p:oleObj spid="_x0000_s12429" name="Equation" r:id="rId20" imgW="2489200" imgH="457200" progId="Equation.3">
                  <p:embed/>
                </p:oleObj>
              </mc:Choice>
              <mc:Fallback>
                <p:oleObj name="Equation" r:id="rId20" imgW="2489200" imgH="457200" progId="Equation.3">
                  <p:embed/>
                  <p:pic>
                    <p:nvPicPr>
                      <p:cNvPr id="0" name="Object 20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57888" y="4071938"/>
                        <a:ext cx="3106737"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210"/>
          <p:cNvSpPr txBox="1">
            <a:spLocks noChangeArrowheads="1"/>
          </p:cNvSpPr>
          <p:nvPr/>
        </p:nvSpPr>
        <p:spPr bwMode="auto">
          <a:xfrm>
            <a:off x="217488" y="3581400"/>
            <a:ext cx="42052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b="1" i="1" u="sng"/>
              <a:t>For Q3</a:t>
            </a:r>
            <a:r>
              <a:rPr lang="en-GB" altLang="en-US" sz="1400" b="1" i="1"/>
              <a:t>  (2N2222)</a:t>
            </a:r>
          </a:p>
          <a:p>
            <a:r>
              <a:rPr lang="en-GB" altLang="en-US" sz="1400" b="1" i="1"/>
              <a:t>I</a:t>
            </a:r>
            <a:r>
              <a:rPr lang="en-GB" altLang="en-US" sz="1400" b="1" i="1" baseline="-25000"/>
              <a:t>C</a:t>
            </a:r>
            <a:r>
              <a:rPr lang="en-GB" altLang="en-US" sz="1400" b="1" i="1"/>
              <a:t> = 2.07mA, V</a:t>
            </a:r>
            <a:r>
              <a:rPr lang="en-GB" altLang="en-US" sz="1400" b="1" i="1" baseline="-25000"/>
              <a:t>CE</a:t>
            </a:r>
            <a:r>
              <a:rPr lang="en-GB" altLang="en-US" sz="1400" b="1" i="1"/>
              <a:t> = 4v,</a:t>
            </a:r>
            <a:r>
              <a:rPr lang="en-GB" altLang="en-US" sz="1400"/>
              <a:t> </a:t>
            </a:r>
            <a:r>
              <a:rPr lang="el-GR" altLang="en-US" sz="1400" b="1" i="1">
                <a:cs typeface="Arial" charset="0"/>
              </a:rPr>
              <a:t>β</a:t>
            </a:r>
            <a:r>
              <a:rPr lang="en-US" altLang="en-US" sz="1400" b="1" i="1">
                <a:cs typeface="Arial" charset="0"/>
              </a:rPr>
              <a:t> = 200, V</a:t>
            </a:r>
            <a:r>
              <a:rPr lang="en-US" altLang="en-US" sz="1400" b="1" i="1" baseline="-25000">
                <a:cs typeface="Arial" charset="0"/>
              </a:rPr>
              <a:t>A</a:t>
            </a:r>
            <a:r>
              <a:rPr lang="en-US" altLang="en-US" sz="1400" b="1" i="1">
                <a:cs typeface="Arial" charset="0"/>
              </a:rPr>
              <a:t> = -75v</a:t>
            </a:r>
            <a:endParaRPr lang="el-GR" altLang="en-US" sz="1400" b="1" i="1">
              <a:cs typeface="Arial" charset="0"/>
            </a:endParaRPr>
          </a:p>
        </p:txBody>
      </p:sp>
      <p:sp>
        <p:nvSpPr>
          <p:cNvPr id="12305" name="Text Box 229"/>
          <p:cNvSpPr txBox="1">
            <a:spLocks noChangeArrowheads="1"/>
          </p:cNvSpPr>
          <p:nvPr/>
        </p:nvSpPr>
        <p:spPr bwMode="auto">
          <a:xfrm>
            <a:off x="288925" y="847725"/>
            <a:ext cx="6662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We can now calculate the values for g</a:t>
            </a:r>
            <a:r>
              <a:rPr lang="en-GB" altLang="en-US" sz="1600" baseline="-25000"/>
              <a:t>m</a:t>
            </a:r>
            <a:r>
              <a:rPr lang="en-GB" altLang="en-US" sz="1600"/>
              <a:t>, r</a:t>
            </a:r>
            <a:r>
              <a:rPr lang="el-GR" altLang="en-US" sz="1600" baseline="-25000">
                <a:latin typeface="Times New Roman" pitchFamily="18" charset="0"/>
                <a:cs typeface="Times New Roman" pitchFamily="18" charset="0"/>
              </a:rPr>
              <a:t>π</a:t>
            </a:r>
            <a:r>
              <a:rPr lang="en-US" altLang="en-US" sz="1600">
                <a:latin typeface="Times New Roman" pitchFamily="18" charset="0"/>
                <a:cs typeface="Times New Roman" pitchFamily="18" charset="0"/>
              </a:rPr>
              <a:t> </a:t>
            </a:r>
            <a:r>
              <a:rPr lang="en-US" altLang="en-US" sz="1600">
                <a:cs typeface="Times New Roman" pitchFamily="18" charset="0"/>
              </a:rPr>
              <a:t>and r</a:t>
            </a:r>
            <a:r>
              <a:rPr lang="en-US" altLang="en-US" sz="1600" baseline="-25000">
                <a:cs typeface="Times New Roman" pitchFamily="18" charset="0"/>
              </a:rPr>
              <a:t>o</a:t>
            </a:r>
            <a:r>
              <a:rPr lang="en-US" altLang="en-US" sz="1600">
                <a:cs typeface="Times New Roman" pitchFamily="18" charset="0"/>
              </a:rPr>
              <a:t> for each transistor:</a:t>
            </a:r>
            <a:endParaRPr lang="el-GR" altLang="en-US" sz="1600">
              <a:cs typeface="Times New Roman" pitchFamily="18" charset="0"/>
            </a:endParaRPr>
          </a:p>
        </p:txBody>
      </p:sp>
      <p:graphicFrame>
        <p:nvGraphicFramePr>
          <p:cNvPr id="12306" name="Object 230"/>
          <p:cNvGraphicFramePr>
            <a:graphicFrameLocks noChangeAspect="1"/>
          </p:cNvGraphicFramePr>
          <p:nvPr/>
        </p:nvGraphicFramePr>
        <p:xfrm>
          <a:off x="2120900" y="5235575"/>
          <a:ext cx="4340225" cy="487363"/>
        </p:xfrm>
        <a:graphic>
          <a:graphicData uri="http://schemas.openxmlformats.org/presentationml/2006/ole">
            <mc:AlternateContent xmlns:mc="http://schemas.openxmlformats.org/markup-compatibility/2006">
              <mc:Choice xmlns:v="urn:schemas-microsoft-com:vml" Requires="v">
                <p:oleObj spid="_x0000_s12430" name="Equation" r:id="rId22" imgW="3517900" imgH="393700" progId="Equation.3">
                  <p:embed/>
                </p:oleObj>
              </mc:Choice>
              <mc:Fallback>
                <p:oleObj name="Equation" r:id="rId22" imgW="3517900" imgH="393700" progId="Equation.3">
                  <p:embed/>
                  <p:pic>
                    <p:nvPicPr>
                      <p:cNvPr id="0" name="Object 2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20900" y="5235575"/>
                        <a:ext cx="4340225"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Text Box 231"/>
          <p:cNvSpPr txBox="1">
            <a:spLocks noChangeArrowheads="1"/>
          </p:cNvSpPr>
          <p:nvPr/>
        </p:nvSpPr>
        <p:spPr bwMode="auto">
          <a:xfrm>
            <a:off x="236538" y="4803775"/>
            <a:ext cx="86915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We are now able to revise our previous estimate for </a:t>
            </a:r>
            <a:r>
              <a:rPr lang="el-GR" altLang="en-US" sz="1600">
                <a:cs typeface="Arial" charset="0"/>
              </a:rPr>
              <a:t>β</a:t>
            </a:r>
            <a:r>
              <a:rPr lang="en-US" altLang="en-US" sz="1600">
                <a:cs typeface="Arial" charset="0"/>
              </a:rPr>
              <a:t> by taking into account the output resistance of Q3.</a:t>
            </a:r>
          </a:p>
          <a:p>
            <a:r>
              <a:rPr lang="en-US" altLang="en-US" sz="1600">
                <a:cs typeface="Arial" charset="0"/>
              </a:rPr>
              <a:t>Previously we had:</a:t>
            </a:r>
            <a:endParaRPr lang="el-GR" altLang="en-US" sz="1600">
              <a:cs typeface="Times New Roman" pitchFamily="18" charset="0"/>
            </a:endParaRPr>
          </a:p>
        </p:txBody>
      </p:sp>
      <p:sp>
        <p:nvSpPr>
          <p:cNvPr id="12308" name="Text Box 232"/>
          <p:cNvSpPr txBox="1">
            <a:spLocks noChangeArrowheads="1"/>
          </p:cNvSpPr>
          <p:nvPr/>
        </p:nvSpPr>
        <p:spPr bwMode="auto">
          <a:xfrm>
            <a:off x="209550" y="5819775"/>
            <a:ext cx="350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But we now know that r</a:t>
            </a:r>
            <a:r>
              <a:rPr lang="en-GB" altLang="en-US" sz="1600" baseline="-25000"/>
              <a:t>o</a:t>
            </a:r>
            <a:r>
              <a:rPr lang="en-GB" altLang="en-US" sz="1600"/>
              <a:t> = 38k</a:t>
            </a:r>
            <a:r>
              <a:rPr lang="el-GR" altLang="en-US" sz="1600">
                <a:cs typeface="Arial" charset="0"/>
              </a:rPr>
              <a:t>Ω</a:t>
            </a:r>
            <a:r>
              <a:rPr lang="en-US" altLang="en-US" sz="1600">
                <a:cs typeface="Arial" charset="0"/>
              </a:rPr>
              <a:t>, so:</a:t>
            </a:r>
            <a:endParaRPr lang="el-GR" altLang="en-US" sz="1600">
              <a:cs typeface="Arial" charset="0"/>
            </a:endParaRPr>
          </a:p>
        </p:txBody>
      </p:sp>
      <p:graphicFrame>
        <p:nvGraphicFramePr>
          <p:cNvPr id="12309" name="Object 233"/>
          <p:cNvGraphicFramePr>
            <a:graphicFrameLocks noChangeAspect="1"/>
          </p:cNvGraphicFramePr>
          <p:nvPr/>
        </p:nvGraphicFramePr>
        <p:xfrm>
          <a:off x="3659188" y="5738813"/>
          <a:ext cx="2835275" cy="487362"/>
        </p:xfrm>
        <a:graphic>
          <a:graphicData uri="http://schemas.openxmlformats.org/presentationml/2006/ole">
            <mc:AlternateContent xmlns:mc="http://schemas.openxmlformats.org/markup-compatibility/2006">
              <mc:Choice xmlns:v="urn:schemas-microsoft-com:vml" Requires="v">
                <p:oleObj spid="_x0000_s12431" name="Equation" r:id="rId24" imgW="2298700" imgH="393700" progId="Equation.3">
                  <p:embed/>
                </p:oleObj>
              </mc:Choice>
              <mc:Fallback>
                <p:oleObj name="Equation" r:id="rId24" imgW="2298700" imgH="393700" progId="Equation.3">
                  <p:embed/>
                  <p:pic>
                    <p:nvPicPr>
                      <p:cNvPr id="0" name="Object 2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59188" y="5738813"/>
                        <a:ext cx="283527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0" name="Text Box 234"/>
          <p:cNvSpPr txBox="1">
            <a:spLocks noChangeArrowheads="1"/>
          </p:cNvSpPr>
          <p:nvPr/>
        </p:nvSpPr>
        <p:spPr bwMode="auto">
          <a:xfrm>
            <a:off x="6640513" y="5789613"/>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so</a:t>
            </a:r>
            <a:endParaRPr lang="el-GR" altLang="en-US" sz="1600">
              <a:cs typeface="Arial" charset="0"/>
            </a:endParaRPr>
          </a:p>
        </p:txBody>
      </p:sp>
      <p:graphicFrame>
        <p:nvGraphicFramePr>
          <p:cNvPr id="12311" name="Object 235"/>
          <p:cNvGraphicFramePr>
            <a:graphicFrameLocks noChangeAspect="1"/>
          </p:cNvGraphicFramePr>
          <p:nvPr/>
        </p:nvGraphicFramePr>
        <p:xfrm>
          <a:off x="7064375" y="5707063"/>
          <a:ext cx="736600" cy="519112"/>
        </p:xfrm>
        <a:graphic>
          <a:graphicData uri="http://schemas.openxmlformats.org/presentationml/2006/ole">
            <mc:AlternateContent xmlns:mc="http://schemas.openxmlformats.org/markup-compatibility/2006">
              <mc:Choice xmlns:v="urn:schemas-microsoft-com:vml" Requires="v">
                <p:oleObj spid="_x0000_s12432" name="Equation" r:id="rId26" imgW="596900" imgH="419100" progId="Equation.3">
                  <p:embed/>
                </p:oleObj>
              </mc:Choice>
              <mc:Fallback>
                <p:oleObj name="Equation" r:id="rId26" imgW="596900" imgH="419100" progId="Equation.3">
                  <p:embed/>
                  <p:pic>
                    <p:nvPicPr>
                      <p:cNvPr id="0" name="Object 2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64375" y="5707063"/>
                        <a:ext cx="7366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2" name="Text Box 236"/>
          <p:cNvSpPr txBox="1">
            <a:spLocks noChangeArrowheads="1"/>
          </p:cNvSpPr>
          <p:nvPr/>
        </p:nvSpPr>
        <p:spPr bwMode="auto">
          <a:xfrm>
            <a:off x="7831138" y="5791200"/>
            <a:ext cx="86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a:t>( 7.36 )</a:t>
            </a:r>
            <a:endParaRPr lang="el-GR" altLang="en-US" sz="1400"/>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12</a:t>
            </a:fld>
            <a:endParaRPr lang="en-GB"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331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331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3317" name="Object 262"/>
          <p:cNvGraphicFramePr>
            <a:graphicFrameLocks noChangeAspect="1"/>
          </p:cNvGraphicFramePr>
          <p:nvPr/>
        </p:nvGraphicFramePr>
        <p:xfrm>
          <a:off x="361950" y="2112963"/>
          <a:ext cx="3417888" cy="617537"/>
        </p:xfrm>
        <a:graphic>
          <a:graphicData uri="http://schemas.openxmlformats.org/presentationml/2006/ole">
            <mc:AlternateContent xmlns:mc="http://schemas.openxmlformats.org/markup-compatibility/2006">
              <mc:Choice xmlns:v="urn:schemas-microsoft-com:vml" Requires="v">
                <p:oleObj spid="_x0000_s13574" name="Equation" r:id="rId4" imgW="2400300" imgH="431800" progId="Equation.3">
                  <p:embed/>
                </p:oleObj>
              </mc:Choice>
              <mc:Fallback>
                <p:oleObj name="Equation" r:id="rId4" imgW="2400300" imgH="431800" progId="Equation.3">
                  <p:embed/>
                  <p:pic>
                    <p:nvPicPr>
                      <p:cNvPr id="0" name="Object 2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 y="2112963"/>
                        <a:ext cx="3417888"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18" name="Group 281"/>
          <p:cNvGrpSpPr>
            <a:grpSpLocks/>
          </p:cNvGrpSpPr>
          <p:nvPr/>
        </p:nvGrpSpPr>
        <p:grpSpPr bwMode="auto">
          <a:xfrm>
            <a:off x="258763" y="5408613"/>
            <a:ext cx="7542212" cy="695325"/>
            <a:chOff x="163" y="3265"/>
            <a:chExt cx="4751" cy="438"/>
          </a:xfrm>
        </p:grpSpPr>
        <p:sp>
          <p:nvSpPr>
            <p:cNvPr id="13516" name="Text Box 266"/>
            <p:cNvSpPr txBox="1">
              <a:spLocks noChangeArrowheads="1"/>
            </p:cNvSpPr>
            <p:nvPr/>
          </p:nvSpPr>
          <p:spPr bwMode="auto">
            <a:xfrm>
              <a:off x="163" y="3274"/>
              <a:ext cx="10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u="sng">
                  <a:cs typeface="Arial" charset="0"/>
                </a:rPr>
                <a:t>2nd stage is CE</a:t>
              </a:r>
              <a:r>
                <a:rPr lang="en-US" altLang="en-US" sz="1600">
                  <a:cs typeface="Arial" charset="0"/>
                </a:rPr>
                <a:t> </a:t>
              </a:r>
              <a:endParaRPr lang="el-GR" altLang="en-US" sz="1600">
                <a:cs typeface="Arial" charset="0"/>
              </a:endParaRPr>
            </a:p>
          </p:txBody>
        </p:sp>
        <p:graphicFrame>
          <p:nvGraphicFramePr>
            <p:cNvPr id="13517" name="Object 267"/>
            <p:cNvGraphicFramePr>
              <a:graphicFrameLocks noChangeAspect="1"/>
            </p:cNvGraphicFramePr>
            <p:nvPr/>
          </p:nvGraphicFramePr>
          <p:xfrm>
            <a:off x="1302" y="3284"/>
            <a:ext cx="996" cy="204"/>
          </p:xfrm>
          <a:graphic>
            <a:graphicData uri="http://schemas.openxmlformats.org/presentationml/2006/ole">
              <mc:AlternateContent xmlns:mc="http://schemas.openxmlformats.org/markup-compatibility/2006">
                <mc:Choice xmlns:v="urn:schemas-microsoft-com:vml" Requires="v">
                  <p:oleObj spid="_x0000_s13575" name="Equation" r:id="rId6" imgW="1117600" imgH="228600" progId="Equation.3">
                    <p:embed/>
                  </p:oleObj>
                </mc:Choice>
                <mc:Fallback>
                  <p:oleObj name="Equation" r:id="rId6" imgW="1117600" imgH="228600" progId="Equation.3">
                    <p:embed/>
                    <p:pic>
                      <p:nvPicPr>
                        <p:cNvPr id="0" name="Object 2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2" y="3284"/>
                          <a:ext cx="99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8" name="Object 269"/>
            <p:cNvGraphicFramePr>
              <a:graphicFrameLocks noChangeAspect="1"/>
            </p:cNvGraphicFramePr>
            <p:nvPr/>
          </p:nvGraphicFramePr>
          <p:xfrm>
            <a:off x="2472" y="3265"/>
            <a:ext cx="1585" cy="202"/>
          </p:xfrm>
          <a:graphic>
            <a:graphicData uri="http://schemas.openxmlformats.org/presentationml/2006/ole">
              <mc:AlternateContent xmlns:mc="http://schemas.openxmlformats.org/markup-compatibility/2006">
                <mc:Choice xmlns:v="urn:schemas-microsoft-com:vml" Requires="v">
                  <p:oleObj spid="_x0000_s13576" name="Equation" r:id="rId8" imgW="1790700" imgH="228600" progId="Equation.3">
                    <p:embed/>
                  </p:oleObj>
                </mc:Choice>
                <mc:Fallback>
                  <p:oleObj name="Equation" r:id="rId8" imgW="1790700" imgH="228600" progId="Equation.3">
                    <p:embed/>
                    <p:pic>
                      <p:nvPicPr>
                        <p:cNvPr id="0" name="Object 26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2" y="3265"/>
                          <a:ext cx="158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 name="Object 270"/>
            <p:cNvGraphicFramePr>
              <a:graphicFrameLocks noChangeAspect="1"/>
            </p:cNvGraphicFramePr>
            <p:nvPr/>
          </p:nvGraphicFramePr>
          <p:xfrm>
            <a:off x="2705" y="3495"/>
            <a:ext cx="2209" cy="208"/>
          </p:xfrm>
          <a:graphic>
            <a:graphicData uri="http://schemas.openxmlformats.org/presentationml/2006/ole">
              <mc:AlternateContent xmlns:mc="http://schemas.openxmlformats.org/markup-compatibility/2006">
                <mc:Choice xmlns:v="urn:schemas-microsoft-com:vml" Requires="v">
                  <p:oleObj spid="_x0000_s13577" name="Equation" r:id="rId10" imgW="2565400" imgH="241300" progId="Equation.3">
                    <p:embed/>
                  </p:oleObj>
                </mc:Choice>
                <mc:Fallback>
                  <p:oleObj name="Equation" r:id="rId10" imgW="2565400" imgH="241300" progId="Equation.3">
                    <p:embed/>
                    <p:pic>
                      <p:nvPicPr>
                        <p:cNvPr id="0" name="Object 2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 y="3495"/>
                          <a:ext cx="220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19" name="Group 277"/>
          <p:cNvGrpSpPr>
            <a:grpSpLocks/>
          </p:cNvGrpSpPr>
          <p:nvPr/>
        </p:nvGrpSpPr>
        <p:grpSpPr bwMode="auto">
          <a:xfrm>
            <a:off x="252413" y="4341813"/>
            <a:ext cx="6700837" cy="985837"/>
            <a:chOff x="159" y="2480"/>
            <a:chExt cx="4221" cy="621"/>
          </a:xfrm>
        </p:grpSpPr>
        <p:sp>
          <p:nvSpPr>
            <p:cNvPr id="13513" name="Text Box 271"/>
            <p:cNvSpPr txBox="1">
              <a:spLocks noChangeArrowheads="1"/>
            </p:cNvSpPr>
            <p:nvPr/>
          </p:nvSpPr>
          <p:spPr bwMode="auto">
            <a:xfrm>
              <a:off x="159" y="2480"/>
              <a:ext cx="103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u="sng">
                  <a:cs typeface="Arial" charset="0"/>
                </a:rPr>
                <a:t>3rd stage is CC</a:t>
              </a:r>
            </a:p>
            <a:p>
              <a:r>
                <a:rPr lang="en-US" altLang="en-US" sz="1600">
                  <a:solidFill>
                    <a:srgbClr val="FF0000"/>
                  </a:solidFill>
                  <a:cs typeface="Arial" charset="0"/>
                </a:rPr>
                <a:t>c.f. lecture 3. </a:t>
              </a:r>
              <a:endParaRPr lang="el-GR" altLang="en-US" sz="1600">
                <a:solidFill>
                  <a:srgbClr val="FF0000"/>
                </a:solidFill>
                <a:cs typeface="Arial" charset="0"/>
              </a:endParaRPr>
            </a:p>
          </p:txBody>
        </p:sp>
        <p:graphicFrame>
          <p:nvGraphicFramePr>
            <p:cNvPr id="13514" name="Object 272"/>
            <p:cNvGraphicFramePr>
              <a:graphicFrameLocks noChangeAspect="1"/>
            </p:cNvGraphicFramePr>
            <p:nvPr/>
          </p:nvGraphicFramePr>
          <p:xfrm>
            <a:off x="1483" y="2685"/>
            <a:ext cx="2897" cy="416"/>
          </p:xfrm>
          <a:graphic>
            <a:graphicData uri="http://schemas.openxmlformats.org/presentationml/2006/ole">
              <mc:AlternateContent xmlns:mc="http://schemas.openxmlformats.org/markup-compatibility/2006">
                <mc:Choice xmlns:v="urn:schemas-microsoft-com:vml" Requires="v">
                  <p:oleObj spid="_x0000_s13578" name="Equation" r:id="rId12" imgW="3365500" imgH="482600" progId="Equation.3">
                    <p:embed/>
                  </p:oleObj>
                </mc:Choice>
                <mc:Fallback>
                  <p:oleObj name="Equation" r:id="rId12" imgW="3365500" imgH="482600" progId="Equation.3">
                    <p:embed/>
                    <p:pic>
                      <p:nvPicPr>
                        <p:cNvPr id="0" name="Object 2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3" y="2685"/>
                          <a:ext cx="2897"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5" name="Object 273"/>
            <p:cNvGraphicFramePr>
              <a:graphicFrameLocks noChangeAspect="1"/>
            </p:cNvGraphicFramePr>
            <p:nvPr/>
          </p:nvGraphicFramePr>
          <p:xfrm>
            <a:off x="1309" y="2490"/>
            <a:ext cx="3031" cy="198"/>
          </p:xfrm>
          <a:graphic>
            <a:graphicData uri="http://schemas.openxmlformats.org/presentationml/2006/ole">
              <mc:AlternateContent xmlns:mc="http://schemas.openxmlformats.org/markup-compatibility/2006">
                <mc:Choice xmlns:v="urn:schemas-microsoft-com:vml" Requires="v">
                  <p:oleObj spid="_x0000_s13579" name="Equation" r:id="rId14" imgW="3505200" imgH="228600" progId="Equation.3">
                    <p:embed/>
                  </p:oleObj>
                </mc:Choice>
                <mc:Fallback>
                  <p:oleObj name="Equation" r:id="rId14" imgW="3505200" imgH="228600" progId="Equation.3">
                    <p:embed/>
                    <p:pic>
                      <p:nvPicPr>
                        <p:cNvPr id="0" name="Object 2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9" y="2490"/>
                          <a:ext cx="303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20" name="Text Box 274"/>
          <p:cNvSpPr txBox="1">
            <a:spLocks noChangeArrowheads="1"/>
          </p:cNvSpPr>
          <p:nvPr/>
        </p:nvSpPr>
        <p:spPr bwMode="auto">
          <a:xfrm>
            <a:off x="330200" y="3908425"/>
            <a:ext cx="4173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a:cs typeface="Arial" charset="0"/>
              </a:rPr>
              <a:t>Output load on stage 3 = R</a:t>
            </a:r>
            <a:r>
              <a:rPr lang="en-US" altLang="en-US" sz="1600" baseline="-25000">
                <a:cs typeface="Arial" charset="0"/>
              </a:rPr>
              <a:t>e3</a:t>
            </a:r>
            <a:r>
              <a:rPr lang="en-US" altLang="en-US" sz="1600">
                <a:cs typeface="Arial" charset="0"/>
              </a:rPr>
              <a:t>//R</a:t>
            </a:r>
            <a:r>
              <a:rPr lang="en-US" altLang="en-US" sz="1600" baseline="-25000">
                <a:cs typeface="Arial" charset="0"/>
              </a:rPr>
              <a:t>L </a:t>
            </a:r>
            <a:r>
              <a:rPr lang="en-US" altLang="en-US" sz="1600">
                <a:cs typeface="Arial" charset="0"/>
              </a:rPr>
              <a:t>=0.86k </a:t>
            </a:r>
            <a:endParaRPr lang="el-GR" altLang="en-US" sz="1600">
              <a:cs typeface="Arial" charset="0"/>
            </a:endParaRPr>
          </a:p>
        </p:txBody>
      </p:sp>
      <p:sp>
        <p:nvSpPr>
          <p:cNvPr id="13321" name="Text Box 285"/>
          <p:cNvSpPr txBox="1">
            <a:spLocks noChangeArrowheads="1"/>
          </p:cNvSpPr>
          <p:nvPr/>
        </p:nvSpPr>
        <p:spPr bwMode="auto">
          <a:xfrm>
            <a:off x="344488" y="3322638"/>
            <a:ext cx="4302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So to obtain A</a:t>
            </a:r>
            <a:r>
              <a:rPr lang="en-GB" altLang="en-US" sz="1600" baseline="-25000"/>
              <a:t>iOL</a:t>
            </a:r>
            <a:r>
              <a:rPr lang="en-GB" altLang="en-US" sz="1600"/>
              <a:t> we need A</a:t>
            </a:r>
            <a:r>
              <a:rPr lang="en-GB" altLang="en-US" sz="1600" baseline="-25000"/>
              <a:t>vOL</a:t>
            </a:r>
            <a:r>
              <a:rPr lang="en-GB" altLang="en-US" sz="1600"/>
              <a:t> and and R</a:t>
            </a:r>
            <a:r>
              <a:rPr lang="en-GB" altLang="en-US" sz="1600" baseline="-25000"/>
              <a:t>in</a:t>
            </a:r>
            <a:endParaRPr lang="el-GR" altLang="en-US" sz="1600" baseline="-25000">
              <a:cs typeface="Arial" charset="0"/>
            </a:endParaRPr>
          </a:p>
        </p:txBody>
      </p:sp>
      <p:sp>
        <p:nvSpPr>
          <p:cNvPr id="13322" name="Text Box 292"/>
          <p:cNvSpPr txBox="1">
            <a:spLocks noChangeArrowheads="1"/>
          </p:cNvSpPr>
          <p:nvPr/>
        </p:nvSpPr>
        <p:spPr bwMode="auto">
          <a:xfrm>
            <a:off x="339725" y="823913"/>
            <a:ext cx="401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Are we justified in assuming </a:t>
            </a:r>
            <a:r>
              <a:rPr lang="el-GR" altLang="en-US" sz="1600">
                <a:cs typeface="Arial" charset="0"/>
              </a:rPr>
              <a:t>β</a:t>
            </a:r>
            <a:r>
              <a:rPr lang="en-GB" altLang="en-US" sz="1600"/>
              <a:t>A</a:t>
            </a:r>
            <a:r>
              <a:rPr lang="en-GB" altLang="en-US" sz="1600" baseline="-25000"/>
              <a:t>iOL</a:t>
            </a:r>
            <a:r>
              <a:rPr lang="en-GB" altLang="en-US" sz="1600"/>
              <a:t> &gt;&gt; 1 ?</a:t>
            </a:r>
            <a:endParaRPr lang="el-GR" altLang="en-US" sz="1600" baseline="-25000">
              <a:cs typeface="Arial" charset="0"/>
            </a:endParaRPr>
          </a:p>
        </p:txBody>
      </p:sp>
      <p:sp>
        <p:nvSpPr>
          <p:cNvPr id="13323" name="Text Box 272"/>
          <p:cNvSpPr txBox="1">
            <a:spLocks noChangeArrowheads="1"/>
          </p:cNvSpPr>
          <p:nvPr/>
        </p:nvSpPr>
        <p:spPr bwMode="auto">
          <a:xfrm>
            <a:off x="350838" y="2749550"/>
            <a:ext cx="32162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where i</a:t>
            </a:r>
            <a:r>
              <a:rPr lang="en-GB" altLang="en-US" sz="1600" baseline="-25000"/>
              <a:t>e</a:t>
            </a:r>
            <a:r>
              <a:rPr lang="en-GB" altLang="en-US" sz="1600"/>
              <a:t> is the current entering the base of Q1</a:t>
            </a:r>
            <a:endParaRPr lang="el-GR" altLang="en-US" sz="1600" baseline="-25000">
              <a:cs typeface="Arial" charset="0"/>
            </a:endParaRPr>
          </a:p>
        </p:txBody>
      </p:sp>
      <p:sp>
        <p:nvSpPr>
          <p:cNvPr id="13324" name="Text Box 285"/>
          <p:cNvSpPr txBox="1">
            <a:spLocks noChangeArrowheads="1"/>
          </p:cNvSpPr>
          <p:nvPr/>
        </p:nvSpPr>
        <p:spPr bwMode="auto">
          <a:xfrm>
            <a:off x="328613" y="1211263"/>
            <a:ext cx="4603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To obtain the open loop gain, open the feedback loop by removing R</a:t>
            </a:r>
            <a:r>
              <a:rPr lang="en-GB" altLang="en-US" sz="1600" baseline="-25000"/>
              <a:t>f. </a:t>
            </a:r>
            <a:r>
              <a:rPr lang="en-GB" altLang="en-US" sz="1600"/>
              <a:t>(We can ignore the effect this would have on the DC bias in practice)</a:t>
            </a:r>
            <a:endParaRPr lang="el-GR" altLang="en-US" sz="1600" baseline="-25000">
              <a:cs typeface="Arial" charset="0"/>
            </a:endParaRPr>
          </a:p>
        </p:txBody>
      </p:sp>
      <p:grpSp>
        <p:nvGrpSpPr>
          <p:cNvPr id="13325" name="Group 210"/>
          <p:cNvGrpSpPr>
            <a:grpSpLocks/>
          </p:cNvGrpSpPr>
          <p:nvPr/>
        </p:nvGrpSpPr>
        <p:grpSpPr bwMode="auto">
          <a:xfrm>
            <a:off x="4187825" y="700088"/>
            <a:ext cx="4632325" cy="3078162"/>
            <a:chOff x="4187252" y="700088"/>
            <a:chExt cx="4632898" cy="3078162"/>
          </a:xfrm>
        </p:grpSpPr>
        <p:grpSp>
          <p:nvGrpSpPr>
            <p:cNvPr id="13326" name="Group 204"/>
            <p:cNvGrpSpPr>
              <a:grpSpLocks/>
            </p:cNvGrpSpPr>
            <p:nvPr/>
          </p:nvGrpSpPr>
          <p:grpSpPr bwMode="auto">
            <a:xfrm>
              <a:off x="4187252" y="700088"/>
              <a:ext cx="4632898" cy="3078162"/>
              <a:chOff x="4187252" y="700088"/>
              <a:chExt cx="4632898" cy="3078162"/>
            </a:xfrm>
          </p:grpSpPr>
          <p:grpSp>
            <p:nvGrpSpPr>
              <p:cNvPr id="13330" name="Group 6"/>
              <p:cNvGrpSpPr>
                <a:grpSpLocks/>
              </p:cNvGrpSpPr>
              <p:nvPr/>
            </p:nvGrpSpPr>
            <p:grpSpPr bwMode="auto">
              <a:xfrm>
                <a:off x="4257675" y="700088"/>
                <a:ext cx="4562475" cy="3078162"/>
                <a:chOff x="1279" y="1283"/>
                <a:chExt cx="3336" cy="2268"/>
              </a:xfrm>
            </p:grpSpPr>
            <p:sp>
              <p:nvSpPr>
                <p:cNvPr id="13339" name="Line 7"/>
                <p:cNvSpPr>
                  <a:spLocks noChangeShapeType="1"/>
                </p:cNvSpPr>
                <p:nvPr/>
              </p:nvSpPr>
              <p:spPr bwMode="auto">
                <a:xfrm>
                  <a:off x="2963" y="3351"/>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Freeform 8"/>
                <p:cNvSpPr>
                  <a:spLocks noEditPoints="1"/>
                </p:cNvSpPr>
                <p:nvPr/>
              </p:nvSpPr>
              <p:spPr bwMode="auto">
                <a:xfrm>
                  <a:off x="1420" y="3084"/>
                  <a:ext cx="88" cy="234"/>
                </a:xfrm>
                <a:custGeom>
                  <a:avLst/>
                  <a:gdLst>
                    <a:gd name="T0" fmla="*/ 30 w 88"/>
                    <a:gd name="T1" fmla="*/ 234 h 234"/>
                    <a:gd name="T2" fmla="*/ 59 w 88"/>
                    <a:gd name="T3" fmla="*/ 234 h 234"/>
                    <a:gd name="T4" fmla="*/ 15 w 88"/>
                    <a:gd name="T5" fmla="*/ 218 h 234"/>
                    <a:gd name="T6" fmla="*/ 73 w 88"/>
                    <a:gd name="T7" fmla="*/ 218 h 234"/>
                    <a:gd name="T8" fmla="*/ 0 w 88"/>
                    <a:gd name="T9" fmla="*/ 203 h 234"/>
                    <a:gd name="T10" fmla="*/ 88 w 88"/>
                    <a:gd name="T11" fmla="*/ 203 h 234"/>
                    <a:gd name="T12" fmla="*/ 44 w 88"/>
                    <a:gd name="T13" fmla="*/ 0 h 234"/>
                    <a:gd name="T14" fmla="*/ 44 w 88"/>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34"/>
                    <a:gd name="T26" fmla="*/ 88 w 88"/>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34">
                      <a:moveTo>
                        <a:pt x="30" y="234"/>
                      </a:moveTo>
                      <a:lnTo>
                        <a:pt x="59" y="234"/>
                      </a:lnTo>
                      <a:moveTo>
                        <a:pt x="15" y="218"/>
                      </a:moveTo>
                      <a:lnTo>
                        <a:pt x="73" y="218"/>
                      </a:lnTo>
                      <a:moveTo>
                        <a:pt x="0" y="203"/>
                      </a:moveTo>
                      <a:lnTo>
                        <a:pt x="88"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41" name="Freeform 9"/>
                <p:cNvSpPr>
                  <a:spLocks/>
                </p:cNvSpPr>
                <p:nvPr/>
              </p:nvSpPr>
              <p:spPr bwMode="auto">
                <a:xfrm>
                  <a:off x="1389" y="2951"/>
                  <a:ext cx="150" cy="160"/>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13342" name="Freeform 10"/>
                <p:cNvSpPr>
                  <a:spLocks noEditPoints="1"/>
                </p:cNvSpPr>
                <p:nvPr/>
              </p:nvSpPr>
              <p:spPr bwMode="auto">
                <a:xfrm>
                  <a:off x="1389" y="2951"/>
                  <a:ext cx="150" cy="160"/>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w 384"/>
                    <a:gd name="T13" fmla="*/ 0 h 410"/>
                    <a:gd name="T14" fmla="*/ 0 w 384"/>
                    <a:gd name="T15" fmla="*/ 0 h 410"/>
                    <a:gd name="T16" fmla="*/ 0 w 384"/>
                    <a:gd name="T17" fmla="*/ 0 h 410"/>
                    <a:gd name="T18" fmla="*/ 0 w 384"/>
                    <a:gd name="T19" fmla="*/ 0 h 410"/>
                    <a:gd name="T20" fmla="*/ 0 w 384"/>
                    <a:gd name="T21" fmla="*/ 0 h 410"/>
                    <a:gd name="T22" fmla="*/ 0 w 384"/>
                    <a:gd name="T23" fmla="*/ 0 h 410"/>
                    <a:gd name="T24" fmla="*/ 0 w 384"/>
                    <a:gd name="T25" fmla="*/ 0 h 410"/>
                    <a:gd name="T26" fmla="*/ 0 w 384"/>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10"/>
                    <a:gd name="T44" fmla="*/ 384 w 384"/>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10">
                      <a:moveTo>
                        <a:pt x="192" y="205"/>
                      </a:moveTo>
                      <a:cubicBezTo>
                        <a:pt x="192" y="243"/>
                        <a:pt x="221" y="273"/>
                        <a:pt x="256" y="273"/>
                      </a:cubicBezTo>
                      <a:cubicBezTo>
                        <a:pt x="291" y="273"/>
                        <a:pt x="320" y="243"/>
                        <a:pt x="320" y="205"/>
                      </a:cubicBezTo>
                      <a:cubicBezTo>
                        <a:pt x="320" y="205"/>
                        <a:pt x="320" y="205"/>
                        <a:pt x="320" y="205"/>
                      </a:cubicBezTo>
                      <a:moveTo>
                        <a:pt x="64" y="205"/>
                      </a:moveTo>
                      <a:cubicBezTo>
                        <a:pt x="64" y="167"/>
                        <a:pt x="93" y="137"/>
                        <a:pt x="128" y="137"/>
                      </a:cubicBezTo>
                      <a:cubicBezTo>
                        <a:pt x="163" y="137"/>
                        <a:pt x="192" y="167"/>
                        <a:pt x="192" y="205"/>
                      </a:cubicBezTo>
                      <a:cubicBezTo>
                        <a:pt x="192" y="205"/>
                        <a:pt x="192" y="205"/>
                        <a:pt x="192" y="205"/>
                      </a:cubicBez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43" name="Freeform 11"/>
                <p:cNvSpPr>
                  <a:spLocks/>
                </p:cNvSpPr>
                <p:nvPr/>
              </p:nvSpPr>
              <p:spPr bwMode="auto">
                <a:xfrm>
                  <a:off x="1433" y="26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44" name="Line 12"/>
                <p:cNvSpPr>
                  <a:spLocks noChangeShapeType="1"/>
                </p:cNvSpPr>
                <p:nvPr/>
              </p:nvSpPr>
              <p:spPr bwMode="auto">
                <a:xfrm flipV="1">
                  <a:off x="1464" y="2485"/>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5" name="Line 13"/>
                <p:cNvSpPr>
                  <a:spLocks noChangeShapeType="1"/>
                </p:cNvSpPr>
                <p:nvPr/>
              </p:nvSpPr>
              <p:spPr bwMode="auto">
                <a:xfrm>
                  <a:off x="1464" y="248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6" name="Line 14"/>
                <p:cNvSpPr>
                  <a:spLocks noChangeShapeType="1"/>
                </p:cNvSpPr>
                <p:nvPr/>
              </p:nvSpPr>
              <p:spPr bwMode="auto">
                <a:xfrm>
                  <a:off x="1464" y="2784"/>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7" name="Line 15"/>
                <p:cNvSpPr>
                  <a:spLocks noChangeShapeType="1"/>
                </p:cNvSpPr>
                <p:nvPr/>
              </p:nvSpPr>
              <p:spPr bwMode="auto">
                <a:xfrm>
                  <a:off x="1689" y="2485"/>
                  <a:ext cx="1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8" name="Line 16"/>
                <p:cNvSpPr>
                  <a:spLocks noChangeShapeType="1"/>
                </p:cNvSpPr>
                <p:nvPr/>
              </p:nvSpPr>
              <p:spPr bwMode="auto">
                <a:xfrm flipV="1">
                  <a:off x="1839" y="1485"/>
                  <a:ext cx="1" cy="10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Freeform 17"/>
                <p:cNvSpPr>
                  <a:spLocks noEditPoints="1"/>
                </p:cNvSpPr>
                <p:nvPr/>
              </p:nvSpPr>
              <p:spPr bwMode="auto">
                <a:xfrm>
                  <a:off x="1864" y="2325"/>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0" name="Freeform 18"/>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51" name="Freeform 19"/>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2" name="Freeform 20"/>
                <p:cNvSpPr>
                  <a:spLocks/>
                </p:cNvSpPr>
                <p:nvPr/>
              </p:nvSpPr>
              <p:spPr bwMode="auto">
                <a:xfrm>
                  <a:off x="2057" y="2851"/>
                  <a:ext cx="63" cy="167"/>
                </a:xfrm>
                <a:custGeom>
                  <a:avLst/>
                  <a:gdLst>
                    <a:gd name="T0" fmla="*/ 32 w 63"/>
                    <a:gd name="T1" fmla="*/ 167 h 167"/>
                    <a:gd name="T2" fmla="*/ 0 w 63"/>
                    <a:gd name="T3" fmla="*/ 153 h 167"/>
                    <a:gd name="T4" fmla="*/ 63 w 63"/>
                    <a:gd name="T5" fmla="*/ 125 h 167"/>
                    <a:gd name="T6" fmla="*/ 0 w 63"/>
                    <a:gd name="T7" fmla="*/ 97 h 167"/>
                    <a:gd name="T8" fmla="*/ 63 w 63"/>
                    <a:gd name="T9" fmla="*/ 70 h 167"/>
                    <a:gd name="T10" fmla="*/ 0 w 63"/>
                    <a:gd name="T11" fmla="*/ 42 h 167"/>
                    <a:gd name="T12" fmla="*/ 63 w 63"/>
                    <a:gd name="T13" fmla="*/ 14 h 167"/>
                    <a:gd name="T14" fmla="*/ 32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3" name="Freeform 21"/>
                <p:cNvSpPr>
                  <a:spLocks noEditPoints="1"/>
                </p:cNvSpPr>
                <p:nvPr/>
              </p:nvSpPr>
              <p:spPr bwMode="auto">
                <a:xfrm>
                  <a:off x="2045" y="3084"/>
                  <a:ext cx="87" cy="234"/>
                </a:xfrm>
                <a:custGeom>
                  <a:avLst/>
                  <a:gdLst>
                    <a:gd name="T0" fmla="*/ 29 w 87"/>
                    <a:gd name="T1" fmla="*/ 234 h 234"/>
                    <a:gd name="T2" fmla="*/ 58 w 87"/>
                    <a:gd name="T3" fmla="*/ 234 h 234"/>
                    <a:gd name="T4" fmla="*/ 14 w 87"/>
                    <a:gd name="T5" fmla="*/ 218 h 234"/>
                    <a:gd name="T6" fmla="*/ 73 w 87"/>
                    <a:gd name="T7" fmla="*/ 218 h 234"/>
                    <a:gd name="T8" fmla="*/ 0 w 87"/>
                    <a:gd name="T9" fmla="*/ 203 h 234"/>
                    <a:gd name="T10" fmla="*/ 87 w 87"/>
                    <a:gd name="T11" fmla="*/ 203 h 234"/>
                    <a:gd name="T12" fmla="*/ 44 w 87"/>
                    <a:gd name="T13" fmla="*/ 0 h 234"/>
                    <a:gd name="T14" fmla="*/ 44 w 87"/>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4" name="Line 22"/>
                <p:cNvSpPr>
                  <a:spLocks noChangeShapeType="1"/>
                </p:cNvSpPr>
                <p:nvPr/>
              </p:nvSpPr>
              <p:spPr bwMode="auto">
                <a:xfrm flipV="1">
                  <a:off x="2089" y="2645"/>
                  <a:ext cx="1" cy="20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5" name="Line 23"/>
                <p:cNvSpPr>
                  <a:spLocks noChangeShapeType="1"/>
                </p:cNvSpPr>
                <p:nvPr/>
              </p:nvSpPr>
              <p:spPr bwMode="auto">
                <a:xfrm flipV="1">
                  <a:off x="2089" y="3018"/>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Rectangle 24"/>
                <p:cNvSpPr>
                  <a:spLocks noChangeArrowheads="1"/>
                </p:cNvSpPr>
                <p:nvPr/>
              </p:nvSpPr>
              <p:spPr bwMode="auto">
                <a:xfrm>
                  <a:off x="1285" y="2908"/>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Vg</a:t>
                  </a:r>
                  <a:endParaRPr lang="en-GB" altLang="en-US"/>
                </a:p>
              </p:txBody>
            </p:sp>
            <p:sp>
              <p:nvSpPr>
                <p:cNvPr id="13357" name="Rectangle 25"/>
                <p:cNvSpPr>
                  <a:spLocks noChangeArrowheads="1"/>
                </p:cNvSpPr>
                <p:nvPr/>
              </p:nvSpPr>
              <p:spPr bwMode="auto">
                <a:xfrm>
                  <a:off x="1279" y="3120"/>
                  <a:ext cx="15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1mV</a:t>
                  </a:r>
                  <a:endParaRPr lang="en-GB" altLang="en-US"/>
                </a:p>
              </p:txBody>
            </p:sp>
            <p:sp>
              <p:nvSpPr>
                <p:cNvPr id="13358" name="Rectangle 26"/>
                <p:cNvSpPr>
                  <a:spLocks noChangeArrowheads="1"/>
                </p:cNvSpPr>
                <p:nvPr/>
              </p:nvSpPr>
              <p:spPr bwMode="auto">
                <a:xfrm>
                  <a:off x="1285" y="2620"/>
                  <a:ext cx="95"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Rg</a:t>
                  </a:r>
                  <a:endParaRPr lang="en-GB" altLang="en-US"/>
                </a:p>
              </p:txBody>
            </p:sp>
            <p:sp>
              <p:nvSpPr>
                <p:cNvPr id="13359" name="Rectangle 27"/>
                <p:cNvSpPr>
                  <a:spLocks noChangeArrowheads="1"/>
                </p:cNvSpPr>
                <p:nvPr/>
              </p:nvSpPr>
              <p:spPr bwMode="auto">
                <a:xfrm>
                  <a:off x="1285" y="2709"/>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750</a:t>
                  </a:r>
                  <a:endParaRPr lang="en-GB" altLang="en-US"/>
                </a:p>
              </p:txBody>
            </p:sp>
            <p:sp>
              <p:nvSpPr>
                <p:cNvPr id="13360" name="Rectangle 28"/>
                <p:cNvSpPr>
                  <a:spLocks noChangeArrowheads="1"/>
                </p:cNvSpPr>
                <p:nvPr/>
              </p:nvSpPr>
              <p:spPr bwMode="auto">
                <a:xfrm>
                  <a:off x="1604" y="2539"/>
                  <a:ext cx="14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2.2u</a:t>
                  </a:r>
                  <a:endParaRPr lang="en-GB" altLang="en-US"/>
                </a:p>
              </p:txBody>
            </p:sp>
            <p:sp>
              <p:nvSpPr>
                <p:cNvPr id="13361" name="Rectangle 29"/>
                <p:cNvSpPr>
                  <a:spLocks noChangeArrowheads="1"/>
                </p:cNvSpPr>
                <p:nvPr/>
              </p:nvSpPr>
              <p:spPr bwMode="auto">
                <a:xfrm>
                  <a:off x="1623" y="2345"/>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C1</a:t>
                  </a:r>
                  <a:endParaRPr lang="en-GB" altLang="en-US"/>
                </a:p>
              </p:txBody>
            </p:sp>
            <p:sp>
              <p:nvSpPr>
                <p:cNvPr id="13362" name="Oval 30"/>
                <p:cNvSpPr>
                  <a:spLocks noChangeArrowheads="1"/>
                </p:cNvSpPr>
                <p:nvPr/>
              </p:nvSpPr>
              <p:spPr bwMode="auto">
                <a:xfrm>
                  <a:off x="1826" y="2471"/>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363" name="Oval 31"/>
                <p:cNvSpPr>
                  <a:spLocks noChangeArrowheads="1"/>
                </p:cNvSpPr>
                <p:nvPr/>
              </p:nvSpPr>
              <p:spPr bwMode="auto">
                <a:xfrm>
                  <a:off x="1826" y="2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364" name="Rectangle 32"/>
                <p:cNvSpPr>
                  <a:spLocks noChangeArrowheads="1"/>
                </p:cNvSpPr>
                <p:nvPr/>
              </p:nvSpPr>
              <p:spPr bwMode="auto">
                <a:xfrm>
                  <a:off x="1947" y="2308"/>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13365" name="Line 33"/>
                <p:cNvSpPr>
                  <a:spLocks noChangeShapeType="1"/>
                </p:cNvSpPr>
                <p:nvPr/>
              </p:nvSpPr>
              <p:spPr bwMode="auto">
                <a:xfrm>
                  <a:off x="1651"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6" name="Line 34"/>
                <p:cNvSpPr>
                  <a:spLocks noChangeShapeType="1"/>
                </p:cNvSpPr>
                <p:nvPr/>
              </p:nvSpPr>
              <p:spPr bwMode="auto">
                <a:xfrm>
                  <a:off x="1689"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7" name="Line 35"/>
                <p:cNvSpPr>
                  <a:spLocks noChangeShapeType="1"/>
                </p:cNvSpPr>
                <p:nvPr/>
              </p:nvSpPr>
              <p:spPr bwMode="auto">
                <a:xfrm>
                  <a:off x="2238" y="295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8" name="Line 36"/>
                <p:cNvSpPr>
                  <a:spLocks noChangeShapeType="1"/>
                </p:cNvSpPr>
                <p:nvPr/>
              </p:nvSpPr>
              <p:spPr bwMode="auto">
                <a:xfrm>
                  <a:off x="2238" y="291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9" name="Oval 37"/>
                <p:cNvSpPr>
                  <a:spLocks noChangeArrowheads="1"/>
                </p:cNvSpPr>
                <p:nvPr/>
              </p:nvSpPr>
              <p:spPr bwMode="auto">
                <a:xfrm>
                  <a:off x="2076" y="3138"/>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370" name="Oval 38"/>
                <p:cNvSpPr>
                  <a:spLocks noChangeArrowheads="1"/>
                </p:cNvSpPr>
                <p:nvPr/>
              </p:nvSpPr>
              <p:spPr bwMode="auto">
                <a:xfrm>
                  <a:off x="2076" y="31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371" name="Line 39"/>
                <p:cNvSpPr>
                  <a:spLocks noChangeShapeType="1"/>
                </p:cNvSpPr>
                <p:nvPr/>
              </p:nvSpPr>
              <p:spPr bwMode="auto">
                <a:xfrm>
                  <a:off x="2276" y="295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2" name="Line 40"/>
                <p:cNvSpPr>
                  <a:spLocks noChangeShapeType="1"/>
                </p:cNvSpPr>
                <p:nvPr/>
              </p:nvSpPr>
              <p:spPr bwMode="auto">
                <a:xfrm>
                  <a:off x="2089" y="315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3" name="Line 41"/>
                <p:cNvSpPr>
                  <a:spLocks noChangeShapeType="1"/>
                </p:cNvSpPr>
                <p:nvPr/>
              </p:nvSpPr>
              <p:spPr bwMode="auto">
                <a:xfrm flipV="1">
                  <a:off x="2276" y="271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42"/>
                <p:cNvSpPr>
                  <a:spLocks noChangeShapeType="1"/>
                </p:cNvSpPr>
                <p:nvPr/>
              </p:nvSpPr>
              <p:spPr bwMode="auto">
                <a:xfrm flipH="1">
                  <a:off x="2089" y="271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Freeform 43"/>
                <p:cNvSpPr>
                  <a:spLocks/>
                </p:cNvSpPr>
                <p:nvPr/>
              </p:nvSpPr>
              <p:spPr bwMode="auto">
                <a:xfrm>
                  <a:off x="2057" y="1885"/>
                  <a:ext cx="63" cy="166"/>
                </a:xfrm>
                <a:custGeom>
                  <a:avLst/>
                  <a:gdLst>
                    <a:gd name="T0" fmla="*/ 32 w 63"/>
                    <a:gd name="T1" fmla="*/ 166 h 166"/>
                    <a:gd name="T2" fmla="*/ 0 w 63"/>
                    <a:gd name="T3" fmla="*/ 152 h 166"/>
                    <a:gd name="T4" fmla="*/ 63 w 63"/>
                    <a:gd name="T5" fmla="*/ 125 h 166"/>
                    <a:gd name="T6" fmla="*/ 0 w 63"/>
                    <a:gd name="T7" fmla="*/ 97 h 166"/>
                    <a:gd name="T8" fmla="*/ 63 w 63"/>
                    <a:gd name="T9" fmla="*/ 69 h 166"/>
                    <a:gd name="T10" fmla="*/ 0 w 63"/>
                    <a:gd name="T11" fmla="*/ 42 h 166"/>
                    <a:gd name="T12" fmla="*/ 63 w 63"/>
                    <a:gd name="T13" fmla="*/ 14 h 166"/>
                    <a:gd name="T14" fmla="*/ 32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76" name="Line 44"/>
                <p:cNvSpPr>
                  <a:spLocks noChangeShapeType="1"/>
                </p:cNvSpPr>
                <p:nvPr/>
              </p:nvSpPr>
              <p:spPr bwMode="auto">
                <a:xfrm flipV="1">
                  <a:off x="2089" y="2051"/>
                  <a:ext cx="1" cy="27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7" name="Line 45"/>
                <p:cNvSpPr>
                  <a:spLocks noChangeShapeType="1"/>
                </p:cNvSpPr>
                <p:nvPr/>
              </p:nvSpPr>
              <p:spPr bwMode="auto">
                <a:xfrm flipV="1">
                  <a:off x="2089"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8" name="Rectangle 46"/>
                <p:cNvSpPr>
                  <a:spLocks noChangeArrowheads="1"/>
                </p:cNvSpPr>
                <p:nvPr/>
              </p:nvSpPr>
              <p:spPr bwMode="auto">
                <a:xfrm>
                  <a:off x="1897" y="2851"/>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13379" name="Rectangle 47"/>
                <p:cNvSpPr>
                  <a:spLocks noChangeArrowheads="1"/>
                </p:cNvSpPr>
                <p:nvPr/>
              </p:nvSpPr>
              <p:spPr bwMode="auto">
                <a:xfrm>
                  <a:off x="1897" y="2944"/>
                  <a:ext cx="1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13380" name="Rectangle 48"/>
                <p:cNvSpPr>
                  <a:spLocks noChangeArrowheads="1"/>
                </p:cNvSpPr>
                <p:nvPr/>
              </p:nvSpPr>
              <p:spPr bwMode="auto">
                <a:xfrm>
                  <a:off x="2309" y="2814"/>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C3</a:t>
                  </a:r>
                  <a:endParaRPr lang="en-GB" altLang="en-US"/>
                </a:p>
              </p:txBody>
            </p:sp>
            <p:sp>
              <p:nvSpPr>
                <p:cNvPr id="13381" name="Rectangle 49"/>
                <p:cNvSpPr>
                  <a:spLocks noChangeArrowheads="1"/>
                </p:cNvSpPr>
                <p:nvPr/>
              </p:nvSpPr>
              <p:spPr bwMode="auto">
                <a:xfrm>
                  <a:off x="2309" y="2976"/>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82u</a:t>
                  </a:r>
                  <a:endParaRPr lang="en-GB" altLang="en-US"/>
                </a:p>
              </p:txBody>
            </p:sp>
            <p:sp>
              <p:nvSpPr>
                <p:cNvPr id="13382" name="Freeform 50"/>
                <p:cNvSpPr>
                  <a:spLocks/>
                </p:cNvSpPr>
                <p:nvPr/>
              </p:nvSpPr>
              <p:spPr bwMode="auto">
                <a:xfrm>
                  <a:off x="1399" y="2425"/>
                  <a:ext cx="67" cy="116"/>
                </a:xfrm>
                <a:custGeom>
                  <a:avLst/>
                  <a:gdLst>
                    <a:gd name="T0" fmla="*/ 0 w 67"/>
                    <a:gd name="T1" fmla="*/ 116 h 116"/>
                    <a:gd name="T2" fmla="*/ 67 w 67"/>
                    <a:gd name="T3" fmla="*/ 0 h 116"/>
                    <a:gd name="T4" fmla="*/ 0 60000 65536"/>
                    <a:gd name="T5" fmla="*/ 0 60000 65536"/>
                    <a:gd name="T6" fmla="*/ 0 w 67"/>
                    <a:gd name="T7" fmla="*/ 0 h 116"/>
                    <a:gd name="T8" fmla="*/ 67 w 67"/>
                    <a:gd name="T9" fmla="*/ 116 h 116"/>
                  </a:gdLst>
                  <a:ahLst/>
                  <a:cxnLst>
                    <a:cxn ang="T4">
                      <a:pos x="T0" y="T1"/>
                    </a:cxn>
                    <a:cxn ang="T5">
                      <a:pos x="T2" y="T3"/>
                    </a:cxn>
                  </a:cxnLst>
                  <a:rect l="T6" t="T7" r="T8" b="T9"/>
                  <a:pathLst>
                    <a:path w="67" h="116">
                      <a:moveTo>
                        <a:pt x="0" y="116"/>
                      </a:moveTo>
                      <a:cubicBezTo>
                        <a:pt x="0" y="63"/>
                        <a:pt x="27" y="17"/>
                        <a:pt x="67"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3" name="Freeform 51"/>
                <p:cNvSpPr>
                  <a:spLocks/>
                </p:cNvSpPr>
                <p:nvPr/>
              </p:nvSpPr>
              <p:spPr bwMode="auto">
                <a:xfrm>
                  <a:off x="1451" y="2404"/>
                  <a:ext cx="48" cy="47"/>
                </a:xfrm>
                <a:custGeom>
                  <a:avLst/>
                  <a:gdLst>
                    <a:gd name="T0" fmla="*/ 0 w 123"/>
                    <a:gd name="T1" fmla="*/ 0 h 120"/>
                    <a:gd name="T2" fmla="*/ 0 w 123"/>
                    <a:gd name="T3" fmla="*/ 0 h 120"/>
                    <a:gd name="T4" fmla="*/ 0 w 123"/>
                    <a:gd name="T5" fmla="*/ 0 h 120"/>
                    <a:gd name="T6" fmla="*/ 0 w 123"/>
                    <a:gd name="T7" fmla="*/ 0 h 120"/>
                    <a:gd name="T8" fmla="*/ 0 w 123"/>
                    <a:gd name="T9" fmla="*/ 0 h 120"/>
                    <a:gd name="T10" fmla="*/ 0 60000 65536"/>
                    <a:gd name="T11" fmla="*/ 0 60000 65536"/>
                    <a:gd name="T12" fmla="*/ 0 60000 65536"/>
                    <a:gd name="T13" fmla="*/ 0 60000 65536"/>
                    <a:gd name="T14" fmla="*/ 0 60000 65536"/>
                    <a:gd name="T15" fmla="*/ 0 w 123"/>
                    <a:gd name="T16" fmla="*/ 0 h 120"/>
                    <a:gd name="T17" fmla="*/ 123 w 123"/>
                    <a:gd name="T18" fmla="*/ 120 h 120"/>
                  </a:gdLst>
                  <a:ahLst/>
                  <a:cxnLst>
                    <a:cxn ang="T10">
                      <a:pos x="T0" y="T1"/>
                    </a:cxn>
                    <a:cxn ang="T11">
                      <a:pos x="T2" y="T3"/>
                    </a:cxn>
                    <a:cxn ang="T12">
                      <a:pos x="T4" y="T5"/>
                    </a:cxn>
                    <a:cxn ang="T13">
                      <a:pos x="T6" y="T7"/>
                    </a:cxn>
                    <a:cxn ang="T14">
                      <a:pos x="T8" y="T9"/>
                    </a:cxn>
                  </a:cxnLst>
                  <a:rect l="T15" t="T16" r="T17" b="T18"/>
                  <a:pathLst>
                    <a:path w="123" h="120">
                      <a:moveTo>
                        <a:pt x="123" y="37"/>
                      </a:moveTo>
                      <a:lnTo>
                        <a:pt x="22" y="120"/>
                      </a:lnTo>
                      <a:cubicBezTo>
                        <a:pt x="33" y="78"/>
                        <a:pt x="25" y="34"/>
                        <a:pt x="0" y="0"/>
                      </a:cubicBezTo>
                      <a:lnTo>
                        <a:pt x="123" y="3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3384" name="Rectangle 52"/>
                <p:cNvSpPr>
                  <a:spLocks noChangeArrowheads="1"/>
                </p:cNvSpPr>
                <p:nvPr/>
              </p:nvSpPr>
              <p:spPr bwMode="auto">
                <a:xfrm>
                  <a:off x="1317" y="2389"/>
                  <a:ext cx="1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13385" name="Rectangle 53"/>
                <p:cNvSpPr>
                  <a:spLocks noChangeArrowheads="1"/>
                </p:cNvSpPr>
                <p:nvPr/>
              </p:nvSpPr>
              <p:spPr bwMode="auto">
                <a:xfrm>
                  <a:off x="1327" y="2389"/>
                  <a:ext cx="7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in</a:t>
                  </a:r>
                  <a:endParaRPr lang="en-GB" altLang="en-US"/>
                </a:p>
              </p:txBody>
            </p:sp>
            <p:sp>
              <p:nvSpPr>
                <p:cNvPr id="13386" name="Rectangle 54"/>
                <p:cNvSpPr>
                  <a:spLocks noChangeArrowheads="1"/>
                </p:cNvSpPr>
                <p:nvPr/>
              </p:nvSpPr>
              <p:spPr bwMode="auto">
                <a:xfrm>
                  <a:off x="2122" y="2546"/>
                  <a:ext cx="31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3387" name="Oval 55"/>
                <p:cNvSpPr>
                  <a:spLocks noChangeArrowheads="1"/>
                </p:cNvSpPr>
                <p:nvPr/>
              </p:nvSpPr>
              <p:spPr bwMode="auto">
                <a:xfrm>
                  <a:off x="2076" y="269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388" name="Oval 56"/>
                <p:cNvSpPr>
                  <a:spLocks noChangeArrowheads="1"/>
                </p:cNvSpPr>
                <p:nvPr/>
              </p:nvSpPr>
              <p:spPr bwMode="auto">
                <a:xfrm>
                  <a:off x="2076"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389" name="Freeform 57"/>
                <p:cNvSpPr>
                  <a:spLocks noEditPoints="1"/>
                </p:cNvSpPr>
                <p:nvPr/>
              </p:nvSpPr>
              <p:spPr bwMode="auto">
                <a:xfrm>
                  <a:off x="2463" y="2058"/>
                  <a:ext cx="225" cy="320"/>
                </a:xfrm>
                <a:custGeom>
                  <a:avLst/>
                  <a:gdLst>
                    <a:gd name="T0" fmla="*/ 0 w 225"/>
                    <a:gd name="T1" fmla="*/ 160 h 320"/>
                    <a:gd name="T2" fmla="*/ 113 w 225"/>
                    <a:gd name="T3" fmla="*/ 160 h 320"/>
                    <a:gd name="T4" fmla="*/ 113 w 225"/>
                    <a:gd name="T5" fmla="*/ 80 h 320"/>
                    <a:gd name="T6" fmla="*/ 113 w 225"/>
                    <a:gd name="T7" fmla="*/ 240 h 320"/>
                    <a:gd name="T8" fmla="*/ 113 w 225"/>
                    <a:gd name="T9" fmla="*/ 200 h 320"/>
                    <a:gd name="T10" fmla="*/ 225 w 225"/>
                    <a:gd name="T11" fmla="*/ 249 h 320"/>
                    <a:gd name="T12" fmla="*/ 225 w 225"/>
                    <a:gd name="T13" fmla="*/ 320 h 320"/>
                    <a:gd name="T14" fmla="*/ 113 w 225"/>
                    <a:gd name="T15" fmla="*/ 120 h 320"/>
                    <a:gd name="T16" fmla="*/ 225 w 225"/>
                    <a:gd name="T17" fmla="*/ 70 h 320"/>
                    <a:gd name="T18" fmla="*/ 225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0" name="Freeform 58"/>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91" name="Freeform 59"/>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2" name="Line 60"/>
                <p:cNvSpPr>
                  <a:spLocks noChangeShapeType="1"/>
                </p:cNvSpPr>
                <p:nvPr/>
              </p:nvSpPr>
              <p:spPr bwMode="auto">
                <a:xfrm>
                  <a:off x="2089" y="2218"/>
                  <a:ext cx="37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3" name="Rectangle 61"/>
                <p:cNvSpPr>
                  <a:spLocks noChangeArrowheads="1"/>
                </p:cNvSpPr>
                <p:nvPr/>
              </p:nvSpPr>
              <p:spPr bwMode="auto">
                <a:xfrm>
                  <a:off x="1910" y="1920"/>
                  <a:ext cx="13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13394" name="Rectangle 62"/>
                <p:cNvSpPr>
                  <a:spLocks noChangeArrowheads="1"/>
                </p:cNvSpPr>
                <p:nvPr/>
              </p:nvSpPr>
              <p:spPr bwMode="auto">
                <a:xfrm>
                  <a:off x="2534" y="2320"/>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13395" name="Rectangle 63"/>
                <p:cNvSpPr>
                  <a:spLocks noChangeArrowheads="1"/>
                </p:cNvSpPr>
                <p:nvPr/>
              </p:nvSpPr>
              <p:spPr bwMode="auto">
                <a:xfrm>
                  <a:off x="2721" y="2227"/>
                  <a:ext cx="36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13396" name="Oval 64"/>
                <p:cNvSpPr>
                  <a:spLocks noChangeArrowheads="1"/>
                </p:cNvSpPr>
                <p:nvPr/>
              </p:nvSpPr>
              <p:spPr bwMode="auto">
                <a:xfrm>
                  <a:off x="2076" y="2205"/>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397" name="Oval 65"/>
                <p:cNvSpPr>
                  <a:spLocks noChangeArrowheads="1"/>
                </p:cNvSpPr>
                <p:nvPr/>
              </p:nvSpPr>
              <p:spPr bwMode="auto">
                <a:xfrm>
                  <a:off x="2076" y="22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398" name="Freeform 66"/>
                <p:cNvSpPr>
                  <a:spLocks/>
                </p:cNvSpPr>
                <p:nvPr/>
              </p:nvSpPr>
              <p:spPr bwMode="auto">
                <a:xfrm>
                  <a:off x="2657" y="1825"/>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70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9" name="Line 67"/>
                <p:cNvSpPr>
                  <a:spLocks noChangeShapeType="1"/>
                </p:cNvSpPr>
                <p:nvPr/>
              </p:nvSpPr>
              <p:spPr bwMode="auto">
                <a:xfrm flipV="1">
                  <a:off x="2688" y="1991"/>
                  <a:ext cx="1" cy="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0" name="Line 68"/>
                <p:cNvSpPr>
                  <a:spLocks noChangeShapeType="1"/>
                </p:cNvSpPr>
                <p:nvPr/>
              </p:nvSpPr>
              <p:spPr bwMode="auto">
                <a:xfrm flipV="1">
                  <a:off x="2688" y="1725"/>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69"/>
                <p:cNvSpPr>
                  <a:spLocks noChangeShapeType="1"/>
                </p:cNvSpPr>
                <p:nvPr/>
              </p:nvSpPr>
              <p:spPr bwMode="auto">
                <a:xfrm>
                  <a:off x="2688" y="2058"/>
                  <a:ext cx="33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70"/>
                <p:cNvSpPr>
                  <a:spLocks noChangeShapeType="1"/>
                </p:cNvSpPr>
                <p:nvPr/>
              </p:nvSpPr>
              <p:spPr bwMode="auto">
                <a:xfrm>
                  <a:off x="2988" y="192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71"/>
                <p:cNvSpPr>
                  <a:spLocks noChangeShapeType="1"/>
                </p:cNvSpPr>
                <p:nvPr/>
              </p:nvSpPr>
              <p:spPr bwMode="auto">
                <a:xfrm>
                  <a:off x="2988" y="188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72"/>
                <p:cNvSpPr>
                  <a:spLocks noChangeShapeType="1"/>
                </p:cNvSpPr>
                <p:nvPr/>
              </p:nvSpPr>
              <p:spPr bwMode="auto">
                <a:xfrm flipV="1">
                  <a:off x="3025" y="1928"/>
                  <a:ext cx="1" cy="13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73"/>
                <p:cNvSpPr>
                  <a:spLocks noChangeShapeType="1"/>
                </p:cNvSpPr>
                <p:nvPr/>
              </p:nvSpPr>
              <p:spPr bwMode="auto">
                <a:xfrm flipV="1">
                  <a:off x="3025"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Oval 74"/>
                <p:cNvSpPr>
                  <a:spLocks noChangeArrowheads="1"/>
                </p:cNvSpPr>
                <p:nvPr/>
              </p:nvSpPr>
              <p:spPr bwMode="auto">
                <a:xfrm>
                  <a:off x="2675" y="2045"/>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407" name="Oval 75"/>
                <p:cNvSpPr>
                  <a:spLocks noChangeArrowheads="1"/>
                </p:cNvSpPr>
                <p:nvPr/>
              </p:nvSpPr>
              <p:spPr bwMode="auto">
                <a:xfrm>
                  <a:off x="2675" y="204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08" name="Rectangle 76"/>
                <p:cNvSpPr>
                  <a:spLocks noChangeArrowheads="1"/>
                </p:cNvSpPr>
                <p:nvPr/>
              </p:nvSpPr>
              <p:spPr bwMode="auto">
                <a:xfrm>
                  <a:off x="2509" y="1820"/>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13409" name="Rectangle 77"/>
                <p:cNvSpPr>
                  <a:spLocks noChangeArrowheads="1"/>
                </p:cNvSpPr>
                <p:nvPr/>
              </p:nvSpPr>
              <p:spPr bwMode="auto">
                <a:xfrm>
                  <a:off x="2509" y="1908"/>
                  <a:ext cx="7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13410" name="Rectangle 78"/>
                <p:cNvSpPr>
                  <a:spLocks noChangeArrowheads="1"/>
                </p:cNvSpPr>
                <p:nvPr/>
              </p:nvSpPr>
              <p:spPr bwMode="auto">
                <a:xfrm>
                  <a:off x="2834" y="1820"/>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Ce2</a:t>
                  </a:r>
                  <a:endParaRPr lang="en-GB" altLang="en-US"/>
                </a:p>
              </p:txBody>
            </p:sp>
            <p:sp>
              <p:nvSpPr>
                <p:cNvPr id="13411" name="Rectangle 79"/>
                <p:cNvSpPr>
                  <a:spLocks noChangeArrowheads="1"/>
                </p:cNvSpPr>
                <p:nvPr/>
              </p:nvSpPr>
              <p:spPr bwMode="auto">
                <a:xfrm>
                  <a:off x="2834" y="1908"/>
                  <a:ext cx="14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6.8u</a:t>
                  </a:r>
                  <a:endParaRPr lang="en-GB" altLang="en-US"/>
                </a:p>
              </p:txBody>
            </p:sp>
            <p:sp>
              <p:nvSpPr>
                <p:cNvPr id="13412" name="Line 80"/>
                <p:cNvSpPr>
                  <a:spLocks noChangeShapeType="1"/>
                </p:cNvSpPr>
                <p:nvPr/>
              </p:nvSpPr>
              <p:spPr bwMode="auto">
                <a:xfrm>
                  <a:off x="2089" y="1725"/>
                  <a:ext cx="118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Oval 81"/>
                <p:cNvSpPr>
                  <a:spLocks noChangeArrowheads="1"/>
                </p:cNvSpPr>
                <p:nvPr/>
              </p:nvSpPr>
              <p:spPr bwMode="auto">
                <a:xfrm>
                  <a:off x="2675"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414" name="Oval 82"/>
                <p:cNvSpPr>
                  <a:spLocks noChangeArrowheads="1"/>
                </p:cNvSpPr>
                <p:nvPr/>
              </p:nvSpPr>
              <p:spPr bwMode="auto">
                <a:xfrm>
                  <a:off x="2675"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15" name="Oval 83"/>
                <p:cNvSpPr>
                  <a:spLocks noChangeArrowheads="1"/>
                </p:cNvSpPr>
                <p:nvPr/>
              </p:nvSpPr>
              <p:spPr bwMode="auto">
                <a:xfrm>
                  <a:off x="3013"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416" name="Oval 84"/>
                <p:cNvSpPr>
                  <a:spLocks noChangeArrowheads="1"/>
                </p:cNvSpPr>
                <p:nvPr/>
              </p:nvSpPr>
              <p:spPr bwMode="auto">
                <a:xfrm>
                  <a:off x="3013"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17" name="Oval 85"/>
                <p:cNvSpPr>
                  <a:spLocks noChangeArrowheads="1"/>
                </p:cNvSpPr>
                <p:nvPr/>
              </p:nvSpPr>
              <p:spPr bwMode="auto">
                <a:xfrm>
                  <a:off x="2351"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418" name="Oval 86"/>
                <p:cNvSpPr>
                  <a:spLocks noChangeArrowheads="1"/>
                </p:cNvSpPr>
                <p:nvPr/>
              </p:nvSpPr>
              <p:spPr bwMode="auto">
                <a:xfrm>
                  <a:off x="2351"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19" name="Line 87"/>
                <p:cNvSpPr>
                  <a:spLocks noChangeShapeType="1"/>
                </p:cNvSpPr>
                <p:nvPr/>
              </p:nvSpPr>
              <p:spPr bwMode="auto">
                <a:xfrm flipV="1">
                  <a:off x="2363" y="1618"/>
                  <a:ext cx="1" cy="10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0" name="Oval 88"/>
                <p:cNvSpPr>
                  <a:spLocks noChangeArrowheads="1"/>
                </p:cNvSpPr>
                <p:nvPr/>
              </p:nvSpPr>
              <p:spPr bwMode="auto">
                <a:xfrm>
                  <a:off x="2351" y="1605"/>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13421" name="Oval 89"/>
                <p:cNvSpPr>
                  <a:spLocks noChangeArrowheads="1"/>
                </p:cNvSpPr>
                <p:nvPr/>
              </p:nvSpPr>
              <p:spPr bwMode="auto">
                <a:xfrm>
                  <a:off x="2351" y="16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22" name="Rectangle 90"/>
                <p:cNvSpPr>
                  <a:spLocks noChangeArrowheads="1"/>
                </p:cNvSpPr>
                <p:nvPr/>
              </p:nvSpPr>
              <p:spPr bwMode="auto">
                <a:xfrm>
                  <a:off x="2209" y="1564"/>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3423" name="Line 91"/>
                <p:cNvSpPr>
                  <a:spLocks noChangeShapeType="1"/>
                </p:cNvSpPr>
                <p:nvPr/>
              </p:nvSpPr>
              <p:spPr bwMode="auto">
                <a:xfrm flipV="1">
                  <a:off x="2688" y="2378"/>
                  <a:ext cx="1" cy="48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4" name="Freeform 92"/>
                <p:cNvSpPr>
                  <a:spLocks/>
                </p:cNvSpPr>
                <p:nvPr/>
              </p:nvSpPr>
              <p:spPr bwMode="auto">
                <a:xfrm>
                  <a:off x="2657" y="2859"/>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25" name="Line 93"/>
                <p:cNvSpPr>
                  <a:spLocks noChangeShapeType="1"/>
                </p:cNvSpPr>
                <p:nvPr/>
              </p:nvSpPr>
              <p:spPr bwMode="auto">
                <a:xfrm flipV="1">
                  <a:off x="2688" y="3026"/>
                  <a:ext cx="1" cy="32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6" name="Line 94"/>
                <p:cNvSpPr>
                  <a:spLocks noChangeShapeType="1"/>
                </p:cNvSpPr>
                <p:nvPr/>
              </p:nvSpPr>
              <p:spPr bwMode="auto">
                <a:xfrm flipH="1">
                  <a:off x="2700" y="2711"/>
                  <a:ext cx="353"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27" name="Freeform 95"/>
                <p:cNvSpPr>
                  <a:spLocks noEditPoints="1"/>
                </p:cNvSpPr>
                <p:nvPr/>
              </p:nvSpPr>
              <p:spPr bwMode="auto">
                <a:xfrm>
                  <a:off x="3053" y="2551"/>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28" name="Freeform 96"/>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29" name="Freeform 97"/>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30" name="Rectangle 98"/>
                <p:cNvSpPr>
                  <a:spLocks noChangeArrowheads="1"/>
                </p:cNvSpPr>
                <p:nvPr/>
              </p:nvSpPr>
              <p:spPr bwMode="auto">
                <a:xfrm>
                  <a:off x="3302" y="2720"/>
                  <a:ext cx="31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3431" name="Freeform 99"/>
                <p:cNvSpPr>
                  <a:spLocks/>
                </p:cNvSpPr>
                <p:nvPr/>
              </p:nvSpPr>
              <p:spPr bwMode="auto">
                <a:xfrm>
                  <a:off x="3244" y="2085"/>
                  <a:ext cx="62" cy="166"/>
                </a:xfrm>
                <a:custGeom>
                  <a:avLst/>
                  <a:gdLst>
                    <a:gd name="T0" fmla="*/ 31 w 62"/>
                    <a:gd name="T1" fmla="*/ 166 h 166"/>
                    <a:gd name="T2" fmla="*/ 0 w 62"/>
                    <a:gd name="T3" fmla="*/ 152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32" name="Line 100"/>
                <p:cNvSpPr>
                  <a:spLocks noChangeShapeType="1"/>
                </p:cNvSpPr>
                <p:nvPr/>
              </p:nvSpPr>
              <p:spPr bwMode="auto">
                <a:xfrm flipV="1">
                  <a:off x="3275" y="1725"/>
                  <a:ext cx="1" cy="3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3" name="Line 101"/>
                <p:cNvSpPr>
                  <a:spLocks noChangeShapeType="1"/>
                </p:cNvSpPr>
                <p:nvPr/>
              </p:nvSpPr>
              <p:spPr bwMode="auto">
                <a:xfrm flipH="1" flipV="1">
                  <a:off x="3275" y="2251"/>
                  <a:ext cx="3" cy="3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34" name="Oval 102"/>
                <p:cNvSpPr>
                  <a:spLocks noChangeArrowheads="1"/>
                </p:cNvSpPr>
                <p:nvPr/>
              </p:nvSpPr>
              <p:spPr bwMode="auto">
                <a:xfrm>
                  <a:off x="2675" y="269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435" name="Oval 103"/>
                <p:cNvSpPr>
                  <a:spLocks noChangeArrowheads="1"/>
                </p:cNvSpPr>
                <p:nvPr/>
              </p:nvSpPr>
              <p:spPr bwMode="auto">
                <a:xfrm>
                  <a:off x="2675"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36" name="Rectangle 104"/>
                <p:cNvSpPr>
                  <a:spLocks noChangeArrowheads="1"/>
                </p:cNvSpPr>
                <p:nvPr/>
              </p:nvSpPr>
              <p:spPr bwMode="auto">
                <a:xfrm>
                  <a:off x="3046" y="2589"/>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13437" name="Rectangle 105"/>
                <p:cNvSpPr>
                  <a:spLocks noChangeArrowheads="1"/>
                </p:cNvSpPr>
                <p:nvPr/>
              </p:nvSpPr>
              <p:spPr bwMode="auto">
                <a:xfrm>
                  <a:off x="2509" y="2895"/>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13438" name="Rectangle 106"/>
                <p:cNvSpPr>
                  <a:spLocks noChangeArrowheads="1"/>
                </p:cNvSpPr>
                <p:nvPr/>
              </p:nvSpPr>
              <p:spPr bwMode="auto">
                <a:xfrm>
                  <a:off x="2746" y="2895"/>
                  <a:ext cx="14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3439" name="Rectangle 107"/>
                <p:cNvSpPr>
                  <a:spLocks noChangeArrowheads="1"/>
                </p:cNvSpPr>
                <p:nvPr/>
              </p:nvSpPr>
              <p:spPr bwMode="auto">
                <a:xfrm>
                  <a:off x="3327" y="2083"/>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13440" name="Rectangle 108"/>
                <p:cNvSpPr>
                  <a:spLocks noChangeArrowheads="1"/>
                </p:cNvSpPr>
                <p:nvPr/>
              </p:nvSpPr>
              <p:spPr bwMode="auto">
                <a:xfrm>
                  <a:off x="3327" y="2177"/>
                  <a:ext cx="18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13441" name="Line 109"/>
                <p:cNvSpPr>
                  <a:spLocks noChangeShapeType="1"/>
                </p:cNvSpPr>
                <p:nvPr/>
              </p:nvSpPr>
              <p:spPr bwMode="auto">
                <a:xfrm>
                  <a:off x="3275" y="2418"/>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2" name="Line 110"/>
                <p:cNvSpPr>
                  <a:spLocks noChangeShapeType="1"/>
                </p:cNvSpPr>
                <p:nvPr/>
              </p:nvSpPr>
              <p:spPr bwMode="auto">
                <a:xfrm flipH="1">
                  <a:off x="3275" y="2871"/>
                  <a:ext cx="3" cy="2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3" name="Freeform 111"/>
                <p:cNvSpPr>
                  <a:spLocks/>
                </p:cNvSpPr>
                <p:nvPr/>
              </p:nvSpPr>
              <p:spPr bwMode="auto">
                <a:xfrm>
                  <a:off x="3244" y="3084"/>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44" name="Line 112"/>
                <p:cNvSpPr>
                  <a:spLocks noChangeShapeType="1"/>
                </p:cNvSpPr>
                <p:nvPr/>
              </p:nvSpPr>
              <p:spPr bwMode="auto">
                <a:xfrm>
                  <a:off x="2688" y="3351"/>
                  <a:ext cx="5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5" name="Line 113"/>
                <p:cNvSpPr>
                  <a:spLocks noChangeShapeType="1"/>
                </p:cNvSpPr>
                <p:nvPr/>
              </p:nvSpPr>
              <p:spPr bwMode="auto">
                <a:xfrm flipV="1">
                  <a:off x="3275" y="3251"/>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6" name="Line 114"/>
                <p:cNvSpPr>
                  <a:spLocks noChangeShapeType="1"/>
                </p:cNvSpPr>
                <p:nvPr/>
              </p:nvSpPr>
              <p:spPr bwMode="auto">
                <a:xfrm>
                  <a:off x="3587"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7" name="Line 115"/>
                <p:cNvSpPr>
                  <a:spLocks noChangeShapeType="1"/>
                </p:cNvSpPr>
                <p:nvPr/>
              </p:nvSpPr>
              <p:spPr bwMode="auto">
                <a:xfrm>
                  <a:off x="3624"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8" name="Line 116"/>
                <p:cNvSpPr>
                  <a:spLocks noChangeShapeType="1"/>
                </p:cNvSpPr>
                <p:nvPr/>
              </p:nvSpPr>
              <p:spPr bwMode="auto">
                <a:xfrm>
                  <a:off x="3275" y="2991"/>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49" name="Rectangle 117"/>
                <p:cNvSpPr>
                  <a:spLocks noChangeArrowheads="1"/>
                </p:cNvSpPr>
                <p:nvPr/>
              </p:nvSpPr>
              <p:spPr bwMode="auto">
                <a:xfrm>
                  <a:off x="3345" y="2883"/>
                  <a:ext cx="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13450" name="Rectangle 118"/>
                <p:cNvSpPr>
                  <a:spLocks noChangeArrowheads="1"/>
                </p:cNvSpPr>
                <p:nvPr/>
              </p:nvSpPr>
              <p:spPr bwMode="auto">
                <a:xfrm>
                  <a:off x="3365" y="2883"/>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13451" name="Line 119"/>
                <p:cNvSpPr>
                  <a:spLocks noChangeShapeType="1"/>
                </p:cNvSpPr>
                <p:nvPr/>
              </p:nvSpPr>
              <p:spPr bwMode="auto">
                <a:xfrm>
                  <a:off x="3400" y="2991"/>
                  <a:ext cx="2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52" name="Freeform 120"/>
                <p:cNvSpPr>
                  <a:spLocks/>
                </p:cNvSpPr>
                <p:nvPr/>
              </p:nvSpPr>
              <p:spPr bwMode="auto">
                <a:xfrm>
                  <a:off x="3383" y="2968"/>
                  <a:ext cx="45" cy="47"/>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3453" name="Oval 121"/>
                <p:cNvSpPr>
                  <a:spLocks noChangeArrowheads="1"/>
                </p:cNvSpPr>
                <p:nvPr/>
              </p:nvSpPr>
              <p:spPr bwMode="auto">
                <a:xfrm>
                  <a:off x="2950" y="3338"/>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454" name="Oval 122"/>
                <p:cNvSpPr>
                  <a:spLocks noChangeArrowheads="1"/>
                </p:cNvSpPr>
                <p:nvPr/>
              </p:nvSpPr>
              <p:spPr bwMode="auto">
                <a:xfrm>
                  <a:off x="2950" y="33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55" name="Oval 123"/>
                <p:cNvSpPr>
                  <a:spLocks noChangeArrowheads="1"/>
                </p:cNvSpPr>
                <p:nvPr/>
              </p:nvSpPr>
              <p:spPr bwMode="auto">
                <a:xfrm>
                  <a:off x="2950" y="3471"/>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13456" name="Oval 124"/>
                <p:cNvSpPr>
                  <a:spLocks noChangeArrowheads="1"/>
                </p:cNvSpPr>
                <p:nvPr/>
              </p:nvSpPr>
              <p:spPr bwMode="auto">
                <a:xfrm>
                  <a:off x="2950" y="3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57" name="Rectangle 125"/>
                <p:cNvSpPr>
                  <a:spLocks noChangeArrowheads="1"/>
                </p:cNvSpPr>
                <p:nvPr/>
              </p:nvSpPr>
              <p:spPr bwMode="auto">
                <a:xfrm>
                  <a:off x="3003" y="3458"/>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3458" name="Rectangle 126"/>
                <p:cNvSpPr>
                  <a:spLocks noChangeArrowheads="1"/>
                </p:cNvSpPr>
                <p:nvPr/>
              </p:nvSpPr>
              <p:spPr bwMode="auto">
                <a:xfrm>
                  <a:off x="3083" y="3082"/>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13459" name="Rectangle 127"/>
                <p:cNvSpPr>
                  <a:spLocks noChangeArrowheads="1"/>
                </p:cNvSpPr>
                <p:nvPr/>
              </p:nvSpPr>
              <p:spPr bwMode="auto">
                <a:xfrm>
                  <a:off x="3083" y="3170"/>
                  <a:ext cx="1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3460" name="Line 128"/>
                <p:cNvSpPr>
                  <a:spLocks noChangeShapeType="1"/>
                </p:cNvSpPr>
                <p:nvPr/>
              </p:nvSpPr>
              <p:spPr bwMode="auto">
                <a:xfrm>
                  <a:off x="3624" y="2991"/>
                  <a:ext cx="40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1" name="Oval 129"/>
                <p:cNvSpPr>
                  <a:spLocks noChangeArrowheads="1"/>
                </p:cNvSpPr>
                <p:nvPr/>
              </p:nvSpPr>
              <p:spPr bwMode="auto">
                <a:xfrm>
                  <a:off x="4012" y="2978"/>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13462" name="Oval 130"/>
                <p:cNvSpPr>
                  <a:spLocks noChangeArrowheads="1"/>
                </p:cNvSpPr>
                <p:nvPr/>
              </p:nvSpPr>
              <p:spPr bwMode="auto">
                <a:xfrm>
                  <a:off x="401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63" name="Rectangle 131"/>
                <p:cNvSpPr>
                  <a:spLocks noChangeArrowheads="1"/>
                </p:cNvSpPr>
                <p:nvPr/>
              </p:nvSpPr>
              <p:spPr bwMode="auto">
                <a:xfrm>
                  <a:off x="3564" y="2858"/>
                  <a:ext cx="9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C2</a:t>
                  </a:r>
                  <a:endParaRPr lang="en-GB" altLang="en-US"/>
                </a:p>
              </p:txBody>
            </p:sp>
            <p:sp>
              <p:nvSpPr>
                <p:cNvPr id="13464" name="Rectangle 132"/>
                <p:cNvSpPr>
                  <a:spLocks noChangeArrowheads="1"/>
                </p:cNvSpPr>
                <p:nvPr/>
              </p:nvSpPr>
              <p:spPr bwMode="auto">
                <a:xfrm>
                  <a:off x="3564" y="3057"/>
                  <a:ext cx="8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1u</a:t>
                  </a:r>
                  <a:endParaRPr lang="en-GB" altLang="en-US"/>
                </a:p>
              </p:txBody>
            </p:sp>
            <p:sp>
              <p:nvSpPr>
                <p:cNvPr id="13465" name="Line 133"/>
                <p:cNvSpPr>
                  <a:spLocks noChangeShapeType="1"/>
                </p:cNvSpPr>
                <p:nvPr/>
              </p:nvSpPr>
              <p:spPr bwMode="auto">
                <a:xfrm flipV="1">
                  <a:off x="3587" y="1485"/>
                  <a:ext cx="1" cy="9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6" name="Freeform 134"/>
                <p:cNvSpPr>
                  <a:spLocks/>
                </p:cNvSpPr>
                <p:nvPr/>
              </p:nvSpPr>
              <p:spPr bwMode="auto">
                <a:xfrm>
                  <a:off x="3806" y="31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7" name="Line 135"/>
                <p:cNvSpPr>
                  <a:spLocks noChangeShapeType="1"/>
                </p:cNvSpPr>
                <p:nvPr/>
              </p:nvSpPr>
              <p:spPr bwMode="auto">
                <a:xfrm flipV="1">
                  <a:off x="3837" y="2991"/>
                  <a:ext cx="1" cy="12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68" name="Freeform 136"/>
                <p:cNvSpPr>
                  <a:spLocks noEditPoints="1"/>
                </p:cNvSpPr>
                <p:nvPr/>
              </p:nvSpPr>
              <p:spPr bwMode="auto">
                <a:xfrm>
                  <a:off x="3793" y="3284"/>
                  <a:ext cx="87" cy="234"/>
                </a:xfrm>
                <a:custGeom>
                  <a:avLst/>
                  <a:gdLst>
                    <a:gd name="T0" fmla="*/ 29 w 87"/>
                    <a:gd name="T1" fmla="*/ 234 h 234"/>
                    <a:gd name="T2" fmla="*/ 58 w 87"/>
                    <a:gd name="T3" fmla="*/ 234 h 234"/>
                    <a:gd name="T4" fmla="*/ 15 w 87"/>
                    <a:gd name="T5" fmla="*/ 218 h 234"/>
                    <a:gd name="T6" fmla="*/ 73 w 87"/>
                    <a:gd name="T7" fmla="*/ 218 h 234"/>
                    <a:gd name="T8" fmla="*/ 0 w 87"/>
                    <a:gd name="T9" fmla="*/ 202 h 234"/>
                    <a:gd name="T10" fmla="*/ 87 w 87"/>
                    <a:gd name="T11" fmla="*/ 202 h 234"/>
                    <a:gd name="T12" fmla="*/ 44 w 87"/>
                    <a:gd name="T13" fmla="*/ 0 h 234"/>
                    <a:gd name="T14" fmla="*/ 44 w 87"/>
                    <a:gd name="T15" fmla="*/ 202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5" y="218"/>
                      </a:moveTo>
                      <a:lnTo>
                        <a:pt x="73" y="218"/>
                      </a:lnTo>
                      <a:moveTo>
                        <a:pt x="0" y="202"/>
                      </a:moveTo>
                      <a:lnTo>
                        <a:pt x="87" y="202"/>
                      </a:lnTo>
                      <a:moveTo>
                        <a:pt x="44" y="0"/>
                      </a:moveTo>
                      <a:lnTo>
                        <a:pt x="44" y="20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9" name="Rectangle 137"/>
                <p:cNvSpPr>
                  <a:spLocks noChangeArrowheads="1"/>
                </p:cNvSpPr>
                <p:nvPr/>
              </p:nvSpPr>
              <p:spPr bwMode="auto">
                <a:xfrm>
                  <a:off x="3971" y="2883"/>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v</a:t>
                  </a:r>
                  <a:endParaRPr lang="en-GB" altLang="en-US"/>
                </a:p>
              </p:txBody>
            </p:sp>
            <p:sp>
              <p:nvSpPr>
                <p:cNvPr id="13470" name="Rectangle 138"/>
                <p:cNvSpPr>
                  <a:spLocks noChangeArrowheads="1"/>
                </p:cNvSpPr>
                <p:nvPr/>
              </p:nvSpPr>
              <p:spPr bwMode="auto">
                <a:xfrm>
                  <a:off x="4008" y="2883"/>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13471" name="Rectangle 139"/>
                <p:cNvSpPr>
                  <a:spLocks noChangeArrowheads="1"/>
                </p:cNvSpPr>
                <p:nvPr/>
              </p:nvSpPr>
              <p:spPr bwMode="auto">
                <a:xfrm>
                  <a:off x="3702" y="3157"/>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RL</a:t>
                  </a:r>
                  <a:endParaRPr lang="en-GB" altLang="en-US"/>
                </a:p>
              </p:txBody>
            </p:sp>
            <p:sp>
              <p:nvSpPr>
                <p:cNvPr id="13472" name="Rectangle 140"/>
                <p:cNvSpPr>
                  <a:spLocks noChangeArrowheads="1"/>
                </p:cNvSpPr>
                <p:nvPr/>
              </p:nvSpPr>
              <p:spPr bwMode="auto">
                <a:xfrm>
                  <a:off x="3888" y="3157"/>
                  <a:ext cx="7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1k</a:t>
                  </a:r>
                  <a:endParaRPr lang="en-GB" altLang="en-US"/>
                </a:p>
              </p:txBody>
            </p:sp>
            <p:sp>
              <p:nvSpPr>
                <p:cNvPr id="13473" name="Oval 141"/>
                <p:cNvSpPr>
                  <a:spLocks noChangeArrowheads="1"/>
                </p:cNvSpPr>
                <p:nvPr/>
              </p:nvSpPr>
              <p:spPr bwMode="auto">
                <a:xfrm>
                  <a:off x="3824" y="297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474" name="Oval 142"/>
                <p:cNvSpPr>
                  <a:spLocks noChangeArrowheads="1"/>
                </p:cNvSpPr>
                <p:nvPr/>
              </p:nvSpPr>
              <p:spPr bwMode="auto">
                <a:xfrm>
                  <a:off x="3824"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75" name="Oval 143"/>
                <p:cNvSpPr>
                  <a:spLocks noChangeArrowheads="1"/>
                </p:cNvSpPr>
                <p:nvPr/>
              </p:nvSpPr>
              <p:spPr bwMode="auto">
                <a:xfrm>
                  <a:off x="3262" y="2405"/>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3476" name="Oval 144"/>
                <p:cNvSpPr>
                  <a:spLocks noChangeArrowheads="1"/>
                </p:cNvSpPr>
                <p:nvPr/>
              </p:nvSpPr>
              <p:spPr bwMode="auto">
                <a:xfrm>
                  <a:off x="3262" y="240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77" name="Freeform 145"/>
                <p:cNvSpPr>
                  <a:spLocks/>
                </p:cNvSpPr>
                <p:nvPr/>
              </p:nvSpPr>
              <p:spPr bwMode="auto">
                <a:xfrm>
                  <a:off x="2900" y="1452"/>
                  <a:ext cx="156" cy="67"/>
                </a:xfrm>
                <a:custGeom>
                  <a:avLst/>
                  <a:gdLst>
                    <a:gd name="T0" fmla="*/ 156 w 156"/>
                    <a:gd name="T1" fmla="*/ 33 h 67"/>
                    <a:gd name="T2" fmla="*/ 143 w 156"/>
                    <a:gd name="T3" fmla="*/ 67 h 67"/>
                    <a:gd name="T4" fmla="*/ 117 w 156"/>
                    <a:gd name="T5" fmla="*/ 0 h 67"/>
                    <a:gd name="T6" fmla="*/ 91 w 156"/>
                    <a:gd name="T7" fmla="*/ 67 h 67"/>
                    <a:gd name="T8" fmla="*/ 65 w 156"/>
                    <a:gd name="T9" fmla="*/ 0 h 67"/>
                    <a:gd name="T10" fmla="*/ 39 w 156"/>
                    <a:gd name="T11" fmla="*/ 67 h 67"/>
                    <a:gd name="T12" fmla="*/ 13 w 156"/>
                    <a:gd name="T13" fmla="*/ 0 h 67"/>
                    <a:gd name="T14" fmla="*/ 0 w 156"/>
                    <a:gd name="T15" fmla="*/ 33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8" name="Line 146"/>
                <p:cNvSpPr>
                  <a:spLocks noChangeShapeType="1"/>
                </p:cNvSpPr>
                <p:nvPr/>
              </p:nvSpPr>
              <p:spPr bwMode="auto">
                <a:xfrm>
                  <a:off x="1839" y="1485"/>
                  <a:ext cx="10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79" name="Line 147"/>
                <p:cNvSpPr>
                  <a:spLocks noChangeShapeType="1"/>
                </p:cNvSpPr>
                <p:nvPr/>
              </p:nvSpPr>
              <p:spPr bwMode="auto">
                <a:xfrm>
                  <a:off x="3056" y="1485"/>
                  <a:ext cx="53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0" name="Rectangle 148"/>
                <p:cNvSpPr>
                  <a:spLocks noChangeArrowheads="1"/>
                </p:cNvSpPr>
                <p:nvPr/>
              </p:nvSpPr>
              <p:spPr bwMode="auto">
                <a:xfrm>
                  <a:off x="2828" y="1532"/>
                  <a:ext cx="29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13481" name="Oval 149"/>
                <p:cNvSpPr>
                  <a:spLocks noChangeArrowheads="1"/>
                </p:cNvSpPr>
                <p:nvPr/>
              </p:nvSpPr>
              <p:spPr bwMode="auto">
                <a:xfrm>
                  <a:off x="3262" y="297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482" name="Oval 150"/>
                <p:cNvSpPr>
                  <a:spLocks noChangeArrowheads="1"/>
                </p:cNvSpPr>
                <p:nvPr/>
              </p:nvSpPr>
              <p:spPr bwMode="auto">
                <a:xfrm>
                  <a:off x="326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83" name="Line 151"/>
                <p:cNvSpPr>
                  <a:spLocks noChangeShapeType="1"/>
                </p:cNvSpPr>
                <p:nvPr/>
              </p:nvSpPr>
              <p:spPr bwMode="auto">
                <a:xfrm>
                  <a:off x="2859" y="1392"/>
                  <a:ext cx="27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4" name="Freeform 152"/>
                <p:cNvSpPr>
                  <a:spLocks/>
                </p:cNvSpPr>
                <p:nvPr/>
              </p:nvSpPr>
              <p:spPr bwMode="auto">
                <a:xfrm>
                  <a:off x="2825" y="1368"/>
                  <a:ext cx="45" cy="47"/>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3485" name="Rectangle 153"/>
                <p:cNvSpPr>
                  <a:spLocks noChangeArrowheads="1"/>
                </p:cNvSpPr>
                <p:nvPr/>
              </p:nvSpPr>
              <p:spPr bwMode="auto">
                <a:xfrm>
                  <a:off x="2834" y="1283"/>
                  <a:ext cx="3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13486" name="Freeform 154"/>
                <p:cNvSpPr>
                  <a:spLocks noEditPoints="1"/>
                </p:cNvSpPr>
                <p:nvPr/>
              </p:nvSpPr>
              <p:spPr bwMode="auto">
                <a:xfrm>
                  <a:off x="4168" y="1891"/>
                  <a:ext cx="25" cy="107"/>
                </a:xfrm>
                <a:custGeom>
                  <a:avLst/>
                  <a:gdLst>
                    <a:gd name="T0" fmla="*/ 0 w 25"/>
                    <a:gd name="T1" fmla="*/ 78 h 107"/>
                    <a:gd name="T2" fmla="*/ 0 w 25"/>
                    <a:gd name="T3" fmla="*/ 30 h 107"/>
                    <a:gd name="T4" fmla="*/ 25 w 25"/>
                    <a:gd name="T5" fmla="*/ 107 h 107"/>
                    <a:gd name="T6" fmla="*/ 25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7" name="Line 155"/>
                <p:cNvSpPr>
                  <a:spLocks noChangeShapeType="1"/>
                </p:cNvSpPr>
                <p:nvPr/>
              </p:nvSpPr>
              <p:spPr bwMode="auto">
                <a:xfrm>
                  <a:off x="4193" y="194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88" name="Freeform 156"/>
                <p:cNvSpPr>
                  <a:spLocks noEditPoints="1"/>
                </p:cNvSpPr>
                <p:nvPr/>
              </p:nvSpPr>
              <p:spPr bwMode="auto">
                <a:xfrm>
                  <a:off x="4330" y="1798"/>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9" name="Freeform 157"/>
                <p:cNvSpPr>
                  <a:spLocks noEditPoints="1"/>
                </p:cNvSpPr>
                <p:nvPr/>
              </p:nvSpPr>
              <p:spPr bwMode="auto">
                <a:xfrm>
                  <a:off x="4318" y="1725"/>
                  <a:ext cx="124" cy="33"/>
                </a:xfrm>
                <a:custGeom>
                  <a:avLst/>
                  <a:gdLst>
                    <a:gd name="T0" fmla="*/ 90 w 124"/>
                    <a:gd name="T1" fmla="*/ 33 h 33"/>
                    <a:gd name="T2" fmla="*/ 34 w 124"/>
                    <a:gd name="T3" fmla="*/ 33 h 33"/>
                    <a:gd name="T4" fmla="*/ 124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0" name="Line 158"/>
                <p:cNvSpPr>
                  <a:spLocks noChangeShapeType="1"/>
                </p:cNvSpPr>
                <p:nvPr/>
              </p:nvSpPr>
              <p:spPr bwMode="auto">
                <a:xfrm flipV="1">
                  <a:off x="4380" y="1825"/>
                  <a:ext cx="1" cy="1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1" name="Line 159"/>
                <p:cNvSpPr>
                  <a:spLocks noChangeShapeType="1"/>
                </p:cNvSpPr>
                <p:nvPr/>
              </p:nvSpPr>
              <p:spPr bwMode="auto">
                <a:xfrm flipV="1">
                  <a:off x="4380" y="1545"/>
                  <a:ext cx="1" cy="1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2" name="Oval 160"/>
                <p:cNvSpPr>
                  <a:spLocks noChangeArrowheads="1"/>
                </p:cNvSpPr>
                <p:nvPr/>
              </p:nvSpPr>
              <p:spPr bwMode="auto">
                <a:xfrm>
                  <a:off x="4368" y="1545"/>
                  <a:ext cx="24" cy="27"/>
                </a:xfrm>
                <a:prstGeom prst="ellipse">
                  <a:avLst/>
                </a:prstGeom>
                <a:solidFill>
                  <a:srgbClr val="FFFFFF"/>
                </a:solidFill>
                <a:ln w="0">
                  <a:solidFill>
                    <a:srgbClr val="000000"/>
                  </a:solidFill>
                  <a:round/>
                  <a:headEnd/>
                  <a:tailEnd/>
                </a:ln>
              </p:spPr>
              <p:txBody>
                <a:bodyPr/>
                <a:lstStyle/>
                <a:p>
                  <a:endParaRPr lang="en-US" altLang="en-US"/>
                </a:p>
              </p:txBody>
            </p:sp>
            <p:sp>
              <p:nvSpPr>
                <p:cNvPr id="13493" name="Oval 161"/>
                <p:cNvSpPr>
                  <a:spLocks noChangeArrowheads="1"/>
                </p:cNvSpPr>
                <p:nvPr/>
              </p:nvSpPr>
              <p:spPr bwMode="auto">
                <a:xfrm>
                  <a:off x="4368" y="1545"/>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494" name="Line 162"/>
                <p:cNvSpPr>
                  <a:spLocks noChangeShapeType="1"/>
                </p:cNvSpPr>
                <p:nvPr/>
              </p:nvSpPr>
              <p:spPr bwMode="auto">
                <a:xfrm flipV="1">
                  <a:off x="4380" y="2012"/>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5" name="Freeform 163"/>
                <p:cNvSpPr>
                  <a:spLocks noEditPoints="1"/>
                </p:cNvSpPr>
                <p:nvPr/>
              </p:nvSpPr>
              <p:spPr bwMode="auto">
                <a:xfrm>
                  <a:off x="4330" y="2151"/>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6" name="Freeform 164"/>
                <p:cNvSpPr>
                  <a:spLocks noEditPoints="1"/>
                </p:cNvSpPr>
                <p:nvPr/>
              </p:nvSpPr>
              <p:spPr bwMode="auto">
                <a:xfrm>
                  <a:off x="4318" y="2078"/>
                  <a:ext cx="124" cy="34"/>
                </a:xfrm>
                <a:custGeom>
                  <a:avLst/>
                  <a:gdLst>
                    <a:gd name="T0" fmla="*/ 90 w 124"/>
                    <a:gd name="T1" fmla="*/ 34 h 34"/>
                    <a:gd name="T2" fmla="*/ 34 w 124"/>
                    <a:gd name="T3" fmla="*/ 34 h 34"/>
                    <a:gd name="T4" fmla="*/ 124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7" name="Line 165"/>
                <p:cNvSpPr>
                  <a:spLocks noChangeShapeType="1"/>
                </p:cNvSpPr>
                <p:nvPr/>
              </p:nvSpPr>
              <p:spPr bwMode="auto">
                <a:xfrm flipV="1">
                  <a:off x="4380" y="2178"/>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98" name="Oval 166"/>
                <p:cNvSpPr>
                  <a:spLocks noChangeArrowheads="1"/>
                </p:cNvSpPr>
                <p:nvPr/>
              </p:nvSpPr>
              <p:spPr bwMode="auto">
                <a:xfrm>
                  <a:off x="4368" y="2331"/>
                  <a:ext cx="24" cy="27"/>
                </a:xfrm>
                <a:prstGeom prst="ellipse">
                  <a:avLst/>
                </a:prstGeom>
                <a:solidFill>
                  <a:srgbClr val="FFFFFF"/>
                </a:solidFill>
                <a:ln w="0">
                  <a:solidFill>
                    <a:srgbClr val="000000"/>
                  </a:solidFill>
                  <a:round/>
                  <a:headEnd/>
                  <a:tailEnd/>
                </a:ln>
              </p:spPr>
              <p:txBody>
                <a:bodyPr/>
                <a:lstStyle/>
                <a:p>
                  <a:endParaRPr lang="en-US" altLang="en-US"/>
                </a:p>
              </p:txBody>
            </p:sp>
            <p:sp>
              <p:nvSpPr>
                <p:cNvPr id="13499" name="Oval 167"/>
                <p:cNvSpPr>
                  <a:spLocks noChangeArrowheads="1"/>
                </p:cNvSpPr>
                <p:nvPr/>
              </p:nvSpPr>
              <p:spPr bwMode="auto">
                <a:xfrm>
                  <a:off x="4368" y="2331"/>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3500" name="Rectangle 168"/>
                <p:cNvSpPr>
                  <a:spLocks noChangeArrowheads="1"/>
                </p:cNvSpPr>
                <p:nvPr/>
              </p:nvSpPr>
              <p:spPr bwMode="auto">
                <a:xfrm>
                  <a:off x="4183" y="1739"/>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3501" name="Rectangle 169"/>
                <p:cNvSpPr>
                  <a:spLocks noChangeArrowheads="1"/>
                </p:cNvSpPr>
                <p:nvPr/>
              </p:nvSpPr>
              <p:spPr bwMode="auto">
                <a:xfrm>
                  <a:off x="4183" y="2084"/>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3502" name="Rectangle 170"/>
                <p:cNvSpPr>
                  <a:spLocks noChangeArrowheads="1"/>
                </p:cNvSpPr>
                <p:nvPr/>
              </p:nvSpPr>
              <p:spPr bwMode="auto">
                <a:xfrm>
                  <a:off x="4326" y="1446"/>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3503" name="Rectangle 171"/>
                <p:cNvSpPr>
                  <a:spLocks noChangeArrowheads="1"/>
                </p:cNvSpPr>
                <p:nvPr/>
              </p:nvSpPr>
              <p:spPr bwMode="auto">
                <a:xfrm>
                  <a:off x="4482" y="1678"/>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3504" name="Rectangle 172"/>
                <p:cNvSpPr>
                  <a:spLocks noChangeArrowheads="1"/>
                </p:cNvSpPr>
                <p:nvPr/>
              </p:nvSpPr>
              <p:spPr bwMode="auto">
                <a:xfrm>
                  <a:off x="4326" y="2365"/>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3505" name="Rectangle 173"/>
                <p:cNvSpPr>
                  <a:spLocks noChangeArrowheads="1"/>
                </p:cNvSpPr>
                <p:nvPr/>
              </p:nvSpPr>
              <p:spPr bwMode="auto">
                <a:xfrm>
                  <a:off x="4482" y="2046"/>
                  <a:ext cx="13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3506" name="Rectangle 174"/>
                <p:cNvSpPr>
                  <a:spLocks noChangeArrowheads="1"/>
                </p:cNvSpPr>
                <p:nvPr/>
              </p:nvSpPr>
              <p:spPr bwMode="auto">
                <a:xfrm>
                  <a:off x="4301" y="1652"/>
                  <a:ext cx="3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3507" name="Rectangle 175"/>
                <p:cNvSpPr>
                  <a:spLocks noChangeArrowheads="1"/>
                </p:cNvSpPr>
                <p:nvPr/>
              </p:nvSpPr>
              <p:spPr bwMode="auto">
                <a:xfrm>
                  <a:off x="4301" y="2014"/>
                  <a:ext cx="3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3508" name="Rectangle 176"/>
                <p:cNvSpPr>
                  <a:spLocks noChangeArrowheads="1"/>
                </p:cNvSpPr>
                <p:nvPr/>
              </p:nvSpPr>
              <p:spPr bwMode="auto">
                <a:xfrm>
                  <a:off x="4306" y="1814"/>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3509" name="Rectangle 177"/>
                <p:cNvSpPr>
                  <a:spLocks noChangeArrowheads="1"/>
                </p:cNvSpPr>
                <p:nvPr/>
              </p:nvSpPr>
              <p:spPr bwMode="auto">
                <a:xfrm>
                  <a:off x="4306" y="2171"/>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3510" name="Rectangle 178"/>
                <p:cNvSpPr>
                  <a:spLocks noChangeArrowheads="1"/>
                </p:cNvSpPr>
                <p:nvPr/>
              </p:nvSpPr>
              <p:spPr bwMode="auto">
                <a:xfrm>
                  <a:off x="2147" y="1921"/>
                  <a:ext cx="14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sp>
              <p:nvSpPr>
                <p:cNvPr id="13511" name="Oval 179"/>
                <p:cNvSpPr>
                  <a:spLocks noChangeArrowheads="1"/>
                </p:cNvSpPr>
                <p:nvPr/>
              </p:nvSpPr>
              <p:spPr bwMode="auto">
                <a:xfrm>
                  <a:off x="4369" y="1930"/>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3512" name="Oval 180"/>
                <p:cNvSpPr>
                  <a:spLocks noChangeArrowheads="1"/>
                </p:cNvSpPr>
                <p:nvPr/>
              </p:nvSpPr>
              <p:spPr bwMode="auto">
                <a:xfrm>
                  <a:off x="4369" y="1930"/>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grpSp>
          <p:sp>
            <p:nvSpPr>
              <p:cNvPr id="198" name="Rectangle 197"/>
              <p:cNvSpPr/>
              <p:nvPr/>
            </p:nvSpPr>
            <p:spPr>
              <a:xfrm>
                <a:off x="4916005" y="884238"/>
                <a:ext cx="195286" cy="145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9" name="Rectangle 198"/>
              <p:cNvSpPr/>
              <p:nvPr/>
            </p:nvSpPr>
            <p:spPr>
              <a:xfrm>
                <a:off x="5022380" y="704850"/>
                <a:ext cx="2532376" cy="344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0" name="Rectangle 199"/>
              <p:cNvSpPr/>
              <p:nvPr/>
            </p:nvSpPr>
            <p:spPr>
              <a:xfrm>
                <a:off x="6265547" y="928688"/>
                <a:ext cx="719226" cy="315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1" name="Rectangle 200"/>
              <p:cNvSpPr/>
              <p:nvPr/>
            </p:nvSpPr>
            <p:spPr>
              <a:xfrm>
                <a:off x="7376935" y="992188"/>
                <a:ext cx="195286" cy="145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2" name="Rectangle 201"/>
              <p:cNvSpPr/>
              <p:nvPr/>
            </p:nvSpPr>
            <p:spPr>
              <a:xfrm>
                <a:off x="7032404" y="2085975"/>
                <a:ext cx="719227"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3" name="Rectangle 202"/>
              <p:cNvSpPr/>
              <p:nvPr/>
            </p:nvSpPr>
            <p:spPr>
              <a:xfrm>
                <a:off x="4187252" y="2073275"/>
                <a:ext cx="758919" cy="145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3337" name="Text Box 272"/>
              <p:cNvSpPr txBox="1">
                <a:spLocks noChangeArrowheads="1"/>
              </p:cNvSpPr>
              <p:nvPr/>
            </p:nvSpPr>
            <p:spPr bwMode="auto">
              <a:xfrm>
                <a:off x="4701872" y="1972883"/>
                <a:ext cx="500244" cy="33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i</a:t>
                </a:r>
                <a:r>
                  <a:rPr lang="en-GB" altLang="en-US" sz="1600" baseline="-25000"/>
                  <a:t>e</a:t>
                </a:r>
                <a:endParaRPr lang="el-GR" altLang="en-US" sz="1600" baseline="-25000">
                  <a:cs typeface="Arial" charset="0"/>
                </a:endParaRPr>
              </a:p>
            </p:txBody>
          </p:sp>
          <p:cxnSp>
            <p:nvCxnSpPr>
              <p:cNvPr id="363" name="Straight Arrow Connector 362"/>
              <p:cNvCxnSpPr/>
              <p:nvPr/>
            </p:nvCxnSpPr>
            <p:spPr bwMode="auto">
              <a:xfrm flipV="1">
                <a:off x="4873137" y="2335213"/>
                <a:ext cx="17305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cxnSp>
          <p:nvCxnSpPr>
            <p:cNvPr id="207" name="Straight Arrow Connector 206"/>
            <p:cNvCxnSpPr/>
            <p:nvPr/>
          </p:nvCxnSpPr>
          <p:spPr>
            <a:xfrm>
              <a:off x="4601641" y="2293938"/>
              <a:ext cx="150831"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9" name="Straight Connector 208"/>
            <p:cNvCxnSpPr/>
            <p:nvPr/>
          </p:nvCxnSpPr>
          <p:spPr>
            <a:xfrm rot="16200000" flipH="1">
              <a:off x="4421459" y="2488407"/>
              <a:ext cx="360363" cy="0"/>
            </a:xfrm>
            <a:prstGeom prst="line">
              <a:avLst/>
            </a:prstGeom>
          </p:spPr>
          <p:style>
            <a:lnRef idx="1">
              <a:schemeClr val="dk1"/>
            </a:lnRef>
            <a:fillRef idx="0">
              <a:schemeClr val="dk1"/>
            </a:fillRef>
            <a:effectRef idx="0">
              <a:schemeClr val="dk1"/>
            </a:effectRef>
            <a:fontRef idx="minor">
              <a:schemeClr val="tx1"/>
            </a:fontRef>
          </p:style>
        </p:cxnSp>
        <p:sp>
          <p:nvSpPr>
            <p:cNvPr id="13329" name="Text Box 272"/>
            <p:cNvSpPr txBox="1">
              <a:spLocks noChangeArrowheads="1"/>
            </p:cNvSpPr>
            <p:nvPr/>
          </p:nvSpPr>
          <p:spPr bwMode="auto">
            <a:xfrm>
              <a:off x="4359596" y="2694909"/>
              <a:ext cx="5002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R</a:t>
              </a:r>
              <a:r>
                <a:rPr lang="en-GB" altLang="en-US" sz="1600" baseline="-25000"/>
                <a:t>in</a:t>
              </a:r>
              <a:endParaRPr lang="el-GR" altLang="en-US" sz="1600" baseline="-25000">
                <a:cs typeface="Arial" charset="0"/>
              </a:endParaRP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13</a:t>
            </a:fld>
            <a:endParaRPr lang="en-GB"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433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434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14341" name="Group 191"/>
          <p:cNvGrpSpPr>
            <a:grpSpLocks/>
          </p:cNvGrpSpPr>
          <p:nvPr/>
        </p:nvGrpSpPr>
        <p:grpSpPr bwMode="auto">
          <a:xfrm>
            <a:off x="195263" y="3516313"/>
            <a:ext cx="8051800" cy="674687"/>
            <a:chOff x="123" y="2073"/>
            <a:chExt cx="5072" cy="425"/>
          </a:xfrm>
        </p:grpSpPr>
        <p:sp>
          <p:nvSpPr>
            <p:cNvPr id="14540" name="Text Box 166"/>
            <p:cNvSpPr txBox="1">
              <a:spLocks noChangeArrowheads="1"/>
            </p:cNvSpPr>
            <p:nvPr/>
          </p:nvSpPr>
          <p:spPr bwMode="auto">
            <a:xfrm>
              <a:off x="123" y="2073"/>
              <a:ext cx="10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u="sng">
                  <a:cs typeface="Arial" charset="0"/>
                </a:rPr>
                <a:t>1st stage is CE</a:t>
              </a:r>
              <a:r>
                <a:rPr lang="en-US" altLang="en-US" sz="1600">
                  <a:cs typeface="Arial" charset="0"/>
                </a:rPr>
                <a:t> </a:t>
              </a:r>
              <a:endParaRPr lang="el-GR" altLang="en-US" sz="1600">
                <a:cs typeface="Arial" charset="0"/>
              </a:endParaRPr>
            </a:p>
          </p:txBody>
        </p:sp>
        <p:graphicFrame>
          <p:nvGraphicFramePr>
            <p:cNvPr id="14541" name="Object 167"/>
            <p:cNvGraphicFramePr>
              <a:graphicFrameLocks noChangeAspect="1"/>
            </p:cNvGraphicFramePr>
            <p:nvPr/>
          </p:nvGraphicFramePr>
          <p:xfrm>
            <a:off x="552" y="2305"/>
            <a:ext cx="857" cy="193"/>
          </p:xfrm>
          <a:graphic>
            <a:graphicData uri="http://schemas.openxmlformats.org/presentationml/2006/ole">
              <mc:AlternateContent xmlns:mc="http://schemas.openxmlformats.org/markup-compatibility/2006">
                <mc:Choice xmlns:v="urn:schemas-microsoft-com:vml" Requires="v">
                  <p:oleObj spid="_x0000_s14579" name="Equation" r:id="rId4" imgW="1016000" imgH="228600" progId="Equation.3">
                    <p:embed/>
                  </p:oleObj>
                </mc:Choice>
                <mc:Fallback>
                  <p:oleObj name="Equation" r:id="rId4" imgW="1016000" imgH="228600" progId="Equation.3">
                    <p:embed/>
                    <p:pic>
                      <p:nvPicPr>
                        <p:cNvPr id="0" name="Object 1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 y="2305"/>
                          <a:ext cx="85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2" name="Object 171"/>
            <p:cNvGraphicFramePr>
              <a:graphicFrameLocks noChangeAspect="1"/>
            </p:cNvGraphicFramePr>
            <p:nvPr/>
          </p:nvGraphicFramePr>
          <p:xfrm>
            <a:off x="1771" y="2241"/>
            <a:ext cx="3424" cy="236"/>
          </p:xfrm>
          <a:graphic>
            <a:graphicData uri="http://schemas.openxmlformats.org/presentationml/2006/ole">
              <mc:AlternateContent xmlns:mc="http://schemas.openxmlformats.org/markup-compatibility/2006">
                <mc:Choice xmlns:v="urn:schemas-microsoft-com:vml" Requires="v">
                  <p:oleObj spid="_x0000_s14580" name="Equation" r:id="rId6" imgW="4064000" imgH="279400" progId="Equation.3">
                    <p:embed/>
                  </p:oleObj>
                </mc:Choice>
                <mc:Fallback>
                  <p:oleObj name="Equation" r:id="rId6" imgW="4064000" imgH="279400" progId="Equation.3">
                    <p:embed/>
                    <p:pic>
                      <p:nvPicPr>
                        <p:cNvPr id="0" name="Object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1" y="2241"/>
                          <a:ext cx="3424"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42" name="Group 183"/>
          <p:cNvGrpSpPr>
            <a:grpSpLocks/>
          </p:cNvGrpSpPr>
          <p:nvPr/>
        </p:nvGrpSpPr>
        <p:grpSpPr bwMode="auto">
          <a:xfrm>
            <a:off x="201613" y="4227513"/>
            <a:ext cx="6802437" cy="398462"/>
            <a:chOff x="127" y="2810"/>
            <a:chExt cx="4285" cy="251"/>
          </a:xfrm>
        </p:grpSpPr>
        <p:sp>
          <p:nvSpPr>
            <p:cNvPr id="14538" name="Text Box 179"/>
            <p:cNvSpPr txBox="1">
              <a:spLocks noChangeArrowheads="1"/>
            </p:cNvSpPr>
            <p:nvPr/>
          </p:nvSpPr>
          <p:spPr bwMode="auto">
            <a:xfrm>
              <a:off x="127" y="2844"/>
              <a:ext cx="14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a:cs typeface="Arial" charset="0"/>
                </a:rPr>
                <a:t>Overall voltage gain is</a:t>
              </a:r>
              <a:endParaRPr lang="el-GR" altLang="en-US" sz="1600">
                <a:cs typeface="Arial" charset="0"/>
              </a:endParaRPr>
            </a:p>
          </p:txBody>
        </p:sp>
        <p:graphicFrame>
          <p:nvGraphicFramePr>
            <p:cNvPr id="14539" name="Object 180"/>
            <p:cNvGraphicFramePr>
              <a:graphicFrameLocks noChangeAspect="1"/>
            </p:cNvGraphicFramePr>
            <p:nvPr/>
          </p:nvGraphicFramePr>
          <p:xfrm>
            <a:off x="1579" y="2810"/>
            <a:ext cx="2833" cy="251"/>
          </p:xfrm>
          <a:graphic>
            <a:graphicData uri="http://schemas.openxmlformats.org/presentationml/2006/ole">
              <mc:AlternateContent xmlns:mc="http://schemas.openxmlformats.org/markup-compatibility/2006">
                <mc:Choice xmlns:v="urn:schemas-microsoft-com:vml" Requires="v">
                  <p:oleObj spid="_x0000_s14581" name="Equation" r:id="rId8" imgW="3149600" imgH="279400" progId="Equation.3">
                    <p:embed/>
                  </p:oleObj>
                </mc:Choice>
                <mc:Fallback>
                  <p:oleObj name="Equation" r:id="rId8" imgW="3149600" imgH="279400" progId="Equation.3">
                    <p:embed/>
                    <p:pic>
                      <p:nvPicPr>
                        <p:cNvPr id="0" name="Object 1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9" y="2810"/>
                          <a:ext cx="283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43" name="Group 187"/>
          <p:cNvGrpSpPr>
            <a:grpSpLocks/>
          </p:cNvGrpSpPr>
          <p:nvPr/>
        </p:nvGrpSpPr>
        <p:grpSpPr bwMode="auto">
          <a:xfrm>
            <a:off x="303213" y="4624388"/>
            <a:ext cx="5321300" cy="596900"/>
            <a:chOff x="806" y="3076"/>
            <a:chExt cx="3352" cy="376"/>
          </a:xfrm>
        </p:grpSpPr>
        <p:graphicFrame>
          <p:nvGraphicFramePr>
            <p:cNvPr id="14536" name="Object 185"/>
            <p:cNvGraphicFramePr>
              <a:graphicFrameLocks noChangeAspect="1"/>
            </p:cNvGraphicFramePr>
            <p:nvPr/>
          </p:nvGraphicFramePr>
          <p:xfrm>
            <a:off x="1557" y="3076"/>
            <a:ext cx="2601" cy="376"/>
          </p:xfrm>
          <a:graphic>
            <a:graphicData uri="http://schemas.openxmlformats.org/presentationml/2006/ole">
              <mc:AlternateContent xmlns:mc="http://schemas.openxmlformats.org/markup-compatibility/2006">
                <mc:Choice xmlns:v="urn:schemas-microsoft-com:vml" Requires="v">
                  <p:oleObj spid="_x0000_s14582" name="Equation" r:id="rId10" imgW="2997200" imgH="431800" progId="Equation.3">
                    <p:embed/>
                  </p:oleObj>
                </mc:Choice>
                <mc:Fallback>
                  <p:oleObj name="Equation" r:id="rId10" imgW="2997200" imgH="431800" progId="Equation.3">
                    <p:embed/>
                    <p:pic>
                      <p:nvPicPr>
                        <p:cNvPr id="0" name="Object 1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7" y="3076"/>
                          <a:ext cx="2601"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37" name="Text Box 186"/>
            <p:cNvSpPr txBox="1">
              <a:spLocks noChangeArrowheads="1"/>
            </p:cNvSpPr>
            <p:nvPr/>
          </p:nvSpPr>
          <p:spPr bwMode="auto">
            <a:xfrm>
              <a:off x="806" y="3134"/>
              <a:ext cx="7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en-US" sz="1600">
                  <a:cs typeface="Arial" charset="0"/>
                </a:rPr>
                <a:t>Therefore</a:t>
              </a:r>
              <a:endParaRPr lang="el-GR" altLang="en-US" sz="1600">
                <a:cs typeface="Arial" charset="0"/>
              </a:endParaRPr>
            </a:p>
          </p:txBody>
        </p:sp>
      </p:grpSp>
      <p:grpSp>
        <p:nvGrpSpPr>
          <p:cNvPr id="14344" name="Group 190"/>
          <p:cNvGrpSpPr>
            <a:grpSpLocks/>
          </p:cNvGrpSpPr>
          <p:nvPr/>
        </p:nvGrpSpPr>
        <p:grpSpPr bwMode="auto">
          <a:xfrm>
            <a:off x="322263" y="5280025"/>
            <a:ext cx="5434012" cy="779463"/>
            <a:chOff x="811" y="3271"/>
            <a:chExt cx="3423" cy="491"/>
          </a:xfrm>
        </p:grpSpPr>
        <p:sp>
          <p:nvSpPr>
            <p:cNvPr id="14534" name="Text Box 188"/>
            <p:cNvSpPr txBox="1">
              <a:spLocks noChangeArrowheads="1"/>
            </p:cNvSpPr>
            <p:nvPr/>
          </p:nvSpPr>
          <p:spPr bwMode="auto">
            <a:xfrm>
              <a:off x="811" y="3271"/>
              <a:ext cx="3423"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We have previously calculated </a:t>
              </a:r>
              <a:r>
                <a:rPr lang="el-GR" altLang="en-US" sz="1600">
                  <a:cs typeface="Arial" charset="0"/>
                </a:rPr>
                <a:t>β</a:t>
              </a:r>
              <a:r>
                <a:rPr lang="en-US" altLang="en-US" sz="1600">
                  <a:cs typeface="Arial" charset="0"/>
                </a:rPr>
                <a:t> = 0.14, so </a:t>
              </a:r>
            </a:p>
            <a:p>
              <a:pPr>
                <a:spcBef>
                  <a:spcPct val="50000"/>
                </a:spcBef>
              </a:pPr>
              <a:r>
                <a:rPr lang="en-US" altLang="en-US" sz="1600">
                  <a:cs typeface="Arial" charset="0"/>
                </a:rPr>
                <a:t>loop gain = </a:t>
              </a:r>
              <a:r>
                <a:rPr lang="el-GR" altLang="en-US" sz="1600">
                  <a:cs typeface="Arial" charset="0"/>
                </a:rPr>
                <a:t>β</a:t>
              </a:r>
              <a:r>
                <a:rPr lang="en-US" altLang="en-US" sz="1600">
                  <a:cs typeface="Arial" charset="0"/>
                </a:rPr>
                <a:t>A</a:t>
              </a:r>
              <a:r>
                <a:rPr lang="en-US" altLang="en-US" sz="1600" baseline="-25000">
                  <a:cs typeface="Arial" charset="0"/>
                </a:rPr>
                <a:t>iOL</a:t>
              </a:r>
              <a:r>
                <a:rPr lang="en-US" altLang="en-US" sz="1600">
                  <a:cs typeface="Arial" charset="0"/>
                </a:rPr>
                <a:t>=0.14 x 1.68 x 10</a:t>
              </a:r>
              <a:r>
                <a:rPr lang="en-US" altLang="en-US" sz="1600" baseline="30000">
                  <a:cs typeface="Arial" charset="0"/>
                </a:rPr>
                <a:t>5</a:t>
              </a:r>
              <a:r>
                <a:rPr lang="en-US" altLang="en-US" sz="1600">
                  <a:cs typeface="Arial" charset="0"/>
                </a:rPr>
                <a:t> = 2.4 x 10</a:t>
              </a:r>
              <a:r>
                <a:rPr lang="en-US" altLang="en-US" sz="1600" baseline="30000">
                  <a:cs typeface="Arial" charset="0"/>
                </a:rPr>
                <a:t>4</a:t>
              </a:r>
              <a:r>
                <a:rPr lang="en-US" altLang="en-US" sz="1600">
                  <a:cs typeface="Arial" charset="0"/>
                </a:rPr>
                <a:t> &gt;&gt; 1       </a:t>
              </a:r>
              <a:endParaRPr lang="el-GR" altLang="en-US" sz="1600" baseline="-25000">
                <a:cs typeface="Arial" charset="0"/>
              </a:endParaRPr>
            </a:p>
          </p:txBody>
        </p:sp>
        <p:sp>
          <p:nvSpPr>
            <p:cNvPr id="14535" name="Line 189"/>
            <p:cNvSpPr>
              <a:spLocks noChangeShapeType="1"/>
            </p:cNvSpPr>
            <p:nvPr/>
          </p:nvSpPr>
          <p:spPr bwMode="auto">
            <a:xfrm flipH="1">
              <a:off x="2880" y="3762"/>
              <a:ext cx="97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45" name="Text Box 192"/>
          <p:cNvSpPr txBox="1">
            <a:spLocks noChangeArrowheads="1"/>
          </p:cNvSpPr>
          <p:nvPr/>
        </p:nvSpPr>
        <p:spPr bwMode="auto">
          <a:xfrm>
            <a:off x="5614988" y="5486400"/>
            <a:ext cx="3282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i="1"/>
              <a:t>So we are justified in assuming A</a:t>
            </a:r>
            <a:r>
              <a:rPr lang="en-US" altLang="en-US" sz="1600" i="1" baseline="-25000"/>
              <a:t>iCL</a:t>
            </a:r>
            <a:r>
              <a:rPr lang="en-US" altLang="en-US" sz="1600" i="1"/>
              <a:t> </a:t>
            </a:r>
            <a:r>
              <a:rPr lang="en-US" altLang="en-US" sz="1600" i="1">
                <a:cs typeface="Arial" charset="0"/>
              </a:rPr>
              <a:t>≈1/</a:t>
            </a:r>
            <a:r>
              <a:rPr lang="el-GR" altLang="en-US" sz="1600" i="1">
                <a:cs typeface="Arial" charset="0"/>
              </a:rPr>
              <a:t>β</a:t>
            </a:r>
          </a:p>
        </p:txBody>
      </p:sp>
      <p:grpSp>
        <p:nvGrpSpPr>
          <p:cNvPr id="14346" name="Group 381"/>
          <p:cNvGrpSpPr>
            <a:grpSpLocks/>
          </p:cNvGrpSpPr>
          <p:nvPr/>
        </p:nvGrpSpPr>
        <p:grpSpPr bwMode="auto">
          <a:xfrm>
            <a:off x="1803400" y="669925"/>
            <a:ext cx="4633913" cy="3078163"/>
            <a:chOff x="4187252" y="700088"/>
            <a:chExt cx="4632898" cy="3078162"/>
          </a:xfrm>
        </p:grpSpPr>
        <p:grpSp>
          <p:nvGrpSpPr>
            <p:cNvPr id="14347" name="Group 204"/>
            <p:cNvGrpSpPr>
              <a:grpSpLocks/>
            </p:cNvGrpSpPr>
            <p:nvPr/>
          </p:nvGrpSpPr>
          <p:grpSpPr bwMode="auto">
            <a:xfrm>
              <a:off x="4187252" y="700090"/>
              <a:ext cx="4634521" cy="3078168"/>
              <a:chOff x="4187252" y="700090"/>
              <a:chExt cx="4634521" cy="3078168"/>
            </a:xfrm>
          </p:grpSpPr>
          <p:grpSp>
            <p:nvGrpSpPr>
              <p:cNvPr id="14351" name="Group 386"/>
              <p:cNvGrpSpPr>
                <a:grpSpLocks/>
              </p:cNvGrpSpPr>
              <p:nvPr/>
            </p:nvGrpSpPr>
            <p:grpSpPr bwMode="auto">
              <a:xfrm>
                <a:off x="4258125" y="700090"/>
                <a:ext cx="4563648" cy="3078168"/>
                <a:chOff x="1279" y="1283"/>
                <a:chExt cx="3336" cy="2268"/>
              </a:xfrm>
            </p:grpSpPr>
            <p:sp>
              <p:nvSpPr>
                <p:cNvPr id="14360" name="Line 7"/>
                <p:cNvSpPr>
                  <a:spLocks noChangeShapeType="1"/>
                </p:cNvSpPr>
                <p:nvPr/>
              </p:nvSpPr>
              <p:spPr bwMode="auto">
                <a:xfrm>
                  <a:off x="2963" y="3351"/>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Freeform 8"/>
                <p:cNvSpPr>
                  <a:spLocks noEditPoints="1"/>
                </p:cNvSpPr>
                <p:nvPr/>
              </p:nvSpPr>
              <p:spPr bwMode="auto">
                <a:xfrm>
                  <a:off x="1420" y="3084"/>
                  <a:ext cx="88" cy="234"/>
                </a:xfrm>
                <a:custGeom>
                  <a:avLst/>
                  <a:gdLst>
                    <a:gd name="T0" fmla="*/ 30 w 88"/>
                    <a:gd name="T1" fmla="*/ 234 h 234"/>
                    <a:gd name="T2" fmla="*/ 59 w 88"/>
                    <a:gd name="T3" fmla="*/ 234 h 234"/>
                    <a:gd name="T4" fmla="*/ 15 w 88"/>
                    <a:gd name="T5" fmla="*/ 218 h 234"/>
                    <a:gd name="T6" fmla="*/ 73 w 88"/>
                    <a:gd name="T7" fmla="*/ 218 h 234"/>
                    <a:gd name="T8" fmla="*/ 0 w 88"/>
                    <a:gd name="T9" fmla="*/ 203 h 234"/>
                    <a:gd name="T10" fmla="*/ 88 w 88"/>
                    <a:gd name="T11" fmla="*/ 203 h 234"/>
                    <a:gd name="T12" fmla="*/ 44 w 88"/>
                    <a:gd name="T13" fmla="*/ 0 h 234"/>
                    <a:gd name="T14" fmla="*/ 44 w 88"/>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34"/>
                    <a:gd name="T26" fmla="*/ 88 w 88"/>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34">
                      <a:moveTo>
                        <a:pt x="30" y="234"/>
                      </a:moveTo>
                      <a:lnTo>
                        <a:pt x="59" y="234"/>
                      </a:lnTo>
                      <a:moveTo>
                        <a:pt x="15" y="218"/>
                      </a:moveTo>
                      <a:lnTo>
                        <a:pt x="73" y="218"/>
                      </a:lnTo>
                      <a:moveTo>
                        <a:pt x="0" y="203"/>
                      </a:moveTo>
                      <a:lnTo>
                        <a:pt x="88"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2" name="Freeform 9"/>
                <p:cNvSpPr>
                  <a:spLocks/>
                </p:cNvSpPr>
                <p:nvPr/>
              </p:nvSpPr>
              <p:spPr bwMode="auto">
                <a:xfrm>
                  <a:off x="1389" y="2951"/>
                  <a:ext cx="150" cy="160"/>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14363" name="Freeform 10"/>
                <p:cNvSpPr>
                  <a:spLocks noEditPoints="1"/>
                </p:cNvSpPr>
                <p:nvPr/>
              </p:nvSpPr>
              <p:spPr bwMode="auto">
                <a:xfrm>
                  <a:off x="1389" y="2951"/>
                  <a:ext cx="150" cy="160"/>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w 384"/>
                    <a:gd name="T13" fmla="*/ 0 h 410"/>
                    <a:gd name="T14" fmla="*/ 0 w 384"/>
                    <a:gd name="T15" fmla="*/ 0 h 410"/>
                    <a:gd name="T16" fmla="*/ 0 w 384"/>
                    <a:gd name="T17" fmla="*/ 0 h 410"/>
                    <a:gd name="T18" fmla="*/ 0 w 384"/>
                    <a:gd name="T19" fmla="*/ 0 h 410"/>
                    <a:gd name="T20" fmla="*/ 0 w 384"/>
                    <a:gd name="T21" fmla="*/ 0 h 410"/>
                    <a:gd name="T22" fmla="*/ 0 w 384"/>
                    <a:gd name="T23" fmla="*/ 0 h 410"/>
                    <a:gd name="T24" fmla="*/ 0 w 384"/>
                    <a:gd name="T25" fmla="*/ 0 h 410"/>
                    <a:gd name="T26" fmla="*/ 0 w 384"/>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10"/>
                    <a:gd name="T44" fmla="*/ 384 w 384"/>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10">
                      <a:moveTo>
                        <a:pt x="192" y="205"/>
                      </a:moveTo>
                      <a:cubicBezTo>
                        <a:pt x="192" y="243"/>
                        <a:pt x="221" y="273"/>
                        <a:pt x="256" y="273"/>
                      </a:cubicBezTo>
                      <a:cubicBezTo>
                        <a:pt x="291" y="273"/>
                        <a:pt x="320" y="243"/>
                        <a:pt x="320" y="205"/>
                      </a:cubicBezTo>
                      <a:cubicBezTo>
                        <a:pt x="320" y="205"/>
                        <a:pt x="320" y="205"/>
                        <a:pt x="320" y="205"/>
                      </a:cubicBezTo>
                      <a:moveTo>
                        <a:pt x="64" y="205"/>
                      </a:moveTo>
                      <a:cubicBezTo>
                        <a:pt x="64" y="167"/>
                        <a:pt x="93" y="137"/>
                        <a:pt x="128" y="137"/>
                      </a:cubicBezTo>
                      <a:cubicBezTo>
                        <a:pt x="163" y="137"/>
                        <a:pt x="192" y="167"/>
                        <a:pt x="192" y="205"/>
                      </a:cubicBezTo>
                      <a:cubicBezTo>
                        <a:pt x="192" y="205"/>
                        <a:pt x="192" y="205"/>
                        <a:pt x="192" y="205"/>
                      </a:cubicBez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4" name="Freeform 11"/>
                <p:cNvSpPr>
                  <a:spLocks/>
                </p:cNvSpPr>
                <p:nvPr/>
              </p:nvSpPr>
              <p:spPr bwMode="auto">
                <a:xfrm>
                  <a:off x="1433" y="26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5" name="Line 12"/>
                <p:cNvSpPr>
                  <a:spLocks noChangeShapeType="1"/>
                </p:cNvSpPr>
                <p:nvPr/>
              </p:nvSpPr>
              <p:spPr bwMode="auto">
                <a:xfrm flipV="1">
                  <a:off x="1464" y="2485"/>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13"/>
                <p:cNvSpPr>
                  <a:spLocks noChangeShapeType="1"/>
                </p:cNvSpPr>
                <p:nvPr/>
              </p:nvSpPr>
              <p:spPr bwMode="auto">
                <a:xfrm>
                  <a:off x="1464" y="248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14"/>
                <p:cNvSpPr>
                  <a:spLocks noChangeShapeType="1"/>
                </p:cNvSpPr>
                <p:nvPr/>
              </p:nvSpPr>
              <p:spPr bwMode="auto">
                <a:xfrm>
                  <a:off x="1464" y="2784"/>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15"/>
                <p:cNvSpPr>
                  <a:spLocks noChangeShapeType="1"/>
                </p:cNvSpPr>
                <p:nvPr/>
              </p:nvSpPr>
              <p:spPr bwMode="auto">
                <a:xfrm>
                  <a:off x="1689" y="2485"/>
                  <a:ext cx="1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16"/>
                <p:cNvSpPr>
                  <a:spLocks noChangeShapeType="1"/>
                </p:cNvSpPr>
                <p:nvPr/>
              </p:nvSpPr>
              <p:spPr bwMode="auto">
                <a:xfrm flipV="1">
                  <a:off x="1839" y="1485"/>
                  <a:ext cx="1" cy="10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Freeform 17"/>
                <p:cNvSpPr>
                  <a:spLocks noEditPoints="1"/>
                </p:cNvSpPr>
                <p:nvPr/>
              </p:nvSpPr>
              <p:spPr bwMode="auto">
                <a:xfrm>
                  <a:off x="1864" y="2325"/>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1" name="Freeform 18"/>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2" name="Freeform 19"/>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3" name="Freeform 20"/>
                <p:cNvSpPr>
                  <a:spLocks/>
                </p:cNvSpPr>
                <p:nvPr/>
              </p:nvSpPr>
              <p:spPr bwMode="auto">
                <a:xfrm>
                  <a:off x="2057" y="2851"/>
                  <a:ext cx="63" cy="167"/>
                </a:xfrm>
                <a:custGeom>
                  <a:avLst/>
                  <a:gdLst>
                    <a:gd name="T0" fmla="*/ 32 w 63"/>
                    <a:gd name="T1" fmla="*/ 167 h 167"/>
                    <a:gd name="T2" fmla="*/ 0 w 63"/>
                    <a:gd name="T3" fmla="*/ 153 h 167"/>
                    <a:gd name="T4" fmla="*/ 63 w 63"/>
                    <a:gd name="T5" fmla="*/ 125 h 167"/>
                    <a:gd name="T6" fmla="*/ 0 w 63"/>
                    <a:gd name="T7" fmla="*/ 97 h 167"/>
                    <a:gd name="T8" fmla="*/ 63 w 63"/>
                    <a:gd name="T9" fmla="*/ 70 h 167"/>
                    <a:gd name="T10" fmla="*/ 0 w 63"/>
                    <a:gd name="T11" fmla="*/ 42 h 167"/>
                    <a:gd name="T12" fmla="*/ 63 w 63"/>
                    <a:gd name="T13" fmla="*/ 14 h 167"/>
                    <a:gd name="T14" fmla="*/ 32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4" name="Freeform 21"/>
                <p:cNvSpPr>
                  <a:spLocks noEditPoints="1"/>
                </p:cNvSpPr>
                <p:nvPr/>
              </p:nvSpPr>
              <p:spPr bwMode="auto">
                <a:xfrm>
                  <a:off x="2045" y="3084"/>
                  <a:ext cx="87" cy="234"/>
                </a:xfrm>
                <a:custGeom>
                  <a:avLst/>
                  <a:gdLst>
                    <a:gd name="T0" fmla="*/ 29 w 87"/>
                    <a:gd name="T1" fmla="*/ 234 h 234"/>
                    <a:gd name="T2" fmla="*/ 58 w 87"/>
                    <a:gd name="T3" fmla="*/ 234 h 234"/>
                    <a:gd name="T4" fmla="*/ 14 w 87"/>
                    <a:gd name="T5" fmla="*/ 218 h 234"/>
                    <a:gd name="T6" fmla="*/ 73 w 87"/>
                    <a:gd name="T7" fmla="*/ 218 h 234"/>
                    <a:gd name="T8" fmla="*/ 0 w 87"/>
                    <a:gd name="T9" fmla="*/ 203 h 234"/>
                    <a:gd name="T10" fmla="*/ 87 w 87"/>
                    <a:gd name="T11" fmla="*/ 203 h 234"/>
                    <a:gd name="T12" fmla="*/ 44 w 87"/>
                    <a:gd name="T13" fmla="*/ 0 h 234"/>
                    <a:gd name="T14" fmla="*/ 44 w 87"/>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5" name="Line 22"/>
                <p:cNvSpPr>
                  <a:spLocks noChangeShapeType="1"/>
                </p:cNvSpPr>
                <p:nvPr/>
              </p:nvSpPr>
              <p:spPr bwMode="auto">
                <a:xfrm flipV="1">
                  <a:off x="2089" y="2645"/>
                  <a:ext cx="1" cy="20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23"/>
                <p:cNvSpPr>
                  <a:spLocks noChangeShapeType="1"/>
                </p:cNvSpPr>
                <p:nvPr/>
              </p:nvSpPr>
              <p:spPr bwMode="auto">
                <a:xfrm flipV="1">
                  <a:off x="2089" y="3018"/>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Rectangle 24"/>
                <p:cNvSpPr>
                  <a:spLocks noChangeArrowheads="1"/>
                </p:cNvSpPr>
                <p:nvPr/>
              </p:nvSpPr>
              <p:spPr bwMode="auto">
                <a:xfrm>
                  <a:off x="1285" y="2908"/>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Vg</a:t>
                  </a:r>
                  <a:endParaRPr lang="en-GB" altLang="en-US"/>
                </a:p>
              </p:txBody>
            </p:sp>
            <p:sp>
              <p:nvSpPr>
                <p:cNvPr id="14378" name="Rectangle 25"/>
                <p:cNvSpPr>
                  <a:spLocks noChangeArrowheads="1"/>
                </p:cNvSpPr>
                <p:nvPr/>
              </p:nvSpPr>
              <p:spPr bwMode="auto">
                <a:xfrm>
                  <a:off x="1279" y="3120"/>
                  <a:ext cx="15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1mV</a:t>
                  </a:r>
                  <a:endParaRPr lang="en-GB" altLang="en-US"/>
                </a:p>
              </p:txBody>
            </p:sp>
            <p:sp>
              <p:nvSpPr>
                <p:cNvPr id="14379" name="Rectangle 26"/>
                <p:cNvSpPr>
                  <a:spLocks noChangeArrowheads="1"/>
                </p:cNvSpPr>
                <p:nvPr/>
              </p:nvSpPr>
              <p:spPr bwMode="auto">
                <a:xfrm>
                  <a:off x="1285" y="2620"/>
                  <a:ext cx="95"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Rg</a:t>
                  </a:r>
                  <a:endParaRPr lang="en-GB" altLang="en-US"/>
                </a:p>
              </p:txBody>
            </p:sp>
            <p:sp>
              <p:nvSpPr>
                <p:cNvPr id="14380" name="Rectangle 27"/>
                <p:cNvSpPr>
                  <a:spLocks noChangeArrowheads="1"/>
                </p:cNvSpPr>
                <p:nvPr/>
              </p:nvSpPr>
              <p:spPr bwMode="auto">
                <a:xfrm>
                  <a:off x="1285" y="2709"/>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750</a:t>
                  </a:r>
                  <a:endParaRPr lang="en-GB" altLang="en-US"/>
                </a:p>
              </p:txBody>
            </p:sp>
            <p:sp>
              <p:nvSpPr>
                <p:cNvPr id="14381" name="Rectangle 28"/>
                <p:cNvSpPr>
                  <a:spLocks noChangeArrowheads="1"/>
                </p:cNvSpPr>
                <p:nvPr/>
              </p:nvSpPr>
              <p:spPr bwMode="auto">
                <a:xfrm>
                  <a:off x="1604" y="2539"/>
                  <a:ext cx="14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2.2u</a:t>
                  </a:r>
                  <a:endParaRPr lang="en-GB" altLang="en-US"/>
                </a:p>
              </p:txBody>
            </p:sp>
            <p:sp>
              <p:nvSpPr>
                <p:cNvPr id="14382" name="Rectangle 29"/>
                <p:cNvSpPr>
                  <a:spLocks noChangeArrowheads="1"/>
                </p:cNvSpPr>
                <p:nvPr/>
              </p:nvSpPr>
              <p:spPr bwMode="auto">
                <a:xfrm>
                  <a:off x="1623" y="2345"/>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C1</a:t>
                  </a:r>
                  <a:endParaRPr lang="en-GB" altLang="en-US"/>
                </a:p>
              </p:txBody>
            </p:sp>
            <p:sp>
              <p:nvSpPr>
                <p:cNvPr id="14383" name="Oval 30"/>
                <p:cNvSpPr>
                  <a:spLocks noChangeArrowheads="1"/>
                </p:cNvSpPr>
                <p:nvPr/>
              </p:nvSpPr>
              <p:spPr bwMode="auto">
                <a:xfrm>
                  <a:off x="1826" y="2471"/>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384" name="Oval 31"/>
                <p:cNvSpPr>
                  <a:spLocks noChangeArrowheads="1"/>
                </p:cNvSpPr>
                <p:nvPr/>
              </p:nvSpPr>
              <p:spPr bwMode="auto">
                <a:xfrm>
                  <a:off x="1826" y="2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385" name="Rectangle 32"/>
                <p:cNvSpPr>
                  <a:spLocks noChangeArrowheads="1"/>
                </p:cNvSpPr>
                <p:nvPr/>
              </p:nvSpPr>
              <p:spPr bwMode="auto">
                <a:xfrm>
                  <a:off x="1947" y="2308"/>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14386" name="Line 33"/>
                <p:cNvSpPr>
                  <a:spLocks noChangeShapeType="1"/>
                </p:cNvSpPr>
                <p:nvPr/>
              </p:nvSpPr>
              <p:spPr bwMode="auto">
                <a:xfrm>
                  <a:off x="1651"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Line 34"/>
                <p:cNvSpPr>
                  <a:spLocks noChangeShapeType="1"/>
                </p:cNvSpPr>
                <p:nvPr/>
              </p:nvSpPr>
              <p:spPr bwMode="auto">
                <a:xfrm>
                  <a:off x="1689"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35"/>
                <p:cNvSpPr>
                  <a:spLocks noChangeShapeType="1"/>
                </p:cNvSpPr>
                <p:nvPr/>
              </p:nvSpPr>
              <p:spPr bwMode="auto">
                <a:xfrm>
                  <a:off x="2238" y="295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Line 36"/>
                <p:cNvSpPr>
                  <a:spLocks noChangeShapeType="1"/>
                </p:cNvSpPr>
                <p:nvPr/>
              </p:nvSpPr>
              <p:spPr bwMode="auto">
                <a:xfrm>
                  <a:off x="2238" y="291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Oval 37"/>
                <p:cNvSpPr>
                  <a:spLocks noChangeArrowheads="1"/>
                </p:cNvSpPr>
                <p:nvPr/>
              </p:nvSpPr>
              <p:spPr bwMode="auto">
                <a:xfrm>
                  <a:off x="2076" y="3138"/>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391" name="Oval 38"/>
                <p:cNvSpPr>
                  <a:spLocks noChangeArrowheads="1"/>
                </p:cNvSpPr>
                <p:nvPr/>
              </p:nvSpPr>
              <p:spPr bwMode="auto">
                <a:xfrm>
                  <a:off x="2076" y="31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392" name="Line 39"/>
                <p:cNvSpPr>
                  <a:spLocks noChangeShapeType="1"/>
                </p:cNvSpPr>
                <p:nvPr/>
              </p:nvSpPr>
              <p:spPr bwMode="auto">
                <a:xfrm>
                  <a:off x="2276" y="295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3" name="Line 40"/>
                <p:cNvSpPr>
                  <a:spLocks noChangeShapeType="1"/>
                </p:cNvSpPr>
                <p:nvPr/>
              </p:nvSpPr>
              <p:spPr bwMode="auto">
                <a:xfrm>
                  <a:off x="2089" y="315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Line 41"/>
                <p:cNvSpPr>
                  <a:spLocks noChangeShapeType="1"/>
                </p:cNvSpPr>
                <p:nvPr/>
              </p:nvSpPr>
              <p:spPr bwMode="auto">
                <a:xfrm flipV="1">
                  <a:off x="2276" y="271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42"/>
                <p:cNvSpPr>
                  <a:spLocks noChangeShapeType="1"/>
                </p:cNvSpPr>
                <p:nvPr/>
              </p:nvSpPr>
              <p:spPr bwMode="auto">
                <a:xfrm flipH="1">
                  <a:off x="2089" y="271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Freeform 43"/>
                <p:cNvSpPr>
                  <a:spLocks/>
                </p:cNvSpPr>
                <p:nvPr/>
              </p:nvSpPr>
              <p:spPr bwMode="auto">
                <a:xfrm>
                  <a:off x="2057" y="1885"/>
                  <a:ext cx="63" cy="166"/>
                </a:xfrm>
                <a:custGeom>
                  <a:avLst/>
                  <a:gdLst>
                    <a:gd name="T0" fmla="*/ 32 w 63"/>
                    <a:gd name="T1" fmla="*/ 166 h 166"/>
                    <a:gd name="T2" fmla="*/ 0 w 63"/>
                    <a:gd name="T3" fmla="*/ 152 h 166"/>
                    <a:gd name="T4" fmla="*/ 63 w 63"/>
                    <a:gd name="T5" fmla="*/ 125 h 166"/>
                    <a:gd name="T6" fmla="*/ 0 w 63"/>
                    <a:gd name="T7" fmla="*/ 97 h 166"/>
                    <a:gd name="T8" fmla="*/ 63 w 63"/>
                    <a:gd name="T9" fmla="*/ 69 h 166"/>
                    <a:gd name="T10" fmla="*/ 0 w 63"/>
                    <a:gd name="T11" fmla="*/ 42 h 166"/>
                    <a:gd name="T12" fmla="*/ 63 w 63"/>
                    <a:gd name="T13" fmla="*/ 14 h 166"/>
                    <a:gd name="T14" fmla="*/ 32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7" name="Line 44"/>
                <p:cNvSpPr>
                  <a:spLocks noChangeShapeType="1"/>
                </p:cNvSpPr>
                <p:nvPr/>
              </p:nvSpPr>
              <p:spPr bwMode="auto">
                <a:xfrm flipV="1">
                  <a:off x="2089" y="2051"/>
                  <a:ext cx="1" cy="27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45"/>
                <p:cNvSpPr>
                  <a:spLocks noChangeShapeType="1"/>
                </p:cNvSpPr>
                <p:nvPr/>
              </p:nvSpPr>
              <p:spPr bwMode="auto">
                <a:xfrm flipV="1">
                  <a:off x="2089"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Rectangle 46"/>
                <p:cNvSpPr>
                  <a:spLocks noChangeArrowheads="1"/>
                </p:cNvSpPr>
                <p:nvPr/>
              </p:nvSpPr>
              <p:spPr bwMode="auto">
                <a:xfrm>
                  <a:off x="1897" y="2851"/>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14400" name="Rectangle 47"/>
                <p:cNvSpPr>
                  <a:spLocks noChangeArrowheads="1"/>
                </p:cNvSpPr>
                <p:nvPr/>
              </p:nvSpPr>
              <p:spPr bwMode="auto">
                <a:xfrm>
                  <a:off x="1897" y="2944"/>
                  <a:ext cx="1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14401" name="Rectangle 48"/>
                <p:cNvSpPr>
                  <a:spLocks noChangeArrowheads="1"/>
                </p:cNvSpPr>
                <p:nvPr/>
              </p:nvSpPr>
              <p:spPr bwMode="auto">
                <a:xfrm>
                  <a:off x="2309" y="2814"/>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C3</a:t>
                  </a:r>
                  <a:endParaRPr lang="en-GB" altLang="en-US"/>
                </a:p>
              </p:txBody>
            </p:sp>
            <p:sp>
              <p:nvSpPr>
                <p:cNvPr id="14402" name="Rectangle 49"/>
                <p:cNvSpPr>
                  <a:spLocks noChangeArrowheads="1"/>
                </p:cNvSpPr>
                <p:nvPr/>
              </p:nvSpPr>
              <p:spPr bwMode="auto">
                <a:xfrm>
                  <a:off x="2309" y="2976"/>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82u</a:t>
                  </a:r>
                  <a:endParaRPr lang="en-GB" altLang="en-US"/>
                </a:p>
              </p:txBody>
            </p:sp>
            <p:sp>
              <p:nvSpPr>
                <p:cNvPr id="14403" name="Freeform 50"/>
                <p:cNvSpPr>
                  <a:spLocks/>
                </p:cNvSpPr>
                <p:nvPr/>
              </p:nvSpPr>
              <p:spPr bwMode="auto">
                <a:xfrm>
                  <a:off x="1399" y="2425"/>
                  <a:ext cx="67" cy="116"/>
                </a:xfrm>
                <a:custGeom>
                  <a:avLst/>
                  <a:gdLst>
                    <a:gd name="T0" fmla="*/ 0 w 67"/>
                    <a:gd name="T1" fmla="*/ 116 h 116"/>
                    <a:gd name="T2" fmla="*/ 67 w 67"/>
                    <a:gd name="T3" fmla="*/ 0 h 116"/>
                    <a:gd name="T4" fmla="*/ 0 60000 65536"/>
                    <a:gd name="T5" fmla="*/ 0 60000 65536"/>
                    <a:gd name="T6" fmla="*/ 0 w 67"/>
                    <a:gd name="T7" fmla="*/ 0 h 116"/>
                    <a:gd name="T8" fmla="*/ 67 w 67"/>
                    <a:gd name="T9" fmla="*/ 116 h 116"/>
                  </a:gdLst>
                  <a:ahLst/>
                  <a:cxnLst>
                    <a:cxn ang="T4">
                      <a:pos x="T0" y="T1"/>
                    </a:cxn>
                    <a:cxn ang="T5">
                      <a:pos x="T2" y="T3"/>
                    </a:cxn>
                  </a:cxnLst>
                  <a:rect l="T6" t="T7" r="T8" b="T9"/>
                  <a:pathLst>
                    <a:path w="67" h="116">
                      <a:moveTo>
                        <a:pt x="0" y="116"/>
                      </a:moveTo>
                      <a:cubicBezTo>
                        <a:pt x="0" y="63"/>
                        <a:pt x="27" y="17"/>
                        <a:pt x="67"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04" name="Freeform 51"/>
                <p:cNvSpPr>
                  <a:spLocks/>
                </p:cNvSpPr>
                <p:nvPr/>
              </p:nvSpPr>
              <p:spPr bwMode="auto">
                <a:xfrm>
                  <a:off x="1451" y="2404"/>
                  <a:ext cx="48" cy="47"/>
                </a:xfrm>
                <a:custGeom>
                  <a:avLst/>
                  <a:gdLst>
                    <a:gd name="T0" fmla="*/ 0 w 123"/>
                    <a:gd name="T1" fmla="*/ 0 h 120"/>
                    <a:gd name="T2" fmla="*/ 0 w 123"/>
                    <a:gd name="T3" fmla="*/ 0 h 120"/>
                    <a:gd name="T4" fmla="*/ 0 w 123"/>
                    <a:gd name="T5" fmla="*/ 0 h 120"/>
                    <a:gd name="T6" fmla="*/ 0 w 123"/>
                    <a:gd name="T7" fmla="*/ 0 h 120"/>
                    <a:gd name="T8" fmla="*/ 0 w 123"/>
                    <a:gd name="T9" fmla="*/ 0 h 120"/>
                    <a:gd name="T10" fmla="*/ 0 60000 65536"/>
                    <a:gd name="T11" fmla="*/ 0 60000 65536"/>
                    <a:gd name="T12" fmla="*/ 0 60000 65536"/>
                    <a:gd name="T13" fmla="*/ 0 60000 65536"/>
                    <a:gd name="T14" fmla="*/ 0 60000 65536"/>
                    <a:gd name="T15" fmla="*/ 0 w 123"/>
                    <a:gd name="T16" fmla="*/ 0 h 120"/>
                    <a:gd name="T17" fmla="*/ 123 w 123"/>
                    <a:gd name="T18" fmla="*/ 120 h 120"/>
                  </a:gdLst>
                  <a:ahLst/>
                  <a:cxnLst>
                    <a:cxn ang="T10">
                      <a:pos x="T0" y="T1"/>
                    </a:cxn>
                    <a:cxn ang="T11">
                      <a:pos x="T2" y="T3"/>
                    </a:cxn>
                    <a:cxn ang="T12">
                      <a:pos x="T4" y="T5"/>
                    </a:cxn>
                    <a:cxn ang="T13">
                      <a:pos x="T6" y="T7"/>
                    </a:cxn>
                    <a:cxn ang="T14">
                      <a:pos x="T8" y="T9"/>
                    </a:cxn>
                  </a:cxnLst>
                  <a:rect l="T15" t="T16" r="T17" b="T18"/>
                  <a:pathLst>
                    <a:path w="123" h="120">
                      <a:moveTo>
                        <a:pt x="123" y="37"/>
                      </a:moveTo>
                      <a:lnTo>
                        <a:pt x="22" y="120"/>
                      </a:lnTo>
                      <a:cubicBezTo>
                        <a:pt x="33" y="78"/>
                        <a:pt x="25" y="34"/>
                        <a:pt x="0" y="0"/>
                      </a:cubicBezTo>
                      <a:lnTo>
                        <a:pt x="123" y="3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4405" name="Rectangle 52"/>
                <p:cNvSpPr>
                  <a:spLocks noChangeArrowheads="1"/>
                </p:cNvSpPr>
                <p:nvPr/>
              </p:nvSpPr>
              <p:spPr bwMode="auto">
                <a:xfrm>
                  <a:off x="1317" y="2389"/>
                  <a:ext cx="1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14406" name="Rectangle 53"/>
                <p:cNvSpPr>
                  <a:spLocks noChangeArrowheads="1"/>
                </p:cNvSpPr>
                <p:nvPr/>
              </p:nvSpPr>
              <p:spPr bwMode="auto">
                <a:xfrm>
                  <a:off x="1327" y="2389"/>
                  <a:ext cx="7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in</a:t>
                  </a:r>
                  <a:endParaRPr lang="en-GB" altLang="en-US"/>
                </a:p>
              </p:txBody>
            </p:sp>
            <p:sp>
              <p:nvSpPr>
                <p:cNvPr id="14407" name="Rectangle 54"/>
                <p:cNvSpPr>
                  <a:spLocks noChangeArrowheads="1"/>
                </p:cNvSpPr>
                <p:nvPr/>
              </p:nvSpPr>
              <p:spPr bwMode="auto">
                <a:xfrm>
                  <a:off x="2122" y="2546"/>
                  <a:ext cx="31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4408" name="Oval 55"/>
                <p:cNvSpPr>
                  <a:spLocks noChangeArrowheads="1"/>
                </p:cNvSpPr>
                <p:nvPr/>
              </p:nvSpPr>
              <p:spPr bwMode="auto">
                <a:xfrm>
                  <a:off x="2076" y="269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409" name="Oval 56"/>
                <p:cNvSpPr>
                  <a:spLocks noChangeArrowheads="1"/>
                </p:cNvSpPr>
                <p:nvPr/>
              </p:nvSpPr>
              <p:spPr bwMode="auto">
                <a:xfrm>
                  <a:off x="2076"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10" name="Freeform 57"/>
                <p:cNvSpPr>
                  <a:spLocks noEditPoints="1"/>
                </p:cNvSpPr>
                <p:nvPr/>
              </p:nvSpPr>
              <p:spPr bwMode="auto">
                <a:xfrm>
                  <a:off x="2463" y="2058"/>
                  <a:ext cx="225" cy="320"/>
                </a:xfrm>
                <a:custGeom>
                  <a:avLst/>
                  <a:gdLst>
                    <a:gd name="T0" fmla="*/ 0 w 225"/>
                    <a:gd name="T1" fmla="*/ 160 h 320"/>
                    <a:gd name="T2" fmla="*/ 113 w 225"/>
                    <a:gd name="T3" fmla="*/ 160 h 320"/>
                    <a:gd name="T4" fmla="*/ 113 w 225"/>
                    <a:gd name="T5" fmla="*/ 80 h 320"/>
                    <a:gd name="T6" fmla="*/ 113 w 225"/>
                    <a:gd name="T7" fmla="*/ 240 h 320"/>
                    <a:gd name="T8" fmla="*/ 113 w 225"/>
                    <a:gd name="T9" fmla="*/ 200 h 320"/>
                    <a:gd name="T10" fmla="*/ 225 w 225"/>
                    <a:gd name="T11" fmla="*/ 249 h 320"/>
                    <a:gd name="T12" fmla="*/ 225 w 225"/>
                    <a:gd name="T13" fmla="*/ 320 h 320"/>
                    <a:gd name="T14" fmla="*/ 113 w 225"/>
                    <a:gd name="T15" fmla="*/ 120 h 320"/>
                    <a:gd name="T16" fmla="*/ 225 w 225"/>
                    <a:gd name="T17" fmla="*/ 70 h 320"/>
                    <a:gd name="T18" fmla="*/ 225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1" name="Freeform 58"/>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12" name="Freeform 59"/>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3" name="Line 60"/>
                <p:cNvSpPr>
                  <a:spLocks noChangeShapeType="1"/>
                </p:cNvSpPr>
                <p:nvPr/>
              </p:nvSpPr>
              <p:spPr bwMode="auto">
                <a:xfrm>
                  <a:off x="2089" y="2218"/>
                  <a:ext cx="37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4" name="Rectangle 61"/>
                <p:cNvSpPr>
                  <a:spLocks noChangeArrowheads="1"/>
                </p:cNvSpPr>
                <p:nvPr/>
              </p:nvSpPr>
              <p:spPr bwMode="auto">
                <a:xfrm>
                  <a:off x="1910" y="1920"/>
                  <a:ext cx="13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14415" name="Rectangle 62"/>
                <p:cNvSpPr>
                  <a:spLocks noChangeArrowheads="1"/>
                </p:cNvSpPr>
                <p:nvPr/>
              </p:nvSpPr>
              <p:spPr bwMode="auto">
                <a:xfrm>
                  <a:off x="2534" y="2320"/>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14416" name="Rectangle 63"/>
                <p:cNvSpPr>
                  <a:spLocks noChangeArrowheads="1"/>
                </p:cNvSpPr>
                <p:nvPr/>
              </p:nvSpPr>
              <p:spPr bwMode="auto">
                <a:xfrm>
                  <a:off x="2721" y="2227"/>
                  <a:ext cx="36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14417" name="Oval 64"/>
                <p:cNvSpPr>
                  <a:spLocks noChangeArrowheads="1"/>
                </p:cNvSpPr>
                <p:nvPr/>
              </p:nvSpPr>
              <p:spPr bwMode="auto">
                <a:xfrm>
                  <a:off x="2076" y="2205"/>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418" name="Oval 65"/>
                <p:cNvSpPr>
                  <a:spLocks noChangeArrowheads="1"/>
                </p:cNvSpPr>
                <p:nvPr/>
              </p:nvSpPr>
              <p:spPr bwMode="auto">
                <a:xfrm>
                  <a:off x="2076" y="22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19" name="Freeform 66"/>
                <p:cNvSpPr>
                  <a:spLocks/>
                </p:cNvSpPr>
                <p:nvPr/>
              </p:nvSpPr>
              <p:spPr bwMode="auto">
                <a:xfrm>
                  <a:off x="2657" y="1825"/>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70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0" name="Line 67"/>
                <p:cNvSpPr>
                  <a:spLocks noChangeShapeType="1"/>
                </p:cNvSpPr>
                <p:nvPr/>
              </p:nvSpPr>
              <p:spPr bwMode="auto">
                <a:xfrm flipV="1">
                  <a:off x="2688" y="1991"/>
                  <a:ext cx="1" cy="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1" name="Line 68"/>
                <p:cNvSpPr>
                  <a:spLocks noChangeShapeType="1"/>
                </p:cNvSpPr>
                <p:nvPr/>
              </p:nvSpPr>
              <p:spPr bwMode="auto">
                <a:xfrm flipV="1">
                  <a:off x="2688" y="1725"/>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2" name="Line 69"/>
                <p:cNvSpPr>
                  <a:spLocks noChangeShapeType="1"/>
                </p:cNvSpPr>
                <p:nvPr/>
              </p:nvSpPr>
              <p:spPr bwMode="auto">
                <a:xfrm>
                  <a:off x="2688" y="2058"/>
                  <a:ext cx="33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3" name="Line 70"/>
                <p:cNvSpPr>
                  <a:spLocks noChangeShapeType="1"/>
                </p:cNvSpPr>
                <p:nvPr/>
              </p:nvSpPr>
              <p:spPr bwMode="auto">
                <a:xfrm>
                  <a:off x="2988" y="192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4" name="Line 71"/>
                <p:cNvSpPr>
                  <a:spLocks noChangeShapeType="1"/>
                </p:cNvSpPr>
                <p:nvPr/>
              </p:nvSpPr>
              <p:spPr bwMode="auto">
                <a:xfrm>
                  <a:off x="2988" y="188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5" name="Line 72"/>
                <p:cNvSpPr>
                  <a:spLocks noChangeShapeType="1"/>
                </p:cNvSpPr>
                <p:nvPr/>
              </p:nvSpPr>
              <p:spPr bwMode="auto">
                <a:xfrm flipV="1">
                  <a:off x="3025" y="1928"/>
                  <a:ext cx="1" cy="13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6" name="Line 73"/>
                <p:cNvSpPr>
                  <a:spLocks noChangeShapeType="1"/>
                </p:cNvSpPr>
                <p:nvPr/>
              </p:nvSpPr>
              <p:spPr bwMode="auto">
                <a:xfrm flipV="1">
                  <a:off x="3025"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7" name="Oval 74"/>
                <p:cNvSpPr>
                  <a:spLocks noChangeArrowheads="1"/>
                </p:cNvSpPr>
                <p:nvPr/>
              </p:nvSpPr>
              <p:spPr bwMode="auto">
                <a:xfrm>
                  <a:off x="2675" y="2045"/>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428" name="Oval 75"/>
                <p:cNvSpPr>
                  <a:spLocks noChangeArrowheads="1"/>
                </p:cNvSpPr>
                <p:nvPr/>
              </p:nvSpPr>
              <p:spPr bwMode="auto">
                <a:xfrm>
                  <a:off x="2675" y="204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29" name="Rectangle 76"/>
                <p:cNvSpPr>
                  <a:spLocks noChangeArrowheads="1"/>
                </p:cNvSpPr>
                <p:nvPr/>
              </p:nvSpPr>
              <p:spPr bwMode="auto">
                <a:xfrm>
                  <a:off x="2509" y="1820"/>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14430" name="Rectangle 77"/>
                <p:cNvSpPr>
                  <a:spLocks noChangeArrowheads="1"/>
                </p:cNvSpPr>
                <p:nvPr/>
              </p:nvSpPr>
              <p:spPr bwMode="auto">
                <a:xfrm>
                  <a:off x="2509" y="1908"/>
                  <a:ext cx="7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14431" name="Rectangle 78"/>
                <p:cNvSpPr>
                  <a:spLocks noChangeArrowheads="1"/>
                </p:cNvSpPr>
                <p:nvPr/>
              </p:nvSpPr>
              <p:spPr bwMode="auto">
                <a:xfrm>
                  <a:off x="2834" y="1820"/>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Ce2</a:t>
                  </a:r>
                  <a:endParaRPr lang="en-GB" altLang="en-US"/>
                </a:p>
              </p:txBody>
            </p:sp>
            <p:sp>
              <p:nvSpPr>
                <p:cNvPr id="14432" name="Rectangle 79"/>
                <p:cNvSpPr>
                  <a:spLocks noChangeArrowheads="1"/>
                </p:cNvSpPr>
                <p:nvPr/>
              </p:nvSpPr>
              <p:spPr bwMode="auto">
                <a:xfrm>
                  <a:off x="2834" y="1908"/>
                  <a:ext cx="14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6.8u</a:t>
                  </a:r>
                  <a:endParaRPr lang="en-GB" altLang="en-US"/>
                </a:p>
              </p:txBody>
            </p:sp>
            <p:sp>
              <p:nvSpPr>
                <p:cNvPr id="14433" name="Line 80"/>
                <p:cNvSpPr>
                  <a:spLocks noChangeShapeType="1"/>
                </p:cNvSpPr>
                <p:nvPr/>
              </p:nvSpPr>
              <p:spPr bwMode="auto">
                <a:xfrm>
                  <a:off x="2089" y="1725"/>
                  <a:ext cx="118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4" name="Oval 81"/>
                <p:cNvSpPr>
                  <a:spLocks noChangeArrowheads="1"/>
                </p:cNvSpPr>
                <p:nvPr/>
              </p:nvSpPr>
              <p:spPr bwMode="auto">
                <a:xfrm>
                  <a:off x="2675"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435" name="Oval 82"/>
                <p:cNvSpPr>
                  <a:spLocks noChangeArrowheads="1"/>
                </p:cNvSpPr>
                <p:nvPr/>
              </p:nvSpPr>
              <p:spPr bwMode="auto">
                <a:xfrm>
                  <a:off x="2675"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36" name="Oval 83"/>
                <p:cNvSpPr>
                  <a:spLocks noChangeArrowheads="1"/>
                </p:cNvSpPr>
                <p:nvPr/>
              </p:nvSpPr>
              <p:spPr bwMode="auto">
                <a:xfrm>
                  <a:off x="3013"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437" name="Oval 84"/>
                <p:cNvSpPr>
                  <a:spLocks noChangeArrowheads="1"/>
                </p:cNvSpPr>
                <p:nvPr/>
              </p:nvSpPr>
              <p:spPr bwMode="auto">
                <a:xfrm>
                  <a:off x="3013"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38" name="Oval 85"/>
                <p:cNvSpPr>
                  <a:spLocks noChangeArrowheads="1"/>
                </p:cNvSpPr>
                <p:nvPr/>
              </p:nvSpPr>
              <p:spPr bwMode="auto">
                <a:xfrm>
                  <a:off x="2351"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439" name="Oval 86"/>
                <p:cNvSpPr>
                  <a:spLocks noChangeArrowheads="1"/>
                </p:cNvSpPr>
                <p:nvPr/>
              </p:nvSpPr>
              <p:spPr bwMode="auto">
                <a:xfrm>
                  <a:off x="2351"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40" name="Line 87"/>
                <p:cNvSpPr>
                  <a:spLocks noChangeShapeType="1"/>
                </p:cNvSpPr>
                <p:nvPr/>
              </p:nvSpPr>
              <p:spPr bwMode="auto">
                <a:xfrm flipV="1">
                  <a:off x="2363" y="1618"/>
                  <a:ext cx="1" cy="10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 name="Oval 88"/>
                <p:cNvSpPr>
                  <a:spLocks noChangeArrowheads="1"/>
                </p:cNvSpPr>
                <p:nvPr/>
              </p:nvSpPr>
              <p:spPr bwMode="auto">
                <a:xfrm>
                  <a:off x="2351" y="1605"/>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14442" name="Oval 89"/>
                <p:cNvSpPr>
                  <a:spLocks noChangeArrowheads="1"/>
                </p:cNvSpPr>
                <p:nvPr/>
              </p:nvSpPr>
              <p:spPr bwMode="auto">
                <a:xfrm>
                  <a:off x="2351" y="16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43" name="Rectangle 90"/>
                <p:cNvSpPr>
                  <a:spLocks noChangeArrowheads="1"/>
                </p:cNvSpPr>
                <p:nvPr/>
              </p:nvSpPr>
              <p:spPr bwMode="auto">
                <a:xfrm>
                  <a:off x="2209" y="1564"/>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4444" name="Line 91"/>
                <p:cNvSpPr>
                  <a:spLocks noChangeShapeType="1"/>
                </p:cNvSpPr>
                <p:nvPr/>
              </p:nvSpPr>
              <p:spPr bwMode="auto">
                <a:xfrm flipV="1">
                  <a:off x="2688" y="2378"/>
                  <a:ext cx="1" cy="48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5" name="Freeform 92"/>
                <p:cNvSpPr>
                  <a:spLocks/>
                </p:cNvSpPr>
                <p:nvPr/>
              </p:nvSpPr>
              <p:spPr bwMode="auto">
                <a:xfrm>
                  <a:off x="2657" y="2859"/>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46" name="Line 93"/>
                <p:cNvSpPr>
                  <a:spLocks noChangeShapeType="1"/>
                </p:cNvSpPr>
                <p:nvPr/>
              </p:nvSpPr>
              <p:spPr bwMode="auto">
                <a:xfrm flipV="1">
                  <a:off x="2688" y="3026"/>
                  <a:ext cx="1" cy="32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7" name="Line 94"/>
                <p:cNvSpPr>
                  <a:spLocks noChangeShapeType="1"/>
                </p:cNvSpPr>
                <p:nvPr/>
              </p:nvSpPr>
              <p:spPr bwMode="auto">
                <a:xfrm flipH="1">
                  <a:off x="2700" y="2711"/>
                  <a:ext cx="353"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8" name="Freeform 95"/>
                <p:cNvSpPr>
                  <a:spLocks noEditPoints="1"/>
                </p:cNvSpPr>
                <p:nvPr/>
              </p:nvSpPr>
              <p:spPr bwMode="auto">
                <a:xfrm>
                  <a:off x="3053" y="2551"/>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49" name="Freeform 96"/>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0" name="Freeform 97"/>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51" name="Rectangle 98"/>
                <p:cNvSpPr>
                  <a:spLocks noChangeArrowheads="1"/>
                </p:cNvSpPr>
                <p:nvPr/>
              </p:nvSpPr>
              <p:spPr bwMode="auto">
                <a:xfrm>
                  <a:off x="3302" y="2720"/>
                  <a:ext cx="31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14452" name="Freeform 99"/>
                <p:cNvSpPr>
                  <a:spLocks/>
                </p:cNvSpPr>
                <p:nvPr/>
              </p:nvSpPr>
              <p:spPr bwMode="auto">
                <a:xfrm>
                  <a:off x="3244" y="2085"/>
                  <a:ext cx="62" cy="166"/>
                </a:xfrm>
                <a:custGeom>
                  <a:avLst/>
                  <a:gdLst>
                    <a:gd name="T0" fmla="*/ 31 w 62"/>
                    <a:gd name="T1" fmla="*/ 166 h 166"/>
                    <a:gd name="T2" fmla="*/ 0 w 62"/>
                    <a:gd name="T3" fmla="*/ 152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53" name="Line 100"/>
                <p:cNvSpPr>
                  <a:spLocks noChangeShapeType="1"/>
                </p:cNvSpPr>
                <p:nvPr/>
              </p:nvSpPr>
              <p:spPr bwMode="auto">
                <a:xfrm flipV="1">
                  <a:off x="3275" y="1725"/>
                  <a:ext cx="1" cy="3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4" name="Line 101"/>
                <p:cNvSpPr>
                  <a:spLocks noChangeShapeType="1"/>
                </p:cNvSpPr>
                <p:nvPr/>
              </p:nvSpPr>
              <p:spPr bwMode="auto">
                <a:xfrm flipH="1" flipV="1">
                  <a:off x="3275" y="2251"/>
                  <a:ext cx="3" cy="3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5" name="Oval 102"/>
                <p:cNvSpPr>
                  <a:spLocks noChangeArrowheads="1"/>
                </p:cNvSpPr>
                <p:nvPr/>
              </p:nvSpPr>
              <p:spPr bwMode="auto">
                <a:xfrm>
                  <a:off x="2675" y="269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456" name="Oval 103"/>
                <p:cNvSpPr>
                  <a:spLocks noChangeArrowheads="1"/>
                </p:cNvSpPr>
                <p:nvPr/>
              </p:nvSpPr>
              <p:spPr bwMode="auto">
                <a:xfrm>
                  <a:off x="2675"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57" name="Rectangle 104"/>
                <p:cNvSpPr>
                  <a:spLocks noChangeArrowheads="1"/>
                </p:cNvSpPr>
                <p:nvPr/>
              </p:nvSpPr>
              <p:spPr bwMode="auto">
                <a:xfrm>
                  <a:off x="3046" y="2589"/>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14458" name="Rectangle 105"/>
                <p:cNvSpPr>
                  <a:spLocks noChangeArrowheads="1"/>
                </p:cNvSpPr>
                <p:nvPr/>
              </p:nvSpPr>
              <p:spPr bwMode="auto">
                <a:xfrm>
                  <a:off x="2509" y="2895"/>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14459" name="Rectangle 106"/>
                <p:cNvSpPr>
                  <a:spLocks noChangeArrowheads="1"/>
                </p:cNvSpPr>
                <p:nvPr/>
              </p:nvSpPr>
              <p:spPr bwMode="auto">
                <a:xfrm>
                  <a:off x="2746" y="2895"/>
                  <a:ext cx="14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4460" name="Rectangle 107"/>
                <p:cNvSpPr>
                  <a:spLocks noChangeArrowheads="1"/>
                </p:cNvSpPr>
                <p:nvPr/>
              </p:nvSpPr>
              <p:spPr bwMode="auto">
                <a:xfrm>
                  <a:off x="3327" y="2083"/>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14461" name="Rectangle 108"/>
                <p:cNvSpPr>
                  <a:spLocks noChangeArrowheads="1"/>
                </p:cNvSpPr>
                <p:nvPr/>
              </p:nvSpPr>
              <p:spPr bwMode="auto">
                <a:xfrm>
                  <a:off x="3327" y="2177"/>
                  <a:ext cx="18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14462" name="Line 109"/>
                <p:cNvSpPr>
                  <a:spLocks noChangeShapeType="1"/>
                </p:cNvSpPr>
                <p:nvPr/>
              </p:nvSpPr>
              <p:spPr bwMode="auto">
                <a:xfrm>
                  <a:off x="3275" y="2418"/>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3" name="Line 110"/>
                <p:cNvSpPr>
                  <a:spLocks noChangeShapeType="1"/>
                </p:cNvSpPr>
                <p:nvPr/>
              </p:nvSpPr>
              <p:spPr bwMode="auto">
                <a:xfrm flipH="1">
                  <a:off x="3275" y="2871"/>
                  <a:ext cx="3" cy="2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4" name="Freeform 111"/>
                <p:cNvSpPr>
                  <a:spLocks/>
                </p:cNvSpPr>
                <p:nvPr/>
              </p:nvSpPr>
              <p:spPr bwMode="auto">
                <a:xfrm>
                  <a:off x="3244" y="3084"/>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65" name="Line 112"/>
                <p:cNvSpPr>
                  <a:spLocks noChangeShapeType="1"/>
                </p:cNvSpPr>
                <p:nvPr/>
              </p:nvSpPr>
              <p:spPr bwMode="auto">
                <a:xfrm>
                  <a:off x="2688" y="3351"/>
                  <a:ext cx="5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6" name="Line 113"/>
                <p:cNvSpPr>
                  <a:spLocks noChangeShapeType="1"/>
                </p:cNvSpPr>
                <p:nvPr/>
              </p:nvSpPr>
              <p:spPr bwMode="auto">
                <a:xfrm flipV="1">
                  <a:off x="3275" y="3251"/>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7" name="Line 114"/>
                <p:cNvSpPr>
                  <a:spLocks noChangeShapeType="1"/>
                </p:cNvSpPr>
                <p:nvPr/>
              </p:nvSpPr>
              <p:spPr bwMode="auto">
                <a:xfrm>
                  <a:off x="3587"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8" name="Line 115"/>
                <p:cNvSpPr>
                  <a:spLocks noChangeShapeType="1"/>
                </p:cNvSpPr>
                <p:nvPr/>
              </p:nvSpPr>
              <p:spPr bwMode="auto">
                <a:xfrm>
                  <a:off x="3624"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69" name="Line 116"/>
                <p:cNvSpPr>
                  <a:spLocks noChangeShapeType="1"/>
                </p:cNvSpPr>
                <p:nvPr/>
              </p:nvSpPr>
              <p:spPr bwMode="auto">
                <a:xfrm>
                  <a:off x="3275" y="2991"/>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0" name="Rectangle 117"/>
                <p:cNvSpPr>
                  <a:spLocks noChangeArrowheads="1"/>
                </p:cNvSpPr>
                <p:nvPr/>
              </p:nvSpPr>
              <p:spPr bwMode="auto">
                <a:xfrm>
                  <a:off x="3345" y="2883"/>
                  <a:ext cx="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14471" name="Rectangle 118"/>
                <p:cNvSpPr>
                  <a:spLocks noChangeArrowheads="1"/>
                </p:cNvSpPr>
                <p:nvPr/>
              </p:nvSpPr>
              <p:spPr bwMode="auto">
                <a:xfrm>
                  <a:off x="3365" y="2883"/>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14472" name="Line 119"/>
                <p:cNvSpPr>
                  <a:spLocks noChangeShapeType="1"/>
                </p:cNvSpPr>
                <p:nvPr/>
              </p:nvSpPr>
              <p:spPr bwMode="auto">
                <a:xfrm>
                  <a:off x="3400" y="2991"/>
                  <a:ext cx="2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Freeform 120"/>
                <p:cNvSpPr>
                  <a:spLocks/>
                </p:cNvSpPr>
                <p:nvPr/>
              </p:nvSpPr>
              <p:spPr bwMode="auto">
                <a:xfrm>
                  <a:off x="3383" y="2968"/>
                  <a:ext cx="45" cy="47"/>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4474" name="Oval 121"/>
                <p:cNvSpPr>
                  <a:spLocks noChangeArrowheads="1"/>
                </p:cNvSpPr>
                <p:nvPr/>
              </p:nvSpPr>
              <p:spPr bwMode="auto">
                <a:xfrm>
                  <a:off x="2950" y="3338"/>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475" name="Oval 122"/>
                <p:cNvSpPr>
                  <a:spLocks noChangeArrowheads="1"/>
                </p:cNvSpPr>
                <p:nvPr/>
              </p:nvSpPr>
              <p:spPr bwMode="auto">
                <a:xfrm>
                  <a:off x="2950" y="33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76" name="Oval 123"/>
                <p:cNvSpPr>
                  <a:spLocks noChangeArrowheads="1"/>
                </p:cNvSpPr>
                <p:nvPr/>
              </p:nvSpPr>
              <p:spPr bwMode="auto">
                <a:xfrm>
                  <a:off x="2950" y="3471"/>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14477" name="Oval 124"/>
                <p:cNvSpPr>
                  <a:spLocks noChangeArrowheads="1"/>
                </p:cNvSpPr>
                <p:nvPr/>
              </p:nvSpPr>
              <p:spPr bwMode="auto">
                <a:xfrm>
                  <a:off x="2950" y="3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78" name="Rectangle 125"/>
                <p:cNvSpPr>
                  <a:spLocks noChangeArrowheads="1"/>
                </p:cNvSpPr>
                <p:nvPr/>
              </p:nvSpPr>
              <p:spPr bwMode="auto">
                <a:xfrm>
                  <a:off x="3003" y="3458"/>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4479" name="Rectangle 126"/>
                <p:cNvSpPr>
                  <a:spLocks noChangeArrowheads="1"/>
                </p:cNvSpPr>
                <p:nvPr/>
              </p:nvSpPr>
              <p:spPr bwMode="auto">
                <a:xfrm>
                  <a:off x="3083" y="3082"/>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14480" name="Rectangle 127"/>
                <p:cNvSpPr>
                  <a:spLocks noChangeArrowheads="1"/>
                </p:cNvSpPr>
                <p:nvPr/>
              </p:nvSpPr>
              <p:spPr bwMode="auto">
                <a:xfrm>
                  <a:off x="3083" y="3170"/>
                  <a:ext cx="1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14481" name="Line 128"/>
                <p:cNvSpPr>
                  <a:spLocks noChangeShapeType="1"/>
                </p:cNvSpPr>
                <p:nvPr/>
              </p:nvSpPr>
              <p:spPr bwMode="auto">
                <a:xfrm>
                  <a:off x="3624" y="2991"/>
                  <a:ext cx="40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Oval 129"/>
                <p:cNvSpPr>
                  <a:spLocks noChangeArrowheads="1"/>
                </p:cNvSpPr>
                <p:nvPr/>
              </p:nvSpPr>
              <p:spPr bwMode="auto">
                <a:xfrm>
                  <a:off x="4012" y="2978"/>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14483" name="Oval 130"/>
                <p:cNvSpPr>
                  <a:spLocks noChangeArrowheads="1"/>
                </p:cNvSpPr>
                <p:nvPr/>
              </p:nvSpPr>
              <p:spPr bwMode="auto">
                <a:xfrm>
                  <a:off x="401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84" name="Rectangle 131"/>
                <p:cNvSpPr>
                  <a:spLocks noChangeArrowheads="1"/>
                </p:cNvSpPr>
                <p:nvPr/>
              </p:nvSpPr>
              <p:spPr bwMode="auto">
                <a:xfrm>
                  <a:off x="3564" y="2858"/>
                  <a:ext cx="9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C2</a:t>
                  </a:r>
                  <a:endParaRPr lang="en-GB" altLang="en-US"/>
                </a:p>
              </p:txBody>
            </p:sp>
            <p:sp>
              <p:nvSpPr>
                <p:cNvPr id="14485" name="Rectangle 132"/>
                <p:cNvSpPr>
                  <a:spLocks noChangeArrowheads="1"/>
                </p:cNvSpPr>
                <p:nvPr/>
              </p:nvSpPr>
              <p:spPr bwMode="auto">
                <a:xfrm>
                  <a:off x="3564" y="3057"/>
                  <a:ext cx="8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1u</a:t>
                  </a:r>
                  <a:endParaRPr lang="en-GB" altLang="en-US"/>
                </a:p>
              </p:txBody>
            </p:sp>
            <p:sp>
              <p:nvSpPr>
                <p:cNvPr id="14486" name="Line 133"/>
                <p:cNvSpPr>
                  <a:spLocks noChangeShapeType="1"/>
                </p:cNvSpPr>
                <p:nvPr/>
              </p:nvSpPr>
              <p:spPr bwMode="auto">
                <a:xfrm flipV="1">
                  <a:off x="3587" y="1485"/>
                  <a:ext cx="1" cy="9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7" name="Freeform 134"/>
                <p:cNvSpPr>
                  <a:spLocks/>
                </p:cNvSpPr>
                <p:nvPr/>
              </p:nvSpPr>
              <p:spPr bwMode="auto">
                <a:xfrm>
                  <a:off x="3806" y="31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88" name="Line 135"/>
                <p:cNvSpPr>
                  <a:spLocks noChangeShapeType="1"/>
                </p:cNvSpPr>
                <p:nvPr/>
              </p:nvSpPr>
              <p:spPr bwMode="auto">
                <a:xfrm flipV="1">
                  <a:off x="3837" y="2991"/>
                  <a:ext cx="1" cy="12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9" name="Freeform 136"/>
                <p:cNvSpPr>
                  <a:spLocks noEditPoints="1"/>
                </p:cNvSpPr>
                <p:nvPr/>
              </p:nvSpPr>
              <p:spPr bwMode="auto">
                <a:xfrm>
                  <a:off x="3793" y="3284"/>
                  <a:ext cx="87" cy="234"/>
                </a:xfrm>
                <a:custGeom>
                  <a:avLst/>
                  <a:gdLst>
                    <a:gd name="T0" fmla="*/ 29 w 87"/>
                    <a:gd name="T1" fmla="*/ 234 h 234"/>
                    <a:gd name="T2" fmla="*/ 58 w 87"/>
                    <a:gd name="T3" fmla="*/ 234 h 234"/>
                    <a:gd name="T4" fmla="*/ 15 w 87"/>
                    <a:gd name="T5" fmla="*/ 218 h 234"/>
                    <a:gd name="T6" fmla="*/ 73 w 87"/>
                    <a:gd name="T7" fmla="*/ 218 h 234"/>
                    <a:gd name="T8" fmla="*/ 0 w 87"/>
                    <a:gd name="T9" fmla="*/ 202 h 234"/>
                    <a:gd name="T10" fmla="*/ 87 w 87"/>
                    <a:gd name="T11" fmla="*/ 202 h 234"/>
                    <a:gd name="T12" fmla="*/ 44 w 87"/>
                    <a:gd name="T13" fmla="*/ 0 h 234"/>
                    <a:gd name="T14" fmla="*/ 44 w 87"/>
                    <a:gd name="T15" fmla="*/ 202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5" y="218"/>
                      </a:moveTo>
                      <a:lnTo>
                        <a:pt x="73" y="218"/>
                      </a:lnTo>
                      <a:moveTo>
                        <a:pt x="0" y="202"/>
                      </a:moveTo>
                      <a:lnTo>
                        <a:pt x="87" y="202"/>
                      </a:lnTo>
                      <a:moveTo>
                        <a:pt x="44" y="0"/>
                      </a:moveTo>
                      <a:lnTo>
                        <a:pt x="44" y="20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90" name="Rectangle 137"/>
                <p:cNvSpPr>
                  <a:spLocks noChangeArrowheads="1"/>
                </p:cNvSpPr>
                <p:nvPr/>
              </p:nvSpPr>
              <p:spPr bwMode="auto">
                <a:xfrm>
                  <a:off x="3971" y="2883"/>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v</a:t>
                  </a:r>
                  <a:endParaRPr lang="en-GB" altLang="en-US"/>
                </a:p>
              </p:txBody>
            </p:sp>
            <p:sp>
              <p:nvSpPr>
                <p:cNvPr id="14491" name="Rectangle 138"/>
                <p:cNvSpPr>
                  <a:spLocks noChangeArrowheads="1"/>
                </p:cNvSpPr>
                <p:nvPr/>
              </p:nvSpPr>
              <p:spPr bwMode="auto">
                <a:xfrm>
                  <a:off x="4008" y="2883"/>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14492" name="Rectangle 139"/>
                <p:cNvSpPr>
                  <a:spLocks noChangeArrowheads="1"/>
                </p:cNvSpPr>
                <p:nvPr/>
              </p:nvSpPr>
              <p:spPr bwMode="auto">
                <a:xfrm>
                  <a:off x="3702" y="3157"/>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RL</a:t>
                  </a:r>
                  <a:endParaRPr lang="en-GB" altLang="en-US"/>
                </a:p>
              </p:txBody>
            </p:sp>
            <p:sp>
              <p:nvSpPr>
                <p:cNvPr id="14493" name="Rectangle 140"/>
                <p:cNvSpPr>
                  <a:spLocks noChangeArrowheads="1"/>
                </p:cNvSpPr>
                <p:nvPr/>
              </p:nvSpPr>
              <p:spPr bwMode="auto">
                <a:xfrm>
                  <a:off x="3888" y="3157"/>
                  <a:ext cx="7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1k</a:t>
                  </a:r>
                  <a:endParaRPr lang="en-GB" altLang="en-US"/>
                </a:p>
              </p:txBody>
            </p:sp>
            <p:sp>
              <p:nvSpPr>
                <p:cNvPr id="14494" name="Oval 141"/>
                <p:cNvSpPr>
                  <a:spLocks noChangeArrowheads="1"/>
                </p:cNvSpPr>
                <p:nvPr/>
              </p:nvSpPr>
              <p:spPr bwMode="auto">
                <a:xfrm>
                  <a:off x="3824" y="297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495" name="Oval 142"/>
                <p:cNvSpPr>
                  <a:spLocks noChangeArrowheads="1"/>
                </p:cNvSpPr>
                <p:nvPr/>
              </p:nvSpPr>
              <p:spPr bwMode="auto">
                <a:xfrm>
                  <a:off x="3824"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96" name="Oval 143"/>
                <p:cNvSpPr>
                  <a:spLocks noChangeArrowheads="1"/>
                </p:cNvSpPr>
                <p:nvPr/>
              </p:nvSpPr>
              <p:spPr bwMode="auto">
                <a:xfrm>
                  <a:off x="3262" y="2405"/>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14497" name="Oval 144"/>
                <p:cNvSpPr>
                  <a:spLocks noChangeArrowheads="1"/>
                </p:cNvSpPr>
                <p:nvPr/>
              </p:nvSpPr>
              <p:spPr bwMode="auto">
                <a:xfrm>
                  <a:off x="3262" y="240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498" name="Freeform 145"/>
                <p:cNvSpPr>
                  <a:spLocks/>
                </p:cNvSpPr>
                <p:nvPr/>
              </p:nvSpPr>
              <p:spPr bwMode="auto">
                <a:xfrm>
                  <a:off x="2900" y="1452"/>
                  <a:ext cx="156" cy="67"/>
                </a:xfrm>
                <a:custGeom>
                  <a:avLst/>
                  <a:gdLst>
                    <a:gd name="T0" fmla="*/ 156 w 156"/>
                    <a:gd name="T1" fmla="*/ 33 h 67"/>
                    <a:gd name="T2" fmla="*/ 143 w 156"/>
                    <a:gd name="T3" fmla="*/ 67 h 67"/>
                    <a:gd name="T4" fmla="*/ 117 w 156"/>
                    <a:gd name="T5" fmla="*/ 0 h 67"/>
                    <a:gd name="T6" fmla="*/ 91 w 156"/>
                    <a:gd name="T7" fmla="*/ 67 h 67"/>
                    <a:gd name="T8" fmla="*/ 65 w 156"/>
                    <a:gd name="T9" fmla="*/ 0 h 67"/>
                    <a:gd name="T10" fmla="*/ 39 w 156"/>
                    <a:gd name="T11" fmla="*/ 67 h 67"/>
                    <a:gd name="T12" fmla="*/ 13 w 156"/>
                    <a:gd name="T13" fmla="*/ 0 h 67"/>
                    <a:gd name="T14" fmla="*/ 0 w 156"/>
                    <a:gd name="T15" fmla="*/ 33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99" name="Line 146"/>
                <p:cNvSpPr>
                  <a:spLocks noChangeShapeType="1"/>
                </p:cNvSpPr>
                <p:nvPr/>
              </p:nvSpPr>
              <p:spPr bwMode="auto">
                <a:xfrm>
                  <a:off x="1839" y="1485"/>
                  <a:ext cx="10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0" name="Line 147"/>
                <p:cNvSpPr>
                  <a:spLocks noChangeShapeType="1"/>
                </p:cNvSpPr>
                <p:nvPr/>
              </p:nvSpPr>
              <p:spPr bwMode="auto">
                <a:xfrm>
                  <a:off x="3056" y="1485"/>
                  <a:ext cx="53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1" name="Rectangle 148"/>
                <p:cNvSpPr>
                  <a:spLocks noChangeArrowheads="1"/>
                </p:cNvSpPr>
                <p:nvPr/>
              </p:nvSpPr>
              <p:spPr bwMode="auto">
                <a:xfrm>
                  <a:off x="2828" y="1532"/>
                  <a:ext cx="29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14502" name="Oval 149"/>
                <p:cNvSpPr>
                  <a:spLocks noChangeArrowheads="1"/>
                </p:cNvSpPr>
                <p:nvPr/>
              </p:nvSpPr>
              <p:spPr bwMode="auto">
                <a:xfrm>
                  <a:off x="3262" y="297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503" name="Oval 150"/>
                <p:cNvSpPr>
                  <a:spLocks noChangeArrowheads="1"/>
                </p:cNvSpPr>
                <p:nvPr/>
              </p:nvSpPr>
              <p:spPr bwMode="auto">
                <a:xfrm>
                  <a:off x="326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504" name="Line 151"/>
                <p:cNvSpPr>
                  <a:spLocks noChangeShapeType="1"/>
                </p:cNvSpPr>
                <p:nvPr/>
              </p:nvSpPr>
              <p:spPr bwMode="auto">
                <a:xfrm>
                  <a:off x="2859" y="1392"/>
                  <a:ext cx="27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5" name="Freeform 152"/>
                <p:cNvSpPr>
                  <a:spLocks/>
                </p:cNvSpPr>
                <p:nvPr/>
              </p:nvSpPr>
              <p:spPr bwMode="auto">
                <a:xfrm>
                  <a:off x="2825" y="1368"/>
                  <a:ext cx="45" cy="47"/>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14506" name="Rectangle 153"/>
                <p:cNvSpPr>
                  <a:spLocks noChangeArrowheads="1"/>
                </p:cNvSpPr>
                <p:nvPr/>
              </p:nvSpPr>
              <p:spPr bwMode="auto">
                <a:xfrm>
                  <a:off x="2834" y="1283"/>
                  <a:ext cx="3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14507" name="Freeform 154"/>
                <p:cNvSpPr>
                  <a:spLocks noEditPoints="1"/>
                </p:cNvSpPr>
                <p:nvPr/>
              </p:nvSpPr>
              <p:spPr bwMode="auto">
                <a:xfrm>
                  <a:off x="4168" y="1891"/>
                  <a:ext cx="25" cy="107"/>
                </a:xfrm>
                <a:custGeom>
                  <a:avLst/>
                  <a:gdLst>
                    <a:gd name="T0" fmla="*/ 0 w 25"/>
                    <a:gd name="T1" fmla="*/ 78 h 107"/>
                    <a:gd name="T2" fmla="*/ 0 w 25"/>
                    <a:gd name="T3" fmla="*/ 30 h 107"/>
                    <a:gd name="T4" fmla="*/ 25 w 25"/>
                    <a:gd name="T5" fmla="*/ 107 h 107"/>
                    <a:gd name="T6" fmla="*/ 25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08" name="Line 155"/>
                <p:cNvSpPr>
                  <a:spLocks noChangeShapeType="1"/>
                </p:cNvSpPr>
                <p:nvPr/>
              </p:nvSpPr>
              <p:spPr bwMode="auto">
                <a:xfrm>
                  <a:off x="4193" y="194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09" name="Freeform 156"/>
                <p:cNvSpPr>
                  <a:spLocks noEditPoints="1"/>
                </p:cNvSpPr>
                <p:nvPr/>
              </p:nvSpPr>
              <p:spPr bwMode="auto">
                <a:xfrm>
                  <a:off x="4330" y="1798"/>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10" name="Freeform 157"/>
                <p:cNvSpPr>
                  <a:spLocks noEditPoints="1"/>
                </p:cNvSpPr>
                <p:nvPr/>
              </p:nvSpPr>
              <p:spPr bwMode="auto">
                <a:xfrm>
                  <a:off x="4318" y="1725"/>
                  <a:ext cx="124" cy="33"/>
                </a:xfrm>
                <a:custGeom>
                  <a:avLst/>
                  <a:gdLst>
                    <a:gd name="T0" fmla="*/ 90 w 124"/>
                    <a:gd name="T1" fmla="*/ 33 h 33"/>
                    <a:gd name="T2" fmla="*/ 34 w 124"/>
                    <a:gd name="T3" fmla="*/ 33 h 33"/>
                    <a:gd name="T4" fmla="*/ 124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11" name="Line 158"/>
                <p:cNvSpPr>
                  <a:spLocks noChangeShapeType="1"/>
                </p:cNvSpPr>
                <p:nvPr/>
              </p:nvSpPr>
              <p:spPr bwMode="auto">
                <a:xfrm flipV="1">
                  <a:off x="4380" y="1825"/>
                  <a:ext cx="1" cy="1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2" name="Line 159"/>
                <p:cNvSpPr>
                  <a:spLocks noChangeShapeType="1"/>
                </p:cNvSpPr>
                <p:nvPr/>
              </p:nvSpPr>
              <p:spPr bwMode="auto">
                <a:xfrm flipV="1">
                  <a:off x="4380" y="1545"/>
                  <a:ext cx="1" cy="1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3" name="Oval 160"/>
                <p:cNvSpPr>
                  <a:spLocks noChangeArrowheads="1"/>
                </p:cNvSpPr>
                <p:nvPr/>
              </p:nvSpPr>
              <p:spPr bwMode="auto">
                <a:xfrm>
                  <a:off x="4368" y="1545"/>
                  <a:ext cx="24" cy="27"/>
                </a:xfrm>
                <a:prstGeom prst="ellipse">
                  <a:avLst/>
                </a:prstGeom>
                <a:solidFill>
                  <a:srgbClr val="FFFFFF"/>
                </a:solidFill>
                <a:ln w="0">
                  <a:solidFill>
                    <a:srgbClr val="000000"/>
                  </a:solidFill>
                  <a:round/>
                  <a:headEnd/>
                  <a:tailEnd/>
                </a:ln>
              </p:spPr>
              <p:txBody>
                <a:bodyPr/>
                <a:lstStyle/>
                <a:p>
                  <a:endParaRPr lang="en-US" altLang="en-US"/>
                </a:p>
              </p:txBody>
            </p:sp>
            <p:sp>
              <p:nvSpPr>
                <p:cNvPr id="14514" name="Oval 161"/>
                <p:cNvSpPr>
                  <a:spLocks noChangeArrowheads="1"/>
                </p:cNvSpPr>
                <p:nvPr/>
              </p:nvSpPr>
              <p:spPr bwMode="auto">
                <a:xfrm>
                  <a:off x="4368" y="1545"/>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515" name="Line 162"/>
                <p:cNvSpPr>
                  <a:spLocks noChangeShapeType="1"/>
                </p:cNvSpPr>
                <p:nvPr/>
              </p:nvSpPr>
              <p:spPr bwMode="auto">
                <a:xfrm flipV="1">
                  <a:off x="4380" y="2012"/>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6" name="Freeform 163"/>
                <p:cNvSpPr>
                  <a:spLocks noEditPoints="1"/>
                </p:cNvSpPr>
                <p:nvPr/>
              </p:nvSpPr>
              <p:spPr bwMode="auto">
                <a:xfrm>
                  <a:off x="4330" y="2151"/>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17" name="Freeform 164"/>
                <p:cNvSpPr>
                  <a:spLocks noEditPoints="1"/>
                </p:cNvSpPr>
                <p:nvPr/>
              </p:nvSpPr>
              <p:spPr bwMode="auto">
                <a:xfrm>
                  <a:off x="4318" y="2078"/>
                  <a:ext cx="124" cy="34"/>
                </a:xfrm>
                <a:custGeom>
                  <a:avLst/>
                  <a:gdLst>
                    <a:gd name="T0" fmla="*/ 90 w 124"/>
                    <a:gd name="T1" fmla="*/ 34 h 34"/>
                    <a:gd name="T2" fmla="*/ 34 w 124"/>
                    <a:gd name="T3" fmla="*/ 34 h 34"/>
                    <a:gd name="T4" fmla="*/ 124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18" name="Line 165"/>
                <p:cNvSpPr>
                  <a:spLocks noChangeShapeType="1"/>
                </p:cNvSpPr>
                <p:nvPr/>
              </p:nvSpPr>
              <p:spPr bwMode="auto">
                <a:xfrm flipV="1">
                  <a:off x="4380" y="2178"/>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19" name="Oval 166"/>
                <p:cNvSpPr>
                  <a:spLocks noChangeArrowheads="1"/>
                </p:cNvSpPr>
                <p:nvPr/>
              </p:nvSpPr>
              <p:spPr bwMode="auto">
                <a:xfrm>
                  <a:off x="4368" y="2331"/>
                  <a:ext cx="24" cy="27"/>
                </a:xfrm>
                <a:prstGeom prst="ellipse">
                  <a:avLst/>
                </a:prstGeom>
                <a:solidFill>
                  <a:srgbClr val="FFFFFF"/>
                </a:solidFill>
                <a:ln w="0">
                  <a:solidFill>
                    <a:srgbClr val="000000"/>
                  </a:solidFill>
                  <a:round/>
                  <a:headEnd/>
                  <a:tailEnd/>
                </a:ln>
              </p:spPr>
              <p:txBody>
                <a:bodyPr/>
                <a:lstStyle/>
                <a:p>
                  <a:endParaRPr lang="en-US" altLang="en-US"/>
                </a:p>
              </p:txBody>
            </p:sp>
            <p:sp>
              <p:nvSpPr>
                <p:cNvPr id="14520" name="Oval 167"/>
                <p:cNvSpPr>
                  <a:spLocks noChangeArrowheads="1"/>
                </p:cNvSpPr>
                <p:nvPr/>
              </p:nvSpPr>
              <p:spPr bwMode="auto">
                <a:xfrm>
                  <a:off x="4368" y="2331"/>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14521" name="Rectangle 168"/>
                <p:cNvSpPr>
                  <a:spLocks noChangeArrowheads="1"/>
                </p:cNvSpPr>
                <p:nvPr/>
              </p:nvSpPr>
              <p:spPr bwMode="auto">
                <a:xfrm>
                  <a:off x="4183" y="1739"/>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4522" name="Rectangle 169"/>
                <p:cNvSpPr>
                  <a:spLocks noChangeArrowheads="1"/>
                </p:cNvSpPr>
                <p:nvPr/>
              </p:nvSpPr>
              <p:spPr bwMode="auto">
                <a:xfrm>
                  <a:off x="4183" y="2084"/>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14523" name="Rectangle 170"/>
                <p:cNvSpPr>
                  <a:spLocks noChangeArrowheads="1"/>
                </p:cNvSpPr>
                <p:nvPr/>
              </p:nvSpPr>
              <p:spPr bwMode="auto">
                <a:xfrm>
                  <a:off x="4326" y="1446"/>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4524" name="Rectangle 171"/>
                <p:cNvSpPr>
                  <a:spLocks noChangeArrowheads="1"/>
                </p:cNvSpPr>
                <p:nvPr/>
              </p:nvSpPr>
              <p:spPr bwMode="auto">
                <a:xfrm>
                  <a:off x="4482" y="1678"/>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14525" name="Rectangle 172"/>
                <p:cNvSpPr>
                  <a:spLocks noChangeArrowheads="1"/>
                </p:cNvSpPr>
                <p:nvPr/>
              </p:nvSpPr>
              <p:spPr bwMode="auto">
                <a:xfrm>
                  <a:off x="4326" y="2365"/>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4526" name="Rectangle 173"/>
                <p:cNvSpPr>
                  <a:spLocks noChangeArrowheads="1"/>
                </p:cNvSpPr>
                <p:nvPr/>
              </p:nvSpPr>
              <p:spPr bwMode="auto">
                <a:xfrm>
                  <a:off x="4482" y="2046"/>
                  <a:ext cx="13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14527" name="Rectangle 174"/>
                <p:cNvSpPr>
                  <a:spLocks noChangeArrowheads="1"/>
                </p:cNvSpPr>
                <p:nvPr/>
              </p:nvSpPr>
              <p:spPr bwMode="auto">
                <a:xfrm>
                  <a:off x="4301" y="1652"/>
                  <a:ext cx="3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4528" name="Rectangle 175"/>
                <p:cNvSpPr>
                  <a:spLocks noChangeArrowheads="1"/>
                </p:cNvSpPr>
                <p:nvPr/>
              </p:nvSpPr>
              <p:spPr bwMode="auto">
                <a:xfrm>
                  <a:off x="4301" y="2014"/>
                  <a:ext cx="3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4529" name="Rectangle 176"/>
                <p:cNvSpPr>
                  <a:spLocks noChangeArrowheads="1"/>
                </p:cNvSpPr>
                <p:nvPr/>
              </p:nvSpPr>
              <p:spPr bwMode="auto">
                <a:xfrm>
                  <a:off x="4306" y="1814"/>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4530" name="Rectangle 177"/>
                <p:cNvSpPr>
                  <a:spLocks noChangeArrowheads="1"/>
                </p:cNvSpPr>
                <p:nvPr/>
              </p:nvSpPr>
              <p:spPr bwMode="auto">
                <a:xfrm>
                  <a:off x="4306" y="2171"/>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14531" name="Rectangle 178"/>
                <p:cNvSpPr>
                  <a:spLocks noChangeArrowheads="1"/>
                </p:cNvSpPr>
                <p:nvPr/>
              </p:nvSpPr>
              <p:spPr bwMode="auto">
                <a:xfrm>
                  <a:off x="2147" y="1921"/>
                  <a:ext cx="14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sp>
              <p:nvSpPr>
                <p:cNvPr id="14532" name="Oval 179"/>
                <p:cNvSpPr>
                  <a:spLocks noChangeArrowheads="1"/>
                </p:cNvSpPr>
                <p:nvPr/>
              </p:nvSpPr>
              <p:spPr bwMode="auto">
                <a:xfrm>
                  <a:off x="4369" y="1930"/>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14533" name="Oval 180"/>
                <p:cNvSpPr>
                  <a:spLocks noChangeArrowheads="1"/>
                </p:cNvSpPr>
                <p:nvPr/>
              </p:nvSpPr>
              <p:spPr bwMode="auto">
                <a:xfrm>
                  <a:off x="4369" y="1930"/>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grpSp>
          <p:sp>
            <p:nvSpPr>
              <p:cNvPr id="388" name="Rectangle 387"/>
              <p:cNvSpPr/>
              <p:nvPr/>
            </p:nvSpPr>
            <p:spPr>
              <a:xfrm>
                <a:off x="4917342" y="884238"/>
                <a:ext cx="193633" cy="145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9" name="Rectangle 388"/>
              <p:cNvSpPr/>
              <p:nvPr/>
            </p:nvSpPr>
            <p:spPr>
              <a:xfrm>
                <a:off x="5022094" y="704851"/>
                <a:ext cx="2533095" cy="344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90" name="Rectangle 389"/>
              <p:cNvSpPr/>
              <p:nvPr/>
            </p:nvSpPr>
            <p:spPr>
              <a:xfrm>
                <a:off x="6266422" y="928688"/>
                <a:ext cx="718981" cy="315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91" name="Rectangle 390"/>
              <p:cNvSpPr/>
              <p:nvPr/>
            </p:nvSpPr>
            <p:spPr>
              <a:xfrm>
                <a:off x="7377428" y="992188"/>
                <a:ext cx="195220" cy="145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92" name="Rectangle 391"/>
              <p:cNvSpPr/>
              <p:nvPr/>
            </p:nvSpPr>
            <p:spPr>
              <a:xfrm>
                <a:off x="7033017" y="2085976"/>
                <a:ext cx="71898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93" name="Rectangle 392"/>
              <p:cNvSpPr/>
              <p:nvPr/>
            </p:nvSpPr>
            <p:spPr>
              <a:xfrm>
                <a:off x="4187252" y="2073276"/>
                <a:ext cx="760246" cy="1454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358" name="Text Box 272"/>
              <p:cNvSpPr txBox="1">
                <a:spLocks noChangeArrowheads="1"/>
              </p:cNvSpPr>
              <p:nvPr/>
            </p:nvSpPr>
            <p:spPr bwMode="auto">
              <a:xfrm>
                <a:off x="4701872" y="1972883"/>
                <a:ext cx="500244" cy="33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i</a:t>
                </a:r>
                <a:r>
                  <a:rPr lang="en-GB" altLang="en-US" sz="1600" baseline="-25000"/>
                  <a:t>e</a:t>
                </a:r>
                <a:endParaRPr lang="el-GR" altLang="en-US" sz="1600" baseline="-25000">
                  <a:cs typeface="Arial" charset="0"/>
                </a:endParaRPr>
              </a:p>
            </p:txBody>
          </p:sp>
          <p:cxnSp>
            <p:nvCxnSpPr>
              <p:cNvPr id="395" name="Straight Arrow Connector 394"/>
              <p:cNvCxnSpPr/>
              <p:nvPr/>
            </p:nvCxnSpPr>
            <p:spPr bwMode="auto">
              <a:xfrm flipV="1">
                <a:off x="4872902" y="2335212"/>
                <a:ext cx="173000"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grpSp>
        <p:cxnSp>
          <p:nvCxnSpPr>
            <p:cNvPr id="384" name="Straight Arrow Connector 383"/>
            <p:cNvCxnSpPr/>
            <p:nvPr/>
          </p:nvCxnSpPr>
          <p:spPr>
            <a:xfrm>
              <a:off x="4601499" y="2293937"/>
              <a:ext cx="150779" cy="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85" name="Straight Connector 384"/>
            <p:cNvCxnSpPr/>
            <p:nvPr/>
          </p:nvCxnSpPr>
          <p:spPr>
            <a:xfrm rot="16200000" flipH="1">
              <a:off x="4421318" y="2488406"/>
              <a:ext cx="360362" cy="0"/>
            </a:xfrm>
            <a:prstGeom prst="line">
              <a:avLst/>
            </a:prstGeom>
          </p:spPr>
          <p:style>
            <a:lnRef idx="1">
              <a:schemeClr val="dk1"/>
            </a:lnRef>
            <a:fillRef idx="0">
              <a:schemeClr val="dk1"/>
            </a:fillRef>
            <a:effectRef idx="0">
              <a:schemeClr val="dk1"/>
            </a:effectRef>
            <a:fontRef idx="minor">
              <a:schemeClr val="tx1"/>
            </a:fontRef>
          </p:style>
        </p:cxnSp>
        <p:sp>
          <p:nvSpPr>
            <p:cNvPr id="14350" name="Text Box 272"/>
            <p:cNvSpPr txBox="1">
              <a:spLocks noChangeArrowheads="1"/>
            </p:cNvSpPr>
            <p:nvPr/>
          </p:nvSpPr>
          <p:spPr bwMode="auto">
            <a:xfrm>
              <a:off x="4359596" y="2694909"/>
              <a:ext cx="5002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R</a:t>
              </a:r>
              <a:r>
                <a:rPr lang="en-GB" altLang="en-US" sz="1600" baseline="-25000"/>
                <a:t>in</a:t>
              </a:r>
              <a:endParaRPr lang="el-GR" altLang="en-US" sz="1600" baseline="-25000">
                <a:cs typeface="Arial" charset="0"/>
              </a:endParaRP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14</a:t>
            </a:fld>
            <a:endParaRPr lang="en-GB"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15</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2: Voltage Amplifier (Series-Shunt)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043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536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536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5365" name="Text Box 5"/>
          <p:cNvSpPr txBox="1">
            <a:spLocks noChangeArrowheads="1"/>
          </p:cNvSpPr>
          <p:nvPr/>
        </p:nvSpPr>
        <p:spPr bwMode="auto">
          <a:xfrm>
            <a:off x="557213" y="847725"/>
            <a:ext cx="618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Example circuit 2</a:t>
            </a:r>
          </a:p>
        </p:txBody>
      </p:sp>
      <p:grpSp>
        <p:nvGrpSpPr>
          <p:cNvPr id="15366" name="Group 129"/>
          <p:cNvGrpSpPr>
            <a:grpSpLocks/>
          </p:cNvGrpSpPr>
          <p:nvPr/>
        </p:nvGrpSpPr>
        <p:grpSpPr bwMode="auto">
          <a:xfrm>
            <a:off x="1770063" y="511175"/>
            <a:ext cx="6619875" cy="3148013"/>
            <a:chOff x="1115" y="322"/>
            <a:chExt cx="4170" cy="1983"/>
          </a:xfrm>
        </p:grpSpPr>
        <p:sp>
          <p:nvSpPr>
            <p:cNvPr id="15368" name="Text Box 106"/>
            <p:cNvSpPr txBox="1">
              <a:spLocks noChangeArrowheads="1"/>
            </p:cNvSpPr>
            <p:nvPr/>
          </p:nvSpPr>
          <p:spPr bwMode="auto">
            <a:xfrm>
              <a:off x="1115" y="1522"/>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100mV</a:t>
              </a:r>
              <a:endParaRPr lang="en-GB" altLang="en-US" sz="1200" baseline="-25000"/>
            </a:p>
          </p:txBody>
        </p:sp>
        <p:grpSp>
          <p:nvGrpSpPr>
            <p:cNvPr id="15369" name="Group 128"/>
            <p:cNvGrpSpPr>
              <a:grpSpLocks/>
            </p:cNvGrpSpPr>
            <p:nvPr/>
          </p:nvGrpSpPr>
          <p:grpSpPr bwMode="auto">
            <a:xfrm>
              <a:off x="1377" y="322"/>
              <a:ext cx="3908" cy="1983"/>
              <a:chOff x="935" y="342"/>
              <a:chExt cx="3908" cy="1983"/>
            </a:xfrm>
          </p:grpSpPr>
          <p:grpSp>
            <p:nvGrpSpPr>
              <p:cNvPr id="15370" name="Group 6"/>
              <p:cNvGrpSpPr>
                <a:grpSpLocks/>
              </p:cNvGrpSpPr>
              <p:nvPr/>
            </p:nvGrpSpPr>
            <p:grpSpPr bwMode="auto">
              <a:xfrm>
                <a:off x="3562" y="905"/>
                <a:ext cx="180" cy="329"/>
                <a:chOff x="3835" y="1739"/>
                <a:chExt cx="249" cy="456"/>
              </a:xfrm>
            </p:grpSpPr>
            <p:sp>
              <p:nvSpPr>
                <p:cNvPr id="15465" name="Line 7"/>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6" name="Line 8"/>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 name="Line 9"/>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468" name="Line 10"/>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9" name="Line 11"/>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0" name="Line 12"/>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71" name="Line 13"/>
              <p:cNvSpPr>
                <a:spLocks noChangeShapeType="1"/>
              </p:cNvSpPr>
              <p:nvPr/>
            </p:nvSpPr>
            <p:spPr bwMode="auto">
              <a:xfrm>
                <a:off x="1217" y="1344"/>
                <a:ext cx="0" cy="5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Line 14"/>
              <p:cNvSpPr>
                <a:spLocks noChangeShapeType="1"/>
              </p:cNvSpPr>
              <p:nvPr/>
            </p:nvSpPr>
            <p:spPr bwMode="auto">
              <a:xfrm flipH="1">
                <a:off x="2224" y="545"/>
                <a:ext cx="18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Line 15"/>
              <p:cNvSpPr>
                <a:spLocks noChangeShapeType="1"/>
              </p:cNvSpPr>
              <p:nvPr/>
            </p:nvSpPr>
            <p:spPr bwMode="auto">
              <a:xfrm flipH="1">
                <a:off x="2106" y="2325"/>
                <a:ext cx="16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Line 16"/>
              <p:cNvSpPr>
                <a:spLocks noChangeShapeType="1"/>
              </p:cNvSpPr>
              <p:nvPr/>
            </p:nvSpPr>
            <p:spPr bwMode="auto">
              <a:xfrm flipV="1">
                <a:off x="1576" y="1684"/>
                <a:ext cx="0" cy="1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7"/>
              <p:cNvSpPr>
                <a:spLocks noChangeShapeType="1"/>
              </p:cNvSpPr>
              <p:nvPr/>
            </p:nvSpPr>
            <p:spPr bwMode="auto">
              <a:xfrm>
                <a:off x="2439" y="1849"/>
                <a:ext cx="0" cy="4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Rectangle 18"/>
              <p:cNvSpPr>
                <a:spLocks noChangeArrowheads="1"/>
              </p:cNvSpPr>
              <p:nvPr/>
            </p:nvSpPr>
            <p:spPr bwMode="auto">
              <a:xfrm>
                <a:off x="2397" y="1911"/>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377" name="Line 19"/>
              <p:cNvSpPr>
                <a:spLocks noChangeShapeType="1"/>
              </p:cNvSpPr>
              <p:nvPr/>
            </p:nvSpPr>
            <p:spPr bwMode="auto">
              <a:xfrm>
                <a:off x="3743" y="1221"/>
                <a:ext cx="0" cy="10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Line 20"/>
              <p:cNvSpPr>
                <a:spLocks noChangeShapeType="1"/>
              </p:cNvSpPr>
              <p:nvPr/>
            </p:nvSpPr>
            <p:spPr bwMode="auto">
              <a:xfrm>
                <a:off x="2231" y="545"/>
                <a:ext cx="0" cy="65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Text Box 21"/>
              <p:cNvSpPr txBox="1">
                <a:spLocks noChangeArrowheads="1"/>
              </p:cNvSpPr>
              <p:nvPr/>
            </p:nvSpPr>
            <p:spPr bwMode="auto">
              <a:xfrm>
                <a:off x="2471" y="1943"/>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5380" name="Text Box 22"/>
              <p:cNvSpPr txBox="1">
                <a:spLocks noChangeArrowheads="1"/>
              </p:cNvSpPr>
              <p:nvPr/>
            </p:nvSpPr>
            <p:spPr bwMode="auto">
              <a:xfrm>
                <a:off x="4469" y="1339"/>
                <a:ext cx="3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OUT</a:t>
                </a:r>
              </a:p>
            </p:txBody>
          </p:sp>
          <p:sp>
            <p:nvSpPr>
              <p:cNvPr id="15381" name="Line 23"/>
              <p:cNvSpPr>
                <a:spLocks noChangeShapeType="1"/>
              </p:cNvSpPr>
              <p:nvPr/>
            </p:nvSpPr>
            <p:spPr bwMode="auto">
              <a:xfrm>
                <a:off x="1220" y="1349"/>
                <a:ext cx="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24"/>
              <p:cNvSpPr>
                <a:spLocks noChangeShapeType="1"/>
              </p:cNvSpPr>
              <p:nvPr/>
            </p:nvSpPr>
            <p:spPr bwMode="auto">
              <a:xfrm flipV="1">
                <a:off x="3739" y="551"/>
                <a:ext cx="0" cy="3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Text Box 25"/>
              <p:cNvSpPr txBox="1">
                <a:spLocks noChangeArrowheads="1"/>
              </p:cNvSpPr>
              <p:nvPr/>
            </p:nvSpPr>
            <p:spPr bwMode="auto">
              <a:xfrm>
                <a:off x="2900" y="342"/>
                <a:ext cx="5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CC </a:t>
                </a:r>
                <a:r>
                  <a:rPr lang="en-GB" altLang="en-US" sz="1200"/>
                  <a:t>= 10V</a:t>
                </a:r>
              </a:p>
            </p:txBody>
          </p:sp>
          <p:sp>
            <p:nvSpPr>
              <p:cNvPr id="15384" name="Rectangle 27"/>
              <p:cNvSpPr>
                <a:spLocks noChangeArrowheads="1"/>
              </p:cNvSpPr>
              <p:nvPr/>
            </p:nvSpPr>
            <p:spPr bwMode="auto">
              <a:xfrm rot="5400000">
                <a:off x="1498" y="1238"/>
                <a:ext cx="80"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385" name="Line 28"/>
              <p:cNvSpPr>
                <a:spLocks noChangeShapeType="1"/>
              </p:cNvSpPr>
              <p:nvPr/>
            </p:nvSpPr>
            <p:spPr bwMode="auto">
              <a:xfrm>
                <a:off x="4166" y="1236"/>
                <a:ext cx="0" cy="6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29"/>
              <p:cNvSpPr>
                <a:spLocks noChangeShapeType="1"/>
              </p:cNvSpPr>
              <p:nvPr/>
            </p:nvSpPr>
            <p:spPr bwMode="auto">
              <a:xfrm>
                <a:off x="3744" y="1245"/>
                <a:ext cx="67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30"/>
              <p:cNvSpPr>
                <a:spLocks noChangeShapeType="1"/>
              </p:cNvSpPr>
              <p:nvPr/>
            </p:nvSpPr>
            <p:spPr bwMode="auto">
              <a:xfrm>
                <a:off x="2757" y="1353"/>
                <a:ext cx="9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Text Box 31"/>
              <p:cNvSpPr txBox="1">
                <a:spLocks noChangeArrowheads="1"/>
              </p:cNvSpPr>
              <p:nvPr/>
            </p:nvSpPr>
            <p:spPr bwMode="auto">
              <a:xfrm>
                <a:off x="2209" y="1260"/>
                <a:ext cx="4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5389" name="Text Box 32"/>
              <p:cNvSpPr txBox="1">
                <a:spLocks noChangeArrowheads="1"/>
              </p:cNvSpPr>
              <p:nvPr/>
            </p:nvSpPr>
            <p:spPr bwMode="auto">
              <a:xfrm>
                <a:off x="3308" y="1377"/>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2k</a:t>
                </a:r>
                <a:endParaRPr lang="en-GB" altLang="en-US" sz="1200" baseline="-25000"/>
              </a:p>
            </p:txBody>
          </p:sp>
          <p:sp>
            <p:nvSpPr>
              <p:cNvPr id="15390" name="Text Box 33"/>
              <p:cNvSpPr txBox="1">
                <a:spLocks noChangeArrowheads="1"/>
              </p:cNvSpPr>
              <p:nvPr/>
            </p:nvSpPr>
            <p:spPr bwMode="auto">
              <a:xfrm>
                <a:off x="1416" y="1387"/>
                <a:ext cx="2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5391" name="Text Box 34"/>
              <p:cNvSpPr txBox="1">
                <a:spLocks noChangeArrowheads="1"/>
              </p:cNvSpPr>
              <p:nvPr/>
            </p:nvSpPr>
            <p:spPr bwMode="auto">
              <a:xfrm>
                <a:off x="2127" y="1935"/>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5392" name="Line 35"/>
              <p:cNvSpPr>
                <a:spLocks noChangeShapeType="1"/>
              </p:cNvSpPr>
              <p:nvPr/>
            </p:nvSpPr>
            <p:spPr bwMode="auto">
              <a:xfrm rot="-5400000">
                <a:off x="4012" y="628"/>
                <a:ext cx="1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36"/>
              <p:cNvSpPr>
                <a:spLocks noChangeShapeType="1"/>
              </p:cNvSpPr>
              <p:nvPr/>
            </p:nvSpPr>
            <p:spPr bwMode="auto">
              <a:xfrm rot="-5400000">
                <a:off x="4102" y="639"/>
                <a:ext cx="0" cy="1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Line 37"/>
              <p:cNvSpPr>
                <a:spLocks noChangeShapeType="1"/>
              </p:cNvSpPr>
              <p:nvPr/>
            </p:nvSpPr>
            <p:spPr bwMode="auto">
              <a:xfrm rot="-5400000">
                <a:off x="4105" y="676"/>
                <a:ext cx="0" cy="1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5" name="Line 38"/>
              <p:cNvSpPr>
                <a:spLocks noChangeShapeType="1"/>
              </p:cNvSpPr>
              <p:nvPr/>
            </p:nvSpPr>
            <p:spPr bwMode="auto">
              <a:xfrm rot="-5400000">
                <a:off x="4010" y="844"/>
                <a:ext cx="17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Text Box 39"/>
              <p:cNvSpPr txBox="1">
                <a:spLocks noChangeArrowheads="1"/>
              </p:cNvSpPr>
              <p:nvPr/>
            </p:nvSpPr>
            <p:spPr bwMode="auto">
              <a:xfrm>
                <a:off x="4197" y="725"/>
                <a:ext cx="3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6.8</a:t>
                </a:r>
                <a:r>
                  <a:rPr lang="en-GB" altLang="en-US" sz="1200">
                    <a:sym typeface="Symbol" pitchFamily="18" charset="2"/>
                  </a:rPr>
                  <a:t></a:t>
                </a:r>
                <a:endParaRPr lang="en-GB" altLang="en-US" sz="1200" baseline="-25000">
                  <a:sym typeface="Symbol" pitchFamily="18" charset="2"/>
                </a:endParaRPr>
              </a:p>
            </p:txBody>
          </p:sp>
          <p:sp>
            <p:nvSpPr>
              <p:cNvPr id="15397" name="Text Box 40"/>
              <p:cNvSpPr txBox="1">
                <a:spLocks noChangeArrowheads="1"/>
              </p:cNvSpPr>
              <p:nvPr/>
            </p:nvSpPr>
            <p:spPr bwMode="auto">
              <a:xfrm>
                <a:off x="935" y="1417"/>
                <a:ext cx="2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15398" name="Line 41"/>
              <p:cNvSpPr>
                <a:spLocks noChangeShapeType="1"/>
              </p:cNvSpPr>
              <p:nvPr/>
            </p:nvSpPr>
            <p:spPr bwMode="auto">
              <a:xfrm flipV="1">
                <a:off x="4468" y="1344"/>
                <a:ext cx="0" cy="3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399" name="Group 42"/>
              <p:cNvGrpSpPr>
                <a:grpSpLocks/>
              </p:cNvGrpSpPr>
              <p:nvPr/>
            </p:nvGrpSpPr>
            <p:grpSpPr bwMode="auto">
              <a:xfrm flipH="1">
                <a:off x="2612" y="1183"/>
                <a:ext cx="185" cy="330"/>
                <a:chOff x="512" y="2531"/>
                <a:chExt cx="270" cy="496"/>
              </a:xfrm>
            </p:grpSpPr>
            <p:sp>
              <p:nvSpPr>
                <p:cNvPr id="15459" name="Line 43"/>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0" name="Line 44"/>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1" name="Line 45"/>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2" name="Line 46"/>
                <p:cNvSpPr>
                  <a:spLocks noChangeShapeType="1"/>
                </p:cNvSpPr>
                <p:nvPr/>
              </p:nvSpPr>
              <p:spPr bwMode="auto">
                <a:xfrm flipV="1">
                  <a:off x="764"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 name="Line 47"/>
                <p:cNvSpPr>
                  <a:spLocks noChangeShapeType="1"/>
                </p:cNvSpPr>
                <p:nvPr/>
              </p:nvSpPr>
              <p:spPr bwMode="auto">
                <a:xfrm flipV="1">
                  <a:off x="782"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 name="Line 48"/>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400" name="Group 49"/>
              <p:cNvGrpSpPr>
                <a:grpSpLocks/>
              </p:cNvGrpSpPr>
              <p:nvPr/>
            </p:nvGrpSpPr>
            <p:grpSpPr bwMode="auto">
              <a:xfrm>
                <a:off x="2054" y="1175"/>
                <a:ext cx="180" cy="330"/>
                <a:chOff x="512" y="2531"/>
                <a:chExt cx="263" cy="496"/>
              </a:xfrm>
            </p:grpSpPr>
            <p:sp>
              <p:nvSpPr>
                <p:cNvPr id="15453" name="Line 50"/>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54" name="Line 51"/>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5" name="Line 52"/>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6" name="Line 53"/>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7" name="Line 54"/>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8" name="Line 55"/>
                <p:cNvSpPr>
                  <a:spLocks noChangeShapeType="1"/>
                </p:cNvSpPr>
                <p:nvPr/>
              </p:nvSpPr>
              <p:spPr bwMode="auto">
                <a:xfrm flipH="1">
                  <a:off x="512" y="2792"/>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01" name="Text Box 56"/>
              <p:cNvSpPr txBox="1">
                <a:spLocks noChangeArrowheads="1"/>
              </p:cNvSpPr>
              <p:nvPr/>
            </p:nvSpPr>
            <p:spPr bwMode="auto">
              <a:xfrm>
                <a:off x="2423" y="1604"/>
                <a:ext cx="4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5402" name="Line 57"/>
              <p:cNvSpPr>
                <a:spLocks noChangeShapeType="1"/>
              </p:cNvSpPr>
              <p:nvPr/>
            </p:nvSpPr>
            <p:spPr bwMode="auto">
              <a:xfrm flipH="1">
                <a:off x="2227" y="1510"/>
                <a:ext cx="3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03" name="Group 58"/>
              <p:cNvGrpSpPr>
                <a:grpSpLocks/>
              </p:cNvGrpSpPr>
              <p:nvPr/>
            </p:nvGrpSpPr>
            <p:grpSpPr bwMode="auto">
              <a:xfrm>
                <a:off x="2264" y="1519"/>
                <a:ext cx="180" cy="330"/>
                <a:chOff x="512" y="2531"/>
                <a:chExt cx="263" cy="496"/>
              </a:xfrm>
            </p:grpSpPr>
            <p:sp>
              <p:nvSpPr>
                <p:cNvPr id="15447" name="Line 59"/>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48" name="Line 60"/>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9" name="Line 61"/>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0" name="Line 62"/>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1" name="Line 63"/>
                <p:cNvSpPr>
                  <a:spLocks noChangeShapeType="1"/>
                </p:cNvSpPr>
                <p:nvPr/>
              </p:nvSpPr>
              <p:spPr bwMode="auto">
                <a:xfrm flipV="1">
                  <a:off x="766"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2" name="Line 64"/>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04" name="Line 65"/>
              <p:cNvSpPr>
                <a:spLocks noChangeShapeType="1"/>
              </p:cNvSpPr>
              <p:nvPr/>
            </p:nvSpPr>
            <p:spPr bwMode="auto">
              <a:xfrm>
                <a:off x="1581" y="1686"/>
                <a:ext cx="7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66"/>
              <p:cNvSpPr>
                <a:spLocks noChangeShapeType="1"/>
              </p:cNvSpPr>
              <p:nvPr/>
            </p:nvSpPr>
            <p:spPr bwMode="auto">
              <a:xfrm>
                <a:off x="2101" y="1684"/>
                <a:ext cx="0" cy="6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6" name="Rectangle 67"/>
              <p:cNvSpPr>
                <a:spLocks noChangeArrowheads="1"/>
              </p:cNvSpPr>
              <p:nvPr/>
            </p:nvSpPr>
            <p:spPr bwMode="auto">
              <a:xfrm>
                <a:off x="2064" y="1909"/>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407" name="Rectangle 68"/>
              <p:cNvSpPr>
                <a:spLocks noChangeArrowheads="1"/>
              </p:cNvSpPr>
              <p:nvPr/>
            </p:nvSpPr>
            <p:spPr bwMode="auto">
              <a:xfrm rot="5400000">
                <a:off x="1749" y="1569"/>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408" name="AutoShape 69"/>
              <p:cNvSpPr>
                <a:spLocks noChangeArrowheads="1"/>
              </p:cNvSpPr>
              <p:nvPr/>
            </p:nvSpPr>
            <p:spPr bwMode="auto">
              <a:xfrm flipV="1">
                <a:off x="1523" y="1859"/>
                <a:ext cx="97" cy="84"/>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5409" name="Line 70"/>
              <p:cNvSpPr>
                <a:spLocks noChangeShapeType="1"/>
              </p:cNvSpPr>
              <p:nvPr/>
            </p:nvSpPr>
            <p:spPr bwMode="auto">
              <a:xfrm>
                <a:off x="3088" y="1360"/>
                <a:ext cx="0" cy="5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AutoShape 71"/>
              <p:cNvSpPr>
                <a:spLocks noChangeArrowheads="1"/>
              </p:cNvSpPr>
              <p:nvPr/>
            </p:nvSpPr>
            <p:spPr bwMode="auto">
              <a:xfrm flipV="1">
                <a:off x="3037" y="1836"/>
                <a:ext cx="98" cy="84"/>
              </a:xfrm>
              <a:prstGeom prst="triangle">
                <a:avLst>
                  <a:gd name="adj" fmla="val 50000"/>
                </a:avLst>
              </a:prstGeom>
              <a:solidFill>
                <a:srgbClr val="777777"/>
              </a:solidFill>
              <a:ln w="9525">
                <a:solidFill>
                  <a:srgbClr val="FF0000"/>
                </a:solidFill>
                <a:miter lim="800000"/>
                <a:headEnd/>
                <a:tailEnd/>
              </a:ln>
            </p:spPr>
            <p:txBody>
              <a:bodyPr wrap="none" anchor="ctr"/>
              <a:lstStyle/>
              <a:p>
                <a:endParaRPr lang="en-US" altLang="en-US"/>
              </a:p>
            </p:txBody>
          </p:sp>
          <p:sp>
            <p:nvSpPr>
              <p:cNvPr id="15411" name="Rectangle 72"/>
              <p:cNvSpPr>
                <a:spLocks noChangeArrowheads="1"/>
              </p:cNvSpPr>
              <p:nvPr/>
            </p:nvSpPr>
            <p:spPr bwMode="auto">
              <a:xfrm>
                <a:off x="3044" y="1455"/>
                <a:ext cx="81" cy="227"/>
              </a:xfrm>
              <a:prstGeom prst="rect">
                <a:avLst/>
              </a:prstGeom>
              <a:solidFill>
                <a:schemeClr val="bg1"/>
              </a:solidFill>
              <a:ln w="19050">
                <a:solidFill>
                  <a:srgbClr val="FF0000"/>
                </a:solidFill>
                <a:miter lim="800000"/>
                <a:headEnd/>
                <a:tailEnd/>
              </a:ln>
            </p:spPr>
            <p:txBody>
              <a:bodyPr wrap="none" anchor="ctr"/>
              <a:lstStyle/>
              <a:p>
                <a:endParaRPr lang="en-US" altLang="en-US"/>
              </a:p>
            </p:txBody>
          </p:sp>
          <p:sp>
            <p:nvSpPr>
              <p:cNvPr id="15412" name="Text Box 73"/>
              <p:cNvSpPr txBox="1">
                <a:spLocks noChangeArrowheads="1"/>
              </p:cNvSpPr>
              <p:nvPr/>
            </p:nvSpPr>
            <p:spPr bwMode="auto">
              <a:xfrm>
                <a:off x="2811" y="1550"/>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5413" name="Rectangle 74"/>
              <p:cNvSpPr>
                <a:spLocks noChangeArrowheads="1"/>
              </p:cNvSpPr>
              <p:nvPr/>
            </p:nvSpPr>
            <p:spPr bwMode="auto">
              <a:xfrm rot="5400000">
                <a:off x="3355" y="1232"/>
                <a:ext cx="80" cy="228"/>
              </a:xfrm>
              <a:prstGeom prst="rect">
                <a:avLst/>
              </a:prstGeom>
              <a:solidFill>
                <a:schemeClr val="bg1"/>
              </a:solidFill>
              <a:ln w="19050">
                <a:solidFill>
                  <a:srgbClr val="FF0000"/>
                </a:solidFill>
                <a:miter lim="800000"/>
                <a:headEnd/>
                <a:tailEnd/>
              </a:ln>
            </p:spPr>
            <p:txBody>
              <a:bodyPr wrap="none" anchor="ctr"/>
              <a:lstStyle/>
              <a:p>
                <a:endParaRPr lang="en-US" altLang="en-US"/>
              </a:p>
            </p:txBody>
          </p:sp>
          <p:grpSp>
            <p:nvGrpSpPr>
              <p:cNvPr id="15414" name="Group 75"/>
              <p:cNvGrpSpPr>
                <a:grpSpLocks/>
              </p:cNvGrpSpPr>
              <p:nvPr/>
            </p:nvGrpSpPr>
            <p:grpSpPr bwMode="auto">
              <a:xfrm>
                <a:off x="2188" y="671"/>
                <a:ext cx="334" cy="226"/>
                <a:chOff x="2952" y="2605"/>
                <a:chExt cx="462" cy="313"/>
              </a:xfrm>
            </p:grpSpPr>
            <p:sp>
              <p:nvSpPr>
                <p:cNvPr id="15445" name="Rectangle 76"/>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446" name="Text Box 77"/>
                <p:cNvSpPr txBox="1">
                  <a:spLocks noChangeArrowheads="1"/>
                </p:cNvSpPr>
                <p:nvPr/>
              </p:nvSpPr>
              <p:spPr bwMode="auto">
                <a:xfrm>
                  <a:off x="3041" y="2642"/>
                  <a:ext cx="3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grpSp>
          <p:sp>
            <p:nvSpPr>
              <p:cNvPr id="15415" name="Line 78"/>
              <p:cNvSpPr>
                <a:spLocks noChangeShapeType="1"/>
              </p:cNvSpPr>
              <p:nvPr/>
            </p:nvSpPr>
            <p:spPr bwMode="auto">
              <a:xfrm>
                <a:off x="2624" y="537"/>
                <a:ext cx="0" cy="67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Line 79"/>
              <p:cNvSpPr>
                <a:spLocks noChangeShapeType="1"/>
              </p:cNvSpPr>
              <p:nvPr/>
            </p:nvSpPr>
            <p:spPr bwMode="auto">
              <a:xfrm flipH="1">
                <a:off x="2674" y="1074"/>
                <a:ext cx="9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7" name="Line 80"/>
              <p:cNvSpPr>
                <a:spLocks noChangeShapeType="1"/>
              </p:cNvSpPr>
              <p:nvPr/>
            </p:nvSpPr>
            <p:spPr bwMode="auto">
              <a:xfrm flipH="1">
                <a:off x="2232" y="1069"/>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8" name="Rectangle 82"/>
              <p:cNvSpPr>
                <a:spLocks noChangeArrowheads="1"/>
              </p:cNvSpPr>
              <p:nvPr/>
            </p:nvSpPr>
            <p:spPr bwMode="auto">
              <a:xfrm>
                <a:off x="3697" y="628"/>
                <a:ext cx="81" cy="22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419" name="Text Box 83"/>
              <p:cNvSpPr txBox="1">
                <a:spLocks noChangeArrowheads="1"/>
              </p:cNvSpPr>
              <p:nvPr/>
            </p:nvSpPr>
            <p:spPr bwMode="auto">
              <a:xfrm>
                <a:off x="3761" y="655"/>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5420" name="AutoShape 84"/>
              <p:cNvSpPr>
                <a:spLocks noChangeArrowheads="1"/>
              </p:cNvSpPr>
              <p:nvPr/>
            </p:nvSpPr>
            <p:spPr bwMode="auto">
              <a:xfrm flipV="1">
                <a:off x="4118" y="1811"/>
                <a:ext cx="98" cy="84"/>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5421" name="Line 85"/>
              <p:cNvSpPr>
                <a:spLocks noChangeShapeType="1"/>
              </p:cNvSpPr>
              <p:nvPr/>
            </p:nvSpPr>
            <p:spPr bwMode="auto">
              <a:xfrm>
                <a:off x="3738" y="927"/>
                <a:ext cx="3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2" name="Text Box 86"/>
              <p:cNvSpPr txBox="1">
                <a:spLocks noChangeArrowheads="1"/>
              </p:cNvSpPr>
              <p:nvPr/>
            </p:nvSpPr>
            <p:spPr bwMode="auto">
              <a:xfrm>
                <a:off x="1900" y="1150"/>
                <a:ext cx="2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Q1</a:t>
                </a:r>
              </a:p>
            </p:txBody>
          </p:sp>
          <p:sp>
            <p:nvSpPr>
              <p:cNvPr id="15423" name="Text Box 87"/>
              <p:cNvSpPr txBox="1">
                <a:spLocks noChangeArrowheads="1"/>
              </p:cNvSpPr>
              <p:nvPr/>
            </p:nvSpPr>
            <p:spPr bwMode="auto">
              <a:xfrm>
                <a:off x="2721" y="1150"/>
                <a:ext cx="2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Q2</a:t>
                </a:r>
              </a:p>
            </p:txBody>
          </p:sp>
          <p:sp>
            <p:nvSpPr>
              <p:cNvPr id="15424" name="Text Box 88"/>
              <p:cNvSpPr txBox="1">
                <a:spLocks noChangeArrowheads="1"/>
              </p:cNvSpPr>
              <p:nvPr/>
            </p:nvSpPr>
            <p:spPr bwMode="auto">
              <a:xfrm>
                <a:off x="3394" y="892"/>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Q3</a:t>
                </a:r>
              </a:p>
            </p:txBody>
          </p:sp>
          <p:sp>
            <p:nvSpPr>
              <p:cNvPr id="15425" name="Text Box 89"/>
              <p:cNvSpPr txBox="1">
                <a:spLocks noChangeArrowheads="1"/>
              </p:cNvSpPr>
              <p:nvPr/>
            </p:nvSpPr>
            <p:spPr bwMode="auto">
              <a:xfrm>
                <a:off x="3772" y="990"/>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2N2907A</a:t>
                </a:r>
              </a:p>
            </p:txBody>
          </p:sp>
          <p:sp>
            <p:nvSpPr>
              <p:cNvPr id="15426" name="Rectangle 90"/>
              <p:cNvSpPr>
                <a:spLocks noChangeArrowheads="1"/>
              </p:cNvSpPr>
              <p:nvPr/>
            </p:nvSpPr>
            <p:spPr bwMode="auto">
              <a:xfrm>
                <a:off x="4131" y="1392"/>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427" name="Text Box 91"/>
              <p:cNvSpPr txBox="1">
                <a:spLocks noChangeArrowheads="1"/>
              </p:cNvSpPr>
              <p:nvPr/>
            </p:nvSpPr>
            <p:spPr bwMode="auto">
              <a:xfrm>
                <a:off x="4197" y="1483"/>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5428" name="Oval 92"/>
              <p:cNvSpPr>
                <a:spLocks noChangeArrowheads="1"/>
              </p:cNvSpPr>
              <p:nvPr/>
            </p:nvSpPr>
            <p:spPr bwMode="auto">
              <a:xfrm>
                <a:off x="4392" y="1222"/>
                <a:ext cx="40" cy="41"/>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5429" name="Text Box 93"/>
              <p:cNvSpPr txBox="1">
                <a:spLocks noChangeArrowheads="1"/>
              </p:cNvSpPr>
              <p:nvPr/>
            </p:nvSpPr>
            <p:spPr bwMode="auto">
              <a:xfrm>
                <a:off x="1673" y="1721"/>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5430" name="Text Box 94"/>
              <p:cNvSpPr txBox="1">
                <a:spLocks noChangeArrowheads="1"/>
              </p:cNvSpPr>
              <p:nvPr/>
            </p:nvSpPr>
            <p:spPr bwMode="auto">
              <a:xfrm>
                <a:off x="1680" y="1466"/>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b1</a:t>
                </a:r>
              </a:p>
            </p:txBody>
          </p:sp>
          <p:sp>
            <p:nvSpPr>
              <p:cNvPr id="15431" name="Text Box 95"/>
              <p:cNvSpPr txBox="1">
                <a:spLocks noChangeArrowheads="1"/>
              </p:cNvSpPr>
              <p:nvPr/>
            </p:nvSpPr>
            <p:spPr bwMode="auto">
              <a:xfrm>
                <a:off x="1809" y="1901"/>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b2</a:t>
                </a:r>
              </a:p>
            </p:txBody>
          </p:sp>
          <p:sp>
            <p:nvSpPr>
              <p:cNvPr id="15432" name="Text Box 96"/>
              <p:cNvSpPr txBox="1">
                <a:spLocks noChangeArrowheads="1"/>
              </p:cNvSpPr>
              <p:nvPr/>
            </p:nvSpPr>
            <p:spPr bwMode="auto">
              <a:xfrm>
                <a:off x="1448" y="1102"/>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15433" name="AutoShape 97"/>
              <p:cNvSpPr>
                <a:spLocks noChangeArrowheads="1"/>
              </p:cNvSpPr>
              <p:nvPr/>
            </p:nvSpPr>
            <p:spPr bwMode="auto">
              <a:xfrm flipV="1">
                <a:off x="1168" y="1853"/>
                <a:ext cx="98" cy="84"/>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5434" name="Oval 98"/>
              <p:cNvSpPr>
                <a:spLocks noChangeArrowheads="1"/>
              </p:cNvSpPr>
              <p:nvPr/>
            </p:nvSpPr>
            <p:spPr bwMode="auto">
              <a:xfrm>
                <a:off x="1133" y="1534"/>
                <a:ext cx="180" cy="180"/>
              </a:xfrm>
              <a:prstGeom prst="ellipse">
                <a:avLst/>
              </a:prstGeom>
              <a:solidFill>
                <a:schemeClr val="bg1"/>
              </a:solidFill>
              <a:ln w="19050">
                <a:solidFill>
                  <a:schemeClr val="tx1"/>
                </a:solidFill>
                <a:round/>
                <a:headEnd/>
                <a:tailEnd/>
              </a:ln>
            </p:spPr>
            <p:txBody>
              <a:bodyPr wrap="none" anchor="ctr"/>
              <a:lstStyle/>
              <a:p>
                <a:endParaRPr lang="en-US" altLang="en-US"/>
              </a:p>
            </p:txBody>
          </p:sp>
          <p:sp>
            <p:nvSpPr>
              <p:cNvPr id="15435" name="Text Box 99"/>
              <p:cNvSpPr txBox="1">
                <a:spLocks noChangeArrowheads="1"/>
              </p:cNvSpPr>
              <p:nvPr/>
            </p:nvSpPr>
            <p:spPr bwMode="auto">
              <a:xfrm>
                <a:off x="1918" y="701"/>
                <a:ext cx="3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c1</a:t>
                </a:r>
              </a:p>
            </p:txBody>
          </p:sp>
          <p:sp>
            <p:nvSpPr>
              <p:cNvPr id="15436" name="Text Box 100"/>
              <p:cNvSpPr txBox="1">
                <a:spLocks noChangeArrowheads="1"/>
              </p:cNvSpPr>
              <p:nvPr/>
            </p:nvSpPr>
            <p:spPr bwMode="auto">
              <a:xfrm>
                <a:off x="3449" y="651"/>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1</a:t>
                </a:r>
              </a:p>
            </p:txBody>
          </p:sp>
          <p:sp>
            <p:nvSpPr>
              <p:cNvPr id="15437" name="Text Box 101"/>
              <p:cNvSpPr txBox="1">
                <a:spLocks noChangeArrowheads="1"/>
              </p:cNvSpPr>
              <p:nvPr/>
            </p:nvSpPr>
            <p:spPr bwMode="auto">
              <a:xfrm>
                <a:off x="4203" y="548"/>
                <a:ext cx="2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C</a:t>
                </a:r>
                <a:r>
                  <a:rPr lang="en-GB" altLang="en-US" sz="1200" baseline="-25000"/>
                  <a:t>1</a:t>
                </a:r>
              </a:p>
            </p:txBody>
          </p:sp>
          <p:sp>
            <p:nvSpPr>
              <p:cNvPr id="15438" name="Text Box 102"/>
              <p:cNvSpPr txBox="1">
                <a:spLocks noChangeArrowheads="1"/>
              </p:cNvSpPr>
              <p:nvPr/>
            </p:nvSpPr>
            <p:spPr bwMode="auto">
              <a:xfrm>
                <a:off x="3286" y="1120"/>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f2</a:t>
                </a:r>
              </a:p>
            </p:txBody>
          </p:sp>
          <p:sp>
            <p:nvSpPr>
              <p:cNvPr id="15439" name="Text Box 103"/>
              <p:cNvSpPr txBox="1">
                <a:spLocks noChangeArrowheads="1"/>
              </p:cNvSpPr>
              <p:nvPr/>
            </p:nvSpPr>
            <p:spPr bwMode="auto">
              <a:xfrm>
                <a:off x="2821" y="1409"/>
                <a:ext cx="2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f1</a:t>
                </a:r>
              </a:p>
            </p:txBody>
          </p:sp>
          <p:sp>
            <p:nvSpPr>
              <p:cNvPr id="15440" name="Text Box 104"/>
              <p:cNvSpPr txBox="1">
                <a:spLocks noChangeArrowheads="1"/>
              </p:cNvSpPr>
              <p:nvPr/>
            </p:nvSpPr>
            <p:spPr bwMode="auto">
              <a:xfrm>
                <a:off x="4214" y="1368"/>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L</a:t>
                </a:r>
              </a:p>
            </p:txBody>
          </p:sp>
          <p:sp>
            <p:nvSpPr>
              <p:cNvPr id="15441" name="Text Box 105"/>
              <p:cNvSpPr txBox="1">
                <a:spLocks noChangeArrowheads="1"/>
              </p:cNvSpPr>
              <p:nvPr/>
            </p:nvSpPr>
            <p:spPr bwMode="auto">
              <a:xfrm>
                <a:off x="2950" y="2137"/>
                <a:ext cx="6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EE</a:t>
                </a:r>
                <a:r>
                  <a:rPr lang="en-GB" altLang="en-US" sz="1200"/>
                  <a:t> = -10 V</a:t>
                </a:r>
                <a:endParaRPr lang="en-GB" altLang="en-US" sz="1200" baseline="-25000"/>
              </a:p>
            </p:txBody>
          </p:sp>
          <p:sp>
            <p:nvSpPr>
              <p:cNvPr id="15442" name="Rectangle 119"/>
              <p:cNvSpPr>
                <a:spLocks noChangeArrowheads="1"/>
              </p:cNvSpPr>
              <p:nvPr/>
            </p:nvSpPr>
            <p:spPr bwMode="auto">
              <a:xfrm>
                <a:off x="3700" y="1672"/>
                <a:ext cx="81" cy="22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5443" name="Text Box 120"/>
              <p:cNvSpPr txBox="1">
                <a:spLocks noChangeArrowheads="1"/>
              </p:cNvSpPr>
              <p:nvPr/>
            </p:nvSpPr>
            <p:spPr bwMode="auto">
              <a:xfrm>
                <a:off x="3765" y="1762"/>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5444" name="Text Box 121"/>
              <p:cNvSpPr txBox="1">
                <a:spLocks noChangeArrowheads="1"/>
              </p:cNvSpPr>
              <p:nvPr/>
            </p:nvSpPr>
            <p:spPr bwMode="auto">
              <a:xfrm>
                <a:off x="3784" y="1647"/>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a:t>
                </a:r>
              </a:p>
            </p:txBody>
          </p:sp>
        </p:grpSp>
      </p:grpSp>
      <p:sp>
        <p:nvSpPr>
          <p:cNvPr id="15367" name="Text Box 124"/>
          <p:cNvSpPr txBox="1">
            <a:spLocks noChangeArrowheads="1"/>
          </p:cNvSpPr>
          <p:nvPr/>
        </p:nvSpPr>
        <p:spPr bwMode="auto">
          <a:xfrm>
            <a:off x="239713" y="3402013"/>
            <a:ext cx="84137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Inspection of this circuit shows:</a:t>
            </a:r>
          </a:p>
          <a:p>
            <a:pPr marL="342900" indent="-342900">
              <a:spcBef>
                <a:spcPct val="50000"/>
              </a:spcBef>
              <a:buFontTx/>
              <a:buAutoNum type="arabicParenR"/>
            </a:pPr>
            <a:r>
              <a:rPr lang="en-GB" altLang="en-US" sz="1600"/>
              <a:t>The amplifier uses series applied, shunt derived feedback which will result in a </a:t>
            </a:r>
            <a:r>
              <a:rPr lang="en-GB" altLang="en-US" sz="1600" b="1" i="1"/>
              <a:t>high input impedance</a:t>
            </a:r>
            <a:r>
              <a:rPr lang="en-GB" altLang="en-US" sz="1600"/>
              <a:t> and </a:t>
            </a:r>
            <a:r>
              <a:rPr lang="en-GB" altLang="en-US" sz="1600" b="1" i="1"/>
              <a:t>low output impedance</a:t>
            </a:r>
            <a:r>
              <a:rPr lang="en-GB" altLang="en-US" sz="1600"/>
              <a:t>. We conclude this can be best described as a </a:t>
            </a:r>
            <a:r>
              <a:rPr lang="en-GB" altLang="en-US" sz="1600" b="1" u="sng">
                <a:solidFill>
                  <a:srgbClr val="FF0000"/>
                </a:solidFill>
              </a:rPr>
              <a:t>voltage amplifier</a:t>
            </a:r>
            <a:r>
              <a:rPr lang="en-GB" altLang="en-US" sz="1600"/>
              <a:t>. </a:t>
            </a:r>
          </a:p>
          <a:p>
            <a:pPr marL="342900" indent="-342900">
              <a:spcBef>
                <a:spcPct val="50000"/>
              </a:spcBef>
              <a:buFontTx/>
              <a:buAutoNum type="arabicParenR"/>
            </a:pPr>
            <a:r>
              <a:rPr lang="en-GB" altLang="en-US" sz="1600"/>
              <a:t>Feedback resistors R</a:t>
            </a:r>
            <a:r>
              <a:rPr lang="en-GB" altLang="en-US" sz="1600" baseline="-25000"/>
              <a:t>f1</a:t>
            </a:r>
            <a:r>
              <a:rPr lang="en-GB" altLang="en-US" sz="1600"/>
              <a:t> and R</a:t>
            </a:r>
            <a:r>
              <a:rPr lang="en-GB" altLang="en-US" sz="1600" baseline="-25000"/>
              <a:t>f2</a:t>
            </a:r>
            <a:r>
              <a:rPr lang="en-GB" altLang="en-US" sz="1600"/>
              <a:t> take a proportion of the output </a:t>
            </a:r>
            <a:r>
              <a:rPr lang="en-GB" altLang="en-US" sz="1600" b="1" i="1" u="sng"/>
              <a:t>voltage</a:t>
            </a:r>
            <a:r>
              <a:rPr lang="en-GB" altLang="en-US" sz="1600"/>
              <a:t> and apply it to the </a:t>
            </a:r>
            <a:r>
              <a:rPr lang="en-GB" altLang="en-US" sz="1600" b="1" i="1" u="sng"/>
              <a:t>inverting</a:t>
            </a:r>
            <a:r>
              <a:rPr lang="en-GB" altLang="en-US" sz="1600"/>
              <a:t> input of the differential input stage. The input signal (V</a:t>
            </a:r>
            <a:r>
              <a:rPr lang="en-GB" altLang="en-US" sz="1600" baseline="-25000"/>
              <a:t>g</a:t>
            </a:r>
            <a:r>
              <a:rPr lang="en-GB" altLang="en-US" sz="1600"/>
              <a:t>) feeds to the non-inverting input. The ac input impedance to ground at the base of Q2 will be very high (especially with the feedback applied), so the feedback voltage is therefore simply given by the two resistors R</a:t>
            </a:r>
            <a:r>
              <a:rPr lang="en-GB" altLang="en-US" sz="1600" baseline="-25000"/>
              <a:t>f1</a:t>
            </a:r>
            <a:r>
              <a:rPr lang="en-GB" altLang="en-US" sz="1600"/>
              <a:t> and R</a:t>
            </a:r>
            <a:r>
              <a:rPr lang="en-GB" altLang="en-US" sz="1600" baseline="-25000"/>
              <a:t>f2</a:t>
            </a:r>
            <a:r>
              <a:rPr lang="en-GB" altLang="en-US" sz="1600"/>
              <a:t>. </a:t>
            </a:r>
            <a:r>
              <a:rPr lang="en-GB" altLang="en-US" sz="1600" i="1" u="sng"/>
              <a:t>That is the input impedance into the base of transistor Q2 is very high and therefore does not affect the resistor attenuation ratio</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16</a:t>
            </a:fld>
            <a:endParaRPr lang="en-GB"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638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638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6389" name="Object 111"/>
          <p:cNvGraphicFramePr>
            <a:graphicFrameLocks noChangeAspect="1"/>
          </p:cNvGraphicFramePr>
          <p:nvPr/>
        </p:nvGraphicFramePr>
        <p:xfrm>
          <a:off x="1452563" y="4403725"/>
          <a:ext cx="3146425" cy="711200"/>
        </p:xfrm>
        <a:graphic>
          <a:graphicData uri="http://schemas.openxmlformats.org/presentationml/2006/ole">
            <mc:AlternateContent xmlns:mc="http://schemas.openxmlformats.org/markup-compatibility/2006">
              <mc:Choice xmlns:v="urn:schemas-microsoft-com:vml" Requires="v">
                <p:oleObj spid="_x0000_s16552" name="Equation" r:id="rId4" imgW="2159000" imgH="482600" progId="Equation.3">
                  <p:embed/>
                </p:oleObj>
              </mc:Choice>
              <mc:Fallback>
                <p:oleObj name="Equation" r:id="rId4" imgW="2159000" imgH="482600" progId="Equation.3">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2563" y="4403725"/>
                        <a:ext cx="31464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112"/>
          <p:cNvSpPr txBox="1">
            <a:spLocks noChangeArrowheads="1"/>
          </p:cNvSpPr>
          <p:nvPr/>
        </p:nvSpPr>
        <p:spPr bwMode="auto">
          <a:xfrm>
            <a:off x="536575" y="5148263"/>
            <a:ext cx="8329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Hence we can estimate the closed loop voltage gain of this circuit is approximately:</a:t>
            </a:r>
            <a:r>
              <a:rPr lang="en-US" altLang="en-US" sz="1600">
                <a:cs typeface="Arial" charset="0"/>
              </a:rPr>
              <a:t>       </a:t>
            </a:r>
            <a:endParaRPr lang="el-GR" altLang="en-US" sz="1600" baseline="-25000">
              <a:cs typeface="Arial" charset="0"/>
            </a:endParaRPr>
          </a:p>
        </p:txBody>
      </p:sp>
      <p:grpSp>
        <p:nvGrpSpPr>
          <p:cNvPr id="16391" name="Group 161"/>
          <p:cNvGrpSpPr>
            <a:grpSpLocks/>
          </p:cNvGrpSpPr>
          <p:nvPr/>
        </p:nvGrpSpPr>
        <p:grpSpPr bwMode="auto">
          <a:xfrm>
            <a:off x="1482725" y="5478463"/>
            <a:ext cx="6488113" cy="628650"/>
            <a:chOff x="934" y="3451"/>
            <a:chExt cx="4087" cy="396"/>
          </a:xfrm>
        </p:grpSpPr>
        <p:graphicFrame>
          <p:nvGraphicFramePr>
            <p:cNvPr id="16532" name="Object 113"/>
            <p:cNvGraphicFramePr>
              <a:graphicFrameLocks noChangeAspect="1"/>
            </p:cNvGraphicFramePr>
            <p:nvPr/>
          </p:nvGraphicFramePr>
          <p:xfrm>
            <a:off x="934" y="3451"/>
            <a:ext cx="1555" cy="396"/>
          </p:xfrm>
          <a:graphic>
            <a:graphicData uri="http://schemas.openxmlformats.org/presentationml/2006/ole">
              <mc:AlternateContent xmlns:mc="http://schemas.openxmlformats.org/markup-compatibility/2006">
                <mc:Choice xmlns:v="urn:schemas-microsoft-com:vml" Requires="v">
                  <p:oleObj spid="_x0000_s16553" name="Equation" r:id="rId6" imgW="1714500" imgH="431800" progId="Equation.3">
                    <p:embed/>
                  </p:oleObj>
                </mc:Choice>
                <mc:Fallback>
                  <p:oleObj name="Equation" r:id="rId6" imgW="1714500" imgH="431800" progId="Equation.3">
                    <p:embed/>
                    <p:pic>
                      <p:nvPicPr>
                        <p:cNvPr id="0" name="Object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 y="3451"/>
                          <a:ext cx="1555"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33" name="Text Box 114"/>
            <p:cNvSpPr txBox="1">
              <a:spLocks noChangeArrowheads="1"/>
            </p:cNvSpPr>
            <p:nvPr/>
          </p:nvSpPr>
          <p:spPr bwMode="auto">
            <a:xfrm>
              <a:off x="2790" y="3500"/>
              <a:ext cx="2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provided the loop gain </a:t>
              </a:r>
              <a:r>
                <a:rPr lang="el-GR" altLang="en-US" sz="1600">
                  <a:cs typeface="Arial" charset="0"/>
                </a:rPr>
                <a:t>β</a:t>
              </a:r>
              <a:r>
                <a:rPr lang="en-US" altLang="en-US" sz="1600">
                  <a:cs typeface="Arial" charset="0"/>
                </a:rPr>
                <a:t>A</a:t>
              </a:r>
              <a:r>
                <a:rPr lang="en-US" altLang="en-US" sz="1600" baseline="-25000">
                  <a:cs typeface="Arial" charset="0"/>
                </a:rPr>
                <a:t>vOL</a:t>
              </a:r>
              <a:r>
                <a:rPr lang="en-US" altLang="en-US" sz="1600">
                  <a:cs typeface="Arial" charset="0"/>
                </a:rPr>
                <a:t> </a:t>
              </a:r>
              <a:r>
                <a:rPr lang="en-US" altLang="en-US" sz="1600"/>
                <a:t>&gt;&gt; 1</a:t>
              </a:r>
              <a:r>
                <a:rPr lang="en-US" altLang="en-US" sz="1600">
                  <a:cs typeface="Arial" charset="0"/>
                </a:rPr>
                <a:t>       </a:t>
              </a:r>
              <a:endParaRPr lang="el-GR" altLang="en-US" sz="1600" baseline="-25000">
                <a:cs typeface="Arial" charset="0"/>
              </a:endParaRPr>
            </a:p>
          </p:txBody>
        </p:sp>
      </p:grpSp>
      <p:sp>
        <p:nvSpPr>
          <p:cNvPr id="16392" name="Text Box 134"/>
          <p:cNvSpPr txBox="1">
            <a:spLocks noChangeArrowheads="1"/>
          </p:cNvSpPr>
          <p:nvPr/>
        </p:nvSpPr>
        <p:spPr bwMode="auto">
          <a:xfrm>
            <a:off x="6000750" y="3238500"/>
            <a:ext cx="28067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You should recognise this as an example of the familiar schematic shown above. </a:t>
            </a:r>
            <a:r>
              <a:rPr lang="en-US" altLang="en-US" sz="1600">
                <a:cs typeface="Arial" charset="0"/>
              </a:rPr>
              <a:t>       </a:t>
            </a:r>
            <a:endParaRPr lang="el-GR" altLang="en-US" sz="1600" baseline="-25000">
              <a:cs typeface="Arial" charset="0"/>
            </a:endParaRPr>
          </a:p>
        </p:txBody>
      </p:sp>
      <p:grpSp>
        <p:nvGrpSpPr>
          <p:cNvPr id="16393" name="Group 160"/>
          <p:cNvGrpSpPr>
            <a:grpSpLocks/>
          </p:cNvGrpSpPr>
          <p:nvPr/>
        </p:nvGrpSpPr>
        <p:grpSpPr bwMode="auto">
          <a:xfrm>
            <a:off x="0" y="912813"/>
            <a:ext cx="6200775" cy="3148012"/>
            <a:chOff x="0" y="636"/>
            <a:chExt cx="3906" cy="1983"/>
          </a:xfrm>
        </p:grpSpPr>
        <p:grpSp>
          <p:nvGrpSpPr>
            <p:cNvPr id="16431" name="Group 9"/>
            <p:cNvGrpSpPr>
              <a:grpSpLocks/>
            </p:cNvGrpSpPr>
            <p:nvPr/>
          </p:nvGrpSpPr>
          <p:grpSpPr bwMode="auto">
            <a:xfrm>
              <a:off x="2627" y="1199"/>
              <a:ext cx="180" cy="329"/>
              <a:chOff x="3835" y="1739"/>
              <a:chExt cx="249" cy="456"/>
            </a:xfrm>
          </p:grpSpPr>
          <p:sp>
            <p:nvSpPr>
              <p:cNvPr id="16526" name="Line 10"/>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7" name="Line 11"/>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8" name="Line 12"/>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529" name="Line 13"/>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0" name="Line 14"/>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31" name="Line 15"/>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32" name="Line 16"/>
            <p:cNvSpPr>
              <a:spLocks noChangeShapeType="1"/>
            </p:cNvSpPr>
            <p:nvPr/>
          </p:nvSpPr>
          <p:spPr bwMode="auto">
            <a:xfrm>
              <a:off x="282" y="1638"/>
              <a:ext cx="0" cy="5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3" name="Line 17"/>
            <p:cNvSpPr>
              <a:spLocks noChangeShapeType="1"/>
            </p:cNvSpPr>
            <p:nvPr/>
          </p:nvSpPr>
          <p:spPr bwMode="auto">
            <a:xfrm flipH="1">
              <a:off x="1294" y="834"/>
              <a:ext cx="18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4" name="Line 18"/>
            <p:cNvSpPr>
              <a:spLocks noChangeShapeType="1"/>
            </p:cNvSpPr>
            <p:nvPr/>
          </p:nvSpPr>
          <p:spPr bwMode="auto">
            <a:xfrm flipH="1">
              <a:off x="1171" y="2619"/>
              <a:ext cx="16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5" name="Line 19"/>
            <p:cNvSpPr>
              <a:spLocks noChangeShapeType="1"/>
            </p:cNvSpPr>
            <p:nvPr/>
          </p:nvSpPr>
          <p:spPr bwMode="auto">
            <a:xfrm flipV="1">
              <a:off x="641" y="1978"/>
              <a:ext cx="0" cy="1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Line 20"/>
            <p:cNvSpPr>
              <a:spLocks noChangeShapeType="1"/>
            </p:cNvSpPr>
            <p:nvPr/>
          </p:nvSpPr>
          <p:spPr bwMode="auto">
            <a:xfrm>
              <a:off x="1504" y="2143"/>
              <a:ext cx="0" cy="4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7" name="Rectangle 21"/>
            <p:cNvSpPr>
              <a:spLocks noChangeArrowheads="1"/>
            </p:cNvSpPr>
            <p:nvPr/>
          </p:nvSpPr>
          <p:spPr bwMode="auto">
            <a:xfrm>
              <a:off x="1462" y="2205"/>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438" name="Line 22"/>
            <p:cNvSpPr>
              <a:spLocks noChangeShapeType="1"/>
            </p:cNvSpPr>
            <p:nvPr/>
          </p:nvSpPr>
          <p:spPr bwMode="auto">
            <a:xfrm>
              <a:off x="2808" y="1515"/>
              <a:ext cx="0" cy="10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9" name="Line 23"/>
            <p:cNvSpPr>
              <a:spLocks noChangeShapeType="1"/>
            </p:cNvSpPr>
            <p:nvPr/>
          </p:nvSpPr>
          <p:spPr bwMode="auto">
            <a:xfrm>
              <a:off x="1296" y="839"/>
              <a:ext cx="0" cy="65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0" name="Text Box 24"/>
            <p:cNvSpPr txBox="1">
              <a:spLocks noChangeArrowheads="1"/>
            </p:cNvSpPr>
            <p:nvPr/>
          </p:nvSpPr>
          <p:spPr bwMode="auto">
            <a:xfrm>
              <a:off x="1536" y="2237"/>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6441" name="Text Box 25"/>
            <p:cNvSpPr txBox="1">
              <a:spLocks noChangeArrowheads="1"/>
            </p:cNvSpPr>
            <p:nvPr/>
          </p:nvSpPr>
          <p:spPr bwMode="auto">
            <a:xfrm>
              <a:off x="3532" y="1747"/>
              <a:ext cx="3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OUT</a:t>
              </a:r>
            </a:p>
          </p:txBody>
        </p:sp>
        <p:sp>
          <p:nvSpPr>
            <p:cNvPr id="16442" name="Line 26"/>
            <p:cNvSpPr>
              <a:spLocks noChangeShapeType="1"/>
            </p:cNvSpPr>
            <p:nvPr/>
          </p:nvSpPr>
          <p:spPr bwMode="auto">
            <a:xfrm>
              <a:off x="285" y="1643"/>
              <a:ext cx="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3" name="Line 27"/>
            <p:cNvSpPr>
              <a:spLocks noChangeShapeType="1"/>
            </p:cNvSpPr>
            <p:nvPr/>
          </p:nvSpPr>
          <p:spPr bwMode="auto">
            <a:xfrm flipV="1">
              <a:off x="2804" y="845"/>
              <a:ext cx="0" cy="3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4" name="Text Box 28"/>
            <p:cNvSpPr txBox="1">
              <a:spLocks noChangeArrowheads="1"/>
            </p:cNvSpPr>
            <p:nvPr/>
          </p:nvSpPr>
          <p:spPr bwMode="auto">
            <a:xfrm>
              <a:off x="1965" y="636"/>
              <a:ext cx="5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CC </a:t>
              </a:r>
              <a:r>
                <a:rPr lang="en-GB" altLang="en-US" sz="1200"/>
                <a:t>= 10V</a:t>
              </a:r>
            </a:p>
          </p:txBody>
        </p:sp>
        <p:sp>
          <p:nvSpPr>
            <p:cNvPr id="16445" name="Rectangle 29"/>
            <p:cNvSpPr>
              <a:spLocks noChangeArrowheads="1"/>
            </p:cNvSpPr>
            <p:nvPr/>
          </p:nvSpPr>
          <p:spPr bwMode="auto">
            <a:xfrm rot="5400000">
              <a:off x="563" y="1532"/>
              <a:ext cx="80"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446" name="Line 30"/>
            <p:cNvSpPr>
              <a:spLocks noChangeShapeType="1"/>
            </p:cNvSpPr>
            <p:nvPr/>
          </p:nvSpPr>
          <p:spPr bwMode="auto">
            <a:xfrm>
              <a:off x="3231" y="1530"/>
              <a:ext cx="0" cy="6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7" name="Line 31"/>
            <p:cNvSpPr>
              <a:spLocks noChangeShapeType="1"/>
            </p:cNvSpPr>
            <p:nvPr/>
          </p:nvSpPr>
          <p:spPr bwMode="auto">
            <a:xfrm>
              <a:off x="2809" y="1539"/>
              <a:ext cx="67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8" name="Line 32"/>
            <p:cNvSpPr>
              <a:spLocks noChangeShapeType="1"/>
            </p:cNvSpPr>
            <p:nvPr/>
          </p:nvSpPr>
          <p:spPr bwMode="auto">
            <a:xfrm>
              <a:off x="1822" y="1647"/>
              <a:ext cx="98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9" name="Text Box 33"/>
            <p:cNvSpPr txBox="1">
              <a:spLocks noChangeArrowheads="1"/>
            </p:cNvSpPr>
            <p:nvPr/>
          </p:nvSpPr>
          <p:spPr bwMode="auto">
            <a:xfrm>
              <a:off x="1274" y="1554"/>
              <a:ext cx="4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6450" name="Text Box 34"/>
            <p:cNvSpPr txBox="1">
              <a:spLocks noChangeArrowheads="1"/>
            </p:cNvSpPr>
            <p:nvPr/>
          </p:nvSpPr>
          <p:spPr bwMode="auto">
            <a:xfrm>
              <a:off x="2373" y="1671"/>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2k</a:t>
              </a:r>
              <a:endParaRPr lang="en-GB" altLang="en-US" sz="1200" baseline="-25000"/>
            </a:p>
          </p:txBody>
        </p:sp>
        <p:sp>
          <p:nvSpPr>
            <p:cNvPr id="16451" name="Text Box 35"/>
            <p:cNvSpPr txBox="1">
              <a:spLocks noChangeArrowheads="1"/>
            </p:cNvSpPr>
            <p:nvPr/>
          </p:nvSpPr>
          <p:spPr bwMode="auto">
            <a:xfrm>
              <a:off x="481" y="1681"/>
              <a:ext cx="2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6452" name="Text Box 36"/>
            <p:cNvSpPr txBox="1">
              <a:spLocks noChangeArrowheads="1"/>
            </p:cNvSpPr>
            <p:nvPr/>
          </p:nvSpPr>
          <p:spPr bwMode="auto">
            <a:xfrm>
              <a:off x="1192" y="2229"/>
              <a:ext cx="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6453" name="Line 37"/>
            <p:cNvSpPr>
              <a:spLocks noChangeShapeType="1"/>
            </p:cNvSpPr>
            <p:nvPr/>
          </p:nvSpPr>
          <p:spPr bwMode="auto">
            <a:xfrm rot="-5400000">
              <a:off x="3077" y="922"/>
              <a:ext cx="1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4" name="Line 38"/>
            <p:cNvSpPr>
              <a:spLocks noChangeShapeType="1"/>
            </p:cNvSpPr>
            <p:nvPr/>
          </p:nvSpPr>
          <p:spPr bwMode="auto">
            <a:xfrm rot="-5400000">
              <a:off x="3172" y="933"/>
              <a:ext cx="0" cy="1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5" name="Line 39"/>
            <p:cNvSpPr>
              <a:spLocks noChangeShapeType="1"/>
            </p:cNvSpPr>
            <p:nvPr/>
          </p:nvSpPr>
          <p:spPr bwMode="auto">
            <a:xfrm rot="-5400000">
              <a:off x="3170" y="970"/>
              <a:ext cx="0" cy="1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6" name="Line 40"/>
            <p:cNvSpPr>
              <a:spLocks noChangeShapeType="1"/>
            </p:cNvSpPr>
            <p:nvPr/>
          </p:nvSpPr>
          <p:spPr bwMode="auto">
            <a:xfrm rot="-5400000">
              <a:off x="3080" y="1138"/>
              <a:ext cx="17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7" name="Text Box 41"/>
            <p:cNvSpPr txBox="1">
              <a:spLocks noChangeArrowheads="1"/>
            </p:cNvSpPr>
            <p:nvPr/>
          </p:nvSpPr>
          <p:spPr bwMode="auto">
            <a:xfrm>
              <a:off x="3262" y="1019"/>
              <a:ext cx="3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6.8</a:t>
              </a:r>
              <a:r>
                <a:rPr lang="en-GB" altLang="en-US" sz="1200">
                  <a:sym typeface="Symbol" pitchFamily="18" charset="2"/>
                </a:rPr>
                <a:t></a:t>
              </a:r>
              <a:endParaRPr lang="en-GB" altLang="en-US" sz="1200" baseline="-25000">
                <a:sym typeface="Symbol" pitchFamily="18" charset="2"/>
              </a:endParaRPr>
            </a:p>
          </p:txBody>
        </p:sp>
        <p:sp>
          <p:nvSpPr>
            <p:cNvPr id="16458" name="Text Box 42"/>
            <p:cNvSpPr txBox="1">
              <a:spLocks noChangeArrowheads="1"/>
            </p:cNvSpPr>
            <p:nvPr/>
          </p:nvSpPr>
          <p:spPr bwMode="auto">
            <a:xfrm>
              <a:off x="0" y="1711"/>
              <a:ext cx="2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16459" name="Line 43"/>
            <p:cNvSpPr>
              <a:spLocks noChangeShapeType="1"/>
            </p:cNvSpPr>
            <p:nvPr/>
          </p:nvSpPr>
          <p:spPr bwMode="auto">
            <a:xfrm flipV="1">
              <a:off x="3533" y="1638"/>
              <a:ext cx="0" cy="36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60" name="Group 44"/>
            <p:cNvGrpSpPr>
              <a:grpSpLocks/>
            </p:cNvGrpSpPr>
            <p:nvPr/>
          </p:nvGrpSpPr>
          <p:grpSpPr bwMode="auto">
            <a:xfrm flipH="1">
              <a:off x="1682" y="1477"/>
              <a:ext cx="180" cy="330"/>
              <a:chOff x="512" y="2531"/>
              <a:chExt cx="263" cy="496"/>
            </a:xfrm>
          </p:grpSpPr>
          <p:sp>
            <p:nvSpPr>
              <p:cNvPr id="16520" name="Line 45"/>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21" name="Line 46"/>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2" name="Line 47"/>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3" name="Line 48"/>
              <p:cNvSpPr>
                <a:spLocks noChangeShapeType="1"/>
              </p:cNvSpPr>
              <p:nvPr/>
            </p:nvSpPr>
            <p:spPr bwMode="auto">
              <a:xfrm flipV="1">
                <a:off x="764"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4" name="Line 49"/>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5" name="Line 50"/>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61" name="Group 51"/>
            <p:cNvGrpSpPr>
              <a:grpSpLocks/>
            </p:cNvGrpSpPr>
            <p:nvPr/>
          </p:nvGrpSpPr>
          <p:grpSpPr bwMode="auto">
            <a:xfrm>
              <a:off x="1119" y="1469"/>
              <a:ext cx="180" cy="330"/>
              <a:chOff x="512" y="2531"/>
              <a:chExt cx="263" cy="496"/>
            </a:xfrm>
          </p:grpSpPr>
          <p:sp>
            <p:nvSpPr>
              <p:cNvPr id="16514" name="Line 52"/>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15" name="Line 53"/>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6" name="Line 54"/>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7" name="Line 55"/>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8" name="Line 56"/>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9" name="Line 57"/>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62" name="Text Box 58"/>
            <p:cNvSpPr txBox="1">
              <a:spLocks noChangeArrowheads="1"/>
            </p:cNvSpPr>
            <p:nvPr/>
          </p:nvSpPr>
          <p:spPr bwMode="auto">
            <a:xfrm>
              <a:off x="1488" y="1898"/>
              <a:ext cx="4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6463" name="Line 59"/>
            <p:cNvSpPr>
              <a:spLocks noChangeShapeType="1"/>
            </p:cNvSpPr>
            <p:nvPr/>
          </p:nvSpPr>
          <p:spPr bwMode="auto">
            <a:xfrm flipH="1">
              <a:off x="1292" y="1804"/>
              <a:ext cx="3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64" name="Group 60"/>
            <p:cNvGrpSpPr>
              <a:grpSpLocks/>
            </p:cNvGrpSpPr>
            <p:nvPr/>
          </p:nvGrpSpPr>
          <p:grpSpPr bwMode="auto">
            <a:xfrm>
              <a:off x="1329" y="1813"/>
              <a:ext cx="180" cy="330"/>
              <a:chOff x="512" y="2531"/>
              <a:chExt cx="263" cy="496"/>
            </a:xfrm>
          </p:grpSpPr>
          <p:sp>
            <p:nvSpPr>
              <p:cNvPr id="16508" name="Line 61"/>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09" name="Line 62"/>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0" name="Line 63"/>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1" name="Line 64"/>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2" name="Line 65"/>
              <p:cNvSpPr>
                <a:spLocks noChangeShapeType="1"/>
              </p:cNvSpPr>
              <p:nvPr/>
            </p:nvSpPr>
            <p:spPr bwMode="auto">
              <a:xfrm flipV="1">
                <a:off x="766"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3" name="Line 66"/>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65" name="Line 67"/>
            <p:cNvSpPr>
              <a:spLocks noChangeShapeType="1"/>
            </p:cNvSpPr>
            <p:nvPr/>
          </p:nvSpPr>
          <p:spPr bwMode="auto">
            <a:xfrm>
              <a:off x="646" y="1980"/>
              <a:ext cx="7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6" name="Line 68"/>
            <p:cNvSpPr>
              <a:spLocks noChangeShapeType="1"/>
            </p:cNvSpPr>
            <p:nvPr/>
          </p:nvSpPr>
          <p:spPr bwMode="auto">
            <a:xfrm>
              <a:off x="1166" y="1978"/>
              <a:ext cx="0" cy="6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7" name="Rectangle 69"/>
            <p:cNvSpPr>
              <a:spLocks noChangeArrowheads="1"/>
            </p:cNvSpPr>
            <p:nvPr/>
          </p:nvSpPr>
          <p:spPr bwMode="auto">
            <a:xfrm>
              <a:off x="1129" y="2203"/>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468" name="Rectangle 70"/>
            <p:cNvSpPr>
              <a:spLocks noChangeArrowheads="1"/>
            </p:cNvSpPr>
            <p:nvPr/>
          </p:nvSpPr>
          <p:spPr bwMode="auto">
            <a:xfrm rot="5400000">
              <a:off x="814" y="1863"/>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469" name="AutoShape 71"/>
            <p:cNvSpPr>
              <a:spLocks noChangeArrowheads="1"/>
            </p:cNvSpPr>
            <p:nvPr/>
          </p:nvSpPr>
          <p:spPr bwMode="auto">
            <a:xfrm flipV="1">
              <a:off x="588" y="2153"/>
              <a:ext cx="97" cy="84"/>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6470" name="Line 72"/>
            <p:cNvSpPr>
              <a:spLocks noChangeShapeType="1"/>
            </p:cNvSpPr>
            <p:nvPr/>
          </p:nvSpPr>
          <p:spPr bwMode="auto">
            <a:xfrm>
              <a:off x="2153" y="1654"/>
              <a:ext cx="0" cy="54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1" name="AutoShape 73"/>
            <p:cNvSpPr>
              <a:spLocks noChangeArrowheads="1"/>
            </p:cNvSpPr>
            <p:nvPr/>
          </p:nvSpPr>
          <p:spPr bwMode="auto">
            <a:xfrm flipV="1">
              <a:off x="2102" y="2130"/>
              <a:ext cx="98" cy="84"/>
            </a:xfrm>
            <a:prstGeom prst="triangle">
              <a:avLst>
                <a:gd name="adj" fmla="val 50000"/>
              </a:avLst>
            </a:prstGeom>
            <a:solidFill>
              <a:srgbClr val="777777"/>
            </a:solidFill>
            <a:ln w="9525">
              <a:solidFill>
                <a:srgbClr val="FF0000"/>
              </a:solidFill>
              <a:miter lim="800000"/>
              <a:headEnd/>
              <a:tailEnd/>
            </a:ln>
          </p:spPr>
          <p:txBody>
            <a:bodyPr wrap="none" anchor="ctr"/>
            <a:lstStyle/>
            <a:p>
              <a:endParaRPr lang="en-US" altLang="en-US"/>
            </a:p>
          </p:txBody>
        </p:sp>
        <p:sp>
          <p:nvSpPr>
            <p:cNvPr id="16472" name="Rectangle 74"/>
            <p:cNvSpPr>
              <a:spLocks noChangeArrowheads="1"/>
            </p:cNvSpPr>
            <p:nvPr/>
          </p:nvSpPr>
          <p:spPr bwMode="auto">
            <a:xfrm>
              <a:off x="2109" y="1749"/>
              <a:ext cx="81" cy="227"/>
            </a:xfrm>
            <a:prstGeom prst="rect">
              <a:avLst/>
            </a:prstGeom>
            <a:solidFill>
              <a:schemeClr val="bg1"/>
            </a:solidFill>
            <a:ln w="19050">
              <a:solidFill>
                <a:srgbClr val="FF0000"/>
              </a:solidFill>
              <a:miter lim="800000"/>
              <a:headEnd/>
              <a:tailEnd/>
            </a:ln>
          </p:spPr>
          <p:txBody>
            <a:bodyPr wrap="none" anchor="ctr"/>
            <a:lstStyle/>
            <a:p>
              <a:endParaRPr lang="en-US" altLang="en-US"/>
            </a:p>
          </p:txBody>
        </p:sp>
        <p:sp>
          <p:nvSpPr>
            <p:cNvPr id="16473" name="Text Box 75"/>
            <p:cNvSpPr txBox="1">
              <a:spLocks noChangeArrowheads="1"/>
            </p:cNvSpPr>
            <p:nvPr/>
          </p:nvSpPr>
          <p:spPr bwMode="auto">
            <a:xfrm>
              <a:off x="1876" y="184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6474" name="Rectangle 76"/>
            <p:cNvSpPr>
              <a:spLocks noChangeArrowheads="1"/>
            </p:cNvSpPr>
            <p:nvPr/>
          </p:nvSpPr>
          <p:spPr bwMode="auto">
            <a:xfrm rot="5400000">
              <a:off x="2420" y="1526"/>
              <a:ext cx="80" cy="228"/>
            </a:xfrm>
            <a:prstGeom prst="rect">
              <a:avLst/>
            </a:prstGeom>
            <a:solidFill>
              <a:schemeClr val="bg1"/>
            </a:solidFill>
            <a:ln w="19050">
              <a:solidFill>
                <a:srgbClr val="FF0000"/>
              </a:solidFill>
              <a:miter lim="800000"/>
              <a:headEnd/>
              <a:tailEnd/>
            </a:ln>
          </p:spPr>
          <p:txBody>
            <a:bodyPr wrap="none" anchor="ctr"/>
            <a:lstStyle/>
            <a:p>
              <a:endParaRPr lang="en-US" altLang="en-US"/>
            </a:p>
          </p:txBody>
        </p:sp>
        <p:grpSp>
          <p:nvGrpSpPr>
            <p:cNvPr id="16475" name="Group 77"/>
            <p:cNvGrpSpPr>
              <a:grpSpLocks/>
            </p:cNvGrpSpPr>
            <p:nvPr/>
          </p:nvGrpSpPr>
          <p:grpSpPr bwMode="auto">
            <a:xfrm>
              <a:off x="1253" y="965"/>
              <a:ext cx="334" cy="226"/>
              <a:chOff x="2952" y="2605"/>
              <a:chExt cx="462" cy="313"/>
            </a:xfrm>
          </p:grpSpPr>
          <p:sp>
            <p:nvSpPr>
              <p:cNvPr id="16506" name="Rectangle 78"/>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507" name="Text Box 79"/>
              <p:cNvSpPr txBox="1">
                <a:spLocks noChangeArrowheads="1"/>
              </p:cNvSpPr>
              <p:nvPr/>
            </p:nvSpPr>
            <p:spPr bwMode="auto">
              <a:xfrm>
                <a:off x="3041" y="2642"/>
                <a:ext cx="3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grpSp>
        <p:sp>
          <p:nvSpPr>
            <p:cNvPr id="16476" name="Line 80"/>
            <p:cNvSpPr>
              <a:spLocks noChangeShapeType="1"/>
            </p:cNvSpPr>
            <p:nvPr/>
          </p:nvSpPr>
          <p:spPr bwMode="auto">
            <a:xfrm>
              <a:off x="1689" y="831"/>
              <a:ext cx="0" cy="67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7" name="Line 81"/>
            <p:cNvSpPr>
              <a:spLocks noChangeShapeType="1"/>
            </p:cNvSpPr>
            <p:nvPr/>
          </p:nvSpPr>
          <p:spPr bwMode="auto">
            <a:xfrm flipH="1">
              <a:off x="1739" y="1368"/>
              <a:ext cx="9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8" name="Line 82"/>
            <p:cNvSpPr>
              <a:spLocks noChangeShapeType="1"/>
            </p:cNvSpPr>
            <p:nvPr/>
          </p:nvSpPr>
          <p:spPr bwMode="auto">
            <a:xfrm flipH="1">
              <a:off x="1297" y="1363"/>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9" name="Rectangle 83"/>
            <p:cNvSpPr>
              <a:spLocks noChangeArrowheads="1"/>
            </p:cNvSpPr>
            <p:nvPr/>
          </p:nvSpPr>
          <p:spPr bwMode="auto">
            <a:xfrm>
              <a:off x="2762" y="922"/>
              <a:ext cx="81" cy="22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480" name="Text Box 84"/>
            <p:cNvSpPr txBox="1">
              <a:spLocks noChangeArrowheads="1"/>
            </p:cNvSpPr>
            <p:nvPr/>
          </p:nvSpPr>
          <p:spPr bwMode="auto">
            <a:xfrm>
              <a:off x="2826" y="949"/>
              <a:ext cx="3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6481" name="AutoShape 85"/>
            <p:cNvSpPr>
              <a:spLocks noChangeArrowheads="1"/>
            </p:cNvSpPr>
            <p:nvPr/>
          </p:nvSpPr>
          <p:spPr bwMode="auto">
            <a:xfrm flipV="1">
              <a:off x="3183" y="2105"/>
              <a:ext cx="98" cy="84"/>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6482" name="Line 86"/>
            <p:cNvSpPr>
              <a:spLocks noChangeShapeType="1"/>
            </p:cNvSpPr>
            <p:nvPr/>
          </p:nvSpPr>
          <p:spPr bwMode="auto">
            <a:xfrm>
              <a:off x="2803" y="1221"/>
              <a:ext cx="3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3" name="Text Box 87"/>
            <p:cNvSpPr txBox="1">
              <a:spLocks noChangeArrowheads="1"/>
            </p:cNvSpPr>
            <p:nvPr/>
          </p:nvSpPr>
          <p:spPr bwMode="auto">
            <a:xfrm>
              <a:off x="965" y="1444"/>
              <a:ext cx="2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Q1</a:t>
              </a:r>
            </a:p>
          </p:txBody>
        </p:sp>
        <p:sp>
          <p:nvSpPr>
            <p:cNvPr id="16484" name="Text Box 88"/>
            <p:cNvSpPr txBox="1">
              <a:spLocks noChangeArrowheads="1"/>
            </p:cNvSpPr>
            <p:nvPr/>
          </p:nvSpPr>
          <p:spPr bwMode="auto">
            <a:xfrm>
              <a:off x="1786" y="1444"/>
              <a:ext cx="2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Q2</a:t>
              </a:r>
            </a:p>
          </p:txBody>
        </p:sp>
        <p:sp>
          <p:nvSpPr>
            <p:cNvPr id="16485" name="Text Box 89"/>
            <p:cNvSpPr txBox="1">
              <a:spLocks noChangeArrowheads="1"/>
            </p:cNvSpPr>
            <p:nvPr/>
          </p:nvSpPr>
          <p:spPr bwMode="auto">
            <a:xfrm>
              <a:off x="2459" y="1186"/>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Q3</a:t>
              </a:r>
            </a:p>
          </p:txBody>
        </p:sp>
        <p:sp>
          <p:nvSpPr>
            <p:cNvPr id="16486" name="Text Box 90"/>
            <p:cNvSpPr txBox="1">
              <a:spLocks noChangeArrowheads="1"/>
            </p:cNvSpPr>
            <p:nvPr/>
          </p:nvSpPr>
          <p:spPr bwMode="auto">
            <a:xfrm>
              <a:off x="2837" y="1284"/>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2N2907A</a:t>
              </a:r>
            </a:p>
          </p:txBody>
        </p:sp>
        <p:sp>
          <p:nvSpPr>
            <p:cNvPr id="16487" name="Rectangle 91"/>
            <p:cNvSpPr>
              <a:spLocks noChangeArrowheads="1"/>
            </p:cNvSpPr>
            <p:nvPr/>
          </p:nvSpPr>
          <p:spPr bwMode="auto">
            <a:xfrm>
              <a:off x="3196" y="1686"/>
              <a:ext cx="82" cy="22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488" name="Text Box 92"/>
            <p:cNvSpPr txBox="1">
              <a:spLocks noChangeArrowheads="1"/>
            </p:cNvSpPr>
            <p:nvPr/>
          </p:nvSpPr>
          <p:spPr bwMode="auto">
            <a:xfrm>
              <a:off x="3262" y="1777"/>
              <a:ext cx="3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6489" name="Oval 93"/>
            <p:cNvSpPr>
              <a:spLocks noChangeArrowheads="1"/>
            </p:cNvSpPr>
            <p:nvPr/>
          </p:nvSpPr>
          <p:spPr bwMode="auto">
            <a:xfrm>
              <a:off x="3457" y="1516"/>
              <a:ext cx="40" cy="41"/>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6490" name="Text Box 94"/>
            <p:cNvSpPr txBox="1">
              <a:spLocks noChangeArrowheads="1"/>
            </p:cNvSpPr>
            <p:nvPr/>
          </p:nvSpPr>
          <p:spPr bwMode="auto">
            <a:xfrm>
              <a:off x="738" y="2015"/>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6491" name="Text Box 95"/>
            <p:cNvSpPr txBox="1">
              <a:spLocks noChangeArrowheads="1"/>
            </p:cNvSpPr>
            <p:nvPr/>
          </p:nvSpPr>
          <p:spPr bwMode="auto">
            <a:xfrm>
              <a:off x="745" y="1760"/>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b1</a:t>
              </a:r>
            </a:p>
          </p:txBody>
        </p:sp>
        <p:sp>
          <p:nvSpPr>
            <p:cNvPr id="16492" name="Text Box 96"/>
            <p:cNvSpPr txBox="1">
              <a:spLocks noChangeArrowheads="1"/>
            </p:cNvSpPr>
            <p:nvPr/>
          </p:nvSpPr>
          <p:spPr bwMode="auto">
            <a:xfrm>
              <a:off x="874" y="2195"/>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b2</a:t>
              </a:r>
            </a:p>
          </p:txBody>
        </p:sp>
        <p:sp>
          <p:nvSpPr>
            <p:cNvPr id="16493" name="Text Box 97"/>
            <p:cNvSpPr txBox="1">
              <a:spLocks noChangeArrowheads="1"/>
            </p:cNvSpPr>
            <p:nvPr/>
          </p:nvSpPr>
          <p:spPr bwMode="auto">
            <a:xfrm>
              <a:off x="513" y="1396"/>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16494" name="AutoShape 98"/>
            <p:cNvSpPr>
              <a:spLocks noChangeArrowheads="1"/>
            </p:cNvSpPr>
            <p:nvPr/>
          </p:nvSpPr>
          <p:spPr bwMode="auto">
            <a:xfrm flipV="1">
              <a:off x="233" y="2147"/>
              <a:ext cx="98" cy="84"/>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6495" name="Oval 99"/>
            <p:cNvSpPr>
              <a:spLocks noChangeArrowheads="1"/>
            </p:cNvSpPr>
            <p:nvPr/>
          </p:nvSpPr>
          <p:spPr bwMode="auto">
            <a:xfrm>
              <a:off x="198" y="1828"/>
              <a:ext cx="180" cy="180"/>
            </a:xfrm>
            <a:prstGeom prst="ellipse">
              <a:avLst/>
            </a:prstGeom>
            <a:solidFill>
              <a:schemeClr val="bg1"/>
            </a:solidFill>
            <a:ln w="19050">
              <a:solidFill>
                <a:schemeClr val="tx1"/>
              </a:solidFill>
              <a:round/>
              <a:headEnd/>
              <a:tailEnd/>
            </a:ln>
          </p:spPr>
          <p:txBody>
            <a:bodyPr wrap="none" anchor="ctr"/>
            <a:lstStyle/>
            <a:p>
              <a:endParaRPr lang="en-US" altLang="en-US"/>
            </a:p>
          </p:txBody>
        </p:sp>
        <p:sp>
          <p:nvSpPr>
            <p:cNvPr id="16496" name="Text Box 100"/>
            <p:cNvSpPr txBox="1">
              <a:spLocks noChangeArrowheads="1"/>
            </p:cNvSpPr>
            <p:nvPr/>
          </p:nvSpPr>
          <p:spPr bwMode="auto">
            <a:xfrm>
              <a:off x="983" y="995"/>
              <a:ext cx="3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c1</a:t>
              </a:r>
            </a:p>
          </p:txBody>
        </p:sp>
        <p:sp>
          <p:nvSpPr>
            <p:cNvPr id="16497" name="Text Box 101"/>
            <p:cNvSpPr txBox="1">
              <a:spLocks noChangeArrowheads="1"/>
            </p:cNvSpPr>
            <p:nvPr/>
          </p:nvSpPr>
          <p:spPr bwMode="auto">
            <a:xfrm>
              <a:off x="2514" y="945"/>
              <a:ext cx="2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1</a:t>
              </a:r>
            </a:p>
          </p:txBody>
        </p:sp>
        <p:sp>
          <p:nvSpPr>
            <p:cNvPr id="16498" name="Text Box 102"/>
            <p:cNvSpPr txBox="1">
              <a:spLocks noChangeArrowheads="1"/>
            </p:cNvSpPr>
            <p:nvPr/>
          </p:nvSpPr>
          <p:spPr bwMode="auto">
            <a:xfrm>
              <a:off x="3268" y="842"/>
              <a:ext cx="2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C</a:t>
              </a:r>
              <a:r>
                <a:rPr lang="en-GB" altLang="en-US" sz="1200" baseline="-25000"/>
                <a:t>1</a:t>
              </a:r>
            </a:p>
          </p:txBody>
        </p:sp>
        <p:sp>
          <p:nvSpPr>
            <p:cNvPr id="16499" name="Text Box 103"/>
            <p:cNvSpPr txBox="1">
              <a:spLocks noChangeArrowheads="1"/>
            </p:cNvSpPr>
            <p:nvPr/>
          </p:nvSpPr>
          <p:spPr bwMode="auto">
            <a:xfrm>
              <a:off x="2351" y="141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f2</a:t>
              </a:r>
            </a:p>
          </p:txBody>
        </p:sp>
        <p:sp>
          <p:nvSpPr>
            <p:cNvPr id="16500" name="Text Box 104"/>
            <p:cNvSpPr txBox="1">
              <a:spLocks noChangeArrowheads="1"/>
            </p:cNvSpPr>
            <p:nvPr/>
          </p:nvSpPr>
          <p:spPr bwMode="auto">
            <a:xfrm>
              <a:off x="1886" y="1703"/>
              <a:ext cx="2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f1</a:t>
              </a:r>
            </a:p>
          </p:txBody>
        </p:sp>
        <p:sp>
          <p:nvSpPr>
            <p:cNvPr id="16501" name="Text Box 105"/>
            <p:cNvSpPr txBox="1">
              <a:spLocks noChangeArrowheads="1"/>
            </p:cNvSpPr>
            <p:nvPr/>
          </p:nvSpPr>
          <p:spPr bwMode="auto">
            <a:xfrm>
              <a:off x="3279" y="1662"/>
              <a:ext cx="27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L</a:t>
              </a:r>
            </a:p>
          </p:txBody>
        </p:sp>
        <p:sp>
          <p:nvSpPr>
            <p:cNvPr id="16502" name="Text Box 106"/>
            <p:cNvSpPr txBox="1">
              <a:spLocks noChangeArrowheads="1"/>
            </p:cNvSpPr>
            <p:nvPr/>
          </p:nvSpPr>
          <p:spPr bwMode="auto">
            <a:xfrm>
              <a:off x="2015" y="2431"/>
              <a:ext cx="6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EE</a:t>
              </a:r>
              <a:r>
                <a:rPr lang="en-GB" altLang="en-US" sz="1200"/>
                <a:t> = -10 V</a:t>
              </a:r>
              <a:endParaRPr lang="en-GB" altLang="en-US" sz="1200" baseline="-25000"/>
            </a:p>
          </p:txBody>
        </p:sp>
        <p:sp>
          <p:nvSpPr>
            <p:cNvPr id="16503" name="Rectangle 107"/>
            <p:cNvSpPr>
              <a:spLocks noChangeArrowheads="1"/>
            </p:cNvSpPr>
            <p:nvPr/>
          </p:nvSpPr>
          <p:spPr bwMode="auto">
            <a:xfrm>
              <a:off x="2765" y="1966"/>
              <a:ext cx="81" cy="22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6504" name="Text Box 108"/>
            <p:cNvSpPr txBox="1">
              <a:spLocks noChangeArrowheads="1"/>
            </p:cNvSpPr>
            <p:nvPr/>
          </p:nvSpPr>
          <p:spPr bwMode="auto">
            <a:xfrm>
              <a:off x="2830" y="2056"/>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6505" name="Text Box 109"/>
            <p:cNvSpPr txBox="1">
              <a:spLocks noChangeArrowheads="1"/>
            </p:cNvSpPr>
            <p:nvPr/>
          </p:nvSpPr>
          <p:spPr bwMode="auto">
            <a:xfrm>
              <a:off x="2849" y="1941"/>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a:t>
              </a:r>
            </a:p>
          </p:txBody>
        </p:sp>
      </p:grpSp>
      <p:sp>
        <p:nvSpPr>
          <p:cNvPr id="16394" name="Line 153"/>
          <p:cNvSpPr>
            <a:spLocks noChangeShapeType="1"/>
          </p:cNvSpPr>
          <p:nvPr/>
        </p:nvSpPr>
        <p:spPr bwMode="auto">
          <a:xfrm flipV="1">
            <a:off x="6988175" y="2828925"/>
            <a:ext cx="188913"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395" name="Group 159"/>
          <p:cNvGrpSpPr>
            <a:grpSpLocks/>
          </p:cNvGrpSpPr>
          <p:nvPr/>
        </p:nvGrpSpPr>
        <p:grpSpPr bwMode="auto">
          <a:xfrm>
            <a:off x="6059488" y="1095375"/>
            <a:ext cx="2743200" cy="1985963"/>
            <a:chOff x="3817" y="690"/>
            <a:chExt cx="1728" cy="1251"/>
          </a:xfrm>
        </p:grpSpPr>
        <p:sp>
          <p:nvSpPr>
            <p:cNvPr id="16398" name="Text Box 145"/>
            <p:cNvSpPr txBox="1">
              <a:spLocks noChangeArrowheads="1"/>
            </p:cNvSpPr>
            <p:nvPr/>
          </p:nvSpPr>
          <p:spPr bwMode="auto">
            <a:xfrm>
              <a:off x="3817" y="975"/>
              <a:ext cx="2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16399" name="Line 116"/>
            <p:cNvSpPr>
              <a:spLocks noChangeShapeType="1"/>
            </p:cNvSpPr>
            <p:nvPr/>
          </p:nvSpPr>
          <p:spPr bwMode="auto">
            <a:xfrm>
              <a:off x="4476" y="863"/>
              <a:ext cx="0" cy="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Line 117"/>
            <p:cNvSpPr>
              <a:spLocks noChangeShapeType="1"/>
            </p:cNvSpPr>
            <p:nvPr/>
          </p:nvSpPr>
          <p:spPr bwMode="auto">
            <a:xfrm>
              <a:off x="4470" y="857"/>
              <a:ext cx="357"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1" name="Line 118"/>
            <p:cNvSpPr>
              <a:spLocks noChangeShapeType="1"/>
            </p:cNvSpPr>
            <p:nvPr/>
          </p:nvSpPr>
          <p:spPr bwMode="auto">
            <a:xfrm flipV="1">
              <a:off x="4473" y="1096"/>
              <a:ext cx="356"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2" name="Line 119"/>
            <p:cNvSpPr>
              <a:spLocks noChangeShapeType="1"/>
            </p:cNvSpPr>
            <p:nvPr/>
          </p:nvSpPr>
          <p:spPr bwMode="auto">
            <a:xfrm flipH="1">
              <a:off x="4183" y="970"/>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3" name="Line 120"/>
            <p:cNvSpPr>
              <a:spLocks noChangeShapeType="1"/>
            </p:cNvSpPr>
            <p:nvPr/>
          </p:nvSpPr>
          <p:spPr bwMode="auto">
            <a:xfrm flipH="1">
              <a:off x="4313" y="1213"/>
              <a:ext cx="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4" name="Line 121"/>
            <p:cNvSpPr>
              <a:spLocks noChangeShapeType="1"/>
            </p:cNvSpPr>
            <p:nvPr/>
          </p:nvSpPr>
          <p:spPr bwMode="auto">
            <a:xfrm>
              <a:off x="4821" y="1095"/>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124"/>
            <p:cNvSpPr>
              <a:spLocks noChangeShapeType="1"/>
            </p:cNvSpPr>
            <p:nvPr/>
          </p:nvSpPr>
          <p:spPr bwMode="auto">
            <a:xfrm>
              <a:off x="4957" y="1100"/>
              <a:ext cx="0" cy="78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AutoShape 125"/>
            <p:cNvSpPr>
              <a:spLocks noChangeArrowheads="1"/>
            </p:cNvSpPr>
            <p:nvPr/>
          </p:nvSpPr>
          <p:spPr bwMode="auto">
            <a:xfrm flipV="1">
              <a:off x="4915" y="1868"/>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6407" name="Line 126"/>
            <p:cNvSpPr>
              <a:spLocks noChangeShapeType="1"/>
            </p:cNvSpPr>
            <p:nvPr/>
          </p:nvSpPr>
          <p:spPr bwMode="auto">
            <a:xfrm flipH="1">
              <a:off x="4318" y="1473"/>
              <a:ext cx="63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Line 127"/>
            <p:cNvSpPr>
              <a:spLocks noChangeShapeType="1"/>
            </p:cNvSpPr>
            <p:nvPr/>
          </p:nvSpPr>
          <p:spPr bwMode="auto">
            <a:xfrm flipV="1">
              <a:off x="4312" y="1218"/>
              <a:ext cx="0" cy="25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Rectangle 122"/>
            <p:cNvSpPr>
              <a:spLocks noChangeArrowheads="1"/>
            </p:cNvSpPr>
            <p:nvPr/>
          </p:nvSpPr>
          <p:spPr bwMode="auto">
            <a:xfrm>
              <a:off x="4923" y="1214"/>
              <a:ext cx="56" cy="153"/>
            </a:xfrm>
            <a:prstGeom prst="rect">
              <a:avLst/>
            </a:prstGeom>
            <a:solidFill>
              <a:schemeClr val="bg1"/>
            </a:solidFill>
            <a:ln w="9525">
              <a:solidFill>
                <a:srgbClr val="FF0000"/>
              </a:solidFill>
              <a:miter lim="800000"/>
              <a:headEnd/>
              <a:tailEnd/>
            </a:ln>
          </p:spPr>
          <p:txBody>
            <a:bodyPr wrap="none" anchor="ctr"/>
            <a:lstStyle/>
            <a:p>
              <a:pPr algn="ctr"/>
              <a:endParaRPr lang="en-US" altLang="en-US"/>
            </a:p>
            <a:p>
              <a:pPr algn="ctr"/>
              <a:endParaRPr lang="en-US" altLang="en-US"/>
            </a:p>
            <a:p>
              <a:pPr algn="ctr"/>
              <a:endParaRPr lang="en-US" altLang="en-US"/>
            </a:p>
            <a:p>
              <a:pPr algn="ctr"/>
              <a:endParaRPr lang="en-US" altLang="en-US"/>
            </a:p>
          </p:txBody>
        </p:sp>
        <p:sp>
          <p:nvSpPr>
            <p:cNvPr id="16410" name="Rectangle 123"/>
            <p:cNvSpPr>
              <a:spLocks noChangeArrowheads="1"/>
            </p:cNvSpPr>
            <p:nvPr/>
          </p:nvSpPr>
          <p:spPr bwMode="auto">
            <a:xfrm>
              <a:off x="4925" y="1582"/>
              <a:ext cx="56" cy="153"/>
            </a:xfrm>
            <a:prstGeom prst="rect">
              <a:avLst/>
            </a:prstGeom>
            <a:solidFill>
              <a:schemeClr val="bg1"/>
            </a:solidFill>
            <a:ln w="9525">
              <a:solidFill>
                <a:srgbClr val="FF0000"/>
              </a:solidFill>
              <a:miter lim="800000"/>
              <a:headEnd/>
              <a:tailEnd/>
            </a:ln>
          </p:spPr>
          <p:txBody>
            <a:bodyPr wrap="none" anchor="ctr"/>
            <a:lstStyle/>
            <a:p>
              <a:endParaRPr lang="en-US" altLang="en-US"/>
            </a:p>
          </p:txBody>
        </p:sp>
        <p:sp>
          <p:nvSpPr>
            <p:cNvPr id="16411" name="Text Box 128"/>
            <p:cNvSpPr txBox="1">
              <a:spLocks noChangeArrowheads="1"/>
            </p:cNvSpPr>
            <p:nvPr/>
          </p:nvSpPr>
          <p:spPr bwMode="auto">
            <a:xfrm>
              <a:off x="4469" y="1097"/>
              <a:ext cx="1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t>
              </a:r>
            </a:p>
          </p:txBody>
        </p:sp>
        <p:sp>
          <p:nvSpPr>
            <p:cNvPr id="16412" name="Text Box 129"/>
            <p:cNvSpPr txBox="1">
              <a:spLocks noChangeArrowheads="1"/>
            </p:cNvSpPr>
            <p:nvPr/>
          </p:nvSpPr>
          <p:spPr bwMode="auto">
            <a:xfrm>
              <a:off x="4447" y="867"/>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a:t>
              </a:r>
            </a:p>
          </p:txBody>
        </p:sp>
        <p:sp>
          <p:nvSpPr>
            <p:cNvPr id="16413" name="Text Box 130"/>
            <p:cNvSpPr txBox="1">
              <a:spLocks noChangeArrowheads="1"/>
            </p:cNvSpPr>
            <p:nvPr/>
          </p:nvSpPr>
          <p:spPr bwMode="auto">
            <a:xfrm>
              <a:off x="4967" y="1196"/>
              <a:ext cx="3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R</a:t>
              </a:r>
              <a:r>
                <a:rPr lang="en-US" altLang="en-US" sz="1400" baseline="-25000"/>
                <a:t>f2</a:t>
              </a:r>
            </a:p>
          </p:txBody>
        </p:sp>
        <p:sp>
          <p:nvSpPr>
            <p:cNvPr id="16414" name="Text Box 131"/>
            <p:cNvSpPr txBox="1">
              <a:spLocks noChangeArrowheads="1"/>
            </p:cNvSpPr>
            <p:nvPr/>
          </p:nvSpPr>
          <p:spPr bwMode="auto">
            <a:xfrm>
              <a:off x="4974" y="1571"/>
              <a:ext cx="3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R</a:t>
              </a:r>
              <a:r>
                <a:rPr lang="en-US" altLang="en-US" sz="1400" baseline="-25000"/>
                <a:t>f1</a:t>
              </a:r>
            </a:p>
          </p:txBody>
        </p:sp>
        <p:sp>
          <p:nvSpPr>
            <p:cNvPr id="16415" name="Text Box 136"/>
            <p:cNvSpPr txBox="1">
              <a:spLocks noChangeArrowheads="1"/>
            </p:cNvSpPr>
            <p:nvPr/>
          </p:nvSpPr>
          <p:spPr bwMode="auto">
            <a:xfrm>
              <a:off x="5256" y="1412"/>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R</a:t>
              </a:r>
              <a:r>
                <a:rPr lang="en-US" altLang="en-US" sz="1400" baseline="-25000"/>
                <a:t>L</a:t>
              </a:r>
            </a:p>
          </p:txBody>
        </p:sp>
        <p:sp>
          <p:nvSpPr>
            <p:cNvPr id="16416" name="Line 137"/>
            <p:cNvSpPr>
              <a:spLocks noChangeShapeType="1"/>
            </p:cNvSpPr>
            <p:nvPr/>
          </p:nvSpPr>
          <p:spPr bwMode="auto">
            <a:xfrm>
              <a:off x="5229" y="1105"/>
              <a:ext cx="0" cy="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Oval 138"/>
            <p:cNvSpPr>
              <a:spLocks noChangeArrowheads="1"/>
            </p:cNvSpPr>
            <p:nvPr/>
          </p:nvSpPr>
          <p:spPr bwMode="auto">
            <a:xfrm>
              <a:off x="5336" y="1081"/>
              <a:ext cx="34" cy="34"/>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6418" name="Rectangle 135"/>
            <p:cNvSpPr>
              <a:spLocks noChangeArrowheads="1"/>
            </p:cNvSpPr>
            <p:nvPr/>
          </p:nvSpPr>
          <p:spPr bwMode="auto">
            <a:xfrm>
              <a:off x="5201" y="1441"/>
              <a:ext cx="56" cy="153"/>
            </a:xfrm>
            <a:prstGeom prst="rect">
              <a:avLst/>
            </a:prstGeom>
            <a:solidFill>
              <a:schemeClr val="bg1"/>
            </a:solidFill>
            <a:ln w="9525">
              <a:solidFill>
                <a:schemeClr val="tx1"/>
              </a:solidFill>
              <a:miter lim="800000"/>
              <a:headEnd/>
              <a:tailEnd/>
            </a:ln>
          </p:spPr>
          <p:txBody>
            <a:bodyPr wrap="none" anchor="ctr"/>
            <a:lstStyle/>
            <a:p>
              <a:pPr algn="ctr"/>
              <a:endParaRPr lang="en-US" altLang="en-US"/>
            </a:p>
            <a:p>
              <a:pPr algn="ctr"/>
              <a:endParaRPr lang="en-US" altLang="en-US"/>
            </a:p>
            <a:p>
              <a:pPr algn="ctr"/>
              <a:endParaRPr lang="en-US" altLang="en-US"/>
            </a:p>
            <a:p>
              <a:pPr algn="ctr"/>
              <a:endParaRPr lang="en-US" altLang="en-US"/>
            </a:p>
          </p:txBody>
        </p:sp>
        <p:sp>
          <p:nvSpPr>
            <p:cNvPr id="16419" name="AutoShape 139"/>
            <p:cNvSpPr>
              <a:spLocks noChangeArrowheads="1"/>
            </p:cNvSpPr>
            <p:nvPr/>
          </p:nvSpPr>
          <p:spPr bwMode="auto">
            <a:xfrm flipV="1">
              <a:off x="5189" y="1870"/>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6420" name="Text Box 141"/>
            <p:cNvSpPr txBox="1">
              <a:spLocks noChangeArrowheads="1"/>
            </p:cNvSpPr>
            <p:nvPr/>
          </p:nvSpPr>
          <p:spPr bwMode="auto">
            <a:xfrm>
              <a:off x="5212" y="851"/>
              <a:ext cx="3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out</a:t>
              </a:r>
            </a:p>
          </p:txBody>
        </p:sp>
        <p:sp>
          <p:nvSpPr>
            <p:cNvPr id="16421" name="Line 142"/>
            <p:cNvSpPr>
              <a:spLocks noChangeShapeType="1"/>
            </p:cNvSpPr>
            <p:nvPr/>
          </p:nvSpPr>
          <p:spPr bwMode="auto">
            <a:xfrm>
              <a:off x="4063" y="970"/>
              <a:ext cx="0"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Line 143"/>
            <p:cNvSpPr>
              <a:spLocks noChangeShapeType="1"/>
            </p:cNvSpPr>
            <p:nvPr/>
          </p:nvSpPr>
          <p:spPr bwMode="auto">
            <a:xfrm>
              <a:off x="4065" y="968"/>
              <a:ext cx="4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Rectangle 144"/>
            <p:cNvSpPr>
              <a:spLocks noChangeArrowheads="1"/>
            </p:cNvSpPr>
            <p:nvPr/>
          </p:nvSpPr>
          <p:spPr bwMode="auto">
            <a:xfrm rot="5400000">
              <a:off x="4228" y="875"/>
              <a:ext cx="68" cy="191"/>
            </a:xfrm>
            <a:prstGeom prst="rect">
              <a:avLst/>
            </a:prstGeom>
            <a:solidFill>
              <a:schemeClr val="bg1"/>
            </a:solidFill>
            <a:ln w="12700">
              <a:solidFill>
                <a:schemeClr val="tx1"/>
              </a:solidFill>
              <a:miter lim="800000"/>
              <a:headEnd/>
              <a:tailEnd/>
            </a:ln>
          </p:spPr>
          <p:txBody>
            <a:bodyPr wrap="none" anchor="ctr"/>
            <a:lstStyle/>
            <a:p>
              <a:endParaRPr lang="en-US" altLang="en-US"/>
            </a:p>
          </p:txBody>
        </p:sp>
        <p:sp>
          <p:nvSpPr>
            <p:cNvPr id="16424" name="Oval 146"/>
            <p:cNvSpPr>
              <a:spLocks noChangeArrowheads="1"/>
            </p:cNvSpPr>
            <p:nvPr/>
          </p:nvSpPr>
          <p:spPr bwMode="auto">
            <a:xfrm>
              <a:off x="3985" y="1125"/>
              <a:ext cx="152" cy="152"/>
            </a:xfrm>
            <a:prstGeom prst="ellipse">
              <a:avLst/>
            </a:prstGeom>
            <a:solidFill>
              <a:schemeClr val="bg1"/>
            </a:solidFill>
            <a:ln w="12700">
              <a:solidFill>
                <a:schemeClr val="tx1"/>
              </a:solidFill>
              <a:round/>
              <a:headEnd/>
              <a:tailEnd/>
            </a:ln>
          </p:spPr>
          <p:txBody>
            <a:bodyPr wrap="none" anchor="ctr"/>
            <a:lstStyle/>
            <a:p>
              <a:endParaRPr lang="en-US" altLang="en-US"/>
            </a:p>
          </p:txBody>
        </p:sp>
        <p:sp>
          <p:nvSpPr>
            <p:cNvPr id="16425" name="AutoShape 147"/>
            <p:cNvSpPr>
              <a:spLocks noChangeArrowheads="1"/>
            </p:cNvSpPr>
            <p:nvPr/>
          </p:nvSpPr>
          <p:spPr bwMode="auto">
            <a:xfrm flipV="1">
              <a:off x="4025" y="1384"/>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6426" name="Text Box 150"/>
            <p:cNvSpPr txBox="1">
              <a:spLocks noChangeArrowheads="1"/>
            </p:cNvSpPr>
            <p:nvPr/>
          </p:nvSpPr>
          <p:spPr bwMode="auto">
            <a:xfrm>
              <a:off x="4145" y="755"/>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16427" name="Line 154"/>
            <p:cNvSpPr>
              <a:spLocks noChangeShapeType="1"/>
            </p:cNvSpPr>
            <p:nvPr/>
          </p:nvSpPr>
          <p:spPr bwMode="auto">
            <a:xfrm flipV="1">
              <a:off x="4641" y="830"/>
              <a:ext cx="0" cy="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155"/>
            <p:cNvSpPr>
              <a:spLocks noChangeShapeType="1"/>
            </p:cNvSpPr>
            <p:nvPr/>
          </p:nvSpPr>
          <p:spPr bwMode="auto">
            <a:xfrm>
              <a:off x="4655" y="1206"/>
              <a:ext cx="0" cy="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Text Box 156"/>
            <p:cNvSpPr txBox="1">
              <a:spLocks noChangeArrowheads="1"/>
            </p:cNvSpPr>
            <p:nvPr/>
          </p:nvSpPr>
          <p:spPr bwMode="auto">
            <a:xfrm>
              <a:off x="4608" y="690"/>
              <a:ext cx="3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+Vcc</a:t>
              </a:r>
              <a:endParaRPr lang="en-GB" altLang="en-US" sz="1200" baseline="-25000"/>
            </a:p>
          </p:txBody>
        </p:sp>
        <p:sp>
          <p:nvSpPr>
            <p:cNvPr id="16430" name="Text Box 157"/>
            <p:cNvSpPr txBox="1">
              <a:spLocks noChangeArrowheads="1"/>
            </p:cNvSpPr>
            <p:nvPr/>
          </p:nvSpPr>
          <p:spPr bwMode="auto">
            <a:xfrm>
              <a:off x="4626" y="1262"/>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EE</a:t>
              </a:r>
            </a:p>
          </p:txBody>
        </p:sp>
      </p:grpSp>
      <p:sp>
        <p:nvSpPr>
          <p:cNvPr id="16396" name="Text Box 163"/>
          <p:cNvSpPr txBox="1">
            <a:spLocks noChangeArrowheads="1"/>
          </p:cNvSpPr>
          <p:nvPr/>
        </p:nvSpPr>
        <p:spPr bwMode="auto">
          <a:xfrm>
            <a:off x="514350" y="4137025"/>
            <a:ext cx="7183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i="1"/>
              <a:t>Because the transistor Q2 will not affect the resistor attenuation ratio</a:t>
            </a:r>
            <a:endParaRPr lang="en-US" altLang="en-US" sz="1600" i="1"/>
          </a:p>
        </p:txBody>
      </p:sp>
      <p:sp>
        <p:nvSpPr>
          <p:cNvPr id="16397" name="Text Box 164"/>
          <p:cNvSpPr txBox="1">
            <a:spLocks noChangeArrowheads="1"/>
          </p:cNvSpPr>
          <p:nvPr/>
        </p:nvSpPr>
        <p:spPr bwMode="auto">
          <a:xfrm>
            <a:off x="547688" y="6238875"/>
            <a:ext cx="5330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To confirm </a:t>
            </a:r>
            <a:r>
              <a:rPr lang="el-GR" altLang="en-US" sz="1600">
                <a:cs typeface="Arial" charset="0"/>
              </a:rPr>
              <a:t>β</a:t>
            </a:r>
            <a:r>
              <a:rPr lang="en-GB" altLang="en-US" sz="1600"/>
              <a:t>A</a:t>
            </a:r>
            <a:r>
              <a:rPr lang="en-GB" altLang="en-US" sz="1600" baseline="-25000"/>
              <a:t>vOL</a:t>
            </a:r>
            <a:r>
              <a:rPr lang="en-GB" altLang="en-US" sz="1600"/>
              <a:t> &gt;&gt; 1 we need to determine A</a:t>
            </a:r>
            <a:r>
              <a:rPr lang="en-GB" altLang="en-US" sz="1600" baseline="-25000"/>
              <a:t>vOL</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17</a:t>
            </a:fld>
            <a:endParaRPr lang="en-GB"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741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741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7413" name="Object 6"/>
          <p:cNvGraphicFramePr>
            <a:graphicFrameLocks noChangeAspect="1"/>
          </p:cNvGraphicFramePr>
          <p:nvPr/>
        </p:nvGraphicFramePr>
        <p:xfrm>
          <a:off x="339725" y="2055813"/>
          <a:ext cx="2682875" cy="603250"/>
        </p:xfrm>
        <a:graphic>
          <a:graphicData uri="http://schemas.openxmlformats.org/presentationml/2006/ole">
            <mc:AlternateContent xmlns:mc="http://schemas.openxmlformats.org/markup-compatibility/2006">
              <mc:Choice xmlns:v="urn:schemas-microsoft-com:vml" Requires="v">
                <p:oleObj spid="_x0000_s17593" name="Equation" r:id="rId4" imgW="1943100" imgH="431800" progId="Equation.3">
                  <p:embed/>
                </p:oleObj>
              </mc:Choice>
              <mc:Fallback>
                <p:oleObj name="Equation" r:id="rId4" imgW="1943100" imgH="431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2055813"/>
                        <a:ext cx="26828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50"/>
          <p:cNvGraphicFramePr>
            <a:graphicFrameLocks noChangeAspect="1"/>
          </p:cNvGraphicFramePr>
          <p:nvPr/>
        </p:nvGraphicFramePr>
        <p:xfrm>
          <a:off x="338138" y="2840038"/>
          <a:ext cx="2911475" cy="550862"/>
        </p:xfrm>
        <a:graphic>
          <a:graphicData uri="http://schemas.openxmlformats.org/presentationml/2006/ole">
            <mc:AlternateContent xmlns:mc="http://schemas.openxmlformats.org/markup-compatibility/2006">
              <mc:Choice xmlns:v="urn:schemas-microsoft-com:vml" Requires="v">
                <p:oleObj spid="_x0000_s17594" name="Equation" r:id="rId6" imgW="2108200" imgH="393700" progId="Equation.3">
                  <p:embed/>
                </p:oleObj>
              </mc:Choice>
              <mc:Fallback>
                <p:oleObj name="Equation" r:id="rId6" imgW="2108200" imgH="393700" progId="Equation.3">
                  <p:embed/>
                  <p:pic>
                    <p:nvPicPr>
                      <p:cNvPr id="0" name="Object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138" y="2840038"/>
                        <a:ext cx="291147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52"/>
          <p:cNvGraphicFramePr>
            <a:graphicFrameLocks noChangeAspect="1"/>
          </p:cNvGraphicFramePr>
          <p:nvPr/>
        </p:nvGraphicFramePr>
        <p:xfrm>
          <a:off x="280988" y="3594100"/>
          <a:ext cx="3017837" cy="587375"/>
        </p:xfrm>
        <a:graphic>
          <a:graphicData uri="http://schemas.openxmlformats.org/presentationml/2006/ole">
            <mc:AlternateContent xmlns:mc="http://schemas.openxmlformats.org/markup-compatibility/2006">
              <mc:Choice xmlns:v="urn:schemas-microsoft-com:vml" Requires="v">
                <p:oleObj spid="_x0000_s17595" name="Equation" r:id="rId8" imgW="2184400" imgH="419100" progId="Equation.3">
                  <p:embed/>
                </p:oleObj>
              </mc:Choice>
              <mc:Fallback>
                <p:oleObj name="Equation" r:id="rId8" imgW="2184400" imgH="419100" progId="Equation.3">
                  <p:embed/>
                  <p:pic>
                    <p:nvPicPr>
                      <p:cNvPr id="0" name="Object 1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988" y="3594100"/>
                        <a:ext cx="30178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153"/>
          <p:cNvGraphicFramePr>
            <a:graphicFrameLocks noChangeAspect="1"/>
          </p:cNvGraphicFramePr>
          <p:nvPr/>
        </p:nvGraphicFramePr>
        <p:xfrm>
          <a:off x="369888" y="5516563"/>
          <a:ext cx="3086100" cy="390525"/>
        </p:xfrm>
        <a:graphic>
          <a:graphicData uri="http://schemas.openxmlformats.org/presentationml/2006/ole">
            <mc:AlternateContent xmlns:mc="http://schemas.openxmlformats.org/markup-compatibility/2006">
              <mc:Choice xmlns:v="urn:schemas-microsoft-com:vml" Requires="v">
                <p:oleObj spid="_x0000_s17596" name="Equation" r:id="rId10" imgW="2235200" imgH="279400" progId="Equation.3">
                  <p:embed/>
                </p:oleObj>
              </mc:Choice>
              <mc:Fallback>
                <p:oleObj name="Equation" r:id="rId10" imgW="2235200" imgH="279400" progId="Equation.3">
                  <p:embed/>
                  <p:pic>
                    <p:nvPicPr>
                      <p:cNvPr id="0" name="Object 1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9888" y="5516563"/>
                        <a:ext cx="30861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Text Box 154"/>
          <p:cNvSpPr txBox="1">
            <a:spLocks noChangeArrowheads="1"/>
          </p:cNvSpPr>
          <p:nvPr/>
        </p:nvSpPr>
        <p:spPr bwMode="auto">
          <a:xfrm>
            <a:off x="368300" y="777875"/>
            <a:ext cx="230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u="sng"/>
              <a:t>DC Analysis</a:t>
            </a:r>
          </a:p>
        </p:txBody>
      </p:sp>
      <p:graphicFrame>
        <p:nvGraphicFramePr>
          <p:cNvPr id="17418" name="Object 158"/>
          <p:cNvGraphicFramePr>
            <a:graphicFrameLocks noChangeAspect="1"/>
          </p:cNvGraphicFramePr>
          <p:nvPr/>
        </p:nvGraphicFramePr>
        <p:xfrm>
          <a:off x="3681413" y="5421313"/>
          <a:ext cx="2386012" cy="585787"/>
        </p:xfrm>
        <a:graphic>
          <a:graphicData uri="http://schemas.openxmlformats.org/presentationml/2006/ole">
            <mc:AlternateContent xmlns:mc="http://schemas.openxmlformats.org/markup-compatibility/2006">
              <mc:Choice xmlns:v="urn:schemas-microsoft-com:vml" Requires="v">
                <p:oleObj spid="_x0000_s17597" name="Equation" r:id="rId12" imgW="1727200" imgH="419100" progId="Equation.3">
                  <p:embed/>
                </p:oleObj>
              </mc:Choice>
              <mc:Fallback>
                <p:oleObj name="Equation" r:id="rId12" imgW="1727200" imgH="419100" progId="Equation.3">
                  <p:embed/>
                  <p:pic>
                    <p:nvPicPr>
                      <p:cNvPr id="0" name="Object 1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81413" y="5421313"/>
                        <a:ext cx="2386012"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Text Box 163"/>
          <p:cNvSpPr txBox="1">
            <a:spLocks noChangeArrowheads="1"/>
          </p:cNvSpPr>
          <p:nvPr/>
        </p:nvSpPr>
        <p:spPr bwMode="auto">
          <a:xfrm>
            <a:off x="331788" y="5086350"/>
            <a:ext cx="1228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Therefore</a:t>
            </a:r>
          </a:p>
        </p:txBody>
      </p:sp>
      <p:graphicFrame>
        <p:nvGraphicFramePr>
          <p:cNvPr id="17420" name="Object 164"/>
          <p:cNvGraphicFramePr>
            <a:graphicFrameLocks noChangeAspect="1"/>
          </p:cNvGraphicFramePr>
          <p:nvPr/>
        </p:nvGraphicFramePr>
        <p:xfrm>
          <a:off x="6457950" y="5403850"/>
          <a:ext cx="2246313" cy="550863"/>
        </p:xfrm>
        <a:graphic>
          <a:graphicData uri="http://schemas.openxmlformats.org/presentationml/2006/ole">
            <mc:AlternateContent xmlns:mc="http://schemas.openxmlformats.org/markup-compatibility/2006">
              <mc:Choice xmlns:v="urn:schemas-microsoft-com:vml" Requires="v">
                <p:oleObj spid="_x0000_s17598" name="Equation" r:id="rId14" imgW="1625600" imgH="393700" progId="Equation.3">
                  <p:embed/>
                </p:oleObj>
              </mc:Choice>
              <mc:Fallback>
                <p:oleObj name="Equation" r:id="rId14" imgW="1625600" imgH="393700" progId="Equation.3">
                  <p:embed/>
                  <p:pic>
                    <p:nvPicPr>
                      <p:cNvPr id="0" name="Object 1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57950" y="5403850"/>
                        <a:ext cx="224631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21" name="Group 170"/>
          <p:cNvGrpSpPr>
            <a:grpSpLocks/>
          </p:cNvGrpSpPr>
          <p:nvPr/>
        </p:nvGrpSpPr>
        <p:grpSpPr bwMode="auto">
          <a:xfrm>
            <a:off x="269875" y="4603750"/>
            <a:ext cx="3824288" cy="808038"/>
            <a:chOff x="179" y="2549"/>
            <a:chExt cx="2409" cy="509"/>
          </a:xfrm>
        </p:grpSpPr>
        <p:graphicFrame>
          <p:nvGraphicFramePr>
            <p:cNvPr id="17519" name="Object 155"/>
            <p:cNvGraphicFramePr>
              <a:graphicFrameLocks noChangeAspect="1"/>
            </p:cNvGraphicFramePr>
            <p:nvPr/>
          </p:nvGraphicFramePr>
          <p:xfrm>
            <a:off x="179" y="2549"/>
            <a:ext cx="2409" cy="214"/>
          </p:xfrm>
          <a:graphic>
            <a:graphicData uri="http://schemas.openxmlformats.org/presentationml/2006/ole">
              <mc:AlternateContent xmlns:mc="http://schemas.openxmlformats.org/markup-compatibility/2006">
                <mc:Choice xmlns:v="urn:schemas-microsoft-com:vml" Requires="v">
                  <p:oleObj spid="_x0000_s17599" name="Equation" r:id="rId16" imgW="2768600" imgH="241300" progId="Equation.3">
                    <p:embed/>
                  </p:oleObj>
                </mc:Choice>
                <mc:Fallback>
                  <p:oleObj name="Equation" r:id="rId16" imgW="2768600" imgH="241300" progId="Equation.3">
                    <p:embed/>
                    <p:pic>
                      <p:nvPicPr>
                        <p:cNvPr id="0" name="Object 1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 y="2549"/>
                          <a:ext cx="2409"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20" name="Object 165"/>
            <p:cNvGraphicFramePr>
              <a:graphicFrameLocks noChangeAspect="1"/>
            </p:cNvGraphicFramePr>
            <p:nvPr/>
          </p:nvGraphicFramePr>
          <p:xfrm>
            <a:off x="999" y="2856"/>
            <a:ext cx="539" cy="202"/>
          </p:xfrm>
          <a:graphic>
            <a:graphicData uri="http://schemas.openxmlformats.org/presentationml/2006/ole">
              <mc:AlternateContent xmlns:mc="http://schemas.openxmlformats.org/markup-compatibility/2006">
                <mc:Choice xmlns:v="urn:schemas-microsoft-com:vml" Requires="v">
                  <p:oleObj spid="_x0000_s17600" name="Equation" r:id="rId18" imgW="622030" imgH="228501" progId="Equation.3">
                    <p:embed/>
                  </p:oleObj>
                </mc:Choice>
                <mc:Fallback>
                  <p:oleObj name="Equation" r:id="rId18" imgW="622030" imgH="228501" progId="Equation.3">
                    <p:embed/>
                    <p:pic>
                      <p:nvPicPr>
                        <p:cNvPr id="0" name="Object 16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9" y="2856"/>
                          <a:ext cx="539"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2" name="Text Box 169"/>
          <p:cNvSpPr txBox="1">
            <a:spLocks noChangeArrowheads="1"/>
          </p:cNvSpPr>
          <p:nvPr/>
        </p:nvSpPr>
        <p:spPr bwMode="auto">
          <a:xfrm>
            <a:off x="346075" y="1127125"/>
            <a:ext cx="8693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Note that if the voltage gain is large (check later) then the feedback will ensure that the potentials of Q1 and Q2 are approximately equal, so the current through the ‘tail’ of the first stage will split equally between them.</a:t>
            </a:r>
            <a:endParaRPr lang="en-GB" altLang="en-US" sz="1600" baseline="-25000"/>
          </a:p>
        </p:txBody>
      </p:sp>
      <p:grpSp>
        <p:nvGrpSpPr>
          <p:cNvPr id="17423" name="Group 166"/>
          <p:cNvGrpSpPr>
            <a:grpSpLocks/>
          </p:cNvGrpSpPr>
          <p:nvPr/>
        </p:nvGrpSpPr>
        <p:grpSpPr bwMode="auto">
          <a:xfrm>
            <a:off x="3411538" y="2027238"/>
            <a:ext cx="5732462" cy="2873375"/>
            <a:chOff x="2149" y="557"/>
            <a:chExt cx="3611" cy="1810"/>
          </a:xfrm>
        </p:grpSpPr>
        <p:grpSp>
          <p:nvGrpSpPr>
            <p:cNvPr id="17424" name="Group 13"/>
            <p:cNvGrpSpPr>
              <a:grpSpLocks/>
            </p:cNvGrpSpPr>
            <p:nvPr/>
          </p:nvGrpSpPr>
          <p:grpSpPr bwMode="auto">
            <a:xfrm>
              <a:off x="4593" y="1071"/>
              <a:ext cx="164" cy="300"/>
              <a:chOff x="3835" y="1739"/>
              <a:chExt cx="249" cy="456"/>
            </a:xfrm>
          </p:grpSpPr>
          <p:sp>
            <p:nvSpPr>
              <p:cNvPr id="17513" name="Line 14"/>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4" name="Line 15"/>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 name="Line 16"/>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516" name="Line 17"/>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 name="Line 18"/>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8" name="Line 19"/>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25" name="Line 20"/>
            <p:cNvSpPr>
              <a:spLocks noChangeShapeType="1"/>
            </p:cNvSpPr>
            <p:nvPr/>
          </p:nvSpPr>
          <p:spPr bwMode="auto">
            <a:xfrm>
              <a:off x="2453" y="1471"/>
              <a:ext cx="0" cy="4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21"/>
            <p:cNvSpPr>
              <a:spLocks noChangeShapeType="1"/>
            </p:cNvSpPr>
            <p:nvPr/>
          </p:nvSpPr>
          <p:spPr bwMode="auto">
            <a:xfrm flipH="1">
              <a:off x="3372" y="743"/>
              <a:ext cx="13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22"/>
            <p:cNvSpPr>
              <a:spLocks noChangeShapeType="1"/>
            </p:cNvSpPr>
            <p:nvPr/>
          </p:nvSpPr>
          <p:spPr bwMode="auto">
            <a:xfrm flipH="1">
              <a:off x="3264" y="2366"/>
              <a:ext cx="14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23"/>
            <p:cNvSpPr>
              <a:spLocks noChangeShapeType="1"/>
            </p:cNvSpPr>
            <p:nvPr/>
          </p:nvSpPr>
          <p:spPr bwMode="auto">
            <a:xfrm flipV="1">
              <a:off x="2781" y="1781"/>
              <a:ext cx="0" cy="1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24"/>
            <p:cNvSpPr>
              <a:spLocks noChangeShapeType="1"/>
            </p:cNvSpPr>
            <p:nvPr/>
          </p:nvSpPr>
          <p:spPr bwMode="auto">
            <a:xfrm>
              <a:off x="3568" y="1932"/>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Rectangle 25"/>
            <p:cNvSpPr>
              <a:spLocks noChangeArrowheads="1"/>
            </p:cNvSpPr>
            <p:nvPr/>
          </p:nvSpPr>
          <p:spPr bwMode="auto">
            <a:xfrm>
              <a:off x="3530" y="1988"/>
              <a:ext cx="75" cy="208"/>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31" name="Line 26"/>
            <p:cNvSpPr>
              <a:spLocks noChangeShapeType="1"/>
            </p:cNvSpPr>
            <p:nvPr/>
          </p:nvSpPr>
          <p:spPr bwMode="auto">
            <a:xfrm>
              <a:off x="4758" y="1359"/>
              <a:ext cx="0" cy="9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Line 27"/>
            <p:cNvSpPr>
              <a:spLocks noChangeShapeType="1"/>
            </p:cNvSpPr>
            <p:nvPr/>
          </p:nvSpPr>
          <p:spPr bwMode="auto">
            <a:xfrm>
              <a:off x="3379" y="742"/>
              <a:ext cx="0" cy="5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Text Box 28"/>
            <p:cNvSpPr txBox="1">
              <a:spLocks noChangeArrowheads="1"/>
            </p:cNvSpPr>
            <p:nvPr/>
          </p:nvSpPr>
          <p:spPr bwMode="auto">
            <a:xfrm>
              <a:off x="3598" y="2018"/>
              <a:ext cx="3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7434" name="Text Box 29"/>
            <p:cNvSpPr txBox="1">
              <a:spLocks noChangeArrowheads="1"/>
            </p:cNvSpPr>
            <p:nvPr/>
          </p:nvSpPr>
          <p:spPr bwMode="auto">
            <a:xfrm>
              <a:off x="5419" y="1571"/>
              <a:ext cx="3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OUT</a:t>
              </a:r>
            </a:p>
          </p:txBody>
        </p:sp>
        <p:sp>
          <p:nvSpPr>
            <p:cNvPr id="17435" name="Line 30"/>
            <p:cNvSpPr>
              <a:spLocks noChangeShapeType="1"/>
            </p:cNvSpPr>
            <p:nvPr/>
          </p:nvSpPr>
          <p:spPr bwMode="auto">
            <a:xfrm>
              <a:off x="2456" y="1476"/>
              <a:ext cx="8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31"/>
            <p:cNvSpPr>
              <a:spLocks noChangeShapeType="1"/>
            </p:cNvSpPr>
            <p:nvPr/>
          </p:nvSpPr>
          <p:spPr bwMode="auto">
            <a:xfrm flipV="1">
              <a:off x="4754" y="748"/>
              <a:ext cx="0" cy="3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Text Box 32"/>
            <p:cNvSpPr txBox="1">
              <a:spLocks noChangeArrowheads="1"/>
            </p:cNvSpPr>
            <p:nvPr/>
          </p:nvSpPr>
          <p:spPr bwMode="auto">
            <a:xfrm>
              <a:off x="3989" y="557"/>
              <a:ext cx="5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CC </a:t>
              </a:r>
              <a:r>
                <a:rPr lang="en-GB" altLang="en-US" sz="1200"/>
                <a:t>= 10V</a:t>
              </a:r>
            </a:p>
          </p:txBody>
        </p:sp>
        <p:sp>
          <p:nvSpPr>
            <p:cNvPr id="17438" name="Rectangle 33"/>
            <p:cNvSpPr>
              <a:spLocks noChangeArrowheads="1"/>
            </p:cNvSpPr>
            <p:nvPr/>
          </p:nvSpPr>
          <p:spPr bwMode="auto">
            <a:xfrm rot="5400000">
              <a:off x="2709" y="1375"/>
              <a:ext cx="73"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39" name="Line 34"/>
            <p:cNvSpPr>
              <a:spLocks noChangeShapeType="1"/>
            </p:cNvSpPr>
            <p:nvPr/>
          </p:nvSpPr>
          <p:spPr bwMode="auto">
            <a:xfrm>
              <a:off x="5144" y="1373"/>
              <a:ext cx="0" cy="5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5"/>
            <p:cNvSpPr>
              <a:spLocks noChangeShapeType="1"/>
            </p:cNvSpPr>
            <p:nvPr/>
          </p:nvSpPr>
          <p:spPr bwMode="auto">
            <a:xfrm>
              <a:off x="4759" y="1381"/>
              <a:ext cx="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36"/>
            <p:cNvSpPr>
              <a:spLocks noChangeShapeType="1"/>
            </p:cNvSpPr>
            <p:nvPr/>
          </p:nvSpPr>
          <p:spPr bwMode="auto">
            <a:xfrm>
              <a:off x="3858" y="1479"/>
              <a:ext cx="89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Text Box 37"/>
            <p:cNvSpPr txBox="1">
              <a:spLocks noChangeArrowheads="1"/>
            </p:cNvSpPr>
            <p:nvPr/>
          </p:nvSpPr>
          <p:spPr bwMode="auto">
            <a:xfrm>
              <a:off x="3352" y="1395"/>
              <a:ext cx="4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7443" name="Text Box 38"/>
            <p:cNvSpPr txBox="1">
              <a:spLocks noChangeArrowheads="1"/>
            </p:cNvSpPr>
            <p:nvPr/>
          </p:nvSpPr>
          <p:spPr bwMode="auto">
            <a:xfrm>
              <a:off x="4361" y="1501"/>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2k</a:t>
              </a:r>
              <a:endParaRPr lang="en-GB" altLang="en-US" sz="1200" baseline="-25000"/>
            </a:p>
          </p:txBody>
        </p:sp>
        <p:sp>
          <p:nvSpPr>
            <p:cNvPr id="17444" name="Text Box 39"/>
            <p:cNvSpPr txBox="1">
              <a:spLocks noChangeArrowheads="1"/>
            </p:cNvSpPr>
            <p:nvPr/>
          </p:nvSpPr>
          <p:spPr bwMode="auto">
            <a:xfrm>
              <a:off x="2555" y="1510"/>
              <a:ext cx="3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7445" name="Text Box 40"/>
            <p:cNvSpPr txBox="1">
              <a:spLocks noChangeArrowheads="1"/>
            </p:cNvSpPr>
            <p:nvPr/>
          </p:nvSpPr>
          <p:spPr bwMode="auto">
            <a:xfrm>
              <a:off x="3284" y="2010"/>
              <a:ext cx="2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7446" name="Text Box 46"/>
            <p:cNvSpPr txBox="1">
              <a:spLocks noChangeArrowheads="1"/>
            </p:cNvSpPr>
            <p:nvPr/>
          </p:nvSpPr>
          <p:spPr bwMode="auto">
            <a:xfrm>
              <a:off x="2149" y="1538"/>
              <a:ext cx="2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17447" name="Line 47"/>
            <p:cNvSpPr>
              <a:spLocks noChangeShapeType="1"/>
            </p:cNvSpPr>
            <p:nvPr/>
          </p:nvSpPr>
          <p:spPr bwMode="auto">
            <a:xfrm flipV="1">
              <a:off x="5420" y="1471"/>
              <a:ext cx="0" cy="3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48" name="Group 48"/>
            <p:cNvGrpSpPr>
              <a:grpSpLocks/>
            </p:cNvGrpSpPr>
            <p:nvPr/>
          </p:nvGrpSpPr>
          <p:grpSpPr bwMode="auto">
            <a:xfrm flipH="1">
              <a:off x="3731" y="1324"/>
              <a:ext cx="164" cy="301"/>
              <a:chOff x="512" y="2531"/>
              <a:chExt cx="263" cy="496"/>
            </a:xfrm>
          </p:grpSpPr>
          <p:sp>
            <p:nvSpPr>
              <p:cNvPr id="17507" name="Line 49"/>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08" name="Line 50"/>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9" name="Line 51"/>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0" name="Line 52"/>
              <p:cNvSpPr>
                <a:spLocks noChangeShapeType="1"/>
              </p:cNvSpPr>
              <p:nvPr/>
            </p:nvSpPr>
            <p:spPr bwMode="auto">
              <a:xfrm flipV="1">
                <a:off x="763"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1" name="Line 53"/>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 name="Line 54"/>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49" name="Group 55"/>
            <p:cNvGrpSpPr>
              <a:grpSpLocks/>
            </p:cNvGrpSpPr>
            <p:nvPr/>
          </p:nvGrpSpPr>
          <p:grpSpPr bwMode="auto">
            <a:xfrm>
              <a:off x="3217" y="1317"/>
              <a:ext cx="164" cy="301"/>
              <a:chOff x="512" y="2531"/>
              <a:chExt cx="263" cy="496"/>
            </a:xfrm>
          </p:grpSpPr>
          <p:sp>
            <p:nvSpPr>
              <p:cNvPr id="17501" name="Line 56"/>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02" name="Line 57"/>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3" name="Line 58"/>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4" name="Line 59"/>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5" name="Line 60"/>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6" name="Line 61"/>
              <p:cNvSpPr>
                <a:spLocks noChangeShapeType="1"/>
              </p:cNvSpPr>
              <p:nvPr/>
            </p:nvSpPr>
            <p:spPr bwMode="auto">
              <a:xfrm flipH="1">
                <a:off x="512" y="2793"/>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50" name="Text Box 62"/>
            <p:cNvSpPr txBox="1">
              <a:spLocks noChangeArrowheads="1"/>
            </p:cNvSpPr>
            <p:nvPr/>
          </p:nvSpPr>
          <p:spPr bwMode="auto">
            <a:xfrm>
              <a:off x="3554" y="1708"/>
              <a:ext cx="4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7451" name="Line 63"/>
            <p:cNvSpPr>
              <a:spLocks noChangeShapeType="1"/>
            </p:cNvSpPr>
            <p:nvPr/>
          </p:nvSpPr>
          <p:spPr bwMode="auto">
            <a:xfrm flipH="1">
              <a:off x="3375" y="1623"/>
              <a:ext cx="3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52" name="Group 64"/>
            <p:cNvGrpSpPr>
              <a:grpSpLocks/>
            </p:cNvGrpSpPr>
            <p:nvPr/>
          </p:nvGrpSpPr>
          <p:grpSpPr bwMode="auto">
            <a:xfrm>
              <a:off x="3409" y="1631"/>
              <a:ext cx="164" cy="301"/>
              <a:chOff x="512" y="2531"/>
              <a:chExt cx="263" cy="496"/>
            </a:xfrm>
          </p:grpSpPr>
          <p:sp>
            <p:nvSpPr>
              <p:cNvPr id="17495" name="Line 65"/>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96" name="Line 66"/>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7" name="Line 67"/>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8" name="Line 68"/>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9" name="Line 69"/>
              <p:cNvSpPr>
                <a:spLocks noChangeShapeType="1"/>
              </p:cNvSpPr>
              <p:nvPr/>
            </p:nvSpPr>
            <p:spPr bwMode="auto">
              <a:xfrm flipV="1">
                <a:off x="765"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0" name="Line 70"/>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53" name="Line 71"/>
            <p:cNvSpPr>
              <a:spLocks noChangeShapeType="1"/>
            </p:cNvSpPr>
            <p:nvPr/>
          </p:nvSpPr>
          <p:spPr bwMode="auto">
            <a:xfrm>
              <a:off x="2785" y="1788"/>
              <a:ext cx="7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72"/>
            <p:cNvSpPr>
              <a:spLocks noChangeShapeType="1"/>
            </p:cNvSpPr>
            <p:nvPr/>
          </p:nvSpPr>
          <p:spPr bwMode="auto">
            <a:xfrm>
              <a:off x="3260" y="1781"/>
              <a:ext cx="0" cy="5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Rectangle 73"/>
            <p:cNvSpPr>
              <a:spLocks noChangeArrowheads="1"/>
            </p:cNvSpPr>
            <p:nvPr/>
          </p:nvSpPr>
          <p:spPr bwMode="auto">
            <a:xfrm>
              <a:off x="3226" y="1987"/>
              <a:ext cx="75"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56" name="Rectangle 74"/>
            <p:cNvSpPr>
              <a:spLocks noChangeArrowheads="1"/>
            </p:cNvSpPr>
            <p:nvPr/>
          </p:nvSpPr>
          <p:spPr bwMode="auto">
            <a:xfrm rot="5400000">
              <a:off x="2938" y="1677"/>
              <a:ext cx="75"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57" name="AutoShape 75"/>
            <p:cNvSpPr>
              <a:spLocks noChangeArrowheads="1"/>
            </p:cNvSpPr>
            <p:nvPr/>
          </p:nvSpPr>
          <p:spPr bwMode="auto">
            <a:xfrm flipV="1">
              <a:off x="2733" y="1941"/>
              <a:ext cx="88" cy="77"/>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7458" name="Line 76"/>
            <p:cNvSpPr>
              <a:spLocks noChangeShapeType="1"/>
            </p:cNvSpPr>
            <p:nvPr/>
          </p:nvSpPr>
          <p:spPr bwMode="auto">
            <a:xfrm>
              <a:off x="4160" y="1486"/>
              <a:ext cx="0" cy="49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AutoShape 77"/>
            <p:cNvSpPr>
              <a:spLocks noChangeArrowheads="1"/>
            </p:cNvSpPr>
            <p:nvPr/>
          </p:nvSpPr>
          <p:spPr bwMode="auto">
            <a:xfrm flipV="1">
              <a:off x="4114" y="1920"/>
              <a:ext cx="89" cy="77"/>
            </a:xfrm>
            <a:prstGeom prst="triangle">
              <a:avLst>
                <a:gd name="adj" fmla="val 50000"/>
              </a:avLst>
            </a:prstGeom>
            <a:solidFill>
              <a:srgbClr val="777777"/>
            </a:solidFill>
            <a:ln w="9525">
              <a:solidFill>
                <a:srgbClr val="FF0000"/>
              </a:solidFill>
              <a:miter lim="800000"/>
              <a:headEnd/>
              <a:tailEnd/>
            </a:ln>
          </p:spPr>
          <p:txBody>
            <a:bodyPr wrap="none" anchor="ctr"/>
            <a:lstStyle/>
            <a:p>
              <a:endParaRPr lang="en-US" altLang="en-US"/>
            </a:p>
          </p:txBody>
        </p:sp>
        <p:sp>
          <p:nvSpPr>
            <p:cNvPr id="17460" name="Rectangle 78"/>
            <p:cNvSpPr>
              <a:spLocks noChangeArrowheads="1"/>
            </p:cNvSpPr>
            <p:nvPr/>
          </p:nvSpPr>
          <p:spPr bwMode="auto">
            <a:xfrm>
              <a:off x="4120" y="1572"/>
              <a:ext cx="74" cy="208"/>
            </a:xfrm>
            <a:prstGeom prst="rect">
              <a:avLst/>
            </a:prstGeom>
            <a:solidFill>
              <a:schemeClr val="bg1"/>
            </a:solidFill>
            <a:ln w="19050">
              <a:solidFill>
                <a:srgbClr val="FF0000"/>
              </a:solidFill>
              <a:miter lim="800000"/>
              <a:headEnd/>
              <a:tailEnd/>
            </a:ln>
          </p:spPr>
          <p:txBody>
            <a:bodyPr wrap="none" anchor="ctr"/>
            <a:lstStyle/>
            <a:p>
              <a:endParaRPr lang="en-US" altLang="en-US"/>
            </a:p>
          </p:txBody>
        </p:sp>
        <p:sp>
          <p:nvSpPr>
            <p:cNvPr id="17461" name="Text Box 79"/>
            <p:cNvSpPr txBox="1">
              <a:spLocks noChangeArrowheads="1"/>
            </p:cNvSpPr>
            <p:nvPr/>
          </p:nvSpPr>
          <p:spPr bwMode="auto">
            <a:xfrm>
              <a:off x="3908" y="1659"/>
              <a:ext cx="2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7462" name="Rectangle 80"/>
            <p:cNvSpPr>
              <a:spLocks noChangeArrowheads="1"/>
            </p:cNvSpPr>
            <p:nvPr/>
          </p:nvSpPr>
          <p:spPr bwMode="auto">
            <a:xfrm rot="5400000">
              <a:off x="4404" y="1369"/>
              <a:ext cx="73" cy="208"/>
            </a:xfrm>
            <a:prstGeom prst="rect">
              <a:avLst/>
            </a:prstGeom>
            <a:solidFill>
              <a:schemeClr val="bg1"/>
            </a:solidFill>
            <a:ln w="19050">
              <a:solidFill>
                <a:srgbClr val="FF0000"/>
              </a:solidFill>
              <a:miter lim="800000"/>
              <a:headEnd/>
              <a:tailEnd/>
            </a:ln>
          </p:spPr>
          <p:txBody>
            <a:bodyPr wrap="none" anchor="ctr"/>
            <a:lstStyle/>
            <a:p>
              <a:endParaRPr lang="en-US" altLang="en-US"/>
            </a:p>
          </p:txBody>
        </p:sp>
        <p:grpSp>
          <p:nvGrpSpPr>
            <p:cNvPr id="17463" name="Group 81"/>
            <p:cNvGrpSpPr>
              <a:grpSpLocks/>
            </p:cNvGrpSpPr>
            <p:nvPr/>
          </p:nvGrpSpPr>
          <p:grpSpPr bwMode="auto">
            <a:xfrm>
              <a:off x="3339" y="857"/>
              <a:ext cx="352" cy="206"/>
              <a:chOff x="2952" y="2605"/>
              <a:chExt cx="462" cy="313"/>
            </a:xfrm>
          </p:grpSpPr>
          <p:sp>
            <p:nvSpPr>
              <p:cNvPr id="17493" name="Rectangle 82"/>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94" name="Text Box 83"/>
              <p:cNvSpPr txBox="1">
                <a:spLocks noChangeArrowheads="1"/>
              </p:cNvSpPr>
              <p:nvPr/>
            </p:nvSpPr>
            <p:spPr bwMode="auto">
              <a:xfrm>
                <a:off x="3041" y="2641"/>
                <a:ext cx="37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grpSp>
        <p:sp>
          <p:nvSpPr>
            <p:cNvPr id="17464" name="Line 84"/>
            <p:cNvSpPr>
              <a:spLocks noChangeShapeType="1"/>
            </p:cNvSpPr>
            <p:nvPr/>
          </p:nvSpPr>
          <p:spPr bwMode="auto">
            <a:xfrm>
              <a:off x="3737" y="735"/>
              <a:ext cx="0" cy="6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5" name="Line 85"/>
            <p:cNvSpPr>
              <a:spLocks noChangeShapeType="1"/>
            </p:cNvSpPr>
            <p:nvPr/>
          </p:nvSpPr>
          <p:spPr bwMode="auto">
            <a:xfrm flipH="1">
              <a:off x="3783" y="1220"/>
              <a:ext cx="8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6" name="Line 86"/>
            <p:cNvSpPr>
              <a:spLocks noChangeShapeType="1"/>
            </p:cNvSpPr>
            <p:nvPr/>
          </p:nvSpPr>
          <p:spPr bwMode="auto">
            <a:xfrm flipH="1">
              <a:off x="3379" y="1220"/>
              <a:ext cx="30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Rectangle 87"/>
            <p:cNvSpPr>
              <a:spLocks noChangeArrowheads="1"/>
            </p:cNvSpPr>
            <p:nvPr/>
          </p:nvSpPr>
          <p:spPr bwMode="auto">
            <a:xfrm>
              <a:off x="4716" y="818"/>
              <a:ext cx="74" cy="20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68" name="Text Box 88"/>
            <p:cNvSpPr txBox="1">
              <a:spLocks noChangeArrowheads="1"/>
            </p:cNvSpPr>
            <p:nvPr/>
          </p:nvSpPr>
          <p:spPr bwMode="auto">
            <a:xfrm>
              <a:off x="4761" y="830"/>
              <a:ext cx="3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7469" name="AutoShape 89"/>
            <p:cNvSpPr>
              <a:spLocks noChangeArrowheads="1"/>
            </p:cNvSpPr>
            <p:nvPr/>
          </p:nvSpPr>
          <p:spPr bwMode="auto">
            <a:xfrm flipV="1">
              <a:off x="5100" y="1897"/>
              <a:ext cx="90" cy="77"/>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7470" name="Text Box 91"/>
            <p:cNvSpPr txBox="1">
              <a:spLocks noChangeArrowheads="1"/>
            </p:cNvSpPr>
            <p:nvPr/>
          </p:nvSpPr>
          <p:spPr bwMode="auto">
            <a:xfrm>
              <a:off x="3077" y="1294"/>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Q1</a:t>
              </a:r>
            </a:p>
          </p:txBody>
        </p:sp>
        <p:sp>
          <p:nvSpPr>
            <p:cNvPr id="17471" name="Text Box 92"/>
            <p:cNvSpPr txBox="1">
              <a:spLocks noChangeArrowheads="1"/>
            </p:cNvSpPr>
            <p:nvPr/>
          </p:nvSpPr>
          <p:spPr bwMode="auto">
            <a:xfrm>
              <a:off x="3826" y="1294"/>
              <a:ext cx="2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Q2</a:t>
              </a:r>
            </a:p>
          </p:txBody>
        </p:sp>
        <p:sp>
          <p:nvSpPr>
            <p:cNvPr id="17472" name="Text Box 93"/>
            <p:cNvSpPr txBox="1">
              <a:spLocks noChangeArrowheads="1"/>
            </p:cNvSpPr>
            <p:nvPr/>
          </p:nvSpPr>
          <p:spPr bwMode="auto">
            <a:xfrm>
              <a:off x="4440" y="1059"/>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Q3</a:t>
              </a:r>
            </a:p>
          </p:txBody>
        </p:sp>
        <p:sp>
          <p:nvSpPr>
            <p:cNvPr id="17473" name="Text Box 94"/>
            <p:cNvSpPr txBox="1">
              <a:spLocks noChangeArrowheads="1"/>
            </p:cNvSpPr>
            <p:nvPr/>
          </p:nvSpPr>
          <p:spPr bwMode="auto">
            <a:xfrm>
              <a:off x="4785" y="1148"/>
              <a:ext cx="5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2N2907A</a:t>
              </a:r>
            </a:p>
          </p:txBody>
        </p:sp>
        <p:sp>
          <p:nvSpPr>
            <p:cNvPr id="17474" name="Rectangle 95"/>
            <p:cNvSpPr>
              <a:spLocks noChangeArrowheads="1"/>
            </p:cNvSpPr>
            <p:nvPr/>
          </p:nvSpPr>
          <p:spPr bwMode="auto">
            <a:xfrm>
              <a:off x="5112" y="1515"/>
              <a:ext cx="75"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75" name="Text Box 96"/>
            <p:cNvSpPr txBox="1">
              <a:spLocks noChangeArrowheads="1"/>
            </p:cNvSpPr>
            <p:nvPr/>
          </p:nvSpPr>
          <p:spPr bwMode="auto">
            <a:xfrm>
              <a:off x="5172" y="1598"/>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7476" name="Oval 97"/>
            <p:cNvSpPr>
              <a:spLocks noChangeArrowheads="1"/>
            </p:cNvSpPr>
            <p:nvPr/>
          </p:nvSpPr>
          <p:spPr bwMode="auto">
            <a:xfrm>
              <a:off x="5350" y="1360"/>
              <a:ext cx="37" cy="37"/>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7477" name="Text Box 98"/>
            <p:cNvSpPr txBox="1">
              <a:spLocks noChangeArrowheads="1"/>
            </p:cNvSpPr>
            <p:nvPr/>
          </p:nvSpPr>
          <p:spPr bwMode="auto">
            <a:xfrm>
              <a:off x="2869" y="1815"/>
              <a:ext cx="3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7478" name="Text Box 99"/>
            <p:cNvSpPr txBox="1">
              <a:spLocks noChangeArrowheads="1"/>
            </p:cNvSpPr>
            <p:nvPr/>
          </p:nvSpPr>
          <p:spPr bwMode="auto">
            <a:xfrm>
              <a:off x="2850" y="1562"/>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b1</a:t>
              </a:r>
            </a:p>
          </p:txBody>
        </p:sp>
        <p:sp>
          <p:nvSpPr>
            <p:cNvPr id="17479" name="Text Box 100"/>
            <p:cNvSpPr txBox="1">
              <a:spLocks noChangeArrowheads="1"/>
            </p:cNvSpPr>
            <p:nvPr/>
          </p:nvSpPr>
          <p:spPr bwMode="auto">
            <a:xfrm>
              <a:off x="2993" y="1979"/>
              <a:ext cx="2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b2</a:t>
              </a:r>
            </a:p>
          </p:txBody>
        </p:sp>
        <p:sp>
          <p:nvSpPr>
            <p:cNvPr id="17480" name="Text Box 101"/>
            <p:cNvSpPr txBox="1">
              <a:spLocks noChangeArrowheads="1"/>
            </p:cNvSpPr>
            <p:nvPr/>
          </p:nvSpPr>
          <p:spPr bwMode="auto">
            <a:xfrm>
              <a:off x="2597" y="1250"/>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17481" name="AutoShape 102"/>
            <p:cNvSpPr>
              <a:spLocks noChangeArrowheads="1"/>
            </p:cNvSpPr>
            <p:nvPr/>
          </p:nvSpPr>
          <p:spPr bwMode="auto">
            <a:xfrm flipV="1">
              <a:off x="2409" y="1936"/>
              <a:ext cx="89" cy="76"/>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7482" name="Oval 103"/>
            <p:cNvSpPr>
              <a:spLocks noChangeArrowheads="1"/>
            </p:cNvSpPr>
            <p:nvPr/>
          </p:nvSpPr>
          <p:spPr bwMode="auto">
            <a:xfrm>
              <a:off x="2377" y="1644"/>
              <a:ext cx="164" cy="165"/>
            </a:xfrm>
            <a:prstGeom prst="ellipse">
              <a:avLst/>
            </a:prstGeom>
            <a:solidFill>
              <a:schemeClr val="bg1"/>
            </a:solidFill>
            <a:ln w="19050">
              <a:solidFill>
                <a:schemeClr val="tx1"/>
              </a:solidFill>
              <a:round/>
              <a:headEnd/>
              <a:tailEnd/>
            </a:ln>
          </p:spPr>
          <p:txBody>
            <a:bodyPr wrap="none" anchor="ctr"/>
            <a:lstStyle/>
            <a:p>
              <a:endParaRPr lang="en-US" altLang="en-US"/>
            </a:p>
          </p:txBody>
        </p:sp>
        <p:sp>
          <p:nvSpPr>
            <p:cNvPr id="17483" name="Text Box 104"/>
            <p:cNvSpPr txBox="1">
              <a:spLocks noChangeArrowheads="1"/>
            </p:cNvSpPr>
            <p:nvPr/>
          </p:nvSpPr>
          <p:spPr bwMode="auto">
            <a:xfrm>
              <a:off x="3093" y="885"/>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c1</a:t>
              </a:r>
            </a:p>
          </p:txBody>
        </p:sp>
        <p:sp>
          <p:nvSpPr>
            <p:cNvPr id="17484" name="Text Box 105"/>
            <p:cNvSpPr txBox="1">
              <a:spLocks noChangeArrowheads="1"/>
            </p:cNvSpPr>
            <p:nvPr/>
          </p:nvSpPr>
          <p:spPr bwMode="auto">
            <a:xfrm>
              <a:off x="4444" y="83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1</a:t>
              </a:r>
            </a:p>
          </p:txBody>
        </p:sp>
        <p:sp>
          <p:nvSpPr>
            <p:cNvPr id="17485" name="Text Box 107"/>
            <p:cNvSpPr txBox="1">
              <a:spLocks noChangeArrowheads="1"/>
            </p:cNvSpPr>
            <p:nvPr/>
          </p:nvSpPr>
          <p:spPr bwMode="auto">
            <a:xfrm>
              <a:off x="4341" y="1267"/>
              <a:ext cx="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f2</a:t>
              </a:r>
            </a:p>
          </p:txBody>
        </p:sp>
        <p:sp>
          <p:nvSpPr>
            <p:cNvPr id="17486" name="Text Box 108"/>
            <p:cNvSpPr txBox="1">
              <a:spLocks noChangeArrowheads="1"/>
            </p:cNvSpPr>
            <p:nvPr/>
          </p:nvSpPr>
          <p:spPr bwMode="auto">
            <a:xfrm>
              <a:off x="3877" y="1530"/>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f1</a:t>
              </a:r>
            </a:p>
          </p:txBody>
        </p:sp>
        <p:sp>
          <p:nvSpPr>
            <p:cNvPr id="17487" name="Text Box 109"/>
            <p:cNvSpPr txBox="1">
              <a:spLocks noChangeArrowheads="1"/>
            </p:cNvSpPr>
            <p:nvPr/>
          </p:nvSpPr>
          <p:spPr bwMode="auto">
            <a:xfrm>
              <a:off x="5188" y="1493"/>
              <a:ext cx="2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L</a:t>
              </a:r>
            </a:p>
          </p:txBody>
        </p:sp>
        <p:sp>
          <p:nvSpPr>
            <p:cNvPr id="17488" name="Text Box 110"/>
            <p:cNvSpPr txBox="1">
              <a:spLocks noChangeArrowheads="1"/>
            </p:cNvSpPr>
            <p:nvPr/>
          </p:nvSpPr>
          <p:spPr bwMode="auto">
            <a:xfrm>
              <a:off x="4035" y="2194"/>
              <a:ext cx="6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EE</a:t>
              </a:r>
              <a:r>
                <a:rPr lang="en-GB" altLang="en-US" sz="1200"/>
                <a:t> = -10 V</a:t>
              </a:r>
              <a:endParaRPr lang="en-GB" altLang="en-US" sz="1200" baseline="-25000"/>
            </a:p>
          </p:txBody>
        </p:sp>
        <p:sp>
          <p:nvSpPr>
            <p:cNvPr id="17489" name="Rectangle 111"/>
            <p:cNvSpPr>
              <a:spLocks noChangeArrowheads="1"/>
            </p:cNvSpPr>
            <p:nvPr/>
          </p:nvSpPr>
          <p:spPr bwMode="auto">
            <a:xfrm>
              <a:off x="4719" y="1770"/>
              <a:ext cx="74"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7490" name="Text Box 112"/>
            <p:cNvSpPr txBox="1">
              <a:spLocks noChangeArrowheads="1"/>
            </p:cNvSpPr>
            <p:nvPr/>
          </p:nvSpPr>
          <p:spPr bwMode="auto">
            <a:xfrm>
              <a:off x="4778" y="1852"/>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7491" name="Text Box 113"/>
            <p:cNvSpPr txBox="1">
              <a:spLocks noChangeArrowheads="1"/>
            </p:cNvSpPr>
            <p:nvPr/>
          </p:nvSpPr>
          <p:spPr bwMode="auto">
            <a:xfrm>
              <a:off x="4796" y="1747"/>
              <a:ext cx="2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a:t>
              </a:r>
            </a:p>
          </p:txBody>
        </p:sp>
        <p:sp>
          <p:nvSpPr>
            <p:cNvPr id="17492" name="Text Box 149"/>
            <p:cNvSpPr txBox="1">
              <a:spLocks noChangeArrowheads="1"/>
            </p:cNvSpPr>
            <p:nvPr/>
          </p:nvSpPr>
          <p:spPr bwMode="auto">
            <a:xfrm>
              <a:off x="3590" y="1806"/>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Q4</a:t>
              </a: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18</a:t>
            </a:fld>
            <a:endParaRPr lang="en-GB"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843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843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8437" name="Text Box 154"/>
          <p:cNvSpPr txBox="1">
            <a:spLocks noChangeArrowheads="1"/>
          </p:cNvSpPr>
          <p:nvPr/>
        </p:nvSpPr>
        <p:spPr bwMode="auto">
          <a:xfrm>
            <a:off x="368300" y="777875"/>
            <a:ext cx="230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u="sng"/>
              <a:t>DC Analysis</a:t>
            </a:r>
          </a:p>
        </p:txBody>
      </p:sp>
      <p:graphicFrame>
        <p:nvGraphicFramePr>
          <p:cNvPr id="18438" name="Object 156"/>
          <p:cNvGraphicFramePr>
            <a:graphicFrameLocks noChangeAspect="1"/>
          </p:cNvGraphicFramePr>
          <p:nvPr/>
        </p:nvGraphicFramePr>
        <p:xfrm>
          <a:off x="385763" y="3040063"/>
          <a:ext cx="3348037" cy="609600"/>
        </p:xfrm>
        <a:graphic>
          <a:graphicData uri="http://schemas.openxmlformats.org/presentationml/2006/ole">
            <mc:AlternateContent xmlns:mc="http://schemas.openxmlformats.org/markup-compatibility/2006">
              <mc:Choice xmlns:v="urn:schemas-microsoft-com:vml" Requires="v">
                <p:oleObj spid="_x0000_s18585" name="Equation" r:id="rId4" imgW="2197100" imgH="393700" progId="Equation.3">
                  <p:embed/>
                </p:oleObj>
              </mc:Choice>
              <mc:Fallback>
                <p:oleObj name="Equation" r:id="rId4" imgW="2197100" imgH="393700" progId="Equation.3">
                  <p:embed/>
                  <p:pic>
                    <p:nvPicPr>
                      <p:cNvPr id="0" name="Object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3040063"/>
                        <a:ext cx="33480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57"/>
          <p:cNvGraphicFramePr>
            <a:graphicFrameLocks noChangeAspect="1"/>
          </p:cNvGraphicFramePr>
          <p:nvPr/>
        </p:nvGraphicFramePr>
        <p:xfrm>
          <a:off x="385763" y="4794250"/>
          <a:ext cx="3444875" cy="452438"/>
        </p:xfrm>
        <a:graphic>
          <a:graphicData uri="http://schemas.openxmlformats.org/presentationml/2006/ole">
            <mc:AlternateContent xmlns:mc="http://schemas.openxmlformats.org/markup-compatibility/2006">
              <mc:Choice xmlns:v="urn:schemas-microsoft-com:vml" Requires="v">
                <p:oleObj spid="_x0000_s18586" name="Equation" r:id="rId6" imgW="2146300" imgH="279400" progId="Equation.3">
                  <p:embed/>
                </p:oleObj>
              </mc:Choice>
              <mc:Fallback>
                <p:oleObj name="Equation" r:id="rId6" imgW="2146300" imgH="279400" progId="Equation.3">
                  <p:embed/>
                  <p:pic>
                    <p:nvPicPr>
                      <p:cNvPr id="0" name="Object 1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763" y="4794250"/>
                        <a:ext cx="344487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60"/>
          <p:cNvGraphicFramePr>
            <a:graphicFrameLocks noChangeAspect="1"/>
          </p:cNvGraphicFramePr>
          <p:nvPr/>
        </p:nvGraphicFramePr>
        <p:xfrm>
          <a:off x="446088" y="5360988"/>
          <a:ext cx="2522537" cy="679450"/>
        </p:xfrm>
        <a:graphic>
          <a:graphicData uri="http://schemas.openxmlformats.org/presentationml/2006/ole">
            <mc:AlternateContent xmlns:mc="http://schemas.openxmlformats.org/markup-compatibility/2006">
              <mc:Choice xmlns:v="urn:schemas-microsoft-com:vml" Requires="v">
                <p:oleObj spid="_x0000_s18587" name="Equation" r:id="rId8" imgW="1574800" imgH="419100" progId="Equation.3">
                  <p:embed/>
                </p:oleObj>
              </mc:Choice>
              <mc:Fallback>
                <p:oleObj name="Equation" r:id="rId8" imgW="1574800" imgH="419100" progId="Equation.3">
                  <p:embed/>
                  <p:pic>
                    <p:nvPicPr>
                      <p:cNvPr id="0" name="Object 1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088" y="5360988"/>
                        <a:ext cx="2522537"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Text Box 163"/>
          <p:cNvSpPr txBox="1">
            <a:spLocks noChangeArrowheads="1"/>
          </p:cNvSpPr>
          <p:nvPr/>
        </p:nvSpPr>
        <p:spPr bwMode="auto">
          <a:xfrm>
            <a:off x="249238" y="4379913"/>
            <a:ext cx="1228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Therefore</a:t>
            </a:r>
          </a:p>
        </p:txBody>
      </p:sp>
      <p:graphicFrame>
        <p:nvGraphicFramePr>
          <p:cNvPr id="18442" name="Object 167"/>
          <p:cNvGraphicFramePr>
            <a:graphicFrameLocks noChangeAspect="1"/>
          </p:cNvGraphicFramePr>
          <p:nvPr/>
        </p:nvGraphicFramePr>
        <p:xfrm>
          <a:off x="3810000" y="5360988"/>
          <a:ext cx="2644775" cy="654050"/>
        </p:xfrm>
        <a:graphic>
          <a:graphicData uri="http://schemas.openxmlformats.org/presentationml/2006/ole">
            <mc:AlternateContent xmlns:mc="http://schemas.openxmlformats.org/markup-compatibility/2006">
              <mc:Choice xmlns:v="urn:schemas-microsoft-com:vml" Requires="v">
                <p:oleObj spid="_x0000_s18588" name="Equation" r:id="rId10" imgW="1714500" imgH="419100" progId="Equation.3">
                  <p:embed/>
                </p:oleObj>
              </mc:Choice>
              <mc:Fallback>
                <p:oleObj name="Equation" r:id="rId10" imgW="1714500" imgH="419100" progId="Equation.3">
                  <p:embed/>
                  <p:pic>
                    <p:nvPicPr>
                      <p:cNvPr id="0" name="Object 1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5360988"/>
                        <a:ext cx="264477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68"/>
          <p:cNvGraphicFramePr>
            <a:graphicFrameLocks noChangeAspect="1"/>
          </p:cNvGraphicFramePr>
          <p:nvPr/>
        </p:nvGraphicFramePr>
        <p:xfrm>
          <a:off x="327025" y="3768725"/>
          <a:ext cx="3800475" cy="365125"/>
        </p:xfrm>
        <a:graphic>
          <a:graphicData uri="http://schemas.openxmlformats.org/presentationml/2006/ole">
            <mc:AlternateContent xmlns:mc="http://schemas.openxmlformats.org/markup-compatibility/2006">
              <mc:Choice xmlns:v="urn:schemas-microsoft-com:vml" Requires="v">
                <p:oleObj spid="_x0000_s18589" name="Equation" r:id="rId12" imgW="2552700" imgH="241300" progId="Equation.3">
                  <p:embed/>
                </p:oleObj>
              </mc:Choice>
              <mc:Fallback>
                <p:oleObj name="Equation" r:id="rId12" imgW="2552700" imgH="241300" progId="Equation.3">
                  <p:embed/>
                  <p:pic>
                    <p:nvPicPr>
                      <p:cNvPr id="0" name="Object 1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025" y="3768725"/>
                        <a:ext cx="38004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4" name="Group 166"/>
          <p:cNvGrpSpPr>
            <a:grpSpLocks/>
          </p:cNvGrpSpPr>
          <p:nvPr/>
        </p:nvGrpSpPr>
        <p:grpSpPr bwMode="auto">
          <a:xfrm>
            <a:off x="2692400" y="558800"/>
            <a:ext cx="5732463" cy="2873375"/>
            <a:chOff x="2149" y="557"/>
            <a:chExt cx="3611" cy="1810"/>
          </a:xfrm>
        </p:grpSpPr>
        <p:grpSp>
          <p:nvGrpSpPr>
            <p:cNvPr id="18445" name="Group 13"/>
            <p:cNvGrpSpPr>
              <a:grpSpLocks/>
            </p:cNvGrpSpPr>
            <p:nvPr/>
          </p:nvGrpSpPr>
          <p:grpSpPr bwMode="auto">
            <a:xfrm>
              <a:off x="4577" y="1067"/>
              <a:ext cx="163" cy="299"/>
              <a:chOff x="3835" y="1739"/>
              <a:chExt cx="249" cy="456"/>
            </a:xfrm>
          </p:grpSpPr>
          <p:sp>
            <p:nvSpPr>
              <p:cNvPr id="18534" name="Line 14"/>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5" name="Line 15"/>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6" name="Line 16"/>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8537" name="Line 17"/>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8" name="Line 18"/>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9" name="Line 19"/>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46" name="Line 20"/>
            <p:cNvSpPr>
              <a:spLocks noChangeShapeType="1"/>
            </p:cNvSpPr>
            <p:nvPr/>
          </p:nvSpPr>
          <p:spPr bwMode="auto">
            <a:xfrm>
              <a:off x="2453" y="1471"/>
              <a:ext cx="0" cy="4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21"/>
            <p:cNvSpPr>
              <a:spLocks noChangeShapeType="1"/>
            </p:cNvSpPr>
            <p:nvPr/>
          </p:nvSpPr>
          <p:spPr bwMode="auto">
            <a:xfrm flipH="1">
              <a:off x="3377" y="738"/>
              <a:ext cx="17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22"/>
            <p:cNvSpPr>
              <a:spLocks noChangeShapeType="1"/>
            </p:cNvSpPr>
            <p:nvPr/>
          </p:nvSpPr>
          <p:spPr bwMode="auto">
            <a:xfrm flipH="1">
              <a:off x="3245" y="2366"/>
              <a:ext cx="14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23"/>
            <p:cNvSpPr>
              <a:spLocks noChangeShapeType="1"/>
            </p:cNvSpPr>
            <p:nvPr/>
          </p:nvSpPr>
          <p:spPr bwMode="auto">
            <a:xfrm flipV="1">
              <a:off x="2781" y="1781"/>
              <a:ext cx="0" cy="15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24"/>
            <p:cNvSpPr>
              <a:spLocks noChangeShapeType="1"/>
            </p:cNvSpPr>
            <p:nvPr/>
          </p:nvSpPr>
          <p:spPr bwMode="auto">
            <a:xfrm>
              <a:off x="3568" y="1932"/>
              <a:ext cx="0"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Rectangle 25"/>
            <p:cNvSpPr>
              <a:spLocks noChangeArrowheads="1"/>
            </p:cNvSpPr>
            <p:nvPr/>
          </p:nvSpPr>
          <p:spPr bwMode="auto">
            <a:xfrm>
              <a:off x="3530" y="1988"/>
              <a:ext cx="75" cy="208"/>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452" name="Line 26"/>
            <p:cNvSpPr>
              <a:spLocks noChangeShapeType="1"/>
            </p:cNvSpPr>
            <p:nvPr/>
          </p:nvSpPr>
          <p:spPr bwMode="auto">
            <a:xfrm>
              <a:off x="4739" y="1359"/>
              <a:ext cx="0" cy="99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27"/>
            <p:cNvSpPr>
              <a:spLocks noChangeShapeType="1"/>
            </p:cNvSpPr>
            <p:nvPr/>
          </p:nvSpPr>
          <p:spPr bwMode="auto">
            <a:xfrm>
              <a:off x="3379" y="742"/>
              <a:ext cx="0" cy="5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Text Box 28"/>
            <p:cNvSpPr txBox="1">
              <a:spLocks noChangeArrowheads="1"/>
            </p:cNvSpPr>
            <p:nvPr/>
          </p:nvSpPr>
          <p:spPr bwMode="auto">
            <a:xfrm>
              <a:off x="3598" y="2018"/>
              <a:ext cx="3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8455" name="Text Box 29"/>
            <p:cNvSpPr txBox="1">
              <a:spLocks noChangeArrowheads="1"/>
            </p:cNvSpPr>
            <p:nvPr/>
          </p:nvSpPr>
          <p:spPr bwMode="auto">
            <a:xfrm>
              <a:off x="5419" y="1571"/>
              <a:ext cx="3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OUT</a:t>
              </a:r>
            </a:p>
          </p:txBody>
        </p:sp>
        <p:sp>
          <p:nvSpPr>
            <p:cNvPr id="18456" name="Line 30"/>
            <p:cNvSpPr>
              <a:spLocks noChangeShapeType="1"/>
            </p:cNvSpPr>
            <p:nvPr/>
          </p:nvSpPr>
          <p:spPr bwMode="auto">
            <a:xfrm>
              <a:off x="2456" y="1457"/>
              <a:ext cx="8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31"/>
            <p:cNvSpPr>
              <a:spLocks noChangeShapeType="1"/>
            </p:cNvSpPr>
            <p:nvPr/>
          </p:nvSpPr>
          <p:spPr bwMode="auto">
            <a:xfrm flipV="1">
              <a:off x="4740" y="748"/>
              <a:ext cx="0" cy="3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Text Box 32"/>
            <p:cNvSpPr txBox="1">
              <a:spLocks noChangeArrowheads="1"/>
            </p:cNvSpPr>
            <p:nvPr/>
          </p:nvSpPr>
          <p:spPr bwMode="auto">
            <a:xfrm>
              <a:off x="3989" y="557"/>
              <a:ext cx="5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CC </a:t>
              </a:r>
              <a:r>
                <a:rPr lang="en-GB" altLang="en-US" sz="1200"/>
                <a:t>= 10V</a:t>
              </a:r>
            </a:p>
          </p:txBody>
        </p:sp>
        <p:sp>
          <p:nvSpPr>
            <p:cNvPr id="18459" name="Rectangle 33"/>
            <p:cNvSpPr>
              <a:spLocks noChangeArrowheads="1"/>
            </p:cNvSpPr>
            <p:nvPr/>
          </p:nvSpPr>
          <p:spPr bwMode="auto">
            <a:xfrm rot="5400000">
              <a:off x="2709" y="1356"/>
              <a:ext cx="73"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460" name="Line 34"/>
            <p:cNvSpPr>
              <a:spLocks noChangeShapeType="1"/>
            </p:cNvSpPr>
            <p:nvPr/>
          </p:nvSpPr>
          <p:spPr bwMode="auto">
            <a:xfrm>
              <a:off x="5144" y="1382"/>
              <a:ext cx="0" cy="5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35"/>
            <p:cNvSpPr>
              <a:spLocks noChangeShapeType="1"/>
            </p:cNvSpPr>
            <p:nvPr/>
          </p:nvSpPr>
          <p:spPr bwMode="auto">
            <a:xfrm>
              <a:off x="4740" y="1381"/>
              <a:ext cx="6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36"/>
            <p:cNvSpPr>
              <a:spLocks noChangeShapeType="1"/>
            </p:cNvSpPr>
            <p:nvPr/>
          </p:nvSpPr>
          <p:spPr bwMode="auto">
            <a:xfrm>
              <a:off x="3839" y="1465"/>
              <a:ext cx="895"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Text Box 37"/>
            <p:cNvSpPr txBox="1">
              <a:spLocks noChangeArrowheads="1"/>
            </p:cNvSpPr>
            <p:nvPr/>
          </p:nvSpPr>
          <p:spPr bwMode="auto">
            <a:xfrm>
              <a:off x="3352" y="1395"/>
              <a:ext cx="4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8464" name="Text Box 38"/>
            <p:cNvSpPr txBox="1">
              <a:spLocks noChangeArrowheads="1"/>
            </p:cNvSpPr>
            <p:nvPr/>
          </p:nvSpPr>
          <p:spPr bwMode="auto">
            <a:xfrm>
              <a:off x="4361" y="1501"/>
              <a:ext cx="2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2k</a:t>
              </a:r>
              <a:endParaRPr lang="en-GB" altLang="en-US" sz="1200" baseline="-25000"/>
            </a:p>
          </p:txBody>
        </p:sp>
        <p:sp>
          <p:nvSpPr>
            <p:cNvPr id="18465" name="Text Box 39"/>
            <p:cNvSpPr txBox="1">
              <a:spLocks noChangeArrowheads="1"/>
            </p:cNvSpPr>
            <p:nvPr/>
          </p:nvSpPr>
          <p:spPr bwMode="auto">
            <a:xfrm>
              <a:off x="2555" y="1510"/>
              <a:ext cx="3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8466" name="Text Box 40"/>
            <p:cNvSpPr txBox="1">
              <a:spLocks noChangeArrowheads="1"/>
            </p:cNvSpPr>
            <p:nvPr/>
          </p:nvSpPr>
          <p:spPr bwMode="auto">
            <a:xfrm>
              <a:off x="3284" y="2010"/>
              <a:ext cx="2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8467" name="Text Box 46"/>
            <p:cNvSpPr txBox="1">
              <a:spLocks noChangeArrowheads="1"/>
            </p:cNvSpPr>
            <p:nvPr/>
          </p:nvSpPr>
          <p:spPr bwMode="auto">
            <a:xfrm>
              <a:off x="2149" y="1538"/>
              <a:ext cx="25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18468" name="Line 47"/>
            <p:cNvSpPr>
              <a:spLocks noChangeShapeType="1"/>
            </p:cNvSpPr>
            <p:nvPr/>
          </p:nvSpPr>
          <p:spPr bwMode="auto">
            <a:xfrm flipV="1">
              <a:off x="5420" y="1471"/>
              <a:ext cx="0" cy="3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8469" name="Group 48"/>
            <p:cNvGrpSpPr>
              <a:grpSpLocks/>
            </p:cNvGrpSpPr>
            <p:nvPr/>
          </p:nvGrpSpPr>
          <p:grpSpPr bwMode="auto">
            <a:xfrm flipH="1">
              <a:off x="3733" y="1314"/>
              <a:ext cx="164" cy="299"/>
              <a:chOff x="512" y="2531"/>
              <a:chExt cx="263" cy="496"/>
            </a:xfrm>
          </p:grpSpPr>
          <p:sp>
            <p:nvSpPr>
              <p:cNvPr id="18528" name="Line 49"/>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29" name="Line 50"/>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0" name="Line 51"/>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1" name="Line 52"/>
              <p:cNvSpPr>
                <a:spLocks noChangeShapeType="1"/>
              </p:cNvSpPr>
              <p:nvPr/>
            </p:nvSpPr>
            <p:spPr bwMode="auto">
              <a:xfrm flipV="1">
                <a:off x="763"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2" name="Line 53"/>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33" name="Line 54"/>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70" name="Group 55"/>
            <p:cNvGrpSpPr>
              <a:grpSpLocks/>
            </p:cNvGrpSpPr>
            <p:nvPr/>
          </p:nvGrpSpPr>
          <p:grpSpPr bwMode="auto">
            <a:xfrm>
              <a:off x="3215" y="1307"/>
              <a:ext cx="164" cy="299"/>
              <a:chOff x="512" y="2531"/>
              <a:chExt cx="263" cy="496"/>
            </a:xfrm>
          </p:grpSpPr>
          <p:sp>
            <p:nvSpPr>
              <p:cNvPr id="18522" name="Line 56"/>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23" name="Line 57"/>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4" name="Line 58"/>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5" name="Line 59"/>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6" name="Line 60"/>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7" name="Line 61"/>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1" name="Text Box 62"/>
            <p:cNvSpPr txBox="1">
              <a:spLocks noChangeArrowheads="1"/>
            </p:cNvSpPr>
            <p:nvPr/>
          </p:nvSpPr>
          <p:spPr bwMode="auto">
            <a:xfrm>
              <a:off x="3554" y="1708"/>
              <a:ext cx="4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8472" name="Line 63"/>
            <p:cNvSpPr>
              <a:spLocks noChangeShapeType="1"/>
            </p:cNvSpPr>
            <p:nvPr/>
          </p:nvSpPr>
          <p:spPr bwMode="auto">
            <a:xfrm flipH="1">
              <a:off x="3375" y="1623"/>
              <a:ext cx="3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73" name="Group 64"/>
            <p:cNvGrpSpPr>
              <a:grpSpLocks/>
            </p:cNvGrpSpPr>
            <p:nvPr/>
          </p:nvGrpSpPr>
          <p:grpSpPr bwMode="auto">
            <a:xfrm>
              <a:off x="3407" y="1621"/>
              <a:ext cx="164" cy="299"/>
              <a:chOff x="512" y="2531"/>
              <a:chExt cx="263" cy="496"/>
            </a:xfrm>
          </p:grpSpPr>
          <p:sp>
            <p:nvSpPr>
              <p:cNvPr id="18516" name="Line 65"/>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17" name="Line 66"/>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18" name="Line 67"/>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19" name="Line 68"/>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0" name="Line 69"/>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21" name="Line 70"/>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4" name="Line 71"/>
            <p:cNvSpPr>
              <a:spLocks noChangeShapeType="1"/>
            </p:cNvSpPr>
            <p:nvPr/>
          </p:nvSpPr>
          <p:spPr bwMode="auto">
            <a:xfrm>
              <a:off x="2785" y="1774"/>
              <a:ext cx="7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Line 72"/>
            <p:cNvSpPr>
              <a:spLocks noChangeShapeType="1"/>
            </p:cNvSpPr>
            <p:nvPr/>
          </p:nvSpPr>
          <p:spPr bwMode="auto">
            <a:xfrm>
              <a:off x="3260" y="1781"/>
              <a:ext cx="0" cy="5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6" name="Rectangle 73"/>
            <p:cNvSpPr>
              <a:spLocks noChangeArrowheads="1"/>
            </p:cNvSpPr>
            <p:nvPr/>
          </p:nvSpPr>
          <p:spPr bwMode="auto">
            <a:xfrm>
              <a:off x="3226" y="1987"/>
              <a:ext cx="75"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477" name="Rectangle 74"/>
            <p:cNvSpPr>
              <a:spLocks noChangeArrowheads="1"/>
            </p:cNvSpPr>
            <p:nvPr/>
          </p:nvSpPr>
          <p:spPr bwMode="auto">
            <a:xfrm rot="5400000">
              <a:off x="2938" y="1677"/>
              <a:ext cx="75"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478" name="AutoShape 75"/>
            <p:cNvSpPr>
              <a:spLocks noChangeArrowheads="1"/>
            </p:cNvSpPr>
            <p:nvPr/>
          </p:nvSpPr>
          <p:spPr bwMode="auto">
            <a:xfrm flipV="1">
              <a:off x="2733" y="1941"/>
              <a:ext cx="88" cy="77"/>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8479" name="Line 76"/>
            <p:cNvSpPr>
              <a:spLocks noChangeShapeType="1"/>
            </p:cNvSpPr>
            <p:nvPr/>
          </p:nvSpPr>
          <p:spPr bwMode="auto">
            <a:xfrm>
              <a:off x="4160" y="1476"/>
              <a:ext cx="0" cy="49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0" name="AutoShape 77"/>
            <p:cNvSpPr>
              <a:spLocks noChangeArrowheads="1"/>
            </p:cNvSpPr>
            <p:nvPr/>
          </p:nvSpPr>
          <p:spPr bwMode="auto">
            <a:xfrm flipV="1">
              <a:off x="4114" y="1920"/>
              <a:ext cx="89" cy="77"/>
            </a:xfrm>
            <a:prstGeom prst="triangle">
              <a:avLst>
                <a:gd name="adj" fmla="val 50000"/>
              </a:avLst>
            </a:prstGeom>
            <a:solidFill>
              <a:srgbClr val="777777"/>
            </a:solidFill>
            <a:ln w="9525">
              <a:solidFill>
                <a:srgbClr val="FF0000"/>
              </a:solidFill>
              <a:miter lim="800000"/>
              <a:headEnd/>
              <a:tailEnd/>
            </a:ln>
          </p:spPr>
          <p:txBody>
            <a:bodyPr wrap="none" anchor="ctr"/>
            <a:lstStyle/>
            <a:p>
              <a:endParaRPr lang="en-US" altLang="en-US"/>
            </a:p>
          </p:txBody>
        </p:sp>
        <p:sp>
          <p:nvSpPr>
            <p:cNvPr id="18481" name="Rectangle 78"/>
            <p:cNvSpPr>
              <a:spLocks noChangeArrowheads="1"/>
            </p:cNvSpPr>
            <p:nvPr/>
          </p:nvSpPr>
          <p:spPr bwMode="auto">
            <a:xfrm>
              <a:off x="4120" y="1572"/>
              <a:ext cx="74" cy="208"/>
            </a:xfrm>
            <a:prstGeom prst="rect">
              <a:avLst/>
            </a:prstGeom>
            <a:solidFill>
              <a:schemeClr val="bg1"/>
            </a:solidFill>
            <a:ln w="19050">
              <a:solidFill>
                <a:srgbClr val="FF0000"/>
              </a:solidFill>
              <a:miter lim="800000"/>
              <a:headEnd/>
              <a:tailEnd/>
            </a:ln>
          </p:spPr>
          <p:txBody>
            <a:bodyPr wrap="none" anchor="ctr"/>
            <a:lstStyle/>
            <a:p>
              <a:endParaRPr lang="en-US" altLang="en-US"/>
            </a:p>
          </p:txBody>
        </p:sp>
        <p:sp>
          <p:nvSpPr>
            <p:cNvPr id="18482" name="Text Box 79"/>
            <p:cNvSpPr txBox="1">
              <a:spLocks noChangeArrowheads="1"/>
            </p:cNvSpPr>
            <p:nvPr/>
          </p:nvSpPr>
          <p:spPr bwMode="auto">
            <a:xfrm>
              <a:off x="3908" y="1659"/>
              <a:ext cx="2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8483" name="Rectangle 80"/>
            <p:cNvSpPr>
              <a:spLocks noChangeArrowheads="1"/>
            </p:cNvSpPr>
            <p:nvPr/>
          </p:nvSpPr>
          <p:spPr bwMode="auto">
            <a:xfrm rot="5400000">
              <a:off x="4404" y="1369"/>
              <a:ext cx="73" cy="208"/>
            </a:xfrm>
            <a:prstGeom prst="rect">
              <a:avLst/>
            </a:prstGeom>
            <a:solidFill>
              <a:schemeClr val="bg1"/>
            </a:solidFill>
            <a:ln w="19050">
              <a:solidFill>
                <a:srgbClr val="FF0000"/>
              </a:solidFill>
              <a:miter lim="800000"/>
              <a:headEnd/>
              <a:tailEnd/>
            </a:ln>
          </p:spPr>
          <p:txBody>
            <a:bodyPr wrap="none" anchor="ctr"/>
            <a:lstStyle/>
            <a:p>
              <a:endParaRPr lang="en-US" altLang="en-US"/>
            </a:p>
          </p:txBody>
        </p:sp>
        <p:grpSp>
          <p:nvGrpSpPr>
            <p:cNvPr id="18484" name="Group 81"/>
            <p:cNvGrpSpPr>
              <a:grpSpLocks/>
            </p:cNvGrpSpPr>
            <p:nvPr/>
          </p:nvGrpSpPr>
          <p:grpSpPr bwMode="auto">
            <a:xfrm>
              <a:off x="3332" y="857"/>
              <a:ext cx="351" cy="206"/>
              <a:chOff x="2952" y="2605"/>
              <a:chExt cx="462" cy="313"/>
            </a:xfrm>
          </p:grpSpPr>
          <p:sp>
            <p:nvSpPr>
              <p:cNvPr id="18514" name="Rectangle 82"/>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515" name="Text Box 83"/>
              <p:cNvSpPr txBox="1">
                <a:spLocks noChangeArrowheads="1"/>
              </p:cNvSpPr>
              <p:nvPr/>
            </p:nvSpPr>
            <p:spPr bwMode="auto">
              <a:xfrm>
                <a:off x="3041" y="2641"/>
                <a:ext cx="37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grpSp>
        <p:sp>
          <p:nvSpPr>
            <p:cNvPr id="18485" name="Line 84"/>
            <p:cNvSpPr>
              <a:spLocks noChangeShapeType="1"/>
            </p:cNvSpPr>
            <p:nvPr/>
          </p:nvSpPr>
          <p:spPr bwMode="auto">
            <a:xfrm>
              <a:off x="3737" y="735"/>
              <a:ext cx="0" cy="6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6" name="Line 85"/>
            <p:cNvSpPr>
              <a:spLocks noChangeShapeType="1"/>
            </p:cNvSpPr>
            <p:nvPr/>
          </p:nvSpPr>
          <p:spPr bwMode="auto">
            <a:xfrm flipH="1">
              <a:off x="3783" y="1216"/>
              <a:ext cx="8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7" name="Line 86"/>
            <p:cNvSpPr>
              <a:spLocks noChangeShapeType="1"/>
            </p:cNvSpPr>
            <p:nvPr/>
          </p:nvSpPr>
          <p:spPr bwMode="auto">
            <a:xfrm flipH="1">
              <a:off x="3379" y="1220"/>
              <a:ext cx="30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8" name="Rectangle 87"/>
            <p:cNvSpPr>
              <a:spLocks noChangeArrowheads="1"/>
            </p:cNvSpPr>
            <p:nvPr/>
          </p:nvSpPr>
          <p:spPr bwMode="auto">
            <a:xfrm>
              <a:off x="4716" y="818"/>
              <a:ext cx="74" cy="20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489" name="Text Box 88"/>
            <p:cNvSpPr txBox="1">
              <a:spLocks noChangeArrowheads="1"/>
            </p:cNvSpPr>
            <p:nvPr/>
          </p:nvSpPr>
          <p:spPr bwMode="auto">
            <a:xfrm>
              <a:off x="4770" y="830"/>
              <a:ext cx="31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8490" name="AutoShape 89"/>
            <p:cNvSpPr>
              <a:spLocks noChangeArrowheads="1"/>
            </p:cNvSpPr>
            <p:nvPr/>
          </p:nvSpPr>
          <p:spPr bwMode="auto">
            <a:xfrm flipV="1">
              <a:off x="5100" y="1897"/>
              <a:ext cx="90" cy="77"/>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8491" name="Text Box 91"/>
            <p:cNvSpPr txBox="1">
              <a:spLocks noChangeArrowheads="1"/>
            </p:cNvSpPr>
            <p:nvPr/>
          </p:nvSpPr>
          <p:spPr bwMode="auto">
            <a:xfrm>
              <a:off x="3077" y="1294"/>
              <a:ext cx="2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Q1</a:t>
              </a:r>
            </a:p>
          </p:txBody>
        </p:sp>
        <p:sp>
          <p:nvSpPr>
            <p:cNvPr id="18492" name="Text Box 92"/>
            <p:cNvSpPr txBox="1">
              <a:spLocks noChangeArrowheads="1"/>
            </p:cNvSpPr>
            <p:nvPr/>
          </p:nvSpPr>
          <p:spPr bwMode="auto">
            <a:xfrm>
              <a:off x="3826" y="1294"/>
              <a:ext cx="2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Q2</a:t>
              </a:r>
            </a:p>
          </p:txBody>
        </p:sp>
        <p:sp>
          <p:nvSpPr>
            <p:cNvPr id="18493" name="Text Box 93"/>
            <p:cNvSpPr txBox="1">
              <a:spLocks noChangeArrowheads="1"/>
            </p:cNvSpPr>
            <p:nvPr/>
          </p:nvSpPr>
          <p:spPr bwMode="auto">
            <a:xfrm>
              <a:off x="4440" y="1059"/>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Q3</a:t>
              </a:r>
            </a:p>
          </p:txBody>
        </p:sp>
        <p:sp>
          <p:nvSpPr>
            <p:cNvPr id="18494" name="Text Box 94"/>
            <p:cNvSpPr txBox="1">
              <a:spLocks noChangeArrowheads="1"/>
            </p:cNvSpPr>
            <p:nvPr/>
          </p:nvSpPr>
          <p:spPr bwMode="auto">
            <a:xfrm>
              <a:off x="4785" y="1148"/>
              <a:ext cx="5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2N2907A</a:t>
              </a:r>
            </a:p>
          </p:txBody>
        </p:sp>
        <p:sp>
          <p:nvSpPr>
            <p:cNvPr id="18495" name="Rectangle 95"/>
            <p:cNvSpPr>
              <a:spLocks noChangeArrowheads="1"/>
            </p:cNvSpPr>
            <p:nvPr/>
          </p:nvSpPr>
          <p:spPr bwMode="auto">
            <a:xfrm>
              <a:off x="5112" y="1515"/>
              <a:ext cx="75"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496" name="Text Box 96"/>
            <p:cNvSpPr txBox="1">
              <a:spLocks noChangeArrowheads="1"/>
            </p:cNvSpPr>
            <p:nvPr/>
          </p:nvSpPr>
          <p:spPr bwMode="auto">
            <a:xfrm>
              <a:off x="5172" y="1598"/>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8497" name="Oval 97"/>
            <p:cNvSpPr>
              <a:spLocks noChangeArrowheads="1"/>
            </p:cNvSpPr>
            <p:nvPr/>
          </p:nvSpPr>
          <p:spPr bwMode="auto">
            <a:xfrm>
              <a:off x="5350" y="1379"/>
              <a:ext cx="37" cy="37"/>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8498" name="Text Box 98"/>
            <p:cNvSpPr txBox="1">
              <a:spLocks noChangeArrowheads="1"/>
            </p:cNvSpPr>
            <p:nvPr/>
          </p:nvSpPr>
          <p:spPr bwMode="auto">
            <a:xfrm>
              <a:off x="2869" y="1815"/>
              <a:ext cx="3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8499" name="Text Box 99"/>
            <p:cNvSpPr txBox="1">
              <a:spLocks noChangeArrowheads="1"/>
            </p:cNvSpPr>
            <p:nvPr/>
          </p:nvSpPr>
          <p:spPr bwMode="auto">
            <a:xfrm>
              <a:off x="2850" y="1562"/>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b1</a:t>
              </a:r>
            </a:p>
          </p:txBody>
        </p:sp>
        <p:sp>
          <p:nvSpPr>
            <p:cNvPr id="18500" name="Text Box 100"/>
            <p:cNvSpPr txBox="1">
              <a:spLocks noChangeArrowheads="1"/>
            </p:cNvSpPr>
            <p:nvPr/>
          </p:nvSpPr>
          <p:spPr bwMode="auto">
            <a:xfrm>
              <a:off x="2993" y="1979"/>
              <a:ext cx="2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b2</a:t>
              </a:r>
            </a:p>
          </p:txBody>
        </p:sp>
        <p:sp>
          <p:nvSpPr>
            <p:cNvPr id="18501" name="Text Box 101"/>
            <p:cNvSpPr txBox="1">
              <a:spLocks noChangeArrowheads="1"/>
            </p:cNvSpPr>
            <p:nvPr/>
          </p:nvSpPr>
          <p:spPr bwMode="auto">
            <a:xfrm>
              <a:off x="2597" y="1231"/>
              <a:ext cx="2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18502" name="AutoShape 102"/>
            <p:cNvSpPr>
              <a:spLocks noChangeArrowheads="1"/>
            </p:cNvSpPr>
            <p:nvPr/>
          </p:nvSpPr>
          <p:spPr bwMode="auto">
            <a:xfrm flipV="1">
              <a:off x="2409" y="1936"/>
              <a:ext cx="89" cy="76"/>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8503" name="Oval 103"/>
            <p:cNvSpPr>
              <a:spLocks noChangeArrowheads="1"/>
            </p:cNvSpPr>
            <p:nvPr/>
          </p:nvSpPr>
          <p:spPr bwMode="auto">
            <a:xfrm>
              <a:off x="2377" y="1644"/>
              <a:ext cx="164" cy="165"/>
            </a:xfrm>
            <a:prstGeom prst="ellipse">
              <a:avLst/>
            </a:prstGeom>
            <a:solidFill>
              <a:schemeClr val="bg1"/>
            </a:solidFill>
            <a:ln w="19050">
              <a:solidFill>
                <a:schemeClr val="tx1"/>
              </a:solidFill>
              <a:round/>
              <a:headEnd/>
              <a:tailEnd/>
            </a:ln>
          </p:spPr>
          <p:txBody>
            <a:bodyPr wrap="none" anchor="ctr"/>
            <a:lstStyle/>
            <a:p>
              <a:endParaRPr lang="en-US" altLang="en-US"/>
            </a:p>
          </p:txBody>
        </p:sp>
        <p:sp>
          <p:nvSpPr>
            <p:cNvPr id="18504" name="Text Box 104"/>
            <p:cNvSpPr txBox="1">
              <a:spLocks noChangeArrowheads="1"/>
            </p:cNvSpPr>
            <p:nvPr/>
          </p:nvSpPr>
          <p:spPr bwMode="auto">
            <a:xfrm>
              <a:off x="3093" y="885"/>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c1</a:t>
              </a:r>
            </a:p>
          </p:txBody>
        </p:sp>
        <p:sp>
          <p:nvSpPr>
            <p:cNvPr id="18505" name="Text Box 105"/>
            <p:cNvSpPr txBox="1">
              <a:spLocks noChangeArrowheads="1"/>
            </p:cNvSpPr>
            <p:nvPr/>
          </p:nvSpPr>
          <p:spPr bwMode="auto">
            <a:xfrm>
              <a:off x="4425" y="839"/>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1</a:t>
              </a:r>
            </a:p>
          </p:txBody>
        </p:sp>
        <p:sp>
          <p:nvSpPr>
            <p:cNvPr id="18506" name="Text Box 107"/>
            <p:cNvSpPr txBox="1">
              <a:spLocks noChangeArrowheads="1"/>
            </p:cNvSpPr>
            <p:nvPr/>
          </p:nvSpPr>
          <p:spPr bwMode="auto">
            <a:xfrm>
              <a:off x="4341" y="1267"/>
              <a:ext cx="26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f2</a:t>
              </a:r>
            </a:p>
          </p:txBody>
        </p:sp>
        <p:sp>
          <p:nvSpPr>
            <p:cNvPr id="18507" name="Text Box 108"/>
            <p:cNvSpPr txBox="1">
              <a:spLocks noChangeArrowheads="1"/>
            </p:cNvSpPr>
            <p:nvPr/>
          </p:nvSpPr>
          <p:spPr bwMode="auto">
            <a:xfrm>
              <a:off x="3877" y="1530"/>
              <a:ext cx="2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f1</a:t>
              </a:r>
            </a:p>
          </p:txBody>
        </p:sp>
        <p:sp>
          <p:nvSpPr>
            <p:cNvPr id="18508" name="Text Box 109"/>
            <p:cNvSpPr txBox="1">
              <a:spLocks noChangeArrowheads="1"/>
            </p:cNvSpPr>
            <p:nvPr/>
          </p:nvSpPr>
          <p:spPr bwMode="auto">
            <a:xfrm>
              <a:off x="5188" y="1493"/>
              <a:ext cx="24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L</a:t>
              </a:r>
            </a:p>
          </p:txBody>
        </p:sp>
        <p:sp>
          <p:nvSpPr>
            <p:cNvPr id="18509" name="Text Box 110"/>
            <p:cNvSpPr txBox="1">
              <a:spLocks noChangeArrowheads="1"/>
            </p:cNvSpPr>
            <p:nvPr/>
          </p:nvSpPr>
          <p:spPr bwMode="auto">
            <a:xfrm>
              <a:off x="4035" y="2194"/>
              <a:ext cx="68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EE</a:t>
              </a:r>
              <a:r>
                <a:rPr lang="en-GB" altLang="en-US" sz="1200"/>
                <a:t> = -10 V</a:t>
              </a:r>
              <a:endParaRPr lang="en-GB" altLang="en-US" sz="1200" baseline="-25000"/>
            </a:p>
          </p:txBody>
        </p:sp>
        <p:sp>
          <p:nvSpPr>
            <p:cNvPr id="18510" name="Rectangle 111"/>
            <p:cNvSpPr>
              <a:spLocks noChangeArrowheads="1"/>
            </p:cNvSpPr>
            <p:nvPr/>
          </p:nvSpPr>
          <p:spPr bwMode="auto">
            <a:xfrm>
              <a:off x="4709" y="1770"/>
              <a:ext cx="74" cy="20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8511" name="Text Box 112"/>
            <p:cNvSpPr txBox="1">
              <a:spLocks noChangeArrowheads="1"/>
            </p:cNvSpPr>
            <p:nvPr/>
          </p:nvSpPr>
          <p:spPr bwMode="auto">
            <a:xfrm>
              <a:off x="4778" y="1852"/>
              <a:ext cx="3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8512" name="Text Box 113"/>
            <p:cNvSpPr txBox="1">
              <a:spLocks noChangeArrowheads="1"/>
            </p:cNvSpPr>
            <p:nvPr/>
          </p:nvSpPr>
          <p:spPr bwMode="auto">
            <a:xfrm>
              <a:off x="4796" y="1747"/>
              <a:ext cx="2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a:t>
              </a:r>
            </a:p>
          </p:txBody>
        </p:sp>
        <p:sp>
          <p:nvSpPr>
            <p:cNvPr id="18513" name="Text Box 149"/>
            <p:cNvSpPr txBox="1">
              <a:spLocks noChangeArrowheads="1"/>
            </p:cNvSpPr>
            <p:nvPr/>
          </p:nvSpPr>
          <p:spPr bwMode="auto">
            <a:xfrm>
              <a:off x="3590" y="1806"/>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Q4</a:t>
              </a: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19</a:t>
            </a:fld>
            <a:endParaRPr lang="en-GB"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07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077" name="Text Box 5"/>
          <p:cNvSpPr txBox="1">
            <a:spLocks noChangeArrowheads="1"/>
          </p:cNvSpPr>
          <p:nvPr/>
        </p:nvSpPr>
        <p:spPr bwMode="auto">
          <a:xfrm>
            <a:off x="595313" y="958850"/>
            <a:ext cx="77184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Last lecture we saw that the required input and output impedances for an </a:t>
            </a:r>
            <a:r>
              <a:rPr lang="en-GB" altLang="en-US" sz="1600" b="1" i="1"/>
              <a:t>ideal amplifier</a:t>
            </a:r>
            <a:r>
              <a:rPr lang="en-GB" altLang="en-US" sz="1600"/>
              <a:t> depends upon the </a:t>
            </a:r>
            <a:r>
              <a:rPr lang="en-GB" altLang="en-US" sz="1600" b="1" i="1"/>
              <a:t>type</a:t>
            </a:r>
            <a:r>
              <a:rPr lang="en-GB" altLang="en-US" sz="1600"/>
              <a:t> of amplifier being considered.</a:t>
            </a:r>
          </a:p>
        </p:txBody>
      </p:sp>
      <p:graphicFrame>
        <p:nvGraphicFramePr>
          <p:cNvPr id="862468" name="Group 260"/>
          <p:cNvGraphicFramePr>
            <a:graphicFrameLocks noGrp="1"/>
          </p:cNvGraphicFramePr>
          <p:nvPr/>
        </p:nvGraphicFramePr>
        <p:xfrm>
          <a:off x="1303338" y="2014538"/>
          <a:ext cx="6759575" cy="2438400"/>
        </p:xfrm>
        <a:graphic>
          <a:graphicData uri="http://schemas.openxmlformats.org/drawingml/2006/table">
            <a:tbl>
              <a:tblPr/>
              <a:tblGrid>
                <a:gridCol w="1352550"/>
                <a:gridCol w="1350962"/>
                <a:gridCol w="1352550"/>
                <a:gridCol w="1350963"/>
                <a:gridCol w="1352550"/>
              </a:tblGrid>
              <a:tr h="1155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voltage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current</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trans-conductance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Ideal Trans-resistance</a:t>
                      </a:r>
                      <a:endParaRPr kumimoji="0" lang="en-US" sz="1600" b="1"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amplifier</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Input resistance</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1"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Output resistance</a:t>
                      </a:r>
                      <a:endParaRPr kumimoji="0" lang="en-GB" altLang="zh-CN" sz="1600" b="1"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infinite</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600" b="0" i="0" u="none" strike="noStrike" cap="none" normalizeH="0" baseline="0" smtClean="0">
                          <a:ln>
                            <a:noFill/>
                          </a:ln>
                          <a:solidFill>
                            <a:schemeClr val="tx1"/>
                          </a:solidFill>
                          <a:effectLst/>
                          <a:latin typeface="Times New Roman" pitchFamily="18" charset="0"/>
                          <a:ea typeface="SimSun" pitchFamily="2" charset="-122"/>
                          <a:cs typeface="Times New Roman" pitchFamily="18" charset="0"/>
                        </a:rPr>
                        <a:t>zero</a:t>
                      </a:r>
                      <a:endParaRPr kumimoji="0" lang="en-GB" altLang="zh-CN" sz="1600" b="0" i="0" u="none" strike="noStrike" cap="none" normalizeH="0" baseline="0" smtClean="0">
                        <a:ln>
                          <a:noFill/>
                        </a:ln>
                        <a:solidFill>
                          <a:schemeClr val="tx1"/>
                        </a:solidFill>
                        <a:effectLst/>
                        <a:latin typeface="Arial" charset="0"/>
                        <a:ea typeface="SimSun"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a:t>
            </a:fld>
            <a:endParaRPr lang="en-GB"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1945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946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9461" name="Text Box 7"/>
          <p:cNvSpPr txBox="1">
            <a:spLocks noChangeArrowheads="1"/>
          </p:cNvSpPr>
          <p:nvPr/>
        </p:nvSpPr>
        <p:spPr bwMode="auto">
          <a:xfrm>
            <a:off x="141288" y="3419475"/>
            <a:ext cx="862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To find the open loop gain, open the feedback loop by removing the two resistors R</a:t>
            </a:r>
            <a:r>
              <a:rPr lang="en-US" altLang="en-US" sz="1600" baseline="-25000"/>
              <a:t>f1</a:t>
            </a:r>
            <a:r>
              <a:rPr lang="en-US" altLang="en-US" sz="1600"/>
              <a:t> and R</a:t>
            </a:r>
            <a:r>
              <a:rPr lang="en-US" altLang="en-US" sz="1600" baseline="-25000"/>
              <a:t>f2</a:t>
            </a:r>
            <a:r>
              <a:rPr lang="en-US" altLang="en-US" sz="1600">
                <a:cs typeface="Arial" charset="0"/>
              </a:rPr>
              <a:t>       </a:t>
            </a:r>
            <a:endParaRPr lang="el-GR" altLang="en-US" sz="1600" baseline="-25000">
              <a:cs typeface="Arial" charset="0"/>
            </a:endParaRPr>
          </a:p>
        </p:txBody>
      </p:sp>
      <p:sp>
        <p:nvSpPr>
          <p:cNvPr id="19462" name="Text Box 117"/>
          <p:cNvSpPr txBox="1">
            <a:spLocks noChangeArrowheads="1"/>
          </p:cNvSpPr>
          <p:nvPr/>
        </p:nvSpPr>
        <p:spPr bwMode="auto">
          <a:xfrm>
            <a:off x="431800" y="914400"/>
            <a:ext cx="230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AC Analysis</a:t>
            </a:r>
          </a:p>
        </p:txBody>
      </p:sp>
      <p:graphicFrame>
        <p:nvGraphicFramePr>
          <p:cNvPr id="19463" name="Object 118"/>
          <p:cNvGraphicFramePr>
            <a:graphicFrameLocks noChangeAspect="1"/>
          </p:cNvGraphicFramePr>
          <p:nvPr/>
        </p:nvGraphicFramePr>
        <p:xfrm>
          <a:off x="5556250" y="4862513"/>
          <a:ext cx="3440113" cy="673100"/>
        </p:xfrm>
        <a:graphic>
          <a:graphicData uri="http://schemas.openxmlformats.org/presentationml/2006/ole">
            <mc:AlternateContent xmlns:mc="http://schemas.openxmlformats.org/markup-compatibility/2006">
              <mc:Choice xmlns:v="urn:schemas-microsoft-com:vml" Requires="v">
                <p:oleObj spid="_x0000_s19641" name="Equation" r:id="rId4" imgW="2298700" imgH="444500" progId="Equation.3">
                  <p:embed/>
                </p:oleObj>
              </mc:Choice>
              <mc:Fallback>
                <p:oleObj name="Equation" r:id="rId4" imgW="2298700" imgH="444500" progId="Equation.3">
                  <p:embed/>
                  <p:pic>
                    <p:nvPicPr>
                      <p:cNvPr id="0" name="Object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4862513"/>
                        <a:ext cx="344011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Text Box 10"/>
          <p:cNvSpPr txBox="1">
            <a:spLocks noChangeArrowheads="1"/>
          </p:cNvSpPr>
          <p:nvPr/>
        </p:nvSpPr>
        <p:spPr bwMode="auto">
          <a:xfrm>
            <a:off x="138113" y="5076825"/>
            <a:ext cx="2957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First stage</a:t>
            </a:r>
            <a:r>
              <a:rPr lang="en-US" altLang="en-US" sz="1600">
                <a:cs typeface="Arial" charset="0"/>
              </a:rPr>
              <a:t> is long tailed pair      </a:t>
            </a:r>
            <a:endParaRPr lang="el-GR" altLang="en-US" sz="1600" baseline="-25000">
              <a:cs typeface="Arial" charset="0"/>
            </a:endParaRPr>
          </a:p>
        </p:txBody>
      </p:sp>
      <p:graphicFrame>
        <p:nvGraphicFramePr>
          <p:cNvPr id="19465" name="Object 114"/>
          <p:cNvGraphicFramePr>
            <a:graphicFrameLocks noChangeAspect="1"/>
          </p:cNvGraphicFramePr>
          <p:nvPr/>
        </p:nvGraphicFramePr>
        <p:xfrm>
          <a:off x="2962275" y="4967288"/>
          <a:ext cx="2376488" cy="584200"/>
        </p:xfrm>
        <a:graphic>
          <a:graphicData uri="http://schemas.openxmlformats.org/presentationml/2006/ole">
            <mc:AlternateContent xmlns:mc="http://schemas.openxmlformats.org/markup-compatibility/2006">
              <mc:Choice xmlns:v="urn:schemas-microsoft-com:vml" Requires="v">
                <p:oleObj spid="_x0000_s19642" name="Equation" r:id="rId6" imgW="1625600" imgH="393700" progId="Equation.3">
                  <p:embed/>
                </p:oleObj>
              </mc:Choice>
              <mc:Fallback>
                <p:oleObj name="Equation" r:id="rId6" imgW="1625600" imgH="393700" progId="Equation.3">
                  <p:embed/>
                  <p:pic>
                    <p:nvPicPr>
                      <p:cNvPr id="0" name="Object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2275" y="4967288"/>
                        <a:ext cx="237648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115"/>
          <p:cNvGraphicFramePr>
            <a:graphicFrameLocks noChangeAspect="1"/>
          </p:cNvGraphicFramePr>
          <p:nvPr/>
        </p:nvGraphicFramePr>
        <p:xfrm>
          <a:off x="1968500" y="4632325"/>
          <a:ext cx="1490663" cy="334963"/>
        </p:xfrm>
        <a:graphic>
          <a:graphicData uri="http://schemas.openxmlformats.org/presentationml/2006/ole">
            <mc:AlternateContent xmlns:mc="http://schemas.openxmlformats.org/markup-compatibility/2006">
              <mc:Choice xmlns:v="urn:schemas-microsoft-com:vml" Requires="v">
                <p:oleObj spid="_x0000_s19643" name="Equation" r:id="rId8" imgW="1028700" imgH="228600" progId="Equation.3">
                  <p:embed/>
                </p:oleObj>
              </mc:Choice>
              <mc:Fallback>
                <p:oleObj name="Equation" r:id="rId8" imgW="1028700" imgH="228600" progId="Equation.3">
                  <p:embed/>
                  <p:pic>
                    <p:nvPicPr>
                      <p:cNvPr id="0" name="Object 1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8500" y="4632325"/>
                        <a:ext cx="1490663"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7" name="Text Box 121"/>
          <p:cNvSpPr txBox="1">
            <a:spLocks noChangeArrowheads="1"/>
          </p:cNvSpPr>
          <p:nvPr/>
        </p:nvSpPr>
        <p:spPr bwMode="auto">
          <a:xfrm>
            <a:off x="150813" y="4154488"/>
            <a:ext cx="203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u="sng"/>
              <a:t>2</a:t>
            </a:r>
            <a:r>
              <a:rPr lang="en-US" altLang="en-US" sz="1600" u="sng" baseline="30000"/>
              <a:t>nd</a:t>
            </a:r>
            <a:r>
              <a:rPr lang="en-US" altLang="en-US" sz="1600" u="sng"/>
              <a:t> stage</a:t>
            </a:r>
            <a:r>
              <a:rPr lang="en-US" altLang="en-US" sz="1600" u="sng">
                <a:cs typeface="Arial" charset="0"/>
              </a:rPr>
              <a:t> is CE</a:t>
            </a:r>
            <a:r>
              <a:rPr lang="en-US" altLang="en-US" sz="1600">
                <a:cs typeface="Arial" charset="0"/>
              </a:rPr>
              <a:t>      </a:t>
            </a:r>
            <a:endParaRPr lang="el-GR" altLang="en-US" sz="1600" baseline="-25000">
              <a:cs typeface="Arial" charset="0"/>
            </a:endParaRPr>
          </a:p>
        </p:txBody>
      </p:sp>
      <p:graphicFrame>
        <p:nvGraphicFramePr>
          <p:cNvPr id="19468" name="Object 122"/>
          <p:cNvGraphicFramePr>
            <a:graphicFrameLocks noChangeAspect="1"/>
          </p:cNvGraphicFramePr>
          <p:nvPr/>
        </p:nvGraphicFramePr>
        <p:xfrm>
          <a:off x="1925638" y="4167188"/>
          <a:ext cx="2430462" cy="338137"/>
        </p:xfrm>
        <a:graphic>
          <a:graphicData uri="http://schemas.openxmlformats.org/presentationml/2006/ole">
            <mc:AlternateContent xmlns:mc="http://schemas.openxmlformats.org/markup-compatibility/2006">
              <mc:Choice xmlns:v="urn:schemas-microsoft-com:vml" Requires="v">
                <p:oleObj spid="_x0000_s19644" name="Equation" r:id="rId10" imgW="1663700" imgH="228600" progId="Equation.3">
                  <p:embed/>
                </p:oleObj>
              </mc:Choice>
              <mc:Fallback>
                <p:oleObj name="Equation" r:id="rId10" imgW="1663700" imgH="228600" progId="Equation.3">
                  <p:embed/>
                  <p:pic>
                    <p:nvPicPr>
                      <p:cNvPr id="0" name="Object 1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5638" y="4167188"/>
                        <a:ext cx="2430462"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128"/>
          <p:cNvGraphicFramePr>
            <a:graphicFrameLocks noChangeAspect="1"/>
          </p:cNvGraphicFramePr>
          <p:nvPr/>
        </p:nvGraphicFramePr>
        <p:xfrm>
          <a:off x="4416425" y="4094163"/>
          <a:ext cx="2608263" cy="395287"/>
        </p:xfrm>
        <a:graphic>
          <a:graphicData uri="http://schemas.openxmlformats.org/presentationml/2006/ole">
            <mc:AlternateContent xmlns:mc="http://schemas.openxmlformats.org/markup-compatibility/2006">
              <mc:Choice xmlns:v="urn:schemas-microsoft-com:vml" Requires="v">
                <p:oleObj spid="_x0000_s19645" name="Equation" r:id="rId12" imgW="1612900" imgH="241300" progId="Equation.3">
                  <p:embed/>
                </p:oleObj>
              </mc:Choice>
              <mc:Fallback>
                <p:oleObj name="Equation" r:id="rId12" imgW="1612900" imgH="241300" progId="Equation.3">
                  <p:embed/>
                  <p:pic>
                    <p:nvPicPr>
                      <p:cNvPr id="0" name="Object 1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425" y="4094163"/>
                        <a:ext cx="26082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119"/>
          <p:cNvGraphicFramePr>
            <a:graphicFrameLocks noChangeAspect="1"/>
          </p:cNvGraphicFramePr>
          <p:nvPr/>
        </p:nvGraphicFramePr>
        <p:xfrm>
          <a:off x="3082925" y="5472113"/>
          <a:ext cx="2265363" cy="684212"/>
        </p:xfrm>
        <a:graphic>
          <a:graphicData uri="http://schemas.openxmlformats.org/presentationml/2006/ole">
            <mc:AlternateContent xmlns:mc="http://schemas.openxmlformats.org/markup-compatibility/2006">
              <mc:Choice xmlns:v="urn:schemas-microsoft-com:vml" Requires="v">
                <p:oleObj spid="_x0000_s19646" name="Equation" r:id="rId14" imgW="1549400" imgH="457200" progId="Equation.3">
                  <p:embed/>
                </p:oleObj>
              </mc:Choice>
              <mc:Fallback>
                <p:oleObj name="Equation" r:id="rId14" imgW="1549400" imgH="457200" progId="Equation.3">
                  <p:embed/>
                  <p:pic>
                    <p:nvPicPr>
                      <p:cNvPr id="0" name="Object 1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82925" y="5472113"/>
                        <a:ext cx="2265363" cy="68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Text Box 129"/>
          <p:cNvSpPr txBox="1">
            <a:spLocks noChangeArrowheads="1"/>
          </p:cNvSpPr>
          <p:nvPr/>
        </p:nvSpPr>
        <p:spPr bwMode="auto">
          <a:xfrm>
            <a:off x="141288" y="5592763"/>
            <a:ext cx="2987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Overall open loop voltage gain </a:t>
            </a:r>
            <a:r>
              <a:rPr lang="en-US" altLang="en-US" sz="1600">
                <a:cs typeface="Arial" charset="0"/>
              </a:rPr>
              <a:t>       </a:t>
            </a:r>
            <a:endParaRPr lang="el-GR" altLang="en-US" sz="1600" baseline="-25000">
              <a:cs typeface="Arial" charset="0"/>
            </a:endParaRPr>
          </a:p>
        </p:txBody>
      </p:sp>
      <p:sp>
        <p:nvSpPr>
          <p:cNvPr id="19472" name="Text Box 143"/>
          <p:cNvSpPr txBox="1">
            <a:spLocks noChangeArrowheads="1"/>
          </p:cNvSpPr>
          <p:nvPr/>
        </p:nvSpPr>
        <p:spPr bwMode="auto">
          <a:xfrm>
            <a:off x="144463" y="3741738"/>
            <a:ext cx="4476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Load on output stage = R</a:t>
            </a:r>
            <a:r>
              <a:rPr lang="en-US" altLang="en-US" sz="1600" baseline="-25000"/>
              <a:t>c3</a:t>
            </a:r>
            <a:r>
              <a:rPr lang="en-US" altLang="en-US" sz="1600"/>
              <a:t>//R</a:t>
            </a:r>
            <a:r>
              <a:rPr lang="en-US" altLang="en-US" sz="1600" baseline="-25000"/>
              <a:t>L</a:t>
            </a:r>
            <a:r>
              <a:rPr lang="en-US" altLang="en-US" sz="1600"/>
              <a:t> = 10k//10k =5k</a:t>
            </a:r>
            <a:r>
              <a:rPr lang="en-US" altLang="en-US" sz="1600">
                <a:cs typeface="Arial" charset="0"/>
              </a:rPr>
              <a:t>       </a:t>
            </a:r>
            <a:endParaRPr lang="el-GR" altLang="en-US" sz="1600" baseline="-25000">
              <a:cs typeface="Arial" charset="0"/>
            </a:endParaRPr>
          </a:p>
        </p:txBody>
      </p:sp>
      <p:grpSp>
        <p:nvGrpSpPr>
          <p:cNvPr id="19473" name="Group 155"/>
          <p:cNvGrpSpPr>
            <a:grpSpLocks/>
          </p:cNvGrpSpPr>
          <p:nvPr/>
        </p:nvGrpSpPr>
        <p:grpSpPr bwMode="auto">
          <a:xfrm>
            <a:off x="5476875" y="5548313"/>
            <a:ext cx="3522663" cy="403225"/>
            <a:chOff x="670" y="3884"/>
            <a:chExt cx="2219" cy="254"/>
          </a:xfrm>
        </p:grpSpPr>
        <p:sp>
          <p:nvSpPr>
            <p:cNvPr id="19575" name="Line 140"/>
            <p:cNvSpPr>
              <a:spLocks noChangeShapeType="1"/>
            </p:cNvSpPr>
            <p:nvPr/>
          </p:nvSpPr>
          <p:spPr bwMode="auto">
            <a:xfrm flipH="1">
              <a:off x="2250" y="4138"/>
              <a:ext cx="6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6" name="Text Box 153"/>
            <p:cNvSpPr txBox="1">
              <a:spLocks noChangeArrowheads="1"/>
            </p:cNvSpPr>
            <p:nvPr/>
          </p:nvSpPr>
          <p:spPr bwMode="auto">
            <a:xfrm>
              <a:off x="670" y="3901"/>
              <a:ext cx="7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Loop gain </a:t>
              </a:r>
              <a:r>
                <a:rPr lang="en-US" altLang="en-US" sz="1600">
                  <a:cs typeface="Arial" charset="0"/>
                </a:rPr>
                <a:t>       </a:t>
              </a:r>
              <a:endParaRPr lang="el-GR" altLang="en-US" sz="1600" baseline="-25000">
                <a:cs typeface="Arial" charset="0"/>
              </a:endParaRPr>
            </a:p>
          </p:txBody>
        </p:sp>
        <p:graphicFrame>
          <p:nvGraphicFramePr>
            <p:cNvPr id="19577" name="Object 154"/>
            <p:cNvGraphicFramePr>
              <a:graphicFrameLocks noChangeAspect="1"/>
            </p:cNvGraphicFramePr>
            <p:nvPr/>
          </p:nvGraphicFramePr>
          <p:xfrm>
            <a:off x="1321" y="3884"/>
            <a:ext cx="1568" cy="215"/>
          </p:xfrm>
          <a:graphic>
            <a:graphicData uri="http://schemas.openxmlformats.org/presentationml/2006/ole">
              <mc:AlternateContent xmlns:mc="http://schemas.openxmlformats.org/markup-compatibility/2006">
                <mc:Choice xmlns:v="urn:schemas-microsoft-com:vml" Requires="v">
                  <p:oleObj spid="_x0000_s19647" name="Equation" r:id="rId16" imgW="1803400" imgH="241300" progId="Equation.3">
                    <p:embed/>
                  </p:oleObj>
                </mc:Choice>
                <mc:Fallback>
                  <p:oleObj name="Equation" r:id="rId16" imgW="1803400" imgH="241300" progId="Equation.3">
                    <p:embed/>
                    <p:pic>
                      <p:nvPicPr>
                        <p:cNvPr id="0" name="Object 15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21" y="3884"/>
                          <a:ext cx="1568"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474" name="Group 159"/>
          <p:cNvGrpSpPr>
            <a:grpSpLocks/>
          </p:cNvGrpSpPr>
          <p:nvPr/>
        </p:nvGrpSpPr>
        <p:grpSpPr bwMode="auto">
          <a:xfrm>
            <a:off x="2266950" y="544513"/>
            <a:ext cx="5478463" cy="2738437"/>
            <a:chOff x="1428" y="343"/>
            <a:chExt cx="3451" cy="1725"/>
          </a:xfrm>
        </p:grpSpPr>
        <p:grpSp>
          <p:nvGrpSpPr>
            <p:cNvPr id="19475" name="Group 131"/>
            <p:cNvGrpSpPr>
              <a:grpSpLocks/>
            </p:cNvGrpSpPr>
            <p:nvPr/>
          </p:nvGrpSpPr>
          <p:grpSpPr bwMode="auto">
            <a:xfrm>
              <a:off x="1428" y="343"/>
              <a:ext cx="3451" cy="1725"/>
              <a:chOff x="1428" y="448"/>
              <a:chExt cx="3451" cy="1725"/>
            </a:xfrm>
          </p:grpSpPr>
          <p:grpSp>
            <p:nvGrpSpPr>
              <p:cNvPr id="19479" name="Group 12"/>
              <p:cNvGrpSpPr>
                <a:grpSpLocks/>
              </p:cNvGrpSpPr>
              <p:nvPr/>
            </p:nvGrpSpPr>
            <p:grpSpPr bwMode="auto">
              <a:xfrm>
                <a:off x="3766" y="938"/>
                <a:ext cx="157" cy="286"/>
                <a:chOff x="3835" y="1739"/>
                <a:chExt cx="249" cy="456"/>
              </a:xfrm>
            </p:grpSpPr>
            <p:sp>
              <p:nvSpPr>
                <p:cNvPr id="19569" name="Line 13"/>
                <p:cNvSpPr>
                  <a:spLocks noChangeShapeType="1"/>
                </p:cNvSpPr>
                <p:nvPr/>
              </p:nvSpPr>
              <p:spPr bwMode="auto">
                <a:xfrm>
                  <a:off x="3962" y="1973"/>
                  <a:ext cx="122" cy="1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0" name="Line 14"/>
                <p:cNvSpPr>
                  <a:spLocks noChangeShapeType="1"/>
                </p:cNvSpPr>
                <p:nvPr/>
              </p:nvSpPr>
              <p:spPr bwMode="auto">
                <a:xfrm>
                  <a:off x="3953" y="1843"/>
                  <a:ext cx="0" cy="2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1" name="Line 15"/>
                <p:cNvSpPr>
                  <a:spLocks noChangeShapeType="1"/>
                </p:cNvSpPr>
                <p:nvPr/>
              </p:nvSpPr>
              <p:spPr bwMode="auto">
                <a:xfrm flipV="1">
                  <a:off x="3953" y="1843"/>
                  <a:ext cx="126" cy="12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72" name="Line 16"/>
                <p:cNvSpPr>
                  <a:spLocks noChangeShapeType="1"/>
                </p:cNvSpPr>
                <p:nvPr/>
              </p:nvSpPr>
              <p:spPr bwMode="auto">
                <a:xfrm flipV="1">
                  <a:off x="4081" y="1739"/>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3" name="Line 17"/>
                <p:cNvSpPr>
                  <a:spLocks noChangeShapeType="1"/>
                </p:cNvSpPr>
                <p:nvPr/>
              </p:nvSpPr>
              <p:spPr bwMode="auto">
                <a:xfrm flipV="1">
                  <a:off x="4083" y="2094"/>
                  <a:ext cx="0" cy="1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74" name="Line 18"/>
                <p:cNvSpPr>
                  <a:spLocks noChangeShapeType="1"/>
                </p:cNvSpPr>
                <p:nvPr/>
              </p:nvSpPr>
              <p:spPr bwMode="auto">
                <a:xfrm flipH="1">
                  <a:off x="3835" y="1972"/>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0" name="Line 19"/>
              <p:cNvSpPr>
                <a:spLocks noChangeShapeType="1"/>
              </p:cNvSpPr>
              <p:nvPr/>
            </p:nvSpPr>
            <p:spPr bwMode="auto">
              <a:xfrm>
                <a:off x="1726" y="1319"/>
                <a:ext cx="0" cy="4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20"/>
              <p:cNvSpPr>
                <a:spLocks noChangeShapeType="1"/>
              </p:cNvSpPr>
              <p:nvPr/>
            </p:nvSpPr>
            <p:spPr bwMode="auto">
              <a:xfrm flipH="1">
                <a:off x="2607" y="620"/>
                <a:ext cx="163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21"/>
              <p:cNvSpPr>
                <a:spLocks noChangeShapeType="1"/>
              </p:cNvSpPr>
              <p:nvPr/>
            </p:nvSpPr>
            <p:spPr bwMode="auto">
              <a:xfrm flipH="1">
                <a:off x="2500" y="2173"/>
                <a:ext cx="14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22"/>
              <p:cNvSpPr>
                <a:spLocks noChangeShapeType="1"/>
              </p:cNvSpPr>
              <p:nvPr/>
            </p:nvSpPr>
            <p:spPr bwMode="auto">
              <a:xfrm flipV="1">
                <a:off x="2039" y="1615"/>
                <a:ext cx="0" cy="1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23"/>
              <p:cNvSpPr>
                <a:spLocks noChangeShapeType="1"/>
              </p:cNvSpPr>
              <p:nvPr/>
            </p:nvSpPr>
            <p:spPr bwMode="auto">
              <a:xfrm>
                <a:off x="2789" y="1759"/>
                <a:ext cx="0" cy="4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Rectangle 24"/>
              <p:cNvSpPr>
                <a:spLocks noChangeArrowheads="1"/>
              </p:cNvSpPr>
              <p:nvPr/>
            </p:nvSpPr>
            <p:spPr bwMode="auto">
              <a:xfrm>
                <a:off x="2753" y="1813"/>
                <a:ext cx="71" cy="19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486" name="Line 25"/>
              <p:cNvSpPr>
                <a:spLocks noChangeShapeType="1"/>
              </p:cNvSpPr>
              <p:nvPr/>
            </p:nvSpPr>
            <p:spPr bwMode="auto">
              <a:xfrm>
                <a:off x="3924" y="1212"/>
                <a:ext cx="0" cy="9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7" name="Line 26"/>
              <p:cNvSpPr>
                <a:spLocks noChangeShapeType="1"/>
              </p:cNvSpPr>
              <p:nvPr/>
            </p:nvSpPr>
            <p:spPr bwMode="auto">
              <a:xfrm>
                <a:off x="2608" y="625"/>
                <a:ext cx="0" cy="57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Text Box 27"/>
              <p:cNvSpPr txBox="1">
                <a:spLocks noChangeArrowheads="1"/>
              </p:cNvSpPr>
              <p:nvPr/>
            </p:nvSpPr>
            <p:spPr bwMode="auto">
              <a:xfrm>
                <a:off x="2816" y="1840"/>
                <a:ext cx="2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9489" name="Text Box 28"/>
              <p:cNvSpPr txBox="1">
                <a:spLocks noChangeArrowheads="1"/>
              </p:cNvSpPr>
              <p:nvPr/>
            </p:nvSpPr>
            <p:spPr bwMode="auto">
              <a:xfrm>
                <a:off x="4554" y="1414"/>
                <a:ext cx="3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OUT</a:t>
                </a:r>
              </a:p>
            </p:txBody>
          </p:sp>
          <p:sp>
            <p:nvSpPr>
              <p:cNvPr id="19490" name="Line 29"/>
              <p:cNvSpPr>
                <a:spLocks noChangeShapeType="1"/>
              </p:cNvSpPr>
              <p:nvPr/>
            </p:nvSpPr>
            <p:spPr bwMode="auto">
              <a:xfrm>
                <a:off x="1729" y="1324"/>
                <a:ext cx="7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30"/>
              <p:cNvSpPr>
                <a:spLocks noChangeShapeType="1"/>
              </p:cNvSpPr>
              <p:nvPr/>
            </p:nvSpPr>
            <p:spPr bwMode="auto">
              <a:xfrm flipV="1">
                <a:off x="3925" y="630"/>
                <a:ext cx="0" cy="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Text Box 31"/>
              <p:cNvSpPr txBox="1">
                <a:spLocks noChangeArrowheads="1"/>
              </p:cNvSpPr>
              <p:nvPr/>
            </p:nvSpPr>
            <p:spPr bwMode="auto">
              <a:xfrm>
                <a:off x="3190" y="448"/>
                <a:ext cx="6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CC </a:t>
                </a:r>
                <a:r>
                  <a:rPr lang="en-GB" altLang="en-US" sz="1200"/>
                  <a:t>= 10V</a:t>
                </a:r>
              </a:p>
            </p:txBody>
          </p:sp>
          <p:sp>
            <p:nvSpPr>
              <p:cNvPr id="19493" name="Rectangle 32"/>
              <p:cNvSpPr>
                <a:spLocks noChangeArrowheads="1"/>
              </p:cNvSpPr>
              <p:nvPr/>
            </p:nvSpPr>
            <p:spPr bwMode="auto">
              <a:xfrm rot="5400000">
                <a:off x="1970" y="1228"/>
                <a:ext cx="69" cy="198"/>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494" name="Line 33"/>
              <p:cNvSpPr>
                <a:spLocks noChangeShapeType="1"/>
              </p:cNvSpPr>
              <p:nvPr/>
            </p:nvSpPr>
            <p:spPr bwMode="auto">
              <a:xfrm>
                <a:off x="4292" y="1226"/>
                <a:ext cx="0" cy="5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Line 34"/>
              <p:cNvSpPr>
                <a:spLocks noChangeShapeType="1"/>
              </p:cNvSpPr>
              <p:nvPr/>
            </p:nvSpPr>
            <p:spPr bwMode="auto">
              <a:xfrm>
                <a:off x="3925" y="1233"/>
                <a:ext cx="58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6" name="Text Box 36"/>
              <p:cNvSpPr txBox="1">
                <a:spLocks noChangeArrowheads="1"/>
              </p:cNvSpPr>
              <p:nvPr/>
            </p:nvSpPr>
            <p:spPr bwMode="auto">
              <a:xfrm>
                <a:off x="2556" y="1246"/>
                <a:ext cx="4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9497" name="Text Box 38"/>
              <p:cNvSpPr txBox="1">
                <a:spLocks noChangeArrowheads="1"/>
              </p:cNvSpPr>
              <p:nvPr/>
            </p:nvSpPr>
            <p:spPr bwMode="auto">
              <a:xfrm>
                <a:off x="1846" y="1357"/>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100</a:t>
                </a:r>
                <a:endParaRPr lang="en-GB" altLang="en-US" sz="1200" baseline="-25000"/>
              </a:p>
            </p:txBody>
          </p:sp>
          <p:sp>
            <p:nvSpPr>
              <p:cNvPr id="19498" name="Text Box 39"/>
              <p:cNvSpPr txBox="1">
                <a:spLocks noChangeArrowheads="1"/>
              </p:cNvSpPr>
              <p:nvPr/>
            </p:nvSpPr>
            <p:spPr bwMode="auto">
              <a:xfrm>
                <a:off x="2484" y="1833"/>
                <a:ext cx="2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9499" name="Line 40"/>
              <p:cNvSpPr>
                <a:spLocks noChangeShapeType="1"/>
              </p:cNvSpPr>
              <p:nvPr/>
            </p:nvSpPr>
            <p:spPr bwMode="auto">
              <a:xfrm rot="-5400000">
                <a:off x="4157" y="697"/>
                <a:ext cx="15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0" name="Line 41"/>
              <p:cNvSpPr>
                <a:spLocks noChangeShapeType="1"/>
              </p:cNvSpPr>
              <p:nvPr/>
            </p:nvSpPr>
            <p:spPr bwMode="auto">
              <a:xfrm rot="-5400000">
                <a:off x="4241" y="706"/>
                <a:ext cx="0" cy="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1" name="Line 42"/>
              <p:cNvSpPr>
                <a:spLocks noChangeShapeType="1"/>
              </p:cNvSpPr>
              <p:nvPr/>
            </p:nvSpPr>
            <p:spPr bwMode="auto">
              <a:xfrm rot="-5400000">
                <a:off x="4239" y="738"/>
                <a:ext cx="0" cy="1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2" name="Line 43"/>
              <p:cNvSpPr>
                <a:spLocks noChangeShapeType="1"/>
              </p:cNvSpPr>
              <p:nvPr/>
            </p:nvSpPr>
            <p:spPr bwMode="auto">
              <a:xfrm rot="-5400000">
                <a:off x="4161" y="884"/>
                <a:ext cx="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3" name="Text Box 44"/>
              <p:cNvSpPr txBox="1">
                <a:spLocks noChangeArrowheads="1"/>
              </p:cNvSpPr>
              <p:nvPr/>
            </p:nvSpPr>
            <p:spPr bwMode="auto">
              <a:xfrm>
                <a:off x="4319" y="781"/>
                <a:ext cx="3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6.8</a:t>
                </a:r>
                <a:r>
                  <a:rPr lang="en-GB" altLang="en-US" sz="1200">
                    <a:sym typeface="Symbol" pitchFamily="18" charset="2"/>
                  </a:rPr>
                  <a:t></a:t>
                </a:r>
                <a:endParaRPr lang="en-GB" altLang="en-US" sz="1200" baseline="-25000">
                  <a:sym typeface="Symbol" pitchFamily="18" charset="2"/>
                </a:endParaRPr>
              </a:p>
            </p:txBody>
          </p:sp>
          <p:sp>
            <p:nvSpPr>
              <p:cNvPr id="19504" name="Text Box 45"/>
              <p:cNvSpPr txBox="1">
                <a:spLocks noChangeArrowheads="1"/>
              </p:cNvSpPr>
              <p:nvPr/>
            </p:nvSpPr>
            <p:spPr bwMode="auto">
              <a:xfrm>
                <a:off x="1428" y="1383"/>
                <a:ext cx="2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19505" name="Line 46"/>
              <p:cNvSpPr>
                <a:spLocks noChangeShapeType="1"/>
              </p:cNvSpPr>
              <p:nvPr/>
            </p:nvSpPr>
            <p:spPr bwMode="auto">
              <a:xfrm flipV="1">
                <a:off x="4555" y="1319"/>
                <a:ext cx="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506" name="Group 47"/>
              <p:cNvGrpSpPr>
                <a:grpSpLocks/>
              </p:cNvGrpSpPr>
              <p:nvPr/>
            </p:nvGrpSpPr>
            <p:grpSpPr bwMode="auto">
              <a:xfrm flipH="1">
                <a:off x="2944" y="1179"/>
                <a:ext cx="157" cy="287"/>
                <a:chOff x="512" y="2531"/>
                <a:chExt cx="263" cy="496"/>
              </a:xfrm>
            </p:grpSpPr>
            <p:sp>
              <p:nvSpPr>
                <p:cNvPr id="19563" name="Line 48"/>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64" name="Line 49"/>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5" name="Line 50"/>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6" name="Line 51"/>
                <p:cNvSpPr>
                  <a:spLocks noChangeShapeType="1"/>
                </p:cNvSpPr>
                <p:nvPr/>
              </p:nvSpPr>
              <p:spPr bwMode="auto">
                <a:xfrm flipV="1">
                  <a:off x="763"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7" name="Line 52"/>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8" name="Line 53"/>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507" name="Group 54"/>
              <p:cNvGrpSpPr>
                <a:grpSpLocks/>
              </p:cNvGrpSpPr>
              <p:nvPr/>
            </p:nvGrpSpPr>
            <p:grpSpPr bwMode="auto">
              <a:xfrm>
                <a:off x="2454" y="1179"/>
                <a:ext cx="157" cy="287"/>
                <a:chOff x="512" y="2531"/>
                <a:chExt cx="263" cy="496"/>
              </a:xfrm>
            </p:grpSpPr>
            <p:sp>
              <p:nvSpPr>
                <p:cNvPr id="19557" name="Line 55"/>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58" name="Line 56"/>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9" name="Line 57"/>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0" name="Line 58"/>
                <p:cNvSpPr>
                  <a:spLocks noChangeShapeType="1"/>
                </p:cNvSpPr>
                <p:nvPr/>
              </p:nvSpPr>
              <p:spPr bwMode="auto">
                <a:xfrm flipV="1">
                  <a:off x="763"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1" name="Line 59"/>
                <p:cNvSpPr>
                  <a:spLocks noChangeShapeType="1"/>
                </p:cNvSpPr>
                <p:nvPr/>
              </p:nvSpPr>
              <p:spPr bwMode="auto">
                <a:xfrm flipV="1">
                  <a:off x="774"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62" name="Line 60"/>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08" name="Text Box 61"/>
              <p:cNvSpPr txBox="1">
                <a:spLocks noChangeArrowheads="1"/>
              </p:cNvSpPr>
              <p:nvPr/>
            </p:nvSpPr>
            <p:spPr bwMode="auto">
              <a:xfrm>
                <a:off x="2761" y="1532"/>
                <a:ext cx="5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2N2222</a:t>
                </a:r>
              </a:p>
            </p:txBody>
          </p:sp>
          <p:sp>
            <p:nvSpPr>
              <p:cNvPr id="19509" name="Line 62"/>
              <p:cNvSpPr>
                <a:spLocks noChangeShapeType="1"/>
              </p:cNvSpPr>
              <p:nvPr/>
            </p:nvSpPr>
            <p:spPr bwMode="auto">
              <a:xfrm flipH="1">
                <a:off x="2605" y="1464"/>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10" name="Group 63"/>
              <p:cNvGrpSpPr>
                <a:grpSpLocks/>
              </p:cNvGrpSpPr>
              <p:nvPr/>
            </p:nvGrpSpPr>
            <p:grpSpPr bwMode="auto">
              <a:xfrm>
                <a:off x="2637" y="1472"/>
                <a:ext cx="157" cy="287"/>
                <a:chOff x="512" y="2531"/>
                <a:chExt cx="263" cy="496"/>
              </a:xfrm>
            </p:grpSpPr>
            <p:sp>
              <p:nvSpPr>
                <p:cNvPr id="19551" name="Line 64"/>
                <p:cNvSpPr>
                  <a:spLocks noChangeShapeType="1"/>
                </p:cNvSpPr>
                <p:nvPr/>
              </p:nvSpPr>
              <p:spPr bwMode="auto">
                <a:xfrm>
                  <a:off x="646" y="2786"/>
                  <a:ext cx="129" cy="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52" name="Line 65"/>
                <p:cNvSpPr>
                  <a:spLocks noChangeShapeType="1"/>
                </p:cNvSpPr>
                <p:nvPr/>
              </p:nvSpPr>
              <p:spPr bwMode="auto">
                <a:xfrm>
                  <a:off x="637" y="2644"/>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3" name="Line 66"/>
                <p:cNvSpPr>
                  <a:spLocks noChangeShapeType="1"/>
                </p:cNvSpPr>
                <p:nvPr/>
              </p:nvSpPr>
              <p:spPr bwMode="auto">
                <a:xfrm flipV="1">
                  <a:off x="637" y="2644"/>
                  <a:ext cx="133" cy="1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4" name="Line 67"/>
                <p:cNvSpPr>
                  <a:spLocks noChangeShapeType="1"/>
                </p:cNvSpPr>
                <p:nvPr/>
              </p:nvSpPr>
              <p:spPr bwMode="auto">
                <a:xfrm flipV="1">
                  <a:off x="772" y="2531"/>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5" name="Line 68"/>
                <p:cNvSpPr>
                  <a:spLocks noChangeShapeType="1"/>
                </p:cNvSpPr>
                <p:nvPr/>
              </p:nvSpPr>
              <p:spPr bwMode="auto">
                <a:xfrm flipV="1">
                  <a:off x="765" y="2917"/>
                  <a:ext cx="0" cy="11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6" name="Line 69"/>
                <p:cNvSpPr>
                  <a:spLocks noChangeShapeType="1"/>
                </p:cNvSpPr>
                <p:nvPr/>
              </p:nvSpPr>
              <p:spPr bwMode="auto">
                <a:xfrm flipH="1">
                  <a:off x="512" y="2784"/>
                  <a:ext cx="1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11" name="Line 70"/>
              <p:cNvSpPr>
                <a:spLocks noChangeShapeType="1"/>
              </p:cNvSpPr>
              <p:nvPr/>
            </p:nvSpPr>
            <p:spPr bwMode="auto">
              <a:xfrm>
                <a:off x="2043" y="1617"/>
                <a:ext cx="6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Line 71"/>
              <p:cNvSpPr>
                <a:spLocks noChangeShapeType="1"/>
              </p:cNvSpPr>
              <p:nvPr/>
            </p:nvSpPr>
            <p:spPr bwMode="auto">
              <a:xfrm>
                <a:off x="2495" y="1615"/>
                <a:ext cx="0" cy="55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Rectangle 72"/>
              <p:cNvSpPr>
                <a:spLocks noChangeArrowheads="1"/>
              </p:cNvSpPr>
              <p:nvPr/>
            </p:nvSpPr>
            <p:spPr bwMode="auto">
              <a:xfrm>
                <a:off x="2463" y="1811"/>
                <a:ext cx="72" cy="19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514" name="Rectangle 73"/>
              <p:cNvSpPr>
                <a:spLocks noChangeArrowheads="1"/>
              </p:cNvSpPr>
              <p:nvPr/>
            </p:nvSpPr>
            <p:spPr bwMode="auto">
              <a:xfrm rot="5400000">
                <a:off x="2189" y="1516"/>
                <a:ext cx="71" cy="197"/>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515" name="AutoShape 74"/>
              <p:cNvSpPr>
                <a:spLocks noChangeArrowheads="1"/>
              </p:cNvSpPr>
              <p:nvPr/>
            </p:nvSpPr>
            <p:spPr bwMode="auto">
              <a:xfrm flipV="1">
                <a:off x="1993" y="1767"/>
                <a:ext cx="84" cy="73"/>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grpSp>
            <p:nvGrpSpPr>
              <p:cNvPr id="19516" name="Group 80"/>
              <p:cNvGrpSpPr>
                <a:grpSpLocks/>
              </p:cNvGrpSpPr>
              <p:nvPr/>
            </p:nvGrpSpPr>
            <p:grpSpPr bwMode="auto">
              <a:xfrm>
                <a:off x="2571" y="734"/>
                <a:ext cx="351" cy="196"/>
                <a:chOff x="2952" y="2605"/>
                <a:chExt cx="462" cy="313"/>
              </a:xfrm>
            </p:grpSpPr>
            <p:sp>
              <p:nvSpPr>
                <p:cNvPr id="19549" name="Rectangle 81"/>
                <p:cNvSpPr>
                  <a:spLocks noChangeArrowheads="1"/>
                </p:cNvSpPr>
                <p:nvPr/>
              </p:nvSpPr>
              <p:spPr bwMode="auto">
                <a:xfrm>
                  <a:off x="2952" y="2605"/>
                  <a:ext cx="112" cy="313"/>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550" name="Text Box 82"/>
                <p:cNvSpPr txBox="1">
                  <a:spLocks noChangeArrowheads="1"/>
                </p:cNvSpPr>
                <p:nvPr/>
              </p:nvSpPr>
              <p:spPr bwMode="auto">
                <a:xfrm>
                  <a:off x="3042" y="2642"/>
                  <a:ext cx="37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grpSp>
          <p:sp>
            <p:nvSpPr>
              <p:cNvPr id="19517" name="Line 83"/>
              <p:cNvSpPr>
                <a:spLocks noChangeShapeType="1"/>
              </p:cNvSpPr>
              <p:nvPr/>
            </p:nvSpPr>
            <p:spPr bwMode="auto">
              <a:xfrm>
                <a:off x="2950" y="618"/>
                <a:ext cx="0" cy="58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8" name="Line 84"/>
              <p:cNvSpPr>
                <a:spLocks noChangeShapeType="1"/>
              </p:cNvSpPr>
              <p:nvPr/>
            </p:nvSpPr>
            <p:spPr bwMode="auto">
              <a:xfrm flipH="1">
                <a:off x="2994" y="1080"/>
                <a:ext cx="8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9" name="Line 85"/>
              <p:cNvSpPr>
                <a:spLocks noChangeShapeType="1"/>
              </p:cNvSpPr>
              <p:nvPr/>
            </p:nvSpPr>
            <p:spPr bwMode="auto">
              <a:xfrm flipH="1">
                <a:off x="2609" y="108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0" name="Rectangle 86"/>
              <p:cNvSpPr>
                <a:spLocks noChangeArrowheads="1"/>
              </p:cNvSpPr>
              <p:nvPr/>
            </p:nvSpPr>
            <p:spPr bwMode="auto">
              <a:xfrm>
                <a:off x="3884" y="697"/>
                <a:ext cx="70" cy="19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521" name="Text Box 87"/>
              <p:cNvSpPr txBox="1">
                <a:spLocks noChangeArrowheads="1"/>
              </p:cNvSpPr>
              <p:nvPr/>
            </p:nvSpPr>
            <p:spPr bwMode="auto">
              <a:xfrm>
                <a:off x="3925" y="706"/>
                <a:ext cx="3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4.7k</a:t>
                </a:r>
                <a:endParaRPr lang="en-GB" altLang="en-US" sz="1200" baseline="-25000"/>
              </a:p>
            </p:txBody>
          </p:sp>
          <p:sp>
            <p:nvSpPr>
              <p:cNvPr id="19522" name="AutoShape 88"/>
              <p:cNvSpPr>
                <a:spLocks noChangeArrowheads="1"/>
              </p:cNvSpPr>
              <p:nvPr/>
            </p:nvSpPr>
            <p:spPr bwMode="auto">
              <a:xfrm flipV="1">
                <a:off x="4250" y="1726"/>
                <a:ext cx="85" cy="73"/>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9523" name="Line 89"/>
              <p:cNvSpPr>
                <a:spLocks noChangeShapeType="1"/>
              </p:cNvSpPr>
              <p:nvPr/>
            </p:nvSpPr>
            <p:spPr bwMode="auto">
              <a:xfrm>
                <a:off x="3919" y="957"/>
                <a:ext cx="30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4" name="Text Box 90"/>
              <p:cNvSpPr txBox="1">
                <a:spLocks noChangeArrowheads="1"/>
              </p:cNvSpPr>
              <p:nvPr/>
            </p:nvSpPr>
            <p:spPr bwMode="auto">
              <a:xfrm>
                <a:off x="2320" y="1151"/>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Q1</a:t>
                </a:r>
              </a:p>
            </p:txBody>
          </p:sp>
          <p:sp>
            <p:nvSpPr>
              <p:cNvPr id="19525" name="Text Box 91"/>
              <p:cNvSpPr txBox="1">
                <a:spLocks noChangeArrowheads="1"/>
              </p:cNvSpPr>
              <p:nvPr/>
            </p:nvSpPr>
            <p:spPr bwMode="auto">
              <a:xfrm>
                <a:off x="3036" y="1151"/>
                <a:ext cx="2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Q2</a:t>
                </a:r>
              </a:p>
            </p:txBody>
          </p:sp>
          <p:sp>
            <p:nvSpPr>
              <p:cNvPr id="19526" name="Text Box 92"/>
              <p:cNvSpPr txBox="1">
                <a:spLocks noChangeArrowheads="1"/>
              </p:cNvSpPr>
              <p:nvPr/>
            </p:nvSpPr>
            <p:spPr bwMode="auto">
              <a:xfrm>
                <a:off x="3560" y="926"/>
                <a:ext cx="2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Q3</a:t>
                </a:r>
              </a:p>
            </p:txBody>
          </p:sp>
          <p:sp>
            <p:nvSpPr>
              <p:cNvPr id="19527" name="Text Box 93"/>
              <p:cNvSpPr txBox="1">
                <a:spLocks noChangeArrowheads="1"/>
              </p:cNvSpPr>
              <p:nvPr/>
            </p:nvSpPr>
            <p:spPr bwMode="auto">
              <a:xfrm>
                <a:off x="3949" y="1012"/>
                <a:ext cx="55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2N2907A</a:t>
                </a:r>
              </a:p>
            </p:txBody>
          </p:sp>
          <p:sp>
            <p:nvSpPr>
              <p:cNvPr id="19528" name="Rectangle 94"/>
              <p:cNvSpPr>
                <a:spLocks noChangeArrowheads="1"/>
              </p:cNvSpPr>
              <p:nvPr/>
            </p:nvSpPr>
            <p:spPr bwMode="auto">
              <a:xfrm>
                <a:off x="4261" y="1361"/>
                <a:ext cx="72" cy="198"/>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529" name="Text Box 95"/>
              <p:cNvSpPr txBox="1">
                <a:spLocks noChangeArrowheads="1"/>
              </p:cNvSpPr>
              <p:nvPr/>
            </p:nvSpPr>
            <p:spPr bwMode="auto">
              <a:xfrm>
                <a:off x="4319" y="1440"/>
                <a:ext cx="2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9530" name="Oval 96"/>
              <p:cNvSpPr>
                <a:spLocks noChangeArrowheads="1"/>
              </p:cNvSpPr>
              <p:nvPr/>
            </p:nvSpPr>
            <p:spPr bwMode="auto">
              <a:xfrm>
                <a:off x="4488" y="1213"/>
                <a:ext cx="35" cy="36"/>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9531" name="Text Box 97"/>
              <p:cNvSpPr txBox="1">
                <a:spLocks noChangeArrowheads="1"/>
              </p:cNvSpPr>
              <p:nvPr/>
            </p:nvSpPr>
            <p:spPr bwMode="auto">
              <a:xfrm>
                <a:off x="2123" y="1646"/>
                <a:ext cx="30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9532" name="Text Box 98"/>
              <p:cNvSpPr txBox="1">
                <a:spLocks noChangeArrowheads="1"/>
              </p:cNvSpPr>
              <p:nvPr/>
            </p:nvSpPr>
            <p:spPr bwMode="auto">
              <a:xfrm>
                <a:off x="2108" y="1399"/>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b1</a:t>
                </a:r>
              </a:p>
            </p:txBody>
          </p:sp>
          <p:sp>
            <p:nvSpPr>
              <p:cNvPr id="19533" name="Text Box 99"/>
              <p:cNvSpPr txBox="1">
                <a:spLocks noChangeArrowheads="1"/>
              </p:cNvSpPr>
              <p:nvPr/>
            </p:nvSpPr>
            <p:spPr bwMode="auto">
              <a:xfrm>
                <a:off x="2241" y="1803"/>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b2</a:t>
                </a:r>
              </a:p>
            </p:txBody>
          </p:sp>
          <p:sp>
            <p:nvSpPr>
              <p:cNvPr id="19534" name="Text Box 100"/>
              <p:cNvSpPr txBox="1">
                <a:spLocks noChangeArrowheads="1"/>
              </p:cNvSpPr>
              <p:nvPr/>
            </p:nvSpPr>
            <p:spPr bwMode="auto">
              <a:xfrm>
                <a:off x="1839" y="1109"/>
                <a:ext cx="3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19535" name="AutoShape 101"/>
              <p:cNvSpPr>
                <a:spLocks noChangeArrowheads="1"/>
              </p:cNvSpPr>
              <p:nvPr/>
            </p:nvSpPr>
            <p:spPr bwMode="auto">
              <a:xfrm flipV="1">
                <a:off x="1684" y="1762"/>
                <a:ext cx="85" cy="73"/>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19536" name="Oval 102"/>
              <p:cNvSpPr>
                <a:spLocks noChangeArrowheads="1"/>
              </p:cNvSpPr>
              <p:nvPr/>
            </p:nvSpPr>
            <p:spPr bwMode="auto">
              <a:xfrm>
                <a:off x="1653" y="1485"/>
                <a:ext cx="157" cy="156"/>
              </a:xfrm>
              <a:prstGeom prst="ellipse">
                <a:avLst/>
              </a:prstGeom>
              <a:solidFill>
                <a:schemeClr val="bg1"/>
              </a:solidFill>
              <a:ln w="19050">
                <a:solidFill>
                  <a:schemeClr val="tx1"/>
                </a:solidFill>
                <a:round/>
                <a:headEnd/>
                <a:tailEnd/>
              </a:ln>
            </p:spPr>
            <p:txBody>
              <a:bodyPr wrap="none" anchor="ctr"/>
              <a:lstStyle/>
              <a:p>
                <a:endParaRPr lang="en-US" altLang="en-US"/>
              </a:p>
            </p:txBody>
          </p:sp>
          <p:sp>
            <p:nvSpPr>
              <p:cNvPr id="19537" name="Text Box 103"/>
              <p:cNvSpPr txBox="1">
                <a:spLocks noChangeArrowheads="1"/>
              </p:cNvSpPr>
              <p:nvPr/>
            </p:nvSpPr>
            <p:spPr bwMode="auto">
              <a:xfrm>
                <a:off x="2336" y="760"/>
                <a:ext cx="26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c1</a:t>
                </a:r>
              </a:p>
            </p:txBody>
          </p:sp>
          <p:sp>
            <p:nvSpPr>
              <p:cNvPr id="19538" name="Text Box 104"/>
              <p:cNvSpPr txBox="1">
                <a:spLocks noChangeArrowheads="1"/>
              </p:cNvSpPr>
              <p:nvPr/>
            </p:nvSpPr>
            <p:spPr bwMode="auto">
              <a:xfrm>
                <a:off x="3635" y="710"/>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1</a:t>
                </a:r>
              </a:p>
            </p:txBody>
          </p:sp>
          <p:sp>
            <p:nvSpPr>
              <p:cNvPr id="19539" name="Text Box 105"/>
              <p:cNvSpPr txBox="1">
                <a:spLocks noChangeArrowheads="1"/>
              </p:cNvSpPr>
              <p:nvPr/>
            </p:nvSpPr>
            <p:spPr bwMode="auto">
              <a:xfrm>
                <a:off x="4324" y="627"/>
                <a:ext cx="29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C</a:t>
                </a:r>
                <a:r>
                  <a:rPr lang="en-GB" altLang="en-US" sz="1200" baseline="-25000"/>
                  <a:t>1</a:t>
                </a:r>
              </a:p>
            </p:txBody>
          </p:sp>
          <p:sp>
            <p:nvSpPr>
              <p:cNvPr id="19540" name="Text Box 108"/>
              <p:cNvSpPr txBox="1">
                <a:spLocks noChangeArrowheads="1"/>
              </p:cNvSpPr>
              <p:nvPr/>
            </p:nvSpPr>
            <p:spPr bwMode="auto">
              <a:xfrm>
                <a:off x="4327" y="1313"/>
                <a:ext cx="2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L</a:t>
                </a:r>
              </a:p>
            </p:txBody>
          </p:sp>
          <p:sp>
            <p:nvSpPr>
              <p:cNvPr id="19541" name="Text Box 109"/>
              <p:cNvSpPr txBox="1">
                <a:spLocks noChangeArrowheads="1"/>
              </p:cNvSpPr>
              <p:nvPr/>
            </p:nvSpPr>
            <p:spPr bwMode="auto">
              <a:xfrm>
                <a:off x="3234" y="1987"/>
                <a:ext cx="63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EE</a:t>
                </a:r>
                <a:r>
                  <a:rPr lang="en-GB" altLang="en-US" sz="1200"/>
                  <a:t> = -10 V</a:t>
                </a:r>
                <a:endParaRPr lang="en-GB" altLang="en-US" sz="1200" baseline="-25000"/>
              </a:p>
            </p:txBody>
          </p:sp>
          <p:sp>
            <p:nvSpPr>
              <p:cNvPr id="19542" name="Rectangle 110"/>
              <p:cNvSpPr>
                <a:spLocks noChangeArrowheads="1"/>
              </p:cNvSpPr>
              <p:nvPr/>
            </p:nvSpPr>
            <p:spPr bwMode="auto">
              <a:xfrm>
                <a:off x="3886" y="1605"/>
                <a:ext cx="71" cy="196"/>
              </a:xfrm>
              <a:prstGeom prst="rect">
                <a:avLst/>
              </a:prstGeom>
              <a:solidFill>
                <a:schemeClr val="bg1"/>
              </a:solidFill>
              <a:ln w="19050">
                <a:solidFill>
                  <a:schemeClr val="tx1"/>
                </a:solidFill>
                <a:miter lim="800000"/>
                <a:headEnd/>
                <a:tailEnd/>
              </a:ln>
            </p:spPr>
            <p:txBody>
              <a:bodyPr wrap="none" anchor="ctr"/>
              <a:lstStyle/>
              <a:p>
                <a:endParaRPr lang="en-US" altLang="en-US"/>
              </a:p>
            </p:txBody>
          </p:sp>
          <p:sp>
            <p:nvSpPr>
              <p:cNvPr id="19543" name="Text Box 111"/>
              <p:cNvSpPr txBox="1">
                <a:spLocks noChangeArrowheads="1"/>
              </p:cNvSpPr>
              <p:nvPr/>
            </p:nvSpPr>
            <p:spPr bwMode="auto">
              <a:xfrm>
                <a:off x="3943" y="1683"/>
                <a:ext cx="3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10k</a:t>
                </a:r>
                <a:endParaRPr lang="en-GB" altLang="en-US" sz="1200" baseline="-25000"/>
              </a:p>
            </p:txBody>
          </p:sp>
          <p:sp>
            <p:nvSpPr>
              <p:cNvPr id="19544" name="Text Box 112"/>
              <p:cNvSpPr txBox="1">
                <a:spLocks noChangeArrowheads="1"/>
              </p:cNvSpPr>
              <p:nvPr/>
            </p:nvSpPr>
            <p:spPr bwMode="auto">
              <a:xfrm>
                <a:off x="3952" y="1523"/>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C3</a:t>
                </a:r>
              </a:p>
            </p:txBody>
          </p:sp>
          <p:sp>
            <p:nvSpPr>
              <p:cNvPr id="19545" name="Text Box 113"/>
              <p:cNvSpPr txBox="1">
                <a:spLocks noChangeArrowheads="1"/>
              </p:cNvSpPr>
              <p:nvPr/>
            </p:nvSpPr>
            <p:spPr bwMode="auto">
              <a:xfrm>
                <a:off x="2829" y="1645"/>
                <a:ext cx="3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Q4</a:t>
                </a:r>
              </a:p>
            </p:txBody>
          </p:sp>
          <p:sp>
            <p:nvSpPr>
              <p:cNvPr id="19546" name="Oval 125"/>
              <p:cNvSpPr>
                <a:spLocks noChangeArrowheads="1"/>
              </p:cNvSpPr>
              <p:nvPr/>
            </p:nvSpPr>
            <p:spPr bwMode="auto">
              <a:xfrm>
                <a:off x="3089" y="1299"/>
                <a:ext cx="48" cy="49"/>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9547" name="Line 126"/>
              <p:cNvSpPr>
                <a:spLocks noChangeShapeType="1"/>
              </p:cNvSpPr>
              <p:nvPr/>
            </p:nvSpPr>
            <p:spPr bwMode="auto">
              <a:xfrm flipH="1">
                <a:off x="3653" y="1323"/>
                <a:ext cx="26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8" name="Oval 127"/>
              <p:cNvSpPr>
                <a:spLocks noChangeArrowheads="1"/>
              </p:cNvSpPr>
              <p:nvPr/>
            </p:nvSpPr>
            <p:spPr bwMode="auto">
              <a:xfrm>
                <a:off x="3632" y="1301"/>
                <a:ext cx="49" cy="49"/>
              </a:xfrm>
              <a:prstGeom prst="ellipse">
                <a:avLst/>
              </a:prstGeom>
              <a:solidFill>
                <a:schemeClr val="bg1"/>
              </a:solidFill>
              <a:ln w="9525">
                <a:solidFill>
                  <a:schemeClr val="tx1"/>
                </a:solidFill>
                <a:round/>
                <a:headEnd/>
                <a:tailEnd/>
              </a:ln>
            </p:spPr>
            <p:txBody>
              <a:bodyPr wrap="none" anchor="ctr"/>
              <a:lstStyle/>
              <a:p>
                <a:endParaRPr lang="en-US" altLang="en-US"/>
              </a:p>
            </p:txBody>
          </p:sp>
        </p:grpSp>
        <p:sp>
          <p:nvSpPr>
            <p:cNvPr id="19476" name="Line 156"/>
            <p:cNvSpPr>
              <a:spLocks noChangeShapeType="1"/>
            </p:cNvSpPr>
            <p:nvPr/>
          </p:nvSpPr>
          <p:spPr bwMode="auto">
            <a:xfrm>
              <a:off x="3385" y="793"/>
              <a:ext cx="0" cy="2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157"/>
            <p:cNvSpPr>
              <a:spLocks noChangeShapeType="1"/>
            </p:cNvSpPr>
            <p:nvPr/>
          </p:nvSpPr>
          <p:spPr bwMode="auto">
            <a:xfrm>
              <a:off x="3385" y="1016"/>
              <a:ext cx="11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Text Box 158"/>
            <p:cNvSpPr txBox="1">
              <a:spLocks noChangeArrowheads="1"/>
            </p:cNvSpPr>
            <p:nvPr/>
          </p:nvSpPr>
          <p:spPr bwMode="auto">
            <a:xfrm>
              <a:off x="3247" y="609"/>
              <a:ext cx="2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R</a:t>
              </a:r>
              <a:r>
                <a:rPr lang="en-US" altLang="en-US" sz="1400" baseline="-25000"/>
                <a:t>i2</a:t>
              </a: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20</a:t>
            </a:fld>
            <a:endParaRPr lang="en-GB"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048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pic>
        <p:nvPicPr>
          <p:cNvPr id="20485" name="Picture 5" descr="Example circuit 5 (open loop)"/>
          <p:cNvPicPr>
            <a:picLocks noChangeAspect="1" noChangeArrowheads="1"/>
          </p:cNvPicPr>
          <p:nvPr/>
        </p:nvPicPr>
        <p:blipFill>
          <a:blip r:embed="rId3">
            <a:lum bright="-66000" contrast="84000"/>
            <a:extLst>
              <a:ext uri="{28A0092B-C50C-407E-A947-70E740481C1C}">
                <a14:useLocalDpi xmlns:a14="http://schemas.microsoft.com/office/drawing/2010/main" val="0"/>
              </a:ext>
            </a:extLst>
          </a:blip>
          <a:srcRect/>
          <a:stretch>
            <a:fillRect/>
          </a:stretch>
        </p:blipFill>
        <p:spPr bwMode="auto">
          <a:xfrm>
            <a:off x="1393825" y="1312863"/>
            <a:ext cx="6257925"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6"/>
          <p:cNvSpPr txBox="1">
            <a:spLocks noChangeArrowheads="1"/>
          </p:cNvSpPr>
          <p:nvPr/>
        </p:nvSpPr>
        <p:spPr bwMode="auto">
          <a:xfrm>
            <a:off x="3481388" y="1787525"/>
            <a:ext cx="2468562"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000"/>
              <a:t>               Example 2  Open loop gain</a:t>
            </a:r>
            <a:endParaRPr lang="el-GR" altLang="en-US" sz="1000">
              <a:cs typeface="Arial" charset="0"/>
            </a:endParaRPr>
          </a:p>
        </p:txBody>
      </p:sp>
      <p:grpSp>
        <p:nvGrpSpPr>
          <p:cNvPr id="20487" name="Group 7"/>
          <p:cNvGrpSpPr>
            <a:grpSpLocks/>
          </p:cNvGrpSpPr>
          <p:nvPr/>
        </p:nvGrpSpPr>
        <p:grpSpPr bwMode="auto">
          <a:xfrm>
            <a:off x="2743200" y="2074863"/>
            <a:ext cx="1350963" cy="244475"/>
            <a:chOff x="1728" y="1307"/>
            <a:chExt cx="851" cy="154"/>
          </a:xfrm>
        </p:grpSpPr>
        <p:sp>
          <p:nvSpPr>
            <p:cNvPr id="20489" name="Text Box 8"/>
            <p:cNvSpPr txBox="1">
              <a:spLocks noChangeArrowheads="1"/>
            </p:cNvSpPr>
            <p:nvPr/>
          </p:nvSpPr>
          <p:spPr bwMode="auto">
            <a:xfrm>
              <a:off x="1728" y="1307"/>
              <a:ext cx="7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000"/>
                <a:t>A</a:t>
              </a:r>
              <a:r>
                <a:rPr lang="en-US" altLang="en-US" sz="1000" baseline="-25000"/>
                <a:t>vOL</a:t>
              </a:r>
              <a:r>
                <a:rPr lang="en-US" altLang="en-US" sz="1000"/>
                <a:t> = 5800</a:t>
              </a:r>
            </a:p>
          </p:txBody>
        </p:sp>
        <p:sp>
          <p:nvSpPr>
            <p:cNvPr id="20490" name="Line 9"/>
            <p:cNvSpPr>
              <a:spLocks noChangeShapeType="1"/>
            </p:cNvSpPr>
            <p:nvPr/>
          </p:nvSpPr>
          <p:spPr bwMode="auto">
            <a:xfrm>
              <a:off x="2338" y="1384"/>
              <a:ext cx="24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488" name="Text Box 10"/>
          <p:cNvSpPr txBox="1">
            <a:spLocks noChangeArrowheads="1"/>
          </p:cNvSpPr>
          <p:nvPr/>
        </p:nvSpPr>
        <p:spPr bwMode="auto">
          <a:xfrm>
            <a:off x="2847975" y="927100"/>
            <a:ext cx="3636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PSpice simulation of open loop gain</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21</a:t>
            </a:fld>
            <a:endParaRPr lang="en-GB"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pic>
        <p:nvPicPr>
          <p:cNvPr id="21509" name="Picture 5" descr="Example circuit 5 (closed loop)"/>
          <p:cNvPicPr>
            <a:picLocks noChangeAspect="1" noChangeArrowheads="1"/>
          </p:cNvPicPr>
          <p:nvPr/>
        </p:nvPicPr>
        <p:blipFill>
          <a:blip r:embed="rId4">
            <a:lum bright="-66000" contrast="90000"/>
            <a:extLst>
              <a:ext uri="{28A0092B-C50C-407E-A947-70E740481C1C}">
                <a14:useLocalDpi xmlns:a14="http://schemas.microsoft.com/office/drawing/2010/main" val="0"/>
              </a:ext>
            </a:extLst>
          </a:blip>
          <a:srcRect/>
          <a:stretch>
            <a:fillRect/>
          </a:stretch>
        </p:blipFill>
        <p:spPr bwMode="auto">
          <a:xfrm>
            <a:off x="1046163" y="989013"/>
            <a:ext cx="6650037"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0" name="Object 6"/>
          <p:cNvGraphicFramePr>
            <a:graphicFrameLocks noChangeAspect="1"/>
          </p:cNvGraphicFramePr>
          <p:nvPr/>
        </p:nvGraphicFramePr>
        <p:xfrm>
          <a:off x="3629025" y="2906713"/>
          <a:ext cx="2243138" cy="576262"/>
        </p:xfrm>
        <a:graphic>
          <a:graphicData uri="http://schemas.openxmlformats.org/presentationml/2006/ole">
            <mc:AlternateContent xmlns:mc="http://schemas.openxmlformats.org/markup-compatibility/2006">
              <mc:Choice xmlns:v="urn:schemas-microsoft-com:vml" Requires="v">
                <p:oleObj spid="_x0000_s21532" name="Equation" r:id="rId5" imgW="1828800" imgH="469900" progId="Equation.3">
                  <p:embed/>
                </p:oleObj>
              </mc:Choice>
              <mc:Fallback>
                <p:oleObj name="Equation" r:id="rId5" imgW="18288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025" y="2906713"/>
                        <a:ext cx="22431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4135438" y="3568700"/>
          <a:ext cx="974725" cy="519113"/>
        </p:xfrm>
        <a:graphic>
          <a:graphicData uri="http://schemas.openxmlformats.org/presentationml/2006/ole">
            <mc:AlternateContent xmlns:mc="http://schemas.openxmlformats.org/markup-compatibility/2006">
              <mc:Choice xmlns:v="urn:schemas-microsoft-com:vml" Requires="v">
                <p:oleObj spid="_x0000_s21533" name="Equation" r:id="rId7" imgW="787400" imgH="419100" progId="Equation.3">
                  <p:embed/>
                </p:oleObj>
              </mc:Choice>
              <mc:Fallback>
                <p:oleObj name="Equation" r:id="rId7" imgW="7874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5438" y="3568700"/>
                        <a:ext cx="9747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2" name="Text Box 8"/>
          <p:cNvSpPr txBox="1">
            <a:spLocks noChangeArrowheads="1"/>
          </p:cNvSpPr>
          <p:nvPr/>
        </p:nvSpPr>
        <p:spPr bwMode="auto">
          <a:xfrm>
            <a:off x="3413125" y="1473200"/>
            <a:ext cx="2468563"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000"/>
              <a:t>               Example 2  Rf2 = 2k</a:t>
            </a:r>
            <a:r>
              <a:rPr lang="el-GR" altLang="en-US" sz="1000">
                <a:cs typeface="Arial" charset="0"/>
              </a:rPr>
              <a:t>Ω</a:t>
            </a:r>
          </a:p>
        </p:txBody>
      </p:sp>
      <p:sp>
        <p:nvSpPr>
          <p:cNvPr id="21513" name="Text Box 11"/>
          <p:cNvSpPr txBox="1">
            <a:spLocks noChangeArrowheads="1"/>
          </p:cNvSpPr>
          <p:nvPr/>
        </p:nvSpPr>
        <p:spPr bwMode="auto">
          <a:xfrm>
            <a:off x="2181225" y="796925"/>
            <a:ext cx="4997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PSpice simulation of closed loop gain with R</a:t>
            </a:r>
            <a:r>
              <a:rPr lang="en-US" altLang="en-US" sz="1600" baseline="-25000"/>
              <a:t>f2</a:t>
            </a:r>
            <a:r>
              <a:rPr lang="en-US" altLang="en-US" sz="1600"/>
              <a:t> = 2k</a:t>
            </a:r>
            <a:r>
              <a:rPr lang="el-GR" altLang="en-US" sz="1600">
                <a:cs typeface="Arial" charset="0"/>
              </a:rPr>
              <a:t>Ω</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22</a:t>
            </a:fld>
            <a:endParaRPr lang="en-GB"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253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253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pic>
        <p:nvPicPr>
          <p:cNvPr id="22533" name="Picture 5" descr="Example circuit 5 (closed loop Rf=5k)"/>
          <p:cNvPicPr>
            <a:picLocks noChangeAspect="1" noChangeArrowheads="1"/>
          </p:cNvPicPr>
          <p:nvPr/>
        </p:nvPicPr>
        <p:blipFill>
          <a:blip r:embed="rId4">
            <a:lum bright="-78000" contrast="96000"/>
            <a:extLst>
              <a:ext uri="{28A0092B-C50C-407E-A947-70E740481C1C}">
                <a14:useLocalDpi xmlns:a14="http://schemas.microsoft.com/office/drawing/2010/main" val="0"/>
              </a:ext>
            </a:extLst>
          </a:blip>
          <a:srcRect/>
          <a:stretch>
            <a:fillRect/>
          </a:stretch>
        </p:blipFill>
        <p:spPr bwMode="auto">
          <a:xfrm>
            <a:off x="1649413" y="1163638"/>
            <a:ext cx="631825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4" name="Object 6"/>
          <p:cNvGraphicFramePr>
            <a:graphicFrameLocks noChangeAspect="1"/>
          </p:cNvGraphicFramePr>
          <p:nvPr/>
        </p:nvGraphicFramePr>
        <p:xfrm>
          <a:off x="4052888" y="2925763"/>
          <a:ext cx="2227262" cy="596900"/>
        </p:xfrm>
        <a:graphic>
          <a:graphicData uri="http://schemas.openxmlformats.org/presentationml/2006/ole">
            <mc:AlternateContent xmlns:mc="http://schemas.openxmlformats.org/markup-compatibility/2006">
              <mc:Choice xmlns:v="urn:schemas-microsoft-com:vml" Requires="v">
                <p:oleObj spid="_x0000_s22577" name="Equation" r:id="rId5" imgW="1752600" imgH="469900" progId="Equation.3">
                  <p:embed/>
                </p:oleObj>
              </mc:Choice>
              <mc:Fallback>
                <p:oleObj name="Equation" r:id="rId5" imgW="17526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2888" y="2925763"/>
                        <a:ext cx="222726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7"/>
          <p:cNvGraphicFramePr>
            <a:graphicFrameLocks noChangeAspect="1"/>
          </p:cNvGraphicFramePr>
          <p:nvPr/>
        </p:nvGraphicFramePr>
        <p:xfrm>
          <a:off x="4530725" y="3529013"/>
          <a:ext cx="987425" cy="525462"/>
        </p:xfrm>
        <a:graphic>
          <a:graphicData uri="http://schemas.openxmlformats.org/presentationml/2006/ole">
            <mc:AlternateContent xmlns:mc="http://schemas.openxmlformats.org/markup-compatibility/2006">
              <mc:Choice xmlns:v="urn:schemas-microsoft-com:vml" Requires="v">
                <p:oleObj spid="_x0000_s22578" name="Equation" r:id="rId7" imgW="787400" imgH="419100" progId="Equation.3">
                  <p:embed/>
                </p:oleObj>
              </mc:Choice>
              <mc:Fallback>
                <p:oleObj name="Equation" r:id="rId7" imgW="7874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0725" y="3529013"/>
                        <a:ext cx="987425"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6" name="Group 12"/>
          <p:cNvGrpSpPr>
            <a:grpSpLocks/>
          </p:cNvGrpSpPr>
          <p:nvPr/>
        </p:nvGrpSpPr>
        <p:grpSpPr bwMode="auto">
          <a:xfrm>
            <a:off x="3519488" y="4244975"/>
            <a:ext cx="2405062" cy="295275"/>
            <a:chOff x="2217" y="2674"/>
            <a:chExt cx="1515" cy="186"/>
          </a:xfrm>
        </p:grpSpPr>
        <p:graphicFrame>
          <p:nvGraphicFramePr>
            <p:cNvPr id="22539" name="Object 8"/>
            <p:cNvGraphicFramePr>
              <a:graphicFrameLocks noChangeAspect="1"/>
            </p:cNvGraphicFramePr>
            <p:nvPr/>
          </p:nvGraphicFramePr>
          <p:xfrm>
            <a:off x="2217" y="2674"/>
            <a:ext cx="941" cy="186"/>
          </p:xfrm>
          <a:graphic>
            <a:graphicData uri="http://schemas.openxmlformats.org/presentationml/2006/ole">
              <mc:AlternateContent xmlns:mc="http://schemas.openxmlformats.org/markup-compatibility/2006">
                <mc:Choice xmlns:v="urn:schemas-microsoft-com:vml" Requires="v">
                  <p:oleObj spid="_x0000_s22579" name="Equation" r:id="rId9" imgW="1155700" imgH="228600" progId="Equation.3">
                    <p:embed/>
                  </p:oleObj>
                </mc:Choice>
                <mc:Fallback>
                  <p:oleObj name="Equation" r:id="rId9" imgW="11557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7" y="2674"/>
                          <a:ext cx="941"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0" name="Object 9"/>
            <p:cNvGraphicFramePr>
              <a:graphicFrameLocks noChangeAspect="1"/>
            </p:cNvGraphicFramePr>
            <p:nvPr/>
          </p:nvGraphicFramePr>
          <p:xfrm>
            <a:off x="3174" y="2682"/>
            <a:ext cx="558" cy="150"/>
          </p:xfrm>
          <a:graphic>
            <a:graphicData uri="http://schemas.openxmlformats.org/presentationml/2006/ole">
              <mc:AlternateContent xmlns:mc="http://schemas.openxmlformats.org/markup-compatibility/2006">
                <mc:Choice xmlns:v="urn:schemas-microsoft-com:vml" Requires="v">
                  <p:oleObj spid="_x0000_s22580" name="Equation" r:id="rId11" imgW="660113" imgH="177723" progId="Equation.3">
                    <p:embed/>
                  </p:oleObj>
                </mc:Choice>
                <mc:Fallback>
                  <p:oleObj name="Equation" r:id="rId11" imgW="660113" imgH="17772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4" y="2682"/>
                          <a:ext cx="55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7" name="Text Box 10"/>
          <p:cNvSpPr txBox="1">
            <a:spLocks noChangeArrowheads="1"/>
          </p:cNvSpPr>
          <p:nvPr/>
        </p:nvSpPr>
        <p:spPr bwMode="auto">
          <a:xfrm>
            <a:off x="3630613" y="1568450"/>
            <a:ext cx="2468562"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000"/>
              <a:t>               Example 2  Rf = 5k</a:t>
            </a:r>
            <a:r>
              <a:rPr lang="el-GR" altLang="en-US" sz="1000">
                <a:cs typeface="Arial" charset="0"/>
              </a:rPr>
              <a:t>Ω</a:t>
            </a:r>
          </a:p>
        </p:txBody>
      </p:sp>
      <p:sp>
        <p:nvSpPr>
          <p:cNvPr id="22538" name="Text Box 11"/>
          <p:cNvSpPr txBox="1">
            <a:spLocks noChangeArrowheads="1"/>
          </p:cNvSpPr>
          <p:nvPr/>
        </p:nvSpPr>
        <p:spPr bwMode="auto">
          <a:xfrm>
            <a:off x="2181225" y="796925"/>
            <a:ext cx="4997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PSpice simulation of closed loop gain with R</a:t>
            </a:r>
            <a:r>
              <a:rPr lang="en-US" altLang="en-US" sz="1600" baseline="-25000"/>
              <a:t>f2</a:t>
            </a:r>
            <a:r>
              <a:rPr lang="en-US" altLang="en-US" sz="1600"/>
              <a:t> = 5k</a:t>
            </a:r>
            <a:r>
              <a:rPr lang="el-GR" altLang="en-US" sz="1600">
                <a:cs typeface="Arial" charset="0"/>
              </a:rPr>
              <a:t>Ω</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23</a:t>
            </a:fld>
            <a:endParaRPr lang="en-GB"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24</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2: Trans-resistance Amplifier (Shunt-Shunt)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595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355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7" name="Text Box 96"/>
          <p:cNvSpPr txBox="1">
            <a:spLocks noChangeArrowheads="1"/>
          </p:cNvSpPr>
          <p:nvPr/>
        </p:nvSpPr>
        <p:spPr bwMode="auto">
          <a:xfrm>
            <a:off x="331788" y="931863"/>
            <a:ext cx="2201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Example circuit 3</a:t>
            </a:r>
          </a:p>
        </p:txBody>
      </p:sp>
      <p:sp>
        <p:nvSpPr>
          <p:cNvPr id="23558" name="Text Box 99"/>
          <p:cNvSpPr txBox="1">
            <a:spLocks noChangeArrowheads="1"/>
          </p:cNvSpPr>
          <p:nvPr/>
        </p:nvSpPr>
        <p:spPr bwMode="auto">
          <a:xfrm>
            <a:off x="258763" y="3844925"/>
            <a:ext cx="841375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Inspection of this circuit shows:</a:t>
            </a:r>
          </a:p>
          <a:p>
            <a:pPr marL="342900" indent="-342900">
              <a:spcBef>
                <a:spcPct val="50000"/>
              </a:spcBef>
              <a:buFontTx/>
              <a:buAutoNum type="arabicParenR"/>
            </a:pPr>
            <a:r>
              <a:rPr lang="en-GB" altLang="en-US" sz="1600"/>
              <a:t>The amplifier uses shunt applied, shunt derived feedback which will result in a </a:t>
            </a:r>
            <a:r>
              <a:rPr lang="en-GB" altLang="en-US" sz="1600" b="1" i="1">
                <a:solidFill>
                  <a:srgbClr val="FF0000"/>
                </a:solidFill>
              </a:rPr>
              <a:t>low input impedance</a:t>
            </a:r>
            <a:r>
              <a:rPr lang="en-GB" altLang="en-US" sz="1600">
                <a:solidFill>
                  <a:srgbClr val="FF0000"/>
                </a:solidFill>
              </a:rPr>
              <a:t> and </a:t>
            </a:r>
            <a:r>
              <a:rPr lang="en-GB" altLang="en-US" sz="1600" b="1" i="1">
                <a:solidFill>
                  <a:srgbClr val="FF0000"/>
                </a:solidFill>
              </a:rPr>
              <a:t>low output impedance</a:t>
            </a:r>
            <a:r>
              <a:rPr lang="en-GB" altLang="en-US" sz="1600">
                <a:solidFill>
                  <a:srgbClr val="FF0000"/>
                </a:solidFill>
              </a:rPr>
              <a:t>.</a:t>
            </a:r>
            <a:r>
              <a:rPr lang="en-GB" altLang="en-US" sz="1600"/>
              <a:t> We conclude this can be best described as a </a:t>
            </a:r>
            <a:r>
              <a:rPr lang="en-GB" altLang="en-US" sz="1600" b="1" u="sng"/>
              <a:t>transresistance amplifier (or current to voltage converter)</a:t>
            </a:r>
            <a:r>
              <a:rPr lang="en-GB" altLang="en-US" sz="1600"/>
              <a:t>. </a:t>
            </a:r>
          </a:p>
          <a:p>
            <a:pPr marL="342900" indent="-342900">
              <a:spcBef>
                <a:spcPct val="50000"/>
              </a:spcBef>
              <a:buFontTx/>
              <a:buAutoNum type="arabicParenR"/>
            </a:pPr>
            <a:r>
              <a:rPr lang="en-GB" altLang="en-US" sz="1600"/>
              <a:t>The summing point is a low impedance to ac (with the feedback applied) The feedback resistor R</a:t>
            </a:r>
            <a:r>
              <a:rPr lang="en-GB" altLang="en-US" sz="1600" baseline="-25000"/>
              <a:t>f</a:t>
            </a:r>
            <a:r>
              <a:rPr lang="en-GB" altLang="en-US" sz="1600"/>
              <a:t> is connected between the output voltage and the low impedance summing point (</a:t>
            </a:r>
            <a:r>
              <a:rPr lang="en-GB" altLang="en-US" sz="1600">
                <a:cs typeface="Arial" charset="0"/>
              </a:rPr>
              <a:t>~ </a:t>
            </a:r>
            <a:r>
              <a:rPr lang="en-GB" altLang="en-US" sz="1600"/>
              <a:t>ac ground). The voltage across the feedback resistor is therefore -v</a:t>
            </a:r>
            <a:r>
              <a:rPr lang="en-GB" altLang="en-US" sz="1600" baseline="-25000"/>
              <a:t>out</a:t>
            </a:r>
            <a:r>
              <a:rPr lang="en-GB" altLang="en-US" sz="1600"/>
              <a:t> which it effectively converts into a current i</a:t>
            </a:r>
            <a:r>
              <a:rPr lang="en-GB" altLang="en-US" sz="1600" baseline="-25000"/>
              <a:t>f</a:t>
            </a:r>
            <a:r>
              <a:rPr lang="en-GB" altLang="en-US" sz="1600"/>
              <a:t> , so</a:t>
            </a:r>
            <a:endParaRPr lang="en-GB" altLang="en-US" sz="1600" baseline="-25000"/>
          </a:p>
        </p:txBody>
      </p:sp>
      <p:graphicFrame>
        <p:nvGraphicFramePr>
          <p:cNvPr id="23559" name="Object 101"/>
          <p:cNvGraphicFramePr>
            <a:graphicFrameLocks noChangeAspect="1"/>
          </p:cNvGraphicFramePr>
          <p:nvPr/>
        </p:nvGraphicFramePr>
        <p:xfrm>
          <a:off x="2727325" y="6064250"/>
          <a:ext cx="3094038" cy="669925"/>
        </p:xfrm>
        <a:graphic>
          <a:graphicData uri="http://schemas.openxmlformats.org/presentationml/2006/ole">
            <mc:AlternateContent xmlns:mc="http://schemas.openxmlformats.org/markup-compatibility/2006">
              <mc:Choice xmlns:v="urn:schemas-microsoft-com:vml" Requires="v">
                <p:oleObj spid="_x0000_s23692" name="Equation" r:id="rId4" imgW="2133600" imgH="457200" progId="Equation.3">
                  <p:embed/>
                </p:oleObj>
              </mc:Choice>
              <mc:Fallback>
                <p:oleObj name="Equation" r:id="rId4" imgW="2133600" imgH="457200" progId="Equation.3">
                  <p:embed/>
                  <p:pic>
                    <p:nvPicPr>
                      <p:cNvPr id="0" name="Object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325" y="6064250"/>
                        <a:ext cx="30940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60" name="Group 157"/>
          <p:cNvGrpSpPr>
            <a:grpSpLocks/>
          </p:cNvGrpSpPr>
          <p:nvPr/>
        </p:nvGrpSpPr>
        <p:grpSpPr bwMode="auto">
          <a:xfrm>
            <a:off x="6219825" y="946150"/>
            <a:ext cx="2754313" cy="2928938"/>
            <a:chOff x="3918" y="596"/>
            <a:chExt cx="1735" cy="1845"/>
          </a:xfrm>
        </p:grpSpPr>
        <p:grpSp>
          <p:nvGrpSpPr>
            <p:cNvPr id="23647" name="Group 144"/>
            <p:cNvGrpSpPr>
              <a:grpSpLocks/>
            </p:cNvGrpSpPr>
            <p:nvPr/>
          </p:nvGrpSpPr>
          <p:grpSpPr bwMode="auto">
            <a:xfrm>
              <a:off x="3918" y="596"/>
              <a:ext cx="1735" cy="1845"/>
              <a:chOff x="3918" y="596"/>
              <a:chExt cx="1735" cy="1845"/>
            </a:xfrm>
          </p:grpSpPr>
          <p:sp>
            <p:nvSpPr>
              <p:cNvPr id="23652" name="Text Box 102"/>
              <p:cNvSpPr txBox="1">
                <a:spLocks noChangeArrowheads="1"/>
              </p:cNvSpPr>
              <p:nvPr/>
            </p:nvSpPr>
            <p:spPr bwMode="auto">
              <a:xfrm>
                <a:off x="3992" y="2075"/>
                <a:ext cx="166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This is an example of the familiar schematic shown. </a:t>
                </a:r>
                <a:r>
                  <a:rPr lang="en-US" altLang="en-US" sz="1600">
                    <a:cs typeface="Arial" charset="0"/>
                  </a:rPr>
                  <a:t>       </a:t>
                </a:r>
                <a:endParaRPr lang="el-GR" altLang="en-US" sz="1600" baseline="-25000">
                  <a:cs typeface="Arial" charset="0"/>
                </a:endParaRPr>
              </a:p>
            </p:txBody>
          </p:sp>
          <p:sp>
            <p:nvSpPr>
              <p:cNvPr id="23653" name="Text Box 105"/>
              <p:cNvSpPr txBox="1">
                <a:spLocks noChangeArrowheads="1"/>
              </p:cNvSpPr>
              <p:nvPr/>
            </p:nvSpPr>
            <p:spPr bwMode="auto">
              <a:xfrm>
                <a:off x="3918" y="1062"/>
                <a:ext cx="2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23654" name="Line 106"/>
              <p:cNvSpPr>
                <a:spLocks noChangeShapeType="1"/>
              </p:cNvSpPr>
              <p:nvPr/>
            </p:nvSpPr>
            <p:spPr bwMode="auto">
              <a:xfrm>
                <a:off x="4577" y="950"/>
                <a:ext cx="0" cy="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5" name="Line 107"/>
              <p:cNvSpPr>
                <a:spLocks noChangeShapeType="1"/>
              </p:cNvSpPr>
              <p:nvPr/>
            </p:nvSpPr>
            <p:spPr bwMode="auto">
              <a:xfrm>
                <a:off x="4571" y="944"/>
                <a:ext cx="357"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6" name="Line 108"/>
              <p:cNvSpPr>
                <a:spLocks noChangeShapeType="1"/>
              </p:cNvSpPr>
              <p:nvPr/>
            </p:nvSpPr>
            <p:spPr bwMode="auto">
              <a:xfrm flipV="1">
                <a:off x="4574" y="1183"/>
                <a:ext cx="356"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7" name="Line 109"/>
              <p:cNvSpPr>
                <a:spLocks noChangeShapeType="1"/>
              </p:cNvSpPr>
              <p:nvPr/>
            </p:nvSpPr>
            <p:spPr bwMode="auto">
              <a:xfrm flipH="1">
                <a:off x="4284" y="1057"/>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8" name="Line 110"/>
              <p:cNvSpPr>
                <a:spLocks noChangeShapeType="1"/>
              </p:cNvSpPr>
              <p:nvPr/>
            </p:nvSpPr>
            <p:spPr bwMode="auto">
              <a:xfrm flipH="1">
                <a:off x="4414" y="1300"/>
                <a:ext cx="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9" name="Line 111"/>
              <p:cNvSpPr>
                <a:spLocks noChangeShapeType="1"/>
              </p:cNvSpPr>
              <p:nvPr/>
            </p:nvSpPr>
            <p:spPr bwMode="auto">
              <a:xfrm>
                <a:off x="4922" y="1182"/>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0" name="AutoShape 113"/>
              <p:cNvSpPr>
                <a:spLocks noChangeArrowheads="1"/>
              </p:cNvSpPr>
              <p:nvPr/>
            </p:nvSpPr>
            <p:spPr bwMode="auto">
              <a:xfrm flipV="1">
                <a:off x="4373" y="1533"/>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23661" name="Line 114"/>
              <p:cNvSpPr>
                <a:spLocks noChangeShapeType="1"/>
              </p:cNvSpPr>
              <p:nvPr/>
            </p:nvSpPr>
            <p:spPr bwMode="auto">
              <a:xfrm flipH="1">
                <a:off x="4522" y="800"/>
                <a:ext cx="57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2" name="Line 115"/>
              <p:cNvSpPr>
                <a:spLocks noChangeShapeType="1"/>
              </p:cNvSpPr>
              <p:nvPr/>
            </p:nvSpPr>
            <p:spPr bwMode="auto">
              <a:xfrm flipV="1">
                <a:off x="4413" y="1305"/>
                <a:ext cx="0" cy="25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3" name="Rectangle 116"/>
              <p:cNvSpPr>
                <a:spLocks noChangeArrowheads="1"/>
              </p:cNvSpPr>
              <p:nvPr/>
            </p:nvSpPr>
            <p:spPr bwMode="auto">
              <a:xfrm rot="-5400000">
                <a:off x="4797" y="716"/>
                <a:ext cx="56" cy="153"/>
              </a:xfrm>
              <a:prstGeom prst="rect">
                <a:avLst/>
              </a:prstGeom>
              <a:solidFill>
                <a:schemeClr val="bg1"/>
              </a:solidFill>
              <a:ln w="9525">
                <a:solidFill>
                  <a:srgbClr val="FF0000"/>
                </a:solidFill>
                <a:miter lim="800000"/>
                <a:headEnd/>
                <a:tailEnd/>
              </a:ln>
            </p:spPr>
            <p:txBody>
              <a:bodyPr wrap="none" anchor="ctr"/>
              <a:lstStyle/>
              <a:p>
                <a:pPr algn="ctr"/>
                <a:endParaRPr lang="en-US" altLang="en-US"/>
              </a:p>
              <a:p>
                <a:pPr algn="ctr"/>
                <a:endParaRPr lang="en-US" altLang="en-US"/>
              </a:p>
              <a:p>
                <a:pPr algn="ctr"/>
                <a:endParaRPr lang="en-US" altLang="en-US"/>
              </a:p>
              <a:p>
                <a:pPr algn="ctr"/>
                <a:endParaRPr lang="en-US" altLang="en-US"/>
              </a:p>
            </p:txBody>
          </p:sp>
          <p:sp>
            <p:nvSpPr>
              <p:cNvPr id="23664" name="Text Box 118"/>
              <p:cNvSpPr txBox="1">
                <a:spLocks noChangeArrowheads="1"/>
              </p:cNvSpPr>
              <p:nvPr/>
            </p:nvSpPr>
            <p:spPr bwMode="auto">
              <a:xfrm>
                <a:off x="4577" y="928"/>
                <a:ext cx="1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t>
                </a:r>
              </a:p>
            </p:txBody>
          </p:sp>
          <p:sp>
            <p:nvSpPr>
              <p:cNvPr id="23665" name="Text Box 119"/>
              <p:cNvSpPr txBox="1">
                <a:spLocks noChangeArrowheads="1"/>
              </p:cNvSpPr>
              <p:nvPr/>
            </p:nvSpPr>
            <p:spPr bwMode="auto">
              <a:xfrm>
                <a:off x="4560" y="1202"/>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a:t>
                </a:r>
              </a:p>
            </p:txBody>
          </p:sp>
          <p:sp>
            <p:nvSpPr>
              <p:cNvPr id="23666" name="Text Box 122"/>
              <p:cNvSpPr txBox="1">
                <a:spLocks noChangeArrowheads="1"/>
              </p:cNvSpPr>
              <p:nvPr/>
            </p:nvSpPr>
            <p:spPr bwMode="auto">
              <a:xfrm>
                <a:off x="5357" y="1499"/>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R</a:t>
                </a:r>
                <a:r>
                  <a:rPr lang="en-US" altLang="en-US" sz="1400" baseline="-25000"/>
                  <a:t>L</a:t>
                </a:r>
              </a:p>
            </p:txBody>
          </p:sp>
          <p:sp>
            <p:nvSpPr>
              <p:cNvPr id="23667" name="Line 123"/>
              <p:cNvSpPr>
                <a:spLocks noChangeShapeType="1"/>
              </p:cNvSpPr>
              <p:nvPr/>
            </p:nvSpPr>
            <p:spPr bwMode="auto">
              <a:xfrm>
                <a:off x="5330" y="1192"/>
                <a:ext cx="0" cy="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8" name="Oval 124"/>
              <p:cNvSpPr>
                <a:spLocks noChangeArrowheads="1"/>
              </p:cNvSpPr>
              <p:nvPr/>
            </p:nvSpPr>
            <p:spPr bwMode="auto">
              <a:xfrm>
                <a:off x="5437" y="1168"/>
                <a:ext cx="34" cy="34"/>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23669" name="Rectangle 125"/>
              <p:cNvSpPr>
                <a:spLocks noChangeArrowheads="1"/>
              </p:cNvSpPr>
              <p:nvPr/>
            </p:nvSpPr>
            <p:spPr bwMode="auto">
              <a:xfrm>
                <a:off x="5302" y="1528"/>
                <a:ext cx="56" cy="153"/>
              </a:xfrm>
              <a:prstGeom prst="rect">
                <a:avLst/>
              </a:prstGeom>
              <a:solidFill>
                <a:schemeClr val="bg1"/>
              </a:solidFill>
              <a:ln w="9525">
                <a:solidFill>
                  <a:schemeClr val="tx1"/>
                </a:solidFill>
                <a:miter lim="800000"/>
                <a:headEnd/>
                <a:tailEnd/>
              </a:ln>
            </p:spPr>
            <p:txBody>
              <a:bodyPr wrap="none" anchor="ctr"/>
              <a:lstStyle/>
              <a:p>
                <a:pPr algn="ctr"/>
                <a:endParaRPr lang="en-US" altLang="en-US"/>
              </a:p>
              <a:p>
                <a:pPr algn="ctr"/>
                <a:endParaRPr lang="en-US" altLang="en-US"/>
              </a:p>
              <a:p>
                <a:pPr algn="ctr"/>
                <a:endParaRPr lang="en-US" altLang="en-US"/>
              </a:p>
              <a:p>
                <a:pPr algn="ctr"/>
                <a:endParaRPr lang="en-US" altLang="en-US"/>
              </a:p>
            </p:txBody>
          </p:sp>
          <p:sp>
            <p:nvSpPr>
              <p:cNvPr id="23670" name="AutoShape 126"/>
              <p:cNvSpPr>
                <a:spLocks noChangeArrowheads="1"/>
              </p:cNvSpPr>
              <p:nvPr/>
            </p:nvSpPr>
            <p:spPr bwMode="auto">
              <a:xfrm flipV="1">
                <a:off x="5290" y="1957"/>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23671" name="Text Box 127"/>
              <p:cNvSpPr txBox="1">
                <a:spLocks noChangeArrowheads="1"/>
              </p:cNvSpPr>
              <p:nvPr/>
            </p:nvSpPr>
            <p:spPr bwMode="auto">
              <a:xfrm>
                <a:off x="5313" y="938"/>
                <a:ext cx="3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out</a:t>
                </a:r>
              </a:p>
            </p:txBody>
          </p:sp>
          <p:sp>
            <p:nvSpPr>
              <p:cNvPr id="23672" name="Line 128"/>
              <p:cNvSpPr>
                <a:spLocks noChangeShapeType="1"/>
              </p:cNvSpPr>
              <p:nvPr/>
            </p:nvSpPr>
            <p:spPr bwMode="auto">
              <a:xfrm>
                <a:off x="4164" y="1057"/>
                <a:ext cx="0"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3" name="Line 129"/>
              <p:cNvSpPr>
                <a:spLocks noChangeShapeType="1"/>
              </p:cNvSpPr>
              <p:nvPr/>
            </p:nvSpPr>
            <p:spPr bwMode="auto">
              <a:xfrm>
                <a:off x="4166" y="1055"/>
                <a:ext cx="4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4" name="Rectangle 130"/>
              <p:cNvSpPr>
                <a:spLocks noChangeArrowheads="1"/>
              </p:cNvSpPr>
              <p:nvPr/>
            </p:nvSpPr>
            <p:spPr bwMode="auto">
              <a:xfrm rot="5400000">
                <a:off x="4329" y="962"/>
                <a:ext cx="68" cy="191"/>
              </a:xfrm>
              <a:prstGeom prst="rect">
                <a:avLst/>
              </a:prstGeom>
              <a:solidFill>
                <a:schemeClr val="bg1"/>
              </a:solidFill>
              <a:ln w="12700">
                <a:solidFill>
                  <a:schemeClr val="tx1"/>
                </a:solidFill>
                <a:miter lim="800000"/>
                <a:headEnd/>
                <a:tailEnd/>
              </a:ln>
            </p:spPr>
            <p:txBody>
              <a:bodyPr wrap="none" anchor="ctr"/>
              <a:lstStyle/>
              <a:p>
                <a:endParaRPr lang="en-US" altLang="en-US"/>
              </a:p>
            </p:txBody>
          </p:sp>
          <p:sp>
            <p:nvSpPr>
              <p:cNvPr id="23675" name="Oval 131"/>
              <p:cNvSpPr>
                <a:spLocks noChangeArrowheads="1"/>
              </p:cNvSpPr>
              <p:nvPr/>
            </p:nvSpPr>
            <p:spPr bwMode="auto">
              <a:xfrm>
                <a:off x="4086" y="1212"/>
                <a:ext cx="152" cy="152"/>
              </a:xfrm>
              <a:prstGeom prst="ellipse">
                <a:avLst/>
              </a:prstGeom>
              <a:solidFill>
                <a:schemeClr val="bg1"/>
              </a:solidFill>
              <a:ln w="12700">
                <a:solidFill>
                  <a:schemeClr val="tx1"/>
                </a:solidFill>
                <a:round/>
                <a:headEnd/>
                <a:tailEnd/>
              </a:ln>
            </p:spPr>
            <p:txBody>
              <a:bodyPr wrap="none" anchor="ctr"/>
              <a:lstStyle/>
              <a:p>
                <a:endParaRPr lang="en-US" altLang="en-US"/>
              </a:p>
            </p:txBody>
          </p:sp>
          <p:sp>
            <p:nvSpPr>
              <p:cNvPr id="23676" name="AutoShape 132"/>
              <p:cNvSpPr>
                <a:spLocks noChangeArrowheads="1"/>
              </p:cNvSpPr>
              <p:nvPr/>
            </p:nvSpPr>
            <p:spPr bwMode="auto">
              <a:xfrm flipV="1">
                <a:off x="4126" y="1471"/>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23677" name="Text Box 133"/>
              <p:cNvSpPr txBox="1">
                <a:spLocks noChangeArrowheads="1"/>
              </p:cNvSpPr>
              <p:nvPr/>
            </p:nvSpPr>
            <p:spPr bwMode="auto">
              <a:xfrm>
                <a:off x="4246" y="842"/>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23678" name="Line 134"/>
              <p:cNvSpPr>
                <a:spLocks noChangeShapeType="1"/>
              </p:cNvSpPr>
              <p:nvPr/>
            </p:nvSpPr>
            <p:spPr bwMode="auto">
              <a:xfrm flipV="1">
                <a:off x="4742" y="917"/>
                <a:ext cx="0" cy="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9" name="Line 135"/>
              <p:cNvSpPr>
                <a:spLocks noChangeShapeType="1"/>
              </p:cNvSpPr>
              <p:nvPr/>
            </p:nvSpPr>
            <p:spPr bwMode="auto">
              <a:xfrm>
                <a:off x="4756" y="1293"/>
                <a:ext cx="0" cy="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0" name="Line 138"/>
              <p:cNvSpPr>
                <a:spLocks noChangeShapeType="1"/>
              </p:cNvSpPr>
              <p:nvPr/>
            </p:nvSpPr>
            <p:spPr bwMode="auto">
              <a:xfrm flipV="1">
                <a:off x="4515" y="799"/>
                <a:ext cx="0" cy="25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1" name="Line 139"/>
              <p:cNvSpPr>
                <a:spLocks noChangeShapeType="1"/>
              </p:cNvSpPr>
              <p:nvPr/>
            </p:nvSpPr>
            <p:spPr bwMode="auto">
              <a:xfrm flipV="1">
                <a:off x="5093" y="801"/>
                <a:ext cx="0" cy="37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2" name="Text Box 140"/>
              <p:cNvSpPr txBox="1">
                <a:spLocks noChangeArrowheads="1"/>
              </p:cNvSpPr>
              <p:nvPr/>
            </p:nvSpPr>
            <p:spPr bwMode="auto">
              <a:xfrm>
                <a:off x="4716" y="596"/>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a:t>
                </a:r>
              </a:p>
            </p:txBody>
          </p:sp>
        </p:grpSp>
        <p:sp>
          <p:nvSpPr>
            <p:cNvPr id="23648" name="Line 149"/>
            <p:cNvSpPr>
              <a:spLocks noChangeShapeType="1"/>
            </p:cNvSpPr>
            <p:nvPr/>
          </p:nvSpPr>
          <p:spPr bwMode="auto">
            <a:xfrm>
              <a:off x="4166" y="1052"/>
              <a:ext cx="7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49" name="Line 150"/>
            <p:cNvSpPr>
              <a:spLocks noChangeShapeType="1"/>
            </p:cNvSpPr>
            <p:nvPr/>
          </p:nvSpPr>
          <p:spPr bwMode="auto">
            <a:xfrm flipV="1">
              <a:off x="4514" y="884"/>
              <a:ext cx="0" cy="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0" name="Rectangle 151"/>
            <p:cNvSpPr>
              <a:spLocks noChangeArrowheads="1"/>
            </p:cNvSpPr>
            <p:nvPr/>
          </p:nvSpPr>
          <p:spPr bwMode="auto">
            <a:xfrm>
              <a:off x="4076" y="884"/>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g</a:t>
              </a:r>
              <a:endParaRPr lang="en-GB" altLang="en-US"/>
            </a:p>
          </p:txBody>
        </p:sp>
        <p:sp>
          <p:nvSpPr>
            <p:cNvPr id="23651" name="Rectangle 152"/>
            <p:cNvSpPr>
              <a:spLocks noChangeArrowheads="1"/>
            </p:cNvSpPr>
            <p:nvPr/>
          </p:nvSpPr>
          <p:spPr bwMode="auto">
            <a:xfrm>
              <a:off x="4422" y="776"/>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grpSp>
      <p:grpSp>
        <p:nvGrpSpPr>
          <p:cNvPr id="23561" name="Group 156"/>
          <p:cNvGrpSpPr>
            <a:grpSpLocks/>
          </p:cNvGrpSpPr>
          <p:nvPr/>
        </p:nvGrpSpPr>
        <p:grpSpPr bwMode="auto">
          <a:xfrm>
            <a:off x="744538" y="838200"/>
            <a:ext cx="5330825" cy="2997200"/>
            <a:chOff x="469" y="593"/>
            <a:chExt cx="3358" cy="1888"/>
          </a:xfrm>
        </p:grpSpPr>
        <p:sp>
          <p:nvSpPr>
            <p:cNvPr id="23562" name="Rectangle 6"/>
            <p:cNvSpPr>
              <a:spLocks noChangeArrowheads="1"/>
            </p:cNvSpPr>
            <p:nvPr/>
          </p:nvSpPr>
          <p:spPr bwMode="auto">
            <a:xfrm>
              <a:off x="596" y="1592"/>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g</a:t>
              </a:r>
              <a:endParaRPr lang="en-GB" altLang="en-US"/>
            </a:p>
          </p:txBody>
        </p:sp>
        <p:sp>
          <p:nvSpPr>
            <p:cNvPr id="23563" name="Freeform 8"/>
            <p:cNvSpPr>
              <a:spLocks/>
            </p:cNvSpPr>
            <p:nvPr/>
          </p:nvSpPr>
          <p:spPr bwMode="auto">
            <a:xfrm>
              <a:off x="754" y="1585"/>
              <a:ext cx="170" cy="161"/>
            </a:xfrm>
            <a:custGeom>
              <a:avLst/>
              <a:gdLst>
                <a:gd name="T0" fmla="*/ 0 w 511"/>
                <a:gd name="T1" fmla="*/ 0 h 508"/>
                <a:gd name="T2" fmla="*/ 0 w 511"/>
                <a:gd name="T3" fmla="*/ 0 h 508"/>
                <a:gd name="T4" fmla="*/ 0 w 511"/>
                <a:gd name="T5" fmla="*/ 0 h 508"/>
                <a:gd name="T6" fmla="*/ 0 w 511"/>
                <a:gd name="T7" fmla="*/ 0 h 508"/>
                <a:gd name="T8" fmla="*/ 0 w 511"/>
                <a:gd name="T9" fmla="*/ 0 h 508"/>
                <a:gd name="T10" fmla="*/ 0 w 511"/>
                <a:gd name="T11" fmla="*/ 0 h 508"/>
                <a:gd name="T12" fmla="*/ 0 w 511"/>
                <a:gd name="T13" fmla="*/ 0 h 508"/>
                <a:gd name="T14" fmla="*/ 0 w 511"/>
                <a:gd name="T15" fmla="*/ 0 h 508"/>
                <a:gd name="T16" fmla="*/ 0 w 511"/>
                <a:gd name="T17" fmla="*/ 0 h 508"/>
                <a:gd name="T18" fmla="*/ 0 w 511"/>
                <a:gd name="T19" fmla="*/ 0 h 508"/>
                <a:gd name="T20" fmla="*/ 0 w 511"/>
                <a:gd name="T21" fmla="*/ 0 h 508"/>
                <a:gd name="T22" fmla="*/ 0 w 511"/>
                <a:gd name="T23" fmla="*/ 0 h 508"/>
                <a:gd name="T24" fmla="*/ 0 w 511"/>
                <a:gd name="T25" fmla="*/ 0 h 508"/>
                <a:gd name="T26" fmla="*/ 0 w 511"/>
                <a:gd name="T27" fmla="*/ 0 h 508"/>
                <a:gd name="T28" fmla="*/ 0 w 511"/>
                <a:gd name="T29" fmla="*/ 0 h 508"/>
                <a:gd name="T30" fmla="*/ 0 w 511"/>
                <a:gd name="T31" fmla="*/ 0 h 508"/>
                <a:gd name="T32" fmla="*/ 0 w 511"/>
                <a:gd name="T33" fmla="*/ 0 h 508"/>
                <a:gd name="T34" fmla="*/ 0 w 511"/>
                <a:gd name="T35" fmla="*/ 0 h 508"/>
                <a:gd name="T36" fmla="*/ 0 w 511"/>
                <a:gd name="T37" fmla="*/ 0 h 508"/>
                <a:gd name="T38" fmla="*/ 0 w 511"/>
                <a:gd name="T39" fmla="*/ 0 h 508"/>
                <a:gd name="T40" fmla="*/ 0 w 511"/>
                <a:gd name="T41" fmla="*/ 0 h 508"/>
                <a:gd name="T42" fmla="*/ 0 w 511"/>
                <a:gd name="T43" fmla="*/ 0 h 508"/>
                <a:gd name="T44" fmla="*/ 0 w 511"/>
                <a:gd name="T45" fmla="*/ 0 h 508"/>
                <a:gd name="T46" fmla="*/ 0 w 511"/>
                <a:gd name="T47" fmla="*/ 0 h 508"/>
                <a:gd name="T48" fmla="*/ 0 w 511"/>
                <a:gd name="T49" fmla="*/ 0 h 508"/>
                <a:gd name="T50" fmla="*/ 0 w 511"/>
                <a:gd name="T51" fmla="*/ 0 h 508"/>
                <a:gd name="T52" fmla="*/ 0 w 511"/>
                <a:gd name="T53" fmla="*/ 0 h 508"/>
                <a:gd name="T54" fmla="*/ 0 w 511"/>
                <a:gd name="T55" fmla="*/ 0 h 508"/>
                <a:gd name="T56" fmla="*/ 0 w 511"/>
                <a:gd name="T57" fmla="*/ 0 h 508"/>
                <a:gd name="T58" fmla="*/ 0 w 511"/>
                <a:gd name="T59" fmla="*/ 0 h 508"/>
                <a:gd name="T60" fmla="*/ 0 w 511"/>
                <a:gd name="T61" fmla="*/ 0 h 508"/>
                <a:gd name="T62" fmla="*/ 0 w 511"/>
                <a:gd name="T63" fmla="*/ 0 h 508"/>
                <a:gd name="T64" fmla="*/ 0 w 511"/>
                <a:gd name="T65" fmla="*/ 0 h 508"/>
                <a:gd name="T66" fmla="*/ 0 w 511"/>
                <a:gd name="T67" fmla="*/ 0 h 508"/>
                <a:gd name="T68" fmla="*/ 0 w 511"/>
                <a:gd name="T69" fmla="*/ 0 h 5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8"/>
                <a:gd name="T107" fmla="*/ 511 w 511"/>
                <a:gd name="T108" fmla="*/ 508 h 5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8">
                  <a:moveTo>
                    <a:pt x="0" y="254"/>
                  </a:moveTo>
                  <a:lnTo>
                    <a:pt x="5" y="206"/>
                  </a:lnTo>
                  <a:lnTo>
                    <a:pt x="17" y="160"/>
                  </a:lnTo>
                  <a:lnTo>
                    <a:pt x="39" y="119"/>
                  </a:lnTo>
                  <a:lnTo>
                    <a:pt x="68" y="81"/>
                  </a:lnTo>
                  <a:lnTo>
                    <a:pt x="103" y="50"/>
                  </a:lnTo>
                  <a:lnTo>
                    <a:pt x="142" y="26"/>
                  </a:lnTo>
                  <a:lnTo>
                    <a:pt x="187" y="9"/>
                  </a:lnTo>
                  <a:lnTo>
                    <a:pt x="233" y="0"/>
                  </a:lnTo>
                  <a:lnTo>
                    <a:pt x="278" y="0"/>
                  </a:lnTo>
                  <a:lnTo>
                    <a:pt x="326" y="9"/>
                  </a:lnTo>
                  <a:lnTo>
                    <a:pt x="369" y="26"/>
                  </a:lnTo>
                  <a:lnTo>
                    <a:pt x="410" y="50"/>
                  </a:lnTo>
                  <a:lnTo>
                    <a:pt x="444" y="81"/>
                  </a:lnTo>
                  <a:lnTo>
                    <a:pt x="472" y="119"/>
                  </a:lnTo>
                  <a:lnTo>
                    <a:pt x="494" y="160"/>
                  </a:lnTo>
                  <a:lnTo>
                    <a:pt x="506" y="206"/>
                  </a:lnTo>
                  <a:lnTo>
                    <a:pt x="511" y="254"/>
                  </a:lnTo>
                  <a:lnTo>
                    <a:pt x="506" y="299"/>
                  </a:lnTo>
                  <a:lnTo>
                    <a:pt x="494" y="345"/>
                  </a:lnTo>
                  <a:lnTo>
                    <a:pt x="472" y="388"/>
                  </a:lnTo>
                  <a:lnTo>
                    <a:pt x="444" y="424"/>
                  </a:lnTo>
                  <a:lnTo>
                    <a:pt x="410" y="457"/>
                  </a:lnTo>
                  <a:lnTo>
                    <a:pt x="369" y="481"/>
                  </a:lnTo>
                  <a:lnTo>
                    <a:pt x="326" y="498"/>
                  </a:lnTo>
                  <a:lnTo>
                    <a:pt x="278" y="508"/>
                  </a:lnTo>
                  <a:lnTo>
                    <a:pt x="233" y="508"/>
                  </a:lnTo>
                  <a:lnTo>
                    <a:pt x="187" y="498"/>
                  </a:lnTo>
                  <a:lnTo>
                    <a:pt x="142" y="481"/>
                  </a:lnTo>
                  <a:lnTo>
                    <a:pt x="103" y="457"/>
                  </a:lnTo>
                  <a:lnTo>
                    <a:pt x="68" y="424"/>
                  </a:lnTo>
                  <a:lnTo>
                    <a:pt x="39" y="388"/>
                  </a:lnTo>
                  <a:lnTo>
                    <a:pt x="17" y="345"/>
                  </a:lnTo>
                  <a:lnTo>
                    <a:pt x="5" y="299"/>
                  </a:lnTo>
                  <a:lnTo>
                    <a:pt x="0" y="254"/>
                  </a:lnTo>
                  <a:close/>
                </a:path>
              </a:pathLst>
            </a:custGeom>
            <a:solidFill>
              <a:srgbClr val="FFFFFF"/>
            </a:solidFill>
            <a:ln w="8890">
              <a:solidFill>
                <a:srgbClr val="000000"/>
              </a:solidFill>
              <a:prstDash val="solid"/>
              <a:round/>
              <a:headEnd/>
              <a:tailEnd/>
            </a:ln>
          </p:spPr>
          <p:txBody>
            <a:bodyPr/>
            <a:lstStyle/>
            <a:p>
              <a:endParaRPr lang="zh-CN" altLang="en-US"/>
            </a:p>
          </p:txBody>
        </p:sp>
        <p:sp>
          <p:nvSpPr>
            <p:cNvPr id="23564" name="Freeform 9"/>
            <p:cNvSpPr>
              <a:spLocks/>
            </p:cNvSpPr>
            <p:nvPr/>
          </p:nvSpPr>
          <p:spPr bwMode="auto">
            <a:xfrm>
              <a:off x="811" y="1878"/>
              <a:ext cx="57" cy="54"/>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3565" name="Line 10"/>
            <p:cNvSpPr>
              <a:spLocks noChangeShapeType="1"/>
            </p:cNvSpPr>
            <p:nvPr/>
          </p:nvSpPr>
          <p:spPr bwMode="auto">
            <a:xfrm flipV="1">
              <a:off x="839" y="1213"/>
              <a:ext cx="1" cy="37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11"/>
            <p:cNvSpPr>
              <a:spLocks noChangeShapeType="1"/>
            </p:cNvSpPr>
            <p:nvPr/>
          </p:nvSpPr>
          <p:spPr bwMode="auto">
            <a:xfrm>
              <a:off x="1078" y="1213"/>
              <a:ext cx="464"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2"/>
            <p:cNvSpPr>
              <a:spLocks noChangeShapeType="1"/>
            </p:cNvSpPr>
            <p:nvPr/>
          </p:nvSpPr>
          <p:spPr bwMode="auto">
            <a:xfrm flipV="1">
              <a:off x="839" y="1746"/>
              <a:ext cx="1" cy="15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3"/>
            <p:cNvSpPr>
              <a:spLocks noChangeShapeType="1"/>
            </p:cNvSpPr>
            <p:nvPr/>
          </p:nvSpPr>
          <p:spPr bwMode="auto">
            <a:xfrm flipV="1">
              <a:off x="2097" y="635"/>
              <a:ext cx="1" cy="57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4"/>
            <p:cNvSpPr>
              <a:spLocks noChangeShapeType="1"/>
            </p:cNvSpPr>
            <p:nvPr/>
          </p:nvSpPr>
          <p:spPr bwMode="auto">
            <a:xfrm>
              <a:off x="1638" y="635"/>
              <a:ext cx="1147"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70" name="Group 15"/>
            <p:cNvGrpSpPr>
              <a:grpSpLocks/>
            </p:cNvGrpSpPr>
            <p:nvPr/>
          </p:nvGrpSpPr>
          <p:grpSpPr bwMode="auto">
            <a:xfrm>
              <a:off x="1542" y="991"/>
              <a:ext cx="96" cy="400"/>
              <a:chOff x="1145" y="1354"/>
              <a:chExt cx="283" cy="1275"/>
            </a:xfrm>
          </p:grpSpPr>
          <p:sp>
            <p:nvSpPr>
              <p:cNvPr id="23641" name="Line 16"/>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2" name="Line 17"/>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3" name="Line 18"/>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4" name="Freeform 19"/>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45" name="Line 20"/>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6" name="Line 21"/>
              <p:cNvSpPr>
                <a:spLocks noChangeShapeType="1"/>
              </p:cNvSpPr>
              <p:nvPr/>
            </p:nvSpPr>
            <p:spPr bwMode="auto">
              <a:xfrm>
                <a:off x="1412"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1" name="Line 22"/>
            <p:cNvSpPr>
              <a:spLocks noChangeShapeType="1"/>
            </p:cNvSpPr>
            <p:nvPr/>
          </p:nvSpPr>
          <p:spPr bwMode="auto">
            <a:xfrm flipH="1">
              <a:off x="1638" y="1391"/>
              <a:ext cx="370"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23"/>
            <p:cNvSpPr>
              <a:spLocks noChangeShapeType="1"/>
            </p:cNvSpPr>
            <p:nvPr/>
          </p:nvSpPr>
          <p:spPr bwMode="auto">
            <a:xfrm flipV="1">
              <a:off x="1635" y="1389"/>
              <a:ext cx="0" cy="63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24"/>
            <p:cNvSpPr>
              <a:spLocks noChangeShapeType="1"/>
            </p:cNvSpPr>
            <p:nvPr/>
          </p:nvSpPr>
          <p:spPr bwMode="auto">
            <a:xfrm>
              <a:off x="2097" y="1534"/>
              <a:ext cx="0" cy="48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5"/>
            <p:cNvSpPr>
              <a:spLocks noChangeShapeType="1"/>
            </p:cNvSpPr>
            <p:nvPr/>
          </p:nvSpPr>
          <p:spPr bwMode="auto">
            <a:xfrm>
              <a:off x="1635" y="2017"/>
              <a:ext cx="99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26"/>
            <p:cNvSpPr>
              <a:spLocks noChangeArrowheads="1"/>
            </p:cNvSpPr>
            <p:nvPr/>
          </p:nvSpPr>
          <p:spPr bwMode="auto">
            <a:xfrm>
              <a:off x="2795" y="593"/>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3576" name="Rectangle 27"/>
            <p:cNvSpPr>
              <a:spLocks noChangeArrowheads="1"/>
            </p:cNvSpPr>
            <p:nvPr/>
          </p:nvSpPr>
          <p:spPr bwMode="auto">
            <a:xfrm>
              <a:off x="2679" y="1944"/>
              <a:ext cx="1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
          <p:nvSpPr>
            <p:cNvPr id="23577" name="Rectangle 28"/>
            <p:cNvSpPr>
              <a:spLocks noChangeArrowheads="1"/>
            </p:cNvSpPr>
            <p:nvPr/>
          </p:nvSpPr>
          <p:spPr bwMode="auto">
            <a:xfrm>
              <a:off x="1290" y="1667"/>
              <a:ext cx="27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5.1kΩ</a:t>
              </a:r>
              <a:endParaRPr lang="en-GB" altLang="en-US"/>
            </a:p>
          </p:txBody>
        </p:sp>
        <p:grpSp>
          <p:nvGrpSpPr>
            <p:cNvPr id="23578" name="Group 29"/>
            <p:cNvGrpSpPr>
              <a:grpSpLocks/>
            </p:cNvGrpSpPr>
            <p:nvPr/>
          </p:nvGrpSpPr>
          <p:grpSpPr bwMode="auto">
            <a:xfrm>
              <a:off x="2003" y="1167"/>
              <a:ext cx="94" cy="400"/>
              <a:chOff x="1145" y="1354"/>
              <a:chExt cx="283" cy="1275"/>
            </a:xfrm>
          </p:grpSpPr>
          <p:sp>
            <p:nvSpPr>
              <p:cNvPr id="23635" name="Line 30"/>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6" name="Line 31"/>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7" name="Line 32"/>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8" name="Freeform 33"/>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9" name="Line 34"/>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0" name="Line 35"/>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9" name="Line 36"/>
            <p:cNvSpPr>
              <a:spLocks noChangeShapeType="1"/>
            </p:cNvSpPr>
            <p:nvPr/>
          </p:nvSpPr>
          <p:spPr bwMode="auto">
            <a:xfrm flipV="1">
              <a:off x="1638" y="628"/>
              <a:ext cx="0" cy="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Rectangle 37"/>
            <p:cNvSpPr>
              <a:spLocks noChangeArrowheads="1"/>
            </p:cNvSpPr>
            <p:nvPr/>
          </p:nvSpPr>
          <p:spPr bwMode="auto">
            <a:xfrm>
              <a:off x="1581" y="1598"/>
              <a:ext cx="96"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3581" name="Rectangle 38"/>
            <p:cNvSpPr>
              <a:spLocks noChangeArrowheads="1"/>
            </p:cNvSpPr>
            <p:nvPr/>
          </p:nvSpPr>
          <p:spPr bwMode="auto">
            <a:xfrm>
              <a:off x="2187" y="897"/>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12kΩ</a:t>
              </a:r>
              <a:endParaRPr lang="en-GB" altLang="en-US"/>
            </a:p>
          </p:txBody>
        </p:sp>
        <p:sp>
          <p:nvSpPr>
            <p:cNvPr id="23582" name="Rectangle 39"/>
            <p:cNvSpPr>
              <a:spLocks noChangeArrowheads="1"/>
            </p:cNvSpPr>
            <p:nvPr/>
          </p:nvSpPr>
          <p:spPr bwMode="auto">
            <a:xfrm>
              <a:off x="1752" y="1721"/>
              <a:ext cx="2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10kΩ</a:t>
              </a:r>
              <a:endParaRPr lang="en-GB" altLang="en-US"/>
            </a:p>
          </p:txBody>
        </p:sp>
        <p:sp>
          <p:nvSpPr>
            <p:cNvPr id="23583" name="Rectangle 40"/>
            <p:cNvSpPr>
              <a:spLocks noChangeArrowheads="1"/>
            </p:cNvSpPr>
            <p:nvPr/>
          </p:nvSpPr>
          <p:spPr bwMode="auto">
            <a:xfrm>
              <a:off x="2052" y="815"/>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3584" name="Rectangle 41"/>
            <p:cNvSpPr>
              <a:spLocks noChangeArrowheads="1"/>
            </p:cNvSpPr>
            <p:nvPr/>
          </p:nvSpPr>
          <p:spPr bwMode="auto">
            <a:xfrm>
              <a:off x="2052" y="1614"/>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3585" name="Line 42"/>
            <p:cNvSpPr>
              <a:spLocks noChangeShapeType="1"/>
            </p:cNvSpPr>
            <p:nvPr/>
          </p:nvSpPr>
          <p:spPr bwMode="auto">
            <a:xfrm flipV="1">
              <a:off x="2630" y="635"/>
              <a:ext cx="0" cy="44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43"/>
            <p:cNvSpPr>
              <a:spLocks noChangeShapeType="1"/>
            </p:cNvSpPr>
            <p:nvPr/>
          </p:nvSpPr>
          <p:spPr bwMode="auto">
            <a:xfrm>
              <a:off x="2630" y="1349"/>
              <a:ext cx="0" cy="66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87" name="Group 44"/>
            <p:cNvGrpSpPr>
              <a:grpSpLocks/>
            </p:cNvGrpSpPr>
            <p:nvPr/>
          </p:nvGrpSpPr>
          <p:grpSpPr bwMode="auto">
            <a:xfrm>
              <a:off x="2536" y="948"/>
              <a:ext cx="95" cy="401"/>
              <a:chOff x="1145" y="1354"/>
              <a:chExt cx="283" cy="1275"/>
            </a:xfrm>
          </p:grpSpPr>
          <p:sp>
            <p:nvSpPr>
              <p:cNvPr id="23629" name="Line 45"/>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0" name="Line 46"/>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1" name="Line 47"/>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2" name="Freeform 48"/>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3" name="Line 49"/>
              <p:cNvSpPr>
                <a:spLocks noChangeShapeType="1"/>
              </p:cNvSpPr>
              <p:nvPr/>
            </p:nvSpPr>
            <p:spPr bwMode="auto">
              <a:xfrm flipV="1">
                <a:off x="1412"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4" name="Line 50"/>
              <p:cNvSpPr>
                <a:spLocks noChangeShapeType="1"/>
              </p:cNvSpPr>
              <p:nvPr/>
            </p:nvSpPr>
            <p:spPr bwMode="auto">
              <a:xfrm>
                <a:off x="1412"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88" name="Rectangle 51"/>
            <p:cNvSpPr>
              <a:spLocks noChangeArrowheads="1"/>
            </p:cNvSpPr>
            <p:nvPr/>
          </p:nvSpPr>
          <p:spPr bwMode="auto">
            <a:xfrm>
              <a:off x="2730" y="1583"/>
              <a:ext cx="31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4.7kΩ</a:t>
              </a:r>
              <a:endParaRPr lang="en-GB" altLang="en-US"/>
            </a:p>
          </p:txBody>
        </p:sp>
        <p:sp>
          <p:nvSpPr>
            <p:cNvPr id="23589" name="Rectangle 52"/>
            <p:cNvSpPr>
              <a:spLocks noChangeArrowheads="1"/>
            </p:cNvSpPr>
            <p:nvPr/>
          </p:nvSpPr>
          <p:spPr bwMode="auto">
            <a:xfrm>
              <a:off x="2584" y="1558"/>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3590" name="Line 53"/>
            <p:cNvSpPr>
              <a:spLocks noChangeShapeType="1"/>
            </p:cNvSpPr>
            <p:nvPr/>
          </p:nvSpPr>
          <p:spPr bwMode="auto">
            <a:xfrm flipH="1" flipV="1">
              <a:off x="2097" y="1165"/>
              <a:ext cx="43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Line 54"/>
            <p:cNvSpPr>
              <a:spLocks noChangeShapeType="1"/>
            </p:cNvSpPr>
            <p:nvPr/>
          </p:nvSpPr>
          <p:spPr bwMode="auto">
            <a:xfrm>
              <a:off x="1078" y="1112"/>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2" name="Line 55"/>
            <p:cNvSpPr>
              <a:spLocks noChangeShapeType="1"/>
            </p:cNvSpPr>
            <p:nvPr/>
          </p:nvSpPr>
          <p:spPr bwMode="auto">
            <a:xfrm>
              <a:off x="1037" y="1114"/>
              <a:ext cx="1"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93" name="Group 56"/>
            <p:cNvGrpSpPr>
              <a:grpSpLocks/>
            </p:cNvGrpSpPr>
            <p:nvPr/>
          </p:nvGrpSpPr>
          <p:grpSpPr bwMode="auto">
            <a:xfrm>
              <a:off x="3238" y="1259"/>
              <a:ext cx="41" cy="178"/>
              <a:chOff x="5233" y="2201"/>
              <a:chExt cx="122" cy="566"/>
            </a:xfrm>
          </p:grpSpPr>
          <p:sp>
            <p:nvSpPr>
              <p:cNvPr id="23627" name="Line 57"/>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8" name="Line 58"/>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4" name="Rectangle 59"/>
            <p:cNvSpPr>
              <a:spLocks noChangeArrowheads="1"/>
            </p:cNvSpPr>
            <p:nvPr/>
          </p:nvSpPr>
          <p:spPr bwMode="auto">
            <a:xfrm>
              <a:off x="469" y="1401"/>
              <a:ext cx="2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4.7kΩ</a:t>
              </a:r>
              <a:endParaRPr lang="en-GB" altLang="en-US"/>
            </a:p>
          </p:txBody>
        </p:sp>
        <p:sp>
          <p:nvSpPr>
            <p:cNvPr id="23595" name="Rectangle 60"/>
            <p:cNvSpPr>
              <a:spLocks noChangeArrowheads="1"/>
            </p:cNvSpPr>
            <p:nvPr/>
          </p:nvSpPr>
          <p:spPr bwMode="auto">
            <a:xfrm>
              <a:off x="782" y="1302"/>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3596" name="Line 61"/>
            <p:cNvSpPr>
              <a:spLocks noChangeShapeType="1"/>
            </p:cNvSpPr>
            <p:nvPr/>
          </p:nvSpPr>
          <p:spPr bwMode="auto">
            <a:xfrm flipH="1">
              <a:off x="839" y="1216"/>
              <a:ext cx="19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62"/>
            <p:cNvSpPr>
              <a:spLocks noChangeShapeType="1"/>
            </p:cNvSpPr>
            <p:nvPr/>
          </p:nvSpPr>
          <p:spPr bwMode="auto">
            <a:xfrm>
              <a:off x="2631" y="1349"/>
              <a:ext cx="6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8" name="Line 63"/>
            <p:cNvSpPr>
              <a:spLocks noChangeShapeType="1"/>
            </p:cNvSpPr>
            <p:nvPr/>
          </p:nvSpPr>
          <p:spPr bwMode="auto">
            <a:xfrm>
              <a:off x="3279" y="1349"/>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Rectangle 64"/>
            <p:cNvSpPr>
              <a:spLocks noChangeArrowheads="1"/>
            </p:cNvSpPr>
            <p:nvPr/>
          </p:nvSpPr>
          <p:spPr bwMode="auto">
            <a:xfrm>
              <a:off x="930" y="1849"/>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3600" name="Rectangle 65"/>
            <p:cNvSpPr>
              <a:spLocks noChangeArrowheads="1"/>
            </p:cNvSpPr>
            <p:nvPr/>
          </p:nvSpPr>
          <p:spPr bwMode="auto">
            <a:xfrm>
              <a:off x="3116" y="1530"/>
              <a:ext cx="21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1kΩ</a:t>
              </a:r>
              <a:endParaRPr lang="en-GB" altLang="en-US"/>
            </a:p>
          </p:txBody>
        </p:sp>
        <p:sp>
          <p:nvSpPr>
            <p:cNvPr id="23601" name="Line 66"/>
            <p:cNvSpPr>
              <a:spLocks noChangeShapeType="1"/>
            </p:cNvSpPr>
            <p:nvPr/>
          </p:nvSpPr>
          <p:spPr bwMode="auto">
            <a:xfrm>
              <a:off x="3394" y="1349"/>
              <a:ext cx="1"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Rectangle 67"/>
            <p:cNvSpPr>
              <a:spLocks noChangeArrowheads="1"/>
            </p:cNvSpPr>
            <p:nvPr/>
          </p:nvSpPr>
          <p:spPr bwMode="auto">
            <a:xfrm>
              <a:off x="3360" y="1478"/>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3603" name="Freeform 68"/>
            <p:cNvSpPr>
              <a:spLocks/>
            </p:cNvSpPr>
            <p:nvPr/>
          </p:nvSpPr>
          <p:spPr bwMode="auto">
            <a:xfrm>
              <a:off x="3373" y="1944"/>
              <a:ext cx="57" cy="53"/>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3604" name="Rectangle 69"/>
            <p:cNvSpPr>
              <a:spLocks noChangeArrowheads="1"/>
            </p:cNvSpPr>
            <p:nvPr/>
          </p:nvSpPr>
          <p:spPr bwMode="auto">
            <a:xfrm>
              <a:off x="3455" y="1908"/>
              <a:ext cx="1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3605" name="Rectangle 70"/>
            <p:cNvSpPr>
              <a:spLocks noChangeArrowheads="1"/>
            </p:cNvSpPr>
            <p:nvPr/>
          </p:nvSpPr>
          <p:spPr bwMode="auto">
            <a:xfrm>
              <a:off x="2052" y="2356"/>
              <a:ext cx="5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f</a:t>
              </a:r>
              <a:r>
                <a:rPr lang="en-US" altLang="en-US" sz="1300">
                  <a:solidFill>
                    <a:srgbClr val="000000"/>
                  </a:solidFill>
                  <a:latin typeface="Times New Roman" pitchFamily="18" charset="0"/>
                </a:rPr>
                <a:t> = 100kΩ</a:t>
              </a:r>
              <a:endParaRPr lang="en-GB" altLang="en-US"/>
            </a:p>
          </p:txBody>
        </p:sp>
        <p:sp>
          <p:nvSpPr>
            <p:cNvPr id="23606" name="Line 71"/>
            <p:cNvSpPr>
              <a:spLocks noChangeShapeType="1"/>
            </p:cNvSpPr>
            <p:nvPr/>
          </p:nvSpPr>
          <p:spPr bwMode="auto">
            <a:xfrm>
              <a:off x="1222" y="1213"/>
              <a:ext cx="0" cy="105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7" name="Line 72"/>
            <p:cNvSpPr>
              <a:spLocks noChangeShapeType="1"/>
            </p:cNvSpPr>
            <p:nvPr/>
          </p:nvSpPr>
          <p:spPr bwMode="auto">
            <a:xfrm>
              <a:off x="3057" y="1349"/>
              <a:ext cx="0" cy="92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73"/>
            <p:cNvSpPr>
              <a:spLocks noChangeShapeType="1"/>
            </p:cNvSpPr>
            <p:nvPr/>
          </p:nvSpPr>
          <p:spPr bwMode="auto">
            <a:xfrm>
              <a:off x="1222" y="2271"/>
              <a:ext cx="183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9" name="Rectangle 74"/>
            <p:cNvSpPr>
              <a:spLocks noChangeArrowheads="1"/>
            </p:cNvSpPr>
            <p:nvPr/>
          </p:nvSpPr>
          <p:spPr bwMode="auto">
            <a:xfrm rot="-5400000">
              <a:off x="2147" y="2146"/>
              <a:ext cx="90" cy="236"/>
            </a:xfrm>
            <a:prstGeom prst="rect">
              <a:avLst/>
            </a:prstGeom>
            <a:solidFill>
              <a:srgbClr val="FFFFFF"/>
            </a:solidFill>
            <a:ln w="8890">
              <a:solidFill>
                <a:srgbClr val="FF0000"/>
              </a:solidFill>
              <a:miter lim="800000"/>
              <a:headEnd/>
              <a:tailEnd/>
            </a:ln>
          </p:spPr>
          <p:txBody>
            <a:bodyPr/>
            <a:lstStyle/>
            <a:p>
              <a:endParaRPr lang="en-US" altLang="en-US"/>
            </a:p>
          </p:txBody>
        </p:sp>
        <p:sp>
          <p:nvSpPr>
            <p:cNvPr id="23610" name="Line 75"/>
            <p:cNvSpPr>
              <a:spLocks noChangeShapeType="1"/>
            </p:cNvSpPr>
            <p:nvPr/>
          </p:nvSpPr>
          <p:spPr bwMode="auto">
            <a:xfrm flipV="1">
              <a:off x="3599" y="1435"/>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11" name="Rectangle 77"/>
            <p:cNvSpPr>
              <a:spLocks noChangeArrowheads="1"/>
            </p:cNvSpPr>
            <p:nvPr/>
          </p:nvSpPr>
          <p:spPr bwMode="auto">
            <a:xfrm>
              <a:off x="1677" y="1165"/>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1</a:t>
              </a:r>
              <a:endParaRPr lang="en-GB" altLang="en-US"/>
            </a:p>
          </p:txBody>
        </p:sp>
        <p:sp>
          <p:nvSpPr>
            <p:cNvPr id="23612" name="Rectangle 78"/>
            <p:cNvSpPr>
              <a:spLocks noChangeArrowheads="1"/>
            </p:cNvSpPr>
            <p:nvPr/>
          </p:nvSpPr>
          <p:spPr bwMode="auto">
            <a:xfrm>
              <a:off x="2679" y="1112"/>
              <a:ext cx="1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3</a:t>
              </a:r>
              <a:endParaRPr lang="en-GB" altLang="en-US"/>
            </a:p>
          </p:txBody>
        </p:sp>
        <p:sp>
          <p:nvSpPr>
            <p:cNvPr id="23613" name="Rectangle 79"/>
            <p:cNvSpPr>
              <a:spLocks noChangeArrowheads="1"/>
            </p:cNvSpPr>
            <p:nvPr/>
          </p:nvSpPr>
          <p:spPr bwMode="auto">
            <a:xfrm>
              <a:off x="2128" y="1336"/>
              <a:ext cx="18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2</a:t>
              </a:r>
              <a:endParaRPr lang="en-GB" altLang="en-US"/>
            </a:p>
          </p:txBody>
        </p:sp>
        <p:grpSp>
          <p:nvGrpSpPr>
            <p:cNvPr id="23614" name="Group 80"/>
            <p:cNvGrpSpPr>
              <a:grpSpLocks/>
            </p:cNvGrpSpPr>
            <p:nvPr/>
          </p:nvGrpSpPr>
          <p:grpSpPr bwMode="auto">
            <a:xfrm rot="-5400000">
              <a:off x="2310" y="1625"/>
              <a:ext cx="38" cy="189"/>
              <a:chOff x="5233" y="2201"/>
              <a:chExt cx="122" cy="566"/>
            </a:xfrm>
          </p:grpSpPr>
          <p:sp>
            <p:nvSpPr>
              <p:cNvPr id="23625" name="Line 81"/>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6" name="Line 82"/>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15" name="Line 83"/>
            <p:cNvSpPr>
              <a:spLocks noChangeShapeType="1"/>
            </p:cNvSpPr>
            <p:nvPr/>
          </p:nvSpPr>
          <p:spPr bwMode="auto">
            <a:xfrm>
              <a:off x="2097" y="1558"/>
              <a:ext cx="2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6" name="Line 84"/>
            <p:cNvSpPr>
              <a:spLocks noChangeShapeType="1"/>
            </p:cNvSpPr>
            <p:nvPr/>
          </p:nvSpPr>
          <p:spPr bwMode="auto">
            <a:xfrm>
              <a:off x="2310" y="1558"/>
              <a:ext cx="0"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7" name="Line 85"/>
            <p:cNvSpPr>
              <a:spLocks noChangeShapeType="1"/>
            </p:cNvSpPr>
            <p:nvPr/>
          </p:nvSpPr>
          <p:spPr bwMode="auto">
            <a:xfrm>
              <a:off x="2310" y="1739"/>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8" name="Rectangle 141"/>
            <p:cNvSpPr>
              <a:spLocks noChangeArrowheads="1"/>
            </p:cNvSpPr>
            <p:nvPr/>
          </p:nvSpPr>
          <p:spPr bwMode="auto">
            <a:xfrm>
              <a:off x="517" y="1258"/>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g</a:t>
              </a:r>
              <a:endParaRPr lang="en-GB" altLang="en-US"/>
            </a:p>
          </p:txBody>
        </p:sp>
        <p:sp>
          <p:nvSpPr>
            <p:cNvPr id="23619" name="Line 145"/>
            <p:cNvSpPr>
              <a:spLocks noChangeShapeType="1"/>
            </p:cNvSpPr>
            <p:nvPr/>
          </p:nvSpPr>
          <p:spPr bwMode="auto">
            <a:xfrm>
              <a:off x="1224" y="1319"/>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20" name="Rectangle 146"/>
            <p:cNvSpPr>
              <a:spLocks noChangeArrowheads="1"/>
            </p:cNvSpPr>
            <p:nvPr/>
          </p:nvSpPr>
          <p:spPr bwMode="auto">
            <a:xfrm>
              <a:off x="1270" y="1294"/>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sp>
          <p:nvSpPr>
            <p:cNvPr id="23621" name="Line 147"/>
            <p:cNvSpPr>
              <a:spLocks noChangeShapeType="1"/>
            </p:cNvSpPr>
            <p:nvPr/>
          </p:nvSpPr>
          <p:spPr bwMode="auto">
            <a:xfrm rot="5400000" flipV="1">
              <a:off x="926" y="1147"/>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22" name="Rectangle 148"/>
            <p:cNvSpPr>
              <a:spLocks noChangeArrowheads="1"/>
            </p:cNvSpPr>
            <p:nvPr/>
          </p:nvSpPr>
          <p:spPr bwMode="auto">
            <a:xfrm>
              <a:off x="866" y="1049"/>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g</a:t>
              </a:r>
              <a:endParaRPr lang="en-GB" altLang="en-US"/>
            </a:p>
          </p:txBody>
        </p:sp>
        <p:sp>
          <p:nvSpPr>
            <p:cNvPr id="23623" name="Rectangle 76"/>
            <p:cNvSpPr>
              <a:spLocks noChangeArrowheads="1"/>
            </p:cNvSpPr>
            <p:nvPr/>
          </p:nvSpPr>
          <p:spPr bwMode="auto">
            <a:xfrm>
              <a:off x="3662" y="1558"/>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out</a:t>
              </a:r>
              <a:endParaRPr lang="en-GB" altLang="en-US"/>
            </a:p>
          </p:txBody>
        </p:sp>
        <p:sp>
          <p:nvSpPr>
            <p:cNvPr id="23624" name="Rectangle 155"/>
            <p:cNvSpPr>
              <a:spLocks noChangeArrowheads="1"/>
            </p:cNvSpPr>
            <p:nvPr/>
          </p:nvSpPr>
          <p:spPr bwMode="auto">
            <a:xfrm>
              <a:off x="2717" y="1947"/>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25</a:t>
            </a:fld>
            <a:endParaRPr lang="en-GB"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457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1" name="Text Box 6"/>
          <p:cNvSpPr txBox="1">
            <a:spLocks noChangeArrowheads="1"/>
          </p:cNvSpPr>
          <p:nvPr/>
        </p:nvSpPr>
        <p:spPr bwMode="auto">
          <a:xfrm>
            <a:off x="247650" y="4059238"/>
            <a:ext cx="8720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Provided the loop gain </a:t>
            </a:r>
            <a:r>
              <a:rPr lang="el-GR" altLang="en-US" sz="1600">
                <a:cs typeface="Arial" charset="0"/>
              </a:rPr>
              <a:t>β</a:t>
            </a:r>
            <a:r>
              <a:rPr lang="en-US" altLang="en-US" sz="1600">
                <a:cs typeface="Arial" charset="0"/>
              </a:rPr>
              <a:t>A</a:t>
            </a:r>
            <a:r>
              <a:rPr lang="en-US" altLang="en-US" sz="1600" baseline="-25000">
                <a:cs typeface="Arial" charset="0"/>
              </a:rPr>
              <a:t>rOL</a:t>
            </a:r>
            <a:r>
              <a:rPr lang="en-US" altLang="en-US" sz="1600">
                <a:cs typeface="Arial" charset="0"/>
              </a:rPr>
              <a:t> </a:t>
            </a:r>
            <a:r>
              <a:rPr lang="en-GB" altLang="en-US" sz="1600"/>
              <a:t>&gt;&gt; 1, then the closed loop gain of the circuit is approximately  </a:t>
            </a:r>
          </a:p>
        </p:txBody>
      </p:sp>
      <p:graphicFrame>
        <p:nvGraphicFramePr>
          <p:cNvPr id="24582" name="Object 7"/>
          <p:cNvGraphicFramePr>
            <a:graphicFrameLocks noChangeAspect="1"/>
          </p:cNvGraphicFramePr>
          <p:nvPr/>
        </p:nvGraphicFramePr>
        <p:xfrm>
          <a:off x="1608138" y="4456113"/>
          <a:ext cx="4473575" cy="631825"/>
        </p:xfrm>
        <a:graphic>
          <a:graphicData uri="http://schemas.openxmlformats.org/presentationml/2006/ole">
            <mc:AlternateContent xmlns:mc="http://schemas.openxmlformats.org/markup-compatibility/2006">
              <mc:Choice xmlns:v="urn:schemas-microsoft-com:vml" Requires="v">
                <p:oleObj spid="_x0000_s24723" name="Equation" r:id="rId4" imgW="3086100" imgH="431800" progId="Equation.3">
                  <p:embed/>
                </p:oleObj>
              </mc:Choice>
              <mc:Fallback>
                <p:oleObj name="Equation" r:id="rId4" imgW="30861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8138" y="4456113"/>
                        <a:ext cx="44735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83" name="Group 124"/>
          <p:cNvGrpSpPr>
            <a:grpSpLocks/>
          </p:cNvGrpSpPr>
          <p:nvPr/>
        </p:nvGrpSpPr>
        <p:grpSpPr bwMode="auto">
          <a:xfrm>
            <a:off x="6219825" y="946150"/>
            <a:ext cx="2743200" cy="2273300"/>
            <a:chOff x="3918" y="596"/>
            <a:chExt cx="1728" cy="1432"/>
          </a:xfrm>
        </p:grpSpPr>
        <p:sp>
          <p:nvSpPr>
            <p:cNvPr id="24675" name="Text Box 10"/>
            <p:cNvSpPr txBox="1">
              <a:spLocks noChangeArrowheads="1"/>
            </p:cNvSpPr>
            <p:nvPr/>
          </p:nvSpPr>
          <p:spPr bwMode="auto">
            <a:xfrm>
              <a:off x="3918" y="1062"/>
              <a:ext cx="2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V</a:t>
              </a:r>
              <a:r>
                <a:rPr lang="en-GB" altLang="en-US" sz="1200" baseline="-25000"/>
                <a:t>g</a:t>
              </a:r>
            </a:p>
          </p:txBody>
        </p:sp>
        <p:sp>
          <p:nvSpPr>
            <p:cNvPr id="24676" name="Line 11"/>
            <p:cNvSpPr>
              <a:spLocks noChangeShapeType="1"/>
            </p:cNvSpPr>
            <p:nvPr/>
          </p:nvSpPr>
          <p:spPr bwMode="auto">
            <a:xfrm>
              <a:off x="4577" y="950"/>
              <a:ext cx="0" cy="4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7" name="Line 12"/>
            <p:cNvSpPr>
              <a:spLocks noChangeShapeType="1"/>
            </p:cNvSpPr>
            <p:nvPr/>
          </p:nvSpPr>
          <p:spPr bwMode="auto">
            <a:xfrm>
              <a:off x="4571" y="944"/>
              <a:ext cx="357"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8" name="Line 13"/>
            <p:cNvSpPr>
              <a:spLocks noChangeShapeType="1"/>
            </p:cNvSpPr>
            <p:nvPr/>
          </p:nvSpPr>
          <p:spPr bwMode="auto">
            <a:xfrm flipV="1">
              <a:off x="4574" y="1183"/>
              <a:ext cx="356" cy="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9" name="Line 14"/>
            <p:cNvSpPr>
              <a:spLocks noChangeShapeType="1"/>
            </p:cNvSpPr>
            <p:nvPr/>
          </p:nvSpPr>
          <p:spPr bwMode="auto">
            <a:xfrm flipH="1">
              <a:off x="4284" y="1057"/>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80" name="Line 15"/>
            <p:cNvSpPr>
              <a:spLocks noChangeShapeType="1"/>
            </p:cNvSpPr>
            <p:nvPr/>
          </p:nvSpPr>
          <p:spPr bwMode="auto">
            <a:xfrm flipH="1">
              <a:off x="4414" y="1300"/>
              <a:ext cx="1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81" name="Line 16"/>
            <p:cNvSpPr>
              <a:spLocks noChangeShapeType="1"/>
            </p:cNvSpPr>
            <p:nvPr/>
          </p:nvSpPr>
          <p:spPr bwMode="auto">
            <a:xfrm>
              <a:off x="4922" y="1182"/>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82" name="AutoShape 17"/>
            <p:cNvSpPr>
              <a:spLocks noChangeArrowheads="1"/>
            </p:cNvSpPr>
            <p:nvPr/>
          </p:nvSpPr>
          <p:spPr bwMode="auto">
            <a:xfrm flipV="1">
              <a:off x="4373" y="1533"/>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24683" name="Line 18"/>
            <p:cNvSpPr>
              <a:spLocks noChangeShapeType="1"/>
            </p:cNvSpPr>
            <p:nvPr/>
          </p:nvSpPr>
          <p:spPr bwMode="auto">
            <a:xfrm flipH="1">
              <a:off x="4522" y="800"/>
              <a:ext cx="57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84" name="Line 19"/>
            <p:cNvSpPr>
              <a:spLocks noChangeShapeType="1"/>
            </p:cNvSpPr>
            <p:nvPr/>
          </p:nvSpPr>
          <p:spPr bwMode="auto">
            <a:xfrm flipV="1">
              <a:off x="4413" y="1305"/>
              <a:ext cx="0" cy="25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85" name="Rectangle 20"/>
            <p:cNvSpPr>
              <a:spLocks noChangeArrowheads="1"/>
            </p:cNvSpPr>
            <p:nvPr/>
          </p:nvSpPr>
          <p:spPr bwMode="auto">
            <a:xfrm rot="-5400000">
              <a:off x="4797" y="716"/>
              <a:ext cx="56" cy="153"/>
            </a:xfrm>
            <a:prstGeom prst="rect">
              <a:avLst/>
            </a:prstGeom>
            <a:solidFill>
              <a:schemeClr val="bg1"/>
            </a:solidFill>
            <a:ln w="9525">
              <a:solidFill>
                <a:srgbClr val="FF0000"/>
              </a:solidFill>
              <a:miter lim="800000"/>
              <a:headEnd/>
              <a:tailEnd/>
            </a:ln>
          </p:spPr>
          <p:txBody>
            <a:bodyPr wrap="none" anchor="ctr"/>
            <a:lstStyle/>
            <a:p>
              <a:pPr algn="ctr"/>
              <a:endParaRPr lang="en-US" altLang="en-US"/>
            </a:p>
            <a:p>
              <a:pPr algn="ctr"/>
              <a:endParaRPr lang="en-US" altLang="en-US"/>
            </a:p>
            <a:p>
              <a:pPr algn="ctr"/>
              <a:endParaRPr lang="en-US" altLang="en-US"/>
            </a:p>
            <a:p>
              <a:pPr algn="ctr"/>
              <a:endParaRPr lang="en-US" altLang="en-US"/>
            </a:p>
          </p:txBody>
        </p:sp>
        <p:sp>
          <p:nvSpPr>
            <p:cNvPr id="24686" name="Text Box 21"/>
            <p:cNvSpPr txBox="1">
              <a:spLocks noChangeArrowheads="1"/>
            </p:cNvSpPr>
            <p:nvPr/>
          </p:nvSpPr>
          <p:spPr bwMode="auto">
            <a:xfrm>
              <a:off x="4577" y="928"/>
              <a:ext cx="1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t>
              </a:r>
            </a:p>
          </p:txBody>
        </p:sp>
        <p:sp>
          <p:nvSpPr>
            <p:cNvPr id="24687" name="Text Box 22"/>
            <p:cNvSpPr txBox="1">
              <a:spLocks noChangeArrowheads="1"/>
            </p:cNvSpPr>
            <p:nvPr/>
          </p:nvSpPr>
          <p:spPr bwMode="auto">
            <a:xfrm>
              <a:off x="4560" y="1202"/>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a:t>
              </a:r>
            </a:p>
          </p:txBody>
        </p:sp>
        <p:sp>
          <p:nvSpPr>
            <p:cNvPr id="24688" name="Text Box 23"/>
            <p:cNvSpPr txBox="1">
              <a:spLocks noChangeArrowheads="1"/>
            </p:cNvSpPr>
            <p:nvPr/>
          </p:nvSpPr>
          <p:spPr bwMode="auto">
            <a:xfrm>
              <a:off x="5357" y="1499"/>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R</a:t>
              </a:r>
              <a:r>
                <a:rPr lang="en-US" altLang="en-US" sz="1400" baseline="-25000"/>
                <a:t>L</a:t>
              </a:r>
            </a:p>
          </p:txBody>
        </p:sp>
        <p:sp>
          <p:nvSpPr>
            <p:cNvPr id="24689" name="Line 24"/>
            <p:cNvSpPr>
              <a:spLocks noChangeShapeType="1"/>
            </p:cNvSpPr>
            <p:nvPr/>
          </p:nvSpPr>
          <p:spPr bwMode="auto">
            <a:xfrm>
              <a:off x="5330" y="1192"/>
              <a:ext cx="0" cy="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0" name="Oval 25"/>
            <p:cNvSpPr>
              <a:spLocks noChangeArrowheads="1"/>
            </p:cNvSpPr>
            <p:nvPr/>
          </p:nvSpPr>
          <p:spPr bwMode="auto">
            <a:xfrm>
              <a:off x="5437" y="1168"/>
              <a:ext cx="34" cy="34"/>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24691" name="Rectangle 26"/>
            <p:cNvSpPr>
              <a:spLocks noChangeArrowheads="1"/>
            </p:cNvSpPr>
            <p:nvPr/>
          </p:nvSpPr>
          <p:spPr bwMode="auto">
            <a:xfrm>
              <a:off x="5302" y="1528"/>
              <a:ext cx="56" cy="153"/>
            </a:xfrm>
            <a:prstGeom prst="rect">
              <a:avLst/>
            </a:prstGeom>
            <a:solidFill>
              <a:schemeClr val="bg1"/>
            </a:solidFill>
            <a:ln w="9525">
              <a:solidFill>
                <a:schemeClr val="tx1"/>
              </a:solidFill>
              <a:miter lim="800000"/>
              <a:headEnd/>
              <a:tailEnd/>
            </a:ln>
          </p:spPr>
          <p:txBody>
            <a:bodyPr wrap="none" anchor="ctr"/>
            <a:lstStyle/>
            <a:p>
              <a:pPr algn="ctr"/>
              <a:endParaRPr lang="en-US" altLang="en-US"/>
            </a:p>
            <a:p>
              <a:pPr algn="ctr"/>
              <a:endParaRPr lang="en-US" altLang="en-US"/>
            </a:p>
            <a:p>
              <a:pPr algn="ctr"/>
              <a:endParaRPr lang="en-US" altLang="en-US"/>
            </a:p>
            <a:p>
              <a:pPr algn="ctr"/>
              <a:endParaRPr lang="en-US" altLang="en-US"/>
            </a:p>
          </p:txBody>
        </p:sp>
        <p:sp>
          <p:nvSpPr>
            <p:cNvPr id="24692" name="AutoShape 27"/>
            <p:cNvSpPr>
              <a:spLocks noChangeArrowheads="1"/>
            </p:cNvSpPr>
            <p:nvPr/>
          </p:nvSpPr>
          <p:spPr bwMode="auto">
            <a:xfrm flipV="1">
              <a:off x="5290" y="1957"/>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24693" name="Text Box 28"/>
            <p:cNvSpPr txBox="1">
              <a:spLocks noChangeArrowheads="1"/>
            </p:cNvSpPr>
            <p:nvPr/>
          </p:nvSpPr>
          <p:spPr bwMode="auto">
            <a:xfrm>
              <a:off x="5313" y="938"/>
              <a:ext cx="3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out</a:t>
              </a:r>
            </a:p>
          </p:txBody>
        </p:sp>
        <p:sp>
          <p:nvSpPr>
            <p:cNvPr id="24694" name="Line 29"/>
            <p:cNvSpPr>
              <a:spLocks noChangeShapeType="1"/>
            </p:cNvSpPr>
            <p:nvPr/>
          </p:nvSpPr>
          <p:spPr bwMode="auto">
            <a:xfrm>
              <a:off x="4164" y="1057"/>
              <a:ext cx="0"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5" name="Line 30"/>
            <p:cNvSpPr>
              <a:spLocks noChangeShapeType="1"/>
            </p:cNvSpPr>
            <p:nvPr/>
          </p:nvSpPr>
          <p:spPr bwMode="auto">
            <a:xfrm>
              <a:off x="4166" y="1055"/>
              <a:ext cx="4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6" name="Rectangle 31"/>
            <p:cNvSpPr>
              <a:spLocks noChangeArrowheads="1"/>
            </p:cNvSpPr>
            <p:nvPr/>
          </p:nvSpPr>
          <p:spPr bwMode="auto">
            <a:xfrm rot="5400000">
              <a:off x="4329" y="962"/>
              <a:ext cx="68" cy="191"/>
            </a:xfrm>
            <a:prstGeom prst="rect">
              <a:avLst/>
            </a:prstGeom>
            <a:solidFill>
              <a:schemeClr val="bg1"/>
            </a:solidFill>
            <a:ln w="12700">
              <a:solidFill>
                <a:schemeClr val="tx1"/>
              </a:solidFill>
              <a:miter lim="800000"/>
              <a:headEnd/>
              <a:tailEnd/>
            </a:ln>
          </p:spPr>
          <p:txBody>
            <a:bodyPr wrap="none" anchor="ctr"/>
            <a:lstStyle/>
            <a:p>
              <a:endParaRPr lang="en-US" altLang="en-US"/>
            </a:p>
          </p:txBody>
        </p:sp>
        <p:sp>
          <p:nvSpPr>
            <p:cNvPr id="24697" name="Oval 32"/>
            <p:cNvSpPr>
              <a:spLocks noChangeArrowheads="1"/>
            </p:cNvSpPr>
            <p:nvPr/>
          </p:nvSpPr>
          <p:spPr bwMode="auto">
            <a:xfrm>
              <a:off x="4086" y="1212"/>
              <a:ext cx="152" cy="152"/>
            </a:xfrm>
            <a:prstGeom prst="ellipse">
              <a:avLst/>
            </a:prstGeom>
            <a:solidFill>
              <a:schemeClr val="bg1"/>
            </a:solidFill>
            <a:ln w="12700">
              <a:solidFill>
                <a:schemeClr val="tx1"/>
              </a:solidFill>
              <a:round/>
              <a:headEnd/>
              <a:tailEnd/>
            </a:ln>
          </p:spPr>
          <p:txBody>
            <a:bodyPr wrap="none" anchor="ctr"/>
            <a:lstStyle/>
            <a:p>
              <a:endParaRPr lang="en-US" altLang="en-US"/>
            </a:p>
          </p:txBody>
        </p:sp>
        <p:sp>
          <p:nvSpPr>
            <p:cNvPr id="24698" name="AutoShape 33"/>
            <p:cNvSpPr>
              <a:spLocks noChangeArrowheads="1"/>
            </p:cNvSpPr>
            <p:nvPr/>
          </p:nvSpPr>
          <p:spPr bwMode="auto">
            <a:xfrm flipV="1">
              <a:off x="4126" y="1471"/>
              <a:ext cx="82" cy="71"/>
            </a:xfrm>
            <a:prstGeom prst="triangle">
              <a:avLst>
                <a:gd name="adj" fmla="val 50000"/>
              </a:avLst>
            </a:prstGeom>
            <a:solidFill>
              <a:srgbClr val="777777"/>
            </a:solidFill>
            <a:ln w="9525">
              <a:solidFill>
                <a:schemeClr val="tx1"/>
              </a:solidFill>
              <a:miter lim="800000"/>
              <a:headEnd/>
              <a:tailEnd/>
            </a:ln>
          </p:spPr>
          <p:txBody>
            <a:bodyPr wrap="none" anchor="ctr"/>
            <a:lstStyle/>
            <a:p>
              <a:endParaRPr lang="en-US" altLang="en-US"/>
            </a:p>
          </p:txBody>
        </p:sp>
        <p:sp>
          <p:nvSpPr>
            <p:cNvPr id="24699" name="Text Box 34"/>
            <p:cNvSpPr txBox="1">
              <a:spLocks noChangeArrowheads="1"/>
            </p:cNvSpPr>
            <p:nvPr/>
          </p:nvSpPr>
          <p:spPr bwMode="auto">
            <a:xfrm>
              <a:off x="4246" y="842"/>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g</a:t>
              </a:r>
            </a:p>
          </p:txBody>
        </p:sp>
        <p:sp>
          <p:nvSpPr>
            <p:cNvPr id="24700" name="Line 35"/>
            <p:cNvSpPr>
              <a:spLocks noChangeShapeType="1"/>
            </p:cNvSpPr>
            <p:nvPr/>
          </p:nvSpPr>
          <p:spPr bwMode="auto">
            <a:xfrm flipV="1">
              <a:off x="4742" y="917"/>
              <a:ext cx="0" cy="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1" name="Line 36"/>
            <p:cNvSpPr>
              <a:spLocks noChangeShapeType="1"/>
            </p:cNvSpPr>
            <p:nvPr/>
          </p:nvSpPr>
          <p:spPr bwMode="auto">
            <a:xfrm>
              <a:off x="4756" y="1293"/>
              <a:ext cx="0" cy="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2" name="Line 37"/>
            <p:cNvSpPr>
              <a:spLocks noChangeShapeType="1"/>
            </p:cNvSpPr>
            <p:nvPr/>
          </p:nvSpPr>
          <p:spPr bwMode="auto">
            <a:xfrm flipV="1">
              <a:off x="4515" y="799"/>
              <a:ext cx="0" cy="25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3" name="Line 38"/>
            <p:cNvSpPr>
              <a:spLocks noChangeShapeType="1"/>
            </p:cNvSpPr>
            <p:nvPr/>
          </p:nvSpPr>
          <p:spPr bwMode="auto">
            <a:xfrm flipV="1">
              <a:off x="5093" y="801"/>
              <a:ext cx="0" cy="37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4" name="Text Box 39"/>
            <p:cNvSpPr txBox="1">
              <a:spLocks noChangeArrowheads="1"/>
            </p:cNvSpPr>
            <p:nvPr/>
          </p:nvSpPr>
          <p:spPr bwMode="auto">
            <a:xfrm>
              <a:off x="4716" y="596"/>
              <a:ext cx="24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R</a:t>
              </a:r>
              <a:r>
                <a:rPr lang="en-GB" altLang="en-US" sz="1200" baseline="-25000"/>
                <a:t>f</a:t>
              </a:r>
            </a:p>
          </p:txBody>
        </p:sp>
      </p:grpSp>
      <p:sp>
        <p:nvSpPr>
          <p:cNvPr id="24584" name="Rectangle 40"/>
          <p:cNvSpPr>
            <a:spLocks noChangeArrowheads="1"/>
          </p:cNvSpPr>
          <p:nvPr/>
        </p:nvSpPr>
        <p:spPr bwMode="auto">
          <a:xfrm>
            <a:off x="946150" y="2527300"/>
            <a:ext cx="219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g</a:t>
            </a:r>
            <a:endParaRPr lang="en-GB" altLang="en-US"/>
          </a:p>
        </p:txBody>
      </p:sp>
      <p:sp>
        <p:nvSpPr>
          <p:cNvPr id="24585" name="Freeform 41"/>
          <p:cNvSpPr>
            <a:spLocks/>
          </p:cNvSpPr>
          <p:nvPr/>
        </p:nvSpPr>
        <p:spPr bwMode="auto">
          <a:xfrm>
            <a:off x="1196975" y="2516188"/>
            <a:ext cx="269875" cy="255587"/>
          </a:xfrm>
          <a:custGeom>
            <a:avLst/>
            <a:gdLst>
              <a:gd name="T0" fmla="*/ 0 w 511"/>
              <a:gd name="T1" fmla="*/ 2147483647 h 508"/>
              <a:gd name="T2" fmla="*/ 2147483647 w 511"/>
              <a:gd name="T3" fmla="*/ 2147483647 h 508"/>
              <a:gd name="T4" fmla="*/ 2147483647 w 511"/>
              <a:gd name="T5" fmla="*/ 2147483647 h 508"/>
              <a:gd name="T6" fmla="*/ 2147483647 w 511"/>
              <a:gd name="T7" fmla="*/ 2147483647 h 508"/>
              <a:gd name="T8" fmla="*/ 2147483647 w 511"/>
              <a:gd name="T9" fmla="*/ 2147483647 h 508"/>
              <a:gd name="T10" fmla="*/ 2147483647 w 511"/>
              <a:gd name="T11" fmla="*/ 2147483647 h 508"/>
              <a:gd name="T12" fmla="*/ 2147483647 w 511"/>
              <a:gd name="T13" fmla="*/ 2147483647 h 508"/>
              <a:gd name="T14" fmla="*/ 2147483647 w 511"/>
              <a:gd name="T15" fmla="*/ 2147483647 h 508"/>
              <a:gd name="T16" fmla="*/ 2147483647 w 511"/>
              <a:gd name="T17" fmla="*/ 0 h 508"/>
              <a:gd name="T18" fmla="*/ 2147483647 w 511"/>
              <a:gd name="T19" fmla="*/ 0 h 508"/>
              <a:gd name="T20" fmla="*/ 2147483647 w 511"/>
              <a:gd name="T21" fmla="*/ 2147483647 h 508"/>
              <a:gd name="T22" fmla="*/ 2147483647 w 511"/>
              <a:gd name="T23" fmla="*/ 2147483647 h 508"/>
              <a:gd name="T24" fmla="*/ 2147483647 w 511"/>
              <a:gd name="T25" fmla="*/ 2147483647 h 508"/>
              <a:gd name="T26" fmla="*/ 2147483647 w 511"/>
              <a:gd name="T27" fmla="*/ 2147483647 h 508"/>
              <a:gd name="T28" fmla="*/ 2147483647 w 511"/>
              <a:gd name="T29" fmla="*/ 2147483647 h 508"/>
              <a:gd name="T30" fmla="*/ 2147483647 w 511"/>
              <a:gd name="T31" fmla="*/ 2147483647 h 508"/>
              <a:gd name="T32" fmla="*/ 2147483647 w 511"/>
              <a:gd name="T33" fmla="*/ 2147483647 h 508"/>
              <a:gd name="T34" fmla="*/ 2147483647 w 511"/>
              <a:gd name="T35" fmla="*/ 2147483647 h 508"/>
              <a:gd name="T36" fmla="*/ 2147483647 w 511"/>
              <a:gd name="T37" fmla="*/ 2147483647 h 508"/>
              <a:gd name="T38" fmla="*/ 2147483647 w 511"/>
              <a:gd name="T39" fmla="*/ 2147483647 h 508"/>
              <a:gd name="T40" fmla="*/ 2147483647 w 511"/>
              <a:gd name="T41" fmla="*/ 2147483647 h 508"/>
              <a:gd name="T42" fmla="*/ 2147483647 w 511"/>
              <a:gd name="T43" fmla="*/ 2147483647 h 508"/>
              <a:gd name="T44" fmla="*/ 2147483647 w 511"/>
              <a:gd name="T45" fmla="*/ 2147483647 h 508"/>
              <a:gd name="T46" fmla="*/ 2147483647 w 511"/>
              <a:gd name="T47" fmla="*/ 2147483647 h 508"/>
              <a:gd name="T48" fmla="*/ 2147483647 w 511"/>
              <a:gd name="T49" fmla="*/ 2147483647 h 508"/>
              <a:gd name="T50" fmla="*/ 2147483647 w 511"/>
              <a:gd name="T51" fmla="*/ 2147483647 h 508"/>
              <a:gd name="T52" fmla="*/ 2147483647 w 511"/>
              <a:gd name="T53" fmla="*/ 2147483647 h 508"/>
              <a:gd name="T54" fmla="*/ 2147483647 w 511"/>
              <a:gd name="T55" fmla="*/ 2147483647 h 508"/>
              <a:gd name="T56" fmla="*/ 2147483647 w 511"/>
              <a:gd name="T57" fmla="*/ 2147483647 h 508"/>
              <a:gd name="T58" fmla="*/ 2147483647 w 511"/>
              <a:gd name="T59" fmla="*/ 2147483647 h 508"/>
              <a:gd name="T60" fmla="*/ 2147483647 w 511"/>
              <a:gd name="T61" fmla="*/ 2147483647 h 508"/>
              <a:gd name="T62" fmla="*/ 2147483647 w 511"/>
              <a:gd name="T63" fmla="*/ 2147483647 h 508"/>
              <a:gd name="T64" fmla="*/ 2147483647 w 511"/>
              <a:gd name="T65" fmla="*/ 2147483647 h 508"/>
              <a:gd name="T66" fmla="*/ 2147483647 w 511"/>
              <a:gd name="T67" fmla="*/ 2147483647 h 508"/>
              <a:gd name="T68" fmla="*/ 0 w 511"/>
              <a:gd name="T69" fmla="*/ 2147483647 h 5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8"/>
              <a:gd name="T107" fmla="*/ 511 w 511"/>
              <a:gd name="T108" fmla="*/ 508 h 5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8">
                <a:moveTo>
                  <a:pt x="0" y="254"/>
                </a:moveTo>
                <a:lnTo>
                  <a:pt x="5" y="206"/>
                </a:lnTo>
                <a:lnTo>
                  <a:pt x="17" y="160"/>
                </a:lnTo>
                <a:lnTo>
                  <a:pt x="39" y="119"/>
                </a:lnTo>
                <a:lnTo>
                  <a:pt x="68" y="81"/>
                </a:lnTo>
                <a:lnTo>
                  <a:pt x="103" y="50"/>
                </a:lnTo>
                <a:lnTo>
                  <a:pt x="142" y="26"/>
                </a:lnTo>
                <a:lnTo>
                  <a:pt x="187" y="9"/>
                </a:lnTo>
                <a:lnTo>
                  <a:pt x="233" y="0"/>
                </a:lnTo>
                <a:lnTo>
                  <a:pt x="278" y="0"/>
                </a:lnTo>
                <a:lnTo>
                  <a:pt x="326" y="9"/>
                </a:lnTo>
                <a:lnTo>
                  <a:pt x="369" y="26"/>
                </a:lnTo>
                <a:lnTo>
                  <a:pt x="410" y="50"/>
                </a:lnTo>
                <a:lnTo>
                  <a:pt x="444" y="81"/>
                </a:lnTo>
                <a:lnTo>
                  <a:pt x="472" y="119"/>
                </a:lnTo>
                <a:lnTo>
                  <a:pt x="494" y="160"/>
                </a:lnTo>
                <a:lnTo>
                  <a:pt x="506" y="206"/>
                </a:lnTo>
                <a:lnTo>
                  <a:pt x="511" y="254"/>
                </a:lnTo>
                <a:lnTo>
                  <a:pt x="506" y="299"/>
                </a:lnTo>
                <a:lnTo>
                  <a:pt x="494" y="345"/>
                </a:lnTo>
                <a:lnTo>
                  <a:pt x="472" y="388"/>
                </a:lnTo>
                <a:lnTo>
                  <a:pt x="444" y="424"/>
                </a:lnTo>
                <a:lnTo>
                  <a:pt x="410" y="457"/>
                </a:lnTo>
                <a:lnTo>
                  <a:pt x="369" y="481"/>
                </a:lnTo>
                <a:lnTo>
                  <a:pt x="326" y="498"/>
                </a:lnTo>
                <a:lnTo>
                  <a:pt x="278" y="508"/>
                </a:lnTo>
                <a:lnTo>
                  <a:pt x="233" y="508"/>
                </a:lnTo>
                <a:lnTo>
                  <a:pt x="187" y="498"/>
                </a:lnTo>
                <a:lnTo>
                  <a:pt x="142" y="481"/>
                </a:lnTo>
                <a:lnTo>
                  <a:pt x="103" y="457"/>
                </a:lnTo>
                <a:lnTo>
                  <a:pt x="68" y="424"/>
                </a:lnTo>
                <a:lnTo>
                  <a:pt x="39" y="388"/>
                </a:lnTo>
                <a:lnTo>
                  <a:pt x="17" y="345"/>
                </a:lnTo>
                <a:lnTo>
                  <a:pt x="5" y="299"/>
                </a:lnTo>
                <a:lnTo>
                  <a:pt x="0" y="254"/>
                </a:lnTo>
                <a:close/>
              </a:path>
            </a:pathLst>
          </a:custGeom>
          <a:solidFill>
            <a:srgbClr val="FFFFFF"/>
          </a:solidFill>
          <a:ln w="8890">
            <a:solidFill>
              <a:srgbClr val="000000"/>
            </a:solidFill>
            <a:prstDash val="solid"/>
            <a:round/>
            <a:headEnd/>
            <a:tailEnd/>
          </a:ln>
        </p:spPr>
        <p:txBody>
          <a:bodyPr/>
          <a:lstStyle/>
          <a:p>
            <a:endParaRPr lang="zh-CN" altLang="en-US"/>
          </a:p>
        </p:txBody>
      </p:sp>
      <p:sp>
        <p:nvSpPr>
          <p:cNvPr id="24586" name="Freeform 42"/>
          <p:cNvSpPr>
            <a:spLocks/>
          </p:cNvSpPr>
          <p:nvPr/>
        </p:nvSpPr>
        <p:spPr bwMode="auto">
          <a:xfrm>
            <a:off x="1287463" y="2981325"/>
            <a:ext cx="90487" cy="85725"/>
          </a:xfrm>
          <a:custGeom>
            <a:avLst/>
            <a:gdLst>
              <a:gd name="T0" fmla="*/ 0 w 170"/>
              <a:gd name="T1" fmla="*/ 0 h 170"/>
              <a:gd name="T2" fmla="*/ 2147483647 w 170"/>
              <a:gd name="T3" fmla="*/ 0 h 170"/>
              <a:gd name="T4" fmla="*/ 2147483647 w 170"/>
              <a:gd name="T5" fmla="*/ 2147483647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4587" name="Line 43"/>
          <p:cNvSpPr>
            <a:spLocks noChangeShapeType="1"/>
          </p:cNvSpPr>
          <p:nvPr/>
        </p:nvSpPr>
        <p:spPr bwMode="auto">
          <a:xfrm flipV="1">
            <a:off x="1331913" y="1925638"/>
            <a:ext cx="1587" cy="59055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44"/>
          <p:cNvSpPr>
            <a:spLocks noChangeShapeType="1"/>
          </p:cNvSpPr>
          <p:nvPr/>
        </p:nvSpPr>
        <p:spPr bwMode="auto">
          <a:xfrm>
            <a:off x="1711325" y="1925638"/>
            <a:ext cx="736600" cy="158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45"/>
          <p:cNvSpPr>
            <a:spLocks noChangeShapeType="1"/>
          </p:cNvSpPr>
          <p:nvPr/>
        </p:nvSpPr>
        <p:spPr bwMode="auto">
          <a:xfrm flipV="1">
            <a:off x="1331913" y="2771775"/>
            <a:ext cx="1587" cy="23971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46"/>
          <p:cNvSpPr>
            <a:spLocks noChangeShapeType="1"/>
          </p:cNvSpPr>
          <p:nvPr/>
        </p:nvSpPr>
        <p:spPr bwMode="auto">
          <a:xfrm flipV="1">
            <a:off x="3328988" y="1008063"/>
            <a:ext cx="1587" cy="9175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47"/>
          <p:cNvSpPr>
            <a:spLocks noChangeShapeType="1"/>
          </p:cNvSpPr>
          <p:nvPr/>
        </p:nvSpPr>
        <p:spPr bwMode="auto">
          <a:xfrm>
            <a:off x="2600325" y="1008063"/>
            <a:ext cx="1820863" cy="158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2" name="Group 48"/>
          <p:cNvGrpSpPr>
            <a:grpSpLocks/>
          </p:cNvGrpSpPr>
          <p:nvPr/>
        </p:nvGrpSpPr>
        <p:grpSpPr bwMode="auto">
          <a:xfrm>
            <a:off x="2447925" y="1573213"/>
            <a:ext cx="152400" cy="635000"/>
            <a:chOff x="1145" y="1354"/>
            <a:chExt cx="283" cy="1275"/>
          </a:xfrm>
        </p:grpSpPr>
        <p:sp>
          <p:nvSpPr>
            <p:cNvPr id="24669" name="Line 49"/>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0" name="Line 50"/>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1" name="Line 51"/>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2" name="Freeform 52"/>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73" name="Line 53"/>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74" name="Line 54"/>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93" name="Line 55"/>
          <p:cNvSpPr>
            <a:spLocks noChangeShapeType="1"/>
          </p:cNvSpPr>
          <p:nvPr/>
        </p:nvSpPr>
        <p:spPr bwMode="auto">
          <a:xfrm flipH="1">
            <a:off x="2600325" y="2208213"/>
            <a:ext cx="587375" cy="158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56"/>
          <p:cNvSpPr>
            <a:spLocks noChangeShapeType="1"/>
          </p:cNvSpPr>
          <p:nvPr/>
        </p:nvSpPr>
        <p:spPr bwMode="auto">
          <a:xfrm flipV="1">
            <a:off x="2595563" y="2205038"/>
            <a:ext cx="0" cy="101123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57"/>
          <p:cNvSpPr>
            <a:spLocks noChangeShapeType="1"/>
          </p:cNvSpPr>
          <p:nvPr/>
        </p:nvSpPr>
        <p:spPr bwMode="auto">
          <a:xfrm>
            <a:off x="3328988" y="2435225"/>
            <a:ext cx="0" cy="765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Line 58"/>
          <p:cNvSpPr>
            <a:spLocks noChangeShapeType="1"/>
          </p:cNvSpPr>
          <p:nvPr/>
        </p:nvSpPr>
        <p:spPr bwMode="auto">
          <a:xfrm>
            <a:off x="2595563" y="3201988"/>
            <a:ext cx="1579562"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Rectangle 59"/>
          <p:cNvSpPr>
            <a:spLocks noChangeArrowheads="1"/>
          </p:cNvSpPr>
          <p:nvPr/>
        </p:nvSpPr>
        <p:spPr bwMode="auto">
          <a:xfrm>
            <a:off x="4437063" y="941388"/>
            <a:ext cx="4159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4598" name="Rectangle 60"/>
          <p:cNvSpPr>
            <a:spLocks noChangeArrowheads="1"/>
          </p:cNvSpPr>
          <p:nvPr/>
        </p:nvSpPr>
        <p:spPr bwMode="auto">
          <a:xfrm>
            <a:off x="4252913" y="3086100"/>
            <a:ext cx="168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
        <p:nvSpPr>
          <p:cNvPr id="24599" name="Rectangle 61"/>
          <p:cNvSpPr>
            <a:spLocks noChangeArrowheads="1"/>
          </p:cNvSpPr>
          <p:nvPr/>
        </p:nvSpPr>
        <p:spPr bwMode="auto">
          <a:xfrm>
            <a:off x="2047875" y="2646363"/>
            <a:ext cx="4318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5.1kΩ</a:t>
            </a:r>
            <a:endParaRPr lang="en-GB" altLang="en-US"/>
          </a:p>
        </p:txBody>
      </p:sp>
      <p:grpSp>
        <p:nvGrpSpPr>
          <p:cNvPr id="24600" name="Group 62"/>
          <p:cNvGrpSpPr>
            <a:grpSpLocks/>
          </p:cNvGrpSpPr>
          <p:nvPr/>
        </p:nvGrpSpPr>
        <p:grpSpPr bwMode="auto">
          <a:xfrm>
            <a:off x="3179763" y="1852613"/>
            <a:ext cx="149225" cy="635000"/>
            <a:chOff x="1145" y="1354"/>
            <a:chExt cx="283" cy="1275"/>
          </a:xfrm>
        </p:grpSpPr>
        <p:sp>
          <p:nvSpPr>
            <p:cNvPr id="24663" name="Line 63"/>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4" name="Line 64"/>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5" name="Line 65"/>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6" name="Freeform 66"/>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67" name="Line 67"/>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8" name="Line 68"/>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01" name="Line 69"/>
          <p:cNvSpPr>
            <a:spLocks noChangeShapeType="1"/>
          </p:cNvSpPr>
          <p:nvPr/>
        </p:nvSpPr>
        <p:spPr bwMode="auto">
          <a:xfrm flipV="1">
            <a:off x="2600325" y="996950"/>
            <a:ext cx="0" cy="6731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Rectangle 70"/>
          <p:cNvSpPr>
            <a:spLocks noChangeArrowheads="1"/>
          </p:cNvSpPr>
          <p:nvPr/>
        </p:nvSpPr>
        <p:spPr bwMode="auto">
          <a:xfrm>
            <a:off x="2509838" y="2536825"/>
            <a:ext cx="152400" cy="352425"/>
          </a:xfrm>
          <a:prstGeom prst="rect">
            <a:avLst/>
          </a:prstGeom>
          <a:solidFill>
            <a:srgbClr val="FFFFFF"/>
          </a:solidFill>
          <a:ln w="8890">
            <a:solidFill>
              <a:srgbClr val="000000"/>
            </a:solidFill>
            <a:miter lim="800000"/>
            <a:headEnd/>
            <a:tailEnd/>
          </a:ln>
        </p:spPr>
        <p:txBody>
          <a:bodyPr/>
          <a:lstStyle/>
          <a:p>
            <a:endParaRPr lang="en-US" altLang="en-US"/>
          </a:p>
        </p:txBody>
      </p:sp>
      <p:sp>
        <p:nvSpPr>
          <p:cNvPr id="24603" name="Rectangle 71"/>
          <p:cNvSpPr>
            <a:spLocks noChangeArrowheads="1"/>
          </p:cNvSpPr>
          <p:nvPr/>
        </p:nvSpPr>
        <p:spPr bwMode="auto">
          <a:xfrm>
            <a:off x="3471863" y="1423988"/>
            <a:ext cx="4159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12kΩ</a:t>
            </a:r>
            <a:endParaRPr lang="en-GB" altLang="en-US"/>
          </a:p>
        </p:txBody>
      </p:sp>
      <p:sp>
        <p:nvSpPr>
          <p:cNvPr id="24604" name="Rectangle 72"/>
          <p:cNvSpPr>
            <a:spLocks noChangeArrowheads="1"/>
          </p:cNvSpPr>
          <p:nvPr/>
        </p:nvSpPr>
        <p:spPr bwMode="auto">
          <a:xfrm>
            <a:off x="2781300" y="2732088"/>
            <a:ext cx="40798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10kΩ</a:t>
            </a:r>
            <a:endParaRPr lang="en-GB" altLang="en-US"/>
          </a:p>
        </p:txBody>
      </p:sp>
      <p:sp>
        <p:nvSpPr>
          <p:cNvPr id="24605" name="Rectangle 73"/>
          <p:cNvSpPr>
            <a:spLocks noChangeArrowheads="1"/>
          </p:cNvSpPr>
          <p:nvPr/>
        </p:nvSpPr>
        <p:spPr bwMode="auto">
          <a:xfrm>
            <a:off x="3257550" y="1293813"/>
            <a:ext cx="150813" cy="352425"/>
          </a:xfrm>
          <a:prstGeom prst="rect">
            <a:avLst/>
          </a:prstGeom>
          <a:solidFill>
            <a:srgbClr val="FFFFFF"/>
          </a:solidFill>
          <a:ln w="8890">
            <a:solidFill>
              <a:srgbClr val="000000"/>
            </a:solidFill>
            <a:miter lim="800000"/>
            <a:headEnd/>
            <a:tailEnd/>
          </a:ln>
        </p:spPr>
        <p:txBody>
          <a:bodyPr/>
          <a:lstStyle/>
          <a:p>
            <a:endParaRPr lang="en-US" altLang="en-US"/>
          </a:p>
        </p:txBody>
      </p:sp>
      <p:sp>
        <p:nvSpPr>
          <p:cNvPr id="24606" name="Rectangle 74"/>
          <p:cNvSpPr>
            <a:spLocks noChangeArrowheads="1"/>
          </p:cNvSpPr>
          <p:nvPr/>
        </p:nvSpPr>
        <p:spPr bwMode="auto">
          <a:xfrm>
            <a:off x="3257550" y="2562225"/>
            <a:ext cx="150813" cy="35401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4607" name="Line 75"/>
          <p:cNvSpPr>
            <a:spLocks noChangeShapeType="1"/>
          </p:cNvSpPr>
          <p:nvPr/>
        </p:nvSpPr>
        <p:spPr bwMode="auto">
          <a:xfrm flipV="1">
            <a:off x="4175125" y="1008063"/>
            <a:ext cx="0" cy="70802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Line 76"/>
          <p:cNvSpPr>
            <a:spLocks noChangeShapeType="1"/>
          </p:cNvSpPr>
          <p:nvPr/>
        </p:nvSpPr>
        <p:spPr bwMode="auto">
          <a:xfrm>
            <a:off x="4175125" y="2141538"/>
            <a:ext cx="0" cy="105886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609" name="Group 77"/>
          <p:cNvGrpSpPr>
            <a:grpSpLocks/>
          </p:cNvGrpSpPr>
          <p:nvPr/>
        </p:nvGrpSpPr>
        <p:grpSpPr bwMode="auto">
          <a:xfrm>
            <a:off x="4025900" y="1504950"/>
            <a:ext cx="150813" cy="636588"/>
            <a:chOff x="1145" y="1354"/>
            <a:chExt cx="283" cy="1275"/>
          </a:xfrm>
        </p:grpSpPr>
        <p:sp>
          <p:nvSpPr>
            <p:cNvPr id="24657" name="Line 78"/>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8" name="Line 79"/>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9" name="Line 80"/>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0" name="Freeform 81"/>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61" name="Line 82"/>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62" name="Line 83"/>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10" name="Rectangle 84"/>
          <p:cNvSpPr>
            <a:spLocks noChangeArrowheads="1"/>
          </p:cNvSpPr>
          <p:nvPr/>
        </p:nvSpPr>
        <p:spPr bwMode="auto">
          <a:xfrm>
            <a:off x="4333875" y="2513013"/>
            <a:ext cx="50641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4.7kΩ</a:t>
            </a:r>
            <a:endParaRPr lang="en-GB" altLang="en-US"/>
          </a:p>
        </p:txBody>
      </p:sp>
      <p:sp>
        <p:nvSpPr>
          <p:cNvPr id="24611" name="Rectangle 85"/>
          <p:cNvSpPr>
            <a:spLocks noChangeArrowheads="1"/>
          </p:cNvSpPr>
          <p:nvPr/>
        </p:nvSpPr>
        <p:spPr bwMode="auto">
          <a:xfrm>
            <a:off x="4102100" y="2473325"/>
            <a:ext cx="150813" cy="352425"/>
          </a:xfrm>
          <a:prstGeom prst="rect">
            <a:avLst/>
          </a:prstGeom>
          <a:solidFill>
            <a:srgbClr val="FFFFFF"/>
          </a:solidFill>
          <a:ln w="8890">
            <a:solidFill>
              <a:srgbClr val="000000"/>
            </a:solidFill>
            <a:miter lim="800000"/>
            <a:headEnd/>
            <a:tailEnd/>
          </a:ln>
        </p:spPr>
        <p:txBody>
          <a:bodyPr/>
          <a:lstStyle/>
          <a:p>
            <a:endParaRPr lang="en-US" altLang="en-US"/>
          </a:p>
        </p:txBody>
      </p:sp>
      <p:sp>
        <p:nvSpPr>
          <p:cNvPr id="24612" name="Line 86"/>
          <p:cNvSpPr>
            <a:spLocks noChangeShapeType="1"/>
          </p:cNvSpPr>
          <p:nvPr/>
        </p:nvSpPr>
        <p:spPr bwMode="auto">
          <a:xfrm flipH="1" flipV="1">
            <a:off x="3328988" y="1857375"/>
            <a:ext cx="69691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3" name="Line 87"/>
          <p:cNvSpPr>
            <a:spLocks noChangeShapeType="1"/>
          </p:cNvSpPr>
          <p:nvPr/>
        </p:nvSpPr>
        <p:spPr bwMode="auto">
          <a:xfrm>
            <a:off x="1711325" y="1765300"/>
            <a:ext cx="0" cy="279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Line 88"/>
          <p:cNvSpPr>
            <a:spLocks noChangeShapeType="1"/>
          </p:cNvSpPr>
          <p:nvPr/>
        </p:nvSpPr>
        <p:spPr bwMode="auto">
          <a:xfrm>
            <a:off x="1646238" y="1768475"/>
            <a:ext cx="1587" cy="279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615" name="Group 89"/>
          <p:cNvGrpSpPr>
            <a:grpSpLocks/>
          </p:cNvGrpSpPr>
          <p:nvPr/>
        </p:nvGrpSpPr>
        <p:grpSpPr bwMode="auto">
          <a:xfrm>
            <a:off x="5140325" y="1998663"/>
            <a:ext cx="65088" cy="282575"/>
            <a:chOff x="5233" y="2201"/>
            <a:chExt cx="122" cy="566"/>
          </a:xfrm>
        </p:grpSpPr>
        <p:sp>
          <p:nvSpPr>
            <p:cNvPr id="24655" name="Line 90"/>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6" name="Line 91"/>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16" name="Rectangle 92"/>
          <p:cNvSpPr>
            <a:spLocks noChangeArrowheads="1"/>
          </p:cNvSpPr>
          <p:nvPr/>
        </p:nvSpPr>
        <p:spPr bwMode="auto">
          <a:xfrm>
            <a:off x="744538" y="2224088"/>
            <a:ext cx="4429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4.7kΩ</a:t>
            </a:r>
            <a:endParaRPr lang="en-GB" altLang="en-US"/>
          </a:p>
        </p:txBody>
      </p:sp>
      <p:sp>
        <p:nvSpPr>
          <p:cNvPr id="24617" name="Rectangle 93"/>
          <p:cNvSpPr>
            <a:spLocks noChangeArrowheads="1"/>
          </p:cNvSpPr>
          <p:nvPr/>
        </p:nvSpPr>
        <p:spPr bwMode="auto">
          <a:xfrm>
            <a:off x="1241425" y="2066925"/>
            <a:ext cx="150813" cy="352425"/>
          </a:xfrm>
          <a:prstGeom prst="rect">
            <a:avLst/>
          </a:prstGeom>
          <a:solidFill>
            <a:srgbClr val="FFFFFF"/>
          </a:solidFill>
          <a:ln w="8890">
            <a:solidFill>
              <a:srgbClr val="000000"/>
            </a:solidFill>
            <a:miter lim="800000"/>
            <a:headEnd/>
            <a:tailEnd/>
          </a:ln>
        </p:spPr>
        <p:txBody>
          <a:bodyPr/>
          <a:lstStyle/>
          <a:p>
            <a:endParaRPr lang="en-US" altLang="en-US"/>
          </a:p>
        </p:txBody>
      </p:sp>
      <p:sp>
        <p:nvSpPr>
          <p:cNvPr id="24618" name="Line 94"/>
          <p:cNvSpPr>
            <a:spLocks noChangeShapeType="1"/>
          </p:cNvSpPr>
          <p:nvPr/>
        </p:nvSpPr>
        <p:spPr bwMode="auto">
          <a:xfrm flipH="1">
            <a:off x="1331913" y="1930400"/>
            <a:ext cx="3143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9" name="Line 95"/>
          <p:cNvSpPr>
            <a:spLocks noChangeShapeType="1"/>
          </p:cNvSpPr>
          <p:nvPr/>
        </p:nvSpPr>
        <p:spPr bwMode="auto">
          <a:xfrm>
            <a:off x="4176713" y="2141538"/>
            <a:ext cx="963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0" name="Line 96"/>
          <p:cNvSpPr>
            <a:spLocks noChangeShapeType="1"/>
          </p:cNvSpPr>
          <p:nvPr/>
        </p:nvSpPr>
        <p:spPr bwMode="auto">
          <a:xfrm>
            <a:off x="5205413" y="2141538"/>
            <a:ext cx="447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1" name="Rectangle 97"/>
          <p:cNvSpPr>
            <a:spLocks noChangeArrowheads="1"/>
          </p:cNvSpPr>
          <p:nvPr/>
        </p:nvSpPr>
        <p:spPr bwMode="auto">
          <a:xfrm>
            <a:off x="1476375" y="2935288"/>
            <a:ext cx="2540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4622" name="Rectangle 98"/>
          <p:cNvSpPr>
            <a:spLocks noChangeArrowheads="1"/>
          </p:cNvSpPr>
          <p:nvPr/>
        </p:nvSpPr>
        <p:spPr bwMode="auto">
          <a:xfrm>
            <a:off x="4946650" y="2428875"/>
            <a:ext cx="3365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1kΩ</a:t>
            </a:r>
            <a:endParaRPr lang="en-GB" altLang="en-US"/>
          </a:p>
        </p:txBody>
      </p:sp>
      <p:sp>
        <p:nvSpPr>
          <p:cNvPr id="24623" name="Line 99"/>
          <p:cNvSpPr>
            <a:spLocks noChangeShapeType="1"/>
          </p:cNvSpPr>
          <p:nvPr/>
        </p:nvSpPr>
        <p:spPr bwMode="auto">
          <a:xfrm>
            <a:off x="5387975" y="2141538"/>
            <a:ext cx="1588" cy="944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4" name="Rectangle 100"/>
          <p:cNvSpPr>
            <a:spLocks noChangeArrowheads="1"/>
          </p:cNvSpPr>
          <p:nvPr/>
        </p:nvSpPr>
        <p:spPr bwMode="auto">
          <a:xfrm>
            <a:off x="5334000" y="2346325"/>
            <a:ext cx="150813" cy="35401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4625" name="Freeform 101"/>
          <p:cNvSpPr>
            <a:spLocks/>
          </p:cNvSpPr>
          <p:nvPr/>
        </p:nvSpPr>
        <p:spPr bwMode="auto">
          <a:xfrm>
            <a:off x="5354638" y="3086100"/>
            <a:ext cx="90487" cy="84138"/>
          </a:xfrm>
          <a:custGeom>
            <a:avLst/>
            <a:gdLst>
              <a:gd name="T0" fmla="*/ 0 w 170"/>
              <a:gd name="T1" fmla="*/ 0 h 170"/>
              <a:gd name="T2" fmla="*/ 2147483647 w 170"/>
              <a:gd name="T3" fmla="*/ 0 h 170"/>
              <a:gd name="T4" fmla="*/ 2147483647 w 170"/>
              <a:gd name="T5" fmla="*/ 2147483647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4626" name="Rectangle 102"/>
          <p:cNvSpPr>
            <a:spLocks noChangeArrowheads="1"/>
          </p:cNvSpPr>
          <p:nvPr/>
        </p:nvSpPr>
        <p:spPr bwMode="auto">
          <a:xfrm>
            <a:off x="5484813" y="3028950"/>
            <a:ext cx="2841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4627" name="Rectangle 103"/>
          <p:cNvSpPr>
            <a:spLocks noChangeArrowheads="1"/>
          </p:cNvSpPr>
          <p:nvPr/>
        </p:nvSpPr>
        <p:spPr bwMode="auto">
          <a:xfrm>
            <a:off x="3257550" y="3740150"/>
            <a:ext cx="93662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f</a:t>
            </a:r>
            <a:r>
              <a:rPr lang="en-US" altLang="en-US" sz="1300">
                <a:solidFill>
                  <a:srgbClr val="000000"/>
                </a:solidFill>
                <a:latin typeface="Times New Roman" pitchFamily="18" charset="0"/>
              </a:rPr>
              <a:t> = 100kΩ</a:t>
            </a:r>
            <a:endParaRPr lang="en-GB" altLang="en-US"/>
          </a:p>
        </p:txBody>
      </p:sp>
      <p:sp>
        <p:nvSpPr>
          <p:cNvPr id="24628" name="Line 104"/>
          <p:cNvSpPr>
            <a:spLocks noChangeShapeType="1"/>
          </p:cNvSpPr>
          <p:nvPr/>
        </p:nvSpPr>
        <p:spPr bwMode="auto">
          <a:xfrm>
            <a:off x="1939925" y="1925638"/>
            <a:ext cx="0" cy="16795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9" name="Line 105"/>
          <p:cNvSpPr>
            <a:spLocks noChangeShapeType="1"/>
          </p:cNvSpPr>
          <p:nvPr/>
        </p:nvSpPr>
        <p:spPr bwMode="auto">
          <a:xfrm>
            <a:off x="4852988" y="2141538"/>
            <a:ext cx="0" cy="14636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106"/>
          <p:cNvSpPr>
            <a:spLocks noChangeShapeType="1"/>
          </p:cNvSpPr>
          <p:nvPr/>
        </p:nvSpPr>
        <p:spPr bwMode="auto">
          <a:xfrm>
            <a:off x="1939925" y="3605213"/>
            <a:ext cx="291306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1" name="Rectangle 107"/>
          <p:cNvSpPr>
            <a:spLocks noChangeArrowheads="1"/>
          </p:cNvSpPr>
          <p:nvPr/>
        </p:nvSpPr>
        <p:spPr bwMode="auto">
          <a:xfrm rot="-5400000">
            <a:off x="3408362" y="3406776"/>
            <a:ext cx="142875" cy="374650"/>
          </a:xfrm>
          <a:prstGeom prst="rect">
            <a:avLst/>
          </a:prstGeom>
          <a:solidFill>
            <a:srgbClr val="FFFFFF"/>
          </a:solidFill>
          <a:ln w="8890">
            <a:solidFill>
              <a:srgbClr val="FF0000"/>
            </a:solidFill>
            <a:miter lim="800000"/>
            <a:headEnd/>
            <a:tailEnd/>
          </a:ln>
        </p:spPr>
        <p:txBody>
          <a:bodyPr/>
          <a:lstStyle/>
          <a:p>
            <a:endParaRPr lang="en-US" altLang="en-US"/>
          </a:p>
        </p:txBody>
      </p:sp>
      <p:sp>
        <p:nvSpPr>
          <p:cNvPr id="24632" name="Line 108"/>
          <p:cNvSpPr>
            <a:spLocks noChangeShapeType="1"/>
          </p:cNvSpPr>
          <p:nvPr/>
        </p:nvSpPr>
        <p:spPr bwMode="auto">
          <a:xfrm flipV="1">
            <a:off x="5713413" y="2278063"/>
            <a:ext cx="0" cy="7032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33" name="Rectangle 109"/>
          <p:cNvSpPr>
            <a:spLocks noChangeArrowheads="1"/>
          </p:cNvSpPr>
          <p:nvPr/>
        </p:nvSpPr>
        <p:spPr bwMode="auto">
          <a:xfrm>
            <a:off x="5813425" y="2473325"/>
            <a:ext cx="261938"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out</a:t>
            </a:r>
            <a:endParaRPr lang="en-GB" altLang="en-US"/>
          </a:p>
        </p:txBody>
      </p:sp>
      <p:sp>
        <p:nvSpPr>
          <p:cNvPr id="24634" name="Rectangle 110"/>
          <p:cNvSpPr>
            <a:spLocks noChangeArrowheads="1"/>
          </p:cNvSpPr>
          <p:nvPr/>
        </p:nvSpPr>
        <p:spPr bwMode="auto">
          <a:xfrm>
            <a:off x="2662238" y="1849438"/>
            <a:ext cx="2889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1</a:t>
            </a:r>
            <a:endParaRPr lang="en-GB" altLang="en-US"/>
          </a:p>
        </p:txBody>
      </p:sp>
      <p:sp>
        <p:nvSpPr>
          <p:cNvPr id="24635" name="Rectangle 111"/>
          <p:cNvSpPr>
            <a:spLocks noChangeArrowheads="1"/>
          </p:cNvSpPr>
          <p:nvPr/>
        </p:nvSpPr>
        <p:spPr bwMode="auto">
          <a:xfrm>
            <a:off x="4252913" y="1765300"/>
            <a:ext cx="2905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3</a:t>
            </a:r>
            <a:endParaRPr lang="en-GB" altLang="en-US"/>
          </a:p>
        </p:txBody>
      </p:sp>
      <p:sp>
        <p:nvSpPr>
          <p:cNvPr id="24636" name="Rectangle 112"/>
          <p:cNvSpPr>
            <a:spLocks noChangeArrowheads="1"/>
          </p:cNvSpPr>
          <p:nvPr/>
        </p:nvSpPr>
        <p:spPr bwMode="auto">
          <a:xfrm>
            <a:off x="3378200" y="2120900"/>
            <a:ext cx="28892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2</a:t>
            </a:r>
            <a:endParaRPr lang="en-GB" altLang="en-US"/>
          </a:p>
        </p:txBody>
      </p:sp>
      <p:grpSp>
        <p:nvGrpSpPr>
          <p:cNvPr id="24637" name="Group 113"/>
          <p:cNvGrpSpPr>
            <a:grpSpLocks/>
          </p:cNvGrpSpPr>
          <p:nvPr/>
        </p:nvGrpSpPr>
        <p:grpSpPr bwMode="auto">
          <a:xfrm rot="-5400000">
            <a:off x="3666331" y="2580482"/>
            <a:ext cx="60325" cy="300038"/>
            <a:chOff x="5233" y="2201"/>
            <a:chExt cx="122" cy="566"/>
          </a:xfrm>
        </p:grpSpPr>
        <p:sp>
          <p:nvSpPr>
            <p:cNvPr id="24653" name="Line 114"/>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4" name="Line 115"/>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38" name="Line 116"/>
          <p:cNvSpPr>
            <a:spLocks noChangeShapeType="1"/>
          </p:cNvSpPr>
          <p:nvPr/>
        </p:nvSpPr>
        <p:spPr bwMode="auto">
          <a:xfrm>
            <a:off x="3328988" y="2473325"/>
            <a:ext cx="338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9" name="Line 117"/>
          <p:cNvSpPr>
            <a:spLocks noChangeShapeType="1"/>
          </p:cNvSpPr>
          <p:nvPr/>
        </p:nvSpPr>
        <p:spPr bwMode="auto">
          <a:xfrm>
            <a:off x="3667125" y="2473325"/>
            <a:ext cx="0" cy="217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0" name="Line 118"/>
          <p:cNvSpPr>
            <a:spLocks noChangeShapeType="1"/>
          </p:cNvSpPr>
          <p:nvPr/>
        </p:nvSpPr>
        <p:spPr bwMode="auto">
          <a:xfrm>
            <a:off x="3667125" y="2760663"/>
            <a:ext cx="0" cy="439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1" name="Rectangle 119"/>
          <p:cNvSpPr>
            <a:spLocks noChangeArrowheads="1"/>
          </p:cNvSpPr>
          <p:nvPr/>
        </p:nvSpPr>
        <p:spPr bwMode="auto">
          <a:xfrm>
            <a:off x="820738" y="1997075"/>
            <a:ext cx="219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g</a:t>
            </a:r>
            <a:endParaRPr lang="en-GB" altLang="en-US"/>
          </a:p>
        </p:txBody>
      </p:sp>
      <p:sp>
        <p:nvSpPr>
          <p:cNvPr id="24642" name="Line 120"/>
          <p:cNvSpPr>
            <a:spLocks noChangeShapeType="1"/>
          </p:cNvSpPr>
          <p:nvPr/>
        </p:nvSpPr>
        <p:spPr bwMode="auto">
          <a:xfrm>
            <a:off x="1935163" y="2093913"/>
            <a:ext cx="0"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43" name="Rectangle 121"/>
          <p:cNvSpPr>
            <a:spLocks noChangeArrowheads="1"/>
          </p:cNvSpPr>
          <p:nvPr/>
        </p:nvSpPr>
        <p:spPr bwMode="auto">
          <a:xfrm>
            <a:off x="2016125" y="2054225"/>
            <a:ext cx="219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sp>
        <p:nvSpPr>
          <p:cNvPr id="24644" name="Line 122"/>
          <p:cNvSpPr>
            <a:spLocks noChangeShapeType="1"/>
          </p:cNvSpPr>
          <p:nvPr/>
        </p:nvSpPr>
        <p:spPr bwMode="auto">
          <a:xfrm rot="5400000" flipV="1">
            <a:off x="1470025" y="1820863"/>
            <a:ext cx="0"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45" name="Rectangle 123"/>
          <p:cNvSpPr>
            <a:spLocks noChangeArrowheads="1"/>
          </p:cNvSpPr>
          <p:nvPr/>
        </p:nvSpPr>
        <p:spPr bwMode="auto">
          <a:xfrm>
            <a:off x="1374775" y="1665288"/>
            <a:ext cx="219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in</a:t>
            </a:r>
            <a:endParaRPr lang="en-GB" altLang="en-US"/>
          </a:p>
        </p:txBody>
      </p:sp>
      <p:sp>
        <p:nvSpPr>
          <p:cNvPr id="24646" name="Line 127"/>
          <p:cNvSpPr>
            <a:spLocks noChangeShapeType="1"/>
          </p:cNvSpPr>
          <p:nvPr/>
        </p:nvSpPr>
        <p:spPr bwMode="auto">
          <a:xfrm rot="5400000" flipV="1">
            <a:off x="2195513" y="1812925"/>
            <a:ext cx="0"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47" name="Rectangle 128"/>
          <p:cNvSpPr>
            <a:spLocks noChangeArrowheads="1"/>
          </p:cNvSpPr>
          <p:nvPr/>
        </p:nvSpPr>
        <p:spPr bwMode="auto">
          <a:xfrm>
            <a:off x="2154238" y="1655763"/>
            <a:ext cx="219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e</a:t>
            </a:r>
            <a:endParaRPr lang="en-GB" altLang="en-US"/>
          </a:p>
        </p:txBody>
      </p:sp>
      <p:grpSp>
        <p:nvGrpSpPr>
          <p:cNvPr id="24648" name="Group 131"/>
          <p:cNvGrpSpPr>
            <a:grpSpLocks/>
          </p:cNvGrpSpPr>
          <p:nvPr/>
        </p:nvGrpSpPr>
        <p:grpSpPr bwMode="auto">
          <a:xfrm>
            <a:off x="252413" y="5146675"/>
            <a:ext cx="8080375" cy="1076325"/>
            <a:chOff x="159" y="3242"/>
            <a:chExt cx="5090" cy="678"/>
          </a:xfrm>
        </p:grpSpPr>
        <p:sp>
          <p:nvSpPr>
            <p:cNvPr id="24650" name="Text Box 125"/>
            <p:cNvSpPr txBox="1">
              <a:spLocks noChangeArrowheads="1"/>
            </p:cNvSpPr>
            <p:nvPr/>
          </p:nvSpPr>
          <p:spPr bwMode="auto">
            <a:xfrm>
              <a:off x="159" y="3242"/>
              <a:ext cx="35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 Note that the </a:t>
              </a:r>
              <a:r>
                <a:rPr lang="en-GB" altLang="en-US" sz="1600" i="1" u="sng"/>
                <a:t>voltage gain</a:t>
              </a:r>
              <a:r>
                <a:rPr lang="en-GB" altLang="en-US" sz="1600"/>
                <a:t>, defined as v</a:t>
              </a:r>
              <a:r>
                <a:rPr lang="en-GB" altLang="en-US" sz="1600" baseline="-25000"/>
                <a:t>out</a:t>
              </a:r>
              <a:r>
                <a:rPr lang="en-GB" altLang="en-US" sz="1600"/>
                <a:t>/v</a:t>
              </a:r>
              <a:r>
                <a:rPr lang="en-GB" altLang="en-US" sz="1600" baseline="-25000"/>
                <a:t>g</a:t>
              </a:r>
              <a:r>
                <a:rPr lang="en-GB" altLang="en-US" sz="1600"/>
                <a:t> , is given by:  </a:t>
              </a:r>
            </a:p>
          </p:txBody>
        </p:sp>
        <p:graphicFrame>
          <p:nvGraphicFramePr>
            <p:cNvPr id="24651" name="Object 126"/>
            <p:cNvGraphicFramePr>
              <a:graphicFrameLocks noChangeAspect="1"/>
            </p:cNvGraphicFramePr>
            <p:nvPr/>
          </p:nvGraphicFramePr>
          <p:xfrm>
            <a:off x="669" y="3476"/>
            <a:ext cx="3548" cy="444"/>
          </p:xfrm>
          <a:graphic>
            <a:graphicData uri="http://schemas.openxmlformats.org/presentationml/2006/ole">
              <mc:AlternateContent xmlns:mc="http://schemas.openxmlformats.org/markup-compatibility/2006">
                <mc:Choice xmlns:v="urn:schemas-microsoft-com:vml" Requires="v">
                  <p:oleObj spid="_x0000_s24724" name="Equation" r:id="rId6" imgW="3886200" imgH="482600" progId="Equation.3">
                    <p:embed/>
                  </p:oleObj>
                </mc:Choice>
                <mc:Fallback>
                  <p:oleObj name="Equation" r:id="rId6" imgW="3886200" imgH="482600" progId="Equation.3">
                    <p:embed/>
                    <p:pic>
                      <p:nvPicPr>
                        <p:cNvPr id="0" name="Object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 y="3476"/>
                          <a:ext cx="3548"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52" name="Text Box 129"/>
            <p:cNvSpPr txBox="1">
              <a:spLocks noChangeArrowheads="1"/>
            </p:cNvSpPr>
            <p:nvPr/>
          </p:nvSpPr>
          <p:spPr bwMode="auto">
            <a:xfrm>
              <a:off x="4318" y="3564"/>
              <a:ext cx="9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as expected  ]  </a:t>
              </a:r>
            </a:p>
          </p:txBody>
        </p:sp>
      </p:grpSp>
      <p:sp>
        <p:nvSpPr>
          <p:cNvPr id="24649" name="Rectangle 132"/>
          <p:cNvSpPr>
            <a:spLocks noChangeArrowheads="1"/>
          </p:cNvSpPr>
          <p:nvPr/>
        </p:nvSpPr>
        <p:spPr bwMode="auto">
          <a:xfrm>
            <a:off x="4295775" y="3090863"/>
            <a:ext cx="4159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26</a:t>
            </a:fld>
            <a:endParaRPr lang="en-GB"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B1225B12-486B-487D-9307-C0E2DF63B6A1}" type="slidenum">
              <a:rPr lang="en-GB" altLang="en-US" sz="1200" smtClean="0">
                <a:latin typeface="Garamond" pitchFamily="18" charset="0"/>
              </a:rPr>
              <a:pPr/>
              <a:t>27</a:t>
            </a:fld>
            <a:endParaRPr lang="en-GB" altLang="en-US" sz="1200" smtClean="0">
              <a:latin typeface="Garamond" pitchFamily="18" charset="0"/>
            </a:endParaRPr>
          </a:p>
        </p:txBody>
      </p:sp>
      <p:sp>
        <p:nvSpPr>
          <p:cNvPr id="25603" name="Rectangle 2"/>
          <p:cNvSpPr>
            <a:spLocks noGrp="1" noChangeArrowheads="1"/>
          </p:cNvSpPr>
          <p:nvPr>
            <p:ph type="ctrTitle"/>
          </p:nvPr>
        </p:nvSpPr>
        <p:spPr>
          <a:xfrm>
            <a:off x="481013" y="369888"/>
            <a:ext cx="8159750" cy="555625"/>
          </a:xfrm>
          <a:noFill/>
        </p:spPr>
        <p:txBody>
          <a:bodyPr/>
          <a:lstStyle/>
          <a:p>
            <a:r>
              <a:rPr lang="en-GB" altLang="en-US" sz="2000" smtClean="0"/>
              <a:t>Electronic Circuits and Systems			   	EE20145</a:t>
            </a:r>
          </a:p>
        </p:txBody>
      </p:sp>
      <p:sp>
        <p:nvSpPr>
          <p:cNvPr id="2560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25605" name="Rectangle 4"/>
          <p:cNvSpPr>
            <a:spLocks noChangeArrowheads="1"/>
          </p:cNvSpPr>
          <p:nvPr/>
        </p:nvSpPr>
        <p:spPr bwMode="auto">
          <a:xfrm>
            <a:off x="0" y="2084388"/>
            <a:ext cx="9144000" cy="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25606" name="Text Box 5"/>
          <p:cNvSpPr txBox="1">
            <a:spLocks noChangeArrowheads="1"/>
          </p:cNvSpPr>
          <p:nvPr/>
        </p:nvSpPr>
        <p:spPr bwMode="auto">
          <a:xfrm>
            <a:off x="603250" y="823913"/>
            <a:ext cx="2627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DC analysis</a:t>
            </a:r>
          </a:p>
        </p:txBody>
      </p:sp>
      <p:sp>
        <p:nvSpPr>
          <p:cNvPr id="25607" name="Text Box 6"/>
          <p:cNvSpPr txBox="1">
            <a:spLocks noChangeArrowheads="1"/>
          </p:cNvSpPr>
          <p:nvPr/>
        </p:nvSpPr>
        <p:spPr bwMode="auto">
          <a:xfrm>
            <a:off x="592138" y="1203325"/>
            <a:ext cx="3105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Let potential of Q1 base = V</a:t>
            </a:r>
            <a:r>
              <a:rPr lang="en-US" altLang="en-US" sz="1600" baseline="-25000"/>
              <a:t>b1</a:t>
            </a:r>
            <a:r>
              <a:rPr lang="en-US" altLang="en-US" sz="1600">
                <a:cs typeface="Arial" charset="0"/>
              </a:rPr>
              <a:t>       </a:t>
            </a:r>
            <a:endParaRPr lang="el-GR" altLang="en-US" sz="1600" baseline="-25000">
              <a:cs typeface="Arial" charset="0"/>
            </a:endParaRPr>
          </a:p>
        </p:txBody>
      </p:sp>
      <p:graphicFrame>
        <p:nvGraphicFramePr>
          <p:cNvPr id="25608" name="Object 7"/>
          <p:cNvGraphicFramePr>
            <a:graphicFrameLocks noChangeAspect="1"/>
          </p:cNvGraphicFramePr>
          <p:nvPr/>
        </p:nvGraphicFramePr>
        <p:xfrm>
          <a:off x="673100" y="1655763"/>
          <a:ext cx="3543300" cy="550862"/>
        </p:xfrm>
        <a:graphic>
          <a:graphicData uri="http://schemas.openxmlformats.org/presentationml/2006/ole">
            <mc:AlternateContent xmlns:mc="http://schemas.openxmlformats.org/markup-compatibility/2006">
              <mc:Choice xmlns:v="urn:schemas-microsoft-com:vml" Requires="v">
                <p:oleObj spid="_x0000_s25865" name="Equation" r:id="rId4" imgW="2565400" imgH="393700" progId="Equation.3">
                  <p:embed/>
                </p:oleObj>
              </mc:Choice>
              <mc:Fallback>
                <p:oleObj name="Equation" r:id="rId4" imgW="25654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100" y="1655763"/>
                        <a:ext cx="35433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8"/>
          <p:cNvGraphicFramePr>
            <a:graphicFrameLocks noChangeAspect="1"/>
          </p:cNvGraphicFramePr>
          <p:nvPr/>
        </p:nvGraphicFramePr>
        <p:xfrm>
          <a:off x="679450" y="2352675"/>
          <a:ext cx="4051300" cy="550863"/>
        </p:xfrm>
        <a:graphic>
          <a:graphicData uri="http://schemas.openxmlformats.org/presentationml/2006/ole">
            <mc:AlternateContent xmlns:mc="http://schemas.openxmlformats.org/markup-compatibility/2006">
              <mc:Choice xmlns:v="urn:schemas-microsoft-com:vml" Requires="v">
                <p:oleObj spid="_x0000_s25866" name="Equation" r:id="rId6" imgW="2933700" imgH="393700" progId="Equation.3">
                  <p:embed/>
                </p:oleObj>
              </mc:Choice>
              <mc:Fallback>
                <p:oleObj name="Equation" r:id="rId6" imgW="2933700" imgH="3937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450" y="2352675"/>
                        <a:ext cx="40513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9"/>
          <p:cNvGraphicFramePr>
            <a:graphicFrameLocks noChangeAspect="1"/>
          </p:cNvGraphicFramePr>
          <p:nvPr/>
        </p:nvGraphicFramePr>
        <p:xfrm>
          <a:off x="674688" y="2994025"/>
          <a:ext cx="2787650" cy="319088"/>
        </p:xfrm>
        <a:graphic>
          <a:graphicData uri="http://schemas.openxmlformats.org/presentationml/2006/ole">
            <mc:AlternateContent xmlns:mc="http://schemas.openxmlformats.org/markup-compatibility/2006">
              <mc:Choice xmlns:v="urn:schemas-microsoft-com:vml" Requires="v">
                <p:oleObj spid="_x0000_s25867" name="Equation" r:id="rId8" imgW="2019300" imgH="228600" progId="Equation.3">
                  <p:embed/>
                </p:oleObj>
              </mc:Choice>
              <mc:Fallback>
                <p:oleObj name="Equation" r:id="rId8" imgW="20193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688" y="2994025"/>
                        <a:ext cx="278765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0"/>
          <p:cNvGraphicFramePr>
            <a:graphicFrameLocks noChangeAspect="1"/>
          </p:cNvGraphicFramePr>
          <p:nvPr/>
        </p:nvGraphicFramePr>
        <p:xfrm>
          <a:off x="717550" y="3429000"/>
          <a:ext cx="2657475" cy="334963"/>
        </p:xfrm>
        <a:graphic>
          <a:graphicData uri="http://schemas.openxmlformats.org/presentationml/2006/ole">
            <mc:AlternateContent xmlns:mc="http://schemas.openxmlformats.org/markup-compatibility/2006">
              <mc:Choice xmlns:v="urn:schemas-microsoft-com:vml" Requires="v">
                <p:oleObj spid="_x0000_s25868" name="Equation" r:id="rId10" imgW="1841500" imgH="228600" progId="Equation.3">
                  <p:embed/>
                </p:oleObj>
              </mc:Choice>
              <mc:Fallback>
                <p:oleObj name="Equation" r:id="rId10" imgW="18415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550" y="3429000"/>
                        <a:ext cx="26574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11"/>
          <p:cNvGraphicFramePr>
            <a:graphicFrameLocks noChangeAspect="1"/>
          </p:cNvGraphicFramePr>
          <p:nvPr/>
        </p:nvGraphicFramePr>
        <p:xfrm>
          <a:off x="3540125" y="3314700"/>
          <a:ext cx="3417888" cy="552450"/>
        </p:xfrm>
        <a:graphic>
          <a:graphicData uri="http://schemas.openxmlformats.org/presentationml/2006/ole">
            <mc:AlternateContent xmlns:mc="http://schemas.openxmlformats.org/markup-compatibility/2006">
              <mc:Choice xmlns:v="urn:schemas-microsoft-com:vml" Requires="v">
                <p:oleObj spid="_x0000_s25869" name="Equation" r:id="rId12" imgW="2476500" imgH="393700" progId="Equation.3">
                  <p:embed/>
                </p:oleObj>
              </mc:Choice>
              <mc:Fallback>
                <p:oleObj name="Equation" r:id="rId12" imgW="2476500" imgH="3937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0125" y="3314700"/>
                        <a:ext cx="341788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12"/>
          <p:cNvGraphicFramePr>
            <a:graphicFrameLocks noChangeAspect="1"/>
          </p:cNvGraphicFramePr>
          <p:nvPr/>
        </p:nvGraphicFramePr>
        <p:xfrm>
          <a:off x="2017713" y="5162550"/>
          <a:ext cx="1031875" cy="320675"/>
        </p:xfrm>
        <a:graphic>
          <a:graphicData uri="http://schemas.openxmlformats.org/presentationml/2006/ole">
            <mc:AlternateContent xmlns:mc="http://schemas.openxmlformats.org/markup-compatibility/2006">
              <mc:Choice xmlns:v="urn:schemas-microsoft-com:vml" Requires="v">
                <p:oleObj spid="_x0000_s25870" name="Equation" r:id="rId14" imgW="749300" imgH="228600" progId="Equation.3">
                  <p:embed/>
                </p:oleObj>
              </mc:Choice>
              <mc:Fallback>
                <p:oleObj name="Equation" r:id="rId14" imgW="749300" imgH="2286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7713" y="5162550"/>
                        <a:ext cx="103187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13"/>
          <p:cNvGraphicFramePr>
            <a:graphicFrameLocks noChangeAspect="1"/>
          </p:cNvGraphicFramePr>
          <p:nvPr/>
        </p:nvGraphicFramePr>
        <p:xfrm>
          <a:off x="1984375" y="5508625"/>
          <a:ext cx="1314450" cy="320675"/>
        </p:xfrm>
        <a:graphic>
          <a:graphicData uri="http://schemas.openxmlformats.org/presentationml/2006/ole">
            <mc:AlternateContent xmlns:mc="http://schemas.openxmlformats.org/markup-compatibility/2006">
              <mc:Choice xmlns:v="urn:schemas-microsoft-com:vml" Requires="v">
                <p:oleObj spid="_x0000_s25871" name="Equation" r:id="rId16" imgW="952087" imgH="228501" progId="Equation.3">
                  <p:embed/>
                </p:oleObj>
              </mc:Choice>
              <mc:Fallback>
                <p:oleObj name="Equation" r:id="rId16" imgW="952087" imgH="228501"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4375" y="5508625"/>
                        <a:ext cx="13144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5" name="Object 14"/>
          <p:cNvGraphicFramePr>
            <a:graphicFrameLocks noChangeAspect="1"/>
          </p:cNvGraphicFramePr>
          <p:nvPr/>
        </p:nvGraphicFramePr>
        <p:xfrm>
          <a:off x="1995488" y="5838825"/>
          <a:ext cx="1314450" cy="320675"/>
        </p:xfrm>
        <a:graphic>
          <a:graphicData uri="http://schemas.openxmlformats.org/presentationml/2006/ole">
            <mc:AlternateContent xmlns:mc="http://schemas.openxmlformats.org/markup-compatibility/2006">
              <mc:Choice xmlns:v="urn:schemas-microsoft-com:vml" Requires="v">
                <p:oleObj spid="_x0000_s25872" name="Equation" r:id="rId18" imgW="952087" imgH="228501" progId="Equation.3">
                  <p:embed/>
                </p:oleObj>
              </mc:Choice>
              <mc:Fallback>
                <p:oleObj name="Equation" r:id="rId18" imgW="952087" imgH="228501"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95488" y="5838825"/>
                        <a:ext cx="13144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6" name="Text Box 15"/>
          <p:cNvSpPr txBox="1">
            <a:spLocks noChangeArrowheads="1"/>
          </p:cNvSpPr>
          <p:nvPr/>
        </p:nvSpPr>
        <p:spPr bwMode="auto">
          <a:xfrm>
            <a:off x="3497263" y="5122863"/>
            <a:ext cx="1246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[ 1.98 mA ]</a:t>
            </a:r>
          </a:p>
        </p:txBody>
      </p:sp>
      <p:sp>
        <p:nvSpPr>
          <p:cNvPr id="25617" name="Text Box 16"/>
          <p:cNvSpPr txBox="1">
            <a:spLocks noChangeArrowheads="1"/>
          </p:cNvSpPr>
          <p:nvPr/>
        </p:nvSpPr>
        <p:spPr bwMode="auto">
          <a:xfrm>
            <a:off x="3529013" y="5457825"/>
            <a:ext cx="1246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[ 0.96 mA ]</a:t>
            </a:r>
          </a:p>
        </p:txBody>
      </p:sp>
      <p:sp>
        <p:nvSpPr>
          <p:cNvPr id="25618" name="Text Box 17"/>
          <p:cNvSpPr txBox="1">
            <a:spLocks noChangeArrowheads="1"/>
          </p:cNvSpPr>
          <p:nvPr/>
        </p:nvSpPr>
        <p:spPr bwMode="auto">
          <a:xfrm>
            <a:off x="3527425" y="5788025"/>
            <a:ext cx="1246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[ 2.52 mA ]</a:t>
            </a:r>
          </a:p>
        </p:txBody>
      </p:sp>
      <p:grpSp>
        <p:nvGrpSpPr>
          <p:cNvPr id="25619" name="Group 18"/>
          <p:cNvGrpSpPr>
            <a:grpSpLocks/>
          </p:cNvGrpSpPr>
          <p:nvPr/>
        </p:nvGrpSpPr>
        <p:grpSpPr bwMode="auto">
          <a:xfrm>
            <a:off x="5267325" y="736600"/>
            <a:ext cx="3113088" cy="2646363"/>
            <a:chOff x="3021" y="491"/>
            <a:chExt cx="1961" cy="1667"/>
          </a:xfrm>
        </p:grpSpPr>
        <p:grpSp>
          <p:nvGrpSpPr>
            <p:cNvPr id="25635" name="Group 19"/>
            <p:cNvGrpSpPr>
              <a:grpSpLocks/>
            </p:cNvGrpSpPr>
            <p:nvPr/>
          </p:nvGrpSpPr>
          <p:grpSpPr bwMode="auto">
            <a:xfrm>
              <a:off x="3373" y="491"/>
              <a:ext cx="1609" cy="1667"/>
              <a:chOff x="3373" y="491"/>
              <a:chExt cx="1609" cy="1667"/>
            </a:xfrm>
          </p:grpSpPr>
          <p:sp>
            <p:nvSpPr>
              <p:cNvPr id="25638" name="Line 20"/>
              <p:cNvSpPr>
                <a:spLocks noChangeShapeType="1"/>
              </p:cNvSpPr>
              <p:nvPr/>
            </p:nvSpPr>
            <p:spPr bwMode="auto">
              <a:xfrm>
                <a:off x="3378" y="1033"/>
                <a:ext cx="275"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Line 21"/>
              <p:cNvSpPr>
                <a:spLocks noChangeShapeType="1"/>
              </p:cNvSpPr>
              <p:nvPr/>
            </p:nvSpPr>
            <p:spPr bwMode="auto">
              <a:xfrm flipV="1">
                <a:off x="4138" y="528"/>
                <a:ext cx="1" cy="5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Line 22"/>
              <p:cNvSpPr>
                <a:spLocks noChangeShapeType="1"/>
              </p:cNvSpPr>
              <p:nvPr/>
            </p:nvSpPr>
            <p:spPr bwMode="auto">
              <a:xfrm>
                <a:off x="3737" y="528"/>
                <a:ext cx="1003"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41" name="Group 23"/>
              <p:cNvGrpSpPr>
                <a:grpSpLocks/>
              </p:cNvGrpSpPr>
              <p:nvPr/>
            </p:nvGrpSpPr>
            <p:grpSpPr bwMode="auto">
              <a:xfrm>
                <a:off x="3653" y="839"/>
                <a:ext cx="84" cy="350"/>
                <a:chOff x="1145" y="1354"/>
                <a:chExt cx="283" cy="1275"/>
              </a:xfrm>
            </p:grpSpPr>
            <p:sp>
              <p:nvSpPr>
                <p:cNvPr id="25688" name="Line 24"/>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Line 25"/>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0" name="Line 26"/>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1" name="Freeform 27"/>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92" name="Line 28"/>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3" name="Line 29"/>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42" name="Line 30"/>
              <p:cNvSpPr>
                <a:spLocks noChangeShapeType="1"/>
              </p:cNvSpPr>
              <p:nvPr/>
            </p:nvSpPr>
            <p:spPr bwMode="auto">
              <a:xfrm flipH="1">
                <a:off x="3737" y="1189"/>
                <a:ext cx="324"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Line 31"/>
              <p:cNvSpPr>
                <a:spLocks noChangeShapeType="1"/>
              </p:cNvSpPr>
              <p:nvPr/>
            </p:nvSpPr>
            <p:spPr bwMode="auto">
              <a:xfrm flipV="1">
                <a:off x="3734" y="1187"/>
                <a:ext cx="0" cy="55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Line 32"/>
              <p:cNvSpPr>
                <a:spLocks noChangeShapeType="1"/>
              </p:cNvSpPr>
              <p:nvPr/>
            </p:nvSpPr>
            <p:spPr bwMode="auto">
              <a:xfrm>
                <a:off x="4138" y="1314"/>
                <a:ext cx="0" cy="42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5" name="Line 33"/>
              <p:cNvSpPr>
                <a:spLocks noChangeShapeType="1"/>
              </p:cNvSpPr>
              <p:nvPr/>
            </p:nvSpPr>
            <p:spPr bwMode="auto">
              <a:xfrm>
                <a:off x="3734" y="1736"/>
                <a:ext cx="870"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Rectangle 34"/>
              <p:cNvSpPr>
                <a:spLocks noChangeArrowheads="1"/>
              </p:cNvSpPr>
              <p:nvPr/>
            </p:nvSpPr>
            <p:spPr bwMode="auto">
              <a:xfrm>
                <a:off x="4749" y="491"/>
                <a:ext cx="2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a:t>
                </a:r>
                <a:endParaRPr lang="en-GB" altLang="en-US"/>
              </a:p>
            </p:txBody>
          </p:sp>
          <p:sp>
            <p:nvSpPr>
              <p:cNvPr id="25647" name="Rectangle 35"/>
              <p:cNvSpPr>
                <a:spLocks noChangeArrowheads="1"/>
              </p:cNvSpPr>
              <p:nvPr/>
            </p:nvSpPr>
            <p:spPr bwMode="auto">
              <a:xfrm>
                <a:off x="4647" y="1673"/>
                <a:ext cx="9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
            <p:nvSpPr>
              <p:cNvPr id="25648" name="Rectangle 36"/>
              <p:cNvSpPr>
                <a:spLocks noChangeArrowheads="1"/>
              </p:cNvSpPr>
              <p:nvPr/>
            </p:nvSpPr>
            <p:spPr bwMode="auto">
              <a:xfrm>
                <a:off x="3433" y="1430"/>
                <a:ext cx="27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5.1kΩ</a:t>
                </a:r>
                <a:endParaRPr lang="en-GB" altLang="en-US"/>
              </a:p>
            </p:txBody>
          </p:sp>
          <p:grpSp>
            <p:nvGrpSpPr>
              <p:cNvPr id="25649" name="Group 37"/>
              <p:cNvGrpSpPr>
                <a:grpSpLocks/>
              </p:cNvGrpSpPr>
              <p:nvPr/>
            </p:nvGrpSpPr>
            <p:grpSpPr bwMode="auto">
              <a:xfrm>
                <a:off x="4056" y="993"/>
                <a:ext cx="82" cy="350"/>
                <a:chOff x="1145" y="1354"/>
                <a:chExt cx="283" cy="1275"/>
              </a:xfrm>
            </p:grpSpPr>
            <p:sp>
              <p:nvSpPr>
                <p:cNvPr id="25682" name="Line 38"/>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3" name="Line 39"/>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40"/>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5" name="Freeform 41"/>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86" name="Line 42"/>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Line 43"/>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50" name="Line 44"/>
              <p:cNvSpPr>
                <a:spLocks noChangeShapeType="1"/>
              </p:cNvSpPr>
              <p:nvPr/>
            </p:nvSpPr>
            <p:spPr bwMode="auto">
              <a:xfrm flipV="1">
                <a:off x="3737" y="522"/>
                <a:ext cx="0" cy="3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Rectangle 45"/>
              <p:cNvSpPr>
                <a:spLocks noChangeArrowheads="1"/>
              </p:cNvSpPr>
              <p:nvPr/>
            </p:nvSpPr>
            <p:spPr bwMode="auto">
              <a:xfrm>
                <a:off x="3687" y="1370"/>
                <a:ext cx="84" cy="194"/>
              </a:xfrm>
              <a:prstGeom prst="rect">
                <a:avLst/>
              </a:prstGeom>
              <a:solidFill>
                <a:srgbClr val="FFFFFF"/>
              </a:solidFill>
              <a:ln w="8890">
                <a:solidFill>
                  <a:srgbClr val="000000"/>
                </a:solidFill>
                <a:miter lim="800000"/>
                <a:headEnd/>
                <a:tailEnd/>
              </a:ln>
            </p:spPr>
            <p:txBody>
              <a:bodyPr/>
              <a:lstStyle/>
              <a:p>
                <a:endParaRPr lang="en-US" altLang="en-US"/>
              </a:p>
            </p:txBody>
          </p:sp>
          <p:sp>
            <p:nvSpPr>
              <p:cNvPr id="25652" name="Rectangle 46"/>
              <p:cNvSpPr>
                <a:spLocks noChangeArrowheads="1"/>
              </p:cNvSpPr>
              <p:nvPr/>
            </p:nvSpPr>
            <p:spPr bwMode="auto">
              <a:xfrm>
                <a:off x="4217" y="757"/>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12kΩ</a:t>
                </a:r>
                <a:endParaRPr lang="en-GB" altLang="en-US"/>
              </a:p>
            </p:txBody>
          </p:sp>
          <p:sp>
            <p:nvSpPr>
              <p:cNvPr id="25653" name="Rectangle 47"/>
              <p:cNvSpPr>
                <a:spLocks noChangeArrowheads="1"/>
              </p:cNvSpPr>
              <p:nvPr/>
            </p:nvSpPr>
            <p:spPr bwMode="auto">
              <a:xfrm>
                <a:off x="3837" y="1478"/>
                <a:ext cx="2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10kΩ</a:t>
                </a:r>
                <a:endParaRPr lang="en-GB" altLang="en-US"/>
              </a:p>
            </p:txBody>
          </p:sp>
          <p:sp>
            <p:nvSpPr>
              <p:cNvPr id="25654" name="Rectangle 48"/>
              <p:cNvSpPr>
                <a:spLocks noChangeArrowheads="1"/>
              </p:cNvSpPr>
              <p:nvPr/>
            </p:nvSpPr>
            <p:spPr bwMode="auto">
              <a:xfrm>
                <a:off x="4099" y="685"/>
                <a:ext cx="83" cy="194"/>
              </a:xfrm>
              <a:prstGeom prst="rect">
                <a:avLst/>
              </a:prstGeom>
              <a:solidFill>
                <a:srgbClr val="FFFFFF"/>
              </a:solidFill>
              <a:ln w="8890">
                <a:solidFill>
                  <a:srgbClr val="000000"/>
                </a:solidFill>
                <a:miter lim="800000"/>
                <a:headEnd/>
                <a:tailEnd/>
              </a:ln>
            </p:spPr>
            <p:txBody>
              <a:bodyPr/>
              <a:lstStyle/>
              <a:p>
                <a:endParaRPr lang="en-US" altLang="en-US"/>
              </a:p>
            </p:txBody>
          </p:sp>
          <p:sp>
            <p:nvSpPr>
              <p:cNvPr id="25655" name="Rectangle 49"/>
              <p:cNvSpPr>
                <a:spLocks noChangeArrowheads="1"/>
              </p:cNvSpPr>
              <p:nvPr/>
            </p:nvSpPr>
            <p:spPr bwMode="auto">
              <a:xfrm>
                <a:off x="4099" y="1384"/>
                <a:ext cx="83" cy="195"/>
              </a:xfrm>
              <a:prstGeom prst="rect">
                <a:avLst/>
              </a:prstGeom>
              <a:solidFill>
                <a:srgbClr val="FFFFFF"/>
              </a:solidFill>
              <a:ln w="8890">
                <a:solidFill>
                  <a:srgbClr val="000000"/>
                </a:solidFill>
                <a:miter lim="800000"/>
                <a:headEnd/>
                <a:tailEnd/>
              </a:ln>
            </p:spPr>
            <p:txBody>
              <a:bodyPr/>
              <a:lstStyle/>
              <a:p>
                <a:endParaRPr lang="en-US" altLang="en-US"/>
              </a:p>
            </p:txBody>
          </p:sp>
          <p:sp>
            <p:nvSpPr>
              <p:cNvPr id="25656" name="Line 50"/>
              <p:cNvSpPr>
                <a:spLocks noChangeShapeType="1"/>
              </p:cNvSpPr>
              <p:nvPr/>
            </p:nvSpPr>
            <p:spPr bwMode="auto">
              <a:xfrm flipV="1">
                <a:off x="4604" y="528"/>
                <a:ext cx="0" cy="39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7" name="Line 51"/>
              <p:cNvSpPr>
                <a:spLocks noChangeShapeType="1"/>
              </p:cNvSpPr>
              <p:nvPr/>
            </p:nvSpPr>
            <p:spPr bwMode="auto">
              <a:xfrm>
                <a:off x="4604" y="1152"/>
                <a:ext cx="0" cy="58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658" name="Group 52"/>
              <p:cNvGrpSpPr>
                <a:grpSpLocks/>
              </p:cNvGrpSpPr>
              <p:nvPr/>
            </p:nvGrpSpPr>
            <p:grpSpPr bwMode="auto">
              <a:xfrm>
                <a:off x="4522" y="801"/>
                <a:ext cx="83" cy="351"/>
                <a:chOff x="1145" y="1354"/>
                <a:chExt cx="283" cy="1275"/>
              </a:xfrm>
            </p:grpSpPr>
            <p:sp>
              <p:nvSpPr>
                <p:cNvPr id="25676" name="Line 53"/>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7" name="Line 54"/>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8" name="Line 55"/>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9" name="Freeform 56"/>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80" name="Line 57"/>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58"/>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59" name="Rectangle 59"/>
              <p:cNvSpPr>
                <a:spLocks noChangeArrowheads="1"/>
              </p:cNvSpPr>
              <p:nvPr/>
            </p:nvSpPr>
            <p:spPr bwMode="auto">
              <a:xfrm>
                <a:off x="4692" y="1357"/>
                <a:ext cx="27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4.7kΩ</a:t>
                </a:r>
                <a:endParaRPr lang="en-GB" altLang="en-US"/>
              </a:p>
            </p:txBody>
          </p:sp>
          <p:sp>
            <p:nvSpPr>
              <p:cNvPr id="25660" name="Rectangle 60"/>
              <p:cNvSpPr>
                <a:spLocks noChangeArrowheads="1"/>
              </p:cNvSpPr>
              <p:nvPr/>
            </p:nvSpPr>
            <p:spPr bwMode="auto">
              <a:xfrm>
                <a:off x="4564" y="1335"/>
                <a:ext cx="83" cy="194"/>
              </a:xfrm>
              <a:prstGeom prst="rect">
                <a:avLst/>
              </a:prstGeom>
              <a:solidFill>
                <a:srgbClr val="FFFFFF"/>
              </a:solidFill>
              <a:ln w="8890">
                <a:solidFill>
                  <a:srgbClr val="000000"/>
                </a:solidFill>
                <a:miter lim="800000"/>
                <a:headEnd/>
                <a:tailEnd/>
              </a:ln>
            </p:spPr>
            <p:txBody>
              <a:bodyPr/>
              <a:lstStyle/>
              <a:p>
                <a:endParaRPr lang="en-US" altLang="en-US"/>
              </a:p>
            </p:txBody>
          </p:sp>
          <p:sp>
            <p:nvSpPr>
              <p:cNvPr id="25661" name="Line 61"/>
              <p:cNvSpPr>
                <a:spLocks noChangeShapeType="1"/>
              </p:cNvSpPr>
              <p:nvPr/>
            </p:nvSpPr>
            <p:spPr bwMode="auto">
              <a:xfrm flipH="1" flipV="1">
                <a:off x="4138" y="996"/>
                <a:ext cx="38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2" name="Line 62"/>
              <p:cNvSpPr>
                <a:spLocks noChangeShapeType="1"/>
              </p:cNvSpPr>
              <p:nvPr/>
            </p:nvSpPr>
            <p:spPr bwMode="auto">
              <a:xfrm>
                <a:off x="4605" y="1152"/>
                <a:ext cx="3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3" name="Rectangle 63"/>
              <p:cNvSpPr>
                <a:spLocks noChangeArrowheads="1"/>
              </p:cNvSpPr>
              <p:nvPr/>
            </p:nvSpPr>
            <p:spPr bwMode="auto">
              <a:xfrm>
                <a:off x="4099" y="2033"/>
                <a:ext cx="51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f</a:t>
                </a:r>
                <a:r>
                  <a:rPr lang="en-US" altLang="en-US" sz="1300">
                    <a:solidFill>
                      <a:srgbClr val="000000"/>
                    </a:solidFill>
                    <a:latin typeface="Times New Roman" pitchFamily="18" charset="0"/>
                  </a:rPr>
                  <a:t> = 100kΩ</a:t>
                </a:r>
                <a:endParaRPr lang="en-GB" altLang="en-US"/>
              </a:p>
            </p:txBody>
          </p:sp>
          <p:sp>
            <p:nvSpPr>
              <p:cNvPr id="25664" name="Line 64"/>
              <p:cNvSpPr>
                <a:spLocks noChangeShapeType="1"/>
              </p:cNvSpPr>
              <p:nvPr/>
            </p:nvSpPr>
            <p:spPr bwMode="auto">
              <a:xfrm>
                <a:off x="3373" y="1033"/>
                <a:ext cx="0" cy="92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Line 65"/>
              <p:cNvSpPr>
                <a:spLocks noChangeShapeType="1"/>
              </p:cNvSpPr>
              <p:nvPr/>
            </p:nvSpPr>
            <p:spPr bwMode="auto">
              <a:xfrm>
                <a:off x="4978" y="1152"/>
                <a:ext cx="0" cy="80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Line 66"/>
              <p:cNvSpPr>
                <a:spLocks noChangeShapeType="1"/>
              </p:cNvSpPr>
              <p:nvPr/>
            </p:nvSpPr>
            <p:spPr bwMode="auto">
              <a:xfrm>
                <a:off x="3373" y="1959"/>
                <a:ext cx="160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Rectangle 67"/>
              <p:cNvSpPr>
                <a:spLocks noChangeArrowheads="1"/>
              </p:cNvSpPr>
              <p:nvPr/>
            </p:nvSpPr>
            <p:spPr bwMode="auto">
              <a:xfrm rot="-5400000">
                <a:off x="4182" y="1849"/>
                <a:ext cx="79" cy="207"/>
              </a:xfrm>
              <a:prstGeom prst="rect">
                <a:avLst/>
              </a:prstGeom>
              <a:solidFill>
                <a:srgbClr val="FFFFFF"/>
              </a:solidFill>
              <a:ln w="8890">
                <a:solidFill>
                  <a:srgbClr val="FF0000"/>
                </a:solidFill>
                <a:miter lim="800000"/>
                <a:headEnd/>
                <a:tailEnd/>
              </a:ln>
            </p:spPr>
            <p:txBody>
              <a:bodyPr/>
              <a:lstStyle/>
              <a:p>
                <a:endParaRPr lang="en-US" altLang="en-US"/>
              </a:p>
            </p:txBody>
          </p:sp>
          <p:sp>
            <p:nvSpPr>
              <p:cNvPr id="25668" name="Rectangle 68"/>
              <p:cNvSpPr>
                <a:spLocks noChangeArrowheads="1"/>
              </p:cNvSpPr>
              <p:nvPr/>
            </p:nvSpPr>
            <p:spPr bwMode="auto">
              <a:xfrm>
                <a:off x="3771" y="991"/>
                <a:ext cx="1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1</a:t>
                </a:r>
                <a:endParaRPr lang="en-GB" altLang="en-US"/>
              </a:p>
            </p:txBody>
          </p:sp>
          <p:sp>
            <p:nvSpPr>
              <p:cNvPr id="25669" name="Rectangle 69"/>
              <p:cNvSpPr>
                <a:spLocks noChangeArrowheads="1"/>
              </p:cNvSpPr>
              <p:nvPr/>
            </p:nvSpPr>
            <p:spPr bwMode="auto">
              <a:xfrm>
                <a:off x="4647" y="945"/>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3</a:t>
                </a:r>
                <a:endParaRPr lang="en-GB" altLang="en-US"/>
              </a:p>
            </p:txBody>
          </p:sp>
          <p:sp>
            <p:nvSpPr>
              <p:cNvPr id="25670" name="Rectangle 70"/>
              <p:cNvSpPr>
                <a:spLocks noChangeArrowheads="1"/>
              </p:cNvSpPr>
              <p:nvPr/>
            </p:nvSpPr>
            <p:spPr bwMode="auto">
              <a:xfrm>
                <a:off x="4166" y="1141"/>
                <a:ext cx="1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2</a:t>
                </a:r>
                <a:endParaRPr lang="en-GB" altLang="en-US"/>
              </a:p>
            </p:txBody>
          </p:sp>
          <p:sp>
            <p:nvSpPr>
              <p:cNvPr id="25671" name="Line 71"/>
              <p:cNvSpPr>
                <a:spLocks noChangeShapeType="1"/>
              </p:cNvSpPr>
              <p:nvPr/>
            </p:nvSpPr>
            <p:spPr bwMode="auto">
              <a:xfrm rot="16200000" flipV="1">
                <a:off x="3766" y="1899"/>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2" name="Rectangle 72"/>
              <p:cNvSpPr>
                <a:spLocks noChangeArrowheads="1"/>
              </p:cNvSpPr>
              <p:nvPr/>
            </p:nvSpPr>
            <p:spPr bwMode="auto">
              <a:xfrm>
                <a:off x="3760" y="2004"/>
                <a:ext cx="12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sp>
            <p:nvSpPr>
              <p:cNvPr id="25673" name="Line 73"/>
              <p:cNvSpPr>
                <a:spLocks noChangeShapeType="1"/>
              </p:cNvSpPr>
              <p:nvPr/>
            </p:nvSpPr>
            <p:spPr bwMode="auto">
              <a:xfrm rot="5400000" flipV="1">
                <a:off x="3514" y="971"/>
                <a:ext cx="0" cy="1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74" name="Rectangle 74"/>
              <p:cNvSpPr>
                <a:spLocks noChangeArrowheads="1"/>
              </p:cNvSpPr>
              <p:nvPr/>
            </p:nvSpPr>
            <p:spPr bwMode="auto">
              <a:xfrm>
                <a:off x="3491" y="885"/>
                <a:ext cx="12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e</a:t>
                </a:r>
                <a:endParaRPr lang="en-GB" altLang="en-US"/>
              </a:p>
            </p:txBody>
          </p:sp>
          <p:sp>
            <p:nvSpPr>
              <p:cNvPr id="25675" name="Rectangle 75"/>
              <p:cNvSpPr>
                <a:spLocks noChangeArrowheads="1"/>
              </p:cNvSpPr>
              <p:nvPr/>
            </p:nvSpPr>
            <p:spPr bwMode="auto">
              <a:xfrm>
                <a:off x="4709" y="1657"/>
                <a:ext cx="2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-12v</a:t>
                </a:r>
                <a:endParaRPr lang="en-GB" altLang="en-US"/>
              </a:p>
            </p:txBody>
          </p:sp>
        </p:grpSp>
        <p:sp>
          <p:nvSpPr>
            <p:cNvPr id="25636" name="Text Box 76"/>
            <p:cNvSpPr txBox="1">
              <a:spLocks noChangeArrowheads="1"/>
            </p:cNvSpPr>
            <p:nvPr/>
          </p:nvSpPr>
          <p:spPr bwMode="auto">
            <a:xfrm>
              <a:off x="3021" y="835"/>
              <a:ext cx="31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200"/>
                <a:t>V</a:t>
              </a:r>
              <a:r>
                <a:rPr lang="en-US" altLang="en-US" sz="1200" baseline="-25000"/>
                <a:t>b1</a:t>
              </a:r>
            </a:p>
          </p:txBody>
        </p:sp>
        <p:sp>
          <p:nvSpPr>
            <p:cNvPr id="25637" name="Line 77"/>
            <p:cNvSpPr>
              <a:spLocks noChangeShapeType="1"/>
            </p:cNvSpPr>
            <p:nvPr/>
          </p:nvSpPr>
          <p:spPr bwMode="auto">
            <a:xfrm>
              <a:off x="3214" y="1009"/>
              <a:ext cx="121" cy="1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5620" name="Object 78"/>
          <p:cNvGraphicFramePr>
            <a:graphicFrameLocks noChangeAspect="1"/>
          </p:cNvGraphicFramePr>
          <p:nvPr/>
        </p:nvGraphicFramePr>
        <p:xfrm>
          <a:off x="711200" y="3862388"/>
          <a:ext cx="5576888" cy="603250"/>
        </p:xfrm>
        <a:graphic>
          <a:graphicData uri="http://schemas.openxmlformats.org/presentationml/2006/ole">
            <mc:AlternateContent xmlns:mc="http://schemas.openxmlformats.org/markup-compatibility/2006">
              <mc:Choice xmlns:v="urn:schemas-microsoft-com:vml" Requires="v">
                <p:oleObj spid="_x0000_s25873" name="Equation" r:id="rId20" imgW="4038600" imgH="431800" progId="Equation.3">
                  <p:embed/>
                </p:oleObj>
              </mc:Choice>
              <mc:Fallback>
                <p:oleObj name="Equation" r:id="rId20" imgW="4038600" imgH="431800" progId="Equation.3">
                  <p:embed/>
                  <p:pic>
                    <p:nvPicPr>
                      <p:cNvPr id="0" name="Object 7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1200" y="3862388"/>
                        <a:ext cx="5576888"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1" name="Object 79"/>
          <p:cNvGraphicFramePr>
            <a:graphicFrameLocks noChangeAspect="1"/>
          </p:cNvGraphicFramePr>
          <p:nvPr/>
        </p:nvGraphicFramePr>
        <p:xfrm>
          <a:off x="614363" y="4540250"/>
          <a:ext cx="5400675" cy="336550"/>
        </p:xfrm>
        <a:graphic>
          <a:graphicData uri="http://schemas.openxmlformats.org/presentationml/2006/ole">
            <mc:AlternateContent xmlns:mc="http://schemas.openxmlformats.org/markup-compatibility/2006">
              <mc:Choice xmlns:v="urn:schemas-microsoft-com:vml" Requires="v">
                <p:oleObj spid="_x0000_s25874" name="Equation" r:id="rId22" imgW="3911600" imgH="241300" progId="Equation.3">
                  <p:embed/>
                </p:oleObj>
              </mc:Choice>
              <mc:Fallback>
                <p:oleObj name="Equation" r:id="rId22" imgW="3911600" imgH="241300" progId="Equation.3">
                  <p:embed/>
                  <p:pic>
                    <p:nvPicPr>
                      <p:cNvPr id="0" name="Object 7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4363" y="4540250"/>
                        <a:ext cx="54006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622" name="Group 80"/>
          <p:cNvGrpSpPr>
            <a:grpSpLocks/>
          </p:cNvGrpSpPr>
          <p:nvPr/>
        </p:nvGrpSpPr>
        <p:grpSpPr bwMode="auto">
          <a:xfrm>
            <a:off x="615950" y="5026025"/>
            <a:ext cx="1025525" cy="346075"/>
            <a:chOff x="181" y="3298"/>
            <a:chExt cx="646" cy="218"/>
          </a:xfrm>
        </p:grpSpPr>
        <p:graphicFrame>
          <p:nvGraphicFramePr>
            <p:cNvPr id="25633" name="Object 81"/>
            <p:cNvGraphicFramePr>
              <a:graphicFrameLocks noChangeAspect="1"/>
            </p:cNvGraphicFramePr>
            <p:nvPr/>
          </p:nvGraphicFramePr>
          <p:xfrm>
            <a:off x="186" y="3298"/>
            <a:ext cx="641" cy="202"/>
          </p:xfrm>
          <a:graphic>
            <a:graphicData uri="http://schemas.openxmlformats.org/presentationml/2006/ole">
              <mc:AlternateContent xmlns:mc="http://schemas.openxmlformats.org/markup-compatibility/2006">
                <mc:Choice xmlns:v="urn:schemas-microsoft-com:vml" Requires="v">
                  <p:oleObj spid="_x0000_s25875" name="Equation" r:id="rId24" imgW="736600" imgH="228600" progId="Equation.3">
                    <p:embed/>
                  </p:oleObj>
                </mc:Choice>
                <mc:Fallback>
                  <p:oleObj name="Equation" r:id="rId24" imgW="736600" imgH="228600" progId="Equation.3">
                    <p:embed/>
                    <p:pic>
                      <p:nvPicPr>
                        <p:cNvPr id="0" name="Object 8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6" y="3298"/>
                          <a:ext cx="641"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4" name="Line 82"/>
            <p:cNvSpPr>
              <a:spLocks noChangeShapeType="1"/>
            </p:cNvSpPr>
            <p:nvPr/>
          </p:nvSpPr>
          <p:spPr bwMode="auto">
            <a:xfrm flipH="1">
              <a:off x="181" y="3516"/>
              <a:ext cx="6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5623" name="Object 83"/>
          <p:cNvGraphicFramePr>
            <a:graphicFrameLocks noChangeAspect="1"/>
          </p:cNvGraphicFramePr>
          <p:nvPr/>
        </p:nvGraphicFramePr>
        <p:xfrm>
          <a:off x="4810125" y="5154613"/>
          <a:ext cx="977900" cy="320675"/>
        </p:xfrm>
        <a:graphic>
          <a:graphicData uri="http://schemas.openxmlformats.org/presentationml/2006/ole">
            <mc:AlternateContent xmlns:mc="http://schemas.openxmlformats.org/markup-compatibility/2006">
              <mc:Choice xmlns:v="urn:schemas-microsoft-com:vml" Requires="v">
                <p:oleObj spid="_x0000_s25876" name="Equation" r:id="rId26" imgW="711200" imgH="228600" progId="Equation.3">
                  <p:embed/>
                </p:oleObj>
              </mc:Choice>
              <mc:Fallback>
                <p:oleObj name="Equation" r:id="rId26" imgW="711200" imgH="228600" progId="Equation.3">
                  <p:embed/>
                  <p:pic>
                    <p:nvPicPr>
                      <p:cNvPr id="0" name="Object 8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10125" y="5154613"/>
                        <a:ext cx="9779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4" name="Object 84"/>
          <p:cNvGraphicFramePr>
            <a:graphicFrameLocks noChangeAspect="1"/>
          </p:cNvGraphicFramePr>
          <p:nvPr/>
        </p:nvGraphicFramePr>
        <p:xfrm>
          <a:off x="4821238" y="5486400"/>
          <a:ext cx="912812" cy="320675"/>
        </p:xfrm>
        <a:graphic>
          <a:graphicData uri="http://schemas.openxmlformats.org/presentationml/2006/ole">
            <mc:AlternateContent xmlns:mc="http://schemas.openxmlformats.org/markup-compatibility/2006">
              <mc:Choice xmlns:v="urn:schemas-microsoft-com:vml" Requires="v">
                <p:oleObj spid="_x0000_s25877" name="Equation" r:id="rId28" imgW="660400" imgH="228600" progId="Equation.3">
                  <p:embed/>
                </p:oleObj>
              </mc:Choice>
              <mc:Fallback>
                <p:oleObj name="Equation" r:id="rId28" imgW="660400" imgH="228600" progId="Equation.3">
                  <p:embed/>
                  <p:pic>
                    <p:nvPicPr>
                      <p:cNvPr id="0" name="Object 8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21238" y="5486400"/>
                        <a:ext cx="9128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5" name="Object 85"/>
          <p:cNvGraphicFramePr>
            <a:graphicFrameLocks noChangeAspect="1"/>
          </p:cNvGraphicFramePr>
          <p:nvPr/>
        </p:nvGraphicFramePr>
        <p:xfrm>
          <a:off x="4816475" y="5830888"/>
          <a:ext cx="1000125" cy="320675"/>
        </p:xfrm>
        <a:graphic>
          <a:graphicData uri="http://schemas.openxmlformats.org/presentationml/2006/ole">
            <mc:AlternateContent xmlns:mc="http://schemas.openxmlformats.org/markup-compatibility/2006">
              <mc:Choice xmlns:v="urn:schemas-microsoft-com:vml" Requires="v">
                <p:oleObj spid="_x0000_s25878" name="Equation" r:id="rId30" imgW="723586" imgH="228501" progId="Equation.3">
                  <p:embed/>
                </p:oleObj>
              </mc:Choice>
              <mc:Fallback>
                <p:oleObj name="Equation" r:id="rId30" imgW="723586" imgH="228501" progId="Equation.3">
                  <p:embed/>
                  <p:pic>
                    <p:nvPicPr>
                      <p:cNvPr id="0" name="Object 8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16475" y="5830888"/>
                        <a:ext cx="10001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6" name="Text Box 86"/>
          <p:cNvSpPr txBox="1">
            <a:spLocks noChangeArrowheads="1"/>
          </p:cNvSpPr>
          <p:nvPr/>
        </p:nvSpPr>
        <p:spPr bwMode="auto">
          <a:xfrm>
            <a:off x="6638925" y="3719513"/>
            <a:ext cx="25050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If we make the approximation that V</a:t>
            </a:r>
            <a:r>
              <a:rPr lang="en-US" altLang="en-US" sz="1600" baseline="-25000"/>
              <a:t>f</a:t>
            </a:r>
            <a:r>
              <a:rPr lang="en-US" altLang="en-US" sz="1600"/>
              <a:t> </a:t>
            </a:r>
            <a:r>
              <a:rPr lang="en-US" altLang="en-US" sz="1600">
                <a:sym typeface="Symbol" pitchFamily="18" charset="2"/>
              </a:rPr>
              <a:t>0 then</a:t>
            </a:r>
            <a:r>
              <a:rPr lang="en-US" altLang="en-US" sz="1600">
                <a:cs typeface="Arial" charset="0"/>
              </a:rPr>
              <a:t> V</a:t>
            </a:r>
            <a:r>
              <a:rPr lang="en-US" altLang="en-US" sz="1600" baseline="-25000">
                <a:cs typeface="Arial" charset="0"/>
              </a:rPr>
              <a:t>e3</a:t>
            </a:r>
            <a:r>
              <a:rPr lang="en-US" altLang="en-US" sz="1600">
                <a:cs typeface="Arial" charset="0"/>
              </a:rPr>
              <a:t> = V</a:t>
            </a:r>
            <a:r>
              <a:rPr lang="en-US" altLang="en-US" sz="1600" baseline="-25000">
                <a:cs typeface="Arial" charset="0"/>
              </a:rPr>
              <a:t>b1</a:t>
            </a:r>
            <a:r>
              <a:rPr lang="en-US" altLang="en-US" sz="1600">
                <a:cs typeface="Arial" charset="0"/>
              </a:rPr>
              <a:t> giving:</a:t>
            </a:r>
            <a:r>
              <a:rPr lang="en-US" altLang="en-US" sz="1600">
                <a:solidFill>
                  <a:srgbClr val="FF0000"/>
                </a:solidFill>
                <a:cs typeface="Arial" charset="0"/>
              </a:rPr>
              <a:t>      </a:t>
            </a:r>
            <a:endParaRPr lang="el-GR" altLang="en-US" sz="1600" baseline="-25000">
              <a:solidFill>
                <a:srgbClr val="FF0000"/>
              </a:solidFill>
              <a:cs typeface="Arial" charset="0"/>
            </a:endParaRPr>
          </a:p>
        </p:txBody>
      </p:sp>
      <p:graphicFrame>
        <p:nvGraphicFramePr>
          <p:cNvPr id="25627" name="Object 87"/>
          <p:cNvGraphicFramePr>
            <a:graphicFrameLocks noChangeAspect="1"/>
          </p:cNvGraphicFramePr>
          <p:nvPr/>
        </p:nvGraphicFramePr>
        <p:xfrm>
          <a:off x="7011988" y="4535488"/>
          <a:ext cx="1616075" cy="320675"/>
        </p:xfrm>
        <a:graphic>
          <a:graphicData uri="http://schemas.openxmlformats.org/presentationml/2006/ole">
            <mc:AlternateContent xmlns:mc="http://schemas.openxmlformats.org/markup-compatibility/2006">
              <mc:Choice xmlns:v="urn:schemas-microsoft-com:vml" Requires="v">
                <p:oleObj spid="_x0000_s25879" name="Equation" r:id="rId32" imgW="1168400" imgH="228600" progId="Equation.3">
                  <p:embed/>
                </p:oleObj>
              </mc:Choice>
              <mc:Fallback>
                <p:oleObj name="Equation" r:id="rId32" imgW="1168400" imgH="228600" progId="Equation.3">
                  <p:embed/>
                  <p:pic>
                    <p:nvPicPr>
                      <p:cNvPr id="0" name="Object 8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011988" y="4535488"/>
                        <a:ext cx="161607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8" name="Object 88"/>
          <p:cNvGraphicFramePr>
            <a:graphicFrameLocks noChangeAspect="1"/>
          </p:cNvGraphicFramePr>
          <p:nvPr/>
        </p:nvGraphicFramePr>
        <p:xfrm>
          <a:off x="7280275" y="4851400"/>
          <a:ext cx="1227138" cy="320675"/>
        </p:xfrm>
        <a:graphic>
          <a:graphicData uri="http://schemas.openxmlformats.org/presentationml/2006/ole">
            <mc:AlternateContent xmlns:mc="http://schemas.openxmlformats.org/markup-compatibility/2006">
              <mc:Choice xmlns:v="urn:schemas-microsoft-com:vml" Requires="v">
                <p:oleObj spid="_x0000_s25880" name="Equation" r:id="rId34" imgW="889000" imgH="228600" progId="Equation.3">
                  <p:embed/>
                </p:oleObj>
              </mc:Choice>
              <mc:Fallback>
                <p:oleObj name="Equation" r:id="rId34" imgW="889000" imgH="228600" progId="Equation.3">
                  <p:embed/>
                  <p:pic>
                    <p:nvPicPr>
                      <p:cNvPr id="0" name="Object 8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280275" y="4851400"/>
                        <a:ext cx="1227138"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9" name="Object 92"/>
          <p:cNvGraphicFramePr>
            <a:graphicFrameLocks noChangeAspect="1"/>
          </p:cNvGraphicFramePr>
          <p:nvPr/>
        </p:nvGraphicFramePr>
        <p:xfrm>
          <a:off x="7027863" y="5192713"/>
          <a:ext cx="1417637" cy="320675"/>
        </p:xfrm>
        <a:graphic>
          <a:graphicData uri="http://schemas.openxmlformats.org/presentationml/2006/ole">
            <mc:AlternateContent xmlns:mc="http://schemas.openxmlformats.org/markup-compatibility/2006">
              <mc:Choice xmlns:v="urn:schemas-microsoft-com:vml" Requires="v">
                <p:oleObj spid="_x0000_s25881" name="Equation" r:id="rId36" imgW="1028700" imgH="228600" progId="Equation.3">
                  <p:embed/>
                </p:oleObj>
              </mc:Choice>
              <mc:Fallback>
                <p:oleObj name="Equation" r:id="rId36" imgW="1028700" imgH="228600" progId="Equation.3">
                  <p:embed/>
                  <p:pic>
                    <p:nvPicPr>
                      <p:cNvPr id="0" name="Object 9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027863" y="5192713"/>
                        <a:ext cx="14176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0" name="Object 93"/>
          <p:cNvGraphicFramePr>
            <a:graphicFrameLocks noChangeAspect="1"/>
          </p:cNvGraphicFramePr>
          <p:nvPr/>
        </p:nvGraphicFramePr>
        <p:xfrm>
          <a:off x="7018338" y="5522913"/>
          <a:ext cx="1154112" cy="320675"/>
        </p:xfrm>
        <a:graphic>
          <a:graphicData uri="http://schemas.openxmlformats.org/presentationml/2006/ole">
            <mc:AlternateContent xmlns:mc="http://schemas.openxmlformats.org/markup-compatibility/2006">
              <mc:Choice xmlns:v="urn:schemas-microsoft-com:vml" Requires="v">
                <p:oleObj spid="_x0000_s25882" name="Equation" r:id="rId38" imgW="838200" imgH="228600" progId="Equation.3">
                  <p:embed/>
                </p:oleObj>
              </mc:Choice>
              <mc:Fallback>
                <p:oleObj name="Equation" r:id="rId38" imgW="838200" imgH="228600" progId="Equation.3">
                  <p:embed/>
                  <p:pic>
                    <p:nvPicPr>
                      <p:cNvPr id="0" name="Object 9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018338" y="5522913"/>
                        <a:ext cx="11541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1" name="Object 94"/>
          <p:cNvGraphicFramePr>
            <a:graphicFrameLocks noChangeAspect="1"/>
          </p:cNvGraphicFramePr>
          <p:nvPr/>
        </p:nvGraphicFramePr>
        <p:xfrm>
          <a:off x="7018338" y="5867400"/>
          <a:ext cx="1328737" cy="320675"/>
        </p:xfrm>
        <a:graphic>
          <a:graphicData uri="http://schemas.openxmlformats.org/presentationml/2006/ole">
            <mc:AlternateContent xmlns:mc="http://schemas.openxmlformats.org/markup-compatibility/2006">
              <mc:Choice xmlns:v="urn:schemas-microsoft-com:vml" Requires="v">
                <p:oleObj spid="_x0000_s25883" name="Equation" r:id="rId40" imgW="965200" imgH="228600" progId="Equation.3">
                  <p:embed/>
                </p:oleObj>
              </mc:Choice>
              <mc:Fallback>
                <p:oleObj name="Equation" r:id="rId40" imgW="965200" imgH="228600" progId="Equation.3">
                  <p:embed/>
                  <p:pic>
                    <p:nvPicPr>
                      <p:cNvPr id="0" name="Object 9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7018338" y="5867400"/>
                        <a:ext cx="13287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2" name="Rectangle 95"/>
          <p:cNvSpPr>
            <a:spLocks noChangeArrowheads="1"/>
          </p:cNvSpPr>
          <p:nvPr/>
        </p:nvSpPr>
        <p:spPr bwMode="auto">
          <a:xfrm>
            <a:off x="6500813" y="3729038"/>
            <a:ext cx="2471737" cy="25431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662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662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6629" name="Text Box 5"/>
          <p:cNvSpPr txBox="1">
            <a:spLocks noChangeArrowheads="1"/>
          </p:cNvSpPr>
          <p:nvPr/>
        </p:nvSpPr>
        <p:spPr bwMode="auto">
          <a:xfrm>
            <a:off x="131763" y="866775"/>
            <a:ext cx="2627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AC analysis</a:t>
            </a:r>
          </a:p>
        </p:txBody>
      </p:sp>
      <p:graphicFrame>
        <p:nvGraphicFramePr>
          <p:cNvPr id="26630" name="Object 18"/>
          <p:cNvGraphicFramePr>
            <a:graphicFrameLocks noChangeAspect="1"/>
          </p:cNvGraphicFramePr>
          <p:nvPr/>
        </p:nvGraphicFramePr>
        <p:xfrm>
          <a:off x="460375" y="1843088"/>
          <a:ext cx="2578100" cy="336550"/>
        </p:xfrm>
        <a:graphic>
          <a:graphicData uri="http://schemas.openxmlformats.org/presentationml/2006/ole">
            <mc:AlternateContent xmlns:mc="http://schemas.openxmlformats.org/markup-compatibility/2006">
              <mc:Choice xmlns:v="urn:schemas-microsoft-com:vml" Requires="v">
                <p:oleObj spid="_x0000_s26810" name="Equation" r:id="rId4" imgW="1866900" imgH="241300" progId="Equation.3">
                  <p:embed/>
                </p:oleObj>
              </mc:Choice>
              <mc:Fallback>
                <p:oleObj name="Equation" r:id="rId4" imgW="1866900" imgH="241300"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75" y="1843088"/>
                        <a:ext cx="25781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20"/>
          <p:cNvGraphicFramePr>
            <a:graphicFrameLocks noChangeAspect="1"/>
          </p:cNvGraphicFramePr>
          <p:nvPr/>
        </p:nvGraphicFramePr>
        <p:xfrm>
          <a:off x="469900" y="2230438"/>
          <a:ext cx="2068513" cy="549275"/>
        </p:xfrm>
        <a:graphic>
          <a:graphicData uri="http://schemas.openxmlformats.org/presentationml/2006/ole">
            <mc:AlternateContent xmlns:mc="http://schemas.openxmlformats.org/markup-compatibility/2006">
              <mc:Choice xmlns:v="urn:schemas-microsoft-com:vml" Requires="v">
                <p:oleObj spid="_x0000_s26811" name="Equation" r:id="rId6" imgW="1497950" imgH="393529" progId="Equation.3">
                  <p:embed/>
                </p:oleObj>
              </mc:Choice>
              <mc:Fallback>
                <p:oleObj name="Equation" r:id="rId6" imgW="1497950" imgH="393529"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00" y="2230438"/>
                        <a:ext cx="20685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2" name="Group 188"/>
          <p:cNvGrpSpPr>
            <a:grpSpLocks/>
          </p:cNvGrpSpPr>
          <p:nvPr/>
        </p:nvGrpSpPr>
        <p:grpSpPr bwMode="auto">
          <a:xfrm>
            <a:off x="3879850" y="731838"/>
            <a:ext cx="5024438" cy="2997200"/>
            <a:chOff x="2433" y="516"/>
            <a:chExt cx="3165" cy="1888"/>
          </a:xfrm>
        </p:grpSpPr>
        <p:sp>
          <p:nvSpPr>
            <p:cNvPr id="26645" name="Rectangle 91"/>
            <p:cNvSpPr>
              <a:spLocks noChangeArrowheads="1"/>
            </p:cNvSpPr>
            <p:nvPr/>
          </p:nvSpPr>
          <p:spPr bwMode="auto">
            <a:xfrm>
              <a:off x="2560" y="1515"/>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g</a:t>
              </a:r>
              <a:endParaRPr lang="en-GB" altLang="en-US"/>
            </a:p>
          </p:txBody>
        </p:sp>
        <p:sp>
          <p:nvSpPr>
            <p:cNvPr id="26646" name="Freeform 92"/>
            <p:cNvSpPr>
              <a:spLocks/>
            </p:cNvSpPr>
            <p:nvPr/>
          </p:nvSpPr>
          <p:spPr bwMode="auto">
            <a:xfrm>
              <a:off x="2718" y="1508"/>
              <a:ext cx="170" cy="161"/>
            </a:xfrm>
            <a:custGeom>
              <a:avLst/>
              <a:gdLst>
                <a:gd name="T0" fmla="*/ 0 w 511"/>
                <a:gd name="T1" fmla="*/ 0 h 508"/>
                <a:gd name="T2" fmla="*/ 0 w 511"/>
                <a:gd name="T3" fmla="*/ 0 h 508"/>
                <a:gd name="T4" fmla="*/ 0 w 511"/>
                <a:gd name="T5" fmla="*/ 0 h 508"/>
                <a:gd name="T6" fmla="*/ 0 w 511"/>
                <a:gd name="T7" fmla="*/ 0 h 508"/>
                <a:gd name="T8" fmla="*/ 0 w 511"/>
                <a:gd name="T9" fmla="*/ 0 h 508"/>
                <a:gd name="T10" fmla="*/ 0 w 511"/>
                <a:gd name="T11" fmla="*/ 0 h 508"/>
                <a:gd name="T12" fmla="*/ 0 w 511"/>
                <a:gd name="T13" fmla="*/ 0 h 508"/>
                <a:gd name="T14" fmla="*/ 0 w 511"/>
                <a:gd name="T15" fmla="*/ 0 h 508"/>
                <a:gd name="T16" fmla="*/ 0 w 511"/>
                <a:gd name="T17" fmla="*/ 0 h 508"/>
                <a:gd name="T18" fmla="*/ 0 w 511"/>
                <a:gd name="T19" fmla="*/ 0 h 508"/>
                <a:gd name="T20" fmla="*/ 0 w 511"/>
                <a:gd name="T21" fmla="*/ 0 h 508"/>
                <a:gd name="T22" fmla="*/ 0 w 511"/>
                <a:gd name="T23" fmla="*/ 0 h 508"/>
                <a:gd name="T24" fmla="*/ 0 w 511"/>
                <a:gd name="T25" fmla="*/ 0 h 508"/>
                <a:gd name="T26" fmla="*/ 0 w 511"/>
                <a:gd name="T27" fmla="*/ 0 h 508"/>
                <a:gd name="T28" fmla="*/ 0 w 511"/>
                <a:gd name="T29" fmla="*/ 0 h 508"/>
                <a:gd name="T30" fmla="*/ 0 w 511"/>
                <a:gd name="T31" fmla="*/ 0 h 508"/>
                <a:gd name="T32" fmla="*/ 0 w 511"/>
                <a:gd name="T33" fmla="*/ 0 h 508"/>
                <a:gd name="T34" fmla="*/ 0 w 511"/>
                <a:gd name="T35" fmla="*/ 0 h 508"/>
                <a:gd name="T36" fmla="*/ 0 w 511"/>
                <a:gd name="T37" fmla="*/ 0 h 508"/>
                <a:gd name="T38" fmla="*/ 0 w 511"/>
                <a:gd name="T39" fmla="*/ 0 h 508"/>
                <a:gd name="T40" fmla="*/ 0 w 511"/>
                <a:gd name="T41" fmla="*/ 0 h 508"/>
                <a:gd name="T42" fmla="*/ 0 w 511"/>
                <a:gd name="T43" fmla="*/ 0 h 508"/>
                <a:gd name="T44" fmla="*/ 0 w 511"/>
                <a:gd name="T45" fmla="*/ 0 h 508"/>
                <a:gd name="T46" fmla="*/ 0 w 511"/>
                <a:gd name="T47" fmla="*/ 0 h 508"/>
                <a:gd name="T48" fmla="*/ 0 w 511"/>
                <a:gd name="T49" fmla="*/ 0 h 508"/>
                <a:gd name="T50" fmla="*/ 0 w 511"/>
                <a:gd name="T51" fmla="*/ 0 h 508"/>
                <a:gd name="T52" fmla="*/ 0 w 511"/>
                <a:gd name="T53" fmla="*/ 0 h 508"/>
                <a:gd name="T54" fmla="*/ 0 w 511"/>
                <a:gd name="T55" fmla="*/ 0 h 508"/>
                <a:gd name="T56" fmla="*/ 0 w 511"/>
                <a:gd name="T57" fmla="*/ 0 h 508"/>
                <a:gd name="T58" fmla="*/ 0 w 511"/>
                <a:gd name="T59" fmla="*/ 0 h 508"/>
                <a:gd name="T60" fmla="*/ 0 w 511"/>
                <a:gd name="T61" fmla="*/ 0 h 508"/>
                <a:gd name="T62" fmla="*/ 0 w 511"/>
                <a:gd name="T63" fmla="*/ 0 h 508"/>
                <a:gd name="T64" fmla="*/ 0 w 511"/>
                <a:gd name="T65" fmla="*/ 0 h 508"/>
                <a:gd name="T66" fmla="*/ 0 w 511"/>
                <a:gd name="T67" fmla="*/ 0 h 508"/>
                <a:gd name="T68" fmla="*/ 0 w 511"/>
                <a:gd name="T69" fmla="*/ 0 h 5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8"/>
                <a:gd name="T107" fmla="*/ 511 w 511"/>
                <a:gd name="T108" fmla="*/ 508 h 5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8">
                  <a:moveTo>
                    <a:pt x="0" y="254"/>
                  </a:moveTo>
                  <a:lnTo>
                    <a:pt x="5" y="206"/>
                  </a:lnTo>
                  <a:lnTo>
                    <a:pt x="17" y="160"/>
                  </a:lnTo>
                  <a:lnTo>
                    <a:pt x="39" y="119"/>
                  </a:lnTo>
                  <a:lnTo>
                    <a:pt x="68" y="81"/>
                  </a:lnTo>
                  <a:lnTo>
                    <a:pt x="103" y="50"/>
                  </a:lnTo>
                  <a:lnTo>
                    <a:pt x="142" y="26"/>
                  </a:lnTo>
                  <a:lnTo>
                    <a:pt x="187" y="9"/>
                  </a:lnTo>
                  <a:lnTo>
                    <a:pt x="233" y="0"/>
                  </a:lnTo>
                  <a:lnTo>
                    <a:pt x="278" y="0"/>
                  </a:lnTo>
                  <a:lnTo>
                    <a:pt x="326" y="9"/>
                  </a:lnTo>
                  <a:lnTo>
                    <a:pt x="369" y="26"/>
                  </a:lnTo>
                  <a:lnTo>
                    <a:pt x="410" y="50"/>
                  </a:lnTo>
                  <a:lnTo>
                    <a:pt x="444" y="81"/>
                  </a:lnTo>
                  <a:lnTo>
                    <a:pt x="472" y="119"/>
                  </a:lnTo>
                  <a:lnTo>
                    <a:pt x="494" y="160"/>
                  </a:lnTo>
                  <a:lnTo>
                    <a:pt x="506" y="206"/>
                  </a:lnTo>
                  <a:lnTo>
                    <a:pt x="511" y="254"/>
                  </a:lnTo>
                  <a:lnTo>
                    <a:pt x="506" y="299"/>
                  </a:lnTo>
                  <a:lnTo>
                    <a:pt x="494" y="345"/>
                  </a:lnTo>
                  <a:lnTo>
                    <a:pt x="472" y="388"/>
                  </a:lnTo>
                  <a:lnTo>
                    <a:pt x="444" y="424"/>
                  </a:lnTo>
                  <a:lnTo>
                    <a:pt x="410" y="457"/>
                  </a:lnTo>
                  <a:lnTo>
                    <a:pt x="369" y="481"/>
                  </a:lnTo>
                  <a:lnTo>
                    <a:pt x="326" y="498"/>
                  </a:lnTo>
                  <a:lnTo>
                    <a:pt x="278" y="508"/>
                  </a:lnTo>
                  <a:lnTo>
                    <a:pt x="233" y="508"/>
                  </a:lnTo>
                  <a:lnTo>
                    <a:pt x="187" y="498"/>
                  </a:lnTo>
                  <a:lnTo>
                    <a:pt x="142" y="481"/>
                  </a:lnTo>
                  <a:lnTo>
                    <a:pt x="103" y="457"/>
                  </a:lnTo>
                  <a:lnTo>
                    <a:pt x="68" y="424"/>
                  </a:lnTo>
                  <a:lnTo>
                    <a:pt x="39" y="388"/>
                  </a:lnTo>
                  <a:lnTo>
                    <a:pt x="17" y="345"/>
                  </a:lnTo>
                  <a:lnTo>
                    <a:pt x="5" y="299"/>
                  </a:lnTo>
                  <a:lnTo>
                    <a:pt x="0" y="254"/>
                  </a:lnTo>
                  <a:close/>
                </a:path>
              </a:pathLst>
            </a:custGeom>
            <a:solidFill>
              <a:srgbClr val="FFFFFF"/>
            </a:solidFill>
            <a:ln w="8890">
              <a:solidFill>
                <a:srgbClr val="000000"/>
              </a:solidFill>
              <a:prstDash val="solid"/>
              <a:round/>
              <a:headEnd/>
              <a:tailEnd/>
            </a:ln>
          </p:spPr>
          <p:txBody>
            <a:bodyPr/>
            <a:lstStyle/>
            <a:p>
              <a:endParaRPr lang="zh-CN" altLang="en-US"/>
            </a:p>
          </p:txBody>
        </p:sp>
        <p:sp>
          <p:nvSpPr>
            <p:cNvPr id="26647" name="Freeform 93"/>
            <p:cNvSpPr>
              <a:spLocks/>
            </p:cNvSpPr>
            <p:nvPr/>
          </p:nvSpPr>
          <p:spPr bwMode="auto">
            <a:xfrm>
              <a:off x="2775" y="1801"/>
              <a:ext cx="57" cy="54"/>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6648" name="Line 94"/>
            <p:cNvSpPr>
              <a:spLocks noChangeShapeType="1"/>
            </p:cNvSpPr>
            <p:nvPr/>
          </p:nvSpPr>
          <p:spPr bwMode="auto">
            <a:xfrm flipV="1">
              <a:off x="2803" y="1136"/>
              <a:ext cx="1" cy="37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95"/>
            <p:cNvSpPr>
              <a:spLocks noChangeShapeType="1"/>
            </p:cNvSpPr>
            <p:nvPr/>
          </p:nvSpPr>
          <p:spPr bwMode="auto">
            <a:xfrm>
              <a:off x="3042" y="1136"/>
              <a:ext cx="464"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96"/>
            <p:cNvSpPr>
              <a:spLocks noChangeShapeType="1"/>
            </p:cNvSpPr>
            <p:nvPr/>
          </p:nvSpPr>
          <p:spPr bwMode="auto">
            <a:xfrm flipV="1">
              <a:off x="2803" y="1669"/>
              <a:ext cx="1" cy="15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97"/>
            <p:cNvSpPr>
              <a:spLocks noChangeShapeType="1"/>
            </p:cNvSpPr>
            <p:nvPr/>
          </p:nvSpPr>
          <p:spPr bwMode="auto">
            <a:xfrm flipV="1">
              <a:off x="4061" y="558"/>
              <a:ext cx="1" cy="57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98"/>
            <p:cNvSpPr>
              <a:spLocks noChangeShapeType="1"/>
            </p:cNvSpPr>
            <p:nvPr/>
          </p:nvSpPr>
          <p:spPr bwMode="auto">
            <a:xfrm>
              <a:off x="3602" y="558"/>
              <a:ext cx="1147"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53" name="Group 99"/>
            <p:cNvGrpSpPr>
              <a:grpSpLocks/>
            </p:cNvGrpSpPr>
            <p:nvPr/>
          </p:nvGrpSpPr>
          <p:grpSpPr bwMode="auto">
            <a:xfrm>
              <a:off x="3506" y="914"/>
              <a:ext cx="96" cy="400"/>
              <a:chOff x="1145" y="1354"/>
              <a:chExt cx="283" cy="1275"/>
            </a:xfrm>
          </p:grpSpPr>
          <p:sp>
            <p:nvSpPr>
              <p:cNvPr id="26723" name="Line 100"/>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4" name="Line 101"/>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5" name="Line 102"/>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6" name="Freeform 103"/>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7" name="Line 104"/>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8" name="Line 105"/>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4" name="Line 106"/>
            <p:cNvSpPr>
              <a:spLocks noChangeShapeType="1"/>
            </p:cNvSpPr>
            <p:nvPr/>
          </p:nvSpPr>
          <p:spPr bwMode="auto">
            <a:xfrm flipH="1">
              <a:off x="3602" y="1314"/>
              <a:ext cx="370"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107"/>
            <p:cNvSpPr>
              <a:spLocks noChangeShapeType="1"/>
            </p:cNvSpPr>
            <p:nvPr/>
          </p:nvSpPr>
          <p:spPr bwMode="auto">
            <a:xfrm flipV="1">
              <a:off x="3599" y="1312"/>
              <a:ext cx="0" cy="63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108"/>
            <p:cNvSpPr>
              <a:spLocks noChangeShapeType="1"/>
            </p:cNvSpPr>
            <p:nvPr/>
          </p:nvSpPr>
          <p:spPr bwMode="auto">
            <a:xfrm>
              <a:off x="4061" y="1457"/>
              <a:ext cx="0" cy="48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Line 109"/>
            <p:cNvSpPr>
              <a:spLocks noChangeShapeType="1"/>
            </p:cNvSpPr>
            <p:nvPr/>
          </p:nvSpPr>
          <p:spPr bwMode="auto">
            <a:xfrm>
              <a:off x="3599" y="1940"/>
              <a:ext cx="99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Rectangle 110"/>
            <p:cNvSpPr>
              <a:spLocks noChangeArrowheads="1"/>
            </p:cNvSpPr>
            <p:nvPr/>
          </p:nvSpPr>
          <p:spPr bwMode="auto">
            <a:xfrm>
              <a:off x="4759" y="516"/>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6659" name="Rectangle 111"/>
            <p:cNvSpPr>
              <a:spLocks noChangeArrowheads="1"/>
            </p:cNvSpPr>
            <p:nvPr/>
          </p:nvSpPr>
          <p:spPr bwMode="auto">
            <a:xfrm>
              <a:off x="4643" y="1867"/>
              <a:ext cx="1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
          <p:nvSpPr>
            <p:cNvPr id="26660" name="Rectangle 112"/>
            <p:cNvSpPr>
              <a:spLocks noChangeArrowheads="1"/>
            </p:cNvSpPr>
            <p:nvPr/>
          </p:nvSpPr>
          <p:spPr bwMode="auto">
            <a:xfrm>
              <a:off x="3254" y="1590"/>
              <a:ext cx="27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5.1kΩ</a:t>
              </a:r>
              <a:endParaRPr lang="en-GB" altLang="en-US"/>
            </a:p>
          </p:txBody>
        </p:sp>
        <p:grpSp>
          <p:nvGrpSpPr>
            <p:cNvPr id="26661" name="Group 113"/>
            <p:cNvGrpSpPr>
              <a:grpSpLocks/>
            </p:cNvGrpSpPr>
            <p:nvPr/>
          </p:nvGrpSpPr>
          <p:grpSpPr bwMode="auto">
            <a:xfrm>
              <a:off x="3967" y="1090"/>
              <a:ext cx="94" cy="400"/>
              <a:chOff x="1145" y="1354"/>
              <a:chExt cx="283" cy="1275"/>
            </a:xfrm>
          </p:grpSpPr>
          <p:sp>
            <p:nvSpPr>
              <p:cNvPr id="26717" name="Line 114"/>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8" name="Line 115"/>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9" name="Line 116"/>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0" name="Freeform 117"/>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21" name="Line 118"/>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22" name="Line 119"/>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62" name="Line 120"/>
            <p:cNvSpPr>
              <a:spLocks noChangeShapeType="1"/>
            </p:cNvSpPr>
            <p:nvPr/>
          </p:nvSpPr>
          <p:spPr bwMode="auto">
            <a:xfrm flipV="1">
              <a:off x="3602" y="551"/>
              <a:ext cx="0" cy="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Rectangle 121"/>
            <p:cNvSpPr>
              <a:spLocks noChangeArrowheads="1"/>
            </p:cNvSpPr>
            <p:nvPr/>
          </p:nvSpPr>
          <p:spPr bwMode="auto">
            <a:xfrm>
              <a:off x="3545" y="1521"/>
              <a:ext cx="96"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6664" name="Rectangle 122"/>
            <p:cNvSpPr>
              <a:spLocks noChangeArrowheads="1"/>
            </p:cNvSpPr>
            <p:nvPr/>
          </p:nvSpPr>
          <p:spPr bwMode="auto">
            <a:xfrm>
              <a:off x="4151" y="820"/>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12kΩ</a:t>
              </a:r>
              <a:endParaRPr lang="en-GB" altLang="en-US"/>
            </a:p>
          </p:txBody>
        </p:sp>
        <p:sp>
          <p:nvSpPr>
            <p:cNvPr id="26665" name="Rectangle 123"/>
            <p:cNvSpPr>
              <a:spLocks noChangeArrowheads="1"/>
            </p:cNvSpPr>
            <p:nvPr/>
          </p:nvSpPr>
          <p:spPr bwMode="auto">
            <a:xfrm>
              <a:off x="3716" y="1644"/>
              <a:ext cx="2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10kΩ</a:t>
              </a:r>
              <a:endParaRPr lang="en-GB" altLang="en-US"/>
            </a:p>
          </p:txBody>
        </p:sp>
        <p:sp>
          <p:nvSpPr>
            <p:cNvPr id="26666" name="Rectangle 124"/>
            <p:cNvSpPr>
              <a:spLocks noChangeArrowheads="1"/>
            </p:cNvSpPr>
            <p:nvPr/>
          </p:nvSpPr>
          <p:spPr bwMode="auto">
            <a:xfrm>
              <a:off x="4016" y="738"/>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6667" name="Rectangle 125"/>
            <p:cNvSpPr>
              <a:spLocks noChangeArrowheads="1"/>
            </p:cNvSpPr>
            <p:nvPr/>
          </p:nvSpPr>
          <p:spPr bwMode="auto">
            <a:xfrm>
              <a:off x="4016" y="1537"/>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6668" name="Line 126"/>
            <p:cNvSpPr>
              <a:spLocks noChangeShapeType="1"/>
            </p:cNvSpPr>
            <p:nvPr/>
          </p:nvSpPr>
          <p:spPr bwMode="auto">
            <a:xfrm flipV="1">
              <a:off x="4594" y="558"/>
              <a:ext cx="0" cy="44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127"/>
            <p:cNvSpPr>
              <a:spLocks noChangeShapeType="1"/>
            </p:cNvSpPr>
            <p:nvPr/>
          </p:nvSpPr>
          <p:spPr bwMode="auto">
            <a:xfrm>
              <a:off x="4594" y="1272"/>
              <a:ext cx="0" cy="66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70" name="Group 128"/>
            <p:cNvGrpSpPr>
              <a:grpSpLocks/>
            </p:cNvGrpSpPr>
            <p:nvPr/>
          </p:nvGrpSpPr>
          <p:grpSpPr bwMode="auto">
            <a:xfrm>
              <a:off x="4500" y="871"/>
              <a:ext cx="95" cy="401"/>
              <a:chOff x="1145" y="1354"/>
              <a:chExt cx="283" cy="1275"/>
            </a:xfrm>
          </p:grpSpPr>
          <p:sp>
            <p:nvSpPr>
              <p:cNvPr id="26711" name="Line 129"/>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2" name="Line 130"/>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3" name="Line 131"/>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4" name="Freeform 132"/>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15" name="Line 133"/>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6" name="Line 134"/>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71" name="Rectangle 135"/>
            <p:cNvSpPr>
              <a:spLocks noChangeArrowheads="1"/>
            </p:cNvSpPr>
            <p:nvPr/>
          </p:nvSpPr>
          <p:spPr bwMode="auto">
            <a:xfrm>
              <a:off x="4694" y="1506"/>
              <a:ext cx="31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4.7kΩ</a:t>
              </a:r>
              <a:endParaRPr lang="en-GB" altLang="en-US"/>
            </a:p>
          </p:txBody>
        </p:sp>
        <p:sp>
          <p:nvSpPr>
            <p:cNvPr id="26672" name="Rectangle 136"/>
            <p:cNvSpPr>
              <a:spLocks noChangeArrowheads="1"/>
            </p:cNvSpPr>
            <p:nvPr/>
          </p:nvSpPr>
          <p:spPr bwMode="auto">
            <a:xfrm>
              <a:off x="4548" y="1481"/>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6673" name="Line 137"/>
            <p:cNvSpPr>
              <a:spLocks noChangeShapeType="1"/>
            </p:cNvSpPr>
            <p:nvPr/>
          </p:nvSpPr>
          <p:spPr bwMode="auto">
            <a:xfrm flipH="1" flipV="1">
              <a:off x="4061" y="1093"/>
              <a:ext cx="43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4" name="Line 138"/>
            <p:cNvSpPr>
              <a:spLocks noChangeShapeType="1"/>
            </p:cNvSpPr>
            <p:nvPr/>
          </p:nvSpPr>
          <p:spPr bwMode="auto">
            <a:xfrm>
              <a:off x="3042" y="1035"/>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5" name="Line 139"/>
            <p:cNvSpPr>
              <a:spLocks noChangeShapeType="1"/>
            </p:cNvSpPr>
            <p:nvPr/>
          </p:nvSpPr>
          <p:spPr bwMode="auto">
            <a:xfrm>
              <a:off x="3001" y="1037"/>
              <a:ext cx="1"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76" name="Group 140"/>
            <p:cNvGrpSpPr>
              <a:grpSpLocks/>
            </p:cNvGrpSpPr>
            <p:nvPr/>
          </p:nvGrpSpPr>
          <p:grpSpPr bwMode="auto">
            <a:xfrm>
              <a:off x="5202" y="1182"/>
              <a:ext cx="41" cy="178"/>
              <a:chOff x="5233" y="2201"/>
              <a:chExt cx="122" cy="566"/>
            </a:xfrm>
          </p:grpSpPr>
          <p:sp>
            <p:nvSpPr>
              <p:cNvPr id="26709" name="Line 141"/>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10" name="Line 142"/>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77" name="Rectangle 143"/>
            <p:cNvSpPr>
              <a:spLocks noChangeArrowheads="1"/>
            </p:cNvSpPr>
            <p:nvPr/>
          </p:nvSpPr>
          <p:spPr bwMode="auto">
            <a:xfrm>
              <a:off x="2433" y="1324"/>
              <a:ext cx="2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4.7kΩ</a:t>
              </a:r>
              <a:endParaRPr lang="en-GB" altLang="en-US"/>
            </a:p>
          </p:txBody>
        </p:sp>
        <p:sp>
          <p:nvSpPr>
            <p:cNvPr id="26678" name="Rectangle 144"/>
            <p:cNvSpPr>
              <a:spLocks noChangeArrowheads="1"/>
            </p:cNvSpPr>
            <p:nvPr/>
          </p:nvSpPr>
          <p:spPr bwMode="auto">
            <a:xfrm>
              <a:off x="2746" y="1225"/>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6679" name="Line 145"/>
            <p:cNvSpPr>
              <a:spLocks noChangeShapeType="1"/>
            </p:cNvSpPr>
            <p:nvPr/>
          </p:nvSpPr>
          <p:spPr bwMode="auto">
            <a:xfrm flipH="1">
              <a:off x="2803" y="1139"/>
              <a:ext cx="19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146"/>
            <p:cNvSpPr>
              <a:spLocks noChangeShapeType="1"/>
            </p:cNvSpPr>
            <p:nvPr/>
          </p:nvSpPr>
          <p:spPr bwMode="auto">
            <a:xfrm>
              <a:off x="4595" y="1272"/>
              <a:ext cx="6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Line 147"/>
            <p:cNvSpPr>
              <a:spLocks noChangeShapeType="1"/>
            </p:cNvSpPr>
            <p:nvPr/>
          </p:nvSpPr>
          <p:spPr bwMode="auto">
            <a:xfrm>
              <a:off x="5243" y="1272"/>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2" name="Rectangle 148"/>
            <p:cNvSpPr>
              <a:spLocks noChangeArrowheads="1"/>
            </p:cNvSpPr>
            <p:nvPr/>
          </p:nvSpPr>
          <p:spPr bwMode="auto">
            <a:xfrm>
              <a:off x="2894" y="1772"/>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6683" name="Rectangle 149"/>
            <p:cNvSpPr>
              <a:spLocks noChangeArrowheads="1"/>
            </p:cNvSpPr>
            <p:nvPr/>
          </p:nvSpPr>
          <p:spPr bwMode="auto">
            <a:xfrm>
              <a:off x="5080" y="1453"/>
              <a:ext cx="21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1kΩ</a:t>
              </a:r>
              <a:endParaRPr lang="en-GB" altLang="en-US"/>
            </a:p>
          </p:txBody>
        </p:sp>
        <p:sp>
          <p:nvSpPr>
            <p:cNvPr id="26684" name="Line 150"/>
            <p:cNvSpPr>
              <a:spLocks noChangeShapeType="1"/>
            </p:cNvSpPr>
            <p:nvPr/>
          </p:nvSpPr>
          <p:spPr bwMode="auto">
            <a:xfrm>
              <a:off x="5358" y="1272"/>
              <a:ext cx="1"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5" name="Rectangle 151"/>
            <p:cNvSpPr>
              <a:spLocks noChangeArrowheads="1"/>
            </p:cNvSpPr>
            <p:nvPr/>
          </p:nvSpPr>
          <p:spPr bwMode="auto">
            <a:xfrm>
              <a:off x="5324" y="1401"/>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6686" name="Freeform 152"/>
            <p:cNvSpPr>
              <a:spLocks/>
            </p:cNvSpPr>
            <p:nvPr/>
          </p:nvSpPr>
          <p:spPr bwMode="auto">
            <a:xfrm>
              <a:off x="5337" y="1867"/>
              <a:ext cx="57" cy="53"/>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6687" name="Rectangle 153"/>
            <p:cNvSpPr>
              <a:spLocks noChangeArrowheads="1"/>
            </p:cNvSpPr>
            <p:nvPr/>
          </p:nvSpPr>
          <p:spPr bwMode="auto">
            <a:xfrm>
              <a:off x="5419" y="1831"/>
              <a:ext cx="1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6688" name="Rectangle 154"/>
            <p:cNvSpPr>
              <a:spLocks noChangeArrowheads="1"/>
            </p:cNvSpPr>
            <p:nvPr/>
          </p:nvSpPr>
          <p:spPr bwMode="auto">
            <a:xfrm>
              <a:off x="4016" y="2279"/>
              <a:ext cx="5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f</a:t>
              </a:r>
              <a:r>
                <a:rPr lang="en-US" altLang="en-US" sz="1300">
                  <a:solidFill>
                    <a:srgbClr val="000000"/>
                  </a:solidFill>
                  <a:latin typeface="Times New Roman" pitchFamily="18" charset="0"/>
                </a:rPr>
                <a:t> = 100kΩ</a:t>
              </a:r>
              <a:endParaRPr lang="en-GB" altLang="en-US"/>
            </a:p>
          </p:txBody>
        </p:sp>
        <p:sp>
          <p:nvSpPr>
            <p:cNvPr id="26689" name="Line 155"/>
            <p:cNvSpPr>
              <a:spLocks noChangeShapeType="1"/>
            </p:cNvSpPr>
            <p:nvPr/>
          </p:nvSpPr>
          <p:spPr bwMode="auto">
            <a:xfrm>
              <a:off x="3186" y="1136"/>
              <a:ext cx="0" cy="105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0" name="Line 156"/>
            <p:cNvSpPr>
              <a:spLocks noChangeShapeType="1"/>
            </p:cNvSpPr>
            <p:nvPr/>
          </p:nvSpPr>
          <p:spPr bwMode="auto">
            <a:xfrm>
              <a:off x="5021" y="1272"/>
              <a:ext cx="0" cy="92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1" name="Line 157"/>
            <p:cNvSpPr>
              <a:spLocks noChangeShapeType="1"/>
            </p:cNvSpPr>
            <p:nvPr/>
          </p:nvSpPr>
          <p:spPr bwMode="auto">
            <a:xfrm>
              <a:off x="3186" y="2194"/>
              <a:ext cx="183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2" name="Rectangle 158"/>
            <p:cNvSpPr>
              <a:spLocks noChangeArrowheads="1"/>
            </p:cNvSpPr>
            <p:nvPr/>
          </p:nvSpPr>
          <p:spPr bwMode="auto">
            <a:xfrm rot="-5400000">
              <a:off x="4111" y="2069"/>
              <a:ext cx="90" cy="236"/>
            </a:xfrm>
            <a:prstGeom prst="rect">
              <a:avLst/>
            </a:prstGeom>
            <a:solidFill>
              <a:srgbClr val="FFFFFF"/>
            </a:solidFill>
            <a:ln w="8890">
              <a:solidFill>
                <a:srgbClr val="FF0000"/>
              </a:solidFill>
              <a:miter lim="800000"/>
              <a:headEnd/>
              <a:tailEnd/>
            </a:ln>
          </p:spPr>
          <p:txBody>
            <a:bodyPr/>
            <a:lstStyle/>
            <a:p>
              <a:endParaRPr lang="en-US" altLang="en-US"/>
            </a:p>
          </p:txBody>
        </p:sp>
        <p:sp>
          <p:nvSpPr>
            <p:cNvPr id="26693" name="Line 159"/>
            <p:cNvSpPr>
              <a:spLocks noChangeShapeType="1"/>
            </p:cNvSpPr>
            <p:nvPr/>
          </p:nvSpPr>
          <p:spPr bwMode="auto">
            <a:xfrm flipV="1">
              <a:off x="5563" y="1358"/>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94" name="Rectangle 160"/>
            <p:cNvSpPr>
              <a:spLocks noChangeArrowheads="1"/>
            </p:cNvSpPr>
            <p:nvPr/>
          </p:nvSpPr>
          <p:spPr bwMode="auto">
            <a:xfrm>
              <a:off x="3641" y="1088"/>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1</a:t>
              </a:r>
              <a:endParaRPr lang="en-GB" altLang="en-US"/>
            </a:p>
          </p:txBody>
        </p:sp>
        <p:sp>
          <p:nvSpPr>
            <p:cNvPr id="26695" name="Rectangle 161"/>
            <p:cNvSpPr>
              <a:spLocks noChangeArrowheads="1"/>
            </p:cNvSpPr>
            <p:nvPr/>
          </p:nvSpPr>
          <p:spPr bwMode="auto">
            <a:xfrm>
              <a:off x="4643" y="1035"/>
              <a:ext cx="1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3</a:t>
              </a:r>
              <a:endParaRPr lang="en-GB" altLang="en-US"/>
            </a:p>
          </p:txBody>
        </p:sp>
        <p:sp>
          <p:nvSpPr>
            <p:cNvPr id="26696" name="Rectangle 162"/>
            <p:cNvSpPr>
              <a:spLocks noChangeArrowheads="1"/>
            </p:cNvSpPr>
            <p:nvPr/>
          </p:nvSpPr>
          <p:spPr bwMode="auto">
            <a:xfrm>
              <a:off x="4092" y="1259"/>
              <a:ext cx="18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2</a:t>
              </a:r>
              <a:endParaRPr lang="en-GB" altLang="en-US"/>
            </a:p>
          </p:txBody>
        </p:sp>
        <p:grpSp>
          <p:nvGrpSpPr>
            <p:cNvPr id="26697" name="Group 163"/>
            <p:cNvGrpSpPr>
              <a:grpSpLocks/>
            </p:cNvGrpSpPr>
            <p:nvPr/>
          </p:nvGrpSpPr>
          <p:grpSpPr bwMode="auto">
            <a:xfrm rot="-5400000">
              <a:off x="4274" y="1548"/>
              <a:ext cx="38" cy="189"/>
              <a:chOff x="5233" y="2201"/>
              <a:chExt cx="122" cy="566"/>
            </a:xfrm>
          </p:grpSpPr>
          <p:sp>
            <p:nvSpPr>
              <p:cNvPr id="26707" name="Line 164"/>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8" name="Line 165"/>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98" name="Line 166"/>
            <p:cNvSpPr>
              <a:spLocks noChangeShapeType="1"/>
            </p:cNvSpPr>
            <p:nvPr/>
          </p:nvSpPr>
          <p:spPr bwMode="auto">
            <a:xfrm>
              <a:off x="4061" y="1481"/>
              <a:ext cx="2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99" name="Line 167"/>
            <p:cNvSpPr>
              <a:spLocks noChangeShapeType="1"/>
            </p:cNvSpPr>
            <p:nvPr/>
          </p:nvSpPr>
          <p:spPr bwMode="auto">
            <a:xfrm>
              <a:off x="4274" y="1481"/>
              <a:ext cx="0"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0" name="Line 168"/>
            <p:cNvSpPr>
              <a:spLocks noChangeShapeType="1"/>
            </p:cNvSpPr>
            <p:nvPr/>
          </p:nvSpPr>
          <p:spPr bwMode="auto">
            <a:xfrm>
              <a:off x="4274" y="1662"/>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701" name="Rectangle 169"/>
            <p:cNvSpPr>
              <a:spLocks noChangeArrowheads="1"/>
            </p:cNvSpPr>
            <p:nvPr/>
          </p:nvSpPr>
          <p:spPr bwMode="auto">
            <a:xfrm>
              <a:off x="2481" y="1181"/>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g</a:t>
              </a:r>
              <a:endParaRPr lang="en-GB" altLang="en-US"/>
            </a:p>
          </p:txBody>
        </p:sp>
        <p:sp>
          <p:nvSpPr>
            <p:cNvPr id="26702" name="Line 170"/>
            <p:cNvSpPr>
              <a:spLocks noChangeShapeType="1"/>
            </p:cNvSpPr>
            <p:nvPr/>
          </p:nvSpPr>
          <p:spPr bwMode="auto">
            <a:xfrm>
              <a:off x="3183" y="1242"/>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703" name="Rectangle 171"/>
            <p:cNvSpPr>
              <a:spLocks noChangeArrowheads="1"/>
            </p:cNvSpPr>
            <p:nvPr/>
          </p:nvSpPr>
          <p:spPr bwMode="auto">
            <a:xfrm>
              <a:off x="3234" y="1217"/>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sp>
          <p:nvSpPr>
            <p:cNvPr id="26704" name="Line 172"/>
            <p:cNvSpPr>
              <a:spLocks noChangeShapeType="1"/>
            </p:cNvSpPr>
            <p:nvPr/>
          </p:nvSpPr>
          <p:spPr bwMode="auto">
            <a:xfrm rot="5400000" flipV="1">
              <a:off x="2890" y="1070"/>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705" name="Rectangle 173"/>
            <p:cNvSpPr>
              <a:spLocks noChangeArrowheads="1"/>
            </p:cNvSpPr>
            <p:nvPr/>
          </p:nvSpPr>
          <p:spPr bwMode="auto">
            <a:xfrm>
              <a:off x="2830" y="972"/>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g</a:t>
              </a:r>
              <a:endParaRPr lang="en-GB" altLang="en-US"/>
            </a:p>
          </p:txBody>
        </p:sp>
        <p:sp>
          <p:nvSpPr>
            <p:cNvPr id="26706" name="Rectangle 174"/>
            <p:cNvSpPr>
              <a:spLocks noChangeArrowheads="1"/>
            </p:cNvSpPr>
            <p:nvPr/>
          </p:nvSpPr>
          <p:spPr bwMode="auto">
            <a:xfrm>
              <a:off x="4659" y="1870"/>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grpSp>
      <p:sp>
        <p:nvSpPr>
          <p:cNvPr id="26633" name="Text Box 178"/>
          <p:cNvSpPr txBox="1">
            <a:spLocks noChangeArrowheads="1"/>
          </p:cNvSpPr>
          <p:nvPr/>
        </p:nvSpPr>
        <p:spPr bwMode="auto">
          <a:xfrm>
            <a:off x="127000" y="1276350"/>
            <a:ext cx="4311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b="1" i="1" u="sng"/>
              <a:t>For Q1</a:t>
            </a:r>
            <a:r>
              <a:rPr lang="en-GB" altLang="en-US" sz="1400" b="1" i="1"/>
              <a:t>     </a:t>
            </a:r>
          </a:p>
          <a:p>
            <a:r>
              <a:rPr lang="en-GB" altLang="en-US" sz="1400" b="1" i="1"/>
              <a:t>I</a:t>
            </a:r>
            <a:r>
              <a:rPr lang="en-GB" altLang="en-US" sz="1400" b="1" i="1" baseline="-25000"/>
              <a:t>C</a:t>
            </a:r>
            <a:r>
              <a:rPr lang="en-GB" altLang="en-US" sz="1400" b="1" i="1"/>
              <a:t> = 2mA, V</a:t>
            </a:r>
            <a:r>
              <a:rPr lang="en-GB" altLang="en-US" sz="1400" b="1" i="1" baseline="-25000"/>
              <a:t>CE</a:t>
            </a:r>
            <a:r>
              <a:rPr lang="en-GB" altLang="en-US" sz="1400" b="1" i="1"/>
              <a:t> = 14v, </a:t>
            </a:r>
            <a:r>
              <a:rPr lang="el-GR" altLang="en-US" sz="1400" b="1" i="1">
                <a:cs typeface="Arial" charset="0"/>
              </a:rPr>
              <a:t>β</a:t>
            </a:r>
            <a:r>
              <a:rPr lang="en-US" altLang="en-US" sz="1400" b="1" i="1">
                <a:cs typeface="Arial" charset="0"/>
              </a:rPr>
              <a:t> = 200, V</a:t>
            </a:r>
            <a:r>
              <a:rPr lang="en-US" altLang="en-US" sz="1400" b="1" i="1" baseline="-25000">
                <a:cs typeface="Arial" charset="0"/>
              </a:rPr>
              <a:t>A</a:t>
            </a:r>
            <a:r>
              <a:rPr lang="en-US" altLang="en-US" sz="1400" b="1" i="1">
                <a:cs typeface="Arial" charset="0"/>
              </a:rPr>
              <a:t> = -75v</a:t>
            </a:r>
            <a:endParaRPr lang="el-GR" altLang="en-US" sz="1400" b="1" i="1" baseline="-25000">
              <a:cs typeface="Arial" charset="0"/>
            </a:endParaRPr>
          </a:p>
        </p:txBody>
      </p:sp>
      <p:graphicFrame>
        <p:nvGraphicFramePr>
          <p:cNvPr id="26634" name="Object 181"/>
          <p:cNvGraphicFramePr>
            <a:graphicFrameLocks noChangeAspect="1"/>
          </p:cNvGraphicFramePr>
          <p:nvPr/>
        </p:nvGraphicFramePr>
        <p:xfrm>
          <a:off x="639763" y="2836863"/>
          <a:ext cx="2849562" cy="592137"/>
        </p:xfrm>
        <a:graphic>
          <a:graphicData uri="http://schemas.openxmlformats.org/presentationml/2006/ole">
            <mc:AlternateContent xmlns:mc="http://schemas.openxmlformats.org/markup-compatibility/2006">
              <mc:Choice xmlns:v="urn:schemas-microsoft-com:vml" Requires="v">
                <p:oleObj spid="_x0000_s26812" name="Equation" r:id="rId8" imgW="2197100" imgH="457200" progId="Equation.3">
                  <p:embed/>
                </p:oleObj>
              </mc:Choice>
              <mc:Fallback>
                <p:oleObj name="Equation" r:id="rId8" imgW="2197100" imgH="457200" progId="Equation.3">
                  <p:embed/>
                  <p:pic>
                    <p:nvPicPr>
                      <p:cNvPr id="0" name="Object 1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763" y="2836863"/>
                        <a:ext cx="284956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5" name="Group 186"/>
          <p:cNvGrpSpPr>
            <a:grpSpLocks/>
          </p:cNvGrpSpPr>
          <p:nvPr/>
        </p:nvGrpSpPr>
        <p:grpSpPr bwMode="auto">
          <a:xfrm>
            <a:off x="160338" y="3773488"/>
            <a:ext cx="4311650" cy="2247900"/>
            <a:chOff x="101" y="2168"/>
            <a:chExt cx="2716" cy="1416"/>
          </a:xfrm>
        </p:grpSpPr>
        <p:graphicFrame>
          <p:nvGraphicFramePr>
            <p:cNvPr id="26641" name="Object 19"/>
            <p:cNvGraphicFramePr>
              <a:graphicFrameLocks noChangeAspect="1"/>
            </p:cNvGraphicFramePr>
            <p:nvPr/>
          </p:nvGraphicFramePr>
          <p:xfrm>
            <a:off x="388" y="2504"/>
            <a:ext cx="1802" cy="213"/>
          </p:xfrm>
          <a:graphic>
            <a:graphicData uri="http://schemas.openxmlformats.org/presentationml/2006/ole">
              <mc:AlternateContent xmlns:mc="http://schemas.openxmlformats.org/markup-compatibility/2006">
                <mc:Choice xmlns:v="urn:schemas-microsoft-com:vml" Requires="v">
                  <p:oleObj spid="_x0000_s26813" name="Equation" r:id="rId10" imgW="2070100" imgH="241300" progId="Equation.3">
                    <p:embed/>
                  </p:oleObj>
                </mc:Choice>
                <mc:Fallback>
                  <p:oleObj name="Equation" r:id="rId10" imgW="2070100" imgH="2413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 y="2504"/>
                          <a:ext cx="180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21"/>
            <p:cNvGraphicFramePr>
              <a:graphicFrameLocks noChangeAspect="1"/>
            </p:cNvGraphicFramePr>
            <p:nvPr/>
          </p:nvGraphicFramePr>
          <p:xfrm>
            <a:off x="387" y="2769"/>
            <a:ext cx="1381" cy="347"/>
          </p:xfrm>
          <a:graphic>
            <a:graphicData uri="http://schemas.openxmlformats.org/presentationml/2006/ole">
              <mc:AlternateContent xmlns:mc="http://schemas.openxmlformats.org/markup-compatibility/2006">
                <mc:Choice xmlns:v="urn:schemas-microsoft-com:vml" Requires="v">
                  <p:oleObj spid="_x0000_s26814" name="Equation" r:id="rId12" imgW="1586811" imgH="393529" progId="Equation.3">
                    <p:embed/>
                  </p:oleObj>
                </mc:Choice>
                <mc:Fallback>
                  <p:oleObj name="Equation" r:id="rId12" imgW="1586811" imgH="393529"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 y="2769"/>
                          <a:ext cx="1381"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3" name="Text Box 182"/>
            <p:cNvSpPr txBox="1">
              <a:spLocks noChangeArrowheads="1"/>
            </p:cNvSpPr>
            <p:nvPr/>
          </p:nvSpPr>
          <p:spPr bwMode="auto">
            <a:xfrm>
              <a:off x="101" y="2168"/>
              <a:ext cx="27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b="1" i="1" u="sng"/>
                <a:t>For Q2</a:t>
              </a:r>
              <a:r>
                <a:rPr lang="en-GB" altLang="en-US" sz="1400" b="1" i="1"/>
                <a:t>     </a:t>
              </a:r>
            </a:p>
            <a:p>
              <a:r>
                <a:rPr lang="en-GB" altLang="en-US" sz="1400" b="1" i="1"/>
                <a:t>I</a:t>
              </a:r>
              <a:r>
                <a:rPr lang="en-GB" altLang="en-US" sz="1400" b="1" i="1" baseline="-25000"/>
                <a:t>C</a:t>
              </a:r>
              <a:r>
                <a:rPr lang="en-GB" altLang="en-US" sz="1400" b="1" i="1"/>
                <a:t> = 0.96mA, V</a:t>
              </a:r>
              <a:r>
                <a:rPr lang="en-GB" altLang="en-US" sz="1400" b="1" i="1" baseline="-25000"/>
                <a:t>CE</a:t>
              </a:r>
              <a:r>
                <a:rPr lang="en-GB" altLang="en-US" sz="1400" b="1" i="1"/>
                <a:t> = 3v, </a:t>
              </a:r>
              <a:r>
                <a:rPr lang="el-GR" altLang="en-US" sz="1400" b="1" i="1">
                  <a:cs typeface="Arial" charset="0"/>
                </a:rPr>
                <a:t>β</a:t>
              </a:r>
              <a:r>
                <a:rPr lang="en-US" altLang="en-US" sz="1400" b="1" i="1">
                  <a:cs typeface="Arial" charset="0"/>
                </a:rPr>
                <a:t> = 200, V</a:t>
              </a:r>
              <a:r>
                <a:rPr lang="en-US" altLang="en-US" sz="1400" b="1" i="1" baseline="-25000">
                  <a:cs typeface="Arial" charset="0"/>
                </a:rPr>
                <a:t>A</a:t>
              </a:r>
              <a:r>
                <a:rPr lang="en-US" altLang="en-US" sz="1400" b="1" i="1">
                  <a:cs typeface="Arial" charset="0"/>
                </a:rPr>
                <a:t> = -75v</a:t>
              </a:r>
              <a:endParaRPr lang="el-GR" altLang="en-US" sz="1400" b="1" i="1" baseline="-25000">
                <a:cs typeface="Arial" charset="0"/>
              </a:endParaRPr>
            </a:p>
          </p:txBody>
        </p:sp>
        <p:graphicFrame>
          <p:nvGraphicFramePr>
            <p:cNvPr id="26644" name="Object 183"/>
            <p:cNvGraphicFramePr>
              <a:graphicFrameLocks noChangeAspect="1"/>
            </p:cNvGraphicFramePr>
            <p:nvPr/>
          </p:nvGraphicFramePr>
          <p:xfrm>
            <a:off x="476" y="3211"/>
            <a:ext cx="1931" cy="373"/>
          </p:xfrm>
          <a:graphic>
            <a:graphicData uri="http://schemas.openxmlformats.org/presentationml/2006/ole">
              <mc:AlternateContent xmlns:mc="http://schemas.openxmlformats.org/markup-compatibility/2006">
                <mc:Choice xmlns:v="urn:schemas-microsoft-com:vml" Requires="v">
                  <p:oleObj spid="_x0000_s26815" name="Equation" r:id="rId14" imgW="2362200" imgH="457200" progId="Equation.3">
                    <p:embed/>
                  </p:oleObj>
                </mc:Choice>
                <mc:Fallback>
                  <p:oleObj name="Equation" r:id="rId14" imgW="2362200" imgH="457200" progId="Equation.3">
                    <p:embed/>
                    <p:pic>
                      <p:nvPicPr>
                        <p:cNvPr id="0" name="Object 1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6" y="3211"/>
                          <a:ext cx="1931"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36" name="Group 187"/>
          <p:cNvGrpSpPr>
            <a:grpSpLocks/>
          </p:cNvGrpSpPr>
          <p:nvPr/>
        </p:nvGrpSpPr>
        <p:grpSpPr bwMode="auto">
          <a:xfrm>
            <a:off x="4478338" y="3770313"/>
            <a:ext cx="4311650" cy="2216150"/>
            <a:chOff x="2821" y="2496"/>
            <a:chExt cx="2716" cy="1396"/>
          </a:xfrm>
        </p:grpSpPr>
        <p:graphicFrame>
          <p:nvGraphicFramePr>
            <p:cNvPr id="26637" name="Object 175"/>
            <p:cNvGraphicFramePr>
              <a:graphicFrameLocks noChangeAspect="1"/>
            </p:cNvGraphicFramePr>
            <p:nvPr/>
          </p:nvGraphicFramePr>
          <p:xfrm>
            <a:off x="2965" y="2870"/>
            <a:ext cx="1857" cy="213"/>
          </p:xfrm>
          <a:graphic>
            <a:graphicData uri="http://schemas.openxmlformats.org/presentationml/2006/ole">
              <mc:AlternateContent xmlns:mc="http://schemas.openxmlformats.org/markup-compatibility/2006">
                <mc:Choice xmlns:v="urn:schemas-microsoft-com:vml" Requires="v">
                  <p:oleObj spid="_x0000_s26816" name="Equation" r:id="rId16" imgW="2133600" imgH="241300" progId="Equation.3">
                    <p:embed/>
                  </p:oleObj>
                </mc:Choice>
                <mc:Fallback>
                  <p:oleObj name="Equation" r:id="rId16" imgW="2133600" imgH="241300" progId="Equation.3">
                    <p:embed/>
                    <p:pic>
                      <p:nvPicPr>
                        <p:cNvPr id="0" name="Object 1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65" y="2870"/>
                          <a:ext cx="185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176"/>
            <p:cNvGraphicFramePr>
              <a:graphicFrameLocks noChangeAspect="1"/>
            </p:cNvGraphicFramePr>
            <p:nvPr/>
          </p:nvGraphicFramePr>
          <p:xfrm>
            <a:off x="3110" y="3120"/>
            <a:ext cx="1271" cy="347"/>
          </p:xfrm>
          <a:graphic>
            <a:graphicData uri="http://schemas.openxmlformats.org/presentationml/2006/ole">
              <mc:AlternateContent xmlns:mc="http://schemas.openxmlformats.org/markup-compatibility/2006">
                <mc:Choice xmlns:v="urn:schemas-microsoft-com:vml" Requires="v">
                  <p:oleObj spid="_x0000_s26817" name="Equation" r:id="rId18" imgW="1459866" imgH="393529" progId="Equation.3">
                    <p:embed/>
                  </p:oleObj>
                </mc:Choice>
                <mc:Fallback>
                  <p:oleObj name="Equation" r:id="rId18" imgW="1459866" imgH="393529" progId="Equation.3">
                    <p:embed/>
                    <p:pic>
                      <p:nvPicPr>
                        <p:cNvPr id="0" name="Object 1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10" y="3120"/>
                          <a:ext cx="1271"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Text Box 184"/>
            <p:cNvSpPr txBox="1">
              <a:spLocks noChangeArrowheads="1"/>
            </p:cNvSpPr>
            <p:nvPr/>
          </p:nvSpPr>
          <p:spPr bwMode="auto">
            <a:xfrm>
              <a:off x="2821" y="2496"/>
              <a:ext cx="27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b="1" i="1" u="sng"/>
                <a:t>For Q3</a:t>
              </a:r>
              <a:r>
                <a:rPr lang="en-GB" altLang="en-US" sz="1400" b="1" i="1"/>
                <a:t>     </a:t>
              </a:r>
            </a:p>
            <a:p>
              <a:r>
                <a:rPr lang="en-GB" altLang="en-US" sz="1400" b="1" i="1"/>
                <a:t>I</a:t>
              </a:r>
              <a:r>
                <a:rPr lang="en-GB" altLang="en-US" sz="1400" b="1" i="1" baseline="-25000"/>
                <a:t>C</a:t>
              </a:r>
              <a:r>
                <a:rPr lang="en-GB" altLang="en-US" sz="1400" b="1" i="1"/>
                <a:t> = 2.52mA, V</a:t>
              </a:r>
              <a:r>
                <a:rPr lang="en-GB" altLang="en-US" sz="1400" b="1" i="1" baseline="-25000"/>
                <a:t>CE</a:t>
              </a:r>
              <a:r>
                <a:rPr lang="en-GB" altLang="en-US" sz="1400" b="1" i="1"/>
                <a:t> = 12v,  </a:t>
              </a:r>
              <a:r>
                <a:rPr lang="el-GR" altLang="en-US" sz="1400" b="1" i="1">
                  <a:cs typeface="Arial" charset="0"/>
                </a:rPr>
                <a:t>β</a:t>
              </a:r>
              <a:r>
                <a:rPr lang="en-US" altLang="en-US" sz="1400" b="1" i="1">
                  <a:cs typeface="Arial" charset="0"/>
                </a:rPr>
                <a:t> = 200, V</a:t>
              </a:r>
              <a:r>
                <a:rPr lang="en-US" altLang="en-US" sz="1400" b="1" i="1" baseline="-25000">
                  <a:cs typeface="Arial" charset="0"/>
                </a:rPr>
                <a:t>A</a:t>
              </a:r>
              <a:r>
                <a:rPr lang="en-US" altLang="en-US" sz="1400" b="1" i="1">
                  <a:cs typeface="Arial" charset="0"/>
                </a:rPr>
                <a:t> = -75v</a:t>
              </a:r>
              <a:endParaRPr lang="el-GR" altLang="en-US" sz="1400" b="1" i="1" baseline="-25000">
                <a:cs typeface="Arial" charset="0"/>
              </a:endParaRPr>
            </a:p>
          </p:txBody>
        </p:sp>
        <p:graphicFrame>
          <p:nvGraphicFramePr>
            <p:cNvPr id="26640" name="Object 185"/>
            <p:cNvGraphicFramePr>
              <a:graphicFrameLocks noChangeAspect="1"/>
            </p:cNvGraphicFramePr>
            <p:nvPr/>
          </p:nvGraphicFramePr>
          <p:xfrm>
            <a:off x="3081" y="3519"/>
            <a:ext cx="1951" cy="373"/>
          </p:xfrm>
          <a:graphic>
            <a:graphicData uri="http://schemas.openxmlformats.org/presentationml/2006/ole">
              <mc:AlternateContent xmlns:mc="http://schemas.openxmlformats.org/markup-compatibility/2006">
                <mc:Choice xmlns:v="urn:schemas-microsoft-com:vml" Requires="v">
                  <p:oleObj spid="_x0000_s26818" name="Equation" r:id="rId20" imgW="2387600" imgH="457200" progId="Equation.3">
                    <p:embed/>
                  </p:oleObj>
                </mc:Choice>
                <mc:Fallback>
                  <p:oleObj name="Equation" r:id="rId20" imgW="2387600" imgH="457200" progId="Equation.3">
                    <p:embed/>
                    <p:pic>
                      <p:nvPicPr>
                        <p:cNvPr id="0" name="Object 18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81" y="3519"/>
                          <a:ext cx="1951"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28</a:t>
            </a:fld>
            <a:endParaRPr lang="en-GB"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765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765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27653" name="Object 7"/>
          <p:cNvGraphicFramePr>
            <a:graphicFrameLocks noChangeAspect="1"/>
          </p:cNvGraphicFramePr>
          <p:nvPr/>
        </p:nvGraphicFramePr>
        <p:xfrm>
          <a:off x="1003300" y="3530600"/>
          <a:ext cx="3989388" cy="312738"/>
        </p:xfrm>
        <a:graphic>
          <a:graphicData uri="http://schemas.openxmlformats.org/presentationml/2006/ole">
            <mc:AlternateContent xmlns:mc="http://schemas.openxmlformats.org/markup-compatibility/2006">
              <mc:Choice xmlns:v="urn:schemas-microsoft-com:vml" Requires="v">
                <p:oleObj spid="_x0000_s27863" name="Equation" r:id="rId4" imgW="2959100" imgH="228600" progId="Equation.3">
                  <p:embed/>
                </p:oleObj>
              </mc:Choice>
              <mc:Fallback>
                <p:oleObj name="Equation" r:id="rId4" imgW="29591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300" y="3530600"/>
                        <a:ext cx="3989388"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9"/>
          <p:cNvGraphicFramePr>
            <a:graphicFrameLocks noChangeAspect="1"/>
          </p:cNvGraphicFramePr>
          <p:nvPr/>
        </p:nvGraphicFramePr>
        <p:xfrm>
          <a:off x="671513" y="4287838"/>
          <a:ext cx="1662112" cy="312737"/>
        </p:xfrm>
        <a:graphic>
          <a:graphicData uri="http://schemas.openxmlformats.org/presentationml/2006/ole">
            <mc:AlternateContent xmlns:mc="http://schemas.openxmlformats.org/markup-compatibility/2006">
              <mc:Choice xmlns:v="urn:schemas-microsoft-com:vml" Requires="v">
                <p:oleObj spid="_x0000_s27864" name="Equation" r:id="rId6" imgW="1231366" imgH="228501" progId="Equation.3">
                  <p:embed/>
                </p:oleObj>
              </mc:Choice>
              <mc:Fallback>
                <p:oleObj name="Equation" r:id="rId6" imgW="1231366" imgH="228501"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513" y="4287838"/>
                        <a:ext cx="1662112"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 Box 96"/>
          <p:cNvSpPr txBox="1">
            <a:spLocks noChangeArrowheads="1"/>
          </p:cNvSpPr>
          <p:nvPr/>
        </p:nvSpPr>
        <p:spPr bwMode="auto">
          <a:xfrm>
            <a:off x="127000" y="990600"/>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a:t>3</a:t>
            </a:r>
            <a:r>
              <a:rPr lang="en-GB" altLang="en-US" sz="1400" baseline="30000"/>
              <a:t>rd</a:t>
            </a:r>
            <a:r>
              <a:rPr lang="en-GB" altLang="en-US" sz="1400"/>
              <a:t> Stage is CC </a:t>
            </a:r>
            <a:endParaRPr lang="en-GB" altLang="en-US" sz="1400" baseline="-25000">
              <a:cs typeface="Arial" charset="0"/>
            </a:endParaRPr>
          </a:p>
        </p:txBody>
      </p:sp>
      <p:sp>
        <p:nvSpPr>
          <p:cNvPr id="27656" name="Text Box 98"/>
          <p:cNvSpPr txBox="1">
            <a:spLocks noChangeArrowheads="1"/>
          </p:cNvSpPr>
          <p:nvPr/>
        </p:nvSpPr>
        <p:spPr bwMode="auto">
          <a:xfrm>
            <a:off x="169863" y="2728913"/>
            <a:ext cx="1516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a:t>2</a:t>
            </a:r>
            <a:r>
              <a:rPr lang="en-GB" altLang="en-US" sz="1400" baseline="30000"/>
              <a:t>nd</a:t>
            </a:r>
            <a:r>
              <a:rPr lang="en-GB" altLang="en-US" sz="1400"/>
              <a:t> Stage is CE</a:t>
            </a:r>
            <a:endParaRPr lang="el-GR" altLang="en-US" sz="1400" baseline="-25000">
              <a:cs typeface="Arial" charset="0"/>
            </a:endParaRPr>
          </a:p>
        </p:txBody>
      </p:sp>
      <p:sp>
        <p:nvSpPr>
          <p:cNvPr id="27657" name="Text Box 100"/>
          <p:cNvSpPr txBox="1">
            <a:spLocks noChangeArrowheads="1"/>
          </p:cNvSpPr>
          <p:nvPr/>
        </p:nvSpPr>
        <p:spPr bwMode="auto">
          <a:xfrm>
            <a:off x="238125" y="4738688"/>
            <a:ext cx="1395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400"/>
              <a:t>1</a:t>
            </a:r>
            <a:r>
              <a:rPr lang="en-GB" altLang="en-US" sz="1400" baseline="30000"/>
              <a:t>st</a:t>
            </a:r>
            <a:r>
              <a:rPr lang="en-GB" altLang="en-US" sz="1400"/>
              <a:t> stage is CC</a:t>
            </a:r>
            <a:endParaRPr lang="el-GR" altLang="en-US" sz="1400" baseline="-25000">
              <a:cs typeface="Arial" charset="0"/>
            </a:endParaRPr>
          </a:p>
        </p:txBody>
      </p:sp>
      <p:graphicFrame>
        <p:nvGraphicFramePr>
          <p:cNvPr id="27658" name="Object 102"/>
          <p:cNvGraphicFramePr>
            <a:graphicFrameLocks noChangeAspect="1"/>
          </p:cNvGraphicFramePr>
          <p:nvPr/>
        </p:nvGraphicFramePr>
        <p:xfrm>
          <a:off x="612775" y="3124200"/>
          <a:ext cx="2439988" cy="328613"/>
        </p:xfrm>
        <a:graphic>
          <a:graphicData uri="http://schemas.openxmlformats.org/presentationml/2006/ole">
            <mc:AlternateContent xmlns:mc="http://schemas.openxmlformats.org/markup-compatibility/2006">
              <mc:Choice xmlns:v="urn:schemas-microsoft-com:vml" Requires="v">
                <p:oleObj spid="_x0000_s27865" name="Equation" r:id="rId8" imgW="1803400" imgH="241300" progId="Equation.3">
                  <p:embed/>
                </p:oleObj>
              </mc:Choice>
              <mc:Fallback>
                <p:oleObj name="Equation" r:id="rId8" imgW="1803400" imgH="241300" progId="Equation.3">
                  <p:embed/>
                  <p:pic>
                    <p:nvPicPr>
                      <p:cNvPr id="0" name="Object 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775" y="3124200"/>
                        <a:ext cx="2439988"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9" name="Object 103"/>
          <p:cNvGraphicFramePr>
            <a:graphicFrameLocks noChangeAspect="1"/>
          </p:cNvGraphicFramePr>
          <p:nvPr/>
        </p:nvGraphicFramePr>
        <p:xfrm>
          <a:off x="693738" y="1327150"/>
          <a:ext cx="652462" cy="328613"/>
        </p:xfrm>
        <a:graphic>
          <a:graphicData uri="http://schemas.openxmlformats.org/presentationml/2006/ole">
            <mc:AlternateContent xmlns:mc="http://schemas.openxmlformats.org/markup-compatibility/2006">
              <mc:Choice xmlns:v="urn:schemas-microsoft-com:vml" Requires="v">
                <p:oleObj spid="_x0000_s27866" name="Equation" r:id="rId10" imgW="482391" imgH="241195" progId="Equation.3">
                  <p:embed/>
                </p:oleObj>
              </mc:Choice>
              <mc:Fallback>
                <p:oleObj name="Equation" r:id="rId10" imgW="482391" imgH="241195" progId="Equation.3">
                  <p:embed/>
                  <p:pic>
                    <p:nvPicPr>
                      <p:cNvPr id="0" name="Object 1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738" y="1327150"/>
                        <a:ext cx="652462"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04"/>
          <p:cNvGraphicFramePr>
            <a:graphicFrameLocks noChangeAspect="1"/>
          </p:cNvGraphicFramePr>
          <p:nvPr/>
        </p:nvGraphicFramePr>
        <p:xfrm>
          <a:off x="666750" y="1690688"/>
          <a:ext cx="2417763" cy="328612"/>
        </p:xfrm>
        <a:graphic>
          <a:graphicData uri="http://schemas.openxmlformats.org/presentationml/2006/ole">
            <mc:AlternateContent xmlns:mc="http://schemas.openxmlformats.org/markup-compatibility/2006">
              <mc:Choice xmlns:v="urn:schemas-microsoft-com:vml" Requires="v">
                <p:oleObj spid="_x0000_s27867" name="Equation" r:id="rId12" imgW="1790700" imgH="241300" progId="Equation.3">
                  <p:embed/>
                </p:oleObj>
              </mc:Choice>
              <mc:Fallback>
                <p:oleObj name="Equation" r:id="rId12" imgW="1790700" imgH="241300" progId="Equation.3">
                  <p:embed/>
                  <p:pic>
                    <p:nvPicPr>
                      <p:cNvPr id="0" name="Object 1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6750" y="1690688"/>
                        <a:ext cx="2417763"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1" name="Object 105"/>
          <p:cNvGraphicFramePr>
            <a:graphicFrameLocks noChangeAspect="1"/>
          </p:cNvGraphicFramePr>
          <p:nvPr/>
        </p:nvGraphicFramePr>
        <p:xfrm>
          <a:off x="1000125" y="2132013"/>
          <a:ext cx="2198688" cy="244475"/>
        </p:xfrm>
        <a:graphic>
          <a:graphicData uri="http://schemas.openxmlformats.org/presentationml/2006/ole">
            <mc:AlternateContent xmlns:mc="http://schemas.openxmlformats.org/markup-compatibility/2006">
              <mc:Choice xmlns:v="urn:schemas-microsoft-com:vml" Requires="v">
                <p:oleObj spid="_x0000_s27868" name="Equation" r:id="rId14" imgW="1600200" imgH="177800" progId="Equation.3">
                  <p:embed/>
                </p:oleObj>
              </mc:Choice>
              <mc:Fallback>
                <p:oleObj name="Equation" r:id="rId14" imgW="1600200" imgH="177800" progId="Equation.3">
                  <p:embed/>
                  <p:pic>
                    <p:nvPicPr>
                      <p:cNvPr id="0" name="Object 1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00125" y="2132013"/>
                        <a:ext cx="219868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2" name="Object 106"/>
          <p:cNvGraphicFramePr>
            <a:graphicFrameLocks noChangeAspect="1"/>
          </p:cNvGraphicFramePr>
          <p:nvPr/>
        </p:nvGraphicFramePr>
        <p:xfrm>
          <a:off x="300038" y="5018088"/>
          <a:ext cx="4144962" cy="623887"/>
        </p:xfrm>
        <a:graphic>
          <a:graphicData uri="http://schemas.openxmlformats.org/presentationml/2006/ole">
            <mc:AlternateContent xmlns:mc="http://schemas.openxmlformats.org/markup-compatibility/2006">
              <mc:Choice xmlns:v="urn:schemas-microsoft-com:vml" Requires="v">
                <p:oleObj spid="_x0000_s27869" name="Equation" r:id="rId16" imgW="3060700" imgH="457200" progId="Equation.3">
                  <p:embed/>
                </p:oleObj>
              </mc:Choice>
              <mc:Fallback>
                <p:oleObj name="Equation" r:id="rId16" imgW="3060700" imgH="457200" progId="Equation.3">
                  <p:embed/>
                  <p:pic>
                    <p:nvPicPr>
                      <p:cNvPr id="0" name="Object 10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0038" y="5018088"/>
                        <a:ext cx="4144962"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3" name="Object 107"/>
          <p:cNvGraphicFramePr>
            <a:graphicFrameLocks noChangeAspect="1"/>
          </p:cNvGraphicFramePr>
          <p:nvPr/>
        </p:nvGraphicFramePr>
        <p:xfrm>
          <a:off x="317500" y="5721350"/>
          <a:ext cx="2425700" cy="322263"/>
        </p:xfrm>
        <a:graphic>
          <a:graphicData uri="http://schemas.openxmlformats.org/presentationml/2006/ole">
            <mc:AlternateContent xmlns:mc="http://schemas.openxmlformats.org/markup-compatibility/2006">
              <mc:Choice xmlns:v="urn:schemas-microsoft-com:vml" Requires="v">
                <p:oleObj spid="_x0000_s27870" name="Equation" r:id="rId18" imgW="1828800" imgH="241300" progId="Equation.3">
                  <p:embed/>
                </p:oleObj>
              </mc:Choice>
              <mc:Fallback>
                <p:oleObj name="Equation" r:id="rId18" imgW="1828800" imgH="241300" progId="Equation.3">
                  <p:embed/>
                  <p:pic>
                    <p:nvPicPr>
                      <p:cNvPr id="0" name="Object 1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7500" y="5721350"/>
                        <a:ext cx="24257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4" name="Object 108"/>
          <p:cNvGraphicFramePr>
            <a:graphicFrameLocks noChangeAspect="1"/>
          </p:cNvGraphicFramePr>
          <p:nvPr/>
        </p:nvGraphicFramePr>
        <p:xfrm>
          <a:off x="2801938" y="5721350"/>
          <a:ext cx="2243137" cy="242888"/>
        </p:xfrm>
        <a:graphic>
          <a:graphicData uri="http://schemas.openxmlformats.org/presentationml/2006/ole">
            <mc:AlternateContent xmlns:mc="http://schemas.openxmlformats.org/markup-compatibility/2006">
              <mc:Choice xmlns:v="urn:schemas-microsoft-com:vml" Requires="v">
                <p:oleObj spid="_x0000_s27871" name="Equation" r:id="rId20" imgW="1637589" imgH="177723" progId="Equation.3">
                  <p:embed/>
                </p:oleObj>
              </mc:Choice>
              <mc:Fallback>
                <p:oleObj name="Equation" r:id="rId20" imgW="1637589" imgH="177723" progId="Equation.3">
                  <p:embed/>
                  <p:pic>
                    <p:nvPicPr>
                      <p:cNvPr id="0" name="Object 10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01938" y="5721350"/>
                        <a:ext cx="2243137" cy="24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5" name="Object 114"/>
          <p:cNvGraphicFramePr>
            <a:graphicFrameLocks noChangeAspect="1"/>
          </p:cNvGraphicFramePr>
          <p:nvPr/>
        </p:nvGraphicFramePr>
        <p:xfrm>
          <a:off x="996950" y="3938588"/>
          <a:ext cx="533400" cy="242887"/>
        </p:xfrm>
        <a:graphic>
          <a:graphicData uri="http://schemas.openxmlformats.org/presentationml/2006/ole">
            <mc:AlternateContent xmlns:mc="http://schemas.openxmlformats.org/markup-compatibility/2006">
              <mc:Choice xmlns:v="urn:schemas-microsoft-com:vml" Requires="v">
                <p:oleObj spid="_x0000_s27872" name="Equation" r:id="rId22" imgW="393359" imgH="177646" progId="Equation.3">
                  <p:embed/>
                </p:oleObj>
              </mc:Choice>
              <mc:Fallback>
                <p:oleObj name="Equation" r:id="rId22" imgW="393359" imgH="177646" progId="Equation.3">
                  <p:embed/>
                  <p:pic>
                    <p:nvPicPr>
                      <p:cNvPr id="0" name="Object 1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96950" y="3938588"/>
                        <a:ext cx="533400" cy="24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6" name="Text Box 127"/>
          <p:cNvSpPr txBox="1">
            <a:spLocks noChangeArrowheads="1"/>
          </p:cNvSpPr>
          <p:nvPr/>
        </p:nvSpPr>
        <p:spPr bwMode="auto">
          <a:xfrm>
            <a:off x="4962525" y="4443413"/>
            <a:ext cx="3971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4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The overall open loop voltage gain A</a:t>
            </a:r>
            <a:r>
              <a:rPr lang="en-GB" altLang="en-US" sz="1600" baseline="-25000"/>
              <a:t>vOL </a:t>
            </a:r>
            <a:r>
              <a:rPr lang="en-GB" altLang="en-US" sz="1600"/>
              <a:t>is therefore  </a:t>
            </a:r>
          </a:p>
        </p:txBody>
      </p:sp>
      <p:graphicFrame>
        <p:nvGraphicFramePr>
          <p:cNvPr id="27667" name="Object 128"/>
          <p:cNvGraphicFramePr>
            <a:graphicFrameLocks noChangeAspect="1"/>
          </p:cNvGraphicFramePr>
          <p:nvPr/>
        </p:nvGraphicFramePr>
        <p:xfrm>
          <a:off x="5275263" y="4954588"/>
          <a:ext cx="3478212" cy="630237"/>
        </p:xfrm>
        <a:graphic>
          <a:graphicData uri="http://schemas.openxmlformats.org/presentationml/2006/ole">
            <mc:AlternateContent xmlns:mc="http://schemas.openxmlformats.org/markup-compatibility/2006">
              <mc:Choice xmlns:v="urn:schemas-microsoft-com:vml" Requires="v">
                <p:oleObj spid="_x0000_s27873" name="Equation" r:id="rId24" imgW="2400300" imgH="431800" progId="Equation.3">
                  <p:embed/>
                </p:oleObj>
              </mc:Choice>
              <mc:Fallback>
                <p:oleObj name="Equation" r:id="rId24" imgW="2400300" imgH="431800" progId="Equation.3">
                  <p:embed/>
                  <p:pic>
                    <p:nvPicPr>
                      <p:cNvPr id="0" name="Object 1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75263" y="4954588"/>
                        <a:ext cx="3478212"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68" name="Group 132"/>
          <p:cNvGrpSpPr>
            <a:grpSpLocks/>
          </p:cNvGrpSpPr>
          <p:nvPr/>
        </p:nvGrpSpPr>
        <p:grpSpPr bwMode="auto">
          <a:xfrm>
            <a:off x="3827463" y="704850"/>
            <a:ext cx="5024437" cy="2997200"/>
            <a:chOff x="2411" y="444"/>
            <a:chExt cx="3165" cy="1888"/>
          </a:xfrm>
        </p:grpSpPr>
        <p:sp>
          <p:nvSpPr>
            <p:cNvPr id="27669" name="Rectangle 10"/>
            <p:cNvSpPr>
              <a:spLocks noChangeArrowheads="1"/>
            </p:cNvSpPr>
            <p:nvPr/>
          </p:nvSpPr>
          <p:spPr bwMode="auto">
            <a:xfrm>
              <a:off x="2538" y="1443"/>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g</a:t>
              </a:r>
              <a:endParaRPr lang="en-GB" altLang="en-US"/>
            </a:p>
          </p:txBody>
        </p:sp>
        <p:sp>
          <p:nvSpPr>
            <p:cNvPr id="27670" name="Freeform 11"/>
            <p:cNvSpPr>
              <a:spLocks/>
            </p:cNvSpPr>
            <p:nvPr/>
          </p:nvSpPr>
          <p:spPr bwMode="auto">
            <a:xfrm>
              <a:off x="2696" y="1436"/>
              <a:ext cx="170" cy="161"/>
            </a:xfrm>
            <a:custGeom>
              <a:avLst/>
              <a:gdLst>
                <a:gd name="T0" fmla="*/ 0 w 511"/>
                <a:gd name="T1" fmla="*/ 0 h 508"/>
                <a:gd name="T2" fmla="*/ 0 w 511"/>
                <a:gd name="T3" fmla="*/ 0 h 508"/>
                <a:gd name="T4" fmla="*/ 0 w 511"/>
                <a:gd name="T5" fmla="*/ 0 h 508"/>
                <a:gd name="T6" fmla="*/ 0 w 511"/>
                <a:gd name="T7" fmla="*/ 0 h 508"/>
                <a:gd name="T8" fmla="*/ 0 w 511"/>
                <a:gd name="T9" fmla="*/ 0 h 508"/>
                <a:gd name="T10" fmla="*/ 0 w 511"/>
                <a:gd name="T11" fmla="*/ 0 h 508"/>
                <a:gd name="T12" fmla="*/ 0 w 511"/>
                <a:gd name="T13" fmla="*/ 0 h 508"/>
                <a:gd name="T14" fmla="*/ 0 w 511"/>
                <a:gd name="T15" fmla="*/ 0 h 508"/>
                <a:gd name="T16" fmla="*/ 0 w 511"/>
                <a:gd name="T17" fmla="*/ 0 h 508"/>
                <a:gd name="T18" fmla="*/ 0 w 511"/>
                <a:gd name="T19" fmla="*/ 0 h 508"/>
                <a:gd name="T20" fmla="*/ 0 w 511"/>
                <a:gd name="T21" fmla="*/ 0 h 508"/>
                <a:gd name="T22" fmla="*/ 0 w 511"/>
                <a:gd name="T23" fmla="*/ 0 h 508"/>
                <a:gd name="T24" fmla="*/ 0 w 511"/>
                <a:gd name="T25" fmla="*/ 0 h 508"/>
                <a:gd name="T26" fmla="*/ 0 w 511"/>
                <a:gd name="T27" fmla="*/ 0 h 508"/>
                <a:gd name="T28" fmla="*/ 0 w 511"/>
                <a:gd name="T29" fmla="*/ 0 h 508"/>
                <a:gd name="T30" fmla="*/ 0 w 511"/>
                <a:gd name="T31" fmla="*/ 0 h 508"/>
                <a:gd name="T32" fmla="*/ 0 w 511"/>
                <a:gd name="T33" fmla="*/ 0 h 508"/>
                <a:gd name="T34" fmla="*/ 0 w 511"/>
                <a:gd name="T35" fmla="*/ 0 h 508"/>
                <a:gd name="T36" fmla="*/ 0 w 511"/>
                <a:gd name="T37" fmla="*/ 0 h 508"/>
                <a:gd name="T38" fmla="*/ 0 w 511"/>
                <a:gd name="T39" fmla="*/ 0 h 508"/>
                <a:gd name="T40" fmla="*/ 0 w 511"/>
                <a:gd name="T41" fmla="*/ 0 h 508"/>
                <a:gd name="T42" fmla="*/ 0 w 511"/>
                <a:gd name="T43" fmla="*/ 0 h 508"/>
                <a:gd name="T44" fmla="*/ 0 w 511"/>
                <a:gd name="T45" fmla="*/ 0 h 508"/>
                <a:gd name="T46" fmla="*/ 0 w 511"/>
                <a:gd name="T47" fmla="*/ 0 h 508"/>
                <a:gd name="T48" fmla="*/ 0 w 511"/>
                <a:gd name="T49" fmla="*/ 0 h 508"/>
                <a:gd name="T50" fmla="*/ 0 w 511"/>
                <a:gd name="T51" fmla="*/ 0 h 508"/>
                <a:gd name="T52" fmla="*/ 0 w 511"/>
                <a:gd name="T53" fmla="*/ 0 h 508"/>
                <a:gd name="T54" fmla="*/ 0 w 511"/>
                <a:gd name="T55" fmla="*/ 0 h 508"/>
                <a:gd name="T56" fmla="*/ 0 w 511"/>
                <a:gd name="T57" fmla="*/ 0 h 508"/>
                <a:gd name="T58" fmla="*/ 0 w 511"/>
                <a:gd name="T59" fmla="*/ 0 h 508"/>
                <a:gd name="T60" fmla="*/ 0 w 511"/>
                <a:gd name="T61" fmla="*/ 0 h 508"/>
                <a:gd name="T62" fmla="*/ 0 w 511"/>
                <a:gd name="T63" fmla="*/ 0 h 508"/>
                <a:gd name="T64" fmla="*/ 0 w 511"/>
                <a:gd name="T65" fmla="*/ 0 h 508"/>
                <a:gd name="T66" fmla="*/ 0 w 511"/>
                <a:gd name="T67" fmla="*/ 0 h 508"/>
                <a:gd name="T68" fmla="*/ 0 w 511"/>
                <a:gd name="T69" fmla="*/ 0 h 5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8"/>
                <a:gd name="T107" fmla="*/ 511 w 511"/>
                <a:gd name="T108" fmla="*/ 508 h 5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8">
                  <a:moveTo>
                    <a:pt x="0" y="254"/>
                  </a:moveTo>
                  <a:lnTo>
                    <a:pt x="5" y="206"/>
                  </a:lnTo>
                  <a:lnTo>
                    <a:pt x="17" y="160"/>
                  </a:lnTo>
                  <a:lnTo>
                    <a:pt x="39" y="119"/>
                  </a:lnTo>
                  <a:lnTo>
                    <a:pt x="68" y="81"/>
                  </a:lnTo>
                  <a:lnTo>
                    <a:pt x="103" y="50"/>
                  </a:lnTo>
                  <a:lnTo>
                    <a:pt x="142" y="26"/>
                  </a:lnTo>
                  <a:lnTo>
                    <a:pt x="187" y="9"/>
                  </a:lnTo>
                  <a:lnTo>
                    <a:pt x="233" y="0"/>
                  </a:lnTo>
                  <a:lnTo>
                    <a:pt x="278" y="0"/>
                  </a:lnTo>
                  <a:lnTo>
                    <a:pt x="326" y="9"/>
                  </a:lnTo>
                  <a:lnTo>
                    <a:pt x="369" y="26"/>
                  </a:lnTo>
                  <a:lnTo>
                    <a:pt x="410" y="50"/>
                  </a:lnTo>
                  <a:lnTo>
                    <a:pt x="444" y="81"/>
                  </a:lnTo>
                  <a:lnTo>
                    <a:pt x="472" y="119"/>
                  </a:lnTo>
                  <a:lnTo>
                    <a:pt x="494" y="160"/>
                  </a:lnTo>
                  <a:lnTo>
                    <a:pt x="506" y="206"/>
                  </a:lnTo>
                  <a:lnTo>
                    <a:pt x="511" y="254"/>
                  </a:lnTo>
                  <a:lnTo>
                    <a:pt x="506" y="299"/>
                  </a:lnTo>
                  <a:lnTo>
                    <a:pt x="494" y="345"/>
                  </a:lnTo>
                  <a:lnTo>
                    <a:pt x="472" y="388"/>
                  </a:lnTo>
                  <a:lnTo>
                    <a:pt x="444" y="424"/>
                  </a:lnTo>
                  <a:lnTo>
                    <a:pt x="410" y="457"/>
                  </a:lnTo>
                  <a:lnTo>
                    <a:pt x="369" y="481"/>
                  </a:lnTo>
                  <a:lnTo>
                    <a:pt x="326" y="498"/>
                  </a:lnTo>
                  <a:lnTo>
                    <a:pt x="278" y="508"/>
                  </a:lnTo>
                  <a:lnTo>
                    <a:pt x="233" y="508"/>
                  </a:lnTo>
                  <a:lnTo>
                    <a:pt x="187" y="498"/>
                  </a:lnTo>
                  <a:lnTo>
                    <a:pt x="142" y="481"/>
                  </a:lnTo>
                  <a:lnTo>
                    <a:pt x="103" y="457"/>
                  </a:lnTo>
                  <a:lnTo>
                    <a:pt x="68" y="424"/>
                  </a:lnTo>
                  <a:lnTo>
                    <a:pt x="39" y="388"/>
                  </a:lnTo>
                  <a:lnTo>
                    <a:pt x="17" y="345"/>
                  </a:lnTo>
                  <a:lnTo>
                    <a:pt x="5" y="299"/>
                  </a:lnTo>
                  <a:lnTo>
                    <a:pt x="0" y="254"/>
                  </a:lnTo>
                  <a:close/>
                </a:path>
              </a:pathLst>
            </a:custGeom>
            <a:solidFill>
              <a:srgbClr val="FFFFFF"/>
            </a:solidFill>
            <a:ln w="8890">
              <a:solidFill>
                <a:srgbClr val="000000"/>
              </a:solidFill>
              <a:prstDash val="solid"/>
              <a:round/>
              <a:headEnd/>
              <a:tailEnd/>
            </a:ln>
          </p:spPr>
          <p:txBody>
            <a:bodyPr/>
            <a:lstStyle/>
            <a:p>
              <a:endParaRPr lang="zh-CN" altLang="en-US"/>
            </a:p>
          </p:txBody>
        </p:sp>
        <p:sp>
          <p:nvSpPr>
            <p:cNvPr id="27671" name="Freeform 12"/>
            <p:cNvSpPr>
              <a:spLocks/>
            </p:cNvSpPr>
            <p:nvPr/>
          </p:nvSpPr>
          <p:spPr bwMode="auto">
            <a:xfrm>
              <a:off x="2753" y="1729"/>
              <a:ext cx="57" cy="54"/>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7672" name="Line 13"/>
            <p:cNvSpPr>
              <a:spLocks noChangeShapeType="1"/>
            </p:cNvSpPr>
            <p:nvPr/>
          </p:nvSpPr>
          <p:spPr bwMode="auto">
            <a:xfrm flipV="1">
              <a:off x="2781" y="1064"/>
              <a:ext cx="1" cy="37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14"/>
            <p:cNvSpPr>
              <a:spLocks noChangeShapeType="1"/>
            </p:cNvSpPr>
            <p:nvPr/>
          </p:nvSpPr>
          <p:spPr bwMode="auto">
            <a:xfrm>
              <a:off x="3020" y="1064"/>
              <a:ext cx="464"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15"/>
            <p:cNvSpPr>
              <a:spLocks noChangeShapeType="1"/>
            </p:cNvSpPr>
            <p:nvPr/>
          </p:nvSpPr>
          <p:spPr bwMode="auto">
            <a:xfrm flipV="1">
              <a:off x="2781" y="1597"/>
              <a:ext cx="1" cy="15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16"/>
            <p:cNvSpPr>
              <a:spLocks noChangeShapeType="1"/>
            </p:cNvSpPr>
            <p:nvPr/>
          </p:nvSpPr>
          <p:spPr bwMode="auto">
            <a:xfrm flipV="1">
              <a:off x="4039" y="486"/>
              <a:ext cx="1" cy="57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17"/>
            <p:cNvSpPr>
              <a:spLocks noChangeShapeType="1"/>
            </p:cNvSpPr>
            <p:nvPr/>
          </p:nvSpPr>
          <p:spPr bwMode="auto">
            <a:xfrm>
              <a:off x="3580" y="486"/>
              <a:ext cx="1147"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7" name="Group 18"/>
            <p:cNvGrpSpPr>
              <a:grpSpLocks/>
            </p:cNvGrpSpPr>
            <p:nvPr/>
          </p:nvGrpSpPr>
          <p:grpSpPr bwMode="auto">
            <a:xfrm>
              <a:off x="3484" y="842"/>
              <a:ext cx="96" cy="400"/>
              <a:chOff x="1145" y="1354"/>
              <a:chExt cx="283" cy="1275"/>
            </a:xfrm>
          </p:grpSpPr>
          <p:sp>
            <p:nvSpPr>
              <p:cNvPr id="27758" name="Line 19"/>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9" name="Line 20"/>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0" name="Line 21"/>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1" name="Freeform 22"/>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62" name="Line 23"/>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3" name="Line 24"/>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78" name="Line 25"/>
            <p:cNvSpPr>
              <a:spLocks noChangeShapeType="1"/>
            </p:cNvSpPr>
            <p:nvPr/>
          </p:nvSpPr>
          <p:spPr bwMode="auto">
            <a:xfrm flipH="1">
              <a:off x="3580" y="1242"/>
              <a:ext cx="370"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26"/>
            <p:cNvSpPr>
              <a:spLocks noChangeShapeType="1"/>
            </p:cNvSpPr>
            <p:nvPr/>
          </p:nvSpPr>
          <p:spPr bwMode="auto">
            <a:xfrm flipV="1">
              <a:off x="3577" y="1240"/>
              <a:ext cx="0" cy="63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27"/>
            <p:cNvSpPr>
              <a:spLocks noChangeShapeType="1"/>
            </p:cNvSpPr>
            <p:nvPr/>
          </p:nvSpPr>
          <p:spPr bwMode="auto">
            <a:xfrm>
              <a:off x="4039" y="1385"/>
              <a:ext cx="0" cy="48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28"/>
            <p:cNvSpPr>
              <a:spLocks noChangeShapeType="1"/>
            </p:cNvSpPr>
            <p:nvPr/>
          </p:nvSpPr>
          <p:spPr bwMode="auto">
            <a:xfrm>
              <a:off x="3577" y="1868"/>
              <a:ext cx="99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Rectangle 29"/>
            <p:cNvSpPr>
              <a:spLocks noChangeArrowheads="1"/>
            </p:cNvSpPr>
            <p:nvPr/>
          </p:nvSpPr>
          <p:spPr bwMode="auto">
            <a:xfrm>
              <a:off x="4737" y="444"/>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7683" name="Rectangle 30"/>
            <p:cNvSpPr>
              <a:spLocks noChangeArrowheads="1"/>
            </p:cNvSpPr>
            <p:nvPr/>
          </p:nvSpPr>
          <p:spPr bwMode="auto">
            <a:xfrm>
              <a:off x="4621" y="1795"/>
              <a:ext cx="1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
          <p:nvSpPr>
            <p:cNvPr id="27684" name="Rectangle 31"/>
            <p:cNvSpPr>
              <a:spLocks noChangeArrowheads="1"/>
            </p:cNvSpPr>
            <p:nvPr/>
          </p:nvSpPr>
          <p:spPr bwMode="auto">
            <a:xfrm>
              <a:off x="3232" y="1518"/>
              <a:ext cx="27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5.1kΩ</a:t>
              </a:r>
              <a:endParaRPr lang="en-GB" altLang="en-US"/>
            </a:p>
          </p:txBody>
        </p:sp>
        <p:grpSp>
          <p:nvGrpSpPr>
            <p:cNvPr id="27685" name="Group 32"/>
            <p:cNvGrpSpPr>
              <a:grpSpLocks/>
            </p:cNvGrpSpPr>
            <p:nvPr/>
          </p:nvGrpSpPr>
          <p:grpSpPr bwMode="auto">
            <a:xfrm>
              <a:off x="3945" y="1018"/>
              <a:ext cx="94" cy="400"/>
              <a:chOff x="1145" y="1354"/>
              <a:chExt cx="283" cy="1275"/>
            </a:xfrm>
          </p:grpSpPr>
          <p:sp>
            <p:nvSpPr>
              <p:cNvPr id="27752" name="Line 33"/>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3" name="Line 34"/>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4" name="Line 35"/>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5" name="Freeform 36"/>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6" name="Line 37"/>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7" name="Line 38"/>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86" name="Line 39"/>
            <p:cNvSpPr>
              <a:spLocks noChangeShapeType="1"/>
            </p:cNvSpPr>
            <p:nvPr/>
          </p:nvSpPr>
          <p:spPr bwMode="auto">
            <a:xfrm flipV="1">
              <a:off x="3580" y="479"/>
              <a:ext cx="0" cy="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Rectangle 40"/>
            <p:cNvSpPr>
              <a:spLocks noChangeArrowheads="1"/>
            </p:cNvSpPr>
            <p:nvPr/>
          </p:nvSpPr>
          <p:spPr bwMode="auto">
            <a:xfrm>
              <a:off x="3523" y="1449"/>
              <a:ext cx="96"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7688" name="Rectangle 41"/>
            <p:cNvSpPr>
              <a:spLocks noChangeArrowheads="1"/>
            </p:cNvSpPr>
            <p:nvPr/>
          </p:nvSpPr>
          <p:spPr bwMode="auto">
            <a:xfrm>
              <a:off x="3777" y="699"/>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12kΩ</a:t>
              </a:r>
              <a:endParaRPr lang="en-GB" altLang="en-US"/>
            </a:p>
          </p:txBody>
        </p:sp>
        <p:sp>
          <p:nvSpPr>
            <p:cNvPr id="27689" name="Rectangle 42"/>
            <p:cNvSpPr>
              <a:spLocks noChangeArrowheads="1"/>
            </p:cNvSpPr>
            <p:nvPr/>
          </p:nvSpPr>
          <p:spPr bwMode="auto">
            <a:xfrm>
              <a:off x="3694" y="1572"/>
              <a:ext cx="2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10kΩ</a:t>
              </a:r>
              <a:endParaRPr lang="en-GB" altLang="en-US"/>
            </a:p>
          </p:txBody>
        </p:sp>
        <p:sp>
          <p:nvSpPr>
            <p:cNvPr id="27690" name="Rectangle 43"/>
            <p:cNvSpPr>
              <a:spLocks noChangeArrowheads="1"/>
            </p:cNvSpPr>
            <p:nvPr/>
          </p:nvSpPr>
          <p:spPr bwMode="auto">
            <a:xfrm>
              <a:off x="3994" y="666"/>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7691" name="Rectangle 44"/>
            <p:cNvSpPr>
              <a:spLocks noChangeArrowheads="1"/>
            </p:cNvSpPr>
            <p:nvPr/>
          </p:nvSpPr>
          <p:spPr bwMode="auto">
            <a:xfrm>
              <a:off x="3994" y="1465"/>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7692" name="Line 45"/>
            <p:cNvSpPr>
              <a:spLocks noChangeShapeType="1"/>
            </p:cNvSpPr>
            <p:nvPr/>
          </p:nvSpPr>
          <p:spPr bwMode="auto">
            <a:xfrm flipV="1">
              <a:off x="4572" y="486"/>
              <a:ext cx="0" cy="44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46"/>
            <p:cNvSpPr>
              <a:spLocks noChangeShapeType="1"/>
            </p:cNvSpPr>
            <p:nvPr/>
          </p:nvSpPr>
          <p:spPr bwMode="auto">
            <a:xfrm>
              <a:off x="4572" y="1200"/>
              <a:ext cx="0" cy="66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94" name="Group 47"/>
            <p:cNvGrpSpPr>
              <a:grpSpLocks/>
            </p:cNvGrpSpPr>
            <p:nvPr/>
          </p:nvGrpSpPr>
          <p:grpSpPr bwMode="auto">
            <a:xfrm>
              <a:off x="4478" y="799"/>
              <a:ext cx="95" cy="401"/>
              <a:chOff x="1145" y="1354"/>
              <a:chExt cx="283" cy="1275"/>
            </a:xfrm>
          </p:grpSpPr>
          <p:sp>
            <p:nvSpPr>
              <p:cNvPr id="27746" name="Line 48"/>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7" name="Line 49"/>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8" name="Line 50"/>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9" name="Freeform 51"/>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50" name="Line 52"/>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1" name="Line 53"/>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95" name="Rectangle 54"/>
            <p:cNvSpPr>
              <a:spLocks noChangeArrowheads="1"/>
            </p:cNvSpPr>
            <p:nvPr/>
          </p:nvSpPr>
          <p:spPr bwMode="auto">
            <a:xfrm>
              <a:off x="4660" y="1511"/>
              <a:ext cx="31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4.7kΩ</a:t>
              </a:r>
              <a:endParaRPr lang="en-GB" altLang="en-US"/>
            </a:p>
          </p:txBody>
        </p:sp>
        <p:sp>
          <p:nvSpPr>
            <p:cNvPr id="27696" name="Rectangle 55"/>
            <p:cNvSpPr>
              <a:spLocks noChangeArrowheads="1"/>
            </p:cNvSpPr>
            <p:nvPr/>
          </p:nvSpPr>
          <p:spPr bwMode="auto">
            <a:xfrm>
              <a:off x="4526" y="1409"/>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7697" name="Line 56"/>
            <p:cNvSpPr>
              <a:spLocks noChangeShapeType="1"/>
            </p:cNvSpPr>
            <p:nvPr/>
          </p:nvSpPr>
          <p:spPr bwMode="auto">
            <a:xfrm flipH="1" flipV="1">
              <a:off x="4039" y="1021"/>
              <a:ext cx="43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8" name="Line 57"/>
            <p:cNvSpPr>
              <a:spLocks noChangeShapeType="1"/>
            </p:cNvSpPr>
            <p:nvPr/>
          </p:nvSpPr>
          <p:spPr bwMode="auto">
            <a:xfrm>
              <a:off x="3020" y="963"/>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58"/>
            <p:cNvSpPr>
              <a:spLocks noChangeShapeType="1"/>
            </p:cNvSpPr>
            <p:nvPr/>
          </p:nvSpPr>
          <p:spPr bwMode="auto">
            <a:xfrm>
              <a:off x="2979" y="965"/>
              <a:ext cx="1"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700" name="Group 59"/>
            <p:cNvGrpSpPr>
              <a:grpSpLocks/>
            </p:cNvGrpSpPr>
            <p:nvPr/>
          </p:nvGrpSpPr>
          <p:grpSpPr bwMode="auto">
            <a:xfrm>
              <a:off x="5180" y="1110"/>
              <a:ext cx="41" cy="178"/>
              <a:chOff x="5233" y="2201"/>
              <a:chExt cx="122" cy="566"/>
            </a:xfrm>
          </p:grpSpPr>
          <p:sp>
            <p:nvSpPr>
              <p:cNvPr id="27744" name="Line 60"/>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5" name="Line 61"/>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01" name="Rectangle 62"/>
            <p:cNvSpPr>
              <a:spLocks noChangeArrowheads="1"/>
            </p:cNvSpPr>
            <p:nvPr/>
          </p:nvSpPr>
          <p:spPr bwMode="auto">
            <a:xfrm>
              <a:off x="2411" y="1252"/>
              <a:ext cx="2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4.7kΩ</a:t>
              </a:r>
              <a:endParaRPr lang="en-GB" altLang="en-US"/>
            </a:p>
          </p:txBody>
        </p:sp>
        <p:sp>
          <p:nvSpPr>
            <p:cNvPr id="27702" name="Rectangle 63"/>
            <p:cNvSpPr>
              <a:spLocks noChangeArrowheads="1"/>
            </p:cNvSpPr>
            <p:nvPr/>
          </p:nvSpPr>
          <p:spPr bwMode="auto">
            <a:xfrm>
              <a:off x="2724" y="1153"/>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7703" name="Line 64"/>
            <p:cNvSpPr>
              <a:spLocks noChangeShapeType="1"/>
            </p:cNvSpPr>
            <p:nvPr/>
          </p:nvSpPr>
          <p:spPr bwMode="auto">
            <a:xfrm flipH="1">
              <a:off x="2781" y="1067"/>
              <a:ext cx="19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65"/>
            <p:cNvSpPr>
              <a:spLocks noChangeShapeType="1"/>
            </p:cNvSpPr>
            <p:nvPr/>
          </p:nvSpPr>
          <p:spPr bwMode="auto">
            <a:xfrm>
              <a:off x="4573" y="1200"/>
              <a:ext cx="6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5" name="Line 66"/>
            <p:cNvSpPr>
              <a:spLocks noChangeShapeType="1"/>
            </p:cNvSpPr>
            <p:nvPr/>
          </p:nvSpPr>
          <p:spPr bwMode="auto">
            <a:xfrm>
              <a:off x="5221" y="1200"/>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Rectangle 67"/>
            <p:cNvSpPr>
              <a:spLocks noChangeArrowheads="1"/>
            </p:cNvSpPr>
            <p:nvPr/>
          </p:nvSpPr>
          <p:spPr bwMode="auto">
            <a:xfrm>
              <a:off x="2872" y="1700"/>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7707" name="Rectangle 68"/>
            <p:cNvSpPr>
              <a:spLocks noChangeArrowheads="1"/>
            </p:cNvSpPr>
            <p:nvPr/>
          </p:nvSpPr>
          <p:spPr bwMode="auto">
            <a:xfrm>
              <a:off x="5069" y="1501"/>
              <a:ext cx="21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1kΩ</a:t>
              </a:r>
              <a:endParaRPr lang="en-GB" altLang="en-US"/>
            </a:p>
          </p:txBody>
        </p:sp>
        <p:sp>
          <p:nvSpPr>
            <p:cNvPr id="27708" name="Line 69"/>
            <p:cNvSpPr>
              <a:spLocks noChangeShapeType="1"/>
            </p:cNvSpPr>
            <p:nvPr/>
          </p:nvSpPr>
          <p:spPr bwMode="auto">
            <a:xfrm>
              <a:off x="5336" y="1200"/>
              <a:ext cx="1"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Rectangle 70"/>
            <p:cNvSpPr>
              <a:spLocks noChangeArrowheads="1"/>
            </p:cNvSpPr>
            <p:nvPr/>
          </p:nvSpPr>
          <p:spPr bwMode="auto">
            <a:xfrm>
              <a:off x="5302" y="1329"/>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7710" name="Freeform 71"/>
            <p:cNvSpPr>
              <a:spLocks/>
            </p:cNvSpPr>
            <p:nvPr/>
          </p:nvSpPr>
          <p:spPr bwMode="auto">
            <a:xfrm>
              <a:off x="5315" y="1795"/>
              <a:ext cx="57" cy="53"/>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7711" name="Rectangle 72"/>
            <p:cNvSpPr>
              <a:spLocks noChangeArrowheads="1"/>
            </p:cNvSpPr>
            <p:nvPr/>
          </p:nvSpPr>
          <p:spPr bwMode="auto">
            <a:xfrm>
              <a:off x="5397" y="1759"/>
              <a:ext cx="1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7712" name="Rectangle 73"/>
            <p:cNvSpPr>
              <a:spLocks noChangeArrowheads="1"/>
            </p:cNvSpPr>
            <p:nvPr/>
          </p:nvSpPr>
          <p:spPr bwMode="auto">
            <a:xfrm>
              <a:off x="3994" y="2207"/>
              <a:ext cx="5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f</a:t>
              </a:r>
              <a:r>
                <a:rPr lang="en-US" altLang="en-US" sz="1300">
                  <a:solidFill>
                    <a:srgbClr val="000000"/>
                  </a:solidFill>
                  <a:latin typeface="Times New Roman" pitchFamily="18" charset="0"/>
                </a:rPr>
                <a:t> = 100kΩ</a:t>
              </a:r>
              <a:endParaRPr lang="en-GB" altLang="en-US"/>
            </a:p>
          </p:txBody>
        </p:sp>
        <p:sp>
          <p:nvSpPr>
            <p:cNvPr id="27713" name="Line 74"/>
            <p:cNvSpPr>
              <a:spLocks noChangeShapeType="1"/>
            </p:cNvSpPr>
            <p:nvPr/>
          </p:nvSpPr>
          <p:spPr bwMode="auto">
            <a:xfrm>
              <a:off x="3164" y="1064"/>
              <a:ext cx="0" cy="105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4" name="Line 75"/>
            <p:cNvSpPr>
              <a:spLocks noChangeShapeType="1"/>
            </p:cNvSpPr>
            <p:nvPr/>
          </p:nvSpPr>
          <p:spPr bwMode="auto">
            <a:xfrm>
              <a:off x="4999" y="1200"/>
              <a:ext cx="0" cy="92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5" name="Line 76"/>
            <p:cNvSpPr>
              <a:spLocks noChangeShapeType="1"/>
            </p:cNvSpPr>
            <p:nvPr/>
          </p:nvSpPr>
          <p:spPr bwMode="auto">
            <a:xfrm>
              <a:off x="3164" y="2122"/>
              <a:ext cx="183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Rectangle 77"/>
            <p:cNvSpPr>
              <a:spLocks noChangeArrowheads="1"/>
            </p:cNvSpPr>
            <p:nvPr/>
          </p:nvSpPr>
          <p:spPr bwMode="auto">
            <a:xfrm rot="-5400000">
              <a:off x="4089" y="1997"/>
              <a:ext cx="90" cy="236"/>
            </a:xfrm>
            <a:prstGeom prst="rect">
              <a:avLst/>
            </a:prstGeom>
            <a:solidFill>
              <a:srgbClr val="FFFFFF"/>
            </a:solidFill>
            <a:ln w="8890">
              <a:solidFill>
                <a:srgbClr val="FF0000"/>
              </a:solidFill>
              <a:miter lim="800000"/>
              <a:headEnd/>
              <a:tailEnd/>
            </a:ln>
          </p:spPr>
          <p:txBody>
            <a:bodyPr/>
            <a:lstStyle/>
            <a:p>
              <a:endParaRPr lang="en-US" altLang="en-US"/>
            </a:p>
          </p:txBody>
        </p:sp>
        <p:sp>
          <p:nvSpPr>
            <p:cNvPr id="27717" name="Line 78"/>
            <p:cNvSpPr>
              <a:spLocks noChangeShapeType="1"/>
            </p:cNvSpPr>
            <p:nvPr/>
          </p:nvSpPr>
          <p:spPr bwMode="auto">
            <a:xfrm flipV="1">
              <a:off x="5541" y="1286"/>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18" name="Rectangle 79"/>
            <p:cNvSpPr>
              <a:spLocks noChangeArrowheads="1"/>
            </p:cNvSpPr>
            <p:nvPr/>
          </p:nvSpPr>
          <p:spPr bwMode="auto">
            <a:xfrm>
              <a:off x="3592" y="1000"/>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1</a:t>
              </a:r>
              <a:endParaRPr lang="en-GB" altLang="en-US"/>
            </a:p>
          </p:txBody>
        </p:sp>
        <p:sp>
          <p:nvSpPr>
            <p:cNvPr id="27719" name="Rectangle 80"/>
            <p:cNvSpPr>
              <a:spLocks noChangeArrowheads="1"/>
            </p:cNvSpPr>
            <p:nvPr/>
          </p:nvSpPr>
          <p:spPr bwMode="auto">
            <a:xfrm>
              <a:off x="4621" y="963"/>
              <a:ext cx="1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3</a:t>
              </a:r>
              <a:endParaRPr lang="en-GB" altLang="en-US"/>
            </a:p>
          </p:txBody>
        </p:sp>
        <p:sp>
          <p:nvSpPr>
            <p:cNvPr id="27720" name="Rectangle 81"/>
            <p:cNvSpPr>
              <a:spLocks noChangeArrowheads="1"/>
            </p:cNvSpPr>
            <p:nvPr/>
          </p:nvSpPr>
          <p:spPr bwMode="auto">
            <a:xfrm>
              <a:off x="4070" y="1187"/>
              <a:ext cx="18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2</a:t>
              </a:r>
              <a:endParaRPr lang="en-GB" altLang="en-US"/>
            </a:p>
          </p:txBody>
        </p:sp>
        <p:grpSp>
          <p:nvGrpSpPr>
            <p:cNvPr id="27721" name="Group 82"/>
            <p:cNvGrpSpPr>
              <a:grpSpLocks/>
            </p:cNvGrpSpPr>
            <p:nvPr/>
          </p:nvGrpSpPr>
          <p:grpSpPr bwMode="auto">
            <a:xfrm rot="-5400000">
              <a:off x="4252" y="1476"/>
              <a:ext cx="38" cy="189"/>
              <a:chOff x="5233" y="2201"/>
              <a:chExt cx="122" cy="566"/>
            </a:xfrm>
          </p:grpSpPr>
          <p:sp>
            <p:nvSpPr>
              <p:cNvPr id="27742" name="Line 83"/>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3" name="Line 84"/>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22" name="Line 85"/>
            <p:cNvSpPr>
              <a:spLocks noChangeShapeType="1"/>
            </p:cNvSpPr>
            <p:nvPr/>
          </p:nvSpPr>
          <p:spPr bwMode="auto">
            <a:xfrm>
              <a:off x="4039" y="1409"/>
              <a:ext cx="2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3" name="Line 86"/>
            <p:cNvSpPr>
              <a:spLocks noChangeShapeType="1"/>
            </p:cNvSpPr>
            <p:nvPr/>
          </p:nvSpPr>
          <p:spPr bwMode="auto">
            <a:xfrm>
              <a:off x="4252" y="1409"/>
              <a:ext cx="0"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4" name="Line 87"/>
            <p:cNvSpPr>
              <a:spLocks noChangeShapeType="1"/>
            </p:cNvSpPr>
            <p:nvPr/>
          </p:nvSpPr>
          <p:spPr bwMode="auto">
            <a:xfrm>
              <a:off x="4252" y="1590"/>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5" name="Rectangle 88"/>
            <p:cNvSpPr>
              <a:spLocks noChangeArrowheads="1"/>
            </p:cNvSpPr>
            <p:nvPr/>
          </p:nvSpPr>
          <p:spPr bwMode="auto">
            <a:xfrm>
              <a:off x="2459" y="1109"/>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g</a:t>
              </a:r>
              <a:endParaRPr lang="en-GB" altLang="en-US"/>
            </a:p>
          </p:txBody>
        </p:sp>
        <p:sp>
          <p:nvSpPr>
            <p:cNvPr id="27726" name="Line 89"/>
            <p:cNvSpPr>
              <a:spLocks noChangeShapeType="1"/>
            </p:cNvSpPr>
            <p:nvPr/>
          </p:nvSpPr>
          <p:spPr bwMode="auto">
            <a:xfrm>
              <a:off x="3161" y="1170"/>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7" name="Rectangle 90"/>
            <p:cNvSpPr>
              <a:spLocks noChangeArrowheads="1"/>
            </p:cNvSpPr>
            <p:nvPr/>
          </p:nvSpPr>
          <p:spPr bwMode="auto">
            <a:xfrm>
              <a:off x="3212" y="1145"/>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sp>
          <p:nvSpPr>
            <p:cNvPr id="27728" name="Line 91"/>
            <p:cNvSpPr>
              <a:spLocks noChangeShapeType="1"/>
            </p:cNvSpPr>
            <p:nvPr/>
          </p:nvSpPr>
          <p:spPr bwMode="auto">
            <a:xfrm rot="5400000" flipV="1">
              <a:off x="2868" y="998"/>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29" name="Rectangle 92"/>
            <p:cNvSpPr>
              <a:spLocks noChangeArrowheads="1"/>
            </p:cNvSpPr>
            <p:nvPr/>
          </p:nvSpPr>
          <p:spPr bwMode="auto">
            <a:xfrm>
              <a:off x="2808" y="900"/>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g</a:t>
              </a:r>
              <a:endParaRPr lang="en-GB" altLang="en-US"/>
            </a:p>
          </p:txBody>
        </p:sp>
        <p:sp>
          <p:nvSpPr>
            <p:cNvPr id="27730" name="Rectangle 93"/>
            <p:cNvSpPr>
              <a:spLocks noChangeArrowheads="1"/>
            </p:cNvSpPr>
            <p:nvPr/>
          </p:nvSpPr>
          <p:spPr bwMode="auto">
            <a:xfrm>
              <a:off x="4637" y="1798"/>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7731" name="Rectangle 109"/>
            <p:cNvSpPr>
              <a:spLocks noChangeArrowheads="1"/>
            </p:cNvSpPr>
            <p:nvPr/>
          </p:nvSpPr>
          <p:spPr bwMode="auto">
            <a:xfrm>
              <a:off x="4666" y="1356"/>
              <a:ext cx="31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E3</a:t>
              </a:r>
              <a:endParaRPr lang="en-GB" altLang="en-US" sz="1300" baseline="-25000">
                <a:solidFill>
                  <a:srgbClr val="000000"/>
                </a:solidFill>
                <a:latin typeface="Times New Roman" pitchFamily="18" charset="0"/>
              </a:endParaRPr>
            </a:p>
          </p:txBody>
        </p:sp>
        <p:sp>
          <p:nvSpPr>
            <p:cNvPr id="27732" name="Rectangle 110"/>
            <p:cNvSpPr>
              <a:spLocks noChangeArrowheads="1"/>
            </p:cNvSpPr>
            <p:nvPr/>
          </p:nvSpPr>
          <p:spPr bwMode="auto">
            <a:xfrm>
              <a:off x="5093" y="1349"/>
              <a:ext cx="21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L</a:t>
              </a:r>
              <a:endParaRPr lang="en-GB" altLang="en-US" sz="1300" baseline="-25000">
                <a:solidFill>
                  <a:srgbClr val="000000"/>
                </a:solidFill>
                <a:latin typeface="Times New Roman" pitchFamily="18" charset="0"/>
              </a:endParaRPr>
            </a:p>
          </p:txBody>
        </p:sp>
        <p:sp>
          <p:nvSpPr>
            <p:cNvPr id="27733" name="Line 111"/>
            <p:cNvSpPr>
              <a:spLocks noChangeShapeType="1"/>
            </p:cNvSpPr>
            <p:nvPr/>
          </p:nvSpPr>
          <p:spPr bwMode="auto">
            <a:xfrm>
              <a:off x="4229" y="1102"/>
              <a:ext cx="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4" name="Line 112"/>
            <p:cNvSpPr>
              <a:spLocks noChangeShapeType="1"/>
            </p:cNvSpPr>
            <p:nvPr/>
          </p:nvSpPr>
          <p:spPr bwMode="auto">
            <a:xfrm flipV="1">
              <a:off x="4223" y="926"/>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5" name="Rectangle 113"/>
            <p:cNvSpPr>
              <a:spLocks noChangeArrowheads="1"/>
            </p:cNvSpPr>
            <p:nvPr/>
          </p:nvSpPr>
          <p:spPr bwMode="auto">
            <a:xfrm>
              <a:off x="4226" y="769"/>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i3</a:t>
              </a:r>
              <a:endParaRPr lang="en-GB" altLang="en-US" sz="1300" baseline="-25000">
                <a:solidFill>
                  <a:srgbClr val="000000"/>
                </a:solidFill>
                <a:latin typeface="Times New Roman" pitchFamily="18" charset="0"/>
              </a:endParaRPr>
            </a:p>
          </p:txBody>
        </p:sp>
        <p:sp>
          <p:nvSpPr>
            <p:cNvPr id="27736" name="Line 116"/>
            <p:cNvSpPr>
              <a:spLocks noChangeShapeType="1"/>
            </p:cNvSpPr>
            <p:nvPr/>
          </p:nvSpPr>
          <p:spPr bwMode="auto">
            <a:xfrm>
              <a:off x="3762" y="1342"/>
              <a:ext cx="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37" name="Line 117"/>
            <p:cNvSpPr>
              <a:spLocks noChangeShapeType="1"/>
            </p:cNvSpPr>
            <p:nvPr/>
          </p:nvSpPr>
          <p:spPr bwMode="auto">
            <a:xfrm flipV="1">
              <a:off x="3756" y="1166"/>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8" name="Rectangle 118"/>
            <p:cNvSpPr>
              <a:spLocks noChangeArrowheads="1"/>
            </p:cNvSpPr>
            <p:nvPr/>
          </p:nvSpPr>
          <p:spPr bwMode="auto">
            <a:xfrm>
              <a:off x="3759" y="1009"/>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i2</a:t>
              </a:r>
              <a:endParaRPr lang="en-GB" altLang="en-US" sz="1300" baseline="-25000">
                <a:solidFill>
                  <a:srgbClr val="000000"/>
                </a:solidFill>
                <a:latin typeface="Times New Roman" pitchFamily="18" charset="0"/>
              </a:endParaRPr>
            </a:p>
          </p:txBody>
        </p:sp>
        <p:sp>
          <p:nvSpPr>
            <p:cNvPr id="27739" name="Line 129"/>
            <p:cNvSpPr>
              <a:spLocks noChangeShapeType="1"/>
            </p:cNvSpPr>
            <p:nvPr/>
          </p:nvSpPr>
          <p:spPr bwMode="auto">
            <a:xfrm>
              <a:off x="3256" y="1138"/>
              <a:ext cx="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0" name="Line 130"/>
            <p:cNvSpPr>
              <a:spLocks noChangeShapeType="1"/>
            </p:cNvSpPr>
            <p:nvPr/>
          </p:nvSpPr>
          <p:spPr bwMode="auto">
            <a:xfrm flipV="1">
              <a:off x="3250" y="962"/>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1" name="Rectangle 131"/>
            <p:cNvSpPr>
              <a:spLocks noChangeArrowheads="1"/>
            </p:cNvSpPr>
            <p:nvPr/>
          </p:nvSpPr>
          <p:spPr bwMode="auto">
            <a:xfrm>
              <a:off x="3253" y="805"/>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i1</a:t>
              </a:r>
              <a:endParaRPr lang="en-GB" altLang="en-US" sz="1300" baseline="-25000">
                <a:solidFill>
                  <a:srgbClr val="000000"/>
                </a:solidFill>
                <a:latin typeface="Times New Roman" pitchFamily="18" charset="0"/>
              </a:endParaRP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29</a:t>
            </a:fld>
            <a:endParaRPr lang="en-GB"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409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410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4101" name="Text Box 78"/>
          <p:cNvSpPr txBox="1">
            <a:spLocks noChangeArrowheads="1"/>
          </p:cNvSpPr>
          <p:nvPr/>
        </p:nvSpPr>
        <p:spPr bwMode="auto">
          <a:xfrm>
            <a:off x="512763" y="1976438"/>
            <a:ext cx="81073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The feedback can be </a:t>
            </a:r>
            <a:r>
              <a:rPr lang="en-GB" altLang="en-US" sz="1600" i="1" u="sng"/>
              <a:t>DERIVED</a:t>
            </a:r>
            <a:r>
              <a:rPr lang="en-GB" altLang="en-US" sz="1600"/>
              <a:t> as either SHUNT or SERIES feedback from the output and then </a:t>
            </a:r>
            <a:r>
              <a:rPr lang="en-GB" altLang="en-US" sz="1600" i="1" u="sng"/>
              <a:t>APPLIED</a:t>
            </a:r>
            <a:r>
              <a:rPr lang="en-GB" altLang="en-US" sz="1600"/>
              <a:t> as SHUNT or SERIES feedback at the input</a:t>
            </a:r>
            <a:r>
              <a:rPr lang="en-GB" altLang="en-US" sz="1600" u="sng"/>
              <a:t>.</a:t>
            </a:r>
          </a:p>
        </p:txBody>
      </p:sp>
      <p:sp>
        <p:nvSpPr>
          <p:cNvPr id="4102" name="Text Box 82"/>
          <p:cNvSpPr txBox="1">
            <a:spLocks noChangeArrowheads="1"/>
          </p:cNvSpPr>
          <p:nvPr/>
        </p:nvSpPr>
        <p:spPr bwMode="auto">
          <a:xfrm>
            <a:off x="474663" y="1260475"/>
            <a:ext cx="8107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These ideal values can be approached more closely if appropriate feedback is applied</a:t>
            </a:r>
            <a:r>
              <a:rPr lang="en-GB" altLang="en-US" sz="1600" u="sng"/>
              <a:t> </a:t>
            </a:r>
          </a:p>
        </p:txBody>
      </p:sp>
      <p:sp>
        <p:nvSpPr>
          <p:cNvPr id="4103" name="Text Box 83"/>
          <p:cNvSpPr txBox="1">
            <a:spLocks noChangeArrowheads="1"/>
          </p:cNvSpPr>
          <p:nvPr/>
        </p:nvSpPr>
        <p:spPr bwMode="auto">
          <a:xfrm>
            <a:off x="501650" y="3535363"/>
            <a:ext cx="8107363"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If the feedback connection is taken directly from the output line then it is SHUNT derived feedback. If not, it is SERIES derived feedback.</a:t>
            </a:r>
          </a:p>
          <a:p>
            <a:pPr>
              <a:spcBef>
                <a:spcPct val="50000"/>
              </a:spcBef>
            </a:pPr>
            <a:r>
              <a:rPr lang="en-GB" altLang="en-US" sz="1600"/>
              <a:t>The same reasoning applies at the input.</a:t>
            </a:r>
          </a:p>
          <a:p>
            <a:pPr>
              <a:spcBef>
                <a:spcPct val="50000"/>
              </a:spcBef>
            </a:pPr>
            <a:r>
              <a:rPr lang="en-GB" altLang="en-US" sz="1600"/>
              <a:t>i.e. </a:t>
            </a:r>
          </a:p>
          <a:p>
            <a:pPr>
              <a:spcBef>
                <a:spcPct val="50000"/>
              </a:spcBef>
            </a:pPr>
            <a:r>
              <a:rPr lang="en-GB" altLang="en-US" sz="1600">
                <a:solidFill>
                  <a:srgbClr val="FF0000"/>
                </a:solidFill>
              </a:rPr>
              <a:t>If the feedback connection is connected directly to the input line then it is SHUNT applied feedback</a:t>
            </a:r>
            <a:r>
              <a:rPr lang="en-GB" altLang="en-US" sz="1600"/>
              <a:t>. If not, it is SERIES applied feedback.</a:t>
            </a:r>
          </a:p>
        </p:txBody>
      </p:sp>
      <p:sp>
        <p:nvSpPr>
          <p:cNvPr id="4104" name="Text Box 84"/>
          <p:cNvSpPr txBox="1">
            <a:spLocks noChangeArrowheads="1"/>
          </p:cNvSpPr>
          <p:nvPr/>
        </p:nvSpPr>
        <p:spPr bwMode="auto">
          <a:xfrm>
            <a:off x="527050" y="3092450"/>
            <a:ext cx="966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Note:</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3</a:t>
            </a:fld>
            <a:endParaRPr lang="en-GB"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2867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867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28677" name="Group 18"/>
          <p:cNvGrpSpPr>
            <a:grpSpLocks/>
          </p:cNvGrpSpPr>
          <p:nvPr/>
        </p:nvGrpSpPr>
        <p:grpSpPr bwMode="auto">
          <a:xfrm>
            <a:off x="3827463" y="704850"/>
            <a:ext cx="5024437" cy="2997200"/>
            <a:chOff x="2411" y="444"/>
            <a:chExt cx="3165" cy="1888"/>
          </a:xfrm>
        </p:grpSpPr>
        <p:sp>
          <p:nvSpPr>
            <p:cNvPr id="28686" name="Rectangle 19"/>
            <p:cNvSpPr>
              <a:spLocks noChangeArrowheads="1"/>
            </p:cNvSpPr>
            <p:nvPr/>
          </p:nvSpPr>
          <p:spPr bwMode="auto">
            <a:xfrm>
              <a:off x="2538" y="1443"/>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g</a:t>
              </a:r>
              <a:endParaRPr lang="en-GB" altLang="en-US"/>
            </a:p>
          </p:txBody>
        </p:sp>
        <p:sp>
          <p:nvSpPr>
            <p:cNvPr id="28687" name="Freeform 20"/>
            <p:cNvSpPr>
              <a:spLocks/>
            </p:cNvSpPr>
            <p:nvPr/>
          </p:nvSpPr>
          <p:spPr bwMode="auto">
            <a:xfrm>
              <a:off x="2696" y="1436"/>
              <a:ext cx="170" cy="161"/>
            </a:xfrm>
            <a:custGeom>
              <a:avLst/>
              <a:gdLst>
                <a:gd name="T0" fmla="*/ 0 w 511"/>
                <a:gd name="T1" fmla="*/ 0 h 508"/>
                <a:gd name="T2" fmla="*/ 0 w 511"/>
                <a:gd name="T3" fmla="*/ 0 h 508"/>
                <a:gd name="T4" fmla="*/ 0 w 511"/>
                <a:gd name="T5" fmla="*/ 0 h 508"/>
                <a:gd name="T6" fmla="*/ 0 w 511"/>
                <a:gd name="T7" fmla="*/ 0 h 508"/>
                <a:gd name="T8" fmla="*/ 0 w 511"/>
                <a:gd name="T9" fmla="*/ 0 h 508"/>
                <a:gd name="T10" fmla="*/ 0 w 511"/>
                <a:gd name="T11" fmla="*/ 0 h 508"/>
                <a:gd name="T12" fmla="*/ 0 w 511"/>
                <a:gd name="T13" fmla="*/ 0 h 508"/>
                <a:gd name="T14" fmla="*/ 0 w 511"/>
                <a:gd name="T15" fmla="*/ 0 h 508"/>
                <a:gd name="T16" fmla="*/ 0 w 511"/>
                <a:gd name="T17" fmla="*/ 0 h 508"/>
                <a:gd name="T18" fmla="*/ 0 w 511"/>
                <a:gd name="T19" fmla="*/ 0 h 508"/>
                <a:gd name="T20" fmla="*/ 0 w 511"/>
                <a:gd name="T21" fmla="*/ 0 h 508"/>
                <a:gd name="T22" fmla="*/ 0 w 511"/>
                <a:gd name="T23" fmla="*/ 0 h 508"/>
                <a:gd name="T24" fmla="*/ 0 w 511"/>
                <a:gd name="T25" fmla="*/ 0 h 508"/>
                <a:gd name="T26" fmla="*/ 0 w 511"/>
                <a:gd name="T27" fmla="*/ 0 h 508"/>
                <a:gd name="T28" fmla="*/ 0 w 511"/>
                <a:gd name="T29" fmla="*/ 0 h 508"/>
                <a:gd name="T30" fmla="*/ 0 w 511"/>
                <a:gd name="T31" fmla="*/ 0 h 508"/>
                <a:gd name="T32" fmla="*/ 0 w 511"/>
                <a:gd name="T33" fmla="*/ 0 h 508"/>
                <a:gd name="T34" fmla="*/ 0 w 511"/>
                <a:gd name="T35" fmla="*/ 0 h 508"/>
                <a:gd name="T36" fmla="*/ 0 w 511"/>
                <a:gd name="T37" fmla="*/ 0 h 508"/>
                <a:gd name="T38" fmla="*/ 0 w 511"/>
                <a:gd name="T39" fmla="*/ 0 h 508"/>
                <a:gd name="T40" fmla="*/ 0 w 511"/>
                <a:gd name="T41" fmla="*/ 0 h 508"/>
                <a:gd name="T42" fmla="*/ 0 w 511"/>
                <a:gd name="T43" fmla="*/ 0 h 508"/>
                <a:gd name="T44" fmla="*/ 0 w 511"/>
                <a:gd name="T45" fmla="*/ 0 h 508"/>
                <a:gd name="T46" fmla="*/ 0 w 511"/>
                <a:gd name="T47" fmla="*/ 0 h 508"/>
                <a:gd name="T48" fmla="*/ 0 w 511"/>
                <a:gd name="T49" fmla="*/ 0 h 508"/>
                <a:gd name="T50" fmla="*/ 0 w 511"/>
                <a:gd name="T51" fmla="*/ 0 h 508"/>
                <a:gd name="T52" fmla="*/ 0 w 511"/>
                <a:gd name="T53" fmla="*/ 0 h 508"/>
                <a:gd name="T54" fmla="*/ 0 w 511"/>
                <a:gd name="T55" fmla="*/ 0 h 508"/>
                <a:gd name="T56" fmla="*/ 0 w 511"/>
                <a:gd name="T57" fmla="*/ 0 h 508"/>
                <a:gd name="T58" fmla="*/ 0 w 511"/>
                <a:gd name="T59" fmla="*/ 0 h 508"/>
                <a:gd name="T60" fmla="*/ 0 w 511"/>
                <a:gd name="T61" fmla="*/ 0 h 508"/>
                <a:gd name="T62" fmla="*/ 0 w 511"/>
                <a:gd name="T63" fmla="*/ 0 h 508"/>
                <a:gd name="T64" fmla="*/ 0 w 511"/>
                <a:gd name="T65" fmla="*/ 0 h 508"/>
                <a:gd name="T66" fmla="*/ 0 w 511"/>
                <a:gd name="T67" fmla="*/ 0 h 508"/>
                <a:gd name="T68" fmla="*/ 0 w 511"/>
                <a:gd name="T69" fmla="*/ 0 h 5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8"/>
                <a:gd name="T107" fmla="*/ 511 w 511"/>
                <a:gd name="T108" fmla="*/ 508 h 5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8">
                  <a:moveTo>
                    <a:pt x="0" y="254"/>
                  </a:moveTo>
                  <a:lnTo>
                    <a:pt x="5" y="206"/>
                  </a:lnTo>
                  <a:lnTo>
                    <a:pt x="17" y="160"/>
                  </a:lnTo>
                  <a:lnTo>
                    <a:pt x="39" y="119"/>
                  </a:lnTo>
                  <a:lnTo>
                    <a:pt x="68" y="81"/>
                  </a:lnTo>
                  <a:lnTo>
                    <a:pt x="103" y="50"/>
                  </a:lnTo>
                  <a:lnTo>
                    <a:pt x="142" y="26"/>
                  </a:lnTo>
                  <a:lnTo>
                    <a:pt x="187" y="9"/>
                  </a:lnTo>
                  <a:lnTo>
                    <a:pt x="233" y="0"/>
                  </a:lnTo>
                  <a:lnTo>
                    <a:pt x="278" y="0"/>
                  </a:lnTo>
                  <a:lnTo>
                    <a:pt x="326" y="9"/>
                  </a:lnTo>
                  <a:lnTo>
                    <a:pt x="369" y="26"/>
                  </a:lnTo>
                  <a:lnTo>
                    <a:pt x="410" y="50"/>
                  </a:lnTo>
                  <a:lnTo>
                    <a:pt x="444" y="81"/>
                  </a:lnTo>
                  <a:lnTo>
                    <a:pt x="472" y="119"/>
                  </a:lnTo>
                  <a:lnTo>
                    <a:pt x="494" y="160"/>
                  </a:lnTo>
                  <a:lnTo>
                    <a:pt x="506" y="206"/>
                  </a:lnTo>
                  <a:lnTo>
                    <a:pt x="511" y="254"/>
                  </a:lnTo>
                  <a:lnTo>
                    <a:pt x="506" y="299"/>
                  </a:lnTo>
                  <a:lnTo>
                    <a:pt x="494" y="345"/>
                  </a:lnTo>
                  <a:lnTo>
                    <a:pt x="472" y="388"/>
                  </a:lnTo>
                  <a:lnTo>
                    <a:pt x="444" y="424"/>
                  </a:lnTo>
                  <a:lnTo>
                    <a:pt x="410" y="457"/>
                  </a:lnTo>
                  <a:lnTo>
                    <a:pt x="369" y="481"/>
                  </a:lnTo>
                  <a:lnTo>
                    <a:pt x="326" y="498"/>
                  </a:lnTo>
                  <a:lnTo>
                    <a:pt x="278" y="508"/>
                  </a:lnTo>
                  <a:lnTo>
                    <a:pt x="233" y="508"/>
                  </a:lnTo>
                  <a:lnTo>
                    <a:pt x="187" y="498"/>
                  </a:lnTo>
                  <a:lnTo>
                    <a:pt x="142" y="481"/>
                  </a:lnTo>
                  <a:lnTo>
                    <a:pt x="103" y="457"/>
                  </a:lnTo>
                  <a:lnTo>
                    <a:pt x="68" y="424"/>
                  </a:lnTo>
                  <a:lnTo>
                    <a:pt x="39" y="388"/>
                  </a:lnTo>
                  <a:lnTo>
                    <a:pt x="17" y="345"/>
                  </a:lnTo>
                  <a:lnTo>
                    <a:pt x="5" y="299"/>
                  </a:lnTo>
                  <a:lnTo>
                    <a:pt x="0" y="254"/>
                  </a:lnTo>
                  <a:close/>
                </a:path>
              </a:pathLst>
            </a:custGeom>
            <a:solidFill>
              <a:srgbClr val="FFFFFF"/>
            </a:solidFill>
            <a:ln w="8890">
              <a:solidFill>
                <a:srgbClr val="000000"/>
              </a:solidFill>
              <a:prstDash val="solid"/>
              <a:round/>
              <a:headEnd/>
              <a:tailEnd/>
            </a:ln>
          </p:spPr>
          <p:txBody>
            <a:bodyPr/>
            <a:lstStyle/>
            <a:p>
              <a:endParaRPr lang="zh-CN" altLang="en-US"/>
            </a:p>
          </p:txBody>
        </p:sp>
        <p:sp>
          <p:nvSpPr>
            <p:cNvPr id="28688" name="Freeform 21"/>
            <p:cNvSpPr>
              <a:spLocks/>
            </p:cNvSpPr>
            <p:nvPr/>
          </p:nvSpPr>
          <p:spPr bwMode="auto">
            <a:xfrm>
              <a:off x="2753" y="1729"/>
              <a:ext cx="57" cy="54"/>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8689" name="Line 22"/>
            <p:cNvSpPr>
              <a:spLocks noChangeShapeType="1"/>
            </p:cNvSpPr>
            <p:nvPr/>
          </p:nvSpPr>
          <p:spPr bwMode="auto">
            <a:xfrm flipV="1">
              <a:off x="2781" y="1064"/>
              <a:ext cx="1" cy="37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23"/>
            <p:cNvSpPr>
              <a:spLocks noChangeShapeType="1"/>
            </p:cNvSpPr>
            <p:nvPr/>
          </p:nvSpPr>
          <p:spPr bwMode="auto">
            <a:xfrm>
              <a:off x="3020" y="1064"/>
              <a:ext cx="464"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24"/>
            <p:cNvSpPr>
              <a:spLocks noChangeShapeType="1"/>
            </p:cNvSpPr>
            <p:nvPr/>
          </p:nvSpPr>
          <p:spPr bwMode="auto">
            <a:xfrm flipV="1">
              <a:off x="2781" y="1597"/>
              <a:ext cx="1" cy="15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25"/>
            <p:cNvSpPr>
              <a:spLocks noChangeShapeType="1"/>
            </p:cNvSpPr>
            <p:nvPr/>
          </p:nvSpPr>
          <p:spPr bwMode="auto">
            <a:xfrm flipV="1">
              <a:off x="4039" y="486"/>
              <a:ext cx="1" cy="57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26"/>
            <p:cNvSpPr>
              <a:spLocks noChangeShapeType="1"/>
            </p:cNvSpPr>
            <p:nvPr/>
          </p:nvSpPr>
          <p:spPr bwMode="auto">
            <a:xfrm>
              <a:off x="3580" y="486"/>
              <a:ext cx="1147"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694" name="Group 27"/>
            <p:cNvGrpSpPr>
              <a:grpSpLocks/>
            </p:cNvGrpSpPr>
            <p:nvPr/>
          </p:nvGrpSpPr>
          <p:grpSpPr bwMode="auto">
            <a:xfrm>
              <a:off x="3484" y="842"/>
              <a:ext cx="96" cy="400"/>
              <a:chOff x="1145" y="1354"/>
              <a:chExt cx="283" cy="1275"/>
            </a:xfrm>
          </p:grpSpPr>
          <p:sp>
            <p:nvSpPr>
              <p:cNvPr id="28772" name="Line 28"/>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3" name="Line 29"/>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4" name="Line 30"/>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 name="Freeform 31"/>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6" name="Line 32"/>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7" name="Line 33"/>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95" name="Line 34"/>
            <p:cNvSpPr>
              <a:spLocks noChangeShapeType="1"/>
            </p:cNvSpPr>
            <p:nvPr/>
          </p:nvSpPr>
          <p:spPr bwMode="auto">
            <a:xfrm flipH="1">
              <a:off x="3580" y="1242"/>
              <a:ext cx="370" cy="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35"/>
            <p:cNvSpPr>
              <a:spLocks noChangeShapeType="1"/>
            </p:cNvSpPr>
            <p:nvPr/>
          </p:nvSpPr>
          <p:spPr bwMode="auto">
            <a:xfrm flipV="1">
              <a:off x="3577" y="1240"/>
              <a:ext cx="0" cy="63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36"/>
            <p:cNvSpPr>
              <a:spLocks noChangeShapeType="1"/>
            </p:cNvSpPr>
            <p:nvPr/>
          </p:nvSpPr>
          <p:spPr bwMode="auto">
            <a:xfrm>
              <a:off x="4039" y="1385"/>
              <a:ext cx="0" cy="48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37"/>
            <p:cNvSpPr>
              <a:spLocks noChangeShapeType="1"/>
            </p:cNvSpPr>
            <p:nvPr/>
          </p:nvSpPr>
          <p:spPr bwMode="auto">
            <a:xfrm>
              <a:off x="3577" y="1868"/>
              <a:ext cx="99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Rectangle 38"/>
            <p:cNvSpPr>
              <a:spLocks noChangeArrowheads="1"/>
            </p:cNvSpPr>
            <p:nvPr/>
          </p:nvSpPr>
          <p:spPr bwMode="auto">
            <a:xfrm>
              <a:off x="4737" y="444"/>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8700" name="Rectangle 39"/>
            <p:cNvSpPr>
              <a:spLocks noChangeArrowheads="1"/>
            </p:cNvSpPr>
            <p:nvPr/>
          </p:nvSpPr>
          <p:spPr bwMode="auto">
            <a:xfrm>
              <a:off x="4621" y="1795"/>
              <a:ext cx="1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a:p>
          </p:txBody>
        </p:sp>
        <p:sp>
          <p:nvSpPr>
            <p:cNvPr id="28701" name="Rectangle 40"/>
            <p:cNvSpPr>
              <a:spLocks noChangeArrowheads="1"/>
            </p:cNvSpPr>
            <p:nvPr/>
          </p:nvSpPr>
          <p:spPr bwMode="auto">
            <a:xfrm>
              <a:off x="3232" y="1518"/>
              <a:ext cx="27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5.1kΩ</a:t>
              </a:r>
              <a:endParaRPr lang="en-GB" altLang="en-US"/>
            </a:p>
          </p:txBody>
        </p:sp>
        <p:grpSp>
          <p:nvGrpSpPr>
            <p:cNvPr id="28702" name="Group 41"/>
            <p:cNvGrpSpPr>
              <a:grpSpLocks/>
            </p:cNvGrpSpPr>
            <p:nvPr/>
          </p:nvGrpSpPr>
          <p:grpSpPr bwMode="auto">
            <a:xfrm>
              <a:off x="3945" y="1018"/>
              <a:ext cx="94" cy="400"/>
              <a:chOff x="1145" y="1354"/>
              <a:chExt cx="283" cy="1275"/>
            </a:xfrm>
          </p:grpSpPr>
          <p:sp>
            <p:nvSpPr>
              <p:cNvPr id="28766" name="Line 42"/>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7" name="Line 43"/>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8" name="Line 44"/>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9" name="Freeform 45"/>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70" name="Line 46"/>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1" name="Line 47"/>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03" name="Line 48"/>
            <p:cNvSpPr>
              <a:spLocks noChangeShapeType="1"/>
            </p:cNvSpPr>
            <p:nvPr/>
          </p:nvSpPr>
          <p:spPr bwMode="auto">
            <a:xfrm flipV="1">
              <a:off x="3580" y="479"/>
              <a:ext cx="0" cy="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Rectangle 49"/>
            <p:cNvSpPr>
              <a:spLocks noChangeArrowheads="1"/>
            </p:cNvSpPr>
            <p:nvPr/>
          </p:nvSpPr>
          <p:spPr bwMode="auto">
            <a:xfrm>
              <a:off x="3523" y="1449"/>
              <a:ext cx="96"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8705" name="Rectangle 50"/>
            <p:cNvSpPr>
              <a:spLocks noChangeArrowheads="1"/>
            </p:cNvSpPr>
            <p:nvPr/>
          </p:nvSpPr>
          <p:spPr bwMode="auto">
            <a:xfrm>
              <a:off x="3777" y="699"/>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12kΩ</a:t>
              </a:r>
              <a:endParaRPr lang="en-GB" altLang="en-US"/>
            </a:p>
          </p:txBody>
        </p:sp>
        <p:sp>
          <p:nvSpPr>
            <p:cNvPr id="28706" name="Rectangle 51"/>
            <p:cNvSpPr>
              <a:spLocks noChangeArrowheads="1"/>
            </p:cNvSpPr>
            <p:nvPr/>
          </p:nvSpPr>
          <p:spPr bwMode="auto">
            <a:xfrm>
              <a:off x="3694" y="1572"/>
              <a:ext cx="2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10kΩ</a:t>
              </a:r>
              <a:endParaRPr lang="en-GB" altLang="en-US"/>
            </a:p>
          </p:txBody>
        </p:sp>
        <p:sp>
          <p:nvSpPr>
            <p:cNvPr id="28707" name="Rectangle 52"/>
            <p:cNvSpPr>
              <a:spLocks noChangeArrowheads="1"/>
            </p:cNvSpPr>
            <p:nvPr/>
          </p:nvSpPr>
          <p:spPr bwMode="auto">
            <a:xfrm>
              <a:off x="3994" y="666"/>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8708" name="Rectangle 53"/>
            <p:cNvSpPr>
              <a:spLocks noChangeArrowheads="1"/>
            </p:cNvSpPr>
            <p:nvPr/>
          </p:nvSpPr>
          <p:spPr bwMode="auto">
            <a:xfrm>
              <a:off x="3994" y="1465"/>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8709" name="Line 54"/>
            <p:cNvSpPr>
              <a:spLocks noChangeShapeType="1"/>
            </p:cNvSpPr>
            <p:nvPr/>
          </p:nvSpPr>
          <p:spPr bwMode="auto">
            <a:xfrm flipV="1">
              <a:off x="4572" y="486"/>
              <a:ext cx="0" cy="44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Line 55"/>
            <p:cNvSpPr>
              <a:spLocks noChangeShapeType="1"/>
            </p:cNvSpPr>
            <p:nvPr/>
          </p:nvSpPr>
          <p:spPr bwMode="auto">
            <a:xfrm>
              <a:off x="4572" y="1200"/>
              <a:ext cx="0" cy="66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11" name="Group 56"/>
            <p:cNvGrpSpPr>
              <a:grpSpLocks/>
            </p:cNvGrpSpPr>
            <p:nvPr/>
          </p:nvGrpSpPr>
          <p:grpSpPr bwMode="auto">
            <a:xfrm>
              <a:off x="4478" y="799"/>
              <a:ext cx="95" cy="401"/>
              <a:chOff x="1145" y="1354"/>
              <a:chExt cx="283" cy="1275"/>
            </a:xfrm>
          </p:grpSpPr>
          <p:sp>
            <p:nvSpPr>
              <p:cNvPr id="28760" name="Line 57"/>
              <p:cNvSpPr>
                <a:spLocks noChangeShapeType="1"/>
              </p:cNvSpPr>
              <p:nvPr/>
            </p:nvSpPr>
            <p:spPr bwMode="auto">
              <a:xfrm>
                <a:off x="1145" y="1778"/>
                <a:ext cx="0" cy="5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1" name="Line 58"/>
              <p:cNvSpPr>
                <a:spLocks noChangeShapeType="1"/>
              </p:cNvSpPr>
              <p:nvPr/>
            </p:nvSpPr>
            <p:spPr bwMode="auto">
              <a:xfrm flipV="1">
                <a:off x="1145" y="1778"/>
                <a:ext cx="283" cy="28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2" name="Line 59"/>
              <p:cNvSpPr>
                <a:spLocks noChangeShapeType="1"/>
              </p:cNvSpPr>
              <p:nvPr/>
            </p:nvSpPr>
            <p:spPr bwMode="auto">
              <a:xfrm>
                <a:off x="1145" y="2061"/>
                <a:ext cx="213" cy="21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3" name="Freeform 60"/>
              <p:cNvSpPr>
                <a:spLocks/>
              </p:cNvSpPr>
              <p:nvPr/>
            </p:nvSpPr>
            <p:spPr bwMode="auto">
              <a:xfrm>
                <a:off x="1291" y="2207"/>
                <a:ext cx="137" cy="137"/>
              </a:xfrm>
              <a:custGeom>
                <a:avLst/>
                <a:gdLst>
                  <a:gd name="T0" fmla="*/ 137 w 137"/>
                  <a:gd name="T1" fmla="*/ 137 h 137"/>
                  <a:gd name="T2" fmla="*/ 0 w 137"/>
                  <a:gd name="T3" fmla="*/ 91 h 137"/>
                  <a:gd name="T4" fmla="*/ 29 w 137"/>
                  <a:gd name="T5" fmla="*/ 77 h 137"/>
                  <a:gd name="T6" fmla="*/ 55 w 137"/>
                  <a:gd name="T7" fmla="*/ 58 h 137"/>
                  <a:gd name="T8" fmla="*/ 77 w 137"/>
                  <a:gd name="T9" fmla="*/ 31 h 137"/>
                  <a:gd name="T10" fmla="*/ 91 w 137"/>
                  <a:gd name="T11" fmla="*/ 0 h 137"/>
                  <a:gd name="T12" fmla="*/ 137 w 137"/>
                  <a:gd name="T13" fmla="*/ 137 h 137"/>
                  <a:gd name="T14" fmla="*/ 0 60000 65536"/>
                  <a:gd name="T15" fmla="*/ 0 60000 65536"/>
                  <a:gd name="T16" fmla="*/ 0 60000 65536"/>
                  <a:gd name="T17" fmla="*/ 0 60000 65536"/>
                  <a:gd name="T18" fmla="*/ 0 60000 65536"/>
                  <a:gd name="T19" fmla="*/ 0 60000 65536"/>
                  <a:gd name="T20" fmla="*/ 0 60000 65536"/>
                  <a:gd name="T21" fmla="*/ 0 w 137"/>
                  <a:gd name="T22" fmla="*/ 0 h 137"/>
                  <a:gd name="T23" fmla="*/ 137 w 137"/>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 h="137">
                    <a:moveTo>
                      <a:pt x="137" y="137"/>
                    </a:moveTo>
                    <a:lnTo>
                      <a:pt x="0" y="91"/>
                    </a:lnTo>
                    <a:lnTo>
                      <a:pt x="29" y="77"/>
                    </a:lnTo>
                    <a:lnTo>
                      <a:pt x="55" y="58"/>
                    </a:lnTo>
                    <a:lnTo>
                      <a:pt x="77" y="31"/>
                    </a:lnTo>
                    <a:lnTo>
                      <a:pt x="91" y="0"/>
                    </a:lnTo>
                    <a:lnTo>
                      <a:pt x="13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764" name="Line 61"/>
              <p:cNvSpPr>
                <a:spLocks noChangeShapeType="1"/>
              </p:cNvSpPr>
              <p:nvPr/>
            </p:nvSpPr>
            <p:spPr bwMode="auto">
              <a:xfrm flipV="1">
                <a:off x="1428" y="1354"/>
                <a:ext cx="0" cy="4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65" name="Line 62"/>
              <p:cNvSpPr>
                <a:spLocks noChangeShapeType="1"/>
              </p:cNvSpPr>
              <p:nvPr/>
            </p:nvSpPr>
            <p:spPr bwMode="auto">
              <a:xfrm>
                <a:off x="1428" y="2344"/>
                <a:ext cx="0" cy="28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12" name="Rectangle 63"/>
            <p:cNvSpPr>
              <a:spLocks noChangeArrowheads="1"/>
            </p:cNvSpPr>
            <p:nvPr/>
          </p:nvSpPr>
          <p:spPr bwMode="auto">
            <a:xfrm>
              <a:off x="4660" y="1511"/>
              <a:ext cx="31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4.7kΩ</a:t>
              </a:r>
              <a:endParaRPr lang="en-GB" altLang="en-US"/>
            </a:p>
          </p:txBody>
        </p:sp>
        <p:sp>
          <p:nvSpPr>
            <p:cNvPr id="28713" name="Rectangle 64"/>
            <p:cNvSpPr>
              <a:spLocks noChangeArrowheads="1"/>
            </p:cNvSpPr>
            <p:nvPr/>
          </p:nvSpPr>
          <p:spPr bwMode="auto">
            <a:xfrm>
              <a:off x="4526" y="1409"/>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8714" name="Line 65"/>
            <p:cNvSpPr>
              <a:spLocks noChangeShapeType="1"/>
            </p:cNvSpPr>
            <p:nvPr/>
          </p:nvSpPr>
          <p:spPr bwMode="auto">
            <a:xfrm flipH="1" flipV="1">
              <a:off x="4039" y="1021"/>
              <a:ext cx="43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5" name="Line 66"/>
            <p:cNvSpPr>
              <a:spLocks noChangeShapeType="1"/>
            </p:cNvSpPr>
            <p:nvPr/>
          </p:nvSpPr>
          <p:spPr bwMode="auto">
            <a:xfrm>
              <a:off x="3020" y="963"/>
              <a:ext cx="0"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6" name="Line 67"/>
            <p:cNvSpPr>
              <a:spLocks noChangeShapeType="1"/>
            </p:cNvSpPr>
            <p:nvPr/>
          </p:nvSpPr>
          <p:spPr bwMode="auto">
            <a:xfrm>
              <a:off x="2979" y="965"/>
              <a:ext cx="1" cy="1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17" name="Group 68"/>
            <p:cNvGrpSpPr>
              <a:grpSpLocks/>
            </p:cNvGrpSpPr>
            <p:nvPr/>
          </p:nvGrpSpPr>
          <p:grpSpPr bwMode="auto">
            <a:xfrm>
              <a:off x="5180" y="1110"/>
              <a:ext cx="41" cy="178"/>
              <a:chOff x="5233" y="2201"/>
              <a:chExt cx="122" cy="566"/>
            </a:xfrm>
          </p:grpSpPr>
          <p:sp>
            <p:nvSpPr>
              <p:cNvPr id="28758" name="Line 69"/>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9" name="Line 70"/>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18" name="Rectangle 71"/>
            <p:cNvSpPr>
              <a:spLocks noChangeArrowheads="1"/>
            </p:cNvSpPr>
            <p:nvPr/>
          </p:nvSpPr>
          <p:spPr bwMode="auto">
            <a:xfrm>
              <a:off x="2411" y="1252"/>
              <a:ext cx="2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4.7kΩ</a:t>
              </a:r>
              <a:endParaRPr lang="en-GB" altLang="en-US"/>
            </a:p>
          </p:txBody>
        </p:sp>
        <p:sp>
          <p:nvSpPr>
            <p:cNvPr id="28719" name="Rectangle 72"/>
            <p:cNvSpPr>
              <a:spLocks noChangeArrowheads="1"/>
            </p:cNvSpPr>
            <p:nvPr/>
          </p:nvSpPr>
          <p:spPr bwMode="auto">
            <a:xfrm>
              <a:off x="2724" y="1153"/>
              <a:ext cx="95" cy="222"/>
            </a:xfrm>
            <a:prstGeom prst="rect">
              <a:avLst/>
            </a:prstGeom>
            <a:solidFill>
              <a:srgbClr val="FFFFFF"/>
            </a:solidFill>
            <a:ln w="8890">
              <a:solidFill>
                <a:srgbClr val="000000"/>
              </a:solidFill>
              <a:miter lim="800000"/>
              <a:headEnd/>
              <a:tailEnd/>
            </a:ln>
          </p:spPr>
          <p:txBody>
            <a:bodyPr/>
            <a:lstStyle/>
            <a:p>
              <a:endParaRPr lang="en-US" altLang="en-US"/>
            </a:p>
          </p:txBody>
        </p:sp>
        <p:sp>
          <p:nvSpPr>
            <p:cNvPr id="28720" name="Line 73"/>
            <p:cNvSpPr>
              <a:spLocks noChangeShapeType="1"/>
            </p:cNvSpPr>
            <p:nvPr/>
          </p:nvSpPr>
          <p:spPr bwMode="auto">
            <a:xfrm flipH="1">
              <a:off x="2781" y="1067"/>
              <a:ext cx="19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1" name="Line 74"/>
            <p:cNvSpPr>
              <a:spLocks noChangeShapeType="1"/>
            </p:cNvSpPr>
            <p:nvPr/>
          </p:nvSpPr>
          <p:spPr bwMode="auto">
            <a:xfrm>
              <a:off x="4573" y="1200"/>
              <a:ext cx="6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2" name="Line 75"/>
            <p:cNvSpPr>
              <a:spLocks noChangeShapeType="1"/>
            </p:cNvSpPr>
            <p:nvPr/>
          </p:nvSpPr>
          <p:spPr bwMode="auto">
            <a:xfrm>
              <a:off x="5221" y="1200"/>
              <a:ext cx="28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3" name="Rectangle 76"/>
            <p:cNvSpPr>
              <a:spLocks noChangeArrowheads="1"/>
            </p:cNvSpPr>
            <p:nvPr/>
          </p:nvSpPr>
          <p:spPr bwMode="auto">
            <a:xfrm>
              <a:off x="2872" y="1700"/>
              <a:ext cx="16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8724" name="Rectangle 77"/>
            <p:cNvSpPr>
              <a:spLocks noChangeArrowheads="1"/>
            </p:cNvSpPr>
            <p:nvPr/>
          </p:nvSpPr>
          <p:spPr bwMode="auto">
            <a:xfrm>
              <a:off x="5069" y="1501"/>
              <a:ext cx="21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1kΩ</a:t>
              </a:r>
              <a:endParaRPr lang="en-GB" altLang="en-US"/>
            </a:p>
          </p:txBody>
        </p:sp>
        <p:sp>
          <p:nvSpPr>
            <p:cNvPr id="28725" name="Line 78"/>
            <p:cNvSpPr>
              <a:spLocks noChangeShapeType="1"/>
            </p:cNvSpPr>
            <p:nvPr/>
          </p:nvSpPr>
          <p:spPr bwMode="auto">
            <a:xfrm>
              <a:off x="5336" y="1200"/>
              <a:ext cx="1" cy="5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6" name="Rectangle 79"/>
            <p:cNvSpPr>
              <a:spLocks noChangeArrowheads="1"/>
            </p:cNvSpPr>
            <p:nvPr/>
          </p:nvSpPr>
          <p:spPr bwMode="auto">
            <a:xfrm>
              <a:off x="5302" y="1329"/>
              <a:ext cx="95" cy="223"/>
            </a:xfrm>
            <a:prstGeom prst="rect">
              <a:avLst/>
            </a:prstGeom>
            <a:solidFill>
              <a:srgbClr val="FFFFFF"/>
            </a:solidFill>
            <a:ln w="8890">
              <a:solidFill>
                <a:srgbClr val="000000"/>
              </a:solidFill>
              <a:miter lim="800000"/>
              <a:headEnd/>
              <a:tailEnd/>
            </a:ln>
          </p:spPr>
          <p:txBody>
            <a:bodyPr/>
            <a:lstStyle/>
            <a:p>
              <a:endParaRPr lang="en-US" altLang="en-US"/>
            </a:p>
          </p:txBody>
        </p:sp>
        <p:sp>
          <p:nvSpPr>
            <p:cNvPr id="28727" name="Freeform 80"/>
            <p:cNvSpPr>
              <a:spLocks/>
            </p:cNvSpPr>
            <p:nvPr/>
          </p:nvSpPr>
          <p:spPr bwMode="auto">
            <a:xfrm>
              <a:off x="5315" y="1795"/>
              <a:ext cx="57" cy="53"/>
            </a:xfrm>
            <a:custGeom>
              <a:avLst/>
              <a:gdLst>
                <a:gd name="T0" fmla="*/ 0 w 170"/>
                <a:gd name="T1" fmla="*/ 0 h 170"/>
                <a:gd name="T2" fmla="*/ 0 w 170"/>
                <a:gd name="T3" fmla="*/ 0 h 170"/>
                <a:gd name="T4" fmla="*/ 0 w 170"/>
                <a:gd name="T5" fmla="*/ 0 h 170"/>
                <a:gd name="T6" fmla="*/ 0 w 170"/>
                <a:gd name="T7" fmla="*/ 0 h 170"/>
                <a:gd name="T8" fmla="*/ 0 60000 65536"/>
                <a:gd name="T9" fmla="*/ 0 60000 65536"/>
                <a:gd name="T10" fmla="*/ 0 60000 65536"/>
                <a:gd name="T11" fmla="*/ 0 60000 65536"/>
                <a:gd name="T12" fmla="*/ 0 w 170"/>
                <a:gd name="T13" fmla="*/ 0 h 170"/>
                <a:gd name="T14" fmla="*/ 170 w 170"/>
                <a:gd name="T15" fmla="*/ 170 h 170"/>
              </a:gdLst>
              <a:ahLst/>
              <a:cxnLst>
                <a:cxn ang="T8">
                  <a:pos x="T0" y="T1"/>
                </a:cxn>
                <a:cxn ang="T9">
                  <a:pos x="T2" y="T3"/>
                </a:cxn>
                <a:cxn ang="T10">
                  <a:pos x="T4" y="T5"/>
                </a:cxn>
                <a:cxn ang="T11">
                  <a:pos x="T6" y="T7"/>
                </a:cxn>
              </a:cxnLst>
              <a:rect l="T12" t="T13" r="T14" b="T15"/>
              <a:pathLst>
                <a:path w="170" h="170">
                  <a:moveTo>
                    <a:pt x="0" y="0"/>
                  </a:moveTo>
                  <a:lnTo>
                    <a:pt x="170" y="0"/>
                  </a:lnTo>
                  <a:lnTo>
                    <a:pt x="86" y="170"/>
                  </a:lnTo>
                  <a:lnTo>
                    <a:pt x="0" y="0"/>
                  </a:lnTo>
                  <a:close/>
                </a:path>
              </a:pathLst>
            </a:custGeom>
            <a:solidFill>
              <a:srgbClr val="000000"/>
            </a:solidFill>
            <a:ln w="8890">
              <a:solidFill>
                <a:srgbClr val="000000"/>
              </a:solidFill>
              <a:prstDash val="solid"/>
              <a:round/>
              <a:headEnd/>
              <a:tailEnd/>
            </a:ln>
          </p:spPr>
          <p:txBody>
            <a:bodyPr/>
            <a:lstStyle/>
            <a:p>
              <a:endParaRPr lang="zh-CN" altLang="en-US"/>
            </a:p>
          </p:txBody>
        </p:sp>
        <p:sp>
          <p:nvSpPr>
            <p:cNvPr id="28728" name="Rectangle 81"/>
            <p:cNvSpPr>
              <a:spLocks noChangeArrowheads="1"/>
            </p:cNvSpPr>
            <p:nvPr/>
          </p:nvSpPr>
          <p:spPr bwMode="auto">
            <a:xfrm>
              <a:off x="5397" y="1759"/>
              <a:ext cx="17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0V</a:t>
              </a:r>
              <a:endParaRPr lang="en-GB" altLang="en-US"/>
            </a:p>
          </p:txBody>
        </p:sp>
        <p:sp>
          <p:nvSpPr>
            <p:cNvPr id="28729" name="Rectangle 82"/>
            <p:cNvSpPr>
              <a:spLocks noChangeArrowheads="1"/>
            </p:cNvSpPr>
            <p:nvPr/>
          </p:nvSpPr>
          <p:spPr bwMode="auto">
            <a:xfrm>
              <a:off x="3994" y="2207"/>
              <a:ext cx="59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f</a:t>
              </a:r>
              <a:r>
                <a:rPr lang="en-US" altLang="en-US" sz="1300">
                  <a:solidFill>
                    <a:srgbClr val="000000"/>
                  </a:solidFill>
                  <a:latin typeface="Times New Roman" pitchFamily="18" charset="0"/>
                </a:rPr>
                <a:t> = 100kΩ</a:t>
              </a:r>
              <a:endParaRPr lang="en-GB" altLang="en-US"/>
            </a:p>
          </p:txBody>
        </p:sp>
        <p:sp>
          <p:nvSpPr>
            <p:cNvPr id="28730" name="Line 83"/>
            <p:cNvSpPr>
              <a:spLocks noChangeShapeType="1"/>
            </p:cNvSpPr>
            <p:nvPr/>
          </p:nvSpPr>
          <p:spPr bwMode="auto">
            <a:xfrm>
              <a:off x="3164" y="1064"/>
              <a:ext cx="0" cy="105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1" name="Line 84"/>
            <p:cNvSpPr>
              <a:spLocks noChangeShapeType="1"/>
            </p:cNvSpPr>
            <p:nvPr/>
          </p:nvSpPr>
          <p:spPr bwMode="auto">
            <a:xfrm>
              <a:off x="4999" y="1200"/>
              <a:ext cx="0" cy="92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2" name="Line 85"/>
            <p:cNvSpPr>
              <a:spLocks noChangeShapeType="1"/>
            </p:cNvSpPr>
            <p:nvPr/>
          </p:nvSpPr>
          <p:spPr bwMode="auto">
            <a:xfrm>
              <a:off x="3164" y="2122"/>
              <a:ext cx="183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3" name="Rectangle 86"/>
            <p:cNvSpPr>
              <a:spLocks noChangeArrowheads="1"/>
            </p:cNvSpPr>
            <p:nvPr/>
          </p:nvSpPr>
          <p:spPr bwMode="auto">
            <a:xfrm rot="-5400000">
              <a:off x="4089" y="1997"/>
              <a:ext cx="90" cy="236"/>
            </a:xfrm>
            <a:prstGeom prst="rect">
              <a:avLst/>
            </a:prstGeom>
            <a:solidFill>
              <a:srgbClr val="FFFFFF"/>
            </a:solidFill>
            <a:ln w="8890">
              <a:solidFill>
                <a:srgbClr val="FF0000"/>
              </a:solidFill>
              <a:miter lim="800000"/>
              <a:headEnd/>
              <a:tailEnd/>
            </a:ln>
          </p:spPr>
          <p:txBody>
            <a:bodyPr/>
            <a:lstStyle/>
            <a:p>
              <a:endParaRPr lang="en-US" altLang="en-US"/>
            </a:p>
          </p:txBody>
        </p:sp>
        <p:sp>
          <p:nvSpPr>
            <p:cNvPr id="28734" name="Line 87"/>
            <p:cNvSpPr>
              <a:spLocks noChangeShapeType="1"/>
            </p:cNvSpPr>
            <p:nvPr/>
          </p:nvSpPr>
          <p:spPr bwMode="auto">
            <a:xfrm flipV="1">
              <a:off x="5541" y="1286"/>
              <a:ext cx="0" cy="4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35" name="Rectangle 88"/>
            <p:cNvSpPr>
              <a:spLocks noChangeArrowheads="1"/>
            </p:cNvSpPr>
            <p:nvPr/>
          </p:nvSpPr>
          <p:spPr bwMode="auto">
            <a:xfrm>
              <a:off x="3592" y="1000"/>
              <a:ext cx="18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1</a:t>
              </a:r>
              <a:endParaRPr lang="en-GB" altLang="en-US"/>
            </a:p>
          </p:txBody>
        </p:sp>
        <p:sp>
          <p:nvSpPr>
            <p:cNvPr id="28736" name="Rectangle 89"/>
            <p:cNvSpPr>
              <a:spLocks noChangeArrowheads="1"/>
            </p:cNvSpPr>
            <p:nvPr/>
          </p:nvSpPr>
          <p:spPr bwMode="auto">
            <a:xfrm>
              <a:off x="4621" y="963"/>
              <a:ext cx="18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3</a:t>
              </a:r>
              <a:endParaRPr lang="en-GB" altLang="en-US"/>
            </a:p>
          </p:txBody>
        </p:sp>
        <p:sp>
          <p:nvSpPr>
            <p:cNvPr id="28737" name="Rectangle 90"/>
            <p:cNvSpPr>
              <a:spLocks noChangeArrowheads="1"/>
            </p:cNvSpPr>
            <p:nvPr/>
          </p:nvSpPr>
          <p:spPr bwMode="auto">
            <a:xfrm>
              <a:off x="4070" y="1187"/>
              <a:ext cx="18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Q</a:t>
              </a:r>
              <a:r>
                <a:rPr lang="en-US" altLang="en-US" sz="1300" baseline="-25000">
                  <a:solidFill>
                    <a:srgbClr val="000000"/>
                  </a:solidFill>
                  <a:latin typeface="Times New Roman" pitchFamily="18" charset="0"/>
                </a:rPr>
                <a:t>2</a:t>
              </a:r>
              <a:endParaRPr lang="en-GB" altLang="en-US"/>
            </a:p>
          </p:txBody>
        </p:sp>
        <p:grpSp>
          <p:nvGrpSpPr>
            <p:cNvPr id="28738" name="Group 91"/>
            <p:cNvGrpSpPr>
              <a:grpSpLocks/>
            </p:cNvGrpSpPr>
            <p:nvPr/>
          </p:nvGrpSpPr>
          <p:grpSpPr bwMode="auto">
            <a:xfrm rot="-5400000">
              <a:off x="4252" y="1476"/>
              <a:ext cx="38" cy="189"/>
              <a:chOff x="5233" y="2201"/>
              <a:chExt cx="122" cy="566"/>
            </a:xfrm>
          </p:grpSpPr>
          <p:sp>
            <p:nvSpPr>
              <p:cNvPr id="28756" name="Line 92"/>
              <p:cNvSpPr>
                <a:spLocks noChangeShapeType="1"/>
              </p:cNvSpPr>
              <p:nvPr/>
            </p:nvSpPr>
            <p:spPr bwMode="auto">
              <a:xfrm>
                <a:off x="5354" y="2201"/>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7" name="Line 93"/>
              <p:cNvSpPr>
                <a:spLocks noChangeShapeType="1"/>
              </p:cNvSpPr>
              <p:nvPr/>
            </p:nvSpPr>
            <p:spPr bwMode="auto">
              <a:xfrm>
                <a:off x="5233" y="2207"/>
                <a:ext cx="1"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39" name="Line 94"/>
            <p:cNvSpPr>
              <a:spLocks noChangeShapeType="1"/>
            </p:cNvSpPr>
            <p:nvPr/>
          </p:nvSpPr>
          <p:spPr bwMode="auto">
            <a:xfrm>
              <a:off x="4039" y="1409"/>
              <a:ext cx="2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0" name="Line 95"/>
            <p:cNvSpPr>
              <a:spLocks noChangeShapeType="1"/>
            </p:cNvSpPr>
            <p:nvPr/>
          </p:nvSpPr>
          <p:spPr bwMode="auto">
            <a:xfrm>
              <a:off x="4252" y="1409"/>
              <a:ext cx="0" cy="1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1" name="Line 96"/>
            <p:cNvSpPr>
              <a:spLocks noChangeShapeType="1"/>
            </p:cNvSpPr>
            <p:nvPr/>
          </p:nvSpPr>
          <p:spPr bwMode="auto">
            <a:xfrm>
              <a:off x="4252" y="1590"/>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2" name="Rectangle 97"/>
            <p:cNvSpPr>
              <a:spLocks noChangeArrowheads="1"/>
            </p:cNvSpPr>
            <p:nvPr/>
          </p:nvSpPr>
          <p:spPr bwMode="auto">
            <a:xfrm>
              <a:off x="2459" y="1109"/>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g</a:t>
              </a:r>
              <a:endParaRPr lang="en-GB" altLang="en-US"/>
            </a:p>
          </p:txBody>
        </p:sp>
        <p:sp>
          <p:nvSpPr>
            <p:cNvPr id="28743" name="Line 98"/>
            <p:cNvSpPr>
              <a:spLocks noChangeShapeType="1"/>
            </p:cNvSpPr>
            <p:nvPr/>
          </p:nvSpPr>
          <p:spPr bwMode="auto">
            <a:xfrm>
              <a:off x="3161" y="1170"/>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44" name="Rectangle 99"/>
            <p:cNvSpPr>
              <a:spLocks noChangeArrowheads="1"/>
            </p:cNvSpPr>
            <p:nvPr/>
          </p:nvSpPr>
          <p:spPr bwMode="auto">
            <a:xfrm>
              <a:off x="3212" y="1145"/>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f</a:t>
              </a:r>
              <a:endParaRPr lang="en-GB" altLang="en-US"/>
            </a:p>
          </p:txBody>
        </p:sp>
        <p:sp>
          <p:nvSpPr>
            <p:cNvPr id="28745" name="Line 100"/>
            <p:cNvSpPr>
              <a:spLocks noChangeShapeType="1"/>
            </p:cNvSpPr>
            <p:nvPr/>
          </p:nvSpPr>
          <p:spPr bwMode="auto">
            <a:xfrm rot="5400000" flipV="1">
              <a:off x="2868" y="998"/>
              <a:ext cx="0" cy="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46" name="Rectangle 101"/>
            <p:cNvSpPr>
              <a:spLocks noChangeArrowheads="1"/>
            </p:cNvSpPr>
            <p:nvPr/>
          </p:nvSpPr>
          <p:spPr bwMode="auto">
            <a:xfrm>
              <a:off x="2808" y="900"/>
              <a:ext cx="13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i</a:t>
              </a:r>
              <a:r>
                <a:rPr lang="en-US" altLang="en-US" sz="1300" baseline="-25000">
                  <a:solidFill>
                    <a:srgbClr val="000000"/>
                  </a:solidFill>
                  <a:latin typeface="Times New Roman" pitchFamily="18" charset="0"/>
                </a:rPr>
                <a:t>g</a:t>
              </a:r>
              <a:endParaRPr lang="en-GB" altLang="en-US"/>
            </a:p>
          </p:txBody>
        </p:sp>
        <p:sp>
          <p:nvSpPr>
            <p:cNvPr id="28747" name="Rectangle 102"/>
            <p:cNvSpPr>
              <a:spLocks noChangeArrowheads="1"/>
            </p:cNvSpPr>
            <p:nvPr/>
          </p:nvSpPr>
          <p:spPr bwMode="auto">
            <a:xfrm>
              <a:off x="4637" y="1798"/>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-V</a:t>
              </a:r>
              <a:r>
                <a:rPr lang="en-US" altLang="en-US" sz="1300" baseline="-25000">
                  <a:solidFill>
                    <a:srgbClr val="000000"/>
                  </a:solidFill>
                  <a:latin typeface="Times New Roman" pitchFamily="18" charset="0"/>
                </a:rPr>
                <a:t>CC</a:t>
              </a:r>
              <a:endParaRPr lang="en-GB" altLang="en-US"/>
            </a:p>
          </p:txBody>
        </p:sp>
        <p:sp>
          <p:nvSpPr>
            <p:cNvPr id="28748" name="Rectangle 103"/>
            <p:cNvSpPr>
              <a:spLocks noChangeArrowheads="1"/>
            </p:cNvSpPr>
            <p:nvPr/>
          </p:nvSpPr>
          <p:spPr bwMode="auto">
            <a:xfrm>
              <a:off x="4666" y="1356"/>
              <a:ext cx="319"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E3</a:t>
              </a:r>
              <a:endParaRPr lang="en-GB" altLang="en-US" sz="1300" baseline="-25000">
                <a:solidFill>
                  <a:srgbClr val="000000"/>
                </a:solidFill>
                <a:latin typeface="Times New Roman" pitchFamily="18" charset="0"/>
              </a:endParaRPr>
            </a:p>
          </p:txBody>
        </p:sp>
        <p:sp>
          <p:nvSpPr>
            <p:cNvPr id="28749" name="Rectangle 104"/>
            <p:cNvSpPr>
              <a:spLocks noChangeArrowheads="1"/>
            </p:cNvSpPr>
            <p:nvPr/>
          </p:nvSpPr>
          <p:spPr bwMode="auto">
            <a:xfrm>
              <a:off x="5093" y="1349"/>
              <a:ext cx="21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L</a:t>
              </a:r>
              <a:endParaRPr lang="en-GB" altLang="en-US" sz="1300" baseline="-25000">
                <a:solidFill>
                  <a:srgbClr val="000000"/>
                </a:solidFill>
                <a:latin typeface="Times New Roman" pitchFamily="18" charset="0"/>
              </a:endParaRPr>
            </a:p>
          </p:txBody>
        </p:sp>
        <p:sp>
          <p:nvSpPr>
            <p:cNvPr id="28750" name="Line 105"/>
            <p:cNvSpPr>
              <a:spLocks noChangeShapeType="1"/>
            </p:cNvSpPr>
            <p:nvPr/>
          </p:nvSpPr>
          <p:spPr bwMode="auto">
            <a:xfrm>
              <a:off x="4229" y="1102"/>
              <a:ext cx="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51" name="Line 106"/>
            <p:cNvSpPr>
              <a:spLocks noChangeShapeType="1"/>
            </p:cNvSpPr>
            <p:nvPr/>
          </p:nvSpPr>
          <p:spPr bwMode="auto">
            <a:xfrm flipV="1">
              <a:off x="4223" y="926"/>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2" name="Rectangle 107"/>
            <p:cNvSpPr>
              <a:spLocks noChangeArrowheads="1"/>
            </p:cNvSpPr>
            <p:nvPr/>
          </p:nvSpPr>
          <p:spPr bwMode="auto">
            <a:xfrm>
              <a:off x="4226" y="769"/>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i3</a:t>
              </a:r>
              <a:endParaRPr lang="en-GB" altLang="en-US" sz="1300" baseline="-25000">
                <a:solidFill>
                  <a:srgbClr val="000000"/>
                </a:solidFill>
                <a:latin typeface="Times New Roman" pitchFamily="18" charset="0"/>
              </a:endParaRPr>
            </a:p>
          </p:txBody>
        </p:sp>
        <p:sp>
          <p:nvSpPr>
            <p:cNvPr id="28753" name="Line 108"/>
            <p:cNvSpPr>
              <a:spLocks noChangeShapeType="1"/>
            </p:cNvSpPr>
            <p:nvPr/>
          </p:nvSpPr>
          <p:spPr bwMode="auto">
            <a:xfrm>
              <a:off x="3762" y="1342"/>
              <a:ext cx="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54" name="Line 109"/>
            <p:cNvSpPr>
              <a:spLocks noChangeShapeType="1"/>
            </p:cNvSpPr>
            <p:nvPr/>
          </p:nvSpPr>
          <p:spPr bwMode="auto">
            <a:xfrm flipV="1">
              <a:off x="3756" y="1166"/>
              <a:ext cx="0" cy="1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55" name="Rectangle 110"/>
            <p:cNvSpPr>
              <a:spLocks noChangeArrowheads="1"/>
            </p:cNvSpPr>
            <p:nvPr/>
          </p:nvSpPr>
          <p:spPr bwMode="auto">
            <a:xfrm>
              <a:off x="3759" y="1009"/>
              <a:ext cx="26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000000"/>
                  </a:solidFill>
                  <a:latin typeface="Times New Roman" pitchFamily="18" charset="0"/>
                </a:rPr>
                <a:t>R</a:t>
              </a:r>
              <a:r>
                <a:rPr lang="en-US" altLang="en-US" sz="1300" baseline="-25000">
                  <a:solidFill>
                    <a:srgbClr val="000000"/>
                  </a:solidFill>
                  <a:latin typeface="Times New Roman" pitchFamily="18" charset="0"/>
                </a:rPr>
                <a:t>i2</a:t>
              </a:r>
              <a:endParaRPr lang="en-GB" altLang="en-US" sz="1300" baseline="-25000">
                <a:solidFill>
                  <a:srgbClr val="000000"/>
                </a:solidFill>
                <a:latin typeface="Times New Roman" pitchFamily="18" charset="0"/>
              </a:endParaRPr>
            </a:p>
          </p:txBody>
        </p:sp>
      </p:grpSp>
      <p:grpSp>
        <p:nvGrpSpPr>
          <p:cNvPr id="28678" name="Group 120"/>
          <p:cNvGrpSpPr>
            <a:grpSpLocks/>
          </p:cNvGrpSpPr>
          <p:nvPr/>
        </p:nvGrpSpPr>
        <p:grpSpPr bwMode="auto">
          <a:xfrm>
            <a:off x="593725" y="3125788"/>
            <a:ext cx="6051550" cy="2743200"/>
            <a:chOff x="171" y="2013"/>
            <a:chExt cx="3812" cy="1728"/>
          </a:xfrm>
        </p:grpSpPr>
        <p:sp>
          <p:nvSpPr>
            <p:cNvPr id="28679" name="Text Box 111"/>
            <p:cNvSpPr txBox="1">
              <a:spLocks noChangeArrowheads="1"/>
            </p:cNvSpPr>
            <p:nvPr/>
          </p:nvSpPr>
          <p:spPr bwMode="auto">
            <a:xfrm>
              <a:off x="171" y="2013"/>
              <a:ext cx="25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The open loop transresistance gain A</a:t>
              </a:r>
              <a:r>
                <a:rPr lang="en-GB" altLang="en-US" sz="1600" baseline="-25000"/>
                <a:t>rOL </a:t>
              </a:r>
              <a:r>
                <a:rPr lang="en-GB" altLang="en-US" sz="1600"/>
                <a:t>is  </a:t>
              </a:r>
            </a:p>
          </p:txBody>
        </p:sp>
        <p:graphicFrame>
          <p:nvGraphicFramePr>
            <p:cNvPr id="28680" name="Object 112"/>
            <p:cNvGraphicFramePr>
              <a:graphicFrameLocks noChangeAspect="1"/>
            </p:cNvGraphicFramePr>
            <p:nvPr/>
          </p:nvGraphicFramePr>
          <p:xfrm>
            <a:off x="603" y="2240"/>
            <a:ext cx="2087" cy="397"/>
          </p:xfrm>
          <a:graphic>
            <a:graphicData uri="http://schemas.openxmlformats.org/presentationml/2006/ole">
              <mc:AlternateContent xmlns:mc="http://schemas.openxmlformats.org/markup-compatibility/2006">
                <mc:Choice xmlns:v="urn:schemas-microsoft-com:vml" Requires="v">
                  <p:oleObj spid="_x0000_s28814" name="Equation" r:id="rId4" imgW="2286000" imgH="431800" progId="Equation.3">
                    <p:embed/>
                  </p:oleObj>
                </mc:Choice>
                <mc:Fallback>
                  <p:oleObj name="Equation" r:id="rId4" imgW="2286000" imgH="431800" progId="Equation.3">
                    <p:embed/>
                    <p:pic>
                      <p:nvPicPr>
                        <p:cNvPr id="0"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 y="2240"/>
                          <a:ext cx="2087"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115"/>
            <p:cNvGraphicFramePr>
              <a:graphicFrameLocks noChangeAspect="1"/>
            </p:cNvGraphicFramePr>
            <p:nvPr/>
          </p:nvGraphicFramePr>
          <p:xfrm>
            <a:off x="922" y="2687"/>
            <a:ext cx="1507" cy="186"/>
          </p:xfrm>
          <a:graphic>
            <a:graphicData uri="http://schemas.openxmlformats.org/presentationml/2006/ole">
              <mc:AlternateContent xmlns:mc="http://schemas.openxmlformats.org/markup-compatibility/2006">
                <mc:Choice xmlns:v="urn:schemas-microsoft-com:vml" Requires="v">
                  <p:oleObj spid="_x0000_s28815" name="Equation" r:id="rId6" imgW="1651000" imgH="203200" progId="Equation.3">
                    <p:embed/>
                  </p:oleObj>
                </mc:Choice>
                <mc:Fallback>
                  <p:oleObj name="Equation" r:id="rId6" imgW="1651000" imgH="203200" progId="Equation.3">
                    <p:embed/>
                    <p:pic>
                      <p:nvPicPr>
                        <p:cNvPr id="0" name="Object 1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 y="2687"/>
                          <a:ext cx="1507"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16"/>
            <p:cNvGraphicFramePr>
              <a:graphicFrameLocks noChangeAspect="1"/>
            </p:cNvGraphicFramePr>
            <p:nvPr/>
          </p:nvGraphicFramePr>
          <p:xfrm>
            <a:off x="657" y="2969"/>
            <a:ext cx="963" cy="362"/>
          </p:xfrm>
          <a:graphic>
            <a:graphicData uri="http://schemas.openxmlformats.org/presentationml/2006/ole">
              <mc:AlternateContent xmlns:mc="http://schemas.openxmlformats.org/markup-compatibility/2006">
                <mc:Choice xmlns:v="urn:schemas-microsoft-com:vml" Requires="v">
                  <p:oleObj spid="_x0000_s28816" name="Equation" r:id="rId8" imgW="1054100" imgH="393700" progId="Equation.3">
                    <p:embed/>
                  </p:oleObj>
                </mc:Choice>
                <mc:Fallback>
                  <p:oleObj name="Equation" r:id="rId8" imgW="1054100" imgH="393700" progId="Equation.3">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2969"/>
                          <a:ext cx="963"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Text Box 117"/>
            <p:cNvSpPr txBox="1">
              <a:spLocks noChangeArrowheads="1"/>
            </p:cNvSpPr>
            <p:nvPr/>
          </p:nvSpPr>
          <p:spPr bwMode="auto">
            <a:xfrm>
              <a:off x="582" y="3471"/>
              <a:ext cx="12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Therefore loop gain</a:t>
              </a:r>
            </a:p>
          </p:txBody>
        </p:sp>
        <p:graphicFrame>
          <p:nvGraphicFramePr>
            <p:cNvPr id="28684" name="Object 118"/>
            <p:cNvGraphicFramePr>
              <a:graphicFrameLocks noChangeAspect="1"/>
            </p:cNvGraphicFramePr>
            <p:nvPr/>
          </p:nvGraphicFramePr>
          <p:xfrm>
            <a:off x="1956" y="3457"/>
            <a:ext cx="1868" cy="222"/>
          </p:xfrm>
          <a:graphic>
            <a:graphicData uri="http://schemas.openxmlformats.org/presentationml/2006/ole">
              <mc:AlternateContent xmlns:mc="http://schemas.openxmlformats.org/markup-compatibility/2006">
                <mc:Choice xmlns:v="urn:schemas-microsoft-com:vml" Requires="v">
                  <p:oleObj spid="_x0000_s28817" name="Equation" r:id="rId10" imgW="2044700" imgH="241300" progId="Equation.3">
                    <p:embed/>
                  </p:oleObj>
                </mc:Choice>
                <mc:Fallback>
                  <p:oleObj name="Equation" r:id="rId10" imgW="2044700" imgH="241300" progId="Equation.3">
                    <p:embed/>
                    <p:pic>
                      <p:nvPicPr>
                        <p:cNvPr id="0" name="Object 1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6" y="3457"/>
                          <a:ext cx="18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Line 119"/>
            <p:cNvSpPr>
              <a:spLocks noChangeShapeType="1"/>
            </p:cNvSpPr>
            <p:nvPr/>
          </p:nvSpPr>
          <p:spPr bwMode="auto">
            <a:xfrm flipH="1">
              <a:off x="3056" y="3741"/>
              <a:ext cx="9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30</a:t>
            </a:fld>
            <a:endParaRPr lang="en-GB"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3072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072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0725" name="Text Box 5"/>
          <p:cNvSpPr txBox="1">
            <a:spLocks noChangeArrowheads="1"/>
          </p:cNvSpPr>
          <p:nvPr/>
        </p:nvSpPr>
        <p:spPr bwMode="auto">
          <a:xfrm>
            <a:off x="492125" y="1055688"/>
            <a:ext cx="8310563"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b="1" dirty="0" smtClean="0"/>
              <a:t>MUST REMEMBER </a:t>
            </a:r>
            <a:r>
              <a:rPr lang="en-GB" altLang="en-US" sz="1600" b="1" dirty="0"/>
              <a:t>these!  </a:t>
            </a:r>
          </a:p>
          <a:p>
            <a:endParaRPr lang="en-GB" altLang="en-US" sz="1600" b="1" dirty="0"/>
          </a:p>
          <a:p>
            <a:r>
              <a:rPr lang="en-GB" altLang="en-US" sz="1600" b="1" dirty="0"/>
              <a:t>Advantages of Negative Feedback</a:t>
            </a:r>
          </a:p>
          <a:p>
            <a:r>
              <a:rPr lang="en-GB" altLang="en-US" sz="1600" b="1" dirty="0"/>
              <a:t>   </a:t>
            </a:r>
            <a:endParaRPr lang="en-GB" altLang="en-US" sz="1600" dirty="0"/>
          </a:p>
          <a:p>
            <a:r>
              <a:rPr lang="en-GB" altLang="en-US" sz="1600" dirty="0"/>
              <a:t>1.	Negative feedback reduces the </a:t>
            </a:r>
            <a:r>
              <a:rPr lang="en-GB" altLang="en-US" sz="1600" u="sng" dirty="0"/>
              <a:t>sensitivity</a:t>
            </a:r>
            <a:r>
              <a:rPr lang="en-GB" altLang="en-US" sz="1600" dirty="0"/>
              <a:t> of the gain on parameters of an amplifier such as transistor current gain etc.</a:t>
            </a:r>
          </a:p>
          <a:p>
            <a:r>
              <a:rPr lang="en-GB" altLang="en-US" sz="1600" dirty="0"/>
              <a:t>2.	Negative feedback allows us to set gain to any value we want (up to the limit of A</a:t>
            </a:r>
            <a:r>
              <a:rPr lang="en-GB" altLang="en-US" sz="1600" baseline="-25000" dirty="0"/>
              <a:t>OL</a:t>
            </a:r>
            <a:r>
              <a:rPr lang="en-GB" altLang="en-US" sz="1600" dirty="0"/>
              <a:t>).</a:t>
            </a:r>
          </a:p>
          <a:p>
            <a:r>
              <a:rPr lang="en-GB" altLang="en-US" sz="1600" dirty="0"/>
              <a:t>3.	Negative feedback increases the </a:t>
            </a:r>
            <a:r>
              <a:rPr lang="en-GB" altLang="en-US" sz="1600" u="sng" dirty="0"/>
              <a:t>bandwidth</a:t>
            </a:r>
            <a:r>
              <a:rPr lang="en-GB" altLang="en-US" sz="1600" dirty="0"/>
              <a:t> of the amplifier.</a:t>
            </a:r>
          </a:p>
          <a:p>
            <a:r>
              <a:rPr lang="en-GB" altLang="en-US" sz="1600" dirty="0"/>
              <a:t>4.	Negative feedback reduces </a:t>
            </a:r>
            <a:r>
              <a:rPr lang="en-GB" altLang="en-US" sz="1600" u="sng" dirty="0"/>
              <a:t>distortion</a:t>
            </a:r>
            <a:endParaRPr lang="en-GB" altLang="en-US" sz="1600" dirty="0"/>
          </a:p>
          <a:p>
            <a:r>
              <a:rPr lang="en-GB" altLang="en-US" sz="1600" dirty="0"/>
              <a:t>5.	Negative feedback allows us to adjust the </a:t>
            </a:r>
            <a:r>
              <a:rPr lang="en-GB" altLang="en-US" sz="1600" u="sng" dirty="0"/>
              <a:t>input</a:t>
            </a:r>
            <a:r>
              <a:rPr lang="en-GB" altLang="en-US" sz="1600" dirty="0"/>
              <a:t> and </a:t>
            </a:r>
            <a:r>
              <a:rPr lang="en-GB" altLang="en-US" sz="1600" u="sng" dirty="0"/>
              <a:t>output</a:t>
            </a:r>
            <a:r>
              <a:rPr lang="en-GB" altLang="en-US" sz="1600" dirty="0"/>
              <a:t> impedances of an amplifier.</a:t>
            </a:r>
            <a:endParaRPr lang="en-GB" altLang="en-US" sz="1600" b="1" dirty="0"/>
          </a:p>
          <a:p>
            <a:endParaRPr lang="en-GB" altLang="en-US" sz="1600" b="1" dirty="0"/>
          </a:p>
          <a:p>
            <a:r>
              <a:rPr lang="en-GB" altLang="en-US" sz="1600" b="1" dirty="0"/>
              <a:t>Disadvantages of Negative Feedback</a:t>
            </a:r>
          </a:p>
          <a:p>
            <a:endParaRPr lang="en-GB" altLang="en-US" sz="1600" dirty="0"/>
          </a:p>
          <a:p>
            <a:r>
              <a:rPr lang="en-GB" altLang="en-US" sz="1600" dirty="0"/>
              <a:t>1.	Negative feedback </a:t>
            </a:r>
            <a:r>
              <a:rPr lang="en-GB" altLang="en-US" sz="1600" u="sng" dirty="0"/>
              <a:t>always </a:t>
            </a:r>
            <a:r>
              <a:rPr lang="en-GB" altLang="en-US" sz="1600" dirty="0"/>
              <a:t> reduces the gain of an amplifier.</a:t>
            </a:r>
          </a:p>
          <a:p>
            <a:r>
              <a:rPr lang="en-GB" altLang="en-US" sz="1600" dirty="0"/>
              <a:t>2.	Over certain frequency ranges, it can be that negative feedback changes from </a:t>
            </a:r>
            <a:r>
              <a:rPr lang="en-GB" altLang="en-US" sz="1600" u="sng" dirty="0"/>
              <a:t>negative</a:t>
            </a:r>
            <a:r>
              <a:rPr lang="en-GB" altLang="en-US" sz="1600" dirty="0"/>
              <a:t> to </a:t>
            </a:r>
            <a:r>
              <a:rPr lang="en-GB" altLang="en-US" sz="1600" u="sng" dirty="0"/>
              <a:t>positive </a:t>
            </a:r>
            <a:r>
              <a:rPr lang="en-GB" altLang="en-US" sz="1600" dirty="0"/>
              <a:t>with catastrophic results.  Positive feedback </a:t>
            </a:r>
            <a:r>
              <a:rPr lang="en-GB" altLang="en-US" sz="1600" u="sng" dirty="0"/>
              <a:t>increases</a:t>
            </a:r>
            <a:r>
              <a:rPr lang="en-GB" altLang="en-US" sz="1600" dirty="0"/>
              <a:t> the gain of the amplifier and the amplifier could then </a:t>
            </a:r>
            <a:r>
              <a:rPr lang="en-GB" altLang="en-US" sz="1600" u="sng" dirty="0"/>
              <a:t>oscillate</a:t>
            </a:r>
            <a:r>
              <a:rPr lang="en-GB" altLang="en-US" sz="1600" dirty="0"/>
              <a:t> – no longer any use as an amplifier</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31</a:t>
            </a:fld>
            <a:endParaRPr lang="en-GB"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512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2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25" name="Text Box 6"/>
          <p:cNvSpPr txBox="1">
            <a:spLocks noChangeArrowheads="1"/>
          </p:cNvSpPr>
          <p:nvPr/>
        </p:nvSpPr>
        <p:spPr bwMode="auto">
          <a:xfrm>
            <a:off x="2135188" y="1749425"/>
            <a:ext cx="4630737"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SHUNT</a:t>
            </a:r>
            <a:r>
              <a:rPr lang="en-GB" altLang="en-US" sz="1600"/>
              <a:t> feedback results in a </a:t>
            </a:r>
            <a:r>
              <a:rPr lang="en-GB" altLang="en-US" sz="1600" b="1" u="sng"/>
              <a:t>low</a:t>
            </a:r>
            <a:r>
              <a:rPr lang="en-GB" altLang="en-US" sz="1600"/>
              <a:t> impedance. </a:t>
            </a:r>
          </a:p>
          <a:p>
            <a:pPr>
              <a:spcBef>
                <a:spcPct val="50000"/>
              </a:spcBef>
            </a:pPr>
            <a:r>
              <a:rPr lang="en-GB" altLang="en-US" sz="1600" b="1"/>
              <a:t>SERIES</a:t>
            </a:r>
            <a:r>
              <a:rPr lang="en-GB" altLang="en-US" sz="1600"/>
              <a:t> feedback results in a </a:t>
            </a:r>
            <a:r>
              <a:rPr lang="en-GB" altLang="en-US" sz="1600" b="1" u="sng"/>
              <a:t>high</a:t>
            </a:r>
            <a:r>
              <a:rPr lang="en-GB" altLang="en-US" sz="1600"/>
              <a:t> impedance</a:t>
            </a:r>
          </a:p>
        </p:txBody>
      </p:sp>
      <p:sp>
        <p:nvSpPr>
          <p:cNvPr id="5126" name="Text Box 7"/>
          <p:cNvSpPr txBox="1">
            <a:spLocks noChangeArrowheads="1"/>
          </p:cNvSpPr>
          <p:nvPr/>
        </p:nvSpPr>
        <p:spPr bwMode="auto">
          <a:xfrm>
            <a:off x="558800" y="2847975"/>
            <a:ext cx="82819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example, if an amplifier with a </a:t>
            </a:r>
            <a:r>
              <a:rPr lang="en-GB" altLang="en-US" sz="1600" i="1">
                <a:solidFill>
                  <a:srgbClr val="FF0000"/>
                </a:solidFill>
              </a:rPr>
              <a:t>low input impedance</a:t>
            </a:r>
            <a:r>
              <a:rPr lang="en-GB" altLang="en-US" sz="1600">
                <a:solidFill>
                  <a:srgbClr val="FF0000"/>
                </a:solidFill>
              </a:rPr>
              <a:t> and a </a:t>
            </a:r>
            <a:r>
              <a:rPr lang="en-GB" altLang="en-US" sz="1600" i="1">
                <a:solidFill>
                  <a:srgbClr val="FF0000"/>
                </a:solidFill>
              </a:rPr>
              <a:t>high output impedance</a:t>
            </a:r>
            <a:r>
              <a:rPr lang="en-GB" altLang="en-US" sz="1600">
                <a:solidFill>
                  <a:srgbClr val="FF0000"/>
                </a:solidFill>
              </a:rPr>
              <a:t> </a:t>
            </a:r>
            <a:r>
              <a:rPr lang="en-GB" altLang="en-US" sz="1600"/>
              <a:t>is required (to approximate to a current amplifier), then </a:t>
            </a:r>
            <a:r>
              <a:rPr lang="en-GB" altLang="en-US" sz="1600" i="1" u="sng">
                <a:solidFill>
                  <a:srgbClr val="FF0000"/>
                </a:solidFill>
              </a:rPr>
              <a:t>shunt applied</a:t>
            </a:r>
            <a:r>
              <a:rPr lang="en-GB" altLang="en-US" sz="1600">
                <a:solidFill>
                  <a:srgbClr val="FF0000"/>
                </a:solidFill>
              </a:rPr>
              <a:t> - </a:t>
            </a:r>
            <a:r>
              <a:rPr lang="en-GB" altLang="en-US" sz="1600" i="1" u="sng">
                <a:solidFill>
                  <a:srgbClr val="FF0000"/>
                </a:solidFill>
              </a:rPr>
              <a:t>series derived</a:t>
            </a:r>
            <a:r>
              <a:rPr lang="en-GB" altLang="en-US" sz="1600">
                <a:solidFill>
                  <a:srgbClr val="FF0000"/>
                </a:solidFill>
              </a:rPr>
              <a:t> </a:t>
            </a:r>
            <a:r>
              <a:rPr lang="en-GB" altLang="en-US" sz="1600"/>
              <a:t>feedback should be used.</a:t>
            </a:r>
          </a:p>
        </p:txBody>
      </p:sp>
      <p:sp>
        <p:nvSpPr>
          <p:cNvPr id="5127" name="Text Box 9"/>
          <p:cNvSpPr txBox="1">
            <a:spLocks noChangeArrowheads="1"/>
          </p:cNvSpPr>
          <p:nvPr/>
        </p:nvSpPr>
        <p:spPr bwMode="auto">
          <a:xfrm>
            <a:off x="561975" y="3825875"/>
            <a:ext cx="82819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Alternatively, if an amplifier with a </a:t>
            </a:r>
            <a:r>
              <a:rPr lang="en-GB" altLang="en-US" sz="1600" i="1">
                <a:solidFill>
                  <a:srgbClr val="FF0000"/>
                </a:solidFill>
              </a:rPr>
              <a:t>high input impedance</a:t>
            </a:r>
            <a:r>
              <a:rPr lang="en-GB" altLang="en-US" sz="1600">
                <a:solidFill>
                  <a:srgbClr val="FF0000"/>
                </a:solidFill>
              </a:rPr>
              <a:t> and a </a:t>
            </a:r>
            <a:r>
              <a:rPr lang="en-GB" altLang="en-US" sz="1600" i="1">
                <a:solidFill>
                  <a:srgbClr val="FF0000"/>
                </a:solidFill>
              </a:rPr>
              <a:t>high output impedance</a:t>
            </a:r>
            <a:r>
              <a:rPr lang="en-GB" altLang="en-US" sz="1600">
                <a:solidFill>
                  <a:srgbClr val="FF0000"/>
                </a:solidFill>
              </a:rPr>
              <a:t> </a:t>
            </a:r>
            <a:r>
              <a:rPr lang="en-GB" altLang="en-US" sz="1600"/>
              <a:t>is required (to approximate to a transconductance amplifier – [or current to voltage converter]), then </a:t>
            </a:r>
            <a:r>
              <a:rPr lang="en-GB" altLang="en-US" sz="1600" i="1" u="sng">
                <a:solidFill>
                  <a:srgbClr val="FF0000"/>
                </a:solidFill>
              </a:rPr>
              <a:t>series applied</a:t>
            </a:r>
            <a:r>
              <a:rPr lang="en-GB" altLang="en-US" sz="1600">
                <a:solidFill>
                  <a:srgbClr val="FF0000"/>
                </a:solidFill>
              </a:rPr>
              <a:t> - </a:t>
            </a:r>
            <a:r>
              <a:rPr lang="en-GB" altLang="en-US" sz="1600" i="1" u="sng">
                <a:solidFill>
                  <a:srgbClr val="FF0000"/>
                </a:solidFill>
              </a:rPr>
              <a:t>series derived</a:t>
            </a:r>
            <a:r>
              <a:rPr lang="en-GB" altLang="en-US" sz="1600">
                <a:solidFill>
                  <a:srgbClr val="FF0000"/>
                </a:solidFill>
              </a:rPr>
              <a:t> </a:t>
            </a:r>
            <a:r>
              <a:rPr lang="en-GB" altLang="en-US" sz="1600"/>
              <a:t>feedback should be used.</a:t>
            </a:r>
          </a:p>
        </p:txBody>
      </p:sp>
      <p:sp>
        <p:nvSpPr>
          <p:cNvPr id="5128" name="Text Box 10"/>
          <p:cNvSpPr txBox="1">
            <a:spLocks noChangeArrowheads="1"/>
          </p:cNvSpPr>
          <p:nvPr/>
        </p:nvSpPr>
        <p:spPr bwMode="auto">
          <a:xfrm>
            <a:off x="620713" y="4994275"/>
            <a:ext cx="8281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Etc. for a voltage amplifier and a transresistance amplifier – [or voltage to current converter]</a:t>
            </a:r>
          </a:p>
        </p:txBody>
      </p:sp>
      <p:sp>
        <p:nvSpPr>
          <p:cNvPr id="5129" name="Text Box 11"/>
          <p:cNvSpPr txBox="1">
            <a:spLocks noChangeArrowheads="1"/>
          </p:cNvSpPr>
          <p:nvPr/>
        </p:nvSpPr>
        <p:spPr bwMode="auto">
          <a:xfrm>
            <a:off x="636588" y="1381125"/>
            <a:ext cx="966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a:t>Note:</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4</a:t>
            </a:fld>
            <a:endParaRPr lang="en-GB"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614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614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955398" name="Group 6"/>
          <p:cNvGraphicFramePr>
            <a:graphicFrameLocks noGrp="1"/>
          </p:cNvGraphicFramePr>
          <p:nvPr/>
        </p:nvGraphicFramePr>
        <p:xfrm>
          <a:off x="595313" y="1651000"/>
          <a:ext cx="7975600" cy="4057650"/>
        </p:xfrm>
        <a:graphic>
          <a:graphicData uri="http://schemas.openxmlformats.org/drawingml/2006/table">
            <a:tbl>
              <a:tblPr/>
              <a:tblGrid>
                <a:gridCol w="1862137"/>
                <a:gridCol w="1684338"/>
                <a:gridCol w="1520825"/>
                <a:gridCol w="1454150"/>
                <a:gridCol w="1454150"/>
              </a:tblGrid>
              <a:tr h="806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Amplifier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Feedback configuration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r</a:t>
                      </a:r>
                      <a:r>
                        <a:rPr kumimoji="0" lang="en-GB" altLang="zh-CN" sz="1600" b="1" i="1" u="none" strike="noStrike" cap="none" normalizeH="0" baseline="-25000" smtClean="0">
                          <a:ln>
                            <a:noFill/>
                          </a:ln>
                          <a:solidFill>
                            <a:schemeClr val="tx1"/>
                          </a:solidFill>
                          <a:effectLst/>
                          <a:latin typeface="Arial" charset="0"/>
                          <a:ea typeface="SimSun" pitchFamily="2" charset="-122"/>
                        </a:rPr>
                        <a:t>IiCL)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1" i="1" u="none" strike="noStrike" cap="none" normalizeH="0" baseline="0" smtClean="0">
                          <a:ln>
                            <a:noFill/>
                          </a:ln>
                          <a:solidFill>
                            <a:schemeClr val="tx1"/>
                          </a:solidFill>
                          <a:effectLst/>
                          <a:latin typeface="Arial" charset="0"/>
                          <a:ea typeface="SimSun" pitchFamily="2" charset="-122"/>
                        </a:rPr>
                        <a:t>r</a:t>
                      </a:r>
                      <a:r>
                        <a:rPr kumimoji="0" lang="en-GB" altLang="zh-CN" sz="1600" b="1" i="1" u="none" strike="noStrike" cap="none" normalizeH="0" baseline="-25000" smtClean="0">
                          <a:ln>
                            <a:noFill/>
                          </a:ln>
                          <a:solidFill>
                            <a:schemeClr val="tx1"/>
                          </a:solidFill>
                          <a:effectLst/>
                          <a:latin typeface="Arial" charset="0"/>
                          <a:ea typeface="SimSun" pitchFamily="2" charset="-122"/>
                        </a:rPr>
                        <a:t>O(CL)</a:t>
                      </a:r>
                      <a:endParaRPr kumimoji="0" lang="en-GB" altLang="zh-CN" sz="1600" b="1" i="1" u="none" strike="noStrike" cap="none" normalizeH="0" baseline="0" smtClean="0">
                        <a:ln>
                          <a:noFill/>
                        </a:ln>
                        <a:solidFill>
                          <a:schemeClr val="tx1"/>
                        </a:solidFill>
                        <a:effectLst/>
                        <a:latin typeface="Arial"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Voltage amplifier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series-shunt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Current amplifier</a:t>
                      </a: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shunt-series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Transresistance amplifier</a:t>
                      </a: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shunt-shunt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Transconductance amplifier</a:t>
                      </a:r>
                      <a:endParaRPr kumimoji="0" lang="en-GB" altLang="zh-CN" sz="2600" b="0" i="0" u="none" strike="noStrike" cap="none" normalizeH="0" baseline="0" smtClean="0">
                        <a:ln>
                          <a:noFill/>
                        </a:ln>
                        <a:solidFill>
                          <a:schemeClr val="tx1"/>
                        </a:solidFill>
                        <a:effectLst/>
                        <a:latin typeface="Arial" charset="0"/>
                        <a:ea typeface="SimSun"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GB" altLang="zh-CN" sz="1600" b="0" i="0" u="none" strike="noStrike" cap="none" normalizeH="0" baseline="0" smtClean="0">
                          <a:ln>
                            <a:noFill/>
                          </a:ln>
                          <a:solidFill>
                            <a:schemeClr val="tx1"/>
                          </a:solidFill>
                          <a:effectLst/>
                          <a:latin typeface="Arial" charset="0"/>
                          <a:ea typeface="SimSun" pitchFamily="2" charset="-122"/>
                        </a:rPr>
                        <a:t>series-series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187" name="Group 56"/>
          <p:cNvGrpSpPr>
            <a:grpSpLocks/>
          </p:cNvGrpSpPr>
          <p:nvPr/>
        </p:nvGrpSpPr>
        <p:grpSpPr bwMode="auto">
          <a:xfrm>
            <a:off x="2557463" y="2508250"/>
            <a:ext cx="6000750" cy="3119438"/>
            <a:chOff x="1611" y="1580"/>
            <a:chExt cx="3780" cy="1965"/>
          </a:xfrm>
        </p:grpSpPr>
        <p:graphicFrame>
          <p:nvGraphicFramePr>
            <p:cNvPr id="6188" name="Object 57"/>
            <p:cNvGraphicFramePr>
              <a:graphicFrameLocks noChangeAspect="1"/>
            </p:cNvGraphicFramePr>
            <p:nvPr/>
          </p:nvGraphicFramePr>
          <p:xfrm>
            <a:off x="3589" y="1670"/>
            <a:ext cx="874" cy="219"/>
          </p:xfrm>
          <a:graphic>
            <a:graphicData uri="http://schemas.openxmlformats.org/presentationml/2006/ole">
              <mc:AlternateContent xmlns:mc="http://schemas.openxmlformats.org/markup-compatibility/2006">
                <mc:Choice xmlns:v="urn:schemas-microsoft-com:vml" Requires="v">
                  <p:oleObj spid="_x0000_s6308" name="Equation" r:id="rId4" imgW="965200" imgH="241300" progId="Equation.3">
                    <p:embed/>
                  </p:oleObj>
                </mc:Choice>
                <mc:Fallback>
                  <p:oleObj name="Equation" r:id="rId4" imgW="965200" imgH="241300" progId="Equation.3">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9" y="1670"/>
                          <a:ext cx="87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9" name="Object 58"/>
            <p:cNvGraphicFramePr>
              <a:graphicFrameLocks noChangeAspect="1"/>
            </p:cNvGraphicFramePr>
            <p:nvPr/>
          </p:nvGraphicFramePr>
          <p:xfrm>
            <a:off x="3628" y="3228"/>
            <a:ext cx="806" cy="208"/>
          </p:xfrm>
          <a:graphic>
            <a:graphicData uri="http://schemas.openxmlformats.org/presentationml/2006/ole">
              <mc:AlternateContent xmlns:mc="http://schemas.openxmlformats.org/markup-compatibility/2006">
                <mc:Choice xmlns:v="urn:schemas-microsoft-com:vml" Requires="v">
                  <p:oleObj spid="_x0000_s6309" name="Equation" r:id="rId6" imgW="889000" imgH="228600" progId="Equation.3">
                    <p:embed/>
                  </p:oleObj>
                </mc:Choice>
                <mc:Fallback>
                  <p:oleObj name="Equation" r:id="rId6" imgW="889000" imgH="228600"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 y="3228"/>
                          <a:ext cx="80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0" name="Object 59"/>
            <p:cNvGraphicFramePr>
              <a:graphicFrameLocks noChangeAspect="1"/>
            </p:cNvGraphicFramePr>
            <p:nvPr/>
          </p:nvGraphicFramePr>
          <p:xfrm>
            <a:off x="3747" y="2067"/>
            <a:ext cx="541" cy="391"/>
          </p:xfrm>
          <a:graphic>
            <a:graphicData uri="http://schemas.openxmlformats.org/presentationml/2006/ole">
              <mc:AlternateContent xmlns:mc="http://schemas.openxmlformats.org/markup-compatibility/2006">
                <mc:Choice xmlns:v="urn:schemas-microsoft-com:vml" Requires="v">
                  <p:oleObj spid="_x0000_s6310" name="Equation" r:id="rId8" imgW="596900" imgH="431800" progId="Equation.3">
                    <p:embed/>
                  </p:oleObj>
                </mc:Choice>
                <mc:Fallback>
                  <p:oleObj name="Equation" r:id="rId8" imgW="596900" imgH="431800" progId="Equation.3">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7" y="2067"/>
                          <a:ext cx="541"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1" name="Object 60"/>
            <p:cNvGraphicFramePr>
              <a:graphicFrameLocks noChangeAspect="1"/>
            </p:cNvGraphicFramePr>
            <p:nvPr/>
          </p:nvGraphicFramePr>
          <p:xfrm>
            <a:off x="3732" y="2592"/>
            <a:ext cx="564" cy="391"/>
          </p:xfrm>
          <a:graphic>
            <a:graphicData uri="http://schemas.openxmlformats.org/presentationml/2006/ole">
              <mc:AlternateContent xmlns:mc="http://schemas.openxmlformats.org/markup-compatibility/2006">
                <mc:Choice xmlns:v="urn:schemas-microsoft-com:vml" Requires="v">
                  <p:oleObj spid="_x0000_s6311" name="Equation" r:id="rId10" imgW="622030" imgH="431613" progId="Equation.3">
                    <p:embed/>
                  </p:oleObj>
                </mc:Choice>
                <mc:Fallback>
                  <p:oleObj name="Equation" r:id="rId10" imgW="622030" imgH="431613" progId="Equation.3">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2" y="2592"/>
                          <a:ext cx="56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2" name="Object 61"/>
            <p:cNvGraphicFramePr>
              <a:graphicFrameLocks noChangeAspect="1"/>
            </p:cNvGraphicFramePr>
            <p:nvPr/>
          </p:nvGraphicFramePr>
          <p:xfrm>
            <a:off x="4492" y="2167"/>
            <a:ext cx="898" cy="218"/>
          </p:xfrm>
          <a:graphic>
            <a:graphicData uri="http://schemas.openxmlformats.org/presentationml/2006/ole">
              <mc:AlternateContent xmlns:mc="http://schemas.openxmlformats.org/markup-compatibility/2006">
                <mc:Choice xmlns:v="urn:schemas-microsoft-com:vml" Requires="v">
                  <p:oleObj spid="_x0000_s6312" name="Equation" r:id="rId12" imgW="990170" imgH="241195" progId="Equation.3">
                    <p:embed/>
                  </p:oleObj>
                </mc:Choice>
                <mc:Fallback>
                  <p:oleObj name="Equation" r:id="rId12" imgW="990170" imgH="241195" progId="Equation.3">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2" y="2167"/>
                          <a:ext cx="898"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3" name="Object 62"/>
            <p:cNvGraphicFramePr>
              <a:graphicFrameLocks noChangeAspect="1"/>
            </p:cNvGraphicFramePr>
            <p:nvPr/>
          </p:nvGraphicFramePr>
          <p:xfrm>
            <a:off x="4470" y="3196"/>
            <a:ext cx="921" cy="208"/>
          </p:xfrm>
          <a:graphic>
            <a:graphicData uri="http://schemas.openxmlformats.org/presentationml/2006/ole">
              <mc:AlternateContent xmlns:mc="http://schemas.openxmlformats.org/markup-compatibility/2006">
                <mc:Choice xmlns:v="urn:schemas-microsoft-com:vml" Requires="v">
                  <p:oleObj spid="_x0000_s6313" name="Equation" r:id="rId14" imgW="1016000" imgH="228600" progId="Equation.3">
                    <p:embed/>
                  </p:oleObj>
                </mc:Choice>
                <mc:Fallback>
                  <p:oleObj name="Equation" r:id="rId14" imgW="1016000" imgH="228600" progId="Equation.3">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0" y="3196"/>
                          <a:ext cx="921"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4" name="Object 63"/>
            <p:cNvGraphicFramePr>
              <a:graphicFrameLocks noChangeAspect="1"/>
            </p:cNvGraphicFramePr>
            <p:nvPr/>
          </p:nvGraphicFramePr>
          <p:xfrm>
            <a:off x="4638" y="2581"/>
            <a:ext cx="563" cy="392"/>
          </p:xfrm>
          <a:graphic>
            <a:graphicData uri="http://schemas.openxmlformats.org/presentationml/2006/ole">
              <mc:AlternateContent xmlns:mc="http://schemas.openxmlformats.org/markup-compatibility/2006">
                <mc:Choice xmlns:v="urn:schemas-microsoft-com:vml" Requires="v">
                  <p:oleObj spid="_x0000_s6314" name="Equation" r:id="rId16" imgW="622030" imgH="431613" progId="Equation.3">
                    <p:embed/>
                  </p:oleObj>
                </mc:Choice>
                <mc:Fallback>
                  <p:oleObj name="Equation" r:id="rId16" imgW="622030" imgH="431613" progId="Equation.3">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38" y="2581"/>
                          <a:ext cx="563"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 name="Object 64"/>
            <p:cNvGraphicFramePr>
              <a:graphicFrameLocks noChangeAspect="1"/>
            </p:cNvGraphicFramePr>
            <p:nvPr/>
          </p:nvGraphicFramePr>
          <p:xfrm>
            <a:off x="4642" y="1580"/>
            <a:ext cx="564" cy="391"/>
          </p:xfrm>
          <a:graphic>
            <a:graphicData uri="http://schemas.openxmlformats.org/presentationml/2006/ole">
              <mc:AlternateContent xmlns:mc="http://schemas.openxmlformats.org/markup-compatibility/2006">
                <mc:Choice xmlns:v="urn:schemas-microsoft-com:vml" Requires="v">
                  <p:oleObj spid="_x0000_s6315" name="Equation" r:id="rId18" imgW="622030" imgH="431613" progId="Equation.3">
                    <p:embed/>
                  </p:oleObj>
                </mc:Choice>
                <mc:Fallback>
                  <p:oleObj name="Equation" r:id="rId18" imgW="622030" imgH="431613" progId="Equation.3">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2" y="1580"/>
                          <a:ext cx="56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6" name="Object 65"/>
            <p:cNvGraphicFramePr>
              <a:graphicFrameLocks noChangeAspect="1"/>
            </p:cNvGraphicFramePr>
            <p:nvPr/>
          </p:nvGraphicFramePr>
          <p:xfrm>
            <a:off x="1631" y="1601"/>
            <a:ext cx="954" cy="391"/>
          </p:xfrm>
          <a:graphic>
            <a:graphicData uri="http://schemas.openxmlformats.org/presentationml/2006/ole">
              <mc:AlternateContent xmlns:mc="http://schemas.openxmlformats.org/markup-compatibility/2006">
                <mc:Choice xmlns:v="urn:schemas-microsoft-com:vml" Requires="v">
                  <p:oleObj spid="_x0000_s6316" name="Equation" r:id="rId20" imgW="1054100" imgH="431800" progId="Equation.3">
                    <p:embed/>
                  </p:oleObj>
                </mc:Choice>
                <mc:Fallback>
                  <p:oleObj name="Equation" r:id="rId20" imgW="1054100" imgH="431800" progId="Equation.3">
                    <p:embed/>
                    <p:pic>
                      <p:nvPicPr>
                        <p:cNvPr id="0" name="Object 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31" y="1601"/>
                          <a:ext cx="954"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7" name="Object 66"/>
            <p:cNvGraphicFramePr>
              <a:graphicFrameLocks noChangeAspect="1"/>
            </p:cNvGraphicFramePr>
            <p:nvPr/>
          </p:nvGraphicFramePr>
          <p:xfrm>
            <a:off x="1650" y="2119"/>
            <a:ext cx="909" cy="390"/>
          </p:xfrm>
          <a:graphic>
            <a:graphicData uri="http://schemas.openxmlformats.org/presentationml/2006/ole">
              <mc:AlternateContent xmlns:mc="http://schemas.openxmlformats.org/markup-compatibility/2006">
                <mc:Choice xmlns:v="urn:schemas-microsoft-com:vml" Requires="v">
                  <p:oleObj spid="_x0000_s6317" name="Equation" r:id="rId22" imgW="1002865" imgH="431613" progId="Equation.3">
                    <p:embed/>
                  </p:oleObj>
                </mc:Choice>
                <mc:Fallback>
                  <p:oleObj name="Equation" r:id="rId22" imgW="1002865" imgH="431613" progId="Equation.3">
                    <p:embed/>
                    <p:pic>
                      <p:nvPicPr>
                        <p:cNvPr id="0" name="Object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50" y="2119"/>
                          <a:ext cx="909"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8" name="Object 67"/>
            <p:cNvGraphicFramePr>
              <a:graphicFrameLocks noChangeAspect="1"/>
            </p:cNvGraphicFramePr>
            <p:nvPr/>
          </p:nvGraphicFramePr>
          <p:xfrm>
            <a:off x="1614" y="2612"/>
            <a:ext cx="955" cy="391"/>
          </p:xfrm>
          <a:graphic>
            <a:graphicData uri="http://schemas.openxmlformats.org/presentationml/2006/ole">
              <mc:AlternateContent xmlns:mc="http://schemas.openxmlformats.org/markup-compatibility/2006">
                <mc:Choice xmlns:v="urn:schemas-microsoft-com:vml" Requires="v">
                  <p:oleObj spid="_x0000_s6318" name="Equation" r:id="rId24" imgW="1054100" imgH="431800" progId="Equation.3">
                    <p:embed/>
                  </p:oleObj>
                </mc:Choice>
                <mc:Fallback>
                  <p:oleObj name="Equation" r:id="rId24" imgW="1054100" imgH="431800" progId="Equation.3">
                    <p:embed/>
                    <p:pic>
                      <p:nvPicPr>
                        <p:cNvPr id="0" name="Object 6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14" y="2612"/>
                          <a:ext cx="955"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9" name="Object 68"/>
            <p:cNvGraphicFramePr>
              <a:graphicFrameLocks noChangeAspect="1"/>
            </p:cNvGraphicFramePr>
            <p:nvPr/>
          </p:nvGraphicFramePr>
          <p:xfrm>
            <a:off x="1611" y="3120"/>
            <a:ext cx="954" cy="425"/>
          </p:xfrm>
          <a:graphic>
            <a:graphicData uri="http://schemas.openxmlformats.org/presentationml/2006/ole">
              <mc:AlternateContent xmlns:mc="http://schemas.openxmlformats.org/markup-compatibility/2006">
                <mc:Choice xmlns:v="urn:schemas-microsoft-com:vml" Requires="v">
                  <p:oleObj spid="_x0000_s6319" name="Equation" r:id="rId26" imgW="1054100" imgH="469900" progId="Equation.3">
                    <p:embed/>
                  </p:oleObj>
                </mc:Choice>
                <mc:Fallback>
                  <p:oleObj name="Equation" r:id="rId26" imgW="1054100" imgH="469900" progId="Equation.3">
                    <p:embed/>
                    <p:pic>
                      <p:nvPicPr>
                        <p:cNvPr id="0" name="Object 6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11" y="3120"/>
                          <a:ext cx="954"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5</a:t>
            </a:fld>
            <a:endParaRPr lang="en-GB"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6</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530882" y="2747304"/>
            <a:ext cx="5893648" cy="1200329"/>
          </a:xfrm>
          <a:prstGeom prst="rect">
            <a:avLst/>
          </a:prstGeom>
        </p:spPr>
        <p:txBody>
          <a:bodyPr wrap="square">
            <a:spAutoFit/>
          </a:bodyPr>
          <a:lstStyle/>
          <a:p>
            <a:pPr algn="ctr"/>
            <a:r>
              <a:rPr lang="en-GB" altLang="zh-CN" sz="3600" b="1" dirty="0" smtClean="0">
                <a:latin typeface="Times New Roman" panose="02020603050405020304" pitchFamily="18" charset="0"/>
                <a:ea typeface="SimSun" pitchFamily="2" charset="-122"/>
                <a:cs typeface="Times New Roman" panose="02020603050405020304" pitchFamily="18" charset="0"/>
              </a:rPr>
              <a:t>Part 1: Current Amplifier (Shunt-Series)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592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717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717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7173" name="Group 332"/>
          <p:cNvGrpSpPr>
            <a:grpSpLocks/>
          </p:cNvGrpSpPr>
          <p:nvPr/>
        </p:nvGrpSpPr>
        <p:grpSpPr bwMode="auto">
          <a:xfrm>
            <a:off x="4873625" y="1754188"/>
            <a:ext cx="4014788" cy="2589212"/>
            <a:chOff x="1470" y="404"/>
            <a:chExt cx="2982" cy="1923"/>
          </a:xfrm>
        </p:grpSpPr>
        <p:sp>
          <p:nvSpPr>
            <p:cNvPr id="7176" name="Line 6"/>
            <p:cNvSpPr>
              <a:spLocks noChangeShapeType="1"/>
            </p:cNvSpPr>
            <p:nvPr/>
          </p:nvSpPr>
          <p:spPr bwMode="auto">
            <a:xfrm>
              <a:off x="2994" y="2138"/>
              <a:ext cx="1" cy="11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 name="Freeform 7"/>
            <p:cNvSpPr>
              <a:spLocks noEditPoints="1"/>
            </p:cNvSpPr>
            <p:nvPr/>
          </p:nvSpPr>
          <p:spPr bwMode="auto">
            <a:xfrm>
              <a:off x="1665" y="1917"/>
              <a:ext cx="76" cy="193"/>
            </a:xfrm>
            <a:custGeom>
              <a:avLst/>
              <a:gdLst>
                <a:gd name="T0" fmla="*/ 7 w 88"/>
                <a:gd name="T1" fmla="*/ 33 h 234"/>
                <a:gd name="T2" fmla="*/ 14 w 88"/>
                <a:gd name="T3" fmla="*/ 33 h 234"/>
                <a:gd name="T4" fmla="*/ 3 w 88"/>
                <a:gd name="T5" fmla="*/ 31 h 234"/>
                <a:gd name="T6" fmla="*/ 16 w 88"/>
                <a:gd name="T7" fmla="*/ 31 h 234"/>
                <a:gd name="T8" fmla="*/ 0 w 88"/>
                <a:gd name="T9" fmla="*/ 30 h 234"/>
                <a:gd name="T10" fmla="*/ 20 w 88"/>
                <a:gd name="T11" fmla="*/ 30 h 234"/>
                <a:gd name="T12" fmla="*/ 10 w 88"/>
                <a:gd name="T13" fmla="*/ 0 h 234"/>
                <a:gd name="T14" fmla="*/ 10 w 88"/>
                <a:gd name="T15" fmla="*/ 30 h 23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34"/>
                <a:gd name="T26" fmla="*/ 88 w 88"/>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34">
                  <a:moveTo>
                    <a:pt x="30" y="234"/>
                  </a:moveTo>
                  <a:lnTo>
                    <a:pt x="59" y="234"/>
                  </a:lnTo>
                  <a:moveTo>
                    <a:pt x="15" y="218"/>
                  </a:moveTo>
                  <a:lnTo>
                    <a:pt x="73" y="218"/>
                  </a:lnTo>
                  <a:moveTo>
                    <a:pt x="0" y="203"/>
                  </a:moveTo>
                  <a:lnTo>
                    <a:pt x="88"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8" name="Freeform 8"/>
            <p:cNvSpPr>
              <a:spLocks/>
            </p:cNvSpPr>
            <p:nvPr/>
          </p:nvSpPr>
          <p:spPr bwMode="auto">
            <a:xfrm>
              <a:off x="1639" y="1807"/>
              <a:ext cx="129" cy="132"/>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7179" name="Freeform 9"/>
            <p:cNvSpPr>
              <a:spLocks noEditPoints="1"/>
            </p:cNvSpPr>
            <p:nvPr/>
          </p:nvSpPr>
          <p:spPr bwMode="auto">
            <a:xfrm>
              <a:off x="1639" y="1807"/>
              <a:ext cx="129" cy="132"/>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w 384"/>
                <a:gd name="T13" fmla="*/ 0 h 410"/>
                <a:gd name="T14" fmla="*/ 0 w 384"/>
                <a:gd name="T15" fmla="*/ 0 h 410"/>
                <a:gd name="T16" fmla="*/ 0 w 384"/>
                <a:gd name="T17" fmla="*/ 0 h 410"/>
                <a:gd name="T18" fmla="*/ 0 w 384"/>
                <a:gd name="T19" fmla="*/ 0 h 410"/>
                <a:gd name="T20" fmla="*/ 0 w 384"/>
                <a:gd name="T21" fmla="*/ 0 h 410"/>
                <a:gd name="T22" fmla="*/ 0 w 384"/>
                <a:gd name="T23" fmla="*/ 0 h 410"/>
                <a:gd name="T24" fmla="*/ 0 w 384"/>
                <a:gd name="T25" fmla="*/ 0 h 410"/>
                <a:gd name="T26" fmla="*/ 0 w 384"/>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10"/>
                <a:gd name="T44" fmla="*/ 384 w 384"/>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10">
                  <a:moveTo>
                    <a:pt x="192" y="205"/>
                  </a:moveTo>
                  <a:cubicBezTo>
                    <a:pt x="192" y="243"/>
                    <a:pt x="221" y="273"/>
                    <a:pt x="256" y="273"/>
                  </a:cubicBezTo>
                  <a:cubicBezTo>
                    <a:pt x="291" y="273"/>
                    <a:pt x="320" y="243"/>
                    <a:pt x="320" y="205"/>
                  </a:cubicBezTo>
                  <a:cubicBezTo>
                    <a:pt x="320" y="205"/>
                    <a:pt x="320" y="205"/>
                    <a:pt x="320" y="205"/>
                  </a:cubicBezTo>
                  <a:moveTo>
                    <a:pt x="64" y="205"/>
                  </a:moveTo>
                  <a:cubicBezTo>
                    <a:pt x="64" y="167"/>
                    <a:pt x="93" y="137"/>
                    <a:pt x="128" y="137"/>
                  </a:cubicBezTo>
                  <a:cubicBezTo>
                    <a:pt x="163" y="137"/>
                    <a:pt x="192" y="167"/>
                    <a:pt x="192" y="205"/>
                  </a:cubicBezTo>
                  <a:cubicBezTo>
                    <a:pt x="192" y="205"/>
                    <a:pt x="192" y="205"/>
                    <a:pt x="192" y="205"/>
                  </a:cubicBez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0" name="Freeform 10"/>
            <p:cNvSpPr>
              <a:spLocks/>
            </p:cNvSpPr>
            <p:nvPr/>
          </p:nvSpPr>
          <p:spPr bwMode="auto">
            <a:xfrm>
              <a:off x="1677" y="1532"/>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 name="Line 11"/>
            <p:cNvSpPr>
              <a:spLocks noChangeShapeType="1"/>
            </p:cNvSpPr>
            <p:nvPr/>
          </p:nvSpPr>
          <p:spPr bwMode="auto">
            <a:xfrm flipV="1">
              <a:off x="1703" y="1422"/>
              <a:ext cx="1" cy="11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2"/>
            <p:cNvSpPr>
              <a:spLocks noChangeShapeType="1"/>
            </p:cNvSpPr>
            <p:nvPr/>
          </p:nvSpPr>
          <p:spPr bwMode="auto">
            <a:xfrm>
              <a:off x="1703" y="1422"/>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13"/>
            <p:cNvSpPr>
              <a:spLocks noChangeShapeType="1"/>
            </p:cNvSpPr>
            <p:nvPr/>
          </p:nvSpPr>
          <p:spPr bwMode="auto">
            <a:xfrm>
              <a:off x="1703" y="1669"/>
              <a:ext cx="1" cy="13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4"/>
            <p:cNvSpPr>
              <a:spLocks noChangeShapeType="1"/>
            </p:cNvSpPr>
            <p:nvPr/>
          </p:nvSpPr>
          <p:spPr bwMode="auto">
            <a:xfrm>
              <a:off x="1897" y="1422"/>
              <a:ext cx="15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15"/>
            <p:cNvSpPr>
              <a:spLocks noChangeShapeType="1"/>
            </p:cNvSpPr>
            <p:nvPr/>
          </p:nvSpPr>
          <p:spPr bwMode="auto">
            <a:xfrm flipV="1">
              <a:off x="2026" y="596"/>
              <a:ext cx="1" cy="8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Freeform 16"/>
            <p:cNvSpPr>
              <a:spLocks noEditPoints="1"/>
            </p:cNvSpPr>
            <p:nvPr/>
          </p:nvSpPr>
          <p:spPr bwMode="auto">
            <a:xfrm>
              <a:off x="2048" y="1290"/>
              <a:ext cx="193" cy="264"/>
            </a:xfrm>
            <a:custGeom>
              <a:avLst/>
              <a:gdLst>
                <a:gd name="T0" fmla="*/ 0 w 225"/>
                <a:gd name="T1" fmla="*/ 23 h 320"/>
                <a:gd name="T2" fmla="*/ 24 w 225"/>
                <a:gd name="T3" fmla="*/ 23 h 320"/>
                <a:gd name="T4" fmla="*/ 24 w 225"/>
                <a:gd name="T5" fmla="*/ 35 h 320"/>
                <a:gd name="T6" fmla="*/ 24 w 225"/>
                <a:gd name="T7" fmla="*/ 12 h 320"/>
                <a:gd name="T8" fmla="*/ 24 w 225"/>
                <a:gd name="T9" fmla="*/ 17 h 320"/>
                <a:gd name="T10" fmla="*/ 49 w 225"/>
                <a:gd name="T11" fmla="*/ 10 h 320"/>
                <a:gd name="T12" fmla="*/ 49 w 225"/>
                <a:gd name="T13" fmla="*/ 0 h 320"/>
                <a:gd name="T14" fmla="*/ 24 w 225"/>
                <a:gd name="T15" fmla="*/ 29 h 320"/>
                <a:gd name="T16" fmla="*/ 49 w 225"/>
                <a:gd name="T17" fmla="*/ 37 h 320"/>
                <a:gd name="T18" fmla="*/ 49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 name="Freeform 17"/>
            <p:cNvSpPr>
              <a:spLocks/>
            </p:cNvSpPr>
            <p:nvPr/>
          </p:nvSpPr>
          <p:spPr bwMode="auto">
            <a:xfrm>
              <a:off x="2214" y="1475"/>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 name="Freeform 18"/>
            <p:cNvSpPr>
              <a:spLocks/>
            </p:cNvSpPr>
            <p:nvPr/>
          </p:nvSpPr>
          <p:spPr bwMode="auto">
            <a:xfrm>
              <a:off x="2214" y="1475"/>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9" name="Freeform 19"/>
            <p:cNvSpPr>
              <a:spLocks/>
            </p:cNvSpPr>
            <p:nvPr/>
          </p:nvSpPr>
          <p:spPr bwMode="auto">
            <a:xfrm>
              <a:off x="2214" y="1725"/>
              <a:ext cx="54" cy="138"/>
            </a:xfrm>
            <a:custGeom>
              <a:avLst/>
              <a:gdLst>
                <a:gd name="T0" fmla="*/ 7 w 63"/>
                <a:gd name="T1" fmla="*/ 25 h 167"/>
                <a:gd name="T2" fmla="*/ 0 w 63"/>
                <a:gd name="T3" fmla="*/ 22 h 167"/>
                <a:gd name="T4" fmla="*/ 13 w 63"/>
                <a:gd name="T5" fmla="*/ 18 h 167"/>
                <a:gd name="T6" fmla="*/ 0 w 63"/>
                <a:gd name="T7" fmla="*/ 14 h 167"/>
                <a:gd name="T8" fmla="*/ 13 w 63"/>
                <a:gd name="T9" fmla="*/ 10 h 167"/>
                <a:gd name="T10" fmla="*/ 0 w 63"/>
                <a:gd name="T11" fmla="*/ 7 h 167"/>
                <a:gd name="T12" fmla="*/ 13 w 63"/>
                <a:gd name="T13" fmla="*/ 2 h 167"/>
                <a:gd name="T14" fmla="*/ 7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 name="Freeform 20"/>
            <p:cNvSpPr>
              <a:spLocks noEditPoints="1"/>
            </p:cNvSpPr>
            <p:nvPr/>
          </p:nvSpPr>
          <p:spPr bwMode="auto">
            <a:xfrm>
              <a:off x="2204" y="1917"/>
              <a:ext cx="74" cy="193"/>
            </a:xfrm>
            <a:custGeom>
              <a:avLst/>
              <a:gdLst>
                <a:gd name="T0" fmla="*/ 6 w 87"/>
                <a:gd name="T1" fmla="*/ 33 h 234"/>
                <a:gd name="T2" fmla="*/ 12 w 87"/>
                <a:gd name="T3" fmla="*/ 33 h 234"/>
                <a:gd name="T4" fmla="*/ 3 w 87"/>
                <a:gd name="T5" fmla="*/ 31 h 234"/>
                <a:gd name="T6" fmla="*/ 14 w 87"/>
                <a:gd name="T7" fmla="*/ 31 h 234"/>
                <a:gd name="T8" fmla="*/ 0 w 87"/>
                <a:gd name="T9" fmla="*/ 30 h 234"/>
                <a:gd name="T10" fmla="*/ 17 w 87"/>
                <a:gd name="T11" fmla="*/ 30 h 234"/>
                <a:gd name="T12" fmla="*/ 9 w 87"/>
                <a:gd name="T13" fmla="*/ 0 h 234"/>
                <a:gd name="T14" fmla="*/ 9 w 87"/>
                <a:gd name="T15" fmla="*/ 30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1" name="Line 21"/>
            <p:cNvSpPr>
              <a:spLocks noChangeShapeType="1"/>
            </p:cNvSpPr>
            <p:nvPr/>
          </p:nvSpPr>
          <p:spPr bwMode="auto">
            <a:xfrm flipV="1">
              <a:off x="2241" y="1554"/>
              <a:ext cx="1" cy="1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22"/>
            <p:cNvSpPr>
              <a:spLocks noChangeShapeType="1"/>
            </p:cNvSpPr>
            <p:nvPr/>
          </p:nvSpPr>
          <p:spPr bwMode="auto">
            <a:xfrm flipV="1">
              <a:off x="2241" y="1863"/>
              <a:ext cx="1" cy="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Rectangle 23"/>
            <p:cNvSpPr>
              <a:spLocks noChangeArrowheads="1"/>
            </p:cNvSpPr>
            <p:nvPr/>
          </p:nvSpPr>
          <p:spPr bwMode="auto">
            <a:xfrm>
              <a:off x="1517" y="1772"/>
              <a:ext cx="10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Vg</a:t>
              </a:r>
              <a:endParaRPr lang="en-GB" altLang="en-US"/>
            </a:p>
          </p:txBody>
        </p:sp>
        <p:sp>
          <p:nvSpPr>
            <p:cNvPr id="7194" name="Rectangle 24"/>
            <p:cNvSpPr>
              <a:spLocks noChangeArrowheads="1"/>
            </p:cNvSpPr>
            <p:nvPr/>
          </p:nvSpPr>
          <p:spPr bwMode="auto">
            <a:xfrm>
              <a:off x="1470" y="1890"/>
              <a:ext cx="17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1mV</a:t>
              </a:r>
              <a:endParaRPr lang="en-GB" altLang="en-US"/>
            </a:p>
          </p:txBody>
        </p:sp>
        <p:sp>
          <p:nvSpPr>
            <p:cNvPr id="7195" name="Rectangle 25"/>
            <p:cNvSpPr>
              <a:spLocks noChangeArrowheads="1"/>
            </p:cNvSpPr>
            <p:nvPr/>
          </p:nvSpPr>
          <p:spPr bwMode="auto">
            <a:xfrm>
              <a:off x="1504" y="1513"/>
              <a:ext cx="178"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900">
                  <a:solidFill>
                    <a:srgbClr val="000000"/>
                  </a:solidFill>
                </a:rPr>
                <a:t>Rg</a:t>
              </a:r>
              <a:endParaRPr lang="en-GB" altLang="en-US"/>
            </a:p>
          </p:txBody>
        </p:sp>
        <p:sp>
          <p:nvSpPr>
            <p:cNvPr id="7196" name="Rectangle 26"/>
            <p:cNvSpPr>
              <a:spLocks noChangeArrowheads="1"/>
            </p:cNvSpPr>
            <p:nvPr/>
          </p:nvSpPr>
          <p:spPr bwMode="auto">
            <a:xfrm>
              <a:off x="1493" y="1625"/>
              <a:ext cx="214"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900">
                  <a:solidFill>
                    <a:srgbClr val="000000"/>
                  </a:solidFill>
                </a:rPr>
                <a:t>750</a:t>
              </a:r>
              <a:endParaRPr lang="en-GB" altLang="en-US"/>
            </a:p>
          </p:txBody>
        </p:sp>
        <p:sp>
          <p:nvSpPr>
            <p:cNvPr id="7197" name="Rectangle 27"/>
            <p:cNvSpPr>
              <a:spLocks noChangeArrowheads="1"/>
            </p:cNvSpPr>
            <p:nvPr/>
          </p:nvSpPr>
          <p:spPr bwMode="auto">
            <a:xfrm>
              <a:off x="1823" y="1466"/>
              <a:ext cx="16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2.2u</a:t>
              </a:r>
              <a:endParaRPr lang="en-GB" altLang="en-US"/>
            </a:p>
          </p:txBody>
        </p:sp>
        <p:sp>
          <p:nvSpPr>
            <p:cNvPr id="7198" name="Rectangle 28"/>
            <p:cNvSpPr>
              <a:spLocks noChangeArrowheads="1"/>
            </p:cNvSpPr>
            <p:nvPr/>
          </p:nvSpPr>
          <p:spPr bwMode="auto">
            <a:xfrm>
              <a:off x="1840" y="1306"/>
              <a:ext cx="10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C1</a:t>
              </a:r>
              <a:endParaRPr lang="en-GB" altLang="en-US"/>
            </a:p>
          </p:txBody>
        </p:sp>
        <p:sp>
          <p:nvSpPr>
            <p:cNvPr id="7199" name="Oval 29"/>
            <p:cNvSpPr>
              <a:spLocks noChangeArrowheads="1"/>
            </p:cNvSpPr>
            <p:nvPr/>
          </p:nvSpPr>
          <p:spPr bwMode="auto">
            <a:xfrm>
              <a:off x="2015" y="1411"/>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7200" name="Oval 30"/>
            <p:cNvSpPr>
              <a:spLocks noChangeArrowheads="1"/>
            </p:cNvSpPr>
            <p:nvPr/>
          </p:nvSpPr>
          <p:spPr bwMode="auto">
            <a:xfrm>
              <a:off x="2015" y="1411"/>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01" name="Rectangle 31"/>
            <p:cNvSpPr>
              <a:spLocks noChangeArrowheads="1"/>
            </p:cNvSpPr>
            <p:nvPr/>
          </p:nvSpPr>
          <p:spPr bwMode="auto">
            <a:xfrm>
              <a:off x="2087" y="1247"/>
              <a:ext cx="11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7202" name="Line 32"/>
            <p:cNvSpPr>
              <a:spLocks noChangeShapeType="1"/>
            </p:cNvSpPr>
            <p:nvPr/>
          </p:nvSpPr>
          <p:spPr bwMode="auto">
            <a:xfrm>
              <a:off x="1864" y="1389"/>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3" name="Line 33"/>
            <p:cNvSpPr>
              <a:spLocks noChangeShapeType="1"/>
            </p:cNvSpPr>
            <p:nvPr/>
          </p:nvSpPr>
          <p:spPr bwMode="auto">
            <a:xfrm>
              <a:off x="1897" y="1389"/>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4" name="Line 34"/>
            <p:cNvSpPr>
              <a:spLocks noChangeShapeType="1"/>
            </p:cNvSpPr>
            <p:nvPr/>
          </p:nvSpPr>
          <p:spPr bwMode="auto">
            <a:xfrm>
              <a:off x="2370" y="1807"/>
              <a:ext cx="6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5" name="Line 35"/>
            <p:cNvSpPr>
              <a:spLocks noChangeShapeType="1"/>
            </p:cNvSpPr>
            <p:nvPr/>
          </p:nvSpPr>
          <p:spPr bwMode="auto">
            <a:xfrm>
              <a:off x="2370" y="1774"/>
              <a:ext cx="6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6" name="Oval 36"/>
            <p:cNvSpPr>
              <a:spLocks noChangeArrowheads="1"/>
            </p:cNvSpPr>
            <p:nvPr/>
          </p:nvSpPr>
          <p:spPr bwMode="auto">
            <a:xfrm>
              <a:off x="2230" y="1962"/>
              <a:ext cx="22" cy="21"/>
            </a:xfrm>
            <a:prstGeom prst="ellipse">
              <a:avLst/>
            </a:prstGeom>
            <a:solidFill>
              <a:srgbClr val="000000"/>
            </a:solidFill>
            <a:ln w="0">
              <a:solidFill>
                <a:srgbClr val="000000"/>
              </a:solidFill>
              <a:round/>
              <a:headEnd/>
              <a:tailEnd/>
            </a:ln>
          </p:spPr>
          <p:txBody>
            <a:bodyPr/>
            <a:lstStyle/>
            <a:p>
              <a:endParaRPr lang="en-US" altLang="en-US"/>
            </a:p>
          </p:txBody>
        </p:sp>
        <p:sp>
          <p:nvSpPr>
            <p:cNvPr id="7207" name="Oval 37"/>
            <p:cNvSpPr>
              <a:spLocks noChangeArrowheads="1"/>
            </p:cNvSpPr>
            <p:nvPr/>
          </p:nvSpPr>
          <p:spPr bwMode="auto">
            <a:xfrm>
              <a:off x="2230" y="1962"/>
              <a:ext cx="22"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08" name="Line 38"/>
            <p:cNvSpPr>
              <a:spLocks noChangeShapeType="1"/>
            </p:cNvSpPr>
            <p:nvPr/>
          </p:nvSpPr>
          <p:spPr bwMode="auto">
            <a:xfrm>
              <a:off x="2402" y="1807"/>
              <a:ext cx="1" cy="16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9" name="Line 39"/>
            <p:cNvSpPr>
              <a:spLocks noChangeShapeType="1"/>
            </p:cNvSpPr>
            <p:nvPr/>
          </p:nvSpPr>
          <p:spPr bwMode="auto">
            <a:xfrm>
              <a:off x="2241" y="1972"/>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0" name="Line 40"/>
            <p:cNvSpPr>
              <a:spLocks noChangeShapeType="1"/>
            </p:cNvSpPr>
            <p:nvPr/>
          </p:nvSpPr>
          <p:spPr bwMode="auto">
            <a:xfrm flipV="1">
              <a:off x="2402" y="1609"/>
              <a:ext cx="1" cy="16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1" name="Line 41"/>
            <p:cNvSpPr>
              <a:spLocks noChangeShapeType="1"/>
            </p:cNvSpPr>
            <p:nvPr/>
          </p:nvSpPr>
          <p:spPr bwMode="auto">
            <a:xfrm flipH="1">
              <a:off x="2241" y="1609"/>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2" name="Freeform 42"/>
            <p:cNvSpPr>
              <a:spLocks/>
            </p:cNvSpPr>
            <p:nvPr/>
          </p:nvSpPr>
          <p:spPr bwMode="auto">
            <a:xfrm>
              <a:off x="2214" y="926"/>
              <a:ext cx="54" cy="138"/>
            </a:xfrm>
            <a:custGeom>
              <a:avLst/>
              <a:gdLst>
                <a:gd name="T0" fmla="*/ 7 w 63"/>
                <a:gd name="T1" fmla="*/ 27 h 166"/>
                <a:gd name="T2" fmla="*/ 0 w 63"/>
                <a:gd name="T3" fmla="*/ 24 h 166"/>
                <a:gd name="T4" fmla="*/ 13 w 63"/>
                <a:gd name="T5" fmla="*/ 19 h 166"/>
                <a:gd name="T6" fmla="*/ 0 w 63"/>
                <a:gd name="T7" fmla="*/ 15 h 166"/>
                <a:gd name="T8" fmla="*/ 13 w 63"/>
                <a:gd name="T9" fmla="*/ 10 h 166"/>
                <a:gd name="T10" fmla="*/ 0 w 63"/>
                <a:gd name="T11" fmla="*/ 7 h 166"/>
                <a:gd name="T12" fmla="*/ 13 w 63"/>
                <a:gd name="T13" fmla="*/ 2 h 166"/>
                <a:gd name="T14" fmla="*/ 7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3" name="Line 43"/>
            <p:cNvSpPr>
              <a:spLocks noChangeShapeType="1"/>
            </p:cNvSpPr>
            <p:nvPr/>
          </p:nvSpPr>
          <p:spPr bwMode="auto">
            <a:xfrm flipV="1">
              <a:off x="2241" y="1064"/>
              <a:ext cx="1" cy="2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4" name="Line 44"/>
            <p:cNvSpPr>
              <a:spLocks noChangeShapeType="1"/>
            </p:cNvSpPr>
            <p:nvPr/>
          </p:nvSpPr>
          <p:spPr bwMode="auto">
            <a:xfrm flipV="1">
              <a:off x="2241" y="794"/>
              <a:ext cx="1"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Rectangle 45"/>
            <p:cNvSpPr>
              <a:spLocks noChangeArrowheads="1"/>
            </p:cNvSpPr>
            <p:nvPr/>
          </p:nvSpPr>
          <p:spPr bwMode="auto">
            <a:xfrm>
              <a:off x="2037" y="1714"/>
              <a:ext cx="15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7216" name="Rectangle 46"/>
            <p:cNvSpPr>
              <a:spLocks noChangeArrowheads="1"/>
            </p:cNvSpPr>
            <p:nvPr/>
          </p:nvSpPr>
          <p:spPr bwMode="auto">
            <a:xfrm>
              <a:off x="2048" y="1816"/>
              <a:ext cx="1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7217" name="Rectangle 47"/>
            <p:cNvSpPr>
              <a:spLocks noChangeArrowheads="1"/>
            </p:cNvSpPr>
            <p:nvPr/>
          </p:nvSpPr>
          <p:spPr bwMode="auto">
            <a:xfrm>
              <a:off x="2431" y="1694"/>
              <a:ext cx="10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C3</a:t>
              </a:r>
              <a:endParaRPr lang="en-GB" altLang="en-US"/>
            </a:p>
          </p:txBody>
        </p:sp>
        <p:sp>
          <p:nvSpPr>
            <p:cNvPr id="7218" name="Rectangle 48"/>
            <p:cNvSpPr>
              <a:spLocks noChangeArrowheads="1"/>
            </p:cNvSpPr>
            <p:nvPr/>
          </p:nvSpPr>
          <p:spPr bwMode="auto">
            <a:xfrm>
              <a:off x="2431" y="1828"/>
              <a:ext cx="14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82u</a:t>
              </a:r>
              <a:endParaRPr lang="en-GB" altLang="en-US"/>
            </a:p>
          </p:txBody>
        </p:sp>
        <p:sp>
          <p:nvSpPr>
            <p:cNvPr id="7219" name="Freeform 49"/>
            <p:cNvSpPr>
              <a:spLocks/>
            </p:cNvSpPr>
            <p:nvPr/>
          </p:nvSpPr>
          <p:spPr bwMode="auto">
            <a:xfrm>
              <a:off x="1647" y="1373"/>
              <a:ext cx="58" cy="95"/>
            </a:xfrm>
            <a:custGeom>
              <a:avLst/>
              <a:gdLst>
                <a:gd name="T0" fmla="*/ 0 w 67"/>
                <a:gd name="T1" fmla="*/ 16 h 116"/>
                <a:gd name="T2" fmla="*/ 16 w 67"/>
                <a:gd name="T3" fmla="*/ 0 h 116"/>
                <a:gd name="T4" fmla="*/ 0 60000 65536"/>
                <a:gd name="T5" fmla="*/ 0 60000 65536"/>
                <a:gd name="T6" fmla="*/ 0 w 67"/>
                <a:gd name="T7" fmla="*/ 0 h 116"/>
                <a:gd name="T8" fmla="*/ 67 w 67"/>
                <a:gd name="T9" fmla="*/ 116 h 116"/>
              </a:gdLst>
              <a:ahLst/>
              <a:cxnLst>
                <a:cxn ang="T4">
                  <a:pos x="T0" y="T1"/>
                </a:cxn>
                <a:cxn ang="T5">
                  <a:pos x="T2" y="T3"/>
                </a:cxn>
              </a:cxnLst>
              <a:rect l="T6" t="T7" r="T8" b="T9"/>
              <a:pathLst>
                <a:path w="67" h="116">
                  <a:moveTo>
                    <a:pt x="0" y="116"/>
                  </a:moveTo>
                  <a:cubicBezTo>
                    <a:pt x="0" y="63"/>
                    <a:pt x="27" y="17"/>
                    <a:pt x="67"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0" name="Freeform 50"/>
            <p:cNvSpPr>
              <a:spLocks/>
            </p:cNvSpPr>
            <p:nvPr/>
          </p:nvSpPr>
          <p:spPr bwMode="auto">
            <a:xfrm>
              <a:off x="1692" y="1355"/>
              <a:ext cx="41" cy="39"/>
            </a:xfrm>
            <a:custGeom>
              <a:avLst/>
              <a:gdLst>
                <a:gd name="T0" fmla="*/ 0 w 123"/>
                <a:gd name="T1" fmla="*/ 0 h 120"/>
                <a:gd name="T2" fmla="*/ 0 w 123"/>
                <a:gd name="T3" fmla="*/ 0 h 120"/>
                <a:gd name="T4" fmla="*/ 0 w 123"/>
                <a:gd name="T5" fmla="*/ 0 h 120"/>
                <a:gd name="T6" fmla="*/ 0 w 123"/>
                <a:gd name="T7" fmla="*/ 0 h 120"/>
                <a:gd name="T8" fmla="*/ 0 w 123"/>
                <a:gd name="T9" fmla="*/ 0 h 120"/>
                <a:gd name="T10" fmla="*/ 0 60000 65536"/>
                <a:gd name="T11" fmla="*/ 0 60000 65536"/>
                <a:gd name="T12" fmla="*/ 0 60000 65536"/>
                <a:gd name="T13" fmla="*/ 0 60000 65536"/>
                <a:gd name="T14" fmla="*/ 0 60000 65536"/>
                <a:gd name="T15" fmla="*/ 0 w 123"/>
                <a:gd name="T16" fmla="*/ 0 h 120"/>
                <a:gd name="T17" fmla="*/ 123 w 123"/>
                <a:gd name="T18" fmla="*/ 120 h 120"/>
              </a:gdLst>
              <a:ahLst/>
              <a:cxnLst>
                <a:cxn ang="T10">
                  <a:pos x="T0" y="T1"/>
                </a:cxn>
                <a:cxn ang="T11">
                  <a:pos x="T2" y="T3"/>
                </a:cxn>
                <a:cxn ang="T12">
                  <a:pos x="T4" y="T5"/>
                </a:cxn>
                <a:cxn ang="T13">
                  <a:pos x="T6" y="T7"/>
                </a:cxn>
                <a:cxn ang="T14">
                  <a:pos x="T8" y="T9"/>
                </a:cxn>
              </a:cxnLst>
              <a:rect l="T15" t="T16" r="T17" b="T18"/>
              <a:pathLst>
                <a:path w="123" h="120">
                  <a:moveTo>
                    <a:pt x="123" y="37"/>
                  </a:moveTo>
                  <a:lnTo>
                    <a:pt x="22" y="120"/>
                  </a:lnTo>
                  <a:cubicBezTo>
                    <a:pt x="33" y="78"/>
                    <a:pt x="25" y="34"/>
                    <a:pt x="0" y="0"/>
                  </a:cubicBezTo>
                  <a:lnTo>
                    <a:pt x="123" y="3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7221" name="Rectangle 51"/>
            <p:cNvSpPr>
              <a:spLocks noChangeArrowheads="1"/>
            </p:cNvSpPr>
            <p:nvPr/>
          </p:nvSpPr>
          <p:spPr bwMode="auto">
            <a:xfrm>
              <a:off x="1546" y="1343"/>
              <a:ext cx="50"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900" i="1">
                  <a:solidFill>
                    <a:srgbClr val="000000"/>
                  </a:solidFill>
                </a:rPr>
                <a:t>i</a:t>
              </a:r>
              <a:endParaRPr lang="en-GB" altLang="en-US"/>
            </a:p>
          </p:txBody>
        </p:sp>
        <p:sp>
          <p:nvSpPr>
            <p:cNvPr id="7222" name="Rectangle 52"/>
            <p:cNvSpPr>
              <a:spLocks noChangeArrowheads="1"/>
            </p:cNvSpPr>
            <p:nvPr/>
          </p:nvSpPr>
          <p:spPr bwMode="auto">
            <a:xfrm>
              <a:off x="1543" y="1375"/>
              <a:ext cx="13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900">
                  <a:solidFill>
                    <a:srgbClr val="000000"/>
                  </a:solidFill>
                </a:rPr>
                <a:t> in</a:t>
              </a:r>
              <a:endParaRPr lang="en-GB" altLang="en-US"/>
            </a:p>
          </p:txBody>
        </p:sp>
        <p:sp>
          <p:nvSpPr>
            <p:cNvPr id="7223" name="Rectangle 53"/>
            <p:cNvSpPr>
              <a:spLocks noChangeArrowheads="1"/>
            </p:cNvSpPr>
            <p:nvPr/>
          </p:nvSpPr>
          <p:spPr bwMode="auto">
            <a:xfrm>
              <a:off x="2270" y="1473"/>
              <a:ext cx="36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7224" name="Oval 54"/>
            <p:cNvSpPr>
              <a:spLocks noChangeArrowheads="1"/>
            </p:cNvSpPr>
            <p:nvPr/>
          </p:nvSpPr>
          <p:spPr bwMode="auto">
            <a:xfrm>
              <a:off x="2230" y="1598"/>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7225" name="Oval 55"/>
            <p:cNvSpPr>
              <a:spLocks noChangeArrowheads="1"/>
            </p:cNvSpPr>
            <p:nvPr/>
          </p:nvSpPr>
          <p:spPr bwMode="auto">
            <a:xfrm>
              <a:off x="2230" y="1598"/>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26" name="Freeform 56"/>
            <p:cNvSpPr>
              <a:spLocks noEditPoints="1"/>
            </p:cNvSpPr>
            <p:nvPr/>
          </p:nvSpPr>
          <p:spPr bwMode="auto">
            <a:xfrm>
              <a:off x="2563" y="1069"/>
              <a:ext cx="194" cy="265"/>
            </a:xfrm>
            <a:custGeom>
              <a:avLst/>
              <a:gdLst>
                <a:gd name="T0" fmla="*/ 0 w 225"/>
                <a:gd name="T1" fmla="*/ 24 h 320"/>
                <a:gd name="T2" fmla="*/ 25 w 225"/>
                <a:gd name="T3" fmla="*/ 24 h 320"/>
                <a:gd name="T4" fmla="*/ 25 w 225"/>
                <a:gd name="T5" fmla="*/ 12 h 320"/>
                <a:gd name="T6" fmla="*/ 25 w 225"/>
                <a:gd name="T7" fmla="*/ 37 h 320"/>
                <a:gd name="T8" fmla="*/ 25 w 225"/>
                <a:gd name="T9" fmla="*/ 31 h 320"/>
                <a:gd name="T10" fmla="*/ 51 w 225"/>
                <a:gd name="T11" fmla="*/ 38 h 320"/>
                <a:gd name="T12" fmla="*/ 51 w 225"/>
                <a:gd name="T13" fmla="*/ 48 h 320"/>
                <a:gd name="T14" fmla="*/ 25 w 225"/>
                <a:gd name="T15" fmla="*/ 18 h 320"/>
                <a:gd name="T16" fmla="*/ 51 w 225"/>
                <a:gd name="T17" fmla="*/ 10 h 320"/>
                <a:gd name="T18" fmla="*/ 51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7" name="Freeform 57"/>
            <p:cNvSpPr>
              <a:spLocks/>
            </p:cNvSpPr>
            <p:nvPr/>
          </p:nvSpPr>
          <p:spPr bwMode="auto">
            <a:xfrm>
              <a:off x="2661" y="1148"/>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28" name="Freeform 58"/>
            <p:cNvSpPr>
              <a:spLocks/>
            </p:cNvSpPr>
            <p:nvPr/>
          </p:nvSpPr>
          <p:spPr bwMode="auto">
            <a:xfrm>
              <a:off x="2661" y="1148"/>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9" name="Line 59"/>
            <p:cNvSpPr>
              <a:spLocks noChangeShapeType="1"/>
            </p:cNvSpPr>
            <p:nvPr/>
          </p:nvSpPr>
          <p:spPr bwMode="auto">
            <a:xfrm>
              <a:off x="2241" y="1202"/>
              <a:ext cx="322"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0" name="Rectangle 60"/>
            <p:cNvSpPr>
              <a:spLocks noChangeArrowheads="1"/>
            </p:cNvSpPr>
            <p:nvPr/>
          </p:nvSpPr>
          <p:spPr bwMode="auto">
            <a:xfrm>
              <a:off x="2061" y="951"/>
              <a:ext cx="15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7231" name="Rectangle 61"/>
            <p:cNvSpPr>
              <a:spLocks noChangeArrowheads="1"/>
            </p:cNvSpPr>
            <p:nvPr/>
          </p:nvSpPr>
          <p:spPr bwMode="auto">
            <a:xfrm>
              <a:off x="2625" y="1286"/>
              <a:ext cx="11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7232" name="Rectangle 62"/>
            <p:cNvSpPr>
              <a:spLocks noChangeArrowheads="1"/>
            </p:cNvSpPr>
            <p:nvPr/>
          </p:nvSpPr>
          <p:spPr bwMode="auto">
            <a:xfrm>
              <a:off x="2786" y="1209"/>
              <a:ext cx="42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7233" name="Oval 63"/>
            <p:cNvSpPr>
              <a:spLocks noChangeArrowheads="1"/>
            </p:cNvSpPr>
            <p:nvPr/>
          </p:nvSpPr>
          <p:spPr bwMode="auto">
            <a:xfrm>
              <a:off x="2230" y="1191"/>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7234" name="Oval 64"/>
            <p:cNvSpPr>
              <a:spLocks noChangeArrowheads="1"/>
            </p:cNvSpPr>
            <p:nvPr/>
          </p:nvSpPr>
          <p:spPr bwMode="auto">
            <a:xfrm>
              <a:off x="2230" y="1191"/>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35" name="Freeform 65"/>
            <p:cNvSpPr>
              <a:spLocks/>
            </p:cNvSpPr>
            <p:nvPr/>
          </p:nvSpPr>
          <p:spPr bwMode="auto">
            <a:xfrm>
              <a:off x="2730" y="877"/>
              <a:ext cx="54" cy="137"/>
            </a:xfrm>
            <a:custGeom>
              <a:avLst/>
              <a:gdLst>
                <a:gd name="T0" fmla="*/ 8 w 62"/>
                <a:gd name="T1" fmla="*/ 25 h 166"/>
                <a:gd name="T2" fmla="*/ 0 w 62"/>
                <a:gd name="T3" fmla="*/ 22 h 166"/>
                <a:gd name="T4" fmla="*/ 16 w 62"/>
                <a:gd name="T5" fmla="*/ 18 h 166"/>
                <a:gd name="T6" fmla="*/ 0 w 62"/>
                <a:gd name="T7" fmla="*/ 14 h 166"/>
                <a:gd name="T8" fmla="*/ 16 w 62"/>
                <a:gd name="T9" fmla="*/ 10 h 166"/>
                <a:gd name="T10" fmla="*/ 0 w 62"/>
                <a:gd name="T11" fmla="*/ 6 h 166"/>
                <a:gd name="T12" fmla="*/ 16 w 62"/>
                <a:gd name="T13" fmla="*/ 2 h 166"/>
                <a:gd name="T14" fmla="*/ 8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6" name="Line 66"/>
            <p:cNvSpPr>
              <a:spLocks noChangeShapeType="1"/>
            </p:cNvSpPr>
            <p:nvPr/>
          </p:nvSpPr>
          <p:spPr bwMode="auto">
            <a:xfrm flipV="1">
              <a:off x="2757" y="1014"/>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7" name="Line 67"/>
            <p:cNvSpPr>
              <a:spLocks noChangeShapeType="1"/>
            </p:cNvSpPr>
            <p:nvPr/>
          </p:nvSpPr>
          <p:spPr bwMode="auto">
            <a:xfrm flipV="1">
              <a:off x="2757" y="794"/>
              <a:ext cx="1"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8" name="Line 68"/>
            <p:cNvSpPr>
              <a:spLocks noChangeShapeType="1"/>
            </p:cNvSpPr>
            <p:nvPr/>
          </p:nvSpPr>
          <p:spPr bwMode="auto">
            <a:xfrm>
              <a:off x="2757" y="1069"/>
              <a:ext cx="29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9" name="Line 69"/>
            <p:cNvSpPr>
              <a:spLocks noChangeShapeType="1"/>
            </p:cNvSpPr>
            <p:nvPr/>
          </p:nvSpPr>
          <p:spPr bwMode="auto">
            <a:xfrm>
              <a:off x="3015" y="959"/>
              <a:ext cx="6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0" name="Line 70"/>
            <p:cNvSpPr>
              <a:spLocks noChangeShapeType="1"/>
            </p:cNvSpPr>
            <p:nvPr/>
          </p:nvSpPr>
          <p:spPr bwMode="auto">
            <a:xfrm>
              <a:off x="3015" y="926"/>
              <a:ext cx="6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1" name="Line 71"/>
            <p:cNvSpPr>
              <a:spLocks noChangeShapeType="1"/>
            </p:cNvSpPr>
            <p:nvPr/>
          </p:nvSpPr>
          <p:spPr bwMode="auto">
            <a:xfrm flipV="1">
              <a:off x="3047" y="962"/>
              <a:ext cx="1" cy="10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2" name="Line 72"/>
            <p:cNvSpPr>
              <a:spLocks noChangeShapeType="1"/>
            </p:cNvSpPr>
            <p:nvPr/>
          </p:nvSpPr>
          <p:spPr bwMode="auto">
            <a:xfrm flipV="1">
              <a:off x="3047" y="794"/>
              <a:ext cx="1"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3" name="Oval 73"/>
            <p:cNvSpPr>
              <a:spLocks noChangeArrowheads="1"/>
            </p:cNvSpPr>
            <p:nvPr/>
          </p:nvSpPr>
          <p:spPr bwMode="auto">
            <a:xfrm>
              <a:off x="2746" y="1059"/>
              <a:ext cx="21" cy="21"/>
            </a:xfrm>
            <a:prstGeom prst="ellipse">
              <a:avLst/>
            </a:prstGeom>
            <a:solidFill>
              <a:srgbClr val="000000"/>
            </a:solidFill>
            <a:ln w="0">
              <a:solidFill>
                <a:srgbClr val="000000"/>
              </a:solidFill>
              <a:round/>
              <a:headEnd/>
              <a:tailEnd/>
            </a:ln>
          </p:spPr>
          <p:txBody>
            <a:bodyPr/>
            <a:lstStyle/>
            <a:p>
              <a:endParaRPr lang="en-US" altLang="en-US"/>
            </a:p>
          </p:txBody>
        </p:sp>
        <p:sp>
          <p:nvSpPr>
            <p:cNvPr id="7244" name="Oval 74"/>
            <p:cNvSpPr>
              <a:spLocks noChangeArrowheads="1"/>
            </p:cNvSpPr>
            <p:nvPr/>
          </p:nvSpPr>
          <p:spPr bwMode="auto">
            <a:xfrm>
              <a:off x="2746" y="1059"/>
              <a:ext cx="21"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45" name="Rectangle 75"/>
            <p:cNvSpPr>
              <a:spLocks noChangeArrowheads="1"/>
            </p:cNvSpPr>
            <p:nvPr/>
          </p:nvSpPr>
          <p:spPr bwMode="auto">
            <a:xfrm>
              <a:off x="2561" y="866"/>
              <a:ext cx="15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7246" name="Rectangle 76"/>
            <p:cNvSpPr>
              <a:spLocks noChangeArrowheads="1"/>
            </p:cNvSpPr>
            <p:nvPr/>
          </p:nvSpPr>
          <p:spPr bwMode="auto">
            <a:xfrm>
              <a:off x="2585" y="973"/>
              <a:ext cx="9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7247" name="Rectangle 77"/>
            <p:cNvSpPr>
              <a:spLocks noChangeArrowheads="1"/>
            </p:cNvSpPr>
            <p:nvPr/>
          </p:nvSpPr>
          <p:spPr bwMode="auto">
            <a:xfrm>
              <a:off x="2861" y="848"/>
              <a:ext cx="15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Ce2</a:t>
              </a:r>
              <a:endParaRPr lang="en-GB" altLang="en-US"/>
            </a:p>
          </p:txBody>
        </p:sp>
        <p:sp>
          <p:nvSpPr>
            <p:cNvPr id="7248" name="Rectangle 78"/>
            <p:cNvSpPr>
              <a:spLocks noChangeArrowheads="1"/>
            </p:cNvSpPr>
            <p:nvPr/>
          </p:nvSpPr>
          <p:spPr bwMode="auto">
            <a:xfrm>
              <a:off x="2857" y="945"/>
              <a:ext cx="16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6.8u</a:t>
              </a:r>
              <a:endParaRPr lang="en-GB" altLang="en-US"/>
            </a:p>
          </p:txBody>
        </p:sp>
        <p:sp>
          <p:nvSpPr>
            <p:cNvPr id="7249" name="Line 79"/>
            <p:cNvSpPr>
              <a:spLocks noChangeShapeType="1"/>
            </p:cNvSpPr>
            <p:nvPr/>
          </p:nvSpPr>
          <p:spPr bwMode="auto">
            <a:xfrm>
              <a:off x="2241" y="794"/>
              <a:ext cx="102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0" name="Oval 80"/>
            <p:cNvSpPr>
              <a:spLocks noChangeArrowheads="1"/>
            </p:cNvSpPr>
            <p:nvPr/>
          </p:nvSpPr>
          <p:spPr bwMode="auto">
            <a:xfrm>
              <a:off x="2746" y="783"/>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7251" name="Oval 81"/>
            <p:cNvSpPr>
              <a:spLocks noChangeArrowheads="1"/>
            </p:cNvSpPr>
            <p:nvPr/>
          </p:nvSpPr>
          <p:spPr bwMode="auto">
            <a:xfrm>
              <a:off x="2746" y="78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52" name="Oval 82"/>
            <p:cNvSpPr>
              <a:spLocks noChangeArrowheads="1"/>
            </p:cNvSpPr>
            <p:nvPr/>
          </p:nvSpPr>
          <p:spPr bwMode="auto">
            <a:xfrm>
              <a:off x="3037" y="783"/>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7253" name="Oval 83"/>
            <p:cNvSpPr>
              <a:spLocks noChangeArrowheads="1"/>
            </p:cNvSpPr>
            <p:nvPr/>
          </p:nvSpPr>
          <p:spPr bwMode="auto">
            <a:xfrm>
              <a:off x="3037" y="78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54" name="Oval 84"/>
            <p:cNvSpPr>
              <a:spLocks noChangeArrowheads="1"/>
            </p:cNvSpPr>
            <p:nvPr/>
          </p:nvSpPr>
          <p:spPr bwMode="auto">
            <a:xfrm>
              <a:off x="2467" y="783"/>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7255" name="Oval 85"/>
            <p:cNvSpPr>
              <a:spLocks noChangeArrowheads="1"/>
            </p:cNvSpPr>
            <p:nvPr/>
          </p:nvSpPr>
          <p:spPr bwMode="auto">
            <a:xfrm>
              <a:off x="2467" y="78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56" name="Line 86"/>
            <p:cNvSpPr>
              <a:spLocks noChangeShapeType="1"/>
            </p:cNvSpPr>
            <p:nvPr/>
          </p:nvSpPr>
          <p:spPr bwMode="auto">
            <a:xfrm flipV="1">
              <a:off x="2477" y="706"/>
              <a:ext cx="1" cy="8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7" name="Oval 87"/>
            <p:cNvSpPr>
              <a:spLocks noChangeArrowheads="1"/>
            </p:cNvSpPr>
            <p:nvPr/>
          </p:nvSpPr>
          <p:spPr bwMode="auto">
            <a:xfrm>
              <a:off x="2467" y="695"/>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7258" name="Oval 88"/>
            <p:cNvSpPr>
              <a:spLocks noChangeArrowheads="1"/>
            </p:cNvSpPr>
            <p:nvPr/>
          </p:nvSpPr>
          <p:spPr bwMode="auto">
            <a:xfrm>
              <a:off x="2467" y="695"/>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59" name="Rectangle 89"/>
            <p:cNvSpPr>
              <a:spLocks noChangeArrowheads="1"/>
            </p:cNvSpPr>
            <p:nvPr/>
          </p:nvSpPr>
          <p:spPr bwMode="auto">
            <a:xfrm>
              <a:off x="2303" y="657"/>
              <a:ext cx="14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7260" name="Line 90"/>
            <p:cNvSpPr>
              <a:spLocks noChangeShapeType="1"/>
            </p:cNvSpPr>
            <p:nvPr/>
          </p:nvSpPr>
          <p:spPr bwMode="auto">
            <a:xfrm flipV="1">
              <a:off x="2757" y="1334"/>
              <a:ext cx="1" cy="39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1" name="Freeform 91"/>
            <p:cNvSpPr>
              <a:spLocks/>
            </p:cNvSpPr>
            <p:nvPr/>
          </p:nvSpPr>
          <p:spPr bwMode="auto">
            <a:xfrm>
              <a:off x="2730" y="1731"/>
              <a:ext cx="54" cy="138"/>
            </a:xfrm>
            <a:custGeom>
              <a:avLst/>
              <a:gdLst>
                <a:gd name="T0" fmla="*/ 8 w 62"/>
                <a:gd name="T1" fmla="*/ 25 h 167"/>
                <a:gd name="T2" fmla="*/ 0 w 62"/>
                <a:gd name="T3" fmla="*/ 22 h 167"/>
                <a:gd name="T4" fmla="*/ 16 w 62"/>
                <a:gd name="T5" fmla="*/ 18 h 167"/>
                <a:gd name="T6" fmla="*/ 0 w 62"/>
                <a:gd name="T7" fmla="*/ 14 h 167"/>
                <a:gd name="T8" fmla="*/ 16 w 62"/>
                <a:gd name="T9" fmla="*/ 10 h 167"/>
                <a:gd name="T10" fmla="*/ 0 w 62"/>
                <a:gd name="T11" fmla="*/ 7 h 167"/>
                <a:gd name="T12" fmla="*/ 16 w 62"/>
                <a:gd name="T13" fmla="*/ 2 h 167"/>
                <a:gd name="T14" fmla="*/ 8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2" name="Line 92"/>
            <p:cNvSpPr>
              <a:spLocks noChangeShapeType="1"/>
            </p:cNvSpPr>
            <p:nvPr/>
          </p:nvSpPr>
          <p:spPr bwMode="auto">
            <a:xfrm flipV="1">
              <a:off x="2757" y="1869"/>
              <a:ext cx="1" cy="26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3" name="Line 93"/>
            <p:cNvSpPr>
              <a:spLocks noChangeShapeType="1"/>
            </p:cNvSpPr>
            <p:nvPr/>
          </p:nvSpPr>
          <p:spPr bwMode="auto">
            <a:xfrm flipH="1">
              <a:off x="2767" y="1609"/>
              <a:ext cx="30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4" name="Freeform 94"/>
            <p:cNvSpPr>
              <a:spLocks noEditPoints="1"/>
            </p:cNvSpPr>
            <p:nvPr/>
          </p:nvSpPr>
          <p:spPr bwMode="auto">
            <a:xfrm>
              <a:off x="3071" y="1477"/>
              <a:ext cx="194" cy="264"/>
            </a:xfrm>
            <a:custGeom>
              <a:avLst/>
              <a:gdLst>
                <a:gd name="T0" fmla="*/ 0 w 225"/>
                <a:gd name="T1" fmla="*/ 23 h 320"/>
                <a:gd name="T2" fmla="*/ 25 w 225"/>
                <a:gd name="T3" fmla="*/ 23 h 320"/>
                <a:gd name="T4" fmla="*/ 25 w 225"/>
                <a:gd name="T5" fmla="*/ 35 h 320"/>
                <a:gd name="T6" fmla="*/ 25 w 225"/>
                <a:gd name="T7" fmla="*/ 12 h 320"/>
                <a:gd name="T8" fmla="*/ 25 w 225"/>
                <a:gd name="T9" fmla="*/ 17 h 320"/>
                <a:gd name="T10" fmla="*/ 51 w 225"/>
                <a:gd name="T11" fmla="*/ 10 h 320"/>
                <a:gd name="T12" fmla="*/ 51 w 225"/>
                <a:gd name="T13" fmla="*/ 0 h 320"/>
                <a:gd name="T14" fmla="*/ 25 w 225"/>
                <a:gd name="T15" fmla="*/ 29 h 320"/>
                <a:gd name="T16" fmla="*/ 51 w 225"/>
                <a:gd name="T17" fmla="*/ 37 h 320"/>
                <a:gd name="T18" fmla="*/ 51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5" name="Freeform 95"/>
            <p:cNvSpPr>
              <a:spLocks/>
            </p:cNvSpPr>
            <p:nvPr/>
          </p:nvSpPr>
          <p:spPr bwMode="auto">
            <a:xfrm>
              <a:off x="3238" y="1663"/>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66" name="Freeform 96"/>
            <p:cNvSpPr>
              <a:spLocks/>
            </p:cNvSpPr>
            <p:nvPr/>
          </p:nvSpPr>
          <p:spPr bwMode="auto">
            <a:xfrm>
              <a:off x="3238" y="1663"/>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7" name="Rectangle 97"/>
            <p:cNvSpPr>
              <a:spLocks noChangeArrowheads="1"/>
            </p:cNvSpPr>
            <p:nvPr/>
          </p:nvSpPr>
          <p:spPr bwMode="auto">
            <a:xfrm>
              <a:off x="3286" y="1616"/>
              <a:ext cx="36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7268" name="Freeform 98"/>
            <p:cNvSpPr>
              <a:spLocks/>
            </p:cNvSpPr>
            <p:nvPr/>
          </p:nvSpPr>
          <p:spPr bwMode="auto">
            <a:xfrm>
              <a:off x="3236" y="1092"/>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9" name="Line 99"/>
            <p:cNvSpPr>
              <a:spLocks noChangeShapeType="1"/>
            </p:cNvSpPr>
            <p:nvPr/>
          </p:nvSpPr>
          <p:spPr bwMode="auto">
            <a:xfrm flipV="1">
              <a:off x="3263" y="794"/>
              <a:ext cx="0" cy="29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0" name="Line 100"/>
            <p:cNvSpPr>
              <a:spLocks noChangeShapeType="1"/>
            </p:cNvSpPr>
            <p:nvPr/>
          </p:nvSpPr>
          <p:spPr bwMode="auto">
            <a:xfrm flipH="1" flipV="1">
              <a:off x="3263" y="1229"/>
              <a:ext cx="2" cy="24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 name="Oval 101"/>
            <p:cNvSpPr>
              <a:spLocks noChangeArrowheads="1"/>
            </p:cNvSpPr>
            <p:nvPr/>
          </p:nvSpPr>
          <p:spPr bwMode="auto">
            <a:xfrm>
              <a:off x="2746" y="1598"/>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7272" name="Oval 102"/>
            <p:cNvSpPr>
              <a:spLocks noChangeArrowheads="1"/>
            </p:cNvSpPr>
            <p:nvPr/>
          </p:nvSpPr>
          <p:spPr bwMode="auto">
            <a:xfrm>
              <a:off x="2746" y="1598"/>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73" name="Rectangle 103"/>
            <p:cNvSpPr>
              <a:spLocks noChangeArrowheads="1"/>
            </p:cNvSpPr>
            <p:nvPr/>
          </p:nvSpPr>
          <p:spPr bwMode="auto">
            <a:xfrm>
              <a:off x="3065" y="1508"/>
              <a:ext cx="11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7274" name="Rectangle 104"/>
            <p:cNvSpPr>
              <a:spLocks noChangeArrowheads="1"/>
            </p:cNvSpPr>
            <p:nvPr/>
          </p:nvSpPr>
          <p:spPr bwMode="auto">
            <a:xfrm>
              <a:off x="2578" y="1757"/>
              <a:ext cx="15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7275" name="Rectangle 105"/>
            <p:cNvSpPr>
              <a:spLocks noChangeArrowheads="1"/>
            </p:cNvSpPr>
            <p:nvPr/>
          </p:nvSpPr>
          <p:spPr bwMode="auto">
            <a:xfrm>
              <a:off x="2807" y="1761"/>
              <a:ext cx="16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7276" name="Rectangle 106"/>
            <p:cNvSpPr>
              <a:spLocks noChangeArrowheads="1"/>
            </p:cNvSpPr>
            <p:nvPr/>
          </p:nvSpPr>
          <p:spPr bwMode="auto">
            <a:xfrm>
              <a:off x="3307" y="1090"/>
              <a:ext cx="15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7277" name="Rectangle 107"/>
            <p:cNvSpPr>
              <a:spLocks noChangeArrowheads="1"/>
            </p:cNvSpPr>
            <p:nvPr/>
          </p:nvSpPr>
          <p:spPr bwMode="auto">
            <a:xfrm>
              <a:off x="3307" y="1168"/>
              <a:ext cx="20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7278" name="Line 108"/>
            <p:cNvSpPr>
              <a:spLocks noChangeShapeType="1"/>
            </p:cNvSpPr>
            <p:nvPr/>
          </p:nvSpPr>
          <p:spPr bwMode="auto">
            <a:xfrm>
              <a:off x="3263" y="1367"/>
              <a:ext cx="2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9" name="Line 109"/>
            <p:cNvSpPr>
              <a:spLocks noChangeShapeType="1"/>
            </p:cNvSpPr>
            <p:nvPr/>
          </p:nvSpPr>
          <p:spPr bwMode="auto">
            <a:xfrm flipH="1">
              <a:off x="3263" y="1741"/>
              <a:ext cx="2" cy="17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0" name="Freeform 110"/>
            <p:cNvSpPr>
              <a:spLocks/>
            </p:cNvSpPr>
            <p:nvPr/>
          </p:nvSpPr>
          <p:spPr bwMode="auto">
            <a:xfrm>
              <a:off x="3236" y="1917"/>
              <a:ext cx="53" cy="138"/>
            </a:xfrm>
            <a:custGeom>
              <a:avLst/>
              <a:gdLst>
                <a:gd name="T0" fmla="*/ 7 w 62"/>
                <a:gd name="T1" fmla="*/ 25 h 167"/>
                <a:gd name="T2" fmla="*/ 0 w 62"/>
                <a:gd name="T3" fmla="*/ 22 h 167"/>
                <a:gd name="T4" fmla="*/ 13 w 62"/>
                <a:gd name="T5" fmla="*/ 18 h 167"/>
                <a:gd name="T6" fmla="*/ 0 w 62"/>
                <a:gd name="T7" fmla="*/ 14 h 167"/>
                <a:gd name="T8" fmla="*/ 13 w 62"/>
                <a:gd name="T9" fmla="*/ 10 h 167"/>
                <a:gd name="T10" fmla="*/ 0 w 62"/>
                <a:gd name="T11" fmla="*/ 7 h 167"/>
                <a:gd name="T12" fmla="*/ 13 w 62"/>
                <a:gd name="T13" fmla="*/ 2 h 167"/>
                <a:gd name="T14" fmla="*/ 7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81" name="Line 111"/>
            <p:cNvSpPr>
              <a:spLocks noChangeShapeType="1"/>
            </p:cNvSpPr>
            <p:nvPr/>
          </p:nvSpPr>
          <p:spPr bwMode="auto">
            <a:xfrm>
              <a:off x="2757" y="2138"/>
              <a:ext cx="506"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2" name="Line 112"/>
            <p:cNvSpPr>
              <a:spLocks noChangeShapeType="1"/>
            </p:cNvSpPr>
            <p:nvPr/>
          </p:nvSpPr>
          <p:spPr bwMode="auto">
            <a:xfrm flipV="1">
              <a:off x="3263" y="2055"/>
              <a:ext cx="0"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3" name="Line 113"/>
            <p:cNvSpPr>
              <a:spLocks noChangeShapeType="1"/>
            </p:cNvSpPr>
            <p:nvPr/>
          </p:nvSpPr>
          <p:spPr bwMode="auto">
            <a:xfrm>
              <a:off x="3531" y="1807"/>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4" name="Line 114"/>
            <p:cNvSpPr>
              <a:spLocks noChangeShapeType="1"/>
            </p:cNvSpPr>
            <p:nvPr/>
          </p:nvSpPr>
          <p:spPr bwMode="auto">
            <a:xfrm>
              <a:off x="3563" y="1807"/>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5" name="Line 115"/>
            <p:cNvSpPr>
              <a:spLocks noChangeShapeType="1"/>
            </p:cNvSpPr>
            <p:nvPr/>
          </p:nvSpPr>
          <p:spPr bwMode="auto">
            <a:xfrm>
              <a:off x="3263" y="1840"/>
              <a:ext cx="2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6" name="Rectangle 116"/>
            <p:cNvSpPr>
              <a:spLocks noChangeArrowheads="1"/>
            </p:cNvSpPr>
            <p:nvPr/>
          </p:nvSpPr>
          <p:spPr bwMode="auto">
            <a:xfrm>
              <a:off x="3323" y="1751"/>
              <a:ext cx="1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7287" name="Rectangle 117"/>
            <p:cNvSpPr>
              <a:spLocks noChangeArrowheads="1"/>
            </p:cNvSpPr>
            <p:nvPr/>
          </p:nvSpPr>
          <p:spPr bwMode="auto">
            <a:xfrm>
              <a:off x="3340" y="1751"/>
              <a:ext cx="14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7288" name="Line 118"/>
            <p:cNvSpPr>
              <a:spLocks noChangeShapeType="1"/>
            </p:cNvSpPr>
            <p:nvPr/>
          </p:nvSpPr>
          <p:spPr bwMode="auto">
            <a:xfrm>
              <a:off x="3370" y="1840"/>
              <a:ext cx="2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89" name="Freeform 119"/>
            <p:cNvSpPr>
              <a:spLocks/>
            </p:cNvSpPr>
            <p:nvPr/>
          </p:nvSpPr>
          <p:spPr bwMode="auto">
            <a:xfrm>
              <a:off x="3355" y="1821"/>
              <a:ext cx="39" cy="39"/>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7290" name="Oval 120"/>
            <p:cNvSpPr>
              <a:spLocks noChangeArrowheads="1"/>
            </p:cNvSpPr>
            <p:nvPr/>
          </p:nvSpPr>
          <p:spPr bwMode="auto">
            <a:xfrm>
              <a:off x="2983" y="2127"/>
              <a:ext cx="21" cy="21"/>
            </a:xfrm>
            <a:prstGeom prst="ellipse">
              <a:avLst/>
            </a:prstGeom>
            <a:solidFill>
              <a:srgbClr val="000000"/>
            </a:solidFill>
            <a:ln w="0">
              <a:solidFill>
                <a:srgbClr val="000000"/>
              </a:solidFill>
              <a:round/>
              <a:headEnd/>
              <a:tailEnd/>
            </a:ln>
          </p:spPr>
          <p:txBody>
            <a:bodyPr/>
            <a:lstStyle/>
            <a:p>
              <a:endParaRPr lang="en-US" altLang="en-US"/>
            </a:p>
          </p:txBody>
        </p:sp>
        <p:sp>
          <p:nvSpPr>
            <p:cNvPr id="7291" name="Oval 121"/>
            <p:cNvSpPr>
              <a:spLocks noChangeArrowheads="1"/>
            </p:cNvSpPr>
            <p:nvPr/>
          </p:nvSpPr>
          <p:spPr bwMode="auto">
            <a:xfrm>
              <a:off x="2983" y="2127"/>
              <a:ext cx="21"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92" name="Oval 122"/>
            <p:cNvSpPr>
              <a:spLocks noChangeArrowheads="1"/>
            </p:cNvSpPr>
            <p:nvPr/>
          </p:nvSpPr>
          <p:spPr bwMode="auto">
            <a:xfrm>
              <a:off x="2983" y="2237"/>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7293" name="Oval 123"/>
            <p:cNvSpPr>
              <a:spLocks noChangeArrowheads="1"/>
            </p:cNvSpPr>
            <p:nvPr/>
          </p:nvSpPr>
          <p:spPr bwMode="auto">
            <a:xfrm>
              <a:off x="2983" y="2237"/>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294" name="Rectangle 124"/>
            <p:cNvSpPr>
              <a:spLocks noChangeArrowheads="1"/>
            </p:cNvSpPr>
            <p:nvPr/>
          </p:nvSpPr>
          <p:spPr bwMode="auto">
            <a:xfrm>
              <a:off x="3027" y="2226"/>
              <a:ext cx="15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7295" name="Rectangle 125"/>
            <p:cNvSpPr>
              <a:spLocks noChangeArrowheads="1"/>
            </p:cNvSpPr>
            <p:nvPr/>
          </p:nvSpPr>
          <p:spPr bwMode="auto">
            <a:xfrm>
              <a:off x="3065" y="1890"/>
              <a:ext cx="15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7296" name="Rectangle 126"/>
            <p:cNvSpPr>
              <a:spLocks noChangeArrowheads="1"/>
            </p:cNvSpPr>
            <p:nvPr/>
          </p:nvSpPr>
          <p:spPr bwMode="auto">
            <a:xfrm>
              <a:off x="3062" y="1992"/>
              <a:ext cx="16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7297" name="Line 127"/>
            <p:cNvSpPr>
              <a:spLocks noChangeShapeType="1"/>
            </p:cNvSpPr>
            <p:nvPr/>
          </p:nvSpPr>
          <p:spPr bwMode="auto">
            <a:xfrm>
              <a:off x="3563" y="1840"/>
              <a:ext cx="34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98" name="Oval 128"/>
            <p:cNvSpPr>
              <a:spLocks noChangeArrowheads="1"/>
            </p:cNvSpPr>
            <p:nvPr/>
          </p:nvSpPr>
          <p:spPr bwMode="auto">
            <a:xfrm>
              <a:off x="3897" y="1829"/>
              <a:ext cx="22" cy="23"/>
            </a:xfrm>
            <a:prstGeom prst="ellipse">
              <a:avLst/>
            </a:prstGeom>
            <a:solidFill>
              <a:srgbClr val="FFFFFF"/>
            </a:solidFill>
            <a:ln w="0">
              <a:solidFill>
                <a:srgbClr val="000000"/>
              </a:solidFill>
              <a:round/>
              <a:headEnd/>
              <a:tailEnd/>
            </a:ln>
          </p:spPr>
          <p:txBody>
            <a:bodyPr/>
            <a:lstStyle/>
            <a:p>
              <a:endParaRPr lang="en-US" altLang="en-US"/>
            </a:p>
          </p:txBody>
        </p:sp>
        <p:sp>
          <p:nvSpPr>
            <p:cNvPr id="7299" name="Oval 129"/>
            <p:cNvSpPr>
              <a:spLocks noChangeArrowheads="1"/>
            </p:cNvSpPr>
            <p:nvPr/>
          </p:nvSpPr>
          <p:spPr bwMode="auto">
            <a:xfrm>
              <a:off x="3897" y="1829"/>
              <a:ext cx="22"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00" name="Rectangle 130"/>
            <p:cNvSpPr>
              <a:spLocks noChangeArrowheads="1"/>
            </p:cNvSpPr>
            <p:nvPr/>
          </p:nvSpPr>
          <p:spPr bwMode="auto">
            <a:xfrm>
              <a:off x="3511" y="1730"/>
              <a:ext cx="10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C2</a:t>
              </a:r>
              <a:endParaRPr lang="en-GB" altLang="en-US"/>
            </a:p>
          </p:txBody>
        </p:sp>
        <p:sp>
          <p:nvSpPr>
            <p:cNvPr id="7301" name="Rectangle 131"/>
            <p:cNvSpPr>
              <a:spLocks noChangeArrowheads="1"/>
            </p:cNvSpPr>
            <p:nvPr/>
          </p:nvSpPr>
          <p:spPr bwMode="auto">
            <a:xfrm>
              <a:off x="3511" y="1895"/>
              <a:ext cx="9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1u</a:t>
              </a:r>
              <a:endParaRPr lang="en-GB" altLang="en-US"/>
            </a:p>
          </p:txBody>
        </p:sp>
        <p:sp>
          <p:nvSpPr>
            <p:cNvPr id="7302" name="Line 132"/>
            <p:cNvSpPr>
              <a:spLocks noChangeShapeType="1"/>
            </p:cNvSpPr>
            <p:nvPr/>
          </p:nvSpPr>
          <p:spPr bwMode="auto">
            <a:xfrm flipV="1">
              <a:off x="3531" y="596"/>
              <a:ext cx="1" cy="7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03" name="Freeform 133"/>
            <p:cNvSpPr>
              <a:spLocks/>
            </p:cNvSpPr>
            <p:nvPr/>
          </p:nvSpPr>
          <p:spPr bwMode="auto">
            <a:xfrm>
              <a:off x="3720" y="1945"/>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04" name="Line 134"/>
            <p:cNvSpPr>
              <a:spLocks noChangeShapeType="1"/>
            </p:cNvSpPr>
            <p:nvPr/>
          </p:nvSpPr>
          <p:spPr bwMode="auto">
            <a:xfrm flipV="1">
              <a:off x="3746" y="1840"/>
              <a:ext cx="1" cy="10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05" name="Freeform 135"/>
            <p:cNvSpPr>
              <a:spLocks noEditPoints="1"/>
            </p:cNvSpPr>
            <p:nvPr/>
          </p:nvSpPr>
          <p:spPr bwMode="auto">
            <a:xfrm>
              <a:off x="3709" y="2082"/>
              <a:ext cx="74" cy="194"/>
            </a:xfrm>
            <a:custGeom>
              <a:avLst/>
              <a:gdLst>
                <a:gd name="T0" fmla="*/ 6 w 87"/>
                <a:gd name="T1" fmla="*/ 35 h 234"/>
                <a:gd name="T2" fmla="*/ 12 w 87"/>
                <a:gd name="T3" fmla="*/ 35 h 234"/>
                <a:gd name="T4" fmla="*/ 3 w 87"/>
                <a:gd name="T5" fmla="*/ 33 h 234"/>
                <a:gd name="T6" fmla="*/ 14 w 87"/>
                <a:gd name="T7" fmla="*/ 33 h 234"/>
                <a:gd name="T8" fmla="*/ 0 w 87"/>
                <a:gd name="T9" fmla="*/ 31 h 234"/>
                <a:gd name="T10" fmla="*/ 17 w 87"/>
                <a:gd name="T11" fmla="*/ 31 h 234"/>
                <a:gd name="T12" fmla="*/ 9 w 87"/>
                <a:gd name="T13" fmla="*/ 0 h 234"/>
                <a:gd name="T14" fmla="*/ 9 w 87"/>
                <a:gd name="T15" fmla="*/ 31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5" y="218"/>
                  </a:moveTo>
                  <a:lnTo>
                    <a:pt x="73" y="218"/>
                  </a:lnTo>
                  <a:moveTo>
                    <a:pt x="0" y="202"/>
                  </a:moveTo>
                  <a:lnTo>
                    <a:pt x="87" y="202"/>
                  </a:lnTo>
                  <a:moveTo>
                    <a:pt x="44" y="0"/>
                  </a:moveTo>
                  <a:lnTo>
                    <a:pt x="44" y="20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06" name="Rectangle 136"/>
            <p:cNvSpPr>
              <a:spLocks noChangeArrowheads="1"/>
            </p:cNvSpPr>
            <p:nvPr/>
          </p:nvSpPr>
          <p:spPr bwMode="auto">
            <a:xfrm>
              <a:off x="3862" y="1751"/>
              <a:ext cx="4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v</a:t>
              </a:r>
              <a:endParaRPr lang="en-GB" altLang="en-US"/>
            </a:p>
          </p:txBody>
        </p:sp>
        <p:sp>
          <p:nvSpPr>
            <p:cNvPr id="7307" name="Rectangle 137"/>
            <p:cNvSpPr>
              <a:spLocks noChangeArrowheads="1"/>
            </p:cNvSpPr>
            <p:nvPr/>
          </p:nvSpPr>
          <p:spPr bwMode="auto">
            <a:xfrm>
              <a:off x="3894" y="1751"/>
              <a:ext cx="14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7308" name="Rectangle 138"/>
            <p:cNvSpPr>
              <a:spLocks noChangeArrowheads="1"/>
            </p:cNvSpPr>
            <p:nvPr/>
          </p:nvSpPr>
          <p:spPr bwMode="auto">
            <a:xfrm>
              <a:off x="3605" y="1977"/>
              <a:ext cx="10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RL</a:t>
              </a:r>
              <a:endParaRPr lang="en-GB" altLang="en-US"/>
            </a:p>
          </p:txBody>
        </p:sp>
        <p:sp>
          <p:nvSpPr>
            <p:cNvPr id="7309" name="Rectangle 139"/>
            <p:cNvSpPr>
              <a:spLocks noChangeArrowheads="1"/>
            </p:cNvSpPr>
            <p:nvPr/>
          </p:nvSpPr>
          <p:spPr bwMode="auto">
            <a:xfrm>
              <a:off x="3790" y="1977"/>
              <a:ext cx="9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1k</a:t>
              </a:r>
              <a:endParaRPr lang="en-GB" altLang="en-US"/>
            </a:p>
          </p:txBody>
        </p:sp>
        <p:sp>
          <p:nvSpPr>
            <p:cNvPr id="7310" name="Oval 140"/>
            <p:cNvSpPr>
              <a:spLocks noChangeArrowheads="1"/>
            </p:cNvSpPr>
            <p:nvPr/>
          </p:nvSpPr>
          <p:spPr bwMode="auto">
            <a:xfrm>
              <a:off x="3735" y="1829"/>
              <a:ext cx="22" cy="23"/>
            </a:xfrm>
            <a:prstGeom prst="ellipse">
              <a:avLst/>
            </a:prstGeom>
            <a:solidFill>
              <a:srgbClr val="000000"/>
            </a:solidFill>
            <a:ln w="0">
              <a:solidFill>
                <a:srgbClr val="000000"/>
              </a:solidFill>
              <a:round/>
              <a:headEnd/>
              <a:tailEnd/>
            </a:ln>
          </p:spPr>
          <p:txBody>
            <a:bodyPr/>
            <a:lstStyle/>
            <a:p>
              <a:endParaRPr lang="en-US" altLang="en-US"/>
            </a:p>
          </p:txBody>
        </p:sp>
        <p:sp>
          <p:nvSpPr>
            <p:cNvPr id="7311" name="Oval 141"/>
            <p:cNvSpPr>
              <a:spLocks noChangeArrowheads="1"/>
            </p:cNvSpPr>
            <p:nvPr/>
          </p:nvSpPr>
          <p:spPr bwMode="auto">
            <a:xfrm>
              <a:off x="3735" y="1829"/>
              <a:ext cx="22"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12" name="Oval 142"/>
            <p:cNvSpPr>
              <a:spLocks noChangeArrowheads="1"/>
            </p:cNvSpPr>
            <p:nvPr/>
          </p:nvSpPr>
          <p:spPr bwMode="auto">
            <a:xfrm>
              <a:off x="3251" y="1356"/>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7313" name="Oval 143"/>
            <p:cNvSpPr>
              <a:spLocks noChangeArrowheads="1"/>
            </p:cNvSpPr>
            <p:nvPr/>
          </p:nvSpPr>
          <p:spPr bwMode="auto">
            <a:xfrm>
              <a:off x="3251" y="1356"/>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14" name="Freeform 144"/>
            <p:cNvSpPr>
              <a:spLocks/>
            </p:cNvSpPr>
            <p:nvPr/>
          </p:nvSpPr>
          <p:spPr bwMode="auto">
            <a:xfrm>
              <a:off x="2940" y="569"/>
              <a:ext cx="134" cy="55"/>
            </a:xfrm>
            <a:custGeom>
              <a:avLst/>
              <a:gdLst>
                <a:gd name="T0" fmla="*/ 34 w 156"/>
                <a:gd name="T1" fmla="*/ 5 h 67"/>
                <a:gd name="T2" fmla="*/ 32 w 156"/>
                <a:gd name="T3" fmla="*/ 9 h 67"/>
                <a:gd name="T4" fmla="*/ 25 w 156"/>
                <a:gd name="T5" fmla="*/ 0 h 67"/>
                <a:gd name="T6" fmla="*/ 20 w 156"/>
                <a:gd name="T7" fmla="*/ 9 h 67"/>
                <a:gd name="T8" fmla="*/ 14 w 156"/>
                <a:gd name="T9" fmla="*/ 0 h 67"/>
                <a:gd name="T10" fmla="*/ 8 w 156"/>
                <a:gd name="T11" fmla="*/ 9 h 67"/>
                <a:gd name="T12" fmla="*/ 3 w 156"/>
                <a:gd name="T13" fmla="*/ 0 h 67"/>
                <a:gd name="T14" fmla="*/ 0 w 156"/>
                <a:gd name="T15" fmla="*/ 5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15" name="Line 145"/>
            <p:cNvSpPr>
              <a:spLocks noChangeShapeType="1"/>
            </p:cNvSpPr>
            <p:nvPr/>
          </p:nvSpPr>
          <p:spPr bwMode="auto">
            <a:xfrm>
              <a:off x="2026" y="596"/>
              <a:ext cx="91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16" name="Line 146"/>
            <p:cNvSpPr>
              <a:spLocks noChangeShapeType="1"/>
            </p:cNvSpPr>
            <p:nvPr/>
          </p:nvSpPr>
          <p:spPr bwMode="auto">
            <a:xfrm>
              <a:off x="3074" y="596"/>
              <a:ext cx="4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17" name="Rectangle 147"/>
            <p:cNvSpPr>
              <a:spLocks noChangeArrowheads="1"/>
            </p:cNvSpPr>
            <p:nvPr/>
          </p:nvSpPr>
          <p:spPr bwMode="auto">
            <a:xfrm>
              <a:off x="2878" y="637"/>
              <a:ext cx="33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7318" name="Oval 148"/>
            <p:cNvSpPr>
              <a:spLocks noChangeArrowheads="1"/>
            </p:cNvSpPr>
            <p:nvPr/>
          </p:nvSpPr>
          <p:spPr bwMode="auto">
            <a:xfrm>
              <a:off x="3251" y="1829"/>
              <a:ext cx="22" cy="23"/>
            </a:xfrm>
            <a:prstGeom prst="ellipse">
              <a:avLst/>
            </a:prstGeom>
            <a:solidFill>
              <a:srgbClr val="000000"/>
            </a:solidFill>
            <a:ln w="0">
              <a:solidFill>
                <a:srgbClr val="000000"/>
              </a:solidFill>
              <a:round/>
              <a:headEnd/>
              <a:tailEnd/>
            </a:ln>
          </p:spPr>
          <p:txBody>
            <a:bodyPr/>
            <a:lstStyle/>
            <a:p>
              <a:endParaRPr lang="en-US" altLang="en-US"/>
            </a:p>
          </p:txBody>
        </p:sp>
        <p:sp>
          <p:nvSpPr>
            <p:cNvPr id="7319" name="Oval 149"/>
            <p:cNvSpPr>
              <a:spLocks noChangeArrowheads="1"/>
            </p:cNvSpPr>
            <p:nvPr/>
          </p:nvSpPr>
          <p:spPr bwMode="auto">
            <a:xfrm>
              <a:off x="3251" y="1829"/>
              <a:ext cx="22"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20" name="Line 150"/>
            <p:cNvSpPr>
              <a:spLocks noChangeShapeType="1"/>
            </p:cNvSpPr>
            <p:nvPr/>
          </p:nvSpPr>
          <p:spPr bwMode="auto">
            <a:xfrm>
              <a:off x="2904" y="519"/>
              <a:ext cx="24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21" name="Freeform 151"/>
            <p:cNvSpPr>
              <a:spLocks/>
            </p:cNvSpPr>
            <p:nvPr/>
          </p:nvSpPr>
          <p:spPr bwMode="auto">
            <a:xfrm>
              <a:off x="2875" y="499"/>
              <a:ext cx="39" cy="39"/>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7322" name="Rectangle 152"/>
            <p:cNvSpPr>
              <a:spLocks noChangeArrowheads="1"/>
            </p:cNvSpPr>
            <p:nvPr/>
          </p:nvSpPr>
          <p:spPr bwMode="auto">
            <a:xfrm>
              <a:off x="2878" y="404"/>
              <a:ext cx="37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7323" name="Freeform 153"/>
            <p:cNvSpPr>
              <a:spLocks noEditPoints="1"/>
            </p:cNvSpPr>
            <p:nvPr/>
          </p:nvSpPr>
          <p:spPr bwMode="auto">
            <a:xfrm>
              <a:off x="4031" y="931"/>
              <a:ext cx="22" cy="89"/>
            </a:xfrm>
            <a:custGeom>
              <a:avLst/>
              <a:gdLst>
                <a:gd name="T0" fmla="*/ 0 w 25"/>
                <a:gd name="T1" fmla="*/ 12 h 107"/>
                <a:gd name="T2" fmla="*/ 0 w 25"/>
                <a:gd name="T3" fmla="*/ 5 h 107"/>
                <a:gd name="T4" fmla="*/ 7 w 25"/>
                <a:gd name="T5" fmla="*/ 17 h 107"/>
                <a:gd name="T6" fmla="*/ 7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24" name="Line 154"/>
            <p:cNvSpPr>
              <a:spLocks noChangeShapeType="1"/>
            </p:cNvSpPr>
            <p:nvPr/>
          </p:nvSpPr>
          <p:spPr bwMode="auto">
            <a:xfrm>
              <a:off x="4053" y="976"/>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25" name="Freeform 155"/>
            <p:cNvSpPr>
              <a:spLocks noEditPoints="1"/>
            </p:cNvSpPr>
            <p:nvPr/>
          </p:nvSpPr>
          <p:spPr bwMode="auto">
            <a:xfrm>
              <a:off x="4171" y="855"/>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26" name="Freeform 156"/>
            <p:cNvSpPr>
              <a:spLocks noEditPoints="1"/>
            </p:cNvSpPr>
            <p:nvPr/>
          </p:nvSpPr>
          <p:spPr bwMode="auto">
            <a:xfrm>
              <a:off x="4161" y="794"/>
              <a:ext cx="106" cy="27"/>
            </a:xfrm>
            <a:custGeom>
              <a:avLst/>
              <a:gdLst>
                <a:gd name="T0" fmla="*/ 19 w 124"/>
                <a:gd name="T1" fmla="*/ 5 h 33"/>
                <a:gd name="T2" fmla="*/ 7 w 124"/>
                <a:gd name="T3" fmla="*/ 5 h 33"/>
                <a:gd name="T4" fmla="*/ 27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27" name="Line 157"/>
            <p:cNvSpPr>
              <a:spLocks noChangeShapeType="1"/>
            </p:cNvSpPr>
            <p:nvPr/>
          </p:nvSpPr>
          <p:spPr bwMode="auto">
            <a:xfrm flipV="1">
              <a:off x="4214" y="877"/>
              <a:ext cx="1" cy="1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28" name="Line 158"/>
            <p:cNvSpPr>
              <a:spLocks noChangeShapeType="1"/>
            </p:cNvSpPr>
            <p:nvPr/>
          </p:nvSpPr>
          <p:spPr bwMode="auto">
            <a:xfrm flipV="1">
              <a:off x="4214" y="645"/>
              <a:ext cx="1" cy="14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29" name="Oval 159"/>
            <p:cNvSpPr>
              <a:spLocks noChangeArrowheads="1"/>
            </p:cNvSpPr>
            <p:nvPr/>
          </p:nvSpPr>
          <p:spPr bwMode="auto">
            <a:xfrm>
              <a:off x="4204" y="645"/>
              <a:ext cx="20" cy="23"/>
            </a:xfrm>
            <a:prstGeom prst="ellipse">
              <a:avLst/>
            </a:prstGeom>
            <a:solidFill>
              <a:srgbClr val="FFFFFF"/>
            </a:solidFill>
            <a:ln w="0">
              <a:solidFill>
                <a:srgbClr val="000000"/>
              </a:solidFill>
              <a:round/>
              <a:headEnd/>
              <a:tailEnd/>
            </a:ln>
          </p:spPr>
          <p:txBody>
            <a:bodyPr/>
            <a:lstStyle/>
            <a:p>
              <a:endParaRPr lang="en-US" altLang="en-US"/>
            </a:p>
          </p:txBody>
        </p:sp>
        <p:sp>
          <p:nvSpPr>
            <p:cNvPr id="7330" name="Oval 160"/>
            <p:cNvSpPr>
              <a:spLocks noChangeArrowheads="1"/>
            </p:cNvSpPr>
            <p:nvPr/>
          </p:nvSpPr>
          <p:spPr bwMode="auto">
            <a:xfrm>
              <a:off x="4204" y="645"/>
              <a:ext cx="20"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31" name="Line 161"/>
            <p:cNvSpPr>
              <a:spLocks noChangeShapeType="1"/>
            </p:cNvSpPr>
            <p:nvPr/>
          </p:nvSpPr>
          <p:spPr bwMode="auto">
            <a:xfrm flipV="1">
              <a:off x="4214" y="1031"/>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32" name="Freeform 162"/>
            <p:cNvSpPr>
              <a:spLocks noEditPoints="1"/>
            </p:cNvSpPr>
            <p:nvPr/>
          </p:nvSpPr>
          <p:spPr bwMode="auto">
            <a:xfrm>
              <a:off x="4171" y="1146"/>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33" name="Freeform 163"/>
            <p:cNvSpPr>
              <a:spLocks noEditPoints="1"/>
            </p:cNvSpPr>
            <p:nvPr/>
          </p:nvSpPr>
          <p:spPr bwMode="auto">
            <a:xfrm>
              <a:off x="4161" y="1086"/>
              <a:ext cx="106" cy="28"/>
            </a:xfrm>
            <a:custGeom>
              <a:avLst/>
              <a:gdLst>
                <a:gd name="T0" fmla="*/ 19 w 124"/>
                <a:gd name="T1" fmla="*/ 5 h 34"/>
                <a:gd name="T2" fmla="*/ 7 w 124"/>
                <a:gd name="T3" fmla="*/ 5 h 34"/>
                <a:gd name="T4" fmla="*/ 27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34" name="Line 164"/>
            <p:cNvSpPr>
              <a:spLocks noChangeShapeType="1"/>
            </p:cNvSpPr>
            <p:nvPr/>
          </p:nvSpPr>
          <p:spPr bwMode="auto">
            <a:xfrm flipV="1">
              <a:off x="4214" y="1168"/>
              <a:ext cx="1" cy="13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35" name="Oval 165"/>
            <p:cNvSpPr>
              <a:spLocks noChangeArrowheads="1"/>
            </p:cNvSpPr>
            <p:nvPr/>
          </p:nvSpPr>
          <p:spPr bwMode="auto">
            <a:xfrm>
              <a:off x="4204" y="1295"/>
              <a:ext cx="20" cy="22"/>
            </a:xfrm>
            <a:prstGeom prst="ellipse">
              <a:avLst/>
            </a:prstGeom>
            <a:solidFill>
              <a:srgbClr val="FFFFFF"/>
            </a:solidFill>
            <a:ln w="0">
              <a:solidFill>
                <a:srgbClr val="000000"/>
              </a:solidFill>
              <a:round/>
              <a:headEnd/>
              <a:tailEnd/>
            </a:ln>
          </p:spPr>
          <p:txBody>
            <a:bodyPr/>
            <a:lstStyle/>
            <a:p>
              <a:endParaRPr lang="en-US" altLang="en-US"/>
            </a:p>
          </p:txBody>
        </p:sp>
        <p:sp>
          <p:nvSpPr>
            <p:cNvPr id="7336" name="Oval 166"/>
            <p:cNvSpPr>
              <a:spLocks noChangeArrowheads="1"/>
            </p:cNvSpPr>
            <p:nvPr/>
          </p:nvSpPr>
          <p:spPr bwMode="auto">
            <a:xfrm>
              <a:off x="4204" y="1295"/>
              <a:ext cx="20"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37" name="Rectangle 167"/>
            <p:cNvSpPr>
              <a:spLocks noChangeArrowheads="1"/>
            </p:cNvSpPr>
            <p:nvPr/>
          </p:nvSpPr>
          <p:spPr bwMode="auto">
            <a:xfrm>
              <a:off x="4044" y="806"/>
              <a:ext cx="15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7338" name="Rectangle 168"/>
            <p:cNvSpPr>
              <a:spLocks noChangeArrowheads="1"/>
            </p:cNvSpPr>
            <p:nvPr/>
          </p:nvSpPr>
          <p:spPr bwMode="auto">
            <a:xfrm>
              <a:off x="4044" y="1090"/>
              <a:ext cx="15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7339" name="Rectangle 169"/>
            <p:cNvSpPr>
              <a:spLocks noChangeArrowheads="1"/>
            </p:cNvSpPr>
            <p:nvPr/>
          </p:nvSpPr>
          <p:spPr bwMode="auto">
            <a:xfrm>
              <a:off x="4167" y="563"/>
              <a:ext cx="14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7340" name="Rectangle 170"/>
            <p:cNvSpPr>
              <a:spLocks noChangeArrowheads="1"/>
            </p:cNvSpPr>
            <p:nvPr/>
          </p:nvSpPr>
          <p:spPr bwMode="auto">
            <a:xfrm>
              <a:off x="4302" y="754"/>
              <a:ext cx="14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7341" name="Rectangle 171"/>
            <p:cNvSpPr>
              <a:spLocks noChangeArrowheads="1"/>
            </p:cNvSpPr>
            <p:nvPr/>
          </p:nvSpPr>
          <p:spPr bwMode="auto">
            <a:xfrm>
              <a:off x="4167" y="1323"/>
              <a:ext cx="15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7342" name="Rectangle 172"/>
            <p:cNvSpPr>
              <a:spLocks noChangeArrowheads="1"/>
            </p:cNvSpPr>
            <p:nvPr/>
          </p:nvSpPr>
          <p:spPr bwMode="auto">
            <a:xfrm>
              <a:off x="4301" y="1059"/>
              <a:ext cx="15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7343" name="Rectangle 173"/>
            <p:cNvSpPr>
              <a:spLocks noChangeArrowheads="1"/>
            </p:cNvSpPr>
            <p:nvPr/>
          </p:nvSpPr>
          <p:spPr bwMode="auto">
            <a:xfrm>
              <a:off x="4146" y="734"/>
              <a:ext cx="39"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7344" name="Rectangle 174"/>
            <p:cNvSpPr>
              <a:spLocks noChangeArrowheads="1"/>
            </p:cNvSpPr>
            <p:nvPr/>
          </p:nvSpPr>
          <p:spPr bwMode="auto">
            <a:xfrm>
              <a:off x="4146" y="1033"/>
              <a:ext cx="39"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7345" name="Rectangle 175"/>
            <p:cNvSpPr>
              <a:spLocks noChangeArrowheads="1"/>
            </p:cNvSpPr>
            <p:nvPr/>
          </p:nvSpPr>
          <p:spPr bwMode="auto">
            <a:xfrm>
              <a:off x="4149" y="868"/>
              <a:ext cx="2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7346" name="Rectangle 176"/>
            <p:cNvSpPr>
              <a:spLocks noChangeArrowheads="1"/>
            </p:cNvSpPr>
            <p:nvPr/>
          </p:nvSpPr>
          <p:spPr bwMode="auto">
            <a:xfrm>
              <a:off x="4149" y="1164"/>
              <a:ext cx="2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7347" name="Rectangle 177"/>
            <p:cNvSpPr>
              <a:spLocks noChangeArrowheads="1"/>
            </p:cNvSpPr>
            <p:nvPr/>
          </p:nvSpPr>
          <p:spPr bwMode="auto">
            <a:xfrm>
              <a:off x="2291" y="956"/>
              <a:ext cx="16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sp>
          <p:nvSpPr>
            <p:cNvPr id="7348" name="Oval 178"/>
            <p:cNvSpPr>
              <a:spLocks noChangeArrowheads="1"/>
            </p:cNvSpPr>
            <p:nvPr/>
          </p:nvSpPr>
          <p:spPr bwMode="auto">
            <a:xfrm>
              <a:off x="4204" y="964"/>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7349" name="Oval 179"/>
            <p:cNvSpPr>
              <a:spLocks noChangeArrowheads="1"/>
            </p:cNvSpPr>
            <p:nvPr/>
          </p:nvSpPr>
          <p:spPr bwMode="auto">
            <a:xfrm>
              <a:off x="4204" y="964"/>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7350" name="Line 330"/>
            <p:cNvSpPr>
              <a:spLocks noChangeShapeType="1"/>
            </p:cNvSpPr>
            <p:nvPr/>
          </p:nvSpPr>
          <p:spPr bwMode="auto">
            <a:xfrm>
              <a:off x="3269" y="1401"/>
              <a:ext cx="0" cy="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51" name="Rectangle 331"/>
            <p:cNvSpPr>
              <a:spLocks noChangeArrowheads="1"/>
            </p:cNvSpPr>
            <p:nvPr/>
          </p:nvSpPr>
          <p:spPr bwMode="auto">
            <a:xfrm>
              <a:off x="3295" y="1386"/>
              <a:ext cx="12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a:t>
              </a:r>
              <a:r>
                <a:rPr lang="en-GB" altLang="en-US" sz="1200">
                  <a:solidFill>
                    <a:srgbClr val="000000"/>
                  </a:solidFill>
                </a:rPr>
                <a:t>i</a:t>
              </a:r>
              <a:r>
                <a:rPr lang="en-GB" altLang="en-US" sz="1200" baseline="-25000">
                  <a:solidFill>
                    <a:srgbClr val="000000"/>
                  </a:solidFill>
                </a:rPr>
                <a:t>c3</a:t>
              </a:r>
            </a:p>
          </p:txBody>
        </p:sp>
      </p:grpSp>
      <p:sp>
        <p:nvSpPr>
          <p:cNvPr id="7174" name="Text Box 408"/>
          <p:cNvSpPr txBox="1">
            <a:spLocks noChangeArrowheads="1"/>
          </p:cNvSpPr>
          <p:nvPr/>
        </p:nvSpPr>
        <p:spPr bwMode="auto">
          <a:xfrm>
            <a:off x="400050" y="858838"/>
            <a:ext cx="7392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Consider the feedback circuit given as example 1 again:</a:t>
            </a:r>
          </a:p>
        </p:txBody>
      </p:sp>
      <p:sp>
        <p:nvSpPr>
          <p:cNvPr id="7175" name="Text Box 409"/>
          <p:cNvSpPr txBox="1">
            <a:spLocks noChangeArrowheads="1"/>
          </p:cNvSpPr>
          <p:nvPr/>
        </p:nvSpPr>
        <p:spPr bwMode="auto">
          <a:xfrm>
            <a:off x="398463" y="1276350"/>
            <a:ext cx="4608512"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spcBef>
                <a:spcPct val="50000"/>
              </a:spcBef>
            </a:pPr>
            <a:r>
              <a:rPr lang="en-GB" altLang="en-US" sz="1600"/>
              <a:t>Inspection of this circuit shows:</a:t>
            </a:r>
          </a:p>
          <a:p>
            <a:pPr marL="342900" indent="-342900">
              <a:spcBef>
                <a:spcPct val="50000"/>
              </a:spcBef>
              <a:buFontTx/>
              <a:buAutoNum type="arabicParenR"/>
            </a:pPr>
            <a:r>
              <a:rPr lang="en-GB" altLang="en-US" sz="1600"/>
              <a:t>The amplifier uses series derived, shunt applied feedback which will result in a </a:t>
            </a:r>
            <a:r>
              <a:rPr lang="en-GB" altLang="en-US" sz="1600" b="1" i="1"/>
              <a:t>low input impedance</a:t>
            </a:r>
            <a:r>
              <a:rPr lang="en-GB" altLang="en-US" sz="1600"/>
              <a:t> and </a:t>
            </a:r>
            <a:r>
              <a:rPr lang="en-GB" altLang="en-US" sz="1600" b="1" i="1"/>
              <a:t>high output impedance</a:t>
            </a:r>
            <a:r>
              <a:rPr lang="en-GB" altLang="en-US" sz="1600"/>
              <a:t>. We concluded that this can be best described as a </a:t>
            </a:r>
            <a:r>
              <a:rPr lang="en-GB" altLang="en-US" sz="1600" b="1" u="sng">
                <a:solidFill>
                  <a:srgbClr val="FF0000"/>
                </a:solidFill>
              </a:rPr>
              <a:t>current amplifier</a:t>
            </a:r>
            <a:r>
              <a:rPr lang="en-GB" altLang="en-US" sz="1600"/>
              <a:t>. </a:t>
            </a:r>
          </a:p>
          <a:p>
            <a:pPr marL="342900" indent="-342900">
              <a:spcBef>
                <a:spcPct val="50000"/>
              </a:spcBef>
              <a:buFontTx/>
              <a:buAutoNum type="arabicParenR"/>
            </a:pPr>
            <a:r>
              <a:rPr lang="en-GB" altLang="en-US" sz="1600"/>
              <a:t>The feedback signal is obtained by first inserting a resistance R</a:t>
            </a:r>
            <a:r>
              <a:rPr lang="en-GB" altLang="en-US" sz="1600" baseline="-25000"/>
              <a:t>c3</a:t>
            </a:r>
            <a:r>
              <a:rPr lang="en-GB" altLang="en-US" sz="1600"/>
              <a:t> in series with the collector current of Q3 to develop a voltage proportional to i</a:t>
            </a:r>
            <a:r>
              <a:rPr lang="en-GB" altLang="en-US" sz="1600" baseline="-25000"/>
              <a:t>c3</a:t>
            </a:r>
            <a:r>
              <a:rPr lang="en-GB" altLang="en-US" sz="1600"/>
              <a:t> </a:t>
            </a:r>
          </a:p>
          <a:p>
            <a:pPr marL="342900" indent="-342900">
              <a:spcBef>
                <a:spcPct val="50000"/>
              </a:spcBef>
              <a:buFontTx/>
              <a:buAutoNum type="arabicParenR"/>
            </a:pPr>
            <a:r>
              <a:rPr lang="en-GB" altLang="en-US" sz="1600"/>
              <a:t>A feedback resistor R</a:t>
            </a:r>
            <a:r>
              <a:rPr lang="en-GB" altLang="en-US" sz="1600" baseline="-25000"/>
              <a:t>f</a:t>
            </a:r>
            <a:r>
              <a:rPr lang="en-GB" altLang="en-US" sz="1600"/>
              <a:t> is then connected between this point and the input line. Because the ac input impedance to ground at the input (especially with the feedback applied) is very low, we can approximate it to be an ac ground. The ac voltage across R</a:t>
            </a:r>
            <a:r>
              <a:rPr lang="en-GB" altLang="en-US" sz="1600" baseline="-25000"/>
              <a:t>f</a:t>
            </a:r>
            <a:r>
              <a:rPr lang="en-GB" altLang="en-US" sz="1600"/>
              <a:t> is therefore approximately i</a:t>
            </a:r>
            <a:r>
              <a:rPr lang="en-GB" altLang="en-US" sz="1600" baseline="-25000"/>
              <a:t>c3</a:t>
            </a:r>
            <a:r>
              <a:rPr lang="en-GB" altLang="en-US" sz="1600"/>
              <a:t>(R</a:t>
            </a:r>
            <a:r>
              <a:rPr lang="en-GB" altLang="en-US" sz="1600" baseline="-25000"/>
              <a:t>c3</a:t>
            </a:r>
            <a:r>
              <a:rPr lang="en-GB" altLang="en-US" sz="1600"/>
              <a:t>// r</a:t>
            </a:r>
            <a:r>
              <a:rPr lang="en-GB" altLang="en-US" sz="1600" baseline="-25000"/>
              <a:t>o3</a:t>
            </a:r>
            <a:r>
              <a:rPr lang="en-GB" altLang="en-US" sz="1600"/>
              <a:t>)</a:t>
            </a:r>
            <a:r>
              <a:rPr lang="en-GB" altLang="en-US" sz="1600" baseline="-25000"/>
              <a:t> </a:t>
            </a:r>
            <a:r>
              <a:rPr lang="en-GB" altLang="en-US" sz="1600"/>
              <a:t>and the current through it will be i</a:t>
            </a:r>
            <a:r>
              <a:rPr lang="en-GB" altLang="en-US" sz="1600" baseline="-25000"/>
              <a:t>f</a:t>
            </a:r>
            <a:r>
              <a:rPr lang="en-GB" altLang="en-US" sz="1600"/>
              <a:t> = i</a:t>
            </a:r>
            <a:r>
              <a:rPr lang="en-GB" altLang="en-US" sz="1600" baseline="-25000"/>
              <a:t>c3</a:t>
            </a:r>
            <a:r>
              <a:rPr lang="en-GB" altLang="en-US" sz="1600"/>
              <a:t>(R</a:t>
            </a:r>
            <a:r>
              <a:rPr lang="en-GB" altLang="en-US" sz="1600" baseline="-25000"/>
              <a:t>c3</a:t>
            </a:r>
            <a:r>
              <a:rPr lang="en-GB" altLang="en-US" sz="1600"/>
              <a:t>// r</a:t>
            </a:r>
            <a:r>
              <a:rPr lang="en-GB" altLang="en-US" sz="1600" baseline="-25000"/>
              <a:t>o3</a:t>
            </a:r>
            <a:r>
              <a:rPr lang="en-GB" altLang="en-US" sz="1600"/>
              <a:t>)/R</a:t>
            </a:r>
            <a:r>
              <a:rPr lang="en-GB" altLang="en-US" sz="1600" baseline="-25000"/>
              <a:t>f</a:t>
            </a: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7</a:t>
            </a:fld>
            <a:endParaRPr lang="en-GB"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819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819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8197" name="Group 5"/>
          <p:cNvGrpSpPr>
            <a:grpSpLocks/>
          </p:cNvGrpSpPr>
          <p:nvPr/>
        </p:nvGrpSpPr>
        <p:grpSpPr bwMode="auto">
          <a:xfrm>
            <a:off x="4684713" y="723900"/>
            <a:ext cx="4246562" cy="2773363"/>
            <a:chOff x="1544" y="429"/>
            <a:chExt cx="2896" cy="1890"/>
          </a:xfrm>
        </p:grpSpPr>
        <p:sp>
          <p:nvSpPr>
            <p:cNvPr id="8214" name="Line 6"/>
            <p:cNvSpPr>
              <a:spLocks noChangeShapeType="1"/>
            </p:cNvSpPr>
            <p:nvPr/>
          </p:nvSpPr>
          <p:spPr bwMode="auto">
            <a:xfrm>
              <a:off x="2994" y="2138"/>
              <a:ext cx="1" cy="11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Freeform 7"/>
            <p:cNvSpPr>
              <a:spLocks noEditPoints="1"/>
            </p:cNvSpPr>
            <p:nvPr/>
          </p:nvSpPr>
          <p:spPr bwMode="auto">
            <a:xfrm>
              <a:off x="1665" y="1917"/>
              <a:ext cx="76" cy="193"/>
            </a:xfrm>
            <a:custGeom>
              <a:avLst/>
              <a:gdLst>
                <a:gd name="T0" fmla="*/ 7 w 88"/>
                <a:gd name="T1" fmla="*/ 33 h 234"/>
                <a:gd name="T2" fmla="*/ 14 w 88"/>
                <a:gd name="T3" fmla="*/ 33 h 234"/>
                <a:gd name="T4" fmla="*/ 3 w 88"/>
                <a:gd name="T5" fmla="*/ 31 h 234"/>
                <a:gd name="T6" fmla="*/ 16 w 88"/>
                <a:gd name="T7" fmla="*/ 31 h 234"/>
                <a:gd name="T8" fmla="*/ 0 w 88"/>
                <a:gd name="T9" fmla="*/ 30 h 234"/>
                <a:gd name="T10" fmla="*/ 20 w 88"/>
                <a:gd name="T11" fmla="*/ 30 h 234"/>
                <a:gd name="T12" fmla="*/ 10 w 88"/>
                <a:gd name="T13" fmla="*/ 0 h 234"/>
                <a:gd name="T14" fmla="*/ 10 w 88"/>
                <a:gd name="T15" fmla="*/ 30 h 23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34"/>
                <a:gd name="T26" fmla="*/ 88 w 88"/>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34">
                  <a:moveTo>
                    <a:pt x="30" y="234"/>
                  </a:moveTo>
                  <a:lnTo>
                    <a:pt x="59" y="234"/>
                  </a:lnTo>
                  <a:moveTo>
                    <a:pt x="15" y="218"/>
                  </a:moveTo>
                  <a:lnTo>
                    <a:pt x="73" y="218"/>
                  </a:lnTo>
                  <a:moveTo>
                    <a:pt x="0" y="203"/>
                  </a:moveTo>
                  <a:lnTo>
                    <a:pt x="88"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6" name="Freeform 8"/>
            <p:cNvSpPr>
              <a:spLocks/>
            </p:cNvSpPr>
            <p:nvPr/>
          </p:nvSpPr>
          <p:spPr bwMode="auto">
            <a:xfrm>
              <a:off x="1639" y="1807"/>
              <a:ext cx="129" cy="132"/>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8217" name="Freeform 9"/>
            <p:cNvSpPr>
              <a:spLocks noEditPoints="1"/>
            </p:cNvSpPr>
            <p:nvPr/>
          </p:nvSpPr>
          <p:spPr bwMode="auto">
            <a:xfrm>
              <a:off x="1639" y="1807"/>
              <a:ext cx="129" cy="132"/>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w 384"/>
                <a:gd name="T13" fmla="*/ 0 h 410"/>
                <a:gd name="T14" fmla="*/ 0 w 384"/>
                <a:gd name="T15" fmla="*/ 0 h 410"/>
                <a:gd name="T16" fmla="*/ 0 w 384"/>
                <a:gd name="T17" fmla="*/ 0 h 410"/>
                <a:gd name="T18" fmla="*/ 0 w 384"/>
                <a:gd name="T19" fmla="*/ 0 h 410"/>
                <a:gd name="T20" fmla="*/ 0 w 384"/>
                <a:gd name="T21" fmla="*/ 0 h 410"/>
                <a:gd name="T22" fmla="*/ 0 w 384"/>
                <a:gd name="T23" fmla="*/ 0 h 410"/>
                <a:gd name="T24" fmla="*/ 0 w 384"/>
                <a:gd name="T25" fmla="*/ 0 h 410"/>
                <a:gd name="T26" fmla="*/ 0 w 384"/>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10"/>
                <a:gd name="T44" fmla="*/ 384 w 384"/>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10">
                  <a:moveTo>
                    <a:pt x="192" y="205"/>
                  </a:moveTo>
                  <a:cubicBezTo>
                    <a:pt x="192" y="243"/>
                    <a:pt x="221" y="273"/>
                    <a:pt x="256" y="273"/>
                  </a:cubicBezTo>
                  <a:cubicBezTo>
                    <a:pt x="291" y="273"/>
                    <a:pt x="320" y="243"/>
                    <a:pt x="320" y="205"/>
                  </a:cubicBezTo>
                  <a:cubicBezTo>
                    <a:pt x="320" y="205"/>
                    <a:pt x="320" y="205"/>
                    <a:pt x="320" y="205"/>
                  </a:cubicBezTo>
                  <a:moveTo>
                    <a:pt x="64" y="205"/>
                  </a:moveTo>
                  <a:cubicBezTo>
                    <a:pt x="64" y="167"/>
                    <a:pt x="93" y="137"/>
                    <a:pt x="128" y="137"/>
                  </a:cubicBezTo>
                  <a:cubicBezTo>
                    <a:pt x="163" y="137"/>
                    <a:pt x="192" y="167"/>
                    <a:pt x="192" y="205"/>
                  </a:cubicBezTo>
                  <a:cubicBezTo>
                    <a:pt x="192" y="205"/>
                    <a:pt x="192" y="205"/>
                    <a:pt x="192" y="205"/>
                  </a:cubicBez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8" name="Freeform 10"/>
            <p:cNvSpPr>
              <a:spLocks/>
            </p:cNvSpPr>
            <p:nvPr/>
          </p:nvSpPr>
          <p:spPr bwMode="auto">
            <a:xfrm>
              <a:off x="1677" y="1532"/>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9" name="Line 11"/>
            <p:cNvSpPr>
              <a:spLocks noChangeShapeType="1"/>
            </p:cNvSpPr>
            <p:nvPr/>
          </p:nvSpPr>
          <p:spPr bwMode="auto">
            <a:xfrm flipV="1">
              <a:off x="1703" y="1422"/>
              <a:ext cx="1" cy="11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12"/>
            <p:cNvSpPr>
              <a:spLocks noChangeShapeType="1"/>
            </p:cNvSpPr>
            <p:nvPr/>
          </p:nvSpPr>
          <p:spPr bwMode="auto">
            <a:xfrm>
              <a:off x="1703" y="1422"/>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13"/>
            <p:cNvSpPr>
              <a:spLocks noChangeShapeType="1"/>
            </p:cNvSpPr>
            <p:nvPr/>
          </p:nvSpPr>
          <p:spPr bwMode="auto">
            <a:xfrm>
              <a:off x="1703" y="1669"/>
              <a:ext cx="1" cy="13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14"/>
            <p:cNvSpPr>
              <a:spLocks noChangeShapeType="1"/>
            </p:cNvSpPr>
            <p:nvPr/>
          </p:nvSpPr>
          <p:spPr bwMode="auto">
            <a:xfrm>
              <a:off x="1897" y="1422"/>
              <a:ext cx="15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15"/>
            <p:cNvSpPr>
              <a:spLocks noChangeShapeType="1"/>
            </p:cNvSpPr>
            <p:nvPr/>
          </p:nvSpPr>
          <p:spPr bwMode="auto">
            <a:xfrm flipV="1">
              <a:off x="2026" y="596"/>
              <a:ext cx="1" cy="8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Freeform 16"/>
            <p:cNvSpPr>
              <a:spLocks noEditPoints="1"/>
            </p:cNvSpPr>
            <p:nvPr/>
          </p:nvSpPr>
          <p:spPr bwMode="auto">
            <a:xfrm>
              <a:off x="2048" y="1290"/>
              <a:ext cx="193" cy="264"/>
            </a:xfrm>
            <a:custGeom>
              <a:avLst/>
              <a:gdLst>
                <a:gd name="T0" fmla="*/ 0 w 225"/>
                <a:gd name="T1" fmla="*/ 23 h 320"/>
                <a:gd name="T2" fmla="*/ 24 w 225"/>
                <a:gd name="T3" fmla="*/ 23 h 320"/>
                <a:gd name="T4" fmla="*/ 24 w 225"/>
                <a:gd name="T5" fmla="*/ 35 h 320"/>
                <a:gd name="T6" fmla="*/ 24 w 225"/>
                <a:gd name="T7" fmla="*/ 12 h 320"/>
                <a:gd name="T8" fmla="*/ 24 w 225"/>
                <a:gd name="T9" fmla="*/ 17 h 320"/>
                <a:gd name="T10" fmla="*/ 49 w 225"/>
                <a:gd name="T11" fmla="*/ 10 h 320"/>
                <a:gd name="T12" fmla="*/ 49 w 225"/>
                <a:gd name="T13" fmla="*/ 0 h 320"/>
                <a:gd name="T14" fmla="*/ 24 w 225"/>
                <a:gd name="T15" fmla="*/ 29 h 320"/>
                <a:gd name="T16" fmla="*/ 49 w 225"/>
                <a:gd name="T17" fmla="*/ 37 h 320"/>
                <a:gd name="T18" fmla="*/ 49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5" name="Freeform 17"/>
            <p:cNvSpPr>
              <a:spLocks/>
            </p:cNvSpPr>
            <p:nvPr/>
          </p:nvSpPr>
          <p:spPr bwMode="auto">
            <a:xfrm>
              <a:off x="2214" y="1475"/>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18"/>
            <p:cNvSpPr>
              <a:spLocks/>
            </p:cNvSpPr>
            <p:nvPr/>
          </p:nvSpPr>
          <p:spPr bwMode="auto">
            <a:xfrm>
              <a:off x="2214" y="1475"/>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7" name="Freeform 19"/>
            <p:cNvSpPr>
              <a:spLocks/>
            </p:cNvSpPr>
            <p:nvPr/>
          </p:nvSpPr>
          <p:spPr bwMode="auto">
            <a:xfrm>
              <a:off x="2214" y="1725"/>
              <a:ext cx="54" cy="138"/>
            </a:xfrm>
            <a:custGeom>
              <a:avLst/>
              <a:gdLst>
                <a:gd name="T0" fmla="*/ 7 w 63"/>
                <a:gd name="T1" fmla="*/ 25 h 167"/>
                <a:gd name="T2" fmla="*/ 0 w 63"/>
                <a:gd name="T3" fmla="*/ 22 h 167"/>
                <a:gd name="T4" fmla="*/ 13 w 63"/>
                <a:gd name="T5" fmla="*/ 18 h 167"/>
                <a:gd name="T6" fmla="*/ 0 w 63"/>
                <a:gd name="T7" fmla="*/ 14 h 167"/>
                <a:gd name="T8" fmla="*/ 13 w 63"/>
                <a:gd name="T9" fmla="*/ 10 h 167"/>
                <a:gd name="T10" fmla="*/ 0 w 63"/>
                <a:gd name="T11" fmla="*/ 7 h 167"/>
                <a:gd name="T12" fmla="*/ 13 w 63"/>
                <a:gd name="T13" fmla="*/ 2 h 167"/>
                <a:gd name="T14" fmla="*/ 7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8" name="Freeform 20"/>
            <p:cNvSpPr>
              <a:spLocks noEditPoints="1"/>
            </p:cNvSpPr>
            <p:nvPr/>
          </p:nvSpPr>
          <p:spPr bwMode="auto">
            <a:xfrm>
              <a:off x="2204" y="1917"/>
              <a:ext cx="74" cy="193"/>
            </a:xfrm>
            <a:custGeom>
              <a:avLst/>
              <a:gdLst>
                <a:gd name="T0" fmla="*/ 6 w 87"/>
                <a:gd name="T1" fmla="*/ 33 h 234"/>
                <a:gd name="T2" fmla="*/ 12 w 87"/>
                <a:gd name="T3" fmla="*/ 33 h 234"/>
                <a:gd name="T4" fmla="*/ 3 w 87"/>
                <a:gd name="T5" fmla="*/ 31 h 234"/>
                <a:gd name="T6" fmla="*/ 14 w 87"/>
                <a:gd name="T7" fmla="*/ 31 h 234"/>
                <a:gd name="T8" fmla="*/ 0 w 87"/>
                <a:gd name="T9" fmla="*/ 30 h 234"/>
                <a:gd name="T10" fmla="*/ 17 w 87"/>
                <a:gd name="T11" fmla="*/ 30 h 234"/>
                <a:gd name="T12" fmla="*/ 9 w 87"/>
                <a:gd name="T13" fmla="*/ 0 h 234"/>
                <a:gd name="T14" fmla="*/ 9 w 87"/>
                <a:gd name="T15" fmla="*/ 30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9" name="Line 21"/>
            <p:cNvSpPr>
              <a:spLocks noChangeShapeType="1"/>
            </p:cNvSpPr>
            <p:nvPr/>
          </p:nvSpPr>
          <p:spPr bwMode="auto">
            <a:xfrm flipV="1">
              <a:off x="2241" y="1554"/>
              <a:ext cx="1" cy="1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0" name="Line 22"/>
            <p:cNvSpPr>
              <a:spLocks noChangeShapeType="1"/>
            </p:cNvSpPr>
            <p:nvPr/>
          </p:nvSpPr>
          <p:spPr bwMode="auto">
            <a:xfrm flipV="1">
              <a:off x="2241" y="1863"/>
              <a:ext cx="1" cy="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1" name="Rectangle 23"/>
            <p:cNvSpPr>
              <a:spLocks noChangeArrowheads="1"/>
            </p:cNvSpPr>
            <p:nvPr/>
          </p:nvSpPr>
          <p:spPr bwMode="auto">
            <a:xfrm>
              <a:off x="1549" y="1772"/>
              <a:ext cx="9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Vg</a:t>
              </a:r>
              <a:endParaRPr lang="en-GB" altLang="en-US"/>
            </a:p>
          </p:txBody>
        </p:sp>
        <p:sp>
          <p:nvSpPr>
            <p:cNvPr id="8232" name="Rectangle 24"/>
            <p:cNvSpPr>
              <a:spLocks noChangeArrowheads="1"/>
            </p:cNvSpPr>
            <p:nvPr/>
          </p:nvSpPr>
          <p:spPr bwMode="auto">
            <a:xfrm>
              <a:off x="1544" y="1947"/>
              <a:ext cx="16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1mV</a:t>
              </a:r>
              <a:endParaRPr lang="en-GB" altLang="en-US"/>
            </a:p>
          </p:txBody>
        </p:sp>
        <p:sp>
          <p:nvSpPr>
            <p:cNvPr id="8233" name="Rectangle 25"/>
            <p:cNvSpPr>
              <a:spLocks noChangeArrowheads="1"/>
            </p:cNvSpPr>
            <p:nvPr/>
          </p:nvSpPr>
          <p:spPr bwMode="auto">
            <a:xfrm>
              <a:off x="1549" y="1534"/>
              <a:ext cx="10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900">
                  <a:solidFill>
                    <a:srgbClr val="000000"/>
                  </a:solidFill>
                </a:rPr>
                <a:t>Rg</a:t>
              </a:r>
              <a:endParaRPr lang="en-GB" altLang="en-US"/>
            </a:p>
          </p:txBody>
        </p:sp>
        <p:sp>
          <p:nvSpPr>
            <p:cNvPr id="8234" name="Rectangle 26"/>
            <p:cNvSpPr>
              <a:spLocks noChangeArrowheads="1"/>
            </p:cNvSpPr>
            <p:nvPr/>
          </p:nvSpPr>
          <p:spPr bwMode="auto">
            <a:xfrm>
              <a:off x="1549" y="1607"/>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750</a:t>
              </a:r>
              <a:endParaRPr lang="en-GB" altLang="en-US"/>
            </a:p>
          </p:txBody>
        </p:sp>
        <p:sp>
          <p:nvSpPr>
            <p:cNvPr id="8235" name="Rectangle 27"/>
            <p:cNvSpPr>
              <a:spLocks noChangeArrowheads="1"/>
            </p:cNvSpPr>
            <p:nvPr/>
          </p:nvSpPr>
          <p:spPr bwMode="auto">
            <a:xfrm>
              <a:off x="1823" y="1466"/>
              <a:ext cx="15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2.2u</a:t>
              </a:r>
              <a:endParaRPr lang="en-GB" altLang="en-US"/>
            </a:p>
          </p:txBody>
        </p:sp>
        <p:sp>
          <p:nvSpPr>
            <p:cNvPr id="8236" name="Rectangle 28"/>
            <p:cNvSpPr>
              <a:spLocks noChangeArrowheads="1"/>
            </p:cNvSpPr>
            <p:nvPr/>
          </p:nvSpPr>
          <p:spPr bwMode="auto">
            <a:xfrm>
              <a:off x="1840" y="1306"/>
              <a:ext cx="9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C1</a:t>
              </a:r>
              <a:endParaRPr lang="en-GB" altLang="en-US"/>
            </a:p>
          </p:txBody>
        </p:sp>
        <p:sp>
          <p:nvSpPr>
            <p:cNvPr id="8237" name="Oval 29"/>
            <p:cNvSpPr>
              <a:spLocks noChangeArrowheads="1"/>
            </p:cNvSpPr>
            <p:nvPr/>
          </p:nvSpPr>
          <p:spPr bwMode="auto">
            <a:xfrm>
              <a:off x="2015" y="1411"/>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8238" name="Oval 30"/>
            <p:cNvSpPr>
              <a:spLocks noChangeArrowheads="1"/>
            </p:cNvSpPr>
            <p:nvPr/>
          </p:nvSpPr>
          <p:spPr bwMode="auto">
            <a:xfrm>
              <a:off x="2015" y="1411"/>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39" name="Rectangle 31"/>
            <p:cNvSpPr>
              <a:spLocks noChangeArrowheads="1"/>
            </p:cNvSpPr>
            <p:nvPr/>
          </p:nvSpPr>
          <p:spPr bwMode="auto">
            <a:xfrm>
              <a:off x="2119" y="1275"/>
              <a:ext cx="10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8240" name="Line 32"/>
            <p:cNvSpPr>
              <a:spLocks noChangeShapeType="1"/>
            </p:cNvSpPr>
            <p:nvPr/>
          </p:nvSpPr>
          <p:spPr bwMode="auto">
            <a:xfrm>
              <a:off x="1864" y="1389"/>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1" name="Line 33"/>
            <p:cNvSpPr>
              <a:spLocks noChangeShapeType="1"/>
            </p:cNvSpPr>
            <p:nvPr/>
          </p:nvSpPr>
          <p:spPr bwMode="auto">
            <a:xfrm>
              <a:off x="1897" y="1389"/>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34"/>
            <p:cNvSpPr>
              <a:spLocks noChangeShapeType="1"/>
            </p:cNvSpPr>
            <p:nvPr/>
          </p:nvSpPr>
          <p:spPr bwMode="auto">
            <a:xfrm>
              <a:off x="2370" y="1807"/>
              <a:ext cx="6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35"/>
            <p:cNvSpPr>
              <a:spLocks noChangeShapeType="1"/>
            </p:cNvSpPr>
            <p:nvPr/>
          </p:nvSpPr>
          <p:spPr bwMode="auto">
            <a:xfrm>
              <a:off x="2370" y="1774"/>
              <a:ext cx="6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Oval 36"/>
            <p:cNvSpPr>
              <a:spLocks noChangeArrowheads="1"/>
            </p:cNvSpPr>
            <p:nvPr/>
          </p:nvSpPr>
          <p:spPr bwMode="auto">
            <a:xfrm>
              <a:off x="2230" y="1962"/>
              <a:ext cx="22" cy="21"/>
            </a:xfrm>
            <a:prstGeom prst="ellipse">
              <a:avLst/>
            </a:prstGeom>
            <a:solidFill>
              <a:srgbClr val="000000"/>
            </a:solidFill>
            <a:ln w="0">
              <a:solidFill>
                <a:srgbClr val="000000"/>
              </a:solidFill>
              <a:round/>
              <a:headEnd/>
              <a:tailEnd/>
            </a:ln>
          </p:spPr>
          <p:txBody>
            <a:bodyPr/>
            <a:lstStyle/>
            <a:p>
              <a:endParaRPr lang="en-US" altLang="en-US"/>
            </a:p>
          </p:txBody>
        </p:sp>
        <p:sp>
          <p:nvSpPr>
            <p:cNvPr id="8245" name="Oval 37"/>
            <p:cNvSpPr>
              <a:spLocks noChangeArrowheads="1"/>
            </p:cNvSpPr>
            <p:nvPr/>
          </p:nvSpPr>
          <p:spPr bwMode="auto">
            <a:xfrm>
              <a:off x="2230" y="1962"/>
              <a:ext cx="22"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46" name="Line 38"/>
            <p:cNvSpPr>
              <a:spLocks noChangeShapeType="1"/>
            </p:cNvSpPr>
            <p:nvPr/>
          </p:nvSpPr>
          <p:spPr bwMode="auto">
            <a:xfrm>
              <a:off x="2402" y="1807"/>
              <a:ext cx="1" cy="16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Line 39"/>
            <p:cNvSpPr>
              <a:spLocks noChangeShapeType="1"/>
            </p:cNvSpPr>
            <p:nvPr/>
          </p:nvSpPr>
          <p:spPr bwMode="auto">
            <a:xfrm>
              <a:off x="2241" y="1972"/>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40"/>
            <p:cNvSpPr>
              <a:spLocks noChangeShapeType="1"/>
            </p:cNvSpPr>
            <p:nvPr/>
          </p:nvSpPr>
          <p:spPr bwMode="auto">
            <a:xfrm flipV="1">
              <a:off x="2402" y="1609"/>
              <a:ext cx="1" cy="16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Line 41"/>
            <p:cNvSpPr>
              <a:spLocks noChangeShapeType="1"/>
            </p:cNvSpPr>
            <p:nvPr/>
          </p:nvSpPr>
          <p:spPr bwMode="auto">
            <a:xfrm flipH="1">
              <a:off x="2241" y="1609"/>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0" name="Freeform 42"/>
            <p:cNvSpPr>
              <a:spLocks/>
            </p:cNvSpPr>
            <p:nvPr/>
          </p:nvSpPr>
          <p:spPr bwMode="auto">
            <a:xfrm>
              <a:off x="2214" y="926"/>
              <a:ext cx="54" cy="138"/>
            </a:xfrm>
            <a:custGeom>
              <a:avLst/>
              <a:gdLst>
                <a:gd name="T0" fmla="*/ 7 w 63"/>
                <a:gd name="T1" fmla="*/ 27 h 166"/>
                <a:gd name="T2" fmla="*/ 0 w 63"/>
                <a:gd name="T3" fmla="*/ 24 h 166"/>
                <a:gd name="T4" fmla="*/ 13 w 63"/>
                <a:gd name="T5" fmla="*/ 19 h 166"/>
                <a:gd name="T6" fmla="*/ 0 w 63"/>
                <a:gd name="T7" fmla="*/ 15 h 166"/>
                <a:gd name="T8" fmla="*/ 13 w 63"/>
                <a:gd name="T9" fmla="*/ 10 h 166"/>
                <a:gd name="T10" fmla="*/ 0 w 63"/>
                <a:gd name="T11" fmla="*/ 7 h 166"/>
                <a:gd name="T12" fmla="*/ 13 w 63"/>
                <a:gd name="T13" fmla="*/ 2 h 166"/>
                <a:gd name="T14" fmla="*/ 7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1" name="Line 43"/>
            <p:cNvSpPr>
              <a:spLocks noChangeShapeType="1"/>
            </p:cNvSpPr>
            <p:nvPr/>
          </p:nvSpPr>
          <p:spPr bwMode="auto">
            <a:xfrm flipV="1">
              <a:off x="2241" y="1064"/>
              <a:ext cx="1" cy="22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 name="Line 44"/>
            <p:cNvSpPr>
              <a:spLocks noChangeShapeType="1"/>
            </p:cNvSpPr>
            <p:nvPr/>
          </p:nvSpPr>
          <p:spPr bwMode="auto">
            <a:xfrm flipV="1">
              <a:off x="2241" y="794"/>
              <a:ext cx="1"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3" name="Rectangle 45"/>
            <p:cNvSpPr>
              <a:spLocks noChangeArrowheads="1"/>
            </p:cNvSpPr>
            <p:nvPr/>
          </p:nvSpPr>
          <p:spPr bwMode="auto">
            <a:xfrm>
              <a:off x="2076" y="1725"/>
              <a:ext cx="14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8254" name="Rectangle 46"/>
            <p:cNvSpPr>
              <a:spLocks noChangeArrowheads="1"/>
            </p:cNvSpPr>
            <p:nvPr/>
          </p:nvSpPr>
          <p:spPr bwMode="auto">
            <a:xfrm>
              <a:off x="2076" y="1802"/>
              <a:ext cx="14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8255" name="Rectangle 47"/>
            <p:cNvSpPr>
              <a:spLocks noChangeArrowheads="1"/>
            </p:cNvSpPr>
            <p:nvPr/>
          </p:nvSpPr>
          <p:spPr bwMode="auto">
            <a:xfrm>
              <a:off x="2431" y="1694"/>
              <a:ext cx="9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C3</a:t>
              </a:r>
              <a:endParaRPr lang="en-GB" altLang="en-US"/>
            </a:p>
          </p:txBody>
        </p:sp>
        <p:sp>
          <p:nvSpPr>
            <p:cNvPr id="8256" name="Rectangle 48"/>
            <p:cNvSpPr>
              <a:spLocks noChangeArrowheads="1"/>
            </p:cNvSpPr>
            <p:nvPr/>
          </p:nvSpPr>
          <p:spPr bwMode="auto">
            <a:xfrm>
              <a:off x="2431" y="1828"/>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82u</a:t>
              </a:r>
              <a:endParaRPr lang="en-GB" altLang="en-US"/>
            </a:p>
          </p:txBody>
        </p:sp>
        <p:sp>
          <p:nvSpPr>
            <p:cNvPr id="8257" name="Freeform 49"/>
            <p:cNvSpPr>
              <a:spLocks/>
            </p:cNvSpPr>
            <p:nvPr/>
          </p:nvSpPr>
          <p:spPr bwMode="auto">
            <a:xfrm>
              <a:off x="1647" y="1373"/>
              <a:ext cx="58" cy="95"/>
            </a:xfrm>
            <a:custGeom>
              <a:avLst/>
              <a:gdLst>
                <a:gd name="T0" fmla="*/ 0 w 67"/>
                <a:gd name="T1" fmla="*/ 16 h 116"/>
                <a:gd name="T2" fmla="*/ 16 w 67"/>
                <a:gd name="T3" fmla="*/ 0 h 116"/>
                <a:gd name="T4" fmla="*/ 0 60000 65536"/>
                <a:gd name="T5" fmla="*/ 0 60000 65536"/>
                <a:gd name="T6" fmla="*/ 0 w 67"/>
                <a:gd name="T7" fmla="*/ 0 h 116"/>
                <a:gd name="T8" fmla="*/ 67 w 67"/>
                <a:gd name="T9" fmla="*/ 116 h 116"/>
              </a:gdLst>
              <a:ahLst/>
              <a:cxnLst>
                <a:cxn ang="T4">
                  <a:pos x="T0" y="T1"/>
                </a:cxn>
                <a:cxn ang="T5">
                  <a:pos x="T2" y="T3"/>
                </a:cxn>
              </a:cxnLst>
              <a:rect l="T6" t="T7" r="T8" b="T9"/>
              <a:pathLst>
                <a:path w="67" h="116">
                  <a:moveTo>
                    <a:pt x="0" y="116"/>
                  </a:moveTo>
                  <a:cubicBezTo>
                    <a:pt x="0" y="63"/>
                    <a:pt x="27" y="17"/>
                    <a:pt x="67"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8" name="Freeform 50"/>
            <p:cNvSpPr>
              <a:spLocks/>
            </p:cNvSpPr>
            <p:nvPr/>
          </p:nvSpPr>
          <p:spPr bwMode="auto">
            <a:xfrm>
              <a:off x="1692" y="1355"/>
              <a:ext cx="41" cy="39"/>
            </a:xfrm>
            <a:custGeom>
              <a:avLst/>
              <a:gdLst>
                <a:gd name="T0" fmla="*/ 0 w 123"/>
                <a:gd name="T1" fmla="*/ 0 h 120"/>
                <a:gd name="T2" fmla="*/ 0 w 123"/>
                <a:gd name="T3" fmla="*/ 0 h 120"/>
                <a:gd name="T4" fmla="*/ 0 w 123"/>
                <a:gd name="T5" fmla="*/ 0 h 120"/>
                <a:gd name="T6" fmla="*/ 0 w 123"/>
                <a:gd name="T7" fmla="*/ 0 h 120"/>
                <a:gd name="T8" fmla="*/ 0 w 123"/>
                <a:gd name="T9" fmla="*/ 0 h 120"/>
                <a:gd name="T10" fmla="*/ 0 60000 65536"/>
                <a:gd name="T11" fmla="*/ 0 60000 65536"/>
                <a:gd name="T12" fmla="*/ 0 60000 65536"/>
                <a:gd name="T13" fmla="*/ 0 60000 65536"/>
                <a:gd name="T14" fmla="*/ 0 60000 65536"/>
                <a:gd name="T15" fmla="*/ 0 w 123"/>
                <a:gd name="T16" fmla="*/ 0 h 120"/>
                <a:gd name="T17" fmla="*/ 123 w 123"/>
                <a:gd name="T18" fmla="*/ 120 h 120"/>
              </a:gdLst>
              <a:ahLst/>
              <a:cxnLst>
                <a:cxn ang="T10">
                  <a:pos x="T0" y="T1"/>
                </a:cxn>
                <a:cxn ang="T11">
                  <a:pos x="T2" y="T3"/>
                </a:cxn>
                <a:cxn ang="T12">
                  <a:pos x="T4" y="T5"/>
                </a:cxn>
                <a:cxn ang="T13">
                  <a:pos x="T6" y="T7"/>
                </a:cxn>
                <a:cxn ang="T14">
                  <a:pos x="T8" y="T9"/>
                </a:cxn>
              </a:cxnLst>
              <a:rect l="T15" t="T16" r="T17" b="T18"/>
              <a:pathLst>
                <a:path w="123" h="120">
                  <a:moveTo>
                    <a:pt x="123" y="37"/>
                  </a:moveTo>
                  <a:lnTo>
                    <a:pt x="22" y="120"/>
                  </a:lnTo>
                  <a:cubicBezTo>
                    <a:pt x="33" y="78"/>
                    <a:pt x="25" y="34"/>
                    <a:pt x="0" y="0"/>
                  </a:cubicBezTo>
                  <a:lnTo>
                    <a:pt x="123" y="3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259" name="Rectangle 51"/>
            <p:cNvSpPr>
              <a:spLocks noChangeArrowheads="1"/>
            </p:cNvSpPr>
            <p:nvPr/>
          </p:nvSpPr>
          <p:spPr bwMode="auto">
            <a:xfrm>
              <a:off x="1576" y="1343"/>
              <a:ext cx="1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8260" name="Rectangle 52"/>
            <p:cNvSpPr>
              <a:spLocks noChangeArrowheads="1"/>
            </p:cNvSpPr>
            <p:nvPr/>
          </p:nvSpPr>
          <p:spPr bwMode="auto">
            <a:xfrm>
              <a:off x="1586" y="1343"/>
              <a:ext cx="8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in</a:t>
              </a:r>
              <a:endParaRPr lang="en-GB" altLang="en-US"/>
            </a:p>
          </p:txBody>
        </p:sp>
        <p:sp>
          <p:nvSpPr>
            <p:cNvPr id="8261" name="Rectangle 53"/>
            <p:cNvSpPr>
              <a:spLocks noChangeArrowheads="1"/>
            </p:cNvSpPr>
            <p:nvPr/>
          </p:nvSpPr>
          <p:spPr bwMode="auto">
            <a:xfrm>
              <a:off x="2270" y="1473"/>
              <a:ext cx="33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8262" name="Oval 54"/>
            <p:cNvSpPr>
              <a:spLocks noChangeArrowheads="1"/>
            </p:cNvSpPr>
            <p:nvPr/>
          </p:nvSpPr>
          <p:spPr bwMode="auto">
            <a:xfrm>
              <a:off x="2230" y="1598"/>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8263" name="Oval 55"/>
            <p:cNvSpPr>
              <a:spLocks noChangeArrowheads="1"/>
            </p:cNvSpPr>
            <p:nvPr/>
          </p:nvSpPr>
          <p:spPr bwMode="auto">
            <a:xfrm>
              <a:off x="2230" y="1598"/>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64" name="Freeform 56"/>
            <p:cNvSpPr>
              <a:spLocks noEditPoints="1"/>
            </p:cNvSpPr>
            <p:nvPr/>
          </p:nvSpPr>
          <p:spPr bwMode="auto">
            <a:xfrm>
              <a:off x="2563" y="1069"/>
              <a:ext cx="194" cy="265"/>
            </a:xfrm>
            <a:custGeom>
              <a:avLst/>
              <a:gdLst>
                <a:gd name="T0" fmla="*/ 0 w 225"/>
                <a:gd name="T1" fmla="*/ 24 h 320"/>
                <a:gd name="T2" fmla="*/ 25 w 225"/>
                <a:gd name="T3" fmla="*/ 24 h 320"/>
                <a:gd name="T4" fmla="*/ 25 w 225"/>
                <a:gd name="T5" fmla="*/ 12 h 320"/>
                <a:gd name="T6" fmla="*/ 25 w 225"/>
                <a:gd name="T7" fmla="*/ 37 h 320"/>
                <a:gd name="T8" fmla="*/ 25 w 225"/>
                <a:gd name="T9" fmla="*/ 31 h 320"/>
                <a:gd name="T10" fmla="*/ 51 w 225"/>
                <a:gd name="T11" fmla="*/ 38 h 320"/>
                <a:gd name="T12" fmla="*/ 51 w 225"/>
                <a:gd name="T13" fmla="*/ 48 h 320"/>
                <a:gd name="T14" fmla="*/ 25 w 225"/>
                <a:gd name="T15" fmla="*/ 18 h 320"/>
                <a:gd name="T16" fmla="*/ 51 w 225"/>
                <a:gd name="T17" fmla="*/ 10 h 320"/>
                <a:gd name="T18" fmla="*/ 51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5" name="Freeform 57"/>
            <p:cNvSpPr>
              <a:spLocks/>
            </p:cNvSpPr>
            <p:nvPr/>
          </p:nvSpPr>
          <p:spPr bwMode="auto">
            <a:xfrm>
              <a:off x="2661" y="1148"/>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6" name="Freeform 58"/>
            <p:cNvSpPr>
              <a:spLocks/>
            </p:cNvSpPr>
            <p:nvPr/>
          </p:nvSpPr>
          <p:spPr bwMode="auto">
            <a:xfrm>
              <a:off x="2661" y="1148"/>
              <a:ext cx="26" cy="22"/>
            </a:xfrm>
            <a:custGeom>
              <a:avLst/>
              <a:gdLst>
                <a:gd name="T0" fmla="*/ 0 w 31"/>
                <a:gd name="T1" fmla="*/ 3 h 27"/>
                <a:gd name="T2" fmla="*/ 3 w 31"/>
                <a:gd name="T3" fmla="*/ 0 h 27"/>
                <a:gd name="T4" fmla="*/ 6 w 31"/>
                <a:gd name="T5" fmla="*/ 4 h 27"/>
                <a:gd name="T6" fmla="*/ 0 w 31"/>
                <a:gd name="T7" fmla="*/ 3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7" name="Line 59"/>
            <p:cNvSpPr>
              <a:spLocks noChangeShapeType="1"/>
            </p:cNvSpPr>
            <p:nvPr/>
          </p:nvSpPr>
          <p:spPr bwMode="auto">
            <a:xfrm>
              <a:off x="2241" y="1202"/>
              <a:ext cx="322"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8" name="Rectangle 60"/>
            <p:cNvSpPr>
              <a:spLocks noChangeArrowheads="1"/>
            </p:cNvSpPr>
            <p:nvPr/>
          </p:nvSpPr>
          <p:spPr bwMode="auto">
            <a:xfrm>
              <a:off x="2086" y="955"/>
              <a:ext cx="13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8269" name="Rectangle 61"/>
            <p:cNvSpPr>
              <a:spLocks noChangeArrowheads="1"/>
            </p:cNvSpPr>
            <p:nvPr/>
          </p:nvSpPr>
          <p:spPr bwMode="auto">
            <a:xfrm>
              <a:off x="2626" y="1286"/>
              <a:ext cx="10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8270" name="Rectangle 62"/>
            <p:cNvSpPr>
              <a:spLocks noChangeArrowheads="1"/>
            </p:cNvSpPr>
            <p:nvPr/>
          </p:nvSpPr>
          <p:spPr bwMode="auto">
            <a:xfrm>
              <a:off x="2786" y="1209"/>
              <a:ext cx="38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8271" name="Oval 63"/>
            <p:cNvSpPr>
              <a:spLocks noChangeArrowheads="1"/>
            </p:cNvSpPr>
            <p:nvPr/>
          </p:nvSpPr>
          <p:spPr bwMode="auto">
            <a:xfrm>
              <a:off x="2230" y="1191"/>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8272" name="Oval 64"/>
            <p:cNvSpPr>
              <a:spLocks noChangeArrowheads="1"/>
            </p:cNvSpPr>
            <p:nvPr/>
          </p:nvSpPr>
          <p:spPr bwMode="auto">
            <a:xfrm>
              <a:off x="2230" y="1191"/>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73" name="Freeform 65"/>
            <p:cNvSpPr>
              <a:spLocks/>
            </p:cNvSpPr>
            <p:nvPr/>
          </p:nvSpPr>
          <p:spPr bwMode="auto">
            <a:xfrm>
              <a:off x="2730" y="877"/>
              <a:ext cx="54" cy="137"/>
            </a:xfrm>
            <a:custGeom>
              <a:avLst/>
              <a:gdLst>
                <a:gd name="T0" fmla="*/ 8 w 62"/>
                <a:gd name="T1" fmla="*/ 25 h 166"/>
                <a:gd name="T2" fmla="*/ 0 w 62"/>
                <a:gd name="T3" fmla="*/ 22 h 166"/>
                <a:gd name="T4" fmla="*/ 16 w 62"/>
                <a:gd name="T5" fmla="*/ 18 h 166"/>
                <a:gd name="T6" fmla="*/ 0 w 62"/>
                <a:gd name="T7" fmla="*/ 14 h 166"/>
                <a:gd name="T8" fmla="*/ 16 w 62"/>
                <a:gd name="T9" fmla="*/ 10 h 166"/>
                <a:gd name="T10" fmla="*/ 0 w 62"/>
                <a:gd name="T11" fmla="*/ 6 h 166"/>
                <a:gd name="T12" fmla="*/ 16 w 62"/>
                <a:gd name="T13" fmla="*/ 2 h 166"/>
                <a:gd name="T14" fmla="*/ 8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4" name="Line 66"/>
            <p:cNvSpPr>
              <a:spLocks noChangeShapeType="1"/>
            </p:cNvSpPr>
            <p:nvPr/>
          </p:nvSpPr>
          <p:spPr bwMode="auto">
            <a:xfrm flipV="1">
              <a:off x="2757" y="1014"/>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5" name="Line 67"/>
            <p:cNvSpPr>
              <a:spLocks noChangeShapeType="1"/>
            </p:cNvSpPr>
            <p:nvPr/>
          </p:nvSpPr>
          <p:spPr bwMode="auto">
            <a:xfrm flipV="1">
              <a:off x="2757" y="794"/>
              <a:ext cx="1"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6" name="Line 68"/>
            <p:cNvSpPr>
              <a:spLocks noChangeShapeType="1"/>
            </p:cNvSpPr>
            <p:nvPr/>
          </p:nvSpPr>
          <p:spPr bwMode="auto">
            <a:xfrm>
              <a:off x="2757" y="1069"/>
              <a:ext cx="29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7" name="Line 69"/>
            <p:cNvSpPr>
              <a:spLocks noChangeShapeType="1"/>
            </p:cNvSpPr>
            <p:nvPr/>
          </p:nvSpPr>
          <p:spPr bwMode="auto">
            <a:xfrm>
              <a:off x="3015" y="959"/>
              <a:ext cx="6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8" name="Line 70"/>
            <p:cNvSpPr>
              <a:spLocks noChangeShapeType="1"/>
            </p:cNvSpPr>
            <p:nvPr/>
          </p:nvSpPr>
          <p:spPr bwMode="auto">
            <a:xfrm>
              <a:off x="3015" y="926"/>
              <a:ext cx="6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9" name="Line 71"/>
            <p:cNvSpPr>
              <a:spLocks noChangeShapeType="1"/>
            </p:cNvSpPr>
            <p:nvPr/>
          </p:nvSpPr>
          <p:spPr bwMode="auto">
            <a:xfrm flipV="1">
              <a:off x="3047" y="962"/>
              <a:ext cx="1" cy="10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0" name="Line 72"/>
            <p:cNvSpPr>
              <a:spLocks noChangeShapeType="1"/>
            </p:cNvSpPr>
            <p:nvPr/>
          </p:nvSpPr>
          <p:spPr bwMode="auto">
            <a:xfrm flipV="1">
              <a:off x="3047" y="794"/>
              <a:ext cx="1" cy="132"/>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1" name="Oval 73"/>
            <p:cNvSpPr>
              <a:spLocks noChangeArrowheads="1"/>
            </p:cNvSpPr>
            <p:nvPr/>
          </p:nvSpPr>
          <p:spPr bwMode="auto">
            <a:xfrm>
              <a:off x="2746" y="1059"/>
              <a:ext cx="21" cy="21"/>
            </a:xfrm>
            <a:prstGeom prst="ellipse">
              <a:avLst/>
            </a:prstGeom>
            <a:solidFill>
              <a:srgbClr val="000000"/>
            </a:solidFill>
            <a:ln w="0">
              <a:solidFill>
                <a:srgbClr val="000000"/>
              </a:solidFill>
              <a:round/>
              <a:headEnd/>
              <a:tailEnd/>
            </a:ln>
          </p:spPr>
          <p:txBody>
            <a:bodyPr/>
            <a:lstStyle/>
            <a:p>
              <a:endParaRPr lang="en-US" altLang="en-US"/>
            </a:p>
          </p:txBody>
        </p:sp>
        <p:sp>
          <p:nvSpPr>
            <p:cNvPr id="8282" name="Oval 74"/>
            <p:cNvSpPr>
              <a:spLocks noChangeArrowheads="1"/>
            </p:cNvSpPr>
            <p:nvPr/>
          </p:nvSpPr>
          <p:spPr bwMode="auto">
            <a:xfrm>
              <a:off x="2746" y="1059"/>
              <a:ext cx="21"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83" name="Rectangle 75"/>
            <p:cNvSpPr>
              <a:spLocks noChangeArrowheads="1"/>
            </p:cNvSpPr>
            <p:nvPr/>
          </p:nvSpPr>
          <p:spPr bwMode="auto">
            <a:xfrm>
              <a:off x="2603" y="873"/>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8284" name="Rectangle 76"/>
            <p:cNvSpPr>
              <a:spLocks noChangeArrowheads="1"/>
            </p:cNvSpPr>
            <p:nvPr/>
          </p:nvSpPr>
          <p:spPr bwMode="auto">
            <a:xfrm>
              <a:off x="2603" y="945"/>
              <a:ext cx="8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8285" name="Rectangle 77"/>
            <p:cNvSpPr>
              <a:spLocks noChangeArrowheads="1"/>
            </p:cNvSpPr>
            <p:nvPr/>
          </p:nvSpPr>
          <p:spPr bwMode="auto">
            <a:xfrm>
              <a:off x="2882" y="873"/>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Ce2</a:t>
              </a:r>
              <a:endParaRPr lang="en-GB" altLang="en-US"/>
            </a:p>
          </p:txBody>
        </p:sp>
        <p:sp>
          <p:nvSpPr>
            <p:cNvPr id="8286" name="Rectangle 78"/>
            <p:cNvSpPr>
              <a:spLocks noChangeArrowheads="1"/>
            </p:cNvSpPr>
            <p:nvPr/>
          </p:nvSpPr>
          <p:spPr bwMode="auto">
            <a:xfrm>
              <a:off x="2882" y="945"/>
              <a:ext cx="15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6.8u</a:t>
              </a:r>
              <a:endParaRPr lang="en-GB" altLang="en-US"/>
            </a:p>
          </p:txBody>
        </p:sp>
        <p:sp>
          <p:nvSpPr>
            <p:cNvPr id="8287" name="Line 79"/>
            <p:cNvSpPr>
              <a:spLocks noChangeShapeType="1"/>
            </p:cNvSpPr>
            <p:nvPr/>
          </p:nvSpPr>
          <p:spPr bwMode="auto">
            <a:xfrm>
              <a:off x="2241" y="794"/>
              <a:ext cx="102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8" name="Oval 80"/>
            <p:cNvSpPr>
              <a:spLocks noChangeArrowheads="1"/>
            </p:cNvSpPr>
            <p:nvPr/>
          </p:nvSpPr>
          <p:spPr bwMode="auto">
            <a:xfrm>
              <a:off x="2746" y="783"/>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8289" name="Oval 81"/>
            <p:cNvSpPr>
              <a:spLocks noChangeArrowheads="1"/>
            </p:cNvSpPr>
            <p:nvPr/>
          </p:nvSpPr>
          <p:spPr bwMode="auto">
            <a:xfrm>
              <a:off x="2746" y="78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90" name="Oval 82"/>
            <p:cNvSpPr>
              <a:spLocks noChangeArrowheads="1"/>
            </p:cNvSpPr>
            <p:nvPr/>
          </p:nvSpPr>
          <p:spPr bwMode="auto">
            <a:xfrm>
              <a:off x="3037" y="783"/>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8291" name="Oval 83"/>
            <p:cNvSpPr>
              <a:spLocks noChangeArrowheads="1"/>
            </p:cNvSpPr>
            <p:nvPr/>
          </p:nvSpPr>
          <p:spPr bwMode="auto">
            <a:xfrm>
              <a:off x="3037" y="78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92" name="Oval 84"/>
            <p:cNvSpPr>
              <a:spLocks noChangeArrowheads="1"/>
            </p:cNvSpPr>
            <p:nvPr/>
          </p:nvSpPr>
          <p:spPr bwMode="auto">
            <a:xfrm>
              <a:off x="2467" y="783"/>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8293" name="Oval 85"/>
            <p:cNvSpPr>
              <a:spLocks noChangeArrowheads="1"/>
            </p:cNvSpPr>
            <p:nvPr/>
          </p:nvSpPr>
          <p:spPr bwMode="auto">
            <a:xfrm>
              <a:off x="2467" y="783"/>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94" name="Line 86"/>
            <p:cNvSpPr>
              <a:spLocks noChangeShapeType="1"/>
            </p:cNvSpPr>
            <p:nvPr/>
          </p:nvSpPr>
          <p:spPr bwMode="auto">
            <a:xfrm flipV="1">
              <a:off x="2477" y="706"/>
              <a:ext cx="1" cy="8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 name="Oval 87"/>
            <p:cNvSpPr>
              <a:spLocks noChangeArrowheads="1"/>
            </p:cNvSpPr>
            <p:nvPr/>
          </p:nvSpPr>
          <p:spPr bwMode="auto">
            <a:xfrm>
              <a:off x="2467" y="695"/>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8296" name="Oval 88"/>
            <p:cNvSpPr>
              <a:spLocks noChangeArrowheads="1"/>
            </p:cNvSpPr>
            <p:nvPr/>
          </p:nvSpPr>
          <p:spPr bwMode="auto">
            <a:xfrm>
              <a:off x="2467" y="695"/>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297" name="Rectangle 89"/>
            <p:cNvSpPr>
              <a:spLocks noChangeArrowheads="1"/>
            </p:cNvSpPr>
            <p:nvPr/>
          </p:nvSpPr>
          <p:spPr bwMode="auto">
            <a:xfrm>
              <a:off x="2345" y="661"/>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8298" name="Line 90"/>
            <p:cNvSpPr>
              <a:spLocks noChangeShapeType="1"/>
            </p:cNvSpPr>
            <p:nvPr/>
          </p:nvSpPr>
          <p:spPr bwMode="auto">
            <a:xfrm flipV="1">
              <a:off x="2757" y="1334"/>
              <a:ext cx="1" cy="39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 name="Freeform 91"/>
            <p:cNvSpPr>
              <a:spLocks/>
            </p:cNvSpPr>
            <p:nvPr/>
          </p:nvSpPr>
          <p:spPr bwMode="auto">
            <a:xfrm>
              <a:off x="2730" y="1731"/>
              <a:ext cx="54" cy="138"/>
            </a:xfrm>
            <a:custGeom>
              <a:avLst/>
              <a:gdLst>
                <a:gd name="T0" fmla="*/ 8 w 62"/>
                <a:gd name="T1" fmla="*/ 25 h 167"/>
                <a:gd name="T2" fmla="*/ 0 w 62"/>
                <a:gd name="T3" fmla="*/ 22 h 167"/>
                <a:gd name="T4" fmla="*/ 16 w 62"/>
                <a:gd name="T5" fmla="*/ 18 h 167"/>
                <a:gd name="T6" fmla="*/ 0 w 62"/>
                <a:gd name="T7" fmla="*/ 14 h 167"/>
                <a:gd name="T8" fmla="*/ 16 w 62"/>
                <a:gd name="T9" fmla="*/ 10 h 167"/>
                <a:gd name="T10" fmla="*/ 0 w 62"/>
                <a:gd name="T11" fmla="*/ 7 h 167"/>
                <a:gd name="T12" fmla="*/ 16 w 62"/>
                <a:gd name="T13" fmla="*/ 2 h 167"/>
                <a:gd name="T14" fmla="*/ 8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 name="Line 92"/>
            <p:cNvSpPr>
              <a:spLocks noChangeShapeType="1"/>
            </p:cNvSpPr>
            <p:nvPr/>
          </p:nvSpPr>
          <p:spPr bwMode="auto">
            <a:xfrm flipV="1">
              <a:off x="2757" y="1869"/>
              <a:ext cx="1" cy="26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 name="Line 93"/>
            <p:cNvSpPr>
              <a:spLocks noChangeShapeType="1"/>
            </p:cNvSpPr>
            <p:nvPr/>
          </p:nvSpPr>
          <p:spPr bwMode="auto">
            <a:xfrm flipH="1">
              <a:off x="2767" y="1609"/>
              <a:ext cx="30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 name="Freeform 94"/>
            <p:cNvSpPr>
              <a:spLocks noEditPoints="1"/>
            </p:cNvSpPr>
            <p:nvPr/>
          </p:nvSpPr>
          <p:spPr bwMode="auto">
            <a:xfrm>
              <a:off x="3071" y="1477"/>
              <a:ext cx="194" cy="264"/>
            </a:xfrm>
            <a:custGeom>
              <a:avLst/>
              <a:gdLst>
                <a:gd name="T0" fmla="*/ 0 w 225"/>
                <a:gd name="T1" fmla="*/ 23 h 320"/>
                <a:gd name="T2" fmla="*/ 25 w 225"/>
                <a:gd name="T3" fmla="*/ 23 h 320"/>
                <a:gd name="T4" fmla="*/ 25 w 225"/>
                <a:gd name="T5" fmla="*/ 35 h 320"/>
                <a:gd name="T6" fmla="*/ 25 w 225"/>
                <a:gd name="T7" fmla="*/ 12 h 320"/>
                <a:gd name="T8" fmla="*/ 25 w 225"/>
                <a:gd name="T9" fmla="*/ 17 h 320"/>
                <a:gd name="T10" fmla="*/ 51 w 225"/>
                <a:gd name="T11" fmla="*/ 10 h 320"/>
                <a:gd name="T12" fmla="*/ 51 w 225"/>
                <a:gd name="T13" fmla="*/ 0 h 320"/>
                <a:gd name="T14" fmla="*/ 25 w 225"/>
                <a:gd name="T15" fmla="*/ 29 h 320"/>
                <a:gd name="T16" fmla="*/ 51 w 225"/>
                <a:gd name="T17" fmla="*/ 37 h 320"/>
                <a:gd name="T18" fmla="*/ 51 w 225"/>
                <a:gd name="T19" fmla="*/ 46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 name="Freeform 95"/>
            <p:cNvSpPr>
              <a:spLocks/>
            </p:cNvSpPr>
            <p:nvPr/>
          </p:nvSpPr>
          <p:spPr bwMode="auto">
            <a:xfrm>
              <a:off x="3238" y="1663"/>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04" name="Freeform 96"/>
            <p:cNvSpPr>
              <a:spLocks/>
            </p:cNvSpPr>
            <p:nvPr/>
          </p:nvSpPr>
          <p:spPr bwMode="auto">
            <a:xfrm>
              <a:off x="3238" y="1663"/>
              <a:ext cx="27" cy="23"/>
            </a:xfrm>
            <a:custGeom>
              <a:avLst/>
              <a:gdLst>
                <a:gd name="T0" fmla="*/ 6 w 32"/>
                <a:gd name="T1" fmla="*/ 4 h 28"/>
                <a:gd name="T2" fmla="*/ 0 w 32"/>
                <a:gd name="T3" fmla="*/ 4 h 28"/>
                <a:gd name="T4" fmla="*/ 3 w 32"/>
                <a:gd name="T5" fmla="*/ 0 h 28"/>
                <a:gd name="T6" fmla="*/ 6 w 32"/>
                <a:gd name="T7" fmla="*/ 4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5" name="Rectangle 97"/>
            <p:cNvSpPr>
              <a:spLocks noChangeArrowheads="1"/>
            </p:cNvSpPr>
            <p:nvPr/>
          </p:nvSpPr>
          <p:spPr bwMode="auto">
            <a:xfrm>
              <a:off x="3286" y="1616"/>
              <a:ext cx="33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8306" name="Freeform 98"/>
            <p:cNvSpPr>
              <a:spLocks/>
            </p:cNvSpPr>
            <p:nvPr/>
          </p:nvSpPr>
          <p:spPr bwMode="auto">
            <a:xfrm>
              <a:off x="3236" y="1092"/>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7" name="Line 99"/>
            <p:cNvSpPr>
              <a:spLocks noChangeShapeType="1"/>
            </p:cNvSpPr>
            <p:nvPr/>
          </p:nvSpPr>
          <p:spPr bwMode="auto">
            <a:xfrm flipV="1">
              <a:off x="3263" y="794"/>
              <a:ext cx="0" cy="29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8" name="Line 100"/>
            <p:cNvSpPr>
              <a:spLocks noChangeShapeType="1"/>
            </p:cNvSpPr>
            <p:nvPr/>
          </p:nvSpPr>
          <p:spPr bwMode="auto">
            <a:xfrm flipH="1" flipV="1">
              <a:off x="3263" y="1229"/>
              <a:ext cx="2" cy="24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9" name="Oval 101"/>
            <p:cNvSpPr>
              <a:spLocks noChangeArrowheads="1"/>
            </p:cNvSpPr>
            <p:nvPr/>
          </p:nvSpPr>
          <p:spPr bwMode="auto">
            <a:xfrm>
              <a:off x="2746" y="1598"/>
              <a:ext cx="21" cy="22"/>
            </a:xfrm>
            <a:prstGeom prst="ellipse">
              <a:avLst/>
            </a:prstGeom>
            <a:solidFill>
              <a:srgbClr val="000000"/>
            </a:solidFill>
            <a:ln w="0">
              <a:solidFill>
                <a:srgbClr val="000000"/>
              </a:solidFill>
              <a:round/>
              <a:headEnd/>
              <a:tailEnd/>
            </a:ln>
          </p:spPr>
          <p:txBody>
            <a:bodyPr/>
            <a:lstStyle/>
            <a:p>
              <a:endParaRPr lang="en-US" altLang="en-US"/>
            </a:p>
          </p:txBody>
        </p:sp>
        <p:sp>
          <p:nvSpPr>
            <p:cNvPr id="8310" name="Oval 102"/>
            <p:cNvSpPr>
              <a:spLocks noChangeArrowheads="1"/>
            </p:cNvSpPr>
            <p:nvPr/>
          </p:nvSpPr>
          <p:spPr bwMode="auto">
            <a:xfrm>
              <a:off x="2746" y="1598"/>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11" name="Rectangle 103"/>
            <p:cNvSpPr>
              <a:spLocks noChangeArrowheads="1"/>
            </p:cNvSpPr>
            <p:nvPr/>
          </p:nvSpPr>
          <p:spPr bwMode="auto">
            <a:xfrm>
              <a:off x="3065" y="1508"/>
              <a:ext cx="10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8312" name="Rectangle 104"/>
            <p:cNvSpPr>
              <a:spLocks noChangeArrowheads="1"/>
            </p:cNvSpPr>
            <p:nvPr/>
          </p:nvSpPr>
          <p:spPr bwMode="auto">
            <a:xfrm>
              <a:off x="2603" y="1761"/>
              <a:ext cx="13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8313" name="Rectangle 105"/>
            <p:cNvSpPr>
              <a:spLocks noChangeArrowheads="1"/>
            </p:cNvSpPr>
            <p:nvPr/>
          </p:nvSpPr>
          <p:spPr bwMode="auto">
            <a:xfrm>
              <a:off x="2807" y="1761"/>
              <a:ext cx="14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8314" name="Rectangle 106"/>
            <p:cNvSpPr>
              <a:spLocks noChangeArrowheads="1"/>
            </p:cNvSpPr>
            <p:nvPr/>
          </p:nvSpPr>
          <p:spPr bwMode="auto">
            <a:xfrm>
              <a:off x="3307" y="1090"/>
              <a:ext cx="13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8315" name="Rectangle 107"/>
            <p:cNvSpPr>
              <a:spLocks noChangeArrowheads="1"/>
            </p:cNvSpPr>
            <p:nvPr/>
          </p:nvSpPr>
          <p:spPr bwMode="auto">
            <a:xfrm>
              <a:off x="3307" y="1168"/>
              <a:ext cx="19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8316" name="Line 108"/>
            <p:cNvSpPr>
              <a:spLocks noChangeShapeType="1"/>
            </p:cNvSpPr>
            <p:nvPr/>
          </p:nvSpPr>
          <p:spPr bwMode="auto">
            <a:xfrm>
              <a:off x="3263" y="1367"/>
              <a:ext cx="2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7" name="Line 109"/>
            <p:cNvSpPr>
              <a:spLocks noChangeShapeType="1"/>
            </p:cNvSpPr>
            <p:nvPr/>
          </p:nvSpPr>
          <p:spPr bwMode="auto">
            <a:xfrm flipH="1">
              <a:off x="3263" y="1741"/>
              <a:ext cx="2" cy="17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18" name="Freeform 110"/>
            <p:cNvSpPr>
              <a:spLocks/>
            </p:cNvSpPr>
            <p:nvPr/>
          </p:nvSpPr>
          <p:spPr bwMode="auto">
            <a:xfrm>
              <a:off x="3236" y="1917"/>
              <a:ext cx="53" cy="138"/>
            </a:xfrm>
            <a:custGeom>
              <a:avLst/>
              <a:gdLst>
                <a:gd name="T0" fmla="*/ 7 w 62"/>
                <a:gd name="T1" fmla="*/ 25 h 167"/>
                <a:gd name="T2" fmla="*/ 0 w 62"/>
                <a:gd name="T3" fmla="*/ 22 h 167"/>
                <a:gd name="T4" fmla="*/ 13 w 62"/>
                <a:gd name="T5" fmla="*/ 18 h 167"/>
                <a:gd name="T6" fmla="*/ 0 w 62"/>
                <a:gd name="T7" fmla="*/ 14 h 167"/>
                <a:gd name="T8" fmla="*/ 13 w 62"/>
                <a:gd name="T9" fmla="*/ 10 h 167"/>
                <a:gd name="T10" fmla="*/ 0 w 62"/>
                <a:gd name="T11" fmla="*/ 7 h 167"/>
                <a:gd name="T12" fmla="*/ 13 w 62"/>
                <a:gd name="T13" fmla="*/ 2 h 167"/>
                <a:gd name="T14" fmla="*/ 7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19" name="Line 111"/>
            <p:cNvSpPr>
              <a:spLocks noChangeShapeType="1"/>
            </p:cNvSpPr>
            <p:nvPr/>
          </p:nvSpPr>
          <p:spPr bwMode="auto">
            <a:xfrm>
              <a:off x="2757" y="2138"/>
              <a:ext cx="506" cy="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0" name="Line 112"/>
            <p:cNvSpPr>
              <a:spLocks noChangeShapeType="1"/>
            </p:cNvSpPr>
            <p:nvPr/>
          </p:nvSpPr>
          <p:spPr bwMode="auto">
            <a:xfrm flipV="1">
              <a:off x="3263" y="2055"/>
              <a:ext cx="0" cy="8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1" name="Line 113"/>
            <p:cNvSpPr>
              <a:spLocks noChangeShapeType="1"/>
            </p:cNvSpPr>
            <p:nvPr/>
          </p:nvSpPr>
          <p:spPr bwMode="auto">
            <a:xfrm>
              <a:off x="3531" y="1807"/>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2" name="Line 114"/>
            <p:cNvSpPr>
              <a:spLocks noChangeShapeType="1"/>
            </p:cNvSpPr>
            <p:nvPr/>
          </p:nvSpPr>
          <p:spPr bwMode="auto">
            <a:xfrm>
              <a:off x="3563" y="1807"/>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3" name="Line 115"/>
            <p:cNvSpPr>
              <a:spLocks noChangeShapeType="1"/>
            </p:cNvSpPr>
            <p:nvPr/>
          </p:nvSpPr>
          <p:spPr bwMode="auto">
            <a:xfrm>
              <a:off x="3263" y="1840"/>
              <a:ext cx="26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4" name="Rectangle 116"/>
            <p:cNvSpPr>
              <a:spLocks noChangeArrowheads="1"/>
            </p:cNvSpPr>
            <p:nvPr/>
          </p:nvSpPr>
          <p:spPr bwMode="auto">
            <a:xfrm>
              <a:off x="3323" y="1751"/>
              <a:ext cx="1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8325" name="Rectangle 117"/>
            <p:cNvSpPr>
              <a:spLocks noChangeArrowheads="1"/>
            </p:cNvSpPr>
            <p:nvPr/>
          </p:nvSpPr>
          <p:spPr bwMode="auto">
            <a:xfrm>
              <a:off x="3340" y="1751"/>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8326" name="Line 118"/>
            <p:cNvSpPr>
              <a:spLocks noChangeShapeType="1"/>
            </p:cNvSpPr>
            <p:nvPr/>
          </p:nvSpPr>
          <p:spPr bwMode="auto">
            <a:xfrm>
              <a:off x="3370" y="1840"/>
              <a:ext cx="2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27" name="Freeform 119"/>
            <p:cNvSpPr>
              <a:spLocks/>
            </p:cNvSpPr>
            <p:nvPr/>
          </p:nvSpPr>
          <p:spPr bwMode="auto">
            <a:xfrm>
              <a:off x="3355" y="1821"/>
              <a:ext cx="39" cy="39"/>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328" name="Oval 120"/>
            <p:cNvSpPr>
              <a:spLocks noChangeArrowheads="1"/>
            </p:cNvSpPr>
            <p:nvPr/>
          </p:nvSpPr>
          <p:spPr bwMode="auto">
            <a:xfrm>
              <a:off x="2983" y="2127"/>
              <a:ext cx="21" cy="21"/>
            </a:xfrm>
            <a:prstGeom prst="ellipse">
              <a:avLst/>
            </a:prstGeom>
            <a:solidFill>
              <a:srgbClr val="000000"/>
            </a:solidFill>
            <a:ln w="0">
              <a:solidFill>
                <a:srgbClr val="000000"/>
              </a:solidFill>
              <a:round/>
              <a:headEnd/>
              <a:tailEnd/>
            </a:ln>
          </p:spPr>
          <p:txBody>
            <a:bodyPr/>
            <a:lstStyle/>
            <a:p>
              <a:endParaRPr lang="en-US" altLang="en-US"/>
            </a:p>
          </p:txBody>
        </p:sp>
        <p:sp>
          <p:nvSpPr>
            <p:cNvPr id="8329" name="Oval 121"/>
            <p:cNvSpPr>
              <a:spLocks noChangeArrowheads="1"/>
            </p:cNvSpPr>
            <p:nvPr/>
          </p:nvSpPr>
          <p:spPr bwMode="auto">
            <a:xfrm>
              <a:off x="2983" y="2127"/>
              <a:ext cx="21" cy="21"/>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30" name="Oval 122"/>
            <p:cNvSpPr>
              <a:spLocks noChangeArrowheads="1"/>
            </p:cNvSpPr>
            <p:nvPr/>
          </p:nvSpPr>
          <p:spPr bwMode="auto">
            <a:xfrm>
              <a:off x="2983" y="2237"/>
              <a:ext cx="21" cy="22"/>
            </a:xfrm>
            <a:prstGeom prst="ellipse">
              <a:avLst/>
            </a:prstGeom>
            <a:solidFill>
              <a:srgbClr val="FFFFFF"/>
            </a:solidFill>
            <a:ln w="0">
              <a:solidFill>
                <a:srgbClr val="000000"/>
              </a:solidFill>
              <a:round/>
              <a:headEnd/>
              <a:tailEnd/>
            </a:ln>
          </p:spPr>
          <p:txBody>
            <a:bodyPr/>
            <a:lstStyle/>
            <a:p>
              <a:endParaRPr lang="en-US" altLang="en-US"/>
            </a:p>
          </p:txBody>
        </p:sp>
        <p:sp>
          <p:nvSpPr>
            <p:cNvPr id="8331" name="Oval 123"/>
            <p:cNvSpPr>
              <a:spLocks noChangeArrowheads="1"/>
            </p:cNvSpPr>
            <p:nvPr/>
          </p:nvSpPr>
          <p:spPr bwMode="auto">
            <a:xfrm>
              <a:off x="2983" y="2237"/>
              <a:ext cx="21"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32" name="Rectangle 124"/>
            <p:cNvSpPr>
              <a:spLocks noChangeArrowheads="1"/>
            </p:cNvSpPr>
            <p:nvPr/>
          </p:nvSpPr>
          <p:spPr bwMode="auto">
            <a:xfrm>
              <a:off x="3027" y="2226"/>
              <a:ext cx="13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8333" name="Rectangle 125"/>
            <p:cNvSpPr>
              <a:spLocks noChangeArrowheads="1"/>
            </p:cNvSpPr>
            <p:nvPr/>
          </p:nvSpPr>
          <p:spPr bwMode="auto">
            <a:xfrm>
              <a:off x="3096" y="1915"/>
              <a:ext cx="14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8334" name="Rectangle 126"/>
            <p:cNvSpPr>
              <a:spLocks noChangeArrowheads="1"/>
            </p:cNvSpPr>
            <p:nvPr/>
          </p:nvSpPr>
          <p:spPr bwMode="auto">
            <a:xfrm>
              <a:off x="3096" y="1988"/>
              <a:ext cx="14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8335" name="Line 127"/>
            <p:cNvSpPr>
              <a:spLocks noChangeShapeType="1"/>
            </p:cNvSpPr>
            <p:nvPr/>
          </p:nvSpPr>
          <p:spPr bwMode="auto">
            <a:xfrm>
              <a:off x="3563" y="1840"/>
              <a:ext cx="34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36" name="Oval 128"/>
            <p:cNvSpPr>
              <a:spLocks noChangeArrowheads="1"/>
            </p:cNvSpPr>
            <p:nvPr/>
          </p:nvSpPr>
          <p:spPr bwMode="auto">
            <a:xfrm>
              <a:off x="3897" y="1829"/>
              <a:ext cx="22" cy="23"/>
            </a:xfrm>
            <a:prstGeom prst="ellipse">
              <a:avLst/>
            </a:prstGeom>
            <a:solidFill>
              <a:srgbClr val="FFFFFF"/>
            </a:solidFill>
            <a:ln w="0">
              <a:solidFill>
                <a:srgbClr val="000000"/>
              </a:solidFill>
              <a:round/>
              <a:headEnd/>
              <a:tailEnd/>
            </a:ln>
          </p:spPr>
          <p:txBody>
            <a:bodyPr/>
            <a:lstStyle/>
            <a:p>
              <a:endParaRPr lang="en-US" altLang="en-US"/>
            </a:p>
          </p:txBody>
        </p:sp>
        <p:sp>
          <p:nvSpPr>
            <p:cNvPr id="8337" name="Oval 129"/>
            <p:cNvSpPr>
              <a:spLocks noChangeArrowheads="1"/>
            </p:cNvSpPr>
            <p:nvPr/>
          </p:nvSpPr>
          <p:spPr bwMode="auto">
            <a:xfrm>
              <a:off x="3897" y="1829"/>
              <a:ext cx="22"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38" name="Rectangle 130"/>
            <p:cNvSpPr>
              <a:spLocks noChangeArrowheads="1"/>
            </p:cNvSpPr>
            <p:nvPr/>
          </p:nvSpPr>
          <p:spPr bwMode="auto">
            <a:xfrm>
              <a:off x="3511" y="1730"/>
              <a:ext cx="10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C2</a:t>
              </a:r>
              <a:endParaRPr lang="en-GB" altLang="en-US"/>
            </a:p>
          </p:txBody>
        </p:sp>
        <p:sp>
          <p:nvSpPr>
            <p:cNvPr id="8339" name="Rectangle 131"/>
            <p:cNvSpPr>
              <a:spLocks noChangeArrowheads="1"/>
            </p:cNvSpPr>
            <p:nvPr/>
          </p:nvSpPr>
          <p:spPr bwMode="auto">
            <a:xfrm>
              <a:off x="3511" y="1895"/>
              <a:ext cx="8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1u</a:t>
              </a:r>
              <a:endParaRPr lang="en-GB" altLang="en-US"/>
            </a:p>
          </p:txBody>
        </p:sp>
        <p:sp>
          <p:nvSpPr>
            <p:cNvPr id="8340" name="Line 132"/>
            <p:cNvSpPr>
              <a:spLocks noChangeShapeType="1"/>
            </p:cNvSpPr>
            <p:nvPr/>
          </p:nvSpPr>
          <p:spPr bwMode="auto">
            <a:xfrm flipV="1">
              <a:off x="3531" y="596"/>
              <a:ext cx="1" cy="77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1" name="Freeform 133"/>
            <p:cNvSpPr>
              <a:spLocks/>
            </p:cNvSpPr>
            <p:nvPr/>
          </p:nvSpPr>
          <p:spPr bwMode="auto">
            <a:xfrm>
              <a:off x="3720" y="1945"/>
              <a:ext cx="53" cy="137"/>
            </a:xfrm>
            <a:custGeom>
              <a:avLst/>
              <a:gdLst>
                <a:gd name="T0" fmla="*/ 7 w 62"/>
                <a:gd name="T1" fmla="*/ 25 h 166"/>
                <a:gd name="T2" fmla="*/ 0 w 62"/>
                <a:gd name="T3" fmla="*/ 22 h 166"/>
                <a:gd name="T4" fmla="*/ 13 w 62"/>
                <a:gd name="T5" fmla="*/ 18 h 166"/>
                <a:gd name="T6" fmla="*/ 0 w 62"/>
                <a:gd name="T7" fmla="*/ 14 h 166"/>
                <a:gd name="T8" fmla="*/ 13 w 62"/>
                <a:gd name="T9" fmla="*/ 10 h 166"/>
                <a:gd name="T10" fmla="*/ 0 w 62"/>
                <a:gd name="T11" fmla="*/ 6 h 166"/>
                <a:gd name="T12" fmla="*/ 13 w 62"/>
                <a:gd name="T13" fmla="*/ 2 h 166"/>
                <a:gd name="T14" fmla="*/ 7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2" name="Line 134"/>
            <p:cNvSpPr>
              <a:spLocks noChangeShapeType="1"/>
            </p:cNvSpPr>
            <p:nvPr/>
          </p:nvSpPr>
          <p:spPr bwMode="auto">
            <a:xfrm flipV="1">
              <a:off x="3746" y="1840"/>
              <a:ext cx="1" cy="10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3" name="Freeform 135"/>
            <p:cNvSpPr>
              <a:spLocks noEditPoints="1"/>
            </p:cNvSpPr>
            <p:nvPr/>
          </p:nvSpPr>
          <p:spPr bwMode="auto">
            <a:xfrm>
              <a:off x="3709" y="2082"/>
              <a:ext cx="74" cy="194"/>
            </a:xfrm>
            <a:custGeom>
              <a:avLst/>
              <a:gdLst>
                <a:gd name="T0" fmla="*/ 6 w 87"/>
                <a:gd name="T1" fmla="*/ 35 h 234"/>
                <a:gd name="T2" fmla="*/ 12 w 87"/>
                <a:gd name="T3" fmla="*/ 35 h 234"/>
                <a:gd name="T4" fmla="*/ 3 w 87"/>
                <a:gd name="T5" fmla="*/ 33 h 234"/>
                <a:gd name="T6" fmla="*/ 14 w 87"/>
                <a:gd name="T7" fmla="*/ 33 h 234"/>
                <a:gd name="T8" fmla="*/ 0 w 87"/>
                <a:gd name="T9" fmla="*/ 31 h 234"/>
                <a:gd name="T10" fmla="*/ 17 w 87"/>
                <a:gd name="T11" fmla="*/ 31 h 234"/>
                <a:gd name="T12" fmla="*/ 9 w 87"/>
                <a:gd name="T13" fmla="*/ 0 h 234"/>
                <a:gd name="T14" fmla="*/ 9 w 87"/>
                <a:gd name="T15" fmla="*/ 31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5" y="218"/>
                  </a:moveTo>
                  <a:lnTo>
                    <a:pt x="73" y="218"/>
                  </a:lnTo>
                  <a:moveTo>
                    <a:pt x="0" y="202"/>
                  </a:moveTo>
                  <a:lnTo>
                    <a:pt x="87" y="202"/>
                  </a:lnTo>
                  <a:moveTo>
                    <a:pt x="44" y="0"/>
                  </a:moveTo>
                  <a:lnTo>
                    <a:pt x="44" y="20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44" name="Rectangle 136"/>
            <p:cNvSpPr>
              <a:spLocks noChangeArrowheads="1"/>
            </p:cNvSpPr>
            <p:nvPr/>
          </p:nvSpPr>
          <p:spPr bwMode="auto">
            <a:xfrm>
              <a:off x="3862" y="1751"/>
              <a:ext cx="3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v</a:t>
              </a:r>
              <a:endParaRPr lang="en-GB" altLang="en-US"/>
            </a:p>
          </p:txBody>
        </p:sp>
        <p:sp>
          <p:nvSpPr>
            <p:cNvPr id="8345" name="Rectangle 137"/>
            <p:cNvSpPr>
              <a:spLocks noChangeArrowheads="1"/>
            </p:cNvSpPr>
            <p:nvPr/>
          </p:nvSpPr>
          <p:spPr bwMode="auto">
            <a:xfrm>
              <a:off x="3894" y="1751"/>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8346" name="Rectangle 138"/>
            <p:cNvSpPr>
              <a:spLocks noChangeArrowheads="1"/>
            </p:cNvSpPr>
            <p:nvPr/>
          </p:nvSpPr>
          <p:spPr bwMode="auto">
            <a:xfrm>
              <a:off x="3630" y="1977"/>
              <a:ext cx="10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RL</a:t>
              </a:r>
              <a:endParaRPr lang="en-GB" altLang="en-US"/>
            </a:p>
          </p:txBody>
        </p:sp>
        <p:sp>
          <p:nvSpPr>
            <p:cNvPr id="8347" name="Rectangle 139"/>
            <p:cNvSpPr>
              <a:spLocks noChangeArrowheads="1"/>
            </p:cNvSpPr>
            <p:nvPr/>
          </p:nvSpPr>
          <p:spPr bwMode="auto">
            <a:xfrm>
              <a:off x="3790" y="1977"/>
              <a:ext cx="8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1k</a:t>
              </a:r>
              <a:endParaRPr lang="en-GB" altLang="en-US"/>
            </a:p>
          </p:txBody>
        </p:sp>
        <p:sp>
          <p:nvSpPr>
            <p:cNvPr id="8348" name="Oval 140"/>
            <p:cNvSpPr>
              <a:spLocks noChangeArrowheads="1"/>
            </p:cNvSpPr>
            <p:nvPr/>
          </p:nvSpPr>
          <p:spPr bwMode="auto">
            <a:xfrm>
              <a:off x="3735" y="1829"/>
              <a:ext cx="22" cy="23"/>
            </a:xfrm>
            <a:prstGeom prst="ellipse">
              <a:avLst/>
            </a:prstGeom>
            <a:solidFill>
              <a:srgbClr val="000000"/>
            </a:solidFill>
            <a:ln w="0">
              <a:solidFill>
                <a:srgbClr val="000000"/>
              </a:solidFill>
              <a:round/>
              <a:headEnd/>
              <a:tailEnd/>
            </a:ln>
          </p:spPr>
          <p:txBody>
            <a:bodyPr/>
            <a:lstStyle/>
            <a:p>
              <a:endParaRPr lang="en-US" altLang="en-US"/>
            </a:p>
          </p:txBody>
        </p:sp>
        <p:sp>
          <p:nvSpPr>
            <p:cNvPr id="8349" name="Oval 141"/>
            <p:cNvSpPr>
              <a:spLocks noChangeArrowheads="1"/>
            </p:cNvSpPr>
            <p:nvPr/>
          </p:nvSpPr>
          <p:spPr bwMode="auto">
            <a:xfrm>
              <a:off x="3735" y="1829"/>
              <a:ext cx="22"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50" name="Oval 142"/>
            <p:cNvSpPr>
              <a:spLocks noChangeArrowheads="1"/>
            </p:cNvSpPr>
            <p:nvPr/>
          </p:nvSpPr>
          <p:spPr bwMode="auto">
            <a:xfrm>
              <a:off x="3251" y="1356"/>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8351" name="Oval 143"/>
            <p:cNvSpPr>
              <a:spLocks noChangeArrowheads="1"/>
            </p:cNvSpPr>
            <p:nvPr/>
          </p:nvSpPr>
          <p:spPr bwMode="auto">
            <a:xfrm>
              <a:off x="3251" y="1356"/>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52" name="Freeform 144"/>
            <p:cNvSpPr>
              <a:spLocks/>
            </p:cNvSpPr>
            <p:nvPr/>
          </p:nvSpPr>
          <p:spPr bwMode="auto">
            <a:xfrm>
              <a:off x="2940" y="569"/>
              <a:ext cx="134" cy="55"/>
            </a:xfrm>
            <a:custGeom>
              <a:avLst/>
              <a:gdLst>
                <a:gd name="T0" fmla="*/ 34 w 156"/>
                <a:gd name="T1" fmla="*/ 5 h 67"/>
                <a:gd name="T2" fmla="*/ 32 w 156"/>
                <a:gd name="T3" fmla="*/ 9 h 67"/>
                <a:gd name="T4" fmla="*/ 25 w 156"/>
                <a:gd name="T5" fmla="*/ 0 h 67"/>
                <a:gd name="T6" fmla="*/ 20 w 156"/>
                <a:gd name="T7" fmla="*/ 9 h 67"/>
                <a:gd name="T8" fmla="*/ 14 w 156"/>
                <a:gd name="T9" fmla="*/ 0 h 67"/>
                <a:gd name="T10" fmla="*/ 8 w 156"/>
                <a:gd name="T11" fmla="*/ 9 h 67"/>
                <a:gd name="T12" fmla="*/ 3 w 156"/>
                <a:gd name="T13" fmla="*/ 0 h 67"/>
                <a:gd name="T14" fmla="*/ 0 w 156"/>
                <a:gd name="T15" fmla="*/ 5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53" name="Line 145"/>
            <p:cNvSpPr>
              <a:spLocks noChangeShapeType="1"/>
            </p:cNvSpPr>
            <p:nvPr/>
          </p:nvSpPr>
          <p:spPr bwMode="auto">
            <a:xfrm>
              <a:off x="2026" y="596"/>
              <a:ext cx="91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54" name="Line 146"/>
            <p:cNvSpPr>
              <a:spLocks noChangeShapeType="1"/>
            </p:cNvSpPr>
            <p:nvPr/>
          </p:nvSpPr>
          <p:spPr bwMode="auto">
            <a:xfrm>
              <a:off x="3074" y="596"/>
              <a:ext cx="45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55" name="Rectangle 147"/>
            <p:cNvSpPr>
              <a:spLocks noChangeArrowheads="1"/>
            </p:cNvSpPr>
            <p:nvPr/>
          </p:nvSpPr>
          <p:spPr bwMode="auto">
            <a:xfrm>
              <a:off x="2878" y="637"/>
              <a:ext cx="31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8356" name="Oval 148"/>
            <p:cNvSpPr>
              <a:spLocks noChangeArrowheads="1"/>
            </p:cNvSpPr>
            <p:nvPr/>
          </p:nvSpPr>
          <p:spPr bwMode="auto">
            <a:xfrm>
              <a:off x="3251" y="1829"/>
              <a:ext cx="22" cy="23"/>
            </a:xfrm>
            <a:prstGeom prst="ellipse">
              <a:avLst/>
            </a:prstGeom>
            <a:solidFill>
              <a:srgbClr val="000000"/>
            </a:solidFill>
            <a:ln w="0">
              <a:solidFill>
                <a:srgbClr val="000000"/>
              </a:solidFill>
              <a:round/>
              <a:headEnd/>
              <a:tailEnd/>
            </a:ln>
          </p:spPr>
          <p:txBody>
            <a:bodyPr/>
            <a:lstStyle/>
            <a:p>
              <a:endParaRPr lang="en-US" altLang="en-US"/>
            </a:p>
          </p:txBody>
        </p:sp>
        <p:sp>
          <p:nvSpPr>
            <p:cNvPr id="8357" name="Oval 149"/>
            <p:cNvSpPr>
              <a:spLocks noChangeArrowheads="1"/>
            </p:cNvSpPr>
            <p:nvPr/>
          </p:nvSpPr>
          <p:spPr bwMode="auto">
            <a:xfrm>
              <a:off x="3251" y="1829"/>
              <a:ext cx="22"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58" name="Line 150"/>
            <p:cNvSpPr>
              <a:spLocks noChangeShapeType="1"/>
            </p:cNvSpPr>
            <p:nvPr/>
          </p:nvSpPr>
          <p:spPr bwMode="auto">
            <a:xfrm>
              <a:off x="2904" y="519"/>
              <a:ext cx="24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59" name="Freeform 151"/>
            <p:cNvSpPr>
              <a:spLocks/>
            </p:cNvSpPr>
            <p:nvPr/>
          </p:nvSpPr>
          <p:spPr bwMode="auto">
            <a:xfrm>
              <a:off x="2875" y="499"/>
              <a:ext cx="39" cy="39"/>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8360" name="Rectangle 152"/>
            <p:cNvSpPr>
              <a:spLocks noChangeArrowheads="1"/>
            </p:cNvSpPr>
            <p:nvPr/>
          </p:nvSpPr>
          <p:spPr bwMode="auto">
            <a:xfrm>
              <a:off x="2882" y="429"/>
              <a:ext cx="34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8361" name="Freeform 153"/>
            <p:cNvSpPr>
              <a:spLocks noEditPoints="1"/>
            </p:cNvSpPr>
            <p:nvPr/>
          </p:nvSpPr>
          <p:spPr bwMode="auto">
            <a:xfrm>
              <a:off x="4031" y="931"/>
              <a:ext cx="22" cy="89"/>
            </a:xfrm>
            <a:custGeom>
              <a:avLst/>
              <a:gdLst>
                <a:gd name="T0" fmla="*/ 0 w 25"/>
                <a:gd name="T1" fmla="*/ 12 h 107"/>
                <a:gd name="T2" fmla="*/ 0 w 25"/>
                <a:gd name="T3" fmla="*/ 5 h 107"/>
                <a:gd name="T4" fmla="*/ 7 w 25"/>
                <a:gd name="T5" fmla="*/ 17 h 107"/>
                <a:gd name="T6" fmla="*/ 7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2" name="Line 154"/>
            <p:cNvSpPr>
              <a:spLocks noChangeShapeType="1"/>
            </p:cNvSpPr>
            <p:nvPr/>
          </p:nvSpPr>
          <p:spPr bwMode="auto">
            <a:xfrm>
              <a:off x="4053" y="976"/>
              <a:ext cx="161"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63" name="Freeform 155"/>
            <p:cNvSpPr>
              <a:spLocks noEditPoints="1"/>
            </p:cNvSpPr>
            <p:nvPr/>
          </p:nvSpPr>
          <p:spPr bwMode="auto">
            <a:xfrm>
              <a:off x="4171" y="855"/>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4" name="Freeform 156"/>
            <p:cNvSpPr>
              <a:spLocks noEditPoints="1"/>
            </p:cNvSpPr>
            <p:nvPr/>
          </p:nvSpPr>
          <p:spPr bwMode="auto">
            <a:xfrm>
              <a:off x="4161" y="794"/>
              <a:ext cx="106" cy="27"/>
            </a:xfrm>
            <a:custGeom>
              <a:avLst/>
              <a:gdLst>
                <a:gd name="T0" fmla="*/ 19 w 124"/>
                <a:gd name="T1" fmla="*/ 5 h 33"/>
                <a:gd name="T2" fmla="*/ 7 w 124"/>
                <a:gd name="T3" fmla="*/ 5 h 33"/>
                <a:gd name="T4" fmla="*/ 27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65" name="Line 157"/>
            <p:cNvSpPr>
              <a:spLocks noChangeShapeType="1"/>
            </p:cNvSpPr>
            <p:nvPr/>
          </p:nvSpPr>
          <p:spPr bwMode="auto">
            <a:xfrm flipV="1">
              <a:off x="4214" y="877"/>
              <a:ext cx="1" cy="15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66" name="Line 158"/>
            <p:cNvSpPr>
              <a:spLocks noChangeShapeType="1"/>
            </p:cNvSpPr>
            <p:nvPr/>
          </p:nvSpPr>
          <p:spPr bwMode="auto">
            <a:xfrm flipV="1">
              <a:off x="4214" y="645"/>
              <a:ext cx="1" cy="149"/>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67" name="Oval 159"/>
            <p:cNvSpPr>
              <a:spLocks noChangeArrowheads="1"/>
            </p:cNvSpPr>
            <p:nvPr/>
          </p:nvSpPr>
          <p:spPr bwMode="auto">
            <a:xfrm>
              <a:off x="4204" y="645"/>
              <a:ext cx="20" cy="23"/>
            </a:xfrm>
            <a:prstGeom prst="ellipse">
              <a:avLst/>
            </a:prstGeom>
            <a:solidFill>
              <a:srgbClr val="FFFFFF"/>
            </a:solidFill>
            <a:ln w="0">
              <a:solidFill>
                <a:srgbClr val="000000"/>
              </a:solidFill>
              <a:round/>
              <a:headEnd/>
              <a:tailEnd/>
            </a:ln>
          </p:spPr>
          <p:txBody>
            <a:bodyPr/>
            <a:lstStyle/>
            <a:p>
              <a:endParaRPr lang="en-US" altLang="en-US"/>
            </a:p>
          </p:txBody>
        </p:sp>
        <p:sp>
          <p:nvSpPr>
            <p:cNvPr id="8368" name="Oval 160"/>
            <p:cNvSpPr>
              <a:spLocks noChangeArrowheads="1"/>
            </p:cNvSpPr>
            <p:nvPr/>
          </p:nvSpPr>
          <p:spPr bwMode="auto">
            <a:xfrm>
              <a:off x="4204" y="645"/>
              <a:ext cx="20" cy="23"/>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69" name="Line 161"/>
            <p:cNvSpPr>
              <a:spLocks noChangeShapeType="1"/>
            </p:cNvSpPr>
            <p:nvPr/>
          </p:nvSpPr>
          <p:spPr bwMode="auto">
            <a:xfrm flipV="1">
              <a:off x="4214" y="1031"/>
              <a:ext cx="1" cy="5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70" name="Freeform 162"/>
            <p:cNvSpPr>
              <a:spLocks noEditPoints="1"/>
            </p:cNvSpPr>
            <p:nvPr/>
          </p:nvSpPr>
          <p:spPr bwMode="auto">
            <a:xfrm>
              <a:off x="4171" y="1146"/>
              <a:ext cx="86" cy="22"/>
            </a:xfrm>
            <a:custGeom>
              <a:avLst/>
              <a:gdLst>
                <a:gd name="T0" fmla="*/ 16 w 100"/>
                <a:gd name="T1" fmla="*/ 4 h 27"/>
                <a:gd name="T2" fmla="*/ 6 w 100"/>
                <a:gd name="T3" fmla="*/ 4 h 27"/>
                <a:gd name="T4" fmla="*/ 22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71" name="Freeform 163"/>
            <p:cNvSpPr>
              <a:spLocks noEditPoints="1"/>
            </p:cNvSpPr>
            <p:nvPr/>
          </p:nvSpPr>
          <p:spPr bwMode="auto">
            <a:xfrm>
              <a:off x="4161" y="1086"/>
              <a:ext cx="106" cy="28"/>
            </a:xfrm>
            <a:custGeom>
              <a:avLst/>
              <a:gdLst>
                <a:gd name="T0" fmla="*/ 19 w 124"/>
                <a:gd name="T1" fmla="*/ 5 h 34"/>
                <a:gd name="T2" fmla="*/ 7 w 124"/>
                <a:gd name="T3" fmla="*/ 5 h 34"/>
                <a:gd name="T4" fmla="*/ 27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72" name="Line 164"/>
            <p:cNvSpPr>
              <a:spLocks noChangeShapeType="1"/>
            </p:cNvSpPr>
            <p:nvPr/>
          </p:nvSpPr>
          <p:spPr bwMode="auto">
            <a:xfrm flipV="1">
              <a:off x="4214" y="1168"/>
              <a:ext cx="1" cy="138"/>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73" name="Oval 165"/>
            <p:cNvSpPr>
              <a:spLocks noChangeArrowheads="1"/>
            </p:cNvSpPr>
            <p:nvPr/>
          </p:nvSpPr>
          <p:spPr bwMode="auto">
            <a:xfrm>
              <a:off x="4204" y="1295"/>
              <a:ext cx="20" cy="22"/>
            </a:xfrm>
            <a:prstGeom prst="ellipse">
              <a:avLst/>
            </a:prstGeom>
            <a:solidFill>
              <a:srgbClr val="FFFFFF"/>
            </a:solidFill>
            <a:ln w="0">
              <a:solidFill>
                <a:srgbClr val="000000"/>
              </a:solidFill>
              <a:round/>
              <a:headEnd/>
              <a:tailEnd/>
            </a:ln>
          </p:spPr>
          <p:txBody>
            <a:bodyPr/>
            <a:lstStyle/>
            <a:p>
              <a:endParaRPr lang="en-US" altLang="en-US"/>
            </a:p>
          </p:txBody>
        </p:sp>
        <p:sp>
          <p:nvSpPr>
            <p:cNvPr id="8374" name="Oval 166"/>
            <p:cNvSpPr>
              <a:spLocks noChangeArrowheads="1"/>
            </p:cNvSpPr>
            <p:nvPr/>
          </p:nvSpPr>
          <p:spPr bwMode="auto">
            <a:xfrm>
              <a:off x="4204" y="1295"/>
              <a:ext cx="20"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75" name="Rectangle 167"/>
            <p:cNvSpPr>
              <a:spLocks noChangeArrowheads="1"/>
            </p:cNvSpPr>
            <p:nvPr/>
          </p:nvSpPr>
          <p:spPr bwMode="auto">
            <a:xfrm>
              <a:off x="4044" y="806"/>
              <a:ext cx="13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8376" name="Rectangle 168"/>
            <p:cNvSpPr>
              <a:spLocks noChangeArrowheads="1"/>
            </p:cNvSpPr>
            <p:nvPr/>
          </p:nvSpPr>
          <p:spPr bwMode="auto">
            <a:xfrm>
              <a:off x="4044" y="1090"/>
              <a:ext cx="13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8377" name="Rectangle 169"/>
            <p:cNvSpPr>
              <a:spLocks noChangeArrowheads="1"/>
            </p:cNvSpPr>
            <p:nvPr/>
          </p:nvSpPr>
          <p:spPr bwMode="auto">
            <a:xfrm>
              <a:off x="4167" y="563"/>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8378" name="Rectangle 170"/>
            <p:cNvSpPr>
              <a:spLocks noChangeArrowheads="1"/>
            </p:cNvSpPr>
            <p:nvPr/>
          </p:nvSpPr>
          <p:spPr bwMode="auto">
            <a:xfrm>
              <a:off x="4302" y="754"/>
              <a:ext cx="13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8379" name="Rectangle 171"/>
            <p:cNvSpPr>
              <a:spLocks noChangeArrowheads="1"/>
            </p:cNvSpPr>
            <p:nvPr/>
          </p:nvSpPr>
          <p:spPr bwMode="auto">
            <a:xfrm>
              <a:off x="4167" y="1323"/>
              <a:ext cx="13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8380" name="Rectangle 172"/>
            <p:cNvSpPr>
              <a:spLocks noChangeArrowheads="1"/>
            </p:cNvSpPr>
            <p:nvPr/>
          </p:nvSpPr>
          <p:spPr bwMode="auto">
            <a:xfrm>
              <a:off x="4302" y="1059"/>
              <a:ext cx="13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8381" name="Rectangle 173"/>
            <p:cNvSpPr>
              <a:spLocks noChangeArrowheads="1"/>
            </p:cNvSpPr>
            <p:nvPr/>
          </p:nvSpPr>
          <p:spPr bwMode="auto">
            <a:xfrm>
              <a:off x="4146" y="734"/>
              <a:ext cx="35"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8382" name="Rectangle 174"/>
            <p:cNvSpPr>
              <a:spLocks noChangeArrowheads="1"/>
            </p:cNvSpPr>
            <p:nvPr/>
          </p:nvSpPr>
          <p:spPr bwMode="auto">
            <a:xfrm>
              <a:off x="4146" y="1033"/>
              <a:ext cx="3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8383" name="Rectangle 175"/>
            <p:cNvSpPr>
              <a:spLocks noChangeArrowheads="1"/>
            </p:cNvSpPr>
            <p:nvPr/>
          </p:nvSpPr>
          <p:spPr bwMode="auto">
            <a:xfrm>
              <a:off x="4149" y="868"/>
              <a:ext cx="2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8384" name="Rectangle 176"/>
            <p:cNvSpPr>
              <a:spLocks noChangeArrowheads="1"/>
            </p:cNvSpPr>
            <p:nvPr/>
          </p:nvSpPr>
          <p:spPr bwMode="auto">
            <a:xfrm>
              <a:off x="4149" y="1164"/>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8385" name="Rectangle 177"/>
            <p:cNvSpPr>
              <a:spLocks noChangeArrowheads="1"/>
            </p:cNvSpPr>
            <p:nvPr/>
          </p:nvSpPr>
          <p:spPr bwMode="auto">
            <a:xfrm>
              <a:off x="2291" y="956"/>
              <a:ext cx="14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sp>
          <p:nvSpPr>
            <p:cNvPr id="8386" name="Oval 178"/>
            <p:cNvSpPr>
              <a:spLocks noChangeArrowheads="1"/>
            </p:cNvSpPr>
            <p:nvPr/>
          </p:nvSpPr>
          <p:spPr bwMode="auto">
            <a:xfrm>
              <a:off x="4204" y="964"/>
              <a:ext cx="22" cy="22"/>
            </a:xfrm>
            <a:prstGeom prst="ellipse">
              <a:avLst/>
            </a:prstGeom>
            <a:solidFill>
              <a:srgbClr val="000000"/>
            </a:solidFill>
            <a:ln w="0">
              <a:solidFill>
                <a:srgbClr val="000000"/>
              </a:solidFill>
              <a:round/>
              <a:headEnd/>
              <a:tailEnd/>
            </a:ln>
          </p:spPr>
          <p:txBody>
            <a:bodyPr/>
            <a:lstStyle/>
            <a:p>
              <a:endParaRPr lang="en-US" altLang="en-US"/>
            </a:p>
          </p:txBody>
        </p:sp>
        <p:sp>
          <p:nvSpPr>
            <p:cNvPr id="8387" name="Oval 179"/>
            <p:cNvSpPr>
              <a:spLocks noChangeArrowheads="1"/>
            </p:cNvSpPr>
            <p:nvPr/>
          </p:nvSpPr>
          <p:spPr bwMode="auto">
            <a:xfrm>
              <a:off x="4204" y="964"/>
              <a:ext cx="22" cy="22"/>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8388" name="Line 180"/>
            <p:cNvSpPr>
              <a:spLocks noChangeShapeType="1"/>
            </p:cNvSpPr>
            <p:nvPr/>
          </p:nvSpPr>
          <p:spPr bwMode="auto">
            <a:xfrm>
              <a:off x="3269" y="1401"/>
              <a:ext cx="0" cy="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89" name="Rectangle 181"/>
            <p:cNvSpPr>
              <a:spLocks noChangeArrowheads="1"/>
            </p:cNvSpPr>
            <p:nvPr/>
          </p:nvSpPr>
          <p:spPr bwMode="auto">
            <a:xfrm>
              <a:off x="3295" y="1386"/>
              <a:ext cx="11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a:t>
              </a:r>
              <a:r>
                <a:rPr lang="en-GB" altLang="en-US" sz="1200">
                  <a:solidFill>
                    <a:srgbClr val="000000"/>
                  </a:solidFill>
                </a:rPr>
                <a:t>i</a:t>
              </a:r>
              <a:r>
                <a:rPr lang="en-GB" altLang="en-US" sz="1200" baseline="-25000">
                  <a:solidFill>
                    <a:srgbClr val="000000"/>
                  </a:solidFill>
                </a:rPr>
                <a:t>c3</a:t>
              </a:r>
            </a:p>
          </p:txBody>
        </p:sp>
      </p:grpSp>
      <p:sp>
        <p:nvSpPr>
          <p:cNvPr id="8198" name="Text Box 184"/>
          <p:cNvSpPr txBox="1">
            <a:spLocks noChangeArrowheads="1"/>
          </p:cNvSpPr>
          <p:nvPr/>
        </p:nvSpPr>
        <p:spPr bwMode="auto">
          <a:xfrm>
            <a:off x="487363" y="2344738"/>
            <a:ext cx="41687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Recall that for a feedback system, </a:t>
            </a:r>
            <a:r>
              <a:rPr lang="el-GR" altLang="en-US" sz="1600">
                <a:cs typeface="Arial" charset="0"/>
              </a:rPr>
              <a:t>β</a:t>
            </a:r>
            <a:r>
              <a:rPr lang="en-US" altLang="en-US" sz="1600">
                <a:cs typeface="Arial" charset="0"/>
              </a:rPr>
              <a:t> is the proportion of the output signal that is fed back to the input, which in this case is:</a:t>
            </a:r>
            <a:endParaRPr lang="el-GR" altLang="en-US" sz="1600">
              <a:cs typeface="Arial" charset="0"/>
            </a:endParaRPr>
          </a:p>
        </p:txBody>
      </p:sp>
      <p:sp>
        <p:nvSpPr>
          <p:cNvPr id="8199" name="Text Box 185"/>
          <p:cNvSpPr txBox="1">
            <a:spLocks noChangeArrowheads="1"/>
          </p:cNvSpPr>
          <p:nvPr/>
        </p:nvSpPr>
        <p:spPr bwMode="auto">
          <a:xfrm>
            <a:off x="508000" y="866775"/>
            <a:ext cx="430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If the current gain of Q3 is large, then i</a:t>
            </a:r>
            <a:r>
              <a:rPr lang="en-GB" altLang="en-US" sz="1600" baseline="-25000"/>
              <a:t>C3</a:t>
            </a:r>
            <a:r>
              <a:rPr lang="en-GB" altLang="en-US" sz="1600"/>
              <a:t> </a:t>
            </a:r>
            <a:r>
              <a:rPr lang="en-GB" altLang="en-US" sz="1600">
                <a:cs typeface="Arial" charset="0"/>
              </a:rPr>
              <a:t>≈ i</a:t>
            </a:r>
            <a:r>
              <a:rPr lang="en-GB" altLang="en-US" sz="1600" baseline="-25000">
                <a:cs typeface="Arial" charset="0"/>
              </a:rPr>
              <a:t>E3</a:t>
            </a:r>
          </a:p>
        </p:txBody>
      </p:sp>
      <p:sp>
        <p:nvSpPr>
          <p:cNvPr id="8200" name="Text Box 187"/>
          <p:cNvSpPr txBox="1">
            <a:spLocks noChangeArrowheads="1"/>
          </p:cNvSpPr>
          <p:nvPr/>
        </p:nvSpPr>
        <p:spPr bwMode="auto">
          <a:xfrm>
            <a:off x="500063" y="1558925"/>
            <a:ext cx="53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But</a:t>
            </a:r>
            <a:endParaRPr lang="en-GB" altLang="en-US" sz="1600" baseline="-25000">
              <a:cs typeface="Arial" charset="0"/>
            </a:endParaRPr>
          </a:p>
        </p:txBody>
      </p:sp>
      <p:graphicFrame>
        <p:nvGraphicFramePr>
          <p:cNvPr id="8201" name="Object 188"/>
          <p:cNvGraphicFramePr>
            <a:graphicFrameLocks noChangeAspect="1"/>
          </p:cNvGraphicFramePr>
          <p:nvPr/>
        </p:nvGraphicFramePr>
        <p:xfrm>
          <a:off x="1001713" y="1333500"/>
          <a:ext cx="3503612" cy="795338"/>
        </p:xfrm>
        <a:graphic>
          <a:graphicData uri="http://schemas.openxmlformats.org/presentationml/2006/ole">
            <mc:AlternateContent xmlns:mc="http://schemas.openxmlformats.org/markup-compatibility/2006">
              <mc:Choice xmlns:v="urn:schemas-microsoft-com:vml" Requires="v">
                <p:oleObj spid="_x0000_s8435" name="Equation" r:id="rId4" imgW="2133600" imgH="482600" progId="Equation.3">
                  <p:embed/>
                </p:oleObj>
              </mc:Choice>
              <mc:Fallback>
                <p:oleObj name="Equation" r:id="rId4" imgW="2133600" imgH="482600" progId="Equation.3">
                  <p:embed/>
                  <p:pic>
                    <p:nvPicPr>
                      <p:cNvPr id="0" name="Object 1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1333500"/>
                        <a:ext cx="3503612" cy="795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02" name="Group 200"/>
          <p:cNvGrpSpPr>
            <a:grpSpLocks/>
          </p:cNvGrpSpPr>
          <p:nvPr/>
        </p:nvGrpSpPr>
        <p:grpSpPr bwMode="auto">
          <a:xfrm>
            <a:off x="581025" y="4943475"/>
            <a:ext cx="6873875" cy="533400"/>
            <a:chOff x="366" y="2904"/>
            <a:chExt cx="4330" cy="336"/>
          </a:xfrm>
        </p:grpSpPr>
        <p:sp>
          <p:nvSpPr>
            <p:cNvPr id="8211" name="Text Box 191"/>
            <p:cNvSpPr txBox="1">
              <a:spLocks noChangeArrowheads="1"/>
            </p:cNvSpPr>
            <p:nvPr/>
          </p:nvSpPr>
          <p:spPr bwMode="auto">
            <a:xfrm>
              <a:off x="366" y="2946"/>
              <a:ext cx="10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Recall also that:</a:t>
              </a:r>
              <a:endParaRPr lang="el-GR" altLang="en-US" sz="1600">
                <a:cs typeface="Arial" charset="0"/>
              </a:endParaRPr>
            </a:p>
          </p:txBody>
        </p:sp>
        <p:graphicFrame>
          <p:nvGraphicFramePr>
            <p:cNvPr id="8212" name="Object 192"/>
            <p:cNvGraphicFramePr>
              <a:graphicFrameLocks noChangeAspect="1"/>
            </p:cNvGraphicFramePr>
            <p:nvPr/>
          </p:nvGraphicFramePr>
          <p:xfrm>
            <a:off x="1435" y="2904"/>
            <a:ext cx="1076" cy="336"/>
          </p:xfrm>
          <a:graphic>
            <a:graphicData uri="http://schemas.openxmlformats.org/presentationml/2006/ole">
              <mc:AlternateContent xmlns:mc="http://schemas.openxmlformats.org/markup-compatibility/2006">
                <mc:Choice xmlns:v="urn:schemas-microsoft-com:vml" Requires="v">
                  <p:oleObj spid="_x0000_s8436" name="Equation" r:id="rId6" imgW="1384300" imgH="431800" progId="Equation.3">
                    <p:embed/>
                  </p:oleObj>
                </mc:Choice>
                <mc:Fallback>
                  <p:oleObj name="Equation" r:id="rId6" imgW="1384300" imgH="431800" progId="Equation.3">
                    <p:embed/>
                    <p:pic>
                      <p:nvPicPr>
                        <p:cNvPr id="0" name="Object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5" y="2904"/>
                          <a:ext cx="107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Text Box 193"/>
            <p:cNvSpPr txBox="1">
              <a:spLocks noChangeArrowheads="1"/>
            </p:cNvSpPr>
            <p:nvPr/>
          </p:nvSpPr>
          <p:spPr bwMode="auto">
            <a:xfrm>
              <a:off x="2592" y="2941"/>
              <a:ext cx="21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if the loop gain </a:t>
              </a:r>
              <a:r>
                <a:rPr lang="el-GR" altLang="en-US" sz="1600">
                  <a:cs typeface="Arial" charset="0"/>
                </a:rPr>
                <a:t>β</a:t>
              </a:r>
              <a:r>
                <a:rPr lang="en-US" altLang="en-US" sz="1600">
                  <a:cs typeface="Arial" charset="0"/>
                </a:rPr>
                <a:t>A</a:t>
              </a:r>
              <a:r>
                <a:rPr lang="en-US" altLang="en-US" sz="1600" baseline="-25000">
                  <a:cs typeface="Arial" charset="0"/>
                </a:rPr>
                <a:t>iOL</a:t>
              </a:r>
              <a:r>
                <a:rPr lang="en-US" altLang="en-US" sz="1600">
                  <a:cs typeface="Arial" charset="0"/>
                </a:rPr>
                <a:t> is large</a:t>
              </a:r>
              <a:endParaRPr lang="el-GR" altLang="en-US" sz="1600">
                <a:cs typeface="Arial" charset="0"/>
              </a:endParaRPr>
            </a:p>
          </p:txBody>
        </p:sp>
      </p:grpSp>
      <p:grpSp>
        <p:nvGrpSpPr>
          <p:cNvPr id="8203" name="Group 201"/>
          <p:cNvGrpSpPr>
            <a:grpSpLocks/>
          </p:cNvGrpSpPr>
          <p:nvPr/>
        </p:nvGrpSpPr>
        <p:grpSpPr bwMode="auto">
          <a:xfrm>
            <a:off x="560388" y="5357813"/>
            <a:ext cx="7061200" cy="517525"/>
            <a:chOff x="353" y="3375"/>
            <a:chExt cx="4448" cy="326"/>
          </a:xfrm>
        </p:grpSpPr>
        <p:sp>
          <p:nvSpPr>
            <p:cNvPr id="8209" name="Text Box 194"/>
            <p:cNvSpPr txBox="1">
              <a:spLocks noChangeArrowheads="1"/>
            </p:cNvSpPr>
            <p:nvPr/>
          </p:nvSpPr>
          <p:spPr bwMode="auto">
            <a:xfrm>
              <a:off x="353" y="3412"/>
              <a:ext cx="36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So we expect that the closed loop current gain of this amplifier</a:t>
              </a:r>
              <a:endParaRPr lang="el-GR" altLang="en-US" sz="1600">
                <a:cs typeface="Arial" charset="0"/>
              </a:endParaRPr>
            </a:p>
          </p:txBody>
        </p:sp>
        <p:graphicFrame>
          <p:nvGraphicFramePr>
            <p:cNvPr id="8210" name="Object 195"/>
            <p:cNvGraphicFramePr>
              <a:graphicFrameLocks noChangeAspect="1"/>
            </p:cNvGraphicFramePr>
            <p:nvPr/>
          </p:nvGraphicFramePr>
          <p:xfrm>
            <a:off x="3992" y="3375"/>
            <a:ext cx="809" cy="326"/>
          </p:xfrm>
          <a:graphic>
            <a:graphicData uri="http://schemas.openxmlformats.org/presentationml/2006/ole">
              <mc:AlternateContent xmlns:mc="http://schemas.openxmlformats.org/markup-compatibility/2006">
                <mc:Choice xmlns:v="urn:schemas-microsoft-com:vml" Requires="v">
                  <p:oleObj spid="_x0000_s8437" name="Equation" r:id="rId8" imgW="1040948" imgH="418918" progId="Equation.3">
                    <p:embed/>
                  </p:oleObj>
                </mc:Choice>
                <mc:Fallback>
                  <p:oleObj name="Equation" r:id="rId8" imgW="1040948" imgH="418918" progId="Equation.3">
                    <p:embed/>
                    <p:pic>
                      <p:nvPicPr>
                        <p:cNvPr id="0" name="Object 1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2" y="3375"/>
                          <a:ext cx="809"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4" name="Text Box 196"/>
          <p:cNvSpPr txBox="1">
            <a:spLocks noChangeArrowheads="1"/>
          </p:cNvSpPr>
          <p:nvPr/>
        </p:nvSpPr>
        <p:spPr bwMode="auto">
          <a:xfrm>
            <a:off x="460375" y="5811838"/>
            <a:ext cx="8455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 PSpice gives 7.36 - better agreement would be obtained if our estimate had included r</a:t>
            </a:r>
            <a:r>
              <a:rPr lang="en-GB" altLang="en-US" sz="1600" baseline="-25000"/>
              <a:t>03</a:t>
            </a:r>
            <a:r>
              <a:rPr lang="en-GB" altLang="en-US" sz="1600"/>
              <a:t> ]</a:t>
            </a:r>
            <a:endParaRPr lang="el-GR" altLang="en-US" sz="1600">
              <a:cs typeface="Arial" charset="0"/>
            </a:endParaRPr>
          </a:p>
        </p:txBody>
      </p:sp>
      <p:graphicFrame>
        <p:nvGraphicFramePr>
          <p:cNvPr id="8205" name="Object 197"/>
          <p:cNvGraphicFramePr>
            <a:graphicFrameLocks noChangeAspect="1"/>
          </p:cNvGraphicFramePr>
          <p:nvPr/>
        </p:nvGraphicFramePr>
        <p:xfrm>
          <a:off x="696913" y="4478338"/>
          <a:ext cx="2222500" cy="487362"/>
        </p:xfrm>
        <a:graphic>
          <a:graphicData uri="http://schemas.openxmlformats.org/presentationml/2006/ole">
            <mc:AlternateContent xmlns:mc="http://schemas.openxmlformats.org/markup-compatibility/2006">
              <mc:Choice xmlns:v="urn:schemas-microsoft-com:vml" Requires="v">
                <p:oleObj spid="_x0000_s8438" name="Equation" r:id="rId10" imgW="1803400" imgH="393700" progId="Equation.3">
                  <p:embed/>
                </p:oleObj>
              </mc:Choice>
              <mc:Fallback>
                <p:oleObj name="Equation" r:id="rId10" imgW="1803400" imgH="393700" progId="Equation.3">
                  <p:embed/>
                  <p:pic>
                    <p:nvPicPr>
                      <p:cNvPr id="0" name="Object 1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6913" y="4478338"/>
                        <a:ext cx="22225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06" name="Group 204"/>
          <p:cNvGrpSpPr>
            <a:grpSpLocks/>
          </p:cNvGrpSpPr>
          <p:nvPr/>
        </p:nvGrpSpPr>
        <p:grpSpPr bwMode="auto">
          <a:xfrm>
            <a:off x="738188" y="3228975"/>
            <a:ext cx="7748587" cy="1114425"/>
            <a:chOff x="465" y="2069"/>
            <a:chExt cx="4881" cy="702"/>
          </a:xfrm>
        </p:grpSpPr>
        <p:graphicFrame>
          <p:nvGraphicFramePr>
            <p:cNvPr id="8207" name="Object 190"/>
            <p:cNvGraphicFramePr>
              <a:graphicFrameLocks noChangeAspect="1"/>
            </p:cNvGraphicFramePr>
            <p:nvPr/>
          </p:nvGraphicFramePr>
          <p:xfrm>
            <a:off x="465" y="2069"/>
            <a:ext cx="3101" cy="702"/>
          </p:xfrm>
          <a:graphic>
            <a:graphicData uri="http://schemas.openxmlformats.org/presentationml/2006/ole">
              <mc:AlternateContent xmlns:mc="http://schemas.openxmlformats.org/markup-compatibility/2006">
                <mc:Choice xmlns:v="urn:schemas-microsoft-com:vml" Requires="v">
                  <p:oleObj spid="_x0000_s8439" name="Equation" r:id="rId12" imgW="3987800" imgH="901700" progId="Equation.3">
                    <p:embed/>
                  </p:oleObj>
                </mc:Choice>
                <mc:Fallback>
                  <p:oleObj name="Equation" r:id="rId12" imgW="3987800" imgH="901700" progId="Equation.3">
                    <p:embed/>
                    <p:pic>
                      <p:nvPicPr>
                        <p:cNvPr id="0" name="Object 19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 y="2069"/>
                          <a:ext cx="3101" cy="7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198"/>
            <p:cNvSpPr txBox="1">
              <a:spLocks noChangeArrowheads="1"/>
            </p:cNvSpPr>
            <p:nvPr/>
          </p:nvSpPr>
          <p:spPr bwMode="auto">
            <a:xfrm>
              <a:off x="3771" y="2270"/>
              <a:ext cx="1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 if we assume r</a:t>
              </a:r>
              <a:r>
                <a:rPr lang="en-GB" altLang="en-US" sz="1600" baseline="-25000"/>
                <a:t>o3</a:t>
              </a:r>
              <a:r>
                <a:rPr lang="en-GB" altLang="en-US" sz="1600"/>
                <a:t> &gt;&gt;R</a:t>
              </a:r>
              <a:r>
                <a:rPr lang="en-GB" altLang="en-US" sz="1600" baseline="-25000"/>
                <a:t>c3</a:t>
              </a:r>
              <a:r>
                <a:rPr lang="en-GB" altLang="en-US" sz="1600"/>
                <a:t>)</a:t>
              </a:r>
              <a:endParaRPr lang="el-GR" altLang="en-US" sz="1600" baseline="-25000">
                <a:cs typeface="Arial" charset="0"/>
              </a:endParaRPr>
            </a:p>
          </p:txBody>
        </p:sp>
      </p:gr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8</a:t>
            </a:fld>
            <a:endParaRPr lang="en-GB"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81013" y="369888"/>
            <a:ext cx="8159750" cy="555625"/>
          </a:xfrm>
          <a:noFill/>
        </p:spPr>
        <p:txBody>
          <a:bodyPr/>
          <a:lstStyle/>
          <a:p>
            <a:pPr eaLnBrk="1" hangingPunct="1"/>
            <a:r>
              <a:rPr lang="en-GB" altLang="en-US" sz="2000" smtClean="0"/>
              <a:t>Electronic Circuits and Systems			   	EEE211</a:t>
            </a:r>
          </a:p>
        </p:txBody>
      </p:sp>
      <p:sp>
        <p:nvSpPr>
          <p:cNvPr id="921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922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9221" name="Group 6"/>
          <p:cNvGrpSpPr>
            <a:grpSpLocks/>
          </p:cNvGrpSpPr>
          <p:nvPr/>
        </p:nvGrpSpPr>
        <p:grpSpPr bwMode="auto">
          <a:xfrm>
            <a:off x="3702050" y="1104900"/>
            <a:ext cx="5132388" cy="3348038"/>
            <a:chOff x="1279" y="1283"/>
            <a:chExt cx="3336" cy="2268"/>
          </a:xfrm>
        </p:grpSpPr>
        <p:sp>
          <p:nvSpPr>
            <p:cNvPr id="9227" name="Line 7"/>
            <p:cNvSpPr>
              <a:spLocks noChangeShapeType="1"/>
            </p:cNvSpPr>
            <p:nvPr/>
          </p:nvSpPr>
          <p:spPr bwMode="auto">
            <a:xfrm>
              <a:off x="2963" y="3351"/>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 name="Freeform 8"/>
            <p:cNvSpPr>
              <a:spLocks noEditPoints="1"/>
            </p:cNvSpPr>
            <p:nvPr/>
          </p:nvSpPr>
          <p:spPr bwMode="auto">
            <a:xfrm>
              <a:off x="1420" y="3084"/>
              <a:ext cx="88" cy="234"/>
            </a:xfrm>
            <a:custGeom>
              <a:avLst/>
              <a:gdLst>
                <a:gd name="T0" fmla="*/ 30 w 88"/>
                <a:gd name="T1" fmla="*/ 234 h 234"/>
                <a:gd name="T2" fmla="*/ 59 w 88"/>
                <a:gd name="T3" fmla="*/ 234 h 234"/>
                <a:gd name="T4" fmla="*/ 15 w 88"/>
                <a:gd name="T5" fmla="*/ 218 h 234"/>
                <a:gd name="T6" fmla="*/ 73 w 88"/>
                <a:gd name="T7" fmla="*/ 218 h 234"/>
                <a:gd name="T8" fmla="*/ 0 w 88"/>
                <a:gd name="T9" fmla="*/ 203 h 234"/>
                <a:gd name="T10" fmla="*/ 88 w 88"/>
                <a:gd name="T11" fmla="*/ 203 h 234"/>
                <a:gd name="T12" fmla="*/ 44 w 88"/>
                <a:gd name="T13" fmla="*/ 0 h 234"/>
                <a:gd name="T14" fmla="*/ 44 w 88"/>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34"/>
                <a:gd name="T26" fmla="*/ 88 w 88"/>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34">
                  <a:moveTo>
                    <a:pt x="30" y="234"/>
                  </a:moveTo>
                  <a:lnTo>
                    <a:pt x="59" y="234"/>
                  </a:lnTo>
                  <a:moveTo>
                    <a:pt x="15" y="218"/>
                  </a:moveTo>
                  <a:lnTo>
                    <a:pt x="73" y="218"/>
                  </a:lnTo>
                  <a:moveTo>
                    <a:pt x="0" y="203"/>
                  </a:moveTo>
                  <a:lnTo>
                    <a:pt x="88"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9" name="Freeform 9"/>
            <p:cNvSpPr>
              <a:spLocks/>
            </p:cNvSpPr>
            <p:nvPr/>
          </p:nvSpPr>
          <p:spPr bwMode="auto">
            <a:xfrm>
              <a:off x="1389" y="2951"/>
              <a:ext cx="150" cy="160"/>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60000 65536"/>
                <a:gd name="T13" fmla="*/ 0 60000 65536"/>
                <a:gd name="T14" fmla="*/ 0 60000 65536"/>
                <a:gd name="T15" fmla="*/ 0 60000 65536"/>
                <a:gd name="T16" fmla="*/ 0 60000 65536"/>
                <a:gd name="T17" fmla="*/ 0 60000 65536"/>
                <a:gd name="T18" fmla="*/ 0 w 384"/>
                <a:gd name="T19" fmla="*/ 0 h 410"/>
                <a:gd name="T20" fmla="*/ 384 w 384"/>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384" h="410">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solidFill>
              <a:srgbClr val="FFFFFF"/>
            </a:solidFill>
            <a:ln w="0">
              <a:solidFill>
                <a:srgbClr val="000000"/>
              </a:solidFill>
              <a:prstDash val="solid"/>
              <a:round/>
              <a:headEnd/>
              <a:tailEnd/>
            </a:ln>
          </p:spPr>
          <p:txBody>
            <a:bodyPr/>
            <a:lstStyle/>
            <a:p>
              <a:endParaRPr lang="zh-CN" altLang="en-US"/>
            </a:p>
          </p:txBody>
        </p:sp>
        <p:sp>
          <p:nvSpPr>
            <p:cNvPr id="9230" name="Freeform 10"/>
            <p:cNvSpPr>
              <a:spLocks noEditPoints="1"/>
            </p:cNvSpPr>
            <p:nvPr/>
          </p:nvSpPr>
          <p:spPr bwMode="auto">
            <a:xfrm>
              <a:off x="1389" y="2951"/>
              <a:ext cx="150" cy="160"/>
            </a:xfrm>
            <a:custGeom>
              <a:avLst/>
              <a:gdLst>
                <a:gd name="T0" fmla="*/ 0 w 384"/>
                <a:gd name="T1" fmla="*/ 0 h 410"/>
                <a:gd name="T2" fmla="*/ 0 w 384"/>
                <a:gd name="T3" fmla="*/ 0 h 410"/>
                <a:gd name="T4" fmla="*/ 0 w 384"/>
                <a:gd name="T5" fmla="*/ 0 h 410"/>
                <a:gd name="T6" fmla="*/ 0 w 384"/>
                <a:gd name="T7" fmla="*/ 0 h 410"/>
                <a:gd name="T8" fmla="*/ 0 w 384"/>
                <a:gd name="T9" fmla="*/ 0 h 410"/>
                <a:gd name="T10" fmla="*/ 0 w 384"/>
                <a:gd name="T11" fmla="*/ 0 h 410"/>
                <a:gd name="T12" fmla="*/ 0 w 384"/>
                <a:gd name="T13" fmla="*/ 0 h 410"/>
                <a:gd name="T14" fmla="*/ 0 w 384"/>
                <a:gd name="T15" fmla="*/ 0 h 410"/>
                <a:gd name="T16" fmla="*/ 0 w 384"/>
                <a:gd name="T17" fmla="*/ 0 h 410"/>
                <a:gd name="T18" fmla="*/ 0 w 384"/>
                <a:gd name="T19" fmla="*/ 0 h 410"/>
                <a:gd name="T20" fmla="*/ 0 w 384"/>
                <a:gd name="T21" fmla="*/ 0 h 410"/>
                <a:gd name="T22" fmla="*/ 0 w 384"/>
                <a:gd name="T23" fmla="*/ 0 h 410"/>
                <a:gd name="T24" fmla="*/ 0 w 384"/>
                <a:gd name="T25" fmla="*/ 0 h 410"/>
                <a:gd name="T26" fmla="*/ 0 w 384"/>
                <a:gd name="T27" fmla="*/ 0 h 4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410"/>
                <a:gd name="T44" fmla="*/ 384 w 384"/>
                <a:gd name="T45" fmla="*/ 410 h 4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410">
                  <a:moveTo>
                    <a:pt x="192" y="205"/>
                  </a:moveTo>
                  <a:cubicBezTo>
                    <a:pt x="192" y="243"/>
                    <a:pt x="221" y="273"/>
                    <a:pt x="256" y="273"/>
                  </a:cubicBezTo>
                  <a:cubicBezTo>
                    <a:pt x="291" y="273"/>
                    <a:pt x="320" y="243"/>
                    <a:pt x="320" y="205"/>
                  </a:cubicBezTo>
                  <a:cubicBezTo>
                    <a:pt x="320" y="205"/>
                    <a:pt x="320" y="205"/>
                    <a:pt x="320" y="205"/>
                  </a:cubicBezTo>
                  <a:moveTo>
                    <a:pt x="64" y="205"/>
                  </a:moveTo>
                  <a:cubicBezTo>
                    <a:pt x="64" y="167"/>
                    <a:pt x="93" y="137"/>
                    <a:pt x="128" y="137"/>
                  </a:cubicBezTo>
                  <a:cubicBezTo>
                    <a:pt x="163" y="137"/>
                    <a:pt x="192" y="167"/>
                    <a:pt x="192" y="205"/>
                  </a:cubicBezTo>
                  <a:cubicBezTo>
                    <a:pt x="192" y="205"/>
                    <a:pt x="192" y="205"/>
                    <a:pt x="192" y="205"/>
                  </a:cubicBezTo>
                  <a:moveTo>
                    <a:pt x="0" y="205"/>
                  </a:moveTo>
                  <a:cubicBezTo>
                    <a:pt x="0" y="92"/>
                    <a:pt x="86" y="0"/>
                    <a:pt x="192" y="0"/>
                  </a:cubicBezTo>
                  <a:cubicBezTo>
                    <a:pt x="298" y="0"/>
                    <a:pt x="384" y="92"/>
                    <a:pt x="384" y="205"/>
                  </a:cubicBezTo>
                  <a:cubicBezTo>
                    <a:pt x="384" y="205"/>
                    <a:pt x="384" y="205"/>
                    <a:pt x="384" y="205"/>
                  </a:cubicBezTo>
                  <a:cubicBezTo>
                    <a:pt x="384" y="318"/>
                    <a:pt x="298" y="410"/>
                    <a:pt x="192" y="410"/>
                  </a:cubicBezTo>
                  <a:cubicBezTo>
                    <a:pt x="86" y="410"/>
                    <a:pt x="0" y="318"/>
                    <a:pt x="0" y="205"/>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1" name="Freeform 11"/>
            <p:cNvSpPr>
              <a:spLocks/>
            </p:cNvSpPr>
            <p:nvPr/>
          </p:nvSpPr>
          <p:spPr bwMode="auto">
            <a:xfrm>
              <a:off x="1433" y="26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2" name="Line 12"/>
            <p:cNvSpPr>
              <a:spLocks noChangeShapeType="1"/>
            </p:cNvSpPr>
            <p:nvPr/>
          </p:nvSpPr>
          <p:spPr bwMode="auto">
            <a:xfrm flipV="1">
              <a:off x="1464" y="2485"/>
              <a:ext cx="1" cy="13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13"/>
            <p:cNvSpPr>
              <a:spLocks noChangeShapeType="1"/>
            </p:cNvSpPr>
            <p:nvPr/>
          </p:nvSpPr>
          <p:spPr bwMode="auto">
            <a:xfrm>
              <a:off x="1464" y="248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14"/>
            <p:cNvSpPr>
              <a:spLocks noChangeShapeType="1"/>
            </p:cNvSpPr>
            <p:nvPr/>
          </p:nvSpPr>
          <p:spPr bwMode="auto">
            <a:xfrm>
              <a:off x="1464" y="2784"/>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15"/>
            <p:cNvSpPr>
              <a:spLocks noChangeShapeType="1"/>
            </p:cNvSpPr>
            <p:nvPr/>
          </p:nvSpPr>
          <p:spPr bwMode="auto">
            <a:xfrm>
              <a:off x="1689" y="2485"/>
              <a:ext cx="1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16"/>
            <p:cNvSpPr>
              <a:spLocks noChangeShapeType="1"/>
            </p:cNvSpPr>
            <p:nvPr/>
          </p:nvSpPr>
          <p:spPr bwMode="auto">
            <a:xfrm flipV="1">
              <a:off x="1839" y="1485"/>
              <a:ext cx="1" cy="1000"/>
            </a:xfrm>
            <a:prstGeom prst="line">
              <a:avLst/>
            </a:prstGeom>
            <a:noFill/>
            <a:ln w="952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Freeform 17"/>
            <p:cNvSpPr>
              <a:spLocks noEditPoints="1"/>
            </p:cNvSpPr>
            <p:nvPr/>
          </p:nvSpPr>
          <p:spPr bwMode="auto">
            <a:xfrm>
              <a:off x="1864" y="2325"/>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8" name="Freeform 18"/>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19"/>
            <p:cNvSpPr>
              <a:spLocks/>
            </p:cNvSpPr>
            <p:nvPr/>
          </p:nvSpPr>
          <p:spPr bwMode="auto">
            <a:xfrm>
              <a:off x="2057" y="2549"/>
              <a:ext cx="32" cy="28"/>
            </a:xfrm>
            <a:custGeom>
              <a:avLst/>
              <a:gdLst>
                <a:gd name="T0" fmla="*/ 32 w 32"/>
                <a:gd name="T1" fmla="*/ 26 h 28"/>
                <a:gd name="T2" fmla="*/ 0 w 32"/>
                <a:gd name="T3" fmla="*/ 28 h 28"/>
                <a:gd name="T4" fmla="*/ 11 w 32"/>
                <a:gd name="T5" fmla="*/ 0 h 28"/>
                <a:gd name="T6" fmla="*/ 32 w 32"/>
                <a:gd name="T7" fmla="*/ 26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6"/>
                  </a:moveTo>
                  <a:lnTo>
                    <a:pt x="0" y="28"/>
                  </a:lnTo>
                  <a:lnTo>
                    <a:pt x="11" y="0"/>
                  </a:lnTo>
                  <a:lnTo>
                    <a:pt x="32" y="26"/>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0" name="Freeform 20"/>
            <p:cNvSpPr>
              <a:spLocks/>
            </p:cNvSpPr>
            <p:nvPr/>
          </p:nvSpPr>
          <p:spPr bwMode="auto">
            <a:xfrm>
              <a:off x="2057" y="2851"/>
              <a:ext cx="63" cy="167"/>
            </a:xfrm>
            <a:custGeom>
              <a:avLst/>
              <a:gdLst>
                <a:gd name="T0" fmla="*/ 32 w 63"/>
                <a:gd name="T1" fmla="*/ 167 h 167"/>
                <a:gd name="T2" fmla="*/ 0 w 63"/>
                <a:gd name="T3" fmla="*/ 153 h 167"/>
                <a:gd name="T4" fmla="*/ 63 w 63"/>
                <a:gd name="T5" fmla="*/ 125 h 167"/>
                <a:gd name="T6" fmla="*/ 0 w 63"/>
                <a:gd name="T7" fmla="*/ 97 h 167"/>
                <a:gd name="T8" fmla="*/ 63 w 63"/>
                <a:gd name="T9" fmla="*/ 70 h 167"/>
                <a:gd name="T10" fmla="*/ 0 w 63"/>
                <a:gd name="T11" fmla="*/ 42 h 167"/>
                <a:gd name="T12" fmla="*/ 63 w 63"/>
                <a:gd name="T13" fmla="*/ 14 h 167"/>
                <a:gd name="T14" fmla="*/ 32 w 63"/>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7"/>
                <a:gd name="T26" fmla="*/ 63 w 63"/>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7">
                  <a:moveTo>
                    <a:pt x="32" y="167"/>
                  </a:moveTo>
                  <a:lnTo>
                    <a:pt x="0" y="153"/>
                  </a:lnTo>
                  <a:lnTo>
                    <a:pt x="63" y="125"/>
                  </a:lnTo>
                  <a:lnTo>
                    <a:pt x="0" y="97"/>
                  </a:lnTo>
                  <a:lnTo>
                    <a:pt x="63" y="70"/>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1" name="Freeform 21"/>
            <p:cNvSpPr>
              <a:spLocks noEditPoints="1"/>
            </p:cNvSpPr>
            <p:nvPr/>
          </p:nvSpPr>
          <p:spPr bwMode="auto">
            <a:xfrm>
              <a:off x="2045" y="3084"/>
              <a:ext cx="87" cy="234"/>
            </a:xfrm>
            <a:custGeom>
              <a:avLst/>
              <a:gdLst>
                <a:gd name="T0" fmla="*/ 29 w 87"/>
                <a:gd name="T1" fmla="*/ 234 h 234"/>
                <a:gd name="T2" fmla="*/ 58 w 87"/>
                <a:gd name="T3" fmla="*/ 234 h 234"/>
                <a:gd name="T4" fmla="*/ 14 w 87"/>
                <a:gd name="T5" fmla="*/ 218 h 234"/>
                <a:gd name="T6" fmla="*/ 73 w 87"/>
                <a:gd name="T7" fmla="*/ 218 h 234"/>
                <a:gd name="T8" fmla="*/ 0 w 87"/>
                <a:gd name="T9" fmla="*/ 203 h 234"/>
                <a:gd name="T10" fmla="*/ 87 w 87"/>
                <a:gd name="T11" fmla="*/ 203 h 234"/>
                <a:gd name="T12" fmla="*/ 44 w 87"/>
                <a:gd name="T13" fmla="*/ 0 h 234"/>
                <a:gd name="T14" fmla="*/ 44 w 87"/>
                <a:gd name="T15" fmla="*/ 203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4" y="218"/>
                  </a:moveTo>
                  <a:lnTo>
                    <a:pt x="73" y="218"/>
                  </a:lnTo>
                  <a:moveTo>
                    <a:pt x="0" y="203"/>
                  </a:moveTo>
                  <a:lnTo>
                    <a:pt x="87" y="203"/>
                  </a:lnTo>
                  <a:moveTo>
                    <a:pt x="44" y="0"/>
                  </a:moveTo>
                  <a:lnTo>
                    <a:pt x="44" y="203"/>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2" name="Line 22"/>
            <p:cNvSpPr>
              <a:spLocks noChangeShapeType="1"/>
            </p:cNvSpPr>
            <p:nvPr/>
          </p:nvSpPr>
          <p:spPr bwMode="auto">
            <a:xfrm flipV="1">
              <a:off x="2089" y="2645"/>
              <a:ext cx="1" cy="20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23"/>
            <p:cNvSpPr>
              <a:spLocks noChangeShapeType="1"/>
            </p:cNvSpPr>
            <p:nvPr/>
          </p:nvSpPr>
          <p:spPr bwMode="auto">
            <a:xfrm flipV="1">
              <a:off x="2089" y="3018"/>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Rectangle 24"/>
            <p:cNvSpPr>
              <a:spLocks noChangeArrowheads="1"/>
            </p:cNvSpPr>
            <p:nvPr/>
          </p:nvSpPr>
          <p:spPr bwMode="auto">
            <a:xfrm>
              <a:off x="1285" y="2908"/>
              <a:ext cx="9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Vg</a:t>
              </a:r>
              <a:endParaRPr lang="en-GB" altLang="en-US"/>
            </a:p>
          </p:txBody>
        </p:sp>
        <p:sp>
          <p:nvSpPr>
            <p:cNvPr id="9245" name="Rectangle 25"/>
            <p:cNvSpPr>
              <a:spLocks noChangeArrowheads="1"/>
            </p:cNvSpPr>
            <p:nvPr/>
          </p:nvSpPr>
          <p:spPr bwMode="auto">
            <a:xfrm>
              <a:off x="1279" y="3120"/>
              <a:ext cx="15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1mV</a:t>
              </a:r>
              <a:endParaRPr lang="en-GB" altLang="en-US"/>
            </a:p>
          </p:txBody>
        </p:sp>
        <p:sp>
          <p:nvSpPr>
            <p:cNvPr id="9246" name="Rectangle 26"/>
            <p:cNvSpPr>
              <a:spLocks noChangeArrowheads="1"/>
            </p:cNvSpPr>
            <p:nvPr/>
          </p:nvSpPr>
          <p:spPr bwMode="auto">
            <a:xfrm>
              <a:off x="1285" y="2620"/>
              <a:ext cx="95"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Rg</a:t>
              </a:r>
              <a:endParaRPr lang="en-GB" altLang="en-US"/>
            </a:p>
          </p:txBody>
        </p:sp>
        <p:sp>
          <p:nvSpPr>
            <p:cNvPr id="9247" name="Rectangle 27"/>
            <p:cNvSpPr>
              <a:spLocks noChangeArrowheads="1"/>
            </p:cNvSpPr>
            <p:nvPr/>
          </p:nvSpPr>
          <p:spPr bwMode="auto">
            <a:xfrm>
              <a:off x="1285" y="2709"/>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750</a:t>
              </a:r>
              <a:endParaRPr lang="en-GB" altLang="en-US"/>
            </a:p>
          </p:txBody>
        </p:sp>
        <p:sp>
          <p:nvSpPr>
            <p:cNvPr id="9248" name="Rectangle 28"/>
            <p:cNvSpPr>
              <a:spLocks noChangeArrowheads="1"/>
            </p:cNvSpPr>
            <p:nvPr/>
          </p:nvSpPr>
          <p:spPr bwMode="auto">
            <a:xfrm>
              <a:off x="1604" y="2539"/>
              <a:ext cx="14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2.2u</a:t>
              </a:r>
              <a:endParaRPr lang="en-GB" altLang="en-US"/>
            </a:p>
          </p:txBody>
        </p:sp>
        <p:sp>
          <p:nvSpPr>
            <p:cNvPr id="9249" name="Rectangle 29"/>
            <p:cNvSpPr>
              <a:spLocks noChangeArrowheads="1"/>
            </p:cNvSpPr>
            <p:nvPr/>
          </p:nvSpPr>
          <p:spPr bwMode="auto">
            <a:xfrm>
              <a:off x="1623" y="2345"/>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C1</a:t>
              </a:r>
              <a:endParaRPr lang="en-GB" altLang="en-US"/>
            </a:p>
          </p:txBody>
        </p:sp>
        <p:sp>
          <p:nvSpPr>
            <p:cNvPr id="9250" name="Oval 30"/>
            <p:cNvSpPr>
              <a:spLocks noChangeArrowheads="1"/>
            </p:cNvSpPr>
            <p:nvPr/>
          </p:nvSpPr>
          <p:spPr bwMode="auto">
            <a:xfrm>
              <a:off x="1826" y="2471"/>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251" name="Oval 31"/>
            <p:cNvSpPr>
              <a:spLocks noChangeArrowheads="1"/>
            </p:cNvSpPr>
            <p:nvPr/>
          </p:nvSpPr>
          <p:spPr bwMode="auto">
            <a:xfrm>
              <a:off x="1826" y="2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252" name="Rectangle 32"/>
            <p:cNvSpPr>
              <a:spLocks noChangeArrowheads="1"/>
            </p:cNvSpPr>
            <p:nvPr/>
          </p:nvSpPr>
          <p:spPr bwMode="auto">
            <a:xfrm>
              <a:off x="1947" y="2308"/>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Q1</a:t>
              </a:r>
              <a:endParaRPr lang="en-GB" altLang="en-US"/>
            </a:p>
          </p:txBody>
        </p:sp>
        <p:sp>
          <p:nvSpPr>
            <p:cNvPr id="9253" name="Line 33"/>
            <p:cNvSpPr>
              <a:spLocks noChangeShapeType="1"/>
            </p:cNvSpPr>
            <p:nvPr/>
          </p:nvSpPr>
          <p:spPr bwMode="auto">
            <a:xfrm>
              <a:off x="1651"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4" name="Line 34"/>
            <p:cNvSpPr>
              <a:spLocks noChangeShapeType="1"/>
            </p:cNvSpPr>
            <p:nvPr/>
          </p:nvSpPr>
          <p:spPr bwMode="auto">
            <a:xfrm>
              <a:off x="1689" y="2445"/>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5" name="Line 35"/>
            <p:cNvSpPr>
              <a:spLocks noChangeShapeType="1"/>
            </p:cNvSpPr>
            <p:nvPr/>
          </p:nvSpPr>
          <p:spPr bwMode="auto">
            <a:xfrm>
              <a:off x="2238" y="295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6" name="Line 36"/>
            <p:cNvSpPr>
              <a:spLocks noChangeShapeType="1"/>
            </p:cNvSpPr>
            <p:nvPr/>
          </p:nvSpPr>
          <p:spPr bwMode="auto">
            <a:xfrm>
              <a:off x="2238" y="2911"/>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7" name="Oval 37"/>
            <p:cNvSpPr>
              <a:spLocks noChangeArrowheads="1"/>
            </p:cNvSpPr>
            <p:nvPr/>
          </p:nvSpPr>
          <p:spPr bwMode="auto">
            <a:xfrm>
              <a:off x="2076" y="3138"/>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258" name="Oval 38"/>
            <p:cNvSpPr>
              <a:spLocks noChangeArrowheads="1"/>
            </p:cNvSpPr>
            <p:nvPr/>
          </p:nvSpPr>
          <p:spPr bwMode="auto">
            <a:xfrm>
              <a:off x="2076" y="31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259" name="Line 39"/>
            <p:cNvSpPr>
              <a:spLocks noChangeShapeType="1"/>
            </p:cNvSpPr>
            <p:nvPr/>
          </p:nvSpPr>
          <p:spPr bwMode="auto">
            <a:xfrm>
              <a:off x="2276" y="295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0" name="Line 40"/>
            <p:cNvSpPr>
              <a:spLocks noChangeShapeType="1"/>
            </p:cNvSpPr>
            <p:nvPr/>
          </p:nvSpPr>
          <p:spPr bwMode="auto">
            <a:xfrm>
              <a:off x="2089" y="315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1" name="Line 41"/>
            <p:cNvSpPr>
              <a:spLocks noChangeShapeType="1"/>
            </p:cNvSpPr>
            <p:nvPr/>
          </p:nvSpPr>
          <p:spPr bwMode="auto">
            <a:xfrm flipV="1">
              <a:off x="2276" y="2711"/>
              <a:ext cx="1" cy="2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2" name="Line 42"/>
            <p:cNvSpPr>
              <a:spLocks noChangeShapeType="1"/>
            </p:cNvSpPr>
            <p:nvPr/>
          </p:nvSpPr>
          <p:spPr bwMode="auto">
            <a:xfrm flipH="1">
              <a:off x="2089" y="2711"/>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3" name="Freeform 43"/>
            <p:cNvSpPr>
              <a:spLocks/>
            </p:cNvSpPr>
            <p:nvPr/>
          </p:nvSpPr>
          <p:spPr bwMode="auto">
            <a:xfrm>
              <a:off x="2057" y="1885"/>
              <a:ext cx="63" cy="166"/>
            </a:xfrm>
            <a:custGeom>
              <a:avLst/>
              <a:gdLst>
                <a:gd name="T0" fmla="*/ 32 w 63"/>
                <a:gd name="T1" fmla="*/ 166 h 166"/>
                <a:gd name="T2" fmla="*/ 0 w 63"/>
                <a:gd name="T3" fmla="*/ 152 h 166"/>
                <a:gd name="T4" fmla="*/ 63 w 63"/>
                <a:gd name="T5" fmla="*/ 125 h 166"/>
                <a:gd name="T6" fmla="*/ 0 w 63"/>
                <a:gd name="T7" fmla="*/ 97 h 166"/>
                <a:gd name="T8" fmla="*/ 63 w 63"/>
                <a:gd name="T9" fmla="*/ 69 h 166"/>
                <a:gd name="T10" fmla="*/ 0 w 63"/>
                <a:gd name="T11" fmla="*/ 42 h 166"/>
                <a:gd name="T12" fmla="*/ 63 w 63"/>
                <a:gd name="T13" fmla="*/ 14 h 166"/>
                <a:gd name="T14" fmla="*/ 32 w 63"/>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166"/>
                <a:gd name="T26" fmla="*/ 63 w 6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166">
                  <a:moveTo>
                    <a:pt x="32" y="166"/>
                  </a:moveTo>
                  <a:lnTo>
                    <a:pt x="0" y="152"/>
                  </a:lnTo>
                  <a:lnTo>
                    <a:pt x="63" y="125"/>
                  </a:lnTo>
                  <a:lnTo>
                    <a:pt x="0" y="97"/>
                  </a:lnTo>
                  <a:lnTo>
                    <a:pt x="63" y="69"/>
                  </a:lnTo>
                  <a:lnTo>
                    <a:pt x="0" y="42"/>
                  </a:lnTo>
                  <a:lnTo>
                    <a:pt x="63" y="14"/>
                  </a:lnTo>
                  <a:lnTo>
                    <a:pt x="32"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4" name="Line 44"/>
            <p:cNvSpPr>
              <a:spLocks noChangeShapeType="1"/>
            </p:cNvSpPr>
            <p:nvPr/>
          </p:nvSpPr>
          <p:spPr bwMode="auto">
            <a:xfrm flipV="1">
              <a:off x="2089" y="2051"/>
              <a:ext cx="1" cy="274"/>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5" name="Line 45"/>
            <p:cNvSpPr>
              <a:spLocks noChangeShapeType="1"/>
            </p:cNvSpPr>
            <p:nvPr/>
          </p:nvSpPr>
          <p:spPr bwMode="auto">
            <a:xfrm flipV="1">
              <a:off x="2089"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6" name="Rectangle 46"/>
            <p:cNvSpPr>
              <a:spLocks noChangeArrowheads="1"/>
            </p:cNvSpPr>
            <p:nvPr/>
          </p:nvSpPr>
          <p:spPr bwMode="auto">
            <a:xfrm>
              <a:off x="1897" y="2851"/>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Re1</a:t>
              </a:r>
              <a:endParaRPr lang="en-GB" altLang="en-US"/>
            </a:p>
          </p:txBody>
        </p:sp>
        <p:sp>
          <p:nvSpPr>
            <p:cNvPr id="9267" name="Rectangle 47"/>
            <p:cNvSpPr>
              <a:spLocks noChangeArrowheads="1"/>
            </p:cNvSpPr>
            <p:nvPr/>
          </p:nvSpPr>
          <p:spPr bwMode="auto">
            <a:xfrm>
              <a:off x="1897" y="2944"/>
              <a:ext cx="1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3.9k</a:t>
              </a:r>
              <a:endParaRPr lang="en-GB" altLang="en-US"/>
            </a:p>
          </p:txBody>
        </p:sp>
        <p:sp>
          <p:nvSpPr>
            <p:cNvPr id="9268" name="Rectangle 48"/>
            <p:cNvSpPr>
              <a:spLocks noChangeArrowheads="1"/>
            </p:cNvSpPr>
            <p:nvPr/>
          </p:nvSpPr>
          <p:spPr bwMode="auto">
            <a:xfrm>
              <a:off x="2309" y="2814"/>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C3</a:t>
              </a:r>
              <a:endParaRPr lang="en-GB" altLang="en-US"/>
            </a:p>
          </p:txBody>
        </p:sp>
        <p:sp>
          <p:nvSpPr>
            <p:cNvPr id="9269" name="Rectangle 49"/>
            <p:cNvSpPr>
              <a:spLocks noChangeArrowheads="1"/>
            </p:cNvSpPr>
            <p:nvPr/>
          </p:nvSpPr>
          <p:spPr bwMode="auto">
            <a:xfrm>
              <a:off x="2309" y="2976"/>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82u</a:t>
              </a:r>
              <a:endParaRPr lang="en-GB" altLang="en-US"/>
            </a:p>
          </p:txBody>
        </p:sp>
        <p:sp>
          <p:nvSpPr>
            <p:cNvPr id="9270" name="Freeform 50"/>
            <p:cNvSpPr>
              <a:spLocks/>
            </p:cNvSpPr>
            <p:nvPr/>
          </p:nvSpPr>
          <p:spPr bwMode="auto">
            <a:xfrm>
              <a:off x="1399" y="2425"/>
              <a:ext cx="67" cy="116"/>
            </a:xfrm>
            <a:custGeom>
              <a:avLst/>
              <a:gdLst>
                <a:gd name="T0" fmla="*/ 0 w 67"/>
                <a:gd name="T1" fmla="*/ 116 h 116"/>
                <a:gd name="T2" fmla="*/ 67 w 67"/>
                <a:gd name="T3" fmla="*/ 0 h 116"/>
                <a:gd name="T4" fmla="*/ 0 60000 65536"/>
                <a:gd name="T5" fmla="*/ 0 60000 65536"/>
                <a:gd name="T6" fmla="*/ 0 w 67"/>
                <a:gd name="T7" fmla="*/ 0 h 116"/>
                <a:gd name="T8" fmla="*/ 67 w 67"/>
                <a:gd name="T9" fmla="*/ 116 h 116"/>
              </a:gdLst>
              <a:ahLst/>
              <a:cxnLst>
                <a:cxn ang="T4">
                  <a:pos x="T0" y="T1"/>
                </a:cxn>
                <a:cxn ang="T5">
                  <a:pos x="T2" y="T3"/>
                </a:cxn>
              </a:cxnLst>
              <a:rect l="T6" t="T7" r="T8" b="T9"/>
              <a:pathLst>
                <a:path w="67" h="116">
                  <a:moveTo>
                    <a:pt x="0" y="116"/>
                  </a:moveTo>
                  <a:cubicBezTo>
                    <a:pt x="0" y="63"/>
                    <a:pt x="27" y="17"/>
                    <a:pt x="67" y="0"/>
                  </a:cubicBez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1" name="Freeform 51"/>
            <p:cNvSpPr>
              <a:spLocks/>
            </p:cNvSpPr>
            <p:nvPr/>
          </p:nvSpPr>
          <p:spPr bwMode="auto">
            <a:xfrm>
              <a:off x="1451" y="2404"/>
              <a:ext cx="48" cy="47"/>
            </a:xfrm>
            <a:custGeom>
              <a:avLst/>
              <a:gdLst>
                <a:gd name="T0" fmla="*/ 0 w 123"/>
                <a:gd name="T1" fmla="*/ 0 h 120"/>
                <a:gd name="T2" fmla="*/ 0 w 123"/>
                <a:gd name="T3" fmla="*/ 0 h 120"/>
                <a:gd name="T4" fmla="*/ 0 w 123"/>
                <a:gd name="T5" fmla="*/ 0 h 120"/>
                <a:gd name="T6" fmla="*/ 0 w 123"/>
                <a:gd name="T7" fmla="*/ 0 h 120"/>
                <a:gd name="T8" fmla="*/ 0 w 123"/>
                <a:gd name="T9" fmla="*/ 0 h 120"/>
                <a:gd name="T10" fmla="*/ 0 60000 65536"/>
                <a:gd name="T11" fmla="*/ 0 60000 65536"/>
                <a:gd name="T12" fmla="*/ 0 60000 65536"/>
                <a:gd name="T13" fmla="*/ 0 60000 65536"/>
                <a:gd name="T14" fmla="*/ 0 60000 65536"/>
                <a:gd name="T15" fmla="*/ 0 w 123"/>
                <a:gd name="T16" fmla="*/ 0 h 120"/>
                <a:gd name="T17" fmla="*/ 123 w 123"/>
                <a:gd name="T18" fmla="*/ 120 h 120"/>
              </a:gdLst>
              <a:ahLst/>
              <a:cxnLst>
                <a:cxn ang="T10">
                  <a:pos x="T0" y="T1"/>
                </a:cxn>
                <a:cxn ang="T11">
                  <a:pos x="T2" y="T3"/>
                </a:cxn>
                <a:cxn ang="T12">
                  <a:pos x="T4" y="T5"/>
                </a:cxn>
                <a:cxn ang="T13">
                  <a:pos x="T6" y="T7"/>
                </a:cxn>
                <a:cxn ang="T14">
                  <a:pos x="T8" y="T9"/>
                </a:cxn>
              </a:cxnLst>
              <a:rect l="T15" t="T16" r="T17" b="T18"/>
              <a:pathLst>
                <a:path w="123" h="120">
                  <a:moveTo>
                    <a:pt x="123" y="37"/>
                  </a:moveTo>
                  <a:lnTo>
                    <a:pt x="22" y="120"/>
                  </a:lnTo>
                  <a:cubicBezTo>
                    <a:pt x="33" y="78"/>
                    <a:pt x="25" y="34"/>
                    <a:pt x="0" y="0"/>
                  </a:cubicBezTo>
                  <a:lnTo>
                    <a:pt x="123" y="37"/>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272" name="Rectangle 52"/>
            <p:cNvSpPr>
              <a:spLocks noChangeArrowheads="1"/>
            </p:cNvSpPr>
            <p:nvPr/>
          </p:nvSpPr>
          <p:spPr bwMode="auto">
            <a:xfrm>
              <a:off x="1317" y="2389"/>
              <a:ext cx="1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9273" name="Rectangle 53"/>
            <p:cNvSpPr>
              <a:spLocks noChangeArrowheads="1"/>
            </p:cNvSpPr>
            <p:nvPr/>
          </p:nvSpPr>
          <p:spPr bwMode="auto">
            <a:xfrm>
              <a:off x="1327" y="2389"/>
              <a:ext cx="7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in</a:t>
              </a:r>
              <a:endParaRPr lang="en-GB" altLang="en-US"/>
            </a:p>
          </p:txBody>
        </p:sp>
        <p:sp>
          <p:nvSpPr>
            <p:cNvPr id="9274" name="Rectangle 54"/>
            <p:cNvSpPr>
              <a:spLocks noChangeArrowheads="1"/>
            </p:cNvSpPr>
            <p:nvPr/>
          </p:nvSpPr>
          <p:spPr bwMode="auto">
            <a:xfrm>
              <a:off x="2122" y="2546"/>
              <a:ext cx="31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9275" name="Oval 55"/>
            <p:cNvSpPr>
              <a:spLocks noChangeArrowheads="1"/>
            </p:cNvSpPr>
            <p:nvPr/>
          </p:nvSpPr>
          <p:spPr bwMode="auto">
            <a:xfrm>
              <a:off x="2076" y="269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276" name="Oval 56"/>
            <p:cNvSpPr>
              <a:spLocks noChangeArrowheads="1"/>
            </p:cNvSpPr>
            <p:nvPr/>
          </p:nvSpPr>
          <p:spPr bwMode="auto">
            <a:xfrm>
              <a:off x="2076"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277" name="Freeform 57"/>
            <p:cNvSpPr>
              <a:spLocks noEditPoints="1"/>
            </p:cNvSpPr>
            <p:nvPr/>
          </p:nvSpPr>
          <p:spPr bwMode="auto">
            <a:xfrm>
              <a:off x="2463" y="2058"/>
              <a:ext cx="225" cy="320"/>
            </a:xfrm>
            <a:custGeom>
              <a:avLst/>
              <a:gdLst>
                <a:gd name="T0" fmla="*/ 0 w 225"/>
                <a:gd name="T1" fmla="*/ 160 h 320"/>
                <a:gd name="T2" fmla="*/ 113 w 225"/>
                <a:gd name="T3" fmla="*/ 160 h 320"/>
                <a:gd name="T4" fmla="*/ 113 w 225"/>
                <a:gd name="T5" fmla="*/ 80 h 320"/>
                <a:gd name="T6" fmla="*/ 113 w 225"/>
                <a:gd name="T7" fmla="*/ 240 h 320"/>
                <a:gd name="T8" fmla="*/ 113 w 225"/>
                <a:gd name="T9" fmla="*/ 200 h 320"/>
                <a:gd name="T10" fmla="*/ 225 w 225"/>
                <a:gd name="T11" fmla="*/ 249 h 320"/>
                <a:gd name="T12" fmla="*/ 225 w 225"/>
                <a:gd name="T13" fmla="*/ 320 h 320"/>
                <a:gd name="T14" fmla="*/ 113 w 225"/>
                <a:gd name="T15" fmla="*/ 120 h 320"/>
                <a:gd name="T16" fmla="*/ 225 w 225"/>
                <a:gd name="T17" fmla="*/ 70 h 320"/>
                <a:gd name="T18" fmla="*/ 225 w 225"/>
                <a:gd name="T19" fmla="*/ 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3" y="160"/>
                  </a:lnTo>
                  <a:moveTo>
                    <a:pt x="113" y="80"/>
                  </a:moveTo>
                  <a:lnTo>
                    <a:pt x="113" y="240"/>
                  </a:lnTo>
                  <a:moveTo>
                    <a:pt x="113" y="200"/>
                  </a:moveTo>
                  <a:lnTo>
                    <a:pt x="225" y="249"/>
                  </a:lnTo>
                  <a:lnTo>
                    <a:pt x="225" y="320"/>
                  </a:lnTo>
                  <a:moveTo>
                    <a:pt x="113" y="120"/>
                  </a:moveTo>
                  <a:lnTo>
                    <a:pt x="225" y="70"/>
                  </a:lnTo>
                  <a:lnTo>
                    <a:pt x="2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8" name="Freeform 58"/>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59"/>
            <p:cNvSpPr>
              <a:spLocks/>
            </p:cNvSpPr>
            <p:nvPr/>
          </p:nvSpPr>
          <p:spPr bwMode="auto">
            <a:xfrm>
              <a:off x="2576" y="2153"/>
              <a:ext cx="31" cy="27"/>
            </a:xfrm>
            <a:custGeom>
              <a:avLst/>
              <a:gdLst>
                <a:gd name="T0" fmla="*/ 0 w 31"/>
                <a:gd name="T1" fmla="*/ 25 h 27"/>
                <a:gd name="T2" fmla="*/ 20 w 31"/>
                <a:gd name="T3" fmla="*/ 0 h 27"/>
                <a:gd name="T4" fmla="*/ 31 w 31"/>
                <a:gd name="T5" fmla="*/ 27 h 27"/>
                <a:gd name="T6" fmla="*/ 0 w 31"/>
                <a:gd name="T7" fmla="*/ 25 h 27"/>
                <a:gd name="T8" fmla="*/ 0 60000 65536"/>
                <a:gd name="T9" fmla="*/ 0 60000 65536"/>
                <a:gd name="T10" fmla="*/ 0 60000 65536"/>
                <a:gd name="T11" fmla="*/ 0 60000 65536"/>
                <a:gd name="T12" fmla="*/ 0 w 31"/>
                <a:gd name="T13" fmla="*/ 0 h 27"/>
                <a:gd name="T14" fmla="*/ 31 w 31"/>
                <a:gd name="T15" fmla="*/ 27 h 27"/>
              </a:gdLst>
              <a:ahLst/>
              <a:cxnLst>
                <a:cxn ang="T8">
                  <a:pos x="T0" y="T1"/>
                </a:cxn>
                <a:cxn ang="T9">
                  <a:pos x="T2" y="T3"/>
                </a:cxn>
                <a:cxn ang="T10">
                  <a:pos x="T4" y="T5"/>
                </a:cxn>
                <a:cxn ang="T11">
                  <a:pos x="T6" y="T7"/>
                </a:cxn>
              </a:cxnLst>
              <a:rect l="T12" t="T13" r="T14" b="T15"/>
              <a:pathLst>
                <a:path w="31" h="27">
                  <a:moveTo>
                    <a:pt x="0" y="25"/>
                  </a:moveTo>
                  <a:lnTo>
                    <a:pt x="20" y="0"/>
                  </a:lnTo>
                  <a:lnTo>
                    <a:pt x="31" y="27"/>
                  </a:lnTo>
                  <a:lnTo>
                    <a:pt x="0"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0" name="Line 60"/>
            <p:cNvSpPr>
              <a:spLocks noChangeShapeType="1"/>
            </p:cNvSpPr>
            <p:nvPr/>
          </p:nvSpPr>
          <p:spPr bwMode="auto">
            <a:xfrm>
              <a:off x="2089" y="2218"/>
              <a:ext cx="374"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1" name="Rectangle 61"/>
            <p:cNvSpPr>
              <a:spLocks noChangeArrowheads="1"/>
            </p:cNvSpPr>
            <p:nvPr/>
          </p:nvSpPr>
          <p:spPr bwMode="auto">
            <a:xfrm>
              <a:off x="1910" y="1920"/>
              <a:ext cx="13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Rc1</a:t>
              </a:r>
              <a:endParaRPr lang="en-GB" altLang="en-US"/>
            </a:p>
          </p:txBody>
        </p:sp>
        <p:sp>
          <p:nvSpPr>
            <p:cNvPr id="9282" name="Rectangle 62"/>
            <p:cNvSpPr>
              <a:spLocks noChangeArrowheads="1"/>
            </p:cNvSpPr>
            <p:nvPr/>
          </p:nvSpPr>
          <p:spPr bwMode="auto">
            <a:xfrm>
              <a:off x="2534" y="2320"/>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a:t>
              </a:r>
              <a:endParaRPr lang="en-GB" altLang="en-US"/>
            </a:p>
          </p:txBody>
        </p:sp>
        <p:sp>
          <p:nvSpPr>
            <p:cNvPr id="9283" name="Rectangle 63"/>
            <p:cNvSpPr>
              <a:spLocks noChangeArrowheads="1"/>
            </p:cNvSpPr>
            <p:nvPr/>
          </p:nvSpPr>
          <p:spPr bwMode="auto">
            <a:xfrm>
              <a:off x="2721" y="2227"/>
              <a:ext cx="36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Q2N2907A</a:t>
              </a:r>
              <a:endParaRPr lang="en-GB" altLang="en-US"/>
            </a:p>
          </p:txBody>
        </p:sp>
        <p:sp>
          <p:nvSpPr>
            <p:cNvPr id="9284" name="Oval 64"/>
            <p:cNvSpPr>
              <a:spLocks noChangeArrowheads="1"/>
            </p:cNvSpPr>
            <p:nvPr/>
          </p:nvSpPr>
          <p:spPr bwMode="auto">
            <a:xfrm>
              <a:off x="2076" y="2205"/>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285" name="Oval 65"/>
            <p:cNvSpPr>
              <a:spLocks noChangeArrowheads="1"/>
            </p:cNvSpPr>
            <p:nvPr/>
          </p:nvSpPr>
          <p:spPr bwMode="auto">
            <a:xfrm>
              <a:off x="2076" y="22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286" name="Freeform 66"/>
            <p:cNvSpPr>
              <a:spLocks/>
            </p:cNvSpPr>
            <p:nvPr/>
          </p:nvSpPr>
          <p:spPr bwMode="auto">
            <a:xfrm>
              <a:off x="2657" y="1825"/>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70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70"/>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7" name="Line 67"/>
            <p:cNvSpPr>
              <a:spLocks noChangeShapeType="1"/>
            </p:cNvSpPr>
            <p:nvPr/>
          </p:nvSpPr>
          <p:spPr bwMode="auto">
            <a:xfrm flipV="1">
              <a:off x="2688" y="1991"/>
              <a:ext cx="1" cy="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8" name="Line 68"/>
            <p:cNvSpPr>
              <a:spLocks noChangeShapeType="1"/>
            </p:cNvSpPr>
            <p:nvPr/>
          </p:nvSpPr>
          <p:spPr bwMode="auto">
            <a:xfrm flipV="1">
              <a:off x="2688" y="1725"/>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9" name="Line 69"/>
            <p:cNvSpPr>
              <a:spLocks noChangeShapeType="1"/>
            </p:cNvSpPr>
            <p:nvPr/>
          </p:nvSpPr>
          <p:spPr bwMode="auto">
            <a:xfrm>
              <a:off x="2688" y="2058"/>
              <a:ext cx="33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0" name="Line 70"/>
            <p:cNvSpPr>
              <a:spLocks noChangeShapeType="1"/>
            </p:cNvSpPr>
            <p:nvPr/>
          </p:nvSpPr>
          <p:spPr bwMode="auto">
            <a:xfrm>
              <a:off x="2988" y="192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1" name="Line 71"/>
            <p:cNvSpPr>
              <a:spLocks noChangeShapeType="1"/>
            </p:cNvSpPr>
            <p:nvPr/>
          </p:nvSpPr>
          <p:spPr bwMode="auto">
            <a:xfrm>
              <a:off x="2988" y="1885"/>
              <a:ext cx="75"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2" name="Line 72"/>
            <p:cNvSpPr>
              <a:spLocks noChangeShapeType="1"/>
            </p:cNvSpPr>
            <p:nvPr/>
          </p:nvSpPr>
          <p:spPr bwMode="auto">
            <a:xfrm flipV="1">
              <a:off x="3025" y="1928"/>
              <a:ext cx="1" cy="13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3" name="Line 73"/>
            <p:cNvSpPr>
              <a:spLocks noChangeShapeType="1"/>
            </p:cNvSpPr>
            <p:nvPr/>
          </p:nvSpPr>
          <p:spPr bwMode="auto">
            <a:xfrm flipV="1">
              <a:off x="3025" y="1725"/>
              <a:ext cx="1" cy="1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4" name="Oval 74"/>
            <p:cNvSpPr>
              <a:spLocks noChangeArrowheads="1"/>
            </p:cNvSpPr>
            <p:nvPr/>
          </p:nvSpPr>
          <p:spPr bwMode="auto">
            <a:xfrm>
              <a:off x="2675" y="2045"/>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295" name="Oval 75"/>
            <p:cNvSpPr>
              <a:spLocks noChangeArrowheads="1"/>
            </p:cNvSpPr>
            <p:nvPr/>
          </p:nvSpPr>
          <p:spPr bwMode="auto">
            <a:xfrm>
              <a:off x="2675" y="204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296" name="Rectangle 76"/>
            <p:cNvSpPr>
              <a:spLocks noChangeArrowheads="1"/>
            </p:cNvSpPr>
            <p:nvPr/>
          </p:nvSpPr>
          <p:spPr bwMode="auto">
            <a:xfrm>
              <a:off x="2509" y="1820"/>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Re2</a:t>
              </a:r>
              <a:endParaRPr lang="en-GB" altLang="en-US"/>
            </a:p>
          </p:txBody>
        </p:sp>
        <p:sp>
          <p:nvSpPr>
            <p:cNvPr id="9297" name="Rectangle 77"/>
            <p:cNvSpPr>
              <a:spLocks noChangeArrowheads="1"/>
            </p:cNvSpPr>
            <p:nvPr/>
          </p:nvSpPr>
          <p:spPr bwMode="auto">
            <a:xfrm>
              <a:off x="2509" y="1908"/>
              <a:ext cx="7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2k</a:t>
              </a:r>
              <a:endParaRPr lang="en-GB" altLang="en-US"/>
            </a:p>
          </p:txBody>
        </p:sp>
        <p:sp>
          <p:nvSpPr>
            <p:cNvPr id="9298" name="Rectangle 78"/>
            <p:cNvSpPr>
              <a:spLocks noChangeArrowheads="1"/>
            </p:cNvSpPr>
            <p:nvPr/>
          </p:nvSpPr>
          <p:spPr bwMode="auto">
            <a:xfrm>
              <a:off x="2834" y="1820"/>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Ce2</a:t>
              </a:r>
              <a:endParaRPr lang="en-GB" altLang="en-US"/>
            </a:p>
          </p:txBody>
        </p:sp>
        <p:sp>
          <p:nvSpPr>
            <p:cNvPr id="9299" name="Rectangle 79"/>
            <p:cNvSpPr>
              <a:spLocks noChangeArrowheads="1"/>
            </p:cNvSpPr>
            <p:nvPr/>
          </p:nvSpPr>
          <p:spPr bwMode="auto">
            <a:xfrm>
              <a:off x="2834" y="1908"/>
              <a:ext cx="14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6.8u</a:t>
              </a:r>
              <a:endParaRPr lang="en-GB" altLang="en-US"/>
            </a:p>
          </p:txBody>
        </p:sp>
        <p:sp>
          <p:nvSpPr>
            <p:cNvPr id="9300" name="Line 80"/>
            <p:cNvSpPr>
              <a:spLocks noChangeShapeType="1"/>
            </p:cNvSpPr>
            <p:nvPr/>
          </p:nvSpPr>
          <p:spPr bwMode="auto">
            <a:xfrm>
              <a:off x="2089" y="1725"/>
              <a:ext cx="1186"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1" name="Oval 81"/>
            <p:cNvSpPr>
              <a:spLocks noChangeArrowheads="1"/>
            </p:cNvSpPr>
            <p:nvPr/>
          </p:nvSpPr>
          <p:spPr bwMode="auto">
            <a:xfrm>
              <a:off x="2675"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302" name="Oval 82"/>
            <p:cNvSpPr>
              <a:spLocks noChangeArrowheads="1"/>
            </p:cNvSpPr>
            <p:nvPr/>
          </p:nvSpPr>
          <p:spPr bwMode="auto">
            <a:xfrm>
              <a:off x="2675"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03" name="Oval 83"/>
            <p:cNvSpPr>
              <a:spLocks noChangeArrowheads="1"/>
            </p:cNvSpPr>
            <p:nvPr/>
          </p:nvSpPr>
          <p:spPr bwMode="auto">
            <a:xfrm>
              <a:off x="3013"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304" name="Oval 84"/>
            <p:cNvSpPr>
              <a:spLocks noChangeArrowheads="1"/>
            </p:cNvSpPr>
            <p:nvPr/>
          </p:nvSpPr>
          <p:spPr bwMode="auto">
            <a:xfrm>
              <a:off x="3013"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05" name="Oval 85"/>
            <p:cNvSpPr>
              <a:spLocks noChangeArrowheads="1"/>
            </p:cNvSpPr>
            <p:nvPr/>
          </p:nvSpPr>
          <p:spPr bwMode="auto">
            <a:xfrm>
              <a:off x="2351" y="1712"/>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306" name="Oval 86"/>
            <p:cNvSpPr>
              <a:spLocks noChangeArrowheads="1"/>
            </p:cNvSpPr>
            <p:nvPr/>
          </p:nvSpPr>
          <p:spPr bwMode="auto">
            <a:xfrm>
              <a:off x="2351" y="1712"/>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07" name="Line 87"/>
            <p:cNvSpPr>
              <a:spLocks noChangeShapeType="1"/>
            </p:cNvSpPr>
            <p:nvPr/>
          </p:nvSpPr>
          <p:spPr bwMode="auto">
            <a:xfrm flipV="1">
              <a:off x="2363" y="1618"/>
              <a:ext cx="1" cy="10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8" name="Oval 88"/>
            <p:cNvSpPr>
              <a:spLocks noChangeArrowheads="1"/>
            </p:cNvSpPr>
            <p:nvPr/>
          </p:nvSpPr>
          <p:spPr bwMode="auto">
            <a:xfrm>
              <a:off x="2351" y="1605"/>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9309" name="Oval 89"/>
            <p:cNvSpPr>
              <a:spLocks noChangeArrowheads="1"/>
            </p:cNvSpPr>
            <p:nvPr/>
          </p:nvSpPr>
          <p:spPr bwMode="auto">
            <a:xfrm>
              <a:off x="2351" y="1605"/>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10" name="Rectangle 90"/>
            <p:cNvSpPr>
              <a:spLocks noChangeArrowheads="1"/>
            </p:cNvSpPr>
            <p:nvPr/>
          </p:nvSpPr>
          <p:spPr bwMode="auto">
            <a:xfrm>
              <a:off x="2209" y="1564"/>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9311" name="Line 91"/>
            <p:cNvSpPr>
              <a:spLocks noChangeShapeType="1"/>
            </p:cNvSpPr>
            <p:nvPr/>
          </p:nvSpPr>
          <p:spPr bwMode="auto">
            <a:xfrm flipV="1">
              <a:off x="2688" y="2378"/>
              <a:ext cx="1" cy="48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2" name="Freeform 92"/>
            <p:cNvSpPr>
              <a:spLocks/>
            </p:cNvSpPr>
            <p:nvPr/>
          </p:nvSpPr>
          <p:spPr bwMode="auto">
            <a:xfrm>
              <a:off x="2657" y="2859"/>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3" name="Line 93"/>
            <p:cNvSpPr>
              <a:spLocks noChangeShapeType="1"/>
            </p:cNvSpPr>
            <p:nvPr/>
          </p:nvSpPr>
          <p:spPr bwMode="auto">
            <a:xfrm flipV="1">
              <a:off x="2688" y="3026"/>
              <a:ext cx="1" cy="325"/>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4" name="Line 94"/>
            <p:cNvSpPr>
              <a:spLocks noChangeShapeType="1"/>
            </p:cNvSpPr>
            <p:nvPr/>
          </p:nvSpPr>
          <p:spPr bwMode="auto">
            <a:xfrm flipH="1">
              <a:off x="2700" y="2711"/>
              <a:ext cx="353"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5" name="Freeform 95"/>
            <p:cNvSpPr>
              <a:spLocks noEditPoints="1"/>
            </p:cNvSpPr>
            <p:nvPr/>
          </p:nvSpPr>
          <p:spPr bwMode="auto">
            <a:xfrm>
              <a:off x="3053" y="2551"/>
              <a:ext cx="225" cy="320"/>
            </a:xfrm>
            <a:custGeom>
              <a:avLst/>
              <a:gdLst>
                <a:gd name="T0" fmla="*/ 0 w 225"/>
                <a:gd name="T1" fmla="*/ 160 h 320"/>
                <a:gd name="T2" fmla="*/ 112 w 225"/>
                <a:gd name="T3" fmla="*/ 160 h 320"/>
                <a:gd name="T4" fmla="*/ 112 w 225"/>
                <a:gd name="T5" fmla="*/ 240 h 320"/>
                <a:gd name="T6" fmla="*/ 112 w 225"/>
                <a:gd name="T7" fmla="*/ 80 h 320"/>
                <a:gd name="T8" fmla="*/ 112 w 225"/>
                <a:gd name="T9" fmla="*/ 120 h 320"/>
                <a:gd name="T10" fmla="*/ 225 w 225"/>
                <a:gd name="T11" fmla="*/ 71 h 320"/>
                <a:gd name="T12" fmla="*/ 225 w 225"/>
                <a:gd name="T13" fmla="*/ 0 h 320"/>
                <a:gd name="T14" fmla="*/ 112 w 225"/>
                <a:gd name="T15" fmla="*/ 200 h 320"/>
                <a:gd name="T16" fmla="*/ 225 w 225"/>
                <a:gd name="T17" fmla="*/ 250 h 320"/>
                <a:gd name="T18" fmla="*/ 225 w 225"/>
                <a:gd name="T19" fmla="*/ 320 h 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5"/>
                <a:gd name="T31" fmla="*/ 0 h 320"/>
                <a:gd name="T32" fmla="*/ 225 w 225"/>
                <a:gd name="T33" fmla="*/ 320 h 3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5" h="320">
                  <a:moveTo>
                    <a:pt x="0" y="160"/>
                  </a:moveTo>
                  <a:lnTo>
                    <a:pt x="112" y="160"/>
                  </a:lnTo>
                  <a:moveTo>
                    <a:pt x="112" y="240"/>
                  </a:moveTo>
                  <a:lnTo>
                    <a:pt x="112" y="80"/>
                  </a:lnTo>
                  <a:moveTo>
                    <a:pt x="112" y="120"/>
                  </a:moveTo>
                  <a:lnTo>
                    <a:pt x="225" y="71"/>
                  </a:lnTo>
                  <a:lnTo>
                    <a:pt x="225" y="0"/>
                  </a:lnTo>
                  <a:moveTo>
                    <a:pt x="112" y="200"/>
                  </a:moveTo>
                  <a:lnTo>
                    <a:pt x="225" y="250"/>
                  </a:lnTo>
                  <a:lnTo>
                    <a:pt x="225" y="32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6" name="Freeform 96"/>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97"/>
            <p:cNvSpPr>
              <a:spLocks/>
            </p:cNvSpPr>
            <p:nvPr/>
          </p:nvSpPr>
          <p:spPr bwMode="auto">
            <a:xfrm>
              <a:off x="3246" y="2776"/>
              <a:ext cx="32" cy="28"/>
            </a:xfrm>
            <a:custGeom>
              <a:avLst/>
              <a:gdLst>
                <a:gd name="T0" fmla="*/ 32 w 32"/>
                <a:gd name="T1" fmla="*/ 25 h 28"/>
                <a:gd name="T2" fmla="*/ 0 w 32"/>
                <a:gd name="T3" fmla="*/ 28 h 28"/>
                <a:gd name="T4" fmla="*/ 11 w 32"/>
                <a:gd name="T5" fmla="*/ 0 h 28"/>
                <a:gd name="T6" fmla="*/ 32 w 32"/>
                <a:gd name="T7" fmla="*/ 25 h 28"/>
                <a:gd name="T8" fmla="*/ 0 60000 65536"/>
                <a:gd name="T9" fmla="*/ 0 60000 65536"/>
                <a:gd name="T10" fmla="*/ 0 60000 65536"/>
                <a:gd name="T11" fmla="*/ 0 60000 65536"/>
                <a:gd name="T12" fmla="*/ 0 w 32"/>
                <a:gd name="T13" fmla="*/ 0 h 28"/>
                <a:gd name="T14" fmla="*/ 32 w 32"/>
                <a:gd name="T15" fmla="*/ 28 h 28"/>
              </a:gdLst>
              <a:ahLst/>
              <a:cxnLst>
                <a:cxn ang="T8">
                  <a:pos x="T0" y="T1"/>
                </a:cxn>
                <a:cxn ang="T9">
                  <a:pos x="T2" y="T3"/>
                </a:cxn>
                <a:cxn ang="T10">
                  <a:pos x="T4" y="T5"/>
                </a:cxn>
                <a:cxn ang="T11">
                  <a:pos x="T6" y="T7"/>
                </a:cxn>
              </a:cxnLst>
              <a:rect l="T12" t="T13" r="T14" b="T15"/>
              <a:pathLst>
                <a:path w="32" h="28">
                  <a:moveTo>
                    <a:pt x="32" y="25"/>
                  </a:moveTo>
                  <a:lnTo>
                    <a:pt x="0" y="28"/>
                  </a:lnTo>
                  <a:lnTo>
                    <a:pt x="11" y="0"/>
                  </a:lnTo>
                  <a:lnTo>
                    <a:pt x="32" y="25"/>
                  </a:lnTo>
                  <a:close/>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8" name="Rectangle 98"/>
            <p:cNvSpPr>
              <a:spLocks noChangeArrowheads="1"/>
            </p:cNvSpPr>
            <p:nvPr/>
          </p:nvSpPr>
          <p:spPr bwMode="auto">
            <a:xfrm>
              <a:off x="3302" y="2720"/>
              <a:ext cx="31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Q2N2222</a:t>
              </a:r>
              <a:endParaRPr lang="en-GB" altLang="en-US"/>
            </a:p>
          </p:txBody>
        </p:sp>
        <p:sp>
          <p:nvSpPr>
            <p:cNvPr id="9319" name="Freeform 99"/>
            <p:cNvSpPr>
              <a:spLocks/>
            </p:cNvSpPr>
            <p:nvPr/>
          </p:nvSpPr>
          <p:spPr bwMode="auto">
            <a:xfrm>
              <a:off x="3244" y="2085"/>
              <a:ext cx="62" cy="166"/>
            </a:xfrm>
            <a:custGeom>
              <a:avLst/>
              <a:gdLst>
                <a:gd name="T0" fmla="*/ 31 w 62"/>
                <a:gd name="T1" fmla="*/ 166 h 166"/>
                <a:gd name="T2" fmla="*/ 0 w 62"/>
                <a:gd name="T3" fmla="*/ 152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2"/>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20" name="Line 100"/>
            <p:cNvSpPr>
              <a:spLocks noChangeShapeType="1"/>
            </p:cNvSpPr>
            <p:nvPr/>
          </p:nvSpPr>
          <p:spPr bwMode="auto">
            <a:xfrm flipV="1">
              <a:off x="3275" y="1725"/>
              <a:ext cx="1" cy="36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 name="Line 101"/>
            <p:cNvSpPr>
              <a:spLocks noChangeShapeType="1"/>
            </p:cNvSpPr>
            <p:nvPr/>
          </p:nvSpPr>
          <p:spPr bwMode="auto">
            <a:xfrm flipH="1" flipV="1">
              <a:off x="3275" y="2251"/>
              <a:ext cx="3" cy="3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 name="Oval 102"/>
            <p:cNvSpPr>
              <a:spLocks noChangeArrowheads="1"/>
            </p:cNvSpPr>
            <p:nvPr/>
          </p:nvSpPr>
          <p:spPr bwMode="auto">
            <a:xfrm>
              <a:off x="2675" y="269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323" name="Oval 103"/>
            <p:cNvSpPr>
              <a:spLocks noChangeArrowheads="1"/>
            </p:cNvSpPr>
            <p:nvPr/>
          </p:nvSpPr>
          <p:spPr bwMode="auto">
            <a:xfrm>
              <a:off x="2675" y="269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24" name="Rectangle 104"/>
            <p:cNvSpPr>
              <a:spLocks noChangeArrowheads="1"/>
            </p:cNvSpPr>
            <p:nvPr/>
          </p:nvSpPr>
          <p:spPr bwMode="auto">
            <a:xfrm>
              <a:off x="3046" y="2589"/>
              <a:ext cx="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Q3</a:t>
              </a:r>
              <a:endParaRPr lang="en-GB" altLang="en-US"/>
            </a:p>
          </p:txBody>
        </p:sp>
        <p:sp>
          <p:nvSpPr>
            <p:cNvPr id="9325" name="Rectangle 105"/>
            <p:cNvSpPr>
              <a:spLocks noChangeArrowheads="1"/>
            </p:cNvSpPr>
            <p:nvPr/>
          </p:nvSpPr>
          <p:spPr bwMode="auto">
            <a:xfrm>
              <a:off x="2509" y="2895"/>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Rc2</a:t>
              </a:r>
              <a:endParaRPr lang="en-GB" altLang="en-US"/>
            </a:p>
          </p:txBody>
        </p:sp>
        <p:sp>
          <p:nvSpPr>
            <p:cNvPr id="9326" name="Rectangle 106"/>
            <p:cNvSpPr>
              <a:spLocks noChangeArrowheads="1"/>
            </p:cNvSpPr>
            <p:nvPr/>
          </p:nvSpPr>
          <p:spPr bwMode="auto">
            <a:xfrm>
              <a:off x="2746" y="2895"/>
              <a:ext cx="14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9327" name="Rectangle 107"/>
            <p:cNvSpPr>
              <a:spLocks noChangeArrowheads="1"/>
            </p:cNvSpPr>
            <p:nvPr/>
          </p:nvSpPr>
          <p:spPr bwMode="auto">
            <a:xfrm>
              <a:off x="3327" y="2083"/>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Rc3</a:t>
              </a:r>
              <a:endParaRPr lang="en-GB" altLang="en-US"/>
            </a:p>
          </p:txBody>
        </p:sp>
        <p:sp>
          <p:nvSpPr>
            <p:cNvPr id="9328" name="Rectangle 108"/>
            <p:cNvSpPr>
              <a:spLocks noChangeArrowheads="1"/>
            </p:cNvSpPr>
            <p:nvPr/>
          </p:nvSpPr>
          <p:spPr bwMode="auto">
            <a:xfrm>
              <a:off x="3327" y="2177"/>
              <a:ext cx="18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3.48k</a:t>
              </a:r>
              <a:endParaRPr lang="en-GB" altLang="en-US"/>
            </a:p>
          </p:txBody>
        </p:sp>
        <p:sp>
          <p:nvSpPr>
            <p:cNvPr id="9329" name="Line 109"/>
            <p:cNvSpPr>
              <a:spLocks noChangeShapeType="1"/>
            </p:cNvSpPr>
            <p:nvPr/>
          </p:nvSpPr>
          <p:spPr bwMode="auto">
            <a:xfrm>
              <a:off x="3275" y="2418"/>
              <a:ext cx="312" cy="1"/>
            </a:xfrm>
            <a:prstGeom prst="line">
              <a:avLst/>
            </a:prstGeom>
            <a:noFill/>
            <a:ln w="952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0" name="Line 110"/>
            <p:cNvSpPr>
              <a:spLocks noChangeShapeType="1"/>
            </p:cNvSpPr>
            <p:nvPr/>
          </p:nvSpPr>
          <p:spPr bwMode="auto">
            <a:xfrm flipH="1">
              <a:off x="3275" y="2871"/>
              <a:ext cx="3" cy="213"/>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1" name="Freeform 111"/>
            <p:cNvSpPr>
              <a:spLocks/>
            </p:cNvSpPr>
            <p:nvPr/>
          </p:nvSpPr>
          <p:spPr bwMode="auto">
            <a:xfrm>
              <a:off x="3244" y="3084"/>
              <a:ext cx="62" cy="167"/>
            </a:xfrm>
            <a:custGeom>
              <a:avLst/>
              <a:gdLst>
                <a:gd name="T0" fmla="*/ 31 w 62"/>
                <a:gd name="T1" fmla="*/ 167 h 167"/>
                <a:gd name="T2" fmla="*/ 0 w 62"/>
                <a:gd name="T3" fmla="*/ 153 h 167"/>
                <a:gd name="T4" fmla="*/ 62 w 62"/>
                <a:gd name="T5" fmla="*/ 125 h 167"/>
                <a:gd name="T6" fmla="*/ 0 w 62"/>
                <a:gd name="T7" fmla="*/ 98 h 167"/>
                <a:gd name="T8" fmla="*/ 62 w 62"/>
                <a:gd name="T9" fmla="*/ 70 h 167"/>
                <a:gd name="T10" fmla="*/ 0 w 62"/>
                <a:gd name="T11" fmla="*/ 42 h 167"/>
                <a:gd name="T12" fmla="*/ 62 w 62"/>
                <a:gd name="T13" fmla="*/ 14 h 167"/>
                <a:gd name="T14" fmla="*/ 31 w 62"/>
                <a:gd name="T15" fmla="*/ 0 h 167"/>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7"/>
                <a:gd name="T26" fmla="*/ 62 w 62"/>
                <a:gd name="T27" fmla="*/ 167 h 1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7">
                  <a:moveTo>
                    <a:pt x="31" y="167"/>
                  </a:moveTo>
                  <a:lnTo>
                    <a:pt x="0" y="153"/>
                  </a:lnTo>
                  <a:lnTo>
                    <a:pt x="62" y="125"/>
                  </a:lnTo>
                  <a:lnTo>
                    <a:pt x="0" y="98"/>
                  </a:lnTo>
                  <a:lnTo>
                    <a:pt x="62" y="70"/>
                  </a:lnTo>
                  <a:lnTo>
                    <a:pt x="0" y="42"/>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32" name="Line 112"/>
            <p:cNvSpPr>
              <a:spLocks noChangeShapeType="1"/>
            </p:cNvSpPr>
            <p:nvPr/>
          </p:nvSpPr>
          <p:spPr bwMode="auto">
            <a:xfrm>
              <a:off x="2688" y="3351"/>
              <a:ext cx="5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3" name="Line 113"/>
            <p:cNvSpPr>
              <a:spLocks noChangeShapeType="1"/>
            </p:cNvSpPr>
            <p:nvPr/>
          </p:nvSpPr>
          <p:spPr bwMode="auto">
            <a:xfrm flipV="1">
              <a:off x="3275" y="3251"/>
              <a:ext cx="1" cy="10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4" name="Line 114"/>
            <p:cNvSpPr>
              <a:spLocks noChangeShapeType="1"/>
            </p:cNvSpPr>
            <p:nvPr/>
          </p:nvSpPr>
          <p:spPr bwMode="auto">
            <a:xfrm>
              <a:off x="3587"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5" name="Line 115"/>
            <p:cNvSpPr>
              <a:spLocks noChangeShapeType="1"/>
            </p:cNvSpPr>
            <p:nvPr/>
          </p:nvSpPr>
          <p:spPr bwMode="auto">
            <a:xfrm>
              <a:off x="3624" y="2951"/>
              <a:ext cx="1" cy="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6" name="Line 116"/>
            <p:cNvSpPr>
              <a:spLocks noChangeShapeType="1"/>
            </p:cNvSpPr>
            <p:nvPr/>
          </p:nvSpPr>
          <p:spPr bwMode="auto">
            <a:xfrm>
              <a:off x="3275" y="2991"/>
              <a:ext cx="312"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7" name="Rectangle 117"/>
            <p:cNvSpPr>
              <a:spLocks noChangeArrowheads="1"/>
            </p:cNvSpPr>
            <p:nvPr/>
          </p:nvSpPr>
          <p:spPr bwMode="auto">
            <a:xfrm>
              <a:off x="3345" y="2883"/>
              <a:ext cx="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i</a:t>
              </a:r>
              <a:endParaRPr lang="en-GB" altLang="en-US"/>
            </a:p>
          </p:txBody>
        </p:sp>
        <p:sp>
          <p:nvSpPr>
            <p:cNvPr id="9338" name="Rectangle 118"/>
            <p:cNvSpPr>
              <a:spLocks noChangeArrowheads="1"/>
            </p:cNvSpPr>
            <p:nvPr/>
          </p:nvSpPr>
          <p:spPr bwMode="auto">
            <a:xfrm>
              <a:off x="3365" y="2883"/>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9339" name="Line 119"/>
            <p:cNvSpPr>
              <a:spLocks noChangeShapeType="1"/>
            </p:cNvSpPr>
            <p:nvPr/>
          </p:nvSpPr>
          <p:spPr bwMode="auto">
            <a:xfrm>
              <a:off x="3400" y="2991"/>
              <a:ext cx="2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0" name="Freeform 120"/>
            <p:cNvSpPr>
              <a:spLocks/>
            </p:cNvSpPr>
            <p:nvPr/>
          </p:nvSpPr>
          <p:spPr bwMode="auto">
            <a:xfrm>
              <a:off x="3383" y="2968"/>
              <a:ext cx="45" cy="47"/>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114" y="60"/>
                  </a:moveTo>
                  <a:lnTo>
                    <a:pt x="0" y="121"/>
                  </a:lnTo>
                  <a:cubicBezTo>
                    <a:pt x="18" y="83"/>
                    <a:pt x="18" y="38"/>
                    <a:pt x="0" y="0"/>
                  </a:cubicBezTo>
                  <a:lnTo>
                    <a:pt x="114"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341" name="Oval 121"/>
            <p:cNvSpPr>
              <a:spLocks noChangeArrowheads="1"/>
            </p:cNvSpPr>
            <p:nvPr/>
          </p:nvSpPr>
          <p:spPr bwMode="auto">
            <a:xfrm>
              <a:off x="2950" y="3338"/>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342" name="Oval 122"/>
            <p:cNvSpPr>
              <a:spLocks noChangeArrowheads="1"/>
            </p:cNvSpPr>
            <p:nvPr/>
          </p:nvSpPr>
          <p:spPr bwMode="auto">
            <a:xfrm>
              <a:off x="2950" y="3338"/>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43" name="Oval 123"/>
            <p:cNvSpPr>
              <a:spLocks noChangeArrowheads="1"/>
            </p:cNvSpPr>
            <p:nvPr/>
          </p:nvSpPr>
          <p:spPr bwMode="auto">
            <a:xfrm>
              <a:off x="2950" y="3471"/>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9344" name="Oval 124"/>
            <p:cNvSpPr>
              <a:spLocks noChangeArrowheads="1"/>
            </p:cNvSpPr>
            <p:nvPr/>
          </p:nvSpPr>
          <p:spPr bwMode="auto">
            <a:xfrm>
              <a:off x="2950" y="3471"/>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45" name="Rectangle 125"/>
            <p:cNvSpPr>
              <a:spLocks noChangeArrowheads="1"/>
            </p:cNvSpPr>
            <p:nvPr/>
          </p:nvSpPr>
          <p:spPr bwMode="auto">
            <a:xfrm>
              <a:off x="3003" y="3458"/>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9346" name="Rectangle 126"/>
            <p:cNvSpPr>
              <a:spLocks noChangeArrowheads="1"/>
            </p:cNvSpPr>
            <p:nvPr/>
          </p:nvSpPr>
          <p:spPr bwMode="auto">
            <a:xfrm>
              <a:off x="3083" y="3082"/>
              <a:ext cx="13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Re3</a:t>
              </a:r>
              <a:endParaRPr lang="en-GB" altLang="en-US"/>
            </a:p>
          </p:txBody>
        </p:sp>
        <p:sp>
          <p:nvSpPr>
            <p:cNvPr id="9347" name="Rectangle 127"/>
            <p:cNvSpPr>
              <a:spLocks noChangeArrowheads="1"/>
            </p:cNvSpPr>
            <p:nvPr/>
          </p:nvSpPr>
          <p:spPr bwMode="auto">
            <a:xfrm>
              <a:off x="3083" y="3170"/>
              <a:ext cx="140"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6.2k</a:t>
              </a:r>
              <a:endParaRPr lang="en-GB" altLang="en-US"/>
            </a:p>
          </p:txBody>
        </p:sp>
        <p:sp>
          <p:nvSpPr>
            <p:cNvPr id="9348" name="Line 128"/>
            <p:cNvSpPr>
              <a:spLocks noChangeShapeType="1"/>
            </p:cNvSpPr>
            <p:nvPr/>
          </p:nvSpPr>
          <p:spPr bwMode="auto">
            <a:xfrm>
              <a:off x="3624" y="2991"/>
              <a:ext cx="400"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49" name="Oval 129"/>
            <p:cNvSpPr>
              <a:spLocks noChangeArrowheads="1"/>
            </p:cNvSpPr>
            <p:nvPr/>
          </p:nvSpPr>
          <p:spPr bwMode="auto">
            <a:xfrm>
              <a:off x="4012" y="2978"/>
              <a:ext cx="25" cy="27"/>
            </a:xfrm>
            <a:prstGeom prst="ellipse">
              <a:avLst/>
            </a:prstGeom>
            <a:solidFill>
              <a:srgbClr val="FFFFFF"/>
            </a:solidFill>
            <a:ln w="0">
              <a:solidFill>
                <a:srgbClr val="000000"/>
              </a:solidFill>
              <a:round/>
              <a:headEnd/>
              <a:tailEnd/>
            </a:ln>
          </p:spPr>
          <p:txBody>
            <a:bodyPr/>
            <a:lstStyle/>
            <a:p>
              <a:endParaRPr lang="en-US" altLang="en-US"/>
            </a:p>
          </p:txBody>
        </p:sp>
        <p:sp>
          <p:nvSpPr>
            <p:cNvPr id="9350" name="Oval 130"/>
            <p:cNvSpPr>
              <a:spLocks noChangeArrowheads="1"/>
            </p:cNvSpPr>
            <p:nvPr/>
          </p:nvSpPr>
          <p:spPr bwMode="auto">
            <a:xfrm>
              <a:off x="401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51" name="Rectangle 131"/>
            <p:cNvSpPr>
              <a:spLocks noChangeArrowheads="1"/>
            </p:cNvSpPr>
            <p:nvPr/>
          </p:nvSpPr>
          <p:spPr bwMode="auto">
            <a:xfrm>
              <a:off x="3564" y="2858"/>
              <a:ext cx="9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C2</a:t>
              </a:r>
              <a:endParaRPr lang="en-GB" altLang="en-US"/>
            </a:p>
          </p:txBody>
        </p:sp>
        <p:sp>
          <p:nvSpPr>
            <p:cNvPr id="9352" name="Rectangle 132"/>
            <p:cNvSpPr>
              <a:spLocks noChangeArrowheads="1"/>
            </p:cNvSpPr>
            <p:nvPr/>
          </p:nvSpPr>
          <p:spPr bwMode="auto">
            <a:xfrm>
              <a:off x="3564" y="3057"/>
              <a:ext cx="8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1u</a:t>
              </a:r>
              <a:endParaRPr lang="en-GB" altLang="en-US"/>
            </a:p>
          </p:txBody>
        </p:sp>
        <p:sp>
          <p:nvSpPr>
            <p:cNvPr id="9353" name="Line 133"/>
            <p:cNvSpPr>
              <a:spLocks noChangeShapeType="1"/>
            </p:cNvSpPr>
            <p:nvPr/>
          </p:nvSpPr>
          <p:spPr bwMode="auto">
            <a:xfrm flipV="1">
              <a:off x="3587" y="1485"/>
              <a:ext cx="1" cy="933"/>
            </a:xfrm>
            <a:prstGeom prst="line">
              <a:avLst/>
            </a:prstGeom>
            <a:noFill/>
            <a:ln w="952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4" name="Freeform 134"/>
            <p:cNvSpPr>
              <a:spLocks/>
            </p:cNvSpPr>
            <p:nvPr/>
          </p:nvSpPr>
          <p:spPr bwMode="auto">
            <a:xfrm>
              <a:off x="3806" y="3118"/>
              <a:ext cx="62" cy="166"/>
            </a:xfrm>
            <a:custGeom>
              <a:avLst/>
              <a:gdLst>
                <a:gd name="T0" fmla="*/ 31 w 62"/>
                <a:gd name="T1" fmla="*/ 166 h 166"/>
                <a:gd name="T2" fmla="*/ 0 w 62"/>
                <a:gd name="T3" fmla="*/ 153 h 166"/>
                <a:gd name="T4" fmla="*/ 62 w 62"/>
                <a:gd name="T5" fmla="*/ 125 h 166"/>
                <a:gd name="T6" fmla="*/ 0 w 62"/>
                <a:gd name="T7" fmla="*/ 97 h 166"/>
                <a:gd name="T8" fmla="*/ 62 w 62"/>
                <a:gd name="T9" fmla="*/ 69 h 166"/>
                <a:gd name="T10" fmla="*/ 0 w 62"/>
                <a:gd name="T11" fmla="*/ 41 h 166"/>
                <a:gd name="T12" fmla="*/ 62 w 62"/>
                <a:gd name="T13" fmla="*/ 14 h 166"/>
                <a:gd name="T14" fmla="*/ 31 w 62"/>
                <a:gd name="T15" fmla="*/ 0 h 166"/>
                <a:gd name="T16" fmla="*/ 0 60000 65536"/>
                <a:gd name="T17" fmla="*/ 0 60000 65536"/>
                <a:gd name="T18" fmla="*/ 0 60000 65536"/>
                <a:gd name="T19" fmla="*/ 0 60000 65536"/>
                <a:gd name="T20" fmla="*/ 0 60000 65536"/>
                <a:gd name="T21" fmla="*/ 0 60000 65536"/>
                <a:gd name="T22" fmla="*/ 0 60000 65536"/>
                <a:gd name="T23" fmla="*/ 0 60000 65536"/>
                <a:gd name="T24" fmla="*/ 0 w 62"/>
                <a:gd name="T25" fmla="*/ 0 h 166"/>
                <a:gd name="T26" fmla="*/ 62 w 62"/>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 h="166">
                  <a:moveTo>
                    <a:pt x="31" y="166"/>
                  </a:moveTo>
                  <a:lnTo>
                    <a:pt x="0" y="153"/>
                  </a:lnTo>
                  <a:lnTo>
                    <a:pt x="62" y="125"/>
                  </a:lnTo>
                  <a:lnTo>
                    <a:pt x="0" y="97"/>
                  </a:lnTo>
                  <a:lnTo>
                    <a:pt x="62" y="69"/>
                  </a:lnTo>
                  <a:lnTo>
                    <a:pt x="0" y="41"/>
                  </a:lnTo>
                  <a:lnTo>
                    <a:pt x="62" y="14"/>
                  </a:lnTo>
                  <a:lnTo>
                    <a:pt x="31"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55" name="Line 135"/>
            <p:cNvSpPr>
              <a:spLocks noChangeShapeType="1"/>
            </p:cNvSpPr>
            <p:nvPr/>
          </p:nvSpPr>
          <p:spPr bwMode="auto">
            <a:xfrm flipV="1">
              <a:off x="3837" y="2991"/>
              <a:ext cx="1" cy="12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56" name="Freeform 136"/>
            <p:cNvSpPr>
              <a:spLocks noEditPoints="1"/>
            </p:cNvSpPr>
            <p:nvPr/>
          </p:nvSpPr>
          <p:spPr bwMode="auto">
            <a:xfrm>
              <a:off x="3793" y="3284"/>
              <a:ext cx="87" cy="234"/>
            </a:xfrm>
            <a:custGeom>
              <a:avLst/>
              <a:gdLst>
                <a:gd name="T0" fmla="*/ 29 w 87"/>
                <a:gd name="T1" fmla="*/ 234 h 234"/>
                <a:gd name="T2" fmla="*/ 58 w 87"/>
                <a:gd name="T3" fmla="*/ 234 h 234"/>
                <a:gd name="T4" fmla="*/ 15 w 87"/>
                <a:gd name="T5" fmla="*/ 218 h 234"/>
                <a:gd name="T6" fmla="*/ 73 w 87"/>
                <a:gd name="T7" fmla="*/ 218 h 234"/>
                <a:gd name="T8" fmla="*/ 0 w 87"/>
                <a:gd name="T9" fmla="*/ 202 h 234"/>
                <a:gd name="T10" fmla="*/ 87 w 87"/>
                <a:gd name="T11" fmla="*/ 202 h 234"/>
                <a:gd name="T12" fmla="*/ 44 w 87"/>
                <a:gd name="T13" fmla="*/ 0 h 234"/>
                <a:gd name="T14" fmla="*/ 44 w 87"/>
                <a:gd name="T15" fmla="*/ 202 h 23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234"/>
                <a:gd name="T26" fmla="*/ 87 w 8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234">
                  <a:moveTo>
                    <a:pt x="29" y="234"/>
                  </a:moveTo>
                  <a:lnTo>
                    <a:pt x="58" y="234"/>
                  </a:lnTo>
                  <a:moveTo>
                    <a:pt x="15" y="218"/>
                  </a:moveTo>
                  <a:lnTo>
                    <a:pt x="73" y="218"/>
                  </a:lnTo>
                  <a:moveTo>
                    <a:pt x="0" y="202"/>
                  </a:moveTo>
                  <a:lnTo>
                    <a:pt x="87" y="202"/>
                  </a:lnTo>
                  <a:moveTo>
                    <a:pt x="44" y="0"/>
                  </a:moveTo>
                  <a:lnTo>
                    <a:pt x="44" y="202"/>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57" name="Rectangle 137"/>
            <p:cNvSpPr>
              <a:spLocks noChangeArrowheads="1"/>
            </p:cNvSpPr>
            <p:nvPr/>
          </p:nvSpPr>
          <p:spPr bwMode="auto">
            <a:xfrm>
              <a:off x="3971" y="2883"/>
              <a:ext cx="3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i="1">
                  <a:solidFill>
                    <a:srgbClr val="000000"/>
                  </a:solidFill>
                </a:rPr>
                <a:t>v</a:t>
              </a:r>
              <a:endParaRPr lang="en-GB" altLang="en-US"/>
            </a:p>
          </p:txBody>
        </p:sp>
        <p:sp>
          <p:nvSpPr>
            <p:cNvPr id="9358" name="Rectangle 138"/>
            <p:cNvSpPr>
              <a:spLocks noChangeArrowheads="1"/>
            </p:cNvSpPr>
            <p:nvPr/>
          </p:nvSpPr>
          <p:spPr bwMode="auto">
            <a:xfrm>
              <a:off x="4008" y="2883"/>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 out</a:t>
              </a:r>
              <a:endParaRPr lang="en-GB" altLang="en-US"/>
            </a:p>
          </p:txBody>
        </p:sp>
        <p:sp>
          <p:nvSpPr>
            <p:cNvPr id="9359" name="Rectangle 139"/>
            <p:cNvSpPr>
              <a:spLocks noChangeArrowheads="1"/>
            </p:cNvSpPr>
            <p:nvPr/>
          </p:nvSpPr>
          <p:spPr bwMode="auto">
            <a:xfrm>
              <a:off x="3702" y="3157"/>
              <a:ext cx="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RL</a:t>
              </a:r>
              <a:endParaRPr lang="en-GB" altLang="en-US"/>
            </a:p>
          </p:txBody>
        </p:sp>
        <p:sp>
          <p:nvSpPr>
            <p:cNvPr id="9360" name="Rectangle 140"/>
            <p:cNvSpPr>
              <a:spLocks noChangeArrowheads="1"/>
            </p:cNvSpPr>
            <p:nvPr/>
          </p:nvSpPr>
          <p:spPr bwMode="auto">
            <a:xfrm>
              <a:off x="3888" y="3157"/>
              <a:ext cx="7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1k</a:t>
              </a:r>
              <a:endParaRPr lang="en-GB" altLang="en-US"/>
            </a:p>
          </p:txBody>
        </p:sp>
        <p:sp>
          <p:nvSpPr>
            <p:cNvPr id="9361" name="Oval 141"/>
            <p:cNvSpPr>
              <a:spLocks noChangeArrowheads="1"/>
            </p:cNvSpPr>
            <p:nvPr/>
          </p:nvSpPr>
          <p:spPr bwMode="auto">
            <a:xfrm>
              <a:off x="3824" y="297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362" name="Oval 142"/>
            <p:cNvSpPr>
              <a:spLocks noChangeArrowheads="1"/>
            </p:cNvSpPr>
            <p:nvPr/>
          </p:nvSpPr>
          <p:spPr bwMode="auto">
            <a:xfrm>
              <a:off x="3824"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63" name="Oval 143"/>
            <p:cNvSpPr>
              <a:spLocks noChangeArrowheads="1"/>
            </p:cNvSpPr>
            <p:nvPr/>
          </p:nvSpPr>
          <p:spPr bwMode="auto">
            <a:xfrm>
              <a:off x="3262" y="2405"/>
              <a:ext cx="25" cy="26"/>
            </a:xfrm>
            <a:prstGeom prst="ellipse">
              <a:avLst/>
            </a:prstGeom>
            <a:solidFill>
              <a:srgbClr val="000000"/>
            </a:solidFill>
            <a:ln w="0">
              <a:solidFill>
                <a:srgbClr val="000000"/>
              </a:solidFill>
              <a:round/>
              <a:headEnd/>
              <a:tailEnd/>
            </a:ln>
          </p:spPr>
          <p:txBody>
            <a:bodyPr/>
            <a:lstStyle/>
            <a:p>
              <a:endParaRPr lang="en-US" altLang="en-US"/>
            </a:p>
          </p:txBody>
        </p:sp>
        <p:sp>
          <p:nvSpPr>
            <p:cNvPr id="9364" name="Oval 144"/>
            <p:cNvSpPr>
              <a:spLocks noChangeArrowheads="1"/>
            </p:cNvSpPr>
            <p:nvPr/>
          </p:nvSpPr>
          <p:spPr bwMode="auto">
            <a:xfrm>
              <a:off x="3262" y="2405"/>
              <a:ext cx="25" cy="26"/>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65" name="Freeform 145"/>
            <p:cNvSpPr>
              <a:spLocks/>
            </p:cNvSpPr>
            <p:nvPr/>
          </p:nvSpPr>
          <p:spPr bwMode="auto">
            <a:xfrm>
              <a:off x="2900" y="1452"/>
              <a:ext cx="156" cy="67"/>
            </a:xfrm>
            <a:custGeom>
              <a:avLst/>
              <a:gdLst>
                <a:gd name="T0" fmla="*/ 156 w 156"/>
                <a:gd name="T1" fmla="*/ 33 h 67"/>
                <a:gd name="T2" fmla="*/ 143 w 156"/>
                <a:gd name="T3" fmla="*/ 67 h 67"/>
                <a:gd name="T4" fmla="*/ 117 w 156"/>
                <a:gd name="T5" fmla="*/ 0 h 67"/>
                <a:gd name="T6" fmla="*/ 91 w 156"/>
                <a:gd name="T7" fmla="*/ 67 h 67"/>
                <a:gd name="T8" fmla="*/ 65 w 156"/>
                <a:gd name="T9" fmla="*/ 0 h 67"/>
                <a:gd name="T10" fmla="*/ 39 w 156"/>
                <a:gd name="T11" fmla="*/ 67 h 67"/>
                <a:gd name="T12" fmla="*/ 13 w 156"/>
                <a:gd name="T13" fmla="*/ 0 h 67"/>
                <a:gd name="T14" fmla="*/ 0 w 156"/>
                <a:gd name="T15" fmla="*/ 33 h 67"/>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67"/>
                <a:gd name="T26" fmla="*/ 156 w 156"/>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67">
                  <a:moveTo>
                    <a:pt x="156" y="33"/>
                  </a:moveTo>
                  <a:lnTo>
                    <a:pt x="143" y="67"/>
                  </a:lnTo>
                  <a:lnTo>
                    <a:pt x="117" y="0"/>
                  </a:lnTo>
                  <a:lnTo>
                    <a:pt x="91" y="67"/>
                  </a:lnTo>
                  <a:lnTo>
                    <a:pt x="65" y="0"/>
                  </a:lnTo>
                  <a:lnTo>
                    <a:pt x="39" y="67"/>
                  </a:lnTo>
                  <a:lnTo>
                    <a:pt x="13" y="0"/>
                  </a:lnTo>
                  <a:lnTo>
                    <a:pt x="0" y="33"/>
                  </a:lnTo>
                </a:path>
              </a:pathLst>
            </a:custGeom>
            <a:noFill/>
            <a:ln w="952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66" name="Line 146"/>
            <p:cNvSpPr>
              <a:spLocks noChangeShapeType="1"/>
            </p:cNvSpPr>
            <p:nvPr/>
          </p:nvSpPr>
          <p:spPr bwMode="auto">
            <a:xfrm>
              <a:off x="1839" y="1485"/>
              <a:ext cx="1061" cy="1"/>
            </a:xfrm>
            <a:prstGeom prst="line">
              <a:avLst/>
            </a:prstGeom>
            <a:noFill/>
            <a:ln w="952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7" name="Line 147"/>
            <p:cNvSpPr>
              <a:spLocks noChangeShapeType="1"/>
            </p:cNvSpPr>
            <p:nvPr/>
          </p:nvSpPr>
          <p:spPr bwMode="auto">
            <a:xfrm>
              <a:off x="3056" y="1485"/>
              <a:ext cx="531" cy="1"/>
            </a:xfrm>
            <a:prstGeom prst="line">
              <a:avLst/>
            </a:prstGeom>
            <a:noFill/>
            <a:ln w="9525"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68" name="Rectangle 148"/>
            <p:cNvSpPr>
              <a:spLocks noChangeArrowheads="1"/>
            </p:cNvSpPr>
            <p:nvPr/>
          </p:nvSpPr>
          <p:spPr bwMode="auto">
            <a:xfrm>
              <a:off x="2828" y="1532"/>
              <a:ext cx="297"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Rf  26.1k</a:t>
              </a:r>
              <a:endParaRPr lang="en-GB" altLang="en-US"/>
            </a:p>
          </p:txBody>
        </p:sp>
        <p:sp>
          <p:nvSpPr>
            <p:cNvPr id="9369" name="Oval 149"/>
            <p:cNvSpPr>
              <a:spLocks noChangeArrowheads="1"/>
            </p:cNvSpPr>
            <p:nvPr/>
          </p:nvSpPr>
          <p:spPr bwMode="auto">
            <a:xfrm>
              <a:off x="3262" y="2978"/>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370" name="Oval 150"/>
            <p:cNvSpPr>
              <a:spLocks noChangeArrowheads="1"/>
            </p:cNvSpPr>
            <p:nvPr/>
          </p:nvSpPr>
          <p:spPr bwMode="auto">
            <a:xfrm>
              <a:off x="3262" y="2978"/>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71" name="Line 151"/>
            <p:cNvSpPr>
              <a:spLocks noChangeShapeType="1"/>
            </p:cNvSpPr>
            <p:nvPr/>
          </p:nvSpPr>
          <p:spPr bwMode="auto">
            <a:xfrm>
              <a:off x="2859" y="1392"/>
              <a:ext cx="278"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2" name="Freeform 152"/>
            <p:cNvSpPr>
              <a:spLocks/>
            </p:cNvSpPr>
            <p:nvPr/>
          </p:nvSpPr>
          <p:spPr bwMode="auto">
            <a:xfrm>
              <a:off x="2825" y="1368"/>
              <a:ext cx="45" cy="47"/>
            </a:xfrm>
            <a:custGeom>
              <a:avLst/>
              <a:gdLst>
                <a:gd name="T0" fmla="*/ 0 w 114"/>
                <a:gd name="T1" fmla="*/ 0 h 121"/>
                <a:gd name="T2" fmla="*/ 0 w 114"/>
                <a:gd name="T3" fmla="*/ 0 h 121"/>
                <a:gd name="T4" fmla="*/ 0 w 114"/>
                <a:gd name="T5" fmla="*/ 0 h 121"/>
                <a:gd name="T6" fmla="*/ 0 w 114"/>
                <a:gd name="T7" fmla="*/ 0 h 121"/>
                <a:gd name="T8" fmla="*/ 0 w 114"/>
                <a:gd name="T9" fmla="*/ 0 h 121"/>
                <a:gd name="T10" fmla="*/ 0 60000 65536"/>
                <a:gd name="T11" fmla="*/ 0 60000 65536"/>
                <a:gd name="T12" fmla="*/ 0 60000 65536"/>
                <a:gd name="T13" fmla="*/ 0 60000 65536"/>
                <a:gd name="T14" fmla="*/ 0 60000 65536"/>
                <a:gd name="T15" fmla="*/ 0 w 114"/>
                <a:gd name="T16" fmla="*/ 0 h 121"/>
                <a:gd name="T17" fmla="*/ 114 w 114"/>
                <a:gd name="T18" fmla="*/ 121 h 121"/>
              </a:gdLst>
              <a:ahLst/>
              <a:cxnLst>
                <a:cxn ang="T10">
                  <a:pos x="T0" y="T1"/>
                </a:cxn>
                <a:cxn ang="T11">
                  <a:pos x="T2" y="T3"/>
                </a:cxn>
                <a:cxn ang="T12">
                  <a:pos x="T4" y="T5"/>
                </a:cxn>
                <a:cxn ang="T13">
                  <a:pos x="T6" y="T7"/>
                </a:cxn>
                <a:cxn ang="T14">
                  <a:pos x="T8" y="T9"/>
                </a:cxn>
              </a:cxnLst>
              <a:rect l="T15" t="T16" r="T17" b="T18"/>
              <a:pathLst>
                <a:path w="114" h="121">
                  <a:moveTo>
                    <a:pt x="0" y="60"/>
                  </a:moveTo>
                  <a:lnTo>
                    <a:pt x="114" y="121"/>
                  </a:lnTo>
                  <a:cubicBezTo>
                    <a:pt x="96" y="83"/>
                    <a:pt x="96" y="38"/>
                    <a:pt x="114" y="0"/>
                  </a:cubicBezTo>
                  <a:lnTo>
                    <a:pt x="0" y="6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9373" name="Rectangle 153"/>
            <p:cNvSpPr>
              <a:spLocks noChangeArrowheads="1"/>
            </p:cNvSpPr>
            <p:nvPr/>
          </p:nvSpPr>
          <p:spPr bwMode="auto">
            <a:xfrm>
              <a:off x="2834" y="1283"/>
              <a:ext cx="326"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Feedback</a:t>
              </a:r>
              <a:endParaRPr lang="en-GB" altLang="en-US"/>
            </a:p>
          </p:txBody>
        </p:sp>
        <p:sp>
          <p:nvSpPr>
            <p:cNvPr id="9374" name="Freeform 154"/>
            <p:cNvSpPr>
              <a:spLocks noEditPoints="1"/>
            </p:cNvSpPr>
            <p:nvPr/>
          </p:nvSpPr>
          <p:spPr bwMode="auto">
            <a:xfrm>
              <a:off x="4168" y="1891"/>
              <a:ext cx="25" cy="107"/>
            </a:xfrm>
            <a:custGeom>
              <a:avLst/>
              <a:gdLst>
                <a:gd name="T0" fmla="*/ 0 w 25"/>
                <a:gd name="T1" fmla="*/ 78 h 107"/>
                <a:gd name="T2" fmla="*/ 0 w 25"/>
                <a:gd name="T3" fmla="*/ 30 h 107"/>
                <a:gd name="T4" fmla="*/ 25 w 25"/>
                <a:gd name="T5" fmla="*/ 107 h 107"/>
                <a:gd name="T6" fmla="*/ 25 w 25"/>
                <a:gd name="T7" fmla="*/ 0 h 107"/>
                <a:gd name="T8" fmla="*/ 0 60000 65536"/>
                <a:gd name="T9" fmla="*/ 0 60000 65536"/>
                <a:gd name="T10" fmla="*/ 0 60000 65536"/>
                <a:gd name="T11" fmla="*/ 0 60000 65536"/>
                <a:gd name="T12" fmla="*/ 0 w 25"/>
                <a:gd name="T13" fmla="*/ 0 h 107"/>
                <a:gd name="T14" fmla="*/ 25 w 25"/>
                <a:gd name="T15" fmla="*/ 107 h 107"/>
              </a:gdLst>
              <a:ahLst/>
              <a:cxnLst>
                <a:cxn ang="T8">
                  <a:pos x="T0" y="T1"/>
                </a:cxn>
                <a:cxn ang="T9">
                  <a:pos x="T2" y="T3"/>
                </a:cxn>
                <a:cxn ang="T10">
                  <a:pos x="T4" y="T5"/>
                </a:cxn>
                <a:cxn ang="T11">
                  <a:pos x="T6" y="T7"/>
                </a:cxn>
              </a:cxnLst>
              <a:rect l="T12" t="T13" r="T14" b="T15"/>
              <a:pathLst>
                <a:path w="25" h="107">
                  <a:moveTo>
                    <a:pt x="0" y="78"/>
                  </a:moveTo>
                  <a:lnTo>
                    <a:pt x="0" y="30"/>
                  </a:lnTo>
                  <a:moveTo>
                    <a:pt x="25" y="107"/>
                  </a:moveTo>
                  <a:lnTo>
                    <a:pt x="25"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75" name="Line 155"/>
            <p:cNvSpPr>
              <a:spLocks noChangeShapeType="1"/>
            </p:cNvSpPr>
            <p:nvPr/>
          </p:nvSpPr>
          <p:spPr bwMode="auto">
            <a:xfrm>
              <a:off x="4193" y="1945"/>
              <a:ext cx="187" cy="1"/>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6" name="Freeform 156"/>
            <p:cNvSpPr>
              <a:spLocks noEditPoints="1"/>
            </p:cNvSpPr>
            <p:nvPr/>
          </p:nvSpPr>
          <p:spPr bwMode="auto">
            <a:xfrm>
              <a:off x="4330" y="1798"/>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77" name="Freeform 157"/>
            <p:cNvSpPr>
              <a:spLocks noEditPoints="1"/>
            </p:cNvSpPr>
            <p:nvPr/>
          </p:nvSpPr>
          <p:spPr bwMode="auto">
            <a:xfrm>
              <a:off x="4318" y="1725"/>
              <a:ext cx="124" cy="33"/>
            </a:xfrm>
            <a:custGeom>
              <a:avLst/>
              <a:gdLst>
                <a:gd name="T0" fmla="*/ 90 w 124"/>
                <a:gd name="T1" fmla="*/ 33 h 33"/>
                <a:gd name="T2" fmla="*/ 34 w 124"/>
                <a:gd name="T3" fmla="*/ 33 h 33"/>
                <a:gd name="T4" fmla="*/ 124 w 124"/>
                <a:gd name="T5" fmla="*/ 0 h 33"/>
                <a:gd name="T6" fmla="*/ 0 w 124"/>
                <a:gd name="T7" fmla="*/ 0 h 33"/>
                <a:gd name="T8" fmla="*/ 0 60000 65536"/>
                <a:gd name="T9" fmla="*/ 0 60000 65536"/>
                <a:gd name="T10" fmla="*/ 0 60000 65536"/>
                <a:gd name="T11" fmla="*/ 0 60000 65536"/>
                <a:gd name="T12" fmla="*/ 0 w 124"/>
                <a:gd name="T13" fmla="*/ 0 h 33"/>
                <a:gd name="T14" fmla="*/ 124 w 124"/>
                <a:gd name="T15" fmla="*/ 33 h 33"/>
              </a:gdLst>
              <a:ahLst/>
              <a:cxnLst>
                <a:cxn ang="T8">
                  <a:pos x="T0" y="T1"/>
                </a:cxn>
                <a:cxn ang="T9">
                  <a:pos x="T2" y="T3"/>
                </a:cxn>
                <a:cxn ang="T10">
                  <a:pos x="T4" y="T5"/>
                </a:cxn>
                <a:cxn ang="T11">
                  <a:pos x="T6" y="T7"/>
                </a:cxn>
              </a:cxnLst>
              <a:rect l="T12" t="T13" r="T14" b="T15"/>
              <a:pathLst>
                <a:path w="124" h="33">
                  <a:moveTo>
                    <a:pt x="90" y="33"/>
                  </a:moveTo>
                  <a:lnTo>
                    <a:pt x="34" y="33"/>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78" name="Line 158"/>
            <p:cNvSpPr>
              <a:spLocks noChangeShapeType="1"/>
            </p:cNvSpPr>
            <p:nvPr/>
          </p:nvSpPr>
          <p:spPr bwMode="auto">
            <a:xfrm flipV="1">
              <a:off x="4380" y="1825"/>
              <a:ext cx="1" cy="18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79" name="Line 159"/>
            <p:cNvSpPr>
              <a:spLocks noChangeShapeType="1"/>
            </p:cNvSpPr>
            <p:nvPr/>
          </p:nvSpPr>
          <p:spPr bwMode="auto">
            <a:xfrm flipV="1">
              <a:off x="4380" y="1545"/>
              <a:ext cx="1" cy="180"/>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0" name="Oval 160"/>
            <p:cNvSpPr>
              <a:spLocks noChangeArrowheads="1"/>
            </p:cNvSpPr>
            <p:nvPr/>
          </p:nvSpPr>
          <p:spPr bwMode="auto">
            <a:xfrm>
              <a:off x="4368" y="1545"/>
              <a:ext cx="24" cy="27"/>
            </a:xfrm>
            <a:prstGeom prst="ellipse">
              <a:avLst/>
            </a:prstGeom>
            <a:solidFill>
              <a:srgbClr val="FFFFFF"/>
            </a:solidFill>
            <a:ln w="0">
              <a:solidFill>
                <a:srgbClr val="000000"/>
              </a:solidFill>
              <a:round/>
              <a:headEnd/>
              <a:tailEnd/>
            </a:ln>
          </p:spPr>
          <p:txBody>
            <a:bodyPr/>
            <a:lstStyle/>
            <a:p>
              <a:endParaRPr lang="en-US" altLang="en-US"/>
            </a:p>
          </p:txBody>
        </p:sp>
        <p:sp>
          <p:nvSpPr>
            <p:cNvPr id="9381" name="Oval 161"/>
            <p:cNvSpPr>
              <a:spLocks noChangeArrowheads="1"/>
            </p:cNvSpPr>
            <p:nvPr/>
          </p:nvSpPr>
          <p:spPr bwMode="auto">
            <a:xfrm>
              <a:off x="4368" y="1545"/>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82" name="Line 162"/>
            <p:cNvSpPr>
              <a:spLocks noChangeShapeType="1"/>
            </p:cNvSpPr>
            <p:nvPr/>
          </p:nvSpPr>
          <p:spPr bwMode="auto">
            <a:xfrm flipV="1">
              <a:off x="4380" y="2012"/>
              <a:ext cx="1" cy="66"/>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3" name="Freeform 163"/>
            <p:cNvSpPr>
              <a:spLocks noEditPoints="1"/>
            </p:cNvSpPr>
            <p:nvPr/>
          </p:nvSpPr>
          <p:spPr bwMode="auto">
            <a:xfrm>
              <a:off x="4330" y="2151"/>
              <a:ext cx="100" cy="27"/>
            </a:xfrm>
            <a:custGeom>
              <a:avLst/>
              <a:gdLst>
                <a:gd name="T0" fmla="*/ 73 w 100"/>
                <a:gd name="T1" fmla="*/ 27 h 27"/>
                <a:gd name="T2" fmla="*/ 28 w 100"/>
                <a:gd name="T3" fmla="*/ 27 h 27"/>
                <a:gd name="T4" fmla="*/ 100 w 100"/>
                <a:gd name="T5" fmla="*/ 0 h 27"/>
                <a:gd name="T6" fmla="*/ 0 w 100"/>
                <a:gd name="T7" fmla="*/ 0 h 27"/>
                <a:gd name="T8" fmla="*/ 0 60000 65536"/>
                <a:gd name="T9" fmla="*/ 0 60000 65536"/>
                <a:gd name="T10" fmla="*/ 0 60000 65536"/>
                <a:gd name="T11" fmla="*/ 0 60000 65536"/>
                <a:gd name="T12" fmla="*/ 0 w 100"/>
                <a:gd name="T13" fmla="*/ 0 h 27"/>
                <a:gd name="T14" fmla="*/ 100 w 100"/>
                <a:gd name="T15" fmla="*/ 27 h 27"/>
              </a:gdLst>
              <a:ahLst/>
              <a:cxnLst>
                <a:cxn ang="T8">
                  <a:pos x="T0" y="T1"/>
                </a:cxn>
                <a:cxn ang="T9">
                  <a:pos x="T2" y="T3"/>
                </a:cxn>
                <a:cxn ang="T10">
                  <a:pos x="T4" y="T5"/>
                </a:cxn>
                <a:cxn ang="T11">
                  <a:pos x="T6" y="T7"/>
                </a:cxn>
              </a:cxnLst>
              <a:rect l="T12" t="T13" r="T14" b="T15"/>
              <a:pathLst>
                <a:path w="100" h="27">
                  <a:moveTo>
                    <a:pt x="73" y="27"/>
                  </a:moveTo>
                  <a:lnTo>
                    <a:pt x="28" y="27"/>
                  </a:lnTo>
                  <a:moveTo>
                    <a:pt x="100"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84" name="Freeform 164"/>
            <p:cNvSpPr>
              <a:spLocks noEditPoints="1"/>
            </p:cNvSpPr>
            <p:nvPr/>
          </p:nvSpPr>
          <p:spPr bwMode="auto">
            <a:xfrm>
              <a:off x="4318" y="2078"/>
              <a:ext cx="124" cy="34"/>
            </a:xfrm>
            <a:custGeom>
              <a:avLst/>
              <a:gdLst>
                <a:gd name="T0" fmla="*/ 90 w 124"/>
                <a:gd name="T1" fmla="*/ 34 h 34"/>
                <a:gd name="T2" fmla="*/ 34 w 124"/>
                <a:gd name="T3" fmla="*/ 34 h 34"/>
                <a:gd name="T4" fmla="*/ 124 w 124"/>
                <a:gd name="T5" fmla="*/ 0 h 34"/>
                <a:gd name="T6" fmla="*/ 0 w 124"/>
                <a:gd name="T7" fmla="*/ 0 h 34"/>
                <a:gd name="T8" fmla="*/ 0 60000 65536"/>
                <a:gd name="T9" fmla="*/ 0 60000 65536"/>
                <a:gd name="T10" fmla="*/ 0 60000 65536"/>
                <a:gd name="T11" fmla="*/ 0 60000 65536"/>
                <a:gd name="T12" fmla="*/ 0 w 124"/>
                <a:gd name="T13" fmla="*/ 0 h 34"/>
                <a:gd name="T14" fmla="*/ 124 w 124"/>
                <a:gd name="T15" fmla="*/ 34 h 34"/>
              </a:gdLst>
              <a:ahLst/>
              <a:cxnLst>
                <a:cxn ang="T8">
                  <a:pos x="T0" y="T1"/>
                </a:cxn>
                <a:cxn ang="T9">
                  <a:pos x="T2" y="T3"/>
                </a:cxn>
                <a:cxn ang="T10">
                  <a:pos x="T4" y="T5"/>
                </a:cxn>
                <a:cxn ang="T11">
                  <a:pos x="T6" y="T7"/>
                </a:cxn>
              </a:cxnLst>
              <a:rect l="T12" t="T13" r="T14" b="T15"/>
              <a:pathLst>
                <a:path w="124" h="34">
                  <a:moveTo>
                    <a:pt x="90" y="34"/>
                  </a:moveTo>
                  <a:lnTo>
                    <a:pt x="34" y="34"/>
                  </a:lnTo>
                  <a:moveTo>
                    <a:pt x="124" y="0"/>
                  </a:moveTo>
                  <a:lnTo>
                    <a:pt x="0" y="0"/>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85" name="Line 165"/>
            <p:cNvSpPr>
              <a:spLocks noChangeShapeType="1"/>
            </p:cNvSpPr>
            <p:nvPr/>
          </p:nvSpPr>
          <p:spPr bwMode="auto">
            <a:xfrm flipV="1">
              <a:off x="4380" y="2178"/>
              <a:ext cx="1" cy="167"/>
            </a:xfrm>
            <a:prstGeom prst="line">
              <a:avLst/>
            </a:prstGeom>
            <a:noFill/>
            <a:ln w="952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86" name="Oval 166"/>
            <p:cNvSpPr>
              <a:spLocks noChangeArrowheads="1"/>
            </p:cNvSpPr>
            <p:nvPr/>
          </p:nvSpPr>
          <p:spPr bwMode="auto">
            <a:xfrm>
              <a:off x="4368" y="2331"/>
              <a:ext cx="24" cy="27"/>
            </a:xfrm>
            <a:prstGeom prst="ellipse">
              <a:avLst/>
            </a:prstGeom>
            <a:solidFill>
              <a:srgbClr val="FFFFFF"/>
            </a:solidFill>
            <a:ln w="0">
              <a:solidFill>
                <a:srgbClr val="000000"/>
              </a:solidFill>
              <a:round/>
              <a:headEnd/>
              <a:tailEnd/>
            </a:ln>
          </p:spPr>
          <p:txBody>
            <a:bodyPr/>
            <a:lstStyle/>
            <a:p>
              <a:endParaRPr lang="en-US" altLang="en-US"/>
            </a:p>
          </p:txBody>
        </p:sp>
        <p:sp>
          <p:nvSpPr>
            <p:cNvPr id="9387" name="Oval 167"/>
            <p:cNvSpPr>
              <a:spLocks noChangeArrowheads="1"/>
            </p:cNvSpPr>
            <p:nvPr/>
          </p:nvSpPr>
          <p:spPr bwMode="auto">
            <a:xfrm>
              <a:off x="4368" y="2331"/>
              <a:ext cx="24"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9388" name="Rectangle 168"/>
            <p:cNvSpPr>
              <a:spLocks noChangeArrowheads="1"/>
            </p:cNvSpPr>
            <p:nvPr/>
          </p:nvSpPr>
          <p:spPr bwMode="auto">
            <a:xfrm>
              <a:off x="4183" y="1739"/>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9389" name="Rectangle 169"/>
            <p:cNvSpPr>
              <a:spLocks noChangeArrowheads="1"/>
            </p:cNvSpPr>
            <p:nvPr/>
          </p:nvSpPr>
          <p:spPr bwMode="auto">
            <a:xfrm>
              <a:off x="4183" y="2084"/>
              <a:ext cx="13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12V</a:t>
              </a:r>
              <a:endParaRPr lang="en-GB" altLang="en-US"/>
            </a:p>
          </p:txBody>
        </p:sp>
        <p:sp>
          <p:nvSpPr>
            <p:cNvPr id="9390" name="Rectangle 170"/>
            <p:cNvSpPr>
              <a:spLocks noChangeArrowheads="1"/>
            </p:cNvSpPr>
            <p:nvPr/>
          </p:nvSpPr>
          <p:spPr bwMode="auto">
            <a:xfrm>
              <a:off x="4326" y="1446"/>
              <a:ext cx="12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9391" name="Rectangle 171"/>
            <p:cNvSpPr>
              <a:spLocks noChangeArrowheads="1"/>
            </p:cNvSpPr>
            <p:nvPr/>
          </p:nvSpPr>
          <p:spPr bwMode="auto">
            <a:xfrm>
              <a:off x="4482" y="1678"/>
              <a:ext cx="12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Vcc</a:t>
              </a:r>
              <a:endParaRPr lang="en-GB" altLang="en-US"/>
            </a:p>
          </p:txBody>
        </p:sp>
        <p:sp>
          <p:nvSpPr>
            <p:cNvPr id="9392" name="Rectangle 172"/>
            <p:cNvSpPr>
              <a:spLocks noChangeArrowheads="1"/>
            </p:cNvSpPr>
            <p:nvPr/>
          </p:nvSpPr>
          <p:spPr bwMode="auto">
            <a:xfrm>
              <a:off x="4326" y="2365"/>
              <a:ext cx="13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9393" name="Rectangle 173"/>
            <p:cNvSpPr>
              <a:spLocks noChangeArrowheads="1"/>
            </p:cNvSpPr>
            <p:nvPr/>
          </p:nvSpPr>
          <p:spPr bwMode="auto">
            <a:xfrm>
              <a:off x="4482" y="2046"/>
              <a:ext cx="133"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Vee</a:t>
              </a:r>
              <a:endParaRPr lang="en-GB" altLang="en-US"/>
            </a:p>
          </p:txBody>
        </p:sp>
        <p:sp>
          <p:nvSpPr>
            <p:cNvPr id="9394" name="Rectangle 174"/>
            <p:cNvSpPr>
              <a:spLocks noChangeArrowheads="1"/>
            </p:cNvSpPr>
            <p:nvPr/>
          </p:nvSpPr>
          <p:spPr bwMode="auto">
            <a:xfrm>
              <a:off x="4301" y="1652"/>
              <a:ext cx="3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9395" name="Rectangle 175"/>
            <p:cNvSpPr>
              <a:spLocks noChangeArrowheads="1"/>
            </p:cNvSpPr>
            <p:nvPr/>
          </p:nvSpPr>
          <p:spPr bwMode="auto">
            <a:xfrm>
              <a:off x="4301" y="2014"/>
              <a:ext cx="3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9396" name="Rectangle 176"/>
            <p:cNvSpPr>
              <a:spLocks noChangeArrowheads="1"/>
            </p:cNvSpPr>
            <p:nvPr/>
          </p:nvSpPr>
          <p:spPr bwMode="auto">
            <a:xfrm>
              <a:off x="4306" y="1814"/>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9397" name="Rectangle 177"/>
            <p:cNvSpPr>
              <a:spLocks noChangeArrowheads="1"/>
            </p:cNvSpPr>
            <p:nvPr/>
          </p:nvSpPr>
          <p:spPr bwMode="auto">
            <a:xfrm>
              <a:off x="4306" y="2171"/>
              <a:ext cx="20"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700">
                  <a:solidFill>
                    <a:srgbClr val="000000"/>
                  </a:solidFill>
                </a:rPr>
                <a:t>-</a:t>
              </a:r>
              <a:endParaRPr lang="en-GB" altLang="en-US"/>
            </a:p>
          </p:txBody>
        </p:sp>
        <p:sp>
          <p:nvSpPr>
            <p:cNvPr id="9398" name="Rectangle 178"/>
            <p:cNvSpPr>
              <a:spLocks noChangeArrowheads="1"/>
            </p:cNvSpPr>
            <p:nvPr/>
          </p:nvSpPr>
          <p:spPr bwMode="auto">
            <a:xfrm>
              <a:off x="2147" y="1921"/>
              <a:ext cx="14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900">
                  <a:solidFill>
                    <a:srgbClr val="000000"/>
                  </a:solidFill>
                </a:rPr>
                <a:t>4.7k</a:t>
              </a:r>
              <a:endParaRPr lang="en-GB" altLang="en-US"/>
            </a:p>
          </p:txBody>
        </p:sp>
        <p:sp>
          <p:nvSpPr>
            <p:cNvPr id="9399" name="Oval 179"/>
            <p:cNvSpPr>
              <a:spLocks noChangeArrowheads="1"/>
            </p:cNvSpPr>
            <p:nvPr/>
          </p:nvSpPr>
          <p:spPr bwMode="auto">
            <a:xfrm>
              <a:off x="4369" y="1930"/>
              <a:ext cx="25" cy="27"/>
            </a:xfrm>
            <a:prstGeom prst="ellipse">
              <a:avLst/>
            </a:prstGeom>
            <a:solidFill>
              <a:srgbClr val="000000"/>
            </a:solidFill>
            <a:ln w="0">
              <a:solidFill>
                <a:srgbClr val="000000"/>
              </a:solidFill>
              <a:round/>
              <a:headEnd/>
              <a:tailEnd/>
            </a:ln>
          </p:spPr>
          <p:txBody>
            <a:bodyPr/>
            <a:lstStyle/>
            <a:p>
              <a:endParaRPr lang="en-US" altLang="en-US"/>
            </a:p>
          </p:txBody>
        </p:sp>
        <p:sp>
          <p:nvSpPr>
            <p:cNvPr id="9400" name="Oval 180"/>
            <p:cNvSpPr>
              <a:spLocks noChangeArrowheads="1"/>
            </p:cNvSpPr>
            <p:nvPr/>
          </p:nvSpPr>
          <p:spPr bwMode="auto">
            <a:xfrm>
              <a:off x="4369" y="1930"/>
              <a:ext cx="25" cy="27"/>
            </a:xfrm>
            <a:prstGeom prst="ellipse">
              <a:avLst/>
            </a:pr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grpSp>
      <p:sp>
        <p:nvSpPr>
          <p:cNvPr id="9222" name="Text Box 184"/>
          <p:cNvSpPr txBox="1">
            <a:spLocks noChangeArrowheads="1"/>
          </p:cNvSpPr>
          <p:nvPr/>
        </p:nvSpPr>
        <p:spPr bwMode="auto">
          <a:xfrm>
            <a:off x="334963" y="3941763"/>
            <a:ext cx="3259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To perform the approximate analysis we will assume:</a:t>
            </a:r>
            <a:endParaRPr lang="en-US" altLang="en-US" sz="1600" baseline="-25000">
              <a:cs typeface="Arial" charset="0"/>
            </a:endParaRPr>
          </a:p>
        </p:txBody>
      </p:sp>
      <p:sp>
        <p:nvSpPr>
          <p:cNvPr id="9223" name="Text Box 190"/>
          <p:cNvSpPr txBox="1">
            <a:spLocks noChangeArrowheads="1"/>
          </p:cNvSpPr>
          <p:nvPr/>
        </p:nvSpPr>
        <p:spPr bwMode="auto">
          <a:xfrm>
            <a:off x="377825" y="946150"/>
            <a:ext cx="5170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ja-JP" sz="1600" b="1">
                <a:ea typeface="MS PGothic" pitchFamily="34" charset="-128"/>
              </a:rPr>
              <a:t>Example circuit 1 – a more detailed analysis</a:t>
            </a:r>
          </a:p>
        </p:txBody>
      </p:sp>
      <p:sp>
        <p:nvSpPr>
          <p:cNvPr id="9224" name="Text Box 195"/>
          <p:cNvSpPr txBox="1">
            <a:spLocks noChangeArrowheads="1"/>
          </p:cNvSpPr>
          <p:nvPr/>
        </p:nvSpPr>
        <p:spPr bwMode="auto">
          <a:xfrm>
            <a:off x="773113" y="4578350"/>
            <a:ext cx="42513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buFontTx/>
              <a:buAutoNum type="arabicParenR"/>
            </a:pPr>
            <a:r>
              <a:rPr lang="en-GB" altLang="en-US" sz="1600"/>
              <a:t>high gain transistors (</a:t>
            </a:r>
            <a:r>
              <a:rPr lang="el-GR" altLang="en-US" sz="1600">
                <a:cs typeface="Arial" charset="0"/>
              </a:rPr>
              <a:t>β</a:t>
            </a:r>
            <a:r>
              <a:rPr lang="en-US" altLang="en-US" sz="1600">
                <a:cs typeface="Arial" charset="0"/>
              </a:rPr>
              <a:t> &gt;&gt; 1) so I</a:t>
            </a:r>
            <a:r>
              <a:rPr lang="en-US" altLang="en-US" sz="1600" baseline="-25000">
                <a:cs typeface="Arial" charset="0"/>
              </a:rPr>
              <a:t>C</a:t>
            </a:r>
            <a:r>
              <a:rPr lang="en-US" altLang="en-US" sz="1600">
                <a:cs typeface="Arial" charset="0"/>
              </a:rPr>
              <a:t> ≈ I</a:t>
            </a:r>
            <a:r>
              <a:rPr lang="en-US" altLang="en-US" sz="1600" baseline="-25000">
                <a:cs typeface="Arial" charset="0"/>
              </a:rPr>
              <a:t>E</a:t>
            </a:r>
          </a:p>
          <a:p>
            <a:pPr>
              <a:buFontTx/>
              <a:buAutoNum type="arabicParenR"/>
            </a:pPr>
            <a:endParaRPr lang="en-US" altLang="en-US" sz="1600" baseline="-25000">
              <a:cs typeface="Arial" charset="0"/>
            </a:endParaRPr>
          </a:p>
          <a:p>
            <a:pPr>
              <a:buFontTx/>
              <a:buAutoNum type="arabicParenR"/>
            </a:pPr>
            <a:r>
              <a:rPr lang="en-US" altLang="en-US" sz="1600">
                <a:cs typeface="Arial" charset="0"/>
              </a:rPr>
              <a:t>current gain independent of I</a:t>
            </a:r>
            <a:r>
              <a:rPr lang="en-US" altLang="en-US" sz="1600" baseline="-25000">
                <a:cs typeface="Arial" charset="0"/>
              </a:rPr>
              <a:t>C</a:t>
            </a:r>
            <a:r>
              <a:rPr lang="en-US" altLang="en-US" sz="1600">
                <a:cs typeface="Arial" charset="0"/>
              </a:rPr>
              <a:t> and V</a:t>
            </a:r>
            <a:r>
              <a:rPr lang="en-US" altLang="en-US" sz="1600" baseline="-25000">
                <a:cs typeface="Arial" charset="0"/>
              </a:rPr>
              <a:t>CE</a:t>
            </a:r>
          </a:p>
          <a:p>
            <a:pPr>
              <a:buFontTx/>
              <a:buAutoNum type="arabicParenR"/>
            </a:pPr>
            <a:endParaRPr lang="en-US" altLang="en-US" sz="1600">
              <a:cs typeface="Arial" charset="0"/>
            </a:endParaRPr>
          </a:p>
          <a:p>
            <a:pPr>
              <a:buFontTx/>
              <a:buAutoNum type="arabicParenR"/>
            </a:pPr>
            <a:r>
              <a:rPr lang="en-US" altLang="en-US" sz="1600">
                <a:cs typeface="Arial" charset="0"/>
              </a:rPr>
              <a:t>V</a:t>
            </a:r>
            <a:r>
              <a:rPr lang="en-US" altLang="en-US" sz="1600" baseline="-25000">
                <a:cs typeface="Arial" charset="0"/>
              </a:rPr>
              <a:t>BE</a:t>
            </a:r>
            <a:r>
              <a:rPr lang="en-US" altLang="en-US" sz="1600">
                <a:cs typeface="Arial" charset="0"/>
              </a:rPr>
              <a:t> = 0.6v</a:t>
            </a:r>
          </a:p>
        </p:txBody>
      </p:sp>
      <p:sp>
        <p:nvSpPr>
          <p:cNvPr id="9225" name="Text Box 196"/>
          <p:cNvSpPr txBox="1">
            <a:spLocks noChangeArrowheads="1"/>
          </p:cNvSpPr>
          <p:nvPr/>
        </p:nvSpPr>
        <p:spPr bwMode="auto">
          <a:xfrm>
            <a:off x="368300" y="1349375"/>
            <a:ext cx="32702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We look for an approximate analysis. If more accurate results are needed, a simulation package should be used.  </a:t>
            </a:r>
            <a:endParaRPr lang="en-US" altLang="en-US" sz="1600" baseline="-25000">
              <a:cs typeface="Arial" charset="0"/>
            </a:endParaRPr>
          </a:p>
        </p:txBody>
      </p:sp>
      <p:sp>
        <p:nvSpPr>
          <p:cNvPr id="9226" name="Text Box 197"/>
          <p:cNvSpPr txBox="1">
            <a:spLocks noChangeArrowheads="1"/>
          </p:cNvSpPr>
          <p:nvPr/>
        </p:nvSpPr>
        <p:spPr bwMode="auto">
          <a:xfrm>
            <a:off x="350838" y="2490788"/>
            <a:ext cx="319722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600"/>
              <a:t>An approximate analysis is still very useful as a check that the results obtained from a computer package are reasonable.  </a:t>
            </a:r>
            <a:endParaRPr lang="en-US" altLang="en-US" sz="1600" baseline="-25000">
              <a:cs typeface="Arial" charset="0"/>
            </a:endParaRPr>
          </a:p>
        </p:txBody>
      </p:sp>
      <p:sp>
        <p:nvSpPr>
          <p:cNvPr id="2" name="Slide Number Placeholder 1"/>
          <p:cNvSpPr>
            <a:spLocks noGrp="1"/>
          </p:cNvSpPr>
          <p:nvPr>
            <p:ph type="sldNum" sz="quarter" idx="12"/>
          </p:nvPr>
        </p:nvSpPr>
        <p:spPr/>
        <p:txBody>
          <a:bodyPr/>
          <a:lstStyle/>
          <a:p>
            <a:pPr>
              <a:defRPr/>
            </a:pPr>
            <a:fld id="{D8C7EE09-A949-4167-80B9-5516FC4C12C9}" type="slidenum">
              <a:rPr lang="en-GB" altLang="en-US" smtClean="0"/>
              <a:pPr>
                <a:defRPr/>
              </a:pPr>
              <a:t>9</a:t>
            </a:fld>
            <a:endParaRPr lang="en-GB"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24394</TotalTime>
  <Words>2465</Words>
  <Application>Microsoft Office PowerPoint</Application>
  <PresentationFormat>On-screen Show (4:3)</PresentationFormat>
  <Paragraphs>890</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Edge</vt:lpstr>
      <vt:lpstr>Equation</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EEE211</vt:lpstr>
      <vt:lpstr>Electronic Circuits and Systems       EE20145</vt:lpstr>
      <vt:lpstr>Electronic Circuits and Systems       EEE211</vt:lpstr>
      <vt:lpstr>Electronic Circuits and Systems       EEE211</vt:lpstr>
      <vt:lpstr>Electronic Circuits and Systems       EEE211</vt:lpstr>
      <vt:lpstr>Electronic Circuits and Systems       EEE211</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Yujia Zhai</cp:lastModifiedBy>
  <cp:revision>270</cp:revision>
  <cp:lastPrinted>2011-11-15T15:02:58Z</cp:lastPrinted>
  <dcterms:created xsi:type="dcterms:W3CDTF">2007-12-30T16:32:35Z</dcterms:created>
  <dcterms:modified xsi:type="dcterms:W3CDTF">2015-07-30T03:04:33Z</dcterms:modified>
</cp:coreProperties>
</file>