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3"/>
  </p:notesMasterIdLst>
  <p:handoutMasterIdLst>
    <p:handoutMasterId r:id="rId34"/>
  </p:handoutMasterIdLst>
  <p:sldIdLst>
    <p:sldId id="559" r:id="rId2"/>
    <p:sldId id="560" r:id="rId3"/>
    <p:sldId id="538" r:id="rId4"/>
    <p:sldId id="539" r:id="rId5"/>
    <p:sldId id="528" r:id="rId6"/>
    <p:sldId id="561" r:id="rId7"/>
    <p:sldId id="541" r:id="rId8"/>
    <p:sldId id="542" r:id="rId9"/>
    <p:sldId id="543" r:id="rId10"/>
    <p:sldId id="540" r:id="rId11"/>
    <p:sldId id="545" r:id="rId12"/>
    <p:sldId id="524" r:id="rId13"/>
    <p:sldId id="525" r:id="rId14"/>
    <p:sldId id="526" r:id="rId15"/>
    <p:sldId id="529" r:id="rId16"/>
    <p:sldId id="530" r:id="rId17"/>
    <p:sldId id="562" r:id="rId18"/>
    <p:sldId id="546" r:id="rId19"/>
    <p:sldId id="547" r:id="rId20"/>
    <p:sldId id="548" r:id="rId21"/>
    <p:sldId id="549" r:id="rId22"/>
    <p:sldId id="550" r:id="rId23"/>
    <p:sldId id="551" r:id="rId24"/>
    <p:sldId id="552" r:id="rId25"/>
    <p:sldId id="553" r:id="rId26"/>
    <p:sldId id="563" r:id="rId27"/>
    <p:sldId id="554" r:id="rId28"/>
    <p:sldId id="555" r:id="rId29"/>
    <p:sldId id="556" r:id="rId30"/>
    <p:sldId id="557" r:id="rId31"/>
    <p:sldId id="558" r:id="rId32"/>
  </p:sldIdLst>
  <p:sldSz cx="9144000" cy="6858000" type="screen4x3"/>
  <p:notesSz cx="6797675" cy="9928225"/>
  <p:defaultTextStyle>
    <a:defPPr>
      <a:defRPr lang="en-GB"/>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FF6600"/>
    <a:srgbClr val="FF9933"/>
    <a:srgbClr val="B2B2B2"/>
    <a:srgbClr val="DDDDDD"/>
    <a:srgbClr val="FFFF00"/>
    <a:srgbClr val="777777"/>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72" autoAdjust="0"/>
    <p:restoredTop sz="92345" autoAdjust="0"/>
  </p:normalViewPr>
  <p:slideViewPr>
    <p:cSldViewPr snapToGrid="0">
      <p:cViewPr>
        <p:scale>
          <a:sx n="96" d="100"/>
          <a:sy n="96" d="100"/>
        </p:scale>
        <p:origin x="-72" y="-2940"/>
      </p:cViewPr>
      <p:guideLst>
        <p:guide orient="horz" pos="660"/>
        <p:guide pos="576"/>
      </p:guideLst>
    </p:cSldViewPr>
  </p:slideViewPr>
  <p:notesTextViewPr>
    <p:cViewPr>
      <p:scale>
        <a:sx n="100" d="100"/>
        <a:sy n="100" d="100"/>
      </p:scale>
      <p:origin x="0" y="0"/>
    </p:cViewPr>
  </p:notesTextViewPr>
  <p:notesViewPr>
    <p:cSldViewPr snapToGrid="0">
      <p:cViewPr varScale="1">
        <p:scale>
          <a:sx n="87" d="100"/>
          <a:sy n="87" d="100"/>
        </p:scale>
        <p:origin x="-2226" y="-90"/>
      </p:cViewPr>
      <p:guideLst>
        <p:guide orient="horz" pos="3128"/>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4.emf"/><Relationship Id="rId6" Type="http://schemas.openxmlformats.org/officeDocument/2006/relationships/image" Target="../media/image39.wmf"/><Relationship Id="rId5" Type="http://schemas.openxmlformats.org/officeDocument/2006/relationships/image" Target="../media/image38.emf"/><Relationship Id="rId4" Type="http://schemas.openxmlformats.org/officeDocument/2006/relationships/image" Target="../media/image37.wmf"/><Relationship Id="rId9" Type="http://schemas.openxmlformats.org/officeDocument/2006/relationships/image" Target="../media/image4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5.wmf"/><Relationship Id="rId7" Type="http://schemas.openxmlformats.org/officeDocument/2006/relationships/image" Target="../media/image49.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emf"/><Relationship Id="rId4" Type="http://schemas.openxmlformats.org/officeDocument/2006/relationships/image" Target="../media/image4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emf"/><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image" Target="../media/image53.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image" Target="../media/image58.wmf"/><Relationship Id="rId7" Type="http://schemas.openxmlformats.org/officeDocument/2006/relationships/image" Target="../media/image62.wmf"/><Relationship Id="rId2" Type="http://schemas.openxmlformats.org/officeDocument/2006/relationships/image" Target="../media/image57.wmf"/><Relationship Id="rId1" Type="http://schemas.openxmlformats.org/officeDocument/2006/relationships/image" Target="../media/image56.wmf"/><Relationship Id="rId6" Type="http://schemas.openxmlformats.org/officeDocument/2006/relationships/image" Target="../media/image61.wmf"/><Relationship Id="rId5" Type="http://schemas.openxmlformats.org/officeDocument/2006/relationships/image" Target="../media/image60.emf"/><Relationship Id="rId4" Type="http://schemas.openxmlformats.org/officeDocument/2006/relationships/image" Target="../media/image59.e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image" Target="../media/image66.wmf"/><Relationship Id="rId7" Type="http://schemas.openxmlformats.org/officeDocument/2006/relationships/image" Target="../media/image70.wmf"/><Relationship Id="rId2" Type="http://schemas.openxmlformats.org/officeDocument/2006/relationships/image" Target="../media/image65.wmf"/><Relationship Id="rId1" Type="http://schemas.openxmlformats.org/officeDocument/2006/relationships/image" Target="../media/image64.wmf"/><Relationship Id="rId6" Type="http://schemas.openxmlformats.org/officeDocument/2006/relationships/image" Target="../media/image69.wmf"/><Relationship Id="rId5" Type="http://schemas.openxmlformats.org/officeDocument/2006/relationships/image" Target="../media/image68.emf"/><Relationship Id="rId4" Type="http://schemas.openxmlformats.org/officeDocument/2006/relationships/image" Target="../media/image6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4.wmf"/><Relationship Id="rId7" Type="http://schemas.openxmlformats.org/officeDocument/2006/relationships/image" Target="../media/image77.wmf"/><Relationship Id="rId2" Type="http://schemas.openxmlformats.org/officeDocument/2006/relationships/image" Target="../media/image73.wmf"/><Relationship Id="rId1" Type="http://schemas.openxmlformats.org/officeDocument/2006/relationships/image" Target="../media/image72.wmf"/><Relationship Id="rId6" Type="http://schemas.openxmlformats.org/officeDocument/2006/relationships/image" Target="../media/image60.emf"/><Relationship Id="rId5" Type="http://schemas.openxmlformats.org/officeDocument/2006/relationships/image" Target="../media/image76.wmf"/><Relationship Id="rId4" Type="http://schemas.openxmlformats.org/officeDocument/2006/relationships/image" Target="../media/image7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emf"/><Relationship Id="rId5" Type="http://schemas.openxmlformats.org/officeDocument/2006/relationships/image" Target="../media/image60.emf"/><Relationship Id="rId4" Type="http://schemas.openxmlformats.org/officeDocument/2006/relationships/image" Target="../media/image8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19.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5" Type="http://schemas.openxmlformats.org/officeDocument/2006/relationships/image" Target="../media/image91.wmf"/><Relationship Id="rId4" Type="http://schemas.openxmlformats.org/officeDocument/2006/relationships/image" Target="../media/image9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96.wmf"/><Relationship Id="rId7" Type="http://schemas.openxmlformats.org/officeDocument/2006/relationships/image" Target="../media/image100.wmf"/><Relationship Id="rId2" Type="http://schemas.openxmlformats.org/officeDocument/2006/relationships/image" Target="../media/image95.emf"/><Relationship Id="rId1" Type="http://schemas.openxmlformats.org/officeDocument/2006/relationships/image" Target="../media/image94.wmf"/><Relationship Id="rId6" Type="http://schemas.openxmlformats.org/officeDocument/2006/relationships/image" Target="../media/image99.wmf"/><Relationship Id="rId5" Type="http://schemas.openxmlformats.org/officeDocument/2006/relationships/image" Target="../media/image98.wmf"/><Relationship Id="rId4" Type="http://schemas.openxmlformats.org/officeDocument/2006/relationships/image" Target="../media/image97.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 Id="rId5" Type="http://schemas.openxmlformats.org/officeDocument/2006/relationships/image" Target="../media/image105.wmf"/><Relationship Id="rId4" Type="http://schemas.openxmlformats.org/officeDocument/2006/relationships/image" Target="../media/image104.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 Id="rId6" Type="http://schemas.openxmlformats.org/officeDocument/2006/relationships/image" Target="../media/image111.wmf"/><Relationship Id="rId5" Type="http://schemas.openxmlformats.org/officeDocument/2006/relationships/image" Target="../media/image110.wmf"/><Relationship Id="rId4" Type="http://schemas.openxmlformats.org/officeDocument/2006/relationships/image" Target="../media/image109.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e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emf"/><Relationship Id="rId4"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emf"/><Relationship Id="rId4"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9.wmf"/><Relationship Id="rId7" Type="http://schemas.openxmlformats.org/officeDocument/2006/relationships/image" Target="../media/image33.wmf"/><Relationship Id="rId2" Type="http://schemas.openxmlformats.org/officeDocument/2006/relationships/image" Target="../media/image28.wmf"/><Relationship Id="rId1" Type="http://schemas.openxmlformats.org/officeDocument/2006/relationships/image" Target="../media/image27.e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bwMode="auto">
          <a:xfrm>
            <a:off x="0" y="0"/>
            <a:ext cx="294481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31" tIns="45766" rIns="91531" bIns="45766" numCol="1" anchor="t" anchorCtr="0" compatLnSpc="1">
            <a:prstTxWarp prst="textNoShape">
              <a:avLst/>
            </a:prstTxWarp>
          </a:bodyPr>
          <a:lstStyle>
            <a:lvl1pPr>
              <a:defRPr sz="1200"/>
            </a:lvl1pPr>
          </a:lstStyle>
          <a:p>
            <a:pPr>
              <a:defRPr/>
            </a:pPr>
            <a:endParaRPr lang="en-GB"/>
          </a:p>
        </p:txBody>
      </p:sp>
      <p:sp>
        <p:nvSpPr>
          <p:cNvPr id="101379" name="Rectangle 3"/>
          <p:cNvSpPr>
            <a:spLocks noGrp="1" noChangeArrowheads="1"/>
          </p:cNvSpPr>
          <p:nvPr>
            <p:ph type="dt" sz="quarter" idx="1"/>
          </p:nvPr>
        </p:nvSpPr>
        <p:spPr bwMode="auto">
          <a:xfrm>
            <a:off x="3851275" y="0"/>
            <a:ext cx="294481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31" tIns="45766" rIns="91531" bIns="45766" numCol="1" anchor="t" anchorCtr="0" compatLnSpc="1">
            <a:prstTxWarp prst="textNoShape">
              <a:avLst/>
            </a:prstTxWarp>
          </a:bodyPr>
          <a:lstStyle>
            <a:lvl1pPr algn="r">
              <a:defRPr sz="1200"/>
            </a:lvl1pPr>
          </a:lstStyle>
          <a:p>
            <a:pPr>
              <a:defRPr/>
            </a:pPr>
            <a:endParaRPr lang="en-GB"/>
          </a:p>
        </p:txBody>
      </p:sp>
      <p:sp>
        <p:nvSpPr>
          <p:cNvPr id="101380" name="Rectangle 4"/>
          <p:cNvSpPr>
            <a:spLocks noGrp="1" noChangeArrowheads="1"/>
          </p:cNvSpPr>
          <p:nvPr>
            <p:ph type="ftr" sz="quarter" idx="2"/>
          </p:nvPr>
        </p:nvSpPr>
        <p:spPr bwMode="auto">
          <a:xfrm>
            <a:off x="0" y="9429750"/>
            <a:ext cx="294481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31" tIns="45766" rIns="91531" bIns="45766" numCol="1" anchor="b" anchorCtr="0" compatLnSpc="1">
            <a:prstTxWarp prst="textNoShape">
              <a:avLst/>
            </a:prstTxWarp>
          </a:bodyPr>
          <a:lstStyle>
            <a:lvl1pPr>
              <a:defRPr sz="1200"/>
            </a:lvl1pPr>
          </a:lstStyle>
          <a:p>
            <a:pPr>
              <a:defRPr/>
            </a:pPr>
            <a:r>
              <a:rPr lang="en-GB"/>
              <a:t>XJTLU</a:t>
            </a:r>
          </a:p>
        </p:txBody>
      </p:sp>
      <p:sp>
        <p:nvSpPr>
          <p:cNvPr id="101381" name="Rectangle 5"/>
          <p:cNvSpPr>
            <a:spLocks noGrp="1" noChangeArrowheads="1"/>
          </p:cNvSpPr>
          <p:nvPr>
            <p:ph type="sldNum" sz="quarter" idx="3"/>
          </p:nvPr>
        </p:nvSpPr>
        <p:spPr bwMode="auto">
          <a:xfrm>
            <a:off x="3851275" y="9429750"/>
            <a:ext cx="294481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31" tIns="45766" rIns="91531" bIns="45766" numCol="1" anchor="b" anchorCtr="0" compatLnSpc="1">
            <a:prstTxWarp prst="textNoShape">
              <a:avLst/>
            </a:prstTxWarp>
          </a:bodyPr>
          <a:lstStyle>
            <a:lvl1pPr algn="r">
              <a:defRPr sz="1200"/>
            </a:lvl1pPr>
          </a:lstStyle>
          <a:p>
            <a:fld id="{D54E0839-EABA-4146-9CBA-6E890FFE3A3C}" type="slidenum">
              <a:rPr lang="en-GB" altLang="zh-CN"/>
              <a:pPr/>
              <a:t>‹#›</a:t>
            </a:fld>
            <a:endParaRPr lang="en-GB" altLang="zh-CN"/>
          </a:p>
        </p:txBody>
      </p:sp>
    </p:spTree>
    <p:extLst>
      <p:ext uri="{BB962C8B-B14F-4D97-AF65-F5344CB8AC3E}">
        <p14:creationId xmlns:p14="http://schemas.microsoft.com/office/powerpoint/2010/main" val="19092687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481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31" tIns="45766" rIns="91531" bIns="45766" numCol="1" anchor="t" anchorCtr="0" compatLnSpc="1">
            <a:prstTxWarp prst="textNoShape">
              <a:avLst/>
            </a:prstTxWarp>
          </a:bodyPr>
          <a:lstStyle>
            <a:lvl1pPr>
              <a:defRPr sz="1200"/>
            </a:lvl1pPr>
          </a:lstStyle>
          <a:p>
            <a:pPr>
              <a:defRPr/>
            </a:pPr>
            <a:endParaRPr lang="en-GB"/>
          </a:p>
        </p:txBody>
      </p:sp>
      <p:sp>
        <p:nvSpPr>
          <p:cNvPr id="3075" name="Rectangle 3"/>
          <p:cNvSpPr>
            <a:spLocks noGrp="1" noChangeArrowheads="1"/>
          </p:cNvSpPr>
          <p:nvPr>
            <p:ph type="dt" idx="1"/>
          </p:nvPr>
        </p:nvSpPr>
        <p:spPr bwMode="auto">
          <a:xfrm>
            <a:off x="3851275" y="0"/>
            <a:ext cx="294481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31" tIns="45766" rIns="91531" bIns="45766" numCol="1" anchor="t" anchorCtr="0" compatLnSpc="1">
            <a:prstTxWarp prst="textNoShape">
              <a:avLst/>
            </a:prstTxWarp>
          </a:bodyPr>
          <a:lstStyle>
            <a:lvl1pPr algn="r">
              <a:defRPr sz="1200"/>
            </a:lvl1pPr>
          </a:lstStyle>
          <a:p>
            <a:pPr>
              <a:defRPr/>
            </a:pPr>
            <a:endParaRPr lang="en-GB"/>
          </a:p>
        </p:txBody>
      </p:sp>
      <p:sp>
        <p:nvSpPr>
          <p:cNvPr id="3077" name="Rectangle 5"/>
          <p:cNvSpPr>
            <a:spLocks noGrp="1" noChangeArrowheads="1"/>
          </p:cNvSpPr>
          <p:nvPr>
            <p:ph type="body" sz="quarter" idx="3"/>
          </p:nvPr>
        </p:nvSpPr>
        <p:spPr bwMode="auto">
          <a:xfrm>
            <a:off x="623888" y="981075"/>
            <a:ext cx="5437187" cy="446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31" tIns="45766" rIns="91531" bIns="45766" numCol="1" anchor="t" anchorCtr="0" compatLnSpc="1">
            <a:prstTxWarp prst="textNoShape">
              <a:avLst/>
            </a:prstTxWarp>
          </a:bodyPr>
          <a:lstStyle/>
          <a:p>
            <a:pPr lvl="0"/>
            <a:r>
              <a:rPr lang="en-GB" noProof="0" smtClean="0"/>
              <a:t>Frequencies between 100kHz and up to 3MHz (the medium frequency range) can propagate by ground or sky wave, but ground attenuation increases with frequency and sky wave is subject to variation. Reception at long distances can be unreliable. However, losses in the ionosphere decrease with frequency up to the maximum when the waves do not reflect, so HF communication – short wave (3 – 30MHz) - is usually by sky waves.</a:t>
            </a:r>
          </a:p>
          <a:p>
            <a:pPr lvl="0"/>
            <a:endParaRPr lang="en-GB" noProof="0" smtClean="0"/>
          </a:p>
        </p:txBody>
      </p:sp>
      <p:sp>
        <p:nvSpPr>
          <p:cNvPr id="3078" name="Rectangle 6"/>
          <p:cNvSpPr>
            <a:spLocks noGrp="1" noChangeArrowheads="1"/>
          </p:cNvSpPr>
          <p:nvPr>
            <p:ph type="ftr" sz="quarter" idx="4"/>
          </p:nvPr>
        </p:nvSpPr>
        <p:spPr bwMode="auto">
          <a:xfrm>
            <a:off x="0" y="9429750"/>
            <a:ext cx="294481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31" tIns="45766" rIns="91531" bIns="45766" numCol="1" anchor="b" anchorCtr="0" compatLnSpc="1">
            <a:prstTxWarp prst="textNoShape">
              <a:avLst/>
            </a:prstTxWarp>
          </a:bodyPr>
          <a:lstStyle>
            <a:lvl1pPr>
              <a:defRPr sz="1200"/>
            </a:lvl1pPr>
          </a:lstStyle>
          <a:p>
            <a:pPr>
              <a:defRPr/>
            </a:pPr>
            <a:r>
              <a:rPr lang="en-GB"/>
              <a:t>XJTLU</a:t>
            </a:r>
          </a:p>
        </p:txBody>
      </p:sp>
      <p:sp>
        <p:nvSpPr>
          <p:cNvPr id="3079" name="Rectangle 7"/>
          <p:cNvSpPr>
            <a:spLocks noGrp="1" noChangeArrowheads="1"/>
          </p:cNvSpPr>
          <p:nvPr>
            <p:ph type="sldNum" sz="quarter" idx="5"/>
          </p:nvPr>
        </p:nvSpPr>
        <p:spPr bwMode="auto">
          <a:xfrm>
            <a:off x="3851275" y="9429750"/>
            <a:ext cx="294481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31" tIns="45766" rIns="91531" bIns="45766" numCol="1" anchor="b" anchorCtr="0" compatLnSpc="1">
            <a:prstTxWarp prst="textNoShape">
              <a:avLst/>
            </a:prstTxWarp>
          </a:bodyPr>
          <a:lstStyle>
            <a:lvl1pPr algn="r">
              <a:defRPr sz="1200"/>
            </a:lvl1pPr>
          </a:lstStyle>
          <a:p>
            <a:fld id="{62844CC5-FC20-446A-BF1B-EEC94AC0D86C}" type="slidenum">
              <a:rPr lang="en-GB" altLang="zh-CN"/>
              <a:pPr/>
              <a:t>‹#›</a:t>
            </a:fld>
            <a:endParaRPr lang="en-GB" altLang="zh-CN"/>
          </a:p>
        </p:txBody>
      </p:sp>
    </p:spTree>
    <p:extLst>
      <p:ext uri="{BB962C8B-B14F-4D97-AF65-F5344CB8AC3E}">
        <p14:creationId xmlns:p14="http://schemas.microsoft.com/office/powerpoint/2010/main" val="173128089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Arial"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Arial"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Arial"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3072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510AACD6-C306-4C27-82E5-D2D3A6453C42}" type="slidenum">
              <a:rPr lang="en-GB" altLang="zh-CN" sz="1200"/>
              <a:pPr eaLnBrk="1" hangingPunct="1"/>
              <a:t>1</a:t>
            </a:fld>
            <a:endParaRPr lang="en-GB" altLang="zh-CN" sz="1200"/>
          </a:p>
        </p:txBody>
      </p:sp>
      <p:sp>
        <p:nvSpPr>
          <p:cNvPr id="30724"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3072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ChangeArrowheads="1"/>
          </p:cNvSpPr>
          <p:nvPr>
            <p:ph type="ftr" sz="quarter" idx="4"/>
          </p:nvPr>
        </p:nvSpPr>
        <p:spPr>
          <a:noFill/>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37891" name="Rectangle 7"/>
          <p:cNvSpPr>
            <a:spLocks noGrp="1" noChangeArrowheads="1"/>
          </p:cNvSpPr>
          <p:nvPr>
            <p:ph type="sldNum" sz="quarter" idx="5"/>
          </p:nvPr>
        </p:nvSpPr>
        <p:spPr>
          <a:noFill/>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00858E8C-6F52-47DC-9785-5869BF8A47F1}" type="slidenum">
              <a:rPr lang="en-GB" altLang="zh-CN" sz="1200"/>
              <a:pPr eaLnBrk="1" hangingPunct="1"/>
              <a:t>10</a:t>
            </a:fld>
            <a:endParaRPr lang="en-GB" altLang="zh-CN" sz="1200"/>
          </a:p>
        </p:txBody>
      </p:sp>
      <p:sp>
        <p:nvSpPr>
          <p:cNvPr id="37892"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37893"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ftr" sz="quarter" idx="4"/>
          </p:nvPr>
        </p:nvSpPr>
        <p:spPr>
          <a:noFill/>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38915" name="Rectangle 7"/>
          <p:cNvSpPr>
            <a:spLocks noGrp="1" noChangeArrowheads="1"/>
          </p:cNvSpPr>
          <p:nvPr>
            <p:ph type="sldNum" sz="quarter" idx="5"/>
          </p:nvPr>
        </p:nvSpPr>
        <p:spPr>
          <a:noFill/>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1849E14A-A997-4D53-A931-16A1953B9049}" type="slidenum">
              <a:rPr lang="en-GB" altLang="zh-CN" sz="1200"/>
              <a:pPr eaLnBrk="1" hangingPunct="1"/>
              <a:t>11</a:t>
            </a:fld>
            <a:endParaRPr lang="en-GB" altLang="zh-CN" sz="1200"/>
          </a:p>
        </p:txBody>
      </p:sp>
      <p:sp>
        <p:nvSpPr>
          <p:cNvPr id="38916"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38917"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ChangeArrowheads="1"/>
          </p:cNvSpPr>
          <p:nvPr>
            <p:ph type="ftr" sz="quarter" idx="4"/>
          </p:nvPr>
        </p:nvSpPr>
        <p:spPr>
          <a:noFill/>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39939" name="Rectangle 7"/>
          <p:cNvSpPr>
            <a:spLocks noGrp="1" noChangeArrowheads="1"/>
          </p:cNvSpPr>
          <p:nvPr>
            <p:ph type="sldNum" sz="quarter" idx="5"/>
          </p:nvPr>
        </p:nvSpPr>
        <p:spPr>
          <a:noFill/>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20FBB3B1-F079-4230-BD06-497C3FAAF843}" type="slidenum">
              <a:rPr lang="en-GB" altLang="zh-CN" sz="1200"/>
              <a:pPr eaLnBrk="1" hangingPunct="1"/>
              <a:t>12</a:t>
            </a:fld>
            <a:endParaRPr lang="en-GB" altLang="zh-CN" sz="1200"/>
          </a:p>
        </p:txBody>
      </p:sp>
      <p:sp>
        <p:nvSpPr>
          <p:cNvPr id="39940"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39941"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
          <p:cNvSpPr>
            <a:spLocks noGrp="1" noChangeArrowheads="1"/>
          </p:cNvSpPr>
          <p:nvPr>
            <p:ph type="ftr" sz="quarter" idx="4"/>
          </p:nvPr>
        </p:nvSpPr>
        <p:spPr>
          <a:noFill/>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40963" name="Rectangle 7"/>
          <p:cNvSpPr>
            <a:spLocks noGrp="1" noChangeArrowheads="1"/>
          </p:cNvSpPr>
          <p:nvPr>
            <p:ph type="sldNum" sz="quarter" idx="5"/>
          </p:nvPr>
        </p:nvSpPr>
        <p:spPr>
          <a:noFill/>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942ECD99-045F-4F98-B979-86CC379F811C}" type="slidenum">
              <a:rPr lang="en-GB" altLang="zh-CN" sz="1200"/>
              <a:pPr eaLnBrk="1" hangingPunct="1"/>
              <a:t>13</a:t>
            </a:fld>
            <a:endParaRPr lang="en-GB" altLang="zh-CN" sz="1200"/>
          </a:p>
        </p:txBody>
      </p:sp>
      <p:sp>
        <p:nvSpPr>
          <p:cNvPr id="40964"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40965"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a:spLocks noGrp="1" noChangeArrowheads="1"/>
          </p:cNvSpPr>
          <p:nvPr>
            <p:ph type="ftr" sz="quarter" idx="4"/>
          </p:nvPr>
        </p:nvSpPr>
        <p:spPr>
          <a:noFill/>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41987" name="Rectangle 7"/>
          <p:cNvSpPr>
            <a:spLocks noGrp="1" noChangeArrowheads="1"/>
          </p:cNvSpPr>
          <p:nvPr>
            <p:ph type="sldNum" sz="quarter" idx="5"/>
          </p:nvPr>
        </p:nvSpPr>
        <p:spPr>
          <a:noFill/>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CD722050-513D-4AC5-A737-074155C5422F}" type="slidenum">
              <a:rPr lang="en-GB" altLang="zh-CN" sz="1200"/>
              <a:pPr eaLnBrk="1" hangingPunct="1"/>
              <a:t>14</a:t>
            </a:fld>
            <a:endParaRPr lang="en-GB" altLang="zh-CN" sz="1200"/>
          </a:p>
        </p:txBody>
      </p:sp>
      <p:sp>
        <p:nvSpPr>
          <p:cNvPr id="41988"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41989"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Grp="1" noChangeArrowheads="1"/>
          </p:cNvSpPr>
          <p:nvPr>
            <p:ph type="ftr" sz="quarter" idx="4"/>
          </p:nvPr>
        </p:nvSpPr>
        <p:spPr>
          <a:noFill/>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43011" name="Rectangle 7"/>
          <p:cNvSpPr>
            <a:spLocks noGrp="1" noChangeArrowheads="1"/>
          </p:cNvSpPr>
          <p:nvPr>
            <p:ph type="sldNum" sz="quarter" idx="5"/>
          </p:nvPr>
        </p:nvSpPr>
        <p:spPr>
          <a:noFill/>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18F383A4-319F-4B60-ADD1-7B847C6C15F3}" type="slidenum">
              <a:rPr lang="en-GB" altLang="zh-CN" sz="1200"/>
              <a:pPr eaLnBrk="1" hangingPunct="1"/>
              <a:t>15</a:t>
            </a:fld>
            <a:endParaRPr lang="en-GB" altLang="zh-CN" sz="1200"/>
          </a:p>
        </p:txBody>
      </p:sp>
      <p:sp>
        <p:nvSpPr>
          <p:cNvPr id="43012"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43013"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ChangeArrowheads="1"/>
          </p:cNvSpPr>
          <p:nvPr>
            <p:ph type="ftr" sz="quarter" idx="4"/>
          </p:nvPr>
        </p:nvSpPr>
        <p:spPr>
          <a:noFill/>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44035" name="Rectangle 7"/>
          <p:cNvSpPr>
            <a:spLocks noGrp="1" noChangeArrowheads="1"/>
          </p:cNvSpPr>
          <p:nvPr>
            <p:ph type="sldNum" sz="quarter" idx="5"/>
          </p:nvPr>
        </p:nvSpPr>
        <p:spPr>
          <a:noFill/>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DF4CAEFA-DC88-4125-904F-A00E3AF435B5}" type="slidenum">
              <a:rPr lang="en-GB" altLang="zh-CN" sz="1200"/>
              <a:pPr eaLnBrk="1" hangingPunct="1"/>
              <a:t>16</a:t>
            </a:fld>
            <a:endParaRPr lang="en-GB" altLang="zh-CN" sz="1200"/>
          </a:p>
        </p:txBody>
      </p:sp>
      <p:sp>
        <p:nvSpPr>
          <p:cNvPr id="44036"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44037"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9CE94C8D-C3FB-44E3-84A8-7BCB1D392A7E}" type="slidenum">
              <a:rPr lang="en-GB" altLang="zh-CN" sz="1200"/>
              <a:pPr eaLnBrk="1" hangingPunct="1"/>
              <a:t>17</a:t>
            </a:fld>
            <a:endParaRPr lang="en-GB" altLang="zh-CN" sz="1200"/>
          </a:p>
        </p:txBody>
      </p:sp>
      <p:sp>
        <p:nvSpPr>
          <p:cNvPr id="67588"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67589" name="Rectangle 3"/>
          <p:cNvSpPr>
            <a:spLocks noGrp="1" noChangeArrowheads="1"/>
          </p:cNvSpPr>
          <p:nvPr>
            <p:ph type="body" idx="1"/>
          </p:nvPr>
        </p:nvSpPr>
        <p:spPr>
          <a:xfrm>
            <a:off x="679450" y="4714875"/>
            <a:ext cx="5438775" cy="4468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4505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4C3D4562-55B4-4EEE-BBBF-1CF393B49D88}" type="slidenum">
              <a:rPr lang="en-GB" altLang="zh-CN" sz="1200"/>
              <a:pPr eaLnBrk="1" hangingPunct="1"/>
              <a:t>18</a:t>
            </a:fld>
            <a:endParaRPr lang="en-GB" altLang="zh-CN" sz="1200"/>
          </a:p>
        </p:txBody>
      </p:sp>
      <p:sp>
        <p:nvSpPr>
          <p:cNvPr id="45060"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4506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4608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F9A15AD4-0F22-401E-8953-FD04F229CE55}" type="slidenum">
              <a:rPr lang="en-GB" altLang="zh-CN" sz="1200"/>
              <a:pPr eaLnBrk="1" hangingPunct="1"/>
              <a:t>19</a:t>
            </a:fld>
            <a:endParaRPr lang="en-GB" altLang="zh-CN" sz="1200"/>
          </a:p>
        </p:txBody>
      </p:sp>
      <p:sp>
        <p:nvSpPr>
          <p:cNvPr id="46084"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4608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9CE94C8D-C3FB-44E3-84A8-7BCB1D392A7E}" type="slidenum">
              <a:rPr lang="en-GB" altLang="zh-CN" sz="1200"/>
              <a:pPr eaLnBrk="1" hangingPunct="1"/>
              <a:t>2</a:t>
            </a:fld>
            <a:endParaRPr lang="en-GB" altLang="zh-CN" sz="1200"/>
          </a:p>
        </p:txBody>
      </p:sp>
      <p:sp>
        <p:nvSpPr>
          <p:cNvPr id="67588"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67589" name="Rectangle 3"/>
          <p:cNvSpPr>
            <a:spLocks noGrp="1" noChangeArrowheads="1"/>
          </p:cNvSpPr>
          <p:nvPr>
            <p:ph type="body" idx="1"/>
          </p:nvPr>
        </p:nvSpPr>
        <p:spPr>
          <a:xfrm>
            <a:off x="679450" y="4714875"/>
            <a:ext cx="5438775" cy="4468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4710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3C9A8A26-20D9-406E-A8AC-C21587C00E61}" type="slidenum">
              <a:rPr lang="en-GB" altLang="zh-CN" sz="1200"/>
              <a:pPr eaLnBrk="1" hangingPunct="1"/>
              <a:t>20</a:t>
            </a:fld>
            <a:endParaRPr lang="en-GB" altLang="zh-CN" sz="1200"/>
          </a:p>
        </p:txBody>
      </p:sp>
      <p:sp>
        <p:nvSpPr>
          <p:cNvPr id="47108"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4710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4813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CB290D87-EC21-4E03-94B2-26FE6D969C0A}" type="slidenum">
              <a:rPr lang="en-GB" altLang="zh-CN" sz="1200"/>
              <a:pPr eaLnBrk="1" hangingPunct="1"/>
              <a:t>21</a:t>
            </a:fld>
            <a:endParaRPr lang="en-GB" altLang="zh-CN" sz="1200"/>
          </a:p>
        </p:txBody>
      </p:sp>
      <p:sp>
        <p:nvSpPr>
          <p:cNvPr id="48132"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4813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4915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D3FD5BDD-D9A9-41B8-95A2-407020178F4E}" type="slidenum">
              <a:rPr lang="en-GB" altLang="zh-CN" sz="1200"/>
              <a:pPr eaLnBrk="1" hangingPunct="1"/>
              <a:t>22</a:t>
            </a:fld>
            <a:endParaRPr lang="en-GB" altLang="zh-CN" sz="1200"/>
          </a:p>
        </p:txBody>
      </p:sp>
      <p:sp>
        <p:nvSpPr>
          <p:cNvPr id="49156"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4915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5017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EFC1EFEE-3892-4A84-8AE1-69E51C2C5AD0}" type="slidenum">
              <a:rPr lang="en-GB" altLang="zh-CN" sz="1200"/>
              <a:pPr eaLnBrk="1" hangingPunct="1"/>
              <a:t>23</a:t>
            </a:fld>
            <a:endParaRPr lang="en-GB" altLang="zh-CN" sz="1200"/>
          </a:p>
        </p:txBody>
      </p:sp>
      <p:sp>
        <p:nvSpPr>
          <p:cNvPr id="50180"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5018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5120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E88952C4-6F57-42D9-8419-7B0EE47D20F5}" type="slidenum">
              <a:rPr lang="en-GB" altLang="zh-CN" sz="1200"/>
              <a:pPr eaLnBrk="1" hangingPunct="1"/>
              <a:t>24</a:t>
            </a:fld>
            <a:endParaRPr lang="en-GB" altLang="zh-CN" sz="1200"/>
          </a:p>
        </p:txBody>
      </p:sp>
      <p:sp>
        <p:nvSpPr>
          <p:cNvPr id="51204"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5120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5222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1005F92D-7F02-4A00-B041-B67D96D6F575}" type="slidenum">
              <a:rPr lang="en-GB" altLang="zh-CN" sz="1200"/>
              <a:pPr eaLnBrk="1" hangingPunct="1"/>
              <a:t>25</a:t>
            </a:fld>
            <a:endParaRPr lang="en-GB" altLang="zh-CN" sz="1200"/>
          </a:p>
        </p:txBody>
      </p:sp>
      <p:sp>
        <p:nvSpPr>
          <p:cNvPr id="52228"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5222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9CE94C8D-C3FB-44E3-84A8-7BCB1D392A7E}" type="slidenum">
              <a:rPr lang="en-GB" altLang="zh-CN" sz="1200"/>
              <a:pPr eaLnBrk="1" hangingPunct="1"/>
              <a:t>26</a:t>
            </a:fld>
            <a:endParaRPr lang="en-GB" altLang="zh-CN" sz="1200"/>
          </a:p>
        </p:txBody>
      </p:sp>
      <p:sp>
        <p:nvSpPr>
          <p:cNvPr id="67588"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67589" name="Rectangle 3"/>
          <p:cNvSpPr>
            <a:spLocks noGrp="1" noChangeArrowheads="1"/>
          </p:cNvSpPr>
          <p:nvPr>
            <p:ph type="body" idx="1"/>
          </p:nvPr>
        </p:nvSpPr>
        <p:spPr>
          <a:xfrm>
            <a:off x="679450" y="4714875"/>
            <a:ext cx="5438775" cy="4468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5325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038DD9B3-9719-4705-89BC-306D660F9F69}" type="slidenum">
              <a:rPr lang="en-GB" altLang="zh-CN" sz="1200"/>
              <a:pPr eaLnBrk="1" hangingPunct="1"/>
              <a:t>27</a:t>
            </a:fld>
            <a:endParaRPr lang="en-GB" altLang="zh-CN" sz="1200"/>
          </a:p>
        </p:txBody>
      </p:sp>
      <p:sp>
        <p:nvSpPr>
          <p:cNvPr id="53252"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5325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5427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C07C00B2-5BDA-4674-8475-62D3934CAA70}" type="slidenum">
              <a:rPr lang="en-GB" altLang="zh-CN" sz="1200"/>
              <a:pPr eaLnBrk="1" hangingPunct="1"/>
              <a:t>28</a:t>
            </a:fld>
            <a:endParaRPr lang="en-GB" altLang="zh-CN" sz="1200"/>
          </a:p>
        </p:txBody>
      </p:sp>
      <p:sp>
        <p:nvSpPr>
          <p:cNvPr id="54276"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5427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5529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866CD9EE-36AF-4A8F-ABAC-A4FE66E76FC2}" type="slidenum">
              <a:rPr lang="en-GB" altLang="zh-CN" sz="1200"/>
              <a:pPr eaLnBrk="1" hangingPunct="1"/>
              <a:t>29</a:t>
            </a:fld>
            <a:endParaRPr lang="en-GB" altLang="zh-CN" sz="1200"/>
          </a:p>
        </p:txBody>
      </p:sp>
      <p:sp>
        <p:nvSpPr>
          <p:cNvPr id="55300"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5530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Grp="1" noChangeArrowheads="1"/>
          </p:cNvSpPr>
          <p:nvPr>
            <p:ph type="ftr" sz="quarter" idx="4"/>
          </p:nvPr>
        </p:nvSpPr>
        <p:spPr>
          <a:noFill/>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31747" name="Rectangle 7"/>
          <p:cNvSpPr>
            <a:spLocks noGrp="1" noChangeArrowheads="1"/>
          </p:cNvSpPr>
          <p:nvPr>
            <p:ph type="sldNum" sz="quarter" idx="5"/>
          </p:nvPr>
        </p:nvSpPr>
        <p:spPr>
          <a:noFill/>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C31CB206-0346-4351-95C9-2E9F77D54C6D}" type="slidenum">
              <a:rPr lang="en-GB" altLang="zh-CN" sz="1200"/>
              <a:pPr eaLnBrk="1" hangingPunct="1"/>
              <a:t>3</a:t>
            </a:fld>
            <a:endParaRPr lang="en-GB" altLang="zh-CN" sz="1200"/>
          </a:p>
        </p:txBody>
      </p:sp>
      <p:sp>
        <p:nvSpPr>
          <p:cNvPr id="31748"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31749"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5632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5F1AD6C5-84BA-41F7-ADE7-EF7BFB95CCF3}" type="slidenum">
              <a:rPr lang="en-GB" altLang="zh-CN" sz="1200"/>
              <a:pPr eaLnBrk="1" hangingPunct="1"/>
              <a:t>30</a:t>
            </a:fld>
            <a:endParaRPr lang="en-GB" altLang="zh-CN" sz="1200"/>
          </a:p>
        </p:txBody>
      </p:sp>
      <p:sp>
        <p:nvSpPr>
          <p:cNvPr id="56324"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5632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5734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D9B9A8BC-C624-4CDF-B9C9-26F608636FA5}" type="slidenum">
              <a:rPr lang="en-GB" altLang="zh-CN" sz="1200"/>
              <a:pPr eaLnBrk="1" hangingPunct="1"/>
              <a:t>31</a:t>
            </a:fld>
            <a:endParaRPr lang="en-GB" altLang="zh-CN" sz="1200"/>
          </a:p>
        </p:txBody>
      </p:sp>
      <p:sp>
        <p:nvSpPr>
          <p:cNvPr id="57348"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5734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ftr" sz="quarter" idx="4"/>
          </p:nvPr>
        </p:nvSpPr>
        <p:spPr>
          <a:noFill/>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32771" name="Rectangle 7"/>
          <p:cNvSpPr>
            <a:spLocks noGrp="1" noChangeArrowheads="1"/>
          </p:cNvSpPr>
          <p:nvPr>
            <p:ph type="sldNum" sz="quarter" idx="5"/>
          </p:nvPr>
        </p:nvSpPr>
        <p:spPr>
          <a:noFill/>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2A771156-D134-4871-8687-B062B4ABB15D}" type="slidenum">
              <a:rPr lang="en-GB" altLang="zh-CN" sz="1200"/>
              <a:pPr eaLnBrk="1" hangingPunct="1"/>
              <a:t>4</a:t>
            </a:fld>
            <a:endParaRPr lang="en-GB" altLang="zh-CN" sz="1200"/>
          </a:p>
        </p:txBody>
      </p:sp>
      <p:sp>
        <p:nvSpPr>
          <p:cNvPr id="32772"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32773"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ftr" sz="quarter" idx="4"/>
          </p:nvPr>
        </p:nvSpPr>
        <p:spPr>
          <a:noFill/>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33795" name="Rectangle 7"/>
          <p:cNvSpPr>
            <a:spLocks noGrp="1" noChangeArrowheads="1"/>
          </p:cNvSpPr>
          <p:nvPr>
            <p:ph type="sldNum" sz="quarter" idx="5"/>
          </p:nvPr>
        </p:nvSpPr>
        <p:spPr>
          <a:noFill/>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33C016F7-4763-4C3A-B523-B0C75603E275}" type="slidenum">
              <a:rPr lang="en-GB" altLang="zh-CN" sz="1200"/>
              <a:pPr eaLnBrk="1" hangingPunct="1"/>
              <a:t>5</a:t>
            </a:fld>
            <a:endParaRPr lang="en-GB" altLang="zh-CN" sz="1200"/>
          </a:p>
        </p:txBody>
      </p:sp>
      <p:sp>
        <p:nvSpPr>
          <p:cNvPr id="33796"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33797"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9CE94C8D-C3FB-44E3-84A8-7BCB1D392A7E}" type="slidenum">
              <a:rPr lang="en-GB" altLang="zh-CN" sz="1200"/>
              <a:pPr eaLnBrk="1" hangingPunct="1"/>
              <a:t>6</a:t>
            </a:fld>
            <a:endParaRPr lang="en-GB" altLang="zh-CN" sz="1200"/>
          </a:p>
        </p:txBody>
      </p:sp>
      <p:sp>
        <p:nvSpPr>
          <p:cNvPr id="67588"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67589" name="Rectangle 3"/>
          <p:cNvSpPr>
            <a:spLocks noGrp="1" noChangeArrowheads="1"/>
          </p:cNvSpPr>
          <p:nvPr>
            <p:ph type="body" idx="1"/>
          </p:nvPr>
        </p:nvSpPr>
        <p:spPr>
          <a:xfrm>
            <a:off x="679450" y="4714875"/>
            <a:ext cx="5438775" cy="4468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ChangeArrowheads="1"/>
          </p:cNvSpPr>
          <p:nvPr>
            <p:ph type="ftr" sz="quarter" idx="4"/>
          </p:nvPr>
        </p:nvSpPr>
        <p:spPr>
          <a:noFill/>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34819" name="Rectangle 7"/>
          <p:cNvSpPr>
            <a:spLocks noGrp="1" noChangeArrowheads="1"/>
          </p:cNvSpPr>
          <p:nvPr>
            <p:ph type="sldNum" sz="quarter" idx="5"/>
          </p:nvPr>
        </p:nvSpPr>
        <p:spPr>
          <a:noFill/>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4C75A4DD-BF8D-4A5F-8C56-C6456680C2FF}" type="slidenum">
              <a:rPr lang="en-GB" altLang="zh-CN" sz="1200"/>
              <a:pPr eaLnBrk="1" hangingPunct="1"/>
              <a:t>7</a:t>
            </a:fld>
            <a:endParaRPr lang="en-GB" altLang="zh-CN" sz="1200"/>
          </a:p>
        </p:txBody>
      </p:sp>
      <p:sp>
        <p:nvSpPr>
          <p:cNvPr id="34820"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34821"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ftr" sz="quarter" idx="4"/>
          </p:nvPr>
        </p:nvSpPr>
        <p:spPr>
          <a:noFill/>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35843" name="Rectangle 7"/>
          <p:cNvSpPr>
            <a:spLocks noGrp="1" noChangeArrowheads="1"/>
          </p:cNvSpPr>
          <p:nvPr>
            <p:ph type="sldNum" sz="quarter" idx="5"/>
          </p:nvPr>
        </p:nvSpPr>
        <p:spPr>
          <a:noFill/>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0B2D4B24-67F4-406C-9F4E-0FC0CB61481E}" type="slidenum">
              <a:rPr lang="en-GB" altLang="zh-CN" sz="1200"/>
              <a:pPr eaLnBrk="1" hangingPunct="1"/>
              <a:t>8</a:t>
            </a:fld>
            <a:endParaRPr lang="en-GB" altLang="zh-CN" sz="1200"/>
          </a:p>
        </p:txBody>
      </p:sp>
      <p:sp>
        <p:nvSpPr>
          <p:cNvPr id="35844"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35845"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ftr" sz="quarter" idx="4"/>
          </p:nvPr>
        </p:nvSpPr>
        <p:spPr>
          <a:noFill/>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36867" name="Rectangle 7"/>
          <p:cNvSpPr>
            <a:spLocks noGrp="1" noChangeArrowheads="1"/>
          </p:cNvSpPr>
          <p:nvPr>
            <p:ph type="sldNum" sz="quarter" idx="5"/>
          </p:nvPr>
        </p:nvSpPr>
        <p:spPr>
          <a:noFill/>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180E9ADC-AE45-4BFC-B9F3-D8A3CAEAFA48}" type="slidenum">
              <a:rPr lang="en-GB" altLang="zh-CN" sz="1200"/>
              <a:pPr eaLnBrk="1" hangingPunct="1"/>
              <a:t>9</a:t>
            </a:fld>
            <a:endParaRPr lang="en-GB" altLang="zh-CN" sz="1200"/>
          </a:p>
        </p:txBody>
      </p:sp>
      <p:sp>
        <p:nvSpPr>
          <p:cNvPr id="36868"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36869"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7443DCEB-CA3B-4B44-B8EE-7CFA2BBBB4A8}" type="slidenum">
              <a:rPr lang="en-GB" altLang="en-US"/>
              <a:pPr>
                <a:defRPr/>
              </a:pPr>
              <a:t>‹#›</a:t>
            </a:fld>
            <a:endParaRPr lang="en-GB" altLang="en-US"/>
          </a:p>
        </p:txBody>
      </p:sp>
    </p:spTree>
    <p:extLst>
      <p:ext uri="{BB962C8B-B14F-4D97-AF65-F5344CB8AC3E}">
        <p14:creationId xmlns:p14="http://schemas.microsoft.com/office/powerpoint/2010/main" val="34943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4C307589-8481-4D9E-A463-85626C416A8C}" type="slidenum">
              <a:rPr lang="en-GB" altLang="en-US"/>
              <a:pPr>
                <a:defRPr/>
              </a:pPr>
              <a:t>‹#›</a:t>
            </a:fld>
            <a:endParaRPr lang="en-GB" altLang="en-US"/>
          </a:p>
        </p:txBody>
      </p:sp>
    </p:spTree>
    <p:extLst>
      <p:ext uri="{BB962C8B-B14F-4D97-AF65-F5344CB8AC3E}">
        <p14:creationId xmlns:p14="http://schemas.microsoft.com/office/powerpoint/2010/main" val="2182444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1B623C2B-C31A-4EC6-AA1D-D4EB4499F979}" type="slidenum">
              <a:rPr lang="en-GB" altLang="en-US"/>
              <a:pPr>
                <a:defRPr/>
              </a:pPr>
              <a:t>‹#›</a:t>
            </a:fld>
            <a:endParaRPr lang="en-GB" altLang="en-US"/>
          </a:p>
        </p:txBody>
      </p:sp>
    </p:spTree>
    <p:extLst>
      <p:ext uri="{BB962C8B-B14F-4D97-AF65-F5344CB8AC3E}">
        <p14:creationId xmlns:p14="http://schemas.microsoft.com/office/powerpoint/2010/main" val="2861128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5EBDBC03-EFCE-468E-969C-47FD4BDB7420}" type="slidenum">
              <a:rPr lang="en-GB" altLang="en-US"/>
              <a:pPr>
                <a:defRPr/>
              </a:pPr>
              <a:t>‹#›</a:t>
            </a:fld>
            <a:endParaRPr lang="en-GB" altLang="en-US"/>
          </a:p>
        </p:txBody>
      </p:sp>
    </p:spTree>
    <p:extLst>
      <p:ext uri="{BB962C8B-B14F-4D97-AF65-F5344CB8AC3E}">
        <p14:creationId xmlns:p14="http://schemas.microsoft.com/office/powerpoint/2010/main" val="3387594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94BB0AD2-65AE-442E-9CF3-4DC94DD30DDC}" type="slidenum">
              <a:rPr lang="en-GB" altLang="en-US"/>
              <a:pPr>
                <a:defRPr/>
              </a:pPr>
              <a:t>‹#›</a:t>
            </a:fld>
            <a:endParaRPr lang="en-GB" altLang="en-US"/>
          </a:p>
        </p:txBody>
      </p:sp>
    </p:spTree>
    <p:extLst>
      <p:ext uri="{BB962C8B-B14F-4D97-AF65-F5344CB8AC3E}">
        <p14:creationId xmlns:p14="http://schemas.microsoft.com/office/powerpoint/2010/main" val="2265423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pPr>
              <a:defRPr/>
            </a:pPr>
            <a:fld id="{39520147-CAC7-4EC3-B61D-E6C6666771CC}" type="slidenum">
              <a:rPr lang="en-GB" altLang="en-US"/>
              <a:pPr>
                <a:defRPr/>
              </a:pPr>
              <a:t>‹#›</a:t>
            </a:fld>
            <a:endParaRPr lang="en-GB" altLang="en-US"/>
          </a:p>
        </p:txBody>
      </p:sp>
    </p:spTree>
    <p:extLst>
      <p:ext uri="{BB962C8B-B14F-4D97-AF65-F5344CB8AC3E}">
        <p14:creationId xmlns:p14="http://schemas.microsoft.com/office/powerpoint/2010/main" val="1826905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9" name="Rectangle 6"/>
          <p:cNvSpPr>
            <a:spLocks noGrp="1" noChangeArrowheads="1"/>
          </p:cNvSpPr>
          <p:nvPr>
            <p:ph type="sldNum" sz="quarter" idx="12"/>
          </p:nvPr>
        </p:nvSpPr>
        <p:spPr>
          <a:ln/>
        </p:spPr>
        <p:txBody>
          <a:bodyPr/>
          <a:lstStyle>
            <a:lvl1pPr>
              <a:defRPr/>
            </a:lvl1pPr>
          </a:lstStyle>
          <a:p>
            <a:pPr>
              <a:defRPr/>
            </a:pPr>
            <a:fld id="{82D70FF9-57B4-4298-9427-23F5C11979EC}" type="slidenum">
              <a:rPr lang="en-GB" altLang="en-US"/>
              <a:pPr>
                <a:defRPr/>
              </a:pPr>
              <a:t>‹#›</a:t>
            </a:fld>
            <a:endParaRPr lang="en-GB" altLang="en-US"/>
          </a:p>
        </p:txBody>
      </p:sp>
    </p:spTree>
    <p:extLst>
      <p:ext uri="{BB962C8B-B14F-4D97-AF65-F5344CB8AC3E}">
        <p14:creationId xmlns:p14="http://schemas.microsoft.com/office/powerpoint/2010/main" val="3492734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5" name="Rectangle 6"/>
          <p:cNvSpPr>
            <a:spLocks noGrp="1" noChangeArrowheads="1"/>
          </p:cNvSpPr>
          <p:nvPr>
            <p:ph type="sldNum" sz="quarter" idx="12"/>
          </p:nvPr>
        </p:nvSpPr>
        <p:spPr>
          <a:ln/>
        </p:spPr>
        <p:txBody>
          <a:bodyPr/>
          <a:lstStyle>
            <a:lvl1pPr>
              <a:defRPr/>
            </a:lvl1pPr>
          </a:lstStyle>
          <a:p>
            <a:pPr>
              <a:defRPr/>
            </a:pPr>
            <a:fld id="{2C5C57D1-0A69-4127-AF66-96EC65F91A25}" type="slidenum">
              <a:rPr lang="en-GB" altLang="en-US"/>
              <a:pPr>
                <a:defRPr/>
              </a:pPr>
              <a:t>‹#›</a:t>
            </a:fld>
            <a:endParaRPr lang="en-GB" altLang="en-US"/>
          </a:p>
        </p:txBody>
      </p:sp>
    </p:spTree>
    <p:extLst>
      <p:ext uri="{BB962C8B-B14F-4D97-AF65-F5344CB8AC3E}">
        <p14:creationId xmlns:p14="http://schemas.microsoft.com/office/powerpoint/2010/main" val="1035783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4" name="Rectangle 6"/>
          <p:cNvSpPr>
            <a:spLocks noGrp="1" noChangeArrowheads="1"/>
          </p:cNvSpPr>
          <p:nvPr>
            <p:ph type="sldNum" sz="quarter" idx="12"/>
          </p:nvPr>
        </p:nvSpPr>
        <p:spPr>
          <a:ln/>
        </p:spPr>
        <p:txBody>
          <a:bodyPr/>
          <a:lstStyle>
            <a:lvl1pPr>
              <a:defRPr/>
            </a:lvl1pPr>
          </a:lstStyle>
          <a:p>
            <a:pPr>
              <a:defRPr/>
            </a:pPr>
            <a:fld id="{7500DD1E-E5A6-4035-9014-EC3586BCEEA9}" type="slidenum">
              <a:rPr lang="en-GB" altLang="en-US"/>
              <a:pPr>
                <a:defRPr/>
              </a:pPr>
              <a:t>‹#›</a:t>
            </a:fld>
            <a:endParaRPr lang="en-GB" altLang="en-US"/>
          </a:p>
        </p:txBody>
      </p:sp>
    </p:spTree>
    <p:extLst>
      <p:ext uri="{BB962C8B-B14F-4D97-AF65-F5344CB8AC3E}">
        <p14:creationId xmlns:p14="http://schemas.microsoft.com/office/powerpoint/2010/main" val="4134821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pPr>
              <a:defRPr/>
            </a:pPr>
            <a:fld id="{30D43A7D-30D6-49C1-9BC1-A4A85C59A08F}" type="slidenum">
              <a:rPr lang="en-GB" altLang="en-US"/>
              <a:pPr>
                <a:defRPr/>
              </a:pPr>
              <a:t>‹#›</a:t>
            </a:fld>
            <a:endParaRPr lang="en-GB" altLang="en-US"/>
          </a:p>
        </p:txBody>
      </p:sp>
    </p:spTree>
    <p:extLst>
      <p:ext uri="{BB962C8B-B14F-4D97-AF65-F5344CB8AC3E}">
        <p14:creationId xmlns:p14="http://schemas.microsoft.com/office/powerpoint/2010/main" val="381861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pPr>
              <a:defRPr/>
            </a:pPr>
            <a:fld id="{917D6EF8-4879-402B-89D4-E1502B572A56}" type="slidenum">
              <a:rPr lang="en-GB" altLang="en-US"/>
              <a:pPr>
                <a:defRPr/>
              </a:pPr>
              <a:t>‹#›</a:t>
            </a:fld>
            <a:endParaRPr lang="en-GB" altLang="en-US"/>
          </a:p>
        </p:txBody>
      </p:sp>
    </p:spTree>
    <p:extLst>
      <p:ext uri="{BB962C8B-B14F-4D97-AF65-F5344CB8AC3E}">
        <p14:creationId xmlns:p14="http://schemas.microsoft.com/office/powerpoint/2010/main" val="2179600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smtClean="0"/>
              <a:t>Electronic Circuits and </a:t>
            </a:r>
            <a:r>
              <a:rPr lang="en-US" altLang="en-US" smtClean="0"/>
              <a:t>S</a:t>
            </a:r>
            <a:r>
              <a:rPr lang="en-GB" altLang="en-US" smtClean="0"/>
              <a:t>ystems			</a:t>
            </a:r>
            <a:r>
              <a:rPr lang="en-US" altLang="en-US" smtClean="0"/>
              <a:t>EE20145</a:t>
            </a:r>
            <a:endParaRPr lang="en-GB" altLang="en-US" smtClean="0"/>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8196"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2000">
                <a:latin typeface="+mj-lt"/>
              </a:defRPr>
            </a:lvl1pPr>
          </a:lstStyle>
          <a:p>
            <a:pPr>
              <a:defRPr/>
            </a:pPr>
            <a:endParaRPr lang="en-GB" altLang="en-US"/>
          </a:p>
        </p:txBody>
      </p:sp>
      <p:sp>
        <p:nvSpPr>
          <p:cNvPr id="8197"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mj-lt"/>
              </a:defRPr>
            </a:lvl1pPr>
          </a:lstStyle>
          <a:p>
            <a:pPr>
              <a:defRPr/>
            </a:pPr>
            <a:endParaRPr lang="en-GB" altLang="en-US"/>
          </a:p>
        </p:txBody>
      </p:sp>
      <p:sp>
        <p:nvSpPr>
          <p:cNvPr id="8198"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mj-lt"/>
              </a:defRPr>
            </a:lvl1pPr>
          </a:lstStyle>
          <a:p>
            <a:pPr>
              <a:defRPr/>
            </a:pPr>
            <a:fld id="{D5CA63CC-FBF8-48B4-A960-8E0BC5A619C4}" type="slidenum">
              <a:rPr lang="en-GB" altLang="en-US"/>
              <a:pPr>
                <a:defRPr/>
              </a:pPr>
              <a:t>‹#›</a:t>
            </a:fld>
            <a:endParaRPr lang="en-GB" altLang="en-US"/>
          </a:p>
        </p:txBody>
      </p:sp>
      <p:sp>
        <p:nvSpPr>
          <p:cNvPr id="1031" name="Freeform 7"/>
          <p:cNvSpPr>
            <a:spLocks noChangeArrowheads="1"/>
          </p:cNvSpPr>
          <p:nvPr/>
        </p:nvSpPr>
        <p:spPr bwMode="auto">
          <a:xfrm>
            <a:off x="381000" y="228600"/>
            <a:ext cx="4079875"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2400" b="1" i="1">
          <a:solidFill>
            <a:schemeClr val="tx1"/>
          </a:solidFill>
          <a:latin typeface="+mj-lt"/>
          <a:ea typeface="+mj-ea"/>
          <a:cs typeface="+mj-cs"/>
        </a:defRPr>
      </a:lvl1pPr>
      <a:lvl2pPr algn="l" rtl="0" eaLnBrk="0" fontAlgn="base" hangingPunct="0">
        <a:spcBef>
          <a:spcPct val="0"/>
        </a:spcBef>
        <a:spcAft>
          <a:spcPct val="0"/>
        </a:spcAft>
        <a:defRPr sz="2400" b="1" i="1">
          <a:solidFill>
            <a:schemeClr val="tx1"/>
          </a:solidFill>
          <a:latin typeface="Garamond" pitchFamily="18" charset="0"/>
        </a:defRPr>
      </a:lvl2pPr>
      <a:lvl3pPr algn="l" rtl="0" eaLnBrk="0" fontAlgn="base" hangingPunct="0">
        <a:spcBef>
          <a:spcPct val="0"/>
        </a:spcBef>
        <a:spcAft>
          <a:spcPct val="0"/>
        </a:spcAft>
        <a:defRPr sz="2400" b="1" i="1">
          <a:solidFill>
            <a:schemeClr val="tx1"/>
          </a:solidFill>
          <a:latin typeface="Garamond" pitchFamily="18" charset="0"/>
        </a:defRPr>
      </a:lvl3pPr>
      <a:lvl4pPr algn="l" rtl="0" eaLnBrk="0" fontAlgn="base" hangingPunct="0">
        <a:spcBef>
          <a:spcPct val="0"/>
        </a:spcBef>
        <a:spcAft>
          <a:spcPct val="0"/>
        </a:spcAft>
        <a:defRPr sz="2400" b="1" i="1">
          <a:solidFill>
            <a:schemeClr val="tx1"/>
          </a:solidFill>
          <a:latin typeface="Garamond" pitchFamily="18" charset="0"/>
        </a:defRPr>
      </a:lvl4pPr>
      <a:lvl5pPr algn="l" rtl="0" eaLnBrk="0" fontAlgn="base" hangingPunct="0">
        <a:spcBef>
          <a:spcPct val="0"/>
        </a:spcBef>
        <a:spcAft>
          <a:spcPct val="0"/>
        </a:spcAft>
        <a:defRPr sz="2400" b="1" i="1">
          <a:solidFill>
            <a:schemeClr val="tx1"/>
          </a:solidFill>
          <a:latin typeface="Garamond" pitchFamily="18" charset="0"/>
        </a:defRPr>
      </a:lvl5pPr>
      <a:lvl6pPr marL="457200" algn="l" rtl="0" fontAlgn="base">
        <a:spcBef>
          <a:spcPct val="0"/>
        </a:spcBef>
        <a:spcAft>
          <a:spcPct val="0"/>
        </a:spcAft>
        <a:defRPr sz="2400" b="1" i="1">
          <a:solidFill>
            <a:schemeClr val="tx1"/>
          </a:solidFill>
          <a:latin typeface="Garamond" pitchFamily="18" charset="0"/>
        </a:defRPr>
      </a:lvl6pPr>
      <a:lvl7pPr marL="914400" algn="l" rtl="0" fontAlgn="base">
        <a:spcBef>
          <a:spcPct val="0"/>
        </a:spcBef>
        <a:spcAft>
          <a:spcPct val="0"/>
        </a:spcAft>
        <a:defRPr sz="2400" b="1" i="1">
          <a:solidFill>
            <a:schemeClr val="tx1"/>
          </a:solidFill>
          <a:latin typeface="Garamond" pitchFamily="18" charset="0"/>
        </a:defRPr>
      </a:lvl7pPr>
      <a:lvl8pPr marL="1371600" algn="l" rtl="0" fontAlgn="base">
        <a:spcBef>
          <a:spcPct val="0"/>
        </a:spcBef>
        <a:spcAft>
          <a:spcPct val="0"/>
        </a:spcAft>
        <a:defRPr sz="2400" b="1" i="1">
          <a:solidFill>
            <a:schemeClr val="tx1"/>
          </a:solidFill>
          <a:latin typeface="Garamond" pitchFamily="18" charset="0"/>
        </a:defRPr>
      </a:lvl8pPr>
      <a:lvl9pPr marL="1828800" algn="l" rtl="0" fontAlgn="base">
        <a:spcBef>
          <a:spcPct val="0"/>
        </a:spcBef>
        <a:spcAft>
          <a:spcPct val="0"/>
        </a:spcAft>
        <a:defRPr sz="2400" b="1" i="1">
          <a:solidFill>
            <a:schemeClr val="tx1"/>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17.wmf"/><Relationship Id="rId3" Type="http://schemas.openxmlformats.org/officeDocument/2006/relationships/notesSlide" Target="../notesSlides/notesSlide10.xml"/><Relationship Id="rId7" Type="http://schemas.openxmlformats.org/officeDocument/2006/relationships/image" Target="../media/image14.wmf"/><Relationship Id="rId12" Type="http://schemas.openxmlformats.org/officeDocument/2006/relationships/oleObject" Target="../embeddings/oleObject16.bin"/><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13.bin"/><Relationship Id="rId11" Type="http://schemas.openxmlformats.org/officeDocument/2006/relationships/image" Target="../media/image16.wmf"/><Relationship Id="rId5" Type="http://schemas.openxmlformats.org/officeDocument/2006/relationships/image" Target="../media/image13.emf"/><Relationship Id="rId15" Type="http://schemas.openxmlformats.org/officeDocument/2006/relationships/image" Target="../media/image18.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15.wmf"/><Relationship Id="rId14" Type="http://schemas.openxmlformats.org/officeDocument/2006/relationships/oleObject" Target="../embeddings/oleObject17.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11.xml"/><Relationship Id="rId7" Type="http://schemas.openxmlformats.org/officeDocument/2006/relationships/image" Target="../media/image20.wmf"/><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oleObject" Target="../embeddings/oleObject19.bin"/><Relationship Id="rId11" Type="http://schemas.openxmlformats.org/officeDocument/2006/relationships/image" Target="../media/image22.wmf"/><Relationship Id="rId5" Type="http://schemas.openxmlformats.org/officeDocument/2006/relationships/image" Target="../media/image19.e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21.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12.xml"/><Relationship Id="rId7" Type="http://schemas.openxmlformats.org/officeDocument/2006/relationships/image" Target="../media/image24.wmf"/><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oleObject" Target="../embeddings/oleObject23.bin"/><Relationship Id="rId11" Type="http://schemas.openxmlformats.org/officeDocument/2006/relationships/image" Target="../media/image26.wmf"/><Relationship Id="rId5" Type="http://schemas.openxmlformats.org/officeDocument/2006/relationships/image" Target="../media/image23.e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25.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31.wmf"/><Relationship Id="rId3" Type="http://schemas.openxmlformats.org/officeDocument/2006/relationships/notesSlide" Target="../notesSlides/notesSlide13.xml"/><Relationship Id="rId7" Type="http://schemas.openxmlformats.org/officeDocument/2006/relationships/image" Target="../media/image28.wmf"/><Relationship Id="rId12" Type="http://schemas.openxmlformats.org/officeDocument/2006/relationships/oleObject" Target="../embeddings/oleObject30.bin"/><Relationship Id="rId17" Type="http://schemas.openxmlformats.org/officeDocument/2006/relationships/image" Target="../media/image33.wmf"/><Relationship Id="rId2" Type="http://schemas.openxmlformats.org/officeDocument/2006/relationships/slideLayout" Target="../slideLayouts/slideLayout1.xml"/><Relationship Id="rId16" Type="http://schemas.openxmlformats.org/officeDocument/2006/relationships/oleObject" Target="../embeddings/oleObject32.bin"/><Relationship Id="rId1" Type="http://schemas.openxmlformats.org/officeDocument/2006/relationships/vmlDrawing" Target="../drawings/vmlDrawing9.vml"/><Relationship Id="rId6" Type="http://schemas.openxmlformats.org/officeDocument/2006/relationships/oleObject" Target="../embeddings/oleObject27.bin"/><Relationship Id="rId11" Type="http://schemas.openxmlformats.org/officeDocument/2006/relationships/image" Target="../media/image30.wmf"/><Relationship Id="rId5" Type="http://schemas.openxmlformats.org/officeDocument/2006/relationships/image" Target="../media/image27.emf"/><Relationship Id="rId15" Type="http://schemas.openxmlformats.org/officeDocument/2006/relationships/image" Target="../media/image32.w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29.wmf"/><Relationship Id="rId14" Type="http://schemas.openxmlformats.org/officeDocument/2006/relationships/oleObject" Target="../embeddings/oleObject31.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5.bin"/><Relationship Id="rId13" Type="http://schemas.openxmlformats.org/officeDocument/2006/relationships/image" Target="../media/image38.emf"/><Relationship Id="rId18" Type="http://schemas.openxmlformats.org/officeDocument/2006/relationships/oleObject" Target="../embeddings/oleObject40.bin"/><Relationship Id="rId3" Type="http://schemas.openxmlformats.org/officeDocument/2006/relationships/notesSlide" Target="../notesSlides/notesSlide14.xml"/><Relationship Id="rId21" Type="http://schemas.openxmlformats.org/officeDocument/2006/relationships/image" Target="../media/image42.wmf"/><Relationship Id="rId7" Type="http://schemas.openxmlformats.org/officeDocument/2006/relationships/image" Target="../media/image35.wmf"/><Relationship Id="rId12" Type="http://schemas.openxmlformats.org/officeDocument/2006/relationships/oleObject" Target="../embeddings/oleObject37.bin"/><Relationship Id="rId17" Type="http://schemas.openxmlformats.org/officeDocument/2006/relationships/image" Target="../media/image40.wmf"/><Relationship Id="rId2" Type="http://schemas.openxmlformats.org/officeDocument/2006/relationships/slideLayout" Target="../slideLayouts/slideLayout1.xml"/><Relationship Id="rId16" Type="http://schemas.openxmlformats.org/officeDocument/2006/relationships/oleObject" Target="../embeddings/oleObject39.bin"/><Relationship Id="rId20" Type="http://schemas.openxmlformats.org/officeDocument/2006/relationships/oleObject" Target="../embeddings/oleObject41.bin"/><Relationship Id="rId1" Type="http://schemas.openxmlformats.org/officeDocument/2006/relationships/vmlDrawing" Target="../drawings/vmlDrawing10.vml"/><Relationship Id="rId6" Type="http://schemas.openxmlformats.org/officeDocument/2006/relationships/oleObject" Target="../embeddings/oleObject34.bin"/><Relationship Id="rId11" Type="http://schemas.openxmlformats.org/officeDocument/2006/relationships/image" Target="../media/image37.wmf"/><Relationship Id="rId5" Type="http://schemas.openxmlformats.org/officeDocument/2006/relationships/image" Target="../media/image34.emf"/><Relationship Id="rId15" Type="http://schemas.openxmlformats.org/officeDocument/2006/relationships/image" Target="../media/image39.wmf"/><Relationship Id="rId10" Type="http://schemas.openxmlformats.org/officeDocument/2006/relationships/oleObject" Target="../embeddings/oleObject36.bin"/><Relationship Id="rId19" Type="http://schemas.openxmlformats.org/officeDocument/2006/relationships/image" Target="../media/image41.wmf"/><Relationship Id="rId4" Type="http://schemas.openxmlformats.org/officeDocument/2006/relationships/oleObject" Target="../embeddings/oleObject33.bin"/><Relationship Id="rId9" Type="http://schemas.openxmlformats.org/officeDocument/2006/relationships/image" Target="../media/image36.wmf"/><Relationship Id="rId14" Type="http://schemas.openxmlformats.org/officeDocument/2006/relationships/oleObject" Target="../embeddings/oleObject38.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47.emf"/><Relationship Id="rId3" Type="http://schemas.openxmlformats.org/officeDocument/2006/relationships/notesSlide" Target="../notesSlides/notesSlide15.xml"/><Relationship Id="rId7" Type="http://schemas.openxmlformats.org/officeDocument/2006/relationships/image" Target="../media/image44.wmf"/><Relationship Id="rId12" Type="http://schemas.openxmlformats.org/officeDocument/2006/relationships/oleObject" Target="../embeddings/oleObject46.bin"/><Relationship Id="rId17" Type="http://schemas.openxmlformats.org/officeDocument/2006/relationships/image" Target="../media/image49.wmf"/><Relationship Id="rId2" Type="http://schemas.openxmlformats.org/officeDocument/2006/relationships/slideLayout" Target="../slideLayouts/slideLayout1.xml"/><Relationship Id="rId16" Type="http://schemas.openxmlformats.org/officeDocument/2006/relationships/oleObject" Target="../embeddings/oleObject48.bin"/><Relationship Id="rId1" Type="http://schemas.openxmlformats.org/officeDocument/2006/relationships/vmlDrawing" Target="../drawings/vmlDrawing11.vml"/><Relationship Id="rId6" Type="http://schemas.openxmlformats.org/officeDocument/2006/relationships/oleObject" Target="../embeddings/oleObject43.bin"/><Relationship Id="rId11" Type="http://schemas.openxmlformats.org/officeDocument/2006/relationships/image" Target="../media/image46.wmf"/><Relationship Id="rId5" Type="http://schemas.openxmlformats.org/officeDocument/2006/relationships/image" Target="../media/image43.wmf"/><Relationship Id="rId15" Type="http://schemas.openxmlformats.org/officeDocument/2006/relationships/image" Target="../media/image48.wmf"/><Relationship Id="rId10" Type="http://schemas.openxmlformats.org/officeDocument/2006/relationships/oleObject" Target="../embeddings/oleObject45.bin"/><Relationship Id="rId4" Type="http://schemas.openxmlformats.org/officeDocument/2006/relationships/oleObject" Target="../embeddings/oleObject42.bin"/><Relationship Id="rId9" Type="http://schemas.openxmlformats.org/officeDocument/2006/relationships/image" Target="../media/image45.wmf"/><Relationship Id="rId14" Type="http://schemas.openxmlformats.org/officeDocument/2006/relationships/oleObject" Target="../embeddings/oleObject47.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51.bin"/><Relationship Id="rId13" Type="http://schemas.openxmlformats.org/officeDocument/2006/relationships/image" Target="../media/image54.wmf"/><Relationship Id="rId3" Type="http://schemas.openxmlformats.org/officeDocument/2006/relationships/notesSlide" Target="../notesSlides/notesSlide16.xml"/><Relationship Id="rId7" Type="http://schemas.openxmlformats.org/officeDocument/2006/relationships/image" Target="../media/image51.wmf"/><Relationship Id="rId12" Type="http://schemas.openxmlformats.org/officeDocument/2006/relationships/oleObject" Target="../embeddings/oleObject53.bin"/><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oleObject" Target="../embeddings/oleObject50.bin"/><Relationship Id="rId11" Type="http://schemas.openxmlformats.org/officeDocument/2006/relationships/image" Target="../media/image53.wmf"/><Relationship Id="rId5" Type="http://schemas.openxmlformats.org/officeDocument/2006/relationships/image" Target="../media/image50.emf"/><Relationship Id="rId15" Type="http://schemas.openxmlformats.org/officeDocument/2006/relationships/image" Target="../media/image55.wmf"/><Relationship Id="rId10" Type="http://schemas.openxmlformats.org/officeDocument/2006/relationships/oleObject" Target="../embeddings/oleObject52.bin"/><Relationship Id="rId4" Type="http://schemas.openxmlformats.org/officeDocument/2006/relationships/oleObject" Target="../embeddings/oleObject49.bin"/><Relationship Id="rId9" Type="http://schemas.openxmlformats.org/officeDocument/2006/relationships/image" Target="../media/image52.wmf"/><Relationship Id="rId14" Type="http://schemas.openxmlformats.org/officeDocument/2006/relationships/oleObject" Target="../embeddings/oleObject54.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57.bin"/><Relationship Id="rId13" Type="http://schemas.openxmlformats.org/officeDocument/2006/relationships/image" Target="../media/image60.emf"/><Relationship Id="rId18" Type="http://schemas.openxmlformats.org/officeDocument/2006/relationships/oleObject" Target="../embeddings/oleObject62.bin"/><Relationship Id="rId3" Type="http://schemas.openxmlformats.org/officeDocument/2006/relationships/notesSlide" Target="../notesSlides/notesSlide18.xml"/><Relationship Id="rId7" Type="http://schemas.openxmlformats.org/officeDocument/2006/relationships/image" Target="../media/image57.wmf"/><Relationship Id="rId12" Type="http://schemas.openxmlformats.org/officeDocument/2006/relationships/oleObject" Target="../embeddings/oleObject59.bin"/><Relationship Id="rId17" Type="http://schemas.openxmlformats.org/officeDocument/2006/relationships/image" Target="../media/image62.wmf"/><Relationship Id="rId2" Type="http://schemas.openxmlformats.org/officeDocument/2006/relationships/slideLayout" Target="../slideLayouts/slideLayout1.xml"/><Relationship Id="rId16" Type="http://schemas.openxmlformats.org/officeDocument/2006/relationships/oleObject" Target="../embeddings/oleObject61.bin"/><Relationship Id="rId1" Type="http://schemas.openxmlformats.org/officeDocument/2006/relationships/vmlDrawing" Target="../drawings/vmlDrawing13.vml"/><Relationship Id="rId6" Type="http://schemas.openxmlformats.org/officeDocument/2006/relationships/oleObject" Target="../embeddings/oleObject56.bin"/><Relationship Id="rId11" Type="http://schemas.openxmlformats.org/officeDocument/2006/relationships/image" Target="../media/image59.emf"/><Relationship Id="rId5" Type="http://schemas.openxmlformats.org/officeDocument/2006/relationships/image" Target="../media/image56.wmf"/><Relationship Id="rId15" Type="http://schemas.openxmlformats.org/officeDocument/2006/relationships/image" Target="../media/image61.wmf"/><Relationship Id="rId10" Type="http://schemas.openxmlformats.org/officeDocument/2006/relationships/oleObject" Target="../embeddings/oleObject58.bin"/><Relationship Id="rId19" Type="http://schemas.openxmlformats.org/officeDocument/2006/relationships/image" Target="../media/image63.wmf"/><Relationship Id="rId4" Type="http://schemas.openxmlformats.org/officeDocument/2006/relationships/oleObject" Target="../embeddings/oleObject55.bin"/><Relationship Id="rId9" Type="http://schemas.openxmlformats.org/officeDocument/2006/relationships/image" Target="../media/image58.wmf"/><Relationship Id="rId14" Type="http://schemas.openxmlformats.org/officeDocument/2006/relationships/oleObject" Target="../embeddings/oleObject60.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65.bin"/><Relationship Id="rId13" Type="http://schemas.openxmlformats.org/officeDocument/2006/relationships/image" Target="../media/image68.emf"/><Relationship Id="rId18" Type="http://schemas.openxmlformats.org/officeDocument/2006/relationships/oleObject" Target="../embeddings/oleObject70.bin"/><Relationship Id="rId3" Type="http://schemas.openxmlformats.org/officeDocument/2006/relationships/notesSlide" Target="../notesSlides/notesSlide19.xml"/><Relationship Id="rId7" Type="http://schemas.openxmlformats.org/officeDocument/2006/relationships/image" Target="../media/image65.wmf"/><Relationship Id="rId12" Type="http://schemas.openxmlformats.org/officeDocument/2006/relationships/oleObject" Target="../embeddings/oleObject67.bin"/><Relationship Id="rId17" Type="http://schemas.openxmlformats.org/officeDocument/2006/relationships/image" Target="../media/image70.wmf"/><Relationship Id="rId2" Type="http://schemas.openxmlformats.org/officeDocument/2006/relationships/slideLayout" Target="../slideLayouts/slideLayout1.xml"/><Relationship Id="rId16" Type="http://schemas.openxmlformats.org/officeDocument/2006/relationships/oleObject" Target="../embeddings/oleObject69.bin"/><Relationship Id="rId1" Type="http://schemas.openxmlformats.org/officeDocument/2006/relationships/vmlDrawing" Target="../drawings/vmlDrawing14.vml"/><Relationship Id="rId6" Type="http://schemas.openxmlformats.org/officeDocument/2006/relationships/oleObject" Target="../embeddings/oleObject64.bin"/><Relationship Id="rId11" Type="http://schemas.openxmlformats.org/officeDocument/2006/relationships/image" Target="../media/image67.wmf"/><Relationship Id="rId5" Type="http://schemas.openxmlformats.org/officeDocument/2006/relationships/image" Target="../media/image64.wmf"/><Relationship Id="rId15" Type="http://schemas.openxmlformats.org/officeDocument/2006/relationships/image" Target="../media/image69.wmf"/><Relationship Id="rId10" Type="http://schemas.openxmlformats.org/officeDocument/2006/relationships/oleObject" Target="../embeddings/oleObject66.bin"/><Relationship Id="rId19" Type="http://schemas.openxmlformats.org/officeDocument/2006/relationships/image" Target="../media/image71.wmf"/><Relationship Id="rId4" Type="http://schemas.openxmlformats.org/officeDocument/2006/relationships/oleObject" Target="../embeddings/oleObject63.bin"/><Relationship Id="rId9" Type="http://schemas.openxmlformats.org/officeDocument/2006/relationships/image" Target="../media/image66.wmf"/><Relationship Id="rId14" Type="http://schemas.openxmlformats.org/officeDocument/2006/relationships/oleObject" Target="../embeddings/oleObject68.bin"/></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73.bin"/><Relationship Id="rId13" Type="http://schemas.openxmlformats.org/officeDocument/2006/relationships/image" Target="../media/image76.wmf"/><Relationship Id="rId3" Type="http://schemas.openxmlformats.org/officeDocument/2006/relationships/notesSlide" Target="../notesSlides/notesSlide20.xml"/><Relationship Id="rId7" Type="http://schemas.openxmlformats.org/officeDocument/2006/relationships/image" Target="../media/image73.wmf"/><Relationship Id="rId12" Type="http://schemas.openxmlformats.org/officeDocument/2006/relationships/oleObject" Target="../embeddings/oleObject75.bin"/><Relationship Id="rId17" Type="http://schemas.openxmlformats.org/officeDocument/2006/relationships/image" Target="../media/image77.wmf"/><Relationship Id="rId2" Type="http://schemas.openxmlformats.org/officeDocument/2006/relationships/slideLayout" Target="../slideLayouts/slideLayout1.xml"/><Relationship Id="rId16" Type="http://schemas.openxmlformats.org/officeDocument/2006/relationships/oleObject" Target="../embeddings/oleObject77.bin"/><Relationship Id="rId1" Type="http://schemas.openxmlformats.org/officeDocument/2006/relationships/vmlDrawing" Target="../drawings/vmlDrawing15.vml"/><Relationship Id="rId6" Type="http://schemas.openxmlformats.org/officeDocument/2006/relationships/oleObject" Target="../embeddings/oleObject72.bin"/><Relationship Id="rId11" Type="http://schemas.openxmlformats.org/officeDocument/2006/relationships/image" Target="../media/image75.wmf"/><Relationship Id="rId5" Type="http://schemas.openxmlformats.org/officeDocument/2006/relationships/image" Target="../media/image72.wmf"/><Relationship Id="rId15" Type="http://schemas.openxmlformats.org/officeDocument/2006/relationships/image" Target="../media/image60.emf"/><Relationship Id="rId10" Type="http://schemas.openxmlformats.org/officeDocument/2006/relationships/oleObject" Target="../embeddings/oleObject74.bin"/><Relationship Id="rId4" Type="http://schemas.openxmlformats.org/officeDocument/2006/relationships/oleObject" Target="../embeddings/oleObject71.bin"/><Relationship Id="rId9" Type="http://schemas.openxmlformats.org/officeDocument/2006/relationships/image" Target="../media/image74.wmf"/><Relationship Id="rId14" Type="http://schemas.openxmlformats.org/officeDocument/2006/relationships/oleObject" Target="../embeddings/oleObject76.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80.bin"/><Relationship Id="rId13" Type="http://schemas.openxmlformats.org/officeDocument/2006/relationships/image" Target="../media/image60.emf"/><Relationship Id="rId3" Type="http://schemas.openxmlformats.org/officeDocument/2006/relationships/notesSlide" Target="../notesSlides/notesSlide21.xml"/><Relationship Id="rId7" Type="http://schemas.openxmlformats.org/officeDocument/2006/relationships/image" Target="../media/image79.wmf"/><Relationship Id="rId12" Type="http://schemas.openxmlformats.org/officeDocument/2006/relationships/oleObject" Target="../embeddings/oleObject82.bin"/><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oleObject" Target="../embeddings/oleObject79.bin"/><Relationship Id="rId11" Type="http://schemas.openxmlformats.org/officeDocument/2006/relationships/image" Target="../media/image81.wmf"/><Relationship Id="rId5" Type="http://schemas.openxmlformats.org/officeDocument/2006/relationships/image" Target="../media/image78.emf"/><Relationship Id="rId10" Type="http://schemas.openxmlformats.org/officeDocument/2006/relationships/oleObject" Target="../embeddings/oleObject81.bin"/><Relationship Id="rId4" Type="http://schemas.openxmlformats.org/officeDocument/2006/relationships/oleObject" Target="../embeddings/oleObject78.bin"/><Relationship Id="rId9" Type="http://schemas.openxmlformats.org/officeDocument/2006/relationships/image" Target="../media/image80.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85.bin"/><Relationship Id="rId3" Type="http://schemas.openxmlformats.org/officeDocument/2006/relationships/notesSlide" Target="../notesSlides/notesSlide22.xml"/><Relationship Id="rId7" Type="http://schemas.openxmlformats.org/officeDocument/2006/relationships/image" Target="../media/image82.wmf"/><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oleObject" Target="../embeddings/oleObject84.bin"/><Relationship Id="rId5" Type="http://schemas.openxmlformats.org/officeDocument/2006/relationships/image" Target="../media/image19.emf"/><Relationship Id="rId4" Type="http://schemas.openxmlformats.org/officeDocument/2006/relationships/oleObject" Target="../embeddings/oleObject83.bin"/><Relationship Id="rId9" Type="http://schemas.openxmlformats.org/officeDocument/2006/relationships/image" Target="../media/image83.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88.bin"/><Relationship Id="rId3" Type="http://schemas.openxmlformats.org/officeDocument/2006/relationships/notesSlide" Target="../notesSlides/notesSlide23.xml"/><Relationship Id="rId7" Type="http://schemas.openxmlformats.org/officeDocument/2006/relationships/image" Target="../media/image85.wmf"/><Relationship Id="rId2" Type="http://schemas.openxmlformats.org/officeDocument/2006/relationships/slideLayout" Target="../slideLayouts/slideLayout1.xml"/><Relationship Id="rId1" Type="http://schemas.openxmlformats.org/officeDocument/2006/relationships/vmlDrawing" Target="../drawings/vmlDrawing18.vml"/><Relationship Id="rId6" Type="http://schemas.openxmlformats.org/officeDocument/2006/relationships/oleObject" Target="../embeddings/oleObject87.bin"/><Relationship Id="rId5" Type="http://schemas.openxmlformats.org/officeDocument/2006/relationships/image" Target="../media/image84.wmf"/><Relationship Id="rId4" Type="http://schemas.openxmlformats.org/officeDocument/2006/relationships/oleObject" Target="../embeddings/oleObject86.bin"/><Relationship Id="rId9" Type="http://schemas.openxmlformats.org/officeDocument/2006/relationships/image" Target="../media/image86.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91.bin"/><Relationship Id="rId13" Type="http://schemas.openxmlformats.org/officeDocument/2006/relationships/image" Target="../media/image91.wmf"/><Relationship Id="rId3" Type="http://schemas.openxmlformats.org/officeDocument/2006/relationships/notesSlide" Target="../notesSlides/notesSlide24.xml"/><Relationship Id="rId7" Type="http://schemas.openxmlformats.org/officeDocument/2006/relationships/image" Target="../media/image88.wmf"/><Relationship Id="rId12" Type="http://schemas.openxmlformats.org/officeDocument/2006/relationships/oleObject" Target="../embeddings/oleObject93.bin"/><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oleObject" Target="../embeddings/oleObject90.bin"/><Relationship Id="rId11" Type="http://schemas.openxmlformats.org/officeDocument/2006/relationships/image" Target="../media/image90.wmf"/><Relationship Id="rId5" Type="http://schemas.openxmlformats.org/officeDocument/2006/relationships/image" Target="../media/image87.wmf"/><Relationship Id="rId10" Type="http://schemas.openxmlformats.org/officeDocument/2006/relationships/oleObject" Target="../embeddings/oleObject92.bin"/><Relationship Id="rId4" Type="http://schemas.openxmlformats.org/officeDocument/2006/relationships/oleObject" Target="../embeddings/oleObject89.bin"/><Relationship Id="rId9" Type="http://schemas.openxmlformats.org/officeDocument/2006/relationships/image" Target="../media/image89.w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vmlDrawing" Target="../drawings/vmlDrawing20.vml"/><Relationship Id="rId5" Type="http://schemas.openxmlformats.org/officeDocument/2006/relationships/image" Target="../media/image19.emf"/><Relationship Id="rId4" Type="http://schemas.openxmlformats.org/officeDocument/2006/relationships/oleObject" Target="../embeddings/oleObject94.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93.wmf"/><Relationship Id="rId2" Type="http://schemas.openxmlformats.org/officeDocument/2006/relationships/slideLayout" Target="../slideLayouts/slideLayout1.xml"/><Relationship Id="rId1" Type="http://schemas.openxmlformats.org/officeDocument/2006/relationships/vmlDrawing" Target="../drawings/vmlDrawing21.vml"/><Relationship Id="rId6" Type="http://schemas.openxmlformats.org/officeDocument/2006/relationships/oleObject" Target="../embeddings/oleObject96.bin"/><Relationship Id="rId5" Type="http://schemas.openxmlformats.org/officeDocument/2006/relationships/image" Target="../media/image92.wmf"/><Relationship Id="rId4" Type="http://schemas.openxmlformats.org/officeDocument/2006/relationships/oleObject" Target="../embeddings/oleObject95.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99.bin"/><Relationship Id="rId13" Type="http://schemas.openxmlformats.org/officeDocument/2006/relationships/image" Target="../media/image98.wmf"/><Relationship Id="rId3" Type="http://schemas.openxmlformats.org/officeDocument/2006/relationships/notesSlide" Target="../notesSlides/notesSlide28.xml"/><Relationship Id="rId7" Type="http://schemas.openxmlformats.org/officeDocument/2006/relationships/image" Target="../media/image95.emf"/><Relationship Id="rId12" Type="http://schemas.openxmlformats.org/officeDocument/2006/relationships/oleObject" Target="../embeddings/oleObject101.bin"/><Relationship Id="rId17" Type="http://schemas.openxmlformats.org/officeDocument/2006/relationships/image" Target="../media/image100.wmf"/><Relationship Id="rId2" Type="http://schemas.openxmlformats.org/officeDocument/2006/relationships/slideLayout" Target="../slideLayouts/slideLayout1.xml"/><Relationship Id="rId16" Type="http://schemas.openxmlformats.org/officeDocument/2006/relationships/oleObject" Target="../embeddings/oleObject103.bin"/><Relationship Id="rId1" Type="http://schemas.openxmlformats.org/officeDocument/2006/relationships/vmlDrawing" Target="../drawings/vmlDrawing22.vml"/><Relationship Id="rId6" Type="http://schemas.openxmlformats.org/officeDocument/2006/relationships/oleObject" Target="../embeddings/oleObject98.bin"/><Relationship Id="rId11" Type="http://schemas.openxmlformats.org/officeDocument/2006/relationships/image" Target="../media/image97.wmf"/><Relationship Id="rId5" Type="http://schemas.openxmlformats.org/officeDocument/2006/relationships/image" Target="../media/image94.wmf"/><Relationship Id="rId15" Type="http://schemas.openxmlformats.org/officeDocument/2006/relationships/image" Target="../media/image99.wmf"/><Relationship Id="rId10" Type="http://schemas.openxmlformats.org/officeDocument/2006/relationships/oleObject" Target="../embeddings/oleObject100.bin"/><Relationship Id="rId4" Type="http://schemas.openxmlformats.org/officeDocument/2006/relationships/oleObject" Target="../embeddings/oleObject97.bin"/><Relationship Id="rId9" Type="http://schemas.openxmlformats.org/officeDocument/2006/relationships/image" Target="../media/image96.wmf"/><Relationship Id="rId14" Type="http://schemas.openxmlformats.org/officeDocument/2006/relationships/oleObject" Target="../embeddings/oleObject102.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06.bin"/><Relationship Id="rId13" Type="http://schemas.openxmlformats.org/officeDocument/2006/relationships/image" Target="../media/image105.wmf"/><Relationship Id="rId3" Type="http://schemas.openxmlformats.org/officeDocument/2006/relationships/notesSlide" Target="../notesSlides/notesSlide29.xml"/><Relationship Id="rId7" Type="http://schemas.openxmlformats.org/officeDocument/2006/relationships/image" Target="../media/image102.wmf"/><Relationship Id="rId12" Type="http://schemas.openxmlformats.org/officeDocument/2006/relationships/oleObject" Target="../embeddings/oleObject108.bin"/><Relationship Id="rId2" Type="http://schemas.openxmlformats.org/officeDocument/2006/relationships/slideLayout" Target="../slideLayouts/slideLayout1.xml"/><Relationship Id="rId1" Type="http://schemas.openxmlformats.org/officeDocument/2006/relationships/vmlDrawing" Target="../drawings/vmlDrawing23.vml"/><Relationship Id="rId6" Type="http://schemas.openxmlformats.org/officeDocument/2006/relationships/oleObject" Target="../embeddings/oleObject105.bin"/><Relationship Id="rId11" Type="http://schemas.openxmlformats.org/officeDocument/2006/relationships/image" Target="../media/image104.wmf"/><Relationship Id="rId5" Type="http://schemas.openxmlformats.org/officeDocument/2006/relationships/image" Target="../media/image101.wmf"/><Relationship Id="rId10" Type="http://schemas.openxmlformats.org/officeDocument/2006/relationships/oleObject" Target="../embeddings/oleObject107.bin"/><Relationship Id="rId4" Type="http://schemas.openxmlformats.org/officeDocument/2006/relationships/oleObject" Target="../embeddings/oleObject104.bin"/><Relationship Id="rId9" Type="http://schemas.openxmlformats.org/officeDocument/2006/relationships/image" Target="../media/image103.w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11.bin"/><Relationship Id="rId13" Type="http://schemas.openxmlformats.org/officeDocument/2006/relationships/image" Target="../media/image110.wmf"/><Relationship Id="rId3" Type="http://schemas.openxmlformats.org/officeDocument/2006/relationships/notesSlide" Target="../notesSlides/notesSlide30.xml"/><Relationship Id="rId7" Type="http://schemas.openxmlformats.org/officeDocument/2006/relationships/image" Target="../media/image107.wmf"/><Relationship Id="rId12" Type="http://schemas.openxmlformats.org/officeDocument/2006/relationships/oleObject" Target="../embeddings/oleObject113.bin"/><Relationship Id="rId2" Type="http://schemas.openxmlformats.org/officeDocument/2006/relationships/slideLayout" Target="../slideLayouts/slideLayout1.xml"/><Relationship Id="rId1" Type="http://schemas.openxmlformats.org/officeDocument/2006/relationships/vmlDrawing" Target="../drawings/vmlDrawing24.vml"/><Relationship Id="rId6" Type="http://schemas.openxmlformats.org/officeDocument/2006/relationships/oleObject" Target="../embeddings/oleObject110.bin"/><Relationship Id="rId11" Type="http://schemas.openxmlformats.org/officeDocument/2006/relationships/image" Target="../media/image109.wmf"/><Relationship Id="rId5" Type="http://schemas.openxmlformats.org/officeDocument/2006/relationships/image" Target="../media/image106.wmf"/><Relationship Id="rId15" Type="http://schemas.openxmlformats.org/officeDocument/2006/relationships/image" Target="../media/image111.wmf"/><Relationship Id="rId10" Type="http://schemas.openxmlformats.org/officeDocument/2006/relationships/oleObject" Target="../embeddings/oleObject112.bin"/><Relationship Id="rId4" Type="http://schemas.openxmlformats.org/officeDocument/2006/relationships/oleObject" Target="../embeddings/oleObject109.bin"/><Relationship Id="rId9" Type="http://schemas.openxmlformats.org/officeDocument/2006/relationships/image" Target="../media/image108.wmf"/><Relationship Id="rId14" Type="http://schemas.openxmlformats.org/officeDocument/2006/relationships/oleObject" Target="../embeddings/oleObject114.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17.bin"/><Relationship Id="rId3" Type="http://schemas.openxmlformats.org/officeDocument/2006/relationships/notesSlide" Target="../notesSlides/notesSlide31.xml"/><Relationship Id="rId7" Type="http://schemas.openxmlformats.org/officeDocument/2006/relationships/image" Target="../media/image113.wmf"/><Relationship Id="rId2" Type="http://schemas.openxmlformats.org/officeDocument/2006/relationships/slideLayout" Target="../slideLayouts/slideLayout1.xml"/><Relationship Id="rId1" Type="http://schemas.openxmlformats.org/officeDocument/2006/relationships/vmlDrawing" Target="../drawings/vmlDrawing25.vml"/><Relationship Id="rId6" Type="http://schemas.openxmlformats.org/officeDocument/2006/relationships/oleObject" Target="../embeddings/oleObject116.bin"/><Relationship Id="rId5" Type="http://schemas.openxmlformats.org/officeDocument/2006/relationships/image" Target="../media/image112.wmf"/><Relationship Id="rId4" Type="http://schemas.openxmlformats.org/officeDocument/2006/relationships/oleObject" Target="../embeddings/oleObject115.bin"/><Relationship Id="rId9" Type="http://schemas.openxmlformats.org/officeDocument/2006/relationships/image" Target="../media/image114.w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5.w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4.e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7.e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6.emf"/><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12.wmf"/><Relationship Id="rId3" Type="http://schemas.openxmlformats.org/officeDocument/2006/relationships/notesSlide" Target="../notesSlides/notesSlide8.xml"/><Relationship Id="rId7" Type="http://schemas.openxmlformats.org/officeDocument/2006/relationships/image" Target="../media/image9.wmf"/><Relationship Id="rId12" Type="http://schemas.openxmlformats.org/officeDocument/2006/relationships/oleObject" Target="../embeddings/oleObject11.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8.bin"/><Relationship Id="rId11" Type="http://schemas.openxmlformats.org/officeDocument/2006/relationships/image" Target="../media/image11.emf"/><Relationship Id="rId5" Type="http://schemas.openxmlformats.org/officeDocument/2006/relationships/image" Target="../media/image8.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10.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8A6C09CE-41A2-43BC-8279-968B87B156AD}" type="slidenum">
              <a:rPr lang="en-GB" altLang="en-US" sz="1200" smtClean="0">
                <a:latin typeface="Garamond" pitchFamily="18" charset="0"/>
              </a:rPr>
              <a:pPr eaLnBrk="1" hangingPunct="1"/>
              <a:t>1</a:t>
            </a:fld>
            <a:endParaRPr lang="en-GB" altLang="en-US" sz="1200" smtClean="0">
              <a:latin typeface="Garamond" pitchFamily="18" charset="0"/>
            </a:endParaRPr>
          </a:p>
        </p:txBody>
      </p:sp>
      <p:sp>
        <p:nvSpPr>
          <p:cNvPr id="2051" name="Rectangle 2"/>
          <p:cNvSpPr>
            <a:spLocks noGrp="1" noChangeArrowheads="1"/>
          </p:cNvSpPr>
          <p:nvPr>
            <p:ph type="ctrTitle"/>
          </p:nvPr>
        </p:nvSpPr>
        <p:spPr>
          <a:xfrm>
            <a:off x="481013" y="369888"/>
            <a:ext cx="8159750" cy="555625"/>
          </a:xfrm>
        </p:spPr>
        <p:txBody>
          <a:bodyPr/>
          <a:lstStyle/>
          <a:p>
            <a:pPr eaLnBrk="1" hangingPunct="1"/>
            <a:r>
              <a:rPr lang="en-GB" altLang="zh-CN" sz="2000" smtClean="0">
                <a:ea typeface="SimSun" pitchFamily="2" charset="-122"/>
              </a:rPr>
              <a:t>Electronic Circuits and Systems			   	EEE211</a:t>
            </a:r>
          </a:p>
        </p:txBody>
      </p:sp>
      <p:sp>
        <p:nvSpPr>
          <p:cNvPr id="2052" name="Text Box 3"/>
          <p:cNvSpPr txBox="1">
            <a:spLocks noChangeArrowheads="1"/>
          </p:cNvSpPr>
          <p:nvPr/>
        </p:nvSpPr>
        <p:spPr bwMode="auto">
          <a:xfrm>
            <a:off x="2003425" y="1774825"/>
            <a:ext cx="44338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0975" indent="-180975"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spcBef>
                <a:spcPct val="50000"/>
              </a:spcBef>
            </a:pPr>
            <a:r>
              <a:rPr lang="en-GB" altLang="zh-CN" sz="2400" b="1" i="1" dirty="0" smtClean="0">
                <a:ea typeface="SimSun" pitchFamily="2" charset="-122"/>
                <a:sym typeface="Symbol" pitchFamily="18" charset="2"/>
              </a:rPr>
              <a:t>Operational </a:t>
            </a:r>
            <a:r>
              <a:rPr lang="en-GB" altLang="zh-CN" sz="2400" b="1" i="1" dirty="0">
                <a:ea typeface="SimSun" pitchFamily="2" charset="-122"/>
                <a:sym typeface="Symbol" pitchFamily="18" charset="2"/>
              </a:rPr>
              <a:t>Amplifiers</a:t>
            </a:r>
          </a:p>
        </p:txBody>
      </p:sp>
      <p:sp>
        <p:nvSpPr>
          <p:cNvPr id="2054" name="Rectangle 5"/>
          <p:cNvSpPr>
            <a:spLocks noChangeArrowheads="1"/>
          </p:cNvSpPr>
          <p:nvPr/>
        </p:nvSpPr>
        <p:spPr bwMode="auto">
          <a:xfrm>
            <a:off x="2100263" y="3248025"/>
            <a:ext cx="4572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endParaRPr lang="en-US" altLang="zh-CN" sz="1800" b="1">
              <a:solidFill>
                <a:srgbClr val="000000"/>
              </a:solidFill>
              <a:ea typeface="SimSun" pitchFamily="2" charset="-122"/>
            </a:endParaRPr>
          </a:p>
          <a:p>
            <a:pPr algn="ctr"/>
            <a:r>
              <a:rPr lang="en-US" altLang="zh-CN" sz="1800" b="1">
                <a:solidFill>
                  <a:srgbClr val="000000"/>
                </a:solidFill>
                <a:ea typeface="SimSun" pitchFamily="2" charset="-122"/>
              </a:rPr>
              <a:t>Dept. of Electrical &amp; Electronic Engineering</a:t>
            </a:r>
          </a:p>
          <a:p>
            <a:pPr algn="ctr"/>
            <a:r>
              <a:rPr lang="en-US" altLang="zh-CN" sz="1800" b="1">
                <a:solidFill>
                  <a:srgbClr val="000000"/>
                </a:solidFill>
                <a:ea typeface="SimSun" pitchFamily="2" charset="-122"/>
              </a:rPr>
              <a:t>XJTLU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5"/>
          <p:cNvSpPr>
            <a:spLocks noGrp="1"/>
          </p:cNvSpPr>
          <p:nvPr>
            <p:ph type="sldNum" sz="quarter" idx="12"/>
          </p:nvPr>
        </p:nvSpPr>
        <p:spPr/>
        <p:txBody>
          <a:bodyPr/>
          <a:lstStyle/>
          <a:p>
            <a:pPr>
              <a:defRPr/>
            </a:pPr>
            <a:fld id="{CAC2D2C9-1B36-4E46-9186-79A4B69FB2D8}" type="slidenum">
              <a:rPr lang="en-GB" altLang="en-US"/>
              <a:pPr>
                <a:defRPr/>
              </a:pPr>
              <a:t>10</a:t>
            </a:fld>
            <a:endParaRPr lang="en-GB" altLang="en-US"/>
          </a:p>
        </p:txBody>
      </p:sp>
      <p:sp>
        <p:nvSpPr>
          <p:cNvPr id="9219"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9220"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221" name="Rectangle 4"/>
          <p:cNvSpPr>
            <a:spLocks noChangeArrowheads="1"/>
          </p:cNvSpPr>
          <p:nvPr/>
        </p:nvSpPr>
        <p:spPr bwMode="auto">
          <a:xfrm>
            <a:off x="0" y="2084388"/>
            <a:ext cx="9144000" cy="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222" name="Text Box 40"/>
          <p:cNvSpPr txBox="1">
            <a:spLocks noChangeArrowheads="1"/>
          </p:cNvSpPr>
          <p:nvPr/>
        </p:nvSpPr>
        <p:spPr bwMode="auto">
          <a:xfrm>
            <a:off x="560388" y="1209675"/>
            <a:ext cx="30845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1  </a:t>
            </a:r>
            <a:r>
              <a:rPr lang="en-US" u="sng"/>
              <a:t>The non-inverting amplifier</a:t>
            </a:r>
          </a:p>
        </p:txBody>
      </p:sp>
      <p:sp>
        <p:nvSpPr>
          <p:cNvPr id="9223" name="Rectangle 42"/>
          <p:cNvSpPr>
            <a:spLocks noChangeArrowheads="1"/>
          </p:cNvSpPr>
          <p:nvPr/>
        </p:nvSpPr>
        <p:spPr bwMode="auto">
          <a:xfrm>
            <a:off x="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9224" name="Object 41"/>
          <p:cNvGraphicFramePr>
            <a:graphicFrameLocks noChangeAspect="1"/>
          </p:cNvGraphicFramePr>
          <p:nvPr/>
        </p:nvGraphicFramePr>
        <p:xfrm>
          <a:off x="5224463" y="1420813"/>
          <a:ext cx="2805112" cy="2049462"/>
        </p:xfrm>
        <a:graphic>
          <a:graphicData uri="http://schemas.openxmlformats.org/presentationml/2006/ole">
            <mc:AlternateContent xmlns:mc="http://schemas.openxmlformats.org/markup-compatibility/2006">
              <mc:Choice xmlns:v="urn:schemas-microsoft-com:vml" Requires="v">
                <p:oleObj spid="_x0000_s9332" r:id="rId4" imgW="2337816" imgH="1702816" progId="Visio.Drawing.6">
                  <p:embed/>
                </p:oleObj>
              </mc:Choice>
              <mc:Fallback>
                <p:oleObj r:id="rId4" imgW="2337816" imgH="1702816" progId="Visio.Drawing.6">
                  <p:embed/>
                  <p:pic>
                    <p:nvPicPr>
                      <p:cNvPr id="0" name="Object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4463" y="1420813"/>
                        <a:ext cx="2805112" cy="204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5" name="Object 51"/>
          <p:cNvGraphicFramePr>
            <a:graphicFrameLocks noChangeAspect="1"/>
          </p:cNvGraphicFramePr>
          <p:nvPr/>
        </p:nvGraphicFramePr>
        <p:xfrm>
          <a:off x="1920875" y="1670050"/>
          <a:ext cx="1692275" cy="392113"/>
        </p:xfrm>
        <a:graphic>
          <a:graphicData uri="http://schemas.openxmlformats.org/presentationml/2006/ole">
            <mc:AlternateContent xmlns:mc="http://schemas.openxmlformats.org/markup-compatibility/2006">
              <mc:Choice xmlns:v="urn:schemas-microsoft-com:vml" Requires="v">
                <p:oleObj spid="_x0000_s9333" name="Equation" r:id="rId6" imgW="1040948" imgH="241195" progId="Equation.3">
                  <p:embed/>
                </p:oleObj>
              </mc:Choice>
              <mc:Fallback>
                <p:oleObj name="Equation" r:id="rId6" imgW="1040948" imgH="241195" progId="Equation.3">
                  <p:embed/>
                  <p:pic>
                    <p:nvPicPr>
                      <p:cNvPr id="0" name="Object 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0875" y="1670050"/>
                        <a:ext cx="1692275"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6" name="Object 50"/>
          <p:cNvGraphicFramePr>
            <a:graphicFrameLocks noChangeAspect="1"/>
          </p:cNvGraphicFramePr>
          <p:nvPr/>
        </p:nvGraphicFramePr>
        <p:xfrm>
          <a:off x="1917700" y="2122488"/>
          <a:ext cx="727075" cy="400050"/>
        </p:xfrm>
        <a:graphic>
          <a:graphicData uri="http://schemas.openxmlformats.org/presentationml/2006/ole">
            <mc:AlternateContent xmlns:mc="http://schemas.openxmlformats.org/markup-compatibility/2006">
              <mc:Choice xmlns:v="urn:schemas-microsoft-com:vml" Requires="v">
                <p:oleObj spid="_x0000_s9334" name="Equation" r:id="rId8" imgW="431613" imgH="241195" progId="Equation.3">
                  <p:embed/>
                </p:oleObj>
              </mc:Choice>
              <mc:Fallback>
                <p:oleObj name="Equation" r:id="rId8" imgW="431613" imgH="241195" progId="Equation.3">
                  <p:embed/>
                  <p:pic>
                    <p:nvPicPr>
                      <p:cNvPr id="0" name="Object 5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17700" y="2122488"/>
                        <a:ext cx="727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7" name="Object 49"/>
          <p:cNvGraphicFramePr>
            <a:graphicFrameLocks noChangeAspect="1"/>
          </p:cNvGraphicFramePr>
          <p:nvPr/>
        </p:nvGraphicFramePr>
        <p:xfrm>
          <a:off x="1698625" y="3429000"/>
          <a:ext cx="2282825" cy="709613"/>
        </p:xfrm>
        <a:graphic>
          <a:graphicData uri="http://schemas.openxmlformats.org/presentationml/2006/ole">
            <mc:AlternateContent xmlns:mc="http://schemas.openxmlformats.org/markup-compatibility/2006">
              <mc:Choice xmlns:v="urn:schemas-microsoft-com:vml" Requires="v">
                <p:oleObj spid="_x0000_s9335" name="Equation" r:id="rId10" imgW="1371600" imgH="431800" progId="Equation.3">
                  <p:embed/>
                </p:oleObj>
              </mc:Choice>
              <mc:Fallback>
                <p:oleObj name="Equation" r:id="rId10" imgW="1371600" imgH="431800" progId="Equation.3">
                  <p:embed/>
                  <p:pic>
                    <p:nvPicPr>
                      <p:cNvPr id="0" name="Object 4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98625" y="3429000"/>
                        <a:ext cx="2282825"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8" name="Object 43"/>
          <p:cNvGraphicFramePr>
            <a:graphicFrameLocks noChangeAspect="1"/>
          </p:cNvGraphicFramePr>
          <p:nvPr/>
        </p:nvGraphicFramePr>
        <p:xfrm>
          <a:off x="1858963" y="4313238"/>
          <a:ext cx="1412875" cy="749300"/>
        </p:xfrm>
        <a:graphic>
          <a:graphicData uri="http://schemas.openxmlformats.org/presentationml/2006/ole">
            <mc:AlternateContent xmlns:mc="http://schemas.openxmlformats.org/markup-compatibility/2006">
              <mc:Choice xmlns:v="urn:schemas-microsoft-com:vml" Requires="v">
                <p:oleObj spid="_x0000_s9336" name="Equation" r:id="rId12" imgW="837836" imgH="444307" progId="Equation.3">
                  <p:embed/>
                </p:oleObj>
              </mc:Choice>
              <mc:Fallback>
                <p:oleObj name="Equation" r:id="rId12" imgW="837836" imgH="444307" progId="Equation.3">
                  <p:embed/>
                  <p:pic>
                    <p:nvPicPr>
                      <p:cNvPr id="0" name="Object 4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8963" y="4313238"/>
                        <a:ext cx="141287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9" name="Rectangle 52"/>
          <p:cNvSpPr>
            <a:spLocks noChangeArrowheads="1"/>
          </p:cNvSpPr>
          <p:nvPr/>
        </p:nvSpPr>
        <p:spPr bwMode="auto">
          <a:xfrm>
            <a:off x="0" y="973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230" name="Rectangle 55"/>
          <p:cNvSpPr>
            <a:spLocks noChangeArrowheads="1"/>
          </p:cNvSpPr>
          <p:nvPr/>
        </p:nvSpPr>
        <p:spPr bwMode="auto">
          <a:xfrm>
            <a:off x="0" y="2227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231" name="Text Box 59"/>
          <p:cNvSpPr txBox="1">
            <a:spLocks noChangeArrowheads="1"/>
          </p:cNvSpPr>
          <p:nvPr/>
        </p:nvSpPr>
        <p:spPr bwMode="auto">
          <a:xfrm>
            <a:off x="2141538" y="2605088"/>
            <a:ext cx="2822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 from Virtual short principle )</a:t>
            </a:r>
          </a:p>
        </p:txBody>
      </p:sp>
      <p:grpSp>
        <p:nvGrpSpPr>
          <p:cNvPr id="9232" name="Group 75"/>
          <p:cNvGrpSpPr>
            <a:grpSpLocks/>
          </p:cNvGrpSpPr>
          <p:nvPr/>
        </p:nvGrpSpPr>
        <p:grpSpPr bwMode="auto">
          <a:xfrm>
            <a:off x="4324350" y="3752850"/>
            <a:ext cx="4094163" cy="2228850"/>
            <a:chOff x="2741" y="2343"/>
            <a:chExt cx="2579" cy="1404"/>
          </a:xfrm>
        </p:grpSpPr>
        <p:sp>
          <p:nvSpPr>
            <p:cNvPr id="9236" name="Text Box 66"/>
            <p:cNvSpPr txBox="1">
              <a:spLocks noChangeArrowheads="1"/>
            </p:cNvSpPr>
            <p:nvPr/>
          </p:nvSpPr>
          <p:spPr bwMode="auto">
            <a:xfrm>
              <a:off x="2741" y="3454"/>
              <a:ext cx="10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u="sng"/>
                <a:t>Lever analogy</a:t>
              </a:r>
            </a:p>
          </p:txBody>
        </p:sp>
        <p:sp>
          <p:nvSpPr>
            <p:cNvPr id="9237" name="Line 60"/>
            <p:cNvSpPr>
              <a:spLocks noChangeShapeType="1"/>
            </p:cNvSpPr>
            <p:nvPr/>
          </p:nvSpPr>
          <p:spPr bwMode="auto">
            <a:xfrm flipV="1">
              <a:off x="3366" y="2474"/>
              <a:ext cx="1607" cy="5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38" name="AutoShape 61"/>
            <p:cNvSpPr>
              <a:spLocks noChangeArrowheads="1"/>
            </p:cNvSpPr>
            <p:nvPr/>
          </p:nvSpPr>
          <p:spPr bwMode="auto">
            <a:xfrm>
              <a:off x="3340" y="3001"/>
              <a:ext cx="70" cy="127"/>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9" name="Line 62"/>
            <p:cNvSpPr>
              <a:spLocks noChangeShapeType="1"/>
            </p:cNvSpPr>
            <p:nvPr/>
          </p:nvSpPr>
          <p:spPr bwMode="auto">
            <a:xfrm flipV="1">
              <a:off x="3942" y="2838"/>
              <a:ext cx="0" cy="22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40" name="Line 63"/>
            <p:cNvSpPr>
              <a:spLocks noChangeShapeType="1"/>
            </p:cNvSpPr>
            <p:nvPr/>
          </p:nvSpPr>
          <p:spPr bwMode="auto">
            <a:xfrm flipV="1">
              <a:off x="4959" y="2497"/>
              <a:ext cx="0" cy="57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41" name="Text Box 64"/>
            <p:cNvSpPr txBox="1">
              <a:spLocks noChangeArrowheads="1"/>
            </p:cNvSpPr>
            <p:nvPr/>
          </p:nvSpPr>
          <p:spPr bwMode="auto">
            <a:xfrm>
              <a:off x="3771" y="3121"/>
              <a:ext cx="42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input</a:t>
              </a:r>
            </a:p>
          </p:txBody>
        </p:sp>
        <p:sp>
          <p:nvSpPr>
            <p:cNvPr id="9242" name="Text Box 65"/>
            <p:cNvSpPr txBox="1">
              <a:spLocks noChangeArrowheads="1"/>
            </p:cNvSpPr>
            <p:nvPr/>
          </p:nvSpPr>
          <p:spPr bwMode="auto">
            <a:xfrm>
              <a:off x="4727" y="3112"/>
              <a:ext cx="59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output</a:t>
              </a:r>
            </a:p>
          </p:txBody>
        </p:sp>
        <p:sp>
          <p:nvSpPr>
            <p:cNvPr id="9243" name="Line 68"/>
            <p:cNvSpPr>
              <a:spLocks noChangeShapeType="1"/>
            </p:cNvSpPr>
            <p:nvPr/>
          </p:nvSpPr>
          <p:spPr bwMode="auto">
            <a:xfrm flipH="1">
              <a:off x="3331" y="2709"/>
              <a:ext cx="547" cy="18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44" name="Text Box 67"/>
            <p:cNvSpPr txBox="1">
              <a:spLocks noChangeArrowheads="1"/>
            </p:cNvSpPr>
            <p:nvPr/>
          </p:nvSpPr>
          <p:spPr bwMode="auto">
            <a:xfrm rot="-1116298">
              <a:off x="3483" y="2671"/>
              <a:ext cx="308" cy="2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L1</a:t>
              </a:r>
            </a:p>
          </p:txBody>
        </p:sp>
        <p:sp>
          <p:nvSpPr>
            <p:cNvPr id="9245" name="Line 69"/>
            <p:cNvSpPr>
              <a:spLocks noChangeShapeType="1"/>
            </p:cNvSpPr>
            <p:nvPr/>
          </p:nvSpPr>
          <p:spPr bwMode="auto">
            <a:xfrm flipH="1">
              <a:off x="3932" y="2343"/>
              <a:ext cx="1009" cy="347"/>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46" name="Text Box 70"/>
            <p:cNvSpPr txBox="1">
              <a:spLocks noChangeArrowheads="1"/>
            </p:cNvSpPr>
            <p:nvPr/>
          </p:nvSpPr>
          <p:spPr bwMode="auto">
            <a:xfrm rot="-1116298">
              <a:off x="4310" y="2393"/>
              <a:ext cx="292" cy="2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L2</a:t>
              </a:r>
            </a:p>
          </p:txBody>
        </p:sp>
        <p:graphicFrame>
          <p:nvGraphicFramePr>
            <p:cNvPr id="9247" name="Object 72"/>
            <p:cNvGraphicFramePr>
              <a:graphicFrameLocks noChangeAspect="1"/>
            </p:cNvGraphicFramePr>
            <p:nvPr/>
          </p:nvGraphicFramePr>
          <p:xfrm>
            <a:off x="3783" y="3382"/>
            <a:ext cx="887" cy="365"/>
          </p:xfrm>
          <a:graphic>
            <a:graphicData uri="http://schemas.openxmlformats.org/presentationml/2006/ole">
              <mc:AlternateContent xmlns:mc="http://schemas.openxmlformats.org/markup-compatibility/2006">
                <mc:Choice xmlns:v="urn:schemas-microsoft-com:vml" Requires="v">
                  <p:oleObj spid="_x0000_s9337" name="Equation" r:id="rId14" imgW="1054100" imgH="431800" progId="Equation.3">
                    <p:embed/>
                  </p:oleObj>
                </mc:Choice>
                <mc:Fallback>
                  <p:oleObj name="Equation" r:id="rId14" imgW="1054100" imgH="431800" progId="Equation.3">
                    <p:embed/>
                    <p:pic>
                      <p:nvPicPr>
                        <p:cNvPr id="0" name="Object 7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83" y="3382"/>
                          <a:ext cx="8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9233" name="Text Box 76"/>
          <p:cNvSpPr txBox="1">
            <a:spLocks noChangeArrowheads="1"/>
          </p:cNvSpPr>
          <p:nvPr/>
        </p:nvSpPr>
        <p:spPr bwMode="auto">
          <a:xfrm>
            <a:off x="523875" y="841375"/>
            <a:ext cx="68183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b="1" u="sng">
                <a:ea typeface="SimSun" pitchFamily="2" charset="-122"/>
              </a:rPr>
              <a:t>Examples of op-amp circuit analysis using Virtual Short Principle</a:t>
            </a:r>
            <a:endParaRPr lang="en-US" b="1" u="sng"/>
          </a:p>
        </p:txBody>
      </p:sp>
      <p:sp>
        <p:nvSpPr>
          <p:cNvPr id="9234" name="Arc 77"/>
          <p:cNvSpPr>
            <a:spLocks/>
          </p:cNvSpPr>
          <p:nvPr/>
        </p:nvSpPr>
        <p:spPr bwMode="auto">
          <a:xfrm flipH="1">
            <a:off x="5224463" y="3370263"/>
            <a:ext cx="1463675" cy="954087"/>
          </a:xfrm>
          <a:custGeom>
            <a:avLst/>
            <a:gdLst>
              <a:gd name="T0" fmla="*/ 0 w 21600"/>
              <a:gd name="T1" fmla="*/ 0 h 21600"/>
              <a:gd name="T2" fmla="*/ 2147483647 w 21600"/>
              <a:gd name="T3" fmla="*/ 1861471662 h 21600"/>
              <a:gd name="T4" fmla="*/ 0 w 21600"/>
              <a:gd name="T5" fmla="*/ 186147166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5" name="Text Box 78"/>
          <p:cNvSpPr txBox="1">
            <a:spLocks noChangeArrowheads="1"/>
          </p:cNvSpPr>
          <p:nvPr/>
        </p:nvSpPr>
        <p:spPr bwMode="auto">
          <a:xfrm>
            <a:off x="4748213" y="4541838"/>
            <a:ext cx="492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0V</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5"/>
          <p:cNvSpPr>
            <a:spLocks noGrp="1"/>
          </p:cNvSpPr>
          <p:nvPr>
            <p:ph type="sldNum" sz="quarter" idx="12"/>
          </p:nvPr>
        </p:nvSpPr>
        <p:spPr/>
        <p:txBody>
          <a:bodyPr/>
          <a:lstStyle/>
          <a:p>
            <a:pPr>
              <a:defRPr/>
            </a:pPr>
            <a:fld id="{4B98BCBD-CED5-4826-AC91-2620CCB24943}" type="slidenum">
              <a:rPr lang="en-GB" altLang="en-US"/>
              <a:pPr>
                <a:defRPr/>
              </a:pPr>
              <a:t>11</a:t>
            </a:fld>
            <a:endParaRPr lang="en-GB" altLang="en-US"/>
          </a:p>
        </p:txBody>
      </p:sp>
      <p:sp>
        <p:nvSpPr>
          <p:cNvPr id="10243"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10244"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245" name="Rectangle 4"/>
          <p:cNvSpPr>
            <a:spLocks noChangeArrowheads="1"/>
          </p:cNvSpPr>
          <p:nvPr/>
        </p:nvSpPr>
        <p:spPr bwMode="auto">
          <a:xfrm>
            <a:off x="0" y="2084388"/>
            <a:ext cx="9144000" cy="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246" name="Rectangle 5"/>
          <p:cNvSpPr>
            <a:spLocks noChangeArrowheads="1"/>
          </p:cNvSpPr>
          <p:nvPr/>
        </p:nvSpPr>
        <p:spPr bwMode="auto">
          <a:xfrm>
            <a:off x="0" y="2227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247" name="Rectangle 7"/>
          <p:cNvSpPr>
            <a:spLocks noChangeArrowheads="1"/>
          </p:cNvSpPr>
          <p:nvPr/>
        </p:nvSpPr>
        <p:spPr bwMode="auto">
          <a:xfrm>
            <a:off x="0" y="2719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0248" name="Object 8"/>
          <p:cNvGraphicFramePr>
            <a:graphicFrameLocks noChangeAspect="1"/>
          </p:cNvGraphicFramePr>
          <p:nvPr/>
        </p:nvGraphicFramePr>
        <p:xfrm>
          <a:off x="846138" y="1544638"/>
          <a:ext cx="2971800" cy="1771650"/>
        </p:xfrm>
        <a:graphic>
          <a:graphicData uri="http://schemas.openxmlformats.org/presentationml/2006/ole">
            <mc:AlternateContent xmlns:mc="http://schemas.openxmlformats.org/markup-compatibility/2006">
              <mc:Choice xmlns:v="urn:schemas-microsoft-com:vml" Requires="v">
                <p:oleObj spid="_x0000_s10326" r:id="rId4" imgW="2384298" imgH="1414272" progId="Visio.Drawing.6">
                  <p:embed/>
                </p:oleObj>
              </mc:Choice>
              <mc:Fallback>
                <p:oleObj r:id="rId4" imgW="2384298" imgH="1414272" progId="Visio.Drawing.6">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6138" y="1544638"/>
                        <a:ext cx="297180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9" name="Text Box 9"/>
          <p:cNvSpPr txBox="1">
            <a:spLocks noChangeArrowheads="1"/>
          </p:cNvSpPr>
          <p:nvPr/>
        </p:nvSpPr>
        <p:spPr bwMode="auto">
          <a:xfrm>
            <a:off x="627063" y="1174750"/>
            <a:ext cx="3317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2.  </a:t>
            </a:r>
            <a:r>
              <a:rPr lang="en-GB" altLang="zh-CN" u="sng">
                <a:ea typeface="SimSun" pitchFamily="2" charset="-122"/>
              </a:rPr>
              <a:t>Inverting amplifier</a:t>
            </a:r>
            <a:endParaRPr lang="en-US" u="sng"/>
          </a:p>
        </p:txBody>
      </p:sp>
      <p:sp>
        <p:nvSpPr>
          <p:cNvPr id="10250" name="Text Box 10"/>
          <p:cNvSpPr txBox="1">
            <a:spLocks noChangeArrowheads="1"/>
          </p:cNvSpPr>
          <p:nvPr/>
        </p:nvSpPr>
        <p:spPr bwMode="auto">
          <a:xfrm>
            <a:off x="4505325" y="1303338"/>
            <a:ext cx="4064000"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Note that R1 could include (or be entirely represented by) the output resistance of the signal source.  e.g the output impedance of a strain gauge bridge as will be discussed in the Instrumentation module.</a:t>
            </a:r>
          </a:p>
        </p:txBody>
      </p:sp>
      <p:sp>
        <p:nvSpPr>
          <p:cNvPr id="10251" name="Text Box 11"/>
          <p:cNvSpPr txBox="1">
            <a:spLocks noChangeArrowheads="1"/>
          </p:cNvSpPr>
          <p:nvPr/>
        </p:nvSpPr>
        <p:spPr bwMode="auto">
          <a:xfrm>
            <a:off x="1031875" y="3459163"/>
            <a:ext cx="43481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From the virtual short principle, v</a:t>
            </a:r>
            <a:r>
              <a:rPr lang="en-GB" altLang="zh-CN" baseline="-25000">
                <a:ea typeface="SimSun" pitchFamily="2" charset="-122"/>
              </a:rPr>
              <a:t>n</a:t>
            </a:r>
            <a:r>
              <a:rPr lang="en-GB" altLang="zh-CN">
                <a:ea typeface="SimSun" pitchFamily="2" charset="-122"/>
              </a:rPr>
              <a:t> </a:t>
            </a:r>
            <a:r>
              <a:rPr lang="en-GB" altLang="zh-CN">
                <a:ea typeface="SimSun" pitchFamily="2" charset="-122"/>
                <a:sym typeface="Symbol" pitchFamily="18" charset="2"/>
              </a:rPr>
              <a:t></a:t>
            </a:r>
            <a:r>
              <a:rPr lang="en-GB" altLang="zh-CN">
                <a:ea typeface="SimSun" pitchFamily="2" charset="-122"/>
              </a:rPr>
              <a:t> v</a:t>
            </a:r>
            <a:r>
              <a:rPr lang="en-GB" altLang="zh-CN" baseline="-25000">
                <a:ea typeface="SimSun" pitchFamily="2" charset="-122"/>
              </a:rPr>
              <a:t>p</a:t>
            </a:r>
            <a:r>
              <a:rPr lang="en-GB" altLang="zh-CN">
                <a:ea typeface="SimSun" pitchFamily="2" charset="-122"/>
              </a:rPr>
              <a:t> </a:t>
            </a:r>
            <a:r>
              <a:rPr lang="en-GB" altLang="zh-CN">
                <a:ea typeface="SimSun" pitchFamily="2" charset="-122"/>
                <a:sym typeface="Symbol" pitchFamily="18" charset="2"/>
              </a:rPr>
              <a:t>=</a:t>
            </a:r>
            <a:r>
              <a:rPr lang="en-GB" altLang="zh-CN">
                <a:ea typeface="SimSun" pitchFamily="2" charset="-122"/>
              </a:rPr>
              <a:t> 0V </a:t>
            </a:r>
            <a:endParaRPr lang="en-US"/>
          </a:p>
        </p:txBody>
      </p:sp>
      <p:sp>
        <p:nvSpPr>
          <p:cNvPr id="10252" name="Text Box 12"/>
          <p:cNvSpPr txBox="1">
            <a:spLocks noChangeArrowheads="1"/>
          </p:cNvSpPr>
          <p:nvPr/>
        </p:nvSpPr>
        <p:spPr bwMode="auto">
          <a:xfrm>
            <a:off x="1162050" y="3956050"/>
            <a:ext cx="7572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Then </a:t>
            </a:r>
            <a:r>
              <a:rPr lang="en-US"/>
              <a:t> </a:t>
            </a:r>
          </a:p>
        </p:txBody>
      </p:sp>
      <p:graphicFrame>
        <p:nvGraphicFramePr>
          <p:cNvPr id="10253" name="Object 13"/>
          <p:cNvGraphicFramePr>
            <a:graphicFrameLocks noChangeAspect="1"/>
          </p:cNvGraphicFramePr>
          <p:nvPr/>
        </p:nvGraphicFramePr>
        <p:xfrm>
          <a:off x="2703513" y="4641850"/>
          <a:ext cx="1038225" cy="750888"/>
        </p:xfrm>
        <a:graphic>
          <a:graphicData uri="http://schemas.openxmlformats.org/presentationml/2006/ole">
            <mc:AlternateContent xmlns:mc="http://schemas.openxmlformats.org/markup-compatibility/2006">
              <mc:Choice xmlns:v="urn:schemas-microsoft-com:vml" Requires="v">
                <p:oleObj spid="_x0000_s10327" name="Equation" r:id="rId6" imgW="622030" imgH="444307" progId="Equation.3">
                  <p:embed/>
                </p:oleObj>
              </mc:Choice>
              <mc:Fallback>
                <p:oleObj name="Equation" r:id="rId6" imgW="622030" imgH="444307"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3513" y="4641850"/>
                        <a:ext cx="103822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54" name="Rectangle 15"/>
          <p:cNvSpPr>
            <a:spLocks noChangeArrowheads="1"/>
          </p:cNvSpPr>
          <p:nvPr/>
        </p:nvSpPr>
        <p:spPr bwMode="auto">
          <a:xfrm>
            <a:off x="0" y="2847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0255" name="Object 16"/>
          <p:cNvGraphicFramePr>
            <a:graphicFrameLocks noChangeAspect="1"/>
          </p:cNvGraphicFramePr>
          <p:nvPr/>
        </p:nvGraphicFramePr>
        <p:xfrm>
          <a:off x="2360613" y="3803650"/>
          <a:ext cx="1585912" cy="768350"/>
        </p:xfrm>
        <a:graphic>
          <a:graphicData uri="http://schemas.openxmlformats.org/presentationml/2006/ole">
            <mc:AlternateContent xmlns:mc="http://schemas.openxmlformats.org/markup-compatibility/2006">
              <mc:Choice xmlns:v="urn:schemas-microsoft-com:vml" Requires="v">
                <p:oleObj spid="_x0000_s10328" name="Equation" r:id="rId8" imgW="939800" imgH="457200" progId="Equation.3">
                  <p:embed/>
                </p:oleObj>
              </mc:Choice>
              <mc:Fallback>
                <p:oleObj name="Equation" r:id="rId8" imgW="939800" imgH="457200" progId="Equation.3">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0613" y="3803650"/>
                        <a:ext cx="1585912"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56" name="Text Box 18"/>
          <p:cNvSpPr txBox="1">
            <a:spLocks noChangeArrowheads="1"/>
          </p:cNvSpPr>
          <p:nvPr/>
        </p:nvSpPr>
        <p:spPr bwMode="auto">
          <a:xfrm>
            <a:off x="6281738" y="3546475"/>
            <a:ext cx="15636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u="sng"/>
              <a:t>Lever analogy</a:t>
            </a:r>
          </a:p>
        </p:txBody>
      </p:sp>
      <p:sp>
        <p:nvSpPr>
          <p:cNvPr id="10257" name="Line 19"/>
          <p:cNvSpPr>
            <a:spLocks noChangeShapeType="1"/>
          </p:cNvSpPr>
          <p:nvPr/>
        </p:nvSpPr>
        <p:spPr bwMode="auto">
          <a:xfrm flipV="1">
            <a:off x="5384800" y="4454525"/>
            <a:ext cx="2501900" cy="831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8" name="AutoShape 20"/>
          <p:cNvSpPr>
            <a:spLocks noChangeArrowheads="1"/>
          </p:cNvSpPr>
          <p:nvPr/>
        </p:nvSpPr>
        <p:spPr bwMode="auto">
          <a:xfrm>
            <a:off x="6272213" y="4987925"/>
            <a:ext cx="111125" cy="19843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9" name="Line 21"/>
          <p:cNvSpPr>
            <a:spLocks noChangeShapeType="1"/>
          </p:cNvSpPr>
          <p:nvPr/>
        </p:nvSpPr>
        <p:spPr bwMode="auto">
          <a:xfrm>
            <a:off x="5386388" y="5310188"/>
            <a:ext cx="0" cy="3540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0" name="Line 22"/>
          <p:cNvSpPr>
            <a:spLocks noChangeShapeType="1"/>
          </p:cNvSpPr>
          <p:nvPr/>
        </p:nvSpPr>
        <p:spPr bwMode="auto">
          <a:xfrm flipV="1">
            <a:off x="7864475" y="4491038"/>
            <a:ext cx="0" cy="8953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1" name="Text Box 23"/>
          <p:cNvSpPr txBox="1">
            <a:spLocks noChangeArrowheads="1"/>
          </p:cNvSpPr>
          <p:nvPr/>
        </p:nvSpPr>
        <p:spPr bwMode="auto">
          <a:xfrm>
            <a:off x="5051425" y="5616575"/>
            <a:ext cx="6540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input</a:t>
            </a:r>
          </a:p>
        </p:txBody>
      </p:sp>
      <p:sp>
        <p:nvSpPr>
          <p:cNvPr id="10262" name="Text Box 24"/>
          <p:cNvSpPr txBox="1">
            <a:spLocks noChangeArrowheads="1"/>
          </p:cNvSpPr>
          <p:nvPr/>
        </p:nvSpPr>
        <p:spPr bwMode="auto">
          <a:xfrm>
            <a:off x="7504113" y="5448300"/>
            <a:ext cx="901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output</a:t>
            </a:r>
          </a:p>
        </p:txBody>
      </p:sp>
      <p:sp>
        <p:nvSpPr>
          <p:cNvPr id="10263" name="Line 25"/>
          <p:cNvSpPr>
            <a:spLocks noChangeShapeType="1"/>
          </p:cNvSpPr>
          <p:nvPr/>
        </p:nvSpPr>
        <p:spPr bwMode="auto">
          <a:xfrm flipH="1">
            <a:off x="5330825" y="4821238"/>
            <a:ext cx="852488" cy="287337"/>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4" name="Text Box 26"/>
          <p:cNvSpPr txBox="1">
            <a:spLocks noChangeArrowheads="1"/>
          </p:cNvSpPr>
          <p:nvPr/>
        </p:nvSpPr>
        <p:spPr bwMode="auto">
          <a:xfrm rot="-1116298">
            <a:off x="5567363" y="4767263"/>
            <a:ext cx="455612"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L1</a:t>
            </a:r>
          </a:p>
        </p:txBody>
      </p:sp>
      <p:sp>
        <p:nvSpPr>
          <p:cNvPr id="10265" name="Line 27"/>
          <p:cNvSpPr>
            <a:spLocks noChangeShapeType="1"/>
          </p:cNvSpPr>
          <p:nvPr/>
        </p:nvSpPr>
        <p:spPr bwMode="auto">
          <a:xfrm flipH="1">
            <a:off x="6265863" y="4251325"/>
            <a:ext cx="1571625" cy="53975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6" name="Text Box 28"/>
          <p:cNvSpPr txBox="1">
            <a:spLocks noChangeArrowheads="1"/>
          </p:cNvSpPr>
          <p:nvPr/>
        </p:nvSpPr>
        <p:spPr bwMode="auto">
          <a:xfrm rot="-1116298">
            <a:off x="6856413" y="4324350"/>
            <a:ext cx="484187"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L2</a:t>
            </a:r>
          </a:p>
        </p:txBody>
      </p:sp>
      <p:graphicFrame>
        <p:nvGraphicFramePr>
          <p:cNvPr id="10267" name="Object 29"/>
          <p:cNvGraphicFramePr>
            <a:graphicFrameLocks noChangeAspect="1"/>
          </p:cNvGraphicFramePr>
          <p:nvPr/>
        </p:nvGraphicFramePr>
        <p:xfrm>
          <a:off x="6161088" y="5422900"/>
          <a:ext cx="1182687" cy="566738"/>
        </p:xfrm>
        <a:graphic>
          <a:graphicData uri="http://schemas.openxmlformats.org/presentationml/2006/ole">
            <mc:AlternateContent xmlns:mc="http://schemas.openxmlformats.org/markup-compatibility/2006">
              <mc:Choice xmlns:v="urn:schemas-microsoft-com:vml" Requires="v">
                <p:oleObj spid="_x0000_s10329" name="Equation" r:id="rId10" imgW="901309" imgH="431613" progId="Equation.3">
                  <p:embed/>
                </p:oleObj>
              </mc:Choice>
              <mc:Fallback>
                <p:oleObj name="Equation" r:id="rId10" imgW="901309" imgH="431613" progId="Equation.3">
                  <p:embed/>
                  <p:pic>
                    <p:nvPicPr>
                      <p:cNvPr id="0" name="Object 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61088" y="5422900"/>
                        <a:ext cx="1182687"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68" name="Text Box 31"/>
          <p:cNvSpPr txBox="1">
            <a:spLocks noChangeArrowheads="1"/>
          </p:cNvSpPr>
          <p:nvPr/>
        </p:nvSpPr>
        <p:spPr bwMode="auto">
          <a:xfrm>
            <a:off x="5765800" y="4064000"/>
            <a:ext cx="492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0V</a:t>
            </a:r>
          </a:p>
        </p:txBody>
      </p:sp>
      <p:sp>
        <p:nvSpPr>
          <p:cNvPr id="10269" name="Arc 32"/>
          <p:cNvSpPr>
            <a:spLocks/>
          </p:cNvSpPr>
          <p:nvPr/>
        </p:nvSpPr>
        <p:spPr bwMode="auto">
          <a:xfrm>
            <a:off x="6191250" y="4289425"/>
            <a:ext cx="88900" cy="274638"/>
          </a:xfrm>
          <a:custGeom>
            <a:avLst/>
            <a:gdLst>
              <a:gd name="T0" fmla="*/ 0 w 21600"/>
              <a:gd name="T1" fmla="*/ 0 h 21600"/>
              <a:gd name="T2" fmla="*/ 1505904 w 21600"/>
              <a:gd name="T3" fmla="*/ 44399123 h 21600"/>
              <a:gd name="T4" fmla="*/ 0 w 21600"/>
              <a:gd name="T5" fmla="*/ 44399123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pPr>
              <a:defRPr/>
            </a:pPr>
            <a:fld id="{14A8E94A-230A-4DCE-A86A-F14DE4580ACC}" type="slidenum">
              <a:rPr lang="en-GB" altLang="en-US"/>
              <a:pPr>
                <a:defRPr/>
              </a:pPr>
              <a:t>12</a:t>
            </a:fld>
            <a:endParaRPr lang="en-GB" altLang="en-US"/>
          </a:p>
        </p:txBody>
      </p:sp>
      <p:sp>
        <p:nvSpPr>
          <p:cNvPr id="11267"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11268"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269" name="Rectangle 4"/>
          <p:cNvSpPr>
            <a:spLocks noChangeArrowheads="1"/>
          </p:cNvSpPr>
          <p:nvPr/>
        </p:nvSpPr>
        <p:spPr bwMode="auto">
          <a:xfrm>
            <a:off x="0" y="2084388"/>
            <a:ext cx="9144000" cy="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270" name="Text Box 32"/>
          <p:cNvSpPr txBox="1">
            <a:spLocks noChangeArrowheads="1"/>
          </p:cNvSpPr>
          <p:nvPr/>
        </p:nvSpPr>
        <p:spPr bwMode="auto">
          <a:xfrm>
            <a:off x="482600" y="814388"/>
            <a:ext cx="29035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u="sng">
                <a:ea typeface="SimSun" pitchFamily="2" charset="-122"/>
              </a:rPr>
              <a:t>3.   The summing amplifier</a:t>
            </a:r>
            <a:endParaRPr lang="en-US" u="sng"/>
          </a:p>
        </p:txBody>
      </p:sp>
      <p:sp>
        <p:nvSpPr>
          <p:cNvPr id="11271" name="Rectangle 34"/>
          <p:cNvSpPr>
            <a:spLocks noChangeArrowheads="1"/>
          </p:cNvSpPr>
          <p:nvPr/>
        </p:nvSpPr>
        <p:spPr bwMode="auto">
          <a:xfrm>
            <a:off x="0" y="2528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1272" name="Object 33"/>
          <p:cNvGraphicFramePr>
            <a:graphicFrameLocks noChangeAspect="1"/>
          </p:cNvGraphicFramePr>
          <p:nvPr/>
        </p:nvGraphicFramePr>
        <p:xfrm>
          <a:off x="1516063" y="1143000"/>
          <a:ext cx="4122737" cy="2146300"/>
        </p:xfrm>
        <a:graphic>
          <a:graphicData uri="http://schemas.openxmlformats.org/presentationml/2006/ole">
            <mc:AlternateContent xmlns:mc="http://schemas.openxmlformats.org/markup-compatibility/2006">
              <mc:Choice xmlns:v="urn:schemas-microsoft-com:vml" Requires="v">
                <p:oleObj spid="_x0000_s11339" r:id="rId4" imgW="3459480" imgH="1800352" progId="Visio.Drawing.6">
                  <p:embed/>
                </p:oleObj>
              </mc:Choice>
              <mc:Fallback>
                <p:oleObj r:id="rId4" imgW="3459480" imgH="1800352" progId="Visio.Drawing.6">
                  <p:embed/>
                  <p:pic>
                    <p:nvPicPr>
                      <p:cNvPr id="0" name="Object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6063" y="1143000"/>
                        <a:ext cx="4122737"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3" name="Text Box 35"/>
          <p:cNvSpPr txBox="1">
            <a:spLocks noChangeArrowheads="1"/>
          </p:cNvSpPr>
          <p:nvPr/>
        </p:nvSpPr>
        <p:spPr bwMode="auto">
          <a:xfrm>
            <a:off x="796925" y="3351213"/>
            <a:ext cx="72469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This example has 3 inputs, but could be as many as you want</a:t>
            </a:r>
            <a:endParaRPr lang="en-US"/>
          </a:p>
        </p:txBody>
      </p:sp>
      <p:sp>
        <p:nvSpPr>
          <p:cNvPr id="11274" name="Rectangle 40"/>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nvGrpSpPr>
          <p:cNvPr id="11275" name="Group 49"/>
          <p:cNvGrpSpPr>
            <a:grpSpLocks/>
          </p:cNvGrpSpPr>
          <p:nvPr/>
        </p:nvGrpSpPr>
        <p:grpSpPr bwMode="auto">
          <a:xfrm>
            <a:off x="803275" y="3756025"/>
            <a:ext cx="6364288" cy="434975"/>
            <a:chOff x="554" y="2498"/>
            <a:chExt cx="4009" cy="274"/>
          </a:xfrm>
        </p:grpSpPr>
        <p:sp>
          <p:nvSpPr>
            <p:cNvPr id="11281" name="Text Box 36"/>
            <p:cNvSpPr txBox="1">
              <a:spLocks noChangeArrowheads="1"/>
            </p:cNvSpPr>
            <p:nvPr/>
          </p:nvSpPr>
          <p:spPr bwMode="auto">
            <a:xfrm>
              <a:off x="554" y="2525"/>
              <a:ext cx="31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Since v</a:t>
              </a:r>
              <a:r>
                <a:rPr lang="en-GB" altLang="zh-CN" baseline="-25000">
                  <a:ea typeface="SimSun" pitchFamily="2" charset="-122"/>
                </a:rPr>
                <a:t>n</a:t>
              </a:r>
              <a:r>
                <a:rPr lang="en-GB" altLang="zh-CN">
                  <a:ea typeface="SimSun" pitchFamily="2" charset="-122"/>
                </a:rPr>
                <a:t> = 0 (from virtual short principle) , KCL gives   </a:t>
              </a:r>
              <a:endParaRPr lang="en-US"/>
            </a:p>
          </p:txBody>
        </p:sp>
        <p:graphicFrame>
          <p:nvGraphicFramePr>
            <p:cNvPr id="11282" name="Object 39"/>
            <p:cNvGraphicFramePr>
              <a:graphicFrameLocks noChangeAspect="1"/>
            </p:cNvGraphicFramePr>
            <p:nvPr/>
          </p:nvGraphicFramePr>
          <p:xfrm>
            <a:off x="3719" y="2498"/>
            <a:ext cx="844" cy="274"/>
          </p:xfrm>
          <a:graphic>
            <a:graphicData uri="http://schemas.openxmlformats.org/presentationml/2006/ole">
              <mc:AlternateContent xmlns:mc="http://schemas.openxmlformats.org/markup-compatibility/2006">
                <mc:Choice xmlns:v="urn:schemas-microsoft-com:vml" Requires="v">
                  <p:oleObj spid="_x0000_s11340" name="Equation" r:id="rId6" imgW="736600" imgH="241300" progId="Equation.3">
                    <p:embed/>
                  </p:oleObj>
                </mc:Choice>
                <mc:Fallback>
                  <p:oleObj name="Equation" r:id="rId6" imgW="736600" imgH="241300" progId="Equation.3">
                    <p:embed/>
                    <p:pic>
                      <p:nvPicPr>
                        <p:cNvPr id="0" name="Object 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19" y="2498"/>
                          <a:ext cx="844"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1276" name="Rectangle 42"/>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277" name="Text Box 43"/>
          <p:cNvSpPr txBox="1">
            <a:spLocks noChangeArrowheads="1"/>
          </p:cNvSpPr>
          <p:nvPr/>
        </p:nvSpPr>
        <p:spPr bwMode="auto">
          <a:xfrm>
            <a:off x="828675" y="5576888"/>
            <a:ext cx="82819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b="1" i="1">
                <a:ea typeface="SimSun" pitchFamily="2" charset="-122"/>
              </a:rPr>
              <a:t>N.B. the sources don’t </a:t>
            </a:r>
            <a:r>
              <a:rPr lang="en-GB" altLang="zh-CN" b="1" i="1" u="sng">
                <a:ea typeface="SimSun" pitchFamily="2" charset="-122"/>
              </a:rPr>
              <a:t>interact</a:t>
            </a:r>
            <a:r>
              <a:rPr lang="en-GB" altLang="zh-CN">
                <a:ea typeface="SimSun" pitchFamily="2" charset="-122"/>
              </a:rPr>
              <a:t> </a:t>
            </a:r>
            <a:r>
              <a:rPr lang="en-GB" altLang="zh-CN" b="1" i="1">
                <a:ea typeface="SimSun" pitchFamily="2" charset="-122"/>
              </a:rPr>
              <a:t>– </a:t>
            </a:r>
            <a:r>
              <a:rPr lang="en-GB" altLang="zh-CN">
                <a:ea typeface="SimSun" pitchFamily="2" charset="-122"/>
              </a:rPr>
              <a:t>e.g. if one input is changed, the currents from the other inputs are not affected</a:t>
            </a:r>
            <a:endParaRPr lang="en-US"/>
          </a:p>
        </p:txBody>
      </p:sp>
      <p:graphicFrame>
        <p:nvGraphicFramePr>
          <p:cNvPr id="11278" name="Object 41"/>
          <p:cNvGraphicFramePr>
            <a:graphicFrameLocks noChangeAspect="1"/>
          </p:cNvGraphicFramePr>
          <p:nvPr/>
        </p:nvGraphicFramePr>
        <p:xfrm>
          <a:off x="919163" y="4338638"/>
          <a:ext cx="1925637" cy="669925"/>
        </p:xfrm>
        <a:graphic>
          <a:graphicData uri="http://schemas.openxmlformats.org/presentationml/2006/ole">
            <mc:AlternateContent xmlns:mc="http://schemas.openxmlformats.org/markup-compatibility/2006">
              <mc:Choice xmlns:v="urn:schemas-microsoft-com:vml" Requires="v">
                <p:oleObj spid="_x0000_s11341" name="Equation" r:id="rId8" imgW="1282700" imgH="444500" progId="Equation.3">
                  <p:embed/>
                </p:oleObj>
              </mc:Choice>
              <mc:Fallback>
                <p:oleObj name="Equation" r:id="rId8" imgW="1282700" imgH="444500" progId="Equation.3">
                  <p:embed/>
                  <p:pic>
                    <p:nvPicPr>
                      <p:cNvPr id="0" name="Object 4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9163" y="4338638"/>
                        <a:ext cx="1925637"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79" name="Object 44"/>
          <p:cNvGraphicFramePr>
            <a:graphicFrameLocks noChangeAspect="1"/>
          </p:cNvGraphicFramePr>
          <p:nvPr/>
        </p:nvGraphicFramePr>
        <p:xfrm>
          <a:off x="3527425" y="4189413"/>
          <a:ext cx="2935288" cy="733425"/>
        </p:xfrm>
        <a:graphic>
          <a:graphicData uri="http://schemas.openxmlformats.org/presentationml/2006/ole">
            <mc:AlternateContent xmlns:mc="http://schemas.openxmlformats.org/markup-compatibility/2006">
              <mc:Choice xmlns:v="urn:schemas-microsoft-com:vml" Requires="v">
                <p:oleObj spid="_x0000_s11342" name="Equation" r:id="rId10" imgW="1916868" imgH="482391" progId="Equation.3">
                  <p:embed/>
                </p:oleObj>
              </mc:Choice>
              <mc:Fallback>
                <p:oleObj name="Equation" r:id="rId10" imgW="1916868" imgH="482391" progId="Equation.3">
                  <p:embed/>
                  <p:pic>
                    <p:nvPicPr>
                      <p:cNvPr id="0" name="Object 4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27425" y="4189413"/>
                        <a:ext cx="2935288"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80" name="Text Box 46"/>
          <p:cNvSpPr txBox="1">
            <a:spLocks noChangeArrowheads="1"/>
          </p:cNvSpPr>
          <p:nvPr/>
        </p:nvSpPr>
        <p:spPr bwMode="auto">
          <a:xfrm>
            <a:off x="846138" y="4954588"/>
            <a:ext cx="77851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So the output voltage is equal to the sum of all the inputs with each multiplied by an </a:t>
            </a:r>
            <a:r>
              <a:rPr lang="en-GB" altLang="zh-CN" b="1" i="1">
                <a:ea typeface="SimSun" pitchFamily="2" charset="-122"/>
              </a:rPr>
              <a:t>individual gain factor</a:t>
            </a:r>
            <a:r>
              <a:rPr lang="en-GB" altLang="zh-CN">
                <a:ea typeface="SimSun" pitchFamily="2" charset="-122"/>
              </a:rPr>
              <a:t> set by R</a:t>
            </a:r>
            <a:r>
              <a:rPr lang="en-GB" altLang="zh-CN" baseline="-25000">
                <a:ea typeface="SimSun" pitchFamily="2" charset="-122"/>
              </a:rPr>
              <a:t>f</a:t>
            </a:r>
            <a:r>
              <a:rPr lang="en-GB" altLang="zh-CN">
                <a:ea typeface="SimSun" pitchFamily="2" charset="-122"/>
              </a:rPr>
              <a:t> and R</a:t>
            </a:r>
            <a:r>
              <a:rPr lang="en-GB" altLang="zh-CN" baseline="-25000">
                <a:ea typeface="SimSun" pitchFamily="2" charset="-122"/>
              </a:rPr>
              <a:t>1</a:t>
            </a:r>
            <a:r>
              <a:rPr lang="en-GB" altLang="zh-CN">
                <a:ea typeface="SimSun" pitchFamily="2" charset="-122"/>
              </a:rPr>
              <a:t>, R</a:t>
            </a:r>
            <a:r>
              <a:rPr lang="en-GB" altLang="zh-CN" baseline="-25000">
                <a:ea typeface="SimSun" pitchFamily="2" charset="-122"/>
              </a:rPr>
              <a:t>2</a:t>
            </a:r>
            <a:r>
              <a:rPr lang="en-GB" altLang="zh-CN">
                <a:ea typeface="SimSun" pitchFamily="2" charset="-122"/>
              </a:rPr>
              <a:t> and R</a:t>
            </a:r>
            <a:r>
              <a:rPr lang="en-GB" altLang="zh-CN" baseline="-25000">
                <a:ea typeface="SimSun" pitchFamily="2" charset="-122"/>
              </a:rPr>
              <a:t>3</a:t>
            </a:r>
            <a:endParaRPr lang="en-US" baseline="-250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5"/>
          <p:cNvSpPr>
            <a:spLocks noGrp="1"/>
          </p:cNvSpPr>
          <p:nvPr>
            <p:ph type="sldNum" sz="quarter" idx="12"/>
          </p:nvPr>
        </p:nvSpPr>
        <p:spPr/>
        <p:txBody>
          <a:bodyPr/>
          <a:lstStyle/>
          <a:p>
            <a:pPr>
              <a:defRPr/>
            </a:pPr>
            <a:fld id="{750F1924-88D3-40D0-A053-C21E19C6EDE2}" type="slidenum">
              <a:rPr lang="en-GB" altLang="en-US"/>
              <a:pPr>
                <a:defRPr/>
              </a:pPr>
              <a:t>13</a:t>
            </a:fld>
            <a:endParaRPr lang="en-GB" altLang="en-US"/>
          </a:p>
        </p:txBody>
      </p:sp>
      <p:sp>
        <p:nvSpPr>
          <p:cNvPr id="12291"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12292"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293" name="Text Box 79"/>
          <p:cNvSpPr txBox="1">
            <a:spLocks noChangeArrowheads="1"/>
          </p:cNvSpPr>
          <p:nvPr/>
        </p:nvSpPr>
        <p:spPr bwMode="auto">
          <a:xfrm>
            <a:off x="344488" y="865188"/>
            <a:ext cx="3238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u="sng">
                <a:ea typeface="SimSun" pitchFamily="2" charset="-122"/>
              </a:rPr>
              <a:t>4.   The difference amplifier</a:t>
            </a:r>
            <a:r>
              <a:rPr lang="en-GB" altLang="zh-CN">
                <a:ea typeface="SimSun" pitchFamily="2" charset="-122"/>
              </a:rPr>
              <a:t> </a:t>
            </a:r>
          </a:p>
        </p:txBody>
      </p:sp>
      <p:sp>
        <p:nvSpPr>
          <p:cNvPr id="12294" name="Text Box 80"/>
          <p:cNvSpPr txBox="1">
            <a:spLocks noChangeArrowheads="1"/>
          </p:cNvSpPr>
          <p:nvPr/>
        </p:nvSpPr>
        <p:spPr bwMode="auto">
          <a:xfrm>
            <a:off x="379413" y="1222375"/>
            <a:ext cx="23796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Has 2 inputs, 1 output </a:t>
            </a:r>
          </a:p>
        </p:txBody>
      </p:sp>
      <p:graphicFrame>
        <p:nvGraphicFramePr>
          <p:cNvPr id="12295" name="Object 81"/>
          <p:cNvGraphicFramePr>
            <a:graphicFrameLocks noChangeAspect="1"/>
          </p:cNvGraphicFramePr>
          <p:nvPr/>
        </p:nvGraphicFramePr>
        <p:xfrm>
          <a:off x="5910263" y="719138"/>
          <a:ext cx="2654300" cy="2328862"/>
        </p:xfrm>
        <a:graphic>
          <a:graphicData uri="http://schemas.openxmlformats.org/presentationml/2006/ole">
            <mc:AlternateContent xmlns:mc="http://schemas.openxmlformats.org/markup-compatibility/2006">
              <mc:Choice xmlns:v="urn:schemas-microsoft-com:vml" Requires="v">
                <p:oleObj spid="_x0000_s12415" r:id="rId4" imgW="2304288" imgH="2016557" progId="Visio.Drawing.6">
                  <p:embed/>
                </p:oleObj>
              </mc:Choice>
              <mc:Fallback>
                <p:oleObj r:id="rId4" imgW="2304288" imgH="2016557" progId="Visio.Drawing.6">
                  <p:embed/>
                  <p:pic>
                    <p:nvPicPr>
                      <p:cNvPr id="0" name="Object 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0263" y="719138"/>
                        <a:ext cx="2654300" cy="232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6" name="Text Box 83"/>
          <p:cNvSpPr txBox="1">
            <a:spLocks noChangeArrowheads="1"/>
          </p:cNvSpPr>
          <p:nvPr/>
        </p:nvSpPr>
        <p:spPr bwMode="auto">
          <a:xfrm>
            <a:off x="354013" y="1593850"/>
            <a:ext cx="3568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Use </a:t>
            </a:r>
            <a:r>
              <a:rPr lang="en-GB" altLang="zh-CN" u="sng">
                <a:ea typeface="SimSun" pitchFamily="2" charset="-122"/>
              </a:rPr>
              <a:t>superposition</a:t>
            </a:r>
            <a:r>
              <a:rPr lang="en-GB" altLang="zh-CN">
                <a:ea typeface="SimSun" pitchFamily="2" charset="-122"/>
              </a:rPr>
              <a:t>:</a:t>
            </a:r>
          </a:p>
        </p:txBody>
      </p:sp>
      <p:sp>
        <p:nvSpPr>
          <p:cNvPr id="12297" name="Text Box 86"/>
          <p:cNvSpPr txBox="1">
            <a:spLocks noChangeArrowheads="1"/>
          </p:cNvSpPr>
          <p:nvPr/>
        </p:nvSpPr>
        <p:spPr bwMode="auto">
          <a:xfrm>
            <a:off x="296863" y="1944688"/>
            <a:ext cx="55435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 v</a:t>
            </a:r>
            <a:r>
              <a:rPr lang="en-GB" altLang="zh-CN" baseline="-25000">
                <a:ea typeface="SimSun" pitchFamily="2" charset="-122"/>
              </a:rPr>
              <a:t>g2</a:t>
            </a:r>
            <a:r>
              <a:rPr lang="en-GB" altLang="zh-CN">
                <a:ea typeface="SimSun" pitchFamily="2" charset="-122"/>
              </a:rPr>
              <a:t> is turned down to zero, leaving only its internal resistance in the circuit (= 0</a:t>
            </a:r>
            <a:r>
              <a:rPr lang="en-GB" altLang="zh-CN">
                <a:ea typeface="SimSun" pitchFamily="2" charset="-122"/>
                <a:sym typeface="Symbol" pitchFamily="18" charset="2"/>
              </a:rPr>
              <a:t></a:t>
            </a:r>
            <a:r>
              <a:rPr lang="en-GB" altLang="zh-CN">
                <a:ea typeface="SimSun" pitchFamily="2" charset="-122"/>
              </a:rPr>
              <a:t> for a perfect voltage source) ]</a:t>
            </a:r>
          </a:p>
        </p:txBody>
      </p:sp>
      <p:grpSp>
        <p:nvGrpSpPr>
          <p:cNvPr id="12298" name="Group 107"/>
          <p:cNvGrpSpPr>
            <a:grpSpLocks/>
          </p:cNvGrpSpPr>
          <p:nvPr/>
        </p:nvGrpSpPr>
        <p:grpSpPr bwMode="auto">
          <a:xfrm>
            <a:off x="349250" y="3659188"/>
            <a:ext cx="6904038" cy="660400"/>
            <a:chOff x="463" y="2413"/>
            <a:chExt cx="4349" cy="416"/>
          </a:xfrm>
        </p:grpSpPr>
        <p:graphicFrame>
          <p:nvGraphicFramePr>
            <p:cNvPr id="12315" name="Object 87"/>
            <p:cNvGraphicFramePr>
              <a:graphicFrameLocks noChangeAspect="1"/>
            </p:cNvGraphicFramePr>
            <p:nvPr/>
          </p:nvGraphicFramePr>
          <p:xfrm>
            <a:off x="2663" y="2413"/>
            <a:ext cx="2149" cy="416"/>
          </p:xfrm>
          <a:graphic>
            <a:graphicData uri="http://schemas.openxmlformats.org/presentationml/2006/ole">
              <mc:AlternateContent xmlns:mc="http://schemas.openxmlformats.org/markup-compatibility/2006">
                <mc:Choice xmlns:v="urn:schemas-microsoft-com:vml" Requires="v">
                  <p:oleObj spid="_x0000_s12416" name="Equation" r:id="rId6" imgW="2247900" imgH="431800" progId="Equation.3">
                    <p:embed/>
                  </p:oleObj>
                </mc:Choice>
                <mc:Fallback>
                  <p:oleObj name="Equation" r:id="rId6" imgW="2247900" imgH="431800" progId="Equation.3">
                    <p:embed/>
                    <p:pic>
                      <p:nvPicPr>
                        <p:cNvPr id="0" name="Object 8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3" y="2413"/>
                          <a:ext cx="2149"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16" name="Text Box 89"/>
            <p:cNvSpPr txBox="1">
              <a:spLocks noChangeArrowheads="1"/>
            </p:cNvSpPr>
            <p:nvPr/>
          </p:nvSpPr>
          <p:spPr bwMode="auto">
            <a:xfrm>
              <a:off x="463" y="2497"/>
              <a:ext cx="224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Contribution to v</a:t>
              </a:r>
              <a:r>
                <a:rPr lang="en-GB" altLang="zh-CN" baseline="-25000">
                  <a:ea typeface="SimSun" pitchFamily="2" charset="-122"/>
                </a:rPr>
                <a:t>O</a:t>
              </a:r>
              <a:r>
                <a:rPr lang="en-GB" altLang="zh-CN">
                  <a:ea typeface="SimSun" pitchFamily="2" charset="-122"/>
                </a:rPr>
                <a:t> due to v</a:t>
              </a:r>
              <a:r>
                <a:rPr lang="en-GB" altLang="zh-CN" baseline="-25000">
                  <a:ea typeface="SimSun" pitchFamily="2" charset="-122"/>
                </a:rPr>
                <a:t>g2</a:t>
              </a:r>
              <a:r>
                <a:rPr lang="en-GB" altLang="zh-CN">
                  <a:ea typeface="SimSun" pitchFamily="2" charset="-122"/>
                </a:rPr>
                <a:t> alone is</a:t>
              </a:r>
            </a:p>
          </p:txBody>
        </p:sp>
      </p:grpSp>
      <p:grpSp>
        <p:nvGrpSpPr>
          <p:cNvPr id="12299" name="Group 112"/>
          <p:cNvGrpSpPr>
            <a:grpSpLocks/>
          </p:cNvGrpSpPr>
          <p:nvPr/>
        </p:nvGrpSpPr>
        <p:grpSpPr bwMode="auto">
          <a:xfrm>
            <a:off x="385763" y="4270375"/>
            <a:ext cx="5186362" cy="774700"/>
            <a:chOff x="378" y="2816"/>
            <a:chExt cx="3267" cy="488"/>
          </a:xfrm>
        </p:grpSpPr>
        <p:grpSp>
          <p:nvGrpSpPr>
            <p:cNvPr id="12310" name="Group 95"/>
            <p:cNvGrpSpPr>
              <a:grpSpLocks/>
            </p:cNvGrpSpPr>
            <p:nvPr/>
          </p:nvGrpSpPr>
          <p:grpSpPr bwMode="auto">
            <a:xfrm>
              <a:off x="378" y="2951"/>
              <a:ext cx="1524" cy="213"/>
              <a:chOff x="563" y="3386"/>
              <a:chExt cx="1524" cy="213"/>
            </a:xfrm>
          </p:grpSpPr>
          <p:graphicFrame>
            <p:nvGraphicFramePr>
              <p:cNvPr id="12312" name="Object 90"/>
              <p:cNvGraphicFramePr>
                <a:graphicFrameLocks noChangeAspect="1"/>
              </p:cNvGraphicFramePr>
              <p:nvPr/>
            </p:nvGraphicFramePr>
            <p:xfrm>
              <a:off x="964" y="3386"/>
              <a:ext cx="692" cy="212"/>
            </p:xfrm>
            <a:graphic>
              <a:graphicData uri="http://schemas.openxmlformats.org/presentationml/2006/ole">
                <mc:AlternateContent xmlns:mc="http://schemas.openxmlformats.org/markup-compatibility/2006">
                  <mc:Choice xmlns:v="urn:schemas-microsoft-com:vml" Requires="v">
                    <p:oleObj spid="_x0000_s12417" name="Equation" r:id="rId8" imgW="749300" imgH="228600" progId="Equation.3">
                      <p:embed/>
                    </p:oleObj>
                  </mc:Choice>
                  <mc:Fallback>
                    <p:oleObj name="Equation" r:id="rId8" imgW="749300" imgH="228600" progId="Equation.3">
                      <p:embed/>
                      <p:pic>
                        <p:nvPicPr>
                          <p:cNvPr id="0" name="Object 9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4" y="3386"/>
                            <a:ext cx="6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13" name="Rectangle 93"/>
              <p:cNvSpPr>
                <a:spLocks noChangeArrowheads="1"/>
              </p:cNvSpPr>
              <p:nvPr/>
            </p:nvSpPr>
            <p:spPr bwMode="auto">
              <a:xfrm>
                <a:off x="563" y="3387"/>
                <a:ext cx="3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zh-CN">
                    <a:ea typeface="SimSun" pitchFamily="2" charset="-122"/>
                    <a:cs typeface="Times New Roman" pitchFamily="18" charset="0"/>
                  </a:rPr>
                  <a:t>So </a:t>
                </a:r>
                <a:endParaRPr lang="en-GB" altLang="zh-CN">
                  <a:ea typeface="SimSun" pitchFamily="2" charset="-122"/>
                </a:endParaRPr>
              </a:p>
            </p:txBody>
          </p:sp>
          <p:sp>
            <p:nvSpPr>
              <p:cNvPr id="12314" name="Rectangle 94"/>
              <p:cNvSpPr>
                <a:spLocks noChangeArrowheads="1"/>
              </p:cNvSpPr>
              <p:nvPr/>
            </p:nvSpPr>
            <p:spPr bwMode="auto">
              <a:xfrm>
                <a:off x="1646" y="3386"/>
                <a:ext cx="44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zh-CN" sz="1200">
                    <a:ea typeface="SimSun" pitchFamily="2" charset="-122"/>
                    <a:cs typeface="Times New Roman" pitchFamily="18" charset="0"/>
                  </a:rPr>
                  <a:t> </a:t>
                </a:r>
                <a:r>
                  <a:rPr lang="en-GB" altLang="zh-CN">
                    <a:ea typeface="SimSun" pitchFamily="2" charset="-122"/>
                    <a:cs typeface="Times New Roman" pitchFamily="18" charset="0"/>
                  </a:rPr>
                  <a:t>gives</a:t>
                </a:r>
                <a:endParaRPr lang="en-GB" altLang="zh-CN">
                  <a:ea typeface="SimSun" pitchFamily="2" charset="-122"/>
                </a:endParaRPr>
              </a:p>
            </p:txBody>
          </p:sp>
        </p:grpSp>
        <p:graphicFrame>
          <p:nvGraphicFramePr>
            <p:cNvPr id="12311" name="Object 96"/>
            <p:cNvGraphicFramePr>
              <a:graphicFrameLocks noChangeAspect="1"/>
            </p:cNvGraphicFramePr>
            <p:nvPr/>
          </p:nvGraphicFramePr>
          <p:xfrm>
            <a:off x="1869" y="2816"/>
            <a:ext cx="1776" cy="488"/>
          </p:xfrm>
          <a:graphic>
            <a:graphicData uri="http://schemas.openxmlformats.org/presentationml/2006/ole">
              <mc:AlternateContent xmlns:mc="http://schemas.openxmlformats.org/markup-compatibility/2006">
                <mc:Choice xmlns:v="urn:schemas-microsoft-com:vml" Requires="v">
                  <p:oleObj spid="_x0000_s12418" name="Equation" r:id="rId10" imgW="1841500" imgH="508000" progId="Equation.3">
                    <p:embed/>
                  </p:oleObj>
                </mc:Choice>
                <mc:Fallback>
                  <p:oleObj name="Equation" r:id="rId10" imgW="1841500" imgH="508000" progId="Equation.3">
                    <p:embed/>
                    <p:pic>
                      <p:nvPicPr>
                        <p:cNvPr id="0" name="Object 9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69" y="2816"/>
                          <a:ext cx="177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2300" name="Group 114"/>
          <p:cNvGrpSpPr>
            <a:grpSpLocks/>
          </p:cNvGrpSpPr>
          <p:nvPr/>
        </p:nvGrpSpPr>
        <p:grpSpPr bwMode="auto">
          <a:xfrm>
            <a:off x="366713" y="4999038"/>
            <a:ext cx="7839075" cy="685800"/>
            <a:chOff x="231" y="3122"/>
            <a:chExt cx="4938" cy="432"/>
          </a:xfrm>
        </p:grpSpPr>
        <p:sp>
          <p:nvSpPr>
            <p:cNvPr id="12306" name="Text Box 98"/>
            <p:cNvSpPr txBox="1">
              <a:spLocks noChangeArrowheads="1"/>
            </p:cNvSpPr>
            <p:nvPr/>
          </p:nvSpPr>
          <p:spPr bwMode="auto">
            <a:xfrm>
              <a:off x="231" y="3198"/>
              <a:ext cx="281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So to make a </a:t>
              </a:r>
              <a:r>
                <a:rPr lang="en-GB" altLang="zh-CN" i="1" u="sng">
                  <a:ea typeface="SimSun" pitchFamily="2" charset="-122"/>
                </a:rPr>
                <a:t>difference amplifier</a:t>
              </a:r>
              <a:r>
                <a:rPr lang="en-GB" altLang="zh-CN">
                  <a:ea typeface="SimSun" pitchFamily="2" charset="-122"/>
                </a:rPr>
                <a:t> we require </a:t>
              </a:r>
            </a:p>
          </p:txBody>
        </p:sp>
        <p:graphicFrame>
          <p:nvGraphicFramePr>
            <p:cNvPr id="12307" name="Object 99"/>
            <p:cNvGraphicFramePr>
              <a:graphicFrameLocks noChangeAspect="1"/>
            </p:cNvGraphicFramePr>
            <p:nvPr/>
          </p:nvGraphicFramePr>
          <p:xfrm>
            <a:off x="2902" y="3139"/>
            <a:ext cx="499" cy="407"/>
          </p:xfrm>
          <a:graphic>
            <a:graphicData uri="http://schemas.openxmlformats.org/presentationml/2006/ole">
              <mc:AlternateContent xmlns:mc="http://schemas.openxmlformats.org/markup-compatibility/2006">
                <mc:Choice xmlns:v="urn:schemas-microsoft-com:vml" Requires="v">
                  <p:oleObj spid="_x0000_s12419" name="Equation" r:id="rId12" imgW="533169" imgH="431613" progId="Equation.3">
                    <p:embed/>
                  </p:oleObj>
                </mc:Choice>
                <mc:Fallback>
                  <p:oleObj name="Equation" r:id="rId12" imgW="533169" imgH="431613" progId="Equation.3">
                    <p:embed/>
                    <p:pic>
                      <p:nvPicPr>
                        <p:cNvPr id="0" name="Object 9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02" y="3139"/>
                          <a:ext cx="499"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08" name="Object 101"/>
            <p:cNvGraphicFramePr>
              <a:graphicFrameLocks noChangeAspect="1"/>
            </p:cNvGraphicFramePr>
            <p:nvPr/>
          </p:nvGraphicFramePr>
          <p:xfrm>
            <a:off x="4050" y="3122"/>
            <a:ext cx="1119" cy="432"/>
          </p:xfrm>
          <a:graphic>
            <a:graphicData uri="http://schemas.openxmlformats.org/presentationml/2006/ole">
              <mc:AlternateContent xmlns:mc="http://schemas.openxmlformats.org/markup-compatibility/2006">
                <mc:Choice xmlns:v="urn:schemas-microsoft-com:vml" Requires="v">
                  <p:oleObj spid="_x0000_s12420" name="Equation" r:id="rId14" imgW="1129810" imgH="431613" progId="Equation.3">
                    <p:embed/>
                  </p:oleObj>
                </mc:Choice>
                <mc:Fallback>
                  <p:oleObj name="Equation" r:id="rId14" imgW="1129810" imgH="431613" progId="Equation.3">
                    <p:embed/>
                    <p:pic>
                      <p:nvPicPr>
                        <p:cNvPr id="0" name="Object 10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50" y="3122"/>
                          <a:ext cx="1119"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09" name="Text Box 103"/>
            <p:cNvSpPr txBox="1">
              <a:spLocks noChangeArrowheads="1"/>
            </p:cNvSpPr>
            <p:nvPr/>
          </p:nvSpPr>
          <p:spPr bwMode="auto">
            <a:xfrm>
              <a:off x="3484" y="3209"/>
              <a:ext cx="4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giving </a:t>
              </a:r>
            </a:p>
          </p:txBody>
        </p:sp>
      </p:grpSp>
      <p:sp>
        <p:nvSpPr>
          <p:cNvPr id="12301" name="Text Box 105"/>
          <p:cNvSpPr txBox="1">
            <a:spLocks noChangeArrowheads="1"/>
          </p:cNvSpPr>
          <p:nvPr/>
        </p:nvSpPr>
        <p:spPr bwMode="auto">
          <a:xfrm>
            <a:off x="357188" y="5711825"/>
            <a:ext cx="86502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[We shall see later it is even better if R</a:t>
            </a:r>
            <a:r>
              <a:rPr lang="en-US" baseline="-25000"/>
              <a:t>1</a:t>
            </a:r>
            <a:r>
              <a:rPr lang="en-US"/>
              <a:t> = R</a:t>
            </a:r>
            <a:r>
              <a:rPr lang="en-US" baseline="-25000"/>
              <a:t>3</a:t>
            </a:r>
            <a:r>
              <a:rPr lang="en-US"/>
              <a:t> and R</a:t>
            </a:r>
            <a:r>
              <a:rPr lang="en-US" baseline="-25000"/>
              <a:t>2</a:t>
            </a:r>
            <a:r>
              <a:rPr lang="en-US"/>
              <a:t> = R</a:t>
            </a:r>
            <a:r>
              <a:rPr lang="en-US" baseline="-25000"/>
              <a:t>4</a:t>
            </a:r>
            <a:r>
              <a:rPr lang="en-US"/>
              <a:t>  to minimise the offset voltage]</a:t>
            </a:r>
          </a:p>
        </p:txBody>
      </p:sp>
      <p:grpSp>
        <p:nvGrpSpPr>
          <p:cNvPr id="12302" name="Group 113"/>
          <p:cNvGrpSpPr>
            <a:grpSpLocks/>
          </p:cNvGrpSpPr>
          <p:nvPr/>
        </p:nvGrpSpPr>
        <p:grpSpPr bwMode="auto">
          <a:xfrm>
            <a:off x="355600" y="2570163"/>
            <a:ext cx="5222875" cy="660400"/>
            <a:chOff x="278" y="1538"/>
            <a:chExt cx="3290" cy="416"/>
          </a:xfrm>
        </p:grpSpPr>
        <p:graphicFrame>
          <p:nvGraphicFramePr>
            <p:cNvPr id="12304" name="Object 84"/>
            <p:cNvGraphicFramePr>
              <a:graphicFrameLocks noChangeAspect="1"/>
            </p:cNvGraphicFramePr>
            <p:nvPr/>
          </p:nvGraphicFramePr>
          <p:xfrm>
            <a:off x="2709" y="1538"/>
            <a:ext cx="859" cy="416"/>
          </p:xfrm>
          <a:graphic>
            <a:graphicData uri="http://schemas.openxmlformats.org/presentationml/2006/ole">
              <mc:AlternateContent xmlns:mc="http://schemas.openxmlformats.org/markup-compatibility/2006">
                <mc:Choice xmlns:v="urn:schemas-microsoft-com:vml" Requires="v">
                  <p:oleObj spid="_x0000_s12421" name="Equation" r:id="rId16" imgW="901309" imgH="431613" progId="Equation.3">
                    <p:embed/>
                  </p:oleObj>
                </mc:Choice>
                <mc:Fallback>
                  <p:oleObj name="Equation" r:id="rId16" imgW="901309" imgH="431613" progId="Equation.3">
                    <p:embed/>
                    <p:pic>
                      <p:nvPicPr>
                        <p:cNvPr id="0" name="Object 8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09" y="1538"/>
                          <a:ext cx="859"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05" name="Text Box 106"/>
            <p:cNvSpPr txBox="1">
              <a:spLocks noChangeArrowheads="1"/>
            </p:cNvSpPr>
            <p:nvPr/>
          </p:nvSpPr>
          <p:spPr bwMode="auto">
            <a:xfrm>
              <a:off x="278" y="1624"/>
              <a:ext cx="27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Then contribution to v</a:t>
              </a:r>
              <a:r>
                <a:rPr lang="en-GB" altLang="zh-CN" baseline="-25000">
                  <a:ea typeface="SimSun" pitchFamily="2" charset="-122"/>
                </a:rPr>
                <a:t>O</a:t>
              </a:r>
              <a:r>
                <a:rPr lang="en-GB" altLang="zh-CN">
                  <a:ea typeface="SimSun" pitchFamily="2" charset="-122"/>
                </a:rPr>
                <a:t> due to v</a:t>
              </a:r>
              <a:r>
                <a:rPr lang="en-GB" altLang="zh-CN" baseline="-25000">
                  <a:ea typeface="SimSun" pitchFamily="2" charset="-122"/>
                </a:rPr>
                <a:t>g1</a:t>
              </a:r>
              <a:r>
                <a:rPr lang="en-GB" altLang="zh-CN">
                  <a:ea typeface="SimSun" pitchFamily="2" charset="-122"/>
                </a:rPr>
                <a:t> alone is  </a:t>
              </a:r>
            </a:p>
          </p:txBody>
        </p:sp>
      </p:grpSp>
      <p:sp>
        <p:nvSpPr>
          <p:cNvPr id="12303" name="Text Box 110"/>
          <p:cNvSpPr txBox="1">
            <a:spLocks noChangeArrowheads="1"/>
          </p:cNvSpPr>
          <p:nvPr/>
        </p:nvSpPr>
        <p:spPr bwMode="auto">
          <a:xfrm>
            <a:off x="341313" y="3208338"/>
            <a:ext cx="794543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Now restore V</a:t>
            </a:r>
            <a:r>
              <a:rPr lang="en-GB" altLang="zh-CN" baseline="-25000">
                <a:ea typeface="SimSun" pitchFamily="2" charset="-122"/>
              </a:rPr>
              <a:t>g2</a:t>
            </a:r>
            <a:r>
              <a:rPr lang="en-GB" altLang="zh-CN">
                <a:ea typeface="SimSun" pitchFamily="2" charset="-122"/>
              </a:rPr>
              <a:t> and turn V</a:t>
            </a:r>
            <a:r>
              <a:rPr lang="en-GB" altLang="zh-CN" baseline="-25000">
                <a:ea typeface="SimSun" pitchFamily="2" charset="-122"/>
              </a:rPr>
              <a:t>g1</a:t>
            </a:r>
            <a:r>
              <a:rPr lang="en-GB" altLang="zh-CN">
                <a:ea typeface="SimSun" pitchFamily="2" charset="-122"/>
              </a:rPr>
              <a:t> down to zero instead, leaving only its internal resistance (0</a:t>
            </a:r>
            <a:r>
              <a:rPr lang="en-GB" altLang="zh-CN">
                <a:ea typeface="SimSun" pitchFamily="2" charset="-122"/>
                <a:sym typeface="Symbol" pitchFamily="18" charset="2"/>
              </a:rPr>
              <a:t>)</a:t>
            </a:r>
            <a:r>
              <a:rPr lang="en-GB" altLang="zh-CN">
                <a:ea typeface="SimSun" pitchFamily="2" charset="-122"/>
              </a:rPr>
              <a:t> in the circuit.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5"/>
          <p:cNvSpPr>
            <a:spLocks noGrp="1"/>
          </p:cNvSpPr>
          <p:nvPr>
            <p:ph type="sldNum" sz="quarter" idx="12"/>
          </p:nvPr>
        </p:nvSpPr>
        <p:spPr/>
        <p:txBody>
          <a:bodyPr/>
          <a:lstStyle/>
          <a:p>
            <a:pPr>
              <a:defRPr/>
            </a:pPr>
            <a:fld id="{8B779543-4883-4C46-BC7D-B1092FBB0481}" type="slidenum">
              <a:rPr lang="en-GB" altLang="en-US"/>
              <a:pPr>
                <a:defRPr/>
              </a:pPr>
              <a:t>14</a:t>
            </a:fld>
            <a:endParaRPr lang="en-GB" altLang="en-US"/>
          </a:p>
        </p:txBody>
      </p:sp>
      <p:sp>
        <p:nvSpPr>
          <p:cNvPr id="13315"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13316"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317" name="Rectangle 4"/>
          <p:cNvSpPr>
            <a:spLocks noChangeArrowheads="1"/>
          </p:cNvSpPr>
          <p:nvPr/>
        </p:nvSpPr>
        <p:spPr bwMode="auto">
          <a:xfrm>
            <a:off x="0" y="2084388"/>
            <a:ext cx="9144000" cy="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318" name="Text Box 11"/>
          <p:cNvSpPr txBox="1">
            <a:spLocks noChangeArrowheads="1"/>
          </p:cNvSpPr>
          <p:nvPr/>
        </p:nvSpPr>
        <p:spPr bwMode="auto">
          <a:xfrm>
            <a:off x="649288" y="914400"/>
            <a:ext cx="20050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u="sng">
                <a:ea typeface="SimSun" pitchFamily="2" charset="-122"/>
              </a:rPr>
              <a:t>5.  The differentiator</a:t>
            </a:r>
          </a:p>
        </p:txBody>
      </p:sp>
      <p:sp>
        <p:nvSpPr>
          <p:cNvPr id="13319" name="Rectangle 13"/>
          <p:cNvSpPr>
            <a:spLocks noChangeArrowheads="1"/>
          </p:cNvSpPr>
          <p:nvPr/>
        </p:nvSpPr>
        <p:spPr bwMode="auto">
          <a:xfrm>
            <a:off x="0"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3320" name="Object 12"/>
          <p:cNvGraphicFramePr>
            <a:graphicFrameLocks noChangeAspect="1"/>
          </p:cNvGraphicFramePr>
          <p:nvPr/>
        </p:nvGraphicFramePr>
        <p:xfrm>
          <a:off x="4187825" y="885825"/>
          <a:ext cx="3584575" cy="2022475"/>
        </p:xfrm>
        <a:graphic>
          <a:graphicData uri="http://schemas.openxmlformats.org/presentationml/2006/ole">
            <mc:AlternateContent xmlns:mc="http://schemas.openxmlformats.org/markup-compatibility/2006">
              <mc:Choice xmlns:v="urn:schemas-microsoft-com:vml" Requires="v">
                <p:oleObj spid="_x0000_s13464" r:id="rId4" imgW="2411730" imgH="1366317" progId="Visio.Drawing.6">
                  <p:embed/>
                </p:oleObj>
              </mc:Choice>
              <mc:Fallback>
                <p:oleObj r:id="rId4" imgW="2411730" imgH="1366317" progId="Visio.Drawing.6">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7825" y="885825"/>
                        <a:ext cx="3584575"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1" name="Rectangle 15"/>
          <p:cNvSpPr>
            <a:spLocks noChangeArrowheads="1"/>
          </p:cNvSpPr>
          <p:nvPr/>
        </p:nvSpPr>
        <p:spPr bwMode="auto">
          <a:xfrm>
            <a:off x="730250" y="1416050"/>
            <a:ext cx="11652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zh-CN">
                <a:ea typeface="SimSun" pitchFamily="2" charset="-122"/>
                <a:cs typeface="Times New Roman" pitchFamily="18" charset="0"/>
              </a:rPr>
              <a:t>KCL gives </a:t>
            </a:r>
            <a:endParaRPr lang="en-GB" altLang="zh-CN">
              <a:ea typeface="SimSun" pitchFamily="2" charset="-122"/>
            </a:endParaRPr>
          </a:p>
        </p:txBody>
      </p:sp>
      <p:graphicFrame>
        <p:nvGraphicFramePr>
          <p:cNvPr id="13322" name="Object 14"/>
          <p:cNvGraphicFramePr>
            <a:graphicFrameLocks noChangeAspect="1"/>
          </p:cNvGraphicFramePr>
          <p:nvPr/>
        </p:nvGraphicFramePr>
        <p:xfrm>
          <a:off x="1824038" y="1397000"/>
          <a:ext cx="668337" cy="381000"/>
        </p:xfrm>
        <a:graphic>
          <a:graphicData uri="http://schemas.openxmlformats.org/presentationml/2006/ole">
            <mc:AlternateContent xmlns:mc="http://schemas.openxmlformats.org/markup-compatibility/2006">
              <mc:Choice xmlns:v="urn:schemas-microsoft-com:vml" Requires="v">
                <p:oleObj spid="_x0000_s13465" name="Equation" r:id="rId6" imgW="406224" imgH="228501" progId="Equation.3">
                  <p:embed/>
                </p:oleObj>
              </mc:Choice>
              <mc:Fallback>
                <p:oleObj name="Equation" r:id="rId6" imgW="406224" imgH="228501"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4038" y="1397000"/>
                        <a:ext cx="6683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3" name="Rectangle 18"/>
          <p:cNvSpPr>
            <a:spLocks noChangeArrowheads="1"/>
          </p:cNvSpPr>
          <p:nvPr/>
        </p:nvSpPr>
        <p:spPr bwMode="auto">
          <a:xfrm>
            <a:off x="0" y="3230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3324" name="Object 17"/>
          <p:cNvGraphicFramePr>
            <a:graphicFrameLocks noChangeAspect="1"/>
          </p:cNvGraphicFramePr>
          <p:nvPr/>
        </p:nvGraphicFramePr>
        <p:xfrm>
          <a:off x="744538" y="1939925"/>
          <a:ext cx="2125662" cy="609600"/>
        </p:xfrm>
        <a:graphic>
          <a:graphicData uri="http://schemas.openxmlformats.org/presentationml/2006/ole">
            <mc:AlternateContent xmlns:mc="http://schemas.openxmlformats.org/markup-compatibility/2006">
              <mc:Choice xmlns:v="urn:schemas-microsoft-com:vml" Requires="v">
                <p:oleObj spid="_x0000_s13466" name="Equation" r:id="rId8" imgW="1384300" imgH="393700" progId="Equation.3">
                  <p:embed/>
                </p:oleObj>
              </mc:Choice>
              <mc:Fallback>
                <p:oleObj name="Equation" r:id="rId8" imgW="1384300" imgH="393700" progId="Equation.3">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4538" y="1939925"/>
                        <a:ext cx="21256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5" name="Rectangle 20"/>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3326" name="Object 19"/>
          <p:cNvGraphicFramePr>
            <a:graphicFrameLocks noChangeAspect="1"/>
          </p:cNvGraphicFramePr>
          <p:nvPr/>
        </p:nvGraphicFramePr>
        <p:xfrm>
          <a:off x="895350" y="2711450"/>
          <a:ext cx="1449388" cy="623888"/>
        </p:xfrm>
        <a:graphic>
          <a:graphicData uri="http://schemas.openxmlformats.org/presentationml/2006/ole">
            <mc:AlternateContent xmlns:mc="http://schemas.openxmlformats.org/markup-compatibility/2006">
              <mc:Choice xmlns:v="urn:schemas-microsoft-com:vml" Requires="v">
                <p:oleObj spid="_x0000_s13467" name="Equation" r:id="rId10" imgW="977900" imgH="419100" progId="Equation.3">
                  <p:embed/>
                </p:oleObj>
              </mc:Choice>
              <mc:Fallback>
                <p:oleObj name="Equation" r:id="rId10" imgW="977900" imgH="419100" progId="Equation.3">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95350" y="2711450"/>
                        <a:ext cx="1449388"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7" name="Text Box 21"/>
          <p:cNvSpPr txBox="1">
            <a:spLocks noChangeArrowheads="1"/>
          </p:cNvSpPr>
          <p:nvPr/>
        </p:nvSpPr>
        <p:spPr bwMode="auto">
          <a:xfrm>
            <a:off x="2744788" y="2862263"/>
            <a:ext cx="5884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i.e. Output is proportional to the time derivative of the input</a:t>
            </a:r>
          </a:p>
        </p:txBody>
      </p:sp>
      <p:sp>
        <p:nvSpPr>
          <p:cNvPr id="13328" name="Text Box 23"/>
          <p:cNvSpPr txBox="1">
            <a:spLocks noChangeArrowheads="1"/>
          </p:cNvSpPr>
          <p:nvPr/>
        </p:nvSpPr>
        <p:spPr bwMode="auto">
          <a:xfrm>
            <a:off x="704850" y="3432175"/>
            <a:ext cx="20494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u="sng">
                <a:ea typeface="SimSun" pitchFamily="2" charset="-122"/>
              </a:rPr>
              <a:t>6.   The integrator</a:t>
            </a:r>
          </a:p>
        </p:txBody>
      </p:sp>
      <p:sp>
        <p:nvSpPr>
          <p:cNvPr id="13329" name="Rectangle 25"/>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3330" name="Object 24"/>
          <p:cNvGraphicFramePr>
            <a:graphicFrameLocks noChangeAspect="1"/>
          </p:cNvGraphicFramePr>
          <p:nvPr/>
        </p:nvGraphicFramePr>
        <p:xfrm>
          <a:off x="4737100" y="3571875"/>
          <a:ext cx="3375025" cy="1916113"/>
        </p:xfrm>
        <a:graphic>
          <a:graphicData uri="http://schemas.openxmlformats.org/presentationml/2006/ole">
            <mc:AlternateContent xmlns:mc="http://schemas.openxmlformats.org/markup-compatibility/2006">
              <mc:Choice xmlns:v="urn:schemas-microsoft-com:vml" Requires="v">
                <p:oleObj spid="_x0000_s13468" r:id="rId12" imgW="2411730" imgH="1369974" progId="Visio.Drawing.6">
                  <p:embed/>
                </p:oleObj>
              </mc:Choice>
              <mc:Fallback>
                <p:oleObj r:id="rId12" imgW="2411730" imgH="1369974" progId="Visio.Drawing.6">
                  <p:embed/>
                  <p:pic>
                    <p:nvPicPr>
                      <p:cNvPr id="0" name="Object 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37100" y="3571875"/>
                        <a:ext cx="3375025" cy="191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31" name="Rectangle 33"/>
          <p:cNvSpPr>
            <a:spLocks noChangeArrowheads="1"/>
          </p:cNvSpPr>
          <p:nvPr/>
        </p:nvSpPr>
        <p:spPr bwMode="auto">
          <a:xfrm>
            <a:off x="0" y="277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3332" name="Object 32"/>
          <p:cNvGraphicFramePr>
            <a:graphicFrameLocks noChangeAspect="1"/>
          </p:cNvGraphicFramePr>
          <p:nvPr/>
        </p:nvGraphicFramePr>
        <p:xfrm>
          <a:off x="801688" y="4233863"/>
          <a:ext cx="1847850" cy="625475"/>
        </p:xfrm>
        <a:graphic>
          <a:graphicData uri="http://schemas.openxmlformats.org/presentationml/2006/ole">
            <mc:AlternateContent xmlns:mc="http://schemas.openxmlformats.org/markup-compatibility/2006">
              <mc:Choice xmlns:v="urn:schemas-microsoft-com:vml" Requires="v">
                <p:oleObj spid="_x0000_s13469" name="Equation" r:id="rId14" imgW="1231366" imgH="418918" progId="Equation.3">
                  <p:embed/>
                </p:oleObj>
              </mc:Choice>
              <mc:Fallback>
                <p:oleObj name="Equation" r:id="rId14" imgW="1231366" imgH="418918" progId="Equation.3">
                  <p:embed/>
                  <p:pic>
                    <p:nvPicPr>
                      <p:cNvPr id="0" name="Object 3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01688" y="4233863"/>
                        <a:ext cx="184785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33" name="Object 38"/>
          <p:cNvGraphicFramePr>
            <a:graphicFrameLocks noChangeAspect="1"/>
          </p:cNvGraphicFramePr>
          <p:nvPr/>
        </p:nvGraphicFramePr>
        <p:xfrm>
          <a:off x="835025" y="4902200"/>
          <a:ext cx="1841500" cy="600075"/>
        </p:xfrm>
        <a:graphic>
          <a:graphicData uri="http://schemas.openxmlformats.org/presentationml/2006/ole">
            <mc:AlternateContent xmlns:mc="http://schemas.openxmlformats.org/markup-compatibility/2006">
              <mc:Choice xmlns:v="urn:schemas-microsoft-com:vml" Requires="v">
                <p:oleObj spid="_x0000_s13470" name="Equation" r:id="rId16" imgW="1218671" imgH="393529" progId="Equation.3">
                  <p:embed/>
                </p:oleObj>
              </mc:Choice>
              <mc:Fallback>
                <p:oleObj name="Equation" r:id="rId16" imgW="1218671" imgH="393529" progId="Equation.3">
                  <p:embed/>
                  <p:pic>
                    <p:nvPicPr>
                      <p:cNvPr id="0" name="Object 3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35025" y="4902200"/>
                        <a:ext cx="18415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34" name="Object 40"/>
          <p:cNvGraphicFramePr>
            <a:graphicFrameLocks noChangeAspect="1"/>
          </p:cNvGraphicFramePr>
          <p:nvPr/>
        </p:nvGraphicFramePr>
        <p:xfrm>
          <a:off x="1057275" y="5530850"/>
          <a:ext cx="1736725" cy="603250"/>
        </p:xfrm>
        <a:graphic>
          <a:graphicData uri="http://schemas.openxmlformats.org/presentationml/2006/ole">
            <mc:AlternateContent xmlns:mc="http://schemas.openxmlformats.org/markup-compatibility/2006">
              <mc:Choice xmlns:v="urn:schemas-microsoft-com:vml" Requires="v">
                <p:oleObj spid="_x0000_s13471" name="Equation" r:id="rId18" imgW="1143000" imgH="393700" progId="Equation.3">
                  <p:embed/>
                </p:oleObj>
              </mc:Choice>
              <mc:Fallback>
                <p:oleObj name="Equation" r:id="rId18" imgW="1143000" imgH="393700" progId="Equation.3">
                  <p:embed/>
                  <p:pic>
                    <p:nvPicPr>
                      <p:cNvPr id="0" name="Object 4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57275" y="5530850"/>
                        <a:ext cx="17367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35" name="Text Box 42"/>
          <p:cNvSpPr txBox="1">
            <a:spLocks noChangeArrowheads="1"/>
          </p:cNvSpPr>
          <p:nvPr/>
        </p:nvSpPr>
        <p:spPr bwMode="auto">
          <a:xfrm>
            <a:off x="2960688" y="5637213"/>
            <a:ext cx="5588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i.e. Output is proportional to the time integral of the input</a:t>
            </a:r>
          </a:p>
        </p:txBody>
      </p:sp>
      <p:sp>
        <p:nvSpPr>
          <p:cNvPr id="13336" name="Rectangle 45"/>
          <p:cNvSpPr>
            <a:spLocks noChangeArrowheads="1"/>
          </p:cNvSpPr>
          <p:nvPr/>
        </p:nvSpPr>
        <p:spPr bwMode="auto">
          <a:xfrm>
            <a:off x="736600" y="3813175"/>
            <a:ext cx="11652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zh-CN">
                <a:ea typeface="SimSun" pitchFamily="2" charset="-122"/>
                <a:cs typeface="Times New Roman" pitchFamily="18" charset="0"/>
              </a:rPr>
              <a:t>KCL gives </a:t>
            </a:r>
            <a:endParaRPr lang="en-GB" altLang="zh-CN">
              <a:ea typeface="SimSun" pitchFamily="2" charset="-122"/>
            </a:endParaRPr>
          </a:p>
        </p:txBody>
      </p:sp>
      <p:graphicFrame>
        <p:nvGraphicFramePr>
          <p:cNvPr id="13337" name="Object 46"/>
          <p:cNvGraphicFramePr>
            <a:graphicFrameLocks noChangeAspect="1"/>
          </p:cNvGraphicFramePr>
          <p:nvPr/>
        </p:nvGraphicFramePr>
        <p:xfrm>
          <a:off x="1828800" y="3794125"/>
          <a:ext cx="669925" cy="381000"/>
        </p:xfrm>
        <a:graphic>
          <a:graphicData uri="http://schemas.openxmlformats.org/presentationml/2006/ole">
            <mc:AlternateContent xmlns:mc="http://schemas.openxmlformats.org/markup-compatibility/2006">
              <mc:Choice xmlns:v="urn:schemas-microsoft-com:vml" Requires="v">
                <p:oleObj spid="_x0000_s13472" name="Equation" r:id="rId20" imgW="406224" imgH="228501" progId="Equation.3">
                  <p:embed/>
                </p:oleObj>
              </mc:Choice>
              <mc:Fallback>
                <p:oleObj name="Equation" r:id="rId20" imgW="406224" imgH="228501" progId="Equation.3">
                  <p:embed/>
                  <p:pic>
                    <p:nvPicPr>
                      <p:cNvPr id="0" name="Object 4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28800" y="3794125"/>
                        <a:ext cx="6699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p:cNvSpPr>
            <a:spLocks noGrp="1"/>
          </p:cNvSpPr>
          <p:nvPr>
            <p:ph type="sldNum" sz="quarter" idx="12"/>
          </p:nvPr>
        </p:nvSpPr>
        <p:spPr/>
        <p:txBody>
          <a:bodyPr/>
          <a:lstStyle/>
          <a:p>
            <a:pPr>
              <a:defRPr/>
            </a:pPr>
            <a:fld id="{7A53290B-FCC3-4A63-B90A-D18F70A6D1A2}" type="slidenum">
              <a:rPr lang="en-GB" altLang="en-US"/>
              <a:pPr>
                <a:defRPr/>
              </a:pPr>
              <a:t>15</a:t>
            </a:fld>
            <a:endParaRPr lang="en-GB" altLang="en-US"/>
          </a:p>
        </p:txBody>
      </p:sp>
      <p:sp>
        <p:nvSpPr>
          <p:cNvPr id="14339"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14340"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341" name="Rectangle 4"/>
          <p:cNvSpPr>
            <a:spLocks noChangeArrowheads="1"/>
          </p:cNvSpPr>
          <p:nvPr/>
        </p:nvSpPr>
        <p:spPr bwMode="auto">
          <a:xfrm>
            <a:off x="0" y="2084388"/>
            <a:ext cx="9144000" cy="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342" name="Text Box 63"/>
          <p:cNvSpPr txBox="1">
            <a:spLocks noChangeArrowheads="1"/>
          </p:cNvSpPr>
          <p:nvPr/>
        </p:nvSpPr>
        <p:spPr bwMode="auto">
          <a:xfrm>
            <a:off x="373063" y="1101725"/>
            <a:ext cx="6086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b="1" u="sng" dirty="0">
                <a:ea typeface="SimSun" pitchFamily="2" charset="-122"/>
              </a:rPr>
              <a:t>A practical application – the Analogue Computer</a:t>
            </a:r>
            <a:endParaRPr lang="en-GB" altLang="zh-CN" b="1" dirty="0">
              <a:ea typeface="SimSun" pitchFamily="2" charset="-122"/>
            </a:endParaRPr>
          </a:p>
        </p:txBody>
      </p:sp>
      <p:sp>
        <p:nvSpPr>
          <p:cNvPr id="14343" name="Text Box 64"/>
          <p:cNvSpPr txBox="1">
            <a:spLocks noChangeArrowheads="1"/>
          </p:cNvSpPr>
          <p:nvPr/>
        </p:nvSpPr>
        <p:spPr bwMode="auto">
          <a:xfrm>
            <a:off x="314325" y="1625600"/>
            <a:ext cx="8829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Widely used in the 1960’s before the digital revolution – still found in some special applications</a:t>
            </a:r>
            <a:endParaRPr lang="en-GB" altLang="zh-CN" u="sng">
              <a:ea typeface="SimSun" pitchFamily="2" charset="-122"/>
            </a:endParaRPr>
          </a:p>
        </p:txBody>
      </p:sp>
      <p:sp>
        <p:nvSpPr>
          <p:cNvPr id="14344" name="Text Box 65"/>
          <p:cNvSpPr txBox="1">
            <a:spLocks noChangeArrowheads="1"/>
          </p:cNvSpPr>
          <p:nvPr/>
        </p:nvSpPr>
        <p:spPr bwMode="auto">
          <a:xfrm>
            <a:off x="301625" y="2149475"/>
            <a:ext cx="73485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Suppose we want to solve the differential equation</a:t>
            </a:r>
          </a:p>
        </p:txBody>
      </p:sp>
      <p:graphicFrame>
        <p:nvGraphicFramePr>
          <p:cNvPr id="14345" name="Object 66"/>
          <p:cNvGraphicFramePr>
            <a:graphicFrameLocks noChangeAspect="1"/>
          </p:cNvGraphicFramePr>
          <p:nvPr/>
        </p:nvGraphicFramePr>
        <p:xfrm>
          <a:off x="5334000" y="2039938"/>
          <a:ext cx="1957388" cy="582612"/>
        </p:xfrm>
        <a:graphic>
          <a:graphicData uri="http://schemas.openxmlformats.org/presentationml/2006/ole">
            <mc:AlternateContent xmlns:mc="http://schemas.openxmlformats.org/markup-compatibility/2006">
              <mc:Choice xmlns:v="urn:schemas-microsoft-com:vml" Requires="v">
                <p:oleObj spid="_x0000_s14458" name="Equation" r:id="rId4" imgW="1333500" imgH="393700" progId="Equation.3">
                  <p:embed/>
                </p:oleObj>
              </mc:Choice>
              <mc:Fallback>
                <p:oleObj name="Equation" r:id="rId4" imgW="1333500" imgH="393700" progId="Equation.3">
                  <p:embed/>
                  <p:pic>
                    <p:nvPicPr>
                      <p:cNvPr id="0" name="Object 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2039938"/>
                        <a:ext cx="1957388"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6" name="Rectangle 75"/>
          <p:cNvSpPr>
            <a:spLocks noChangeArrowheads="1"/>
          </p:cNvSpPr>
          <p:nvPr/>
        </p:nvSpPr>
        <p:spPr bwMode="auto">
          <a:xfrm>
            <a:off x="0" y="3322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nvGrpSpPr>
          <p:cNvPr id="14347" name="Group 91"/>
          <p:cNvGrpSpPr>
            <a:grpSpLocks/>
          </p:cNvGrpSpPr>
          <p:nvPr/>
        </p:nvGrpSpPr>
        <p:grpSpPr bwMode="auto">
          <a:xfrm>
            <a:off x="604838" y="2613025"/>
            <a:ext cx="5245100" cy="606425"/>
            <a:chOff x="381" y="1772"/>
            <a:chExt cx="3304" cy="382"/>
          </a:xfrm>
        </p:grpSpPr>
        <p:graphicFrame>
          <p:nvGraphicFramePr>
            <p:cNvPr id="14357" name="Object 71"/>
            <p:cNvGraphicFramePr>
              <a:graphicFrameLocks noChangeAspect="1"/>
            </p:cNvGraphicFramePr>
            <p:nvPr/>
          </p:nvGraphicFramePr>
          <p:xfrm>
            <a:off x="1269" y="1772"/>
            <a:ext cx="1262" cy="382"/>
          </p:xfrm>
          <a:graphic>
            <a:graphicData uri="http://schemas.openxmlformats.org/presentationml/2006/ole">
              <mc:AlternateContent xmlns:mc="http://schemas.openxmlformats.org/markup-compatibility/2006">
                <mc:Choice xmlns:v="urn:schemas-microsoft-com:vml" Requires="v">
                  <p:oleObj spid="_x0000_s14459" name="Equation" r:id="rId6" imgW="1307532" imgH="393529" progId="Equation.3">
                    <p:embed/>
                  </p:oleObj>
                </mc:Choice>
                <mc:Fallback>
                  <p:oleObj name="Equation" r:id="rId6" imgW="1307532" imgH="393529" progId="Equation.3">
                    <p:embed/>
                    <p:pic>
                      <p:nvPicPr>
                        <p:cNvPr id="0" name="Object 7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69" y="1772"/>
                          <a:ext cx="1262"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58" name="Rectangle 73"/>
            <p:cNvSpPr>
              <a:spLocks noChangeArrowheads="1"/>
            </p:cNvSpPr>
            <p:nvPr/>
          </p:nvSpPr>
          <p:spPr bwMode="auto">
            <a:xfrm>
              <a:off x="381" y="1854"/>
              <a:ext cx="44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zh-CN">
                  <a:ea typeface="SimSun" pitchFamily="2" charset="-122"/>
                </a:rPr>
                <a:t>Then </a:t>
              </a:r>
            </a:p>
          </p:txBody>
        </p:sp>
        <p:graphicFrame>
          <p:nvGraphicFramePr>
            <p:cNvPr id="14359" name="Object 74"/>
            <p:cNvGraphicFramePr>
              <a:graphicFrameLocks noChangeAspect="1"/>
            </p:cNvGraphicFramePr>
            <p:nvPr/>
          </p:nvGraphicFramePr>
          <p:xfrm>
            <a:off x="2539" y="1858"/>
            <a:ext cx="1146" cy="210"/>
          </p:xfrm>
          <a:graphic>
            <a:graphicData uri="http://schemas.openxmlformats.org/presentationml/2006/ole">
              <mc:AlternateContent xmlns:mc="http://schemas.openxmlformats.org/markup-compatibility/2006">
                <mc:Choice xmlns:v="urn:schemas-microsoft-com:vml" Requires="v">
                  <p:oleObj spid="_x0000_s14460" name="Equation" r:id="rId8" imgW="1155199" imgH="215806" progId="Equation.3">
                    <p:embed/>
                  </p:oleObj>
                </mc:Choice>
                <mc:Fallback>
                  <p:oleObj name="Equation" r:id="rId8" imgW="1155199" imgH="215806" progId="Equation.3">
                    <p:embed/>
                    <p:pic>
                      <p:nvPicPr>
                        <p:cNvPr id="0" name="Object 7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39" y="1858"/>
                          <a:ext cx="114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4348" name="Text Box 68"/>
          <p:cNvSpPr txBox="1">
            <a:spLocks noChangeArrowheads="1"/>
          </p:cNvSpPr>
          <p:nvPr/>
        </p:nvSpPr>
        <p:spPr bwMode="auto">
          <a:xfrm>
            <a:off x="604838" y="3843338"/>
            <a:ext cx="6915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So we need an </a:t>
            </a:r>
            <a:r>
              <a:rPr lang="en-GB" altLang="zh-CN" u="sng">
                <a:ea typeface="SimSun" pitchFamily="2" charset="-122"/>
              </a:rPr>
              <a:t>integrator and a summing amplifier</a:t>
            </a:r>
          </a:p>
        </p:txBody>
      </p:sp>
      <p:graphicFrame>
        <p:nvGraphicFramePr>
          <p:cNvPr id="14349" name="Object 84"/>
          <p:cNvGraphicFramePr>
            <a:graphicFrameLocks noChangeAspect="1"/>
          </p:cNvGraphicFramePr>
          <p:nvPr/>
        </p:nvGraphicFramePr>
        <p:xfrm>
          <a:off x="2144713" y="3271838"/>
          <a:ext cx="2270125" cy="461962"/>
        </p:xfrm>
        <a:graphic>
          <a:graphicData uri="http://schemas.openxmlformats.org/presentationml/2006/ole">
            <mc:AlternateContent xmlns:mc="http://schemas.openxmlformats.org/markup-compatibility/2006">
              <mc:Choice xmlns:v="urn:schemas-microsoft-com:vml" Requires="v">
                <p:oleObj spid="_x0000_s14461" name="Equation" r:id="rId10" imgW="1511300" imgH="304800" progId="Equation.3">
                  <p:embed/>
                </p:oleObj>
              </mc:Choice>
              <mc:Fallback>
                <p:oleObj name="Equation" r:id="rId10" imgW="1511300" imgH="304800" progId="Equation.3">
                  <p:embed/>
                  <p:pic>
                    <p:nvPicPr>
                      <p:cNvPr id="0" name="Object 8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44713" y="3271838"/>
                        <a:ext cx="2270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4350" name="Group 94"/>
          <p:cNvGrpSpPr>
            <a:grpSpLocks/>
          </p:cNvGrpSpPr>
          <p:nvPr/>
        </p:nvGrpSpPr>
        <p:grpSpPr bwMode="auto">
          <a:xfrm>
            <a:off x="1249363" y="4313238"/>
            <a:ext cx="6530975" cy="1763712"/>
            <a:chOff x="787" y="2539"/>
            <a:chExt cx="4114" cy="1111"/>
          </a:xfrm>
        </p:grpSpPr>
        <p:graphicFrame>
          <p:nvGraphicFramePr>
            <p:cNvPr id="14351" name="Object 76"/>
            <p:cNvGraphicFramePr>
              <a:graphicFrameLocks noChangeAspect="1"/>
            </p:cNvGraphicFramePr>
            <p:nvPr/>
          </p:nvGraphicFramePr>
          <p:xfrm>
            <a:off x="1311" y="2784"/>
            <a:ext cx="2578" cy="866"/>
          </p:xfrm>
          <a:graphic>
            <a:graphicData uri="http://schemas.openxmlformats.org/presentationml/2006/ole">
              <mc:AlternateContent xmlns:mc="http://schemas.openxmlformats.org/markup-compatibility/2006">
                <mc:Choice xmlns:v="urn:schemas-microsoft-com:vml" Requires="v">
                  <p:oleObj spid="_x0000_s14462" r:id="rId12" imgW="2581275" imgH="865632" progId="Visio.Drawing.6">
                    <p:embed/>
                  </p:oleObj>
                </mc:Choice>
                <mc:Fallback>
                  <p:oleObj r:id="rId12" imgW="2581275" imgH="865632" progId="Visio.Drawing.6">
                    <p:embed/>
                    <p:pic>
                      <p:nvPicPr>
                        <p:cNvPr id="0" name="Object 7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11" y="2784"/>
                          <a:ext cx="2578" cy="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52" name="Line 79"/>
            <p:cNvSpPr>
              <a:spLocks noChangeShapeType="1"/>
            </p:cNvSpPr>
            <p:nvPr/>
          </p:nvSpPr>
          <p:spPr bwMode="auto">
            <a:xfrm>
              <a:off x="1858" y="2726"/>
              <a:ext cx="507" cy="11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53" name="Text Box 80"/>
            <p:cNvSpPr txBox="1">
              <a:spLocks noChangeArrowheads="1"/>
            </p:cNvSpPr>
            <p:nvPr/>
          </p:nvSpPr>
          <p:spPr bwMode="auto">
            <a:xfrm>
              <a:off x="787" y="2571"/>
              <a:ext cx="111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400">
                  <a:ea typeface="SimSun" pitchFamily="2" charset="-122"/>
                </a:rPr>
                <a:t>'Weighted’ summer</a:t>
              </a:r>
            </a:p>
          </p:txBody>
        </p:sp>
        <p:graphicFrame>
          <p:nvGraphicFramePr>
            <p:cNvPr id="14354" name="Object 83"/>
            <p:cNvGraphicFramePr>
              <a:graphicFrameLocks noChangeAspect="1"/>
            </p:cNvGraphicFramePr>
            <p:nvPr/>
          </p:nvGraphicFramePr>
          <p:xfrm>
            <a:off x="3577" y="2706"/>
            <a:ext cx="1324" cy="274"/>
          </p:xfrm>
          <a:graphic>
            <a:graphicData uri="http://schemas.openxmlformats.org/presentationml/2006/ole">
              <mc:AlternateContent xmlns:mc="http://schemas.openxmlformats.org/markup-compatibility/2006">
                <mc:Choice xmlns:v="urn:schemas-microsoft-com:vml" Requires="v">
                  <p:oleObj spid="_x0000_s14463" name="Equation" r:id="rId14" imgW="1473200" imgH="304800" progId="Equation.3">
                    <p:embed/>
                  </p:oleObj>
                </mc:Choice>
                <mc:Fallback>
                  <p:oleObj name="Equation" r:id="rId14" imgW="1473200" imgH="304800" progId="Equation.3">
                    <p:embed/>
                    <p:pic>
                      <p:nvPicPr>
                        <p:cNvPr id="0" name="Object 8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77" y="2706"/>
                          <a:ext cx="1324" cy="274"/>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5" name="Object 86"/>
            <p:cNvGraphicFramePr>
              <a:graphicFrameLocks noChangeAspect="1"/>
            </p:cNvGraphicFramePr>
            <p:nvPr/>
          </p:nvGraphicFramePr>
          <p:xfrm>
            <a:off x="2367" y="2539"/>
            <a:ext cx="791" cy="155"/>
          </p:xfrm>
          <a:graphic>
            <a:graphicData uri="http://schemas.openxmlformats.org/presentationml/2006/ole">
              <mc:AlternateContent xmlns:mc="http://schemas.openxmlformats.org/markup-compatibility/2006">
                <mc:Choice xmlns:v="urn:schemas-microsoft-com:vml" Requires="v">
                  <p:oleObj spid="_x0000_s14464" name="Equation" r:id="rId16" imgW="1079032" imgH="215806" progId="Equation.3">
                    <p:embed/>
                  </p:oleObj>
                </mc:Choice>
                <mc:Fallback>
                  <p:oleObj name="Equation" r:id="rId16" imgW="1079032" imgH="215806" progId="Equation.3">
                    <p:embed/>
                    <p:pic>
                      <p:nvPicPr>
                        <p:cNvPr id="0" name="Object 8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67" y="2539"/>
                          <a:ext cx="79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56" name="Line 88"/>
            <p:cNvSpPr>
              <a:spLocks noChangeShapeType="1"/>
            </p:cNvSpPr>
            <p:nvPr/>
          </p:nvSpPr>
          <p:spPr bwMode="auto">
            <a:xfrm>
              <a:off x="2851" y="2711"/>
              <a:ext cx="48" cy="22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pPr>
              <a:defRPr/>
            </a:pPr>
            <a:fld id="{20DD8D77-3C2C-4140-BC36-AE76A9E6EEAA}" type="slidenum">
              <a:rPr lang="en-GB" altLang="en-US"/>
              <a:pPr>
                <a:defRPr/>
              </a:pPr>
              <a:t>16</a:t>
            </a:fld>
            <a:endParaRPr lang="en-GB" altLang="en-US"/>
          </a:p>
        </p:txBody>
      </p:sp>
      <p:sp>
        <p:nvSpPr>
          <p:cNvPr id="15363"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15364"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365" name="Rectangle 4"/>
          <p:cNvSpPr>
            <a:spLocks noChangeArrowheads="1"/>
          </p:cNvSpPr>
          <p:nvPr/>
        </p:nvSpPr>
        <p:spPr bwMode="auto">
          <a:xfrm>
            <a:off x="0" y="2084388"/>
            <a:ext cx="9144000" cy="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366" name="Rectangle 71"/>
          <p:cNvSpPr>
            <a:spLocks noChangeArrowheads="1"/>
          </p:cNvSpPr>
          <p:nvPr/>
        </p:nvSpPr>
        <p:spPr bwMode="auto">
          <a:xfrm>
            <a:off x="0" y="2674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5367" name="Object 70"/>
          <p:cNvGraphicFramePr>
            <a:graphicFrameLocks noChangeAspect="1"/>
          </p:cNvGraphicFramePr>
          <p:nvPr/>
        </p:nvGraphicFramePr>
        <p:xfrm>
          <a:off x="3513138" y="2212975"/>
          <a:ext cx="5359400" cy="2357438"/>
        </p:xfrm>
        <a:graphic>
          <a:graphicData uri="http://schemas.openxmlformats.org/presentationml/2006/ole">
            <mc:AlternateContent xmlns:mc="http://schemas.openxmlformats.org/markup-compatibility/2006">
              <mc:Choice xmlns:v="urn:schemas-microsoft-com:vml" Requires="v">
                <p:oleObj spid="_x0000_s15461" r:id="rId4" imgW="3430905" imgH="1508557" progId="Visio.Drawing.6">
                  <p:embed/>
                </p:oleObj>
              </mc:Choice>
              <mc:Fallback>
                <p:oleObj r:id="rId4" imgW="3430905" imgH="1508557" progId="Visio.Drawing.6">
                  <p:embed/>
                  <p:pic>
                    <p:nvPicPr>
                      <p:cNvPr id="0" name="Object 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3138" y="2212975"/>
                        <a:ext cx="5359400"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8" name="Text Box 72"/>
          <p:cNvSpPr txBox="1">
            <a:spLocks noChangeArrowheads="1"/>
          </p:cNvSpPr>
          <p:nvPr/>
        </p:nvSpPr>
        <p:spPr bwMode="auto">
          <a:xfrm>
            <a:off x="733425" y="1030288"/>
            <a:ext cx="14763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u="sng">
                <a:ea typeface="SimSun" pitchFamily="2" charset="-122"/>
              </a:rPr>
              <a:t>Circuit Design</a:t>
            </a:r>
          </a:p>
        </p:txBody>
      </p:sp>
      <p:graphicFrame>
        <p:nvGraphicFramePr>
          <p:cNvPr id="15369" name="Object 74"/>
          <p:cNvGraphicFramePr>
            <a:graphicFrameLocks noChangeAspect="1"/>
          </p:cNvGraphicFramePr>
          <p:nvPr/>
        </p:nvGraphicFramePr>
        <p:xfrm>
          <a:off x="754063" y="1843088"/>
          <a:ext cx="962025" cy="377825"/>
        </p:xfrm>
        <a:graphic>
          <a:graphicData uri="http://schemas.openxmlformats.org/presentationml/2006/ole">
            <mc:AlternateContent xmlns:mc="http://schemas.openxmlformats.org/markup-compatibility/2006">
              <mc:Choice xmlns:v="urn:schemas-microsoft-com:vml" Requires="v">
                <p:oleObj spid="_x0000_s15462" name="Equation" r:id="rId6" imgW="583947" imgH="228501" progId="Equation.3">
                  <p:embed/>
                </p:oleObj>
              </mc:Choice>
              <mc:Fallback>
                <p:oleObj name="Equation" r:id="rId6" imgW="583947" imgH="228501" progId="Equation.3">
                  <p:embed/>
                  <p:pic>
                    <p:nvPicPr>
                      <p:cNvPr id="0" name="Object 7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4063" y="1843088"/>
                        <a:ext cx="96202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0" name="Rectangle 77"/>
          <p:cNvSpPr>
            <a:spLocks noChangeArrowheads="1"/>
          </p:cNvSpPr>
          <p:nvPr/>
        </p:nvSpPr>
        <p:spPr bwMode="auto">
          <a:xfrm>
            <a:off x="0" y="3230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5371" name="Object 76"/>
          <p:cNvGraphicFramePr>
            <a:graphicFrameLocks noChangeAspect="1"/>
          </p:cNvGraphicFramePr>
          <p:nvPr/>
        </p:nvGraphicFramePr>
        <p:xfrm>
          <a:off x="430213" y="2493963"/>
          <a:ext cx="2901950" cy="565150"/>
        </p:xfrm>
        <a:graphic>
          <a:graphicData uri="http://schemas.openxmlformats.org/presentationml/2006/ole">
            <mc:AlternateContent xmlns:mc="http://schemas.openxmlformats.org/markup-compatibility/2006">
              <mc:Choice xmlns:v="urn:schemas-microsoft-com:vml" Requires="v">
                <p:oleObj spid="_x0000_s15463" name="Equation" r:id="rId8" imgW="2044700" imgH="393700" progId="Equation.3">
                  <p:embed/>
                </p:oleObj>
              </mc:Choice>
              <mc:Fallback>
                <p:oleObj name="Equation" r:id="rId8" imgW="2044700" imgH="393700" progId="Equation.3">
                  <p:embed/>
                  <p:pic>
                    <p:nvPicPr>
                      <p:cNvPr id="0" name="Object 7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0213" y="2493963"/>
                        <a:ext cx="290195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2" name="Rectangle 79"/>
          <p:cNvSpPr>
            <a:spLocks noChangeArrowheads="1"/>
          </p:cNvSpPr>
          <p:nvPr/>
        </p:nvSpPr>
        <p:spPr bwMode="auto">
          <a:xfrm>
            <a:off x="0" y="3211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5373" name="Object 78"/>
          <p:cNvGraphicFramePr>
            <a:graphicFrameLocks noChangeAspect="1"/>
          </p:cNvGraphicFramePr>
          <p:nvPr/>
        </p:nvGraphicFramePr>
        <p:xfrm>
          <a:off x="698500" y="3192463"/>
          <a:ext cx="2613025" cy="641350"/>
        </p:xfrm>
        <a:graphic>
          <a:graphicData uri="http://schemas.openxmlformats.org/presentationml/2006/ole">
            <mc:AlternateContent xmlns:mc="http://schemas.openxmlformats.org/markup-compatibility/2006">
              <mc:Choice xmlns:v="urn:schemas-microsoft-com:vml" Requires="v">
                <p:oleObj spid="_x0000_s15464" name="Equation" r:id="rId10" imgW="1777229" imgH="431613" progId="Equation.3">
                  <p:embed/>
                </p:oleObj>
              </mc:Choice>
              <mc:Fallback>
                <p:oleObj name="Equation" r:id="rId10" imgW="1777229" imgH="431613" progId="Equation.3">
                  <p:embed/>
                  <p:pic>
                    <p:nvPicPr>
                      <p:cNvPr id="0" name="Object 7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8500" y="3192463"/>
                        <a:ext cx="26130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4" name="Object 80"/>
          <p:cNvGraphicFramePr>
            <a:graphicFrameLocks noChangeAspect="1"/>
          </p:cNvGraphicFramePr>
          <p:nvPr/>
        </p:nvGraphicFramePr>
        <p:xfrm>
          <a:off x="660400" y="3940175"/>
          <a:ext cx="2205038" cy="561975"/>
        </p:xfrm>
        <a:graphic>
          <a:graphicData uri="http://schemas.openxmlformats.org/presentationml/2006/ole">
            <mc:AlternateContent xmlns:mc="http://schemas.openxmlformats.org/markup-compatibility/2006">
              <mc:Choice xmlns:v="urn:schemas-microsoft-com:vml" Requires="v">
                <p:oleObj spid="_x0000_s15465" name="Equation" r:id="rId12" imgW="1562100" imgH="393700" progId="Equation.3">
                  <p:embed/>
                </p:oleObj>
              </mc:Choice>
              <mc:Fallback>
                <p:oleObj name="Equation" r:id="rId12" imgW="1562100" imgH="393700" progId="Equation.3">
                  <p:embed/>
                  <p:pic>
                    <p:nvPicPr>
                      <p:cNvPr id="0" name="Object 8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0400" y="3940175"/>
                        <a:ext cx="220503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5" name="Object 82"/>
          <p:cNvGraphicFramePr>
            <a:graphicFrameLocks noChangeAspect="1"/>
          </p:cNvGraphicFramePr>
          <p:nvPr/>
        </p:nvGraphicFramePr>
        <p:xfrm>
          <a:off x="565150" y="4633913"/>
          <a:ext cx="2325688" cy="573087"/>
        </p:xfrm>
        <a:graphic>
          <a:graphicData uri="http://schemas.openxmlformats.org/presentationml/2006/ole">
            <mc:AlternateContent xmlns:mc="http://schemas.openxmlformats.org/markup-compatibility/2006">
              <mc:Choice xmlns:v="urn:schemas-microsoft-com:vml" Requires="v">
                <p:oleObj spid="_x0000_s15466" name="Equation" r:id="rId14" imgW="1612900" imgH="393700" progId="Equation.3">
                  <p:embed/>
                </p:oleObj>
              </mc:Choice>
              <mc:Fallback>
                <p:oleObj name="Equation" r:id="rId14" imgW="1612900" imgH="393700" progId="Equation.3">
                  <p:embed/>
                  <p:pic>
                    <p:nvPicPr>
                      <p:cNvPr id="0" name="Object 8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5150" y="4633913"/>
                        <a:ext cx="2325688"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6" name="Text Box 84"/>
          <p:cNvSpPr txBox="1">
            <a:spLocks noChangeArrowheads="1"/>
          </p:cNvSpPr>
          <p:nvPr/>
        </p:nvSpPr>
        <p:spPr bwMode="auto">
          <a:xfrm>
            <a:off x="3063875" y="4745038"/>
            <a:ext cx="1882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as required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6F217682-586E-4B69-B2FC-1A2A2B047CA9}" type="slidenum">
              <a:rPr lang="en-GB" altLang="en-US" sz="1200" smtClean="0">
                <a:latin typeface="Garamond" pitchFamily="18" charset="0"/>
              </a:rPr>
              <a:pPr eaLnBrk="1" hangingPunct="1"/>
              <a:t>17</a:t>
            </a:fld>
            <a:endParaRPr lang="en-GB" altLang="en-US" sz="1200" smtClean="0">
              <a:latin typeface="Garamond" pitchFamily="18" charset="0"/>
            </a:endParaRPr>
          </a:p>
        </p:txBody>
      </p:sp>
      <p:sp>
        <p:nvSpPr>
          <p:cNvPr id="27658" name="Rectangle 1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 name="Rectangle 1"/>
          <p:cNvSpPr/>
          <p:nvPr/>
        </p:nvSpPr>
        <p:spPr>
          <a:xfrm>
            <a:off x="884838" y="2180774"/>
            <a:ext cx="7145979" cy="2308324"/>
          </a:xfrm>
          <a:prstGeom prst="rect">
            <a:avLst/>
          </a:prstGeom>
        </p:spPr>
        <p:txBody>
          <a:bodyPr wrap="square">
            <a:spAutoFit/>
          </a:bodyPr>
          <a:lstStyle/>
          <a:p>
            <a:pPr algn="ctr" eaLnBrk="1" hangingPunct="1">
              <a:spcBef>
                <a:spcPct val="50000"/>
              </a:spcBef>
            </a:pPr>
            <a:r>
              <a:rPr lang="en-GB" altLang="zh-CN" sz="3600" b="1" dirty="0" smtClean="0">
                <a:latin typeface="Times New Roman" panose="02020603050405020304" pitchFamily="18" charset="0"/>
                <a:ea typeface="SimSun" pitchFamily="2" charset="-122"/>
                <a:cs typeface="Times New Roman" panose="02020603050405020304" pitchFamily="18" charset="0"/>
              </a:rPr>
              <a:t>Part 3: </a:t>
            </a:r>
            <a:r>
              <a:rPr lang="en-GB" altLang="zh-CN" sz="3600" b="1" dirty="0">
                <a:latin typeface="Times New Roman" panose="02020603050405020304" pitchFamily="18" charset="0"/>
                <a:ea typeface="SimSun" pitchFamily="2" charset="-122"/>
                <a:cs typeface="Times New Roman" panose="02020603050405020304" pitchFamily="18" charset="0"/>
              </a:rPr>
              <a:t>Input and </a:t>
            </a:r>
            <a:r>
              <a:rPr lang="en-GB" altLang="zh-CN" sz="3600" b="1" dirty="0" smtClean="0">
                <a:latin typeface="Times New Roman" panose="02020603050405020304" pitchFamily="18" charset="0"/>
                <a:ea typeface="SimSun" pitchFamily="2" charset="-122"/>
                <a:cs typeface="Times New Roman" panose="02020603050405020304" pitchFamily="18" charset="0"/>
              </a:rPr>
              <a:t>Output Resistances </a:t>
            </a:r>
            <a:r>
              <a:rPr lang="en-GB" altLang="zh-CN" sz="3600" b="1" dirty="0">
                <a:latin typeface="Times New Roman" panose="02020603050405020304" pitchFamily="18" charset="0"/>
                <a:ea typeface="SimSun" pitchFamily="2" charset="-122"/>
                <a:cs typeface="Times New Roman" panose="02020603050405020304" pitchFamily="18" charset="0"/>
              </a:rPr>
              <a:t>of </a:t>
            </a:r>
            <a:r>
              <a:rPr lang="en-GB" altLang="zh-CN" sz="3600" b="1" dirty="0" smtClean="0">
                <a:latin typeface="Times New Roman" panose="02020603050405020304" pitchFamily="18" charset="0"/>
                <a:ea typeface="SimSun" pitchFamily="2" charset="-122"/>
                <a:cs typeface="Times New Roman" panose="02020603050405020304" pitchFamily="18" charset="0"/>
              </a:rPr>
              <a:t>Common Operational Amplifiers Circuits with </a:t>
            </a:r>
            <a:r>
              <a:rPr lang="en-GB" altLang="zh-CN" sz="3600" b="1" dirty="0">
                <a:latin typeface="Times New Roman" panose="02020603050405020304" pitchFamily="18" charset="0"/>
                <a:ea typeface="SimSun" pitchFamily="2" charset="-122"/>
                <a:cs typeface="Times New Roman" panose="02020603050405020304" pitchFamily="18" charset="0"/>
              </a:rPr>
              <a:t>Feedback </a:t>
            </a:r>
          </a:p>
        </p:txBody>
      </p:sp>
    </p:spTree>
    <p:extLst>
      <p:ext uri="{BB962C8B-B14F-4D97-AF65-F5344CB8AC3E}">
        <p14:creationId xmlns:p14="http://schemas.microsoft.com/office/powerpoint/2010/main" val="19131606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6AFB38F7-CCEA-45D2-8E98-FA85EBAD854A}" type="slidenum">
              <a:rPr lang="en-GB" altLang="en-US" sz="1200" smtClean="0">
                <a:latin typeface="Garamond" pitchFamily="18" charset="0"/>
              </a:rPr>
              <a:pPr eaLnBrk="1" hangingPunct="1"/>
              <a:t>18</a:t>
            </a:fld>
            <a:endParaRPr lang="en-GB" altLang="en-US" sz="1200" smtClean="0">
              <a:latin typeface="Garamond" pitchFamily="18" charset="0"/>
            </a:endParaRPr>
          </a:p>
        </p:txBody>
      </p:sp>
      <p:sp>
        <p:nvSpPr>
          <p:cNvPr id="16387"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16388"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6389"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6390" name="Text Box 5"/>
          <p:cNvSpPr txBox="1">
            <a:spLocks noChangeArrowheads="1"/>
          </p:cNvSpPr>
          <p:nvPr/>
        </p:nvSpPr>
        <p:spPr bwMode="auto">
          <a:xfrm>
            <a:off x="320675" y="757238"/>
            <a:ext cx="8042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b="1" dirty="0">
                <a:ea typeface="SimSun" pitchFamily="2" charset="-122"/>
              </a:rPr>
              <a:t>Input and output resistances of common feedback amplifiers</a:t>
            </a:r>
          </a:p>
        </p:txBody>
      </p:sp>
      <p:sp>
        <p:nvSpPr>
          <p:cNvPr id="16391" name="Text Box 6"/>
          <p:cNvSpPr txBox="1">
            <a:spLocks noChangeArrowheads="1"/>
          </p:cNvSpPr>
          <p:nvPr/>
        </p:nvSpPr>
        <p:spPr bwMode="auto">
          <a:xfrm>
            <a:off x="304800" y="1131888"/>
            <a:ext cx="8620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b="1">
                <a:ea typeface="SimSun" pitchFamily="2" charset="-122"/>
              </a:rPr>
              <a:t>1.  Input Resistance of the Non Inverting Amp (shunt derived, series applied feedback)</a:t>
            </a:r>
          </a:p>
        </p:txBody>
      </p:sp>
      <p:grpSp>
        <p:nvGrpSpPr>
          <p:cNvPr id="16392" name="Group 27"/>
          <p:cNvGrpSpPr>
            <a:grpSpLocks/>
          </p:cNvGrpSpPr>
          <p:nvPr/>
        </p:nvGrpSpPr>
        <p:grpSpPr bwMode="auto">
          <a:xfrm>
            <a:off x="320675" y="3616325"/>
            <a:ext cx="5897563" cy="377825"/>
            <a:chOff x="202" y="2392"/>
            <a:chExt cx="3715" cy="238"/>
          </a:xfrm>
        </p:grpSpPr>
        <p:sp>
          <p:nvSpPr>
            <p:cNvPr id="16414" name="Text Box 7"/>
            <p:cNvSpPr txBox="1">
              <a:spLocks noChangeArrowheads="1"/>
            </p:cNvSpPr>
            <p:nvPr/>
          </p:nvSpPr>
          <p:spPr bwMode="auto">
            <a:xfrm>
              <a:off x="202" y="2395"/>
              <a:ext cx="12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We can write:</a:t>
              </a:r>
            </a:p>
          </p:txBody>
        </p:sp>
        <p:graphicFrame>
          <p:nvGraphicFramePr>
            <p:cNvPr id="16415" name="Object 8"/>
            <p:cNvGraphicFramePr>
              <a:graphicFrameLocks noChangeAspect="1"/>
            </p:cNvGraphicFramePr>
            <p:nvPr/>
          </p:nvGraphicFramePr>
          <p:xfrm>
            <a:off x="1244" y="2393"/>
            <a:ext cx="671" cy="222"/>
          </p:xfrm>
          <a:graphic>
            <a:graphicData uri="http://schemas.openxmlformats.org/presentationml/2006/ole">
              <mc:AlternateContent xmlns:mc="http://schemas.openxmlformats.org/markup-compatibility/2006">
                <mc:Choice xmlns:v="urn:schemas-microsoft-com:vml" Requires="v">
                  <p:oleObj spid="_x0000_s16530" name="Equation" r:id="rId4" imgW="685800" imgH="228600" progId="Equation.3">
                    <p:embed/>
                  </p:oleObj>
                </mc:Choice>
                <mc:Fallback>
                  <p:oleObj name="Equation" r:id="rId4" imgW="685800" imgH="2286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4" y="2393"/>
                          <a:ext cx="671"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16" name="Object 9"/>
            <p:cNvGraphicFramePr>
              <a:graphicFrameLocks noChangeAspect="1"/>
            </p:cNvGraphicFramePr>
            <p:nvPr/>
          </p:nvGraphicFramePr>
          <p:xfrm>
            <a:off x="2294" y="2392"/>
            <a:ext cx="557" cy="221"/>
          </p:xfrm>
          <a:graphic>
            <a:graphicData uri="http://schemas.openxmlformats.org/presentationml/2006/ole">
              <mc:AlternateContent xmlns:mc="http://schemas.openxmlformats.org/markup-compatibility/2006">
                <mc:Choice xmlns:v="urn:schemas-microsoft-com:vml" Requires="v">
                  <p:oleObj spid="_x0000_s16531" name="Equation" r:id="rId6" imgW="571252" imgH="228501" progId="Equation.3">
                    <p:embed/>
                  </p:oleObj>
                </mc:Choice>
                <mc:Fallback>
                  <p:oleObj name="Equation" r:id="rId6" imgW="571252" imgH="228501"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94" y="2392"/>
                          <a:ext cx="557"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17" name="Object 10"/>
            <p:cNvGraphicFramePr>
              <a:graphicFrameLocks noChangeAspect="1"/>
            </p:cNvGraphicFramePr>
            <p:nvPr/>
          </p:nvGraphicFramePr>
          <p:xfrm>
            <a:off x="3103" y="2395"/>
            <a:ext cx="814" cy="235"/>
          </p:xfrm>
          <a:graphic>
            <a:graphicData uri="http://schemas.openxmlformats.org/presentationml/2006/ole">
              <mc:AlternateContent xmlns:mc="http://schemas.openxmlformats.org/markup-compatibility/2006">
                <mc:Choice xmlns:v="urn:schemas-microsoft-com:vml" Requires="v">
                  <p:oleObj spid="_x0000_s16532" name="Equation" r:id="rId8" imgW="787400" imgH="228600" progId="Equation.3">
                    <p:embed/>
                  </p:oleObj>
                </mc:Choice>
                <mc:Fallback>
                  <p:oleObj name="Equation" r:id="rId8" imgW="787400" imgH="22860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03" y="2395"/>
                          <a:ext cx="814"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6393" name="Group 12"/>
          <p:cNvGrpSpPr>
            <a:grpSpLocks/>
          </p:cNvGrpSpPr>
          <p:nvPr/>
        </p:nvGrpSpPr>
        <p:grpSpPr bwMode="auto">
          <a:xfrm>
            <a:off x="274638" y="1468438"/>
            <a:ext cx="2828925" cy="2239962"/>
            <a:chOff x="331" y="1061"/>
            <a:chExt cx="1782" cy="1411"/>
          </a:xfrm>
        </p:grpSpPr>
        <p:graphicFrame>
          <p:nvGraphicFramePr>
            <p:cNvPr id="16411" name="Object 13"/>
            <p:cNvGraphicFramePr>
              <a:graphicFrameLocks noChangeAspect="1"/>
            </p:cNvGraphicFramePr>
            <p:nvPr/>
          </p:nvGraphicFramePr>
          <p:xfrm>
            <a:off x="473" y="1061"/>
            <a:ext cx="1640" cy="1411"/>
          </p:xfrm>
          <a:graphic>
            <a:graphicData uri="http://schemas.openxmlformats.org/presentationml/2006/ole">
              <mc:AlternateContent xmlns:mc="http://schemas.openxmlformats.org/markup-compatibility/2006">
                <mc:Choice xmlns:v="urn:schemas-microsoft-com:vml" Requires="v">
                  <p:oleObj spid="_x0000_s16533" r:id="rId10" imgW="1954530" imgH="1765402" progId="Visio.Drawing.6">
                    <p:embed/>
                  </p:oleObj>
                </mc:Choice>
                <mc:Fallback>
                  <p:oleObj r:id="rId10" imgW="1954530" imgH="1765402" progId="Visio.Drawing.6">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3" y="1061"/>
                          <a:ext cx="1640" cy="1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412" name="Text Box 14"/>
            <p:cNvSpPr txBox="1">
              <a:spLocks noChangeArrowheads="1"/>
            </p:cNvSpPr>
            <p:nvPr/>
          </p:nvSpPr>
          <p:spPr bwMode="auto">
            <a:xfrm>
              <a:off x="722" y="1075"/>
              <a:ext cx="215" cy="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i</a:t>
              </a:r>
              <a:r>
                <a:rPr lang="en-GB" altLang="zh-CN" baseline="-25000">
                  <a:ea typeface="SimSun" pitchFamily="2" charset="-122"/>
                </a:rPr>
                <a:t>in</a:t>
              </a:r>
            </a:p>
          </p:txBody>
        </p:sp>
        <p:sp>
          <p:nvSpPr>
            <p:cNvPr id="16413" name="Text Box 15"/>
            <p:cNvSpPr txBox="1">
              <a:spLocks noChangeArrowheads="1"/>
            </p:cNvSpPr>
            <p:nvPr/>
          </p:nvSpPr>
          <p:spPr bwMode="auto">
            <a:xfrm>
              <a:off x="331" y="1447"/>
              <a:ext cx="263" cy="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v</a:t>
              </a:r>
              <a:r>
                <a:rPr lang="en-GB" altLang="zh-CN" baseline="-25000">
                  <a:ea typeface="SimSun" pitchFamily="2" charset="-122"/>
                </a:rPr>
                <a:t>in</a:t>
              </a:r>
            </a:p>
          </p:txBody>
        </p:sp>
      </p:grpSp>
      <p:grpSp>
        <p:nvGrpSpPr>
          <p:cNvPr id="16394" name="Group 26"/>
          <p:cNvGrpSpPr>
            <a:grpSpLocks/>
          </p:cNvGrpSpPr>
          <p:nvPr/>
        </p:nvGrpSpPr>
        <p:grpSpPr bwMode="auto">
          <a:xfrm>
            <a:off x="4841875" y="1423988"/>
            <a:ext cx="3949700" cy="2236787"/>
            <a:chOff x="3050" y="969"/>
            <a:chExt cx="2488" cy="1409"/>
          </a:xfrm>
        </p:grpSpPr>
        <p:grpSp>
          <p:nvGrpSpPr>
            <p:cNvPr id="16406" name="Group 16"/>
            <p:cNvGrpSpPr>
              <a:grpSpLocks/>
            </p:cNvGrpSpPr>
            <p:nvPr/>
          </p:nvGrpSpPr>
          <p:grpSpPr bwMode="auto">
            <a:xfrm>
              <a:off x="3050" y="969"/>
              <a:ext cx="2488" cy="1409"/>
              <a:chOff x="2424" y="1051"/>
              <a:chExt cx="2488" cy="1409"/>
            </a:xfrm>
          </p:grpSpPr>
          <p:graphicFrame>
            <p:nvGraphicFramePr>
              <p:cNvPr id="16408" name="Object 17"/>
              <p:cNvGraphicFramePr>
                <a:graphicFrameLocks noChangeAspect="1"/>
              </p:cNvGraphicFramePr>
              <p:nvPr/>
            </p:nvGraphicFramePr>
            <p:xfrm>
              <a:off x="2568" y="1106"/>
              <a:ext cx="2344" cy="1354"/>
            </p:xfrm>
            <a:graphic>
              <a:graphicData uri="http://schemas.openxmlformats.org/presentationml/2006/ole">
                <mc:AlternateContent xmlns:mc="http://schemas.openxmlformats.org/markup-compatibility/2006">
                  <mc:Choice xmlns:v="urn:schemas-microsoft-com:vml" Requires="v">
                    <p:oleObj spid="_x0000_s16534" r:id="rId12" imgW="2898648" imgH="1759712" progId="Visio.Drawing.6">
                      <p:embed/>
                    </p:oleObj>
                  </mc:Choice>
                  <mc:Fallback>
                    <p:oleObj r:id="rId12" imgW="2898648" imgH="1759712" progId="Visio.Drawing.6">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68" y="1106"/>
                            <a:ext cx="2344" cy="1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409" name="Text Box 18"/>
              <p:cNvSpPr txBox="1">
                <a:spLocks noChangeArrowheads="1"/>
              </p:cNvSpPr>
              <p:nvPr/>
            </p:nvSpPr>
            <p:spPr bwMode="auto">
              <a:xfrm>
                <a:off x="2815" y="1051"/>
                <a:ext cx="215" cy="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i</a:t>
                </a:r>
                <a:r>
                  <a:rPr lang="en-GB" altLang="zh-CN" baseline="-25000">
                    <a:ea typeface="SimSun" pitchFamily="2" charset="-122"/>
                  </a:rPr>
                  <a:t>in</a:t>
                </a:r>
              </a:p>
            </p:txBody>
          </p:sp>
          <p:sp>
            <p:nvSpPr>
              <p:cNvPr id="16410" name="Text Box 19"/>
              <p:cNvSpPr txBox="1">
                <a:spLocks noChangeArrowheads="1"/>
              </p:cNvSpPr>
              <p:nvPr/>
            </p:nvSpPr>
            <p:spPr bwMode="auto">
              <a:xfrm>
                <a:off x="2424" y="1423"/>
                <a:ext cx="263" cy="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v</a:t>
                </a:r>
                <a:r>
                  <a:rPr lang="en-GB" altLang="zh-CN" baseline="-25000">
                    <a:ea typeface="SimSun" pitchFamily="2" charset="-122"/>
                  </a:rPr>
                  <a:t>in</a:t>
                </a:r>
              </a:p>
            </p:txBody>
          </p:sp>
        </p:grpSp>
        <p:sp>
          <p:nvSpPr>
            <p:cNvPr id="16407" name="Rectangle 20"/>
            <p:cNvSpPr>
              <a:spLocks noChangeArrowheads="1"/>
            </p:cNvSpPr>
            <p:nvPr/>
          </p:nvSpPr>
          <p:spPr bwMode="auto">
            <a:xfrm>
              <a:off x="3809" y="1054"/>
              <a:ext cx="1010" cy="842"/>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6395" name="Text Box 21"/>
          <p:cNvSpPr txBox="1">
            <a:spLocks noChangeArrowheads="1"/>
          </p:cNvSpPr>
          <p:nvPr/>
        </p:nvSpPr>
        <p:spPr bwMode="auto">
          <a:xfrm>
            <a:off x="280988" y="5630863"/>
            <a:ext cx="79771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So the input resistance is r</a:t>
            </a:r>
            <a:r>
              <a:rPr lang="en-GB" altLang="zh-CN" baseline="-25000">
                <a:ea typeface="SimSun" pitchFamily="2" charset="-122"/>
              </a:rPr>
              <a:t>d</a:t>
            </a:r>
            <a:r>
              <a:rPr lang="en-GB" altLang="zh-CN">
                <a:ea typeface="SimSun" pitchFamily="2" charset="-122"/>
              </a:rPr>
              <a:t>(1+</a:t>
            </a:r>
            <a:r>
              <a:rPr lang="el-GR">
                <a:cs typeface="Arial" charset="0"/>
              </a:rPr>
              <a:t>β</a:t>
            </a:r>
            <a:r>
              <a:rPr lang="en-GB" altLang="zh-CN">
                <a:ea typeface="SimSun" pitchFamily="2" charset="-122"/>
                <a:cs typeface="Arial" charset="0"/>
              </a:rPr>
              <a:t>A</a:t>
            </a:r>
            <a:r>
              <a:rPr lang="en-GB" altLang="zh-CN" baseline="-25000">
                <a:ea typeface="SimSun" pitchFamily="2" charset="-122"/>
                <a:cs typeface="Arial" charset="0"/>
              </a:rPr>
              <a:t>OL</a:t>
            </a:r>
            <a:r>
              <a:rPr lang="en-GB" altLang="zh-CN">
                <a:ea typeface="SimSun" pitchFamily="2" charset="-122"/>
                <a:cs typeface="Arial" charset="0"/>
              </a:rPr>
              <a:t>)</a:t>
            </a:r>
            <a:r>
              <a:rPr lang="en-GB" altLang="zh-CN">
                <a:ea typeface="SimSun" pitchFamily="2" charset="-122"/>
              </a:rPr>
              <a:t> in series with the resistance to ground from the inverting input.</a:t>
            </a:r>
            <a:r>
              <a:rPr lang="en-GB" altLang="zh-CN" baseline="30000">
                <a:ea typeface="SimSun" pitchFamily="2" charset="-122"/>
              </a:rPr>
              <a:t> </a:t>
            </a:r>
            <a:endParaRPr lang="en-GB" altLang="zh-CN">
              <a:ea typeface="SimSun" pitchFamily="2" charset="-122"/>
            </a:endParaRPr>
          </a:p>
        </p:txBody>
      </p:sp>
      <p:grpSp>
        <p:nvGrpSpPr>
          <p:cNvPr id="16396" name="Group 33"/>
          <p:cNvGrpSpPr>
            <a:grpSpLocks/>
          </p:cNvGrpSpPr>
          <p:nvPr/>
        </p:nvGrpSpPr>
        <p:grpSpPr bwMode="auto">
          <a:xfrm>
            <a:off x="298450" y="4344988"/>
            <a:ext cx="8129588" cy="733425"/>
            <a:chOff x="298883" y="4344844"/>
            <a:chExt cx="8128433" cy="733425"/>
          </a:xfrm>
        </p:grpSpPr>
        <p:graphicFrame>
          <p:nvGraphicFramePr>
            <p:cNvPr id="16404" name="Object 11"/>
            <p:cNvGraphicFramePr>
              <a:graphicFrameLocks noChangeAspect="1"/>
            </p:cNvGraphicFramePr>
            <p:nvPr/>
          </p:nvGraphicFramePr>
          <p:xfrm>
            <a:off x="4017241" y="4344844"/>
            <a:ext cx="4410075" cy="733425"/>
          </p:xfrm>
          <a:graphic>
            <a:graphicData uri="http://schemas.openxmlformats.org/presentationml/2006/ole">
              <mc:AlternateContent xmlns:mc="http://schemas.openxmlformats.org/markup-compatibility/2006">
                <mc:Choice xmlns:v="urn:schemas-microsoft-com:vml" Requires="v">
                  <p:oleObj spid="_x0000_s16535" name="Equation" r:id="rId14" imgW="2895600" imgH="482600" progId="Equation.3">
                    <p:embed/>
                  </p:oleObj>
                </mc:Choice>
                <mc:Fallback>
                  <p:oleObj name="Equation" r:id="rId14" imgW="2895600" imgH="482600" progId="Equation.3">
                    <p:embed/>
                    <p:pic>
                      <p:nvPicPr>
                        <p:cNvPr id="0"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17241" y="4344844"/>
                          <a:ext cx="441007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405" name="Text Box 23"/>
            <p:cNvSpPr txBox="1">
              <a:spLocks noChangeArrowheads="1"/>
            </p:cNvSpPr>
            <p:nvPr/>
          </p:nvSpPr>
          <p:spPr bwMode="auto">
            <a:xfrm>
              <a:off x="298883" y="4536932"/>
              <a:ext cx="3684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The solution of these equations gives:</a:t>
              </a:r>
            </a:p>
          </p:txBody>
        </p:sp>
      </p:grpSp>
      <p:grpSp>
        <p:nvGrpSpPr>
          <p:cNvPr id="16397" name="Group 28"/>
          <p:cNvGrpSpPr>
            <a:grpSpLocks/>
          </p:cNvGrpSpPr>
          <p:nvPr/>
        </p:nvGrpSpPr>
        <p:grpSpPr bwMode="auto">
          <a:xfrm>
            <a:off x="287338" y="3986213"/>
            <a:ext cx="8266112" cy="365125"/>
            <a:chOff x="181" y="2511"/>
            <a:chExt cx="5207" cy="230"/>
          </a:xfrm>
        </p:grpSpPr>
        <p:graphicFrame>
          <p:nvGraphicFramePr>
            <p:cNvPr id="16402" name="Object 22"/>
            <p:cNvGraphicFramePr>
              <a:graphicFrameLocks noChangeAspect="1"/>
            </p:cNvGraphicFramePr>
            <p:nvPr/>
          </p:nvGraphicFramePr>
          <p:xfrm>
            <a:off x="3974" y="2514"/>
            <a:ext cx="1414" cy="227"/>
          </p:xfrm>
          <a:graphic>
            <a:graphicData uri="http://schemas.openxmlformats.org/presentationml/2006/ole">
              <mc:AlternateContent xmlns:mc="http://schemas.openxmlformats.org/markup-compatibility/2006">
                <mc:Choice xmlns:v="urn:schemas-microsoft-com:vml" Requires="v">
                  <p:oleObj spid="_x0000_s16536" name="Equation" r:id="rId16" imgW="1422400" imgH="228600" progId="Equation.3">
                    <p:embed/>
                  </p:oleObj>
                </mc:Choice>
                <mc:Fallback>
                  <p:oleObj name="Equation" r:id="rId16" imgW="1422400" imgH="228600" progId="Equation.3">
                    <p:embed/>
                    <p:pic>
                      <p:nvPicPr>
                        <p:cNvPr id="0" name="Object 2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74" y="2514"/>
                          <a:ext cx="141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403" name="Text Box 24"/>
            <p:cNvSpPr txBox="1">
              <a:spLocks noChangeArrowheads="1"/>
            </p:cNvSpPr>
            <p:nvPr/>
          </p:nvSpPr>
          <p:spPr bwMode="auto">
            <a:xfrm>
              <a:off x="181" y="2511"/>
              <a:ext cx="38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 And assuming that there is no load connected – i.e. R</a:t>
              </a:r>
              <a:r>
                <a:rPr lang="en-GB" altLang="zh-CN" baseline="-25000">
                  <a:ea typeface="SimSun" pitchFamily="2" charset="-122"/>
                </a:rPr>
                <a:t>L</a:t>
              </a:r>
              <a:r>
                <a:rPr lang="en-GB" altLang="zh-CN">
                  <a:ea typeface="SimSun" pitchFamily="2" charset="-122"/>
                </a:rPr>
                <a:t> =0, then </a:t>
              </a:r>
            </a:p>
          </p:txBody>
        </p:sp>
      </p:grpSp>
      <p:sp>
        <p:nvSpPr>
          <p:cNvPr id="16398" name="Text Box 25"/>
          <p:cNvSpPr txBox="1">
            <a:spLocks noChangeArrowheads="1"/>
          </p:cNvSpPr>
          <p:nvPr/>
        </p:nvSpPr>
        <p:spPr bwMode="auto">
          <a:xfrm>
            <a:off x="3252788" y="1676400"/>
            <a:ext cx="1617662"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Replacing the op-amp with its equivalent circuit gives</a:t>
            </a:r>
            <a:r>
              <a:rPr lang="en-GB" altLang="zh-CN">
                <a:ea typeface="SimSun" pitchFamily="2" charset="-122"/>
                <a:sym typeface="Symbol" pitchFamily="18" charset="2"/>
              </a:rPr>
              <a:t></a:t>
            </a:r>
          </a:p>
        </p:txBody>
      </p:sp>
      <p:grpSp>
        <p:nvGrpSpPr>
          <p:cNvPr id="16399" name="Group 34"/>
          <p:cNvGrpSpPr>
            <a:grpSpLocks/>
          </p:cNvGrpSpPr>
          <p:nvPr/>
        </p:nvGrpSpPr>
        <p:grpSpPr bwMode="auto">
          <a:xfrm>
            <a:off x="336550" y="5208588"/>
            <a:ext cx="5453063" cy="349250"/>
            <a:chOff x="281563" y="5208441"/>
            <a:chExt cx="5453203" cy="348964"/>
          </a:xfrm>
        </p:grpSpPr>
        <p:sp>
          <p:nvSpPr>
            <p:cNvPr id="16400" name="Text Box 22"/>
            <p:cNvSpPr txBox="1">
              <a:spLocks noChangeArrowheads="1"/>
            </p:cNvSpPr>
            <p:nvPr/>
          </p:nvSpPr>
          <p:spPr bwMode="auto">
            <a:xfrm>
              <a:off x="281563" y="5208441"/>
              <a:ext cx="30296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Note that usually r</a:t>
              </a:r>
              <a:r>
                <a:rPr lang="en-GB" altLang="zh-CN" baseline="-25000">
                  <a:ea typeface="SimSun" pitchFamily="2" charset="-122"/>
                </a:rPr>
                <a:t>O</a:t>
              </a:r>
              <a:r>
                <a:rPr lang="en-GB" altLang="zh-CN">
                  <a:ea typeface="SimSun" pitchFamily="2" charset="-122"/>
                </a:rPr>
                <a:t> &lt;&lt; R</a:t>
              </a:r>
              <a:r>
                <a:rPr lang="en-GB" altLang="zh-CN" baseline="-25000">
                  <a:ea typeface="SimSun" pitchFamily="2" charset="-122"/>
                </a:rPr>
                <a:t>2</a:t>
              </a:r>
              <a:r>
                <a:rPr lang="en-GB" altLang="zh-CN">
                  <a:ea typeface="SimSun" pitchFamily="2" charset="-122"/>
                </a:rPr>
                <a:t> so:</a:t>
              </a:r>
            </a:p>
          </p:txBody>
        </p:sp>
        <p:graphicFrame>
          <p:nvGraphicFramePr>
            <p:cNvPr id="16401" name="Object 29"/>
            <p:cNvGraphicFramePr>
              <a:graphicFrameLocks noChangeAspect="1"/>
            </p:cNvGraphicFramePr>
            <p:nvPr/>
          </p:nvGraphicFramePr>
          <p:xfrm>
            <a:off x="3316941" y="5210027"/>
            <a:ext cx="2417825" cy="347378"/>
          </p:xfrm>
          <a:graphic>
            <a:graphicData uri="http://schemas.openxmlformats.org/presentationml/2006/ole">
              <mc:AlternateContent xmlns:mc="http://schemas.openxmlformats.org/markup-compatibility/2006">
                <mc:Choice xmlns:v="urn:schemas-microsoft-com:vml" Requires="v">
                  <p:oleObj spid="_x0000_s16537" name="Equation" r:id="rId18" imgW="1587500" imgH="228600" progId="Equation.3">
                    <p:embed/>
                  </p:oleObj>
                </mc:Choice>
                <mc:Fallback>
                  <p:oleObj name="Equation" r:id="rId18" imgW="1587500" imgH="228600" progId="Equation.3">
                    <p:embed/>
                    <p:pic>
                      <p:nvPicPr>
                        <p:cNvPr id="0" name="Object 2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16941" y="5210027"/>
                          <a:ext cx="2417825" cy="347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74435713-F32F-4DBE-B26D-FDEC883FFE39}" type="slidenum">
              <a:rPr lang="en-GB" altLang="en-US" sz="1200" smtClean="0">
                <a:latin typeface="Garamond" pitchFamily="18" charset="0"/>
              </a:rPr>
              <a:pPr eaLnBrk="1" hangingPunct="1"/>
              <a:t>19</a:t>
            </a:fld>
            <a:endParaRPr lang="en-GB" altLang="en-US" sz="1200" smtClean="0">
              <a:latin typeface="Garamond" pitchFamily="18" charset="0"/>
            </a:endParaRPr>
          </a:p>
        </p:txBody>
      </p:sp>
      <p:sp>
        <p:nvSpPr>
          <p:cNvPr id="17411"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grpSp>
        <p:nvGrpSpPr>
          <p:cNvPr id="17412" name="Group 36"/>
          <p:cNvGrpSpPr>
            <a:grpSpLocks/>
          </p:cNvGrpSpPr>
          <p:nvPr/>
        </p:nvGrpSpPr>
        <p:grpSpPr bwMode="auto">
          <a:xfrm>
            <a:off x="503238" y="855663"/>
            <a:ext cx="6096000" cy="388937"/>
            <a:chOff x="503238" y="855520"/>
            <a:chExt cx="6096433" cy="388938"/>
          </a:xfrm>
        </p:grpSpPr>
        <p:sp>
          <p:nvSpPr>
            <p:cNvPr id="17442" name="Text Box 22"/>
            <p:cNvSpPr txBox="1">
              <a:spLocks noChangeArrowheads="1"/>
            </p:cNvSpPr>
            <p:nvPr/>
          </p:nvSpPr>
          <p:spPr bwMode="auto">
            <a:xfrm>
              <a:off x="503238" y="885825"/>
              <a:ext cx="420730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Note also that often  R</a:t>
              </a:r>
              <a:r>
                <a:rPr lang="en-GB" altLang="zh-CN" baseline="-25000">
                  <a:ea typeface="SimSun" pitchFamily="2" charset="-122"/>
                </a:rPr>
                <a:t>1</a:t>
              </a:r>
              <a:r>
                <a:rPr lang="en-GB" altLang="zh-CN">
                  <a:ea typeface="SimSun" pitchFamily="2" charset="-122"/>
                </a:rPr>
                <a:t>//R</a:t>
              </a:r>
              <a:r>
                <a:rPr lang="en-GB" altLang="zh-CN" baseline="-25000">
                  <a:ea typeface="SimSun" pitchFamily="2" charset="-122"/>
                </a:rPr>
                <a:t>2</a:t>
              </a:r>
              <a:r>
                <a:rPr lang="en-GB" altLang="zh-CN">
                  <a:ea typeface="SimSun" pitchFamily="2" charset="-122"/>
                </a:rPr>
                <a:t> &lt;&lt; r</a:t>
              </a:r>
              <a:r>
                <a:rPr lang="en-GB" altLang="zh-CN" baseline="-25000">
                  <a:ea typeface="SimSun" pitchFamily="2" charset="-122"/>
                </a:rPr>
                <a:t>d</a:t>
              </a:r>
              <a:r>
                <a:rPr lang="en-GB" altLang="zh-CN">
                  <a:ea typeface="SimSun" pitchFamily="2" charset="-122"/>
                </a:rPr>
                <a:t>[1+</a:t>
              </a:r>
              <a:r>
                <a:rPr lang="el-GR">
                  <a:cs typeface="Arial" charset="0"/>
                </a:rPr>
                <a:t>β</a:t>
              </a:r>
              <a:r>
                <a:rPr lang="en-GB" altLang="zh-CN">
                  <a:ea typeface="SimSun" pitchFamily="2" charset="-122"/>
                </a:rPr>
                <a:t>A</a:t>
              </a:r>
              <a:r>
                <a:rPr lang="en-GB" altLang="zh-CN" baseline="-25000">
                  <a:ea typeface="SimSun" pitchFamily="2" charset="-122"/>
                </a:rPr>
                <a:t>OL</a:t>
              </a:r>
              <a:r>
                <a:rPr lang="en-GB" altLang="zh-CN">
                  <a:ea typeface="SimSun" pitchFamily="2" charset="-122"/>
                  <a:cs typeface="Arial" charset="0"/>
                </a:rPr>
                <a:t>] </a:t>
              </a:r>
              <a:r>
                <a:rPr lang="en-GB" altLang="zh-CN">
                  <a:ea typeface="SimSun" pitchFamily="2" charset="-122"/>
                </a:rPr>
                <a:t>so</a:t>
              </a:r>
            </a:p>
          </p:txBody>
        </p:sp>
        <p:graphicFrame>
          <p:nvGraphicFramePr>
            <p:cNvPr id="17443" name="Object 24"/>
            <p:cNvGraphicFramePr>
              <a:graphicFrameLocks noChangeAspect="1"/>
            </p:cNvGraphicFramePr>
            <p:nvPr/>
          </p:nvGraphicFramePr>
          <p:xfrm>
            <a:off x="4681971" y="855520"/>
            <a:ext cx="1917700" cy="388938"/>
          </p:xfrm>
          <a:graphic>
            <a:graphicData uri="http://schemas.openxmlformats.org/presentationml/2006/ole">
              <mc:AlternateContent xmlns:mc="http://schemas.openxmlformats.org/markup-compatibility/2006">
                <mc:Choice xmlns:v="urn:schemas-microsoft-com:vml" Requires="v">
                  <p:oleObj spid="_x0000_s17556" name="Equation" r:id="rId4" imgW="1130300" imgH="228600" progId="Equation.3">
                    <p:embed/>
                  </p:oleObj>
                </mc:Choice>
                <mc:Fallback>
                  <p:oleObj name="Equation" r:id="rId4" imgW="1130300" imgH="228600" progId="Equation.3">
                    <p:embed/>
                    <p:pic>
                      <p:nvPicPr>
                        <p:cNvPr id="0"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1971" y="855520"/>
                          <a:ext cx="19177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7413" name="Group 90"/>
          <p:cNvGrpSpPr>
            <a:grpSpLocks/>
          </p:cNvGrpSpPr>
          <p:nvPr/>
        </p:nvGrpSpPr>
        <p:grpSpPr bwMode="auto">
          <a:xfrm>
            <a:off x="304800" y="1370013"/>
            <a:ext cx="8389938" cy="754062"/>
            <a:chOff x="227" y="1072"/>
            <a:chExt cx="5285" cy="475"/>
          </a:xfrm>
        </p:grpSpPr>
        <p:sp>
          <p:nvSpPr>
            <p:cNvPr id="17438" name="Text Box 26"/>
            <p:cNvSpPr txBox="1">
              <a:spLocks noChangeArrowheads="1"/>
            </p:cNvSpPr>
            <p:nvPr/>
          </p:nvSpPr>
          <p:spPr bwMode="auto">
            <a:xfrm>
              <a:off x="352" y="1096"/>
              <a:ext cx="446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So the effective input resistance ‘seen’ by the source is increased from r</a:t>
              </a:r>
              <a:r>
                <a:rPr lang="en-GB" altLang="zh-CN" baseline="-25000">
                  <a:ea typeface="SimSun" pitchFamily="2" charset="-122"/>
                </a:rPr>
                <a:t>d</a:t>
              </a:r>
              <a:r>
                <a:rPr lang="en-GB" altLang="zh-CN">
                  <a:ea typeface="SimSun" pitchFamily="2" charset="-122"/>
                </a:rPr>
                <a:t> to </a:t>
              </a:r>
            </a:p>
          </p:txBody>
        </p:sp>
        <p:graphicFrame>
          <p:nvGraphicFramePr>
            <p:cNvPr id="17439" name="Object 27"/>
            <p:cNvGraphicFramePr>
              <a:graphicFrameLocks noChangeAspect="1"/>
            </p:cNvGraphicFramePr>
            <p:nvPr/>
          </p:nvGraphicFramePr>
          <p:xfrm>
            <a:off x="4664" y="1101"/>
            <a:ext cx="804" cy="219"/>
          </p:xfrm>
          <a:graphic>
            <a:graphicData uri="http://schemas.openxmlformats.org/presentationml/2006/ole">
              <mc:AlternateContent xmlns:mc="http://schemas.openxmlformats.org/markup-compatibility/2006">
                <mc:Choice xmlns:v="urn:schemas-microsoft-com:vml" Requires="v">
                  <p:oleObj spid="_x0000_s17557" name="Equation" r:id="rId6" imgW="838200" imgH="228600" progId="Equation.3">
                    <p:embed/>
                  </p:oleObj>
                </mc:Choice>
                <mc:Fallback>
                  <p:oleObj name="Equation" r:id="rId6" imgW="838200" imgH="228600" progId="Equation.3">
                    <p:embed/>
                    <p:pic>
                      <p:nvPicPr>
                        <p:cNvPr id="0" name="Object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64" y="1101"/>
                          <a:ext cx="80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40" name="Rectangle 45"/>
            <p:cNvSpPr>
              <a:spLocks noChangeArrowheads="1"/>
            </p:cNvSpPr>
            <p:nvPr/>
          </p:nvSpPr>
          <p:spPr bwMode="auto">
            <a:xfrm>
              <a:off x="227" y="1072"/>
              <a:ext cx="5285" cy="4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41" name="Text Box 48"/>
            <p:cNvSpPr txBox="1">
              <a:spLocks noChangeArrowheads="1"/>
            </p:cNvSpPr>
            <p:nvPr/>
          </p:nvSpPr>
          <p:spPr bwMode="auto">
            <a:xfrm>
              <a:off x="343" y="1281"/>
              <a:ext cx="446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as a result of the series applied feedback </a:t>
              </a:r>
            </a:p>
          </p:txBody>
        </p:sp>
      </p:grpSp>
      <p:sp>
        <p:nvSpPr>
          <p:cNvPr id="17414" name="Text Box 50"/>
          <p:cNvSpPr txBox="1">
            <a:spLocks noChangeArrowheads="1"/>
          </p:cNvSpPr>
          <p:nvPr/>
        </p:nvSpPr>
        <p:spPr bwMode="auto">
          <a:xfrm>
            <a:off x="207963" y="2336800"/>
            <a:ext cx="7334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An understanding of why this happens can be obtained as follows (ignoring r</a:t>
            </a:r>
            <a:r>
              <a:rPr lang="en-GB" altLang="zh-CN" baseline="-25000">
                <a:ea typeface="SimSun" pitchFamily="2" charset="-122"/>
              </a:rPr>
              <a:t>o</a:t>
            </a:r>
            <a:r>
              <a:rPr lang="en-GB" altLang="zh-CN">
                <a:ea typeface="SimSun" pitchFamily="2" charset="-122"/>
              </a:rPr>
              <a:t>):</a:t>
            </a:r>
          </a:p>
        </p:txBody>
      </p:sp>
      <p:sp>
        <p:nvSpPr>
          <p:cNvPr id="17415" name="Text Box 51"/>
          <p:cNvSpPr txBox="1">
            <a:spLocks noChangeArrowheads="1"/>
          </p:cNvSpPr>
          <p:nvPr/>
        </p:nvSpPr>
        <p:spPr bwMode="auto">
          <a:xfrm>
            <a:off x="238125" y="2765425"/>
            <a:ext cx="5716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If the input voltage is v</a:t>
            </a:r>
            <a:r>
              <a:rPr lang="en-GB" altLang="zh-CN" baseline="-25000">
                <a:ea typeface="SimSun" pitchFamily="2" charset="-122"/>
              </a:rPr>
              <a:t>p</a:t>
            </a:r>
            <a:r>
              <a:rPr lang="en-GB" altLang="zh-CN">
                <a:ea typeface="SimSun" pitchFamily="2" charset="-122"/>
              </a:rPr>
              <a:t> then the feedback makes v</a:t>
            </a:r>
            <a:r>
              <a:rPr lang="en-GB" altLang="zh-CN" baseline="-25000">
                <a:ea typeface="SimSun" pitchFamily="2" charset="-122"/>
              </a:rPr>
              <a:t>n</a:t>
            </a:r>
            <a:r>
              <a:rPr lang="en-GB" altLang="zh-CN">
                <a:ea typeface="SimSun" pitchFamily="2" charset="-122"/>
              </a:rPr>
              <a:t> equal to: </a:t>
            </a:r>
            <a:endParaRPr lang="en-GB" altLang="zh-CN" baseline="-25000">
              <a:ea typeface="SimSun" pitchFamily="2" charset="-122"/>
            </a:endParaRPr>
          </a:p>
        </p:txBody>
      </p:sp>
      <p:graphicFrame>
        <p:nvGraphicFramePr>
          <p:cNvPr id="17416" name="Object 52"/>
          <p:cNvGraphicFramePr>
            <a:graphicFrameLocks noChangeAspect="1"/>
          </p:cNvGraphicFramePr>
          <p:nvPr/>
        </p:nvGraphicFramePr>
        <p:xfrm>
          <a:off x="806450" y="3222625"/>
          <a:ext cx="2379663" cy="366713"/>
        </p:xfrm>
        <a:graphic>
          <a:graphicData uri="http://schemas.openxmlformats.org/presentationml/2006/ole">
            <mc:AlternateContent xmlns:mc="http://schemas.openxmlformats.org/markup-compatibility/2006">
              <mc:Choice xmlns:v="urn:schemas-microsoft-com:vml" Requires="v">
                <p:oleObj spid="_x0000_s17558" name="Equation" r:id="rId8" imgW="1562100" imgH="241300" progId="Equation.3">
                  <p:embed/>
                </p:oleObj>
              </mc:Choice>
              <mc:Fallback>
                <p:oleObj name="Equation" r:id="rId8" imgW="1562100" imgH="241300" progId="Equation.3">
                  <p:embed/>
                  <p:pic>
                    <p:nvPicPr>
                      <p:cNvPr id="0" name="Object 5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6450" y="3222625"/>
                        <a:ext cx="23796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7417" name="Group 94"/>
          <p:cNvGrpSpPr>
            <a:grpSpLocks/>
          </p:cNvGrpSpPr>
          <p:nvPr/>
        </p:nvGrpSpPr>
        <p:grpSpPr bwMode="auto">
          <a:xfrm>
            <a:off x="388938" y="3656013"/>
            <a:ext cx="6343650" cy="601662"/>
            <a:chOff x="245" y="2303"/>
            <a:chExt cx="3996" cy="379"/>
          </a:xfrm>
        </p:grpSpPr>
        <p:graphicFrame>
          <p:nvGraphicFramePr>
            <p:cNvPr id="17436" name="Object 65"/>
            <p:cNvGraphicFramePr>
              <a:graphicFrameLocks noChangeAspect="1"/>
            </p:cNvGraphicFramePr>
            <p:nvPr/>
          </p:nvGraphicFramePr>
          <p:xfrm>
            <a:off x="245" y="2303"/>
            <a:ext cx="1056" cy="379"/>
          </p:xfrm>
          <a:graphic>
            <a:graphicData uri="http://schemas.openxmlformats.org/presentationml/2006/ole">
              <mc:AlternateContent xmlns:mc="http://schemas.openxmlformats.org/markup-compatibility/2006">
                <mc:Choice xmlns:v="urn:schemas-microsoft-com:vml" Requires="v">
                  <p:oleObj spid="_x0000_s17559" name="Equation" r:id="rId10" imgW="1193800" imgH="431800" progId="Equation.3">
                    <p:embed/>
                  </p:oleObj>
                </mc:Choice>
                <mc:Fallback>
                  <p:oleObj name="Equation" r:id="rId10" imgW="1193800" imgH="431800" progId="Equation.3">
                    <p:embed/>
                    <p:pic>
                      <p:nvPicPr>
                        <p:cNvPr id="0" name="Object 6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5" y="2303"/>
                          <a:ext cx="1056"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37" name="Text Box 66"/>
            <p:cNvSpPr txBox="1">
              <a:spLocks noChangeArrowheads="1"/>
            </p:cNvSpPr>
            <p:nvPr/>
          </p:nvSpPr>
          <p:spPr bwMode="auto">
            <a:xfrm>
              <a:off x="1441" y="2399"/>
              <a:ext cx="28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(which is usually only very slightly less than v</a:t>
              </a:r>
              <a:r>
                <a:rPr lang="en-GB" altLang="zh-CN" baseline="-25000">
                  <a:ea typeface="SimSun" pitchFamily="2" charset="-122"/>
                </a:rPr>
                <a:t>p</a:t>
              </a:r>
              <a:r>
                <a:rPr lang="en-GB" altLang="zh-CN">
                  <a:ea typeface="SimSun" pitchFamily="2" charset="-122"/>
                </a:rPr>
                <a:t>) </a:t>
              </a:r>
              <a:endParaRPr lang="en-GB" altLang="zh-CN" baseline="-25000">
                <a:ea typeface="SimSun" pitchFamily="2" charset="-122"/>
              </a:endParaRPr>
            </a:p>
          </p:txBody>
        </p:sp>
      </p:grpSp>
      <p:sp>
        <p:nvSpPr>
          <p:cNvPr id="17418" name="Text Box 70"/>
          <p:cNvSpPr txBox="1">
            <a:spLocks noChangeArrowheads="1"/>
          </p:cNvSpPr>
          <p:nvPr/>
        </p:nvSpPr>
        <p:spPr bwMode="auto">
          <a:xfrm>
            <a:off x="100013" y="4319588"/>
            <a:ext cx="779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So feedback makes the actual voltage drop across r</a:t>
            </a:r>
            <a:r>
              <a:rPr lang="en-GB" altLang="zh-CN" baseline="-25000">
                <a:ea typeface="SimSun" pitchFamily="2" charset="-122"/>
              </a:rPr>
              <a:t>d</a:t>
            </a:r>
            <a:r>
              <a:rPr lang="en-GB" altLang="zh-CN">
                <a:ea typeface="SimSun" pitchFamily="2" charset="-122"/>
              </a:rPr>
              <a:t> much </a:t>
            </a:r>
            <a:r>
              <a:rPr lang="en-GB" altLang="zh-CN" i="1">
                <a:ea typeface="SimSun" pitchFamily="2" charset="-122"/>
              </a:rPr>
              <a:t>smaller</a:t>
            </a:r>
            <a:r>
              <a:rPr lang="en-GB" altLang="zh-CN">
                <a:ea typeface="SimSun" pitchFamily="2" charset="-122"/>
              </a:rPr>
              <a:t> than v</a:t>
            </a:r>
            <a:r>
              <a:rPr lang="en-GB" altLang="zh-CN" baseline="-25000">
                <a:ea typeface="SimSun" pitchFamily="2" charset="-122"/>
              </a:rPr>
              <a:t>p</a:t>
            </a:r>
            <a:r>
              <a:rPr lang="en-GB" altLang="zh-CN">
                <a:ea typeface="SimSun" pitchFamily="2" charset="-122"/>
              </a:rPr>
              <a:t> alone</a:t>
            </a:r>
            <a:endParaRPr lang="en-GB" altLang="zh-CN" baseline="-25000">
              <a:ea typeface="SimSun" pitchFamily="2" charset="-122"/>
            </a:endParaRPr>
          </a:p>
        </p:txBody>
      </p:sp>
      <p:grpSp>
        <p:nvGrpSpPr>
          <p:cNvPr id="17419" name="Group 88"/>
          <p:cNvGrpSpPr>
            <a:grpSpLocks/>
          </p:cNvGrpSpPr>
          <p:nvPr/>
        </p:nvGrpSpPr>
        <p:grpSpPr bwMode="auto">
          <a:xfrm>
            <a:off x="6645275" y="2698750"/>
            <a:ext cx="2498725" cy="2001838"/>
            <a:chOff x="4064" y="1444"/>
            <a:chExt cx="1574" cy="1261"/>
          </a:xfrm>
        </p:grpSpPr>
        <p:graphicFrame>
          <p:nvGraphicFramePr>
            <p:cNvPr id="17425" name="Object 54"/>
            <p:cNvGraphicFramePr>
              <a:graphicFrameLocks noChangeAspect="1"/>
            </p:cNvGraphicFramePr>
            <p:nvPr/>
          </p:nvGraphicFramePr>
          <p:xfrm>
            <a:off x="4269" y="1444"/>
            <a:ext cx="794" cy="1216"/>
          </p:xfrm>
          <a:graphic>
            <a:graphicData uri="http://schemas.openxmlformats.org/presentationml/2006/ole">
              <mc:AlternateContent xmlns:mc="http://schemas.openxmlformats.org/markup-compatibility/2006">
                <mc:Choice xmlns:v="urn:schemas-microsoft-com:vml" Requires="v">
                  <p:oleObj spid="_x0000_s17560" r:id="rId12" imgW="688848" imgH="1125728" progId="Visio.Drawing.6">
                    <p:embed/>
                  </p:oleObj>
                </mc:Choice>
                <mc:Fallback>
                  <p:oleObj r:id="rId12" imgW="688848" imgH="1125728" progId="Visio.Drawing.6">
                    <p:embed/>
                    <p:pic>
                      <p:nvPicPr>
                        <p:cNvPr id="0" name="Object 5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69" y="1444"/>
                          <a:ext cx="794" cy="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26" name="Line 60"/>
            <p:cNvSpPr>
              <a:spLocks noChangeShapeType="1"/>
            </p:cNvSpPr>
            <p:nvPr/>
          </p:nvSpPr>
          <p:spPr bwMode="auto">
            <a:xfrm>
              <a:off x="4744" y="2597"/>
              <a:ext cx="30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7" name="Rectangle 57"/>
            <p:cNvSpPr>
              <a:spLocks noChangeArrowheads="1"/>
            </p:cNvSpPr>
            <p:nvPr/>
          </p:nvSpPr>
          <p:spPr bwMode="auto">
            <a:xfrm>
              <a:off x="4795" y="2316"/>
              <a:ext cx="257" cy="3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7428" name="Line 61"/>
            <p:cNvSpPr>
              <a:spLocks noChangeShapeType="1"/>
            </p:cNvSpPr>
            <p:nvPr/>
          </p:nvSpPr>
          <p:spPr bwMode="auto">
            <a:xfrm flipV="1">
              <a:off x="4932" y="2479"/>
              <a:ext cx="0" cy="16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29" name="Text Box 62"/>
            <p:cNvSpPr txBox="1">
              <a:spLocks noChangeArrowheads="1"/>
            </p:cNvSpPr>
            <p:nvPr/>
          </p:nvSpPr>
          <p:spPr bwMode="auto">
            <a:xfrm>
              <a:off x="5035" y="2493"/>
              <a:ext cx="6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v</a:t>
              </a:r>
              <a:r>
                <a:rPr lang="en-GB" altLang="zh-CN" baseline="-25000">
                  <a:ea typeface="SimSun" pitchFamily="2" charset="-122"/>
                </a:rPr>
                <a:t>n</a:t>
              </a:r>
              <a:r>
                <a:rPr lang="en-GB" altLang="zh-CN">
                  <a:ea typeface="SimSun" pitchFamily="2" charset="-122"/>
                </a:rPr>
                <a:t>= </a:t>
              </a:r>
              <a:r>
                <a:rPr lang="el-GR">
                  <a:cs typeface="Arial" charset="0"/>
                </a:rPr>
                <a:t>β</a:t>
              </a:r>
              <a:r>
                <a:rPr lang="en-GB" altLang="zh-CN">
                  <a:ea typeface="SimSun" pitchFamily="2" charset="-122"/>
                  <a:cs typeface="Arial" charset="0"/>
                </a:rPr>
                <a:t>v</a:t>
              </a:r>
              <a:r>
                <a:rPr lang="en-GB" altLang="zh-CN" baseline="-25000">
                  <a:ea typeface="SimSun" pitchFamily="2" charset="-122"/>
                  <a:cs typeface="Arial" charset="0"/>
                </a:rPr>
                <a:t>O</a:t>
              </a:r>
              <a:endParaRPr lang="el-GR" baseline="-25000">
                <a:cs typeface="Arial" charset="0"/>
              </a:endParaRPr>
            </a:p>
          </p:txBody>
        </p:sp>
        <p:sp>
          <p:nvSpPr>
            <p:cNvPr id="17430" name="Text Box 72"/>
            <p:cNvSpPr txBox="1">
              <a:spLocks noChangeArrowheads="1"/>
            </p:cNvSpPr>
            <p:nvPr/>
          </p:nvSpPr>
          <p:spPr bwMode="auto">
            <a:xfrm>
              <a:off x="4282" y="1557"/>
              <a:ext cx="278" cy="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v</a:t>
              </a:r>
              <a:r>
                <a:rPr lang="en-GB" altLang="zh-CN" baseline="-25000">
                  <a:ea typeface="SimSun" pitchFamily="2" charset="-122"/>
                </a:rPr>
                <a:t>p</a:t>
              </a:r>
            </a:p>
          </p:txBody>
        </p:sp>
        <p:sp>
          <p:nvSpPr>
            <p:cNvPr id="17431" name="Line 80"/>
            <p:cNvSpPr>
              <a:spLocks noChangeShapeType="1"/>
            </p:cNvSpPr>
            <p:nvPr/>
          </p:nvSpPr>
          <p:spPr bwMode="auto">
            <a:xfrm>
              <a:off x="4483" y="1831"/>
              <a:ext cx="14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32" name="Text Box 81"/>
            <p:cNvSpPr txBox="1">
              <a:spLocks noChangeArrowheads="1"/>
            </p:cNvSpPr>
            <p:nvPr/>
          </p:nvSpPr>
          <p:spPr bwMode="auto">
            <a:xfrm>
              <a:off x="4533" y="1568"/>
              <a:ext cx="2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i</a:t>
              </a:r>
              <a:r>
                <a:rPr lang="en-GB" altLang="zh-CN" baseline="-25000">
                  <a:ea typeface="SimSun" pitchFamily="2" charset="-122"/>
                </a:rPr>
                <a:t>in</a:t>
              </a:r>
            </a:p>
          </p:txBody>
        </p:sp>
        <p:sp>
          <p:nvSpPr>
            <p:cNvPr id="17433" name="Line 85"/>
            <p:cNvSpPr>
              <a:spLocks noChangeShapeType="1"/>
            </p:cNvSpPr>
            <p:nvPr/>
          </p:nvSpPr>
          <p:spPr bwMode="auto">
            <a:xfrm>
              <a:off x="4209" y="1968"/>
              <a:ext cx="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34" name="Line 86"/>
            <p:cNvSpPr>
              <a:spLocks noChangeShapeType="1"/>
            </p:cNvSpPr>
            <p:nvPr/>
          </p:nvSpPr>
          <p:spPr bwMode="auto">
            <a:xfrm>
              <a:off x="4209" y="1763"/>
              <a:ext cx="0" cy="20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5" name="Text Box 87"/>
            <p:cNvSpPr txBox="1">
              <a:spLocks noChangeArrowheads="1"/>
            </p:cNvSpPr>
            <p:nvPr/>
          </p:nvSpPr>
          <p:spPr bwMode="auto">
            <a:xfrm>
              <a:off x="4064" y="1540"/>
              <a:ext cx="2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R</a:t>
              </a:r>
              <a:r>
                <a:rPr lang="en-GB" altLang="zh-CN" baseline="-25000">
                  <a:ea typeface="SimSun" pitchFamily="2" charset="-122"/>
                </a:rPr>
                <a:t>in</a:t>
              </a:r>
            </a:p>
          </p:txBody>
        </p:sp>
      </p:grpSp>
      <p:sp>
        <p:nvSpPr>
          <p:cNvPr id="17420" name="Rectangle 89"/>
          <p:cNvSpPr>
            <a:spLocks noChangeArrowheads="1"/>
          </p:cNvSpPr>
          <p:nvPr/>
        </p:nvSpPr>
        <p:spPr bwMode="auto">
          <a:xfrm>
            <a:off x="3211513" y="5508625"/>
            <a:ext cx="2192337" cy="6143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aphicFrame>
        <p:nvGraphicFramePr>
          <p:cNvPr id="17421" name="Object 63"/>
          <p:cNvGraphicFramePr>
            <a:graphicFrameLocks noChangeAspect="1"/>
          </p:cNvGraphicFramePr>
          <p:nvPr/>
        </p:nvGraphicFramePr>
        <p:xfrm>
          <a:off x="4465638" y="4697413"/>
          <a:ext cx="4465637" cy="708025"/>
        </p:xfrm>
        <a:graphic>
          <a:graphicData uri="http://schemas.openxmlformats.org/presentationml/2006/ole">
            <mc:AlternateContent xmlns:mc="http://schemas.openxmlformats.org/markup-compatibility/2006">
              <mc:Choice xmlns:v="urn:schemas-microsoft-com:vml" Requires="v">
                <p:oleObj spid="_x0000_s17561" name="Equation" r:id="rId14" imgW="2959100" imgH="469900" progId="Equation.3">
                  <p:embed/>
                </p:oleObj>
              </mc:Choice>
              <mc:Fallback>
                <p:oleObj name="Equation" r:id="rId14" imgW="2959100" imgH="469900" progId="Equation.3">
                  <p:embed/>
                  <p:pic>
                    <p:nvPicPr>
                      <p:cNvPr id="0" name="Object 6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65638" y="4697413"/>
                        <a:ext cx="44656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22" name="Object 83"/>
          <p:cNvGraphicFramePr>
            <a:graphicFrameLocks noChangeAspect="1"/>
          </p:cNvGraphicFramePr>
          <p:nvPr/>
        </p:nvGraphicFramePr>
        <p:xfrm>
          <a:off x="488950" y="4710113"/>
          <a:ext cx="3957638" cy="719137"/>
        </p:xfrm>
        <a:graphic>
          <a:graphicData uri="http://schemas.openxmlformats.org/presentationml/2006/ole">
            <mc:AlternateContent xmlns:mc="http://schemas.openxmlformats.org/markup-compatibility/2006">
              <mc:Choice xmlns:v="urn:schemas-microsoft-com:vml" Requires="v">
                <p:oleObj spid="_x0000_s17562" name="Equation" r:id="rId16" imgW="2654300" imgH="482600" progId="Equation.3">
                  <p:embed/>
                </p:oleObj>
              </mc:Choice>
              <mc:Fallback>
                <p:oleObj name="Equation" r:id="rId16" imgW="2654300" imgH="482600" progId="Equation.3">
                  <p:embed/>
                  <p:pic>
                    <p:nvPicPr>
                      <p:cNvPr id="0" name="Object 8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8950" y="4710113"/>
                        <a:ext cx="3957638"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23" name="Text Box 95"/>
          <p:cNvSpPr txBox="1">
            <a:spLocks noChangeArrowheads="1"/>
          </p:cNvSpPr>
          <p:nvPr/>
        </p:nvSpPr>
        <p:spPr bwMode="auto">
          <a:xfrm>
            <a:off x="87313" y="4910138"/>
            <a:ext cx="485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i.e.</a:t>
            </a:r>
            <a:endParaRPr lang="en-GB" altLang="zh-CN" baseline="-25000">
              <a:ea typeface="SimSun" pitchFamily="2" charset="-122"/>
            </a:endParaRPr>
          </a:p>
        </p:txBody>
      </p:sp>
      <p:graphicFrame>
        <p:nvGraphicFramePr>
          <p:cNvPr id="17424" name="Object 97"/>
          <p:cNvGraphicFramePr>
            <a:graphicFrameLocks noChangeAspect="1"/>
          </p:cNvGraphicFramePr>
          <p:nvPr/>
        </p:nvGraphicFramePr>
        <p:xfrm>
          <a:off x="3402013" y="5627688"/>
          <a:ext cx="1817687" cy="385762"/>
        </p:xfrm>
        <a:graphic>
          <a:graphicData uri="http://schemas.openxmlformats.org/presentationml/2006/ole">
            <mc:AlternateContent xmlns:mc="http://schemas.openxmlformats.org/markup-compatibility/2006">
              <mc:Choice xmlns:v="urn:schemas-microsoft-com:vml" Requires="v">
                <p:oleObj spid="_x0000_s17563" name="Equation" r:id="rId18" imgW="1079500" imgH="228600" progId="Equation.3">
                  <p:embed/>
                </p:oleObj>
              </mc:Choice>
              <mc:Fallback>
                <p:oleObj name="Equation" r:id="rId18" imgW="1079500" imgH="228600" progId="Equation.3">
                  <p:embed/>
                  <p:pic>
                    <p:nvPicPr>
                      <p:cNvPr id="0" name="Object 9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402013" y="5627688"/>
                        <a:ext cx="1817687"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6F217682-586E-4B69-B2FC-1A2A2B047CA9}" type="slidenum">
              <a:rPr lang="en-GB" altLang="en-US" sz="1200" smtClean="0">
                <a:latin typeface="Garamond" pitchFamily="18" charset="0"/>
              </a:rPr>
              <a:pPr eaLnBrk="1" hangingPunct="1"/>
              <a:t>2</a:t>
            </a:fld>
            <a:endParaRPr lang="en-GB" altLang="en-US" sz="1200" smtClean="0">
              <a:latin typeface="Garamond" pitchFamily="18" charset="0"/>
            </a:endParaRPr>
          </a:p>
        </p:txBody>
      </p:sp>
      <p:sp>
        <p:nvSpPr>
          <p:cNvPr id="27658" name="Rectangle 1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 name="Rectangle 1"/>
          <p:cNvSpPr/>
          <p:nvPr/>
        </p:nvSpPr>
        <p:spPr>
          <a:xfrm>
            <a:off x="1530882" y="1673878"/>
            <a:ext cx="5893648" cy="646331"/>
          </a:xfrm>
          <a:prstGeom prst="rect">
            <a:avLst/>
          </a:prstGeom>
        </p:spPr>
        <p:txBody>
          <a:bodyPr wrap="square">
            <a:spAutoFit/>
          </a:bodyPr>
          <a:lstStyle/>
          <a:p>
            <a:pPr algn="ctr"/>
            <a:r>
              <a:rPr lang="en-GB" altLang="zh-CN" sz="3600" b="1" dirty="0" smtClean="0">
                <a:latin typeface="Times New Roman" panose="02020603050405020304" pitchFamily="18" charset="0"/>
                <a:ea typeface="SimSun" pitchFamily="2" charset="-122"/>
                <a:cs typeface="Times New Roman" panose="02020603050405020304" pitchFamily="18" charset="0"/>
              </a:rPr>
              <a:t>Part 1: Introduction</a:t>
            </a:r>
            <a:endParaRPr lang="en-US" sz="3600" b="1" dirty="0">
              <a:latin typeface="Times New Roman" panose="02020603050405020304" pitchFamily="18" charset="0"/>
              <a:cs typeface="Times New Roman" panose="02020603050405020304" pitchFamily="18" charset="0"/>
            </a:endParaRPr>
          </a:p>
        </p:txBody>
      </p:sp>
      <p:pic>
        <p:nvPicPr>
          <p:cNvPr id="29698" name="Picture 2" descr="http://www.electronics-tutorials.ws/opamp/opamp48.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8843" y="3071192"/>
            <a:ext cx="4657725"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0966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323ECF07-5ABA-4D9C-8BD2-241735C92BF5}" type="slidenum">
              <a:rPr lang="en-GB" altLang="en-US" sz="1200" smtClean="0">
                <a:latin typeface="Garamond" pitchFamily="18" charset="0"/>
              </a:rPr>
              <a:pPr eaLnBrk="1" hangingPunct="1"/>
              <a:t>20</a:t>
            </a:fld>
            <a:endParaRPr lang="en-GB" altLang="en-US" sz="1200" smtClean="0">
              <a:latin typeface="Garamond" pitchFamily="18" charset="0"/>
            </a:endParaRPr>
          </a:p>
        </p:txBody>
      </p:sp>
      <p:sp>
        <p:nvSpPr>
          <p:cNvPr id="18435"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18436" name="Rectangle 9"/>
          <p:cNvSpPr>
            <a:spLocks noChangeArrowheads="1"/>
          </p:cNvSpPr>
          <p:nvPr/>
        </p:nvSpPr>
        <p:spPr bwMode="auto">
          <a:xfrm>
            <a:off x="0" y="3211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8437" name="Text Box 4"/>
          <p:cNvSpPr txBox="1">
            <a:spLocks noChangeArrowheads="1"/>
          </p:cNvSpPr>
          <p:nvPr/>
        </p:nvSpPr>
        <p:spPr bwMode="auto">
          <a:xfrm>
            <a:off x="441325" y="887413"/>
            <a:ext cx="29384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b="1">
                <a:ea typeface="SimSun" pitchFamily="2" charset="-122"/>
              </a:rPr>
              <a:t>Output Resistance</a:t>
            </a:r>
          </a:p>
        </p:txBody>
      </p:sp>
      <p:sp>
        <p:nvSpPr>
          <p:cNvPr id="18438" name="Text Box 5"/>
          <p:cNvSpPr txBox="1">
            <a:spLocks noChangeArrowheads="1"/>
          </p:cNvSpPr>
          <p:nvPr/>
        </p:nvSpPr>
        <p:spPr bwMode="auto">
          <a:xfrm>
            <a:off x="425450" y="1258888"/>
            <a:ext cx="84137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To determine R</a:t>
            </a:r>
            <a:r>
              <a:rPr lang="en-GB" altLang="zh-CN" baseline="-25000">
                <a:ea typeface="SimSun" pitchFamily="2" charset="-122"/>
              </a:rPr>
              <a:t>o</a:t>
            </a:r>
            <a:r>
              <a:rPr lang="en-GB" altLang="zh-CN">
                <a:ea typeface="SimSun" pitchFamily="2" charset="-122"/>
              </a:rPr>
              <a:t>, turn the input down to zero and imagine a test voltage v</a:t>
            </a:r>
            <a:r>
              <a:rPr lang="en-GB" altLang="zh-CN" baseline="-25000">
                <a:ea typeface="SimSun" pitchFamily="2" charset="-122"/>
              </a:rPr>
              <a:t>t</a:t>
            </a:r>
            <a:r>
              <a:rPr lang="en-GB" altLang="zh-CN">
                <a:ea typeface="SimSun" pitchFamily="2" charset="-122"/>
              </a:rPr>
              <a:t> applied across the output terminals. Find the current i</a:t>
            </a:r>
            <a:r>
              <a:rPr lang="en-GB" altLang="zh-CN" baseline="-25000">
                <a:ea typeface="SimSun" pitchFamily="2" charset="-122"/>
              </a:rPr>
              <a:t>t</a:t>
            </a:r>
            <a:r>
              <a:rPr lang="en-GB" altLang="zh-CN">
                <a:ea typeface="SimSun" pitchFamily="2" charset="-122"/>
              </a:rPr>
              <a:t> and hence the output resistance = v</a:t>
            </a:r>
            <a:r>
              <a:rPr lang="en-GB" altLang="zh-CN" baseline="-25000">
                <a:ea typeface="SimSun" pitchFamily="2" charset="-122"/>
              </a:rPr>
              <a:t>t</a:t>
            </a:r>
            <a:r>
              <a:rPr lang="en-GB" altLang="zh-CN">
                <a:ea typeface="SimSun" pitchFamily="2" charset="-122"/>
              </a:rPr>
              <a:t>/i</a:t>
            </a:r>
            <a:r>
              <a:rPr lang="en-GB" altLang="zh-CN" baseline="-25000">
                <a:ea typeface="SimSun" pitchFamily="2" charset="-122"/>
              </a:rPr>
              <a:t>t</a:t>
            </a:r>
          </a:p>
        </p:txBody>
      </p:sp>
      <p:graphicFrame>
        <p:nvGraphicFramePr>
          <p:cNvPr id="18439" name="Object 22"/>
          <p:cNvGraphicFramePr>
            <a:graphicFrameLocks noChangeAspect="1"/>
          </p:cNvGraphicFramePr>
          <p:nvPr/>
        </p:nvGraphicFramePr>
        <p:xfrm>
          <a:off x="7196138" y="3925888"/>
          <a:ext cx="1498600" cy="341312"/>
        </p:xfrm>
        <a:graphic>
          <a:graphicData uri="http://schemas.openxmlformats.org/presentationml/2006/ole">
            <mc:AlternateContent xmlns:mc="http://schemas.openxmlformats.org/markup-compatibility/2006">
              <mc:Choice xmlns:v="urn:schemas-microsoft-com:vml" Requires="v">
                <p:oleObj spid="_x0000_s18599" name="Equation" r:id="rId4" imgW="1002865" imgH="228501" progId="Equation.3">
                  <p:embed/>
                </p:oleObj>
              </mc:Choice>
              <mc:Fallback>
                <p:oleObj name="Equation" r:id="rId4" imgW="1002865" imgH="228501" progId="Equation.3">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6138" y="3925888"/>
                        <a:ext cx="149860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0" name="Object 24"/>
          <p:cNvGraphicFramePr>
            <a:graphicFrameLocks noChangeAspect="1"/>
          </p:cNvGraphicFramePr>
          <p:nvPr/>
        </p:nvGraphicFramePr>
        <p:xfrm>
          <a:off x="4833938" y="3794125"/>
          <a:ext cx="1905000" cy="719138"/>
        </p:xfrm>
        <a:graphic>
          <a:graphicData uri="http://schemas.openxmlformats.org/presentationml/2006/ole">
            <mc:AlternateContent xmlns:mc="http://schemas.openxmlformats.org/markup-compatibility/2006">
              <mc:Choice xmlns:v="urn:schemas-microsoft-com:vml" Requires="v">
                <p:oleObj spid="_x0000_s18600" name="Equation" r:id="rId6" imgW="1143000" imgH="431800" progId="Equation.3">
                  <p:embed/>
                </p:oleObj>
              </mc:Choice>
              <mc:Fallback>
                <p:oleObj name="Equation" r:id="rId6" imgW="1143000" imgH="431800" progId="Equation.3">
                  <p:embed/>
                  <p:pic>
                    <p:nvPicPr>
                      <p:cNvPr id="0" name="Object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33938" y="3794125"/>
                        <a:ext cx="19050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1" name="Object 25"/>
          <p:cNvGraphicFramePr>
            <a:graphicFrameLocks noChangeAspect="1"/>
          </p:cNvGraphicFramePr>
          <p:nvPr/>
        </p:nvGraphicFramePr>
        <p:xfrm>
          <a:off x="2522538" y="3921125"/>
          <a:ext cx="1908175" cy="381000"/>
        </p:xfrm>
        <a:graphic>
          <a:graphicData uri="http://schemas.openxmlformats.org/presentationml/2006/ole">
            <mc:AlternateContent xmlns:mc="http://schemas.openxmlformats.org/markup-compatibility/2006">
              <mc:Choice xmlns:v="urn:schemas-microsoft-com:vml" Requires="v">
                <p:oleObj spid="_x0000_s18601" name="Equation" r:id="rId8" imgW="1143000" imgH="228600" progId="Equation.3">
                  <p:embed/>
                </p:oleObj>
              </mc:Choice>
              <mc:Fallback>
                <p:oleObj name="Equation" r:id="rId8" imgW="1143000" imgH="228600" progId="Equation.3">
                  <p:embed/>
                  <p:pic>
                    <p:nvPicPr>
                      <p:cNvPr id="0" name="Object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22538" y="3921125"/>
                        <a:ext cx="19081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2" name="Object 10"/>
          <p:cNvGraphicFramePr>
            <a:graphicFrameLocks noChangeAspect="1"/>
          </p:cNvGraphicFramePr>
          <p:nvPr/>
        </p:nvGraphicFramePr>
        <p:xfrm>
          <a:off x="1801813" y="4479925"/>
          <a:ext cx="2971800" cy="1050925"/>
        </p:xfrm>
        <a:graphic>
          <a:graphicData uri="http://schemas.openxmlformats.org/presentationml/2006/ole">
            <mc:AlternateContent xmlns:mc="http://schemas.openxmlformats.org/markup-compatibility/2006">
              <mc:Choice xmlns:v="urn:schemas-microsoft-com:vml" Requires="v">
                <p:oleObj spid="_x0000_s18602" name="Equation" r:id="rId10" imgW="1905000" imgH="673100" progId="Equation.3">
                  <p:embed/>
                </p:oleObj>
              </mc:Choice>
              <mc:Fallback>
                <p:oleObj name="Equation" r:id="rId10" imgW="1905000" imgH="6731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01813" y="4479925"/>
                        <a:ext cx="2971800"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3" name="Text Box 26"/>
          <p:cNvSpPr txBox="1">
            <a:spLocks noChangeArrowheads="1"/>
          </p:cNvSpPr>
          <p:nvPr/>
        </p:nvSpPr>
        <p:spPr bwMode="auto">
          <a:xfrm>
            <a:off x="292100" y="4627563"/>
            <a:ext cx="1439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Solving gives</a:t>
            </a:r>
          </a:p>
        </p:txBody>
      </p:sp>
      <p:sp>
        <p:nvSpPr>
          <p:cNvPr id="18444" name="Text Box 30"/>
          <p:cNvSpPr txBox="1">
            <a:spLocks noChangeArrowheads="1"/>
          </p:cNvSpPr>
          <p:nvPr/>
        </p:nvSpPr>
        <p:spPr bwMode="auto">
          <a:xfrm>
            <a:off x="277813" y="5599113"/>
            <a:ext cx="85375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So output resistance is reduced by the feedback factor 1 + </a:t>
            </a:r>
            <a:r>
              <a:rPr lang="el-GR">
                <a:cs typeface="Arial" charset="0"/>
              </a:rPr>
              <a:t>β</a:t>
            </a:r>
            <a:r>
              <a:rPr lang="en-GB" altLang="zh-CN">
                <a:ea typeface="SimSun" pitchFamily="2" charset="-122"/>
                <a:cs typeface="Arial" charset="0"/>
              </a:rPr>
              <a:t>A</a:t>
            </a:r>
            <a:r>
              <a:rPr lang="en-GB" altLang="zh-CN" baseline="-25000">
                <a:ea typeface="SimSun" pitchFamily="2" charset="-122"/>
                <a:cs typeface="Arial" charset="0"/>
              </a:rPr>
              <a:t>ol</a:t>
            </a:r>
            <a:r>
              <a:rPr lang="en-GB" altLang="zh-CN">
                <a:ea typeface="SimSun" pitchFamily="2" charset="-122"/>
                <a:cs typeface="Arial" charset="0"/>
              </a:rPr>
              <a:t> when shunt derived feedback is used</a:t>
            </a:r>
            <a:endParaRPr lang="el-GR">
              <a:cs typeface="Arial" charset="0"/>
            </a:endParaRPr>
          </a:p>
        </p:txBody>
      </p:sp>
      <p:graphicFrame>
        <p:nvGraphicFramePr>
          <p:cNvPr id="18445" name="Object 12"/>
          <p:cNvGraphicFramePr>
            <a:graphicFrameLocks noChangeAspect="1"/>
          </p:cNvGraphicFramePr>
          <p:nvPr/>
        </p:nvGraphicFramePr>
        <p:xfrm>
          <a:off x="4911725" y="4468813"/>
          <a:ext cx="1087438" cy="792162"/>
        </p:xfrm>
        <a:graphic>
          <a:graphicData uri="http://schemas.openxmlformats.org/presentationml/2006/ole">
            <mc:AlternateContent xmlns:mc="http://schemas.openxmlformats.org/markup-compatibility/2006">
              <mc:Choice xmlns:v="urn:schemas-microsoft-com:vml" Requires="v">
                <p:oleObj spid="_x0000_s18603" name="Equation" r:id="rId12" imgW="596900" imgH="431800" progId="Equation.3">
                  <p:embed/>
                </p:oleObj>
              </mc:Choice>
              <mc:Fallback>
                <p:oleObj name="Equation" r:id="rId12" imgW="596900" imgH="431800"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11725" y="4468813"/>
                        <a:ext cx="1087438"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8446" name="Group 87"/>
          <p:cNvGrpSpPr>
            <a:grpSpLocks/>
          </p:cNvGrpSpPr>
          <p:nvPr/>
        </p:nvGrpSpPr>
        <p:grpSpPr bwMode="auto">
          <a:xfrm>
            <a:off x="4210050" y="1897063"/>
            <a:ext cx="3502025" cy="1914525"/>
            <a:chOff x="2582" y="1195"/>
            <a:chExt cx="2206" cy="1206"/>
          </a:xfrm>
        </p:grpSpPr>
        <p:grpSp>
          <p:nvGrpSpPr>
            <p:cNvPr id="18490" name="Group 38"/>
            <p:cNvGrpSpPr>
              <a:grpSpLocks/>
            </p:cNvGrpSpPr>
            <p:nvPr/>
          </p:nvGrpSpPr>
          <p:grpSpPr bwMode="auto">
            <a:xfrm>
              <a:off x="2582" y="1195"/>
              <a:ext cx="2206" cy="1206"/>
              <a:chOff x="2582" y="1183"/>
              <a:chExt cx="2206" cy="1206"/>
            </a:xfrm>
          </p:grpSpPr>
          <p:graphicFrame>
            <p:nvGraphicFramePr>
              <p:cNvPr id="18492" name="Object 15"/>
              <p:cNvGraphicFramePr>
                <a:graphicFrameLocks noChangeAspect="1"/>
              </p:cNvGraphicFramePr>
              <p:nvPr/>
            </p:nvGraphicFramePr>
            <p:xfrm>
              <a:off x="2671" y="1224"/>
              <a:ext cx="2017" cy="1165"/>
            </p:xfrm>
            <a:graphic>
              <a:graphicData uri="http://schemas.openxmlformats.org/presentationml/2006/ole">
                <mc:AlternateContent xmlns:mc="http://schemas.openxmlformats.org/markup-compatibility/2006">
                  <mc:Choice xmlns:v="urn:schemas-microsoft-com:vml" Requires="v">
                    <p:oleObj spid="_x0000_s18604" r:id="rId14" imgW="2898648" imgH="1759712" progId="Visio.Drawing.6">
                      <p:embed/>
                    </p:oleObj>
                  </mc:Choice>
                  <mc:Fallback>
                    <p:oleObj r:id="rId14" imgW="2898648" imgH="1759712" progId="Visio.Drawing.6">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71" y="1224"/>
                            <a:ext cx="2017" cy="1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93" name="Rectangle 18"/>
              <p:cNvSpPr>
                <a:spLocks noChangeArrowheads="1"/>
              </p:cNvSpPr>
              <p:nvPr/>
            </p:nvSpPr>
            <p:spPr bwMode="auto">
              <a:xfrm>
                <a:off x="2582" y="1242"/>
                <a:ext cx="555" cy="80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nvGrpSpPr>
              <p:cNvPr id="18494" name="Group 28"/>
              <p:cNvGrpSpPr>
                <a:grpSpLocks/>
              </p:cNvGrpSpPr>
              <p:nvPr/>
            </p:nvGrpSpPr>
            <p:grpSpPr bwMode="auto">
              <a:xfrm>
                <a:off x="2880" y="1388"/>
                <a:ext cx="1356" cy="844"/>
                <a:chOff x="2901" y="1409"/>
                <a:chExt cx="1582" cy="985"/>
              </a:xfrm>
            </p:grpSpPr>
            <p:sp>
              <p:nvSpPr>
                <p:cNvPr id="18498" name="Line 19"/>
                <p:cNvSpPr>
                  <a:spLocks noChangeShapeType="1"/>
                </p:cNvSpPr>
                <p:nvPr/>
              </p:nvSpPr>
              <p:spPr bwMode="auto">
                <a:xfrm>
                  <a:off x="2901" y="1409"/>
                  <a:ext cx="0" cy="96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99" name="Line 20"/>
                <p:cNvSpPr>
                  <a:spLocks noChangeShapeType="1"/>
                </p:cNvSpPr>
                <p:nvPr/>
              </p:nvSpPr>
              <p:spPr bwMode="auto">
                <a:xfrm flipH="1">
                  <a:off x="2915" y="1416"/>
                  <a:ext cx="28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00" name="Line 21"/>
                <p:cNvSpPr>
                  <a:spLocks noChangeShapeType="1"/>
                </p:cNvSpPr>
                <p:nvPr/>
              </p:nvSpPr>
              <p:spPr bwMode="auto">
                <a:xfrm flipH="1">
                  <a:off x="2901" y="2394"/>
                  <a:ext cx="158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95" name="Text Box 35"/>
              <p:cNvSpPr txBox="1">
                <a:spLocks noChangeArrowheads="1"/>
              </p:cNvSpPr>
              <p:nvPr/>
            </p:nvSpPr>
            <p:spPr bwMode="auto">
              <a:xfrm>
                <a:off x="4574" y="1457"/>
                <a:ext cx="214"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200">
                    <a:ea typeface="SimSun" pitchFamily="2" charset="-122"/>
                  </a:rPr>
                  <a:t>v</a:t>
                </a:r>
                <a:r>
                  <a:rPr lang="en-GB" altLang="zh-CN" sz="1200" baseline="-25000">
                    <a:ea typeface="SimSun" pitchFamily="2" charset="-122"/>
                  </a:rPr>
                  <a:t>t</a:t>
                </a:r>
              </a:p>
            </p:txBody>
          </p:sp>
          <p:sp>
            <p:nvSpPr>
              <p:cNvPr id="18496" name="Line 36"/>
              <p:cNvSpPr>
                <a:spLocks noChangeShapeType="1"/>
              </p:cNvSpPr>
              <p:nvPr/>
            </p:nvSpPr>
            <p:spPr bwMode="auto">
              <a:xfrm flipH="1">
                <a:off x="4310" y="1388"/>
                <a:ext cx="1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97" name="Text Box 37"/>
              <p:cNvSpPr txBox="1">
                <a:spLocks noChangeArrowheads="1"/>
              </p:cNvSpPr>
              <p:nvPr/>
            </p:nvSpPr>
            <p:spPr bwMode="auto">
              <a:xfrm>
                <a:off x="4273" y="1183"/>
                <a:ext cx="214"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200">
                    <a:ea typeface="SimSun" pitchFamily="2" charset="-122"/>
                  </a:rPr>
                  <a:t>i</a:t>
                </a:r>
                <a:r>
                  <a:rPr lang="en-GB" altLang="zh-CN" sz="1200" baseline="-25000">
                    <a:ea typeface="SimSun" pitchFamily="2" charset="-122"/>
                  </a:rPr>
                  <a:t>t</a:t>
                </a:r>
              </a:p>
            </p:txBody>
          </p:sp>
        </p:grpSp>
        <p:sp>
          <p:nvSpPr>
            <p:cNvPr id="18491" name="Rectangle 39"/>
            <p:cNvSpPr>
              <a:spLocks noChangeArrowheads="1"/>
            </p:cNvSpPr>
            <p:nvPr/>
          </p:nvSpPr>
          <p:spPr bwMode="auto">
            <a:xfrm>
              <a:off x="3181" y="1259"/>
              <a:ext cx="951" cy="76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8447" name="Text Box 41"/>
          <p:cNvSpPr txBox="1">
            <a:spLocks noChangeArrowheads="1"/>
          </p:cNvSpPr>
          <p:nvPr/>
        </p:nvSpPr>
        <p:spPr bwMode="auto">
          <a:xfrm>
            <a:off x="6194425" y="4670425"/>
            <a:ext cx="2266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if r</a:t>
            </a:r>
            <a:r>
              <a:rPr lang="en-GB" altLang="zh-CN" baseline="-25000">
                <a:ea typeface="SimSun" pitchFamily="2" charset="-122"/>
              </a:rPr>
              <a:t>d</a:t>
            </a:r>
            <a:r>
              <a:rPr lang="en-GB" altLang="zh-CN">
                <a:ea typeface="SimSun" pitchFamily="2" charset="-122"/>
              </a:rPr>
              <a:t> &gt;&gt; R</a:t>
            </a:r>
            <a:r>
              <a:rPr lang="en-GB" altLang="zh-CN" baseline="-25000">
                <a:ea typeface="SimSun" pitchFamily="2" charset="-122"/>
              </a:rPr>
              <a:t>1</a:t>
            </a:r>
            <a:r>
              <a:rPr lang="en-GB" altLang="zh-CN">
                <a:ea typeface="SimSun" pitchFamily="2" charset="-122"/>
              </a:rPr>
              <a:t>and r</a:t>
            </a:r>
            <a:r>
              <a:rPr lang="en-GB" altLang="zh-CN" baseline="-25000">
                <a:ea typeface="SimSun" pitchFamily="2" charset="-122"/>
              </a:rPr>
              <a:t>O</a:t>
            </a:r>
            <a:r>
              <a:rPr lang="en-GB" altLang="zh-CN">
                <a:ea typeface="SimSun" pitchFamily="2" charset="-122"/>
              </a:rPr>
              <a:t> &lt;&lt; R</a:t>
            </a:r>
            <a:r>
              <a:rPr lang="en-GB" altLang="zh-CN" baseline="-25000">
                <a:ea typeface="SimSun" pitchFamily="2" charset="-122"/>
              </a:rPr>
              <a:t>1</a:t>
            </a:r>
          </a:p>
        </p:txBody>
      </p:sp>
      <p:grpSp>
        <p:nvGrpSpPr>
          <p:cNvPr id="18448" name="Group 86"/>
          <p:cNvGrpSpPr>
            <a:grpSpLocks/>
          </p:cNvGrpSpPr>
          <p:nvPr/>
        </p:nvGrpSpPr>
        <p:grpSpPr bwMode="auto">
          <a:xfrm>
            <a:off x="1123950" y="1974850"/>
            <a:ext cx="2400300" cy="1801813"/>
            <a:chOff x="708" y="1160"/>
            <a:chExt cx="1512" cy="1135"/>
          </a:xfrm>
        </p:grpSpPr>
        <p:sp>
          <p:nvSpPr>
            <p:cNvPr id="18450" name="Freeform 46"/>
            <p:cNvSpPr>
              <a:spLocks noEditPoints="1"/>
            </p:cNvSpPr>
            <p:nvPr/>
          </p:nvSpPr>
          <p:spPr bwMode="auto">
            <a:xfrm>
              <a:off x="1990" y="1685"/>
              <a:ext cx="96" cy="245"/>
            </a:xfrm>
            <a:custGeom>
              <a:avLst/>
              <a:gdLst>
                <a:gd name="T0" fmla="*/ 32 w 96"/>
                <a:gd name="T1" fmla="*/ 245 h 245"/>
                <a:gd name="T2" fmla="*/ 64 w 96"/>
                <a:gd name="T3" fmla="*/ 245 h 245"/>
                <a:gd name="T4" fmla="*/ 16 w 96"/>
                <a:gd name="T5" fmla="*/ 228 h 245"/>
                <a:gd name="T6" fmla="*/ 80 w 96"/>
                <a:gd name="T7" fmla="*/ 228 h 245"/>
                <a:gd name="T8" fmla="*/ 0 w 96"/>
                <a:gd name="T9" fmla="*/ 212 h 245"/>
                <a:gd name="T10" fmla="*/ 96 w 96"/>
                <a:gd name="T11" fmla="*/ 212 h 245"/>
                <a:gd name="T12" fmla="*/ 48 w 96"/>
                <a:gd name="T13" fmla="*/ 0 h 245"/>
                <a:gd name="T14" fmla="*/ 48 w 96"/>
                <a:gd name="T15" fmla="*/ 212 h 245"/>
                <a:gd name="T16" fmla="*/ 0 60000 65536"/>
                <a:gd name="T17" fmla="*/ 0 60000 65536"/>
                <a:gd name="T18" fmla="*/ 0 60000 65536"/>
                <a:gd name="T19" fmla="*/ 0 60000 65536"/>
                <a:gd name="T20" fmla="*/ 0 60000 65536"/>
                <a:gd name="T21" fmla="*/ 0 60000 65536"/>
                <a:gd name="T22" fmla="*/ 0 60000 65536"/>
                <a:gd name="T23" fmla="*/ 0 60000 65536"/>
                <a:gd name="T24" fmla="*/ 0 w 96"/>
                <a:gd name="T25" fmla="*/ 0 h 245"/>
                <a:gd name="T26" fmla="*/ 96 w 96"/>
                <a:gd name="T27" fmla="*/ 245 h 2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6" h="245">
                  <a:moveTo>
                    <a:pt x="32" y="245"/>
                  </a:moveTo>
                  <a:lnTo>
                    <a:pt x="64" y="245"/>
                  </a:lnTo>
                  <a:moveTo>
                    <a:pt x="16" y="228"/>
                  </a:moveTo>
                  <a:lnTo>
                    <a:pt x="80" y="228"/>
                  </a:lnTo>
                  <a:moveTo>
                    <a:pt x="0" y="212"/>
                  </a:moveTo>
                  <a:lnTo>
                    <a:pt x="96" y="212"/>
                  </a:lnTo>
                  <a:moveTo>
                    <a:pt x="48" y="0"/>
                  </a:moveTo>
                  <a:lnTo>
                    <a:pt x="48" y="212"/>
                  </a:lnTo>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51" name="Rectangle 47"/>
            <p:cNvSpPr>
              <a:spLocks noChangeArrowheads="1"/>
            </p:cNvSpPr>
            <p:nvPr/>
          </p:nvSpPr>
          <p:spPr bwMode="auto">
            <a:xfrm>
              <a:off x="1080" y="1275"/>
              <a:ext cx="5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a:t>
              </a:r>
              <a:endParaRPr lang="en-US"/>
            </a:p>
          </p:txBody>
        </p:sp>
        <p:sp>
          <p:nvSpPr>
            <p:cNvPr id="18452" name="Line 48"/>
            <p:cNvSpPr>
              <a:spLocks noChangeShapeType="1"/>
            </p:cNvSpPr>
            <p:nvPr/>
          </p:nvSpPr>
          <p:spPr bwMode="auto">
            <a:xfrm>
              <a:off x="1360" y="1394"/>
              <a:ext cx="678"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3" name="Freeform 49"/>
            <p:cNvSpPr>
              <a:spLocks/>
            </p:cNvSpPr>
            <p:nvPr/>
          </p:nvSpPr>
          <p:spPr bwMode="auto">
            <a:xfrm>
              <a:off x="1452" y="1546"/>
              <a:ext cx="60" cy="153"/>
            </a:xfrm>
            <a:custGeom>
              <a:avLst/>
              <a:gdLst>
                <a:gd name="T0" fmla="*/ 30 w 60"/>
                <a:gd name="T1" fmla="*/ 153 h 153"/>
                <a:gd name="T2" fmla="*/ 0 w 60"/>
                <a:gd name="T3" fmla="*/ 140 h 153"/>
                <a:gd name="T4" fmla="*/ 60 w 60"/>
                <a:gd name="T5" fmla="*/ 115 h 153"/>
                <a:gd name="T6" fmla="*/ 0 w 60"/>
                <a:gd name="T7" fmla="*/ 89 h 153"/>
                <a:gd name="T8" fmla="*/ 60 w 60"/>
                <a:gd name="T9" fmla="*/ 64 h 153"/>
                <a:gd name="T10" fmla="*/ 0 w 60"/>
                <a:gd name="T11" fmla="*/ 38 h 153"/>
                <a:gd name="T12" fmla="*/ 60 w 60"/>
                <a:gd name="T13" fmla="*/ 13 h 153"/>
                <a:gd name="T14" fmla="*/ 30 w 60"/>
                <a:gd name="T15" fmla="*/ 0 h 153"/>
                <a:gd name="T16" fmla="*/ 0 60000 65536"/>
                <a:gd name="T17" fmla="*/ 0 60000 65536"/>
                <a:gd name="T18" fmla="*/ 0 60000 65536"/>
                <a:gd name="T19" fmla="*/ 0 60000 65536"/>
                <a:gd name="T20" fmla="*/ 0 60000 65536"/>
                <a:gd name="T21" fmla="*/ 0 60000 65536"/>
                <a:gd name="T22" fmla="*/ 0 60000 65536"/>
                <a:gd name="T23" fmla="*/ 0 60000 65536"/>
                <a:gd name="T24" fmla="*/ 0 w 60"/>
                <a:gd name="T25" fmla="*/ 0 h 153"/>
                <a:gd name="T26" fmla="*/ 60 w 60"/>
                <a:gd name="T27" fmla="*/ 153 h 15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0" h="153">
                  <a:moveTo>
                    <a:pt x="30" y="153"/>
                  </a:moveTo>
                  <a:lnTo>
                    <a:pt x="0" y="140"/>
                  </a:lnTo>
                  <a:lnTo>
                    <a:pt x="60" y="115"/>
                  </a:lnTo>
                  <a:lnTo>
                    <a:pt x="0" y="89"/>
                  </a:lnTo>
                  <a:lnTo>
                    <a:pt x="60" y="64"/>
                  </a:lnTo>
                  <a:lnTo>
                    <a:pt x="0" y="38"/>
                  </a:lnTo>
                  <a:lnTo>
                    <a:pt x="60" y="13"/>
                  </a:lnTo>
                  <a:lnTo>
                    <a:pt x="30" y="0"/>
                  </a:lnTo>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54" name="Line 50"/>
            <p:cNvSpPr>
              <a:spLocks noChangeShapeType="1"/>
            </p:cNvSpPr>
            <p:nvPr/>
          </p:nvSpPr>
          <p:spPr bwMode="auto">
            <a:xfrm flipH="1" flipV="1">
              <a:off x="1480" y="1394"/>
              <a:ext cx="2" cy="152"/>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5" name="Line 51"/>
            <p:cNvSpPr>
              <a:spLocks noChangeShapeType="1"/>
            </p:cNvSpPr>
            <p:nvPr/>
          </p:nvSpPr>
          <p:spPr bwMode="auto">
            <a:xfrm>
              <a:off x="1482" y="1699"/>
              <a:ext cx="1" cy="30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6" name="Oval 52"/>
            <p:cNvSpPr>
              <a:spLocks noChangeArrowheads="1"/>
            </p:cNvSpPr>
            <p:nvPr/>
          </p:nvSpPr>
          <p:spPr bwMode="auto">
            <a:xfrm>
              <a:off x="1465" y="1838"/>
              <a:ext cx="30" cy="30"/>
            </a:xfrm>
            <a:prstGeom prst="ellipse">
              <a:avLst/>
            </a:prstGeom>
            <a:solidFill>
              <a:srgbClr val="000000"/>
            </a:solidFill>
            <a:ln w="0">
              <a:solidFill>
                <a:srgbClr val="000000"/>
              </a:solidFill>
              <a:round/>
              <a:headEnd/>
              <a:tailEnd/>
            </a:ln>
          </p:spPr>
          <p:txBody>
            <a:bodyPr/>
            <a:lstStyle/>
            <a:p>
              <a:endParaRPr lang="en-US"/>
            </a:p>
          </p:txBody>
        </p:sp>
        <p:sp>
          <p:nvSpPr>
            <p:cNvPr id="18457" name="Oval 53"/>
            <p:cNvSpPr>
              <a:spLocks noChangeArrowheads="1"/>
            </p:cNvSpPr>
            <p:nvPr/>
          </p:nvSpPr>
          <p:spPr bwMode="auto">
            <a:xfrm>
              <a:off x="1465" y="1838"/>
              <a:ext cx="30" cy="30"/>
            </a:xfrm>
            <a:prstGeom prst="ellipse">
              <a:avLst/>
            </a:pr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8" name="Freeform 54"/>
            <p:cNvSpPr>
              <a:spLocks/>
            </p:cNvSpPr>
            <p:nvPr/>
          </p:nvSpPr>
          <p:spPr bwMode="auto">
            <a:xfrm>
              <a:off x="1453" y="2005"/>
              <a:ext cx="60" cy="153"/>
            </a:xfrm>
            <a:custGeom>
              <a:avLst/>
              <a:gdLst>
                <a:gd name="T0" fmla="*/ 30 w 60"/>
                <a:gd name="T1" fmla="*/ 153 h 153"/>
                <a:gd name="T2" fmla="*/ 0 w 60"/>
                <a:gd name="T3" fmla="*/ 140 h 153"/>
                <a:gd name="T4" fmla="*/ 60 w 60"/>
                <a:gd name="T5" fmla="*/ 114 h 153"/>
                <a:gd name="T6" fmla="*/ 0 w 60"/>
                <a:gd name="T7" fmla="*/ 89 h 153"/>
                <a:gd name="T8" fmla="*/ 60 w 60"/>
                <a:gd name="T9" fmla="*/ 63 h 153"/>
                <a:gd name="T10" fmla="*/ 0 w 60"/>
                <a:gd name="T11" fmla="*/ 38 h 153"/>
                <a:gd name="T12" fmla="*/ 60 w 60"/>
                <a:gd name="T13" fmla="*/ 12 h 153"/>
                <a:gd name="T14" fmla="*/ 30 w 60"/>
                <a:gd name="T15" fmla="*/ 0 h 153"/>
                <a:gd name="T16" fmla="*/ 0 60000 65536"/>
                <a:gd name="T17" fmla="*/ 0 60000 65536"/>
                <a:gd name="T18" fmla="*/ 0 60000 65536"/>
                <a:gd name="T19" fmla="*/ 0 60000 65536"/>
                <a:gd name="T20" fmla="*/ 0 60000 65536"/>
                <a:gd name="T21" fmla="*/ 0 60000 65536"/>
                <a:gd name="T22" fmla="*/ 0 60000 65536"/>
                <a:gd name="T23" fmla="*/ 0 60000 65536"/>
                <a:gd name="T24" fmla="*/ 0 w 60"/>
                <a:gd name="T25" fmla="*/ 0 h 153"/>
                <a:gd name="T26" fmla="*/ 60 w 60"/>
                <a:gd name="T27" fmla="*/ 153 h 15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0" h="153">
                  <a:moveTo>
                    <a:pt x="30" y="153"/>
                  </a:moveTo>
                  <a:lnTo>
                    <a:pt x="0" y="140"/>
                  </a:lnTo>
                  <a:lnTo>
                    <a:pt x="60" y="114"/>
                  </a:lnTo>
                  <a:lnTo>
                    <a:pt x="0" y="89"/>
                  </a:lnTo>
                  <a:lnTo>
                    <a:pt x="60" y="63"/>
                  </a:lnTo>
                  <a:lnTo>
                    <a:pt x="0" y="38"/>
                  </a:lnTo>
                  <a:lnTo>
                    <a:pt x="60" y="12"/>
                  </a:lnTo>
                  <a:lnTo>
                    <a:pt x="30" y="0"/>
                  </a:lnTo>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59" name="Freeform 55"/>
            <p:cNvSpPr>
              <a:spLocks noEditPoints="1"/>
            </p:cNvSpPr>
            <p:nvPr/>
          </p:nvSpPr>
          <p:spPr bwMode="auto">
            <a:xfrm>
              <a:off x="1438" y="2165"/>
              <a:ext cx="90" cy="130"/>
            </a:xfrm>
            <a:custGeom>
              <a:avLst/>
              <a:gdLst>
                <a:gd name="T0" fmla="*/ 18 w 96"/>
                <a:gd name="T1" fmla="*/ 1 h 244"/>
                <a:gd name="T2" fmla="*/ 34 w 96"/>
                <a:gd name="T3" fmla="*/ 1 h 244"/>
                <a:gd name="T4" fmla="*/ 8 w 96"/>
                <a:gd name="T5" fmla="*/ 1 h 244"/>
                <a:gd name="T6" fmla="*/ 42 w 96"/>
                <a:gd name="T7" fmla="*/ 1 h 244"/>
                <a:gd name="T8" fmla="*/ 0 w 96"/>
                <a:gd name="T9" fmla="*/ 1 h 244"/>
                <a:gd name="T10" fmla="*/ 50 w 96"/>
                <a:gd name="T11" fmla="*/ 1 h 244"/>
                <a:gd name="T12" fmla="*/ 25 w 96"/>
                <a:gd name="T13" fmla="*/ 0 h 244"/>
                <a:gd name="T14" fmla="*/ 25 w 96"/>
                <a:gd name="T15" fmla="*/ 1 h 244"/>
                <a:gd name="T16" fmla="*/ 0 60000 65536"/>
                <a:gd name="T17" fmla="*/ 0 60000 65536"/>
                <a:gd name="T18" fmla="*/ 0 60000 65536"/>
                <a:gd name="T19" fmla="*/ 0 60000 65536"/>
                <a:gd name="T20" fmla="*/ 0 60000 65536"/>
                <a:gd name="T21" fmla="*/ 0 60000 65536"/>
                <a:gd name="T22" fmla="*/ 0 60000 65536"/>
                <a:gd name="T23" fmla="*/ 0 60000 65536"/>
                <a:gd name="T24" fmla="*/ 0 w 96"/>
                <a:gd name="T25" fmla="*/ 0 h 244"/>
                <a:gd name="T26" fmla="*/ 96 w 96"/>
                <a:gd name="T27" fmla="*/ 244 h 2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6" h="244">
                  <a:moveTo>
                    <a:pt x="32" y="244"/>
                  </a:moveTo>
                  <a:lnTo>
                    <a:pt x="64" y="244"/>
                  </a:lnTo>
                  <a:moveTo>
                    <a:pt x="16" y="228"/>
                  </a:moveTo>
                  <a:lnTo>
                    <a:pt x="80" y="228"/>
                  </a:lnTo>
                  <a:moveTo>
                    <a:pt x="0" y="212"/>
                  </a:moveTo>
                  <a:lnTo>
                    <a:pt x="96" y="212"/>
                  </a:lnTo>
                  <a:moveTo>
                    <a:pt x="48" y="0"/>
                  </a:moveTo>
                  <a:lnTo>
                    <a:pt x="48" y="212"/>
                  </a:lnTo>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60" name="Oval 56"/>
            <p:cNvSpPr>
              <a:spLocks noChangeArrowheads="1"/>
            </p:cNvSpPr>
            <p:nvPr/>
          </p:nvSpPr>
          <p:spPr bwMode="auto">
            <a:xfrm>
              <a:off x="1465" y="1379"/>
              <a:ext cx="30" cy="30"/>
            </a:xfrm>
            <a:prstGeom prst="ellipse">
              <a:avLst/>
            </a:prstGeom>
            <a:solidFill>
              <a:srgbClr val="000000"/>
            </a:solidFill>
            <a:ln w="0">
              <a:solidFill>
                <a:srgbClr val="000000"/>
              </a:solidFill>
              <a:round/>
              <a:headEnd/>
              <a:tailEnd/>
            </a:ln>
          </p:spPr>
          <p:txBody>
            <a:bodyPr/>
            <a:lstStyle/>
            <a:p>
              <a:endParaRPr lang="en-US"/>
            </a:p>
          </p:txBody>
        </p:sp>
        <p:sp>
          <p:nvSpPr>
            <p:cNvPr id="18461" name="Oval 57"/>
            <p:cNvSpPr>
              <a:spLocks noChangeArrowheads="1"/>
            </p:cNvSpPr>
            <p:nvPr/>
          </p:nvSpPr>
          <p:spPr bwMode="auto">
            <a:xfrm>
              <a:off x="1465" y="1379"/>
              <a:ext cx="30" cy="30"/>
            </a:xfrm>
            <a:prstGeom prst="ellipse">
              <a:avLst/>
            </a:pr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62" name="Rectangle 58"/>
            <p:cNvSpPr>
              <a:spLocks noChangeArrowheads="1"/>
            </p:cNvSpPr>
            <p:nvPr/>
          </p:nvSpPr>
          <p:spPr bwMode="auto">
            <a:xfrm>
              <a:off x="1329" y="1561"/>
              <a:ext cx="6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R</a:t>
              </a:r>
              <a:endParaRPr lang="en-US"/>
            </a:p>
          </p:txBody>
        </p:sp>
        <p:sp>
          <p:nvSpPr>
            <p:cNvPr id="18463" name="Rectangle 59"/>
            <p:cNvSpPr>
              <a:spLocks noChangeArrowheads="1"/>
            </p:cNvSpPr>
            <p:nvPr/>
          </p:nvSpPr>
          <p:spPr bwMode="auto">
            <a:xfrm>
              <a:off x="1389" y="1619"/>
              <a:ext cx="31"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rPr>
                <a:t>2</a:t>
              </a:r>
              <a:endParaRPr lang="en-US"/>
            </a:p>
          </p:txBody>
        </p:sp>
        <p:sp>
          <p:nvSpPr>
            <p:cNvPr id="18464" name="Rectangle 60"/>
            <p:cNvSpPr>
              <a:spLocks noChangeArrowheads="1"/>
            </p:cNvSpPr>
            <p:nvPr/>
          </p:nvSpPr>
          <p:spPr bwMode="auto">
            <a:xfrm>
              <a:off x="1329" y="2020"/>
              <a:ext cx="6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R</a:t>
              </a:r>
              <a:endParaRPr lang="en-US"/>
            </a:p>
          </p:txBody>
        </p:sp>
        <p:sp>
          <p:nvSpPr>
            <p:cNvPr id="18465" name="Rectangle 61"/>
            <p:cNvSpPr>
              <a:spLocks noChangeArrowheads="1"/>
            </p:cNvSpPr>
            <p:nvPr/>
          </p:nvSpPr>
          <p:spPr bwMode="auto">
            <a:xfrm>
              <a:off x="1389" y="2078"/>
              <a:ext cx="31"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rPr>
                <a:t>1</a:t>
              </a:r>
              <a:endParaRPr lang="en-US"/>
            </a:p>
          </p:txBody>
        </p:sp>
        <p:sp>
          <p:nvSpPr>
            <p:cNvPr id="18466" name="Line 62"/>
            <p:cNvSpPr>
              <a:spLocks noChangeShapeType="1"/>
            </p:cNvSpPr>
            <p:nvPr/>
          </p:nvSpPr>
          <p:spPr bwMode="auto">
            <a:xfrm>
              <a:off x="1058" y="1242"/>
              <a:ext cx="0" cy="305"/>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7" name="Line 63"/>
            <p:cNvSpPr>
              <a:spLocks noChangeShapeType="1"/>
            </p:cNvSpPr>
            <p:nvPr/>
          </p:nvSpPr>
          <p:spPr bwMode="auto">
            <a:xfrm flipV="1">
              <a:off x="1058" y="1394"/>
              <a:ext cx="302" cy="153"/>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8" name="Line 64"/>
            <p:cNvSpPr>
              <a:spLocks noChangeShapeType="1"/>
            </p:cNvSpPr>
            <p:nvPr/>
          </p:nvSpPr>
          <p:spPr bwMode="auto">
            <a:xfrm flipH="1" flipV="1">
              <a:off x="1058" y="1242"/>
              <a:ext cx="302" cy="152"/>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9" name="Line 65"/>
            <p:cNvSpPr>
              <a:spLocks noChangeShapeType="1"/>
            </p:cNvSpPr>
            <p:nvPr/>
          </p:nvSpPr>
          <p:spPr bwMode="auto">
            <a:xfrm flipH="1">
              <a:off x="983" y="1471"/>
              <a:ext cx="75"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70" name="Line 66"/>
            <p:cNvSpPr>
              <a:spLocks noChangeShapeType="1"/>
            </p:cNvSpPr>
            <p:nvPr/>
          </p:nvSpPr>
          <p:spPr bwMode="auto">
            <a:xfrm>
              <a:off x="983" y="1471"/>
              <a:ext cx="0" cy="382"/>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71" name="Line 67"/>
            <p:cNvSpPr>
              <a:spLocks noChangeShapeType="1"/>
            </p:cNvSpPr>
            <p:nvPr/>
          </p:nvSpPr>
          <p:spPr bwMode="auto">
            <a:xfrm>
              <a:off x="983" y="1853"/>
              <a:ext cx="497"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72" name="Rectangle 68"/>
            <p:cNvSpPr>
              <a:spLocks noChangeArrowheads="1"/>
            </p:cNvSpPr>
            <p:nvPr/>
          </p:nvSpPr>
          <p:spPr bwMode="auto">
            <a:xfrm>
              <a:off x="1088" y="1425"/>
              <a:ext cx="2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a:t>
              </a:r>
              <a:endParaRPr lang="en-US"/>
            </a:p>
          </p:txBody>
        </p:sp>
        <p:sp>
          <p:nvSpPr>
            <p:cNvPr id="18473" name="Freeform 69"/>
            <p:cNvSpPr>
              <a:spLocks noEditPoints="1"/>
            </p:cNvSpPr>
            <p:nvPr/>
          </p:nvSpPr>
          <p:spPr bwMode="auto">
            <a:xfrm>
              <a:off x="708" y="1318"/>
              <a:ext cx="96" cy="245"/>
            </a:xfrm>
            <a:custGeom>
              <a:avLst/>
              <a:gdLst>
                <a:gd name="T0" fmla="*/ 32 w 96"/>
                <a:gd name="T1" fmla="*/ 245 h 245"/>
                <a:gd name="T2" fmla="*/ 64 w 96"/>
                <a:gd name="T3" fmla="*/ 245 h 245"/>
                <a:gd name="T4" fmla="*/ 16 w 96"/>
                <a:gd name="T5" fmla="*/ 228 h 245"/>
                <a:gd name="T6" fmla="*/ 80 w 96"/>
                <a:gd name="T7" fmla="*/ 228 h 245"/>
                <a:gd name="T8" fmla="*/ 0 w 96"/>
                <a:gd name="T9" fmla="*/ 212 h 245"/>
                <a:gd name="T10" fmla="*/ 96 w 96"/>
                <a:gd name="T11" fmla="*/ 212 h 245"/>
                <a:gd name="T12" fmla="*/ 48 w 96"/>
                <a:gd name="T13" fmla="*/ 0 h 245"/>
                <a:gd name="T14" fmla="*/ 48 w 96"/>
                <a:gd name="T15" fmla="*/ 212 h 245"/>
                <a:gd name="T16" fmla="*/ 0 60000 65536"/>
                <a:gd name="T17" fmla="*/ 0 60000 65536"/>
                <a:gd name="T18" fmla="*/ 0 60000 65536"/>
                <a:gd name="T19" fmla="*/ 0 60000 65536"/>
                <a:gd name="T20" fmla="*/ 0 60000 65536"/>
                <a:gd name="T21" fmla="*/ 0 60000 65536"/>
                <a:gd name="T22" fmla="*/ 0 60000 65536"/>
                <a:gd name="T23" fmla="*/ 0 60000 65536"/>
                <a:gd name="T24" fmla="*/ 0 w 96"/>
                <a:gd name="T25" fmla="*/ 0 h 245"/>
                <a:gd name="T26" fmla="*/ 96 w 96"/>
                <a:gd name="T27" fmla="*/ 245 h 2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6" h="245">
                  <a:moveTo>
                    <a:pt x="32" y="245"/>
                  </a:moveTo>
                  <a:lnTo>
                    <a:pt x="64" y="245"/>
                  </a:lnTo>
                  <a:moveTo>
                    <a:pt x="16" y="228"/>
                  </a:moveTo>
                  <a:lnTo>
                    <a:pt x="80" y="228"/>
                  </a:lnTo>
                  <a:moveTo>
                    <a:pt x="0" y="212"/>
                  </a:moveTo>
                  <a:lnTo>
                    <a:pt x="96" y="212"/>
                  </a:lnTo>
                  <a:moveTo>
                    <a:pt x="48" y="0"/>
                  </a:moveTo>
                  <a:lnTo>
                    <a:pt x="48" y="212"/>
                  </a:lnTo>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74" name="Line 70"/>
            <p:cNvSpPr>
              <a:spLocks noChangeShapeType="1"/>
            </p:cNvSpPr>
            <p:nvPr/>
          </p:nvSpPr>
          <p:spPr bwMode="auto">
            <a:xfrm>
              <a:off x="756" y="1318"/>
              <a:ext cx="302"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75" name="Oval 71"/>
            <p:cNvSpPr>
              <a:spLocks noChangeArrowheads="1"/>
            </p:cNvSpPr>
            <p:nvPr/>
          </p:nvSpPr>
          <p:spPr bwMode="auto">
            <a:xfrm>
              <a:off x="1940" y="1547"/>
              <a:ext cx="196" cy="199"/>
            </a:xfrm>
            <a:prstGeom prst="ellipse">
              <a:avLst/>
            </a:prstGeom>
            <a:solidFill>
              <a:srgbClr val="FFFFFF"/>
            </a:solidFill>
            <a:ln w="0">
              <a:solidFill>
                <a:srgbClr val="000000"/>
              </a:solidFill>
              <a:round/>
              <a:headEnd/>
              <a:tailEnd/>
            </a:ln>
          </p:spPr>
          <p:txBody>
            <a:bodyPr/>
            <a:lstStyle/>
            <a:p>
              <a:endParaRPr lang="en-US"/>
            </a:p>
          </p:txBody>
        </p:sp>
        <p:sp>
          <p:nvSpPr>
            <p:cNvPr id="18476" name="Freeform 72"/>
            <p:cNvSpPr>
              <a:spLocks/>
            </p:cNvSpPr>
            <p:nvPr/>
          </p:nvSpPr>
          <p:spPr bwMode="auto">
            <a:xfrm>
              <a:off x="1940" y="1547"/>
              <a:ext cx="196" cy="199"/>
            </a:xfrm>
            <a:custGeom>
              <a:avLst/>
              <a:gdLst>
                <a:gd name="T0" fmla="*/ 196 w 196"/>
                <a:gd name="T1" fmla="*/ 99 h 199"/>
                <a:gd name="T2" fmla="*/ 98 w 196"/>
                <a:gd name="T3" fmla="*/ 0 h 199"/>
                <a:gd name="T4" fmla="*/ 0 w 196"/>
                <a:gd name="T5" fmla="*/ 99 h 199"/>
                <a:gd name="T6" fmla="*/ 98 w 196"/>
                <a:gd name="T7" fmla="*/ 199 h 199"/>
                <a:gd name="T8" fmla="*/ 196 w 196"/>
                <a:gd name="T9" fmla="*/ 99 h 199"/>
                <a:gd name="T10" fmla="*/ 0 60000 65536"/>
                <a:gd name="T11" fmla="*/ 0 60000 65536"/>
                <a:gd name="T12" fmla="*/ 0 60000 65536"/>
                <a:gd name="T13" fmla="*/ 0 60000 65536"/>
                <a:gd name="T14" fmla="*/ 0 60000 65536"/>
                <a:gd name="T15" fmla="*/ 0 w 196"/>
                <a:gd name="T16" fmla="*/ 0 h 199"/>
                <a:gd name="T17" fmla="*/ 196 w 196"/>
                <a:gd name="T18" fmla="*/ 199 h 199"/>
              </a:gdLst>
              <a:ahLst/>
              <a:cxnLst>
                <a:cxn ang="T10">
                  <a:pos x="T0" y="T1"/>
                </a:cxn>
                <a:cxn ang="T11">
                  <a:pos x="T2" y="T3"/>
                </a:cxn>
                <a:cxn ang="T12">
                  <a:pos x="T4" y="T5"/>
                </a:cxn>
                <a:cxn ang="T13">
                  <a:pos x="T6" y="T7"/>
                </a:cxn>
                <a:cxn ang="T14">
                  <a:pos x="T8" y="T9"/>
                </a:cxn>
              </a:cxnLst>
              <a:rect l="T15" t="T16" r="T17" b="T18"/>
              <a:pathLst>
                <a:path w="196" h="199">
                  <a:moveTo>
                    <a:pt x="196" y="99"/>
                  </a:moveTo>
                  <a:cubicBezTo>
                    <a:pt x="196" y="45"/>
                    <a:pt x="152" y="0"/>
                    <a:pt x="98" y="0"/>
                  </a:cubicBezTo>
                  <a:cubicBezTo>
                    <a:pt x="44" y="0"/>
                    <a:pt x="0" y="45"/>
                    <a:pt x="0" y="99"/>
                  </a:cubicBezTo>
                  <a:cubicBezTo>
                    <a:pt x="0" y="155"/>
                    <a:pt x="44" y="199"/>
                    <a:pt x="98" y="199"/>
                  </a:cubicBezTo>
                  <a:cubicBezTo>
                    <a:pt x="152" y="199"/>
                    <a:pt x="196" y="155"/>
                    <a:pt x="196" y="99"/>
                  </a:cubicBezTo>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77" name="Line 73"/>
            <p:cNvSpPr>
              <a:spLocks noChangeShapeType="1"/>
            </p:cNvSpPr>
            <p:nvPr/>
          </p:nvSpPr>
          <p:spPr bwMode="auto">
            <a:xfrm flipV="1">
              <a:off x="2038" y="1394"/>
              <a:ext cx="0" cy="153"/>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78" name="Line 74"/>
            <p:cNvSpPr>
              <a:spLocks noChangeShapeType="1"/>
            </p:cNvSpPr>
            <p:nvPr/>
          </p:nvSpPr>
          <p:spPr bwMode="auto">
            <a:xfrm flipH="1">
              <a:off x="1689" y="1318"/>
              <a:ext cx="48"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79" name="Freeform 75"/>
            <p:cNvSpPr>
              <a:spLocks/>
            </p:cNvSpPr>
            <p:nvPr/>
          </p:nvSpPr>
          <p:spPr bwMode="auto">
            <a:xfrm>
              <a:off x="1648" y="1291"/>
              <a:ext cx="54" cy="54"/>
            </a:xfrm>
            <a:custGeom>
              <a:avLst/>
              <a:gdLst>
                <a:gd name="T0" fmla="*/ 0 w 114"/>
                <a:gd name="T1" fmla="*/ 0 h 121"/>
                <a:gd name="T2" fmla="*/ 0 w 114"/>
                <a:gd name="T3" fmla="*/ 0 h 121"/>
                <a:gd name="T4" fmla="*/ 0 w 114"/>
                <a:gd name="T5" fmla="*/ 0 h 121"/>
                <a:gd name="T6" fmla="*/ 0 w 114"/>
                <a:gd name="T7" fmla="*/ 0 h 121"/>
                <a:gd name="T8" fmla="*/ 0 w 114"/>
                <a:gd name="T9" fmla="*/ 0 h 121"/>
                <a:gd name="T10" fmla="*/ 0 60000 65536"/>
                <a:gd name="T11" fmla="*/ 0 60000 65536"/>
                <a:gd name="T12" fmla="*/ 0 60000 65536"/>
                <a:gd name="T13" fmla="*/ 0 60000 65536"/>
                <a:gd name="T14" fmla="*/ 0 60000 65536"/>
                <a:gd name="T15" fmla="*/ 0 w 114"/>
                <a:gd name="T16" fmla="*/ 0 h 121"/>
                <a:gd name="T17" fmla="*/ 114 w 114"/>
                <a:gd name="T18" fmla="*/ 121 h 121"/>
              </a:gdLst>
              <a:ahLst/>
              <a:cxnLst>
                <a:cxn ang="T10">
                  <a:pos x="T0" y="T1"/>
                </a:cxn>
                <a:cxn ang="T11">
                  <a:pos x="T2" y="T3"/>
                </a:cxn>
                <a:cxn ang="T12">
                  <a:pos x="T4" y="T5"/>
                </a:cxn>
                <a:cxn ang="T13">
                  <a:pos x="T6" y="T7"/>
                </a:cxn>
                <a:cxn ang="T14">
                  <a:pos x="T8" y="T9"/>
                </a:cxn>
              </a:cxnLst>
              <a:rect l="T15" t="T16" r="T17" b="T18"/>
              <a:pathLst>
                <a:path w="114" h="121">
                  <a:moveTo>
                    <a:pt x="0" y="60"/>
                  </a:moveTo>
                  <a:lnTo>
                    <a:pt x="114" y="121"/>
                  </a:lnTo>
                  <a:cubicBezTo>
                    <a:pt x="96" y="83"/>
                    <a:pt x="96" y="38"/>
                    <a:pt x="114" y="0"/>
                  </a:cubicBezTo>
                  <a:lnTo>
                    <a:pt x="0" y="6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18480" name="Line 76"/>
            <p:cNvSpPr>
              <a:spLocks noChangeShapeType="1"/>
            </p:cNvSpPr>
            <p:nvPr/>
          </p:nvSpPr>
          <p:spPr bwMode="auto">
            <a:xfrm>
              <a:off x="1737" y="1318"/>
              <a:ext cx="0" cy="428"/>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81" name="Line 77"/>
            <p:cNvSpPr>
              <a:spLocks noChangeShapeType="1"/>
            </p:cNvSpPr>
            <p:nvPr/>
          </p:nvSpPr>
          <p:spPr bwMode="auto">
            <a:xfrm flipH="1">
              <a:off x="1874" y="1394"/>
              <a:ext cx="29"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82" name="Freeform 78"/>
            <p:cNvSpPr>
              <a:spLocks/>
            </p:cNvSpPr>
            <p:nvPr/>
          </p:nvSpPr>
          <p:spPr bwMode="auto">
            <a:xfrm>
              <a:off x="1874" y="1367"/>
              <a:ext cx="54" cy="55"/>
            </a:xfrm>
            <a:custGeom>
              <a:avLst/>
              <a:gdLst>
                <a:gd name="T0" fmla="*/ 0 w 114"/>
                <a:gd name="T1" fmla="*/ 0 h 122"/>
                <a:gd name="T2" fmla="*/ 0 w 114"/>
                <a:gd name="T3" fmla="*/ 0 h 122"/>
                <a:gd name="T4" fmla="*/ 0 w 114"/>
                <a:gd name="T5" fmla="*/ 0 h 122"/>
                <a:gd name="T6" fmla="*/ 0 w 114"/>
                <a:gd name="T7" fmla="*/ 0 h 122"/>
                <a:gd name="T8" fmla="*/ 0 w 114"/>
                <a:gd name="T9" fmla="*/ 0 h 122"/>
                <a:gd name="T10" fmla="*/ 0 60000 65536"/>
                <a:gd name="T11" fmla="*/ 0 60000 65536"/>
                <a:gd name="T12" fmla="*/ 0 60000 65536"/>
                <a:gd name="T13" fmla="*/ 0 60000 65536"/>
                <a:gd name="T14" fmla="*/ 0 60000 65536"/>
                <a:gd name="T15" fmla="*/ 0 w 114"/>
                <a:gd name="T16" fmla="*/ 0 h 122"/>
                <a:gd name="T17" fmla="*/ 114 w 114"/>
                <a:gd name="T18" fmla="*/ 122 h 122"/>
              </a:gdLst>
              <a:ahLst/>
              <a:cxnLst>
                <a:cxn ang="T10">
                  <a:pos x="T0" y="T1"/>
                </a:cxn>
                <a:cxn ang="T11">
                  <a:pos x="T2" y="T3"/>
                </a:cxn>
                <a:cxn ang="T12">
                  <a:pos x="T4" y="T5"/>
                </a:cxn>
                <a:cxn ang="T13">
                  <a:pos x="T6" y="T7"/>
                </a:cxn>
                <a:cxn ang="T14">
                  <a:pos x="T8" y="T9"/>
                </a:cxn>
              </a:cxnLst>
              <a:rect l="T15" t="T16" r="T17" b="T18"/>
              <a:pathLst>
                <a:path w="114" h="122">
                  <a:moveTo>
                    <a:pt x="0" y="61"/>
                  </a:moveTo>
                  <a:lnTo>
                    <a:pt x="114" y="0"/>
                  </a:lnTo>
                  <a:cubicBezTo>
                    <a:pt x="96" y="39"/>
                    <a:pt x="96" y="84"/>
                    <a:pt x="114" y="122"/>
                  </a:cubicBezTo>
                  <a:lnTo>
                    <a:pt x="0" y="61"/>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18483" name="Rectangle 79"/>
            <p:cNvSpPr>
              <a:spLocks noChangeArrowheads="1"/>
            </p:cNvSpPr>
            <p:nvPr/>
          </p:nvSpPr>
          <p:spPr bwMode="auto">
            <a:xfrm>
              <a:off x="1895" y="1239"/>
              <a:ext cx="2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i</a:t>
              </a:r>
              <a:endParaRPr lang="en-US"/>
            </a:p>
          </p:txBody>
        </p:sp>
        <p:sp>
          <p:nvSpPr>
            <p:cNvPr id="18484" name="Rectangle 80"/>
            <p:cNvSpPr>
              <a:spLocks noChangeArrowheads="1"/>
            </p:cNvSpPr>
            <p:nvPr/>
          </p:nvSpPr>
          <p:spPr bwMode="auto">
            <a:xfrm>
              <a:off x="1910" y="1296"/>
              <a:ext cx="16"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rPr>
                <a:t>t</a:t>
              </a:r>
              <a:endParaRPr lang="en-US"/>
            </a:p>
          </p:txBody>
        </p:sp>
        <p:sp>
          <p:nvSpPr>
            <p:cNvPr id="18485" name="Rectangle 81"/>
            <p:cNvSpPr>
              <a:spLocks noChangeArrowheads="1"/>
            </p:cNvSpPr>
            <p:nvPr/>
          </p:nvSpPr>
          <p:spPr bwMode="auto">
            <a:xfrm>
              <a:off x="1623" y="1160"/>
              <a:ext cx="6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R</a:t>
              </a:r>
              <a:endParaRPr lang="en-US"/>
            </a:p>
          </p:txBody>
        </p:sp>
        <p:sp>
          <p:nvSpPr>
            <p:cNvPr id="18486" name="Rectangle 82"/>
            <p:cNvSpPr>
              <a:spLocks noChangeArrowheads="1"/>
            </p:cNvSpPr>
            <p:nvPr/>
          </p:nvSpPr>
          <p:spPr bwMode="auto">
            <a:xfrm>
              <a:off x="1683" y="1218"/>
              <a:ext cx="7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rPr>
                <a:t>out</a:t>
              </a:r>
              <a:endParaRPr lang="en-US"/>
            </a:p>
          </p:txBody>
        </p:sp>
        <p:sp>
          <p:nvSpPr>
            <p:cNvPr id="18487" name="Rectangle 83"/>
            <p:cNvSpPr>
              <a:spLocks noChangeArrowheads="1"/>
            </p:cNvSpPr>
            <p:nvPr/>
          </p:nvSpPr>
          <p:spPr bwMode="auto">
            <a:xfrm>
              <a:off x="2106" y="1482"/>
              <a:ext cx="5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a:t>
              </a:r>
              <a:endParaRPr lang="en-US"/>
            </a:p>
          </p:txBody>
        </p:sp>
        <p:sp>
          <p:nvSpPr>
            <p:cNvPr id="18488" name="Rectangle 84"/>
            <p:cNvSpPr>
              <a:spLocks noChangeArrowheads="1"/>
            </p:cNvSpPr>
            <p:nvPr/>
          </p:nvSpPr>
          <p:spPr bwMode="auto">
            <a:xfrm>
              <a:off x="2159" y="1590"/>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v</a:t>
              </a:r>
              <a:endParaRPr lang="en-US"/>
            </a:p>
          </p:txBody>
        </p:sp>
        <p:sp>
          <p:nvSpPr>
            <p:cNvPr id="18489" name="Rectangle 85"/>
            <p:cNvSpPr>
              <a:spLocks noChangeArrowheads="1"/>
            </p:cNvSpPr>
            <p:nvPr/>
          </p:nvSpPr>
          <p:spPr bwMode="auto">
            <a:xfrm>
              <a:off x="2204" y="1648"/>
              <a:ext cx="16"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rPr>
                <a:t>t</a:t>
              </a:r>
              <a:endParaRPr lang="en-US"/>
            </a:p>
          </p:txBody>
        </p:sp>
      </p:grpSp>
      <p:graphicFrame>
        <p:nvGraphicFramePr>
          <p:cNvPr id="18449" name="Object 88"/>
          <p:cNvGraphicFramePr>
            <a:graphicFrameLocks noChangeAspect="1"/>
          </p:cNvGraphicFramePr>
          <p:nvPr/>
        </p:nvGraphicFramePr>
        <p:xfrm>
          <a:off x="1285875" y="3787775"/>
          <a:ext cx="693738" cy="674688"/>
        </p:xfrm>
        <a:graphic>
          <a:graphicData uri="http://schemas.openxmlformats.org/presentationml/2006/ole">
            <mc:AlternateContent xmlns:mc="http://schemas.openxmlformats.org/markup-compatibility/2006">
              <mc:Choice xmlns:v="urn:schemas-microsoft-com:vml" Requires="v">
                <p:oleObj spid="_x0000_s18605" name="Equation" r:id="rId16" imgW="444307" imgH="431613" progId="Equation.3">
                  <p:embed/>
                </p:oleObj>
              </mc:Choice>
              <mc:Fallback>
                <p:oleObj name="Equation" r:id="rId16" imgW="444307" imgH="431613" progId="Equation.3">
                  <p:embed/>
                  <p:pic>
                    <p:nvPicPr>
                      <p:cNvPr id="0" name="Object 8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285875" y="3787775"/>
                        <a:ext cx="693738"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6103B96F-1A8A-4A26-9234-533A195241D7}" type="slidenum">
              <a:rPr lang="en-GB" altLang="en-US" sz="1200" smtClean="0">
                <a:latin typeface="Garamond" pitchFamily="18" charset="0"/>
              </a:rPr>
              <a:pPr eaLnBrk="1" hangingPunct="1"/>
              <a:t>21</a:t>
            </a:fld>
            <a:endParaRPr lang="en-GB" altLang="en-US" sz="1200" smtClean="0">
              <a:latin typeface="Garamond" pitchFamily="18" charset="0"/>
            </a:endParaRPr>
          </a:p>
        </p:txBody>
      </p:sp>
      <p:sp>
        <p:nvSpPr>
          <p:cNvPr id="19459"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graphicFrame>
        <p:nvGraphicFramePr>
          <p:cNvPr id="19460" name="Object 6"/>
          <p:cNvGraphicFramePr>
            <a:graphicFrameLocks noChangeAspect="1"/>
          </p:cNvGraphicFramePr>
          <p:nvPr/>
        </p:nvGraphicFramePr>
        <p:xfrm>
          <a:off x="1065213" y="668338"/>
          <a:ext cx="2498725" cy="2073275"/>
        </p:xfrm>
        <a:graphic>
          <a:graphicData uri="http://schemas.openxmlformats.org/presentationml/2006/ole">
            <mc:AlternateContent xmlns:mc="http://schemas.openxmlformats.org/markup-compatibility/2006">
              <mc:Choice xmlns:v="urn:schemas-microsoft-com:vml" Requires="v">
                <p:oleObj spid="_x0000_s19568" r:id="rId4" imgW="1988058" imgH="1735734" progId="Visio.Drawing.6">
                  <p:embed/>
                </p:oleObj>
              </mc:Choice>
              <mc:Fallback>
                <p:oleObj r:id="rId4" imgW="1988058" imgH="1735734" progId="Visio.Drawing.6">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5213" y="668338"/>
                        <a:ext cx="2498725"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1" name="Text Box 28"/>
          <p:cNvSpPr txBox="1">
            <a:spLocks noChangeArrowheads="1"/>
          </p:cNvSpPr>
          <p:nvPr/>
        </p:nvSpPr>
        <p:spPr bwMode="auto">
          <a:xfrm>
            <a:off x="179388" y="2716213"/>
            <a:ext cx="5299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The reason for this can be understood as follows:</a:t>
            </a:r>
          </a:p>
        </p:txBody>
      </p:sp>
      <p:graphicFrame>
        <p:nvGraphicFramePr>
          <p:cNvPr id="19462" name="Object 30"/>
          <p:cNvGraphicFramePr>
            <a:graphicFrameLocks noChangeAspect="1"/>
          </p:cNvGraphicFramePr>
          <p:nvPr/>
        </p:nvGraphicFramePr>
        <p:xfrm>
          <a:off x="3289300" y="4044950"/>
          <a:ext cx="4778375" cy="366713"/>
        </p:xfrm>
        <a:graphic>
          <a:graphicData uri="http://schemas.openxmlformats.org/presentationml/2006/ole">
            <mc:AlternateContent xmlns:mc="http://schemas.openxmlformats.org/markup-compatibility/2006">
              <mc:Choice xmlns:v="urn:schemas-microsoft-com:vml" Requires="v">
                <p:oleObj spid="_x0000_s19569" name="Equation" r:id="rId6" imgW="3136900" imgH="241300" progId="Equation.3">
                  <p:embed/>
                </p:oleObj>
              </mc:Choice>
              <mc:Fallback>
                <p:oleObj name="Equation" r:id="rId6" imgW="3136900" imgH="241300" progId="Equation.3">
                  <p:embed/>
                  <p:pic>
                    <p:nvPicPr>
                      <p:cNvPr id="0" name="Object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89300" y="4044950"/>
                        <a:ext cx="47783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3" name="Object 33"/>
          <p:cNvGraphicFramePr>
            <a:graphicFrameLocks noChangeAspect="1"/>
          </p:cNvGraphicFramePr>
          <p:nvPr/>
        </p:nvGraphicFramePr>
        <p:xfrm>
          <a:off x="1020763" y="4637088"/>
          <a:ext cx="1627187" cy="655637"/>
        </p:xfrm>
        <a:graphic>
          <a:graphicData uri="http://schemas.openxmlformats.org/presentationml/2006/ole">
            <mc:AlternateContent xmlns:mc="http://schemas.openxmlformats.org/markup-compatibility/2006">
              <mc:Choice xmlns:v="urn:schemas-microsoft-com:vml" Requires="v">
                <p:oleObj spid="_x0000_s19570" name="Equation" r:id="rId8" imgW="1066800" imgH="431800" progId="Equation.3">
                  <p:embed/>
                </p:oleObj>
              </mc:Choice>
              <mc:Fallback>
                <p:oleObj name="Equation" r:id="rId8" imgW="1066800" imgH="431800" progId="Equation.3">
                  <p:embed/>
                  <p:pic>
                    <p:nvPicPr>
                      <p:cNvPr id="0" name="Object 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20763" y="4637088"/>
                        <a:ext cx="1627187"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4" name="Text Box 34"/>
          <p:cNvSpPr txBox="1">
            <a:spLocks noChangeArrowheads="1"/>
          </p:cNvSpPr>
          <p:nvPr/>
        </p:nvSpPr>
        <p:spPr bwMode="auto">
          <a:xfrm>
            <a:off x="2733675" y="4699000"/>
            <a:ext cx="1611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and therefore</a:t>
            </a:r>
            <a:endParaRPr lang="en-GB" altLang="zh-CN" baseline="-25000">
              <a:ea typeface="SimSun" pitchFamily="2" charset="-122"/>
            </a:endParaRPr>
          </a:p>
        </p:txBody>
      </p:sp>
      <p:graphicFrame>
        <p:nvGraphicFramePr>
          <p:cNvPr id="19465" name="Object 35"/>
          <p:cNvGraphicFramePr>
            <a:graphicFrameLocks noChangeAspect="1"/>
          </p:cNvGraphicFramePr>
          <p:nvPr/>
        </p:nvGraphicFramePr>
        <p:xfrm>
          <a:off x="4371975" y="4567238"/>
          <a:ext cx="2087563" cy="657225"/>
        </p:xfrm>
        <a:graphic>
          <a:graphicData uri="http://schemas.openxmlformats.org/presentationml/2006/ole">
            <mc:AlternateContent xmlns:mc="http://schemas.openxmlformats.org/markup-compatibility/2006">
              <mc:Choice xmlns:v="urn:schemas-microsoft-com:vml" Requires="v">
                <p:oleObj spid="_x0000_s19571" name="Equation" r:id="rId10" imgW="1371600" imgH="431800" progId="Equation.3">
                  <p:embed/>
                </p:oleObj>
              </mc:Choice>
              <mc:Fallback>
                <p:oleObj name="Equation" r:id="rId10" imgW="1371600" imgH="431800" progId="Equation.3">
                  <p:embed/>
                  <p:pic>
                    <p:nvPicPr>
                      <p:cNvPr id="0" name="Object 3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71975" y="4567238"/>
                        <a:ext cx="2087563"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6" name="Text Box 36"/>
          <p:cNvSpPr txBox="1">
            <a:spLocks noChangeArrowheads="1"/>
          </p:cNvSpPr>
          <p:nvPr/>
        </p:nvSpPr>
        <p:spPr bwMode="auto">
          <a:xfrm>
            <a:off x="306388" y="5373688"/>
            <a:ext cx="84677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So this time the feedback makes the actual voltage drop across r</a:t>
            </a:r>
            <a:r>
              <a:rPr lang="en-GB" altLang="zh-CN" baseline="-25000">
                <a:ea typeface="SimSun" pitchFamily="2" charset="-122"/>
              </a:rPr>
              <a:t>o</a:t>
            </a:r>
            <a:r>
              <a:rPr lang="en-GB" altLang="zh-CN">
                <a:ea typeface="SimSun" pitchFamily="2" charset="-122"/>
              </a:rPr>
              <a:t> much </a:t>
            </a:r>
            <a:r>
              <a:rPr lang="en-GB" altLang="zh-CN" i="1" u="sng">
                <a:ea typeface="SimSun" pitchFamily="2" charset="-122"/>
              </a:rPr>
              <a:t>larger</a:t>
            </a:r>
            <a:r>
              <a:rPr lang="en-GB" altLang="zh-CN">
                <a:ea typeface="SimSun" pitchFamily="2" charset="-122"/>
              </a:rPr>
              <a:t> than v</a:t>
            </a:r>
            <a:r>
              <a:rPr lang="en-GB" altLang="zh-CN" baseline="-25000">
                <a:ea typeface="SimSun" pitchFamily="2" charset="-122"/>
              </a:rPr>
              <a:t>t</a:t>
            </a:r>
            <a:r>
              <a:rPr lang="en-GB" altLang="zh-CN">
                <a:ea typeface="SimSun" pitchFamily="2" charset="-122"/>
              </a:rPr>
              <a:t> alone and the resistance therefore appears much </a:t>
            </a:r>
            <a:r>
              <a:rPr lang="en-GB" altLang="zh-CN" i="1" u="sng">
                <a:ea typeface="SimSun" pitchFamily="2" charset="-122"/>
              </a:rPr>
              <a:t>smaller</a:t>
            </a:r>
            <a:r>
              <a:rPr lang="en-GB" altLang="zh-CN">
                <a:ea typeface="SimSun" pitchFamily="2" charset="-122"/>
              </a:rPr>
              <a:t> than it really is.</a:t>
            </a:r>
            <a:endParaRPr lang="en-GB" altLang="zh-CN" baseline="-25000">
              <a:ea typeface="SimSun" pitchFamily="2" charset="-122"/>
            </a:endParaRPr>
          </a:p>
        </p:txBody>
      </p:sp>
      <p:sp>
        <p:nvSpPr>
          <p:cNvPr id="19467" name="Rectangle 51"/>
          <p:cNvSpPr>
            <a:spLocks noChangeArrowheads="1"/>
          </p:cNvSpPr>
          <p:nvPr/>
        </p:nvSpPr>
        <p:spPr bwMode="auto">
          <a:xfrm>
            <a:off x="4129088" y="4527550"/>
            <a:ext cx="2432050" cy="7350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9468" name="Group 71"/>
          <p:cNvGrpSpPr>
            <a:grpSpLocks/>
          </p:cNvGrpSpPr>
          <p:nvPr/>
        </p:nvGrpSpPr>
        <p:grpSpPr bwMode="auto">
          <a:xfrm>
            <a:off x="2716213" y="3295650"/>
            <a:ext cx="3878262" cy="679450"/>
            <a:chOff x="2875" y="1813"/>
            <a:chExt cx="2443" cy="428"/>
          </a:xfrm>
        </p:grpSpPr>
        <p:sp>
          <p:nvSpPr>
            <p:cNvPr id="19484" name="Line 43"/>
            <p:cNvSpPr>
              <a:spLocks noChangeShapeType="1"/>
            </p:cNvSpPr>
            <p:nvPr/>
          </p:nvSpPr>
          <p:spPr bwMode="auto">
            <a:xfrm flipV="1">
              <a:off x="4481" y="2013"/>
              <a:ext cx="0" cy="16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85" name="Text Box 45"/>
            <p:cNvSpPr txBox="1">
              <a:spLocks noChangeArrowheads="1"/>
            </p:cNvSpPr>
            <p:nvPr/>
          </p:nvSpPr>
          <p:spPr bwMode="auto">
            <a:xfrm>
              <a:off x="2875" y="1964"/>
              <a:ext cx="694" cy="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a:t>
              </a:r>
              <a:r>
                <a:rPr lang="en-GB" altLang="zh-CN" baseline="-25000">
                  <a:ea typeface="SimSun" pitchFamily="2" charset="-122"/>
                </a:rPr>
                <a:t>OL</a:t>
              </a:r>
              <a:r>
                <a:rPr lang="el-GR"/>
                <a:t>β</a:t>
              </a:r>
              <a:r>
                <a:rPr lang="en-GB" altLang="zh-CN">
                  <a:ea typeface="SimSun" pitchFamily="2" charset="-122"/>
                </a:rPr>
                <a:t>v</a:t>
              </a:r>
              <a:r>
                <a:rPr lang="en-GB" altLang="zh-CN" baseline="-25000">
                  <a:ea typeface="SimSun" pitchFamily="2" charset="-122"/>
                </a:rPr>
                <a:t>1</a:t>
              </a:r>
            </a:p>
          </p:txBody>
        </p:sp>
        <p:sp>
          <p:nvSpPr>
            <p:cNvPr id="19486" name="Line 46"/>
            <p:cNvSpPr>
              <a:spLocks noChangeShapeType="1"/>
            </p:cNvSpPr>
            <p:nvPr/>
          </p:nvSpPr>
          <p:spPr bwMode="auto">
            <a:xfrm flipH="1">
              <a:off x="4181" y="2089"/>
              <a:ext cx="14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87" name="Text Box 47"/>
            <p:cNvSpPr txBox="1">
              <a:spLocks noChangeArrowheads="1"/>
            </p:cNvSpPr>
            <p:nvPr/>
          </p:nvSpPr>
          <p:spPr bwMode="auto">
            <a:xfrm>
              <a:off x="4185" y="1843"/>
              <a:ext cx="2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i</a:t>
              </a:r>
              <a:r>
                <a:rPr lang="en-GB" altLang="zh-CN" baseline="-25000">
                  <a:ea typeface="SimSun" pitchFamily="2" charset="-122"/>
                </a:rPr>
                <a:t>t</a:t>
              </a:r>
            </a:p>
          </p:txBody>
        </p:sp>
        <p:grpSp>
          <p:nvGrpSpPr>
            <p:cNvPr id="19488" name="Group 52"/>
            <p:cNvGrpSpPr>
              <a:grpSpLocks/>
            </p:cNvGrpSpPr>
            <p:nvPr/>
          </p:nvGrpSpPr>
          <p:grpSpPr bwMode="auto">
            <a:xfrm flipH="1">
              <a:off x="4626" y="1987"/>
              <a:ext cx="197" cy="205"/>
              <a:chOff x="4083" y="2251"/>
              <a:chExt cx="197" cy="205"/>
            </a:xfrm>
          </p:grpSpPr>
          <p:sp>
            <p:nvSpPr>
              <p:cNvPr id="19496" name="Line 48"/>
              <p:cNvSpPr>
                <a:spLocks noChangeShapeType="1"/>
              </p:cNvSpPr>
              <p:nvPr/>
            </p:nvSpPr>
            <p:spPr bwMode="auto">
              <a:xfrm>
                <a:off x="4092" y="2256"/>
                <a:ext cx="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97" name="Line 49"/>
              <p:cNvSpPr>
                <a:spLocks noChangeShapeType="1"/>
              </p:cNvSpPr>
              <p:nvPr/>
            </p:nvSpPr>
            <p:spPr bwMode="auto">
              <a:xfrm>
                <a:off x="4083" y="2251"/>
                <a:ext cx="0" cy="20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489" name="Text Box 50"/>
            <p:cNvSpPr txBox="1">
              <a:spLocks noChangeArrowheads="1"/>
            </p:cNvSpPr>
            <p:nvPr/>
          </p:nvSpPr>
          <p:spPr bwMode="auto">
            <a:xfrm>
              <a:off x="4880" y="1901"/>
              <a:ext cx="43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R</a:t>
              </a:r>
              <a:r>
                <a:rPr lang="en-GB" altLang="zh-CN" baseline="-25000">
                  <a:ea typeface="SimSun" pitchFamily="2" charset="-122"/>
                </a:rPr>
                <a:t>out</a:t>
              </a:r>
            </a:p>
          </p:txBody>
        </p:sp>
        <p:sp>
          <p:nvSpPr>
            <p:cNvPr id="19490" name="Freeform 55"/>
            <p:cNvSpPr>
              <a:spLocks/>
            </p:cNvSpPr>
            <p:nvPr/>
          </p:nvSpPr>
          <p:spPr bwMode="auto">
            <a:xfrm rot="-5400000">
              <a:off x="3974" y="1978"/>
              <a:ext cx="88" cy="219"/>
            </a:xfrm>
            <a:custGeom>
              <a:avLst/>
              <a:gdLst>
                <a:gd name="T0" fmla="*/ 44 w 88"/>
                <a:gd name="T1" fmla="*/ 219 h 219"/>
                <a:gd name="T2" fmla="*/ 0 w 88"/>
                <a:gd name="T3" fmla="*/ 201 h 219"/>
                <a:gd name="T4" fmla="*/ 88 w 88"/>
                <a:gd name="T5" fmla="*/ 165 h 219"/>
                <a:gd name="T6" fmla="*/ 0 w 88"/>
                <a:gd name="T7" fmla="*/ 128 h 219"/>
                <a:gd name="T8" fmla="*/ 88 w 88"/>
                <a:gd name="T9" fmla="*/ 91 h 219"/>
                <a:gd name="T10" fmla="*/ 0 w 88"/>
                <a:gd name="T11" fmla="*/ 55 h 219"/>
                <a:gd name="T12" fmla="*/ 88 w 88"/>
                <a:gd name="T13" fmla="*/ 18 h 219"/>
                <a:gd name="T14" fmla="*/ 44 w 88"/>
                <a:gd name="T15" fmla="*/ 0 h 219"/>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219"/>
                <a:gd name="T26" fmla="*/ 88 w 88"/>
                <a:gd name="T27" fmla="*/ 219 h 2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219">
                  <a:moveTo>
                    <a:pt x="44" y="219"/>
                  </a:moveTo>
                  <a:lnTo>
                    <a:pt x="0" y="201"/>
                  </a:lnTo>
                  <a:lnTo>
                    <a:pt x="88" y="165"/>
                  </a:lnTo>
                  <a:lnTo>
                    <a:pt x="0" y="128"/>
                  </a:lnTo>
                  <a:lnTo>
                    <a:pt x="88" y="91"/>
                  </a:lnTo>
                  <a:lnTo>
                    <a:pt x="0" y="55"/>
                  </a:lnTo>
                  <a:lnTo>
                    <a:pt x="88" y="18"/>
                  </a:lnTo>
                  <a:lnTo>
                    <a:pt x="44" y="0"/>
                  </a:lnTo>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91" name="Line 56"/>
            <p:cNvSpPr>
              <a:spLocks noChangeShapeType="1"/>
            </p:cNvSpPr>
            <p:nvPr/>
          </p:nvSpPr>
          <p:spPr bwMode="auto">
            <a:xfrm rot="16200000" flipV="1">
              <a:off x="4245" y="1980"/>
              <a:ext cx="1" cy="220"/>
            </a:xfrm>
            <a:prstGeom prst="line">
              <a:avLst/>
            </a:prstGeom>
            <a:noFill/>
            <a:ln w="174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2" name="Line 57"/>
            <p:cNvSpPr>
              <a:spLocks noChangeShapeType="1"/>
            </p:cNvSpPr>
            <p:nvPr/>
          </p:nvSpPr>
          <p:spPr bwMode="auto">
            <a:xfrm flipH="1">
              <a:off x="3575" y="2089"/>
              <a:ext cx="329" cy="1"/>
            </a:xfrm>
            <a:prstGeom prst="line">
              <a:avLst/>
            </a:prstGeom>
            <a:noFill/>
            <a:ln w="174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3" name="Line 59"/>
            <p:cNvSpPr>
              <a:spLocks noChangeShapeType="1"/>
            </p:cNvSpPr>
            <p:nvPr/>
          </p:nvSpPr>
          <p:spPr bwMode="auto">
            <a:xfrm flipV="1">
              <a:off x="3459" y="1952"/>
              <a:ext cx="1" cy="289"/>
            </a:xfrm>
            <a:prstGeom prst="line">
              <a:avLst/>
            </a:prstGeom>
            <a:noFill/>
            <a:ln w="17463" cap="rnd">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494" name="Text Box 69"/>
            <p:cNvSpPr txBox="1">
              <a:spLocks noChangeArrowheads="1"/>
            </p:cNvSpPr>
            <p:nvPr/>
          </p:nvSpPr>
          <p:spPr bwMode="auto">
            <a:xfrm>
              <a:off x="4479" y="1971"/>
              <a:ext cx="2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v</a:t>
              </a:r>
              <a:r>
                <a:rPr lang="en-GB" altLang="zh-CN" baseline="-25000">
                  <a:ea typeface="SimSun" pitchFamily="2" charset="-122"/>
                </a:rPr>
                <a:t>t</a:t>
              </a:r>
            </a:p>
          </p:txBody>
        </p:sp>
        <p:sp>
          <p:nvSpPr>
            <p:cNvPr id="19495" name="Text Box 70"/>
            <p:cNvSpPr txBox="1">
              <a:spLocks noChangeArrowheads="1"/>
            </p:cNvSpPr>
            <p:nvPr/>
          </p:nvSpPr>
          <p:spPr bwMode="auto">
            <a:xfrm>
              <a:off x="3899" y="1813"/>
              <a:ext cx="2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r</a:t>
              </a:r>
              <a:r>
                <a:rPr lang="en-GB" altLang="zh-CN" baseline="-25000">
                  <a:ea typeface="SimSun" pitchFamily="2" charset="-122"/>
                </a:rPr>
                <a:t>o</a:t>
              </a:r>
            </a:p>
          </p:txBody>
        </p:sp>
      </p:grpSp>
      <p:sp>
        <p:nvSpPr>
          <p:cNvPr id="19469" name="Text Box 72"/>
          <p:cNvSpPr txBox="1">
            <a:spLocks noChangeArrowheads="1"/>
          </p:cNvSpPr>
          <p:nvPr/>
        </p:nvSpPr>
        <p:spPr bwMode="auto">
          <a:xfrm>
            <a:off x="204788" y="4054475"/>
            <a:ext cx="37480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so the volt drop across r</a:t>
            </a:r>
            <a:r>
              <a:rPr lang="en-GB" altLang="zh-CN" baseline="-25000">
                <a:ea typeface="SimSun" pitchFamily="2" charset="-122"/>
              </a:rPr>
              <a:t>o</a:t>
            </a:r>
            <a:r>
              <a:rPr lang="en-GB" altLang="zh-CN">
                <a:ea typeface="SimSun" pitchFamily="2" charset="-122"/>
              </a:rPr>
              <a:t> is then</a:t>
            </a:r>
            <a:endParaRPr lang="en-GB" altLang="zh-CN" baseline="-25000">
              <a:ea typeface="SimSun" pitchFamily="2" charset="-122"/>
            </a:endParaRPr>
          </a:p>
        </p:txBody>
      </p:sp>
      <p:grpSp>
        <p:nvGrpSpPr>
          <p:cNvPr id="19470" name="Group 75"/>
          <p:cNvGrpSpPr>
            <a:grpSpLocks/>
          </p:cNvGrpSpPr>
          <p:nvPr/>
        </p:nvGrpSpPr>
        <p:grpSpPr bwMode="auto">
          <a:xfrm>
            <a:off x="4232275" y="863600"/>
            <a:ext cx="3514725" cy="1914525"/>
            <a:chOff x="2666" y="652"/>
            <a:chExt cx="2214" cy="1206"/>
          </a:xfrm>
        </p:grpSpPr>
        <p:graphicFrame>
          <p:nvGraphicFramePr>
            <p:cNvPr id="19473" name="Object 17"/>
            <p:cNvGraphicFramePr>
              <a:graphicFrameLocks noChangeAspect="1"/>
            </p:cNvGraphicFramePr>
            <p:nvPr/>
          </p:nvGraphicFramePr>
          <p:xfrm>
            <a:off x="2797" y="693"/>
            <a:ext cx="2017" cy="1165"/>
          </p:xfrm>
          <a:graphic>
            <a:graphicData uri="http://schemas.openxmlformats.org/presentationml/2006/ole">
              <mc:AlternateContent xmlns:mc="http://schemas.openxmlformats.org/markup-compatibility/2006">
                <mc:Choice xmlns:v="urn:schemas-microsoft-com:vml" Requires="v">
                  <p:oleObj spid="_x0000_s19572" r:id="rId12" imgW="2898648" imgH="1759712" progId="Visio.Drawing.6">
                    <p:embed/>
                  </p:oleObj>
                </mc:Choice>
                <mc:Fallback>
                  <p:oleObj r:id="rId12" imgW="2898648" imgH="1759712" progId="Visio.Drawing.6">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97" y="693"/>
                          <a:ext cx="2017" cy="1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74" name="Rectangle 18"/>
            <p:cNvSpPr>
              <a:spLocks noChangeArrowheads="1"/>
            </p:cNvSpPr>
            <p:nvPr/>
          </p:nvSpPr>
          <p:spPr bwMode="auto">
            <a:xfrm>
              <a:off x="2666" y="711"/>
              <a:ext cx="555" cy="80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nvGrpSpPr>
            <p:cNvPr id="19475" name="Group 19"/>
            <p:cNvGrpSpPr>
              <a:grpSpLocks/>
            </p:cNvGrpSpPr>
            <p:nvPr/>
          </p:nvGrpSpPr>
          <p:grpSpPr bwMode="auto">
            <a:xfrm>
              <a:off x="3006" y="857"/>
              <a:ext cx="1356" cy="844"/>
              <a:chOff x="2901" y="1409"/>
              <a:chExt cx="1582" cy="985"/>
            </a:xfrm>
          </p:grpSpPr>
          <p:sp>
            <p:nvSpPr>
              <p:cNvPr id="19481" name="Line 20"/>
              <p:cNvSpPr>
                <a:spLocks noChangeShapeType="1"/>
              </p:cNvSpPr>
              <p:nvPr/>
            </p:nvSpPr>
            <p:spPr bwMode="auto">
              <a:xfrm>
                <a:off x="2901" y="1409"/>
                <a:ext cx="0" cy="96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2" name="Line 21"/>
              <p:cNvSpPr>
                <a:spLocks noChangeShapeType="1"/>
              </p:cNvSpPr>
              <p:nvPr/>
            </p:nvSpPr>
            <p:spPr bwMode="auto">
              <a:xfrm flipH="1">
                <a:off x="2915" y="1416"/>
                <a:ext cx="28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3" name="Line 22"/>
              <p:cNvSpPr>
                <a:spLocks noChangeShapeType="1"/>
              </p:cNvSpPr>
              <p:nvPr/>
            </p:nvSpPr>
            <p:spPr bwMode="auto">
              <a:xfrm flipH="1">
                <a:off x="2901" y="2394"/>
                <a:ext cx="158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476" name="Text Box 23"/>
            <p:cNvSpPr txBox="1">
              <a:spLocks noChangeArrowheads="1"/>
            </p:cNvSpPr>
            <p:nvPr/>
          </p:nvSpPr>
          <p:spPr bwMode="auto">
            <a:xfrm>
              <a:off x="4666" y="931"/>
              <a:ext cx="214"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200">
                  <a:ea typeface="SimSun" pitchFamily="2" charset="-122"/>
                </a:rPr>
                <a:t>v</a:t>
              </a:r>
              <a:r>
                <a:rPr lang="en-GB" altLang="zh-CN" sz="1200" baseline="-25000">
                  <a:ea typeface="SimSun" pitchFamily="2" charset="-122"/>
                </a:rPr>
                <a:t>t</a:t>
              </a:r>
            </a:p>
          </p:txBody>
        </p:sp>
        <p:sp>
          <p:nvSpPr>
            <p:cNvPr id="19477" name="Line 24"/>
            <p:cNvSpPr>
              <a:spLocks noChangeShapeType="1"/>
            </p:cNvSpPr>
            <p:nvPr/>
          </p:nvSpPr>
          <p:spPr bwMode="auto">
            <a:xfrm flipH="1">
              <a:off x="4436" y="857"/>
              <a:ext cx="1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78" name="Text Box 25"/>
            <p:cNvSpPr txBox="1">
              <a:spLocks noChangeArrowheads="1"/>
            </p:cNvSpPr>
            <p:nvPr/>
          </p:nvSpPr>
          <p:spPr bwMode="auto">
            <a:xfrm>
              <a:off x="4399" y="652"/>
              <a:ext cx="214"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200">
                  <a:ea typeface="SimSun" pitchFamily="2" charset="-122"/>
                </a:rPr>
                <a:t>i</a:t>
              </a:r>
              <a:r>
                <a:rPr lang="en-GB" altLang="zh-CN" sz="1200" baseline="-25000">
                  <a:ea typeface="SimSun" pitchFamily="2" charset="-122"/>
                </a:rPr>
                <a:t>t</a:t>
              </a:r>
            </a:p>
          </p:txBody>
        </p:sp>
        <p:sp>
          <p:nvSpPr>
            <p:cNvPr id="19479" name="Rectangle 26"/>
            <p:cNvSpPr>
              <a:spLocks noChangeArrowheads="1"/>
            </p:cNvSpPr>
            <p:nvPr/>
          </p:nvSpPr>
          <p:spPr bwMode="auto">
            <a:xfrm>
              <a:off x="3307" y="704"/>
              <a:ext cx="951" cy="76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480" name="Line 74"/>
            <p:cNvSpPr>
              <a:spLocks noChangeShapeType="1"/>
            </p:cNvSpPr>
            <p:nvPr/>
          </p:nvSpPr>
          <p:spPr bwMode="auto">
            <a:xfrm flipV="1">
              <a:off x="4853" y="895"/>
              <a:ext cx="0" cy="2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9471" name="Text Box 76"/>
          <p:cNvSpPr txBox="1">
            <a:spLocks noChangeArrowheads="1"/>
          </p:cNvSpPr>
          <p:nvPr/>
        </p:nvSpPr>
        <p:spPr bwMode="auto">
          <a:xfrm>
            <a:off x="182563" y="3013075"/>
            <a:ext cx="86248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If v</a:t>
            </a:r>
            <a:r>
              <a:rPr lang="en-GB" altLang="zh-CN" baseline="-25000">
                <a:ea typeface="SimSun" pitchFamily="2" charset="-122"/>
              </a:rPr>
              <a:t>t</a:t>
            </a:r>
            <a:r>
              <a:rPr lang="en-GB" altLang="zh-CN">
                <a:ea typeface="SimSun" pitchFamily="2" charset="-122"/>
              </a:rPr>
              <a:t> increases, then v</a:t>
            </a:r>
            <a:r>
              <a:rPr lang="en-GB" altLang="zh-CN" baseline="-25000">
                <a:ea typeface="SimSun" pitchFamily="2" charset="-122"/>
              </a:rPr>
              <a:t>n</a:t>
            </a:r>
            <a:r>
              <a:rPr lang="en-GB" altLang="zh-CN">
                <a:ea typeface="SimSun" pitchFamily="2" charset="-122"/>
              </a:rPr>
              <a:t> increases by </a:t>
            </a:r>
            <a:r>
              <a:rPr lang="el-GR">
                <a:cs typeface="Arial" charset="0"/>
              </a:rPr>
              <a:t>β</a:t>
            </a:r>
            <a:r>
              <a:rPr lang="en-US">
                <a:cs typeface="Arial" charset="0"/>
              </a:rPr>
              <a:t>v</a:t>
            </a:r>
            <a:r>
              <a:rPr lang="en-US" baseline="-25000">
                <a:cs typeface="Arial" charset="0"/>
              </a:rPr>
              <a:t>t</a:t>
            </a:r>
            <a:r>
              <a:rPr lang="en-US">
                <a:cs typeface="Arial" charset="0"/>
              </a:rPr>
              <a:t> and the voltage output from the op-amp </a:t>
            </a:r>
            <a:r>
              <a:rPr lang="en-US" i="1" u="sng">
                <a:cs typeface="Arial" charset="0"/>
              </a:rPr>
              <a:t>reduces</a:t>
            </a:r>
            <a:r>
              <a:rPr lang="en-US">
                <a:cs typeface="Arial" charset="0"/>
              </a:rPr>
              <a:t> by A</a:t>
            </a:r>
            <a:r>
              <a:rPr lang="en-US" baseline="-25000">
                <a:cs typeface="Arial" charset="0"/>
              </a:rPr>
              <a:t>OL</a:t>
            </a:r>
            <a:r>
              <a:rPr lang="el-GR">
                <a:cs typeface="Arial" charset="0"/>
              </a:rPr>
              <a:t>β</a:t>
            </a:r>
            <a:r>
              <a:rPr lang="en-GB" altLang="zh-CN">
                <a:ea typeface="SimSun" pitchFamily="2" charset="-122"/>
                <a:cs typeface="Arial" charset="0"/>
              </a:rPr>
              <a:t>v</a:t>
            </a:r>
            <a:r>
              <a:rPr lang="en-GB" altLang="zh-CN" baseline="-25000">
                <a:ea typeface="SimSun" pitchFamily="2" charset="-122"/>
                <a:cs typeface="Arial" charset="0"/>
              </a:rPr>
              <a:t>1</a:t>
            </a:r>
            <a:r>
              <a:rPr lang="en-US">
                <a:cs typeface="Arial" charset="0"/>
              </a:rPr>
              <a:t> </a:t>
            </a:r>
            <a:endParaRPr lang="el-GR">
              <a:cs typeface="Arial" charset="0"/>
            </a:endParaRPr>
          </a:p>
        </p:txBody>
      </p:sp>
      <p:sp>
        <p:nvSpPr>
          <p:cNvPr id="19472" name="Text Box 77"/>
          <p:cNvSpPr txBox="1">
            <a:spLocks noChangeArrowheads="1"/>
          </p:cNvSpPr>
          <p:nvPr/>
        </p:nvSpPr>
        <p:spPr bwMode="auto">
          <a:xfrm>
            <a:off x="328613" y="4708525"/>
            <a:ext cx="476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so</a:t>
            </a:r>
            <a:endParaRPr lang="en-GB" altLang="zh-CN" baseline="-25000">
              <a:ea typeface="SimSun"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FCF9CA3A-72AB-4563-9815-440602423D9F}" type="slidenum">
              <a:rPr lang="en-GB" altLang="en-US" sz="1200" smtClean="0">
                <a:latin typeface="Garamond" pitchFamily="18" charset="0"/>
              </a:rPr>
              <a:pPr eaLnBrk="1" hangingPunct="1"/>
              <a:t>22</a:t>
            </a:fld>
            <a:endParaRPr lang="en-GB" altLang="en-US" sz="1200" smtClean="0">
              <a:latin typeface="Garamond" pitchFamily="18" charset="0"/>
            </a:endParaRPr>
          </a:p>
        </p:txBody>
      </p:sp>
      <p:sp>
        <p:nvSpPr>
          <p:cNvPr id="20483"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0484" name="Text Box 5"/>
          <p:cNvSpPr txBox="1">
            <a:spLocks noChangeArrowheads="1"/>
          </p:cNvSpPr>
          <p:nvPr/>
        </p:nvSpPr>
        <p:spPr bwMode="auto">
          <a:xfrm>
            <a:off x="309563" y="1322388"/>
            <a:ext cx="86518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We can use the same method to obtain expressions for R</a:t>
            </a:r>
            <a:r>
              <a:rPr lang="en-GB" altLang="zh-CN" baseline="-25000">
                <a:ea typeface="SimSun" pitchFamily="2" charset="-122"/>
              </a:rPr>
              <a:t>in</a:t>
            </a:r>
            <a:r>
              <a:rPr lang="en-GB" altLang="zh-CN">
                <a:ea typeface="SimSun" pitchFamily="2" charset="-122"/>
              </a:rPr>
              <a:t> and R</a:t>
            </a:r>
            <a:r>
              <a:rPr lang="en-GB" altLang="zh-CN" baseline="-25000">
                <a:ea typeface="SimSun" pitchFamily="2" charset="-122"/>
              </a:rPr>
              <a:t>out</a:t>
            </a:r>
            <a:r>
              <a:rPr lang="en-GB" altLang="zh-CN">
                <a:ea typeface="SimSun" pitchFamily="2" charset="-122"/>
              </a:rPr>
              <a:t> for an </a:t>
            </a:r>
            <a:r>
              <a:rPr lang="en-GB" altLang="zh-CN" u="sng">
                <a:ea typeface="SimSun" pitchFamily="2" charset="-122"/>
              </a:rPr>
              <a:t>inverting amplifier</a:t>
            </a:r>
            <a:r>
              <a:rPr lang="en-GB" altLang="zh-CN">
                <a:ea typeface="SimSun" pitchFamily="2" charset="-122"/>
              </a:rPr>
              <a:t>. </a:t>
            </a:r>
          </a:p>
          <a:p>
            <a:pPr eaLnBrk="1" hangingPunct="1"/>
            <a:r>
              <a:rPr lang="en-GB" altLang="zh-CN">
                <a:ea typeface="SimSun" pitchFamily="2" charset="-122"/>
              </a:rPr>
              <a:t>(Recall that the feedback topology is associated with a </a:t>
            </a:r>
            <a:r>
              <a:rPr lang="en-GB" altLang="zh-CN" i="1">
                <a:ea typeface="SimSun" pitchFamily="2" charset="-122"/>
              </a:rPr>
              <a:t>transresistance</a:t>
            </a:r>
            <a:r>
              <a:rPr lang="en-GB" altLang="zh-CN">
                <a:ea typeface="SimSun" pitchFamily="2" charset="-122"/>
              </a:rPr>
              <a:t> amplifier – so do you expect R</a:t>
            </a:r>
            <a:r>
              <a:rPr lang="en-GB" altLang="zh-CN" baseline="-25000">
                <a:ea typeface="SimSun" pitchFamily="2" charset="-122"/>
              </a:rPr>
              <a:t>in</a:t>
            </a:r>
            <a:r>
              <a:rPr lang="en-GB" altLang="zh-CN">
                <a:ea typeface="SimSun" pitchFamily="2" charset="-122"/>
              </a:rPr>
              <a:t> and R</a:t>
            </a:r>
            <a:r>
              <a:rPr lang="en-GB" altLang="zh-CN" baseline="-25000">
                <a:ea typeface="SimSun" pitchFamily="2" charset="-122"/>
              </a:rPr>
              <a:t>out</a:t>
            </a:r>
            <a:r>
              <a:rPr lang="en-GB" altLang="zh-CN">
                <a:ea typeface="SimSun" pitchFamily="2" charset="-122"/>
              </a:rPr>
              <a:t> to be large or small?). </a:t>
            </a:r>
          </a:p>
        </p:txBody>
      </p:sp>
      <p:sp>
        <p:nvSpPr>
          <p:cNvPr id="20485" name="Text Box 6"/>
          <p:cNvSpPr txBox="1">
            <a:spLocks noChangeArrowheads="1"/>
          </p:cNvSpPr>
          <p:nvPr/>
        </p:nvSpPr>
        <p:spPr bwMode="auto">
          <a:xfrm>
            <a:off x="354013" y="865188"/>
            <a:ext cx="82343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buFontTx/>
              <a:buAutoNum type="arabicPeriod" startAt="2"/>
            </a:pPr>
            <a:r>
              <a:rPr lang="en-GB" altLang="zh-CN" b="1">
                <a:ea typeface="SimSun" pitchFamily="2" charset="-122"/>
              </a:rPr>
              <a:t>Input Resistance of Inverting Amp (shunt derived, shunt applied feedback)</a:t>
            </a:r>
          </a:p>
        </p:txBody>
      </p:sp>
      <p:sp>
        <p:nvSpPr>
          <p:cNvPr id="20486" name="Text Box 7"/>
          <p:cNvSpPr txBox="1">
            <a:spLocks noChangeArrowheads="1"/>
          </p:cNvSpPr>
          <p:nvPr/>
        </p:nvSpPr>
        <p:spPr bwMode="auto">
          <a:xfrm>
            <a:off x="266700" y="2244725"/>
            <a:ext cx="887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96938" indent="-896938"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The input resistance </a:t>
            </a:r>
            <a:r>
              <a:rPr lang="en-GB" altLang="zh-CN" u="sng">
                <a:ea typeface="SimSun" pitchFamily="2" charset="-122"/>
              </a:rPr>
              <a:t>of the feedback amplifier </a:t>
            </a:r>
            <a:r>
              <a:rPr lang="en-GB" altLang="zh-CN">
                <a:ea typeface="SimSun" pitchFamily="2" charset="-122"/>
              </a:rPr>
              <a:t>is defined at the summing node, as shown below.</a:t>
            </a:r>
            <a:endParaRPr lang="en-GB" altLang="zh-CN" baseline="-25000">
              <a:ea typeface="SimSun" pitchFamily="2" charset="-122"/>
            </a:endParaRPr>
          </a:p>
        </p:txBody>
      </p:sp>
      <p:grpSp>
        <p:nvGrpSpPr>
          <p:cNvPr id="20487" name="Group 109"/>
          <p:cNvGrpSpPr>
            <a:grpSpLocks/>
          </p:cNvGrpSpPr>
          <p:nvPr/>
        </p:nvGrpSpPr>
        <p:grpSpPr bwMode="auto">
          <a:xfrm>
            <a:off x="547688" y="2830513"/>
            <a:ext cx="3363912" cy="2127250"/>
            <a:chOff x="345" y="1783"/>
            <a:chExt cx="2119" cy="1340"/>
          </a:xfrm>
        </p:grpSpPr>
        <p:grpSp>
          <p:nvGrpSpPr>
            <p:cNvPr id="20553" name="Group 79"/>
            <p:cNvGrpSpPr>
              <a:grpSpLocks/>
            </p:cNvGrpSpPr>
            <p:nvPr/>
          </p:nvGrpSpPr>
          <p:grpSpPr bwMode="auto">
            <a:xfrm>
              <a:off x="345" y="1783"/>
              <a:ext cx="2119" cy="1340"/>
              <a:chOff x="473" y="2366"/>
              <a:chExt cx="2119" cy="1340"/>
            </a:xfrm>
          </p:grpSpPr>
          <p:graphicFrame>
            <p:nvGraphicFramePr>
              <p:cNvPr id="20557" name="Object 8"/>
              <p:cNvGraphicFramePr>
                <a:graphicFrameLocks noChangeAspect="1"/>
              </p:cNvGraphicFramePr>
              <p:nvPr/>
            </p:nvGraphicFramePr>
            <p:xfrm>
              <a:off x="473" y="2366"/>
              <a:ext cx="2119" cy="1260"/>
            </p:xfrm>
            <a:graphic>
              <a:graphicData uri="http://schemas.openxmlformats.org/presentationml/2006/ole">
                <mc:AlternateContent xmlns:mc="http://schemas.openxmlformats.org/markup-compatibility/2006">
                  <mc:Choice xmlns:v="urn:schemas-microsoft-com:vml" Requires="v">
                    <p:oleObj spid="_x0000_s20603" r:id="rId4" imgW="2384298" imgH="1414272" progId="Visio.Drawing.6">
                      <p:embed/>
                    </p:oleObj>
                  </mc:Choice>
                  <mc:Fallback>
                    <p:oleObj r:id="rId4" imgW="2384298" imgH="1414272" progId="Visio.Drawing.6">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 y="2366"/>
                            <a:ext cx="2119" cy="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58" name="Rectangle 76"/>
              <p:cNvSpPr>
                <a:spLocks noChangeArrowheads="1"/>
              </p:cNvSpPr>
              <p:nvPr/>
            </p:nvSpPr>
            <p:spPr bwMode="auto">
              <a:xfrm>
                <a:off x="2019" y="2970"/>
                <a:ext cx="361" cy="7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0559" name="Rectangle 77"/>
              <p:cNvSpPr>
                <a:spLocks noChangeArrowheads="1"/>
              </p:cNvSpPr>
              <p:nvPr/>
            </p:nvSpPr>
            <p:spPr bwMode="auto">
              <a:xfrm>
                <a:off x="2124" y="2922"/>
                <a:ext cx="76" cy="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0560" name="Line 78"/>
              <p:cNvSpPr>
                <a:spLocks noChangeShapeType="1"/>
              </p:cNvSpPr>
              <p:nvPr/>
            </p:nvSpPr>
            <p:spPr bwMode="auto">
              <a:xfrm flipH="1">
                <a:off x="2124" y="2947"/>
                <a:ext cx="1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554" name="Line 90"/>
            <p:cNvSpPr>
              <a:spLocks noChangeShapeType="1"/>
            </p:cNvSpPr>
            <p:nvPr/>
          </p:nvSpPr>
          <p:spPr bwMode="auto">
            <a:xfrm flipV="1">
              <a:off x="1006" y="2024"/>
              <a:ext cx="0" cy="3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55" name="Line 91"/>
            <p:cNvSpPr>
              <a:spLocks noChangeShapeType="1"/>
            </p:cNvSpPr>
            <p:nvPr/>
          </p:nvSpPr>
          <p:spPr bwMode="auto">
            <a:xfrm flipH="1">
              <a:off x="1007" y="2342"/>
              <a:ext cx="152"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0556" name="Text Box 92"/>
            <p:cNvSpPr txBox="1">
              <a:spLocks noChangeArrowheads="1"/>
            </p:cNvSpPr>
            <p:nvPr/>
          </p:nvSpPr>
          <p:spPr bwMode="auto">
            <a:xfrm>
              <a:off x="844" y="1811"/>
              <a:ext cx="30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R</a:t>
              </a:r>
              <a:r>
                <a:rPr lang="en-US" baseline="-25000"/>
                <a:t>in</a:t>
              </a:r>
              <a:endParaRPr lang="en-US"/>
            </a:p>
          </p:txBody>
        </p:sp>
      </p:grpSp>
      <p:grpSp>
        <p:nvGrpSpPr>
          <p:cNvPr id="20488" name="Group 110"/>
          <p:cNvGrpSpPr>
            <a:grpSpLocks/>
          </p:cNvGrpSpPr>
          <p:nvPr/>
        </p:nvGrpSpPr>
        <p:grpSpPr bwMode="auto">
          <a:xfrm>
            <a:off x="4378325" y="2809875"/>
            <a:ext cx="4208463" cy="2073275"/>
            <a:chOff x="2608" y="2004"/>
            <a:chExt cx="2651" cy="1306"/>
          </a:xfrm>
        </p:grpSpPr>
        <p:sp>
          <p:nvSpPr>
            <p:cNvPr id="20490" name="Text Box 74"/>
            <p:cNvSpPr txBox="1">
              <a:spLocks noChangeArrowheads="1"/>
            </p:cNvSpPr>
            <p:nvPr/>
          </p:nvSpPr>
          <p:spPr bwMode="auto">
            <a:xfrm>
              <a:off x="3151" y="2168"/>
              <a:ext cx="25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200">
                  <a:ea typeface="SimSun" pitchFamily="2" charset="-122"/>
                </a:rPr>
                <a:t>R</a:t>
              </a:r>
              <a:r>
                <a:rPr lang="en-GB" altLang="zh-CN" sz="1200" baseline="-25000">
                  <a:ea typeface="SimSun" pitchFamily="2" charset="-122"/>
                </a:rPr>
                <a:t>1</a:t>
              </a:r>
            </a:p>
          </p:txBody>
        </p:sp>
        <p:sp>
          <p:nvSpPr>
            <p:cNvPr id="20491" name="Text Box 75"/>
            <p:cNvSpPr txBox="1">
              <a:spLocks noChangeArrowheads="1"/>
            </p:cNvSpPr>
            <p:nvPr/>
          </p:nvSpPr>
          <p:spPr bwMode="auto">
            <a:xfrm>
              <a:off x="4227" y="2165"/>
              <a:ext cx="3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200">
                  <a:ea typeface="SimSun" pitchFamily="2" charset="-122"/>
                </a:rPr>
                <a:t>R</a:t>
              </a:r>
              <a:r>
                <a:rPr lang="en-GB" altLang="zh-CN" sz="1200" baseline="-25000">
                  <a:ea typeface="SimSun" pitchFamily="2" charset="-122"/>
                </a:rPr>
                <a:t>2</a:t>
              </a:r>
            </a:p>
          </p:txBody>
        </p:sp>
        <p:sp>
          <p:nvSpPr>
            <p:cNvPr id="20492" name="Text Box 12"/>
            <p:cNvSpPr txBox="1">
              <a:spLocks noChangeArrowheads="1"/>
            </p:cNvSpPr>
            <p:nvPr/>
          </p:nvSpPr>
          <p:spPr bwMode="auto">
            <a:xfrm>
              <a:off x="2828" y="2498"/>
              <a:ext cx="168" cy="1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a:latin typeface="Times New Roman" pitchFamily="18" charset="0"/>
                  <a:ea typeface="SimSun" pitchFamily="2" charset="-122"/>
                </a:rPr>
                <a:t>+</a:t>
              </a:r>
              <a:endParaRPr lang="en-GB" altLang="zh-CN">
                <a:ea typeface="SimSun" pitchFamily="2" charset="-122"/>
              </a:endParaRPr>
            </a:p>
          </p:txBody>
        </p:sp>
        <p:sp>
          <p:nvSpPr>
            <p:cNvPr id="20493" name="Text Box 13"/>
            <p:cNvSpPr txBox="1">
              <a:spLocks noChangeArrowheads="1"/>
            </p:cNvSpPr>
            <p:nvPr/>
          </p:nvSpPr>
          <p:spPr bwMode="auto">
            <a:xfrm>
              <a:off x="4612" y="2501"/>
              <a:ext cx="282" cy="1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a:latin typeface="Times New Roman" pitchFamily="18" charset="0"/>
                  <a:ea typeface="SimSun" pitchFamily="2" charset="-122"/>
                </a:rPr>
                <a:t>r</a:t>
              </a:r>
              <a:r>
                <a:rPr lang="en-GB" altLang="zh-CN" sz="1200" baseline="-25000">
                  <a:latin typeface="Times New Roman" pitchFamily="18" charset="0"/>
                  <a:ea typeface="SimSun" pitchFamily="2" charset="-122"/>
                </a:rPr>
                <a:t>o</a:t>
              </a:r>
              <a:endParaRPr lang="en-GB" altLang="zh-CN">
                <a:ea typeface="SimSun" pitchFamily="2" charset="-122"/>
              </a:endParaRPr>
            </a:p>
          </p:txBody>
        </p:sp>
        <p:sp>
          <p:nvSpPr>
            <p:cNvPr id="20494" name="Rectangle 15"/>
            <p:cNvSpPr>
              <a:spLocks noChangeArrowheads="1"/>
            </p:cNvSpPr>
            <p:nvPr/>
          </p:nvSpPr>
          <p:spPr bwMode="auto">
            <a:xfrm>
              <a:off x="4219" y="2714"/>
              <a:ext cx="118" cy="1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495" name="Rectangle 18"/>
            <p:cNvSpPr>
              <a:spLocks noChangeArrowheads="1"/>
            </p:cNvSpPr>
            <p:nvPr/>
          </p:nvSpPr>
          <p:spPr bwMode="auto">
            <a:xfrm>
              <a:off x="2774" y="2700"/>
              <a:ext cx="193" cy="1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496" name="Rectangle 19"/>
            <p:cNvSpPr>
              <a:spLocks noChangeArrowheads="1"/>
            </p:cNvSpPr>
            <p:nvPr/>
          </p:nvSpPr>
          <p:spPr bwMode="auto">
            <a:xfrm>
              <a:off x="2608" y="2698"/>
              <a:ext cx="11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200">
                  <a:solidFill>
                    <a:srgbClr val="000000"/>
                  </a:solidFill>
                  <a:latin typeface="Times New Roman" pitchFamily="18" charset="0"/>
                </a:rPr>
                <a:t>v</a:t>
              </a:r>
              <a:r>
                <a:rPr lang="en-US" sz="1200" baseline="-25000">
                  <a:solidFill>
                    <a:srgbClr val="000000"/>
                  </a:solidFill>
                  <a:latin typeface="Times New Roman" pitchFamily="18" charset="0"/>
                </a:rPr>
                <a:t>S</a:t>
              </a:r>
              <a:endParaRPr lang="en-GB" altLang="zh-CN">
                <a:ea typeface="SimSun" pitchFamily="2" charset="-122"/>
              </a:endParaRPr>
            </a:p>
          </p:txBody>
        </p:sp>
        <p:sp>
          <p:nvSpPr>
            <p:cNvPr id="20497" name="Rectangle 20"/>
            <p:cNvSpPr>
              <a:spLocks noChangeArrowheads="1"/>
            </p:cNvSpPr>
            <p:nvPr/>
          </p:nvSpPr>
          <p:spPr bwMode="auto">
            <a:xfrm>
              <a:off x="2916" y="2728"/>
              <a:ext cx="1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pitchFamily="18" charset="0"/>
                </a:rPr>
                <a:t> </a:t>
              </a:r>
              <a:endParaRPr lang="en-GB" altLang="zh-CN">
                <a:ea typeface="SimSun" pitchFamily="2" charset="-122"/>
              </a:endParaRPr>
            </a:p>
          </p:txBody>
        </p:sp>
        <p:sp>
          <p:nvSpPr>
            <p:cNvPr id="20498" name="Rectangle 23"/>
            <p:cNvSpPr>
              <a:spLocks noChangeArrowheads="1"/>
            </p:cNvSpPr>
            <p:nvPr/>
          </p:nvSpPr>
          <p:spPr bwMode="auto">
            <a:xfrm>
              <a:off x="3597" y="2710"/>
              <a:ext cx="1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600">
                  <a:solidFill>
                    <a:srgbClr val="000000"/>
                  </a:solidFill>
                  <a:latin typeface="Times New Roman" pitchFamily="18" charset="0"/>
                </a:rPr>
                <a:t> </a:t>
              </a:r>
              <a:endParaRPr lang="en-GB" altLang="zh-CN">
                <a:ea typeface="SimSun" pitchFamily="2" charset="-122"/>
              </a:endParaRPr>
            </a:p>
          </p:txBody>
        </p:sp>
        <p:sp>
          <p:nvSpPr>
            <p:cNvPr id="20499" name="Rectangle 24"/>
            <p:cNvSpPr>
              <a:spLocks noChangeArrowheads="1"/>
            </p:cNvSpPr>
            <p:nvPr/>
          </p:nvSpPr>
          <p:spPr bwMode="auto">
            <a:xfrm>
              <a:off x="4010" y="2980"/>
              <a:ext cx="290" cy="1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500" name="Line 25"/>
            <p:cNvSpPr>
              <a:spLocks noChangeShapeType="1"/>
            </p:cNvSpPr>
            <p:nvPr/>
          </p:nvSpPr>
          <p:spPr bwMode="auto">
            <a:xfrm>
              <a:off x="4379" y="2703"/>
              <a:ext cx="1" cy="535"/>
            </a:xfrm>
            <a:prstGeom prst="line">
              <a:avLst/>
            </a:prstGeom>
            <a:noFill/>
            <a:ln w="698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1" name="Line 26"/>
            <p:cNvSpPr>
              <a:spLocks noChangeShapeType="1"/>
            </p:cNvSpPr>
            <p:nvPr/>
          </p:nvSpPr>
          <p:spPr bwMode="auto">
            <a:xfrm>
              <a:off x="2981" y="2421"/>
              <a:ext cx="1" cy="693"/>
            </a:xfrm>
            <a:prstGeom prst="line">
              <a:avLst/>
            </a:prstGeom>
            <a:noFill/>
            <a:ln w="698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2" name="Rectangle 28"/>
            <p:cNvSpPr>
              <a:spLocks noChangeArrowheads="1"/>
            </p:cNvSpPr>
            <p:nvPr/>
          </p:nvSpPr>
          <p:spPr bwMode="auto">
            <a:xfrm>
              <a:off x="4013" y="2754"/>
              <a:ext cx="7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Times New Roman" pitchFamily="18" charset="0"/>
                </a:rPr>
                <a:t>r</a:t>
              </a:r>
              <a:r>
                <a:rPr lang="en-US" sz="1400" baseline="-25000">
                  <a:solidFill>
                    <a:srgbClr val="000000"/>
                  </a:solidFill>
                  <a:latin typeface="Times New Roman" pitchFamily="18" charset="0"/>
                </a:rPr>
                <a:t>d</a:t>
              </a:r>
              <a:endParaRPr lang="en-GB" altLang="zh-CN" sz="1400">
                <a:ea typeface="SimSun" pitchFamily="2" charset="-122"/>
              </a:endParaRPr>
            </a:p>
          </p:txBody>
        </p:sp>
        <p:sp>
          <p:nvSpPr>
            <p:cNvPr id="20503" name="Line 30"/>
            <p:cNvSpPr>
              <a:spLocks noChangeShapeType="1"/>
            </p:cNvSpPr>
            <p:nvPr/>
          </p:nvSpPr>
          <p:spPr bwMode="auto">
            <a:xfrm>
              <a:off x="3937" y="2548"/>
              <a:ext cx="1" cy="624"/>
            </a:xfrm>
            <a:prstGeom prst="line">
              <a:avLst/>
            </a:prstGeom>
            <a:noFill/>
            <a:ln w="698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0504" name="Group 31"/>
            <p:cNvGrpSpPr>
              <a:grpSpLocks/>
            </p:cNvGrpSpPr>
            <p:nvPr/>
          </p:nvGrpSpPr>
          <p:grpSpPr bwMode="auto">
            <a:xfrm>
              <a:off x="3906" y="2716"/>
              <a:ext cx="53" cy="225"/>
              <a:chOff x="1406" y="-564"/>
              <a:chExt cx="133" cy="491"/>
            </a:xfrm>
          </p:grpSpPr>
          <p:sp>
            <p:nvSpPr>
              <p:cNvPr id="20551" name="Rectangle 32"/>
              <p:cNvSpPr>
                <a:spLocks noChangeArrowheads="1"/>
              </p:cNvSpPr>
              <p:nvPr/>
            </p:nvSpPr>
            <p:spPr bwMode="auto">
              <a:xfrm>
                <a:off x="1406" y="-564"/>
                <a:ext cx="133" cy="4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552" name="Rectangle 33"/>
              <p:cNvSpPr>
                <a:spLocks noChangeArrowheads="1"/>
              </p:cNvSpPr>
              <p:nvPr/>
            </p:nvSpPr>
            <p:spPr bwMode="auto">
              <a:xfrm>
                <a:off x="1406" y="-564"/>
                <a:ext cx="133" cy="491"/>
              </a:xfrm>
              <a:prstGeom prst="rect">
                <a:avLst/>
              </a:prstGeom>
              <a:noFill/>
              <a:ln w="698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0505" name="Line 34"/>
            <p:cNvSpPr>
              <a:spLocks noChangeShapeType="1"/>
            </p:cNvSpPr>
            <p:nvPr/>
          </p:nvSpPr>
          <p:spPr bwMode="auto">
            <a:xfrm flipV="1">
              <a:off x="3776" y="2407"/>
              <a:ext cx="1242" cy="5"/>
            </a:xfrm>
            <a:prstGeom prst="line">
              <a:avLst/>
            </a:prstGeom>
            <a:noFill/>
            <a:ln w="698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0506" name="Group 35"/>
            <p:cNvGrpSpPr>
              <a:grpSpLocks/>
            </p:cNvGrpSpPr>
            <p:nvPr/>
          </p:nvGrpSpPr>
          <p:grpSpPr bwMode="auto">
            <a:xfrm>
              <a:off x="2921" y="3114"/>
              <a:ext cx="125" cy="73"/>
              <a:chOff x="402" y="430"/>
              <a:chExt cx="313" cy="158"/>
            </a:xfrm>
          </p:grpSpPr>
          <p:sp>
            <p:nvSpPr>
              <p:cNvPr id="20548" name="Line 36"/>
              <p:cNvSpPr>
                <a:spLocks noChangeShapeType="1"/>
              </p:cNvSpPr>
              <p:nvPr/>
            </p:nvSpPr>
            <p:spPr bwMode="auto">
              <a:xfrm>
                <a:off x="402" y="430"/>
                <a:ext cx="313" cy="1"/>
              </a:xfrm>
              <a:prstGeom prst="line">
                <a:avLst/>
              </a:prstGeom>
              <a:noFill/>
              <a:ln w="698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49" name="Line 37"/>
              <p:cNvSpPr>
                <a:spLocks noChangeShapeType="1"/>
              </p:cNvSpPr>
              <p:nvPr/>
            </p:nvSpPr>
            <p:spPr bwMode="auto">
              <a:xfrm>
                <a:off x="457" y="520"/>
                <a:ext cx="190" cy="1"/>
              </a:xfrm>
              <a:prstGeom prst="line">
                <a:avLst/>
              </a:prstGeom>
              <a:noFill/>
              <a:ln w="698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50" name="Line 38"/>
              <p:cNvSpPr>
                <a:spLocks noChangeShapeType="1"/>
              </p:cNvSpPr>
              <p:nvPr/>
            </p:nvSpPr>
            <p:spPr bwMode="auto">
              <a:xfrm>
                <a:off x="482" y="587"/>
                <a:ext cx="109" cy="1"/>
              </a:xfrm>
              <a:prstGeom prst="line">
                <a:avLst/>
              </a:prstGeom>
              <a:noFill/>
              <a:ln w="698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507" name="Line 39"/>
            <p:cNvSpPr>
              <a:spLocks noChangeShapeType="1"/>
            </p:cNvSpPr>
            <p:nvPr/>
          </p:nvSpPr>
          <p:spPr bwMode="auto">
            <a:xfrm>
              <a:off x="5014" y="2418"/>
              <a:ext cx="1" cy="290"/>
            </a:xfrm>
            <a:prstGeom prst="line">
              <a:avLst/>
            </a:prstGeom>
            <a:noFill/>
            <a:ln w="698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0508" name="Group 40"/>
            <p:cNvGrpSpPr>
              <a:grpSpLocks/>
            </p:cNvGrpSpPr>
            <p:nvPr/>
          </p:nvGrpSpPr>
          <p:grpSpPr bwMode="auto">
            <a:xfrm>
              <a:off x="4269" y="2800"/>
              <a:ext cx="224" cy="338"/>
              <a:chOff x="2134" y="-810"/>
              <a:chExt cx="558" cy="737"/>
            </a:xfrm>
          </p:grpSpPr>
          <p:sp>
            <p:nvSpPr>
              <p:cNvPr id="20546" name="Freeform 41"/>
              <p:cNvSpPr>
                <a:spLocks/>
              </p:cNvSpPr>
              <p:nvPr/>
            </p:nvSpPr>
            <p:spPr bwMode="auto">
              <a:xfrm>
                <a:off x="2134" y="-810"/>
                <a:ext cx="558" cy="737"/>
              </a:xfrm>
              <a:custGeom>
                <a:avLst/>
                <a:gdLst>
                  <a:gd name="T0" fmla="*/ 279 w 558"/>
                  <a:gd name="T1" fmla="*/ 0 h 737"/>
                  <a:gd name="T2" fmla="*/ 0 w 558"/>
                  <a:gd name="T3" fmla="*/ 368 h 737"/>
                  <a:gd name="T4" fmla="*/ 279 w 558"/>
                  <a:gd name="T5" fmla="*/ 737 h 737"/>
                  <a:gd name="T6" fmla="*/ 558 w 558"/>
                  <a:gd name="T7" fmla="*/ 368 h 737"/>
                  <a:gd name="T8" fmla="*/ 279 w 558"/>
                  <a:gd name="T9" fmla="*/ 0 h 737"/>
                  <a:gd name="T10" fmla="*/ 0 60000 65536"/>
                  <a:gd name="T11" fmla="*/ 0 60000 65536"/>
                  <a:gd name="T12" fmla="*/ 0 60000 65536"/>
                  <a:gd name="T13" fmla="*/ 0 60000 65536"/>
                  <a:gd name="T14" fmla="*/ 0 60000 65536"/>
                  <a:gd name="T15" fmla="*/ 0 w 558"/>
                  <a:gd name="T16" fmla="*/ 0 h 737"/>
                  <a:gd name="T17" fmla="*/ 558 w 558"/>
                  <a:gd name="T18" fmla="*/ 737 h 737"/>
                </a:gdLst>
                <a:ahLst/>
                <a:cxnLst>
                  <a:cxn ang="T10">
                    <a:pos x="T0" y="T1"/>
                  </a:cxn>
                  <a:cxn ang="T11">
                    <a:pos x="T2" y="T3"/>
                  </a:cxn>
                  <a:cxn ang="T12">
                    <a:pos x="T4" y="T5"/>
                  </a:cxn>
                  <a:cxn ang="T13">
                    <a:pos x="T6" y="T7"/>
                  </a:cxn>
                  <a:cxn ang="T14">
                    <a:pos x="T8" y="T9"/>
                  </a:cxn>
                </a:cxnLst>
                <a:rect l="T15" t="T16" r="T17" b="T18"/>
                <a:pathLst>
                  <a:path w="558" h="737">
                    <a:moveTo>
                      <a:pt x="279" y="0"/>
                    </a:moveTo>
                    <a:lnTo>
                      <a:pt x="0" y="368"/>
                    </a:lnTo>
                    <a:lnTo>
                      <a:pt x="279" y="737"/>
                    </a:lnTo>
                    <a:lnTo>
                      <a:pt x="558" y="368"/>
                    </a:lnTo>
                    <a:lnTo>
                      <a:pt x="27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47" name="Freeform 42"/>
              <p:cNvSpPr>
                <a:spLocks/>
              </p:cNvSpPr>
              <p:nvPr/>
            </p:nvSpPr>
            <p:spPr bwMode="auto">
              <a:xfrm>
                <a:off x="2134" y="-810"/>
                <a:ext cx="558" cy="737"/>
              </a:xfrm>
              <a:custGeom>
                <a:avLst/>
                <a:gdLst>
                  <a:gd name="T0" fmla="*/ 279 w 558"/>
                  <a:gd name="T1" fmla="*/ 0 h 737"/>
                  <a:gd name="T2" fmla="*/ 0 w 558"/>
                  <a:gd name="T3" fmla="*/ 368 h 737"/>
                  <a:gd name="T4" fmla="*/ 279 w 558"/>
                  <a:gd name="T5" fmla="*/ 737 h 737"/>
                  <a:gd name="T6" fmla="*/ 558 w 558"/>
                  <a:gd name="T7" fmla="*/ 368 h 737"/>
                  <a:gd name="T8" fmla="*/ 279 w 558"/>
                  <a:gd name="T9" fmla="*/ 0 h 737"/>
                  <a:gd name="T10" fmla="*/ 0 60000 65536"/>
                  <a:gd name="T11" fmla="*/ 0 60000 65536"/>
                  <a:gd name="T12" fmla="*/ 0 60000 65536"/>
                  <a:gd name="T13" fmla="*/ 0 60000 65536"/>
                  <a:gd name="T14" fmla="*/ 0 60000 65536"/>
                  <a:gd name="T15" fmla="*/ 0 w 558"/>
                  <a:gd name="T16" fmla="*/ 0 h 737"/>
                  <a:gd name="T17" fmla="*/ 558 w 558"/>
                  <a:gd name="T18" fmla="*/ 737 h 737"/>
                </a:gdLst>
                <a:ahLst/>
                <a:cxnLst>
                  <a:cxn ang="T10">
                    <a:pos x="T0" y="T1"/>
                  </a:cxn>
                  <a:cxn ang="T11">
                    <a:pos x="T2" y="T3"/>
                  </a:cxn>
                  <a:cxn ang="T12">
                    <a:pos x="T4" y="T5"/>
                  </a:cxn>
                  <a:cxn ang="T13">
                    <a:pos x="T6" y="T7"/>
                  </a:cxn>
                  <a:cxn ang="T14">
                    <a:pos x="T8" y="T9"/>
                  </a:cxn>
                </a:cxnLst>
                <a:rect l="T15" t="T16" r="T17" b="T18"/>
                <a:pathLst>
                  <a:path w="558" h="737">
                    <a:moveTo>
                      <a:pt x="279" y="0"/>
                    </a:moveTo>
                    <a:lnTo>
                      <a:pt x="0" y="368"/>
                    </a:lnTo>
                    <a:lnTo>
                      <a:pt x="279" y="737"/>
                    </a:lnTo>
                    <a:lnTo>
                      <a:pt x="558" y="368"/>
                    </a:lnTo>
                    <a:lnTo>
                      <a:pt x="279" y="0"/>
                    </a:lnTo>
                    <a:close/>
                  </a:path>
                </a:pathLst>
              </a:custGeom>
              <a:noFill/>
              <a:ln w="698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0509" name="Group 43"/>
            <p:cNvGrpSpPr>
              <a:grpSpLocks/>
            </p:cNvGrpSpPr>
            <p:nvPr/>
          </p:nvGrpSpPr>
          <p:grpSpPr bwMode="auto">
            <a:xfrm>
              <a:off x="4337" y="3238"/>
              <a:ext cx="125" cy="72"/>
              <a:chOff x="2303" y="145"/>
              <a:chExt cx="313" cy="158"/>
            </a:xfrm>
          </p:grpSpPr>
          <p:sp>
            <p:nvSpPr>
              <p:cNvPr id="20543" name="Line 44"/>
              <p:cNvSpPr>
                <a:spLocks noChangeShapeType="1"/>
              </p:cNvSpPr>
              <p:nvPr/>
            </p:nvSpPr>
            <p:spPr bwMode="auto">
              <a:xfrm>
                <a:off x="2303" y="145"/>
                <a:ext cx="313" cy="1"/>
              </a:xfrm>
              <a:prstGeom prst="line">
                <a:avLst/>
              </a:prstGeom>
              <a:noFill/>
              <a:ln w="698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44" name="Line 45"/>
              <p:cNvSpPr>
                <a:spLocks noChangeShapeType="1"/>
              </p:cNvSpPr>
              <p:nvPr/>
            </p:nvSpPr>
            <p:spPr bwMode="auto">
              <a:xfrm>
                <a:off x="2358" y="235"/>
                <a:ext cx="190" cy="1"/>
              </a:xfrm>
              <a:prstGeom prst="line">
                <a:avLst/>
              </a:prstGeom>
              <a:noFill/>
              <a:ln w="698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45" name="Line 46"/>
              <p:cNvSpPr>
                <a:spLocks noChangeShapeType="1"/>
              </p:cNvSpPr>
              <p:nvPr/>
            </p:nvSpPr>
            <p:spPr bwMode="auto">
              <a:xfrm>
                <a:off x="2383" y="302"/>
                <a:ext cx="109" cy="1"/>
              </a:xfrm>
              <a:prstGeom prst="line">
                <a:avLst/>
              </a:prstGeom>
              <a:noFill/>
              <a:ln w="698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0510" name="Group 47"/>
            <p:cNvGrpSpPr>
              <a:grpSpLocks/>
            </p:cNvGrpSpPr>
            <p:nvPr/>
          </p:nvGrpSpPr>
          <p:grpSpPr bwMode="auto">
            <a:xfrm>
              <a:off x="5041" y="3148"/>
              <a:ext cx="125" cy="73"/>
              <a:chOff x="3268" y="1645"/>
              <a:chExt cx="313" cy="158"/>
            </a:xfrm>
          </p:grpSpPr>
          <p:sp>
            <p:nvSpPr>
              <p:cNvPr id="20540" name="Line 48"/>
              <p:cNvSpPr>
                <a:spLocks noChangeShapeType="1"/>
              </p:cNvSpPr>
              <p:nvPr/>
            </p:nvSpPr>
            <p:spPr bwMode="auto">
              <a:xfrm>
                <a:off x="3268" y="1645"/>
                <a:ext cx="313" cy="1"/>
              </a:xfrm>
              <a:prstGeom prst="line">
                <a:avLst/>
              </a:prstGeom>
              <a:noFill/>
              <a:ln w="698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41" name="Line 49"/>
              <p:cNvSpPr>
                <a:spLocks noChangeShapeType="1"/>
              </p:cNvSpPr>
              <p:nvPr/>
            </p:nvSpPr>
            <p:spPr bwMode="auto">
              <a:xfrm>
                <a:off x="3323" y="1734"/>
                <a:ext cx="190" cy="2"/>
              </a:xfrm>
              <a:prstGeom prst="line">
                <a:avLst/>
              </a:prstGeom>
              <a:noFill/>
              <a:ln w="698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42" name="Line 50"/>
              <p:cNvSpPr>
                <a:spLocks noChangeShapeType="1"/>
              </p:cNvSpPr>
              <p:nvPr/>
            </p:nvSpPr>
            <p:spPr bwMode="auto">
              <a:xfrm>
                <a:off x="3348" y="1802"/>
                <a:ext cx="109" cy="1"/>
              </a:xfrm>
              <a:prstGeom prst="line">
                <a:avLst/>
              </a:prstGeom>
              <a:noFill/>
              <a:ln w="698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511" name="Line 51"/>
            <p:cNvSpPr>
              <a:spLocks noChangeShapeType="1"/>
            </p:cNvSpPr>
            <p:nvPr/>
          </p:nvSpPr>
          <p:spPr bwMode="auto">
            <a:xfrm>
              <a:off x="4369" y="2713"/>
              <a:ext cx="779" cy="1"/>
            </a:xfrm>
            <a:prstGeom prst="line">
              <a:avLst/>
            </a:prstGeom>
            <a:noFill/>
            <a:ln w="698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2" name="Rectangle 52"/>
            <p:cNvSpPr>
              <a:spLocks noChangeArrowheads="1"/>
            </p:cNvSpPr>
            <p:nvPr/>
          </p:nvSpPr>
          <p:spPr bwMode="auto">
            <a:xfrm>
              <a:off x="5089" y="2682"/>
              <a:ext cx="170" cy="1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513" name="Rectangle 53"/>
            <p:cNvSpPr>
              <a:spLocks noChangeArrowheads="1"/>
            </p:cNvSpPr>
            <p:nvPr/>
          </p:nvSpPr>
          <p:spPr bwMode="auto">
            <a:xfrm>
              <a:off x="5133" y="2709"/>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pitchFamily="18" charset="0"/>
                </a:rPr>
                <a:t>v</a:t>
              </a:r>
              <a:endParaRPr lang="en-GB" altLang="zh-CN">
                <a:ea typeface="SimSun" pitchFamily="2" charset="-122"/>
              </a:endParaRPr>
            </a:p>
          </p:txBody>
        </p:sp>
        <p:sp>
          <p:nvSpPr>
            <p:cNvPr id="20514" name="Rectangle 54"/>
            <p:cNvSpPr>
              <a:spLocks noChangeArrowheads="1"/>
            </p:cNvSpPr>
            <p:nvPr/>
          </p:nvSpPr>
          <p:spPr bwMode="auto">
            <a:xfrm>
              <a:off x="5168" y="2744"/>
              <a:ext cx="24"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600">
                  <a:solidFill>
                    <a:srgbClr val="000000"/>
                  </a:solidFill>
                  <a:latin typeface="Times New Roman" pitchFamily="18" charset="0"/>
                </a:rPr>
                <a:t>o</a:t>
              </a:r>
              <a:endParaRPr lang="en-GB" altLang="zh-CN">
                <a:ea typeface="SimSun" pitchFamily="2" charset="-122"/>
              </a:endParaRPr>
            </a:p>
          </p:txBody>
        </p:sp>
        <p:sp>
          <p:nvSpPr>
            <p:cNvPr id="20515" name="Rectangle 55"/>
            <p:cNvSpPr>
              <a:spLocks noChangeArrowheads="1"/>
            </p:cNvSpPr>
            <p:nvPr/>
          </p:nvSpPr>
          <p:spPr bwMode="auto">
            <a:xfrm>
              <a:off x="5192" y="2744"/>
              <a:ext cx="1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600">
                  <a:solidFill>
                    <a:srgbClr val="000000"/>
                  </a:solidFill>
                  <a:latin typeface="Times New Roman" pitchFamily="18" charset="0"/>
                </a:rPr>
                <a:t> </a:t>
              </a:r>
              <a:endParaRPr lang="en-GB" altLang="zh-CN">
                <a:ea typeface="SimSun" pitchFamily="2" charset="-122"/>
              </a:endParaRPr>
            </a:p>
          </p:txBody>
        </p:sp>
        <p:sp>
          <p:nvSpPr>
            <p:cNvPr id="20516" name="Freeform 56"/>
            <p:cNvSpPr>
              <a:spLocks noEditPoints="1"/>
            </p:cNvSpPr>
            <p:nvPr/>
          </p:nvSpPr>
          <p:spPr bwMode="auto">
            <a:xfrm>
              <a:off x="2764" y="2592"/>
              <a:ext cx="35" cy="309"/>
            </a:xfrm>
            <a:custGeom>
              <a:avLst/>
              <a:gdLst>
                <a:gd name="T0" fmla="*/ 0 w 1600"/>
                <a:gd name="T1" fmla="*/ 0 h 12100"/>
                <a:gd name="T2" fmla="*/ 0 w 1600"/>
                <a:gd name="T3" fmla="*/ 0 h 12100"/>
                <a:gd name="T4" fmla="*/ 0 w 1600"/>
                <a:gd name="T5" fmla="*/ 0 h 12100"/>
                <a:gd name="T6" fmla="*/ 0 w 1600"/>
                <a:gd name="T7" fmla="*/ 0 h 12100"/>
                <a:gd name="T8" fmla="*/ 0 w 1600"/>
                <a:gd name="T9" fmla="*/ 0 h 12100"/>
                <a:gd name="T10" fmla="*/ 0 w 1600"/>
                <a:gd name="T11" fmla="*/ 0 h 12100"/>
                <a:gd name="T12" fmla="*/ 0 w 1600"/>
                <a:gd name="T13" fmla="*/ 0 h 12100"/>
                <a:gd name="T14" fmla="*/ 0 w 1600"/>
                <a:gd name="T15" fmla="*/ 0 h 12100"/>
                <a:gd name="T16" fmla="*/ 0 w 1600"/>
                <a:gd name="T17" fmla="*/ 0 h 12100"/>
                <a:gd name="T18" fmla="*/ 0 w 1600"/>
                <a:gd name="T19" fmla="*/ 0 h 12100"/>
                <a:gd name="T20" fmla="*/ 0 w 1600"/>
                <a:gd name="T21" fmla="*/ 0 h 12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00"/>
                <a:gd name="T34" fmla="*/ 0 h 12100"/>
                <a:gd name="T35" fmla="*/ 1600 w 1600"/>
                <a:gd name="T36" fmla="*/ 12100 h 12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00" h="12100">
                  <a:moveTo>
                    <a:pt x="700" y="12000"/>
                  </a:moveTo>
                  <a:lnTo>
                    <a:pt x="700" y="1333"/>
                  </a:lnTo>
                  <a:cubicBezTo>
                    <a:pt x="700" y="1278"/>
                    <a:pt x="745" y="1233"/>
                    <a:pt x="800" y="1233"/>
                  </a:cubicBezTo>
                  <a:cubicBezTo>
                    <a:pt x="855" y="1233"/>
                    <a:pt x="900" y="1278"/>
                    <a:pt x="900" y="1333"/>
                  </a:cubicBezTo>
                  <a:lnTo>
                    <a:pt x="900" y="12000"/>
                  </a:lnTo>
                  <a:cubicBezTo>
                    <a:pt x="900" y="12055"/>
                    <a:pt x="855" y="12100"/>
                    <a:pt x="800" y="12100"/>
                  </a:cubicBezTo>
                  <a:cubicBezTo>
                    <a:pt x="745" y="12100"/>
                    <a:pt x="700" y="12055"/>
                    <a:pt x="700" y="12000"/>
                  </a:cubicBezTo>
                  <a:close/>
                  <a:moveTo>
                    <a:pt x="0" y="1600"/>
                  </a:moveTo>
                  <a:lnTo>
                    <a:pt x="800" y="0"/>
                  </a:lnTo>
                  <a:lnTo>
                    <a:pt x="1600" y="1600"/>
                  </a:lnTo>
                  <a:lnTo>
                    <a:pt x="0" y="1600"/>
                  </a:lnTo>
                  <a:close/>
                </a:path>
              </a:pathLst>
            </a:custGeom>
            <a:solidFill>
              <a:srgbClr val="000000"/>
            </a:solidFill>
            <a:ln w="635" cap="flat">
              <a:solidFill>
                <a:srgbClr val="000000"/>
              </a:solidFill>
              <a:prstDash val="solid"/>
              <a:bevel/>
              <a:headEnd/>
              <a:tailEnd/>
            </a:ln>
          </p:spPr>
          <p:txBody>
            <a:bodyPr/>
            <a:lstStyle/>
            <a:p>
              <a:endParaRPr lang="zh-CN" altLang="en-US"/>
            </a:p>
          </p:txBody>
        </p:sp>
        <p:grpSp>
          <p:nvGrpSpPr>
            <p:cNvPr id="20517" name="Group 57"/>
            <p:cNvGrpSpPr>
              <a:grpSpLocks/>
            </p:cNvGrpSpPr>
            <p:nvPr/>
          </p:nvGrpSpPr>
          <p:grpSpPr bwMode="auto">
            <a:xfrm>
              <a:off x="4616" y="2672"/>
              <a:ext cx="179" cy="91"/>
              <a:chOff x="2745" y="-1088"/>
              <a:chExt cx="447" cy="197"/>
            </a:xfrm>
          </p:grpSpPr>
          <p:sp>
            <p:nvSpPr>
              <p:cNvPr id="20538" name="Rectangle 58"/>
              <p:cNvSpPr>
                <a:spLocks noChangeArrowheads="1"/>
              </p:cNvSpPr>
              <p:nvPr/>
            </p:nvSpPr>
            <p:spPr bwMode="auto">
              <a:xfrm>
                <a:off x="2745" y="-1088"/>
                <a:ext cx="447" cy="1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539" name="Rectangle 59"/>
              <p:cNvSpPr>
                <a:spLocks noChangeArrowheads="1"/>
              </p:cNvSpPr>
              <p:nvPr/>
            </p:nvSpPr>
            <p:spPr bwMode="auto">
              <a:xfrm>
                <a:off x="2745" y="-1088"/>
                <a:ext cx="447" cy="197"/>
              </a:xfrm>
              <a:prstGeom prst="rect">
                <a:avLst/>
              </a:prstGeom>
              <a:noFill/>
              <a:ln w="698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0518" name="Rectangle 60"/>
            <p:cNvSpPr>
              <a:spLocks noChangeArrowheads="1"/>
            </p:cNvSpPr>
            <p:nvPr/>
          </p:nvSpPr>
          <p:spPr bwMode="auto">
            <a:xfrm>
              <a:off x="4971" y="2996"/>
              <a:ext cx="1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pitchFamily="18" charset="0"/>
                </a:rPr>
                <a:t> </a:t>
              </a:r>
              <a:endParaRPr lang="en-GB" altLang="zh-CN">
                <a:ea typeface="SimSun" pitchFamily="2" charset="-122"/>
              </a:endParaRPr>
            </a:p>
          </p:txBody>
        </p:sp>
        <p:sp>
          <p:nvSpPr>
            <p:cNvPr id="20519" name="Line 61"/>
            <p:cNvSpPr>
              <a:spLocks noChangeShapeType="1"/>
            </p:cNvSpPr>
            <p:nvPr/>
          </p:nvSpPr>
          <p:spPr bwMode="auto">
            <a:xfrm flipV="1">
              <a:off x="5078" y="2779"/>
              <a:ext cx="0" cy="2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20" name="Oval 62"/>
            <p:cNvSpPr>
              <a:spLocks noChangeArrowheads="1"/>
            </p:cNvSpPr>
            <p:nvPr/>
          </p:nvSpPr>
          <p:spPr bwMode="auto">
            <a:xfrm>
              <a:off x="2851" y="2628"/>
              <a:ext cx="246" cy="234"/>
            </a:xfrm>
            <a:prstGeom prst="ellipse">
              <a:avLst/>
            </a:prstGeom>
            <a:solidFill>
              <a:srgbClr val="FFFFFF"/>
            </a:solidFill>
            <a:ln w="9525">
              <a:solidFill>
                <a:srgbClr val="000000"/>
              </a:solidFill>
              <a:round/>
              <a:headEnd/>
              <a:tailEnd/>
            </a:ln>
          </p:spPr>
          <p:txBody>
            <a:bodyPr/>
            <a:lstStyle/>
            <a:p>
              <a:endParaRPr lang="en-US"/>
            </a:p>
          </p:txBody>
        </p:sp>
        <p:sp>
          <p:nvSpPr>
            <p:cNvPr id="20521" name="Text Box 63"/>
            <p:cNvSpPr txBox="1">
              <a:spLocks noChangeArrowheads="1"/>
            </p:cNvSpPr>
            <p:nvPr/>
          </p:nvSpPr>
          <p:spPr bwMode="auto">
            <a:xfrm>
              <a:off x="4454" y="2810"/>
              <a:ext cx="646"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a:ea typeface="SimSun" pitchFamily="2" charset="-122"/>
                </a:rPr>
                <a:t>- A</a:t>
              </a:r>
              <a:r>
                <a:rPr lang="en-GB" altLang="zh-CN" sz="1200" baseline="-25000">
                  <a:ea typeface="SimSun" pitchFamily="2" charset="-122"/>
                </a:rPr>
                <a:t>vOL</a:t>
              </a:r>
              <a:r>
                <a:rPr lang="en-GB" altLang="zh-CN" sz="1200">
                  <a:ea typeface="SimSun" pitchFamily="2" charset="-122"/>
                </a:rPr>
                <a:t>v</a:t>
              </a:r>
              <a:r>
                <a:rPr lang="en-GB" altLang="zh-CN" sz="1200" baseline="-25000">
                  <a:ea typeface="SimSun" pitchFamily="2" charset="-122"/>
                </a:rPr>
                <a:t>i</a:t>
              </a:r>
            </a:p>
          </p:txBody>
        </p:sp>
        <p:sp>
          <p:nvSpPr>
            <p:cNvPr id="20522" name="Line 64"/>
            <p:cNvSpPr>
              <a:spLocks noChangeShapeType="1"/>
            </p:cNvSpPr>
            <p:nvPr/>
          </p:nvSpPr>
          <p:spPr bwMode="auto">
            <a:xfrm>
              <a:off x="2980" y="2414"/>
              <a:ext cx="898" cy="0"/>
            </a:xfrm>
            <a:prstGeom prst="line">
              <a:avLst/>
            </a:prstGeom>
            <a:noFill/>
            <a:ln w="698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3" name="Line 65"/>
            <p:cNvSpPr>
              <a:spLocks noChangeShapeType="1"/>
            </p:cNvSpPr>
            <p:nvPr/>
          </p:nvSpPr>
          <p:spPr bwMode="auto">
            <a:xfrm>
              <a:off x="3736" y="2415"/>
              <a:ext cx="9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24" name="Rectangle 66"/>
            <p:cNvSpPr>
              <a:spLocks noChangeArrowheads="1"/>
            </p:cNvSpPr>
            <p:nvPr/>
          </p:nvSpPr>
          <p:spPr bwMode="auto">
            <a:xfrm>
              <a:off x="3704" y="2253"/>
              <a:ext cx="24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400">
                  <a:solidFill>
                    <a:srgbClr val="000000"/>
                  </a:solidFill>
                  <a:latin typeface="Times New Roman" pitchFamily="18" charset="0"/>
                </a:rPr>
                <a:t>i</a:t>
              </a:r>
              <a:r>
                <a:rPr lang="en-US" sz="1400" baseline="-25000">
                  <a:solidFill>
                    <a:srgbClr val="000000"/>
                  </a:solidFill>
                  <a:latin typeface="Times New Roman" pitchFamily="18" charset="0"/>
                </a:rPr>
                <a:t>i</a:t>
              </a:r>
              <a:endParaRPr lang="en-GB" altLang="zh-CN" sz="1400">
                <a:ea typeface="SimSun" pitchFamily="2" charset="-122"/>
              </a:endParaRPr>
            </a:p>
          </p:txBody>
        </p:sp>
        <p:sp>
          <p:nvSpPr>
            <p:cNvPr id="20525" name="Rectangle 67"/>
            <p:cNvSpPr>
              <a:spLocks noChangeArrowheads="1"/>
            </p:cNvSpPr>
            <p:nvPr/>
          </p:nvSpPr>
          <p:spPr bwMode="auto">
            <a:xfrm>
              <a:off x="4172" y="2367"/>
              <a:ext cx="354" cy="83"/>
            </a:xfrm>
            <a:prstGeom prst="rect">
              <a:avLst/>
            </a:prstGeom>
            <a:solidFill>
              <a:srgbClr val="FFFFFF"/>
            </a:solidFill>
            <a:ln w="9525">
              <a:solidFill>
                <a:srgbClr val="000000"/>
              </a:solidFill>
              <a:miter lim="800000"/>
              <a:headEnd/>
              <a:tailEnd/>
            </a:ln>
          </p:spPr>
          <p:txBody>
            <a:bodyPr/>
            <a:lstStyle/>
            <a:p>
              <a:endParaRPr lang="en-US"/>
            </a:p>
          </p:txBody>
        </p:sp>
        <p:sp>
          <p:nvSpPr>
            <p:cNvPr id="20526" name="Rectangle 70"/>
            <p:cNvSpPr>
              <a:spLocks noChangeArrowheads="1"/>
            </p:cNvSpPr>
            <p:nvPr/>
          </p:nvSpPr>
          <p:spPr bwMode="auto">
            <a:xfrm>
              <a:off x="3086" y="2367"/>
              <a:ext cx="354" cy="83"/>
            </a:xfrm>
            <a:prstGeom prst="rect">
              <a:avLst/>
            </a:prstGeom>
            <a:solidFill>
              <a:srgbClr val="FFFFFF"/>
            </a:solidFill>
            <a:ln w="9525">
              <a:solidFill>
                <a:srgbClr val="000000"/>
              </a:solidFill>
              <a:miter lim="800000"/>
              <a:headEnd/>
              <a:tailEnd/>
            </a:ln>
          </p:spPr>
          <p:txBody>
            <a:bodyPr/>
            <a:lstStyle/>
            <a:p>
              <a:endParaRPr lang="en-US"/>
            </a:p>
          </p:txBody>
        </p:sp>
        <p:sp>
          <p:nvSpPr>
            <p:cNvPr id="20527" name="Line 71"/>
            <p:cNvSpPr>
              <a:spLocks noChangeShapeType="1"/>
            </p:cNvSpPr>
            <p:nvPr/>
          </p:nvSpPr>
          <p:spPr bwMode="auto">
            <a:xfrm flipH="1">
              <a:off x="3932" y="3186"/>
              <a:ext cx="4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8" name="Line 72"/>
            <p:cNvSpPr>
              <a:spLocks noChangeShapeType="1"/>
            </p:cNvSpPr>
            <p:nvPr/>
          </p:nvSpPr>
          <p:spPr bwMode="auto">
            <a:xfrm>
              <a:off x="3938" y="3014"/>
              <a:ext cx="0" cy="1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9" name="Rectangle 82"/>
            <p:cNvSpPr>
              <a:spLocks noChangeArrowheads="1"/>
            </p:cNvSpPr>
            <p:nvPr/>
          </p:nvSpPr>
          <p:spPr bwMode="auto">
            <a:xfrm>
              <a:off x="3626" y="2756"/>
              <a:ext cx="11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200">
                  <a:solidFill>
                    <a:srgbClr val="000000"/>
                  </a:solidFill>
                  <a:latin typeface="Times New Roman" pitchFamily="18" charset="0"/>
                </a:rPr>
                <a:t>v</a:t>
              </a:r>
              <a:r>
                <a:rPr lang="en-US" sz="1200" baseline="-25000">
                  <a:solidFill>
                    <a:srgbClr val="000000"/>
                  </a:solidFill>
                  <a:latin typeface="Times New Roman" pitchFamily="18" charset="0"/>
                </a:rPr>
                <a:t>d</a:t>
              </a:r>
              <a:endParaRPr lang="en-GB" altLang="zh-CN">
                <a:ea typeface="SimSun" pitchFamily="2" charset="-122"/>
              </a:endParaRPr>
            </a:p>
          </p:txBody>
        </p:sp>
        <p:sp>
          <p:nvSpPr>
            <p:cNvPr id="20530" name="Freeform 83"/>
            <p:cNvSpPr>
              <a:spLocks noEditPoints="1"/>
            </p:cNvSpPr>
            <p:nvPr/>
          </p:nvSpPr>
          <p:spPr bwMode="auto">
            <a:xfrm>
              <a:off x="3717" y="2633"/>
              <a:ext cx="35" cy="309"/>
            </a:xfrm>
            <a:custGeom>
              <a:avLst/>
              <a:gdLst>
                <a:gd name="T0" fmla="*/ 0 w 1600"/>
                <a:gd name="T1" fmla="*/ 0 h 12100"/>
                <a:gd name="T2" fmla="*/ 0 w 1600"/>
                <a:gd name="T3" fmla="*/ 0 h 12100"/>
                <a:gd name="T4" fmla="*/ 0 w 1600"/>
                <a:gd name="T5" fmla="*/ 0 h 12100"/>
                <a:gd name="T6" fmla="*/ 0 w 1600"/>
                <a:gd name="T7" fmla="*/ 0 h 12100"/>
                <a:gd name="T8" fmla="*/ 0 w 1600"/>
                <a:gd name="T9" fmla="*/ 0 h 12100"/>
                <a:gd name="T10" fmla="*/ 0 w 1600"/>
                <a:gd name="T11" fmla="*/ 0 h 12100"/>
                <a:gd name="T12" fmla="*/ 0 w 1600"/>
                <a:gd name="T13" fmla="*/ 0 h 12100"/>
                <a:gd name="T14" fmla="*/ 0 w 1600"/>
                <a:gd name="T15" fmla="*/ 0 h 12100"/>
                <a:gd name="T16" fmla="*/ 0 w 1600"/>
                <a:gd name="T17" fmla="*/ 0 h 12100"/>
                <a:gd name="T18" fmla="*/ 0 w 1600"/>
                <a:gd name="T19" fmla="*/ 0 h 12100"/>
                <a:gd name="T20" fmla="*/ 0 w 1600"/>
                <a:gd name="T21" fmla="*/ 0 h 12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00"/>
                <a:gd name="T34" fmla="*/ 0 h 12100"/>
                <a:gd name="T35" fmla="*/ 1600 w 1600"/>
                <a:gd name="T36" fmla="*/ 12100 h 12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00" h="12100">
                  <a:moveTo>
                    <a:pt x="700" y="12000"/>
                  </a:moveTo>
                  <a:lnTo>
                    <a:pt x="700" y="1333"/>
                  </a:lnTo>
                  <a:cubicBezTo>
                    <a:pt x="700" y="1278"/>
                    <a:pt x="745" y="1233"/>
                    <a:pt x="800" y="1233"/>
                  </a:cubicBezTo>
                  <a:cubicBezTo>
                    <a:pt x="855" y="1233"/>
                    <a:pt x="900" y="1278"/>
                    <a:pt x="900" y="1333"/>
                  </a:cubicBezTo>
                  <a:lnTo>
                    <a:pt x="900" y="12000"/>
                  </a:lnTo>
                  <a:cubicBezTo>
                    <a:pt x="900" y="12055"/>
                    <a:pt x="855" y="12100"/>
                    <a:pt x="800" y="12100"/>
                  </a:cubicBezTo>
                  <a:cubicBezTo>
                    <a:pt x="745" y="12100"/>
                    <a:pt x="700" y="12055"/>
                    <a:pt x="700" y="12000"/>
                  </a:cubicBezTo>
                  <a:close/>
                  <a:moveTo>
                    <a:pt x="0" y="1600"/>
                  </a:moveTo>
                  <a:lnTo>
                    <a:pt x="800" y="0"/>
                  </a:lnTo>
                  <a:lnTo>
                    <a:pt x="1600" y="1600"/>
                  </a:lnTo>
                  <a:lnTo>
                    <a:pt x="0" y="1600"/>
                  </a:lnTo>
                  <a:close/>
                </a:path>
              </a:pathLst>
            </a:custGeom>
            <a:solidFill>
              <a:srgbClr val="000000"/>
            </a:solidFill>
            <a:ln w="635" cap="flat">
              <a:solidFill>
                <a:srgbClr val="000000"/>
              </a:solidFill>
              <a:prstDash val="solid"/>
              <a:bevel/>
              <a:headEnd/>
              <a:tailEnd/>
            </a:ln>
          </p:spPr>
          <p:txBody>
            <a:bodyPr/>
            <a:lstStyle/>
            <a:p>
              <a:endParaRPr lang="zh-CN" altLang="en-US"/>
            </a:p>
          </p:txBody>
        </p:sp>
        <p:sp>
          <p:nvSpPr>
            <p:cNvPr id="20531" name="Line 86"/>
            <p:cNvSpPr>
              <a:spLocks noChangeShapeType="1"/>
            </p:cNvSpPr>
            <p:nvPr/>
          </p:nvSpPr>
          <p:spPr bwMode="auto">
            <a:xfrm>
              <a:off x="3987" y="2411"/>
              <a:ext cx="1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0532" name="Object 87"/>
            <p:cNvGraphicFramePr>
              <a:graphicFrameLocks noChangeAspect="1"/>
            </p:cNvGraphicFramePr>
            <p:nvPr/>
          </p:nvGraphicFramePr>
          <p:xfrm>
            <a:off x="3964" y="2469"/>
            <a:ext cx="352" cy="311"/>
          </p:xfrm>
          <a:graphic>
            <a:graphicData uri="http://schemas.openxmlformats.org/presentationml/2006/ole">
              <mc:AlternateContent xmlns:mc="http://schemas.openxmlformats.org/markup-compatibility/2006">
                <mc:Choice xmlns:v="urn:schemas-microsoft-com:vml" Requires="v">
                  <p:oleObj spid="_x0000_s20604" name="Equation" r:id="rId6" imgW="482391" imgH="431613" progId="Equation.3">
                    <p:embed/>
                  </p:oleObj>
                </mc:Choice>
                <mc:Fallback>
                  <p:oleObj name="Equation" r:id="rId6" imgW="482391" imgH="431613" progId="Equation.3">
                    <p:embed/>
                    <p:pic>
                      <p:nvPicPr>
                        <p:cNvPr id="0" name="Object 8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4" y="2469"/>
                          <a:ext cx="352"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33" name="Line 88"/>
            <p:cNvSpPr>
              <a:spLocks noChangeShapeType="1"/>
            </p:cNvSpPr>
            <p:nvPr/>
          </p:nvSpPr>
          <p:spPr bwMode="auto">
            <a:xfrm rot="5400000">
              <a:off x="3867" y="2478"/>
              <a:ext cx="1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34" name="Rectangle 89"/>
            <p:cNvSpPr>
              <a:spLocks noChangeArrowheads="1"/>
            </p:cNvSpPr>
            <p:nvPr/>
          </p:nvSpPr>
          <p:spPr bwMode="auto">
            <a:xfrm>
              <a:off x="3840" y="2492"/>
              <a:ext cx="1129" cy="735"/>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535" name="Line 106"/>
            <p:cNvSpPr>
              <a:spLocks noChangeShapeType="1"/>
            </p:cNvSpPr>
            <p:nvPr/>
          </p:nvSpPr>
          <p:spPr bwMode="auto">
            <a:xfrm flipV="1">
              <a:off x="3515" y="2217"/>
              <a:ext cx="0" cy="3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6" name="Line 107"/>
            <p:cNvSpPr>
              <a:spLocks noChangeShapeType="1"/>
            </p:cNvSpPr>
            <p:nvPr/>
          </p:nvSpPr>
          <p:spPr bwMode="auto">
            <a:xfrm flipH="1">
              <a:off x="3516" y="2535"/>
              <a:ext cx="152"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0537" name="Text Box 108"/>
            <p:cNvSpPr txBox="1">
              <a:spLocks noChangeArrowheads="1"/>
            </p:cNvSpPr>
            <p:nvPr/>
          </p:nvSpPr>
          <p:spPr bwMode="auto">
            <a:xfrm>
              <a:off x="3353" y="2004"/>
              <a:ext cx="30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R</a:t>
              </a:r>
              <a:r>
                <a:rPr lang="en-US" baseline="-25000"/>
                <a:t>in</a:t>
              </a:r>
              <a:endParaRPr lang="en-US"/>
            </a:p>
          </p:txBody>
        </p:sp>
      </p:grpSp>
      <p:graphicFrame>
        <p:nvGraphicFramePr>
          <p:cNvPr id="20489" name="Object 111"/>
          <p:cNvGraphicFramePr>
            <a:graphicFrameLocks noChangeAspect="1"/>
          </p:cNvGraphicFramePr>
          <p:nvPr/>
        </p:nvGraphicFramePr>
        <p:xfrm>
          <a:off x="5759450" y="5118100"/>
          <a:ext cx="871538" cy="655638"/>
        </p:xfrm>
        <a:graphic>
          <a:graphicData uri="http://schemas.openxmlformats.org/presentationml/2006/ole">
            <mc:AlternateContent xmlns:mc="http://schemas.openxmlformats.org/markup-compatibility/2006">
              <mc:Choice xmlns:v="urn:schemas-microsoft-com:vml" Requires="v">
                <p:oleObj spid="_x0000_s20605" name="Equation" r:id="rId8" imgW="571252" imgH="431613" progId="Equation.3">
                  <p:embed/>
                </p:oleObj>
              </mc:Choice>
              <mc:Fallback>
                <p:oleObj name="Equation" r:id="rId8" imgW="571252" imgH="431613" progId="Equation.3">
                  <p:embed/>
                  <p:pic>
                    <p:nvPicPr>
                      <p:cNvPr id="0" name="Object 1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59450" y="5118100"/>
                        <a:ext cx="871538"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EC887E52-33DA-423F-980C-C8CC258670F7}" type="slidenum">
              <a:rPr lang="en-GB" altLang="en-US" sz="1200" smtClean="0">
                <a:latin typeface="Garamond" pitchFamily="18" charset="0"/>
              </a:rPr>
              <a:pPr eaLnBrk="1" hangingPunct="1"/>
              <a:t>23</a:t>
            </a:fld>
            <a:endParaRPr lang="en-GB" altLang="en-US" sz="1200" smtClean="0">
              <a:latin typeface="Garamond" pitchFamily="18" charset="0"/>
            </a:endParaRPr>
          </a:p>
        </p:txBody>
      </p:sp>
      <p:sp>
        <p:nvSpPr>
          <p:cNvPr id="21507"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graphicFrame>
        <p:nvGraphicFramePr>
          <p:cNvPr id="21508" name="Object 7"/>
          <p:cNvGraphicFramePr>
            <a:graphicFrameLocks noChangeAspect="1"/>
          </p:cNvGraphicFramePr>
          <p:nvPr/>
        </p:nvGraphicFramePr>
        <p:xfrm>
          <a:off x="1336675" y="3503613"/>
          <a:ext cx="5999163" cy="682625"/>
        </p:xfrm>
        <a:graphic>
          <a:graphicData uri="http://schemas.openxmlformats.org/presentationml/2006/ole">
            <mc:AlternateContent xmlns:mc="http://schemas.openxmlformats.org/markup-compatibility/2006">
              <mc:Choice xmlns:v="urn:schemas-microsoft-com:vml" Requires="v">
                <p:oleObj spid="_x0000_s21619" name="Equation" r:id="rId4" imgW="4216400" imgH="482600" progId="Equation.3">
                  <p:embed/>
                </p:oleObj>
              </mc:Choice>
              <mc:Fallback>
                <p:oleObj name="Equation" r:id="rId4" imgW="4216400" imgH="4826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6675" y="3503613"/>
                        <a:ext cx="5999163"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09" name="Text Box 19"/>
          <p:cNvSpPr txBox="1">
            <a:spLocks noChangeArrowheads="1"/>
          </p:cNvSpPr>
          <p:nvPr/>
        </p:nvSpPr>
        <p:spPr bwMode="auto">
          <a:xfrm>
            <a:off x="244475" y="3082925"/>
            <a:ext cx="83169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700" indent="-12700"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Looking into the summing node</a:t>
            </a:r>
            <a:r>
              <a:rPr lang="en-GB" altLang="zh-CN" i="1">
                <a:ea typeface="SimSun" pitchFamily="2" charset="-122"/>
              </a:rPr>
              <a:t> assuming r</a:t>
            </a:r>
            <a:r>
              <a:rPr lang="en-GB" altLang="zh-CN" i="1" baseline="-25000">
                <a:ea typeface="SimSun" pitchFamily="2" charset="-122"/>
              </a:rPr>
              <a:t>o</a:t>
            </a:r>
            <a:r>
              <a:rPr lang="en-GB" altLang="zh-CN" i="1">
                <a:ea typeface="SimSun" pitchFamily="2" charset="-122"/>
              </a:rPr>
              <a:t> &lt;&lt;R</a:t>
            </a:r>
            <a:r>
              <a:rPr lang="en-GB" altLang="zh-CN" i="1" baseline="-25000">
                <a:ea typeface="SimSun" pitchFamily="2" charset="-122"/>
              </a:rPr>
              <a:t>2</a:t>
            </a:r>
            <a:r>
              <a:rPr lang="en-GB" altLang="zh-CN" i="1">
                <a:ea typeface="SimSun" pitchFamily="2" charset="-122"/>
              </a:rPr>
              <a:t> and noting that v</a:t>
            </a:r>
            <a:r>
              <a:rPr lang="en-GB" altLang="zh-CN" i="1" baseline="-25000">
                <a:ea typeface="SimSun" pitchFamily="2" charset="-122"/>
              </a:rPr>
              <a:t>d</a:t>
            </a:r>
            <a:r>
              <a:rPr lang="en-GB" altLang="zh-CN" i="1">
                <a:ea typeface="SimSun" pitchFamily="2" charset="-122"/>
              </a:rPr>
              <a:t> = i</a:t>
            </a:r>
            <a:r>
              <a:rPr lang="en-GB" altLang="zh-CN" i="1" baseline="-25000">
                <a:ea typeface="SimSun" pitchFamily="2" charset="-122"/>
              </a:rPr>
              <a:t>rd</a:t>
            </a:r>
            <a:r>
              <a:rPr lang="en-GB" altLang="zh-CN" i="1">
                <a:ea typeface="SimSun" pitchFamily="2" charset="-122"/>
              </a:rPr>
              <a:t>.r</a:t>
            </a:r>
            <a:r>
              <a:rPr lang="en-GB" altLang="zh-CN" i="1" baseline="-25000">
                <a:ea typeface="SimSun" pitchFamily="2" charset="-122"/>
              </a:rPr>
              <a:t>d</a:t>
            </a:r>
            <a:r>
              <a:rPr lang="en-GB" altLang="zh-CN" i="1">
                <a:ea typeface="SimSun" pitchFamily="2" charset="-122"/>
              </a:rPr>
              <a:t>   then:</a:t>
            </a:r>
            <a:endParaRPr lang="en-GB" altLang="zh-CN" i="1" u="sng" baseline="-25000">
              <a:ea typeface="SimSun" pitchFamily="2" charset="-122"/>
            </a:endParaRPr>
          </a:p>
        </p:txBody>
      </p:sp>
      <p:grpSp>
        <p:nvGrpSpPr>
          <p:cNvPr id="21510" name="Group 43"/>
          <p:cNvGrpSpPr>
            <a:grpSpLocks/>
          </p:cNvGrpSpPr>
          <p:nvPr/>
        </p:nvGrpSpPr>
        <p:grpSpPr bwMode="auto">
          <a:xfrm>
            <a:off x="2408238" y="798513"/>
            <a:ext cx="4208462" cy="2073275"/>
            <a:chOff x="2608" y="2004"/>
            <a:chExt cx="2651" cy="1306"/>
          </a:xfrm>
        </p:grpSpPr>
        <p:sp>
          <p:nvSpPr>
            <p:cNvPr id="21514" name="Text Box 44"/>
            <p:cNvSpPr txBox="1">
              <a:spLocks noChangeArrowheads="1"/>
            </p:cNvSpPr>
            <p:nvPr/>
          </p:nvSpPr>
          <p:spPr bwMode="auto">
            <a:xfrm>
              <a:off x="3151" y="2168"/>
              <a:ext cx="25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200">
                  <a:ea typeface="SimSun" pitchFamily="2" charset="-122"/>
                </a:rPr>
                <a:t>R</a:t>
              </a:r>
              <a:r>
                <a:rPr lang="en-GB" altLang="zh-CN" sz="1200" baseline="-25000">
                  <a:ea typeface="SimSun" pitchFamily="2" charset="-122"/>
                </a:rPr>
                <a:t>1</a:t>
              </a:r>
            </a:p>
          </p:txBody>
        </p:sp>
        <p:sp>
          <p:nvSpPr>
            <p:cNvPr id="21515" name="Text Box 45"/>
            <p:cNvSpPr txBox="1">
              <a:spLocks noChangeArrowheads="1"/>
            </p:cNvSpPr>
            <p:nvPr/>
          </p:nvSpPr>
          <p:spPr bwMode="auto">
            <a:xfrm>
              <a:off x="4227" y="2165"/>
              <a:ext cx="3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200">
                  <a:ea typeface="SimSun" pitchFamily="2" charset="-122"/>
                </a:rPr>
                <a:t>R</a:t>
              </a:r>
              <a:r>
                <a:rPr lang="en-GB" altLang="zh-CN" sz="1200" baseline="-25000">
                  <a:ea typeface="SimSun" pitchFamily="2" charset="-122"/>
                </a:rPr>
                <a:t>2</a:t>
              </a:r>
            </a:p>
          </p:txBody>
        </p:sp>
        <p:sp>
          <p:nvSpPr>
            <p:cNvPr id="21516" name="Text Box 46"/>
            <p:cNvSpPr txBox="1">
              <a:spLocks noChangeArrowheads="1"/>
            </p:cNvSpPr>
            <p:nvPr/>
          </p:nvSpPr>
          <p:spPr bwMode="auto">
            <a:xfrm>
              <a:off x="2828" y="2498"/>
              <a:ext cx="168" cy="1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a:latin typeface="Times New Roman" pitchFamily="18" charset="0"/>
                  <a:ea typeface="SimSun" pitchFamily="2" charset="-122"/>
                </a:rPr>
                <a:t>+</a:t>
              </a:r>
              <a:endParaRPr lang="en-GB" altLang="zh-CN">
                <a:ea typeface="SimSun" pitchFamily="2" charset="-122"/>
              </a:endParaRPr>
            </a:p>
          </p:txBody>
        </p:sp>
        <p:sp>
          <p:nvSpPr>
            <p:cNvPr id="21517" name="Text Box 47"/>
            <p:cNvSpPr txBox="1">
              <a:spLocks noChangeArrowheads="1"/>
            </p:cNvSpPr>
            <p:nvPr/>
          </p:nvSpPr>
          <p:spPr bwMode="auto">
            <a:xfrm>
              <a:off x="4612" y="2501"/>
              <a:ext cx="282" cy="1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a:latin typeface="Times New Roman" pitchFamily="18" charset="0"/>
                  <a:ea typeface="SimSun" pitchFamily="2" charset="-122"/>
                </a:rPr>
                <a:t>r</a:t>
              </a:r>
              <a:r>
                <a:rPr lang="en-GB" altLang="zh-CN" sz="1200" baseline="-25000">
                  <a:latin typeface="Times New Roman" pitchFamily="18" charset="0"/>
                  <a:ea typeface="SimSun" pitchFamily="2" charset="-122"/>
                </a:rPr>
                <a:t>o</a:t>
              </a:r>
              <a:endParaRPr lang="en-GB" altLang="zh-CN">
                <a:ea typeface="SimSun" pitchFamily="2" charset="-122"/>
              </a:endParaRPr>
            </a:p>
          </p:txBody>
        </p:sp>
        <p:sp>
          <p:nvSpPr>
            <p:cNvPr id="21518" name="Rectangle 48"/>
            <p:cNvSpPr>
              <a:spLocks noChangeArrowheads="1"/>
            </p:cNvSpPr>
            <p:nvPr/>
          </p:nvSpPr>
          <p:spPr bwMode="auto">
            <a:xfrm>
              <a:off x="4219" y="2714"/>
              <a:ext cx="118" cy="1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19" name="Rectangle 49"/>
            <p:cNvSpPr>
              <a:spLocks noChangeArrowheads="1"/>
            </p:cNvSpPr>
            <p:nvPr/>
          </p:nvSpPr>
          <p:spPr bwMode="auto">
            <a:xfrm>
              <a:off x="2774" y="2700"/>
              <a:ext cx="193" cy="1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20" name="Rectangle 50"/>
            <p:cNvSpPr>
              <a:spLocks noChangeArrowheads="1"/>
            </p:cNvSpPr>
            <p:nvPr/>
          </p:nvSpPr>
          <p:spPr bwMode="auto">
            <a:xfrm>
              <a:off x="2608" y="2698"/>
              <a:ext cx="11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200">
                  <a:solidFill>
                    <a:srgbClr val="000000"/>
                  </a:solidFill>
                  <a:latin typeface="Times New Roman" pitchFamily="18" charset="0"/>
                </a:rPr>
                <a:t>v</a:t>
              </a:r>
              <a:r>
                <a:rPr lang="en-US" sz="1200" baseline="-25000">
                  <a:solidFill>
                    <a:srgbClr val="000000"/>
                  </a:solidFill>
                  <a:latin typeface="Times New Roman" pitchFamily="18" charset="0"/>
                </a:rPr>
                <a:t>S</a:t>
              </a:r>
              <a:endParaRPr lang="en-GB" altLang="zh-CN">
                <a:ea typeface="SimSun" pitchFamily="2" charset="-122"/>
              </a:endParaRPr>
            </a:p>
          </p:txBody>
        </p:sp>
        <p:sp>
          <p:nvSpPr>
            <p:cNvPr id="21521" name="Rectangle 51"/>
            <p:cNvSpPr>
              <a:spLocks noChangeArrowheads="1"/>
            </p:cNvSpPr>
            <p:nvPr/>
          </p:nvSpPr>
          <p:spPr bwMode="auto">
            <a:xfrm>
              <a:off x="2916" y="2728"/>
              <a:ext cx="1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pitchFamily="18" charset="0"/>
                </a:rPr>
                <a:t> </a:t>
              </a:r>
              <a:endParaRPr lang="en-GB" altLang="zh-CN">
                <a:ea typeface="SimSun" pitchFamily="2" charset="-122"/>
              </a:endParaRPr>
            </a:p>
          </p:txBody>
        </p:sp>
        <p:sp>
          <p:nvSpPr>
            <p:cNvPr id="21522" name="Rectangle 52"/>
            <p:cNvSpPr>
              <a:spLocks noChangeArrowheads="1"/>
            </p:cNvSpPr>
            <p:nvPr/>
          </p:nvSpPr>
          <p:spPr bwMode="auto">
            <a:xfrm>
              <a:off x="3597" y="2710"/>
              <a:ext cx="1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600">
                  <a:solidFill>
                    <a:srgbClr val="000000"/>
                  </a:solidFill>
                  <a:latin typeface="Times New Roman" pitchFamily="18" charset="0"/>
                </a:rPr>
                <a:t> </a:t>
              </a:r>
              <a:endParaRPr lang="en-GB" altLang="zh-CN">
                <a:ea typeface="SimSun" pitchFamily="2" charset="-122"/>
              </a:endParaRPr>
            </a:p>
          </p:txBody>
        </p:sp>
        <p:sp>
          <p:nvSpPr>
            <p:cNvPr id="21523" name="Rectangle 53"/>
            <p:cNvSpPr>
              <a:spLocks noChangeArrowheads="1"/>
            </p:cNvSpPr>
            <p:nvPr/>
          </p:nvSpPr>
          <p:spPr bwMode="auto">
            <a:xfrm>
              <a:off x="4010" y="2980"/>
              <a:ext cx="290" cy="1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24" name="Line 54"/>
            <p:cNvSpPr>
              <a:spLocks noChangeShapeType="1"/>
            </p:cNvSpPr>
            <p:nvPr/>
          </p:nvSpPr>
          <p:spPr bwMode="auto">
            <a:xfrm>
              <a:off x="4379" y="2703"/>
              <a:ext cx="1" cy="535"/>
            </a:xfrm>
            <a:prstGeom prst="line">
              <a:avLst/>
            </a:prstGeom>
            <a:noFill/>
            <a:ln w="698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5" name="Line 55"/>
            <p:cNvSpPr>
              <a:spLocks noChangeShapeType="1"/>
            </p:cNvSpPr>
            <p:nvPr/>
          </p:nvSpPr>
          <p:spPr bwMode="auto">
            <a:xfrm>
              <a:off x="2981" y="2421"/>
              <a:ext cx="1" cy="693"/>
            </a:xfrm>
            <a:prstGeom prst="line">
              <a:avLst/>
            </a:prstGeom>
            <a:noFill/>
            <a:ln w="698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6" name="Rectangle 56"/>
            <p:cNvSpPr>
              <a:spLocks noChangeArrowheads="1"/>
            </p:cNvSpPr>
            <p:nvPr/>
          </p:nvSpPr>
          <p:spPr bwMode="auto">
            <a:xfrm>
              <a:off x="4013" y="2754"/>
              <a:ext cx="7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Times New Roman" pitchFamily="18" charset="0"/>
                </a:rPr>
                <a:t>r</a:t>
              </a:r>
              <a:r>
                <a:rPr lang="en-US" sz="1400" baseline="-25000">
                  <a:solidFill>
                    <a:srgbClr val="000000"/>
                  </a:solidFill>
                  <a:latin typeface="Times New Roman" pitchFamily="18" charset="0"/>
                </a:rPr>
                <a:t>d</a:t>
              </a:r>
              <a:endParaRPr lang="en-GB" altLang="zh-CN" sz="1400">
                <a:ea typeface="SimSun" pitchFamily="2" charset="-122"/>
              </a:endParaRPr>
            </a:p>
          </p:txBody>
        </p:sp>
        <p:sp>
          <p:nvSpPr>
            <p:cNvPr id="21527" name="Line 57"/>
            <p:cNvSpPr>
              <a:spLocks noChangeShapeType="1"/>
            </p:cNvSpPr>
            <p:nvPr/>
          </p:nvSpPr>
          <p:spPr bwMode="auto">
            <a:xfrm>
              <a:off x="3937" y="2548"/>
              <a:ext cx="1" cy="624"/>
            </a:xfrm>
            <a:prstGeom prst="line">
              <a:avLst/>
            </a:prstGeom>
            <a:noFill/>
            <a:ln w="698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1528" name="Group 58"/>
            <p:cNvGrpSpPr>
              <a:grpSpLocks/>
            </p:cNvGrpSpPr>
            <p:nvPr/>
          </p:nvGrpSpPr>
          <p:grpSpPr bwMode="auto">
            <a:xfrm>
              <a:off x="3906" y="2716"/>
              <a:ext cx="53" cy="225"/>
              <a:chOff x="1406" y="-564"/>
              <a:chExt cx="133" cy="491"/>
            </a:xfrm>
          </p:grpSpPr>
          <p:sp>
            <p:nvSpPr>
              <p:cNvPr id="21575" name="Rectangle 59"/>
              <p:cNvSpPr>
                <a:spLocks noChangeArrowheads="1"/>
              </p:cNvSpPr>
              <p:nvPr/>
            </p:nvSpPr>
            <p:spPr bwMode="auto">
              <a:xfrm>
                <a:off x="1406" y="-564"/>
                <a:ext cx="133" cy="4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76" name="Rectangle 60"/>
              <p:cNvSpPr>
                <a:spLocks noChangeArrowheads="1"/>
              </p:cNvSpPr>
              <p:nvPr/>
            </p:nvSpPr>
            <p:spPr bwMode="auto">
              <a:xfrm>
                <a:off x="1406" y="-564"/>
                <a:ext cx="133" cy="491"/>
              </a:xfrm>
              <a:prstGeom prst="rect">
                <a:avLst/>
              </a:prstGeom>
              <a:noFill/>
              <a:ln w="698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1529" name="Line 61"/>
            <p:cNvSpPr>
              <a:spLocks noChangeShapeType="1"/>
            </p:cNvSpPr>
            <p:nvPr/>
          </p:nvSpPr>
          <p:spPr bwMode="auto">
            <a:xfrm flipV="1">
              <a:off x="3776" y="2407"/>
              <a:ext cx="1242" cy="5"/>
            </a:xfrm>
            <a:prstGeom prst="line">
              <a:avLst/>
            </a:prstGeom>
            <a:noFill/>
            <a:ln w="698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1530" name="Group 62"/>
            <p:cNvGrpSpPr>
              <a:grpSpLocks/>
            </p:cNvGrpSpPr>
            <p:nvPr/>
          </p:nvGrpSpPr>
          <p:grpSpPr bwMode="auto">
            <a:xfrm>
              <a:off x="2921" y="3114"/>
              <a:ext cx="125" cy="73"/>
              <a:chOff x="402" y="430"/>
              <a:chExt cx="313" cy="158"/>
            </a:xfrm>
          </p:grpSpPr>
          <p:sp>
            <p:nvSpPr>
              <p:cNvPr id="21572" name="Line 63"/>
              <p:cNvSpPr>
                <a:spLocks noChangeShapeType="1"/>
              </p:cNvSpPr>
              <p:nvPr/>
            </p:nvSpPr>
            <p:spPr bwMode="auto">
              <a:xfrm>
                <a:off x="402" y="430"/>
                <a:ext cx="313" cy="1"/>
              </a:xfrm>
              <a:prstGeom prst="line">
                <a:avLst/>
              </a:prstGeom>
              <a:noFill/>
              <a:ln w="698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73" name="Line 64"/>
              <p:cNvSpPr>
                <a:spLocks noChangeShapeType="1"/>
              </p:cNvSpPr>
              <p:nvPr/>
            </p:nvSpPr>
            <p:spPr bwMode="auto">
              <a:xfrm>
                <a:off x="457" y="520"/>
                <a:ext cx="190" cy="1"/>
              </a:xfrm>
              <a:prstGeom prst="line">
                <a:avLst/>
              </a:prstGeom>
              <a:noFill/>
              <a:ln w="698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74" name="Line 65"/>
              <p:cNvSpPr>
                <a:spLocks noChangeShapeType="1"/>
              </p:cNvSpPr>
              <p:nvPr/>
            </p:nvSpPr>
            <p:spPr bwMode="auto">
              <a:xfrm>
                <a:off x="482" y="587"/>
                <a:ext cx="109" cy="1"/>
              </a:xfrm>
              <a:prstGeom prst="line">
                <a:avLst/>
              </a:prstGeom>
              <a:noFill/>
              <a:ln w="698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31" name="Line 66"/>
            <p:cNvSpPr>
              <a:spLocks noChangeShapeType="1"/>
            </p:cNvSpPr>
            <p:nvPr/>
          </p:nvSpPr>
          <p:spPr bwMode="auto">
            <a:xfrm>
              <a:off x="5014" y="2418"/>
              <a:ext cx="1" cy="290"/>
            </a:xfrm>
            <a:prstGeom prst="line">
              <a:avLst/>
            </a:prstGeom>
            <a:noFill/>
            <a:ln w="698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1532" name="Group 67"/>
            <p:cNvGrpSpPr>
              <a:grpSpLocks/>
            </p:cNvGrpSpPr>
            <p:nvPr/>
          </p:nvGrpSpPr>
          <p:grpSpPr bwMode="auto">
            <a:xfrm>
              <a:off x="4269" y="2800"/>
              <a:ext cx="224" cy="338"/>
              <a:chOff x="2134" y="-810"/>
              <a:chExt cx="558" cy="737"/>
            </a:xfrm>
          </p:grpSpPr>
          <p:sp>
            <p:nvSpPr>
              <p:cNvPr id="21570" name="Freeform 68"/>
              <p:cNvSpPr>
                <a:spLocks/>
              </p:cNvSpPr>
              <p:nvPr/>
            </p:nvSpPr>
            <p:spPr bwMode="auto">
              <a:xfrm>
                <a:off x="2134" y="-810"/>
                <a:ext cx="558" cy="737"/>
              </a:xfrm>
              <a:custGeom>
                <a:avLst/>
                <a:gdLst>
                  <a:gd name="T0" fmla="*/ 279 w 558"/>
                  <a:gd name="T1" fmla="*/ 0 h 737"/>
                  <a:gd name="T2" fmla="*/ 0 w 558"/>
                  <a:gd name="T3" fmla="*/ 368 h 737"/>
                  <a:gd name="T4" fmla="*/ 279 w 558"/>
                  <a:gd name="T5" fmla="*/ 737 h 737"/>
                  <a:gd name="T6" fmla="*/ 558 w 558"/>
                  <a:gd name="T7" fmla="*/ 368 h 737"/>
                  <a:gd name="T8" fmla="*/ 279 w 558"/>
                  <a:gd name="T9" fmla="*/ 0 h 737"/>
                  <a:gd name="T10" fmla="*/ 0 60000 65536"/>
                  <a:gd name="T11" fmla="*/ 0 60000 65536"/>
                  <a:gd name="T12" fmla="*/ 0 60000 65536"/>
                  <a:gd name="T13" fmla="*/ 0 60000 65536"/>
                  <a:gd name="T14" fmla="*/ 0 60000 65536"/>
                  <a:gd name="T15" fmla="*/ 0 w 558"/>
                  <a:gd name="T16" fmla="*/ 0 h 737"/>
                  <a:gd name="T17" fmla="*/ 558 w 558"/>
                  <a:gd name="T18" fmla="*/ 737 h 737"/>
                </a:gdLst>
                <a:ahLst/>
                <a:cxnLst>
                  <a:cxn ang="T10">
                    <a:pos x="T0" y="T1"/>
                  </a:cxn>
                  <a:cxn ang="T11">
                    <a:pos x="T2" y="T3"/>
                  </a:cxn>
                  <a:cxn ang="T12">
                    <a:pos x="T4" y="T5"/>
                  </a:cxn>
                  <a:cxn ang="T13">
                    <a:pos x="T6" y="T7"/>
                  </a:cxn>
                  <a:cxn ang="T14">
                    <a:pos x="T8" y="T9"/>
                  </a:cxn>
                </a:cxnLst>
                <a:rect l="T15" t="T16" r="T17" b="T18"/>
                <a:pathLst>
                  <a:path w="558" h="737">
                    <a:moveTo>
                      <a:pt x="279" y="0"/>
                    </a:moveTo>
                    <a:lnTo>
                      <a:pt x="0" y="368"/>
                    </a:lnTo>
                    <a:lnTo>
                      <a:pt x="279" y="737"/>
                    </a:lnTo>
                    <a:lnTo>
                      <a:pt x="558" y="368"/>
                    </a:lnTo>
                    <a:lnTo>
                      <a:pt x="27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71" name="Freeform 69"/>
              <p:cNvSpPr>
                <a:spLocks/>
              </p:cNvSpPr>
              <p:nvPr/>
            </p:nvSpPr>
            <p:spPr bwMode="auto">
              <a:xfrm>
                <a:off x="2134" y="-810"/>
                <a:ext cx="558" cy="737"/>
              </a:xfrm>
              <a:custGeom>
                <a:avLst/>
                <a:gdLst>
                  <a:gd name="T0" fmla="*/ 279 w 558"/>
                  <a:gd name="T1" fmla="*/ 0 h 737"/>
                  <a:gd name="T2" fmla="*/ 0 w 558"/>
                  <a:gd name="T3" fmla="*/ 368 h 737"/>
                  <a:gd name="T4" fmla="*/ 279 w 558"/>
                  <a:gd name="T5" fmla="*/ 737 h 737"/>
                  <a:gd name="T6" fmla="*/ 558 w 558"/>
                  <a:gd name="T7" fmla="*/ 368 h 737"/>
                  <a:gd name="T8" fmla="*/ 279 w 558"/>
                  <a:gd name="T9" fmla="*/ 0 h 737"/>
                  <a:gd name="T10" fmla="*/ 0 60000 65536"/>
                  <a:gd name="T11" fmla="*/ 0 60000 65536"/>
                  <a:gd name="T12" fmla="*/ 0 60000 65536"/>
                  <a:gd name="T13" fmla="*/ 0 60000 65536"/>
                  <a:gd name="T14" fmla="*/ 0 60000 65536"/>
                  <a:gd name="T15" fmla="*/ 0 w 558"/>
                  <a:gd name="T16" fmla="*/ 0 h 737"/>
                  <a:gd name="T17" fmla="*/ 558 w 558"/>
                  <a:gd name="T18" fmla="*/ 737 h 737"/>
                </a:gdLst>
                <a:ahLst/>
                <a:cxnLst>
                  <a:cxn ang="T10">
                    <a:pos x="T0" y="T1"/>
                  </a:cxn>
                  <a:cxn ang="T11">
                    <a:pos x="T2" y="T3"/>
                  </a:cxn>
                  <a:cxn ang="T12">
                    <a:pos x="T4" y="T5"/>
                  </a:cxn>
                  <a:cxn ang="T13">
                    <a:pos x="T6" y="T7"/>
                  </a:cxn>
                  <a:cxn ang="T14">
                    <a:pos x="T8" y="T9"/>
                  </a:cxn>
                </a:cxnLst>
                <a:rect l="T15" t="T16" r="T17" b="T18"/>
                <a:pathLst>
                  <a:path w="558" h="737">
                    <a:moveTo>
                      <a:pt x="279" y="0"/>
                    </a:moveTo>
                    <a:lnTo>
                      <a:pt x="0" y="368"/>
                    </a:lnTo>
                    <a:lnTo>
                      <a:pt x="279" y="737"/>
                    </a:lnTo>
                    <a:lnTo>
                      <a:pt x="558" y="368"/>
                    </a:lnTo>
                    <a:lnTo>
                      <a:pt x="279" y="0"/>
                    </a:lnTo>
                    <a:close/>
                  </a:path>
                </a:pathLst>
              </a:custGeom>
              <a:noFill/>
              <a:ln w="698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1533" name="Group 70"/>
            <p:cNvGrpSpPr>
              <a:grpSpLocks/>
            </p:cNvGrpSpPr>
            <p:nvPr/>
          </p:nvGrpSpPr>
          <p:grpSpPr bwMode="auto">
            <a:xfrm>
              <a:off x="4337" y="3238"/>
              <a:ext cx="125" cy="72"/>
              <a:chOff x="2303" y="145"/>
              <a:chExt cx="313" cy="158"/>
            </a:xfrm>
          </p:grpSpPr>
          <p:sp>
            <p:nvSpPr>
              <p:cNvPr id="21567" name="Line 71"/>
              <p:cNvSpPr>
                <a:spLocks noChangeShapeType="1"/>
              </p:cNvSpPr>
              <p:nvPr/>
            </p:nvSpPr>
            <p:spPr bwMode="auto">
              <a:xfrm>
                <a:off x="2303" y="145"/>
                <a:ext cx="313" cy="1"/>
              </a:xfrm>
              <a:prstGeom prst="line">
                <a:avLst/>
              </a:prstGeom>
              <a:noFill/>
              <a:ln w="698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68" name="Line 72"/>
              <p:cNvSpPr>
                <a:spLocks noChangeShapeType="1"/>
              </p:cNvSpPr>
              <p:nvPr/>
            </p:nvSpPr>
            <p:spPr bwMode="auto">
              <a:xfrm>
                <a:off x="2366" y="222"/>
                <a:ext cx="190" cy="1"/>
              </a:xfrm>
              <a:prstGeom prst="line">
                <a:avLst/>
              </a:prstGeom>
              <a:noFill/>
              <a:ln w="698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69" name="Line 73"/>
              <p:cNvSpPr>
                <a:spLocks noChangeShapeType="1"/>
              </p:cNvSpPr>
              <p:nvPr/>
            </p:nvSpPr>
            <p:spPr bwMode="auto">
              <a:xfrm>
                <a:off x="2406" y="302"/>
                <a:ext cx="109" cy="1"/>
              </a:xfrm>
              <a:prstGeom prst="line">
                <a:avLst/>
              </a:prstGeom>
              <a:noFill/>
              <a:ln w="698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534" name="Group 74"/>
            <p:cNvGrpSpPr>
              <a:grpSpLocks/>
            </p:cNvGrpSpPr>
            <p:nvPr/>
          </p:nvGrpSpPr>
          <p:grpSpPr bwMode="auto">
            <a:xfrm>
              <a:off x="5041" y="3148"/>
              <a:ext cx="125" cy="73"/>
              <a:chOff x="3268" y="1645"/>
              <a:chExt cx="313" cy="158"/>
            </a:xfrm>
          </p:grpSpPr>
          <p:sp>
            <p:nvSpPr>
              <p:cNvPr id="21564" name="Line 75"/>
              <p:cNvSpPr>
                <a:spLocks noChangeShapeType="1"/>
              </p:cNvSpPr>
              <p:nvPr/>
            </p:nvSpPr>
            <p:spPr bwMode="auto">
              <a:xfrm>
                <a:off x="3268" y="1645"/>
                <a:ext cx="313" cy="1"/>
              </a:xfrm>
              <a:prstGeom prst="line">
                <a:avLst/>
              </a:prstGeom>
              <a:noFill/>
              <a:ln w="698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65" name="Line 76"/>
              <p:cNvSpPr>
                <a:spLocks noChangeShapeType="1"/>
              </p:cNvSpPr>
              <p:nvPr/>
            </p:nvSpPr>
            <p:spPr bwMode="auto">
              <a:xfrm>
                <a:off x="3323" y="1728"/>
                <a:ext cx="190" cy="2"/>
              </a:xfrm>
              <a:prstGeom prst="line">
                <a:avLst/>
              </a:prstGeom>
              <a:noFill/>
              <a:ln w="698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66" name="Line 77"/>
              <p:cNvSpPr>
                <a:spLocks noChangeShapeType="1"/>
              </p:cNvSpPr>
              <p:nvPr/>
            </p:nvSpPr>
            <p:spPr bwMode="auto">
              <a:xfrm>
                <a:off x="3371" y="1802"/>
                <a:ext cx="109" cy="1"/>
              </a:xfrm>
              <a:prstGeom prst="line">
                <a:avLst/>
              </a:prstGeom>
              <a:noFill/>
              <a:ln w="698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35" name="Line 78"/>
            <p:cNvSpPr>
              <a:spLocks noChangeShapeType="1"/>
            </p:cNvSpPr>
            <p:nvPr/>
          </p:nvSpPr>
          <p:spPr bwMode="auto">
            <a:xfrm>
              <a:off x="4369" y="2713"/>
              <a:ext cx="779" cy="1"/>
            </a:xfrm>
            <a:prstGeom prst="line">
              <a:avLst/>
            </a:prstGeom>
            <a:noFill/>
            <a:ln w="698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6" name="Rectangle 79"/>
            <p:cNvSpPr>
              <a:spLocks noChangeArrowheads="1"/>
            </p:cNvSpPr>
            <p:nvPr/>
          </p:nvSpPr>
          <p:spPr bwMode="auto">
            <a:xfrm>
              <a:off x="5089" y="2682"/>
              <a:ext cx="170" cy="1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37" name="Rectangle 80"/>
            <p:cNvSpPr>
              <a:spLocks noChangeArrowheads="1"/>
            </p:cNvSpPr>
            <p:nvPr/>
          </p:nvSpPr>
          <p:spPr bwMode="auto">
            <a:xfrm>
              <a:off x="5133" y="2709"/>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pitchFamily="18" charset="0"/>
                </a:rPr>
                <a:t>v</a:t>
              </a:r>
              <a:endParaRPr lang="en-GB" altLang="zh-CN">
                <a:ea typeface="SimSun" pitchFamily="2" charset="-122"/>
              </a:endParaRPr>
            </a:p>
          </p:txBody>
        </p:sp>
        <p:sp>
          <p:nvSpPr>
            <p:cNvPr id="21538" name="Rectangle 81"/>
            <p:cNvSpPr>
              <a:spLocks noChangeArrowheads="1"/>
            </p:cNvSpPr>
            <p:nvPr/>
          </p:nvSpPr>
          <p:spPr bwMode="auto">
            <a:xfrm>
              <a:off x="5168" y="2744"/>
              <a:ext cx="24"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600">
                  <a:solidFill>
                    <a:srgbClr val="000000"/>
                  </a:solidFill>
                  <a:latin typeface="Times New Roman" pitchFamily="18" charset="0"/>
                </a:rPr>
                <a:t>o</a:t>
              </a:r>
              <a:endParaRPr lang="en-GB" altLang="zh-CN">
                <a:ea typeface="SimSun" pitchFamily="2" charset="-122"/>
              </a:endParaRPr>
            </a:p>
          </p:txBody>
        </p:sp>
        <p:sp>
          <p:nvSpPr>
            <p:cNvPr id="21539" name="Rectangle 82"/>
            <p:cNvSpPr>
              <a:spLocks noChangeArrowheads="1"/>
            </p:cNvSpPr>
            <p:nvPr/>
          </p:nvSpPr>
          <p:spPr bwMode="auto">
            <a:xfrm>
              <a:off x="5192" y="2744"/>
              <a:ext cx="1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600">
                  <a:solidFill>
                    <a:srgbClr val="000000"/>
                  </a:solidFill>
                  <a:latin typeface="Times New Roman" pitchFamily="18" charset="0"/>
                </a:rPr>
                <a:t> </a:t>
              </a:r>
              <a:endParaRPr lang="en-GB" altLang="zh-CN">
                <a:ea typeface="SimSun" pitchFamily="2" charset="-122"/>
              </a:endParaRPr>
            </a:p>
          </p:txBody>
        </p:sp>
        <p:sp>
          <p:nvSpPr>
            <p:cNvPr id="21540" name="Freeform 83"/>
            <p:cNvSpPr>
              <a:spLocks noEditPoints="1"/>
            </p:cNvSpPr>
            <p:nvPr/>
          </p:nvSpPr>
          <p:spPr bwMode="auto">
            <a:xfrm>
              <a:off x="2764" y="2592"/>
              <a:ext cx="35" cy="309"/>
            </a:xfrm>
            <a:custGeom>
              <a:avLst/>
              <a:gdLst>
                <a:gd name="T0" fmla="*/ 0 w 1600"/>
                <a:gd name="T1" fmla="*/ 0 h 12100"/>
                <a:gd name="T2" fmla="*/ 0 w 1600"/>
                <a:gd name="T3" fmla="*/ 0 h 12100"/>
                <a:gd name="T4" fmla="*/ 0 w 1600"/>
                <a:gd name="T5" fmla="*/ 0 h 12100"/>
                <a:gd name="T6" fmla="*/ 0 w 1600"/>
                <a:gd name="T7" fmla="*/ 0 h 12100"/>
                <a:gd name="T8" fmla="*/ 0 w 1600"/>
                <a:gd name="T9" fmla="*/ 0 h 12100"/>
                <a:gd name="T10" fmla="*/ 0 w 1600"/>
                <a:gd name="T11" fmla="*/ 0 h 12100"/>
                <a:gd name="T12" fmla="*/ 0 w 1600"/>
                <a:gd name="T13" fmla="*/ 0 h 12100"/>
                <a:gd name="T14" fmla="*/ 0 w 1600"/>
                <a:gd name="T15" fmla="*/ 0 h 12100"/>
                <a:gd name="T16" fmla="*/ 0 w 1600"/>
                <a:gd name="T17" fmla="*/ 0 h 12100"/>
                <a:gd name="T18" fmla="*/ 0 w 1600"/>
                <a:gd name="T19" fmla="*/ 0 h 12100"/>
                <a:gd name="T20" fmla="*/ 0 w 1600"/>
                <a:gd name="T21" fmla="*/ 0 h 12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00"/>
                <a:gd name="T34" fmla="*/ 0 h 12100"/>
                <a:gd name="T35" fmla="*/ 1600 w 1600"/>
                <a:gd name="T36" fmla="*/ 12100 h 12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00" h="12100">
                  <a:moveTo>
                    <a:pt x="700" y="12000"/>
                  </a:moveTo>
                  <a:lnTo>
                    <a:pt x="700" y="1333"/>
                  </a:lnTo>
                  <a:cubicBezTo>
                    <a:pt x="700" y="1278"/>
                    <a:pt x="745" y="1233"/>
                    <a:pt x="800" y="1233"/>
                  </a:cubicBezTo>
                  <a:cubicBezTo>
                    <a:pt x="855" y="1233"/>
                    <a:pt x="900" y="1278"/>
                    <a:pt x="900" y="1333"/>
                  </a:cubicBezTo>
                  <a:lnTo>
                    <a:pt x="900" y="12000"/>
                  </a:lnTo>
                  <a:cubicBezTo>
                    <a:pt x="900" y="12055"/>
                    <a:pt x="855" y="12100"/>
                    <a:pt x="800" y="12100"/>
                  </a:cubicBezTo>
                  <a:cubicBezTo>
                    <a:pt x="745" y="12100"/>
                    <a:pt x="700" y="12055"/>
                    <a:pt x="700" y="12000"/>
                  </a:cubicBezTo>
                  <a:close/>
                  <a:moveTo>
                    <a:pt x="0" y="1600"/>
                  </a:moveTo>
                  <a:lnTo>
                    <a:pt x="800" y="0"/>
                  </a:lnTo>
                  <a:lnTo>
                    <a:pt x="1600" y="1600"/>
                  </a:lnTo>
                  <a:lnTo>
                    <a:pt x="0" y="1600"/>
                  </a:lnTo>
                  <a:close/>
                </a:path>
              </a:pathLst>
            </a:custGeom>
            <a:solidFill>
              <a:srgbClr val="000000"/>
            </a:solidFill>
            <a:ln w="635" cap="flat">
              <a:solidFill>
                <a:srgbClr val="000000"/>
              </a:solidFill>
              <a:prstDash val="solid"/>
              <a:bevel/>
              <a:headEnd/>
              <a:tailEnd/>
            </a:ln>
          </p:spPr>
          <p:txBody>
            <a:bodyPr/>
            <a:lstStyle/>
            <a:p>
              <a:endParaRPr lang="zh-CN" altLang="en-US"/>
            </a:p>
          </p:txBody>
        </p:sp>
        <p:grpSp>
          <p:nvGrpSpPr>
            <p:cNvPr id="21541" name="Group 84"/>
            <p:cNvGrpSpPr>
              <a:grpSpLocks/>
            </p:cNvGrpSpPr>
            <p:nvPr/>
          </p:nvGrpSpPr>
          <p:grpSpPr bwMode="auto">
            <a:xfrm>
              <a:off x="4616" y="2672"/>
              <a:ext cx="179" cy="91"/>
              <a:chOff x="2745" y="-1088"/>
              <a:chExt cx="447" cy="197"/>
            </a:xfrm>
          </p:grpSpPr>
          <p:sp>
            <p:nvSpPr>
              <p:cNvPr id="21562" name="Rectangle 85"/>
              <p:cNvSpPr>
                <a:spLocks noChangeArrowheads="1"/>
              </p:cNvSpPr>
              <p:nvPr/>
            </p:nvSpPr>
            <p:spPr bwMode="auto">
              <a:xfrm>
                <a:off x="2745" y="-1088"/>
                <a:ext cx="447" cy="1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63" name="Rectangle 86"/>
              <p:cNvSpPr>
                <a:spLocks noChangeArrowheads="1"/>
              </p:cNvSpPr>
              <p:nvPr/>
            </p:nvSpPr>
            <p:spPr bwMode="auto">
              <a:xfrm>
                <a:off x="2745" y="-1088"/>
                <a:ext cx="447" cy="197"/>
              </a:xfrm>
              <a:prstGeom prst="rect">
                <a:avLst/>
              </a:prstGeom>
              <a:noFill/>
              <a:ln w="698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1542" name="Rectangle 87"/>
            <p:cNvSpPr>
              <a:spLocks noChangeArrowheads="1"/>
            </p:cNvSpPr>
            <p:nvPr/>
          </p:nvSpPr>
          <p:spPr bwMode="auto">
            <a:xfrm>
              <a:off x="4971" y="2996"/>
              <a:ext cx="1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pitchFamily="18" charset="0"/>
                </a:rPr>
                <a:t> </a:t>
              </a:r>
              <a:endParaRPr lang="en-GB" altLang="zh-CN">
                <a:ea typeface="SimSun" pitchFamily="2" charset="-122"/>
              </a:endParaRPr>
            </a:p>
          </p:txBody>
        </p:sp>
        <p:sp>
          <p:nvSpPr>
            <p:cNvPr id="21543" name="Line 88"/>
            <p:cNvSpPr>
              <a:spLocks noChangeShapeType="1"/>
            </p:cNvSpPr>
            <p:nvPr/>
          </p:nvSpPr>
          <p:spPr bwMode="auto">
            <a:xfrm flipV="1">
              <a:off x="5078" y="2779"/>
              <a:ext cx="0" cy="2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44" name="Oval 89"/>
            <p:cNvSpPr>
              <a:spLocks noChangeArrowheads="1"/>
            </p:cNvSpPr>
            <p:nvPr/>
          </p:nvSpPr>
          <p:spPr bwMode="auto">
            <a:xfrm>
              <a:off x="2851" y="2628"/>
              <a:ext cx="246" cy="234"/>
            </a:xfrm>
            <a:prstGeom prst="ellipse">
              <a:avLst/>
            </a:prstGeom>
            <a:solidFill>
              <a:srgbClr val="FFFFFF"/>
            </a:solidFill>
            <a:ln w="9525">
              <a:solidFill>
                <a:srgbClr val="000000"/>
              </a:solidFill>
              <a:round/>
              <a:headEnd/>
              <a:tailEnd/>
            </a:ln>
          </p:spPr>
          <p:txBody>
            <a:bodyPr/>
            <a:lstStyle/>
            <a:p>
              <a:endParaRPr lang="en-US"/>
            </a:p>
          </p:txBody>
        </p:sp>
        <p:sp>
          <p:nvSpPr>
            <p:cNvPr id="21545" name="Text Box 90"/>
            <p:cNvSpPr txBox="1">
              <a:spLocks noChangeArrowheads="1"/>
            </p:cNvSpPr>
            <p:nvPr/>
          </p:nvSpPr>
          <p:spPr bwMode="auto">
            <a:xfrm>
              <a:off x="4454" y="2810"/>
              <a:ext cx="646"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a:ea typeface="SimSun" pitchFamily="2" charset="-122"/>
                </a:rPr>
                <a:t>- A</a:t>
              </a:r>
              <a:r>
                <a:rPr lang="en-GB" altLang="zh-CN" sz="1200" baseline="-25000">
                  <a:ea typeface="SimSun" pitchFamily="2" charset="-122"/>
                </a:rPr>
                <a:t>vOL</a:t>
              </a:r>
              <a:r>
                <a:rPr lang="en-GB" altLang="zh-CN" sz="1200">
                  <a:ea typeface="SimSun" pitchFamily="2" charset="-122"/>
                </a:rPr>
                <a:t>v</a:t>
              </a:r>
              <a:r>
                <a:rPr lang="en-GB" altLang="zh-CN" sz="1200" baseline="-25000">
                  <a:ea typeface="SimSun" pitchFamily="2" charset="-122"/>
                </a:rPr>
                <a:t>d</a:t>
              </a:r>
            </a:p>
          </p:txBody>
        </p:sp>
        <p:sp>
          <p:nvSpPr>
            <p:cNvPr id="21546" name="Line 91"/>
            <p:cNvSpPr>
              <a:spLocks noChangeShapeType="1"/>
            </p:cNvSpPr>
            <p:nvPr/>
          </p:nvSpPr>
          <p:spPr bwMode="auto">
            <a:xfrm>
              <a:off x="2980" y="2414"/>
              <a:ext cx="898" cy="0"/>
            </a:xfrm>
            <a:prstGeom prst="line">
              <a:avLst/>
            </a:prstGeom>
            <a:noFill/>
            <a:ln w="698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7" name="Line 92"/>
            <p:cNvSpPr>
              <a:spLocks noChangeShapeType="1"/>
            </p:cNvSpPr>
            <p:nvPr/>
          </p:nvSpPr>
          <p:spPr bwMode="auto">
            <a:xfrm>
              <a:off x="3736" y="2415"/>
              <a:ext cx="9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48" name="Rectangle 93"/>
            <p:cNvSpPr>
              <a:spLocks noChangeArrowheads="1"/>
            </p:cNvSpPr>
            <p:nvPr/>
          </p:nvSpPr>
          <p:spPr bwMode="auto">
            <a:xfrm>
              <a:off x="3743" y="2237"/>
              <a:ext cx="24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400">
                  <a:solidFill>
                    <a:srgbClr val="000000"/>
                  </a:solidFill>
                  <a:latin typeface="Times New Roman" pitchFamily="18" charset="0"/>
                </a:rPr>
                <a:t>i</a:t>
              </a:r>
              <a:r>
                <a:rPr lang="en-US" sz="1400" baseline="-25000">
                  <a:solidFill>
                    <a:srgbClr val="000000"/>
                  </a:solidFill>
                  <a:latin typeface="Times New Roman" pitchFamily="18" charset="0"/>
                </a:rPr>
                <a:t>i</a:t>
              </a:r>
              <a:endParaRPr lang="en-GB" altLang="zh-CN" sz="1400">
                <a:ea typeface="SimSun" pitchFamily="2" charset="-122"/>
              </a:endParaRPr>
            </a:p>
          </p:txBody>
        </p:sp>
        <p:sp>
          <p:nvSpPr>
            <p:cNvPr id="21549" name="Rectangle 94"/>
            <p:cNvSpPr>
              <a:spLocks noChangeArrowheads="1"/>
            </p:cNvSpPr>
            <p:nvPr/>
          </p:nvSpPr>
          <p:spPr bwMode="auto">
            <a:xfrm>
              <a:off x="4172" y="2367"/>
              <a:ext cx="354" cy="83"/>
            </a:xfrm>
            <a:prstGeom prst="rect">
              <a:avLst/>
            </a:prstGeom>
            <a:solidFill>
              <a:srgbClr val="FFFFFF"/>
            </a:solidFill>
            <a:ln w="9525">
              <a:solidFill>
                <a:srgbClr val="000000"/>
              </a:solidFill>
              <a:miter lim="800000"/>
              <a:headEnd/>
              <a:tailEnd/>
            </a:ln>
          </p:spPr>
          <p:txBody>
            <a:bodyPr/>
            <a:lstStyle/>
            <a:p>
              <a:endParaRPr lang="en-US"/>
            </a:p>
          </p:txBody>
        </p:sp>
        <p:sp>
          <p:nvSpPr>
            <p:cNvPr id="21550" name="Rectangle 95"/>
            <p:cNvSpPr>
              <a:spLocks noChangeArrowheads="1"/>
            </p:cNvSpPr>
            <p:nvPr/>
          </p:nvSpPr>
          <p:spPr bwMode="auto">
            <a:xfrm>
              <a:off x="3086" y="2367"/>
              <a:ext cx="354" cy="83"/>
            </a:xfrm>
            <a:prstGeom prst="rect">
              <a:avLst/>
            </a:prstGeom>
            <a:solidFill>
              <a:srgbClr val="FFFFFF"/>
            </a:solidFill>
            <a:ln w="9525">
              <a:solidFill>
                <a:srgbClr val="000000"/>
              </a:solidFill>
              <a:miter lim="800000"/>
              <a:headEnd/>
              <a:tailEnd/>
            </a:ln>
          </p:spPr>
          <p:txBody>
            <a:bodyPr/>
            <a:lstStyle/>
            <a:p>
              <a:endParaRPr lang="en-US"/>
            </a:p>
          </p:txBody>
        </p:sp>
        <p:sp>
          <p:nvSpPr>
            <p:cNvPr id="21551" name="Line 96"/>
            <p:cNvSpPr>
              <a:spLocks noChangeShapeType="1"/>
            </p:cNvSpPr>
            <p:nvPr/>
          </p:nvSpPr>
          <p:spPr bwMode="auto">
            <a:xfrm flipH="1">
              <a:off x="3932" y="3186"/>
              <a:ext cx="4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52" name="Line 97"/>
            <p:cNvSpPr>
              <a:spLocks noChangeShapeType="1"/>
            </p:cNvSpPr>
            <p:nvPr/>
          </p:nvSpPr>
          <p:spPr bwMode="auto">
            <a:xfrm>
              <a:off x="3938" y="3014"/>
              <a:ext cx="0" cy="1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53" name="Rectangle 98"/>
            <p:cNvSpPr>
              <a:spLocks noChangeArrowheads="1"/>
            </p:cNvSpPr>
            <p:nvPr/>
          </p:nvSpPr>
          <p:spPr bwMode="auto">
            <a:xfrm>
              <a:off x="3561" y="2740"/>
              <a:ext cx="1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400">
                  <a:solidFill>
                    <a:srgbClr val="000000"/>
                  </a:solidFill>
                  <a:latin typeface="Times New Roman" pitchFamily="18" charset="0"/>
                </a:rPr>
                <a:t>v</a:t>
              </a:r>
              <a:r>
                <a:rPr lang="en-US" sz="1400" baseline="-25000">
                  <a:solidFill>
                    <a:srgbClr val="000000"/>
                  </a:solidFill>
                  <a:latin typeface="Times New Roman" pitchFamily="18" charset="0"/>
                </a:rPr>
                <a:t>d</a:t>
              </a:r>
              <a:endParaRPr lang="en-GB" altLang="zh-CN" sz="1400">
                <a:ea typeface="SimSun" pitchFamily="2" charset="-122"/>
              </a:endParaRPr>
            </a:p>
          </p:txBody>
        </p:sp>
        <p:sp>
          <p:nvSpPr>
            <p:cNvPr id="21554" name="Freeform 99"/>
            <p:cNvSpPr>
              <a:spLocks noEditPoints="1"/>
            </p:cNvSpPr>
            <p:nvPr/>
          </p:nvSpPr>
          <p:spPr bwMode="auto">
            <a:xfrm>
              <a:off x="3717" y="2633"/>
              <a:ext cx="35" cy="309"/>
            </a:xfrm>
            <a:custGeom>
              <a:avLst/>
              <a:gdLst>
                <a:gd name="T0" fmla="*/ 0 w 1600"/>
                <a:gd name="T1" fmla="*/ 0 h 12100"/>
                <a:gd name="T2" fmla="*/ 0 w 1600"/>
                <a:gd name="T3" fmla="*/ 0 h 12100"/>
                <a:gd name="T4" fmla="*/ 0 w 1600"/>
                <a:gd name="T5" fmla="*/ 0 h 12100"/>
                <a:gd name="T6" fmla="*/ 0 w 1600"/>
                <a:gd name="T7" fmla="*/ 0 h 12100"/>
                <a:gd name="T8" fmla="*/ 0 w 1600"/>
                <a:gd name="T9" fmla="*/ 0 h 12100"/>
                <a:gd name="T10" fmla="*/ 0 w 1600"/>
                <a:gd name="T11" fmla="*/ 0 h 12100"/>
                <a:gd name="T12" fmla="*/ 0 w 1600"/>
                <a:gd name="T13" fmla="*/ 0 h 12100"/>
                <a:gd name="T14" fmla="*/ 0 w 1600"/>
                <a:gd name="T15" fmla="*/ 0 h 12100"/>
                <a:gd name="T16" fmla="*/ 0 w 1600"/>
                <a:gd name="T17" fmla="*/ 0 h 12100"/>
                <a:gd name="T18" fmla="*/ 0 w 1600"/>
                <a:gd name="T19" fmla="*/ 0 h 12100"/>
                <a:gd name="T20" fmla="*/ 0 w 1600"/>
                <a:gd name="T21" fmla="*/ 0 h 12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00"/>
                <a:gd name="T34" fmla="*/ 0 h 12100"/>
                <a:gd name="T35" fmla="*/ 1600 w 1600"/>
                <a:gd name="T36" fmla="*/ 12100 h 12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00" h="12100">
                  <a:moveTo>
                    <a:pt x="700" y="12000"/>
                  </a:moveTo>
                  <a:lnTo>
                    <a:pt x="700" y="1333"/>
                  </a:lnTo>
                  <a:cubicBezTo>
                    <a:pt x="700" y="1278"/>
                    <a:pt x="745" y="1233"/>
                    <a:pt x="800" y="1233"/>
                  </a:cubicBezTo>
                  <a:cubicBezTo>
                    <a:pt x="855" y="1233"/>
                    <a:pt x="900" y="1278"/>
                    <a:pt x="900" y="1333"/>
                  </a:cubicBezTo>
                  <a:lnTo>
                    <a:pt x="900" y="12000"/>
                  </a:lnTo>
                  <a:cubicBezTo>
                    <a:pt x="900" y="12055"/>
                    <a:pt x="855" y="12100"/>
                    <a:pt x="800" y="12100"/>
                  </a:cubicBezTo>
                  <a:cubicBezTo>
                    <a:pt x="745" y="12100"/>
                    <a:pt x="700" y="12055"/>
                    <a:pt x="700" y="12000"/>
                  </a:cubicBezTo>
                  <a:close/>
                  <a:moveTo>
                    <a:pt x="0" y="1600"/>
                  </a:moveTo>
                  <a:lnTo>
                    <a:pt x="800" y="0"/>
                  </a:lnTo>
                  <a:lnTo>
                    <a:pt x="1600" y="1600"/>
                  </a:lnTo>
                  <a:lnTo>
                    <a:pt x="0" y="1600"/>
                  </a:lnTo>
                  <a:close/>
                </a:path>
              </a:pathLst>
            </a:custGeom>
            <a:solidFill>
              <a:srgbClr val="000000"/>
            </a:solidFill>
            <a:ln w="635" cap="flat">
              <a:solidFill>
                <a:srgbClr val="000000"/>
              </a:solidFill>
              <a:prstDash val="solid"/>
              <a:bevel/>
              <a:headEnd/>
              <a:tailEnd/>
            </a:ln>
          </p:spPr>
          <p:txBody>
            <a:bodyPr/>
            <a:lstStyle/>
            <a:p>
              <a:endParaRPr lang="zh-CN" altLang="en-US"/>
            </a:p>
          </p:txBody>
        </p:sp>
        <p:sp>
          <p:nvSpPr>
            <p:cNvPr id="21555" name="Line 101"/>
            <p:cNvSpPr>
              <a:spLocks noChangeShapeType="1"/>
            </p:cNvSpPr>
            <p:nvPr/>
          </p:nvSpPr>
          <p:spPr bwMode="auto">
            <a:xfrm>
              <a:off x="3987" y="2411"/>
              <a:ext cx="1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556" name="Object 102"/>
            <p:cNvGraphicFramePr>
              <a:graphicFrameLocks noChangeAspect="1"/>
            </p:cNvGraphicFramePr>
            <p:nvPr/>
          </p:nvGraphicFramePr>
          <p:xfrm>
            <a:off x="4002" y="2481"/>
            <a:ext cx="146" cy="184"/>
          </p:xfrm>
          <a:graphic>
            <a:graphicData uri="http://schemas.openxmlformats.org/presentationml/2006/ole">
              <mc:AlternateContent xmlns:mc="http://schemas.openxmlformats.org/markup-compatibility/2006">
                <mc:Choice xmlns:v="urn:schemas-microsoft-com:vml" Requires="v">
                  <p:oleObj spid="_x0000_s21620" name="Equation" r:id="rId6" imgW="177646" imgH="228402" progId="Equation.3">
                    <p:embed/>
                  </p:oleObj>
                </mc:Choice>
                <mc:Fallback>
                  <p:oleObj name="Equation" r:id="rId6" imgW="177646" imgH="228402" progId="Equation.3">
                    <p:embed/>
                    <p:pic>
                      <p:nvPicPr>
                        <p:cNvPr id="0" name="Object 10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02" y="2481"/>
                          <a:ext cx="14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57" name="Line 103"/>
            <p:cNvSpPr>
              <a:spLocks noChangeShapeType="1"/>
            </p:cNvSpPr>
            <p:nvPr/>
          </p:nvSpPr>
          <p:spPr bwMode="auto">
            <a:xfrm rot="5400000">
              <a:off x="3867" y="2478"/>
              <a:ext cx="1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58" name="Rectangle 104"/>
            <p:cNvSpPr>
              <a:spLocks noChangeArrowheads="1"/>
            </p:cNvSpPr>
            <p:nvPr/>
          </p:nvSpPr>
          <p:spPr bwMode="auto">
            <a:xfrm>
              <a:off x="3840" y="2492"/>
              <a:ext cx="1129" cy="735"/>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59" name="Line 106"/>
            <p:cNvSpPr>
              <a:spLocks noChangeShapeType="1"/>
            </p:cNvSpPr>
            <p:nvPr/>
          </p:nvSpPr>
          <p:spPr bwMode="auto">
            <a:xfrm flipV="1">
              <a:off x="3515" y="2217"/>
              <a:ext cx="0" cy="3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60" name="Line 107"/>
            <p:cNvSpPr>
              <a:spLocks noChangeShapeType="1"/>
            </p:cNvSpPr>
            <p:nvPr/>
          </p:nvSpPr>
          <p:spPr bwMode="auto">
            <a:xfrm flipH="1">
              <a:off x="3516" y="2535"/>
              <a:ext cx="152"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1561" name="Text Box 108"/>
            <p:cNvSpPr txBox="1">
              <a:spLocks noChangeArrowheads="1"/>
            </p:cNvSpPr>
            <p:nvPr/>
          </p:nvSpPr>
          <p:spPr bwMode="auto">
            <a:xfrm>
              <a:off x="3353" y="2004"/>
              <a:ext cx="30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R</a:t>
              </a:r>
              <a:r>
                <a:rPr lang="en-US" baseline="-25000"/>
                <a:t>in</a:t>
              </a:r>
              <a:endParaRPr lang="en-US"/>
            </a:p>
          </p:txBody>
        </p:sp>
      </p:grpSp>
      <p:graphicFrame>
        <p:nvGraphicFramePr>
          <p:cNvPr id="21511" name="Object 8"/>
          <p:cNvGraphicFramePr>
            <a:graphicFrameLocks noChangeAspect="1"/>
          </p:cNvGraphicFramePr>
          <p:nvPr/>
        </p:nvGraphicFramePr>
        <p:xfrm>
          <a:off x="1139825" y="4132263"/>
          <a:ext cx="4586288" cy="763587"/>
        </p:xfrm>
        <a:graphic>
          <a:graphicData uri="http://schemas.openxmlformats.org/presentationml/2006/ole">
            <mc:AlternateContent xmlns:mc="http://schemas.openxmlformats.org/markup-compatibility/2006">
              <mc:Choice xmlns:v="urn:schemas-microsoft-com:vml" Requires="v">
                <p:oleObj spid="_x0000_s21621" name="Equation" r:id="rId8" imgW="3022600" imgH="508000" progId="Equation.3">
                  <p:embed/>
                </p:oleObj>
              </mc:Choice>
              <mc:Fallback>
                <p:oleObj name="Equation" r:id="rId8" imgW="3022600" imgH="5080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39825" y="4132263"/>
                        <a:ext cx="4586288"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2" name="Text Box 19"/>
          <p:cNvSpPr txBox="1">
            <a:spLocks noChangeArrowheads="1"/>
          </p:cNvSpPr>
          <p:nvPr/>
        </p:nvSpPr>
        <p:spPr bwMode="auto">
          <a:xfrm>
            <a:off x="209550" y="4968875"/>
            <a:ext cx="8713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Note that R</a:t>
            </a:r>
            <a:r>
              <a:rPr lang="en-GB" altLang="zh-CN" baseline="-25000">
                <a:ea typeface="SimSun" pitchFamily="2" charset="-122"/>
              </a:rPr>
              <a:t>in</a:t>
            </a:r>
            <a:r>
              <a:rPr lang="en-GB" altLang="zh-CN">
                <a:ea typeface="SimSun" pitchFamily="2" charset="-122"/>
              </a:rPr>
              <a:t> is the original input resistance of the open loop amplifier r</a:t>
            </a:r>
            <a:r>
              <a:rPr lang="en-GB" altLang="zh-CN" baseline="-25000">
                <a:ea typeface="SimSun" pitchFamily="2" charset="-122"/>
              </a:rPr>
              <a:t>d</a:t>
            </a:r>
            <a:r>
              <a:rPr lang="en-GB" altLang="zh-CN">
                <a:ea typeface="SimSun" pitchFamily="2" charset="-122"/>
              </a:rPr>
              <a:t> reduced a </a:t>
            </a:r>
            <a:r>
              <a:rPr lang="en-GB" altLang="zh-CN" i="1">
                <a:ea typeface="SimSun" pitchFamily="2" charset="-122"/>
              </a:rPr>
              <a:t>shunt connected resistance</a:t>
            </a:r>
            <a:r>
              <a:rPr lang="en-GB" altLang="zh-CN">
                <a:ea typeface="SimSun" pitchFamily="2" charset="-122"/>
              </a:rPr>
              <a:t> R</a:t>
            </a:r>
            <a:r>
              <a:rPr lang="en-GB" altLang="zh-CN" baseline="-25000">
                <a:ea typeface="SimSun" pitchFamily="2" charset="-122"/>
              </a:rPr>
              <a:t>2</a:t>
            </a:r>
            <a:r>
              <a:rPr lang="en-GB" altLang="zh-CN">
                <a:ea typeface="SimSun" pitchFamily="2" charset="-122"/>
              </a:rPr>
              <a:t>/(1+A</a:t>
            </a:r>
            <a:r>
              <a:rPr lang="en-GB" altLang="zh-CN" baseline="-25000">
                <a:ea typeface="SimSun" pitchFamily="2" charset="-122"/>
              </a:rPr>
              <a:t>vOL</a:t>
            </a:r>
            <a:r>
              <a:rPr lang="en-GB" altLang="zh-CN">
                <a:ea typeface="SimSun" pitchFamily="2" charset="-122"/>
              </a:rPr>
              <a:t>). We have seen this before -  </a:t>
            </a:r>
            <a:r>
              <a:rPr lang="en-GB" altLang="zh-CN" i="1" u="sng">
                <a:ea typeface="SimSun" pitchFamily="2" charset="-122"/>
              </a:rPr>
              <a:t>the Miller effect</a:t>
            </a:r>
          </a:p>
        </p:txBody>
      </p:sp>
      <p:sp>
        <p:nvSpPr>
          <p:cNvPr id="21513" name="Text Box 21"/>
          <p:cNvSpPr txBox="1">
            <a:spLocks noChangeArrowheads="1"/>
          </p:cNvSpPr>
          <p:nvPr/>
        </p:nvSpPr>
        <p:spPr bwMode="auto">
          <a:xfrm>
            <a:off x="228600" y="5611813"/>
            <a:ext cx="8915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e.g. If  A</a:t>
            </a:r>
            <a:r>
              <a:rPr lang="en-GB" altLang="zh-CN" baseline="-25000">
                <a:ea typeface="SimSun" pitchFamily="2" charset="-122"/>
              </a:rPr>
              <a:t>vOL</a:t>
            </a:r>
            <a:r>
              <a:rPr lang="en-GB" altLang="zh-CN">
                <a:ea typeface="SimSun" pitchFamily="2" charset="-122"/>
              </a:rPr>
              <a:t> = 10</a:t>
            </a:r>
            <a:r>
              <a:rPr lang="en-GB" altLang="zh-CN" baseline="30000">
                <a:ea typeface="SimSun" pitchFamily="2" charset="-122"/>
              </a:rPr>
              <a:t>5</a:t>
            </a:r>
            <a:r>
              <a:rPr lang="en-GB" altLang="zh-CN">
                <a:ea typeface="SimSun" pitchFamily="2" charset="-122"/>
              </a:rPr>
              <a:t>, r</a:t>
            </a:r>
            <a:r>
              <a:rPr lang="en-GB" altLang="zh-CN" baseline="-25000">
                <a:ea typeface="SimSun" pitchFamily="2" charset="-122"/>
              </a:rPr>
              <a:t>d</a:t>
            </a:r>
            <a:r>
              <a:rPr lang="en-GB" altLang="zh-CN">
                <a:ea typeface="SimSun" pitchFamily="2" charset="-122"/>
              </a:rPr>
              <a:t> = 1MΩ  and R</a:t>
            </a:r>
            <a:r>
              <a:rPr lang="en-GB" altLang="zh-CN" baseline="-25000">
                <a:ea typeface="SimSun" pitchFamily="2" charset="-122"/>
              </a:rPr>
              <a:t>2</a:t>
            </a:r>
            <a:r>
              <a:rPr lang="en-GB" altLang="zh-CN">
                <a:ea typeface="SimSun" pitchFamily="2" charset="-122"/>
              </a:rPr>
              <a:t> = 10k</a:t>
            </a:r>
            <a:r>
              <a:rPr lang="el-GR"/>
              <a:t>Ω</a:t>
            </a:r>
            <a:r>
              <a:rPr lang="en-GB" altLang="zh-CN">
                <a:ea typeface="SimSun" pitchFamily="2" charset="-122"/>
              </a:rPr>
              <a:t>, R</a:t>
            </a:r>
            <a:r>
              <a:rPr lang="en-GB" altLang="zh-CN" baseline="-25000">
                <a:ea typeface="SimSun" pitchFamily="2" charset="-122"/>
              </a:rPr>
              <a:t>1</a:t>
            </a:r>
            <a:r>
              <a:rPr lang="en-GB" altLang="zh-CN">
                <a:ea typeface="SimSun" pitchFamily="2" charset="-122"/>
              </a:rPr>
              <a:t> = 1k</a:t>
            </a:r>
            <a:r>
              <a:rPr lang="el-GR"/>
              <a:t>Ω</a:t>
            </a:r>
            <a:r>
              <a:rPr lang="en-GB" altLang="zh-CN">
                <a:ea typeface="SimSun" pitchFamily="2" charset="-122"/>
              </a:rPr>
              <a:t>  (i.e. a closed loop voltage gain of 10); </a:t>
            </a:r>
          </a:p>
          <a:p>
            <a:pPr eaLnBrk="1" hangingPunct="1"/>
            <a:r>
              <a:rPr lang="en-GB" altLang="zh-CN">
                <a:ea typeface="SimSun" pitchFamily="2" charset="-122"/>
              </a:rPr>
              <a:t>Then </a:t>
            </a:r>
            <a:r>
              <a:rPr lang="en-GB" altLang="zh-CN" b="1">
                <a:ea typeface="SimSun" pitchFamily="2" charset="-122"/>
              </a:rPr>
              <a:t> </a:t>
            </a:r>
            <a:r>
              <a:rPr lang="en-GB" altLang="zh-CN">
                <a:ea typeface="SimSun" pitchFamily="2" charset="-122"/>
              </a:rPr>
              <a:t>R</a:t>
            </a:r>
            <a:r>
              <a:rPr lang="en-GB" altLang="zh-CN" baseline="-25000">
                <a:ea typeface="SimSun" pitchFamily="2" charset="-122"/>
              </a:rPr>
              <a:t>in</a:t>
            </a:r>
            <a:r>
              <a:rPr lang="en-GB" altLang="zh-CN">
                <a:ea typeface="SimSun" pitchFamily="2" charset="-122"/>
              </a:rPr>
              <a:t> = 0.1Ω</a:t>
            </a:r>
            <a:r>
              <a:rPr lang="en-GB" altLang="zh-CN" i="1">
                <a:ea typeface="SimSun" pitchFamily="2" charset="-122"/>
              </a:rPr>
              <a:t> which is small - as expected!</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18AE5AA7-E2F6-4A7C-ACFA-378273B37A1B}" type="slidenum">
              <a:rPr lang="en-GB" altLang="en-US" sz="1200" smtClean="0">
                <a:latin typeface="Garamond" pitchFamily="18" charset="0"/>
              </a:rPr>
              <a:pPr eaLnBrk="1" hangingPunct="1"/>
              <a:t>24</a:t>
            </a:fld>
            <a:endParaRPr lang="en-GB" altLang="en-US" sz="1200" smtClean="0">
              <a:latin typeface="Garamond" pitchFamily="18" charset="0"/>
            </a:endParaRPr>
          </a:p>
        </p:txBody>
      </p:sp>
      <p:sp>
        <p:nvSpPr>
          <p:cNvPr id="22531"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2532" name="Rectangle 5"/>
          <p:cNvSpPr>
            <a:spLocks noChangeArrowheads="1"/>
          </p:cNvSpPr>
          <p:nvPr/>
        </p:nvSpPr>
        <p:spPr bwMode="auto">
          <a:xfrm>
            <a:off x="261938" y="847725"/>
            <a:ext cx="746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GB" altLang="zh-CN">
                <a:ea typeface="SimSun" pitchFamily="2" charset="-122"/>
                <a:cs typeface="Times New Roman" pitchFamily="18" charset="0"/>
              </a:rPr>
              <a:t>Note:</a:t>
            </a:r>
            <a:r>
              <a:rPr lang="en-GB" altLang="zh-CN" sz="1100">
                <a:ea typeface="SimSun" pitchFamily="2" charset="-122"/>
                <a:cs typeface="Times New Roman" pitchFamily="18" charset="0"/>
              </a:rPr>
              <a:t>  </a:t>
            </a:r>
            <a:endParaRPr lang="en-GB" altLang="zh-CN" sz="1800">
              <a:ea typeface="SimSun" pitchFamily="2" charset="-122"/>
            </a:endParaRPr>
          </a:p>
        </p:txBody>
      </p:sp>
      <p:sp>
        <p:nvSpPr>
          <p:cNvPr id="22533" name="Rectangle 14"/>
          <p:cNvSpPr>
            <a:spLocks noChangeArrowheads="1"/>
          </p:cNvSpPr>
          <p:nvPr/>
        </p:nvSpPr>
        <p:spPr bwMode="auto">
          <a:xfrm>
            <a:off x="901700" y="860425"/>
            <a:ext cx="70993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GB" altLang="zh-CN">
                <a:ea typeface="SimSun" pitchFamily="2" charset="-122"/>
                <a:cs typeface="Times New Roman" pitchFamily="18" charset="0"/>
              </a:rPr>
              <a:t>We can also express R</a:t>
            </a:r>
            <a:r>
              <a:rPr lang="en-GB" altLang="zh-CN" baseline="-25000">
                <a:ea typeface="SimSun" pitchFamily="2" charset="-122"/>
                <a:cs typeface="Times New Roman" pitchFamily="18" charset="0"/>
              </a:rPr>
              <a:t>in</a:t>
            </a:r>
            <a:r>
              <a:rPr lang="en-GB" altLang="zh-CN">
                <a:ea typeface="SimSun" pitchFamily="2" charset="-122"/>
                <a:cs typeface="Times New Roman" pitchFamily="18" charset="0"/>
              </a:rPr>
              <a:t> in terms of the </a:t>
            </a:r>
            <a:r>
              <a:rPr lang="en-GB" altLang="zh-CN" u="sng">
                <a:ea typeface="SimSun" pitchFamily="2" charset="-122"/>
                <a:cs typeface="Times New Roman" pitchFamily="18" charset="0"/>
              </a:rPr>
              <a:t>transresistance</a:t>
            </a:r>
            <a:r>
              <a:rPr lang="en-GB" altLang="zh-CN">
                <a:ea typeface="SimSun" pitchFamily="2" charset="-122"/>
                <a:cs typeface="Times New Roman" pitchFamily="18" charset="0"/>
              </a:rPr>
              <a:t> gain by noting that:</a:t>
            </a:r>
            <a:r>
              <a:rPr lang="en-GB" altLang="zh-CN" sz="1100">
                <a:ea typeface="SimSun" pitchFamily="2" charset="-122"/>
                <a:cs typeface="Times New Roman" pitchFamily="18" charset="0"/>
              </a:rPr>
              <a:t>  </a:t>
            </a:r>
            <a:endParaRPr lang="en-GB" altLang="zh-CN" sz="1800">
              <a:ea typeface="SimSun" pitchFamily="2" charset="-122"/>
            </a:endParaRPr>
          </a:p>
        </p:txBody>
      </p:sp>
      <p:graphicFrame>
        <p:nvGraphicFramePr>
          <p:cNvPr id="22534" name="Object 15"/>
          <p:cNvGraphicFramePr>
            <a:graphicFrameLocks noChangeAspect="1"/>
          </p:cNvGraphicFramePr>
          <p:nvPr/>
        </p:nvGraphicFramePr>
        <p:xfrm>
          <a:off x="2073275" y="1198563"/>
          <a:ext cx="2949575" cy="727075"/>
        </p:xfrm>
        <a:graphic>
          <a:graphicData uri="http://schemas.openxmlformats.org/presentationml/2006/ole">
            <mc:AlternateContent xmlns:mc="http://schemas.openxmlformats.org/markup-compatibility/2006">
              <mc:Choice xmlns:v="urn:schemas-microsoft-com:vml" Requires="v">
                <p:oleObj spid="_x0000_s22614" name="Equation" r:id="rId4" imgW="1739900" imgH="431800" progId="Equation.3">
                  <p:embed/>
                </p:oleObj>
              </mc:Choice>
              <mc:Fallback>
                <p:oleObj name="Equation" r:id="rId4" imgW="1739900" imgH="431800" progId="Equation.3">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3275" y="1198563"/>
                        <a:ext cx="294957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5" name="Rectangle 18"/>
          <p:cNvSpPr>
            <a:spLocks noChangeArrowheads="1"/>
          </p:cNvSpPr>
          <p:nvPr/>
        </p:nvSpPr>
        <p:spPr bwMode="auto">
          <a:xfrm>
            <a:off x="554038" y="1935163"/>
            <a:ext cx="43053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GB" altLang="zh-CN">
                <a:ea typeface="SimSun" pitchFamily="2" charset="-122"/>
                <a:cs typeface="Times New Roman" pitchFamily="18" charset="0"/>
              </a:rPr>
              <a:t>Therefore from the previous equation for R</a:t>
            </a:r>
            <a:r>
              <a:rPr lang="en-GB" altLang="zh-CN" baseline="-25000">
                <a:ea typeface="SimSun" pitchFamily="2" charset="-122"/>
                <a:cs typeface="Times New Roman" pitchFamily="18" charset="0"/>
              </a:rPr>
              <a:t>in</a:t>
            </a:r>
            <a:r>
              <a:rPr lang="en-GB" altLang="zh-CN">
                <a:ea typeface="SimSun" pitchFamily="2" charset="-122"/>
                <a:cs typeface="Times New Roman" pitchFamily="18" charset="0"/>
              </a:rPr>
              <a:t>:</a:t>
            </a:r>
            <a:r>
              <a:rPr lang="en-GB" altLang="zh-CN" sz="1100">
                <a:ea typeface="SimSun" pitchFamily="2" charset="-122"/>
                <a:cs typeface="Times New Roman" pitchFamily="18" charset="0"/>
              </a:rPr>
              <a:t>  </a:t>
            </a:r>
            <a:endParaRPr lang="en-GB" altLang="zh-CN" sz="1800">
              <a:ea typeface="SimSun" pitchFamily="2" charset="-122"/>
            </a:endParaRPr>
          </a:p>
        </p:txBody>
      </p:sp>
      <p:sp>
        <p:nvSpPr>
          <p:cNvPr id="22536" name="Text Box 21"/>
          <p:cNvSpPr txBox="1">
            <a:spLocks noChangeArrowheads="1"/>
          </p:cNvSpPr>
          <p:nvPr/>
        </p:nvSpPr>
        <p:spPr bwMode="auto">
          <a:xfrm>
            <a:off x="325438" y="5405438"/>
            <a:ext cx="86106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For the previous example: A</a:t>
            </a:r>
            <a:r>
              <a:rPr lang="en-GB" altLang="zh-CN" baseline="-25000">
                <a:ea typeface="SimSun" pitchFamily="2" charset="-122"/>
              </a:rPr>
              <a:t>vOL</a:t>
            </a:r>
            <a:r>
              <a:rPr lang="en-GB" altLang="zh-CN">
                <a:ea typeface="SimSun" pitchFamily="2" charset="-122"/>
              </a:rPr>
              <a:t> = 10</a:t>
            </a:r>
            <a:r>
              <a:rPr lang="en-GB" altLang="zh-CN" baseline="30000">
                <a:ea typeface="SimSun" pitchFamily="2" charset="-122"/>
              </a:rPr>
              <a:t>5</a:t>
            </a:r>
            <a:r>
              <a:rPr lang="en-GB" altLang="zh-CN">
                <a:ea typeface="SimSun" pitchFamily="2" charset="-122"/>
              </a:rPr>
              <a:t>, r</a:t>
            </a:r>
            <a:r>
              <a:rPr lang="en-GB" altLang="zh-CN" baseline="-25000">
                <a:ea typeface="SimSun" pitchFamily="2" charset="-122"/>
              </a:rPr>
              <a:t>d</a:t>
            </a:r>
            <a:r>
              <a:rPr lang="en-GB" altLang="zh-CN">
                <a:ea typeface="SimSun" pitchFamily="2" charset="-122"/>
              </a:rPr>
              <a:t> = 1MΩ    and   R</a:t>
            </a:r>
            <a:r>
              <a:rPr lang="en-GB" altLang="zh-CN" baseline="-25000">
                <a:ea typeface="SimSun" pitchFamily="2" charset="-122"/>
              </a:rPr>
              <a:t>2</a:t>
            </a:r>
            <a:r>
              <a:rPr lang="en-GB" altLang="zh-CN">
                <a:ea typeface="SimSun" pitchFamily="2" charset="-122"/>
              </a:rPr>
              <a:t> = 10k, R</a:t>
            </a:r>
            <a:r>
              <a:rPr lang="en-GB" altLang="zh-CN" baseline="-25000">
                <a:ea typeface="SimSun" pitchFamily="2" charset="-122"/>
              </a:rPr>
              <a:t>1</a:t>
            </a:r>
            <a:r>
              <a:rPr lang="en-GB" altLang="zh-CN">
                <a:ea typeface="SimSun" pitchFamily="2" charset="-122"/>
              </a:rPr>
              <a:t> = 1k, then A</a:t>
            </a:r>
            <a:r>
              <a:rPr lang="en-GB" altLang="zh-CN" baseline="-25000">
                <a:ea typeface="SimSun" pitchFamily="2" charset="-122"/>
              </a:rPr>
              <a:t>rOL</a:t>
            </a:r>
            <a:r>
              <a:rPr lang="en-GB" altLang="zh-CN">
                <a:ea typeface="SimSun" pitchFamily="2" charset="-122"/>
              </a:rPr>
              <a:t> =r</a:t>
            </a:r>
            <a:r>
              <a:rPr lang="en-GB" altLang="zh-CN" baseline="-25000">
                <a:ea typeface="SimSun" pitchFamily="2" charset="-122"/>
              </a:rPr>
              <a:t>d</a:t>
            </a:r>
            <a:r>
              <a:rPr lang="en-GB" altLang="zh-CN">
                <a:ea typeface="SimSun" pitchFamily="2" charset="-122"/>
              </a:rPr>
              <a:t> A</a:t>
            </a:r>
            <a:r>
              <a:rPr lang="en-GB" altLang="zh-CN" baseline="-25000">
                <a:ea typeface="SimSun" pitchFamily="2" charset="-122"/>
              </a:rPr>
              <a:t>vOL</a:t>
            </a:r>
            <a:r>
              <a:rPr lang="en-GB" altLang="zh-CN">
                <a:ea typeface="SimSun" pitchFamily="2" charset="-122"/>
              </a:rPr>
              <a:t> = 10</a:t>
            </a:r>
            <a:r>
              <a:rPr lang="en-GB" altLang="zh-CN" baseline="30000">
                <a:ea typeface="SimSun" pitchFamily="2" charset="-122"/>
              </a:rPr>
              <a:t>6</a:t>
            </a:r>
            <a:r>
              <a:rPr lang="en-GB" altLang="zh-CN">
                <a:ea typeface="SimSun" pitchFamily="2" charset="-122"/>
              </a:rPr>
              <a:t> x 10</a:t>
            </a:r>
            <a:r>
              <a:rPr lang="en-GB" altLang="zh-CN" baseline="30000">
                <a:ea typeface="SimSun" pitchFamily="2" charset="-122"/>
              </a:rPr>
              <a:t>5</a:t>
            </a:r>
            <a:r>
              <a:rPr lang="en-GB" altLang="zh-CN">
                <a:ea typeface="SimSun" pitchFamily="2" charset="-122"/>
              </a:rPr>
              <a:t> = 10</a:t>
            </a:r>
            <a:r>
              <a:rPr lang="en-GB" altLang="zh-CN" baseline="30000">
                <a:ea typeface="SimSun" pitchFamily="2" charset="-122"/>
              </a:rPr>
              <a:t>11</a:t>
            </a:r>
            <a:r>
              <a:rPr lang="en-GB" altLang="zh-CN">
                <a:ea typeface="SimSun" pitchFamily="2" charset="-122"/>
              </a:rPr>
              <a:t> V/A and </a:t>
            </a:r>
            <a:r>
              <a:rPr lang="el-GR"/>
              <a:t>β</a:t>
            </a:r>
            <a:r>
              <a:rPr lang="en-GB" altLang="zh-CN" baseline="-25000">
                <a:ea typeface="SimSun" pitchFamily="2" charset="-122"/>
              </a:rPr>
              <a:t>r</a:t>
            </a:r>
            <a:r>
              <a:rPr lang="en-GB" altLang="zh-CN">
                <a:ea typeface="SimSun" pitchFamily="2" charset="-122"/>
              </a:rPr>
              <a:t> = 1/10</a:t>
            </a:r>
            <a:r>
              <a:rPr lang="en-GB" altLang="zh-CN" baseline="30000">
                <a:ea typeface="SimSun" pitchFamily="2" charset="-122"/>
              </a:rPr>
              <a:t>4</a:t>
            </a:r>
            <a:r>
              <a:rPr lang="en-GB" altLang="zh-CN">
                <a:ea typeface="SimSun" pitchFamily="2" charset="-122"/>
              </a:rPr>
              <a:t> </a:t>
            </a:r>
            <a:r>
              <a:rPr lang="el-GR"/>
              <a:t>Ω</a:t>
            </a:r>
            <a:r>
              <a:rPr lang="en-GB" altLang="zh-CN" baseline="30000">
                <a:ea typeface="SimSun" pitchFamily="2" charset="-122"/>
              </a:rPr>
              <a:t>-1</a:t>
            </a:r>
            <a:r>
              <a:rPr lang="en-GB" altLang="zh-CN">
                <a:ea typeface="SimSun" pitchFamily="2" charset="-122"/>
              </a:rPr>
              <a:t> so </a:t>
            </a:r>
            <a:r>
              <a:rPr lang="en-GB" altLang="zh-CN" b="1">
                <a:ea typeface="SimSun" pitchFamily="2" charset="-122"/>
              </a:rPr>
              <a:t> </a:t>
            </a:r>
            <a:r>
              <a:rPr lang="en-GB" altLang="zh-CN">
                <a:ea typeface="SimSun" pitchFamily="2" charset="-122"/>
              </a:rPr>
              <a:t>R</a:t>
            </a:r>
            <a:r>
              <a:rPr lang="en-GB" altLang="zh-CN" baseline="-25000">
                <a:ea typeface="SimSun" pitchFamily="2" charset="-122"/>
              </a:rPr>
              <a:t>in</a:t>
            </a:r>
            <a:r>
              <a:rPr lang="en-GB" altLang="zh-CN">
                <a:ea typeface="SimSun" pitchFamily="2" charset="-122"/>
              </a:rPr>
              <a:t> = 10</a:t>
            </a:r>
            <a:r>
              <a:rPr lang="en-GB" altLang="zh-CN" baseline="30000">
                <a:ea typeface="SimSun" pitchFamily="2" charset="-122"/>
              </a:rPr>
              <a:t>6</a:t>
            </a:r>
            <a:r>
              <a:rPr lang="en-GB" altLang="zh-CN">
                <a:ea typeface="SimSun" pitchFamily="2" charset="-122"/>
              </a:rPr>
              <a:t>/(1+10</a:t>
            </a:r>
            <a:r>
              <a:rPr lang="en-GB" altLang="zh-CN" baseline="30000">
                <a:ea typeface="SimSun" pitchFamily="2" charset="-122"/>
              </a:rPr>
              <a:t>-4</a:t>
            </a:r>
            <a:r>
              <a:rPr lang="en-GB" altLang="zh-CN">
                <a:ea typeface="SimSun" pitchFamily="2" charset="-122"/>
              </a:rPr>
              <a:t> x 10</a:t>
            </a:r>
            <a:r>
              <a:rPr lang="en-GB" altLang="zh-CN" baseline="30000">
                <a:ea typeface="SimSun" pitchFamily="2" charset="-122"/>
              </a:rPr>
              <a:t>11</a:t>
            </a:r>
            <a:r>
              <a:rPr lang="en-GB" altLang="zh-CN">
                <a:ea typeface="SimSun" pitchFamily="2" charset="-122"/>
              </a:rPr>
              <a:t>) ≈ 0.1Ω</a:t>
            </a:r>
            <a:r>
              <a:rPr lang="en-GB" altLang="zh-CN" i="1">
                <a:ea typeface="SimSun" pitchFamily="2" charset="-122"/>
              </a:rPr>
              <a:t>  - as before.</a:t>
            </a:r>
          </a:p>
        </p:txBody>
      </p:sp>
      <p:graphicFrame>
        <p:nvGraphicFramePr>
          <p:cNvPr id="22537" name="Object 22"/>
          <p:cNvGraphicFramePr>
            <a:graphicFrameLocks noChangeAspect="1"/>
          </p:cNvGraphicFramePr>
          <p:nvPr/>
        </p:nvGraphicFramePr>
        <p:xfrm>
          <a:off x="530225" y="2324100"/>
          <a:ext cx="5394325" cy="725488"/>
        </p:xfrm>
        <a:graphic>
          <a:graphicData uri="http://schemas.openxmlformats.org/presentationml/2006/ole">
            <mc:AlternateContent xmlns:mc="http://schemas.openxmlformats.org/markup-compatibility/2006">
              <mc:Choice xmlns:v="urn:schemas-microsoft-com:vml" Requires="v">
                <p:oleObj spid="_x0000_s22615" name="Equation" r:id="rId6" imgW="3556000" imgH="482600" progId="Equation.3">
                  <p:embed/>
                </p:oleObj>
              </mc:Choice>
              <mc:Fallback>
                <p:oleObj name="Equation" r:id="rId6" imgW="3556000" imgH="482600" progId="Equation.3">
                  <p:embed/>
                  <p:pic>
                    <p:nvPicPr>
                      <p:cNvPr id="0" name="Object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0225" y="2324100"/>
                        <a:ext cx="5394325"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8" name="Text Box 35"/>
          <p:cNvSpPr txBox="1">
            <a:spLocks noChangeArrowheads="1"/>
          </p:cNvSpPr>
          <p:nvPr/>
        </p:nvSpPr>
        <p:spPr bwMode="auto">
          <a:xfrm>
            <a:off x="527050" y="3833813"/>
            <a:ext cx="36607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4013" indent="-354013"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Noting that  </a:t>
            </a:r>
            <a:r>
              <a:rPr lang="el-GR">
                <a:cs typeface="Arial" charset="0"/>
              </a:rPr>
              <a:t>β</a:t>
            </a:r>
            <a:r>
              <a:rPr lang="en-US" baseline="-25000">
                <a:cs typeface="Arial" charset="0"/>
              </a:rPr>
              <a:t>r</a:t>
            </a:r>
            <a:r>
              <a:rPr lang="en-US">
                <a:cs typeface="Arial" charset="0"/>
              </a:rPr>
              <a:t> = i</a:t>
            </a:r>
            <a:r>
              <a:rPr lang="en-US" baseline="-25000">
                <a:cs typeface="Arial" charset="0"/>
              </a:rPr>
              <a:t>R2</a:t>
            </a:r>
            <a:r>
              <a:rPr lang="en-US">
                <a:cs typeface="Arial" charset="0"/>
              </a:rPr>
              <a:t>/v</a:t>
            </a:r>
            <a:r>
              <a:rPr lang="en-US" baseline="-25000">
                <a:cs typeface="Arial" charset="0"/>
              </a:rPr>
              <a:t>o</a:t>
            </a:r>
            <a:r>
              <a:rPr lang="en-US">
                <a:cs typeface="Arial" charset="0"/>
              </a:rPr>
              <a:t> =1/R</a:t>
            </a:r>
            <a:r>
              <a:rPr lang="en-US" baseline="-25000">
                <a:cs typeface="Arial" charset="0"/>
              </a:rPr>
              <a:t>2</a:t>
            </a:r>
            <a:r>
              <a:rPr lang="en-US">
                <a:cs typeface="Arial" charset="0"/>
              </a:rPr>
              <a:t> then</a:t>
            </a:r>
            <a:endParaRPr lang="el-GR" baseline="-25000">
              <a:cs typeface="Arial" charset="0"/>
            </a:endParaRPr>
          </a:p>
        </p:txBody>
      </p:sp>
      <p:graphicFrame>
        <p:nvGraphicFramePr>
          <p:cNvPr id="22539" name="Object 23"/>
          <p:cNvGraphicFramePr>
            <a:graphicFrameLocks noChangeAspect="1"/>
          </p:cNvGraphicFramePr>
          <p:nvPr/>
        </p:nvGraphicFramePr>
        <p:xfrm>
          <a:off x="3987800" y="3714750"/>
          <a:ext cx="3890963" cy="649288"/>
        </p:xfrm>
        <a:graphic>
          <a:graphicData uri="http://schemas.openxmlformats.org/presentationml/2006/ole">
            <mc:AlternateContent xmlns:mc="http://schemas.openxmlformats.org/markup-compatibility/2006">
              <mc:Choice xmlns:v="urn:schemas-microsoft-com:vml" Requires="v">
                <p:oleObj spid="_x0000_s22616" name="Equation" r:id="rId8" imgW="2565400" imgH="431800" progId="Equation.3">
                  <p:embed/>
                </p:oleObj>
              </mc:Choice>
              <mc:Fallback>
                <p:oleObj name="Equation" r:id="rId8" imgW="2565400" imgH="431800" progId="Equation.3">
                  <p:embed/>
                  <p:pic>
                    <p:nvPicPr>
                      <p:cNvPr id="0" name="Object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87800" y="3714750"/>
                        <a:ext cx="3890963"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40" name="Text Box 35"/>
          <p:cNvSpPr txBox="1">
            <a:spLocks noChangeArrowheads="1"/>
          </p:cNvSpPr>
          <p:nvPr/>
        </p:nvSpPr>
        <p:spPr bwMode="auto">
          <a:xfrm>
            <a:off x="7546975" y="2503488"/>
            <a:ext cx="13335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4013" indent="-354013"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if A</a:t>
            </a:r>
            <a:r>
              <a:rPr lang="en-GB" altLang="zh-CN" baseline="-25000">
                <a:ea typeface="SimSun" pitchFamily="2" charset="-122"/>
              </a:rPr>
              <a:t>vOL</a:t>
            </a:r>
            <a:r>
              <a:rPr lang="en-GB" altLang="zh-CN">
                <a:ea typeface="SimSun" pitchFamily="2" charset="-122"/>
              </a:rPr>
              <a:t> &gt;&gt; 1</a:t>
            </a:r>
            <a:endParaRPr lang="el-GR" baseline="-25000">
              <a:cs typeface="Arial" charset="0"/>
            </a:endParaRPr>
          </a:p>
        </p:txBody>
      </p:sp>
      <p:graphicFrame>
        <p:nvGraphicFramePr>
          <p:cNvPr id="22541" name="Object 24"/>
          <p:cNvGraphicFramePr>
            <a:graphicFrameLocks noChangeAspect="1"/>
          </p:cNvGraphicFramePr>
          <p:nvPr/>
        </p:nvGraphicFramePr>
        <p:xfrm>
          <a:off x="6111875" y="2368550"/>
          <a:ext cx="1309688" cy="647700"/>
        </p:xfrm>
        <a:graphic>
          <a:graphicData uri="http://schemas.openxmlformats.org/presentationml/2006/ole">
            <mc:AlternateContent xmlns:mc="http://schemas.openxmlformats.org/markup-compatibility/2006">
              <mc:Choice xmlns:v="urn:schemas-microsoft-com:vml" Requires="v">
                <p:oleObj spid="_x0000_s22617" name="Equation" r:id="rId10" imgW="863225" imgH="431613" progId="Equation.3">
                  <p:embed/>
                </p:oleObj>
              </mc:Choice>
              <mc:Fallback>
                <p:oleObj name="Equation" r:id="rId10" imgW="863225" imgH="431613" progId="Equation.3">
                  <p:embed/>
                  <p:pic>
                    <p:nvPicPr>
                      <p:cNvPr id="0" name="Object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11875" y="2368550"/>
                        <a:ext cx="13096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42" name="Object 25"/>
          <p:cNvGraphicFramePr>
            <a:graphicFrameLocks noChangeAspect="1"/>
          </p:cNvGraphicFramePr>
          <p:nvPr/>
        </p:nvGraphicFramePr>
        <p:xfrm>
          <a:off x="830263" y="3082925"/>
          <a:ext cx="1136650" cy="647700"/>
        </p:xfrm>
        <a:graphic>
          <a:graphicData uri="http://schemas.openxmlformats.org/presentationml/2006/ole">
            <mc:AlternateContent xmlns:mc="http://schemas.openxmlformats.org/markup-compatibility/2006">
              <mc:Choice xmlns:v="urn:schemas-microsoft-com:vml" Requires="v">
                <p:oleObj spid="_x0000_s22618" name="Equation" r:id="rId12" imgW="748975" imgH="431613" progId="Equation.3">
                  <p:embed/>
                </p:oleObj>
              </mc:Choice>
              <mc:Fallback>
                <p:oleObj name="Equation" r:id="rId12" imgW="748975" imgH="431613" progId="Equation.3">
                  <p:embed/>
                  <p:pic>
                    <p:nvPicPr>
                      <p:cNvPr id="0" name="Object 2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0263" y="3082925"/>
                        <a:ext cx="11366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43" name="Text Box 35"/>
          <p:cNvSpPr txBox="1">
            <a:spLocks noChangeArrowheads="1"/>
          </p:cNvSpPr>
          <p:nvPr/>
        </p:nvSpPr>
        <p:spPr bwMode="auto">
          <a:xfrm>
            <a:off x="512763" y="4567238"/>
            <a:ext cx="8118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350" indent="6350"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So the input resistance of the open loop transresistance amplifier has been </a:t>
            </a:r>
            <a:r>
              <a:rPr lang="en-GB" altLang="zh-CN" u="sng">
                <a:ea typeface="SimSun" pitchFamily="2" charset="-122"/>
              </a:rPr>
              <a:t>reduced by the transresistance feedback factor </a:t>
            </a:r>
            <a:r>
              <a:rPr lang="en-GB" altLang="zh-CN">
                <a:ea typeface="SimSun" pitchFamily="2" charset="-122"/>
              </a:rPr>
              <a:t>as expected.</a:t>
            </a:r>
            <a:endParaRPr lang="el-GR" baseline="-25000">
              <a:cs typeface="Arial"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766F2034-7D9E-4BF9-84AA-4CCD7399D661}" type="slidenum">
              <a:rPr lang="en-GB" altLang="en-US" sz="1200" smtClean="0">
                <a:latin typeface="Garamond" pitchFamily="18" charset="0"/>
              </a:rPr>
              <a:pPr eaLnBrk="1" hangingPunct="1"/>
              <a:t>25</a:t>
            </a:fld>
            <a:endParaRPr lang="en-GB" altLang="en-US" sz="1200" smtClean="0">
              <a:latin typeface="Garamond" pitchFamily="18" charset="0"/>
            </a:endParaRPr>
          </a:p>
        </p:txBody>
      </p:sp>
      <p:sp>
        <p:nvSpPr>
          <p:cNvPr id="23555"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3556" name="Text Box 16"/>
          <p:cNvSpPr txBox="1">
            <a:spLocks noChangeArrowheads="1"/>
          </p:cNvSpPr>
          <p:nvPr/>
        </p:nvSpPr>
        <p:spPr bwMode="auto">
          <a:xfrm>
            <a:off x="500063" y="4713288"/>
            <a:ext cx="84359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buFontTx/>
              <a:buAutoNum type="arabicParenR" startAt="2"/>
            </a:pPr>
            <a:r>
              <a:rPr lang="en-GB" altLang="zh-CN">
                <a:ea typeface="SimSun" pitchFamily="2" charset="-122"/>
              </a:rPr>
              <a:t>The </a:t>
            </a:r>
            <a:r>
              <a:rPr lang="en-GB" altLang="zh-CN" i="1" u="sng">
                <a:ea typeface="SimSun" pitchFamily="2" charset="-122"/>
              </a:rPr>
              <a:t>source</a:t>
            </a:r>
            <a:r>
              <a:rPr lang="en-GB" altLang="zh-CN">
                <a:ea typeface="SimSun" pitchFamily="2" charset="-122"/>
              </a:rPr>
              <a:t> ‘sees’ an input impedance R’</a:t>
            </a:r>
            <a:r>
              <a:rPr lang="en-GB" altLang="zh-CN" baseline="-25000">
                <a:ea typeface="SimSun" pitchFamily="2" charset="-122"/>
              </a:rPr>
              <a:t>in </a:t>
            </a:r>
            <a:r>
              <a:rPr lang="en-GB" altLang="zh-CN">
                <a:ea typeface="SimSun" pitchFamily="2" charset="-122"/>
              </a:rPr>
              <a:t>= R</a:t>
            </a:r>
            <a:r>
              <a:rPr lang="en-GB" altLang="zh-CN" baseline="-25000">
                <a:ea typeface="SimSun" pitchFamily="2" charset="-122"/>
              </a:rPr>
              <a:t>1</a:t>
            </a:r>
            <a:r>
              <a:rPr lang="en-GB" altLang="zh-CN">
                <a:ea typeface="SimSun" pitchFamily="2" charset="-122"/>
              </a:rPr>
              <a:t> + R</a:t>
            </a:r>
            <a:r>
              <a:rPr lang="en-GB" altLang="zh-CN" baseline="-25000">
                <a:ea typeface="SimSun" pitchFamily="2" charset="-122"/>
              </a:rPr>
              <a:t>in </a:t>
            </a:r>
            <a:r>
              <a:rPr lang="en-GB" altLang="zh-CN">
                <a:ea typeface="SimSun" pitchFamily="2" charset="-122"/>
              </a:rPr>
              <a:t>=1k</a:t>
            </a:r>
            <a:r>
              <a:rPr lang="el-GR"/>
              <a:t>Ω</a:t>
            </a:r>
            <a:r>
              <a:rPr lang="en-GB" altLang="zh-CN">
                <a:ea typeface="SimSun" pitchFamily="2" charset="-122"/>
              </a:rPr>
              <a:t> + 0.1</a:t>
            </a:r>
            <a:r>
              <a:rPr lang="el-GR">
                <a:cs typeface="Arial" charset="0"/>
              </a:rPr>
              <a:t>Ω</a:t>
            </a:r>
            <a:r>
              <a:rPr lang="en-US">
                <a:cs typeface="Arial" charset="0"/>
              </a:rPr>
              <a:t> </a:t>
            </a:r>
            <a:r>
              <a:rPr lang="en-GB" altLang="zh-CN">
                <a:ea typeface="SimSun" pitchFamily="2" charset="-122"/>
              </a:rPr>
              <a:t>~ 1k</a:t>
            </a:r>
            <a:r>
              <a:rPr lang="el-GR"/>
              <a:t>Ω</a:t>
            </a:r>
            <a:r>
              <a:rPr lang="en-GB" altLang="zh-CN">
                <a:ea typeface="SimSun" pitchFamily="2" charset="-122"/>
              </a:rPr>
              <a:t> </a:t>
            </a:r>
          </a:p>
          <a:p>
            <a:pPr eaLnBrk="1" hangingPunct="1"/>
            <a:r>
              <a:rPr lang="en-GB" altLang="zh-CN">
                <a:ea typeface="SimSun" pitchFamily="2" charset="-122"/>
              </a:rPr>
              <a:t>	That is, the input resistance of the amplifier seen by the source voltage </a:t>
            </a:r>
            <a:r>
              <a:rPr lang="en-GB" altLang="zh-CN" i="1" u="sng">
                <a:ea typeface="SimSun" pitchFamily="2" charset="-122"/>
              </a:rPr>
              <a:t>is effectively equal to R</a:t>
            </a:r>
            <a:r>
              <a:rPr lang="en-GB" altLang="zh-CN" i="1" baseline="-25000">
                <a:ea typeface="SimSun" pitchFamily="2" charset="-122"/>
              </a:rPr>
              <a:t>1</a:t>
            </a:r>
            <a:endParaRPr lang="en-GB" altLang="zh-CN" i="1">
              <a:ea typeface="SimSun" pitchFamily="2" charset="-122"/>
            </a:endParaRPr>
          </a:p>
        </p:txBody>
      </p:sp>
      <p:sp>
        <p:nvSpPr>
          <p:cNvPr id="23557" name="Text Box 18"/>
          <p:cNvSpPr txBox="1">
            <a:spLocks noChangeArrowheads="1"/>
          </p:cNvSpPr>
          <p:nvPr/>
        </p:nvSpPr>
        <p:spPr bwMode="auto">
          <a:xfrm>
            <a:off x="863600" y="5545138"/>
            <a:ext cx="71389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So when designing a circuit of this type, </a:t>
            </a:r>
            <a:r>
              <a:rPr lang="en-GB" altLang="zh-CN" u="sng">
                <a:ea typeface="SimSun" pitchFamily="2" charset="-122"/>
              </a:rPr>
              <a:t>choose R</a:t>
            </a:r>
            <a:r>
              <a:rPr lang="en-GB" altLang="zh-CN" u="sng" baseline="-25000">
                <a:ea typeface="SimSun" pitchFamily="2" charset="-122"/>
              </a:rPr>
              <a:t>1</a:t>
            </a:r>
            <a:r>
              <a:rPr lang="en-GB" altLang="zh-CN" u="sng">
                <a:ea typeface="SimSun" pitchFamily="2" charset="-122"/>
              </a:rPr>
              <a:t> to meet the required input resistance and then choose R</a:t>
            </a:r>
            <a:r>
              <a:rPr lang="en-GB" altLang="zh-CN" u="sng" baseline="-25000">
                <a:ea typeface="SimSun" pitchFamily="2" charset="-122"/>
              </a:rPr>
              <a:t>2</a:t>
            </a:r>
            <a:r>
              <a:rPr lang="en-GB" altLang="zh-CN" u="sng">
                <a:ea typeface="SimSun" pitchFamily="2" charset="-122"/>
              </a:rPr>
              <a:t> to meet the required voltage gain (-R</a:t>
            </a:r>
            <a:r>
              <a:rPr lang="en-GB" altLang="zh-CN" u="sng" baseline="-25000">
                <a:ea typeface="SimSun" pitchFamily="2" charset="-122"/>
              </a:rPr>
              <a:t>2</a:t>
            </a:r>
            <a:r>
              <a:rPr lang="en-GB" altLang="zh-CN" u="sng">
                <a:ea typeface="SimSun" pitchFamily="2" charset="-122"/>
              </a:rPr>
              <a:t>/R</a:t>
            </a:r>
            <a:r>
              <a:rPr lang="en-GB" altLang="zh-CN" u="sng" baseline="-25000">
                <a:ea typeface="SimSun" pitchFamily="2" charset="-122"/>
              </a:rPr>
              <a:t>1</a:t>
            </a:r>
            <a:r>
              <a:rPr lang="en-GB" altLang="zh-CN" u="sng">
                <a:ea typeface="SimSun" pitchFamily="2" charset="-122"/>
              </a:rPr>
              <a:t>)</a:t>
            </a:r>
            <a:endParaRPr lang="en-GB" altLang="zh-CN" i="1" u="sng">
              <a:ea typeface="SimSun" pitchFamily="2" charset="-122"/>
            </a:endParaRPr>
          </a:p>
        </p:txBody>
      </p:sp>
      <p:grpSp>
        <p:nvGrpSpPr>
          <p:cNvPr id="23558" name="Group 21"/>
          <p:cNvGrpSpPr>
            <a:grpSpLocks/>
          </p:cNvGrpSpPr>
          <p:nvPr/>
        </p:nvGrpSpPr>
        <p:grpSpPr bwMode="auto">
          <a:xfrm>
            <a:off x="2336800" y="950913"/>
            <a:ext cx="3363913" cy="2127250"/>
            <a:chOff x="473" y="2366"/>
            <a:chExt cx="2119" cy="1340"/>
          </a:xfrm>
        </p:grpSpPr>
        <p:graphicFrame>
          <p:nvGraphicFramePr>
            <p:cNvPr id="23569" name="Object 22"/>
            <p:cNvGraphicFramePr>
              <a:graphicFrameLocks noChangeAspect="1"/>
            </p:cNvGraphicFramePr>
            <p:nvPr/>
          </p:nvGraphicFramePr>
          <p:xfrm>
            <a:off x="473" y="2366"/>
            <a:ext cx="2119" cy="1260"/>
          </p:xfrm>
          <a:graphic>
            <a:graphicData uri="http://schemas.openxmlformats.org/presentationml/2006/ole">
              <mc:AlternateContent xmlns:mc="http://schemas.openxmlformats.org/markup-compatibility/2006">
                <mc:Choice xmlns:v="urn:schemas-microsoft-com:vml" Requires="v">
                  <p:oleObj spid="_x0000_s23587" r:id="rId4" imgW="2384298" imgH="1414272" progId="Visio.Drawing.6">
                    <p:embed/>
                  </p:oleObj>
                </mc:Choice>
                <mc:Fallback>
                  <p:oleObj r:id="rId4" imgW="2384298" imgH="1414272" progId="Visio.Drawing.6">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 y="2366"/>
                          <a:ext cx="2119" cy="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70" name="Rectangle 23"/>
            <p:cNvSpPr>
              <a:spLocks noChangeArrowheads="1"/>
            </p:cNvSpPr>
            <p:nvPr/>
          </p:nvSpPr>
          <p:spPr bwMode="auto">
            <a:xfrm>
              <a:off x="2019" y="2970"/>
              <a:ext cx="361" cy="7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3571" name="Rectangle 24"/>
            <p:cNvSpPr>
              <a:spLocks noChangeArrowheads="1"/>
            </p:cNvSpPr>
            <p:nvPr/>
          </p:nvSpPr>
          <p:spPr bwMode="auto">
            <a:xfrm>
              <a:off x="2124" y="2922"/>
              <a:ext cx="76" cy="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3572" name="Line 25"/>
            <p:cNvSpPr>
              <a:spLocks noChangeShapeType="1"/>
            </p:cNvSpPr>
            <p:nvPr/>
          </p:nvSpPr>
          <p:spPr bwMode="auto">
            <a:xfrm flipH="1">
              <a:off x="2124" y="2956"/>
              <a:ext cx="1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559" name="Line 26"/>
          <p:cNvSpPr>
            <a:spLocks noChangeShapeType="1"/>
          </p:cNvSpPr>
          <p:nvPr/>
        </p:nvSpPr>
        <p:spPr bwMode="auto">
          <a:xfrm flipV="1">
            <a:off x="3386138" y="1333500"/>
            <a:ext cx="0" cy="511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0" name="Line 27"/>
          <p:cNvSpPr>
            <a:spLocks noChangeShapeType="1"/>
          </p:cNvSpPr>
          <p:nvPr/>
        </p:nvSpPr>
        <p:spPr bwMode="auto">
          <a:xfrm flipH="1">
            <a:off x="3387725" y="1838325"/>
            <a:ext cx="2413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3561" name="Text Box 28"/>
          <p:cNvSpPr txBox="1">
            <a:spLocks noChangeArrowheads="1"/>
          </p:cNvSpPr>
          <p:nvPr/>
        </p:nvSpPr>
        <p:spPr bwMode="auto">
          <a:xfrm>
            <a:off x="3128963" y="995363"/>
            <a:ext cx="4905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R</a:t>
            </a:r>
            <a:r>
              <a:rPr lang="en-US" baseline="-25000"/>
              <a:t>in</a:t>
            </a:r>
            <a:endParaRPr lang="en-US"/>
          </a:p>
        </p:txBody>
      </p:sp>
      <p:sp>
        <p:nvSpPr>
          <p:cNvPr id="23562" name="Text Box 29"/>
          <p:cNvSpPr txBox="1">
            <a:spLocks noChangeArrowheads="1"/>
          </p:cNvSpPr>
          <p:nvPr/>
        </p:nvSpPr>
        <p:spPr bwMode="auto">
          <a:xfrm>
            <a:off x="377825" y="968375"/>
            <a:ext cx="13128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b="1" u="sng">
                <a:ea typeface="SimSun" pitchFamily="2" charset="-122"/>
              </a:rPr>
              <a:t>Note</a:t>
            </a:r>
            <a:r>
              <a:rPr lang="en-GB" altLang="zh-CN">
                <a:ea typeface="SimSun" pitchFamily="2" charset="-122"/>
              </a:rPr>
              <a:t>:</a:t>
            </a:r>
            <a:endParaRPr lang="en-GB" altLang="zh-CN" i="1" u="sng">
              <a:ea typeface="SimSun" pitchFamily="2" charset="-122"/>
            </a:endParaRPr>
          </a:p>
        </p:txBody>
      </p:sp>
      <p:sp>
        <p:nvSpPr>
          <p:cNvPr id="23563" name="Line 30"/>
          <p:cNvSpPr>
            <a:spLocks noChangeShapeType="1"/>
          </p:cNvSpPr>
          <p:nvPr/>
        </p:nvSpPr>
        <p:spPr bwMode="auto">
          <a:xfrm flipV="1">
            <a:off x="2808288" y="1322388"/>
            <a:ext cx="0" cy="511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4" name="Line 31"/>
          <p:cNvSpPr>
            <a:spLocks noChangeShapeType="1"/>
          </p:cNvSpPr>
          <p:nvPr/>
        </p:nvSpPr>
        <p:spPr bwMode="auto">
          <a:xfrm flipH="1">
            <a:off x="2809875" y="1827213"/>
            <a:ext cx="2413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3565" name="Text Box 32"/>
          <p:cNvSpPr txBox="1">
            <a:spLocks noChangeArrowheads="1"/>
          </p:cNvSpPr>
          <p:nvPr/>
        </p:nvSpPr>
        <p:spPr bwMode="auto">
          <a:xfrm>
            <a:off x="2551113" y="984250"/>
            <a:ext cx="4905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R’</a:t>
            </a:r>
            <a:r>
              <a:rPr lang="en-US" baseline="-25000"/>
              <a:t>in</a:t>
            </a:r>
            <a:endParaRPr lang="en-US"/>
          </a:p>
        </p:txBody>
      </p:sp>
      <p:sp>
        <p:nvSpPr>
          <p:cNvPr id="23566" name="Text Box 18"/>
          <p:cNvSpPr txBox="1">
            <a:spLocks noChangeArrowheads="1"/>
          </p:cNvSpPr>
          <p:nvPr/>
        </p:nvSpPr>
        <p:spPr bwMode="auto">
          <a:xfrm>
            <a:off x="530225" y="2941638"/>
            <a:ext cx="81295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1) 	The </a:t>
            </a:r>
            <a:r>
              <a:rPr lang="en-GB" altLang="zh-CN" u="sng">
                <a:ea typeface="SimSun" pitchFamily="2" charset="-122"/>
              </a:rPr>
              <a:t>transresistance</a:t>
            </a:r>
            <a:r>
              <a:rPr lang="en-GB" altLang="zh-CN">
                <a:ea typeface="SimSun" pitchFamily="2" charset="-122"/>
              </a:rPr>
              <a:t> amplifier has almost zero input resistance (i.e. R</a:t>
            </a:r>
            <a:r>
              <a:rPr lang="en-GB" altLang="zh-CN" baseline="-25000">
                <a:ea typeface="SimSun" pitchFamily="2" charset="-122"/>
              </a:rPr>
              <a:t>in</a:t>
            </a:r>
            <a:r>
              <a:rPr lang="en-GB" altLang="zh-CN">
                <a:ea typeface="SimSun" pitchFamily="2" charset="-122"/>
              </a:rPr>
              <a:t> ≈0) and so in this circuit it is fed by a current equal to v</a:t>
            </a:r>
            <a:r>
              <a:rPr lang="en-GB" altLang="zh-CN" baseline="-25000">
                <a:ea typeface="SimSun" pitchFamily="2" charset="-122"/>
              </a:rPr>
              <a:t>g</a:t>
            </a:r>
            <a:r>
              <a:rPr lang="en-GB" altLang="zh-CN">
                <a:ea typeface="SimSun" pitchFamily="2" charset="-122"/>
              </a:rPr>
              <a:t>/R</a:t>
            </a:r>
            <a:r>
              <a:rPr lang="en-GB" altLang="zh-CN" baseline="-25000">
                <a:ea typeface="SimSun" pitchFamily="2" charset="-122"/>
              </a:rPr>
              <a:t>1</a:t>
            </a:r>
            <a:endParaRPr lang="en-GB" altLang="zh-CN" i="1" u="sng" baseline="-25000">
              <a:ea typeface="SimSun" pitchFamily="2" charset="-122"/>
            </a:endParaRPr>
          </a:p>
        </p:txBody>
      </p:sp>
      <p:sp>
        <p:nvSpPr>
          <p:cNvPr id="23567" name="Text Box 18"/>
          <p:cNvSpPr txBox="1">
            <a:spLocks noChangeArrowheads="1"/>
          </p:cNvSpPr>
          <p:nvPr/>
        </p:nvSpPr>
        <p:spPr bwMode="auto">
          <a:xfrm>
            <a:off x="863600" y="3563938"/>
            <a:ext cx="77406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Therefore the output voltage is </a:t>
            </a:r>
          </a:p>
          <a:p>
            <a:pPr eaLnBrk="1" hangingPunct="1"/>
            <a:r>
              <a:rPr lang="en-GB" altLang="zh-CN">
                <a:ea typeface="SimSun" pitchFamily="2" charset="-122"/>
              </a:rPr>
              <a:t>v</a:t>
            </a:r>
            <a:r>
              <a:rPr lang="en-GB" altLang="zh-CN" baseline="-25000">
                <a:ea typeface="SimSun" pitchFamily="2" charset="-122"/>
              </a:rPr>
              <a:t>o</a:t>
            </a:r>
            <a:r>
              <a:rPr lang="en-GB" altLang="zh-CN">
                <a:ea typeface="SimSun" pitchFamily="2" charset="-122"/>
              </a:rPr>
              <a:t> = i</a:t>
            </a:r>
            <a:r>
              <a:rPr lang="en-GB" altLang="zh-CN" baseline="-25000">
                <a:ea typeface="SimSun" pitchFamily="2" charset="-122"/>
              </a:rPr>
              <a:t>in</a:t>
            </a:r>
            <a:r>
              <a:rPr lang="en-GB" altLang="zh-CN">
                <a:ea typeface="SimSun" pitchFamily="2" charset="-122"/>
              </a:rPr>
              <a:t> x A</a:t>
            </a:r>
            <a:r>
              <a:rPr lang="en-GB" altLang="zh-CN" baseline="-25000">
                <a:ea typeface="SimSun" pitchFamily="2" charset="-122"/>
              </a:rPr>
              <a:t>rCL </a:t>
            </a:r>
            <a:r>
              <a:rPr lang="en-GB" altLang="zh-CN">
                <a:ea typeface="SimSun" pitchFamily="2" charset="-122"/>
              </a:rPr>
              <a:t>=  i</a:t>
            </a:r>
            <a:r>
              <a:rPr lang="en-GB" altLang="zh-CN" baseline="-25000">
                <a:ea typeface="SimSun" pitchFamily="2" charset="-122"/>
              </a:rPr>
              <a:t>in</a:t>
            </a:r>
            <a:r>
              <a:rPr lang="en-GB" altLang="zh-CN">
                <a:ea typeface="SimSun" pitchFamily="2" charset="-122"/>
              </a:rPr>
              <a:t> x  A</a:t>
            </a:r>
            <a:r>
              <a:rPr lang="en-GB" altLang="zh-CN" baseline="-25000">
                <a:ea typeface="SimSun" pitchFamily="2" charset="-122"/>
              </a:rPr>
              <a:t>rOL </a:t>
            </a:r>
            <a:r>
              <a:rPr lang="en-GB" altLang="zh-CN">
                <a:ea typeface="SimSun" pitchFamily="2" charset="-122"/>
              </a:rPr>
              <a:t>/(1+</a:t>
            </a:r>
            <a:r>
              <a:rPr lang="el-GR"/>
              <a:t>β</a:t>
            </a:r>
            <a:r>
              <a:rPr lang="en-GB" altLang="zh-CN" baseline="-25000">
                <a:ea typeface="SimSun" pitchFamily="2" charset="-122"/>
              </a:rPr>
              <a:t>r </a:t>
            </a:r>
            <a:r>
              <a:rPr lang="en-GB" altLang="zh-CN">
                <a:ea typeface="SimSun" pitchFamily="2" charset="-122"/>
              </a:rPr>
              <a:t>A</a:t>
            </a:r>
            <a:r>
              <a:rPr lang="en-GB" altLang="zh-CN" baseline="-25000">
                <a:ea typeface="SimSun" pitchFamily="2" charset="-122"/>
              </a:rPr>
              <a:t>rOL</a:t>
            </a:r>
            <a:r>
              <a:rPr lang="en-GB" altLang="zh-CN">
                <a:ea typeface="SimSun" pitchFamily="2" charset="-122"/>
              </a:rPr>
              <a:t>)≈ i</a:t>
            </a:r>
            <a:r>
              <a:rPr lang="en-GB" altLang="zh-CN" baseline="-25000">
                <a:ea typeface="SimSun" pitchFamily="2" charset="-122"/>
              </a:rPr>
              <a:t>in</a:t>
            </a:r>
            <a:r>
              <a:rPr lang="en-GB" altLang="zh-CN">
                <a:ea typeface="SimSun" pitchFamily="2" charset="-122"/>
              </a:rPr>
              <a:t> x 1</a:t>
            </a:r>
            <a:r>
              <a:rPr lang="en-GB" altLang="zh-CN" baseline="-25000">
                <a:ea typeface="SimSun" pitchFamily="2" charset="-122"/>
              </a:rPr>
              <a:t> </a:t>
            </a:r>
            <a:r>
              <a:rPr lang="en-GB" altLang="zh-CN">
                <a:ea typeface="SimSun" pitchFamily="2" charset="-122"/>
              </a:rPr>
              <a:t>/</a:t>
            </a:r>
            <a:r>
              <a:rPr lang="el-GR"/>
              <a:t>β</a:t>
            </a:r>
            <a:r>
              <a:rPr lang="en-GB" altLang="zh-CN" baseline="-25000">
                <a:ea typeface="SimSun" pitchFamily="2" charset="-122"/>
              </a:rPr>
              <a:t>r </a:t>
            </a:r>
            <a:r>
              <a:rPr lang="en-GB" altLang="zh-CN">
                <a:ea typeface="SimSun" pitchFamily="2" charset="-122"/>
              </a:rPr>
              <a:t> = - v</a:t>
            </a:r>
            <a:r>
              <a:rPr lang="en-GB" altLang="zh-CN" baseline="-25000">
                <a:ea typeface="SimSun" pitchFamily="2" charset="-122"/>
              </a:rPr>
              <a:t>g</a:t>
            </a:r>
            <a:r>
              <a:rPr lang="en-GB" altLang="zh-CN">
                <a:ea typeface="SimSun" pitchFamily="2" charset="-122"/>
              </a:rPr>
              <a:t>/R</a:t>
            </a:r>
            <a:r>
              <a:rPr lang="en-GB" altLang="zh-CN" baseline="-25000">
                <a:ea typeface="SimSun" pitchFamily="2" charset="-122"/>
              </a:rPr>
              <a:t>1</a:t>
            </a:r>
            <a:r>
              <a:rPr lang="en-GB" altLang="zh-CN">
                <a:ea typeface="SimSun" pitchFamily="2" charset="-122"/>
              </a:rPr>
              <a:t> x R</a:t>
            </a:r>
            <a:r>
              <a:rPr lang="en-GB" altLang="zh-CN" baseline="-25000">
                <a:ea typeface="SimSun" pitchFamily="2" charset="-122"/>
              </a:rPr>
              <a:t>2</a:t>
            </a:r>
            <a:r>
              <a:rPr lang="en-GB" altLang="zh-CN">
                <a:ea typeface="SimSun" pitchFamily="2" charset="-122"/>
              </a:rPr>
              <a:t>= -v</a:t>
            </a:r>
            <a:r>
              <a:rPr lang="en-GB" altLang="zh-CN" baseline="-25000">
                <a:ea typeface="SimSun" pitchFamily="2" charset="-122"/>
              </a:rPr>
              <a:t>g</a:t>
            </a:r>
            <a:r>
              <a:rPr lang="en-GB" altLang="zh-CN">
                <a:ea typeface="SimSun" pitchFamily="2" charset="-122"/>
              </a:rPr>
              <a:t> x R</a:t>
            </a:r>
            <a:r>
              <a:rPr lang="en-GB" altLang="zh-CN" baseline="-25000">
                <a:ea typeface="SimSun" pitchFamily="2" charset="-122"/>
              </a:rPr>
              <a:t>2</a:t>
            </a:r>
            <a:r>
              <a:rPr lang="en-GB" altLang="zh-CN">
                <a:ea typeface="SimSun" pitchFamily="2" charset="-122"/>
              </a:rPr>
              <a:t>/R</a:t>
            </a:r>
            <a:r>
              <a:rPr lang="en-GB" altLang="zh-CN" baseline="-25000">
                <a:ea typeface="SimSun" pitchFamily="2" charset="-122"/>
              </a:rPr>
              <a:t>1</a:t>
            </a:r>
            <a:endParaRPr lang="en-GB" altLang="zh-CN" i="1" u="sng" baseline="-25000">
              <a:ea typeface="SimSun" pitchFamily="2" charset="-122"/>
            </a:endParaRPr>
          </a:p>
        </p:txBody>
      </p:sp>
      <p:sp>
        <p:nvSpPr>
          <p:cNvPr id="23568" name="Text Box 18"/>
          <p:cNvSpPr txBox="1">
            <a:spLocks noChangeArrowheads="1"/>
          </p:cNvSpPr>
          <p:nvPr/>
        </p:nvSpPr>
        <p:spPr bwMode="auto">
          <a:xfrm>
            <a:off x="1625600" y="4284663"/>
            <a:ext cx="5080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 which is the familiar equation for this amplifier circuit</a:t>
            </a:r>
            <a:endParaRPr lang="en-GB" altLang="zh-CN" i="1" u="sng" baseline="-25000">
              <a:ea typeface="SimSun"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6F217682-586E-4B69-B2FC-1A2A2B047CA9}" type="slidenum">
              <a:rPr lang="en-GB" altLang="en-US" sz="1200" smtClean="0">
                <a:latin typeface="Garamond" pitchFamily="18" charset="0"/>
              </a:rPr>
              <a:pPr eaLnBrk="1" hangingPunct="1"/>
              <a:t>26</a:t>
            </a:fld>
            <a:endParaRPr lang="en-GB" altLang="en-US" sz="1200" smtClean="0">
              <a:latin typeface="Garamond" pitchFamily="18" charset="0"/>
            </a:endParaRPr>
          </a:p>
        </p:txBody>
      </p:sp>
      <p:sp>
        <p:nvSpPr>
          <p:cNvPr id="27658" name="Rectangle 1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 name="Rectangle 1"/>
          <p:cNvSpPr/>
          <p:nvPr/>
        </p:nvSpPr>
        <p:spPr>
          <a:xfrm>
            <a:off x="884837" y="2498104"/>
            <a:ext cx="7145979" cy="646331"/>
          </a:xfrm>
          <a:prstGeom prst="rect">
            <a:avLst/>
          </a:prstGeom>
        </p:spPr>
        <p:txBody>
          <a:bodyPr wrap="square">
            <a:spAutoFit/>
          </a:bodyPr>
          <a:lstStyle/>
          <a:p>
            <a:pPr algn="ctr" eaLnBrk="1" hangingPunct="1">
              <a:spcBef>
                <a:spcPct val="50000"/>
              </a:spcBef>
            </a:pPr>
            <a:r>
              <a:rPr lang="en-GB" altLang="zh-CN" sz="3600" b="1" dirty="0" smtClean="0">
                <a:latin typeface="Times New Roman" panose="02020603050405020304" pitchFamily="18" charset="0"/>
                <a:ea typeface="SimSun" pitchFamily="2" charset="-122"/>
                <a:cs typeface="Times New Roman" panose="02020603050405020304" pitchFamily="18" charset="0"/>
              </a:rPr>
              <a:t>Part 4: Finding Loop Gain</a:t>
            </a:r>
            <a:endParaRPr lang="en-GB" altLang="zh-CN" sz="3600" b="1" dirty="0">
              <a:latin typeface="Times New Roman" panose="02020603050405020304" pitchFamily="18" charset="0"/>
              <a:ea typeface="SimSun" pitchFamily="2" charset="-122"/>
              <a:cs typeface="Times New Roman" panose="02020603050405020304" pitchFamily="18" charset="0"/>
            </a:endParaRPr>
          </a:p>
        </p:txBody>
      </p:sp>
    </p:spTree>
    <p:extLst>
      <p:ext uri="{BB962C8B-B14F-4D97-AF65-F5344CB8AC3E}">
        <p14:creationId xmlns:p14="http://schemas.microsoft.com/office/powerpoint/2010/main" val="12724489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5D48A5CD-AA24-4AF8-A0BE-BE1CB8B5BDDF}" type="slidenum">
              <a:rPr lang="en-GB" altLang="en-US" sz="1200" smtClean="0">
                <a:latin typeface="Garamond" pitchFamily="18" charset="0"/>
              </a:rPr>
              <a:pPr eaLnBrk="1" hangingPunct="1"/>
              <a:t>27</a:t>
            </a:fld>
            <a:endParaRPr lang="en-GB" altLang="en-US" sz="1200" smtClean="0">
              <a:latin typeface="Garamond" pitchFamily="18" charset="0"/>
            </a:endParaRPr>
          </a:p>
        </p:txBody>
      </p:sp>
      <p:sp>
        <p:nvSpPr>
          <p:cNvPr id="24579"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4580" name="Text Box 4"/>
          <p:cNvSpPr txBox="1">
            <a:spLocks noChangeArrowheads="1"/>
          </p:cNvSpPr>
          <p:nvPr/>
        </p:nvSpPr>
        <p:spPr bwMode="auto">
          <a:xfrm>
            <a:off x="434975" y="935038"/>
            <a:ext cx="29384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b="1" dirty="0">
                <a:ea typeface="SimSun" pitchFamily="2" charset="-122"/>
              </a:rPr>
              <a:t>Finding the loop gain</a:t>
            </a:r>
          </a:p>
        </p:txBody>
      </p:sp>
      <p:sp>
        <p:nvSpPr>
          <p:cNvPr id="24581" name="Text Box 5"/>
          <p:cNvSpPr txBox="1">
            <a:spLocks noChangeArrowheads="1"/>
          </p:cNvSpPr>
          <p:nvPr/>
        </p:nvSpPr>
        <p:spPr bwMode="auto">
          <a:xfrm>
            <a:off x="406400" y="1349375"/>
            <a:ext cx="82629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We have seen that the feedback factor (1+</a:t>
            </a:r>
            <a:r>
              <a:rPr lang="el-GR">
                <a:cs typeface="Arial" charset="0"/>
              </a:rPr>
              <a:t>β</a:t>
            </a:r>
            <a:r>
              <a:rPr lang="en-GB" altLang="zh-CN">
                <a:ea typeface="SimSun" pitchFamily="2" charset="-122"/>
              </a:rPr>
              <a:t>A) is a very important quantity that determines the small signal behaviour of a feedback amplifier in many ways.</a:t>
            </a:r>
          </a:p>
        </p:txBody>
      </p:sp>
      <p:sp>
        <p:nvSpPr>
          <p:cNvPr id="24582" name="Text Box 17"/>
          <p:cNvSpPr txBox="1">
            <a:spLocks noChangeArrowheads="1"/>
          </p:cNvSpPr>
          <p:nvPr/>
        </p:nvSpPr>
        <p:spPr bwMode="auto">
          <a:xfrm>
            <a:off x="388938" y="2036763"/>
            <a:ext cx="82962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To determine </a:t>
            </a:r>
            <a:r>
              <a:rPr lang="en-GB" altLang="zh-CN">
                <a:ea typeface="SimSun" pitchFamily="2" charset="-122"/>
                <a:sym typeface="Symbol" pitchFamily="18" charset="2"/>
              </a:rPr>
              <a:t>its effect in a given amplifier it is necessary to calculate the loop gain </a:t>
            </a:r>
            <a:r>
              <a:rPr lang="el-GR">
                <a:cs typeface="Arial" charset="0"/>
                <a:sym typeface="Symbol" pitchFamily="18" charset="2"/>
              </a:rPr>
              <a:t>β</a:t>
            </a:r>
            <a:r>
              <a:rPr lang="en-GB" altLang="zh-CN">
                <a:ea typeface="SimSun" pitchFamily="2" charset="-122"/>
                <a:sym typeface="Symbol" pitchFamily="18" charset="2"/>
              </a:rPr>
              <a:t>A. This can be done as follows:</a:t>
            </a:r>
            <a:endParaRPr lang="el-GR">
              <a:cs typeface="Arial" charset="0"/>
              <a:sym typeface="Symbol" pitchFamily="18" charset="2"/>
            </a:endParaRPr>
          </a:p>
        </p:txBody>
      </p:sp>
      <p:sp>
        <p:nvSpPr>
          <p:cNvPr id="24583" name="Text Box 20"/>
          <p:cNvSpPr txBox="1">
            <a:spLocks noChangeArrowheads="1"/>
          </p:cNvSpPr>
          <p:nvPr/>
        </p:nvSpPr>
        <p:spPr bwMode="auto">
          <a:xfrm>
            <a:off x="382588" y="2743200"/>
            <a:ext cx="52324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1)    Suppress x</a:t>
            </a:r>
            <a:r>
              <a:rPr lang="en-GB" altLang="zh-CN" baseline="-25000">
                <a:ea typeface="SimSun" pitchFamily="2" charset="-122"/>
              </a:rPr>
              <a:t>g</a:t>
            </a:r>
            <a:r>
              <a:rPr lang="en-GB" altLang="zh-CN">
                <a:ea typeface="SimSun" pitchFamily="2" charset="-122"/>
              </a:rPr>
              <a:t> (turn it down to zero)</a:t>
            </a:r>
          </a:p>
          <a:p>
            <a:pPr eaLnBrk="1" hangingPunct="1"/>
            <a:r>
              <a:rPr lang="en-GB" altLang="zh-CN">
                <a:ea typeface="SimSun" pitchFamily="2" charset="-122"/>
              </a:rPr>
              <a:t>2)    Break the feedback loop at some convenient  point</a:t>
            </a:r>
          </a:p>
          <a:p>
            <a:pPr eaLnBrk="1" hangingPunct="1">
              <a:buFontTx/>
              <a:buAutoNum type="arabicParenR" startAt="3"/>
            </a:pPr>
            <a:r>
              <a:rPr lang="en-GB" altLang="zh-CN">
                <a:ea typeface="SimSun" pitchFamily="2" charset="-122"/>
              </a:rPr>
              <a:t> Imagine injecting a test signal x</a:t>
            </a:r>
            <a:r>
              <a:rPr lang="en-GB" altLang="zh-CN" baseline="-25000">
                <a:ea typeface="SimSun" pitchFamily="2" charset="-122"/>
              </a:rPr>
              <a:t>t</a:t>
            </a:r>
            <a:endParaRPr lang="en-GB" altLang="zh-CN">
              <a:ea typeface="SimSun" pitchFamily="2" charset="-122"/>
            </a:endParaRPr>
          </a:p>
          <a:p>
            <a:pPr eaLnBrk="1" hangingPunct="1"/>
            <a:r>
              <a:rPr lang="en-GB" altLang="zh-CN">
                <a:ea typeface="SimSun" pitchFamily="2" charset="-122"/>
              </a:rPr>
              <a:t>4)	Trace round the loop to find return signal x</a:t>
            </a:r>
            <a:r>
              <a:rPr lang="en-GB" altLang="zh-CN" baseline="-25000">
                <a:ea typeface="SimSun" pitchFamily="2" charset="-122"/>
              </a:rPr>
              <a:t>r</a:t>
            </a:r>
          </a:p>
        </p:txBody>
      </p:sp>
      <p:grpSp>
        <p:nvGrpSpPr>
          <p:cNvPr id="24584" name="Group 58"/>
          <p:cNvGrpSpPr>
            <a:grpSpLocks/>
          </p:cNvGrpSpPr>
          <p:nvPr/>
        </p:nvGrpSpPr>
        <p:grpSpPr bwMode="auto">
          <a:xfrm>
            <a:off x="5435600" y="2513013"/>
            <a:ext cx="3441700" cy="1279525"/>
            <a:chOff x="2783" y="1755"/>
            <a:chExt cx="2168" cy="806"/>
          </a:xfrm>
        </p:grpSpPr>
        <p:sp>
          <p:nvSpPr>
            <p:cNvPr id="24643" name="AutoShape 21"/>
            <p:cNvSpPr>
              <a:spLocks noChangeAspect="1" noChangeArrowheads="1" noTextEdit="1"/>
            </p:cNvSpPr>
            <p:nvPr/>
          </p:nvSpPr>
          <p:spPr bwMode="auto">
            <a:xfrm>
              <a:off x="2783" y="1755"/>
              <a:ext cx="2168" cy="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644" name="Freeform 23"/>
            <p:cNvSpPr>
              <a:spLocks/>
            </p:cNvSpPr>
            <p:nvPr/>
          </p:nvSpPr>
          <p:spPr bwMode="auto">
            <a:xfrm>
              <a:off x="3382" y="1851"/>
              <a:ext cx="216" cy="217"/>
            </a:xfrm>
            <a:custGeom>
              <a:avLst/>
              <a:gdLst>
                <a:gd name="T0" fmla="*/ 0 w 384"/>
                <a:gd name="T1" fmla="*/ 1 h 410"/>
                <a:gd name="T2" fmla="*/ 1 w 384"/>
                <a:gd name="T3" fmla="*/ 0 h 410"/>
                <a:gd name="T4" fmla="*/ 1 w 384"/>
                <a:gd name="T5" fmla="*/ 1 h 410"/>
                <a:gd name="T6" fmla="*/ 1 w 384"/>
                <a:gd name="T7" fmla="*/ 1 h 410"/>
                <a:gd name="T8" fmla="*/ 1 w 384"/>
                <a:gd name="T9" fmla="*/ 1 h 410"/>
                <a:gd name="T10" fmla="*/ 0 w 384"/>
                <a:gd name="T11" fmla="*/ 1 h 410"/>
                <a:gd name="T12" fmla="*/ 0 60000 65536"/>
                <a:gd name="T13" fmla="*/ 0 60000 65536"/>
                <a:gd name="T14" fmla="*/ 0 60000 65536"/>
                <a:gd name="T15" fmla="*/ 0 60000 65536"/>
                <a:gd name="T16" fmla="*/ 0 60000 65536"/>
                <a:gd name="T17" fmla="*/ 0 60000 65536"/>
                <a:gd name="T18" fmla="*/ 0 w 384"/>
                <a:gd name="T19" fmla="*/ 0 h 410"/>
                <a:gd name="T20" fmla="*/ 384 w 384"/>
                <a:gd name="T21" fmla="*/ 410 h 410"/>
              </a:gdLst>
              <a:ahLst/>
              <a:cxnLst>
                <a:cxn ang="T12">
                  <a:pos x="T0" y="T1"/>
                </a:cxn>
                <a:cxn ang="T13">
                  <a:pos x="T2" y="T3"/>
                </a:cxn>
                <a:cxn ang="T14">
                  <a:pos x="T4" y="T5"/>
                </a:cxn>
                <a:cxn ang="T15">
                  <a:pos x="T6" y="T7"/>
                </a:cxn>
                <a:cxn ang="T16">
                  <a:pos x="T8" y="T9"/>
                </a:cxn>
                <a:cxn ang="T17">
                  <a:pos x="T10" y="T11"/>
                </a:cxn>
              </a:cxnLst>
              <a:rect l="T18" t="T19" r="T20" b="T21"/>
              <a:pathLst>
                <a:path w="384" h="410">
                  <a:moveTo>
                    <a:pt x="0" y="205"/>
                  </a:moveTo>
                  <a:cubicBezTo>
                    <a:pt x="0" y="92"/>
                    <a:pt x="86" y="0"/>
                    <a:pt x="192" y="0"/>
                  </a:cubicBezTo>
                  <a:cubicBezTo>
                    <a:pt x="298" y="0"/>
                    <a:pt x="384" y="92"/>
                    <a:pt x="384" y="205"/>
                  </a:cubicBezTo>
                  <a:cubicBezTo>
                    <a:pt x="384" y="205"/>
                    <a:pt x="384" y="205"/>
                    <a:pt x="384" y="205"/>
                  </a:cubicBezTo>
                  <a:cubicBezTo>
                    <a:pt x="384" y="318"/>
                    <a:pt x="298" y="410"/>
                    <a:pt x="192" y="410"/>
                  </a:cubicBezTo>
                  <a:cubicBezTo>
                    <a:pt x="86" y="410"/>
                    <a:pt x="0" y="318"/>
                    <a:pt x="0" y="205"/>
                  </a:cubicBezTo>
                </a:path>
              </a:pathLst>
            </a:custGeom>
            <a:solidFill>
              <a:srgbClr val="FFFFFF"/>
            </a:solidFill>
            <a:ln w="0">
              <a:solidFill>
                <a:srgbClr val="000000"/>
              </a:solidFill>
              <a:prstDash val="solid"/>
              <a:round/>
              <a:headEnd/>
              <a:tailEnd/>
            </a:ln>
          </p:spPr>
          <p:txBody>
            <a:bodyPr/>
            <a:lstStyle/>
            <a:p>
              <a:endParaRPr lang="zh-CN" altLang="en-US"/>
            </a:p>
          </p:txBody>
        </p:sp>
        <p:sp>
          <p:nvSpPr>
            <p:cNvPr id="24645" name="Freeform 24"/>
            <p:cNvSpPr>
              <a:spLocks noEditPoints="1"/>
            </p:cNvSpPr>
            <p:nvPr/>
          </p:nvSpPr>
          <p:spPr bwMode="auto">
            <a:xfrm>
              <a:off x="3382" y="1851"/>
              <a:ext cx="216" cy="217"/>
            </a:xfrm>
            <a:custGeom>
              <a:avLst/>
              <a:gdLst>
                <a:gd name="T0" fmla="*/ 1 w 384"/>
                <a:gd name="T1" fmla="*/ 1 h 410"/>
                <a:gd name="T2" fmla="*/ 1 w 384"/>
                <a:gd name="T3" fmla="*/ 1 h 410"/>
                <a:gd name="T4" fmla="*/ 1 w 384"/>
                <a:gd name="T5" fmla="*/ 1 h 410"/>
                <a:gd name="T6" fmla="*/ 1 w 384"/>
                <a:gd name="T7" fmla="*/ 1 h 410"/>
                <a:gd name="T8" fmla="*/ 0 w 384"/>
                <a:gd name="T9" fmla="*/ 1 h 410"/>
                <a:gd name="T10" fmla="*/ 1 w 384"/>
                <a:gd name="T11" fmla="*/ 0 h 410"/>
                <a:gd name="T12" fmla="*/ 1 w 384"/>
                <a:gd name="T13" fmla="*/ 1 h 410"/>
                <a:gd name="T14" fmla="*/ 1 w 384"/>
                <a:gd name="T15" fmla="*/ 1 h 410"/>
                <a:gd name="T16" fmla="*/ 1 w 384"/>
                <a:gd name="T17" fmla="*/ 1 h 410"/>
                <a:gd name="T18" fmla="*/ 0 w 384"/>
                <a:gd name="T19" fmla="*/ 1 h 4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4"/>
                <a:gd name="T31" fmla="*/ 0 h 410"/>
                <a:gd name="T32" fmla="*/ 384 w 384"/>
                <a:gd name="T33" fmla="*/ 410 h 4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4" h="410">
                  <a:moveTo>
                    <a:pt x="56" y="60"/>
                  </a:moveTo>
                  <a:lnTo>
                    <a:pt x="328" y="350"/>
                  </a:lnTo>
                  <a:moveTo>
                    <a:pt x="328" y="60"/>
                  </a:moveTo>
                  <a:lnTo>
                    <a:pt x="56" y="350"/>
                  </a:lnTo>
                  <a:moveTo>
                    <a:pt x="0" y="205"/>
                  </a:moveTo>
                  <a:cubicBezTo>
                    <a:pt x="0" y="92"/>
                    <a:pt x="86" y="0"/>
                    <a:pt x="192" y="0"/>
                  </a:cubicBezTo>
                  <a:cubicBezTo>
                    <a:pt x="298" y="0"/>
                    <a:pt x="384" y="92"/>
                    <a:pt x="384" y="205"/>
                  </a:cubicBezTo>
                  <a:cubicBezTo>
                    <a:pt x="384" y="205"/>
                    <a:pt x="384" y="205"/>
                    <a:pt x="384" y="205"/>
                  </a:cubicBezTo>
                  <a:cubicBezTo>
                    <a:pt x="384" y="318"/>
                    <a:pt x="298" y="410"/>
                    <a:pt x="192" y="410"/>
                  </a:cubicBezTo>
                  <a:cubicBezTo>
                    <a:pt x="86" y="410"/>
                    <a:pt x="0" y="318"/>
                    <a:pt x="0" y="205"/>
                  </a:cubicBezTo>
                </a:path>
              </a:pathLst>
            </a:custGeom>
            <a:noFill/>
            <a:ln w="142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6" name="Rectangle 25"/>
            <p:cNvSpPr>
              <a:spLocks noChangeArrowheads="1"/>
            </p:cNvSpPr>
            <p:nvPr/>
          </p:nvSpPr>
          <p:spPr bwMode="auto">
            <a:xfrm>
              <a:off x="3403" y="1899"/>
              <a:ext cx="6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1300">
                  <a:solidFill>
                    <a:srgbClr val="000000"/>
                  </a:solidFill>
                  <a:ea typeface="SimSun" pitchFamily="2" charset="-122"/>
                </a:rPr>
                <a:t>+</a:t>
              </a:r>
              <a:endParaRPr lang="en-GB" altLang="zh-CN">
                <a:ea typeface="SimSun" pitchFamily="2" charset="-122"/>
              </a:endParaRPr>
            </a:p>
          </p:txBody>
        </p:sp>
        <p:sp>
          <p:nvSpPr>
            <p:cNvPr id="24647" name="Rectangle 26"/>
            <p:cNvSpPr>
              <a:spLocks noChangeArrowheads="1"/>
            </p:cNvSpPr>
            <p:nvPr/>
          </p:nvSpPr>
          <p:spPr bwMode="auto">
            <a:xfrm>
              <a:off x="3475" y="1958"/>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1300">
                  <a:solidFill>
                    <a:srgbClr val="000000"/>
                  </a:solidFill>
                  <a:ea typeface="SimSun" pitchFamily="2" charset="-122"/>
                </a:rPr>
                <a:t>-</a:t>
              </a:r>
              <a:endParaRPr lang="en-GB" altLang="zh-CN">
                <a:ea typeface="SimSun" pitchFamily="2" charset="-122"/>
              </a:endParaRPr>
            </a:p>
          </p:txBody>
        </p:sp>
        <p:sp>
          <p:nvSpPr>
            <p:cNvPr id="24648" name="Line 27"/>
            <p:cNvSpPr>
              <a:spLocks noChangeShapeType="1"/>
            </p:cNvSpPr>
            <p:nvPr/>
          </p:nvSpPr>
          <p:spPr bwMode="auto">
            <a:xfrm>
              <a:off x="3849" y="1779"/>
              <a:ext cx="1" cy="361"/>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49" name="Line 28"/>
            <p:cNvSpPr>
              <a:spLocks noChangeShapeType="1"/>
            </p:cNvSpPr>
            <p:nvPr/>
          </p:nvSpPr>
          <p:spPr bwMode="auto">
            <a:xfrm flipV="1">
              <a:off x="3849" y="1959"/>
              <a:ext cx="360" cy="181"/>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50" name="Line 29"/>
            <p:cNvSpPr>
              <a:spLocks noChangeShapeType="1"/>
            </p:cNvSpPr>
            <p:nvPr/>
          </p:nvSpPr>
          <p:spPr bwMode="auto">
            <a:xfrm flipH="1" flipV="1">
              <a:off x="3849" y="1779"/>
              <a:ext cx="360" cy="180"/>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51" name="Line 30"/>
            <p:cNvSpPr>
              <a:spLocks noChangeShapeType="1"/>
            </p:cNvSpPr>
            <p:nvPr/>
          </p:nvSpPr>
          <p:spPr bwMode="auto">
            <a:xfrm>
              <a:off x="3598" y="1959"/>
              <a:ext cx="251" cy="1"/>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52" name="Line 31"/>
            <p:cNvSpPr>
              <a:spLocks noChangeShapeType="1"/>
            </p:cNvSpPr>
            <p:nvPr/>
          </p:nvSpPr>
          <p:spPr bwMode="auto">
            <a:xfrm>
              <a:off x="4209" y="1959"/>
              <a:ext cx="539" cy="1"/>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53" name="Rectangle 32"/>
            <p:cNvSpPr>
              <a:spLocks noChangeArrowheads="1"/>
            </p:cNvSpPr>
            <p:nvPr/>
          </p:nvSpPr>
          <p:spPr bwMode="auto">
            <a:xfrm>
              <a:off x="3916" y="1899"/>
              <a:ext cx="16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1300">
                  <a:solidFill>
                    <a:srgbClr val="000000"/>
                  </a:solidFill>
                  <a:ea typeface="SimSun" pitchFamily="2" charset="-122"/>
                </a:rPr>
                <a:t>A</a:t>
              </a:r>
              <a:r>
                <a:rPr lang="en-GB" altLang="zh-CN" sz="1300" baseline="-25000">
                  <a:solidFill>
                    <a:srgbClr val="000000"/>
                  </a:solidFill>
                  <a:ea typeface="SimSun" pitchFamily="2" charset="-122"/>
                </a:rPr>
                <a:t>OL</a:t>
              </a:r>
            </a:p>
          </p:txBody>
        </p:sp>
        <p:sp>
          <p:nvSpPr>
            <p:cNvPr id="24654" name="Line 33"/>
            <p:cNvSpPr>
              <a:spLocks noChangeShapeType="1"/>
            </p:cNvSpPr>
            <p:nvPr/>
          </p:nvSpPr>
          <p:spPr bwMode="auto">
            <a:xfrm>
              <a:off x="4514" y="1959"/>
              <a:ext cx="1" cy="507"/>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55" name="Line 34"/>
            <p:cNvSpPr>
              <a:spLocks noChangeShapeType="1"/>
            </p:cNvSpPr>
            <p:nvPr/>
          </p:nvSpPr>
          <p:spPr bwMode="auto">
            <a:xfrm>
              <a:off x="3490" y="2068"/>
              <a:ext cx="1" cy="398"/>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56" name="Rectangle 35"/>
            <p:cNvSpPr>
              <a:spLocks noChangeArrowheads="1"/>
            </p:cNvSpPr>
            <p:nvPr/>
          </p:nvSpPr>
          <p:spPr bwMode="auto">
            <a:xfrm>
              <a:off x="3849" y="2393"/>
              <a:ext cx="324" cy="145"/>
            </a:xfrm>
            <a:prstGeom prst="rect">
              <a:avLst/>
            </a:prstGeom>
            <a:noFill/>
            <a:ln w="142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57" name="Line 36"/>
            <p:cNvSpPr>
              <a:spLocks noChangeShapeType="1"/>
            </p:cNvSpPr>
            <p:nvPr/>
          </p:nvSpPr>
          <p:spPr bwMode="auto">
            <a:xfrm>
              <a:off x="3490" y="2466"/>
              <a:ext cx="359" cy="1"/>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58" name="Line 37"/>
            <p:cNvSpPr>
              <a:spLocks noChangeShapeType="1"/>
            </p:cNvSpPr>
            <p:nvPr/>
          </p:nvSpPr>
          <p:spPr bwMode="auto">
            <a:xfrm>
              <a:off x="4173" y="2466"/>
              <a:ext cx="341" cy="1"/>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59" name="Rectangle 38"/>
            <p:cNvSpPr>
              <a:spLocks noChangeArrowheads="1"/>
            </p:cNvSpPr>
            <p:nvPr/>
          </p:nvSpPr>
          <p:spPr bwMode="auto">
            <a:xfrm>
              <a:off x="3978" y="2398"/>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1300">
                  <a:solidFill>
                    <a:srgbClr val="000000"/>
                  </a:solidFill>
                  <a:latin typeface="Symbol" pitchFamily="18" charset="2"/>
                  <a:ea typeface="SimSun" pitchFamily="2" charset="-122"/>
                </a:rPr>
                <a:t>b</a:t>
              </a:r>
              <a:endParaRPr lang="en-GB" altLang="zh-CN">
                <a:ea typeface="SimSun" pitchFamily="2" charset="-122"/>
              </a:endParaRPr>
            </a:p>
          </p:txBody>
        </p:sp>
        <p:sp>
          <p:nvSpPr>
            <p:cNvPr id="24660" name="Oval 39"/>
            <p:cNvSpPr>
              <a:spLocks noChangeArrowheads="1"/>
            </p:cNvSpPr>
            <p:nvPr/>
          </p:nvSpPr>
          <p:spPr bwMode="auto">
            <a:xfrm>
              <a:off x="4496" y="1941"/>
              <a:ext cx="36" cy="36"/>
            </a:xfrm>
            <a:prstGeom prst="ellipse">
              <a:avLst/>
            </a:prstGeom>
            <a:solidFill>
              <a:srgbClr val="000000"/>
            </a:solidFill>
            <a:ln w="0">
              <a:solidFill>
                <a:srgbClr val="000000"/>
              </a:solidFill>
              <a:round/>
              <a:headEnd/>
              <a:tailEnd/>
            </a:ln>
          </p:spPr>
          <p:txBody>
            <a:bodyPr/>
            <a:lstStyle/>
            <a:p>
              <a:endParaRPr lang="en-US"/>
            </a:p>
          </p:txBody>
        </p:sp>
        <p:sp>
          <p:nvSpPr>
            <p:cNvPr id="24661" name="Oval 40"/>
            <p:cNvSpPr>
              <a:spLocks noChangeArrowheads="1"/>
            </p:cNvSpPr>
            <p:nvPr/>
          </p:nvSpPr>
          <p:spPr bwMode="auto">
            <a:xfrm>
              <a:off x="4496" y="1941"/>
              <a:ext cx="36" cy="36"/>
            </a:xfrm>
            <a:prstGeom prst="ellipse">
              <a:avLst/>
            </a:prstGeom>
            <a:noFill/>
            <a:ln w="142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62" name="Oval 41"/>
            <p:cNvSpPr>
              <a:spLocks noChangeArrowheads="1"/>
            </p:cNvSpPr>
            <p:nvPr/>
          </p:nvSpPr>
          <p:spPr bwMode="auto">
            <a:xfrm>
              <a:off x="4730" y="1941"/>
              <a:ext cx="36" cy="36"/>
            </a:xfrm>
            <a:prstGeom prst="ellipse">
              <a:avLst/>
            </a:prstGeom>
            <a:solidFill>
              <a:srgbClr val="FFFFFF"/>
            </a:solidFill>
            <a:ln w="0">
              <a:solidFill>
                <a:srgbClr val="000000"/>
              </a:solidFill>
              <a:round/>
              <a:headEnd/>
              <a:tailEnd/>
            </a:ln>
          </p:spPr>
          <p:txBody>
            <a:bodyPr/>
            <a:lstStyle/>
            <a:p>
              <a:endParaRPr lang="en-US"/>
            </a:p>
          </p:txBody>
        </p:sp>
        <p:sp>
          <p:nvSpPr>
            <p:cNvPr id="24663" name="Oval 42"/>
            <p:cNvSpPr>
              <a:spLocks noChangeArrowheads="1"/>
            </p:cNvSpPr>
            <p:nvPr/>
          </p:nvSpPr>
          <p:spPr bwMode="auto">
            <a:xfrm>
              <a:off x="4730" y="1941"/>
              <a:ext cx="36" cy="36"/>
            </a:xfrm>
            <a:prstGeom prst="ellipse">
              <a:avLst/>
            </a:prstGeom>
            <a:noFill/>
            <a:ln w="142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64" name="Line 43"/>
            <p:cNvSpPr>
              <a:spLocks noChangeShapeType="1"/>
            </p:cNvSpPr>
            <p:nvPr/>
          </p:nvSpPr>
          <p:spPr bwMode="auto">
            <a:xfrm>
              <a:off x="2986" y="1959"/>
              <a:ext cx="396" cy="1"/>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65" name="Oval 44"/>
            <p:cNvSpPr>
              <a:spLocks noChangeArrowheads="1"/>
            </p:cNvSpPr>
            <p:nvPr/>
          </p:nvSpPr>
          <p:spPr bwMode="auto">
            <a:xfrm>
              <a:off x="2968" y="1941"/>
              <a:ext cx="36" cy="36"/>
            </a:xfrm>
            <a:prstGeom prst="ellipse">
              <a:avLst/>
            </a:prstGeom>
            <a:solidFill>
              <a:srgbClr val="FFFFFF"/>
            </a:solidFill>
            <a:ln w="0">
              <a:solidFill>
                <a:srgbClr val="000000"/>
              </a:solidFill>
              <a:round/>
              <a:headEnd/>
              <a:tailEnd/>
            </a:ln>
          </p:spPr>
          <p:txBody>
            <a:bodyPr/>
            <a:lstStyle/>
            <a:p>
              <a:endParaRPr lang="en-US"/>
            </a:p>
          </p:txBody>
        </p:sp>
        <p:sp>
          <p:nvSpPr>
            <p:cNvPr id="24666" name="Oval 45"/>
            <p:cNvSpPr>
              <a:spLocks noChangeArrowheads="1"/>
            </p:cNvSpPr>
            <p:nvPr/>
          </p:nvSpPr>
          <p:spPr bwMode="auto">
            <a:xfrm>
              <a:off x="2968" y="1941"/>
              <a:ext cx="36" cy="36"/>
            </a:xfrm>
            <a:prstGeom prst="ellipse">
              <a:avLst/>
            </a:prstGeom>
            <a:noFill/>
            <a:ln w="142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67" name="Rectangle 46"/>
            <p:cNvSpPr>
              <a:spLocks noChangeArrowheads="1"/>
            </p:cNvSpPr>
            <p:nvPr/>
          </p:nvSpPr>
          <p:spPr bwMode="auto">
            <a:xfrm>
              <a:off x="2855" y="1882"/>
              <a:ext cx="5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1500" i="1">
                  <a:solidFill>
                    <a:srgbClr val="000000"/>
                  </a:solidFill>
                  <a:latin typeface="Times New Roman" pitchFamily="18" charset="0"/>
                  <a:ea typeface="SimSun" pitchFamily="2" charset="-122"/>
                </a:rPr>
                <a:t>x</a:t>
              </a:r>
              <a:endParaRPr lang="en-GB" altLang="zh-CN">
                <a:ea typeface="SimSun" pitchFamily="2" charset="-122"/>
              </a:endParaRPr>
            </a:p>
          </p:txBody>
        </p:sp>
        <p:sp>
          <p:nvSpPr>
            <p:cNvPr id="24668" name="Rectangle 47"/>
            <p:cNvSpPr>
              <a:spLocks noChangeArrowheads="1"/>
            </p:cNvSpPr>
            <p:nvPr/>
          </p:nvSpPr>
          <p:spPr bwMode="auto">
            <a:xfrm>
              <a:off x="2900" y="1967"/>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900">
                  <a:solidFill>
                    <a:srgbClr val="000000"/>
                  </a:solidFill>
                  <a:ea typeface="SimSun" pitchFamily="2" charset="-122"/>
                </a:rPr>
                <a:t>g</a:t>
              </a:r>
              <a:endParaRPr lang="en-GB" altLang="zh-CN">
                <a:ea typeface="SimSun" pitchFamily="2" charset="-122"/>
              </a:endParaRPr>
            </a:p>
          </p:txBody>
        </p:sp>
        <p:sp>
          <p:nvSpPr>
            <p:cNvPr id="24669" name="Rectangle 48"/>
            <p:cNvSpPr>
              <a:spLocks noChangeArrowheads="1"/>
            </p:cNvSpPr>
            <p:nvPr/>
          </p:nvSpPr>
          <p:spPr bwMode="auto">
            <a:xfrm>
              <a:off x="4805" y="1882"/>
              <a:ext cx="5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1500" i="1">
                  <a:solidFill>
                    <a:srgbClr val="000000"/>
                  </a:solidFill>
                  <a:latin typeface="Times New Roman" pitchFamily="18" charset="0"/>
                  <a:ea typeface="SimSun" pitchFamily="2" charset="-122"/>
                </a:rPr>
                <a:t>x</a:t>
              </a:r>
              <a:endParaRPr lang="en-GB" altLang="zh-CN">
                <a:ea typeface="SimSun" pitchFamily="2" charset="-122"/>
              </a:endParaRPr>
            </a:p>
          </p:txBody>
        </p:sp>
        <p:sp>
          <p:nvSpPr>
            <p:cNvPr id="24670" name="Rectangle 49"/>
            <p:cNvSpPr>
              <a:spLocks noChangeArrowheads="1"/>
            </p:cNvSpPr>
            <p:nvPr/>
          </p:nvSpPr>
          <p:spPr bwMode="auto">
            <a:xfrm>
              <a:off x="4850" y="1967"/>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900">
                  <a:solidFill>
                    <a:srgbClr val="000000"/>
                  </a:solidFill>
                  <a:ea typeface="SimSun" pitchFamily="2" charset="-122"/>
                </a:rPr>
                <a:t>o</a:t>
              </a:r>
              <a:endParaRPr lang="en-GB" altLang="zh-CN">
                <a:ea typeface="SimSun" pitchFamily="2" charset="-122"/>
              </a:endParaRPr>
            </a:p>
          </p:txBody>
        </p:sp>
        <p:sp>
          <p:nvSpPr>
            <p:cNvPr id="24671" name="Rectangle 50"/>
            <p:cNvSpPr>
              <a:spLocks noChangeArrowheads="1"/>
            </p:cNvSpPr>
            <p:nvPr/>
          </p:nvSpPr>
          <p:spPr bwMode="auto">
            <a:xfrm>
              <a:off x="3691" y="1781"/>
              <a:ext cx="5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1500" i="1">
                  <a:solidFill>
                    <a:srgbClr val="000000"/>
                  </a:solidFill>
                  <a:latin typeface="Times New Roman" pitchFamily="18" charset="0"/>
                  <a:ea typeface="SimSun" pitchFamily="2" charset="-122"/>
                </a:rPr>
                <a:t>x</a:t>
              </a:r>
              <a:endParaRPr lang="en-GB" altLang="zh-CN">
                <a:ea typeface="SimSun" pitchFamily="2" charset="-122"/>
              </a:endParaRPr>
            </a:p>
          </p:txBody>
        </p:sp>
        <p:sp>
          <p:nvSpPr>
            <p:cNvPr id="24672" name="Rectangle 51"/>
            <p:cNvSpPr>
              <a:spLocks noChangeArrowheads="1"/>
            </p:cNvSpPr>
            <p:nvPr/>
          </p:nvSpPr>
          <p:spPr bwMode="auto">
            <a:xfrm>
              <a:off x="3745" y="1865"/>
              <a:ext cx="1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900">
                  <a:solidFill>
                    <a:srgbClr val="000000"/>
                  </a:solidFill>
                  <a:ea typeface="SimSun" pitchFamily="2" charset="-122"/>
                </a:rPr>
                <a:t>i</a:t>
              </a:r>
              <a:endParaRPr lang="en-GB" altLang="zh-CN">
                <a:ea typeface="SimSun" pitchFamily="2" charset="-122"/>
              </a:endParaRPr>
            </a:p>
          </p:txBody>
        </p:sp>
        <p:sp>
          <p:nvSpPr>
            <p:cNvPr id="24673" name="Rectangle 52"/>
            <p:cNvSpPr>
              <a:spLocks noChangeArrowheads="1"/>
            </p:cNvSpPr>
            <p:nvPr/>
          </p:nvSpPr>
          <p:spPr bwMode="auto">
            <a:xfrm>
              <a:off x="3385" y="2077"/>
              <a:ext cx="5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1500" i="1">
                  <a:solidFill>
                    <a:srgbClr val="000000"/>
                  </a:solidFill>
                  <a:latin typeface="Times New Roman" pitchFamily="18" charset="0"/>
                  <a:ea typeface="SimSun" pitchFamily="2" charset="-122"/>
                </a:rPr>
                <a:t>x</a:t>
              </a:r>
              <a:endParaRPr lang="en-GB" altLang="zh-CN">
                <a:ea typeface="SimSun" pitchFamily="2" charset="-122"/>
              </a:endParaRPr>
            </a:p>
          </p:txBody>
        </p:sp>
        <p:sp>
          <p:nvSpPr>
            <p:cNvPr id="24674" name="Rectangle 53"/>
            <p:cNvSpPr>
              <a:spLocks noChangeArrowheads="1"/>
            </p:cNvSpPr>
            <p:nvPr/>
          </p:nvSpPr>
          <p:spPr bwMode="auto">
            <a:xfrm>
              <a:off x="3430" y="2162"/>
              <a:ext cx="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900">
                  <a:solidFill>
                    <a:srgbClr val="000000"/>
                  </a:solidFill>
                  <a:ea typeface="SimSun" pitchFamily="2" charset="-122"/>
                </a:rPr>
                <a:t>f</a:t>
              </a:r>
              <a:endParaRPr lang="en-GB" altLang="zh-CN">
                <a:ea typeface="SimSun" pitchFamily="2" charset="-122"/>
              </a:endParaRPr>
            </a:p>
          </p:txBody>
        </p:sp>
        <p:sp>
          <p:nvSpPr>
            <p:cNvPr id="24675" name="Rectangle 54"/>
            <p:cNvSpPr>
              <a:spLocks noChangeArrowheads="1"/>
            </p:cNvSpPr>
            <p:nvPr/>
          </p:nvSpPr>
          <p:spPr bwMode="auto">
            <a:xfrm>
              <a:off x="4203" y="2026"/>
              <a:ext cx="24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1200">
                  <a:solidFill>
                    <a:srgbClr val="000000"/>
                  </a:solidFill>
                  <a:ea typeface="SimSun" pitchFamily="2" charset="-122"/>
                </a:rPr>
                <a:t>“loop”</a:t>
              </a:r>
              <a:endParaRPr lang="en-GB" altLang="zh-CN">
                <a:ea typeface="SimSun" pitchFamily="2" charset="-122"/>
              </a:endParaRPr>
            </a:p>
          </p:txBody>
        </p:sp>
        <p:sp>
          <p:nvSpPr>
            <p:cNvPr id="24676" name="Freeform 55"/>
            <p:cNvSpPr>
              <a:spLocks noEditPoints="1"/>
            </p:cNvSpPr>
            <p:nvPr/>
          </p:nvSpPr>
          <p:spPr bwMode="auto">
            <a:xfrm>
              <a:off x="3809" y="2132"/>
              <a:ext cx="404" cy="229"/>
            </a:xfrm>
            <a:custGeom>
              <a:avLst/>
              <a:gdLst>
                <a:gd name="T0" fmla="*/ 2 w 720"/>
                <a:gd name="T1" fmla="*/ 0 h 563"/>
                <a:gd name="T2" fmla="*/ 2 w 720"/>
                <a:gd name="T3" fmla="*/ 0 h 563"/>
                <a:gd name="T4" fmla="*/ 2 w 720"/>
                <a:gd name="T5" fmla="*/ 0 h 563"/>
                <a:gd name="T6" fmla="*/ 2 w 720"/>
                <a:gd name="T7" fmla="*/ 0 h 563"/>
                <a:gd name="T8" fmla="*/ 2 w 720"/>
                <a:gd name="T9" fmla="*/ 0 h 563"/>
                <a:gd name="T10" fmla="*/ 2 w 720"/>
                <a:gd name="T11" fmla="*/ 0 h 563"/>
                <a:gd name="T12" fmla="*/ 2 w 720"/>
                <a:gd name="T13" fmla="*/ 0 h 563"/>
                <a:gd name="T14" fmla="*/ 2 w 720"/>
                <a:gd name="T15" fmla="*/ 0 h 563"/>
                <a:gd name="T16" fmla="*/ 2 w 720"/>
                <a:gd name="T17" fmla="*/ 0 h 563"/>
                <a:gd name="T18" fmla="*/ 2 w 720"/>
                <a:gd name="T19" fmla="*/ 0 h 563"/>
                <a:gd name="T20" fmla="*/ 1 w 720"/>
                <a:gd name="T21" fmla="*/ 0 h 563"/>
                <a:gd name="T22" fmla="*/ 2 w 720"/>
                <a:gd name="T23" fmla="*/ 0 h 563"/>
                <a:gd name="T24" fmla="*/ 1 w 720"/>
                <a:gd name="T25" fmla="*/ 0 h 563"/>
                <a:gd name="T26" fmla="*/ 1 w 720"/>
                <a:gd name="T27" fmla="*/ 0 h 563"/>
                <a:gd name="T28" fmla="*/ 1 w 720"/>
                <a:gd name="T29" fmla="*/ 0 h 563"/>
                <a:gd name="T30" fmla="*/ 1 w 720"/>
                <a:gd name="T31" fmla="*/ 0 h 563"/>
                <a:gd name="T32" fmla="*/ 1 w 720"/>
                <a:gd name="T33" fmla="*/ 0 h 563"/>
                <a:gd name="T34" fmla="*/ 1 w 720"/>
                <a:gd name="T35" fmla="*/ 0 h 563"/>
                <a:gd name="T36" fmla="*/ 1 w 720"/>
                <a:gd name="T37" fmla="*/ 0 h 563"/>
                <a:gd name="T38" fmla="*/ 1 w 720"/>
                <a:gd name="T39" fmla="*/ 0 h 563"/>
                <a:gd name="T40" fmla="*/ 1 w 720"/>
                <a:gd name="T41" fmla="*/ 0 h 563"/>
                <a:gd name="T42" fmla="*/ 1 w 720"/>
                <a:gd name="T43" fmla="*/ 0 h 563"/>
                <a:gd name="T44" fmla="*/ 1 w 720"/>
                <a:gd name="T45" fmla="*/ 0 h 563"/>
                <a:gd name="T46" fmla="*/ 1 w 720"/>
                <a:gd name="T47" fmla="*/ 0 h 563"/>
                <a:gd name="T48" fmla="*/ 1 w 720"/>
                <a:gd name="T49" fmla="*/ 0 h 563"/>
                <a:gd name="T50" fmla="*/ 1 w 720"/>
                <a:gd name="T51" fmla="*/ 0 h 563"/>
                <a:gd name="T52" fmla="*/ 1 w 720"/>
                <a:gd name="T53" fmla="*/ 0 h 563"/>
                <a:gd name="T54" fmla="*/ 0 w 720"/>
                <a:gd name="T55" fmla="*/ 0 h 563"/>
                <a:gd name="T56" fmla="*/ 1 w 720"/>
                <a:gd name="T57" fmla="*/ 0 h 563"/>
                <a:gd name="T58" fmla="*/ 1 w 720"/>
                <a:gd name="T59" fmla="*/ 0 h 563"/>
                <a:gd name="T60" fmla="*/ 1 w 720"/>
                <a:gd name="T61" fmla="*/ 0 h 563"/>
                <a:gd name="T62" fmla="*/ 1 w 720"/>
                <a:gd name="T63" fmla="*/ 0 h 563"/>
                <a:gd name="T64" fmla="*/ 1 w 720"/>
                <a:gd name="T65" fmla="*/ 0 h 563"/>
                <a:gd name="T66" fmla="*/ 1 w 720"/>
                <a:gd name="T67" fmla="*/ 0 h 563"/>
                <a:gd name="T68" fmla="*/ 1 w 720"/>
                <a:gd name="T69" fmla="*/ 0 h 563"/>
                <a:gd name="T70" fmla="*/ 1 w 720"/>
                <a:gd name="T71" fmla="*/ 0 h 563"/>
                <a:gd name="T72" fmla="*/ 1 w 720"/>
                <a:gd name="T73" fmla="*/ 0 h 563"/>
                <a:gd name="T74" fmla="*/ 1 w 720"/>
                <a:gd name="T75" fmla="*/ 0 h 563"/>
                <a:gd name="T76" fmla="*/ 1 w 720"/>
                <a:gd name="T77" fmla="*/ 0 h 563"/>
                <a:gd name="T78" fmla="*/ 1 w 720"/>
                <a:gd name="T79" fmla="*/ 0 h 563"/>
                <a:gd name="T80" fmla="*/ 1 w 720"/>
                <a:gd name="T81" fmla="*/ 0 h 563"/>
                <a:gd name="T82" fmla="*/ 1 w 720"/>
                <a:gd name="T83" fmla="*/ 0 h 563"/>
                <a:gd name="T84" fmla="*/ 1 w 720"/>
                <a:gd name="T85" fmla="*/ 0 h 563"/>
                <a:gd name="T86" fmla="*/ 1 w 720"/>
                <a:gd name="T87" fmla="*/ 0 h 563"/>
                <a:gd name="T88" fmla="*/ 1 w 720"/>
                <a:gd name="T89" fmla="*/ 0 h 563"/>
                <a:gd name="T90" fmla="*/ 1 w 720"/>
                <a:gd name="T91" fmla="*/ 0 h 563"/>
                <a:gd name="T92" fmla="*/ 2 w 720"/>
                <a:gd name="T93" fmla="*/ 0 h 563"/>
                <a:gd name="T94" fmla="*/ 2 w 720"/>
                <a:gd name="T95" fmla="*/ 0 h 563"/>
                <a:gd name="T96" fmla="*/ 2 w 720"/>
                <a:gd name="T97" fmla="*/ 0 h 563"/>
                <a:gd name="T98" fmla="*/ 2 w 720"/>
                <a:gd name="T99" fmla="*/ 0 h 563"/>
                <a:gd name="T100" fmla="*/ 2 w 720"/>
                <a:gd name="T101" fmla="*/ 0 h 563"/>
                <a:gd name="T102" fmla="*/ 2 w 720"/>
                <a:gd name="T103" fmla="*/ 0 h 563"/>
                <a:gd name="T104" fmla="*/ 2 w 720"/>
                <a:gd name="T105" fmla="*/ 0 h 56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20"/>
                <a:gd name="T160" fmla="*/ 0 h 563"/>
                <a:gd name="T161" fmla="*/ 720 w 720"/>
                <a:gd name="T162" fmla="*/ 563 h 56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20" h="563">
                  <a:moveTo>
                    <a:pt x="699" y="319"/>
                  </a:moveTo>
                  <a:lnTo>
                    <a:pt x="702" y="303"/>
                  </a:lnTo>
                  <a:cubicBezTo>
                    <a:pt x="702" y="299"/>
                    <a:pt x="706" y="296"/>
                    <a:pt x="711" y="296"/>
                  </a:cubicBezTo>
                  <a:cubicBezTo>
                    <a:pt x="715" y="297"/>
                    <a:pt x="718" y="301"/>
                    <a:pt x="718" y="305"/>
                  </a:cubicBezTo>
                  <a:lnTo>
                    <a:pt x="716" y="321"/>
                  </a:lnTo>
                  <a:cubicBezTo>
                    <a:pt x="715" y="326"/>
                    <a:pt x="711" y="329"/>
                    <a:pt x="706" y="328"/>
                  </a:cubicBezTo>
                  <a:cubicBezTo>
                    <a:pt x="702" y="328"/>
                    <a:pt x="699" y="324"/>
                    <a:pt x="699" y="319"/>
                  </a:cubicBezTo>
                  <a:close/>
                  <a:moveTo>
                    <a:pt x="703" y="273"/>
                  </a:moveTo>
                  <a:lnTo>
                    <a:pt x="701" y="257"/>
                  </a:lnTo>
                  <a:cubicBezTo>
                    <a:pt x="701" y="252"/>
                    <a:pt x="704" y="248"/>
                    <a:pt x="708" y="248"/>
                  </a:cubicBezTo>
                  <a:cubicBezTo>
                    <a:pt x="713" y="247"/>
                    <a:pt x="717" y="250"/>
                    <a:pt x="717" y="255"/>
                  </a:cubicBezTo>
                  <a:lnTo>
                    <a:pt x="719" y="271"/>
                  </a:lnTo>
                  <a:cubicBezTo>
                    <a:pt x="720" y="275"/>
                    <a:pt x="717" y="279"/>
                    <a:pt x="712" y="280"/>
                  </a:cubicBezTo>
                  <a:cubicBezTo>
                    <a:pt x="708" y="281"/>
                    <a:pt x="704" y="277"/>
                    <a:pt x="703" y="273"/>
                  </a:cubicBezTo>
                  <a:close/>
                  <a:moveTo>
                    <a:pt x="697" y="227"/>
                  </a:moveTo>
                  <a:lnTo>
                    <a:pt x="691" y="212"/>
                  </a:lnTo>
                  <a:cubicBezTo>
                    <a:pt x="689" y="208"/>
                    <a:pt x="691" y="203"/>
                    <a:pt x="695" y="201"/>
                  </a:cubicBezTo>
                  <a:cubicBezTo>
                    <a:pt x="699" y="200"/>
                    <a:pt x="704" y="202"/>
                    <a:pt x="706" y="206"/>
                  </a:cubicBezTo>
                  <a:lnTo>
                    <a:pt x="712" y="221"/>
                  </a:lnTo>
                  <a:cubicBezTo>
                    <a:pt x="714" y="225"/>
                    <a:pt x="712" y="230"/>
                    <a:pt x="707" y="231"/>
                  </a:cubicBezTo>
                  <a:cubicBezTo>
                    <a:pt x="703" y="233"/>
                    <a:pt x="699" y="231"/>
                    <a:pt x="697" y="227"/>
                  </a:cubicBezTo>
                  <a:close/>
                  <a:moveTo>
                    <a:pt x="678" y="182"/>
                  </a:moveTo>
                  <a:lnTo>
                    <a:pt x="677" y="179"/>
                  </a:lnTo>
                  <a:lnTo>
                    <a:pt x="678" y="180"/>
                  </a:lnTo>
                  <a:lnTo>
                    <a:pt x="671" y="169"/>
                  </a:lnTo>
                  <a:cubicBezTo>
                    <a:pt x="668" y="166"/>
                    <a:pt x="669" y="161"/>
                    <a:pt x="673" y="158"/>
                  </a:cubicBezTo>
                  <a:cubicBezTo>
                    <a:pt x="676" y="156"/>
                    <a:pt x="681" y="157"/>
                    <a:pt x="684" y="160"/>
                  </a:cubicBezTo>
                  <a:lnTo>
                    <a:pt x="691" y="171"/>
                  </a:lnTo>
                  <a:cubicBezTo>
                    <a:pt x="692" y="171"/>
                    <a:pt x="692" y="172"/>
                    <a:pt x="692" y="172"/>
                  </a:cubicBezTo>
                  <a:lnTo>
                    <a:pt x="693" y="176"/>
                  </a:lnTo>
                  <a:cubicBezTo>
                    <a:pt x="695" y="180"/>
                    <a:pt x="693" y="184"/>
                    <a:pt x="689" y="186"/>
                  </a:cubicBezTo>
                  <a:cubicBezTo>
                    <a:pt x="685" y="188"/>
                    <a:pt x="680" y="186"/>
                    <a:pt x="678" y="182"/>
                  </a:cubicBezTo>
                  <a:close/>
                  <a:moveTo>
                    <a:pt x="652" y="143"/>
                  </a:moveTo>
                  <a:lnTo>
                    <a:pt x="646" y="133"/>
                  </a:lnTo>
                  <a:lnTo>
                    <a:pt x="647" y="134"/>
                  </a:lnTo>
                  <a:lnTo>
                    <a:pt x="644" y="131"/>
                  </a:lnTo>
                  <a:cubicBezTo>
                    <a:pt x="640" y="128"/>
                    <a:pt x="640" y="123"/>
                    <a:pt x="643" y="120"/>
                  </a:cubicBezTo>
                  <a:cubicBezTo>
                    <a:pt x="646" y="116"/>
                    <a:pt x="651" y="116"/>
                    <a:pt x="655" y="119"/>
                  </a:cubicBezTo>
                  <a:lnTo>
                    <a:pt x="658" y="123"/>
                  </a:lnTo>
                  <a:cubicBezTo>
                    <a:pt x="658" y="123"/>
                    <a:pt x="659" y="123"/>
                    <a:pt x="659" y="124"/>
                  </a:cubicBezTo>
                  <a:lnTo>
                    <a:pt x="666" y="133"/>
                  </a:lnTo>
                  <a:cubicBezTo>
                    <a:pt x="668" y="137"/>
                    <a:pt x="667" y="142"/>
                    <a:pt x="664" y="145"/>
                  </a:cubicBezTo>
                  <a:cubicBezTo>
                    <a:pt x="660" y="147"/>
                    <a:pt x="655" y="146"/>
                    <a:pt x="652" y="143"/>
                  </a:cubicBezTo>
                  <a:close/>
                  <a:moveTo>
                    <a:pt x="620" y="109"/>
                  </a:moveTo>
                  <a:lnTo>
                    <a:pt x="608" y="98"/>
                  </a:lnTo>
                  <a:cubicBezTo>
                    <a:pt x="605" y="95"/>
                    <a:pt x="604" y="90"/>
                    <a:pt x="607" y="87"/>
                  </a:cubicBezTo>
                  <a:cubicBezTo>
                    <a:pt x="610" y="83"/>
                    <a:pt x="616" y="83"/>
                    <a:pt x="619" y="86"/>
                  </a:cubicBezTo>
                  <a:lnTo>
                    <a:pt x="631" y="97"/>
                  </a:lnTo>
                  <a:cubicBezTo>
                    <a:pt x="634" y="100"/>
                    <a:pt x="634" y="105"/>
                    <a:pt x="631" y="109"/>
                  </a:cubicBezTo>
                  <a:cubicBezTo>
                    <a:pt x="628" y="112"/>
                    <a:pt x="623" y="112"/>
                    <a:pt x="620" y="109"/>
                  </a:cubicBezTo>
                  <a:close/>
                  <a:moveTo>
                    <a:pt x="582" y="81"/>
                  </a:moveTo>
                  <a:lnTo>
                    <a:pt x="568" y="72"/>
                  </a:lnTo>
                  <a:cubicBezTo>
                    <a:pt x="565" y="70"/>
                    <a:pt x="563" y="65"/>
                    <a:pt x="566" y="61"/>
                  </a:cubicBezTo>
                  <a:cubicBezTo>
                    <a:pt x="568" y="57"/>
                    <a:pt x="573" y="56"/>
                    <a:pt x="577" y="58"/>
                  </a:cubicBezTo>
                  <a:lnTo>
                    <a:pt x="591" y="67"/>
                  </a:lnTo>
                  <a:cubicBezTo>
                    <a:pt x="595" y="69"/>
                    <a:pt x="596" y="74"/>
                    <a:pt x="593" y="78"/>
                  </a:cubicBezTo>
                  <a:cubicBezTo>
                    <a:pt x="591" y="82"/>
                    <a:pt x="586" y="83"/>
                    <a:pt x="582" y="81"/>
                  </a:cubicBezTo>
                  <a:close/>
                  <a:moveTo>
                    <a:pt x="541" y="57"/>
                  </a:moveTo>
                  <a:lnTo>
                    <a:pt x="526" y="51"/>
                  </a:lnTo>
                  <a:cubicBezTo>
                    <a:pt x="522" y="49"/>
                    <a:pt x="520" y="44"/>
                    <a:pt x="522" y="40"/>
                  </a:cubicBezTo>
                  <a:cubicBezTo>
                    <a:pt x="524" y="36"/>
                    <a:pt x="528" y="34"/>
                    <a:pt x="533" y="36"/>
                  </a:cubicBezTo>
                  <a:lnTo>
                    <a:pt x="547" y="42"/>
                  </a:lnTo>
                  <a:cubicBezTo>
                    <a:pt x="552" y="44"/>
                    <a:pt x="553" y="49"/>
                    <a:pt x="552" y="53"/>
                  </a:cubicBezTo>
                  <a:cubicBezTo>
                    <a:pt x="550" y="57"/>
                    <a:pt x="545" y="59"/>
                    <a:pt x="541" y="57"/>
                  </a:cubicBezTo>
                  <a:close/>
                  <a:moveTo>
                    <a:pt x="496" y="38"/>
                  </a:moveTo>
                  <a:lnTo>
                    <a:pt x="494" y="37"/>
                  </a:lnTo>
                  <a:lnTo>
                    <a:pt x="496" y="37"/>
                  </a:lnTo>
                  <a:lnTo>
                    <a:pt x="482" y="34"/>
                  </a:lnTo>
                  <a:cubicBezTo>
                    <a:pt x="478" y="33"/>
                    <a:pt x="475" y="29"/>
                    <a:pt x="476" y="25"/>
                  </a:cubicBezTo>
                  <a:cubicBezTo>
                    <a:pt x="477" y="20"/>
                    <a:pt x="481" y="17"/>
                    <a:pt x="486" y="18"/>
                  </a:cubicBezTo>
                  <a:lnTo>
                    <a:pt x="499" y="22"/>
                  </a:lnTo>
                  <a:cubicBezTo>
                    <a:pt x="500" y="22"/>
                    <a:pt x="500" y="22"/>
                    <a:pt x="501" y="22"/>
                  </a:cubicBezTo>
                  <a:lnTo>
                    <a:pt x="503" y="23"/>
                  </a:lnTo>
                  <a:cubicBezTo>
                    <a:pt x="507" y="25"/>
                    <a:pt x="509" y="29"/>
                    <a:pt x="507" y="34"/>
                  </a:cubicBezTo>
                  <a:cubicBezTo>
                    <a:pt x="505" y="38"/>
                    <a:pt x="500" y="40"/>
                    <a:pt x="496" y="38"/>
                  </a:cubicBezTo>
                  <a:close/>
                  <a:moveTo>
                    <a:pt x="450" y="27"/>
                  </a:moveTo>
                  <a:lnTo>
                    <a:pt x="434" y="23"/>
                  </a:lnTo>
                  <a:cubicBezTo>
                    <a:pt x="430" y="22"/>
                    <a:pt x="427" y="18"/>
                    <a:pt x="428" y="14"/>
                  </a:cubicBezTo>
                  <a:cubicBezTo>
                    <a:pt x="429" y="9"/>
                    <a:pt x="434" y="7"/>
                    <a:pt x="438" y="8"/>
                  </a:cubicBezTo>
                  <a:lnTo>
                    <a:pt x="454" y="11"/>
                  </a:lnTo>
                  <a:cubicBezTo>
                    <a:pt x="458" y="12"/>
                    <a:pt x="461" y="17"/>
                    <a:pt x="460" y="21"/>
                  </a:cubicBezTo>
                  <a:cubicBezTo>
                    <a:pt x="459" y="25"/>
                    <a:pt x="455" y="28"/>
                    <a:pt x="450" y="27"/>
                  </a:cubicBezTo>
                  <a:close/>
                  <a:moveTo>
                    <a:pt x="403" y="20"/>
                  </a:moveTo>
                  <a:lnTo>
                    <a:pt x="387" y="19"/>
                  </a:lnTo>
                  <a:cubicBezTo>
                    <a:pt x="383" y="18"/>
                    <a:pt x="379" y="15"/>
                    <a:pt x="380" y="10"/>
                  </a:cubicBezTo>
                  <a:cubicBezTo>
                    <a:pt x="380" y="6"/>
                    <a:pt x="384" y="2"/>
                    <a:pt x="388" y="3"/>
                  </a:cubicBezTo>
                  <a:lnTo>
                    <a:pt x="405" y="4"/>
                  </a:lnTo>
                  <a:cubicBezTo>
                    <a:pt x="409" y="4"/>
                    <a:pt x="412" y="8"/>
                    <a:pt x="412" y="13"/>
                  </a:cubicBezTo>
                  <a:cubicBezTo>
                    <a:pt x="412" y="17"/>
                    <a:pt x="408" y="21"/>
                    <a:pt x="403" y="20"/>
                  </a:cubicBezTo>
                  <a:close/>
                  <a:moveTo>
                    <a:pt x="356" y="17"/>
                  </a:moveTo>
                  <a:lnTo>
                    <a:pt x="340" y="18"/>
                  </a:lnTo>
                  <a:cubicBezTo>
                    <a:pt x="335" y="19"/>
                    <a:pt x="331" y="15"/>
                    <a:pt x="331" y="11"/>
                  </a:cubicBezTo>
                  <a:cubicBezTo>
                    <a:pt x="331" y="6"/>
                    <a:pt x="334" y="3"/>
                    <a:pt x="338" y="2"/>
                  </a:cubicBezTo>
                  <a:lnTo>
                    <a:pt x="355" y="1"/>
                  </a:lnTo>
                  <a:cubicBezTo>
                    <a:pt x="359" y="0"/>
                    <a:pt x="363" y="4"/>
                    <a:pt x="363" y="8"/>
                  </a:cubicBezTo>
                  <a:cubicBezTo>
                    <a:pt x="364" y="13"/>
                    <a:pt x="360" y="17"/>
                    <a:pt x="356" y="17"/>
                  </a:cubicBezTo>
                  <a:close/>
                  <a:moveTo>
                    <a:pt x="307" y="21"/>
                  </a:moveTo>
                  <a:lnTo>
                    <a:pt x="291" y="22"/>
                  </a:lnTo>
                  <a:cubicBezTo>
                    <a:pt x="287" y="23"/>
                    <a:pt x="283" y="20"/>
                    <a:pt x="282" y="15"/>
                  </a:cubicBezTo>
                  <a:cubicBezTo>
                    <a:pt x="282" y="11"/>
                    <a:pt x="285" y="7"/>
                    <a:pt x="290" y="6"/>
                  </a:cubicBezTo>
                  <a:lnTo>
                    <a:pt x="306" y="5"/>
                  </a:lnTo>
                  <a:cubicBezTo>
                    <a:pt x="311" y="5"/>
                    <a:pt x="314" y="8"/>
                    <a:pt x="315" y="12"/>
                  </a:cubicBezTo>
                  <a:cubicBezTo>
                    <a:pt x="315" y="17"/>
                    <a:pt x="312" y="21"/>
                    <a:pt x="307" y="21"/>
                  </a:cubicBezTo>
                  <a:close/>
                  <a:moveTo>
                    <a:pt x="261" y="29"/>
                  </a:moveTo>
                  <a:lnTo>
                    <a:pt x="245" y="33"/>
                  </a:lnTo>
                  <a:cubicBezTo>
                    <a:pt x="240" y="34"/>
                    <a:pt x="236" y="31"/>
                    <a:pt x="235" y="27"/>
                  </a:cubicBezTo>
                  <a:cubicBezTo>
                    <a:pt x="234" y="22"/>
                    <a:pt x="237" y="18"/>
                    <a:pt x="241" y="17"/>
                  </a:cubicBezTo>
                  <a:lnTo>
                    <a:pt x="257" y="14"/>
                  </a:lnTo>
                  <a:cubicBezTo>
                    <a:pt x="261" y="13"/>
                    <a:pt x="266" y="15"/>
                    <a:pt x="267" y="20"/>
                  </a:cubicBezTo>
                  <a:cubicBezTo>
                    <a:pt x="268" y="24"/>
                    <a:pt x="265" y="28"/>
                    <a:pt x="261" y="29"/>
                  </a:cubicBezTo>
                  <a:close/>
                  <a:moveTo>
                    <a:pt x="215" y="42"/>
                  </a:moveTo>
                  <a:lnTo>
                    <a:pt x="200" y="48"/>
                  </a:lnTo>
                  <a:cubicBezTo>
                    <a:pt x="196" y="50"/>
                    <a:pt x="191" y="48"/>
                    <a:pt x="190" y="44"/>
                  </a:cubicBezTo>
                  <a:cubicBezTo>
                    <a:pt x="188" y="40"/>
                    <a:pt x="190" y="35"/>
                    <a:pt x="194" y="33"/>
                  </a:cubicBezTo>
                  <a:lnTo>
                    <a:pt x="209" y="27"/>
                  </a:lnTo>
                  <a:cubicBezTo>
                    <a:pt x="213" y="25"/>
                    <a:pt x="218" y="27"/>
                    <a:pt x="219" y="31"/>
                  </a:cubicBezTo>
                  <a:cubicBezTo>
                    <a:pt x="221" y="35"/>
                    <a:pt x="219" y="40"/>
                    <a:pt x="215" y="42"/>
                  </a:cubicBezTo>
                  <a:close/>
                  <a:moveTo>
                    <a:pt x="170" y="61"/>
                  </a:moveTo>
                  <a:lnTo>
                    <a:pt x="167" y="63"/>
                  </a:lnTo>
                  <a:lnTo>
                    <a:pt x="168" y="62"/>
                  </a:lnTo>
                  <a:lnTo>
                    <a:pt x="158" y="69"/>
                  </a:lnTo>
                  <a:cubicBezTo>
                    <a:pt x="154" y="71"/>
                    <a:pt x="149" y="70"/>
                    <a:pt x="146" y="66"/>
                  </a:cubicBezTo>
                  <a:cubicBezTo>
                    <a:pt x="144" y="63"/>
                    <a:pt x="145" y="58"/>
                    <a:pt x="149" y="55"/>
                  </a:cubicBezTo>
                  <a:lnTo>
                    <a:pt x="159" y="49"/>
                  </a:lnTo>
                  <a:cubicBezTo>
                    <a:pt x="159" y="48"/>
                    <a:pt x="160" y="48"/>
                    <a:pt x="160" y="48"/>
                  </a:cubicBezTo>
                  <a:lnTo>
                    <a:pt x="164" y="46"/>
                  </a:lnTo>
                  <a:cubicBezTo>
                    <a:pt x="168" y="45"/>
                    <a:pt x="173" y="46"/>
                    <a:pt x="175" y="51"/>
                  </a:cubicBezTo>
                  <a:cubicBezTo>
                    <a:pt x="176" y="55"/>
                    <a:pt x="175" y="60"/>
                    <a:pt x="170" y="61"/>
                  </a:cubicBezTo>
                  <a:close/>
                  <a:moveTo>
                    <a:pt x="130" y="86"/>
                  </a:moveTo>
                  <a:lnTo>
                    <a:pt x="116" y="95"/>
                  </a:lnTo>
                  <a:cubicBezTo>
                    <a:pt x="113" y="97"/>
                    <a:pt x="108" y="96"/>
                    <a:pt x="105" y="92"/>
                  </a:cubicBezTo>
                  <a:cubicBezTo>
                    <a:pt x="103" y="89"/>
                    <a:pt x="104" y="84"/>
                    <a:pt x="108" y="81"/>
                  </a:cubicBezTo>
                  <a:lnTo>
                    <a:pt x="121" y="73"/>
                  </a:lnTo>
                  <a:cubicBezTo>
                    <a:pt x="125" y="70"/>
                    <a:pt x="130" y="71"/>
                    <a:pt x="133" y="75"/>
                  </a:cubicBezTo>
                  <a:cubicBezTo>
                    <a:pt x="135" y="79"/>
                    <a:pt x="134" y="84"/>
                    <a:pt x="130" y="86"/>
                  </a:cubicBezTo>
                  <a:close/>
                  <a:moveTo>
                    <a:pt x="94" y="116"/>
                  </a:moveTo>
                  <a:lnTo>
                    <a:pt x="82" y="127"/>
                  </a:lnTo>
                  <a:cubicBezTo>
                    <a:pt x="78" y="130"/>
                    <a:pt x="73" y="130"/>
                    <a:pt x="70" y="127"/>
                  </a:cubicBezTo>
                  <a:cubicBezTo>
                    <a:pt x="67" y="123"/>
                    <a:pt x="67" y="118"/>
                    <a:pt x="71" y="115"/>
                  </a:cubicBezTo>
                  <a:lnTo>
                    <a:pt x="83" y="104"/>
                  </a:lnTo>
                  <a:cubicBezTo>
                    <a:pt x="86" y="101"/>
                    <a:pt x="91" y="101"/>
                    <a:pt x="94" y="105"/>
                  </a:cubicBezTo>
                  <a:cubicBezTo>
                    <a:pt x="97" y="108"/>
                    <a:pt x="97" y="113"/>
                    <a:pt x="94" y="116"/>
                  </a:cubicBezTo>
                  <a:close/>
                  <a:moveTo>
                    <a:pt x="63" y="151"/>
                  </a:moveTo>
                  <a:lnTo>
                    <a:pt x="54" y="165"/>
                  </a:lnTo>
                  <a:cubicBezTo>
                    <a:pt x="51" y="168"/>
                    <a:pt x="46" y="169"/>
                    <a:pt x="42" y="167"/>
                  </a:cubicBezTo>
                  <a:cubicBezTo>
                    <a:pt x="39" y="164"/>
                    <a:pt x="38" y="159"/>
                    <a:pt x="40" y="155"/>
                  </a:cubicBezTo>
                  <a:lnTo>
                    <a:pt x="49" y="142"/>
                  </a:lnTo>
                  <a:cubicBezTo>
                    <a:pt x="52" y="138"/>
                    <a:pt x="57" y="137"/>
                    <a:pt x="61" y="140"/>
                  </a:cubicBezTo>
                  <a:cubicBezTo>
                    <a:pt x="64" y="142"/>
                    <a:pt x="65" y="147"/>
                    <a:pt x="63" y="151"/>
                  </a:cubicBezTo>
                  <a:close/>
                  <a:moveTo>
                    <a:pt x="39" y="191"/>
                  </a:moveTo>
                  <a:lnTo>
                    <a:pt x="33" y="206"/>
                  </a:lnTo>
                  <a:cubicBezTo>
                    <a:pt x="31" y="211"/>
                    <a:pt x="26" y="212"/>
                    <a:pt x="22" y="211"/>
                  </a:cubicBezTo>
                  <a:cubicBezTo>
                    <a:pt x="18" y="209"/>
                    <a:pt x="16" y="204"/>
                    <a:pt x="18" y="200"/>
                  </a:cubicBezTo>
                  <a:lnTo>
                    <a:pt x="24" y="185"/>
                  </a:lnTo>
                  <a:cubicBezTo>
                    <a:pt x="25" y="181"/>
                    <a:pt x="30" y="179"/>
                    <a:pt x="34" y="181"/>
                  </a:cubicBezTo>
                  <a:cubicBezTo>
                    <a:pt x="38" y="182"/>
                    <a:pt x="40" y="187"/>
                    <a:pt x="39" y="191"/>
                  </a:cubicBezTo>
                  <a:close/>
                  <a:moveTo>
                    <a:pt x="23" y="235"/>
                  </a:moveTo>
                  <a:lnTo>
                    <a:pt x="21" y="251"/>
                  </a:lnTo>
                  <a:cubicBezTo>
                    <a:pt x="20" y="255"/>
                    <a:pt x="16" y="259"/>
                    <a:pt x="11" y="258"/>
                  </a:cubicBezTo>
                  <a:cubicBezTo>
                    <a:pt x="7" y="257"/>
                    <a:pt x="4" y="253"/>
                    <a:pt x="4" y="249"/>
                  </a:cubicBezTo>
                  <a:lnTo>
                    <a:pt x="6" y="233"/>
                  </a:lnTo>
                  <a:cubicBezTo>
                    <a:pt x="7" y="228"/>
                    <a:pt x="11" y="225"/>
                    <a:pt x="16" y="226"/>
                  </a:cubicBezTo>
                  <a:cubicBezTo>
                    <a:pt x="20" y="226"/>
                    <a:pt x="23" y="230"/>
                    <a:pt x="23" y="235"/>
                  </a:cubicBezTo>
                  <a:close/>
                  <a:moveTo>
                    <a:pt x="17" y="281"/>
                  </a:moveTo>
                  <a:lnTo>
                    <a:pt x="19" y="297"/>
                  </a:lnTo>
                  <a:cubicBezTo>
                    <a:pt x="19" y="302"/>
                    <a:pt x="16" y="306"/>
                    <a:pt x="12" y="306"/>
                  </a:cubicBezTo>
                  <a:cubicBezTo>
                    <a:pt x="7" y="307"/>
                    <a:pt x="3" y="304"/>
                    <a:pt x="3" y="299"/>
                  </a:cubicBezTo>
                  <a:lnTo>
                    <a:pt x="0" y="283"/>
                  </a:lnTo>
                  <a:cubicBezTo>
                    <a:pt x="0" y="279"/>
                    <a:pt x="3" y="275"/>
                    <a:pt x="8" y="274"/>
                  </a:cubicBezTo>
                  <a:cubicBezTo>
                    <a:pt x="12" y="274"/>
                    <a:pt x="16" y="277"/>
                    <a:pt x="17" y="281"/>
                  </a:cubicBezTo>
                  <a:close/>
                  <a:moveTo>
                    <a:pt x="23" y="330"/>
                  </a:moveTo>
                  <a:lnTo>
                    <a:pt x="24" y="335"/>
                  </a:lnTo>
                  <a:lnTo>
                    <a:pt x="23" y="333"/>
                  </a:lnTo>
                  <a:lnTo>
                    <a:pt x="27" y="343"/>
                  </a:lnTo>
                  <a:cubicBezTo>
                    <a:pt x="29" y="347"/>
                    <a:pt x="27" y="352"/>
                    <a:pt x="22" y="354"/>
                  </a:cubicBezTo>
                  <a:cubicBezTo>
                    <a:pt x="18" y="355"/>
                    <a:pt x="14" y="353"/>
                    <a:pt x="12" y="349"/>
                  </a:cubicBezTo>
                  <a:lnTo>
                    <a:pt x="8" y="340"/>
                  </a:lnTo>
                  <a:cubicBezTo>
                    <a:pt x="8" y="339"/>
                    <a:pt x="7" y="338"/>
                    <a:pt x="7" y="337"/>
                  </a:cubicBezTo>
                  <a:lnTo>
                    <a:pt x="7" y="332"/>
                  </a:lnTo>
                  <a:cubicBezTo>
                    <a:pt x="6" y="327"/>
                    <a:pt x="9" y="323"/>
                    <a:pt x="14" y="323"/>
                  </a:cubicBezTo>
                  <a:cubicBezTo>
                    <a:pt x="18" y="322"/>
                    <a:pt x="22" y="325"/>
                    <a:pt x="23" y="330"/>
                  </a:cubicBezTo>
                  <a:close/>
                  <a:moveTo>
                    <a:pt x="39" y="373"/>
                  </a:moveTo>
                  <a:lnTo>
                    <a:pt x="44" y="384"/>
                  </a:lnTo>
                  <a:lnTo>
                    <a:pt x="43" y="383"/>
                  </a:lnTo>
                  <a:lnTo>
                    <a:pt x="45" y="386"/>
                  </a:lnTo>
                  <a:cubicBezTo>
                    <a:pt x="48" y="390"/>
                    <a:pt x="47" y="395"/>
                    <a:pt x="43" y="397"/>
                  </a:cubicBezTo>
                  <a:cubicBezTo>
                    <a:pt x="40" y="400"/>
                    <a:pt x="34" y="399"/>
                    <a:pt x="32" y="395"/>
                  </a:cubicBezTo>
                  <a:lnTo>
                    <a:pt x="30" y="392"/>
                  </a:lnTo>
                  <a:cubicBezTo>
                    <a:pt x="29" y="392"/>
                    <a:pt x="29" y="391"/>
                    <a:pt x="29" y="391"/>
                  </a:cubicBezTo>
                  <a:lnTo>
                    <a:pt x="24" y="379"/>
                  </a:lnTo>
                  <a:cubicBezTo>
                    <a:pt x="23" y="375"/>
                    <a:pt x="25" y="370"/>
                    <a:pt x="29" y="369"/>
                  </a:cubicBezTo>
                  <a:cubicBezTo>
                    <a:pt x="33" y="367"/>
                    <a:pt x="38" y="369"/>
                    <a:pt x="39" y="373"/>
                  </a:cubicBezTo>
                  <a:close/>
                  <a:moveTo>
                    <a:pt x="64" y="413"/>
                  </a:moveTo>
                  <a:lnTo>
                    <a:pt x="73" y="426"/>
                  </a:lnTo>
                  <a:cubicBezTo>
                    <a:pt x="75" y="430"/>
                    <a:pt x="74" y="435"/>
                    <a:pt x="71" y="438"/>
                  </a:cubicBezTo>
                  <a:cubicBezTo>
                    <a:pt x="67" y="440"/>
                    <a:pt x="62" y="439"/>
                    <a:pt x="59" y="436"/>
                  </a:cubicBezTo>
                  <a:lnTo>
                    <a:pt x="50" y="422"/>
                  </a:lnTo>
                  <a:cubicBezTo>
                    <a:pt x="48" y="418"/>
                    <a:pt x="49" y="413"/>
                    <a:pt x="52" y="411"/>
                  </a:cubicBezTo>
                  <a:cubicBezTo>
                    <a:pt x="56" y="408"/>
                    <a:pt x="61" y="409"/>
                    <a:pt x="64" y="413"/>
                  </a:cubicBezTo>
                  <a:close/>
                  <a:moveTo>
                    <a:pt x="95" y="448"/>
                  </a:moveTo>
                  <a:lnTo>
                    <a:pt x="107" y="459"/>
                  </a:lnTo>
                  <a:cubicBezTo>
                    <a:pt x="110" y="462"/>
                    <a:pt x="110" y="467"/>
                    <a:pt x="107" y="470"/>
                  </a:cubicBezTo>
                  <a:cubicBezTo>
                    <a:pt x="104" y="474"/>
                    <a:pt x="99" y="474"/>
                    <a:pt x="96" y="471"/>
                  </a:cubicBezTo>
                  <a:lnTo>
                    <a:pt x="84" y="460"/>
                  </a:lnTo>
                  <a:cubicBezTo>
                    <a:pt x="80" y="457"/>
                    <a:pt x="80" y="452"/>
                    <a:pt x="83" y="448"/>
                  </a:cubicBezTo>
                  <a:cubicBezTo>
                    <a:pt x="86" y="445"/>
                    <a:pt x="91" y="445"/>
                    <a:pt x="95" y="448"/>
                  </a:cubicBezTo>
                  <a:close/>
                  <a:moveTo>
                    <a:pt x="131" y="477"/>
                  </a:moveTo>
                  <a:lnTo>
                    <a:pt x="145" y="486"/>
                  </a:lnTo>
                  <a:cubicBezTo>
                    <a:pt x="149" y="489"/>
                    <a:pt x="150" y="494"/>
                    <a:pt x="148" y="497"/>
                  </a:cubicBezTo>
                  <a:cubicBezTo>
                    <a:pt x="145" y="501"/>
                    <a:pt x="140" y="502"/>
                    <a:pt x="136" y="500"/>
                  </a:cubicBezTo>
                  <a:lnTo>
                    <a:pt x="123" y="491"/>
                  </a:lnTo>
                  <a:cubicBezTo>
                    <a:pt x="119" y="489"/>
                    <a:pt x="118" y="484"/>
                    <a:pt x="120" y="480"/>
                  </a:cubicBezTo>
                  <a:cubicBezTo>
                    <a:pt x="123" y="476"/>
                    <a:pt x="128" y="475"/>
                    <a:pt x="131" y="477"/>
                  </a:cubicBezTo>
                  <a:close/>
                  <a:moveTo>
                    <a:pt x="172" y="502"/>
                  </a:moveTo>
                  <a:lnTo>
                    <a:pt x="187" y="509"/>
                  </a:lnTo>
                  <a:cubicBezTo>
                    <a:pt x="191" y="510"/>
                    <a:pt x="193" y="515"/>
                    <a:pt x="191" y="519"/>
                  </a:cubicBezTo>
                  <a:cubicBezTo>
                    <a:pt x="189" y="523"/>
                    <a:pt x="184" y="525"/>
                    <a:pt x="180" y="524"/>
                  </a:cubicBezTo>
                  <a:lnTo>
                    <a:pt x="165" y="517"/>
                  </a:lnTo>
                  <a:cubicBezTo>
                    <a:pt x="161" y="515"/>
                    <a:pt x="159" y="511"/>
                    <a:pt x="161" y="506"/>
                  </a:cubicBezTo>
                  <a:cubicBezTo>
                    <a:pt x="163" y="502"/>
                    <a:pt x="168" y="500"/>
                    <a:pt x="172" y="502"/>
                  </a:cubicBezTo>
                  <a:close/>
                  <a:moveTo>
                    <a:pt x="217" y="522"/>
                  </a:moveTo>
                  <a:lnTo>
                    <a:pt x="227" y="526"/>
                  </a:lnTo>
                  <a:lnTo>
                    <a:pt x="225" y="526"/>
                  </a:lnTo>
                  <a:lnTo>
                    <a:pt x="230" y="527"/>
                  </a:lnTo>
                  <a:cubicBezTo>
                    <a:pt x="235" y="528"/>
                    <a:pt x="237" y="532"/>
                    <a:pt x="236" y="536"/>
                  </a:cubicBezTo>
                  <a:cubicBezTo>
                    <a:pt x="235" y="541"/>
                    <a:pt x="231" y="544"/>
                    <a:pt x="227" y="543"/>
                  </a:cubicBezTo>
                  <a:lnTo>
                    <a:pt x="222" y="541"/>
                  </a:lnTo>
                  <a:cubicBezTo>
                    <a:pt x="221" y="541"/>
                    <a:pt x="221" y="541"/>
                    <a:pt x="220" y="541"/>
                  </a:cubicBezTo>
                  <a:lnTo>
                    <a:pt x="210" y="537"/>
                  </a:lnTo>
                  <a:cubicBezTo>
                    <a:pt x="206" y="535"/>
                    <a:pt x="204" y="530"/>
                    <a:pt x="206" y="526"/>
                  </a:cubicBezTo>
                  <a:cubicBezTo>
                    <a:pt x="208" y="522"/>
                    <a:pt x="212" y="520"/>
                    <a:pt x="217" y="522"/>
                  </a:cubicBezTo>
                  <a:close/>
                  <a:moveTo>
                    <a:pt x="262" y="534"/>
                  </a:moveTo>
                  <a:lnTo>
                    <a:pt x="278" y="538"/>
                  </a:lnTo>
                  <a:cubicBezTo>
                    <a:pt x="282" y="538"/>
                    <a:pt x="285" y="543"/>
                    <a:pt x="284" y="547"/>
                  </a:cubicBezTo>
                  <a:cubicBezTo>
                    <a:pt x="283" y="552"/>
                    <a:pt x="279" y="554"/>
                    <a:pt x="274" y="553"/>
                  </a:cubicBezTo>
                  <a:lnTo>
                    <a:pt x="258" y="550"/>
                  </a:lnTo>
                  <a:cubicBezTo>
                    <a:pt x="254" y="549"/>
                    <a:pt x="251" y="544"/>
                    <a:pt x="252" y="540"/>
                  </a:cubicBezTo>
                  <a:cubicBezTo>
                    <a:pt x="253" y="536"/>
                    <a:pt x="258" y="533"/>
                    <a:pt x="262" y="534"/>
                  </a:cubicBezTo>
                  <a:close/>
                  <a:moveTo>
                    <a:pt x="309" y="542"/>
                  </a:moveTo>
                  <a:lnTo>
                    <a:pt x="325" y="543"/>
                  </a:lnTo>
                  <a:cubicBezTo>
                    <a:pt x="330" y="544"/>
                    <a:pt x="333" y="548"/>
                    <a:pt x="333" y="552"/>
                  </a:cubicBezTo>
                  <a:cubicBezTo>
                    <a:pt x="332" y="557"/>
                    <a:pt x="328" y="560"/>
                    <a:pt x="324" y="560"/>
                  </a:cubicBezTo>
                  <a:lnTo>
                    <a:pt x="308" y="558"/>
                  </a:lnTo>
                  <a:cubicBezTo>
                    <a:pt x="303" y="558"/>
                    <a:pt x="300" y="554"/>
                    <a:pt x="300" y="549"/>
                  </a:cubicBezTo>
                  <a:cubicBezTo>
                    <a:pt x="300" y="545"/>
                    <a:pt x="304" y="542"/>
                    <a:pt x="309" y="542"/>
                  </a:cubicBezTo>
                  <a:close/>
                  <a:moveTo>
                    <a:pt x="357" y="546"/>
                  </a:moveTo>
                  <a:lnTo>
                    <a:pt x="361" y="546"/>
                  </a:lnTo>
                  <a:lnTo>
                    <a:pt x="360" y="546"/>
                  </a:lnTo>
                  <a:lnTo>
                    <a:pt x="372" y="545"/>
                  </a:lnTo>
                  <a:cubicBezTo>
                    <a:pt x="377" y="545"/>
                    <a:pt x="381" y="548"/>
                    <a:pt x="381" y="553"/>
                  </a:cubicBezTo>
                  <a:cubicBezTo>
                    <a:pt x="381" y="557"/>
                    <a:pt x="378" y="561"/>
                    <a:pt x="374" y="562"/>
                  </a:cubicBezTo>
                  <a:lnTo>
                    <a:pt x="361" y="563"/>
                  </a:lnTo>
                  <a:cubicBezTo>
                    <a:pt x="361" y="563"/>
                    <a:pt x="360" y="563"/>
                    <a:pt x="360" y="563"/>
                  </a:cubicBezTo>
                  <a:lnTo>
                    <a:pt x="356" y="562"/>
                  </a:lnTo>
                  <a:cubicBezTo>
                    <a:pt x="352" y="562"/>
                    <a:pt x="348" y="558"/>
                    <a:pt x="349" y="553"/>
                  </a:cubicBezTo>
                  <a:cubicBezTo>
                    <a:pt x="349" y="549"/>
                    <a:pt x="353" y="546"/>
                    <a:pt x="357" y="546"/>
                  </a:cubicBezTo>
                  <a:close/>
                  <a:moveTo>
                    <a:pt x="405" y="543"/>
                  </a:moveTo>
                  <a:lnTo>
                    <a:pt x="421" y="541"/>
                  </a:lnTo>
                  <a:cubicBezTo>
                    <a:pt x="425" y="541"/>
                    <a:pt x="429" y="544"/>
                    <a:pt x="430" y="549"/>
                  </a:cubicBezTo>
                  <a:cubicBezTo>
                    <a:pt x="430" y="553"/>
                    <a:pt x="427" y="557"/>
                    <a:pt x="422" y="557"/>
                  </a:cubicBezTo>
                  <a:lnTo>
                    <a:pt x="406" y="559"/>
                  </a:lnTo>
                  <a:cubicBezTo>
                    <a:pt x="402" y="559"/>
                    <a:pt x="398" y="556"/>
                    <a:pt x="397" y="551"/>
                  </a:cubicBezTo>
                  <a:cubicBezTo>
                    <a:pt x="397" y="547"/>
                    <a:pt x="400" y="543"/>
                    <a:pt x="405" y="543"/>
                  </a:cubicBezTo>
                  <a:close/>
                  <a:moveTo>
                    <a:pt x="452" y="536"/>
                  </a:moveTo>
                  <a:lnTo>
                    <a:pt x="468" y="532"/>
                  </a:lnTo>
                  <a:cubicBezTo>
                    <a:pt x="472" y="531"/>
                    <a:pt x="476" y="534"/>
                    <a:pt x="477" y="538"/>
                  </a:cubicBezTo>
                  <a:cubicBezTo>
                    <a:pt x="478" y="542"/>
                    <a:pt x="476" y="547"/>
                    <a:pt x="471" y="548"/>
                  </a:cubicBezTo>
                  <a:lnTo>
                    <a:pt x="455" y="551"/>
                  </a:lnTo>
                  <a:cubicBezTo>
                    <a:pt x="451" y="552"/>
                    <a:pt x="447" y="550"/>
                    <a:pt x="446" y="545"/>
                  </a:cubicBezTo>
                  <a:cubicBezTo>
                    <a:pt x="445" y="541"/>
                    <a:pt x="447" y="537"/>
                    <a:pt x="452" y="536"/>
                  </a:cubicBezTo>
                  <a:close/>
                  <a:moveTo>
                    <a:pt x="498" y="525"/>
                  </a:moveTo>
                  <a:lnTo>
                    <a:pt x="513" y="518"/>
                  </a:lnTo>
                  <a:cubicBezTo>
                    <a:pt x="517" y="516"/>
                    <a:pt x="521" y="518"/>
                    <a:pt x="523" y="522"/>
                  </a:cubicBezTo>
                  <a:cubicBezTo>
                    <a:pt x="525" y="526"/>
                    <a:pt x="523" y="531"/>
                    <a:pt x="519" y="533"/>
                  </a:cubicBezTo>
                  <a:lnTo>
                    <a:pt x="504" y="539"/>
                  </a:lnTo>
                  <a:cubicBezTo>
                    <a:pt x="500" y="541"/>
                    <a:pt x="495" y="539"/>
                    <a:pt x="493" y="535"/>
                  </a:cubicBezTo>
                  <a:cubicBezTo>
                    <a:pt x="492" y="531"/>
                    <a:pt x="494" y="526"/>
                    <a:pt x="498" y="525"/>
                  </a:cubicBezTo>
                  <a:close/>
                  <a:moveTo>
                    <a:pt x="542" y="505"/>
                  </a:moveTo>
                  <a:lnTo>
                    <a:pt x="554" y="500"/>
                  </a:lnTo>
                  <a:lnTo>
                    <a:pt x="553" y="501"/>
                  </a:lnTo>
                  <a:lnTo>
                    <a:pt x="556" y="499"/>
                  </a:lnTo>
                  <a:cubicBezTo>
                    <a:pt x="560" y="496"/>
                    <a:pt x="565" y="498"/>
                    <a:pt x="567" y="501"/>
                  </a:cubicBezTo>
                  <a:cubicBezTo>
                    <a:pt x="570" y="505"/>
                    <a:pt x="568" y="510"/>
                    <a:pt x="565" y="513"/>
                  </a:cubicBezTo>
                  <a:lnTo>
                    <a:pt x="562" y="514"/>
                  </a:lnTo>
                  <a:cubicBezTo>
                    <a:pt x="561" y="515"/>
                    <a:pt x="561" y="515"/>
                    <a:pt x="561" y="515"/>
                  </a:cubicBezTo>
                  <a:lnTo>
                    <a:pt x="549" y="520"/>
                  </a:lnTo>
                  <a:cubicBezTo>
                    <a:pt x="545" y="522"/>
                    <a:pt x="540" y="520"/>
                    <a:pt x="538" y="516"/>
                  </a:cubicBezTo>
                  <a:cubicBezTo>
                    <a:pt x="536" y="512"/>
                    <a:pt x="538" y="507"/>
                    <a:pt x="542" y="505"/>
                  </a:cubicBezTo>
                  <a:close/>
                  <a:moveTo>
                    <a:pt x="583" y="481"/>
                  </a:moveTo>
                  <a:lnTo>
                    <a:pt x="597" y="473"/>
                  </a:lnTo>
                  <a:cubicBezTo>
                    <a:pt x="601" y="470"/>
                    <a:pt x="606" y="471"/>
                    <a:pt x="608" y="475"/>
                  </a:cubicBezTo>
                  <a:cubicBezTo>
                    <a:pt x="611" y="479"/>
                    <a:pt x="610" y="484"/>
                    <a:pt x="606" y="486"/>
                  </a:cubicBezTo>
                  <a:lnTo>
                    <a:pt x="592" y="495"/>
                  </a:lnTo>
                  <a:cubicBezTo>
                    <a:pt x="588" y="498"/>
                    <a:pt x="583" y="496"/>
                    <a:pt x="581" y="493"/>
                  </a:cubicBezTo>
                  <a:cubicBezTo>
                    <a:pt x="578" y="489"/>
                    <a:pt x="580" y="484"/>
                    <a:pt x="583" y="481"/>
                  </a:cubicBezTo>
                  <a:close/>
                  <a:moveTo>
                    <a:pt x="621" y="453"/>
                  </a:moveTo>
                  <a:lnTo>
                    <a:pt x="633" y="442"/>
                  </a:lnTo>
                  <a:cubicBezTo>
                    <a:pt x="636" y="439"/>
                    <a:pt x="641" y="439"/>
                    <a:pt x="644" y="442"/>
                  </a:cubicBezTo>
                  <a:cubicBezTo>
                    <a:pt x="647" y="445"/>
                    <a:pt x="647" y="451"/>
                    <a:pt x="644" y="454"/>
                  </a:cubicBezTo>
                  <a:lnTo>
                    <a:pt x="632" y="465"/>
                  </a:lnTo>
                  <a:cubicBezTo>
                    <a:pt x="629" y="468"/>
                    <a:pt x="623" y="468"/>
                    <a:pt x="620" y="464"/>
                  </a:cubicBezTo>
                  <a:cubicBezTo>
                    <a:pt x="617" y="461"/>
                    <a:pt x="617" y="456"/>
                    <a:pt x="621" y="453"/>
                  </a:cubicBezTo>
                  <a:close/>
                  <a:moveTo>
                    <a:pt x="653" y="419"/>
                  </a:moveTo>
                  <a:lnTo>
                    <a:pt x="662" y="406"/>
                  </a:lnTo>
                  <a:cubicBezTo>
                    <a:pt x="665" y="402"/>
                    <a:pt x="670" y="401"/>
                    <a:pt x="674" y="404"/>
                  </a:cubicBezTo>
                  <a:cubicBezTo>
                    <a:pt x="677" y="406"/>
                    <a:pt x="678" y="411"/>
                    <a:pt x="676" y="415"/>
                  </a:cubicBezTo>
                  <a:lnTo>
                    <a:pt x="667" y="428"/>
                  </a:lnTo>
                  <a:cubicBezTo>
                    <a:pt x="664" y="432"/>
                    <a:pt x="659" y="433"/>
                    <a:pt x="655" y="430"/>
                  </a:cubicBezTo>
                  <a:cubicBezTo>
                    <a:pt x="652" y="428"/>
                    <a:pt x="651" y="423"/>
                    <a:pt x="653" y="419"/>
                  </a:cubicBezTo>
                  <a:close/>
                  <a:moveTo>
                    <a:pt x="679" y="380"/>
                  </a:moveTo>
                  <a:lnTo>
                    <a:pt x="685" y="365"/>
                  </a:lnTo>
                  <a:cubicBezTo>
                    <a:pt x="687" y="361"/>
                    <a:pt x="691" y="359"/>
                    <a:pt x="696" y="360"/>
                  </a:cubicBezTo>
                  <a:cubicBezTo>
                    <a:pt x="700" y="362"/>
                    <a:pt x="702" y="367"/>
                    <a:pt x="700" y="371"/>
                  </a:cubicBezTo>
                  <a:lnTo>
                    <a:pt x="694" y="386"/>
                  </a:lnTo>
                  <a:cubicBezTo>
                    <a:pt x="692" y="390"/>
                    <a:pt x="687" y="392"/>
                    <a:pt x="683" y="390"/>
                  </a:cubicBezTo>
                  <a:cubicBezTo>
                    <a:pt x="679" y="389"/>
                    <a:pt x="677" y="384"/>
                    <a:pt x="679" y="380"/>
                  </a:cubicBezTo>
                  <a:close/>
                  <a:moveTo>
                    <a:pt x="697" y="335"/>
                  </a:moveTo>
                  <a:lnTo>
                    <a:pt x="698" y="333"/>
                  </a:lnTo>
                  <a:cubicBezTo>
                    <a:pt x="700" y="329"/>
                    <a:pt x="704" y="327"/>
                    <a:pt x="709" y="329"/>
                  </a:cubicBezTo>
                  <a:cubicBezTo>
                    <a:pt x="713" y="331"/>
                    <a:pt x="715" y="335"/>
                    <a:pt x="713" y="340"/>
                  </a:cubicBezTo>
                  <a:lnTo>
                    <a:pt x="712" y="341"/>
                  </a:lnTo>
                  <a:cubicBezTo>
                    <a:pt x="711" y="345"/>
                    <a:pt x="706" y="347"/>
                    <a:pt x="702" y="345"/>
                  </a:cubicBezTo>
                  <a:cubicBezTo>
                    <a:pt x="698" y="344"/>
                    <a:pt x="696" y="339"/>
                    <a:pt x="697" y="335"/>
                  </a:cubicBezTo>
                  <a:close/>
                </a:path>
              </a:pathLst>
            </a:custGeom>
            <a:solidFill>
              <a:srgbClr val="000000"/>
            </a:solidFill>
            <a:ln w="14288" cap="flat">
              <a:solidFill>
                <a:srgbClr val="000000"/>
              </a:solidFill>
              <a:prstDash val="solid"/>
              <a:bevel/>
              <a:headEnd/>
              <a:tailEnd/>
            </a:ln>
          </p:spPr>
          <p:txBody>
            <a:bodyPr/>
            <a:lstStyle/>
            <a:p>
              <a:endParaRPr lang="zh-CN" altLang="en-US"/>
            </a:p>
          </p:txBody>
        </p:sp>
        <p:sp>
          <p:nvSpPr>
            <p:cNvPr id="24677" name="Line 56"/>
            <p:cNvSpPr>
              <a:spLocks noChangeShapeType="1"/>
            </p:cNvSpPr>
            <p:nvPr/>
          </p:nvSpPr>
          <p:spPr bwMode="auto">
            <a:xfrm>
              <a:off x="4169" y="2105"/>
              <a:ext cx="1" cy="1"/>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78" name="Freeform 57"/>
            <p:cNvSpPr>
              <a:spLocks/>
            </p:cNvSpPr>
            <p:nvPr/>
          </p:nvSpPr>
          <p:spPr bwMode="auto">
            <a:xfrm>
              <a:off x="4135" y="2143"/>
              <a:ext cx="53" cy="57"/>
            </a:xfrm>
            <a:custGeom>
              <a:avLst/>
              <a:gdLst>
                <a:gd name="T0" fmla="*/ 1 w 94"/>
                <a:gd name="T1" fmla="*/ 1 h 108"/>
                <a:gd name="T2" fmla="*/ 0 w 94"/>
                <a:gd name="T3" fmla="*/ 1 h 108"/>
                <a:gd name="T4" fmla="*/ 1 w 94"/>
                <a:gd name="T5" fmla="*/ 0 h 108"/>
                <a:gd name="T6" fmla="*/ 1 w 94"/>
                <a:gd name="T7" fmla="*/ 0 h 108"/>
                <a:gd name="T8" fmla="*/ 1 w 94"/>
                <a:gd name="T9" fmla="*/ 1 h 108"/>
                <a:gd name="T10" fmla="*/ 0 60000 65536"/>
                <a:gd name="T11" fmla="*/ 0 60000 65536"/>
                <a:gd name="T12" fmla="*/ 0 60000 65536"/>
                <a:gd name="T13" fmla="*/ 0 60000 65536"/>
                <a:gd name="T14" fmla="*/ 0 60000 65536"/>
                <a:gd name="T15" fmla="*/ 0 w 94"/>
                <a:gd name="T16" fmla="*/ 0 h 108"/>
                <a:gd name="T17" fmla="*/ 94 w 94"/>
                <a:gd name="T18" fmla="*/ 108 h 108"/>
              </a:gdLst>
              <a:ahLst/>
              <a:cxnLst>
                <a:cxn ang="T10">
                  <a:pos x="T0" y="T1"/>
                </a:cxn>
                <a:cxn ang="T11">
                  <a:pos x="T2" y="T3"/>
                </a:cxn>
                <a:cxn ang="T12">
                  <a:pos x="T4" y="T5"/>
                </a:cxn>
                <a:cxn ang="T13">
                  <a:pos x="T6" y="T7"/>
                </a:cxn>
                <a:cxn ang="T14">
                  <a:pos x="T8" y="T9"/>
                </a:cxn>
              </a:cxnLst>
              <a:rect l="T15" t="T16" r="T17" b="T18"/>
              <a:pathLst>
                <a:path w="94" h="108">
                  <a:moveTo>
                    <a:pt x="94" y="108"/>
                  </a:moveTo>
                  <a:lnTo>
                    <a:pt x="0" y="62"/>
                  </a:lnTo>
                  <a:cubicBezTo>
                    <a:pt x="32" y="54"/>
                    <a:pt x="58" y="32"/>
                    <a:pt x="72" y="0"/>
                  </a:cubicBezTo>
                  <a:lnTo>
                    <a:pt x="94" y="108"/>
                  </a:lnTo>
                  <a:close/>
                </a:path>
              </a:pathLst>
            </a:custGeom>
            <a:solidFill>
              <a:srgbClr val="000000"/>
            </a:solidFill>
            <a:ln w="0">
              <a:solidFill>
                <a:srgbClr val="000000"/>
              </a:solidFill>
              <a:prstDash val="solid"/>
              <a:round/>
              <a:headEnd/>
              <a:tailEnd/>
            </a:ln>
          </p:spPr>
          <p:txBody>
            <a:bodyPr/>
            <a:lstStyle/>
            <a:p>
              <a:endParaRPr lang="zh-CN" altLang="en-US"/>
            </a:p>
          </p:txBody>
        </p:sp>
      </p:grpSp>
      <p:graphicFrame>
        <p:nvGraphicFramePr>
          <p:cNvPr id="24585" name="Object 61"/>
          <p:cNvGraphicFramePr>
            <a:graphicFrameLocks noChangeAspect="1"/>
          </p:cNvGraphicFramePr>
          <p:nvPr/>
        </p:nvGraphicFramePr>
        <p:xfrm>
          <a:off x="1298575" y="3924300"/>
          <a:ext cx="1366838" cy="369888"/>
        </p:xfrm>
        <a:graphic>
          <a:graphicData uri="http://schemas.openxmlformats.org/presentationml/2006/ole">
            <mc:AlternateContent xmlns:mc="http://schemas.openxmlformats.org/markup-compatibility/2006">
              <mc:Choice xmlns:v="urn:schemas-microsoft-com:vml" Requires="v">
                <p:oleObj spid="_x0000_s24707" name="Equation" r:id="rId4" imgW="901309" imgH="241195" progId="Equation.3">
                  <p:embed/>
                </p:oleObj>
              </mc:Choice>
              <mc:Fallback>
                <p:oleObj name="Equation" r:id="rId4" imgW="901309" imgH="241195" progId="Equation.3">
                  <p:embed/>
                  <p:pic>
                    <p:nvPicPr>
                      <p:cNvPr id="0" name="Object 6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8575" y="3924300"/>
                        <a:ext cx="1366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6" name="Object 63"/>
          <p:cNvGraphicFramePr>
            <a:graphicFrameLocks noChangeAspect="1"/>
          </p:cNvGraphicFramePr>
          <p:nvPr/>
        </p:nvGraphicFramePr>
        <p:xfrm>
          <a:off x="2579688" y="4391025"/>
          <a:ext cx="1254125" cy="650875"/>
        </p:xfrm>
        <a:graphic>
          <a:graphicData uri="http://schemas.openxmlformats.org/presentationml/2006/ole">
            <mc:AlternateContent xmlns:mc="http://schemas.openxmlformats.org/markup-compatibility/2006">
              <mc:Choice xmlns:v="urn:schemas-microsoft-com:vml" Requires="v">
                <p:oleObj spid="_x0000_s24708" name="Equation" r:id="rId6" imgW="837836" imgH="431613" progId="Equation.3">
                  <p:embed/>
                </p:oleObj>
              </mc:Choice>
              <mc:Fallback>
                <p:oleObj name="Equation" r:id="rId6" imgW="837836" imgH="431613" progId="Equation.3">
                  <p:embed/>
                  <p:pic>
                    <p:nvPicPr>
                      <p:cNvPr id="0" name="Object 6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79688" y="4391025"/>
                        <a:ext cx="125412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7" name="Text Box 65"/>
          <p:cNvSpPr txBox="1">
            <a:spLocks noChangeArrowheads="1"/>
          </p:cNvSpPr>
          <p:nvPr/>
        </p:nvSpPr>
        <p:spPr bwMode="auto">
          <a:xfrm>
            <a:off x="506413" y="3925888"/>
            <a:ext cx="803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Then</a:t>
            </a:r>
            <a:endParaRPr lang="el-GR">
              <a:cs typeface="Arial" charset="0"/>
              <a:sym typeface="Symbol" pitchFamily="18" charset="2"/>
            </a:endParaRPr>
          </a:p>
        </p:txBody>
      </p:sp>
      <p:grpSp>
        <p:nvGrpSpPr>
          <p:cNvPr id="24588" name="Group 119"/>
          <p:cNvGrpSpPr>
            <a:grpSpLocks/>
          </p:cNvGrpSpPr>
          <p:nvPr/>
        </p:nvGrpSpPr>
        <p:grpSpPr bwMode="auto">
          <a:xfrm>
            <a:off x="4287838" y="3932238"/>
            <a:ext cx="4213225" cy="1671637"/>
            <a:chOff x="2681" y="2692"/>
            <a:chExt cx="2654" cy="1053"/>
          </a:xfrm>
        </p:grpSpPr>
        <p:sp>
          <p:nvSpPr>
            <p:cNvPr id="24591" name="AutoShape 66"/>
            <p:cNvSpPr>
              <a:spLocks noChangeAspect="1" noChangeArrowheads="1" noTextEdit="1"/>
            </p:cNvSpPr>
            <p:nvPr/>
          </p:nvSpPr>
          <p:spPr bwMode="auto">
            <a:xfrm>
              <a:off x="2681" y="2692"/>
              <a:ext cx="2654" cy="1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592" name="Freeform 68"/>
            <p:cNvSpPr>
              <a:spLocks/>
            </p:cNvSpPr>
            <p:nvPr/>
          </p:nvSpPr>
          <p:spPr bwMode="auto">
            <a:xfrm>
              <a:off x="3198" y="3044"/>
              <a:ext cx="198" cy="202"/>
            </a:xfrm>
            <a:custGeom>
              <a:avLst/>
              <a:gdLst>
                <a:gd name="T0" fmla="*/ 0 w 384"/>
                <a:gd name="T1" fmla="*/ 0 h 410"/>
                <a:gd name="T2" fmla="*/ 1 w 384"/>
                <a:gd name="T3" fmla="*/ 0 h 410"/>
                <a:gd name="T4" fmla="*/ 1 w 384"/>
                <a:gd name="T5" fmla="*/ 0 h 410"/>
                <a:gd name="T6" fmla="*/ 1 w 384"/>
                <a:gd name="T7" fmla="*/ 0 h 410"/>
                <a:gd name="T8" fmla="*/ 1 w 384"/>
                <a:gd name="T9" fmla="*/ 0 h 410"/>
                <a:gd name="T10" fmla="*/ 0 w 384"/>
                <a:gd name="T11" fmla="*/ 0 h 410"/>
                <a:gd name="T12" fmla="*/ 0 60000 65536"/>
                <a:gd name="T13" fmla="*/ 0 60000 65536"/>
                <a:gd name="T14" fmla="*/ 0 60000 65536"/>
                <a:gd name="T15" fmla="*/ 0 60000 65536"/>
                <a:gd name="T16" fmla="*/ 0 60000 65536"/>
                <a:gd name="T17" fmla="*/ 0 60000 65536"/>
                <a:gd name="T18" fmla="*/ 0 w 384"/>
                <a:gd name="T19" fmla="*/ 0 h 410"/>
                <a:gd name="T20" fmla="*/ 384 w 384"/>
                <a:gd name="T21" fmla="*/ 410 h 410"/>
              </a:gdLst>
              <a:ahLst/>
              <a:cxnLst>
                <a:cxn ang="T12">
                  <a:pos x="T0" y="T1"/>
                </a:cxn>
                <a:cxn ang="T13">
                  <a:pos x="T2" y="T3"/>
                </a:cxn>
                <a:cxn ang="T14">
                  <a:pos x="T4" y="T5"/>
                </a:cxn>
                <a:cxn ang="T15">
                  <a:pos x="T6" y="T7"/>
                </a:cxn>
                <a:cxn ang="T16">
                  <a:pos x="T8" y="T9"/>
                </a:cxn>
                <a:cxn ang="T17">
                  <a:pos x="T10" y="T11"/>
                </a:cxn>
              </a:cxnLst>
              <a:rect l="T18" t="T19" r="T20" b="T21"/>
              <a:pathLst>
                <a:path w="384" h="410">
                  <a:moveTo>
                    <a:pt x="0" y="205"/>
                  </a:moveTo>
                  <a:cubicBezTo>
                    <a:pt x="0" y="92"/>
                    <a:pt x="86" y="0"/>
                    <a:pt x="192" y="0"/>
                  </a:cubicBezTo>
                  <a:cubicBezTo>
                    <a:pt x="298" y="0"/>
                    <a:pt x="384" y="92"/>
                    <a:pt x="384" y="205"/>
                  </a:cubicBezTo>
                  <a:cubicBezTo>
                    <a:pt x="384" y="205"/>
                    <a:pt x="384" y="205"/>
                    <a:pt x="384" y="205"/>
                  </a:cubicBezTo>
                  <a:cubicBezTo>
                    <a:pt x="384" y="318"/>
                    <a:pt x="298" y="410"/>
                    <a:pt x="192" y="410"/>
                  </a:cubicBezTo>
                  <a:cubicBezTo>
                    <a:pt x="86" y="410"/>
                    <a:pt x="0" y="318"/>
                    <a:pt x="0" y="205"/>
                  </a:cubicBezTo>
                </a:path>
              </a:pathLst>
            </a:custGeom>
            <a:solidFill>
              <a:srgbClr val="FFFFFF"/>
            </a:solidFill>
            <a:ln w="0">
              <a:solidFill>
                <a:srgbClr val="000000"/>
              </a:solidFill>
              <a:prstDash val="solid"/>
              <a:round/>
              <a:headEnd/>
              <a:tailEnd/>
            </a:ln>
          </p:spPr>
          <p:txBody>
            <a:bodyPr/>
            <a:lstStyle/>
            <a:p>
              <a:endParaRPr lang="zh-CN" altLang="en-US"/>
            </a:p>
          </p:txBody>
        </p:sp>
        <p:sp>
          <p:nvSpPr>
            <p:cNvPr id="24593" name="Freeform 69"/>
            <p:cNvSpPr>
              <a:spLocks noEditPoints="1"/>
            </p:cNvSpPr>
            <p:nvPr/>
          </p:nvSpPr>
          <p:spPr bwMode="auto">
            <a:xfrm>
              <a:off x="3198" y="3044"/>
              <a:ext cx="198" cy="202"/>
            </a:xfrm>
            <a:custGeom>
              <a:avLst/>
              <a:gdLst>
                <a:gd name="T0" fmla="*/ 1 w 384"/>
                <a:gd name="T1" fmla="*/ 0 h 410"/>
                <a:gd name="T2" fmla="*/ 1 w 384"/>
                <a:gd name="T3" fmla="*/ 0 h 410"/>
                <a:gd name="T4" fmla="*/ 1 w 384"/>
                <a:gd name="T5" fmla="*/ 0 h 410"/>
                <a:gd name="T6" fmla="*/ 1 w 384"/>
                <a:gd name="T7" fmla="*/ 0 h 410"/>
                <a:gd name="T8" fmla="*/ 0 w 384"/>
                <a:gd name="T9" fmla="*/ 0 h 410"/>
                <a:gd name="T10" fmla="*/ 1 w 384"/>
                <a:gd name="T11" fmla="*/ 0 h 410"/>
                <a:gd name="T12" fmla="*/ 1 w 384"/>
                <a:gd name="T13" fmla="*/ 0 h 410"/>
                <a:gd name="T14" fmla="*/ 1 w 384"/>
                <a:gd name="T15" fmla="*/ 0 h 410"/>
                <a:gd name="T16" fmla="*/ 1 w 384"/>
                <a:gd name="T17" fmla="*/ 0 h 410"/>
                <a:gd name="T18" fmla="*/ 0 w 384"/>
                <a:gd name="T19" fmla="*/ 0 h 4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4"/>
                <a:gd name="T31" fmla="*/ 0 h 410"/>
                <a:gd name="T32" fmla="*/ 384 w 384"/>
                <a:gd name="T33" fmla="*/ 410 h 4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4" h="410">
                  <a:moveTo>
                    <a:pt x="56" y="60"/>
                  </a:moveTo>
                  <a:lnTo>
                    <a:pt x="328" y="350"/>
                  </a:lnTo>
                  <a:moveTo>
                    <a:pt x="328" y="60"/>
                  </a:moveTo>
                  <a:lnTo>
                    <a:pt x="56" y="350"/>
                  </a:lnTo>
                  <a:moveTo>
                    <a:pt x="0" y="205"/>
                  </a:moveTo>
                  <a:cubicBezTo>
                    <a:pt x="0" y="92"/>
                    <a:pt x="86" y="0"/>
                    <a:pt x="192" y="0"/>
                  </a:cubicBezTo>
                  <a:cubicBezTo>
                    <a:pt x="298" y="0"/>
                    <a:pt x="384" y="92"/>
                    <a:pt x="384" y="205"/>
                  </a:cubicBezTo>
                  <a:cubicBezTo>
                    <a:pt x="384" y="205"/>
                    <a:pt x="384" y="205"/>
                    <a:pt x="384" y="205"/>
                  </a:cubicBezTo>
                  <a:cubicBezTo>
                    <a:pt x="384" y="318"/>
                    <a:pt x="298" y="410"/>
                    <a:pt x="192" y="410"/>
                  </a:cubicBezTo>
                  <a:cubicBezTo>
                    <a:pt x="86" y="410"/>
                    <a:pt x="0" y="318"/>
                    <a:pt x="0" y="205"/>
                  </a:cubicBezTo>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4" name="Rectangle 70"/>
            <p:cNvSpPr>
              <a:spLocks noChangeArrowheads="1"/>
            </p:cNvSpPr>
            <p:nvPr/>
          </p:nvSpPr>
          <p:spPr bwMode="auto">
            <a:xfrm>
              <a:off x="3218" y="3086"/>
              <a:ext cx="5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1200">
                  <a:solidFill>
                    <a:srgbClr val="000000"/>
                  </a:solidFill>
                  <a:ea typeface="SimSun" pitchFamily="2" charset="-122"/>
                </a:rPr>
                <a:t>+</a:t>
              </a:r>
              <a:endParaRPr lang="en-GB" altLang="zh-CN">
                <a:ea typeface="SimSun" pitchFamily="2" charset="-122"/>
              </a:endParaRPr>
            </a:p>
          </p:txBody>
        </p:sp>
        <p:sp>
          <p:nvSpPr>
            <p:cNvPr id="24595" name="Rectangle 71"/>
            <p:cNvSpPr>
              <a:spLocks noChangeArrowheads="1"/>
            </p:cNvSpPr>
            <p:nvPr/>
          </p:nvSpPr>
          <p:spPr bwMode="auto">
            <a:xfrm>
              <a:off x="3284" y="3141"/>
              <a:ext cx="3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1200">
                  <a:solidFill>
                    <a:srgbClr val="000000"/>
                  </a:solidFill>
                  <a:ea typeface="SimSun" pitchFamily="2" charset="-122"/>
                </a:rPr>
                <a:t>-</a:t>
              </a:r>
              <a:endParaRPr lang="en-GB" altLang="zh-CN">
                <a:ea typeface="SimSun" pitchFamily="2" charset="-122"/>
              </a:endParaRPr>
            </a:p>
          </p:txBody>
        </p:sp>
        <p:sp>
          <p:nvSpPr>
            <p:cNvPr id="24596" name="Line 72"/>
            <p:cNvSpPr>
              <a:spLocks noChangeShapeType="1"/>
            </p:cNvSpPr>
            <p:nvPr/>
          </p:nvSpPr>
          <p:spPr bwMode="auto">
            <a:xfrm>
              <a:off x="2868" y="3145"/>
              <a:ext cx="330" cy="1"/>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7" name="Oval 73"/>
            <p:cNvSpPr>
              <a:spLocks noChangeArrowheads="1"/>
            </p:cNvSpPr>
            <p:nvPr/>
          </p:nvSpPr>
          <p:spPr bwMode="auto">
            <a:xfrm>
              <a:off x="2851" y="3129"/>
              <a:ext cx="33" cy="33"/>
            </a:xfrm>
            <a:prstGeom prst="ellipse">
              <a:avLst/>
            </a:prstGeom>
            <a:solidFill>
              <a:srgbClr val="FFFFFF"/>
            </a:solidFill>
            <a:ln w="0">
              <a:solidFill>
                <a:srgbClr val="000000"/>
              </a:solidFill>
              <a:round/>
              <a:headEnd/>
              <a:tailEnd/>
            </a:ln>
          </p:spPr>
          <p:txBody>
            <a:bodyPr/>
            <a:lstStyle/>
            <a:p>
              <a:endParaRPr lang="en-US"/>
            </a:p>
          </p:txBody>
        </p:sp>
        <p:sp>
          <p:nvSpPr>
            <p:cNvPr id="24598" name="Oval 74"/>
            <p:cNvSpPr>
              <a:spLocks noChangeArrowheads="1"/>
            </p:cNvSpPr>
            <p:nvPr/>
          </p:nvSpPr>
          <p:spPr bwMode="auto">
            <a:xfrm>
              <a:off x="2851" y="3129"/>
              <a:ext cx="33" cy="33"/>
            </a:xfrm>
            <a:prstGeom prst="ellipse">
              <a:avLst/>
            </a:pr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99" name="Rectangle 75"/>
            <p:cNvSpPr>
              <a:spLocks noChangeArrowheads="1"/>
            </p:cNvSpPr>
            <p:nvPr/>
          </p:nvSpPr>
          <p:spPr bwMode="auto">
            <a:xfrm>
              <a:off x="2731" y="2999"/>
              <a:ext cx="5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1400" i="1">
                  <a:solidFill>
                    <a:srgbClr val="000000"/>
                  </a:solidFill>
                  <a:latin typeface="Times New Roman" pitchFamily="18" charset="0"/>
                  <a:ea typeface="SimSun" pitchFamily="2" charset="-122"/>
                </a:rPr>
                <a:t>x</a:t>
              </a:r>
              <a:endParaRPr lang="en-GB" altLang="zh-CN">
                <a:ea typeface="SimSun" pitchFamily="2" charset="-122"/>
              </a:endParaRPr>
            </a:p>
          </p:txBody>
        </p:sp>
        <p:sp>
          <p:nvSpPr>
            <p:cNvPr id="24600" name="Rectangle 76"/>
            <p:cNvSpPr>
              <a:spLocks noChangeArrowheads="1"/>
            </p:cNvSpPr>
            <p:nvPr/>
          </p:nvSpPr>
          <p:spPr bwMode="auto">
            <a:xfrm>
              <a:off x="2780" y="3071"/>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800">
                  <a:solidFill>
                    <a:srgbClr val="000000"/>
                  </a:solidFill>
                  <a:ea typeface="SimSun" pitchFamily="2" charset="-122"/>
                </a:rPr>
                <a:t>g</a:t>
              </a:r>
              <a:endParaRPr lang="en-GB" altLang="zh-CN">
                <a:ea typeface="SimSun" pitchFamily="2" charset="-122"/>
              </a:endParaRPr>
            </a:p>
          </p:txBody>
        </p:sp>
        <p:sp>
          <p:nvSpPr>
            <p:cNvPr id="24601" name="Rectangle 77"/>
            <p:cNvSpPr>
              <a:spLocks noChangeArrowheads="1"/>
            </p:cNvSpPr>
            <p:nvPr/>
          </p:nvSpPr>
          <p:spPr bwMode="auto">
            <a:xfrm>
              <a:off x="2813" y="3007"/>
              <a:ext cx="16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1200">
                  <a:solidFill>
                    <a:srgbClr val="000000"/>
                  </a:solidFill>
                  <a:ea typeface="SimSun" pitchFamily="2" charset="-122"/>
                </a:rPr>
                <a:t> = 0</a:t>
              </a:r>
              <a:endParaRPr lang="en-GB" altLang="zh-CN">
                <a:ea typeface="SimSun" pitchFamily="2" charset="-122"/>
              </a:endParaRPr>
            </a:p>
          </p:txBody>
        </p:sp>
        <p:sp>
          <p:nvSpPr>
            <p:cNvPr id="24602" name="Line 78"/>
            <p:cNvSpPr>
              <a:spLocks noChangeShapeType="1"/>
            </p:cNvSpPr>
            <p:nvPr/>
          </p:nvSpPr>
          <p:spPr bwMode="auto">
            <a:xfrm>
              <a:off x="4404" y="2977"/>
              <a:ext cx="1" cy="337"/>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3" name="Line 79"/>
            <p:cNvSpPr>
              <a:spLocks noChangeShapeType="1"/>
            </p:cNvSpPr>
            <p:nvPr/>
          </p:nvSpPr>
          <p:spPr bwMode="auto">
            <a:xfrm flipV="1">
              <a:off x="4404" y="3145"/>
              <a:ext cx="330" cy="169"/>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4" name="Line 80"/>
            <p:cNvSpPr>
              <a:spLocks noChangeShapeType="1"/>
            </p:cNvSpPr>
            <p:nvPr/>
          </p:nvSpPr>
          <p:spPr bwMode="auto">
            <a:xfrm flipH="1" flipV="1">
              <a:off x="4404" y="2977"/>
              <a:ext cx="330" cy="168"/>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5" name="Rectangle 81"/>
            <p:cNvSpPr>
              <a:spLocks noChangeArrowheads="1"/>
            </p:cNvSpPr>
            <p:nvPr/>
          </p:nvSpPr>
          <p:spPr bwMode="auto">
            <a:xfrm>
              <a:off x="4464" y="3086"/>
              <a:ext cx="15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1200">
                  <a:solidFill>
                    <a:srgbClr val="000000"/>
                  </a:solidFill>
                  <a:ea typeface="SimSun" pitchFamily="2" charset="-122"/>
                </a:rPr>
                <a:t>A</a:t>
              </a:r>
              <a:r>
                <a:rPr lang="en-GB" altLang="zh-CN" sz="1200" baseline="-25000">
                  <a:solidFill>
                    <a:srgbClr val="000000"/>
                  </a:solidFill>
                  <a:ea typeface="SimSun" pitchFamily="2" charset="-122"/>
                </a:rPr>
                <a:t>OL</a:t>
              </a:r>
            </a:p>
          </p:txBody>
        </p:sp>
        <p:sp>
          <p:nvSpPr>
            <p:cNvPr id="24606" name="Line 82"/>
            <p:cNvSpPr>
              <a:spLocks noChangeShapeType="1"/>
            </p:cNvSpPr>
            <p:nvPr/>
          </p:nvSpPr>
          <p:spPr bwMode="auto">
            <a:xfrm>
              <a:off x="3396" y="3145"/>
              <a:ext cx="397" cy="1"/>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7" name="Line 83"/>
            <p:cNvSpPr>
              <a:spLocks noChangeShapeType="1"/>
            </p:cNvSpPr>
            <p:nvPr/>
          </p:nvSpPr>
          <p:spPr bwMode="auto">
            <a:xfrm>
              <a:off x="4073" y="3145"/>
              <a:ext cx="331" cy="1"/>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8" name="Oval 84"/>
            <p:cNvSpPr>
              <a:spLocks noChangeArrowheads="1"/>
            </p:cNvSpPr>
            <p:nvPr/>
          </p:nvSpPr>
          <p:spPr bwMode="auto">
            <a:xfrm>
              <a:off x="3776" y="3129"/>
              <a:ext cx="33" cy="33"/>
            </a:xfrm>
            <a:prstGeom prst="ellipse">
              <a:avLst/>
            </a:prstGeom>
            <a:solidFill>
              <a:srgbClr val="FFFFFF"/>
            </a:solidFill>
            <a:ln w="0">
              <a:solidFill>
                <a:srgbClr val="000000"/>
              </a:solidFill>
              <a:round/>
              <a:headEnd/>
              <a:tailEnd/>
            </a:ln>
          </p:spPr>
          <p:txBody>
            <a:bodyPr/>
            <a:lstStyle/>
            <a:p>
              <a:endParaRPr lang="en-US"/>
            </a:p>
          </p:txBody>
        </p:sp>
        <p:sp>
          <p:nvSpPr>
            <p:cNvPr id="24609" name="Oval 85"/>
            <p:cNvSpPr>
              <a:spLocks noChangeArrowheads="1"/>
            </p:cNvSpPr>
            <p:nvPr/>
          </p:nvSpPr>
          <p:spPr bwMode="auto">
            <a:xfrm>
              <a:off x="3776" y="3129"/>
              <a:ext cx="33" cy="33"/>
            </a:xfrm>
            <a:prstGeom prst="ellipse">
              <a:avLst/>
            </a:pr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10" name="Oval 86"/>
            <p:cNvSpPr>
              <a:spLocks noChangeArrowheads="1"/>
            </p:cNvSpPr>
            <p:nvPr/>
          </p:nvSpPr>
          <p:spPr bwMode="auto">
            <a:xfrm>
              <a:off x="4073" y="3129"/>
              <a:ext cx="33" cy="33"/>
            </a:xfrm>
            <a:prstGeom prst="ellipse">
              <a:avLst/>
            </a:prstGeom>
            <a:solidFill>
              <a:srgbClr val="FFFFFF"/>
            </a:solidFill>
            <a:ln w="0">
              <a:solidFill>
                <a:srgbClr val="000000"/>
              </a:solidFill>
              <a:round/>
              <a:headEnd/>
              <a:tailEnd/>
            </a:ln>
          </p:spPr>
          <p:txBody>
            <a:bodyPr/>
            <a:lstStyle/>
            <a:p>
              <a:endParaRPr lang="en-US"/>
            </a:p>
          </p:txBody>
        </p:sp>
        <p:sp>
          <p:nvSpPr>
            <p:cNvPr id="24611" name="Oval 87"/>
            <p:cNvSpPr>
              <a:spLocks noChangeArrowheads="1"/>
            </p:cNvSpPr>
            <p:nvPr/>
          </p:nvSpPr>
          <p:spPr bwMode="auto">
            <a:xfrm>
              <a:off x="4073" y="3129"/>
              <a:ext cx="33" cy="33"/>
            </a:xfrm>
            <a:prstGeom prst="ellipse">
              <a:avLst/>
            </a:pr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12" name="Rectangle 88"/>
            <p:cNvSpPr>
              <a:spLocks noChangeArrowheads="1"/>
            </p:cNvSpPr>
            <p:nvPr/>
          </p:nvSpPr>
          <p:spPr bwMode="auto">
            <a:xfrm>
              <a:off x="3738" y="2960"/>
              <a:ext cx="5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1400" i="1">
                  <a:solidFill>
                    <a:srgbClr val="000000"/>
                  </a:solidFill>
                  <a:latin typeface="Times New Roman" pitchFamily="18" charset="0"/>
                  <a:ea typeface="SimSun" pitchFamily="2" charset="-122"/>
                </a:rPr>
                <a:t>x</a:t>
              </a:r>
              <a:endParaRPr lang="en-GB" altLang="zh-CN">
                <a:ea typeface="SimSun" pitchFamily="2" charset="-122"/>
              </a:endParaRPr>
            </a:p>
          </p:txBody>
        </p:sp>
        <p:sp>
          <p:nvSpPr>
            <p:cNvPr id="24613" name="Rectangle 89"/>
            <p:cNvSpPr>
              <a:spLocks noChangeArrowheads="1"/>
            </p:cNvSpPr>
            <p:nvPr/>
          </p:nvSpPr>
          <p:spPr bwMode="auto">
            <a:xfrm>
              <a:off x="3779" y="3031"/>
              <a:ext cx="21"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800">
                  <a:solidFill>
                    <a:srgbClr val="000000"/>
                  </a:solidFill>
                  <a:ea typeface="SimSun" pitchFamily="2" charset="-122"/>
                </a:rPr>
                <a:t>r</a:t>
              </a:r>
              <a:endParaRPr lang="en-GB" altLang="zh-CN">
                <a:ea typeface="SimSun" pitchFamily="2" charset="-122"/>
              </a:endParaRPr>
            </a:p>
          </p:txBody>
        </p:sp>
        <p:sp>
          <p:nvSpPr>
            <p:cNvPr id="24614" name="Rectangle 90"/>
            <p:cNvSpPr>
              <a:spLocks noChangeArrowheads="1"/>
            </p:cNvSpPr>
            <p:nvPr/>
          </p:nvSpPr>
          <p:spPr bwMode="auto">
            <a:xfrm>
              <a:off x="4159" y="2960"/>
              <a:ext cx="5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1400" i="1">
                  <a:solidFill>
                    <a:srgbClr val="000000"/>
                  </a:solidFill>
                  <a:latin typeface="Times New Roman" pitchFamily="18" charset="0"/>
                  <a:ea typeface="SimSun" pitchFamily="2" charset="-122"/>
                </a:rPr>
                <a:t>x</a:t>
              </a:r>
              <a:endParaRPr lang="en-GB" altLang="zh-CN">
                <a:ea typeface="SimSun" pitchFamily="2" charset="-122"/>
              </a:endParaRPr>
            </a:p>
          </p:txBody>
        </p:sp>
        <p:sp>
          <p:nvSpPr>
            <p:cNvPr id="24615" name="Rectangle 91"/>
            <p:cNvSpPr>
              <a:spLocks noChangeArrowheads="1"/>
            </p:cNvSpPr>
            <p:nvPr/>
          </p:nvSpPr>
          <p:spPr bwMode="auto">
            <a:xfrm>
              <a:off x="4200" y="3031"/>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800">
                  <a:solidFill>
                    <a:srgbClr val="000000"/>
                  </a:solidFill>
                  <a:ea typeface="SimSun" pitchFamily="2" charset="-122"/>
                </a:rPr>
                <a:t>t</a:t>
              </a:r>
              <a:endParaRPr lang="en-GB" altLang="zh-CN">
                <a:ea typeface="SimSun" pitchFamily="2" charset="-122"/>
              </a:endParaRPr>
            </a:p>
          </p:txBody>
        </p:sp>
        <p:sp>
          <p:nvSpPr>
            <p:cNvPr id="24616" name="Line 92"/>
            <p:cNvSpPr>
              <a:spLocks noChangeShapeType="1"/>
            </p:cNvSpPr>
            <p:nvPr/>
          </p:nvSpPr>
          <p:spPr bwMode="auto">
            <a:xfrm flipH="1" flipV="1">
              <a:off x="3760" y="2876"/>
              <a:ext cx="100" cy="103"/>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7" name="Freeform 93"/>
            <p:cNvSpPr>
              <a:spLocks/>
            </p:cNvSpPr>
            <p:nvPr/>
          </p:nvSpPr>
          <p:spPr bwMode="auto">
            <a:xfrm>
              <a:off x="3829" y="2947"/>
              <a:ext cx="63" cy="64"/>
            </a:xfrm>
            <a:custGeom>
              <a:avLst/>
              <a:gdLst>
                <a:gd name="T0" fmla="*/ 1 w 121"/>
                <a:gd name="T1" fmla="*/ 0 h 129"/>
                <a:gd name="T2" fmla="*/ 0 w 121"/>
                <a:gd name="T3" fmla="*/ 0 h 129"/>
                <a:gd name="T4" fmla="*/ 1 w 121"/>
                <a:gd name="T5" fmla="*/ 0 h 129"/>
                <a:gd name="T6" fmla="*/ 1 w 121"/>
                <a:gd name="T7" fmla="*/ 0 h 129"/>
                <a:gd name="T8" fmla="*/ 0 60000 65536"/>
                <a:gd name="T9" fmla="*/ 0 60000 65536"/>
                <a:gd name="T10" fmla="*/ 0 60000 65536"/>
                <a:gd name="T11" fmla="*/ 0 60000 65536"/>
                <a:gd name="T12" fmla="*/ 0 w 121"/>
                <a:gd name="T13" fmla="*/ 0 h 129"/>
                <a:gd name="T14" fmla="*/ 121 w 121"/>
                <a:gd name="T15" fmla="*/ 129 h 129"/>
              </a:gdLst>
              <a:ahLst/>
              <a:cxnLst>
                <a:cxn ang="T8">
                  <a:pos x="T0" y="T1"/>
                </a:cxn>
                <a:cxn ang="T9">
                  <a:pos x="T2" y="T3"/>
                </a:cxn>
                <a:cxn ang="T10">
                  <a:pos x="T4" y="T5"/>
                </a:cxn>
                <a:cxn ang="T11">
                  <a:pos x="T6" y="T7"/>
                </a:cxn>
              </a:cxnLst>
              <a:rect l="T12" t="T13" r="T14" b="T15"/>
              <a:pathLst>
                <a:path w="121" h="129">
                  <a:moveTo>
                    <a:pt x="121" y="129"/>
                  </a:moveTo>
                  <a:lnTo>
                    <a:pt x="0" y="86"/>
                  </a:lnTo>
                  <a:cubicBezTo>
                    <a:pt x="38" y="73"/>
                    <a:pt x="68" y="41"/>
                    <a:pt x="81" y="0"/>
                  </a:cubicBezTo>
                  <a:lnTo>
                    <a:pt x="121" y="129"/>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24618" name="Rectangle 94"/>
            <p:cNvSpPr>
              <a:spLocks noChangeArrowheads="1"/>
            </p:cNvSpPr>
            <p:nvPr/>
          </p:nvSpPr>
          <p:spPr bwMode="auto">
            <a:xfrm>
              <a:off x="3606" y="2755"/>
              <a:ext cx="25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1200">
                  <a:solidFill>
                    <a:srgbClr val="000000"/>
                  </a:solidFill>
                  <a:ea typeface="SimSun" pitchFamily="2" charset="-122"/>
                </a:rPr>
                <a:t>Break</a:t>
              </a:r>
              <a:endParaRPr lang="en-GB" altLang="zh-CN">
                <a:ea typeface="SimSun" pitchFamily="2" charset="-122"/>
              </a:endParaRPr>
            </a:p>
          </p:txBody>
        </p:sp>
        <p:sp>
          <p:nvSpPr>
            <p:cNvPr id="24619" name="Line 95"/>
            <p:cNvSpPr>
              <a:spLocks noChangeShapeType="1"/>
            </p:cNvSpPr>
            <p:nvPr/>
          </p:nvSpPr>
          <p:spPr bwMode="auto">
            <a:xfrm flipV="1">
              <a:off x="4249" y="2843"/>
              <a:ext cx="72" cy="98"/>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0" name="Freeform 96"/>
            <p:cNvSpPr>
              <a:spLocks/>
            </p:cNvSpPr>
            <p:nvPr/>
          </p:nvSpPr>
          <p:spPr bwMode="auto">
            <a:xfrm>
              <a:off x="4222" y="2911"/>
              <a:ext cx="59" cy="66"/>
            </a:xfrm>
            <a:custGeom>
              <a:avLst/>
              <a:gdLst>
                <a:gd name="T0" fmla="*/ 0 w 114"/>
                <a:gd name="T1" fmla="*/ 0 h 134"/>
                <a:gd name="T2" fmla="*/ 1 w 114"/>
                <a:gd name="T3" fmla="*/ 0 h 134"/>
                <a:gd name="T4" fmla="*/ 1 w 114"/>
                <a:gd name="T5" fmla="*/ 0 h 134"/>
                <a:gd name="T6" fmla="*/ 1 w 114"/>
                <a:gd name="T7" fmla="*/ 0 h 134"/>
                <a:gd name="T8" fmla="*/ 0 w 114"/>
                <a:gd name="T9" fmla="*/ 0 h 134"/>
                <a:gd name="T10" fmla="*/ 0 60000 65536"/>
                <a:gd name="T11" fmla="*/ 0 60000 65536"/>
                <a:gd name="T12" fmla="*/ 0 60000 65536"/>
                <a:gd name="T13" fmla="*/ 0 60000 65536"/>
                <a:gd name="T14" fmla="*/ 0 60000 65536"/>
                <a:gd name="T15" fmla="*/ 0 w 114"/>
                <a:gd name="T16" fmla="*/ 0 h 134"/>
                <a:gd name="T17" fmla="*/ 114 w 114"/>
                <a:gd name="T18" fmla="*/ 134 h 134"/>
              </a:gdLst>
              <a:ahLst/>
              <a:cxnLst>
                <a:cxn ang="T10">
                  <a:pos x="T0" y="T1"/>
                </a:cxn>
                <a:cxn ang="T11">
                  <a:pos x="T2" y="T3"/>
                </a:cxn>
                <a:cxn ang="T12">
                  <a:pos x="T4" y="T5"/>
                </a:cxn>
                <a:cxn ang="T13">
                  <a:pos x="T6" y="T7"/>
                </a:cxn>
                <a:cxn ang="T14">
                  <a:pos x="T8" y="T9"/>
                </a:cxn>
              </a:cxnLst>
              <a:rect l="T15" t="T16" r="T17" b="T18"/>
              <a:pathLst>
                <a:path w="114" h="134">
                  <a:moveTo>
                    <a:pt x="0" y="134"/>
                  </a:moveTo>
                  <a:lnTo>
                    <a:pt x="23" y="0"/>
                  </a:lnTo>
                  <a:cubicBezTo>
                    <a:pt x="41" y="39"/>
                    <a:pt x="75" y="66"/>
                    <a:pt x="114" y="73"/>
                  </a:cubicBezTo>
                  <a:lnTo>
                    <a:pt x="0" y="134"/>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24621" name="Rectangle 97"/>
            <p:cNvSpPr>
              <a:spLocks noChangeArrowheads="1"/>
            </p:cNvSpPr>
            <p:nvPr/>
          </p:nvSpPr>
          <p:spPr bwMode="auto">
            <a:xfrm>
              <a:off x="4275" y="2723"/>
              <a:ext cx="46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1200">
                  <a:solidFill>
                    <a:srgbClr val="000000"/>
                  </a:solidFill>
                  <a:ea typeface="SimSun" pitchFamily="2" charset="-122"/>
                </a:rPr>
                <a:t>Test signal</a:t>
              </a:r>
              <a:endParaRPr lang="en-GB" altLang="zh-CN">
                <a:ea typeface="SimSun" pitchFamily="2" charset="-122"/>
              </a:endParaRPr>
            </a:p>
          </p:txBody>
        </p:sp>
        <p:sp>
          <p:nvSpPr>
            <p:cNvPr id="24622" name="Rectangle 98"/>
            <p:cNvSpPr>
              <a:spLocks noChangeArrowheads="1"/>
            </p:cNvSpPr>
            <p:nvPr/>
          </p:nvSpPr>
          <p:spPr bwMode="auto">
            <a:xfrm>
              <a:off x="3457" y="3196"/>
              <a:ext cx="3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1200">
                  <a:solidFill>
                    <a:srgbClr val="000000"/>
                  </a:solidFill>
                  <a:ea typeface="SimSun" pitchFamily="2" charset="-122"/>
                </a:rPr>
                <a:t>-</a:t>
              </a:r>
              <a:endParaRPr lang="en-GB" altLang="zh-CN">
                <a:ea typeface="SimSun" pitchFamily="2" charset="-122"/>
              </a:endParaRPr>
            </a:p>
          </p:txBody>
        </p:sp>
        <p:sp>
          <p:nvSpPr>
            <p:cNvPr id="24623" name="Rectangle 99"/>
            <p:cNvSpPr>
              <a:spLocks noChangeArrowheads="1"/>
            </p:cNvSpPr>
            <p:nvPr/>
          </p:nvSpPr>
          <p:spPr bwMode="auto">
            <a:xfrm>
              <a:off x="3490" y="3188"/>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1200">
                  <a:solidFill>
                    <a:srgbClr val="000000"/>
                  </a:solidFill>
                  <a:latin typeface="Symbol" pitchFamily="18" charset="2"/>
                  <a:ea typeface="SimSun" pitchFamily="2" charset="-122"/>
                </a:rPr>
                <a:t>b</a:t>
              </a:r>
              <a:endParaRPr lang="en-GB" altLang="zh-CN">
                <a:ea typeface="SimSun" pitchFamily="2" charset="-122"/>
              </a:endParaRPr>
            </a:p>
          </p:txBody>
        </p:sp>
        <p:sp>
          <p:nvSpPr>
            <p:cNvPr id="24624" name="Rectangle 100"/>
            <p:cNvSpPr>
              <a:spLocks noChangeArrowheads="1"/>
            </p:cNvSpPr>
            <p:nvPr/>
          </p:nvSpPr>
          <p:spPr bwMode="auto">
            <a:xfrm>
              <a:off x="3540" y="3196"/>
              <a:ext cx="20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1200">
                  <a:solidFill>
                    <a:srgbClr val="000000"/>
                  </a:solidFill>
                  <a:ea typeface="SimSun" pitchFamily="2" charset="-122"/>
                </a:rPr>
                <a:t> A</a:t>
              </a:r>
              <a:r>
                <a:rPr lang="en-GB" altLang="zh-CN" sz="1200" baseline="-25000">
                  <a:solidFill>
                    <a:srgbClr val="000000"/>
                  </a:solidFill>
                  <a:ea typeface="SimSun" pitchFamily="2" charset="-122"/>
                </a:rPr>
                <a:t>OL</a:t>
              </a:r>
              <a:r>
                <a:rPr lang="en-GB" altLang="zh-CN" sz="1200">
                  <a:solidFill>
                    <a:srgbClr val="000000"/>
                  </a:solidFill>
                  <a:ea typeface="SimSun" pitchFamily="2" charset="-122"/>
                </a:rPr>
                <a:t> </a:t>
              </a:r>
              <a:endParaRPr lang="en-GB" altLang="zh-CN">
                <a:ea typeface="SimSun" pitchFamily="2" charset="-122"/>
              </a:endParaRPr>
            </a:p>
          </p:txBody>
        </p:sp>
        <p:sp>
          <p:nvSpPr>
            <p:cNvPr id="24625" name="Rectangle 101"/>
            <p:cNvSpPr>
              <a:spLocks noChangeArrowheads="1"/>
            </p:cNvSpPr>
            <p:nvPr/>
          </p:nvSpPr>
          <p:spPr bwMode="auto">
            <a:xfrm>
              <a:off x="3730" y="3188"/>
              <a:ext cx="5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1400" i="1">
                  <a:solidFill>
                    <a:srgbClr val="000000"/>
                  </a:solidFill>
                  <a:latin typeface="Times New Roman" pitchFamily="18" charset="0"/>
                  <a:ea typeface="SimSun" pitchFamily="2" charset="-122"/>
                </a:rPr>
                <a:t>x</a:t>
              </a:r>
              <a:endParaRPr lang="en-GB" altLang="zh-CN">
                <a:ea typeface="SimSun" pitchFamily="2" charset="-122"/>
              </a:endParaRPr>
            </a:p>
          </p:txBody>
        </p:sp>
        <p:sp>
          <p:nvSpPr>
            <p:cNvPr id="24626" name="Rectangle 102"/>
            <p:cNvSpPr>
              <a:spLocks noChangeArrowheads="1"/>
            </p:cNvSpPr>
            <p:nvPr/>
          </p:nvSpPr>
          <p:spPr bwMode="auto">
            <a:xfrm>
              <a:off x="3779" y="3260"/>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800">
                  <a:solidFill>
                    <a:srgbClr val="000000"/>
                  </a:solidFill>
                  <a:ea typeface="SimSun" pitchFamily="2" charset="-122"/>
                </a:rPr>
                <a:t>t</a:t>
              </a:r>
              <a:endParaRPr lang="en-GB" altLang="zh-CN">
                <a:ea typeface="SimSun" pitchFamily="2" charset="-122"/>
              </a:endParaRPr>
            </a:p>
          </p:txBody>
        </p:sp>
        <p:sp>
          <p:nvSpPr>
            <p:cNvPr id="24627" name="Line 103"/>
            <p:cNvSpPr>
              <a:spLocks noChangeShapeType="1"/>
            </p:cNvSpPr>
            <p:nvPr/>
          </p:nvSpPr>
          <p:spPr bwMode="auto">
            <a:xfrm>
              <a:off x="4734" y="3145"/>
              <a:ext cx="495" cy="1"/>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8" name="Oval 104"/>
            <p:cNvSpPr>
              <a:spLocks noChangeArrowheads="1"/>
            </p:cNvSpPr>
            <p:nvPr/>
          </p:nvSpPr>
          <p:spPr bwMode="auto">
            <a:xfrm>
              <a:off x="5196" y="3129"/>
              <a:ext cx="33" cy="33"/>
            </a:xfrm>
            <a:prstGeom prst="ellipse">
              <a:avLst/>
            </a:prstGeom>
            <a:solidFill>
              <a:srgbClr val="FFFFFF"/>
            </a:solidFill>
            <a:ln w="0">
              <a:solidFill>
                <a:srgbClr val="000000"/>
              </a:solidFill>
              <a:round/>
              <a:headEnd/>
              <a:tailEnd/>
            </a:ln>
          </p:spPr>
          <p:txBody>
            <a:bodyPr/>
            <a:lstStyle/>
            <a:p>
              <a:endParaRPr lang="en-US"/>
            </a:p>
          </p:txBody>
        </p:sp>
        <p:sp>
          <p:nvSpPr>
            <p:cNvPr id="24629" name="Oval 105"/>
            <p:cNvSpPr>
              <a:spLocks noChangeArrowheads="1"/>
            </p:cNvSpPr>
            <p:nvPr/>
          </p:nvSpPr>
          <p:spPr bwMode="auto">
            <a:xfrm>
              <a:off x="5196" y="3129"/>
              <a:ext cx="33" cy="33"/>
            </a:xfrm>
            <a:prstGeom prst="ellipse">
              <a:avLst/>
            </a:pr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30" name="Rectangle 106"/>
            <p:cNvSpPr>
              <a:spLocks noChangeArrowheads="1"/>
            </p:cNvSpPr>
            <p:nvPr/>
          </p:nvSpPr>
          <p:spPr bwMode="auto">
            <a:xfrm>
              <a:off x="5001" y="2968"/>
              <a:ext cx="17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1200">
                  <a:solidFill>
                    <a:srgbClr val="000000"/>
                  </a:solidFill>
                  <a:ea typeface="SimSun" pitchFamily="2" charset="-122"/>
                </a:rPr>
                <a:t>A</a:t>
              </a:r>
              <a:r>
                <a:rPr lang="en-GB" altLang="zh-CN" sz="1200" baseline="-25000">
                  <a:solidFill>
                    <a:srgbClr val="000000"/>
                  </a:solidFill>
                  <a:ea typeface="SimSun" pitchFamily="2" charset="-122"/>
                </a:rPr>
                <a:t>OL</a:t>
              </a:r>
              <a:r>
                <a:rPr lang="en-GB" altLang="zh-CN" sz="1200">
                  <a:solidFill>
                    <a:srgbClr val="000000"/>
                  </a:solidFill>
                  <a:ea typeface="SimSun" pitchFamily="2" charset="-122"/>
                </a:rPr>
                <a:t> </a:t>
              </a:r>
              <a:endParaRPr lang="en-GB" altLang="zh-CN">
                <a:ea typeface="SimSun" pitchFamily="2" charset="-122"/>
              </a:endParaRPr>
            </a:p>
          </p:txBody>
        </p:sp>
        <p:sp>
          <p:nvSpPr>
            <p:cNvPr id="24631" name="Rectangle 107"/>
            <p:cNvSpPr>
              <a:spLocks noChangeArrowheads="1"/>
            </p:cNvSpPr>
            <p:nvPr/>
          </p:nvSpPr>
          <p:spPr bwMode="auto">
            <a:xfrm>
              <a:off x="5158" y="2960"/>
              <a:ext cx="5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1400" i="1">
                  <a:solidFill>
                    <a:srgbClr val="000000"/>
                  </a:solidFill>
                  <a:latin typeface="Times New Roman" pitchFamily="18" charset="0"/>
                  <a:ea typeface="SimSun" pitchFamily="2" charset="-122"/>
                </a:rPr>
                <a:t>x</a:t>
              </a:r>
              <a:endParaRPr lang="en-GB" altLang="zh-CN">
                <a:ea typeface="SimSun" pitchFamily="2" charset="-122"/>
              </a:endParaRPr>
            </a:p>
          </p:txBody>
        </p:sp>
        <p:sp>
          <p:nvSpPr>
            <p:cNvPr id="24632" name="Rectangle 108"/>
            <p:cNvSpPr>
              <a:spLocks noChangeArrowheads="1"/>
            </p:cNvSpPr>
            <p:nvPr/>
          </p:nvSpPr>
          <p:spPr bwMode="auto">
            <a:xfrm>
              <a:off x="5208" y="3031"/>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800">
                  <a:solidFill>
                    <a:srgbClr val="000000"/>
                  </a:solidFill>
                  <a:ea typeface="SimSun" pitchFamily="2" charset="-122"/>
                </a:rPr>
                <a:t>t</a:t>
              </a:r>
              <a:endParaRPr lang="en-GB" altLang="zh-CN">
                <a:ea typeface="SimSun" pitchFamily="2" charset="-122"/>
              </a:endParaRPr>
            </a:p>
          </p:txBody>
        </p:sp>
        <p:sp>
          <p:nvSpPr>
            <p:cNvPr id="24633" name="Rectangle 109"/>
            <p:cNvSpPr>
              <a:spLocks noChangeArrowheads="1"/>
            </p:cNvSpPr>
            <p:nvPr/>
          </p:nvSpPr>
          <p:spPr bwMode="auto">
            <a:xfrm>
              <a:off x="4404" y="3499"/>
              <a:ext cx="297" cy="134"/>
            </a:xfrm>
            <a:prstGeom prst="rect">
              <a:avLst/>
            </a:pr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34" name="Rectangle 110"/>
            <p:cNvSpPr>
              <a:spLocks noChangeArrowheads="1"/>
            </p:cNvSpPr>
            <p:nvPr/>
          </p:nvSpPr>
          <p:spPr bwMode="auto">
            <a:xfrm>
              <a:off x="4522" y="3504"/>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1200">
                  <a:solidFill>
                    <a:srgbClr val="000000"/>
                  </a:solidFill>
                  <a:latin typeface="Symbol" pitchFamily="18" charset="2"/>
                  <a:ea typeface="SimSun" pitchFamily="2" charset="-122"/>
                </a:rPr>
                <a:t>b</a:t>
              </a:r>
              <a:endParaRPr lang="en-GB" altLang="zh-CN">
                <a:ea typeface="SimSun" pitchFamily="2" charset="-122"/>
              </a:endParaRPr>
            </a:p>
          </p:txBody>
        </p:sp>
        <p:sp>
          <p:nvSpPr>
            <p:cNvPr id="24635" name="Freeform 111"/>
            <p:cNvSpPr>
              <a:spLocks/>
            </p:cNvSpPr>
            <p:nvPr/>
          </p:nvSpPr>
          <p:spPr bwMode="auto">
            <a:xfrm>
              <a:off x="4701" y="3145"/>
              <a:ext cx="198" cy="421"/>
            </a:xfrm>
            <a:custGeom>
              <a:avLst/>
              <a:gdLst>
                <a:gd name="T0" fmla="*/ 198 w 198"/>
                <a:gd name="T1" fmla="*/ 0 h 421"/>
                <a:gd name="T2" fmla="*/ 198 w 198"/>
                <a:gd name="T3" fmla="*/ 421 h 421"/>
                <a:gd name="T4" fmla="*/ 0 w 198"/>
                <a:gd name="T5" fmla="*/ 421 h 421"/>
                <a:gd name="T6" fmla="*/ 0 60000 65536"/>
                <a:gd name="T7" fmla="*/ 0 60000 65536"/>
                <a:gd name="T8" fmla="*/ 0 60000 65536"/>
                <a:gd name="T9" fmla="*/ 0 w 198"/>
                <a:gd name="T10" fmla="*/ 0 h 421"/>
                <a:gd name="T11" fmla="*/ 198 w 198"/>
                <a:gd name="T12" fmla="*/ 421 h 421"/>
              </a:gdLst>
              <a:ahLst/>
              <a:cxnLst>
                <a:cxn ang="T6">
                  <a:pos x="T0" y="T1"/>
                </a:cxn>
                <a:cxn ang="T7">
                  <a:pos x="T2" y="T3"/>
                </a:cxn>
                <a:cxn ang="T8">
                  <a:pos x="T4" y="T5"/>
                </a:cxn>
              </a:cxnLst>
              <a:rect l="T9" t="T10" r="T11" b="T12"/>
              <a:pathLst>
                <a:path w="198" h="421">
                  <a:moveTo>
                    <a:pt x="198" y="0"/>
                  </a:moveTo>
                  <a:lnTo>
                    <a:pt x="198" y="421"/>
                  </a:lnTo>
                  <a:lnTo>
                    <a:pt x="0" y="421"/>
                  </a:lnTo>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36" name="Freeform 112"/>
            <p:cNvSpPr>
              <a:spLocks/>
            </p:cNvSpPr>
            <p:nvPr/>
          </p:nvSpPr>
          <p:spPr bwMode="auto">
            <a:xfrm>
              <a:off x="3297" y="3246"/>
              <a:ext cx="1107" cy="320"/>
            </a:xfrm>
            <a:custGeom>
              <a:avLst/>
              <a:gdLst>
                <a:gd name="T0" fmla="*/ 1107 w 1107"/>
                <a:gd name="T1" fmla="*/ 320 h 320"/>
                <a:gd name="T2" fmla="*/ 0 w 1107"/>
                <a:gd name="T3" fmla="*/ 320 h 320"/>
                <a:gd name="T4" fmla="*/ 0 w 1107"/>
                <a:gd name="T5" fmla="*/ 0 h 320"/>
                <a:gd name="T6" fmla="*/ 0 60000 65536"/>
                <a:gd name="T7" fmla="*/ 0 60000 65536"/>
                <a:gd name="T8" fmla="*/ 0 60000 65536"/>
                <a:gd name="T9" fmla="*/ 0 w 1107"/>
                <a:gd name="T10" fmla="*/ 0 h 320"/>
                <a:gd name="T11" fmla="*/ 1107 w 1107"/>
                <a:gd name="T12" fmla="*/ 320 h 320"/>
              </a:gdLst>
              <a:ahLst/>
              <a:cxnLst>
                <a:cxn ang="T6">
                  <a:pos x="T0" y="T1"/>
                </a:cxn>
                <a:cxn ang="T7">
                  <a:pos x="T2" y="T3"/>
                </a:cxn>
                <a:cxn ang="T8">
                  <a:pos x="T4" y="T5"/>
                </a:cxn>
              </a:cxnLst>
              <a:rect l="T9" t="T10" r="T11" b="T12"/>
              <a:pathLst>
                <a:path w="1107" h="320">
                  <a:moveTo>
                    <a:pt x="1107" y="320"/>
                  </a:moveTo>
                  <a:lnTo>
                    <a:pt x="0" y="320"/>
                  </a:lnTo>
                  <a:lnTo>
                    <a:pt x="0" y="0"/>
                  </a:lnTo>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37" name="Oval 113"/>
            <p:cNvSpPr>
              <a:spLocks noChangeArrowheads="1"/>
            </p:cNvSpPr>
            <p:nvPr/>
          </p:nvSpPr>
          <p:spPr bwMode="auto">
            <a:xfrm>
              <a:off x="4882" y="3129"/>
              <a:ext cx="33" cy="33"/>
            </a:xfrm>
            <a:prstGeom prst="ellipse">
              <a:avLst/>
            </a:prstGeom>
            <a:solidFill>
              <a:srgbClr val="000000"/>
            </a:solidFill>
            <a:ln w="0">
              <a:solidFill>
                <a:srgbClr val="000000"/>
              </a:solidFill>
              <a:round/>
              <a:headEnd/>
              <a:tailEnd/>
            </a:ln>
          </p:spPr>
          <p:txBody>
            <a:bodyPr/>
            <a:lstStyle/>
            <a:p>
              <a:endParaRPr lang="en-US"/>
            </a:p>
          </p:txBody>
        </p:sp>
        <p:sp>
          <p:nvSpPr>
            <p:cNvPr id="24638" name="Oval 114"/>
            <p:cNvSpPr>
              <a:spLocks noChangeArrowheads="1"/>
            </p:cNvSpPr>
            <p:nvPr/>
          </p:nvSpPr>
          <p:spPr bwMode="auto">
            <a:xfrm>
              <a:off x="4882" y="3129"/>
              <a:ext cx="33" cy="33"/>
            </a:xfrm>
            <a:prstGeom prst="ellipse">
              <a:avLst/>
            </a:pr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39" name="Rectangle 115"/>
            <p:cNvSpPr>
              <a:spLocks noChangeArrowheads="1"/>
            </p:cNvSpPr>
            <p:nvPr/>
          </p:nvSpPr>
          <p:spPr bwMode="auto">
            <a:xfrm>
              <a:off x="3754" y="3583"/>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1200">
                  <a:solidFill>
                    <a:srgbClr val="000000"/>
                  </a:solidFill>
                  <a:latin typeface="Symbol" pitchFamily="18" charset="2"/>
                  <a:ea typeface="SimSun" pitchFamily="2" charset="-122"/>
                </a:rPr>
                <a:t>b</a:t>
              </a:r>
              <a:endParaRPr lang="en-GB" altLang="zh-CN">
                <a:ea typeface="SimSun" pitchFamily="2" charset="-122"/>
              </a:endParaRPr>
            </a:p>
          </p:txBody>
        </p:sp>
        <p:sp>
          <p:nvSpPr>
            <p:cNvPr id="24640" name="Rectangle 116"/>
            <p:cNvSpPr>
              <a:spLocks noChangeArrowheads="1"/>
            </p:cNvSpPr>
            <p:nvPr/>
          </p:nvSpPr>
          <p:spPr bwMode="auto">
            <a:xfrm>
              <a:off x="3812" y="3591"/>
              <a:ext cx="20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1200">
                  <a:solidFill>
                    <a:srgbClr val="000000"/>
                  </a:solidFill>
                  <a:ea typeface="SimSun" pitchFamily="2" charset="-122"/>
                </a:rPr>
                <a:t> A</a:t>
              </a:r>
              <a:r>
                <a:rPr lang="en-GB" altLang="zh-CN" sz="1200" baseline="-25000">
                  <a:solidFill>
                    <a:srgbClr val="000000"/>
                  </a:solidFill>
                  <a:ea typeface="SimSun" pitchFamily="2" charset="-122"/>
                </a:rPr>
                <a:t>OL</a:t>
              </a:r>
              <a:r>
                <a:rPr lang="en-GB" altLang="zh-CN" sz="1200">
                  <a:solidFill>
                    <a:srgbClr val="000000"/>
                  </a:solidFill>
                  <a:ea typeface="SimSun" pitchFamily="2" charset="-122"/>
                </a:rPr>
                <a:t> </a:t>
              </a:r>
              <a:endParaRPr lang="en-GB" altLang="zh-CN">
                <a:ea typeface="SimSun" pitchFamily="2" charset="-122"/>
              </a:endParaRPr>
            </a:p>
          </p:txBody>
        </p:sp>
        <p:sp>
          <p:nvSpPr>
            <p:cNvPr id="24641" name="Rectangle 117"/>
            <p:cNvSpPr>
              <a:spLocks noChangeArrowheads="1"/>
            </p:cNvSpPr>
            <p:nvPr/>
          </p:nvSpPr>
          <p:spPr bwMode="auto">
            <a:xfrm>
              <a:off x="3994" y="3583"/>
              <a:ext cx="5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1400" i="1">
                  <a:solidFill>
                    <a:srgbClr val="000000"/>
                  </a:solidFill>
                  <a:latin typeface="Times New Roman" pitchFamily="18" charset="0"/>
                  <a:ea typeface="SimSun" pitchFamily="2" charset="-122"/>
                </a:rPr>
                <a:t>x</a:t>
              </a:r>
              <a:endParaRPr lang="en-GB" altLang="zh-CN">
                <a:ea typeface="SimSun" pitchFamily="2" charset="-122"/>
              </a:endParaRPr>
            </a:p>
          </p:txBody>
        </p:sp>
        <p:sp>
          <p:nvSpPr>
            <p:cNvPr id="24642" name="Rectangle 118"/>
            <p:cNvSpPr>
              <a:spLocks noChangeArrowheads="1"/>
            </p:cNvSpPr>
            <p:nvPr/>
          </p:nvSpPr>
          <p:spPr bwMode="auto">
            <a:xfrm>
              <a:off x="4043" y="3654"/>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800">
                  <a:solidFill>
                    <a:srgbClr val="000000"/>
                  </a:solidFill>
                  <a:ea typeface="SimSun" pitchFamily="2" charset="-122"/>
                </a:rPr>
                <a:t>t</a:t>
              </a:r>
              <a:endParaRPr lang="en-GB" altLang="zh-CN">
                <a:ea typeface="SimSun" pitchFamily="2" charset="-122"/>
              </a:endParaRPr>
            </a:p>
          </p:txBody>
        </p:sp>
      </p:grpSp>
      <p:sp>
        <p:nvSpPr>
          <p:cNvPr id="24589" name="Text Box 120"/>
          <p:cNvSpPr txBox="1">
            <a:spLocks noChangeArrowheads="1"/>
          </p:cNvSpPr>
          <p:nvPr/>
        </p:nvSpPr>
        <p:spPr bwMode="auto">
          <a:xfrm>
            <a:off x="477838" y="5373688"/>
            <a:ext cx="7780337"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Note</a:t>
            </a:r>
          </a:p>
          <a:p>
            <a:pPr eaLnBrk="1" hangingPunct="1">
              <a:buFontTx/>
              <a:buChar char="•"/>
            </a:pPr>
            <a:r>
              <a:rPr lang="en-GB" altLang="zh-CN">
                <a:ea typeface="SimSun" pitchFamily="2" charset="-122"/>
              </a:rPr>
              <a:t>  it should be negative, (otherwise the feedback is positive!)</a:t>
            </a:r>
          </a:p>
          <a:p>
            <a:pPr eaLnBrk="1" hangingPunct="1">
              <a:buFontTx/>
              <a:buChar char="•"/>
            </a:pPr>
            <a:r>
              <a:rPr lang="en-GB" altLang="zh-CN">
                <a:ea typeface="SimSun" pitchFamily="2" charset="-122"/>
              </a:rPr>
              <a:t>  It doesn’t matter </a:t>
            </a:r>
            <a:r>
              <a:rPr lang="en-GB" altLang="zh-CN" u="sng">
                <a:ea typeface="SimSun" pitchFamily="2" charset="-122"/>
              </a:rPr>
              <a:t>where </a:t>
            </a:r>
            <a:r>
              <a:rPr lang="en-GB" altLang="zh-CN">
                <a:ea typeface="SimSun" pitchFamily="2" charset="-122"/>
              </a:rPr>
              <a:t>in loop break is made (but it is best done after a generator)</a:t>
            </a:r>
          </a:p>
        </p:txBody>
      </p:sp>
      <p:sp>
        <p:nvSpPr>
          <p:cNvPr id="24590" name="Text Box 65"/>
          <p:cNvSpPr txBox="1">
            <a:spLocks noChangeArrowheads="1"/>
          </p:cNvSpPr>
          <p:nvPr/>
        </p:nvSpPr>
        <p:spPr bwMode="auto">
          <a:xfrm>
            <a:off x="533400" y="4508500"/>
            <a:ext cx="20843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and the Loop gain is</a:t>
            </a:r>
            <a:endParaRPr lang="el-GR">
              <a:cs typeface="Arial" charset="0"/>
              <a:sym typeface="Symbol" pitchFamily="18" charset="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23A84CEA-DCA5-4E8A-ACCC-FD43A5DFCDA6}" type="slidenum">
              <a:rPr lang="en-GB" altLang="en-US" sz="1200" smtClean="0">
                <a:latin typeface="Garamond" pitchFamily="18" charset="0"/>
              </a:rPr>
              <a:pPr eaLnBrk="1" hangingPunct="1"/>
              <a:t>28</a:t>
            </a:fld>
            <a:endParaRPr lang="en-GB" altLang="en-US" sz="1200" smtClean="0">
              <a:latin typeface="Garamond" pitchFamily="18" charset="0"/>
            </a:endParaRPr>
          </a:p>
        </p:txBody>
      </p:sp>
      <p:sp>
        <p:nvSpPr>
          <p:cNvPr id="25603"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5604" name="Text Box 4"/>
          <p:cNvSpPr txBox="1">
            <a:spLocks noChangeArrowheads="1"/>
          </p:cNvSpPr>
          <p:nvPr/>
        </p:nvSpPr>
        <p:spPr bwMode="auto">
          <a:xfrm>
            <a:off x="660400" y="1123950"/>
            <a:ext cx="3889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endParaRPr lang="en-US"/>
          </a:p>
        </p:txBody>
      </p:sp>
      <p:sp>
        <p:nvSpPr>
          <p:cNvPr id="25605"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25606" name="Text Box 9"/>
          <p:cNvSpPr txBox="1">
            <a:spLocks noChangeArrowheads="1"/>
          </p:cNvSpPr>
          <p:nvPr/>
        </p:nvSpPr>
        <p:spPr bwMode="auto">
          <a:xfrm>
            <a:off x="573088" y="836613"/>
            <a:ext cx="6400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b="1">
                <a:ea typeface="SimSun" pitchFamily="2" charset="-122"/>
              </a:rPr>
              <a:t>Example  1       Find the loop gain for the non-inverting amplifier</a:t>
            </a:r>
          </a:p>
        </p:txBody>
      </p:sp>
      <p:sp>
        <p:nvSpPr>
          <p:cNvPr id="25607" name="Text Box 13"/>
          <p:cNvSpPr txBox="1">
            <a:spLocks noChangeArrowheads="1"/>
          </p:cNvSpPr>
          <p:nvPr/>
        </p:nvSpPr>
        <p:spPr bwMode="auto">
          <a:xfrm>
            <a:off x="6330950" y="1497013"/>
            <a:ext cx="2609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(not a very good op-amp!)</a:t>
            </a:r>
          </a:p>
        </p:txBody>
      </p:sp>
      <p:graphicFrame>
        <p:nvGraphicFramePr>
          <p:cNvPr id="25608" name="Object 11"/>
          <p:cNvGraphicFramePr>
            <a:graphicFrameLocks noChangeAspect="1"/>
          </p:cNvGraphicFramePr>
          <p:nvPr/>
        </p:nvGraphicFramePr>
        <p:xfrm>
          <a:off x="5580063" y="1176338"/>
          <a:ext cx="2805112" cy="357187"/>
        </p:xfrm>
        <a:graphic>
          <a:graphicData uri="http://schemas.openxmlformats.org/presentationml/2006/ole">
            <mc:AlternateContent xmlns:mc="http://schemas.openxmlformats.org/markup-compatibility/2006">
              <mc:Choice xmlns:v="urn:schemas-microsoft-com:vml" Requires="v">
                <p:oleObj spid="_x0000_s25832" name="Equation" r:id="rId4" imgW="1828800" imgH="228600" progId="Equation.3">
                  <p:embed/>
                </p:oleObj>
              </mc:Choice>
              <mc:Fallback>
                <p:oleObj name="Equation" r:id="rId4" imgW="1828800" imgH="22860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0063" y="1176338"/>
                        <a:ext cx="2805112"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9" name="Text Box 16"/>
          <p:cNvSpPr txBox="1">
            <a:spLocks noChangeArrowheads="1"/>
          </p:cNvSpPr>
          <p:nvPr/>
        </p:nvSpPr>
        <p:spPr bwMode="auto">
          <a:xfrm>
            <a:off x="312738" y="1187450"/>
            <a:ext cx="53006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Consider the non-inverting amplifier below and suppose</a:t>
            </a:r>
          </a:p>
        </p:txBody>
      </p:sp>
      <p:graphicFrame>
        <p:nvGraphicFramePr>
          <p:cNvPr id="25610" name="Object 5"/>
          <p:cNvGraphicFramePr>
            <a:graphicFrameLocks noChangeAspect="1"/>
          </p:cNvGraphicFramePr>
          <p:nvPr/>
        </p:nvGraphicFramePr>
        <p:xfrm>
          <a:off x="311150" y="1573213"/>
          <a:ext cx="2428875" cy="1766887"/>
        </p:xfrm>
        <a:graphic>
          <a:graphicData uri="http://schemas.openxmlformats.org/presentationml/2006/ole">
            <mc:AlternateContent xmlns:mc="http://schemas.openxmlformats.org/markup-compatibility/2006">
              <mc:Choice xmlns:v="urn:schemas-microsoft-com:vml" Requires="v">
                <p:oleObj spid="_x0000_s25833" r:id="rId6" imgW="2128266" imgH="1597152" progId="Visio.Drawing.6">
                  <p:embed/>
                </p:oleObj>
              </mc:Choice>
              <mc:Fallback>
                <p:oleObj r:id="rId6" imgW="2128266" imgH="1597152" progId="Visio.Drawing.6">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150" y="1573213"/>
                        <a:ext cx="2428875" cy="176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1" name="AutoShape 22"/>
          <p:cNvSpPr>
            <a:spLocks noChangeArrowheads="1"/>
          </p:cNvSpPr>
          <p:nvPr/>
        </p:nvSpPr>
        <p:spPr bwMode="auto">
          <a:xfrm>
            <a:off x="3690938" y="2468563"/>
            <a:ext cx="584200" cy="153987"/>
          </a:xfrm>
          <a:prstGeom prst="notchedRightArrow">
            <a:avLst>
              <a:gd name="adj1" fmla="val 50000"/>
              <a:gd name="adj2" fmla="val 94846"/>
            </a:avLst>
          </a:prstGeom>
          <a:solidFill>
            <a:srgbClr val="B2B2B2"/>
          </a:solidFill>
          <a:ln w="9525">
            <a:solidFill>
              <a:schemeClr val="tx1"/>
            </a:solidFill>
            <a:miter lim="800000"/>
            <a:headEnd/>
            <a:tailEnd/>
          </a:ln>
        </p:spPr>
        <p:txBody>
          <a:bodyPr wrap="none" anchor="ctr"/>
          <a:lstStyle/>
          <a:p>
            <a:endParaRPr lang="en-US"/>
          </a:p>
        </p:txBody>
      </p:sp>
      <p:sp>
        <p:nvSpPr>
          <p:cNvPr id="25612" name="Rectangle 27"/>
          <p:cNvSpPr>
            <a:spLocks noChangeArrowheads="1"/>
          </p:cNvSpPr>
          <p:nvPr/>
        </p:nvSpPr>
        <p:spPr bwMode="auto">
          <a:xfrm>
            <a:off x="0" y="2655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25613" name="Rectangle 28"/>
          <p:cNvSpPr>
            <a:spLocks noChangeArrowheads="1"/>
          </p:cNvSpPr>
          <p:nvPr/>
        </p:nvSpPr>
        <p:spPr bwMode="auto">
          <a:xfrm>
            <a:off x="0" y="3243263"/>
            <a:ext cx="355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GB" altLang="zh-CN" sz="1200">
                <a:ea typeface="SimSun" pitchFamily="2" charset="-122"/>
                <a:cs typeface="Times New Roman" pitchFamily="18" charset="0"/>
              </a:rPr>
              <a:t>    </a:t>
            </a:r>
            <a:endParaRPr lang="en-GB" altLang="zh-CN" sz="1800">
              <a:ea typeface="SimSun" pitchFamily="2" charset="-122"/>
            </a:endParaRPr>
          </a:p>
        </p:txBody>
      </p:sp>
      <p:sp>
        <p:nvSpPr>
          <p:cNvPr id="25614" name="Text Box 21"/>
          <p:cNvSpPr txBox="1">
            <a:spLocks noChangeArrowheads="1"/>
          </p:cNvSpPr>
          <p:nvPr/>
        </p:nvSpPr>
        <p:spPr bwMode="auto">
          <a:xfrm>
            <a:off x="425450" y="3327400"/>
            <a:ext cx="3778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Then, calculate the return signal v</a:t>
            </a:r>
            <a:r>
              <a:rPr lang="en-GB" altLang="zh-CN" baseline="-25000">
                <a:ea typeface="SimSun" pitchFamily="2" charset="-122"/>
              </a:rPr>
              <a:t>r</a:t>
            </a:r>
            <a:r>
              <a:rPr lang="en-GB" altLang="zh-CN">
                <a:ea typeface="SimSun" pitchFamily="2" charset="-122"/>
              </a:rPr>
              <a:t>:</a:t>
            </a:r>
          </a:p>
        </p:txBody>
      </p:sp>
      <p:graphicFrame>
        <p:nvGraphicFramePr>
          <p:cNvPr id="25615" name="Object 26"/>
          <p:cNvGraphicFramePr>
            <a:graphicFrameLocks noChangeAspect="1"/>
          </p:cNvGraphicFramePr>
          <p:nvPr/>
        </p:nvGraphicFramePr>
        <p:xfrm>
          <a:off x="477838" y="3716338"/>
          <a:ext cx="3436937" cy="509587"/>
        </p:xfrm>
        <a:graphic>
          <a:graphicData uri="http://schemas.openxmlformats.org/presentationml/2006/ole">
            <mc:AlternateContent xmlns:mc="http://schemas.openxmlformats.org/markup-compatibility/2006">
              <mc:Choice xmlns:v="urn:schemas-microsoft-com:vml" Requires="v">
                <p:oleObj spid="_x0000_s25834" name="Equation" r:id="rId8" imgW="2667000" imgH="393700" progId="Equation.3">
                  <p:embed/>
                </p:oleObj>
              </mc:Choice>
              <mc:Fallback>
                <p:oleObj name="Equation" r:id="rId8" imgW="2667000" imgH="393700" progId="Equation.3">
                  <p:embed/>
                  <p:pic>
                    <p:nvPicPr>
                      <p:cNvPr id="0" name="Object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7838" y="3716338"/>
                        <a:ext cx="3436937"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16" name="Object 25"/>
          <p:cNvGraphicFramePr>
            <a:graphicFrameLocks noChangeAspect="1"/>
          </p:cNvGraphicFramePr>
          <p:nvPr/>
        </p:nvGraphicFramePr>
        <p:xfrm>
          <a:off x="711200" y="4337050"/>
          <a:ext cx="2211388" cy="515938"/>
        </p:xfrm>
        <a:graphic>
          <a:graphicData uri="http://schemas.openxmlformats.org/presentationml/2006/ole">
            <mc:AlternateContent xmlns:mc="http://schemas.openxmlformats.org/markup-compatibility/2006">
              <mc:Choice xmlns:v="urn:schemas-microsoft-com:vml" Requires="v">
                <p:oleObj spid="_x0000_s25835" name="Equation" r:id="rId10" imgW="1701800" imgH="393700" progId="Equation.3">
                  <p:embed/>
                </p:oleObj>
              </mc:Choice>
              <mc:Fallback>
                <p:oleObj name="Equation" r:id="rId10" imgW="1701800" imgH="393700" progId="Equation.3">
                  <p:embed/>
                  <p:pic>
                    <p:nvPicPr>
                      <p:cNvPr id="0" name="Object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1200" y="4337050"/>
                        <a:ext cx="221138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17" name="Object 24"/>
          <p:cNvGraphicFramePr>
            <a:graphicFrameLocks noChangeAspect="1"/>
          </p:cNvGraphicFramePr>
          <p:nvPr/>
        </p:nvGraphicFramePr>
        <p:xfrm>
          <a:off x="417513" y="4948238"/>
          <a:ext cx="2706687" cy="563562"/>
        </p:xfrm>
        <a:graphic>
          <a:graphicData uri="http://schemas.openxmlformats.org/presentationml/2006/ole">
            <mc:AlternateContent xmlns:mc="http://schemas.openxmlformats.org/markup-compatibility/2006">
              <mc:Choice xmlns:v="urn:schemas-microsoft-com:vml" Requires="v">
                <p:oleObj spid="_x0000_s25836" name="Equation" r:id="rId12" imgW="2057400" imgH="431800" progId="Equation.3">
                  <p:embed/>
                </p:oleObj>
              </mc:Choice>
              <mc:Fallback>
                <p:oleObj name="Equation" r:id="rId12" imgW="2057400" imgH="431800" progId="Equation.3">
                  <p:embed/>
                  <p:pic>
                    <p:nvPicPr>
                      <p:cNvPr id="0" name="Object 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7513" y="4948238"/>
                        <a:ext cx="2706687"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5618" name="Group 163"/>
          <p:cNvGrpSpPr>
            <a:grpSpLocks/>
          </p:cNvGrpSpPr>
          <p:nvPr/>
        </p:nvGrpSpPr>
        <p:grpSpPr bwMode="auto">
          <a:xfrm>
            <a:off x="312738" y="5637213"/>
            <a:ext cx="7464425" cy="546100"/>
            <a:chOff x="285" y="3557"/>
            <a:chExt cx="4702" cy="344"/>
          </a:xfrm>
        </p:grpSpPr>
        <p:sp>
          <p:nvSpPr>
            <p:cNvPr id="25730" name="Text Box 88"/>
            <p:cNvSpPr txBox="1">
              <a:spLocks noChangeArrowheads="1"/>
            </p:cNvSpPr>
            <p:nvPr/>
          </p:nvSpPr>
          <p:spPr bwMode="auto">
            <a:xfrm>
              <a:off x="285" y="3624"/>
              <a:ext cx="30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 Note that had an ideal amplifier been assumed,</a:t>
              </a:r>
              <a:endParaRPr lang="el-GR">
                <a:cs typeface="Arial" charset="0"/>
              </a:endParaRPr>
            </a:p>
          </p:txBody>
        </p:sp>
        <p:graphicFrame>
          <p:nvGraphicFramePr>
            <p:cNvPr id="25731" name="Object 89"/>
            <p:cNvGraphicFramePr>
              <a:graphicFrameLocks noChangeAspect="1"/>
            </p:cNvGraphicFramePr>
            <p:nvPr/>
          </p:nvGraphicFramePr>
          <p:xfrm>
            <a:off x="3079" y="3557"/>
            <a:ext cx="1849" cy="344"/>
          </p:xfrm>
          <a:graphic>
            <a:graphicData uri="http://schemas.openxmlformats.org/presentationml/2006/ole">
              <mc:AlternateContent xmlns:mc="http://schemas.openxmlformats.org/markup-compatibility/2006">
                <mc:Choice xmlns:v="urn:schemas-microsoft-com:vml" Requires="v">
                  <p:oleObj spid="_x0000_s25837" name="Equation" r:id="rId14" imgW="2324100" imgH="431800" progId="Equation.3">
                    <p:embed/>
                  </p:oleObj>
                </mc:Choice>
                <mc:Fallback>
                  <p:oleObj name="Equation" r:id="rId14" imgW="2324100" imgH="431800" progId="Equation.3">
                    <p:embed/>
                    <p:pic>
                      <p:nvPicPr>
                        <p:cNvPr id="0" name="Object 8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79" y="3557"/>
                          <a:ext cx="1849"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732" name="AutoShape 99"/>
            <p:cNvSpPr>
              <a:spLocks/>
            </p:cNvSpPr>
            <p:nvPr/>
          </p:nvSpPr>
          <p:spPr bwMode="auto">
            <a:xfrm>
              <a:off x="291" y="3602"/>
              <a:ext cx="56" cy="263"/>
            </a:xfrm>
            <a:prstGeom prst="leftBrace">
              <a:avLst>
                <a:gd name="adj1" fmla="val 3913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733" name="AutoShape 100"/>
            <p:cNvSpPr>
              <a:spLocks/>
            </p:cNvSpPr>
            <p:nvPr/>
          </p:nvSpPr>
          <p:spPr bwMode="auto">
            <a:xfrm flipH="1">
              <a:off x="4931" y="3599"/>
              <a:ext cx="56" cy="263"/>
            </a:xfrm>
            <a:prstGeom prst="leftBrace">
              <a:avLst>
                <a:gd name="adj1" fmla="val 3913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5619" name="Group 160"/>
          <p:cNvGrpSpPr>
            <a:grpSpLocks/>
          </p:cNvGrpSpPr>
          <p:nvPr/>
        </p:nvGrpSpPr>
        <p:grpSpPr bwMode="auto">
          <a:xfrm>
            <a:off x="4395788" y="1574800"/>
            <a:ext cx="3927475" cy="2189163"/>
            <a:chOff x="2769" y="992"/>
            <a:chExt cx="2474" cy="1379"/>
          </a:xfrm>
        </p:grpSpPr>
        <p:sp>
          <p:nvSpPr>
            <p:cNvPr id="25680" name="Text Box 23"/>
            <p:cNvSpPr txBox="1">
              <a:spLocks noChangeArrowheads="1"/>
            </p:cNvSpPr>
            <p:nvPr/>
          </p:nvSpPr>
          <p:spPr bwMode="auto">
            <a:xfrm>
              <a:off x="2769" y="992"/>
              <a:ext cx="118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400">
                  <a:solidFill>
                    <a:srgbClr val="FF0000"/>
                  </a:solidFill>
                  <a:ea typeface="SimSun" pitchFamily="2" charset="-122"/>
                </a:rPr>
                <a:t>Break the loop and insert a test signal, v</a:t>
              </a:r>
              <a:r>
                <a:rPr lang="en-GB" altLang="zh-CN" sz="1400" baseline="-25000">
                  <a:solidFill>
                    <a:srgbClr val="FF0000"/>
                  </a:solidFill>
                  <a:ea typeface="SimSun" pitchFamily="2" charset="-122"/>
                </a:rPr>
                <a:t>t</a:t>
              </a:r>
            </a:p>
          </p:txBody>
        </p:sp>
        <p:sp>
          <p:nvSpPr>
            <p:cNvPr id="25681" name="Line 105"/>
            <p:cNvSpPr>
              <a:spLocks noChangeShapeType="1"/>
            </p:cNvSpPr>
            <p:nvPr/>
          </p:nvSpPr>
          <p:spPr bwMode="auto">
            <a:xfrm>
              <a:off x="3907" y="1183"/>
              <a:ext cx="601" cy="3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82" name="Freeform 112"/>
            <p:cNvSpPr>
              <a:spLocks/>
            </p:cNvSpPr>
            <p:nvPr/>
          </p:nvSpPr>
          <p:spPr bwMode="auto">
            <a:xfrm>
              <a:off x="3652" y="1477"/>
              <a:ext cx="50" cy="131"/>
            </a:xfrm>
            <a:custGeom>
              <a:avLst/>
              <a:gdLst>
                <a:gd name="T0" fmla="*/ 25 w 50"/>
                <a:gd name="T1" fmla="*/ 131 h 131"/>
                <a:gd name="T2" fmla="*/ 0 w 50"/>
                <a:gd name="T3" fmla="*/ 120 h 131"/>
                <a:gd name="T4" fmla="*/ 50 w 50"/>
                <a:gd name="T5" fmla="*/ 98 h 131"/>
                <a:gd name="T6" fmla="*/ 0 w 50"/>
                <a:gd name="T7" fmla="*/ 76 h 131"/>
                <a:gd name="T8" fmla="*/ 50 w 50"/>
                <a:gd name="T9" fmla="*/ 54 h 131"/>
                <a:gd name="T10" fmla="*/ 0 w 50"/>
                <a:gd name="T11" fmla="*/ 32 h 131"/>
                <a:gd name="T12" fmla="*/ 50 w 50"/>
                <a:gd name="T13" fmla="*/ 10 h 131"/>
                <a:gd name="T14" fmla="*/ 25 w 50"/>
                <a:gd name="T15" fmla="*/ 0 h 131"/>
                <a:gd name="T16" fmla="*/ 0 60000 65536"/>
                <a:gd name="T17" fmla="*/ 0 60000 65536"/>
                <a:gd name="T18" fmla="*/ 0 60000 65536"/>
                <a:gd name="T19" fmla="*/ 0 60000 65536"/>
                <a:gd name="T20" fmla="*/ 0 60000 65536"/>
                <a:gd name="T21" fmla="*/ 0 60000 65536"/>
                <a:gd name="T22" fmla="*/ 0 60000 65536"/>
                <a:gd name="T23" fmla="*/ 0 60000 65536"/>
                <a:gd name="T24" fmla="*/ 0 w 50"/>
                <a:gd name="T25" fmla="*/ 0 h 131"/>
                <a:gd name="T26" fmla="*/ 50 w 50"/>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0" h="131">
                  <a:moveTo>
                    <a:pt x="25" y="131"/>
                  </a:moveTo>
                  <a:lnTo>
                    <a:pt x="0" y="120"/>
                  </a:lnTo>
                  <a:lnTo>
                    <a:pt x="50" y="98"/>
                  </a:lnTo>
                  <a:lnTo>
                    <a:pt x="0" y="76"/>
                  </a:lnTo>
                  <a:lnTo>
                    <a:pt x="50" y="54"/>
                  </a:lnTo>
                  <a:lnTo>
                    <a:pt x="0" y="32"/>
                  </a:lnTo>
                  <a:lnTo>
                    <a:pt x="50" y="10"/>
                  </a:lnTo>
                  <a:lnTo>
                    <a:pt x="25"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83" name="Line 113"/>
            <p:cNvSpPr>
              <a:spLocks noChangeShapeType="1"/>
            </p:cNvSpPr>
            <p:nvPr/>
          </p:nvSpPr>
          <p:spPr bwMode="auto">
            <a:xfrm flipV="1">
              <a:off x="3677" y="1345"/>
              <a:ext cx="0" cy="132"/>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4" name="Line 114"/>
            <p:cNvSpPr>
              <a:spLocks noChangeShapeType="1"/>
            </p:cNvSpPr>
            <p:nvPr/>
          </p:nvSpPr>
          <p:spPr bwMode="auto">
            <a:xfrm flipV="1">
              <a:off x="3677" y="1608"/>
              <a:ext cx="0" cy="132"/>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5" name="Oval 115"/>
            <p:cNvSpPr>
              <a:spLocks noChangeArrowheads="1"/>
            </p:cNvSpPr>
            <p:nvPr/>
          </p:nvSpPr>
          <p:spPr bwMode="auto">
            <a:xfrm>
              <a:off x="5057" y="1898"/>
              <a:ext cx="25" cy="26"/>
            </a:xfrm>
            <a:prstGeom prst="ellipse">
              <a:avLst/>
            </a:prstGeom>
            <a:solidFill>
              <a:srgbClr val="000000"/>
            </a:solidFill>
            <a:ln w="0">
              <a:solidFill>
                <a:srgbClr val="000000"/>
              </a:solidFill>
              <a:round/>
              <a:headEnd/>
              <a:tailEnd/>
            </a:ln>
          </p:spPr>
          <p:txBody>
            <a:bodyPr/>
            <a:lstStyle/>
            <a:p>
              <a:endParaRPr lang="en-US"/>
            </a:p>
          </p:txBody>
        </p:sp>
        <p:sp>
          <p:nvSpPr>
            <p:cNvPr id="25686" name="Oval 116"/>
            <p:cNvSpPr>
              <a:spLocks noChangeArrowheads="1"/>
            </p:cNvSpPr>
            <p:nvPr/>
          </p:nvSpPr>
          <p:spPr bwMode="auto">
            <a:xfrm>
              <a:off x="5057" y="1898"/>
              <a:ext cx="25" cy="26"/>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87" name="Freeform 117"/>
            <p:cNvSpPr>
              <a:spLocks noEditPoints="1"/>
            </p:cNvSpPr>
            <p:nvPr/>
          </p:nvSpPr>
          <p:spPr bwMode="auto">
            <a:xfrm>
              <a:off x="3320" y="1345"/>
              <a:ext cx="81" cy="211"/>
            </a:xfrm>
            <a:custGeom>
              <a:avLst/>
              <a:gdLst>
                <a:gd name="T0" fmla="*/ 27 w 81"/>
                <a:gd name="T1" fmla="*/ 211 h 211"/>
                <a:gd name="T2" fmla="*/ 54 w 81"/>
                <a:gd name="T3" fmla="*/ 211 h 211"/>
                <a:gd name="T4" fmla="*/ 13 w 81"/>
                <a:gd name="T5" fmla="*/ 196 h 211"/>
                <a:gd name="T6" fmla="*/ 67 w 81"/>
                <a:gd name="T7" fmla="*/ 196 h 211"/>
                <a:gd name="T8" fmla="*/ 0 w 81"/>
                <a:gd name="T9" fmla="*/ 183 h 211"/>
                <a:gd name="T10" fmla="*/ 81 w 81"/>
                <a:gd name="T11" fmla="*/ 183 h 211"/>
                <a:gd name="T12" fmla="*/ 40 w 81"/>
                <a:gd name="T13" fmla="*/ 0 h 211"/>
                <a:gd name="T14" fmla="*/ 40 w 81"/>
                <a:gd name="T15" fmla="*/ 183 h 211"/>
                <a:gd name="T16" fmla="*/ 0 60000 65536"/>
                <a:gd name="T17" fmla="*/ 0 60000 65536"/>
                <a:gd name="T18" fmla="*/ 0 60000 65536"/>
                <a:gd name="T19" fmla="*/ 0 60000 65536"/>
                <a:gd name="T20" fmla="*/ 0 60000 65536"/>
                <a:gd name="T21" fmla="*/ 0 60000 65536"/>
                <a:gd name="T22" fmla="*/ 0 60000 65536"/>
                <a:gd name="T23" fmla="*/ 0 60000 65536"/>
                <a:gd name="T24" fmla="*/ 0 w 81"/>
                <a:gd name="T25" fmla="*/ 0 h 211"/>
                <a:gd name="T26" fmla="*/ 81 w 81"/>
                <a:gd name="T27" fmla="*/ 211 h 2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 h="211">
                  <a:moveTo>
                    <a:pt x="27" y="211"/>
                  </a:moveTo>
                  <a:lnTo>
                    <a:pt x="54" y="211"/>
                  </a:lnTo>
                  <a:moveTo>
                    <a:pt x="13" y="196"/>
                  </a:moveTo>
                  <a:lnTo>
                    <a:pt x="67" y="196"/>
                  </a:lnTo>
                  <a:moveTo>
                    <a:pt x="0" y="183"/>
                  </a:moveTo>
                  <a:lnTo>
                    <a:pt x="81" y="183"/>
                  </a:lnTo>
                  <a:moveTo>
                    <a:pt x="40" y="0"/>
                  </a:moveTo>
                  <a:lnTo>
                    <a:pt x="40" y="183"/>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88" name="Rectangle 118"/>
            <p:cNvSpPr>
              <a:spLocks noChangeArrowheads="1"/>
            </p:cNvSpPr>
            <p:nvPr/>
          </p:nvSpPr>
          <p:spPr bwMode="auto">
            <a:xfrm>
              <a:off x="4063" y="1380"/>
              <a:ext cx="4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rPr>
                <a:t>+</a:t>
              </a:r>
              <a:endParaRPr lang="en-US"/>
            </a:p>
          </p:txBody>
        </p:sp>
        <p:sp>
          <p:nvSpPr>
            <p:cNvPr id="25689" name="Rectangle 119"/>
            <p:cNvSpPr>
              <a:spLocks noChangeArrowheads="1"/>
            </p:cNvSpPr>
            <p:nvPr/>
          </p:nvSpPr>
          <p:spPr bwMode="auto">
            <a:xfrm>
              <a:off x="3518" y="1448"/>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rPr>
                <a:t>v</a:t>
              </a:r>
              <a:endParaRPr lang="en-US"/>
            </a:p>
          </p:txBody>
        </p:sp>
        <p:sp>
          <p:nvSpPr>
            <p:cNvPr id="25690" name="Rectangle 120"/>
            <p:cNvSpPr>
              <a:spLocks noChangeArrowheads="1"/>
            </p:cNvSpPr>
            <p:nvPr/>
          </p:nvSpPr>
          <p:spPr bwMode="auto">
            <a:xfrm>
              <a:off x="3556" y="1498"/>
              <a:ext cx="2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600">
                  <a:solidFill>
                    <a:srgbClr val="000000"/>
                  </a:solidFill>
                </a:rPr>
                <a:t>d</a:t>
              </a:r>
              <a:endParaRPr lang="en-US"/>
            </a:p>
          </p:txBody>
        </p:sp>
        <p:sp>
          <p:nvSpPr>
            <p:cNvPr id="25691" name="Line 121"/>
            <p:cNvSpPr>
              <a:spLocks noChangeShapeType="1"/>
            </p:cNvSpPr>
            <p:nvPr/>
          </p:nvSpPr>
          <p:spPr bwMode="auto">
            <a:xfrm>
              <a:off x="3360" y="1345"/>
              <a:ext cx="317" cy="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92" name="Freeform 122"/>
            <p:cNvSpPr>
              <a:spLocks noEditPoints="1"/>
            </p:cNvSpPr>
            <p:nvPr/>
          </p:nvSpPr>
          <p:spPr bwMode="auto">
            <a:xfrm>
              <a:off x="4080" y="1595"/>
              <a:ext cx="81" cy="210"/>
            </a:xfrm>
            <a:custGeom>
              <a:avLst/>
              <a:gdLst>
                <a:gd name="T0" fmla="*/ 28 w 81"/>
                <a:gd name="T1" fmla="*/ 210 h 210"/>
                <a:gd name="T2" fmla="*/ 55 w 81"/>
                <a:gd name="T3" fmla="*/ 210 h 210"/>
                <a:gd name="T4" fmla="*/ 14 w 81"/>
                <a:gd name="T5" fmla="*/ 197 h 210"/>
                <a:gd name="T6" fmla="*/ 68 w 81"/>
                <a:gd name="T7" fmla="*/ 197 h 210"/>
                <a:gd name="T8" fmla="*/ 0 w 81"/>
                <a:gd name="T9" fmla="*/ 182 h 210"/>
                <a:gd name="T10" fmla="*/ 81 w 81"/>
                <a:gd name="T11" fmla="*/ 182 h 210"/>
                <a:gd name="T12" fmla="*/ 41 w 81"/>
                <a:gd name="T13" fmla="*/ 0 h 210"/>
                <a:gd name="T14" fmla="*/ 41 w 81"/>
                <a:gd name="T15" fmla="*/ 182 h 210"/>
                <a:gd name="T16" fmla="*/ 0 60000 65536"/>
                <a:gd name="T17" fmla="*/ 0 60000 65536"/>
                <a:gd name="T18" fmla="*/ 0 60000 65536"/>
                <a:gd name="T19" fmla="*/ 0 60000 65536"/>
                <a:gd name="T20" fmla="*/ 0 60000 65536"/>
                <a:gd name="T21" fmla="*/ 0 60000 65536"/>
                <a:gd name="T22" fmla="*/ 0 60000 65536"/>
                <a:gd name="T23" fmla="*/ 0 60000 65536"/>
                <a:gd name="T24" fmla="*/ 0 w 81"/>
                <a:gd name="T25" fmla="*/ 0 h 210"/>
                <a:gd name="T26" fmla="*/ 81 w 81"/>
                <a:gd name="T27" fmla="*/ 210 h 2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 h="210">
                  <a:moveTo>
                    <a:pt x="28" y="210"/>
                  </a:moveTo>
                  <a:lnTo>
                    <a:pt x="55" y="210"/>
                  </a:lnTo>
                  <a:moveTo>
                    <a:pt x="14" y="197"/>
                  </a:moveTo>
                  <a:lnTo>
                    <a:pt x="68" y="197"/>
                  </a:lnTo>
                  <a:moveTo>
                    <a:pt x="0" y="182"/>
                  </a:moveTo>
                  <a:lnTo>
                    <a:pt x="81" y="182"/>
                  </a:lnTo>
                  <a:moveTo>
                    <a:pt x="41" y="0"/>
                  </a:moveTo>
                  <a:lnTo>
                    <a:pt x="41" y="182"/>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93" name="Freeform 123"/>
            <p:cNvSpPr>
              <a:spLocks/>
            </p:cNvSpPr>
            <p:nvPr/>
          </p:nvSpPr>
          <p:spPr bwMode="auto">
            <a:xfrm>
              <a:off x="4020" y="1437"/>
              <a:ext cx="202" cy="210"/>
            </a:xfrm>
            <a:custGeom>
              <a:avLst/>
              <a:gdLst>
                <a:gd name="T0" fmla="*/ 101 w 202"/>
                <a:gd name="T1" fmla="*/ 0 h 210"/>
                <a:gd name="T2" fmla="*/ 0 w 202"/>
                <a:gd name="T3" fmla="*/ 105 h 210"/>
                <a:gd name="T4" fmla="*/ 101 w 202"/>
                <a:gd name="T5" fmla="*/ 210 h 210"/>
                <a:gd name="T6" fmla="*/ 202 w 202"/>
                <a:gd name="T7" fmla="*/ 105 h 210"/>
                <a:gd name="T8" fmla="*/ 101 w 202"/>
                <a:gd name="T9" fmla="*/ 0 h 210"/>
                <a:gd name="T10" fmla="*/ 0 60000 65536"/>
                <a:gd name="T11" fmla="*/ 0 60000 65536"/>
                <a:gd name="T12" fmla="*/ 0 60000 65536"/>
                <a:gd name="T13" fmla="*/ 0 60000 65536"/>
                <a:gd name="T14" fmla="*/ 0 60000 65536"/>
                <a:gd name="T15" fmla="*/ 0 w 202"/>
                <a:gd name="T16" fmla="*/ 0 h 210"/>
                <a:gd name="T17" fmla="*/ 202 w 202"/>
                <a:gd name="T18" fmla="*/ 210 h 210"/>
              </a:gdLst>
              <a:ahLst/>
              <a:cxnLst>
                <a:cxn ang="T10">
                  <a:pos x="T0" y="T1"/>
                </a:cxn>
                <a:cxn ang="T11">
                  <a:pos x="T2" y="T3"/>
                </a:cxn>
                <a:cxn ang="T12">
                  <a:pos x="T4" y="T5"/>
                </a:cxn>
                <a:cxn ang="T13">
                  <a:pos x="T6" y="T7"/>
                </a:cxn>
                <a:cxn ang="T14">
                  <a:pos x="T8" y="T9"/>
                </a:cxn>
              </a:cxnLst>
              <a:rect l="T15" t="T16" r="T17" b="T18"/>
              <a:pathLst>
                <a:path w="202" h="210">
                  <a:moveTo>
                    <a:pt x="101" y="0"/>
                  </a:moveTo>
                  <a:lnTo>
                    <a:pt x="0" y="105"/>
                  </a:lnTo>
                  <a:lnTo>
                    <a:pt x="101" y="210"/>
                  </a:lnTo>
                  <a:lnTo>
                    <a:pt x="202" y="105"/>
                  </a:lnTo>
                  <a:lnTo>
                    <a:pt x="10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94" name="Freeform 124"/>
            <p:cNvSpPr>
              <a:spLocks/>
            </p:cNvSpPr>
            <p:nvPr/>
          </p:nvSpPr>
          <p:spPr bwMode="auto">
            <a:xfrm>
              <a:off x="4020" y="1437"/>
              <a:ext cx="202" cy="210"/>
            </a:xfrm>
            <a:custGeom>
              <a:avLst/>
              <a:gdLst>
                <a:gd name="T0" fmla="*/ 101 w 202"/>
                <a:gd name="T1" fmla="*/ 0 h 210"/>
                <a:gd name="T2" fmla="*/ 0 w 202"/>
                <a:gd name="T3" fmla="*/ 105 h 210"/>
                <a:gd name="T4" fmla="*/ 101 w 202"/>
                <a:gd name="T5" fmla="*/ 210 h 210"/>
                <a:gd name="T6" fmla="*/ 202 w 202"/>
                <a:gd name="T7" fmla="*/ 105 h 210"/>
                <a:gd name="T8" fmla="*/ 101 w 202"/>
                <a:gd name="T9" fmla="*/ 0 h 210"/>
                <a:gd name="T10" fmla="*/ 0 60000 65536"/>
                <a:gd name="T11" fmla="*/ 0 60000 65536"/>
                <a:gd name="T12" fmla="*/ 0 60000 65536"/>
                <a:gd name="T13" fmla="*/ 0 60000 65536"/>
                <a:gd name="T14" fmla="*/ 0 60000 65536"/>
                <a:gd name="T15" fmla="*/ 0 w 202"/>
                <a:gd name="T16" fmla="*/ 0 h 210"/>
                <a:gd name="T17" fmla="*/ 202 w 202"/>
                <a:gd name="T18" fmla="*/ 210 h 210"/>
              </a:gdLst>
              <a:ahLst/>
              <a:cxnLst>
                <a:cxn ang="T10">
                  <a:pos x="T0" y="T1"/>
                </a:cxn>
                <a:cxn ang="T11">
                  <a:pos x="T2" y="T3"/>
                </a:cxn>
                <a:cxn ang="T12">
                  <a:pos x="T4" y="T5"/>
                </a:cxn>
                <a:cxn ang="T13">
                  <a:pos x="T6" y="T7"/>
                </a:cxn>
                <a:cxn ang="T14">
                  <a:pos x="T8" y="T9"/>
                </a:cxn>
              </a:cxnLst>
              <a:rect l="T15" t="T16" r="T17" b="T18"/>
              <a:pathLst>
                <a:path w="202" h="210">
                  <a:moveTo>
                    <a:pt x="101" y="0"/>
                  </a:moveTo>
                  <a:lnTo>
                    <a:pt x="0" y="105"/>
                  </a:lnTo>
                  <a:lnTo>
                    <a:pt x="101" y="210"/>
                  </a:lnTo>
                  <a:lnTo>
                    <a:pt x="202" y="105"/>
                  </a:lnTo>
                  <a:lnTo>
                    <a:pt x="101"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95" name="Freeform 125"/>
            <p:cNvSpPr>
              <a:spLocks/>
            </p:cNvSpPr>
            <p:nvPr/>
          </p:nvSpPr>
          <p:spPr bwMode="auto">
            <a:xfrm>
              <a:off x="3550" y="1740"/>
              <a:ext cx="1519" cy="171"/>
            </a:xfrm>
            <a:custGeom>
              <a:avLst/>
              <a:gdLst>
                <a:gd name="T0" fmla="*/ 126 w 1519"/>
                <a:gd name="T1" fmla="*/ 0 h 171"/>
                <a:gd name="T2" fmla="*/ 0 w 1519"/>
                <a:gd name="T3" fmla="*/ 0 h 171"/>
                <a:gd name="T4" fmla="*/ 0 w 1519"/>
                <a:gd name="T5" fmla="*/ 171 h 171"/>
                <a:gd name="T6" fmla="*/ 1519 w 1519"/>
                <a:gd name="T7" fmla="*/ 171 h 171"/>
                <a:gd name="T8" fmla="*/ 0 60000 65536"/>
                <a:gd name="T9" fmla="*/ 0 60000 65536"/>
                <a:gd name="T10" fmla="*/ 0 60000 65536"/>
                <a:gd name="T11" fmla="*/ 0 60000 65536"/>
                <a:gd name="T12" fmla="*/ 0 w 1519"/>
                <a:gd name="T13" fmla="*/ 0 h 171"/>
                <a:gd name="T14" fmla="*/ 1519 w 1519"/>
                <a:gd name="T15" fmla="*/ 171 h 171"/>
              </a:gdLst>
              <a:ahLst/>
              <a:cxnLst>
                <a:cxn ang="T8">
                  <a:pos x="T0" y="T1"/>
                </a:cxn>
                <a:cxn ang="T9">
                  <a:pos x="T2" y="T3"/>
                </a:cxn>
                <a:cxn ang="T10">
                  <a:pos x="T4" y="T5"/>
                </a:cxn>
                <a:cxn ang="T11">
                  <a:pos x="T6" y="T7"/>
                </a:cxn>
              </a:cxnLst>
              <a:rect l="T12" t="T13" r="T14" b="T15"/>
              <a:pathLst>
                <a:path w="1519" h="171">
                  <a:moveTo>
                    <a:pt x="126" y="0"/>
                  </a:moveTo>
                  <a:lnTo>
                    <a:pt x="0" y="0"/>
                  </a:lnTo>
                  <a:lnTo>
                    <a:pt x="0" y="171"/>
                  </a:lnTo>
                  <a:lnTo>
                    <a:pt x="1519" y="171"/>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96" name="Line 126"/>
            <p:cNvSpPr>
              <a:spLocks noChangeShapeType="1"/>
            </p:cNvSpPr>
            <p:nvPr/>
          </p:nvSpPr>
          <p:spPr bwMode="auto">
            <a:xfrm flipV="1">
              <a:off x="3614" y="1486"/>
              <a:ext cx="0" cy="148"/>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97" name="Freeform 127"/>
            <p:cNvSpPr>
              <a:spLocks/>
            </p:cNvSpPr>
            <p:nvPr/>
          </p:nvSpPr>
          <p:spPr bwMode="auto">
            <a:xfrm>
              <a:off x="3591" y="1450"/>
              <a:ext cx="45" cy="47"/>
            </a:xfrm>
            <a:custGeom>
              <a:avLst/>
              <a:gdLst>
                <a:gd name="T0" fmla="*/ 0 w 113"/>
                <a:gd name="T1" fmla="*/ 0 h 122"/>
                <a:gd name="T2" fmla="*/ 0 w 113"/>
                <a:gd name="T3" fmla="*/ 0 h 122"/>
                <a:gd name="T4" fmla="*/ 0 w 113"/>
                <a:gd name="T5" fmla="*/ 0 h 122"/>
                <a:gd name="T6" fmla="*/ 0 w 113"/>
                <a:gd name="T7" fmla="*/ 0 h 122"/>
                <a:gd name="T8" fmla="*/ 0 w 113"/>
                <a:gd name="T9" fmla="*/ 0 h 122"/>
                <a:gd name="T10" fmla="*/ 0 60000 65536"/>
                <a:gd name="T11" fmla="*/ 0 60000 65536"/>
                <a:gd name="T12" fmla="*/ 0 60000 65536"/>
                <a:gd name="T13" fmla="*/ 0 60000 65536"/>
                <a:gd name="T14" fmla="*/ 0 60000 65536"/>
                <a:gd name="T15" fmla="*/ 0 w 113"/>
                <a:gd name="T16" fmla="*/ 0 h 122"/>
                <a:gd name="T17" fmla="*/ 113 w 113"/>
                <a:gd name="T18" fmla="*/ 122 h 122"/>
              </a:gdLst>
              <a:ahLst/>
              <a:cxnLst>
                <a:cxn ang="T10">
                  <a:pos x="T0" y="T1"/>
                </a:cxn>
                <a:cxn ang="T11">
                  <a:pos x="T2" y="T3"/>
                </a:cxn>
                <a:cxn ang="T12">
                  <a:pos x="T4" y="T5"/>
                </a:cxn>
                <a:cxn ang="T13">
                  <a:pos x="T6" y="T7"/>
                </a:cxn>
                <a:cxn ang="T14">
                  <a:pos x="T8" y="T9"/>
                </a:cxn>
              </a:cxnLst>
              <a:rect l="T15" t="T16" r="T17" b="T18"/>
              <a:pathLst>
                <a:path w="113" h="122">
                  <a:moveTo>
                    <a:pt x="57" y="0"/>
                  </a:moveTo>
                  <a:lnTo>
                    <a:pt x="113" y="122"/>
                  </a:lnTo>
                  <a:cubicBezTo>
                    <a:pt x="78" y="103"/>
                    <a:pt x="35" y="103"/>
                    <a:pt x="0" y="122"/>
                  </a:cubicBezTo>
                  <a:lnTo>
                    <a:pt x="57"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25698" name="Rectangle 128"/>
            <p:cNvSpPr>
              <a:spLocks noChangeArrowheads="1"/>
            </p:cNvSpPr>
            <p:nvPr/>
          </p:nvSpPr>
          <p:spPr bwMode="auto">
            <a:xfrm>
              <a:off x="3607" y="1263"/>
              <a:ext cx="4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rPr>
                <a:t>+</a:t>
              </a:r>
              <a:endParaRPr lang="en-US"/>
            </a:p>
          </p:txBody>
        </p:sp>
        <p:sp>
          <p:nvSpPr>
            <p:cNvPr id="25699" name="Rectangle 129"/>
            <p:cNvSpPr>
              <a:spLocks noChangeArrowheads="1"/>
            </p:cNvSpPr>
            <p:nvPr/>
          </p:nvSpPr>
          <p:spPr bwMode="auto">
            <a:xfrm>
              <a:off x="3613" y="1645"/>
              <a:ext cx="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rPr>
                <a:t>-</a:t>
              </a:r>
              <a:endParaRPr lang="en-US"/>
            </a:p>
          </p:txBody>
        </p:sp>
        <p:sp>
          <p:nvSpPr>
            <p:cNvPr id="25700" name="Rectangle 130"/>
            <p:cNvSpPr>
              <a:spLocks noChangeArrowheads="1"/>
            </p:cNvSpPr>
            <p:nvPr/>
          </p:nvSpPr>
          <p:spPr bwMode="auto">
            <a:xfrm>
              <a:off x="3721" y="1491"/>
              <a:ext cx="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rPr>
                <a:t>r</a:t>
              </a:r>
              <a:endParaRPr lang="en-US"/>
            </a:p>
          </p:txBody>
        </p:sp>
        <p:sp>
          <p:nvSpPr>
            <p:cNvPr id="25701" name="Rectangle 131"/>
            <p:cNvSpPr>
              <a:spLocks noChangeArrowheads="1"/>
            </p:cNvSpPr>
            <p:nvPr/>
          </p:nvSpPr>
          <p:spPr bwMode="auto">
            <a:xfrm>
              <a:off x="3746" y="1541"/>
              <a:ext cx="2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600">
                  <a:solidFill>
                    <a:srgbClr val="000000"/>
                  </a:solidFill>
                </a:rPr>
                <a:t>d</a:t>
              </a:r>
              <a:endParaRPr lang="en-US"/>
            </a:p>
          </p:txBody>
        </p:sp>
        <p:sp>
          <p:nvSpPr>
            <p:cNvPr id="25702" name="Freeform 132"/>
            <p:cNvSpPr>
              <a:spLocks/>
            </p:cNvSpPr>
            <p:nvPr/>
          </p:nvSpPr>
          <p:spPr bwMode="auto">
            <a:xfrm>
              <a:off x="4121" y="1345"/>
              <a:ext cx="189" cy="92"/>
            </a:xfrm>
            <a:custGeom>
              <a:avLst/>
              <a:gdLst>
                <a:gd name="T0" fmla="*/ 0 w 189"/>
                <a:gd name="T1" fmla="*/ 92 h 92"/>
                <a:gd name="T2" fmla="*/ 0 w 189"/>
                <a:gd name="T3" fmla="*/ 0 h 92"/>
                <a:gd name="T4" fmla="*/ 189 w 189"/>
                <a:gd name="T5" fmla="*/ 0 h 92"/>
                <a:gd name="T6" fmla="*/ 0 60000 65536"/>
                <a:gd name="T7" fmla="*/ 0 60000 65536"/>
                <a:gd name="T8" fmla="*/ 0 60000 65536"/>
                <a:gd name="T9" fmla="*/ 0 w 189"/>
                <a:gd name="T10" fmla="*/ 0 h 92"/>
                <a:gd name="T11" fmla="*/ 189 w 189"/>
                <a:gd name="T12" fmla="*/ 92 h 92"/>
              </a:gdLst>
              <a:ahLst/>
              <a:cxnLst>
                <a:cxn ang="T6">
                  <a:pos x="T0" y="T1"/>
                </a:cxn>
                <a:cxn ang="T7">
                  <a:pos x="T2" y="T3"/>
                </a:cxn>
                <a:cxn ang="T8">
                  <a:pos x="T4" y="T5"/>
                </a:cxn>
              </a:cxnLst>
              <a:rect l="T9" t="T10" r="T11" b="T12"/>
              <a:pathLst>
                <a:path w="189" h="92">
                  <a:moveTo>
                    <a:pt x="0" y="92"/>
                  </a:moveTo>
                  <a:lnTo>
                    <a:pt x="0" y="0"/>
                  </a:lnTo>
                  <a:lnTo>
                    <a:pt x="189"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03" name="Line 133"/>
            <p:cNvSpPr>
              <a:spLocks noChangeShapeType="1"/>
            </p:cNvSpPr>
            <p:nvPr/>
          </p:nvSpPr>
          <p:spPr bwMode="auto">
            <a:xfrm>
              <a:off x="4626" y="1345"/>
              <a:ext cx="152" cy="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4" name="Freeform 134"/>
            <p:cNvSpPr>
              <a:spLocks/>
            </p:cNvSpPr>
            <p:nvPr/>
          </p:nvSpPr>
          <p:spPr bwMode="auto">
            <a:xfrm>
              <a:off x="5044" y="1542"/>
              <a:ext cx="51" cy="132"/>
            </a:xfrm>
            <a:custGeom>
              <a:avLst/>
              <a:gdLst>
                <a:gd name="T0" fmla="*/ 25 w 51"/>
                <a:gd name="T1" fmla="*/ 132 h 132"/>
                <a:gd name="T2" fmla="*/ 0 w 51"/>
                <a:gd name="T3" fmla="*/ 121 h 132"/>
                <a:gd name="T4" fmla="*/ 51 w 51"/>
                <a:gd name="T5" fmla="*/ 99 h 132"/>
                <a:gd name="T6" fmla="*/ 0 w 51"/>
                <a:gd name="T7" fmla="*/ 77 h 132"/>
                <a:gd name="T8" fmla="*/ 51 w 51"/>
                <a:gd name="T9" fmla="*/ 55 h 132"/>
                <a:gd name="T10" fmla="*/ 0 w 51"/>
                <a:gd name="T11" fmla="*/ 33 h 132"/>
                <a:gd name="T12" fmla="*/ 51 w 51"/>
                <a:gd name="T13" fmla="*/ 11 h 132"/>
                <a:gd name="T14" fmla="*/ 25 w 51"/>
                <a:gd name="T15" fmla="*/ 0 h 132"/>
                <a:gd name="T16" fmla="*/ 0 60000 65536"/>
                <a:gd name="T17" fmla="*/ 0 60000 65536"/>
                <a:gd name="T18" fmla="*/ 0 60000 65536"/>
                <a:gd name="T19" fmla="*/ 0 60000 65536"/>
                <a:gd name="T20" fmla="*/ 0 60000 65536"/>
                <a:gd name="T21" fmla="*/ 0 60000 65536"/>
                <a:gd name="T22" fmla="*/ 0 60000 65536"/>
                <a:gd name="T23" fmla="*/ 0 60000 65536"/>
                <a:gd name="T24" fmla="*/ 0 w 51"/>
                <a:gd name="T25" fmla="*/ 0 h 132"/>
                <a:gd name="T26" fmla="*/ 51 w 51"/>
                <a:gd name="T27" fmla="*/ 132 h 1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 h="132">
                  <a:moveTo>
                    <a:pt x="25" y="132"/>
                  </a:moveTo>
                  <a:lnTo>
                    <a:pt x="0" y="121"/>
                  </a:lnTo>
                  <a:lnTo>
                    <a:pt x="51" y="99"/>
                  </a:lnTo>
                  <a:lnTo>
                    <a:pt x="0" y="77"/>
                  </a:lnTo>
                  <a:lnTo>
                    <a:pt x="51" y="55"/>
                  </a:lnTo>
                  <a:lnTo>
                    <a:pt x="0" y="33"/>
                  </a:lnTo>
                  <a:lnTo>
                    <a:pt x="51" y="11"/>
                  </a:lnTo>
                  <a:lnTo>
                    <a:pt x="25"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05" name="Freeform 135"/>
            <p:cNvSpPr>
              <a:spLocks/>
            </p:cNvSpPr>
            <p:nvPr/>
          </p:nvSpPr>
          <p:spPr bwMode="auto">
            <a:xfrm>
              <a:off x="5044" y="2029"/>
              <a:ext cx="51" cy="132"/>
            </a:xfrm>
            <a:custGeom>
              <a:avLst/>
              <a:gdLst>
                <a:gd name="T0" fmla="*/ 25 w 51"/>
                <a:gd name="T1" fmla="*/ 132 h 132"/>
                <a:gd name="T2" fmla="*/ 0 w 51"/>
                <a:gd name="T3" fmla="*/ 121 h 132"/>
                <a:gd name="T4" fmla="*/ 51 w 51"/>
                <a:gd name="T5" fmla="*/ 99 h 132"/>
                <a:gd name="T6" fmla="*/ 0 w 51"/>
                <a:gd name="T7" fmla="*/ 77 h 132"/>
                <a:gd name="T8" fmla="*/ 51 w 51"/>
                <a:gd name="T9" fmla="*/ 55 h 132"/>
                <a:gd name="T10" fmla="*/ 0 w 51"/>
                <a:gd name="T11" fmla="*/ 33 h 132"/>
                <a:gd name="T12" fmla="*/ 51 w 51"/>
                <a:gd name="T13" fmla="*/ 11 h 132"/>
                <a:gd name="T14" fmla="*/ 25 w 51"/>
                <a:gd name="T15" fmla="*/ 0 h 132"/>
                <a:gd name="T16" fmla="*/ 0 60000 65536"/>
                <a:gd name="T17" fmla="*/ 0 60000 65536"/>
                <a:gd name="T18" fmla="*/ 0 60000 65536"/>
                <a:gd name="T19" fmla="*/ 0 60000 65536"/>
                <a:gd name="T20" fmla="*/ 0 60000 65536"/>
                <a:gd name="T21" fmla="*/ 0 60000 65536"/>
                <a:gd name="T22" fmla="*/ 0 60000 65536"/>
                <a:gd name="T23" fmla="*/ 0 60000 65536"/>
                <a:gd name="T24" fmla="*/ 0 w 51"/>
                <a:gd name="T25" fmla="*/ 0 h 132"/>
                <a:gd name="T26" fmla="*/ 51 w 51"/>
                <a:gd name="T27" fmla="*/ 132 h 1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 h="132">
                  <a:moveTo>
                    <a:pt x="25" y="132"/>
                  </a:moveTo>
                  <a:lnTo>
                    <a:pt x="0" y="121"/>
                  </a:lnTo>
                  <a:lnTo>
                    <a:pt x="51" y="99"/>
                  </a:lnTo>
                  <a:lnTo>
                    <a:pt x="0" y="77"/>
                  </a:lnTo>
                  <a:lnTo>
                    <a:pt x="51" y="55"/>
                  </a:lnTo>
                  <a:lnTo>
                    <a:pt x="0" y="33"/>
                  </a:lnTo>
                  <a:lnTo>
                    <a:pt x="51" y="11"/>
                  </a:lnTo>
                  <a:lnTo>
                    <a:pt x="25"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06" name="Freeform 136"/>
            <p:cNvSpPr>
              <a:spLocks noEditPoints="1"/>
            </p:cNvSpPr>
            <p:nvPr/>
          </p:nvSpPr>
          <p:spPr bwMode="auto">
            <a:xfrm>
              <a:off x="5029" y="2161"/>
              <a:ext cx="81" cy="210"/>
            </a:xfrm>
            <a:custGeom>
              <a:avLst/>
              <a:gdLst>
                <a:gd name="T0" fmla="*/ 26 w 81"/>
                <a:gd name="T1" fmla="*/ 210 h 210"/>
                <a:gd name="T2" fmla="*/ 54 w 81"/>
                <a:gd name="T3" fmla="*/ 210 h 210"/>
                <a:gd name="T4" fmla="*/ 13 w 81"/>
                <a:gd name="T5" fmla="*/ 196 h 210"/>
                <a:gd name="T6" fmla="*/ 67 w 81"/>
                <a:gd name="T7" fmla="*/ 196 h 210"/>
                <a:gd name="T8" fmla="*/ 0 w 81"/>
                <a:gd name="T9" fmla="*/ 182 h 210"/>
                <a:gd name="T10" fmla="*/ 81 w 81"/>
                <a:gd name="T11" fmla="*/ 182 h 210"/>
                <a:gd name="T12" fmla="*/ 40 w 81"/>
                <a:gd name="T13" fmla="*/ 0 h 210"/>
                <a:gd name="T14" fmla="*/ 40 w 81"/>
                <a:gd name="T15" fmla="*/ 182 h 210"/>
                <a:gd name="T16" fmla="*/ 0 60000 65536"/>
                <a:gd name="T17" fmla="*/ 0 60000 65536"/>
                <a:gd name="T18" fmla="*/ 0 60000 65536"/>
                <a:gd name="T19" fmla="*/ 0 60000 65536"/>
                <a:gd name="T20" fmla="*/ 0 60000 65536"/>
                <a:gd name="T21" fmla="*/ 0 60000 65536"/>
                <a:gd name="T22" fmla="*/ 0 60000 65536"/>
                <a:gd name="T23" fmla="*/ 0 60000 65536"/>
                <a:gd name="T24" fmla="*/ 0 w 81"/>
                <a:gd name="T25" fmla="*/ 0 h 210"/>
                <a:gd name="T26" fmla="*/ 81 w 81"/>
                <a:gd name="T27" fmla="*/ 210 h 2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 h="210">
                  <a:moveTo>
                    <a:pt x="26" y="210"/>
                  </a:moveTo>
                  <a:lnTo>
                    <a:pt x="54" y="210"/>
                  </a:lnTo>
                  <a:moveTo>
                    <a:pt x="13" y="196"/>
                  </a:moveTo>
                  <a:lnTo>
                    <a:pt x="67" y="196"/>
                  </a:lnTo>
                  <a:moveTo>
                    <a:pt x="0" y="182"/>
                  </a:moveTo>
                  <a:lnTo>
                    <a:pt x="81" y="182"/>
                  </a:lnTo>
                  <a:moveTo>
                    <a:pt x="40" y="0"/>
                  </a:moveTo>
                  <a:lnTo>
                    <a:pt x="40" y="182"/>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07" name="Line 137"/>
            <p:cNvSpPr>
              <a:spLocks noChangeShapeType="1"/>
            </p:cNvSpPr>
            <p:nvPr/>
          </p:nvSpPr>
          <p:spPr bwMode="auto">
            <a:xfrm flipV="1">
              <a:off x="5069" y="1674"/>
              <a:ext cx="0" cy="355"/>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8" name="Line 138"/>
            <p:cNvSpPr>
              <a:spLocks noChangeShapeType="1"/>
            </p:cNvSpPr>
            <p:nvPr/>
          </p:nvSpPr>
          <p:spPr bwMode="auto">
            <a:xfrm flipV="1">
              <a:off x="5069" y="1345"/>
              <a:ext cx="0" cy="19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9" name="Rectangle 139"/>
            <p:cNvSpPr>
              <a:spLocks noChangeArrowheads="1"/>
            </p:cNvSpPr>
            <p:nvPr/>
          </p:nvSpPr>
          <p:spPr bwMode="auto">
            <a:xfrm>
              <a:off x="5113" y="1565"/>
              <a:ext cx="11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rPr>
                <a:t>62k</a:t>
              </a:r>
              <a:endParaRPr lang="en-US"/>
            </a:p>
          </p:txBody>
        </p:sp>
        <p:sp>
          <p:nvSpPr>
            <p:cNvPr id="25710" name="Rectangle 140"/>
            <p:cNvSpPr>
              <a:spLocks noChangeArrowheads="1"/>
            </p:cNvSpPr>
            <p:nvPr/>
          </p:nvSpPr>
          <p:spPr bwMode="auto">
            <a:xfrm>
              <a:off x="5107" y="2052"/>
              <a:ext cx="1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rPr>
                <a:t>2.7k</a:t>
              </a:r>
              <a:endParaRPr lang="en-US"/>
            </a:p>
          </p:txBody>
        </p:sp>
        <p:sp>
          <p:nvSpPr>
            <p:cNvPr id="25711" name="Rectangle 141"/>
            <p:cNvSpPr>
              <a:spLocks noChangeArrowheads="1"/>
            </p:cNvSpPr>
            <p:nvPr/>
          </p:nvSpPr>
          <p:spPr bwMode="auto">
            <a:xfrm>
              <a:off x="3885" y="1577"/>
              <a:ext cx="16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rPr>
                <a:t>A</a:t>
              </a:r>
              <a:r>
                <a:rPr lang="en-US" sz="900" baseline="-25000">
                  <a:solidFill>
                    <a:srgbClr val="000000"/>
                  </a:solidFill>
                </a:rPr>
                <a:t>OL</a:t>
              </a:r>
              <a:r>
                <a:rPr lang="en-US" sz="900">
                  <a:solidFill>
                    <a:srgbClr val="000000"/>
                  </a:solidFill>
                </a:rPr>
                <a:t> v</a:t>
              </a:r>
              <a:endParaRPr lang="en-US"/>
            </a:p>
          </p:txBody>
        </p:sp>
        <p:sp>
          <p:nvSpPr>
            <p:cNvPr id="25712" name="Rectangle 142"/>
            <p:cNvSpPr>
              <a:spLocks noChangeArrowheads="1"/>
            </p:cNvSpPr>
            <p:nvPr/>
          </p:nvSpPr>
          <p:spPr bwMode="auto">
            <a:xfrm>
              <a:off x="4044" y="1627"/>
              <a:ext cx="2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600">
                  <a:solidFill>
                    <a:srgbClr val="000000"/>
                  </a:solidFill>
                </a:rPr>
                <a:t>d</a:t>
              </a:r>
              <a:endParaRPr lang="en-US"/>
            </a:p>
          </p:txBody>
        </p:sp>
        <p:sp>
          <p:nvSpPr>
            <p:cNvPr id="25713" name="Oval 143"/>
            <p:cNvSpPr>
              <a:spLocks noChangeArrowheads="1"/>
            </p:cNvSpPr>
            <p:nvPr/>
          </p:nvSpPr>
          <p:spPr bwMode="auto">
            <a:xfrm>
              <a:off x="4297" y="1332"/>
              <a:ext cx="25" cy="26"/>
            </a:xfrm>
            <a:prstGeom prst="ellipse">
              <a:avLst/>
            </a:prstGeom>
            <a:solidFill>
              <a:srgbClr val="FFFFFF"/>
            </a:solidFill>
            <a:ln w="0">
              <a:solidFill>
                <a:srgbClr val="000000"/>
              </a:solidFill>
              <a:round/>
              <a:headEnd/>
              <a:tailEnd/>
            </a:ln>
          </p:spPr>
          <p:txBody>
            <a:bodyPr/>
            <a:lstStyle/>
            <a:p>
              <a:endParaRPr lang="en-US"/>
            </a:p>
          </p:txBody>
        </p:sp>
        <p:sp>
          <p:nvSpPr>
            <p:cNvPr id="25714" name="Oval 144"/>
            <p:cNvSpPr>
              <a:spLocks noChangeArrowheads="1"/>
            </p:cNvSpPr>
            <p:nvPr/>
          </p:nvSpPr>
          <p:spPr bwMode="auto">
            <a:xfrm>
              <a:off x="4297" y="1332"/>
              <a:ext cx="25" cy="26"/>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715" name="Line 145"/>
            <p:cNvSpPr>
              <a:spLocks noChangeShapeType="1"/>
            </p:cNvSpPr>
            <p:nvPr/>
          </p:nvSpPr>
          <p:spPr bwMode="auto">
            <a:xfrm flipV="1">
              <a:off x="4265" y="1446"/>
              <a:ext cx="0" cy="228"/>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16" name="Freeform 146"/>
            <p:cNvSpPr>
              <a:spLocks/>
            </p:cNvSpPr>
            <p:nvPr/>
          </p:nvSpPr>
          <p:spPr bwMode="auto">
            <a:xfrm>
              <a:off x="4242" y="1411"/>
              <a:ext cx="45" cy="46"/>
            </a:xfrm>
            <a:custGeom>
              <a:avLst/>
              <a:gdLst>
                <a:gd name="T0" fmla="*/ 0 w 114"/>
                <a:gd name="T1" fmla="*/ 0 h 121"/>
                <a:gd name="T2" fmla="*/ 0 w 114"/>
                <a:gd name="T3" fmla="*/ 0 h 121"/>
                <a:gd name="T4" fmla="*/ 0 w 114"/>
                <a:gd name="T5" fmla="*/ 0 h 121"/>
                <a:gd name="T6" fmla="*/ 0 w 114"/>
                <a:gd name="T7" fmla="*/ 0 h 121"/>
                <a:gd name="T8" fmla="*/ 0 w 114"/>
                <a:gd name="T9" fmla="*/ 0 h 121"/>
                <a:gd name="T10" fmla="*/ 0 60000 65536"/>
                <a:gd name="T11" fmla="*/ 0 60000 65536"/>
                <a:gd name="T12" fmla="*/ 0 60000 65536"/>
                <a:gd name="T13" fmla="*/ 0 60000 65536"/>
                <a:gd name="T14" fmla="*/ 0 60000 65536"/>
                <a:gd name="T15" fmla="*/ 0 w 114"/>
                <a:gd name="T16" fmla="*/ 0 h 121"/>
                <a:gd name="T17" fmla="*/ 114 w 114"/>
                <a:gd name="T18" fmla="*/ 121 h 121"/>
              </a:gdLst>
              <a:ahLst/>
              <a:cxnLst>
                <a:cxn ang="T10">
                  <a:pos x="T0" y="T1"/>
                </a:cxn>
                <a:cxn ang="T11">
                  <a:pos x="T2" y="T3"/>
                </a:cxn>
                <a:cxn ang="T12">
                  <a:pos x="T4" y="T5"/>
                </a:cxn>
                <a:cxn ang="T13">
                  <a:pos x="T6" y="T7"/>
                </a:cxn>
                <a:cxn ang="T14">
                  <a:pos x="T8" y="T9"/>
                </a:cxn>
              </a:cxnLst>
              <a:rect l="T15" t="T16" r="T17" b="T18"/>
              <a:pathLst>
                <a:path w="114" h="121">
                  <a:moveTo>
                    <a:pt x="57" y="0"/>
                  </a:moveTo>
                  <a:lnTo>
                    <a:pt x="114" y="121"/>
                  </a:lnTo>
                  <a:cubicBezTo>
                    <a:pt x="78" y="102"/>
                    <a:pt x="36" y="102"/>
                    <a:pt x="0" y="121"/>
                  </a:cubicBezTo>
                  <a:lnTo>
                    <a:pt x="57"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25717" name="Rectangle 147"/>
            <p:cNvSpPr>
              <a:spLocks noChangeArrowheads="1"/>
            </p:cNvSpPr>
            <p:nvPr/>
          </p:nvSpPr>
          <p:spPr bwMode="auto">
            <a:xfrm>
              <a:off x="4303" y="1411"/>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rPr>
                <a:t>v</a:t>
              </a:r>
              <a:endParaRPr lang="en-US"/>
            </a:p>
          </p:txBody>
        </p:sp>
        <p:sp>
          <p:nvSpPr>
            <p:cNvPr id="25718" name="Rectangle 148"/>
            <p:cNvSpPr>
              <a:spLocks noChangeArrowheads="1"/>
            </p:cNvSpPr>
            <p:nvPr/>
          </p:nvSpPr>
          <p:spPr bwMode="auto">
            <a:xfrm>
              <a:off x="4335" y="1461"/>
              <a:ext cx="16"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600">
                  <a:solidFill>
                    <a:srgbClr val="000000"/>
                  </a:solidFill>
                </a:rPr>
                <a:t>r</a:t>
              </a:r>
              <a:endParaRPr lang="en-US"/>
            </a:p>
          </p:txBody>
        </p:sp>
        <p:sp>
          <p:nvSpPr>
            <p:cNvPr id="25719" name="Freeform 149"/>
            <p:cNvSpPr>
              <a:spLocks noEditPoints="1"/>
            </p:cNvSpPr>
            <p:nvPr/>
          </p:nvSpPr>
          <p:spPr bwMode="auto">
            <a:xfrm>
              <a:off x="4585" y="1595"/>
              <a:ext cx="82" cy="210"/>
            </a:xfrm>
            <a:custGeom>
              <a:avLst/>
              <a:gdLst>
                <a:gd name="T0" fmla="*/ 27 w 82"/>
                <a:gd name="T1" fmla="*/ 210 h 210"/>
                <a:gd name="T2" fmla="*/ 55 w 82"/>
                <a:gd name="T3" fmla="*/ 210 h 210"/>
                <a:gd name="T4" fmla="*/ 14 w 82"/>
                <a:gd name="T5" fmla="*/ 197 h 210"/>
                <a:gd name="T6" fmla="*/ 68 w 82"/>
                <a:gd name="T7" fmla="*/ 197 h 210"/>
                <a:gd name="T8" fmla="*/ 0 w 82"/>
                <a:gd name="T9" fmla="*/ 182 h 210"/>
                <a:gd name="T10" fmla="*/ 82 w 82"/>
                <a:gd name="T11" fmla="*/ 182 h 210"/>
                <a:gd name="T12" fmla="*/ 41 w 82"/>
                <a:gd name="T13" fmla="*/ 0 h 210"/>
                <a:gd name="T14" fmla="*/ 41 w 82"/>
                <a:gd name="T15" fmla="*/ 182 h 210"/>
                <a:gd name="T16" fmla="*/ 0 60000 65536"/>
                <a:gd name="T17" fmla="*/ 0 60000 65536"/>
                <a:gd name="T18" fmla="*/ 0 60000 65536"/>
                <a:gd name="T19" fmla="*/ 0 60000 65536"/>
                <a:gd name="T20" fmla="*/ 0 60000 65536"/>
                <a:gd name="T21" fmla="*/ 0 60000 65536"/>
                <a:gd name="T22" fmla="*/ 0 60000 65536"/>
                <a:gd name="T23" fmla="*/ 0 60000 65536"/>
                <a:gd name="T24" fmla="*/ 0 w 82"/>
                <a:gd name="T25" fmla="*/ 0 h 210"/>
                <a:gd name="T26" fmla="*/ 82 w 82"/>
                <a:gd name="T27" fmla="*/ 210 h 2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2" h="210">
                  <a:moveTo>
                    <a:pt x="27" y="210"/>
                  </a:moveTo>
                  <a:lnTo>
                    <a:pt x="55" y="210"/>
                  </a:lnTo>
                  <a:moveTo>
                    <a:pt x="14" y="197"/>
                  </a:moveTo>
                  <a:lnTo>
                    <a:pt x="68" y="197"/>
                  </a:lnTo>
                  <a:moveTo>
                    <a:pt x="0" y="182"/>
                  </a:moveTo>
                  <a:lnTo>
                    <a:pt x="82" y="182"/>
                  </a:lnTo>
                  <a:moveTo>
                    <a:pt x="41" y="0"/>
                  </a:moveTo>
                  <a:lnTo>
                    <a:pt x="41" y="182"/>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20" name="Line 150"/>
            <p:cNvSpPr>
              <a:spLocks noChangeShapeType="1"/>
            </p:cNvSpPr>
            <p:nvPr/>
          </p:nvSpPr>
          <p:spPr bwMode="auto">
            <a:xfrm flipV="1">
              <a:off x="4626" y="1345"/>
              <a:ext cx="0" cy="105"/>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21" name="Oval 151"/>
            <p:cNvSpPr>
              <a:spLocks noChangeArrowheads="1"/>
            </p:cNvSpPr>
            <p:nvPr/>
          </p:nvSpPr>
          <p:spPr bwMode="auto">
            <a:xfrm>
              <a:off x="4550" y="1450"/>
              <a:ext cx="152" cy="158"/>
            </a:xfrm>
            <a:prstGeom prst="ellipse">
              <a:avLst/>
            </a:prstGeom>
            <a:solidFill>
              <a:srgbClr val="FFFFFF"/>
            </a:solidFill>
            <a:ln w="0">
              <a:solidFill>
                <a:srgbClr val="000000"/>
              </a:solidFill>
              <a:round/>
              <a:headEnd/>
              <a:tailEnd/>
            </a:ln>
          </p:spPr>
          <p:txBody>
            <a:bodyPr/>
            <a:lstStyle/>
            <a:p>
              <a:endParaRPr lang="en-US"/>
            </a:p>
          </p:txBody>
        </p:sp>
        <p:sp>
          <p:nvSpPr>
            <p:cNvPr id="25722" name="Oval 152"/>
            <p:cNvSpPr>
              <a:spLocks noChangeArrowheads="1"/>
            </p:cNvSpPr>
            <p:nvPr/>
          </p:nvSpPr>
          <p:spPr bwMode="auto">
            <a:xfrm>
              <a:off x="4550" y="1450"/>
              <a:ext cx="152" cy="158"/>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723" name="Rectangle 153"/>
            <p:cNvSpPr>
              <a:spLocks noChangeArrowheads="1"/>
            </p:cNvSpPr>
            <p:nvPr/>
          </p:nvSpPr>
          <p:spPr bwMode="auto">
            <a:xfrm>
              <a:off x="4569" y="1380"/>
              <a:ext cx="4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rPr>
                <a:t>+</a:t>
              </a:r>
              <a:endParaRPr lang="en-US"/>
            </a:p>
          </p:txBody>
        </p:sp>
        <p:sp>
          <p:nvSpPr>
            <p:cNvPr id="25724" name="Rectangle 154"/>
            <p:cNvSpPr>
              <a:spLocks noChangeArrowheads="1"/>
            </p:cNvSpPr>
            <p:nvPr/>
          </p:nvSpPr>
          <p:spPr bwMode="auto">
            <a:xfrm>
              <a:off x="4480" y="1491"/>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rPr>
                <a:t>v</a:t>
              </a:r>
              <a:endParaRPr lang="en-US"/>
            </a:p>
          </p:txBody>
        </p:sp>
        <p:sp>
          <p:nvSpPr>
            <p:cNvPr id="25725" name="Rectangle 155"/>
            <p:cNvSpPr>
              <a:spLocks noChangeArrowheads="1"/>
            </p:cNvSpPr>
            <p:nvPr/>
          </p:nvSpPr>
          <p:spPr bwMode="auto">
            <a:xfrm>
              <a:off x="4518" y="1541"/>
              <a:ext cx="13"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600">
                  <a:solidFill>
                    <a:srgbClr val="000000"/>
                  </a:solidFill>
                </a:rPr>
                <a:t>t</a:t>
              </a:r>
              <a:endParaRPr lang="en-US"/>
            </a:p>
          </p:txBody>
        </p:sp>
        <p:sp>
          <p:nvSpPr>
            <p:cNvPr id="25726" name="Freeform 156"/>
            <p:cNvSpPr>
              <a:spLocks/>
            </p:cNvSpPr>
            <p:nvPr/>
          </p:nvSpPr>
          <p:spPr bwMode="auto">
            <a:xfrm>
              <a:off x="4778" y="1319"/>
              <a:ext cx="127" cy="52"/>
            </a:xfrm>
            <a:custGeom>
              <a:avLst/>
              <a:gdLst>
                <a:gd name="T0" fmla="*/ 127 w 127"/>
                <a:gd name="T1" fmla="*/ 26 h 52"/>
                <a:gd name="T2" fmla="*/ 116 w 127"/>
                <a:gd name="T3" fmla="*/ 52 h 52"/>
                <a:gd name="T4" fmla="*/ 95 w 127"/>
                <a:gd name="T5" fmla="*/ 0 h 52"/>
                <a:gd name="T6" fmla="*/ 74 w 127"/>
                <a:gd name="T7" fmla="*/ 52 h 52"/>
                <a:gd name="T8" fmla="*/ 53 w 127"/>
                <a:gd name="T9" fmla="*/ 0 h 52"/>
                <a:gd name="T10" fmla="*/ 32 w 127"/>
                <a:gd name="T11" fmla="*/ 52 h 52"/>
                <a:gd name="T12" fmla="*/ 10 w 127"/>
                <a:gd name="T13" fmla="*/ 0 h 52"/>
                <a:gd name="T14" fmla="*/ 0 w 127"/>
                <a:gd name="T15" fmla="*/ 26 h 52"/>
                <a:gd name="T16" fmla="*/ 0 60000 65536"/>
                <a:gd name="T17" fmla="*/ 0 60000 65536"/>
                <a:gd name="T18" fmla="*/ 0 60000 65536"/>
                <a:gd name="T19" fmla="*/ 0 60000 65536"/>
                <a:gd name="T20" fmla="*/ 0 60000 65536"/>
                <a:gd name="T21" fmla="*/ 0 60000 65536"/>
                <a:gd name="T22" fmla="*/ 0 60000 65536"/>
                <a:gd name="T23" fmla="*/ 0 60000 65536"/>
                <a:gd name="T24" fmla="*/ 0 w 127"/>
                <a:gd name="T25" fmla="*/ 0 h 52"/>
                <a:gd name="T26" fmla="*/ 127 w 12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7" h="52">
                  <a:moveTo>
                    <a:pt x="127" y="26"/>
                  </a:moveTo>
                  <a:lnTo>
                    <a:pt x="116" y="52"/>
                  </a:lnTo>
                  <a:lnTo>
                    <a:pt x="95" y="0"/>
                  </a:lnTo>
                  <a:lnTo>
                    <a:pt x="74" y="52"/>
                  </a:lnTo>
                  <a:lnTo>
                    <a:pt x="53" y="0"/>
                  </a:lnTo>
                  <a:lnTo>
                    <a:pt x="32" y="52"/>
                  </a:lnTo>
                  <a:lnTo>
                    <a:pt x="10" y="0"/>
                  </a:lnTo>
                  <a:lnTo>
                    <a:pt x="0" y="26"/>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27" name="Line 157"/>
            <p:cNvSpPr>
              <a:spLocks noChangeShapeType="1"/>
            </p:cNvSpPr>
            <p:nvPr/>
          </p:nvSpPr>
          <p:spPr bwMode="auto">
            <a:xfrm>
              <a:off x="4905" y="1345"/>
              <a:ext cx="164" cy="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28" name="Rectangle 158"/>
            <p:cNvSpPr>
              <a:spLocks noChangeArrowheads="1"/>
            </p:cNvSpPr>
            <p:nvPr/>
          </p:nvSpPr>
          <p:spPr bwMode="auto">
            <a:xfrm>
              <a:off x="4816" y="1207"/>
              <a:ext cx="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rPr>
                <a:t>r</a:t>
              </a:r>
              <a:endParaRPr lang="en-US"/>
            </a:p>
          </p:txBody>
        </p:sp>
        <p:sp>
          <p:nvSpPr>
            <p:cNvPr id="25729" name="Rectangle 159"/>
            <p:cNvSpPr>
              <a:spLocks noChangeArrowheads="1"/>
            </p:cNvSpPr>
            <p:nvPr/>
          </p:nvSpPr>
          <p:spPr bwMode="auto">
            <a:xfrm>
              <a:off x="4841" y="1257"/>
              <a:ext cx="2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600">
                  <a:solidFill>
                    <a:srgbClr val="000000"/>
                  </a:solidFill>
                </a:rPr>
                <a:t>o</a:t>
              </a:r>
              <a:endParaRPr lang="en-US"/>
            </a:p>
          </p:txBody>
        </p:sp>
      </p:grpSp>
      <p:grpSp>
        <p:nvGrpSpPr>
          <p:cNvPr id="25620" name="Group 162"/>
          <p:cNvGrpSpPr>
            <a:grpSpLocks/>
          </p:cNvGrpSpPr>
          <p:nvPr/>
        </p:nvGrpSpPr>
        <p:grpSpPr bwMode="auto">
          <a:xfrm>
            <a:off x="3284538" y="4976813"/>
            <a:ext cx="3387725" cy="569912"/>
            <a:chOff x="2069" y="3135"/>
            <a:chExt cx="2134" cy="359"/>
          </a:xfrm>
        </p:grpSpPr>
        <p:graphicFrame>
          <p:nvGraphicFramePr>
            <p:cNvPr id="25678" name="Object 86"/>
            <p:cNvGraphicFramePr>
              <a:graphicFrameLocks noChangeAspect="1"/>
            </p:cNvGraphicFramePr>
            <p:nvPr/>
          </p:nvGraphicFramePr>
          <p:xfrm>
            <a:off x="3049" y="3135"/>
            <a:ext cx="1154" cy="359"/>
          </p:xfrm>
          <a:graphic>
            <a:graphicData uri="http://schemas.openxmlformats.org/presentationml/2006/ole">
              <mc:AlternateContent xmlns:mc="http://schemas.openxmlformats.org/markup-compatibility/2006">
                <mc:Choice xmlns:v="urn:schemas-microsoft-com:vml" Requires="v">
                  <p:oleObj spid="_x0000_s25838" name="Equation" r:id="rId16" imgW="1371600" imgH="431800" progId="Equation.3">
                    <p:embed/>
                  </p:oleObj>
                </mc:Choice>
                <mc:Fallback>
                  <p:oleObj name="Equation" r:id="rId16" imgW="1371600" imgH="431800" progId="Equation.3">
                    <p:embed/>
                    <p:pic>
                      <p:nvPicPr>
                        <p:cNvPr id="0" name="Object 8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49" y="3135"/>
                          <a:ext cx="1154"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79" name="Text Box 161"/>
            <p:cNvSpPr txBox="1">
              <a:spLocks noChangeArrowheads="1"/>
            </p:cNvSpPr>
            <p:nvPr/>
          </p:nvSpPr>
          <p:spPr bwMode="auto">
            <a:xfrm>
              <a:off x="2069" y="3200"/>
              <a:ext cx="11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Then loop gain =</a:t>
              </a:r>
            </a:p>
          </p:txBody>
        </p:sp>
      </p:grpSp>
      <p:grpSp>
        <p:nvGrpSpPr>
          <p:cNvPr id="25621" name="Group 85"/>
          <p:cNvGrpSpPr>
            <a:grpSpLocks/>
          </p:cNvGrpSpPr>
          <p:nvPr/>
        </p:nvGrpSpPr>
        <p:grpSpPr bwMode="auto">
          <a:xfrm>
            <a:off x="5265738" y="3387725"/>
            <a:ext cx="3514725" cy="2422525"/>
            <a:chOff x="2644" y="2278"/>
            <a:chExt cx="2214" cy="1526"/>
          </a:xfrm>
        </p:grpSpPr>
        <p:sp>
          <p:nvSpPr>
            <p:cNvPr id="25624" name="AutoShape 30"/>
            <p:cNvSpPr>
              <a:spLocks noChangeAspect="1" noChangeArrowheads="1" noTextEdit="1"/>
            </p:cNvSpPr>
            <p:nvPr/>
          </p:nvSpPr>
          <p:spPr bwMode="auto">
            <a:xfrm>
              <a:off x="2644" y="2278"/>
              <a:ext cx="2214" cy="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625" name="Freeform 32"/>
            <p:cNvSpPr>
              <a:spLocks noEditPoints="1"/>
            </p:cNvSpPr>
            <p:nvPr/>
          </p:nvSpPr>
          <p:spPr bwMode="auto">
            <a:xfrm>
              <a:off x="2897" y="2933"/>
              <a:ext cx="89" cy="233"/>
            </a:xfrm>
            <a:custGeom>
              <a:avLst/>
              <a:gdLst>
                <a:gd name="T0" fmla="*/ 30 w 89"/>
                <a:gd name="T1" fmla="*/ 233 h 233"/>
                <a:gd name="T2" fmla="*/ 59 w 89"/>
                <a:gd name="T3" fmla="*/ 233 h 233"/>
                <a:gd name="T4" fmla="*/ 15 w 89"/>
                <a:gd name="T5" fmla="*/ 218 h 233"/>
                <a:gd name="T6" fmla="*/ 74 w 89"/>
                <a:gd name="T7" fmla="*/ 218 h 233"/>
                <a:gd name="T8" fmla="*/ 0 w 89"/>
                <a:gd name="T9" fmla="*/ 202 h 233"/>
                <a:gd name="T10" fmla="*/ 89 w 89"/>
                <a:gd name="T11" fmla="*/ 202 h 233"/>
                <a:gd name="T12" fmla="*/ 45 w 89"/>
                <a:gd name="T13" fmla="*/ 0 h 233"/>
                <a:gd name="T14" fmla="*/ 45 w 89"/>
                <a:gd name="T15" fmla="*/ 202 h 233"/>
                <a:gd name="T16" fmla="*/ 0 60000 65536"/>
                <a:gd name="T17" fmla="*/ 0 60000 65536"/>
                <a:gd name="T18" fmla="*/ 0 60000 65536"/>
                <a:gd name="T19" fmla="*/ 0 60000 65536"/>
                <a:gd name="T20" fmla="*/ 0 60000 65536"/>
                <a:gd name="T21" fmla="*/ 0 60000 65536"/>
                <a:gd name="T22" fmla="*/ 0 60000 65536"/>
                <a:gd name="T23" fmla="*/ 0 60000 65536"/>
                <a:gd name="T24" fmla="*/ 0 w 89"/>
                <a:gd name="T25" fmla="*/ 0 h 233"/>
                <a:gd name="T26" fmla="*/ 89 w 89"/>
                <a:gd name="T27" fmla="*/ 233 h 2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9" h="233">
                  <a:moveTo>
                    <a:pt x="30" y="233"/>
                  </a:moveTo>
                  <a:lnTo>
                    <a:pt x="59" y="233"/>
                  </a:lnTo>
                  <a:moveTo>
                    <a:pt x="15" y="218"/>
                  </a:moveTo>
                  <a:lnTo>
                    <a:pt x="74" y="218"/>
                  </a:lnTo>
                  <a:moveTo>
                    <a:pt x="0" y="202"/>
                  </a:moveTo>
                  <a:lnTo>
                    <a:pt x="89" y="202"/>
                  </a:lnTo>
                  <a:moveTo>
                    <a:pt x="45" y="0"/>
                  </a:moveTo>
                  <a:lnTo>
                    <a:pt x="45" y="202"/>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26" name="Freeform 33"/>
            <p:cNvSpPr>
              <a:spLocks/>
            </p:cNvSpPr>
            <p:nvPr/>
          </p:nvSpPr>
          <p:spPr bwMode="auto">
            <a:xfrm>
              <a:off x="2830" y="2583"/>
              <a:ext cx="223" cy="234"/>
            </a:xfrm>
            <a:custGeom>
              <a:avLst/>
              <a:gdLst>
                <a:gd name="T0" fmla="*/ 112 w 223"/>
                <a:gd name="T1" fmla="*/ 0 h 234"/>
                <a:gd name="T2" fmla="*/ 0 w 223"/>
                <a:gd name="T3" fmla="*/ 117 h 234"/>
                <a:gd name="T4" fmla="*/ 112 w 223"/>
                <a:gd name="T5" fmla="*/ 234 h 234"/>
                <a:gd name="T6" fmla="*/ 223 w 223"/>
                <a:gd name="T7" fmla="*/ 117 h 234"/>
                <a:gd name="T8" fmla="*/ 112 w 223"/>
                <a:gd name="T9" fmla="*/ 0 h 234"/>
                <a:gd name="T10" fmla="*/ 0 60000 65536"/>
                <a:gd name="T11" fmla="*/ 0 60000 65536"/>
                <a:gd name="T12" fmla="*/ 0 60000 65536"/>
                <a:gd name="T13" fmla="*/ 0 60000 65536"/>
                <a:gd name="T14" fmla="*/ 0 60000 65536"/>
                <a:gd name="T15" fmla="*/ 0 w 223"/>
                <a:gd name="T16" fmla="*/ 0 h 234"/>
                <a:gd name="T17" fmla="*/ 223 w 223"/>
                <a:gd name="T18" fmla="*/ 234 h 234"/>
              </a:gdLst>
              <a:ahLst/>
              <a:cxnLst>
                <a:cxn ang="T10">
                  <a:pos x="T0" y="T1"/>
                </a:cxn>
                <a:cxn ang="T11">
                  <a:pos x="T2" y="T3"/>
                </a:cxn>
                <a:cxn ang="T12">
                  <a:pos x="T4" y="T5"/>
                </a:cxn>
                <a:cxn ang="T13">
                  <a:pos x="T6" y="T7"/>
                </a:cxn>
                <a:cxn ang="T14">
                  <a:pos x="T8" y="T9"/>
                </a:cxn>
              </a:cxnLst>
              <a:rect l="T15" t="T16" r="T17" b="T18"/>
              <a:pathLst>
                <a:path w="223" h="234">
                  <a:moveTo>
                    <a:pt x="112" y="0"/>
                  </a:moveTo>
                  <a:lnTo>
                    <a:pt x="0" y="117"/>
                  </a:lnTo>
                  <a:lnTo>
                    <a:pt x="112" y="234"/>
                  </a:lnTo>
                  <a:lnTo>
                    <a:pt x="223" y="117"/>
                  </a:lnTo>
                  <a:lnTo>
                    <a:pt x="1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27" name="Freeform 34"/>
            <p:cNvSpPr>
              <a:spLocks/>
            </p:cNvSpPr>
            <p:nvPr/>
          </p:nvSpPr>
          <p:spPr bwMode="auto">
            <a:xfrm>
              <a:off x="2830" y="2583"/>
              <a:ext cx="223" cy="234"/>
            </a:xfrm>
            <a:custGeom>
              <a:avLst/>
              <a:gdLst>
                <a:gd name="T0" fmla="*/ 112 w 223"/>
                <a:gd name="T1" fmla="*/ 0 h 234"/>
                <a:gd name="T2" fmla="*/ 0 w 223"/>
                <a:gd name="T3" fmla="*/ 117 h 234"/>
                <a:gd name="T4" fmla="*/ 112 w 223"/>
                <a:gd name="T5" fmla="*/ 234 h 234"/>
                <a:gd name="T6" fmla="*/ 223 w 223"/>
                <a:gd name="T7" fmla="*/ 117 h 234"/>
                <a:gd name="T8" fmla="*/ 112 w 223"/>
                <a:gd name="T9" fmla="*/ 0 h 234"/>
                <a:gd name="T10" fmla="*/ 0 60000 65536"/>
                <a:gd name="T11" fmla="*/ 0 60000 65536"/>
                <a:gd name="T12" fmla="*/ 0 60000 65536"/>
                <a:gd name="T13" fmla="*/ 0 60000 65536"/>
                <a:gd name="T14" fmla="*/ 0 60000 65536"/>
                <a:gd name="T15" fmla="*/ 0 w 223"/>
                <a:gd name="T16" fmla="*/ 0 h 234"/>
                <a:gd name="T17" fmla="*/ 223 w 223"/>
                <a:gd name="T18" fmla="*/ 234 h 234"/>
              </a:gdLst>
              <a:ahLst/>
              <a:cxnLst>
                <a:cxn ang="T10">
                  <a:pos x="T0" y="T1"/>
                </a:cxn>
                <a:cxn ang="T11">
                  <a:pos x="T2" y="T3"/>
                </a:cxn>
                <a:cxn ang="T12">
                  <a:pos x="T4" y="T5"/>
                </a:cxn>
                <a:cxn ang="T13">
                  <a:pos x="T6" y="T7"/>
                </a:cxn>
                <a:cxn ang="T14">
                  <a:pos x="T8" y="T9"/>
                </a:cxn>
              </a:cxnLst>
              <a:rect l="T15" t="T16" r="T17" b="T18"/>
              <a:pathLst>
                <a:path w="223" h="234">
                  <a:moveTo>
                    <a:pt x="112" y="0"/>
                  </a:moveTo>
                  <a:lnTo>
                    <a:pt x="0" y="117"/>
                  </a:lnTo>
                  <a:lnTo>
                    <a:pt x="112" y="234"/>
                  </a:lnTo>
                  <a:lnTo>
                    <a:pt x="223" y="117"/>
                  </a:lnTo>
                  <a:lnTo>
                    <a:pt x="112" y="0"/>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28" name="Freeform 35"/>
            <p:cNvSpPr>
              <a:spLocks noEditPoints="1"/>
            </p:cNvSpPr>
            <p:nvPr/>
          </p:nvSpPr>
          <p:spPr bwMode="auto">
            <a:xfrm>
              <a:off x="3455" y="2758"/>
              <a:ext cx="90" cy="233"/>
            </a:xfrm>
            <a:custGeom>
              <a:avLst/>
              <a:gdLst>
                <a:gd name="T0" fmla="*/ 30 w 90"/>
                <a:gd name="T1" fmla="*/ 233 h 233"/>
                <a:gd name="T2" fmla="*/ 60 w 90"/>
                <a:gd name="T3" fmla="*/ 233 h 233"/>
                <a:gd name="T4" fmla="*/ 15 w 90"/>
                <a:gd name="T5" fmla="*/ 218 h 233"/>
                <a:gd name="T6" fmla="*/ 75 w 90"/>
                <a:gd name="T7" fmla="*/ 218 h 233"/>
                <a:gd name="T8" fmla="*/ 0 w 90"/>
                <a:gd name="T9" fmla="*/ 202 h 233"/>
                <a:gd name="T10" fmla="*/ 90 w 90"/>
                <a:gd name="T11" fmla="*/ 202 h 233"/>
                <a:gd name="T12" fmla="*/ 45 w 90"/>
                <a:gd name="T13" fmla="*/ 0 h 233"/>
                <a:gd name="T14" fmla="*/ 45 w 90"/>
                <a:gd name="T15" fmla="*/ 202 h 233"/>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33"/>
                <a:gd name="T26" fmla="*/ 90 w 90"/>
                <a:gd name="T27" fmla="*/ 233 h 2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33">
                  <a:moveTo>
                    <a:pt x="30" y="233"/>
                  </a:moveTo>
                  <a:lnTo>
                    <a:pt x="60" y="233"/>
                  </a:lnTo>
                  <a:moveTo>
                    <a:pt x="15" y="218"/>
                  </a:moveTo>
                  <a:lnTo>
                    <a:pt x="75" y="218"/>
                  </a:lnTo>
                  <a:moveTo>
                    <a:pt x="0" y="202"/>
                  </a:moveTo>
                  <a:lnTo>
                    <a:pt x="90" y="202"/>
                  </a:lnTo>
                  <a:moveTo>
                    <a:pt x="45" y="0"/>
                  </a:moveTo>
                  <a:lnTo>
                    <a:pt x="45" y="202"/>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29" name="Line 36"/>
            <p:cNvSpPr>
              <a:spLocks noChangeShapeType="1"/>
            </p:cNvSpPr>
            <p:nvPr/>
          </p:nvSpPr>
          <p:spPr bwMode="auto">
            <a:xfrm flipV="1">
              <a:off x="3500" y="2467"/>
              <a:ext cx="1" cy="131"/>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0" name="Oval 37"/>
            <p:cNvSpPr>
              <a:spLocks noChangeArrowheads="1"/>
            </p:cNvSpPr>
            <p:nvPr/>
          </p:nvSpPr>
          <p:spPr bwMode="auto">
            <a:xfrm>
              <a:off x="3416" y="2598"/>
              <a:ext cx="168" cy="175"/>
            </a:xfrm>
            <a:prstGeom prst="ellipse">
              <a:avLst/>
            </a:prstGeom>
            <a:solidFill>
              <a:srgbClr val="FFFFFF"/>
            </a:solidFill>
            <a:ln w="0">
              <a:solidFill>
                <a:srgbClr val="000000"/>
              </a:solidFill>
              <a:round/>
              <a:headEnd/>
              <a:tailEnd/>
            </a:ln>
          </p:spPr>
          <p:txBody>
            <a:bodyPr/>
            <a:lstStyle/>
            <a:p>
              <a:endParaRPr lang="en-US"/>
            </a:p>
          </p:txBody>
        </p:sp>
        <p:sp>
          <p:nvSpPr>
            <p:cNvPr id="25631" name="Oval 38"/>
            <p:cNvSpPr>
              <a:spLocks noChangeArrowheads="1"/>
            </p:cNvSpPr>
            <p:nvPr/>
          </p:nvSpPr>
          <p:spPr bwMode="auto">
            <a:xfrm>
              <a:off x="3416" y="2598"/>
              <a:ext cx="168" cy="175"/>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32" name="Rectangle 39"/>
            <p:cNvSpPr>
              <a:spLocks noChangeArrowheads="1"/>
            </p:cNvSpPr>
            <p:nvPr/>
          </p:nvSpPr>
          <p:spPr bwMode="auto">
            <a:xfrm>
              <a:off x="3433" y="2524"/>
              <a:ext cx="4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1000">
                  <a:solidFill>
                    <a:srgbClr val="000000"/>
                  </a:solidFill>
                  <a:ea typeface="SimSun" pitchFamily="2" charset="-122"/>
                </a:rPr>
                <a:t>+</a:t>
              </a:r>
              <a:endParaRPr lang="en-GB" altLang="zh-CN">
                <a:ea typeface="SimSun" pitchFamily="2" charset="-122"/>
              </a:endParaRPr>
            </a:p>
          </p:txBody>
        </p:sp>
        <p:sp>
          <p:nvSpPr>
            <p:cNvPr id="25633" name="Rectangle 40"/>
            <p:cNvSpPr>
              <a:spLocks noChangeArrowheads="1"/>
            </p:cNvSpPr>
            <p:nvPr/>
          </p:nvSpPr>
          <p:spPr bwMode="auto">
            <a:xfrm>
              <a:off x="3342" y="2640"/>
              <a:ext cx="4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1000">
                  <a:solidFill>
                    <a:srgbClr val="000000"/>
                  </a:solidFill>
                  <a:ea typeface="SimSun" pitchFamily="2" charset="-122"/>
                </a:rPr>
                <a:t>v</a:t>
              </a:r>
              <a:endParaRPr lang="en-GB" altLang="zh-CN">
                <a:ea typeface="SimSun" pitchFamily="2" charset="-122"/>
              </a:endParaRPr>
            </a:p>
          </p:txBody>
        </p:sp>
        <p:sp>
          <p:nvSpPr>
            <p:cNvPr id="25634" name="Rectangle 41"/>
            <p:cNvSpPr>
              <a:spLocks noChangeArrowheads="1"/>
            </p:cNvSpPr>
            <p:nvPr/>
          </p:nvSpPr>
          <p:spPr bwMode="auto">
            <a:xfrm>
              <a:off x="3377" y="2694"/>
              <a:ext cx="16"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700">
                  <a:solidFill>
                    <a:srgbClr val="000000"/>
                  </a:solidFill>
                  <a:ea typeface="SimSun" pitchFamily="2" charset="-122"/>
                </a:rPr>
                <a:t>t</a:t>
              </a:r>
              <a:endParaRPr lang="en-GB" altLang="zh-CN">
                <a:ea typeface="SimSun" pitchFamily="2" charset="-122"/>
              </a:endParaRPr>
            </a:p>
          </p:txBody>
        </p:sp>
        <p:sp>
          <p:nvSpPr>
            <p:cNvPr id="25635" name="Line 42"/>
            <p:cNvSpPr>
              <a:spLocks noChangeShapeType="1"/>
            </p:cNvSpPr>
            <p:nvPr/>
          </p:nvSpPr>
          <p:spPr bwMode="auto">
            <a:xfrm flipV="1">
              <a:off x="3109" y="2564"/>
              <a:ext cx="1" cy="311"/>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6" name="Freeform 43"/>
            <p:cNvSpPr>
              <a:spLocks/>
            </p:cNvSpPr>
            <p:nvPr/>
          </p:nvSpPr>
          <p:spPr bwMode="auto">
            <a:xfrm>
              <a:off x="3084" y="2525"/>
              <a:ext cx="50" cy="52"/>
            </a:xfrm>
            <a:custGeom>
              <a:avLst/>
              <a:gdLst>
                <a:gd name="T0" fmla="*/ 0 w 114"/>
                <a:gd name="T1" fmla="*/ 0 h 121"/>
                <a:gd name="T2" fmla="*/ 0 w 114"/>
                <a:gd name="T3" fmla="*/ 0 h 121"/>
                <a:gd name="T4" fmla="*/ 0 w 114"/>
                <a:gd name="T5" fmla="*/ 0 h 121"/>
                <a:gd name="T6" fmla="*/ 0 w 114"/>
                <a:gd name="T7" fmla="*/ 0 h 121"/>
                <a:gd name="T8" fmla="*/ 0 w 114"/>
                <a:gd name="T9" fmla="*/ 0 h 121"/>
                <a:gd name="T10" fmla="*/ 0 60000 65536"/>
                <a:gd name="T11" fmla="*/ 0 60000 65536"/>
                <a:gd name="T12" fmla="*/ 0 60000 65536"/>
                <a:gd name="T13" fmla="*/ 0 60000 65536"/>
                <a:gd name="T14" fmla="*/ 0 60000 65536"/>
                <a:gd name="T15" fmla="*/ 0 w 114"/>
                <a:gd name="T16" fmla="*/ 0 h 121"/>
                <a:gd name="T17" fmla="*/ 114 w 114"/>
                <a:gd name="T18" fmla="*/ 121 h 121"/>
              </a:gdLst>
              <a:ahLst/>
              <a:cxnLst>
                <a:cxn ang="T10">
                  <a:pos x="T0" y="T1"/>
                </a:cxn>
                <a:cxn ang="T11">
                  <a:pos x="T2" y="T3"/>
                </a:cxn>
                <a:cxn ang="T12">
                  <a:pos x="T4" y="T5"/>
                </a:cxn>
                <a:cxn ang="T13">
                  <a:pos x="T6" y="T7"/>
                </a:cxn>
                <a:cxn ang="T14">
                  <a:pos x="T8" y="T9"/>
                </a:cxn>
              </a:cxnLst>
              <a:rect l="T15" t="T16" r="T17" b="T18"/>
              <a:pathLst>
                <a:path w="114" h="121">
                  <a:moveTo>
                    <a:pt x="57" y="0"/>
                  </a:moveTo>
                  <a:lnTo>
                    <a:pt x="114" y="121"/>
                  </a:lnTo>
                  <a:cubicBezTo>
                    <a:pt x="78" y="102"/>
                    <a:pt x="36" y="102"/>
                    <a:pt x="0" y="121"/>
                  </a:cubicBezTo>
                  <a:lnTo>
                    <a:pt x="57"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25637" name="Rectangle 44"/>
            <p:cNvSpPr>
              <a:spLocks noChangeArrowheads="1"/>
            </p:cNvSpPr>
            <p:nvPr/>
          </p:nvSpPr>
          <p:spPr bwMode="auto">
            <a:xfrm>
              <a:off x="3154" y="2558"/>
              <a:ext cx="4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1000">
                  <a:solidFill>
                    <a:srgbClr val="000000"/>
                  </a:solidFill>
                  <a:ea typeface="SimSun" pitchFamily="2" charset="-122"/>
                </a:rPr>
                <a:t>v</a:t>
              </a:r>
              <a:endParaRPr lang="en-GB" altLang="zh-CN">
                <a:ea typeface="SimSun" pitchFamily="2" charset="-122"/>
              </a:endParaRPr>
            </a:p>
          </p:txBody>
        </p:sp>
        <p:sp>
          <p:nvSpPr>
            <p:cNvPr id="25638" name="Rectangle 45"/>
            <p:cNvSpPr>
              <a:spLocks noChangeArrowheads="1"/>
            </p:cNvSpPr>
            <p:nvPr/>
          </p:nvSpPr>
          <p:spPr bwMode="auto">
            <a:xfrm>
              <a:off x="3188" y="2613"/>
              <a:ext cx="19"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700">
                  <a:solidFill>
                    <a:srgbClr val="000000"/>
                  </a:solidFill>
                  <a:ea typeface="SimSun" pitchFamily="2" charset="-122"/>
                </a:rPr>
                <a:t>r</a:t>
              </a:r>
              <a:endParaRPr lang="en-GB" altLang="zh-CN">
                <a:ea typeface="SimSun" pitchFamily="2" charset="-122"/>
              </a:endParaRPr>
            </a:p>
          </p:txBody>
        </p:sp>
        <p:sp>
          <p:nvSpPr>
            <p:cNvPr id="25639" name="Freeform 46"/>
            <p:cNvSpPr>
              <a:spLocks/>
            </p:cNvSpPr>
            <p:nvPr/>
          </p:nvSpPr>
          <p:spPr bwMode="auto">
            <a:xfrm>
              <a:off x="2942" y="2467"/>
              <a:ext cx="167" cy="116"/>
            </a:xfrm>
            <a:custGeom>
              <a:avLst/>
              <a:gdLst>
                <a:gd name="T0" fmla="*/ 0 w 167"/>
                <a:gd name="T1" fmla="*/ 116 h 116"/>
                <a:gd name="T2" fmla="*/ 0 w 167"/>
                <a:gd name="T3" fmla="*/ 0 h 116"/>
                <a:gd name="T4" fmla="*/ 167 w 167"/>
                <a:gd name="T5" fmla="*/ 0 h 116"/>
                <a:gd name="T6" fmla="*/ 0 60000 65536"/>
                <a:gd name="T7" fmla="*/ 0 60000 65536"/>
                <a:gd name="T8" fmla="*/ 0 60000 65536"/>
                <a:gd name="T9" fmla="*/ 0 w 167"/>
                <a:gd name="T10" fmla="*/ 0 h 116"/>
                <a:gd name="T11" fmla="*/ 167 w 167"/>
                <a:gd name="T12" fmla="*/ 116 h 116"/>
              </a:gdLst>
              <a:ahLst/>
              <a:cxnLst>
                <a:cxn ang="T6">
                  <a:pos x="T0" y="T1"/>
                </a:cxn>
                <a:cxn ang="T7">
                  <a:pos x="T2" y="T3"/>
                </a:cxn>
                <a:cxn ang="T8">
                  <a:pos x="T4" y="T5"/>
                </a:cxn>
              </a:cxnLst>
              <a:rect l="T9" t="T10" r="T11" b="T12"/>
              <a:pathLst>
                <a:path w="167" h="116">
                  <a:moveTo>
                    <a:pt x="0" y="116"/>
                  </a:moveTo>
                  <a:lnTo>
                    <a:pt x="0" y="0"/>
                  </a:lnTo>
                  <a:lnTo>
                    <a:pt x="167" y="0"/>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40" name="Oval 47"/>
            <p:cNvSpPr>
              <a:spLocks noChangeArrowheads="1"/>
            </p:cNvSpPr>
            <p:nvPr/>
          </p:nvSpPr>
          <p:spPr bwMode="auto">
            <a:xfrm>
              <a:off x="3095" y="2452"/>
              <a:ext cx="28" cy="29"/>
            </a:xfrm>
            <a:prstGeom prst="ellipse">
              <a:avLst/>
            </a:prstGeom>
            <a:solidFill>
              <a:srgbClr val="FFFFFF"/>
            </a:solidFill>
            <a:ln w="0">
              <a:solidFill>
                <a:srgbClr val="000000"/>
              </a:solidFill>
              <a:round/>
              <a:headEnd/>
              <a:tailEnd/>
            </a:ln>
          </p:spPr>
          <p:txBody>
            <a:bodyPr/>
            <a:lstStyle/>
            <a:p>
              <a:endParaRPr lang="en-US"/>
            </a:p>
          </p:txBody>
        </p:sp>
        <p:sp>
          <p:nvSpPr>
            <p:cNvPr id="25641" name="Oval 48"/>
            <p:cNvSpPr>
              <a:spLocks noChangeArrowheads="1"/>
            </p:cNvSpPr>
            <p:nvPr/>
          </p:nvSpPr>
          <p:spPr bwMode="auto">
            <a:xfrm>
              <a:off x="3095" y="2452"/>
              <a:ext cx="28" cy="29"/>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42" name="Rectangle 49"/>
            <p:cNvSpPr>
              <a:spLocks noChangeArrowheads="1"/>
            </p:cNvSpPr>
            <p:nvPr/>
          </p:nvSpPr>
          <p:spPr bwMode="auto">
            <a:xfrm>
              <a:off x="2679" y="2736"/>
              <a:ext cx="15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1000">
                  <a:solidFill>
                    <a:srgbClr val="000000"/>
                  </a:solidFill>
                  <a:ea typeface="SimSun" pitchFamily="2" charset="-122"/>
                </a:rPr>
                <a:t>A</a:t>
              </a:r>
              <a:r>
                <a:rPr lang="en-GB" altLang="zh-CN" sz="1000" baseline="-25000">
                  <a:solidFill>
                    <a:srgbClr val="000000"/>
                  </a:solidFill>
                  <a:ea typeface="SimSun" pitchFamily="2" charset="-122"/>
                </a:rPr>
                <a:t>ol</a:t>
              </a:r>
              <a:r>
                <a:rPr lang="en-GB" altLang="zh-CN" sz="1000">
                  <a:solidFill>
                    <a:srgbClr val="000000"/>
                  </a:solidFill>
                  <a:ea typeface="SimSun" pitchFamily="2" charset="-122"/>
                </a:rPr>
                <a:t> v</a:t>
              </a:r>
              <a:endParaRPr lang="en-GB" altLang="zh-CN">
                <a:ea typeface="SimSun" pitchFamily="2" charset="-122"/>
              </a:endParaRPr>
            </a:p>
          </p:txBody>
        </p:sp>
        <p:sp>
          <p:nvSpPr>
            <p:cNvPr id="25643" name="Rectangle 50"/>
            <p:cNvSpPr>
              <a:spLocks noChangeArrowheads="1"/>
            </p:cNvSpPr>
            <p:nvPr/>
          </p:nvSpPr>
          <p:spPr bwMode="auto">
            <a:xfrm>
              <a:off x="2853" y="2790"/>
              <a:ext cx="31"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700">
                  <a:solidFill>
                    <a:srgbClr val="000000"/>
                  </a:solidFill>
                  <a:ea typeface="SimSun" pitchFamily="2" charset="-122"/>
                </a:rPr>
                <a:t>d</a:t>
              </a:r>
              <a:endParaRPr lang="en-GB" altLang="zh-CN">
                <a:ea typeface="SimSun" pitchFamily="2" charset="-122"/>
              </a:endParaRPr>
            </a:p>
          </p:txBody>
        </p:sp>
        <p:sp>
          <p:nvSpPr>
            <p:cNvPr id="25644" name="Rectangle 51"/>
            <p:cNvSpPr>
              <a:spLocks noChangeArrowheads="1"/>
            </p:cNvSpPr>
            <p:nvPr/>
          </p:nvSpPr>
          <p:spPr bwMode="auto">
            <a:xfrm>
              <a:off x="2860" y="2524"/>
              <a:ext cx="4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1000">
                  <a:solidFill>
                    <a:srgbClr val="000000"/>
                  </a:solidFill>
                  <a:ea typeface="SimSun" pitchFamily="2" charset="-122"/>
                </a:rPr>
                <a:t>+</a:t>
              </a:r>
              <a:endParaRPr lang="en-GB" altLang="zh-CN">
                <a:ea typeface="SimSun" pitchFamily="2" charset="-122"/>
              </a:endParaRPr>
            </a:p>
          </p:txBody>
        </p:sp>
        <p:sp>
          <p:nvSpPr>
            <p:cNvPr id="25645" name="Line 52"/>
            <p:cNvSpPr>
              <a:spLocks noChangeShapeType="1"/>
            </p:cNvSpPr>
            <p:nvPr/>
          </p:nvSpPr>
          <p:spPr bwMode="auto">
            <a:xfrm>
              <a:off x="3500" y="2467"/>
              <a:ext cx="167" cy="1"/>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6" name="Freeform 53"/>
            <p:cNvSpPr>
              <a:spLocks/>
            </p:cNvSpPr>
            <p:nvPr/>
          </p:nvSpPr>
          <p:spPr bwMode="auto">
            <a:xfrm>
              <a:off x="3667" y="2438"/>
              <a:ext cx="140" cy="58"/>
            </a:xfrm>
            <a:custGeom>
              <a:avLst/>
              <a:gdLst>
                <a:gd name="T0" fmla="*/ 140 w 140"/>
                <a:gd name="T1" fmla="*/ 29 h 58"/>
                <a:gd name="T2" fmla="*/ 128 w 140"/>
                <a:gd name="T3" fmla="*/ 58 h 58"/>
                <a:gd name="T4" fmla="*/ 105 w 140"/>
                <a:gd name="T5" fmla="*/ 0 h 58"/>
                <a:gd name="T6" fmla="*/ 82 w 140"/>
                <a:gd name="T7" fmla="*/ 58 h 58"/>
                <a:gd name="T8" fmla="*/ 58 w 140"/>
                <a:gd name="T9" fmla="*/ 0 h 58"/>
                <a:gd name="T10" fmla="*/ 35 w 140"/>
                <a:gd name="T11" fmla="*/ 58 h 58"/>
                <a:gd name="T12" fmla="*/ 12 w 140"/>
                <a:gd name="T13" fmla="*/ 0 h 58"/>
                <a:gd name="T14" fmla="*/ 0 w 140"/>
                <a:gd name="T15" fmla="*/ 29 h 5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58"/>
                <a:gd name="T26" fmla="*/ 140 w 140"/>
                <a:gd name="T27" fmla="*/ 58 h 5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58">
                  <a:moveTo>
                    <a:pt x="140" y="29"/>
                  </a:moveTo>
                  <a:lnTo>
                    <a:pt x="128" y="58"/>
                  </a:lnTo>
                  <a:lnTo>
                    <a:pt x="105" y="0"/>
                  </a:lnTo>
                  <a:lnTo>
                    <a:pt x="82" y="58"/>
                  </a:lnTo>
                  <a:lnTo>
                    <a:pt x="58" y="0"/>
                  </a:lnTo>
                  <a:lnTo>
                    <a:pt x="35" y="58"/>
                  </a:lnTo>
                  <a:lnTo>
                    <a:pt x="12" y="0"/>
                  </a:lnTo>
                  <a:lnTo>
                    <a:pt x="0" y="29"/>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47" name="Line 54"/>
            <p:cNvSpPr>
              <a:spLocks noChangeShapeType="1"/>
            </p:cNvSpPr>
            <p:nvPr/>
          </p:nvSpPr>
          <p:spPr bwMode="auto">
            <a:xfrm>
              <a:off x="3807" y="2467"/>
              <a:ext cx="195" cy="1"/>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8" name="Rectangle 55"/>
            <p:cNvSpPr>
              <a:spLocks noChangeArrowheads="1"/>
            </p:cNvSpPr>
            <p:nvPr/>
          </p:nvSpPr>
          <p:spPr bwMode="auto">
            <a:xfrm>
              <a:off x="3628" y="2305"/>
              <a:ext cx="2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1000">
                  <a:solidFill>
                    <a:srgbClr val="000000"/>
                  </a:solidFill>
                  <a:ea typeface="SimSun" pitchFamily="2" charset="-122"/>
                </a:rPr>
                <a:t>r</a:t>
              </a:r>
              <a:endParaRPr lang="en-GB" altLang="zh-CN">
                <a:ea typeface="SimSun" pitchFamily="2" charset="-122"/>
              </a:endParaRPr>
            </a:p>
          </p:txBody>
        </p:sp>
        <p:sp>
          <p:nvSpPr>
            <p:cNvPr id="25649" name="Rectangle 56"/>
            <p:cNvSpPr>
              <a:spLocks noChangeArrowheads="1"/>
            </p:cNvSpPr>
            <p:nvPr/>
          </p:nvSpPr>
          <p:spPr bwMode="auto">
            <a:xfrm>
              <a:off x="3656" y="2360"/>
              <a:ext cx="47"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700">
                  <a:solidFill>
                    <a:srgbClr val="000000"/>
                  </a:solidFill>
                  <a:ea typeface="SimSun" pitchFamily="2" charset="-122"/>
                </a:rPr>
                <a:t>o </a:t>
              </a:r>
              <a:endParaRPr lang="en-GB" altLang="zh-CN">
                <a:ea typeface="SimSun" pitchFamily="2" charset="-122"/>
              </a:endParaRPr>
            </a:p>
          </p:txBody>
        </p:sp>
        <p:sp>
          <p:nvSpPr>
            <p:cNvPr id="25650" name="Rectangle 57"/>
            <p:cNvSpPr>
              <a:spLocks noChangeArrowheads="1"/>
            </p:cNvSpPr>
            <p:nvPr/>
          </p:nvSpPr>
          <p:spPr bwMode="auto">
            <a:xfrm>
              <a:off x="3698" y="2305"/>
              <a:ext cx="15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1000">
                  <a:solidFill>
                    <a:srgbClr val="000000"/>
                  </a:solidFill>
                  <a:ea typeface="SimSun" pitchFamily="2" charset="-122"/>
                </a:rPr>
                <a:t>= 1k</a:t>
              </a:r>
              <a:endParaRPr lang="en-GB" altLang="zh-CN">
                <a:ea typeface="SimSun" pitchFamily="2" charset="-122"/>
              </a:endParaRPr>
            </a:p>
          </p:txBody>
        </p:sp>
        <p:sp>
          <p:nvSpPr>
            <p:cNvPr id="25651" name="Oval 58"/>
            <p:cNvSpPr>
              <a:spLocks noChangeArrowheads="1"/>
            </p:cNvSpPr>
            <p:nvPr/>
          </p:nvSpPr>
          <p:spPr bwMode="auto">
            <a:xfrm>
              <a:off x="3988" y="3035"/>
              <a:ext cx="28" cy="29"/>
            </a:xfrm>
            <a:prstGeom prst="ellipse">
              <a:avLst/>
            </a:prstGeom>
            <a:solidFill>
              <a:srgbClr val="000000"/>
            </a:solidFill>
            <a:ln w="0">
              <a:solidFill>
                <a:srgbClr val="000000"/>
              </a:solidFill>
              <a:round/>
              <a:headEnd/>
              <a:tailEnd/>
            </a:ln>
          </p:spPr>
          <p:txBody>
            <a:bodyPr/>
            <a:lstStyle/>
            <a:p>
              <a:endParaRPr lang="en-US"/>
            </a:p>
          </p:txBody>
        </p:sp>
        <p:sp>
          <p:nvSpPr>
            <p:cNvPr id="25652" name="Oval 59"/>
            <p:cNvSpPr>
              <a:spLocks noChangeArrowheads="1"/>
            </p:cNvSpPr>
            <p:nvPr/>
          </p:nvSpPr>
          <p:spPr bwMode="auto">
            <a:xfrm>
              <a:off x="3988" y="3035"/>
              <a:ext cx="28" cy="29"/>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53" name="Freeform 60"/>
            <p:cNvSpPr>
              <a:spLocks/>
            </p:cNvSpPr>
            <p:nvPr/>
          </p:nvSpPr>
          <p:spPr bwMode="auto">
            <a:xfrm>
              <a:off x="3975" y="2685"/>
              <a:ext cx="55" cy="146"/>
            </a:xfrm>
            <a:custGeom>
              <a:avLst/>
              <a:gdLst>
                <a:gd name="T0" fmla="*/ 27 w 55"/>
                <a:gd name="T1" fmla="*/ 146 h 146"/>
                <a:gd name="T2" fmla="*/ 0 w 55"/>
                <a:gd name="T3" fmla="*/ 134 h 146"/>
                <a:gd name="T4" fmla="*/ 55 w 55"/>
                <a:gd name="T5" fmla="*/ 110 h 146"/>
                <a:gd name="T6" fmla="*/ 0 w 55"/>
                <a:gd name="T7" fmla="*/ 85 h 146"/>
                <a:gd name="T8" fmla="*/ 55 w 55"/>
                <a:gd name="T9" fmla="*/ 61 h 146"/>
                <a:gd name="T10" fmla="*/ 0 w 55"/>
                <a:gd name="T11" fmla="*/ 37 h 146"/>
                <a:gd name="T12" fmla="*/ 55 w 55"/>
                <a:gd name="T13" fmla="*/ 13 h 146"/>
                <a:gd name="T14" fmla="*/ 27 w 55"/>
                <a:gd name="T15" fmla="*/ 0 h 146"/>
                <a:gd name="T16" fmla="*/ 0 60000 65536"/>
                <a:gd name="T17" fmla="*/ 0 60000 65536"/>
                <a:gd name="T18" fmla="*/ 0 60000 65536"/>
                <a:gd name="T19" fmla="*/ 0 60000 65536"/>
                <a:gd name="T20" fmla="*/ 0 60000 65536"/>
                <a:gd name="T21" fmla="*/ 0 60000 65536"/>
                <a:gd name="T22" fmla="*/ 0 60000 65536"/>
                <a:gd name="T23" fmla="*/ 0 60000 65536"/>
                <a:gd name="T24" fmla="*/ 0 w 55"/>
                <a:gd name="T25" fmla="*/ 0 h 146"/>
                <a:gd name="T26" fmla="*/ 55 w 55"/>
                <a:gd name="T27" fmla="*/ 146 h 1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5" h="146">
                  <a:moveTo>
                    <a:pt x="27" y="146"/>
                  </a:moveTo>
                  <a:lnTo>
                    <a:pt x="0" y="134"/>
                  </a:lnTo>
                  <a:lnTo>
                    <a:pt x="55" y="110"/>
                  </a:lnTo>
                  <a:lnTo>
                    <a:pt x="0" y="85"/>
                  </a:lnTo>
                  <a:lnTo>
                    <a:pt x="55" y="61"/>
                  </a:lnTo>
                  <a:lnTo>
                    <a:pt x="0" y="37"/>
                  </a:lnTo>
                  <a:lnTo>
                    <a:pt x="55" y="13"/>
                  </a:lnTo>
                  <a:lnTo>
                    <a:pt x="27" y="0"/>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54" name="Freeform 61"/>
            <p:cNvSpPr>
              <a:spLocks/>
            </p:cNvSpPr>
            <p:nvPr/>
          </p:nvSpPr>
          <p:spPr bwMode="auto">
            <a:xfrm>
              <a:off x="3975" y="3224"/>
              <a:ext cx="55" cy="146"/>
            </a:xfrm>
            <a:custGeom>
              <a:avLst/>
              <a:gdLst>
                <a:gd name="T0" fmla="*/ 27 w 55"/>
                <a:gd name="T1" fmla="*/ 146 h 146"/>
                <a:gd name="T2" fmla="*/ 0 w 55"/>
                <a:gd name="T3" fmla="*/ 134 h 146"/>
                <a:gd name="T4" fmla="*/ 55 w 55"/>
                <a:gd name="T5" fmla="*/ 110 h 146"/>
                <a:gd name="T6" fmla="*/ 0 w 55"/>
                <a:gd name="T7" fmla="*/ 85 h 146"/>
                <a:gd name="T8" fmla="*/ 55 w 55"/>
                <a:gd name="T9" fmla="*/ 62 h 146"/>
                <a:gd name="T10" fmla="*/ 0 w 55"/>
                <a:gd name="T11" fmla="*/ 37 h 146"/>
                <a:gd name="T12" fmla="*/ 55 w 55"/>
                <a:gd name="T13" fmla="*/ 13 h 146"/>
                <a:gd name="T14" fmla="*/ 27 w 55"/>
                <a:gd name="T15" fmla="*/ 0 h 146"/>
                <a:gd name="T16" fmla="*/ 0 60000 65536"/>
                <a:gd name="T17" fmla="*/ 0 60000 65536"/>
                <a:gd name="T18" fmla="*/ 0 60000 65536"/>
                <a:gd name="T19" fmla="*/ 0 60000 65536"/>
                <a:gd name="T20" fmla="*/ 0 60000 65536"/>
                <a:gd name="T21" fmla="*/ 0 60000 65536"/>
                <a:gd name="T22" fmla="*/ 0 60000 65536"/>
                <a:gd name="T23" fmla="*/ 0 60000 65536"/>
                <a:gd name="T24" fmla="*/ 0 w 55"/>
                <a:gd name="T25" fmla="*/ 0 h 146"/>
                <a:gd name="T26" fmla="*/ 55 w 55"/>
                <a:gd name="T27" fmla="*/ 146 h 1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5" h="146">
                  <a:moveTo>
                    <a:pt x="27" y="146"/>
                  </a:moveTo>
                  <a:lnTo>
                    <a:pt x="0" y="134"/>
                  </a:lnTo>
                  <a:lnTo>
                    <a:pt x="55" y="110"/>
                  </a:lnTo>
                  <a:lnTo>
                    <a:pt x="0" y="85"/>
                  </a:lnTo>
                  <a:lnTo>
                    <a:pt x="55" y="62"/>
                  </a:lnTo>
                  <a:lnTo>
                    <a:pt x="0" y="37"/>
                  </a:lnTo>
                  <a:lnTo>
                    <a:pt x="55" y="13"/>
                  </a:lnTo>
                  <a:lnTo>
                    <a:pt x="27" y="0"/>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55" name="Freeform 62"/>
            <p:cNvSpPr>
              <a:spLocks noEditPoints="1"/>
            </p:cNvSpPr>
            <p:nvPr/>
          </p:nvSpPr>
          <p:spPr bwMode="auto">
            <a:xfrm>
              <a:off x="3958" y="3370"/>
              <a:ext cx="89" cy="234"/>
            </a:xfrm>
            <a:custGeom>
              <a:avLst/>
              <a:gdLst>
                <a:gd name="T0" fmla="*/ 30 w 89"/>
                <a:gd name="T1" fmla="*/ 234 h 234"/>
                <a:gd name="T2" fmla="*/ 59 w 89"/>
                <a:gd name="T3" fmla="*/ 234 h 234"/>
                <a:gd name="T4" fmla="*/ 15 w 89"/>
                <a:gd name="T5" fmla="*/ 218 h 234"/>
                <a:gd name="T6" fmla="*/ 74 w 89"/>
                <a:gd name="T7" fmla="*/ 218 h 234"/>
                <a:gd name="T8" fmla="*/ 0 w 89"/>
                <a:gd name="T9" fmla="*/ 202 h 234"/>
                <a:gd name="T10" fmla="*/ 89 w 89"/>
                <a:gd name="T11" fmla="*/ 202 h 234"/>
                <a:gd name="T12" fmla="*/ 44 w 89"/>
                <a:gd name="T13" fmla="*/ 0 h 234"/>
                <a:gd name="T14" fmla="*/ 44 w 89"/>
                <a:gd name="T15" fmla="*/ 202 h 234"/>
                <a:gd name="T16" fmla="*/ 0 60000 65536"/>
                <a:gd name="T17" fmla="*/ 0 60000 65536"/>
                <a:gd name="T18" fmla="*/ 0 60000 65536"/>
                <a:gd name="T19" fmla="*/ 0 60000 65536"/>
                <a:gd name="T20" fmla="*/ 0 60000 65536"/>
                <a:gd name="T21" fmla="*/ 0 60000 65536"/>
                <a:gd name="T22" fmla="*/ 0 60000 65536"/>
                <a:gd name="T23" fmla="*/ 0 60000 65536"/>
                <a:gd name="T24" fmla="*/ 0 w 89"/>
                <a:gd name="T25" fmla="*/ 0 h 234"/>
                <a:gd name="T26" fmla="*/ 89 w 89"/>
                <a:gd name="T27" fmla="*/ 234 h 2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9" h="234">
                  <a:moveTo>
                    <a:pt x="30" y="234"/>
                  </a:moveTo>
                  <a:lnTo>
                    <a:pt x="59" y="234"/>
                  </a:lnTo>
                  <a:moveTo>
                    <a:pt x="15" y="218"/>
                  </a:moveTo>
                  <a:lnTo>
                    <a:pt x="74" y="218"/>
                  </a:lnTo>
                  <a:moveTo>
                    <a:pt x="0" y="202"/>
                  </a:moveTo>
                  <a:lnTo>
                    <a:pt x="89" y="202"/>
                  </a:lnTo>
                  <a:moveTo>
                    <a:pt x="44" y="0"/>
                  </a:moveTo>
                  <a:lnTo>
                    <a:pt x="44" y="202"/>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56" name="Line 63"/>
            <p:cNvSpPr>
              <a:spLocks noChangeShapeType="1"/>
            </p:cNvSpPr>
            <p:nvPr/>
          </p:nvSpPr>
          <p:spPr bwMode="auto">
            <a:xfrm flipV="1">
              <a:off x="4002" y="2831"/>
              <a:ext cx="1" cy="393"/>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57" name="Line 64"/>
            <p:cNvSpPr>
              <a:spLocks noChangeShapeType="1"/>
            </p:cNvSpPr>
            <p:nvPr/>
          </p:nvSpPr>
          <p:spPr bwMode="auto">
            <a:xfrm flipV="1">
              <a:off x="4002" y="2467"/>
              <a:ext cx="1" cy="218"/>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58" name="Rectangle 65"/>
            <p:cNvSpPr>
              <a:spLocks noChangeArrowheads="1"/>
            </p:cNvSpPr>
            <p:nvPr/>
          </p:nvSpPr>
          <p:spPr bwMode="auto">
            <a:xfrm>
              <a:off x="4054" y="2715"/>
              <a:ext cx="12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1000">
                  <a:solidFill>
                    <a:srgbClr val="000000"/>
                  </a:solidFill>
                  <a:ea typeface="SimSun" pitchFamily="2" charset="-122"/>
                </a:rPr>
                <a:t>62k</a:t>
              </a:r>
              <a:endParaRPr lang="en-GB" altLang="zh-CN">
                <a:ea typeface="SimSun" pitchFamily="2" charset="-122"/>
              </a:endParaRPr>
            </a:p>
          </p:txBody>
        </p:sp>
        <p:sp>
          <p:nvSpPr>
            <p:cNvPr id="25659" name="Freeform 66"/>
            <p:cNvSpPr>
              <a:spLocks/>
            </p:cNvSpPr>
            <p:nvPr/>
          </p:nvSpPr>
          <p:spPr bwMode="auto">
            <a:xfrm>
              <a:off x="4421" y="3224"/>
              <a:ext cx="56" cy="146"/>
            </a:xfrm>
            <a:custGeom>
              <a:avLst/>
              <a:gdLst>
                <a:gd name="T0" fmla="*/ 28 w 56"/>
                <a:gd name="T1" fmla="*/ 146 h 146"/>
                <a:gd name="T2" fmla="*/ 0 w 56"/>
                <a:gd name="T3" fmla="*/ 134 h 146"/>
                <a:gd name="T4" fmla="*/ 56 w 56"/>
                <a:gd name="T5" fmla="*/ 110 h 146"/>
                <a:gd name="T6" fmla="*/ 0 w 56"/>
                <a:gd name="T7" fmla="*/ 85 h 146"/>
                <a:gd name="T8" fmla="*/ 56 w 56"/>
                <a:gd name="T9" fmla="*/ 62 h 146"/>
                <a:gd name="T10" fmla="*/ 0 w 56"/>
                <a:gd name="T11" fmla="*/ 37 h 146"/>
                <a:gd name="T12" fmla="*/ 56 w 56"/>
                <a:gd name="T13" fmla="*/ 13 h 146"/>
                <a:gd name="T14" fmla="*/ 28 w 56"/>
                <a:gd name="T15" fmla="*/ 0 h 146"/>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146"/>
                <a:gd name="T26" fmla="*/ 56 w 56"/>
                <a:gd name="T27" fmla="*/ 146 h 1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146">
                  <a:moveTo>
                    <a:pt x="28" y="146"/>
                  </a:moveTo>
                  <a:lnTo>
                    <a:pt x="0" y="134"/>
                  </a:lnTo>
                  <a:lnTo>
                    <a:pt x="56" y="110"/>
                  </a:lnTo>
                  <a:lnTo>
                    <a:pt x="0" y="85"/>
                  </a:lnTo>
                  <a:lnTo>
                    <a:pt x="56" y="62"/>
                  </a:lnTo>
                  <a:lnTo>
                    <a:pt x="0" y="37"/>
                  </a:lnTo>
                  <a:lnTo>
                    <a:pt x="56" y="13"/>
                  </a:lnTo>
                  <a:lnTo>
                    <a:pt x="28" y="0"/>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60" name="Freeform 67"/>
            <p:cNvSpPr>
              <a:spLocks noEditPoints="1"/>
            </p:cNvSpPr>
            <p:nvPr/>
          </p:nvSpPr>
          <p:spPr bwMode="auto">
            <a:xfrm>
              <a:off x="4405" y="3370"/>
              <a:ext cx="89" cy="234"/>
            </a:xfrm>
            <a:custGeom>
              <a:avLst/>
              <a:gdLst>
                <a:gd name="T0" fmla="*/ 29 w 89"/>
                <a:gd name="T1" fmla="*/ 234 h 234"/>
                <a:gd name="T2" fmla="*/ 59 w 89"/>
                <a:gd name="T3" fmla="*/ 234 h 234"/>
                <a:gd name="T4" fmla="*/ 14 w 89"/>
                <a:gd name="T5" fmla="*/ 218 h 234"/>
                <a:gd name="T6" fmla="*/ 74 w 89"/>
                <a:gd name="T7" fmla="*/ 218 h 234"/>
                <a:gd name="T8" fmla="*/ 0 w 89"/>
                <a:gd name="T9" fmla="*/ 202 h 234"/>
                <a:gd name="T10" fmla="*/ 89 w 89"/>
                <a:gd name="T11" fmla="*/ 202 h 234"/>
                <a:gd name="T12" fmla="*/ 44 w 89"/>
                <a:gd name="T13" fmla="*/ 0 h 234"/>
                <a:gd name="T14" fmla="*/ 44 w 89"/>
                <a:gd name="T15" fmla="*/ 202 h 234"/>
                <a:gd name="T16" fmla="*/ 0 60000 65536"/>
                <a:gd name="T17" fmla="*/ 0 60000 65536"/>
                <a:gd name="T18" fmla="*/ 0 60000 65536"/>
                <a:gd name="T19" fmla="*/ 0 60000 65536"/>
                <a:gd name="T20" fmla="*/ 0 60000 65536"/>
                <a:gd name="T21" fmla="*/ 0 60000 65536"/>
                <a:gd name="T22" fmla="*/ 0 60000 65536"/>
                <a:gd name="T23" fmla="*/ 0 60000 65536"/>
                <a:gd name="T24" fmla="*/ 0 w 89"/>
                <a:gd name="T25" fmla="*/ 0 h 234"/>
                <a:gd name="T26" fmla="*/ 89 w 89"/>
                <a:gd name="T27" fmla="*/ 234 h 2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9" h="234">
                  <a:moveTo>
                    <a:pt x="29" y="234"/>
                  </a:moveTo>
                  <a:lnTo>
                    <a:pt x="59" y="234"/>
                  </a:lnTo>
                  <a:moveTo>
                    <a:pt x="14" y="218"/>
                  </a:moveTo>
                  <a:lnTo>
                    <a:pt x="74" y="218"/>
                  </a:lnTo>
                  <a:moveTo>
                    <a:pt x="0" y="202"/>
                  </a:moveTo>
                  <a:lnTo>
                    <a:pt x="89" y="202"/>
                  </a:lnTo>
                  <a:moveTo>
                    <a:pt x="44" y="0"/>
                  </a:moveTo>
                  <a:lnTo>
                    <a:pt x="44" y="202"/>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61" name="Line 68"/>
            <p:cNvSpPr>
              <a:spLocks noChangeShapeType="1"/>
            </p:cNvSpPr>
            <p:nvPr/>
          </p:nvSpPr>
          <p:spPr bwMode="auto">
            <a:xfrm>
              <a:off x="4002" y="3050"/>
              <a:ext cx="447" cy="1"/>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2" name="Line 69"/>
            <p:cNvSpPr>
              <a:spLocks noChangeShapeType="1"/>
            </p:cNvSpPr>
            <p:nvPr/>
          </p:nvSpPr>
          <p:spPr bwMode="auto">
            <a:xfrm flipV="1">
              <a:off x="4449" y="3050"/>
              <a:ext cx="1" cy="174"/>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3" name="Rectangle 70"/>
            <p:cNvSpPr>
              <a:spLocks noChangeArrowheads="1"/>
            </p:cNvSpPr>
            <p:nvPr/>
          </p:nvSpPr>
          <p:spPr bwMode="auto">
            <a:xfrm>
              <a:off x="4054" y="3248"/>
              <a:ext cx="15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1000">
                  <a:solidFill>
                    <a:srgbClr val="000000"/>
                  </a:solidFill>
                  <a:ea typeface="SimSun" pitchFamily="2" charset="-122"/>
                </a:rPr>
                <a:t>2.7k</a:t>
              </a:r>
              <a:endParaRPr lang="en-GB" altLang="zh-CN">
                <a:ea typeface="SimSun" pitchFamily="2" charset="-122"/>
              </a:endParaRPr>
            </a:p>
          </p:txBody>
        </p:sp>
        <p:sp>
          <p:nvSpPr>
            <p:cNvPr id="25664" name="Rectangle 71"/>
            <p:cNvSpPr>
              <a:spLocks noChangeArrowheads="1"/>
            </p:cNvSpPr>
            <p:nvPr/>
          </p:nvSpPr>
          <p:spPr bwMode="auto">
            <a:xfrm>
              <a:off x="4340" y="3234"/>
              <a:ext cx="2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1000">
                  <a:solidFill>
                    <a:srgbClr val="000000"/>
                  </a:solidFill>
                  <a:ea typeface="SimSun" pitchFamily="2" charset="-122"/>
                </a:rPr>
                <a:t>r</a:t>
              </a:r>
              <a:endParaRPr lang="en-GB" altLang="zh-CN">
                <a:ea typeface="SimSun" pitchFamily="2" charset="-122"/>
              </a:endParaRPr>
            </a:p>
          </p:txBody>
        </p:sp>
        <p:sp>
          <p:nvSpPr>
            <p:cNvPr id="25665" name="Rectangle 72"/>
            <p:cNvSpPr>
              <a:spLocks noChangeArrowheads="1"/>
            </p:cNvSpPr>
            <p:nvPr/>
          </p:nvSpPr>
          <p:spPr bwMode="auto">
            <a:xfrm>
              <a:off x="4361" y="3289"/>
              <a:ext cx="31"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700">
                  <a:solidFill>
                    <a:srgbClr val="000000"/>
                  </a:solidFill>
                  <a:ea typeface="SimSun" pitchFamily="2" charset="-122"/>
                </a:rPr>
                <a:t>d</a:t>
              </a:r>
              <a:endParaRPr lang="en-GB" altLang="zh-CN">
                <a:ea typeface="SimSun" pitchFamily="2" charset="-122"/>
              </a:endParaRPr>
            </a:p>
          </p:txBody>
        </p:sp>
        <p:sp>
          <p:nvSpPr>
            <p:cNvPr id="25666" name="Rectangle 73"/>
            <p:cNvSpPr>
              <a:spLocks noChangeArrowheads="1"/>
            </p:cNvSpPr>
            <p:nvPr/>
          </p:nvSpPr>
          <p:spPr bwMode="auto">
            <a:xfrm>
              <a:off x="4501" y="3248"/>
              <a:ext cx="12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1000">
                  <a:solidFill>
                    <a:srgbClr val="000000"/>
                  </a:solidFill>
                  <a:ea typeface="SimSun" pitchFamily="2" charset="-122"/>
                </a:rPr>
                <a:t>10k</a:t>
              </a:r>
              <a:endParaRPr lang="en-GB" altLang="zh-CN">
                <a:ea typeface="SimSun" pitchFamily="2" charset="-122"/>
              </a:endParaRPr>
            </a:p>
          </p:txBody>
        </p:sp>
        <p:sp>
          <p:nvSpPr>
            <p:cNvPr id="25667" name="Line 74"/>
            <p:cNvSpPr>
              <a:spLocks noChangeShapeType="1"/>
            </p:cNvSpPr>
            <p:nvPr/>
          </p:nvSpPr>
          <p:spPr bwMode="auto">
            <a:xfrm>
              <a:off x="4673" y="3195"/>
              <a:ext cx="1" cy="165"/>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8" name="Freeform 75"/>
            <p:cNvSpPr>
              <a:spLocks/>
            </p:cNvSpPr>
            <p:nvPr/>
          </p:nvSpPr>
          <p:spPr bwMode="auto">
            <a:xfrm>
              <a:off x="4648" y="3348"/>
              <a:ext cx="49" cy="52"/>
            </a:xfrm>
            <a:custGeom>
              <a:avLst/>
              <a:gdLst>
                <a:gd name="T0" fmla="*/ 0 w 114"/>
                <a:gd name="T1" fmla="*/ 0 h 121"/>
                <a:gd name="T2" fmla="*/ 0 w 114"/>
                <a:gd name="T3" fmla="*/ 0 h 121"/>
                <a:gd name="T4" fmla="*/ 0 w 114"/>
                <a:gd name="T5" fmla="*/ 0 h 121"/>
                <a:gd name="T6" fmla="*/ 0 w 114"/>
                <a:gd name="T7" fmla="*/ 0 h 121"/>
                <a:gd name="T8" fmla="*/ 0 w 114"/>
                <a:gd name="T9" fmla="*/ 0 h 121"/>
                <a:gd name="T10" fmla="*/ 0 60000 65536"/>
                <a:gd name="T11" fmla="*/ 0 60000 65536"/>
                <a:gd name="T12" fmla="*/ 0 60000 65536"/>
                <a:gd name="T13" fmla="*/ 0 60000 65536"/>
                <a:gd name="T14" fmla="*/ 0 60000 65536"/>
                <a:gd name="T15" fmla="*/ 0 w 114"/>
                <a:gd name="T16" fmla="*/ 0 h 121"/>
                <a:gd name="T17" fmla="*/ 114 w 114"/>
                <a:gd name="T18" fmla="*/ 121 h 121"/>
              </a:gdLst>
              <a:ahLst/>
              <a:cxnLst>
                <a:cxn ang="T10">
                  <a:pos x="T0" y="T1"/>
                </a:cxn>
                <a:cxn ang="T11">
                  <a:pos x="T2" y="T3"/>
                </a:cxn>
                <a:cxn ang="T12">
                  <a:pos x="T4" y="T5"/>
                </a:cxn>
                <a:cxn ang="T13">
                  <a:pos x="T6" y="T7"/>
                </a:cxn>
                <a:cxn ang="T14">
                  <a:pos x="T8" y="T9"/>
                </a:cxn>
              </a:cxnLst>
              <a:rect l="T15" t="T16" r="T17" b="T18"/>
              <a:pathLst>
                <a:path w="114" h="121">
                  <a:moveTo>
                    <a:pt x="57" y="121"/>
                  </a:moveTo>
                  <a:lnTo>
                    <a:pt x="0" y="0"/>
                  </a:lnTo>
                  <a:cubicBezTo>
                    <a:pt x="36" y="19"/>
                    <a:pt x="78" y="19"/>
                    <a:pt x="114" y="0"/>
                  </a:cubicBezTo>
                  <a:lnTo>
                    <a:pt x="57" y="121"/>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25669" name="Rectangle 76"/>
            <p:cNvSpPr>
              <a:spLocks noChangeArrowheads="1"/>
            </p:cNvSpPr>
            <p:nvPr/>
          </p:nvSpPr>
          <p:spPr bwMode="auto">
            <a:xfrm>
              <a:off x="4717" y="3289"/>
              <a:ext cx="4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1000">
                  <a:solidFill>
                    <a:srgbClr val="000000"/>
                  </a:solidFill>
                  <a:ea typeface="SimSun" pitchFamily="2" charset="-122"/>
                </a:rPr>
                <a:t>v</a:t>
              </a:r>
              <a:endParaRPr lang="en-GB" altLang="zh-CN">
                <a:ea typeface="SimSun" pitchFamily="2" charset="-122"/>
              </a:endParaRPr>
            </a:p>
          </p:txBody>
        </p:sp>
        <p:sp>
          <p:nvSpPr>
            <p:cNvPr id="25670" name="Rectangle 77"/>
            <p:cNvSpPr>
              <a:spLocks noChangeArrowheads="1"/>
            </p:cNvSpPr>
            <p:nvPr/>
          </p:nvSpPr>
          <p:spPr bwMode="auto">
            <a:xfrm>
              <a:off x="4752" y="3343"/>
              <a:ext cx="31"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700">
                  <a:solidFill>
                    <a:srgbClr val="000000"/>
                  </a:solidFill>
                  <a:ea typeface="SimSun" pitchFamily="2" charset="-122"/>
                </a:rPr>
                <a:t>d</a:t>
              </a:r>
              <a:endParaRPr lang="en-GB" altLang="zh-CN">
                <a:ea typeface="SimSun" pitchFamily="2" charset="-122"/>
              </a:endParaRPr>
            </a:p>
          </p:txBody>
        </p:sp>
        <p:sp>
          <p:nvSpPr>
            <p:cNvPr id="25671" name="Line 78"/>
            <p:cNvSpPr>
              <a:spLocks noChangeShapeType="1"/>
            </p:cNvSpPr>
            <p:nvPr/>
          </p:nvSpPr>
          <p:spPr bwMode="auto">
            <a:xfrm>
              <a:off x="2942" y="2933"/>
              <a:ext cx="167" cy="1"/>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72" name="Line 79"/>
            <p:cNvSpPr>
              <a:spLocks noChangeShapeType="1"/>
            </p:cNvSpPr>
            <p:nvPr/>
          </p:nvSpPr>
          <p:spPr bwMode="auto">
            <a:xfrm flipV="1">
              <a:off x="2942" y="2817"/>
              <a:ext cx="1" cy="116"/>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73" name="Oval 80"/>
            <p:cNvSpPr>
              <a:spLocks noChangeArrowheads="1"/>
            </p:cNvSpPr>
            <p:nvPr/>
          </p:nvSpPr>
          <p:spPr bwMode="auto">
            <a:xfrm>
              <a:off x="3095" y="2918"/>
              <a:ext cx="28" cy="30"/>
            </a:xfrm>
            <a:prstGeom prst="ellipse">
              <a:avLst/>
            </a:prstGeom>
            <a:solidFill>
              <a:srgbClr val="FFFFFF"/>
            </a:solidFill>
            <a:ln w="0">
              <a:solidFill>
                <a:srgbClr val="000000"/>
              </a:solidFill>
              <a:round/>
              <a:headEnd/>
              <a:tailEnd/>
            </a:ln>
          </p:spPr>
          <p:txBody>
            <a:bodyPr/>
            <a:lstStyle/>
            <a:p>
              <a:endParaRPr lang="en-US"/>
            </a:p>
          </p:txBody>
        </p:sp>
        <p:sp>
          <p:nvSpPr>
            <p:cNvPr id="25674" name="Oval 81"/>
            <p:cNvSpPr>
              <a:spLocks noChangeArrowheads="1"/>
            </p:cNvSpPr>
            <p:nvPr/>
          </p:nvSpPr>
          <p:spPr bwMode="auto">
            <a:xfrm>
              <a:off x="3095" y="2918"/>
              <a:ext cx="28" cy="30"/>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75" name="Rectangle 82"/>
            <p:cNvSpPr>
              <a:spLocks noChangeArrowheads="1"/>
            </p:cNvSpPr>
            <p:nvPr/>
          </p:nvSpPr>
          <p:spPr bwMode="auto">
            <a:xfrm>
              <a:off x="4403" y="3699"/>
              <a:ext cx="4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900">
                  <a:solidFill>
                    <a:srgbClr val="000000"/>
                  </a:solidFill>
                  <a:ea typeface="SimSun" pitchFamily="2" charset="-122"/>
                </a:rPr>
                <a:t>NB. Polarity !!</a:t>
              </a:r>
              <a:endParaRPr lang="en-GB" altLang="zh-CN">
                <a:ea typeface="SimSun" pitchFamily="2" charset="-122"/>
              </a:endParaRPr>
            </a:p>
          </p:txBody>
        </p:sp>
        <p:sp>
          <p:nvSpPr>
            <p:cNvPr id="25676" name="Line 83"/>
            <p:cNvSpPr>
              <a:spLocks noChangeShapeType="1"/>
            </p:cNvSpPr>
            <p:nvPr/>
          </p:nvSpPr>
          <p:spPr bwMode="auto">
            <a:xfrm flipV="1">
              <a:off x="4584" y="3526"/>
              <a:ext cx="52" cy="150"/>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77" name="Freeform 84"/>
            <p:cNvSpPr>
              <a:spLocks/>
            </p:cNvSpPr>
            <p:nvPr/>
          </p:nvSpPr>
          <p:spPr bwMode="auto">
            <a:xfrm>
              <a:off x="4618" y="3502"/>
              <a:ext cx="31" cy="38"/>
            </a:xfrm>
            <a:custGeom>
              <a:avLst/>
              <a:gdLst>
                <a:gd name="T0" fmla="*/ 0 w 71"/>
                <a:gd name="T1" fmla="*/ 0 h 90"/>
                <a:gd name="T2" fmla="*/ 0 w 71"/>
                <a:gd name="T3" fmla="*/ 0 h 90"/>
                <a:gd name="T4" fmla="*/ 0 w 71"/>
                <a:gd name="T5" fmla="*/ 0 h 90"/>
                <a:gd name="T6" fmla="*/ 0 w 71"/>
                <a:gd name="T7" fmla="*/ 0 h 90"/>
                <a:gd name="T8" fmla="*/ 0 w 71"/>
                <a:gd name="T9" fmla="*/ 0 h 90"/>
                <a:gd name="T10" fmla="*/ 0 60000 65536"/>
                <a:gd name="T11" fmla="*/ 0 60000 65536"/>
                <a:gd name="T12" fmla="*/ 0 60000 65536"/>
                <a:gd name="T13" fmla="*/ 0 60000 65536"/>
                <a:gd name="T14" fmla="*/ 0 60000 65536"/>
                <a:gd name="T15" fmla="*/ 0 w 71"/>
                <a:gd name="T16" fmla="*/ 0 h 90"/>
                <a:gd name="T17" fmla="*/ 71 w 71"/>
                <a:gd name="T18" fmla="*/ 90 h 90"/>
              </a:gdLst>
              <a:ahLst/>
              <a:cxnLst>
                <a:cxn ang="T10">
                  <a:pos x="T0" y="T1"/>
                </a:cxn>
                <a:cxn ang="T11">
                  <a:pos x="T2" y="T3"/>
                </a:cxn>
                <a:cxn ang="T12">
                  <a:pos x="T4" y="T5"/>
                </a:cxn>
                <a:cxn ang="T13">
                  <a:pos x="T6" y="T7"/>
                </a:cxn>
                <a:cxn ang="T14">
                  <a:pos x="T8" y="T9"/>
                </a:cxn>
              </a:cxnLst>
              <a:rect l="T15" t="T16" r="T17" b="T18"/>
              <a:pathLst>
                <a:path w="71" h="90">
                  <a:moveTo>
                    <a:pt x="61" y="0"/>
                  </a:moveTo>
                  <a:lnTo>
                    <a:pt x="71" y="90"/>
                  </a:lnTo>
                  <a:cubicBezTo>
                    <a:pt x="52" y="69"/>
                    <a:pt x="26" y="59"/>
                    <a:pt x="0" y="62"/>
                  </a:cubicBezTo>
                  <a:lnTo>
                    <a:pt x="61" y="0"/>
                  </a:lnTo>
                  <a:close/>
                </a:path>
              </a:pathLst>
            </a:custGeom>
            <a:solidFill>
              <a:srgbClr val="000000"/>
            </a:solidFill>
            <a:ln w="0">
              <a:solidFill>
                <a:srgbClr val="000000"/>
              </a:solidFill>
              <a:prstDash val="solid"/>
              <a:round/>
              <a:headEnd/>
              <a:tailEnd/>
            </a:ln>
          </p:spPr>
          <p:txBody>
            <a:bodyPr/>
            <a:lstStyle/>
            <a:p>
              <a:endParaRPr lang="zh-CN" altLang="en-US"/>
            </a:p>
          </p:txBody>
        </p:sp>
      </p:grpSp>
      <p:sp>
        <p:nvSpPr>
          <p:cNvPr id="25622" name="Text Box 164"/>
          <p:cNvSpPr txBox="1">
            <a:spLocks noChangeArrowheads="1"/>
          </p:cNvSpPr>
          <p:nvPr/>
        </p:nvSpPr>
        <p:spPr bwMode="auto">
          <a:xfrm>
            <a:off x="8167688" y="4581525"/>
            <a:ext cx="4048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sz="1200"/>
              <a:t>v</a:t>
            </a:r>
            <a:r>
              <a:rPr lang="en-US" sz="1200" baseline="-25000"/>
              <a:t>n</a:t>
            </a:r>
          </a:p>
        </p:txBody>
      </p:sp>
      <p:sp>
        <p:nvSpPr>
          <p:cNvPr id="25623" name="Text Box 165"/>
          <p:cNvSpPr txBox="1">
            <a:spLocks noChangeArrowheads="1"/>
          </p:cNvSpPr>
          <p:nvPr/>
        </p:nvSpPr>
        <p:spPr bwMode="auto">
          <a:xfrm>
            <a:off x="8161338" y="5078413"/>
            <a:ext cx="4143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sz="1200"/>
              <a:t>v</a:t>
            </a:r>
            <a:r>
              <a:rPr lang="en-US" sz="1200" baseline="-25000"/>
              <a:t>p</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757092F8-71E3-448B-9DFA-DD3506D4361F}" type="slidenum">
              <a:rPr lang="en-GB" altLang="en-US" sz="1200" smtClean="0">
                <a:latin typeface="Garamond" pitchFamily="18" charset="0"/>
              </a:rPr>
              <a:pPr eaLnBrk="1" hangingPunct="1"/>
              <a:t>29</a:t>
            </a:fld>
            <a:endParaRPr lang="en-GB" altLang="en-US" sz="1200" smtClean="0">
              <a:latin typeface="Garamond" pitchFamily="18" charset="0"/>
            </a:endParaRPr>
          </a:p>
        </p:txBody>
      </p:sp>
      <p:sp>
        <p:nvSpPr>
          <p:cNvPr id="26627"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662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26629" name="Object 87"/>
          <p:cNvGraphicFramePr>
            <a:graphicFrameLocks noChangeAspect="1"/>
          </p:cNvGraphicFramePr>
          <p:nvPr/>
        </p:nvGraphicFramePr>
        <p:xfrm>
          <a:off x="639763" y="2070100"/>
          <a:ext cx="4216400" cy="361950"/>
        </p:xfrm>
        <a:graphic>
          <a:graphicData uri="http://schemas.openxmlformats.org/presentationml/2006/ole">
            <mc:AlternateContent xmlns:mc="http://schemas.openxmlformats.org/markup-compatibility/2006">
              <mc:Choice xmlns:v="urn:schemas-microsoft-com:vml" Requires="v">
                <p:oleObj spid="_x0000_s26738" name="Equation" r:id="rId4" imgW="2959100" imgH="254000" progId="Equation.3">
                  <p:embed/>
                </p:oleObj>
              </mc:Choice>
              <mc:Fallback>
                <p:oleObj name="Equation" r:id="rId4" imgW="2959100" imgH="254000" progId="Equation.3">
                  <p:embed/>
                  <p:pic>
                    <p:nvPicPr>
                      <p:cNvPr id="0" name="Object 8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763" y="2070100"/>
                        <a:ext cx="42164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0" name="Object 82"/>
          <p:cNvGraphicFramePr>
            <a:graphicFrameLocks noChangeAspect="1"/>
          </p:cNvGraphicFramePr>
          <p:nvPr/>
        </p:nvGraphicFramePr>
        <p:xfrm>
          <a:off x="282575" y="1195388"/>
          <a:ext cx="3414713" cy="690562"/>
        </p:xfrm>
        <a:graphic>
          <a:graphicData uri="http://schemas.openxmlformats.org/presentationml/2006/ole">
            <mc:AlternateContent xmlns:mc="http://schemas.openxmlformats.org/markup-compatibility/2006">
              <mc:Choice xmlns:v="urn:schemas-microsoft-com:vml" Requires="v">
                <p:oleObj spid="_x0000_s26739" name="Equation" r:id="rId6" imgW="2400300" imgH="482600" progId="Equation.3">
                  <p:embed/>
                </p:oleObj>
              </mc:Choice>
              <mc:Fallback>
                <p:oleObj name="Equation" r:id="rId6" imgW="2400300" imgH="482600" progId="Equation.3">
                  <p:embed/>
                  <p:pic>
                    <p:nvPicPr>
                      <p:cNvPr id="0" name="Object 8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575" y="1195388"/>
                        <a:ext cx="3414713"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1" name="Text Box 92"/>
          <p:cNvSpPr txBox="1">
            <a:spLocks noChangeArrowheads="1"/>
          </p:cNvSpPr>
          <p:nvPr/>
        </p:nvSpPr>
        <p:spPr bwMode="auto">
          <a:xfrm>
            <a:off x="3713163" y="1309688"/>
            <a:ext cx="54308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(Compared to the approximate value 1/</a:t>
            </a:r>
            <a:r>
              <a:rPr lang="el-GR">
                <a:cs typeface="Arial" charset="0"/>
              </a:rPr>
              <a:t>β</a:t>
            </a:r>
            <a:r>
              <a:rPr lang="en-GB" altLang="zh-CN">
                <a:ea typeface="SimSun" pitchFamily="2" charset="-122"/>
                <a:cs typeface="Arial" charset="0"/>
              </a:rPr>
              <a:t> =0.0417</a:t>
            </a:r>
            <a:r>
              <a:rPr lang="en-GB" altLang="zh-CN" baseline="30000">
                <a:ea typeface="SimSun" pitchFamily="2" charset="-122"/>
                <a:cs typeface="Arial" charset="0"/>
              </a:rPr>
              <a:t>-1</a:t>
            </a:r>
            <a:r>
              <a:rPr lang="en-GB" altLang="zh-CN">
                <a:ea typeface="SimSun" pitchFamily="2" charset="-122"/>
                <a:cs typeface="Arial" charset="0"/>
              </a:rPr>
              <a:t>= 24)</a:t>
            </a:r>
            <a:endParaRPr lang="el-GR">
              <a:cs typeface="Arial" charset="0"/>
            </a:endParaRPr>
          </a:p>
        </p:txBody>
      </p:sp>
      <p:sp>
        <p:nvSpPr>
          <p:cNvPr id="26632" name="Text Box 93"/>
          <p:cNvSpPr txBox="1">
            <a:spLocks noChangeArrowheads="1"/>
          </p:cNvSpPr>
          <p:nvPr/>
        </p:nvSpPr>
        <p:spPr bwMode="auto">
          <a:xfrm>
            <a:off x="766763" y="2644775"/>
            <a:ext cx="6207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and</a:t>
            </a:r>
            <a:endParaRPr lang="el-GR">
              <a:cs typeface="Arial" charset="0"/>
            </a:endParaRPr>
          </a:p>
        </p:txBody>
      </p:sp>
      <p:grpSp>
        <p:nvGrpSpPr>
          <p:cNvPr id="26633" name="Group 42"/>
          <p:cNvGrpSpPr>
            <a:grpSpLocks/>
          </p:cNvGrpSpPr>
          <p:nvPr/>
        </p:nvGrpSpPr>
        <p:grpSpPr bwMode="auto">
          <a:xfrm>
            <a:off x="2649538" y="2520950"/>
            <a:ext cx="1793875" cy="585788"/>
            <a:chOff x="2649833" y="2520951"/>
            <a:chExt cx="1793875" cy="585787"/>
          </a:xfrm>
        </p:grpSpPr>
        <p:sp>
          <p:nvSpPr>
            <p:cNvPr id="26656" name="Line 99"/>
            <p:cNvSpPr>
              <a:spLocks noChangeShapeType="1"/>
            </p:cNvSpPr>
            <p:nvPr/>
          </p:nvSpPr>
          <p:spPr bwMode="auto">
            <a:xfrm>
              <a:off x="2914946" y="2828926"/>
              <a:ext cx="527050"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7" name="Rectangle 100"/>
            <p:cNvSpPr>
              <a:spLocks noChangeArrowheads="1"/>
            </p:cNvSpPr>
            <p:nvPr/>
          </p:nvSpPr>
          <p:spPr bwMode="auto">
            <a:xfrm>
              <a:off x="4288133" y="2682876"/>
              <a:ext cx="155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a:solidFill>
                    <a:srgbClr val="000000"/>
                  </a:solidFill>
                  <a:latin typeface="Symbol" pitchFamily="18" charset="2"/>
                  <a:ea typeface="SimSun" pitchFamily="2" charset="-122"/>
                </a:rPr>
                <a:t>W</a:t>
              </a:r>
              <a:endParaRPr lang="en-GB" altLang="zh-CN">
                <a:ea typeface="SimSun" pitchFamily="2" charset="-122"/>
              </a:endParaRPr>
            </a:p>
          </p:txBody>
        </p:sp>
        <p:sp>
          <p:nvSpPr>
            <p:cNvPr id="26658" name="Rectangle 101"/>
            <p:cNvSpPr>
              <a:spLocks noChangeArrowheads="1"/>
            </p:cNvSpPr>
            <p:nvPr/>
          </p:nvSpPr>
          <p:spPr bwMode="auto">
            <a:xfrm>
              <a:off x="3556296" y="2646363"/>
              <a:ext cx="1143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GB" altLang="zh-CN">
                  <a:solidFill>
                    <a:srgbClr val="000000"/>
                  </a:solidFill>
                  <a:latin typeface="Symbol" pitchFamily="18" charset="2"/>
                  <a:ea typeface="SimSun" pitchFamily="2" charset="-122"/>
                </a:rPr>
                <a:t>=</a:t>
              </a:r>
              <a:endParaRPr lang="en-GB" altLang="zh-CN">
                <a:ea typeface="SimSun" pitchFamily="2" charset="-122"/>
              </a:endParaRPr>
            </a:p>
          </p:txBody>
        </p:sp>
        <p:sp>
          <p:nvSpPr>
            <p:cNvPr id="26659" name="Rectangle 102"/>
            <p:cNvSpPr>
              <a:spLocks noChangeArrowheads="1"/>
            </p:cNvSpPr>
            <p:nvPr/>
          </p:nvSpPr>
          <p:spPr bwMode="auto">
            <a:xfrm>
              <a:off x="2649833" y="2646363"/>
              <a:ext cx="1111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a:solidFill>
                    <a:srgbClr val="000000"/>
                  </a:solidFill>
                  <a:latin typeface="Symbol" pitchFamily="18" charset="2"/>
                  <a:ea typeface="SimSun" pitchFamily="2" charset="-122"/>
                </a:rPr>
                <a:t>=</a:t>
              </a:r>
              <a:endParaRPr lang="en-GB" altLang="zh-CN">
                <a:ea typeface="SimSun" pitchFamily="2" charset="-122"/>
              </a:endParaRPr>
            </a:p>
          </p:txBody>
        </p:sp>
        <p:sp>
          <p:nvSpPr>
            <p:cNvPr id="26660" name="Rectangle 105"/>
            <p:cNvSpPr>
              <a:spLocks noChangeArrowheads="1"/>
            </p:cNvSpPr>
            <p:nvPr/>
          </p:nvSpPr>
          <p:spPr bwMode="auto">
            <a:xfrm>
              <a:off x="4142083" y="2673351"/>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a:solidFill>
                    <a:srgbClr val="000000"/>
                  </a:solidFill>
                  <a:latin typeface="Times New Roman" pitchFamily="18" charset="0"/>
                  <a:ea typeface="SimSun" pitchFamily="2" charset="-122"/>
                </a:rPr>
                <a:t>5</a:t>
              </a:r>
              <a:endParaRPr lang="en-GB" altLang="zh-CN">
                <a:ea typeface="SimSun" pitchFamily="2" charset="-122"/>
              </a:endParaRPr>
            </a:p>
          </p:txBody>
        </p:sp>
        <p:sp>
          <p:nvSpPr>
            <p:cNvPr id="26661" name="Rectangle 106"/>
            <p:cNvSpPr>
              <a:spLocks noChangeArrowheads="1"/>
            </p:cNvSpPr>
            <p:nvPr/>
          </p:nvSpPr>
          <p:spPr bwMode="auto">
            <a:xfrm>
              <a:off x="4089696" y="2673351"/>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a:solidFill>
                    <a:srgbClr val="000000"/>
                  </a:solidFill>
                  <a:latin typeface="Times New Roman" pitchFamily="18" charset="0"/>
                  <a:ea typeface="SimSun" pitchFamily="2" charset="-122"/>
                </a:rPr>
                <a:t>.</a:t>
              </a:r>
              <a:endParaRPr lang="en-GB" altLang="zh-CN">
                <a:ea typeface="SimSun" pitchFamily="2" charset="-122"/>
              </a:endParaRPr>
            </a:p>
          </p:txBody>
        </p:sp>
        <p:sp>
          <p:nvSpPr>
            <p:cNvPr id="26662" name="Rectangle 107"/>
            <p:cNvSpPr>
              <a:spLocks noChangeArrowheads="1"/>
            </p:cNvSpPr>
            <p:nvPr/>
          </p:nvSpPr>
          <p:spPr bwMode="auto">
            <a:xfrm>
              <a:off x="3778546" y="2673351"/>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a:solidFill>
                    <a:srgbClr val="000000"/>
                  </a:solidFill>
                  <a:latin typeface="Times New Roman" pitchFamily="18" charset="0"/>
                  <a:ea typeface="SimSun" pitchFamily="2" charset="-122"/>
                </a:rPr>
                <a:t>234</a:t>
              </a:r>
              <a:endParaRPr lang="en-GB" altLang="zh-CN">
                <a:ea typeface="SimSun" pitchFamily="2" charset="-122"/>
              </a:endParaRPr>
            </a:p>
          </p:txBody>
        </p:sp>
        <p:sp>
          <p:nvSpPr>
            <p:cNvPr id="26663" name="Rectangle 108"/>
            <p:cNvSpPr>
              <a:spLocks noChangeArrowheads="1"/>
            </p:cNvSpPr>
            <p:nvPr/>
          </p:nvSpPr>
          <p:spPr bwMode="auto">
            <a:xfrm>
              <a:off x="3083221" y="2862263"/>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a:solidFill>
                    <a:srgbClr val="000000"/>
                  </a:solidFill>
                  <a:latin typeface="Times New Roman" pitchFamily="18" charset="0"/>
                  <a:ea typeface="SimSun" pitchFamily="2" charset="-122"/>
                </a:rPr>
                <a:t>264</a:t>
              </a:r>
              <a:endParaRPr lang="en-GB" altLang="zh-CN">
                <a:ea typeface="SimSun" pitchFamily="2" charset="-122"/>
              </a:endParaRPr>
            </a:p>
          </p:txBody>
        </p:sp>
        <p:sp>
          <p:nvSpPr>
            <p:cNvPr id="26664" name="Rectangle 109"/>
            <p:cNvSpPr>
              <a:spLocks noChangeArrowheads="1"/>
            </p:cNvSpPr>
            <p:nvPr/>
          </p:nvSpPr>
          <p:spPr bwMode="auto">
            <a:xfrm>
              <a:off x="3030833" y="2862263"/>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a:solidFill>
                    <a:srgbClr val="000000"/>
                  </a:solidFill>
                  <a:latin typeface="Times New Roman" pitchFamily="18" charset="0"/>
                  <a:ea typeface="SimSun" pitchFamily="2" charset="-122"/>
                </a:rPr>
                <a:t>.</a:t>
              </a:r>
              <a:endParaRPr lang="en-GB" altLang="zh-CN">
                <a:ea typeface="SimSun" pitchFamily="2" charset="-122"/>
              </a:endParaRPr>
            </a:p>
          </p:txBody>
        </p:sp>
        <p:sp>
          <p:nvSpPr>
            <p:cNvPr id="26665" name="Rectangle 110"/>
            <p:cNvSpPr>
              <a:spLocks noChangeArrowheads="1"/>
            </p:cNvSpPr>
            <p:nvPr/>
          </p:nvSpPr>
          <p:spPr bwMode="auto">
            <a:xfrm>
              <a:off x="2927646" y="286226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a:solidFill>
                    <a:srgbClr val="000000"/>
                  </a:solidFill>
                  <a:latin typeface="Times New Roman" pitchFamily="18" charset="0"/>
                  <a:ea typeface="SimSun" pitchFamily="2" charset="-122"/>
                </a:rPr>
                <a:t>4</a:t>
              </a:r>
              <a:endParaRPr lang="en-GB" altLang="zh-CN">
                <a:ea typeface="SimSun" pitchFamily="2" charset="-122"/>
              </a:endParaRPr>
            </a:p>
          </p:txBody>
        </p:sp>
        <p:sp>
          <p:nvSpPr>
            <p:cNvPr id="26666" name="Rectangle 111"/>
            <p:cNvSpPr>
              <a:spLocks noChangeArrowheads="1"/>
            </p:cNvSpPr>
            <p:nvPr/>
          </p:nvSpPr>
          <p:spPr bwMode="auto">
            <a:xfrm>
              <a:off x="3067346" y="2520951"/>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a:solidFill>
                    <a:srgbClr val="000000"/>
                  </a:solidFill>
                  <a:latin typeface="Times New Roman" pitchFamily="18" charset="0"/>
                  <a:ea typeface="SimSun" pitchFamily="2" charset="-122"/>
                </a:rPr>
                <a:t>1</a:t>
              </a:r>
              <a:endParaRPr lang="en-GB" altLang="zh-CN">
                <a:ea typeface="SimSun" pitchFamily="2" charset="-122"/>
              </a:endParaRPr>
            </a:p>
          </p:txBody>
        </p:sp>
        <p:sp>
          <p:nvSpPr>
            <p:cNvPr id="26667" name="Rectangle 113"/>
            <p:cNvSpPr>
              <a:spLocks noChangeArrowheads="1"/>
            </p:cNvSpPr>
            <p:nvPr/>
          </p:nvSpPr>
          <p:spPr bwMode="auto">
            <a:xfrm>
              <a:off x="3161008" y="2520951"/>
              <a:ext cx="904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i="1">
                  <a:solidFill>
                    <a:srgbClr val="000000"/>
                  </a:solidFill>
                  <a:latin typeface="Times New Roman" pitchFamily="18" charset="0"/>
                  <a:ea typeface="SimSun" pitchFamily="2" charset="-122"/>
                </a:rPr>
                <a:t>k</a:t>
              </a:r>
              <a:endParaRPr lang="en-GB" altLang="zh-CN">
                <a:ea typeface="SimSun" pitchFamily="2" charset="-122"/>
              </a:endParaRPr>
            </a:p>
          </p:txBody>
        </p:sp>
      </p:grpSp>
      <p:grpSp>
        <p:nvGrpSpPr>
          <p:cNvPr id="26634" name="Group 43"/>
          <p:cNvGrpSpPr>
            <a:grpSpLocks/>
          </p:cNvGrpSpPr>
          <p:nvPr/>
        </p:nvGrpSpPr>
        <p:grpSpPr bwMode="auto">
          <a:xfrm>
            <a:off x="1530350" y="2519363"/>
            <a:ext cx="1136650" cy="588962"/>
            <a:chOff x="1530351" y="2519363"/>
            <a:chExt cx="1136864" cy="589121"/>
          </a:xfrm>
        </p:grpSpPr>
        <p:sp>
          <p:nvSpPr>
            <p:cNvPr id="26647" name="Line 98"/>
            <p:cNvSpPr>
              <a:spLocks noChangeShapeType="1"/>
            </p:cNvSpPr>
            <p:nvPr/>
          </p:nvSpPr>
          <p:spPr bwMode="auto">
            <a:xfrm>
              <a:off x="1912938" y="2828926"/>
              <a:ext cx="388938"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8" name="Rectangle 103"/>
            <p:cNvSpPr>
              <a:spLocks noChangeArrowheads="1"/>
            </p:cNvSpPr>
            <p:nvPr/>
          </p:nvSpPr>
          <p:spPr bwMode="auto">
            <a:xfrm>
              <a:off x="2019301" y="2833688"/>
              <a:ext cx="1111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a:solidFill>
                    <a:srgbClr val="000000"/>
                  </a:solidFill>
                  <a:latin typeface="Symbol" pitchFamily="18" charset="2"/>
                  <a:ea typeface="SimSun" pitchFamily="2" charset="-122"/>
                </a:rPr>
                <a:t>+</a:t>
              </a:r>
              <a:endParaRPr lang="en-GB" altLang="zh-CN">
                <a:ea typeface="SimSun" pitchFamily="2" charset="-122"/>
              </a:endParaRPr>
            </a:p>
          </p:txBody>
        </p:sp>
        <p:sp>
          <p:nvSpPr>
            <p:cNvPr id="26649" name="Rectangle 104"/>
            <p:cNvSpPr>
              <a:spLocks noChangeArrowheads="1"/>
            </p:cNvSpPr>
            <p:nvPr/>
          </p:nvSpPr>
          <p:spPr bwMode="auto">
            <a:xfrm>
              <a:off x="1763713" y="2646363"/>
              <a:ext cx="1111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a:solidFill>
                    <a:srgbClr val="000000"/>
                  </a:solidFill>
                  <a:latin typeface="Symbol" pitchFamily="18" charset="2"/>
                  <a:ea typeface="SimSun" pitchFamily="2" charset="-122"/>
                </a:rPr>
                <a:t>@</a:t>
              </a:r>
              <a:endParaRPr lang="en-GB" altLang="zh-CN">
                <a:ea typeface="SimSun" pitchFamily="2" charset="-122"/>
              </a:endParaRPr>
            </a:p>
          </p:txBody>
        </p:sp>
        <p:sp>
          <p:nvSpPr>
            <p:cNvPr id="26650" name="Rectangle 112"/>
            <p:cNvSpPr>
              <a:spLocks noChangeArrowheads="1"/>
            </p:cNvSpPr>
            <p:nvPr/>
          </p:nvSpPr>
          <p:spPr bwMode="auto">
            <a:xfrm>
              <a:off x="1905001" y="2862263"/>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a:solidFill>
                    <a:srgbClr val="000000"/>
                  </a:solidFill>
                  <a:latin typeface="Times New Roman" pitchFamily="18" charset="0"/>
                  <a:ea typeface="SimSun" pitchFamily="2" charset="-122"/>
                </a:rPr>
                <a:t>1</a:t>
              </a:r>
              <a:endParaRPr lang="en-GB" altLang="zh-CN">
                <a:ea typeface="SimSun" pitchFamily="2" charset="-122"/>
              </a:endParaRPr>
            </a:p>
          </p:txBody>
        </p:sp>
        <p:sp>
          <p:nvSpPr>
            <p:cNvPr id="26651" name="Rectangle 114"/>
            <p:cNvSpPr>
              <a:spLocks noChangeArrowheads="1"/>
            </p:cNvSpPr>
            <p:nvPr/>
          </p:nvSpPr>
          <p:spPr bwMode="auto">
            <a:xfrm>
              <a:off x="2152651" y="2862263"/>
              <a:ext cx="5145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i="1">
                  <a:solidFill>
                    <a:srgbClr val="000000"/>
                  </a:solidFill>
                  <a:latin typeface="Times New Roman" pitchFamily="18" charset="0"/>
                  <a:ea typeface="SimSun" pitchFamily="2" charset="-122"/>
                  <a:cs typeface="Times New Roman" pitchFamily="18" charset="0"/>
                </a:rPr>
                <a:t>|</a:t>
              </a:r>
              <a:r>
                <a:rPr lang="el-GR" i="1">
                  <a:solidFill>
                    <a:srgbClr val="000000"/>
                  </a:solidFill>
                  <a:latin typeface="Times New Roman" pitchFamily="18" charset="0"/>
                  <a:cs typeface="Times New Roman" pitchFamily="18" charset="0"/>
                </a:rPr>
                <a:t>β</a:t>
              </a:r>
              <a:r>
                <a:rPr lang="en-GB" altLang="zh-CN" i="1">
                  <a:solidFill>
                    <a:srgbClr val="000000"/>
                  </a:solidFill>
                  <a:latin typeface="Times New Roman" pitchFamily="18" charset="0"/>
                  <a:ea typeface="SimSun" pitchFamily="2" charset="-122"/>
                  <a:cs typeface="Times New Roman" pitchFamily="18" charset="0"/>
                </a:rPr>
                <a:t>A</a:t>
              </a:r>
              <a:r>
                <a:rPr lang="en-GB" altLang="zh-CN" i="1" baseline="-25000">
                  <a:solidFill>
                    <a:srgbClr val="000000"/>
                  </a:solidFill>
                  <a:latin typeface="Times New Roman" pitchFamily="18" charset="0"/>
                  <a:ea typeface="SimSun" pitchFamily="2" charset="-122"/>
                  <a:cs typeface="Times New Roman" pitchFamily="18" charset="0"/>
                </a:rPr>
                <a:t>OL</a:t>
              </a:r>
              <a:r>
                <a:rPr lang="en-GB" altLang="zh-CN" i="1">
                  <a:solidFill>
                    <a:srgbClr val="000000"/>
                  </a:solidFill>
                  <a:latin typeface="Times New Roman" pitchFamily="18" charset="0"/>
                  <a:ea typeface="SimSun" pitchFamily="2" charset="-122"/>
                  <a:cs typeface="Times New Roman" pitchFamily="18" charset="0"/>
                </a:rPr>
                <a:t>|</a:t>
              </a:r>
              <a:endParaRPr lang="el-GR" i="1" baseline="-25000">
                <a:solidFill>
                  <a:srgbClr val="000000"/>
                </a:solidFill>
                <a:latin typeface="Times New Roman" pitchFamily="18" charset="0"/>
                <a:cs typeface="Times New Roman" pitchFamily="18" charset="0"/>
              </a:endParaRPr>
            </a:p>
          </p:txBody>
        </p:sp>
        <p:sp>
          <p:nvSpPr>
            <p:cNvPr id="26652" name="Rectangle 115"/>
            <p:cNvSpPr>
              <a:spLocks noChangeArrowheads="1"/>
            </p:cNvSpPr>
            <p:nvPr/>
          </p:nvSpPr>
          <p:spPr bwMode="auto">
            <a:xfrm>
              <a:off x="2036763" y="2519363"/>
              <a:ext cx="793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i="1">
                  <a:solidFill>
                    <a:srgbClr val="000000"/>
                  </a:solidFill>
                  <a:latin typeface="Times New Roman" pitchFamily="18" charset="0"/>
                  <a:ea typeface="SimSun" pitchFamily="2" charset="-122"/>
                </a:rPr>
                <a:t>r</a:t>
              </a:r>
              <a:endParaRPr lang="en-GB" altLang="zh-CN">
                <a:ea typeface="SimSun" pitchFamily="2" charset="-122"/>
              </a:endParaRPr>
            </a:p>
          </p:txBody>
        </p:sp>
        <p:sp>
          <p:nvSpPr>
            <p:cNvPr id="26653" name="Rectangle 116"/>
            <p:cNvSpPr>
              <a:spLocks noChangeArrowheads="1"/>
            </p:cNvSpPr>
            <p:nvPr/>
          </p:nvSpPr>
          <p:spPr bwMode="auto">
            <a:xfrm>
              <a:off x="1530351" y="2673351"/>
              <a:ext cx="1238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i="1">
                  <a:solidFill>
                    <a:srgbClr val="000000"/>
                  </a:solidFill>
                  <a:latin typeface="Times New Roman" pitchFamily="18" charset="0"/>
                  <a:ea typeface="SimSun" pitchFamily="2" charset="-122"/>
                </a:rPr>
                <a:t>R</a:t>
              </a:r>
              <a:endParaRPr lang="en-GB" altLang="zh-CN">
                <a:ea typeface="SimSun" pitchFamily="2" charset="-122"/>
              </a:endParaRPr>
            </a:p>
          </p:txBody>
        </p:sp>
        <p:sp>
          <p:nvSpPr>
            <p:cNvPr id="26654" name="Rectangle 117"/>
            <p:cNvSpPr>
              <a:spLocks noChangeArrowheads="1"/>
            </p:cNvSpPr>
            <p:nvPr/>
          </p:nvSpPr>
          <p:spPr bwMode="auto">
            <a:xfrm>
              <a:off x="2100263" y="2670176"/>
              <a:ext cx="571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900" i="1">
                  <a:solidFill>
                    <a:srgbClr val="000000"/>
                  </a:solidFill>
                  <a:latin typeface="Times New Roman" pitchFamily="18" charset="0"/>
                  <a:ea typeface="SimSun" pitchFamily="2" charset="-122"/>
                </a:rPr>
                <a:t>o</a:t>
              </a:r>
              <a:endParaRPr lang="en-GB" altLang="zh-CN">
                <a:ea typeface="SimSun" pitchFamily="2" charset="-122"/>
              </a:endParaRPr>
            </a:p>
          </p:txBody>
        </p:sp>
        <p:sp>
          <p:nvSpPr>
            <p:cNvPr id="26655" name="Rectangle 118"/>
            <p:cNvSpPr>
              <a:spLocks noChangeArrowheads="1"/>
            </p:cNvSpPr>
            <p:nvPr/>
          </p:nvSpPr>
          <p:spPr bwMode="auto">
            <a:xfrm>
              <a:off x="1652588" y="2820988"/>
              <a:ext cx="571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900" i="1">
                  <a:solidFill>
                    <a:srgbClr val="000000"/>
                  </a:solidFill>
                  <a:latin typeface="Times New Roman" pitchFamily="18" charset="0"/>
                  <a:ea typeface="SimSun" pitchFamily="2" charset="-122"/>
                </a:rPr>
                <a:t>o</a:t>
              </a:r>
              <a:endParaRPr lang="en-GB" altLang="zh-CN">
                <a:ea typeface="SimSun" pitchFamily="2" charset="-122"/>
              </a:endParaRPr>
            </a:p>
          </p:txBody>
        </p:sp>
      </p:grpSp>
      <p:sp>
        <p:nvSpPr>
          <p:cNvPr id="26635" name="Rectangle 133"/>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26636" name="Text Box 131"/>
          <p:cNvSpPr txBox="1">
            <a:spLocks noChangeArrowheads="1"/>
          </p:cNvSpPr>
          <p:nvPr/>
        </p:nvSpPr>
        <p:spPr bwMode="auto">
          <a:xfrm>
            <a:off x="2555875" y="4746625"/>
            <a:ext cx="4210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 </a:t>
            </a:r>
            <a:r>
              <a:rPr lang="en-GB" altLang="zh-CN" b="1">
                <a:ea typeface="SimSun" pitchFamily="2" charset="-122"/>
              </a:rPr>
              <a:t>big!  (as required for a V-amp)</a:t>
            </a:r>
          </a:p>
        </p:txBody>
      </p:sp>
      <p:graphicFrame>
        <p:nvGraphicFramePr>
          <p:cNvPr id="26637" name="Object 132"/>
          <p:cNvGraphicFramePr>
            <a:graphicFrameLocks noChangeAspect="1"/>
          </p:cNvGraphicFramePr>
          <p:nvPr/>
        </p:nvGraphicFramePr>
        <p:xfrm>
          <a:off x="558800" y="4321175"/>
          <a:ext cx="3667125" cy="355600"/>
        </p:xfrm>
        <a:graphic>
          <a:graphicData uri="http://schemas.openxmlformats.org/presentationml/2006/ole">
            <mc:AlternateContent xmlns:mc="http://schemas.openxmlformats.org/markup-compatibility/2006">
              <mc:Choice xmlns:v="urn:schemas-microsoft-com:vml" Requires="v">
                <p:oleObj spid="_x0000_s26740" name="Equation" r:id="rId8" imgW="2527300" imgH="241300" progId="Equation.3">
                  <p:embed/>
                </p:oleObj>
              </mc:Choice>
              <mc:Fallback>
                <p:oleObj name="Equation" r:id="rId8" imgW="2527300" imgH="241300" progId="Equation.3">
                  <p:embed/>
                  <p:pic>
                    <p:nvPicPr>
                      <p:cNvPr id="0" name="Object 1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8800" y="4321175"/>
                        <a:ext cx="366712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8" name="Object 134"/>
          <p:cNvGraphicFramePr>
            <a:graphicFrameLocks noChangeAspect="1"/>
          </p:cNvGraphicFramePr>
          <p:nvPr/>
        </p:nvGraphicFramePr>
        <p:xfrm>
          <a:off x="857250" y="4748213"/>
          <a:ext cx="1336675" cy="327025"/>
        </p:xfrm>
        <a:graphic>
          <a:graphicData uri="http://schemas.openxmlformats.org/presentationml/2006/ole">
            <mc:AlternateContent xmlns:mc="http://schemas.openxmlformats.org/markup-compatibility/2006">
              <mc:Choice xmlns:v="urn:schemas-microsoft-com:vml" Requires="v">
                <p:oleObj spid="_x0000_s26741" name="Equation" r:id="rId10" imgW="939800" imgH="228600" progId="Equation.3">
                  <p:embed/>
                </p:oleObj>
              </mc:Choice>
              <mc:Fallback>
                <p:oleObj name="Equation" r:id="rId10" imgW="939800" imgH="228600" progId="Equation.3">
                  <p:embed/>
                  <p:pic>
                    <p:nvPicPr>
                      <p:cNvPr id="0" name="Object 13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7250" y="4748213"/>
                        <a:ext cx="133667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9" name="Text Box 136"/>
          <p:cNvSpPr txBox="1">
            <a:spLocks noChangeArrowheads="1"/>
          </p:cNvSpPr>
          <p:nvPr/>
        </p:nvSpPr>
        <p:spPr bwMode="auto">
          <a:xfrm>
            <a:off x="4627563" y="5422900"/>
            <a:ext cx="3557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 </a:t>
            </a:r>
            <a:r>
              <a:rPr lang="en-GB" altLang="zh-CN" b="1">
                <a:ea typeface="SimSun" pitchFamily="2" charset="-122"/>
              </a:rPr>
              <a:t>small!  (as required for a V-amp)</a:t>
            </a:r>
          </a:p>
        </p:txBody>
      </p:sp>
      <p:graphicFrame>
        <p:nvGraphicFramePr>
          <p:cNvPr id="26640" name="Object 137"/>
          <p:cNvGraphicFramePr>
            <a:graphicFrameLocks noChangeAspect="1"/>
          </p:cNvGraphicFramePr>
          <p:nvPr/>
        </p:nvGraphicFramePr>
        <p:xfrm>
          <a:off x="441325" y="5299075"/>
          <a:ext cx="4100513" cy="687388"/>
        </p:xfrm>
        <a:graphic>
          <a:graphicData uri="http://schemas.openxmlformats.org/presentationml/2006/ole">
            <mc:AlternateContent xmlns:mc="http://schemas.openxmlformats.org/markup-compatibility/2006">
              <mc:Choice xmlns:v="urn:schemas-microsoft-com:vml" Requires="v">
                <p:oleObj spid="_x0000_s26742" name="Equation" r:id="rId12" imgW="2819400" imgH="469900" progId="Equation.3">
                  <p:embed/>
                </p:oleObj>
              </mc:Choice>
              <mc:Fallback>
                <p:oleObj name="Equation" r:id="rId12" imgW="2819400" imgH="469900" progId="Equation.3">
                  <p:embed/>
                  <p:pic>
                    <p:nvPicPr>
                      <p:cNvPr id="0" name="Object 13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1325" y="5299075"/>
                        <a:ext cx="4100513"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6641" name="Group 145"/>
          <p:cNvGrpSpPr>
            <a:grpSpLocks/>
          </p:cNvGrpSpPr>
          <p:nvPr/>
        </p:nvGrpSpPr>
        <p:grpSpPr bwMode="auto">
          <a:xfrm>
            <a:off x="268288" y="3581400"/>
            <a:ext cx="8501062" cy="581025"/>
            <a:chOff x="209" y="2096"/>
            <a:chExt cx="5355" cy="366"/>
          </a:xfrm>
        </p:grpSpPr>
        <p:grpSp>
          <p:nvGrpSpPr>
            <p:cNvPr id="26643" name="Group 144"/>
            <p:cNvGrpSpPr>
              <a:grpSpLocks/>
            </p:cNvGrpSpPr>
            <p:nvPr/>
          </p:nvGrpSpPr>
          <p:grpSpPr bwMode="auto">
            <a:xfrm>
              <a:off x="359" y="2096"/>
              <a:ext cx="5205" cy="366"/>
              <a:chOff x="359" y="2096"/>
              <a:chExt cx="5205" cy="366"/>
            </a:xfrm>
          </p:grpSpPr>
          <p:sp>
            <p:nvSpPr>
              <p:cNvPr id="26645" name="Text Box 122"/>
              <p:cNvSpPr txBox="1">
                <a:spLocks noChangeArrowheads="1"/>
              </p:cNvSpPr>
              <p:nvPr/>
            </p:nvSpPr>
            <p:spPr bwMode="auto">
              <a:xfrm>
                <a:off x="359" y="2096"/>
                <a:ext cx="5205"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Note that if the gain had been A</a:t>
                </a:r>
                <a:r>
                  <a:rPr lang="en-GB" altLang="zh-CN" baseline="-25000">
                    <a:ea typeface="SimSun" pitchFamily="2" charset="-122"/>
                  </a:rPr>
                  <a:t>OL</a:t>
                </a:r>
                <a:r>
                  <a:rPr lang="en-GB" altLang="zh-CN">
                    <a:ea typeface="SimSun" pitchFamily="2" charset="-122"/>
                  </a:rPr>
                  <a:t> = 2 x 10</a:t>
                </a:r>
                <a:r>
                  <a:rPr lang="en-GB" altLang="zh-CN" baseline="30000">
                    <a:ea typeface="SimSun" pitchFamily="2" charset="-122"/>
                  </a:rPr>
                  <a:t>5</a:t>
                </a:r>
                <a:r>
                  <a:rPr lang="en-GB" altLang="zh-CN">
                    <a:ea typeface="SimSun" pitchFamily="2" charset="-122"/>
                  </a:rPr>
                  <a:t> , r</a:t>
                </a:r>
                <a:r>
                  <a:rPr lang="en-GB" altLang="zh-CN" baseline="-25000">
                    <a:ea typeface="SimSun" pitchFamily="2" charset="-122"/>
                  </a:rPr>
                  <a:t>d </a:t>
                </a:r>
                <a:r>
                  <a:rPr lang="en-GB" altLang="zh-CN">
                    <a:ea typeface="SimSun" pitchFamily="2" charset="-122"/>
                  </a:rPr>
                  <a:t>= 2M</a:t>
                </a:r>
                <a:r>
                  <a:rPr lang="el-GR">
                    <a:cs typeface="Arial" charset="0"/>
                  </a:rPr>
                  <a:t>Ω</a:t>
                </a:r>
                <a:r>
                  <a:rPr lang="en-US">
                    <a:cs typeface="Arial" charset="0"/>
                  </a:rPr>
                  <a:t>, r</a:t>
                </a:r>
                <a:r>
                  <a:rPr lang="en-US" baseline="-25000">
                    <a:cs typeface="Arial" charset="0"/>
                  </a:rPr>
                  <a:t>o</a:t>
                </a:r>
                <a:r>
                  <a:rPr lang="en-US">
                    <a:cs typeface="Arial" charset="0"/>
                  </a:rPr>
                  <a:t> = 75</a:t>
                </a:r>
                <a:r>
                  <a:rPr lang="el-GR">
                    <a:cs typeface="Arial" charset="0"/>
                  </a:rPr>
                  <a:t>Ω</a:t>
                </a:r>
                <a:r>
                  <a:rPr lang="en-US">
                    <a:cs typeface="Arial" charset="0"/>
                  </a:rPr>
                  <a:t>, </a:t>
                </a:r>
                <a:r>
                  <a:rPr lang="en-GB" altLang="zh-CN">
                    <a:ea typeface="SimSun" pitchFamily="2" charset="-122"/>
                  </a:rPr>
                  <a:t>(typical values for 741 op-amp) then repeating the analysis gives </a:t>
                </a:r>
              </a:p>
            </p:txBody>
          </p:sp>
          <p:sp>
            <p:nvSpPr>
              <p:cNvPr id="26646" name="Text Box 123"/>
              <p:cNvSpPr txBox="1">
                <a:spLocks noChangeArrowheads="1"/>
              </p:cNvSpPr>
              <p:nvPr/>
            </p:nvSpPr>
            <p:spPr bwMode="auto">
              <a:xfrm>
                <a:off x="2818" y="2244"/>
                <a:ext cx="140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l-GR">
                    <a:cs typeface="Arial" charset="0"/>
                  </a:rPr>
                  <a:t>β</a:t>
                </a:r>
                <a:r>
                  <a:rPr lang="en-GB" altLang="zh-CN">
                    <a:ea typeface="SimSun" pitchFamily="2" charset="-122"/>
                    <a:cs typeface="Arial" charset="0"/>
                  </a:rPr>
                  <a:t>A</a:t>
                </a:r>
                <a:r>
                  <a:rPr lang="en-GB" altLang="zh-CN" baseline="-25000">
                    <a:ea typeface="SimSun" pitchFamily="2" charset="-122"/>
                    <a:cs typeface="Arial" charset="0"/>
                  </a:rPr>
                  <a:t>OL</a:t>
                </a:r>
                <a:r>
                  <a:rPr lang="en-GB" altLang="zh-CN" baseline="-25000">
                    <a:ea typeface="SimSun" pitchFamily="2" charset="-122"/>
                  </a:rPr>
                  <a:t> </a:t>
                </a:r>
                <a:r>
                  <a:rPr lang="en-GB" altLang="zh-CN">
                    <a:ea typeface="SimSun" pitchFamily="2" charset="-122"/>
                  </a:rPr>
                  <a:t>= 8.35x10</a:t>
                </a:r>
                <a:r>
                  <a:rPr lang="en-GB" altLang="zh-CN" baseline="30000">
                    <a:ea typeface="SimSun" pitchFamily="2" charset="-122"/>
                  </a:rPr>
                  <a:t>3  </a:t>
                </a:r>
                <a:r>
                  <a:rPr lang="en-GB" altLang="zh-CN">
                    <a:ea typeface="SimSun" pitchFamily="2" charset="-122"/>
                  </a:rPr>
                  <a:t>and</a:t>
                </a:r>
              </a:p>
            </p:txBody>
          </p:sp>
        </p:grpSp>
        <p:sp>
          <p:nvSpPr>
            <p:cNvPr id="26644" name="AutoShape 142"/>
            <p:cNvSpPr>
              <a:spLocks/>
            </p:cNvSpPr>
            <p:nvPr/>
          </p:nvSpPr>
          <p:spPr bwMode="auto">
            <a:xfrm>
              <a:off x="209" y="2104"/>
              <a:ext cx="142" cy="325"/>
            </a:xfrm>
            <a:prstGeom prst="leftBrace">
              <a:avLst>
                <a:gd name="adj1" fmla="val 1907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6642" name="AutoShape 143"/>
          <p:cNvSpPr>
            <a:spLocks/>
          </p:cNvSpPr>
          <p:nvPr/>
        </p:nvSpPr>
        <p:spPr bwMode="auto">
          <a:xfrm>
            <a:off x="8043863" y="5300663"/>
            <a:ext cx="211137" cy="530225"/>
          </a:xfrm>
          <a:prstGeom prst="rightBrace">
            <a:avLst>
              <a:gd name="adj1" fmla="val 2092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pPr>
              <a:defRPr/>
            </a:pPr>
            <a:fld id="{8B38024F-432A-4B64-966A-63AC87CB2D5A}" type="slidenum">
              <a:rPr lang="en-GB" altLang="en-US"/>
              <a:pPr>
                <a:defRPr/>
              </a:pPr>
              <a:t>3</a:t>
            </a:fld>
            <a:endParaRPr lang="en-GB" altLang="en-US"/>
          </a:p>
        </p:txBody>
      </p:sp>
      <p:sp>
        <p:nvSpPr>
          <p:cNvPr id="3075"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3076"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077" name="Rectangle 4"/>
          <p:cNvSpPr>
            <a:spLocks noChangeArrowheads="1"/>
          </p:cNvSpPr>
          <p:nvPr/>
        </p:nvSpPr>
        <p:spPr bwMode="auto">
          <a:xfrm>
            <a:off x="0" y="2084388"/>
            <a:ext cx="9144000" cy="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078" name="Text Box 114"/>
          <p:cNvSpPr txBox="1">
            <a:spLocks noChangeArrowheads="1"/>
          </p:cNvSpPr>
          <p:nvPr/>
        </p:nvSpPr>
        <p:spPr bwMode="auto">
          <a:xfrm>
            <a:off x="549275" y="917575"/>
            <a:ext cx="30876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b="1">
                <a:ea typeface="SimSun" pitchFamily="2" charset="-122"/>
              </a:rPr>
              <a:t>Operational Amplifiers</a:t>
            </a:r>
            <a:endParaRPr lang="en-US" sz="1800" b="1"/>
          </a:p>
        </p:txBody>
      </p:sp>
      <p:sp>
        <p:nvSpPr>
          <p:cNvPr id="3079" name="Text Box 115"/>
          <p:cNvSpPr txBox="1">
            <a:spLocks noChangeArrowheads="1"/>
          </p:cNvSpPr>
          <p:nvPr/>
        </p:nvSpPr>
        <p:spPr bwMode="auto">
          <a:xfrm>
            <a:off x="547688" y="1492250"/>
            <a:ext cx="7812087"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Specially designed to be used with </a:t>
            </a:r>
            <a:r>
              <a:rPr lang="en-GB" altLang="zh-CN" b="1">
                <a:ea typeface="SimSun" pitchFamily="2" charset="-122"/>
              </a:rPr>
              <a:t>feedback</a:t>
            </a:r>
            <a:r>
              <a:rPr lang="en-GB" altLang="zh-CN">
                <a:ea typeface="SimSun" pitchFamily="2" charset="-122"/>
              </a:rPr>
              <a:t>.   Originally op-amps used to perform mathematical operations – additional, subtraction, differential and integration – then put together to build </a:t>
            </a:r>
            <a:r>
              <a:rPr lang="en-GB" altLang="zh-CN" b="1">
                <a:ea typeface="SimSun" pitchFamily="2" charset="-122"/>
              </a:rPr>
              <a:t>analogue computers </a:t>
            </a:r>
            <a:r>
              <a:rPr lang="en-GB" altLang="zh-CN">
                <a:ea typeface="SimSun" pitchFamily="2" charset="-122"/>
              </a:rPr>
              <a:t>– which could solve differential equations, etc.</a:t>
            </a:r>
            <a:endParaRPr lang="en-US"/>
          </a:p>
        </p:txBody>
      </p:sp>
      <p:sp>
        <p:nvSpPr>
          <p:cNvPr id="3080" name="Text Box 116"/>
          <p:cNvSpPr txBox="1">
            <a:spLocks noChangeArrowheads="1"/>
          </p:cNvSpPr>
          <p:nvPr/>
        </p:nvSpPr>
        <p:spPr bwMode="auto">
          <a:xfrm>
            <a:off x="536575" y="2698750"/>
            <a:ext cx="7669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1st Op – amps used valves! – then transistors – then integrated circuits</a:t>
            </a:r>
            <a:endParaRPr lang="en-US"/>
          </a:p>
        </p:txBody>
      </p:sp>
      <p:sp>
        <p:nvSpPr>
          <p:cNvPr id="3081" name="Text Box 117"/>
          <p:cNvSpPr txBox="1">
            <a:spLocks noChangeArrowheads="1"/>
          </p:cNvSpPr>
          <p:nvPr/>
        </p:nvSpPr>
        <p:spPr bwMode="auto">
          <a:xfrm>
            <a:off x="504825" y="3494088"/>
            <a:ext cx="7562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1st successful op-amp was </a:t>
            </a:r>
            <a:r>
              <a:rPr lang="el-GR">
                <a:cs typeface="Arial" charset="0"/>
              </a:rPr>
              <a:t>μ</a:t>
            </a:r>
            <a:r>
              <a:rPr lang="en-US">
                <a:cs typeface="Arial" charset="0"/>
              </a:rPr>
              <a:t>A741 introduced in 1968</a:t>
            </a:r>
            <a:endParaRPr lang="el-GR">
              <a:cs typeface="Arial" charset="0"/>
            </a:endParaRPr>
          </a:p>
        </p:txBody>
      </p:sp>
      <p:sp>
        <p:nvSpPr>
          <p:cNvPr id="3082" name="Text Box 118"/>
          <p:cNvSpPr txBox="1">
            <a:spLocks noChangeArrowheads="1"/>
          </p:cNvSpPr>
          <p:nvPr/>
        </p:nvSpPr>
        <p:spPr bwMode="auto">
          <a:xfrm>
            <a:off x="614363" y="4051300"/>
            <a:ext cx="5224462"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b="1" i="1">
                <a:ea typeface="SimSun" pitchFamily="2" charset="-122"/>
              </a:rPr>
              <a:t>WHY are OP - AMPS so important?</a:t>
            </a:r>
            <a:endParaRPr lang="en-US" b="1" i="1"/>
          </a:p>
        </p:txBody>
      </p:sp>
      <p:sp>
        <p:nvSpPr>
          <p:cNvPr id="3083" name="Text Box 119"/>
          <p:cNvSpPr txBox="1">
            <a:spLocks noChangeArrowheads="1"/>
          </p:cNvSpPr>
          <p:nvPr/>
        </p:nvSpPr>
        <p:spPr bwMode="auto">
          <a:xfrm>
            <a:off x="666750" y="4486275"/>
            <a:ext cx="69897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We found that for an amp. with feedback, the closed loop gain was</a:t>
            </a:r>
            <a:endParaRPr lang="en-US"/>
          </a:p>
        </p:txBody>
      </p:sp>
      <p:sp>
        <p:nvSpPr>
          <p:cNvPr id="3084" name="Rectangle 121"/>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085" name="Object 120"/>
          <p:cNvGraphicFramePr>
            <a:graphicFrameLocks noChangeAspect="1"/>
          </p:cNvGraphicFramePr>
          <p:nvPr/>
        </p:nvGraphicFramePr>
        <p:xfrm>
          <a:off x="6923088" y="4333875"/>
          <a:ext cx="1498600" cy="687388"/>
        </p:xfrm>
        <a:graphic>
          <a:graphicData uri="http://schemas.openxmlformats.org/presentationml/2006/ole">
            <mc:AlternateContent xmlns:mc="http://schemas.openxmlformats.org/markup-compatibility/2006">
              <mc:Choice xmlns:v="urn:schemas-microsoft-com:vml" Requires="v">
                <p:oleObj spid="_x0000_s3103" name="Equation" r:id="rId4" imgW="952087" imgH="431613" progId="Equation.3">
                  <p:embed/>
                </p:oleObj>
              </mc:Choice>
              <mc:Fallback>
                <p:oleObj name="Equation" r:id="rId4" imgW="952087" imgH="431613" progId="Equation.3">
                  <p:embed/>
                  <p:pic>
                    <p:nvPicPr>
                      <p:cNvPr id="0" name="Object 1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3088" y="4333875"/>
                        <a:ext cx="1498600"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6" name="Text Box 122"/>
          <p:cNvSpPr txBox="1">
            <a:spLocks noChangeArrowheads="1"/>
          </p:cNvSpPr>
          <p:nvPr/>
        </p:nvSpPr>
        <p:spPr bwMode="auto">
          <a:xfrm>
            <a:off x="666750" y="4902200"/>
            <a:ext cx="33162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If loop gain &gt;&gt;1 then A</a:t>
            </a:r>
            <a:r>
              <a:rPr lang="en-US" baseline="-25000"/>
              <a:t>CL</a:t>
            </a:r>
            <a:r>
              <a:rPr lang="en-US"/>
              <a:t> </a:t>
            </a:r>
            <a:r>
              <a:rPr lang="en-US">
                <a:cs typeface="Arial" charset="0"/>
              </a:rPr>
              <a:t>~1/</a:t>
            </a:r>
            <a:r>
              <a:rPr lang="el-GR">
                <a:cs typeface="Arial" charset="0"/>
              </a:rPr>
              <a:t>β</a:t>
            </a:r>
          </a:p>
        </p:txBody>
      </p:sp>
      <p:sp>
        <p:nvSpPr>
          <p:cNvPr id="3087" name="Text Box 123"/>
          <p:cNvSpPr txBox="1">
            <a:spLocks noChangeArrowheads="1"/>
          </p:cNvSpPr>
          <p:nvPr/>
        </p:nvSpPr>
        <p:spPr bwMode="auto">
          <a:xfrm>
            <a:off x="655638" y="5295900"/>
            <a:ext cx="786288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So to build a precision amplifier (i.e. one with a precise gain) it is sufficient to just buy a </a:t>
            </a:r>
            <a:r>
              <a:rPr lang="en-GB" altLang="zh-CN" b="1">
                <a:ea typeface="SimSun" pitchFamily="2" charset="-122"/>
              </a:rPr>
              <a:t>few </a:t>
            </a:r>
            <a:r>
              <a:rPr lang="en-GB" altLang="zh-CN" b="1" u="sng">
                <a:ea typeface="SimSun" pitchFamily="2" charset="-122"/>
              </a:rPr>
              <a:t>precision</a:t>
            </a:r>
            <a:r>
              <a:rPr lang="en-GB" altLang="zh-CN" b="1">
                <a:ea typeface="SimSun" pitchFamily="2" charset="-122"/>
              </a:rPr>
              <a:t> resistors</a:t>
            </a:r>
            <a:r>
              <a:rPr lang="en-GB" altLang="zh-CN" u="sng">
                <a:ea typeface="SimSun" pitchFamily="2" charset="-122"/>
              </a:rPr>
              <a:t> </a:t>
            </a:r>
            <a:r>
              <a:rPr lang="en-GB" altLang="zh-CN">
                <a:ea typeface="SimSun" pitchFamily="2" charset="-122"/>
              </a:rPr>
              <a:t>and a </a:t>
            </a:r>
            <a:r>
              <a:rPr lang="en-GB" altLang="zh-CN" b="1">
                <a:ea typeface="SimSun" pitchFamily="2" charset="-122"/>
              </a:rPr>
              <a:t>cheap, </a:t>
            </a:r>
            <a:r>
              <a:rPr lang="en-GB" altLang="zh-CN" b="1" u="sng">
                <a:ea typeface="SimSun" pitchFamily="2" charset="-122"/>
              </a:rPr>
              <a:t>low</a:t>
            </a:r>
            <a:r>
              <a:rPr lang="en-GB" altLang="zh-CN" b="1">
                <a:ea typeface="SimSun" pitchFamily="2" charset="-122"/>
              </a:rPr>
              <a:t> </a:t>
            </a:r>
            <a:r>
              <a:rPr lang="en-GB" altLang="zh-CN" b="1" u="sng">
                <a:ea typeface="SimSun" pitchFamily="2" charset="-122"/>
              </a:rPr>
              <a:t>precision</a:t>
            </a:r>
            <a:r>
              <a:rPr lang="en-GB" altLang="zh-CN">
                <a:ea typeface="SimSun" pitchFamily="2" charset="-122"/>
              </a:rPr>
              <a:t>  </a:t>
            </a:r>
            <a:r>
              <a:rPr lang="en-GB" altLang="zh-CN" b="1">
                <a:ea typeface="SimSun" pitchFamily="2" charset="-122"/>
              </a:rPr>
              <a:t>but high gain</a:t>
            </a:r>
            <a:r>
              <a:rPr lang="en-GB" altLang="zh-CN">
                <a:ea typeface="SimSun" pitchFamily="2" charset="-122"/>
              </a:rPr>
              <a:t> op-amp.</a:t>
            </a:r>
            <a:endParaRPr lang="en-US" b="1"/>
          </a:p>
        </p:txBody>
      </p:sp>
      <p:sp>
        <p:nvSpPr>
          <p:cNvPr id="3088" name="Text Box 124"/>
          <p:cNvSpPr txBox="1">
            <a:spLocks noChangeArrowheads="1"/>
          </p:cNvSpPr>
          <p:nvPr/>
        </p:nvSpPr>
        <p:spPr bwMode="auto">
          <a:xfrm>
            <a:off x="530225" y="3109913"/>
            <a:ext cx="7669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The transition from valves to transistors occurred around mid 1960’s</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062B2628-AC93-4686-809B-75891A866ACC}" type="slidenum">
              <a:rPr lang="en-GB" altLang="en-US" sz="1200" smtClean="0">
                <a:latin typeface="Garamond" pitchFamily="18" charset="0"/>
              </a:rPr>
              <a:pPr eaLnBrk="1" hangingPunct="1"/>
              <a:t>30</a:t>
            </a:fld>
            <a:endParaRPr lang="en-GB" altLang="en-US" sz="1200" smtClean="0">
              <a:latin typeface="Garamond" pitchFamily="18" charset="0"/>
            </a:endParaRPr>
          </a:p>
        </p:txBody>
      </p:sp>
      <p:sp>
        <p:nvSpPr>
          <p:cNvPr id="27651"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7652" name="Text Box 6"/>
          <p:cNvSpPr txBox="1">
            <a:spLocks noChangeArrowheads="1"/>
          </p:cNvSpPr>
          <p:nvPr/>
        </p:nvSpPr>
        <p:spPr bwMode="auto">
          <a:xfrm>
            <a:off x="555625" y="1254125"/>
            <a:ext cx="1457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Op-amp has</a:t>
            </a:r>
          </a:p>
        </p:txBody>
      </p:sp>
      <p:graphicFrame>
        <p:nvGraphicFramePr>
          <p:cNvPr id="27653" name="Object 15"/>
          <p:cNvGraphicFramePr>
            <a:graphicFrameLocks noChangeAspect="1"/>
          </p:cNvGraphicFramePr>
          <p:nvPr/>
        </p:nvGraphicFramePr>
        <p:xfrm>
          <a:off x="1828800" y="1219200"/>
          <a:ext cx="3346450" cy="398463"/>
        </p:xfrm>
        <a:graphic>
          <a:graphicData uri="http://schemas.openxmlformats.org/presentationml/2006/ole">
            <mc:AlternateContent xmlns:mc="http://schemas.openxmlformats.org/markup-compatibility/2006">
              <mc:Choice xmlns:v="urn:schemas-microsoft-com:vml" Requires="v">
                <p:oleObj spid="_x0000_s27890" name="Equation" r:id="rId4" imgW="2489200" imgH="292100" progId="Equation.3">
                  <p:embed/>
                </p:oleObj>
              </mc:Choice>
              <mc:Fallback>
                <p:oleObj name="Equation" r:id="rId4" imgW="2489200" imgH="292100" progId="Equation.3">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1219200"/>
                        <a:ext cx="33464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4" name="Text Box 23"/>
          <p:cNvSpPr txBox="1">
            <a:spLocks noChangeArrowheads="1"/>
          </p:cNvSpPr>
          <p:nvPr/>
        </p:nvSpPr>
        <p:spPr bwMode="auto">
          <a:xfrm>
            <a:off x="173038" y="5405438"/>
            <a:ext cx="4302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So feedback is negative and the loop gain is </a:t>
            </a:r>
          </a:p>
        </p:txBody>
      </p:sp>
      <p:graphicFrame>
        <p:nvGraphicFramePr>
          <p:cNvPr id="27655" name="Object 24"/>
          <p:cNvGraphicFramePr>
            <a:graphicFrameLocks noChangeAspect="1"/>
          </p:cNvGraphicFramePr>
          <p:nvPr/>
        </p:nvGraphicFramePr>
        <p:xfrm>
          <a:off x="1466850" y="5753100"/>
          <a:ext cx="2281238" cy="349250"/>
        </p:xfrm>
        <a:graphic>
          <a:graphicData uri="http://schemas.openxmlformats.org/presentationml/2006/ole">
            <mc:AlternateContent xmlns:mc="http://schemas.openxmlformats.org/markup-compatibility/2006">
              <mc:Choice xmlns:v="urn:schemas-microsoft-com:vml" Requires="v">
                <p:oleObj spid="_x0000_s27891" name="Equation" r:id="rId6" imgW="1600200" imgH="241300" progId="Equation.3">
                  <p:embed/>
                </p:oleObj>
              </mc:Choice>
              <mc:Fallback>
                <p:oleObj name="Equation" r:id="rId6" imgW="1600200" imgH="241300" progId="Equation.3">
                  <p:embed/>
                  <p:pic>
                    <p:nvPicPr>
                      <p:cNvPr id="0" name="Object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66850" y="5753100"/>
                        <a:ext cx="22812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7656" name="Group 113"/>
          <p:cNvGrpSpPr>
            <a:grpSpLocks/>
          </p:cNvGrpSpPr>
          <p:nvPr/>
        </p:nvGrpSpPr>
        <p:grpSpPr bwMode="auto">
          <a:xfrm>
            <a:off x="873125" y="1647825"/>
            <a:ext cx="3195638" cy="1627188"/>
            <a:chOff x="550" y="1023"/>
            <a:chExt cx="2013" cy="1025"/>
          </a:xfrm>
        </p:grpSpPr>
        <p:sp>
          <p:nvSpPr>
            <p:cNvPr id="27760" name="Text Box 64"/>
            <p:cNvSpPr txBox="1">
              <a:spLocks noChangeArrowheads="1"/>
            </p:cNvSpPr>
            <p:nvPr/>
          </p:nvSpPr>
          <p:spPr bwMode="auto">
            <a:xfrm>
              <a:off x="1786" y="1603"/>
              <a:ext cx="44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741</a:t>
              </a:r>
            </a:p>
          </p:txBody>
        </p:sp>
        <p:sp>
          <p:nvSpPr>
            <p:cNvPr id="27761" name="Freeform 68"/>
            <p:cNvSpPr>
              <a:spLocks noEditPoints="1"/>
            </p:cNvSpPr>
            <p:nvPr/>
          </p:nvSpPr>
          <p:spPr bwMode="auto">
            <a:xfrm>
              <a:off x="718" y="1509"/>
              <a:ext cx="112" cy="288"/>
            </a:xfrm>
            <a:custGeom>
              <a:avLst/>
              <a:gdLst>
                <a:gd name="T0" fmla="*/ 37 w 112"/>
                <a:gd name="T1" fmla="*/ 288 h 288"/>
                <a:gd name="T2" fmla="*/ 75 w 112"/>
                <a:gd name="T3" fmla="*/ 288 h 288"/>
                <a:gd name="T4" fmla="*/ 19 w 112"/>
                <a:gd name="T5" fmla="*/ 269 h 288"/>
                <a:gd name="T6" fmla="*/ 93 w 112"/>
                <a:gd name="T7" fmla="*/ 269 h 288"/>
                <a:gd name="T8" fmla="*/ 0 w 112"/>
                <a:gd name="T9" fmla="*/ 250 h 288"/>
                <a:gd name="T10" fmla="*/ 112 w 112"/>
                <a:gd name="T11" fmla="*/ 250 h 288"/>
                <a:gd name="T12" fmla="*/ 56 w 112"/>
                <a:gd name="T13" fmla="*/ 0 h 288"/>
                <a:gd name="T14" fmla="*/ 56 w 112"/>
                <a:gd name="T15" fmla="*/ 250 h 288"/>
                <a:gd name="T16" fmla="*/ 0 60000 65536"/>
                <a:gd name="T17" fmla="*/ 0 60000 65536"/>
                <a:gd name="T18" fmla="*/ 0 60000 65536"/>
                <a:gd name="T19" fmla="*/ 0 60000 65536"/>
                <a:gd name="T20" fmla="*/ 0 60000 65536"/>
                <a:gd name="T21" fmla="*/ 0 60000 65536"/>
                <a:gd name="T22" fmla="*/ 0 60000 65536"/>
                <a:gd name="T23" fmla="*/ 0 60000 65536"/>
                <a:gd name="T24" fmla="*/ 0 w 112"/>
                <a:gd name="T25" fmla="*/ 0 h 288"/>
                <a:gd name="T26" fmla="*/ 112 w 112"/>
                <a:gd name="T27" fmla="*/ 288 h 2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 h="288">
                  <a:moveTo>
                    <a:pt x="37" y="288"/>
                  </a:moveTo>
                  <a:lnTo>
                    <a:pt x="75" y="288"/>
                  </a:lnTo>
                  <a:moveTo>
                    <a:pt x="19" y="269"/>
                  </a:moveTo>
                  <a:lnTo>
                    <a:pt x="93" y="269"/>
                  </a:lnTo>
                  <a:moveTo>
                    <a:pt x="0" y="250"/>
                  </a:moveTo>
                  <a:lnTo>
                    <a:pt x="112" y="250"/>
                  </a:lnTo>
                  <a:moveTo>
                    <a:pt x="56" y="0"/>
                  </a:moveTo>
                  <a:lnTo>
                    <a:pt x="56" y="250"/>
                  </a:lnTo>
                </a:path>
              </a:pathLst>
            </a:custGeom>
            <a:noFill/>
            <a:ln w="142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62" name="Line 69"/>
            <p:cNvSpPr>
              <a:spLocks noChangeShapeType="1"/>
            </p:cNvSpPr>
            <p:nvPr/>
          </p:nvSpPr>
          <p:spPr bwMode="auto">
            <a:xfrm flipV="1">
              <a:off x="774" y="1187"/>
              <a:ext cx="0" cy="179"/>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63" name="Rectangle 70"/>
            <p:cNvSpPr>
              <a:spLocks noChangeArrowheads="1"/>
            </p:cNvSpPr>
            <p:nvPr/>
          </p:nvSpPr>
          <p:spPr bwMode="auto">
            <a:xfrm>
              <a:off x="550" y="1393"/>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v</a:t>
              </a:r>
              <a:endParaRPr lang="en-US"/>
            </a:p>
          </p:txBody>
        </p:sp>
        <p:sp>
          <p:nvSpPr>
            <p:cNvPr id="27764" name="Rectangle 71"/>
            <p:cNvSpPr>
              <a:spLocks noChangeArrowheads="1"/>
            </p:cNvSpPr>
            <p:nvPr/>
          </p:nvSpPr>
          <p:spPr bwMode="auto">
            <a:xfrm>
              <a:off x="594" y="1461"/>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g</a:t>
              </a:r>
              <a:endParaRPr lang="en-US"/>
            </a:p>
          </p:txBody>
        </p:sp>
        <p:sp>
          <p:nvSpPr>
            <p:cNvPr id="27765" name="Rectangle 72"/>
            <p:cNvSpPr>
              <a:spLocks noChangeArrowheads="1"/>
            </p:cNvSpPr>
            <p:nvPr/>
          </p:nvSpPr>
          <p:spPr bwMode="auto">
            <a:xfrm>
              <a:off x="1687" y="1343"/>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a:t>
              </a:r>
              <a:endParaRPr lang="en-US"/>
            </a:p>
          </p:txBody>
        </p:sp>
        <p:sp>
          <p:nvSpPr>
            <p:cNvPr id="27766" name="Line 73"/>
            <p:cNvSpPr>
              <a:spLocks noChangeShapeType="1"/>
            </p:cNvSpPr>
            <p:nvPr/>
          </p:nvSpPr>
          <p:spPr bwMode="auto">
            <a:xfrm>
              <a:off x="1999" y="1488"/>
              <a:ext cx="455" cy="0"/>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67" name="Oval 74"/>
            <p:cNvSpPr>
              <a:spLocks noChangeArrowheads="1"/>
            </p:cNvSpPr>
            <p:nvPr/>
          </p:nvSpPr>
          <p:spPr bwMode="auto">
            <a:xfrm>
              <a:off x="660" y="1364"/>
              <a:ext cx="228" cy="234"/>
            </a:xfrm>
            <a:prstGeom prst="ellipse">
              <a:avLst/>
            </a:prstGeom>
            <a:solidFill>
              <a:srgbClr val="FFFFFF"/>
            </a:solidFill>
            <a:ln w="0">
              <a:solidFill>
                <a:srgbClr val="000000"/>
              </a:solidFill>
              <a:round/>
              <a:headEnd/>
              <a:tailEnd/>
            </a:ln>
          </p:spPr>
          <p:txBody>
            <a:bodyPr/>
            <a:lstStyle/>
            <a:p>
              <a:endParaRPr lang="en-US"/>
            </a:p>
          </p:txBody>
        </p:sp>
        <p:sp>
          <p:nvSpPr>
            <p:cNvPr id="27768" name="Oval 75"/>
            <p:cNvSpPr>
              <a:spLocks noChangeArrowheads="1"/>
            </p:cNvSpPr>
            <p:nvPr/>
          </p:nvSpPr>
          <p:spPr bwMode="auto">
            <a:xfrm>
              <a:off x="660" y="1364"/>
              <a:ext cx="228" cy="234"/>
            </a:xfrm>
            <a:prstGeom prst="ellipse">
              <a:avLst/>
            </a:prstGeom>
            <a:noFill/>
            <a:ln w="142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69" name="Oval 76"/>
            <p:cNvSpPr>
              <a:spLocks noChangeArrowheads="1"/>
            </p:cNvSpPr>
            <p:nvPr/>
          </p:nvSpPr>
          <p:spPr bwMode="auto">
            <a:xfrm>
              <a:off x="2157" y="1474"/>
              <a:ext cx="35" cy="35"/>
            </a:xfrm>
            <a:prstGeom prst="ellipse">
              <a:avLst/>
            </a:prstGeom>
            <a:solidFill>
              <a:srgbClr val="000000"/>
            </a:solidFill>
            <a:ln w="0">
              <a:solidFill>
                <a:srgbClr val="000000"/>
              </a:solidFill>
              <a:round/>
              <a:headEnd/>
              <a:tailEnd/>
            </a:ln>
          </p:spPr>
          <p:txBody>
            <a:bodyPr/>
            <a:lstStyle/>
            <a:p>
              <a:endParaRPr lang="en-US"/>
            </a:p>
          </p:txBody>
        </p:sp>
        <p:sp>
          <p:nvSpPr>
            <p:cNvPr id="27770" name="Oval 77"/>
            <p:cNvSpPr>
              <a:spLocks noChangeArrowheads="1"/>
            </p:cNvSpPr>
            <p:nvPr/>
          </p:nvSpPr>
          <p:spPr bwMode="auto">
            <a:xfrm>
              <a:off x="2157" y="1474"/>
              <a:ext cx="35" cy="35"/>
            </a:xfrm>
            <a:prstGeom prst="ellipse">
              <a:avLst/>
            </a:prstGeom>
            <a:noFill/>
            <a:ln w="142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71" name="Rectangle 78"/>
            <p:cNvSpPr>
              <a:spLocks noChangeArrowheads="1"/>
            </p:cNvSpPr>
            <p:nvPr/>
          </p:nvSpPr>
          <p:spPr bwMode="auto">
            <a:xfrm>
              <a:off x="2484" y="1553"/>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v</a:t>
              </a:r>
              <a:endParaRPr lang="en-US"/>
            </a:p>
          </p:txBody>
        </p:sp>
        <p:sp>
          <p:nvSpPr>
            <p:cNvPr id="27772" name="Rectangle 79"/>
            <p:cNvSpPr>
              <a:spLocks noChangeArrowheads="1"/>
            </p:cNvSpPr>
            <p:nvPr/>
          </p:nvSpPr>
          <p:spPr bwMode="auto">
            <a:xfrm>
              <a:off x="2527" y="1621"/>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o</a:t>
              </a:r>
              <a:endParaRPr lang="en-US"/>
            </a:p>
          </p:txBody>
        </p:sp>
        <p:sp>
          <p:nvSpPr>
            <p:cNvPr id="27773" name="Rectangle 80"/>
            <p:cNvSpPr>
              <a:spLocks noChangeArrowheads="1"/>
            </p:cNvSpPr>
            <p:nvPr/>
          </p:nvSpPr>
          <p:spPr bwMode="auto">
            <a:xfrm>
              <a:off x="655" y="1292"/>
              <a:ext cx="6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a:t>
              </a:r>
              <a:endParaRPr lang="en-US"/>
            </a:p>
          </p:txBody>
        </p:sp>
        <p:sp>
          <p:nvSpPr>
            <p:cNvPr id="27774" name="Line 81"/>
            <p:cNvSpPr>
              <a:spLocks noChangeShapeType="1"/>
            </p:cNvSpPr>
            <p:nvPr/>
          </p:nvSpPr>
          <p:spPr bwMode="auto">
            <a:xfrm>
              <a:off x="774" y="1187"/>
              <a:ext cx="315" cy="0"/>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75" name="Line 82"/>
            <p:cNvSpPr>
              <a:spLocks noChangeShapeType="1"/>
            </p:cNvSpPr>
            <p:nvPr/>
          </p:nvSpPr>
          <p:spPr bwMode="auto">
            <a:xfrm flipH="1">
              <a:off x="1545" y="1581"/>
              <a:ext cx="104" cy="1"/>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76" name="Rectangle 83"/>
            <p:cNvSpPr>
              <a:spLocks noChangeArrowheads="1"/>
            </p:cNvSpPr>
            <p:nvPr/>
          </p:nvSpPr>
          <p:spPr bwMode="auto">
            <a:xfrm>
              <a:off x="1670" y="1519"/>
              <a:ext cx="6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a:t>
              </a:r>
              <a:endParaRPr lang="en-US"/>
            </a:p>
          </p:txBody>
        </p:sp>
        <p:sp>
          <p:nvSpPr>
            <p:cNvPr id="27777" name="Oval 84"/>
            <p:cNvSpPr>
              <a:spLocks noChangeArrowheads="1"/>
            </p:cNvSpPr>
            <p:nvPr/>
          </p:nvSpPr>
          <p:spPr bwMode="auto">
            <a:xfrm>
              <a:off x="2437" y="1474"/>
              <a:ext cx="35" cy="35"/>
            </a:xfrm>
            <a:prstGeom prst="ellipse">
              <a:avLst/>
            </a:prstGeom>
            <a:solidFill>
              <a:srgbClr val="FFFFFF"/>
            </a:solidFill>
            <a:ln w="0">
              <a:solidFill>
                <a:srgbClr val="000000"/>
              </a:solidFill>
              <a:round/>
              <a:headEnd/>
              <a:tailEnd/>
            </a:ln>
          </p:spPr>
          <p:txBody>
            <a:bodyPr/>
            <a:lstStyle/>
            <a:p>
              <a:endParaRPr lang="en-US"/>
            </a:p>
          </p:txBody>
        </p:sp>
        <p:sp>
          <p:nvSpPr>
            <p:cNvPr id="27778" name="Oval 85"/>
            <p:cNvSpPr>
              <a:spLocks noChangeArrowheads="1"/>
            </p:cNvSpPr>
            <p:nvPr/>
          </p:nvSpPr>
          <p:spPr bwMode="auto">
            <a:xfrm>
              <a:off x="2437" y="1474"/>
              <a:ext cx="35" cy="35"/>
            </a:xfrm>
            <a:prstGeom prst="ellipse">
              <a:avLst/>
            </a:prstGeom>
            <a:noFill/>
            <a:ln w="142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79" name="Freeform 86"/>
            <p:cNvSpPr>
              <a:spLocks noEditPoints="1"/>
            </p:cNvSpPr>
            <p:nvPr/>
          </p:nvSpPr>
          <p:spPr bwMode="auto">
            <a:xfrm>
              <a:off x="2398" y="1761"/>
              <a:ext cx="112" cy="287"/>
            </a:xfrm>
            <a:custGeom>
              <a:avLst/>
              <a:gdLst>
                <a:gd name="T0" fmla="*/ 38 w 112"/>
                <a:gd name="T1" fmla="*/ 287 h 287"/>
                <a:gd name="T2" fmla="*/ 75 w 112"/>
                <a:gd name="T3" fmla="*/ 287 h 287"/>
                <a:gd name="T4" fmla="*/ 19 w 112"/>
                <a:gd name="T5" fmla="*/ 268 h 287"/>
                <a:gd name="T6" fmla="*/ 93 w 112"/>
                <a:gd name="T7" fmla="*/ 268 h 287"/>
                <a:gd name="T8" fmla="*/ 0 w 112"/>
                <a:gd name="T9" fmla="*/ 249 h 287"/>
                <a:gd name="T10" fmla="*/ 112 w 112"/>
                <a:gd name="T11" fmla="*/ 249 h 287"/>
                <a:gd name="T12" fmla="*/ 56 w 112"/>
                <a:gd name="T13" fmla="*/ 0 h 287"/>
                <a:gd name="T14" fmla="*/ 56 w 112"/>
                <a:gd name="T15" fmla="*/ 249 h 287"/>
                <a:gd name="T16" fmla="*/ 0 60000 65536"/>
                <a:gd name="T17" fmla="*/ 0 60000 65536"/>
                <a:gd name="T18" fmla="*/ 0 60000 65536"/>
                <a:gd name="T19" fmla="*/ 0 60000 65536"/>
                <a:gd name="T20" fmla="*/ 0 60000 65536"/>
                <a:gd name="T21" fmla="*/ 0 60000 65536"/>
                <a:gd name="T22" fmla="*/ 0 60000 65536"/>
                <a:gd name="T23" fmla="*/ 0 60000 65536"/>
                <a:gd name="T24" fmla="*/ 0 w 112"/>
                <a:gd name="T25" fmla="*/ 0 h 287"/>
                <a:gd name="T26" fmla="*/ 112 w 112"/>
                <a:gd name="T27" fmla="*/ 287 h 2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 h="287">
                  <a:moveTo>
                    <a:pt x="38" y="287"/>
                  </a:moveTo>
                  <a:lnTo>
                    <a:pt x="75" y="287"/>
                  </a:lnTo>
                  <a:moveTo>
                    <a:pt x="19" y="268"/>
                  </a:moveTo>
                  <a:lnTo>
                    <a:pt x="93" y="268"/>
                  </a:lnTo>
                  <a:moveTo>
                    <a:pt x="0" y="249"/>
                  </a:moveTo>
                  <a:lnTo>
                    <a:pt x="112" y="249"/>
                  </a:lnTo>
                  <a:moveTo>
                    <a:pt x="56" y="0"/>
                  </a:moveTo>
                  <a:lnTo>
                    <a:pt x="56" y="249"/>
                  </a:lnTo>
                </a:path>
              </a:pathLst>
            </a:custGeom>
            <a:noFill/>
            <a:ln w="142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80" name="Oval 87"/>
            <p:cNvSpPr>
              <a:spLocks noChangeArrowheads="1"/>
            </p:cNvSpPr>
            <p:nvPr/>
          </p:nvSpPr>
          <p:spPr bwMode="auto">
            <a:xfrm>
              <a:off x="2437" y="1743"/>
              <a:ext cx="35" cy="36"/>
            </a:xfrm>
            <a:prstGeom prst="ellipse">
              <a:avLst/>
            </a:prstGeom>
            <a:solidFill>
              <a:srgbClr val="FFFFFF"/>
            </a:solidFill>
            <a:ln w="0">
              <a:solidFill>
                <a:srgbClr val="000000"/>
              </a:solidFill>
              <a:round/>
              <a:headEnd/>
              <a:tailEnd/>
            </a:ln>
          </p:spPr>
          <p:txBody>
            <a:bodyPr/>
            <a:lstStyle/>
            <a:p>
              <a:endParaRPr lang="en-US"/>
            </a:p>
          </p:txBody>
        </p:sp>
        <p:sp>
          <p:nvSpPr>
            <p:cNvPr id="27781" name="Oval 88"/>
            <p:cNvSpPr>
              <a:spLocks noChangeArrowheads="1"/>
            </p:cNvSpPr>
            <p:nvPr/>
          </p:nvSpPr>
          <p:spPr bwMode="auto">
            <a:xfrm>
              <a:off x="2437" y="1743"/>
              <a:ext cx="35" cy="36"/>
            </a:xfrm>
            <a:prstGeom prst="ellipse">
              <a:avLst/>
            </a:prstGeom>
            <a:noFill/>
            <a:ln w="142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82" name="Line 89"/>
            <p:cNvSpPr>
              <a:spLocks noChangeShapeType="1"/>
            </p:cNvSpPr>
            <p:nvPr/>
          </p:nvSpPr>
          <p:spPr bwMode="auto">
            <a:xfrm>
              <a:off x="1649" y="1309"/>
              <a:ext cx="0" cy="359"/>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83" name="Line 90"/>
            <p:cNvSpPr>
              <a:spLocks noChangeShapeType="1"/>
            </p:cNvSpPr>
            <p:nvPr/>
          </p:nvSpPr>
          <p:spPr bwMode="auto">
            <a:xfrm flipV="1">
              <a:off x="1649" y="1488"/>
              <a:ext cx="350" cy="180"/>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84" name="Line 91"/>
            <p:cNvSpPr>
              <a:spLocks noChangeShapeType="1"/>
            </p:cNvSpPr>
            <p:nvPr/>
          </p:nvSpPr>
          <p:spPr bwMode="auto">
            <a:xfrm flipH="1" flipV="1">
              <a:off x="1649" y="1309"/>
              <a:ext cx="350" cy="179"/>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85" name="Freeform 92"/>
            <p:cNvSpPr>
              <a:spLocks/>
            </p:cNvSpPr>
            <p:nvPr/>
          </p:nvSpPr>
          <p:spPr bwMode="auto">
            <a:xfrm>
              <a:off x="1089" y="1151"/>
              <a:ext cx="175" cy="71"/>
            </a:xfrm>
            <a:custGeom>
              <a:avLst/>
              <a:gdLst>
                <a:gd name="T0" fmla="*/ 175 w 175"/>
                <a:gd name="T1" fmla="*/ 36 h 71"/>
                <a:gd name="T2" fmla="*/ 160 w 175"/>
                <a:gd name="T3" fmla="*/ 71 h 71"/>
                <a:gd name="T4" fmla="*/ 131 w 175"/>
                <a:gd name="T5" fmla="*/ 0 h 71"/>
                <a:gd name="T6" fmla="*/ 102 w 175"/>
                <a:gd name="T7" fmla="*/ 71 h 71"/>
                <a:gd name="T8" fmla="*/ 73 w 175"/>
                <a:gd name="T9" fmla="*/ 0 h 71"/>
                <a:gd name="T10" fmla="*/ 44 w 175"/>
                <a:gd name="T11" fmla="*/ 71 h 71"/>
                <a:gd name="T12" fmla="*/ 15 w 175"/>
                <a:gd name="T13" fmla="*/ 0 h 71"/>
                <a:gd name="T14" fmla="*/ 0 w 175"/>
                <a:gd name="T15" fmla="*/ 36 h 71"/>
                <a:gd name="T16" fmla="*/ 0 60000 65536"/>
                <a:gd name="T17" fmla="*/ 0 60000 65536"/>
                <a:gd name="T18" fmla="*/ 0 60000 65536"/>
                <a:gd name="T19" fmla="*/ 0 60000 65536"/>
                <a:gd name="T20" fmla="*/ 0 60000 65536"/>
                <a:gd name="T21" fmla="*/ 0 60000 65536"/>
                <a:gd name="T22" fmla="*/ 0 60000 65536"/>
                <a:gd name="T23" fmla="*/ 0 60000 65536"/>
                <a:gd name="T24" fmla="*/ 0 w 175"/>
                <a:gd name="T25" fmla="*/ 0 h 71"/>
                <a:gd name="T26" fmla="*/ 175 w 175"/>
                <a:gd name="T27" fmla="*/ 71 h 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5" h="71">
                  <a:moveTo>
                    <a:pt x="175" y="36"/>
                  </a:moveTo>
                  <a:lnTo>
                    <a:pt x="160" y="71"/>
                  </a:lnTo>
                  <a:lnTo>
                    <a:pt x="131" y="0"/>
                  </a:lnTo>
                  <a:lnTo>
                    <a:pt x="102" y="71"/>
                  </a:lnTo>
                  <a:lnTo>
                    <a:pt x="73" y="0"/>
                  </a:lnTo>
                  <a:lnTo>
                    <a:pt x="44" y="71"/>
                  </a:lnTo>
                  <a:lnTo>
                    <a:pt x="15" y="0"/>
                  </a:lnTo>
                  <a:lnTo>
                    <a:pt x="0" y="36"/>
                  </a:lnTo>
                </a:path>
              </a:pathLst>
            </a:custGeom>
            <a:noFill/>
            <a:ln w="142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86" name="Line 93"/>
            <p:cNvSpPr>
              <a:spLocks noChangeShapeType="1"/>
            </p:cNvSpPr>
            <p:nvPr/>
          </p:nvSpPr>
          <p:spPr bwMode="auto">
            <a:xfrm flipH="1">
              <a:off x="1544" y="1402"/>
              <a:ext cx="105" cy="0"/>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87" name="Line 94"/>
            <p:cNvSpPr>
              <a:spLocks noChangeShapeType="1"/>
            </p:cNvSpPr>
            <p:nvPr/>
          </p:nvSpPr>
          <p:spPr bwMode="auto">
            <a:xfrm flipV="1">
              <a:off x="1544" y="1187"/>
              <a:ext cx="0" cy="215"/>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88" name="Line 95"/>
            <p:cNvSpPr>
              <a:spLocks noChangeShapeType="1"/>
            </p:cNvSpPr>
            <p:nvPr/>
          </p:nvSpPr>
          <p:spPr bwMode="auto">
            <a:xfrm>
              <a:off x="1264" y="1187"/>
              <a:ext cx="280" cy="0"/>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89" name="Freeform 96"/>
            <p:cNvSpPr>
              <a:spLocks/>
            </p:cNvSpPr>
            <p:nvPr/>
          </p:nvSpPr>
          <p:spPr bwMode="auto">
            <a:xfrm>
              <a:off x="914" y="1079"/>
              <a:ext cx="65" cy="215"/>
            </a:xfrm>
            <a:custGeom>
              <a:avLst/>
              <a:gdLst>
                <a:gd name="T0" fmla="*/ 0 w 65"/>
                <a:gd name="T1" fmla="*/ 215 h 215"/>
                <a:gd name="T2" fmla="*/ 0 w 65"/>
                <a:gd name="T3" fmla="*/ 0 h 215"/>
                <a:gd name="T4" fmla="*/ 65 w 65"/>
                <a:gd name="T5" fmla="*/ 0 h 215"/>
                <a:gd name="T6" fmla="*/ 0 60000 65536"/>
                <a:gd name="T7" fmla="*/ 0 60000 65536"/>
                <a:gd name="T8" fmla="*/ 0 60000 65536"/>
                <a:gd name="T9" fmla="*/ 0 w 65"/>
                <a:gd name="T10" fmla="*/ 0 h 215"/>
                <a:gd name="T11" fmla="*/ 65 w 65"/>
                <a:gd name="T12" fmla="*/ 215 h 215"/>
              </a:gdLst>
              <a:ahLst/>
              <a:cxnLst>
                <a:cxn ang="T6">
                  <a:pos x="T0" y="T1"/>
                </a:cxn>
                <a:cxn ang="T7">
                  <a:pos x="T2" y="T3"/>
                </a:cxn>
                <a:cxn ang="T8">
                  <a:pos x="T4" y="T5"/>
                </a:cxn>
              </a:cxnLst>
              <a:rect l="T9" t="T10" r="T11" b="T12"/>
              <a:pathLst>
                <a:path w="65" h="215">
                  <a:moveTo>
                    <a:pt x="0" y="215"/>
                  </a:moveTo>
                  <a:lnTo>
                    <a:pt x="0" y="0"/>
                  </a:lnTo>
                  <a:lnTo>
                    <a:pt x="65" y="0"/>
                  </a:lnTo>
                </a:path>
              </a:pathLst>
            </a:custGeom>
            <a:noFill/>
            <a:ln w="142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90" name="Freeform 97"/>
            <p:cNvSpPr>
              <a:spLocks/>
            </p:cNvSpPr>
            <p:nvPr/>
          </p:nvSpPr>
          <p:spPr bwMode="auto">
            <a:xfrm>
              <a:off x="966" y="1052"/>
              <a:ext cx="53" cy="54"/>
            </a:xfrm>
            <a:custGeom>
              <a:avLst/>
              <a:gdLst>
                <a:gd name="T0" fmla="*/ 1 w 97"/>
                <a:gd name="T1" fmla="*/ 1 h 104"/>
                <a:gd name="T2" fmla="*/ 0 w 97"/>
                <a:gd name="T3" fmla="*/ 1 h 104"/>
                <a:gd name="T4" fmla="*/ 0 w 97"/>
                <a:gd name="T5" fmla="*/ 0 h 104"/>
                <a:gd name="T6" fmla="*/ 0 w 97"/>
                <a:gd name="T7" fmla="*/ 0 h 104"/>
                <a:gd name="T8" fmla="*/ 1 w 97"/>
                <a:gd name="T9" fmla="*/ 1 h 104"/>
                <a:gd name="T10" fmla="*/ 0 60000 65536"/>
                <a:gd name="T11" fmla="*/ 0 60000 65536"/>
                <a:gd name="T12" fmla="*/ 0 60000 65536"/>
                <a:gd name="T13" fmla="*/ 0 60000 65536"/>
                <a:gd name="T14" fmla="*/ 0 60000 65536"/>
                <a:gd name="T15" fmla="*/ 0 w 97"/>
                <a:gd name="T16" fmla="*/ 0 h 104"/>
                <a:gd name="T17" fmla="*/ 97 w 97"/>
                <a:gd name="T18" fmla="*/ 104 h 104"/>
              </a:gdLst>
              <a:ahLst/>
              <a:cxnLst>
                <a:cxn ang="T10">
                  <a:pos x="T0" y="T1"/>
                </a:cxn>
                <a:cxn ang="T11">
                  <a:pos x="T2" y="T3"/>
                </a:cxn>
                <a:cxn ang="T12">
                  <a:pos x="T4" y="T5"/>
                </a:cxn>
                <a:cxn ang="T13">
                  <a:pos x="T6" y="T7"/>
                </a:cxn>
                <a:cxn ang="T14">
                  <a:pos x="T8" y="T9"/>
                </a:cxn>
              </a:cxnLst>
              <a:rect l="T15" t="T16" r="T17" b="T18"/>
              <a:pathLst>
                <a:path w="97" h="104">
                  <a:moveTo>
                    <a:pt x="97" y="52"/>
                  </a:moveTo>
                  <a:lnTo>
                    <a:pt x="0" y="104"/>
                  </a:lnTo>
                  <a:cubicBezTo>
                    <a:pt x="15" y="72"/>
                    <a:pt x="15" y="33"/>
                    <a:pt x="0" y="0"/>
                  </a:cubicBezTo>
                  <a:lnTo>
                    <a:pt x="97" y="52"/>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27791" name="Freeform 98"/>
            <p:cNvSpPr>
              <a:spLocks/>
            </p:cNvSpPr>
            <p:nvPr/>
          </p:nvSpPr>
          <p:spPr bwMode="auto">
            <a:xfrm>
              <a:off x="1404" y="1079"/>
              <a:ext cx="65" cy="215"/>
            </a:xfrm>
            <a:custGeom>
              <a:avLst/>
              <a:gdLst>
                <a:gd name="T0" fmla="*/ 0 w 65"/>
                <a:gd name="T1" fmla="*/ 215 h 215"/>
                <a:gd name="T2" fmla="*/ 0 w 65"/>
                <a:gd name="T3" fmla="*/ 0 h 215"/>
                <a:gd name="T4" fmla="*/ 65 w 65"/>
                <a:gd name="T5" fmla="*/ 0 h 215"/>
                <a:gd name="T6" fmla="*/ 0 60000 65536"/>
                <a:gd name="T7" fmla="*/ 0 60000 65536"/>
                <a:gd name="T8" fmla="*/ 0 60000 65536"/>
                <a:gd name="T9" fmla="*/ 0 w 65"/>
                <a:gd name="T10" fmla="*/ 0 h 215"/>
                <a:gd name="T11" fmla="*/ 65 w 65"/>
                <a:gd name="T12" fmla="*/ 215 h 215"/>
              </a:gdLst>
              <a:ahLst/>
              <a:cxnLst>
                <a:cxn ang="T6">
                  <a:pos x="T0" y="T1"/>
                </a:cxn>
                <a:cxn ang="T7">
                  <a:pos x="T2" y="T3"/>
                </a:cxn>
                <a:cxn ang="T8">
                  <a:pos x="T4" y="T5"/>
                </a:cxn>
              </a:cxnLst>
              <a:rect l="T9" t="T10" r="T11" b="T12"/>
              <a:pathLst>
                <a:path w="65" h="215">
                  <a:moveTo>
                    <a:pt x="0" y="215"/>
                  </a:moveTo>
                  <a:lnTo>
                    <a:pt x="0" y="0"/>
                  </a:lnTo>
                  <a:lnTo>
                    <a:pt x="65" y="0"/>
                  </a:lnTo>
                </a:path>
              </a:pathLst>
            </a:custGeom>
            <a:noFill/>
            <a:ln w="142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92" name="Freeform 99"/>
            <p:cNvSpPr>
              <a:spLocks/>
            </p:cNvSpPr>
            <p:nvPr/>
          </p:nvSpPr>
          <p:spPr bwMode="auto">
            <a:xfrm>
              <a:off x="1456" y="1052"/>
              <a:ext cx="53" cy="54"/>
            </a:xfrm>
            <a:custGeom>
              <a:avLst/>
              <a:gdLst>
                <a:gd name="T0" fmla="*/ 1 w 97"/>
                <a:gd name="T1" fmla="*/ 1 h 104"/>
                <a:gd name="T2" fmla="*/ 0 w 97"/>
                <a:gd name="T3" fmla="*/ 1 h 104"/>
                <a:gd name="T4" fmla="*/ 0 w 97"/>
                <a:gd name="T5" fmla="*/ 0 h 104"/>
                <a:gd name="T6" fmla="*/ 0 w 97"/>
                <a:gd name="T7" fmla="*/ 0 h 104"/>
                <a:gd name="T8" fmla="*/ 1 w 97"/>
                <a:gd name="T9" fmla="*/ 1 h 104"/>
                <a:gd name="T10" fmla="*/ 0 60000 65536"/>
                <a:gd name="T11" fmla="*/ 0 60000 65536"/>
                <a:gd name="T12" fmla="*/ 0 60000 65536"/>
                <a:gd name="T13" fmla="*/ 0 60000 65536"/>
                <a:gd name="T14" fmla="*/ 0 60000 65536"/>
                <a:gd name="T15" fmla="*/ 0 w 97"/>
                <a:gd name="T16" fmla="*/ 0 h 104"/>
                <a:gd name="T17" fmla="*/ 97 w 97"/>
                <a:gd name="T18" fmla="*/ 104 h 104"/>
              </a:gdLst>
              <a:ahLst/>
              <a:cxnLst>
                <a:cxn ang="T10">
                  <a:pos x="T0" y="T1"/>
                </a:cxn>
                <a:cxn ang="T11">
                  <a:pos x="T2" y="T3"/>
                </a:cxn>
                <a:cxn ang="T12">
                  <a:pos x="T4" y="T5"/>
                </a:cxn>
                <a:cxn ang="T13">
                  <a:pos x="T6" y="T7"/>
                </a:cxn>
                <a:cxn ang="T14">
                  <a:pos x="T8" y="T9"/>
                </a:cxn>
              </a:cxnLst>
              <a:rect l="T15" t="T16" r="T17" b="T18"/>
              <a:pathLst>
                <a:path w="97" h="104">
                  <a:moveTo>
                    <a:pt x="97" y="52"/>
                  </a:moveTo>
                  <a:lnTo>
                    <a:pt x="0" y="104"/>
                  </a:lnTo>
                  <a:cubicBezTo>
                    <a:pt x="15" y="72"/>
                    <a:pt x="15" y="33"/>
                    <a:pt x="0" y="0"/>
                  </a:cubicBezTo>
                  <a:lnTo>
                    <a:pt x="97" y="52"/>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27793" name="Rectangle 100"/>
            <p:cNvSpPr>
              <a:spLocks noChangeArrowheads="1"/>
            </p:cNvSpPr>
            <p:nvPr/>
          </p:nvSpPr>
          <p:spPr bwMode="auto">
            <a:xfrm>
              <a:off x="1110" y="1023"/>
              <a:ext cx="11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1k</a:t>
              </a:r>
              <a:endParaRPr lang="en-US"/>
            </a:p>
          </p:txBody>
        </p:sp>
        <p:sp>
          <p:nvSpPr>
            <p:cNvPr id="27794" name="Oval 101"/>
            <p:cNvSpPr>
              <a:spLocks noChangeArrowheads="1"/>
            </p:cNvSpPr>
            <p:nvPr/>
          </p:nvSpPr>
          <p:spPr bwMode="auto">
            <a:xfrm>
              <a:off x="1527" y="1169"/>
              <a:ext cx="35" cy="35"/>
            </a:xfrm>
            <a:prstGeom prst="ellipse">
              <a:avLst/>
            </a:prstGeom>
            <a:solidFill>
              <a:srgbClr val="000000"/>
            </a:solidFill>
            <a:ln w="0">
              <a:solidFill>
                <a:srgbClr val="000000"/>
              </a:solidFill>
              <a:round/>
              <a:headEnd/>
              <a:tailEnd/>
            </a:ln>
          </p:spPr>
          <p:txBody>
            <a:bodyPr/>
            <a:lstStyle/>
            <a:p>
              <a:endParaRPr lang="en-US"/>
            </a:p>
          </p:txBody>
        </p:sp>
        <p:sp>
          <p:nvSpPr>
            <p:cNvPr id="27795" name="Oval 102"/>
            <p:cNvSpPr>
              <a:spLocks noChangeArrowheads="1"/>
            </p:cNvSpPr>
            <p:nvPr/>
          </p:nvSpPr>
          <p:spPr bwMode="auto">
            <a:xfrm>
              <a:off x="1527" y="1169"/>
              <a:ext cx="35" cy="35"/>
            </a:xfrm>
            <a:prstGeom prst="ellipse">
              <a:avLst/>
            </a:prstGeom>
            <a:noFill/>
            <a:ln w="142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96" name="Freeform 103"/>
            <p:cNvSpPr>
              <a:spLocks/>
            </p:cNvSpPr>
            <p:nvPr/>
          </p:nvSpPr>
          <p:spPr bwMode="auto">
            <a:xfrm>
              <a:off x="1789" y="1151"/>
              <a:ext cx="175" cy="71"/>
            </a:xfrm>
            <a:custGeom>
              <a:avLst/>
              <a:gdLst>
                <a:gd name="T0" fmla="*/ 175 w 175"/>
                <a:gd name="T1" fmla="*/ 36 h 71"/>
                <a:gd name="T2" fmla="*/ 160 w 175"/>
                <a:gd name="T3" fmla="*/ 71 h 71"/>
                <a:gd name="T4" fmla="*/ 131 w 175"/>
                <a:gd name="T5" fmla="*/ 0 h 71"/>
                <a:gd name="T6" fmla="*/ 102 w 175"/>
                <a:gd name="T7" fmla="*/ 71 h 71"/>
                <a:gd name="T8" fmla="*/ 73 w 175"/>
                <a:gd name="T9" fmla="*/ 0 h 71"/>
                <a:gd name="T10" fmla="*/ 44 w 175"/>
                <a:gd name="T11" fmla="*/ 71 h 71"/>
                <a:gd name="T12" fmla="*/ 15 w 175"/>
                <a:gd name="T13" fmla="*/ 0 h 71"/>
                <a:gd name="T14" fmla="*/ 0 w 175"/>
                <a:gd name="T15" fmla="*/ 36 h 71"/>
                <a:gd name="T16" fmla="*/ 0 60000 65536"/>
                <a:gd name="T17" fmla="*/ 0 60000 65536"/>
                <a:gd name="T18" fmla="*/ 0 60000 65536"/>
                <a:gd name="T19" fmla="*/ 0 60000 65536"/>
                <a:gd name="T20" fmla="*/ 0 60000 65536"/>
                <a:gd name="T21" fmla="*/ 0 60000 65536"/>
                <a:gd name="T22" fmla="*/ 0 60000 65536"/>
                <a:gd name="T23" fmla="*/ 0 60000 65536"/>
                <a:gd name="T24" fmla="*/ 0 w 175"/>
                <a:gd name="T25" fmla="*/ 0 h 71"/>
                <a:gd name="T26" fmla="*/ 175 w 175"/>
                <a:gd name="T27" fmla="*/ 71 h 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5" h="71">
                  <a:moveTo>
                    <a:pt x="175" y="36"/>
                  </a:moveTo>
                  <a:lnTo>
                    <a:pt x="160" y="71"/>
                  </a:lnTo>
                  <a:lnTo>
                    <a:pt x="131" y="0"/>
                  </a:lnTo>
                  <a:lnTo>
                    <a:pt x="102" y="71"/>
                  </a:lnTo>
                  <a:lnTo>
                    <a:pt x="73" y="0"/>
                  </a:lnTo>
                  <a:lnTo>
                    <a:pt x="44" y="71"/>
                  </a:lnTo>
                  <a:lnTo>
                    <a:pt x="15" y="0"/>
                  </a:lnTo>
                  <a:lnTo>
                    <a:pt x="0" y="36"/>
                  </a:lnTo>
                </a:path>
              </a:pathLst>
            </a:custGeom>
            <a:noFill/>
            <a:ln w="142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97" name="Rectangle 104"/>
            <p:cNvSpPr>
              <a:spLocks noChangeArrowheads="1"/>
            </p:cNvSpPr>
            <p:nvPr/>
          </p:nvSpPr>
          <p:spPr bwMode="auto">
            <a:xfrm>
              <a:off x="1792" y="1023"/>
              <a:ext cx="16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10k</a:t>
              </a:r>
              <a:endParaRPr lang="en-US"/>
            </a:p>
          </p:txBody>
        </p:sp>
        <p:sp>
          <p:nvSpPr>
            <p:cNvPr id="27798" name="Line 105"/>
            <p:cNvSpPr>
              <a:spLocks noChangeShapeType="1"/>
            </p:cNvSpPr>
            <p:nvPr/>
          </p:nvSpPr>
          <p:spPr bwMode="auto">
            <a:xfrm>
              <a:off x="1544" y="1187"/>
              <a:ext cx="245" cy="0"/>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99" name="Line 106"/>
            <p:cNvSpPr>
              <a:spLocks noChangeShapeType="1"/>
            </p:cNvSpPr>
            <p:nvPr/>
          </p:nvSpPr>
          <p:spPr bwMode="auto">
            <a:xfrm>
              <a:off x="1964" y="1187"/>
              <a:ext cx="210" cy="0"/>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800" name="Line 107"/>
            <p:cNvSpPr>
              <a:spLocks noChangeShapeType="1"/>
            </p:cNvSpPr>
            <p:nvPr/>
          </p:nvSpPr>
          <p:spPr bwMode="auto">
            <a:xfrm>
              <a:off x="2174" y="1187"/>
              <a:ext cx="0" cy="301"/>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801" name="Freeform 108"/>
            <p:cNvSpPr>
              <a:spLocks noEditPoints="1"/>
            </p:cNvSpPr>
            <p:nvPr/>
          </p:nvSpPr>
          <p:spPr bwMode="auto">
            <a:xfrm>
              <a:off x="1489" y="1582"/>
              <a:ext cx="112" cy="288"/>
            </a:xfrm>
            <a:custGeom>
              <a:avLst/>
              <a:gdLst>
                <a:gd name="T0" fmla="*/ 38 w 112"/>
                <a:gd name="T1" fmla="*/ 288 h 288"/>
                <a:gd name="T2" fmla="*/ 75 w 112"/>
                <a:gd name="T3" fmla="*/ 288 h 288"/>
                <a:gd name="T4" fmla="*/ 19 w 112"/>
                <a:gd name="T5" fmla="*/ 269 h 288"/>
                <a:gd name="T6" fmla="*/ 93 w 112"/>
                <a:gd name="T7" fmla="*/ 269 h 288"/>
                <a:gd name="T8" fmla="*/ 0 w 112"/>
                <a:gd name="T9" fmla="*/ 250 h 288"/>
                <a:gd name="T10" fmla="*/ 112 w 112"/>
                <a:gd name="T11" fmla="*/ 250 h 288"/>
                <a:gd name="T12" fmla="*/ 56 w 112"/>
                <a:gd name="T13" fmla="*/ 0 h 288"/>
                <a:gd name="T14" fmla="*/ 56 w 112"/>
                <a:gd name="T15" fmla="*/ 250 h 288"/>
                <a:gd name="T16" fmla="*/ 0 60000 65536"/>
                <a:gd name="T17" fmla="*/ 0 60000 65536"/>
                <a:gd name="T18" fmla="*/ 0 60000 65536"/>
                <a:gd name="T19" fmla="*/ 0 60000 65536"/>
                <a:gd name="T20" fmla="*/ 0 60000 65536"/>
                <a:gd name="T21" fmla="*/ 0 60000 65536"/>
                <a:gd name="T22" fmla="*/ 0 60000 65536"/>
                <a:gd name="T23" fmla="*/ 0 60000 65536"/>
                <a:gd name="T24" fmla="*/ 0 w 112"/>
                <a:gd name="T25" fmla="*/ 0 h 288"/>
                <a:gd name="T26" fmla="*/ 112 w 112"/>
                <a:gd name="T27" fmla="*/ 288 h 2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 h="288">
                  <a:moveTo>
                    <a:pt x="38" y="288"/>
                  </a:moveTo>
                  <a:lnTo>
                    <a:pt x="75" y="288"/>
                  </a:lnTo>
                  <a:moveTo>
                    <a:pt x="19" y="269"/>
                  </a:moveTo>
                  <a:lnTo>
                    <a:pt x="93" y="269"/>
                  </a:lnTo>
                  <a:moveTo>
                    <a:pt x="0" y="250"/>
                  </a:moveTo>
                  <a:lnTo>
                    <a:pt x="112" y="250"/>
                  </a:lnTo>
                  <a:moveTo>
                    <a:pt x="56" y="0"/>
                  </a:moveTo>
                  <a:lnTo>
                    <a:pt x="56" y="250"/>
                  </a:lnTo>
                </a:path>
              </a:pathLst>
            </a:custGeom>
            <a:noFill/>
            <a:ln w="142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802" name="Rectangle 109"/>
            <p:cNvSpPr>
              <a:spLocks noChangeArrowheads="1"/>
            </p:cNvSpPr>
            <p:nvPr/>
          </p:nvSpPr>
          <p:spPr bwMode="auto">
            <a:xfrm>
              <a:off x="935" y="1292"/>
              <a:ext cx="9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R’</a:t>
              </a:r>
              <a:endParaRPr lang="en-US"/>
            </a:p>
          </p:txBody>
        </p:sp>
        <p:sp>
          <p:nvSpPr>
            <p:cNvPr id="27803" name="Rectangle 110"/>
            <p:cNvSpPr>
              <a:spLocks noChangeArrowheads="1"/>
            </p:cNvSpPr>
            <p:nvPr/>
          </p:nvSpPr>
          <p:spPr bwMode="auto">
            <a:xfrm>
              <a:off x="1014" y="1360"/>
              <a:ext cx="5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in</a:t>
              </a:r>
              <a:endParaRPr lang="en-US"/>
            </a:p>
          </p:txBody>
        </p:sp>
        <p:sp>
          <p:nvSpPr>
            <p:cNvPr id="27804" name="Rectangle 111"/>
            <p:cNvSpPr>
              <a:spLocks noChangeArrowheads="1"/>
            </p:cNvSpPr>
            <p:nvPr/>
          </p:nvSpPr>
          <p:spPr bwMode="auto">
            <a:xfrm>
              <a:off x="1337" y="1292"/>
              <a:ext cx="7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R</a:t>
              </a:r>
              <a:endParaRPr lang="en-US"/>
            </a:p>
          </p:txBody>
        </p:sp>
        <p:sp>
          <p:nvSpPr>
            <p:cNvPr id="27805" name="Rectangle 112"/>
            <p:cNvSpPr>
              <a:spLocks noChangeArrowheads="1"/>
            </p:cNvSpPr>
            <p:nvPr/>
          </p:nvSpPr>
          <p:spPr bwMode="auto">
            <a:xfrm>
              <a:off x="1407" y="1360"/>
              <a:ext cx="5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in</a:t>
              </a:r>
              <a:endParaRPr lang="en-US"/>
            </a:p>
          </p:txBody>
        </p:sp>
      </p:grpSp>
      <p:graphicFrame>
        <p:nvGraphicFramePr>
          <p:cNvPr id="27657" name="Object 227"/>
          <p:cNvGraphicFramePr>
            <a:graphicFrameLocks noChangeAspect="1"/>
          </p:cNvGraphicFramePr>
          <p:nvPr/>
        </p:nvGraphicFramePr>
        <p:xfrm>
          <a:off x="227013" y="4160838"/>
          <a:ext cx="3460750" cy="684212"/>
        </p:xfrm>
        <a:graphic>
          <a:graphicData uri="http://schemas.openxmlformats.org/presentationml/2006/ole">
            <mc:AlternateContent xmlns:mc="http://schemas.openxmlformats.org/markup-compatibility/2006">
              <mc:Choice xmlns:v="urn:schemas-microsoft-com:vml" Requires="v">
                <p:oleObj spid="_x0000_s27892" name="Equation" r:id="rId8" imgW="2730500" imgH="533400" progId="Equation.3">
                  <p:embed/>
                </p:oleObj>
              </mc:Choice>
              <mc:Fallback>
                <p:oleObj name="Equation" r:id="rId8" imgW="2730500" imgH="533400" progId="Equation.3">
                  <p:embed/>
                  <p:pic>
                    <p:nvPicPr>
                      <p:cNvPr id="0" name="Object 2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7013" y="4160838"/>
                        <a:ext cx="3460750"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8" name="Object 228"/>
          <p:cNvGraphicFramePr>
            <a:graphicFrameLocks noChangeAspect="1"/>
          </p:cNvGraphicFramePr>
          <p:nvPr/>
        </p:nvGraphicFramePr>
        <p:xfrm>
          <a:off x="392113" y="4787900"/>
          <a:ext cx="3074987" cy="638175"/>
        </p:xfrm>
        <a:graphic>
          <a:graphicData uri="http://schemas.openxmlformats.org/presentationml/2006/ole">
            <mc:AlternateContent xmlns:mc="http://schemas.openxmlformats.org/markup-compatibility/2006">
              <mc:Choice xmlns:v="urn:schemas-microsoft-com:vml" Requires="v">
                <p:oleObj spid="_x0000_s27893" name="Equation" r:id="rId10" imgW="2349500" imgH="482600" progId="Equation.3">
                  <p:embed/>
                </p:oleObj>
              </mc:Choice>
              <mc:Fallback>
                <p:oleObj name="Equation" r:id="rId10" imgW="2349500" imgH="482600" progId="Equation.3">
                  <p:embed/>
                  <p:pic>
                    <p:nvPicPr>
                      <p:cNvPr id="0" name="Object 2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2113" y="4787900"/>
                        <a:ext cx="3074987"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7659" name="Group 241"/>
          <p:cNvGrpSpPr>
            <a:grpSpLocks/>
          </p:cNvGrpSpPr>
          <p:nvPr/>
        </p:nvGrpSpPr>
        <p:grpSpPr bwMode="auto">
          <a:xfrm>
            <a:off x="331788" y="842963"/>
            <a:ext cx="8716962" cy="350837"/>
            <a:chOff x="209" y="531"/>
            <a:chExt cx="5491" cy="221"/>
          </a:xfrm>
        </p:grpSpPr>
        <p:sp>
          <p:nvSpPr>
            <p:cNvPr id="27758" name="Text Box 114"/>
            <p:cNvSpPr txBox="1">
              <a:spLocks noChangeArrowheads="1"/>
            </p:cNvSpPr>
            <p:nvPr/>
          </p:nvSpPr>
          <p:spPr bwMode="auto">
            <a:xfrm>
              <a:off x="209" y="540"/>
              <a:ext cx="40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b="1">
                  <a:ea typeface="SimSun" pitchFamily="2" charset="-122"/>
                </a:rPr>
                <a:t>Example  2    Find the loop gain for the inverting amplifier</a:t>
              </a:r>
            </a:p>
          </p:txBody>
        </p:sp>
        <p:sp>
          <p:nvSpPr>
            <p:cNvPr id="27759" name="Text Box 230"/>
            <p:cNvSpPr txBox="1">
              <a:spLocks noChangeArrowheads="1"/>
            </p:cNvSpPr>
            <p:nvPr/>
          </p:nvSpPr>
          <p:spPr bwMode="auto">
            <a:xfrm>
              <a:off x="3794" y="531"/>
              <a:ext cx="190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b="1">
                  <a:ea typeface="SimSun" pitchFamily="2" charset="-122"/>
                </a:rPr>
                <a:t>(a transresistance amplifier)</a:t>
              </a:r>
            </a:p>
          </p:txBody>
        </p:sp>
      </p:grpSp>
      <p:grpSp>
        <p:nvGrpSpPr>
          <p:cNvPr id="27660" name="Group 235"/>
          <p:cNvGrpSpPr>
            <a:grpSpLocks/>
          </p:cNvGrpSpPr>
          <p:nvPr/>
        </p:nvGrpSpPr>
        <p:grpSpPr bwMode="auto">
          <a:xfrm>
            <a:off x="5129213" y="4192588"/>
            <a:ext cx="3875087" cy="1814512"/>
            <a:chOff x="3231" y="2503"/>
            <a:chExt cx="2441" cy="1143"/>
          </a:xfrm>
        </p:grpSpPr>
        <p:sp>
          <p:nvSpPr>
            <p:cNvPr id="27709" name="Rectangle 173"/>
            <p:cNvSpPr>
              <a:spLocks noChangeArrowheads="1"/>
            </p:cNvSpPr>
            <p:nvPr/>
          </p:nvSpPr>
          <p:spPr bwMode="auto">
            <a:xfrm>
              <a:off x="3789" y="2714"/>
              <a:ext cx="1511" cy="693"/>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710" name="Freeform 174"/>
            <p:cNvSpPr>
              <a:spLocks noEditPoints="1"/>
            </p:cNvSpPr>
            <p:nvPr/>
          </p:nvSpPr>
          <p:spPr bwMode="auto">
            <a:xfrm>
              <a:off x="5572" y="3143"/>
              <a:ext cx="100" cy="260"/>
            </a:xfrm>
            <a:custGeom>
              <a:avLst/>
              <a:gdLst>
                <a:gd name="T0" fmla="*/ 33 w 100"/>
                <a:gd name="T1" fmla="*/ 260 h 260"/>
                <a:gd name="T2" fmla="*/ 66 w 100"/>
                <a:gd name="T3" fmla="*/ 260 h 260"/>
                <a:gd name="T4" fmla="*/ 16 w 100"/>
                <a:gd name="T5" fmla="*/ 243 h 260"/>
                <a:gd name="T6" fmla="*/ 83 w 100"/>
                <a:gd name="T7" fmla="*/ 243 h 260"/>
                <a:gd name="T8" fmla="*/ 0 w 100"/>
                <a:gd name="T9" fmla="*/ 225 h 260"/>
                <a:gd name="T10" fmla="*/ 100 w 100"/>
                <a:gd name="T11" fmla="*/ 225 h 260"/>
                <a:gd name="T12" fmla="*/ 49 w 100"/>
                <a:gd name="T13" fmla="*/ 0 h 260"/>
                <a:gd name="T14" fmla="*/ 49 w 100"/>
                <a:gd name="T15" fmla="*/ 225 h 260"/>
                <a:gd name="T16" fmla="*/ 0 60000 65536"/>
                <a:gd name="T17" fmla="*/ 0 60000 65536"/>
                <a:gd name="T18" fmla="*/ 0 60000 65536"/>
                <a:gd name="T19" fmla="*/ 0 60000 65536"/>
                <a:gd name="T20" fmla="*/ 0 60000 65536"/>
                <a:gd name="T21" fmla="*/ 0 60000 65536"/>
                <a:gd name="T22" fmla="*/ 0 60000 65536"/>
                <a:gd name="T23" fmla="*/ 0 60000 65536"/>
                <a:gd name="T24" fmla="*/ 0 w 100"/>
                <a:gd name="T25" fmla="*/ 0 h 260"/>
                <a:gd name="T26" fmla="*/ 100 w 100"/>
                <a:gd name="T27" fmla="*/ 260 h 2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 h="260">
                  <a:moveTo>
                    <a:pt x="33" y="260"/>
                  </a:moveTo>
                  <a:lnTo>
                    <a:pt x="66" y="260"/>
                  </a:lnTo>
                  <a:moveTo>
                    <a:pt x="16" y="243"/>
                  </a:moveTo>
                  <a:lnTo>
                    <a:pt x="83" y="243"/>
                  </a:lnTo>
                  <a:moveTo>
                    <a:pt x="0" y="225"/>
                  </a:moveTo>
                  <a:lnTo>
                    <a:pt x="100" y="225"/>
                  </a:lnTo>
                  <a:moveTo>
                    <a:pt x="49" y="0"/>
                  </a:moveTo>
                  <a:lnTo>
                    <a:pt x="49" y="225"/>
                  </a:lnTo>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11" name="Freeform 175"/>
            <p:cNvSpPr>
              <a:spLocks noEditPoints="1"/>
            </p:cNvSpPr>
            <p:nvPr/>
          </p:nvSpPr>
          <p:spPr bwMode="auto">
            <a:xfrm>
              <a:off x="3231" y="2656"/>
              <a:ext cx="100" cy="260"/>
            </a:xfrm>
            <a:custGeom>
              <a:avLst/>
              <a:gdLst>
                <a:gd name="T0" fmla="*/ 33 w 100"/>
                <a:gd name="T1" fmla="*/ 260 h 260"/>
                <a:gd name="T2" fmla="*/ 66 w 100"/>
                <a:gd name="T3" fmla="*/ 260 h 260"/>
                <a:gd name="T4" fmla="*/ 17 w 100"/>
                <a:gd name="T5" fmla="*/ 243 h 260"/>
                <a:gd name="T6" fmla="*/ 83 w 100"/>
                <a:gd name="T7" fmla="*/ 243 h 260"/>
                <a:gd name="T8" fmla="*/ 0 w 100"/>
                <a:gd name="T9" fmla="*/ 226 h 260"/>
                <a:gd name="T10" fmla="*/ 100 w 100"/>
                <a:gd name="T11" fmla="*/ 226 h 260"/>
                <a:gd name="T12" fmla="*/ 50 w 100"/>
                <a:gd name="T13" fmla="*/ 0 h 260"/>
                <a:gd name="T14" fmla="*/ 50 w 100"/>
                <a:gd name="T15" fmla="*/ 226 h 260"/>
                <a:gd name="T16" fmla="*/ 0 60000 65536"/>
                <a:gd name="T17" fmla="*/ 0 60000 65536"/>
                <a:gd name="T18" fmla="*/ 0 60000 65536"/>
                <a:gd name="T19" fmla="*/ 0 60000 65536"/>
                <a:gd name="T20" fmla="*/ 0 60000 65536"/>
                <a:gd name="T21" fmla="*/ 0 60000 65536"/>
                <a:gd name="T22" fmla="*/ 0 60000 65536"/>
                <a:gd name="T23" fmla="*/ 0 60000 65536"/>
                <a:gd name="T24" fmla="*/ 0 w 100"/>
                <a:gd name="T25" fmla="*/ 0 h 260"/>
                <a:gd name="T26" fmla="*/ 100 w 100"/>
                <a:gd name="T27" fmla="*/ 260 h 2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 h="260">
                  <a:moveTo>
                    <a:pt x="33" y="260"/>
                  </a:moveTo>
                  <a:lnTo>
                    <a:pt x="66" y="260"/>
                  </a:lnTo>
                  <a:moveTo>
                    <a:pt x="17" y="243"/>
                  </a:moveTo>
                  <a:lnTo>
                    <a:pt x="83" y="243"/>
                  </a:lnTo>
                  <a:moveTo>
                    <a:pt x="0" y="226"/>
                  </a:moveTo>
                  <a:lnTo>
                    <a:pt x="100" y="226"/>
                  </a:lnTo>
                  <a:moveTo>
                    <a:pt x="50" y="0"/>
                  </a:moveTo>
                  <a:lnTo>
                    <a:pt x="50" y="226"/>
                  </a:lnTo>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12" name="Freeform 176"/>
            <p:cNvSpPr>
              <a:spLocks/>
            </p:cNvSpPr>
            <p:nvPr/>
          </p:nvSpPr>
          <p:spPr bwMode="auto">
            <a:xfrm>
              <a:off x="3437" y="2624"/>
              <a:ext cx="156" cy="65"/>
            </a:xfrm>
            <a:custGeom>
              <a:avLst/>
              <a:gdLst>
                <a:gd name="T0" fmla="*/ 156 w 156"/>
                <a:gd name="T1" fmla="*/ 32 h 65"/>
                <a:gd name="T2" fmla="*/ 143 w 156"/>
                <a:gd name="T3" fmla="*/ 65 h 65"/>
                <a:gd name="T4" fmla="*/ 117 w 156"/>
                <a:gd name="T5" fmla="*/ 0 h 65"/>
                <a:gd name="T6" fmla="*/ 91 w 156"/>
                <a:gd name="T7" fmla="*/ 65 h 65"/>
                <a:gd name="T8" fmla="*/ 65 w 156"/>
                <a:gd name="T9" fmla="*/ 0 h 65"/>
                <a:gd name="T10" fmla="*/ 39 w 156"/>
                <a:gd name="T11" fmla="*/ 65 h 65"/>
                <a:gd name="T12" fmla="*/ 13 w 156"/>
                <a:gd name="T13" fmla="*/ 0 h 65"/>
                <a:gd name="T14" fmla="*/ 0 w 156"/>
                <a:gd name="T15" fmla="*/ 32 h 65"/>
                <a:gd name="T16" fmla="*/ 0 60000 65536"/>
                <a:gd name="T17" fmla="*/ 0 60000 65536"/>
                <a:gd name="T18" fmla="*/ 0 60000 65536"/>
                <a:gd name="T19" fmla="*/ 0 60000 65536"/>
                <a:gd name="T20" fmla="*/ 0 60000 65536"/>
                <a:gd name="T21" fmla="*/ 0 60000 65536"/>
                <a:gd name="T22" fmla="*/ 0 60000 65536"/>
                <a:gd name="T23" fmla="*/ 0 60000 65536"/>
                <a:gd name="T24" fmla="*/ 0 w 156"/>
                <a:gd name="T25" fmla="*/ 0 h 65"/>
                <a:gd name="T26" fmla="*/ 156 w 156"/>
                <a:gd name="T27" fmla="*/ 65 h 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6" h="65">
                  <a:moveTo>
                    <a:pt x="156" y="32"/>
                  </a:moveTo>
                  <a:lnTo>
                    <a:pt x="143" y="65"/>
                  </a:lnTo>
                  <a:lnTo>
                    <a:pt x="117" y="0"/>
                  </a:lnTo>
                  <a:lnTo>
                    <a:pt x="91" y="65"/>
                  </a:lnTo>
                  <a:lnTo>
                    <a:pt x="65" y="0"/>
                  </a:lnTo>
                  <a:lnTo>
                    <a:pt x="39" y="65"/>
                  </a:lnTo>
                  <a:lnTo>
                    <a:pt x="13" y="0"/>
                  </a:lnTo>
                  <a:lnTo>
                    <a:pt x="0" y="32"/>
                  </a:lnTo>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13" name="Freeform 177"/>
            <p:cNvSpPr>
              <a:spLocks/>
            </p:cNvSpPr>
            <p:nvPr/>
          </p:nvSpPr>
          <p:spPr bwMode="auto">
            <a:xfrm>
              <a:off x="4139" y="2624"/>
              <a:ext cx="156" cy="65"/>
            </a:xfrm>
            <a:custGeom>
              <a:avLst/>
              <a:gdLst>
                <a:gd name="T0" fmla="*/ 156 w 156"/>
                <a:gd name="T1" fmla="*/ 32 h 65"/>
                <a:gd name="T2" fmla="*/ 143 w 156"/>
                <a:gd name="T3" fmla="*/ 65 h 65"/>
                <a:gd name="T4" fmla="*/ 117 w 156"/>
                <a:gd name="T5" fmla="*/ 0 h 65"/>
                <a:gd name="T6" fmla="*/ 91 w 156"/>
                <a:gd name="T7" fmla="*/ 65 h 65"/>
                <a:gd name="T8" fmla="*/ 65 w 156"/>
                <a:gd name="T9" fmla="*/ 0 h 65"/>
                <a:gd name="T10" fmla="*/ 39 w 156"/>
                <a:gd name="T11" fmla="*/ 65 h 65"/>
                <a:gd name="T12" fmla="*/ 13 w 156"/>
                <a:gd name="T13" fmla="*/ 0 h 65"/>
                <a:gd name="T14" fmla="*/ 0 w 156"/>
                <a:gd name="T15" fmla="*/ 32 h 65"/>
                <a:gd name="T16" fmla="*/ 0 60000 65536"/>
                <a:gd name="T17" fmla="*/ 0 60000 65536"/>
                <a:gd name="T18" fmla="*/ 0 60000 65536"/>
                <a:gd name="T19" fmla="*/ 0 60000 65536"/>
                <a:gd name="T20" fmla="*/ 0 60000 65536"/>
                <a:gd name="T21" fmla="*/ 0 60000 65536"/>
                <a:gd name="T22" fmla="*/ 0 60000 65536"/>
                <a:gd name="T23" fmla="*/ 0 60000 65536"/>
                <a:gd name="T24" fmla="*/ 0 w 156"/>
                <a:gd name="T25" fmla="*/ 0 h 65"/>
                <a:gd name="T26" fmla="*/ 156 w 156"/>
                <a:gd name="T27" fmla="*/ 65 h 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6" h="65">
                  <a:moveTo>
                    <a:pt x="156" y="32"/>
                  </a:moveTo>
                  <a:lnTo>
                    <a:pt x="143" y="65"/>
                  </a:lnTo>
                  <a:lnTo>
                    <a:pt x="117" y="0"/>
                  </a:lnTo>
                  <a:lnTo>
                    <a:pt x="91" y="65"/>
                  </a:lnTo>
                  <a:lnTo>
                    <a:pt x="65" y="0"/>
                  </a:lnTo>
                  <a:lnTo>
                    <a:pt x="39" y="65"/>
                  </a:lnTo>
                  <a:lnTo>
                    <a:pt x="13" y="0"/>
                  </a:lnTo>
                  <a:lnTo>
                    <a:pt x="0" y="32"/>
                  </a:lnTo>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14" name="Line 178"/>
            <p:cNvSpPr>
              <a:spLocks noChangeShapeType="1"/>
            </p:cNvSpPr>
            <p:nvPr/>
          </p:nvSpPr>
          <p:spPr bwMode="auto">
            <a:xfrm>
              <a:off x="3281" y="2656"/>
              <a:ext cx="156"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5" name="Line 179"/>
            <p:cNvSpPr>
              <a:spLocks noChangeShapeType="1"/>
            </p:cNvSpPr>
            <p:nvPr/>
          </p:nvSpPr>
          <p:spPr bwMode="auto">
            <a:xfrm>
              <a:off x="3593" y="2656"/>
              <a:ext cx="546"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6" name="Line 180"/>
            <p:cNvSpPr>
              <a:spLocks noChangeShapeType="1"/>
            </p:cNvSpPr>
            <p:nvPr/>
          </p:nvSpPr>
          <p:spPr bwMode="auto">
            <a:xfrm>
              <a:off x="4295" y="2656"/>
              <a:ext cx="1086"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7" name="Oval 181"/>
            <p:cNvSpPr>
              <a:spLocks noChangeArrowheads="1"/>
            </p:cNvSpPr>
            <p:nvPr/>
          </p:nvSpPr>
          <p:spPr bwMode="auto">
            <a:xfrm>
              <a:off x="3733" y="2640"/>
              <a:ext cx="31" cy="33"/>
            </a:xfrm>
            <a:prstGeom prst="ellipse">
              <a:avLst/>
            </a:prstGeom>
            <a:solidFill>
              <a:srgbClr val="000000"/>
            </a:solidFill>
            <a:ln w="0">
              <a:solidFill>
                <a:srgbClr val="000000"/>
              </a:solidFill>
              <a:round/>
              <a:headEnd/>
              <a:tailEnd/>
            </a:ln>
          </p:spPr>
          <p:txBody>
            <a:bodyPr/>
            <a:lstStyle/>
            <a:p>
              <a:endParaRPr lang="en-US"/>
            </a:p>
          </p:txBody>
        </p:sp>
        <p:sp>
          <p:nvSpPr>
            <p:cNvPr id="27718" name="Oval 182"/>
            <p:cNvSpPr>
              <a:spLocks noChangeArrowheads="1"/>
            </p:cNvSpPr>
            <p:nvPr/>
          </p:nvSpPr>
          <p:spPr bwMode="auto">
            <a:xfrm>
              <a:off x="3733" y="2640"/>
              <a:ext cx="31" cy="33"/>
            </a:xfrm>
            <a:prstGeom prst="ellipse">
              <a:avLst/>
            </a:pr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19" name="Freeform 183"/>
            <p:cNvSpPr>
              <a:spLocks/>
            </p:cNvSpPr>
            <p:nvPr/>
          </p:nvSpPr>
          <p:spPr bwMode="auto">
            <a:xfrm>
              <a:off x="3874" y="3062"/>
              <a:ext cx="62" cy="162"/>
            </a:xfrm>
            <a:custGeom>
              <a:avLst/>
              <a:gdLst>
                <a:gd name="T0" fmla="*/ 31 w 62"/>
                <a:gd name="T1" fmla="*/ 162 h 162"/>
                <a:gd name="T2" fmla="*/ 0 w 62"/>
                <a:gd name="T3" fmla="*/ 149 h 162"/>
                <a:gd name="T4" fmla="*/ 62 w 62"/>
                <a:gd name="T5" fmla="*/ 122 h 162"/>
                <a:gd name="T6" fmla="*/ 0 w 62"/>
                <a:gd name="T7" fmla="*/ 95 h 162"/>
                <a:gd name="T8" fmla="*/ 62 w 62"/>
                <a:gd name="T9" fmla="*/ 68 h 162"/>
                <a:gd name="T10" fmla="*/ 0 w 62"/>
                <a:gd name="T11" fmla="*/ 41 h 162"/>
                <a:gd name="T12" fmla="*/ 62 w 62"/>
                <a:gd name="T13" fmla="*/ 14 h 162"/>
                <a:gd name="T14" fmla="*/ 31 w 62"/>
                <a:gd name="T15" fmla="*/ 0 h 162"/>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162"/>
                <a:gd name="T26" fmla="*/ 62 w 62"/>
                <a:gd name="T27" fmla="*/ 162 h 1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162">
                  <a:moveTo>
                    <a:pt x="31" y="162"/>
                  </a:moveTo>
                  <a:lnTo>
                    <a:pt x="0" y="149"/>
                  </a:lnTo>
                  <a:lnTo>
                    <a:pt x="62" y="122"/>
                  </a:lnTo>
                  <a:lnTo>
                    <a:pt x="0" y="95"/>
                  </a:lnTo>
                  <a:lnTo>
                    <a:pt x="62" y="68"/>
                  </a:lnTo>
                  <a:lnTo>
                    <a:pt x="0" y="41"/>
                  </a:lnTo>
                  <a:lnTo>
                    <a:pt x="62" y="14"/>
                  </a:lnTo>
                  <a:lnTo>
                    <a:pt x="31" y="0"/>
                  </a:lnTo>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20" name="Freeform 184"/>
            <p:cNvSpPr>
              <a:spLocks/>
            </p:cNvSpPr>
            <p:nvPr/>
          </p:nvSpPr>
          <p:spPr bwMode="auto">
            <a:xfrm>
              <a:off x="3749" y="2656"/>
              <a:ext cx="156" cy="406"/>
            </a:xfrm>
            <a:custGeom>
              <a:avLst/>
              <a:gdLst>
                <a:gd name="T0" fmla="*/ 156 w 156"/>
                <a:gd name="T1" fmla="*/ 406 h 406"/>
                <a:gd name="T2" fmla="*/ 156 w 156"/>
                <a:gd name="T3" fmla="*/ 244 h 406"/>
                <a:gd name="T4" fmla="*/ 0 w 156"/>
                <a:gd name="T5" fmla="*/ 244 h 406"/>
                <a:gd name="T6" fmla="*/ 0 w 156"/>
                <a:gd name="T7" fmla="*/ 0 h 406"/>
                <a:gd name="T8" fmla="*/ 0 60000 65536"/>
                <a:gd name="T9" fmla="*/ 0 60000 65536"/>
                <a:gd name="T10" fmla="*/ 0 60000 65536"/>
                <a:gd name="T11" fmla="*/ 0 60000 65536"/>
                <a:gd name="T12" fmla="*/ 0 w 156"/>
                <a:gd name="T13" fmla="*/ 0 h 406"/>
                <a:gd name="T14" fmla="*/ 156 w 156"/>
                <a:gd name="T15" fmla="*/ 406 h 406"/>
              </a:gdLst>
              <a:ahLst/>
              <a:cxnLst>
                <a:cxn ang="T8">
                  <a:pos x="T0" y="T1"/>
                </a:cxn>
                <a:cxn ang="T9">
                  <a:pos x="T2" y="T3"/>
                </a:cxn>
                <a:cxn ang="T10">
                  <a:pos x="T4" y="T5"/>
                </a:cxn>
                <a:cxn ang="T11">
                  <a:pos x="T6" y="T7"/>
                </a:cxn>
              </a:cxnLst>
              <a:rect l="T12" t="T13" r="T14" b="T15"/>
              <a:pathLst>
                <a:path w="156" h="406">
                  <a:moveTo>
                    <a:pt x="156" y="406"/>
                  </a:moveTo>
                  <a:lnTo>
                    <a:pt x="156" y="244"/>
                  </a:lnTo>
                  <a:lnTo>
                    <a:pt x="0" y="244"/>
                  </a:lnTo>
                  <a:lnTo>
                    <a:pt x="0" y="0"/>
                  </a:lnTo>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21" name="Line 185"/>
            <p:cNvSpPr>
              <a:spLocks noChangeShapeType="1"/>
            </p:cNvSpPr>
            <p:nvPr/>
          </p:nvSpPr>
          <p:spPr bwMode="auto">
            <a:xfrm>
              <a:off x="3905" y="3224"/>
              <a:ext cx="0" cy="162"/>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22" name="Line 186"/>
            <p:cNvSpPr>
              <a:spLocks noChangeShapeType="1"/>
            </p:cNvSpPr>
            <p:nvPr/>
          </p:nvSpPr>
          <p:spPr bwMode="auto">
            <a:xfrm flipH="1">
              <a:off x="3748" y="3386"/>
              <a:ext cx="157"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23" name="Rectangle 187"/>
            <p:cNvSpPr>
              <a:spLocks noChangeArrowheads="1"/>
            </p:cNvSpPr>
            <p:nvPr/>
          </p:nvSpPr>
          <p:spPr bwMode="auto">
            <a:xfrm>
              <a:off x="3471" y="2503"/>
              <a:ext cx="9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1k</a:t>
              </a:r>
              <a:endParaRPr lang="en-US"/>
            </a:p>
          </p:txBody>
        </p:sp>
        <p:sp>
          <p:nvSpPr>
            <p:cNvPr id="27724" name="Rectangle 188"/>
            <p:cNvSpPr>
              <a:spLocks noChangeArrowheads="1"/>
            </p:cNvSpPr>
            <p:nvPr/>
          </p:nvSpPr>
          <p:spPr bwMode="auto">
            <a:xfrm>
              <a:off x="4150" y="2503"/>
              <a:ext cx="14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10k</a:t>
              </a:r>
              <a:endParaRPr lang="en-US"/>
            </a:p>
          </p:txBody>
        </p:sp>
        <p:sp>
          <p:nvSpPr>
            <p:cNvPr id="27725" name="Freeform 189"/>
            <p:cNvSpPr>
              <a:spLocks noEditPoints="1"/>
            </p:cNvSpPr>
            <p:nvPr/>
          </p:nvSpPr>
          <p:spPr bwMode="auto">
            <a:xfrm>
              <a:off x="3698" y="3386"/>
              <a:ext cx="100" cy="260"/>
            </a:xfrm>
            <a:custGeom>
              <a:avLst/>
              <a:gdLst>
                <a:gd name="T0" fmla="*/ 33 w 100"/>
                <a:gd name="T1" fmla="*/ 260 h 260"/>
                <a:gd name="T2" fmla="*/ 67 w 100"/>
                <a:gd name="T3" fmla="*/ 260 h 260"/>
                <a:gd name="T4" fmla="*/ 17 w 100"/>
                <a:gd name="T5" fmla="*/ 243 h 260"/>
                <a:gd name="T6" fmla="*/ 84 w 100"/>
                <a:gd name="T7" fmla="*/ 243 h 260"/>
                <a:gd name="T8" fmla="*/ 0 w 100"/>
                <a:gd name="T9" fmla="*/ 226 h 260"/>
                <a:gd name="T10" fmla="*/ 100 w 100"/>
                <a:gd name="T11" fmla="*/ 226 h 260"/>
                <a:gd name="T12" fmla="*/ 50 w 100"/>
                <a:gd name="T13" fmla="*/ 0 h 260"/>
                <a:gd name="T14" fmla="*/ 50 w 100"/>
                <a:gd name="T15" fmla="*/ 226 h 260"/>
                <a:gd name="T16" fmla="*/ 0 60000 65536"/>
                <a:gd name="T17" fmla="*/ 0 60000 65536"/>
                <a:gd name="T18" fmla="*/ 0 60000 65536"/>
                <a:gd name="T19" fmla="*/ 0 60000 65536"/>
                <a:gd name="T20" fmla="*/ 0 60000 65536"/>
                <a:gd name="T21" fmla="*/ 0 60000 65536"/>
                <a:gd name="T22" fmla="*/ 0 60000 65536"/>
                <a:gd name="T23" fmla="*/ 0 60000 65536"/>
                <a:gd name="T24" fmla="*/ 0 w 100"/>
                <a:gd name="T25" fmla="*/ 0 h 260"/>
                <a:gd name="T26" fmla="*/ 100 w 100"/>
                <a:gd name="T27" fmla="*/ 260 h 2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 h="260">
                  <a:moveTo>
                    <a:pt x="33" y="260"/>
                  </a:moveTo>
                  <a:lnTo>
                    <a:pt x="67" y="260"/>
                  </a:lnTo>
                  <a:moveTo>
                    <a:pt x="17" y="243"/>
                  </a:moveTo>
                  <a:lnTo>
                    <a:pt x="84" y="243"/>
                  </a:lnTo>
                  <a:moveTo>
                    <a:pt x="0" y="226"/>
                  </a:moveTo>
                  <a:lnTo>
                    <a:pt x="100" y="226"/>
                  </a:lnTo>
                  <a:moveTo>
                    <a:pt x="50" y="0"/>
                  </a:moveTo>
                  <a:lnTo>
                    <a:pt x="50" y="226"/>
                  </a:lnTo>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26" name="Rectangle 190"/>
            <p:cNvSpPr>
              <a:spLocks noChangeArrowheads="1"/>
            </p:cNvSpPr>
            <p:nvPr/>
          </p:nvSpPr>
          <p:spPr bwMode="auto">
            <a:xfrm>
              <a:off x="3962" y="3043"/>
              <a:ext cx="2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r</a:t>
              </a:r>
              <a:endParaRPr lang="en-US"/>
            </a:p>
          </p:txBody>
        </p:sp>
        <p:sp>
          <p:nvSpPr>
            <p:cNvPr id="27727" name="Rectangle 191"/>
            <p:cNvSpPr>
              <a:spLocks noChangeArrowheads="1"/>
            </p:cNvSpPr>
            <p:nvPr/>
          </p:nvSpPr>
          <p:spPr bwMode="auto">
            <a:xfrm>
              <a:off x="3986" y="3104"/>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d</a:t>
              </a:r>
              <a:endParaRPr lang="en-US"/>
            </a:p>
          </p:txBody>
        </p:sp>
        <p:sp>
          <p:nvSpPr>
            <p:cNvPr id="27728" name="Rectangle 192"/>
            <p:cNvSpPr>
              <a:spLocks noChangeArrowheads="1"/>
            </p:cNvSpPr>
            <p:nvPr/>
          </p:nvSpPr>
          <p:spPr bwMode="auto">
            <a:xfrm>
              <a:off x="3955" y="2845"/>
              <a:ext cx="2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a:t>
              </a:r>
              <a:endParaRPr lang="en-US"/>
            </a:p>
          </p:txBody>
        </p:sp>
        <p:sp>
          <p:nvSpPr>
            <p:cNvPr id="27729" name="Rectangle 193"/>
            <p:cNvSpPr>
              <a:spLocks noChangeArrowheads="1"/>
            </p:cNvSpPr>
            <p:nvPr/>
          </p:nvSpPr>
          <p:spPr bwMode="auto">
            <a:xfrm>
              <a:off x="3939" y="3271"/>
              <a:ext cx="5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a:t>
              </a:r>
              <a:endParaRPr lang="en-US"/>
            </a:p>
          </p:txBody>
        </p:sp>
        <p:sp>
          <p:nvSpPr>
            <p:cNvPr id="27730" name="Freeform 194"/>
            <p:cNvSpPr>
              <a:spLocks noEditPoints="1"/>
            </p:cNvSpPr>
            <p:nvPr/>
          </p:nvSpPr>
          <p:spPr bwMode="auto">
            <a:xfrm>
              <a:off x="4401" y="3289"/>
              <a:ext cx="100" cy="260"/>
            </a:xfrm>
            <a:custGeom>
              <a:avLst/>
              <a:gdLst>
                <a:gd name="T0" fmla="*/ 34 w 100"/>
                <a:gd name="T1" fmla="*/ 260 h 260"/>
                <a:gd name="T2" fmla="*/ 67 w 100"/>
                <a:gd name="T3" fmla="*/ 260 h 260"/>
                <a:gd name="T4" fmla="*/ 17 w 100"/>
                <a:gd name="T5" fmla="*/ 242 h 260"/>
                <a:gd name="T6" fmla="*/ 83 w 100"/>
                <a:gd name="T7" fmla="*/ 242 h 260"/>
                <a:gd name="T8" fmla="*/ 0 w 100"/>
                <a:gd name="T9" fmla="*/ 225 h 260"/>
                <a:gd name="T10" fmla="*/ 100 w 100"/>
                <a:gd name="T11" fmla="*/ 225 h 260"/>
                <a:gd name="T12" fmla="*/ 50 w 100"/>
                <a:gd name="T13" fmla="*/ 0 h 260"/>
                <a:gd name="T14" fmla="*/ 50 w 100"/>
                <a:gd name="T15" fmla="*/ 225 h 260"/>
                <a:gd name="T16" fmla="*/ 0 60000 65536"/>
                <a:gd name="T17" fmla="*/ 0 60000 65536"/>
                <a:gd name="T18" fmla="*/ 0 60000 65536"/>
                <a:gd name="T19" fmla="*/ 0 60000 65536"/>
                <a:gd name="T20" fmla="*/ 0 60000 65536"/>
                <a:gd name="T21" fmla="*/ 0 60000 65536"/>
                <a:gd name="T22" fmla="*/ 0 60000 65536"/>
                <a:gd name="T23" fmla="*/ 0 60000 65536"/>
                <a:gd name="T24" fmla="*/ 0 w 100"/>
                <a:gd name="T25" fmla="*/ 0 h 260"/>
                <a:gd name="T26" fmla="*/ 100 w 100"/>
                <a:gd name="T27" fmla="*/ 260 h 2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 h="260">
                  <a:moveTo>
                    <a:pt x="34" y="260"/>
                  </a:moveTo>
                  <a:lnTo>
                    <a:pt x="67" y="260"/>
                  </a:lnTo>
                  <a:moveTo>
                    <a:pt x="17" y="242"/>
                  </a:moveTo>
                  <a:lnTo>
                    <a:pt x="83" y="242"/>
                  </a:lnTo>
                  <a:moveTo>
                    <a:pt x="0" y="225"/>
                  </a:moveTo>
                  <a:lnTo>
                    <a:pt x="100" y="225"/>
                  </a:lnTo>
                  <a:moveTo>
                    <a:pt x="50" y="0"/>
                  </a:moveTo>
                  <a:lnTo>
                    <a:pt x="50" y="225"/>
                  </a:lnTo>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31" name="Freeform 195"/>
            <p:cNvSpPr>
              <a:spLocks/>
            </p:cNvSpPr>
            <p:nvPr/>
          </p:nvSpPr>
          <p:spPr bwMode="auto">
            <a:xfrm>
              <a:off x="4326" y="3062"/>
              <a:ext cx="250" cy="260"/>
            </a:xfrm>
            <a:custGeom>
              <a:avLst/>
              <a:gdLst>
                <a:gd name="T0" fmla="*/ 125 w 250"/>
                <a:gd name="T1" fmla="*/ 0 h 260"/>
                <a:gd name="T2" fmla="*/ 0 w 250"/>
                <a:gd name="T3" fmla="*/ 130 h 260"/>
                <a:gd name="T4" fmla="*/ 125 w 250"/>
                <a:gd name="T5" fmla="*/ 260 h 260"/>
                <a:gd name="T6" fmla="*/ 250 w 250"/>
                <a:gd name="T7" fmla="*/ 130 h 260"/>
                <a:gd name="T8" fmla="*/ 125 w 250"/>
                <a:gd name="T9" fmla="*/ 0 h 260"/>
                <a:gd name="T10" fmla="*/ 0 60000 65536"/>
                <a:gd name="T11" fmla="*/ 0 60000 65536"/>
                <a:gd name="T12" fmla="*/ 0 60000 65536"/>
                <a:gd name="T13" fmla="*/ 0 60000 65536"/>
                <a:gd name="T14" fmla="*/ 0 60000 65536"/>
                <a:gd name="T15" fmla="*/ 0 w 250"/>
                <a:gd name="T16" fmla="*/ 0 h 260"/>
                <a:gd name="T17" fmla="*/ 250 w 250"/>
                <a:gd name="T18" fmla="*/ 260 h 260"/>
              </a:gdLst>
              <a:ahLst/>
              <a:cxnLst>
                <a:cxn ang="T10">
                  <a:pos x="T0" y="T1"/>
                </a:cxn>
                <a:cxn ang="T11">
                  <a:pos x="T2" y="T3"/>
                </a:cxn>
                <a:cxn ang="T12">
                  <a:pos x="T4" y="T5"/>
                </a:cxn>
                <a:cxn ang="T13">
                  <a:pos x="T6" y="T7"/>
                </a:cxn>
                <a:cxn ang="T14">
                  <a:pos x="T8" y="T9"/>
                </a:cxn>
              </a:cxnLst>
              <a:rect l="T15" t="T16" r="T17" b="T18"/>
              <a:pathLst>
                <a:path w="250" h="260">
                  <a:moveTo>
                    <a:pt x="125" y="0"/>
                  </a:moveTo>
                  <a:lnTo>
                    <a:pt x="0" y="130"/>
                  </a:lnTo>
                  <a:lnTo>
                    <a:pt x="125" y="260"/>
                  </a:lnTo>
                  <a:lnTo>
                    <a:pt x="250" y="130"/>
                  </a:lnTo>
                  <a:lnTo>
                    <a:pt x="1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32" name="Freeform 196"/>
            <p:cNvSpPr>
              <a:spLocks/>
            </p:cNvSpPr>
            <p:nvPr/>
          </p:nvSpPr>
          <p:spPr bwMode="auto">
            <a:xfrm>
              <a:off x="4326" y="3062"/>
              <a:ext cx="250" cy="260"/>
            </a:xfrm>
            <a:custGeom>
              <a:avLst/>
              <a:gdLst>
                <a:gd name="T0" fmla="*/ 125 w 250"/>
                <a:gd name="T1" fmla="*/ 0 h 260"/>
                <a:gd name="T2" fmla="*/ 0 w 250"/>
                <a:gd name="T3" fmla="*/ 130 h 260"/>
                <a:gd name="T4" fmla="*/ 125 w 250"/>
                <a:gd name="T5" fmla="*/ 260 h 260"/>
                <a:gd name="T6" fmla="*/ 250 w 250"/>
                <a:gd name="T7" fmla="*/ 130 h 260"/>
                <a:gd name="T8" fmla="*/ 125 w 250"/>
                <a:gd name="T9" fmla="*/ 0 h 260"/>
                <a:gd name="T10" fmla="*/ 0 60000 65536"/>
                <a:gd name="T11" fmla="*/ 0 60000 65536"/>
                <a:gd name="T12" fmla="*/ 0 60000 65536"/>
                <a:gd name="T13" fmla="*/ 0 60000 65536"/>
                <a:gd name="T14" fmla="*/ 0 60000 65536"/>
                <a:gd name="T15" fmla="*/ 0 w 250"/>
                <a:gd name="T16" fmla="*/ 0 h 260"/>
                <a:gd name="T17" fmla="*/ 250 w 250"/>
                <a:gd name="T18" fmla="*/ 260 h 260"/>
              </a:gdLst>
              <a:ahLst/>
              <a:cxnLst>
                <a:cxn ang="T10">
                  <a:pos x="T0" y="T1"/>
                </a:cxn>
                <a:cxn ang="T11">
                  <a:pos x="T2" y="T3"/>
                </a:cxn>
                <a:cxn ang="T12">
                  <a:pos x="T4" y="T5"/>
                </a:cxn>
                <a:cxn ang="T13">
                  <a:pos x="T6" y="T7"/>
                </a:cxn>
                <a:cxn ang="T14">
                  <a:pos x="T8" y="T9"/>
                </a:cxn>
              </a:cxnLst>
              <a:rect l="T15" t="T16" r="T17" b="T18"/>
              <a:pathLst>
                <a:path w="250" h="260">
                  <a:moveTo>
                    <a:pt x="125" y="0"/>
                  </a:moveTo>
                  <a:lnTo>
                    <a:pt x="0" y="130"/>
                  </a:lnTo>
                  <a:lnTo>
                    <a:pt x="125" y="260"/>
                  </a:lnTo>
                  <a:lnTo>
                    <a:pt x="250" y="130"/>
                  </a:lnTo>
                  <a:lnTo>
                    <a:pt x="125" y="0"/>
                  </a:lnTo>
                  <a:close/>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33" name="Freeform 197"/>
            <p:cNvSpPr>
              <a:spLocks/>
            </p:cNvSpPr>
            <p:nvPr/>
          </p:nvSpPr>
          <p:spPr bwMode="auto">
            <a:xfrm>
              <a:off x="5123" y="2867"/>
              <a:ext cx="156" cy="66"/>
            </a:xfrm>
            <a:custGeom>
              <a:avLst/>
              <a:gdLst>
                <a:gd name="T0" fmla="*/ 156 w 156"/>
                <a:gd name="T1" fmla="*/ 33 h 66"/>
                <a:gd name="T2" fmla="*/ 143 w 156"/>
                <a:gd name="T3" fmla="*/ 66 h 66"/>
                <a:gd name="T4" fmla="*/ 117 w 156"/>
                <a:gd name="T5" fmla="*/ 0 h 66"/>
                <a:gd name="T6" fmla="*/ 91 w 156"/>
                <a:gd name="T7" fmla="*/ 66 h 66"/>
                <a:gd name="T8" fmla="*/ 65 w 156"/>
                <a:gd name="T9" fmla="*/ 0 h 66"/>
                <a:gd name="T10" fmla="*/ 39 w 156"/>
                <a:gd name="T11" fmla="*/ 66 h 66"/>
                <a:gd name="T12" fmla="*/ 13 w 156"/>
                <a:gd name="T13" fmla="*/ 0 h 66"/>
                <a:gd name="T14" fmla="*/ 0 w 156"/>
                <a:gd name="T15" fmla="*/ 33 h 66"/>
                <a:gd name="T16" fmla="*/ 0 60000 65536"/>
                <a:gd name="T17" fmla="*/ 0 60000 65536"/>
                <a:gd name="T18" fmla="*/ 0 60000 65536"/>
                <a:gd name="T19" fmla="*/ 0 60000 65536"/>
                <a:gd name="T20" fmla="*/ 0 60000 65536"/>
                <a:gd name="T21" fmla="*/ 0 60000 65536"/>
                <a:gd name="T22" fmla="*/ 0 60000 65536"/>
                <a:gd name="T23" fmla="*/ 0 60000 65536"/>
                <a:gd name="T24" fmla="*/ 0 w 156"/>
                <a:gd name="T25" fmla="*/ 0 h 66"/>
                <a:gd name="T26" fmla="*/ 156 w 156"/>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6" h="66">
                  <a:moveTo>
                    <a:pt x="156" y="33"/>
                  </a:moveTo>
                  <a:lnTo>
                    <a:pt x="143" y="66"/>
                  </a:lnTo>
                  <a:lnTo>
                    <a:pt x="117" y="0"/>
                  </a:lnTo>
                  <a:lnTo>
                    <a:pt x="91" y="66"/>
                  </a:lnTo>
                  <a:lnTo>
                    <a:pt x="65" y="0"/>
                  </a:lnTo>
                  <a:lnTo>
                    <a:pt x="39" y="66"/>
                  </a:lnTo>
                  <a:lnTo>
                    <a:pt x="13" y="0"/>
                  </a:lnTo>
                  <a:lnTo>
                    <a:pt x="0" y="33"/>
                  </a:lnTo>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34" name="Rectangle 198"/>
            <p:cNvSpPr>
              <a:spLocks noChangeArrowheads="1"/>
            </p:cNvSpPr>
            <p:nvPr/>
          </p:nvSpPr>
          <p:spPr bwMode="auto">
            <a:xfrm>
              <a:off x="5149" y="2715"/>
              <a:ext cx="6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r</a:t>
              </a:r>
              <a:r>
                <a:rPr lang="en-US" sz="1100" baseline="-25000">
                  <a:solidFill>
                    <a:srgbClr val="000000"/>
                  </a:solidFill>
                </a:rPr>
                <a:t>o</a:t>
              </a:r>
              <a:endParaRPr lang="en-US"/>
            </a:p>
          </p:txBody>
        </p:sp>
        <p:sp>
          <p:nvSpPr>
            <p:cNvPr id="27735" name="Line 200"/>
            <p:cNvSpPr>
              <a:spLocks noChangeShapeType="1"/>
            </p:cNvSpPr>
            <p:nvPr/>
          </p:nvSpPr>
          <p:spPr bwMode="auto">
            <a:xfrm flipV="1">
              <a:off x="4451" y="2900"/>
              <a:ext cx="0" cy="162"/>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36" name="Line 201"/>
            <p:cNvSpPr>
              <a:spLocks noChangeShapeType="1"/>
            </p:cNvSpPr>
            <p:nvPr/>
          </p:nvSpPr>
          <p:spPr bwMode="auto">
            <a:xfrm>
              <a:off x="4451" y="2900"/>
              <a:ext cx="321"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37" name="Line 202"/>
            <p:cNvSpPr>
              <a:spLocks noChangeShapeType="1"/>
            </p:cNvSpPr>
            <p:nvPr/>
          </p:nvSpPr>
          <p:spPr bwMode="auto">
            <a:xfrm>
              <a:off x="5288" y="2900"/>
              <a:ext cx="333"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38" name="Line 203"/>
            <p:cNvSpPr>
              <a:spLocks noChangeShapeType="1"/>
            </p:cNvSpPr>
            <p:nvPr/>
          </p:nvSpPr>
          <p:spPr bwMode="auto">
            <a:xfrm>
              <a:off x="5387" y="2656"/>
              <a:ext cx="0" cy="244"/>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39" name="Oval 204"/>
            <p:cNvSpPr>
              <a:spLocks noChangeArrowheads="1"/>
            </p:cNvSpPr>
            <p:nvPr/>
          </p:nvSpPr>
          <p:spPr bwMode="auto">
            <a:xfrm>
              <a:off x="5606" y="2884"/>
              <a:ext cx="31" cy="32"/>
            </a:xfrm>
            <a:prstGeom prst="ellipse">
              <a:avLst/>
            </a:prstGeom>
            <a:solidFill>
              <a:srgbClr val="FFFFFF"/>
            </a:solidFill>
            <a:ln w="0">
              <a:solidFill>
                <a:srgbClr val="000000"/>
              </a:solidFill>
              <a:round/>
              <a:headEnd/>
              <a:tailEnd/>
            </a:ln>
          </p:spPr>
          <p:txBody>
            <a:bodyPr/>
            <a:lstStyle/>
            <a:p>
              <a:endParaRPr lang="en-US"/>
            </a:p>
          </p:txBody>
        </p:sp>
        <p:sp>
          <p:nvSpPr>
            <p:cNvPr id="27740" name="Oval 205"/>
            <p:cNvSpPr>
              <a:spLocks noChangeArrowheads="1"/>
            </p:cNvSpPr>
            <p:nvPr/>
          </p:nvSpPr>
          <p:spPr bwMode="auto">
            <a:xfrm>
              <a:off x="5606" y="2884"/>
              <a:ext cx="31" cy="32"/>
            </a:xfrm>
            <a:prstGeom prst="ellipse">
              <a:avLst/>
            </a:pr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41" name="Oval 206"/>
            <p:cNvSpPr>
              <a:spLocks noChangeArrowheads="1"/>
            </p:cNvSpPr>
            <p:nvPr/>
          </p:nvSpPr>
          <p:spPr bwMode="auto">
            <a:xfrm>
              <a:off x="5372" y="2884"/>
              <a:ext cx="31" cy="32"/>
            </a:xfrm>
            <a:prstGeom prst="ellipse">
              <a:avLst/>
            </a:prstGeom>
            <a:solidFill>
              <a:srgbClr val="000000"/>
            </a:solidFill>
            <a:ln w="0">
              <a:solidFill>
                <a:srgbClr val="000000"/>
              </a:solidFill>
              <a:round/>
              <a:headEnd/>
              <a:tailEnd/>
            </a:ln>
          </p:spPr>
          <p:txBody>
            <a:bodyPr/>
            <a:lstStyle/>
            <a:p>
              <a:endParaRPr lang="en-US"/>
            </a:p>
          </p:txBody>
        </p:sp>
        <p:sp>
          <p:nvSpPr>
            <p:cNvPr id="27742" name="Oval 207"/>
            <p:cNvSpPr>
              <a:spLocks noChangeArrowheads="1"/>
            </p:cNvSpPr>
            <p:nvPr/>
          </p:nvSpPr>
          <p:spPr bwMode="auto">
            <a:xfrm>
              <a:off x="5372" y="2884"/>
              <a:ext cx="31" cy="32"/>
            </a:xfrm>
            <a:prstGeom prst="ellipse">
              <a:avLst/>
            </a:pr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43" name="Rectangle 210"/>
            <p:cNvSpPr>
              <a:spLocks noChangeArrowheads="1"/>
            </p:cNvSpPr>
            <p:nvPr/>
          </p:nvSpPr>
          <p:spPr bwMode="auto">
            <a:xfrm>
              <a:off x="4493" y="2746"/>
              <a:ext cx="23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Break</a:t>
              </a:r>
              <a:endParaRPr lang="en-US"/>
            </a:p>
          </p:txBody>
        </p:sp>
        <p:sp>
          <p:nvSpPr>
            <p:cNvPr id="27744" name="Rectangle 211"/>
            <p:cNvSpPr>
              <a:spLocks noChangeArrowheads="1"/>
            </p:cNvSpPr>
            <p:nvPr/>
          </p:nvSpPr>
          <p:spPr bwMode="auto">
            <a:xfrm>
              <a:off x="4470" y="2990"/>
              <a:ext cx="5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a:t>
              </a:r>
              <a:endParaRPr lang="en-US"/>
            </a:p>
          </p:txBody>
        </p:sp>
        <p:sp>
          <p:nvSpPr>
            <p:cNvPr id="27745" name="Oval 213"/>
            <p:cNvSpPr>
              <a:spLocks noChangeArrowheads="1"/>
            </p:cNvSpPr>
            <p:nvPr/>
          </p:nvSpPr>
          <p:spPr bwMode="auto">
            <a:xfrm>
              <a:off x="5606" y="3127"/>
              <a:ext cx="31" cy="32"/>
            </a:xfrm>
            <a:prstGeom prst="ellipse">
              <a:avLst/>
            </a:prstGeom>
            <a:solidFill>
              <a:srgbClr val="FFFFFF"/>
            </a:solidFill>
            <a:ln w="0">
              <a:solidFill>
                <a:srgbClr val="000000"/>
              </a:solidFill>
              <a:round/>
              <a:headEnd/>
              <a:tailEnd/>
            </a:ln>
          </p:spPr>
          <p:txBody>
            <a:bodyPr/>
            <a:lstStyle/>
            <a:p>
              <a:endParaRPr lang="en-US"/>
            </a:p>
          </p:txBody>
        </p:sp>
        <p:sp>
          <p:nvSpPr>
            <p:cNvPr id="27746" name="Oval 214"/>
            <p:cNvSpPr>
              <a:spLocks noChangeArrowheads="1"/>
            </p:cNvSpPr>
            <p:nvPr/>
          </p:nvSpPr>
          <p:spPr bwMode="auto">
            <a:xfrm>
              <a:off x="5606" y="3127"/>
              <a:ext cx="31" cy="32"/>
            </a:xfrm>
            <a:prstGeom prst="ellipse">
              <a:avLst/>
            </a:pr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47" name="Rectangle 215"/>
            <p:cNvSpPr>
              <a:spLocks noChangeArrowheads="1"/>
            </p:cNvSpPr>
            <p:nvPr/>
          </p:nvSpPr>
          <p:spPr bwMode="auto">
            <a:xfrm>
              <a:off x="3616" y="2854"/>
              <a:ext cx="7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v</a:t>
              </a:r>
              <a:r>
                <a:rPr lang="en-US" sz="1100" baseline="-25000">
                  <a:solidFill>
                    <a:srgbClr val="000000"/>
                  </a:solidFill>
                </a:rPr>
                <a:t>n</a:t>
              </a:r>
              <a:endParaRPr lang="en-US"/>
            </a:p>
          </p:txBody>
        </p:sp>
        <p:sp>
          <p:nvSpPr>
            <p:cNvPr id="27748" name="Rectangle 216"/>
            <p:cNvSpPr>
              <a:spLocks noChangeArrowheads="1"/>
            </p:cNvSpPr>
            <p:nvPr/>
          </p:nvSpPr>
          <p:spPr bwMode="auto">
            <a:xfrm>
              <a:off x="3600" y="3326"/>
              <a:ext cx="7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100">
                  <a:solidFill>
                    <a:srgbClr val="000000"/>
                  </a:solidFill>
                </a:rPr>
                <a:t>v</a:t>
              </a:r>
              <a:r>
                <a:rPr lang="en-US" sz="1100" baseline="-25000">
                  <a:solidFill>
                    <a:srgbClr val="000000"/>
                  </a:solidFill>
                </a:rPr>
                <a:t>p</a:t>
              </a:r>
              <a:endParaRPr lang="en-US"/>
            </a:p>
          </p:txBody>
        </p:sp>
        <p:sp>
          <p:nvSpPr>
            <p:cNvPr id="27749" name="Oval 217"/>
            <p:cNvSpPr>
              <a:spLocks noChangeArrowheads="1"/>
            </p:cNvSpPr>
            <p:nvPr/>
          </p:nvSpPr>
          <p:spPr bwMode="auto">
            <a:xfrm>
              <a:off x="4950" y="3083"/>
              <a:ext cx="177" cy="17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750" name="Freeform 218"/>
            <p:cNvSpPr>
              <a:spLocks noEditPoints="1"/>
            </p:cNvSpPr>
            <p:nvPr/>
          </p:nvSpPr>
          <p:spPr bwMode="auto">
            <a:xfrm>
              <a:off x="4993" y="3276"/>
              <a:ext cx="100" cy="260"/>
            </a:xfrm>
            <a:custGeom>
              <a:avLst/>
              <a:gdLst>
                <a:gd name="T0" fmla="*/ 34 w 100"/>
                <a:gd name="T1" fmla="*/ 260 h 260"/>
                <a:gd name="T2" fmla="*/ 67 w 100"/>
                <a:gd name="T3" fmla="*/ 260 h 260"/>
                <a:gd name="T4" fmla="*/ 17 w 100"/>
                <a:gd name="T5" fmla="*/ 242 h 260"/>
                <a:gd name="T6" fmla="*/ 83 w 100"/>
                <a:gd name="T7" fmla="*/ 242 h 260"/>
                <a:gd name="T8" fmla="*/ 0 w 100"/>
                <a:gd name="T9" fmla="*/ 225 h 260"/>
                <a:gd name="T10" fmla="*/ 100 w 100"/>
                <a:gd name="T11" fmla="*/ 225 h 260"/>
                <a:gd name="T12" fmla="*/ 50 w 100"/>
                <a:gd name="T13" fmla="*/ 0 h 260"/>
                <a:gd name="T14" fmla="*/ 50 w 100"/>
                <a:gd name="T15" fmla="*/ 225 h 260"/>
                <a:gd name="T16" fmla="*/ 0 60000 65536"/>
                <a:gd name="T17" fmla="*/ 0 60000 65536"/>
                <a:gd name="T18" fmla="*/ 0 60000 65536"/>
                <a:gd name="T19" fmla="*/ 0 60000 65536"/>
                <a:gd name="T20" fmla="*/ 0 60000 65536"/>
                <a:gd name="T21" fmla="*/ 0 60000 65536"/>
                <a:gd name="T22" fmla="*/ 0 60000 65536"/>
                <a:gd name="T23" fmla="*/ 0 60000 65536"/>
                <a:gd name="T24" fmla="*/ 0 w 100"/>
                <a:gd name="T25" fmla="*/ 0 h 260"/>
                <a:gd name="T26" fmla="*/ 100 w 100"/>
                <a:gd name="T27" fmla="*/ 260 h 2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 h="260">
                  <a:moveTo>
                    <a:pt x="34" y="260"/>
                  </a:moveTo>
                  <a:lnTo>
                    <a:pt x="67" y="260"/>
                  </a:lnTo>
                  <a:moveTo>
                    <a:pt x="17" y="242"/>
                  </a:moveTo>
                  <a:lnTo>
                    <a:pt x="83" y="242"/>
                  </a:lnTo>
                  <a:moveTo>
                    <a:pt x="0" y="225"/>
                  </a:moveTo>
                  <a:lnTo>
                    <a:pt x="100" y="225"/>
                  </a:lnTo>
                  <a:moveTo>
                    <a:pt x="50" y="0"/>
                  </a:moveTo>
                  <a:lnTo>
                    <a:pt x="50" y="225"/>
                  </a:lnTo>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51" name="Line 219"/>
            <p:cNvSpPr>
              <a:spLocks noChangeShapeType="1"/>
            </p:cNvSpPr>
            <p:nvPr/>
          </p:nvSpPr>
          <p:spPr bwMode="auto">
            <a:xfrm flipV="1">
              <a:off x="5032" y="2901"/>
              <a:ext cx="0" cy="1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52" name="Line 220"/>
            <p:cNvSpPr>
              <a:spLocks noChangeShapeType="1"/>
            </p:cNvSpPr>
            <p:nvPr/>
          </p:nvSpPr>
          <p:spPr bwMode="auto">
            <a:xfrm>
              <a:off x="5032" y="2901"/>
              <a:ext cx="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53" name="Line 222"/>
            <p:cNvSpPr>
              <a:spLocks noChangeShapeType="1"/>
            </p:cNvSpPr>
            <p:nvPr/>
          </p:nvSpPr>
          <p:spPr bwMode="auto">
            <a:xfrm flipV="1">
              <a:off x="4785" y="2990"/>
              <a:ext cx="0" cy="24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54" name="Rectangle 223"/>
            <p:cNvSpPr>
              <a:spLocks noChangeArrowheads="1"/>
            </p:cNvSpPr>
            <p:nvPr/>
          </p:nvSpPr>
          <p:spPr bwMode="auto">
            <a:xfrm>
              <a:off x="4809" y="3072"/>
              <a:ext cx="6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v</a:t>
              </a:r>
              <a:r>
                <a:rPr lang="en-US" sz="1100" baseline="-25000">
                  <a:solidFill>
                    <a:srgbClr val="000000"/>
                  </a:solidFill>
                </a:rPr>
                <a:t>r</a:t>
              </a:r>
              <a:endParaRPr lang="en-US"/>
            </a:p>
          </p:txBody>
        </p:sp>
        <p:sp>
          <p:nvSpPr>
            <p:cNvPr id="27755" name="Line 224"/>
            <p:cNvSpPr>
              <a:spLocks noChangeShapeType="1"/>
            </p:cNvSpPr>
            <p:nvPr/>
          </p:nvSpPr>
          <p:spPr bwMode="auto">
            <a:xfrm flipV="1">
              <a:off x="5180" y="3043"/>
              <a:ext cx="0" cy="24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56" name="Rectangle 225"/>
            <p:cNvSpPr>
              <a:spLocks noChangeArrowheads="1"/>
            </p:cNvSpPr>
            <p:nvPr/>
          </p:nvSpPr>
          <p:spPr bwMode="auto">
            <a:xfrm>
              <a:off x="5204" y="3125"/>
              <a:ext cx="6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v</a:t>
              </a:r>
              <a:r>
                <a:rPr lang="en-US" sz="1100" baseline="-25000">
                  <a:solidFill>
                    <a:srgbClr val="000000"/>
                  </a:solidFill>
                </a:rPr>
                <a:t>t</a:t>
              </a:r>
              <a:endParaRPr lang="en-US"/>
            </a:p>
          </p:txBody>
        </p:sp>
        <p:sp>
          <p:nvSpPr>
            <p:cNvPr id="27757" name="Rectangle 233"/>
            <p:cNvSpPr>
              <a:spLocks noChangeArrowheads="1"/>
            </p:cNvSpPr>
            <p:nvPr/>
          </p:nvSpPr>
          <p:spPr bwMode="auto">
            <a:xfrm>
              <a:off x="4517" y="3265"/>
              <a:ext cx="32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100">
                  <a:solidFill>
                    <a:srgbClr val="000000"/>
                  </a:solidFill>
                </a:rPr>
                <a:t>A</a:t>
              </a:r>
              <a:r>
                <a:rPr lang="en-US" sz="1100" baseline="-25000">
                  <a:solidFill>
                    <a:srgbClr val="000000"/>
                  </a:solidFill>
                </a:rPr>
                <a:t>rOL</a:t>
              </a:r>
              <a:r>
                <a:rPr lang="en-US" sz="1100">
                  <a:solidFill>
                    <a:srgbClr val="000000"/>
                  </a:solidFill>
                </a:rPr>
                <a:t>i</a:t>
              </a:r>
              <a:r>
                <a:rPr lang="en-US" sz="1100" baseline="-25000">
                  <a:solidFill>
                    <a:srgbClr val="000000"/>
                  </a:solidFill>
                </a:rPr>
                <a:t>rd</a:t>
              </a:r>
              <a:endParaRPr lang="en-US" sz="1100">
                <a:solidFill>
                  <a:srgbClr val="000000"/>
                </a:solidFill>
              </a:endParaRPr>
            </a:p>
          </p:txBody>
        </p:sp>
      </p:grpSp>
      <p:grpSp>
        <p:nvGrpSpPr>
          <p:cNvPr id="27661" name="Group 240"/>
          <p:cNvGrpSpPr>
            <a:grpSpLocks/>
          </p:cNvGrpSpPr>
          <p:nvPr/>
        </p:nvGrpSpPr>
        <p:grpSpPr bwMode="auto">
          <a:xfrm>
            <a:off x="5356225" y="1589088"/>
            <a:ext cx="3503613" cy="1814512"/>
            <a:chOff x="3057" y="1185"/>
            <a:chExt cx="2207" cy="1143"/>
          </a:xfrm>
        </p:grpSpPr>
        <p:sp>
          <p:nvSpPr>
            <p:cNvPr id="27664" name="Rectangle 61"/>
            <p:cNvSpPr>
              <a:spLocks noChangeArrowheads="1"/>
            </p:cNvSpPr>
            <p:nvPr/>
          </p:nvSpPr>
          <p:spPr bwMode="auto">
            <a:xfrm>
              <a:off x="3615" y="1403"/>
              <a:ext cx="1277" cy="693"/>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65" name="Freeform 117"/>
            <p:cNvSpPr>
              <a:spLocks noEditPoints="1"/>
            </p:cNvSpPr>
            <p:nvPr/>
          </p:nvSpPr>
          <p:spPr bwMode="auto">
            <a:xfrm>
              <a:off x="5164" y="1825"/>
              <a:ext cx="100" cy="260"/>
            </a:xfrm>
            <a:custGeom>
              <a:avLst/>
              <a:gdLst>
                <a:gd name="T0" fmla="*/ 33 w 100"/>
                <a:gd name="T1" fmla="*/ 260 h 260"/>
                <a:gd name="T2" fmla="*/ 66 w 100"/>
                <a:gd name="T3" fmla="*/ 260 h 260"/>
                <a:gd name="T4" fmla="*/ 16 w 100"/>
                <a:gd name="T5" fmla="*/ 243 h 260"/>
                <a:gd name="T6" fmla="*/ 83 w 100"/>
                <a:gd name="T7" fmla="*/ 243 h 260"/>
                <a:gd name="T8" fmla="*/ 0 w 100"/>
                <a:gd name="T9" fmla="*/ 225 h 260"/>
                <a:gd name="T10" fmla="*/ 100 w 100"/>
                <a:gd name="T11" fmla="*/ 225 h 260"/>
                <a:gd name="T12" fmla="*/ 49 w 100"/>
                <a:gd name="T13" fmla="*/ 0 h 260"/>
                <a:gd name="T14" fmla="*/ 49 w 100"/>
                <a:gd name="T15" fmla="*/ 225 h 260"/>
                <a:gd name="T16" fmla="*/ 0 60000 65536"/>
                <a:gd name="T17" fmla="*/ 0 60000 65536"/>
                <a:gd name="T18" fmla="*/ 0 60000 65536"/>
                <a:gd name="T19" fmla="*/ 0 60000 65536"/>
                <a:gd name="T20" fmla="*/ 0 60000 65536"/>
                <a:gd name="T21" fmla="*/ 0 60000 65536"/>
                <a:gd name="T22" fmla="*/ 0 60000 65536"/>
                <a:gd name="T23" fmla="*/ 0 60000 65536"/>
                <a:gd name="T24" fmla="*/ 0 w 100"/>
                <a:gd name="T25" fmla="*/ 0 h 260"/>
                <a:gd name="T26" fmla="*/ 100 w 100"/>
                <a:gd name="T27" fmla="*/ 260 h 2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 h="260">
                  <a:moveTo>
                    <a:pt x="33" y="260"/>
                  </a:moveTo>
                  <a:lnTo>
                    <a:pt x="66" y="260"/>
                  </a:lnTo>
                  <a:moveTo>
                    <a:pt x="16" y="243"/>
                  </a:moveTo>
                  <a:lnTo>
                    <a:pt x="83" y="243"/>
                  </a:lnTo>
                  <a:moveTo>
                    <a:pt x="0" y="225"/>
                  </a:moveTo>
                  <a:lnTo>
                    <a:pt x="100" y="225"/>
                  </a:lnTo>
                  <a:moveTo>
                    <a:pt x="49" y="0"/>
                  </a:moveTo>
                  <a:lnTo>
                    <a:pt x="49" y="225"/>
                  </a:lnTo>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66" name="Freeform 118"/>
            <p:cNvSpPr>
              <a:spLocks noEditPoints="1"/>
            </p:cNvSpPr>
            <p:nvPr/>
          </p:nvSpPr>
          <p:spPr bwMode="auto">
            <a:xfrm>
              <a:off x="3057" y="1338"/>
              <a:ext cx="100" cy="260"/>
            </a:xfrm>
            <a:custGeom>
              <a:avLst/>
              <a:gdLst>
                <a:gd name="T0" fmla="*/ 33 w 100"/>
                <a:gd name="T1" fmla="*/ 260 h 260"/>
                <a:gd name="T2" fmla="*/ 66 w 100"/>
                <a:gd name="T3" fmla="*/ 260 h 260"/>
                <a:gd name="T4" fmla="*/ 17 w 100"/>
                <a:gd name="T5" fmla="*/ 243 h 260"/>
                <a:gd name="T6" fmla="*/ 83 w 100"/>
                <a:gd name="T7" fmla="*/ 243 h 260"/>
                <a:gd name="T8" fmla="*/ 0 w 100"/>
                <a:gd name="T9" fmla="*/ 226 h 260"/>
                <a:gd name="T10" fmla="*/ 100 w 100"/>
                <a:gd name="T11" fmla="*/ 226 h 260"/>
                <a:gd name="T12" fmla="*/ 50 w 100"/>
                <a:gd name="T13" fmla="*/ 0 h 260"/>
                <a:gd name="T14" fmla="*/ 50 w 100"/>
                <a:gd name="T15" fmla="*/ 226 h 260"/>
                <a:gd name="T16" fmla="*/ 0 60000 65536"/>
                <a:gd name="T17" fmla="*/ 0 60000 65536"/>
                <a:gd name="T18" fmla="*/ 0 60000 65536"/>
                <a:gd name="T19" fmla="*/ 0 60000 65536"/>
                <a:gd name="T20" fmla="*/ 0 60000 65536"/>
                <a:gd name="T21" fmla="*/ 0 60000 65536"/>
                <a:gd name="T22" fmla="*/ 0 60000 65536"/>
                <a:gd name="T23" fmla="*/ 0 60000 65536"/>
                <a:gd name="T24" fmla="*/ 0 w 100"/>
                <a:gd name="T25" fmla="*/ 0 h 260"/>
                <a:gd name="T26" fmla="*/ 100 w 100"/>
                <a:gd name="T27" fmla="*/ 260 h 2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 h="260">
                  <a:moveTo>
                    <a:pt x="33" y="260"/>
                  </a:moveTo>
                  <a:lnTo>
                    <a:pt x="66" y="260"/>
                  </a:lnTo>
                  <a:moveTo>
                    <a:pt x="17" y="243"/>
                  </a:moveTo>
                  <a:lnTo>
                    <a:pt x="83" y="243"/>
                  </a:lnTo>
                  <a:moveTo>
                    <a:pt x="0" y="226"/>
                  </a:moveTo>
                  <a:lnTo>
                    <a:pt x="100" y="226"/>
                  </a:lnTo>
                  <a:moveTo>
                    <a:pt x="50" y="0"/>
                  </a:moveTo>
                  <a:lnTo>
                    <a:pt x="50" y="226"/>
                  </a:lnTo>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67" name="Freeform 119"/>
            <p:cNvSpPr>
              <a:spLocks/>
            </p:cNvSpPr>
            <p:nvPr/>
          </p:nvSpPr>
          <p:spPr bwMode="auto">
            <a:xfrm>
              <a:off x="3263" y="1306"/>
              <a:ext cx="156" cy="65"/>
            </a:xfrm>
            <a:custGeom>
              <a:avLst/>
              <a:gdLst>
                <a:gd name="T0" fmla="*/ 156 w 156"/>
                <a:gd name="T1" fmla="*/ 32 h 65"/>
                <a:gd name="T2" fmla="*/ 143 w 156"/>
                <a:gd name="T3" fmla="*/ 65 h 65"/>
                <a:gd name="T4" fmla="*/ 117 w 156"/>
                <a:gd name="T5" fmla="*/ 0 h 65"/>
                <a:gd name="T6" fmla="*/ 91 w 156"/>
                <a:gd name="T7" fmla="*/ 65 h 65"/>
                <a:gd name="T8" fmla="*/ 65 w 156"/>
                <a:gd name="T9" fmla="*/ 0 h 65"/>
                <a:gd name="T10" fmla="*/ 39 w 156"/>
                <a:gd name="T11" fmla="*/ 65 h 65"/>
                <a:gd name="T12" fmla="*/ 13 w 156"/>
                <a:gd name="T13" fmla="*/ 0 h 65"/>
                <a:gd name="T14" fmla="*/ 0 w 156"/>
                <a:gd name="T15" fmla="*/ 32 h 65"/>
                <a:gd name="T16" fmla="*/ 0 60000 65536"/>
                <a:gd name="T17" fmla="*/ 0 60000 65536"/>
                <a:gd name="T18" fmla="*/ 0 60000 65536"/>
                <a:gd name="T19" fmla="*/ 0 60000 65536"/>
                <a:gd name="T20" fmla="*/ 0 60000 65536"/>
                <a:gd name="T21" fmla="*/ 0 60000 65536"/>
                <a:gd name="T22" fmla="*/ 0 60000 65536"/>
                <a:gd name="T23" fmla="*/ 0 60000 65536"/>
                <a:gd name="T24" fmla="*/ 0 w 156"/>
                <a:gd name="T25" fmla="*/ 0 h 65"/>
                <a:gd name="T26" fmla="*/ 156 w 156"/>
                <a:gd name="T27" fmla="*/ 65 h 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6" h="65">
                  <a:moveTo>
                    <a:pt x="156" y="32"/>
                  </a:moveTo>
                  <a:lnTo>
                    <a:pt x="143" y="65"/>
                  </a:lnTo>
                  <a:lnTo>
                    <a:pt x="117" y="0"/>
                  </a:lnTo>
                  <a:lnTo>
                    <a:pt x="91" y="65"/>
                  </a:lnTo>
                  <a:lnTo>
                    <a:pt x="65" y="0"/>
                  </a:lnTo>
                  <a:lnTo>
                    <a:pt x="39" y="65"/>
                  </a:lnTo>
                  <a:lnTo>
                    <a:pt x="13" y="0"/>
                  </a:lnTo>
                  <a:lnTo>
                    <a:pt x="0" y="32"/>
                  </a:lnTo>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68" name="Freeform 120"/>
            <p:cNvSpPr>
              <a:spLocks/>
            </p:cNvSpPr>
            <p:nvPr/>
          </p:nvSpPr>
          <p:spPr bwMode="auto">
            <a:xfrm>
              <a:off x="3965" y="1306"/>
              <a:ext cx="156" cy="65"/>
            </a:xfrm>
            <a:custGeom>
              <a:avLst/>
              <a:gdLst>
                <a:gd name="T0" fmla="*/ 156 w 156"/>
                <a:gd name="T1" fmla="*/ 32 h 65"/>
                <a:gd name="T2" fmla="*/ 143 w 156"/>
                <a:gd name="T3" fmla="*/ 65 h 65"/>
                <a:gd name="T4" fmla="*/ 117 w 156"/>
                <a:gd name="T5" fmla="*/ 0 h 65"/>
                <a:gd name="T6" fmla="*/ 91 w 156"/>
                <a:gd name="T7" fmla="*/ 65 h 65"/>
                <a:gd name="T8" fmla="*/ 65 w 156"/>
                <a:gd name="T9" fmla="*/ 0 h 65"/>
                <a:gd name="T10" fmla="*/ 39 w 156"/>
                <a:gd name="T11" fmla="*/ 65 h 65"/>
                <a:gd name="T12" fmla="*/ 13 w 156"/>
                <a:gd name="T13" fmla="*/ 0 h 65"/>
                <a:gd name="T14" fmla="*/ 0 w 156"/>
                <a:gd name="T15" fmla="*/ 32 h 65"/>
                <a:gd name="T16" fmla="*/ 0 60000 65536"/>
                <a:gd name="T17" fmla="*/ 0 60000 65536"/>
                <a:gd name="T18" fmla="*/ 0 60000 65536"/>
                <a:gd name="T19" fmla="*/ 0 60000 65536"/>
                <a:gd name="T20" fmla="*/ 0 60000 65536"/>
                <a:gd name="T21" fmla="*/ 0 60000 65536"/>
                <a:gd name="T22" fmla="*/ 0 60000 65536"/>
                <a:gd name="T23" fmla="*/ 0 60000 65536"/>
                <a:gd name="T24" fmla="*/ 0 w 156"/>
                <a:gd name="T25" fmla="*/ 0 h 65"/>
                <a:gd name="T26" fmla="*/ 156 w 156"/>
                <a:gd name="T27" fmla="*/ 65 h 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6" h="65">
                  <a:moveTo>
                    <a:pt x="156" y="32"/>
                  </a:moveTo>
                  <a:lnTo>
                    <a:pt x="143" y="65"/>
                  </a:lnTo>
                  <a:lnTo>
                    <a:pt x="117" y="0"/>
                  </a:lnTo>
                  <a:lnTo>
                    <a:pt x="91" y="65"/>
                  </a:lnTo>
                  <a:lnTo>
                    <a:pt x="65" y="0"/>
                  </a:lnTo>
                  <a:lnTo>
                    <a:pt x="39" y="65"/>
                  </a:lnTo>
                  <a:lnTo>
                    <a:pt x="13" y="0"/>
                  </a:lnTo>
                  <a:lnTo>
                    <a:pt x="0" y="32"/>
                  </a:lnTo>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69" name="Line 121"/>
            <p:cNvSpPr>
              <a:spLocks noChangeShapeType="1"/>
            </p:cNvSpPr>
            <p:nvPr/>
          </p:nvSpPr>
          <p:spPr bwMode="auto">
            <a:xfrm>
              <a:off x="3107" y="1338"/>
              <a:ext cx="156"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0" name="Line 122"/>
            <p:cNvSpPr>
              <a:spLocks noChangeShapeType="1"/>
            </p:cNvSpPr>
            <p:nvPr/>
          </p:nvSpPr>
          <p:spPr bwMode="auto">
            <a:xfrm>
              <a:off x="3419" y="1338"/>
              <a:ext cx="546"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1" name="Line 123"/>
            <p:cNvSpPr>
              <a:spLocks noChangeShapeType="1"/>
            </p:cNvSpPr>
            <p:nvPr/>
          </p:nvSpPr>
          <p:spPr bwMode="auto">
            <a:xfrm>
              <a:off x="4121" y="1338"/>
              <a:ext cx="858"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2" name="Oval 124"/>
            <p:cNvSpPr>
              <a:spLocks noChangeArrowheads="1"/>
            </p:cNvSpPr>
            <p:nvPr/>
          </p:nvSpPr>
          <p:spPr bwMode="auto">
            <a:xfrm>
              <a:off x="3559" y="1322"/>
              <a:ext cx="31" cy="33"/>
            </a:xfrm>
            <a:prstGeom prst="ellipse">
              <a:avLst/>
            </a:prstGeom>
            <a:solidFill>
              <a:srgbClr val="000000"/>
            </a:solidFill>
            <a:ln w="0">
              <a:solidFill>
                <a:srgbClr val="000000"/>
              </a:solidFill>
              <a:round/>
              <a:headEnd/>
              <a:tailEnd/>
            </a:ln>
          </p:spPr>
          <p:txBody>
            <a:bodyPr/>
            <a:lstStyle/>
            <a:p>
              <a:endParaRPr lang="en-US"/>
            </a:p>
          </p:txBody>
        </p:sp>
        <p:sp>
          <p:nvSpPr>
            <p:cNvPr id="27673" name="Oval 125"/>
            <p:cNvSpPr>
              <a:spLocks noChangeArrowheads="1"/>
            </p:cNvSpPr>
            <p:nvPr/>
          </p:nvSpPr>
          <p:spPr bwMode="auto">
            <a:xfrm>
              <a:off x="3559" y="1322"/>
              <a:ext cx="31" cy="33"/>
            </a:xfrm>
            <a:prstGeom prst="ellipse">
              <a:avLst/>
            </a:pr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74" name="Freeform 126"/>
            <p:cNvSpPr>
              <a:spLocks/>
            </p:cNvSpPr>
            <p:nvPr/>
          </p:nvSpPr>
          <p:spPr bwMode="auto">
            <a:xfrm>
              <a:off x="3700" y="1744"/>
              <a:ext cx="62" cy="162"/>
            </a:xfrm>
            <a:custGeom>
              <a:avLst/>
              <a:gdLst>
                <a:gd name="T0" fmla="*/ 31 w 62"/>
                <a:gd name="T1" fmla="*/ 162 h 162"/>
                <a:gd name="T2" fmla="*/ 0 w 62"/>
                <a:gd name="T3" fmla="*/ 149 h 162"/>
                <a:gd name="T4" fmla="*/ 62 w 62"/>
                <a:gd name="T5" fmla="*/ 122 h 162"/>
                <a:gd name="T6" fmla="*/ 0 w 62"/>
                <a:gd name="T7" fmla="*/ 95 h 162"/>
                <a:gd name="T8" fmla="*/ 62 w 62"/>
                <a:gd name="T9" fmla="*/ 68 h 162"/>
                <a:gd name="T10" fmla="*/ 0 w 62"/>
                <a:gd name="T11" fmla="*/ 41 h 162"/>
                <a:gd name="T12" fmla="*/ 62 w 62"/>
                <a:gd name="T13" fmla="*/ 14 h 162"/>
                <a:gd name="T14" fmla="*/ 31 w 62"/>
                <a:gd name="T15" fmla="*/ 0 h 162"/>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162"/>
                <a:gd name="T26" fmla="*/ 62 w 62"/>
                <a:gd name="T27" fmla="*/ 162 h 1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162">
                  <a:moveTo>
                    <a:pt x="31" y="162"/>
                  </a:moveTo>
                  <a:lnTo>
                    <a:pt x="0" y="149"/>
                  </a:lnTo>
                  <a:lnTo>
                    <a:pt x="62" y="122"/>
                  </a:lnTo>
                  <a:lnTo>
                    <a:pt x="0" y="95"/>
                  </a:lnTo>
                  <a:lnTo>
                    <a:pt x="62" y="68"/>
                  </a:lnTo>
                  <a:lnTo>
                    <a:pt x="0" y="41"/>
                  </a:lnTo>
                  <a:lnTo>
                    <a:pt x="62" y="14"/>
                  </a:lnTo>
                  <a:lnTo>
                    <a:pt x="31" y="0"/>
                  </a:lnTo>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75" name="Freeform 127"/>
            <p:cNvSpPr>
              <a:spLocks/>
            </p:cNvSpPr>
            <p:nvPr/>
          </p:nvSpPr>
          <p:spPr bwMode="auto">
            <a:xfrm>
              <a:off x="3575" y="1338"/>
              <a:ext cx="156" cy="406"/>
            </a:xfrm>
            <a:custGeom>
              <a:avLst/>
              <a:gdLst>
                <a:gd name="T0" fmla="*/ 156 w 156"/>
                <a:gd name="T1" fmla="*/ 406 h 406"/>
                <a:gd name="T2" fmla="*/ 156 w 156"/>
                <a:gd name="T3" fmla="*/ 244 h 406"/>
                <a:gd name="T4" fmla="*/ 0 w 156"/>
                <a:gd name="T5" fmla="*/ 244 h 406"/>
                <a:gd name="T6" fmla="*/ 0 w 156"/>
                <a:gd name="T7" fmla="*/ 0 h 406"/>
                <a:gd name="T8" fmla="*/ 0 60000 65536"/>
                <a:gd name="T9" fmla="*/ 0 60000 65536"/>
                <a:gd name="T10" fmla="*/ 0 60000 65536"/>
                <a:gd name="T11" fmla="*/ 0 60000 65536"/>
                <a:gd name="T12" fmla="*/ 0 w 156"/>
                <a:gd name="T13" fmla="*/ 0 h 406"/>
                <a:gd name="T14" fmla="*/ 156 w 156"/>
                <a:gd name="T15" fmla="*/ 406 h 406"/>
              </a:gdLst>
              <a:ahLst/>
              <a:cxnLst>
                <a:cxn ang="T8">
                  <a:pos x="T0" y="T1"/>
                </a:cxn>
                <a:cxn ang="T9">
                  <a:pos x="T2" y="T3"/>
                </a:cxn>
                <a:cxn ang="T10">
                  <a:pos x="T4" y="T5"/>
                </a:cxn>
                <a:cxn ang="T11">
                  <a:pos x="T6" y="T7"/>
                </a:cxn>
              </a:cxnLst>
              <a:rect l="T12" t="T13" r="T14" b="T15"/>
              <a:pathLst>
                <a:path w="156" h="406">
                  <a:moveTo>
                    <a:pt x="156" y="406"/>
                  </a:moveTo>
                  <a:lnTo>
                    <a:pt x="156" y="244"/>
                  </a:lnTo>
                  <a:lnTo>
                    <a:pt x="0" y="244"/>
                  </a:lnTo>
                  <a:lnTo>
                    <a:pt x="0" y="0"/>
                  </a:lnTo>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76" name="Line 128"/>
            <p:cNvSpPr>
              <a:spLocks noChangeShapeType="1"/>
            </p:cNvSpPr>
            <p:nvPr/>
          </p:nvSpPr>
          <p:spPr bwMode="auto">
            <a:xfrm>
              <a:off x="3731" y="1906"/>
              <a:ext cx="0" cy="162"/>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7" name="Line 129"/>
            <p:cNvSpPr>
              <a:spLocks noChangeShapeType="1"/>
            </p:cNvSpPr>
            <p:nvPr/>
          </p:nvSpPr>
          <p:spPr bwMode="auto">
            <a:xfrm flipH="1">
              <a:off x="3574" y="2068"/>
              <a:ext cx="157"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8" name="Rectangle 130"/>
            <p:cNvSpPr>
              <a:spLocks noChangeArrowheads="1"/>
            </p:cNvSpPr>
            <p:nvPr/>
          </p:nvSpPr>
          <p:spPr bwMode="auto">
            <a:xfrm>
              <a:off x="3297" y="1185"/>
              <a:ext cx="9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1k</a:t>
              </a:r>
              <a:endParaRPr lang="en-US"/>
            </a:p>
          </p:txBody>
        </p:sp>
        <p:sp>
          <p:nvSpPr>
            <p:cNvPr id="27679" name="Rectangle 131"/>
            <p:cNvSpPr>
              <a:spLocks noChangeArrowheads="1"/>
            </p:cNvSpPr>
            <p:nvPr/>
          </p:nvSpPr>
          <p:spPr bwMode="auto">
            <a:xfrm>
              <a:off x="3976" y="1185"/>
              <a:ext cx="14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10k</a:t>
              </a:r>
              <a:endParaRPr lang="en-US"/>
            </a:p>
          </p:txBody>
        </p:sp>
        <p:sp>
          <p:nvSpPr>
            <p:cNvPr id="27680" name="Freeform 132"/>
            <p:cNvSpPr>
              <a:spLocks noEditPoints="1"/>
            </p:cNvSpPr>
            <p:nvPr/>
          </p:nvSpPr>
          <p:spPr bwMode="auto">
            <a:xfrm>
              <a:off x="3524" y="2068"/>
              <a:ext cx="100" cy="260"/>
            </a:xfrm>
            <a:custGeom>
              <a:avLst/>
              <a:gdLst>
                <a:gd name="T0" fmla="*/ 33 w 100"/>
                <a:gd name="T1" fmla="*/ 260 h 260"/>
                <a:gd name="T2" fmla="*/ 67 w 100"/>
                <a:gd name="T3" fmla="*/ 260 h 260"/>
                <a:gd name="T4" fmla="*/ 17 w 100"/>
                <a:gd name="T5" fmla="*/ 243 h 260"/>
                <a:gd name="T6" fmla="*/ 84 w 100"/>
                <a:gd name="T7" fmla="*/ 243 h 260"/>
                <a:gd name="T8" fmla="*/ 0 w 100"/>
                <a:gd name="T9" fmla="*/ 226 h 260"/>
                <a:gd name="T10" fmla="*/ 100 w 100"/>
                <a:gd name="T11" fmla="*/ 226 h 260"/>
                <a:gd name="T12" fmla="*/ 50 w 100"/>
                <a:gd name="T13" fmla="*/ 0 h 260"/>
                <a:gd name="T14" fmla="*/ 50 w 100"/>
                <a:gd name="T15" fmla="*/ 226 h 260"/>
                <a:gd name="T16" fmla="*/ 0 60000 65536"/>
                <a:gd name="T17" fmla="*/ 0 60000 65536"/>
                <a:gd name="T18" fmla="*/ 0 60000 65536"/>
                <a:gd name="T19" fmla="*/ 0 60000 65536"/>
                <a:gd name="T20" fmla="*/ 0 60000 65536"/>
                <a:gd name="T21" fmla="*/ 0 60000 65536"/>
                <a:gd name="T22" fmla="*/ 0 60000 65536"/>
                <a:gd name="T23" fmla="*/ 0 60000 65536"/>
                <a:gd name="T24" fmla="*/ 0 w 100"/>
                <a:gd name="T25" fmla="*/ 0 h 260"/>
                <a:gd name="T26" fmla="*/ 100 w 100"/>
                <a:gd name="T27" fmla="*/ 260 h 2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 h="260">
                  <a:moveTo>
                    <a:pt x="33" y="260"/>
                  </a:moveTo>
                  <a:lnTo>
                    <a:pt x="67" y="260"/>
                  </a:lnTo>
                  <a:moveTo>
                    <a:pt x="17" y="243"/>
                  </a:moveTo>
                  <a:lnTo>
                    <a:pt x="84" y="243"/>
                  </a:lnTo>
                  <a:moveTo>
                    <a:pt x="0" y="226"/>
                  </a:moveTo>
                  <a:lnTo>
                    <a:pt x="100" y="226"/>
                  </a:lnTo>
                  <a:moveTo>
                    <a:pt x="50" y="0"/>
                  </a:moveTo>
                  <a:lnTo>
                    <a:pt x="50" y="226"/>
                  </a:lnTo>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81" name="Rectangle 137"/>
            <p:cNvSpPr>
              <a:spLocks noChangeArrowheads="1"/>
            </p:cNvSpPr>
            <p:nvPr/>
          </p:nvSpPr>
          <p:spPr bwMode="auto">
            <a:xfrm>
              <a:off x="3788" y="1725"/>
              <a:ext cx="2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r</a:t>
              </a:r>
              <a:endParaRPr lang="en-US"/>
            </a:p>
          </p:txBody>
        </p:sp>
        <p:sp>
          <p:nvSpPr>
            <p:cNvPr id="27682" name="Rectangle 138"/>
            <p:cNvSpPr>
              <a:spLocks noChangeArrowheads="1"/>
            </p:cNvSpPr>
            <p:nvPr/>
          </p:nvSpPr>
          <p:spPr bwMode="auto">
            <a:xfrm>
              <a:off x="3812" y="1786"/>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d</a:t>
              </a:r>
              <a:endParaRPr lang="en-US"/>
            </a:p>
          </p:txBody>
        </p:sp>
        <p:sp>
          <p:nvSpPr>
            <p:cNvPr id="27683" name="Rectangle 139"/>
            <p:cNvSpPr>
              <a:spLocks noChangeArrowheads="1"/>
            </p:cNvSpPr>
            <p:nvPr/>
          </p:nvSpPr>
          <p:spPr bwMode="auto">
            <a:xfrm>
              <a:off x="3781" y="1527"/>
              <a:ext cx="2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a:t>
              </a:r>
              <a:endParaRPr lang="en-US"/>
            </a:p>
          </p:txBody>
        </p:sp>
        <p:sp>
          <p:nvSpPr>
            <p:cNvPr id="27684" name="Rectangle 140"/>
            <p:cNvSpPr>
              <a:spLocks noChangeArrowheads="1"/>
            </p:cNvSpPr>
            <p:nvPr/>
          </p:nvSpPr>
          <p:spPr bwMode="auto">
            <a:xfrm>
              <a:off x="3765" y="1953"/>
              <a:ext cx="5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a:t>
              </a:r>
              <a:endParaRPr lang="en-US"/>
            </a:p>
          </p:txBody>
        </p:sp>
        <p:sp>
          <p:nvSpPr>
            <p:cNvPr id="27685" name="Freeform 141"/>
            <p:cNvSpPr>
              <a:spLocks noEditPoints="1"/>
            </p:cNvSpPr>
            <p:nvPr/>
          </p:nvSpPr>
          <p:spPr bwMode="auto">
            <a:xfrm>
              <a:off x="4227" y="1971"/>
              <a:ext cx="100" cy="260"/>
            </a:xfrm>
            <a:custGeom>
              <a:avLst/>
              <a:gdLst>
                <a:gd name="T0" fmla="*/ 34 w 100"/>
                <a:gd name="T1" fmla="*/ 260 h 260"/>
                <a:gd name="T2" fmla="*/ 67 w 100"/>
                <a:gd name="T3" fmla="*/ 260 h 260"/>
                <a:gd name="T4" fmla="*/ 17 w 100"/>
                <a:gd name="T5" fmla="*/ 242 h 260"/>
                <a:gd name="T6" fmla="*/ 83 w 100"/>
                <a:gd name="T7" fmla="*/ 242 h 260"/>
                <a:gd name="T8" fmla="*/ 0 w 100"/>
                <a:gd name="T9" fmla="*/ 225 h 260"/>
                <a:gd name="T10" fmla="*/ 100 w 100"/>
                <a:gd name="T11" fmla="*/ 225 h 260"/>
                <a:gd name="T12" fmla="*/ 50 w 100"/>
                <a:gd name="T13" fmla="*/ 0 h 260"/>
                <a:gd name="T14" fmla="*/ 50 w 100"/>
                <a:gd name="T15" fmla="*/ 225 h 260"/>
                <a:gd name="T16" fmla="*/ 0 60000 65536"/>
                <a:gd name="T17" fmla="*/ 0 60000 65536"/>
                <a:gd name="T18" fmla="*/ 0 60000 65536"/>
                <a:gd name="T19" fmla="*/ 0 60000 65536"/>
                <a:gd name="T20" fmla="*/ 0 60000 65536"/>
                <a:gd name="T21" fmla="*/ 0 60000 65536"/>
                <a:gd name="T22" fmla="*/ 0 60000 65536"/>
                <a:gd name="T23" fmla="*/ 0 60000 65536"/>
                <a:gd name="T24" fmla="*/ 0 w 100"/>
                <a:gd name="T25" fmla="*/ 0 h 260"/>
                <a:gd name="T26" fmla="*/ 100 w 100"/>
                <a:gd name="T27" fmla="*/ 260 h 2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 h="260">
                  <a:moveTo>
                    <a:pt x="34" y="260"/>
                  </a:moveTo>
                  <a:lnTo>
                    <a:pt x="67" y="260"/>
                  </a:lnTo>
                  <a:moveTo>
                    <a:pt x="17" y="242"/>
                  </a:moveTo>
                  <a:lnTo>
                    <a:pt x="83" y="242"/>
                  </a:lnTo>
                  <a:moveTo>
                    <a:pt x="0" y="225"/>
                  </a:moveTo>
                  <a:lnTo>
                    <a:pt x="100" y="225"/>
                  </a:lnTo>
                  <a:moveTo>
                    <a:pt x="50" y="0"/>
                  </a:moveTo>
                  <a:lnTo>
                    <a:pt x="50" y="225"/>
                  </a:lnTo>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86" name="Freeform 142"/>
            <p:cNvSpPr>
              <a:spLocks/>
            </p:cNvSpPr>
            <p:nvPr/>
          </p:nvSpPr>
          <p:spPr bwMode="auto">
            <a:xfrm>
              <a:off x="4152" y="1744"/>
              <a:ext cx="250" cy="260"/>
            </a:xfrm>
            <a:custGeom>
              <a:avLst/>
              <a:gdLst>
                <a:gd name="T0" fmla="*/ 125 w 250"/>
                <a:gd name="T1" fmla="*/ 0 h 260"/>
                <a:gd name="T2" fmla="*/ 0 w 250"/>
                <a:gd name="T3" fmla="*/ 130 h 260"/>
                <a:gd name="T4" fmla="*/ 125 w 250"/>
                <a:gd name="T5" fmla="*/ 260 h 260"/>
                <a:gd name="T6" fmla="*/ 250 w 250"/>
                <a:gd name="T7" fmla="*/ 130 h 260"/>
                <a:gd name="T8" fmla="*/ 125 w 250"/>
                <a:gd name="T9" fmla="*/ 0 h 260"/>
                <a:gd name="T10" fmla="*/ 0 60000 65536"/>
                <a:gd name="T11" fmla="*/ 0 60000 65536"/>
                <a:gd name="T12" fmla="*/ 0 60000 65536"/>
                <a:gd name="T13" fmla="*/ 0 60000 65536"/>
                <a:gd name="T14" fmla="*/ 0 60000 65536"/>
                <a:gd name="T15" fmla="*/ 0 w 250"/>
                <a:gd name="T16" fmla="*/ 0 h 260"/>
                <a:gd name="T17" fmla="*/ 250 w 250"/>
                <a:gd name="T18" fmla="*/ 260 h 260"/>
              </a:gdLst>
              <a:ahLst/>
              <a:cxnLst>
                <a:cxn ang="T10">
                  <a:pos x="T0" y="T1"/>
                </a:cxn>
                <a:cxn ang="T11">
                  <a:pos x="T2" y="T3"/>
                </a:cxn>
                <a:cxn ang="T12">
                  <a:pos x="T4" y="T5"/>
                </a:cxn>
                <a:cxn ang="T13">
                  <a:pos x="T6" y="T7"/>
                </a:cxn>
                <a:cxn ang="T14">
                  <a:pos x="T8" y="T9"/>
                </a:cxn>
              </a:cxnLst>
              <a:rect l="T15" t="T16" r="T17" b="T18"/>
              <a:pathLst>
                <a:path w="250" h="260">
                  <a:moveTo>
                    <a:pt x="125" y="0"/>
                  </a:moveTo>
                  <a:lnTo>
                    <a:pt x="0" y="130"/>
                  </a:lnTo>
                  <a:lnTo>
                    <a:pt x="125" y="260"/>
                  </a:lnTo>
                  <a:lnTo>
                    <a:pt x="250" y="130"/>
                  </a:lnTo>
                  <a:lnTo>
                    <a:pt x="1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7" name="Freeform 143"/>
            <p:cNvSpPr>
              <a:spLocks/>
            </p:cNvSpPr>
            <p:nvPr/>
          </p:nvSpPr>
          <p:spPr bwMode="auto">
            <a:xfrm>
              <a:off x="4152" y="1744"/>
              <a:ext cx="250" cy="260"/>
            </a:xfrm>
            <a:custGeom>
              <a:avLst/>
              <a:gdLst>
                <a:gd name="T0" fmla="*/ 125 w 250"/>
                <a:gd name="T1" fmla="*/ 0 h 260"/>
                <a:gd name="T2" fmla="*/ 0 w 250"/>
                <a:gd name="T3" fmla="*/ 130 h 260"/>
                <a:gd name="T4" fmla="*/ 125 w 250"/>
                <a:gd name="T5" fmla="*/ 260 h 260"/>
                <a:gd name="T6" fmla="*/ 250 w 250"/>
                <a:gd name="T7" fmla="*/ 130 h 260"/>
                <a:gd name="T8" fmla="*/ 125 w 250"/>
                <a:gd name="T9" fmla="*/ 0 h 260"/>
                <a:gd name="T10" fmla="*/ 0 60000 65536"/>
                <a:gd name="T11" fmla="*/ 0 60000 65536"/>
                <a:gd name="T12" fmla="*/ 0 60000 65536"/>
                <a:gd name="T13" fmla="*/ 0 60000 65536"/>
                <a:gd name="T14" fmla="*/ 0 60000 65536"/>
                <a:gd name="T15" fmla="*/ 0 w 250"/>
                <a:gd name="T16" fmla="*/ 0 h 260"/>
                <a:gd name="T17" fmla="*/ 250 w 250"/>
                <a:gd name="T18" fmla="*/ 260 h 260"/>
              </a:gdLst>
              <a:ahLst/>
              <a:cxnLst>
                <a:cxn ang="T10">
                  <a:pos x="T0" y="T1"/>
                </a:cxn>
                <a:cxn ang="T11">
                  <a:pos x="T2" y="T3"/>
                </a:cxn>
                <a:cxn ang="T12">
                  <a:pos x="T4" y="T5"/>
                </a:cxn>
                <a:cxn ang="T13">
                  <a:pos x="T6" y="T7"/>
                </a:cxn>
                <a:cxn ang="T14">
                  <a:pos x="T8" y="T9"/>
                </a:cxn>
              </a:cxnLst>
              <a:rect l="T15" t="T16" r="T17" b="T18"/>
              <a:pathLst>
                <a:path w="250" h="260">
                  <a:moveTo>
                    <a:pt x="125" y="0"/>
                  </a:moveTo>
                  <a:lnTo>
                    <a:pt x="0" y="130"/>
                  </a:lnTo>
                  <a:lnTo>
                    <a:pt x="125" y="260"/>
                  </a:lnTo>
                  <a:lnTo>
                    <a:pt x="250" y="130"/>
                  </a:lnTo>
                  <a:lnTo>
                    <a:pt x="125" y="0"/>
                  </a:lnTo>
                  <a:close/>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88" name="Freeform 144"/>
            <p:cNvSpPr>
              <a:spLocks/>
            </p:cNvSpPr>
            <p:nvPr/>
          </p:nvSpPr>
          <p:spPr bwMode="auto">
            <a:xfrm>
              <a:off x="4667" y="1549"/>
              <a:ext cx="156" cy="66"/>
            </a:xfrm>
            <a:custGeom>
              <a:avLst/>
              <a:gdLst>
                <a:gd name="T0" fmla="*/ 156 w 156"/>
                <a:gd name="T1" fmla="*/ 33 h 66"/>
                <a:gd name="T2" fmla="*/ 143 w 156"/>
                <a:gd name="T3" fmla="*/ 66 h 66"/>
                <a:gd name="T4" fmla="*/ 117 w 156"/>
                <a:gd name="T5" fmla="*/ 0 h 66"/>
                <a:gd name="T6" fmla="*/ 91 w 156"/>
                <a:gd name="T7" fmla="*/ 66 h 66"/>
                <a:gd name="T8" fmla="*/ 65 w 156"/>
                <a:gd name="T9" fmla="*/ 0 h 66"/>
                <a:gd name="T10" fmla="*/ 39 w 156"/>
                <a:gd name="T11" fmla="*/ 66 h 66"/>
                <a:gd name="T12" fmla="*/ 13 w 156"/>
                <a:gd name="T13" fmla="*/ 0 h 66"/>
                <a:gd name="T14" fmla="*/ 0 w 156"/>
                <a:gd name="T15" fmla="*/ 33 h 66"/>
                <a:gd name="T16" fmla="*/ 0 60000 65536"/>
                <a:gd name="T17" fmla="*/ 0 60000 65536"/>
                <a:gd name="T18" fmla="*/ 0 60000 65536"/>
                <a:gd name="T19" fmla="*/ 0 60000 65536"/>
                <a:gd name="T20" fmla="*/ 0 60000 65536"/>
                <a:gd name="T21" fmla="*/ 0 60000 65536"/>
                <a:gd name="T22" fmla="*/ 0 60000 65536"/>
                <a:gd name="T23" fmla="*/ 0 60000 65536"/>
                <a:gd name="T24" fmla="*/ 0 w 156"/>
                <a:gd name="T25" fmla="*/ 0 h 66"/>
                <a:gd name="T26" fmla="*/ 156 w 156"/>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6" h="66">
                  <a:moveTo>
                    <a:pt x="156" y="33"/>
                  </a:moveTo>
                  <a:lnTo>
                    <a:pt x="143" y="66"/>
                  </a:lnTo>
                  <a:lnTo>
                    <a:pt x="117" y="0"/>
                  </a:lnTo>
                  <a:lnTo>
                    <a:pt x="91" y="66"/>
                  </a:lnTo>
                  <a:lnTo>
                    <a:pt x="65" y="0"/>
                  </a:lnTo>
                  <a:lnTo>
                    <a:pt x="39" y="66"/>
                  </a:lnTo>
                  <a:lnTo>
                    <a:pt x="13" y="0"/>
                  </a:lnTo>
                  <a:lnTo>
                    <a:pt x="0" y="33"/>
                  </a:lnTo>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89" name="Rectangle 145"/>
            <p:cNvSpPr>
              <a:spLocks noChangeArrowheads="1"/>
            </p:cNvSpPr>
            <p:nvPr/>
          </p:nvSpPr>
          <p:spPr bwMode="auto">
            <a:xfrm>
              <a:off x="4716" y="1404"/>
              <a:ext cx="6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r</a:t>
              </a:r>
              <a:r>
                <a:rPr lang="en-US" sz="1100" baseline="-25000">
                  <a:solidFill>
                    <a:srgbClr val="000000"/>
                  </a:solidFill>
                </a:rPr>
                <a:t>o</a:t>
              </a:r>
              <a:endParaRPr lang="en-US"/>
            </a:p>
          </p:txBody>
        </p:sp>
        <p:sp>
          <p:nvSpPr>
            <p:cNvPr id="27690" name="Line 147"/>
            <p:cNvSpPr>
              <a:spLocks noChangeShapeType="1"/>
            </p:cNvSpPr>
            <p:nvPr/>
          </p:nvSpPr>
          <p:spPr bwMode="auto">
            <a:xfrm flipV="1">
              <a:off x="4277" y="1582"/>
              <a:ext cx="0" cy="162"/>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1" name="Line 148"/>
            <p:cNvSpPr>
              <a:spLocks noChangeShapeType="1"/>
            </p:cNvSpPr>
            <p:nvPr/>
          </p:nvSpPr>
          <p:spPr bwMode="auto">
            <a:xfrm>
              <a:off x="4277" y="1582"/>
              <a:ext cx="39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2" name="Line 149"/>
            <p:cNvSpPr>
              <a:spLocks noChangeShapeType="1"/>
            </p:cNvSpPr>
            <p:nvPr/>
          </p:nvSpPr>
          <p:spPr bwMode="auto">
            <a:xfrm>
              <a:off x="4823" y="1582"/>
              <a:ext cx="39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3" name="Line 150"/>
            <p:cNvSpPr>
              <a:spLocks noChangeShapeType="1"/>
            </p:cNvSpPr>
            <p:nvPr/>
          </p:nvSpPr>
          <p:spPr bwMode="auto">
            <a:xfrm>
              <a:off x="4979" y="1338"/>
              <a:ext cx="0" cy="244"/>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4" name="Oval 151"/>
            <p:cNvSpPr>
              <a:spLocks noChangeArrowheads="1"/>
            </p:cNvSpPr>
            <p:nvPr/>
          </p:nvSpPr>
          <p:spPr bwMode="auto">
            <a:xfrm>
              <a:off x="5198" y="1566"/>
              <a:ext cx="31" cy="32"/>
            </a:xfrm>
            <a:prstGeom prst="ellipse">
              <a:avLst/>
            </a:prstGeom>
            <a:solidFill>
              <a:srgbClr val="FFFFFF"/>
            </a:solidFill>
            <a:ln w="0">
              <a:solidFill>
                <a:srgbClr val="000000"/>
              </a:solidFill>
              <a:round/>
              <a:headEnd/>
              <a:tailEnd/>
            </a:ln>
          </p:spPr>
          <p:txBody>
            <a:bodyPr/>
            <a:lstStyle/>
            <a:p>
              <a:endParaRPr lang="en-US"/>
            </a:p>
          </p:txBody>
        </p:sp>
        <p:sp>
          <p:nvSpPr>
            <p:cNvPr id="27695" name="Oval 152"/>
            <p:cNvSpPr>
              <a:spLocks noChangeArrowheads="1"/>
            </p:cNvSpPr>
            <p:nvPr/>
          </p:nvSpPr>
          <p:spPr bwMode="auto">
            <a:xfrm>
              <a:off x="5198" y="1566"/>
              <a:ext cx="31" cy="32"/>
            </a:xfrm>
            <a:prstGeom prst="ellipse">
              <a:avLst/>
            </a:pr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96" name="Oval 153"/>
            <p:cNvSpPr>
              <a:spLocks noChangeArrowheads="1"/>
            </p:cNvSpPr>
            <p:nvPr/>
          </p:nvSpPr>
          <p:spPr bwMode="auto">
            <a:xfrm>
              <a:off x="4964" y="1566"/>
              <a:ext cx="31" cy="32"/>
            </a:xfrm>
            <a:prstGeom prst="ellipse">
              <a:avLst/>
            </a:prstGeom>
            <a:solidFill>
              <a:srgbClr val="000000"/>
            </a:solidFill>
            <a:ln w="0">
              <a:solidFill>
                <a:srgbClr val="000000"/>
              </a:solidFill>
              <a:round/>
              <a:headEnd/>
              <a:tailEnd/>
            </a:ln>
          </p:spPr>
          <p:txBody>
            <a:bodyPr/>
            <a:lstStyle/>
            <a:p>
              <a:endParaRPr lang="en-US"/>
            </a:p>
          </p:txBody>
        </p:sp>
        <p:sp>
          <p:nvSpPr>
            <p:cNvPr id="27697" name="Oval 154"/>
            <p:cNvSpPr>
              <a:spLocks noChangeArrowheads="1"/>
            </p:cNvSpPr>
            <p:nvPr/>
          </p:nvSpPr>
          <p:spPr bwMode="auto">
            <a:xfrm>
              <a:off x="4964" y="1566"/>
              <a:ext cx="31" cy="32"/>
            </a:xfrm>
            <a:prstGeom prst="ellipse">
              <a:avLst/>
            </a:pr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98" name="Line 155"/>
            <p:cNvSpPr>
              <a:spLocks noChangeShapeType="1"/>
            </p:cNvSpPr>
            <p:nvPr/>
          </p:nvSpPr>
          <p:spPr bwMode="auto">
            <a:xfrm>
              <a:off x="4394" y="1541"/>
              <a:ext cx="78" cy="82"/>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9" name="Line 156"/>
            <p:cNvSpPr>
              <a:spLocks noChangeShapeType="1"/>
            </p:cNvSpPr>
            <p:nvPr/>
          </p:nvSpPr>
          <p:spPr bwMode="auto">
            <a:xfrm flipH="1">
              <a:off x="4394" y="1541"/>
              <a:ext cx="78" cy="82"/>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0" name="Rectangle 157"/>
            <p:cNvSpPr>
              <a:spLocks noChangeArrowheads="1"/>
            </p:cNvSpPr>
            <p:nvPr/>
          </p:nvSpPr>
          <p:spPr bwMode="auto">
            <a:xfrm>
              <a:off x="4319" y="1428"/>
              <a:ext cx="23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Break</a:t>
              </a:r>
              <a:endParaRPr lang="en-US"/>
            </a:p>
          </p:txBody>
        </p:sp>
        <p:sp>
          <p:nvSpPr>
            <p:cNvPr id="27701" name="Rectangle 158"/>
            <p:cNvSpPr>
              <a:spLocks noChangeArrowheads="1"/>
            </p:cNvSpPr>
            <p:nvPr/>
          </p:nvSpPr>
          <p:spPr bwMode="auto">
            <a:xfrm>
              <a:off x="4296" y="1672"/>
              <a:ext cx="5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a:t>
              </a:r>
              <a:endParaRPr lang="en-US"/>
            </a:p>
          </p:txBody>
        </p:sp>
        <p:sp>
          <p:nvSpPr>
            <p:cNvPr id="27702" name="Rectangle 159"/>
            <p:cNvSpPr>
              <a:spLocks noChangeArrowheads="1"/>
            </p:cNvSpPr>
            <p:nvPr/>
          </p:nvSpPr>
          <p:spPr bwMode="auto">
            <a:xfrm>
              <a:off x="4374" y="1907"/>
              <a:ext cx="32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100">
                  <a:solidFill>
                    <a:srgbClr val="000000"/>
                  </a:solidFill>
                </a:rPr>
                <a:t>A</a:t>
              </a:r>
              <a:r>
                <a:rPr lang="en-US" sz="1100" baseline="-25000">
                  <a:solidFill>
                    <a:srgbClr val="000000"/>
                  </a:solidFill>
                </a:rPr>
                <a:t>rOL</a:t>
              </a:r>
              <a:r>
                <a:rPr lang="en-US" sz="1100">
                  <a:solidFill>
                    <a:srgbClr val="000000"/>
                  </a:solidFill>
                </a:rPr>
                <a:t>i</a:t>
              </a:r>
              <a:r>
                <a:rPr lang="en-US" sz="1100" baseline="-25000">
                  <a:solidFill>
                    <a:srgbClr val="000000"/>
                  </a:solidFill>
                </a:rPr>
                <a:t>rd</a:t>
              </a:r>
              <a:endParaRPr lang="en-US" sz="1100">
                <a:solidFill>
                  <a:srgbClr val="000000"/>
                </a:solidFill>
              </a:endParaRPr>
            </a:p>
          </p:txBody>
        </p:sp>
        <p:sp>
          <p:nvSpPr>
            <p:cNvPr id="27703" name="Oval 161"/>
            <p:cNvSpPr>
              <a:spLocks noChangeArrowheads="1"/>
            </p:cNvSpPr>
            <p:nvPr/>
          </p:nvSpPr>
          <p:spPr bwMode="auto">
            <a:xfrm>
              <a:off x="5198" y="1809"/>
              <a:ext cx="31" cy="32"/>
            </a:xfrm>
            <a:prstGeom prst="ellipse">
              <a:avLst/>
            </a:prstGeom>
            <a:solidFill>
              <a:srgbClr val="FFFFFF"/>
            </a:solidFill>
            <a:ln w="0">
              <a:solidFill>
                <a:srgbClr val="000000"/>
              </a:solidFill>
              <a:round/>
              <a:headEnd/>
              <a:tailEnd/>
            </a:ln>
          </p:spPr>
          <p:txBody>
            <a:bodyPr/>
            <a:lstStyle/>
            <a:p>
              <a:endParaRPr lang="en-US"/>
            </a:p>
          </p:txBody>
        </p:sp>
        <p:sp>
          <p:nvSpPr>
            <p:cNvPr id="27704" name="Oval 162"/>
            <p:cNvSpPr>
              <a:spLocks noChangeArrowheads="1"/>
            </p:cNvSpPr>
            <p:nvPr/>
          </p:nvSpPr>
          <p:spPr bwMode="auto">
            <a:xfrm>
              <a:off x="5198" y="1809"/>
              <a:ext cx="31" cy="32"/>
            </a:xfrm>
            <a:prstGeom prst="ellipse">
              <a:avLst/>
            </a:pr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05" name="Rectangle 165"/>
            <p:cNvSpPr>
              <a:spLocks noChangeArrowheads="1"/>
            </p:cNvSpPr>
            <p:nvPr/>
          </p:nvSpPr>
          <p:spPr bwMode="auto">
            <a:xfrm>
              <a:off x="3442" y="1536"/>
              <a:ext cx="7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v</a:t>
              </a:r>
              <a:r>
                <a:rPr lang="en-US" sz="1100" baseline="-25000">
                  <a:solidFill>
                    <a:srgbClr val="000000"/>
                  </a:solidFill>
                </a:rPr>
                <a:t>n</a:t>
              </a:r>
              <a:endParaRPr lang="en-US"/>
            </a:p>
          </p:txBody>
        </p:sp>
        <p:sp>
          <p:nvSpPr>
            <p:cNvPr id="27706" name="Rectangle 170"/>
            <p:cNvSpPr>
              <a:spLocks noChangeArrowheads="1"/>
            </p:cNvSpPr>
            <p:nvPr/>
          </p:nvSpPr>
          <p:spPr bwMode="auto">
            <a:xfrm>
              <a:off x="3426" y="2008"/>
              <a:ext cx="7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100">
                  <a:solidFill>
                    <a:srgbClr val="000000"/>
                  </a:solidFill>
                </a:rPr>
                <a:t>v</a:t>
              </a:r>
              <a:r>
                <a:rPr lang="en-US" sz="1100" baseline="-25000">
                  <a:solidFill>
                    <a:srgbClr val="000000"/>
                  </a:solidFill>
                </a:rPr>
                <a:t>p</a:t>
              </a:r>
              <a:endParaRPr lang="en-US"/>
            </a:p>
          </p:txBody>
        </p:sp>
        <p:sp>
          <p:nvSpPr>
            <p:cNvPr id="27707" name="Line 236"/>
            <p:cNvSpPr>
              <a:spLocks noChangeShapeType="1"/>
            </p:cNvSpPr>
            <p:nvPr/>
          </p:nvSpPr>
          <p:spPr bwMode="auto">
            <a:xfrm flipV="1">
              <a:off x="3576" y="2108"/>
              <a:ext cx="0" cy="1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08" name="Rectangle 237"/>
            <p:cNvSpPr>
              <a:spLocks noChangeArrowheads="1"/>
            </p:cNvSpPr>
            <p:nvPr/>
          </p:nvSpPr>
          <p:spPr bwMode="auto">
            <a:xfrm>
              <a:off x="3422" y="2150"/>
              <a:ext cx="8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100">
                  <a:solidFill>
                    <a:srgbClr val="000000"/>
                  </a:solidFill>
                </a:rPr>
                <a:t>i</a:t>
              </a:r>
              <a:r>
                <a:rPr lang="en-US" sz="1100" baseline="-25000">
                  <a:solidFill>
                    <a:srgbClr val="000000"/>
                  </a:solidFill>
                </a:rPr>
                <a:t>rd</a:t>
              </a:r>
              <a:endParaRPr lang="en-US"/>
            </a:p>
          </p:txBody>
        </p:sp>
      </p:grpSp>
      <p:graphicFrame>
        <p:nvGraphicFramePr>
          <p:cNvPr id="27662" name="Object 238"/>
          <p:cNvGraphicFramePr>
            <a:graphicFrameLocks noChangeAspect="1"/>
          </p:cNvGraphicFramePr>
          <p:nvPr/>
        </p:nvGraphicFramePr>
        <p:xfrm>
          <a:off x="255588" y="3303588"/>
          <a:ext cx="5719762" cy="901700"/>
        </p:xfrm>
        <a:graphic>
          <a:graphicData uri="http://schemas.openxmlformats.org/presentationml/2006/ole">
            <mc:AlternateContent xmlns:mc="http://schemas.openxmlformats.org/markup-compatibility/2006">
              <mc:Choice xmlns:v="urn:schemas-microsoft-com:vml" Requires="v">
                <p:oleObj spid="_x0000_s27894" name="Equation" r:id="rId12" imgW="4800600" imgH="749300" progId="Equation.3">
                  <p:embed/>
                </p:oleObj>
              </mc:Choice>
              <mc:Fallback>
                <p:oleObj name="Equation" r:id="rId12" imgW="4800600" imgH="749300" progId="Equation.3">
                  <p:embed/>
                  <p:pic>
                    <p:nvPicPr>
                      <p:cNvPr id="0" name="Object 23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5588" y="3303588"/>
                        <a:ext cx="5719762"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63" name="Object 239"/>
          <p:cNvGraphicFramePr>
            <a:graphicFrameLocks noChangeAspect="1"/>
          </p:cNvGraphicFramePr>
          <p:nvPr/>
        </p:nvGraphicFramePr>
        <p:xfrm>
          <a:off x="5580063" y="1270000"/>
          <a:ext cx="1622425" cy="328613"/>
        </p:xfrm>
        <a:graphic>
          <a:graphicData uri="http://schemas.openxmlformats.org/presentationml/2006/ole">
            <mc:AlternateContent xmlns:mc="http://schemas.openxmlformats.org/markup-compatibility/2006">
              <mc:Choice xmlns:v="urn:schemas-microsoft-com:vml" Requires="v">
                <p:oleObj spid="_x0000_s27895" name="Equation" r:id="rId14" imgW="1206500" imgH="241300" progId="Equation.3">
                  <p:embed/>
                </p:oleObj>
              </mc:Choice>
              <mc:Fallback>
                <p:oleObj name="Equation" r:id="rId14" imgW="1206500" imgH="241300" progId="Equation.3">
                  <p:embed/>
                  <p:pic>
                    <p:nvPicPr>
                      <p:cNvPr id="0" name="Object 23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580063" y="1270000"/>
                        <a:ext cx="16224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9EAA3CE7-0A55-4887-8CD9-08D1D1FFEF49}" type="slidenum">
              <a:rPr lang="en-GB" altLang="en-US" sz="1200" smtClean="0">
                <a:latin typeface="Garamond" pitchFamily="18" charset="0"/>
              </a:rPr>
              <a:pPr eaLnBrk="1" hangingPunct="1"/>
              <a:t>31</a:t>
            </a:fld>
            <a:endParaRPr lang="en-GB" altLang="en-US" sz="1200" smtClean="0">
              <a:latin typeface="Garamond" pitchFamily="18" charset="0"/>
            </a:endParaRPr>
          </a:p>
        </p:txBody>
      </p:sp>
      <p:sp>
        <p:nvSpPr>
          <p:cNvPr id="28675"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graphicFrame>
        <p:nvGraphicFramePr>
          <p:cNvPr id="28676" name="Object 46"/>
          <p:cNvGraphicFramePr>
            <a:graphicFrameLocks noChangeAspect="1"/>
          </p:cNvGraphicFramePr>
          <p:nvPr/>
        </p:nvGraphicFramePr>
        <p:xfrm>
          <a:off x="360363" y="1804988"/>
          <a:ext cx="3790950" cy="706437"/>
        </p:xfrm>
        <a:graphic>
          <a:graphicData uri="http://schemas.openxmlformats.org/presentationml/2006/ole">
            <mc:AlternateContent xmlns:mc="http://schemas.openxmlformats.org/markup-compatibility/2006">
              <mc:Choice xmlns:v="urn:schemas-microsoft-com:vml" Requires="v">
                <p:oleObj spid="_x0000_s28725" name="Equation" r:id="rId4" imgW="2540000" imgH="469900" progId="Equation.3">
                  <p:embed/>
                </p:oleObj>
              </mc:Choice>
              <mc:Fallback>
                <p:oleObj name="Equation" r:id="rId4" imgW="2540000" imgH="469900" progId="Equation.3">
                  <p:embed/>
                  <p:pic>
                    <p:nvPicPr>
                      <p:cNvPr id="0" name="Object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363" y="1804988"/>
                        <a:ext cx="379095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77" name="Object 47"/>
          <p:cNvGraphicFramePr>
            <a:graphicFrameLocks noChangeAspect="1"/>
          </p:cNvGraphicFramePr>
          <p:nvPr/>
        </p:nvGraphicFramePr>
        <p:xfrm>
          <a:off x="501650" y="1022350"/>
          <a:ext cx="4316413" cy="674688"/>
        </p:xfrm>
        <a:graphic>
          <a:graphicData uri="http://schemas.openxmlformats.org/presentationml/2006/ole">
            <mc:AlternateContent xmlns:mc="http://schemas.openxmlformats.org/markup-compatibility/2006">
              <mc:Choice xmlns:v="urn:schemas-microsoft-com:vml" Requires="v">
                <p:oleObj spid="_x0000_s28726" name="Equation" r:id="rId6" imgW="2870200" imgH="444500" progId="Equation.3">
                  <p:embed/>
                </p:oleObj>
              </mc:Choice>
              <mc:Fallback>
                <p:oleObj name="Equation" r:id="rId6" imgW="2870200" imgH="444500" progId="Equation.3">
                  <p:embed/>
                  <p:pic>
                    <p:nvPicPr>
                      <p:cNvPr id="0" name="Object 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1650" y="1022350"/>
                        <a:ext cx="4316413"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8" name="Rectangle 49"/>
          <p:cNvSpPr>
            <a:spLocks noChangeArrowheads="1"/>
          </p:cNvSpPr>
          <p:nvPr/>
        </p:nvSpPr>
        <p:spPr bwMode="auto">
          <a:xfrm>
            <a:off x="4959350" y="1138238"/>
            <a:ext cx="38941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GB" altLang="zh-CN">
                <a:ea typeface="SimSun" pitchFamily="2" charset="-122"/>
                <a:cs typeface="Times New Roman" pitchFamily="18" charset="0"/>
              </a:rPr>
              <a:t>- Small - as expected – shunt derived</a:t>
            </a:r>
            <a:endParaRPr lang="en-GB" altLang="zh-CN" sz="1800">
              <a:ea typeface="SimSun" pitchFamily="2" charset="-122"/>
            </a:endParaRPr>
          </a:p>
        </p:txBody>
      </p:sp>
      <p:sp>
        <p:nvSpPr>
          <p:cNvPr id="28679" name="Rectangle 50"/>
          <p:cNvSpPr>
            <a:spLocks noChangeArrowheads="1"/>
          </p:cNvSpPr>
          <p:nvPr/>
        </p:nvSpPr>
        <p:spPr bwMode="auto">
          <a:xfrm>
            <a:off x="2982913" y="2646363"/>
            <a:ext cx="58293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GB" altLang="zh-CN">
                <a:ea typeface="SimSun" pitchFamily="2" charset="-122"/>
                <a:cs typeface="Times New Roman" pitchFamily="18" charset="0"/>
              </a:rPr>
              <a:t>- Small - as expected (because the feedback is shunt applied)</a:t>
            </a:r>
            <a:endParaRPr lang="en-GB" altLang="zh-CN">
              <a:ea typeface="SimSun" pitchFamily="2" charset="-122"/>
            </a:endParaRPr>
          </a:p>
        </p:txBody>
      </p:sp>
      <p:grpSp>
        <p:nvGrpSpPr>
          <p:cNvPr id="28680" name="Group 53"/>
          <p:cNvGrpSpPr>
            <a:grpSpLocks/>
          </p:cNvGrpSpPr>
          <p:nvPr/>
        </p:nvGrpSpPr>
        <p:grpSpPr bwMode="auto">
          <a:xfrm>
            <a:off x="612775" y="3324225"/>
            <a:ext cx="7061200" cy="400050"/>
            <a:chOff x="386" y="1860"/>
            <a:chExt cx="4448" cy="252"/>
          </a:xfrm>
        </p:grpSpPr>
        <p:graphicFrame>
          <p:nvGraphicFramePr>
            <p:cNvPr id="28681" name="Object 45"/>
            <p:cNvGraphicFramePr>
              <a:graphicFrameLocks noChangeAspect="1"/>
            </p:cNvGraphicFramePr>
            <p:nvPr/>
          </p:nvGraphicFramePr>
          <p:xfrm>
            <a:off x="386" y="1860"/>
            <a:ext cx="1120" cy="252"/>
          </p:xfrm>
          <a:graphic>
            <a:graphicData uri="http://schemas.openxmlformats.org/presentationml/2006/ole">
              <mc:AlternateContent xmlns:mc="http://schemas.openxmlformats.org/markup-compatibility/2006">
                <mc:Choice xmlns:v="urn:schemas-microsoft-com:vml" Requires="v">
                  <p:oleObj spid="_x0000_s28727" name="Equation" r:id="rId8" imgW="1079032" imgH="241195" progId="Equation.3">
                    <p:embed/>
                  </p:oleObj>
                </mc:Choice>
                <mc:Fallback>
                  <p:oleObj name="Equation" r:id="rId8" imgW="1079032" imgH="241195" progId="Equation.3">
                    <p:embed/>
                    <p:pic>
                      <p:nvPicPr>
                        <p:cNvPr id="0" name="Object 4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6" y="1860"/>
                          <a:ext cx="112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2" name="Rectangle 51"/>
            <p:cNvSpPr>
              <a:spLocks noChangeArrowheads="1"/>
            </p:cNvSpPr>
            <p:nvPr/>
          </p:nvSpPr>
          <p:spPr bwMode="auto">
            <a:xfrm>
              <a:off x="1834" y="1869"/>
              <a:ext cx="30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GB" altLang="zh-CN">
                  <a:ea typeface="SimSun" pitchFamily="2" charset="-122"/>
                  <a:cs typeface="Times New Roman" pitchFamily="18" charset="0"/>
                </a:rPr>
                <a:t>i.e. R</a:t>
              </a:r>
              <a:r>
                <a:rPr lang="en-GB" altLang="zh-CN" baseline="-30000">
                  <a:ea typeface="SimSun" pitchFamily="2" charset="-122"/>
                  <a:cs typeface="Times New Roman" pitchFamily="18" charset="0"/>
                </a:rPr>
                <a:t>in </a:t>
              </a:r>
              <a:r>
                <a:rPr lang="en-GB" altLang="zh-CN">
                  <a:ea typeface="SimSun" pitchFamily="2" charset="-122"/>
                  <a:cs typeface="Times New Roman" pitchFamily="18" charset="0"/>
                </a:rPr>
                <a:t>is  set by the external resistor !</a:t>
              </a:r>
              <a:r>
                <a:rPr lang="en-GB" altLang="zh-CN" sz="1200">
                  <a:ea typeface="SimSun" pitchFamily="2" charset="-122"/>
                  <a:cs typeface="Times New Roman" pitchFamily="18" charset="0"/>
                </a:rPr>
                <a:t> </a:t>
              </a:r>
              <a:endParaRPr lang="en-GB" altLang="zh-CN" sz="1800">
                <a:ea typeface="SimSun" pitchFamily="2" charset="-122"/>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pPr>
              <a:defRPr/>
            </a:pPr>
            <a:fld id="{2D28BB1D-376B-46AA-B6ED-835B75B26401}" type="slidenum">
              <a:rPr lang="en-GB" altLang="en-US"/>
              <a:pPr>
                <a:defRPr/>
              </a:pPr>
              <a:t>4</a:t>
            </a:fld>
            <a:endParaRPr lang="en-GB" altLang="en-US"/>
          </a:p>
        </p:txBody>
      </p:sp>
      <p:sp>
        <p:nvSpPr>
          <p:cNvPr id="4099" name="Rectangle 2"/>
          <p:cNvSpPr>
            <a:spLocks noGrp="1" noChangeArrowheads="1"/>
          </p:cNvSpPr>
          <p:nvPr>
            <p:ph type="ctrTitle"/>
          </p:nvPr>
        </p:nvSpPr>
        <p:spPr>
          <a:xfrm>
            <a:off x="481013" y="369888"/>
            <a:ext cx="8159750" cy="555625"/>
          </a:xfrm>
          <a:noFill/>
        </p:spPr>
        <p:txBody>
          <a:bodyPr/>
          <a:lstStyle/>
          <a:p>
            <a:pPr algn="ctr" eaLnBrk="1" hangingPunct="1"/>
            <a:r>
              <a:rPr lang="en-GB" altLang="zh-CN" sz="2000" smtClean="0">
                <a:ea typeface="SimSun" pitchFamily="2" charset="-122"/>
              </a:rPr>
              <a:t>Electronic Circuits and Systems			   	EE211</a:t>
            </a:r>
          </a:p>
        </p:txBody>
      </p:sp>
      <p:sp>
        <p:nvSpPr>
          <p:cNvPr id="4100"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101" name="Rectangle 4"/>
          <p:cNvSpPr>
            <a:spLocks noChangeArrowheads="1"/>
          </p:cNvSpPr>
          <p:nvPr/>
        </p:nvSpPr>
        <p:spPr bwMode="auto">
          <a:xfrm>
            <a:off x="0" y="2084388"/>
            <a:ext cx="9144000" cy="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102" name="Text Box 123"/>
          <p:cNvSpPr txBox="1">
            <a:spLocks noChangeArrowheads="1"/>
          </p:cNvSpPr>
          <p:nvPr/>
        </p:nvSpPr>
        <p:spPr bwMode="auto">
          <a:xfrm>
            <a:off x="561975" y="1123950"/>
            <a:ext cx="7275513"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741 has open loop gain of 2 X 10</a:t>
            </a:r>
            <a:r>
              <a:rPr lang="en-GB" altLang="zh-CN" baseline="30000">
                <a:ea typeface="SimSun" pitchFamily="2" charset="-122"/>
              </a:rPr>
              <a:t>5</a:t>
            </a:r>
            <a:r>
              <a:rPr lang="en-GB" altLang="zh-CN">
                <a:ea typeface="SimSun" pitchFamily="2" charset="-122"/>
              </a:rPr>
              <a:t>  or 200V output per 1mV input</a:t>
            </a:r>
          </a:p>
          <a:p>
            <a:pPr eaLnBrk="1" hangingPunct="1"/>
            <a:endParaRPr lang="en-GB" altLang="zh-CN">
              <a:ea typeface="SimSun" pitchFamily="2" charset="-122"/>
            </a:endParaRPr>
          </a:p>
          <a:p>
            <a:pPr eaLnBrk="1" hangingPunct="1"/>
            <a:r>
              <a:rPr lang="en-GB" altLang="zh-CN">
                <a:ea typeface="SimSun" pitchFamily="2" charset="-122"/>
              </a:rPr>
              <a:t>Some op-amps can have gains as high as 10</a:t>
            </a:r>
            <a:r>
              <a:rPr lang="en-GB" altLang="zh-CN" baseline="30000">
                <a:ea typeface="SimSun" pitchFamily="2" charset="-122"/>
              </a:rPr>
              <a:t>7</a:t>
            </a:r>
            <a:r>
              <a:rPr lang="en-GB" altLang="zh-CN">
                <a:ea typeface="SimSun" pitchFamily="2" charset="-122"/>
              </a:rPr>
              <a:t>    or  </a:t>
            </a:r>
            <a:r>
              <a:rPr lang="en-GB" altLang="zh-CN">
                <a:ea typeface="SimSun" pitchFamily="2" charset="-122"/>
                <a:cs typeface="Arial" charset="0"/>
              </a:rPr>
              <a:t>~</a:t>
            </a:r>
            <a:r>
              <a:rPr lang="en-GB" altLang="zh-CN">
                <a:ea typeface="SimSun" pitchFamily="2" charset="-122"/>
              </a:rPr>
              <a:t> 10V / µV</a:t>
            </a:r>
            <a:endParaRPr lang="en-US"/>
          </a:p>
        </p:txBody>
      </p:sp>
      <p:sp>
        <p:nvSpPr>
          <p:cNvPr id="4103" name="Rectangle 125"/>
          <p:cNvSpPr>
            <a:spLocks noChangeArrowheads="1"/>
          </p:cNvSpPr>
          <p:nvPr/>
        </p:nvSpPr>
        <p:spPr bwMode="auto">
          <a:xfrm>
            <a:off x="0" y="2790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4104" name="Object 124"/>
          <p:cNvGraphicFramePr>
            <a:graphicFrameLocks noChangeAspect="1"/>
          </p:cNvGraphicFramePr>
          <p:nvPr/>
        </p:nvGraphicFramePr>
        <p:xfrm>
          <a:off x="2143125" y="2963863"/>
          <a:ext cx="3306763" cy="1582737"/>
        </p:xfrm>
        <a:graphic>
          <a:graphicData uri="http://schemas.openxmlformats.org/presentationml/2006/ole">
            <mc:AlternateContent xmlns:mc="http://schemas.openxmlformats.org/markup-compatibility/2006">
              <mc:Choice xmlns:v="urn:schemas-microsoft-com:vml" Requires="v">
                <p:oleObj spid="_x0000_s4125" r:id="rId4" imgW="2663190" imgH="1272032" progId="Visio.Drawing.6">
                  <p:embed/>
                </p:oleObj>
              </mc:Choice>
              <mc:Fallback>
                <p:oleObj r:id="rId4" imgW="2663190" imgH="1272032" progId="Visio.Drawing.6">
                  <p:embed/>
                  <p:pic>
                    <p:nvPicPr>
                      <p:cNvPr id="0" name="Object 1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3125" y="2963863"/>
                        <a:ext cx="3306763" cy="158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5" name="Text Box 126"/>
          <p:cNvSpPr txBox="1">
            <a:spLocks noChangeArrowheads="1"/>
          </p:cNvSpPr>
          <p:nvPr/>
        </p:nvSpPr>
        <p:spPr bwMode="auto">
          <a:xfrm>
            <a:off x="614363" y="2260600"/>
            <a:ext cx="1946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u="sng">
                <a:ea typeface="SimSun" pitchFamily="2" charset="-122"/>
              </a:rPr>
              <a:t>Review of Basics</a:t>
            </a:r>
            <a:endParaRPr lang="en-US" u="sng"/>
          </a:p>
        </p:txBody>
      </p:sp>
      <p:sp>
        <p:nvSpPr>
          <p:cNvPr id="4106" name="Text Box 129"/>
          <p:cNvSpPr txBox="1">
            <a:spLocks noChangeArrowheads="1"/>
          </p:cNvSpPr>
          <p:nvPr/>
        </p:nvSpPr>
        <p:spPr bwMode="auto">
          <a:xfrm>
            <a:off x="4964113" y="2746375"/>
            <a:ext cx="3251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Non-inverting input    V</a:t>
            </a:r>
            <a:r>
              <a:rPr lang="en-US" baseline="-25000"/>
              <a:t>out</a:t>
            </a:r>
            <a:r>
              <a:rPr lang="en-US"/>
              <a:t> = A</a:t>
            </a:r>
            <a:r>
              <a:rPr lang="en-US" baseline="-25000"/>
              <a:t>v </a:t>
            </a:r>
            <a:r>
              <a:rPr lang="en-US"/>
              <a:t>V</a:t>
            </a:r>
            <a:r>
              <a:rPr lang="en-US" baseline="-25000"/>
              <a:t>p</a:t>
            </a:r>
            <a:endParaRPr lang="en-US" baseline="30000"/>
          </a:p>
        </p:txBody>
      </p:sp>
      <p:sp>
        <p:nvSpPr>
          <p:cNvPr id="4107" name="Text Box 130"/>
          <p:cNvSpPr txBox="1">
            <a:spLocks noChangeArrowheads="1"/>
          </p:cNvSpPr>
          <p:nvPr/>
        </p:nvSpPr>
        <p:spPr bwMode="auto">
          <a:xfrm>
            <a:off x="4487863" y="4645025"/>
            <a:ext cx="30432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Inverting input    V</a:t>
            </a:r>
            <a:r>
              <a:rPr lang="en-US" baseline="-25000"/>
              <a:t>out</a:t>
            </a:r>
            <a:r>
              <a:rPr lang="en-US"/>
              <a:t> = - A</a:t>
            </a:r>
            <a:r>
              <a:rPr lang="en-US" baseline="-25000"/>
              <a:t>v</a:t>
            </a:r>
            <a:r>
              <a:rPr lang="en-US"/>
              <a:t> V</a:t>
            </a:r>
            <a:r>
              <a:rPr lang="en-US" baseline="-25000"/>
              <a:t>n</a:t>
            </a:r>
            <a:endParaRPr lang="en-US" baseline="30000"/>
          </a:p>
        </p:txBody>
      </p:sp>
      <p:sp>
        <p:nvSpPr>
          <p:cNvPr id="4108" name="Text Box 131"/>
          <p:cNvSpPr txBox="1">
            <a:spLocks noChangeArrowheads="1"/>
          </p:cNvSpPr>
          <p:nvPr/>
        </p:nvSpPr>
        <p:spPr bwMode="auto">
          <a:xfrm>
            <a:off x="2576513" y="5343525"/>
            <a:ext cx="3003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V</a:t>
            </a:r>
            <a:r>
              <a:rPr lang="en-US" baseline="-25000"/>
              <a:t>out</a:t>
            </a:r>
            <a:r>
              <a:rPr lang="en-US"/>
              <a:t> = Av (V</a:t>
            </a:r>
            <a:r>
              <a:rPr lang="en-US" baseline="-25000"/>
              <a:t>p</a:t>
            </a:r>
            <a:r>
              <a:rPr lang="en-US" baseline="30000"/>
              <a:t> </a:t>
            </a:r>
            <a:r>
              <a:rPr lang="en-US"/>
              <a:t>- V</a:t>
            </a:r>
            <a:r>
              <a:rPr lang="en-US" baseline="-25000"/>
              <a:t>n</a:t>
            </a:r>
            <a:r>
              <a:rPr lang="en-US"/>
              <a:t>)</a:t>
            </a:r>
            <a:endParaRPr lang="en-US" baseline="30000"/>
          </a:p>
        </p:txBody>
      </p:sp>
      <p:sp>
        <p:nvSpPr>
          <p:cNvPr id="4109" name="Line 132"/>
          <p:cNvSpPr>
            <a:spLocks noChangeShapeType="1"/>
          </p:cNvSpPr>
          <p:nvPr/>
        </p:nvSpPr>
        <p:spPr bwMode="auto">
          <a:xfrm flipH="1">
            <a:off x="4167188" y="3044825"/>
            <a:ext cx="887412" cy="4603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10" name="Line 133"/>
          <p:cNvSpPr>
            <a:spLocks noChangeShapeType="1"/>
          </p:cNvSpPr>
          <p:nvPr/>
        </p:nvSpPr>
        <p:spPr bwMode="auto">
          <a:xfrm flipH="1" flipV="1">
            <a:off x="4102100" y="3986213"/>
            <a:ext cx="506413" cy="6159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pPr>
              <a:defRPr/>
            </a:pPr>
            <a:fld id="{31AAFB80-2414-459A-BA75-2D3E5498C6BA}" type="slidenum">
              <a:rPr lang="en-GB" altLang="en-US"/>
              <a:pPr>
                <a:defRPr/>
              </a:pPr>
              <a:t>5</a:t>
            </a:fld>
            <a:endParaRPr lang="en-GB" altLang="en-US"/>
          </a:p>
        </p:txBody>
      </p:sp>
      <p:sp>
        <p:nvSpPr>
          <p:cNvPr id="5123" name="Rectangle 2"/>
          <p:cNvSpPr>
            <a:spLocks noGrp="1" noChangeArrowheads="1"/>
          </p:cNvSpPr>
          <p:nvPr>
            <p:ph type="ctrTitle"/>
          </p:nvPr>
        </p:nvSpPr>
        <p:spPr>
          <a:xfrm>
            <a:off x="481013" y="369888"/>
            <a:ext cx="8159750" cy="555625"/>
          </a:xfrm>
          <a:noFill/>
        </p:spPr>
        <p:txBody>
          <a:bodyPr/>
          <a:lstStyle/>
          <a:p>
            <a:pPr algn="ctr" eaLnBrk="1" hangingPunct="1"/>
            <a:r>
              <a:rPr lang="en-GB" altLang="zh-CN" sz="2000" smtClean="0">
                <a:ea typeface="SimSun" pitchFamily="2" charset="-122"/>
              </a:rPr>
              <a:t>Electronic Circuits and Systems			   	EE211</a:t>
            </a:r>
          </a:p>
        </p:txBody>
      </p:sp>
      <p:sp>
        <p:nvSpPr>
          <p:cNvPr id="5124"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125" name="Rectangle 4"/>
          <p:cNvSpPr>
            <a:spLocks noChangeArrowheads="1"/>
          </p:cNvSpPr>
          <p:nvPr/>
        </p:nvSpPr>
        <p:spPr bwMode="auto">
          <a:xfrm>
            <a:off x="0" y="2084388"/>
            <a:ext cx="9144000" cy="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126" name="Text Box 92"/>
          <p:cNvSpPr txBox="1">
            <a:spLocks noChangeArrowheads="1"/>
          </p:cNvSpPr>
          <p:nvPr/>
        </p:nvSpPr>
        <p:spPr bwMode="auto">
          <a:xfrm>
            <a:off x="1098550" y="831850"/>
            <a:ext cx="43767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Omitting power supplies, equivalent circuit is </a:t>
            </a:r>
            <a:endParaRPr lang="en-US"/>
          </a:p>
        </p:txBody>
      </p:sp>
      <p:sp>
        <p:nvSpPr>
          <p:cNvPr id="5127" name="Rectangle 94"/>
          <p:cNvSpPr>
            <a:spLocks noChangeArrowheads="1"/>
          </p:cNvSpPr>
          <p:nvPr/>
        </p:nvSpPr>
        <p:spPr bwMode="auto">
          <a:xfrm>
            <a:off x="0" y="2590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5128" name="Object 93"/>
          <p:cNvGraphicFramePr>
            <a:graphicFrameLocks noChangeAspect="1"/>
          </p:cNvGraphicFramePr>
          <p:nvPr/>
        </p:nvGraphicFramePr>
        <p:xfrm>
          <a:off x="2663825" y="1330325"/>
          <a:ext cx="3146425" cy="2043113"/>
        </p:xfrm>
        <a:graphic>
          <a:graphicData uri="http://schemas.openxmlformats.org/presentationml/2006/ole">
            <mc:AlternateContent xmlns:mc="http://schemas.openxmlformats.org/markup-compatibility/2006">
              <mc:Choice xmlns:v="urn:schemas-microsoft-com:vml" Requires="v">
                <p:oleObj spid="_x0000_s5164" r:id="rId4" imgW="2576703" imgH="1678432" progId="Visio.Drawing.6">
                  <p:embed/>
                </p:oleObj>
              </mc:Choice>
              <mc:Fallback>
                <p:oleObj r:id="rId4" imgW="2576703" imgH="1678432" progId="Visio.Drawing.6">
                  <p:embed/>
                  <p:pic>
                    <p:nvPicPr>
                      <p:cNvPr id="0" name="Object 9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3825" y="1330325"/>
                        <a:ext cx="3146425" cy="204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9" name="Text Box 95"/>
          <p:cNvSpPr txBox="1">
            <a:spLocks noChangeArrowheads="1"/>
          </p:cNvSpPr>
          <p:nvPr/>
        </p:nvSpPr>
        <p:spPr bwMode="auto">
          <a:xfrm>
            <a:off x="979488" y="3514725"/>
            <a:ext cx="70548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The output voltage source is controlled by the </a:t>
            </a:r>
            <a:r>
              <a:rPr lang="en-GB" altLang="zh-CN" i="1" u="sng">
                <a:ea typeface="SimSun" pitchFamily="2" charset="-122"/>
              </a:rPr>
              <a:t>differential</a:t>
            </a:r>
            <a:r>
              <a:rPr lang="en-GB" altLang="zh-CN">
                <a:ea typeface="SimSun" pitchFamily="2" charset="-122"/>
              </a:rPr>
              <a:t> input voltage v</a:t>
            </a:r>
            <a:r>
              <a:rPr lang="en-GB" altLang="zh-CN" baseline="-25000">
                <a:ea typeface="SimSun" pitchFamily="2" charset="-122"/>
              </a:rPr>
              <a:t>d</a:t>
            </a:r>
            <a:r>
              <a:rPr lang="en-GB" altLang="zh-CN">
                <a:ea typeface="SimSun" pitchFamily="2" charset="-122"/>
              </a:rPr>
              <a:t> </a:t>
            </a:r>
          </a:p>
          <a:p>
            <a:pPr eaLnBrk="1" hangingPunct="1"/>
            <a:r>
              <a:rPr lang="en-GB" altLang="zh-CN">
                <a:ea typeface="SimSun" pitchFamily="2" charset="-122"/>
              </a:rPr>
              <a:t>so if there is no load, v</a:t>
            </a:r>
            <a:r>
              <a:rPr lang="en-GB" altLang="zh-CN" baseline="-25000">
                <a:ea typeface="SimSun" pitchFamily="2" charset="-122"/>
              </a:rPr>
              <a:t>O</a:t>
            </a:r>
            <a:r>
              <a:rPr lang="en-GB" altLang="zh-CN">
                <a:ea typeface="SimSun" pitchFamily="2" charset="-122"/>
              </a:rPr>
              <a:t> = A</a:t>
            </a:r>
            <a:r>
              <a:rPr lang="en-GB" altLang="zh-CN" baseline="-25000">
                <a:ea typeface="SimSun" pitchFamily="2" charset="-122"/>
              </a:rPr>
              <a:t>OL</a:t>
            </a:r>
            <a:r>
              <a:rPr lang="en-GB" altLang="zh-CN">
                <a:ea typeface="SimSun" pitchFamily="2" charset="-122"/>
              </a:rPr>
              <a:t>v</a:t>
            </a:r>
            <a:r>
              <a:rPr lang="en-GB" altLang="zh-CN" baseline="-25000">
                <a:ea typeface="SimSun" pitchFamily="2" charset="-122"/>
              </a:rPr>
              <a:t>d </a:t>
            </a:r>
            <a:endParaRPr lang="en-US" u="sng"/>
          </a:p>
        </p:txBody>
      </p:sp>
      <p:sp>
        <p:nvSpPr>
          <p:cNvPr id="5130" name="Rectangle 9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nvGrpSpPr>
          <p:cNvPr id="5131" name="Group 102"/>
          <p:cNvGrpSpPr>
            <a:grpSpLocks/>
          </p:cNvGrpSpPr>
          <p:nvPr/>
        </p:nvGrpSpPr>
        <p:grpSpPr bwMode="auto">
          <a:xfrm>
            <a:off x="1011238" y="4175125"/>
            <a:ext cx="4892675" cy="355600"/>
            <a:chOff x="637" y="2630"/>
            <a:chExt cx="3082" cy="224"/>
          </a:xfrm>
        </p:grpSpPr>
        <p:sp>
          <p:nvSpPr>
            <p:cNvPr id="5134" name="Text Box 96"/>
            <p:cNvSpPr txBox="1">
              <a:spLocks noChangeArrowheads="1"/>
            </p:cNvSpPr>
            <p:nvPr/>
          </p:nvSpPr>
          <p:spPr bwMode="auto">
            <a:xfrm>
              <a:off x="637" y="2632"/>
              <a:ext cx="62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For 741</a:t>
              </a:r>
              <a:endParaRPr lang="en-US" u="sng"/>
            </a:p>
          </p:txBody>
        </p:sp>
        <p:graphicFrame>
          <p:nvGraphicFramePr>
            <p:cNvPr id="5135" name="Object 97"/>
            <p:cNvGraphicFramePr>
              <a:graphicFrameLocks noChangeAspect="1"/>
            </p:cNvGraphicFramePr>
            <p:nvPr/>
          </p:nvGraphicFramePr>
          <p:xfrm>
            <a:off x="1253" y="2630"/>
            <a:ext cx="2466" cy="224"/>
          </p:xfrm>
          <a:graphic>
            <a:graphicData uri="http://schemas.openxmlformats.org/presentationml/2006/ole">
              <mc:AlternateContent xmlns:mc="http://schemas.openxmlformats.org/markup-compatibility/2006">
                <mc:Choice xmlns:v="urn:schemas-microsoft-com:vml" Requires="v">
                  <p:oleObj spid="_x0000_s5165" name="Equation" r:id="rId6" imgW="2628900" imgH="241300" progId="Equation.3">
                    <p:embed/>
                  </p:oleObj>
                </mc:Choice>
                <mc:Fallback>
                  <p:oleObj name="Equation" r:id="rId6" imgW="2628900" imgH="241300" progId="Equation.3">
                    <p:embed/>
                    <p:pic>
                      <p:nvPicPr>
                        <p:cNvPr id="0" name="Object 9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3" y="2630"/>
                          <a:ext cx="2466"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132" name="Text Box 99"/>
          <p:cNvSpPr txBox="1">
            <a:spLocks noChangeArrowheads="1"/>
          </p:cNvSpPr>
          <p:nvPr/>
        </p:nvSpPr>
        <p:spPr bwMode="auto">
          <a:xfrm>
            <a:off x="1004888" y="4645025"/>
            <a:ext cx="7054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i.e. looks like a reasonable </a:t>
            </a:r>
            <a:r>
              <a:rPr lang="en-GB" altLang="zh-CN" u="sng">
                <a:ea typeface="SimSun" pitchFamily="2" charset="-122"/>
              </a:rPr>
              <a:t>voltage amplifier</a:t>
            </a:r>
            <a:endParaRPr lang="en-US" u="sng"/>
          </a:p>
        </p:txBody>
      </p:sp>
      <p:sp>
        <p:nvSpPr>
          <p:cNvPr id="5133" name="Text Box 101"/>
          <p:cNvSpPr txBox="1">
            <a:spLocks noChangeArrowheads="1"/>
          </p:cNvSpPr>
          <p:nvPr/>
        </p:nvSpPr>
        <p:spPr bwMode="auto">
          <a:xfrm>
            <a:off x="931863" y="5070475"/>
            <a:ext cx="705485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b="1" i="1" u="sng">
                <a:ea typeface="SimSun" pitchFamily="2" charset="-122"/>
              </a:rPr>
              <a:t>But a perfect voltage amplifier</a:t>
            </a:r>
            <a:r>
              <a:rPr lang="en-GB" altLang="zh-CN">
                <a:ea typeface="SimSun" pitchFamily="2" charset="-122"/>
              </a:rPr>
              <a:t> has </a:t>
            </a:r>
            <a:r>
              <a:rPr lang="en-GB" altLang="zh-CN" i="1">
                <a:ea typeface="SimSun" pitchFamily="2" charset="-122"/>
              </a:rPr>
              <a:t>infinite</a:t>
            </a:r>
            <a:r>
              <a:rPr lang="en-GB" altLang="zh-CN">
                <a:ea typeface="SimSun" pitchFamily="2" charset="-122"/>
              </a:rPr>
              <a:t> input impedance, </a:t>
            </a:r>
            <a:r>
              <a:rPr lang="en-GB" altLang="zh-CN" i="1">
                <a:ea typeface="SimSun" pitchFamily="2" charset="-122"/>
              </a:rPr>
              <a:t>zero</a:t>
            </a:r>
            <a:r>
              <a:rPr lang="en-GB" altLang="zh-CN">
                <a:ea typeface="SimSun" pitchFamily="2" charset="-122"/>
              </a:rPr>
              <a:t> output impedance and </a:t>
            </a:r>
            <a:r>
              <a:rPr lang="en-GB" altLang="zh-CN" i="1">
                <a:ea typeface="SimSun" pitchFamily="2" charset="-122"/>
              </a:rPr>
              <a:t>finite but</a:t>
            </a:r>
            <a:r>
              <a:rPr lang="en-GB" altLang="zh-CN">
                <a:ea typeface="SimSun" pitchFamily="2" charset="-122"/>
              </a:rPr>
              <a:t> </a:t>
            </a:r>
            <a:r>
              <a:rPr lang="en-GB" altLang="zh-CN" i="1">
                <a:ea typeface="SimSun" pitchFamily="2" charset="-122"/>
              </a:rPr>
              <a:t>well defined</a:t>
            </a:r>
            <a:r>
              <a:rPr lang="en-GB" altLang="zh-CN">
                <a:ea typeface="SimSun" pitchFamily="2" charset="-122"/>
              </a:rPr>
              <a:t> voltage gain</a:t>
            </a:r>
          </a:p>
          <a:p>
            <a:pPr eaLnBrk="1" hangingPunct="1"/>
            <a:r>
              <a:rPr lang="en-GB" altLang="zh-CN" b="1" i="1" u="sng">
                <a:ea typeface="SimSun" pitchFamily="2" charset="-122"/>
              </a:rPr>
              <a:t>An operational amplifier</a:t>
            </a:r>
            <a:r>
              <a:rPr lang="en-GB" altLang="zh-CN">
                <a:ea typeface="SimSun" pitchFamily="2" charset="-122"/>
              </a:rPr>
              <a:t> has </a:t>
            </a:r>
            <a:r>
              <a:rPr lang="en-GB" altLang="zh-CN" u="sng">
                <a:ea typeface="SimSun" pitchFamily="2" charset="-122"/>
              </a:rPr>
              <a:t>large</a:t>
            </a:r>
            <a:r>
              <a:rPr lang="en-GB" altLang="zh-CN">
                <a:ea typeface="SimSun" pitchFamily="2" charset="-122"/>
              </a:rPr>
              <a:t> input impedance, l</a:t>
            </a:r>
            <a:r>
              <a:rPr lang="en-GB" altLang="zh-CN" u="sng">
                <a:ea typeface="SimSun" pitchFamily="2" charset="-122"/>
              </a:rPr>
              <a:t>ow</a:t>
            </a:r>
            <a:r>
              <a:rPr lang="en-GB" altLang="zh-CN">
                <a:ea typeface="SimSun" pitchFamily="2" charset="-122"/>
              </a:rPr>
              <a:t> output impedance and </a:t>
            </a:r>
            <a:r>
              <a:rPr lang="en-GB" altLang="zh-CN" u="sng">
                <a:ea typeface="SimSun" pitchFamily="2" charset="-122"/>
              </a:rPr>
              <a:t>very high but poorly-defined</a:t>
            </a:r>
            <a:r>
              <a:rPr lang="en-GB" altLang="zh-CN">
                <a:ea typeface="SimSun" pitchFamily="2" charset="-122"/>
              </a:rPr>
              <a:t> voltage gain</a:t>
            </a:r>
            <a:endParaRPr lang="en-US" u="sng"/>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6F217682-586E-4B69-B2FC-1A2A2B047CA9}" type="slidenum">
              <a:rPr lang="en-GB" altLang="en-US" sz="1200" smtClean="0">
                <a:latin typeface="Garamond" pitchFamily="18" charset="0"/>
              </a:rPr>
              <a:pPr eaLnBrk="1" hangingPunct="1"/>
              <a:t>6</a:t>
            </a:fld>
            <a:endParaRPr lang="en-GB" altLang="en-US" sz="1200" smtClean="0">
              <a:latin typeface="Garamond" pitchFamily="18" charset="0"/>
            </a:endParaRPr>
          </a:p>
        </p:txBody>
      </p:sp>
      <p:sp>
        <p:nvSpPr>
          <p:cNvPr id="27658" name="Rectangle 1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 name="Rectangle 1"/>
          <p:cNvSpPr/>
          <p:nvPr/>
        </p:nvSpPr>
        <p:spPr>
          <a:xfrm>
            <a:off x="1530882" y="2747304"/>
            <a:ext cx="5893648" cy="2308324"/>
          </a:xfrm>
          <a:prstGeom prst="rect">
            <a:avLst/>
          </a:prstGeom>
        </p:spPr>
        <p:txBody>
          <a:bodyPr wrap="square">
            <a:spAutoFit/>
          </a:bodyPr>
          <a:lstStyle/>
          <a:p>
            <a:pPr algn="ctr"/>
            <a:r>
              <a:rPr lang="en-GB" altLang="zh-CN" sz="3600" b="1" dirty="0" smtClean="0">
                <a:latin typeface="Times New Roman" panose="02020603050405020304" pitchFamily="18" charset="0"/>
                <a:ea typeface="SimSun" pitchFamily="2" charset="-122"/>
                <a:cs typeface="Times New Roman" panose="02020603050405020304" pitchFamily="18" charset="0"/>
              </a:rPr>
              <a:t>Part 2: Basic Operational Amplifier Circuits and </a:t>
            </a:r>
            <a:r>
              <a:rPr lang="en-GB" altLang="zh-CN" sz="3600" b="1" dirty="0">
                <a:latin typeface="Times New Roman" panose="02020603050405020304" pitchFamily="18" charset="0"/>
                <a:ea typeface="SimSun" pitchFamily="2" charset="-122"/>
                <a:cs typeface="Times New Roman" panose="02020603050405020304" pitchFamily="18" charset="0"/>
              </a:rPr>
              <a:t>Analogue Computer</a:t>
            </a:r>
          </a:p>
          <a:p>
            <a:pPr algn="ct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9491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pPr>
              <a:defRPr/>
            </a:pPr>
            <a:fld id="{078BA85E-41FB-43C2-B79A-0EFCCB5B8D4F}" type="slidenum">
              <a:rPr lang="en-GB" altLang="en-US"/>
              <a:pPr>
                <a:defRPr/>
              </a:pPr>
              <a:t>7</a:t>
            </a:fld>
            <a:endParaRPr lang="en-GB" altLang="en-US"/>
          </a:p>
        </p:txBody>
      </p:sp>
      <p:sp>
        <p:nvSpPr>
          <p:cNvPr id="6147"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6148"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149" name="Rectangle 4"/>
          <p:cNvSpPr>
            <a:spLocks noChangeArrowheads="1"/>
          </p:cNvSpPr>
          <p:nvPr/>
        </p:nvSpPr>
        <p:spPr bwMode="auto">
          <a:xfrm>
            <a:off x="0" y="2084388"/>
            <a:ext cx="9144000" cy="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150" name="Text Box 49"/>
          <p:cNvSpPr txBox="1">
            <a:spLocks noChangeArrowheads="1"/>
          </p:cNvSpPr>
          <p:nvPr/>
        </p:nvSpPr>
        <p:spPr bwMode="auto">
          <a:xfrm>
            <a:off x="574675" y="1084263"/>
            <a:ext cx="3240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b="1" dirty="0">
                <a:ea typeface="SimSun" pitchFamily="2" charset="-122"/>
              </a:rPr>
              <a:t>Basic Op-amp Circuits</a:t>
            </a:r>
            <a:endParaRPr lang="en-US" dirty="0"/>
          </a:p>
        </p:txBody>
      </p:sp>
      <p:sp>
        <p:nvSpPr>
          <p:cNvPr id="6151" name="Text Box 50"/>
          <p:cNvSpPr txBox="1">
            <a:spLocks noChangeArrowheads="1"/>
          </p:cNvSpPr>
          <p:nvPr/>
        </p:nvSpPr>
        <p:spPr bwMode="auto">
          <a:xfrm>
            <a:off x="652463" y="1484313"/>
            <a:ext cx="3292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1.   Non-inverting amplifier circuit</a:t>
            </a:r>
            <a:endParaRPr lang="en-US"/>
          </a:p>
        </p:txBody>
      </p:sp>
      <p:sp>
        <p:nvSpPr>
          <p:cNvPr id="6152" name="Rectangle 52"/>
          <p:cNvSpPr>
            <a:spLocks noChangeArrowheads="1"/>
          </p:cNvSpPr>
          <p:nvPr/>
        </p:nvSpPr>
        <p:spPr bwMode="auto">
          <a:xfrm>
            <a:off x="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6153" name="Object 51"/>
          <p:cNvGraphicFramePr>
            <a:graphicFrameLocks noChangeAspect="1"/>
          </p:cNvGraphicFramePr>
          <p:nvPr/>
        </p:nvGraphicFramePr>
        <p:xfrm>
          <a:off x="804863" y="2035175"/>
          <a:ext cx="2949575" cy="2090738"/>
        </p:xfrm>
        <a:graphic>
          <a:graphicData uri="http://schemas.openxmlformats.org/presentationml/2006/ole">
            <mc:AlternateContent xmlns:mc="http://schemas.openxmlformats.org/markup-compatibility/2006">
              <mc:Choice xmlns:v="urn:schemas-microsoft-com:vml" Requires="v">
                <p:oleObj spid="_x0000_s6189" r:id="rId4" imgW="2261235" imgH="1597152" progId="Visio.Drawing.6">
                  <p:embed/>
                </p:oleObj>
              </mc:Choice>
              <mc:Fallback>
                <p:oleObj r:id="rId4" imgW="2261235" imgH="1597152" progId="Visio.Drawing.6">
                  <p:embed/>
                  <p:pic>
                    <p:nvPicPr>
                      <p:cNvPr id="0" name="Object 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863" y="2035175"/>
                        <a:ext cx="2949575"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4" name="Text Box 53"/>
          <p:cNvSpPr txBox="1">
            <a:spLocks noChangeArrowheads="1"/>
          </p:cNvSpPr>
          <p:nvPr/>
        </p:nvSpPr>
        <p:spPr bwMode="auto">
          <a:xfrm>
            <a:off x="4202113" y="2149475"/>
            <a:ext cx="417988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NB  this is an op-amp </a:t>
            </a:r>
            <a:r>
              <a:rPr lang="en-GB" altLang="zh-CN" b="1">
                <a:ea typeface="SimSun" pitchFamily="2" charset="-122"/>
              </a:rPr>
              <a:t>circuit-</a:t>
            </a:r>
            <a:r>
              <a:rPr lang="en-GB" altLang="zh-CN">
                <a:ea typeface="SimSun" pitchFamily="2" charset="-122"/>
              </a:rPr>
              <a:t> not just an op-amp but also has</a:t>
            </a:r>
            <a:r>
              <a:rPr lang="en-GB" altLang="zh-CN" b="1">
                <a:ea typeface="SimSun" pitchFamily="2" charset="-122"/>
              </a:rPr>
              <a:t> feedback resistors </a:t>
            </a:r>
            <a:endParaRPr lang="en-GB" altLang="zh-CN">
              <a:ea typeface="SimSun" pitchFamily="2" charset="-122"/>
            </a:endParaRPr>
          </a:p>
        </p:txBody>
      </p:sp>
      <p:sp>
        <p:nvSpPr>
          <p:cNvPr id="6155" name="Text Box 54"/>
          <p:cNvSpPr txBox="1">
            <a:spLocks noChangeArrowheads="1"/>
          </p:cNvSpPr>
          <p:nvPr/>
        </p:nvSpPr>
        <p:spPr bwMode="auto">
          <a:xfrm>
            <a:off x="4103688" y="3019425"/>
            <a:ext cx="48085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Replacing the op-amp by its equivalent circuit gives</a:t>
            </a:r>
            <a:endParaRPr lang="en-US"/>
          </a:p>
        </p:txBody>
      </p:sp>
      <p:sp>
        <p:nvSpPr>
          <p:cNvPr id="6156" name="Rectangle 5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6157" name="Object 55"/>
          <p:cNvGraphicFramePr>
            <a:graphicFrameLocks noChangeAspect="1"/>
          </p:cNvGraphicFramePr>
          <p:nvPr/>
        </p:nvGraphicFramePr>
        <p:xfrm>
          <a:off x="4032250" y="3657600"/>
          <a:ext cx="4676775" cy="2419350"/>
        </p:xfrm>
        <a:graphic>
          <a:graphicData uri="http://schemas.openxmlformats.org/presentationml/2006/ole">
            <mc:AlternateContent xmlns:mc="http://schemas.openxmlformats.org/markup-compatibility/2006">
              <mc:Choice xmlns:v="urn:schemas-microsoft-com:vml" Requires="v">
                <p:oleObj spid="_x0000_s6190" r:id="rId6" imgW="3594735" imgH="1857654" progId="Visio.Drawing.6">
                  <p:embed/>
                </p:oleObj>
              </mc:Choice>
              <mc:Fallback>
                <p:oleObj r:id="rId6" imgW="3594735" imgH="1857654" progId="Visio.Drawing.6">
                  <p:embed/>
                  <p:pic>
                    <p:nvPicPr>
                      <p:cNvPr id="0" name="Object 5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2250" y="3657600"/>
                        <a:ext cx="4676775"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158" name="Group 59"/>
          <p:cNvGrpSpPr>
            <a:grpSpLocks/>
          </p:cNvGrpSpPr>
          <p:nvPr/>
        </p:nvGrpSpPr>
        <p:grpSpPr bwMode="auto">
          <a:xfrm>
            <a:off x="920750" y="5329238"/>
            <a:ext cx="3128963" cy="693737"/>
            <a:chOff x="580" y="3357"/>
            <a:chExt cx="1971" cy="437"/>
          </a:xfrm>
        </p:grpSpPr>
        <p:sp>
          <p:nvSpPr>
            <p:cNvPr id="6159" name="Text Box 57"/>
            <p:cNvSpPr txBox="1">
              <a:spLocks noChangeArrowheads="1"/>
            </p:cNvSpPr>
            <p:nvPr/>
          </p:nvSpPr>
          <p:spPr bwMode="auto">
            <a:xfrm>
              <a:off x="584" y="3357"/>
              <a:ext cx="196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How do we calculate  v</a:t>
              </a:r>
              <a:r>
                <a:rPr lang="en-GB" altLang="zh-CN" baseline="-25000">
                  <a:ea typeface="SimSun" pitchFamily="2" charset="-122"/>
                </a:rPr>
                <a:t>O</a:t>
              </a:r>
              <a:r>
                <a:rPr lang="en-GB" altLang="zh-CN">
                  <a:ea typeface="SimSun" pitchFamily="2" charset="-122"/>
                </a:rPr>
                <a:t>/v</a:t>
              </a:r>
              <a:r>
                <a:rPr lang="en-GB" altLang="zh-CN" baseline="-25000">
                  <a:ea typeface="SimSun" pitchFamily="2" charset="-122"/>
                </a:rPr>
                <a:t>g</a:t>
              </a:r>
              <a:r>
                <a:rPr lang="en-GB" altLang="zh-CN">
                  <a:ea typeface="SimSun" pitchFamily="2" charset="-122"/>
                </a:rPr>
                <a:t> ? </a:t>
              </a:r>
              <a:endParaRPr lang="en-US"/>
            </a:p>
          </p:txBody>
        </p:sp>
        <p:sp>
          <p:nvSpPr>
            <p:cNvPr id="6160" name="Text Box 58"/>
            <p:cNvSpPr txBox="1">
              <a:spLocks noChangeArrowheads="1"/>
            </p:cNvSpPr>
            <p:nvPr/>
          </p:nvSpPr>
          <p:spPr bwMode="auto">
            <a:xfrm>
              <a:off x="580" y="3582"/>
              <a:ext cx="16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 Use </a:t>
              </a:r>
              <a:r>
                <a:rPr lang="en-GB" altLang="zh-CN" b="1">
                  <a:ea typeface="SimSun" pitchFamily="2" charset="-122"/>
                </a:rPr>
                <a:t>nodal analysis</a:t>
              </a:r>
              <a:endParaRPr lang="en-US"/>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5"/>
          <p:cNvSpPr>
            <a:spLocks noGrp="1"/>
          </p:cNvSpPr>
          <p:nvPr>
            <p:ph type="sldNum" sz="quarter" idx="12"/>
          </p:nvPr>
        </p:nvSpPr>
        <p:spPr/>
        <p:txBody>
          <a:bodyPr/>
          <a:lstStyle/>
          <a:p>
            <a:pPr>
              <a:defRPr/>
            </a:pPr>
            <a:fld id="{5E015DC5-D04C-47FA-B2D1-A961FDA6AD18}" type="slidenum">
              <a:rPr lang="en-GB" altLang="en-US"/>
              <a:pPr>
                <a:defRPr/>
              </a:pPr>
              <a:t>8</a:t>
            </a:fld>
            <a:endParaRPr lang="en-GB" altLang="en-US"/>
          </a:p>
        </p:txBody>
      </p:sp>
      <p:sp>
        <p:nvSpPr>
          <p:cNvPr id="7171"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7172"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173" name="Rectangle 4"/>
          <p:cNvSpPr>
            <a:spLocks noChangeArrowheads="1"/>
          </p:cNvSpPr>
          <p:nvPr/>
        </p:nvSpPr>
        <p:spPr bwMode="auto">
          <a:xfrm>
            <a:off x="0" y="2084388"/>
            <a:ext cx="9144000" cy="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nvGrpSpPr>
          <p:cNvPr id="7174" name="Group 60"/>
          <p:cNvGrpSpPr>
            <a:grpSpLocks/>
          </p:cNvGrpSpPr>
          <p:nvPr/>
        </p:nvGrpSpPr>
        <p:grpSpPr bwMode="auto">
          <a:xfrm>
            <a:off x="822325" y="873125"/>
            <a:ext cx="7499350" cy="581025"/>
            <a:chOff x="518" y="580"/>
            <a:chExt cx="4724" cy="366"/>
          </a:xfrm>
        </p:grpSpPr>
        <p:sp>
          <p:nvSpPr>
            <p:cNvPr id="7209" name="Text Box 19"/>
            <p:cNvSpPr txBox="1">
              <a:spLocks noChangeArrowheads="1"/>
            </p:cNvSpPr>
            <p:nvPr/>
          </p:nvSpPr>
          <p:spPr bwMode="auto">
            <a:xfrm>
              <a:off x="518" y="580"/>
              <a:ext cx="4724"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The voltage gain analysis will be greatly simplified if we make the approximation that the op-amp is a perfect voltage amplifier</a:t>
              </a:r>
              <a:endParaRPr lang="en-US"/>
            </a:p>
          </p:txBody>
        </p:sp>
        <p:sp>
          <p:nvSpPr>
            <p:cNvPr id="7210" name="Text Box 20"/>
            <p:cNvSpPr txBox="1">
              <a:spLocks noChangeArrowheads="1"/>
            </p:cNvSpPr>
            <p:nvPr/>
          </p:nvSpPr>
          <p:spPr bwMode="auto">
            <a:xfrm>
              <a:off x="3172" y="729"/>
              <a:ext cx="14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i.e. r</a:t>
              </a:r>
              <a:r>
                <a:rPr lang="en-GB" altLang="zh-CN" baseline="-25000">
                  <a:ea typeface="SimSun" pitchFamily="2" charset="-122"/>
                </a:rPr>
                <a:t>i </a:t>
              </a:r>
              <a:r>
                <a:rPr lang="en-GB" altLang="zh-CN">
                  <a:ea typeface="SimSun" pitchFamily="2" charset="-122"/>
                  <a:cs typeface="Arial" charset="0"/>
                </a:rPr>
                <a:t>→ ∞ and r</a:t>
              </a:r>
              <a:r>
                <a:rPr lang="en-GB" altLang="zh-CN" baseline="-25000">
                  <a:ea typeface="SimSun" pitchFamily="2" charset="-122"/>
                  <a:cs typeface="Arial" charset="0"/>
                </a:rPr>
                <a:t>O</a:t>
              </a:r>
              <a:r>
                <a:rPr lang="en-GB" altLang="zh-CN">
                  <a:ea typeface="SimSun" pitchFamily="2" charset="-122"/>
                  <a:cs typeface="Arial" charset="0"/>
                </a:rPr>
                <a:t> </a:t>
              </a:r>
              <a:r>
                <a:rPr lang="en-GB" altLang="zh-CN">
                  <a:ea typeface="SimSun" pitchFamily="2" charset="-122"/>
                </a:rPr>
                <a:t>→ 0. </a:t>
              </a:r>
              <a:endParaRPr lang="en-US"/>
            </a:p>
          </p:txBody>
        </p:sp>
      </p:grpSp>
      <p:sp>
        <p:nvSpPr>
          <p:cNvPr id="7175" name="Text Box 24"/>
          <p:cNvSpPr txBox="1">
            <a:spLocks noChangeArrowheads="1"/>
          </p:cNvSpPr>
          <p:nvPr/>
        </p:nvSpPr>
        <p:spPr bwMode="auto">
          <a:xfrm>
            <a:off x="809625" y="2082800"/>
            <a:ext cx="28321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(because there is no current into the non-inverting input)</a:t>
            </a:r>
            <a:endParaRPr lang="en-US" baseline="-25000"/>
          </a:p>
        </p:txBody>
      </p:sp>
      <p:graphicFrame>
        <p:nvGraphicFramePr>
          <p:cNvPr id="7176" name="Object 26"/>
          <p:cNvGraphicFramePr>
            <a:graphicFrameLocks noChangeAspect="1"/>
          </p:cNvGraphicFramePr>
          <p:nvPr/>
        </p:nvGraphicFramePr>
        <p:xfrm>
          <a:off x="2149475" y="2687638"/>
          <a:ext cx="1138238" cy="654050"/>
        </p:xfrm>
        <a:graphic>
          <a:graphicData uri="http://schemas.openxmlformats.org/presentationml/2006/ole">
            <mc:AlternateContent xmlns:mc="http://schemas.openxmlformats.org/markup-compatibility/2006">
              <mc:Choice xmlns:v="urn:schemas-microsoft-com:vml" Requires="v">
                <p:oleObj spid="_x0000_s7281" name="Equation" r:id="rId4" imgW="748975" imgH="431613" progId="Equation.3">
                  <p:embed/>
                </p:oleObj>
              </mc:Choice>
              <mc:Fallback>
                <p:oleObj name="Equation" r:id="rId4" imgW="748975" imgH="431613" progId="Equation.3">
                  <p:embed/>
                  <p:pic>
                    <p:nvPicPr>
                      <p:cNvPr id="0"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9475" y="2687638"/>
                        <a:ext cx="1138238"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7" name="Text Box 30"/>
          <p:cNvSpPr txBox="1">
            <a:spLocks noChangeArrowheads="1"/>
          </p:cNvSpPr>
          <p:nvPr/>
        </p:nvSpPr>
        <p:spPr bwMode="auto">
          <a:xfrm>
            <a:off x="801688" y="3336925"/>
            <a:ext cx="28067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(because there is no current into the inverting input)</a:t>
            </a:r>
            <a:endParaRPr lang="en-US"/>
          </a:p>
        </p:txBody>
      </p:sp>
      <p:grpSp>
        <p:nvGrpSpPr>
          <p:cNvPr id="7178" name="Group 58"/>
          <p:cNvGrpSpPr>
            <a:grpSpLocks/>
          </p:cNvGrpSpPr>
          <p:nvPr/>
        </p:nvGrpSpPr>
        <p:grpSpPr bwMode="auto">
          <a:xfrm>
            <a:off x="809625" y="4427538"/>
            <a:ext cx="6597650" cy="969962"/>
            <a:chOff x="650" y="3315"/>
            <a:chExt cx="4156" cy="611"/>
          </a:xfrm>
        </p:grpSpPr>
        <p:graphicFrame>
          <p:nvGraphicFramePr>
            <p:cNvPr id="7204" name="Object 28"/>
            <p:cNvGraphicFramePr>
              <a:graphicFrameLocks noChangeAspect="1"/>
            </p:cNvGraphicFramePr>
            <p:nvPr/>
          </p:nvGraphicFramePr>
          <p:xfrm>
            <a:off x="1544" y="3315"/>
            <a:ext cx="1811" cy="611"/>
          </p:xfrm>
          <a:graphic>
            <a:graphicData uri="http://schemas.openxmlformats.org/presentationml/2006/ole">
              <mc:AlternateContent xmlns:mc="http://schemas.openxmlformats.org/markup-compatibility/2006">
                <mc:Choice xmlns:v="urn:schemas-microsoft-com:vml" Requires="v">
                  <p:oleObj spid="_x0000_s7282" name="Equation" r:id="rId6" imgW="1943100" imgH="660400" progId="Equation.3">
                    <p:embed/>
                  </p:oleObj>
                </mc:Choice>
                <mc:Fallback>
                  <p:oleObj name="Equation" r:id="rId6" imgW="1943100" imgH="660400" progId="Equation.3">
                    <p:embed/>
                    <p:pic>
                      <p:nvPicPr>
                        <p:cNvPr id="0" name="Object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4" y="3315"/>
                          <a:ext cx="1811" cy="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05" name="Text Box 31"/>
            <p:cNvSpPr txBox="1">
              <a:spLocks noChangeArrowheads="1"/>
            </p:cNvSpPr>
            <p:nvPr/>
          </p:nvSpPr>
          <p:spPr bwMode="auto">
            <a:xfrm>
              <a:off x="650" y="3460"/>
              <a:ext cx="12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Solving gives:</a:t>
              </a:r>
            </a:p>
          </p:txBody>
        </p:sp>
        <p:grpSp>
          <p:nvGrpSpPr>
            <p:cNvPr id="7206" name="Group 35"/>
            <p:cNvGrpSpPr>
              <a:grpSpLocks/>
            </p:cNvGrpSpPr>
            <p:nvPr/>
          </p:nvGrpSpPr>
          <p:grpSpPr bwMode="auto">
            <a:xfrm>
              <a:off x="3415" y="3391"/>
              <a:ext cx="1391" cy="400"/>
              <a:chOff x="3407" y="3325"/>
              <a:chExt cx="1391" cy="400"/>
            </a:xfrm>
          </p:grpSpPr>
          <p:sp>
            <p:nvSpPr>
              <p:cNvPr id="7207" name="Text Box 33"/>
              <p:cNvSpPr txBox="1">
                <a:spLocks noChangeArrowheads="1"/>
              </p:cNvSpPr>
              <p:nvPr/>
            </p:nvSpPr>
            <p:spPr bwMode="auto">
              <a:xfrm>
                <a:off x="3407" y="3391"/>
                <a:ext cx="139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where </a:t>
                </a:r>
                <a:endParaRPr lang="el-GR">
                  <a:cs typeface="Arial" charset="0"/>
                </a:endParaRPr>
              </a:p>
            </p:txBody>
          </p:sp>
          <p:graphicFrame>
            <p:nvGraphicFramePr>
              <p:cNvPr id="7208" name="Object 34"/>
              <p:cNvGraphicFramePr>
                <a:graphicFrameLocks noChangeAspect="1"/>
              </p:cNvGraphicFramePr>
              <p:nvPr/>
            </p:nvGraphicFramePr>
            <p:xfrm>
              <a:off x="3904" y="3325"/>
              <a:ext cx="710" cy="400"/>
            </p:xfrm>
            <a:graphic>
              <a:graphicData uri="http://schemas.openxmlformats.org/presentationml/2006/ole">
                <mc:AlternateContent xmlns:mc="http://schemas.openxmlformats.org/markup-compatibility/2006">
                  <mc:Choice xmlns:v="urn:schemas-microsoft-com:vml" Requires="v">
                    <p:oleObj spid="_x0000_s7283" name="Equation" r:id="rId8" imgW="761669" imgH="431613" progId="Equation.3">
                      <p:embed/>
                    </p:oleObj>
                  </mc:Choice>
                  <mc:Fallback>
                    <p:oleObj name="Equation" r:id="rId8" imgW="761669" imgH="431613" progId="Equation.3">
                      <p:embed/>
                      <p:pic>
                        <p:nvPicPr>
                          <p:cNvPr id="0" name="Object 3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04" y="3325"/>
                            <a:ext cx="710"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pSp>
        <p:nvGrpSpPr>
          <p:cNvPr id="7179" name="Group 69"/>
          <p:cNvGrpSpPr>
            <a:grpSpLocks/>
          </p:cNvGrpSpPr>
          <p:nvPr/>
        </p:nvGrpSpPr>
        <p:grpSpPr bwMode="auto">
          <a:xfrm>
            <a:off x="4356100" y="1616075"/>
            <a:ext cx="4140200" cy="2368550"/>
            <a:chOff x="2656" y="1037"/>
            <a:chExt cx="2608" cy="1492"/>
          </a:xfrm>
        </p:grpSpPr>
        <p:graphicFrame>
          <p:nvGraphicFramePr>
            <p:cNvPr id="7189" name="Object 17"/>
            <p:cNvGraphicFramePr>
              <a:graphicFrameLocks noChangeAspect="1"/>
            </p:cNvGraphicFramePr>
            <p:nvPr/>
          </p:nvGraphicFramePr>
          <p:xfrm>
            <a:off x="2656" y="1080"/>
            <a:ext cx="2608" cy="1449"/>
          </p:xfrm>
          <a:graphic>
            <a:graphicData uri="http://schemas.openxmlformats.org/presentationml/2006/ole">
              <mc:AlternateContent xmlns:mc="http://schemas.openxmlformats.org/markup-compatibility/2006">
                <mc:Choice xmlns:v="urn:schemas-microsoft-com:vml" Requires="v">
                  <p:oleObj spid="_x0000_s7284" r:id="rId10" imgW="3347085" imgH="1861312" progId="Visio.Drawing.6">
                    <p:embed/>
                  </p:oleObj>
                </mc:Choice>
                <mc:Fallback>
                  <p:oleObj r:id="rId10" imgW="3347085" imgH="1861312" progId="Visio.Drawing.6">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56" y="1080"/>
                          <a:ext cx="2608" cy="1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190" name="Group 39"/>
            <p:cNvGrpSpPr>
              <a:grpSpLocks/>
            </p:cNvGrpSpPr>
            <p:nvPr/>
          </p:nvGrpSpPr>
          <p:grpSpPr bwMode="auto">
            <a:xfrm>
              <a:off x="2804" y="1041"/>
              <a:ext cx="280" cy="173"/>
              <a:chOff x="2863" y="1144"/>
              <a:chExt cx="280" cy="173"/>
            </a:xfrm>
          </p:grpSpPr>
          <p:sp>
            <p:nvSpPr>
              <p:cNvPr id="7202" name="Oval 37"/>
              <p:cNvSpPr>
                <a:spLocks noChangeArrowheads="1"/>
              </p:cNvSpPr>
              <p:nvPr/>
            </p:nvSpPr>
            <p:spPr bwMode="auto">
              <a:xfrm>
                <a:off x="2880" y="1160"/>
                <a:ext cx="140" cy="1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3" name="Text Box 38"/>
              <p:cNvSpPr txBox="1">
                <a:spLocks noChangeArrowheads="1"/>
              </p:cNvSpPr>
              <p:nvPr/>
            </p:nvSpPr>
            <p:spPr bwMode="auto">
              <a:xfrm>
                <a:off x="2863" y="1144"/>
                <a:ext cx="2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sz="1200"/>
                  <a:t>2</a:t>
                </a:r>
              </a:p>
            </p:txBody>
          </p:sp>
        </p:grpSp>
        <p:grpSp>
          <p:nvGrpSpPr>
            <p:cNvPr id="7191" name="Group 40"/>
            <p:cNvGrpSpPr>
              <a:grpSpLocks/>
            </p:cNvGrpSpPr>
            <p:nvPr/>
          </p:nvGrpSpPr>
          <p:grpSpPr bwMode="auto">
            <a:xfrm>
              <a:off x="2916" y="1605"/>
              <a:ext cx="280" cy="173"/>
              <a:chOff x="2863" y="1144"/>
              <a:chExt cx="280" cy="173"/>
            </a:xfrm>
          </p:grpSpPr>
          <p:sp>
            <p:nvSpPr>
              <p:cNvPr id="7200" name="Oval 41"/>
              <p:cNvSpPr>
                <a:spLocks noChangeArrowheads="1"/>
              </p:cNvSpPr>
              <p:nvPr/>
            </p:nvSpPr>
            <p:spPr bwMode="auto">
              <a:xfrm>
                <a:off x="2880" y="1160"/>
                <a:ext cx="140" cy="1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1" name="Text Box 42"/>
              <p:cNvSpPr txBox="1">
                <a:spLocks noChangeArrowheads="1"/>
              </p:cNvSpPr>
              <p:nvPr/>
            </p:nvSpPr>
            <p:spPr bwMode="auto">
              <a:xfrm>
                <a:off x="2863" y="1144"/>
                <a:ext cx="2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sz="1200"/>
                  <a:t>1</a:t>
                </a:r>
              </a:p>
            </p:txBody>
          </p:sp>
        </p:grpSp>
        <p:sp>
          <p:nvSpPr>
            <p:cNvPr id="7192" name="Text Box 45"/>
            <p:cNvSpPr txBox="1">
              <a:spLocks noChangeArrowheads="1"/>
            </p:cNvSpPr>
            <p:nvPr/>
          </p:nvSpPr>
          <p:spPr bwMode="auto">
            <a:xfrm>
              <a:off x="3366" y="1132"/>
              <a:ext cx="280" cy="17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sz="1200"/>
                <a:t>vp</a:t>
              </a:r>
            </a:p>
          </p:txBody>
        </p:sp>
        <p:sp>
          <p:nvSpPr>
            <p:cNvPr id="7193" name="Text Box 50"/>
            <p:cNvSpPr txBox="1">
              <a:spLocks noChangeArrowheads="1"/>
            </p:cNvSpPr>
            <p:nvPr/>
          </p:nvSpPr>
          <p:spPr bwMode="auto">
            <a:xfrm>
              <a:off x="3363" y="1622"/>
              <a:ext cx="280" cy="17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sz="1200"/>
                <a:t>vn</a:t>
              </a:r>
            </a:p>
          </p:txBody>
        </p:sp>
        <p:grpSp>
          <p:nvGrpSpPr>
            <p:cNvPr id="7194" name="Group 51"/>
            <p:cNvGrpSpPr>
              <a:grpSpLocks/>
            </p:cNvGrpSpPr>
            <p:nvPr/>
          </p:nvGrpSpPr>
          <p:grpSpPr bwMode="auto">
            <a:xfrm>
              <a:off x="4355" y="1037"/>
              <a:ext cx="280" cy="173"/>
              <a:chOff x="2863" y="1144"/>
              <a:chExt cx="280" cy="173"/>
            </a:xfrm>
          </p:grpSpPr>
          <p:sp>
            <p:nvSpPr>
              <p:cNvPr id="7198" name="Oval 52"/>
              <p:cNvSpPr>
                <a:spLocks noChangeArrowheads="1"/>
              </p:cNvSpPr>
              <p:nvPr/>
            </p:nvSpPr>
            <p:spPr bwMode="auto">
              <a:xfrm>
                <a:off x="2880" y="1160"/>
                <a:ext cx="140" cy="1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9" name="Text Box 53"/>
              <p:cNvSpPr txBox="1">
                <a:spLocks noChangeArrowheads="1"/>
              </p:cNvSpPr>
              <p:nvPr/>
            </p:nvSpPr>
            <p:spPr bwMode="auto">
              <a:xfrm>
                <a:off x="2863" y="1144"/>
                <a:ext cx="2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sz="1200"/>
                  <a:t>4</a:t>
                </a:r>
              </a:p>
            </p:txBody>
          </p:sp>
        </p:grpSp>
        <p:grpSp>
          <p:nvGrpSpPr>
            <p:cNvPr id="7195" name="Group 55"/>
            <p:cNvGrpSpPr>
              <a:grpSpLocks/>
            </p:cNvGrpSpPr>
            <p:nvPr/>
          </p:nvGrpSpPr>
          <p:grpSpPr bwMode="auto">
            <a:xfrm>
              <a:off x="4479" y="1819"/>
              <a:ext cx="280" cy="173"/>
              <a:chOff x="2863" y="1144"/>
              <a:chExt cx="280" cy="173"/>
            </a:xfrm>
          </p:grpSpPr>
          <p:sp>
            <p:nvSpPr>
              <p:cNvPr id="7196" name="Oval 56"/>
              <p:cNvSpPr>
                <a:spLocks noChangeArrowheads="1"/>
              </p:cNvSpPr>
              <p:nvPr/>
            </p:nvSpPr>
            <p:spPr bwMode="auto">
              <a:xfrm>
                <a:off x="2880" y="1160"/>
                <a:ext cx="140" cy="1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7" name="Text Box 57"/>
              <p:cNvSpPr txBox="1">
                <a:spLocks noChangeArrowheads="1"/>
              </p:cNvSpPr>
              <p:nvPr/>
            </p:nvSpPr>
            <p:spPr bwMode="auto">
              <a:xfrm>
                <a:off x="2863" y="1144"/>
                <a:ext cx="2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sz="1200"/>
                  <a:t>3</a:t>
                </a:r>
              </a:p>
            </p:txBody>
          </p:sp>
        </p:grpSp>
      </p:grpSp>
      <p:grpSp>
        <p:nvGrpSpPr>
          <p:cNvPr id="7180" name="Group 64"/>
          <p:cNvGrpSpPr>
            <a:grpSpLocks/>
          </p:cNvGrpSpPr>
          <p:nvPr/>
        </p:nvGrpSpPr>
        <p:grpSpPr bwMode="auto">
          <a:xfrm>
            <a:off x="798513" y="1563688"/>
            <a:ext cx="2547937" cy="349250"/>
            <a:chOff x="533" y="1099"/>
            <a:chExt cx="1605" cy="220"/>
          </a:xfrm>
        </p:grpSpPr>
        <p:sp>
          <p:nvSpPr>
            <p:cNvPr id="7187" name="Text Box 22"/>
            <p:cNvSpPr txBox="1">
              <a:spLocks noChangeArrowheads="1"/>
            </p:cNvSpPr>
            <p:nvPr/>
          </p:nvSpPr>
          <p:spPr bwMode="auto">
            <a:xfrm>
              <a:off x="1340" y="1099"/>
              <a:ext cx="7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v</a:t>
              </a:r>
              <a:r>
                <a:rPr lang="en-GB" altLang="zh-CN" baseline="-25000">
                  <a:ea typeface="SimSun" pitchFamily="2" charset="-122"/>
                </a:rPr>
                <a:t>p</a:t>
              </a:r>
              <a:r>
                <a:rPr lang="en-GB" altLang="zh-CN">
                  <a:ea typeface="SimSun" pitchFamily="2" charset="-122"/>
                </a:rPr>
                <a:t> = v</a:t>
              </a:r>
              <a:r>
                <a:rPr lang="en-GB" altLang="zh-CN" baseline="-25000">
                  <a:ea typeface="SimSun" pitchFamily="2" charset="-122"/>
                </a:rPr>
                <a:t>2</a:t>
              </a:r>
              <a:r>
                <a:rPr lang="en-GB" altLang="zh-CN">
                  <a:ea typeface="SimSun" pitchFamily="2" charset="-122"/>
                </a:rPr>
                <a:t> = v</a:t>
              </a:r>
              <a:r>
                <a:rPr lang="en-GB" altLang="zh-CN" baseline="-25000">
                  <a:ea typeface="SimSun" pitchFamily="2" charset="-122"/>
                </a:rPr>
                <a:t>g</a:t>
              </a:r>
              <a:endParaRPr lang="en-US" baseline="-25000"/>
            </a:p>
          </p:txBody>
        </p:sp>
        <p:sp>
          <p:nvSpPr>
            <p:cNvPr id="7188" name="Text Box 61"/>
            <p:cNvSpPr txBox="1">
              <a:spLocks noChangeArrowheads="1"/>
            </p:cNvSpPr>
            <p:nvPr/>
          </p:nvSpPr>
          <p:spPr bwMode="auto">
            <a:xfrm>
              <a:off x="533" y="1107"/>
              <a:ext cx="77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u="sng">
                  <a:ea typeface="SimSun" pitchFamily="2" charset="-122"/>
                </a:rPr>
                <a:t>For node 2</a:t>
              </a:r>
              <a:endParaRPr lang="en-US" u="sng" baseline="-25000"/>
            </a:p>
          </p:txBody>
        </p:sp>
      </p:grpSp>
      <p:sp>
        <p:nvSpPr>
          <p:cNvPr id="7181" name="Text Box 62"/>
          <p:cNvSpPr txBox="1">
            <a:spLocks noChangeArrowheads="1"/>
          </p:cNvSpPr>
          <p:nvPr/>
        </p:nvSpPr>
        <p:spPr bwMode="auto">
          <a:xfrm>
            <a:off x="796925" y="2676525"/>
            <a:ext cx="12366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u="sng">
                <a:ea typeface="SimSun" pitchFamily="2" charset="-122"/>
              </a:rPr>
              <a:t>For node 3</a:t>
            </a:r>
            <a:endParaRPr lang="en-US" u="sng" baseline="-25000"/>
          </a:p>
        </p:txBody>
      </p:sp>
      <p:grpSp>
        <p:nvGrpSpPr>
          <p:cNvPr id="7182" name="Group 68"/>
          <p:cNvGrpSpPr>
            <a:grpSpLocks/>
          </p:cNvGrpSpPr>
          <p:nvPr/>
        </p:nvGrpSpPr>
        <p:grpSpPr bwMode="auto">
          <a:xfrm>
            <a:off x="809625" y="4000500"/>
            <a:ext cx="3446463" cy="342900"/>
            <a:chOff x="590" y="2425"/>
            <a:chExt cx="2171" cy="216"/>
          </a:xfrm>
        </p:grpSpPr>
        <p:sp>
          <p:nvSpPr>
            <p:cNvPr id="7185" name="Text Box 23"/>
            <p:cNvSpPr txBox="1">
              <a:spLocks noChangeArrowheads="1"/>
            </p:cNvSpPr>
            <p:nvPr/>
          </p:nvSpPr>
          <p:spPr bwMode="auto">
            <a:xfrm>
              <a:off x="1417" y="2425"/>
              <a:ext cx="1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v</a:t>
              </a:r>
              <a:r>
                <a:rPr lang="en-GB" altLang="zh-CN" baseline="-25000">
                  <a:ea typeface="SimSun" pitchFamily="2" charset="-122"/>
                </a:rPr>
                <a:t>o</a:t>
              </a:r>
              <a:r>
                <a:rPr lang="en-GB" altLang="zh-CN">
                  <a:ea typeface="SimSun" pitchFamily="2" charset="-122"/>
                </a:rPr>
                <a:t> = v</a:t>
              </a:r>
              <a:r>
                <a:rPr lang="en-GB" altLang="zh-CN" baseline="-25000">
                  <a:ea typeface="SimSun" pitchFamily="2" charset="-122"/>
                </a:rPr>
                <a:t>4</a:t>
              </a:r>
              <a:r>
                <a:rPr lang="en-GB" altLang="zh-CN">
                  <a:ea typeface="SimSun" pitchFamily="2" charset="-122"/>
                </a:rPr>
                <a:t>  =A</a:t>
              </a:r>
              <a:r>
                <a:rPr lang="en-GB" altLang="zh-CN" baseline="-25000">
                  <a:ea typeface="SimSun" pitchFamily="2" charset="-122"/>
                </a:rPr>
                <a:t>OL</a:t>
              </a:r>
              <a:r>
                <a:rPr lang="en-GB" altLang="zh-CN">
                  <a:ea typeface="SimSun" pitchFamily="2" charset="-122"/>
                </a:rPr>
                <a:t>(v</a:t>
              </a:r>
              <a:r>
                <a:rPr lang="en-GB" altLang="zh-CN" baseline="-25000">
                  <a:ea typeface="SimSun" pitchFamily="2" charset="-122"/>
                </a:rPr>
                <a:t>p </a:t>
              </a:r>
              <a:r>
                <a:rPr lang="en-GB" altLang="zh-CN">
                  <a:ea typeface="SimSun" pitchFamily="2" charset="-122"/>
                </a:rPr>
                <a:t>– v</a:t>
              </a:r>
              <a:r>
                <a:rPr lang="en-GB" altLang="zh-CN" baseline="-25000">
                  <a:ea typeface="SimSun" pitchFamily="2" charset="-122"/>
                </a:rPr>
                <a:t>n</a:t>
              </a:r>
              <a:r>
                <a:rPr lang="en-GB" altLang="zh-CN">
                  <a:ea typeface="SimSun" pitchFamily="2" charset="-122"/>
                </a:rPr>
                <a:t>)</a:t>
              </a:r>
              <a:endParaRPr lang="en-US" baseline="-25000"/>
            </a:p>
          </p:txBody>
        </p:sp>
        <p:sp>
          <p:nvSpPr>
            <p:cNvPr id="7186" name="Text Box 67"/>
            <p:cNvSpPr txBox="1">
              <a:spLocks noChangeArrowheads="1"/>
            </p:cNvSpPr>
            <p:nvPr/>
          </p:nvSpPr>
          <p:spPr bwMode="auto">
            <a:xfrm>
              <a:off x="590" y="2429"/>
              <a:ext cx="77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u="sng">
                  <a:ea typeface="SimSun" pitchFamily="2" charset="-122"/>
                </a:rPr>
                <a:t>For node 4</a:t>
              </a:r>
              <a:endParaRPr lang="en-US" u="sng" baseline="-25000"/>
            </a:p>
          </p:txBody>
        </p:sp>
      </p:grpSp>
      <p:sp>
        <p:nvSpPr>
          <p:cNvPr id="7183" name="Text Box 71"/>
          <p:cNvSpPr txBox="1">
            <a:spLocks noChangeArrowheads="1"/>
          </p:cNvSpPr>
          <p:nvPr/>
        </p:nvSpPr>
        <p:spPr bwMode="auto">
          <a:xfrm>
            <a:off x="809625" y="5454650"/>
            <a:ext cx="27622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If the loop gain is high, then</a:t>
            </a:r>
          </a:p>
        </p:txBody>
      </p:sp>
      <p:graphicFrame>
        <p:nvGraphicFramePr>
          <p:cNvPr id="7184" name="Object 72"/>
          <p:cNvGraphicFramePr>
            <a:graphicFrameLocks noChangeAspect="1"/>
          </p:cNvGraphicFramePr>
          <p:nvPr/>
        </p:nvGraphicFramePr>
        <p:xfrm>
          <a:off x="3568700" y="5321300"/>
          <a:ext cx="3875088" cy="893763"/>
        </p:xfrm>
        <a:graphic>
          <a:graphicData uri="http://schemas.openxmlformats.org/presentationml/2006/ole">
            <mc:AlternateContent xmlns:mc="http://schemas.openxmlformats.org/markup-compatibility/2006">
              <mc:Choice xmlns:v="urn:schemas-microsoft-com:vml" Requires="v">
                <p:oleObj spid="_x0000_s7285" name="Equation" r:id="rId12" imgW="2844800" imgH="660400" progId="Equation.3">
                  <p:embed/>
                </p:oleObj>
              </mc:Choice>
              <mc:Fallback>
                <p:oleObj name="Equation" r:id="rId12" imgW="2844800" imgH="660400" progId="Equation.3">
                  <p:embed/>
                  <p:pic>
                    <p:nvPicPr>
                      <p:cNvPr id="0" name="Object 7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68700" y="5321300"/>
                        <a:ext cx="3875088"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pPr>
              <a:defRPr/>
            </a:pPr>
            <a:fld id="{6214558C-A374-4773-9CCF-9B8364DF757C}" type="slidenum">
              <a:rPr lang="en-GB" altLang="en-US"/>
              <a:pPr>
                <a:defRPr/>
              </a:pPr>
              <a:t>9</a:t>
            </a:fld>
            <a:endParaRPr lang="en-GB" altLang="en-US"/>
          </a:p>
        </p:txBody>
      </p:sp>
      <p:sp>
        <p:nvSpPr>
          <p:cNvPr id="8195"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8196"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197" name="Rectangle 4"/>
          <p:cNvSpPr>
            <a:spLocks noChangeArrowheads="1"/>
          </p:cNvSpPr>
          <p:nvPr/>
        </p:nvSpPr>
        <p:spPr bwMode="auto">
          <a:xfrm>
            <a:off x="0" y="2084388"/>
            <a:ext cx="9144000" cy="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198" name="Text Box 50"/>
          <p:cNvSpPr txBox="1">
            <a:spLocks noChangeArrowheads="1"/>
          </p:cNvSpPr>
          <p:nvPr/>
        </p:nvSpPr>
        <p:spPr bwMode="auto">
          <a:xfrm>
            <a:off x="609600" y="949325"/>
            <a:ext cx="433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800" b="1">
                <a:ea typeface="SimSun" pitchFamily="2" charset="-122"/>
              </a:rPr>
              <a:t>The Virtual Short Principle</a:t>
            </a:r>
            <a:endParaRPr lang="en-GB" altLang="zh-CN" sz="1800">
              <a:ea typeface="SimSun" pitchFamily="2" charset="-122"/>
            </a:endParaRPr>
          </a:p>
        </p:txBody>
      </p:sp>
      <p:sp>
        <p:nvSpPr>
          <p:cNvPr id="8199" name="Text Box 57"/>
          <p:cNvSpPr txBox="1">
            <a:spLocks noChangeArrowheads="1"/>
          </p:cNvSpPr>
          <p:nvPr/>
        </p:nvSpPr>
        <p:spPr bwMode="auto">
          <a:xfrm>
            <a:off x="731838" y="1490663"/>
            <a:ext cx="775811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An Op – amp has a very high gain, so for any reasonable output voltage, the differential input voltage v</a:t>
            </a:r>
            <a:r>
              <a:rPr lang="en-GB" altLang="zh-CN" baseline="-25000">
                <a:ea typeface="SimSun" pitchFamily="2" charset="-122"/>
              </a:rPr>
              <a:t>p</a:t>
            </a:r>
            <a:r>
              <a:rPr lang="en-GB" altLang="zh-CN">
                <a:ea typeface="SimSun" pitchFamily="2" charset="-122"/>
              </a:rPr>
              <a:t> – v</a:t>
            </a:r>
            <a:r>
              <a:rPr lang="en-GB" altLang="zh-CN" baseline="-25000">
                <a:ea typeface="SimSun" pitchFamily="2" charset="-122"/>
              </a:rPr>
              <a:t>n</a:t>
            </a:r>
            <a:r>
              <a:rPr lang="en-GB" altLang="zh-CN">
                <a:ea typeface="SimSun" pitchFamily="2" charset="-122"/>
              </a:rPr>
              <a:t> will be vanishingly small </a:t>
            </a:r>
          </a:p>
        </p:txBody>
      </p:sp>
      <p:sp>
        <p:nvSpPr>
          <p:cNvPr id="8200" name="Text Box 58"/>
          <p:cNvSpPr txBox="1">
            <a:spLocks noChangeArrowheads="1"/>
          </p:cNvSpPr>
          <p:nvPr/>
        </p:nvSpPr>
        <p:spPr bwMode="auto">
          <a:xfrm>
            <a:off x="744538" y="2341563"/>
            <a:ext cx="7915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So if the gain is very large then we can say that v</a:t>
            </a:r>
            <a:r>
              <a:rPr lang="en-GB" altLang="zh-CN" baseline="-25000">
                <a:ea typeface="SimSun" pitchFamily="2" charset="-122"/>
              </a:rPr>
              <a:t>p</a:t>
            </a:r>
            <a:r>
              <a:rPr lang="en-GB" altLang="zh-CN">
                <a:ea typeface="SimSun" pitchFamily="2" charset="-122"/>
              </a:rPr>
              <a:t> – v</a:t>
            </a:r>
            <a:r>
              <a:rPr lang="en-GB" altLang="zh-CN" baseline="-25000">
                <a:ea typeface="SimSun" pitchFamily="2" charset="-122"/>
              </a:rPr>
              <a:t>n</a:t>
            </a:r>
            <a:r>
              <a:rPr lang="en-GB" altLang="zh-CN">
                <a:ea typeface="SimSun" pitchFamily="2" charset="-122"/>
              </a:rPr>
              <a:t> </a:t>
            </a:r>
            <a:r>
              <a:rPr lang="en-GB" altLang="zh-CN">
                <a:ea typeface="SimSun" pitchFamily="2" charset="-122"/>
                <a:cs typeface="Arial" charset="0"/>
              </a:rPr>
              <a:t>~ 0,    or v</a:t>
            </a:r>
            <a:r>
              <a:rPr lang="en-GB" altLang="zh-CN" baseline="-25000">
                <a:ea typeface="SimSun" pitchFamily="2" charset="-122"/>
                <a:cs typeface="Arial" charset="0"/>
              </a:rPr>
              <a:t>p</a:t>
            </a:r>
            <a:r>
              <a:rPr lang="en-GB" altLang="zh-CN">
                <a:ea typeface="SimSun" pitchFamily="2" charset="-122"/>
                <a:cs typeface="Arial" charset="0"/>
              </a:rPr>
              <a:t> ~ v</a:t>
            </a:r>
            <a:r>
              <a:rPr lang="en-GB" altLang="zh-CN" baseline="-25000">
                <a:ea typeface="SimSun" pitchFamily="2" charset="-122"/>
                <a:cs typeface="Arial" charset="0"/>
              </a:rPr>
              <a:t>n</a:t>
            </a:r>
            <a:r>
              <a:rPr lang="en-GB" altLang="zh-CN" baseline="-25000">
                <a:ea typeface="SimSun" pitchFamily="2" charset="-122"/>
              </a:rPr>
              <a:t> </a:t>
            </a:r>
          </a:p>
        </p:txBody>
      </p:sp>
      <p:sp>
        <p:nvSpPr>
          <p:cNvPr id="8201" name="Text Box 59"/>
          <p:cNvSpPr txBox="1">
            <a:spLocks noChangeArrowheads="1"/>
          </p:cNvSpPr>
          <p:nvPr/>
        </p:nvSpPr>
        <p:spPr bwMode="auto">
          <a:xfrm>
            <a:off x="695325" y="2838450"/>
            <a:ext cx="5838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t>This is a very useful approximation – a ‘</a:t>
            </a:r>
            <a:r>
              <a:rPr lang="en-US" b="1" i="1"/>
              <a:t>Golden Rule</a:t>
            </a:r>
            <a:r>
              <a:rPr lang="en-US"/>
              <a:t>’  !!</a:t>
            </a:r>
          </a:p>
        </p:txBody>
      </p:sp>
      <p:sp>
        <p:nvSpPr>
          <p:cNvPr id="8202" name="Text Box 60"/>
          <p:cNvSpPr txBox="1">
            <a:spLocks noChangeArrowheads="1"/>
          </p:cNvSpPr>
          <p:nvPr/>
        </p:nvSpPr>
        <p:spPr bwMode="auto">
          <a:xfrm>
            <a:off x="2871788" y="3184525"/>
            <a:ext cx="5473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i="1" dirty="0"/>
              <a:t>( But remember – it </a:t>
            </a:r>
            <a:r>
              <a:rPr lang="en-US" i="1" dirty="0">
                <a:solidFill>
                  <a:srgbClr val="FF0000"/>
                </a:solidFill>
              </a:rPr>
              <a:t>only applies if the gain is </a:t>
            </a:r>
            <a:r>
              <a:rPr lang="en-US" b="1" i="1" dirty="0">
                <a:solidFill>
                  <a:srgbClr val="FF0000"/>
                </a:solidFill>
              </a:rPr>
              <a:t>very</a:t>
            </a:r>
            <a:r>
              <a:rPr lang="en-US" i="1" dirty="0">
                <a:solidFill>
                  <a:srgbClr val="FF0000"/>
                </a:solidFill>
              </a:rPr>
              <a:t> large</a:t>
            </a:r>
            <a:r>
              <a:rPr lang="en-US" i="1" dirty="0"/>
              <a:t>)</a:t>
            </a:r>
          </a:p>
        </p:txBody>
      </p:sp>
      <p:sp>
        <p:nvSpPr>
          <p:cNvPr id="8203" name="Text Box 61"/>
          <p:cNvSpPr txBox="1">
            <a:spLocks noChangeArrowheads="1"/>
          </p:cNvSpPr>
          <p:nvPr/>
        </p:nvSpPr>
        <p:spPr bwMode="auto">
          <a:xfrm>
            <a:off x="684213" y="3678238"/>
            <a:ext cx="7864475"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a:ea typeface="SimSun" pitchFamily="2" charset="-122"/>
              </a:rPr>
              <a:t>So an op-amp outputs a voltage that keeps the voltage that feeds back to the inverting input practically the same as the voltage on the non-inverting input</a:t>
            </a:r>
          </a:p>
          <a:p>
            <a:pPr eaLnBrk="1" hangingPunct="1"/>
            <a:r>
              <a:rPr lang="en-GB" altLang="zh-CN" b="1" i="1">
                <a:ea typeface="SimSun" pitchFamily="2" charset="-122"/>
              </a:rPr>
              <a:t>We say that v</a:t>
            </a:r>
            <a:r>
              <a:rPr lang="en-GB" altLang="zh-CN" b="1" i="1" baseline="-25000">
                <a:ea typeface="SimSun" pitchFamily="2" charset="-122"/>
              </a:rPr>
              <a:t>n</a:t>
            </a:r>
            <a:r>
              <a:rPr lang="en-GB" altLang="zh-CN" b="1" i="1">
                <a:ea typeface="SimSun" pitchFamily="2" charset="-122"/>
              </a:rPr>
              <a:t> </a:t>
            </a:r>
            <a:r>
              <a:rPr lang="en-GB" altLang="zh-CN" b="1" i="1" u="sng">
                <a:ea typeface="SimSun" pitchFamily="2" charset="-122"/>
              </a:rPr>
              <a:t>tracks</a:t>
            </a:r>
            <a:r>
              <a:rPr lang="en-GB" altLang="zh-CN" b="1" i="1">
                <a:ea typeface="SimSun" pitchFamily="2" charset="-122"/>
              </a:rPr>
              <a:t> v</a:t>
            </a:r>
            <a:r>
              <a:rPr lang="en-GB" altLang="zh-CN" b="1" i="1" baseline="-25000">
                <a:ea typeface="SimSun" pitchFamily="2" charset="-122"/>
              </a:rPr>
              <a:t>p</a:t>
            </a:r>
            <a:r>
              <a:rPr lang="en-GB" altLang="zh-CN">
                <a:ea typeface="SimSun" pitchFamily="2" charset="-122"/>
              </a:rPr>
              <a:t> </a:t>
            </a:r>
            <a:endParaRPr lang="en-US"/>
          </a:p>
        </p:txBody>
      </p:sp>
      <p:sp>
        <p:nvSpPr>
          <p:cNvPr id="8204" name="Text Box 62"/>
          <p:cNvSpPr txBox="1">
            <a:spLocks noChangeArrowheads="1"/>
          </p:cNvSpPr>
          <p:nvPr/>
        </p:nvSpPr>
        <p:spPr bwMode="auto">
          <a:xfrm>
            <a:off x="706438" y="4729163"/>
            <a:ext cx="7864475"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dirty="0">
                <a:ea typeface="SimSun" pitchFamily="2" charset="-122"/>
              </a:rPr>
              <a:t>This leads to the concept of a virtual short – the circuit behaves as though there is a short across the inputs  because the voltage difference between </a:t>
            </a:r>
            <a:r>
              <a:rPr lang="en-GB" altLang="zh-CN" dirty="0" err="1">
                <a:ea typeface="SimSun" pitchFamily="2" charset="-122"/>
              </a:rPr>
              <a:t>v</a:t>
            </a:r>
            <a:r>
              <a:rPr lang="en-GB" altLang="zh-CN" baseline="-25000" dirty="0" err="1">
                <a:ea typeface="SimSun" pitchFamily="2" charset="-122"/>
              </a:rPr>
              <a:t>p</a:t>
            </a:r>
            <a:r>
              <a:rPr lang="en-GB" altLang="zh-CN" dirty="0">
                <a:ea typeface="SimSun" pitchFamily="2" charset="-122"/>
              </a:rPr>
              <a:t> and </a:t>
            </a:r>
            <a:r>
              <a:rPr lang="en-GB" altLang="zh-CN" dirty="0" err="1">
                <a:ea typeface="SimSun" pitchFamily="2" charset="-122"/>
              </a:rPr>
              <a:t>v</a:t>
            </a:r>
            <a:r>
              <a:rPr lang="en-GB" altLang="zh-CN" baseline="-25000" dirty="0" err="1">
                <a:ea typeface="SimSun" pitchFamily="2" charset="-122"/>
              </a:rPr>
              <a:t>n</a:t>
            </a:r>
            <a:r>
              <a:rPr lang="en-GB" altLang="zh-CN" dirty="0">
                <a:ea typeface="SimSun" pitchFamily="2" charset="-122"/>
              </a:rPr>
              <a:t> is kept zero, </a:t>
            </a:r>
            <a:r>
              <a:rPr lang="en-GB" altLang="zh-CN" i="1" u="sng" dirty="0">
                <a:ea typeface="SimSun" pitchFamily="2" charset="-122"/>
              </a:rPr>
              <a:t>but it is not actually shorted</a:t>
            </a:r>
            <a:r>
              <a:rPr lang="en-GB" altLang="zh-CN" dirty="0">
                <a:ea typeface="SimSun" pitchFamily="2" charset="-122"/>
              </a:rPr>
              <a:t> . </a:t>
            </a:r>
            <a:r>
              <a:rPr lang="en-GB" altLang="zh-CN" b="1" dirty="0">
                <a:ea typeface="SimSun" pitchFamily="2" charset="-122"/>
              </a:rPr>
              <a:t>Hence the name ‘</a:t>
            </a:r>
            <a:r>
              <a:rPr lang="en-GB" altLang="zh-CN" b="1" i="1" u="sng" dirty="0">
                <a:ea typeface="SimSun" pitchFamily="2" charset="-122"/>
              </a:rPr>
              <a:t>Virtual</a:t>
            </a:r>
            <a:r>
              <a:rPr lang="en-GB" altLang="zh-CN" b="1" dirty="0">
                <a:ea typeface="SimSun" pitchFamily="2" charset="-122"/>
              </a:rPr>
              <a:t> short’. </a:t>
            </a:r>
            <a:r>
              <a:rPr lang="en-GB" altLang="zh-CN" dirty="0">
                <a:ea typeface="SimSun" pitchFamily="2" charset="-122"/>
              </a:rPr>
              <a:t>It greatly simplifies the analysis of op-amp circuits.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22830</TotalTime>
  <Words>2460</Words>
  <Application>Microsoft Office PowerPoint</Application>
  <PresentationFormat>On-screen Show (4:3)</PresentationFormat>
  <Paragraphs>522</Paragraphs>
  <Slides>31</Slides>
  <Notes>31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31</vt:i4>
      </vt:variant>
    </vt:vector>
  </HeadingPairs>
  <TitlesOfParts>
    <vt:vector size="34" baseType="lpstr">
      <vt:lpstr>Edge</vt:lpstr>
      <vt:lpstr>Equation</vt:lpstr>
      <vt:lpstr>Visio.Drawing.6</vt:lpstr>
      <vt:lpstr>Electronic Circuits and Systems       EEE211</vt:lpstr>
      <vt:lpstr>Electronic Circuits and Systems       EEE211</vt:lpstr>
      <vt:lpstr>Electronic Circuits and Systems       EEE211</vt:lpstr>
      <vt:lpstr>Electronic Circuits and Systems       EE211</vt:lpstr>
      <vt:lpstr>Electronic Circuits and Systems       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vector>
  </TitlesOfParts>
  <Company>The University of Liverpool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Avionics Systems Design</dc:title>
  <dc:creator>Keith Nuttall</dc:creator>
  <cp:lastModifiedBy>Sanghyuk Lee</cp:lastModifiedBy>
  <cp:revision>222</cp:revision>
  <cp:lastPrinted>2011-11-23T01:06:47Z</cp:lastPrinted>
  <dcterms:created xsi:type="dcterms:W3CDTF">2007-12-30T16:32:35Z</dcterms:created>
  <dcterms:modified xsi:type="dcterms:W3CDTF">2017-11-27T02:28:55Z</dcterms:modified>
</cp:coreProperties>
</file>