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618" r:id="rId2"/>
    <p:sldId id="622" r:id="rId3"/>
    <p:sldId id="552" r:id="rId4"/>
    <p:sldId id="556" r:id="rId5"/>
    <p:sldId id="558" r:id="rId6"/>
    <p:sldId id="557" r:id="rId7"/>
    <p:sldId id="560" r:id="rId8"/>
    <p:sldId id="547" r:id="rId9"/>
    <p:sldId id="549" r:id="rId10"/>
    <p:sldId id="574" r:id="rId11"/>
    <p:sldId id="551" r:id="rId12"/>
    <p:sldId id="554" r:id="rId13"/>
    <p:sldId id="621" r:id="rId14"/>
    <p:sldId id="591" r:id="rId15"/>
    <p:sldId id="592" r:id="rId16"/>
    <p:sldId id="593" r:id="rId17"/>
    <p:sldId id="594" r:id="rId18"/>
    <p:sldId id="595" r:id="rId19"/>
    <p:sldId id="596" r:id="rId20"/>
    <p:sldId id="597" r:id="rId21"/>
    <p:sldId id="620" r:id="rId22"/>
    <p:sldId id="598" r:id="rId23"/>
    <p:sldId id="600" r:id="rId24"/>
    <p:sldId id="601" r:id="rId25"/>
    <p:sldId id="602" r:id="rId26"/>
    <p:sldId id="603" r:id="rId27"/>
    <p:sldId id="604" r:id="rId28"/>
    <p:sldId id="619" r:id="rId29"/>
    <p:sldId id="605" r:id="rId30"/>
    <p:sldId id="606" r:id="rId31"/>
    <p:sldId id="607" r:id="rId32"/>
    <p:sldId id="608" r:id="rId33"/>
    <p:sldId id="609" r:id="rId34"/>
    <p:sldId id="610" r:id="rId35"/>
    <p:sldId id="611" r:id="rId36"/>
    <p:sldId id="612" r:id="rId37"/>
    <p:sldId id="613" r:id="rId38"/>
    <p:sldId id="614" r:id="rId39"/>
    <p:sldId id="615" r:id="rId40"/>
    <p:sldId id="616" r:id="rId41"/>
    <p:sldId id="617" r:id="rId42"/>
  </p:sldIdLst>
  <p:sldSz cx="9144000" cy="6858000" type="screen4x3"/>
  <p:notesSz cx="6797675" cy="9928225"/>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08080"/>
    <a:srgbClr val="FF6600"/>
    <a:srgbClr val="FF9933"/>
    <a:srgbClr val="B2B2B2"/>
    <a:srgbClr val="DDDDDD"/>
    <a:srgbClr val="FFFF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072" autoAdjust="0"/>
    <p:restoredTop sz="99565" autoAdjust="0"/>
  </p:normalViewPr>
  <p:slideViewPr>
    <p:cSldViewPr snapToGrid="0">
      <p:cViewPr>
        <p:scale>
          <a:sx n="96" d="100"/>
          <a:sy n="96" d="100"/>
        </p:scale>
        <p:origin x="-2064" y="-540"/>
      </p:cViewPr>
      <p:guideLst>
        <p:guide orient="horz" pos="2664"/>
        <p:guide pos="2961"/>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9.wmf"/><Relationship Id="rId1" Type="http://schemas.openxmlformats.org/officeDocument/2006/relationships/image" Target="../media/image36.wmf"/><Relationship Id="rId4"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defRPr sz="1200"/>
            </a:lvl1pPr>
          </a:lstStyle>
          <a:p>
            <a:pPr>
              <a:defRPr/>
            </a:pPr>
            <a:endParaRPr lang="en-US"/>
          </a:p>
        </p:txBody>
      </p:sp>
      <p:sp>
        <p:nvSpPr>
          <p:cNvPr id="101379" name="Rectangle 3"/>
          <p:cNvSpPr>
            <a:spLocks noGrp="1" noChangeArrowheads="1"/>
          </p:cNvSpPr>
          <p:nvPr>
            <p:ph type="dt" sz="quarter" idx="1"/>
          </p:nvPr>
        </p:nvSpPr>
        <p:spPr bwMode="auto">
          <a:xfrm>
            <a:off x="3851275"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3851275"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lgn="r">
              <a:defRPr sz="1200"/>
            </a:lvl1pPr>
          </a:lstStyle>
          <a:p>
            <a:fld id="{33C8283D-9221-4780-A41E-5C8E6E7F8B47}" type="slidenum">
              <a:rPr lang="en-GB" altLang="zh-CN"/>
              <a:pPr/>
              <a:t>‹#›</a:t>
            </a:fld>
            <a:endParaRPr lang="en-GB" altLang="zh-CN"/>
          </a:p>
        </p:txBody>
      </p:sp>
    </p:spTree>
    <p:extLst>
      <p:ext uri="{BB962C8B-B14F-4D97-AF65-F5344CB8AC3E}">
        <p14:creationId xmlns:p14="http://schemas.microsoft.com/office/powerpoint/2010/main" val="1993345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US"/>
          </a:p>
        </p:txBody>
      </p:sp>
      <p:sp>
        <p:nvSpPr>
          <p:cNvPr id="3077" name="Rectangle 5"/>
          <p:cNvSpPr>
            <a:spLocks noGrp="1" noChangeArrowheads="1"/>
          </p:cNvSpPr>
          <p:nvPr>
            <p:ph type="body" sz="quarter" idx="3"/>
          </p:nvPr>
        </p:nvSpPr>
        <p:spPr bwMode="auto">
          <a:xfrm>
            <a:off x="623888" y="981075"/>
            <a:ext cx="5437187" cy="4468813"/>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3851275"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lgn="r">
              <a:defRPr sz="1200"/>
            </a:lvl1pPr>
          </a:lstStyle>
          <a:p>
            <a:fld id="{60DE742A-E736-4F8B-A496-9871F5770C26}" type="slidenum">
              <a:rPr lang="en-GB" altLang="zh-CN"/>
              <a:pPr/>
              <a:t>‹#›</a:t>
            </a:fld>
            <a:endParaRPr lang="en-GB" altLang="zh-CN"/>
          </a:p>
        </p:txBody>
      </p:sp>
    </p:spTree>
    <p:extLst>
      <p:ext uri="{BB962C8B-B14F-4D97-AF65-F5344CB8AC3E}">
        <p14:creationId xmlns:p14="http://schemas.microsoft.com/office/powerpoint/2010/main" val="37691425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0315390-F9DA-45CA-A458-54D5155EF25F}" type="slidenum">
              <a:rPr lang="en-GB" altLang="zh-CN" sz="1200"/>
              <a:pPr eaLnBrk="1" hangingPunct="1"/>
              <a:t>1</a:t>
            </a:fld>
            <a:endParaRPr lang="en-GB" altLang="zh-CN" sz="1200"/>
          </a:p>
        </p:txBody>
      </p:sp>
      <p:sp>
        <p:nvSpPr>
          <p:cNvPr id="4301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DDF78E0-39AE-4DDA-ACBF-67CAB35DCB44}" type="slidenum">
              <a:rPr lang="en-GB" altLang="zh-CN" sz="1200"/>
              <a:pPr eaLnBrk="1" hangingPunct="1"/>
              <a:t>10</a:t>
            </a:fld>
            <a:endParaRPr lang="en-GB" altLang="zh-CN" sz="1200"/>
          </a:p>
        </p:txBody>
      </p:sp>
      <p:sp>
        <p:nvSpPr>
          <p:cNvPr id="5120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22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D92B976-D50C-441E-A9A2-35D65F5C4890}" type="slidenum">
              <a:rPr lang="en-GB" altLang="zh-CN" sz="1200"/>
              <a:pPr eaLnBrk="1" hangingPunct="1"/>
              <a:t>11</a:t>
            </a:fld>
            <a:endParaRPr lang="en-GB" altLang="zh-CN" sz="1200"/>
          </a:p>
        </p:txBody>
      </p:sp>
      <p:sp>
        <p:nvSpPr>
          <p:cNvPr id="5222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CA45229-2675-48EB-8704-3BBE2ADF72A8}" type="slidenum">
              <a:rPr lang="en-GB" altLang="zh-CN" sz="1200"/>
              <a:pPr eaLnBrk="1" hangingPunct="1"/>
              <a:t>12</a:t>
            </a:fld>
            <a:endParaRPr lang="en-GB" altLang="zh-CN" sz="1200"/>
          </a:p>
        </p:txBody>
      </p:sp>
      <p:sp>
        <p:nvSpPr>
          <p:cNvPr id="5325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13</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4353BB3-C742-42AB-90B0-B6996C3D0D67}" type="slidenum">
              <a:rPr lang="en-GB" altLang="zh-CN" sz="1200"/>
              <a:pPr eaLnBrk="1" hangingPunct="1"/>
              <a:t>14</a:t>
            </a:fld>
            <a:endParaRPr lang="en-GB" altLang="zh-CN" sz="1200"/>
          </a:p>
        </p:txBody>
      </p:sp>
      <p:sp>
        <p:nvSpPr>
          <p:cNvPr id="5427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4277"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A62E27B-0489-4085-AECA-C67364D17257}" type="slidenum">
              <a:rPr lang="en-GB" altLang="zh-CN" sz="1200"/>
              <a:pPr eaLnBrk="1" hangingPunct="1"/>
              <a:t>15</a:t>
            </a:fld>
            <a:endParaRPr lang="en-GB" altLang="zh-CN" sz="1200"/>
          </a:p>
        </p:txBody>
      </p:sp>
      <p:sp>
        <p:nvSpPr>
          <p:cNvPr id="5530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5301"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C3817F5-EBDD-4835-8863-498848191163}" type="slidenum">
              <a:rPr lang="en-GB" altLang="zh-CN" sz="1200"/>
              <a:pPr eaLnBrk="1" hangingPunct="1"/>
              <a:t>16</a:t>
            </a:fld>
            <a:endParaRPr lang="en-GB" altLang="zh-CN" sz="1200"/>
          </a:p>
        </p:txBody>
      </p:sp>
      <p:sp>
        <p:nvSpPr>
          <p:cNvPr id="5632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6325"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812078D-2AB4-4CE8-94AE-CE8D077FF113}" type="slidenum">
              <a:rPr lang="en-GB" altLang="zh-CN" sz="1200"/>
              <a:pPr eaLnBrk="1" hangingPunct="1"/>
              <a:t>17</a:t>
            </a:fld>
            <a:endParaRPr lang="en-GB" altLang="zh-CN" sz="1200"/>
          </a:p>
        </p:txBody>
      </p:sp>
      <p:sp>
        <p:nvSpPr>
          <p:cNvPr id="5734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734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B55A839C-CB4F-4597-8E0D-2B9E91BF0BFE}" type="slidenum">
              <a:rPr lang="en-GB" altLang="zh-CN" sz="1200"/>
              <a:pPr eaLnBrk="1" hangingPunct="1"/>
              <a:t>18</a:t>
            </a:fld>
            <a:endParaRPr lang="en-GB" altLang="zh-CN" sz="1200"/>
          </a:p>
        </p:txBody>
      </p:sp>
      <p:sp>
        <p:nvSpPr>
          <p:cNvPr id="5837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8373"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582F645-4701-4C96-84ED-8CF82DBF7D57}" type="slidenum">
              <a:rPr lang="en-GB" altLang="zh-CN" sz="1200"/>
              <a:pPr eaLnBrk="1" hangingPunct="1"/>
              <a:t>19</a:t>
            </a:fld>
            <a:endParaRPr lang="en-GB" altLang="zh-CN" sz="1200"/>
          </a:p>
        </p:txBody>
      </p:sp>
      <p:sp>
        <p:nvSpPr>
          <p:cNvPr id="5939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9397"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3198836-1BFA-4BB3-AD18-E23944A5624B}" type="slidenum">
              <a:rPr lang="en-GB" altLang="zh-CN" sz="1200"/>
              <a:pPr eaLnBrk="1" hangingPunct="1"/>
              <a:t>20</a:t>
            </a:fld>
            <a:endParaRPr lang="en-GB" altLang="zh-CN" sz="1200"/>
          </a:p>
        </p:txBody>
      </p:sp>
      <p:sp>
        <p:nvSpPr>
          <p:cNvPr id="6042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21</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30B1F93-B48A-4C68-8D64-B1AC028238A2}" type="slidenum">
              <a:rPr lang="en-GB" altLang="zh-CN" sz="1200"/>
              <a:pPr eaLnBrk="1" hangingPunct="1"/>
              <a:t>22</a:t>
            </a:fld>
            <a:endParaRPr lang="en-GB" altLang="zh-CN" sz="1200"/>
          </a:p>
        </p:txBody>
      </p:sp>
      <p:sp>
        <p:nvSpPr>
          <p:cNvPr id="6144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1445"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C810C4D-E27D-4BC9-B034-3F4A087B724E}" type="slidenum">
              <a:rPr lang="en-GB" altLang="zh-CN" sz="1200"/>
              <a:pPr eaLnBrk="1" hangingPunct="1"/>
              <a:t>23</a:t>
            </a:fld>
            <a:endParaRPr lang="en-GB" altLang="zh-CN" sz="1200"/>
          </a:p>
        </p:txBody>
      </p:sp>
      <p:sp>
        <p:nvSpPr>
          <p:cNvPr id="6349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5E61581-6255-429E-BBB5-C27A5522B2B0}" type="slidenum">
              <a:rPr lang="en-GB" altLang="zh-CN" sz="1200"/>
              <a:pPr eaLnBrk="1" hangingPunct="1"/>
              <a:t>24</a:t>
            </a:fld>
            <a:endParaRPr lang="en-GB" altLang="zh-CN" sz="1200"/>
          </a:p>
        </p:txBody>
      </p:sp>
      <p:sp>
        <p:nvSpPr>
          <p:cNvPr id="6451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E9DE38A-A993-43E9-BD06-71A4E99455A9}" type="slidenum">
              <a:rPr lang="en-GB" altLang="zh-CN" sz="1200"/>
              <a:pPr eaLnBrk="1" hangingPunct="1"/>
              <a:t>25</a:t>
            </a:fld>
            <a:endParaRPr lang="en-GB" altLang="zh-CN" sz="1200"/>
          </a:p>
        </p:txBody>
      </p:sp>
      <p:sp>
        <p:nvSpPr>
          <p:cNvPr id="6554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81DA2B-FF24-4D89-AEA4-44982742A33C}" type="slidenum">
              <a:rPr lang="en-GB" altLang="zh-CN" sz="1200"/>
              <a:pPr eaLnBrk="1" hangingPunct="1"/>
              <a:t>26</a:t>
            </a:fld>
            <a:endParaRPr lang="en-GB" altLang="zh-CN" sz="1200"/>
          </a:p>
        </p:txBody>
      </p:sp>
      <p:sp>
        <p:nvSpPr>
          <p:cNvPr id="6656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27</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28</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56FC855-0CCD-412A-AE79-A5ED9D1C26C8}" type="slidenum">
              <a:rPr lang="en-GB" altLang="zh-CN" sz="1200"/>
              <a:pPr eaLnBrk="1" hangingPunct="1"/>
              <a:t>29</a:t>
            </a:fld>
            <a:endParaRPr lang="en-GB" altLang="zh-CN" sz="1200"/>
          </a:p>
        </p:txBody>
      </p:sp>
      <p:sp>
        <p:nvSpPr>
          <p:cNvPr id="6861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EB1155E-D7CF-4DAA-88C5-B1A67288429A}" type="slidenum">
              <a:rPr lang="en-GB" altLang="zh-CN" sz="1200"/>
              <a:pPr eaLnBrk="1" hangingPunct="1"/>
              <a:t>3</a:t>
            </a:fld>
            <a:endParaRPr lang="en-GB" altLang="zh-CN" sz="1200"/>
          </a:p>
        </p:txBody>
      </p:sp>
      <p:sp>
        <p:nvSpPr>
          <p:cNvPr id="4403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96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8EC74DC-1229-4174-9B90-F31E4400D3B4}" type="slidenum">
              <a:rPr lang="en-GB" altLang="zh-CN" sz="1200"/>
              <a:pPr eaLnBrk="1" hangingPunct="1"/>
              <a:t>30</a:t>
            </a:fld>
            <a:endParaRPr lang="en-GB" altLang="zh-CN" sz="1200"/>
          </a:p>
        </p:txBody>
      </p:sp>
      <p:sp>
        <p:nvSpPr>
          <p:cNvPr id="6963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84F4C05-6CE5-4479-9E92-E89DC1B446AA}" type="slidenum">
              <a:rPr lang="en-GB" altLang="zh-CN" sz="1200"/>
              <a:pPr eaLnBrk="1" hangingPunct="1"/>
              <a:t>31</a:t>
            </a:fld>
            <a:endParaRPr lang="en-GB" altLang="zh-CN" sz="1200"/>
          </a:p>
        </p:txBody>
      </p:sp>
      <p:sp>
        <p:nvSpPr>
          <p:cNvPr id="7066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867E915-423B-4D33-AD0B-BA50F1C3A99C}" type="slidenum">
              <a:rPr lang="en-GB" altLang="zh-CN" sz="1200"/>
              <a:pPr eaLnBrk="1" hangingPunct="1"/>
              <a:t>32</a:t>
            </a:fld>
            <a:endParaRPr lang="en-GB" altLang="zh-CN" sz="1200"/>
          </a:p>
        </p:txBody>
      </p:sp>
      <p:sp>
        <p:nvSpPr>
          <p:cNvPr id="7168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7211EF1-EC7E-4D29-8C92-A2858BDC9F29}" type="slidenum">
              <a:rPr lang="en-GB" altLang="zh-CN" sz="1200"/>
              <a:pPr eaLnBrk="1" hangingPunct="1"/>
              <a:t>33</a:t>
            </a:fld>
            <a:endParaRPr lang="en-GB" altLang="zh-CN" sz="1200"/>
          </a:p>
        </p:txBody>
      </p:sp>
      <p:sp>
        <p:nvSpPr>
          <p:cNvPr id="7270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270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E42A034-FF61-4331-B242-FF2BE5BD6272}" type="slidenum">
              <a:rPr lang="en-GB" altLang="zh-CN" sz="1200"/>
              <a:pPr eaLnBrk="1" hangingPunct="1"/>
              <a:t>34</a:t>
            </a:fld>
            <a:endParaRPr lang="en-GB" altLang="zh-CN" sz="1200"/>
          </a:p>
        </p:txBody>
      </p:sp>
      <p:sp>
        <p:nvSpPr>
          <p:cNvPr id="7373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3733"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ED6C044-3755-4392-8FEA-9DB68E355039}" type="slidenum">
              <a:rPr lang="en-GB" altLang="zh-CN" sz="1200"/>
              <a:pPr eaLnBrk="1" hangingPunct="1"/>
              <a:t>35</a:t>
            </a:fld>
            <a:endParaRPr lang="en-GB" altLang="zh-CN" sz="1200"/>
          </a:p>
        </p:txBody>
      </p:sp>
      <p:sp>
        <p:nvSpPr>
          <p:cNvPr id="7475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4757"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9368D46-F673-43B3-B174-2FF02D212C59}" type="slidenum">
              <a:rPr lang="en-GB" altLang="zh-CN" sz="1200"/>
              <a:pPr eaLnBrk="1" hangingPunct="1"/>
              <a:t>36</a:t>
            </a:fld>
            <a:endParaRPr lang="en-GB" altLang="zh-CN" sz="1200"/>
          </a:p>
        </p:txBody>
      </p:sp>
      <p:sp>
        <p:nvSpPr>
          <p:cNvPr id="7578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5781"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6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B468F4F-9A87-4BD0-B98E-2182591715FA}" type="slidenum">
              <a:rPr lang="en-GB" altLang="zh-CN" sz="1200"/>
              <a:pPr eaLnBrk="1" hangingPunct="1"/>
              <a:t>37</a:t>
            </a:fld>
            <a:endParaRPr lang="en-GB" altLang="zh-CN" sz="1200"/>
          </a:p>
        </p:txBody>
      </p:sp>
      <p:sp>
        <p:nvSpPr>
          <p:cNvPr id="7680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6805"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7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EB308FB-6014-4128-83D2-FD9CA9810F2B}" type="slidenum">
              <a:rPr lang="en-GB" altLang="zh-CN" sz="1200"/>
              <a:pPr eaLnBrk="1" hangingPunct="1"/>
              <a:t>38</a:t>
            </a:fld>
            <a:endParaRPr lang="en-GB" altLang="zh-CN" sz="1200"/>
          </a:p>
        </p:txBody>
      </p:sp>
      <p:sp>
        <p:nvSpPr>
          <p:cNvPr id="7782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782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2D434DE3-5469-41C1-BE42-D57EF07458FD}" type="slidenum">
              <a:rPr lang="en-GB" altLang="zh-CN" sz="1200"/>
              <a:pPr eaLnBrk="1" hangingPunct="1"/>
              <a:t>39</a:t>
            </a:fld>
            <a:endParaRPr lang="en-GB" altLang="zh-CN" sz="1200"/>
          </a:p>
        </p:txBody>
      </p:sp>
      <p:sp>
        <p:nvSpPr>
          <p:cNvPr id="7885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998198A-3CED-4EEF-B168-9C55789DB6B8}" type="slidenum">
              <a:rPr lang="en-GB" altLang="zh-CN" sz="1200"/>
              <a:pPr eaLnBrk="1" hangingPunct="1"/>
              <a:t>4</a:t>
            </a:fld>
            <a:endParaRPr lang="en-GB" altLang="zh-CN" sz="1200"/>
          </a:p>
        </p:txBody>
      </p:sp>
      <p:sp>
        <p:nvSpPr>
          <p:cNvPr id="4506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798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08EF7E4-25B0-40DF-B8F7-B92BC1C07EFC}" type="slidenum">
              <a:rPr lang="en-GB" altLang="zh-CN" sz="1200"/>
              <a:pPr eaLnBrk="1" hangingPunct="1"/>
              <a:t>40</a:t>
            </a:fld>
            <a:endParaRPr lang="en-GB" altLang="zh-CN" sz="1200"/>
          </a:p>
        </p:txBody>
      </p:sp>
      <p:sp>
        <p:nvSpPr>
          <p:cNvPr id="7987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808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4D358DC-5DB0-4602-83C1-427AAB7E82D0}" type="slidenum">
              <a:rPr lang="en-GB" altLang="zh-CN" sz="1200"/>
              <a:pPr eaLnBrk="1" hangingPunct="1"/>
              <a:t>41</a:t>
            </a:fld>
            <a:endParaRPr lang="en-GB" altLang="zh-CN" sz="1200"/>
          </a:p>
        </p:txBody>
      </p:sp>
      <p:sp>
        <p:nvSpPr>
          <p:cNvPr id="8090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933F8AD-6DA1-4454-A077-444A6BE4A957}" type="slidenum">
              <a:rPr lang="en-GB" altLang="zh-CN" sz="1200"/>
              <a:pPr eaLnBrk="1" hangingPunct="1"/>
              <a:t>5</a:t>
            </a:fld>
            <a:endParaRPr lang="en-GB" altLang="zh-CN" sz="1200"/>
          </a:p>
        </p:txBody>
      </p:sp>
      <p:sp>
        <p:nvSpPr>
          <p:cNvPr id="4608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C07DB7E-4E4E-4F54-B41B-72940B647990}" type="slidenum">
              <a:rPr lang="en-GB" altLang="zh-CN" sz="1200"/>
              <a:pPr eaLnBrk="1" hangingPunct="1"/>
              <a:t>6</a:t>
            </a:fld>
            <a:endParaRPr lang="en-GB" altLang="zh-CN" sz="1200"/>
          </a:p>
        </p:txBody>
      </p:sp>
      <p:sp>
        <p:nvSpPr>
          <p:cNvPr id="4710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91FEAA6-3DA3-407E-957D-8D3D76181801}" type="slidenum">
              <a:rPr lang="en-GB" altLang="zh-CN" sz="1200"/>
              <a:pPr eaLnBrk="1" hangingPunct="1"/>
              <a:t>7</a:t>
            </a:fld>
            <a:endParaRPr lang="en-GB" altLang="zh-CN" sz="1200"/>
          </a:p>
        </p:txBody>
      </p:sp>
      <p:sp>
        <p:nvSpPr>
          <p:cNvPr id="4813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F6BB13C-004B-4BCC-AB5B-02241B4D5713}" type="slidenum">
              <a:rPr lang="en-GB" altLang="zh-CN" sz="1200"/>
              <a:pPr eaLnBrk="1" hangingPunct="1"/>
              <a:t>8</a:t>
            </a:fld>
            <a:endParaRPr lang="en-GB" altLang="zh-CN" sz="1200"/>
          </a:p>
        </p:txBody>
      </p:sp>
      <p:sp>
        <p:nvSpPr>
          <p:cNvPr id="4915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10D007A-8E3F-47C9-9E4D-DD587EAD10B3}" type="slidenum">
              <a:rPr lang="en-GB" altLang="zh-CN" sz="1200"/>
              <a:pPr eaLnBrk="1" hangingPunct="1"/>
              <a:t>9</a:t>
            </a:fld>
            <a:endParaRPr lang="en-GB" altLang="zh-CN" sz="1200"/>
          </a:p>
        </p:txBody>
      </p:sp>
      <p:sp>
        <p:nvSpPr>
          <p:cNvPr id="5018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9FD962B5-A068-4B80-B95B-9CAC757F2810}" type="slidenum">
              <a:rPr lang="en-GB" altLang="en-US"/>
              <a:pPr>
                <a:defRPr/>
              </a:pPr>
              <a:t>‹#›</a:t>
            </a:fld>
            <a:endParaRPr lang="en-GB" altLang="en-US"/>
          </a:p>
        </p:txBody>
      </p:sp>
    </p:spTree>
    <p:extLst>
      <p:ext uri="{BB962C8B-B14F-4D97-AF65-F5344CB8AC3E}">
        <p14:creationId xmlns:p14="http://schemas.microsoft.com/office/powerpoint/2010/main" val="78917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A5D6EF-8483-48E6-9946-94226F46F8D6}" type="slidenum">
              <a:rPr lang="en-GB" altLang="en-US"/>
              <a:pPr>
                <a:defRPr/>
              </a:pPr>
              <a:t>‹#›</a:t>
            </a:fld>
            <a:endParaRPr lang="en-GB" altLang="en-US"/>
          </a:p>
        </p:txBody>
      </p:sp>
    </p:spTree>
    <p:extLst>
      <p:ext uri="{BB962C8B-B14F-4D97-AF65-F5344CB8AC3E}">
        <p14:creationId xmlns:p14="http://schemas.microsoft.com/office/powerpoint/2010/main" val="244655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523328B8-1855-44BA-A4E4-0CB5285B9FF8}" type="slidenum">
              <a:rPr lang="en-GB" altLang="en-US"/>
              <a:pPr>
                <a:defRPr/>
              </a:pPr>
              <a:t>‹#›</a:t>
            </a:fld>
            <a:endParaRPr lang="en-GB" altLang="en-US"/>
          </a:p>
        </p:txBody>
      </p:sp>
    </p:spTree>
    <p:extLst>
      <p:ext uri="{BB962C8B-B14F-4D97-AF65-F5344CB8AC3E}">
        <p14:creationId xmlns:p14="http://schemas.microsoft.com/office/powerpoint/2010/main" val="8973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D6000A1F-907F-49FA-9E16-4B786A6934C6}" type="slidenum">
              <a:rPr lang="en-GB" altLang="en-US"/>
              <a:pPr>
                <a:defRPr/>
              </a:pPr>
              <a:t>‹#›</a:t>
            </a:fld>
            <a:endParaRPr lang="en-GB" altLang="en-US"/>
          </a:p>
        </p:txBody>
      </p:sp>
    </p:spTree>
    <p:extLst>
      <p:ext uri="{BB962C8B-B14F-4D97-AF65-F5344CB8AC3E}">
        <p14:creationId xmlns:p14="http://schemas.microsoft.com/office/powerpoint/2010/main" val="319714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E1D84A2B-745E-4A75-ABEB-22542B1C1D1E}" type="slidenum">
              <a:rPr lang="en-GB" altLang="en-US"/>
              <a:pPr>
                <a:defRPr/>
              </a:pPr>
              <a:t>‹#›</a:t>
            </a:fld>
            <a:endParaRPr lang="en-GB" altLang="en-US"/>
          </a:p>
        </p:txBody>
      </p:sp>
    </p:spTree>
    <p:extLst>
      <p:ext uri="{BB962C8B-B14F-4D97-AF65-F5344CB8AC3E}">
        <p14:creationId xmlns:p14="http://schemas.microsoft.com/office/powerpoint/2010/main" val="120494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2C92E5-24F6-4259-B923-0F2E275E2D1F}" type="slidenum">
              <a:rPr lang="en-GB" altLang="en-US"/>
              <a:pPr>
                <a:defRPr/>
              </a:pPr>
              <a:t>‹#›</a:t>
            </a:fld>
            <a:endParaRPr lang="en-GB" altLang="en-US"/>
          </a:p>
        </p:txBody>
      </p:sp>
    </p:spTree>
    <p:extLst>
      <p:ext uri="{BB962C8B-B14F-4D97-AF65-F5344CB8AC3E}">
        <p14:creationId xmlns:p14="http://schemas.microsoft.com/office/powerpoint/2010/main" val="422995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D67BCFC5-F0EE-4B10-8FF1-8D64A23AA2E2}" type="slidenum">
              <a:rPr lang="en-GB" altLang="en-US"/>
              <a:pPr>
                <a:defRPr/>
              </a:pPr>
              <a:t>‹#›</a:t>
            </a:fld>
            <a:endParaRPr lang="en-GB" altLang="en-US"/>
          </a:p>
        </p:txBody>
      </p:sp>
    </p:spTree>
    <p:extLst>
      <p:ext uri="{BB962C8B-B14F-4D97-AF65-F5344CB8AC3E}">
        <p14:creationId xmlns:p14="http://schemas.microsoft.com/office/powerpoint/2010/main" val="233530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6FD16091-3C0A-4B47-A9C0-D904DDA2C424}" type="slidenum">
              <a:rPr lang="en-GB" altLang="en-US"/>
              <a:pPr>
                <a:defRPr/>
              </a:pPr>
              <a:t>‹#›</a:t>
            </a:fld>
            <a:endParaRPr lang="en-GB" altLang="en-US"/>
          </a:p>
        </p:txBody>
      </p:sp>
    </p:spTree>
    <p:extLst>
      <p:ext uri="{BB962C8B-B14F-4D97-AF65-F5344CB8AC3E}">
        <p14:creationId xmlns:p14="http://schemas.microsoft.com/office/powerpoint/2010/main" val="337517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7F469496-09A5-4D2E-80D2-87FBC30E57B1}" type="slidenum">
              <a:rPr lang="en-GB" altLang="en-US"/>
              <a:pPr>
                <a:defRPr/>
              </a:pPr>
              <a:t>‹#›</a:t>
            </a:fld>
            <a:endParaRPr lang="en-GB" altLang="en-US"/>
          </a:p>
        </p:txBody>
      </p:sp>
    </p:spTree>
    <p:extLst>
      <p:ext uri="{BB962C8B-B14F-4D97-AF65-F5344CB8AC3E}">
        <p14:creationId xmlns:p14="http://schemas.microsoft.com/office/powerpoint/2010/main" val="422010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24B691D1-ED55-49E1-A8DF-36171C6EEF51}" type="slidenum">
              <a:rPr lang="en-GB" altLang="en-US"/>
              <a:pPr>
                <a:defRPr/>
              </a:pPr>
              <a:t>‹#›</a:t>
            </a:fld>
            <a:endParaRPr lang="en-GB" altLang="en-US"/>
          </a:p>
        </p:txBody>
      </p:sp>
    </p:spTree>
    <p:extLst>
      <p:ext uri="{BB962C8B-B14F-4D97-AF65-F5344CB8AC3E}">
        <p14:creationId xmlns:p14="http://schemas.microsoft.com/office/powerpoint/2010/main" val="216225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F8CC755B-C2A4-488D-94FF-E6C89AF1FC7E}" type="slidenum">
              <a:rPr lang="en-GB" altLang="en-US"/>
              <a:pPr>
                <a:defRPr/>
              </a:pPr>
              <a:t>‹#›</a:t>
            </a:fld>
            <a:endParaRPr lang="en-GB" altLang="en-US"/>
          </a:p>
        </p:txBody>
      </p:sp>
    </p:spTree>
    <p:extLst>
      <p:ext uri="{BB962C8B-B14F-4D97-AF65-F5344CB8AC3E}">
        <p14:creationId xmlns:p14="http://schemas.microsoft.com/office/powerpoint/2010/main" val="203182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40390746-41C1-410B-AB13-DC3345A77271}"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9.wmf"/><Relationship Id="rId4" Type="http://schemas.openxmlformats.org/officeDocument/2006/relationships/oleObject" Target="../embeddings/oleObject11.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12.emf"/><Relationship Id="rId4" Type="http://schemas.openxmlformats.org/officeDocument/2006/relationships/oleObject" Target="../embeddings/oleObject14.bin"/><Relationship Id="rId9"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4.xml"/><Relationship Id="rId7" Type="http://schemas.openxmlformats.org/officeDocument/2006/relationships/image" Target="../media/image17.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5.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 Id="rId9" Type="http://schemas.openxmlformats.org/officeDocument/2006/relationships/image" Target="../media/image2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6.xml"/><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7.xml"/><Relationship Id="rId7"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27.wmf"/><Relationship Id="rId4" Type="http://schemas.openxmlformats.org/officeDocument/2006/relationships/oleObject" Target="../embeddings/oleObject29.bin"/><Relationship Id="rId9" Type="http://schemas.openxmlformats.org/officeDocument/2006/relationships/image" Target="../media/image2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9.xml"/><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37.bin"/><Relationship Id="rId5" Type="http://schemas.openxmlformats.org/officeDocument/2006/relationships/image" Target="../media/image34.wmf"/><Relationship Id="rId4"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22.xml"/><Relationship Id="rId7" Type="http://schemas.openxmlformats.org/officeDocument/2006/relationships/image" Target="../media/image29.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39.bin"/><Relationship Id="rId11" Type="http://schemas.openxmlformats.org/officeDocument/2006/relationships/image" Target="../media/image38.wmf"/><Relationship Id="rId5" Type="http://schemas.openxmlformats.org/officeDocument/2006/relationships/image" Target="../media/image36.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39.wmf"/><Relationship Id="rId4"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4.xml"/><Relationship Id="rId7" Type="http://schemas.openxmlformats.org/officeDocument/2006/relationships/image" Target="../media/image41.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44.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5.xml"/><Relationship Id="rId7" Type="http://schemas.openxmlformats.org/officeDocument/2006/relationships/image" Target="../media/image45.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48.bin"/><Relationship Id="rId5" Type="http://schemas.openxmlformats.org/officeDocument/2006/relationships/image" Target="../media/image44.wmf"/><Relationship Id="rId4" Type="http://schemas.openxmlformats.org/officeDocument/2006/relationships/oleObject" Target="../embeddings/oleObject47.bin"/><Relationship Id="rId9" Type="http://schemas.openxmlformats.org/officeDocument/2006/relationships/image" Target="../media/image46.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47.wmf"/><Relationship Id="rId4" Type="http://schemas.openxmlformats.org/officeDocument/2006/relationships/oleObject" Target="../embeddings/oleObject5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28.xml"/><Relationship Id="rId7" Type="http://schemas.openxmlformats.org/officeDocument/2006/relationships/image" Target="../media/image49.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52.bin"/><Relationship Id="rId5" Type="http://schemas.openxmlformats.org/officeDocument/2006/relationships/image" Target="../media/image48.emf"/><Relationship Id="rId4" Type="http://schemas.openxmlformats.org/officeDocument/2006/relationships/oleObject" Target="../embeddings/oleObject51.bin"/><Relationship Id="rId9" Type="http://schemas.openxmlformats.org/officeDocument/2006/relationships/image" Target="../media/image50.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51.emf"/><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30.xml"/><Relationship Id="rId7" Type="http://schemas.openxmlformats.org/officeDocument/2006/relationships/image" Target="../media/image53.e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56.bin"/><Relationship Id="rId5" Type="http://schemas.openxmlformats.org/officeDocument/2006/relationships/image" Target="../media/image52.emf"/><Relationship Id="rId4" Type="http://schemas.openxmlformats.org/officeDocument/2006/relationships/oleObject" Target="../embeddings/oleObject55.bin"/><Relationship Id="rId9" Type="http://schemas.openxmlformats.org/officeDocument/2006/relationships/image" Target="../media/image5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59.wmf"/><Relationship Id="rId3" Type="http://schemas.openxmlformats.org/officeDocument/2006/relationships/notesSlide" Target="../notesSlides/notesSlide32.xml"/><Relationship Id="rId7" Type="http://schemas.openxmlformats.org/officeDocument/2006/relationships/image" Target="../media/image56.wmf"/><Relationship Id="rId12" Type="http://schemas.openxmlformats.org/officeDocument/2006/relationships/oleObject" Target="../embeddings/oleObject62.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59.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57.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35.xml"/><Relationship Id="rId7" Type="http://schemas.openxmlformats.org/officeDocument/2006/relationships/image" Target="../media/image61.w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64.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2.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63.wmf"/><Relationship Id="rId4" Type="http://schemas.openxmlformats.org/officeDocument/2006/relationships/oleObject" Target="../embeddings/oleObject6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64.wmf"/><Relationship Id="rId4" Type="http://schemas.openxmlformats.org/officeDocument/2006/relationships/oleObject" Target="../embeddings/oleObject68.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27.vml"/><Relationship Id="rId5" Type="http://schemas.openxmlformats.org/officeDocument/2006/relationships/image" Target="../media/image65.wmf"/><Relationship Id="rId4" Type="http://schemas.openxmlformats.org/officeDocument/2006/relationships/oleObject" Target="../embeddings/oleObject6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0.wmf"/><Relationship Id="rId18" Type="http://schemas.openxmlformats.org/officeDocument/2006/relationships/oleObject" Target="../embeddings/oleObject77.bin"/><Relationship Id="rId3" Type="http://schemas.openxmlformats.org/officeDocument/2006/relationships/notesSlide" Target="../notesSlides/notesSlide39.xml"/><Relationship Id="rId21" Type="http://schemas.openxmlformats.org/officeDocument/2006/relationships/image" Target="../media/image74.wmf"/><Relationship Id="rId7" Type="http://schemas.openxmlformats.org/officeDocument/2006/relationships/image" Target="../media/image67.wmf"/><Relationship Id="rId12" Type="http://schemas.openxmlformats.org/officeDocument/2006/relationships/oleObject" Target="../embeddings/oleObject74.bin"/><Relationship Id="rId17" Type="http://schemas.openxmlformats.org/officeDocument/2006/relationships/image" Target="../media/image72.wmf"/><Relationship Id="rId2" Type="http://schemas.openxmlformats.org/officeDocument/2006/relationships/slideLayout" Target="../slideLayouts/slideLayout1.xml"/><Relationship Id="rId16" Type="http://schemas.openxmlformats.org/officeDocument/2006/relationships/oleObject" Target="../embeddings/oleObject76.bin"/><Relationship Id="rId20" Type="http://schemas.openxmlformats.org/officeDocument/2006/relationships/oleObject" Target="../embeddings/oleObject78.bin"/><Relationship Id="rId1" Type="http://schemas.openxmlformats.org/officeDocument/2006/relationships/vmlDrawing" Target="../drawings/vmlDrawing28.vml"/><Relationship Id="rId6" Type="http://schemas.openxmlformats.org/officeDocument/2006/relationships/oleObject" Target="../embeddings/oleObject71.bin"/><Relationship Id="rId11" Type="http://schemas.openxmlformats.org/officeDocument/2006/relationships/image" Target="../media/image69.wmf"/><Relationship Id="rId5" Type="http://schemas.openxmlformats.org/officeDocument/2006/relationships/image" Target="../media/image66.wmf"/><Relationship Id="rId15" Type="http://schemas.openxmlformats.org/officeDocument/2006/relationships/image" Target="../media/image71.wmf"/><Relationship Id="rId23" Type="http://schemas.openxmlformats.org/officeDocument/2006/relationships/image" Target="../media/image75.wmf"/><Relationship Id="rId10" Type="http://schemas.openxmlformats.org/officeDocument/2006/relationships/oleObject" Target="../embeddings/oleObject73.bin"/><Relationship Id="rId19" Type="http://schemas.openxmlformats.org/officeDocument/2006/relationships/image" Target="../media/image73.wmf"/><Relationship Id="rId4" Type="http://schemas.openxmlformats.org/officeDocument/2006/relationships/oleObject" Target="../embeddings/oleObject70.bin"/><Relationship Id="rId9" Type="http://schemas.openxmlformats.org/officeDocument/2006/relationships/image" Target="../media/image68.wmf"/><Relationship Id="rId14" Type="http://schemas.openxmlformats.org/officeDocument/2006/relationships/oleObject" Target="../embeddings/oleObject75.bin"/><Relationship Id="rId22" Type="http://schemas.openxmlformats.org/officeDocument/2006/relationships/oleObject" Target="../embeddings/oleObject7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0.wmf"/><Relationship Id="rId3" Type="http://schemas.openxmlformats.org/officeDocument/2006/relationships/notesSlide" Target="../notesSlides/notesSlide40.xml"/><Relationship Id="rId7" Type="http://schemas.openxmlformats.org/officeDocument/2006/relationships/image" Target="../media/image77.wmf"/><Relationship Id="rId12" Type="http://schemas.openxmlformats.org/officeDocument/2006/relationships/oleObject" Target="../embeddings/oleObject84.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81.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78.wmf"/><Relationship Id="rId14" Type="http://schemas.openxmlformats.org/officeDocument/2006/relationships/oleObject" Target="../embeddings/oleObject8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87.bin"/><Relationship Id="rId5" Type="http://schemas.openxmlformats.org/officeDocument/2006/relationships/image" Target="../media/image82.emf"/><Relationship Id="rId4" Type="http://schemas.openxmlformats.org/officeDocument/2006/relationships/oleObject" Target="../embeddings/oleObject8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3.emf"/><Relationship Id="rId4" Type="http://schemas.openxmlformats.org/officeDocument/2006/relationships/oleObject" Target="../embeddings/oleObject5.bin"/><Relationship Id="rId9"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 Id="rId9"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CDADB59-A99B-4AF1-B1A3-646718C47C7A}" type="slidenum">
              <a:rPr lang="en-GB" altLang="en-US" sz="1200" smtClean="0">
                <a:latin typeface="Garamond" pitchFamily="18" charset="0"/>
              </a:rPr>
              <a:pPr eaLnBrk="1" hangingPunct="1"/>
              <a:t>1</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3076" name="Text Box 3"/>
          <p:cNvSpPr txBox="1">
            <a:spLocks noChangeArrowheads="1"/>
          </p:cNvSpPr>
          <p:nvPr/>
        </p:nvSpPr>
        <p:spPr bwMode="auto">
          <a:xfrm>
            <a:off x="2003425" y="1774825"/>
            <a:ext cx="4433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GB" altLang="zh-CN" sz="2400" b="1" i="1" dirty="0">
                <a:ea typeface="SimSun" pitchFamily="2" charset="-122"/>
                <a:sym typeface="Symbol" pitchFamily="18" charset="2"/>
              </a:rPr>
              <a:t>Operational Amplifiers </a:t>
            </a:r>
            <a:r>
              <a:rPr lang="en-GB" altLang="zh-CN" sz="2400" b="1" i="1" dirty="0" smtClean="0">
                <a:ea typeface="SimSun" pitchFamily="2" charset="-122"/>
                <a:sym typeface="Symbol" pitchFamily="18" charset="2"/>
              </a:rPr>
              <a:t>Continued…</a:t>
            </a:r>
            <a:endParaRPr lang="en-GB" altLang="zh-CN" sz="2400" b="1" i="1" dirty="0">
              <a:ea typeface="SimSun" pitchFamily="2" charset="-122"/>
              <a:sym typeface="Symbol" pitchFamily="18" charset="2"/>
            </a:endParaRPr>
          </a:p>
        </p:txBody>
      </p:sp>
      <p:sp>
        <p:nvSpPr>
          <p:cNvPr id="3078"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1800" b="1" dirty="0">
              <a:solidFill>
                <a:srgbClr val="000000"/>
              </a:solidFill>
              <a:ea typeface="SimSun" pitchFamily="2" charset="-122"/>
            </a:endParaRPr>
          </a:p>
          <a:p>
            <a:pPr algn="ctr"/>
            <a:r>
              <a:rPr lang="en-US" altLang="zh-CN" sz="1800" b="1" dirty="0">
                <a:solidFill>
                  <a:srgbClr val="000000"/>
                </a:solidFill>
                <a:ea typeface="SimSun" pitchFamily="2" charset="-122"/>
              </a:rPr>
              <a:t>Dept. of Electrical &amp; Electronic Engineering</a:t>
            </a:r>
          </a:p>
          <a:p>
            <a:pPr algn="ctr"/>
            <a:r>
              <a:rPr lang="en-US" altLang="zh-CN" sz="1800" b="1" dirty="0">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687AE57-2D60-43B8-923E-ED4C0E7EC82C}" type="slidenum">
              <a:rPr lang="en-GB" altLang="en-US" sz="1200" smtClean="0">
                <a:latin typeface="Garamond" pitchFamily="18" charset="0"/>
              </a:rPr>
              <a:pPr eaLnBrk="1" hangingPunct="1"/>
              <a:t>10</a:t>
            </a:fld>
            <a:endParaRPr lang="en-GB" altLang="en-US" sz="1200" smtClean="0">
              <a:latin typeface="Garamond" pitchFamily="18" charset="0"/>
            </a:endParaRPr>
          </a:p>
        </p:txBody>
      </p:sp>
      <p:sp>
        <p:nvSpPr>
          <p:cNvPr id="1126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1268" name="Rectangle 9"/>
          <p:cNvSpPr>
            <a:spLocks noChangeArrowheads="1"/>
          </p:cNvSpPr>
          <p:nvPr/>
        </p:nvSpPr>
        <p:spPr bwMode="auto">
          <a:xfrm>
            <a:off x="0" y="2949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1269" name="Text Box 27"/>
          <p:cNvSpPr txBox="1">
            <a:spLocks noChangeArrowheads="1"/>
          </p:cNvSpPr>
          <p:nvPr/>
        </p:nvSpPr>
        <p:spPr bwMode="auto">
          <a:xfrm>
            <a:off x="2476500" y="1190625"/>
            <a:ext cx="495300" cy="703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dB</a:t>
            </a:r>
          </a:p>
          <a:p>
            <a:pPr eaLnBrk="1" hangingPunct="1">
              <a:spcBef>
                <a:spcPct val="50000"/>
              </a:spcBef>
            </a:pPr>
            <a:endParaRPr lang="en-GB" altLang="zh-CN">
              <a:ea typeface="SimSun" pitchFamily="2" charset="-122"/>
            </a:endParaRPr>
          </a:p>
        </p:txBody>
      </p:sp>
      <p:sp>
        <p:nvSpPr>
          <p:cNvPr id="11270" name="Text Box 28"/>
          <p:cNvSpPr txBox="1">
            <a:spLocks noChangeArrowheads="1"/>
          </p:cNvSpPr>
          <p:nvPr/>
        </p:nvSpPr>
        <p:spPr bwMode="auto">
          <a:xfrm>
            <a:off x="7926388" y="2881313"/>
            <a:ext cx="969962" cy="703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log</a:t>
            </a:r>
            <a:r>
              <a:rPr lang="en-GB" altLang="zh-CN" baseline="-25000">
                <a:ea typeface="SimSun" pitchFamily="2" charset="-122"/>
              </a:rPr>
              <a:t>10</a:t>
            </a:r>
            <a:r>
              <a:rPr lang="en-GB" altLang="zh-CN">
                <a:ea typeface="SimSun" pitchFamily="2" charset="-122"/>
              </a:rPr>
              <a:t> f</a:t>
            </a:r>
          </a:p>
          <a:p>
            <a:pPr eaLnBrk="1" hangingPunct="1">
              <a:spcBef>
                <a:spcPct val="50000"/>
              </a:spcBef>
            </a:pPr>
            <a:endParaRPr lang="en-GB" altLang="zh-CN">
              <a:ea typeface="SimSun" pitchFamily="2" charset="-122"/>
            </a:endParaRPr>
          </a:p>
        </p:txBody>
      </p:sp>
      <p:sp>
        <p:nvSpPr>
          <p:cNvPr id="11271" name="Line 29"/>
          <p:cNvSpPr>
            <a:spLocks noChangeShapeType="1"/>
          </p:cNvSpPr>
          <p:nvPr/>
        </p:nvSpPr>
        <p:spPr bwMode="auto">
          <a:xfrm>
            <a:off x="7543800" y="30400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Rectangle 36"/>
          <p:cNvSpPr>
            <a:spLocks noChangeArrowheads="1"/>
          </p:cNvSpPr>
          <p:nvPr/>
        </p:nvSpPr>
        <p:spPr bwMode="auto">
          <a:xfrm>
            <a:off x="2762250" y="2214563"/>
            <a:ext cx="254000" cy="33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73" name="Rectangle 38"/>
          <p:cNvSpPr>
            <a:spLocks noChangeArrowheads="1"/>
          </p:cNvSpPr>
          <p:nvPr/>
        </p:nvSpPr>
        <p:spPr bwMode="auto">
          <a:xfrm>
            <a:off x="6956425" y="2354263"/>
            <a:ext cx="747713" cy="241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74" name="Line 45"/>
          <p:cNvSpPr>
            <a:spLocks noChangeShapeType="1"/>
          </p:cNvSpPr>
          <p:nvPr/>
        </p:nvSpPr>
        <p:spPr bwMode="auto">
          <a:xfrm flipV="1">
            <a:off x="3027363" y="1366838"/>
            <a:ext cx="0" cy="1819275"/>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Freeform 46"/>
          <p:cNvSpPr>
            <a:spLocks/>
          </p:cNvSpPr>
          <p:nvPr/>
        </p:nvSpPr>
        <p:spPr bwMode="auto">
          <a:xfrm>
            <a:off x="2979738" y="1287463"/>
            <a:ext cx="96837" cy="104775"/>
          </a:xfrm>
          <a:custGeom>
            <a:avLst/>
            <a:gdLst>
              <a:gd name="T0" fmla="*/ 2147483647 w 114"/>
              <a:gd name="T1" fmla="*/ 0 h 122"/>
              <a:gd name="T2" fmla="*/ 2147483647 w 114"/>
              <a:gd name="T3" fmla="*/ 2147483647 h 122"/>
              <a:gd name="T4" fmla="*/ 0 w 114"/>
              <a:gd name="T5" fmla="*/ 2147483647 h 122"/>
              <a:gd name="T6" fmla="*/ 0 w 114"/>
              <a:gd name="T7" fmla="*/ 2147483647 h 122"/>
              <a:gd name="T8" fmla="*/ 2147483647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57" y="0"/>
                </a:moveTo>
                <a:lnTo>
                  <a:pt x="114" y="122"/>
                </a:lnTo>
                <a:cubicBezTo>
                  <a:pt x="78" y="103"/>
                  <a:pt x="36" y="103"/>
                  <a:pt x="0" y="122"/>
                </a:cubicBezTo>
                <a:lnTo>
                  <a:pt x="57"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1276" name="Line 47"/>
          <p:cNvSpPr>
            <a:spLocks noChangeShapeType="1"/>
          </p:cNvSpPr>
          <p:nvPr/>
        </p:nvSpPr>
        <p:spPr bwMode="auto">
          <a:xfrm>
            <a:off x="2890838" y="3040063"/>
            <a:ext cx="4933950" cy="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77" name="Group 102"/>
          <p:cNvGrpSpPr>
            <a:grpSpLocks/>
          </p:cNvGrpSpPr>
          <p:nvPr/>
        </p:nvGrpSpPr>
        <p:grpSpPr bwMode="auto">
          <a:xfrm>
            <a:off x="4141788" y="3201988"/>
            <a:ext cx="168275" cy="247650"/>
            <a:chOff x="2434" y="3317"/>
            <a:chExt cx="106" cy="156"/>
          </a:xfrm>
        </p:grpSpPr>
        <p:sp>
          <p:nvSpPr>
            <p:cNvPr id="11332" name="Rectangle 50"/>
            <p:cNvSpPr>
              <a:spLocks noChangeArrowheads="1"/>
            </p:cNvSpPr>
            <p:nvPr/>
          </p:nvSpPr>
          <p:spPr bwMode="auto">
            <a:xfrm>
              <a:off x="2434" y="3317"/>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f</a:t>
              </a:r>
              <a:endParaRPr lang="en-US"/>
            </a:p>
          </p:txBody>
        </p:sp>
        <p:sp>
          <p:nvSpPr>
            <p:cNvPr id="11333" name="Rectangle 51"/>
            <p:cNvSpPr>
              <a:spLocks noChangeArrowheads="1"/>
            </p:cNvSpPr>
            <p:nvPr/>
          </p:nvSpPr>
          <p:spPr bwMode="auto">
            <a:xfrm>
              <a:off x="2460" y="3387"/>
              <a:ext cx="8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Lo</a:t>
              </a:r>
              <a:endParaRPr lang="en-US"/>
            </a:p>
          </p:txBody>
        </p:sp>
      </p:grpSp>
      <p:grpSp>
        <p:nvGrpSpPr>
          <p:cNvPr id="11278" name="Group 101"/>
          <p:cNvGrpSpPr>
            <a:grpSpLocks/>
          </p:cNvGrpSpPr>
          <p:nvPr/>
        </p:nvGrpSpPr>
        <p:grpSpPr bwMode="auto">
          <a:xfrm>
            <a:off x="6300788" y="3201988"/>
            <a:ext cx="149225" cy="247650"/>
            <a:chOff x="3660" y="3317"/>
            <a:chExt cx="94" cy="156"/>
          </a:xfrm>
        </p:grpSpPr>
        <p:sp>
          <p:nvSpPr>
            <p:cNvPr id="11330" name="Rectangle 52"/>
            <p:cNvSpPr>
              <a:spLocks noChangeArrowheads="1"/>
            </p:cNvSpPr>
            <p:nvPr/>
          </p:nvSpPr>
          <p:spPr bwMode="auto">
            <a:xfrm>
              <a:off x="3660" y="3317"/>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f</a:t>
              </a:r>
              <a:endParaRPr lang="en-US"/>
            </a:p>
          </p:txBody>
        </p:sp>
        <p:sp>
          <p:nvSpPr>
            <p:cNvPr id="11331" name="Rectangle 53"/>
            <p:cNvSpPr>
              <a:spLocks noChangeArrowheads="1"/>
            </p:cNvSpPr>
            <p:nvPr/>
          </p:nvSpPr>
          <p:spPr bwMode="auto">
            <a:xfrm>
              <a:off x="3686" y="3387"/>
              <a:ext cx="6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Hi</a:t>
              </a:r>
              <a:endParaRPr lang="en-US"/>
            </a:p>
          </p:txBody>
        </p:sp>
      </p:grpSp>
      <p:sp>
        <p:nvSpPr>
          <p:cNvPr id="11279" name="Rectangle 56"/>
          <p:cNvSpPr>
            <a:spLocks noChangeArrowheads="1"/>
          </p:cNvSpPr>
          <p:nvPr/>
        </p:nvSpPr>
        <p:spPr bwMode="auto">
          <a:xfrm>
            <a:off x="2581275" y="2968625"/>
            <a:ext cx="2936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0dB</a:t>
            </a:r>
            <a:endParaRPr lang="en-US"/>
          </a:p>
        </p:txBody>
      </p:sp>
      <p:sp>
        <p:nvSpPr>
          <p:cNvPr id="11280" name="Text Box 30"/>
          <p:cNvSpPr txBox="1">
            <a:spLocks noChangeArrowheads="1"/>
          </p:cNvSpPr>
          <p:nvPr/>
        </p:nvSpPr>
        <p:spPr bwMode="auto">
          <a:xfrm>
            <a:off x="1816100" y="1951038"/>
            <a:ext cx="1065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cs typeface="Arial" charset="0"/>
              </a:rPr>
              <a:t>1/</a:t>
            </a:r>
            <a:r>
              <a:rPr lang="el-GR">
                <a:cs typeface="Arial" charset="0"/>
              </a:rPr>
              <a:t>β</a:t>
            </a:r>
            <a:r>
              <a:rPr lang="en-GB" altLang="zh-CN">
                <a:ea typeface="SimSun" pitchFamily="2" charset="-122"/>
                <a:cs typeface="Arial" charset="0"/>
              </a:rPr>
              <a:t>   (</a:t>
            </a:r>
            <a:r>
              <a:rPr lang="en-GB" altLang="zh-CN">
                <a:ea typeface="SimSun" pitchFamily="2" charset="-122"/>
              </a:rPr>
              <a:t>dB)</a:t>
            </a:r>
          </a:p>
        </p:txBody>
      </p:sp>
      <p:sp>
        <p:nvSpPr>
          <p:cNvPr id="11281" name="Line 76"/>
          <p:cNvSpPr>
            <a:spLocks noChangeShapeType="1"/>
          </p:cNvSpPr>
          <p:nvPr/>
        </p:nvSpPr>
        <p:spPr bwMode="auto">
          <a:xfrm flipV="1">
            <a:off x="6940550" y="2063750"/>
            <a:ext cx="249238" cy="457200"/>
          </a:xfrm>
          <a:prstGeom prst="line">
            <a:avLst/>
          </a:prstGeom>
          <a:noFill/>
          <a:ln w="14288" cap="rnd">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1282" name="Group 111"/>
          <p:cNvGrpSpPr>
            <a:grpSpLocks/>
          </p:cNvGrpSpPr>
          <p:nvPr/>
        </p:nvGrpSpPr>
        <p:grpSpPr bwMode="auto">
          <a:xfrm>
            <a:off x="3392488" y="1289050"/>
            <a:ext cx="1527175" cy="801688"/>
            <a:chOff x="1901" y="2176"/>
            <a:chExt cx="962" cy="505"/>
          </a:xfrm>
        </p:grpSpPr>
        <p:sp>
          <p:nvSpPr>
            <p:cNvPr id="11327" name="Text Box 31"/>
            <p:cNvSpPr txBox="1">
              <a:spLocks noChangeArrowheads="1"/>
            </p:cNvSpPr>
            <p:nvPr/>
          </p:nvSpPr>
          <p:spPr bwMode="auto">
            <a:xfrm>
              <a:off x="1901" y="2176"/>
              <a:ext cx="962" cy="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a:t>
              </a:r>
              <a:r>
                <a:rPr lang="en-GB" altLang="zh-CN" baseline="-25000">
                  <a:ea typeface="SimSun" pitchFamily="2" charset="-122"/>
                </a:rPr>
                <a:t>OL</a:t>
              </a:r>
              <a:r>
                <a:rPr lang="en-GB" altLang="zh-CN">
                  <a:ea typeface="SimSun" pitchFamily="2" charset="-122"/>
                </a:rPr>
                <a:t> (dB)</a:t>
              </a:r>
            </a:p>
          </p:txBody>
        </p:sp>
        <p:sp>
          <p:nvSpPr>
            <p:cNvPr id="11328" name="Line 89"/>
            <p:cNvSpPr>
              <a:spLocks noChangeShapeType="1"/>
            </p:cNvSpPr>
            <p:nvPr/>
          </p:nvSpPr>
          <p:spPr bwMode="auto">
            <a:xfrm>
              <a:off x="2155" y="2387"/>
              <a:ext cx="102" cy="249"/>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Freeform 90"/>
            <p:cNvSpPr>
              <a:spLocks/>
            </p:cNvSpPr>
            <p:nvPr/>
          </p:nvSpPr>
          <p:spPr bwMode="auto">
            <a:xfrm>
              <a:off x="2223" y="2609"/>
              <a:ext cx="57" cy="72"/>
            </a:xfrm>
            <a:custGeom>
              <a:avLst/>
              <a:gdLst>
                <a:gd name="T0" fmla="*/ 1 w 105"/>
                <a:gd name="T1" fmla="*/ 1 h 135"/>
                <a:gd name="T2" fmla="*/ 0 w 105"/>
                <a:gd name="T3" fmla="*/ 1 h 135"/>
                <a:gd name="T4" fmla="*/ 1 w 105"/>
                <a:gd name="T5" fmla="*/ 0 h 135"/>
                <a:gd name="T6" fmla="*/ 1 w 105"/>
                <a:gd name="T7" fmla="*/ 1 h 135"/>
                <a:gd name="T8" fmla="*/ 0 60000 65536"/>
                <a:gd name="T9" fmla="*/ 0 60000 65536"/>
                <a:gd name="T10" fmla="*/ 0 60000 65536"/>
                <a:gd name="T11" fmla="*/ 0 60000 65536"/>
                <a:gd name="T12" fmla="*/ 0 w 105"/>
                <a:gd name="T13" fmla="*/ 0 h 135"/>
                <a:gd name="T14" fmla="*/ 105 w 105"/>
                <a:gd name="T15" fmla="*/ 135 h 135"/>
              </a:gdLst>
              <a:ahLst/>
              <a:cxnLst>
                <a:cxn ang="T8">
                  <a:pos x="T0" y="T1"/>
                </a:cxn>
                <a:cxn ang="T9">
                  <a:pos x="T2" y="T3"/>
                </a:cxn>
                <a:cxn ang="T10">
                  <a:pos x="T4" y="T5"/>
                </a:cxn>
                <a:cxn ang="T11">
                  <a:pos x="T6" y="T7"/>
                </a:cxn>
              </a:cxnLst>
              <a:rect l="T12" t="T13" r="T14" b="T15"/>
              <a:pathLst>
                <a:path w="105" h="135">
                  <a:moveTo>
                    <a:pt x="98" y="135"/>
                  </a:moveTo>
                  <a:lnTo>
                    <a:pt x="0" y="49"/>
                  </a:lnTo>
                  <a:cubicBezTo>
                    <a:pt x="40" y="51"/>
                    <a:pt x="79" y="33"/>
                    <a:pt x="105" y="0"/>
                  </a:cubicBezTo>
                  <a:lnTo>
                    <a:pt x="98" y="135"/>
                  </a:lnTo>
                  <a:close/>
                </a:path>
              </a:pathLst>
            </a:custGeom>
            <a:solidFill>
              <a:srgbClr val="000000"/>
            </a:solidFill>
            <a:ln w="0">
              <a:solidFill>
                <a:srgbClr val="000000"/>
              </a:solidFill>
              <a:prstDash val="solid"/>
              <a:round/>
              <a:headEnd/>
              <a:tailEnd/>
            </a:ln>
          </p:spPr>
          <p:txBody>
            <a:bodyPr/>
            <a:lstStyle/>
            <a:p>
              <a:endParaRPr lang="zh-CN" altLang="en-US"/>
            </a:p>
          </p:txBody>
        </p:sp>
      </p:grpSp>
      <p:grpSp>
        <p:nvGrpSpPr>
          <p:cNvPr id="11283" name="Group 95"/>
          <p:cNvGrpSpPr>
            <a:grpSpLocks/>
          </p:cNvGrpSpPr>
          <p:nvPr/>
        </p:nvGrpSpPr>
        <p:grpSpPr bwMode="auto">
          <a:xfrm>
            <a:off x="3130550" y="1793875"/>
            <a:ext cx="4302125" cy="1460500"/>
            <a:chOff x="1741" y="2737"/>
            <a:chExt cx="2710" cy="920"/>
          </a:xfrm>
        </p:grpSpPr>
        <p:sp>
          <p:nvSpPr>
            <p:cNvPr id="11324" name="Freeform 96"/>
            <p:cNvSpPr>
              <a:spLocks/>
            </p:cNvSpPr>
            <p:nvPr/>
          </p:nvSpPr>
          <p:spPr bwMode="auto">
            <a:xfrm>
              <a:off x="3709" y="2737"/>
              <a:ext cx="742" cy="920"/>
            </a:xfrm>
            <a:custGeom>
              <a:avLst/>
              <a:gdLst>
                <a:gd name="T0" fmla="*/ 0 w 1376"/>
                <a:gd name="T1" fmla="*/ 0 h 1706"/>
                <a:gd name="T2" fmla="*/ 1 w 1376"/>
                <a:gd name="T3" fmla="*/ 1 h 1706"/>
                <a:gd name="T4" fmla="*/ 1 w 1376"/>
                <a:gd name="T5" fmla="*/ 1 h 1706"/>
                <a:gd name="T6" fmla="*/ 1 w 1376"/>
                <a:gd name="T7" fmla="*/ 1 h 1706"/>
                <a:gd name="T8" fmla="*/ 0 60000 65536"/>
                <a:gd name="T9" fmla="*/ 0 60000 65536"/>
                <a:gd name="T10" fmla="*/ 0 60000 65536"/>
                <a:gd name="T11" fmla="*/ 0 60000 65536"/>
                <a:gd name="T12" fmla="*/ 0 w 1376"/>
                <a:gd name="T13" fmla="*/ 0 h 1706"/>
                <a:gd name="T14" fmla="*/ 1376 w 1376"/>
                <a:gd name="T15" fmla="*/ 1706 h 1706"/>
              </a:gdLst>
              <a:ahLst/>
              <a:cxnLst>
                <a:cxn ang="T8">
                  <a:pos x="T0" y="T1"/>
                </a:cxn>
                <a:cxn ang="T9">
                  <a:pos x="T2" y="T3"/>
                </a:cxn>
                <a:cxn ang="T10">
                  <a:pos x="T4" y="T5"/>
                </a:cxn>
                <a:cxn ang="T11">
                  <a:pos x="T6" y="T7"/>
                </a:cxn>
              </a:cxnLst>
              <a:rect l="T12" t="T13" r="T14" b="T15"/>
              <a:pathLst>
                <a:path w="1376" h="1706">
                  <a:moveTo>
                    <a:pt x="0" y="0"/>
                  </a:moveTo>
                  <a:cubicBezTo>
                    <a:pt x="75" y="22"/>
                    <a:pt x="140" y="70"/>
                    <a:pt x="186" y="136"/>
                  </a:cubicBezTo>
                  <a:lnTo>
                    <a:pt x="1376" y="1706"/>
                  </a:lnTo>
                </a:path>
              </a:pathLst>
            </a:custGeom>
            <a:noFill/>
            <a:ln w="142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5" name="Freeform 97"/>
            <p:cNvSpPr>
              <a:spLocks/>
            </p:cNvSpPr>
            <p:nvPr/>
          </p:nvSpPr>
          <p:spPr bwMode="auto">
            <a:xfrm>
              <a:off x="1741" y="2737"/>
              <a:ext cx="742" cy="920"/>
            </a:xfrm>
            <a:custGeom>
              <a:avLst/>
              <a:gdLst>
                <a:gd name="T0" fmla="*/ 1 w 1376"/>
                <a:gd name="T1" fmla="*/ 0 h 1706"/>
                <a:gd name="T2" fmla="*/ 1 w 1376"/>
                <a:gd name="T3" fmla="*/ 1 h 1706"/>
                <a:gd name="T4" fmla="*/ 1 w 1376"/>
                <a:gd name="T5" fmla="*/ 1 h 1706"/>
                <a:gd name="T6" fmla="*/ 0 w 1376"/>
                <a:gd name="T7" fmla="*/ 1 h 1706"/>
                <a:gd name="T8" fmla="*/ 0 60000 65536"/>
                <a:gd name="T9" fmla="*/ 0 60000 65536"/>
                <a:gd name="T10" fmla="*/ 0 60000 65536"/>
                <a:gd name="T11" fmla="*/ 0 60000 65536"/>
                <a:gd name="T12" fmla="*/ 0 w 1376"/>
                <a:gd name="T13" fmla="*/ 0 h 1706"/>
                <a:gd name="T14" fmla="*/ 1376 w 1376"/>
                <a:gd name="T15" fmla="*/ 1706 h 1706"/>
              </a:gdLst>
              <a:ahLst/>
              <a:cxnLst>
                <a:cxn ang="T8">
                  <a:pos x="T0" y="T1"/>
                </a:cxn>
                <a:cxn ang="T9">
                  <a:pos x="T2" y="T3"/>
                </a:cxn>
                <a:cxn ang="T10">
                  <a:pos x="T4" y="T5"/>
                </a:cxn>
                <a:cxn ang="T11">
                  <a:pos x="T6" y="T7"/>
                </a:cxn>
              </a:cxnLst>
              <a:rect l="T12" t="T13" r="T14" b="T15"/>
              <a:pathLst>
                <a:path w="1376" h="1706">
                  <a:moveTo>
                    <a:pt x="1376" y="0"/>
                  </a:moveTo>
                  <a:cubicBezTo>
                    <a:pt x="1302" y="22"/>
                    <a:pt x="1236" y="70"/>
                    <a:pt x="1191" y="136"/>
                  </a:cubicBezTo>
                  <a:lnTo>
                    <a:pt x="0" y="1706"/>
                  </a:lnTo>
                </a:path>
              </a:pathLst>
            </a:custGeom>
            <a:noFill/>
            <a:ln w="142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6" name="Line 98"/>
            <p:cNvSpPr>
              <a:spLocks noChangeShapeType="1"/>
            </p:cNvSpPr>
            <p:nvPr/>
          </p:nvSpPr>
          <p:spPr bwMode="auto">
            <a:xfrm>
              <a:off x="2483" y="2737"/>
              <a:ext cx="1226"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84" name="Line 99"/>
          <p:cNvSpPr>
            <a:spLocks noChangeShapeType="1"/>
          </p:cNvSpPr>
          <p:nvPr/>
        </p:nvSpPr>
        <p:spPr bwMode="auto">
          <a:xfrm>
            <a:off x="4175125" y="1674813"/>
            <a:ext cx="0" cy="14366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100"/>
          <p:cNvSpPr>
            <a:spLocks noChangeShapeType="1"/>
          </p:cNvSpPr>
          <p:nvPr/>
        </p:nvSpPr>
        <p:spPr bwMode="auto">
          <a:xfrm>
            <a:off x="6381750" y="1689100"/>
            <a:ext cx="0" cy="14366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Text Box 14"/>
          <p:cNvSpPr txBox="1">
            <a:spLocks noChangeArrowheads="1"/>
          </p:cNvSpPr>
          <p:nvPr/>
        </p:nvSpPr>
        <p:spPr bwMode="auto">
          <a:xfrm>
            <a:off x="374650" y="5811838"/>
            <a:ext cx="7758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that in this example, </a:t>
            </a:r>
            <a:r>
              <a:rPr lang="el-GR">
                <a:cs typeface="Arial" charset="0"/>
              </a:rPr>
              <a:t>β</a:t>
            </a:r>
            <a:r>
              <a:rPr lang="en-GB" altLang="zh-CN">
                <a:ea typeface="SimSun" pitchFamily="2" charset="-122"/>
              </a:rPr>
              <a:t>  is assumed to be the same at all frequencies</a:t>
            </a:r>
          </a:p>
        </p:txBody>
      </p:sp>
      <p:cxnSp>
        <p:nvCxnSpPr>
          <p:cNvPr id="70" name="Straight Connector 69"/>
          <p:cNvCxnSpPr/>
          <p:nvPr/>
        </p:nvCxnSpPr>
        <p:spPr>
          <a:xfrm flipV="1">
            <a:off x="2728913" y="2563813"/>
            <a:ext cx="4876800" cy="0"/>
          </a:xfrm>
          <a:prstGeom prst="line">
            <a:avLst/>
          </a:prstGeom>
        </p:spPr>
        <p:style>
          <a:lnRef idx="1">
            <a:schemeClr val="dk1"/>
          </a:lnRef>
          <a:fillRef idx="0">
            <a:schemeClr val="dk1"/>
          </a:fillRef>
          <a:effectRef idx="0">
            <a:schemeClr val="dk1"/>
          </a:effectRef>
          <a:fontRef idx="minor">
            <a:schemeClr val="tx1"/>
          </a:fontRef>
        </p:style>
      </p:cxnSp>
      <p:sp>
        <p:nvSpPr>
          <p:cNvPr id="11288" name="Text Box 14"/>
          <p:cNvSpPr txBox="1">
            <a:spLocks noChangeArrowheads="1"/>
          </p:cNvSpPr>
          <p:nvPr/>
        </p:nvSpPr>
        <p:spPr bwMode="auto">
          <a:xfrm>
            <a:off x="6816725" y="1073150"/>
            <a:ext cx="2133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l-GR"/>
              <a:t>β</a:t>
            </a:r>
            <a:r>
              <a:rPr lang="en-GB" altLang="zh-CN">
                <a:ea typeface="SimSun" pitchFamily="2" charset="-122"/>
              </a:rPr>
              <a:t>A</a:t>
            </a:r>
            <a:r>
              <a:rPr lang="en-GB" altLang="zh-CN" baseline="-25000">
                <a:ea typeface="SimSun" pitchFamily="2" charset="-122"/>
              </a:rPr>
              <a:t>OL</a:t>
            </a:r>
            <a:r>
              <a:rPr lang="en-GB" altLang="zh-CN">
                <a:ea typeface="SimSun" pitchFamily="2" charset="-122"/>
              </a:rPr>
              <a:t> = 1 where the graphs for A</a:t>
            </a:r>
            <a:r>
              <a:rPr lang="en-GB" altLang="zh-CN" baseline="-25000">
                <a:ea typeface="SimSun" pitchFamily="2" charset="-122"/>
              </a:rPr>
              <a:t>OL</a:t>
            </a:r>
            <a:r>
              <a:rPr lang="en-GB" altLang="zh-CN">
                <a:ea typeface="SimSun" pitchFamily="2" charset="-122"/>
              </a:rPr>
              <a:t> and 1/</a:t>
            </a:r>
            <a:r>
              <a:rPr lang="el-GR"/>
              <a:t>β</a:t>
            </a:r>
            <a:r>
              <a:rPr lang="en-GB" altLang="zh-CN">
                <a:ea typeface="SimSun" pitchFamily="2" charset="-122"/>
              </a:rPr>
              <a:t> cross, </a:t>
            </a:r>
          </a:p>
        </p:txBody>
      </p:sp>
      <p:grpSp>
        <p:nvGrpSpPr>
          <p:cNvPr id="6" name="Group 99"/>
          <p:cNvGrpSpPr>
            <a:grpSpLocks/>
          </p:cNvGrpSpPr>
          <p:nvPr/>
        </p:nvGrpSpPr>
        <p:grpSpPr bwMode="auto">
          <a:xfrm>
            <a:off x="3630613" y="2378075"/>
            <a:ext cx="3317875" cy="989013"/>
            <a:chOff x="3630035" y="2377497"/>
            <a:chExt cx="3317875" cy="989013"/>
          </a:xfrm>
        </p:grpSpPr>
        <p:grpSp>
          <p:nvGrpSpPr>
            <p:cNvPr id="11311" name="Group 115"/>
            <p:cNvGrpSpPr>
              <a:grpSpLocks/>
            </p:cNvGrpSpPr>
            <p:nvPr/>
          </p:nvGrpSpPr>
          <p:grpSpPr bwMode="auto">
            <a:xfrm>
              <a:off x="3630035" y="2996622"/>
              <a:ext cx="3317875" cy="369888"/>
              <a:chOff x="2051" y="3188"/>
              <a:chExt cx="2090" cy="233"/>
            </a:xfrm>
          </p:grpSpPr>
          <p:grpSp>
            <p:nvGrpSpPr>
              <p:cNvPr id="11314" name="Group 113"/>
              <p:cNvGrpSpPr>
                <a:grpSpLocks/>
              </p:cNvGrpSpPr>
              <p:nvPr/>
            </p:nvGrpSpPr>
            <p:grpSpPr bwMode="auto">
              <a:xfrm>
                <a:off x="2051" y="3188"/>
                <a:ext cx="78" cy="233"/>
                <a:chOff x="2051" y="3188"/>
                <a:chExt cx="78" cy="233"/>
              </a:xfrm>
            </p:grpSpPr>
            <p:sp>
              <p:nvSpPr>
                <p:cNvPr id="11320" name="Oval 63"/>
                <p:cNvSpPr>
                  <a:spLocks noChangeArrowheads="1"/>
                </p:cNvSpPr>
                <p:nvPr/>
              </p:nvSpPr>
              <p:spPr bwMode="auto">
                <a:xfrm>
                  <a:off x="2051" y="3188"/>
                  <a:ext cx="52" cy="55"/>
                </a:xfrm>
                <a:prstGeom prst="ellipse">
                  <a:avLst/>
                </a:prstGeom>
                <a:solidFill>
                  <a:srgbClr val="000000"/>
                </a:solidFill>
                <a:ln w="0">
                  <a:solidFill>
                    <a:srgbClr val="000000"/>
                  </a:solidFill>
                  <a:round/>
                  <a:headEnd/>
                  <a:tailEnd/>
                </a:ln>
              </p:spPr>
              <p:txBody>
                <a:bodyPr/>
                <a:lstStyle/>
                <a:p>
                  <a:endParaRPr lang="en-US"/>
                </a:p>
              </p:txBody>
            </p:sp>
            <p:sp>
              <p:nvSpPr>
                <p:cNvPr id="11321" name="Oval 64"/>
                <p:cNvSpPr>
                  <a:spLocks noChangeArrowheads="1"/>
                </p:cNvSpPr>
                <p:nvPr/>
              </p:nvSpPr>
              <p:spPr bwMode="auto">
                <a:xfrm>
                  <a:off x="2051" y="3188"/>
                  <a:ext cx="52" cy="55"/>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2" name="Rectangle 67"/>
                <p:cNvSpPr>
                  <a:spLocks noChangeArrowheads="1"/>
                </p:cNvSpPr>
                <p:nvPr/>
              </p:nvSpPr>
              <p:spPr bwMode="auto">
                <a:xfrm>
                  <a:off x="2055" y="3265"/>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f</a:t>
                  </a:r>
                  <a:endParaRPr lang="en-US"/>
                </a:p>
              </p:txBody>
            </p:sp>
            <p:sp>
              <p:nvSpPr>
                <p:cNvPr id="11323" name="Rectangle 68"/>
                <p:cNvSpPr>
                  <a:spLocks noChangeArrowheads="1"/>
                </p:cNvSpPr>
                <p:nvPr/>
              </p:nvSpPr>
              <p:spPr bwMode="auto">
                <a:xfrm>
                  <a:off x="2089" y="333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1</a:t>
                  </a:r>
                  <a:endParaRPr lang="en-US"/>
                </a:p>
              </p:txBody>
            </p:sp>
          </p:grpSp>
          <p:grpSp>
            <p:nvGrpSpPr>
              <p:cNvPr id="11315" name="Group 114"/>
              <p:cNvGrpSpPr>
                <a:grpSpLocks/>
              </p:cNvGrpSpPr>
              <p:nvPr/>
            </p:nvGrpSpPr>
            <p:grpSpPr bwMode="auto">
              <a:xfrm>
                <a:off x="4075" y="3188"/>
                <a:ext cx="66" cy="233"/>
                <a:chOff x="4075" y="3188"/>
                <a:chExt cx="66" cy="233"/>
              </a:xfrm>
            </p:grpSpPr>
            <p:sp>
              <p:nvSpPr>
                <p:cNvPr id="11316" name="Oval 65"/>
                <p:cNvSpPr>
                  <a:spLocks noChangeArrowheads="1"/>
                </p:cNvSpPr>
                <p:nvPr/>
              </p:nvSpPr>
              <p:spPr bwMode="auto">
                <a:xfrm>
                  <a:off x="4089" y="3188"/>
                  <a:ext cx="52" cy="55"/>
                </a:xfrm>
                <a:prstGeom prst="ellipse">
                  <a:avLst/>
                </a:prstGeom>
                <a:solidFill>
                  <a:srgbClr val="000000"/>
                </a:solidFill>
                <a:ln w="0">
                  <a:solidFill>
                    <a:srgbClr val="000000"/>
                  </a:solidFill>
                  <a:round/>
                  <a:headEnd/>
                  <a:tailEnd/>
                </a:ln>
              </p:spPr>
              <p:txBody>
                <a:bodyPr/>
                <a:lstStyle/>
                <a:p>
                  <a:endParaRPr lang="en-US"/>
                </a:p>
              </p:txBody>
            </p:sp>
            <p:sp>
              <p:nvSpPr>
                <p:cNvPr id="11317" name="Oval 66"/>
                <p:cNvSpPr>
                  <a:spLocks noChangeArrowheads="1"/>
                </p:cNvSpPr>
                <p:nvPr/>
              </p:nvSpPr>
              <p:spPr bwMode="auto">
                <a:xfrm>
                  <a:off x="4089" y="3188"/>
                  <a:ext cx="52" cy="55"/>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18" name="Rectangle 69"/>
                <p:cNvSpPr>
                  <a:spLocks noChangeArrowheads="1"/>
                </p:cNvSpPr>
                <p:nvPr/>
              </p:nvSpPr>
              <p:spPr bwMode="auto">
                <a:xfrm>
                  <a:off x="4075" y="3265"/>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f</a:t>
                  </a:r>
                  <a:endParaRPr lang="en-US"/>
                </a:p>
              </p:txBody>
            </p:sp>
            <p:sp>
              <p:nvSpPr>
                <p:cNvPr id="11319" name="Rectangle 70"/>
                <p:cNvSpPr>
                  <a:spLocks noChangeArrowheads="1"/>
                </p:cNvSpPr>
                <p:nvPr/>
              </p:nvSpPr>
              <p:spPr bwMode="auto">
                <a:xfrm>
                  <a:off x="4101" y="333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2</a:t>
                  </a:r>
                  <a:endParaRPr lang="en-US"/>
                </a:p>
              </p:txBody>
            </p:sp>
          </p:grpSp>
        </p:grpSp>
        <p:sp>
          <p:nvSpPr>
            <p:cNvPr id="11312" name="Line 174"/>
            <p:cNvSpPr>
              <a:spLocks noChangeShapeType="1"/>
            </p:cNvSpPr>
            <p:nvPr/>
          </p:nvSpPr>
          <p:spPr bwMode="auto">
            <a:xfrm>
              <a:off x="3665247" y="2377497"/>
              <a:ext cx="0" cy="741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Line 177"/>
            <p:cNvSpPr>
              <a:spLocks noChangeShapeType="1"/>
            </p:cNvSpPr>
            <p:nvPr/>
          </p:nvSpPr>
          <p:spPr bwMode="auto">
            <a:xfrm>
              <a:off x="6917169" y="2383847"/>
              <a:ext cx="0" cy="741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83"/>
          <p:cNvGrpSpPr>
            <a:grpSpLocks/>
          </p:cNvGrpSpPr>
          <p:nvPr/>
        </p:nvGrpSpPr>
        <p:grpSpPr bwMode="auto">
          <a:xfrm>
            <a:off x="3067050" y="2560638"/>
            <a:ext cx="4427538" cy="795337"/>
            <a:chOff x="2693265" y="4625108"/>
            <a:chExt cx="4427972" cy="795049"/>
          </a:xfrm>
        </p:grpSpPr>
        <p:sp>
          <p:nvSpPr>
            <p:cNvPr id="11306" name="Line 31"/>
            <p:cNvSpPr>
              <a:spLocks noChangeShapeType="1"/>
            </p:cNvSpPr>
            <p:nvPr/>
          </p:nvSpPr>
          <p:spPr bwMode="auto">
            <a:xfrm flipH="1">
              <a:off x="3427557" y="4629150"/>
              <a:ext cx="3038475"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32"/>
            <p:cNvSpPr>
              <a:spLocks noChangeShapeType="1"/>
            </p:cNvSpPr>
            <p:nvPr/>
          </p:nvSpPr>
          <p:spPr bwMode="auto">
            <a:xfrm flipH="1">
              <a:off x="2693265" y="4724400"/>
              <a:ext cx="520990" cy="695757"/>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Line 32"/>
            <p:cNvSpPr>
              <a:spLocks noChangeShapeType="1"/>
            </p:cNvSpPr>
            <p:nvPr/>
          </p:nvSpPr>
          <p:spPr bwMode="auto">
            <a:xfrm flipH="1" flipV="1">
              <a:off x="6586392" y="4696691"/>
              <a:ext cx="534845" cy="70658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Arc 34"/>
            <p:cNvSpPr>
              <a:spLocks/>
            </p:cNvSpPr>
            <p:nvPr/>
          </p:nvSpPr>
          <p:spPr bwMode="auto">
            <a:xfrm>
              <a:off x="6411622" y="4625108"/>
              <a:ext cx="198438" cy="209550"/>
            </a:xfrm>
            <a:custGeom>
              <a:avLst/>
              <a:gdLst>
                <a:gd name="T0" fmla="*/ 0 w 18002"/>
                <a:gd name="T1" fmla="*/ 0 h 21600"/>
                <a:gd name="T2" fmla="*/ 0 w 18002"/>
                <a:gd name="T3" fmla="*/ 0 h 21600"/>
                <a:gd name="T4" fmla="*/ 0 w 18002"/>
                <a:gd name="T5" fmla="*/ 0 h 21600"/>
                <a:gd name="T6" fmla="*/ 0 60000 65536"/>
                <a:gd name="T7" fmla="*/ 0 60000 65536"/>
                <a:gd name="T8" fmla="*/ 0 60000 65536"/>
                <a:gd name="T9" fmla="*/ 0 w 18002"/>
                <a:gd name="T10" fmla="*/ 0 h 21600"/>
                <a:gd name="T11" fmla="*/ 18002 w 18002"/>
                <a:gd name="T12" fmla="*/ 21600 h 21600"/>
              </a:gdLst>
              <a:ahLst/>
              <a:cxnLst>
                <a:cxn ang="T6">
                  <a:pos x="T0" y="T1"/>
                </a:cxn>
                <a:cxn ang="T7">
                  <a:pos x="T2" y="T3"/>
                </a:cxn>
                <a:cxn ang="T8">
                  <a:pos x="T4" y="T5"/>
                </a:cxn>
              </a:cxnLst>
              <a:rect l="T9" t="T10" r="T11" b="T12"/>
              <a:pathLst>
                <a:path w="18002" h="21600" fill="none" extrusionOk="0">
                  <a:moveTo>
                    <a:pt x="-1" y="0"/>
                  </a:moveTo>
                  <a:cubicBezTo>
                    <a:pt x="7240" y="0"/>
                    <a:pt x="14000" y="3628"/>
                    <a:pt x="18001" y="9663"/>
                  </a:cubicBezTo>
                </a:path>
                <a:path w="18002" h="21600" stroke="0" extrusionOk="0">
                  <a:moveTo>
                    <a:pt x="-1" y="0"/>
                  </a:moveTo>
                  <a:cubicBezTo>
                    <a:pt x="7240" y="0"/>
                    <a:pt x="14000" y="3628"/>
                    <a:pt x="18001" y="9663"/>
                  </a:cubicBezTo>
                  <a:lnTo>
                    <a:pt x="0" y="21600"/>
                  </a:lnTo>
                  <a:lnTo>
                    <a:pt x="-1" y="0"/>
                  </a:lnTo>
                  <a:close/>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0" name="Arc 35"/>
            <p:cNvSpPr>
              <a:spLocks/>
            </p:cNvSpPr>
            <p:nvPr/>
          </p:nvSpPr>
          <p:spPr bwMode="auto">
            <a:xfrm flipH="1">
              <a:off x="3204007" y="4626696"/>
              <a:ext cx="198438" cy="209550"/>
            </a:xfrm>
            <a:custGeom>
              <a:avLst/>
              <a:gdLst>
                <a:gd name="T0" fmla="*/ 0 w 18002"/>
                <a:gd name="T1" fmla="*/ 0 h 21600"/>
                <a:gd name="T2" fmla="*/ 0 w 18002"/>
                <a:gd name="T3" fmla="*/ 0 h 21600"/>
                <a:gd name="T4" fmla="*/ 0 w 18002"/>
                <a:gd name="T5" fmla="*/ 0 h 21600"/>
                <a:gd name="T6" fmla="*/ 0 60000 65536"/>
                <a:gd name="T7" fmla="*/ 0 60000 65536"/>
                <a:gd name="T8" fmla="*/ 0 60000 65536"/>
                <a:gd name="T9" fmla="*/ 0 w 18002"/>
                <a:gd name="T10" fmla="*/ 0 h 21600"/>
                <a:gd name="T11" fmla="*/ 18002 w 18002"/>
                <a:gd name="T12" fmla="*/ 21600 h 21600"/>
              </a:gdLst>
              <a:ahLst/>
              <a:cxnLst>
                <a:cxn ang="T6">
                  <a:pos x="T0" y="T1"/>
                </a:cxn>
                <a:cxn ang="T7">
                  <a:pos x="T2" y="T3"/>
                </a:cxn>
                <a:cxn ang="T8">
                  <a:pos x="T4" y="T5"/>
                </a:cxn>
              </a:cxnLst>
              <a:rect l="T9" t="T10" r="T11" b="T12"/>
              <a:pathLst>
                <a:path w="18002" h="21600" fill="none" extrusionOk="0">
                  <a:moveTo>
                    <a:pt x="-1" y="0"/>
                  </a:moveTo>
                  <a:cubicBezTo>
                    <a:pt x="7240" y="0"/>
                    <a:pt x="14000" y="3628"/>
                    <a:pt x="18001" y="9663"/>
                  </a:cubicBezTo>
                </a:path>
                <a:path w="18002" h="21600" stroke="0" extrusionOk="0">
                  <a:moveTo>
                    <a:pt x="-1" y="0"/>
                  </a:moveTo>
                  <a:cubicBezTo>
                    <a:pt x="7240" y="0"/>
                    <a:pt x="14000" y="3628"/>
                    <a:pt x="18001" y="9663"/>
                  </a:cubicBezTo>
                  <a:lnTo>
                    <a:pt x="0" y="21600"/>
                  </a:lnTo>
                  <a:lnTo>
                    <a:pt x="-1" y="0"/>
                  </a:lnTo>
                  <a:close/>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 name="Group 96"/>
          <p:cNvGrpSpPr>
            <a:grpSpLocks/>
          </p:cNvGrpSpPr>
          <p:nvPr/>
        </p:nvGrpSpPr>
        <p:grpSpPr bwMode="auto">
          <a:xfrm>
            <a:off x="434975" y="2254250"/>
            <a:ext cx="2884488" cy="1109663"/>
            <a:chOff x="435120" y="2254249"/>
            <a:chExt cx="2884630" cy="1110241"/>
          </a:xfrm>
        </p:grpSpPr>
        <p:sp>
          <p:nvSpPr>
            <p:cNvPr id="11303" name="Text Box 9"/>
            <p:cNvSpPr txBox="1">
              <a:spLocks noChangeArrowheads="1"/>
            </p:cNvSpPr>
            <p:nvPr/>
          </p:nvSpPr>
          <p:spPr bwMode="auto">
            <a:xfrm>
              <a:off x="435120" y="2254249"/>
              <a:ext cx="1627187"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buClr>
                  <a:schemeClr val="accent1"/>
                </a:buClr>
                <a:buSzPct val="150000"/>
                <a:buFont typeface="Wingdings" pitchFamily="2" charset="2"/>
                <a:buNone/>
              </a:pPr>
              <a:r>
                <a:rPr lang="en-GB" altLang="zh-CN" i="1" u="sng">
                  <a:ea typeface="SimSun" pitchFamily="2" charset="-122"/>
                  <a:cs typeface="Arial" charset="0"/>
                </a:rPr>
                <a:t>Region 1</a:t>
              </a:r>
              <a:r>
                <a:rPr lang="en-GB" altLang="zh-CN" u="sng">
                  <a:ea typeface="SimSun" pitchFamily="2" charset="-122"/>
                  <a:cs typeface="Arial" charset="0"/>
                </a:rPr>
                <a:t> </a:t>
              </a:r>
            </a:p>
            <a:p>
              <a:pPr eaLnBrk="1" hangingPunct="1">
                <a:spcBef>
                  <a:spcPct val="50000"/>
                </a:spcBef>
                <a:buClr>
                  <a:schemeClr val="accent1"/>
                </a:buClr>
                <a:buSzPct val="150000"/>
                <a:buFont typeface="Wingdings" pitchFamily="2" charset="2"/>
                <a:buNone/>
              </a:pPr>
              <a:r>
                <a:rPr lang="en-GB" altLang="zh-CN">
                  <a:ea typeface="SimSun" pitchFamily="2" charset="-122"/>
                </a:rPr>
                <a:t>A</a:t>
              </a:r>
              <a:r>
                <a:rPr lang="el-GR"/>
                <a:t>β</a:t>
              </a:r>
              <a:r>
                <a:rPr lang="en-GB" altLang="zh-CN">
                  <a:ea typeface="SimSun" pitchFamily="2" charset="-122"/>
                </a:rPr>
                <a:t> &lt; 1 up to f</a:t>
              </a:r>
              <a:r>
                <a:rPr lang="en-GB" altLang="zh-CN" baseline="-25000">
                  <a:ea typeface="SimSun" pitchFamily="2" charset="-122"/>
                </a:rPr>
                <a:t>1</a:t>
              </a:r>
              <a:endParaRPr lang="el-GR">
                <a:cs typeface="Arial" charset="0"/>
              </a:endParaRPr>
            </a:p>
          </p:txBody>
        </p:sp>
        <p:graphicFrame>
          <p:nvGraphicFramePr>
            <p:cNvPr id="11304" name="Object 11"/>
            <p:cNvGraphicFramePr>
              <a:graphicFrameLocks noChangeAspect="1"/>
            </p:cNvGraphicFramePr>
            <p:nvPr/>
          </p:nvGraphicFramePr>
          <p:xfrm>
            <a:off x="666461" y="3018415"/>
            <a:ext cx="947738" cy="346075"/>
          </p:xfrm>
          <a:graphic>
            <a:graphicData uri="http://schemas.openxmlformats.org/presentationml/2006/ole">
              <mc:AlternateContent xmlns:mc="http://schemas.openxmlformats.org/markup-compatibility/2006">
                <mc:Choice xmlns:v="urn:schemas-microsoft-com:vml" Requires="v">
                  <p:oleObj spid="_x0000_s11364" name="Equation" r:id="rId4" imgW="622030" imgH="228501" progId="Equation.3">
                    <p:embed/>
                  </p:oleObj>
                </mc:Choice>
                <mc:Fallback>
                  <p:oleObj name="Equation" r:id="rId4" imgW="622030" imgH="228501"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461" y="3018415"/>
                          <a:ext cx="9477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05" name="Line 89"/>
            <p:cNvSpPr>
              <a:spLocks noChangeShapeType="1"/>
            </p:cNvSpPr>
            <p:nvPr/>
          </p:nvSpPr>
          <p:spPr bwMode="auto">
            <a:xfrm>
              <a:off x="2258291" y="2784764"/>
              <a:ext cx="1061459" cy="92942"/>
            </a:xfrm>
            <a:prstGeom prst="line">
              <a:avLst/>
            </a:prstGeom>
            <a:noFill/>
            <a:ln w="14288"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97"/>
          <p:cNvGrpSpPr>
            <a:grpSpLocks/>
          </p:cNvGrpSpPr>
          <p:nvPr/>
        </p:nvGrpSpPr>
        <p:grpSpPr bwMode="auto">
          <a:xfrm>
            <a:off x="4027488" y="2614613"/>
            <a:ext cx="2430462" cy="2184400"/>
            <a:chOff x="4026766" y="2614468"/>
            <a:chExt cx="2430463" cy="2184545"/>
          </a:xfrm>
        </p:grpSpPr>
        <p:sp>
          <p:nvSpPr>
            <p:cNvPr id="11300" name="Text Box 5"/>
            <p:cNvSpPr txBox="1">
              <a:spLocks noChangeArrowheads="1"/>
            </p:cNvSpPr>
            <p:nvPr/>
          </p:nvSpPr>
          <p:spPr bwMode="auto">
            <a:xfrm>
              <a:off x="4026766" y="3554990"/>
              <a:ext cx="24304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buClr>
                  <a:schemeClr val="accent1"/>
                </a:buClr>
                <a:buSzPct val="150000"/>
                <a:buFont typeface="Wingdings" pitchFamily="2" charset="2"/>
                <a:buNone/>
              </a:pPr>
              <a:r>
                <a:rPr lang="en-GB" altLang="zh-CN" i="1" u="sng">
                  <a:ea typeface="SimSun" pitchFamily="2" charset="-122"/>
                </a:rPr>
                <a:t>Region 2</a:t>
              </a:r>
              <a:r>
                <a:rPr lang="en-GB" altLang="zh-CN">
                  <a:ea typeface="SimSun" pitchFamily="2" charset="-122"/>
                </a:rPr>
                <a:t>    </a:t>
              </a:r>
            </a:p>
            <a:p>
              <a:pPr eaLnBrk="1" hangingPunct="1">
                <a:spcBef>
                  <a:spcPct val="50000"/>
                </a:spcBef>
                <a:buClr>
                  <a:schemeClr val="accent1"/>
                </a:buClr>
                <a:buSzPct val="150000"/>
                <a:buFont typeface="Wingdings" pitchFamily="2" charset="2"/>
                <a:buNone/>
              </a:pPr>
              <a:r>
                <a:rPr lang="en-GB" altLang="zh-CN">
                  <a:ea typeface="SimSun" pitchFamily="2" charset="-122"/>
                </a:rPr>
                <a:t>A</a:t>
              </a:r>
              <a:r>
                <a:rPr lang="el-GR">
                  <a:cs typeface="Arial" charset="0"/>
                </a:rPr>
                <a:t>β</a:t>
              </a:r>
              <a:r>
                <a:rPr lang="en-GB" altLang="zh-CN">
                  <a:ea typeface="SimSun" pitchFamily="2" charset="-122"/>
                  <a:cs typeface="Arial" charset="0"/>
                </a:rPr>
                <a:t> &gt; 1 between f</a:t>
              </a:r>
              <a:r>
                <a:rPr lang="en-GB" altLang="zh-CN" baseline="-25000">
                  <a:ea typeface="SimSun" pitchFamily="2" charset="-122"/>
                  <a:cs typeface="Arial" charset="0"/>
                </a:rPr>
                <a:t>1</a:t>
              </a:r>
              <a:r>
                <a:rPr lang="en-GB" altLang="zh-CN">
                  <a:ea typeface="SimSun" pitchFamily="2" charset="-122"/>
                  <a:cs typeface="Arial" charset="0"/>
                </a:rPr>
                <a:t> and f</a:t>
              </a:r>
              <a:r>
                <a:rPr lang="en-GB" altLang="zh-CN" baseline="-25000">
                  <a:ea typeface="SimSun" pitchFamily="2" charset="-122"/>
                  <a:cs typeface="Arial" charset="0"/>
                </a:rPr>
                <a:t>2</a:t>
              </a:r>
              <a:endParaRPr lang="el-GR">
                <a:cs typeface="Arial" charset="0"/>
              </a:endParaRPr>
            </a:p>
          </p:txBody>
        </p:sp>
        <p:graphicFrame>
          <p:nvGraphicFramePr>
            <p:cNvPr id="11301" name="Object 7"/>
            <p:cNvGraphicFramePr>
              <a:graphicFrameLocks noChangeAspect="1"/>
            </p:cNvGraphicFramePr>
            <p:nvPr/>
          </p:nvGraphicFramePr>
          <p:xfrm>
            <a:off x="4818063" y="4281488"/>
            <a:ext cx="693737" cy="517525"/>
          </p:xfrm>
          <a:graphic>
            <a:graphicData uri="http://schemas.openxmlformats.org/presentationml/2006/ole">
              <mc:AlternateContent xmlns:mc="http://schemas.openxmlformats.org/markup-compatibility/2006">
                <mc:Choice xmlns:v="urn:schemas-microsoft-com:vml" Requires="v">
                  <p:oleObj spid="_x0000_s11365" name="Equation" r:id="rId6" imgW="558800" imgH="419100" progId="Equation.3">
                    <p:embed/>
                  </p:oleObj>
                </mc:Choice>
                <mc:Fallback>
                  <p:oleObj name="Equation" r:id="rId6" imgW="558800" imgH="4191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8063" y="4281488"/>
                          <a:ext cx="6937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02" name="Line 89"/>
            <p:cNvSpPr>
              <a:spLocks noChangeShapeType="1"/>
            </p:cNvSpPr>
            <p:nvPr/>
          </p:nvSpPr>
          <p:spPr bwMode="auto">
            <a:xfrm flipV="1">
              <a:off x="5084618" y="2614468"/>
              <a:ext cx="174768" cy="1029277"/>
            </a:xfrm>
            <a:prstGeom prst="line">
              <a:avLst/>
            </a:prstGeom>
            <a:noFill/>
            <a:ln w="14288"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98"/>
          <p:cNvGrpSpPr>
            <a:grpSpLocks/>
          </p:cNvGrpSpPr>
          <p:nvPr/>
        </p:nvGrpSpPr>
        <p:grpSpPr bwMode="auto">
          <a:xfrm>
            <a:off x="6818313" y="3168650"/>
            <a:ext cx="1895475" cy="1593850"/>
            <a:chOff x="6818024" y="3168649"/>
            <a:chExt cx="1896485" cy="1593274"/>
          </a:xfrm>
        </p:grpSpPr>
        <p:sp>
          <p:nvSpPr>
            <p:cNvPr id="11297" name="Text Box 180"/>
            <p:cNvSpPr txBox="1">
              <a:spLocks noChangeArrowheads="1"/>
            </p:cNvSpPr>
            <p:nvPr/>
          </p:nvSpPr>
          <p:spPr bwMode="auto">
            <a:xfrm>
              <a:off x="6818024" y="3659477"/>
              <a:ext cx="189648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buClr>
                  <a:schemeClr val="accent1"/>
                </a:buClr>
                <a:buSzPct val="150000"/>
                <a:buFont typeface="Wingdings" pitchFamily="2" charset="2"/>
                <a:buNone/>
              </a:pPr>
              <a:r>
                <a:rPr lang="en-GB" altLang="zh-CN" i="1" u="sng">
                  <a:ea typeface="SimSun" pitchFamily="2" charset="-122"/>
                  <a:cs typeface="Arial" charset="0"/>
                </a:rPr>
                <a:t>Region 3</a:t>
              </a:r>
              <a:r>
                <a:rPr lang="en-GB" altLang="zh-CN" u="sng">
                  <a:ea typeface="SimSun" pitchFamily="2" charset="-122"/>
                  <a:cs typeface="Arial" charset="0"/>
                </a:rPr>
                <a:t> </a:t>
              </a:r>
            </a:p>
            <a:p>
              <a:pPr eaLnBrk="1" hangingPunct="1">
                <a:spcBef>
                  <a:spcPct val="50000"/>
                </a:spcBef>
                <a:buClr>
                  <a:schemeClr val="accent1"/>
                </a:buClr>
                <a:buSzPct val="150000"/>
                <a:buFont typeface="Wingdings" pitchFamily="2" charset="2"/>
                <a:buNone/>
              </a:pPr>
              <a:r>
                <a:rPr lang="en-GB" altLang="zh-CN">
                  <a:ea typeface="SimSun" pitchFamily="2" charset="-122"/>
                </a:rPr>
                <a:t>A</a:t>
              </a:r>
              <a:r>
                <a:rPr lang="el-GR"/>
                <a:t>β</a:t>
              </a:r>
              <a:r>
                <a:rPr lang="en-GB" altLang="zh-CN">
                  <a:ea typeface="SimSun" pitchFamily="2" charset="-122"/>
                </a:rPr>
                <a:t> &lt; 1 beyond f</a:t>
              </a:r>
              <a:r>
                <a:rPr lang="en-GB" altLang="zh-CN" baseline="-25000">
                  <a:ea typeface="SimSun" pitchFamily="2" charset="-122"/>
                </a:rPr>
                <a:t>2</a:t>
              </a:r>
              <a:endParaRPr lang="el-GR">
                <a:cs typeface="Arial" charset="0"/>
              </a:endParaRPr>
            </a:p>
          </p:txBody>
        </p:sp>
        <p:graphicFrame>
          <p:nvGraphicFramePr>
            <p:cNvPr id="11298" name="Object 182"/>
            <p:cNvGraphicFramePr>
              <a:graphicFrameLocks noChangeAspect="1"/>
            </p:cNvGraphicFramePr>
            <p:nvPr/>
          </p:nvGraphicFramePr>
          <p:xfrm>
            <a:off x="7356908" y="4415848"/>
            <a:ext cx="947737" cy="346075"/>
          </p:xfrm>
          <a:graphic>
            <a:graphicData uri="http://schemas.openxmlformats.org/presentationml/2006/ole">
              <mc:AlternateContent xmlns:mc="http://schemas.openxmlformats.org/markup-compatibility/2006">
                <mc:Choice xmlns:v="urn:schemas-microsoft-com:vml" Requires="v">
                  <p:oleObj spid="_x0000_s11366" name="Equation" r:id="rId8" imgW="622030" imgH="228501" progId="Equation.3">
                    <p:embed/>
                  </p:oleObj>
                </mc:Choice>
                <mc:Fallback>
                  <p:oleObj name="Equation" r:id="rId8" imgW="622030" imgH="228501" progId="Equation.3">
                    <p:embed/>
                    <p:pic>
                      <p:nvPicPr>
                        <p:cNvPr id="0" name="Object 1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56908" y="4415848"/>
                          <a:ext cx="947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9" name="Line 89"/>
            <p:cNvSpPr>
              <a:spLocks noChangeShapeType="1"/>
            </p:cNvSpPr>
            <p:nvPr/>
          </p:nvSpPr>
          <p:spPr bwMode="auto">
            <a:xfrm flipV="1">
              <a:off x="7273636" y="3168649"/>
              <a:ext cx="36222" cy="433532"/>
            </a:xfrm>
            <a:prstGeom prst="line">
              <a:avLst/>
            </a:prstGeom>
            <a:noFill/>
            <a:ln w="14288"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4" name="Text Box 55"/>
          <p:cNvSpPr txBox="1">
            <a:spLocks noChangeArrowheads="1"/>
          </p:cNvSpPr>
          <p:nvPr/>
        </p:nvSpPr>
        <p:spPr bwMode="auto">
          <a:xfrm>
            <a:off x="392113" y="5030788"/>
            <a:ext cx="7213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curve for A</a:t>
            </a:r>
            <a:r>
              <a:rPr lang="en-GB" altLang="zh-CN" baseline="-25000">
                <a:ea typeface="SimSun" pitchFamily="2" charset="-122"/>
              </a:rPr>
              <a:t>CL</a:t>
            </a:r>
            <a:r>
              <a:rPr lang="en-GB" altLang="zh-CN">
                <a:ea typeface="SimSun" pitchFamily="2" charset="-122"/>
              </a:rPr>
              <a:t> follows 1/</a:t>
            </a:r>
            <a:r>
              <a:rPr lang="el-GR">
                <a:cs typeface="Arial" charset="0"/>
              </a:rPr>
              <a:t>β</a:t>
            </a:r>
            <a:r>
              <a:rPr lang="en-GB" altLang="zh-CN">
                <a:ea typeface="SimSun" pitchFamily="2" charset="-122"/>
                <a:cs typeface="Arial" charset="0"/>
              </a:rPr>
              <a:t> in region 2 and A</a:t>
            </a:r>
            <a:r>
              <a:rPr lang="en-GB" altLang="zh-CN" baseline="-25000">
                <a:ea typeface="SimSun" pitchFamily="2" charset="-122"/>
                <a:cs typeface="Arial" charset="0"/>
              </a:rPr>
              <a:t>OL</a:t>
            </a:r>
            <a:r>
              <a:rPr lang="en-GB" altLang="zh-CN">
                <a:ea typeface="SimSun" pitchFamily="2" charset="-122"/>
                <a:cs typeface="Arial" charset="0"/>
              </a:rPr>
              <a:t> in regions 1 and 3. </a:t>
            </a:r>
            <a:endParaRPr lang="en-GB" altLang="zh-CN">
              <a:ea typeface="SimSun" pitchFamily="2" charset="-122"/>
            </a:endParaRPr>
          </a:p>
        </p:txBody>
      </p:sp>
      <p:sp>
        <p:nvSpPr>
          <p:cNvPr id="95" name="Text Box 55"/>
          <p:cNvSpPr txBox="1">
            <a:spLocks noChangeArrowheads="1"/>
          </p:cNvSpPr>
          <p:nvPr/>
        </p:nvSpPr>
        <p:spPr bwMode="auto">
          <a:xfrm>
            <a:off x="350838" y="5321300"/>
            <a:ext cx="721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cs typeface="Arial" charset="0"/>
              </a:rPr>
              <a:t>The </a:t>
            </a:r>
            <a:r>
              <a:rPr lang="en-GB" altLang="zh-CN">
                <a:ea typeface="SimSun" pitchFamily="2" charset="-122"/>
              </a:rPr>
              <a:t>NEW Bandwidth has been increased by the feedback to f</a:t>
            </a:r>
            <a:r>
              <a:rPr lang="en-GB" altLang="zh-CN" baseline="-25000">
                <a:ea typeface="SimSun" pitchFamily="2" charset="-122"/>
              </a:rPr>
              <a:t>2</a:t>
            </a:r>
            <a:r>
              <a:rPr lang="en-GB" altLang="zh-CN">
                <a:ea typeface="SimSun" pitchFamily="2" charset="-122"/>
              </a:rPr>
              <a:t> – f</a:t>
            </a:r>
            <a:r>
              <a:rPr lang="en-GB" altLang="zh-CN" baseline="-25000">
                <a:ea typeface="SimSun" pitchFamily="2" charset="-122"/>
              </a:rPr>
              <a:t>1</a:t>
            </a:r>
            <a:r>
              <a:rPr lang="en-GB" altLang="zh-CN">
                <a:ea typeface="SimSun" pitchFamily="2" charset="-122"/>
              </a:rPr>
              <a:t> </a:t>
            </a:r>
          </a:p>
        </p:txBody>
      </p:sp>
      <p:sp>
        <p:nvSpPr>
          <p:cNvPr id="11296" name="Line 89"/>
          <p:cNvSpPr>
            <a:spLocks noChangeShapeType="1"/>
          </p:cNvSpPr>
          <p:nvPr/>
        </p:nvSpPr>
        <p:spPr bwMode="auto">
          <a:xfrm>
            <a:off x="2493963" y="2286000"/>
            <a:ext cx="312737" cy="246063"/>
          </a:xfrm>
          <a:prstGeom prst="line">
            <a:avLst/>
          </a:prstGeom>
          <a:noFill/>
          <a:ln w="14288"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dissolve">
                                      <p:cBhvr>
                                        <p:cTn id="32" dur="500"/>
                                        <p:tgtEl>
                                          <p:spTgt spid="9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dissolve">
                                      <p:cBhvr>
                                        <p:cTn id="35" dur="500"/>
                                        <p:tgtEl>
                                          <p:spTgt spid="9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dissolve">
                                      <p:cBhvr>
                                        <p:cTn id="3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94" grpId="0"/>
      <p:bldP spid="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EBA424F-B40D-40D4-8506-46B0BBFC509C}" type="slidenum">
              <a:rPr lang="en-GB" altLang="en-US" sz="1200" smtClean="0">
                <a:latin typeface="Garamond" pitchFamily="18" charset="0"/>
              </a:rPr>
              <a:pPr eaLnBrk="1" hangingPunct="1"/>
              <a:t>11</a:t>
            </a:fld>
            <a:endParaRPr lang="en-GB" altLang="en-US" sz="1200" smtClean="0">
              <a:latin typeface="Garamond" pitchFamily="18" charset="0"/>
            </a:endParaRPr>
          </a:p>
        </p:txBody>
      </p:sp>
      <p:sp>
        <p:nvSpPr>
          <p:cNvPr id="1229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2292" name="Rectangle 5"/>
          <p:cNvSpPr>
            <a:spLocks noChangeArrowheads="1"/>
          </p:cNvSpPr>
          <p:nvPr/>
        </p:nvSpPr>
        <p:spPr bwMode="auto">
          <a:xfrm>
            <a:off x="0" y="2701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2293" name="Object 4"/>
          <p:cNvGraphicFramePr>
            <a:graphicFrameLocks noChangeAspect="1"/>
          </p:cNvGraphicFramePr>
          <p:nvPr/>
        </p:nvGraphicFramePr>
        <p:xfrm>
          <a:off x="1125538" y="1352550"/>
          <a:ext cx="3324225" cy="2174875"/>
        </p:xfrm>
        <a:graphic>
          <a:graphicData uri="http://schemas.openxmlformats.org/presentationml/2006/ole">
            <mc:AlternateContent xmlns:mc="http://schemas.openxmlformats.org/markup-compatibility/2006">
              <mc:Choice xmlns:v="urn:schemas-microsoft-com:vml" Requires="v">
                <p:oleObj spid="_x0000_s12349" r:id="rId4" imgW="2221230" imgH="1454912" progId="Visio.Drawing.6">
                  <p:embed/>
                </p:oleObj>
              </mc:Choice>
              <mc:Fallback>
                <p:oleObj r:id="rId4" imgW="2221230" imgH="1454912"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38" y="1352550"/>
                        <a:ext cx="3324225"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6"/>
          <p:cNvSpPr txBox="1">
            <a:spLocks noChangeArrowheads="1"/>
          </p:cNvSpPr>
          <p:nvPr/>
        </p:nvSpPr>
        <p:spPr bwMode="auto">
          <a:xfrm>
            <a:off x="639763" y="849313"/>
            <a:ext cx="2068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a:ea typeface="SimSun" pitchFamily="2" charset="-122"/>
              </a:rPr>
              <a:t>Example</a:t>
            </a:r>
          </a:p>
        </p:txBody>
      </p:sp>
      <p:sp>
        <p:nvSpPr>
          <p:cNvPr id="12295" name="Rectangle 8"/>
          <p:cNvSpPr>
            <a:spLocks noChangeArrowheads="1"/>
          </p:cNvSpPr>
          <p:nvPr/>
        </p:nvSpPr>
        <p:spPr bwMode="auto">
          <a:xfrm>
            <a:off x="0" y="2378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2296" name="Text Box 9"/>
          <p:cNvSpPr txBox="1">
            <a:spLocks noChangeArrowheads="1"/>
          </p:cNvSpPr>
          <p:nvPr/>
        </p:nvSpPr>
        <p:spPr bwMode="auto">
          <a:xfrm>
            <a:off x="596900" y="4102100"/>
            <a:ext cx="227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a:t>
            </a:r>
            <a:r>
              <a:rPr lang="en-GB" altLang="zh-CN" baseline="-25000">
                <a:ea typeface="SimSun" pitchFamily="2" charset="-122"/>
              </a:rPr>
              <a:t>V0L</a:t>
            </a:r>
            <a:r>
              <a:rPr lang="en-GB" altLang="zh-CN">
                <a:ea typeface="SimSun" pitchFamily="2" charset="-122"/>
              </a:rPr>
              <a:t> = 10</a:t>
            </a:r>
            <a:r>
              <a:rPr lang="en-GB" altLang="zh-CN" baseline="30000">
                <a:ea typeface="SimSun" pitchFamily="2" charset="-122"/>
              </a:rPr>
              <a:t>5</a:t>
            </a:r>
            <a:r>
              <a:rPr lang="en-GB" altLang="zh-CN">
                <a:ea typeface="SimSun" pitchFamily="2" charset="-122"/>
              </a:rPr>
              <a:t> = 100 dB</a:t>
            </a:r>
          </a:p>
        </p:txBody>
      </p:sp>
      <p:sp>
        <p:nvSpPr>
          <p:cNvPr id="12297" name="Text Box 10"/>
          <p:cNvSpPr txBox="1">
            <a:spLocks noChangeArrowheads="1"/>
          </p:cNvSpPr>
          <p:nvPr/>
        </p:nvSpPr>
        <p:spPr bwMode="auto">
          <a:xfrm>
            <a:off x="704850" y="4741863"/>
            <a:ext cx="1192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Then</a:t>
            </a:r>
          </a:p>
        </p:txBody>
      </p:sp>
      <p:graphicFrame>
        <p:nvGraphicFramePr>
          <p:cNvPr id="12298" name="Object 11"/>
          <p:cNvGraphicFramePr>
            <a:graphicFrameLocks noChangeAspect="1"/>
          </p:cNvGraphicFramePr>
          <p:nvPr/>
        </p:nvGraphicFramePr>
        <p:xfrm>
          <a:off x="1381125" y="4624388"/>
          <a:ext cx="3100388" cy="677862"/>
        </p:xfrm>
        <a:graphic>
          <a:graphicData uri="http://schemas.openxmlformats.org/presentationml/2006/ole">
            <mc:AlternateContent xmlns:mc="http://schemas.openxmlformats.org/markup-compatibility/2006">
              <mc:Choice xmlns:v="urn:schemas-microsoft-com:vml" Requires="v">
                <p:oleObj spid="_x0000_s12350" name="Equation" r:id="rId6" imgW="1625600" imgH="431800" progId="Equation.3">
                  <p:embed/>
                </p:oleObj>
              </mc:Choice>
              <mc:Fallback>
                <p:oleObj name="Equation" r:id="rId6" imgW="1625600" imgH="4318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1125" y="4624388"/>
                        <a:ext cx="31003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9" name="Text Box 14"/>
          <p:cNvSpPr txBox="1">
            <a:spLocks noChangeArrowheads="1"/>
          </p:cNvSpPr>
          <p:nvPr/>
        </p:nvSpPr>
        <p:spPr bwMode="auto">
          <a:xfrm>
            <a:off x="584200" y="3676650"/>
            <a:ext cx="8308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Suppose the op amp in this circuit has an open loop frequency dependence shown above</a:t>
            </a:r>
          </a:p>
        </p:txBody>
      </p:sp>
      <p:sp>
        <p:nvSpPr>
          <p:cNvPr id="12300" name="Text Box 15"/>
          <p:cNvSpPr txBox="1">
            <a:spLocks noChangeArrowheads="1"/>
          </p:cNvSpPr>
          <p:nvPr/>
        </p:nvSpPr>
        <p:spPr bwMode="auto">
          <a:xfrm>
            <a:off x="2905125" y="4098925"/>
            <a:ext cx="1976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Bandwidth = 5Hz</a:t>
            </a:r>
          </a:p>
        </p:txBody>
      </p:sp>
      <p:sp>
        <p:nvSpPr>
          <p:cNvPr id="12301" name="Text Box 16"/>
          <p:cNvSpPr txBox="1">
            <a:spLocks noChangeArrowheads="1"/>
          </p:cNvSpPr>
          <p:nvPr/>
        </p:nvSpPr>
        <p:spPr bwMode="auto">
          <a:xfrm>
            <a:off x="5283200" y="4703763"/>
            <a:ext cx="712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a:t>
            </a:r>
          </a:p>
        </p:txBody>
      </p:sp>
      <p:graphicFrame>
        <p:nvGraphicFramePr>
          <p:cNvPr id="12302" name="Object 17"/>
          <p:cNvGraphicFramePr>
            <a:graphicFrameLocks noChangeAspect="1"/>
          </p:cNvGraphicFramePr>
          <p:nvPr/>
        </p:nvGraphicFramePr>
        <p:xfrm>
          <a:off x="5789613" y="4552950"/>
          <a:ext cx="1666875" cy="676275"/>
        </p:xfrm>
        <a:graphic>
          <a:graphicData uri="http://schemas.openxmlformats.org/presentationml/2006/ole">
            <mc:AlternateContent xmlns:mc="http://schemas.openxmlformats.org/markup-compatibility/2006">
              <mc:Choice xmlns:v="urn:schemas-microsoft-com:vml" Requires="v">
                <p:oleObj spid="_x0000_s12351" name="Equation" r:id="rId8" imgW="1091726" imgH="418918" progId="Equation.3">
                  <p:embed/>
                </p:oleObj>
              </mc:Choice>
              <mc:Fallback>
                <p:oleObj name="Equation" r:id="rId8" imgW="1091726" imgH="418918"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9613" y="4552950"/>
                        <a:ext cx="16668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03" name="Group 39"/>
          <p:cNvGrpSpPr>
            <a:grpSpLocks/>
          </p:cNvGrpSpPr>
          <p:nvPr/>
        </p:nvGrpSpPr>
        <p:grpSpPr bwMode="auto">
          <a:xfrm>
            <a:off x="4489450" y="735013"/>
            <a:ext cx="4475163" cy="2855912"/>
            <a:chOff x="4488873" y="734289"/>
            <a:chExt cx="4475019" cy="2857014"/>
          </a:xfrm>
        </p:grpSpPr>
        <p:cxnSp>
          <p:nvCxnSpPr>
            <p:cNvPr id="18" name="Straight Arrow Connector 17"/>
            <p:cNvCxnSpPr/>
            <p:nvPr/>
          </p:nvCxnSpPr>
          <p:spPr>
            <a:xfrm rot="5400000" flipH="1" flipV="1">
              <a:off x="4371747" y="2140563"/>
              <a:ext cx="2147128" cy="158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5250848" y="3083107"/>
              <a:ext cx="315902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12308" name="Group 27"/>
            <p:cNvGrpSpPr>
              <a:grpSpLocks/>
            </p:cNvGrpSpPr>
            <p:nvPr/>
          </p:nvGrpSpPr>
          <p:grpSpPr bwMode="auto">
            <a:xfrm>
              <a:off x="5264292" y="1610158"/>
              <a:ext cx="2534951" cy="1632239"/>
              <a:chOff x="5223594" y="1817543"/>
              <a:chExt cx="2534951" cy="1632239"/>
            </a:xfrm>
          </p:grpSpPr>
          <p:cxnSp>
            <p:nvCxnSpPr>
              <p:cNvPr id="23" name="Straight Connector 22"/>
              <p:cNvCxnSpPr/>
              <p:nvPr/>
            </p:nvCxnSpPr>
            <p:spPr>
              <a:xfrm>
                <a:off x="5900691" y="1885013"/>
                <a:ext cx="1857315" cy="1564291"/>
              </a:xfrm>
              <a:prstGeom prst="line">
                <a:avLst/>
              </a:prstGeom>
            </p:spPr>
            <p:style>
              <a:lnRef idx="1">
                <a:schemeClr val="dk1"/>
              </a:lnRef>
              <a:fillRef idx="0">
                <a:schemeClr val="dk1"/>
              </a:fillRef>
              <a:effectRef idx="0">
                <a:schemeClr val="dk1"/>
              </a:effectRef>
              <a:fontRef idx="minor">
                <a:schemeClr val="tx1"/>
              </a:fontRef>
            </p:style>
          </p:cxnSp>
          <p:sp>
            <p:nvSpPr>
              <p:cNvPr id="24" name="Arc 23"/>
              <p:cNvSpPr/>
              <p:nvPr/>
            </p:nvSpPr>
            <p:spPr>
              <a:xfrm>
                <a:off x="5222850" y="1821489"/>
                <a:ext cx="706415" cy="222336"/>
              </a:xfrm>
              <a:prstGeom prst="arc">
                <a:avLst>
                  <a:gd name="adj1" fmla="val 16200000"/>
                  <a:gd name="adj2" fmla="val 21342664"/>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GB"/>
              </a:p>
            </p:txBody>
          </p:sp>
          <p:cxnSp>
            <p:nvCxnSpPr>
              <p:cNvPr id="26" name="Straight Connector 25"/>
              <p:cNvCxnSpPr/>
              <p:nvPr/>
            </p:nvCxnSpPr>
            <p:spPr>
              <a:xfrm>
                <a:off x="5224438" y="1818312"/>
                <a:ext cx="357175" cy="0"/>
              </a:xfrm>
              <a:prstGeom prst="line">
                <a:avLst/>
              </a:prstGeom>
            </p:spPr>
            <p:style>
              <a:lnRef idx="1">
                <a:schemeClr val="dk1"/>
              </a:lnRef>
              <a:fillRef idx="0">
                <a:schemeClr val="dk1"/>
              </a:fillRef>
              <a:effectRef idx="0">
                <a:schemeClr val="dk1"/>
              </a:effectRef>
              <a:fontRef idx="minor">
                <a:schemeClr val="tx1"/>
              </a:fontRef>
            </p:style>
          </p:cxnSp>
        </p:grpSp>
        <p:sp>
          <p:nvSpPr>
            <p:cNvPr id="12309" name="TextBox 29"/>
            <p:cNvSpPr txBox="1">
              <a:spLocks noChangeArrowheads="1"/>
            </p:cNvSpPr>
            <p:nvPr/>
          </p:nvSpPr>
          <p:spPr bwMode="auto">
            <a:xfrm>
              <a:off x="4793672" y="734289"/>
              <a:ext cx="1025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A</a:t>
              </a:r>
              <a:r>
                <a:rPr lang="en-GB" altLang="zh-CN" baseline="-25000">
                  <a:ea typeface="SimSun" pitchFamily="2" charset="-122"/>
                </a:rPr>
                <a:t>OL</a:t>
              </a:r>
              <a:r>
                <a:rPr lang="en-GB" altLang="zh-CN">
                  <a:ea typeface="SimSun" pitchFamily="2" charset="-122"/>
                </a:rPr>
                <a:t> dB</a:t>
              </a:r>
              <a:endParaRPr lang="en-GB" altLang="zh-CN" baseline="-25000">
                <a:ea typeface="SimSun" pitchFamily="2" charset="-122"/>
              </a:endParaRPr>
            </a:p>
          </p:txBody>
        </p:sp>
        <p:sp>
          <p:nvSpPr>
            <p:cNvPr id="12310" name="TextBox 30"/>
            <p:cNvSpPr txBox="1">
              <a:spLocks noChangeArrowheads="1"/>
            </p:cNvSpPr>
            <p:nvPr/>
          </p:nvSpPr>
          <p:spPr bwMode="auto">
            <a:xfrm>
              <a:off x="4488873" y="1454726"/>
              <a:ext cx="12607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100 dB</a:t>
              </a:r>
              <a:endParaRPr lang="en-GB" altLang="zh-CN" sz="1400" baseline="-25000">
                <a:ea typeface="SimSun" pitchFamily="2" charset="-122"/>
              </a:endParaRPr>
            </a:p>
          </p:txBody>
        </p:sp>
        <p:sp>
          <p:nvSpPr>
            <p:cNvPr id="12311" name="TextBox 31"/>
            <p:cNvSpPr txBox="1">
              <a:spLocks noChangeArrowheads="1"/>
            </p:cNvSpPr>
            <p:nvPr/>
          </p:nvSpPr>
          <p:spPr bwMode="auto">
            <a:xfrm>
              <a:off x="5763492" y="3283526"/>
              <a:ext cx="5818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5 Hz</a:t>
              </a:r>
              <a:endParaRPr lang="en-GB" altLang="zh-CN" sz="1400" baseline="-25000">
                <a:ea typeface="SimSun" pitchFamily="2" charset="-122"/>
              </a:endParaRPr>
            </a:p>
          </p:txBody>
        </p:sp>
        <p:cxnSp>
          <p:nvCxnSpPr>
            <p:cNvPr id="33" name="Straight Arrow Connector 32"/>
            <p:cNvCxnSpPr/>
            <p:nvPr/>
          </p:nvCxnSpPr>
          <p:spPr>
            <a:xfrm rot="5400000" flipH="1" flipV="1">
              <a:off x="5043316" y="2299374"/>
              <a:ext cx="1773922"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313" name="TextBox 35"/>
            <p:cNvSpPr txBox="1">
              <a:spLocks noChangeArrowheads="1"/>
            </p:cNvSpPr>
            <p:nvPr/>
          </p:nvSpPr>
          <p:spPr bwMode="auto">
            <a:xfrm>
              <a:off x="8091056" y="3131125"/>
              <a:ext cx="872836" cy="34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Log</a:t>
              </a:r>
              <a:r>
                <a:rPr lang="en-GB" altLang="zh-CN" baseline="-25000">
                  <a:ea typeface="SimSun" pitchFamily="2" charset="-122"/>
                </a:rPr>
                <a:t>10</a:t>
              </a:r>
              <a:r>
                <a:rPr lang="en-GB" altLang="zh-CN">
                  <a:ea typeface="SimSun" pitchFamily="2" charset="-122"/>
                </a:rPr>
                <a:t> f</a:t>
              </a:r>
              <a:endParaRPr lang="en-GB" altLang="zh-CN" baseline="-25000">
                <a:ea typeface="SimSun" pitchFamily="2" charset="-122"/>
              </a:endParaRPr>
            </a:p>
          </p:txBody>
        </p:sp>
        <p:sp>
          <p:nvSpPr>
            <p:cNvPr id="12314" name="TextBox 36"/>
            <p:cNvSpPr txBox="1">
              <a:spLocks noChangeArrowheads="1"/>
            </p:cNvSpPr>
            <p:nvPr/>
          </p:nvSpPr>
          <p:spPr bwMode="auto">
            <a:xfrm>
              <a:off x="6761018" y="1704108"/>
              <a:ext cx="14270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- 20dB/decade</a:t>
              </a:r>
              <a:endParaRPr lang="en-GB" altLang="zh-CN" sz="1400" baseline="-25000">
                <a:ea typeface="SimSun" pitchFamily="2" charset="-122"/>
              </a:endParaRPr>
            </a:p>
          </p:txBody>
        </p:sp>
        <p:cxnSp>
          <p:nvCxnSpPr>
            <p:cNvPr id="39" name="Straight Arrow Connector 38"/>
            <p:cNvCxnSpPr/>
            <p:nvPr/>
          </p:nvCxnSpPr>
          <p:spPr>
            <a:xfrm rot="5400000">
              <a:off x="6843787" y="2035808"/>
              <a:ext cx="319211" cy="29209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2304" name="TextBox 40"/>
          <p:cNvSpPr txBox="1">
            <a:spLocks noChangeArrowheads="1"/>
          </p:cNvSpPr>
          <p:nvPr/>
        </p:nvSpPr>
        <p:spPr bwMode="auto">
          <a:xfrm>
            <a:off x="3186113" y="1898650"/>
            <a:ext cx="98425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R</a:t>
            </a:r>
            <a:r>
              <a:rPr lang="en-GB" altLang="zh-CN" sz="1400" baseline="-25000">
                <a:ea typeface="SimSun" pitchFamily="2" charset="-122"/>
              </a:rPr>
              <a:t>2</a:t>
            </a:r>
            <a:r>
              <a:rPr lang="en-GB" altLang="zh-CN" sz="1400">
                <a:ea typeface="SimSun" pitchFamily="2" charset="-122"/>
              </a:rPr>
              <a:t> = 99k</a:t>
            </a:r>
            <a:endParaRPr lang="en-GB" altLang="zh-CN" sz="1400" baseline="-25000">
              <a:ea typeface="SimSun" pitchFamily="2" charset="-122"/>
            </a:endParaRPr>
          </a:p>
        </p:txBody>
      </p:sp>
      <p:sp>
        <p:nvSpPr>
          <p:cNvPr id="12305" name="TextBox 41"/>
          <p:cNvSpPr txBox="1">
            <a:spLocks noChangeArrowheads="1"/>
          </p:cNvSpPr>
          <p:nvPr/>
        </p:nvSpPr>
        <p:spPr bwMode="auto">
          <a:xfrm>
            <a:off x="3186113" y="2660650"/>
            <a:ext cx="102552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R</a:t>
            </a:r>
            <a:r>
              <a:rPr lang="en-GB" altLang="zh-CN" sz="1400" baseline="-25000">
                <a:ea typeface="SimSun" pitchFamily="2" charset="-122"/>
              </a:rPr>
              <a:t>1</a:t>
            </a:r>
            <a:r>
              <a:rPr lang="en-GB" altLang="zh-CN" sz="1400">
                <a:ea typeface="SimSun" pitchFamily="2" charset="-122"/>
              </a:rPr>
              <a:t> = 1k</a:t>
            </a:r>
            <a:endParaRPr lang="en-GB" altLang="zh-CN" sz="1400" baseline="-25000">
              <a:ea typeface="SimSun"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1434D0C-FD75-4344-BEBA-4B1D7D142BEC}" type="slidenum">
              <a:rPr lang="en-GB" altLang="en-US" sz="1200" smtClean="0">
                <a:latin typeface="Garamond" pitchFamily="18" charset="0"/>
              </a:rPr>
              <a:pPr eaLnBrk="1" hangingPunct="1"/>
              <a:t>12</a:t>
            </a:fld>
            <a:endParaRPr lang="en-GB" altLang="en-US" sz="1200" smtClean="0">
              <a:latin typeface="Garamond" pitchFamily="18" charset="0"/>
            </a:endParaRPr>
          </a:p>
        </p:txBody>
      </p:sp>
      <p:sp>
        <p:nvSpPr>
          <p:cNvPr id="1331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3316" name="Text Box 5"/>
          <p:cNvSpPr txBox="1">
            <a:spLocks noChangeArrowheads="1"/>
          </p:cNvSpPr>
          <p:nvPr/>
        </p:nvSpPr>
        <p:spPr bwMode="auto">
          <a:xfrm>
            <a:off x="936625" y="817563"/>
            <a:ext cx="668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Adding the plot of 1/</a:t>
            </a:r>
            <a:r>
              <a:rPr lang="el-GR"/>
              <a:t>β</a:t>
            </a:r>
            <a:r>
              <a:rPr lang="en-GB" altLang="zh-CN">
                <a:ea typeface="SimSun" pitchFamily="2" charset="-122"/>
              </a:rPr>
              <a:t> onto the plot of the open loop gain gives </a:t>
            </a:r>
          </a:p>
        </p:txBody>
      </p:sp>
      <p:sp>
        <p:nvSpPr>
          <p:cNvPr id="13317" name="Text Box 70"/>
          <p:cNvSpPr txBox="1">
            <a:spLocks noChangeArrowheads="1"/>
          </p:cNvSpPr>
          <p:nvPr/>
        </p:nvSpPr>
        <p:spPr bwMode="auto">
          <a:xfrm>
            <a:off x="969963" y="4297363"/>
            <a:ext cx="7715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Open loop gain = 10</a:t>
            </a:r>
            <a:r>
              <a:rPr lang="en-GB" altLang="zh-CN" baseline="30000">
                <a:ea typeface="SimSun" pitchFamily="2" charset="-122"/>
              </a:rPr>
              <a:t>5</a:t>
            </a:r>
            <a:r>
              <a:rPr lang="en-GB" altLang="zh-CN">
                <a:ea typeface="SimSun" pitchFamily="2" charset="-122"/>
              </a:rPr>
              <a:t>, bandwidth is  5 Hz </a:t>
            </a:r>
          </a:p>
          <a:p>
            <a:pPr eaLnBrk="1" hangingPunct="1"/>
            <a:r>
              <a:rPr lang="en-GB" altLang="zh-CN">
                <a:ea typeface="SimSun" pitchFamily="2" charset="-122"/>
              </a:rPr>
              <a:t>Closed loop gain =10</a:t>
            </a:r>
            <a:r>
              <a:rPr lang="en-GB" altLang="zh-CN" baseline="30000">
                <a:ea typeface="SimSun" pitchFamily="2" charset="-122"/>
              </a:rPr>
              <a:t>2</a:t>
            </a:r>
            <a:r>
              <a:rPr lang="en-GB" altLang="zh-CN">
                <a:ea typeface="SimSun" pitchFamily="2" charset="-122"/>
              </a:rPr>
              <a:t>, bandwidth = 5 kHz      	</a:t>
            </a:r>
          </a:p>
          <a:p>
            <a:pPr eaLnBrk="1" hangingPunct="1"/>
            <a:endParaRPr lang="en-GB" altLang="zh-CN">
              <a:ea typeface="SimSun" pitchFamily="2" charset="-122"/>
            </a:endParaRPr>
          </a:p>
          <a:p>
            <a:pPr eaLnBrk="1" hangingPunct="1"/>
            <a:r>
              <a:rPr lang="en-GB" altLang="zh-CN">
                <a:ea typeface="SimSun" pitchFamily="2" charset="-122"/>
              </a:rPr>
              <a:t>Gain is </a:t>
            </a:r>
            <a:r>
              <a:rPr lang="en-GB" altLang="zh-CN" i="1">
                <a:ea typeface="SimSun" pitchFamily="2" charset="-122"/>
              </a:rPr>
              <a:t>reduced</a:t>
            </a:r>
            <a:r>
              <a:rPr lang="en-GB" altLang="zh-CN">
                <a:ea typeface="SimSun" pitchFamily="2" charset="-122"/>
              </a:rPr>
              <a:t> by the feedback factor (1+</a:t>
            </a:r>
            <a:r>
              <a:rPr lang="el-GR">
                <a:cs typeface="Arial" charset="0"/>
              </a:rPr>
              <a:t>β</a:t>
            </a:r>
            <a:r>
              <a:rPr lang="en-GB" altLang="zh-CN">
                <a:ea typeface="SimSun" pitchFamily="2" charset="-122"/>
                <a:cs typeface="Arial" charset="0"/>
              </a:rPr>
              <a:t>A</a:t>
            </a:r>
            <a:r>
              <a:rPr lang="en-GB" altLang="zh-CN" baseline="-25000">
                <a:ea typeface="SimSun" pitchFamily="2" charset="-122"/>
                <a:cs typeface="Arial" charset="0"/>
              </a:rPr>
              <a:t>OL</a:t>
            </a:r>
            <a:r>
              <a:rPr lang="en-GB" altLang="zh-CN">
                <a:ea typeface="SimSun" pitchFamily="2" charset="-122"/>
                <a:cs typeface="Arial" charset="0"/>
              </a:rPr>
              <a:t>) </a:t>
            </a:r>
            <a:r>
              <a:rPr lang="en-GB" altLang="zh-CN">
                <a:ea typeface="SimSun" pitchFamily="2" charset="-122"/>
                <a:cs typeface="Arial" charset="0"/>
                <a:sym typeface="Symbol" pitchFamily="18" charset="2"/>
              </a:rPr>
              <a:t> </a:t>
            </a:r>
            <a:r>
              <a:rPr lang="el-GR">
                <a:cs typeface="Arial" charset="0"/>
                <a:sym typeface="Symbol" pitchFamily="18" charset="2"/>
              </a:rPr>
              <a:t>β</a:t>
            </a:r>
            <a:r>
              <a:rPr lang="en-GB" altLang="zh-CN">
                <a:ea typeface="SimSun" pitchFamily="2" charset="-122"/>
                <a:cs typeface="Arial" charset="0"/>
                <a:sym typeface="Symbol" pitchFamily="18" charset="2"/>
              </a:rPr>
              <a:t>A</a:t>
            </a:r>
            <a:r>
              <a:rPr lang="en-GB" altLang="zh-CN" baseline="-25000">
                <a:ea typeface="SimSun" pitchFamily="2" charset="-122"/>
                <a:cs typeface="Arial" charset="0"/>
                <a:sym typeface="Symbol" pitchFamily="18" charset="2"/>
              </a:rPr>
              <a:t>OL</a:t>
            </a:r>
            <a:r>
              <a:rPr lang="en-GB" altLang="zh-CN">
                <a:ea typeface="SimSun" pitchFamily="2" charset="-122"/>
              </a:rPr>
              <a:t>= 0.01x10</a:t>
            </a:r>
            <a:r>
              <a:rPr lang="en-GB" altLang="zh-CN" baseline="30000">
                <a:ea typeface="SimSun" pitchFamily="2" charset="-122"/>
              </a:rPr>
              <a:t>5</a:t>
            </a:r>
            <a:r>
              <a:rPr lang="en-GB" altLang="zh-CN">
                <a:ea typeface="SimSun" pitchFamily="2" charset="-122"/>
              </a:rPr>
              <a:t> = 10</a:t>
            </a:r>
            <a:r>
              <a:rPr lang="en-GB" altLang="zh-CN" baseline="30000">
                <a:ea typeface="SimSun" pitchFamily="2" charset="-122"/>
              </a:rPr>
              <a:t>3</a:t>
            </a:r>
            <a:r>
              <a:rPr lang="en-GB" altLang="zh-CN">
                <a:ea typeface="SimSun" pitchFamily="2" charset="-122"/>
              </a:rPr>
              <a:t> </a:t>
            </a:r>
          </a:p>
          <a:p>
            <a:pPr eaLnBrk="1" hangingPunct="1"/>
            <a:r>
              <a:rPr lang="en-GB" altLang="zh-CN">
                <a:ea typeface="SimSun" pitchFamily="2" charset="-122"/>
              </a:rPr>
              <a:t>Bandwidth is </a:t>
            </a:r>
            <a:r>
              <a:rPr lang="en-GB" altLang="zh-CN" i="1">
                <a:ea typeface="SimSun" pitchFamily="2" charset="-122"/>
              </a:rPr>
              <a:t>increased</a:t>
            </a:r>
            <a:r>
              <a:rPr lang="en-GB" altLang="zh-CN">
                <a:ea typeface="SimSun" pitchFamily="2" charset="-122"/>
              </a:rPr>
              <a:t> by the feedback factor = 10</a:t>
            </a:r>
            <a:r>
              <a:rPr lang="en-GB" altLang="zh-CN" baseline="30000">
                <a:ea typeface="SimSun" pitchFamily="2" charset="-122"/>
              </a:rPr>
              <a:t>3</a:t>
            </a:r>
            <a:endParaRPr lang="en-GB" altLang="zh-CN">
              <a:ea typeface="SimSun" pitchFamily="2" charset="-122"/>
            </a:endParaRPr>
          </a:p>
        </p:txBody>
      </p:sp>
      <p:sp>
        <p:nvSpPr>
          <p:cNvPr id="13318" name="Text Box 72"/>
          <p:cNvSpPr txBox="1">
            <a:spLocks noChangeArrowheads="1"/>
          </p:cNvSpPr>
          <p:nvPr/>
        </p:nvSpPr>
        <p:spPr bwMode="auto">
          <a:xfrm>
            <a:off x="2147888" y="5691188"/>
            <a:ext cx="4721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a:ea typeface="SimSun" pitchFamily="2" charset="-122"/>
              </a:rPr>
              <a:t>So the Gain x Bandwidth product is constant. </a:t>
            </a:r>
          </a:p>
        </p:txBody>
      </p:sp>
      <p:sp>
        <p:nvSpPr>
          <p:cNvPr id="13319" name="Rectangle 73"/>
          <p:cNvSpPr>
            <a:spLocks noChangeArrowheads="1"/>
          </p:cNvSpPr>
          <p:nvPr/>
        </p:nvSpPr>
        <p:spPr bwMode="auto">
          <a:xfrm>
            <a:off x="1920875" y="5680075"/>
            <a:ext cx="4914900" cy="3889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0" name="Text Box 75"/>
          <p:cNvSpPr txBox="1">
            <a:spLocks noChangeArrowheads="1"/>
          </p:cNvSpPr>
          <p:nvPr/>
        </p:nvSpPr>
        <p:spPr bwMode="auto">
          <a:xfrm>
            <a:off x="5548313" y="1289050"/>
            <a:ext cx="2959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A factor of ten increase in frequency results in a factor of ten reduction in gain. i.e. A</a:t>
            </a:r>
            <a:r>
              <a:rPr lang="en-GB" altLang="zh-CN" sz="1400" baseline="-25000">
                <a:ea typeface="SimSun" pitchFamily="2" charset="-122"/>
              </a:rPr>
              <a:t>OL</a:t>
            </a:r>
            <a:r>
              <a:rPr lang="en-GB" altLang="zh-CN" sz="1400">
                <a:ea typeface="SimSun" pitchFamily="2" charset="-122"/>
              </a:rPr>
              <a:t> is proportional to 1/f</a:t>
            </a:r>
          </a:p>
        </p:txBody>
      </p:sp>
      <p:sp>
        <p:nvSpPr>
          <p:cNvPr id="13321" name="Line 77"/>
          <p:cNvSpPr>
            <a:spLocks noChangeShapeType="1"/>
          </p:cNvSpPr>
          <p:nvPr/>
        </p:nvSpPr>
        <p:spPr bwMode="auto">
          <a:xfrm flipH="1">
            <a:off x="4378325" y="1579563"/>
            <a:ext cx="1081088" cy="774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2" name="Text Box 9"/>
          <p:cNvSpPr txBox="1">
            <a:spLocks noChangeArrowheads="1"/>
          </p:cNvSpPr>
          <p:nvPr/>
        </p:nvSpPr>
        <p:spPr bwMode="auto">
          <a:xfrm>
            <a:off x="207963" y="2943225"/>
            <a:ext cx="1246187" cy="306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1/</a:t>
            </a:r>
            <a:r>
              <a:rPr lang="el-GR" sz="1400">
                <a:cs typeface="Arial" charset="0"/>
              </a:rPr>
              <a:t>β</a:t>
            </a:r>
            <a:r>
              <a:rPr lang="en-GB" altLang="zh-CN" sz="1400">
                <a:ea typeface="SimSun" pitchFamily="2" charset="-122"/>
                <a:cs typeface="Arial" charset="0"/>
              </a:rPr>
              <a:t> = 40dB</a:t>
            </a:r>
            <a:endParaRPr lang="el-GR" sz="1400">
              <a:cs typeface="Arial" charset="0"/>
            </a:endParaRPr>
          </a:p>
        </p:txBody>
      </p:sp>
      <p:sp>
        <p:nvSpPr>
          <p:cNvPr id="13323" name="Text Box 10"/>
          <p:cNvSpPr txBox="1">
            <a:spLocks noChangeArrowheads="1"/>
          </p:cNvSpPr>
          <p:nvPr/>
        </p:nvSpPr>
        <p:spPr bwMode="auto">
          <a:xfrm>
            <a:off x="2517775" y="1944688"/>
            <a:ext cx="66357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a:t>
            </a:r>
            <a:r>
              <a:rPr lang="en-GB" altLang="zh-CN" baseline="-25000">
                <a:ea typeface="SimSun" pitchFamily="2" charset="-122"/>
              </a:rPr>
              <a:t>OL</a:t>
            </a:r>
            <a:endParaRPr lang="el-GR" baseline="-25000">
              <a:cs typeface="Arial" charset="0"/>
            </a:endParaRPr>
          </a:p>
        </p:txBody>
      </p:sp>
      <p:sp>
        <p:nvSpPr>
          <p:cNvPr id="13324" name="Line 11"/>
          <p:cNvSpPr>
            <a:spLocks noChangeShapeType="1"/>
          </p:cNvSpPr>
          <p:nvPr/>
        </p:nvSpPr>
        <p:spPr bwMode="auto">
          <a:xfrm flipH="1">
            <a:off x="2463800" y="2259013"/>
            <a:ext cx="171450" cy="136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Text Box 13"/>
          <p:cNvSpPr txBox="1">
            <a:spLocks noChangeArrowheads="1"/>
          </p:cNvSpPr>
          <p:nvPr/>
        </p:nvSpPr>
        <p:spPr bwMode="auto">
          <a:xfrm>
            <a:off x="1663700" y="2757488"/>
            <a:ext cx="10668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a:t>
            </a:r>
            <a:r>
              <a:rPr lang="en-GB" altLang="zh-CN" baseline="-25000">
                <a:ea typeface="SimSun" pitchFamily="2" charset="-122"/>
              </a:rPr>
              <a:t>CL</a:t>
            </a:r>
            <a:r>
              <a:rPr lang="en-GB" altLang="zh-CN">
                <a:ea typeface="SimSun" pitchFamily="2" charset="-122"/>
                <a:cs typeface="Arial" charset="0"/>
              </a:rPr>
              <a:t>≈ 1/</a:t>
            </a:r>
            <a:r>
              <a:rPr lang="el-GR">
                <a:cs typeface="Arial" charset="0"/>
              </a:rPr>
              <a:t>β</a:t>
            </a:r>
          </a:p>
        </p:txBody>
      </p:sp>
      <p:graphicFrame>
        <p:nvGraphicFramePr>
          <p:cNvPr id="13326" name="Object 90"/>
          <p:cNvGraphicFramePr>
            <a:graphicFrameLocks noChangeAspect="1"/>
          </p:cNvGraphicFramePr>
          <p:nvPr/>
        </p:nvGraphicFramePr>
        <p:xfrm>
          <a:off x="5538788" y="2209800"/>
          <a:ext cx="2754312" cy="354013"/>
        </p:xfrm>
        <a:graphic>
          <a:graphicData uri="http://schemas.openxmlformats.org/presentationml/2006/ole">
            <mc:AlternateContent xmlns:mc="http://schemas.openxmlformats.org/markup-compatibility/2006">
              <mc:Choice xmlns:v="urn:schemas-microsoft-com:vml" Requires="v">
                <p:oleObj spid="_x0000_s13364" name="Equation" r:id="rId4" imgW="1981200" imgH="254000" progId="Equation.3">
                  <p:embed/>
                </p:oleObj>
              </mc:Choice>
              <mc:Fallback>
                <p:oleObj name="Equation" r:id="rId4" imgW="1981200" imgH="254000" progId="Equation.3">
                  <p:embed/>
                  <p:pic>
                    <p:nvPicPr>
                      <p:cNvPr id="0"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8788" y="2209800"/>
                        <a:ext cx="27543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7" name="Text Box 91"/>
          <p:cNvSpPr txBox="1">
            <a:spLocks noChangeArrowheads="1"/>
          </p:cNvSpPr>
          <p:nvPr/>
        </p:nvSpPr>
        <p:spPr bwMode="auto">
          <a:xfrm>
            <a:off x="4733925" y="3062288"/>
            <a:ext cx="10668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a:t>
            </a:r>
            <a:r>
              <a:rPr lang="en-GB" altLang="zh-CN" baseline="-25000">
                <a:ea typeface="SimSun" pitchFamily="2" charset="-122"/>
              </a:rPr>
              <a:t>CL</a:t>
            </a:r>
            <a:r>
              <a:rPr lang="en-GB" altLang="zh-CN">
                <a:ea typeface="SimSun" pitchFamily="2" charset="-122"/>
                <a:cs typeface="Arial" charset="0"/>
              </a:rPr>
              <a:t>≈ A</a:t>
            </a:r>
            <a:r>
              <a:rPr lang="en-GB" altLang="zh-CN" baseline="-25000">
                <a:ea typeface="SimSun" pitchFamily="2" charset="-122"/>
                <a:cs typeface="Arial" charset="0"/>
              </a:rPr>
              <a:t>OL</a:t>
            </a:r>
            <a:endParaRPr lang="el-GR" baseline="-25000">
              <a:cs typeface="Arial" charset="0"/>
            </a:endParaRPr>
          </a:p>
        </p:txBody>
      </p:sp>
      <p:sp>
        <p:nvSpPr>
          <p:cNvPr id="13328" name="Line 92"/>
          <p:cNvSpPr>
            <a:spLocks noChangeShapeType="1"/>
          </p:cNvSpPr>
          <p:nvPr/>
        </p:nvSpPr>
        <p:spPr bwMode="auto">
          <a:xfrm flipH="1">
            <a:off x="3662363" y="3309938"/>
            <a:ext cx="976312" cy="206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29" name="Straight Arrow Connector 28"/>
          <p:cNvCxnSpPr/>
          <p:nvPr/>
        </p:nvCxnSpPr>
        <p:spPr>
          <a:xfrm rot="5400000" flipH="1" flipV="1">
            <a:off x="575469" y="2709069"/>
            <a:ext cx="2147888"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1454150" y="3651250"/>
            <a:ext cx="3159125"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13331" name="Group 27"/>
          <p:cNvGrpSpPr>
            <a:grpSpLocks/>
          </p:cNvGrpSpPr>
          <p:nvPr/>
        </p:nvGrpSpPr>
        <p:grpSpPr bwMode="auto">
          <a:xfrm>
            <a:off x="1468438" y="2233613"/>
            <a:ext cx="2535237" cy="1631950"/>
            <a:chOff x="5223594" y="1803688"/>
            <a:chExt cx="2534951" cy="1632239"/>
          </a:xfrm>
        </p:grpSpPr>
        <p:cxnSp>
          <p:nvCxnSpPr>
            <p:cNvPr id="39" name="Straight Connector 38"/>
            <p:cNvCxnSpPr/>
            <p:nvPr/>
          </p:nvCxnSpPr>
          <p:spPr>
            <a:xfrm>
              <a:off x="5901380" y="1870375"/>
              <a:ext cx="1857165" cy="1565552"/>
            </a:xfrm>
            <a:prstGeom prst="line">
              <a:avLst/>
            </a:prstGeom>
          </p:spPr>
          <p:style>
            <a:lnRef idx="1">
              <a:schemeClr val="dk1"/>
            </a:lnRef>
            <a:fillRef idx="0">
              <a:schemeClr val="dk1"/>
            </a:fillRef>
            <a:effectRef idx="0">
              <a:schemeClr val="dk1"/>
            </a:effectRef>
            <a:fontRef idx="minor">
              <a:schemeClr val="tx1"/>
            </a:fontRef>
          </p:style>
        </p:cxnSp>
        <p:sp>
          <p:nvSpPr>
            <p:cNvPr id="40" name="Arc 39"/>
            <p:cNvSpPr/>
            <p:nvPr/>
          </p:nvSpPr>
          <p:spPr>
            <a:xfrm>
              <a:off x="5223594" y="1806864"/>
              <a:ext cx="706357" cy="222289"/>
            </a:xfrm>
            <a:prstGeom prst="arc">
              <a:avLst>
                <a:gd name="adj1" fmla="val 16200000"/>
                <a:gd name="adj2" fmla="val 21342664"/>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GB"/>
            </a:p>
          </p:txBody>
        </p:sp>
        <p:cxnSp>
          <p:nvCxnSpPr>
            <p:cNvPr id="41" name="Straight Connector 40"/>
            <p:cNvCxnSpPr/>
            <p:nvPr/>
          </p:nvCxnSpPr>
          <p:spPr>
            <a:xfrm>
              <a:off x="5225181" y="1803688"/>
              <a:ext cx="357148" cy="0"/>
            </a:xfrm>
            <a:prstGeom prst="line">
              <a:avLst/>
            </a:prstGeom>
          </p:spPr>
          <p:style>
            <a:lnRef idx="1">
              <a:schemeClr val="dk1"/>
            </a:lnRef>
            <a:fillRef idx="0">
              <a:schemeClr val="dk1"/>
            </a:fillRef>
            <a:effectRef idx="0">
              <a:schemeClr val="dk1"/>
            </a:effectRef>
            <a:fontRef idx="minor">
              <a:schemeClr val="tx1"/>
            </a:fontRef>
          </p:style>
        </p:cxnSp>
      </p:grpSp>
      <p:sp>
        <p:nvSpPr>
          <p:cNvPr id="13332" name="TextBox 31"/>
          <p:cNvSpPr txBox="1">
            <a:spLocks noChangeArrowheads="1"/>
          </p:cNvSpPr>
          <p:nvPr/>
        </p:nvSpPr>
        <p:spPr bwMode="auto">
          <a:xfrm>
            <a:off x="996950" y="1301750"/>
            <a:ext cx="1025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A dB</a:t>
            </a:r>
            <a:endParaRPr lang="en-GB" altLang="zh-CN" baseline="-25000">
              <a:ea typeface="SimSun" pitchFamily="2" charset="-122"/>
            </a:endParaRPr>
          </a:p>
        </p:txBody>
      </p:sp>
      <p:sp>
        <p:nvSpPr>
          <p:cNvPr id="13333" name="TextBox 32"/>
          <p:cNvSpPr txBox="1">
            <a:spLocks noChangeArrowheads="1"/>
          </p:cNvSpPr>
          <p:nvPr/>
        </p:nvSpPr>
        <p:spPr bwMode="auto">
          <a:xfrm>
            <a:off x="692150" y="2092325"/>
            <a:ext cx="103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100dB</a:t>
            </a:r>
            <a:endParaRPr lang="en-GB" altLang="zh-CN" sz="1400" baseline="-25000">
              <a:ea typeface="SimSun" pitchFamily="2" charset="-122"/>
            </a:endParaRPr>
          </a:p>
        </p:txBody>
      </p:sp>
      <p:sp>
        <p:nvSpPr>
          <p:cNvPr id="13334" name="TextBox 33"/>
          <p:cNvSpPr txBox="1">
            <a:spLocks noChangeArrowheads="1"/>
          </p:cNvSpPr>
          <p:nvPr/>
        </p:nvSpPr>
        <p:spPr bwMode="auto">
          <a:xfrm>
            <a:off x="1828800" y="3824288"/>
            <a:ext cx="582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5 Hz</a:t>
            </a:r>
            <a:endParaRPr lang="en-GB" altLang="zh-CN" sz="1400" baseline="-25000">
              <a:ea typeface="SimSun" pitchFamily="2" charset="-122"/>
            </a:endParaRPr>
          </a:p>
        </p:txBody>
      </p:sp>
      <p:cxnSp>
        <p:nvCxnSpPr>
          <p:cNvPr id="35" name="Straight Arrow Connector 34"/>
          <p:cNvCxnSpPr/>
          <p:nvPr/>
        </p:nvCxnSpPr>
        <p:spPr>
          <a:xfrm rot="5400000" flipH="1" flipV="1">
            <a:off x="1164431" y="2867819"/>
            <a:ext cx="1773238"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336" name="TextBox 35"/>
          <p:cNvSpPr txBox="1">
            <a:spLocks noChangeArrowheads="1"/>
          </p:cNvSpPr>
          <p:nvPr/>
        </p:nvSpPr>
        <p:spPr bwMode="auto">
          <a:xfrm>
            <a:off x="4294188" y="3698875"/>
            <a:ext cx="8731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Log</a:t>
            </a:r>
            <a:r>
              <a:rPr lang="en-GB" altLang="zh-CN" baseline="-25000">
                <a:ea typeface="SimSun" pitchFamily="2" charset="-122"/>
              </a:rPr>
              <a:t>10</a:t>
            </a:r>
            <a:r>
              <a:rPr lang="en-GB" altLang="zh-CN">
                <a:ea typeface="SimSun" pitchFamily="2" charset="-122"/>
              </a:rPr>
              <a:t> f</a:t>
            </a:r>
            <a:endParaRPr lang="en-GB" altLang="zh-CN" baseline="-25000">
              <a:ea typeface="SimSun" pitchFamily="2" charset="-122"/>
            </a:endParaRPr>
          </a:p>
        </p:txBody>
      </p:sp>
      <p:sp>
        <p:nvSpPr>
          <p:cNvPr id="13337" name="TextBox 36"/>
          <p:cNvSpPr txBox="1">
            <a:spLocks noChangeArrowheads="1"/>
          </p:cNvSpPr>
          <p:nvPr/>
        </p:nvSpPr>
        <p:spPr bwMode="auto">
          <a:xfrm>
            <a:off x="2965450" y="2271713"/>
            <a:ext cx="1427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- 20dB/decade</a:t>
            </a:r>
            <a:endParaRPr lang="en-GB" altLang="zh-CN" sz="1400" baseline="-25000">
              <a:ea typeface="SimSun" pitchFamily="2" charset="-122"/>
            </a:endParaRPr>
          </a:p>
        </p:txBody>
      </p:sp>
      <p:cxnSp>
        <p:nvCxnSpPr>
          <p:cNvPr id="38" name="Straight Arrow Connector 37"/>
          <p:cNvCxnSpPr/>
          <p:nvPr/>
        </p:nvCxnSpPr>
        <p:spPr>
          <a:xfrm rot="5400000">
            <a:off x="2868613" y="2576513"/>
            <a:ext cx="317500" cy="2921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468438" y="3089275"/>
            <a:ext cx="2687637"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1565275" y="3338513"/>
            <a:ext cx="90488"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1565275" y="3074988"/>
            <a:ext cx="90488"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565275" y="2798763"/>
            <a:ext cx="90488"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1565275" y="2520950"/>
            <a:ext cx="90488"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1565275" y="2230438"/>
            <a:ext cx="90488" cy="0"/>
          </a:xfrm>
          <a:prstGeom prst="line">
            <a:avLst/>
          </a:prstGeom>
        </p:spPr>
        <p:style>
          <a:lnRef idx="1">
            <a:schemeClr val="dk1"/>
          </a:lnRef>
          <a:fillRef idx="0">
            <a:schemeClr val="dk1"/>
          </a:fillRef>
          <a:effectRef idx="0">
            <a:schemeClr val="dk1"/>
          </a:effectRef>
          <a:fontRef idx="minor">
            <a:schemeClr val="tx1"/>
          </a:fontRef>
        </p:style>
      </p:cxnSp>
      <p:grpSp>
        <p:nvGrpSpPr>
          <p:cNvPr id="13345" name="Group 63"/>
          <p:cNvGrpSpPr>
            <a:grpSpLocks/>
          </p:cNvGrpSpPr>
          <p:nvPr/>
        </p:nvGrpSpPr>
        <p:grpSpPr bwMode="auto">
          <a:xfrm>
            <a:off x="1330325" y="3089275"/>
            <a:ext cx="2436813" cy="582613"/>
            <a:chOff x="1482436" y="3089563"/>
            <a:chExt cx="2437534" cy="582324"/>
          </a:xfrm>
        </p:grpSpPr>
        <p:cxnSp>
          <p:nvCxnSpPr>
            <p:cNvPr id="51" name="Straight Connector 50"/>
            <p:cNvCxnSpPr>
              <a:stCxn id="55" idx="2"/>
            </p:cNvCxnSpPr>
            <p:nvPr/>
          </p:nvCxnSpPr>
          <p:spPr>
            <a:xfrm rot="16200000" flipH="1">
              <a:off x="3394546" y="3146462"/>
              <a:ext cx="488707" cy="56214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482436" y="3089563"/>
              <a:ext cx="1607025"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55" name="Arc 54"/>
            <p:cNvSpPr/>
            <p:nvPr/>
          </p:nvSpPr>
          <p:spPr>
            <a:xfrm>
              <a:off x="2722641" y="3091150"/>
              <a:ext cx="692355" cy="412545"/>
            </a:xfrm>
            <a:prstGeom prst="arc">
              <a:avLst>
                <a:gd name="adj1" fmla="val 16200000"/>
                <a:gd name="adj2" fmla="val 2029831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cxnSp>
        <p:nvCxnSpPr>
          <p:cNvPr id="59" name="Straight Arrow Connector 58"/>
          <p:cNvCxnSpPr/>
          <p:nvPr/>
        </p:nvCxnSpPr>
        <p:spPr>
          <a:xfrm rot="5400000" flipH="1" flipV="1">
            <a:off x="2751137" y="3373438"/>
            <a:ext cx="733425"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347" name="TextBox 60"/>
          <p:cNvSpPr txBox="1">
            <a:spLocks noChangeArrowheads="1"/>
          </p:cNvSpPr>
          <p:nvPr/>
        </p:nvSpPr>
        <p:spPr bwMode="auto">
          <a:xfrm>
            <a:off x="2909888" y="3810000"/>
            <a:ext cx="720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400">
                <a:ea typeface="SimSun" pitchFamily="2" charset="-122"/>
              </a:rPr>
              <a:t>5 kHz</a:t>
            </a:r>
            <a:endParaRPr lang="en-GB" altLang="zh-CN" sz="1400" baseline="-25000">
              <a:ea typeface="SimSun"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13</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339800"/>
            <a:ext cx="5893648" cy="2308324"/>
          </a:xfrm>
          <a:prstGeom prst="rect">
            <a:avLst/>
          </a:prstGeom>
        </p:spPr>
        <p:txBody>
          <a:bodyPr wrap="square">
            <a:spAutoFit/>
          </a:bodyPr>
          <a:lstStyle/>
          <a:p>
            <a:pPr algn="ctr"/>
            <a:r>
              <a:rPr lang="en-GB" altLang="zh-CN" sz="3600" b="1" dirty="0">
                <a:latin typeface="Times New Roman" panose="02020603050405020304" pitchFamily="18" charset="0"/>
                <a:ea typeface="SimSun" pitchFamily="2" charset="-122"/>
                <a:cs typeface="Times New Roman" panose="02020603050405020304" pitchFamily="18" charset="0"/>
              </a:rPr>
              <a:t>Part </a:t>
            </a:r>
            <a:r>
              <a:rPr lang="en-GB" altLang="zh-CN" sz="3600" b="1" dirty="0" smtClean="0">
                <a:latin typeface="Times New Roman" panose="02020603050405020304" pitchFamily="18" charset="0"/>
                <a:ea typeface="SimSun" pitchFamily="2" charset="-122"/>
                <a:cs typeface="Times New Roman" panose="02020603050405020304" pitchFamily="18" charset="0"/>
              </a:rPr>
              <a:t>2: The Effect </a:t>
            </a:r>
            <a:r>
              <a:rPr lang="en-GB" altLang="zh-CN" sz="3600" b="1" dirty="0">
                <a:latin typeface="Times New Roman" panose="02020603050405020304" pitchFamily="18" charset="0"/>
                <a:ea typeface="SimSun" pitchFamily="2" charset="-122"/>
                <a:cs typeface="Times New Roman" panose="02020603050405020304" pitchFamily="18" charset="0"/>
              </a:rPr>
              <a:t>of </a:t>
            </a:r>
            <a:endParaRPr lang="en-GB" altLang="zh-CN" sz="3600" b="1" dirty="0" smtClean="0">
              <a:latin typeface="Times New Roman" panose="02020603050405020304" pitchFamily="18" charset="0"/>
              <a:ea typeface="SimSun" pitchFamily="2" charset="-122"/>
              <a:cs typeface="Times New Roman" panose="02020603050405020304" pitchFamily="18" charset="0"/>
            </a:endParaRPr>
          </a:p>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Bandwidth Limitation </a:t>
            </a:r>
            <a:r>
              <a:rPr lang="en-GB" altLang="zh-CN" sz="3600" b="1" dirty="0">
                <a:latin typeface="Times New Roman" panose="02020603050405020304" pitchFamily="18" charset="0"/>
                <a:ea typeface="SimSun" pitchFamily="2" charset="-122"/>
                <a:cs typeface="Times New Roman" panose="02020603050405020304" pitchFamily="18" charset="0"/>
              </a:rPr>
              <a:t>on </a:t>
            </a:r>
            <a:r>
              <a:rPr lang="en-GB" altLang="zh-CN" sz="3600" b="1" dirty="0" smtClean="0">
                <a:latin typeface="Times New Roman" panose="02020603050405020304" pitchFamily="18" charset="0"/>
                <a:ea typeface="SimSun" pitchFamily="2" charset="-122"/>
                <a:cs typeface="Times New Roman" panose="02020603050405020304" pitchFamily="18" charset="0"/>
              </a:rPr>
              <a:t>Pulse Response </a:t>
            </a:r>
            <a:endParaRPr lang="en-GB" altLang="zh-CN" sz="3600" dirty="0">
              <a:latin typeface="Times New Roman" panose="02020603050405020304" pitchFamily="18" charset="0"/>
              <a:ea typeface="SimSun" pitchFamily="2" charset="-122"/>
              <a:cs typeface="Times New Roman" panose="02020603050405020304" pitchFamily="18" charset="0"/>
            </a:endParaRPr>
          </a:p>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066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2EBFAC17-DF08-42BF-AA37-1AE5A15B240E}" type="slidenum">
              <a:rPr lang="en-GB" altLang="en-US" sz="1200" smtClean="0">
                <a:latin typeface="Garamond" pitchFamily="18" charset="0"/>
              </a:rPr>
              <a:pPr eaLnBrk="1" hangingPunct="1"/>
              <a:t>14</a:t>
            </a:fld>
            <a:endParaRPr lang="en-GB" altLang="en-US" sz="1200" smtClean="0">
              <a:latin typeface="Garamond" pitchFamily="18" charset="0"/>
            </a:endParaRPr>
          </a:p>
        </p:txBody>
      </p:sp>
      <p:sp>
        <p:nvSpPr>
          <p:cNvPr id="14339" name="Text Box 2"/>
          <p:cNvSpPr txBox="1">
            <a:spLocks noChangeArrowheads="1"/>
          </p:cNvSpPr>
          <p:nvPr/>
        </p:nvSpPr>
        <p:spPr bwMode="auto">
          <a:xfrm>
            <a:off x="323850" y="1016000"/>
            <a:ext cx="6630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u="sng" dirty="0">
                <a:ea typeface="SimSun" pitchFamily="2" charset="-122"/>
              </a:rPr>
              <a:t>The effect of bandwidth limitation on pulse response </a:t>
            </a:r>
            <a:endParaRPr lang="en-GB" altLang="zh-CN" dirty="0">
              <a:ea typeface="SimSun" pitchFamily="2" charset="-122"/>
            </a:endParaRPr>
          </a:p>
        </p:txBody>
      </p:sp>
      <p:sp>
        <p:nvSpPr>
          <p:cNvPr id="14340" name="Text Box 3"/>
          <p:cNvSpPr txBox="1">
            <a:spLocks noChangeArrowheads="1"/>
          </p:cNvSpPr>
          <p:nvPr/>
        </p:nvSpPr>
        <p:spPr bwMode="auto">
          <a:xfrm>
            <a:off x="350838" y="2101850"/>
            <a:ext cx="223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  </a:t>
            </a:r>
            <a:r>
              <a:rPr lang="en-GB" altLang="zh-CN" u="sng">
                <a:ea typeface="SimSun" pitchFamily="2" charset="-122"/>
              </a:rPr>
              <a:t>STEP response</a:t>
            </a:r>
            <a:endParaRPr lang="en-US" u="sng"/>
          </a:p>
        </p:txBody>
      </p:sp>
      <p:sp>
        <p:nvSpPr>
          <p:cNvPr id="14341" name="Rectangle 4"/>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42" name="Text Box 5"/>
          <p:cNvSpPr txBox="1">
            <a:spLocks noChangeArrowheads="1"/>
          </p:cNvSpPr>
          <p:nvPr/>
        </p:nvSpPr>
        <p:spPr bwMode="auto">
          <a:xfrm>
            <a:off x="330200" y="1489075"/>
            <a:ext cx="820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Consider the </a:t>
            </a:r>
            <a:r>
              <a:rPr lang="en-GB" altLang="zh-CN" u="sng">
                <a:ea typeface="SimSun" pitchFamily="2" charset="-122"/>
              </a:rPr>
              <a:t>low pass</a:t>
            </a:r>
            <a:r>
              <a:rPr lang="en-GB" altLang="zh-CN">
                <a:ea typeface="SimSun" pitchFamily="2" charset="-122"/>
              </a:rPr>
              <a:t> CR circuit, first with a </a:t>
            </a:r>
            <a:r>
              <a:rPr lang="en-GB" altLang="zh-CN" i="1" u="sng">
                <a:ea typeface="SimSun" pitchFamily="2" charset="-122"/>
              </a:rPr>
              <a:t>step input</a:t>
            </a:r>
            <a:r>
              <a:rPr lang="en-GB" altLang="zh-CN">
                <a:ea typeface="SimSun" pitchFamily="2" charset="-122"/>
              </a:rPr>
              <a:t> and then with a </a:t>
            </a:r>
            <a:r>
              <a:rPr lang="en-GB" altLang="zh-CN" i="1" u="sng">
                <a:ea typeface="SimSun" pitchFamily="2" charset="-122"/>
              </a:rPr>
              <a:t>sinusoidal input</a:t>
            </a:r>
            <a:r>
              <a:rPr lang="en-GB" altLang="zh-CN">
                <a:ea typeface="SimSun" pitchFamily="2" charset="-122"/>
              </a:rPr>
              <a:t>:</a:t>
            </a:r>
          </a:p>
        </p:txBody>
      </p:sp>
      <p:grpSp>
        <p:nvGrpSpPr>
          <p:cNvPr id="14343" name="Group 6"/>
          <p:cNvGrpSpPr>
            <a:grpSpLocks/>
          </p:cNvGrpSpPr>
          <p:nvPr/>
        </p:nvGrpSpPr>
        <p:grpSpPr bwMode="auto">
          <a:xfrm>
            <a:off x="2947988" y="2762250"/>
            <a:ext cx="3514725" cy="1254125"/>
            <a:chOff x="1857" y="2144"/>
            <a:chExt cx="2214" cy="790"/>
          </a:xfrm>
        </p:grpSpPr>
        <p:sp>
          <p:nvSpPr>
            <p:cNvPr id="14379" name="Line 7"/>
            <p:cNvSpPr>
              <a:spLocks noChangeShapeType="1"/>
            </p:cNvSpPr>
            <p:nvPr/>
          </p:nvSpPr>
          <p:spPr bwMode="auto">
            <a:xfrm>
              <a:off x="2301" y="2397"/>
              <a:ext cx="0" cy="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8"/>
            <p:cNvSpPr>
              <a:spLocks noChangeShapeType="1"/>
            </p:cNvSpPr>
            <p:nvPr/>
          </p:nvSpPr>
          <p:spPr bwMode="auto">
            <a:xfrm>
              <a:off x="2301" y="2391"/>
              <a:ext cx="8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Line 9"/>
            <p:cNvSpPr>
              <a:spLocks noChangeShapeType="1"/>
            </p:cNvSpPr>
            <p:nvPr/>
          </p:nvSpPr>
          <p:spPr bwMode="auto">
            <a:xfrm>
              <a:off x="3192" y="2397"/>
              <a:ext cx="0" cy="2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Line 10"/>
            <p:cNvSpPr>
              <a:spLocks noChangeShapeType="1"/>
            </p:cNvSpPr>
            <p:nvPr/>
          </p:nvSpPr>
          <p:spPr bwMode="auto">
            <a:xfrm flipH="1">
              <a:off x="3121" y="2639"/>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11"/>
            <p:cNvSpPr>
              <a:spLocks noChangeShapeType="1"/>
            </p:cNvSpPr>
            <p:nvPr/>
          </p:nvSpPr>
          <p:spPr bwMode="auto">
            <a:xfrm flipH="1">
              <a:off x="3118" y="2684"/>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12"/>
            <p:cNvSpPr>
              <a:spLocks noChangeShapeType="1"/>
            </p:cNvSpPr>
            <p:nvPr/>
          </p:nvSpPr>
          <p:spPr bwMode="auto">
            <a:xfrm>
              <a:off x="3195" y="2689"/>
              <a:ext cx="0"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Line 13"/>
            <p:cNvSpPr>
              <a:spLocks noChangeShapeType="1"/>
            </p:cNvSpPr>
            <p:nvPr/>
          </p:nvSpPr>
          <p:spPr bwMode="auto">
            <a:xfrm>
              <a:off x="2305" y="2931"/>
              <a:ext cx="8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6" name="Rectangle 14"/>
            <p:cNvSpPr>
              <a:spLocks noChangeArrowheads="1"/>
            </p:cNvSpPr>
            <p:nvPr/>
          </p:nvSpPr>
          <p:spPr bwMode="auto">
            <a:xfrm>
              <a:off x="2608" y="2350"/>
              <a:ext cx="200" cy="71"/>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387" name="Text Box 15"/>
            <p:cNvSpPr txBox="1">
              <a:spLocks noChangeArrowheads="1"/>
            </p:cNvSpPr>
            <p:nvPr/>
          </p:nvSpPr>
          <p:spPr bwMode="auto">
            <a:xfrm>
              <a:off x="2608" y="2144"/>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p>
          </p:txBody>
        </p:sp>
        <p:sp>
          <p:nvSpPr>
            <p:cNvPr id="14388" name="Text Box 16"/>
            <p:cNvSpPr txBox="1">
              <a:spLocks noChangeArrowheads="1"/>
            </p:cNvSpPr>
            <p:nvPr/>
          </p:nvSpPr>
          <p:spPr bwMode="auto">
            <a:xfrm>
              <a:off x="3314" y="2572"/>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C</a:t>
              </a:r>
            </a:p>
          </p:txBody>
        </p:sp>
        <p:sp>
          <p:nvSpPr>
            <p:cNvPr id="14389" name="Text Box 17"/>
            <p:cNvSpPr txBox="1">
              <a:spLocks noChangeArrowheads="1"/>
            </p:cNvSpPr>
            <p:nvPr/>
          </p:nvSpPr>
          <p:spPr bwMode="auto">
            <a:xfrm>
              <a:off x="1857" y="2559"/>
              <a:ext cx="3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i</a:t>
              </a:r>
              <a:r>
                <a:rPr lang="en-US"/>
                <a:t>(t)</a:t>
              </a:r>
            </a:p>
          </p:txBody>
        </p:sp>
        <p:grpSp>
          <p:nvGrpSpPr>
            <p:cNvPr id="14390" name="Group 18"/>
            <p:cNvGrpSpPr>
              <a:grpSpLocks/>
            </p:cNvGrpSpPr>
            <p:nvPr/>
          </p:nvGrpSpPr>
          <p:grpSpPr bwMode="auto">
            <a:xfrm>
              <a:off x="2208" y="2563"/>
              <a:ext cx="182" cy="182"/>
              <a:chOff x="1089" y="2148"/>
              <a:chExt cx="220" cy="220"/>
            </a:xfrm>
          </p:grpSpPr>
          <p:sp>
            <p:nvSpPr>
              <p:cNvPr id="14393" name="Oval 19"/>
              <p:cNvSpPr>
                <a:spLocks noChangeArrowheads="1"/>
              </p:cNvSpPr>
              <p:nvPr/>
            </p:nvSpPr>
            <p:spPr bwMode="auto">
              <a:xfrm>
                <a:off x="1089" y="2148"/>
                <a:ext cx="220" cy="220"/>
              </a:xfrm>
              <a:prstGeom prst="ellipse">
                <a:avLst/>
              </a:prstGeom>
              <a:solidFill>
                <a:schemeClr val="bg1"/>
              </a:solidFill>
              <a:ln w="9525">
                <a:solidFill>
                  <a:schemeClr val="tx1"/>
                </a:solidFill>
                <a:round/>
                <a:headEnd/>
                <a:tailEnd/>
              </a:ln>
            </p:spPr>
            <p:txBody>
              <a:bodyPr wrap="none" anchor="ctr"/>
              <a:lstStyle/>
              <a:p>
                <a:endParaRPr lang="en-US"/>
              </a:p>
            </p:txBody>
          </p:sp>
          <p:sp>
            <p:nvSpPr>
              <p:cNvPr id="14394" name="Line 20"/>
              <p:cNvSpPr>
                <a:spLocks noChangeShapeType="1"/>
              </p:cNvSpPr>
              <p:nvPr/>
            </p:nvSpPr>
            <p:spPr bwMode="auto">
              <a:xfrm>
                <a:off x="1109" y="2297"/>
                <a:ext cx="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21"/>
              <p:cNvSpPr>
                <a:spLocks noChangeShapeType="1"/>
              </p:cNvSpPr>
              <p:nvPr/>
            </p:nvSpPr>
            <p:spPr bwMode="auto">
              <a:xfrm flipV="1">
                <a:off x="1189" y="2226"/>
                <a:ext cx="0" cy="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Line 22"/>
              <p:cNvSpPr>
                <a:spLocks noChangeShapeType="1"/>
              </p:cNvSpPr>
              <p:nvPr/>
            </p:nvSpPr>
            <p:spPr bwMode="auto">
              <a:xfrm>
                <a:off x="1189" y="2225"/>
                <a:ext cx="7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91" name="Line 23"/>
            <p:cNvSpPr>
              <a:spLocks noChangeShapeType="1"/>
            </p:cNvSpPr>
            <p:nvPr/>
          </p:nvSpPr>
          <p:spPr bwMode="auto">
            <a:xfrm flipV="1">
              <a:off x="3628" y="2473"/>
              <a:ext cx="0" cy="3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2" name="Text Box 24"/>
            <p:cNvSpPr txBox="1">
              <a:spLocks noChangeArrowheads="1"/>
            </p:cNvSpPr>
            <p:nvPr/>
          </p:nvSpPr>
          <p:spPr bwMode="auto">
            <a:xfrm>
              <a:off x="3668" y="2573"/>
              <a:ext cx="4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r>
                <a:rPr lang="en-US"/>
                <a:t>(t)</a:t>
              </a:r>
            </a:p>
          </p:txBody>
        </p:sp>
      </p:grpSp>
      <p:grpSp>
        <p:nvGrpSpPr>
          <p:cNvPr id="14344" name="Group 69"/>
          <p:cNvGrpSpPr>
            <a:grpSpLocks/>
          </p:cNvGrpSpPr>
          <p:nvPr/>
        </p:nvGrpSpPr>
        <p:grpSpPr bwMode="auto">
          <a:xfrm>
            <a:off x="573088" y="4384675"/>
            <a:ext cx="8251825" cy="1533525"/>
            <a:chOff x="361" y="2762"/>
            <a:chExt cx="5198" cy="966"/>
          </a:xfrm>
        </p:grpSpPr>
        <p:graphicFrame>
          <p:nvGraphicFramePr>
            <p:cNvPr id="14371" name="Object 27"/>
            <p:cNvGraphicFramePr>
              <a:graphicFrameLocks noChangeAspect="1"/>
            </p:cNvGraphicFramePr>
            <p:nvPr/>
          </p:nvGraphicFramePr>
          <p:xfrm>
            <a:off x="953" y="3485"/>
            <a:ext cx="1217" cy="243"/>
          </p:xfrm>
          <a:graphic>
            <a:graphicData uri="http://schemas.openxmlformats.org/presentationml/2006/ole">
              <mc:AlternateContent xmlns:mc="http://schemas.openxmlformats.org/markup-compatibility/2006">
                <mc:Choice xmlns:v="urn:schemas-microsoft-com:vml" Requires="v">
                  <p:oleObj spid="_x0000_s14437" name="Equation" r:id="rId4" imgW="1206500" imgH="241300" progId="Equation.3">
                    <p:embed/>
                  </p:oleObj>
                </mc:Choice>
                <mc:Fallback>
                  <p:oleObj name="Equation" r:id="rId4" imgW="1206500" imgH="24130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 y="3485"/>
                          <a:ext cx="121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72" name="Text Box 28"/>
            <p:cNvSpPr txBox="1">
              <a:spLocks noChangeArrowheads="1"/>
            </p:cNvSpPr>
            <p:nvPr/>
          </p:nvSpPr>
          <p:spPr bwMode="auto">
            <a:xfrm>
              <a:off x="2430" y="3509"/>
              <a:ext cx="312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where </a:t>
              </a:r>
              <a:r>
                <a:rPr lang="el-GR" altLang="zh-CN">
                  <a:latin typeface="Times New Roman" pitchFamily="18" charset="0"/>
                  <a:cs typeface="Times New Roman" pitchFamily="18" charset="0"/>
                </a:rPr>
                <a:t>τ</a:t>
              </a:r>
              <a:r>
                <a:rPr lang="en-GB" altLang="zh-CN" baseline="-25000">
                  <a:latin typeface="Times New Roman" pitchFamily="18" charset="0"/>
                  <a:ea typeface="SimSun" pitchFamily="2" charset="-122"/>
                  <a:cs typeface="Times New Roman" pitchFamily="18" charset="0"/>
                </a:rPr>
                <a:t>r</a:t>
              </a:r>
              <a:r>
                <a:rPr lang="en-US" altLang="zh-CN">
                  <a:latin typeface="Times New Roman" pitchFamily="18" charset="0"/>
                  <a:ea typeface="SimSun" pitchFamily="2" charset="-122"/>
                  <a:cs typeface="Times New Roman" pitchFamily="18" charset="0"/>
                </a:rPr>
                <a:t> = RC  is the rise ‘time constant‘ of the circuit</a:t>
              </a:r>
              <a:endParaRPr lang="el-GR">
                <a:latin typeface="Times New Roman" pitchFamily="18" charset="0"/>
                <a:cs typeface="Times New Roman" pitchFamily="18" charset="0"/>
              </a:endParaRPr>
            </a:p>
          </p:txBody>
        </p:sp>
        <p:sp>
          <p:nvSpPr>
            <p:cNvPr id="14373" name="Text Box 29"/>
            <p:cNvSpPr txBox="1">
              <a:spLocks noChangeArrowheads="1"/>
            </p:cNvSpPr>
            <p:nvPr/>
          </p:nvSpPr>
          <p:spPr bwMode="auto">
            <a:xfrm>
              <a:off x="385" y="3514"/>
              <a:ext cx="4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gives</a:t>
              </a:r>
              <a:endParaRPr lang="el-GR">
                <a:latin typeface="Times New Roman" pitchFamily="18" charset="0"/>
                <a:cs typeface="Times New Roman" pitchFamily="18" charset="0"/>
              </a:endParaRPr>
            </a:p>
          </p:txBody>
        </p:sp>
        <p:sp>
          <p:nvSpPr>
            <p:cNvPr id="14374" name="Text Box 31"/>
            <p:cNvSpPr txBox="1">
              <a:spLocks noChangeArrowheads="1"/>
            </p:cNvSpPr>
            <p:nvPr/>
          </p:nvSpPr>
          <p:spPr bwMode="auto">
            <a:xfrm>
              <a:off x="361" y="2852"/>
              <a:ext cx="2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Solution of the circuit equation: </a:t>
              </a:r>
              <a:endParaRPr lang="el-GR">
                <a:latin typeface="Times New Roman" pitchFamily="18" charset="0"/>
                <a:cs typeface="Times New Roman" pitchFamily="18" charset="0"/>
              </a:endParaRPr>
            </a:p>
          </p:txBody>
        </p:sp>
        <p:graphicFrame>
          <p:nvGraphicFramePr>
            <p:cNvPr id="14375" name="Object 32"/>
            <p:cNvGraphicFramePr>
              <a:graphicFrameLocks noChangeAspect="1"/>
            </p:cNvGraphicFramePr>
            <p:nvPr/>
          </p:nvGraphicFramePr>
          <p:xfrm>
            <a:off x="3989" y="2762"/>
            <a:ext cx="1236" cy="385"/>
          </p:xfrm>
          <a:graphic>
            <a:graphicData uri="http://schemas.openxmlformats.org/presentationml/2006/ole">
              <mc:AlternateContent xmlns:mc="http://schemas.openxmlformats.org/markup-compatibility/2006">
                <mc:Choice xmlns:v="urn:schemas-microsoft-com:vml" Requires="v">
                  <p:oleObj spid="_x0000_s14438" name="Equation" r:id="rId6" imgW="1256755" imgH="393529" progId="Equation.3">
                    <p:embed/>
                  </p:oleObj>
                </mc:Choice>
                <mc:Fallback>
                  <p:oleObj name="Equation" r:id="rId6" imgW="1256755" imgH="393529"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 y="2762"/>
                          <a:ext cx="123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76" name="Object 33"/>
            <p:cNvGraphicFramePr>
              <a:graphicFrameLocks noChangeAspect="1"/>
            </p:cNvGraphicFramePr>
            <p:nvPr/>
          </p:nvGraphicFramePr>
          <p:xfrm>
            <a:off x="2614" y="2856"/>
            <a:ext cx="1048" cy="224"/>
          </p:xfrm>
          <a:graphic>
            <a:graphicData uri="http://schemas.openxmlformats.org/presentationml/2006/ole">
              <mc:AlternateContent xmlns:mc="http://schemas.openxmlformats.org/markup-compatibility/2006">
                <mc:Choice xmlns:v="urn:schemas-microsoft-com:vml" Requires="v">
                  <p:oleObj spid="_x0000_s14439" name="Equation" r:id="rId8" imgW="1066800" imgH="228600" progId="Equation.3">
                    <p:embed/>
                  </p:oleObj>
                </mc:Choice>
                <mc:Fallback>
                  <p:oleObj name="Equation" r:id="rId8" imgW="1066800" imgH="22860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4" y="2856"/>
                          <a:ext cx="104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77" name="Object 35"/>
            <p:cNvGraphicFramePr>
              <a:graphicFrameLocks noChangeAspect="1"/>
            </p:cNvGraphicFramePr>
            <p:nvPr/>
          </p:nvGraphicFramePr>
          <p:xfrm>
            <a:off x="1079" y="3082"/>
            <a:ext cx="609" cy="369"/>
          </p:xfrm>
          <a:graphic>
            <a:graphicData uri="http://schemas.openxmlformats.org/presentationml/2006/ole">
              <mc:AlternateContent xmlns:mc="http://schemas.openxmlformats.org/markup-compatibility/2006">
                <mc:Choice xmlns:v="urn:schemas-microsoft-com:vml" Requires="v">
                  <p:oleObj spid="_x0000_s14440" name="Equation" r:id="rId10" imgW="647419" imgH="393529" progId="Equation.3">
                    <p:embed/>
                  </p:oleObj>
                </mc:Choice>
                <mc:Fallback>
                  <p:oleObj name="Equation" r:id="rId10" imgW="647419" imgH="393529"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9" y="3082"/>
                          <a:ext cx="60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78" name="Text Box 36"/>
            <p:cNvSpPr txBox="1">
              <a:spLocks noChangeArrowheads="1"/>
            </p:cNvSpPr>
            <p:nvPr/>
          </p:nvSpPr>
          <p:spPr bwMode="auto">
            <a:xfrm>
              <a:off x="388" y="3151"/>
              <a:ext cx="6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with</a:t>
              </a:r>
            </a:p>
          </p:txBody>
        </p:sp>
      </p:grpSp>
      <p:sp>
        <p:nvSpPr>
          <p:cNvPr id="14345" name="Rectangle 6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4346" name="Group 72"/>
          <p:cNvGrpSpPr>
            <a:grpSpLocks/>
          </p:cNvGrpSpPr>
          <p:nvPr/>
        </p:nvGrpSpPr>
        <p:grpSpPr bwMode="auto">
          <a:xfrm>
            <a:off x="6594475" y="2203450"/>
            <a:ext cx="2409825" cy="2152650"/>
            <a:chOff x="6594762" y="2202873"/>
            <a:chExt cx="2409538" cy="2153227"/>
          </a:xfrm>
        </p:grpSpPr>
        <p:sp>
          <p:nvSpPr>
            <p:cNvPr id="14361" name="Line 53"/>
            <p:cNvSpPr>
              <a:spLocks noChangeShapeType="1"/>
            </p:cNvSpPr>
            <p:nvPr/>
          </p:nvSpPr>
          <p:spPr bwMode="auto">
            <a:xfrm>
              <a:off x="7062788" y="2659063"/>
              <a:ext cx="0" cy="1355725"/>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Freeform 54"/>
            <p:cNvSpPr>
              <a:spLocks/>
            </p:cNvSpPr>
            <p:nvPr/>
          </p:nvSpPr>
          <p:spPr bwMode="auto">
            <a:xfrm>
              <a:off x="7008813" y="2503488"/>
              <a:ext cx="107950" cy="169862"/>
            </a:xfrm>
            <a:custGeom>
              <a:avLst/>
              <a:gdLst>
                <a:gd name="T0" fmla="*/ 0 w 68"/>
                <a:gd name="T1" fmla="*/ 2147483647 h 107"/>
                <a:gd name="T2" fmla="*/ 2147483647 w 68"/>
                <a:gd name="T3" fmla="*/ 0 h 107"/>
                <a:gd name="T4" fmla="*/ 2147483647 w 68"/>
                <a:gd name="T5" fmla="*/ 2147483647 h 107"/>
                <a:gd name="T6" fmla="*/ 0 w 68"/>
                <a:gd name="T7" fmla="*/ 2147483647 h 107"/>
                <a:gd name="T8" fmla="*/ 0 60000 65536"/>
                <a:gd name="T9" fmla="*/ 0 60000 65536"/>
                <a:gd name="T10" fmla="*/ 0 60000 65536"/>
                <a:gd name="T11" fmla="*/ 0 60000 65536"/>
                <a:gd name="T12" fmla="*/ 0 w 68"/>
                <a:gd name="T13" fmla="*/ 0 h 107"/>
                <a:gd name="T14" fmla="*/ 68 w 68"/>
                <a:gd name="T15" fmla="*/ 107 h 107"/>
              </a:gdLst>
              <a:ahLst/>
              <a:cxnLst>
                <a:cxn ang="T8">
                  <a:pos x="T0" y="T1"/>
                </a:cxn>
                <a:cxn ang="T9">
                  <a:pos x="T2" y="T3"/>
                </a:cxn>
                <a:cxn ang="T10">
                  <a:pos x="T4" y="T5"/>
                </a:cxn>
                <a:cxn ang="T11">
                  <a:pos x="T6" y="T7"/>
                </a:cxn>
              </a:cxnLst>
              <a:rect l="T12" t="T13" r="T14" b="T15"/>
              <a:pathLst>
                <a:path w="68" h="107">
                  <a:moveTo>
                    <a:pt x="0" y="107"/>
                  </a:moveTo>
                  <a:lnTo>
                    <a:pt x="34" y="0"/>
                  </a:lnTo>
                  <a:lnTo>
                    <a:pt x="68" y="107"/>
                  </a:lnTo>
                  <a:lnTo>
                    <a:pt x="0"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3" name="Rectangle 57"/>
            <p:cNvSpPr>
              <a:spLocks noChangeArrowheads="1"/>
            </p:cNvSpPr>
            <p:nvPr/>
          </p:nvSpPr>
          <p:spPr bwMode="auto">
            <a:xfrm>
              <a:off x="7367012" y="3909579"/>
              <a:ext cx="571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b="1"/>
                <a:t>t</a:t>
              </a:r>
              <a:r>
                <a:rPr lang="en-US" sz="1400" b="1" baseline="-25000"/>
                <a:t>a</a:t>
              </a:r>
              <a:r>
                <a:rPr lang="en-US" sz="1400" b="1"/>
                <a:t>=0</a:t>
              </a:r>
              <a:endParaRPr lang="en-US" sz="1800"/>
            </a:p>
          </p:txBody>
        </p:sp>
        <p:sp>
          <p:nvSpPr>
            <p:cNvPr id="14364" name="Rectangle 58"/>
            <p:cNvSpPr>
              <a:spLocks noChangeArrowheads="1"/>
            </p:cNvSpPr>
            <p:nvPr/>
          </p:nvSpPr>
          <p:spPr bwMode="auto">
            <a:xfrm>
              <a:off x="8669338" y="3762375"/>
              <a:ext cx="3349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time</a:t>
              </a:r>
              <a:endParaRPr lang="en-US" sz="1800"/>
            </a:p>
          </p:txBody>
        </p:sp>
        <p:sp>
          <p:nvSpPr>
            <p:cNvPr id="1050" name="Arc 64"/>
            <p:cNvSpPr>
              <a:spLocks/>
            </p:cNvSpPr>
            <p:nvPr/>
          </p:nvSpPr>
          <p:spPr bwMode="auto">
            <a:xfrm flipH="1">
              <a:off x="7602705" y="3057177"/>
              <a:ext cx="525399" cy="1298923"/>
            </a:xfrm>
            <a:custGeom>
              <a:avLst/>
              <a:gdLst>
                <a:gd name="T0" fmla="*/ 0 w 19721"/>
                <a:gd name="T1" fmla="*/ 0 h 21600"/>
                <a:gd name="T2" fmla="*/ 14000828 w 19721"/>
                <a:gd name="T3" fmla="*/ 46219890 h 21600"/>
                <a:gd name="T4" fmla="*/ 0 w 19721"/>
                <a:gd name="T5" fmla="*/ 78069309 h 21600"/>
                <a:gd name="T6" fmla="*/ 0 60000 65536"/>
                <a:gd name="T7" fmla="*/ 0 60000 65536"/>
                <a:gd name="T8" fmla="*/ 0 60000 65536"/>
                <a:gd name="T9" fmla="*/ 0 w 19721"/>
                <a:gd name="T10" fmla="*/ 0 h 21600"/>
                <a:gd name="T11" fmla="*/ 19721 w 19721"/>
                <a:gd name="T12" fmla="*/ 21600 h 21600"/>
              </a:gdLst>
              <a:ahLst/>
              <a:cxnLst>
                <a:cxn ang="T6">
                  <a:pos x="T0" y="T1"/>
                </a:cxn>
                <a:cxn ang="T7">
                  <a:pos x="T2" y="T3"/>
                </a:cxn>
                <a:cxn ang="T8">
                  <a:pos x="T4" y="T5"/>
                </a:cxn>
              </a:cxnLst>
              <a:rect l="T9" t="T10" r="T11" b="T12"/>
              <a:pathLst>
                <a:path w="19721" h="21600" fill="none" extrusionOk="0">
                  <a:moveTo>
                    <a:pt x="-1" y="0"/>
                  </a:moveTo>
                  <a:cubicBezTo>
                    <a:pt x="8520" y="0"/>
                    <a:pt x="16244" y="5008"/>
                    <a:pt x="19720" y="12788"/>
                  </a:cubicBezTo>
                </a:path>
                <a:path w="19721" h="21600" stroke="0" extrusionOk="0">
                  <a:moveTo>
                    <a:pt x="-1" y="0"/>
                  </a:moveTo>
                  <a:cubicBezTo>
                    <a:pt x="8520" y="0"/>
                    <a:pt x="16244" y="5008"/>
                    <a:pt x="19720" y="12788"/>
                  </a:cubicBezTo>
                  <a:lnTo>
                    <a:pt x="0" y="21600"/>
                  </a:lnTo>
                  <a:close/>
                </a:path>
              </a:pathLst>
            </a:cu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GB"/>
            </a:p>
          </p:txBody>
        </p:sp>
        <p:sp>
          <p:nvSpPr>
            <p:cNvPr id="14366" name="Line 65"/>
            <p:cNvSpPr>
              <a:spLocks noChangeShapeType="1"/>
            </p:cNvSpPr>
            <p:nvPr/>
          </p:nvSpPr>
          <p:spPr bwMode="auto">
            <a:xfrm>
              <a:off x="6980238" y="3054350"/>
              <a:ext cx="13303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9" name="Straight Connector 68"/>
            <p:cNvCxnSpPr/>
            <p:nvPr/>
          </p:nvCxnSpPr>
          <p:spPr>
            <a:xfrm flipV="1">
              <a:off x="8104295" y="3061941"/>
              <a:ext cx="72063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368" name="Line 52"/>
            <p:cNvSpPr>
              <a:spLocks noChangeShapeType="1"/>
            </p:cNvSpPr>
            <p:nvPr/>
          </p:nvSpPr>
          <p:spPr bwMode="auto">
            <a:xfrm>
              <a:off x="6753225" y="3843338"/>
              <a:ext cx="1809750" cy="0"/>
            </a:xfrm>
            <a:prstGeom prst="line">
              <a:avLst/>
            </a:prstGeom>
            <a:noFill/>
            <a:ln w="17463"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9" name="TextBox 69"/>
            <p:cNvSpPr txBox="1">
              <a:spLocks noChangeArrowheads="1"/>
            </p:cNvSpPr>
            <p:nvPr/>
          </p:nvSpPr>
          <p:spPr bwMode="auto">
            <a:xfrm>
              <a:off x="6927272" y="2202873"/>
              <a:ext cx="789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V</a:t>
              </a:r>
              <a:r>
                <a:rPr lang="en-GB" altLang="zh-CN" baseline="-25000">
                  <a:ea typeface="SimSun" pitchFamily="2" charset="-122"/>
                </a:rPr>
                <a:t>o</a:t>
              </a:r>
              <a:r>
                <a:rPr lang="en-GB" altLang="zh-CN">
                  <a:ea typeface="SimSun" pitchFamily="2" charset="-122"/>
                </a:rPr>
                <a:t>(t)</a:t>
              </a:r>
            </a:p>
          </p:txBody>
        </p:sp>
        <p:sp>
          <p:nvSpPr>
            <p:cNvPr id="14370" name="TextBox 70"/>
            <p:cNvSpPr txBox="1">
              <a:spLocks noChangeArrowheads="1"/>
            </p:cNvSpPr>
            <p:nvPr/>
          </p:nvSpPr>
          <p:spPr bwMode="auto">
            <a:xfrm>
              <a:off x="6594762" y="2867891"/>
              <a:ext cx="581892" cy="34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V</a:t>
              </a:r>
              <a:r>
                <a:rPr lang="en-GB" altLang="zh-CN" baseline="-25000">
                  <a:ea typeface="SimSun" pitchFamily="2" charset="-122"/>
                </a:rPr>
                <a:t>s</a:t>
              </a:r>
              <a:endParaRPr lang="en-GB" altLang="zh-CN">
                <a:ea typeface="SimSun" pitchFamily="2" charset="-122"/>
              </a:endParaRPr>
            </a:p>
          </p:txBody>
        </p:sp>
      </p:grpSp>
      <p:grpSp>
        <p:nvGrpSpPr>
          <p:cNvPr id="14347" name="Group 74"/>
          <p:cNvGrpSpPr>
            <a:grpSpLocks/>
          </p:cNvGrpSpPr>
          <p:nvPr/>
        </p:nvGrpSpPr>
        <p:grpSpPr bwMode="auto">
          <a:xfrm>
            <a:off x="747713" y="2705100"/>
            <a:ext cx="2441575" cy="1622425"/>
            <a:chOff x="748144" y="2705822"/>
            <a:chExt cx="2440567" cy="1622428"/>
          </a:xfrm>
        </p:grpSpPr>
        <p:sp>
          <p:nvSpPr>
            <p:cNvPr id="14348" name="Line 38"/>
            <p:cNvSpPr>
              <a:spLocks noChangeShapeType="1"/>
            </p:cNvSpPr>
            <p:nvPr/>
          </p:nvSpPr>
          <p:spPr bwMode="auto">
            <a:xfrm>
              <a:off x="937636" y="4059960"/>
              <a:ext cx="1809750" cy="0"/>
            </a:xfrm>
            <a:prstGeom prst="line">
              <a:avLst/>
            </a:prstGeom>
            <a:noFill/>
            <a:ln w="17463"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9" name="Line 39"/>
            <p:cNvSpPr>
              <a:spLocks noChangeShapeType="1"/>
            </p:cNvSpPr>
            <p:nvPr/>
          </p:nvSpPr>
          <p:spPr bwMode="auto">
            <a:xfrm>
              <a:off x="1247198" y="2875685"/>
              <a:ext cx="0" cy="1355725"/>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Freeform 40"/>
            <p:cNvSpPr>
              <a:spLocks/>
            </p:cNvSpPr>
            <p:nvPr/>
          </p:nvSpPr>
          <p:spPr bwMode="auto">
            <a:xfrm>
              <a:off x="1193223" y="2720110"/>
              <a:ext cx="107950" cy="169863"/>
            </a:xfrm>
            <a:custGeom>
              <a:avLst/>
              <a:gdLst>
                <a:gd name="T0" fmla="*/ 0 w 68"/>
                <a:gd name="T1" fmla="*/ 2147483647 h 107"/>
                <a:gd name="T2" fmla="*/ 2147483647 w 68"/>
                <a:gd name="T3" fmla="*/ 0 h 107"/>
                <a:gd name="T4" fmla="*/ 2147483647 w 68"/>
                <a:gd name="T5" fmla="*/ 2147483647 h 107"/>
                <a:gd name="T6" fmla="*/ 0 w 68"/>
                <a:gd name="T7" fmla="*/ 2147483647 h 107"/>
                <a:gd name="T8" fmla="*/ 0 60000 65536"/>
                <a:gd name="T9" fmla="*/ 0 60000 65536"/>
                <a:gd name="T10" fmla="*/ 0 60000 65536"/>
                <a:gd name="T11" fmla="*/ 0 60000 65536"/>
                <a:gd name="T12" fmla="*/ 0 w 68"/>
                <a:gd name="T13" fmla="*/ 0 h 107"/>
                <a:gd name="T14" fmla="*/ 68 w 68"/>
                <a:gd name="T15" fmla="*/ 107 h 107"/>
              </a:gdLst>
              <a:ahLst/>
              <a:cxnLst>
                <a:cxn ang="T8">
                  <a:pos x="T0" y="T1"/>
                </a:cxn>
                <a:cxn ang="T9">
                  <a:pos x="T2" y="T3"/>
                </a:cxn>
                <a:cxn ang="T10">
                  <a:pos x="T4" y="T5"/>
                </a:cxn>
                <a:cxn ang="T11">
                  <a:pos x="T6" y="T7"/>
                </a:cxn>
              </a:cxnLst>
              <a:rect l="T12" t="T13" r="T14" b="T15"/>
              <a:pathLst>
                <a:path w="68" h="107">
                  <a:moveTo>
                    <a:pt x="0" y="107"/>
                  </a:moveTo>
                  <a:lnTo>
                    <a:pt x="34" y="0"/>
                  </a:lnTo>
                  <a:lnTo>
                    <a:pt x="68" y="107"/>
                  </a:lnTo>
                  <a:lnTo>
                    <a:pt x="0"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1" name="Freeform 41"/>
            <p:cNvSpPr>
              <a:spLocks/>
            </p:cNvSpPr>
            <p:nvPr/>
          </p:nvSpPr>
          <p:spPr bwMode="auto">
            <a:xfrm>
              <a:off x="1764723" y="3274147"/>
              <a:ext cx="852488" cy="785813"/>
            </a:xfrm>
            <a:custGeom>
              <a:avLst/>
              <a:gdLst>
                <a:gd name="T0" fmla="*/ 0 w 1081"/>
                <a:gd name="T1" fmla="*/ 2147483647 h 477"/>
                <a:gd name="T2" fmla="*/ 0 w 1081"/>
                <a:gd name="T3" fmla="*/ 0 h 477"/>
                <a:gd name="T4" fmla="*/ 2147483647 w 1081"/>
                <a:gd name="T5" fmla="*/ 0 h 477"/>
                <a:gd name="T6" fmla="*/ 0 60000 65536"/>
                <a:gd name="T7" fmla="*/ 0 60000 65536"/>
                <a:gd name="T8" fmla="*/ 0 60000 65536"/>
                <a:gd name="T9" fmla="*/ 0 w 1081"/>
                <a:gd name="T10" fmla="*/ 0 h 477"/>
                <a:gd name="T11" fmla="*/ 1081 w 1081"/>
                <a:gd name="T12" fmla="*/ 477 h 477"/>
              </a:gdLst>
              <a:ahLst/>
              <a:cxnLst>
                <a:cxn ang="T6">
                  <a:pos x="T0" y="T1"/>
                </a:cxn>
                <a:cxn ang="T7">
                  <a:pos x="T2" y="T3"/>
                </a:cxn>
                <a:cxn ang="T8">
                  <a:pos x="T4" y="T5"/>
                </a:cxn>
              </a:cxnLst>
              <a:rect l="T9" t="T10" r="T11" b="T12"/>
              <a:pathLst>
                <a:path w="1081" h="477">
                  <a:moveTo>
                    <a:pt x="0" y="477"/>
                  </a:moveTo>
                  <a:lnTo>
                    <a:pt x="0" y="0"/>
                  </a:lnTo>
                  <a:lnTo>
                    <a:pt x="1081" y="0"/>
                  </a:lnTo>
                </a:path>
              </a:pathLst>
            </a:custGeom>
            <a:noFill/>
            <a:ln w="317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2" name="Rectangle 44"/>
            <p:cNvSpPr>
              <a:spLocks noChangeArrowheads="1"/>
            </p:cNvSpPr>
            <p:nvPr/>
          </p:nvSpPr>
          <p:spPr bwMode="auto">
            <a:xfrm>
              <a:off x="1634548" y="4112350"/>
              <a:ext cx="5826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b="1"/>
                <a:t>t</a:t>
              </a:r>
              <a:r>
                <a:rPr lang="en-US" sz="1400" b="1" baseline="-25000"/>
                <a:t>a</a:t>
              </a:r>
              <a:r>
                <a:rPr lang="en-US" sz="1400" b="1"/>
                <a:t>=0</a:t>
              </a:r>
              <a:endParaRPr lang="en-US" sz="1800"/>
            </a:p>
          </p:txBody>
        </p:sp>
        <p:sp>
          <p:nvSpPr>
            <p:cNvPr id="14353" name="Rectangle 45"/>
            <p:cNvSpPr>
              <a:spLocks noChangeArrowheads="1"/>
            </p:cNvSpPr>
            <p:nvPr/>
          </p:nvSpPr>
          <p:spPr bwMode="auto">
            <a:xfrm>
              <a:off x="2853748" y="3978997"/>
              <a:ext cx="334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time</a:t>
              </a:r>
              <a:endParaRPr lang="en-US" sz="1800"/>
            </a:p>
          </p:txBody>
        </p:sp>
        <p:sp>
          <p:nvSpPr>
            <p:cNvPr id="14354" name="Rectangle 46"/>
            <p:cNvSpPr>
              <a:spLocks noChangeArrowheads="1"/>
            </p:cNvSpPr>
            <p:nvPr/>
          </p:nvSpPr>
          <p:spPr bwMode="auto">
            <a:xfrm>
              <a:off x="1405948" y="2705822"/>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V</a:t>
              </a:r>
              <a:endParaRPr lang="en-US" sz="1800"/>
            </a:p>
          </p:txBody>
        </p:sp>
        <p:sp>
          <p:nvSpPr>
            <p:cNvPr id="14355" name="Rectangle 47"/>
            <p:cNvSpPr>
              <a:spLocks noChangeArrowheads="1"/>
            </p:cNvSpPr>
            <p:nvPr/>
          </p:nvSpPr>
          <p:spPr bwMode="auto">
            <a:xfrm>
              <a:off x="1526598" y="2785197"/>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i</a:t>
              </a:r>
              <a:endParaRPr lang="en-US" sz="1800"/>
            </a:p>
          </p:txBody>
        </p:sp>
        <p:sp>
          <p:nvSpPr>
            <p:cNvPr id="14356" name="Rectangle 48"/>
            <p:cNvSpPr>
              <a:spLocks noChangeArrowheads="1"/>
            </p:cNvSpPr>
            <p:nvPr/>
          </p:nvSpPr>
          <p:spPr bwMode="auto">
            <a:xfrm>
              <a:off x="1547236" y="2705822"/>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t>
              </a:r>
              <a:endParaRPr lang="en-US" sz="1800"/>
            </a:p>
          </p:txBody>
        </p:sp>
        <p:sp>
          <p:nvSpPr>
            <p:cNvPr id="14357" name="Rectangle 49"/>
            <p:cNvSpPr>
              <a:spLocks noChangeArrowheads="1"/>
            </p:cNvSpPr>
            <p:nvPr/>
          </p:nvSpPr>
          <p:spPr bwMode="auto">
            <a:xfrm>
              <a:off x="1602798" y="2705822"/>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t</a:t>
              </a:r>
              <a:endParaRPr lang="en-US" sz="1800"/>
            </a:p>
          </p:txBody>
        </p:sp>
        <p:sp>
          <p:nvSpPr>
            <p:cNvPr id="14358" name="Rectangle 50"/>
            <p:cNvSpPr>
              <a:spLocks noChangeArrowheads="1"/>
            </p:cNvSpPr>
            <p:nvPr/>
          </p:nvSpPr>
          <p:spPr bwMode="auto">
            <a:xfrm>
              <a:off x="1656773" y="2705822"/>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t>
              </a:r>
              <a:endParaRPr lang="en-US" sz="1800"/>
            </a:p>
          </p:txBody>
        </p:sp>
        <p:sp>
          <p:nvSpPr>
            <p:cNvPr id="14359" name="Line 51"/>
            <p:cNvSpPr>
              <a:spLocks noChangeShapeType="1"/>
            </p:cNvSpPr>
            <p:nvPr/>
          </p:nvSpPr>
          <p:spPr bwMode="auto">
            <a:xfrm>
              <a:off x="1248786" y="3265055"/>
              <a:ext cx="13303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TextBox 71"/>
            <p:cNvSpPr txBox="1">
              <a:spLocks noChangeArrowheads="1"/>
            </p:cNvSpPr>
            <p:nvPr/>
          </p:nvSpPr>
          <p:spPr bwMode="auto">
            <a:xfrm>
              <a:off x="748144" y="3117273"/>
              <a:ext cx="581892" cy="34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V</a:t>
              </a:r>
              <a:r>
                <a:rPr lang="en-GB" altLang="zh-CN" baseline="-25000">
                  <a:ea typeface="SimSun" pitchFamily="2" charset="-122"/>
                </a:rPr>
                <a:t>s</a:t>
              </a:r>
              <a:endParaRPr lang="en-GB" altLang="zh-CN">
                <a:ea typeface="SimSun" pitchFamily="2"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E28DEEE-06E5-486E-A776-D510C2BD9E36}" type="slidenum">
              <a:rPr lang="en-GB" altLang="en-US" sz="1200" smtClean="0">
                <a:latin typeface="Garamond" pitchFamily="18" charset="0"/>
              </a:rPr>
              <a:pPr eaLnBrk="1" hangingPunct="1"/>
              <a:t>15</a:t>
            </a:fld>
            <a:endParaRPr lang="en-GB" altLang="en-US" sz="1200" smtClean="0">
              <a:latin typeface="Garamond" pitchFamily="18" charset="0"/>
            </a:endParaRPr>
          </a:p>
        </p:txBody>
      </p:sp>
      <p:sp>
        <p:nvSpPr>
          <p:cNvPr id="15363" name="Text Box 2"/>
          <p:cNvSpPr txBox="1">
            <a:spLocks noChangeArrowheads="1"/>
          </p:cNvSpPr>
          <p:nvPr/>
        </p:nvSpPr>
        <p:spPr bwMode="auto">
          <a:xfrm>
            <a:off x="338138" y="1011238"/>
            <a:ext cx="3328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b)  </a:t>
            </a:r>
            <a:r>
              <a:rPr lang="en-GB" altLang="zh-CN" u="sng">
                <a:ea typeface="SimSun" pitchFamily="2" charset="-122"/>
              </a:rPr>
              <a:t>Sinusoidal response</a:t>
            </a:r>
            <a:endParaRPr lang="en-US" u="sng"/>
          </a:p>
        </p:txBody>
      </p:sp>
      <p:sp>
        <p:nvSpPr>
          <p:cNvPr id="15364" name="Rectangle 3"/>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5365" name="Text Box 4"/>
          <p:cNvSpPr txBox="1">
            <a:spLocks noChangeArrowheads="1"/>
          </p:cNvSpPr>
          <p:nvPr/>
        </p:nvSpPr>
        <p:spPr bwMode="auto">
          <a:xfrm>
            <a:off x="450850" y="3786188"/>
            <a:ext cx="8242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rise time constant of the pulse response is related to the upper corner frequency of the frequency response by:</a:t>
            </a:r>
            <a:endParaRPr lang="el-GR">
              <a:latin typeface="Times New Roman" pitchFamily="18" charset="0"/>
              <a:cs typeface="Times New Roman" pitchFamily="18" charset="0"/>
            </a:endParaRPr>
          </a:p>
        </p:txBody>
      </p:sp>
      <p:grpSp>
        <p:nvGrpSpPr>
          <p:cNvPr id="15366" name="Group 5"/>
          <p:cNvGrpSpPr>
            <a:grpSpLocks/>
          </p:cNvGrpSpPr>
          <p:nvPr/>
        </p:nvGrpSpPr>
        <p:grpSpPr bwMode="auto">
          <a:xfrm>
            <a:off x="3017838" y="927100"/>
            <a:ext cx="4238625" cy="1512888"/>
            <a:chOff x="1512" y="1235"/>
            <a:chExt cx="2670" cy="953"/>
          </a:xfrm>
        </p:grpSpPr>
        <p:sp>
          <p:nvSpPr>
            <p:cNvPr id="15378" name="Line 6"/>
            <p:cNvSpPr>
              <a:spLocks noChangeShapeType="1"/>
            </p:cNvSpPr>
            <p:nvPr/>
          </p:nvSpPr>
          <p:spPr bwMode="auto">
            <a:xfrm>
              <a:off x="2048" y="1540"/>
              <a:ext cx="0" cy="6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Line 7"/>
            <p:cNvSpPr>
              <a:spLocks noChangeShapeType="1"/>
            </p:cNvSpPr>
            <p:nvPr/>
          </p:nvSpPr>
          <p:spPr bwMode="auto">
            <a:xfrm>
              <a:off x="2048" y="1533"/>
              <a:ext cx="10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8"/>
            <p:cNvSpPr>
              <a:spLocks noChangeShapeType="1"/>
            </p:cNvSpPr>
            <p:nvPr/>
          </p:nvSpPr>
          <p:spPr bwMode="auto">
            <a:xfrm>
              <a:off x="3122" y="1540"/>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1" name="Line 9"/>
            <p:cNvSpPr>
              <a:spLocks noChangeShapeType="1"/>
            </p:cNvSpPr>
            <p:nvPr/>
          </p:nvSpPr>
          <p:spPr bwMode="auto">
            <a:xfrm flipH="1">
              <a:off x="3036" y="1832"/>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Line 10"/>
            <p:cNvSpPr>
              <a:spLocks noChangeShapeType="1"/>
            </p:cNvSpPr>
            <p:nvPr/>
          </p:nvSpPr>
          <p:spPr bwMode="auto">
            <a:xfrm flipH="1">
              <a:off x="3033" y="1887"/>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11"/>
            <p:cNvSpPr>
              <a:spLocks noChangeShapeType="1"/>
            </p:cNvSpPr>
            <p:nvPr/>
          </p:nvSpPr>
          <p:spPr bwMode="auto">
            <a:xfrm>
              <a:off x="3126" y="1893"/>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12"/>
            <p:cNvSpPr>
              <a:spLocks noChangeShapeType="1"/>
            </p:cNvSpPr>
            <p:nvPr/>
          </p:nvSpPr>
          <p:spPr bwMode="auto">
            <a:xfrm>
              <a:off x="2052" y="2184"/>
              <a:ext cx="10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Rectangle 13"/>
            <p:cNvSpPr>
              <a:spLocks noChangeArrowheads="1"/>
            </p:cNvSpPr>
            <p:nvPr/>
          </p:nvSpPr>
          <p:spPr bwMode="auto">
            <a:xfrm>
              <a:off x="2418" y="1483"/>
              <a:ext cx="241" cy="8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86" name="Text Box 14"/>
            <p:cNvSpPr txBox="1">
              <a:spLocks noChangeArrowheads="1"/>
            </p:cNvSpPr>
            <p:nvPr/>
          </p:nvSpPr>
          <p:spPr bwMode="auto">
            <a:xfrm>
              <a:off x="2418" y="1235"/>
              <a:ext cx="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R</a:t>
              </a:r>
            </a:p>
          </p:txBody>
        </p:sp>
        <p:sp>
          <p:nvSpPr>
            <p:cNvPr id="15387" name="Text Box 15"/>
            <p:cNvSpPr txBox="1">
              <a:spLocks noChangeArrowheads="1"/>
            </p:cNvSpPr>
            <p:nvPr/>
          </p:nvSpPr>
          <p:spPr bwMode="auto">
            <a:xfrm>
              <a:off x="3269" y="1751"/>
              <a:ext cx="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C</a:t>
              </a:r>
            </a:p>
          </p:txBody>
        </p:sp>
        <p:sp>
          <p:nvSpPr>
            <p:cNvPr id="15388" name="Text Box 16"/>
            <p:cNvSpPr txBox="1">
              <a:spLocks noChangeArrowheads="1"/>
            </p:cNvSpPr>
            <p:nvPr/>
          </p:nvSpPr>
          <p:spPr bwMode="auto">
            <a:xfrm>
              <a:off x="1512" y="173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V</a:t>
              </a:r>
              <a:r>
                <a:rPr lang="en-US" sz="1800" baseline="-25000"/>
                <a:t>a</a:t>
              </a:r>
              <a:r>
                <a:rPr lang="en-US" sz="1800"/>
                <a:t>(t)</a:t>
              </a:r>
            </a:p>
          </p:txBody>
        </p:sp>
        <p:sp>
          <p:nvSpPr>
            <p:cNvPr id="15389" name="Oval 17"/>
            <p:cNvSpPr>
              <a:spLocks noChangeArrowheads="1"/>
            </p:cNvSpPr>
            <p:nvPr/>
          </p:nvSpPr>
          <p:spPr bwMode="auto">
            <a:xfrm>
              <a:off x="1935" y="1740"/>
              <a:ext cx="220" cy="220"/>
            </a:xfrm>
            <a:prstGeom prst="ellipse">
              <a:avLst/>
            </a:prstGeom>
            <a:solidFill>
              <a:schemeClr val="bg1"/>
            </a:solidFill>
            <a:ln w="9525">
              <a:solidFill>
                <a:schemeClr val="tx1"/>
              </a:solidFill>
              <a:round/>
              <a:headEnd/>
              <a:tailEnd/>
            </a:ln>
          </p:spPr>
          <p:txBody>
            <a:bodyPr wrap="none" anchor="ctr"/>
            <a:lstStyle/>
            <a:p>
              <a:endParaRPr lang="en-US"/>
            </a:p>
          </p:txBody>
        </p:sp>
        <p:sp>
          <p:nvSpPr>
            <p:cNvPr id="15390" name="Line 18"/>
            <p:cNvSpPr>
              <a:spLocks noChangeShapeType="1"/>
            </p:cNvSpPr>
            <p:nvPr/>
          </p:nvSpPr>
          <p:spPr bwMode="auto">
            <a:xfrm flipV="1">
              <a:off x="3648" y="1632"/>
              <a:ext cx="0" cy="4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1" name="Text Box 19"/>
            <p:cNvSpPr txBox="1">
              <a:spLocks noChangeArrowheads="1"/>
            </p:cNvSpPr>
            <p:nvPr/>
          </p:nvSpPr>
          <p:spPr bwMode="auto">
            <a:xfrm>
              <a:off x="3696" y="1752"/>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V</a:t>
              </a:r>
              <a:r>
                <a:rPr lang="en-US" sz="1800" baseline="-25000"/>
                <a:t>O</a:t>
              </a:r>
              <a:r>
                <a:rPr lang="en-US" sz="1800"/>
                <a:t>(t)</a:t>
              </a:r>
            </a:p>
          </p:txBody>
        </p:sp>
        <p:grpSp>
          <p:nvGrpSpPr>
            <p:cNvPr id="15392" name="Group 20"/>
            <p:cNvGrpSpPr>
              <a:grpSpLocks/>
            </p:cNvGrpSpPr>
            <p:nvPr/>
          </p:nvGrpSpPr>
          <p:grpSpPr bwMode="auto">
            <a:xfrm>
              <a:off x="1984" y="1800"/>
              <a:ext cx="123" cy="98"/>
              <a:chOff x="901" y="2592"/>
              <a:chExt cx="201" cy="205"/>
            </a:xfrm>
          </p:grpSpPr>
          <p:grpSp>
            <p:nvGrpSpPr>
              <p:cNvPr id="15393" name="Group 21"/>
              <p:cNvGrpSpPr>
                <a:grpSpLocks/>
              </p:cNvGrpSpPr>
              <p:nvPr/>
            </p:nvGrpSpPr>
            <p:grpSpPr bwMode="auto">
              <a:xfrm>
                <a:off x="901" y="2592"/>
                <a:ext cx="101" cy="192"/>
                <a:chOff x="901" y="2592"/>
                <a:chExt cx="101" cy="192"/>
              </a:xfrm>
            </p:grpSpPr>
            <p:sp>
              <p:nvSpPr>
                <p:cNvPr id="15397" name="Arc 22"/>
                <p:cNvSpPr>
                  <a:spLocks/>
                </p:cNvSpPr>
                <p:nvPr/>
              </p:nvSpPr>
              <p:spPr bwMode="auto">
                <a:xfrm>
                  <a:off x="951" y="2592"/>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8" name="Arc 23"/>
                <p:cNvSpPr>
                  <a:spLocks/>
                </p:cNvSpPr>
                <p:nvPr/>
              </p:nvSpPr>
              <p:spPr bwMode="auto">
                <a:xfrm flipH="1">
                  <a:off x="901" y="2593"/>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5394" name="Group 24"/>
              <p:cNvGrpSpPr>
                <a:grpSpLocks/>
              </p:cNvGrpSpPr>
              <p:nvPr/>
            </p:nvGrpSpPr>
            <p:grpSpPr bwMode="auto">
              <a:xfrm flipV="1">
                <a:off x="1001" y="2605"/>
                <a:ext cx="101" cy="192"/>
                <a:chOff x="901" y="2592"/>
                <a:chExt cx="101" cy="192"/>
              </a:xfrm>
            </p:grpSpPr>
            <p:sp>
              <p:nvSpPr>
                <p:cNvPr id="15395" name="Arc 25"/>
                <p:cNvSpPr>
                  <a:spLocks/>
                </p:cNvSpPr>
                <p:nvPr/>
              </p:nvSpPr>
              <p:spPr bwMode="auto">
                <a:xfrm>
                  <a:off x="951" y="2592"/>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6" name="Arc 26"/>
                <p:cNvSpPr>
                  <a:spLocks/>
                </p:cNvSpPr>
                <p:nvPr/>
              </p:nvSpPr>
              <p:spPr bwMode="auto">
                <a:xfrm flipH="1">
                  <a:off x="901" y="2593"/>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sp>
        <p:nvSpPr>
          <p:cNvPr id="15367" name="Text Box 28"/>
          <p:cNvSpPr txBox="1">
            <a:spLocks noChangeArrowheads="1"/>
          </p:cNvSpPr>
          <p:nvPr/>
        </p:nvSpPr>
        <p:spPr bwMode="auto">
          <a:xfrm>
            <a:off x="6743700" y="2903538"/>
            <a:ext cx="2230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where </a:t>
            </a:r>
            <a:r>
              <a:rPr lang="el-GR" altLang="zh-CN">
                <a:latin typeface="Times New Roman" pitchFamily="18" charset="0"/>
                <a:cs typeface="Times New Roman" pitchFamily="18" charset="0"/>
              </a:rPr>
              <a:t>ω</a:t>
            </a:r>
            <a:r>
              <a:rPr lang="en-US" altLang="zh-CN"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 = 1/RC</a:t>
            </a:r>
            <a:endParaRPr lang="el-GR">
              <a:latin typeface="Times New Roman" pitchFamily="18" charset="0"/>
              <a:cs typeface="Times New Roman" pitchFamily="18" charset="0"/>
            </a:endParaRPr>
          </a:p>
        </p:txBody>
      </p:sp>
      <p:grpSp>
        <p:nvGrpSpPr>
          <p:cNvPr id="15368" name="Group 36"/>
          <p:cNvGrpSpPr>
            <a:grpSpLocks/>
          </p:cNvGrpSpPr>
          <p:nvPr/>
        </p:nvGrpSpPr>
        <p:grpSpPr bwMode="auto">
          <a:xfrm>
            <a:off x="871538" y="2720975"/>
            <a:ext cx="5554662" cy="931863"/>
            <a:chOff x="549" y="1714"/>
            <a:chExt cx="3499" cy="587"/>
          </a:xfrm>
        </p:grpSpPr>
        <p:graphicFrame>
          <p:nvGraphicFramePr>
            <p:cNvPr id="15376" name="Object 29"/>
            <p:cNvGraphicFramePr>
              <a:graphicFrameLocks noChangeAspect="1"/>
            </p:cNvGraphicFramePr>
            <p:nvPr/>
          </p:nvGraphicFramePr>
          <p:xfrm>
            <a:off x="2911" y="1747"/>
            <a:ext cx="1137" cy="554"/>
          </p:xfrm>
          <a:graphic>
            <a:graphicData uri="http://schemas.openxmlformats.org/presentationml/2006/ole">
              <mc:AlternateContent xmlns:mc="http://schemas.openxmlformats.org/markup-compatibility/2006">
                <mc:Choice xmlns:v="urn:schemas-microsoft-com:vml" Requires="v">
                  <p:oleObj spid="_x0000_s15429" name="Equation" r:id="rId4" imgW="1193800" imgH="584200" progId="Equation.3">
                    <p:embed/>
                  </p:oleObj>
                </mc:Choice>
                <mc:Fallback>
                  <p:oleObj name="Equation" r:id="rId4" imgW="1193800" imgH="5842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1" y="1747"/>
                          <a:ext cx="1137"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7" name="Object 30"/>
            <p:cNvGraphicFramePr>
              <a:graphicFrameLocks noChangeAspect="1"/>
            </p:cNvGraphicFramePr>
            <p:nvPr/>
          </p:nvGraphicFramePr>
          <p:xfrm>
            <a:off x="549" y="1714"/>
            <a:ext cx="2331" cy="482"/>
          </p:xfrm>
          <a:graphic>
            <a:graphicData uri="http://schemas.openxmlformats.org/presentationml/2006/ole">
              <mc:AlternateContent xmlns:mc="http://schemas.openxmlformats.org/markup-compatibility/2006">
                <mc:Choice xmlns:v="urn:schemas-microsoft-com:vml" Requires="v">
                  <p:oleObj spid="_x0000_s15430" name="Equation" r:id="rId6" imgW="2324100" imgH="482600" progId="Equation.3">
                    <p:embed/>
                  </p:oleObj>
                </mc:Choice>
                <mc:Fallback>
                  <p:oleObj name="Equation" r:id="rId6" imgW="2324100" imgH="48260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 y="1714"/>
                          <a:ext cx="2331"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69" name="Group 32"/>
          <p:cNvGrpSpPr>
            <a:grpSpLocks/>
          </p:cNvGrpSpPr>
          <p:nvPr/>
        </p:nvGrpSpPr>
        <p:grpSpPr bwMode="auto">
          <a:xfrm>
            <a:off x="3297238" y="4438650"/>
            <a:ext cx="1755775" cy="638175"/>
            <a:chOff x="2109" y="3207"/>
            <a:chExt cx="1106" cy="402"/>
          </a:xfrm>
        </p:grpSpPr>
        <p:sp>
          <p:nvSpPr>
            <p:cNvPr id="15374" name="Rectangle 33"/>
            <p:cNvSpPr>
              <a:spLocks noChangeArrowheads="1"/>
            </p:cNvSpPr>
            <p:nvPr/>
          </p:nvSpPr>
          <p:spPr bwMode="auto">
            <a:xfrm>
              <a:off x="2109" y="3207"/>
              <a:ext cx="1106" cy="4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5375" name="Object 34"/>
            <p:cNvGraphicFramePr>
              <a:graphicFrameLocks noChangeAspect="1"/>
            </p:cNvGraphicFramePr>
            <p:nvPr/>
          </p:nvGraphicFramePr>
          <p:xfrm>
            <a:off x="2372" y="3222"/>
            <a:ext cx="600" cy="371"/>
          </p:xfrm>
          <a:graphic>
            <a:graphicData uri="http://schemas.openxmlformats.org/presentationml/2006/ole">
              <mc:AlternateContent xmlns:mc="http://schemas.openxmlformats.org/markup-compatibility/2006">
                <mc:Choice xmlns:v="urn:schemas-microsoft-com:vml" Requires="v">
                  <p:oleObj spid="_x0000_s15431" name="Equation" r:id="rId8" imgW="698197" imgH="431613" progId="Equation.3">
                    <p:embed/>
                  </p:oleObj>
                </mc:Choice>
                <mc:Fallback>
                  <p:oleObj name="Equation" r:id="rId8" imgW="698197" imgH="431613"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2" y="3222"/>
                          <a:ext cx="600"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70" name="Rectangle 35"/>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5371" name="Group 38"/>
          <p:cNvGrpSpPr>
            <a:grpSpLocks/>
          </p:cNvGrpSpPr>
          <p:nvPr/>
        </p:nvGrpSpPr>
        <p:grpSpPr bwMode="auto">
          <a:xfrm>
            <a:off x="392113" y="5295900"/>
            <a:ext cx="8389937" cy="652463"/>
            <a:chOff x="247" y="3336"/>
            <a:chExt cx="5285" cy="411"/>
          </a:xfrm>
        </p:grpSpPr>
        <p:sp>
          <p:nvSpPr>
            <p:cNvPr id="15372" name="Text Box 31"/>
            <p:cNvSpPr txBox="1">
              <a:spLocks noChangeArrowheads="1"/>
            </p:cNvSpPr>
            <p:nvPr/>
          </p:nvSpPr>
          <p:spPr bwMode="auto">
            <a:xfrm>
              <a:off x="294" y="3348"/>
              <a:ext cx="51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u="sng">
                  <a:ea typeface="SimSun" pitchFamily="2" charset="-122"/>
                </a:rPr>
                <a:t>So we can deduce the upper bandwidth frequency from the time constant of the leading (or trailing) edges of the pulse response and ‘vice versa’.</a:t>
              </a:r>
              <a:endParaRPr lang="el-GR" i="1" u="sng">
                <a:latin typeface="Times New Roman" pitchFamily="18" charset="0"/>
                <a:cs typeface="Times New Roman" pitchFamily="18" charset="0"/>
              </a:endParaRPr>
            </a:p>
          </p:txBody>
        </p:sp>
        <p:sp>
          <p:nvSpPr>
            <p:cNvPr id="15373" name="Rectangle 37"/>
            <p:cNvSpPr>
              <a:spLocks noChangeArrowheads="1"/>
            </p:cNvSpPr>
            <p:nvPr/>
          </p:nvSpPr>
          <p:spPr bwMode="auto">
            <a:xfrm>
              <a:off x="247" y="3336"/>
              <a:ext cx="5285" cy="41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B57645A-AC40-4A7F-ABCC-4674E96AC57B}" type="slidenum">
              <a:rPr lang="en-GB" altLang="en-US" sz="1200" smtClean="0">
                <a:latin typeface="Garamond" pitchFamily="18" charset="0"/>
              </a:rPr>
              <a:pPr eaLnBrk="1" hangingPunct="1"/>
              <a:t>16</a:t>
            </a:fld>
            <a:endParaRPr lang="en-GB" altLang="en-US" sz="1200" smtClean="0">
              <a:latin typeface="Garamond" pitchFamily="18" charset="0"/>
            </a:endParaRPr>
          </a:p>
        </p:txBody>
      </p:sp>
      <p:sp>
        <p:nvSpPr>
          <p:cNvPr id="16387" name="Text Box 2"/>
          <p:cNvSpPr txBox="1">
            <a:spLocks noChangeArrowheads="1"/>
          </p:cNvSpPr>
          <p:nvPr/>
        </p:nvSpPr>
        <p:spPr bwMode="auto">
          <a:xfrm>
            <a:off x="290513" y="1836738"/>
            <a:ext cx="223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  STEP response</a:t>
            </a:r>
            <a:endParaRPr lang="en-US"/>
          </a:p>
        </p:txBody>
      </p:sp>
      <p:sp>
        <p:nvSpPr>
          <p:cNvPr id="16388" name="Rectangle 3"/>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6389" name="Text Box 4"/>
          <p:cNvSpPr txBox="1">
            <a:spLocks noChangeArrowheads="1"/>
          </p:cNvSpPr>
          <p:nvPr/>
        </p:nvSpPr>
        <p:spPr bwMode="auto">
          <a:xfrm>
            <a:off x="222250" y="1139825"/>
            <a:ext cx="8643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Now consider the </a:t>
            </a:r>
            <a:r>
              <a:rPr lang="en-GB" altLang="zh-CN" u="sng">
                <a:ea typeface="SimSun" pitchFamily="2" charset="-122"/>
              </a:rPr>
              <a:t>high pass</a:t>
            </a:r>
            <a:r>
              <a:rPr lang="en-GB" altLang="zh-CN">
                <a:ea typeface="SimSun" pitchFamily="2" charset="-122"/>
              </a:rPr>
              <a:t> CR circuit, first with a step input and then with a sinusoidal input:</a:t>
            </a:r>
          </a:p>
        </p:txBody>
      </p:sp>
      <p:grpSp>
        <p:nvGrpSpPr>
          <p:cNvPr id="16390" name="Group 20"/>
          <p:cNvGrpSpPr>
            <a:grpSpLocks/>
          </p:cNvGrpSpPr>
          <p:nvPr/>
        </p:nvGrpSpPr>
        <p:grpSpPr bwMode="auto">
          <a:xfrm>
            <a:off x="590550" y="5486400"/>
            <a:ext cx="6572250" cy="401638"/>
            <a:chOff x="2023" y="3785"/>
            <a:chExt cx="4140" cy="253"/>
          </a:xfrm>
        </p:grpSpPr>
        <p:grpSp>
          <p:nvGrpSpPr>
            <p:cNvPr id="16443" name="Group 21"/>
            <p:cNvGrpSpPr>
              <a:grpSpLocks/>
            </p:cNvGrpSpPr>
            <p:nvPr/>
          </p:nvGrpSpPr>
          <p:grpSpPr bwMode="auto">
            <a:xfrm>
              <a:off x="2753" y="3785"/>
              <a:ext cx="3410" cy="253"/>
              <a:chOff x="2777" y="3233"/>
              <a:chExt cx="3410" cy="253"/>
            </a:xfrm>
          </p:grpSpPr>
          <p:graphicFrame>
            <p:nvGraphicFramePr>
              <p:cNvPr id="16445" name="Object 22"/>
              <p:cNvGraphicFramePr>
                <a:graphicFrameLocks noChangeAspect="1"/>
              </p:cNvGraphicFramePr>
              <p:nvPr/>
            </p:nvGraphicFramePr>
            <p:xfrm>
              <a:off x="2777" y="3233"/>
              <a:ext cx="956" cy="253"/>
            </p:xfrm>
            <a:graphic>
              <a:graphicData uri="http://schemas.openxmlformats.org/presentationml/2006/ole">
                <mc:AlternateContent xmlns:mc="http://schemas.openxmlformats.org/markup-compatibility/2006">
                  <mc:Choice xmlns:v="urn:schemas-microsoft-com:vml" Requires="v">
                    <p:oleObj spid="_x0000_s16487" name="Equation" r:id="rId4" imgW="901309" imgH="241195" progId="Equation.3">
                      <p:embed/>
                    </p:oleObj>
                  </mc:Choice>
                  <mc:Fallback>
                    <p:oleObj name="Equation" r:id="rId4" imgW="901309" imgH="241195"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7" y="3233"/>
                            <a:ext cx="9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46" name="Text Box 23"/>
              <p:cNvSpPr txBox="1">
                <a:spLocks noChangeArrowheads="1"/>
              </p:cNvSpPr>
              <p:nvPr/>
            </p:nvSpPr>
            <p:spPr bwMode="auto">
              <a:xfrm>
                <a:off x="4092" y="3241"/>
                <a:ext cx="20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where </a:t>
                </a:r>
                <a:r>
                  <a:rPr lang="el-GR" altLang="zh-CN">
                    <a:latin typeface="Times New Roman" pitchFamily="18" charset="0"/>
                    <a:cs typeface="Times New Roman" pitchFamily="18" charset="0"/>
                  </a:rPr>
                  <a:t>τ</a:t>
                </a:r>
                <a:r>
                  <a:rPr lang="en-GB" altLang="zh-CN" baseline="-25000">
                    <a:latin typeface="Times New Roman" pitchFamily="18" charset="0"/>
                    <a:ea typeface="SimSun" pitchFamily="2" charset="-122"/>
                    <a:cs typeface="Times New Roman" pitchFamily="18" charset="0"/>
                  </a:rPr>
                  <a:t>d</a:t>
                </a:r>
                <a:r>
                  <a:rPr lang="en-US" altLang="zh-CN">
                    <a:latin typeface="Times New Roman" pitchFamily="18" charset="0"/>
                    <a:ea typeface="SimSun" pitchFamily="2" charset="-122"/>
                    <a:cs typeface="Times New Roman" pitchFamily="18" charset="0"/>
                  </a:rPr>
                  <a:t> =RC = droop time constant</a:t>
                </a:r>
                <a:endParaRPr lang="el-GR">
                  <a:latin typeface="Times New Roman" pitchFamily="18" charset="0"/>
                  <a:cs typeface="Times New Roman" pitchFamily="18" charset="0"/>
                </a:endParaRPr>
              </a:p>
            </p:txBody>
          </p:sp>
        </p:grpSp>
        <p:sp>
          <p:nvSpPr>
            <p:cNvPr id="16444" name="Text Box 24"/>
            <p:cNvSpPr txBox="1">
              <a:spLocks noChangeArrowheads="1"/>
            </p:cNvSpPr>
            <p:nvPr/>
          </p:nvSpPr>
          <p:spPr bwMode="auto">
            <a:xfrm>
              <a:off x="2023" y="3812"/>
              <a:ext cx="4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gives</a:t>
              </a:r>
              <a:endParaRPr lang="el-GR">
                <a:latin typeface="Times New Roman" pitchFamily="18" charset="0"/>
                <a:cs typeface="Times New Roman" pitchFamily="18" charset="0"/>
              </a:endParaRPr>
            </a:p>
          </p:txBody>
        </p:sp>
      </p:grpSp>
      <p:sp>
        <p:nvSpPr>
          <p:cNvPr id="16391" name="Text Box 26"/>
          <p:cNvSpPr txBox="1">
            <a:spLocks noChangeArrowheads="1"/>
          </p:cNvSpPr>
          <p:nvPr/>
        </p:nvSpPr>
        <p:spPr bwMode="auto">
          <a:xfrm>
            <a:off x="522288" y="4352925"/>
            <a:ext cx="4100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Solution of the same circuit equation:</a:t>
            </a:r>
            <a:r>
              <a:rPr lang="en-GB" altLang="zh-CN" sz="1800">
                <a:ea typeface="SimSun" pitchFamily="2" charset="-122"/>
              </a:rPr>
              <a:t> </a:t>
            </a:r>
            <a:endParaRPr lang="el-GR" sz="1800">
              <a:latin typeface="Times New Roman" pitchFamily="18" charset="0"/>
              <a:cs typeface="Times New Roman" pitchFamily="18" charset="0"/>
            </a:endParaRPr>
          </a:p>
        </p:txBody>
      </p:sp>
      <p:graphicFrame>
        <p:nvGraphicFramePr>
          <p:cNvPr id="16392" name="Object 27"/>
          <p:cNvGraphicFramePr>
            <a:graphicFrameLocks noChangeAspect="1"/>
          </p:cNvGraphicFramePr>
          <p:nvPr/>
        </p:nvGraphicFramePr>
        <p:xfrm>
          <a:off x="6657975" y="4221163"/>
          <a:ext cx="1963738" cy="612775"/>
        </p:xfrm>
        <a:graphic>
          <a:graphicData uri="http://schemas.openxmlformats.org/presentationml/2006/ole">
            <mc:AlternateContent xmlns:mc="http://schemas.openxmlformats.org/markup-compatibility/2006">
              <mc:Choice xmlns:v="urn:schemas-microsoft-com:vml" Requires="v">
                <p:oleObj spid="_x0000_s16488" name="Equation" r:id="rId6" imgW="1256755" imgH="393529" progId="Equation.3">
                  <p:embed/>
                </p:oleObj>
              </mc:Choice>
              <mc:Fallback>
                <p:oleObj name="Equation" r:id="rId6" imgW="1256755" imgH="393529"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7975" y="4221163"/>
                        <a:ext cx="196373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3" name="Object 28"/>
          <p:cNvGraphicFramePr>
            <a:graphicFrameLocks noChangeAspect="1"/>
          </p:cNvGraphicFramePr>
          <p:nvPr/>
        </p:nvGraphicFramePr>
        <p:xfrm>
          <a:off x="4497388" y="4370388"/>
          <a:ext cx="1760537" cy="379412"/>
        </p:xfrm>
        <a:graphic>
          <a:graphicData uri="http://schemas.openxmlformats.org/presentationml/2006/ole">
            <mc:AlternateContent xmlns:mc="http://schemas.openxmlformats.org/markup-compatibility/2006">
              <mc:Choice xmlns:v="urn:schemas-microsoft-com:vml" Requires="v">
                <p:oleObj spid="_x0000_s16489" name="Equation" r:id="rId8" imgW="1054100" imgH="228600" progId="Equation.3">
                  <p:embed/>
                </p:oleObj>
              </mc:Choice>
              <mc:Fallback>
                <p:oleObj name="Equation" r:id="rId8" imgW="1054100" imgH="2286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7388" y="4370388"/>
                        <a:ext cx="176053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Text Box 29"/>
          <p:cNvSpPr txBox="1">
            <a:spLocks noChangeArrowheads="1"/>
          </p:cNvSpPr>
          <p:nvPr/>
        </p:nvSpPr>
        <p:spPr bwMode="auto">
          <a:xfrm>
            <a:off x="4105275" y="2363788"/>
            <a:ext cx="39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C</a:t>
            </a:r>
          </a:p>
        </p:txBody>
      </p:sp>
      <p:grpSp>
        <p:nvGrpSpPr>
          <p:cNvPr id="16395" name="Group 30"/>
          <p:cNvGrpSpPr>
            <a:grpSpLocks/>
          </p:cNvGrpSpPr>
          <p:nvPr/>
        </p:nvGrpSpPr>
        <p:grpSpPr bwMode="auto">
          <a:xfrm>
            <a:off x="2871788" y="2636838"/>
            <a:ext cx="3641725" cy="1111250"/>
            <a:chOff x="1871" y="2094"/>
            <a:chExt cx="2294" cy="700"/>
          </a:xfrm>
        </p:grpSpPr>
        <p:sp>
          <p:nvSpPr>
            <p:cNvPr id="16425" name="Line 31"/>
            <p:cNvSpPr>
              <a:spLocks noChangeShapeType="1"/>
            </p:cNvSpPr>
            <p:nvPr/>
          </p:nvSpPr>
          <p:spPr bwMode="auto">
            <a:xfrm>
              <a:off x="2368" y="2189"/>
              <a:ext cx="0" cy="6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32"/>
            <p:cNvSpPr>
              <a:spLocks noChangeShapeType="1"/>
            </p:cNvSpPr>
            <p:nvPr/>
          </p:nvSpPr>
          <p:spPr bwMode="auto">
            <a:xfrm>
              <a:off x="2368" y="2183"/>
              <a:ext cx="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7" name="Line 33"/>
            <p:cNvSpPr>
              <a:spLocks noChangeShapeType="1"/>
            </p:cNvSpPr>
            <p:nvPr/>
          </p:nvSpPr>
          <p:spPr bwMode="auto">
            <a:xfrm>
              <a:off x="3368" y="2188"/>
              <a:ext cx="0" cy="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8" name="Line 34"/>
            <p:cNvSpPr>
              <a:spLocks noChangeShapeType="1"/>
            </p:cNvSpPr>
            <p:nvPr/>
          </p:nvSpPr>
          <p:spPr bwMode="auto">
            <a:xfrm>
              <a:off x="2372" y="2793"/>
              <a:ext cx="9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Rectangle 35"/>
            <p:cNvSpPr>
              <a:spLocks noChangeArrowheads="1"/>
            </p:cNvSpPr>
            <p:nvPr/>
          </p:nvSpPr>
          <p:spPr bwMode="auto">
            <a:xfrm rot="-5400000">
              <a:off x="3263" y="2422"/>
              <a:ext cx="223" cy="8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430" name="Text Box 36"/>
            <p:cNvSpPr txBox="1">
              <a:spLocks noChangeArrowheads="1"/>
            </p:cNvSpPr>
            <p:nvPr/>
          </p:nvSpPr>
          <p:spPr bwMode="auto">
            <a:xfrm>
              <a:off x="3437" y="2335"/>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p>
          </p:txBody>
        </p:sp>
        <p:grpSp>
          <p:nvGrpSpPr>
            <p:cNvPr id="16431" name="Group 37"/>
            <p:cNvGrpSpPr>
              <a:grpSpLocks/>
            </p:cNvGrpSpPr>
            <p:nvPr/>
          </p:nvGrpSpPr>
          <p:grpSpPr bwMode="auto">
            <a:xfrm rot="5400000">
              <a:off x="2625" y="2150"/>
              <a:ext cx="163" cy="51"/>
              <a:chOff x="3569" y="2245"/>
              <a:chExt cx="175" cy="55"/>
            </a:xfrm>
          </p:grpSpPr>
          <p:sp>
            <p:nvSpPr>
              <p:cNvPr id="16441" name="Line 38"/>
              <p:cNvSpPr>
                <a:spLocks noChangeShapeType="1"/>
              </p:cNvSpPr>
              <p:nvPr/>
            </p:nvSpPr>
            <p:spPr bwMode="auto">
              <a:xfrm flipH="1">
                <a:off x="3569" y="2245"/>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2" name="Line 39"/>
              <p:cNvSpPr>
                <a:spLocks noChangeShapeType="1"/>
              </p:cNvSpPr>
              <p:nvPr/>
            </p:nvSpPr>
            <p:spPr bwMode="auto">
              <a:xfrm flipH="1">
                <a:off x="3573" y="2300"/>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32" name="Text Box 40"/>
            <p:cNvSpPr txBox="1">
              <a:spLocks noChangeArrowheads="1"/>
            </p:cNvSpPr>
            <p:nvPr/>
          </p:nvSpPr>
          <p:spPr bwMode="auto">
            <a:xfrm>
              <a:off x="1871" y="2371"/>
              <a:ext cx="4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i</a:t>
              </a:r>
              <a:r>
                <a:rPr lang="en-US"/>
                <a:t>(t)</a:t>
              </a:r>
            </a:p>
          </p:txBody>
        </p:sp>
        <p:grpSp>
          <p:nvGrpSpPr>
            <p:cNvPr id="16433" name="Group 41"/>
            <p:cNvGrpSpPr>
              <a:grpSpLocks/>
            </p:cNvGrpSpPr>
            <p:nvPr/>
          </p:nvGrpSpPr>
          <p:grpSpPr bwMode="auto">
            <a:xfrm>
              <a:off x="2263" y="2375"/>
              <a:ext cx="204" cy="204"/>
              <a:chOff x="1089" y="2148"/>
              <a:chExt cx="220" cy="220"/>
            </a:xfrm>
          </p:grpSpPr>
          <p:sp>
            <p:nvSpPr>
              <p:cNvPr id="16437" name="Oval 42"/>
              <p:cNvSpPr>
                <a:spLocks noChangeArrowheads="1"/>
              </p:cNvSpPr>
              <p:nvPr/>
            </p:nvSpPr>
            <p:spPr bwMode="auto">
              <a:xfrm>
                <a:off x="1089" y="2148"/>
                <a:ext cx="220" cy="220"/>
              </a:xfrm>
              <a:prstGeom prst="ellipse">
                <a:avLst/>
              </a:prstGeom>
              <a:solidFill>
                <a:schemeClr val="bg1"/>
              </a:solidFill>
              <a:ln w="9525">
                <a:solidFill>
                  <a:schemeClr val="tx1"/>
                </a:solidFill>
                <a:round/>
                <a:headEnd/>
                <a:tailEnd/>
              </a:ln>
            </p:spPr>
            <p:txBody>
              <a:bodyPr wrap="none" anchor="ctr"/>
              <a:lstStyle/>
              <a:p>
                <a:endParaRPr lang="en-US"/>
              </a:p>
            </p:txBody>
          </p:sp>
          <p:sp>
            <p:nvSpPr>
              <p:cNvPr id="16438" name="Line 43"/>
              <p:cNvSpPr>
                <a:spLocks noChangeShapeType="1"/>
              </p:cNvSpPr>
              <p:nvPr/>
            </p:nvSpPr>
            <p:spPr bwMode="auto">
              <a:xfrm>
                <a:off x="1109" y="2297"/>
                <a:ext cx="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9" name="Line 44"/>
              <p:cNvSpPr>
                <a:spLocks noChangeShapeType="1"/>
              </p:cNvSpPr>
              <p:nvPr/>
            </p:nvSpPr>
            <p:spPr bwMode="auto">
              <a:xfrm flipV="1">
                <a:off x="1189" y="2226"/>
                <a:ext cx="0" cy="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0" name="Line 45"/>
              <p:cNvSpPr>
                <a:spLocks noChangeShapeType="1"/>
              </p:cNvSpPr>
              <p:nvPr/>
            </p:nvSpPr>
            <p:spPr bwMode="auto">
              <a:xfrm>
                <a:off x="1189" y="2225"/>
                <a:ext cx="7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34" name="Line 46"/>
            <p:cNvSpPr>
              <a:spLocks noChangeShapeType="1"/>
            </p:cNvSpPr>
            <p:nvPr/>
          </p:nvSpPr>
          <p:spPr bwMode="auto">
            <a:xfrm flipV="1">
              <a:off x="3670" y="2274"/>
              <a:ext cx="0" cy="3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5" name="Text Box 47"/>
            <p:cNvSpPr txBox="1">
              <a:spLocks noChangeArrowheads="1"/>
            </p:cNvSpPr>
            <p:nvPr/>
          </p:nvSpPr>
          <p:spPr bwMode="auto">
            <a:xfrm>
              <a:off x="3714" y="2386"/>
              <a:ext cx="4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r>
                <a:rPr lang="en-US"/>
                <a:t>(t)</a:t>
              </a:r>
            </a:p>
          </p:txBody>
        </p:sp>
        <p:sp>
          <p:nvSpPr>
            <p:cNvPr id="16436" name="Line 48"/>
            <p:cNvSpPr>
              <a:spLocks noChangeShapeType="1"/>
            </p:cNvSpPr>
            <p:nvPr/>
          </p:nvSpPr>
          <p:spPr bwMode="auto">
            <a:xfrm>
              <a:off x="2738" y="2185"/>
              <a:ext cx="6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6396" name="Object 49"/>
          <p:cNvGraphicFramePr>
            <a:graphicFrameLocks noChangeAspect="1"/>
          </p:cNvGraphicFramePr>
          <p:nvPr/>
        </p:nvGraphicFramePr>
        <p:xfrm>
          <a:off x="2046288" y="4859338"/>
          <a:ext cx="1068387" cy="376237"/>
        </p:xfrm>
        <a:graphic>
          <a:graphicData uri="http://schemas.openxmlformats.org/presentationml/2006/ole">
            <mc:AlternateContent xmlns:mc="http://schemas.openxmlformats.org/markup-compatibility/2006">
              <mc:Choice xmlns:v="urn:schemas-microsoft-com:vml" Requires="v">
                <p:oleObj spid="_x0000_s16490" name="Equation" r:id="rId10" imgW="647700" imgH="228600" progId="Equation.3">
                  <p:embed/>
                </p:oleObj>
              </mc:Choice>
              <mc:Fallback>
                <p:oleObj name="Equation" r:id="rId10" imgW="647700" imgH="228600" progId="Equation.3">
                  <p:embed/>
                  <p:pic>
                    <p:nvPicPr>
                      <p:cNvPr id="0"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6288" y="4859338"/>
                        <a:ext cx="10683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7" name="Text Box 50"/>
          <p:cNvSpPr txBox="1">
            <a:spLocks noChangeArrowheads="1"/>
          </p:cNvSpPr>
          <p:nvPr/>
        </p:nvSpPr>
        <p:spPr bwMode="auto">
          <a:xfrm>
            <a:off x="582613" y="4905375"/>
            <a:ext cx="1319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But with</a:t>
            </a:r>
          </a:p>
        </p:txBody>
      </p:sp>
      <p:sp>
        <p:nvSpPr>
          <p:cNvPr id="16398" name="Rectangle 6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6399" name="Group 159"/>
          <p:cNvGrpSpPr>
            <a:grpSpLocks/>
          </p:cNvGrpSpPr>
          <p:nvPr/>
        </p:nvGrpSpPr>
        <p:grpSpPr bwMode="auto">
          <a:xfrm>
            <a:off x="582613" y="2303463"/>
            <a:ext cx="2439987" cy="1622425"/>
            <a:chOff x="748144" y="2705822"/>
            <a:chExt cx="2440567" cy="1622428"/>
          </a:xfrm>
        </p:grpSpPr>
        <p:sp>
          <p:nvSpPr>
            <p:cNvPr id="16412" name="Line 38"/>
            <p:cNvSpPr>
              <a:spLocks noChangeShapeType="1"/>
            </p:cNvSpPr>
            <p:nvPr/>
          </p:nvSpPr>
          <p:spPr bwMode="auto">
            <a:xfrm>
              <a:off x="937636" y="4059960"/>
              <a:ext cx="1809750" cy="0"/>
            </a:xfrm>
            <a:prstGeom prst="line">
              <a:avLst/>
            </a:prstGeom>
            <a:noFill/>
            <a:ln w="17463"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3" name="Line 39"/>
            <p:cNvSpPr>
              <a:spLocks noChangeShapeType="1"/>
            </p:cNvSpPr>
            <p:nvPr/>
          </p:nvSpPr>
          <p:spPr bwMode="auto">
            <a:xfrm>
              <a:off x="1247198" y="2875685"/>
              <a:ext cx="0" cy="1355725"/>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Freeform 40"/>
            <p:cNvSpPr>
              <a:spLocks/>
            </p:cNvSpPr>
            <p:nvPr/>
          </p:nvSpPr>
          <p:spPr bwMode="auto">
            <a:xfrm>
              <a:off x="1193223" y="2720110"/>
              <a:ext cx="107950" cy="169863"/>
            </a:xfrm>
            <a:custGeom>
              <a:avLst/>
              <a:gdLst>
                <a:gd name="T0" fmla="*/ 0 w 68"/>
                <a:gd name="T1" fmla="*/ 2147483647 h 107"/>
                <a:gd name="T2" fmla="*/ 2147483647 w 68"/>
                <a:gd name="T3" fmla="*/ 0 h 107"/>
                <a:gd name="T4" fmla="*/ 2147483647 w 68"/>
                <a:gd name="T5" fmla="*/ 2147483647 h 107"/>
                <a:gd name="T6" fmla="*/ 0 w 68"/>
                <a:gd name="T7" fmla="*/ 2147483647 h 107"/>
                <a:gd name="T8" fmla="*/ 0 60000 65536"/>
                <a:gd name="T9" fmla="*/ 0 60000 65536"/>
                <a:gd name="T10" fmla="*/ 0 60000 65536"/>
                <a:gd name="T11" fmla="*/ 0 60000 65536"/>
                <a:gd name="T12" fmla="*/ 0 w 68"/>
                <a:gd name="T13" fmla="*/ 0 h 107"/>
                <a:gd name="T14" fmla="*/ 68 w 68"/>
                <a:gd name="T15" fmla="*/ 107 h 107"/>
              </a:gdLst>
              <a:ahLst/>
              <a:cxnLst>
                <a:cxn ang="T8">
                  <a:pos x="T0" y="T1"/>
                </a:cxn>
                <a:cxn ang="T9">
                  <a:pos x="T2" y="T3"/>
                </a:cxn>
                <a:cxn ang="T10">
                  <a:pos x="T4" y="T5"/>
                </a:cxn>
                <a:cxn ang="T11">
                  <a:pos x="T6" y="T7"/>
                </a:cxn>
              </a:cxnLst>
              <a:rect l="T12" t="T13" r="T14" b="T15"/>
              <a:pathLst>
                <a:path w="68" h="107">
                  <a:moveTo>
                    <a:pt x="0" y="107"/>
                  </a:moveTo>
                  <a:lnTo>
                    <a:pt x="34" y="0"/>
                  </a:lnTo>
                  <a:lnTo>
                    <a:pt x="68" y="107"/>
                  </a:lnTo>
                  <a:lnTo>
                    <a:pt x="0"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41"/>
            <p:cNvSpPr>
              <a:spLocks/>
            </p:cNvSpPr>
            <p:nvPr/>
          </p:nvSpPr>
          <p:spPr bwMode="auto">
            <a:xfrm>
              <a:off x="1764723" y="3274147"/>
              <a:ext cx="852488" cy="785813"/>
            </a:xfrm>
            <a:custGeom>
              <a:avLst/>
              <a:gdLst>
                <a:gd name="T0" fmla="*/ 0 w 1081"/>
                <a:gd name="T1" fmla="*/ 2147483647 h 477"/>
                <a:gd name="T2" fmla="*/ 0 w 1081"/>
                <a:gd name="T3" fmla="*/ 0 h 477"/>
                <a:gd name="T4" fmla="*/ 2147483647 w 1081"/>
                <a:gd name="T5" fmla="*/ 0 h 477"/>
                <a:gd name="T6" fmla="*/ 0 60000 65536"/>
                <a:gd name="T7" fmla="*/ 0 60000 65536"/>
                <a:gd name="T8" fmla="*/ 0 60000 65536"/>
                <a:gd name="T9" fmla="*/ 0 w 1081"/>
                <a:gd name="T10" fmla="*/ 0 h 477"/>
                <a:gd name="T11" fmla="*/ 1081 w 1081"/>
                <a:gd name="T12" fmla="*/ 477 h 477"/>
              </a:gdLst>
              <a:ahLst/>
              <a:cxnLst>
                <a:cxn ang="T6">
                  <a:pos x="T0" y="T1"/>
                </a:cxn>
                <a:cxn ang="T7">
                  <a:pos x="T2" y="T3"/>
                </a:cxn>
                <a:cxn ang="T8">
                  <a:pos x="T4" y="T5"/>
                </a:cxn>
              </a:cxnLst>
              <a:rect l="T9" t="T10" r="T11" b="T12"/>
              <a:pathLst>
                <a:path w="1081" h="477">
                  <a:moveTo>
                    <a:pt x="0" y="477"/>
                  </a:moveTo>
                  <a:lnTo>
                    <a:pt x="0" y="0"/>
                  </a:lnTo>
                  <a:lnTo>
                    <a:pt x="1081" y="0"/>
                  </a:lnTo>
                </a:path>
              </a:pathLst>
            </a:custGeom>
            <a:noFill/>
            <a:ln w="317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6" name="Rectangle 44"/>
            <p:cNvSpPr>
              <a:spLocks noChangeArrowheads="1"/>
            </p:cNvSpPr>
            <p:nvPr/>
          </p:nvSpPr>
          <p:spPr bwMode="auto">
            <a:xfrm>
              <a:off x="1634548" y="4112350"/>
              <a:ext cx="5826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b="1"/>
                <a:t>t</a:t>
              </a:r>
              <a:r>
                <a:rPr lang="en-US" sz="1400" b="1" baseline="-25000"/>
                <a:t>a</a:t>
              </a:r>
              <a:r>
                <a:rPr lang="en-US" sz="1400" b="1"/>
                <a:t>=0</a:t>
              </a:r>
              <a:endParaRPr lang="en-US" sz="1800"/>
            </a:p>
          </p:txBody>
        </p:sp>
        <p:sp>
          <p:nvSpPr>
            <p:cNvPr id="16417" name="Rectangle 45"/>
            <p:cNvSpPr>
              <a:spLocks noChangeArrowheads="1"/>
            </p:cNvSpPr>
            <p:nvPr/>
          </p:nvSpPr>
          <p:spPr bwMode="auto">
            <a:xfrm>
              <a:off x="2853748" y="3978997"/>
              <a:ext cx="334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time</a:t>
              </a:r>
              <a:endParaRPr lang="en-US" sz="1800"/>
            </a:p>
          </p:txBody>
        </p:sp>
        <p:sp>
          <p:nvSpPr>
            <p:cNvPr id="16418" name="Rectangle 46"/>
            <p:cNvSpPr>
              <a:spLocks noChangeArrowheads="1"/>
            </p:cNvSpPr>
            <p:nvPr/>
          </p:nvSpPr>
          <p:spPr bwMode="auto">
            <a:xfrm>
              <a:off x="1405948" y="2705822"/>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V</a:t>
              </a:r>
              <a:endParaRPr lang="en-US" sz="1800"/>
            </a:p>
          </p:txBody>
        </p:sp>
        <p:sp>
          <p:nvSpPr>
            <p:cNvPr id="16419" name="Rectangle 47"/>
            <p:cNvSpPr>
              <a:spLocks noChangeArrowheads="1"/>
            </p:cNvSpPr>
            <p:nvPr/>
          </p:nvSpPr>
          <p:spPr bwMode="auto">
            <a:xfrm>
              <a:off x="1526598" y="2785197"/>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i</a:t>
              </a:r>
              <a:endParaRPr lang="en-US" sz="1800"/>
            </a:p>
          </p:txBody>
        </p:sp>
        <p:sp>
          <p:nvSpPr>
            <p:cNvPr id="16420" name="Rectangle 48"/>
            <p:cNvSpPr>
              <a:spLocks noChangeArrowheads="1"/>
            </p:cNvSpPr>
            <p:nvPr/>
          </p:nvSpPr>
          <p:spPr bwMode="auto">
            <a:xfrm>
              <a:off x="1547236" y="2705822"/>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t>
              </a:r>
              <a:endParaRPr lang="en-US" sz="1800"/>
            </a:p>
          </p:txBody>
        </p:sp>
        <p:sp>
          <p:nvSpPr>
            <p:cNvPr id="16421" name="Rectangle 49"/>
            <p:cNvSpPr>
              <a:spLocks noChangeArrowheads="1"/>
            </p:cNvSpPr>
            <p:nvPr/>
          </p:nvSpPr>
          <p:spPr bwMode="auto">
            <a:xfrm>
              <a:off x="1602798" y="2705822"/>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t</a:t>
              </a:r>
              <a:endParaRPr lang="en-US" sz="1800"/>
            </a:p>
          </p:txBody>
        </p:sp>
        <p:sp>
          <p:nvSpPr>
            <p:cNvPr id="16422" name="Rectangle 50"/>
            <p:cNvSpPr>
              <a:spLocks noChangeArrowheads="1"/>
            </p:cNvSpPr>
            <p:nvPr/>
          </p:nvSpPr>
          <p:spPr bwMode="auto">
            <a:xfrm>
              <a:off x="1656773" y="2705822"/>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t>
              </a:r>
              <a:endParaRPr lang="en-US" sz="1800"/>
            </a:p>
          </p:txBody>
        </p:sp>
        <p:sp>
          <p:nvSpPr>
            <p:cNvPr id="16423" name="Line 51"/>
            <p:cNvSpPr>
              <a:spLocks noChangeShapeType="1"/>
            </p:cNvSpPr>
            <p:nvPr/>
          </p:nvSpPr>
          <p:spPr bwMode="auto">
            <a:xfrm>
              <a:off x="1248786" y="3265055"/>
              <a:ext cx="13303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TextBox 172"/>
            <p:cNvSpPr txBox="1">
              <a:spLocks noChangeArrowheads="1"/>
            </p:cNvSpPr>
            <p:nvPr/>
          </p:nvSpPr>
          <p:spPr bwMode="auto">
            <a:xfrm>
              <a:off x="748144" y="3117273"/>
              <a:ext cx="581892" cy="34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V</a:t>
              </a:r>
              <a:r>
                <a:rPr lang="en-GB" altLang="zh-CN" baseline="-25000">
                  <a:ea typeface="SimSun" pitchFamily="2" charset="-122"/>
                </a:rPr>
                <a:t>a</a:t>
              </a:r>
              <a:endParaRPr lang="en-GB" altLang="zh-CN">
                <a:ea typeface="SimSun" pitchFamily="2" charset="-122"/>
              </a:endParaRPr>
            </a:p>
          </p:txBody>
        </p:sp>
      </p:grpSp>
      <p:sp>
        <p:nvSpPr>
          <p:cNvPr id="16400" name="Line 53"/>
          <p:cNvSpPr>
            <a:spLocks noChangeShapeType="1"/>
          </p:cNvSpPr>
          <p:nvPr/>
        </p:nvSpPr>
        <p:spPr bwMode="auto">
          <a:xfrm>
            <a:off x="6731000" y="2436813"/>
            <a:ext cx="0" cy="1355725"/>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Freeform 54"/>
          <p:cNvSpPr>
            <a:spLocks/>
          </p:cNvSpPr>
          <p:nvPr/>
        </p:nvSpPr>
        <p:spPr bwMode="auto">
          <a:xfrm>
            <a:off x="6677025" y="2281238"/>
            <a:ext cx="107950" cy="169862"/>
          </a:xfrm>
          <a:custGeom>
            <a:avLst/>
            <a:gdLst>
              <a:gd name="T0" fmla="*/ 0 w 68"/>
              <a:gd name="T1" fmla="*/ 2147483647 h 107"/>
              <a:gd name="T2" fmla="*/ 2147483647 w 68"/>
              <a:gd name="T3" fmla="*/ 0 h 107"/>
              <a:gd name="T4" fmla="*/ 2147483647 w 68"/>
              <a:gd name="T5" fmla="*/ 2147483647 h 107"/>
              <a:gd name="T6" fmla="*/ 0 w 68"/>
              <a:gd name="T7" fmla="*/ 2147483647 h 107"/>
              <a:gd name="T8" fmla="*/ 0 60000 65536"/>
              <a:gd name="T9" fmla="*/ 0 60000 65536"/>
              <a:gd name="T10" fmla="*/ 0 60000 65536"/>
              <a:gd name="T11" fmla="*/ 0 60000 65536"/>
              <a:gd name="T12" fmla="*/ 0 w 68"/>
              <a:gd name="T13" fmla="*/ 0 h 107"/>
              <a:gd name="T14" fmla="*/ 68 w 68"/>
              <a:gd name="T15" fmla="*/ 107 h 107"/>
            </a:gdLst>
            <a:ahLst/>
            <a:cxnLst>
              <a:cxn ang="T8">
                <a:pos x="T0" y="T1"/>
              </a:cxn>
              <a:cxn ang="T9">
                <a:pos x="T2" y="T3"/>
              </a:cxn>
              <a:cxn ang="T10">
                <a:pos x="T4" y="T5"/>
              </a:cxn>
              <a:cxn ang="T11">
                <a:pos x="T6" y="T7"/>
              </a:cxn>
            </a:cxnLst>
            <a:rect l="T12" t="T13" r="T14" b="T15"/>
            <a:pathLst>
              <a:path w="68" h="107">
                <a:moveTo>
                  <a:pt x="0" y="107"/>
                </a:moveTo>
                <a:lnTo>
                  <a:pt x="34" y="0"/>
                </a:lnTo>
                <a:lnTo>
                  <a:pt x="68" y="107"/>
                </a:lnTo>
                <a:lnTo>
                  <a:pt x="0"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2" name="Rectangle 57"/>
          <p:cNvSpPr>
            <a:spLocks noChangeArrowheads="1"/>
          </p:cNvSpPr>
          <p:nvPr/>
        </p:nvSpPr>
        <p:spPr bwMode="auto">
          <a:xfrm>
            <a:off x="7034213" y="3687763"/>
            <a:ext cx="571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b="1"/>
              <a:t>t</a:t>
            </a:r>
            <a:r>
              <a:rPr lang="en-US" sz="1400" b="1" baseline="-25000"/>
              <a:t>a</a:t>
            </a:r>
            <a:r>
              <a:rPr lang="en-US" sz="1400" b="1"/>
              <a:t>=0</a:t>
            </a:r>
            <a:endParaRPr lang="en-US" sz="1800"/>
          </a:p>
        </p:txBody>
      </p:sp>
      <p:sp>
        <p:nvSpPr>
          <p:cNvPr id="16403" name="Rectangle 58"/>
          <p:cNvSpPr>
            <a:spLocks noChangeArrowheads="1"/>
          </p:cNvSpPr>
          <p:nvPr/>
        </p:nvSpPr>
        <p:spPr bwMode="auto">
          <a:xfrm>
            <a:off x="8337550" y="3540125"/>
            <a:ext cx="334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time</a:t>
            </a:r>
            <a:endParaRPr lang="en-US" sz="1800"/>
          </a:p>
        </p:txBody>
      </p:sp>
      <p:sp>
        <p:nvSpPr>
          <p:cNvPr id="179" name="Arc 64"/>
          <p:cNvSpPr>
            <a:spLocks/>
          </p:cNvSpPr>
          <p:nvPr/>
        </p:nvSpPr>
        <p:spPr bwMode="auto">
          <a:xfrm rot="16200000" flipH="1">
            <a:off x="7783513" y="2370138"/>
            <a:ext cx="511175" cy="1495425"/>
          </a:xfrm>
          <a:custGeom>
            <a:avLst/>
            <a:gdLst>
              <a:gd name="T0" fmla="*/ 0 w 19721"/>
              <a:gd name="T1" fmla="*/ 0 h 21600"/>
              <a:gd name="T2" fmla="*/ 14000828 w 19721"/>
              <a:gd name="T3" fmla="*/ 46219890 h 21600"/>
              <a:gd name="T4" fmla="*/ 0 w 19721"/>
              <a:gd name="T5" fmla="*/ 78069309 h 21600"/>
              <a:gd name="T6" fmla="*/ 0 60000 65536"/>
              <a:gd name="T7" fmla="*/ 0 60000 65536"/>
              <a:gd name="T8" fmla="*/ 0 60000 65536"/>
              <a:gd name="T9" fmla="*/ 0 w 19721"/>
              <a:gd name="T10" fmla="*/ 0 h 21600"/>
              <a:gd name="T11" fmla="*/ 19721 w 19721"/>
              <a:gd name="T12" fmla="*/ 21600 h 21600"/>
            </a:gdLst>
            <a:ahLst/>
            <a:cxnLst>
              <a:cxn ang="T6">
                <a:pos x="T0" y="T1"/>
              </a:cxn>
              <a:cxn ang="T7">
                <a:pos x="T2" y="T3"/>
              </a:cxn>
              <a:cxn ang="T8">
                <a:pos x="T4" y="T5"/>
              </a:cxn>
            </a:cxnLst>
            <a:rect l="T9" t="T10" r="T11" b="T12"/>
            <a:pathLst>
              <a:path w="19721" h="21600" fill="none" extrusionOk="0">
                <a:moveTo>
                  <a:pt x="-1" y="0"/>
                </a:moveTo>
                <a:cubicBezTo>
                  <a:pt x="8520" y="0"/>
                  <a:pt x="16244" y="5008"/>
                  <a:pt x="19720" y="12788"/>
                </a:cubicBezTo>
              </a:path>
              <a:path w="19721" h="21600" stroke="0" extrusionOk="0">
                <a:moveTo>
                  <a:pt x="-1" y="0"/>
                </a:moveTo>
                <a:cubicBezTo>
                  <a:pt x="8520" y="0"/>
                  <a:pt x="16244" y="5008"/>
                  <a:pt x="19720" y="12788"/>
                </a:cubicBezTo>
                <a:lnTo>
                  <a:pt x="0" y="21600"/>
                </a:lnTo>
                <a:close/>
              </a:path>
            </a:pathLst>
          </a:cu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GB"/>
          </a:p>
        </p:txBody>
      </p:sp>
      <p:sp>
        <p:nvSpPr>
          <p:cNvPr id="16405" name="Line 65"/>
          <p:cNvSpPr>
            <a:spLocks noChangeShapeType="1"/>
          </p:cNvSpPr>
          <p:nvPr/>
        </p:nvSpPr>
        <p:spPr bwMode="auto">
          <a:xfrm>
            <a:off x="6648450" y="2832100"/>
            <a:ext cx="862013"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Text Box 66"/>
          <p:cNvSpPr txBox="1">
            <a:spLocks noChangeArrowheads="1"/>
          </p:cNvSpPr>
          <p:nvPr/>
        </p:nvSpPr>
        <p:spPr bwMode="auto">
          <a:xfrm>
            <a:off x="7986713" y="2733675"/>
            <a:ext cx="1157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‘droop’</a:t>
            </a:r>
          </a:p>
        </p:txBody>
      </p:sp>
      <p:sp>
        <p:nvSpPr>
          <p:cNvPr id="16407" name="Line 67"/>
          <p:cNvSpPr>
            <a:spLocks noChangeShapeType="1"/>
          </p:cNvSpPr>
          <p:nvPr/>
        </p:nvSpPr>
        <p:spPr bwMode="auto">
          <a:xfrm flipH="1">
            <a:off x="7916863" y="3005138"/>
            <a:ext cx="179387" cy="273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83" name="Straight Connector 182"/>
          <p:cNvCxnSpPr/>
          <p:nvPr/>
        </p:nvCxnSpPr>
        <p:spPr>
          <a:xfrm rot="5400000" flipH="1" flipV="1">
            <a:off x="6886575" y="3255963"/>
            <a:ext cx="803275"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6409" name="Line 52"/>
          <p:cNvSpPr>
            <a:spLocks noChangeShapeType="1"/>
          </p:cNvSpPr>
          <p:nvPr/>
        </p:nvSpPr>
        <p:spPr bwMode="auto">
          <a:xfrm>
            <a:off x="6421438" y="3621088"/>
            <a:ext cx="1809750" cy="0"/>
          </a:xfrm>
          <a:prstGeom prst="line">
            <a:avLst/>
          </a:prstGeom>
          <a:noFill/>
          <a:ln w="17463"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0" name="TextBox 184"/>
          <p:cNvSpPr txBox="1">
            <a:spLocks noChangeArrowheads="1"/>
          </p:cNvSpPr>
          <p:nvPr/>
        </p:nvSpPr>
        <p:spPr bwMode="auto">
          <a:xfrm>
            <a:off x="6594475" y="1981200"/>
            <a:ext cx="790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V</a:t>
            </a:r>
            <a:r>
              <a:rPr lang="en-GB" altLang="zh-CN" baseline="-25000">
                <a:ea typeface="SimSun" pitchFamily="2" charset="-122"/>
              </a:rPr>
              <a:t>o</a:t>
            </a:r>
            <a:r>
              <a:rPr lang="en-GB" altLang="zh-CN">
                <a:ea typeface="SimSun" pitchFamily="2" charset="-122"/>
              </a:rPr>
              <a:t>(t)</a:t>
            </a:r>
          </a:p>
        </p:txBody>
      </p:sp>
      <p:sp>
        <p:nvSpPr>
          <p:cNvPr id="16411" name="TextBox 185"/>
          <p:cNvSpPr txBox="1">
            <a:spLocks noChangeArrowheads="1"/>
          </p:cNvSpPr>
          <p:nvPr/>
        </p:nvSpPr>
        <p:spPr bwMode="auto">
          <a:xfrm>
            <a:off x="6262688" y="2646363"/>
            <a:ext cx="5810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V</a:t>
            </a:r>
            <a:r>
              <a:rPr lang="en-GB" altLang="zh-CN" baseline="-25000">
                <a:ea typeface="SimSun" pitchFamily="2" charset="-122"/>
              </a:rPr>
              <a:t>a</a:t>
            </a:r>
            <a:endParaRPr lang="en-GB" altLang="zh-CN">
              <a:ea typeface="SimSun"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1AFDADE-E49C-4685-A1D8-9A0E85007669}" type="slidenum">
              <a:rPr lang="en-GB" altLang="en-US" sz="1200" smtClean="0">
                <a:latin typeface="Garamond" pitchFamily="18" charset="0"/>
              </a:rPr>
              <a:pPr eaLnBrk="1" hangingPunct="1"/>
              <a:t>17</a:t>
            </a:fld>
            <a:endParaRPr lang="en-GB" altLang="en-US" sz="1200" smtClean="0">
              <a:latin typeface="Garamond" pitchFamily="18" charset="0"/>
            </a:endParaRPr>
          </a:p>
        </p:txBody>
      </p:sp>
      <p:sp>
        <p:nvSpPr>
          <p:cNvPr id="17411" name="Text Box 2"/>
          <p:cNvSpPr txBox="1">
            <a:spLocks noChangeArrowheads="1"/>
          </p:cNvSpPr>
          <p:nvPr/>
        </p:nvSpPr>
        <p:spPr bwMode="auto">
          <a:xfrm>
            <a:off x="322263" y="1081088"/>
            <a:ext cx="3328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b)  Sinusoidal response</a:t>
            </a:r>
            <a:endParaRPr lang="en-US"/>
          </a:p>
        </p:txBody>
      </p:sp>
      <p:sp>
        <p:nvSpPr>
          <p:cNvPr id="17412" name="Text Box 3"/>
          <p:cNvSpPr txBox="1">
            <a:spLocks noChangeArrowheads="1"/>
          </p:cNvSpPr>
          <p:nvPr/>
        </p:nvSpPr>
        <p:spPr bwMode="auto">
          <a:xfrm>
            <a:off x="495300" y="3763963"/>
            <a:ext cx="8242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droop time constant of the pulse response and the lower corner frequency of the frequency response are related by:</a:t>
            </a:r>
            <a:endParaRPr lang="el-GR">
              <a:latin typeface="Times New Roman" pitchFamily="18" charset="0"/>
              <a:cs typeface="Times New Roman" pitchFamily="18" charset="0"/>
            </a:endParaRPr>
          </a:p>
        </p:txBody>
      </p:sp>
      <p:sp>
        <p:nvSpPr>
          <p:cNvPr id="17413" name="Text Box 4"/>
          <p:cNvSpPr txBox="1">
            <a:spLocks noChangeArrowheads="1"/>
          </p:cNvSpPr>
          <p:nvPr/>
        </p:nvSpPr>
        <p:spPr bwMode="auto">
          <a:xfrm>
            <a:off x="6754813" y="2876550"/>
            <a:ext cx="2230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where </a:t>
            </a:r>
            <a:r>
              <a:rPr lang="el-GR" altLang="zh-CN">
                <a:latin typeface="Times New Roman" pitchFamily="18" charset="0"/>
                <a:cs typeface="Times New Roman" pitchFamily="18" charset="0"/>
              </a:rPr>
              <a:t>ω</a:t>
            </a:r>
            <a:r>
              <a:rPr lang="en-US" altLang="zh-CN"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 = 1/RC</a:t>
            </a:r>
            <a:endParaRPr lang="el-GR">
              <a:latin typeface="Times New Roman" pitchFamily="18" charset="0"/>
              <a:cs typeface="Times New Roman" pitchFamily="18" charset="0"/>
            </a:endParaRPr>
          </a:p>
        </p:txBody>
      </p:sp>
      <p:graphicFrame>
        <p:nvGraphicFramePr>
          <p:cNvPr id="17414" name="Object 5"/>
          <p:cNvGraphicFramePr>
            <a:graphicFrameLocks noChangeAspect="1"/>
          </p:cNvGraphicFramePr>
          <p:nvPr/>
        </p:nvGraphicFramePr>
        <p:xfrm>
          <a:off x="4684713" y="2746375"/>
          <a:ext cx="1770062" cy="911225"/>
        </p:xfrm>
        <a:graphic>
          <a:graphicData uri="http://schemas.openxmlformats.org/presentationml/2006/ole">
            <mc:AlternateContent xmlns:mc="http://schemas.openxmlformats.org/markup-compatibility/2006">
              <mc:Choice xmlns:v="urn:schemas-microsoft-com:vml" Requires="v">
                <p:oleObj spid="_x0000_s17475" name="Equation" r:id="rId4" imgW="1129810" imgH="583947" progId="Equation.3">
                  <p:embed/>
                </p:oleObj>
              </mc:Choice>
              <mc:Fallback>
                <p:oleObj name="Equation" r:id="rId4" imgW="1129810" imgH="58394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713" y="2746375"/>
                        <a:ext cx="177006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6"/>
          <p:cNvGraphicFramePr>
            <a:graphicFrameLocks noChangeAspect="1"/>
          </p:cNvGraphicFramePr>
          <p:nvPr/>
        </p:nvGraphicFramePr>
        <p:xfrm>
          <a:off x="482600" y="2684463"/>
          <a:ext cx="3949700" cy="782637"/>
        </p:xfrm>
        <a:graphic>
          <a:graphicData uri="http://schemas.openxmlformats.org/presentationml/2006/ole">
            <mc:AlternateContent xmlns:mc="http://schemas.openxmlformats.org/markup-compatibility/2006">
              <mc:Choice xmlns:v="urn:schemas-microsoft-com:vml" Requires="v">
                <p:oleObj spid="_x0000_s17476" name="Equation" r:id="rId6" imgW="2425700" imgH="482600" progId="Equation.3">
                  <p:embed/>
                </p:oleObj>
              </mc:Choice>
              <mc:Fallback>
                <p:oleObj name="Equation" r:id="rId6" imgW="2425700" imgH="482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600" y="2684463"/>
                        <a:ext cx="39497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Line 8"/>
          <p:cNvSpPr>
            <a:spLocks noChangeShapeType="1"/>
          </p:cNvSpPr>
          <p:nvPr/>
        </p:nvSpPr>
        <p:spPr bwMode="auto">
          <a:xfrm>
            <a:off x="3846513" y="1400175"/>
            <a:ext cx="0" cy="954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Line 9"/>
          <p:cNvSpPr>
            <a:spLocks noChangeShapeType="1"/>
          </p:cNvSpPr>
          <p:nvPr/>
        </p:nvSpPr>
        <p:spPr bwMode="auto">
          <a:xfrm>
            <a:off x="3846513" y="1390650"/>
            <a:ext cx="495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Line 10"/>
          <p:cNvSpPr>
            <a:spLocks noChangeShapeType="1"/>
          </p:cNvSpPr>
          <p:nvPr/>
        </p:nvSpPr>
        <p:spPr bwMode="auto">
          <a:xfrm>
            <a:off x="5434013" y="1398588"/>
            <a:ext cx="0" cy="96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 name="Line 11"/>
          <p:cNvSpPr>
            <a:spLocks noChangeShapeType="1"/>
          </p:cNvSpPr>
          <p:nvPr/>
        </p:nvSpPr>
        <p:spPr bwMode="auto">
          <a:xfrm>
            <a:off x="3852863" y="2359025"/>
            <a:ext cx="1579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Rectangle 12"/>
          <p:cNvSpPr>
            <a:spLocks noChangeArrowheads="1"/>
          </p:cNvSpPr>
          <p:nvPr/>
        </p:nvSpPr>
        <p:spPr bwMode="auto">
          <a:xfrm rot="-5400000">
            <a:off x="5268119" y="1769269"/>
            <a:ext cx="354012" cy="127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7421" name="Text Box 13"/>
          <p:cNvSpPr txBox="1">
            <a:spLocks noChangeArrowheads="1"/>
          </p:cNvSpPr>
          <p:nvPr/>
        </p:nvSpPr>
        <p:spPr bwMode="auto">
          <a:xfrm>
            <a:off x="5543550" y="1631950"/>
            <a:ext cx="39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p>
        </p:txBody>
      </p:sp>
      <p:grpSp>
        <p:nvGrpSpPr>
          <p:cNvPr id="17422" name="Group 14"/>
          <p:cNvGrpSpPr>
            <a:grpSpLocks/>
          </p:cNvGrpSpPr>
          <p:nvPr/>
        </p:nvGrpSpPr>
        <p:grpSpPr bwMode="auto">
          <a:xfrm rot="5400000">
            <a:off x="4254501" y="1338262"/>
            <a:ext cx="258762" cy="80963"/>
            <a:chOff x="3569" y="2245"/>
            <a:chExt cx="175" cy="55"/>
          </a:xfrm>
        </p:grpSpPr>
        <p:sp>
          <p:nvSpPr>
            <p:cNvPr id="17443" name="Line 15"/>
            <p:cNvSpPr>
              <a:spLocks noChangeShapeType="1"/>
            </p:cNvSpPr>
            <p:nvPr/>
          </p:nvSpPr>
          <p:spPr bwMode="auto">
            <a:xfrm flipH="1">
              <a:off x="3569" y="2245"/>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16"/>
            <p:cNvSpPr>
              <a:spLocks noChangeShapeType="1"/>
            </p:cNvSpPr>
            <p:nvPr/>
          </p:nvSpPr>
          <p:spPr bwMode="auto">
            <a:xfrm flipH="1">
              <a:off x="3573" y="2300"/>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23" name="Text Box 17"/>
          <p:cNvSpPr txBox="1">
            <a:spLocks noChangeArrowheads="1"/>
          </p:cNvSpPr>
          <p:nvPr/>
        </p:nvSpPr>
        <p:spPr bwMode="auto">
          <a:xfrm>
            <a:off x="3057525" y="1689100"/>
            <a:ext cx="63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a</a:t>
            </a:r>
            <a:r>
              <a:rPr lang="en-US"/>
              <a:t>(t)</a:t>
            </a:r>
          </a:p>
        </p:txBody>
      </p:sp>
      <p:sp>
        <p:nvSpPr>
          <p:cNvPr id="17424" name="Line 23"/>
          <p:cNvSpPr>
            <a:spLocks noChangeShapeType="1"/>
          </p:cNvSpPr>
          <p:nvPr/>
        </p:nvSpPr>
        <p:spPr bwMode="auto">
          <a:xfrm flipV="1">
            <a:off x="5913438" y="1535113"/>
            <a:ext cx="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24"/>
          <p:cNvSpPr txBox="1">
            <a:spLocks noChangeArrowheads="1"/>
          </p:cNvSpPr>
          <p:nvPr/>
        </p:nvSpPr>
        <p:spPr bwMode="auto">
          <a:xfrm>
            <a:off x="5983288" y="1712913"/>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r>
              <a:rPr lang="en-US"/>
              <a:t>(t)</a:t>
            </a:r>
          </a:p>
        </p:txBody>
      </p:sp>
      <p:sp>
        <p:nvSpPr>
          <p:cNvPr id="17426" name="Line 25"/>
          <p:cNvSpPr>
            <a:spLocks noChangeShapeType="1"/>
          </p:cNvSpPr>
          <p:nvPr/>
        </p:nvSpPr>
        <p:spPr bwMode="auto">
          <a:xfrm>
            <a:off x="4433888" y="1393825"/>
            <a:ext cx="977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27" name="Group 26"/>
          <p:cNvGrpSpPr>
            <a:grpSpLocks/>
          </p:cNvGrpSpPr>
          <p:nvPr/>
        </p:nvGrpSpPr>
        <p:grpSpPr bwMode="auto">
          <a:xfrm>
            <a:off x="3189288" y="4381500"/>
            <a:ext cx="1935162" cy="747713"/>
            <a:chOff x="2115" y="3314"/>
            <a:chExt cx="1106" cy="402"/>
          </a:xfrm>
        </p:grpSpPr>
        <p:sp>
          <p:nvSpPr>
            <p:cNvPr id="17441" name="Rectangle 27"/>
            <p:cNvSpPr>
              <a:spLocks noChangeArrowheads="1"/>
            </p:cNvSpPr>
            <p:nvPr/>
          </p:nvSpPr>
          <p:spPr bwMode="auto">
            <a:xfrm>
              <a:off x="2115" y="3314"/>
              <a:ext cx="1106" cy="4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7442" name="Object 28"/>
            <p:cNvGraphicFramePr>
              <a:graphicFrameLocks noChangeAspect="1"/>
            </p:cNvGraphicFramePr>
            <p:nvPr/>
          </p:nvGraphicFramePr>
          <p:xfrm>
            <a:off x="2384" y="3329"/>
            <a:ext cx="589" cy="371"/>
          </p:xfrm>
          <a:graphic>
            <a:graphicData uri="http://schemas.openxmlformats.org/presentationml/2006/ole">
              <mc:AlternateContent xmlns:mc="http://schemas.openxmlformats.org/markup-compatibility/2006">
                <mc:Choice xmlns:v="urn:schemas-microsoft-com:vml" Requires="v">
                  <p:oleObj spid="_x0000_s17477" name="Equation" r:id="rId8" imgW="685800" imgH="431800" progId="Equation.3">
                    <p:embed/>
                  </p:oleObj>
                </mc:Choice>
                <mc:Fallback>
                  <p:oleObj name="Equation" r:id="rId8" imgW="685800" imgH="4318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4" y="3329"/>
                          <a:ext cx="589"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28" name="Rectangle 29"/>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7429" name="Group 53"/>
          <p:cNvGrpSpPr>
            <a:grpSpLocks/>
          </p:cNvGrpSpPr>
          <p:nvPr/>
        </p:nvGrpSpPr>
        <p:grpSpPr bwMode="auto">
          <a:xfrm>
            <a:off x="3675063" y="1701800"/>
            <a:ext cx="349250" cy="349250"/>
            <a:chOff x="761" y="3789"/>
            <a:chExt cx="220" cy="220"/>
          </a:xfrm>
        </p:grpSpPr>
        <p:sp>
          <p:nvSpPr>
            <p:cNvPr id="17433" name="Oval 54"/>
            <p:cNvSpPr>
              <a:spLocks noChangeArrowheads="1"/>
            </p:cNvSpPr>
            <p:nvPr/>
          </p:nvSpPr>
          <p:spPr bwMode="auto">
            <a:xfrm>
              <a:off x="761" y="3789"/>
              <a:ext cx="220" cy="220"/>
            </a:xfrm>
            <a:prstGeom prst="ellipse">
              <a:avLst/>
            </a:prstGeom>
            <a:solidFill>
              <a:schemeClr val="bg1"/>
            </a:solidFill>
            <a:ln w="9525">
              <a:solidFill>
                <a:schemeClr val="tx1"/>
              </a:solidFill>
              <a:round/>
              <a:headEnd/>
              <a:tailEnd/>
            </a:ln>
          </p:spPr>
          <p:txBody>
            <a:bodyPr wrap="none" anchor="ctr"/>
            <a:lstStyle/>
            <a:p>
              <a:endParaRPr lang="en-US"/>
            </a:p>
          </p:txBody>
        </p:sp>
        <p:grpSp>
          <p:nvGrpSpPr>
            <p:cNvPr id="17434" name="Group 55"/>
            <p:cNvGrpSpPr>
              <a:grpSpLocks/>
            </p:cNvGrpSpPr>
            <p:nvPr/>
          </p:nvGrpSpPr>
          <p:grpSpPr bwMode="auto">
            <a:xfrm>
              <a:off x="810" y="3849"/>
              <a:ext cx="123" cy="98"/>
              <a:chOff x="901" y="2592"/>
              <a:chExt cx="201" cy="205"/>
            </a:xfrm>
          </p:grpSpPr>
          <p:grpSp>
            <p:nvGrpSpPr>
              <p:cNvPr id="17435" name="Group 56"/>
              <p:cNvGrpSpPr>
                <a:grpSpLocks/>
              </p:cNvGrpSpPr>
              <p:nvPr/>
            </p:nvGrpSpPr>
            <p:grpSpPr bwMode="auto">
              <a:xfrm>
                <a:off x="901" y="2592"/>
                <a:ext cx="101" cy="192"/>
                <a:chOff x="901" y="2592"/>
                <a:chExt cx="101" cy="192"/>
              </a:xfrm>
            </p:grpSpPr>
            <p:sp>
              <p:nvSpPr>
                <p:cNvPr id="17439" name="Arc 57"/>
                <p:cNvSpPr>
                  <a:spLocks/>
                </p:cNvSpPr>
                <p:nvPr/>
              </p:nvSpPr>
              <p:spPr bwMode="auto">
                <a:xfrm>
                  <a:off x="951" y="2592"/>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0" name="Arc 58"/>
                <p:cNvSpPr>
                  <a:spLocks/>
                </p:cNvSpPr>
                <p:nvPr/>
              </p:nvSpPr>
              <p:spPr bwMode="auto">
                <a:xfrm flipH="1">
                  <a:off x="901" y="2593"/>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7436" name="Group 59"/>
              <p:cNvGrpSpPr>
                <a:grpSpLocks/>
              </p:cNvGrpSpPr>
              <p:nvPr/>
            </p:nvGrpSpPr>
            <p:grpSpPr bwMode="auto">
              <a:xfrm flipV="1">
                <a:off x="1001" y="2605"/>
                <a:ext cx="101" cy="192"/>
                <a:chOff x="901" y="2592"/>
                <a:chExt cx="101" cy="192"/>
              </a:xfrm>
            </p:grpSpPr>
            <p:sp>
              <p:nvSpPr>
                <p:cNvPr id="17437" name="Arc 60"/>
                <p:cNvSpPr>
                  <a:spLocks/>
                </p:cNvSpPr>
                <p:nvPr/>
              </p:nvSpPr>
              <p:spPr bwMode="auto">
                <a:xfrm>
                  <a:off x="951" y="2592"/>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8" name="Arc 61"/>
                <p:cNvSpPr>
                  <a:spLocks/>
                </p:cNvSpPr>
                <p:nvPr/>
              </p:nvSpPr>
              <p:spPr bwMode="auto">
                <a:xfrm flipH="1">
                  <a:off x="901" y="2593"/>
                  <a:ext cx="51" cy="191"/>
                </a:xfrm>
                <a:custGeom>
                  <a:avLst/>
                  <a:gdLst>
                    <a:gd name="T0" fmla="*/ 0 w 19539"/>
                    <a:gd name="T1" fmla="*/ 0 h 21600"/>
                    <a:gd name="T2" fmla="*/ 0 w 19539"/>
                    <a:gd name="T3" fmla="*/ 0 h 21600"/>
                    <a:gd name="T4" fmla="*/ 0 w 19539"/>
                    <a:gd name="T5" fmla="*/ 0 h 21600"/>
                    <a:gd name="T6" fmla="*/ 0 60000 65536"/>
                    <a:gd name="T7" fmla="*/ 0 60000 65536"/>
                    <a:gd name="T8" fmla="*/ 0 60000 65536"/>
                    <a:gd name="T9" fmla="*/ 0 w 19539"/>
                    <a:gd name="T10" fmla="*/ 0 h 21600"/>
                    <a:gd name="T11" fmla="*/ 19539 w 19539"/>
                    <a:gd name="T12" fmla="*/ 21600 h 21600"/>
                  </a:gdLst>
                  <a:ahLst/>
                  <a:cxnLst>
                    <a:cxn ang="T6">
                      <a:pos x="T0" y="T1"/>
                    </a:cxn>
                    <a:cxn ang="T7">
                      <a:pos x="T2" y="T3"/>
                    </a:cxn>
                    <a:cxn ang="T8">
                      <a:pos x="T4" y="T5"/>
                    </a:cxn>
                  </a:cxnLst>
                  <a:rect l="T9" t="T10" r="T11" b="T12"/>
                  <a:pathLst>
                    <a:path w="19539" h="21600" fill="none" extrusionOk="0">
                      <a:moveTo>
                        <a:pt x="-1" y="0"/>
                      </a:moveTo>
                      <a:cubicBezTo>
                        <a:pt x="8363" y="0"/>
                        <a:pt x="15974" y="4827"/>
                        <a:pt x="19539" y="12392"/>
                      </a:cubicBezTo>
                    </a:path>
                    <a:path w="19539" h="21600" stroke="0" extrusionOk="0">
                      <a:moveTo>
                        <a:pt x="-1" y="0"/>
                      </a:moveTo>
                      <a:cubicBezTo>
                        <a:pt x="8363" y="0"/>
                        <a:pt x="15974" y="4827"/>
                        <a:pt x="19539" y="1239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grpSp>
        <p:nvGrpSpPr>
          <p:cNvPr id="17430" name="Group 62"/>
          <p:cNvGrpSpPr>
            <a:grpSpLocks/>
          </p:cNvGrpSpPr>
          <p:nvPr/>
        </p:nvGrpSpPr>
        <p:grpSpPr bwMode="auto">
          <a:xfrm>
            <a:off x="376238" y="5383213"/>
            <a:ext cx="8389937" cy="652462"/>
            <a:chOff x="247" y="3336"/>
            <a:chExt cx="5285" cy="411"/>
          </a:xfrm>
        </p:grpSpPr>
        <p:sp>
          <p:nvSpPr>
            <p:cNvPr id="17431" name="Text Box 63"/>
            <p:cNvSpPr txBox="1">
              <a:spLocks noChangeArrowheads="1"/>
            </p:cNvSpPr>
            <p:nvPr/>
          </p:nvSpPr>
          <p:spPr bwMode="auto">
            <a:xfrm>
              <a:off x="294" y="3348"/>
              <a:ext cx="51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u="sng">
                  <a:ea typeface="SimSun" pitchFamily="2" charset="-122"/>
                </a:rPr>
                <a:t>So we can deduce the lower bandwidth frequency from the time constant of the droop along the top edge of the pulse response and ‘vice versa’.</a:t>
              </a:r>
              <a:endParaRPr lang="el-GR" i="1" u="sng">
                <a:latin typeface="Times New Roman" pitchFamily="18" charset="0"/>
                <a:cs typeface="Times New Roman" pitchFamily="18" charset="0"/>
              </a:endParaRPr>
            </a:p>
          </p:txBody>
        </p:sp>
        <p:sp>
          <p:nvSpPr>
            <p:cNvPr id="17432" name="Rectangle 64"/>
            <p:cNvSpPr>
              <a:spLocks noChangeArrowheads="1"/>
            </p:cNvSpPr>
            <p:nvPr/>
          </p:nvSpPr>
          <p:spPr bwMode="auto">
            <a:xfrm>
              <a:off x="247" y="3336"/>
              <a:ext cx="5285" cy="41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5990375-FE4F-4803-BD6D-92EDFAC58510}" type="slidenum">
              <a:rPr lang="en-GB" altLang="en-US" sz="1200" smtClean="0">
                <a:latin typeface="Garamond" pitchFamily="18" charset="0"/>
              </a:rPr>
              <a:pPr eaLnBrk="1" hangingPunct="1"/>
              <a:t>18</a:t>
            </a:fld>
            <a:endParaRPr lang="en-GB" altLang="en-US" sz="1200" smtClean="0">
              <a:latin typeface="Garamond" pitchFamily="18" charset="0"/>
            </a:endParaRPr>
          </a:p>
        </p:txBody>
      </p:sp>
      <p:sp>
        <p:nvSpPr>
          <p:cNvPr id="18435" name="Text Box 3"/>
          <p:cNvSpPr txBox="1">
            <a:spLocks noChangeArrowheads="1"/>
          </p:cNvSpPr>
          <p:nvPr/>
        </p:nvSpPr>
        <p:spPr bwMode="auto">
          <a:xfrm>
            <a:off x="371475" y="882650"/>
            <a:ext cx="8401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same consideration applies to the response of any first order system. The upper and lower corner frequencies of the system may be determined from the pulse response and ‘vice versa’.    </a:t>
            </a:r>
            <a:endParaRPr lang="el-GR">
              <a:latin typeface="Times New Roman" pitchFamily="18" charset="0"/>
              <a:cs typeface="Times New Roman" pitchFamily="18" charset="0"/>
            </a:endParaRPr>
          </a:p>
        </p:txBody>
      </p:sp>
      <p:grpSp>
        <p:nvGrpSpPr>
          <p:cNvPr id="18436" name="Group 24"/>
          <p:cNvGrpSpPr>
            <a:grpSpLocks/>
          </p:cNvGrpSpPr>
          <p:nvPr/>
        </p:nvGrpSpPr>
        <p:grpSpPr bwMode="auto">
          <a:xfrm>
            <a:off x="1122363" y="4125913"/>
            <a:ext cx="6737350" cy="2062162"/>
            <a:chOff x="707" y="2785"/>
            <a:chExt cx="4244" cy="1299"/>
          </a:xfrm>
        </p:grpSpPr>
        <p:grpSp>
          <p:nvGrpSpPr>
            <p:cNvPr id="18471" name="Group 25"/>
            <p:cNvGrpSpPr>
              <a:grpSpLocks/>
            </p:cNvGrpSpPr>
            <p:nvPr/>
          </p:nvGrpSpPr>
          <p:grpSpPr bwMode="auto">
            <a:xfrm>
              <a:off x="1425" y="2785"/>
              <a:ext cx="3526" cy="1299"/>
              <a:chOff x="1447" y="2709"/>
              <a:chExt cx="4068" cy="1499"/>
            </a:xfrm>
          </p:grpSpPr>
          <p:sp>
            <p:nvSpPr>
              <p:cNvPr id="18476" name="Line 26"/>
              <p:cNvSpPr>
                <a:spLocks noChangeShapeType="1"/>
              </p:cNvSpPr>
              <p:nvPr/>
            </p:nvSpPr>
            <p:spPr bwMode="auto">
              <a:xfrm>
                <a:off x="1808" y="3865"/>
                <a:ext cx="2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7" name="Line 27"/>
              <p:cNvSpPr>
                <a:spLocks noChangeShapeType="1"/>
              </p:cNvSpPr>
              <p:nvPr/>
            </p:nvSpPr>
            <p:spPr bwMode="auto">
              <a:xfrm flipV="1">
                <a:off x="1936" y="2800"/>
                <a:ext cx="0" cy="12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78" name="Group 28"/>
              <p:cNvGrpSpPr>
                <a:grpSpLocks/>
              </p:cNvGrpSpPr>
              <p:nvPr/>
            </p:nvGrpSpPr>
            <p:grpSpPr bwMode="auto">
              <a:xfrm>
                <a:off x="2063" y="3060"/>
                <a:ext cx="2167" cy="532"/>
                <a:chOff x="2063" y="3060"/>
                <a:chExt cx="2167" cy="532"/>
              </a:xfrm>
            </p:grpSpPr>
            <p:sp>
              <p:nvSpPr>
                <p:cNvPr id="18488" name="Line 29"/>
                <p:cNvSpPr>
                  <a:spLocks noChangeShapeType="1"/>
                </p:cNvSpPr>
                <p:nvPr/>
              </p:nvSpPr>
              <p:spPr bwMode="auto">
                <a:xfrm flipH="1">
                  <a:off x="2559" y="3061"/>
                  <a:ext cx="11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9" name="Arc 30"/>
                <p:cNvSpPr>
                  <a:spLocks/>
                </p:cNvSpPr>
                <p:nvPr/>
              </p:nvSpPr>
              <p:spPr bwMode="auto">
                <a:xfrm flipH="1">
                  <a:off x="2404" y="3060"/>
                  <a:ext cx="155" cy="241"/>
                </a:xfrm>
                <a:custGeom>
                  <a:avLst/>
                  <a:gdLst>
                    <a:gd name="T0" fmla="*/ 0 w 15604"/>
                    <a:gd name="T1" fmla="*/ 0 h 21600"/>
                    <a:gd name="T2" fmla="*/ 0 w 15604"/>
                    <a:gd name="T3" fmla="*/ 0 h 21600"/>
                    <a:gd name="T4" fmla="*/ 0 w 15604"/>
                    <a:gd name="T5" fmla="*/ 0 h 21600"/>
                    <a:gd name="T6" fmla="*/ 0 60000 65536"/>
                    <a:gd name="T7" fmla="*/ 0 60000 65536"/>
                    <a:gd name="T8" fmla="*/ 0 60000 65536"/>
                    <a:gd name="T9" fmla="*/ 0 w 15604"/>
                    <a:gd name="T10" fmla="*/ 0 h 21600"/>
                    <a:gd name="T11" fmla="*/ 15604 w 15604"/>
                    <a:gd name="T12" fmla="*/ 21600 h 21600"/>
                  </a:gdLst>
                  <a:ahLst/>
                  <a:cxnLst>
                    <a:cxn ang="T6">
                      <a:pos x="T0" y="T1"/>
                    </a:cxn>
                    <a:cxn ang="T7">
                      <a:pos x="T2" y="T3"/>
                    </a:cxn>
                    <a:cxn ang="T8">
                      <a:pos x="T4" y="T5"/>
                    </a:cxn>
                  </a:cxnLst>
                  <a:rect l="T9" t="T10" r="T11" b="T12"/>
                  <a:pathLst>
                    <a:path w="15604" h="21600" fill="none" extrusionOk="0">
                      <a:moveTo>
                        <a:pt x="-1" y="0"/>
                      </a:moveTo>
                      <a:cubicBezTo>
                        <a:pt x="5892" y="0"/>
                        <a:pt x="11529" y="2407"/>
                        <a:pt x="15604" y="6664"/>
                      </a:cubicBezTo>
                    </a:path>
                    <a:path w="15604" h="21600" stroke="0" extrusionOk="0">
                      <a:moveTo>
                        <a:pt x="-1" y="0"/>
                      </a:moveTo>
                      <a:cubicBezTo>
                        <a:pt x="5892" y="0"/>
                        <a:pt x="11529" y="2407"/>
                        <a:pt x="15604" y="666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90" name="Line 31"/>
                <p:cNvSpPr>
                  <a:spLocks noChangeShapeType="1"/>
                </p:cNvSpPr>
                <p:nvPr/>
              </p:nvSpPr>
              <p:spPr bwMode="auto">
                <a:xfrm flipH="1">
                  <a:off x="2063" y="3134"/>
                  <a:ext cx="34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1" name="Arc 32"/>
                <p:cNvSpPr>
                  <a:spLocks/>
                </p:cNvSpPr>
                <p:nvPr/>
              </p:nvSpPr>
              <p:spPr bwMode="auto">
                <a:xfrm>
                  <a:off x="3733" y="3062"/>
                  <a:ext cx="155" cy="241"/>
                </a:xfrm>
                <a:custGeom>
                  <a:avLst/>
                  <a:gdLst>
                    <a:gd name="T0" fmla="*/ 0 w 15604"/>
                    <a:gd name="T1" fmla="*/ 0 h 21600"/>
                    <a:gd name="T2" fmla="*/ 0 w 15604"/>
                    <a:gd name="T3" fmla="*/ 0 h 21600"/>
                    <a:gd name="T4" fmla="*/ 0 w 15604"/>
                    <a:gd name="T5" fmla="*/ 0 h 21600"/>
                    <a:gd name="T6" fmla="*/ 0 60000 65536"/>
                    <a:gd name="T7" fmla="*/ 0 60000 65536"/>
                    <a:gd name="T8" fmla="*/ 0 60000 65536"/>
                    <a:gd name="T9" fmla="*/ 0 w 15604"/>
                    <a:gd name="T10" fmla="*/ 0 h 21600"/>
                    <a:gd name="T11" fmla="*/ 15604 w 15604"/>
                    <a:gd name="T12" fmla="*/ 21600 h 21600"/>
                  </a:gdLst>
                  <a:ahLst/>
                  <a:cxnLst>
                    <a:cxn ang="T6">
                      <a:pos x="T0" y="T1"/>
                    </a:cxn>
                    <a:cxn ang="T7">
                      <a:pos x="T2" y="T3"/>
                    </a:cxn>
                    <a:cxn ang="T8">
                      <a:pos x="T4" y="T5"/>
                    </a:cxn>
                  </a:cxnLst>
                  <a:rect l="T9" t="T10" r="T11" b="T12"/>
                  <a:pathLst>
                    <a:path w="15604" h="21600" fill="none" extrusionOk="0">
                      <a:moveTo>
                        <a:pt x="-1" y="0"/>
                      </a:moveTo>
                      <a:cubicBezTo>
                        <a:pt x="5892" y="0"/>
                        <a:pt x="11529" y="2407"/>
                        <a:pt x="15604" y="6664"/>
                      </a:cubicBezTo>
                    </a:path>
                    <a:path w="15604" h="21600" stroke="0" extrusionOk="0">
                      <a:moveTo>
                        <a:pt x="-1" y="0"/>
                      </a:moveTo>
                      <a:cubicBezTo>
                        <a:pt x="5892" y="0"/>
                        <a:pt x="11529" y="2407"/>
                        <a:pt x="15604" y="666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92" name="Line 33"/>
                <p:cNvSpPr>
                  <a:spLocks noChangeShapeType="1"/>
                </p:cNvSpPr>
                <p:nvPr/>
              </p:nvSpPr>
              <p:spPr bwMode="auto">
                <a:xfrm>
                  <a:off x="3888" y="3143"/>
                  <a:ext cx="34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9" name="Text Box 34"/>
              <p:cNvSpPr txBox="1">
                <a:spLocks noChangeArrowheads="1"/>
              </p:cNvSpPr>
              <p:nvPr/>
            </p:nvSpPr>
            <p:spPr bwMode="auto">
              <a:xfrm>
                <a:off x="1447" y="2709"/>
                <a:ext cx="67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A</a:t>
                </a:r>
                <a:r>
                  <a:rPr lang="en-US" sz="1400" baseline="-25000"/>
                  <a:t> </a:t>
                </a:r>
                <a:r>
                  <a:rPr lang="en-US" sz="1400"/>
                  <a:t>(dB)</a:t>
                </a:r>
              </a:p>
            </p:txBody>
          </p:sp>
          <p:sp>
            <p:nvSpPr>
              <p:cNvPr id="18480" name="Text Box 35"/>
              <p:cNvSpPr txBox="1">
                <a:spLocks noChangeArrowheads="1"/>
              </p:cNvSpPr>
              <p:nvPr/>
            </p:nvSpPr>
            <p:spPr bwMode="auto">
              <a:xfrm>
                <a:off x="4712" y="3739"/>
                <a:ext cx="80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Log</a:t>
                </a:r>
                <a:r>
                  <a:rPr lang="en-US" sz="1400" baseline="-25000"/>
                  <a:t>10</a:t>
                </a:r>
                <a:r>
                  <a:rPr lang="en-US" sz="1400"/>
                  <a:t> f</a:t>
                </a:r>
                <a:endParaRPr lang="en-US" sz="1400" baseline="-25000"/>
              </a:p>
            </p:txBody>
          </p:sp>
          <p:sp>
            <p:nvSpPr>
              <p:cNvPr id="18481" name="Line 36"/>
              <p:cNvSpPr>
                <a:spLocks noChangeShapeType="1"/>
              </p:cNvSpPr>
              <p:nvPr/>
            </p:nvSpPr>
            <p:spPr bwMode="auto">
              <a:xfrm flipH="1">
                <a:off x="2341" y="3061"/>
                <a:ext cx="1647"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2" name="Line 37"/>
              <p:cNvSpPr>
                <a:spLocks noChangeShapeType="1"/>
              </p:cNvSpPr>
              <p:nvPr/>
            </p:nvSpPr>
            <p:spPr bwMode="auto">
              <a:xfrm flipV="1">
                <a:off x="2116" y="2960"/>
                <a:ext cx="415" cy="55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3" name="Line 38"/>
              <p:cNvSpPr>
                <a:spLocks noChangeShapeType="1"/>
              </p:cNvSpPr>
              <p:nvPr/>
            </p:nvSpPr>
            <p:spPr bwMode="auto">
              <a:xfrm flipH="1" flipV="1">
                <a:off x="3746" y="2950"/>
                <a:ext cx="415" cy="55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4" name="Line 39"/>
              <p:cNvSpPr>
                <a:spLocks noChangeShapeType="1"/>
              </p:cNvSpPr>
              <p:nvPr/>
            </p:nvSpPr>
            <p:spPr bwMode="auto">
              <a:xfrm>
                <a:off x="2452" y="2940"/>
                <a:ext cx="0" cy="10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5" name="Line 40"/>
              <p:cNvSpPr>
                <a:spLocks noChangeShapeType="1"/>
              </p:cNvSpPr>
              <p:nvPr/>
            </p:nvSpPr>
            <p:spPr bwMode="auto">
              <a:xfrm>
                <a:off x="3835" y="2937"/>
                <a:ext cx="0" cy="10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6" name="Text Box 41"/>
              <p:cNvSpPr txBox="1">
                <a:spLocks noChangeArrowheads="1"/>
              </p:cNvSpPr>
              <p:nvPr/>
            </p:nvSpPr>
            <p:spPr bwMode="auto">
              <a:xfrm>
                <a:off x="2363" y="3938"/>
                <a:ext cx="2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f</a:t>
                </a:r>
                <a:r>
                  <a:rPr lang="en-US" sz="1800" baseline="-25000"/>
                  <a:t>L</a:t>
                </a:r>
              </a:p>
            </p:txBody>
          </p:sp>
          <p:sp>
            <p:nvSpPr>
              <p:cNvPr id="18487" name="Text Box 42"/>
              <p:cNvSpPr txBox="1">
                <a:spLocks noChangeArrowheads="1"/>
              </p:cNvSpPr>
              <p:nvPr/>
            </p:nvSpPr>
            <p:spPr bwMode="auto">
              <a:xfrm>
                <a:off x="3700" y="3941"/>
                <a:ext cx="26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f</a:t>
                </a:r>
                <a:r>
                  <a:rPr lang="en-US" sz="1800" baseline="-25000"/>
                  <a:t>H</a:t>
                </a:r>
              </a:p>
            </p:txBody>
          </p:sp>
        </p:grpSp>
        <p:sp>
          <p:nvSpPr>
            <p:cNvPr id="18472" name="Text Box 43"/>
            <p:cNvSpPr txBox="1">
              <a:spLocks noChangeArrowheads="1"/>
            </p:cNvSpPr>
            <p:nvPr/>
          </p:nvSpPr>
          <p:spPr bwMode="auto">
            <a:xfrm>
              <a:off x="3885" y="2994"/>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-20 dB/decade</a:t>
              </a:r>
            </a:p>
          </p:txBody>
        </p:sp>
        <p:sp>
          <p:nvSpPr>
            <p:cNvPr id="18473" name="Line 44"/>
            <p:cNvSpPr>
              <a:spLocks noChangeShapeType="1"/>
            </p:cNvSpPr>
            <p:nvPr/>
          </p:nvSpPr>
          <p:spPr bwMode="auto">
            <a:xfrm flipH="1">
              <a:off x="3724" y="3181"/>
              <a:ext cx="167" cy="1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4" name="Text Box 45"/>
            <p:cNvSpPr txBox="1">
              <a:spLocks noChangeArrowheads="1"/>
            </p:cNvSpPr>
            <p:nvPr/>
          </p:nvSpPr>
          <p:spPr bwMode="auto">
            <a:xfrm>
              <a:off x="707" y="3144"/>
              <a:ext cx="9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+20 dB/decade</a:t>
              </a:r>
            </a:p>
          </p:txBody>
        </p:sp>
        <p:sp>
          <p:nvSpPr>
            <p:cNvPr id="18475" name="Line 46"/>
            <p:cNvSpPr>
              <a:spLocks noChangeShapeType="1"/>
            </p:cNvSpPr>
            <p:nvPr/>
          </p:nvSpPr>
          <p:spPr bwMode="auto">
            <a:xfrm>
              <a:off x="1668" y="3289"/>
              <a:ext cx="361" cy="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37" name="Rectangle 47"/>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8438" name="Group 81"/>
          <p:cNvGrpSpPr>
            <a:grpSpLocks/>
          </p:cNvGrpSpPr>
          <p:nvPr/>
        </p:nvGrpSpPr>
        <p:grpSpPr bwMode="auto">
          <a:xfrm>
            <a:off x="388938" y="1639888"/>
            <a:ext cx="7918450" cy="2449512"/>
            <a:chOff x="245" y="1033"/>
            <a:chExt cx="4988" cy="1543"/>
          </a:xfrm>
        </p:grpSpPr>
        <p:sp>
          <p:nvSpPr>
            <p:cNvPr id="18439" name="Text Box 23"/>
            <p:cNvSpPr txBox="1">
              <a:spLocks noChangeArrowheads="1"/>
            </p:cNvSpPr>
            <p:nvPr/>
          </p:nvSpPr>
          <p:spPr bwMode="auto">
            <a:xfrm>
              <a:off x="245" y="1033"/>
              <a:ext cx="1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e.g. an amplifier</a:t>
              </a:r>
              <a:r>
                <a:rPr lang="en-GB" altLang="zh-CN" sz="1800" u="sng">
                  <a:ea typeface="SimSun" pitchFamily="2" charset="-122"/>
                </a:rPr>
                <a:t>    </a:t>
              </a:r>
              <a:endParaRPr lang="el-GR" sz="1800" u="sng">
                <a:latin typeface="Times New Roman" pitchFamily="18" charset="0"/>
                <a:cs typeface="Times New Roman" pitchFamily="18" charset="0"/>
              </a:endParaRPr>
            </a:p>
          </p:txBody>
        </p:sp>
        <p:sp>
          <p:nvSpPr>
            <p:cNvPr id="18440" name="Line 49"/>
            <p:cNvSpPr>
              <a:spLocks noChangeShapeType="1"/>
            </p:cNvSpPr>
            <p:nvPr/>
          </p:nvSpPr>
          <p:spPr bwMode="auto">
            <a:xfrm>
              <a:off x="1197" y="2112"/>
              <a:ext cx="25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1" name="Line 50"/>
            <p:cNvSpPr>
              <a:spLocks noChangeShapeType="1"/>
            </p:cNvSpPr>
            <p:nvPr/>
          </p:nvSpPr>
          <p:spPr bwMode="auto">
            <a:xfrm flipV="1">
              <a:off x="1341" y="1499"/>
              <a:ext cx="0" cy="10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2" name="Arc 51"/>
            <p:cNvSpPr>
              <a:spLocks/>
            </p:cNvSpPr>
            <p:nvPr/>
          </p:nvSpPr>
          <p:spPr bwMode="auto">
            <a:xfrm flipH="1">
              <a:off x="1212" y="1778"/>
              <a:ext cx="137" cy="5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3" name="Arc 52"/>
            <p:cNvSpPr>
              <a:spLocks/>
            </p:cNvSpPr>
            <p:nvPr/>
          </p:nvSpPr>
          <p:spPr bwMode="auto">
            <a:xfrm flipH="1" flipV="1">
              <a:off x="2011" y="1867"/>
              <a:ext cx="137" cy="5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4" name="Arc 53"/>
            <p:cNvSpPr>
              <a:spLocks/>
            </p:cNvSpPr>
            <p:nvPr/>
          </p:nvSpPr>
          <p:spPr bwMode="auto">
            <a:xfrm flipH="1" flipV="1">
              <a:off x="1354" y="1758"/>
              <a:ext cx="656" cy="103"/>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5" name="Arc 54"/>
            <p:cNvSpPr>
              <a:spLocks/>
            </p:cNvSpPr>
            <p:nvPr/>
          </p:nvSpPr>
          <p:spPr bwMode="auto">
            <a:xfrm flipH="1">
              <a:off x="2143" y="2362"/>
              <a:ext cx="655" cy="103"/>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6" name="Arc 55"/>
            <p:cNvSpPr>
              <a:spLocks/>
            </p:cNvSpPr>
            <p:nvPr/>
          </p:nvSpPr>
          <p:spPr bwMode="auto">
            <a:xfrm flipH="1">
              <a:off x="2801" y="1784"/>
              <a:ext cx="137"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7" name="Arc 56"/>
            <p:cNvSpPr>
              <a:spLocks/>
            </p:cNvSpPr>
            <p:nvPr/>
          </p:nvSpPr>
          <p:spPr bwMode="auto">
            <a:xfrm flipH="1" flipV="1">
              <a:off x="2943" y="1765"/>
              <a:ext cx="656" cy="102"/>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8448" name="Group 57"/>
            <p:cNvGrpSpPr>
              <a:grpSpLocks/>
            </p:cNvGrpSpPr>
            <p:nvPr/>
          </p:nvGrpSpPr>
          <p:grpSpPr bwMode="auto">
            <a:xfrm>
              <a:off x="1216" y="1815"/>
              <a:ext cx="3172" cy="591"/>
              <a:chOff x="1346" y="2148"/>
              <a:chExt cx="5758" cy="1017"/>
            </a:xfrm>
          </p:grpSpPr>
          <p:grpSp>
            <p:nvGrpSpPr>
              <p:cNvPr id="18461" name="Group 58"/>
              <p:cNvGrpSpPr>
                <a:grpSpLocks/>
              </p:cNvGrpSpPr>
              <p:nvPr/>
            </p:nvGrpSpPr>
            <p:grpSpPr bwMode="auto">
              <a:xfrm>
                <a:off x="1346" y="2151"/>
                <a:ext cx="2871" cy="1014"/>
                <a:chOff x="1346" y="2151"/>
                <a:chExt cx="2871" cy="1014"/>
              </a:xfrm>
            </p:grpSpPr>
            <p:sp>
              <p:nvSpPr>
                <p:cNvPr id="18467" name="Line 59"/>
                <p:cNvSpPr>
                  <a:spLocks noChangeShapeType="1"/>
                </p:cNvSpPr>
                <p:nvPr/>
              </p:nvSpPr>
              <p:spPr bwMode="auto">
                <a:xfrm flipV="1">
                  <a:off x="1346" y="2158"/>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8" name="Line 60"/>
                <p:cNvSpPr>
                  <a:spLocks noChangeShapeType="1"/>
                </p:cNvSpPr>
                <p:nvPr/>
              </p:nvSpPr>
              <p:spPr bwMode="auto">
                <a:xfrm>
                  <a:off x="1346" y="2151"/>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9" name="Line 61"/>
                <p:cNvSpPr>
                  <a:spLocks noChangeShapeType="1"/>
                </p:cNvSpPr>
                <p:nvPr/>
              </p:nvSpPr>
              <p:spPr bwMode="auto">
                <a:xfrm flipV="1">
                  <a:off x="2780" y="2156"/>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0" name="Line 62"/>
                <p:cNvSpPr>
                  <a:spLocks noChangeShapeType="1"/>
                </p:cNvSpPr>
                <p:nvPr/>
              </p:nvSpPr>
              <p:spPr bwMode="auto">
                <a:xfrm>
                  <a:off x="2780" y="3162"/>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62" name="Group 63"/>
              <p:cNvGrpSpPr>
                <a:grpSpLocks/>
              </p:cNvGrpSpPr>
              <p:nvPr/>
            </p:nvGrpSpPr>
            <p:grpSpPr bwMode="auto">
              <a:xfrm>
                <a:off x="4233" y="2148"/>
                <a:ext cx="2871" cy="1014"/>
                <a:chOff x="1346" y="2151"/>
                <a:chExt cx="2871" cy="1014"/>
              </a:xfrm>
            </p:grpSpPr>
            <p:sp>
              <p:nvSpPr>
                <p:cNvPr id="18463" name="Line 64"/>
                <p:cNvSpPr>
                  <a:spLocks noChangeShapeType="1"/>
                </p:cNvSpPr>
                <p:nvPr/>
              </p:nvSpPr>
              <p:spPr bwMode="auto">
                <a:xfrm flipV="1">
                  <a:off x="1346" y="2158"/>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4" name="Line 65"/>
                <p:cNvSpPr>
                  <a:spLocks noChangeShapeType="1"/>
                </p:cNvSpPr>
                <p:nvPr/>
              </p:nvSpPr>
              <p:spPr bwMode="auto">
                <a:xfrm>
                  <a:off x="1346" y="2151"/>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5" name="Line 66"/>
                <p:cNvSpPr>
                  <a:spLocks noChangeShapeType="1"/>
                </p:cNvSpPr>
                <p:nvPr/>
              </p:nvSpPr>
              <p:spPr bwMode="auto">
                <a:xfrm flipV="1">
                  <a:off x="2780" y="2156"/>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6" name="Line 67"/>
                <p:cNvSpPr>
                  <a:spLocks noChangeShapeType="1"/>
                </p:cNvSpPr>
                <p:nvPr/>
              </p:nvSpPr>
              <p:spPr bwMode="auto">
                <a:xfrm>
                  <a:off x="2780" y="3162"/>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8449" name="Text Box 68"/>
            <p:cNvSpPr txBox="1">
              <a:spLocks noChangeArrowheads="1"/>
            </p:cNvSpPr>
            <p:nvPr/>
          </p:nvSpPr>
          <p:spPr bwMode="auto">
            <a:xfrm>
              <a:off x="1644" y="1191"/>
              <a:ext cx="81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Input waveform</a:t>
              </a:r>
              <a:endParaRPr lang="en-GB" altLang="zh-CN" sz="1400">
                <a:ea typeface="SimSun" pitchFamily="2" charset="-122"/>
              </a:endParaRPr>
            </a:p>
          </p:txBody>
        </p:sp>
        <p:sp>
          <p:nvSpPr>
            <p:cNvPr id="18450" name="Text Box 69"/>
            <p:cNvSpPr txBox="1">
              <a:spLocks noChangeArrowheads="1"/>
            </p:cNvSpPr>
            <p:nvPr/>
          </p:nvSpPr>
          <p:spPr bwMode="auto">
            <a:xfrm>
              <a:off x="1954" y="1507"/>
              <a:ext cx="81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Output waveform</a:t>
              </a:r>
              <a:endParaRPr lang="en-GB" altLang="zh-CN" sz="1400">
                <a:ea typeface="SimSun" pitchFamily="2" charset="-122"/>
              </a:endParaRPr>
            </a:p>
          </p:txBody>
        </p:sp>
        <p:sp>
          <p:nvSpPr>
            <p:cNvPr id="18451" name="Line 70"/>
            <p:cNvSpPr>
              <a:spLocks noChangeShapeType="1"/>
            </p:cNvSpPr>
            <p:nvPr/>
          </p:nvSpPr>
          <p:spPr bwMode="auto">
            <a:xfrm flipH="1">
              <a:off x="1875" y="1719"/>
              <a:ext cx="85"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71"/>
            <p:cNvSpPr>
              <a:spLocks noChangeShapeType="1"/>
            </p:cNvSpPr>
            <p:nvPr/>
          </p:nvSpPr>
          <p:spPr bwMode="auto">
            <a:xfrm flipH="1">
              <a:off x="3411" y="1670"/>
              <a:ext cx="308" cy="1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Text Box 72"/>
            <p:cNvSpPr txBox="1">
              <a:spLocks noChangeArrowheads="1"/>
            </p:cNvSpPr>
            <p:nvPr/>
          </p:nvSpPr>
          <p:spPr bwMode="auto">
            <a:xfrm>
              <a:off x="3781" y="2028"/>
              <a:ext cx="3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time</a:t>
              </a:r>
              <a:endParaRPr lang="en-GB" altLang="zh-CN" sz="1400">
                <a:ea typeface="SimSun" pitchFamily="2" charset="-122"/>
              </a:endParaRPr>
            </a:p>
          </p:txBody>
        </p:sp>
        <p:sp>
          <p:nvSpPr>
            <p:cNvPr id="18454" name="Text Box 73"/>
            <p:cNvSpPr txBox="1">
              <a:spLocks noChangeArrowheads="1"/>
            </p:cNvSpPr>
            <p:nvPr/>
          </p:nvSpPr>
          <p:spPr bwMode="auto">
            <a:xfrm>
              <a:off x="1105" y="1317"/>
              <a:ext cx="5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voltage</a:t>
              </a:r>
              <a:endParaRPr lang="en-GB" altLang="zh-CN" sz="1400">
                <a:ea typeface="SimSun" pitchFamily="2" charset="-122"/>
              </a:endParaRPr>
            </a:p>
          </p:txBody>
        </p:sp>
        <p:sp>
          <p:nvSpPr>
            <p:cNvPr id="18455" name="Arc 74"/>
            <p:cNvSpPr>
              <a:spLocks/>
            </p:cNvSpPr>
            <p:nvPr/>
          </p:nvSpPr>
          <p:spPr bwMode="auto">
            <a:xfrm flipH="1" flipV="1">
              <a:off x="3595" y="1870"/>
              <a:ext cx="137" cy="5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6" name="Arc 75"/>
            <p:cNvSpPr>
              <a:spLocks/>
            </p:cNvSpPr>
            <p:nvPr/>
          </p:nvSpPr>
          <p:spPr bwMode="auto">
            <a:xfrm flipH="1">
              <a:off x="3727" y="2365"/>
              <a:ext cx="655" cy="102"/>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7" name="Text Box 76"/>
            <p:cNvSpPr txBox="1">
              <a:spLocks noChangeArrowheads="1"/>
            </p:cNvSpPr>
            <p:nvPr/>
          </p:nvSpPr>
          <p:spPr bwMode="auto">
            <a:xfrm>
              <a:off x="2386" y="1127"/>
              <a:ext cx="156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Rise time related to high frequency performance (f</a:t>
              </a:r>
              <a:r>
                <a:rPr lang="en-US" sz="1400" baseline="-25000"/>
                <a:t>H</a:t>
              </a:r>
              <a:r>
                <a:rPr lang="en-US" sz="1400"/>
                <a:t>)</a:t>
              </a:r>
              <a:endParaRPr lang="en-GB" altLang="zh-CN" sz="1400">
                <a:ea typeface="SimSun" pitchFamily="2" charset="-122"/>
              </a:endParaRPr>
            </a:p>
          </p:txBody>
        </p:sp>
        <p:sp>
          <p:nvSpPr>
            <p:cNvPr id="18458" name="Line 77"/>
            <p:cNvSpPr>
              <a:spLocks noChangeShapeType="1"/>
            </p:cNvSpPr>
            <p:nvPr/>
          </p:nvSpPr>
          <p:spPr bwMode="auto">
            <a:xfrm>
              <a:off x="2614" y="1589"/>
              <a:ext cx="249"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9" name="Text Box 78"/>
            <p:cNvSpPr txBox="1">
              <a:spLocks noChangeArrowheads="1"/>
            </p:cNvSpPr>
            <p:nvPr/>
          </p:nvSpPr>
          <p:spPr bwMode="auto">
            <a:xfrm>
              <a:off x="3752" y="1467"/>
              <a:ext cx="14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Droop time related to low frequency performance (f</a:t>
              </a:r>
              <a:r>
                <a:rPr lang="en-US" sz="1400" baseline="-25000"/>
                <a:t>L</a:t>
              </a:r>
              <a:r>
                <a:rPr lang="en-US" sz="1400"/>
                <a:t>)</a:t>
              </a:r>
              <a:endParaRPr lang="en-GB" altLang="zh-CN" sz="1400">
                <a:ea typeface="SimSun" pitchFamily="2" charset="-122"/>
              </a:endParaRPr>
            </a:p>
          </p:txBody>
        </p:sp>
        <p:sp>
          <p:nvSpPr>
            <p:cNvPr id="18460" name="Line 79"/>
            <p:cNvSpPr>
              <a:spLocks noChangeShapeType="1"/>
            </p:cNvSpPr>
            <p:nvPr/>
          </p:nvSpPr>
          <p:spPr bwMode="auto">
            <a:xfrm flipH="1">
              <a:off x="1676" y="1539"/>
              <a:ext cx="90" cy="2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BCC350D2-3819-41C9-B9A7-1D4273FD2EFE}" type="slidenum">
              <a:rPr lang="en-GB" altLang="en-US" sz="1200" smtClean="0">
                <a:latin typeface="Garamond" pitchFamily="18" charset="0"/>
              </a:rPr>
              <a:pPr eaLnBrk="1" hangingPunct="1"/>
              <a:t>19</a:t>
            </a:fld>
            <a:endParaRPr lang="en-GB" altLang="en-US" sz="1200" smtClean="0">
              <a:latin typeface="Garamond" pitchFamily="18" charset="0"/>
            </a:endParaRPr>
          </a:p>
        </p:txBody>
      </p:sp>
      <p:sp>
        <p:nvSpPr>
          <p:cNvPr id="19459" name="Text Box 2"/>
          <p:cNvSpPr txBox="1">
            <a:spLocks noChangeArrowheads="1"/>
          </p:cNvSpPr>
          <p:nvPr/>
        </p:nvSpPr>
        <p:spPr bwMode="auto">
          <a:xfrm>
            <a:off x="385763" y="1027113"/>
            <a:ext cx="1017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u="sng">
                <a:ea typeface="SimSun" pitchFamily="2" charset="-122"/>
              </a:rPr>
              <a:t>Note:</a:t>
            </a:r>
            <a:r>
              <a:rPr lang="en-US" altLang="zh-CN">
                <a:ea typeface="SimSun" pitchFamily="2" charset="-122"/>
              </a:rPr>
              <a:t> </a:t>
            </a:r>
            <a:endParaRPr lang="en-GB" altLang="zh-CN">
              <a:ea typeface="SimSun" pitchFamily="2" charset="-122"/>
            </a:endParaRPr>
          </a:p>
        </p:txBody>
      </p:sp>
      <p:sp>
        <p:nvSpPr>
          <p:cNvPr id="19460" name="Rectangle 4"/>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9461" name="Text Box 6"/>
          <p:cNvSpPr txBox="1">
            <a:spLocks noChangeArrowheads="1"/>
          </p:cNvSpPr>
          <p:nvPr/>
        </p:nvSpPr>
        <p:spPr bwMode="auto">
          <a:xfrm>
            <a:off x="925513" y="1452563"/>
            <a:ext cx="772160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It is common practice to determine the ‘10% – 90%’ </a:t>
            </a:r>
            <a:r>
              <a:rPr lang="en-US" u="sng"/>
              <a:t>rise time</a:t>
            </a:r>
            <a:r>
              <a:rPr lang="en-US"/>
              <a:t> of a transient. This allows comparison with systems for which the transient is </a:t>
            </a:r>
            <a:r>
              <a:rPr lang="en-US" i="1"/>
              <a:t>not exponential</a:t>
            </a:r>
            <a:r>
              <a:rPr lang="en-US"/>
              <a:t> and for which the concept of a ‘time constant’ </a:t>
            </a:r>
            <a:r>
              <a:rPr lang="en-US">
                <a:sym typeface="Symbol" pitchFamily="18" charset="2"/>
              </a:rPr>
              <a:t> </a:t>
            </a:r>
            <a:r>
              <a:rPr lang="en-US"/>
              <a:t>would therefore not be appropriate.  </a:t>
            </a:r>
          </a:p>
          <a:p>
            <a:pPr eaLnBrk="1" hangingPunct="1">
              <a:spcBef>
                <a:spcPct val="50000"/>
              </a:spcBef>
            </a:pPr>
            <a:r>
              <a:rPr lang="en-US" i="1" u="sng"/>
              <a:t>For the case of an exponential response</a:t>
            </a:r>
            <a:r>
              <a:rPr lang="en-US"/>
              <a:t> the relationship between the ’10 - 90% </a:t>
            </a:r>
            <a:r>
              <a:rPr lang="en-US" u="sng"/>
              <a:t>rise time’</a:t>
            </a:r>
            <a:r>
              <a:rPr lang="en-US"/>
              <a:t> and the ‘</a:t>
            </a:r>
            <a:r>
              <a:rPr lang="en-US" u="sng"/>
              <a:t>time constant’</a:t>
            </a:r>
            <a:r>
              <a:rPr lang="en-US"/>
              <a:t> (note the two different wordings) is:</a:t>
            </a:r>
            <a:endParaRPr lang="en-GB" altLang="zh-CN">
              <a:ea typeface="SimSun" pitchFamily="2" charset="-122"/>
            </a:endParaRPr>
          </a:p>
        </p:txBody>
      </p:sp>
      <p:grpSp>
        <p:nvGrpSpPr>
          <p:cNvPr id="19462" name="Group 7"/>
          <p:cNvGrpSpPr>
            <a:grpSpLocks/>
          </p:cNvGrpSpPr>
          <p:nvPr/>
        </p:nvGrpSpPr>
        <p:grpSpPr bwMode="auto">
          <a:xfrm>
            <a:off x="941388" y="3073400"/>
            <a:ext cx="6927850" cy="709613"/>
            <a:chOff x="631" y="2430"/>
            <a:chExt cx="4364" cy="447"/>
          </a:xfrm>
        </p:grpSpPr>
        <p:graphicFrame>
          <p:nvGraphicFramePr>
            <p:cNvPr id="19475" name="Object 8"/>
            <p:cNvGraphicFramePr>
              <a:graphicFrameLocks noChangeAspect="1"/>
            </p:cNvGraphicFramePr>
            <p:nvPr/>
          </p:nvGraphicFramePr>
          <p:xfrm>
            <a:off x="2885" y="2430"/>
            <a:ext cx="2110" cy="447"/>
          </p:xfrm>
          <a:graphic>
            <a:graphicData uri="http://schemas.openxmlformats.org/presentationml/2006/ole">
              <mc:AlternateContent xmlns:mc="http://schemas.openxmlformats.org/markup-compatibility/2006">
                <mc:Choice xmlns:v="urn:schemas-microsoft-com:vml" Requires="v">
                  <p:oleObj spid="_x0000_s19517" name="Equation" r:id="rId4" imgW="2159000" imgH="457200" progId="Equation.3">
                    <p:embed/>
                  </p:oleObj>
                </mc:Choice>
                <mc:Fallback>
                  <p:oleObj name="Equation" r:id="rId4" imgW="2159000" imgH="457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5" y="2430"/>
                          <a:ext cx="21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6" name="Rectangle 9"/>
            <p:cNvSpPr>
              <a:spLocks noChangeArrowheads="1"/>
            </p:cNvSpPr>
            <p:nvPr/>
          </p:nvSpPr>
          <p:spPr bwMode="auto">
            <a:xfrm>
              <a:off x="631" y="2529"/>
              <a:ext cx="22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a:ea typeface="SimSun" pitchFamily="2" charset="-122"/>
                  <a:cs typeface="Times New Roman" pitchFamily="18" charset="0"/>
                </a:rPr>
                <a:t>The 10% level (</a:t>
              </a:r>
              <a:r>
                <a:rPr lang="en-GB" altLang="zh-CN" i="1">
                  <a:ea typeface="SimSun" pitchFamily="2" charset="-122"/>
                  <a:cs typeface="Times New Roman" pitchFamily="18" charset="0"/>
                </a:rPr>
                <a:t>t = t</a:t>
              </a:r>
              <a:r>
                <a:rPr lang="en-GB" altLang="zh-CN" i="1" baseline="-30000">
                  <a:ea typeface="SimSun" pitchFamily="2" charset="-122"/>
                  <a:cs typeface="Times New Roman" pitchFamily="18" charset="0"/>
                </a:rPr>
                <a:t>1</a:t>
              </a:r>
              <a:r>
                <a:rPr lang="en-GB" altLang="zh-CN">
                  <a:ea typeface="SimSun" pitchFamily="2" charset="-122"/>
                  <a:cs typeface="Times New Roman" pitchFamily="18" charset="0"/>
                </a:rPr>
                <a:t>)  is given by</a:t>
              </a:r>
              <a:endParaRPr lang="en-GB" altLang="zh-CN">
                <a:ea typeface="SimSun" pitchFamily="2" charset="-122"/>
              </a:endParaRPr>
            </a:p>
          </p:txBody>
        </p:sp>
      </p:grpSp>
      <p:grpSp>
        <p:nvGrpSpPr>
          <p:cNvPr id="19463" name="Group 24"/>
          <p:cNvGrpSpPr>
            <a:grpSpLocks/>
          </p:cNvGrpSpPr>
          <p:nvPr/>
        </p:nvGrpSpPr>
        <p:grpSpPr bwMode="auto">
          <a:xfrm>
            <a:off x="987425" y="3833813"/>
            <a:ext cx="3403600" cy="346075"/>
            <a:chOff x="622" y="2439"/>
            <a:chExt cx="2144" cy="218"/>
          </a:xfrm>
        </p:grpSpPr>
        <p:graphicFrame>
          <p:nvGraphicFramePr>
            <p:cNvPr id="19473" name="Object 11"/>
            <p:cNvGraphicFramePr>
              <a:graphicFrameLocks noChangeAspect="1"/>
            </p:cNvGraphicFramePr>
            <p:nvPr/>
          </p:nvGraphicFramePr>
          <p:xfrm>
            <a:off x="1210" y="2439"/>
            <a:ext cx="1556" cy="216"/>
          </p:xfrm>
          <a:graphic>
            <a:graphicData uri="http://schemas.openxmlformats.org/presentationml/2006/ole">
              <mc:AlternateContent xmlns:mc="http://schemas.openxmlformats.org/markup-compatibility/2006">
                <mc:Choice xmlns:v="urn:schemas-microsoft-com:vml" Requires="v">
                  <p:oleObj spid="_x0000_s19518" name="Equation" r:id="rId6" imgW="1586811" imgH="215806" progId="Equation.3">
                    <p:embed/>
                  </p:oleObj>
                </mc:Choice>
                <mc:Fallback>
                  <p:oleObj name="Equation" r:id="rId6" imgW="1586811" imgH="215806"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 y="2439"/>
                          <a:ext cx="15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4" name="Rectangle 12"/>
            <p:cNvSpPr>
              <a:spLocks noChangeArrowheads="1"/>
            </p:cNvSpPr>
            <p:nvPr/>
          </p:nvSpPr>
          <p:spPr bwMode="auto">
            <a:xfrm>
              <a:off x="622" y="2445"/>
              <a:ext cx="5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hence </a:t>
              </a:r>
              <a:r>
                <a:rPr lang="en-GB" altLang="zh-CN" i="1">
                  <a:ea typeface="SimSun" pitchFamily="2" charset="-122"/>
                  <a:cs typeface="Times New Roman" pitchFamily="18" charset="0"/>
                </a:rPr>
                <a:t> </a:t>
              </a:r>
              <a:endParaRPr lang="en-GB" altLang="zh-CN">
                <a:ea typeface="SimSun" pitchFamily="2" charset="-122"/>
              </a:endParaRPr>
            </a:p>
          </p:txBody>
        </p:sp>
      </p:grpSp>
      <p:sp>
        <p:nvSpPr>
          <p:cNvPr id="19464" name="Rectangle 13"/>
          <p:cNvSpPr>
            <a:spLocks noChangeArrowheads="1"/>
          </p:cNvSpPr>
          <p:nvPr/>
        </p:nvSpPr>
        <p:spPr bwMode="auto">
          <a:xfrm>
            <a:off x="960438" y="5459413"/>
            <a:ext cx="5854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GB" altLang="zh-CN" b="1">
                <a:ea typeface="SimSun" pitchFamily="2" charset="-122"/>
                <a:cs typeface="Times New Roman" pitchFamily="18" charset="0"/>
                <a:sym typeface="Symbol" pitchFamily="18" charset="2"/>
              </a:rPr>
              <a:t>The ’10 – 90% RISE TIME’ is therefore:  </a:t>
            </a:r>
            <a:r>
              <a:rPr lang="en-GB" altLang="zh-CN" b="1" i="1">
                <a:ea typeface="SimSun" pitchFamily="2" charset="-122"/>
                <a:cs typeface="Times New Roman" pitchFamily="18" charset="0"/>
                <a:sym typeface="Symbol" pitchFamily="18" charset="2"/>
              </a:rPr>
              <a:t>t</a:t>
            </a:r>
            <a:r>
              <a:rPr lang="en-GB" altLang="zh-CN" b="1" i="1" baseline="-30000">
                <a:ea typeface="SimSun" pitchFamily="2" charset="-122"/>
                <a:cs typeface="Times New Roman" pitchFamily="18" charset="0"/>
                <a:sym typeface="Symbol" pitchFamily="18" charset="2"/>
              </a:rPr>
              <a:t>r</a:t>
            </a:r>
            <a:r>
              <a:rPr lang="en-GB" altLang="zh-CN" b="1">
                <a:ea typeface="SimSun" pitchFamily="2" charset="-122"/>
                <a:cs typeface="Times New Roman" pitchFamily="18" charset="0"/>
                <a:sym typeface="Symbol" pitchFamily="18" charset="2"/>
              </a:rPr>
              <a:t> = </a:t>
            </a:r>
            <a:r>
              <a:rPr lang="en-GB" altLang="zh-CN" b="1" i="1">
                <a:ea typeface="SimSun" pitchFamily="2" charset="-122"/>
                <a:cs typeface="Times New Roman" pitchFamily="18" charset="0"/>
                <a:sym typeface="Symbol" pitchFamily="18" charset="2"/>
              </a:rPr>
              <a:t>t</a:t>
            </a:r>
            <a:r>
              <a:rPr lang="en-GB" altLang="zh-CN" b="1" i="1" baseline="-30000">
                <a:ea typeface="SimSun" pitchFamily="2" charset="-122"/>
                <a:cs typeface="Times New Roman" pitchFamily="18" charset="0"/>
                <a:sym typeface="Symbol" pitchFamily="18" charset="2"/>
              </a:rPr>
              <a:t>2</a:t>
            </a:r>
            <a:r>
              <a:rPr lang="en-GB" altLang="zh-CN" b="1">
                <a:ea typeface="SimSun" pitchFamily="2" charset="-122"/>
                <a:cs typeface="Times New Roman" pitchFamily="18" charset="0"/>
                <a:sym typeface="Symbol" pitchFamily="18" charset="2"/>
              </a:rPr>
              <a:t> – </a:t>
            </a:r>
            <a:r>
              <a:rPr lang="en-GB" altLang="zh-CN" b="1" i="1">
                <a:ea typeface="SimSun" pitchFamily="2" charset="-122"/>
                <a:cs typeface="Times New Roman" pitchFamily="18" charset="0"/>
                <a:sym typeface="Symbol" pitchFamily="18" charset="2"/>
              </a:rPr>
              <a:t>t</a:t>
            </a:r>
            <a:r>
              <a:rPr lang="en-GB" altLang="zh-CN" b="1" i="1" baseline="-30000">
                <a:ea typeface="SimSun" pitchFamily="2" charset="-122"/>
                <a:cs typeface="Times New Roman" pitchFamily="18" charset="0"/>
                <a:sym typeface="Symbol" pitchFamily="18" charset="2"/>
              </a:rPr>
              <a:t>1</a:t>
            </a:r>
            <a:r>
              <a:rPr lang="en-GB" altLang="zh-CN" b="1">
                <a:ea typeface="SimSun" pitchFamily="2" charset="-122"/>
                <a:cs typeface="Times New Roman" pitchFamily="18" charset="0"/>
                <a:sym typeface="Symbol" pitchFamily="18" charset="2"/>
              </a:rPr>
              <a:t> = 2.2</a:t>
            </a:r>
            <a:r>
              <a:rPr lang="en-GB" altLang="zh-CN" b="1" i="1">
                <a:ea typeface="SimSun" pitchFamily="2" charset="-122"/>
                <a:cs typeface="Times New Roman" pitchFamily="18" charset="0"/>
                <a:sym typeface="Symbol" pitchFamily="18" charset="2"/>
              </a:rPr>
              <a:t> x </a:t>
            </a:r>
            <a:r>
              <a:rPr lang="el-GR" sz="2000" b="1" i="1">
                <a:latin typeface="Times New Roman" pitchFamily="18" charset="0"/>
                <a:cs typeface="Times New Roman" pitchFamily="18" charset="0"/>
                <a:sym typeface="Symbol" pitchFamily="18" charset="2"/>
              </a:rPr>
              <a:t>τ</a:t>
            </a:r>
            <a:r>
              <a:rPr lang="en-GB" altLang="zh-CN" sz="2000" b="1" i="1">
                <a:latin typeface="Times New Roman" pitchFamily="18" charset="0"/>
                <a:ea typeface="SimSun" pitchFamily="2" charset="-122"/>
                <a:cs typeface="Times New Roman" pitchFamily="18" charset="0"/>
                <a:sym typeface="Symbol" pitchFamily="18" charset="2"/>
              </a:rPr>
              <a:t>, but only for an exponential response</a:t>
            </a:r>
            <a:r>
              <a:rPr lang="en-GB" altLang="zh-CN" sz="2000" b="1">
                <a:latin typeface="Times New Roman" pitchFamily="18" charset="0"/>
                <a:ea typeface="SimSun" pitchFamily="2" charset="-122"/>
                <a:cs typeface="Times New Roman" pitchFamily="18" charset="0"/>
                <a:sym typeface="Symbol" pitchFamily="18" charset="2"/>
              </a:rPr>
              <a:t> </a:t>
            </a:r>
          </a:p>
        </p:txBody>
      </p:sp>
      <p:grpSp>
        <p:nvGrpSpPr>
          <p:cNvPr id="19465" name="Group 23"/>
          <p:cNvGrpSpPr>
            <a:grpSpLocks/>
          </p:cNvGrpSpPr>
          <p:nvPr/>
        </p:nvGrpSpPr>
        <p:grpSpPr bwMode="auto">
          <a:xfrm>
            <a:off x="957263" y="4264025"/>
            <a:ext cx="6867525" cy="738188"/>
            <a:chOff x="603" y="2632"/>
            <a:chExt cx="4326" cy="465"/>
          </a:xfrm>
        </p:grpSpPr>
        <p:graphicFrame>
          <p:nvGraphicFramePr>
            <p:cNvPr id="19471" name="Object 15"/>
            <p:cNvGraphicFramePr>
              <a:graphicFrameLocks noChangeAspect="1"/>
            </p:cNvGraphicFramePr>
            <p:nvPr/>
          </p:nvGraphicFramePr>
          <p:xfrm>
            <a:off x="2642" y="2632"/>
            <a:ext cx="2287" cy="465"/>
          </p:xfrm>
          <a:graphic>
            <a:graphicData uri="http://schemas.openxmlformats.org/presentationml/2006/ole">
              <mc:AlternateContent xmlns:mc="http://schemas.openxmlformats.org/markup-compatibility/2006">
                <mc:Choice xmlns:v="urn:schemas-microsoft-com:vml" Requires="v">
                  <p:oleObj spid="_x0000_s19519" name="Equation" r:id="rId8" imgW="2247900" imgH="457200" progId="Equation.3">
                    <p:embed/>
                  </p:oleObj>
                </mc:Choice>
                <mc:Fallback>
                  <p:oleObj name="Equation" r:id="rId8" imgW="2247900" imgH="4572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2" y="2632"/>
                          <a:ext cx="228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2" name="Rectangle 16"/>
            <p:cNvSpPr>
              <a:spLocks noChangeArrowheads="1"/>
            </p:cNvSpPr>
            <p:nvPr/>
          </p:nvSpPr>
          <p:spPr bwMode="auto">
            <a:xfrm>
              <a:off x="603" y="2753"/>
              <a:ext cx="24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sym typeface="Symbol" pitchFamily="18" charset="2"/>
                </a:rPr>
                <a:t>The 90% level (</a:t>
              </a:r>
              <a:r>
                <a:rPr lang="en-GB" altLang="zh-CN" i="1">
                  <a:ea typeface="SimSun" pitchFamily="2" charset="-122"/>
                  <a:cs typeface="Times New Roman" pitchFamily="18" charset="0"/>
                  <a:sym typeface="Symbol" pitchFamily="18" charset="2"/>
                </a:rPr>
                <a:t>t = t</a:t>
              </a:r>
              <a:r>
                <a:rPr lang="en-GB" altLang="zh-CN" i="1" baseline="-30000">
                  <a:ea typeface="SimSun" pitchFamily="2" charset="-122"/>
                  <a:cs typeface="Times New Roman" pitchFamily="18" charset="0"/>
                  <a:sym typeface="Symbol" pitchFamily="18" charset="2"/>
                </a:rPr>
                <a:t>2</a:t>
              </a:r>
              <a:r>
                <a:rPr lang="en-GB" altLang="zh-CN">
                  <a:ea typeface="SimSun" pitchFamily="2" charset="-122"/>
                  <a:cs typeface="Times New Roman" pitchFamily="18" charset="0"/>
                  <a:sym typeface="Symbol" pitchFamily="18" charset="2"/>
                </a:rPr>
                <a:t>)  is given by</a:t>
              </a:r>
              <a:r>
                <a:rPr lang="en-GB" altLang="zh-CN" b="1">
                  <a:latin typeface="Times New Roman" pitchFamily="18" charset="0"/>
                  <a:ea typeface="SimSun" pitchFamily="2" charset="-122"/>
                  <a:cs typeface="Times New Roman" pitchFamily="18" charset="0"/>
                  <a:sym typeface="Symbol" pitchFamily="18" charset="2"/>
                </a:rPr>
                <a:t> 	</a:t>
              </a:r>
            </a:p>
          </p:txBody>
        </p:sp>
      </p:grpSp>
      <p:grpSp>
        <p:nvGrpSpPr>
          <p:cNvPr id="19466" name="Group 17"/>
          <p:cNvGrpSpPr>
            <a:grpSpLocks/>
          </p:cNvGrpSpPr>
          <p:nvPr/>
        </p:nvGrpSpPr>
        <p:grpSpPr bwMode="auto">
          <a:xfrm>
            <a:off x="977900" y="5084763"/>
            <a:ext cx="3594100" cy="366712"/>
            <a:chOff x="678" y="3267"/>
            <a:chExt cx="2264" cy="231"/>
          </a:xfrm>
        </p:grpSpPr>
        <p:sp>
          <p:nvSpPr>
            <p:cNvPr id="19469" name="Rectangle 18"/>
            <p:cNvSpPr>
              <a:spLocks noChangeArrowheads="1"/>
            </p:cNvSpPr>
            <p:nvPr/>
          </p:nvSpPr>
          <p:spPr bwMode="auto">
            <a:xfrm>
              <a:off x="678" y="3281"/>
              <a:ext cx="5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hence </a:t>
              </a:r>
              <a:r>
                <a:rPr lang="en-GB" altLang="zh-CN" i="1">
                  <a:ea typeface="SimSun" pitchFamily="2" charset="-122"/>
                  <a:cs typeface="Times New Roman" pitchFamily="18" charset="0"/>
                </a:rPr>
                <a:t> </a:t>
              </a:r>
              <a:endParaRPr lang="en-GB" altLang="zh-CN">
                <a:ea typeface="SimSun" pitchFamily="2" charset="-122"/>
              </a:endParaRPr>
            </a:p>
          </p:txBody>
        </p:sp>
        <p:graphicFrame>
          <p:nvGraphicFramePr>
            <p:cNvPr id="19470" name="Object 19"/>
            <p:cNvGraphicFramePr>
              <a:graphicFrameLocks noChangeAspect="1"/>
            </p:cNvGraphicFramePr>
            <p:nvPr/>
          </p:nvGraphicFramePr>
          <p:xfrm>
            <a:off x="1259" y="3267"/>
            <a:ext cx="1683" cy="231"/>
          </p:xfrm>
          <a:graphic>
            <a:graphicData uri="http://schemas.openxmlformats.org/presentationml/2006/ole">
              <mc:AlternateContent xmlns:mc="http://schemas.openxmlformats.org/markup-compatibility/2006">
                <mc:Choice xmlns:v="urn:schemas-microsoft-com:vml" Requires="v">
                  <p:oleObj spid="_x0000_s19520" name="Equation" r:id="rId10" imgW="1600200" imgH="215900" progId="Equation.3">
                    <p:embed/>
                  </p:oleObj>
                </mc:Choice>
                <mc:Fallback>
                  <p:oleObj name="Equation" r:id="rId10" imgW="1600200" imgH="2159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9" y="3267"/>
                          <a:ext cx="16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467" name="Rectangle 20"/>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9468" name="Rectangle 22"/>
          <p:cNvSpPr>
            <a:spLocks noChangeArrowheads="1"/>
          </p:cNvSpPr>
          <p:nvPr/>
        </p:nvSpPr>
        <p:spPr bwMode="auto">
          <a:xfrm>
            <a:off x="4735513" y="5030788"/>
            <a:ext cx="336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GB" altLang="zh-CN">
                <a:ea typeface="SimSun" pitchFamily="2" charset="-122"/>
                <a:cs typeface="Times New Roman" pitchFamily="18" charset="0"/>
                <a:sym typeface="Symbol" pitchFamily="18" charset="2"/>
              </a:rPr>
              <a:t>where RC is</a:t>
            </a:r>
            <a:r>
              <a:rPr lang="en-GB" altLang="zh-CN" i="1">
                <a:ea typeface="SimSun" pitchFamily="2" charset="-122"/>
                <a:cs typeface="Times New Roman" pitchFamily="18" charset="0"/>
                <a:sym typeface="Symbol" pitchFamily="18" charset="2"/>
              </a:rPr>
              <a:t> the ‘time constant’, </a:t>
            </a:r>
            <a:r>
              <a:rPr lang="el-GR" sz="2000" i="1">
                <a:latin typeface="Times New Roman" pitchFamily="18" charset="0"/>
                <a:cs typeface="Times New Roman" pitchFamily="18" charset="0"/>
                <a:sym typeface="Symbol" pitchFamily="18" charset="2"/>
              </a:rPr>
              <a:t>τ</a:t>
            </a:r>
            <a:endParaRPr lang="en-GB" altLang="zh-CN" sz="2000" b="1">
              <a:latin typeface="Times New Roman" pitchFamily="18" charset="0"/>
              <a:ea typeface="SimSun" pitchFamily="2" charset="-122"/>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339799"/>
            <a:ext cx="5893648" cy="1754326"/>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1: The </a:t>
            </a:r>
            <a:r>
              <a:rPr lang="en-GB" altLang="zh-CN" sz="3600" b="1" dirty="0">
                <a:latin typeface="Times New Roman" panose="02020603050405020304" pitchFamily="18" charset="0"/>
                <a:ea typeface="SimSun" pitchFamily="2" charset="-122"/>
                <a:cs typeface="Times New Roman" panose="02020603050405020304" pitchFamily="18" charset="0"/>
              </a:rPr>
              <a:t>Effect of Negative Feedback on Amplifier </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705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11B72C4-D9F4-413C-9629-078BDCA8DF97}" type="slidenum">
              <a:rPr lang="en-GB" altLang="en-US" sz="1200" smtClean="0">
                <a:latin typeface="Garamond" pitchFamily="18" charset="0"/>
              </a:rPr>
              <a:pPr eaLnBrk="1" hangingPunct="1"/>
              <a:t>20</a:t>
            </a:fld>
            <a:endParaRPr lang="en-GB" altLang="en-US" sz="1200" smtClean="0">
              <a:latin typeface="Garamond" pitchFamily="18" charset="0"/>
            </a:endParaRPr>
          </a:p>
        </p:txBody>
      </p:sp>
      <p:sp>
        <p:nvSpPr>
          <p:cNvPr id="204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0484" name="Rectangle 3"/>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0485" name="Text Box 4"/>
          <p:cNvSpPr txBox="1">
            <a:spLocks noChangeArrowheads="1"/>
          </p:cNvSpPr>
          <p:nvPr/>
        </p:nvSpPr>
        <p:spPr bwMode="auto">
          <a:xfrm>
            <a:off x="269875" y="2770188"/>
            <a:ext cx="8748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that this assumes an exponential (1</a:t>
            </a:r>
            <a:r>
              <a:rPr lang="en-GB" altLang="zh-CN" baseline="30000">
                <a:ea typeface="SimSun" pitchFamily="2" charset="-122"/>
              </a:rPr>
              <a:t>st</a:t>
            </a:r>
            <a:r>
              <a:rPr lang="en-GB" altLang="zh-CN">
                <a:ea typeface="SimSun" pitchFamily="2" charset="-122"/>
              </a:rPr>
              <a:t> order) response (but this is sometimes overlooked!).</a:t>
            </a:r>
          </a:p>
        </p:txBody>
      </p:sp>
      <p:graphicFrame>
        <p:nvGraphicFramePr>
          <p:cNvPr id="20486" name="Object 5"/>
          <p:cNvGraphicFramePr>
            <a:graphicFrameLocks noChangeAspect="1"/>
          </p:cNvGraphicFramePr>
          <p:nvPr/>
        </p:nvGraphicFramePr>
        <p:xfrm>
          <a:off x="2605088" y="2009775"/>
          <a:ext cx="2895600" cy="654050"/>
        </p:xfrm>
        <a:graphic>
          <a:graphicData uri="http://schemas.openxmlformats.org/presentationml/2006/ole">
            <mc:AlternateContent xmlns:mc="http://schemas.openxmlformats.org/markup-compatibility/2006">
              <mc:Choice xmlns:v="urn:schemas-microsoft-com:vml" Requires="v">
                <p:oleObj spid="_x0000_s20512" name="Equation" r:id="rId4" imgW="1930400" imgH="431800" progId="Equation.3">
                  <p:embed/>
                </p:oleObj>
              </mc:Choice>
              <mc:Fallback>
                <p:oleObj name="Equation" r:id="rId4" imgW="19304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5088" y="2009775"/>
                        <a:ext cx="2895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Rectangle 6"/>
          <p:cNvSpPr>
            <a:spLocks noChangeArrowheads="1"/>
          </p:cNvSpPr>
          <p:nvPr/>
        </p:nvSpPr>
        <p:spPr bwMode="auto">
          <a:xfrm>
            <a:off x="254000" y="1265238"/>
            <a:ext cx="8001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t>There is therefore a relationship between the upper cut-of frequency and  the 10-90% rise time that is often quoted:</a:t>
            </a:r>
            <a:endParaRPr lang="en-GB" altLang="zh-CN">
              <a:ea typeface="SimSun" pitchFamily="2" charset="-122"/>
            </a:endParaRPr>
          </a:p>
        </p:txBody>
      </p:sp>
      <p:sp>
        <p:nvSpPr>
          <p:cNvPr id="20488" name="Text Box 7"/>
          <p:cNvSpPr txBox="1">
            <a:spLocks noChangeArrowheads="1"/>
          </p:cNvSpPr>
          <p:nvPr/>
        </p:nvSpPr>
        <p:spPr bwMode="auto">
          <a:xfrm>
            <a:off x="287338" y="3446463"/>
            <a:ext cx="839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Similarly, the 10 – 90% droop time of the pulse gives the lower cut off frequency of the amplifier (e.g. due to coupling capacitors etc) to be</a:t>
            </a:r>
            <a:r>
              <a:rPr lang="en-GB" altLang="zh-CN" i="1">
                <a:ea typeface="SimSun" pitchFamily="2" charset="-122"/>
              </a:rPr>
              <a:t> </a:t>
            </a:r>
            <a:r>
              <a:rPr lang="en-GB" altLang="zh-CN">
                <a:ea typeface="SimSun" pitchFamily="2" charset="-122"/>
              </a:rPr>
              <a:t> </a:t>
            </a:r>
          </a:p>
        </p:txBody>
      </p:sp>
      <p:graphicFrame>
        <p:nvGraphicFramePr>
          <p:cNvPr id="20489" name="Object 8"/>
          <p:cNvGraphicFramePr>
            <a:graphicFrameLocks noChangeAspect="1"/>
          </p:cNvGraphicFramePr>
          <p:nvPr/>
        </p:nvGraphicFramePr>
        <p:xfrm>
          <a:off x="3675063" y="4294188"/>
          <a:ext cx="933450" cy="654050"/>
        </p:xfrm>
        <a:graphic>
          <a:graphicData uri="http://schemas.openxmlformats.org/presentationml/2006/ole">
            <mc:AlternateContent xmlns:mc="http://schemas.openxmlformats.org/markup-compatibility/2006">
              <mc:Choice xmlns:v="urn:schemas-microsoft-com:vml" Requires="v">
                <p:oleObj spid="_x0000_s20513" name="Equation" r:id="rId6" imgW="622030" imgH="431613" progId="Equation.3">
                  <p:embed/>
                </p:oleObj>
              </mc:Choice>
              <mc:Fallback>
                <p:oleObj name="Equation" r:id="rId6" imgW="622030" imgH="4316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5063" y="4294188"/>
                        <a:ext cx="933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9"/>
          <p:cNvSpPr txBox="1">
            <a:spLocks noChangeArrowheads="1"/>
          </p:cNvSpPr>
          <p:nvPr/>
        </p:nvSpPr>
        <p:spPr bwMode="auto">
          <a:xfrm>
            <a:off x="217488" y="5175250"/>
            <a:ext cx="8737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NOTE:  The analysis also assumes that there is negligible interaction between the rise and droop times t</a:t>
            </a:r>
            <a:r>
              <a:rPr lang="en-GB" altLang="zh-CN" baseline="-25000">
                <a:ea typeface="SimSun" pitchFamily="2" charset="-122"/>
              </a:rPr>
              <a:t>r</a:t>
            </a:r>
            <a:r>
              <a:rPr lang="en-GB" altLang="zh-CN">
                <a:ea typeface="SimSun" pitchFamily="2" charset="-122"/>
              </a:rPr>
              <a:t> and t</a:t>
            </a:r>
            <a:r>
              <a:rPr lang="en-GB" altLang="zh-CN" baseline="-25000">
                <a:ea typeface="SimSun" pitchFamily="2" charset="-122"/>
              </a:rPr>
              <a:t>d </a:t>
            </a:r>
            <a:r>
              <a:rPr lang="en-GB" altLang="zh-CN">
                <a:ea typeface="SimSun" pitchFamily="2" charset="-122"/>
              </a:rPr>
              <a:t>. i.e f</a:t>
            </a:r>
            <a:r>
              <a:rPr lang="en-GB" altLang="zh-CN" baseline="-25000">
                <a:ea typeface="SimSun" pitchFamily="2" charset="-122"/>
              </a:rPr>
              <a:t>H</a:t>
            </a:r>
            <a:r>
              <a:rPr lang="en-GB" altLang="zh-CN">
                <a:ea typeface="SimSun" pitchFamily="2" charset="-122"/>
              </a:rPr>
              <a:t> &gt;&gt; f</a:t>
            </a:r>
            <a:r>
              <a:rPr lang="en-GB" altLang="zh-CN" baseline="-25000">
                <a:ea typeface="SimSun" pitchFamily="2" charset="-122"/>
              </a:rPr>
              <a:t>L</a:t>
            </a:r>
            <a:r>
              <a:rPr lang="en-GB" altLang="zh-CN">
                <a:ea typeface="SimSun" pitchFamily="2" charset="-122"/>
              </a:rPr>
              <a:t> In practice, this assumption is usually valid.</a:t>
            </a:r>
            <a:endParaRPr lang="en-GB" altLang="zh-CN" baseline="-25000">
              <a:ea typeface="SimSun" pitchFamily="2" charset="-122"/>
            </a:endParaRPr>
          </a:p>
        </p:txBody>
      </p:sp>
      <p:sp>
        <p:nvSpPr>
          <p:cNvPr id="20491" name="Rectangle 10"/>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21</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2216680" y="2763366"/>
            <a:ext cx="4412719" cy="646331"/>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Part 3: Slew Rate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272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4F19889-0B05-4067-BD97-E72068394D89}" type="slidenum">
              <a:rPr lang="en-GB" altLang="en-US" sz="1200" smtClean="0">
                <a:latin typeface="Garamond" pitchFamily="18" charset="0"/>
              </a:rPr>
              <a:pPr eaLnBrk="1" hangingPunct="1"/>
              <a:t>22</a:t>
            </a:fld>
            <a:endParaRPr lang="en-GB" altLang="en-US" sz="1200" smtClean="0">
              <a:latin typeface="Garamond" pitchFamily="18" charset="0"/>
            </a:endParaRPr>
          </a:p>
        </p:txBody>
      </p:sp>
      <p:grpSp>
        <p:nvGrpSpPr>
          <p:cNvPr id="21507" name="Group 24"/>
          <p:cNvGrpSpPr>
            <a:grpSpLocks/>
          </p:cNvGrpSpPr>
          <p:nvPr/>
        </p:nvGrpSpPr>
        <p:grpSpPr bwMode="auto">
          <a:xfrm>
            <a:off x="0" y="3646488"/>
            <a:ext cx="6392863" cy="2062162"/>
            <a:chOff x="924" y="2785"/>
            <a:chExt cx="4027" cy="1299"/>
          </a:xfrm>
        </p:grpSpPr>
        <p:grpSp>
          <p:nvGrpSpPr>
            <p:cNvPr id="21547" name="Group 25"/>
            <p:cNvGrpSpPr>
              <a:grpSpLocks/>
            </p:cNvGrpSpPr>
            <p:nvPr/>
          </p:nvGrpSpPr>
          <p:grpSpPr bwMode="auto">
            <a:xfrm>
              <a:off x="1425" y="2785"/>
              <a:ext cx="3526" cy="1299"/>
              <a:chOff x="1447" y="2709"/>
              <a:chExt cx="4068" cy="1499"/>
            </a:xfrm>
          </p:grpSpPr>
          <p:sp>
            <p:nvSpPr>
              <p:cNvPr id="21552" name="Line 26"/>
              <p:cNvSpPr>
                <a:spLocks noChangeShapeType="1"/>
              </p:cNvSpPr>
              <p:nvPr/>
            </p:nvSpPr>
            <p:spPr bwMode="auto">
              <a:xfrm>
                <a:off x="1808" y="3865"/>
                <a:ext cx="2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53" name="Line 27"/>
              <p:cNvSpPr>
                <a:spLocks noChangeShapeType="1"/>
              </p:cNvSpPr>
              <p:nvPr/>
            </p:nvSpPr>
            <p:spPr bwMode="auto">
              <a:xfrm flipV="1">
                <a:off x="1936" y="2800"/>
                <a:ext cx="0" cy="12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554" name="Group 28"/>
              <p:cNvGrpSpPr>
                <a:grpSpLocks/>
              </p:cNvGrpSpPr>
              <p:nvPr/>
            </p:nvGrpSpPr>
            <p:grpSpPr bwMode="auto">
              <a:xfrm>
                <a:off x="2063" y="3060"/>
                <a:ext cx="2167" cy="532"/>
                <a:chOff x="2063" y="3060"/>
                <a:chExt cx="2167" cy="532"/>
              </a:xfrm>
            </p:grpSpPr>
            <p:sp>
              <p:nvSpPr>
                <p:cNvPr id="21564" name="Line 29"/>
                <p:cNvSpPr>
                  <a:spLocks noChangeShapeType="1"/>
                </p:cNvSpPr>
                <p:nvPr/>
              </p:nvSpPr>
              <p:spPr bwMode="auto">
                <a:xfrm flipH="1">
                  <a:off x="2559" y="3061"/>
                  <a:ext cx="11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5" name="Arc 30"/>
                <p:cNvSpPr>
                  <a:spLocks/>
                </p:cNvSpPr>
                <p:nvPr/>
              </p:nvSpPr>
              <p:spPr bwMode="auto">
                <a:xfrm flipH="1">
                  <a:off x="2404" y="3060"/>
                  <a:ext cx="155" cy="241"/>
                </a:xfrm>
                <a:custGeom>
                  <a:avLst/>
                  <a:gdLst>
                    <a:gd name="T0" fmla="*/ 0 w 15604"/>
                    <a:gd name="T1" fmla="*/ 0 h 21600"/>
                    <a:gd name="T2" fmla="*/ 0 w 15604"/>
                    <a:gd name="T3" fmla="*/ 0 h 21600"/>
                    <a:gd name="T4" fmla="*/ 0 w 15604"/>
                    <a:gd name="T5" fmla="*/ 0 h 21600"/>
                    <a:gd name="T6" fmla="*/ 0 60000 65536"/>
                    <a:gd name="T7" fmla="*/ 0 60000 65536"/>
                    <a:gd name="T8" fmla="*/ 0 60000 65536"/>
                    <a:gd name="T9" fmla="*/ 0 w 15604"/>
                    <a:gd name="T10" fmla="*/ 0 h 21600"/>
                    <a:gd name="T11" fmla="*/ 15604 w 15604"/>
                    <a:gd name="T12" fmla="*/ 21600 h 21600"/>
                  </a:gdLst>
                  <a:ahLst/>
                  <a:cxnLst>
                    <a:cxn ang="T6">
                      <a:pos x="T0" y="T1"/>
                    </a:cxn>
                    <a:cxn ang="T7">
                      <a:pos x="T2" y="T3"/>
                    </a:cxn>
                    <a:cxn ang="T8">
                      <a:pos x="T4" y="T5"/>
                    </a:cxn>
                  </a:cxnLst>
                  <a:rect l="T9" t="T10" r="T11" b="T12"/>
                  <a:pathLst>
                    <a:path w="15604" h="21600" fill="none" extrusionOk="0">
                      <a:moveTo>
                        <a:pt x="-1" y="0"/>
                      </a:moveTo>
                      <a:cubicBezTo>
                        <a:pt x="5892" y="0"/>
                        <a:pt x="11529" y="2407"/>
                        <a:pt x="15604" y="6664"/>
                      </a:cubicBezTo>
                    </a:path>
                    <a:path w="15604" h="21600" stroke="0" extrusionOk="0">
                      <a:moveTo>
                        <a:pt x="-1" y="0"/>
                      </a:moveTo>
                      <a:cubicBezTo>
                        <a:pt x="5892" y="0"/>
                        <a:pt x="11529" y="2407"/>
                        <a:pt x="15604" y="666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66" name="Line 31"/>
                <p:cNvSpPr>
                  <a:spLocks noChangeShapeType="1"/>
                </p:cNvSpPr>
                <p:nvPr/>
              </p:nvSpPr>
              <p:spPr bwMode="auto">
                <a:xfrm flipH="1">
                  <a:off x="2063" y="3134"/>
                  <a:ext cx="34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7" name="Arc 32"/>
                <p:cNvSpPr>
                  <a:spLocks/>
                </p:cNvSpPr>
                <p:nvPr/>
              </p:nvSpPr>
              <p:spPr bwMode="auto">
                <a:xfrm>
                  <a:off x="3733" y="3062"/>
                  <a:ext cx="155" cy="241"/>
                </a:xfrm>
                <a:custGeom>
                  <a:avLst/>
                  <a:gdLst>
                    <a:gd name="T0" fmla="*/ 0 w 15604"/>
                    <a:gd name="T1" fmla="*/ 0 h 21600"/>
                    <a:gd name="T2" fmla="*/ 0 w 15604"/>
                    <a:gd name="T3" fmla="*/ 0 h 21600"/>
                    <a:gd name="T4" fmla="*/ 0 w 15604"/>
                    <a:gd name="T5" fmla="*/ 0 h 21600"/>
                    <a:gd name="T6" fmla="*/ 0 60000 65536"/>
                    <a:gd name="T7" fmla="*/ 0 60000 65536"/>
                    <a:gd name="T8" fmla="*/ 0 60000 65536"/>
                    <a:gd name="T9" fmla="*/ 0 w 15604"/>
                    <a:gd name="T10" fmla="*/ 0 h 21600"/>
                    <a:gd name="T11" fmla="*/ 15604 w 15604"/>
                    <a:gd name="T12" fmla="*/ 21600 h 21600"/>
                  </a:gdLst>
                  <a:ahLst/>
                  <a:cxnLst>
                    <a:cxn ang="T6">
                      <a:pos x="T0" y="T1"/>
                    </a:cxn>
                    <a:cxn ang="T7">
                      <a:pos x="T2" y="T3"/>
                    </a:cxn>
                    <a:cxn ang="T8">
                      <a:pos x="T4" y="T5"/>
                    </a:cxn>
                  </a:cxnLst>
                  <a:rect l="T9" t="T10" r="T11" b="T12"/>
                  <a:pathLst>
                    <a:path w="15604" h="21600" fill="none" extrusionOk="0">
                      <a:moveTo>
                        <a:pt x="-1" y="0"/>
                      </a:moveTo>
                      <a:cubicBezTo>
                        <a:pt x="5892" y="0"/>
                        <a:pt x="11529" y="2407"/>
                        <a:pt x="15604" y="6664"/>
                      </a:cubicBezTo>
                    </a:path>
                    <a:path w="15604" h="21600" stroke="0" extrusionOk="0">
                      <a:moveTo>
                        <a:pt x="-1" y="0"/>
                      </a:moveTo>
                      <a:cubicBezTo>
                        <a:pt x="5892" y="0"/>
                        <a:pt x="11529" y="2407"/>
                        <a:pt x="15604" y="6664"/>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68" name="Line 33"/>
                <p:cNvSpPr>
                  <a:spLocks noChangeShapeType="1"/>
                </p:cNvSpPr>
                <p:nvPr/>
              </p:nvSpPr>
              <p:spPr bwMode="auto">
                <a:xfrm>
                  <a:off x="3888" y="3143"/>
                  <a:ext cx="34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5" name="Text Box 34"/>
              <p:cNvSpPr txBox="1">
                <a:spLocks noChangeArrowheads="1"/>
              </p:cNvSpPr>
              <p:nvPr/>
            </p:nvSpPr>
            <p:spPr bwMode="auto">
              <a:xfrm>
                <a:off x="1447" y="2709"/>
                <a:ext cx="67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A</a:t>
                </a:r>
                <a:r>
                  <a:rPr lang="en-US" sz="1400" baseline="-25000"/>
                  <a:t> </a:t>
                </a:r>
                <a:r>
                  <a:rPr lang="en-US" sz="1400"/>
                  <a:t>(dB)</a:t>
                </a:r>
              </a:p>
            </p:txBody>
          </p:sp>
          <p:sp>
            <p:nvSpPr>
              <p:cNvPr id="21556" name="Text Box 35"/>
              <p:cNvSpPr txBox="1">
                <a:spLocks noChangeArrowheads="1"/>
              </p:cNvSpPr>
              <p:nvPr/>
            </p:nvSpPr>
            <p:spPr bwMode="auto">
              <a:xfrm>
                <a:off x="4712" y="3739"/>
                <a:ext cx="80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Log</a:t>
                </a:r>
                <a:r>
                  <a:rPr lang="en-US" sz="1400" baseline="-25000"/>
                  <a:t>10</a:t>
                </a:r>
                <a:r>
                  <a:rPr lang="en-US" sz="1400"/>
                  <a:t> f</a:t>
                </a:r>
                <a:endParaRPr lang="en-US" sz="1400" baseline="-25000"/>
              </a:p>
            </p:txBody>
          </p:sp>
          <p:sp>
            <p:nvSpPr>
              <p:cNvPr id="21557" name="Line 36"/>
              <p:cNvSpPr>
                <a:spLocks noChangeShapeType="1"/>
              </p:cNvSpPr>
              <p:nvPr/>
            </p:nvSpPr>
            <p:spPr bwMode="auto">
              <a:xfrm flipH="1">
                <a:off x="2341" y="3061"/>
                <a:ext cx="1647"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8" name="Line 37"/>
              <p:cNvSpPr>
                <a:spLocks noChangeShapeType="1"/>
              </p:cNvSpPr>
              <p:nvPr/>
            </p:nvSpPr>
            <p:spPr bwMode="auto">
              <a:xfrm flipV="1">
                <a:off x="2116" y="2960"/>
                <a:ext cx="415" cy="55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9" name="Line 38"/>
              <p:cNvSpPr>
                <a:spLocks noChangeShapeType="1"/>
              </p:cNvSpPr>
              <p:nvPr/>
            </p:nvSpPr>
            <p:spPr bwMode="auto">
              <a:xfrm flipH="1" flipV="1">
                <a:off x="3746" y="2950"/>
                <a:ext cx="415" cy="55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0" name="Line 39"/>
              <p:cNvSpPr>
                <a:spLocks noChangeShapeType="1"/>
              </p:cNvSpPr>
              <p:nvPr/>
            </p:nvSpPr>
            <p:spPr bwMode="auto">
              <a:xfrm>
                <a:off x="2452" y="2940"/>
                <a:ext cx="0" cy="10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1" name="Line 40"/>
              <p:cNvSpPr>
                <a:spLocks noChangeShapeType="1"/>
              </p:cNvSpPr>
              <p:nvPr/>
            </p:nvSpPr>
            <p:spPr bwMode="auto">
              <a:xfrm>
                <a:off x="3835" y="2937"/>
                <a:ext cx="0" cy="10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2" name="Text Box 41"/>
              <p:cNvSpPr txBox="1">
                <a:spLocks noChangeArrowheads="1"/>
              </p:cNvSpPr>
              <p:nvPr/>
            </p:nvSpPr>
            <p:spPr bwMode="auto">
              <a:xfrm>
                <a:off x="2363" y="3938"/>
                <a:ext cx="2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f</a:t>
                </a:r>
                <a:r>
                  <a:rPr lang="en-US" sz="1800" baseline="-25000"/>
                  <a:t>L</a:t>
                </a:r>
              </a:p>
            </p:txBody>
          </p:sp>
          <p:sp>
            <p:nvSpPr>
              <p:cNvPr id="21563" name="Text Box 42"/>
              <p:cNvSpPr txBox="1">
                <a:spLocks noChangeArrowheads="1"/>
              </p:cNvSpPr>
              <p:nvPr/>
            </p:nvSpPr>
            <p:spPr bwMode="auto">
              <a:xfrm>
                <a:off x="3700" y="3941"/>
                <a:ext cx="26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f</a:t>
                </a:r>
                <a:r>
                  <a:rPr lang="en-US" sz="1800" baseline="-25000"/>
                  <a:t>H</a:t>
                </a:r>
              </a:p>
            </p:txBody>
          </p:sp>
        </p:grpSp>
        <p:sp>
          <p:nvSpPr>
            <p:cNvPr id="21548" name="Text Box 43"/>
            <p:cNvSpPr txBox="1">
              <a:spLocks noChangeArrowheads="1"/>
            </p:cNvSpPr>
            <p:nvPr/>
          </p:nvSpPr>
          <p:spPr bwMode="auto">
            <a:xfrm>
              <a:off x="3649" y="2937"/>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-20 dB/decade</a:t>
              </a:r>
            </a:p>
          </p:txBody>
        </p:sp>
        <p:sp>
          <p:nvSpPr>
            <p:cNvPr id="21549" name="Line 44"/>
            <p:cNvSpPr>
              <a:spLocks noChangeShapeType="1"/>
            </p:cNvSpPr>
            <p:nvPr/>
          </p:nvSpPr>
          <p:spPr bwMode="auto">
            <a:xfrm flipH="1">
              <a:off x="3724" y="3181"/>
              <a:ext cx="167" cy="1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50" name="Text Box 45"/>
            <p:cNvSpPr txBox="1">
              <a:spLocks noChangeArrowheads="1"/>
            </p:cNvSpPr>
            <p:nvPr/>
          </p:nvSpPr>
          <p:spPr bwMode="auto">
            <a:xfrm>
              <a:off x="924" y="3078"/>
              <a:ext cx="9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+20 dB/decade</a:t>
              </a:r>
            </a:p>
          </p:txBody>
        </p:sp>
        <p:sp>
          <p:nvSpPr>
            <p:cNvPr id="21551" name="Line 46"/>
            <p:cNvSpPr>
              <a:spLocks noChangeShapeType="1"/>
            </p:cNvSpPr>
            <p:nvPr/>
          </p:nvSpPr>
          <p:spPr bwMode="auto">
            <a:xfrm>
              <a:off x="1668" y="3289"/>
              <a:ext cx="361" cy="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508" name="Rectangle 47"/>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21509" name="Group 81"/>
          <p:cNvGrpSpPr>
            <a:grpSpLocks/>
          </p:cNvGrpSpPr>
          <p:nvPr/>
        </p:nvGrpSpPr>
        <p:grpSpPr bwMode="auto">
          <a:xfrm>
            <a:off x="195263" y="1533525"/>
            <a:ext cx="6026150" cy="2093913"/>
            <a:chOff x="1000" y="1084"/>
            <a:chExt cx="4233" cy="1492"/>
          </a:xfrm>
        </p:grpSpPr>
        <p:sp>
          <p:nvSpPr>
            <p:cNvPr id="21516" name="Line 49"/>
            <p:cNvSpPr>
              <a:spLocks noChangeShapeType="1"/>
            </p:cNvSpPr>
            <p:nvPr/>
          </p:nvSpPr>
          <p:spPr bwMode="auto">
            <a:xfrm>
              <a:off x="1197" y="2112"/>
              <a:ext cx="25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7" name="Line 50"/>
            <p:cNvSpPr>
              <a:spLocks noChangeShapeType="1"/>
            </p:cNvSpPr>
            <p:nvPr/>
          </p:nvSpPr>
          <p:spPr bwMode="auto">
            <a:xfrm flipV="1">
              <a:off x="1215" y="1499"/>
              <a:ext cx="0" cy="10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8" name="Arc 51"/>
            <p:cNvSpPr>
              <a:spLocks/>
            </p:cNvSpPr>
            <p:nvPr/>
          </p:nvSpPr>
          <p:spPr bwMode="auto">
            <a:xfrm flipH="1">
              <a:off x="1212" y="1778"/>
              <a:ext cx="137" cy="5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9" name="Arc 52"/>
            <p:cNvSpPr>
              <a:spLocks/>
            </p:cNvSpPr>
            <p:nvPr/>
          </p:nvSpPr>
          <p:spPr bwMode="auto">
            <a:xfrm flipH="1" flipV="1">
              <a:off x="2011" y="1867"/>
              <a:ext cx="137" cy="5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0" name="Arc 53"/>
            <p:cNvSpPr>
              <a:spLocks/>
            </p:cNvSpPr>
            <p:nvPr/>
          </p:nvSpPr>
          <p:spPr bwMode="auto">
            <a:xfrm flipH="1" flipV="1">
              <a:off x="1354" y="1758"/>
              <a:ext cx="656" cy="103"/>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1" name="Arc 54"/>
            <p:cNvSpPr>
              <a:spLocks/>
            </p:cNvSpPr>
            <p:nvPr/>
          </p:nvSpPr>
          <p:spPr bwMode="auto">
            <a:xfrm flipH="1">
              <a:off x="2143" y="2362"/>
              <a:ext cx="655" cy="103"/>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2" name="Arc 55"/>
            <p:cNvSpPr>
              <a:spLocks/>
            </p:cNvSpPr>
            <p:nvPr/>
          </p:nvSpPr>
          <p:spPr bwMode="auto">
            <a:xfrm flipH="1">
              <a:off x="2801" y="1784"/>
              <a:ext cx="137"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3" name="Arc 56"/>
            <p:cNvSpPr>
              <a:spLocks/>
            </p:cNvSpPr>
            <p:nvPr/>
          </p:nvSpPr>
          <p:spPr bwMode="auto">
            <a:xfrm flipH="1" flipV="1">
              <a:off x="2943" y="1765"/>
              <a:ext cx="656" cy="102"/>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1524" name="Group 57"/>
            <p:cNvGrpSpPr>
              <a:grpSpLocks/>
            </p:cNvGrpSpPr>
            <p:nvPr/>
          </p:nvGrpSpPr>
          <p:grpSpPr bwMode="auto">
            <a:xfrm>
              <a:off x="1216" y="1815"/>
              <a:ext cx="3172" cy="591"/>
              <a:chOff x="1346" y="2148"/>
              <a:chExt cx="5758" cy="1017"/>
            </a:xfrm>
          </p:grpSpPr>
          <p:grpSp>
            <p:nvGrpSpPr>
              <p:cNvPr id="21537" name="Group 58"/>
              <p:cNvGrpSpPr>
                <a:grpSpLocks/>
              </p:cNvGrpSpPr>
              <p:nvPr/>
            </p:nvGrpSpPr>
            <p:grpSpPr bwMode="auto">
              <a:xfrm>
                <a:off x="1346" y="2151"/>
                <a:ext cx="2871" cy="1014"/>
                <a:chOff x="1346" y="2151"/>
                <a:chExt cx="2871" cy="1014"/>
              </a:xfrm>
            </p:grpSpPr>
            <p:sp>
              <p:nvSpPr>
                <p:cNvPr id="21543" name="Line 59"/>
                <p:cNvSpPr>
                  <a:spLocks noChangeShapeType="1"/>
                </p:cNvSpPr>
                <p:nvPr/>
              </p:nvSpPr>
              <p:spPr bwMode="auto">
                <a:xfrm flipV="1">
                  <a:off x="1346" y="2158"/>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4" name="Line 60"/>
                <p:cNvSpPr>
                  <a:spLocks noChangeShapeType="1"/>
                </p:cNvSpPr>
                <p:nvPr/>
              </p:nvSpPr>
              <p:spPr bwMode="auto">
                <a:xfrm>
                  <a:off x="1346" y="2151"/>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Line 61"/>
                <p:cNvSpPr>
                  <a:spLocks noChangeShapeType="1"/>
                </p:cNvSpPr>
                <p:nvPr/>
              </p:nvSpPr>
              <p:spPr bwMode="auto">
                <a:xfrm flipV="1">
                  <a:off x="2780" y="2156"/>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6" name="Line 62"/>
                <p:cNvSpPr>
                  <a:spLocks noChangeShapeType="1"/>
                </p:cNvSpPr>
                <p:nvPr/>
              </p:nvSpPr>
              <p:spPr bwMode="auto">
                <a:xfrm>
                  <a:off x="2780" y="3162"/>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38" name="Group 63"/>
              <p:cNvGrpSpPr>
                <a:grpSpLocks/>
              </p:cNvGrpSpPr>
              <p:nvPr/>
            </p:nvGrpSpPr>
            <p:grpSpPr bwMode="auto">
              <a:xfrm>
                <a:off x="4233" y="2148"/>
                <a:ext cx="2871" cy="1014"/>
                <a:chOff x="1346" y="2151"/>
                <a:chExt cx="2871" cy="1014"/>
              </a:xfrm>
            </p:grpSpPr>
            <p:sp>
              <p:nvSpPr>
                <p:cNvPr id="21539" name="Line 64"/>
                <p:cNvSpPr>
                  <a:spLocks noChangeShapeType="1"/>
                </p:cNvSpPr>
                <p:nvPr/>
              </p:nvSpPr>
              <p:spPr bwMode="auto">
                <a:xfrm flipV="1">
                  <a:off x="1346" y="2158"/>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Line 65"/>
                <p:cNvSpPr>
                  <a:spLocks noChangeShapeType="1"/>
                </p:cNvSpPr>
                <p:nvPr/>
              </p:nvSpPr>
              <p:spPr bwMode="auto">
                <a:xfrm>
                  <a:off x="1346" y="2151"/>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1" name="Line 66"/>
                <p:cNvSpPr>
                  <a:spLocks noChangeShapeType="1"/>
                </p:cNvSpPr>
                <p:nvPr/>
              </p:nvSpPr>
              <p:spPr bwMode="auto">
                <a:xfrm flipV="1">
                  <a:off x="2780" y="2156"/>
                  <a:ext cx="0" cy="100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2" name="Line 67"/>
                <p:cNvSpPr>
                  <a:spLocks noChangeShapeType="1"/>
                </p:cNvSpPr>
                <p:nvPr/>
              </p:nvSpPr>
              <p:spPr bwMode="auto">
                <a:xfrm>
                  <a:off x="2780" y="3162"/>
                  <a:ext cx="14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1525" name="Text Box 68"/>
            <p:cNvSpPr txBox="1">
              <a:spLocks noChangeArrowheads="1"/>
            </p:cNvSpPr>
            <p:nvPr/>
          </p:nvSpPr>
          <p:spPr bwMode="auto">
            <a:xfrm>
              <a:off x="1644" y="1191"/>
              <a:ext cx="81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Input waveform</a:t>
              </a:r>
              <a:endParaRPr lang="en-GB" altLang="zh-CN" sz="1400">
                <a:ea typeface="SimSun" pitchFamily="2" charset="-122"/>
              </a:endParaRPr>
            </a:p>
          </p:txBody>
        </p:sp>
        <p:sp>
          <p:nvSpPr>
            <p:cNvPr id="21526" name="Text Box 69"/>
            <p:cNvSpPr txBox="1">
              <a:spLocks noChangeArrowheads="1"/>
            </p:cNvSpPr>
            <p:nvPr/>
          </p:nvSpPr>
          <p:spPr bwMode="auto">
            <a:xfrm>
              <a:off x="1954" y="1507"/>
              <a:ext cx="81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Output waveform</a:t>
              </a:r>
              <a:endParaRPr lang="en-GB" altLang="zh-CN" sz="1400">
                <a:ea typeface="SimSun" pitchFamily="2" charset="-122"/>
              </a:endParaRPr>
            </a:p>
          </p:txBody>
        </p:sp>
        <p:sp>
          <p:nvSpPr>
            <p:cNvPr id="21527" name="Line 70"/>
            <p:cNvSpPr>
              <a:spLocks noChangeShapeType="1"/>
            </p:cNvSpPr>
            <p:nvPr/>
          </p:nvSpPr>
          <p:spPr bwMode="auto">
            <a:xfrm flipH="1">
              <a:off x="1875" y="1719"/>
              <a:ext cx="85"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8" name="Line 71"/>
            <p:cNvSpPr>
              <a:spLocks noChangeShapeType="1"/>
            </p:cNvSpPr>
            <p:nvPr/>
          </p:nvSpPr>
          <p:spPr bwMode="auto">
            <a:xfrm flipH="1">
              <a:off x="3411" y="1670"/>
              <a:ext cx="308" cy="1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9" name="Text Box 72"/>
            <p:cNvSpPr txBox="1">
              <a:spLocks noChangeArrowheads="1"/>
            </p:cNvSpPr>
            <p:nvPr/>
          </p:nvSpPr>
          <p:spPr bwMode="auto">
            <a:xfrm>
              <a:off x="3781" y="2028"/>
              <a:ext cx="47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time</a:t>
              </a:r>
              <a:endParaRPr lang="en-GB" altLang="zh-CN" sz="1400">
                <a:ea typeface="SimSun" pitchFamily="2" charset="-122"/>
              </a:endParaRPr>
            </a:p>
          </p:txBody>
        </p:sp>
        <p:sp>
          <p:nvSpPr>
            <p:cNvPr id="21530" name="Text Box 73"/>
            <p:cNvSpPr txBox="1">
              <a:spLocks noChangeArrowheads="1"/>
            </p:cNvSpPr>
            <p:nvPr/>
          </p:nvSpPr>
          <p:spPr bwMode="auto">
            <a:xfrm>
              <a:off x="1000" y="1264"/>
              <a:ext cx="5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voltage</a:t>
              </a:r>
              <a:endParaRPr lang="en-GB" altLang="zh-CN" sz="1400">
                <a:ea typeface="SimSun" pitchFamily="2" charset="-122"/>
              </a:endParaRPr>
            </a:p>
          </p:txBody>
        </p:sp>
        <p:sp>
          <p:nvSpPr>
            <p:cNvPr id="21531" name="Arc 74"/>
            <p:cNvSpPr>
              <a:spLocks/>
            </p:cNvSpPr>
            <p:nvPr/>
          </p:nvSpPr>
          <p:spPr bwMode="auto">
            <a:xfrm flipH="1" flipV="1">
              <a:off x="3595" y="1870"/>
              <a:ext cx="137" cy="5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2" name="Arc 75"/>
            <p:cNvSpPr>
              <a:spLocks/>
            </p:cNvSpPr>
            <p:nvPr/>
          </p:nvSpPr>
          <p:spPr bwMode="auto">
            <a:xfrm flipH="1">
              <a:off x="3727" y="2365"/>
              <a:ext cx="655" cy="102"/>
            </a:xfrm>
            <a:custGeom>
              <a:avLst/>
              <a:gdLst>
                <a:gd name="T0" fmla="*/ 0 w 21105"/>
                <a:gd name="T1" fmla="*/ 0 h 21600"/>
                <a:gd name="T2" fmla="*/ 0 w 21105"/>
                <a:gd name="T3" fmla="*/ 0 h 21600"/>
                <a:gd name="T4" fmla="*/ 0 w 21105"/>
                <a:gd name="T5" fmla="*/ 0 h 21600"/>
                <a:gd name="T6" fmla="*/ 0 60000 65536"/>
                <a:gd name="T7" fmla="*/ 0 60000 65536"/>
                <a:gd name="T8" fmla="*/ 0 60000 65536"/>
                <a:gd name="T9" fmla="*/ 0 w 21105"/>
                <a:gd name="T10" fmla="*/ 0 h 21600"/>
                <a:gd name="T11" fmla="*/ 21105 w 21105"/>
                <a:gd name="T12" fmla="*/ 21600 h 21600"/>
              </a:gdLst>
              <a:ahLst/>
              <a:cxnLst>
                <a:cxn ang="T6">
                  <a:pos x="T0" y="T1"/>
                </a:cxn>
                <a:cxn ang="T7">
                  <a:pos x="T2" y="T3"/>
                </a:cxn>
                <a:cxn ang="T8">
                  <a:pos x="T4" y="T5"/>
                </a:cxn>
              </a:cxnLst>
              <a:rect l="T9" t="T10" r="T11" b="T12"/>
              <a:pathLst>
                <a:path w="21105" h="21600" fill="none" extrusionOk="0">
                  <a:moveTo>
                    <a:pt x="-1" y="0"/>
                  </a:moveTo>
                  <a:cubicBezTo>
                    <a:pt x="10158" y="0"/>
                    <a:pt x="18943" y="7078"/>
                    <a:pt x="21105" y="17003"/>
                  </a:cubicBezTo>
                </a:path>
                <a:path w="21105" h="21600" stroke="0" extrusionOk="0">
                  <a:moveTo>
                    <a:pt x="-1" y="0"/>
                  </a:moveTo>
                  <a:cubicBezTo>
                    <a:pt x="10158" y="0"/>
                    <a:pt x="18943" y="7078"/>
                    <a:pt x="21105" y="1700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3" name="Text Box 76"/>
            <p:cNvSpPr txBox="1">
              <a:spLocks noChangeArrowheads="1"/>
            </p:cNvSpPr>
            <p:nvPr/>
          </p:nvSpPr>
          <p:spPr bwMode="auto">
            <a:xfrm>
              <a:off x="2344" y="1084"/>
              <a:ext cx="173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Rise time related to high frequency performance (f</a:t>
              </a:r>
              <a:r>
                <a:rPr lang="en-US" sz="1400" baseline="-25000"/>
                <a:t>H</a:t>
              </a:r>
              <a:r>
                <a:rPr lang="en-US" sz="1400"/>
                <a:t>)</a:t>
              </a:r>
              <a:endParaRPr lang="en-GB" altLang="zh-CN" sz="1400">
                <a:ea typeface="SimSun" pitchFamily="2" charset="-122"/>
              </a:endParaRPr>
            </a:p>
          </p:txBody>
        </p:sp>
        <p:sp>
          <p:nvSpPr>
            <p:cNvPr id="21534" name="Line 77"/>
            <p:cNvSpPr>
              <a:spLocks noChangeShapeType="1"/>
            </p:cNvSpPr>
            <p:nvPr/>
          </p:nvSpPr>
          <p:spPr bwMode="auto">
            <a:xfrm>
              <a:off x="2614" y="1589"/>
              <a:ext cx="249"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5" name="Text Box 78"/>
            <p:cNvSpPr txBox="1">
              <a:spLocks noChangeArrowheads="1"/>
            </p:cNvSpPr>
            <p:nvPr/>
          </p:nvSpPr>
          <p:spPr bwMode="auto">
            <a:xfrm>
              <a:off x="3752" y="1467"/>
              <a:ext cx="14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Droop time related to low frequency performance (f</a:t>
              </a:r>
              <a:r>
                <a:rPr lang="en-US" sz="1400" baseline="-25000"/>
                <a:t>L</a:t>
              </a:r>
              <a:r>
                <a:rPr lang="en-US" sz="1400"/>
                <a:t>)</a:t>
              </a:r>
              <a:endParaRPr lang="en-GB" altLang="zh-CN" sz="1400">
                <a:ea typeface="SimSun" pitchFamily="2" charset="-122"/>
              </a:endParaRPr>
            </a:p>
          </p:txBody>
        </p:sp>
        <p:sp>
          <p:nvSpPr>
            <p:cNvPr id="21536" name="Line 79"/>
            <p:cNvSpPr>
              <a:spLocks noChangeShapeType="1"/>
            </p:cNvSpPr>
            <p:nvPr/>
          </p:nvSpPr>
          <p:spPr bwMode="auto">
            <a:xfrm flipH="1">
              <a:off x="1676" y="1539"/>
              <a:ext cx="90" cy="2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510" name="Object 34"/>
          <p:cNvGraphicFramePr>
            <a:graphicFrameLocks noChangeAspect="1"/>
          </p:cNvGraphicFramePr>
          <p:nvPr/>
        </p:nvGraphicFramePr>
        <p:xfrm>
          <a:off x="6878638" y="3597275"/>
          <a:ext cx="1276350" cy="790575"/>
        </p:xfrm>
        <a:graphic>
          <a:graphicData uri="http://schemas.openxmlformats.org/presentationml/2006/ole">
            <mc:AlternateContent xmlns:mc="http://schemas.openxmlformats.org/markup-compatibility/2006">
              <mc:Choice xmlns:v="urn:schemas-microsoft-com:vml" Requires="v">
                <p:oleObj spid="_x0000_s21609" name="Equation" r:id="rId4" imgW="698197" imgH="431613" progId="Equation.3">
                  <p:embed/>
                </p:oleObj>
              </mc:Choice>
              <mc:Fallback>
                <p:oleObj name="Equation" r:id="rId4" imgW="698197" imgH="431613"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8638" y="3597275"/>
                        <a:ext cx="12763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28"/>
          <p:cNvGraphicFramePr>
            <a:graphicFrameLocks noChangeAspect="1"/>
          </p:cNvGraphicFramePr>
          <p:nvPr/>
        </p:nvGraphicFramePr>
        <p:xfrm>
          <a:off x="6958013" y="1741488"/>
          <a:ext cx="1166812" cy="781050"/>
        </p:xfrm>
        <a:graphic>
          <a:graphicData uri="http://schemas.openxmlformats.org/presentationml/2006/ole">
            <mc:AlternateContent xmlns:mc="http://schemas.openxmlformats.org/markup-compatibility/2006">
              <mc:Choice xmlns:v="urn:schemas-microsoft-com:vml" Requires="v">
                <p:oleObj spid="_x0000_s21610" name="Equation" r:id="rId6" imgW="685800" imgH="431800" progId="Equation.3">
                  <p:embed/>
                </p:oleObj>
              </mc:Choice>
              <mc:Fallback>
                <p:oleObj name="Equation" r:id="rId6" imgW="685800" imgH="4318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8013" y="1741488"/>
                        <a:ext cx="116681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Rectangle 13"/>
          <p:cNvSpPr>
            <a:spLocks noChangeArrowheads="1"/>
          </p:cNvSpPr>
          <p:nvPr/>
        </p:nvSpPr>
        <p:spPr bwMode="auto">
          <a:xfrm>
            <a:off x="419100" y="5794375"/>
            <a:ext cx="8455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GB" altLang="zh-CN" b="1">
                <a:ea typeface="SimSun" pitchFamily="2" charset="-122"/>
                <a:cs typeface="Times New Roman" pitchFamily="18" charset="0"/>
                <a:sym typeface="Symbol" pitchFamily="18" charset="2"/>
              </a:rPr>
              <a:t>So the ’10 – 90% RISE TIME’  = 2.2</a:t>
            </a:r>
            <a:r>
              <a:rPr lang="en-GB" altLang="zh-CN" b="1" i="1">
                <a:ea typeface="SimSun" pitchFamily="2" charset="-122"/>
                <a:cs typeface="Times New Roman" pitchFamily="18" charset="0"/>
                <a:sym typeface="Symbol" pitchFamily="18" charset="2"/>
              </a:rPr>
              <a:t> x </a:t>
            </a:r>
            <a:r>
              <a:rPr lang="el-GR" sz="2000" b="1" i="1">
                <a:latin typeface="Times New Roman" pitchFamily="18" charset="0"/>
                <a:cs typeface="Times New Roman" pitchFamily="18" charset="0"/>
                <a:sym typeface="Symbol" pitchFamily="18" charset="2"/>
              </a:rPr>
              <a:t>τ</a:t>
            </a:r>
            <a:r>
              <a:rPr lang="en-GB" altLang="zh-CN" sz="2000" b="1" i="1" baseline="-25000">
                <a:latin typeface="Times New Roman" pitchFamily="18" charset="0"/>
                <a:ea typeface="SimSun" pitchFamily="2" charset="-122"/>
                <a:cs typeface="Times New Roman" pitchFamily="18" charset="0"/>
                <a:sym typeface="Symbol" pitchFamily="18" charset="2"/>
              </a:rPr>
              <a:t>r</a:t>
            </a:r>
            <a:r>
              <a:rPr lang="en-GB" altLang="zh-CN" sz="2000" b="1" i="1">
                <a:latin typeface="Times New Roman" pitchFamily="18" charset="0"/>
                <a:ea typeface="SimSun" pitchFamily="2" charset="-122"/>
                <a:cs typeface="Times New Roman" pitchFamily="18" charset="0"/>
                <a:sym typeface="Symbol" pitchFamily="18" charset="2"/>
              </a:rPr>
              <a:t>      -  but only for an exponential response</a:t>
            </a:r>
            <a:r>
              <a:rPr lang="en-GB" altLang="zh-CN" sz="2000" b="1">
                <a:latin typeface="Times New Roman" pitchFamily="18" charset="0"/>
                <a:ea typeface="SimSun" pitchFamily="2" charset="-122"/>
                <a:cs typeface="Times New Roman" pitchFamily="18" charset="0"/>
                <a:sym typeface="Symbol" pitchFamily="18" charset="2"/>
              </a:rPr>
              <a:t> </a:t>
            </a:r>
          </a:p>
        </p:txBody>
      </p:sp>
      <p:graphicFrame>
        <p:nvGraphicFramePr>
          <p:cNvPr id="21513" name="Object 8"/>
          <p:cNvGraphicFramePr>
            <a:graphicFrameLocks noChangeAspect="1"/>
          </p:cNvGraphicFramePr>
          <p:nvPr/>
        </p:nvGraphicFramePr>
        <p:xfrm>
          <a:off x="6054725" y="2511425"/>
          <a:ext cx="2647950" cy="688975"/>
        </p:xfrm>
        <a:graphic>
          <a:graphicData uri="http://schemas.openxmlformats.org/presentationml/2006/ole">
            <mc:AlternateContent xmlns:mc="http://schemas.openxmlformats.org/markup-compatibility/2006">
              <mc:Choice xmlns:v="urn:schemas-microsoft-com:vml" Requires="v">
                <p:oleObj spid="_x0000_s21611" name="Equation" r:id="rId8" imgW="1676400" imgH="431800" progId="Equation.3">
                  <p:embed/>
                </p:oleObj>
              </mc:Choice>
              <mc:Fallback>
                <p:oleObj name="Equation" r:id="rId8" imgW="16764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54725" y="2511425"/>
                        <a:ext cx="26479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Object 64"/>
          <p:cNvGraphicFramePr>
            <a:graphicFrameLocks noChangeAspect="1"/>
          </p:cNvGraphicFramePr>
          <p:nvPr/>
        </p:nvGraphicFramePr>
        <p:xfrm>
          <a:off x="6259513" y="4495800"/>
          <a:ext cx="2447925" cy="688975"/>
        </p:xfrm>
        <a:graphic>
          <a:graphicData uri="http://schemas.openxmlformats.org/presentationml/2006/ole">
            <mc:AlternateContent xmlns:mc="http://schemas.openxmlformats.org/markup-compatibility/2006">
              <mc:Choice xmlns:v="urn:schemas-microsoft-com:vml" Requires="v">
                <p:oleObj spid="_x0000_s21612" name="Equation" r:id="rId10" imgW="1548728" imgH="431613" progId="Equation.3">
                  <p:embed/>
                </p:oleObj>
              </mc:Choice>
              <mc:Fallback>
                <p:oleObj name="Equation" r:id="rId10" imgW="1548728" imgH="431613" progId="Equation.3">
                  <p:embed/>
                  <p:pic>
                    <p:nvPicPr>
                      <p:cNvPr id="0" name="Object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9513" y="4495800"/>
                        <a:ext cx="24479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5" name="Text Box 2"/>
          <p:cNvSpPr txBox="1">
            <a:spLocks noChangeArrowheads="1"/>
          </p:cNvSpPr>
          <p:nvPr/>
        </p:nvSpPr>
        <p:spPr bwMode="auto">
          <a:xfrm>
            <a:off x="263525" y="1001713"/>
            <a:ext cx="66309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a:ea typeface="SimSun" pitchFamily="2" charset="-122"/>
              </a:rPr>
              <a:t>1)  </a:t>
            </a:r>
            <a:r>
              <a:rPr lang="en-GB" altLang="zh-CN" b="1" u="sng">
                <a:ea typeface="SimSun" pitchFamily="2" charset="-122"/>
              </a:rPr>
              <a:t>Bandwidth limitation and pulse response (review of last lecture) </a:t>
            </a:r>
            <a:endParaRPr lang="en-GB" altLang="zh-CN">
              <a:ea typeface="SimSun"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E9AF17F-5FD5-4202-95FA-AA96DFD84AB5}" type="slidenum">
              <a:rPr lang="en-GB" altLang="en-US" sz="1200" smtClean="0">
                <a:latin typeface="Garamond" pitchFamily="18" charset="0"/>
              </a:rPr>
              <a:pPr eaLnBrk="1" hangingPunct="1"/>
              <a:t>23</a:t>
            </a:fld>
            <a:endParaRPr lang="en-GB" altLang="en-US" sz="1200" smtClean="0">
              <a:latin typeface="Garamond" pitchFamily="18" charset="0"/>
            </a:endParaRPr>
          </a:p>
        </p:txBody>
      </p:sp>
      <p:sp>
        <p:nvSpPr>
          <p:cNvPr id="235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3556" name="Rectangle 3"/>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3557" name="Rectangle 4"/>
          <p:cNvSpPr>
            <a:spLocks noChangeArrowheads="1"/>
          </p:cNvSpPr>
          <p:nvPr/>
        </p:nvSpPr>
        <p:spPr bwMode="auto">
          <a:xfrm>
            <a:off x="242888" y="850900"/>
            <a:ext cx="6564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b="1" u="sng"/>
              <a:t>Effect of the ‘slew rate’ limit on amplifier response</a:t>
            </a:r>
            <a:endParaRPr lang="en-GB" altLang="zh-CN" b="1" u="sng">
              <a:ea typeface="SimSun" pitchFamily="2" charset="-122"/>
            </a:endParaRPr>
          </a:p>
        </p:txBody>
      </p:sp>
      <p:sp>
        <p:nvSpPr>
          <p:cNvPr id="23558" name="Text Box 6"/>
          <p:cNvSpPr txBox="1">
            <a:spLocks noChangeArrowheads="1"/>
          </p:cNvSpPr>
          <p:nvPr/>
        </p:nvSpPr>
        <p:spPr bwMode="auto">
          <a:xfrm>
            <a:off x="227013" y="2295525"/>
            <a:ext cx="8123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e.g. a pulse waveform output would look like (unity gain assumed here):</a:t>
            </a:r>
          </a:p>
        </p:txBody>
      </p:sp>
      <p:sp>
        <p:nvSpPr>
          <p:cNvPr id="23559" name="Line 9"/>
          <p:cNvSpPr>
            <a:spLocks noChangeShapeType="1"/>
          </p:cNvSpPr>
          <p:nvPr/>
        </p:nvSpPr>
        <p:spPr bwMode="auto">
          <a:xfrm flipV="1">
            <a:off x="2265363" y="2928938"/>
            <a:ext cx="0" cy="1252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560" name="Group 139"/>
          <p:cNvGrpSpPr>
            <a:grpSpLocks/>
          </p:cNvGrpSpPr>
          <p:nvPr/>
        </p:nvGrpSpPr>
        <p:grpSpPr bwMode="auto">
          <a:xfrm>
            <a:off x="1265238" y="2736850"/>
            <a:ext cx="7181850" cy="1387475"/>
            <a:chOff x="718" y="1765"/>
            <a:chExt cx="4524" cy="874"/>
          </a:xfrm>
        </p:grpSpPr>
        <p:sp>
          <p:nvSpPr>
            <p:cNvPr id="23654" name="Line 8"/>
            <p:cNvSpPr>
              <a:spLocks noChangeShapeType="1"/>
            </p:cNvSpPr>
            <p:nvPr/>
          </p:nvSpPr>
          <p:spPr bwMode="auto">
            <a:xfrm>
              <a:off x="1293" y="2505"/>
              <a:ext cx="250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655" name="Group 10"/>
            <p:cNvGrpSpPr>
              <a:grpSpLocks/>
            </p:cNvGrpSpPr>
            <p:nvPr/>
          </p:nvGrpSpPr>
          <p:grpSpPr bwMode="auto">
            <a:xfrm>
              <a:off x="1751" y="1982"/>
              <a:ext cx="1712" cy="526"/>
              <a:chOff x="2029" y="2055"/>
              <a:chExt cx="2088" cy="630"/>
            </a:xfrm>
          </p:grpSpPr>
          <p:grpSp>
            <p:nvGrpSpPr>
              <p:cNvPr id="23665" name="Group 11"/>
              <p:cNvGrpSpPr>
                <a:grpSpLocks/>
              </p:cNvGrpSpPr>
              <p:nvPr/>
            </p:nvGrpSpPr>
            <p:grpSpPr bwMode="auto">
              <a:xfrm>
                <a:off x="2029" y="2063"/>
                <a:ext cx="352" cy="611"/>
                <a:chOff x="2029" y="2063"/>
                <a:chExt cx="352" cy="611"/>
              </a:xfrm>
            </p:grpSpPr>
            <p:sp>
              <p:nvSpPr>
                <p:cNvPr id="23686" name="Line 12"/>
                <p:cNvSpPr>
                  <a:spLocks noChangeShapeType="1"/>
                </p:cNvSpPr>
                <p:nvPr/>
              </p:nvSpPr>
              <p:spPr bwMode="auto">
                <a:xfrm flipV="1">
                  <a:off x="2029" y="2063"/>
                  <a:ext cx="0" cy="6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7" name="Line 13"/>
                <p:cNvSpPr>
                  <a:spLocks noChangeShapeType="1"/>
                </p:cNvSpPr>
                <p:nvPr/>
              </p:nvSpPr>
              <p:spPr bwMode="auto">
                <a:xfrm>
                  <a:off x="2029" y="2063"/>
                  <a:ext cx="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8" name="Line 14"/>
                <p:cNvSpPr>
                  <a:spLocks noChangeShapeType="1"/>
                </p:cNvSpPr>
                <p:nvPr/>
              </p:nvSpPr>
              <p:spPr bwMode="auto">
                <a:xfrm>
                  <a:off x="2381" y="2064"/>
                  <a:ext cx="0" cy="6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66" name="Group 15"/>
              <p:cNvGrpSpPr>
                <a:grpSpLocks/>
              </p:cNvGrpSpPr>
              <p:nvPr/>
            </p:nvGrpSpPr>
            <p:grpSpPr bwMode="auto">
              <a:xfrm>
                <a:off x="2728" y="2066"/>
                <a:ext cx="352" cy="611"/>
                <a:chOff x="2029" y="2063"/>
                <a:chExt cx="352" cy="611"/>
              </a:xfrm>
            </p:grpSpPr>
            <p:sp>
              <p:nvSpPr>
                <p:cNvPr id="23683" name="Line 16"/>
                <p:cNvSpPr>
                  <a:spLocks noChangeShapeType="1"/>
                </p:cNvSpPr>
                <p:nvPr/>
              </p:nvSpPr>
              <p:spPr bwMode="auto">
                <a:xfrm flipV="1">
                  <a:off x="2029" y="2063"/>
                  <a:ext cx="0" cy="6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4" name="Line 17"/>
                <p:cNvSpPr>
                  <a:spLocks noChangeShapeType="1"/>
                </p:cNvSpPr>
                <p:nvPr/>
              </p:nvSpPr>
              <p:spPr bwMode="auto">
                <a:xfrm>
                  <a:off x="2029" y="2063"/>
                  <a:ext cx="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5" name="Line 18"/>
                <p:cNvSpPr>
                  <a:spLocks noChangeShapeType="1"/>
                </p:cNvSpPr>
                <p:nvPr/>
              </p:nvSpPr>
              <p:spPr bwMode="auto">
                <a:xfrm>
                  <a:off x="2381" y="2064"/>
                  <a:ext cx="0" cy="6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67" name="Group 19"/>
              <p:cNvGrpSpPr>
                <a:grpSpLocks/>
              </p:cNvGrpSpPr>
              <p:nvPr/>
            </p:nvGrpSpPr>
            <p:grpSpPr bwMode="auto">
              <a:xfrm>
                <a:off x="3452" y="2069"/>
                <a:ext cx="352" cy="611"/>
                <a:chOff x="2029" y="2063"/>
                <a:chExt cx="352" cy="611"/>
              </a:xfrm>
            </p:grpSpPr>
            <p:sp>
              <p:nvSpPr>
                <p:cNvPr id="23680" name="Line 20"/>
                <p:cNvSpPr>
                  <a:spLocks noChangeShapeType="1"/>
                </p:cNvSpPr>
                <p:nvPr/>
              </p:nvSpPr>
              <p:spPr bwMode="auto">
                <a:xfrm flipV="1">
                  <a:off x="2029" y="2063"/>
                  <a:ext cx="0" cy="6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1" name="Line 21"/>
                <p:cNvSpPr>
                  <a:spLocks noChangeShapeType="1"/>
                </p:cNvSpPr>
                <p:nvPr/>
              </p:nvSpPr>
              <p:spPr bwMode="auto">
                <a:xfrm>
                  <a:off x="2029" y="2063"/>
                  <a:ext cx="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2" name="Line 22"/>
                <p:cNvSpPr>
                  <a:spLocks noChangeShapeType="1"/>
                </p:cNvSpPr>
                <p:nvPr/>
              </p:nvSpPr>
              <p:spPr bwMode="auto">
                <a:xfrm>
                  <a:off x="2381" y="2064"/>
                  <a:ext cx="0" cy="6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68" name="Line 23"/>
              <p:cNvSpPr>
                <a:spLocks noChangeShapeType="1"/>
              </p:cNvSpPr>
              <p:nvPr/>
            </p:nvSpPr>
            <p:spPr bwMode="auto">
              <a:xfrm flipV="1">
                <a:off x="2037" y="2063"/>
                <a:ext cx="147" cy="6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9" name="Line 24"/>
              <p:cNvSpPr>
                <a:spLocks noChangeShapeType="1"/>
              </p:cNvSpPr>
              <p:nvPr/>
            </p:nvSpPr>
            <p:spPr bwMode="auto">
              <a:xfrm>
                <a:off x="2201" y="2063"/>
                <a:ext cx="1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0" name="Line 25"/>
              <p:cNvSpPr>
                <a:spLocks noChangeShapeType="1"/>
              </p:cNvSpPr>
              <p:nvPr/>
            </p:nvSpPr>
            <p:spPr bwMode="auto">
              <a:xfrm>
                <a:off x="2364" y="2055"/>
                <a:ext cx="164" cy="6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1" name="Line 26"/>
              <p:cNvSpPr>
                <a:spLocks noChangeShapeType="1"/>
              </p:cNvSpPr>
              <p:nvPr/>
            </p:nvSpPr>
            <p:spPr bwMode="auto">
              <a:xfrm>
                <a:off x="2548" y="2676"/>
                <a:ext cx="1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2" name="Line 27"/>
              <p:cNvSpPr>
                <a:spLocks noChangeShapeType="1"/>
              </p:cNvSpPr>
              <p:nvPr/>
            </p:nvSpPr>
            <p:spPr bwMode="auto">
              <a:xfrm flipV="1">
                <a:off x="2745" y="2066"/>
                <a:ext cx="147" cy="6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3" name="Line 28"/>
              <p:cNvSpPr>
                <a:spLocks noChangeShapeType="1"/>
              </p:cNvSpPr>
              <p:nvPr/>
            </p:nvSpPr>
            <p:spPr bwMode="auto">
              <a:xfrm>
                <a:off x="2909" y="2066"/>
                <a:ext cx="1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4" name="Line 29"/>
              <p:cNvSpPr>
                <a:spLocks noChangeShapeType="1"/>
              </p:cNvSpPr>
              <p:nvPr/>
            </p:nvSpPr>
            <p:spPr bwMode="auto">
              <a:xfrm>
                <a:off x="3072" y="2058"/>
                <a:ext cx="164" cy="6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5" name="Line 30"/>
              <p:cNvSpPr>
                <a:spLocks noChangeShapeType="1"/>
              </p:cNvSpPr>
              <p:nvPr/>
            </p:nvSpPr>
            <p:spPr bwMode="auto">
              <a:xfrm>
                <a:off x="3256" y="2679"/>
                <a:ext cx="1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6" name="Line 31"/>
              <p:cNvSpPr>
                <a:spLocks noChangeShapeType="1"/>
              </p:cNvSpPr>
              <p:nvPr/>
            </p:nvSpPr>
            <p:spPr bwMode="auto">
              <a:xfrm flipV="1">
                <a:off x="3452" y="2070"/>
                <a:ext cx="143" cy="60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7" name="Line 32"/>
              <p:cNvSpPr>
                <a:spLocks noChangeShapeType="1"/>
              </p:cNvSpPr>
              <p:nvPr/>
            </p:nvSpPr>
            <p:spPr bwMode="auto">
              <a:xfrm>
                <a:off x="3612" y="2070"/>
                <a:ext cx="1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8" name="Line 33"/>
              <p:cNvSpPr>
                <a:spLocks noChangeShapeType="1"/>
              </p:cNvSpPr>
              <p:nvPr/>
            </p:nvSpPr>
            <p:spPr bwMode="auto">
              <a:xfrm>
                <a:off x="3770" y="2062"/>
                <a:ext cx="168"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9" name="Line 34"/>
              <p:cNvSpPr>
                <a:spLocks noChangeShapeType="1"/>
              </p:cNvSpPr>
              <p:nvPr/>
            </p:nvSpPr>
            <p:spPr bwMode="auto">
              <a:xfrm>
                <a:off x="3950" y="2674"/>
                <a:ext cx="1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56" name="Text Box 35"/>
            <p:cNvSpPr txBox="1">
              <a:spLocks noChangeArrowheads="1"/>
            </p:cNvSpPr>
            <p:nvPr/>
          </p:nvSpPr>
          <p:spPr bwMode="auto">
            <a:xfrm>
              <a:off x="2018" y="1766"/>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output</a:t>
              </a:r>
            </a:p>
          </p:txBody>
        </p:sp>
        <p:sp>
          <p:nvSpPr>
            <p:cNvPr id="23657" name="Line 36"/>
            <p:cNvSpPr>
              <a:spLocks noChangeShapeType="1"/>
            </p:cNvSpPr>
            <p:nvPr/>
          </p:nvSpPr>
          <p:spPr bwMode="auto">
            <a:xfrm flipH="1">
              <a:off x="2104" y="1967"/>
              <a:ext cx="71" cy="1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 name="Text Box 37"/>
            <p:cNvSpPr txBox="1">
              <a:spLocks noChangeArrowheads="1"/>
            </p:cNvSpPr>
            <p:nvPr/>
          </p:nvSpPr>
          <p:spPr bwMode="auto">
            <a:xfrm>
              <a:off x="1492" y="1768"/>
              <a:ext cx="4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input</a:t>
              </a:r>
            </a:p>
          </p:txBody>
        </p:sp>
        <p:sp>
          <p:nvSpPr>
            <p:cNvPr id="23659" name="Line 38"/>
            <p:cNvSpPr>
              <a:spLocks noChangeShapeType="1"/>
            </p:cNvSpPr>
            <p:nvPr/>
          </p:nvSpPr>
          <p:spPr bwMode="auto">
            <a:xfrm>
              <a:off x="1625" y="1982"/>
              <a:ext cx="113" cy="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0" name="Text Box 39"/>
            <p:cNvSpPr txBox="1">
              <a:spLocks noChangeArrowheads="1"/>
            </p:cNvSpPr>
            <p:nvPr/>
          </p:nvSpPr>
          <p:spPr bwMode="auto">
            <a:xfrm>
              <a:off x="3844" y="2427"/>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time</a:t>
              </a:r>
            </a:p>
          </p:txBody>
        </p:sp>
        <p:sp>
          <p:nvSpPr>
            <p:cNvPr id="23661" name="Text Box 40"/>
            <p:cNvSpPr txBox="1">
              <a:spLocks noChangeArrowheads="1"/>
            </p:cNvSpPr>
            <p:nvPr/>
          </p:nvSpPr>
          <p:spPr bwMode="auto">
            <a:xfrm>
              <a:off x="718" y="1816"/>
              <a:ext cx="6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Voltage</a:t>
              </a:r>
            </a:p>
          </p:txBody>
        </p:sp>
        <p:sp>
          <p:nvSpPr>
            <p:cNvPr id="23662" name="Text Box 41"/>
            <p:cNvSpPr txBox="1">
              <a:spLocks noChangeArrowheads="1"/>
            </p:cNvSpPr>
            <p:nvPr/>
          </p:nvSpPr>
          <p:spPr bwMode="auto">
            <a:xfrm>
              <a:off x="3507" y="1765"/>
              <a:ext cx="1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Maximum dv/dt = slew rate</a:t>
              </a:r>
            </a:p>
          </p:txBody>
        </p:sp>
        <p:sp>
          <p:nvSpPr>
            <p:cNvPr id="23663" name="Line 42"/>
            <p:cNvSpPr>
              <a:spLocks noChangeShapeType="1"/>
            </p:cNvSpPr>
            <p:nvPr/>
          </p:nvSpPr>
          <p:spPr bwMode="auto">
            <a:xfrm flipH="1">
              <a:off x="3288" y="1902"/>
              <a:ext cx="239" cy="3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4" name="Line 43"/>
            <p:cNvSpPr>
              <a:spLocks noChangeShapeType="1"/>
            </p:cNvSpPr>
            <p:nvPr/>
          </p:nvSpPr>
          <p:spPr bwMode="auto">
            <a:xfrm flipH="1">
              <a:off x="3055" y="1880"/>
              <a:ext cx="458"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1" name="Group 138"/>
          <p:cNvGrpSpPr>
            <a:grpSpLocks/>
          </p:cNvGrpSpPr>
          <p:nvPr/>
        </p:nvGrpSpPr>
        <p:grpSpPr bwMode="auto">
          <a:xfrm>
            <a:off x="1150938" y="4559300"/>
            <a:ext cx="6629400" cy="1541463"/>
            <a:chOff x="725" y="2830"/>
            <a:chExt cx="4176" cy="971"/>
          </a:xfrm>
        </p:grpSpPr>
        <p:sp>
          <p:nvSpPr>
            <p:cNvPr id="23567" name="Line 45"/>
            <p:cNvSpPr>
              <a:spLocks noChangeShapeType="1"/>
            </p:cNvSpPr>
            <p:nvPr/>
          </p:nvSpPr>
          <p:spPr bwMode="auto">
            <a:xfrm>
              <a:off x="1277" y="3435"/>
              <a:ext cx="327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Line 46"/>
            <p:cNvSpPr>
              <a:spLocks noChangeShapeType="1"/>
            </p:cNvSpPr>
            <p:nvPr/>
          </p:nvSpPr>
          <p:spPr bwMode="auto">
            <a:xfrm flipV="1">
              <a:off x="1404" y="3063"/>
              <a:ext cx="0" cy="6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9" name="Text Box 47"/>
            <p:cNvSpPr txBox="1">
              <a:spLocks noChangeArrowheads="1"/>
            </p:cNvSpPr>
            <p:nvPr/>
          </p:nvSpPr>
          <p:spPr bwMode="auto">
            <a:xfrm>
              <a:off x="2357" y="2843"/>
              <a:ext cx="5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output</a:t>
              </a:r>
            </a:p>
          </p:txBody>
        </p:sp>
        <p:sp>
          <p:nvSpPr>
            <p:cNvPr id="23570" name="Line 48"/>
            <p:cNvSpPr>
              <a:spLocks noChangeShapeType="1"/>
            </p:cNvSpPr>
            <p:nvPr/>
          </p:nvSpPr>
          <p:spPr bwMode="auto">
            <a:xfrm flipH="1">
              <a:off x="2548" y="3045"/>
              <a:ext cx="56"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1" name="Text Box 49"/>
            <p:cNvSpPr txBox="1">
              <a:spLocks noChangeArrowheads="1"/>
            </p:cNvSpPr>
            <p:nvPr/>
          </p:nvSpPr>
          <p:spPr bwMode="auto">
            <a:xfrm>
              <a:off x="1395" y="2862"/>
              <a:ext cx="4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input</a:t>
              </a:r>
            </a:p>
          </p:txBody>
        </p:sp>
        <p:sp>
          <p:nvSpPr>
            <p:cNvPr id="23572" name="Line 50"/>
            <p:cNvSpPr>
              <a:spLocks noChangeShapeType="1"/>
            </p:cNvSpPr>
            <p:nvPr/>
          </p:nvSpPr>
          <p:spPr bwMode="auto">
            <a:xfrm>
              <a:off x="1596" y="3114"/>
              <a:ext cx="113" cy="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3" name="Text Box 51"/>
            <p:cNvSpPr txBox="1">
              <a:spLocks noChangeArrowheads="1"/>
            </p:cNvSpPr>
            <p:nvPr/>
          </p:nvSpPr>
          <p:spPr bwMode="auto">
            <a:xfrm>
              <a:off x="4278" y="3239"/>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time</a:t>
              </a:r>
            </a:p>
          </p:txBody>
        </p:sp>
        <p:sp>
          <p:nvSpPr>
            <p:cNvPr id="23574" name="Text Box 52"/>
            <p:cNvSpPr txBox="1">
              <a:spLocks noChangeArrowheads="1"/>
            </p:cNvSpPr>
            <p:nvPr/>
          </p:nvSpPr>
          <p:spPr bwMode="auto">
            <a:xfrm>
              <a:off x="725" y="3039"/>
              <a:ext cx="5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Voltage</a:t>
              </a:r>
            </a:p>
          </p:txBody>
        </p:sp>
        <p:sp>
          <p:nvSpPr>
            <p:cNvPr id="23575" name="Text Box 53"/>
            <p:cNvSpPr txBox="1">
              <a:spLocks noChangeArrowheads="1"/>
            </p:cNvSpPr>
            <p:nvPr/>
          </p:nvSpPr>
          <p:spPr bwMode="auto">
            <a:xfrm>
              <a:off x="3100" y="2830"/>
              <a:ext cx="18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Maximum dv/dt = slew rate</a:t>
              </a:r>
            </a:p>
          </p:txBody>
        </p:sp>
        <p:sp>
          <p:nvSpPr>
            <p:cNvPr id="23576" name="Line 54"/>
            <p:cNvSpPr>
              <a:spLocks noChangeShapeType="1"/>
            </p:cNvSpPr>
            <p:nvPr/>
          </p:nvSpPr>
          <p:spPr bwMode="auto">
            <a:xfrm flipH="1">
              <a:off x="3170" y="3051"/>
              <a:ext cx="105" cy="3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577" name="Group 55"/>
            <p:cNvGrpSpPr>
              <a:grpSpLocks/>
            </p:cNvGrpSpPr>
            <p:nvPr/>
          </p:nvGrpSpPr>
          <p:grpSpPr bwMode="auto">
            <a:xfrm>
              <a:off x="1622" y="3086"/>
              <a:ext cx="2519" cy="715"/>
              <a:chOff x="2009" y="3566"/>
              <a:chExt cx="3068" cy="554"/>
            </a:xfrm>
          </p:grpSpPr>
          <p:grpSp>
            <p:nvGrpSpPr>
              <p:cNvPr id="23598" name="Group 56"/>
              <p:cNvGrpSpPr>
                <a:grpSpLocks/>
              </p:cNvGrpSpPr>
              <p:nvPr/>
            </p:nvGrpSpPr>
            <p:grpSpPr bwMode="auto">
              <a:xfrm>
                <a:off x="2009" y="3571"/>
                <a:ext cx="382" cy="542"/>
                <a:chOff x="534" y="3278"/>
                <a:chExt cx="382" cy="368"/>
              </a:xfrm>
            </p:grpSpPr>
            <p:grpSp>
              <p:nvGrpSpPr>
                <p:cNvPr id="23648" name="Group 57"/>
                <p:cNvGrpSpPr>
                  <a:grpSpLocks/>
                </p:cNvGrpSpPr>
                <p:nvPr/>
              </p:nvGrpSpPr>
              <p:grpSpPr bwMode="auto">
                <a:xfrm>
                  <a:off x="725" y="3278"/>
                  <a:ext cx="191" cy="367"/>
                  <a:chOff x="725" y="3278"/>
                  <a:chExt cx="446" cy="367"/>
                </a:xfrm>
              </p:grpSpPr>
              <p:sp>
                <p:nvSpPr>
                  <p:cNvPr id="23652" name="Arc 58"/>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53" name="Arc 59"/>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49" name="Group 60"/>
                <p:cNvGrpSpPr>
                  <a:grpSpLocks/>
                </p:cNvGrpSpPr>
                <p:nvPr/>
              </p:nvGrpSpPr>
              <p:grpSpPr bwMode="auto">
                <a:xfrm flipH="1">
                  <a:off x="534" y="3279"/>
                  <a:ext cx="191" cy="367"/>
                  <a:chOff x="725" y="3278"/>
                  <a:chExt cx="446" cy="367"/>
                </a:xfrm>
              </p:grpSpPr>
              <p:sp>
                <p:nvSpPr>
                  <p:cNvPr id="23650" name="Arc 61"/>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51" name="Arc 62"/>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3599" name="Group 63"/>
              <p:cNvGrpSpPr>
                <a:grpSpLocks/>
              </p:cNvGrpSpPr>
              <p:nvPr/>
            </p:nvGrpSpPr>
            <p:grpSpPr bwMode="auto">
              <a:xfrm>
                <a:off x="2389" y="3574"/>
                <a:ext cx="382" cy="542"/>
                <a:chOff x="534" y="3278"/>
                <a:chExt cx="382" cy="368"/>
              </a:xfrm>
            </p:grpSpPr>
            <p:grpSp>
              <p:nvGrpSpPr>
                <p:cNvPr id="23642" name="Group 64"/>
                <p:cNvGrpSpPr>
                  <a:grpSpLocks/>
                </p:cNvGrpSpPr>
                <p:nvPr/>
              </p:nvGrpSpPr>
              <p:grpSpPr bwMode="auto">
                <a:xfrm>
                  <a:off x="725" y="3278"/>
                  <a:ext cx="191" cy="367"/>
                  <a:chOff x="725" y="3278"/>
                  <a:chExt cx="446" cy="367"/>
                </a:xfrm>
              </p:grpSpPr>
              <p:sp>
                <p:nvSpPr>
                  <p:cNvPr id="23646" name="Arc 65"/>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47" name="Arc 66"/>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43" name="Group 67"/>
                <p:cNvGrpSpPr>
                  <a:grpSpLocks/>
                </p:cNvGrpSpPr>
                <p:nvPr/>
              </p:nvGrpSpPr>
              <p:grpSpPr bwMode="auto">
                <a:xfrm flipH="1">
                  <a:off x="534" y="3279"/>
                  <a:ext cx="191" cy="367"/>
                  <a:chOff x="725" y="3278"/>
                  <a:chExt cx="446" cy="367"/>
                </a:xfrm>
              </p:grpSpPr>
              <p:sp>
                <p:nvSpPr>
                  <p:cNvPr id="23644" name="Arc 68"/>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45" name="Arc 69"/>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3600" name="Group 70"/>
              <p:cNvGrpSpPr>
                <a:grpSpLocks/>
              </p:cNvGrpSpPr>
              <p:nvPr/>
            </p:nvGrpSpPr>
            <p:grpSpPr bwMode="auto">
              <a:xfrm>
                <a:off x="2775" y="3566"/>
                <a:ext cx="382" cy="542"/>
                <a:chOff x="534" y="3278"/>
                <a:chExt cx="382" cy="368"/>
              </a:xfrm>
            </p:grpSpPr>
            <p:grpSp>
              <p:nvGrpSpPr>
                <p:cNvPr id="23636" name="Group 71"/>
                <p:cNvGrpSpPr>
                  <a:grpSpLocks/>
                </p:cNvGrpSpPr>
                <p:nvPr/>
              </p:nvGrpSpPr>
              <p:grpSpPr bwMode="auto">
                <a:xfrm>
                  <a:off x="725" y="3278"/>
                  <a:ext cx="191" cy="367"/>
                  <a:chOff x="725" y="3278"/>
                  <a:chExt cx="446" cy="367"/>
                </a:xfrm>
              </p:grpSpPr>
              <p:sp>
                <p:nvSpPr>
                  <p:cNvPr id="23640" name="Arc 72"/>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41" name="Arc 73"/>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37" name="Group 74"/>
                <p:cNvGrpSpPr>
                  <a:grpSpLocks/>
                </p:cNvGrpSpPr>
                <p:nvPr/>
              </p:nvGrpSpPr>
              <p:grpSpPr bwMode="auto">
                <a:xfrm flipH="1">
                  <a:off x="534" y="3279"/>
                  <a:ext cx="191" cy="367"/>
                  <a:chOff x="725" y="3278"/>
                  <a:chExt cx="446" cy="367"/>
                </a:xfrm>
              </p:grpSpPr>
              <p:sp>
                <p:nvSpPr>
                  <p:cNvPr id="23638" name="Arc 75"/>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39" name="Arc 76"/>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3601" name="Group 77"/>
              <p:cNvGrpSpPr>
                <a:grpSpLocks/>
              </p:cNvGrpSpPr>
              <p:nvPr/>
            </p:nvGrpSpPr>
            <p:grpSpPr bwMode="auto">
              <a:xfrm>
                <a:off x="3155" y="3569"/>
                <a:ext cx="382" cy="542"/>
                <a:chOff x="534" y="3278"/>
                <a:chExt cx="382" cy="368"/>
              </a:xfrm>
            </p:grpSpPr>
            <p:grpSp>
              <p:nvGrpSpPr>
                <p:cNvPr id="23630" name="Group 78"/>
                <p:cNvGrpSpPr>
                  <a:grpSpLocks/>
                </p:cNvGrpSpPr>
                <p:nvPr/>
              </p:nvGrpSpPr>
              <p:grpSpPr bwMode="auto">
                <a:xfrm>
                  <a:off x="725" y="3278"/>
                  <a:ext cx="191" cy="367"/>
                  <a:chOff x="725" y="3278"/>
                  <a:chExt cx="446" cy="367"/>
                </a:xfrm>
              </p:grpSpPr>
              <p:sp>
                <p:nvSpPr>
                  <p:cNvPr id="23634" name="Arc 79"/>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35" name="Arc 80"/>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31" name="Group 81"/>
                <p:cNvGrpSpPr>
                  <a:grpSpLocks/>
                </p:cNvGrpSpPr>
                <p:nvPr/>
              </p:nvGrpSpPr>
              <p:grpSpPr bwMode="auto">
                <a:xfrm flipH="1">
                  <a:off x="534" y="3279"/>
                  <a:ext cx="191" cy="367"/>
                  <a:chOff x="725" y="3278"/>
                  <a:chExt cx="446" cy="367"/>
                </a:xfrm>
              </p:grpSpPr>
              <p:sp>
                <p:nvSpPr>
                  <p:cNvPr id="23632" name="Arc 82"/>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33" name="Arc 83"/>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3602" name="Group 84"/>
              <p:cNvGrpSpPr>
                <a:grpSpLocks/>
              </p:cNvGrpSpPr>
              <p:nvPr/>
            </p:nvGrpSpPr>
            <p:grpSpPr bwMode="auto">
              <a:xfrm>
                <a:off x="3549" y="3575"/>
                <a:ext cx="382" cy="542"/>
                <a:chOff x="534" y="3278"/>
                <a:chExt cx="382" cy="368"/>
              </a:xfrm>
            </p:grpSpPr>
            <p:grpSp>
              <p:nvGrpSpPr>
                <p:cNvPr id="23624" name="Group 85"/>
                <p:cNvGrpSpPr>
                  <a:grpSpLocks/>
                </p:cNvGrpSpPr>
                <p:nvPr/>
              </p:nvGrpSpPr>
              <p:grpSpPr bwMode="auto">
                <a:xfrm>
                  <a:off x="725" y="3278"/>
                  <a:ext cx="191" cy="367"/>
                  <a:chOff x="725" y="3278"/>
                  <a:chExt cx="446" cy="367"/>
                </a:xfrm>
              </p:grpSpPr>
              <p:sp>
                <p:nvSpPr>
                  <p:cNvPr id="23628" name="Arc 86"/>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29" name="Arc 87"/>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25" name="Group 88"/>
                <p:cNvGrpSpPr>
                  <a:grpSpLocks/>
                </p:cNvGrpSpPr>
                <p:nvPr/>
              </p:nvGrpSpPr>
              <p:grpSpPr bwMode="auto">
                <a:xfrm flipH="1">
                  <a:off x="534" y="3279"/>
                  <a:ext cx="191" cy="367"/>
                  <a:chOff x="725" y="3278"/>
                  <a:chExt cx="446" cy="367"/>
                </a:xfrm>
              </p:grpSpPr>
              <p:sp>
                <p:nvSpPr>
                  <p:cNvPr id="23626" name="Arc 89"/>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27" name="Arc 90"/>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3603" name="Group 91"/>
              <p:cNvGrpSpPr>
                <a:grpSpLocks/>
              </p:cNvGrpSpPr>
              <p:nvPr/>
            </p:nvGrpSpPr>
            <p:grpSpPr bwMode="auto">
              <a:xfrm>
                <a:off x="3929" y="3578"/>
                <a:ext cx="382" cy="542"/>
                <a:chOff x="534" y="3278"/>
                <a:chExt cx="382" cy="368"/>
              </a:xfrm>
            </p:grpSpPr>
            <p:grpSp>
              <p:nvGrpSpPr>
                <p:cNvPr id="23618" name="Group 92"/>
                <p:cNvGrpSpPr>
                  <a:grpSpLocks/>
                </p:cNvGrpSpPr>
                <p:nvPr/>
              </p:nvGrpSpPr>
              <p:grpSpPr bwMode="auto">
                <a:xfrm>
                  <a:off x="725" y="3278"/>
                  <a:ext cx="191" cy="367"/>
                  <a:chOff x="725" y="3278"/>
                  <a:chExt cx="446" cy="367"/>
                </a:xfrm>
              </p:grpSpPr>
              <p:sp>
                <p:nvSpPr>
                  <p:cNvPr id="23622" name="Arc 93"/>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23" name="Arc 94"/>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19" name="Group 95"/>
                <p:cNvGrpSpPr>
                  <a:grpSpLocks/>
                </p:cNvGrpSpPr>
                <p:nvPr/>
              </p:nvGrpSpPr>
              <p:grpSpPr bwMode="auto">
                <a:xfrm flipH="1">
                  <a:off x="534" y="3279"/>
                  <a:ext cx="191" cy="367"/>
                  <a:chOff x="725" y="3278"/>
                  <a:chExt cx="446" cy="367"/>
                </a:xfrm>
              </p:grpSpPr>
              <p:sp>
                <p:nvSpPr>
                  <p:cNvPr id="23620" name="Arc 96"/>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21" name="Arc 97"/>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3604" name="Group 98"/>
              <p:cNvGrpSpPr>
                <a:grpSpLocks/>
              </p:cNvGrpSpPr>
              <p:nvPr/>
            </p:nvGrpSpPr>
            <p:grpSpPr bwMode="auto">
              <a:xfrm>
                <a:off x="4315" y="3570"/>
                <a:ext cx="382" cy="542"/>
                <a:chOff x="534" y="3278"/>
                <a:chExt cx="382" cy="368"/>
              </a:xfrm>
            </p:grpSpPr>
            <p:grpSp>
              <p:nvGrpSpPr>
                <p:cNvPr id="23612" name="Group 99"/>
                <p:cNvGrpSpPr>
                  <a:grpSpLocks/>
                </p:cNvGrpSpPr>
                <p:nvPr/>
              </p:nvGrpSpPr>
              <p:grpSpPr bwMode="auto">
                <a:xfrm>
                  <a:off x="725" y="3278"/>
                  <a:ext cx="191" cy="367"/>
                  <a:chOff x="725" y="3278"/>
                  <a:chExt cx="446" cy="367"/>
                </a:xfrm>
              </p:grpSpPr>
              <p:sp>
                <p:nvSpPr>
                  <p:cNvPr id="23616" name="Arc 100"/>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17" name="Arc 101"/>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13" name="Group 102"/>
                <p:cNvGrpSpPr>
                  <a:grpSpLocks/>
                </p:cNvGrpSpPr>
                <p:nvPr/>
              </p:nvGrpSpPr>
              <p:grpSpPr bwMode="auto">
                <a:xfrm flipH="1">
                  <a:off x="534" y="3279"/>
                  <a:ext cx="191" cy="367"/>
                  <a:chOff x="725" y="3278"/>
                  <a:chExt cx="446" cy="367"/>
                </a:xfrm>
              </p:grpSpPr>
              <p:sp>
                <p:nvSpPr>
                  <p:cNvPr id="23614" name="Arc 103"/>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15" name="Arc 104"/>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3605" name="Group 105"/>
              <p:cNvGrpSpPr>
                <a:grpSpLocks/>
              </p:cNvGrpSpPr>
              <p:nvPr/>
            </p:nvGrpSpPr>
            <p:grpSpPr bwMode="auto">
              <a:xfrm>
                <a:off x="4695" y="3573"/>
                <a:ext cx="382" cy="542"/>
                <a:chOff x="534" y="3278"/>
                <a:chExt cx="382" cy="368"/>
              </a:xfrm>
            </p:grpSpPr>
            <p:grpSp>
              <p:nvGrpSpPr>
                <p:cNvPr id="23606" name="Group 106"/>
                <p:cNvGrpSpPr>
                  <a:grpSpLocks/>
                </p:cNvGrpSpPr>
                <p:nvPr/>
              </p:nvGrpSpPr>
              <p:grpSpPr bwMode="auto">
                <a:xfrm>
                  <a:off x="725" y="3278"/>
                  <a:ext cx="191" cy="367"/>
                  <a:chOff x="725" y="3278"/>
                  <a:chExt cx="446" cy="367"/>
                </a:xfrm>
              </p:grpSpPr>
              <p:sp>
                <p:nvSpPr>
                  <p:cNvPr id="23610" name="Arc 107"/>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11" name="Arc 108"/>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607" name="Group 109"/>
                <p:cNvGrpSpPr>
                  <a:grpSpLocks/>
                </p:cNvGrpSpPr>
                <p:nvPr/>
              </p:nvGrpSpPr>
              <p:grpSpPr bwMode="auto">
                <a:xfrm flipH="1">
                  <a:off x="534" y="3279"/>
                  <a:ext cx="191" cy="367"/>
                  <a:chOff x="725" y="3278"/>
                  <a:chExt cx="446" cy="367"/>
                </a:xfrm>
              </p:grpSpPr>
              <p:sp>
                <p:nvSpPr>
                  <p:cNvPr id="23608" name="Arc 110"/>
                  <p:cNvSpPr>
                    <a:spLocks/>
                  </p:cNvSpPr>
                  <p:nvPr/>
                </p:nvSpPr>
                <p:spPr bwMode="auto">
                  <a:xfrm flipH="1" flipV="1">
                    <a:off x="949" y="3387"/>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09" name="Arc 111"/>
                  <p:cNvSpPr>
                    <a:spLocks/>
                  </p:cNvSpPr>
                  <p:nvPr/>
                </p:nvSpPr>
                <p:spPr bwMode="auto">
                  <a:xfrm>
                    <a:off x="725" y="3278"/>
                    <a:ext cx="222" cy="258"/>
                  </a:xfrm>
                  <a:custGeom>
                    <a:avLst/>
                    <a:gdLst>
                      <a:gd name="T0" fmla="*/ 0 w 20628"/>
                      <a:gd name="T1" fmla="*/ 0 h 21600"/>
                      <a:gd name="T2" fmla="*/ 0 w 20628"/>
                      <a:gd name="T3" fmla="*/ 0 h 21600"/>
                      <a:gd name="T4" fmla="*/ 0 w 20628"/>
                      <a:gd name="T5" fmla="*/ 0 h 21600"/>
                      <a:gd name="T6" fmla="*/ 0 60000 65536"/>
                      <a:gd name="T7" fmla="*/ 0 60000 65536"/>
                      <a:gd name="T8" fmla="*/ 0 60000 65536"/>
                      <a:gd name="T9" fmla="*/ 0 w 20628"/>
                      <a:gd name="T10" fmla="*/ 0 h 21600"/>
                      <a:gd name="T11" fmla="*/ 20628 w 20628"/>
                      <a:gd name="T12" fmla="*/ 21600 h 21600"/>
                    </a:gdLst>
                    <a:ahLst/>
                    <a:cxnLst>
                      <a:cxn ang="T6">
                        <a:pos x="T0" y="T1"/>
                      </a:cxn>
                      <a:cxn ang="T7">
                        <a:pos x="T2" y="T3"/>
                      </a:cxn>
                      <a:cxn ang="T8">
                        <a:pos x="T4" y="T5"/>
                      </a:cxn>
                    </a:cxnLst>
                    <a:rect l="T9" t="T10" r="T11" b="T12"/>
                    <a:pathLst>
                      <a:path w="20628" h="21600" fill="none" extrusionOk="0">
                        <a:moveTo>
                          <a:pt x="-1" y="0"/>
                        </a:moveTo>
                        <a:cubicBezTo>
                          <a:pt x="9461" y="0"/>
                          <a:pt x="17822" y="6157"/>
                          <a:pt x="20628" y="15193"/>
                        </a:cubicBezTo>
                      </a:path>
                      <a:path w="20628" h="21600" stroke="0" extrusionOk="0">
                        <a:moveTo>
                          <a:pt x="-1" y="0"/>
                        </a:moveTo>
                        <a:cubicBezTo>
                          <a:pt x="9461" y="0"/>
                          <a:pt x="17822" y="6157"/>
                          <a:pt x="20628" y="1519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sp>
          <p:nvSpPr>
            <p:cNvPr id="23578" name="Line 112"/>
            <p:cNvSpPr>
              <a:spLocks noChangeShapeType="1"/>
            </p:cNvSpPr>
            <p:nvPr/>
          </p:nvSpPr>
          <p:spPr bwMode="auto">
            <a:xfrm flipV="1">
              <a:off x="1551" y="3176"/>
              <a:ext cx="268" cy="5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Line 113"/>
            <p:cNvSpPr>
              <a:spLocks noChangeShapeType="1"/>
            </p:cNvSpPr>
            <p:nvPr/>
          </p:nvSpPr>
          <p:spPr bwMode="auto">
            <a:xfrm flipH="1" flipV="1">
              <a:off x="1836" y="3172"/>
              <a:ext cx="162"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114"/>
            <p:cNvSpPr>
              <a:spLocks noChangeShapeType="1"/>
            </p:cNvSpPr>
            <p:nvPr/>
          </p:nvSpPr>
          <p:spPr bwMode="auto">
            <a:xfrm flipV="1">
              <a:off x="2012" y="3240"/>
              <a:ext cx="131"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115"/>
            <p:cNvSpPr>
              <a:spLocks noChangeShapeType="1"/>
            </p:cNvSpPr>
            <p:nvPr/>
          </p:nvSpPr>
          <p:spPr bwMode="auto">
            <a:xfrm flipH="1" flipV="1">
              <a:off x="2155" y="3230"/>
              <a:ext cx="162" cy="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116"/>
            <p:cNvSpPr>
              <a:spLocks noChangeShapeType="1"/>
            </p:cNvSpPr>
            <p:nvPr/>
          </p:nvSpPr>
          <p:spPr bwMode="auto">
            <a:xfrm flipV="1">
              <a:off x="2332" y="3281"/>
              <a:ext cx="132" cy="2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117"/>
            <p:cNvSpPr>
              <a:spLocks noChangeShapeType="1"/>
            </p:cNvSpPr>
            <p:nvPr/>
          </p:nvSpPr>
          <p:spPr bwMode="auto">
            <a:xfrm flipH="1" flipV="1">
              <a:off x="2482" y="3276"/>
              <a:ext cx="139"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118"/>
            <p:cNvSpPr>
              <a:spLocks noChangeShapeType="1"/>
            </p:cNvSpPr>
            <p:nvPr/>
          </p:nvSpPr>
          <p:spPr bwMode="auto">
            <a:xfrm flipV="1">
              <a:off x="2641" y="3293"/>
              <a:ext cx="132" cy="2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119"/>
            <p:cNvSpPr>
              <a:spLocks noChangeShapeType="1"/>
            </p:cNvSpPr>
            <p:nvPr/>
          </p:nvSpPr>
          <p:spPr bwMode="auto">
            <a:xfrm flipH="1" flipV="1">
              <a:off x="2793" y="3298"/>
              <a:ext cx="147" cy="30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86" name="Group 120"/>
            <p:cNvGrpSpPr>
              <a:grpSpLocks/>
            </p:cNvGrpSpPr>
            <p:nvPr/>
          </p:nvGrpSpPr>
          <p:grpSpPr bwMode="auto">
            <a:xfrm>
              <a:off x="2957" y="3282"/>
              <a:ext cx="303" cy="314"/>
              <a:chOff x="3509" y="3387"/>
              <a:chExt cx="369" cy="428"/>
            </a:xfrm>
          </p:grpSpPr>
          <p:sp>
            <p:nvSpPr>
              <p:cNvPr id="23596" name="Line 121"/>
              <p:cNvSpPr>
                <a:spLocks noChangeShapeType="1"/>
              </p:cNvSpPr>
              <p:nvPr/>
            </p:nvSpPr>
            <p:spPr bwMode="auto">
              <a:xfrm flipV="1">
                <a:off x="3509" y="3402"/>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Line 122"/>
              <p:cNvSpPr>
                <a:spLocks noChangeShapeType="1"/>
              </p:cNvSpPr>
              <p:nvPr/>
            </p:nvSpPr>
            <p:spPr bwMode="auto">
              <a:xfrm flipH="1" flipV="1">
                <a:off x="3700" y="3387"/>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87" name="Group 123"/>
            <p:cNvGrpSpPr>
              <a:grpSpLocks/>
            </p:cNvGrpSpPr>
            <p:nvPr/>
          </p:nvGrpSpPr>
          <p:grpSpPr bwMode="auto">
            <a:xfrm>
              <a:off x="3269" y="3278"/>
              <a:ext cx="303" cy="314"/>
              <a:chOff x="3509" y="3387"/>
              <a:chExt cx="369" cy="428"/>
            </a:xfrm>
          </p:grpSpPr>
          <p:sp>
            <p:nvSpPr>
              <p:cNvPr id="23594" name="Line 124"/>
              <p:cNvSpPr>
                <a:spLocks noChangeShapeType="1"/>
              </p:cNvSpPr>
              <p:nvPr/>
            </p:nvSpPr>
            <p:spPr bwMode="auto">
              <a:xfrm flipV="1">
                <a:off x="3509" y="3402"/>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5" name="Line 125"/>
              <p:cNvSpPr>
                <a:spLocks noChangeShapeType="1"/>
              </p:cNvSpPr>
              <p:nvPr/>
            </p:nvSpPr>
            <p:spPr bwMode="auto">
              <a:xfrm flipH="1" flipV="1">
                <a:off x="3700" y="3387"/>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88" name="Group 126"/>
            <p:cNvGrpSpPr>
              <a:grpSpLocks/>
            </p:cNvGrpSpPr>
            <p:nvPr/>
          </p:nvGrpSpPr>
          <p:grpSpPr bwMode="auto">
            <a:xfrm>
              <a:off x="3581" y="3260"/>
              <a:ext cx="303" cy="314"/>
              <a:chOff x="3509" y="3387"/>
              <a:chExt cx="369" cy="428"/>
            </a:xfrm>
          </p:grpSpPr>
          <p:sp>
            <p:nvSpPr>
              <p:cNvPr id="23592" name="Line 127"/>
              <p:cNvSpPr>
                <a:spLocks noChangeShapeType="1"/>
              </p:cNvSpPr>
              <p:nvPr/>
            </p:nvSpPr>
            <p:spPr bwMode="auto">
              <a:xfrm flipV="1">
                <a:off x="3509" y="3402"/>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3" name="Line 128"/>
              <p:cNvSpPr>
                <a:spLocks noChangeShapeType="1"/>
              </p:cNvSpPr>
              <p:nvPr/>
            </p:nvSpPr>
            <p:spPr bwMode="auto">
              <a:xfrm flipH="1" flipV="1">
                <a:off x="3700" y="3387"/>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89" name="Group 129"/>
            <p:cNvGrpSpPr>
              <a:grpSpLocks/>
            </p:cNvGrpSpPr>
            <p:nvPr/>
          </p:nvGrpSpPr>
          <p:grpSpPr bwMode="auto">
            <a:xfrm>
              <a:off x="3894" y="3264"/>
              <a:ext cx="304" cy="314"/>
              <a:chOff x="3509" y="3387"/>
              <a:chExt cx="369" cy="428"/>
            </a:xfrm>
          </p:grpSpPr>
          <p:sp>
            <p:nvSpPr>
              <p:cNvPr id="23590" name="Line 130"/>
              <p:cNvSpPr>
                <a:spLocks noChangeShapeType="1"/>
              </p:cNvSpPr>
              <p:nvPr/>
            </p:nvSpPr>
            <p:spPr bwMode="auto">
              <a:xfrm flipV="1">
                <a:off x="3509" y="3402"/>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Line 131"/>
              <p:cNvSpPr>
                <a:spLocks noChangeShapeType="1"/>
              </p:cNvSpPr>
              <p:nvPr/>
            </p:nvSpPr>
            <p:spPr bwMode="auto">
              <a:xfrm flipH="1" flipV="1">
                <a:off x="3700" y="3387"/>
                <a:ext cx="178"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3562" name="Text Box 132"/>
          <p:cNvSpPr txBox="1">
            <a:spLocks noChangeArrowheads="1"/>
          </p:cNvSpPr>
          <p:nvPr/>
        </p:nvSpPr>
        <p:spPr bwMode="auto">
          <a:xfrm>
            <a:off x="519113" y="4213225"/>
            <a:ext cx="5295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and a sinusoidal waveform output would look like:</a:t>
            </a:r>
          </a:p>
        </p:txBody>
      </p:sp>
      <p:sp>
        <p:nvSpPr>
          <p:cNvPr id="23563" name="Rectangle 133"/>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3564" name="Text Box 134"/>
          <p:cNvSpPr txBox="1">
            <a:spLocks noChangeArrowheads="1"/>
          </p:cNvSpPr>
          <p:nvPr/>
        </p:nvSpPr>
        <p:spPr bwMode="auto">
          <a:xfrm>
            <a:off x="160338" y="1219200"/>
            <a:ext cx="8805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Op-amps have a limit on how rapidly the output voltage can change that is set by the ‘slew-rate’ </a:t>
            </a:r>
            <a:endParaRPr lang="en-US"/>
          </a:p>
        </p:txBody>
      </p:sp>
      <p:graphicFrame>
        <p:nvGraphicFramePr>
          <p:cNvPr id="23565" name="Object 135"/>
          <p:cNvGraphicFramePr>
            <a:graphicFrameLocks noChangeAspect="1"/>
          </p:cNvGraphicFramePr>
          <p:nvPr/>
        </p:nvGraphicFramePr>
        <p:xfrm>
          <a:off x="2311400" y="1612900"/>
          <a:ext cx="1357313" cy="682625"/>
        </p:xfrm>
        <a:graphic>
          <a:graphicData uri="http://schemas.openxmlformats.org/presentationml/2006/ole">
            <mc:AlternateContent xmlns:mc="http://schemas.openxmlformats.org/markup-compatibility/2006">
              <mc:Choice xmlns:v="urn:schemas-microsoft-com:vml" Requires="v">
                <p:oleObj spid="_x0000_s23699" name="Equation" r:id="rId4" imgW="901700" imgH="457200" progId="Equation.3">
                  <p:embed/>
                </p:oleObj>
              </mc:Choice>
              <mc:Fallback>
                <p:oleObj name="Equation" r:id="rId4" imgW="901700" imgH="457200" progId="Equation.3">
                  <p:embed/>
                  <p:pic>
                    <p:nvPicPr>
                      <p:cNvPr id="0" name="Object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400" y="1612900"/>
                        <a:ext cx="135731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6" name="Text Box 136"/>
          <p:cNvSpPr txBox="1">
            <a:spLocks noChangeArrowheads="1"/>
          </p:cNvSpPr>
          <p:nvPr/>
        </p:nvSpPr>
        <p:spPr bwMode="auto">
          <a:xfrm>
            <a:off x="3609975" y="1758950"/>
            <a:ext cx="5075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 For a 741 op-amp the slew rate is quoted as 1V/</a:t>
            </a:r>
            <a:r>
              <a:rPr lang="el-GR">
                <a:cs typeface="Arial" charset="0"/>
              </a:rPr>
              <a:t>μ</a:t>
            </a:r>
            <a:r>
              <a:rPr lang="en-US">
                <a:cs typeface="Arial" charset="0"/>
              </a:rPr>
              <a:t>S</a:t>
            </a:r>
            <a:r>
              <a:rPr lang="en-GB" altLang="zh-CN">
                <a:ea typeface="SimSun" pitchFamily="2" charset="-122"/>
              </a:rPr>
              <a:t>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9B4979D-3A63-4722-B77B-A0083CFC52FD}" type="slidenum">
              <a:rPr lang="en-GB" altLang="en-US" sz="1200" smtClean="0">
                <a:latin typeface="Garamond" pitchFamily="18" charset="0"/>
              </a:rPr>
              <a:pPr eaLnBrk="1" hangingPunct="1"/>
              <a:t>24</a:t>
            </a:fld>
            <a:endParaRPr lang="en-GB" altLang="en-US" sz="1200" smtClean="0">
              <a:latin typeface="Garamond" pitchFamily="18" charset="0"/>
            </a:endParaRPr>
          </a:p>
        </p:txBody>
      </p:sp>
      <p:sp>
        <p:nvSpPr>
          <p:cNvPr id="245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4580" name="Rectangle 3"/>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4581" name="Text Box 4"/>
          <p:cNvSpPr txBox="1">
            <a:spLocks noChangeArrowheads="1"/>
          </p:cNvSpPr>
          <p:nvPr/>
        </p:nvSpPr>
        <p:spPr bwMode="auto">
          <a:xfrm>
            <a:off x="447675" y="844550"/>
            <a:ext cx="8248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Note that for a first order response, the rise time of a pulse output will become limited by the slew rate limit when maximum dv/dt = slew rate.</a:t>
            </a:r>
            <a:endParaRPr lang="en-GB" altLang="zh-CN" baseline="-25000">
              <a:ea typeface="SimSun" pitchFamily="2" charset="-122"/>
            </a:endParaRPr>
          </a:p>
        </p:txBody>
      </p:sp>
      <p:sp>
        <p:nvSpPr>
          <p:cNvPr id="24582" name="Line 5"/>
          <p:cNvSpPr>
            <a:spLocks noChangeShapeType="1"/>
          </p:cNvSpPr>
          <p:nvPr/>
        </p:nvSpPr>
        <p:spPr bwMode="auto">
          <a:xfrm>
            <a:off x="2241550" y="3863975"/>
            <a:ext cx="4391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Line 6"/>
          <p:cNvSpPr>
            <a:spLocks noChangeShapeType="1"/>
          </p:cNvSpPr>
          <p:nvPr/>
        </p:nvSpPr>
        <p:spPr bwMode="auto">
          <a:xfrm flipV="1">
            <a:off x="2476500" y="2205038"/>
            <a:ext cx="0" cy="1881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4" name="Text Box 7"/>
          <p:cNvSpPr txBox="1">
            <a:spLocks noChangeArrowheads="1"/>
          </p:cNvSpPr>
          <p:nvPr/>
        </p:nvSpPr>
        <p:spPr bwMode="auto">
          <a:xfrm>
            <a:off x="5059363" y="2246313"/>
            <a:ext cx="877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output</a:t>
            </a:r>
          </a:p>
        </p:txBody>
      </p:sp>
      <p:sp>
        <p:nvSpPr>
          <p:cNvPr id="24585" name="Text Box 8"/>
          <p:cNvSpPr txBox="1">
            <a:spLocks noChangeArrowheads="1"/>
          </p:cNvSpPr>
          <p:nvPr/>
        </p:nvSpPr>
        <p:spPr bwMode="auto">
          <a:xfrm>
            <a:off x="2217738" y="1754188"/>
            <a:ext cx="804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input</a:t>
            </a:r>
          </a:p>
        </p:txBody>
      </p:sp>
      <p:sp>
        <p:nvSpPr>
          <p:cNvPr id="24586" name="Text Box 9"/>
          <p:cNvSpPr txBox="1">
            <a:spLocks noChangeArrowheads="1"/>
          </p:cNvSpPr>
          <p:nvPr/>
        </p:nvSpPr>
        <p:spPr bwMode="auto">
          <a:xfrm>
            <a:off x="6718300" y="3729038"/>
            <a:ext cx="655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time</a:t>
            </a:r>
          </a:p>
        </p:txBody>
      </p:sp>
      <p:sp>
        <p:nvSpPr>
          <p:cNvPr id="24587" name="Text Box 10"/>
          <p:cNvSpPr txBox="1">
            <a:spLocks noChangeArrowheads="1"/>
          </p:cNvSpPr>
          <p:nvPr/>
        </p:nvSpPr>
        <p:spPr bwMode="auto">
          <a:xfrm>
            <a:off x="2867025" y="1643063"/>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Maximum dv/dt = slew rate</a:t>
            </a:r>
          </a:p>
        </p:txBody>
      </p:sp>
      <p:grpSp>
        <p:nvGrpSpPr>
          <p:cNvPr id="24588" name="Group 11"/>
          <p:cNvGrpSpPr>
            <a:grpSpLocks/>
          </p:cNvGrpSpPr>
          <p:nvPr/>
        </p:nvGrpSpPr>
        <p:grpSpPr bwMode="auto">
          <a:xfrm>
            <a:off x="3363913" y="2430463"/>
            <a:ext cx="1303337" cy="1411287"/>
            <a:chOff x="2029" y="2063"/>
            <a:chExt cx="352" cy="611"/>
          </a:xfrm>
        </p:grpSpPr>
        <p:sp>
          <p:nvSpPr>
            <p:cNvPr id="24615" name="Line 12"/>
            <p:cNvSpPr>
              <a:spLocks noChangeShapeType="1"/>
            </p:cNvSpPr>
            <p:nvPr/>
          </p:nvSpPr>
          <p:spPr bwMode="auto">
            <a:xfrm flipV="1">
              <a:off x="2029" y="2063"/>
              <a:ext cx="0" cy="6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6" name="Line 13"/>
            <p:cNvSpPr>
              <a:spLocks noChangeShapeType="1"/>
            </p:cNvSpPr>
            <p:nvPr/>
          </p:nvSpPr>
          <p:spPr bwMode="auto">
            <a:xfrm>
              <a:off x="2029" y="2063"/>
              <a:ext cx="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7" name="Line 14"/>
            <p:cNvSpPr>
              <a:spLocks noChangeShapeType="1"/>
            </p:cNvSpPr>
            <p:nvPr/>
          </p:nvSpPr>
          <p:spPr bwMode="auto">
            <a:xfrm>
              <a:off x="2381" y="2064"/>
              <a:ext cx="0" cy="6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9" name="Line 15"/>
          <p:cNvSpPr>
            <a:spLocks noChangeShapeType="1"/>
          </p:cNvSpPr>
          <p:nvPr/>
        </p:nvSpPr>
        <p:spPr bwMode="auto">
          <a:xfrm flipH="1">
            <a:off x="4792663" y="2508250"/>
            <a:ext cx="320675" cy="439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Line 16"/>
          <p:cNvSpPr>
            <a:spLocks noChangeShapeType="1"/>
          </p:cNvSpPr>
          <p:nvPr/>
        </p:nvSpPr>
        <p:spPr bwMode="auto">
          <a:xfrm>
            <a:off x="2652713" y="2103438"/>
            <a:ext cx="649287" cy="565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91" name="Group 17"/>
          <p:cNvGrpSpPr>
            <a:grpSpLocks/>
          </p:cNvGrpSpPr>
          <p:nvPr/>
        </p:nvGrpSpPr>
        <p:grpSpPr bwMode="auto">
          <a:xfrm>
            <a:off x="3381375" y="2430463"/>
            <a:ext cx="1254125" cy="2395537"/>
            <a:chOff x="1675" y="2277"/>
            <a:chExt cx="381" cy="1166"/>
          </a:xfrm>
        </p:grpSpPr>
        <p:sp>
          <p:nvSpPr>
            <p:cNvPr id="24613" name="Line 18"/>
            <p:cNvSpPr>
              <a:spLocks noChangeShapeType="1"/>
            </p:cNvSpPr>
            <p:nvPr/>
          </p:nvSpPr>
          <p:spPr bwMode="auto">
            <a:xfrm>
              <a:off x="1863" y="227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4" name="Arc 19"/>
            <p:cNvSpPr>
              <a:spLocks/>
            </p:cNvSpPr>
            <p:nvPr/>
          </p:nvSpPr>
          <p:spPr bwMode="auto">
            <a:xfrm flipH="1">
              <a:off x="1675" y="2278"/>
              <a:ext cx="197" cy="1165"/>
            </a:xfrm>
            <a:custGeom>
              <a:avLst/>
              <a:gdLst>
                <a:gd name="T0" fmla="*/ 0 w 19797"/>
                <a:gd name="T1" fmla="*/ 0 h 21600"/>
                <a:gd name="T2" fmla="*/ 0 w 19797"/>
                <a:gd name="T3" fmla="*/ 0 h 21600"/>
                <a:gd name="T4" fmla="*/ 0 w 19797"/>
                <a:gd name="T5" fmla="*/ 0 h 21600"/>
                <a:gd name="T6" fmla="*/ 0 60000 65536"/>
                <a:gd name="T7" fmla="*/ 0 60000 65536"/>
                <a:gd name="T8" fmla="*/ 0 60000 65536"/>
                <a:gd name="T9" fmla="*/ 0 w 19797"/>
                <a:gd name="T10" fmla="*/ 0 h 21600"/>
                <a:gd name="T11" fmla="*/ 19797 w 19797"/>
                <a:gd name="T12" fmla="*/ 21600 h 21600"/>
              </a:gdLst>
              <a:ahLst/>
              <a:cxnLst>
                <a:cxn ang="T6">
                  <a:pos x="T0" y="T1"/>
                </a:cxn>
                <a:cxn ang="T7">
                  <a:pos x="T2" y="T3"/>
                </a:cxn>
                <a:cxn ang="T8">
                  <a:pos x="T4" y="T5"/>
                </a:cxn>
              </a:cxnLst>
              <a:rect l="T9" t="T10" r="T11" b="T12"/>
              <a:pathLst>
                <a:path w="19797" h="21600" fill="none" extrusionOk="0">
                  <a:moveTo>
                    <a:pt x="-1" y="0"/>
                  </a:moveTo>
                  <a:cubicBezTo>
                    <a:pt x="8588" y="0"/>
                    <a:pt x="16361" y="5088"/>
                    <a:pt x="19796" y="12960"/>
                  </a:cubicBezTo>
                </a:path>
                <a:path w="19797" h="21600" stroke="0" extrusionOk="0">
                  <a:moveTo>
                    <a:pt x="-1" y="0"/>
                  </a:moveTo>
                  <a:cubicBezTo>
                    <a:pt x="8588" y="0"/>
                    <a:pt x="16361" y="5088"/>
                    <a:pt x="19796" y="1296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4592" name="Group 20"/>
          <p:cNvGrpSpPr>
            <a:grpSpLocks/>
          </p:cNvGrpSpPr>
          <p:nvPr/>
        </p:nvGrpSpPr>
        <p:grpSpPr bwMode="auto">
          <a:xfrm flipV="1">
            <a:off x="4629150" y="1458913"/>
            <a:ext cx="1255713" cy="2395537"/>
            <a:chOff x="1675" y="2277"/>
            <a:chExt cx="381" cy="1166"/>
          </a:xfrm>
        </p:grpSpPr>
        <p:sp>
          <p:nvSpPr>
            <p:cNvPr id="24611" name="Line 21"/>
            <p:cNvSpPr>
              <a:spLocks noChangeShapeType="1"/>
            </p:cNvSpPr>
            <p:nvPr/>
          </p:nvSpPr>
          <p:spPr bwMode="auto">
            <a:xfrm>
              <a:off x="1863" y="227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Arc 22"/>
            <p:cNvSpPr>
              <a:spLocks/>
            </p:cNvSpPr>
            <p:nvPr/>
          </p:nvSpPr>
          <p:spPr bwMode="auto">
            <a:xfrm flipH="1">
              <a:off x="1675" y="2278"/>
              <a:ext cx="197" cy="1165"/>
            </a:xfrm>
            <a:custGeom>
              <a:avLst/>
              <a:gdLst>
                <a:gd name="T0" fmla="*/ 0 w 19797"/>
                <a:gd name="T1" fmla="*/ 0 h 21600"/>
                <a:gd name="T2" fmla="*/ 0 w 19797"/>
                <a:gd name="T3" fmla="*/ 0 h 21600"/>
                <a:gd name="T4" fmla="*/ 0 w 19797"/>
                <a:gd name="T5" fmla="*/ 0 h 21600"/>
                <a:gd name="T6" fmla="*/ 0 60000 65536"/>
                <a:gd name="T7" fmla="*/ 0 60000 65536"/>
                <a:gd name="T8" fmla="*/ 0 60000 65536"/>
                <a:gd name="T9" fmla="*/ 0 w 19797"/>
                <a:gd name="T10" fmla="*/ 0 h 21600"/>
                <a:gd name="T11" fmla="*/ 19797 w 19797"/>
                <a:gd name="T12" fmla="*/ 21600 h 21600"/>
              </a:gdLst>
              <a:ahLst/>
              <a:cxnLst>
                <a:cxn ang="T6">
                  <a:pos x="T0" y="T1"/>
                </a:cxn>
                <a:cxn ang="T7">
                  <a:pos x="T2" y="T3"/>
                </a:cxn>
                <a:cxn ang="T8">
                  <a:pos x="T4" y="T5"/>
                </a:cxn>
              </a:cxnLst>
              <a:rect l="T9" t="T10" r="T11" b="T12"/>
              <a:pathLst>
                <a:path w="19797" h="21600" fill="none" extrusionOk="0">
                  <a:moveTo>
                    <a:pt x="-1" y="0"/>
                  </a:moveTo>
                  <a:cubicBezTo>
                    <a:pt x="8588" y="0"/>
                    <a:pt x="16361" y="5088"/>
                    <a:pt x="19796" y="12960"/>
                  </a:cubicBezTo>
                </a:path>
                <a:path w="19797" h="21600" stroke="0" extrusionOk="0">
                  <a:moveTo>
                    <a:pt x="-1" y="0"/>
                  </a:moveTo>
                  <a:cubicBezTo>
                    <a:pt x="8588" y="0"/>
                    <a:pt x="16361" y="5088"/>
                    <a:pt x="19796" y="1296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4593" name="Line 23"/>
          <p:cNvSpPr>
            <a:spLocks noChangeShapeType="1"/>
          </p:cNvSpPr>
          <p:nvPr/>
        </p:nvSpPr>
        <p:spPr bwMode="auto">
          <a:xfrm flipV="1">
            <a:off x="3349625" y="2425700"/>
            <a:ext cx="301625" cy="14414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24"/>
          <p:cNvSpPr>
            <a:spLocks noChangeShapeType="1"/>
          </p:cNvSpPr>
          <p:nvPr/>
        </p:nvSpPr>
        <p:spPr bwMode="auto">
          <a:xfrm>
            <a:off x="3652838" y="2322513"/>
            <a:ext cx="0" cy="16303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25"/>
          <p:cNvSpPr>
            <a:spLocks noChangeShapeType="1"/>
          </p:cNvSpPr>
          <p:nvPr/>
        </p:nvSpPr>
        <p:spPr bwMode="auto">
          <a:xfrm>
            <a:off x="3667125" y="4046538"/>
            <a:ext cx="50958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Line 26"/>
          <p:cNvSpPr>
            <a:spLocks noChangeShapeType="1"/>
          </p:cNvSpPr>
          <p:nvPr/>
        </p:nvSpPr>
        <p:spPr bwMode="auto">
          <a:xfrm flipH="1">
            <a:off x="2786063" y="4054475"/>
            <a:ext cx="55086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Text Box 27"/>
          <p:cNvSpPr txBox="1">
            <a:spLocks noChangeArrowheads="1"/>
          </p:cNvSpPr>
          <p:nvPr/>
        </p:nvSpPr>
        <p:spPr bwMode="auto">
          <a:xfrm>
            <a:off x="3308350" y="3890963"/>
            <a:ext cx="495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l-GR" sz="1800">
                <a:latin typeface="Times New Roman" pitchFamily="18" charset="0"/>
                <a:cs typeface="Times New Roman" pitchFamily="18" charset="0"/>
              </a:rPr>
              <a:t>τ</a:t>
            </a:r>
          </a:p>
        </p:txBody>
      </p:sp>
      <p:sp>
        <p:nvSpPr>
          <p:cNvPr id="24598" name="Line 28"/>
          <p:cNvSpPr>
            <a:spLocks noChangeShapeType="1"/>
          </p:cNvSpPr>
          <p:nvPr/>
        </p:nvSpPr>
        <p:spPr bwMode="auto">
          <a:xfrm>
            <a:off x="3336925" y="3933825"/>
            <a:ext cx="0"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9" name="Line 29"/>
          <p:cNvSpPr>
            <a:spLocks noChangeShapeType="1"/>
          </p:cNvSpPr>
          <p:nvPr/>
        </p:nvSpPr>
        <p:spPr bwMode="auto">
          <a:xfrm>
            <a:off x="3659188" y="3940175"/>
            <a:ext cx="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30"/>
          <p:cNvSpPr>
            <a:spLocks noChangeShapeType="1"/>
          </p:cNvSpPr>
          <p:nvPr/>
        </p:nvSpPr>
        <p:spPr bwMode="auto">
          <a:xfrm>
            <a:off x="3160713" y="1998663"/>
            <a:ext cx="423862" cy="641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01" name="Object 32"/>
          <p:cNvGraphicFramePr>
            <a:graphicFrameLocks noChangeAspect="1"/>
          </p:cNvGraphicFramePr>
          <p:nvPr/>
        </p:nvGraphicFramePr>
        <p:xfrm>
          <a:off x="601663" y="4781550"/>
          <a:ext cx="2439987" cy="788988"/>
        </p:xfrm>
        <a:graphic>
          <a:graphicData uri="http://schemas.openxmlformats.org/presentationml/2006/ole">
            <mc:AlternateContent xmlns:mc="http://schemas.openxmlformats.org/markup-compatibility/2006">
              <mc:Choice xmlns:v="urn:schemas-microsoft-com:vml" Requires="v">
                <p:oleObj spid="_x0000_s24658" name="Equation" r:id="rId4" imgW="1574800" imgH="508000" progId="Equation.3">
                  <p:embed/>
                </p:oleObj>
              </mc:Choice>
              <mc:Fallback>
                <p:oleObj name="Equation" r:id="rId4" imgW="1574800" imgH="508000" progId="Equation.3">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4781550"/>
                        <a:ext cx="2439987"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02" name="Rectangle 33"/>
          <p:cNvSpPr>
            <a:spLocks noChangeArrowheads="1"/>
          </p:cNvSpPr>
          <p:nvPr/>
        </p:nvSpPr>
        <p:spPr bwMode="auto">
          <a:xfrm>
            <a:off x="444500" y="4308475"/>
            <a:ext cx="769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a:ea typeface="SimSun" pitchFamily="2" charset="-122"/>
                <a:cs typeface="Times New Roman" pitchFamily="18" charset="0"/>
              </a:rPr>
              <a:t>For a first order system the maximum rate of change of voltage is given by:</a:t>
            </a:r>
            <a:endParaRPr lang="en-GB" altLang="zh-CN">
              <a:ea typeface="SimSun" pitchFamily="2" charset="-122"/>
            </a:endParaRPr>
          </a:p>
        </p:txBody>
      </p:sp>
      <p:graphicFrame>
        <p:nvGraphicFramePr>
          <p:cNvPr id="24603" name="Object 34"/>
          <p:cNvGraphicFramePr>
            <a:graphicFrameLocks noChangeAspect="1"/>
          </p:cNvGraphicFramePr>
          <p:nvPr/>
        </p:nvGraphicFramePr>
        <p:xfrm>
          <a:off x="3451225" y="4775200"/>
          <a:ext cx="2954338" cy="809625"/>
        </p:xfrm>
        <a:graphic>
          <a:graphicData uri="http://schemas.openxmlformats.org/presentationml/2006/ole">
            <mc:AlternateContent xmlns:mc="http://schemas.openxmlformats.org/markup-compatibility/2006">
              <mc:Choice xmlns:v="urn:schemas-microsoft-com:vml" Requires="v">
                <p:oleObj spid="_x0000_s24659" name="Equation" r:id="rId6" imgW="1905000" imgH="520700" progId="Equation.3">
                  <p:embed/>
                </p:oleObj>
              </mc:Choice>
              <mc:Fallback>
                <p:oleObj name="Equation" r:id="rId6" imgW="1905000" imgH="520700"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1225" y="4775200"/>
                        <a:ext cx="29543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04" name="Object 35"/>
          <p:cNvGraphicFramePr>
            <a:graphicFrameLocks noChangeAspect="1"/>
          </p:cNvGraphicFramePr>
          <p:nvPr/>
        </p:nvGraphicFramePr>
        <p:xfrm>
          <a:off x="6950075" y="4849813"/>
          <a:ext cx="1692275" cy="690562"/>
        </p:xfrm>
        <a:graphic>
          <a:graphicData uri="http://schemas.openxmlformats.org/presentationml/2006/ole">
            <mc:AlternateContent xmlns:mc="http://schemas.openxmlformats.org/markup-compatibility/2006">
              <mc:Choice xmlns:v="urn:schemas-microsoft-com:vml" Requires="v">
                <p:oleObj spid="_x0000_s24660" name="Equation" r:id="rId8" imgW="1091726" imgH="444307" progId="Equation.3">
                  <p:embed/>
                </p:oleObj>
              </mc:Choice>
              <mc:Fallback>
                <p:oleObj name="Equation" r:id="rId8" imgW="1091726" imgH="444307"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0075" y="4849813"/>
                        <a:ext cx="169227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05" name="Line 36"/>
          <p:cNvSpPr>
            <a:spLocks noChangeShapeType="1"/>
          </p:cNvSpPr>
          <p:nvPr/>
        </p:nvSpPr>
        <p:spPr bwMode="auto">
          <a:xfrm flipH="1">
            <a:off x="2316163" y="2433638"/>
            <a:ext cx="10318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Text Box 37"/>
          <p:cNvSpPr txBox="1">
            <a:spLocks noChangeArrowheads="1"/>
          </p:cNvSpPr>
          <p:nvPr/>
        </p:nvSpPr>
        <p:spPr bwMode="auto">
          <a:xfrm>
            <a:off x="1679575" y="2263775"/>
            <a:ext cx="763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m</a:t>
            </a:r>
          </a:p>
        </p:txBody>
      </p:sp>
      <p:grpSp>
        <p:nvGrpSpPr>
          <p:cNvPr id="24607" name="Group 44"/>
          <p:cNvGrpSpPr>
            <a:grpSpLocks/>
          </p:cNvGrpSpPr>
          <p:nvPr/>
        </p:nvGrpSpPr>
        <p:grpSpPr bwMode="auto">
          <a:xfrm>
            <a:off x="460375" y="5713413"/>
            <a:ext cx="6426200" cy="355600"/>
            <a:chOff x="320" y="3599"/>
            <a:chExt cx="4048" cy="224"/>
          </a:xfrm>
        </p:grpSpPr>
        <p:sp>
          <p:nvSpPr>
            <p:cNvPr id="24609" name="Text Box 39"/>
            <p:cNvSpPr txBox="1">
              <a:spLocks noChangeArrowheads="1"/>
            </p:cNvSpPr>
            <p:nvPr/>
          </p:nvSpPr>
          <p:spPr bwMode="auto">
            <a:xfrm>
              <a:off x="320" y="3600"/>
              <a:ext cx="29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So the output will become slew rate limited when</a:t>
              </a:r>
              <a:endParaRPr lang="en-GB" altLang="zh-CN" baseline="-25000">
                <a:ea typeface="SimSun" pitchFamily="2" charset="-122"/>
              </a:endParaRPr>
            </a:p>
          </p:txBody>
        </p:sp>
        <p:graphicFrame>
          <p:nvGraphicFramePr>
            <p:cNvPr id="24610" name="Object 40"/>
            <p:cNvGraphicFramePr>
              <a:graphicFrameLocks noChangeAspect="1"/>
            </p:cNvGraphicFramePr>
            <p:nvPr/>
          </p:nvGraphicFramePr>
          <p:xfrm>
            <a:off x="3253" y="3599"/>
            <a:ext cx="1115" cy="224"/>
          </p:xfrm>
          <a:graphic>
            <a:graphicData uri="http://schemas.openxmlformats.org/presentationml/2006/ole">
              <mc:AlternateContent xmlns:mc="http://schemas.openxmlformats.org/markup-compatibility/2006">
                <mc:Choice xmlns:v="urn:schemas-microsoft-com:vml" Requires="v">
                  <p:oleObj spid="_x0000_s24661" name="Equation" r:id="rId10" imgW="1143000" imgH="228600" progId="Equation.3">
                    <p:embed/>
                  </p:oleObj>
                </mc:Choice>
                <mc:Fallback>
                  <p:oleObj name="Equation" r:id="rId10" imgW="1143000" imgH="228600" progId="Equation.3">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3" y="3599"/>
                          <a:ext cx="111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608" name="Rectangle 41"/>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7158DC9-DF45-4F19-97FC-3FA906C5D18D}" type="slidenum">
              <a:rPr lang="en-GB" altLang="en-US" sz="1200" smtClean="0">
                <a:latin typeface="Garamond" pitchFamily="18" charset="0"/>
              </a:rPr>
              <a:pPr eaLnBrk="1" hangingPunct="1"/>
              <a:t>25</a:t>
            </a:fld>
            <a:endParaRPr lang="en-GB" altLang="en-US" sz="1200" smtClean="0">
              <a:latin typeface="Garamond" pitchFamily="18" charset="0"/>
            </a:endParaRPr>
          </a:p>
        </p:txBody>
      </p:sp>
      <p:sp>
        <p:nvSpPr>
          <p:cNvPr id="2560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560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560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5606" name="Text Box 5"/>
          <p:cNvSpPr txBox="1">
            <a:spLocks noChangeArrowheads="1"/>
          </p:cNvSpPr>
          <p:nvPr/>
        </p:nvSpPr>
        <p:spPr bwMode="auto">
          <a:xfrm>
            <a:off x="292100" y="936625"/>
            <a:ext cx="851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that to obtain an accurate estimate for the time constant from a pulse measurement, it is important to check that the amplitude of the applied pulse does not cause the slew rate to be exceeded. </a:t>
            </a:r>
            <a:endParaRPr lang="en-US"/>
          </a:p>
        </p:txBody>
      </p:sp>
      <p:grpSp>
        <p:nvGrpSpPr>
          <p:cNvPr id="25607" name="Group 15"/>
          <p:cNvGrpSpPr>
            <a:grpSpLocks/>
          </p:cNvGrpSpPr>
          <p:nvPr/>
        </p:nvGrpSpPr>
        <p:grpSpPr bwMode="auto">
          <a:xfrm>
            <a:off x="274638" y="1854200"/>
            <a:ext cx="8224837" cy="363538"/>
            <a:chOff x="262" y="1223"/>
            <a:chExt cx="5181" cy="229"/>
          </a:xfrm>
        </p:grpSpPr>
        <p:sp>
          <p:nvSpPr>
            <p:cNvPr id="25616" name="Text Box 7"/>
            <p:cNvSpPr txBox="1">
              <a:spLocks noChangeArrowheads="1"/>
            </p:cNvSpPr>
            <p:nvPr/>
          </p:nvSpPr>
          <p:spPr bwMode="auto">
            <a:xfrm>
              <a:off x="262" y="1223"/>
              <a:ext cx="32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magnitude of the applied pulse must be such that   </a:t>
              </a:r>
              <a:endParaRPr lang="en-US"/>
            </a:p>
          </p:txBody>
        </p:sp>
        <p:graphicFrame>
          <p:nvGraphicFramePr>
            <p:cNvPr id="25617" name="Object 9"/>
            <p:cNvGraphicFramePr>
              <a:graphicFrameLocks noChangeAspect="1"/>
            </p:cNvGraphicFramePr>
            <p:nvPr/>
          </p:nvGraphicFramePr>
          <p:xfrm>
            <a:off x="3458" y="1225"/>
            <a:ext cx="1985" cy="227"/>
          </p:xfrm>
          <a:graphic>
            <a:graphicData uri="http://schemas.openxmlformats.org/presentationml/2006/ole">
              <mc:AlternateContent xmlns:mc="http://schemas.openxmlformats.org/markup-compatibility/2006">
                <mc:Choice xmlns:v="urn:schemas-microsoft-com:vml" Requires="v">
                  <p:oleObj spid="_x0000_s25648" name="Equation" r:id="rId4" imgW="2095500" imgH="241300" progId="Equation.3">
                    <p:embed/>
                  </p:oleObj>
                </mc:Choice>
                <mc:Fallback>
                  <p:oleObj name="Equation" r:id="rId4" imgW="2095500" imgH="2413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 y="1225"/>
                          <a:ext cx="198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608" name="Text Box 10"/>
          <p:cNvSpPr txBox="1">
            <a:spLocks noChangeArrowheads="1"/>
          </p:cNvSpPr>
          <p:nvPr/>
        </p:nvSpPr>
        <p:spPr bwMode="auto">
          <a:xfrm>
            <a:off x="274638" y="2940050"/>
            <a:ext cx="83105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u="sng">
                <a:ea typeface="SimSun" pitchFamily="2" charset="-122"/>
              </a:rPr>
              <a:t>Example</a:t>
            </a:r>
            <a:r>
              <a:rPr lang="en-GB" altLang="zh-CN" b="1">
                <a:ea typeface="SimSun" pitchFamily="2" charset="-122"/>
              </a:rPr>
              <a:t>:</a:t>
            </a:r>
          </a:p>
          <a:p>
            <a:pPr eaLnBrk="1" hangingPunct="1">
              <a:spcBef>
                <a:spcPct val="50000"/>
              </a:spcBef>
            </a:pPr>
            <a:r>
              <a:rPr lang="en-GB" altLang="zh-CN">
                <a:ea typeface="SimSun" pitchFamily="2" charset="-122"/>
              </a:rPr>
              <a:t>Determine the pulse output voltage for which a circuit with bandwidth 10MHz that uses a 741 op-amp </a:t>
            </a:r>
            <a:r>
              <a:rPr lang="en-US">
                <a:cs typeface="Arial" charset="0"/>
              </a:rPr>
              <a:t>becomes slew rate limited.</a:t>
            </a:r>
          </a:p>
          <a:p>
            <a:pPr eaLnBrk="1" hangingPunct="1">
              <a:spcBef>
                <a:spcPct val="50000"/>
              </a:spcBef>
            </a:pPr>
            <a:r>
              <a:rPr lang="en-GB" altLang="zh-CN">
                <a:ea typeface="SimSun" pitchFamily="2" charset="-122"/>
              </a:rPr>
              <a:t>(slew rate limit for 741 op-amp = 1V/</a:t>
            </a:r>
            <a:r>
              <a:rPr lang="el-GR">
                <a:cs typeface="Arial" charset="0"/>
              </a:rPr>
              <a:t>μ</a:t>
            </a:r>
            <a:r>
              <a:rPr lang="en-US">
                <a:cs typeface="Arial" charset="0"/>
              </a:rPr>
              <a:t>S),</a:t>
            </a:r>
          </a:p>
        </p:txBody>
      </p:sp>
      <p:sp>
        <p:nvSpPr>
          <p:cNvPr id="25609" name="Text Box 16"/>
          <p:cNvSpPr txBox="1">
            <a:spLocks noChangeArrowheads="1"/>
          </p:cNvSpPr>
          <p:nvPr/>
        </p:nvSpPr>
        <p:spPr bwMode="auto">
          <a:xfrm>
            <a:off x="274638" y="2203450"/>
            <a:ext cx="8705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set up a pulse and measure </a:t>
            </a:r>
            <a:r>
              <a:rPr lang="el-GR" sz="2000">
                <a:latin typeface="Times New Roman" pitchFamily="18" charset="0"/>
                <a:cs typeface="Times New Roman" pitchFamily="18" charset="0"/>
              </a:rPr>
              <a:t>τ</a:t>
            </a:r>
            <a:r>
              <a:rPr lang="en-US">
                <a:latin typeface="Times New Roman" pitchFamily="18" charset="0"/>
                <a:cs typeface="Times New Roman" pitchFamily="18" charset="0"/>
              </a:rPr>
              <a:t>. </a:t>
            </a:r>
            <a:r>
              <a:rPr lang="en-US">
                <a:cs typeface="Times New Roman" pitchFamily="18" charset="0"/>
              </a:rPr>
              <a:t>Then check that the value obtained satisfies the above eqn.</a:t>
            </a:r>
            <a:r>
              <a:rPr lang="en-GB" altLang="zh-CN">
                <a:ea typeface="SimSun" pitchFamily="2" charset="-122"/>
              </a:rPr>
              <a:t> </a:t>
            </a:r>
            <a:endParaRPr lang="en-US"/>
          </a:p>
        </p:txBody>
      </p:sp>
      <p:grpSp>
        <p:nvGrpSpPr>
          <p:cNvPr id="25610" name="Group 20"/>
          <p:cNvGrpSpPr>
            <a:grpSpLocks/>
          </p:cNvGrpSpPr>
          <p:nvPr/>
        </p:nvGrpSpPr>
        <p:grpSpPr bwMode="auto">
          <a:xfrm>
            <a:off x="331788" y="4443413"/>
            <a:ext cx="7337425" cy="617537"/>
            <a:chOff x="209" y="2757"/>
            <a:chExt cx="4622" cy="389"/>
          </a:xfrm>
        </p:grpSpPr>
        <p:graphicFrame>
          <p:nvGraphicFramePr>
            <p:cNvPr id="25614" name="Object 11"/>
            <p:cNvGraphicFramePr>
              <a:graphicFrameLocks noChangeAspect="1"/>
            </p:cNvGraphicFramePr>
            <p:nvPr/>
          </p:nvGraphicFramePr>
          <p:xfrm>
            <a:off x="3161" y="2757"/>
            <a:ext cx="1670" cy="389"/>
          </p:xfrm>
          <a:graphic>
            <a:graphicData uri="http://schemas.openxmlformats.org/presentationml/2006/ole">
              <mc:AlternateContent xmlns:mc="http://schemas.openxmlformats.org/markup-compatibility/2006">
                <mc:Choice xmlns:v="urn:schemas-microsoft-com:vml" Requires="v">
                  <p:oleObj spid="_x0000_s25649" name="Equation" r:id="rId6" imgW="1841500" imgH="431800" progId="Equation.3">
                    <p:embed/>
                  </p:oleObj>
                </mc:Choice>
                <mc:Fallback>
                  <p:oleObj name="Equation" r:id="rId6" imgW="1841500" imgH="4318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1" y="2757"/>
                          <a:ext cx="167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5" name="Text Box 17"/>
            <p:cNvSpPr txBox="1">
              <a:spLocks noChangeArrowheads="1"/>
            </p:cNvSpPr>
            <p:nvPr/>
          </p:nvSpPr>
          <p:spPr bwMode="auto">
            <a:xfrm>
              <a:off x="209" y="2830"/>
              <a:ext cx="31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Expected time constant of the pulse rising edge is:</a:t>
              </a:r>
              <a:endParaRPr lang="en-US" b="1"/>
            </a:p>
          </p:txBody>
        </p:sp>
      </p:grpSp>
      <p:graphicFrame>
        <p:nvGraphicFramePr>
          <p:cNvPr id="25611" name="Object 12"/>
          <p:cNvGraphicFramePr>
            <a:graphicFrameLocks noChangeAspect="1"/>
          </p:cNvGraphicFramePr>
          <p:nvPr/>
        </p:nvGraphicFramePr>
        <p:xfrm>
          <a:off x="2228850" y="5580063"/>
          <a:ext cx="3798888" cy="360362"/>
        </p:xfrm>
        <a:graphic>
          <a:graphicData uri="http://schemas.openxmlformats.org/presentationml/2006/ole">
            <mc:AlternateContent xmlns:mc="http://schemas.openxmlformats.org/markup-compatibility/2006">
              <mc:Choice xmlns:v="urn:schemas-microsoft-com:vml" Requires="v">
                <p:oleObj spid="_x0000_s25650" name="Equation" r:id="rId8" imgW="2527300" imgH="241300" progId="Equation.3">
                  <p:embed/>
                </p:oleObj>
              </mc:Choice>
              <mc:Fallback>
                <p:oleObj name="Equation" r:id="rId8" imgW="2527300" imgH="2413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8850" y="5580063"/>
                        <a:ext cx="37988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Text Box 18"/>
          <p:cNvSpPr txBox="1">
            <a:spLocks noChangeArrowheads="1"/>
          </p:cNvSpPr>
          <p:nvPr/>
        </p:nvSpPr>
        <p:spPr bwMode="auto">
          <a:xfrm>
            <a:off x="309563" y="5121275"/>
            <a:ext cx="6129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Therefore the rising edge will become slew rate limited when</a:t>
            </a:r>
            <a:endParaRPr lang="en-US" b="1"/>
          </a:p>
        </p:txBody>
      </p:sp>
      <p:sp>
        <p:nvSpPr>
          <p:cNvPr id="25613" name="Text Box 19"/>
          <p:cNvSpPr txBox="1">
            <a:spLocks noChangeArrowheads="1"/>
          </p:cNvSpPr>
          <p:nvPr/>
        </p:nvSpPr>
        <p:spPr bwMode="auto">
          <a:xfrm>
            <a:off x="239713" y="4281488"/>
            <a:ext cx="1106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b="1" i="1">
                <a:cs typeface="Arial" charset="0"/>
              </a:rPr>
              <a:t>Solution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E87A25D-0ECD-41AF-AA7A-54A30F28B8B9}" type="slidenum">
              <a:rPr lang="en-GB" altLang="en-US" sz="1200" smtClean="0">
                <a:latin typeface="Garamond" pitchFamily="18" charset="0"/>
              </a:rPr>
              <a:pPr eaLnBrk="1" hangingPunct="1"/>
              <a:t>26</a:t>
            </a:fld>
            <a:endParaRPr lang="en-GB" altLang="en-US" sz="1200" smtClean="0">
              <a:latin typeface="Garamond" pitchFamily="18" charset="0"/>
            </a:endParaRPr>
          </a:p>
        </p:txBody>
      </p:sp>
      <p:sp>
        <p:nvSpPr>
          <p:cNvPr id="2662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662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662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6630" name="Text Box 5"/>
          <p:cNvSpPr txBox="1">
            <a:spLocks noChangeArrowheads="1"/>
          </p:cNvSpPr>
          <p:nvPr/>
        </p:nvSpPr>
        <p:spPr bwMode="auto">
          <a:xfrm>
            <a:off x="512763" y="792163"/>
            <a:ext cx="622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u="sng">
                <a:ea typeface="SimSun" pitchFamily="2" charset="-122"/>
              </a:rPr>
              <a:t>If the input signal is sinusoidal</a:t>
            </a:r>
            <a:r>
              <a:rPr lang="en-GB" altLang="zh-CN">
                <a:ea typeface="SimSun" pitchFamily="2" charset="-122"/>
              </a:rPr>
              <a:t>, the slew rate limit is reached when</a:t>
            </a:r>
            <a:endParaRPr lang="en-US"/>
          </a:p>
        </p:txBody>
      </p:sp>
      <p:sp>
        <p:nvSpPr>
          <p:cNvPr id="26631" name="Text Box 6"/>
          <p:cNvSpPr txBox="1">
            <a:spLocks noChangeArrowheads="1"/>
          </p:cNvSpPr>
          <p:nvPr/>
        </p:nvSpPr>
        <p:spPr bwMode="auto">
          <a:xfrm>
            <a:off x="411163" y="3190875"/>
            <a:ext cx="7672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 slew rate limited output will be apparent from the shape of the output waveform:</a:t>
            </a:r>
            <a:endParaRPr lang="en-US" b="1"/>
          </a:p>
        </p:txBody>
      </p:sp>
      <p:graphicFrame>
        <p:nvGraphicFramePr>
          <p:cNvPr id="26632" name="Object 7"/>
          <p:cNvGraphicFramePr>
            <a:graphicFrameLocks noChangeAspect="1"/>
          </p:cNvGraphicFramePr>
          <p:nvPr/>
        </p:nvGraphicFramePr>
        <p:xfrm>
          <a:off x="1036638" y="1319213"/>
          <a:ext cx="4894262" cy="750887"/>
        </p:xfrm>
        <a:graphic>
          <a:graphicData uri="http://schemas.openxmlformats.org/presentationml/2006/ole">
            <mc:AlternateContent xmlns:mc="http://schemas.openxmlformats.org/markup-compatibility/2006">
              <mc:Choice xmlns:v="urn:schemas-microsoft-com:vml" Requires="v">
                <p:oleObj spid="_x0000_s26687" name="Equation" r:id="rId4" imgW="2882900" imgH="444500" progId="Equation.3">
                  <p:embed/>
                </p:oleObj>
              </mc:Choice>
              <mc:Fallback>
                <p:oleObj name="Equation" r:id="rId4" imgW="2882900" imgH="4445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638" y="1319213"/>
                        <a:ext cx="4894262"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Text Box 8"/>
          <p:cNvSpPr txBox="1">
            <a:spLocks noChangeArrowheads="1"/>
          </p:cNvSpPr>
          <p:nvPr/>
        </p:nvSpPr>
        <p:spPr bwMode="auto">
          <a:xfrm>
            <a:off x="415925" y="2487613"/>
            <a:ext cx="8310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Again, </a:t>
            </a:r>
            <a:r>
              <a:rPr lang="en-GB" altLang="zh-CN" i="1" u="sng">
                <a:ea typeface="SimSun" pitchFamily="2" charset="-122"/>
              </a:rPr>
              <a:t>unlike the upper bandwidth limit</a:t>
            </a:r>
            <a:r>
              <a:rPr lang="en-GB" altLang="zh-CN">
                <a:ea typeface="SimSun" pitchFamily="2" charset="-122"/>
              </a:rPr>
              <a:t>, the frequency at which the slew rate limit is reached depends on the </a:t>
            </a:r>
            <a:r>
              <a:rPr lang="en-GB" altLang="zh-CN" u="sng">
                <a:ea typeface="SimSun" pitchFamily="2" charset="-122"/>
              </a:rPr>
              <a:t>amplitude of the output signal as well as it’s frequency</a:t>
            </a:r>
            <a:r>
              <a:rPr lang="en-GB" altLang="zh-CN">
                <a:ea typeface="SimSun" pitchFamily="2" charset="-122"/>
              </a:rPr>
              <a:t>.     </a:t>
            </a:r>
            <a:endParaRPr lang="en-US"/>
          </a:p>
        </p:txBody>
      </p:sp>
      <p:grpSp>
        <p:nvGrpSpPr>
          <p:cNvPr id="26634" name="Group 46"/>
          <p:cNvGrpSpPr>
            <a:grpSpLocks/>
          </p:cNvGrpSpPr>
          <p:nvPr/>
        </p:nvGrpSpPr>
        <p:grpSpPr bwMode="auto">
          <a:xfrm>
            <a:off x="6056313" y="1219200"/>
            <a:ext cx="2716212" cy="1131888"/>
            <a:chOff x="3815" y="918"/>
            <a:chExt cx="1711" cy="713"/>
          </a:xfrm>
        </p:grpSpPr>
        <p:sp>
          <p:nvSpPr>
            <p:cNvPr id="26674" name="Text Box 42"/>
            <p:cNvSpPr txBox="1">
              <a:spLocks noChangeArrowheads="1"/>
            </p:cNvSpPr>
            <p:nvPr/>
          </p:nvSpPr>
          <p:spPr bwMode="auto">
            <a:xfrm>
              <a:off x="4082" y="935"/>
              <a:ext cx="14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So if the slew rate limit is reached, reduce the amplitude of the signal to avoid distortion</a:t>
              </a:r>
            </a:p>
          </p:txBody>
        </p:sp>
        <p:sp>
          <p:nvSpPr>
            <p:cNvPr id="26675" name="Rectangle 43"/>
            <p:cNvSpPr>
              <a:spLocks noChangeArrowheads="1"/>
            </p:cNvSpPr>
            <p:nvPr/>
          </p:nvSpPr>
          <p:spPr bwMode="auto">
            <a:xfrm>
              <a:off x="4057" y="918"/>
              <a:ext cx="1469" cy="7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76" name="Line 44"/>
            <p:cNvSpPr>
              <a:spLocks noChangeShapeType="1"/>
            </p:cNvSpPr>
            <p:nvPr/>
          </p:nvSpPr>
          <p:spPr bwMode="auto">
            <a:xfrm flipH="1">
              <a:off x="3815" y="1102"/>
              <a:ext cx="225" cy="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5" name="Text Box 45"/>
          <p:cNvSpPr txBox="1">
            <a:spLocks noChangeArrowheads="1"/>
          </p:cNvSpPr>
          <p:nvPr/>
        </p:nvSpPr>
        <p:spPr bwMode="auto">
          <a:xfrm>
            <a:off x="4751388" y="3597275"/>
            <a:ext cx="42068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u="sng">
                <a:ea typeface="SimSun" pitchFamily="2" charset="-122"/>
              </a:rPr>
              <a:t>Example:</a:t>
            </a:r>
            <a:r>
              <a:rPr lang="en-GB" altLang="zh-CN">
                <a:ea typeface="SimSun" pitchFamily="2" charset="-122"/>
              </a:rPr>
              <a:t>  What is the maximum frequency at which an undistorted output signal of 10V amplitude can be obtained using a 741 op-amp? (SR = 1V/</a:t>
            </a:r>
            <a:r>
              <a:rPr lang="el-GR"/>
              <a:t>μ</a:t>
            </a:r>
            <a:r>
              <a:rPr lang="en-GB" altLang="zh-CN">
                <a:ea typeface="SimSun" pitchFamily="2" charset="-122"/>
              </a:rPr>
              <a:t>sec)</a:t>
            </a:r>
          </a:p>
          <a:p>
            <a:pPr eaLnBrk="1" hangingPunct="1"/>
            <a:endParaRPr lang="en-GB" altLang="zh-CN">
              <a:ea typeface="SimSun" pitchFamily="2" charset="-122"/>
            </a:endParaRPr>
          </a:p>
          <a:p>
            <a:pPr eaLnBrk="1" hangingPunct="1"/>
            <a:r>
              <a:rPr lang="en-GB" altLang="zh-CN" b="1" i="1">
                <a:ea typeface="SimSun" pitchFamily="2" charset="-122"/>
              </a:rPr>
              <a:t>Solution:</a:t>
            </a:r>
            <a:r>
              <a:rPr lang="en-GB" altLang="zh-CN">
                <a:ea typeface="SimSun" pitchFamily="2" charset="-122"/>
              </a:rPr>
              <a:t> V</a:t>
            </a:r>
            <a:r>
              <a:rPr lang="en-GB" altLang="zh-CN" baseline="-25000">
                <a:ea typeface="SimSun" pitchFamily="2" charset="-122"/>
              </a:rPr>
              <a:t>m</a:t>
            </a:r>
            <a:r>
              <a:rPr lang="en-GB" altLang="zh-CN">
                <a:ea typeface="SimSun" pitchFamily="2" charset="-122"/>
              </a:rPr>
              <a:t> = the maximum frequency that could be used is obtained from </a:t>
            </a:r>
          </a:p>
          <a:p>
            <a:pPr eaLnBrk="1" hangingPunct="1"/>
            <a:r>
              <a:rPr lang="en-GB" altLang="zh-CN">
                <a:ea typeface="SimSun" pitchFamily="2" charset="-122"/>
              </a:rPr>
              <a:t>SR = V</a:t>
            </a:r>
            <a:r>
              <a:rPr lang="en-GB" altLang="zh-CN" baseline="-25000">
                <a:ea typeface="SimSun" pitchFamily="2" charset="-122"/>
              </a:rPr>
              <a:t>m</a:t>
            </a:r>
            <a:r>
              <a:rPr lang="el-GR">
                <a:cs typeface="Arial" charset="0"/>
              </a:rPr>
              <a:t>ω</a:t>
            </a:r>
            <a:r>
              <a:rPr lang="en-GB" altLang="zh-CN">
                <a:ea typeface="SimSun" pitchFamily="2" charset="-122"/>
                <a:cs typeface="Arial" charset="0"/>
              </a:rPr>
              <a:t> = V</a:t>
            </a:r>
            <a:r>
              <a:rPr lang="en-GB" altLang="zh-CN" baseline="-25000">
                <a:ea typeface="SimSun" pitchFamily="2" charset="-122"/>
                <a:cs typeface="Arial" charset="0"/>
              </a:rPr>
              <a:t>m</a:t>
            </a:r>
            <a:r>
              <a:rPr lang="en-GB" altLang="zh-CN">
                <a:ea typeface="SimSun" pitchFamily="2" charset="-122"/>
                <a:cs typeface="Arial" charset="0"/>
              </a:rPr>
              <a:t>2</a:t>
            </a:r>
            <a:r>
              <a:rPr lang="el-GR">
                <a:cs typeface="Arial" charset="0"/>
              </a:rPr>
              <a:t>π</a:t>
            </a:r>
            <a:r>
              <a:rPr lang="en-GB" altLang="zh-CN">
                <a:ea typeface="SimSun" pitchFamily="2" charset="-122"/>
                <a:cs typeface="Arial" charset="0"/>
              </a:rPr>
              <a:t>f</a:t>
            </a:r>
            <a:r>
              <a:rPr lang="en-GB" altLang="zh-CN" baseline="-25000">
                <a:ea typeface="SimSun" pitchFamily="2" charset="-122"/>
                <a:cs typeface="Arial" charset="0"/>
              </a:rPr>
              <a:t>m</a:t>
            </a:r>
            <a:endParaRPr lang="en-US" baseline="-25000">
              <a:cs typeface="Arial" charset="0"/>
            </a:endParaRPr>
          </a:p>
        </p:txBody>
      </p:sp>
      <p:grpSp>
        <p:nvGrpSpPr>
          <p:cNvPr id="26636" name="Group 50"/>
          <p:cNvGrpSpPr>
            <a:grpSpLocks/>
          </p:cNvGrpSpPr>
          <p:nvPr/>
        </p:nvGrpSpPr>
        <p:grpSpPr bwMode="auto">
          <a:xfrm>
            <a:off x="120650" y="3708400"/>
            <a:ext cx="4819650" cy="2009775"/>
            <a:chOff x="696" y="2512"/>
            <a:chExt cx="3036" cy="1266"/>
          </a:xfrm>
        </p:grpSpPr>
        <p:grpSp>
          <p:nvGrpSpPr>
            <p:cNvPr id="26638" name="Group 9"/>
            <p:cNvGrpSpPr>
              <a:grpSpLocks/>
            </p:cNvGrpSpPr>
            <p:nvPr/>
          </p:nvGrpSpPr>
          <p:grpSpPr bwMode="auto">
            <a:xfrm>
              <a:off x="696" y="2512"/>
              <a:ext cx="3036" cy="1266"/>
              <a:chOff x="320" y="2416"/>
              <a:chExt cx="3036" cy="1266"/>
            </a:xfrm>
          </p:grpSpPr>
          <p:grpSp>
            <p:nvGrpSpPr>
              <p:cNvPr id="26642" name="Group 10"/>
              <p:cNvGrpSpPr>
                <a:grpSpLocks/>
              </p:cNvGrpSpPr>
              <p:nvPr/>
            </p:nvGrpSpPr>
            <p:grpSpPr bwMode="auto">
              <a:xfrm>
                <a:off x="1002" y="2416"/>
                <a:ext cx="1829" cy="508"/>
                <a:chOff x="1002" y="2416"/>
                <a:chExt cx="1829" cy="508"/>
              </a:xfrm>
            </p:grpSpPr>
            <p:sp>
              <p:nvSpPr>
                <p:cNvPr id="26664" name="Line 11"/>
                <p:cNvSpPr>
                  <a:spLocks noChangeShapeType="1"/>
                </p:cNvSpPr>
                <p:nvPr/>
              </p:nvSpPr>
              <p:spPr bwMode="auto">
                <a:xfrm>
                  <a:off x="1002" y="2672"/>
                  <a:ext cx="182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665" name="Group 12"/>
                <p:cNvGrpSpPr>
                  <a:grpSpLocks/>
                </p:cNvGrpSpPr>
                <p:nvPr/>
              </p:nvGrpSpPr>
              <p:grpSpPr bwMode="auto">
                <a:xfrm>
                  <a:off x="1104" y="2429"/>
                  <a:ext cx="514" cy="495"/>
                  <a:chOff x="1304" y="2737"/>
                  <a:chExt cx="1073" cy="495"/>
                </a:xfrm>
              </p:grpSpPr>
              <p:sp>
                <p:nvSpPr>
                  <p:cNvPr id="26672" name="Arc 13"/>
                  <p:cNvSpPr>
                    <a:spLocks/>
                  </p:cNvSpPr>
                  <p:nvPr/>
                </p:nvSpPr>
                <p:spPr bwMode="auto">
                  <a:xfrm>
                    <a:off x="1304" y="2737"/>
                    <a:ext cx="536" cy="442"/>
                  </a:xfrm>
                  <a:custGeom>
                    <a:avLst/>
                    <a:gdLst>
                      <a:gd name="T0" fmla="*/ 0 w 38920"/>
                      <a:gd name="T1" fmla="*/ 0 h 21600"/>
                      <a:gd name="T2" fmla="*/ 0 w 38920"/>
                      <a:gd name="T3" fmla="*/ 0 h 21600"/>
                      <a:gd name="T4" fmla="*/ 0 w 38920"/>
                      <a:gd name="T5" fmla="*/ 0 h 21600"/>
                      <a:gd name="T6" fmla="*/ 0 60000 65536"/>
                      <a:gd name="T7" fmla="*/ 0 60000 65536"/>
                      <a:gd name="T8" fmla="*/ 0 60000 65536"/>
                      <a:gd name="T9" fmla="*/ 0 w 38920"/>
                      <a:gd name="T10" fmla="*/ 0 h 21600"/>
                      <a:gd name="T11" fmla="*/ 38920 w 38920"/>
                      <a:gd name="T12" fmla="*/ 21600 h 21600"/>
                    </a:gdLst>
                    <a:ahLst/>
                    <a:cxnLst>
                      <a:cxn ang="T6">
                        <a:pos x="T0" y="T1"/>
                      </a:cxn>
                      <a:cxn ang="T7">
                        <a:pos x="T2" y="T3"/>
                      </a:cxn>
                      <a:cxn ang="T8">
                        <a:pos x="T4" y="T5"/>
                      </a:cxn>
                    </a:cxnLst>
                    <a:rect l="T9" t="T10" r="T11" b="T12"/>
                    <a:pathLst>
                      <a:path w="38920" h="21600" fill="none" extrusionOk="0">
                        <a:moveTo>
                          <a:pt x="0" y="12318"/>
                        </a:moveTo>
                        <a:cubicBezTo>
                          <a:pt x="3580" y="4793"/>
                          <a:pt x="11170" y="-1"/>
                          <a:pt x="19504" y="0"/>
                        </a:cubicBezTo>
                        <a:cubicBezTo>
                          <a:pt x="27763" y="0"/>
                          <a:pt x="35300" y="4710"/>
                          <a:pt x="38919" y="12135"/>
                        </a:cubicBezTo>
                      </a:path>
                      <a:path w="38920" h="21600" stroke="0" extrusionOk="0">
                        <a:moveTo>
                          <a:pt x="0" y="12318"/>
                        </a:moveTo>
                        <a:cubicBezTo>
                          <a:pt x="3580" y="4793"/>
                          <a:pt x="11170" y="-1"/>
                          <a:pt x="19504" y="0"/>
                        </a:cubicBezTo>
                        <a:cubicBezTo>
                          <a:pt x="27763" y="0"/>
                          <a:pt x="35300" y="4710"/>
                          <a:pt x="38919" y="12135"/>
                        </a:cubicBezTo>
                        <a:lnTo>
                          <a:pt x="19504" y="21600"/>
                        </a:lnTo>
                        <a:lnTo>
                          <a:pt x="0" y="1231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3" name="Arc 14"/>
                  <p:cNvSpPr>
                    <a:spLocks/>
                  </p:cNvSpPr>
                  <p:nvPr/>
                </p:nvSpPr>
                <p:spPr bwMode="auto">
                  <a:xfrm flipV="1">
                    <a:off x="1841" y="2790"/>
                    <a:ext cx="536" cy="442"/>
                  </a:xfrm>
                  <a:custGeom>
                    <a:avLst/>
                    <a:gdLst>
                      <a:gd name="T0" fmla="*/ 0 w 38920"/>
                      <a:gd name="T1" fmla="*/ 0 h 21600"/>
                      <a:gd name="T2" fmla="*/ 0 w 38920"/>
                      <a:gd name="T3" fmla="*/ 0 h 21600"/>
                      <a:gd name="T4" fmla="*/ 0 w 38920"/>
                      <a:gd name="T5" fmla="*/ 0 h 21600"/>
                      <a:gd name="T6" fmla="*/ 0 60000 65536"/>
                      <a:gd name="T7" fmla="*/ 0 60000 65536"/>
                      <a:gd name="T8" fmla="*/ 0 60000 65536"/>
                      <a:gd name="T9" fmla="*/ 0 w 38920"/>
                      <a:gd name="T10" fmla="*/ 0 h 21600"/>
                      <a:gd name="T11" fmla="*/ 38920 w 38920"/>
                      <a:gd name="T12" fmla="*/ 21600 h 21600"/>
                    </a:gdLst>
                    <a:ahLst/>
                    <a:cxnLst>
                      <a:cxn ang="T6">
                        <a:pos x="T0" y="T1"/>
                      </a:cxn>
                      <a:cxn ang="T7">
                        <a:pos x="T2" y="T3"/>
                      </a:cxn>
                      <a:cxn ang="T8">
                        <a:pos x="T4" y="T5"/>
                      </a:cxn>
                    </a:cxnLst>
                    <a:rect l="T9" t="T10" r="T11" b="T12"/>
                    <a:pathLst>
                      <a:path w="38920" h="21600" fill="none" extrusionOk="0">
                        <a:moveTo>
                          <a:pt x="0" y="12318"/>
                        </a:moveTo>
                        <a:cubicBezTo>
                          <a:pt x="3580" y="4793"/>
                          <a:pt x="11170" y="-1"/>
                          <a:pt x="19504" y="0"/>
                        </a:cubicBezTo>
                        <a:cubicBezTo>
                          <a:pt x="27763" y="0"/>
                          <a:pt x="35300" y="4710"/>
                          <a:pt x="38919" y="12135"/>
                        </a:cubicBezTo>
                      </a:path>
                      <a:path w="38920" h="21600" stroke="0" extrusionOk="0">
                        <a:moveTo>
                          <a:pt x="0" y="12318"/>
                        </a:moveTo>
                        <a:cubicBezTo>
                          <a:pt x="3580" y="4793"/>
                          <a:pt x="11170" y="-1"/>
                          <a:pt x="19504" y="0"/>
                        </a:cubicBezTo>
                        <a:cubicBezTo>
                          <a:pt x="27763" y="0"/>
                          <a:pt x="35300" y="4710"/>
                          <a:pt x="38919" y="12135"/>
                        </a:cubicBezTo>
                        <a:lnTo>
                          <a:pt x="19504" y="21600"/>
                        </a:lnTo>
                        <a:lnTo>
                          <a:pt x="0" y="1231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6666" name="Group 15"/>
                <p:cNvGrpSpPr>
                  <a:grpSpLocks/>
                </p:cNvGrpSpPr>
                <p:nvPr/>
              </p:nvGrpSpPr>
              <p:grpSpPr bwMode="auto">
                <a:xfrm>
                  <a:off x="1623" y="2423"/>
                  <a:ext cx="514" cy="495"/>
                  <a:chOff x="1304" y="2737"/>
                  <a:chExt cx="1073" cy="495"/>
                </a:xfrm>
              </p:grpSpPr>
              <p:sp>
                <p:nvSpPr>
                  <p:cNvPr id="26670" name="Arc 16"/>
                  <p:cNvSpPr>
                    <a:spLocks/>
                  </p:cNvSpPr>
                  <p:nvPr/>
                </p:nvSpPr>
                <p:spPr bwMode="auto">
                  <a:xfrm>
                    <a:off x="1304" y="2737"/>
                    <a:ext cx="536" cy="442"/>
                  </a:xfrm>
                  <a:custGeom>
                    <a:avLst/>
                    <a:gdLst>
                      <a:gd name="T0" fmla="*/ 0 w 38920"/>
                      <a:gd name="T1" fmla="*/ 0 h 21600"/>
                      <a:gd name="T2" fmla="*/ 0 w 38920"/>
                      <a:gd name="T3" fmla="*/ 0 h 21600"/>
                      <a:gd name="T4" fmla="*/ 0 w 38920"/>
                      <a:gd name="T5" fmla="*/ 0 h 21600"/>
                      <a:gd name="T6" fmla="*/ 0 60000 65536"/>
                      <a:gd name="T7" fmla="*/ 0 60000 65536"/>
                      <a:gd name="T8" fmla="*/ 0 60000 65536"/>
                      <a:gd name="T9" fmla="*/ 0 w 38920"/>
                      <a:gd name="T10" fmla="*/ 0 h 21600"/>
                      <a:gd name="T11" fmla="*/ 38920 w 38920"/>
                      <a:gd name="T12" fmla="*/ 21600 h 21600"/>
                    </a:gdLst>
                    <a:ahLst/>
                    <a:cxnLst>
                      <a:cxn ang="T6">
                        <a:pos x="T0" y="T1"/>
                      </a:cxn>
                      <a:cxn ang="T7">
                        <a:pos x="T2" y="T3"/>
                      </a:cxn>
                      <a:cxn ang="T8">
                        <a:pos x="T4" y="T5"/>
                      </a:cxn>
                    </a:cxnLst>
                    <a:rect l="T9" t="T10" r="T11" b="T12"/>
                    <a:pathLst>
                      <a:path w="38920" h="21600" fill="none" extrusionOk="0">
                        <a:moveTo>
                          <a:pt x="0" y="12318"/>
                        </a:moveTo>
                        <a:cubicBezTo>
                          <a:pt x="3580" y="4793"/>
                          <a:pt x="11170" y="-1"/>
                          <a:pt x="19504" y="0"/>
                        </a:cubicBezTo>
                        <a:cubicBezTo>
                          <a:pt x="27763" y="0"/>
                          <a:pt x="35300" y="4710"/>
                          <a:pt x="38919" y="12135"/>
                        </a:cubicBezTo>
                      </a:path>
                      <a:path w="38920" h="21600" stroke="0" extrusionOk="0">
                        <a:moveTo>
                          <a:pt x="0" y="12318"/>
                        </a:moveTo>
                        <a:cubicBezTo>
                          <a:pt x="3580" y="4793"/>
                          <a:pt x="11170" y="-1"/>
                          <a:pt x="19504" y="0"/>
                        </a:cubicBezTo>
                        <a:cubicBezTo>
                          <a:pt x="27763" y="0"/>
                          <a:pt x="35300" y="4710"/>
                          <a:pt x="38919" y="12135"/>
                        </a:cubicBezTo>
                        <a:lnTo>
                          <a:pt x="19504" y="21600"/>
                        </a:lnTo>
                        <a:lnTo>
                          <a:pt x="0" y="1231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1" name="Arc 17"/>
                  <p:cNvSpPr>
                    <a:spLocks/>
                  </p:cNvSpPr>
                  <p:nvPr/>
                </p:nvSpPr>
                <p:spPr bwMode="auto">
                  <a:xfrm flipV="1">
                    <a:off x="1841" y="2790"/>
                    <a:ext cx="536" cy="442"/>
                  </a:xfrm>
                  <a:custGeom>
                    <a:avLst/>
                    <a:gdLst>
                      <a:gd name="T0" fmla="*/ 0 w 38920"/>
                      <a:gd name="T1" fmla="*/ 0 h 21600"/>
                      <a:gd name="T2" fmla="*/ 0 w 38920"/>
                      <a:gd name="T3" fmla="*/ 0 h 21600"/>
                      <a:gd name="T4" fmla="*/ 0 w 38920"/>
                      <a:gd name="T5" fmla="*/ 0 h 21600"/>
                      <a:gd name="T6" fmla="*/ 0 60000 65536"/>
                      <a:gd name="T7" fmla="*/ 0 60000 65536"/>
                      <a:gd name="T8" fmla="*/ 0 60000 65536"/>
                      <a:gd name="T9" fmla="*/ 0 w 38920"/>
                      <a:gd name="T10" fmla="*/ 0 h 21600"/>
                      <a:gd name="T11" fmla="*/ 38920 w 38920"/>
                      <a:gd name="T12" fmla="*/ 21600 h 21600"/>
                    </a:gdLst>
                    <a:ahLst/>
                    <a:cxnLst>
                      <a:cxn ang="T6">
                        <a:pos x="T0" y="T1"/>
                      </a:cxn>
                      <a:cxn ang="T7">
                        <a:pos x="T2" y="T3"/>
                      </a:cxn>
                      <a:cxn ang="T8">
                        <a:pos x="T4" y="T5"/>
                      </a:cxn>
                    </a:cxnLst>
                    <a:rect l="T9" t="T10" r="T11" b="T12"/>
                    <a:pathLst>
                      <a:path w="38920" h="21600" fill="none" extrusionOk="0">
                        <a:moveTo>
                          <a:pt x="0" y="12318"/>
                        </a:moveTo>
                        <a:cubicBezTo>
                          <a:pt x="3580" y="4793"/>
                          <a:pt x="11170" y="-1"/>
                          <a:pt x="19504" y="0"/>
                        </a:cubicBezTo>
                        <a:cubicBezTo>
                          <a:pt x="27763" y="0"/>
                          <a:pt x="35300" y="4710"/>
                          <a:pt x="38919" y="12135"/>
                        </a:cubicBezTo>
                      </a:path>
                      <a:path w="38920" h="21600" stroke="0" extrusionOk="0">
                        <a:moveTo>
                          <a:pt x="0" y="12318"/>
                        </a:moveTo>
                        <a:cubicBezTo>
                          <a:pt x="3580" y="4793"/>
                          <a:pt x="11170" y="-1"/>
                          <a:pt x="19504" y="0"/>
                        </a:cubicBezTo>
                        <a:cubicBezTo>
                          <a:pt x="27763" y="0"/>
                          <a:pt x="35300" y="4710"/>
                          <a:pt x="38919" y="12135"/>
                        </a:cubicBezTo>
                        <a:lnTo>
                          <a:pt x="19504" y="21600"/>
                        </a:lnTo>
                        <a:lnTo>
                          <a:pt x="0" y="1231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6667" name="Group 18"/>
                <p:cNvGrpSpPr>
                  <a:grpSpLocks/>
                </p:cNvGrpSpPr>
                <p:nvPr/>
              </p:nvGrpSpPr>
              <p:grpSpPr bwMode="auto">
                <a:xfrm>
                  <a:off x="2135" y="2416"/>
                  <a:ext cx="514" cy="495"/>
                  <a:chOff x="1304" y="2737"/>
                  <a:chExt cx="1073" cy="495"/>
                </a:xfrm>
              </p:grpSpPr>
              <p:sp>
                <p:nvSpPr>
                  <p:cNvPr id="26668" name="Arc 19"/>
                  <p:cNvSpPr>
                    <a:spLocks/>
                  </p:cNvSpPr>
                  <p:nvPr/>
                </p:nvSpPr>
                <p:spPr bwMode="auto">
                  <a:xfrm>
                    <a:off x="1304" y="2737"/>
                    <a:ext cx="536" cy="442"/>
                  </a:xfrm>
                  <a:custGeom>
                    <a:avLst/>
                    <a:gdLst>
                      <a:gd name="T0" fmla="*/ 0 w 38920"/>
                      <a:gd name="T1" fmla="*/ 0 h 21600"/>
                      <a:gd name="T2" fmla="*/ 0 w 38920"/>
                      <a:gd name="T3" fmla="*/ 0 h 21600"/>
                      <a:gd name="T4" fmla="*/ 0 w 38920"/>
                      <a:gd name="T5" fmla="*/ 0 h 21600"/>
                      <a:gd name="T6" fmla="*/ 0 60000 65536"/>
                      <a:gd name="T7" fmla="*/ 0 60000 65536"/>
                      <a:gd name="T8" fmla="*/ 0 60000 65536"/>
                      <a:gd name="T9" fmla="*/ 0 w 38920"/>
                      <a:gd name="T10" fmla="*/ 0 h 21600"/>
                      <a:gd name="T11" fmla="*/ 38920 w 38920"/>
                      <a:gd name="T12" fmla="*/ 21600 h 21600"/>
                    </a:gdLst>
                    <a:ahLst/>
                    <a:cxnLst>
                      <a:cxn ang="T6">
                        <a:pos x="T0" y="T1"/>
                      </a:cxn>
                      <a:cxn ang="T7">
                        <a:pos x="T2" y="T3"/>
                      </a:cxn>
                      <a:cxn ang="T8">
                        <a:pos x="T4" y="T5"/>
                      </a:cxn>
                    </a:cxnLst>
                    <a:rect l="T9" t="T10" r="T11" b="T12"/>
                    <a:pathLst>
                      <a:path w="38920" h="21600" fill="none" extrusionOk="0">
                        <a:moveTo>
                          <a:pt x="0" y="12318"/>
                        </a:moveTo>
                        <a:cubicBezTo>
                          <a:pt x="3580" y="4793"/>
                          <a:pt x="11170" y="-1"/>
                          <a:pt x="19504" y="0"/>
                        </a:cubicBezTo>
                        <a:cubicBezTo>
                          <a:pt x="27763" y="0"/>
                          <a:pt x="35300" y="4710"/>
                          <a:pt x="38919" y="12135"/>
                        </a:cubicBezTo>
                      </a:path>
                      <a:path w="38920" h="21600" stroke="0" extrusionOk="0">
                        <a:moveTo>
                          <a:pt x="0" y="12318"/>
                        </a:moveTo>
                        <a:cubicBezTo>
                          <a:pt x="3580" y="4793"/>
                          <a:pt x="11170" y="-1"/>
                          <a:pt x="19504" y="0"/>
                        </a:cubicBezTo>
                        <a:cubicBezTo>
                          <a:pt x="27763" y="0"/>
                          <a:pt x="35300" y="4710"/>
                          <a:pt x="38919" y="12135"/>
                        </a:cubicBezTo>
                        <a:lnTo>
                          <a:pt x="19504" y="21600"/>
                        </a:lnTo>
                        <a:lnTo>
                          <a:pt x="0" y="1231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9" name="Arc 20"/>
                  <p:cNvSpPr>
                    <a:spLocks/>
                  </p:cNvSpPr>
                  <p:nvPr/>
                </p:nvSpPr>
                <p:spPr bwMode="auto">
                  <a:xfrm flipV="1">
                    <a:off x="1841" y="2790"/>
                    <a:ext cx="536" cy="442"/>
                  </a:xfrm>
                  <a:custGeom>
                    <a:avLst/>
                    <a:gdLst>
                      <a:gd name="T0" fmla="*/ 0 w 38920"/>
                      <a:gd name="T1" fmla="*/ 0 h 21600"/>
                      <a:gd name="T2" fmla="*/ 0 w 38920"/>
                      <a:gd name="T3" fmla="*/ 0 h 21600"/>
                      <a:gd name="T4" fmla="*/ 0 w 38920"/>
                      <a:gd name="T5" fmla="*/ 0 h 21600"/>
                      <a:gd name="T6" fmla="*/ 0 60000 65536"/>
                      <a:gd name="T7" fmla="*/ 0 60000 65536"/>
                      <a:gd name="T8" fmla="*/ 0 60000 65536"/>
                      <a:gd name="T9" fmla="*/ 0 w 38920"/>
                      <a:gd name="T10" fmla="*/ 0 h 21600"/>
                      <a:gd name="T11" fmla="*/ 38920 w 38920"/>
                      <a:gd name="T12" fmla="*/ 21600 h 21600"/>
                    </a:gdLst>
                    <a:ahLst/>
                    <a:cxnLst>
                      <a:cxn ang="T6">
                        <a:pos x="T0" y="T1"/>
                      </a:cxn>
                      <a:cxn ang="T7">
                        <a:pos x="T2" y="T3"/>
                      </a:cxn>
                      <a:cxn ang="T8">
                        <a:pos x="T4" y="T5"/>
                      </a:cxn>
                    </a:cxnLst>
                    <a:rect l="T9" t="T10" r="T11" b="T12"/>
                    <a:pathLst>
                      <a:path w="38920" h="21600" fill="none" extrusionOk="0">
                        <a:moveTo>
                          <a:pt x="0" y="12318"/>
                        </a:moveTo>
                        <a:cubicBezTo>
                          <a:pt x="3580" y="4793"/>
                          <a:pt x="11170" y="-1"/>
                          <a:pt x="19504" y="0"/>
                        </a:cubicBezTo>
                        <a:cubicBezTo>
                          <a:pt x="27763" y="0"/>
                          <a:pt x="35300" y="4710"/>
                          <a:pt x="38919" y="12135"/>
                        </a:cubicBezTo>
                      </a:path>
                      <a:path w="38920" h="21600" stroke="0" extrusionOk="0">
                        <a:moveTo>
                          <a:pt x="0" y="12318"/>
                        </a:moveTo>
                        <a:cubicBezTo>
                          <a:pt x="3580" y="4793"/>
                          <a:pt x="11170" y="-1"/>
                          <a:pt x="19504" y="0"/>
                        </a:cubicBezTo>
                        <a:cubicBezTo>
                          <a:pt x="27763" y="0"/>
                          <a:pt x="35300" y="4710"/>
                          <a:pt x="38919" y="12135"/>
                        </a:cubicBezTo>
                        <a:lnTo>
                          <a:pt x="19504" y="21600"/>
                        </a:lnTo>
                        <a:lnTo>
                          <a:pt x="0" y="1231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6643" name="Line 21"/>
              <p:cNvSpPr>
                <a:spLocks noChangeShapeType="1"/>
              </p:cNvSpPr>
              <p:nvPr/>
            </p:nvSpPr>
            <p:spPr bwMode="auto">
              <a:xfrm>
                <a:off x="1021" y="3384"/>
                <a:ext cx="182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644" name="Group 22"/>
              <p:cNvGrpSpPr>
                <a:grpSpLocks/>
              </p:cNvGrpSpPr>
              <p:nvPr/>
            </p:nvGrpSpPr>
            <p:grpSpPr bwMode="auto">
              <a:xfrm>
                <a:off x="1115" y="3081"/>
                <a:ext cx="1540" cy="601"/>
                <a:chOff x="1115" y="3081"/>
                <a:chExt cx="1540" cy="601"/>
              </a:xfrm>
            </p:grpSpPr>
            <p:sp>
              <p:nvSpPr>
                <p:cNvPr id="26649" name="Arc 23"/>
                <p:cNvSpPr>
                  <a:spLocks/>
                </p:cNvSpPr>
                <p:nvPr/>
              </p:nvSpPr>
              <p:spPr bwMode="auto">
                <a:xfrm>
                  <a:off x="1203" y="3165"/>
                  <a:ext cx="81" cy="514"/>
                </a:xfrm>
                <a:custGeom>
                  <a:avLst/>
                  <a:gdLst>
                    <a:gd name="T0" fmla="*/ 0 w 11080"/>
                    <a:gd name="T1" fmla="*/ 0 h 21600"/>
                    <a:gd name="T2" fmla="*/ 0 w 11080"/>
                    <a:gd name="T3" fmla="*/ 0 h 21600"/>
                    <a:gd name="T4" fmla="*/ 0 w 11080"/>
                    <a:gd name="T5" fmla="*/ 0 h 21600"/>
                    <a:gd name="T6" fmla="*/ 0 60000 65536"/>
                    <a:gd name="T7" fmla="*/ 0 60000 65536"/>
                    <a:gd name="T8" fmla="*/ 0 60000 65536"/>
                    <a:gd name="T9" fmla="*/ 0 w 11080"/>
                    <a:gd name="T10" fmla="*/ 0 h 21600"/>
                    <a:gd name="T11" fmla="*/ 11080 w 11080"/>
                    <a:gd name="T12" fmla="*/ 21600 h 21600"/>
                  </a:gdLst>
                  <a:ahLst/>
                  <a:cxnLst>
                    <a:cxn ang="T6">
                      <a:pos x="T0" y="T1"/>
                    </a:cxn>
                    <a:cxn ang="T7">
                      <a:pos x="T2" y="T3"/>
                    </a:cxn>
                    <a:cxn ang="T8">
                      <a:pos x="T4" y="T5"/>
                    </a:cxn>
                  </a:cxnLst>
                  <a:rect l="T9" t="T10" r="T11" b="T12"/>
                  <a:pathLst>
                    <a:path w="11080" h="21600" fill="none" extrusionOk="0">
                      <a:moveTo>
                        <a:pt x="-1" y="683"/>
                      </a:moveTo>
                      <a:cubicBezTo>
                        <a:pt x="1760" y="229"/>
                        <a:pt x="3572" y="-1"/>
                        <a:pt x="5391" y="0"/>
                      </a:cubicBezTo>
                      <a:cubicBezTo>
                        <a:pt x="7312" y="0"/>
                        <a:pt x="9226" y="256"/>
                        <a:pt x="11080" y="762"/>
                      </a:cubicBezTo>
                    </a:path>
                    <a:path w="11080" h="21600" stroke="0" extrusionOk="0">
                      <a:moveTo>
                        <a:pt x="-1" y="683"/>
                      </a:moveTo>
                      <a:cubicBezTo>
                        <a:pt x="1760" y="229"/>
                        <a:pt x="3572" y="-1"/>
                        <a:pt x="5391" y="0"/>
                      </a:cubicBezTo>
                      <a:cubicBezTo>
                        <a:pt x="7312" y="0"/>
                        <a:pt x="9226" y="256"/>
                        <a:pt x="11080" y="762"/>
                      </a:cubicBezTo>
                      <a:lnTo>
                        <a:pt x="5391" y="21600"/>
                      </a:lnTo>
                      <a:lnTo>
                        <a:pt x="-1" y="68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0" name="Line 24"/>
                <p:cNvSpPr>
                  <a:spLocks noChangeShapeType="1"/>
                </p:cNvSpPr>
                <p:nvPr/>
              </p:nvSpPr>
              <p:spPr bwMode="auto">
                <a:xfrm>
                  <a:off x="1287" y="3187"/>
                  <a:ext cx="167" cy="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Arc 25"/>
                <p:cNvSpPr>
                  <a:spLocks/>
                </p:cNvSpPr>
                <p:nvPr/>
              </p:nvSpPr>
              <p:spPr bwMode="auto">
                <a:xfrm flipH="1" flipV="1">
                  <a:off x="1454" y="3081"/>
                  <a:ext cx="87" cy="514"/>
                </a:xfrm>
                <a:custGeom>
                  <a:avLst/>
                  <a:gdLst>
                    <a:gd name="T0" fmla="*/ 0 w 11080"/>
                    <a:gd name="T1" fmla="*/ 0 h 21600"/>
                    <a:gd name="T2" fmla="*/ 0 w 11080"/>
                    <a:gd name="T3" fmla="*/ 0 h 21600"/>
                    <a:gd name="T4" fmla="*/ 0 w 11080"/>
                    <a:gd name="T5" fmla="*/ 0 h 21600"/>
                    <a:gd name="T6" fmla="*/ 0 60000 65536"/>
                    <a:gd name="T7" fmla="*/ 0 60000 65536"/>
                    <a:gd name="T8" fmla="*/ 0 60000 65536"/>
                    <a:gd name="T9" fmla="*/ 0 w 11080"/>
                    <a:gd name="T10" fmla="*/ 0 h 21600"/>
                    <a:gd name="T11" fmla="*/ 11080 w 11080"/>
                    <a:gd name="T12" fmla="*/ 21600 h 21600"/>
                  </a:gdLst>
                  <a:ahLst/>
                  <a:cxnLst>
                    <a:cxn ang="T6">
                      <a:pos x="T0" y="T1"/>
                    </a:cxn>
                    <a:cxn ang="T7">
                      <a:pos x="T2" y="T3"/>
                    </a:cxn>
                    <a:cxn ang="T8">
                      <a:pos x="T4" y="T5"/>
                    </a:cxn>
                  </a:cxnLst>
                  <a:rect l="T9" t="T10" r="T11" b="T12"/>
                  <a:pathLst>
                    <a:path w="11080" h="21600" fill="none" extrusionOk="0">
                      <a:moveTo>
                        <a:pt x="-1" y="683"/>
                      </a:moveTo>
                      <a:cubicBezTo>
                        <a:pt x="1760" y="229"/>
                        <a:pt x="3572" y="-1"/>
                        <a:pt x="5391" y="0"/>
                      </a:cubicBezTo>
                      <a:cubicBezTo>
                        <a:pt x="7312" y="0"/>
                        <a:pt x="9226" y="256"/>
                        <a:pt x="11080" y="762"/>
                      </a:cubicBezTo>
                    </a:path>
                    <a:path w="11080" h="21600" stroke="0" extrusionOk="0">
                      <a:moveTo>
                        <a:pt x="-1" y="683"/>
                      </a:moveTo>
                      <a:cubicBezTo>
                        <a:pt x="1760" y="229"/>
                        <a:pt x="3572" y="-1"/>
                        <a:pt x="5391" y="0"/>
                      </a:cubicBezTo>
                      <a:cubicBezTo>
                        <a:pt x="7312" y="0"/>
                        <a:pt x="9226" y="256"/>
                        <a:pt x="11080" y="762"/>
                      </a:cubicBezTo>
                      <a:lnTo>
                        <a:pt x="5391" y="21600"/>
                      </a:lnTo>
                      <a:lnTo>
                        <a:pt x="-1" y="68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2" name="Line 26"/>
                <p:cNvSpPr>
                  <a:spLocks noChangeShapeType="1"/>
                </p:cNvSpPr>
                <p:nvPr/>
              </p:nvSpPr>
              <p:spPr bwMode="auto">
                <a:xfrm flipH="1">
                  <a:off x="1115" y="3190"/>
                  <a:ext cx="81"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53" name="Group 27"/>
                <p:cNvGrpSpPr>
                  <a:grpSpLocks/>
                </p:cNvGrpSpPr>
                <p:nvPr/>
              </p:nvGrpSpPr>
              <p:grpSpPr bwMode="auto">
                <a:xfrm>
                  <a:off x="1542" y="3084"/>
                  <a:ext cx="512" cy="598"/>
                  <a:chOff x="1013" y="3115"/>
                  <a:chExt cx="459" cy="514"/>
                </a:xfrm>
              </p:grpSpPr>
              <p:sp>
                <p:nvSpPr>
                  <p:cNvPr id="26660" name="Arc 28"/>
                  <p:cNvSpPr>
                    <a:spLocks/>
                  </p:cNvSpPr>
                  <p:nvPr/>
                </p:nvSpPr>
                <p:spPr bwMode="auto">
                  <a:xfrm>
                    <a:off x="1169" y="3187"/>
                    <a:ext cx="73" cy="442"/>
                  </a:xfrm>
                  <a:custGeom>
                    <a:avLst/>
                    <a:gdLst>
                      <a:gd name="T0" fmla="*/ 0 w 11080"/>
                      <a:gd name="T1" fmla="*/ 0 h 21600"/>
                      <a:gd name="T2" fmla="*/ 0 w 11080"/>
                      <a:gd name="T3" fmla="*/ 0 h 21600"/>
                      <a:gd name="T4" fmla="*/ 0 w 11080"/>
                      <a:gd name="T5" fmla="*/ 0 h 21600"/>
                      <a:gd name="T6" fmla="*/ 0 60000 65536"/>
                      <a:gd name="T7" fmla="*/ 0 60000 65536"/>
                      <a:gd name="T8" fmla="*/ 0 60000 65536"/>
                      <a:gd name="T9" fmla="*/ 0 w 11080"/>
                      <a:gd name="T10" fmla="*/ 0 h 21600"/>
                      <a:gd name="T11" fmla="*/ 11080 w 11080"/>
                      <a:gd name="T12" fmla="*/ 21600 h 21600"/>
                    </a:gdLst>
                    <a:ahLst/>
                    <a:cxnLst>
                      <a:cxn ang="T6">
                        <a:pos x="T0" y="T1"/>
                      </a:cxn>
                      <a:cxn ang="T7">
                        <a:pos x="T2" y="T3"/>
                      </a:cxn>
                      <a:cxn ang="T8">
                        <a:pos x="T4" y="T5"/>
                      </a:cxn>
                    </a:cxnLst>
                    <a:rect l="T9" t="T10" r="T11" b="T12"/>
                    <a:pathLst>
                      <a:path w="11080" h="21600" fill="none" extrusionOk="0">
                        <a:moveTo>
                          <a:pt x="-1" y="683"/>
                        </a:moveTo>
                        <a:cubicBezTo>
                          <a:pt x="1760" y="229"/>
                          <a:pt x="3572" y="-1"/>
                          <a:pt x="5391" y="0"/>
                        </a:cubicBezTo>
                        <a:cubicBezTo>
                          <a:pt x="7312" y="0"/>
                          <a:pt x="9226" y="256"/>
                          <a:pt x="11080" y="762"/>
                        </a:cubicBezTo>
                      </a:path>
                      <a:path w="11080" h="21600" stroke="0" extrusionOk="0">
                        <a:moveTo>
                          <a:pt x="-1" y="683"/>
                        </a:moveTo>
                        <a:cubicBezTo>
                          <a:pt x="1760" y="229"/>
                          <a:pt x="3572" y="-1"/>
                          <a:pt x="5391" y="0"/>
                        </a:cubicBezTo>
                        <a:cubicBezTo>
                          <a:pt x="7312" y="0"/>
                          <a:pt x="9226" y="256"/>
                          <a:pt x="11080" y="762"/>
                        </a:cubicBezTo>
                        <a:lnTo>
                          <a:pt x="5391" y="21600"/>
                        </a:lnTo>
                        <a:lnTo>
                          <a:pt x="-1" y="68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1" name="Line 29"/>
                  <p:cNvSpPr>
                    <a:spLocks noChangeShapeType="1"/>
                  </p:cNvSpPr>
                  <p:nvPr/>
                </p:nvSpPr>
                <p:spPr bwMode="auto">
                  <a:xfrm>
                    <a:off x="1244" y="3206"/>
                    <a:ext cx="15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2" name="Arc 30"/>
                  <p:cNvSpPr>
                    <a:spLocks/>
                  </p:cNvSpPr>
                  <p:nvPr/>
                </p:nvSpPr>
                <p:spPr bwMode="auto">
                  <a:xfrm flipH="1" flipV="1">
                    <a:off x="1394" y="3115"/>
                    <a:ext cx="78" cy="442"/>
                  </a:xfrm>
                  <a:custGeom>
                    <a:avLst/>
                    <a:gdLst>
                      <a:gd name="T0" fmla="*/ 0 w 11080"/>
                      <a:gd name="T1" fmla="*/ 0 h 21600"/>
                      <a:gd name="T2" fmla="*/ 0 w 11080"/>
                      <a:gd name="T3" fmla="*/ 0 h 21600"/>
                      <a:gd name="T4" fmla="*/ 0 w 11080"/>
                      <a:gd name="T5" fmla="*/ 0 h 21600"/>
                      <a:gd name="T6" fmla="*/ 0 60000 65536"/>
                      <a:gd name="T7" fmla="*/ 0 60000 65536"/>
                      <a:gd name="T8" fmla="*/ 0 60000 65536"/>
                      <a:gd name="T9" fmla="*/ 0 w 11080"/>
                      <a:gd name="T10" fmla="*/ 0 h 21600"/>
                      <a:gd name="T11" fmla="*/ 11080 w 11080"/>
                      <a:gd name="T12" fmla="*/ 21600 h 21600"/>
                    </a:gdLst>
                    <a:ahLst/>
                    <a:cxnLst>
                      <a:cxn ang="T6">
                        <a:pos x="T0" y="T1"/>
                      </a:cxn>
                      <a:cxn ang="T7">
                        <a:pos x="T2" y="T3"/>
                      </a:cxn>
                      <a:cxn ang="T8">
                        <a:pos x="T4" y="T5"/>
                      </a:cxn>
                    </a:cxnLst>
                    <a:rect l="T9" t="T10" r="T11" b="T12"/>
                    <a:pathLst>
                      <a:path w="11080" h="21600" fill="none" extrusionOk="0">
                        <a:moveTo>
                          <a:pt x="-1" y="683"/>
                        </a:moveTo>
                        <a:cubicBezTo>
                          <a:pt x="1760" y="229"/>
                          <a:pt x="3572" y="-1"/>
                          <a:pt x="5391" y="0"/>
                        </a:cubicBezTo>
                        <a:cubicBezTo>
                          <a:pt x="7312" y="0"/>
                          <a:pt x="9226" y="256"/>
                          <a:pt x="11080" y="762"/>
                        </a:cubicBezTo>
                      </a:path>
                      <a:path w="11080" h="21600" stroke="0" extrusionOk="0">
                        <a:moveTo>
                          <a:pt x="-1" y="683"/>
                        </a:moveTo>
                        <a:cubicBezTo>
                          <a:pt x="1760" y="229"/>
                          <a:pt x="3572" y="-1"/>
                          <a:pt x="5391" y="0"/>
                        </a:cubicBezTo>
                        <a:cubicBezTo>
                          <a:pt x="7312" y="0"/>
                          <a:pt x="9226" y="256"/>
                          <a:pt x="11080" y="762"/>
                        </a:cubicBezTo>
                        <a:lnTo>
                          <a:pt x="5391" y="21600"/>
                        </a:lnTo>
                        <a:lnTo>
                          <a:pt x="-1" y="68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3" name="Line 31"/>
                  <p:cNvSpPr>
                    <a:spLocks noChangeShapeType="1"/>
                  </p:cNvSpPr>
                  <p:nvPr/>
                </p:nvSpPr>
                <p:spPr bwMode="auto">
                  <a:xfrm flipH="1">
                    <a:off x="1013" y="3209"/>
                    <a:ext cx="15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54" name="Group 32"/>
                <p:cNvGrpSpPr>
                  <a:grpSpLocks/>
                </p:cNvGrpSpPr>
                <p:nvPr/>
              </p:nvGrpSpPr>
              <p:grpSpPr bwMode="auto">
                <a:xfrm>
                  <a:off x="2055" y="3083"/>
                  <a:ext cx="512" cy="598"/>
                  <a:chOff x="1013" y="3115"/>
                  <a:chExt cx="459" cy="514"/>
                </a:xfrm>
              </p:grpSpPr>
              <p:sp>
                <p:nvSpPr>
                  <p:cNvPr id="26656" name="Arc 33"/>
                  <p:cNvSpPr>
                    <a:spLocks/>
                  </p:cNvSpPr>
                  <p:nvPr/>
                </p:nvSpPr>
                <p:spPr bwMode="auto">
                  <a:xfrm>
                    <a:off x="1169" y="3187"/>
                    <a:ext cx="73" cy="442"/>
                  </a:xfrm>
                  <a:custGeom>
                    <a:avLst/>
                    <a:gdLst>
                      <a:gd name="T0" fmla="*/ 0 w 11080"/>
                      <a:gd name="T1" fmla="*/ 0 h 21600"/>
                      <a:gd name="T2" fmla="*/ 0 w 11080"/>
                      <a:gd name="T3" fmla="*/ 0 h 21600"/>
                      <a:gd name="T4" fmla="*/ 0 w 11080"/>
                      <a:gd name="T5" fmla="*/ 0 h 21600"/>
                      <a:gd name="T6" fmla="*/ 0 60000 65536"/>
                      <a:gd name="T7" fmla="*/ 0 60000 65536"/>
                      <a:gd name="T8" fmla="*/ 0 60000 65536"/>
                      <a:gd name="T9" fmla="*/ 0 w 11080"/>
                      <a:gd name="T10" fmla="*/ 0 h 21600"/>
                      <a:gd name="T11" fmla="*/ 11080 w 11080"/>
                      <a:gd name="T12" fmla="*/ 21600 h 21600"/>
                    </a:gdLst>
                    <a:ahLst/>
                    <a:cxnLst>
                      <a:cxn ang="T6">
                        <a:pos x="T0" y="T1"/>
                      </a:cxn>
                      <a:cxn ang="T7">
                        <a:pos x="T2" y="T3"/>
                      </a:cxn>
                      <a:cxn ang="T8">
                        <a:pos x="T4" y="T5"/>
                      </a:cxn>
                    </a:cxnLst>
                    <a:rect l="T9" t="T10" r="T11" b="T12"/>
                    <a:pathLst>
                      <a:path w="11080" h="21600" fill="none" extrusionOk="0">
                        <a:moveTo>
                          <a:pt x="-1" y="683"/>
                        </a:moveTo>
                        <a:cubicBezTo>
                          <a:pt x="1760" y="229"/>
                          <a:pt x="3572" y="-1"/>
                          <a:pt x="5391" y="0"/>
                        </a:cubicBezTo>
                        <a:cubicBezTo>
                          <a:pt x="7312" y="0"/>
                          <a:pt x="9226" y="256"/>
                          <a:pt x="11080" y="762"/>
                        </a:cubicBezTo>
                      </a:path>
                      <a:path w="11080" h="21600" stroke="0" extrusionOk="0">
                        <a:moveTo>
                          <a:pt x="-1" y="683"/>
                        </a:moveTo>
                        <a:cubicBezTo>
                          <a:pt x="1760" y="229"/>
                          <a:pt x="3572" y="-1"/>
                          <a:pt x="5391" y="0"/>
                        </a:cubicBezTo>
                        <a:cubicBezTo>
                          <a:pt x="7312" y="0"/>
                          <a:pt x="9226" y="256"/>
                          <a:pt x="11080" y="762"/>
                        </a:cubicBezTo>
                        <a:lnTo>
                          <a:pt x="5391" y="21600"/>
                        </a:lnTo>
                        <a:lnTo>
                          <a:pt x="-1" y="68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7" name="Line 34"/>
                  <p:cNvSpPr>
                    <a:spLocks noChangeShapeType="1"/>
                  </p:cNvSpPr>
                  <p:nvPr/>
                </p:nvSpPr>
                <p:spPr bwMode="auto">
                  <a:xfrm>
                    <a:off x="1244" y="3206"/>
                    <a:ext cx="15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Arc 35"/>
                  <p:cNvSpPr>
                    <a:spLocks/>
                  </p:cNvSpPr>
                  <p:nvPr/>
                </p:nvSpPr>
                <p:spPr bwMode="auto">
                  <a:xfrm flipH="1" flipV="1">
                    <a:off x="1394" y="3115"/>
                    <a:ext cx="78" cy="442"/>
                  </a:xfrm>
                  <a:custGeom>
                    <a:avLst/>
                    <a:gdLst>
                      <a:gd name="T0" fmla="*/ 0 w 11080"/>
                      <a:gd name="T1" fmla="*/ 0 h 21600"/>
                      <a:gd name="T2" fmla="*/ 0 w 11080"/>
                      <a:gd name="T3" fmla="*/ 0 h 21600"/>
                      <a:gd name="T4" fmla="*/ 0 w 11080"/>
                      <a:gd name="T5" fmla="*/ 0 h 21600"/>
                      <a:gd name="T6" fmla="*/ 0 60000 65536"/>
                      <a:gd name="T7" fmla="*/ 0 60000 65536"/>
                      <a:gd name="T8" fmla="*/ 0 60000 65536"/>
                      <a:gd name="T9" fmla="*/ 0 w 11080"/>
                      <a:gd name="T10" fmla="*/ 0 h 21600"/>
                      <a:gd name="T11" fmla="*/ 11080 w 11080"/>
                      <a:gd name="T12" fmla="*/ 21600 h 21600"/>
                    </a:gdLst>
                    <a:ahLst/>
                    <a:cxnLst>
                      <a:cxn ang="T6">
                        <a:pos x="T0" y="T1"/>
                      </a:cxn>
                      <a:cxn ang="T7">
                        <a:pos x="T2" y="T3"/>
                      </a:cxn>
                      <a:cxn ang="T8">
                        <a:pos x="T4" y="T5"/>
                      </a:cxn>
                    </a:cxnLst>
                    <a:rect l="T9" t="T10" r="T11" b="T12"/>
                    <a:pathLst>
                      <a:path w="11080" h="21600" fill="none" extrusionOk="0">
                        <a:moveTo>
                          <a:pt x="-1" y="683"/>
                        </a:moveTo>
                        <a:cubicBezTo>
                          <a:pt x="1760" y="229"/>
                          <a:pt x="3572" y="-1"/>
                          <a:pt x="5391" y="0"/>
                        </a:cubicBezTo>
                        <a:cubicBezTo>
                          <a:pt x="7312" y="0"/>
                          <a:pt x="9226" y="256"/>
                          <a:pt x="11080" y="762"/>
                        </a:cubicBezTo>
                      </a:path>
                      <a:path w="11080" h="21600" stroke="0" extrusionOk="0">
                        <a:moveTo>
                          <a:pt x="-1" y="683"/>
                        </a:moveTo>
                        <a:cubicBezTo>
                          <a:pt x="1760" y="229"/>
                          <a:pt x="3572" y="-1"/>
                          <a:pt x="5391" y="0"/>
                        </a:cubicBezTo>
                        <a:cubicBezTo>
                          <a:pt x="7312" y="0"/>
                          <a:pt x="9226" y="256"/>
                          <a:pt x="11080" y="762"/>
                        </a:cubicBezTo>
                        <a:lnTo>
                          <a:pt x="5391" y="21600"/>
                        </a:lnTo>
                        <a:lnTo>
                          <a:pt x="-1" y="68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9" name="Line 36"/>
                  <p:cNvSpPr>
                    <a:spLocks noChangeShapeType="1"/>
                  </p:cNvSpPr>
                  <p:nvPr/>
                </p:nvSpPr>
                <p:spPr bwMode="auto">
                  <a:xfrm flipH="1">
                    <a:off x="1013" y="3209"/>
                    <a:ext cx="15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5" name="Line 37"/>
                <p:cNvSpPr>
                  <a:spLocks noChangeShapeType="1"/>
                </p:cNvSpPr>
                <p:nvPr/>
              </p:nvSpPr>
              <p:spPr bwMode="auto">
                <a:xfrm flipH="1">
                  <a:off x="2567" y="3377"/>
                  <a:ext cx="88"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45" name="Text Box 38"/>
              <p:cNvSpPr txBox="1">
                <a:spLocks noChangeArrowheads="1"/>
              </p:cNvSpPr>
              <p:nvPr/>
            </p:nvSpPr>
            <p:spPr bwMode="auto">
              <a:xfrm>
                <a:off x="361" y="2504"/>
                <a:ext cx="5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input</a:t>
                </a:r>
              </a:p>
            </p:txBody>
          </p:sp>
          <p:sp>
            <p:nvSpPr>
              <p:cNvPr id="26646" name="Text Box 39"/>
              <p:cNvSpPr txBox="1">
                <a:spLocks noChangeArrowheads="1"/>
              </p:cNvSpPr>
              <p:nvPr/>
            </p:nvSpPr>
            <p:spPr bwMode="auto">
              <a:xfrm>
                <a:off x="320" y="3207"/>
                <a:ext cx="5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output</a:t>
                </a:r>
              </a:p>
            </p:txBody>
          </p:sp>
          <p:sp>
            <p:nvSpPr>
              <p:cNvPr id="26647" name="Text Box 40"/>
              <p:cNvSpPr txBox="1">
                <a:spLocks noChangeArrowheads="1"/>
              </p:cNvSpPr>
              <p:nvPr/>
            </p:nvSpPr>
            <p:spPr bwMode="auto">
              <a:xfrm>
                <a:off x="2588" y="3031"/>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dv/dt limit</a:t>
                </a:r>
              </a:p>
            </p:txBody>
          </p:sp>
          <p:sp>
            <p:nvSpPr>
              <p:cNvPr id="26648" name="Line 41"/>
              <p:cNvSpPr>
                <a:spLocks noChangeShapeType="1"/>
              </p:cNvSpPr>
              <p:nvPr/>
            </p:nvSpPr>
            <p:spPr bwMode="auto">
              <a:xfrm flipH="1">
                <a:off x="2396" y="3197"/>
                <a:ext cx="192"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9" name="Line 47"/>
            <p:cNvSpPr>
              <a:spLocks noChangeShapeType="1"/>
            </p:cNvSpPr>
            <p:nvPr/>
          </p:nvSpPr>
          <p:spPr bwMode="auto">
            <a:xfrm flipV="1">
              <a:off x="1418" y="3140"/>
              <a:ext cx="0" cy="3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0" name="Line 48"/>
            <p:cNvSpPr>
              <a:spLocks noChangeShapeType="1"/>
            </p:cNvSpPr>
            <p:nvPr/>
          </p:nvSpPr>
          <p:spPr bwMode="auto">
            <a:xfrm flipH="1">
              <a:off x="1355" y="3260"/>
              <a:ext cx="34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Text Box 49"/>
            <p:cNvSpPr txBox="1">
              <a:spLocks noChangeArrowheads="1"/>
            </p:cNvSpPr>
            <p:nvPr/>
          </p:nvSpPr>
          <p:spPr bwMode="auto">
            <a:xfrm>
              <a:off x="1152" y="3146"/>
              <a:ext cx="2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m</a:t>
              </a:r>
            </a:p>
          </p:txBody>
        </p:sp>
      </p:grpSp>
      <p:sp>
        <p:nvSpPr>
          <p:cNvPr id="26637" name="Text Box 45"/>
          <p:cNvSpPr txBox="1">
            <a:spLocks noChangeArrowheads="1"/>
          </p:cNvSpPr>
          <p:nvPr/>
        </p:nvSpPr>
        <p:spPr bwMode="auto">
          <a:xfrm>
            <a:off x="241300" y="5803900"/>
            <a:ext cx="8618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Therefore f</a:t>
            </a:r>
            <a:r>
              <a:rPr lang="en-GB" altLang="zh-CN" baseline="-25000">
                <a:ea typeface="SimSun" pitchFamily="2" charset="-122"/>
              </a:rPr>
              <a:t>m</a:t>
            </a:r>
            <a:r>
              <a:rPr lang="en-GB" altLang="zh-CN">
                <a:ea typeface="SimSun" pitchFamily="2" charset="-122"/>
              </a:rPr>
              <a:t>= slew rate/(V</a:t>
            </a:r>
            <a:r>
              <a:rPr lang="en-GB" altLang="zh-CN" baseline="-25000">
                <a:ea typeface="SimSun" pitchFamily="2" charset="-122"/>
              </a:rPr>
              <a:t>m</a:t>
            </a:r>
            <a:r>
              <a:rPr lang="en-GB" altLang="zh-CN">
                <a:ea typeface="SimSun" pitchFamily="2" charset="-122"/>
              </a:rPr>
              <a:t>2</a:t>
            </a:r>
            <a:r>
              <a:rPr lang="el-GR">
                <a:latin typeface="Times New Roman" pitchFamily="18" charset="0"/>
                <a:cs typeface="Times New Roman" pitchFamily="18" charset="0"/>
              </a:rPr>
              <a:t>π</a:t>
            </a:r>
            <a:r>
              <a:rPr lang="en-US">
                <a:latin typeface="Times New Roman" pitchFamily="18" charset="0"/>
                <a:cs typeface="Times New Roman" pitchFamily="18" charset="0"/>
              </a:rPr>
              <a:t>) =10</a:t>
            </a:r>
            <a:r>
              <a:rPr lang="en-US" baseline="30000">
                <a:latin typeface="Times New Roman" pitchFamily="18" charset="0"/>
                <a:cs typeface="Times New Roman" pitchFamily="18" charset="0"/>
              </a:rPr>
              <a:t>6 </a:t>
            </a:r>
            <a:r>
              <a:rPr lang="en-US">
                <a:latin typeface="Times New Roman" pitchFamily="18" charset="0"/>
                <a:cs typeface="Times New Roman" pitchFamily="18" charset="0"/>
              </a:rPr>
              <a:t>/ 20</a:t>
            </a:r>
            <a:r>
              <a:rPr lang="el-GR">
                <a:latin typeface="Times New Roman" pitchFamily="18" charset="0"/>
                <a:cs typeface="Times New Roman" pitchFamily="18" charset="0"/>
              </a:rPr>
              <a:t>π</a:t>
            </a:r>
            <a:r>
              <a:rPr lang="en-GB" altLang="zh-CN">
                <a:latin typeface="Times New Roman" pitchFamily="18" charset="0"/>
                <a:ea typeface="SimSun" pitchFamily="2" charset="-122"/>
                <a:cs typeface="Times New Roman" pitchFamily="18" charset="0"/>
              </a:rPr>
              <a:t> </a:t>
            </a:r>
            <a:r>
              <a:rPr lang="en-US">
                <a:latin typeface="Times New Roman" pitchFamily="18" charset="0"/>
                <a:cs typeface="Times New Roman" pitchFamily="18" charset="0"/>
              </a:rPr>
              <a:t>~</a:t>
            </a:r>
            <a:r>
              <a:rPr lang="en-GB" altLang="zh-CN">
                <a:ea typeface="SimSun" pitchFamily="2" charset="-122"/>
              </a:rPr>
              <a:t>16kHz. Higher frequency signals will be distorted. </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27</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630272" y="2484783"/>
            <a:ext cx="5307241" cy="1200329"/>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Part 4: The Imperfections </a:t>
            </a:r>
            <a:r>
              <a:rPr lang="en-US" sz="3600" b="1" dirty="0">
                <a:latin typeface="Times New Roman" panose="02020603050405020304" pitchFamily="18" charset="0"/>
                <a:cs typeface="Times New Roman" panose="02020603050405020304" pitchFamily="18" charset="0"/>
              </a:rPr>
              <a:t>of </a:t>
            </a:r>
            <a:r>
              <a:rPr lang="en-US" sz="3600" b="1" dirty="0" smtClean="0">
                <a:latin typeface="Times New Roman" panose="02020603050405020304" pitchFamily="18" charset="0"/>
                <a:cs typeface="Times New Roman" panose="02020603050405020304" pitchFamily="18" charset="0"/>
              </a:rPr>
              <a:t>Operational Amplifiers </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28</a:t>
            </a:fld>
            <a:endParaRPr lang="en-GB" altLang="en-US" sz="1200" smtClean="0">
              <a:latin typeface="Garamond" pitchFamily="18" charset="0"/>
            </a:endParaRPr>
          </a:p>
        </p:txBody>
      </p:sp>
      <p:sp>
        <p:nvSpPr>
          <p:cNvPr id="27651" name="Text Box 3"/>
          <p:cNvSpPr txBox="1">
            <a:spLocks noChangeArrowheads="1"/>
          </p:cNvSpPr>
          <p:nvPr/>
        </p:nvSpPr>
        <p:spPr bwMode="auto">
          <a:xfrm>
            <a:off x="476250" y="1033463"/>
            <a:ext cx="330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b="1"/>
              <a:t>3)  </a:t>
            </a:r>
            <a:r>
              <a:rPr lang="en-US" b="1" u="sng"/>
              <a:t>The Offset bias of op-amps</a:t>
            </a:r>
          </a:p>
        </p:txBody>
      </p:sp>
      <p:sp>
        <p:nvSpPr>
          <p:cNvPr id="27652" name="Text Box 4"/>
          <p:cNvSpPr txBox="1">
            <a:spLocks noChangeArrowheads="1"/>
          </p:cNvSpPr>
          <p:nvPr/>
        </p:nvSpPr>
        <p:spPr bwMode="auto">
          <a:xfrm>
            <a:off x="481013" y="1501775"/>
            <a:ext cx="8175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dirty="0"/>
              <a:t>DC imperfections of operational amplifiers include </a:t>
            </a:r>
            <a:r>
              <a:rPr lang="en-US" b="1" i="1" dirty="0"/>
              <a:t>bias current, offset voltage, and offset current</a:t>
            </a:r>
            <a:r>
              <a:rPr lang="en-US" b="1" dirty="0"/>
              <a:t>.</a:t>
            </a:r>
            <a:r>
              <a:rPr lang="en-US" dirty="0"/>
              <a:t> They result in non-zero output voltage even at zero input voltages. This effect is especially noticeable in high gain or precision DC amplifiers.</a:t>
            </a:r>
          </a:p>
        </p:txBody>
      </p:sp>
      <p:graphicFrame>
        <p:nvGraphicFramePr>
          <p:cNvPr id="27653" name="Object 5"/>
          <p:cNvGraphicFramePr>
            <a:graphicFrameLocks noChangeAspect="1"/>
          </p:cNvGraphicFramePr>
          <p:nvPr/>
        </p:nvGraphicFramePr>
        <p:xfrm>
          <a:off x="914400" y="3725863"/>
          <a:ext cx="2728913" cy="1760537"/>
        </p:xfrm>
        <a:graphic>
          <a:graphicData uri="http://schemas.openxmlformats.org/presentationml/2006/ole">
            <mc:AlternateContent xmlns:mc="http://schemas.openxmlformats.org/markup-compatibility/2006">
              <mc:Choice xmlns:v="urn:schemas-microsoft-com:vml" Requires="v">
                <p:oleObj spid="_x0000_s42007" r:id="rId4" imgW="1937004" imgH="1246429" progId="Visio.Drawing.11">
                  <p:embed/>
                </p:oleObj>
              </mc:Choice>
              <mc:Fallback>
                <p:oleObj r:id="rId4" imgW="1937004" imgH="124642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725863"/>
                        <a:ext cx="2728913"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6"/>
          <p:cNvGraphicFramePr>
            <a:graphicFrameLocks noChangeAspect="1"/>
          </p:cNvGraphicFramePr>
          <p:nvPr/>
        </p:nvGraphicFramePr>
        <p:xfrm>
          <a:off x="4864100" y="4449763"/>
          <a:ext cx="2452688" cy="458787"/>
        </p:xfrm>
        <a:graphic>
          <a:graphicData uri="http://schemas.openxmlformats.org/presentationml/2006/ole">
            <mc:AlternateContent xmlns:mc="http://schemas.openxmlformats.org/markup-compatibility/2006">
              <mc:Choice xmlns:v="urn:schemas-microsoft-com:vml" Requires="v">
                <p:oleObj spid="_x0000_s42008" name="Equation" r:id="rId6" imgW="1345616" imgH="253890" progId="Equation.3">
                  <p:embed/>
                </p:oleObj>
              </mc:Choice>
              <mc:Fallback>
                <p:oleObj name="Equation" r:id="rId6" imgW="1345616"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4100" y="4449763"/>
                        <a:ext cx="24526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7"/>
          <p:cNvSpPr>
            <a:spLocks noChangeArrowheads="1"/>
          </p:cNvSpPr>
          <p:nvPr/>
        </p:nvSpPr>
        <p:spPr bwMode="auto">
          <a:xfrm>
            <a:off x="3713163" y="3856038"/>
            <a:ext cx="5211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a:ea typeface="SimSun" pitchFamily="2" charset="-122"/>
                <a:cs typeface="Times New Roman" pitchFamily="18" charset="0"/>
              </a:rPr>
              <a:t>Here </a:t>
            </a:r>
            <a:r>
              <a:rPr lang="en-GB" altLang="zh-CN" i="1">
                <a:ea typeface="SimSun" pitchFamily="2" charset="-122"/>
                <a:cs typeface="Times New Roman" pitchFamily="18" charset="0"/>
              </a:rPr>
              <a:t>V</a:t>
            </a:r>
            <a:r>
              <a:rPr lang="en-GB" altLang="zh-CN" i="1" baseline="-30000">
                <a:ea typeface="SimSun" pitchFamily="2" charset="-122"/>
                <a:cs typeface="Times New Roman" pitchFamily="18" charset="0"/>
              </a:rPr>
              <a:t>p</a:t>
            </a:r>
            <a:r>
              <a:rPr lang="en-GB" altLang="zh-CN" baseline="-30000">
                <a:ea typeface="SimSun" pitchFamily="2" charset="-122"/>
                <a:cs typeface="Times New Roman" pitchFamily="18" charset="0"/>
              </a:rPr>
              <a:t>  </a:t>
            </a:r>
            <a:r>
              <a:rPr lang="en-GB" altLang="zh-CN">
                <a:ea typeface="SimSun" pitchFamily="2" charset="-122"/>
                <a:cs typeface="Times New Roman" pitchFamily="18" charset="0"/>
              </a:rPr>
              <a:t>= </a:t>
            </a:r>
            <a:r>
              <a:rPr lang="en-GB" altLang="zh-CN" i="1">
                <a:ea typeface="SimSun" pitchFamily="2" charset="-122"/>
                <a:cs typeface="Times New Roman" pitchFamily="18" charset="0"/>
              </a:rPr>
              <a:t>V</a:t>
            </a:r>
            <a:r>
              <a:rPr lang="en-GB" altLang="zh-CN" i="1" baseline="-30000">
                <a:ea typeface="SimSun" pitchFamily="2" charset="-122"/>
                <a:cs typeface="Times New Roman" pitchFamily="18" charset="0"/>
              </a:rPr>
              <a:t>n</a:t>
            </a:r>
            <a:r>
              <a:rPr lang="en-GB" altLang="zh-CN">
                <a:ea typeface="SimSun" pitchFamily="2" charset="-122"/>
                <a:cs typeface="Times New Roman" pitchFamily="18" charset="0"/>
              </a:rPr>
              <a:t> = 0 (tied to ground)</a:t>
            </a:r>
            <a:r>
              <a:rPr lang="en-US"/>
              <a:t> </a:t>
            </a:r>
            <a:r>
              <a:rPr lang="en-GB" altLang="zh-CN">
                <a:ea typeface="SimSun" pitchFamily="2" charset="-122"/>
                <a:cs typeface="Times New Roman" pitchFamily="18" charset="0"/>
              </a:rPr>
              <a:t>so </a:t>
            </a:r>
            <a:r>
              <a:rPr lang="en-GB" altLang="zh-CN" b="1">
                <a:ea typeface="SimSun" pitchFamily="2" charset="-122"/>
                <a:cs typeface="Times New Roman" pitchFamily="18" charset="0"/>
              </a:rPr>
              <a:t>ideally </a:t>
            </a:r>
            <a:r>
              <a:rPr lang="en-GB" altLang="zh-CN">
                <a:ea typeface="SimSun" pitchFamily="2" charset="-122"/>
                <a:cs typeface="Times New Roman" pitchFamily="18" charset="0"/>
              </a:rPr>
              <a:t>we expect</a:t>
            </a:r>
            <a:endParaRPr lang="en-GB" altLang="zh-CN">
              <a:ea typeface="SimSun" pitchFamily="2" charset="-122"/>
            </a:endParaRPr>
          </a:p>
        </p:txBody>
      </p:sp>
      <p:grpSp>
        <p:nvGrpSpPr>
          <p:cNvPr id="27656" name="Group 14"/>
          <p:cNvGrpSpPr>
            <a:grpSpLocks/>
          </p:cNvGrpSpPr>
          <p:nvPr/>
        </p:nvGrpSpPr>
        <p:grpSpPr bwMode="auto">
          <a:xfrm>
            <a:off x="3806825" y="5319713"/>
            <a:ext cx="4419600" cy="407987"/>
            <a:chOff x="2398" y="3351"/>
            <a:chExt cx="2784" cy="257"/>
          </a:xfrm>
        </p:grpSpPr>
        <p:graphicFrame>
          <p:nvGraphicFramePr>
            <p:cNvPr id="27660" name="Object 9"/>
            <p:cNvGraphicFramePr>
              <a:graphicFrameLocks noChangeAspect="1"/>
            </p:cNvGraphicFramePr>
            <p:nvPr/>
          </p:nvGraphicFramePr>
          <p:xfrm>
            <a:off x="4728" y="3351"/>
            <a:ext cx="454" cy="257"/>
          </p:xfrm>
          <a:graphic>
            <a:graphicData uri="http://schemas.openxmlformats.org/presentationml/2006/ole">
              <mc:AlternateContent xmlns:mc="http://schemas.openxmlformats.org/markup-compatibility/2006">
                <mc:Choice xmlns:v="urn:schemas-microsoft-com:vml" Requires="v">
                  <p:oleObj spid="_x0000_s42009" name="Equation" r:id="rId8" imgW="355292" imgH="203024" progId="Equation.3">
                    <p:embed/>
                  </p:oleObj>
                </mc:Choice>
                <mc:Fallback>
                  <p:oleObj name="Equation" r:id="rId8" imgW="355292"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 y="3351"/>
                          <a:ext cx="45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Rectangle 10"/>
            <p:cNvSpPr>
              <a:spLocks noChangeArrowheads="1"/>
            </p:cNvSpPr>
            <p:nvPr/>
          </p:nvSpPr>
          <p:spPr bwMode="auto">
            <a:xfrm>
              <a:off x="2398" y="3372"/>
              <a:ext cx="22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However, in </a:t>
              </a:r>
              <a:r>
                <a:rPr lang="en-GB" altLang="zh-CN" b="1">
                  <a:ea typeface="SimSun" pitchFamily="2" charset="-122"/>
                  <a:cs typeface="Times New Roman" pitchFamily="18" charset="0"/>
                </a:rPr>
                <a:t>practice,</a:t>
              </a:r>
              <a:r>
                <a:rPr lang="en-GB" altLang="zh-CN">
                  <a:ea typeface="SimSun" pitchFamily="2" charset="-122"/>
                  <a:cs typeface="Times New Roman" pitchFamily="18" charset="0"/>
                </a:rPr>
                <a:t> we usually find </a:t>
              </a:r>
              <a:endParaRPr lang="en-GB" altLang="zh-CN">
                <a:ea typeface="SimSun" pitchFamily="2" charset="-122"/>
              </a:endParaRPr>
            </a:p>
          </p:txBody>
        </p:sp>
      </p:grpSp>
      <p:sp>
        <p:nvSpPr>
          <p:cNvPr id="27657" name="Text Box 11"/>
          <p:cNvSpPr txBox="1">
            <a:spLocks noChangeArrowheads="1"/>
          </p:cNvSpPr>
          <p:nvPr/>
        </p:nvSpPr>
        <p:spPr bwMode="auto">
          <a:xfrm>
            <a:off x="495300" y="2968625"/>
            <a:ext cx="817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t>Suppose an op-amp has both its inputs connected to ground.</a:t>
            </a: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7659" name="Text Box 13"/>
          <p:cNvSpPr txBox="1">
            <a:spLocks noChangeArrowheads="1"/>
          </p:cNvSpPr>
          <p:nvPr/>
        </p:nvSpPr>
        <p:spPr bwMode="auto">
          <a:xfrm>
            <a:off x="504825" y="2571750"/>
            <a:ext cx="388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b="1"/>
              <a:t>a) Offset voltage</a:t>
            </a:r>
            <a:endParaRPr lang="en-US"/>
          </a:p>
        </p:txBody>
      </p:sp>
    </p:spTree>
    <p:extLst>
      <p:ext uri="{BB962C8B-B14F-4D97-AF65-F5344CB8AC3E}">
        <p14:creationId xmlns:p14="http://schemas.microsoft.com/office/powerpoint/2010/main" val="2016853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A407F6D-EDF4-46EB-9985-8FF9CF06580F}" type="slidenum">
              <a:rPr lang="en-GB" altLang="en-US" sz="1200" smtClean="0">
                <a:latin typeface="Garamond" pitchFamily="18" charset="0"/>
              </a:rPr>
              <a:pPr eaLnBrk="1" hangingPunct="1"/>
              <a:t>29</a:t>
            </a:fld>
            <a:endParaRPr lang="en-GB" altLang="en-US" sz="1200" smtClean="0">
              <a:latin typeface="Garamond" pitchFamily="18" charset="0"/>
            </a:endParaRPr>
          </a:p>
        </p:txBody>
      </p:sp>
      <p:graphicFrame>
        <p:nvGraphicFramePr>
          <p:cNvPr id="28675" name="Object 2"/>
          <p:cNvGraphicFramePr>
            <a:graphicFrameLocks noChangeAspect="1"/>
          </p:cNvGraphicFramePr>
          <p:nvPr/>
        </p:nvGraphicFramePr>
        <p:xfrm>
          <a:off x="5191125" y="1919288"/>
          <a:ext cx="3568700" cy="2384425"/>
        </p:xfrm>
        <a:graphic>
          <a:graphicData uri="http://schemas.openxmlformats.org/presentationml/2006/ole">
            <mc:AlternateContent xmlns:mc="http://schemas.openxmlformats.org/markup-compatibility/2006">
              <mc:Choice xmlns:v="urn:schemas-microsoft-com:vml" Requires="v">
                <p:oleObj spid="_x0000_s28691" r:id="rId4" imgW="2404872" imgH="1606906" progId="Visio.Drawing.11">
                  <p:embed/>
                </p:oleObj>
              </mc:Choice>
              <mc:Fallback>
                <p:oleObj r:id="rId4" imgW="2404872" imgH="160690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25" y="1919288"/>
                        <a:ext cx="356870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6" name="Text Box 3"/>
          <p:cNvSpPr txBox="1">
            <a:spLocks noChangeArrowheads="1"/>
          </p:cNvSpPr>
          <p:nvPr/>
        </p:nvSpPr>
        <p:spPr bwMode="auto">
          <a:xfrm>
            <a:off x="460375" y="1103313"/>
            <a:ext cx="793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can therefore model this contribution to the output voltage in a </a:t>
            </a:r>
            <a:r>
              <a:rPr lang="en-GB" altLang="zh-CN" i="1" u="sng">
                <a:ea typeface="SimSun" pitchFamily="2" charset="-122"/>
              </a:rPr>
              <a:t>practical op-amp</a:t>
            </a:r>
            <a:r>
              <a:rPr lang="en-GB" altLang="zh-CN">
                <a:ea typeface="SimSun" pitchFamily="2" charset="-122"/>
              </a:rPr>
              <a:t> by inserting a DC voltage V</a:t>
            </a:r>
            <a:r>
              <a:rPr lang="en-GB" altLang="zh-CN" baseline="-25000">
                <a:ea typeface="SimSun" pitchFamily="2" charset="-122"/>
              </a:rPr>
              <a:t>os</a:t>
            </a:r>
            <a:r>
              <a:rPr lang="en-GB" altLang="zh-CN">
                <a:ea typeface="SimSun" pitchFamily="2" charset="-122"/>
              </a:rPr>
              <a:t> at the input of</a:t>
            </a:r>
            <a:r>
              <a:rPr lang="en-GB" altLang="zh-CN" b="1">
                <a:ea typeface="SimSun" pitchFamily="2" charset="-122"/>
              </a:rPr>
              <a:t> </a:t>
            </a:r>
            <a:r>
              <a:rPr lang="en-GB" altLang="zh-CN">
                <a:ea typeface="SimSun" pitchFamily="2" charset="-122"/>
              </a:rPr>
              <a:t>an </a:t>
            </a:r>
            <a:r>
              <a:rPr lang="en-GB" altLang="zh-CN" i="1" u="sng">
                <a:ea typeface="SimSun" pitchFamily="2" charset="-122"/>
              </a:rPr>
              <a:t>ideal op-amp</a:t>
            </a:r>
            <a:r>
              <a:rPr lang="en-GB" altLang="zh-CN">
                <a:ea typeface="SimSun" pitchFamily="2" charset="-122"/>
              </a:rPr>
              <a:t> as shown: </a:t>
            </a:r>
            <a:endParaRPr lang="en-US"/>
          </a:p>
        </p:txBody>
      </p:sp>
      <p:sp>
        <p:nvSpPr>
          <p:cNvPr id="28677" name="Text Box 4"/>
          <p:cNvSpPr txBox="1">
            <a:spLocks noChangeArrowheads="1"/>
          </p:cNvSpPr>
          <p:nvPr/>
        </p:nvSpPr>
        <p:spPr bwMode="auto">
          <a:xfrm>
            <a:off x="430213" y="4675188"/>
            <a:ext cx="82819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The manufacturer usually quotes the </a:t>
            </a:r>
            <a:r>
              <a:rPr lang="en-GB" altLang="zh-CN" u="sng">
                <a:ea typeface="SimSun" pitchFamily="2" charset="-122"/>
              </a:rPr>
              <a:t>magnitude</a:t>
            </a:r>
            <a:r>
              <a:rPr lang="en-GB" altLang="zh-CN">
                <a:ea typeface="SimSun" pitchFamily="2" charset="-122"/>
              </a:rPr>
              <a:t> of V</a:t>
            </a:r>
            <a:r>
              <a:rPr lang="en-GB" altLang="zh-CN" baseline="-25000">
                <a:ea typeface="SimSun" pitchFamily="2" charset="-122"/>
              </a:rPr>
              <a:t>OS</a:t>
            </a:r>
            <a:r>
              <a:rPr lang="en-GB" altLang="zh-CN">
                <a:ea typeface="SimSun" pitchFamily="2" charset="-122"/>
              </a:rPr>
              <a:t> - eg for 741C,  V</a:t>
            </a:r>
            <a:r>
              <a:rPr lang="en-GB" altLang="zh-CN" baseline="-25000">
                <a:ea typeface="SimSun" pitchFamily="2" charset="-122"/>
              </a:rPr>
              <a:t>OS</a:t>
            </a:r>
            <a:r>
              <a:rPr lang="en-GB" altLang="zh-CN">
                <a:ea typeface="SimSun" pitchFamily="2" charset="-122"/>
              </a:rPr>
              <a:t> = 2mV typical, 6mV max.  </a:t>
            </a:r>
          </a:p>
          <a:p>
            <a:pPr eaLnBrk="1" hangingPunct="1"/>
            <a:endParaRPr lang="en-GB" altLang="zh-CN">
              <a:ea typeface="SimSun" pitchFamily="2" charset="-122"/>
            </a:endParaRPr>
          </a:p>
          <a:p>
            <a:pPr eaLnBrk="1" hangingPunct="1"/>
            <a:r>
              <a:rPr lang="en-GB" altLang="zh-CN">
                <a:ea typeface="SimSun" pitchFamily="2" charset="-122"/>
              </a:rPr>
              <a:t>This means ~50% of 741C’s tested have V</a:t>
            </a:r>
            <a:r>
              <a:rPr lang="en-GB" altLang="zh-CN" baseline="-25000">
                <a:ea typeface="SimSun" pitchFamily="2" charset="-122"/>
              </a:rPr>
              <a:t>OS</a:t>
            </a:r>
            <a:r>
              <a:rPr lang="en-GB" altLang="zh-CN">
                <a:ea typeface="SimSun" pitchFamily="2" charset="-122"/>
              </a:rPr>
              <a:t> between -2mV to +2mV, but all have V</a:t>
            </a:r>
            <a:r>
              <a:rPr lang="en-GB" altLang="zh-CN" baseline="-25000">
                <a:ea typeface="SimSun" pitchFamily="2" charset="-122"/>
              </a:rPr>
              <a:t>OS</a:t>
            </a:r>
            <a:r>
              <a:rPr lang="en-GB" altLang="zh-CN">
                <a:ea typeface="SimSun" pitchFamily="2" charset="-122"/>
              </a:rPr>
              <a:t> between -6mV and +6mV. </a:t>
            </a:r>
            <a:endParaRPr lang="en-US"/>
          </a:p>
        </p:txBody>
      </p:sp>
      <p:sp>
        <p:nvSpPr>
          <p:cNvPr id="28678" name="Text Box 5"/>
          <p:cNvSpPr txBox="1">
            <a:spLocks noChangeArrowheads="1"/>
          </p:cNvSpPr>
          <p:nvPr/>
        </p:nvSpPr>
        <p:spPr bwMode="auto">
          <a:xfrm>
            <a:off x="487363" y="1920875"/>
            <a:ext cx="46878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The offset voltage V</a:t>
            </a:r>
            <a:r>
              <a:rPr lang="en-GB" altLang="zh-CN" baseline="-25000">
                <a:ea typeface="SimSun" pitchFamily="2" charset="-122"/>
              </a:rPr>
              <a:t>os</a:t>
            </a:r>
            <a:r>
              <a:rPr lang="en-GB" altLang="zh-CN">
                <a:ea typeface="SimSun" pitchFamily="2" charset="-122"/>
              </a:rPr>
              <a:t> is the equivalent input voltage that would need to be applied (as shown) to make V</a:t>
            </a:r>
            <a:r>
              <a:rPr lang="en-GB" altLang="zh-CN" baseline="-25000">
                <a:ea typeface="SimSun" pitchFamily="2" charset="-122"/>
              </a:rPr>
              <a:t>O</a:t>
            </a:r>
            <a:r>
              <a:rPr lang="en-GB" altLang="zh-CN">
                <a:ea typeface="SimSun" pitchFamily="2" charset="-122"/>
              </a:rPr>
              <a:t> = 0</a:t>
            </a:r>
          </a:p>
        </p:txBody>
      </p:sp>
      <p:sp>
        <p:nvSpPr>
          <p:cNvPr id="28679" name="Rectangle 6"/>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8680" name="Text Box 7"/>
          <p:cNvSpPr txBox="1">
            <a:spLocks noChangeArrowheads="1"/>
          </p:cNvSpPr>
          <p:nvPr/>
        </p:nvSpPr>
        <p:spPr bwMode="auto">
          <a:xfrm>
            <a:off x="460375" y="2938463"/>
            <a:ext cx="46878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N.B.  V</a:t>
            </a:r>
            <a:r>
              <a:rPr lang="en-GB" altLang="zh-CN" baseline="-25000">
                <a:ea typeface="SimSun" pitchFamily="2" charset="-122"/>
              </a:rPr>
              <a:t>OS </a:t>
            </a:r>
            <a:r>
              <a:rPr lang="en-GB" altLang="zh-CN">
                <a:ea typeface="SimSun" pitchFamily="2" charset="-122"/>
              </a:rPr>
              <a:t>is always (by convention) assumed connected to the non-inverting (+ve) input, with the polarity shown.  ( But note that it can be a positive or negative value!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D1065CD-5962-40E1-9355-5C95337830A3}" type="slidenum">
              <a:rPr lang="en-GB" altLang="en-US" sz="1200" smtClean="0">
                <a:latin typeface="Garamond" pitchFamily="18" charset="0"/>
              </a:rPr>
              <a:pPr eaLnBrk="1" hangingPunct="1"/>
              <a:t>3</a:t>
            </a:fld>
            <a:endParaRPr lang="en-GB" altLang="en-US" sz="1200" smtClean="0">
              <a:latin typeface="Garamond" pitchFamily="18" charset="0"/>
            </a:endParaRPr>
          </a:p>
        </p:txBody>
      </p:sp>
      <p:sp>
        <p:nvSpPr>
          <p:cNvPr id="409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4100" name="Text Box 4"/>
          <p:cNvSpPr txBox="1">
            <a:spLocks noChangeArrowheads="1"/>
          </p:cNvSpPr>
          <p:nvPr/>
        </p:nvSpPr>
        <p:spPr bwMode="auto">
          <a:xfrm>
            <a:off x="544513" y="822325"/>
            <a:ext cx="5967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u="sng" dirty="0">
                <a:ea typeface="SimSun" pitchFamily="2" charset="-122"/>
              </a:rPr>
              <a:t>The effect of negative feedback on distortion</a:t>
            </a:r>
            <a:r>
              <a:rPr lang="en-GB" altLang="zh-CN" u="sng" dirty="0">
                <a:ea typeface="SimSun" pitchFamily="2" charset="-122"/>
              </a:rPr>
              <a:t> </a:t>
            </a:r>
          </a:p>
        </p:txBody>
      </p:sp>
      <p:sp>
        <p:nvSpPr>
          <p:cNvPr id="4101" name="Text Box 5"/>
          <p:cNvSpPr txBox="1">
            <a:spLocks noChangeArrowheads="1"/>
          </p:cNvSpPr>
          <p:nvPr/>
        </p:nvSpPr>
        <p:spPr bwMode="auto">
          <a:xfrm>
            <a:off x="530225" y="1181100"/>
            <a:ext cx="8228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Distortion occurs when the output is </a:t>
            </a:r>
            <a:r>
              <a:rPr lang="en-GB" altLang="zh-CN" u="sng">
                <a:ea typeface="SimSun" pitchFamily="2" charset="-122"/>
              </a:rPr>
              <a:t>not</a:t>
            </a:r>
            <a:r>
              <a:rPr lang="en-GB" altLang="zh-CN">
                <a:ea typeface="SimSun" pitchFamily="2" charset="-122"/>
              </a:rPr>
              <a:t> a magnified but otherwise </a:t>
            </a:r>
            <a:r>
              <a:rPr lang="en-GB" altLang="zh-CN" u="sng">
                <a:ea typeface="SimSun" pitchFamily="2" charset="-122"/>
              </a:rPr>
              <a:t>exact copy</a:t>
            </a:r>
            <a:r>
              <a:rPr lang="en-GB" altLang="zh-CN">
                <a:ea typeface="SimSun" pitchFamily="2" charset="-122"/>
              </a:rPr>
              <a:t> of input.</a:t>
            </a:r>
          </a:p>
        </p:txBody>
      </p:sp>
      <p:sp>
        <p:nvSpPr>
          <p:cNvPr id="4102" name="Text Box 6"/>
          <p:cNvSpPr txBox="1">
            <a:spLocks noChangeArrowheads="1"/>
          </p:cNvSpPr>
          <p:nvPr/>
        </p:nvSpPr>
        <p:spPr bwMode="auto">
          <a:xfrm>
            <a:off x="484188" y="1912938"/>
            <a:ext cx="8431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Compare the open loop and closed loop </a:t>
            </a:r>
            <a:r>
              <a:rPr lang="en-GB" altLang="zh-CN" u="sng">
                <a:ea typeface="SimSun" pitchFamily="2" charset="-122"/>
              </a:rPr>
              <a:t>Voltage Transfer Curves</a:t>
            </a:r>
            <a:r>
              <a:rPr lang="en-GB" altLang="zh-CN">
                <a:ea typeface="SimSun" pitchFamily="2" charset="-122"/>
              </a:rPr>
              <a:t>  (VTC) of an amplifier .</a:t>
            </a:r>
          </a:p>
        </p:txBody>
      </p:sp>
      <p:sp>
        <p:nvSpPr>
          <p:cNvPr id="4103" name="Rectangle 9"/>
          <p:cNvSpPr>
            <a:spLocks noChangeArrowheads="1"/>
          </p:cNvSpPr>
          <p:nvPr/>
        </p:nvSpPr>
        <p:spPr bwMode="auto">
          <a:xfrm>
            <a:off x="1504950" y="1843088"/>
            <a:ext cx="306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
        <p:nvSpPr>
          <p:cNvPr id="4104" name="Rectangle 11"/>
          <p:cNvSpPr>
            <a:spLocks noChangeArrowheads="1"/>
          </p:cNvSpPr>
          <p:nvPr/>
        </p:nvSpPr>
        <p:spPr bwMode="auto">
          <a:xfrm>
            <a:off x="1504950" y="1843088"/>
            <a:ext cx="306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
        <p:nvSpPr>
          <p:cNvPr id="4105" name="Line 32"/>
          <p:cNvSpPr>
            <a:spLocks noChangeShapeType="1"/>
          </p:cNvSpPr>
          <p:nvPr/>
        </p:nvSpPr>
        <p:spPr bwMode="auto">
          <a:xfrm flipV="1">
            <a:off x="4111625" y="2482850"/>
            <a:ext cx="0" cy="1895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 name="Freeform 33"/>
          <p:cNvSpPr>
            <a:spLocks/>
          </p:cNvSpPr>
          <p:nvPr/>
        </p:nvSpPr>
        <p:spPr bwMode="auto">
          <a:xfrm>
            <a:off x="4064000" y="2406650"/>
            <a:ext cx="95250" cy="100013"/>
          </a:xfrm>
          <a:custGeom>
            <a:avLst/>
            <a:gdLst>
              <a:gd name="T0" fmla="*/ 2147483647 w 114"/>
              <a:gd name="T1" fmla="*/ 0 h 122"/>
              <a:gd name="T2" fmla="*/ 2147483647 w 114"/>
              <a:gd name="T3" fmla="*/ 2147483647 h 122"/>
              <a:gd name="T4" fmla="*/ 0 w 114"/>
              <a:gd name="T5" fmla="*/ 2147483647 h 122"/>
              <a:gd name="T6" fmla="*/ 0 w 114"/>
              <a:gd name="T7" fmla="*/ 2147483647 h 122"/>
              <a:gd name="T8" fmla="*/ 2147483647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57" y="0"/>
                </a:moveTo>
                <a:lnTo>
                  <a:pt x="114" y="122"/>
                </a:lnTo>
                <a:cubicBezTo>
                  <a:pt x="78" y="103"/>
                  <a:pt x="36" y="103"/>
                  <a:pt x="0" y="122"/>
                </a:cubicBezTo>
                <a:lnTo>
                  <a:pt x="57"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107" name="Line 34"/>
          <p:cNvSpPr>
            <a:spLocks noChangeShapeType="1"/>
          </p:cNvSpPr>
          <p:nvPr/>
        </p:nvSpPr>
        <p:spPr bwMode="auto">
          <a:xfrm>
            <a:off x="2922588" y="3533775"/>
            <a:ext cx="25717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8" name="Freeform 35"/>
          <p:cNvSpPr>
            <a:spLocks/>
          </p:cNvSpPr>
          <p:nvPr/>
        </p:nvSpPr>
        <p:spPr bwMode="auto">
          <a:xfrm>
            <a:off x="5470525" y="3482975"/>
            <a:ext cx="95250" cy="100013"/>
          </a:xfrm>
          <a:custGeom>
            <a:avLst/>
            <a:gdLst>
              <a:gd name="T0" fmla="*/ 2147483647 w 114"/>
              <a:gd name="T1" fmla="*/ 2147483647 h 121"/>
              <a:gd name="T2" fmla="*/ 0 w 114"/>
              <a:gd name="T3" fmla="*/ 2147483647 h 121"/>
              <a:gd name="T4" fmla="*/ 0 w 114"/>
              <a:gd name="T5" fmla="*/ 0 h 121"/>
              <a:gd name="T6" fmla="*/ 0 w 114"/>
              <a:gd name="T7" fmla="*/ 0 h 121"/>
              <a:gd name="T8" fmla="*/ 2147483647 w 114"/>
              <a:gd name="T9" fmla="*/ 2147483647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1"/>
                </a:moveTo>
                <a:lnTo>
                  <a:pt x="0" y="121"/>
                </a:lnTo>
                <a:cubicBezTo>
                  <a:pt x="18" y="83"/>
                  <a:pt x="18" y="38"/>
                  <a:pt x="0" y="0"/>
                </a:cubicBezTo>
                <a:lnTo>
                  <a:pt x="114" y="6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109" name="Freeform 36"/>
          <p:cNvSpPr>
            <a:spLocks/>
          </p:cNvSpPr>
          <p:nvPr/>
        </p:nvSpPr>
        <p:spPr bwMode="auto">
          <a:xfrm>
            <a:off x="2949575" y="3494088"/>
            <a:ext cx="1189038" cy="698500"/>
          </a:xfrm>
          <a:custGeom>
            <a:avLst/>
            <a:gdLst>
              <a:gd name="T0" fmla="*/ 2147483647 w 1440"/>
              <a:gd name="T1" fmla="*/ 0 h 846"/>
              <a:gd name="T2" fmla="*/ 2147483647 w 1440"/>
              <a:gd name="T3" fmla="*/ 2147483647 h 846"/>
              <a:gd name="T4" fmla="*/ 2147483647 w 1440"/>
              <a:gd name="T5" fmla="*/ 2147483647 h 846"/>
              <a:gd name="T6" fmla="*/ 2147483647 w 1440"/>
              <a:gd name="T7" fmla="*/ 2147483647 h 846"/>
              <a:gd name="T8" fmla="*/ 0 w 1440"/>
              <a:gd name="T9" fmla="*/ 2147483647 h 846"/>
              <a:gd name="T10" fmla="*/ 0 60000 65536"/>
              <a:gd name="T11" fmla="*/ 0 60000 65536"/>
              <a:gd name="T12" fmla="*/ 0 60000 65536"/>
              <a:gd name="T13" fmla="*/ 0 60000 65536"/>
              <a:gd name="T14" fmla="*/ 0 60000 65536"/>
              <a:gd name="T15" fmla="*/ 0 w 1440"/>
              <a:gd name="T16" fmla="*/ 0 h 846"/>
              <a:gd name="T17" fmla="*/ 1440 w 1440"/>
              <a:gd name="T18" fmla="*/ 846 h 846"/>
            </a:gdLst>
            <a:ahLst/>
            <a:cxnLst>
              <a:cxn ang="T10">
                <a:pos x="T0" y="T1"/>
              </a:cxn>
              <a:cxn ang="T11">
                <a:pos x="T2" y="T3"/>
              </a:cxn>
              <a:cxn ang="T12">
                <a:pos x="T4" y="T5"/>
              </a:cxn>
              <a:cxn ang="T13">
                <a:pos x="T6" y="T7"/>
              </a:cxn>
              <a:cxn ang="T14">
                <a:pos x="T8" y="T9"/>
              </a:cxn>
            </a:cxnLst>
            <a:rect l="T15" t="T16" r="T17" b="T18"/>
            <a:pathLst>
              <a:path w="1440" h="846">
                <a:moveTo>
                  <a:pt x="1440" y="0"/>
                </a:moveTo>
                <a:cubicBezTo>
                  <a:pt x="1384" y="118"/>
                  <a:pt x="1320" y="232"/>
                  <a:pt x="1248" y="340"/>
                </a:cubicBezTo>
                <a:cubicBezTo>
                  <a:pt x="1133" y="585"/>
                  <a:pt x="871" y="776"/>
                  <a:pt x="554" y="846"/>
                </a:cubicBezTo>
                <a:lnTo>
                  <a:pt x="0" y="846"/>
                </a:ln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0" name="Freeform 37"/>
          <p:cNvSpPr>
            <a:spLocks/>
          </p:cNvSpPr>
          <p:nvPr/>
        </p:nvSpPr>
        <p:spPr bwMode="auto">
          <a:xfrm>
            <a:off x="4111625" y="2835275"/>
            <a:ext cx="1189038" cy="698500"/>
          </a:xfrm>
          <a:custGeom>
            <a:avLst/>
            <a:gdLst>
              <a:gd name="T0" fmla="*/ 0 w 1440"/>
              <a:gd name="T1" fmla="*/ 2147483647 h 847"/>
              <a:gd name="T2" fmla="*/ 2147483647 w 1440"/>
              <a:gd name="T3" fmla="*/ 2147483647 h 847"/>
              <a:gd name="T4" fmla="*/ 2147483647 w 1440"/>
              <a:gd name="T5" fmla="*/ 0 h 847"/>
              <a:gd name="T6" fmla="*/ 2147483647 w 1440"/>
              <a:gd name="T7" fmla="*/ 0 h 847"/>
              <a:gd name="T8" fmla="*/ 2147483647 w 1440"/>
              <a:gd name="T9" fmla="*/ 0 h 847"/>
              <a:gd name="T10" fmla="*/ 0 60000 65536"/>
              <a:gd name="T11" fmla="*/ 0 60000 65536"/>
              <a:gd name="T12" fmla="*/ 0 60000 65536"/>
              <a:gd name="T13" fmla="*/ 0 60000 65536"/>
              <a:gd name="T14" fmla="*/ 0 60000 65536"/>
              <a:gd name="T15" fmla="*/ 0 w 1440"/>
              <a:gd name="T16" fmla="*/ 0 h 847"/>
              <a:gd name="T17" fmla="*/ 1440 w 1440"/>
              <a:gd name="T18" fmla="*/ 847 h 847"/>
            </a:gdLst>
            <a:ahLst/>
            <a:cxnLst>
              <a:cxn ang="T10">
                <a:pos x="T0" y="T1"/>
              </a:cxn>
              <a:cxn ang="T11">
                <a:pos x="T2" y="T3"/>
              </a:cxn>
              <a:cxn ang="T12">
                <a:pos x="T4" y="T5"/>
              </a:cxn>
              <a:cxn ang="T13">
                <a:pos x="T6" y="T7"/>
              </a:cxn>
              <a:cxn ang="T14">
                <a:pos x="T8" y="T9"/>
              </a:cxn>
            </a:cxnLst>
            <a:rect l="T15" t="T16" r="T17" b="T18"/>
            <a:pathLst>
              <a:path w="1440" h="847">
                <a:moveTo>
                  <a:pt x="0" y="847"/>
                </a:moveTo>
                <a:lnTo>
                  <a:pt x="192" y="506"/>
                </a:lnTo>
                <a:cubicBezTo>
                  <a:pt x="307" y="261"/>
                  <a:pt x="569" y="70"/>
                  <a:pt x="886" y="0"/>
                </a:cubicBezTo>
                <a:lnTo>
                  <a:pt x="1440" y="0"/>
                </a:ln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1" name="Line 41"/>
          <p:cNvSpPr>
            <a:spLocks noChangeShapeType="1"/>
          </p:cNvSpPr>
          <p:nvPr/>
        </p:nvSpPr>
        <p:spPr bwMode="auto">
          <a:xfrm>
            <a:off x="4270375" y="3251200"/>
            <a:ext cx="0" cy="563563"/>
          </a:xfrm>
          <a:prstGeom prst="line">
            <a:avLst/>
          </a:prstGeom>
          <a:noFill/>
          <a:ln w="12700" cap="rnd">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2" name="Line 42"/>
          <p:cNvSpPr>
            <a:spLocks noChangeShapeType="1"/>
          </p:cNvSpPr>
          <p:nvPr/>
        </p:nvSpPr>
        <p:spPr bwMode="auto">
          <a:xfrm flipH="1">
            <a:off x="3952875" y="3814763"/>
            <a:ext cx="317500" cy="0"/>
          </a:xfrm>
          <a:prstGeom prst="line">
            <a:avLst/>
          </a:prstGeom>
          <a:noFill/>
          <a:ln w="12700" cap="rnd">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3" name="Oval 43"/>
          <p:cNvSpPr>
            <a:spLocks noChangeArrowheads="1"/>
          </p:cNvSpPr>
          <p:nvPr/>
        </p:nvSpPr>
        <p:spPr bwMode="auto">
          <a:xfrm>
            <a:off x="4059238" y="3476625"/>
            <a:ext cx="104775" cy="11271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4" name="Rectangle 45"/>
          <p:cNvSpPr>
            <a:spLocks noChangeArrowheads="1"/>
          </p:cNvSpPr>
          <p:nvPr/>
        </p:nvSpPr>
        <p:spPr bwMode="auto">
          <a:xfrm>
            <a:off x="3905250" y="233838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v</a:t>
            </a:r>
            <a:endParaRPr lang="en-US"/>
          </a:p>
        </p:txBody>
      </p:sp>
      <p:sp>
        <p:nvSpPr>
          <p:cNvPr id="4115" name="Rectangle 46"/>
          <p:cNvSpPr>
            <a:spLocks noChangeArrowheads="1"/>
          </p:cNvSpPr>
          <p:nvPr/>
        </p:nvSpPr>
        <p:spPr bwMode="auto">
          <a:xfrm>
            <a:off x="3971925" y="2457450"/>
            <a:ext cx="57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o</a:t>
            </a:r>
            <a:endParaRPr lang="en-US"/>
          </a:p>
        </p:txBody>
      </p:sp>
      <p:sp>
        <p:nvSpPr>
          <p:cNvPr id="4116" name="Rectangle 47"/>
          <p:cNvSpPr>
            <a:spLocks noChangeArrowheads="1"/>
          </p:cNvSpPr>
          <p:nvPr/>
        </p:nvSpPr>
        <p:spPr bwMode="auto">
          <a:xfrm>
            <a:off x="5438775" y="356711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v</a:t>
            </a:r>
            <a:endParaRPr lang="en-US"/>
          </a:p>
        </p:txBody>
      </p:sp>
      <p:sp>
        <p:nvSpPr>
          <p:cNvPr id="4117" name="Rectangle 48"/>
          <p:cNvSpPr>
            <a:spLocks noChangeArrowheads="1"/>
          </p:cNvSpPr>
          <p:nvPr/>
        </p:nvSpPr>
        <p:spPr bwMode="auto">
          <a:xfrm>
            <a:off x="5505450" y="3671888"/>
            <a:ext cx="7937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in</a:t>
            </a:r>
            <a:endParaRPr lang="en-US"/>
          </a:p>
        </p:txBody>
      </p:sp>
      <p:sp>
        <p:nvSpPr>
          <p:cNvPr id="4118" name="Rectangle 52"/>
          <p:cNvSpPr>
            <a:spLocks noChangeArrowheads="1"/>
          </p:cNvSpPr>
          <p:nvPr/>
        </p:nvSpPr>
        <p:spPr bwMode="auto">
          <a:xfrm>
            <a:off x="3746500" y="2760663"/>
            <a:ext cx="263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cc</a:t>
            </a:r>
          </a:p>
        </p:txBody>
      </p:sp>
      <p:sp>
        <p:nvSpPr>
          <p:cNvPr id="4119" name="Rectangle 56"/>
          <p:cNvSpPr>
            <a:spLocks noChangeArrowheads="1"/>
          </p:cNvSpPr>
          <p:nvPr/>
        </p:nvSpPr>
        <p:spPr bwMode="auto">
          <a:xfrm>
            <a:off x="4183063" y="4146550"/>
            <a:ext cx="266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DD</a:t>
            </a:r>
          </a:p>
        </p:txBody>
      </p:sp>
      <p:sp>
        <p:nvSpPr>
          <p:cNvPr id="4120" name="Rectangle 59"/>
          <p:cNvSpPr>
            <a:spLocks noChangeArrowheads="1"/>
          </p:cNvSpPr>
          <p:nvPr/>
        </p:nvSpPr>
        <p:spPr bwMode="auto">
          <a:xfrm>
            <a:off x="5041900" y="4235450"/>
            <a:ext cx="28273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Slope of the transfer curve  in this region is the value of A</a:t>
            </a:r>
            <a:r>
              <a:rPr lang="en-US" sz="1100" baseline="-25000">
                <a:solidFill>
                  <a:srgbClr val="000000"/>
                </a:solidFill>
              </a:rPr>
              <a:t>OL</a:t>
            </a:r>
            <a:r>
              <a:rPr lang="en-US" sz="1100">
                <a:solidFill>
                  <a:srgbClr val="000000"/>
                </a:solidFill>
              </a:rPr>
              <a:t> quoted by the manufacturer</a:t>
            </a:r>
            <a:endParaRPr lang="en-US"/>
          </a:p>
        </p:txBody>
      </p:sp>
      <p:sp>
        <p:nvSpPr>
          <p:cNvPr id="4121" name="Line 65"/>
          <p:cNvSpPr>
            <a:spLocks noChangeShapeType="1"/>
          </p:cNvSpPr>
          <p:nvPr/>
        </p:nvSpPr>
        <p:spPr bwMode="auto">
          <a:xfrm flipH="1">
            <a:off x="2182813" y="4262438"/>
            <a:ext cx="18764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2" name="Line 66"/>
          <p:cNvSpPr>
            <a:spLocks noChangeShapeType="1"/>
          </p:cNvSpPr>
          <p:nvPr/>
        </p:nvSpPr>
        <p:spPr bwMode="auto">
          <a:xfrm flipH="1">
            <a:off x="4068763" y="2819400"/>
            <a:ext cx="18764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3" name="Text Box 67"/>
          <p:cNvSpPr txBox="1">
            <a:spLocks noChangeArrowheads="1"/>
          </p:cNvSpPr>
          <p:nvPr/>
        </p:nvSpPr>
        <p:spPr bwMode="auto">
          <a:xfrm>
            <a:off x="4962525" y="2312988"/>
            <a:ext cx="59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A</a:t>
            </a:r>
            <a:r>
              <a:rPr lang="en-US" baseline="-25000"/>
              <a:t>OL</a:t>
            </a:r>
          </a:p>
        </p:txBody>
      </p:sp>
      <p:sp>
        <p:nvSpPr>
          <p:cNvPr id="4124" name="Line 69"/>
          <p:cNvSpPr>
            <a:spLocks noChangeShapeType="1"/>
          </p:cNvSpPr>
          <p:nvPr/>
        </p:nvSpPr>
        <p:spPr bwMode="auto">
          <a:xfrm flipH="1">
            <a:off x="4986338" y="2654300"/>
            <a:ext cx="146050" cy="109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73"/>
          <p:cNvGrpSpPr>
            <a:grpSpLocks/>
          </p:cNvGrpSpPr>
          <p:nvPr/>
        </p:nvGrpSpPr>
        <p:grpSpPr bwMode="auto">
          <a:xfrm>
            <a:off x="2562225" y="2671763"/>
            <a:ext cx="3921125" cy="1222375"/>
            <a:chOff x="2935" y="1731"/>
            <a:chExt cx="2470" cy="770"/>
          </a:xfrm>
        </p:grpSpPr>
        <p:sp>
          <p:nvSpPr>
            <p:cNvPr id="4133" name="Line 64"/>
            <p:cNvSpPr>
              <a:spLocks noChangeShapeType="1"/>
            </p:cNvSpPr>
            <p:nvPr/>
          </p:nvSpPr>
          <p:spPr bwMode="auto">
            <a:xfrm flipV="1">
              <a:off x="2935" y="1981"/>
              <a:ext cx="2143" cy="52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4" name="Text Box 68"/>
            <p:cNvSpPr txBox="1">
              <a:spLocks noChangeArrowheads="1"/>
            </p:cNvSpPr>
            <p:nvPr/>
          </p:nvSpPr>
          <p:spPr bwMode="auto">
            <a:xfrm>
              <a:off x="5029" y="1731"/>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A</a:t>
              </a:r>
              <a:r>
                <a:rPr lang="en-US" baseline="-25000"/>
                <a:t>CL</a:t>
              </a:r>
            </a:p>
          </p:txBody>
        </p:sp>
        <p:sp>
          <p:nvSpPr>
            <p:cNvPr id="4135" name="Line 70"/>
            <p:cNvSpPr>
              <a:spLocks noChangeShapeType="1"/>
            </p:cNvSpPr>
            <p:nvPr/>
          </p:nvSpPr>
          <p:spPr bwMode="auto">
            <a:xfrm flipH="1">
              <a:off x="5007" y="1887"/>
              <a:ext cx="39" cy="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26" name="Text Box 25"/>
          <p:cNvSpPr txBox="1">
            <a:spLocks noChangeArrowheads="1"/>
          </p:cNvSpPr>
          <p:nvPr/>
        </p:nvSpPr>
        <p:spPr bwMode="auto">
          <a:xfrm>
            <a:off x="206375" y="4743450"/>
            <a:ext cx="525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Real amplifiers are only approximately linear because:</a:t>
            </a:r>
          </a:p>
        </p:txBody>
      </p:sp>
      <p:sp>
        <p:nvSpPr>
          <p:cNvPr id="4127" name="Text Box 71"/>
          <p:cNvSpPr txBox="1">
            <a:spLocks noChangeArrowheads="1"/>
          </p:cNvSpPr>
          <p:nvPr/>
        </p:nvSpPr>
        <p:spPr bwMode="auto">
          <a:xfrm>
            <a:off x="268288" y="5559425"/>
            <a:ext cx="86407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Provided the open loop gain is large enough for </a:t>
            </a:r>
            <a:r>
              <a:rPr lang="el-GR">
                <a:cs typeface="Arial" charset="0"/>
              </a:rPr>
              <a:t>β</a:t>
            </a:r>
            <a:r>
              <a:rPr lang="en-US">
                <a:cs typeface="Arial" charset="0"/>
              </a:rPr>
              <a:t>A</a:t>
            </a:r>
            <a:r>
              <a:rPr lang="en-US" baseline="-25000">
                <a:cs typeface="Arial" charset="0"/>
              </a:rPr>
              <a:t>OL</a:t>
            </a:r>
            <a:r>
              <a:rPr lang="en-US">
                <a:cs typeface="Arial" charset="0"/>
              </a:rPr>
              <a:t> &gt;&gt;1 then the closed loop gain </a:t>
            </a:r>
            <a:r>
              <a:rPr lang="en-GB" altLang="zh-CN">
                <a:ea typeface="SimSun" pitchFamily="2" charset="-122"/>
              </a:rPr>
              <a:t>is </a:t>
            </a:r>
            <a:r>
              <a:rPr lang="en-GB" altLang="zh-CN" i="1" u="sng">
                <a:ea typeface="SimSun" pitchFamily="2" charset="-122"/>
              </a:rPr>
              <a:t>determined by 1/</a:t>
            </a:r>
            <a:r>
              <a:rPr lang="el-GR" i="1" u="sng">
                <a:cs typeface="Arial" charset="0"/>
              </a:rPr>
              <a:t>β</a:t>
            </a:r>
            <a:r>
              <a:rPr lang="en-GB" altLang="zh-CN" i="1" u="sng">
                <a:ea typeface="SimSun" pitchFamily="2" charset="-122"/>
                <a:cs typeface="Arial" charset="0"/>
              </a:rPr>
              <a:t> </a:t>
            </a:r>
            <a:r>
              <a:rPr lang="en-GB" altLang="zh-CN" i="1" u="sng">
                <a:ea typeface="SimSun" pitchFamily="2" charset="-122"/>
              </a:rPr>
              <a:t>and is independent of A</a:t>
            </a:r>
            <a:r>
              <a:rPr lang="en-GB" altLang="zh-CN" i="1" baseline="-25000">
                <a:ea typeface="SimSun" pitchFamily="2" charset="-122"/>
              </a:rPr>
              <a:t>OL</a:t>
            </a:r>
            <a:r>
              <a:rPr lang="en-GB" altLang="zh-CN">
                <a:ea typeface="SimSun" pitchFamily="2" charset="-122"/>
              </a:rPr>
              <a:t>. So distortion is reduced (by the feedback factor)</a:t>
            </a:r>
          </a:p>
        </p:txBody>
      </p:sp>
      <p:sp>
        <p:nvSpPr>
          <p:cNvPr id="4128" name="Text Box 72"/>
          <p:cNvSpPr txBox="1">
            <a:spLocks noChangeArrowheads="1"/>
          </p:cNvSpPr>
          <p:nvPr/>
        </p:nvSpPr>
        <p:spPr bwMode="auto">
          <a:xfrm>
            <a:off x="522288" y="1528763"/>
            <a:ext cx="822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Negative feedback reduces distortion - why?</a:t>
            </a:r>
          </a:p>
        </p:txBody>
      </p:sp>
      <p:grpSp>
        <p:nvGrpSpPr>
          <p:cNvPr id="4129" name="Group 76"/>
          <p:cNvGrpSpPr>
            <a:grpSpLocks/>
          </p:cNvGrpSpPr>
          <p:nvPr/>
        </p:nvGrpSpPr>
        <p:grpSpPr bwMode="auto">
          <a:xfrm>
            <a:off x="184150" y="5130800"/>
            <a:ext cx="8793163" cy="338138"/>
            <a:chOff x="116" y="3232"/>
            <a:chExt cx="5539" cy="213"/>
          </a:xfrm>
        </p:grpSpPr>
        <p:sp>
          <p:nvSpPr>
            <p:cNvPr id="4131" name="Text Box 28"/>
            <p:cNvSpPr txBox="1">
              <a:spLocks noChangeArrowheads="1"/>
            </p:cNvSpPr>
            <p:nvPr/>
          </p:nvSpPr>
          <p:spPr bwMode="auto">
            <a:xfrm>
              <a:off x="2531" y="3232"/>
              <a:ext cx="31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2) Output voltage swing is limited to approx. +/- V</a:t>
              </a:r>
              <a:r>
                <a:rPr lang="en-GB" altLang="zh-CN" baseline="-25000">
                  <a:ea typeface="SimSun" pitchFamily="2" charset="-122"/>
                </a:rPr>
                <a:t>CC</a:t>
              </a:r>
              <a:endParaRPr lang="en-GB" altLang="zh-CN">
                <a:ea typeface="SimSun" pitchFamily="2" charset="-122"/>
              </a:endParaRPr>
            </a:p>
          </p:txBody>
        </p:sp>
        <p:sp>
          <p:nvSpPr>
            <p:cNvPr id="4132" name="Text Box 75"/>
            <p:cNvSpPr txBox="1">
              <a:spLocks noChangeArrowheads="1"/>
            </p:cNvSpPr>
            <p:nvPr/>
          </p:nvSpPr>
          <p:spPr bwMode="auto">
            <a:xfrm>
              <a:off x="116" y="3232"/>
              <a:ext cx="2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1) Transistors are </a:t>
              </a:r>
              <a:r>
                <a:rPr lang="en-GB" altLang="zh-CN" u="sng">
                  <a:ea typeface="SimSun" pitchFamily="2" charset="-122"/>
                </a:rPr>
                <a:t>not</a:t>
              </a:r>
              <a:r>
                <a:rPr lang="en-GB" altLang="zh-CN">
                  <a:ea typeface="SimSun" pitchFamily="2" charset="-122"/>
                </a:rPr>
                <a:t> very linear devices</a:t>
              </a:r>
            </a:p>
          </p:txBody>
        </p:sp>
      </p:grpSp>
      <p:cxnSp>
        <p:nvCxnSpPr>
          <p:cNvPr id="46" name="Straight Arrow Connector 45"/>
          <p:cNvCxnSpPr/>
          <p:nvPr/>
        </p:nvCxnSpPr>
        <p:spPr>
          <a:xfrm rot="10800000">
            <a:off x="4322763" y="3836988"/>
            <a:ext cx="650875" cy="40322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D94F04A-BBAF-49BF-A18D-2D53BBECD213}" type="slidenum">
              <a:rPr lang="en-GB" altLang="en-US" sz="1200" smtClean="0">
                <a:latin typeface="Garamond" pitchFamily="18" charset="0"/>
              </a:rPr>
              <a:pPr eaLnBrk="1" hangingPunct="1"/>
              <a:t>30</a:t>
            </a:fld>
            <a:endParaRPr lang="en-GB" altLang="en-US" sz="1200" smtClean="0">
              <a:latin typeface="Garamond" pitchFamily="18" charset="0"/>
            </a:endParaRPr>
          </a:p>
        </p:txBody>
      </p:sp>
      <p:sp>
        <p:nvSpPr>
          <p:cNvPr id="29699" name="Text Box 2"/>
          <p:cNvSpPr txBox="1">
            <a:spLocks noChangeArrowheads="1"/>
          </p:cNvSpPr>
          <p:nvPr/>
        </p:nvSpPr>
        <p:spPr bwMode="auto">
          <a:xfrm>
            <a:off x="449263" y="4538663"/>
            <a:ext cx="397827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If the circuit requires these currents to flow through resistances in the external input circuit, then a voltage will be generated that acts as an input voltage to the op-amp - so it is amplified to give a DC output V</a:t>
            </a:r>
            <a:r>
              <a:rPr lang="en-GB" altLang="zh-CN" baseline="-25000">
                <a:ea typeface="SimSun" pitchFamily="2" charset="-122"/>
              </a:rPr>
              <a:t>O</a:t>
            </a:r>
            <a:r>
              <a:rPr lang="en-GB" altLang="zh-CN">
                <a:ea typeface="SimSun" pitchFamily="2" charset="-122"/>
              </a:rPr>
              <a:t>.</a:t>
            </a:r>
            <a:endParaRPr lang="en-US"/>
          </a:p>
        </p:txBody>
      </p:sp>
      <p:graphicFrame>
        <p:nvGraphicFramePr>
          <p:cNvPr id="29700" name="Object 3"/>
          <p:cNvGraphicFramePr>
            <a:graphicFrameLocks noChangeAspect="1"/>
          </p:cNvGraphicFramePr>
          <p:nvPr/>
        </p:nvGraphicFramePr>
        <p:xfrm>
          <a:off x="6303963" y="2084388"/>
          <a:ext cx="1968500" cy="1657350"/>
        </p:xfrm>
        <a:graphic>
          <a:graphicData uri="http://schemas.openxmlformats.org/presentationml/2006/ole">
            <mc:AlternateContent xmlns:mc="http://schemas.openxmlformats.org/markup-compatibility/2006">
              <mc:Choice xmlns:v="urn:schemas-microsoft-com:vml" Requires="v">
                <p:oleObj spid="_x0000_s29739" r:id="rId4" imgW="1503807" imgH="1271219" progId="Visio.Drawing.11">
                  <p:embed/>
                </p:oleObj>
              </mc:Choice>
              <mc:Fallback>
                <p:oleObj r:id="rId4" imgW="1503807" imgH="1271219"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3963" y="2084388"/>
                        <a:ext cx="19685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1" name="Object 4"/>
          <p:cNvGraphicFramePr>
            <a:graphicFrameLocks noChangeAspect="1"/>
          </p:cNvGraphicFramePr>
          <p:nvPr/>
        </p:nvGraphicFramePr>
        <p:xfrm>
          <a:off x="4492625" y="1792288"/>
          <a:ext cx="1738313" cy="1593850"/>
        </p:xfrm>
        <a:graphic>
          <a:graphicData uri="http://schemas.openxmlformats.org/presentationml/2006/ole">
            <mc:AlternateContent xmlns:mc="http://schemas.openxmlformats.org/markup-compatibility/2006">
              <mc:Choice xmlns:v="urn:schemas-microsoft-com:vml" Requires="v">
                <p:oleObj spid="_x0000_s29740" r:id="rId6" imgW="1384935" imgH="1271219" progId="Visio.Drawing.11">
                  <p:embed/>
                </p:oleObj>
              </mc:Choice>
              <mc:Fallback>
                <p:oleObj r:id="rId6" imgW="1384935" imgH="1271219"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625" y="1792288"/>
                        <a:ext cx="1738313"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2" name="Text Box 5"/>
          <p:cNvSpPr txBox="1">
            <a:spLocks noChangeArrowheads="1"/>
          </p:cNvSpPr>
          <p:nvPr/>
        </p:nvSpPr>
        <p:spPr bwMode="auto">
          <a:xfrm>
            <a:off x="495300" y="2014538"/>
            <a:ext cx="38242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input bias currents can flow </a:t>
            </a:r>
            <a:r>
              <a:rPr lang="en-GB" altLang="zh-CN" i="1" u="sng">
                <a:ea typeface="SimSun" pitchFamily="2" charset="-122"/>
              </a:rPr>
              <a:t>either</a:t>
            </a:r>
            <a:r>
              <a:rPr lang="en-GB" altLang="zh-CN">
                <a:ea typeface="SimSun" pitchFamily="2" charset="-122"/>
              </a:rPr>
              <a:t> </a:t>
            </a:r>
            <a:r>
              <a:rPr lang="en-GB" altLang="zh-CN" i="1" u="sng">
                <a:ea typeface="SimSun" pitchFamily="2" charset="-122"/>
              </a:rPr>
              <a:t>in or out</a:t>
            </a:r>
            <a:r>
              <a:rPr lang="en-GB" altLang="zh-CN">
                <a:ea typeface="SimSun" pitchFamily="2" charset="-122"/>
              </a:rPr>
              <a:t> of the op-amp depending on whether the input stage is constructed with npn or pnp transistors:</a:t>
            </a:r>
            <a:endParaRPr lang="en-US"/>
          </a:p>
        </p:txBody>
      </p:sp>
      <p:sp>
        <p:nvSpPr>
          <p:cNvPr id="29703" name="Text Box 6"/>
          <p:cNvSpPr txBox="1">
            <a:spLocks noChangeArrowheads="1"/>
          </p:cNvSpPr>
          <p:nvPr/>
        </p:nvSpPr>
        <p:spPr bwMode="auto">
          <a:xfrm>
            <a:off x="504825" y="873125"/>
            <a:ext cx="200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b="1"/>
              <a:t>b)  Bias currents</a:t>
            </a:r>
            <a:endParaRPr lang="en-US"/>
          </a:p>
        </p:txBody>
      </p:sp>
      <p:graphicFrame>
        <p:nvGraphicFramePr>
          <p:cNvPr id="29704" name="Object 7"/>
          <p:cNvGraphicFramePr>
            <a:graphicFrameLocks noChangeAspect="1"/>
          </p:cNvGraphicFramePr>
          <p:nvPr/>
        </p:nvGraphicFramePr>
        <p:xfrm>
          <a:off x="4572000" y="4214813"/>
          <a:ext cx="4429125" cy="1652587"/>
        </p:xfrm>
        <a:graphic>
          <a:graphicData uri="http://schemas.openxmlformats.org/presentationml/2006/ole">
            <mc:AlternateContent xmlns:mc="http://schemas.openxmlformats.org/markup-compatibility/2006">
              <mc:Choice xmlns:v="urn:schemas-microsoft-com:vml" Requires="v">
                <p:oleObj spid="_x0000_s29741" r:id="rId8" imgW="3340989" imgH="1246429" progId="Visio.Drawing.11">
                  <p:embed/>
                </p:oleObj>
              </mc:Choice>
              <mc:Fallback>
                <p:oleObj r:id="rId8" imgW="3340989" imgH="1246429" progId="Visio.Drawing.11">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214813"/>
                        <a:ext cx="442912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9706" name="Text Box 9"/>
          <p:cNvSpPr txBox="1">
            <a:spLocks noChangeArrowheads="1"/>
          </p:cNvSpPr>
          <p:nvPr/>
        </p:nvSpPr>
        <p:spPr bwMode="auto">
          <a:xfrm>
            <a:off x="484188" y="1271588"/>
            <a:ext cx="8175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t>These are  input currents I</a:t>
            </a:r>
            <a:r>
              <a:rPr lang="en-US" baseline="-25000"/>
              <a:t>Bp</a:t>
            </a:r>
            <a:r>
              <a:rPr lang="en-US"/>
              <a:t> and I</a:t>
            </a:r>
            <a:r>
              <a:rPr lang="en-US" baseline="-25000"/>
              <a:t>Bn</a:t>
            </a:r>
            <a:r>
              <a:rPr lang="en-US"/>
              <a:t> that MUST be provided for the operational amplifier to function properly.</a:t>
            </a:r>
          </a:p>
        </p:txBody>
      </p:sp>
      <p:sp>
        <p:nvSpPr>
          <p:cNvPr id="29707" name="Text Box 10"/>
          <p:cNvSpPr txBox="1">
            <a:spLocks noChangeArrowheads="1"/>
          </p:cNvSpPr>
          <p:nvPr/>
        </p:nvSpPr>
        <p:spPr bwMode="auto">
          <a:xfrm>
            <a:off x="488950" y="3184525"/>
            <a:ext cx="38242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If pnp transistors are used, the current flows </a:t>
            </a:r>
            <a:r>
              <a:rPr lang="en-GB" altLang="zh-CN" i="1" u="sng">
                <a:ea typeface="SimSun" pitchFamily="2" charset="-122"/>
              </a:rPr>
              <a:t>out</a:t>
            </a:r>
            <a:r>
              <a:rPr lang="en-GB" altLang="zh-CN">
                <a:ea typeface="SimSun" pitchFamily="2" charset="-122"/>
              </a:rPr>
              <a:t> of the input terminals.</a:t>
            </a:r>
            <a:endParaRPr lang="en-US"/>
          </a:p>
        </p:txBody>
      </p:sp>
      <p:sp>
        <p:nvSpPr>
          <p:cNvPr id="29708" name="Text Box 11"/>
          <p:cNvSpPr txBox="1">
            <a:spLocks noChangeArrowheads="1"/>
          </p:cNvSpPr>
          <p:nvPr/>
        </p:nvSpPr>
        <p:spPr bwMode="auto">
          <a:xfrm>
            <a:off x="461963" y="3851275"/>
            <a:ext cx="38242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If npn transistors are used, the current flows </a:t>
            </a:r>
            <a:r>
              <a:rPr lang="en-GB" altLang="zh-CN" i="1" u="sng">
                <a:ea typeface="SimSun" pitchFamily="2" charset="-122"/>
              </a:rPr>
              <a:t>into</a:t>
            </a:r>
            <a:r>
              <a:rPr lang="en-GB" altLang="zh-CN">
                <a:ea typeface="SimSun" pitchFamily="2" charset="-122"/>
              </a:rPr>
              <a:t> the input terminals.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604C326-8D86-442F-85B2-9D62588E9FF1}" type="slidenum">
              <a:rPr lang="en-GB" altLang="en-US" sz="1200" smtClean="0">
                <a:latin typeface="Garamond" pitchFamily="18" charset="0"/>
              </a:rPr>
              <a:pPr eaLnBrk="1" hangingPunct="1"/>
              <a:t>31</a:t>
            </a:fld>
            <a:endParaRPr lang="en-GB" altLang="en-US" sz="1200" smtClean="0">
              <a:latin typeface="Garamond" pitchFamily="18" charset="0"/>
            </a:endParaRPr>
          </a:p>
        </p:txBody>
      </p:sp>
      <p:sp>
        <p:nvSpPr>
          <p:cNvPr id="30723" name="Text Box 2"/>
          <p:cNvSpPr txBox="1">
            <a:spLocks noChangeArrowheads="1"/>
          </p:cNvSpPr>
          <p:nvPr/>
        </p:nvSpPr>
        <p:spPr bwMode="auto">
          <a:xfrm>
            <a:off x="530225" y="5534025"/>
            <a:ext cx="80248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These currents are particularly troublesome because they are sensitive to temperature  – the output voltage drifts</a:t>
            </a:r>
            <a:endParaRPr lang="en-US"/>
          </a:p>
        </p:txBody>
      </p:sp>
      <p:grpSp>
        <p:nvGrpSpPr>
          <p:cNvPr id="30724" name="Group 3"/>
          <p:cNvGrpSpPr>
            <a:grpSpLocks/>
          </p:cNvGrpSpPr>
          <p:nvPr/>
        </p:nvGrpSpPr>
        <p:grpSpPr bwMode="auto">
          <a:xfrm>
            <a:off x="4852988" y="3429000"/>
            <a:ext cx="3654425" cy="1962150"/>
            <a:chOff x="1575" y="2734"/>
            <a:chExt cx="2302" cy="1236"/>
          </a:xfrm>
        </p:grpSpPr>
        <p:sp>
          <p:nvSpPr>
            <p:cNvPr id="30771" name="Line 4"/>
            <p:cNvSpPr>
              <a:spLocks noChangeShapeType="1"/>
            </p:cNvSpPr>
            <p:nvPr/>
          </p:nvSpPr>
          <p:spPr bwMode="auto">
            <a:xfrm>
              <a:off x="2808" y="3111"/>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2" name="Line 5"/>
            <p:cNvSpPr>
              <a:spLocks noChangeShapeType="1"/>
            </p:cNvSpPr>
            <p:nvPr/>
          </p:nvSpPr>
          <p:spPr bwMode="auto">
            <a:xfrm>
              <a:off x="2812" y="3116"/>
              <a:ext cx="364" cy="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Line 6"/>
            <p:cNvSpPr>
              <a:spLocks noChangeShapeType="1"/>
            </p:cNvSpPr>
            <p:nvPr/>
          </p:nvSpPr>
          <p:spPr bwMode="auto">
            <a:xfrm flipV="1">
              <a:off x="2809" y="3344"/>
              <a:ext cx="364" cy="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4" name="Text Box 7"/>
            <p:cNvSpPr txBox="1">
              <a:spLocks noChangeArrowheads="1"/>
            </p:cNvSpPr>
            <p:nvPr/>
          </p:nvSpPr>
          <p:spPr bwMode="auto">
            <a:xfrm>
              <a:off x="2792" y="3095"/>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2000"/>
                <a:t>-</a:t>
              </a:r>
            </a:p>
          </p:txBody>
        </p:sp>
        <p:sp>
          <p:nvSpPr>
            <p:cNvPr id="30775" name="Text Box 8"/>
            <p:cNvSpPr txBox="1">
              <a:spLocks noChangeArrowheads="1"/>
            </p:cNvSpPr>
            <p:nvPr/>
          </p:nvSpPr>
          <p:spPr bwMode="auto">
            <a:xfrm>
              <a:off x="2781" y="3308"/>
              <a:ext cx="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800"/>
                <a:t>+</a:t>
              </a:r>
            </a:p>
          </p:txBody>
        </p:sp>
        <p:sp>
          <p:nvSpPr>
            <p:cNvPr id="30776" name="Line 9"/>
            <p:cNvSpPr>
              <a:spLocks noChangeShapeType="1"/>
            </p:cNvSpPr>
            <p:nvPr/>
          </p:nvSpPr>
          <p:spPr bwMode="auto">
            <a:xfrm flipH="1">
              <a:off x="1864" y="3230"/>
              <a:ext cx="9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Line 10"/>
            <p:cNvSpPr>
              <a:spLocks noChangeShapeType="1"/>
            </p:cNvSpPr>
            <p:nvPr/>
          </p:nvSpPr>
          <p:spPr bwMode="auto">
            <a:xfrm flipH="1">
              <a:off x="2634" y="3456"/>
              <a:ext cx="1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8" name="Line 11"/>
            <p:cNvSpPr>
              <a:spLocks noChangeShapeType="1"/>
            </p:cNvSpPr>
            <p:nvPr/>
          </p:nvSpPr>
          <p:spPr bwMode="auto">
            <a:xfrm>
              <a:off x="3176" y="3337"/>
              <a:ext cx="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Line 12"/>
            <p:cNvSpPr>
              <a:spLocks noChangeShapeType="1"/>
            </p:cNvSpPr>
            <p:nvPr/>
          </p:nvSpPr>
          <p:spPr bwMode="auto">
            <a:xfrm>
              <a:off x="2634" y="3462"/>
              <a:ext cx="0" cy="4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0" name="AutoShape 13"/>
            <p:cNvSpPr>
              <a:spLocks noChangeArrowheads="1"/>
            </p:cNvSpPr>
            <p:nvPr/>
          </p:nvSpPr>
          <p:spPr bwMode="auto">
            <a:xfrm flipV="1">
              <a:off x="2592" y="3893"/>
              <a:ext cx="90" cy="77"/>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30781" name="Line 14"/>
            <p:cNvSpPr>
              <a:spLocks noChangeShapeType="1"/>
            </p:cNvSpPr>
            <p:nvPr/>
          </p:nvSpPr>
          <p:spPr bwMode="auto">
            <a:xfrm flipH="1">
              <a:off x="2539" y="2991"/>
              <a:ext cx="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2" name="Line 15"/>
            <p:cNvSpPr>
              <a:spLocks noChangeShapeType="1"/>
            </p:cNvSpPr>
            <p:nvPr/>
          </p:nvSpPr>
          <p:spPr bwMode="auto">
            <a:xfrm>
              <a:off x="2539" y="2991"/>
              <a:ext cx="0" cy="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3" name="Line 16"/>
            <p:cNvSpPr>
              <a:spLocks noChangeShapeType="1"/>
            </p:cNvSpPr>
            <p:nvPr/>
          </p:nvSpPr>
          <p:spPr bwMode="auto">
            <a:xfrm>
              <a:off x="3303" y="2991"/>
              <a:ext cx="0" cy="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4" name="Rectangle 17"/>
            <p:cNvSpPr>
              <a:spLocks noChangeArrowheads="1"/>
            </p:cNvSpPr>
            <p:nvPr/>
          </p:nvSpPr>
          <p:spPr bwMode="auto">
            <a:xfrm>
              <a:off x="2139" y="3187"/>
              <a:ext cx="287" cy="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785" name="Rectangle 18"/>
            <p:cNvSpPr>
              <a:spLocks noChangeArrowheads="1"/>
            </p:cNvSpPr>
            <p:nvPr/>
          </p:nvSpPr>
          <p:spPr bwMode="auto">
            <a:xfrm>
              <a:off x="2772" y="2951"/>
              <a:ext cx="286" cy="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786" name="Rectangle 19"/>
            <p:cNvSpPr>
              <a:spLocks noChangeArrowheads="1"/>
            </p:cNvSpPr>
            <p:nvPr/>
          </p:nvSpPr>
          <p:spPr bwMode="auto">
            <a:xfrm rot="-5400000">
              <a:off x="2487" y="3625"/>
              <a:ext cx="287" cy="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787" name="Text Box 20"/>
            <p:cNvSpPr txBox="1">
              <a:spLocks noChangeArrowheads="1"/>
            </p:cNvSpPr>
            <p:nvPr/>
          </p:nvSpPr>
          <p:spPr bwMode="auto">
            <a:xfrm>
              <a:off x="3558" y="3271"/>
              <a:ext cx="3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p>
          </p:txBody>
        </p:sp>
        <p:sp>
          <p:nvSpPr>
            <p:cNvPr id="30788" name="Text Box 21"/>
            <p:cNvSpPr txBox="1">
              <a:spLocks noChangeArrowheads="1"/>
            </p:cNvSpPr>
            <p:nvPr/>
          </p:nvSpPr>
          <p:spPr bwMode="auto">
            <a:xfrm>
              <a:off x="1575" y="3154"/>
              <a:ext cx="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i</a:t>
              </a:r>
            </a:p>
          </p:txBody>
        </p:sp>
        <p:sp>
          <p:nvSpPr>
            <p:cNvPr id="30789" name="Text Box 22"/>
            <p:cNvSpPr txBox="1">
              <a:spLocks noChangeArrowheads="1"/>
            </p:cNvSpPr>
            <p:nvPr/>
          </p:nvSpPr>
          <p:spPr bwMode="auto">
            <a:xfrm>
              <a:off x="2197" y="2971"/>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1</a:t>
              </a:r>
            </a:p>
          </p:txBody>
        </p:sp>
        <p:sp>
          <p:nvSpPr>
            <p:cNvPr id="30790" name="Text Box 23"/>
            <p:cNvSpPr txBox="1">
              <a:spLocks noChangeArrowheads="1"/>
            </p:cNvSpPr>
            <p:nvPr/>
          </p:nvSpPr>
          <p:spPr bwMode="auto">
            <a:xfrm>
              <a:off x="2801" y="2734"/>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2</a:t>
              </a:r>
            </a:p>
          </p:txBody>
        </p:sp>
        <p:sp>
          <p:nvSpPr>
            <p:cNvPr id="30791" name="Text Box 24"/>
            <p:cNvSpPr txBox="1">
              <a:spLocks noChangeArrowheads="1"/>
            </p:cNvSpPr>
            <p:nvPr/>
          </p:nvSpPr>
          <p:spPr bwMode="auto">
            <a:xfrm>
              <a:off x="2362" y="3553"/>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3</a:t>
              </a:r>
            </a:p>
          </p:txBody>
        </p:sp>
      </p:grpSp>
      <p:sp>
        <p:nvSpPr>
          <p:cNvPr id="30725" name="Text Box 25"/>
          <p:cNvSpPr txBox="1">
            <a:spLocks noChangeArrowheads="1"/>
          </p:cNvSpPr>
          <p:nvPr/>
        </p:nvSpPr>
        <p:spPr bwMode="auto">
          <a:xfrm>
            <a:off x="522288" y="4352925"/>
            <a:ext cx="3927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For example, in the inverting op-amp circuit, always make R</a:t>
            </a:r>
            <a:r>
              <a:rPr lang="en-GB" altLang="zh-CN" baseline="-25000">
                <a:ea typeface="SimSun" pitchFamily="2" charset="-122"/>
              </a:rPr>
              <a:t>3</a:t>
            </a:r>
            <a:r>
              <a:rPr lang="en-GB" altLang="zh-CN">
                <a:ea typeface="SimSun" pitchFamily="2" charset="-122"/>
              </a:rPr>
              <a:t> = R</a:t>
            </a:r>
            <a:r>
              <a:rPr lang="en-GB" altLang="zh-CN" baseline="-25000">
                <a:ea typeface="SimSun" pitchFamily="2" charset="-122"/>
              </a:rPr>
              <a:t>1</a:t>
            </a:r>
            <a:r>
              <a:rPr lang="en-GB" altLang="zh-CN">
                <a:ea typeface="SimSun" pitchFamily="2" charset="-122"/>
              </a:rPr>
              <a:t>//R</a:t>
            </a:r>
            <a:r>
              <a:rPr lang="en-GB" altLang="zh-CN" baseline="-25000">
                <a:ea typeface="SimSun" pitchFamily="2" charset="-122"/>
              </a:rPr>
              <a:t>2 </a:t>
            </a:r>
            <a:r>
              <a:rPr lang="en-GB" altLang="zh-CN">
                <a:ea typeface="SimSun" pitchFamily="2" charset="-122"/>
              </a:rPr>
              <a:t>to minimise the effect of the bias currents</a:t>
            </a:r>
            <a:endParaRPr lang="en-US"/>
          </a:p>
        </p:txBody>
      </p:sp>
      <p:sp>
        <p:nvSpPr>
          <p:cNvPr id="30726" name="Text Box 26"/>
          <p:cNvSpPr txBox="1">
            <a:spLocks noChangeArrowheads="1"/>
          </p:cNvSpPr>
          <p:nvPr/>
        </p:nvSpPr>
        <p:spPr bwMode="auto">
          <a:xfrm>
            <a:off x="484188" y="903288"/>
            <a:ext cx="255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b="1"/>
              <a:t>c)  The Offset current </a:t>
            </a:r>
          </a:p>
        </p:txBody>
      </p:sp>
      <p:grpSp>
        <p:nvGrpSpPr>
          <p:cNvPr id="30727" name="Group 27"/>
          <p:cNvGrpSpPr>
            <a:grpSpLocks/>
          </p:cNvGrpSpPr>
          <p:nvPr/>
        </p:nvGrpSpPr>
        <p:grpSpPr bwMode="auto">
          <a:xfrm>
            <a:off x="2008188" y="2436813"/>
            <a:ext cx="5595937" cy="1449387"/>
            <a:chOff x="1324" y="1643"/>
            <a:chExt cx="3525" cy="913"/>
          </a:xfrm>
        </p:grpSpPr>
        <p:sp>
          <p:nvSpPr>
            <p:cNvPr id="30730" name="Text Box 28"/>
            <p:cNvSpPr txBox="1">
              <a:spLocks noChangeArrowheads="1"/>
            </p:cNvSpPr>
            <p:nvPr/>
          </p:nvSpPr>
          <p:spPr bwMode="auto">
            <a:xfrm>
              <a:off x="3204" y="1958"/>
              <a:ext cx="1645"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r>
                <a:rPr lang="en-US"/>
                <a:t> = A</a:t>
              </a:r>
              <a:r>
                <a:rPr lang="en-US" baseline="-25000"/>
                <a:t>v</a:t>
              </a:r>
              <a:r>
                <a:rPr lang="en-US"/>
                <a:t> (I</a:t>
              </a:r>
              <a:r>
                <a:rPr lang="en-US" baseline="-25000"/>
                <a:t>Bp</a:t>
              </a:r>
              <a:r>
                <a:rPr lang="en-US"/>
                <a:t> – I</a:t>
              </a:r>
              <a:r>
                <a:rPr lang="en-US" baseline="-25000"/>
                <a:t>Bn</a:t>
              </a:r>
              <a:r>
                <a:rPr lang="en-US"/>
                <a:t>) x 1M</a:t>
              </a:r>
            </a:p>
          </p:txBody>
        </p:sp>
        <p:sp>
          <p:nvSpPr>
            <p:cNvPr id="30731" name="Line 29"/>
            <p:cNvSpPr>
              <a:spLocks noChangeShapeType="1"/>
            </p:cNvSpPr>
            <p:nvPr/>
          </p:nvSpPr>
          <p:spPr bwMode="auto">
            <a:xfrm>
              <a:off x="1960" y="1818"/>
              <a:ext cx="415"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30"/>
            <p:cNvSpPr>
              <a:spLocks noChangeShapeType="1"/>
            </p:cNvSpPr>
            <p:nvPr/>
          </p:nvSpPr>
          <p:spPr bwMode="auto">
            <a:xfrm>
              <a:off x="2375" y="1744"/>
              <a:ext cx="0" cy="66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31"/>
            <p:cNvSpPr>
              <a:spLocks noChangeShapeType="1"/>
            </p:cNvSpPr>
            <p:nvPr/>
          </p:nvSpPr>
          <p:spPr bwMode="auto">
            <a:xfrm flipV="1">
              <a:off x="2375" y="2069"/>
              <a:ext cx="473" cy="3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32"/>
            <p:cNvSpPr>
              <a:spLocks noChangeShapeType="1"/>
            </p:cNvSpPr>
            <p:nvPr/>
          </p:nvSpPr>
          <p:spPr bwMode="auto">
            <a:xfrm flipH="1" flipV="1">
              <a:off x="2375" y="1744"/>
              <a:ext cx="473" cy="32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33"/>
            <p:cNvSpPr>
              <a:spLocks noChangeShapeType="1"/>
            </p:cNvSpPr>
            <p:nvPr/>
          </p:nvSpPr>
          <p:spPr bwMode="auto">
            <a:xfrm>
              <a:off x="1960" y="2335"/>
              <a:ext cx="415"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Line 34"/>
            <p:cNvSpPr>
              <a:spLocks noChangeShapeType="1"/>
            </p:cNvSpPr>
            <p:nvPr/>
          </p:nvSpPr>
          <p:spPr bwMode="auto">
            <a:xfrm>
              <a:off x="1590" y="2335"/>
              <a:ext cx="178"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35"/>
            <p:cNvSpPr>
              <a:spLocks noChangeShapeType="1"/>
            </p:cNvSpPr>
            <p:nvPr/>
          </p:nvSpPr>
          <p:spPr bwMode="auto">
            <a:xfrm>
              <a:off x="1590" y="1818"/>
              <a:ext cx="0" cy="517"/>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36"/>
            <p:cNvSpPr>
              <a:spLocks noChangeShapeType="1"/>
            </p:cNvSpPr>
            <p:nvPr/>
          </p:nvSpPr>
          <p:spPr bwMode="auto">
            <a:xfrm flipH="1">
              <a:off x="1371" y="2084"/>
              <a:ext cx="219"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Oval 37"/>
            <p:cNvSpPr>
              <a:spLocks noChangeArrowheads="1"/>
            </p:cNvSpPr>
            <p:nvPr/>
          </p:nvSpPr>
          <p:spPr bwMode="auto">
            <a:xfrm>
              <a:off x="1569" y="2063"/>
              <a:ext cx="41" cy="42"/>
            </a:xfrm>
            <a:prstGeom prst="ellipse">
              <a:avLst/>
            </a:prstGeom>
            <a:solidFill>
              <a:srgbClr val="000000"/>
            </a:solidFill>
            <a:ln w="0">
              <a:solidFill>
                <a:srgbClr val="000000"/>
              </a:solidFill>
              <a:round/>
              <a:headEnd/>
              <a:tailEnd/>
            </a:ln>
          </p:spPr>
          <p:txBody>
            <a:bodyPr/>
            <a:lstStyle/>
            <a:p>
              <a:endParaRPr lang="en-US"/>
            </a:p>
          </p:txBody>
        </p:sp>
        <p:sp>
          <p:nvSpPr>
            <p:cNvPr id="30740" name="Oval 38"/>
            <p:cNvSpPr>
              <a:spLocks noChangeArrowheads="1"/>
            </p:cNvSpPr>
            <p:nvPr/>
          </p:nvSpPr>
          <p:spPr bwMode="auto">
            <a:xfrm>
              <a:off x="1569" y="2063"/>
              <a:ext cx="41" cy="4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1" name="Rectangle 39"/>
            <p:cNvSpPr>
              <a:spLocks noChangeArrowheads="1"/>
            </p:cNvSpPr>
            <p:nvPr/>
          </p:nvSpPr>
          <p:spPr bwMode="auto">
            <a:xfrm>
              <a:off x="2401" y="1854"/>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42" name="Rectangle 40"/>
            <p:cNvSpPr>
              <a:spLocks noChangeArrowheads="1"/>
            </p:cNvSpPr>
            <p:nvPr/>
          </p:nvSpPr>
          <p:spPr bwMode="auto">
            <a:xfrm>
              <a:off x="2416" y="2151"/>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43" name="Line 41"/>
            <p:cNvSpPr>
              <a:spLocks noChangeShapeType="1"/>
            </p:cNvSpPr>
            <p:nvPr/>
          </p:nvSpPr>
          <p:spPr bwMode="auto">
            <a:xfrm>
              <a:off x="2848" y="2069"/>
              <a:ext cx="207"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Oval 42"/>
            <p:cNvSpPr>
              <a:spLocks noChangeArrowheads="1"/>
            </p:cNvSpPr>
            <p:nvPr/>
          </p:nvSpPr>
          <p:spPr bwMode="auto">
            <a:xfrm>
              <a:off x="3035" y="2049"/>
              <a:ext cx="41" cy="41"/>
            </a:xfrm>
            <a:prstGeom prst="ellipse">
              <a:avLst/>
            </a:prstGeom>
            <a:solidFill>
              <a:srgbClr val="FFFFFF"/>
            </a:solidFill>
            <a:ln w="0">
              <a:solidFill>
                <a:srgbClr val="000000"/>
              </a:solidFill>
              <a:round/>
              <a:headEnd/>
              <a:tailEnd/>
            </a:ln>
          </p:spPr>
          <p:txBody>
            <a:bodyPr/>
            <a:lstStyle/>
            <a:p>
              <a:endParaRPr lang="en-US"/>
            </a:p>
          </p:txBody>
        </p:sp>
        <p:sp>
          <p:nvSpPr>
            <p:cNvPr id="30745" name="Oval 43"/>
            <p:cNvSpPr>
              <a:spLocks noChangeArrowheads="1"/>
            </p:cNvSpPr>
            <p:nvPr/>
          </p:nvSpPr>
          <p:spPr bwMode="auto">
            <a:xfrm>
              <a:off x="3035" y="2049"/>
              <a:ext cx="41" cy="4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6" name="Line 44"/>
            <p:cNvSpPr>
              <a:spLocks noChangeShapeType="1"/>
            </p:cNvSpPr>
            <p:nvPr/>
          </p:nvSpPr>
          <p:spPr bwMode="auto">
            <a:xfrm>
              <a:off x="1368" y="2084"/>
              <a:ext cx="0" cy="25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Freeform 45"/>
            <p:cNvSpPr>
              <a:spLocks noEditPoints="1"/>
            </p:cNvSpPr>
            <p:nvPr/>
          </p:nvSpPr>
          <p:spPr bwMode="auto">
            <a:xfrm>
              <a:off x="1324" y="2335"/>
              <a:ext cx="88" cy="221"/>
            </a:xfrm>
            <a:custGeom>
              <a:avLst/>
              <a:gdLst>
                <a:gd name="T0" fmla="*/ 29 w 88"/>
                <a:gd name="T1" fmla="*/ 221 h 221"/>
                <a:gd name="T2" fmla="*/ 59 w 88"/>
                <a:gd name="T3" fmla="*/ 221 h 221"/>
                <a:gd name="T4" fmla="*/ 14 w 88"/>
                <a:gd name="T5" fmla="*/ 207 h 221"/>
                <a:gd name="T6" fmla="*/ 74 w 88"/>
                <a:gd name="T7" fmla="*/ 207 h 221"/>
                <a:gd name="T8" fmla="*/ 0 w 88"/>
                <a:gd name="T9" fmla="*/ 192 h 221"/>
                <a:gd name="T10" fmla="*/ 88 w 88"/>
                <a:gd name="T11" fmla="*/ 192 h 221"/>
                <a:gd name="T12" fmla="*/ 44 w 88"/>
                <a:gd name="T13" fmla="*/ 0 h 221"/>
                <a:gd name="T14" fmla="*/ 44 w 88"/>
                <a:gd name="T15" fmla="*/ 192 h 221"/>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21"/>
                <a:gd name="T26" fmla="*/ 88 w 88"/>
                <a:gd name="T27" fmla="*/ 221 h 2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21">
                  <a:moveTo>
                    <a:pt x="29" y="221"/>
                  </a:moveTo>
                  <a:lnTo>
                    <a:pt x="59" y="221"/>
                  </a:lnTo>
                  <a:moveTo>
                    <a:pt x="14" y="207"/>
                  </a:moveTo>
                  <a:lnTo>
                    <a:pt x="74" y="207"/>
                  </a:lnTo>
                  <a:moveTo>
                    <a:pt x="0" y="192"/>
                  </a:moveTo>
                  <a:lnTo>
                    <a:pt x="88" y="192"/>
                  </a:lnTo>
                  <a:moveTo>
                    <a:pt x="44" y="0"/>
                  </a:moveTo>
                  <a:lnTo>
                    <a:pt x="44" y="192"/>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8" name="Rectangle 46"/>
            <p:cNvSpPr>
              <a:spLocks noChangeArrowheads="1"/>
            </p:cNvSpPr>
            <p:nvPr/>
          </p:nvSpPr>
          <p:spPr bwMode="auto">
            <a:xfrm>
              <a:off x="2166" y="1643"/>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a:t>
              </a:r>
              <a:endParaRPr lang="en-US" sz="1800"/>
            </a:p>
          </p:txBody>
        </p:sp>
        <p:sp>
          <p:nvSpPr>
            <p:cNvPr id="30749" name="Rectangle 47"/>
            <p:cNvSpPr>
              <a:spLocks noChangeArrowheads="1"/>
            </p:cNvSpPr>
            <p:nvPr/>
          </p:nvSpPr>
          <p:spPr bwMode="auto">
            <a:xfrm>
              <a:off x="2189" y="1690"/>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Bp</a:t>
              </a:r>
              <a:endParaRPr lang="en-US" sz="1800"/>
            </a:p>
          </p:txBody>
        </p:sp>
        <p:sp>
          <p:nvSpPr>
            <p:cNvPr id="30750" name="Freeform 48"/>
            <p:cNvSpPr>
              <a:spLocks/>
            </p:cNvSpPr>
            <p:nvPr/>
          </p:nvSpPr>
          <p:spPr bwMode="auto">
            <a:xfrm>
              <a:off x="1768" y="1780"/>
              <a:ext cx="192" cy="77"/>
            </a:xfrm>
            <a:custGeom>
              <a:avLst/>
              <a:gdLst>
                <a:gd name="T0" fmla="*/ 192 w 192"/>
                <a:gd name="T1" fmla="*/ 38 h 77"/>
                <a:gd name="T2" fmla="*/ 176 w 192"/>
                <a:gd name="T3" fmla="*/ 77 h 77"/>
                <a:gd name="T4" fmla="*/ 144 w 192"/>
                <a:gd name="T5" fmla="*/ 0 h 77"/>
                <a:gd name="T6" fmla="*/ 112 w 192"/>
                <a:gd name="T7" fmla="*/ 77 h 77"/>
                <a:gd name="T8" fmla="*/ 80 w 192"/>
                <a:gd name="T9" fmla="*/ 0 h 77"/>
                <a:gd name="T10" fmla="*/ 48 w 192"/>
                <a:gd name="T11" fmla="*/ 77 h 77"/>
                <a:gd name="T12" fmla="*/ 16 w 192"/>
                <a:gd name="T13" fmla="*/ 0 h 77"/>
                <a:gd name="T14" fmla="*/ 0 w 192"/>
                <a:gd name="T15" fmla="*/ 38 h 77"/>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77"/>
                <a:gd name="T26" fmla="*/ 192 w 192"/>
                <a:gd name="T27" fmla="*/ 77 h 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77">
                  <a:moveTo>
                    <a:pt x="192" y="38"/>
                  </a:moveTo>
                  <a:lnTo>
                    <a:pt x="176" y="77"/>
                  </a:lnTo>
                  <a:lnTo>
                    <a:pt x="144" y="0"/>
                  </a:lnTo>
                  <a:lnTo>
                    <a:pt x="112" y="77"/>
                  </a:lnTo>
                  <a:lnTo>
                    <a:pt x="80" y="0"/>
                  </a:lnTo>
                  <a:lnTo>
                    <a:pt x="48" y="77"/>
                  </a:lnTo>
                  <a:lnTo>
                    <a:pt x="16" y="0"/>
                  </a:lnTo>
                  <a:lnTo>
                    <a:pt x="0" y="38"/>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1" name="Line 49"/>
            <p:cNvSpPr>
              <a:spLocks noChangeShapeType="1"/>
            </p:cNvSpPr>
            <p:nvPr/>
          </p:nvSpPr>
          <p:spPr bwMode="auto">
            <a:xfrm>
              <a:off x="2167" y="1818"/>
              <a:ext cx="38"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2" name="Freeform 50"/>
            <p:cNvSpPr>
              <a:spLocks/>
            </p:cNvSpPr>
            <p:nvPr/>
          </p:nvSpPr>
          <p:spPr bwMode="auto">
            <a:xfrm>
              <a:off x="2193" y="1792"/>
              <a:ext cx="52" cy="52"/>
            </a:xfrm>
            <a:custGeom>
              <a:avLst/>
              <a:gdLst>
                <a:gd name="T0" fmla="*/ 0 w 107"/>
                <a:gd name="T1" fmla="*/ 0 h 108"/>
                <a:gd name="T2" fmla="*/ 0 w 107"/>
                <a:gd name="T3" fmla="*/ 0 h 108"/>
                <a:gd name="T4" fmla="*/ 0 w 107"/>
                <a:gd name="T5" fmla="*/ 0 h 108"/>
                <a:gd name="T6" fmla="*/ 0 w 107"/>
                <a:gd name="T7" fmla="*/ 0 h 108"/>
                <a:gd name="T8" fmla="*/ 0 60000 65536"/>
                <a:gd name="T9" fmla="*/ 0 60000 65536"/>
                <a:gd name="T10" fmla="*/ 0 60000 65536"/>
                <a:gd name="T11" fmla="*/ 0 60000 65536"/>
                <a:gd name="T12" fmla="*/ 0 w 107"/>
                <a:gd name="T13" fmla="*/ 0 h 108"/>
                <a:gd name="T14" fmla="*/ 107 w 107"/>
                <a:gd name="T15" fmla="*/ 108 h 108"/>
              </a:gdLst>
              <a:ahLst/>
              <a:cxnLst>
                <a:cxn ang="T8">
                  <a:pos x="T0" y="T1"/>
                </a:cxn>
                <a:cxn ang="T9">
                  <a:pos x="T2" y="T3"/>
                </a:cxn>
                <a:cxn ang="T10">
                  <a:pos x="T4" y="T5"/>
                </a:cxn>
                <a:cxn ang="T11">
                  <a:pos x="T6" y="T7"/>
                </a:cxn>
              </a:cxnLst>
              <a:rect l="T12" t="T13" r="T14" b="T15"/>
              <a:pathLst>
                <a:path w="107" h="108">
                  <a:moveTo>
                    <a:pt x="107" y="54"/>
                  </a:moveTo>
                  <a:lnTo>
                    <a:pt x="0" y="108"/>
                  </a:lnTo>
                  <a:cubicBezTo>
                    <a:pt x="16" y="74"/>
                    <a:pt x="16" y="34"/>
                    <a:pt x="0" y="0"/>
                  </a:cubicBezTo>
                  <a:lnTo>
                    <a:pt x="107" y="54"/>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0753" name="Line 51"/>
            <p:cNvSpPr>
              <a:spLocks noChangeShapeType="1"/>
            </p:cNvSpPr>
            <p:nvPr/>
          </p:nvSpPr>
          <p:spPr bwMode="auto">
            <a:xfrm>
              <a:off x="2167" y="2335"/>
              <a:ext cx="38"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Freeform 52"/>
            <p:cNvSpPr>
              <a:spLocks/>
            </p:cNvSpPr>
            <p:nvPr/>
          </p:nvSpPr>
          <p:spPr bwMode="auto">
            <a:xfrm>
              <a:off x="2193" y="2309"/>
              <a:ext cx="52" cy="52"/>
            </a:xfrm>
            <a:custGeom>
              <a:avLst/>
              <a:gdLst>
                <a:gd name="T0" fmla="*/ 0 w 107"/>
                <a:gd name="T1" fmla="*/ 0 h 107"/>
                <a:gd name="T2" fmla="*/ 0 w 107"/>
                <a:gd name="T3" fmla="*/ 0 h 107"/>
                <a:gd name="T4" fmla="*/ 0 w 107"/>
                <a:gd name="T5" fmla="*/ 0 h 107"/>
                <a:gd name="T6" fmla="*/ 0 w 107"/>
                <a:gd name="T7" fmla="*/ 0 h 107"/>
                <a:gd name="T8" fmla="*/ 0 60000 65536"/>
                <a:gd name="T9" fmla="*/ 0 60000 65536"/>
                <a:gd name="T10" fmla="*/ 0 60000 65536"/>
                <a:gd name="T11" fmla="*/ 0 60000 65536"/>
                <a:gd name="T12" fmla="*/ 0 w 107"/>
                <a:gd name="T13" fmla="*/ 0 h 107"/>
                <a:gd name="T14" fmla="*/ 107 w 107"/>
                <a:gd name="T15" fmla="*/ 107 h 107"/>
              </a:gdLst>
              <a:ahLst/>
              <a:cxnLst>
                <a:cxn ang="T8">
                  <a:pos x="T0" y="T1"/>
                </a:cxn>
                <a:cxn ang="T9">
                  <a:pos x="T2" y="T3"/>
                </a:cxn>
                <a:cxn ang="T10">
                  <a:pos x="T4" y="T5"/>
                </a:cxn>
                <a:cxn ang="T11">
                  <a:pos x="T6" y="T7"/>
                </a:cxn>
              </a:cxnLst>
              <a:rect l="T12" t="T13" r="T14" b="T15"/>
              <a:pathLst>
                <a:path w="107" h="107">
                  <a:moveTo>
                    <a:pt x="107" y="53"/>
                  </a:moveTo>
                  <a:lnTo>
                    <a:pt x="0" y="107"/>
                  </a:lnTo>
                  <a:cubicBezTo>
                    <a:pt x="16" y="73"/>
                    <a:pt x="16" y="33"/>
                    <a:pt x="0" y="0"/>
                  </a:cubicBezTo>
                  <a:lnTo>
                    <a:pt x="107" y="53"/>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0755" name="Rectangle 53"/>
            <p:cNvSpPr>
              <a:spLocks noChangeArrowheads="1"/>
            </p:cNvSpPr>
            <p:nvPr/>
          </p:nvSpPr>
          <p:spPr bwMode="auto">
            <a:xfrm>
              <a:off x="2150" y="2362"/>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a:t>
              </a:r>
              <a:endParaRPr lang="en-US" sz="1800"/>
            </a:p>
          </p:txBody>
        </p:sp>
        <p:sp>
          <p:nvSpPr>
            <p:cNvPr id="30756" name="Rectangle 54"/>
            <p:cNvSpPr>
              <a:spLocks noChangeArrowheads="1"/>
            </p:cNvSpPr>
            <p:nvPr/>
          </p:nvSpPr>
          <p:spPr bwMode="auto">
            <a:xfrm>
              <a:off x="2174" y="2408"/>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Bn</a:t>
              </a:r>
              <a:endParaRPr lang="en-US" sz="1800"/>
            </a:p>
          </p:txBody>
        </p:sp>
        <p:sp>
          <p:nvSpPr>
            <p:cNvPr id="30757" name="Line 55"/>
            <p:cNvSpPr>
              <a:spLocks noChangeShapeType="1"/>
            </p:cNvSpPr>
            <p:nvPr/>
          </p:nvSpPr>
          <p:spPr bwMode="auto">
            <a:xfrm>
              <a:off x="1590" y="1818"/>
              <a:ext cx="178"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Rectangle 56"/>
            <p:cNvSpPr>
              <a:spLocks noChangeArrowheads="1"/>
            </p:cNvSpPr>
            <p:nvPr/>
          </p:nvSpPr>
          <p:spPr bwMode="auto">
            <a:xfrm>
              <a:off x="1704" y="1682"/>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59" name="Rectangle 57"/>
            <p:cNvSpPr>
              <a:spLocks noChangeArrowheads="1"/>
            </p:cNvSpPr>
            <p:nvPr/>
          </p:nvSpPr>
          <p:spPr bwMode="auto">
            <a:xfrm>
              <a:off x="1970" y="168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60" name="Rectangle 58"/>
            <p:cNvSpPr>
              <a:spLocks noChangeArrowheads="1"/>
            </p:cNvSpPr>
            <p:nvPr/>
          </p:nvSpPr>
          <p:spPr bwMode="auto">
            <a:xfrm>
              <a:off x="1782" y="187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1</a:t>
              </a:r>
              <a:endParaRPr lang="en-US" sz="1800"/>
            </a:p>
          </p:txBody>
        </p:sp>
        <p:sp>
          <p:nvSpPr>
            <p:cNvPr id="30761" name="Rectangle 59"/>
            <p:cNvSpPr>
              <a:spLocks noChangeArrowheads="1"/>
            </p:cNvSpPr>
            <p:nvPr/>
          </p:nvSpPr>
          <p:spPr bwMode="auto">
            <a:xfrm>
              <a:off x="1837" y="1878"/>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M</a:t>
              </a:r>
              <a:endParaRPr lang="en-US" sz="1800"/>
            </a:p>
          </p:txBody>
        </p:sp>
        <p:sp>
          <p:nvSpPr>
            <p:cNvPr id="30762" name="Rectangle 60"/>
            <p:cNvSpPr>
              <a:spLocks noChangeArrowheads="1"/>
            </p:cNvSpPr>
            <p:nvPr/>
          </p:nvSpPr>
          <p:spPr bwMode="auto">
            <a:xfrm>
              <a:off x="1805" y="164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v</a:t>
              </a:r>
              <a:endParaRPr lang="en-US" sz="1800"/>
            </a:p>
          </p:txBody>
        </p:sp>
        <p:sp>
          <p:nvSpPr>
            <p:cNvPr id="30763" name="Rectangle 61"/>
            <p:cNvSpPr>
              <a:spLocks noChangeArrowheads="1"/>
            </p:cNvSpPr>
            <p:nvPr/>
          </p:nvSpPr>
          <p:spPr bwMode="auto">
            <a:xfrm>
              <a:off x="1860" y="1643"/>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64" name="Freeform 62"/>
            <p:cNvSpPr>
              <a:spLocks/>
            </p:cNvSpPr>
            <p:nvPr/>
          </p:nvSpPr>
          <p:spPr bwMode="auto">
            <a:xfrm>
              <a:off x="1768" y="2297"/>
              <a:ext cx="192" cy="76"/>
            </a:xfrm>
            <a:custGeom>
              <a:avLst/>
              <a:gdLst>
                <a:gd name="T0" fmla="*/ 192 w 192"/>
                <a:gd name="T1" fmla="*/ 38 h 76"/>
                <a:gd name="T2" fmla="*/ 176 w 192"/>
                <a:gd name="T3" fmla="*/ 76 h 76"/>
                <a:gd name="T4" fmla="*/ 144 w 192"/>
                <a:gd name="T5" fmla="*/ 0 h 76"/>
                <a:gd name="T6" fmla="*/ 112 w 192"/>
                <a:gd name="T7" fmla="*/ 76 h 76"/>
                <a:gd name="T8" fmla="*/ 80 w 192"/>
                <a:gd name="T9" fmla="*/ 0 h 76"/>
                <a:gd name="T10" fmla="*/ 48 w 192"/>
                <a:gd name="T11" fmla="*/ 76 h 76"/>
                <a:gd name="T12" fmla="*/ 16 w 192"/>
                <a:gd name="T13" fmla="*/ 0 h 76"/>
                <a:gd name="T14" fmla="*/ 0 w 192"/>
                <a:gd name="T15" fmla="*/ 38 h 7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76"/>
                <a:gd name="T26" fmla="*/ 192 w 192"/>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76">
                  <a:moveTo>
                    <a:pt x="192" y="38"/>
                  </a:moveTo>
                  <a:lnTo>
                    <a:pt x="176" y="76"/>
                  </a:lnTo>
                  <a:lnTo>
                    <a:pt x="144" y="0"/>
                  </a:lnTo>
                  <a:lnTo>
                    <a:pt x="112" y="76"/>
                  </a:lnTo>
                  <a:lnTo>
                    <a:pt x="80" y="0"/>
                  </a:lnTo>
                  <a:lnTo>
                    <a:pt x="48" y="76"/>
                  </a:lnTo>
                  <a:lnTo>
                    <a:pt x="16" y="0"/>
                  </a:lnTo>
                  <a:lnTo>
                    <a:pt x="0" y="38"/>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5" name="Rectangle 63"/>
            <p:cNvSpPr>
              <a:spLocks noChangeArrowheads="1"/>
            </p:cNvSpPr>
            <p:nvPr/>
          </p:nvSpPr>
          <p:spPr bwMode="auto">
            <a:xfrm>
              <a:off x="1704" y="2213"/>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66" name="Rectangle 64"/>
            <p:cNvSpPr>
              <a:spLocks noChangeArrowheads="1"/>
            </p:cNvSpPr>
            <p:nvPr/>
          </p:nvSpPr>
          <p:spPr bwMode="auto">
            <a:xfrm>
              <a:off x="1970" y="220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67" name="Rectangle 65"/>
            <p:cNvSpPr>
              <a:spLocks noChangeArrowheads="1"/>
            </p:cNvSpPr>
            <p:nvPr/>
          </p:nvSpPr>
          <p:spPr bwMode="auto">
            <a:xfrm>
              <a:off x="1821" y="21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v</a:t>
              </a:r>
              <a:endParaRPr lang="en-US" sz="1800"/>
            </a:p>
          </p:txBody>
        </p:sp>
        <p:sp>
          <p:nvSpPr>
            <p:cNvPr id="30768" name="Rectangle 66"/>
            <p:cNvSpPr>
              <a:spLocks noChangeArrowheads="1"/>
            </p:cNvSpPr>
            <p:nvPr/>
          </p:nvSpPr>
          <p:spPr bwMode="auto">
            <a:xfrm>
              <a:off x="1876" y="21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0769" name="Rectangle 67"/>
            <p:cNvSpPr>
              <a:spLocks noChangeArrowheads="1"/>
            </p:cNvSpPr>
            <p:nvPr/>
          </p:nvSpPr>
          <p:spPr bwMode="auto">
            <a:xfrm>
              <a:off x="1782" y="239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1</a:t>
              </a:r>
              <a:endParaRPr lang="en-US" sz="1800"/>
            </a:p>
          </p:txBody>
        </p:sp>
        <p:sp>
          <p:nvSpPr>
            <p:cNvPr id="30770" name="Rectangle 68"/>
            <p:cNvSpPr>
              <a:spLocks noChangeArrowheads="1"/>
            </p:cNvSpPr>
            <p:nvPr/>
          </p:nvSpPr>
          <p:spPr bwMode="auto">
            <a:xfrm>
              <a:off x="1837" y="2393"/>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M</a:t>
              </a:r>
              <a:endParaRPr lang="en-US" sz="1800"/>
            </a:p>
          </p:txBody>
        </p:sp>
      </p:grpSp>
      <p:sp>
        <p:nvSpPr>
          <p:cNvPr id="30728" name="Rectangle 69"/>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0729" name="Text Box 70"/>
          <p:cNvSpPr txBox="1">
            <a:spLocks noChangeArrowheads="1"/>
          </p:cNvSpPr>
          <p:nvPr/>
        </p:nvSpPr>
        <p:spPr bwMode="auto">
          <a:xfrm>
            <a:off x="646113" y="1260475"/>
            <a:ext cx="81756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t>Even if the two bias currents are made to flow through equal resistances at the input, their effects will still not cancel exactly because the bias currents themselves are usually not quite equal in magnitude. The </a:t>
            </a:r>
            <a:r>
              <a:rPr lang="en-US" i="1"/>
              <a:t>difference</a:t>
            </a:r>
            <a:r>
              <a:rPr lang="en-US"/>
              <a:t> between the bias currents is called the </a:t>
            </a:r>
            <a:r>
              <a:rPr lang="en-US" i="1"/>
              <a:t>offset current</a:t>
            </a:r>
            <a:r>
              <a:rPr lang="en-US"/>
              <a:t> I</a:t>
            </a:r>
            <a:r>
              <a:rPr lang="en-US" baseline="-25000"/>
              <a:t>OS</a:t>
            </a:r>
            <a:r>
              <a:rPr lang="en-US"/>
              <a:t> = I</a:t>
            </a:r>
            <a:r>
              <a:rPr lang="en-US" baseline="-25000"/>
              <a:t>Bp</a:t>
            </a:r>
            <a:r>
              <a:rPr lang="en-US"/>
              <a:t> − I</a:t>
            </a:r>
            <a:r>
              <a:rPr lang="en-US" baseline="-25000"/>
              <a:t>Bn</a:t>
            </a:r>
            <a:endParaRPr lang="en-US" baseline="30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D8362E7-C94E-4D5B-AE07-51D59AF48E04}" type="slidenum">
              <a:rPr lang="en-GB" altLang="en-US" sz="1200" smtClean="0">
                <a:latin typeface="Garamond" pitchFamily="18" charset="0"/>
              </a:rPr>
              <a:pPr eaLnBrk="1" hangingPunct="1"/>
              <a:t>32</a:t>
            </a:fld>
            <a:endParaRPr lang="en-GB" altLang="en-US" sz="1200" smtClean="0">
              <a:latin typeface="Garamond" pitchFamily="18" charset="0"/>
            </a:endParaRPr>
          </a:p>
        </p:txBody>
      </p:sp>
      <p:graphicFrame>
        <p:nvGraphicFramePr>
          <p:cNvPr id="31747" name="Object 2"/>
          <p:cNvGraphicFramePr>
            <a:graphicFrameLocks noChangeAspect="1"/>
          </p:cNvGraphicFramePr>
          <p:nvPr/>
        </p:nvGraphicFramePr>
        <p:xfrm>
          <a:off x="3729038" y="1519238"/>
          <a:ext cx="1428750" cy="687387"/>
        </p:xfrm>
        <a:graphic>
          <a:graphicData uri="http://schemas.openxmlformats.org/presentationml/2006/ole">
            <mc:AlternateContent xmlns:mc="http://schemas.openxmlformats.org/markup-compatibility/2006">
              <mc:Choice xmlns:v="urn:schemas-microsoft-com:vml" Requires="v">
                <p:oleObj spid="_x0000_s31835" name="Equation" r:id="rId4" imgW="876300" imgH="419100" progId="Equation.3">
                  <p:embed/>
                </p:oleObj>
              </mc:Choice>
              <mc:Fallback>
                <p:oleObj name="Equation" r:id="rId4" imgW="876300" imgH="4191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38" y="1519238"/>
                        <a:ext cx="14287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Rectangle 3"/>
          <p:cNvSpPr>
            <a:spLocks noChangeArrowheads="1"/>
          </p:cNvSpPr>
          <p:nvPr/>
        </p:nvSpPr>
        <p:spPr bwMode="auto">
          <a:xfrm>
            <a:off x="382588" y="930275"/>
            <a:ext cx="7543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a:ea typeface="SimSun" pitchFamily="2" charset="-122"/>
                <a:cs typeface="Times New Roman" pitchFamily="18" charset="0"/>
              </a:rPr>
              <a:t>The manufacturer, after measuring a large number of samples, gives us the ‘input bias current’ which is the average bias current</a:t>
            </a:r>
            <a:endParaRPr lang="en-US"/>
          </a:p>
        </p:txBody>
      </p:sp>
      <p:grpSp>
        <p:nvGrpSpPr>
          <p:cNvPr id="31749" name="Group 40"/>
          <p:cNvGrpSpPr>
            <a:grpSpLocks/>
          </p:cNvGrpSpPr>
          <p:nvPr/>
        </p:nvGrpSpPr>
        <p:grpSpPr bwMode="auto">
          <a:xfrm>
            <a:off x="2151063" y="2798763"/>
            <a:ext cx="3784600" cy="466725"/>
            <a:chOff x="1355" y="1763"/>
            <a:chExt cx="2384" cy="294"/>
          </a:xfrm>
        </p:grpSpPr>
        <p:graphicFrame>
          <p:nvGraphicFramePr>
            <p:cNvPr id="31783" name="Object 5"/>
            <p:cNvGraphicFramePr>
              <a:graphicFrameLocks noChangeAspect="1"/>
            </p:cNvGraphicFramePr>
            <p:nvPr/>
          </p:nvGraphicFramePr>
          <p:xfrm>
            <a:off x="1355" y="1763"/>
            <a:ext cx="1094" cy="294"/>
          </p:xfrm>
          <a:graphic>
            <a:graphicData uri="http://schemas.openxmlformats.org/presentationml/2006/ole">
              <mc:AlternateContent xmlns:mc="http://schemas.openxmlformats.org/markup-compatibility/2006">
                <mc:Choice xmlns:v="urn:schemas-microsoft-com:vml" Requires="v">
                  <p:oleObj spid="_x0000_s31836" name="Equation" r:id="rId6" imgW="1129810" imgH="304668" progId="Equation.3">
                    <p:embed/>
                  </p:oleObj>
                </mc:Choice>
                <mc:Fallback>
                  <p:oleObj name="Equation" r:id="rId6" imgW="1129810" imgH="304668"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5" y="1763"/>
                          <a:ext cx="109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84" name="Rectangle 6"/>
            <p:cNvSpPr>
              <a:spLocks noChangeArrowheads="1"/>
            </p:cNvSpPr>
            <p:nvPr/>
          </p:nvSpPr>
          <p:spPr bwMode="auto">
            <a:xfrm>
              <a:off x="2469" y="1796"/>
              <a:ext cx="1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 ‘input offset current’</a:t>
              </a:r>
              <a:endParaRPr lang="en-GB" altLang="zh-CN">
                <a:ea typeface="SimSun" pitchFamily="2" charset="-122"/>
              </a:endParaRPr>
            </a:p>
          </p:txBody>
        </p:sp>
      </p:grpSp>
      <p:graphicFrame>
        <p:nvGraphicFramePr>
          <p:cNvPr id="31750" name="Object 7"/>
          <p:cNvGraphicFramePr>
            <a:graphicFrameLocks noChangeAspect="1"/>
          </p:cNvGraphicFramePr>
          <p:nvPr/>
        </p:nvGraphicFramePr>
        <p:xfrm>
          <a:off x="5567363" y="4467225"/>
          <a:ext cx="2522537" cy="379413"/>
        </p:xfrm>
        <a:graphic>
          <a:graphicData uri="http://schemas.openxmlformats.org/presentationml/2006/ole">
            <mc:AlternateContent xmlns:mc="http://schemas.openxmlformats.org/markup-compatibility/2006">
              <mc:Choice xmlns:v="urn:schemas-microsoft-com:vml" Requires="v">
                <p:oleObj spid="_x0000_s31837" name="Equation" r:id="rId8" imgW="1574800" imgH="241300" progId="Equation.3">
                  <p:embed/>
                </p:oleObj>
              </mc:Choice>
              <mc:Fallback>
                <p:oleObj name="Equation" r:id="rId8" imgW="1574800" imgH="241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7363" y="4467225"/>
                        <a:ext cx="252253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1" name="Object 8"/>
          <p:cNvGraphicFramePr>
            <a:graphicFrameLocks noChangeAspect="1"/>
          </p:cNvGraphicFramePr>
          <p:nvPr/>
        </p:nvGraphicFramePr>
        <p:xfrm>
          <a:off x="5592763" y="4864100"/>
          <a:ext cx="2538412" cy="382588"/>
        </p:xfrm>
        <a:graphic>
          <a:graphicData uri="http://schemas.openxmlformats.org/presentationml/2006/ole">
            <mc:AlternateContent xmlns:mc="http://schemas.openxmlformats.org/markup-compatibility/2006">
              <mc:Choice xmlns:v="urn:schemas-microsoft-com:vml" Requires="v">
                <p:oleObj spid="_x0000_s31838" name="Equation" r:id="rId10" imgW="1574800" imgH="241300" progId="Equation.3">
                  <p:embed/>
                </p:oleObj>
              </mc:Choice>
              <mc:Fallback>
                <p:oleObj name="Equation" r:id="rId10" imgW="1574800" imgH="2413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2763" y="4864100"/>
                        <a:ext cx="253841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2" name="Rectangle 9"/>
          <p:cNvSpPr>
            <a:spLocks noChangeArrowheads="1"/>
          </p:cNvSpPr>
          <p:nvPr/>
        </p:nvSpPr>
        <p:spPr bwMode="auto">
          <a:xfrm>
            <a:off x="495300" y="4491038"/>
            <a:ext cx="4756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In the WORST possible case, this means</a:t>
            </a:r>
            <a:r>
              <a:rPr lang="en-US"/>
              <a:t> </a:t>
            </a:r>
            <a:r>
              <a:rPr lang="en-GB" altLang="zh-CN">
                <a:ea typeface="SimSun" pitchFamily="2" charset="-122"/>
                <a:cs typeface="Times New Roman" pitchFamily="18" charset="0"/>
              </a:rPr>
              <a:t>either	</a:t>
            </a:r>
            <a:endParaRPr lang="en-GB" altLang="zh-CN">
              <a:ea typeface="SimSun" pitchFamily="2" charset="-122"/>
            </a:endParaRPr>
          </a:p>
        </p:txBody>
      </p:sp>
      <p:sp>
        <p:nvSpPr>
          <p:cNvPr id="31753" name="Rectangle 10"/>
          <p:cNvSpPr>
            <a:spLocks noChangeArrowheads="1"/>
          </p:cNvSpPr>
          <p:nvPr/>
        </p:nvSpPr>
        <p:spPr bwMode="auto">
          <a:xfrm>
            <a:off x="5059363" y="4840288"/>
            <a:ext cx="44608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sz="1800">
                <a:ea typeface="SimSun" pitchFamily="2" charset="-122"/>
                <a:cs typeface="Times New Roman" pitchFamily="18" charset="0"/>
              </a:rPr>
              <a:t>or</a:t>
            </a:r>
            <a:r>
              <a:rPr lang="en-GB" altLang="zh-CN" sz="1100">
                <a:ea typeface="SimSun" pitchFamily="2" charset="-122"/>
                <a:cs typeface="Times New Roman" pitchFamily="18" charset="0"/>
              </a:rPr>
              <a:t>	</a:t>
            </a:r>
            <a:endParaRPr lang="en-GB" altLang="zh-CN" sz="1800">
              <a:ea typeface="SimSun" pitchFamily="2" charset="-122"/>
            </a:endParaRPr>
          </a:p>
        </p:txBody>
      </p:sp>
      <p:sp>
        <p:nvSpPr>
          <p:cNvPr id="31754" name="Rectangle 11"/>
          <p:cNvSpPr>
            <a:spLocks noChangeArrowheads="1"/>
          </p:cNvSpPr>
          <p:nvPr/>
        </p:nvSpPr>
        <p:spPr bwMode="auto">
          <a:xfrm>
            <a:off x="485775" y="5176838"/>
            <a:ext cx="4127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Summarise this by saying that in all cases   </a:t>
            </a:r>
            <a:endParaRPr lang="en-GB" altLang="zh-CN">
              <a:ea typeface="SimSun" pitchFamily="2" charset="-122"/>
            </a:endParaRPr>
          </a:p>
        </p:txBody>
      </p:sp>
      <p:graphicFrame>
        <p:nvGraphicFramePr>
          <p:cNvPr id="31755" name="Object 12"/>
          <p:cNvGraphicFramePr>
            <a:graphicFrameLocks noChangeAspect="1"/>
          </p:cNvGraphicFramePr>
          <p:nvPr/>
        </p:nvGraphicFramePr>
        <p:xfrm>
          <a:off x="2682875" y="5516563"/>
          <a:ext cx="3028950" cy="620712"/>
        </p:xfrm>
        <a:graphic>
          <a:graphicData uri="http://schemas.openxmlformats.org/presentationml/2006/ole">
            <mc:AlternateContent xmlns:mc="http://schemas.openxmlformats.org/markup-compatibility/2006">
              <mc:Choice xmlns:v="urn:schemas-microsoft-com:vml" Requires="v">
                <p:oleObj spid="_x0000_s31839" name="Equation" r:id="rId12" imgW="1943100" imgH="393700" progId="Equation.3">
                  <p:embed/>
                </p:oleObj>
              </mc:Choice>
              <mc:Fallback>
                <p:oleObj name="Equation" r:id="rId12" imgW="1943100" imgH="3937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2875" y="5516563"/>
                        <a:ext cx="30289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6" name="Rectangle 13"/>
          <p:cNvSpPr>
            <a:spLocks noChangeArrowheads="1"/>
          </p:cNvSpPr>
          <p:nvPr/>
        </p:nvSpPr>
        <p:spPr bwMode="auto">
          <a:xfrm>
            <a:off x="406400" y="2263775"/>
            <a:ext cx="7777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GB" altLang="zh-CN">
                <a:ea typeface="SimSun" pitchFamily="2" charset="-122"/>
                <a:cs typeface="Times New Roman" pitchFamily="18" charset="0"/>
              </a:rPr>
              <a:t>AND they give us the ‘offset bias current’ which is the magnitude of the bias current </a:t>
            </a:r>
            <a:r>
              <a:rPr lang="en-GB" altLang="zh-CN" i="1" u="sng">
                <a:ea typeface="SimSun" pitchFamily="2" charset="-122"/>
                <a:cs typeface="Times New Roman" pitchFamily="18" charset="0"/>
              </a:rPr>
              <a:t>difference</a:t>
            </a:r>
            <a:endParaRPr lang="en-GB" altLang="zh-CN" i="1" u="sng">
              <a:ea typeface="SimSun" pitchFamily="2" charset="-122"/>
            </a:endParaRPr>
          </a:p>
        </p:txBody>
      </p:sp>
      <p:grpSp>
        <p:nvGrpSpPr>
          <p:cNvPr id="31757" name="Group 14"/>
          <p:cNvGrpSpPr>
            <a:grpSpLocks/>
          </p:cNvGrpSpPr>
          <p:nvPr/>
        </p:nvGrpSpPr>
        <p:grpSpPr bwMode="auto">
          <a:xfrm>
            <a:off x="525463" y="3597275"/>
            <a:ext cx="4975225" cy="889000"/>
            <a:chOff x="400" y="2476"/>
            <a:chExt cx="2722" cy="398"/>
          </a:xfrm>
        </p:grpSpPr>
        <p:sp>
          <p:nvSpPr>
            <p:cNvPr id="31760" name="Rectangle 15"/>
            <p:cNvSpPr>
              <a:spLocks noChangeArrowheads="1"/>
            </p:cNvSpPr>
            <p:nvPr/>
          </p:nvSpPr>
          <p:spPr bwMode="auto">
            <a:xfrm>
              <a:off x="400" y="2492"/>
              <a:ext cx="8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b="1">
                  <a:ea typeface="SimSun" pitchFamily="2" charset="-122"/>
                  <a:cs typeface="Times New Roman" pitchFamily="18" charset="0"/>
                </a:rPr>
                <a:t>For a 741C:</a:t>
              </a:r>
              <a:r>
                <a:rPr lang="en-GB" altLang="zh-CN">
                  <a:ea typeface="SimSun" pitchFamily="2" charset="-122"/>
                  <a:cs typeface="Times New Roman" pitchFamily="18" charset="0"/>
                </a:rPr>
                <a:t>   </a:t>
              </a:r>
              <a:endParaRPr lang="en-GB" altLang="zh-CN">
                <a:ea typeface="SimSun" pitchFamily="2" charset="-122"/>
              </a:endParaRPr>
            </a:p>
          </p:txBody>
        </p:sp>
        <p:sp>
          <p:nvSpPr>
            <p:cNvPr id="31761" name="AutoShape 16"/>
            <p:cNvSpPr>
              <a:spLocks noChangeAspect="1" noChangeArrowheads="1" noTextEdit="1"/>
            </p:cNvSpPr>
            <p:nvPr/>
          </p:nvSpPr>
          <p:spPr bwMode="auto">
            <a:xfrm>
              <a:off x="1319" y="2481"/>
              <a:ext cx="1803"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62" name="Rectangle 17"/>
            <p:cNvSpPr>
              <a:spLocks noChangeArrowheads="1"/>
            </p:cNvSpPr>
            <p:nvPr/>
          </p:nvSpPr>
          <p:spPr bwMode="auto">
            <a:xfrm>
              <a:off x="2809" y="2690"/>
              <a:ext cx="20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Times New Roman" pitchFamily="18" charset="0"/>
                </a:rPr>
                <a:t>max</a:t>
              </a:r>
              <a:endParaRPr lang="en-US"/>
            </a:p>
          </p:txBody>
        </p:sp>
        <p:sp>
          <p:nvSpPr>
            <p:cNvPr id="31763" name="Rectangle 18"/>
            <p:cNvSpPr>
              <a:spLocks noChangeArrowheads="1"/>
            </p:cNvSpPr>
            <p:nvPr/>
          </p:nvSpPr>
          <p:spPr bwMode="auto">
            <a:xfrm>
              <a:off x="2400" y="2690"/>
              <a:ext cx="18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Times New Roman" pitchFamily="18" charset="0"/>
                </a:rPr>
                <a:t>200</a:t>
              </a:r>
              <a:endParaRPr lang="en-US"/>
            </a:p>
          </p:txBody>
        </p:sp>
        <p:sp>
          <p:nvSpPr>
            <p:cNvPr id="31764" name="Rectangle 19"/>
            <p:cNvSpPr>
              <a:spLocks noChangeArrowheads="1"/>
            </p:cNvSpPr>
            <p:nvPr/>
          </p:nvSpPr>
          <p:spPr bwMode="auto">
            <a:xfrm>
              <a:off x="2312" y="2690"/>
              <a:ext cx="3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Times New Roman" pitchFamily="18" charset="0"/>
                </a:rPr>
                <a:t>,</a:t>
              </a:r>
              <a:endParaRPr lang="en-US"/>
            </a:p>
          </p:txBody>
        </p:sp>
        <p:sp>
          <p:nvSpPr>
            <p:cNvPr id="31765" name="Rectangle 20"/>
            <p:cNvSpPr>
              <a:spLocks noChangeArrowheads="1"/>
            </p:cNvSpPr>
            <p:nvPr/>
          </p:nvSpPr>
          <p:spPr bwMode="auto">
            <a:xfrm>
              <a:off x="1628" y="2690"/>
              <a:ext cx="1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Times New Roman" pitchFamily="18" charset="0"/>
                </a:rPr>
                <a:t>20</a:t>
              </a:r>
              <a:endParaRPr lang="en-US"/>
            </a:p>
          </p:txBody>
        </p:sp>
        <p:sp>
          <p:nvSpPr>
            <p:cNvPr id="31766" name="Rectangle 21"/>
            <p:cNvSpPr>
              <a:spLocks noChangeArrowheads="1"/>
            </p:cNvSpPr>
            <p:nvPr/>
          </p:nvSpPr>
          <p:spPr bwMode="auto">
            <a:xfrm>
              <a:off x="2807" y="2491"/>
              <a:ext cx="20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Times New Roman" pitchFamily="18" charset="0"/>
                </a:rPr>
                <a:t>max</a:t>
              </a:r>
              <a:endParaRPr lang="en-US"/>
            </a:p>
          </p:txBody>
        </p:sp>
        <p:sp>
          <p:nvSpPr>
            <p:cNvPr id="31767" name="Rectangle 22"/>
            <p:cNvSpPr>
              <a:spLocks noChangeArrowheads="1"/>
            </p:cNvSpPr>
            <p:nvPr/>
          </p:nvSpPr>
          <p:spPr bwMode="auto">
            <a:xfrm>
              <a:off x="2405" y="2491"/>
              <a:ext cx="18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Times New Roman" pitchFamily="18" charset="0"/>
                </a:rPr>
                <a:t>500</a:t>
              </a:r>
              <a:endParaRPr lang="en-US"/>
            </a:p>
          </p:txBody>
        </p:sp>
        <p:sp>
          <p:nvSpPr>
            <p:cNvPr id="31768" name="Rectangle 23"/>
            <p:cNvSpPr>
              <a:spLocks noChangeArrowheads="1"/>
            </p:cNvSpPr>
            <p:nvPr/>
          </p:nvSpPr>
          <p:spPr bwMode="auto">
            <a:xfrm>
              <a:off x="2301" y="2491"/>
              <a:ext cx="3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Times New Roman" pitchFamily="18" charset="0"/>
                </a:rPr>
                <a:t>,</a:t>
              </a:r>
              <a:endParaRPr lang="en-US"/>
            </a:p>
          </p:txBody>
        </p:sp>
        <p:sp>
          <p:nvSpPr>
            <p:cNvPr id="31769" name="Rectangle 24"/>
            <p:cNvSpPr>
              <a:spLocks noChangeArrowheads="1"/>
            </p:cNvSpPr>
            <p:nvPr/>
          </p:nvSpPr>
          <p:spPr bwMode="auto">
            <a:xfrm>
              <a:off x="1598" y="2491"/>
              <a:ext cx="1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solidFill>
                    <a:srgbClr val="000000"/>
                  </a:solidFill>
                  <a:latin typeface="Times New Roman" pitchFamily="18" charset="0"/>
                </a:rPr>
                <a:t>80</a:t>
              </a:r>
              <a:endParaRPr lang="en-US"/>
            </a:p>
          </p:txBody>
        </p:sp>
        <p:sp>
          <p:nvSpPr>
            <p:cNvPr id="31770" name="Rectangle 25"/>
            <p:cNvSpPr>
              <a:spLocks noChangeArrowheads="1"/>
            </p:cNvSpPr>
            <p:nvPr/>
          </p:nvSpPr>
          <p:spPr bwMode="auto">
            <a:xfrm>
              <a:off x="2705" y="2690"/>
              <a:ext cx="7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A</a:t>
              </a:r>
              <a:endParaRPr lang="en-US"/>
            </a:p>
          </p:txBody>
        </p:sp>
        <p:sp>
          <p:nvSpPr>
            <p:cNvPr id="31771" name="Rectangle 26"/>
            <p:cNvSpPr>
              <a:spLocks noChangeArrowheads="1"/>
            </p:cNvSpPr>
            <p:nvPr/>
          </p:nvSpPr>
          <p:spPr bwMode="auto">
            <a:xfrm>
              <a:off x="2625" y="2690"/>
              <a:ext cx="6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n</a:t>
              </a:r>
              <a:endParaRPr lang="en-US"/>
            </a:p>
          </p:txBody>
        </p:sp>
        <p:sp>
          <p:nvSpPr>
            <p:cNvPr id="31772" name="Rectangle 27"/>
            <p:cNvSpPr>
              <a:spLocks noChangeArrowheads="1"/>
            </p:cNvSpPr>
            <p:nvPr/>
          </p:nvSpPr>
          <p:spPr bwMode="auto">
            <a:xfrm>
              <a:off x="1951" y="2690"/>
              <a:ext cx="33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typical</a:t>
              </a:r>
              <a:endParaRPr lang="en-US"/>
            </a:p>
          </p:txBody>
        </p:sp>
        <p:sp>
          <p:nvSpPr>
            <p:cNvPr id="31773" name="Rectangle 28"/>
            <p:cNvSpPr>
              <a:spLocks noChangeArrowheads="1"/>
            </p:cNvSpPr>
            <p:nvPr/>
          </p:nvSpPr>
          <p:spPr bwMode="auto">
            <a:xfrm>
              <a:off x="1778" y="2690"/>
              <a:ext cx="1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nA</a:t>
              </a:r>
              <a:endParaRPr lang="en-US"/>
            </a:p>
          </p:txBody>
        </p:sp>
        <p:sp>
          <p:nvSpPr>
            <p:cNvPr id="31774" name="Rectangle 29"/>
            <p:cNvSpPr>
              <a:spLocks noChangeArrowheads="1"/>
            </p:cNvSpPr>
            <p:nvPr/>
          </p:nvSpPr>
          <p:spPr bwMode="auto">
            <a:xfrm>
              <a:off x="1348" y="2690"/>
              <a:ext cx="4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I</a:t>
              </a:r>
              <a:endParaRPr lang="en-US"/>
            </a:p>
          </p:txBody>
        </p:sp>
        <p:sp>
          <p:nvSpPr>
            <p:cNvPr id="31775" name="Rectangle 30"/>
            <p:cNvSpPr>
              <a:spLocks noChangeArrowheads="1"/>
            </p:cNvSpPr>
            <p:nvPr/>
          </p:nvSpPr>
          <p:spPr bwMode="auto">
            <a:xfrm>
              <a:off x="2630" y="2491"/>
              <a:ext cx="1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nA</a:t>
              </a:r>
              <a:endParaRPr lang="en-US"/>
            </a:p>
          </p:txBody>
        </p:sp>
        <p:sp>
          <p:nvSpPr>
            <p:cNvPr id="31776" name="Rectangle 31"/>
            <p:cNvSpPr>
              <a:spLocks noChangeArrowheads="1"/>
            </p:cNvSpPr>
            <p:nvPr/>
          </p:nvSpPr>
          <p:spPr bwMode="auto">
            <a:xfrm>
              <a:off x="1947" y="2491"/>
              <a:ext cx="33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typical</a:t>
              </a:r>
              <a:endParaRPr lang="en-US"/>
            </a:p>
          </p:txBody>
        </p:sp>
        <p:sp>
          <p:nvSpPr>
            <p:cNvPr id="31777" name="Rectangle 32"/>
            <p:cNvSpPr>
              <a:spLocks noChangeArrowheads="1"/>
            </p:cNvSpPr>
            <p:nvPr/>
          </p:nvSpPr>
          <p:spPr bwMode="auto">
            <a:xfrm>
              <a:off x="1749" y="2491"/>
              <a:ext cx="1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nA</a:t>
              </a:r>
              <a:endParaRPr lang="en-US"/>
            </a:p>
          </p:txBody>
        </p:sp>
        <p:sp>
          <p:nvSpPr>
            <p:cNvPr id="31778" name="Rectangle 33"/>
            <p:cNvSpPr>
              <a:spLocks noChangeArrowheads="1"/>
            </p:cNvSpPr>
            <p:nvPr/>
          </p:nvSpPr>
          <p:spPr bwMode="auto">
            <a:xfrm>
              <a:off x="1348" y="2491"/>
              <a:ext cx="4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latin typeface="Times New Roman" pitchFamily="18" charset="0"/>
                </a:rPr>
                <a:t>I</a:t>
              </a:r>
              <a:endParaRPr lang="en-US"/>
            </a:p>
          </p:txBody>
        </p:sp>
        <p:sp>
          <p:nvSpPr>
            <p:cNvPr id="31779" name="Rectangle 34"/>
            <p:cNvSpPr>
              <a:spLocks noChangeArrowheads="1"/>
            </p:cNvSpPr>
            <p:nvPr/>
          </p:nvSpPr>
          <p:spPr bwMode="auto">
            <a:xfrm>
              <a:off x="1408" y="2766"/>
              <a:ext cx="6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i="1">
                  <a:solidFill>
                    <a:srgbClr val="000000"/>
                  </a:solidFill>
                  <a:latin typeface="Times New Roman" pitchFamily="18" charset="0"/>
                </a:rPr>
                <a:t>os</a:t>
              </a:r>
              <a:endParaRPr lang="en-US"/>
            </a:p>
          </p:txBody>
        </p:sp>
        <p:sp>
          <p:nvSpPr>
            <p:cNvPr id="31780" name="Rectangle 35"/>
            <p:cNvSpPr>
              <a:spLocks noChangeArrowheads="1"/>
            </p:cNvSpPr>
            <p:nvPr/>
          </p:nvSpPr>
          <p:spPr bwMode="auto">
            <a:xfrm>
              <a:off x="1412" y="2567"/>
              <a:ext cx="4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i="1">
                  <a:solidFill>
                    <a:srgbClr val="000000"/>
                  </a:solidFill>
                  <a:latin typeface="Times New Roman" pitchFamily="18" charset="0"/>
                </a:rPr>
                <a:t>B</a:t>
              </a:r>
              <a:endParaRPr lang="en-US"/>
            </a:p>
          </p:txBody>
        </p:sp>
        <p:sp>
          <p:nvSpPr>
            <p:cNvPr id="31781" name="Rectangle 36"/>
            <p:cNvSpPr>
              <a:spLocks noChangeArrowheads="1"/>
            </p:cNvSpPr>
            <p:nvPr/>
          </p:nvSpPr>
          <p:spPr bwMode="auto">
            <a:xfrm>
              <a:off x="1528" y="2675"/>
              <a:ext cx="6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31782" name="Rectangle 37"/>
            <p:cNvSpPr>
              <a:spLocks noChangeArrowheads="1"/>
            </p:cNvSpPr>
            <p:nvPr/>
          </p:nvSpPr>
          <p:spPr bwMode="auto">
            <a:xfrm>
              <a:off x="1506" y="2476"/>
              <a:ext cx="6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grpSp>
      <p:sp>
        <p:nvSpPr>
          <p:cNvPr id="31758" name="Rectangle 3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1759" name="Rectangle 39"/>
          <p:cNvSpPr>
            <a:spLocks noChangeArrowheads="1"/>
          </p:cNvSpPr>
          <p:nvPr/>
        </p:nvSpPr>
        <p:spPr bwMode="auto">
          <a:xfrm>
            <a:off x="512763" y="3294063"/>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u="sng">
                <a:ea typeface="SimSun" pitchFamily="2" charset="-122"/>
                <a:cs typeface="Times New Roman" pitchFamily="18" charset="0"/>
              </a:rPr>
              <a:t>For example:</a:t>
            </a:r>
            <a:r>
              <a:rPr lang="en-GB" altLang="zh-CN">
                <a:ea typeface="SimSun" pitchFamily="2" charset="-122"/>
                <a:cs typeface="Times New Roman" pitchFamily="18" charset="0"/>
              </a:rPr>
              <a:t>	</a:t>
            </a:r>
            <a:endParaRPr lang="en-GB" altLang="zh-CN">
              <a:ea typeface="SimSun"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4FEAD85-4F22-401C-A4C9-9840ADB0ECB9}" type="slidenum">
              <a:rPr lang="en-GB" altLang="en-US" sz="1200" smtClean="0">
                <a:latin typeface="Garamond" pitchFamily="18" charset="0"/>
              </a:rPr>
              <a:pPr eaLnBrk="1" hangingPunct="1"/>
              <a:t>33</a:t>
            </a:fld>
            <a:endParaRPr lang="en-GB" altLang="en-US" sz="1200" smtClean="0">
              <a:latin typeface="Garamond" pitchFamily="18" charset="0"/>
            </a:endParaRPr>
          </a:p>
        </p:txBody>
      </p:sp>
      <p:grpSp>
        <p:nvGrpSpPr>
          <p:cNvPr id="32771" name="Group 2"/>
          <p:cNvGrpSpPr>
            <a:grpSpLocks/>
          </p:cNvGrpSpPr>
          <p:nvPr/>
        </p:nvGrpSpPr>
        <p:grpSpPr bwMode="auto">
          <a:xfrm>
            <a:off x="4706938" y="2203450"/>
            <a:ext cx="3956050" cy="3797300"/>
            <a:chOff x="1716" y="1558"/>
            <a:chExt cx="2165" cy="2163"/>
          </a:xfrm>
        </p:grpSpPr>
        <p:sp>
          <p:nvSpPr>
            <p:cNvPr id="32775" name="Line 3"/>
            <p:cNvSpPr>
              <a:spLocks noChangeShapeType="1"/>
            </p:cNvSpPr>
            <p:nvPr/>
          </p:nvSpPr>
          <p:spPr bwMode="auto">
            <a:xfrm flipH="1">
              <a:off x="1731" y="2893"/>
              <a:ext cx="1112"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6" name="Line 4"/>
            <p:cNvSpPr>
              <a:spLocks noChangeShapeType="1"/>
            </p:cNvSpPr>
            <p:nvPr/>
          </p:nvSpPr>
          <p:spPr bwMode="auto">
            <a:xfrm flipH="1">
              <a:off x="1731" y="2338"/>
              <a:ext cx="297"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7" name="Freeform 5"/>
            <p:cNvSpPr>
              <a:spLocks noEditPoints="1"/>
            </p:cNvSpPr>
            <p:nvPr/>
          </p:nvSpPr>
          <p:spPr bwMode="auto">
            <a:xfrm>
              <a:off x="2350" y="2497"/>
              <a:ext cx="95" cy="253"/>
            </a:xfrm>
            <a:custGeom>
              <a:avLst/>
              <a:gdLst>
                <a:gd name="T0" fmla="*/ 32 w 95"/>
                <a:gd name="T1" fmla="*/ 253 h 253"/>
                <a:gd name="T2" fmla="*/ 64 w 95"/>
                <a:gd name="T3" fmla="*/ 253 h 253"/>
                <a:gd name="T4" fmla="*/ 16 w 95"/>
                <a:gd name="T5" fmla="*/ 236 h 253"/>
                <a:gd name="T6" fmla="*/ 79 w 95"/>
                <a:gd name="T7" fmla="*/ 236 h 253"/>
                <a:gd name="T8" fmla="*/ 0 w 95"/>
                <a:gd name="T9" fmla="*/ 219 h 253"/>
                <a:gd name="T10" fmla="*/ 95 w 95"/>
                <a:gd name="T11" fmla="*/ 219 h 253"/>
                <a:gd name="T12" fmla="*/ 48 w 95"/>
                <a:gd name="T13" fmla="*/ 0 h 253"/>
                <a:gd name="T14" fmla="*/ 48 w 95"/>
                <a:gd name="T15" fmla="*/ 219 h 253"/>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3"/>
                <a:gd name="T26" fmla="*/ 95 w 9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3">
                  <a:moveTo>
                    <a:pt x="32" y="253"/>
                  </a:moveTo>
                  <a:lnTo>
                    <a:pt x="64" y="253"/>
                  </a:lnTo>
                  <a:moveTo>
                    <a:pt x="16" y="236"/>
                  </a:moveTo>
                  <a:lnTo>
                    <a:pt x="79" y="236"/>
                  </a:lnTo>
                  <a:moveTo>
                    <a:pt x="0" y="219"/>
                  </a:moveTo>
                  <a:lnTo>
                    <a:pt x="95" y="219"/>
                  </a:lnTo>
                  <a:moveTo>
                    <a:pt x="48" y="0"/>
                  </a:moveTo>
                  <a:lnTo>
                    <a:pt x="48" y="219"/>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8" name="Oval 6"/>
            <p:cNvSpPr>
              <a:spLocks noChangeArrowheads="1"/>
            </p:cNvSpPr>
            <p:nvPr/>
          </p:nvSpPr>
          <p:spPr bwMode="auto">
            <a:xfrm>
              <a:off x="1716" y="2877"/>
              <a:ext cx="30" cy="31"/>
            </a:xfrm>
            <a:prstGeom prst="ellipse">
              <a:avLst/>
            </a:prstGeom>
            <a:solidFill>
              <a:srgbClr val="FFFFFF"/>
            </a:solidFill>
            <a:ln w="0">
              <a:solidFill>
                <a:srgbClr val="000000"/>
              </a:solidFill>
              <a:round/>
              <a:headEnd/>
              <a:tailEnd/>
            </a:ln>
          </p:spPr>
          <p:txBody>
            <a:bodyPr/>
            <a:lstStyle/>
            <a:p>
              <a:endParaRPr lang="en-US"/>
            </a:p>
          </p:txBody>
        </p:sp>
        <p:sp>
          <p:nvSpPr>
            <p:cNvPr id="32779" name="Oval 7"/>
            <p:cNvSpPr>
              <a:spLocks noChangeArrowheads="1"/>
            </p:cNvSpPr>
            <p:nvPr/>
          </p:nvSpPr>
          <p:spPr bwMode="auto">
            <a:xfrm>
              <a:off x="1716" y="2877"/>
              <a:ext cx="30" cy="3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0" name="Line 8"/>
            <p:cNvSpPr>
              <a:spLocks noChangeShapeType="1"/>
            </p:cNvSpPr>
            <p:nvPr/>
          </p:nvSpPr>
          <p:spPr bwMode="auto">
            <a:xfrm>
              <a:off x="2591" y="2338"/>
              <a:ext cx="34"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Freeform 9"/>
            <p:cNvSpPr>
              <a:spLocks/>
            </p:cNvSpPr>
            <p:nvPr/>
          </p:nvSpPr>
          <p:spPr bwMode="auto">
            <a:xfrm>
              <a:off x="2612" y="2310"/>
              <a:ext cx="53" cy="56"/>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2782" name="Oval 10"/>
            <p:cNvSpPr>
              <a:spLocks noChangeArrowheads="1"/>
            </p:cNvSpPr>
            <p:nvPr/>
          </p:nvSpPr>
          <p:spPr bwMode="auto">
            <a:xfrm>
              <a:off x="1716" y="2322"/>
              <a:ext cx="30" cy="32"/>
            </a:xfrm>
            <a:prstGeom prst="ellipse">
              <a:avLst/>
            </a:prstGeom>
            <a:solidFill>
              <a:srgbClr val="FFFFFF"/>
            </a:solidFill>
            <a:ln w="0">
              <a:solidFill>
                <a:srgbClr val="000000"/>
              </a:solidFill>
              <a:round/>
              <a:headEnd/>
              <a:tailEnd/>
            </a:ln>
          </p:spPr>
          <p:txBody>
            <a:bodyPr/>
            <a:lstStyle/>
            <a:p>
              <a:endParaRPr lang="en-US"/>
            </a:p>
          </p:txBody>
        </p:sp>
        <p:sp>
          <p:nvSpPr>
            <p:cNvPr id="32783" name="Oval 11"/>
            <p:cNvSpPr>
              <a:spLocks noChangeArrowheads="1"/>
            </p:cNvSpPr>
            <p:nvPr/>
          </p:nvSpPr>
          <p:spPr bwMode="auto">
            <a:xfrm>
              <a:off x="1716" y="2322"/>
              <a:ext cx="30" cy="3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4" name="Rectangle 12"/>
            <p:cNvSpPr>
              <a:spLocks noChangeArrowheads="1"/>
            </p:cNvSpPr>
            <p:nvPr/>
          </p:nvSpPr>
          <p:spPr bwMode="auto">
            <a:xfrm>
              <a:off x="2038" y="242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endParaRPr lang="en-US" sz="1800"/>
            </a:p>
          </p:txBody>
        </p:sp>
        <p:sp>
          <p:nvSpPr>
            <p:cNvPr id="32785" name="Rectangle 13"/>
            <p:cNvSpPr>
              <a:spLocks noChangeArrowheads="1"/>
            </p:cNvSpPr>
            <p:nvPr/>
          </p:nvSpPr>
          <p:spPr bwMode="auto">
            <a:xfrm>
              <a:off x="2075" y="2484"/>
              <a:ext cx="5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os</a:t>
              </a:r>
              <a:endParaRPr lang="en-US" sz="1800"/>
            </a:p>
          </p:txBody>
        </p:sp>
        <p:sp>
          <p:nvSpPr>
            <p:cNvPr id="32786" name="Rectangle 14"/>
            <p:cNvSpPr>
              <a:spLocks noChangeArrowheads="1"/>
            </p:cNvSpPr>
            <p:nvPr/>
          </p:nvSpPr>
          <p:spPr bwMode="auto">
            <a:xfrm>
              <a:off x="2876" y="2276"/>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2787" name="Rectangle 15"/>
            <p:cNvSpPr>
              <a:spLocks noChangeArrowheads="1"/>
            </p:cNvSpPr>
            <p:nvPr/>
          </p:nvSpPr>
          <p:spPr bwMode="auto">
            <a:xfrm>
              <a:off x="2883" y="2825"/>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2788" name="Line 16"/>
            <p:cNvSpPr>
              <a:spLocks noChangeShapeType="1"/>
            </p:cNvSpPr>
            <p:nvPr/>
          </p:nvSpPr>
          <p:spPr bwMode="auto">
            <a:xfrm>
              <a:off x="2843" y="2228"/>
              <a:ext cx="0" cy="76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17"/>
            <p:cNvSpPr>
              <a:spLocks noChangeShapeType="1"/>
            </p:cNvSpPr>
            <p:nvPr/>
          </p:nvSpPr>
          <p:spPr bwMode="auto">
            <a:xfrm flipV="1">
              <a:off x="2843" y="2608"/>
              <a:ext cx="618" cy="38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18"/>
            <p:cNvSpPr>
              <a:spLocks noChangeShapeType="1"/>
            </p:cNvSpPr>
            <p:nvPr/>
          </p:nvSpPr>
          <p:spPr bwMode="auto">
            <a:xfrm>
              <a:off x="2843" y="2228"/>
              <a:ext cx="618" cy="38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19"/>
            <p:cNvSpPr>
              <a:spLocks noChangeShapeType="1"/>
            </p:cNvSpPr>
            <p:nvPr/>
          </p:nvSpPr>
          <p:spPr bwMode="auto">
            <a:xfrm flipH="1">
              <a:off x="2176" y="2338"/>
              <a:ext cx="667"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Oval 20"/>
            <p:cNvSpPr>
              <a:spLocks noChangeArrowheads="1"/>
            </p:cNvSpPr>
            <p:nvPr/>
          </p:nvSpPr>
          <p:spPr bwMode="auto">
            <a:xfrm>
              <a:off x="1998" y="2243"/>
              <a:ext cx="178" cy="190"/>
            </a:xfrm>
            <a:prstGeom prst="ellipse">
              <a:avLst/>
            </a:prstGeom>
            <a:solidFill>
              <a:srgbClr val="FFFFFF"/>
            </a:solidFill>
            <a:ln w="0">
              <a:solidFill>
                <a:srgbClr val="000000"/>
              </a:solidFill>
              <a:round/>
              <a:headEnd/>
              <a:tailEnd/>
            </a:ln>
          </p:spPr>
          <p:txBody>
            <a:bodyPr/>
            <a:lstStyle/>
            <a:p>
              <a:endParaRPr lang="en-US"/>
            </a:p>
          </p:txBody>
        </p:sp>
        <p:sp>
          <p:nvSpPr>
            <p:cNvPr id="32793" name="Oval 21"/>
            <p:cNvSpPr>
              <a:spLocks noChangeArrowheads="1"/>
            </p:cNvSpPr>
            <p:nvPr/>
          </p:nvSpPr>
          <p:spPr bwMode="auto">
            <a:xfrm>
              <a:off x="1998" y="2243"/>
              <a:ext cx="178" cy="19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4" name="Oval 22"/>
            <p:cNvSpPr>
              <a:spLocks noChangeArrowheads="1"/>
            </p:cNvSpPr>
            <p:nvPr/>
          </p:nvSpPr>
          <p:spPr bwMode="auto">
            <a:xfrm>
              <a:off x="2309" y="2465"/>
              <a:ext cx="178" cy="190"/>
            </a:xfrm>
            <a:prstGeom prst="ellipse">
              <a:avLst/>
            </a:prstGeom>
            <a:solidFill>
              <a:srgbClr val="FFFFFF"/>
            </a:solidFill>
            <a:ln w="0">
              <a:solidFill>
                <a:srgbClr val="000000"/>
              </a:solidFill>
              <a:round/>
              <a:headEnd/>
              <a:tailEnd/>
            </a:ln>
          </p:spPr>
          <p:txBody>
            <a:bodyPr/>
            <a:lstStyle/>
            <a:p>
              <a:endParaRPr lang="en-US"/>
            </a:p>
          </p:txBody>
        </p:sp>
        <p:sp>
          <p:nvSpPr>
            <p:cNvPr id="32795" name="Oval 23"/>
            <p:cNvSpPr>
              <a:spLocks noChangeArrowheads="1"/>
            </p:cNvSpPr>
            <p:nvPr/>
          </p:nvSpPr>
          <p:spPr bwMode="auto">
            <a:xfrm>
              <a:off x="2309" y="2465"/>
              <a:ext cx="178" cy="19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6" name="Line 24"/>
            <p:cNvSpPr>
              <a:spLocks noChangeShapeType="1"/>
            </p:cNvSpPr>
            <p:nvPr/>
          </p:nvSpPr>
          <p:spPr bwMode="auto">
            <a:xfrm flipV="1">
              <a:off x="2398" y="2338"/>
              <a:ext cx="0" cy="127"/>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Rectangle 25"/>
            <p:cNvSpPr>
              <a:spLocks noChangeArrowheads="1"/>
            </p:cNvSpPr>
            <p:nvPr/>
          </p:nvSpPr>
          <p:spPr bwMode="auto">
            <a:xfrm>
              <a:off x="2179" y="2350"/>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2798" name="Rectangle 26"/>
            <p:cNvSpPr>
              <a:spLocks noChangeArrowheads="1"/>
            </p:cNvSpPr>
            <p:nvPr/>
          </p:nvSpPr>
          <p:spPr bwMode="auto">
            <a:xfrm>
              <a:off x="2512" y="2499"/>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Bp</a:t>
              </a:r>
              <a:endParaRPr lang="en-US" sz="1100" baseline="30000">
                <a:solidFill>
                  <a:srgbClr val="000000"/>
                </a:solidFill>
              </a:endParaRPr>
            </a:p>
          </p:txBody>
        </p:sp>
        <p:sp>
          <p:nvSpPr>
            <p:cNvPr id="32799" name="Oval 27"/>
            <p:cNvSpPr>
              <a:spLocks noChangeArrowheads="1"/>
            </p:cNvSpPr>
            <p:nvPr/>
          </p:nvSpPr>
          <p:spPr bwMode="auto">
            <a:xfrm>
              <a:off x="2384" y="2322"/>
              <a:ext cx="29" cy="32"/>
            </a:xfrm>
            <a:prstGeom prst="ellipse">
              <a:avLst/>
            </a:prstGeom>
            <a:solidFill>
              <a:srgbClr val="000000"/>
            </a:solidFill>
            <a:ln w="0">
              <a:solidFill>
                <a:srgbClr val="000000"/>
              </a:solidFill>
              <a:round/>
              <a:headEnd/>
              <a:tailEnd/>
            </a:ln>
          </p:spPr>
          <p:txBody>
            <a:bodyPr/>
            <a:lstStyle/>
            <a:p>
              <a:endParaRPr lang="en-US"/>
            </a:p>
          </p:txBody>
        </p:sp>
        <p:sp>
          <p:nvSpPr>
            <p:cNvPr id="32800" name="Oval 28"/>
            <p:cNvSpPr>
              <a:spLocks noChangeArrowheads="1"/>
            </p:cNvSpPr>
            <p:nvPr/>
          </p:nvSpPr>
          <p:spPr bwMode="auto">
            <a:xfrm>
              <a:off x="2384" y="2322"/>
              <a:ext cx="29" cy="3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1" name="Line 29"/>
            <p:cNvSpPr>
              <a:spLocks noChangeShapeType="1"/>
            </p:cNvSpPr>
            <p:nvPr/>
          </p:nvSpPr>
          <p:spPr bwMode="auto">
            <a:xfrm>
              <a:off x="2591" y="2893"/>
              <a:ext cx="34"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Freeform 30"/>
            <p:cNvSpPr>
              <a:spLocks/>
            </p:cNvSpPr>
            <p:nvPr/>
          </p:nvSpPr>
          <p:spPr bwMode="auto">
            <a:xfrm>
              <a:off x="2612" y="2864"/>
              <a:ext cx="53" cy="57"/>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114" y="61"/>
                  </a:moveTo>
                  <a:lnTo>
                    <a:pt x="0" y="122"/>
                  </a:lnTo>
                  <a:cubicBezTo>
                    <a:pt x="18" y="84"/>
                    <a:pt x="18" y="39"/>
                    <a:pt x="0" y="0"/>
                  </a:cubicBezTo>
                  <a:lnTo>
                    <a:pt x="114" y="6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2803" name="Freeform 31"/>
            <p:cNvSpPr>
              <a:spLocks noEditPoints="1"/>
            </p:cNvSpPr>
            <p:nvPr/>
          </p:nvSpPr>
          <p:spPr bwMode="auto">
            <a:xfrm>
              <a:off x="2350" y="3051"/>
              <a:ext cx="95" cy="254"/>
            </a:xfrm>
            <a:custGeom>
              <a:avLst/>
              <a:gdLst>
                <a:gd name="T0" fmla="*/ 32 w 95"/>
                <a:gd name="T1" fmla="*/ 254 h 254"/>
                <a:gd name="T2" fmla="*/ 64 w 95"/>
                <a:gd name="T3" fmla="*/ 254 h 254"/>
                <a:gd name="T4" fmla="*/ 16 w 95"/>
                <a:gd name="T5" fmla="*/ 237 h 254"/>
                <a:gd name="T6" fmla="*/ 79 w 95"/>
                <a:gd name="T7" fmla="*/ 237 h 254"/>
                <a:gd name="T8" fmla="*/ 0 w 95"/>
                <a:gd name="T9" fmla="*/ 220 h 254"/>
                <a:gd name="T10" fmla="*/ 95 w 95"/>
                <a:gd name="T11" fmla="*/ 220 h 254"/>
                <a:gd name="T12" fmla="*/ 48 w 95"/>
                <a:gd name="T13" fmla="*/ 0 h 254"/>
                <a:gd name="T14" fmla="*/ 48 w 95"/>
                <a:gd name="T15" fmla="*/ 220 h 25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4"/>
                <a:gd name="T26" fmla="*/ 95 w 95"/>
                <a:gd name="T27" fmla="*/ 254 h 2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4">
                  <a:moveTo>
                    <a:pt x="32" y="254"/>
                  </a:moveTo>
                  <a:lnTo>
                    <a:pt x="64" y="254"/>
                  </a:lnTo>
                  <a:moveTo>
                    <a:pt x="16" y="237"/>
                  </a:moveTo>
                  <a:lnTo>
                    <a:pt x="79" y="237"/>
                  </a:lnTo>
                  <a:moveTo>
                    <a:pt x="0" y="220"/>
                  </a:moveTo>
                  <a:lnTo>
                    <a:pt x="95" y="220"/>
                  </a:lnTo>
                  <a:moveTo>
                    <a:pt x="48" y="0"/>
                  </a:moveTo>
                  <a:lnTo>
                    <a:pt x="48" y="22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04" name="Line 32"/>
            <p:cNvSpPr>
              <a:spLocks noChangeShapeType="1"/>
            </p:cNvSpPr>
            <p:nvPr/>
          </p:nvSpPr>
          <p:spPr bwMode="auto">
            <a:xfrm flipV="1">
              <a:off x="2398" y="2893"/>
              <a:ext cx="0" cy="126"/>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5" name="Oval 33"/>
            <p:cNvSpPr>
              <a:spLocks noChangeArrowheads="1"/>
            </p:cNvSpPr>
            <p:nvPr/>
          </p:nvSpPr>
          <p:spPr bwMode="auto">
            <a:xfrm>
              <a:off x="2384" y="2877"/>
              <a:ext cx="29" cy="31"/>
            </a:xfrm>
            <a:prstGeom prst="ellipse">
              <a:avLst/>
            </a:prstGeom>
            <a:solidFill>
              <a:srgbClr val="000000"/>
            </a:solidFill>
            <a:ln w="0">
              <a:solidFill>
                <a:srgbClr val="000000"/>
              </a:solidFill>
              <a:round/>
              <a:headEnd/>
              <a:tailEnd/>
            </a:ln>
          </p:spPr>
          <p:txBody>
            <a:bodyPr/>
            <a:lstStyle/>
            <a:p>
              <a:endParaRPr lang="en-US"/>
            </a:p>
          </p:txBody>
        </p:sp>
        <p:sp>
          <p:nvSpPr>
            <p:cNvPr id="32806" name="Oval 34"/>
            <p:cNvSpPr>
              <a:spLocks noChangeArrowheads="1"/>
            </p:cNvSpPr>
            <p:nvPr/>
          </p:nvSpPr>
          <p:spPr bwMode="auto">
            <a:xfrm>
              <a:off x="2384" y="2877"/>
              <a:ext cx="29" cy="3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7" name="Rectangle 35"/>
            <p:cNvSpPr>
              <a:spLocks noChangeArrowheads="1"/>
            </p:cNvSpPr>
            <p:nvPr/>
          </p:nvSpPr>
          <p:spPr bwMode="auto">
            <a:xfrm>
              <a:off x="2564" y="2782"/>
              <a:ext cx="15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 = 0</a:t>
              </a:r>
              <a:endParaRPr lang="en-US" sz="1800"/>
            </a:p>
          </p:txBody>
        </p:sp>
        <p:sp>
          <p:nvSpPr>
            <p:cNvPr id="32808" name="Rectangle 36"/>
            <p:cNvSpPr>
              <a:spLocks noChangeArrowheads="1"/>
            </p:cNvSpPr>
            <p:nvPr/>
          </p:nvSpPr>
          <p:spPr bwMode="auto">
            <a:xfrm>
              <a:off x="2564" y="2225"/>
              <a:ext cx="15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 = 0</a:t>
              </a:r>
              <a:endParaRPr lang="en-US" sz="1800"/>
            </a:p>
          </p:txBody>
        </p:sp>
        <p:sp>
          <p:nvSpPr>
            <p:cNvPr id="32809" name="Freeform 37"/>
            <p:cNvSpPr>
              <a:spLocks noEditPoints="1"/>
            </p:cNvSpPr>
            <p:nvPr/>
          </p:nvSpPr>
          <p:spPr bwMode="auto">
            <a:xfrm>
              <a:off x="1876" y="1558"/>
              <a:ext cx="7" cy="2158"/>
            </a:xfrm>
            <a:custGeom>
              <a:avLst/>
              <a:gdLst>
                <a:gd name="T0" fmla="*/ 0 w 16"/>
                <a:gd name="T1" fmla="*/ 0 h 4649"/>
                <a:gd name="T2" fmla="*/ 0 w 16"/>
                <a:gd name="T3" fmla="*/ 0 h 4649"/>
                <a:gd name="T4" fmla="*/ 0 w 16"/>
                <a:gd name="T5" fmla="*/ 0 h 4649"/>
                <a:gd name="T6" fmla="*/ 0 w 16"/>
                <a:gd name="T7" fmla="*/ 1 h 4649"/>
                <a:gd name="T8" fmla="*/ 0 w 16"/>
                <a:gd name="T9" fmla="*/ 1 h 4649"/>
                <a:gd name="T10" fmla="*/ 0 w 16"/>
                <a:gd name="T11" fmla="*/ 1 h 4649"/>
                <a:gd name="T12" fmla="*/ 0 w 16"/>
                <a:gd name="T13" fmla="*/ 1 h 4649"/>
                <a:gd name="T14" fmla="*/ 0 w 16"/>
                <a:gd name="T15" fmla="*/ 1 h 4649"/>
                <a:gd name="T16" fmla="*/ 0 w 16"/>
                <a:gd name="T17" fmla="*/ 1 h 4649"/>
                <a:gd name="T18" fmla="*/ 0 w 16"/>
                <a:gd name="T19" fmla="*/ 2 h 4649"/>
                <a:gd name="T20" fmla="*/ 0 w 16"/>
                <a:gd name="T21" fmla="*/ 2 h 4649"/>
                <a:gd name="T22" fmla="*/ 0 w 16"/>
                <a:gd name="T23" fmla="*/ 2 h 4649"/>
                <a:gd name="T24" fmla="*/ 0 w 16"/>
                <a:gd name="T25" fmla="*/ 2 h 4649"/>
                <a:gd name="T26" fmla="*/ 0 w 16"/>
                <a:gd name="T27" fmla="*/ 2 h 4649"/>
                <a:gd name="T28" fmla="*/ 0 w 16"/>
                <a:gd name="T29" fmla="*/ 3 h 4649"/>
                <a:gd name="T30" fmla="*/ 0 w 16"/>
                <a:gd name="T31" fmla="*/ 3 h 4649"/>
                <a:gd name="T32" fmla="*/ 0 w 16"/>
                <a:gd name="T33" fmla="*/ 3 h 4649"/>
                <a:gd name="T34" fmla="*/ 0 w 16"/>
                <a:gd name="T35" fmla="*/ 3 h 4649"/>
                <a:gd name="T36" fmla="*/ 0 w 16"/>
                <a:gd name="T37" fmla="*/ 3 h 4649"/>
                <a:gd name="T38" fmla="*/ 0 w 16"/>
                <a:gd name="T39" fmla="*/ 4 h 4649"/>
                <a:gd name="T40" fmla="*/ 0 w 16"/>
                <a:gd name="T41" fmla="*/ 4 h 4649"/>
                <a:gd name="T42" fmla="*/ 0 w 16"/>
                <a:gd name="T43" fmla="*/ 4 h 4649"/>
                <a:gd name="T44" fmla="*/ 0 w 16"/>
                <a:gd name="T45" fmla="*/ 4 h 4649"/>
                <a:gd name="T46" fmla="*/ 0 w 16"/>
                <a:gd name="T47" fmla="*/ 4 h 4649"/>
                <a:gd name="T48" fmla="*/ 0 w 16"/>
                <a:gd name="T49" fmla="*/ 5 h 4649"/>
                <a:gd name="T50" fmla="*/ 0 w 16"/>
                <a:gd name="T51" fmla="*/ 5 h 4649"/>
                <a:gd name="T52" fmla="*/ 0 w 16"/>
                <a:gd name="T53" fmla="*/ 5 h 4649"/>
                <a:gd name="T54" fmla="*/ 0 w 16"/>
                <a:gd name="T55" fmla="*/ 5 h 4649"/>
                <a:gd name="T56" fmla="*/ 0 w 16"/>
                <a:gd name="T57" fmla="*/ 5 h 4649"/>
                <a:gd name="T58" fmla="*/ 0 w 16"/>
                <a:gd name="T59" fmla="*/ 6 h 4649"/>
                <a:gd name="T60" fmla="*/ 0 w 16"/>
                <a:gd name="T61" fmla="*/ 6 h 4649"/>
                <a:gd name="T62" fmla="*/ 0 w 16"/>
                <a:gd name="T63" fmla="*/ 6 h 4649"/>
                <a:gd name="T64" fmla="*/ 0 w 16"/>
                <a:gd name="T65" fmla="*/ 6 h 4649"/>
                <a:gd name="T66" fmla="*/ 0 w 16"/>
                <a:gd name="T67" fmla="*/ 6 h 4649"/>
                <a:gd name="T68" fmla="*/ 0 w 16"/>
                <a:gd name="T69" fmla="*/ 6 h 4649"/>
                <a:gd name="T70" fmla="*/ 0 w 16"/>
                <a:gd name="T71" fmla="*/ 6 h 4649"/>
                <a:gd name="T72" fmla="*/ 0 w 16"/>
                <a:gd name="T73" fmla="*/ 6 h 4649"/>
                <a:gd name="T74" fmla="*/ 0 w 16"/>
                <a:gd name="T75" fmla="*/ 7 h 4649"/>
                <a:gd name="T76" fmla="*/ 0 w 16"/>
                <a:gd name="T77" fmla="*/ 7 h 4649"/>
                <a:gd name="T78" fmla="*/ 0 w 16"/>
                <a:gd name="T79" fmla="*/ 7 h 4649"/>
                <a:gd name="T80" fmla="*/ 0 w 16"/>
                <a:gd name="T81" fmla="*/ 7 h 4649"/>
                <a:gd name="T82" fmla="*/ 0 w 16"/>
                <a:gd name="T83" fmla="*/ 7 h 4649"/>
                <a:gd name="T84" fmla="*/ 0 w 16"/>
                <a:gd name="T85" fmla="*/ 7 h 4649"/>
                <a:gd name="T86" fmla="*/ 0 w 16"/>
                <a:gd name="T87" fmla="*/ 8 h 4649"/>
                <a:gd name="T88" fmla="*/ 0 w 16"/>
                <a:gd name="T89" fmla="*/ 8 h 4649"/>
                <a:gd name="T90" fmla="*/ 0 w 16"/>
                <a:gd name="T91" fmla="*/ 8 h 4649"/>
                <a:gd name="T92" fmla="*/ 0 w 16"/>
                <a:gd name="T93" fmla="*/ 8 h 4649"/>
                <a:gd name="T94" fmla="*/ 0 w 16"/>
                <a:gd name="T95" fmla="*/ 9 h 4649"/>
                <a:gd name="T96" fmla="*/ 0 w 16"/>
                <a:gd name="T97" fmla="*/ 9 h 4649"/>
                <a:gd name="T98" fmla="*/ 0 w 16"/>
                <a:gd name="T99" fmla="*/ 9 h 4649"/>
                <a:gd name="T100" fmla="*/ 0 w 16"/>
                <a:gd name="T101" fmla="*/ 9 h 4649"/>
                <a:gd name="T102" fmla="*/ 0 w 16"/>
                <a:gd name="T103" fmla="*/ 9 h 4649"/>
                <a:gd name="T104" fmla="*/ 0 w 16"/>
                <a:gd name="T105" fmla="*/ 10 h 4649"/>
                <a:gd name="T106" fmla="*/ 0 w 16"/>
                <a:gd name="T107" fmla="*/ 10 h 4649"/>
                <a:gd name="T108" fmla="*/ 0 w 16"/>
                <a:gd name="T109" fmla="*/ 10 h 4649"/>
                <a:gd name="T110" fmla="*/ 0 w 16"/>
                <a:gd name="T111" fmla="*/ 10 h 46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
                <a:gd name="T169" fmla="*/ 0 h 4649"/>
                <a:gd name="T170" fmla="*/ 16 w 16"/>
                <a:gd name="T171" fmla="*/ 4649 h 46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 h="4649">
                  <a:moveTo>
                    <a:pt x="16" y="8"/>
                  </a:moveTo>
                  <a:lnTo>
                    <a:pt x="16" y="57"/>
                  </a:lnTo>
                  <a:cubicBezTo>
                    <a:pt x="16" y="61"/>
                    <a:pt x="13" y="65"/>
                    <a:pt x="8" y="65"/>
                  </a:cubicBezTo>
                  <a:cubicBezTo>
                    <a:pt x="4" y="65"/>
                    <a:pt x="0" y="61"/>
                    <a:pt x="0" y="57"/>
                  </a:cubicBezTo>
                  <a:lnTo>
                    <a:pt x="0" y="8"/>
                  </a:lnTo>
                  <a:cubicBezTo>
                    <a:pt x="0" y="3"/>
                    <a:pt x="4" y="0"/>
                    <a:pt x="8" y="0"/>
                  </a:cubicBezTo>
                  <a:cubicBezTo>
                    <a:pt x="13" y="0"/>
                    <a:pt x="16" y="3"/>
                    <a:pt x="16" y="8"/>
                  </a:cubicBezTo>
                  <a:close/>
                  <a:moveTo>
                    <a:pt x="16" y="105"/>
                  </a:moveTo>
                  <a:lnTo>
                    <a:pt x="16" y="154"/>
                  </a:lnTo>
                  <a:cubicBezTo>
                    <a:pt x="16" y="159"/>
                    <a:pt x="13" y="162"/>
                    <a:pt x="8" y="162"/>
                  </a:cubicBezTo>
                  <a:cubicBezTo>
                    <a:pt x="4" y="162"/>
                    <a:pt x="0" y="159"/>
                    <a:pt x="0" y="154"/>
                  </a:cubicBezTo>
                  <a:lnTo>
                    <a:pt x="0" y="105"/>
                  </a:lnTo>
                  <a:cubicBezTo>
                    <a:pt x="0" y="101"/>
                    <a:pt x="4" y="97"/>
                    <a:pt x="8" y="97"/>
                  </a:cubicBezTo>
                  <a:cubicBezTo>
                    <a:pt x="13" y="97"/>
                    <a:pt x="16" y="101"/>
                    <a:pt x="16" y="105"/>
                  </a:cubicBezTo>
                  <a:close/>
                  <a:moveTo>
                    <a:pt x="16" y="203"/>
                  </a:moveTo>
                  <a:lnTo>
                    <a:pt x="16" y="252"/>
                  </a:lnTo>
                  <a:cubicBezTo>
                    <a:pt x="16" y="256"/>
                    <a:pt x="13" y="260"/>
                    <a:pt x="8" y="260"/>
                  </a:cubicBezTo>
                  <a:cubicBezTo>
                    <a:pt x="4" y="260"/>
                    <a:pt x="0" y="256"/>
                    <a:pt x="0" y="252"/>
                  </a:cubicBezTo>
                  <a:lnTo>
                    <a:pt x="0" y="203"/>
                  </a:lnTo>
                  <a:cubicBezTo>
                    <a:pt x="0" y="198"/>
                    <a:pt x="4" y="195"/>
                    <a:pt x="8" y="195"/>
                  </a:cubicBezTo>
                  <a:cubicBezTo>
                    <a:pt x="13" y="195"/>
                    <a:pt x="16" y="198"/>
                    <a:pt x="16" y="203"/>
                  </a:cubicBezTo>
                  <a:close/>
                  <a:moveTo>
                    <a:pt x="16" y="301"/>
                  </a:moveTo>
                  <a:lnTo>
                    <a:pt x="16" y="349"/>
                  </a:lnTo>
                  <a:cubicBezTo>
                    <a:pt x="16" y="354"/>
                    <a:pt x="13" y="357"/>
                    <a:pt x="8" y="357"/>
                  </a:cubicBezTo>
                  <a:cubicBezTo>
                    <a:pt x="4" y="357"/>
                    <a:pt x="0" y="354"/>
                    <a:pt x="0" y="349"/>
                  </a:cubicBezTo>
                  <a:lnTo>
                    <a:pt x="0" y="301"/>
                  </a:lnTo>
                  <a:cubicBezTo>
                    <a:pt x="0" y="296"/>
                    <a:pt x="4" y="292"/>
                    <a:pt x="8" y="292"/>
                  </a:cubicBezTo>
                  <a:cubicBezTo>
                    <a:pt x="13" y="292"/>
                    <a:pt x="16" y="296"/>
                    <a:pt x="16" y="301"/>
                  </a:cubicBezTo>
                  <a:close/>
                  <a:moveTo>
                    <a:pt x="16" y="398"/>
                  </a:moveTo>
                  <a:lnTo>
                    <a:pt x="16" y="447"/>
                  </a:lnTo>
                  <a:cubicBezTo>
                    <a:pt x="16" y="451"/>
                    <a:pt x="13" y="455"/>
                    <a:pt x="8" y="455"/>
                  </a:cubicBezTo>
                  <a:cubicBezTo>
                    <a:pt x="4" y="455"/>
                    <a:pt x="0" y="451"/>
                    <a:pt x="0" y="447"/>
                  </a:cubicBezTo>
                  <a:lnTo>
                    <a:pt x="0" y="398"/>
                  </a:lnTo>
                  <a:cubicBezTo>
                    <a:pt x="0" y="394"/>
                    <a:pt x="4" y="390"/>
                    <a:pt x="8" y="390"/>
                  </a:cubicBezTo>
                  <a:cubicBezTo>
                    <a:pt x="13" y="390"/>
                    <a:pt x="16" y="394"/>
                    <a:pt x="16" y="398"/>
                  </a:cubicBezTo>
                  <a:close/>
                  <a:moveTo>
                    <a:pt x="16" y="496"/>
                  </a:moveTo>
                  <a:lnTo>
                    <a:pt x="16" y="544"/>
                  </a:lnTo>
                  <a:cubicBezTo>
                    <a:pt x="16" y="549"/>
                    <a:pt x="13" y="552"/>
                    <a:pt x="8" y="552"/>
                  </a:cubicBezTo>
                  <a:cubicBezTo>
                    <a:pt x="4" y="552"/>
                    <a:pt x="0" y="549"/>
                    <a:pt x="0" y="544"/>
                  </a:cubicBezTo>
                  <a:lnTo>
                    <a:pt x="0" y="496"/>
                  </a:lnTo>
                  <a:cubicBezTo>
                    <a:pt x="0" y="491"/>
                    <a:pt x="4" y="487"/>
                    <a:pt x="8" y="487"/>
                  </a:cubicBezTo>
                  <a:cubicBezTo>
                    <a:pt x="13" y="487"/>
                    <a:pt x="16" y="491"/>
                    <a:pt x="16" y="496"/>
                  </a:cubicBezTo>
                  <a:close/>
                  <a:moveTo>
                    <a:pt x="16" y="593"/>
                  </a:moveTo>
                  <a:lnTo>
                    <a:pt x="16" y="642"/>
                  </a:lnTo>
                  <a:cubicBezTo>
                    <a:pt x="16" y="646"/>
                    <a:pt x="13" y="650"/>
                    <a:pt x="8" y="650"/>
                  </a:cubicBezTo>
                  <a:cubicBezTo>
                    <a:pt x="4" y="650"/>
                    <a:pt x="0" y="646"/>
                    <a:pt x="0" y="642"/>
                  </a:cubicBezTo>
                  <a:lnTo>
                    <a:pt x="0" y="593"/>
                  </a:lnTo>
                  <a:cubicBezTo>
                    <a:pt x="0" y="589"/>
                    <a:pt x="4" y="585"/>
                    <a:pt x="8" y="585"/>
                  </a:cubicBezTo>
                  <a:cubicBezTo>
                    <a:pt x="13" y="585"/>
                    <a:pt x="16" y="589"/>
                    <a:pt x="16" y="593"/>
                  </a:cubicBezTo>
                  <a:close/>
                  <a:moveTo>
                    <a:pt x="16" y="691"/>
                  </a:moveTo>
                  <a:lnTo>
                    <a:pt x="16" y="739"/>
                  </a:lnTo>
                  <a:cubicBezTo>
                    <a:pt x="16" y="744"/>
                    <a:pt x="13" y="748"/>
                    <a:pt x="8" y="748"/>
                  </a:cubicBezTo>
                  <a:cubicBezTo>
                    <a:pt x="4" y="748"/>
                    <a:pt x="0" y="744"/>
                    <a:pt x="0" y="739"/>
                  </a:cubicBezTo>
                  <a:lnTo>
                    <a:pt x="0" y="691"/>
                  </a:lnTo>
                  <a:cubicBezTo>
                    <a:pt x="0" y="686"/>
                    <a:pt x="4" y="683"/>
                    <a:pt x="8" y="683"/>
                  </a:cubicBezTo>
                  <a:cubicBezTo>
                    <a:pt x="13" y="683"/>
                    <a:pt x="16" y="686"/>
                    <a:pt x="16" y="691"/>
                  </a:cubicBezTo>
                  <a:close/>
                  <a:moveTo>
                    <a:pt x="16" y="788"/>
                  </a:moveTo>
                  <a:lnTo>
                    <a:pt x="16" y="837"/>
                  </a:lnTo>
                  <a:cubicBezTo>
                    <a:pt x="16" y="841"/>
                    <a:pt x="13" y="845"/>
                    <a:pt x="8" y="845"/>
                  </a:cubicBezTo>
                  <a:cubicBezTo>
                    <a:pt x="4" y="845"/>
                    <a:pt x="0" y="841"/>
                    <a:pt x="0" y="837"/>
                  </a:cubicBezTo>
                  <a:lnTo>
                    <a:pt x="0" y="788"/>
                  </a:lnTo>
                  <a:cubicBezTo>
                    <a:pt x="0" y="784"/>
                    <a:pt x="4" y="780"/>
                    <a:pt x="8" y="780"/>
                  </a:cubicBezTo>
                  <a:cubicBezTo>
                    <a:pt x="13" y="780"/>
                    <a:pt x="16" y="784"/>
                    <a:pt x="16" y="788"/>
                  </a:cubicBezTo>
                  <a:close/>
                  <a:moveTo>
                    <a:pt x="16" y="886"/>
                  </a:moveTo>
                  <a:lnTo>
                    <a:pt x="16" y="934"/>
                  </a:lnTo>
                  <a:cubicBezTo>
                    <a:pt x="16" y="939"/>
                    <a:pt x="13" y="943"/>
                    <a:pt x="8" y="943"/>
                  </a:cubicBezTo>
                  <a:cubicBezTo>
                    <a:pt x="4" y="943"/>
                    <a:pt x="0" y="939"/>
                    <a:pt x="0" y="934"/>
                  </a:cubicBezTo>
                  <a:lnTo>
                    <a:pt x="0" y="886"/>
                  </a:lnTo>
                  <a:cubicBezTo>
                    <a:pt x="0" y="881"/>
                    <a:pt x="4" y="878"/>
                    <a:pt x="8" y="878"/>
                  </a:cubicBezTo>
                  <a:cubicBezTo>
                    <a:pt x="13" y="878"/>
                    <a:pt x="16" y="881"/>
                    <a:pt x="16" y="886"/>
                  </a:cubicBezTo>
                  <a:close/>
                  <a:moveTo>
                    <a:pt x="16" y="983"/>
                  </a:moveTo>
                  <a:lnTo>
                    <a:pt x="16" y="1032"/>
                  </a:lnTo>
                  <a:cubicBezTo>
                    <a:pt x="16" y="1037"/>
                    <a:pt x="13" y="1040"/>
                    <a:pt x="8" y="1040"/>
                  </a:cubicBezTo>
                  <a:cubicBezTo>
                    <a:pt x="4" y="1040"/>
                    <a:pt x="0" y="1037"/>
                    <a:pt x="0" y="1032"/>
                  </a:cubicBezTo>
                  <a:lnTo>
                    <a:pt x="0" y="983"/>
                  </a:lnTo>
                  <a:cubicBezTo>
                    <a:pt x="0" y="979"/>
                    <a:pt x="4" y="975"/>
                    <a:pt x="8" y="975"/>
                  </a:cubicBezTo>
                  <a:cubicBezTo>
                    <a:pt x="13" y="975"/>
                    <a:pt x="16" y="979"/>
                    <a:pt x="16" y="983"/>
                  </a:cubicBezTo>
                  <a:close/>
                  <a:moveTo>
                    <a:pt x="16" y="1081"/>
                  </a:moveTo>
                  <a:lnTo>
                    <a:pt x="16" y="1130"/>
                  </a:lnTo>
                  <a:cubicBezTo>
                    <a:pt x="16" y="1134"/>
                    <a:pt x="13" y="1138"/>
                    <a:pt x="8" y="1138"/>
                  </a:cubicBezTo>
                  <a:cubicBezTo>
                    <a:pt x="4" y="1138"/>
                    <a:pt x="0" y="1134"/>
                    <a:pt x="0" y="1130"/>
                  </a:cubicBezTo>
                  <a:lnTo>
                    <a:pt x="0" y="1081"/>
                  </a:lnTo>
                  <a:cubicBezTo>
                    <a:pt x="0" y="1076"/>
                    <a:pt x="4" y="1073"/>
                    <a:pt x="8" y="1073"/>
                  </a:cubicBezTo>
                  <a:cubicBezTo>
                    <a:pt x="13" y="1073"/>
                    <a:pt x="16" y="1076"/>
                    <a:pt x="16" y="1081"/>
                  </a:cubicBezTo>
                  <a:close/>
                  <a:moveTo>
                    <a:pt x="16" y="1178"/>
                  </a:moveTo>
                  <a:lnTo>
                    <a:pt x="16" y="1227"/>
                  </a:lnTo>
                  <a:cubicBezTo>
                    <a:pt x="16" y="1232"/>
                    <a:pt x="13" y="1235"/>
                    <a:pt x="8" y="1235"/>
                  </a:cubicBezTo>
                  <a:cubicBezTo>
                    <a:pt x="4" y="1235"/>
                    <a:pt x="0" y="1232"/>
                    <a:pt x="0" y="1227"/>
                  </a:cubicBezTo>
                  <a:lnTo>
                    <a:pt x="0" y="1178"/>
                  </a:lnTo>
                  <a:cubicBezTo>
                    <a:pt x="0" y="1174"/>
                    <a:pt x="4" y="1170"/>
                    <a:pt x="8" y="1170"/>
                  </a:cubicBezTo>
                  <a:cubicBezTo>
                    <a:pt x="13" y="1170"/>
                    <a:pt x="16" y="1174"/>
                    <a:pt x="16" y="1178"/>
                  </a:cubicBezTo>
                  <a:close/>
                  <a:moveTo>
                    <a:pt x="16" y="1276"/>
                  </a:moveTo>
                  <a:lnTo>
                    <a:pt x="16" y="1325"/>
                  </a:lnTo>
                  <a:cubicBezTo>
                    <a:pt x="16" y="1329"/>
                    <a:pt x="13" y="1333"/>
                    <a:pt x="8" y="1333"/>
                  </a:cubicBezTo>
                  <a:cubicBezTo>
                    <a:pt x="4" y="1333"/>
                    <a:pt x="0" y="1329"/>
                    <a:pt x="0" y="1325"/>
                  </a:cubicBezTo>
                  <a:lnTo>
                    <a:pt x="0" y="1276"/>
                  </a:lnTo>
                  <a:cubicBezTo>
                    <a:pt x="0" y="1271"/>
                    <a:pt x="4" y="1268"/>
                    <a:pt x="8" y="1268"/>
                  </a:cubicBezTo>
                  <a:cubicBezTo>
                    <a:pt x="13" y="1268"/>
                    <a:pt x="16" y="1271"/>
                    <a:pt x="16" y="1276"/>
                  </a:cubicBezTo>
                  <a:close/>
                  <a:moveTo>
                    <a:pt x="16" y="1373"/>
                  </a:moveTo>
                  <a:lnTo>
                    <a:pt x="16" y="1422"/>
                  </a:lnTo>
                  <a:cubicBezTo>
                    <a:pt x="16" y="1427"/>
                    <a:pt x="13" y="1430"/>
                    <a:pt x="8" y="1430"/>
                  </a:cubicBezTo>
                  <a:cubicBezTo>
                    <a:pt x="4" y="1430"/>
                    <a:pt x="0" y="1427"/>
                    <a:pt x="0" y="1422"/>
                  </a:cubicBezTo>
                  <a:lnTo>
                    <a:pt x="0" y="1373"/>
                  </a:lnTo>
                  <a:cubicBezTo>
                    <a:pt x="0" y="1369"/>
                    <a:pt x="4" y="1365"/>
                    <a:pt x="8" y="1365"/>
                  </a:cubicBezTo>
                  <a:cubicBezTo>
                    <a:pt x="13" y="1365"/>
                    <a:pt x="16" y="1369"/>
                    <a:pt x="16" y="1373"/>
                  </a:cubicBezTo>
                  <a:close/>
                  <a:moveTo>
                    <a:pt x="16" y="1471"/>
                  </a:moveTo>
                  <a:lnTo>
                    <a:pt x="16" y="1520"/>
                  </a:lnTo>
                  <a:cubicBezTo>
                    <a:pt x="16" y="1524"/>
                    <a:pt x="13" y="1528"/>
                    <a:pt x="8" y="1528"/>
                  </a:cubicBezTo>
                  <a:cubicBezTo>
                    <a:pt x="4" y="1528"/>
                    <a:pt x="0" y="1524"/>
                    <a:pt x="0" y="1520"/>
                  </a:cubicBezTo>
                  <a:lnTo>
                    <a:pt x="0" y="1471"/>
                  </a:lnTo>
                  <a:cubicBezTo>
                    <a:pt x="0" y="1466"/>
                    <a:pt x="4" y="1463"/>
                    <a:pt x="8" y="1463"/>
                  </a:cubicBezTo>
                  <a:cubicBezTo>
                    <a:pt x="13" y="1463"/>
                    <a:pt x="16" y="1466"/>
                    <a:pt x="16" y="1471"/>
                  </a:cubicBezTo>
                  <a:close/>
                  <a:moveTo>
                    <a:pt x="16" y="1568"/>
                  </a:moveTo>
                  <a:lnTo>
                    <a:pt x="16" y="1617"/>
                  </a:lnTo>
                  <a:cubicBezTo>
                    <a:pt x="16" y="1622"/>
                    <a:pt x="13" y="1625"/>
                    <a:pt x="8" y="1625"/>
                  </a:cubicBezTo>
                  <a:cubicBezTo>
                    <a:pt x="4" y="1625"/>
                    <a:pt x="0" y="1622"/>
                    <a:pt x="0" y="1617"/>
                  </a:cubicBezTo>
                  <a:lnTo>
                    <a:pt x="0" y="1568"/>
                  </a:lnTo>
                  <a:cubicBezTo>
                    <a:pt x="0" y="1564"/>
                    <a:pt x="4" y="1560"/>
                    <a:pt x="8" y="1560"/>
                  </a:cubicBezTo>
                  <a:cubicBezTo>
                    <a:pt x="13" y="1560"/>
                    <a:pt x="16" y="1564"/>
                    <a:pt x="16" y="1568"/>
                  </a:cubicBezTo>
                  <a:close/>
                  <a:moveTo>
                    <a:pt x="16" y="1666"/>
                  </a:moveTo>
                  <a:lnTo>
                    <a:pt x="16" y="1715"/>
                  </a:lnTo>
                  <a:cubicBezTo>
                    <a:pt x="16" y="1719"/>
                    <a:pt x="13" y="1723"/>
                    <a:pt x="8" y="1723"/>
                  </a:cubicBezTo>
                  <a:cubicBezTo>
                    <a:pt x="4" y="1723"/>
                    <a:pt x="0" y="1719"/>
                    <a:pt x="0" y="1715"/>
                  </a:cubicBezTo>
                  <a:lnTo>
                    <a:pt x="0" y="1666"/>
                  </a:lnTo>
                  <a:cubicBezTo>
                    <a:pt x="0" y="1662"/>
                    <a:pt x="4" y="1658"/>
                    <a:pt x="8" y="1658"/>
                  </a:cubicBezTo>
                  <a:cubicBezTo>
                    <a:pt x="13" y="1658"/>
                    <a:pt x="16" y="1662"/>
                    <a:pt x="16" y="1666"/>
                  </a:cubicBezTo>
                  <a:close/>
                  <a:moveTo>
                    <a:pt x="16" y="1764"/>
                  </a:moveTo>
                  <a:lnTo>
                    <a:pt x="16" y="1812"/>
                  </a:lnTo>
                  <a:cubicBezTo>
                    <a:pt x="16" y="1817"/>
                    <a:pt x="13" y="1820"/>
                    <a:pt x="8" y="1820"/>
                  </a:cubicBezTo>
                  <a:cubicBezTo>
                    <a:pt x="4" y="1820"/>
                    <a:pt x="0" y="1817"/>
                    <a:pt x="0" y="1812"/>
                  </a:cubicBezTo>
                  <a:lnTo>
                    <a:pt x="0" y="1764"/>
                  </a:lnTo>
                  <a:cubicBezTo>
                    <a:pt x="0" y="1759"/>
                    <a:pt x="4" y="1755"/>
                    <a:pt x="8" y="1755"/>
                  </a:cubicBezTo>
                  <a:cubicBezTo>
                    <a:pt x="13" y="1755"/>
                    <a:pt x="16" y="1759"/>
                    <a:pt x="16" y="1764"/>
                  </a:cubicBezTo>
                  <a:close/>
                  <a:moveTo>
                    <a:pt x="16" y="1861"/>
                  </a:moveTo>
                  <a:lnTo>
                    <a:pt x="16" y="1910"/>
                  </a:lnTo>
                  <a:cubicBezTo>
                    <a:pt x="16" y="1914"/>
                    <a:pt x="13" y="1918"/>
                    <a:pt x="8" y="1918"/>
                  </a:cubicBezTo>
                  <a:cubicBezTo>
                    <a:pt x="4" y="1918"/>
                    <a:pt x="0" y="1914"/>
                    <a:pt x="0" y="1910"/>
                  </a:cubicBezTo>
                  <a:lnTo>
                    <a:pt x="0" y="1861"/>
                  </a:lnTo>
                  <a:cubicBezTo>
                    <a:pt x="0" y="1857"/>
                    <a:pt x="4" y="1853"/>
                    <a:pt x="8" y="1853"/>
                  </a:cubicBezTo>
                  <a:cubicBezTo>
                    <a:pt x="13" y="1853"/>
                    <a:pt x="16" y="1857"/>
                    <a:pt x="16" y="1861"/>
                  </a:cubicBezTo>
                  <a:close/>
                  <a:moveTo>
                    <a:pt x="16" y="1959"/>
                  </a:moveTo>
                  <a:lnTo>
                    <a:pt x="16" y="2007"/>
                  </a:lnTo>
                  <a:cubicBezTo>
                    <a:pt x="16" y="2012"/>
                    <a:pt x="13" y="2016"/>
                    <a:pt x="8" y="2016"/>
                  </a:cubicBezTo>
                  <a:cubicBezTo>
                    <a:pt x="4" y="2016"/>
                    <a:pt x="0" y="2012"/>
                    <a:pt x="0" y="2007"/>
                  </a:cubicBezTo>
                  <a:lnTo>
                    <a:pt x="0" y="1959"/>
                  </a:lnTo>
                  <a:cubicBezTo>
                    <a:pt x="0" y="1954"/>
                    <a:pt x="4" y="1950"/>
                    <a:pt x="8" y="1950"/>
                  </a:cubicBezTo>
                  <a:cubicBezTo>
                    <a:pt x="13" y="1950"/>
                    <a:pt x="16" y="1954"/>
                    <a:pt x="16" y="1959"/>
                  </a:cubicBezTo>
                  <a:close/>
                  <a:moveTo>
                    <a:pt x="16" y="2056"/>
                  </a:moveTo>
                  <a:lnTo>
                    <a:pt x="16" y="2105"/>
                  </a:lnTo>
                  <a:cubicBezTo>
                    <a:pt x="16" y="2109"/>
                    <a:pt x="13" y="2113"/>
                    <a:pt x="8" y="2113"/>
                  </a:cubicBezTo>
                  <a:cubicBezTo>
                    <a:pt x="4" y="2113"/>
                    <a:pt x="0" y="2109"/>
                    <a:pt x="0" y="2105"/>
                  </a:cubicBezTo>
                  <a:lnTo>
                    <a:pt x="0" y="2056"/>
                  </a:lnTo>
                  <a:cubicBezTo>
                    <a:pt x="0" y="2052"/>
                    <a:pt x="4" y="2048"/>
                    <a:pt x="8" y="2048"/>
                  </a:cubicBezTo>
                  <a:cubicBezTo>
                    <a:pt x="13" y="2048"/>
                    <a:pt x="16" y="2052"/>
                    <a:pt x="16" y="2056"/>
                  </a:cubicBezTo>
                  <a:close/>
                  <a:moveTo>
                    <a:pt x="16" y="2154"/>
                  </a:moveTo>
                  <a:lnTo>
                    <a:pt x="16" y="2202"/>
                  </a:lnTo>
                  <a:cubicBezTo>
                    <a:pt x="16" y="2207"/>
                    <a:pt x="13" y="2211"/>
                    <a:pt x="8" y="2211"/>
                  </a:cubicBezTo>
                  <a:cubicBezTo>
                    <a:pt x="4" y="2211"/>
                    <a:pt x="0" y="2207"/>
                    <a:pt x="0" y="2202"/>
                  </a:cubicBezTo>
                  <a:lnTo>
                    <a:pt x="0" y="2154"/>
                  </a:lnTo>
                  <a:cubicBezTo>
                    <a:pt x="0" y="2149"/>
                    <a:pt x="4" y="2146"/>
                    <a:pt x="8" y="2146"/>
                  </a:cubicBezTo>
                  <a:cubicBezTo>
                    <a:pt x="13" y="2146"/>
                    <a:pt x="16" y="2149"/>
                    <a:pt x="16" y="2154"/>
                  </a:cubicBezTo>
                  <a:close/>
                  <a:moveTo>
                    <a:pt x="16" y="2251"/>
                  </a:moveTo>
                  <a:lnTo>
                    <a:pt x="16" y="2300"/>
                  </a:lnTo>
                  <a:cubicBezTo>
                    <a:pt x="16" y="2304"/>
                    <a:pt x="13" y="2308"/>
                    <a:pt x="8" y="2308"/>
                  </a:cubicBezTo>
                  <a:cubicBezTo>
                    <a:pt x="4" y="2308"/>
                    <a:pt x="0" y="2304"/>
                    <a:pt x="0" y="2300"/>
                  </a:cubicBezTo>
                  <a:lnTo>
                    <a:pt x="0" y="2251"/>
                  </a:lnTo>
                  <a:cubicBezTo>
                    <a:pt x="0" y="2247"/>
                    <a:pt x="4" y="2243"/>
                    <a:pt x="8" y="2243"/>
                  </a:cubicBezTo>
                  <a:cubicBezTo>
                    <a:pt x="13" y="2243"/>
                    <a:pt x="16" y="2247"/>
                    <a:pt x="16" y="2251"/>
                  </a:cubicBezTo>
                  <a:close/>
                  <a:moveTo>
                    <a:pt x="16" y="2349"/>
                  </a:moveTo>
                  <a:lnTo>
                    <a:pt x="16" y="2398"/>
                  </a:lnTo>
                  <a:cubicBezTo>
                    <a:pt x="16" y="2402"/>
                    <a:pt x="13" y="2406"/>
                    <a:pt x="8" y="2406"/>
                  </a:cubicBezTo>
                  <a:cubicBezTo>
                    <a:pt x="4" y="2406"/>
                    <a:pt x="0" y="2402"/>
                    <a:pt x="0" y="2398"/>
                  </a:cubicBezTo>
                  <a:lnTo>
                    <a:pt x="0" y="2349"/>
                  </a:lnTo>
                  <a:cubicBezTo>
                    <a:pt x="0" y="2344"/>
                    <a:pt x="4" y="2341"/>
                    <a:pt x="8" y="2341"/>
                  </a:cubicBezTo>
                  <a:cubicBezTo>
                    <a:pt x="13" y="2341"/>
                    <a:pt x="16" y="2344"/>
                    <a:pt x="16" y="2349"/>
                  </a:cubicBezTo>
                  <a:close/>
                  <a:moveTo>
                    <a:pt x="16" y="2446"/>
                  </a:moveTo>
                  <a:lnTo>
                    <a:pt x="16" y="2495"/>
                  </a:lnTo>
                  <a:cubicBezTo>
                    <a:pt x="16" y="2500"/>
                    <a:pt x="13" y="2503"/>
                    <a:pt x="8" y="2503"/>
                  </a:cubicBezTo>
                  <a:cubicBezTo>
                    <a:pt x="4" y="2503"/>
                    <a:pt x="0" y="2500"/>
                    <a:pt x="0" y="2495"/>
                  </a:cubicBezTo>
                  <a:lnTo>
                    <a:pt x="0" y="2446"/>
                  </a:lnTo>
                  <a:cubicBezTo>
                    <a:pt x="0" y="2442"/>
                    <a:pt x="4" y="2438"/>
                    <a:pt x="8" y="2438"/>
                  </a:cubicBezTo>
                  <a:cubicBezTo>
                    <a:pt x="13" y="2438"/>
                    <a:pt x="16" y="2442"/>
                    <a:pt x="16" y="2446"/>
                  </a:cubicBezTo>
                  <a:close/>
                  <a:moveTo>
                    <a:pt x="16" y="2544"/>
                  </a:moveTo>
                  <a:lnTo>
                    <a:pt x="16" y="2593"/>
                  </a:lnTo>
                  <a:cubicBezTo>
                    <a:pt x="16" y="2597"/>
                    <a:pt x="13" y="2601"/>
                    <a:pt x="8" y="2601"/>
                  </a:cubicBezTo>
                  <a:cubicBezTo>
                    <a:pt x="4" y="2601"/>
                    <a:pt x="0" y="2597"/>
                    <a:pt x="0" y="2593"/>
                  </a:cubicBezTo>
                  <a:lnTo>
                    <a:pt x="0" y="2544"/>
                  </a:lnTo>
                  <a:cubicBezTo>
                    <a:pt x="0" y="2539"/>
                    <a:pt x="4" y="2536"/>
                    <a:pt x="8" y="2536"/>
                  </a:cubicBezTo>
                  <a:cubicBezTo>
                    <a:pt x="13" y="2536"/>
                    <a:pt x="16" y="2539"/>
                    <a:pt x="16" y="2544"/>
                  </a:cubicBezTo>
                  <a:close/>
                  <a:moveTo>
                    <a:pt x="16" y="2641"/>
                  </a:moveTo>
                  <a:lnTo>
                    <a:pt x="16" y="2690"/>
                  </a:lnTo>
                  <a:cubicBezTo>
                    <a:pt x="16" y="2695"/>
                    <a:pt x="13" y="2698"/>
                    <a:pt x="8" y="2698"/>
                  </a:cubicBezTo>
                  <a:cubicBezTo>
                    <a:pt x="4" y="2698"/>
                    <a:pt x="0" y="2695"/>
                    <a:pt x="0" y="2690"/>
                  </a:cubicBezTo>
                  <a:lnTo>
                    <a:pt x="0" y="2641"/>
                  </a:lnTo>
                  <a:cubicBezTo>
                    <a:pt x="0" y="2637"/>
                    <a:pt x="4" y="2633"/>
                    <a:pt x="8" y="2633"/>
                  </a:cubicBezTo>
                  <a:cubicBezTo>
                    <a:pt x="13" y="2633"/>
                    <a:pt x="16" y="2637"/>
                    <a:pt x="16" y="2641"/>
                  </a:cubicBezTo>
                  <a:close/>
                  <a:moveTo>
                    <a:pt x="16" y="2739"/>
                  </a:moveTo>
                  <a:lnTo>
                    <a:pt x="16" y="2788"/>
                  </a:lnTo>
                  <a:cubicBezTo>
                    <a:pt x="16" y="2792"/>
                    <a:pt x="13" y="2796"/>
                    <a:pt x="8" y="2796"/>
                  </a:cubicBezTo>
                  <a:cubicBezTo>
                    <a:pt x="4" y="2796"/>
                    <a:pt x="0" y="2792"/>
                    <a:pt x="0" y="2788"/>
                  </a:cubicBezTo>
                  <a:lnTo>
                    <a:pt x="0" y="2739"/>
                  </a:lnTo>
                  <a:cubicBezTo>
                    <a:pt x="0" y="2734"/>
                    <a:pt x="4" y="2731"/>
                    <a:pt x="8" y="2731"/>
                  </a:cubicBezTo>
                  <a:cubicBezTo>
                    <a:pt x="13" y="2731"/>
                    <a:pt x="16" y="2734"/>
                    <a:pt x="16" y="2739"/>
                  </a:cubicBezTo>
                  <a:close/>
                  <a:moveTo>
                    <a:pt x="16" y="2836"/>
                  </a:moveTo>
                  <a:lnTo>
                    <a:pt x="16" y="2885"/>
                  </a:lnTo>
                  <a:cubicBezTo>
                    <a:pt x="16" y="2890"/>
                    <a:pt x="13" y="2893"/>
                    <a:pt x="8" y="2893"/>
                  </a:cubicBezTo>
                  <a:cubicBezTo>
                    <a:pt x="4" y="2893"/>
                    <a:pt x="0" y="2890"/>
                    <a:pt x="0" y="2885"/>
                  </a:cubicBezTo>
                  <a:lnTo>
                    <a:pt x="0" y="2836"/>
                  </a:lnTo>
                  <a:cubicBezTo>
                    <a:pt x="0" y="2832"/>
                    <a:pt x="4" y="2828"/>
                    <a:pt x="8" y="2828"/>
                  </a:cubicBezTo>
                  <a:cubicBezTo>
                    <a:pt x="13" y="2828"/>
                    <a:pt x="16" y="2832"/>
                    <a:pt x="16" y="2836"/>
                  </a:cubicBezTo>
                  <a:close/>
                  <a:moveTo>
                    <a:pt x="16" y="2934"/>
                  </a:moveTo>
                  <a:lnTo>
                    <a:pt x="16" y="2983"/>
                  </a:lnTo>
                  <a:cubicBezTo>
                    <a:pt x="16" y="2987"/>
                    <a:pt x="13" y="2991"/>
                    <a:pt x="8" y="2991"/>
                  </a:cubicBezTo>
                  <a:cubicBezTo>
                    <a:pt x="4" y="2991"/>
                    <a:pt x="0" y="2987"/>
                    <a:pt x="0" y="2983"/>
                  </a:cubicBezTo>
                  <a:lnTo>
                    <a:pt x="0" y="2934"/>
                  </a:lnTo>
                  <a:cubicBezTo>
                    <a:pt x="0" y="2929"/>
                    <a:pt x="4" y="2926"/>
                    <a:pt x="8" y="2926"/>
                  </a:cubicBezTo>
                  <a:cubicBezTo>
                    <a:pt x="13" y="2926"/>
                    <a:pt x="16" y="2929"/>
                    <a:pt x="16" y="2934"/>
                  </a:cubicBezTo>
                  <a:close/>
                  <a:moveTo>
                    <a:pt x="16" y="3032"/>
                  </a:moveTo>
                  <a:lnTo>
                    <a:pt x="16" y="3080"/>
                  </a:lnTo>
                  <a:cubicBezTo>
                    <a:pt x="16" y="3085"/>
                    <a:pt x="13" y="3088"/>
                    <a:pt x="8" y="3088"/>
                  </a:cubicBezTo>
                  <a:cubicBezTo>
                    <a:pt x="4" y="3088"/>
                    <a:pt x="0" y="3085"/>
                    <a:pt x="0" y="3080"/>
                  </a:cubicBezTo>
                  <a:lnTo>
                    <a:pt x="0" y="3032"/>
                  </a:lnTo>
                  <a:cubicBezTo>
                    <a:pt x="0" y="3027"/>
                    <a:pt x="4" y="3023"/>
                    <a:pt x="8" y="3023"/>
                  </a:cubicBezTo>
                  <a:cubicBezTo>
                    <a:pt x="13" y="3023"/>
                    <a:pt x="16" y="3027"/>
                    <a:pt x="16" y="3032"/>
                  </a:cubicBezTo>
                  <a:close/>
                  <a:moveTo>
                    <a:pt x="16" y="3129"/>
                  </a:moveTo>
                  <a:lnTo>
                    <a:pt x="16" y="3178"/>
                  </a:lnTo>
                  <a:cubicBezTo>
                    <a:pt x="16" y="3182"/>
                    <a:pt x="13" y="3186"/>
                    <a:pt x="8" y="3186"/>
                  </a:cubicBezTo>
                  <a:cubicBezTo>
                    <a:pt x="4" y="3186"/>
                    <a:pt x="0" y="3182"/>
                    <a:pt x="0" y="3178"/>
                  </a:cubicBezTo>
                  <a:lnTo>
                    <a:pt x="0" y="3129"/>
                  </a:lnTo>
                  <a:cubicBezTo>
                    <a:pt x="0" y="3125"/>
                    <a:pt x="4" y="3121"/>
                    <a:pt x="8" y="3121"/>
                  </a:cubicBezTo>
                  <a:cubicBezTo>
                    <a:pt x="13" y="3121"/>
                    <a:pt x="16" y="3125"/>
                    <a:pt x="16" y="3129"/>
                  </a:cubicBezTo>
                  <a:close/>
                  <a:moveTo>
                    <a:pt x="16" y="3227"/>
                  </a:moveTo>
                  <a:lnTo>
                    <a:pt x="16" y="3275"/>
                  </a:lnTo>
                  <a:cubicBezTo>
                    <a:pt x="16" y="3280"/>
                    <a:pt x="13" y="3283"/>
                    <a:pt x="8" y="3283"/>
                  </a:cubicBezTo>
                  <a:cubicBezTo>
                    <a:pt x="4" y="3283"/>
                    <a:pt x="0" y="3280"/>
                    <a:pt x="0" y="3275"/>
                  </a:cubicBezTo>
                  <a:lnTo>
                    <a:pt x="0" y="3227"/>
                  </a:lnTo>
                  <a:cubicBezTo>
                    <a:pt x="0" y="3222"/>
                    <a:pt x="4" y="3218"/>
                    <a:pt x="8" y="3218"/>
                  </a:cubicBezTo>
                  <a:cubicBezTo>
                    <a:pt x="13" y="3218"/>
                    <a:pt x="16" y="3222"/>
                    <a:pt x="16" y="3227"/>
                  </a:cubicBezTo>
                  <a:close/>
                  <a:moveTo>
                    <a:pt x="16" y="3324"/>
                  </a:moveTo>
                  <a:lnTo>
                    <a:pt x="16" y="3373"/>
                  </a:lnTo>
                  <a:cubicBezTo>
                    <a:pt x="16" y="3377"/>
                    <a:pt x="13" y="3381"/>
                    <a:pt x="8" y="3381"/>
                  </a:cubicBezTo>
                  <a:cubicBezTo>
                    <a:pt x="4" y="3381"/>
                    <a:pt x="0" y="3377"/>
                    <a:pt x="0" y="3373"/>
                  </a:cubicBezTo>
                  <a:lnTo>
                    <a:pt x="0" y="3324"/>
                  </a:lnTo>
                  <a:cubicBezTo>
                    <a:pt x="0" y="3320"/>
                    <a:pt x="4" y="3316"/>
                    <a:pt x="8" y="3316"/>
                  </a:cubicBezTo>
                  <a:cubicBezTo>
                    <a:pt x="13" y="3316"/>
                    <a:pt x="16" y="3320"/>
                    <a:pt x="16" y="3324"/>
                  </a:cubicBezTo>
                  <a:close/>
                  <a:moveTo>
                    <a:pt x="16" y="3422"/>
                  </a:moveTo>
                  <a:lnTo>
                    <a:pt x="16" y="3470"/>
                  </a:lnTo>
                  <a:cubicBezTo>
                    <a:pt x="16" y="3475"/>
                    <a:pt x="13" y="3479"/>
                    <a:pt x="8" y="3479"/>
                  </a:cubicBezTo>
                  <a:cubicBezTo>
                    <a:pt x="4" y="3479"/>
                    <a:pt x="0" y="3475"/>
                    <a:pt x="0" y="3470"/>
                  </a:cubicBezTo>
                  <a:lnTo>
                    <a:pt x="0" y="3422"/>
                  </a:lnTo>
                  <a:cubicBezTo>
                    <a:pt x="0" y="3417"/>
                    <a:pt x="4" y="3414"/>
                    <a:pt x="8" y="3414"/>
                  </a:cubicBezTo>
                  <a:cubicBezTo>
                    <a:pt x="13" y="3414"/>
                    <a:pt x="16" y="3417"/>
                    <a:pt x="16" y="3422"/>
                  </a:cubicBezTo>
                  <a:close/>
                  <a:moveTo>
                    <a:pt x="16" y="3519"/>
                  </a:moveTo>
                  <a:lnTo>
                    <a:pt x="16" y="3568"/>
                  </a:lnTo>
                  <a:cubicBezTo>
                    <a:pt x="16" y="3572"/>
                    <a:pt x="13" y="3576"/>
                    <a:pt x="8" y="3576"/>
                  </a:cubicBezTo>
                  <a:cubicBezTo>
                    <a:pt x="4" y="3576"/>
                    <a:pt x="0" y="3572"/>
                    <a:pt x="0" y="3568"/>
                  </a:cubicBezTo>
                  <a:lnTo>
                    <a:pt x="0" y="3519"/>
                  </a:lnTo>
                  <a:cubicBezTo>
                    <a:pt x="0" y="3515"/>
                    <a:pt x="4" y="3511"/>
                    <a:pt x="8" y="3511"/>
                  </a:cubicBezTo>
                  <a:cubicBezTo>
                    <a:pt x="13" y="3511"/>
                    <a:pt x="16" y="3515"/>
                    <a:pt x="16" y="3519"/>
                  </a:cubicBezTo>
                  <a:close/>
                  <a:moveTo>
                    <a:pt x="16" y="3617"/>
                  </a:moveTo>
                  <a:lnTo>
                    <a:pt x="16" y="3666"/>
                  </a:lnTo>
                  <a:cubicBezTo>
                    <a:pt x="16" y="3670"/>
                    <a:pt x="13" y="3674"/>
                    <a:pt x="8" y="3674"/>
                  </a:cubicBezTo>
                  <a:cubicBezTo>
                    <a:pt x="4" y="3674"/>
                    <a:pt x="0" y="3670"/>
                    <a:pt x="0" y="3666"/>
                  </a:cubicBezTo>
                  <a:lnTo>
                    <a:pt x="0" y="3617"/>
                  </a:lnTo>
                  <a:cubicBezTo>
                    <a:pt x="0" y="3612"/>
                    <a:pt x="4" y="3609"/>
                    <a:pt x="8" y="3609"/>
                  </a:cubicBezTo>
                  <a:cubicBezTo>
                    <a:pt x="13" y="3609"/>
                    <a:pt x="16" y="3612"/>
                    <a:pt x="16" y="3617"/>
                  </a:cubicBezTo>
                  <a:close/>
                  <a:moveTo>
                    <a:pt x="16" y="3714"/>
                  </a:moveTo>
                  <a:lnTo>
                    <a:pt x="16" y="3763"/>
                  </a:lnTo>
                  <a:cubicBezTo>
                    <a:pt x="16" y="3768"/>
                    <a:pt x="13" y="3771"/>
                    <a:pt x="8" y="3771"/>
                  </a:cubicBezTo>
                  <a:cubicBezTo>
                    <a:pt x="4" y="3771"/>
                    <a:pt x="0" y="3768"/>
                    <a:pt x="0" y="3763"/>
                  </a:cubicBezTo>
                  <a:lnTo>
                    <a:pt x="0" y="3714"/>
                  </a:lnTo>
                  <a:cubicBezTo>
                    <a:pt x="0" y="3710"/>
                    <a:pt x="4" y="3706"/>
                    <a:pt x="8" y="3706"/>
                  </a:cubicBezTo>
                  <a:cubicBezTo>
                    <a:pt x="13" y="3706"/>
                    <a:pt x="16" y="3710"/>
                    <a:pt x="16" y="3714"/>
                  </a:cubicBezTo>
                  <a:close/>
                  <a:moveTo>
                    <a:pt x="16" y="3812"/>
                  </a:moveTo>
                  <a:lnTo>
                    <a:pt x="16" y="3861"/>
                  </a:lnTo>
                  <a:cubicBezTo>
                    <a:pt x="16" y="3865"/>
                    <a:pt x="13" y="3869"/>
                    <a:pt x="8" y="3869"/>
                  </a:cubicBezTo>
                  <a:cubicBezTo>
                    <a:pt x="4" y="3869"/>
                    <a:pt x="0" y="3865"/>
                    <a:pt x="0" y="3861"/>
                  </a:cubicBezTo>
                  <a:lnTo>
                    <a:pt x="0" y="3812"/>
                  </a:lnTo>
                  <a:cubicBezTo>
                    <a:pt x="0" y="3807"/>
                    <a:pt x="4" y="3804"/>
                    <a:pt x="8" y="3804"/>
                  </a:cubicBezTo>
                  <a:cubicBezTo>
                    <a:pt x="13" y="3804"/>
                    <a:pt x="16" y="3807"/>
                    <a:pt x="16" y="3812"/>
                  </a:cubicBezTo>
                  <a:close/>
                  <a:moveTo>
                    <a:pt x="16" y="3909"/>
                  </a:moveTo>
                  <a:lnTo>
                    <a:pt x="16" y="3958"/>
                  </a:lnTo>
                  <a:cubicBezTo>
                    <a:pt x="16" y="3963"/>
                    <a:pt x="13" y="3966"/>
                    <a:pt x="8" y="3966"/>
                  </a:cubicBezTo>
                  <a:cubicBezTo>
                    <a:pt x="4" y="3966"/>
                    <a:pt x="0" y="3963"/>
                    <a:pt x="0" y="3958"/>
                  </a:cubicBezTo>
                  <a:lnTo>
                    <a:pt x="0" y="3909"/>
                  </a:lnTo>
                  <a:cubicBezTo>
                    <a:pt x="0" y="3905"/>
                    <a:pt x="4" y="3901"/>
                    <a:pt x="8" y="3901"/>
                  </a:cubicBezTo>
                  <a:cubicBezTo>
                    <a:pt x="13" y="3901"/>
                    <a:pt x="16" y="3905"/>
                    <a:pt x="16" y="3909"/>
                  </a:cubicBezTo>
                  <a:close/>
                  <a:moveTo>
                    <a:pt x="16" y="4007"/>
                  </a:moveTo>
                  <a:lnTo>
                    <a:pt x="16" y="4056"/>
                  </a:lnTo>
                  <a:cubicBezTo>
                    <a:pt x="16" y="4060"/>
                    <a:pt x="13" y="4064"/>
                    <a:pt x="8" y="4064"/>
                  </a:cubicBezTo>
                  <a:cubicBezTo>
                    <a:pt x="4" y="4064"/>
                    <a:pt x="0" y="4060"/>
                    <a:pt x="0" y="4056"/>
                  </a:cubicBezTo>
                  <a:lnTo>
                    <a:pt x="0" y="4007"/>
                  </a:lnTo>
                  <a:cubicBezTo>
                    <a:pt x="0" y="4002"/>
                    <a:pt x="4" y="3999"/>
                    <a:pt x="8" y="3999"/>
                  </a:cubicBezTo>
                  <a:cubicBezTo>
                    <a:pt x="13" y="3999"/>
                    <a:pt x="16" y="4002"/>
                    <a:pt x="16" y="4007"/>
                  </a:cubicBezTo>
                  <a:close/>
                  <a:moveTo>
                    <a:pt x="16" y="4104"/>
                  </a:moveTo>
                  <a:lnTo>
                    <a:pt x="16" y="4153"/>
                  </a:lnTo>
                  <a:cubicBezTo>
                    <a:pt x="16" y="4158"/>
                    <a:pt x="13" y="4161"/>
                    <a:pt x="8" y="4161"/>
                  </a:cubicBezTo>
                  <a:cubicBezTo>
                    <a:pt x="4" y="4161"/>
                    <a:pt x="0" y="4158"/>
                    <a:pt x="0" y="4153"/>
                  </a:cubicBezTo>
                  <a:lnTo>
                    <a:pt x="0" y="4104"/>
                  </a:lnTo>
                  <a:cubicBezTo>
                    <a:pt x="0" y="4100"/>
                    <a:pt x="4" y="4096"/>
                    <a:pt x="8" y="4096"/>
                  </a:cubicBezTo>
                  <a:cubicBezTo>
                    <a:pt x="13" y="4096"/>
                    <a:pt x="16" y="4100"/>
                    <a:pt x="16" y="4104"/>
                  </a:cubicBezTo>
                  <a:close/>
                  <a:moveTo>
                    <a:pt x="16" y="4202"/>
                  </a:moveTo>
                  <a:lnTo>
                    <a:pt x="16" y="4251"/>
                  </a:lnTo>
                  <a:cubicBezTo>
                    <a:pt x="16" y="4255"/>
                    <a:pt x="13" y="4259"/>
                    <a:pt x="8" y="4259"/>
                  </a:cubicBezTo>
                  <a:cubicBezTo>
                    <a:pt x="4" y="4259"/>
                    <a:pt x="0" y="4255"/>
                    <a:pt x="0" y="4251"/>
                  </a:cubicBezTo>
                  <a:lnTo>
                    <a:pt x="0" y="4202"/>
                  </a:lnTo>
                  <a:cubicBezTo>
                    <a:pt x="0" y="4197"/>
                    <a:pt x="4" y="4194"/>
                    <a:pt x="8" y="4194"/>
                  </a:cubicBezTo>
                  <a:cubicBezTo>
                    <a:pt x="13" y="4194"/>
                    <a:pt x="16" y="4197"/>
                    <a:pt x="16" y="4202"/>
                  </a:cubicBezTo>
                  <a:close/>
                  <a:moveTo>
                    <a:pt x="16" y="4299"/>
                  </a:moveTo>
                  <a:lnTo>
                    <a:pt x="16" y="4348"/>
                  </a:lnTo>
                  <a:cubicBezTo>
                    <a:pt x="16" y="4353"/>
                    <a:pt x="13" y="4356"/>
                    <a:pt x="8" y="4356"/>
                  </a:cubicBezTo>
                  <a:cubicBezTo>
                    <a:pt x="4" y="4356"/>
                    <a:pt x="0" y="4353"/>
                    <a:pt x="0" y="4348"/>
                  </a:cubicBezTo>
                  <a:lnTo>
                    <a:pt x="0" y="4299"/>
                  </a:lnTo>
                  <a:cubicBezTo>
                    <a:pt x="0" y="4295"/>
                    <a:pt x="4" y="4291"/>
                    <a:pt x="8" y="4291"/>
                  </a:cubicBezTo>
                  <a:cubicBezTo>
                    <a:pt x="13" y="4291"/>
                    <a:pt x="16" y="4295"/>
                    <a:pt x="16" y="4299"/>
                  </a:cubicBezTo>
                  <a:close/>
                  <a:moveTo>
                    <a:pt x="16" y="4397"/>
                  </a:moveTo>
                  <a:lnTo>
                    <a:pt x="16" y="4446"/>
                  </a:lnTo>
                  <a:cubicBezTo>
                    <a:pt x="16" y="4450"/>
                    <a:pt x="13" y="4454"/>
                    <a:pt x="8" y="4454"/>
                  </a:cubicBezTo>
                  <a:cubicBezTo>
                    <a:pt x="4" y="4454"/>
                    <a:pt x="0" y="4450"/>
                    <a:pt x="0" y="4446"/>
                  </a:cubicBezTo>
                  <a:lnTo>
                    <a:pt x="0" y="4397"/>
                  </a:lnTo>
                  <a:cubicBezTo>
                    <a:pt x="0" y="4393"/>
                    <a:pt x="4" y="4389"/>
                    <a:pt x="8" y="4389"/>
                  </a:cubicBezTo>
                  <a:cubicBezTo>
                    <a:pt x="13" y="4389"/>
                    <a:pt x="16" y="4393"/>
                    <a:pt x="16" y="4397"/>
                  </a:cubicBezTo>
                  <a:close/>
                  <a:moveTo>
                    <a:pt x="16" y="4495"/>
                  </a:moveTo>
                  <a:lnTo>
                    <a:pt x="16" y="4543"/>
                  </a:lnTo>
                  <a:cubicBezTo>
                    <a:pt x="16" y="4548"/>
                    <a:pt x="13" y="4551"/>
                    <a:pt x="8" y="4551"/>
                  </a:cubicBezTo>
                  <a:cubicBezTo>
                    <a:pt x="4" y="4551"/>
                    <a:pt x="0" y="4548"/>
                    <a:pt x="0" y="4543"/>
                  </a:cubicBezTo>
                  <a:lnTo>
                    <a:pt x="0" y="4495"/>
                  </a:lnTo>
                  <a:cubicBezTo>
                    <a:pt x="0" y="4490"/>
                    <a:pt x="4" y="4486"/>
                    <a:pt x="8" y="4486"/>
                  </a:cubicBezTo>
                  <a:cubicBezTo>
                    <a:pt x="13" y="4486"/>
                    <a:pt x="16" y="4490"/>
                    <a:pt x="16" y="4495"/>
                  </a:cubicBezTo>
                  <a:close/>
                  <a:moveTo>
                    <a:pt x="16" y="4592"/>
                  </a:moveTo>
                  <a:lnTo>
                    <a:pt x="16" y="4641"/>
                  </a:lnTo>
                  <a:cubicBezTo>
                    <a:pt x="16" y="4645"/>
                    <a:pt x="13" y="4649"/>
                    <a:pt x="8" y="4649"/>
                  </a:cubicBezTo>
                  <a:cubicBezTo>
                    <a:pt x="4" y="4649"/>
                    <a:pt x="0" y="4645"/>
                    <a:pt x="0" y="4641"/>
                  </a:cubicBezTo>
                  <a:lnTo>
                    <a:pt x="0" y="4592"/>
                  </a:lnTo>
                  <a:cubicBezTo>
                    <a:pt x="0" y="4588"/>
                    <a:pt x="4" y="4584"/>
                    <a:pt x="8" y="4584"/>
                  </a:cubicBezTo>
                  <a:cubicBezTo>
                    <a:pt x="13" y="4584"/>
                    <a:pt x="16" y="4588"/>
                    <a:pt x="16" y="459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2810" name="Freeform 38"/>
            <p:cNvSpPr>
              <a:spLocks noEditPoints="1"/>
            </p:cNvSpPr>
            <p:nvPr/>
          </p:nvSpPr>
          <p:spPr bwMode="auto">
            <a:xfrm>
              <a:off x="1875" y="1558"/>
              <a:ext cx="1782" cy="1051"/>
            </a:xfrm>
            <a:custGeom>
              <a:avLst/>
              <a:gdLst>
                <a:gd name="T0" fmla="*/ 0 w 3846"/>
                <a:gd name="T1" fmla="*/ 0 h 2264"/>
                <a:gd name="T2" fmla="*/ 0 w 3846"/>
                <a:gd name="T3" fmla="*/ 0 h 2264"/>
                <a:gd name="T4" fmla="*/ 0 w 3846"/>
                <a:gd name="T5" fmla="*/ 0 h 2264"/>
                <a:gd name="T6" fmla="*/ 0 w 3846"/>
                <a:gd name="T7" fmla="*/ 0 h 2264"/>
                <a:gd name="T8" fmla="*/ 1 w 3846"/>
                <a:gd name="T9" fmla="*/ 0 h 2264"/>
                <a:gd name="T10" fmla="*/ 1 w 3846"/>
                <a:gd name="T11" fmla="*/ 0 h 2264"/>
                <a:gd name="T12" fmla="*/ 1 w 3846"/>
                <a:gd name="T13" fmla="*/ 0 h 2264"/>
                <a:gd name="T14" fmla="*/ 1 w 3846"/>
                <a:gd name="T15" fmla="*/ 0 h 2264"/>
                <a:gd name="T16" fmla="*/ 1 w 3846"/>
                <a:gd name="T17" fmla="*/ 1 h 2264"/>
                <a:gd name="T18" fmla="*/ 1 w 3846"/>
                <a:gd name="T19" fmla="*/ 1 h 2264"/>
                <a:gd name="T20" fmla="*/ 2 w 3846"/>
                <a:gd name="T21" fmla="*/ 1 h 2264"/>
                <a:gd name="T22" fmla="*/ 2 w 3846"/>
                <a:gd name="T23" fmla="*/ 1 h 2264"/>
                <a:gd name="T24" fmla="*/ 2 w 3846"/>
                <a:gd name="T25" fmla="*/ 1 h 2264"/>
                <a:gd name="T26" fmla="*/ 2 w 3846"/>
                <a:gd name="T27" fmla="*/ 1 h 2264"/>
                <a:gd name="T28" fmla="*/ 2 w 3846"/>
                <a:gd name="T29" fmla="*/ 1 h 2264"/>
                <a:gd name="T30" fmla="*/ 2 w 3846"/>
                <a:gd name="T31" fmla="*/ 1 h 2264"/>
                <a:gd name="T32" fmla="*/ 3 w 3846"/>
                <a:gd name="T33" fmla="*/ 1 h 2264"/>
                <a:gd name="T34" fmla="*/ 3 w 3846"/>
                <a:gd name="T35" fmla="*/ 2 h 2264"/>
                <a:gd name="T36" fmla="*/ 3 w 3846"/>
                <a:gd name="T37" fmla="*/ 2 h 2264"/>
                <a:gd name="T38" fmla="*/ 3 w 3846"/>
                <a:gd name="T39" fmla="*/ 2 h 2264"/>
                <a:gd name="T40" fmla="*/ 3 w 3846"/>
                <a:gd name="T41" fmla="*/ 2 h 2264"/>
                <a:gd name="T42" fmla="*/ 3 w 3846"/>
                <a:gd name="T43" fmla="*/ 2 h 2264"/>
                <a:gd name="T44" fmla="*/ 3 w 3846"/>
                <a:gd name="T45" fmla="*/ 2 h 2264"/>
                <a:gd name="T46" fmla="*/ 4 w 3846"/>
                <a:gd name="T47" fmla="*/ 2 h 2264"/>
                <a:gd name="T48" fmla="*/ 4 w 3846"/>
                <a:gd name="T49" fmla="*/ 2 h 2264"/>
                <a:gd name="T50" fmla="*/ 4 w 3846"/>
                <a:gd name="T51" fmla="*/ 2 h 2264"/>
                <a:gd name="T52" fmla="*/ 4 w 3846"/>
                <a:gd name="T53" fmla="*/ 3 h 2264"/>
                <a:gd name="T54" fmla="*/ 4 w 3846"/>
                <a:gd name="T55" fmla="*/ 3 h 2264"/>
                <a:gd name="T56" fmla="*/ 4 w 3846"/>
                <a:gd name="T57" fmla="*/ 3 h 2264"/>
                <a:gd name="T58" fmla="*/ 5 w 3846"/>
                <a:gd name="T59" fmla="*/ 3 h 2264"/>
                <a:gd name="T60" fmla="*/ 5 w 3846"/>
                <a:gd name="T61" fmla="*/ 3 h 2264"/>
                <a:gd name="T62" fmla="*/ 5 w 3846"/>
                <a:gd name="T63" fmla="*/ 3 h 2264"/>
                <a:gd name="T64" fmla="*/ 5 w 3846"/>
                <a:gd name="T65" fmla="*/ 3 h 2264"/>
                <a:gd name="T66" fmla="*/ 5 w 3846"/>
                <a:gd name="T67" fmla="*/ 3 h 2264"/>
                <a:gd name="T68" fmla="*/ 5 w 3846"/>
                <a:gd name="T69" fmla="*/ 3 h 2264"/>
                <a:gd name="T70" fmla="*/ 6 w 3846"/>
                <a:gd name="T71" fmla="*/ 3 h 2264"/>
                <a:gd name="T72" fmla="*/ 6 w 3846"/>
                <a:gd name="T73" fmla="*/ 3 h 2264"/>
                <a:gd name="T74" fmla="*/ 6 w 3846"/>
                <a:gd name="T75" fmla="*/ 3 h 2264"/>
                <a:gd name="T76" fmla="*/ 6 w 3846"/>
                <a:gd name="T77" fmla="*/ 4 h 2264"/>
                <a:gd name="T78" fmla="*/ 6 w 3846"/>
                <a:gd name="T79" fmla="*/ 4 h 2264"/>
                <a:gd name="T80" fmla="*/ 6 w 3846"/>
                <a:gd name="T81" fmla="*/ 4 h 2264"/>
                <a:gd name="T82" fmla="*/ 6 w 3846"/>
                <a:gd name="T83" fmla="*/ 4 h 2264"/>
                <a:gd name="T84" fmla="*/ 6 w 3846"/>
                <a:gd name="T85" fmla="*/ 4 h 2264"/>
                <a:gd name="T86" fmla="*/ 6 w 3846"/>
                <a:gd name="T87" fmla="*/ 4 h 2264"/>
                <a:gd name="T88" fmla="*/ 7 w 3846"/>
                <a:gd name="T89" fmla="*/ 4 h 2264"/>
                <a:gd name="T90" fmla="*/ 7 w 3846"/>
                <a:gd name="T91" fmla="*/ 4 h 2264"/>
                <a:gd name="T92" fmla="*/ 7 w 3846"/>
                <a:gd name="T93" fmla="*/ 4 h 2264"/>
                <a:gd name="T94" fmla="*/ 7 w 3846"/>
                <a:gd name="T95" fmla="*/ 4 h 2264"/>
                <a:gd name="T96" fmla="*/ 7 w 3846"/>
                <a:gd name="T97" fmla="*/ 4 h 2264"/>
                <a:gd name="T98" fmla="*/ 7 w 3846"/>
                <a:gd name="T99" fmla="*/ 5 h 2264"/>
                <a:gd name="T100" fmla="*/ 8 w 3846"/>
                <a:gd name="T101" fmla="*/ 5 h 2264"/>
                <a:gd name="T102" fmla="*/ 8 w 3846"/>
                <a:gd name="T103" fmla="*/ 5 h 2264"/>
                <a:gd name="T104" fmla="*/ 8 w 3846"/>
                <a:gd name="T105" fmla="*/ 5 h 22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6"/>
                <a:gd name="T160" fmla="*/ 0 h 2264"/>
                <a:gd name="T161" fmla="*/ 3846 w 3846"/>
                <a:gd name="T162" fmla="*/ 2264 h 22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6" h="2264">
                  <a:moveTo>
                    <a:pt x="13" y="2"/>
                  </a:moveTo>
                  <a:lnTo>
                    <a:pt x="55" y="27"/>
                  </a:lnTo>
                  <a:cubicBezTo>
                    <a:pt x="59" y="29"/>
                    <a:pt x="60" y="34"/>
                    <a:pt x="58" y="38"/>
                  </a:cubicBezTo>
                  <a:cubicBezTo>
                    <a:pt x="56" y="42"/>
                    <a:pt x="51" y="43"/>
                    <a:pt x="47" y="41"/>
                  </a:cubicBezTo>
                  <a:lnTo>
                    <a:pt x="5" y="16"/>
                  </a:lnTo>
                  <a:cubicBezTo>
                    <a:pt x="1" y="14"/>
                    <a:pt x="0" y="9"/>
                    <a:pt x="2" y="5"/>
                  </a:cubicBezTo>
                  <a:cubicBezTo>
                    <a:pt x="4" y="1"/>
                    <a:pt x="9" y="0"/>
                    <a:pt x="13" y="2"/>
                  </a:cubicBezTo>
                  <a:close/>
                  <a:moveTo>
                    <a:pt x="97" y="51"/>
                  </a:moveTo>
                  <a:lnTo>
                    <a:pt x="139" y="76"/>
                  </a:lnTo>
                  <a:cubicBezTo>
                    <a:pt x="143" y="78"/>
                    <a:pt x="145" y="83"/>
                    <a:pt x="142" y="87"/>
                  </a:cubicBezTo>
                  <a:cubicBezTo>
                    <a:pt x="140" y="91"/>
                    <a:pt x="135" y="92"/>
                    <a:pt x="131" y="90"/>
                  </a:cubicBezTo>
                  <a:lnTo>
                    <a:pt x="89" y="65"/>
                  </a:lnTo>
                  <a:cubicBezTo>
                    <a:pt x="85" y="63"/>
                    <a:pt x="84" y="58"/>
                    <a:pt x="86" y="54"/>
                  </a:cubicBezTo>
                  <a:cubicBezTo>
                    <a:pt x="89" y="50"/>
                    <a:pt x="93" y="49"/>
                    <a:pt x="97" y="51"/>
                  </a:cubicBezTo>
                  <a:close/>
                  <a:moveTo>
                    <a:pt x="181" y="101"/>
                  </a:moveTo>
                  <a:lnTo>
                    <a:pt x="224" y="125"/>
                  </a:lnTo>
                  <a:cubicBezTo>
                    <a:pt x="227" y="128"/>
                    <a:pt x="229" y="133"/>
                    <a:pt x="226" y="136"/>
                  </a:cubicBezTo>
                  <a:cubicBezTo>
                    <a:pt x="224" y="140"/>
                    <a:pt x="219" y="142"/>
                    <a:pt x="215" y="139"/>
                  </a:cubicBezTo>
                  <a:lnTo>
                    <a:pt x="173" y="115"/>
                  </a:lnTo>
                  <a:cubicBezTo>
                    <a:pt x="169" y="112"/>
                    <a:pt x="168" y="107"/>
                    <a:pt x="170" y="103"/>
                  </a:cubicBezTo>
                  <a:cubicBezTo>
                    <a:pt x="173" y="100"/>
                    <a:pt x="178" y="98"/>
                    <a:pt x="181" y="101"/>
                  </a:cubicBezTo>
                  <a:close/>
                  <a:moveTo>
                    <a:pt x="266" y="150"/>
                  </a:moveTo>
                  <a:lnTo>
                    <a:pt x="308" y="175"/>
                  </a:lnTo>
                  <a:cubicBezTo>
                    <a:pt x="312" y="177"/>
                    <a:pt x="313" y="182"/>
                    <a:pt x="311" y="186"/>
                  </a:cubicBezTo>
                  <a:cubicBezTo>
                    <a:pt x="308" y="190"/>
                    <a:pt x="303" y="191"/>
                    <a:pt x="299" y="189"/>
                  </a:cubicBezTo>
                  <a:lnTo>
                    <a:pt x="257" y="164"/>
                  </a:lnTo>
                  <a:cubicBezTo>
                    <a:pt x="254" y="162"/>
                    <a:pt x="252" y="157"/>
                    <a:pt x="254" y="153"/>
                  </a:cubicBezTo>
                  <a:cubicBezTo>
                    <a:pt x="257" y="149"/>
                    <a:pt x="262" y="148"/>
                    <a:pt x="266" y="150"/>
                  </a:cubicBezTo>
                  <a:close/>
                  <a:moveTo>
                    <a:pt x="350" y="199"/>
                  </a:moveTo>
                  <a:lnTo>
                    <a:pt x="392" y="224"/>
                  </a:lnTo>
                  <a:cubicBezTo>
                    <a:pt x="396" y="226"/>
                    <a:pt x="397" y="231"/>
                    <a:pt x="395" y="235"/>
                  </a:cubicBezTo>
                  <a:cubicBezTo>
                    <a:pt x="392" y="239"/>
                    <a:pt x="387" y="240"/>
                    <a:pt x="384" y="238"/>
                  </a:cubicBezTo>
                  <a:lnTo>
                    <a:pt x="342" y="213"/>
                  </a:lnTo>
                  <a:cubicBezTo>
                    <a:pt x="338" y="211"/>
                    <a:pt x="336" y="206"/>
                    <a:pt x="339" y="202"/>
                  </a:cubicBezTo>
                  <a:cubicBezTo>
                    <a:pt x="341" y="198"/>
                    <a:pt x="346" y="197"/>
                    <a:pt x="350" y="199"/>
                  </a:cubicBezTo>
                  <a:close/>
                  <a:moveTo>
                    <a:pt x="434" y="249"/>
                  </a:moveTo>
                  <a:lnTo>
                    <a:pt x="476" y="273"/>
                  </a:lnTo>
                  <a:cubicBezTo>
                    <a:pt x="480" y="276"/>
                    <a:pt x="481" y="281"/>
                    <a:pt x="479" y="284"/>
                  </a:cubicBezTo>
                  <a:cubicBezTo>
                    <a:pt x="477" y="288"/>
                    <a:pt x="472" y="290"/>
                    <a:pt x="468" y="287"/>
                  </a:cubicBezTo>
                  <a:lnTo>
                    <a:pt x="426" y="263"/>
                  </a:lnTo>
                  <a:cubicBezTo>
                    <a:pt x="422" y="260"/>
                    <a:pt x="420" y="255"/>
                    <a:pt x="423" y="252"/>
                  </a:cubicBezTo>
                  <a:cubicBezTo>
                    <a:pt x="425" y="248"/>
                    <a:pt x="430" y="246"/>
                    <a:pt x="434" y="249"/>
                  </a:cubicBezTo>
                  <a:close/>
                  <a:moveTo>
                    <a:pt x="518" y="298"/>
                  </a:moveTo>
                  <a:lnTo>
                    <a:pt x="560" y="323"/>
                  </a:lnTo>
                  <a:cubicBezTo>
                    <a:pt x="564" y="325"/>
                    <a:pt x="565" y="330"/>
                    <a:pt x="563" y="334"/>
                  </a:cubicBezTo>
                  <a:cubicBezTo>
                    <a:pt x="561" y="338"/>
                    <a:pt x="556" y="339"/>
                    <a:pt x="552" y="337"/>
                  </a:cubicBezTo>
                  <a:lnTo>
                    <a:pt x="510" y="312"/>
                  </a:lnTo>
                  <a:cubicBezTo>
                    <a:pt x="506" y="310"/>
                    <a:pt x="505" y="305"/>
                    <a:pt x="507" y="301"/>
                  </a:cubicBezTo>
                  <a:cubicBezTo>
                    <a:pt x="509" y="297"/>
                    <a:pt x="514" y="296"/>
                    <a:pt x="518" y="298"/>
                  </a:cubicBezTo>
                  <a:close/>
                  <a:moveTo>
                    <a:pt x="602" y="347"/>
                  </a:moveTo>
                  <a:lnTo>
                    <a:pt x="644" y="372"/>
                  </a:lnTo>
                  <a:cubicBezTo>
                    <a:pt x="648" y="374"/>
                    <a:pt x="649" y="379"/>
                    <a:pt x="647" y="383"/>
                  </a:cubicBezTo>
                  <a:cubicBezTo>
                    <a:pt x="645" y="387"/>
                    <a:pt x="640" y="388"/>
                    <a:pt x="636" y="386"/>
                  </a:cubicBezTo>
                  <a:lnTo>
                    <a:pt x="594" y="361"/>
                  </a:lnTo>
                  <a:cubicBezTo>
                    <a:pt x="590" y="359"/>
                    <a:pt x="589" y="354"/>
                    <a:pt x="591" y="350"/>
                  </a:cubicBezTo>
                  <a:cubicBezTo>
                    <a:pt x="593" y="346"/>
                    <a:pt x="598" y="345"/>
                    <a:pt x="602" y="347"/>
                  </a:cubicBezTo>
                  <a:close/>
                  <a:moveTo>
                    <a:pt x="686" y="397"/>
                  </a:moveTo>
                  <a:lnTo>
                    <a:pt x="728" y="421"/>
                  </a:lnTo>
                  <a:cubicBezTo>
                    <a:pt x="732" y="424"/>
                    <a:pt x="733" y="429"/>
                    <a:pt x="731" y="433"/>
                  </a:cubicBezTo>
                  <a:cubicBezTo>
                    <a:pt x="729" y="436"/>
                    <a:pt x="724" y="438"/>
                    <a:pt x="720" y="435"/>
                  </a:cubicBezTo>
                  <a:lnTo>
                    <a:pt x="678" y="411"/>
                  </a:lnTo>
                  <a:cubicBezTo>
                    <a:pt x="674" y="408"/>
                    <a:pt x="673" y="403"/>
                    <a:pt x="675" y="400"/>
                  </a:cubicBezTo>
                  <a:cubicBezTo>
                    <a:pt x="677" y="396"/>
                    <a:pt x="682" y="394"/>
                    <a:pt x="686" y="397"/>
                  </a:cubicBezTo>
                  <a:close/>
                  <a:moveTo>
                    <a:pt x="770" y="446"/>
                  </a:moveTo>
                  <a:lnTo>
                    <a:pt x="812" y="471"/>
                  </a:lnTo>
                  <a:cubicBezTo>
                    <a:pt x="816" y="473"/>
                    <a:pt x="818" y="478"/>
                    <a:pt x="815" y="482"/>
                  </a:cubicBezTo>
                  <a:cubicBezTo>
                    <a:pt x="813" y="486"/>
                    <a:pt x="808" y="487"/>
                    <a:pt x="804" y="485"/>
                  </a:cubicBezTo>
                  <a:lnTo>
                    <a:pt x="762" y="460"/>
                  </a:lnTo>
                  <a:cubicBezTo>
                    <a:pt x="758" y="458"/>
                    <a:pt x="757" y="453"/>
                    <a:pt x="759" y="449"/>
                  </a:cubicBezTo>
                  <a:cubicBezTo>
                    <a:pt x="762" y="445"/>
                    <a:pt x="767" y="444"/>
                    <a:pt x="770" y="446"/>
                  </a:cubicBezTo>
                  <a:close/>
                  <a:moveTo>
                    <a:pt x="855" y="495"/>
                  </a:moveTo>
                  <a:lnTo>
                    <a:pt x="897" y="520"/>
                  </a:lnTo>
                  <a:cubicBezTo>
                    <a:pt x="900" y="522"/>
                    <a:pt x="902" y="527"/>
                    <a:pt x="899" y="531"/>
                  </a:cubicBezTo>
                  <a:cubicBezTo>
                    <a:pt x="897" y="535"/>
                    <a:pt x="892" y="536"/>
                    <a:pt x="888" y="534"/>
                  </a:cubicBezTo>
                  <a:lnTo>
                    <a:pt x="846" y="509"/>
                  </a:lnTo>
                  <a:cubicBezTo>
                    <a:pt x="842" y="507"/>
                    <a:pt x="841" y="502"/>
                    <a:pt x="843" y="498"/>
                  </a:cubicBezTo>
                  <a:cubicBezTo>
                    <a:pt x="846" y="494"/>
                    <a:pt x="851" y="493"/>
                    <a:pt x="855" y="495"/>
                  </a:cubicBezTo>
                  <a:close/>
                  <a:moveTo>
                    <a:pt x="939" y="545"/>
                  </a:moveTo>
                  <a:lnTo>
                    <a:pt x="981" y="569"/>
                  </a:lnTo>
                  <a:cubicBezTo>
                    <a:pt x="985" y="572"/>
                    <a:pt x="986" y="577"/>
                    <a:pt x="984" y="581"/>
                  </a:cubicBezTo>
                  <a:cubicBezTo>
                    <a:pt x="981" y="584"/>
                    <a:pt x="976" y="586"/>
                    <a:pt x="972" y="583"/>
                  </a:cubicBezTo>
                  <a:lnTo>
                    <a:pt x="930" y="559"/>
                  </a:lnTo>
                  <a:cubicBezTo>
                    <a:pt x="927" y="557"/>
                    <a:pt x="925" y="552"/>
                    <a:pt x="928" y="548"/>
                  </a:cubicBezTo>
                  <a:cubicBezTo>
                    <a:pt x="930" y="544"/>
                    <a:pt x="935" y="543"/>
                    <a:pt x="939" y="545"/>
                  </a:cubicBezTo>
                  <a:close/>
                  <a:moveTo>
                    <a:pt x="1023" y="594"/>
                  </a:moveTo>
                  <a:lnTo>
                    <a:pt x="1065" y="619"/>
                  </a:lnTo>
                  <a:cubicBezTo>
                    <a:pt x="1069" y="621"/>
                    <a:pt x="1070" y="626"/>
                    <a:pt x="1068" y="630"/>
                  </a:cubicBezTo>
                  <a:cubicBezTo>
                    <a:pt x="1065" y="634"/>
                    <a:pt x="1060" y="635"/>
                    <a:pt x="1057" y="633"/>
                  </a:cubicBezTo>
                  <a:lnTo>
                    <a:pt x="1015" y="608"/>
                  </a:lnTo>
                  <a:cubicBezTo>
                    <a:pt x="1011" y="606"/>
                    <a:pt x="1009" y="601"/>
                    <a:pt x="1012" y="597"/>
                  </a:cubicBezTo>
                  <a:cubicBezTo>
                    <a:pt x="1014" y="593"/>
                    <a:pt x="1019" y="592"/>
                    <a:pt x="1023" y="594"/>
                  </a:cubicBezTo>
                  <a:close/>
                  <a:moveTo>
                    <a:pt x="1107" y="644"/>
                  </a:moveTo>
                  <a:lnTo>
                    <a:pt x="1149" y="668"/>
                  </a:lnTo>
                  <a:cubicBezTo>
                    <a:pt x="1153" y="670"/>
                    <a:pt x="1154" y="675"/>
                    <a:pt x="1152" y="679"/>
                  </a:cubicBezTo>
                  <a:cubicBezTo>
                    <a:pt x="1150" y="683"/>
                    <a:pt x="1145" y="684"/>
                    <a:pt x="1141" y="682"/>
                  </a:cubicBezTo>
                  <a:lnTo>
                    <a:pt x="1099" y="658"/>
                  </a:lnTo>
                  <a:cubicBezTo>
                    <a:pt x="1095" y="655"/>
                    <a:pt x="1093" y="650"/>
                    <a:pt x="1096" y="646"/>
                  </a:cubicBezTo>
                  <a:cubicBezTo>
                    <a:pt x="1098" y="643"/>
                    <a:pt x="1103" y="641"/>
                    <a:pt x="1107" y="644"/>
                  </a:cubicBezTo>
                  <a:close/>
                  <a:moveTo>
                    <a:pt x="1191" y="693"/>
                  </a:moveTo>
                  <a:lnTo>
                    <a:pt x="1233" y="718"/>
                  </a:lnTo>
                  <a:cubicBezTo>
                    <a:pt x="1237" y="720"/>
                    <a:pt x="1238" y="725"/>
                    <a:pt x="1236" y="729"/>
                  </a:cubicBezTo>
                  <a:cubicBezTo>
                    <a:pt x="1234" y="733"/>
                    <a:pt x="1229" y="734"/>
                    <a:pt x="1225" y="732"/>
                  </a:cubicBezTo>
                  <a:lnTo>
                    <a:pt x="1183" y="707"/>
                  </a:lnTo>
                  <a:cubicBezTo>
                    <a:pt x="1179" y="705"/>
                    <a:pt x="1178" y="700"/>
                    <a:pt x="1180" y="696"/>
                  </a:cubicBezTo>
                  <a:cubicBezTo>
                    <a:pt x="1182" y="692"/>
                    <a:pt x="1187" y="691"/>
                    <a:pt x="1191" y="693"/>
                  </a:cubicBezTo>
                  <a:close/>
                  <a:moveTo>
                    <a:pt x="1275" y="742"/>
                  </a:moveTo>
                  <a:lnTo>
                    <a:pt x="1317" y="767"/>
                  </a:lnTo>
                  <a:cubicBezTo>
                    <a:pt x="1321" y="769"/>
                    <a:pt x="1322" y="774"/>
                    <a:pt x="1320" y="778"/>
                  </a:cubicBezTo>
                  <a:cubicBezTo>
                    <a:pt x="1318" y="782"/>
                    <a:pt x="1313" y="783"/>
                    <a:pt x="1309" y="781"/>
                  </a:cubicBezTo>
                  <a:lnTo>
                    <a:pt x="1267" y="756"/>
                  </a:lnTo>
                  <a:cubicBezTo>
                    <a:pt x="1263" y="754"/>
                    <a:pt x="1262" y="749"/>
                    <a:pt x="1264" y="745"/>
                  </a:cubicBezTo>
                  <a:cubicBezTo>
                    <a:pt x="1266" y="741"/>
                    <a:pt x="1271" y="740"/>
                    <a:pt x="1275" y="742"/>
                  </a:cubicBezTo>
                  <a:close/>
                  <a:moveTo>
                    <a:pt x="1359" y="792"/>
                  </a:moveTo>
                  <a:lnTo>
                    <a:pt x="1401" y="816"/>
                  </a:lnTo>
                  <a:cubicBezTo>
                    <a:pt x="1405" y="819"/>
                    <a:pt x="1407" y="823"/>
                    <a:pt x="1404" y="827"/>
                  </a:cubicBezTo>
                  <a:cubicBezTo>
                    <a:pt x="1402" y="831"/>
                    <a:pt x="1397" y="833"/>
                    <a:pt x="1393" y="830"/>
                  </a:cubicBezTo>
                  <a:lnTo>
                    <a:pt x="1351" y="806"/>
                  </a:lnTo>
                  <a:cubicBezTo>
                    <a:pt x="1347" y="803"/>
                    <a:pt x="1346" y="798"/>
                    <a:pt x="1348" y="794"/>
                  </a:cubicBezTo>
                  <a:cubicBezTo>
                    <a:pt x="1350" y="791"/>
                    <a:pt x="1355" y="789"/>
                    <a:pt x="1359" y="792"/>
                  </a:cubicBezTo>
                  <a:close/>
                  <a:moveTo>
                    <a:pt x="1443" y="841"/>
                  </a:moveTo>
                  <a:lnTo>
                    <a:pt x="1485" y="866"/>
                  </a:lnTo>
                  <a:cubicBezTo>
                    <a:pt x="1489" y="868"/>
                    <a:pt x="1491" y="873"/>
                    <a:pt x="1488" y="877"/>
                  </a:cubicBezTo>
                  <a:cubicBezTo>
                    <a:pt x="1486" y="881"/>
                    <a:pt x="1481" y="882"/>
                    <a:pt x="1477" y="880"/>
                  </a:cubicBezTo>
                  <a:lnTo>
                    <a:pt x="1435" y="855"/>
                  </a:lnTo>
                  <a:cubicBezTo>
                    <a:pt x="1431" y="853"/>
                    <a:pt x="1430" y="848"/>
                    <a:pt x="1432" y="844"/>
                  </a:cubicBezTo>
                  <a:cubicBezTo>
                    <a:pt x="1435" y="840"/>
                    <a:pt x="1440" y="839"/>
                    <a:pt x="1443" y="841"/>
                  </a:cubicBezTo>
                  <a:close/>
                  <a:moveTo>
                    <a:pt x="1528" y="890"/>
                  </a:moveTo>
                  <a:lnTo>
                    <a:pt x="1570" y="915"/>
                  </a:lnTo>
                  <a:cubicBezTo>
                    <a:pt x="1573" y="917"/>
                    <a:pt x="1575" y="922"/>
                    <a:pt x="1572" y="926"/>
                  </a:cubicBezTo>
                  <a:cubicBezTo>
                    <a:pt x="1570" y="930"/>
                    <a:pt x="1565" y="931"/>
                    <a:pt x="1561" y="929"/>
                  </a:cubicBezTo>
                  <a:lnTo>
                    <a:pt x="1519" y="904"/>
                  </a:lnTo>
                  <a:cubicBezTo>
                    <a:pt x="1515" y="902"/>
                    <a:pt x="1514" y="897"/>
                    <a:pt x="1516" y="893"/>
                  </a:cubicBezTo>
                  <a:cubicBezTo>
                    <a:pt x="1519" y="889"/>
                    <a:pt x="1524" y="888"/>
                    <a:pt x="1528" y="890"/>
                  </a:cubicBezTo>
                  <a:close/>
                  <a:moveTo>
                    <a:pt x="1612" y="940"/>
                  </a:moveTo>
                  <a:lnTo>
                    <a:pt x="1654" y="964"/>
                  </a:lnTo>
                  <a:cubicBezTo>
                    <a:pt x="1658" y="967"/>
                    <a:pt x="1659" y="972"/>
                    <a:pt x="1657" y="975"/>
                  </a:cubicBezTo>
                  <a:cubicBezTo>
                    <a:pt x="1654" y="979"/>
                    <a:pt x="1649" y="981"/>
                    <a:pt x="1645" y="978"/>
                  </a:cubicBezTo>
                  <a:lnTo>
                    <a:pt x="1603" y="954"/>
                  </a:lnTo>
                  <a:cubicBezTo>
                    <a:pt x="1600" y="951"/>
                    <a:pt x="1598" y="946"/>
                    <a:pt x="1601" y="943"/>
                  </a:cubicBezTo>
                  <a:cubicBezTo>
                    <a:pt x="1603" y="939"/>
                    <a:pt x="1608" y="937"/>
                    <a:pt x="1612" y="940"/>
                  </a:cubicBezTo>
                  <a:close/>
                  <a:moveTo>
                    <a:pt x="1696" y="989"/>
                  </a:moveTo>
                  <a:lnTo>
                    <a:pt x="1738" y="1014"/>
                  </a:lnTo>
                  <a:cubicBezTo>
                    <a:pt x="1742" y="1016"/>
                    <a:pt x="1743" y="1021"/>
                    <a:pt x="1741" y="1025"/>
                  </a:cubicBezTo>
                  <a:cubicBezTo>
                    <a:pt x="1738" y="1029"/>
                    <a:pt x="1733" y="1030"/>
                    <a:pt x="1730" y="1028"/>
                  </a:cubicBezTo>
                  <a:lnTo>
                    <a:pt x="1688" y="1003"/>
                  </a:lnTo>
                  <a:cubicBezTo>
                    <a:pt x="1684" y="1001"/>
                    <a:pt x="1682" y="996"/>
                    <a:pt x="1685" y="992"/>
                  </a:cubicBezTo>
                  <a:cubicBezTo>
                    <a:pt x="1687" y="988"/>
                    <a:pt x="1692" y="987"/>
                    <a:pt x="1696" y="989"/>
                  </a:cubicBezTo>
                  <a:close/>
                  <a:moveTo>
                    <a:pt x="1780" y="1038"/>
                  </a:moveTo>
                  <a:lnTo>
                    <a:pt x="1822" y="1063"/>
                  </a:lnTo>
                  <a:cubicBezTo>
                    <a:pt x="1826" y="1065"/>
                    <a:pt x="1827" y="1070"/>
                    <a:pt x="1825" y="1074"/>
                  </a:cubicBezTo>
                  <a:cubicBezTo>
                    <a:pt x="1823" y="1078"/>
                    <a:pt x="1818" y="1079"/>
                    <a:pt x="1814" y="1077"/>
                  </a:cubicBezTo>
                  <a:lnTo>
                    <a:pt x="1772" y="1052"/>
                  </a:lnTo>
                  <a:cubicBezTo>
                    <a:pt x="1768" y="1050"/>
                    <a:pt x="1767" y="1045"/>
                    <a:pt x="1769" y="1041"/>
                  </a:cubicBezTo>
                  <a:cubicBezTo>
                    <a:pt x="1771" y="1037"/>
                    <a:pt x="1776" y="1036"/>
                    <a:pt x="1780" y="1038"/>
                  </a:cubicBezTo>
                  <a:close/>
                  <a:moveTo>
                    <a:pt x="1864" y="1088"/>
                  </a:moveTo>
                  <a:lnTo>
                    <a:pt x="1906" y="1112"/>
                  </a:lnTo>
                  <a:cubicBezTo>
                    <a:pt x="1910" y="1115"/>
                    <a:pt x="1911" y="1120"/>
                    <a:pt x="1909" y="1123"/>
                  </a:cubicBezTo>
                  <a:cubicBezTo>
                    <a:pt x="1907" y="1127"/>
                    <a:pt x="1902" y="1129"/>
                    <a:pt x="1898" y="1126"/>
                  </a:cubicBezTo>
                  <a:lnTo>
                    <a:pt x="1856" y="1102"/>
                  </a:lnTo>
                  <a:cubicBezTo>
                    <a:pt x="1852" y="1099"/>
                    <a:pt x="1851" y="1094"/>
                    <a:pt x="1853" y="1091"/>
                  </a:cubicBezTo>
                  <a:cubicBezTo>
                    <a:pt x="1855" y="1087"/>
                    <a:pt x="1860" y="1085"/>
                    <a:pt x="1864" y="1088"/>
                  </a:cubicBezTo>
                  <a:close/>
                  <a:moveTo>
                    <a:pt x="1948" y="1137"/>
                  </a:moveTo>
                  <a:lnTo>
                    <a:pt x="1990" y="1162"/>
                  </a:lnTo>
                  <a:cubicBezTo>
                    <a:pt x="1994" y="1164"/>
                    <a:pt x="1995" y="1169"/>
                    <a:pt x="1993" y="1173"/>
                  </a:cubicBezTo>
                  <a:cubicBezTo>
                    <a:pt x="1991" y="1177"/>
                    <a:pt x="1986" y="1178"/>
                    <a:pt x="1982" y="1176"/>
                  </a:cubicBezTo>
                  <a:lnTo>
                    <a:pt x="1940" y="1151"/>
                  </a:lnTo>
                  <a:cubicBezTo>
                    <a:pt x="1936" y="1149"/>
                    <a:pt x="1935" y="1144"/>
                    <a:pt x="1937" y="1140"/>
                  </a:cubicBezTo>
                  <a:cubicBezTo>
                    <a:pt x="1939" y="1136"/>
                    <a:pt x="1944" y="1135"/>
                    <a:pt x="1948" y="1137"/>
                  </a:cubicBezTo>
                  <a:close/>
                  <a:moveTo>
                    <a:pt x="2032" y="1186"/>
                  </a:moveTo>
                  <a:lnTo>
                    <a:pt x="2074" y="1211"/>
                  </a:lnTo>
                  <a:cubicBezTo>
                    <a:pt x="2078" y="1213"/>
                    <a:pt x="2080" y="1218"/>
                    <a:pt x="2077" y="1222"/>
                  </a:cubicBezTo>
                  <a:cubicBezTo>
                    <a:pt x="2075" y="1226"/>
                    <a:pt x="2070" y="1227"/>
                    <a:pt x="2066" y="1225"/>
                  </a:cubicBezTo>
                  <a:lnTo>
                    <a:pt x="2024" y="1200"/>
                  </a:lnTo>
                  <a:cubicBezTo>
                    <a:pt x="2020" y="1198"/>
                    <a:pt x="2019" y="1193"/>
                    <a:pt x="2021" y="1189"/>
                  </a:cubicBezTo>
                  <a:cubicBezTo>
                    <a:pt x="2023" y="1185"/>
                    <a:pt x="2028" y="1184"/>
                    <a:pt x="2032" y="1186"/>
                  </a:cubicBezTo>
                  <a:close/>
                  <a:moveTo>
                    <a:pt x="2116" y="1236"/>
                  </a:moveTo>
                  <a:lnTo>
                    <a:pt x="2158" y="1260"/>
                  </a:lnTo>
                  <a:cubicBezTo>
                    <a:pt x="2162" y="1263"/>
                    <a:pt x="2164" y="1268"/>
                    <a:pt x="2161" y="1272"/>
                  </a:cubicBezTo>
                  <a:cubicBezTo>
                    <a:pt x="2159" y="1275"/>
                    <a:pt x="2154" y="1277"/>
                    <a:pt x="2150" y="1274"/>
                  </a:cubicBezTo>
                  <a:lnTo>
                    <a:pt x="2108" y="1250"/>
                  </a:lnTo>
                  <a:cubicBezTo>
                    <a:pt x="2104" y="1248"/>
                    <a:pt x="2103" y="1243"/>
                    <a:pt x="2105" y="1239"/>
                  </a:cubicBezTo>
                  <a:cubicBezTo>
                    <a:pt x="2108" y="1235"/>
                    <a:pt x="2113" y="1233"/>
                    <a:pt x="2116" y="1236"/>
                  </a:cubicBezTo>
                  <a:close/>
                  <a:moveTo>
                    <a:pt x="2201" y="1285"/>
                  </a:moveTo>
                  <a:lnTo>
                    <a:pt x="2243" y="1310"/>
                  </a:lnTo>
                  <a:cubicBezTo>
                    <a:pt x="2246" y="1312"/>
                    <a:pt x="2248" y="1317"/>
                    <a:pt x="2246" y="1321"/>
                  </a:cubicBezTo>
                  <a:cubicBezTo>
                    <a:pt x="2243" y="1325"/>
                    <a:pt x="2238" y="1326"/>
                    <a:pt x="2234" y="1324"/>
                  </a:cubicBezTo>
                  <a:lnTo>
                    <a:pt x="2192" y="1299"/>
                  </a:lnTo>
                  <a:cubicBezTo>
                    <a:pt x="2188" y="1297"/>
                    <a:pt x="2187" y="1292"/>
                    <a:pt x="2189" y="1288"/>
                  </a:cubicBezTo>
                  <a:cubicBezTo>
                    <a:pt x="2192" y="1284"/>
                    <a:pt x="2197" y="1283"/>
                    <a:pt x="2201" y="1285"/>
                  </a:cubicBezTo>
                  <a:close/>
                  <a:moveTo>
                    <a:pt x="2285" y="1334"/>
                  </a:moveTo>
                  <a:lnTo>
                    <a:pt x="2327" y="1359"/>
                  </a:lnTo>
                  <a:cubicBezTo>
                    <a:pt x="2331" y="1361"/>
                    <a:pt x="2332" y="1366"/>
                    <a:pt x="2330" y="1370"/>
                  </a:cubicBezTo>
                  <a:cubicBezTo>
                    <a:pt x="2327" y="1374"/>
                    <a:pt x="2322" y="1375"/>
                    <a:pt x="2319" y="1373"/>
                  </a:cubicBezTo>
                  <a:lnTo>
                    <a:pt x="2276" y="1348"/>
                  </a:lnTo>
                  <a:cubicBezTo>
                    <a:pt x="2273" y="1346"/>
                    <a:pt x="2271" y="1341"/>
                    <a:pt x="2274" y="1337"/>
                  </a:cubicBezTo>
                  <a:cubicBezTo>
                    <a:pt x="2276" y="1333"/>
                    <a:pt x="2281" y="1332"/>
                    <a:pt x="2285" y="1334"/>
                  </a:cubicBezTo>
                  <a:close/>
                  <a:moveTo>
                    <a:pt x="2369" y="1384"/>
                  </a:moveTo>
                  <a:lnTo>
                    <a:pt x="2411" y="1408"/>
                  </a:lnTo>
                  <a:cubicBezTo>
                    <a:pt x="2415" y="1411"/>
                    <a:pt x="2416" y="1416"/>
                    <a:pt x="2414" y="1420"/>
                  </a:cubicBezTo>
                  <a:cubicBezTo>
                    <a:pt x="2411" y="1423"/>
                    <a:pt x="2407" y="1425"/>
                    <a:pt x="2403" y="1423"/>
                  </a:cubicBezTo>
                  <a:lnTo>
                    <a:pt x="2361" y="1398"/>
                  </a:lnTo>
                  <a:cubicBezTo>
                    <a:pt x="2357" y="1396"/>
                    <a:pt x="2355" y="1391"/>
                    <a:pt x="2358" y="1387"/>
                  </a:cubicBezTo>
                  <a:cubicBezTo>
                    <a:pt x="2360" y="1383"/>
                    <a:pt x="2365" y="1382"/>
                    <a:pt x="2369" y="1384"/>
                  </a:cubicBezTo>
                  <a:close/>
                  <a:moveTo>
                    <a:pt x="2453" y="1433"/>
                  </a:moveTo>
                  <a:lnTo>
                    <a:pt x="2495" y="1458"/>
                  </a:lnTo>
                  <a:cubicBezTo>
                    <a:pt x="2499" y="1460"/>
                    <a:pt x="2500" y="1465"/>
                    <a:pt x="2498" y="1469"/>
                  </a:cubicBezTo>
                  <a:cubicBezTo>
                    <a:pt x="2496" y="1473"/>
                    <a:pt x="2491" y="1474"/>
                    <a:pt x="2487" y="1472"/>
                  </a:cubicBezTo>
                  <a:lnTo>
                    <a:pt x="2445" y="1447"/>
                  </a:lnTo>
                  <a:cubicBezTo>
                    <a:pt x="2441" y="1445"/>
                    <a:pt x="2440" y="1440"/>
                    <a:pt x="2442" y="1436"/>
                  </a:cubicBezTo>
                  <a:cubicBezTo>
                    <a:pt x="2444" y="1432"/>
                    <a:pt x="2449" y="1431"/>
                    <a:pt x="2453" y="1433"/>
                  </a:cubicBezTo>
                  <a:close/>
                  <a:moveTo>
                    <a:pt x="2537" y="1483"/>
                  </a:moveTo>
                  <a:lnTo>
                    <a:pt x="2579" y="1507"/>
                  </a:lnTo>
                  <a:cubicBezTo>
                    <a:pt x="2583" y="1509"/>
                    <a:pt x="2584" y="1514"/>
                    <a:pt x="2582" y="1518"/>
                  </a:cubicBezTo>
                  <a:cubicBezTo>
                    <a:pt x="2580" y="1522"/>
                    <a:pt x="2575" y="1524"/>
                    <a:pt x="2571" y="1521"/>
                  </a:cubicBezTo>
                  <a:lnTo>
                    <a:pt x="2529" y="1497"/>
                  </a:lnTo>
                  <a:cubicBezTo>
                    <a:pt x="2525" y="1494"/>
                    <a:pt x="2524" y="1489"/>
                    <a:pt x="2526" y="1485"/>
                  </a:cubicBezTo>
                  <a:cubicBezTo>
                    <a:pt x="2528" y="1482"/>
                    <a:pt x="2533" y="1480"/>
                    <a:pt x="2537" y="1483"/>
                  </a:cubicBezTo>
                  <a:close/>
                  <a:moveTo>
                    <a:pt x="2621" y="1532"/>
                  </a:moveTo>
                  <a:lnTo>
                    <a:pt x="2663" y="1557"/>
                  </a:lnTo>
                  <a:cubicBezTo>
                    <a:pt x="2667" y="1559"/>
                    <a:pt x="2668" y="1564"/>
                    <a:pt x="2666" y="1568"/>
                  </a:cubicBezTo>
                  <a:cubicBezTo>
                    <a:pt x="2664" y="1572"/>
                    <a:pt x="2659" y="1573"/>
                    <a:pt x="2655" y="1571"/>
                  </a:cubicBezTo>
                  <a:lnTo>
                    <a:pt x="2613" y="1546"/>
                  </a:lnTo>
                  <a:cubicBezTo>
                    <a:pt x="2609" y="1544"/>
                    <a:pt x="2608" y="1539"/>
                    <a:pt x="2610" y="1535"/>
                  </a:cubicBezTo>
                  <a:cubicBezTo>
                    <a:pt x="2612" y="1531"/>
                    <a:pt x="2617" y="1530"/>
                    <a:pt x="2621" y="1532"/>
                  </a:cubicBezTo>
                  <a:close/>
                  <a:moveTo>
                    <a:pt x="2705" y="1581"/>
                  </a:moveTo>
                  <a:lnTo>
                    <a:pt x="2747" y="1606"/>
                  </a:lnTo>
                  <a:cubicBezTo>
                    <a:pt x="2751" y="1608"/>
                    <a:pt x="2753" y="1613"/>
                    <a:pt x="2750" y="1617"/>
                  </a:cubicBezTo>
                  <a:cubicBezTo>
                    <a:pt x="2748" y="1621"/>
                    <a:pt x="2743" y="1622"/>
                    <a:pt x="2739" y="1620"/>
                  </a:cubicBezTo>
                  <a:lnTo>
                    <a:pt x="2697" y="1595"/>
                  </a:lnTo>
                  <a:cubicBezTo>
                    <a:pt x="2693" y="1593"/>
                    <a:pt x="2692" y="1588"/>
                    <a:pt x="2694" y="1584"/>
                  </a:cubicBezTo>
                  <a:cubicBezTo>
                    <a:pt x="2696" y="1580"/>
                    <a:pt x="2701" y="1579"/>
                    <a:pt x="2705" y="1581"/>
                  </a:cubicBezTo>
                  <a:close/>
                  <a:moveTo>
                    <a:pt x="2789" y="1631"/>
                  </a:moveTo>
                  <a:lnTo>
                    <a:pt x="2832" y="1655"/>
                  </a:lnTo>
                  <a:cubicBezTo>
                    <a:pt x="2835" y="1658"/>
                    <a:pt x="2837" y="1663"/>
                    <a:pt x="2834" y="1666"/>
                  </a:cubicBezTo>
                  <a:cubicBezTo>
                    <a:pt x="2832" y="1670"/>
                    <a:pt x="2827" y="1672"/>
                    <a:pt x="2823" y="1669"/>
                  </a:cubicBezTo>
                  <a:lnTo>
                    <a:pt x="2781" y="1645"/>
                  </a:lnTo>
                  <a:cubicBezTo>
                    <a:pt x="2777" y="1642"/>
                    <a:pt x="2776" y="1637"/>
                    <a:pt x="2778" y="1633"/>
                  </a:cubicBezTo>
                  <a:cubicBezTo>
                    <a:pt x="2781" y="1630"/>
                    <a:pt x="2786" y="1628"/>
                    <a:pt x="2789" y="1631"/>
                  </a:cubicBezTo>
                  <a:close/>
                  <a:moveTo>
                    <a:pt x="2874" y="1680"/>
                  </a:moveTo>
                  <a:lnTo>
                    <a:pt x="2916" y="1705"/>
                  </a:lnTo>
                  <a:cubicBezTo>
                    <a:pt x="2919" y="1707"/>
                    <a:pt x="2921" y="1712"/>
                    <a:pt x="2919" y="1716"/>
                  </a:cubicBezTo>
                  <a:cubicBezTo>
                    <a:pt x="2916" y="1720"/>
                    <a:pt x="2911" y="1721"/>
                    <a:pt x="2907" y="1719"/>
                  </a:cubicBezTo>
                  <a:lnTo>
                    <a:pt x="2865" y="1694"/>
                  </a:lnTo>
                  <a:cubicBezTo>
                    <a:pt x="2861" y="1692"/>
                    <a:pt x="2860" y="1687"/>
                    <a:pt x="2862" y="1683"/>
                  </a:cubicBezTo>
                  <a:cubicBezTo>
                    <a:pt x="2865" y="1679"/>
                    <a:pt x="2870" y="1678"/>
                    <a:pt x="2874" y="1680"/>
                  </a:cubicBezTo>
                  <a:close/>
                  <a:moveTo>
                    <a:pt x="2958" y="1729"/>
                  </a:moveTo>
                  <a:lnTo>
                    <a:pt x="3000" y="1754"/>
                  </a:lnTo>
                  <a:cubicBezTo>
                    <a:pt x="3004" y="1756"/>
                    <a:pt x="3005" y="1761"/>
                    <a:pt x="3003" y="1765"/>
                  </a:cubicBezTo>
                  <a:cubicBezTo>
                    <a:pt x="3000" y="1769"/>
                    <a:pt x="2995" y="1770"/>
                    <a:pt x="2992" y="1768"/>
                  </a:cubicBezTo>
                  <a:lnTo>
                    <a:pt x="2949" y="1743"/>
                  </a:lnTo>
                  <a:cubicBezTo>
                    <a:pt x="2946" y="1741"/>
                    <a:pt x="2944" y="1736"/>
                    <a:pt x="2947" y="1732"/>
                  </a:cubicBezTo>
                  <a:cubicBezTo>
                    <a:pt x="2949" y="1728"/>
                    <a:pt x="2954" y="1727"/>
                    <a:pt x="2958" y="1729"/>
                  </a:cubicBezTo>
                  <a:close/>
                  <a:moveTo>
                    <a:pt x="3042" y="1779"/>
                  </a:moveTo>
                  <a:lnTo>
                    <a:pt x="3084" y="1803"/>
                  </a:lnTo>
                  <a:cubicBezTo>
                    <a:pt x="3088" y="1806"/>
                    <a:pt x="3089" y="1811"/>
                    <a:pt x="3087" y="1814"/>
                  </a:cubicBezTo>
                  <a:cubicBezTo>
                    <a:pt x="3085" y="1818"/>
                    <a:pt x="3080" y="1820"/>
                    <a:pt x="3076" y="1817"/>
                  </a:cubicBezTo>
                  <a:lnTo>
                    <a:pt x="3034" y="1793"/>
                  </a:lnTo>
                  <a:cubicBezTo>
                    <a:pt x="3030" y="1790"/>
                    <a:pt x="3028" y="1785"/>
                    <a:pt x="3031" y="1782"/>
                  </a:cubicBezTo>
                  <a:cubicBezTo>
                    <a:pt x="3033" y="1778"/>
                    <a:pt x="3038" y="1776"/>
                    <a:pt x="3042" y="1779"/>
                  </a:cubicBezTo>
                  <a:close/>
                  <a:moveTo>
                    <a:pt x="3126" y="1828"/>
                  </a:moveTo>
                  <a:lnTo>
                    <a:pt x="3168" y="1853"/>
                  </a:lnTo>
                  <a:cubicBezTo>
                    <a:pt x="3172" y="1855"/>
                    <a:pt x="3173" y="1860"/>
                    <a:pt x="3171" y="1864"/>
                  </a:cubicBezTo>
                  <a:cubicBezTo>
                    <a:pt x="3169" y="1868"/>
                    <a:pt x="3164" y="1869"/>
                    <a:pt x="3160" y="1867"/>
                  </a:cubicBezTo>
                  <a:lnTo>
                    <a:pt x="3118" y="1842"/>
                  </a:lnTo>
                  <a:cubicBezTo>
                    <a:pt x="3114" y="1840"/>
                    <a:pt x="3113" y="1835"/>
                    <a:pt x="3115" y="1831"/>
                  </a:cubicBezTo>
                  <a:cubicBezTo>
                    <a:pt x="3117" y="1827"/>
                    <a:pt x="3122" y="1826"/>
                    <a:pt x="3126" y="1828"/>
                  </a:cubicBezTo>
                  <a:close/>
                  <a:moveTo>
                    <a:pt x="3210" y="1877"/>
                  </a:moveTo>
                  <a:lnTo>
                    <a:pt x="3252" y="1902"/>
                  </a:lnTo>
                  <a:cubicBezTo>
                    <a:pt x="3256" y="1904"/>
                    <a:pt x="3257" y="1909"/>
                    <a:pt x="3255" y="1913"/>
                  </a:cubicBezTo>
                  <a:cubicBezTo>
                    <a:pt x="3253" y="1917"/>
                    <a:pt x="3248" y="1918"/>
                    <a:pt x="3244" y="1916"/>
                  </a:cubicBezTo>
                  <a:lnTo>
                    <a:pt x="3202" y="1891"/>
                  </a:lnTo>
                  <a:cubicBezTo>
                    <a:pt x="3198" y="1889"/>
                    <a:pt x="3197" y="1884"/>
                    <a:pt x="3199" y="1880"/>
                  </a:cubicBezTo>
                  <a:cubicBezTo>
                    <a:pt x="3201" y="1876"/>
                    <a:pt x="3206" y="1875"/>
                    <a:pt x="3210" y="1877"/>
                  </a:cubicBezTo>
                  <a:close/>
                  <a:moveTo>
                    <a:pt x="3294" y="1927"/>
                  </a:moveTo>
                  <a:lnTo>
                    <a:pt x="3336" y="1951"/>
                  </a:lnTo>
                  <a:cubicBezTo>
                    <a:pt x="3340" y="1954"/>
                    <a:pt x="3341" y="1959"/>
                    <a:pt x="3339" y="1963"/>
                  </a:cubicBezTo>
                  <a:cubicBezTo>
                    <a:pt x="3337" y="1966"/>
                    <a:pt x="3332" y="1968"/>
                    <a:pt x="3328" y="1965"/>
                  </a:cubicBezTo>
                  <a:lnTo>
                    <a:pt x="3286" y="1941"/>
                  </a:lnTo>
                  <a:cubicBezTo>
                    <a:pt x="3282" y="1938"/>
                    <a:pt x="3281" y="1933"/>
                    <a:pt x="3283" y="1930"/>
                  </a:cubicBezTo>
                  <a:cubicBezTo>
                    <a:pt x="3285" y="1926"/>
                    <a:pt x="3290" y="1924"/>
                    <a:pt x="3294" y="1927"/>
                  </a:cubicBezTo>
                  <a:close/>
                  <a:moveTo>
                    <a:pt x="3378" y="1976"/>
                  </a:moveTo>
                  <a:lnTo>
                    <a:pt x="3420" y="2001"/>
                  </a:lnTo>
                  <a:cubicBezTo>
                    <a:pt x="3424" y="2003"/>
                    <a:pt x="3426" y="2008"/>
                    <a:pt x="3423" y="2012"/>
                  </a:cubicBezTo>
                  <a:cubicBezTo>
                    <a:pt x="3421" y="2016"/>
                    <a:pt x="3416" y="2017"/>
                    <a:pt x="3412" y="2015"/>
                  </a:cubicBezTo>
                  <a:lnTo>
                    <a:pt x="3370" y="1990"/>
                  </a:lnTo>
                  <a:cubicBezTo>
                    <a:pt x="3366" y="1988"/>
                    <a:pt x="3365" y="1983"/>
                    <a:pt x="3367" y="1979"/>
                  </a:cubicBezTo>
                  <a:cubicBezTo>
                    <a:pt x="3369" y="1975"/>
                    <a:pt x="3374" y="1974"/>
                    <a:pt x="3378" y="1976"/>
                  </a:cubicBezTo>
                  <a:close/>
                  <a:moveTo>
                    <a:pt x="3462" y="2025"/>
                  </a:moveTo>
                  <a:lnTo>
                    <a:pt x="3505" y="2050"/>
                  </a:lnTo>
                  <a:cubicBezTo>
                    <a:pt x="3508" y="2052"/>
                    <a:pt x="3510" y="2057"/>
                    <a:pt x="3507" y="2061"/>
                  </a:cubicBezTo>
                  <a:cubicBezTo>
                    <a:pt x="3505" y="2065"/>
                    <a:pt x="3500" y="2066"/>
                    <a:pt x="3496" y="2064"/>
                  </a:cubicBezTo>
                  <a:lnTo>
                    <a:pt x="3454" y="2039"/>
                  </a:lnTo>
                  <a:cubicBezTo>
                    <a:pt x="3450" y="2037"/>
                    <a:pt x="3449" y="2032"/>
                    <a:pt x="3451" y="2028"/>
                  </a:cubicBezTo>
                  <a:cubicBezTo>
                    <a:pt x="3454" y="2024"/>
                    <a:pt x="3459" y="2023"/>
                    <a:pt x="3462" y="2025"/>
                  </a:cubicBezTo>
                  <a:close/>
                  <a:moveTo>
                    <a:pt x="3547" y="2075"/>
                  </a:moveTo>
                  <a:lnTo>
                    <a:pt x="3589" y="2099"/>
                  </a:lnTo>
                  <a:cubicBezTo>
                    <a:pt x="3593" y="2102"/>
                    <a:pt x="3594" y="2107"/>
                    <a:pt x="3592" y="2111"/>
                  </a:cubicBezTo>
                  <a:cubicBezTo>
                    <a:pt x="3589" y="2114"/>
                    <a:pt x="3584" y="2116"/>
                    <a:pt x="3580" y="2113"/>
                  </a:cubicBezTo>
                  <a:lnTo>
                    <a:pt x="3538" y="2089"/>
                  </a:lnTo>
                  <a:cubicBezTo>
                    <a:pt x="3534" y="2087"/>
                    <a:pt x="3533" y="2082"/>
                    <a:pt x="3535" y="2078"/>
                  </a:cubicBezTo>
                  <a:cubicBezTo>
                    <a:pt x="3538" y="2074"/>
                    <a:pt x="3543" y="2073"/>
                    <a:pt x="3547" y="2075"/>
                  </a:cubicBezTo>
                  <a:close/>
                  <a:moveTo>
                    <a:pt x="3631" y="2124"/>
                  </a:moveTo>
                  <a:lnTo>
                    <a:pt x="3673" y="2149"/>
                  </a:lnTo>
                  <a:cubicBezTo>
                    <a:pt x="3677" y="2151"/>
                    <a:pt x="3678" y="2156"/>
                    <a:pt x="3676" y="2160"/>
                  </a:cubicBezTo>
                  <a:cubicBezTo>
                    <a:pt x="3673" y="2164"/>
                    <a:pt x="3668" y="2165"/>
                    <a:pt x="3665" y="2163"/>
                  </a:cubicBezTo>
                  <a:lnTo>
                    <a:pt x="3622" y="2138"/>
                  </a:lnTo>
                  <a:cubicBezTo>
                    <a:pt x="3619" y="2136"/>
                    <a:pt x="3617" y="2131"/>
                    <a:pt x="3620" y="2127"/>
                  </a:cubicBezTo>
                  <a:cubicBezTo>
                    <a:pt x="3622" y="2123"/>
                    <a:pt x="3627" y="2122"/>
                    <a:pt x="3631" y="2124"/>
                  </a:cubicBezTo>
                  <a:close/>
                  <a:moveTo>
                    <a:pt x="3715" y="2173"/>
                  </a:moveTo>
                  <a:lnTo>
                    <a:pt x="3757" y="2198"/>
                  </a:lnTo>
                  <a:cubicBezTo>
                    <a:pt x="3761" y="2200"/>
                    <a:pt x="3762" y="2205"/>
                    <a:pt x="3760" y="2209"/>
                  </a:cubicBezTo>
                  <a:cubicBezTo>
                    <a:pt x="3758" y="2213"/>
                    <a:pt x="3753" y="2214"/>
                    <a:pt x="3749" y="2212"/>
                  </a:cubicBezTo>
                  <a:lnTo>
                    <a:pt x="3707" y="2188"/>
                  </a:lnTo>
                  <a:cubicBezTo>
                    <a:pt x="3703" y="2185"/>
                    <a:pt x="3701" y="2180"/>
                    <a:pt x="3704" y="2176"/>
                  </a:cubicBezTo>
                  <a:cubicBezTo>
                    <a:pt x="3706" y="2173"/>
                    <a:pt x="3711" y="2171"/>
                    <a:pt x="3715" y="2173"/>
                  </a:cubicBezTo>
                  <a:close/>
                  <a:moveTo>
                    <a:pt x="3799" y="2223"/>
                  </a:moveTo>
                  <a:lnTo>
                    <a:pt x="3841" y="2248"/>
                  </a:lnTo>
                  <a:cubicBezTo>
                    <a:pt x="3845" y="2250"/>
                    <a:pt x="3846" y="2255"/>
                    <a:pt x="3844" y="2259"/>
                  </a:cubicBezTo>
                  <a:cubicBezTo>
                    <a:pt x="3842" y="2263"/>
                    <a:pt x="3837" y="2264"/>
                    <a:pt x="3833" y="2262"/>
                  </a:cubicBezTo>
                  <a:lnTo>
                    <a:pt x="3791" y="2237"/>
                  </a:lnTo>
                  <a:cubicBezTo>
                    <a:pt x="3787" y="2235"/>
                    <a:pt x="3786" y="2230"/>
                    <a:pt x="3788" y="2226"/>
                  </a:cubicBezTo>
                  <a:cubicBezTo>
                    <a:pt x="3790" y="2222"/>
                    <a:pt x="3795" y="2221"/>
                    <a:pt x="3799" y="2223"/>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2811" name="Freeform 39"/>
            <p:cNvSpPr>
              <a:spLocks noEditPoints="1"/>
            </p:cNvSpPr>
            <p:nvPr/>
          </p:nvSpPr>
          <p:spPr bwMode="auto">
            <a:xfrm>
              <a:off x="1875" y="2603"/>
              <a:ext cx="1788" cy="1118"/>
            </a:xfrm>
            <a:custGeom>
              <a:avLst/>
              <a:gdLst>
                <a:gd name="T0" fmla="*/ 0 w 3858"/>
                <a:gd name="T1" fmla="*/ 5 h 2408"/>
                <a:gd name="T2" fmla="*/ 0 w 3858"/>
                <a:gd name="T3" fmla="*/ 5 h 2408"/>
                <a:gd name="T4" fmla="*/ 0 w 3858"/>
                <a:gd name="T5" fmla="*/ 5 h 2408"/>
                <a:gd name="T6" fmla="*/ 0 w 3858"/>
                <a:gd name="T7" fmla="*/ 5 h 2408"/>
                <a:gd name="T8" fmla="*/ 1 w 3858"/>
                <a:gd name="T9" fmla="*/ 5 h 2408"/>
                <a:gd name="T10" fmla="*/ 1 w 3858"/>
                <a:gd name="T11" fmla="*/ 5 h 2408"/>
                <a:gd name="T12" fmla="*/ 1 w 3858"/>
                <a:gd name="T13" fmla="*/ 5 h 2408"/>
                <a:gd name="T14" fmla="*/ 1 w 3858"/>
                <a:gd name="T15" fmla="*/ 5 h 2408"/>
                <a:gd name="T16" fmla="*/ 1 w 3858"/>
                <a:gd name="T17" fmla="*/ 4 h 2408"/>
                <a:gd name="T18" fmla="*/ 1 w 3858"/>
                <a:gd name="T19" fmla="*/ 4 h 2408"/>
                <a:gd name="T20" fmla="*/ 2 w 3858"/>
                <a:gd name="T21" fmla="*/ 4 h 2408"/>
                <a:gd name="T22" fmla="*/ 2 w 3858"/>
                <a:gd name="T23" fmla="*/ 4 h 2408"/>
                <a:gd name="T24" fmla="*/ 2 w 3858"/>
                <a:gd name="T25" fmla="*/ 4 h 2408"/>
                <a:gd name="T26" fmla="*/ 2 w 3858"/>
                <a:gd name="T27" fmla="*/ 4 h 2408"/>
                <a:gd name="T28" fmla="*/ 2 w 3858"/>
                <a:gd name="T29" fmla="*/ 4 h 2408"/>
                <a:gd name="T30" fmla="*/ 2 w 3858"/>
                <a:gd name="T31" fmla="*/ 4 h 2408"/>
                <a:gd name="T32" fmla="*/ 3 w 3858"/>
                <a:gd name="T33" fmla="*/ 4 h 2408"/>
                <a:gd name="T34" fmla="*/ 3 w 3858"/>
                <a:gd name="T35" fmla="*/ 3 h 2408"/>
                <a:gd name="T36" fmla="*/ 3 w 3858"/>
                <a:gd name="T37" fmla="*/ 3 h 2408"/>
                <a:gd name="T38" fmla="*/ 3 w 3858"/>
                <a:gd name="T39" fmla="*/ 3 h 2408"/>
                <a:gd name="T40" fmla="*/ 3 w 3858"/>
                <a:gd name="T41" fmla="*/ 3 h 2408"/>
                <a:gd name="T42" fmla="*/ 3 w 3858"/>
                <a:gd name="T43" fmla="*/ 3 h 2408"/>
                <a:gd name="T44" fmla="*/ 3 w 3858"/>
                <a:gd name="T45" fmla="*/ 3 h 2408"/>
                <a:gd name="T46" fmla="*/ 4 w 3858"/>
                <a:gd name="T47" fmla="*/ 3 h 2408"/>
                <a:gd name="T48" fmla="*/ 4 w 3858"/>
                <a:gd name="T49" fmla="*/ 3 h 2408"/>
                <a:gd name="T50" fmla="*/ 4 w 3858"/>
                <a:gd name="T51" fmla="*/ 3 h 2408"/>
                <a:gd name="T52" fmla="*/ 4 w 3858"/>
                <a:gd name="T53" fmla="*/ 3 h 2408"/>
                <a:gd name="T54" fmla="*/ 4 w 3858"/>
                <a:gd name="T55" fmla="*/ 3 h 2408"/>
                <a:gd name="T56" fmla="*/ 4 w 3858"/>
                <a:gd name="T57" fmla="*/ 3 h 2408"/>
                <a:gd name="T58" fmla="*/ 4 w 3858"/>
                <a:gd name="T59" fmla="*/ 2 h 2408"/>
                <a:gd name="T60" fmla="*/ 5 w 3858"/>
                <a:gd name="T61" fmla="*/ 2 h 2408"/>
                <a:gd name="T62" fmla="*/ 5 w 3858"/>
                <a:gd name="T63" fmla="*/ 2 h 2408"/>
                <a:gd name="T64" fmla="*/ 5 w 3858"/>
                <a:gd name="T65" fmla="*/ 2 h 2408"/>
                <a:gd name="T66" fmla="*/ 5 w 3858"/>
                <a:gd name="T67" fmla="*/ 2 h 2408"/>
                <a:gd name="T68" fmla="*/ 5 w 3858"/>
                <a:gd name="T69" fmla="*/ 2 h 2408"/>
                <a:gd name="T70" fmla="*/ 6 w 3858"/>
                <a:gd name="T71" fmla="*/ 2 h 2408"/>
                <a:gd name="T72" fmla="*/ 6 w 3858"/>
                <a:gd name="T73" fmla="*/ 2 h 2408"/>
                <a:gd name="T74" fmla="*/ 6 w 3858"/>
                <a:gd name="T75" fmla="*/ 1 h 2408"/>
                <a:gd name="T76" fmla="*/ 6 w 3858"/>
                <a:gd name="T77" fmla="*/ 1 h 2408"/>
                <a:gd name="T78" fmla="*/ 6 w 3858"/>
                <a:gd name="T79" fmla="*/ 1 h 2408"/>
                <a:gd name="T80" fmla="*/ 6 w 3858"/>
                <a:gd name="T81" fmla="*/ 1 h 2408"/>
                <a:gd name="T82" fmla="*/ 6 w 3858"/>
                <a:gd name="T83" fmla="*/ 1 h 2408"/>
                <a:gd name="T84" fmla="*/ 6 w 3858"/>
                <a:gd name="T85" fmla="*/ 1 h 2408"/>
                <a:gd name="T86" fmla="*/ 6 w 3858"/>
                <a:gd name="T87" fmla="*/ 1 h 2408"/>
                <a:gd name="T88" fmla="*/ 7 w 3858"/>
                <a:gd name="T89" fmla="*/ 1 h 2408"/>
                <a:gd name="T90" fmla="*/ 7 w 3858"/>
                <a:gd name="T91" fmla="*/ 1 h 2408"/>
                <a:gd name="T92" fmla="*/ 7 w 3858"/>
                <a:gd name="T93" fmla="*/ 0 h 2408"/>
                <a:gd name="T94" fmla="*/ 7 w 3858"/>
                <a:gd name="T95" fmla="*/ 0 h 2408"/>
                <a:gd name="T96" fmla="*/ 7 w 3858"/>
                <a:gd name="T97" fmla="*/ 0 h 2408"/>
                <a:gd name="T98" fmla="*/ 7 w 3858"/>
                <a:gd name="T99" fmla="*/ 0 h 2408"/>
                <a:gd name="T100" fmla="*/ 7 w 3858"/>
                <a:gd name="T101" fmla="*/ 0 h 2408"/>
                <a:gd name="T102" fmla="*/ 8 w 3858"/>
                <a:gd name="T103" fmla="*/ 0 h 2408"/>
                <a:gd name="T104" fmla="*/ 8 w 3858"/>
                <a:gd name="T105" fmla="*/ 0 h 2408"/>
                <a:gd name="T106" fmla="*/ 8 w 3858"/>
                <a:gd name="T107" fmla="*/ 0 h 2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8"/>
                <a:gd name="T163" fmla="*/ 0 h 2408"/>
                <a:gd name="T164" fmla="*/ 3858 w 3858"/>
                <a:gd name="T165" fmla="*/ 2408 h 24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8" h="2408">
                  <a:moveTo>
                    <a:pt x="5" y="2392"/>
                  </a:moveTo>
                  <a:lnTo>
                    <a:pt x="46" y="2366"/>
                  </a:lnTo>
                  <a:cubicBezTo>
                    <a:pt x="50" y="2364"/>
                    <a:pt x="55" y="2365"/>
                    <a:pt x="57" y="2369"/>
                  </a:cubicBezTo>
                  <a:cubicBezTo>
                    <a:pt x="60" y="2373"/>
                    <a:pt x="59" y="2378"/>
                    <a:pt x="55" y="2380"/>
                  </a:cubicBezTo>
                  <a:lnTo>
                    <a:pt x="13" y="2406"/>
                  </a:lnTo>
                  <a:cubicBezTo>
                    <a:pt x="10" y="2408"/>
                    <a:pt x="5" y="2407"/>
                    <a:pt x="2" y="2403"/>
                  </a:cubicBezTo>
                  <a:cubicBezTo>
                    <a:pt x="0" y="2400"/>
                    <a:pt x="1" y="2395"/>
                    <a:pt x="5" y="2392"/>
                  </a:cubicBezTo>
                  <a:close/>
                  <a:moveTo>
                    <a:pt x="88" y="2341"/>
                  </a:moveTo>
                  <a:lnTo>
                    <a:pt x="129" y="2315"/>
                  </a:lnTo>
                  <a:cubicBezTo>
                    <a:pt x="133" y="2312"/>
                    <a:pt x="138" y="2314"/>
                    <a:pt x="140" y="2317"/>
                  </a:cubicBezTo>
                  <a:cubicBezTo>
                    <a:pt x="143" y="2321"/>
                    <a:pt x="141" y="2326"/>
                    <a:pt x="138" y="2329"/>
                  </a:cubicBezTo>
                  <a:lnTo>
                    <a:pt x="96" y="2354"/>
                  </a:lnTo>
                  <a:cubicBezTo>
                    <a:pt x="92" y="2357"/>
                    <a:pt x="87" y="2356"/>
                    <a:pt x="85" y="2352"/>
                  </a:cubicBezTo>
                  <a:cubicBezTo>
                    <a:pt x="83" y="2348"/>
                    <a:pt x="84" y="2343"/>
                    <a:pt x="88" y="2341"/>
                  </a:cubicBezTo>
                  <a:close/>
                  <a:moveTo>
                    <a:pt x="170" y="2289"/>
                  </a:moveTo>
                  <a:lnTo>
                    <a:pt x="212" y="2263"/>
                  </a:lnTo>
                  <a:cubicBezTo>
                    <a:pt x="216" y="2261"/>
                    <a:pt x="221" y="2262"/>
                    <a:pt x="223" y="2266"/>
                  </a:cubicBezTo>
                  <a:cubicBezTo>
                    <a:pt x="225" y="2270"/>
                    <a:pt x="224" y="2275"/>
                    <a:pt x="220" y="2277"/>
                  </a:cubicBezTo>
                  <a:lnTo>
                    <a:pt x="179" y="2303"/>
                  </a:lnTo>
                  <a:cubicBezTo>
                    <a:pt x="175" y="2305"/>
                    <a:pt x="170" y="2304"/>
                    <a:pt x="168" y="2300"/>
                  </a:cubicBezTo>
                  <a:cubicBezTo>
                    <a:pt x="165" y="2296"/>
                    <a:pt x="167" y="2291"/>
                    <a:pt x="170" y="2289"/>
                  </a:cubicBezTo>
                  <a:close/>
                  <a:moveTo>
                    <a:pt x="253" y="2238"/>
                  </a:moveTo>
                  <a:lnTo>
                    <a:pt x="295" y="2212"/>
                  </a:lnTo>
                  <a:cubicBezTo>
                    <a:pt x="298" y="2209"/>
                    <a:pt x="304" y="2211"/>
                    <a:pt x="306" y="2214"/>
                  </a:cubicBezTo>
                  <a:cubicBezTo>
                    <a:pt x="308" y="2218"/>
                    <a:pt x="307" y="2223"/>
                    <a:pt x="303" y="2226"/>
                  </a:cubicBezTo>
                  <a:lnTo>
                    <a:pt x="262" y="2251"/>
                  </a:lnTo>
                  <a:cubicBezTo>
                    <a:pt x="258" y="2254"/>
                    <a:pt x="253" y="2253"/>
                    <a:pt x="251" y="2249"/>
                  </a:cubicBezTo>
                  <a:cubicBezTo>
                    <a:pt x="248" y="2245"/>
                    <a:pt x="249" y="2240"/>
                    <a:pt x="253" y="2238"/>
                  </a:cubicBezTo>
                  <a:close/>
                  <a:moveTo>
                    <a:pt x="336" y="2186"/>
                  </a:moveTo>
                  <a:lnTo>
                    <a:pt x="377" y="2160"/>
                  </a:lnTo>
                  <a:cubicBezTo>
                    <a:pt x="381" y="2158"/>
                    <a:pt x="386" y="2159"/>
                    <a:pt x="389" y="2163"/>
                  </a:cubicBezTo>
                  <a:cubicBezTo>
                    <a:pt x="391" y="2167"/>
                    <a:pt x="390" y="2172"/>
                    <a:pt x="386" y="2174"/>
                  </a:cubicBezTo>
                  <a:lnTo>
                    <a:pt x="345" y="2200"/>
                  </a:lnTo>
                  <a:cubicBezTo>
                    <a:pt x="341" y="2202"/>
                    <a:pt x="336" y="2201"/>
                    <a:pt x="333" y="2197"/>
                  </a:cubicBezTo>
                  <a:cubicBezTo>
                    <a:pt x="331" y="2193"/>
                    <a:pt x="332" y="2188"/>
                    <a:pt x="336" y="2186"/>
                  </a:cubicBezTo>
                  <a:close/>
                  <a:moveTo>
                    <a:pt x="419" y="2134"/>
                  </a:moveTo>
                  <a:lnTo>
                    <a:pt x="460" y="2109"/>
                  </a:lnTo>
                  <a:cubicBezTo>
                    <a:pt x="464" y="2106"/>
                    <a:pt x="469" y="2108"/>
                    <a:pt x="472" y="2111"/>
                  </a:cubicBezTo>
                  <a:cubicBezTo>
                    <a:pt x="474" y="2115"/>
                    <a:pt x="473" y="2120"/>
                    <a:pt x="469" y="2123"/>
                  </a:cubicBezTo>
                  <a:lnTo>
                    <a:pt x="427" y="2148"/>
                  </a:lnTo>
                  <a:cubicBezTo>
                    <a:pt x="424" y="2151"/>
                    <a:pt x="419" y="2149"/>
                    <a:pt x="416" y="2146"/>
                  </a:cubicBezTo>
                  <a:cubicBezTo>
                    <a:pt x="414" y="2142"/>
                    <a:pt x="415" y="2137"/>
                    <a:pt x="419" y="2134"/>
                  </a:cubicBezTo>
                  <a:close/>
                  <a:moveTo>
                    <a:pt x="502" y="2083"/>
                  </a:moveTo>
                  <a:lnTo>
                    <a:pt x="543" y="2057"/>
                  </a:lnTo>
                  <a:cubicBezTo>
                    <a:pt x="547" y="2055"/>
                    <a:pt x="552" y="2056"/>
                    <a:pt x="554" y="2060"/>
                  </a:cubicBezTo>
                  <a:cubicBezTo>
                    <a:pt x="557" y="2064"/>
                    <a:pt x="556" y="2069"/>
                    <a:pt x="552" y="2071"/>
                  </a:cubicBezTo>
                  <a:lnTo>
                    <a:pt x="510" y="2097"/>
                  </a:lnTo>
                  <a:cubicBezTo>
                    <a:pt x="506" y="2099"/>
                    <a:pt x="501" y="2098"/>
                    <a:pt x="499" y="2094"/>
                  </a:cubicBezTo>
                  <a:cubicBezTo>
                    <a:pt x="497" y="2090"/>
                    <a:pt x="498" y="2085"/>
                    <a:pt x="502" y="2083"/>
                  </a:cubicBezTo>
                  <a:close/>
                  <a:moveTo>
                    <a:pt x="585" y="2031"/>
                  </a:moveTo>
                  <a:lnTo>
                    <a:pt x="626" y="2006"/>
                  </a:lnTo>
                  <a:cubicBezTo>
                    <a:pt x="630" y="2003"/>
                    <a:pt x="635" y="2004"/>
                    <a:pt x="637" y="2008"/>
                  </a:cubicBezTo>
                  <a:cubicBezTo>
                    <a:pt x="639" y="2012"/>
                    <a:pt x="638" y="2017"/>
                    <a:pt x="635" y="2019"/>
                  </a:cubicBezTo>
                  <a:lnTo>
                    <a:pt x="593" y="2045"/>
                  </a:lnTo>
                  <a:cubicBezTo>
                    <a:pt x="589" y="2048"/>
                    <a:pt x="584" y="2046"/>
                    <a:pt x="582" y="2043"/>
                  </a:cubicBezTo>
                  <a:cubicBezTo>
                    <a:pt x="580" y="2039"/>
                    <a:pt x="581" y="2034"/>
                    <a:pt x="585" y="2031"/>
                  </a:cubicBezTo>
                  <a:close/>
                  <a:moveTo>
                    <a:pt x="667" y="1980"/>
                  </a:moveTo>
                  <a:lnTo>
                    <a:pt x="709" y="1954"/>
                  </a:lnTo>
                  <a:cubicBezTo>
                    <a:pt x="713" y="1952"/>
                    <a:pt x="718" y="1953"/>
                    <a:pt x="720" y="1957"/>
                  </a:cubicBezTo>
                  <a:cubicBezTo>
                    <a:pt x="722" y="1961"/>
                    <a:pt x="721" y="1966"/>
                    <a:pt x="717" y="1968"/>
                  </a:cubicBezTo>
                  <a:lnTo>
                    <a:pt x="676" y="1994"/>
                  </a:lnTo>
                  <a:cubicBezTo>
                    <a:pt x="672" y="1996"/>
                    <a:pt x="667" y="1995"/>
                    <a:pt x="665" y="1991"/>
                  </a:cubicBezTo>
                  <a:cubicBezTo>
                    <a:pt x="662" y="1987"/>
                    <a:pt x="664" y="1982"/>
                    <a:pt x="667" y="1980"/>
                  </a:cubicBezTo>
                  <a:close/>
                  <a:moveTo>
                    <a:pt x="750" y="1928"/>
                  </a:moveTo>
                  <a:lnTo>
                    <a:pt x="792" y="1903"/>
                  </a:lnTo>
                  <a:cubicBezTo>
                    <a:pt x="795" y="1900"/>
                    <a:pt x="800" y="1901"/>
                    <a:pt x="803" y="1905"/>
                  </a:cubicBezTo>
                  <a:cubicBezTo>
                    <a:pt x="805" y="1909"/>
                    <a:pt x="804" y="1914"/>
                    <a:pt x="800" y="1916"/>
                  </a:cubicBezTo>
                  <a:lnTo>
                    <a:pt x="759" y="1942"/>
                  </a:lnTo>
                  <a:cubicBezTo>
                    <a:pt x="755" y="1945"/>
                    <a:pt x="750" y="1943"/>
                    <a:pt x="748" y="1940"/>
                  </a:cubicBezTo>
                  <a:cubicBezTo>
                    <a:pt x="745" y="1936"/>
                    <a:pt x="746" y="1931"/>
                    <a:pt x="750" y="1928"/>
                  </a:cubicBezTo>
                  <a:close/>
                  <a:moveTo>
                    <a:pt x="833" y="1877"/>
                  </a:moveTo>
                  <a:lnTo>
                    <a:pt x="874" y="1851"/>
                  </a:lnTo>
                  <a:cubicBezTo>
                    <a:pt x="878" y="1849"/>
                    <a:pt x="883" y="1850"/>
                    <a:pt x="886" y="1854"/>
                  </a:cubicBezTo>
                  <a:cubicBezTo>
                    <a:pt x="888" y="1857"/>
                    <a:pt x="887" y="1863"/>
                    <a:pt x="883" y="1865"/>
                  </a:cubicBezTo>
                  <a:lnTo>
                    <a:pt x="842" y="1891"/>
                  </a:lnTo>
                  <a:cubicBezTo>
                    <a:pt x="838" y="1893"/>
                    <a:pt x="833" y="1892"/>
                    <a:pt x="830" y="1888"/>
                  </a:cubicBezTo>
                  <a:cubicBezTo>
                    <a:pt x="828" y="1884"/>
                    <a:pt x="829" y="1879"/>
                    <a:pt x="833" y="1877"/>
                  </a:cubicBezTo>
                  <a:close/>
                  <a:moveTo>
                    <a:pt x="916" y="1825"/>
                  </a:moveTo>
                  <a:lnTo>
                    <a:pt x="957" y="1800"/>
                  </a:lnTo>
                  <a:cubicBezTo>
                    <a:pt x="961" y="1797"/>
                    <a:pt x="966" y="1798"/>
                    <a:pt x="968" y="1802"/>
                  </a:cubicBezTo>
                  <a:cubicBezTo>
                    <a:pt x="971" y="1806"/>
                    <a:pt x="970" y="1811"/>
                    <a:pt x="966" y="1813"/>
                  </a:cubicBezTo>
                  <a:lnTo>
                    <a:pt x="924" y="1839"/>
                  </a:lnTo>
                  <a:cubicBezTo>
                    <a:pt x="921" y="1841"/>
                    <a:pt x="916" y="1840"/>
                    <a:pt x="913" y="1837"/>
                  </a:cubicBezTo>
                  <a:cubicBezTo>
                    <a:pt x="911" y="1833"/>
                    <a:pt x="912" y="1828"/>
                    <a:pt x="916" y="1825"/>
                  </a:cubicBezTo>
                  <a:close/>
                  <a:moveTo>
                    <a:pt x="999" y="1774"/>
                  </a:moveTo>
                  <a:lnTo>
                    <a:pt x="1040" y="1748"/>
                  </a:lnTo>
                  <a:cubicBezTo>
                    <a:pt x="1044" y="1746"/>
                    <a:pt x="1049" y="1747"/>
                    <a:pt x="1051" y="1751"/>
                  </a:cubicBezTo>
                  <a:cubicBezTo>
                    <a:pt x="1054" y="1754"/>
                    <a:pt x="1052" y="1759"/>
                    <a:pt x="1049" y="1762"/>
                  </a:cubicBezTo>
                  <a:lnTo>
                    <a:pt x="1007" y="1788"/>
                  </a:lnTo>
                  <a:cubicBezTo>
                    <a:pt x="1003" y="1790"/>
                    <a:pt x="998" y="1789"/>
                    <a:pt x="996" y="1785"/>
                  </a:cubicBezTo>
                  <a:cubicBezTo>
                    <a:pt x="994" y="1781"/>
                    <a:pt x="995" y="1776"/>
                    <a:pt x="999" y="1774"/>
                  </a:cubicBezTo>
                  <a:close/>
                  <a:moveTo>
                    <a:pt x="1081" y="1722"/>
                  </a:moveTo>
                  <a:lnTo>
                    <a:pt x="1123" y="1696"/>
                  </a:lnTo>
                  <a:cubicBezTo>
                    <a:pt x="1127" y="1694"/>
                    <a:pt x="1132" y="1695"/>
                    <a:pt x="1134" y="1699"/>
                  </a:cubicBezTo>
                  <a:cubicBezTo>
                    <a:pt x="1136" y="1703"/>
                    <a:pt x="1135" y="1708"/>
                    <a:pt x="1131" y="1710"/>
                  </a:cubicBezTo>
                  <a:lnTo>
                    <a:pt x="1090" y="1736"/>
                  </a:lnTo>
                  <a:cubicBezTo>
                    <a:pt x="1086" y="1738"/>
                    <a:pt x="1081" y="1737"/>
                    <a:pt x="1079" y="1733"/>
                  </a:cubicBezTo>
                  <a:cubicBezTo>
                    <a:pt x="1076" y="1730"/>
                    <a:pt x="1078" y="1725"/>
                    <a:pt x="1081" y="1722"/>
                  </a:cubicBezTo>
                  <a:close/>
                  <a:moveTo>
                    <a:pt x="1164" y="1671"/>
                  </a:moveTo>
                  <a:lnTo>
                    <a:pt x="1206" y="1645"/>
                  </a:lnTo>
                  <a:cubicBezTo>
                    <a:pt x="1209" y="1643"/>
                    <a:pt x="1214" y="1644"/>
                    <a:pt x="1217" y="1648"/>
                  </a:cubicBezTo>
                  <a:cubicBezTo>
                    <a:pt x="1219" y="1651"/>
                    <a:pt x="1218" y="1656"/>
                    <a:pt x="1214" y="1659"/>
                  </a:cubicBezTo>
                  <a:lnTo>
                    <a:pt x="1173" y="1685"/>
                  </a:lnTo>
                  <a:cubicBezTo>
                    <a:pt x="1169" y="1687"/>
                    <a:pt x="1164" y="1686"/>
                    <a:pt x="1162" y="1682"/>
                  </a:cubicBezTo>
                  <a:cubicBezTo>
                    <a:pt x="1159" y="1678"/>
                    <a:pt x="1160" y="1673"/>
                    <a:pt x="1164" y="1671"/>
                  </a:cubicBezTo>
                  <a:close/>
                  <a:moveTo>
                    <a:pt x="1247" y="1619"/>
                  </a:moveTo>
                  <a:lnTo>
                    <a:pt x="1288" y="1593"/>
                  </a:lnTo>
                  <a:cubicBezTo>
                    <a:pt x="1292" y="1591"/>
                    <a:pt x="1297" y="1592"/>
                    <a:pt x="1300" y="1596"/>
                  </a:cubicBezTo>
                  <a:cubicBezTo>
                    <a:pt x="1302" y="1600"/>
                    <a:pt x="1301" y="1605"/>
                    <a:pt x="1297" y="1607"/>
                  </a:cubicBezTo>
                  <a:lnTo>
                    <a:pt x="1256" y="1633"/>
                  </a:lnTo>
                  <a:cubicBezTo>
                    <a:pt x="1252" y="1635"/>
                    <a:pt x="1247" y="1634"/>
                    <a:pt x="1244" y="1630"/>
                  </a:cubicBezTo>
                  <a:cubicBezTo>
                    <a:pt x="1242" y="1627"/>
                    <a:pt x="1243" y="1622"/>
                    <a:pt x="1247" y="1619"/>
                  </a:cubicBezTo>
                  <a:close/>
                  <a:moveTo>
                    <a:pt x="1330" y="1568"/>
                  </a:moveTo>
                  <a:lnTo>
                    <a:pt x="1371" y="1542"/>
                  </a:lnTo>
                  <a:cubicBezTo>
                    <a:pt x="1375" y="1540"/>
                    <a:pt x="1380" y="1541"/>
                    <a:pt x="1382" y="1545"/>
                  </a:cubicBezTo>
                  <a:cubicBezTo>
                    <a:pt x="1385" y="1548"/>
                    <a:pt x="1384" y="1553"/>
                    <a:pt x="1380" y="1556"/>
                  </a:cubicBezTo>
                  <a:lnTo>
                    <a:pt x="1338" y="1581"/>
                  </a:lnTo>
                  <a:cubicBezTo>
                    <a:pt x="1335" y="1584"/>
                    <a:pt x="1330" y="1583"/>
                    <a:pt x="1327" y="1579"/>
                  </a:cubicBezTo>
                  <a:cubicBezTo>
                    <a:pt x="1325" y="1575"/>
                    <a:pt x="1326" y="1570"/>
                    <a:pt x="1330" y="1568"/>
                  </a:cubicBezTo>
                  <a:close/>
                  <a:moveTo>
                    <a:pt x="1413" y="1516"/>
                  </a:moveTo>
                  <a:lnTo>
                    <a:pt x="1454" y="1490"/>
                  </a:lnTo>
                  <a:cubicBezTo>
                    <a:pt x="1458" y="1488"/>
                    <a:pt x="1463" y="1489"/>
                    <a:pt x="1465" y="1493"/>
                  </a:cubicBezTo>
                  <a:cubicBezTo>
                    <a:pt x="1468" y="1497"/>
                    <a:pt x="1466" y="1502"/>
                    <a:pt x="1463" y="1504"/>
                  </a:cubicBezTo>
                  <a:lnTo>
                    <a:pt x="1421" y="1530"/>
                  </a:lnTo>
                  <a:cubicBezTo>
                    <a:pt x="1417" y="1532"/>
                    <a:pt x="1412" y="1531"/>
                    <a:pt x="1410" y="1527"/>
                  </a:cubicBezTo>
                  <a:cubicBezTo>
                    <a:pt x="1408" y="1524"/>
                    <a:pt x="1409" y="1519"/>
                    <a:pt x="1413" y="1516"/>
                  </a:cubicBezTo>
                  <a:close/>
                  <a:moveTo>
                    <a:pt x="1495" y="1465"/>
                  </a:moveTo>
                  <a:lnTo>
                    <a:pt x="1537" y="1439"/>
                  </a:lnTo>
                  <a:cubicBezTo>
                    <a:pt x="1541" y="1436"/>
                    <a:pt x="1546" y="1438"/>
                    <a:pt x="1548" y="1441"/>
                  </a:cubicBezTo>
                  <a:cubicBezTo>
                    <a:pt x="1550" y="1445"/>
                    <a:pt x="1549" y="1450"/>
                    <a:pt x="1545" y="1453"/>
                  </a:cubicBezTo>
                  <a:lnTo>
                    <a:pt x="1504" y="1478"/>
                  </a:lnTo>
                  <a:cubicBezTo>
                    <a:pt x="1500" y="1481"/>
                    <a:pt x="1495" y="1480"/>
                    <a:pt x="1493" y="1476"/>
                  </a:cubicBezTo>
                  <a:cubicBezTo>
                    <a:pt x="1490" y="1472"/>
                    <a:pt x="1492" y="1467"/>
                    <a:pt x="1495" y="1465"/>
                  </a:cubicBezTo>
                  <a:close/>
                  <a:moveTo>
                    <a:pt x="1578" y="1413"/>
                  </a:moveTo>
                  <a:lnTo>
                    <a:pt x="1620" y="1387"/>
                  </a:lnTo>
                  <a:cubicBezTo>
                    <a:pt x="1624" y="1385"/>
                    <a:pt x="1629" y="1386"/>
                    <a:pt x="1631" y="1390"/>
                  </a:cubicBezTo>
                  <a:cubicBezTo>
                    <a:pt x="1633" y="1394"/>
                    <a:pt x="1632" y="1399"/>
                    <a:pt x="1628" y="1401"/>
                  </a:cubicBezTo>
                  <a:lnTo>
                    <a:pt x="1587" y="1427"/>
                  </a:lnTo>
                  <a:cubicBezTo>
                    <a:pt x="1583" y="1429"/>
                    <a:pt x="1578" y="1428"/>
                    <a:pt x="1576" y="1424"/>
                  </a:cubicBezTo>
                  <a:cubicBezTo>
                    <a:pt x="1573" y="1420"/>
                    <a:pt x="1574" y="1415"/>
                    <a:pt x="1578" y="1413"/>
                  </a:cubicBezTo>
                  <a:close/>
                  <a:moveTo>
                    <a:pt x="1661" y="1362"/>
                  </a:moveTo>
                  <a:lnTo>
                    <a:pt x="1703" y="1336"/>
                  </a:lnTo>
                  <a:cubicBezTo>
                    <a:pt x="1706" y="1333"/>
                    <a:pt x="1711" y="1335"/>
                    <a:pt x="1714" y="1338"/>
                  </a:cubicBezTo>
                  <a:cubicBezTo>
                    <a:pt x="1716" y="1342"/>
                    <a:pt x="1715" y="1347"/>
                    <a:pt x="1711" y="1350"/>
                  </a:cubicBezTo>
                  <a:lnTo>
                    <a:pt x="1670" y="1375"/>
                  </a:lnTo>
                  <a:cubicBezTo>
                    <a:pt x="1666" y="1378"/>
                    <a:pt x="1661" y="1377"/>
                    <a:pt x="1658" y="1373"/>
                  </a:cubicBezTo>
                  <a:cubicBezTo>
                    <a:pt x="1656" y="1369"/>
                    <a:pt x="1657" y="1364"/>
                    <a:pt x="1661" y="1362"/>
                  </a:cubicBezTo>
                  <a:close/>
                  <a:moveTo>
                    <a:pt x="1744" y="1310"/>
                  </a:moveTo>
                  <a:lnTo>
                    <a:pt x="1785" y="1284"/>
                  </a:lnTo>
                  <a:cubicBezTo>
                    <a:pt x="1789" y="1282"/>
                    <a:pt x="1794" y="1283"/>
                    <a:pt x="1797" y="1287"/>
                  </a:cubicBezTo>
                  <a:cubicBezTo>
                    <a:pt x="1799" y="1291"/>
                    <a:pt x="1798" y="1296"/>
                    <a:pt x="1794" y="1298"/>
                  </a:cubicBezTo>
                  <a:lnTo>
                    <a:pt x="1753" y="1324"/>
                  </a:lnTo>
                  <a:cubicBezTo>
                    <a:pt x="1749" y="1326"/>
                    <a:pt x="1744" y="1325"/>
                    <a:pt x="1741" y="1321"/>
                  </a:cubicBezTo>
                  <a:cubicBezTo>
                    <a:pt x="1739" y="1317"/>
                    <a:pt x="1740" y="1312"/>
                    <a:pt x="1744" y="1310"/>
                  </a:cubicBezTo>
                  <a:close/>
                  <a:moveTo>
                    <a:pt x="1827" y="1259"/>
                  </a:moveTo>
                  <a:lnTo>
                    <a:pt x="1868" y="1233"/>
                  </a:lnTo>
                  <a:cubicBezTo>
                    <a:pt x="1872" y="1230"/>
                    <a:pt x="1877" y="1232"/>
                    <a:pt x="1879" y="1235"/>
                  </a:cubicBezTo>
                  <a:cubicBezTo>
                    <a:pt x="1882" y="1239"/>
                    <a:pt x="1881" y="1244"/>
                    <a:pt x="1877" y="1247"/>
                  </a:cubicBezTo>
                  <a:lnTo>
                    <a:pt x="1835" y="1272"/>
                  </a:lnTo>
                  <a:cubicBezTo>
                    <a:pt x="1832" y="1275"/>
                    <a:pt x="1826" y="1274"/>
                    <a:pt x="1824" y="1270"/>
                  </a:cubicBezTo>
                  <a:cubicBezTo>
                    <a:pt x="1822" y="1266"/>
                    <a:pt x="1823" y="1261"/>
                    <a:pt x="1827" y="1259"/>
                  </a:cubicBezTo>
                  <a:close/>
                  <a:moveTo>
                    <a:pt x="1910" y="1207"/>
                  </a:moveTo>
                  <a:lnTo>
                    <a:pt x="1951" y="1181"/>
                  </a:lnTo>
                  <a:cubicBezTo>
                    <a:pt x="1955" y="1179"/>
                    <a:pt x="1960" y="1180"/>
                    <a:pt x="1962" y="1184"/>
                  </a:cubicBezTo>
                  <a:cubicBezTo>
                    <a:pt x="1965" y="1188"/>
                    <a:pt x="1963" y="1193"/>
                    <a:pt x="1960" y="1195"/>
                  </a:cubicBezTo>
                  <a:lnTo>
                    <a:pt x="1918" y="1221"/>
                  </a:lnTo>
                  <a:cubicBezTo>
                    <a:pt x="1914" y="1223"/>
                    <a:pt x="1909" y="1222"/>
                    <a:pt x="1907" y="1218"/>
                  </a:cubicBezTo>
                  <a:cubicBezTo>
                    <a:pt x="1905" y="1214"/>
                    <a:pt x="1906" y="1209"/>
                    <a:pt x="1910" y="1207"/>
                  </a:cubicBezTo>
                  <a:close/>
                  <a:moveTo>
                    <a:pt x="1992" y="1155"/>
                  </a:moveTo>
                  <a:lnTo>
                    <a:pt x="2034" y="1130"/>
                  </a:lnTo>
                  <a:cubicBezTo>
                    <a:pt x="2038" y="1127"/>
                    <a:pt x="2043" y="1128"/>
                    <a:pt x="2045" y="1132"/>
                  </a:cubicBezTo>
                  <a:cubicBezTo>
                    <a:pt x="2047" y="1136"/>
                    <a:pt x="2046" y="1141"/>
                    <a:pt x="2042" y="1143"/>
                  </a:cubicBezTo>
                  <a:lnTo>
                    <a:pt x="2001" y="1169"/>
                  </a:lnTo>
                  <a:cubicBezTo>
                    <a:pt x="1997" y="1172"/>
                    <a:pt x="1992" y="1170"/>
                    <a:pt x="1990" y="1167"/>
                  </a:cubicBezTo>
                  <a:cubicBezTo>
                    <a:pt x="1987" y="1163"/>
                    <a:pt x="1989" y="1158"/>
                    <a:pt x="1992" y="1155"/>
                  </a:cubicBezTo>
                  <a:close/>
                  <a:moveTo>
                    <a:pt x="2075" y="1104"/>
                  </a:moveTo>
                  <a:lnTo>
                    <a:pt x="2117" y="1078"/>
                  </a:lnTo>
                  <a:cubicBezTo>
                    <a:pt x="2120" y="1076"/>
                    <a:pt x="2125" y="1077"/>
                    <a:pt x="2128" y="1081"/>
                  </a:cubicBezTo>
                  <a:cubicBezTo>
                    <a:pt x="2130" y="1085"/>
                    <a:pt x="2129" y="1090"/>
                    <a:pt x="2125" y="1092"/>
                  </a:cubicBezTo>
                  <a:lnTo>
                    <a:pt x="2084" y="1118"/>
                  </a:lnTo>
                  <a:cubicBezTo>
                    <a:pt x="2080" y="1120"/>
                    <a:pt x="2075" y="1119"/>
                    <a:pt x="2073" y="1115"/>
                  </a:cubicBezTo>
                  <a:cubicBezTo>
                    <a:pt x="2070" y="1111"/>
                    <a:pt x="2071" y="1106"/>
                    <a:pt x="2075" y="1104"/>
                  </a:cubicBezTo>
                  <a:close/>
                  <a:moveTo>
                    <a:pt x="2158" y="1052"/>
                  </a:moveTo>
                  <a:lnTo>
                    <a:pt x="2199" y="1027"/>
                  </a:lnTo>
                  <a:cubicBezTo>
                    <a:pt x="2203" y="1024"/>
                    <a:pt x="2208" y="1025"/>
                    <a:pt x="2211" y="1029"/>
                  </a:cubicBezTo>
                  <a:cubicBezTo>
                    <a:pt x="2213" y="1033"/>
                    <a:pt x="2212" y="1038"/>
                    <a:pt x="2208" y="1040"/>
                  </a:cubicBezTo>
                  <a:lnTo>
                    <a:pt x="2167" y="1066"/>
                  </a:lnTo>
                  <a:cubicBezTo>
                    <a:pt x="2163" y="1069"/>
                    <a:pt x="2158" y="1067"/>
                    <a:pt x="2155" y="1064"/>
                  </a:cubicBezTo>
                  <a:cubicBezTo>
                    <a:pt x="2153" y="1060"/>
                    <a:pt x="2154" y="1055"/>
                    <a:pt x="2158" y="1052"/>
                  </a:cubicBezTo>
                  <a:close/>
                  <a:moveTo>
                    <a:pt x="2241" y="1001"/>
                  </a:moveTo>
                  <a:lnTo>
                    <a:pt x="2282" y="975"/>
                  </a:lnTo>
                  <a:cubicBezTo>
                    <a:pt x="2286" y="973"/>
                    <a:pt x="2291" y="974"/>
                    <a:pt x="2293" y="978"/>
                  </a:cubicBezTo>
                  <a:cubicBezTo>
                    <a:pt x="2296" y="982"/>
                    <a:pt x="2295" y="987"/>
                    <a:pt x="2291" y="989"/>
                  </a:cubicBezTo>
                  <a:lnTo>
                    <a:pt x="2249" y="1015"/>
                  </a:lnTo>
                  <a:cubicBezTo>
                    <a:pt x="2246" y="1017"/>
                    <a:pt x="2241" y="1016"/>
                    <a:pt x="2238" y="1012"/>
                  </a:cubicBezTo>
                  <a:cubicBezTo>
                    <a:pt x="2236" y="1008"/>
                    <a:pt x="2237" y="1003"/>
                    <a:pt x="2241" y="1001"/>
                  </a:cubicBezTo>
                  <a:close/>
                  <a:moveTo>
                    <a:pt x="2324" y="949"/>
                  </a:moveTo>
                  <a:lnTo>
                    <a:pt x="2365" y="924"/>
                  </a:lnTo>
                  <a:cubicBezTo>
                    <a:pt x="2369" y="921"/>
                    <a:pt x="2374" y="922"/>
                    <a:pt x="2376" y="926"/>
                  </a:cubicBezTo>
                  <a:cubicBezTo>
                    <a:pt x="2379" y="930"/>
                    <a:pt x="2377" y="935"/>
                    <a:pt x="2374" y="937"/>
                  </a:cubicBezTo>
                  <a:lnTo>
                    <a:pt x="2332" y="963"/>
                  </a:lnTo>
                  <a:cubicBezTo>
                    <a:pt x="2328" y="966"/>
                    <a:pt x="2323" y="964"/>
                    <a:pt x="2321" y="961"/>
                  </a:cubicBezTo>
                  <a:cubicBezTo>
                    <a:pt x="2319" y="957"/>
                    <a:pt x="2320" y="952"/>
                    <a:pt x="2324" y="949"/>
                  </a:cubicBezTo>
                  <a:close/>
                  <a:moveTo>
                    <a:pt x="2406" y="898"/>
                  </a:moveTo>
                  <a:lnTo>
                    <a:pt x="2448" y="872"/>
                  </a:lnTo>
                  <a:cubicBezTo>
                    <a:pt x="2452" y="870"/>
                    <a:pt x="2457" y="871"/>
                    <a:pt x="2459" y="875"/>
                  </a:cubicBezTo>
                  <a:cubicBezTo>
                    <a:pt x="2461" y="878"/>
                    <a:pt x="2460" y="883"/>
                    <a:pt x="2456" y="886"/>
                  </a:cubicBezTo>
                  <a:lnTo>
                    <a:pt x="2415" y="912"/>
                  </a:lnTo>
                  <a:cubicBezTo>
                    <a:pt x="2411" y="914"/>
                    <a:pt x="2406" y="913"/>
                    <a:pt x="2404" y="909"/>
                  </a:cubicBezTo>
                  <a:cubicBezTo>
                    <a:pt x="2401" y="905"/>
                    <a:pt x="2403" y="900"/>
                    <a:pt x="2406" y="898"/>
                  </a:cubicBezTo>
                  <a:close/>
                  <a:moveTo>
                    <a:pt x="2489" y="846"/>
                  </a:moveTo>
                  <a:lnTo>
                    <a:pt x="2531" y="821"/>
                  </a:lnTo>
                  <a:cubicBezTo>
                    <a:pt x="2534" y="818"/>
                    <a:pt x="2539" y="819"/>
                    <a:pt x="2542" y="823"/>
                  </a:cubicBezTo>
                  <a:cubicBezTo>
                    <a:pt x="2544" y="827"/>
                    <a:pt x="2543" y="832"/>
                    <a:pt x="2539" y="834"/>
                  </a:cubicBezTo>
                  <a:lnTo>
                    <a:pt x="2498" y="860"/>
                  </a:lnTo>
                  <a:cubicBezTo>
                    <a:pt x="2494" y="862"/>
                    <a:pt x="2489" y="861"/>
                    <a:pt x="2487" y="857"/>
                  </a:cubicBezTo>
                  <a:cubicBezTo>
                    <a:pt x="2484" y="854"/>
                    <a:pt x="2485" y="849"/>
                    <a:pt x="2489" y="846"/>
                  </a:cubicBezTo>
                  <a:close/>
                  <a:moveTo>
                    <a:pt x="2572" y="795"/>
                  </a:moveTo>
                  <a:lnTo>
                    <a:pt x="2613" y="769"/>
                  </a:lnTo>
                  <a:cubicBezTo>
                    <a:pt x="2617" y="767"/>
                    <a:pt x="2622" y="768"/>
                    <a:pt x="2625" y="772"/>
                  </a:cubicBezTo>
                  <a:cubicBezTo>
                    <a:pt x="2627" y="775"/>
                    <a:pt x="2626" y="780"/>
                    <a:pt x="2622" y="783"/>
                  </a:cubicBezTo>
                  <a:lnTo>
                    <a:pt x="2581" y="809"/>
                  </a:lnTo>
                  <a:cubicBezTo>
                    <a:pt x="2577" y="811"/>
                    <a:pt x="2572" y="810"/>
                    <a:pt x="2569" y="806"/>
                  </a:cubicBezTo>
                  <a:cubicBezTo>
                    <a:pt x="2567" y="802"/>
                    <a:pt x="2568" y="797"/>
                    <a:pt x="2572" y="795"/>
                  </a:cubicBezTo>
                  <a:close/>
                  <a:moveTo>
                    <a:pt x="2655" y="743"/>
                  </a:moveTo>
                  <a:lnTo>
                    <a:pt x="2696" y="717"/>
                  </a:lnTo>
                  <a:cubicBezTo>
                    <a:pt x="2700" y="715"/>
                    <a:pt x="2705" y="716"/>
                    <a:pt x="2707" y="720"/>
                  </a:cubicBezTo>
                  <a:cubicBezTo>
                    <a:pt x="2710" y="724"/>
                    <a:pt x="2709" y="729"/>
                    <a:pt x="2705" y="731"/>
                  </a:cubicBezTo>
                  <a:lnTo>
                    <a:pt x="2663" y="757"/>
                  </a:lnTo>
                  <a:cubicBezTo>
                    <a:pt x="2660" y="759"/>
                    <a:pt x="2655" y="758"/>
                    <a:pt x="2652" y="754"/>
                  </a:cubicBezTo>
                  <a:cubicBezTo>
                    <a:pt x="2650" y="751"/>
                    <a:pt x="2651" y="746"/>
                    <a:pt x="2655" y="743"/>
                  </a:cubicBezTo>
                  <a:close/>
                  <a:moveTo>
                    <a:pt x="2738" y="692"/>
                  </a:moveTo>
                  <a:lnTo>
                    <a:pt x="2779" y="666"/>
                  </a:lnTo>
                  <a:cubicBezTo>
                    <a:pt x="2783" y="664"/>
                    <a:pt x="2788" y="665"/>
                    <a:pt x="2790" y="669"/>
                  </a:cubicBezTo>
                  <a:cubicBezTo>
                    <a:pt x="2793" y="672"/>
                    <a:pt x="2791" y="677"/>
                    <a:pt x="2788" y="680"/>
                  </a:cubicBezTo>
                  <a:lnTo>
                    <a:pt x="2746" y="705"/>
                  </a:lnTo>
                  <a:cubicBezTo>
                    <a:pt x="2742" y="708"/>
                    <a:pt x="2737" y="707"/>
                    <a:pt x="2735" y="703"/>
                  </a:cubicBezTo>
                  <a:cubicBezTo>
                    <a:pt x="2733" y="699"/>
                    <a:pt x="2734" y="694"/>
                    <a:pt x="2738" y="692"/>
                  </a:cubicBezTo>
                  <a:close/>
                  <a:moveTo>
                    <a:pt x="2820" y="640"/>
                  </a:moveTo>
                  <a:lnTo>
                    <a:pt x="2862" y="614"/>
                  </a:lnTo>
                  <a:cubicBezTo>
                    <a:pt x="2866" y="612"/>
                    <a:pt x="2871" y="613"/>
                    <a:pt x="2873" y="617"/>
                  </a:cubicBezTo>
                  <a:cubicBezTo>
                    <a:pt x="2875" y="621"/>
                    <a:pt x="2874" y="626"/>
                    <a:pt x="2870" y="628"/>
                  </a:cubicBezTo>
                  <a:lnTo>
                    <a:pt x="2829" y="654"/>
                  </a:lnTo>
                  <a:cubicBezTo>
                    <a:pt x="2825" y="656"/>
                    <a:pt x="2820" y="655"/>
                    <a:pt x="2818" y="651"/>
                  </a:cubicBezTo>
                  <a:cubicBezTo>
                    <a:pt x="2816" y="648"/>
                    <a:pt x="2817" y="643"/>
                    <a:pt x="2820" y="640"/>
                  </a:cubicBezTo>
                  <a:close/>
                  <a:moveTo>
                    <a:pt x="2903" y="589"/>
                  </a:moveTo>
                  <a:lnTo>
                    <a:pt x="2945" y="563"/>
                  </a:lnTo>
                  <a:cubicBezTo>
                    <a:pt x="2949" y="560"/>
                    <a:pt x="2954" y="562"/>
                    <a:pt x="2956" y="565"/>
                  </a:cubicBezTo>
                  <a:cubicBezTo>
                    <a:pt x="2958" y="569"/>
                    <a:pt x="2957" y="574"/>
                    <a:pt x="2953" y="577"/>
                  </a:cubicBezTo>
                  <a:lnTo>
                    <a:pt x="2912" y="602"/>
                  </a:lnTo>
                  <a:cubicBezTo>
                    <a:pt x="2908" y="605"/>
                    <a:pt x="2903" y="604"/>
                    <a:pt x="2901" y="600"/>
                  </a:cubicBezTo>
                  <a:cubicBezTo>
                    <a:pt x="2898" y="596"/>
                    <a:pt x="2899" y="591"/>
                    <a:pt x="2903" y="589"/>
                  </a:cubicBezTo>
                  <a:close/>
                  <a:moveTo>
                    <a:pt x="2986" y="537"/>
                  </a:moveTo>
                  <a:lnTo>
                    <a:pt x="3028" y="511"/>
                  </a:lnTo>
                  <a:cubicBezTo>
                    <a:pt x="3031" y="509"/>
                    <a:pt x="3036" y="510"/>
                    <a:pt x="3039" y="514"/>
                  </a:cubicBezTo>
                  <a:cubicBezTo>
                    <a:pt x="3041" y="518"/>
                    <a:pt x="3040" y="523"/>
                    <a:pt x="3036" y="525"/>
                  </a:cubicBezTo>
                  <a:lnTo>
                    <a:pt x="2995" y="551"/>
                  </a:lnTo>
                  <a:cubicBezTo>
                    <a:pt x="2991" y="553"/>
                    <a:pt x="2986" y="552"/>
                    <a:pt x="2984" y="548"/>
                  </a:cubicBezTo>
                  <a:cubicBezTo>
                    <a:pt x="2981" y="544"/>
                    <a:pt x="2982" y="539"/>
                    <a:pt x="2986" y="537"/>
                  </a:cubicBezTo>
                  <a:close/>
                  <a:moveTo>
                    <a:pt x="3069" y="486"/>
                  </a:moveTo>
                  <a:lnTo>
                    <a:pt x="3110" y="460"/>
                  </a:lnTo>
                  <a:cubicBezTo>
                    <a:pt x="3114" y="457"/>
                    <a:pt x="3119" y="459"/>
                    <a:pt x="3122" y="462"/>
                  </a:cubicBezTo>
                  <a:cubicBezTo>
                    <a:pt x="3124" y="466"/>
                    <a:pt x="3123" y="471"/>
                    <a:pt x="3119" y="474"/>
                  </a:cubicBezTo>
                  <a:lnTo>
                    <a:pt x="3078" y="499"/>
                  </a:lnTo>
                  <a:cubicBezTo>
                    <a:pt x="3074" y="502"/>
                    <a:pt x="3069" y="501"/>
                    <a:pt x="3066" y="497"/>
                  </a:cubicBezTo>
                  <a:cubicBezTo>
                    <a:pt x="3064" y="493"/>
                    <a:pt x="3065" y="488"/>
                    <a:pt x="3069" y="486"/>
                  </a:cubicBezTo>
                  <a:close/>
                  <a:moveTo>
                    <a:pt x="3152" y="434"/>
                  </a:moveTo>
                  <a:lnTo>
                    <a:pt x="3193" y="408"/>
                  </a:lnTo>
                  <a:cubicBezTo>
                    <a:pt x="3197" y="406"/>
                    <a:pt x="3202" y="407"/>
                    <a:pt x="3204" y="411"/>
                  </a:cubicBezTo>
                  <a:cubicBezTo>
                    <a:pt x="3207" y="415"/>
                    <a:pt x="3206" y="420"/>
                    <a:pt x="3202" y="422"/>
                  </a:cubicBezTo>
                  <a:lnTo>
                    <a:pt x="3160" y="448"/>
                  </a:lnTo>
                  <a:cubicBezTo>
                    <a:pt x="3157" y="450"/>
                    <a:pt x="3152" y="449"/>
                    <a:pt x="3149" y="445"/>
                  </a:cubicBezTo>
                  <a:cubicBezTo>
                    <a:pt x="3147" y="441"/>
                    <a:pt x="3148" y="436"/>
                    <a:pt x="3152" y="434"/>
                  </a:cubicBezTo>
                  <a:close/>
                  <a:moveTo>
                    <a:pt x="3235" y="383"/>
                  </a:moveTo>
                  <a:lnTo>
                    <a:pt x="3276" y="357"/>
                  </a:lnTo>
                  <a:cubicBezTo>
                    <a:pt x="3280" y="354"/>
                    <a:pt x="3285" y="356"/>
                    <a:pt x="3287" y="359"/>
                  </a:cubicBezTo>
                  <a:cubicBezTo>
                    <a:pt x="3290" y="363"/>
                    <a:pt x="3288" y="368"/>
                    <a:pt x="3285" y="371"/>
                  </a:cubicBezTo>
                  <a:lnTo>
                    <a:pt x="3243" y="396"/>
                  </a:lnTo>
                  <a:cubicBezTo>
                    <a:pt x="3239" y="399"/>
                    <a:pt x="3234" y="398"/>
                    <a:pt x="3232" y="394"/>
                  </a:cubicBezTo>
                  <a:cubicBezTo>
                    <a:pt x="3230" y="390"/>
                    <a:pt x="3231" y="385"/>
                    <a:pt x="3235" y="383"/>
                  </a:cubicBezTo>
                  <a:close/>
                  <a:moveTo>
                    <a:pt x="3317" y="331"/>
                  </a:moveTo>
                  <a:lnTo>
                    <a:pt x="3359" y="305"/>
                  </a:lnTo>
                  <a:cubicBezTo>
                    <a:pt x="3363" y="303"/>
                    <a:pt x="3368" y="304"/>
                    <a:pt x="3370" y="308"/>
                  </a:cubicBezTo>
                  <a:cubicBezTo>
                    <a:pt x="3372" y="312"/>
                    <a:pt x="3371" y="317"/>
                    <a:pt x="3367" y="319"/>
                  </a:cubicBezTo>
                  <a:lnTo>
                    <a:pt x="3326" y="345"/>
                  </a:lnTo>
                  <a:cubicBezTo>
                    <a:pt x="3322" y="347"/>
                    <a:pt x="3317" y="346"/>
                    <a:pt x="3315" y="342"/>
                  </a:cubicBezTo>
                  <a:cubicBezTo>
                    <a:pt x="3312" y="338"/>
                    <a:pt x="3314" y="333"/>
                    <a:pt x="3317" y="331"/>
                  </a:cubicBezTo>
                  <a:close/>
                  <a:moveTo>
                    <a:pt x="3400" y="279"/>
                  </a:moveTo>
                  <a:lnTo>
                    <a:pt x="3442" y="254"/>
                  </a:lnTo>
                  <a:cubicBezTo>
                    <a:pt x="3445" y="251"/>
                    <a:pt x="3450" y="252"/>
                    <a:pt x="3453" y="256"/>
                  </a:cubicBezTo>
                  <a:cubicBezTo>
                    <a:pt x="3455" y="260"/>
                    <a:pt x="3454" y="265"/>
                    <a:pt x="3450" y="268"/>
                  </a:cubicBezTo>
                  <a:lnTo>
                    <a:pt x="3409" y="293"/>
                  </a:lnTo>
                  <a:cubicBezTo>
                    <a:pt x="3405" y="296"/>
                    <a:pt x="3400" y="294"/>
                    <a:pt x="3398" y="291"/>
                  </a:cubicBezTo>
                  <a:cubicBezTo>
                    <a:pt x="3395" y="287"/>
                    <a:pt x="3396" y="282"/>
                    <a:pt x="3400" y="279"/>
                  </a:cubicBezTo>
                  <a:close/>
                  <a:moveTo>
                    <a:pt x="3483" y="228"/>
                  </a:moveTo>
                  <a:lnTo>
                    <a:pt x="3524" y="202"/>
                  </a:lnTo>
                  <a:cubicBezTo>
                    <a:pt x="3528" y="200"/>
                    <a:pt x="3533" y="201"/>
                    <a:pt x="3536" y="205"/>
                  </a:cubicBezTo>
                  <a:cubicBezTo>
                    <a:pt x="3538" y="209"/>
                    <a:pt x="3537" y="214"/>
                    <a:pt x="3533" y="216"/>
                  </a:cubicBezTo>
                  <a:lnTo>
                    <a:pt x="3492" y="242"/>
                  </a:lnTo>
                  <a:cubicBezTo>
                    <a:pt x="3488" y="244"/>
                    <a:pt x="3483" y="243"/>
                    <a:pt x="3480" y="239"/>
                  </a:cubicBezTo>
                  <a:cubicBezTo>
                    <a:pt x="3478" y="235"/>
                    <a:pt x="3479" y="230"/>
                    <a:pt x="3483" y="228"/>
                  </a:cubicBezTo>
                  <a:close/>
                  <a:moveTo>
                    <a:pt x="3566" y="176"/>
                  </a:moveTo>
                  <a:lnTo>
                    <a:pt x="3607" y="151"/>
                  </a:lnTo>
                  <a:cubicBezTo>
                    <a:pt x="3611" y="148"/>
                    <a:pt x="3616" y="149"/>
                    <a:pt x="3618" y="153"/>
                  </a:cubicBezTo>
                  <a:cubicBezTo>
                    <a:pt x="3621" y="157"/>
                    <a:pt x="3620" y="162"/>
                    <a:pt x="3616" y="164"/>
                  </a:cubicBezTo>
                  <a:lnTo>
                    <a:pt x="3574" y="190"/>
                  </a:lnTo>
                  <a:cubicBezTo>
                    <a:pt x="3571" y="193"/>
                    <a:pt x="3566" y="191"/>
                    <a:pt x="3563" y="188"/>
                  </a:cubicBezTo>
                  <a:cubicBezTo>
                    <a:pt x="3561" y="184"/>
                    <a:pt x="3562" y="179"/>
                    <a:pt x="3566" y="176"/>
                  </a:cubicBezTo>
                  <a:close/>
                  <a:moveTo>
                    <a:pt x="3649" y="125"/>
                  </a:moveTo>
                  <a:lnTo>
                    <a:pt x="3690" y="99"/>
                  </a:lnTo>
                  <a:cubicBezTo>
                    <a:pt x="3694" y="97"/>
                    <a:pt x="3699" y="98"/>
                    <a:pt x="3701" y="102"/>
                  </a:cubicBezTo>
                  <a:cubicBezTo>
                    <a:pt x="3704" y="106"/>
                    <a:pt x="3702" y="111"/>
                    <a:pt x="3699" y="113"/>
                  </a:cubicBezTo>
                  <a:lnTo>
                    <a:pt x="3657" y="139"/>
                  </a:lnTo>
                  <a:cubicBezTo>
                    <a:pt x="3653" y="141"/>
                    <a:pt x="3648" y="140"/>
                    <a:pt x="3646" y="136"/>
                  </a:cubicBezTo>
                  <a:cubicBezTo>
                    <a:pt x="3644" y="132"/>
                    <a:pt x="3645" y="127"/>
                    <a:pt x="3649" y="125"/>
                  </a:cubicBezTo>
                  <a:close/>
                  <a:moveTo>
                    <a:pt x="3731" y="73"/>
                  </a:moveTo>
                  <a:lnTo>
                    <a:pt x="3773" y="48"/>
                  </a:lnTo>
                  <a:cubicBezTo>
                    <a:pt x="3777" y="45"/>
                    <a:pt x="3782" y="46"/>
                    <a:pt x="3784" y="50"/>
                  </a:cubicBezTo>
                  <a:cubicBezTo>
                    <a:pt x="3786" y="54"/>
                    <a:pt x="3785" y="59"/>
                    <a:pt x="3781" y="61"/>
                  </a:cubicBezTo>
                  <a:lnTo>
                    <a:pt x="3740" y="87"/>
                  </a:lnTo>
                  <a:cubicBezTo>
                    <a:pt x="3736" y="90"/>
                    <a:pt x="3731" y="88"/>
                    <a:pt x="3729" y="85"/>
                  </a:cubicBezTo>
                  <a:cubicBezTo>
                    <a:pt x="3726" y="81"/>
                    <a:pt x="3728" y="76"/>
                    <a:pt x="3731" y="73"/>
                  </a:cubicBezTo>
                  <a:close/>
                  <a:moveTo>
                    <a:pt x="3814" y="22"/>
                  </a:moveTo>
                  <a:lnTo>
                    <a:pt x="3845" y="3"/>
                  </a:lnTo>
                  <a:cubicBezTo>
                    <a:pt x="3849" y="0"/>
                    <a:pt x="3854" y="2"/>
                    <a:pt x="3856" y="5"/>
                  </a:cubicBezTo>
                  <a:cubicBezTo>
                    <a:pt x="3858" y="9"/>
                    <a:pt x="3857" y="14"/>
                    <a:pt x="3853" y="17"/>
                  </a:cubicBezTo>
                  <a:lnTo>
                    <a:pt x="3823" y="36"/>
                  </a:lnTo>
                  <a:cubicBezTo>
                    <a:pt x="3819" y="38"/>
                    <a:pt x="3814" y="37"/>
                    <a:pt x="3812" y="33"/>
                  </a:cubicBezTo>
                  <a:cubicBezTo>
                    <a:pt x="3809" y="29"/>
                    <a:pt x="3810" y="24"/>
                    <a:pt x="3814" y="2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2812" name="Line 40"/>
            <p:cNvSpPr>
              <a:spLocks noChangeShapeType="1"/>
            </p:cNvSpPr>
            <p:nvPr/>
          </p:nvSpPr>
          <p:spPr bwMode="auto">
            <a:xfrm flipV="1">
              <a:off x="3121" y="2195"/>
              <a:ext cx="211" cy="26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3" name="Freeform 41"/>
            <p:cNvSpPr>
              <a:spLocks/>
            </p:cNvSpPr>
            <p:nvPr/>
          </p:nvSpPr>
          <p:spPr bwMode="auto">
            <a:xfrm>
              <a:off x="3095" y="2435"/>
              <a:ext cx="54" cy="62"/>
            </a:xfrm>
            <a:custGeom>
              <a:avLst/>
              <a:gdLst>
                <a:gd name="T0" fmla="*/ 0 w 117"/>
                <a:gd name="T1" fmla="*/ 0 h 132"/>
                <a:gd name="T2" fmla="*/ 0 w 117"/>
                <a:gd name="T3" fmla="*/ 0 h 132"/>
                <a:gd name="T4" fmla="*/ 0 w 117"/>
                <a:gd name="T5" fmla="*/ 0 h 132"/>
                <a:gd name="T6" fmla="*/ 0 w 117"/>
                <a:gd name="T7" fmla="*/ 0 h 132"/>
                <a:gd name="T8" fmla="*/ 0 w 117"/>
                <a:gd name="T9" fmla="*/ 0 h 132"/>
                <a:gd name="T10" fmla="*/ 0 60000 65536"/>
                <a:gd name="T11" fmla="*/ 0 60000 65536"/>
                <a:gd name="T12" fmla="*/ 0 60000 65536"/>
                <a:gd name="T13" fmla="*/ 0 60000 65536"/>
                <a:gd name="T14" fmla="*/ 0 60000 65536"/>
                <a:gd name="T15" fmla="*/ 0 w 117"/>
                <a:gd name="T16" fmla="*/ 0 h 132"/>
                <a:gd name="T17" fmla="*/ 117 w 117"/>
                <a:gd name="T18" fmla="*/ 132 h 132"/>
              </a:gdLst>
              <a:ahLst/>
              <a:cxnLst>
                <a:cxn ang="T10">
                  <a:pos x="T0" y="T1"/>
                </a:cxn>
                <a:cxn ang="T11">
                  <a:pos x="T2" y="T3"/>
                </a:cxn>
                <a:cxn ang="T12">
                  <a:pos x="T4" y="T5"/>
                </a:cxn>
                <a:cxn ang="T13">
                  <a:pos x="T6" y="T7"/>
                </a:cxn>
                <a:cxn ang="T14">
                  <a:pos x="T8" y="T9"/>
                </a:cxn>
              </a:cxnLst>
              <a:rect l="T15" t="T16" r="T17" b="T18"/>
              <a:pathLst>
                <a:path w="117" h="132">
                  <a:moveTo>
                    <a:pt x="0" y="132"/>
                  </a:moveTo>
                  <a:lnTo>
                    <a:pt x="30" y="0"/>
                  </a:lnTo>
                  <a:cubicBezTo>
                    <a:pt x="46" y="39"/>
                    <a:pt x="78" y="68"/>
                    <a:pt x="117" y="78"/>
                  </a:cubicBezTo>
                  <a:lnTo>
                    <a:pt x="0" y="13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2814" name="Rectangle 42"/>
            <p:cNvSpPr>
              <a:spLocks noChangeArrowheads="1"/>
            </p:cNvSpPr>
            <p:nvPr/>
          </p:nvSpPr>
          <p:spPr bwMode="auto">
            <a:xfrm>
              <a:off x="3372" y="2106"/>
              <a:ext cx="4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Ideal op-amp</a:t>
              </a:r>
              <a:endParaRPr lang="en-US" sz="1800"/>
            </a:p>
          </p:txBody>
        </p:sp>
        <p:sp>
          <p:nvSpPr>
            <p:cNvPr id="32815" name="Rectangle 43"/>
            <p:cNvSpPr>
              <a:spLocks noChangeArrowheads="1"/>
            </p:cNvSpPr>
            <p:nvPr/>
          </p:nvSpPr>
          <p:spPr bwMode="auto">
            <a:xfrm>
              <a:off x="3372" y="2202"/>
              <a:ext cx="46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(zero offsets)</a:t>
              </a:r>
              <a:endParaRPr lang="en-US" sz="1800"/>
            </a:p>
          </p:txBody>
        </p:sp>
        <p:sp>
          <p:nvSpPr>
            <p:cNvPr id="32816" name="Oval 44"/>
            <p:cNvSpPr>
              <a:spLocks noChangeArrowheads="1"/>
            </p:cNvSpPr>
            <p:nvPr/>
          </p:nvSpPr>
          <p:spPr bwMode="auto">
            <a:xfrm>
              <a:off x="2309" y="3019"/>
              <a:ext cx="178" cy="191"/>
            </a:xfrm>
            <a:prstGeom prst="ellipse">
              <a:avLst/>
            </a:prstGeom>
            <a:solidFill>
              <a:srgbClr val="FFFFFF"/>
            </a:solidFill>
            <a:ln w="0">
              <a:solidFill>
                <a:srgbClr val="000000"/>
              </a:solidFill>
              <a:round/>
              <a:headEnd/>
              <a:tailEnd/>
            </a:ln>
          </p:spPr>
          <p:txBody>
            <a:bodyPr/>
            <a:lstStyle/>
            <a:p>
              <a:endParaRPr lang="en-US"/>
            </a:p>
          </p:txBody>
        </p:sp>
        <p:sp>
          <p:nvSpPr>
            <p:cNvPr id="32817" name="Oval 45"/>
            <p:cNvSpPr>
              <a:spLocks noChangeArrowheads="1"/>
            </p:cNvSpPr>
            <p:nvPr/>
          </p:nvSpPr>
          <p:spPr bwMode="auto">
            <a:xfrm>
              <a:off x="2309" y="3019"/>
              <a:ext cx="178" cy="19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18" name="Line 46"/>
            <p:cNvSpPr>
              <a:spLocks noChangeShapeType="1"/>
            </p:cNvSpPr>
            <p:nvPr/>
          </p:nvSpPr>
          <p:spPr bwMode="auto">
            <a:xfrm>
              <a:off x="3466" y="2608"/>
              <a:ext cx="400"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9" name="Oval 47"/>
            <p:cNvSpPr>
              <a:spLocks noChangeArrowheads="1"/>
            </p:cNvSpPr>
            <p:nvPr/>
          </p:nvSpPr>
          <p:spPr bwMode="auto">
            <a:xfrm>
              <a:off x="3851" y="2592"/>
              <a:ext cx="30" cy="31"/>
            </a:xfrm>
            <a:prstGeom prst="ellipse">
              <a:avLst/>
            </a:prstGeom>
            <a:solidFill>
              <a:srgbClr val="FFFFFF"/>
            </a:solidFill>
            <a:ln w="0">
              <a:solidFill>
                <a:srgbClr val="000000"/>
              </a:solidFill>
              <a:round/>
              <a:headEnd/>
              <a:tailEnd/>
            </a:ln>
          </p:spPr>
          <p:txBody>
            <a:bodyPr/>
            <a:lstStyle/>
            <a:p>
              <a:endParaRPr lang="en-US"/>
            </a:p>
          </p:txBody>
        </p:sp>
        <p:sp>
          <p:nvSpPr>
            <p:cNvPr id="32820" name="Oval 48"/>
            <p:cNvSpPr>
              <a:spLocks noChangeArrowheads="1"/>
            </p:cNvSpPr>
            <p:nvPr/>
          </p:nvSpPr>
          <p:spPr bwMode="auto">
            <a:xfrm>
              <a:off x="3851" y="2592"/>
              <a:ext cx="30" cy="3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21" name="Line 49"/>
            <p:cNvSpPr>
              <a:spLocks noChangeShapeType="1"/>
            </p:cNvSpPr>
            <p:nvPr/>
          </p:nvSpPr>
          <p:spPr bwMode="auto">
            <a:xfrm flipV="1">
              <a:off x="2399" y="3069"/>
              <a:ext cx="0" cy="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22" name="Line 50"/>
            <p:cNvSpPr>
              <a:spLocks noChangeShapeType="1"/>
            </p:cNvSpPr>
            <p:nvPr/>
          </p:nvSpPr>
          <p:spPr bwMode="auto">
            <a:xfrm flipV="1">
              <a:off x="2399" y="2510"/>
              <a:ext cx="0" cy="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23" name="Rectangle 51"/>
            <p:cNvSpPr>
              <a:spLocks noChangeArrowheads="1"/>
            </p:cNvSpPr>
            <p:nvPr/>
          </p:nvSpPr>
          <p:spPr bwMode="auto">
            <a:xfrm>
              <a:off x="2525" y="3070"/>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Bn</a:t>
              </a:r>
              <a:endParaRPr lang="en-US" sz="1100" baseline="30000">
                <a:solidFill>
                  <a:srgbClr val="000000"/>
                </a:solidFill>
              </a:endParaRPr>
            </a:p>
          </p:txBody>
        </p:sp>
      </p:grpSp>
      <p:sp>
        <p:nvSpPr>
          <p:cNvPr id="32772" name="Text Box 52"/>
          <p:cNvSpPr txBox="1">
            <a:spLocks noChangeArrowheads="1"/>
          </p:cNvSpPr>
          <p:nvPr/>
        </p:nvSpPr>
        <p:spPr bwMode="auto">
          <a:xfrm>
            <a:off x="233363" y="1414463"/>
            <a:ext cx="8329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complete model of the op-amp with both offset voltage and bias currents is:</a:t>
            </a:r>
            <a:endParaRPr lang="en-US"/>
          </a:p>
        </p:txBody>
      </p:sp>
      <p:sp>
        <p:nvSpPr>
          <p:cNvPr id="32773" name="Text Box 53"/>
          <p:cNvSpPr txBox="1">
            <a:spLocks noChangeArrowheads="1"/>
          </p:cNvSpPr>
          <p:nvPr/>
        </p:nvSpPr>
        <p:spPr bwMode="auto">
          <a:xfrm>
            <a:off x="314325" y="2822575"/>
            <a:ext cx="4257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can use this model to determine the DC offset voltage that will occur in a given circuit.</a:t>
            </a:r>
            <a:endParaRPr lang="en-US"/>
          </a:p>
        </p:txBody>
      </p:sp>
      <p:sp>
        <p:nvSpPr>
          <p:cNvPr id="32774" name="Rectangle 54"/>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03C2F9A-E1B6-47F0-801F-0610EAFA6077}" type="slidenum">
              <a:rPr lang="en-GB" altLang="en-US" sz="1200" smtClean="0">
                <a:latin typeface="Garamond" pitchFamily="18" charset="0"/>
              </a:rPr>
              <a:pPr eaLnBrk="1" hangingPunct="1"/>
              <a:t>34</a:t>
            </a:fld>
            <a:endParaRPr lang="en-GB" altLang="en-US" sz="1200" smtClean="0">
              <a:latin typeface="Garamond" pitchFamily="18" charset="0"/>
            </a:endParaRPr>
          </a:p>
        </p:txBody>
      </p:sp>
      <p:sp>
        <p:nvSpPr>
          <p:cNvPr id="33795" name="Text Box 2"/>
          <p:cNvSpPr txBox="1">
            <a:spLocks noChangeArrowheads="1"/>
          </p:cNvSpPr>
          <p:nvPr/>
        </p:nvSpPr>
        <p:spPr bwMode="auto">
          <a:xfrm>
            <a:off x="465138" y="1074738"/>
            <a:ext cx="561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For example, the differential amplifier circuit gives:</a:t>
            </a:r>
            <a:endParaRPr lang="en-US"/>
          </a:p>
        </p:txBody>
      </p:sp>
      <p:sp>
        <p:nvSpPr>
          <p:cNvPr id="33796" name="Text Box 3"/>
          <p:cNvSpPr txBox="1">
            <a:spLocks noChangeArrowheads="1"/>
          </p:cNvSpPr>
          <p:nvPr/>
        </p:nvSpPr>
        <p:spPr bwMode="auto">
          <a:xfrm>
            <a:off x="484188" y="4684713"/>
            <a:ext cx="7810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can determine the contribution to V</a:t>
            </a:r>
            <a:r>
              <a:rPr lang="en-GB" altLang="zh-CN" baseline="-25000">
                <a:ea typeface="SimSun" pitchFamily="2" charset="-122"/>
              </a:rPr>
              <a:t>o</a:t>
            </a:r>
            <a:r>
              <a:rPr lang="en-GB" altLang="zh-CN">
                <a:ea typeface="SimSun" pitchFamily="2" charset="-122"/>
              </a:rPr>
              <a:t> from each source individually using the ‘principle of superposition’</a:t>
            </a:r>
          </a:p>
          <a:p>
            <a:pPr eaLnBrk="1" hangingPunct="1">
              <a:spcBef>
                <a:spcPct val="50000"/>
              </a:spcBef>
            </a:pPr>
            <a:r>
              <a:rPr lang="en-GB" altLang="zh-CN">
                <a:ea typeface="SimSun" pitchFamily="2" charset="-122"/>
              </a:rPr>
              <a:t>To determine the contribution due to offset bias alone, assume no input signals are being applied so the two inputs are grounded. </a:t>
            </a:r>
            <a:endParaRPr lang="en-US"/>
          </a:p>
        </p:txBody>
      </p:sp>
      <p:sp>
        <p:nvSpPr>
          <p:cNvPr id="33797" name="Line 4"/>
          <p:cNvSpPr>
            <a:spLocks noChangeShapeType="1"/>
          </p:cNvSpPr>
          <p:nvPr/>
        </p:nvSpPr>
        <p:spPr bwMode="auto">
          <a:xfrm flipH="1">
            <a:off x="3451225" y="3273425"/>
            <a:ext cx="893763"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8" name="Freeform 5"/>
          <p:cNvSpPr>
            <a:spLocks noEditPoints="1"/>
          </p:cNvSpPr>
          <p:nvPr/>
        </p:nvSpPr>
        <p:spPr bwMode="auto">
          <a:xfrm>
            <a:off x="3949700" y="2954338"/>
            <a:ext cx="76200" cy="204787"/>
          </a:xfrm>
          <a:custGeom>
            <a:avLst/>
            <a:gdLst>
              <a:gd name="T0" fmla="*/ 2147483647 w 95"/>
              <a:gd name="T1" fmla="*/ 2147483647 h 253"/>
              <a:gd name="T2" fmla="*/ 2147483647 w 95"/>
              <a:gd name="T3" fmla="*/ 2147483647 h 253"/>
              <a:gd name="T4" fmla="*/ 2147483647 w 95"/>
              <a:gd name="T5" fmla="*/ 2147483647 h 253"/>
              <a:gd name="T6" fmla="*/ 2147483647 w 95"/>
              <a:gd name="T7" fmla="*/ 2147483647 h 253"/>
              <a:gd name="T8" fmla="*/ 0 w 95"/>
              <a:gd name="T9" fmla="*/ 2147483647 h 253"/>
              <a:gd name="T10" fmla="*/ 2147483647 w 95"/>
              <a:gd name="T11" fmla="*/ 2147483647 h 253"/>
              <a:gd name="T12" fmla="*/ 2147483647 w 95"/>
              <a:gd name="T13" fmla="*/ 0 h 253"/>
              <a:gd name="T14" fmla="*/ 2147483647 w 95"/>
              <a:gd name="T15" fmla="*/ 2147483647 h 253"/>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3"/>
              <a:gd name="T26" fmla="*/ 95 w 9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3">
                <a:moveTo>
                  <a:pt x="32" y="253"/>
                </a:moveTo>
                <a:lnTo>
                  <a:pt x="64" y="253"/>
                </a:lnTo>
                <a:moveTo>
                  <a:pt x="16" y="236"/>
                </a:moveTo>
                <a:lnTo>
                  <a:pt x="79" y="236"/>
                </a:lnTo>
                <a:moveTo>
                  <a:pt x="0" y="219"/>
                </a:moveTo>
                <a:lnTo>
                  <a:pt x="95" y="219"/>
                </a:lnTo>
                <a:moveTo>
                  <a:pt x="48" y="0"/>
                </a:moveTo>
                <a:lnTo>
                  <a:pt x="48" y="219"/>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799" name="Oval 6"/>
          <p:cNvSpPr>
            <a:spLocks noChangeArrowheads="1"/>
          </p:cNvSpPr>
          <p:nvPr/>
        </p:nvSpPr>
        <p:spPr bwMode="auto">
          <a:xfrm>
            <a:off x="3438525" y="3260725"/>
            <a:ext cx="25400" cy="25400"/>
          </a:xfrm>
          <a:prstGeom prst="ellipse">
            <a:avLst/>
          </a:prstGeom>
          <a:solidFill>
            <a:srgbClr val="FFFFFF"/>
          </a:solidFill>
          <a:ln w="0">
            <a:solidFill>
              <a:srgbClr val="000000"/>
            </a:solidFill>
            <a:round/>
            <a:headEnd/>
            <a:tailEnd/>
          </a:ln>
        </p:spPr>
        <p:txBody>
          <a:bodyPr/>
          <a:lstStyle/>
          <a:p>
            <a:endParaRPr lang="en-US"/>
          </a:p>
        </p:txBody>
      </p:sp>
      <p:sp>
        <p:nvSpPr>
          <p:cNvPr id="33800" name="Oval 7"/>
          <p:cNvSpPr>
            <a:spLocks noChangeArrowheads="1"/>
          </p:cNvSpPr>
          <p:nvPr/>
        </p:nvSpPr>
        <p:spPr bwMode="auto">
          <a:xfrm>
            <a:off x="3438525" y="3260725"/>
            <a:ext cx="25400" cy="2540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1" name="Oval 8"/>
          <p:cNvSpPr>
            <a:spLocks noChangeArrowheads="1"/>
          </p:cNvSpPr>
          <p:nvPr/>
        </p:nvSpPr>
        <p:spPr bwMode="auto">
          <a:xfrm>
            <a:off x="3438525" y="2814638"/>
            <a:ext cx="25400" cy="25400"/>
          </a:xfrm>
          <a:prstGeom prst="ellipse">
            <a:avLst/>
          </a:prstGeom>
          <a:solidFill>
            <a:srgbClr val="FFFFFF"/>
          </a:solidFill>
          <a:ln w="0">
            <a:solidFill>
              <a:srgbClr val="000000"/>
            </a:solidFill>
            <a:round/>
            <a:headEnd/>
            <a:tailEnd/>
          </a:ln>
        </p:spPr>
        <p:txBody>
          <a:bodyPr/>
          <a:lstStyle/>
          <a:p>
            <a:endParaRPr lang="en-US"/>
          </a:p>
        </p:txBody>
      </p:sp>
      <p:sp>
        <p:nvSpPr>
          <p:cNvPr id="33802" name="Oval 9"/>
          <p:cNvSpPr>
            <a:spLocks noChangeArrowheads="1"/>
          </p:cNvSpPr>
          <p:nvPr/>
        </p:nvSpPr>
        <p:spPr bwMode="auto">
          <a:xfrm>
            <a:off x="3438525" y="2814638"/>
            <a:ext cx="25400" cy="2540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3" name="Rectangle 10"/>
          <p:cNvSpPr>
            <a:spLocks noChangeArrowheads="1"/>
          </p:cNvSpPr>
          <p:nvPr/>
        </p:nvSpPr>
        <p:spPr bwMode="auto">
          <a:xfrm>
            <a:off x="3641725" y="3370263"/>
            <a:ext cx="163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os</a:t>
            </a:r>
            <a:endParaRPr lang="en-US" sz="1800"/>
          </a:p>
        </p:txBody>
      </p:sp>
      <p:sp>
        <p:nvSpPr>
          <p:cNvPr id="33804" name="Rectangle 11"/>
          <p:cNvSpPr>
            <a:spLocks noChangeArrowheads="1"/>
          </p:cNvSpPr>
          <p:nvPr/>
        </p:nvSpPr>
        <p:spPr bwMode="auto">
          <a:xfrm>
            <a:off x="4360863" y="3127375"/>
            <a:ext cx="968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3805" name="Rectangle 12"/>
          <p:cNvSpPr>
            <a:spLocks noChangeArrowheads="1"/>
          </p:cNvSpPr>
          <p:nvPr/>
        </p:nvSpPr>
        <p:spPr bwMode="auto">
          <a:xfrm>
            <a:off x="4411663" y="2736850"/>
            <a:ext cx="555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3806" name="Line 13"/>
          <p:cNvSpPr>
            <a:spLocks noChangeShapeType="1"/>
          </p:cNvSpPr>
          <p:nvPr/>
        </p:nvSpPr>
        <p:spPr bwMode="auto">
          <a:xfrm>
            <a:off x="4344988" y="2736850"/>
            <a:ext cx="0" cy="61277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14"/>
          <p:cNvSpPr>
            <a:spLocks noChangeShapeType="1"/>
          </p:cNvSpPr>
          <p:nvPr/>
        </p:nvSpPr>
        <p:spPr bwMode="auto">
          <a:xfrm flipV="1">
            <a:off x="4344988" y="3044825"/>
            <a:ext cx="498475" cy="30480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15"/>
          <p:cNvSpPr>
            <a:spLocks noChangeShapeType="1"/>
          </p:cNvSpPr>
          <p:nvPr/>
        </p:nvSpPr>
        <p:spPr bwMode="auto">
          <a:xfrm>
            <a:off x="4344988" y="2736850"/>
            <a:ext cx="498475" cy="30797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16"/>
          <p:cNvSpPr>
            <a:spLocks noChangeShapeType="1"/>
          </p:cNvSpPr>
          <p:nvPr/>
        </p:nvSpPr>
        <p:spPr bwMode="auto">
          <a:xfrm flipH="1">
            <a:off x="3446463" y="2825750"/>
            <a:ext cx="898525"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Oval 17"/>
          <p:cNvSpPr>
            <a:spLocks noChangeArrowheads="1"/>
          </p:cNvSpPr>
          <p:nvPr/>
        </p:nvSpPr>
        <p:spPr bwMode="auto">
          <a:xfrm>
            <a:off x="3916363" y="2928938"/>
            <a:ext cx="142875" cy="153987"/>
          </a:xfrm>
          <a:prstGeom prst="ellipse">
            <a:avLst/>
          </a:prstGeom>
          <a:solidFill>
            <a:srgbClr val="FFFFFF"/>
          </a:solidFill>
          <a:ln w="0">
            <a:solidFill>
              <a:srgbClr val="000000"/>
            </a:solidFill>
            <a:round/>
            <a:headEnd/>
            <a:tailEnd/>
          </a:ln>
        </p:spPr>
        <p:txBody>
          <a:bodyPr/>
          <a:lstStyle/>
          <a:p>
            <a:endParaRPr lang="en-US"/>
          </a:p>
        </p:txBody>
      </p:sp>
      <p:sp>
        <p:nvSpPr>
          <p:cNvPr id="33811" name="Oval 18"/>
          <p:cNvSpPr>
            <a:spLocks noChangeArrowheads="1"/>
          </p:cNvSpPr>
          <p:nvPr/>
        </p:nvSpPr>
        <p:spPr bwMode="auto">
          <a:xfrm>
            <a:off x="3916363" y="2928938"/>
            <a:ext cx="142875" cy="153987"/>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2" name="Line 19"/>
          <p:cNvSpPr>
            <a:spLocks noChangeShapeType="1"/>
          </p:cNvSpPr>
          <p:nvPr/>
        </p:nvSpPr>
        <p:spPr bwMode="auto">
          <a:xfrm flipV="1">
            <a:off x="3987800" y="2825750"/>
            <a:ext cx="0" cy="103188"/>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Rectangle 20"/>
          <p:cNvSpPr>
            <a:spLocks noChangeArrowheads="1"/>
          </p:cNvSpPr>
          <p:nvPr/>
        </p:nvSpPr>
        <p:spPr bwMode="auto">
          <a:xfrm>
            <a:off x="3778250" y="3276600"/>
            <a:ext cx="968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3814" name="Rectangle 21"/>
          <p:cNvSpPr>
            <a:spLocks noChangeArrowheads="1"/>
          </p:cNvSpPr>
          <p:nvPr/>
        </p:nvSpPr>
        <p:spPr bwMode="auto">
          <a:xfrm>
            <a:off x="4102100" y="3373438"/>
            <a:ext cx="1460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Bp</a:t>
            </a:r>
            <a:endParaRPr lang="en-US" sz="1100" baseline="30000">
              <a:solidFill>
                <a:srgbClr val="000000"/>
              </a:solidFill>
            </a:endParaRPr>
          </a:p>
        </p:txBody>
      </p:sp>
      <p:sp>
        <p:nvSpPr>
          <p:cNvPr id="33815" name="Oval 22"/>
          <p:cNvSpPr>
            <a:spLocks noChangeArrowheads="1"/>
          </p:cNvSpPr>
          <p:nvPr/>
        </p:nvSpPr>
        <p:spPr bwMode="auto">
          <a:xfrm>
            <a:off x="3976688" y="2814638"/>
            <a:ext cx="23812" cy="25400"/>
          </a:xfrm>
          <a:prstGeom prst="ellipse">
            <a:avLst/>
          </a:prstGeom>
          <a:solidFill>
            <a:srgbClr val="000000"/>
          </a:solidFill>
          <a:ln w="0">
            <a:solidFill>
              <a:srgbClr val="000000"/>
            </a:solidFill>
            <a:round/>
            <a:headEnd/>
            <a:tailEnd/>
          </a:ln>
        </p:spPr>
        <p:txBody>
          <a:bodyPr/>
          <a:lstStyle/>
          <a:p>
            <a:endParaRPr lang="en-US"/>
          </a:p>
        </p:txBody>
      </p:sp>
      <p:sp>
        <p:nvSpPr>
          <p:cNvPr id="33816" name="Oval 23"/>
          <p:cNvSpPr>
            <a:spLocks noChangeArrowheads="1"/>
          </p:cNvSpPr>
          <p:nvPr/>
        </p:nvSpPr>
        <p:spPr bwMode="auto">
          <a:xfrm>
            <a:off x="3976688" y="2814638"/>
            <a:ext cx="23812" cy="2540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7" name="Freeform 24"/>
          <p:cNvSpPr>
            <a:spLocks noEditPoints="1"/>
          </p:cNvSpPr>
          <p:nvPr/>
        </p:nvSpPr>
        <p:spPr bwMode="auto">
          <a:xfrm>
            <a:off x="3949700" y="3402013"/>
            <a:ext cx="76200" cy="203200"/>
          </a:xfrm>
          <a:custGeom>
            <a:avLst/>
            <a:gdLst>
              <a:gd name="T0" fmla="*/ 2147483647 w 95"/>
              <a:gd name="T1" fmla="*/ 2147483647 h 254"/>
              <a:gd name="T2" fmla="*/ 2147483647 w 95"/>
              <a:gd name="T3" fmla="*/ 2147483647 h 254"/>
              <a:gd name="T4" fmla="*/ 2147483647 w 95"/>
              <a:gd name="T5" fmla="*/ 2147483647 h 254"/>
              <a:gd name="T6" fmla="*/ 2147483647 w 95"/>
              <a:gd name="T7" fmla="*/ 2147483647 h 254"/>
              <a:gd name="T8" fmla="*/ 0 w 95"/>
              <a:gd name="T9" fmla="*/ 2147483647 h 254"/>
              <a:gd name="T10" fmla="*/ 2147483647 w 95"/>
              <a:gd name="T11" fmla="*/ 2147483647 h 254"/>
              <a:gd name="T12" fmla="*/ 2147483647 w 95"/>
              <a:gd name="T13" fmla="*/ 0 h 254"/>
              <a:gd name="T14" fmla="*/ 2147483647 w 95"/>
              <a:gd name="T15" fmla="*/ 2147483647 h 25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4"/>
              <a:gd name="T26" fmla="*/ 95 w 95"/>
              <a:gd name="T27" fmla="*/ 254 h 2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4">
                <a:moveTo>
                  <a:pt x="32" y="254"/>
                </a:moveTo>
                <a:lnTo>
                  <a:pt x="64" y="254"/>
                </a:lnTo>
                <a:moveTo>
                  <a:pt x="16" y="237"/>
                </a:moveTo>
                <a:lnTo>
                  <a:pt x="79" y="237"/>
                </a:lnTo>
                <a:moveTo>
                  <a:pt x="0" y="220"/>
                </a:moveTo>
                <a:lnTo>
                  <a:pt x="95" y="220"/>
                </a:lnTo>
                <a:moveTo>
                  <a:pt x="48" y="0"/>
                </a:moveTo>
                <a:lnTo>
                  <a:pt x="48" y="22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8" name="Line 25"/>
          <p:cNvSpPr>
            <a:spLocks noChangeShapeType="1"/>
          </p:cNvSpPr>
          <p:nvPr/>
        </p:nvSpPr>
        <p:spPr bwMode="auto">
          <a:xfrm flipV="1">
            <a:off x="3987800" y="3273425"/>
            <a:ext cx="0" cy="10160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Oval 26"/>
          <p:cNvSpPr>
            <a:spLocks noChangeArrowheads="1"/>
          </p:cNvSpPr>
          <p:nvPr/>
        </p:nvSpPr>
        <p:spPr bwMode="auto">
          <a:xfrm>
            <a:off x="3976688" y="3260725"/>
            <a:ext cx="23812" cy="25400"/>
          </a:xfrm>
          <a:prstGeom prst="ellipse">
            <a:avLst/>
          </a:prstGeom>
          <a:solidFill>
            <a:srgbClr val="000000"/>
          </a:solidFill>
          <a:ln w="0">
            <a:solidFill>
              <a:srgbClr val="000000"/>
            </a:solidFill>
            <a:round/>
            <a:headEnd/>
            <a:tailEnd/>
          </a:ln>
        </p:spPr>
        <p:txBody>
          <a:bodyPr/>
          <a:lstStyle/>
          <a:p>
            <a:endParaRPr lang="en-US"/>
          </a:p>
        </p:txBody>
      </p:sp>
      <p:sp>
        <p:nvSpPr>
          <p:cNvPr id="33820" name="Oval 27"/>
          <p:cNvSpPr>
            <a:spLocks noChangeArrowheads="1"/>
          </p:cNvSpPr>
          <p:nvPr/>
        </p:nvSpPr>
        <p:spPr bwMode="auto">
          <a:xfrm>
            <a:off x="3976688" y="3260725"/>
            <a:ext cx="23812" cy="2540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1" name="Freeform 28"/>
          <p:cNvSpPr>
            <a:spLocks noEditPoints="1"/>
          </p:cNvSpPr>
          <p:nvPr/>
        </p:nvSpPr>
        <p:spPr bwMode="auto">
          <a:xfrm>
            <a:off x="3567113" y="2198688"/>
            <a:ext cx="6350" cy="1736725"/>
          </a:xfrm>
          <a:custGeom>
            <a:avLst/>
            <a:gdLst>
              <a:gd name="T0" fmla="*/ 2147483647 w 16"/>
              <a:gd name="T1" fmla="*/ 0 h 4649"/>
              <a:gd name="T2" fmla="*/ 0 w 16"/>
              <a:gd name="T3" fmla="*/ 2147483647 h 4649"/>
              <a:gd name="T4" fmla="*/ 0 w 16"/>
              <a:gd name="T5" fmla="*/ 2147483647 h 4649"/>
              <a:gd name="T6" fmla="*/ 2147483647 w 16"/>
              <a:gd name="T7" fmla="*/ 2147483647 h 4649"/>
              <a:gd name="T8" fmla="*/ 2147483647 w 16"/>
              <a:gd name="T9" fmla="*/ 2147483647 h 4649"/>
              <a:gd name="T10" fmla="*/ 2147483647 w 16"/>
              <a:gd name="T11" fmla="*/ 2147483647 h 4649"/>
              <a:gd name="T12" fmla="*/ 2147483647 w 16"/>
              <a:gd name="T13" fmla="*/ 2147483647 h 4649"/>
              <a:gd name="T14" fmla="*/ 2147483647 w 16"/>
              <a:gd name="T15" fmla="*/ 2147483647 h 4649"/>
              <a:gd name="T16" fmla="*/ 0 w 16"/>
              <a:gd name="T17" fmla="*/ 2147483647 h 4649"/>
              <a:gd name="T18" fmla="*/ 0 w 16"/>
              <a:gd name="T19" fmla="*/ 2147483647 h 4649"/>
              <a:gd name="T20" fmla="*/ 2147483647 w 16"/>
              <a:gd name="T21" fmla="*/ 2147483647 h 4649"/>
              <a:gd name="T22" fmla="*/ 2147483647 w 16"/>
              <a:gd name="T23" fmla="*/ 2147483647 h 4649"/>
              <a:gd name="T24" fmla="*/ 2147483647 w 16"/>
              <a:gd name="T25" fmla="*/ 2147483647 h 4649"/>
              <a:gd name="T26" fmla="*/ 2147483647 w 16"/>
              <a:gd name="T27" fmla="*/ 2147483647 h 4649"/>
              <a:gd name="T28" fmla="*/ 2147483647 w 16"/>
              <a:gd name="T29" fmla="*/ 2147483647 h 4649"/>
              <a:gd name="T30" fmla="*/ 0 w 16"/>
              <a:gd name="T31" fmla="*/ 2147483647 h 4649"/>
              <a:gd name="T32" fmla="*/ 0 w 16"/>
              <a:gd name="T33" fmla="*/ 2147483647 h 4649"/>
              <a:gd name="T34" fmla="*/ 2147483647 w 16"/>
              <a:gd name="T35" fmla="*/ 2147483647 h 4649"/>
              <a:gd name="T36" fmla="*/ 2147483647 w 16"/>
              <a:gd name="T37" fmla="*/ 2147483647 h 4649"/>
              <a:gd name="T38" fmla="*/ 2147483647 w 16"/>
              <a:gd name="T39" fmla="*/ 2147483647 h 4649"/>
              <a:gd name="T40" fmla="*/ 2147483647 w 16"/>
              <a:gd name="T41" fmla="*/ 2147483647 h 4649"/>
              <a:gd name="T42" fmla="*/ 2147483647 w 16"/>
              <a:gd name="T43" fmla="*/ 2147483647 h 4649"/>
              <a:gd name="T44" fmla="*/ 0 w 16"/>
              <a:gd name="T45" fmla="*/ 2147483647 h 4649"/>
              <a:gd name="T46" fmla="*/ 0 w 16"/>
              <a:gd name="T47" fmla="*/ 2147483647 h 4649"/>
              <a:gd name="T48" fmla="*/ 2147483647 w 16"/>
              <a:gd name="T49" fmla="*/ 2147483647 h 4649"/>
              <a:gd name="T50" fmla="*/ 2147483647 w 16"/>
              <a:gd name="T51" fmla="*/ 2147483647 h 4649"/>
              <a:gd name="T52" fmla="*/ 2147483647 w 16"/>
              <a:gd name="T53" fmla="*/ 2147483647 h 4649"/>
              <a:gd name="T54" fmla="*/ 2147483647 w 16"/>
              <a:gd name="T55" fmla="*/ 2147483647 h 4649"/>
              <a:gd name="T56" fmla="*/ 2147483647 w 16"/>
              <a:gd name="T57" fmla="*/ 2147483647 h 4649"/>
              <a:gd name="T58" fmla="*/ 0 w 16"/>
              <a:gd name="T59" fmla="*/ 2147483647 h 4649"/>
              <a:gd name="T60" fmla="*/ 0 w 16"/>
              <a:gd name="T61" fmla="*/ 2147483647 h 4649"/>
              <a:gd name="T62" fmla="*/ 2147483647 w 16"/>
              <a:gd name="T63" fmla="*/ 2147483647 h 4649"/>
              <a:gd name="T64" fmla="*/ 2147483647 w 16"/>
              <a:gd name="T65" fmla="*/ 2147483647 h 4649"/>
              <a:gd name="T66" fmla="*/ 2147483647 w 16"/>
              <a:gd name="T67" fmla="*/ 2147483647 h 4649"/>
              <a:gd name="T68" fmla="*/ 2147483647 w 16"/>
              <a:gd name="T69" fmla="*/ 2147483647 h 4649"/>
              <a:gd name="T70" fmla="*/ 2147483647 w 16"/>
              <a:gd name="T71" fmla="*/ 2147483647 h 4649"/>
              <a:gd name="T72" fmla="*/ 0 w 16"/>
              <a:gd name="T73" fmla="*/ 2147483647 h 4649"/>
              <a:gd name="T74" fmla="*/ 0 w 16"/>
              <a:gd name="T75" fmla="*/ 2147483647 h 4649"/>
              <a:gd name="T76" fmla="*/ 2147483647 w 16"/>
              <a:gd name="T77" fmla="*/ 2147483647 h 4649"/>
              <a:gd name="T78" fmla="*/ 2147483647 w 16"/>
              <a:gd name="T79" fmla="*/ 2147483647 h 4649"/>
              <a:gd name="T80" fmla="*/ 2147483647 w 16"/>
              <a:gd name="T81" fmla="*/ 2147483647 h 4649"/>
              <a:gd name="T82" fmla="*/ 2147483647 w 16"/>
              <a:gd name="T83" fmla="*/ 2147483647 h 4649"/>
              <a:gd name="T84" fmla="*/ 2147483647 w 16"/>
              <a:gd name="T85" fmla="*/ 2147483647 h 4649"/>
              <a:gd name="T86" fmla="*/ 0 w 16"/>
              <a:gd name="T87" fmla="*/ 2147483647 h 4649"/>
              <a:gd name="T88" fmla="*/ 0 w 16"/>
              <a:gd name="T89" fmla="*/ 2147483647 h 4649"/>
              <a:gd name="T90" fmla="*/ 2147483647 w 16"/>
              <a:gd name="T91" fmla="*/ 2147483647 h 4649"/>
              <a:gd name="T92" fmla="*/ 2147483647 w 16"/>
              <a:gd name="T93" fmla="*/ 2147483647 h 4649"/>
              <a:gd name="T94" fmla="*/ 2147483647 w 16"/>
              <a:gd name="T95" fmla="*/ 2147483647 h 4649"/>
              <a:gd name="T96" fmla="*/ 2147483647 w 16"/>
              <a:gd name="T97" fmla="*/ 2147483647 h 4649"/>
              <a:gd name="T98" fmla="*/ 2147483647 w 16"/>
              <a:gd name="T99" fmla="*/ 2147483647 h 4649"/>
              <a:gd name="T100" fmla="*/ 0 w 16"/>
              <a:gd name="T101" fmla="*/ 2147483647 h 4649"/>
              <a:gd name="T102" fmla="*/ 0 w 16"/>
              <a:gd name="T103" fmla="*/ 2147483647 h 4649"/>
              <a:gd name="T104" fmla="*/ 2147483647 w 16"/>
              <a:gd name="T105" fmla="*/ 2147483647 h 4649"/>
              <a:gd name="T106" fmla="*/ 2147483647 w 16"/>
              <a:gd name="T107" fmla="*/ 2147483647 h 4649"/>
              <a:gd name="T108" fmla="*/ 2147483647 w 16"/>
              <a:gd name="T109" fmla="*/ 2147483647 h 4649"/>
              <a:gd name="T110" fmla="*/ 2147483647 w 16"/>
              <a:gd name="T111" fmla="*/ 2147483647 h 46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
              <a:gd name="T169" fmla="*/ 0 h 4649"/>
              <a:gd name="T170" fmla="*/ 16 w 16"/>
              <a:gd name="T171" fmla="*/ 4649 h 46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 h="4649">
                <a:moveTo>
                  <a:pt x="16" y="8"/>
                </a:moveTo>
                <a:lnTo>
                  <a:pt x="16" y="57"/>
                </a:lnTo>
                <a:cubicBezTo>
                  <a:pt x="16" y="61"/>
                  <a:pt x="13" y="65"/>
                  <a:pt x="8" y="65"/>
                </a:cubicBezTo>
                <a:cubicBezTo>
                  <a:pt x="4" y="65"/>
                  <a:pt x="0" y="61"/>
                  <a:pt x="0" y="57"/>
                </a:cubicBezTo>
                <a:lnTo>
                  <a:pt x="0" y="8"/>
                </a:lnTo>
                <a:cubicBezTo>
                  <a:pt x="0" y="3"/>
                  <a:pt x="4" y="0"/>
                  <a:pt x="8" y="0"/>
                </a:cubicBezTo>
                <a:cubicBezTo>
                  <a:pt x="13" y="0"/>
                  <a:pt x="16" y="3"/>
                  <a:pt x="16" y="8"/>
                </a:cubicBezTo>
                <a:close/>
                <a:moveTo>
                  <a:pt x="16" y="105"/>
                </a:moveTo>
                <a:lnTo>
                  <a:pt x="16" y="154"/>
                </a:lnTo>
                <a:cubicBezTo>
                  <a:pt x="16" y="159"/>
                  <a:pt x="13" y="162"/>
                  <a:pt x="8" y="162"/>
                </a:cubicBezTo>
                <a:cubicBezTo>
                  <a:pt x="4" y="162"/>
                  <a:pt x="0" y="159"/>
                  <a:pt x="0" y="154"/>
                </a:cubicBezTo>
                <a:lnTo>
                  <a:pt x="0" y="105"/>
                </a:lnTo>
                <a:cubicBezTo>
                  <a:pt x="0" y="101"/>
                  <a:pt x="4" y="97"/>
                  <a:pt x="8" y="97"/>
                </a:cubicBezTo>
                <a:cubicBezTo>
                  <a:pt x="13" y="97"/>
                  <a:pt x="16" y="101"/>
                  <a:pt x="16" y="105"/>
                </a:cubicBezTo>
                <a:close/>
                <a:moveTo>
                  <a:pt x="16" y="203"/>
                </a:moveTo>
                <a:lnTo>
                  <a:pt x="16" y="252"/>
                </a:lnTo>
                <a:cubicBezTo>
                  <a:pt x="16" y="256"/>
                  <a:pt x="13" y="260"/>
                  <a:pt x="8" y="260"/>
                </a:cubicBezTo>
                <a:cubicBezTo>
                  <a:pt x="4" y="260"/>
                  <a:pt x="0" y="256"/>
                  <a:pt x="0" y="252"/>
                </a:cubicBezTo>
                <a:lnTo>
                  <a:pt x="0" y="203"/>
                </a:lnTo>
                <a:cubicBezTo>
                  <a:pt x="0" y="198"/>
                  <a:pt x="4" y="195"/>
                  <a:pt x="8" y="195"/>
                </a:cubicBezTo>
                <a:cubicBezTo>
                  <a:pt x="13" y="195"/>
                  <a:pt x="16" y="198"/>
                  <a:pt x="16" y="203"/>
                </a:cubicBezTo>
                <a:close/>
                <a:moveTo>
                  <a:pt x="16" y="301"/>
                </a:moveTo>
                <a:lnTo>
                  <a:pt x="16" y="349"/>
                </a:lnTo>
                <a:cubicBezTo>
                  <a:pt x="16" y="354"/>
                  <a:pt x="13" y="357"/>
                  <a:pt x="8" y="357"/>
                </a:cubicBezTo>
                <a:cubicBezTo>
                  <a:pt x="4" y="357"/>
                  <a:pt x="0" y="354"/>
                  <a:pt x="0" y="349"/>
                </a:cubicBezTo>
                <a:lnTo>
                  <a:pt x="0" y="301"/>
                </a:lnTo>
                <a:cubicBezTo>
                  <a:pt x="0" y="296"/>
                  <a:pt x="4" y="292"/>
                  <a:pt x="8" y="292"/>
                </a:cubicBezTo>
                <a:cubicBezTo>
                  <a:pt x="13" y="292"/>
                  <a:pt x="16" y="296"/>
                  <a:pt x="16" y="301"/>
                </a:cubicBezTo>
                <a:close/>
                <a:moveTo>
                  <a:pt x="16" y="398"/>
                </a:moveTo>
                <a:lnTo>
                  <a:pt x="16" y="447"/>
                </a:lnTo>
                <a:cubicBezTo>
                  <a:pt x="16" y="451"/>
                  <a:pt x="13" y="455"/>
                  <a:pt x="8" y="455"/>
                </a:cubicBezTo>
                <a:cubicBezTo>
                  <a:pt x="4" y="455"/>
                  <a:pt x="0" y="451"/>
                  <a:pt x="0" y="447"/>
                </a:cubicBezTo>
                <a:lnTo>
                  <a:pt x="0" y="398"/>
                </a:lnTo>
                <a:cubicBezTo>
                  <a:pt x="0" y="394"/>
                  <a:pt x="4" y="390"/>
                  <a:pt x="8" y="390"/>
                </a:cubicBezTo>
                <a:cubicBezTo>
                  <a:pt x="13" y="390"/>
                  <a:pt x="16" y="394"/>
                  <a:pt x="16" y="398"/>
                </a:cubicBezTo>
                <a:close/>
                <a:moveTo>
                  <a:pt x="16" y="496"/>
                </a:moveTo>
                <a:lnTo>
                  <a:pt x="16" y="544"/>
                </a:lnTo>
                <a:cubicBezTo>
                  <a:pt x="16" y="549"/>
                  <a:pt x="13" y="552"/>
                  <a:pt x="8" y="552"/>
                </a:cubicBezTo>
                <a:cubicBezTo>
                  <a:pt x="4" y="552"/>
                  <a:pt x="0" y="549"/>
                  <a:pt x="0" y="544"/>
                </a:cubicBezTo>
                <a:lnTo>
                  <a:pt x="0" y="496"/>
                </a:lnTo>
                <a:cubicBezTo>
                  <a:pt x="0" y="491"/>
                  <a:pt x="4" y="487"/>
                  <a:pt x="8" y="487"/>
                </a:cubicBezTo>
                <a:cubicBezTo>
                  <a:pt x="13" y="487"/>
                  <a:pt x="16" y="491"/>
                  <a:pt x="16" y="496"/>
                </a:cubicBezTo>
                <a:close/>
                <a:moveTo>
                  <a:pt x="16" y="593"/>
                </a:moveTo>
                <a:lnTo>
                  <a:pt x="16" y="642"/>
                </a:lnTo>
                <a:cubicBezTo>
                  <a:pt x="16" y="646"/>
                  <a:pt x="13" y="650"/>
                  <a:pt x="8" y="650"/>
                </a:cubicBezTo>
                <a:cubicBezTo>
                  <a:pt x="4" y="650"/>
                  <a:pt x="0" y="646"/>
                  <a:pt x="0" y="642"/>
                </a:cubicBezTo>
                <a:lnTo>
                  <a:pt x="0" y="593"/>
                </a:lnTo>
                <a:cubicBezTo>
                  <a:pt x="0" y="589"/>
                  <a:pt x="4" y="585"/>
                  <a:pt x="8" y="585"/>
                </a:cubicBezTo>
                <a:cubicBezTo>
                  <a:pt x="13" y="585"/>
                  <a:pt x="16" y="589"/>
                  <a:pt x="16" y="593"/>
                </a:cubicBezTo>
                <a:close/>
                <a:moveTo>
                  <a:pt x="16" y="691"/>
                </a:moveTo>
                <a:lnTo>
                  <a:pt x="16" y="739"/>
                </a:lnTo>
                <a:cubicBezTo>
                  <a:pt x="16" y="744"/>
                  <a:pt x="13" y="748"/>
                  <a:pt x="8" y="748"/>
                </a:cubicBezTo>
                <a:cubicBezTo>
                  <a:pt x="4" y="748"/>
                  <a:pt x="0" y="744"/>
                  <a:pt x="0" y="739"/>
                </a:cubicBezTo>
                <a:lnTo>
                  <a:pt x="0" y="691"/>
                </a:lnTo>
                <a:cubicBezTo>
                  <a:pt x="0" y="686"/>
                  <a:pt x="4" y="683"/>
                  <a:pt x="8" y="683"/>
                </a:cubicBezTo>
                <a:cubicBezTo>
                  <a:pt x="13" y="683"/>
                  <a:pt x="16" y="686"/>
                  <a:pt x="16" y="691"/>
                </a:cubicBezTo>
                <a:close/>
                <a:moveTo>
                  <a:pt x="16" y="788"/>
                </a:moveTo>
                <a:lnTo>
                  <a:pt x="16" y="837"/>
                </a:lnTo>
                <a:cubicBezTo>
                  <a:pt x="16" y="841"/>
                  <a:pt x="13" y="845"/>
                  <a:pt x="8" y="845"/>
                </a:cubicBezTo>
                <a:cubicBezTo>
                  <a:pt x="4" y="845"/>
                  <a:pt x="0" y="841"/>
                  <a:pt x="0" y="837"/>
                </a:cubicBezTo>
                <a:lnTo>
                  <a:pt x="0" y="788"/>
                </a:lnTo>
                <a:cubicBezTo>
                  <a:pt x="0" y="784"/>
                  <a:pt x="4" y="780"/>
                  <a:pt x="8" y="780"/>
                </a:cubicBezTo>
                <a:cubicBezTo>
                  <a:pt x="13" y="780"/>
                  <a:pt x="16" y="784"/>
                  <a:pt x="16" y="788"/>
                </a:cubicBezTo>
                <a:close/>
                <a:moveTo>
                  <a:pt x="16" y="886"/>
                </a:moveTo>
                <a:lnTo>
                  <a:pt x="16" y="934"/>
                </a:lnTo>
                <a:cubicBezTo>
                  <a:pt x="16" y="939"/>
                  <a:pt x="13" y="943"/>
                  <a:pt x="8" y="943"/>
                </a:cubicBezTo>
                <a:cubicBezTo>
                  <a:pt x="4" y="943"/>
                  <a:pt x="0" y="939"/>
                  <a:pt x="0" y="934"/>
                </a:cubicBezTo>
                <a:lnTo>
                  <a:pt x="0" y="886"/>
                </a:lnTo>
                <a:cubicBezTo>
                  <a:pt x="0" y="881"/>
                  <a:pt x="4" y="878"/>
                  <a:pt x="8" y="878"/>
                </a:cubicBezTo>
                <a:cubicBezTo>
                  <a:pt x="13" y="878"/>
                  <a:pt x="16" y="881"/>
                  <a:pt x="16" y="886"/>
                </a:cubicBezTo>
                <a:close/>
                <a:moveTo>
                  <a:pt x="16" y="983"/>
                </a:moveTo>
                <a:lnTo>
                  <a:pt x="16" y="1032"/>
                </a:lnTo>
                <a:cubicBezTo>
                  <a:pt x="16" y="1037"/>
                  <a:pt x="13" y="1040"/>
                  <a:pt x="8" y="1040"/>
                </a:cubicBezTo>
                <a:cubicBezTo>
                  <a:pt x="4" y="1040"/>
                  <a:pt x="0" y="1037"/>
                  <a:pt x="0" y="1032"/>
                </a:cubicBezTo>
                <a:lnTo>
                  <a:pt x="0" y="983"/>
                </a:lnTo>
                <a:cubicBezTo>
                  <a:pt x="0" y="979"/>
                  <a:pt x="4" y="975"/>
                  <a:pt x="8" y="975"/>
                </a:cubicBezTo>
                <a:cubicBezTo>
                  <a:pt x="13" y="975"/>
                  <a:pt x="16" y="979"/>
                  <a:pt x="16" y="983"/>
                </a:cubicBezTo>
                <a:close/>
                <a:moveTo>
                  <a:pt x="16" y="1081"/>
                </a:moveTo>
                <a:lnTo>
                  <a:pt x="16" y="1130"/>
                </a:lnTo>
                <a:cubicBezTo>
                  <a:pt x="16" y="1134"/>
                  <a:pt x="13" y="1138"/>
                  <a:pt x="8" y="1138"/>
                </a:cubicBezTo>
                <a:cubicBezTo>
                  <a:pt x="4" y="1138"/>
                  <a:pt x="0" y="1134"/>
                  <a:pt x="0" y="1130"/>
                </a:cubicBezTo>
                <a:lnTo>
                  <a:pt x="0" y="1081"/>
                </a:lnTo>
                <a:cubicBezTo>
                  <a:pt x="0" y="1076"/>
                  <a:pt x="4" y="1073"/>
                  <a:pt x="8" y="1073"/>
                </a:cubicBezTo>
                <a:cubicBezTo>
                  <a:pt x="13" y="1073"/>
                  <a:pt x="16" y="1076"/>
                  <a:pt x="16" y="1081"/>
                </a:cubicBezTo>
                <a:close/>
                <a:moveTo>
                  <a:pt x="16" y="1178"/>
                </a:moveTo>
                <a:lnTo>
                  <a:pt x="16" y="1227"/>
                </a:lnTo>
                <a:cubicBezTo>
                  <a:pt x="16" y="1232"/>
                  <a:pt x="13" y="1235"/>
                  <a:pt x="8" y="1235"/>
                </a:cubicBezTo>
                <a:cubicBezTo>
                  <a:pt x="4" y="1235"/>
                  <a:pt x="0" y="1232"/>
                  <a:pt x="0" y="1227"/>
                </a:cubicBezTo>
                <a:lnTo>
                  <a:pt x="0" y="1178"/>
                </a:lnTo>
                <a:cubicBezTo>
                  <a:pt x="0" y="1174"/>
                  <a:pt x="4" y="1170"/>
                  <a:pt x="8" y="1170"/>
                </a:cubicBezTo>
                <a:cubicBezTo>
                  <a:pt x="13" y="1170"/>
                  <a:pt x="16" y="1174"/>
                  <a:pt x="16" y="1178"/>
                </a:cubicBezTo>
                <a:close/>
                <a:moveTo>
                  <a:pt x="16" y="1276"/>
                </a:moveTo>
                <a:lnTo>
                  <a:pt x="16" y="1325"/>
                </a:lnTo>
                <a:cubicBezTo>
                  <a:pt x="16" y="1329"/>
                  <a:pt x="13" y="1333"/>
                  <a:pt x="8" y="1333"/>
                </a:cubicBezTo>
                <a:cubicBezTo>
                  <a:pt x="4" y="1333"/>
                  <a:pt x="0" y="1329"/>
                  <a:pt x="0" y="1325"/>
                </a:cubicBezTo>
                <a:lnTo>
                  <a:pt x="0" y="1276"/>
                </a:lnTo>
                <a:cubicBezTo>
                  <a:pt x="0" y="1271"/>
                  <a:pt x="4" y="1268"/>
                  <a:pt x="8" y="1268"/>
                </a:cubicBezTo>
                <a:cubicBezTo>
                  <a:pt x="13" y="1268"/>
                  <a:pt x="16" y="1271"/>
                  <a:pt x="16" y="1276"/>
                </a:cubicBezTo>
                <a:close/>
                <a:moveTo>
                  <a:pt x="16" y="1373"/>
                </a:moveTo>
                <a:lnTo>
                  <a:pt x="16" y="1422"/>
                </a:lnTo>
                <a:cubicBezTo>
                  <a:pt x="16" y="1427"/>
                  <a:pt x="13" y="1430"/>
                  <a:pt x="8" y="1430"/>
                </a:cubicBezTo>
                <a:cubicBezTo>
                  <a:pt x="4" y="1430"/>
                  <a:pt x="0" y="1427"/>
                  <a:pt x="0" y="1422"/>
                </a:cubicBezTo>
                <a:lnTo>
                  <a:pt x="0" y="1373"/>
                </a:lnTo>
                <a:cubicBezTo>
                  <a:pt x="0" y="1369"/>
                  <a:pt x="4" y="1365"/>
                  <a:pt x="8" y="1365"/>
                </a:cubicBezTo>
                <a:cubicBezTo>
                  <a:pt x="13" y="1365"/>
                  <a:pt x="16" y="1369"/>
                  <a:pt x="16" y="1373"/>
                </a:cubicBezTo>
                <a:close/>
                <a:moveTo>
                  <a:pt x="16" y="1471"/>
                </a:moveTo>
                <a:lnTo>
                  <a:pt x="16" y="1520"/>
                </a:lnTo>
                <a:cubicBezTo>
                  <a:pt x="16" y="1524"/>
                  <a:pt x="13" y="1528"/>
                  <a:pt x="8" y="1528"/>
                </a:cubicBezTo>
                <a:cubicBezTo>
                  <a:pt x="4" y="1528"/>
                  <a:pt x="0" y="1524"/>
                  <a:pt x="0" y="1520"/>
                </a:cubicBezTo>
                <a:lnTo>
                  <a:pt x="0" y="1471"/>
                </a:lnTo>
                <a:cubicBezTo>
                  <a:pt x="0" y="1466"/>
                  <a:pt x="4" y="1463"/>
                  <a:pt x="8" y="1463"/>
                </a:cubicBezTo>
                <a:cubicBezTo>
                  <a:pt x="13" y="1463"/>
                  <a:pt x="16" y="1466"/>
                  <a:pt x="16" y="1471"/>
                </a:cubicBezTo>
                <a:close/>
                <a:moveTo>
                  <a:pt x="16" y="1568"/>
                </a:moveTo>
                <a:lnTo>
                  <a:pt x="16" y="1617"/>
                </a:lnTo>
                <a:cubicBezTo>
                  <a:pt x="16" y="1622"/>
                  <a:pt x="13" y="1625"/>
                  <a:pt x="8" y="1625"/>
                </a:cubicBezTo>
                <a:cubicBezTo>
                  <a:pt x="4" y="1625"/>
                  <a:pt x="0" y="1622"/>
                  <a:pt x="0" y="1617"/>
                </a:cubicBezTo>
                <a:lnTo>
                  <a:pt x="0" y="1568"/>
                </a:lnTo>
                <a:cubicBezTo>
                  <a:pt x="0" y="1564"/>
                  <a:pt x="4" y="1560"/>
                  <a:pt x="8" y="1560"/>
                </a:cubicBezTo>
                <a:cubicBezTo>
                  <a:pt x="13" y="1560"/>
                  <a:pt x="16" y="1564"/>
                  <a:pt x="16" y="1568"/>
                </a:cubicBezTo>
                <a:close/>
                <a:moveTo>
                  <a:pt x="16" y="1666"/>
                </a:moveTo>
                <a:lnTo>
                  <a:pt x="16" y="1715"/>
                </a:lnTo>
                <a:cubicBezTo>
                  <a:pt x="16" y="1719"/>
                  <a:pt x="13" y="1723"/>
                  <a:pt x="8" y="1723"/>
                </a:cubicBezTo>
                <a:cubicBezTo>
                  <a:pt x="4" y="1723"/>
                  <a:pt x="0" y="1719"/>
                  <a:pt x="0" y="1715"/>
                </a:cubicBezTo>
                <a:lnTo>
                  <a:pt x="0" y="1666"/>
                </a:lnTo>
                <a:cubicBezTo>
                  <a:pt x="0" y="1662"/>
                  <a:pt x="4" y="1658"/>
                  <a:pt x="8" y="1658"/>
                </a:cubicBezTo>
                <a:cubicBezTo>
                  <a:pt x="13" y="1658"/>
                  <a:pt x="16" y="1662"/>
                  <a:pt x="16" y="1666"/>
                </a:cubicBezTo>
                <a:close/>
                <a:moveTo>
                  <a:pt x="16" y="1764"/>
                </a:moveTo>
                <a:lnTo>
                  <a:pt x="16" y="1812"/>
                </a:lnTo>
                <a:cubicBezTo>
                  <a:pt x="16" y="1817"/>
                  <a:pt x="13" y="1820"/>
                  <a:pt x="8" y="1820"/>
                </a:cubicBezTo>
                <a:cubicBezTo>
                  <a:pt x="4" y="1820"/>
                  <a:pt x="0" y="1817"/>
                  <a:pt x="0" y="1812"/>
                </a:cubicBezTo>
                <a:lnTo>
                  <a:pt x="0" y="1764"/>
                </a:lnTo>
                <a:cubicBezTo>
                  <a:pt x="0" y="1759"/>
                  <a:pt x="4" y="1755"/>
                  <a:pt x="8" y="1755"/>
                </a:cubicBezTo>
                <a:cubicBezTo>
                  <a:pt x="13" y="1755"/>
                  <a:pt x="16" y="1759"/>
                  <a:pt x="16" y="1764"/>
                </a:cubicBezTo>
                <a:close/>
                <a:moveTo>
                  <a:pt x="16" y="1861"/>
                </a:moveTo>
                <a:lnTo>
                  <a:pt x="16" y="1910"/>
                </a:lnTo>
                <a:cubicBezTo>
                  <a:pt x="16" y="1914"/>
                  <a:pt x="13" y="1918"/>
                  <a:pt x="8" y="1918"/>
                </a:cubicBezTo>
                <a:cubicBezTo>
                  <a:pt x="4" y="1918"/>
                  <a:pt x="0" y="1914"/>
                  <a:pt x="0" y="1910"/>
                </a:cubicBezTo>
                <a:lnTo>
                  <a:pt x="0" y="1861"/>
                </a:lnTo>
                <a:cubicBezTo>
                  <a:pt x="0" y="1857"/>
                  <a:pt x="4" y="1853"/>
                  <a:pt x="8" y="1853"/>
                </a:cubicBezTo>
                <a:cubicBezTo>
                  <a:pt x="13" y="1853"/>
                  <a:pt x="16" y="1857"/>
                  <a:pt x="16" y="1861"/>
                </a:cubicBezTo>
                <a:close/>
                <a:moveTo>
                  <a:pt x="16" y="1959"/>
                </a:moveTo>
                <a:lnTo>
                  <a:pt x="16" y="2007"/>
                </a:lnTo>
                <a:cubicBezTo>
                  <a:pt x="16" y="2012"/>
                  <a:pt x="13" y="2016"/>
                  <a:pt x="8" y="2016"/>
                </a:cubicBezTo>
                <a:cubicBezTo>
                  <a:pt x="4" y="2016"/>
                  <a:pt x="0" y="2012"/>
                  <a:pt x="0" y="2007"/>
                </a:cubicBezTo>
                <a:lnTo>
                  <a:pt x="0" y="1959"/>
                </a:lnTo>
                <a:cubicBezTo>
                  <a:pt x="0" y="1954"/>
                  <a:pt x="4" y="1950"/>
                  <a:pt x="8" y="1950"/>
                </a:cubicBezTo>
                <a:cubicBezTo>
                  <a:pt x="13" y="1950"/>
                  <a:pt x="16" y="1954"/>
                  <a:pt x="16" y="1959"/>
                </a:cubicBezTo>
                <a:close/>
                <a:moveTo>
                  <a:pt x="16" y="2056"/>
                </a:moveTo>
                <a:lnTo>
                  <a:pt x="16" y="2105"/>
                </a:lnTo>
                <a:cubicBezTo>
                  <a:pt x="16" y="2109"/>
                  <a:pt x="13" y="2113"/>
                  <a:pt x="8" y="2113"/>
                </a:cubicBezTo>
                <a:cubicBezTo>
                  <a:pt x="4" y="2113"/>
                  <a:pt x="0" y="2109"/>
                  <a:pt x="0" y="2105"/>
                </a:cubicBezTo>
                <a:lnTo>
                  <a:pt x="0" y="2056"/>
                </a:lnTo>
                <a:cubicBezTo>
                  <a:pt x="0" y="2052"/>
                  <a:pt x="4" y="2048"/>
                  <a:pt x="8" y="2048"/>
                </a:cubicBezTo>
                <a:cubicBezTo>
                  <a:pt x="13" y="2048"/>
                  <a:pt x="16" y="2052"/>
                  <a:pt x="16" y="2056"/>
                </a:cubicBezTo>
                <a:close/>
                <a:moveTo>
                  <a:pt x="16" y="2154"/>
                </a:moveTo>
                <a:lnTo>
                  <a:pt x="16" y="2202"/>
                </a:lnTo>
                <a:cubicBezTo>
                  <a:pt x="16" y="2207"/>
                  <a:pt x="13" y="2211"/>
                  <a:pt x="8" y="2211"/>
                </a:cubicBezTo>
                <a:cubicBezTo>
                  <a:pt x="4" y="2211"/>
                  <a:pt x="0" y="2207"/>
                  <a:pt x="0" y="2202"/>
                </a:cubicBezTo>
                <a:lnTo>
                  <a:pt x="0" y="2154"/>
                </a:lnTo>
                <a:cubicBezTo>
                  <a:pt x="0" y="2149"/>
                  <a:pt x="4" y="2146"/>
                  <a:pt x="8" y="2146"/>
                </a:cubicBezTo>
                <a:cubicBezTo>
                  <a:pt x="13" y="2146"/>
                  <a:pt x="16" y="2149"/>
                  <a:pt x="16" y="2154"/>
                </a:cubicBezTo>
                <a:close/>
                <a:moveTo>
                  <a:pt x="16" y="2251"/>
                </a:moveTo>
                <a:lnTo>
                  <a:pt x="16" y="2300"/>
                </a:lnTo>
                <a:cubicBezTo>
                  <a:pt x="16" y="2304"/>
                  <a:pt x="13" y="2308"/>
                  <a:pt x="8" y="2308"/>
                </a:cubicBezTo>
                <a:cubicBezTo>
                  <a:pt x="4" y="2308"/>
                  <a:pt x="0" y="2304"/>
                  <a:pt x="0" y="2300"/>
                </a:cubicBezTo>
                <a:lnTo>
                  <a:pt x="0" y="2251"/>
                </a:lnTo>
                <a:cubicBezTo>
                  <a:pt x="0" y="2247"/>
                  <a:pt x="4" y="2243"/>
                  <a:pt x="8" y="2243"/>
                </a:cubicBezTo>
                <a:cubicBezTo>
                  <a:pt x="13" y="2243"/>
                  <a:pt x="16" y="2247"/>
                  <a:pt x="16" y="2251"/>
                </a:cubicBezTo>
                <a:close/>
                <a:moveTo>
                  <a:pt x="16" y="2349"/>
                </a:moveTo>
                <a:lnTo>
                  <a:pt x="16" y="2398"/>
                </a:lnTo>
                <a:cubicBezTo>
                  <a:pt x="16" y="2402"/>
                  <a:pt x="13" y="2406"/>
                  <a:pt x="8" y="2406"/>
                </a:cubicBezTo>
                <a:cubicBezTo>
                  <a:pt x="4" y="2406"/>
                  <a:pt x="0" y="2402"/>
                  <a:pt x="0" y="2398"/>
                </a:cubicBezTo>
                <a:lnTo>
                  <a:pt x="0" y="2349"/>
                </a:lnTo>
                <a:cubicBezTo>
                  <a:pt x="0" y="2344"/>
                  <a:pt x="4" y="2341"/>
                  <a:pt x="8" y="2341"/>
                </a:cubicBezTo>
                <a:cubicBezTo>
                  <a:pt x="13" y="2341"/>
                  <a:pt x="16" y="2344"/>
                  <a:pt x="16" y="2349"/>
                </a:cubicBezTo>
                <a:close/>
                <a:moveTo>
                  <a:pt x="16" y="2446"/>
                </a:moveTo>
                <a:lnTo>
                  <a:pt x="16" y="2495"/>
                </a:lnTo>
                <a:cubicBezTo>
                  <a:pt x="16" y="2500"/>
                  <a:pt x="13" y="2503"/>
                  <a:pt x="8" y="2503"/>
                </a:cubicBezTo>
                <a:cubicBezTo>
                  <a:pt x="4" y="2503"/>
                  <a:pt x="0" y="2500"/>
                  <a:pt x="0" y="2495"/>
                </a:cubicBezTo>
                <a:lnTo>
                  <a:pt x="0" y="2446"/>
                </a:lnTo>
                <a:cubicBezTo>
                  <a:pt x="0" y="2442"/>
                  <a:pt x="4" y="2438"/>
                  <a:pt x="8" y="2438"/>
                </a:cubicBezTo>
                <a:cubicBezTo>
                  <a:pt x="13" y="2438"/>
                  <a:pt x="16" y="2442"/>
                  <a:pt x="16" y="2446"/>
                </a:cubicBezTo>
                <a:close/>
                <a:moveTo>
                  <a:pt x="16" y="2544"/>
                </a:moveTo>
                <a:lnTo>
                  <a:pt x="16" y="2593"/>
                </a:lnTo>
                <a:cubicBezTo>
                  <a:pt x="16" y="2597"/>
                  <a:pt x="13" y="2601"/>
                  <a:pt x="8" y="2601"/>
                </a:cubicBezTo>
                <a:cubicBezTo>
                  <a:pt x="4" y="2601"/>
                  <a:pt x="0" y="2597"/>
                  <a:pt x="0" y="2593"/>
                </a:cubicBezTo>
                <a:lnTo>
                  <a:pt x="0" y="2544"/>
                </a:lnTo>
                <a:cubicBezTo>
                  <a:pt x="0" y="2539"/>
                  <a:pt x="4" y="2536"/>
                  <a:pt x="8" y="2536"/>
                </a:cubicBezTo>
                <a:cubicBezTo>
                  <a:pt x="13" y="2536"/>
                  <a:pt x="16" y="2539"/>
                  <a:pt x="16" y="2544"/>
                </a:cubicBezTo>
                <a:close/>
                <a:moveTo>
                  <a:pt x="16" y="2641"/>
                </a:moveTo>
                <a:lnTo>
                  <a:pt x="16" y="2690"/>
                </a:lnTo>
                <a:cubicBezTo>
                  <a:pt x="16" y="2695"/>
                  <a:pt x="13" y="2698"/>
                  <a:pt x="8" y="2698"/>
                </a:cubicBezTo>
                <a:cubicBezTo>
                  <a:pt x="4" y="2698"/>
                  <a:pt x="0" y="2695"/>
                  <a:pt x="0" y="2690"/>
                </a:cubicBezTo>
                <a:lnTo>
                  <a:pt x="0" y="2641"/>
                </a:lnTo>
                <a:cubicBezTo>
                  <a:pt x="0" y="2637"/>
                  <a:pt x="4" y="2633"/>
                  <a:pt x="8" y="2633"/>
                </a:cubicBezTo>
                <a:cubicBezTo>
                  <a:pt x="13" y="2633"/>
                  <a:pt x="16" y="2637"/>
                  <a:pt x="16" y="2641"/>
                </a:cubicBezTo>
                <a:close/>
                <a:moveTo>
                  <a:pt x="16" y="2739"/>
                </a:moveTo>
                <a:lnTo>
                  <a:pt x="16" y="2788"/>
                </a:lnTo>
                <a:cubicBezTo>
                  <a:pt x="16" y="2792"/>
                  <a:pt x="13" y="2796"/>
                  <a:pt x="8" y="2796"/>
                </a:cubicBezTo>
                <a:cubicBezTo>
                  <a:pt x="4" y="2796"/>
                  <a:pt x="0" y="2792"/>
                  <a:pt x="0" y="2788"/>
                </a:cubicBezTo>
                <a:lnTo>
                  <a:pt x="0" y="2739"/>
                </a:lnTo>
                <a:cubicBezTo>
                  <a:pt x="0" y="2734"/>
                  <a:pt x="4" y="2731"/>
                  <a:pt x="8" y="2731"/>
                </a:cubicBezTo>
                <a:cubicBezTo>
                  <a:pt x="13" y="2731"/>
                  <a:pt x="16" y="2734"/>
                  <a:pt x="16" y="2739"/>
                </a:cubicBezTo>
                <a:close/>
                <a:moveTo>
                  <a:pt x="16" y="2836"/>
                </a:moveTo>
                <a:lnTo>
                  <a:pt x="16" y="2885"/>
                </a:lnTo>
                <a:cubicBezTo>
                  <a:pt x="16" y="2890"/>
                  <a:pt x="13" y="2893"/>
                  <a:pt x="8" y="2893"/>
                </a:cubicBezTo>
                <a:cubicBezTo>
                  <a:pt x="4" y="2893"/>
                  <a:pt x="0" y="2890"/>
                  <a:pt x="0" y="2885"/>
                </a:cubicBezTo>
                <a:lnTo>
                  <a:pt x="0" y="2836"/>
                </a:lnTo>
                <a:cubicBezTo>
                  <a:pt x="0" y="2832"/>
                  <a:pt x="4" y="2828"/>
                  <a:pt x="8" y="2828"/>
                </a:cubicBezTo>
                <a:cubicBezTo>
                  <a:pt x="13" y="2828"/>
                  <a:pt x="16" y="2832"/>
                  <a:pt x="16" y="2836"/>
                </a:cubicBezTo>
                <a:close/>
                <a:moveTo>
                  <a:pt x="16" y="2934"/>
                </a:moveTo>
                <a:lnTo>
                  <a:pt x="16" y="2983"/>
                </a:lnTo>
                <a:cubicBezTo>
                  <a:pt x="16" y="2987"/>
                  <a:pt x="13" y="2991"/>
                  <a:pt x="8" y="2991"/>
                </a:cubicBezTo>
                <a:cubicBezTo>
                  <a:pt x="4" y="2991"/>
                  <a:pt x="0" y="2987"/>
                  <a:pt x="0" y="2983"/>
                </a:cubicBezTo>
                <a:lnTo>
                  <a:pt x="0" y="2934"/>
                </a:lnTo>
                <a:cubicBezTo>
                  <a:pt x="0" y="2929"/>
                  <a:pt x="4" y="2926"/>
                  <a:pt x="8" y="2926"/>
                </a:cubicBezTo>
                <a:cubicBezTo>
                  <a:pt x="13" y="2926"/>
                  <a:pt x="16" y="2929"/>
                  <a:pt x="16" y="2934"/>
                </a:cubicBezTo>
                <a:close/>
                <a:moveTo>
                  <a:pt x="16" y="3032"/>
                </a:moveTo>
                <a:lnTo>
                  <a:pt x="16" y="3080"/>
                </a:lnTo>
                <a:cubicBezTo>
                  <a:pt x="16" y="3085"/>
                  <a:pt x="13" y="3088"/>
                  <a:pt x="8" y="3088"/>
                </a:cubicBezTo>
                <a:cubicBezTo>
                  <a:pt x="4" y="3088"/>
                  <a:pt x="0" y="3085"/>
                  <a:pt x="0" y="3080"/>
                </a:cubicBezTo>
                <a:lnTo>
                  <a:pt x="0" y="3032"/>
                </a:lnTo>
                <a:cubicBezTo>
                  <a:pt x="0" y="3027"/>
                  <a:pt x="4" y="3023"/>
                  <a:pt x="8" y="3023"/>
                </a:cubicBezTo>
                <a:cubicBezTo>
                  <a:pt x="13" y="3023"/>
                  <a:pt x="16" y="3027"/>
                  <a:pt x="16" y="3032"/>
                </a:cubicBezTo>
                <a:close/>
                <a:moveTo>
                  <a:pt x="16" y="3129"/>
                </a:moveTo>
                <a:lnTo>
                  <a:pt x="16" y="3178"/>
                </a:lnTo>
                <a:cubicBezTo>
                  <a:pt x="16" y="3182"/>
                  <a:pt x="13" y="3186"/>
                  <a:pt x="8" y="3186"/>
                </a:cubicBezTo>
                <a:cubicBezTo>
                  <a:pt x="4" y="3186"/>
                  <a:pt x="0" y="3182"/>
                  <a:pt x="0" y="3178"/>
                </a:cubicBezTo>
                <a:lnTo>
                  <a:pt x="0" y="3129"/>
                </a:lnTo>
                <a:cubicBezTo>
                  <a:pt x="0" y="3125"/>
                  <a:pt x="4" y="3121"/>
                  <a:pt x="8" y="3121"/>
                </a:cubicBezTo>
                <a:cubicBezTo>
                  <a:pt x="13" y="3121"/>
                  <a:pt x="16" y="3125"/>
                  <a:pt x="16" y="3129"/>
                </a:cubicBezTo>
                <a:close/>
                <a:moveTo>
                  <a:pt x="16" y="3227"/>
                </a:moveTo>
                <a:lnTo>
                  <a:pt x="16" y="3275"/>
                </a:lnTo>
                <a:cubicBezTo>
                  <a:pt x="16" y="3280"/>
                  <a:pt x="13" y="3283"/>
                  <a:pt x="8" y="3283"/>
                </a:cubicBezTo>
                <a:cubicBezTo>
                  <a:pt x="4" y="3283"/>
                  <a:pt x="0" y="3280"/>
                  <a:pt x="0" y="3275"/>
                </a:cubicBezTo>
                <a:lnTo>
                  <a:pt x="0" y="3227"/>
                </a:lnTo>
                <a:cubicBezTo>
                  <a:pt x="0" y="3222"/>
                  <a:pt x="4" y="3218"/>
                  <a:pt x="8" y="3218"/>
                </a:cubicBezTo>
                <a:cubicBezTo>
                  <a:pt x="13" y="3218"/>
                  <a:pt x="16" y="3222"/>
                  <a:pt x="16" y="3227"/>
                </a:cubicBezTo>
                <a:close/>
                <a:moveTo>
                  <a:pt x="16" y="3324"/>
                </a:moveTo>
                <a:lnTo>
                  <a:pt x="16" y="3373"/>
                </a:lnTo>
                <a:cubicBezTo>
                  <a:pt x="16" y="3377"/>
                  <a:pt x="13" y="3381"/>
                  <a:pt x="8" y="3381"/>
                </a:cubicBezTo>
                <a:cubicBezTo>
                  <a:pt x="4" y="3381"/>
                  <a:pt x="0" y="3377"/>
                  <a:pt x="0" y="3373"/>
                </a:cubicBezTo>
                <a:lnTo>
                  <a:pt x="0" y="3324"/>
                </a:lnTo>
                <a:cubicBezTo>
                  <a:pt x="0" y="3320"/>
                  <a:pt x="4" y="3316"/>
                  <a:pt x="8" y="3316"/>
                </a:cubicBezTo>
                <a:cubicBezTo>
                  <a:pt x="13" y="3316"/>
                  <a:pt x="16" y="3320"/>
                  <a:pt x="16" y="3324"/>
                </a:cubicBezTo>
                <a:close/>
                <a:moveTo>
                  <a:pt x="16" y="3422"/>
                </a:moveTo>
                <a:lnTo>
                  <a:pt x="16" y="3470"/>
                </a:lnTo>
                <a:cubicBezTo>
                  <a:pt x="16" y="3475"/>
                  <a:pt x="13" y="3479"/>
                  <a:pt x="8" y="3479"/>
                </a:cubicBezTo>
                <a:cubicBezTo>
                  <a:pt x="4" y="3479"/>
                  <a:pt x="0" y="3475"/>
                  <a:pt x="0" y="3470"/>
                </a:cubicBezTo>
                <a:lnTo>
                  <a:pt x="0" y="3422"/>
                </a:lnTo>
                <a:cubicBezTo>
                  <a:pt x="0" y="3417"/>
                  <a:pt x="4" y="3414"/>
                  <a:pt x="8" y="3414"/>
                </a:cubicBezTo>
                <a:cubicBezTo>
                  <a:pt x="13" y="3414"/>
                  <a:pt x="16" y="3417"/>
                  <a:pt x="16" y="3422"/>
                </a:cubicBezTo>
                <a:close/>
                <a:moveTo>
                  <a:pt x="16" y="3519"/>
                </a:moveTo>
                <a:lnTo>
                  <a:pt x="16" y="3568"/>
                </a:lnTo>
                <a:cubicBezTo>
                  <a:pt x="16" y="3572"/>
                  <a:pt x="13" y="3576"/>
                  <a:pt x="8" y="3576"/>
                </a:cubicBezTo>
                <a:cubicBezTo>
                  <a:pt x="4" y="3576"/>
                  <a:pt x="0" y="3572"/>
                  <a:pt x="0" y="3568"/>
                </a:cubicBezTo>
                <a:lnTo>
                  <a:pt x="0" y="3519"/>
                </a:lnTo>
                <a:cubicBezTo>
                  <a:pt x="0" y="3515"/>
                  <a:pt x="4" y="3511"/>
                  <a:pt x="8" y="3511"/>
                </a:cubicBezTo>
                <a:cubicBezTo>
                  <a:pt x="13" y="3511"/>
                  <a:pt x="16" y="3515"/>
                  <a:pt x="16" y="3519"/>
                </a:cubicBezTo>
                <a:close/>
                <a:moveTo>
                  <a:pt x="16" y="3617"/>
                </a:moveTo>
                <a:lnTo>
                  <a:pt x="16" y="3666"/>
                </a:lnTo>
                <a:cubicBezTo>
                  <a:pt x="16" y="3670"/>
                  <a:pt x="13" y="3674"/>
                  <a:pt x="8" y="3674"/>
                </a:cubicBezTo>
                <a:cubicBezTo>
                  <a:pt x="4" y="3674"/>
                  <a:pt x="0" y="3670"/>
                  <a:pt x="0" y="3666"/>
                </a:cubicBezTo>
                <a:lnTo>
                  <a:pt x="0" y="3617"/>
                </a:lnTo>
                <a:cubicBezTo>
                  <a:pt x="0" y="3612"/>
                  <a:pt x="4" y="3609"/>
                  <a:pt x="8" y="3609"/>
                </a:cubicBezTo>
                <a:cubicBezTo>
                  <a:pt x="13" y="3609"/>
                  <a:pt x="16" y="3612"/>
                  <a:pt x="16" y="3617"/>
                </a:cubicBezTo>
                <a:close/>
                <a:moveTo>
                  <a:pt x="16" y="3714"/>
                </a:moveTo>
                <a:lnTo>
                  <a:pt x="16" y="3763"/>
                </a:lnTo>
                <a:cubicBezTo>
                  <a:pt x="16" y="3768"/>
                  <a:pt x="13" y="3771"/>
                  <a:pt x="8" y="3771"/>
                </a:cubicBezTo>
                <a:cubicBezTo>
                  <a:pt x="4" y="3771"/>
                  <a:pt x="0" y="3768"/>
                  <a:pt x="0" y="3763"/>
                </a:cubicBezTo>
                <a:lnTo>
                  <a:pt x="0" y="3714"/>
                </a:lnTo>
                <a:cubicBezTo>
                  <a:pt x="0" y="3710"/>
                  <a:pt x="4" y="3706"/>
                  <a:pt x="8" y="3706"/>
                </a:cubicBezTo>
                <a:cubicBezTo>
                  <a:pt x="13" y="3706"/>
                  <a:pt x="16" y="3710"/>
                  <a:pt x="16" y="3714"/>
                </a:cubicBezTo>
                <a:close/>
                <a:moveTo>
                  <a:pt x="16" y="3812"/>
                </a:moveTo>
                <a:lnTo>
                  <a:pt x="16" y="3861"/>
                </a:lnTo>
                <a:cubicBezTo>
                  <a:pt x="16" y="3865"/>
                  <a:pt x="13" y="3869"/>
                  <a:pt x="8" y="3869"/>
                </a:cubicBezTo>
                <a:cubicBezTo>
                  <a:pt x="4" y="3869"/>
                  <a:pt x="0" y="3865"/>
                  <a:pt x="0" y="3861"/>
                </a:cubicBezTo>
                <a:lnTo>
                  <a:pt x="0" y="3812"/>
                </a:lnTo>
                <a:cubicBezTo>
                  <a:pt x="0" y="3807"/>
                  <a:pt x="4" y="3804"/>
                  <a:pt x="8" y="3804"/>
                </a:cubicBezTo>
                <a:cubicBezTo>
                  <a:pt x="13" y="3804"/>
                  <a:pt x="16" y="3807"/>
                  <a:pt x="16" y="3812"/>
                </a:cubicBezTo>
                <a:close/>
                <a:moveTo>
                  <a:pt x="16" y="3909"/>
                </a:moveTo>
                <a:lnTo>
                  <a:pt x="16" y="3958"/>
                </a:lnTo>
                <a:cubicBezTo>
                  <a:pt x="16" y="3963"/>
                  <a:pt x="13" y="3966"/>
                  <a:pt x="8" y="3966"/>
                </a:cubicBezTo>
                <a:cubicBezTo>
                  <a:pt x="4" y="3966"/>
                  <a:pt x="0" y="3963"/>
                  <a:pt x="0" y="3958"/>
                </a:cubicBezTo>
                <a:lnTo>
                  <a:pt x="0" y="3909"/>
                </a:lnTo>
                <a:cubicBezTo>
                  <a:pt x="0" y="3905"/>
                  <a:pt x="4" y="3901"/>
                  <a:pt x="8" y="3901"/>
                </a:cubicBezTo>
                <a:cubicBezTo>
                  <a:pt x="13" y="3901"/>
                  <a:pt x="16" y="3905"/>
                  <a:pt x="16" y="3909"/>
                </a:cubicBezTo>
                <a:close/>
                <a:moveTo>
                  <a:pt x="16" y="4007"/>
                </a:moveTo>
                <a:lnTo>
                  <a:pt x="16" y="4056"/>
                </a:lnTo>
                <a:cubicBezTo>
                  <a:pt x="16" y="4060"/>
                  <a:pt x="13" y="4064"/>
                  <a:pt x="8" y="4064"/>
                </a:cubicBezTo>
                <a:cubicBezTo>
                  <a:pt x="4" y="4064"/>
                  <a:pt x="0" y="4060"/>
                  <a:pt x="0" y="4056"/>
                </a:cubicBezTo>
                <a:lnTo>
                  <a:pt x="0" y="4007"/>
                </a:lnTo>
                <a:cubicBezTo>
                  <a:pt x="0" y="4002"/>
                  <a:pt x="4" y="3999"/>
                  <a:pt x="8" y="3999"/>
                </a:cubicBezTo>
                <a:cubicBezTo>
                  <a:pt x="13" y="3999"/>
                  <a:pt x="16" y="4002"/>
                  <a:pt x="16" y="4007"/>
                </a:cubicBezTo>
                <a:close/>
                <a:moveTo>
                  <a:pt x="16" y="4104"/>
                </a:moveTo>
                <a:lnTo>
                  <a:pt x="16" y="4153"/>
                </a:lnTo>
                <a:cubicBezTo>
                  <a:pt x="16" y="4158"/>
                  <a:pt x="13" y="4161"/>
                  <a:pt x="8" y="4161"/>
                </a:cubicBezTo>
                <a:cubicBezTo>
                  <a:pt x="4" y="4161"/>
                  <a:pt x="0" y="4158"/>
                  <a:pt x="0" y="4153"/>
                </a:cubicBezTo>
                <a:lnTo>
                  <a:pt x="0" y="4104"/>
                </a:lnTo>
                <a:cubicBezTo>
                  <a:pt x="0" y="4100"/>
                  <a:pt x="4" y="4096"/>
                  <a:pt x="8" y="4096"/>
                </a:cubicBezTo>
                <a:cubicBezTo>
                  <a:pt x="13" y="4096"/>
                  <a:pt x="16" y="4100"/>
                  <a:pt x="16" y="4104"/>
                </a:cubicBezTo>
                <a:close/>
                <a:moveTo>
                  <a:pt x="16" y="4202"/>
                </a:moveTo>
                <a:lnTo>
                  <a:pt x="16" y="4251"/>
                </a:lnTo>
                <a:cubicBezTo>
                  <a:pt x="16" y="4255"/>
                  <a:pt x="13" y="4259"/>
                  <a:pt x="8" y="4259"/>
                </a:cubicBezTo>
                <a:cubicBezTo>
                  <a:pt x="4" y="4259"/>
                  <a:pt x="0" y="4255"/>
                  <a:pt x="0" y="4251"/>
                </a:cubicBezTo>
                <a:lnTo>
                  <a:pt x="0" y="4202"/>
                </a:lnTo>
                <a:cubicBezTo>
                  <a:pt x="0" y="4197"/>
                  <a:pt x="4" y="4194"/>
                  <a:pt x="8" y="4194"/>
                </a:cubicBezTo>
                <a:cubicBezTo>
                  <a:pt x="13" y="4194"/>
                  <a:pt x="16" y="4197"/>
                  <a:pt x="16" y="4202"/>
                </a:cubicBezTo>
                <a:close/>
                <a:moveTo>
                  <a:pt x="16" y="4299"/>
                </a:moveTo>
                <a:lnTo>
                  <a:pt x="16" y="4348"/>
                </a:lnTo>
                <a:cubicBezTo>
                  <a:pt x="16" y="4353"/>
                  <a:pt x="13" y="4356"/>
                  <a:pt x="8" y="4356"/>
                </a:cubicBezTo>
                <a:cubicBezTo>
                  <a:pt x="4" y="4356"/>
                  <a:pt x="0" y="4353"/>
                  <a:pt x="0" y="4348"/>
                </a:cubicBezTo>
                <a:lnTo>
                  <a:pt x="0" y="4299"/>
                </a:lnTo>
                <a:cubicBezTo>
                  <a:pt x="0" y="4295"/>
                  <a:pt x="4" y="4291"/>
                  <a:pt x="8" y="4291"/>
                </a:cubicBezTo>
                <a:cubicBezTo>
                  <a:pt x="13" y="4291"/>
                  <a:pt x="16" y="4295"/>
                  <a:pt x="16" y="4299"/>
                </a:cubicBezTo>
                <a:close/>
                <a:moveTo>
                  <a:pt x="16" y="4397"/>
                </a:moveTo>
                <a:lnTo>
                  <a:pt x="16" y="4446"/>
                </a:lnTo>
                <a:cubicBezTo>
                  <a:pt x="16" y="4450"/>
                  <a:pt x="13" y="4454"/>
                  <a:pt x="8" y="4454"/>
                </a:cubicBezTo>
                <a:cubicBezTo>
                  <a:pt x="4" y="4454"/>
                  <a:pt x="0" y="4450"/>
                  <a:pt x="0" y="4446"/>
                </a:cubicBezTo>
                <a:lnTo>
                  <a:pt x="0" y="4397"/>
                </a:lnTo>
                <a:cubicBezTo>
                  <a:pt x="0" y="4393"/>
                  <a:pt x="4" y="4389"/>
                  <a:pt x="8" y="4389"/>
                </a:cubicBezTo>
                <a:cubicBezTo>
                  <a:pt x="13" y="4389"/>
                  <a:pt x="16" y="4393"/>
                  <a:pt x="16" y="4397"/>
                </a:cubicBezTo>
                <a:close/>
                <a:moveTo>
                  <a:pt x="16" y="4495"/>
                </a:moveTo>
                <a:lnTo>
                  <a:pt x="16" y="4543"/>
                </a:lnTo>
                <a:cubicBezTo>
                  <a:pt x="16" y="4548"/>
                  <a:pt x="13" y="4551"/>
                  <a:pt x="8" y="4551"/>
                </a:cubicBezTo>
                <a:cubicBezTo>
                  <a:pt x="4" y="4551"/>
                  <a:pt x="0" y="4548"/>
                  <a:pt x="0" y="4543"/>
                </a:cubicBezTo>
                <a:lnTo>
                  <a:pt x="0" y="4495"/>
                </a:lnTo>
                <a:cubicBezTo>
                  <a:pt x="0" y="4490"/>
                  <a:pt x="4" y="4486"/>
                  <a:pt x="8" y="4486"/>
                </a:cubicBezTo>
                <a:cubicBezTo>
                  <a:pt x="13" y="4486"/>
                  <a:pt x="16" y="4490"/>
                  <a:pt x="16" y="4495"/>
                </a:cubicBezTo>
                <a:close/>
                <a:moveTo>
                  <a:pt x="16" y="4592"/>
                </a:moveTo>
                <a:lnTo>
                  <a:pt x="16" y="4641"/>
                </a:lnTo>
                <a:cubicBezTo>
                  <a:pt x="16" y="4645"/>
                  <a:pt x="13" y="4649"/>
                  <a:pt x="8" y="4649"/>
                </a:cubicBezTo>
                <a:cubicBezTo>
                  <a:pt x="4" y="4649"/>
                  <a:pt x="0" y="4645"/>
                  <a:pt x="0" y="4641"/>
                </a:cubicBezTo>
                <a:lnTo>
                  <a:pt x="0" y="4592"/>
                </a:lnTo>
                <a:cubicBezTo>
                  <a:pt x="0" y="4588"/>
                  <a:pt x="4" y="4584"/>
                  <a:pt x="8" y="4584"/>
                </a:cubicBezTo>
                <a:cubicBezTo>
                  <a:pt x="13" y="4584"/>
                  <a:pt x="16" y="4588"/>
                  <a:pt x="16" y="459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3822" name="Freeform 29"/>
          <p:cNvSpPr>
            <a:spLocks noEditPoints="1"/>
          </p:cNvSpPr>
          <p:nvPr/>
        </p:nvSpPr>
        <p:spPr bwMode="auto">
          <a:xfrm>
            <a:off x="3567113" y="2198688"/>
            <a:ext cx="1433512" cy="846137"/>
          </a:xfrm>
          <a:custGeom>
            <a:avLst/>
            <a:gdLst>
              <a:gd name="T0" fmla="*/ 2147483647 w 3846"/>
              <a:gd name="T1" fmla="*/ 2147483647 h 2264"/>
              <a:gd name="T2" fmla="*/ 2147483647 w 3846"/>
              <a:gd name="T3" fmla="*/ 2147483647 h 2264"/>
              <a:gd name="T4" fmla="*/ 2147483647 w 3846"/>
              <a:gd name="T5" fmla="*/ 2147483647 h 2264"/>
              <a:gd name="T6" fmla="*/ 2147483647 w 3846"/>
              <a:gd name="T7" fmla="*/ 2147483647 h 2264"/>
              <a:gd name="T8" fmla="*/ 2147483647 w 3846"/>
              <a:gd name="T9" fmla="*/ 2147483647 h 2264"/>
              <a:gd name="T10" fmla="*/ 2147483647 w 3846"/>
              <a:gd name="T11" fmla="*/ 2147483647 h 2264"/>
              <a:gd name="T12" fmla="*/ 2147483647 w 3846"/>
              <a:gd name="T13" fmla="*/ 2147483647 h 2264"/>
              <a:gd name="T14" fmla="*/ 2147483647 w 3846"/>
              <a:gd name="T15" fmla="*/ 2147483647 h 2264"/>
              <a:gd name="T16" fmla="*/ 2147483647 w 3846"/>
              <a:gd name="T17" fmla="*/ 2147483647 h 2264"/>
              <a:gd name="T18" fmla="*/ 2147483647 w 3846"/>
              <a:gd name="T19" fmla="*/ 2147483647 h 2264"/>
              <a:gd name="T20" fmla="*/ 2147483647 w 3846"/>
              <a:gd name="T21" fmla="*/ 2147483647 h 2264"/>
              <a:gd name="T22" fmla="*/ 2147483647 w 3846"/>
              <a:gd name="T23" fmla="*/ 2147483647 h 2264"/>
              <a:gd name="T24" fmla="*/ 2147483647 w 3846"/>
              <a:gd name="T25" fmla="*/ 2147483647 h 2264"/>
              <a:gd name="T26" fmla="*/ 2147483647 w 3846"/>
              <a:gd name="T27" fmla="*/ 2147483647 h 2264"/>
              <a:gd name="T28" fmla="*/ 2147483647 w 3846"/>
              <a:gd name="T29" fmla="*/ 2147483647 h 2264"/>
              <a:gd name="T30" fmla="*/ 2147483647 w 3846"/>
              <a:gd name="T31" fmla="*/ 2147483647 h 2264"/>
              <a:gd name="T32" fmla="*/ 2147483647 w 3846"/>
              <a:gd name="T33" fmla="*/ 2147483647 h 2264"/>
              <a:gd name="T34" fmla="*/ 2147483647 w 3846"/>
              <a:gd name="T35" fmla="*/ 2147483647 h 2264"/>
              <a:gd name="T36" fmla="*/ 2147483647 w 3846"/>
              <a:gd name="T37" fmla="*/ 2147483647 h 2264"/>
              <a:gd name="T38" fmla="*/ 2147483647 w 3846"/>
              <a:gd name="T39" fmla="*/ 2147483647 h 2264"/>
              <a:gd name="T40" fmla="*/ 2147483647 w 3846"/>
              <a:gd name="T41" fmla="*/ 2147483647 h 2264"/>
              <a:gd name="T42" fmla="*/ 2147483647 w 3846"/>
              <a:gd name="T43" fmla="*/ 2147483647 h 2264"/>
              <a:gd name="T44" fmla="*/ 2147483647 w 3846"/>
              <a:gd name="T45" fmla="*/ 2147483647 h 2264"/>
              <a:gd name="T46" fmla="*/ 2147483647 w 3846"/>
              <a:gd name="T47" fmla="*/ 2147483647 h 2264"/>
              <a:gd name="T48" fmla="*/ 2147483647 w 3846"/>
              <a:gd name="T49" fmla="*/ 2147483647 h 2264"/>
              <a:gd name="T50" fmla="*/ 2147483647 w 3846"/>
              <a:gd name="T51" fmla="*/ 2147483647 h 2264"/>
              <a:gd name="T52" fmla="*/ 2147483647 w 3846"/>
              <a:gd name="T53" fmla="*/ 2147483647 h 2264"/>
              <a:gd name="T54" fmla="*/ 2147483647 w 3846"/>
              <a:gd name="T55" fmla="*/ 2147483647 h 2264"/>
              <a:gd name="T56" fmla="*/ 2147483647 w 3846"/>
              <a:gd name="T57" fmla="*/ 2147483647 h 2264"/>
              <a:gd name="T58" fmla="*/ 2147483647 w 3846"/>
              <a:gd name="T59" fmla="*/ 2147483647 h 2264"/>
              <a:gd name="T60" fmla="*/ 2147483647 w 3846"/>
              <a:gd name="T61" fmla="*/ 2147483647 h 2264"/>
              <a:gd name="T62" fmla="*/ 2147483647 w 3846"/>
              <a:gd name="T63" fmla="*/ 2147483647 h 2264"/>
              <a:gd name="T64" fmla="*/ 2147483647 w 3846"/>
              <a:gd name="T65" fmla="*/ 2147483647 h 2264"/>
              <a:gd name="T66" fmla="*/ 2147483647 w 3846"/>
              <a:gd name="T67" fmla="*/ 2147483647 h 2264"/>
              <a:gd name="T68" fmla="*/ 2147483647 w 3846"/>
              <a:gd name="T69" fmla="*/ 2147483647 h 2264"/>
              <a:gd name="T70" fmla="*/ 2147483647 w 3846"/>
              <a:gd name="T71" fmla="*/ 2147483647 h 2264"/>
              <a:gd name="T72" fmla="*/ 2147483647 w 3846"/>
              <a:gd name="T73" fmla="*/ 2147483647 h 2264"/>
              <a:gd name="T74" fmla="*/ 2147483647 w 3846"/>
              <a:gd name="T75" fmla="*/ 2147483647 h 2264"/>
              <a:gd name="T76" fmla="*/ 2147483647 w 3846"/>
              <a:gd name="T77" fmla="*/ 2147483647 h 2264"/>
              <a:gd name="T78" fmla="*/ 2147483647 w 3846"/>
              <a:gd name="T79" fmla="*/ 2147483647 h 2264"/>
              <a:gd name="T80" fmla="*/ 2147483647 w 3846"/>
              <a:gd name="T81" fmla="*/ 2147483647 h 2264"/>
              <a:gd name="T82" fmla="*/ 2147483647 w 3846"/>
              <a:gd name="T83" fmla="*/ 2147483647 h 2264"/>
              <a:gd name="T84" fmla="*/ 2147483647 w 3846"/>
              <a:gd name="T85" fmla="*/ 2147483647 h 2264"/>
              <a:gd name="T86" fmla="*/ 2147483647 w 3846"/>
              <a:gd name="T87" fmla="*/ 2147483647 h 2264"/>
              <a:gd name="T88" fmla="*/ 2147483647 w 3846"/>
              <a:gd name="T89" fmla="*/ 2147483647 h 2264"/>
              <a:gd name="T90" fmla="*/ 2147483647 w 3846"/>
              <a:gd name="T91" fmla="*/ 2147483647 h 2264"/>
              <a:gd name="T92" fmla="*/ 2147483647 w 3846"/>
              <a:gd name="T93" fmla="*/ 2147483647 h 2264"/>
              <a:gd name="T94" fmla="*/ 2147483647 w 3846"/>
              <a:gd name="T95" fmla="*/ 2147483647 h 2264"/>
              <a:gd name="T96" fmla="*/ 2147483647 w 3846"/>
              <a:gd name="T97" fmla="*/ 2147483647 h 2264"/>
              <a:gd name="T98" fmla="*/ 2147483647 w 3846"/>
              <a:gd name="T99" fmla="*/ 2147483647 h 2264"/>
              <a:gd name="T100" fmla="*/ 2147483647 w 3846"/>
              <a:gd name="T101" fmla="*/ 2147483647 h 2264"/>
              <a:gd name="T102" fmla="*/ 2147483647 w 3846"/>
              <a:gd name="T103" fmla="*/ 2147483647 h 2264"/>
              <a:gd name="T104" fmla="*/ 2147483647 w 3846"/>
              <a:gd name="T105" fmla="*/ 2147483647 h 22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6"/>
              <a:gd name="T160" fmla="*/ 0 h 2264"/>
              <a:gd name="T161" fmla="*/ 3846 w 3846"/>
              <a:gd name="T162" fmla="*/ 2264 h 22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6" h="2264">
                <a:moveTo>
                  <a:pt x="13" y="2"/>
                </a:moveTo>
                <a:lnTo>
                  <a:pt x="55" y="27"/>
                </a:lnTo>
                <a:cubicBezTo>
                  <a:pt x="59" y="29"/>
                  <a:pt x="60" y="34"/>
                  <a:pt x="58" y="38"/>
                </a:cubicBezTo>
                <a:cubicBezTo>
                  <a:pt x="56" y="42"/>
                  <a:pt x="51" y="43"/>
                  <a:pt x="47" y="41"/>
                </a:cubicBezTo>
                <a:lnTo>
                  <a:pt x="5" y="16"/>
                </a:lnTo>
                <a:cubicBezTo>
                  <a:pt x="1" y="14"/>
                  <a:pt x="0" y="9"/>
                  <a:pt x="2" y="5"/>
                </a:cubicBezTo>
                <a:cubicBezTo>
                  <a:pt x="4" y="1"/>
                  <a:pt x="9" y="0"/>
                  <a:pt x="13" y="2"/>
                </a:cubicBezTo>
                <a:close/>
                <a:moveTo>
                  <a:pt x="97" y="51"/>
                </a:moveTo>
                <a:lnTo>
                  <a:pt x="139" y="76"/>
                </a:lnTo>
                <a:cubicBezTo>
                  <a:pt x="143" y="78"/>
                  <a:pt x="145" y="83"/>
                  <a:pt x="142" y="87"/>
                </a:cubicBezTo>
                <a:cubicBezTo>
                  <a:pt x="140" y="91"/>
                  <a:pt x="135" y="92"/>
                  <a:pt x="131" y="90"/>
                </a:cubicBezTo>
                <a:lnTo>
                  <a:pt x="89" y="65"/>
                </a:lnTo>
                <a:cubicBezTo>
                  <a:pt x="85" y="63"/>
                  <a:pt x="84" y="58"/>
                  <a:pt x="86" y="54"/>
                </a:cubicBezTo>
                <a:cubicBezTo>
                  <a:pt x="89" y="50"/>
                  <a:pt x="93" y="49"/>
                  <a:pt x="97" y="51"/>
                </a:cubicBezTo>
                <a:close/>
                <a:moveTo>
                  <a:pt x="181" y="101"/>
                </a:moveTo>
                <a:lnTo>
                  <a:pt x="224" y="125"/>
                </a:lnTo>
                <a:cubicBezTo>
                  <a:pt x="227" y="128"/>
                  <a:pt x="229" y="133"/>
                  <a:pt x="226" y="136"/>
                </a:cubicBezTo>
                <a:cubicBezTo>
                  <a:pt x="224" y="140"/>
                  <a:pt x="219" y="142"/>
                  <a:pt x="215" y="139"/>
                </a:cubicBezTo>
                <a:lnTo>
                  <a:pt x="173" y="115"/>
                </a:lnTo>
                <a:cubicBezTo>
                  <a:pt x="169" y="112"/>
                  <a:pt x="168" y="107"/>
                  <a:pt x="170" y="103"/>
                </a:cubicBezTo>
                <a:cubicBezTo>
                  <a:pt x="173" y="100"/>
                  <a:pt x="178" y="98"/>
                  <a:pt x="181" y="101"/>
                </a:cubicBezTo>
                <a:close/>
                <a:moveTo>
                  <a:pt x="266" y="150"/>
                </a:moveTo>
                <a:lnTo>
                  <a:pt x="308" y="175"/>
                </a:lnTo>
                <a:cubicBezTo>
                  <a:pt x="312" y="177"/>
                  <a:pt x="313" y="182"/>
                  <a:pt x="311" y="186"/>
                </a:cubicBezTo>
                <a:cubicBezTo>
                  <a:pt x="308" y="190"/>
                  <a:pt x="303" y="191"/>
                  <a:pt x="299" y="189"/>
                </a:cubicBezTo>
                <a:lnTo>
                  <a:pt x="257" y="164"/>
                </a:lnTo>
                <a:cubicBezTo>
                  <a:pt x="254" y="162"/>
                  <a:pt x="252" y="157"/>
                  <a:pt x="254" y="153"/>
                </a:cubicBezTo>
                <a:cubicBezTo>
                  <a:pt x="257" y="149"/>
                  <a:pt x="262" y="148"/>
                  <a:pt x="266" y="150"/>
                </a:cubicBezTo>
                <a:close/>
                <a:moveTo>
                  <a:pt x="350" y="199"/>
                </a:moveTo>
                <a:lnTo>
                  <a:pt x="392" y="224"/>
                </a:lnTo>
                <a:cubicBezTo>
                  <a:pt x="396" y="226"/>
                  <a:pt x="397" y="231"/>
                  <a:pt x="395" y="235"/>
                </a:cubicBezTo>
                <a:cubicBezTo>
                  <a:pt x="392" y="239"/>
                  <a:pt x="387" y="240"/>
                  <a:pt x="384" y="238"/>
                </a:cubicBezTo>
                <a:lnTo>
                  <a:pt x="342" y="213"/>
                </a:lnTo>
                <a:cubicBezTo>
                  <a:pt x="338" y="211"/>
                  <a:pt x="336" y="206"/>
                  <a:pt x="339" y="202"/>
                </a:cubicBezTo>
                <a:cubicBezTo>
                  <a:pt x="341" y="198"/>
                  <a:pt x="346" y="197"/>
                  <a:pt x="350" y="199"/>
                </a:cubicBezTo>
                <a:close/>
                <a:moveTo>
                  <a:pt x="434" y="249"/>
                </a:moveTo>
                <a:lnTo>
                  <a:pt x="476" y="273"/>
                </a:lnTo>
                <a:cubicBezTo>
                  <a:pt x="480" y="276"/>
                  <a:pt x="481" y="281"/>
                  <a:pt x="479" y="284"/>
                </a:cubicBezTo>
                <a:cubicBezTo>
                  <a:pt x="477" y="288"/>
                  <a:pt x="472" y="290"/>
                  <a:pt x="468" y="287"/>
                </a:cubicBezTo>
                <a:lnTo>
                  <a:pt x="426" y="263"/>
                </a:lnTo>
                <a:cubicBezTo>
                  <a:pt x="422" y="260"/>
                  <a:pt x="420" y="255"/>
                  <a:pt x="423" y="252"/>
                </a:cubicBezTo>
                <a:cubicBezTo>
                  <a:pt x="425" y="248"/>
                  <a:pt x="430" y="246"/>
                  <a:pt x="434" y="249"/>
                </a:cubicBezTo>
                <a:close/>
                <a:moveTo>
                  <a:pt x="518" y="298"/>
                </a:moveTo>
                <a:lnTo>
                  <a:pt x="560" y="323"/>
                </a:lnTo>
                <a:cubicBezTo>
                  <a:pt x="564" y="325"/>
                  <a:pt x="565" y="330"/>
                  <a:pt x="563" y="334"/>
                </a:cubicBezTo>
                <a:cubicBezTo>
                  <a:pt x="561" y="338"/>
                  <a:pt x="556" y="339"/>
                  <a:pt x="552" y="337"/>
                </a:cubicBezTo>
                <a:lnTo>
                  <a:pt x="510" y="312"/>
                </a:lnTo>
                <a:cubicBezTo>
                  <a:pt x="506" y="310"/>
                  <a:pt x="505" y="305"/>
                  <a:pt x="507" y="301"/>
                </a:cubicBezTo>
                <a:cubicBezTo>
                  <a:pt x="509" y="297"/>
                  <a:pt x="514" y="296"/>
                  <a:pt x="518" y="298"/>
                </a:cubicBezTo>
                <a:close/>
                <a:moveTo>
                  <a:pt x="602" y="347"/>
                </a:moveTo>
                <a:lnTo>
                  <a:pt x="644" y="372"/>
                </a:lnTo>
                <a:cubicBezTo>
                  <a:pt x="648" y="374"/>
                  <a:pt x="649" y="379"/>
                  <a:pt x="647" y="383"/>
                </a:cubicBezTo>
                <a:cubicBezTo>
                  <a:pt x="645" y="387"/>
                  <a:pt x="640" y="388"/>
                  <a:pt x="636" y="386"/>
                </a:cubicBezTo>
                <a:lnTo>
                  <a:pt x="594" y="361"/>
                </a:lnTo>
                <a:cubicBezTo>
                  <a:pt x="590" y="359"/>
                  <a:pt x="589" y="354"/>
                  <a:pt x="591" y="350"/>
                </a:cubicBezTo>
                <a:cubicBezTo>
                  <a:pt x="593" y="346"/>
                  <a:pt x="598" y="345"/>
                  <a:pt x="602" y="347"/>
                </a:cubicBezTo>
                <a:close/>
                <a:moveTo>
                  <a:pt x="686" y="397"/>
                </a:moveTo>
                <a:lnTo>
                  <a:pt x="728" y="421"/>
                </a:lnTo>
                <a:cubicBezTo>
                  <a:pt x="732" y="424"/>
                  <a:pt x="733" y="429"/>
                  <a:pt x="731" y="433"/>
                </a:cubicBezTo>
                <a:cubicBezTo>
                  <a:pt x="729" y="436"/>
                  <a:pt x="724" y="438"/>
                  <a:pt x="720" y="435"/>
                </a:cubicBezTo>
                <a:lnTo>
                  <a:pt x="678" y="411"/>
                </a:lnTo>
                <a:cubicBezTo>
                  <a:pt x="674" y="408"/>
                  <a:pt x="673" y="403"/>
                  <a:pt x="675" y="400"/>
                </a:cubicBezTo>
                <a:cubicBezTo>
                  <a:pt x="677" y="396"/>
                  <a:pt x="682" y="394"/>
                  <a:pt x="686" y="397"/>
                </a:cubicBezTo>
                <a:close/>
                <a:moveTo>
                  <a:pt x="770" y="446"/>
                </a:moveTo>
                <a:lnTo>
                  <a:pt x="812" y="471"/>
                </a:lnTo>
                <a:cubicBezTo>
                  <a:pt x="816" y="473"/>
                  <a:pt x="818" y="478"/>
                  <a:pt x="815" y="482"/>
                </a:cubicBezTo>
                <a:cubicBezTo>
                  <a:pt x="813" y="486"/>
                  <a:pt x="808" y="487"/>
                  <a:pt x="804" y="485"/>
                </a:cubicBezTo>
                <a:lnTo>
                  <a:pt x="762" y="460"/>
                </a:lnTo>
                <a:cubicBezTo>
                  <a:pt x="758" y="458"/>
                  <a:pt x="757" y="453"/>
                  <a:pt x="759" y="449"/>
                </a:cubicBezTo>
                <a:cubicBezTo>
                  <a:pt x="762" y="445"/>
                  <a:pt x="767" y="444"/>
                  <a:pt x="770" y="446"/>
                </a:cubicBezTo>
                <a:close/>
                <a:moveTo>
                  <a:pt x="855" y="495"/>
                </a:moveTo>
                <a:lnTo>
                  <a:pt x="897" y="520"/>
                </a:lnTo>
                <a:cubicBezTo>
                  <a:pt x="900" y="522"/>
                  <a:pt x="902" y="527"/>
                  <a:pt x="899" y="531"/>
                </a:cubicBezTo>
                <a:cubicBezTo>
                  <a:pt x="897" y="535"/>
                  <a:pt x="892" y="536"/>
                  <a:pt x="888" y="534"/>
                </a:cubicBezTo>
                <a:lnTo>
                  <a:pt x="846" y="509"/>
                </a:lnTo>
                <a:cubicBezTo>
                  <a:pt x="842" y="507"/>
                  <a:pt x="841" y="502"/>
                  <a:pt x="843" y="498"/>
                </a:cubicBezTo>
                <a:cubicBezTo>
                  <a:pt x="846" y="494"/>
                  <a:pt x="851" y="493"/>
                  <a:pt x="855" y="495"/>
                </a:cubicBezTo>
                <a:close/>
                <a:moveTo>
                  <a:pt x="939" y="545"/>
                </a:moveTo>
                <a:lnTo>
                  <a:pt x="981" y="569"/>
                </a:lnTo>
                <a:cubicBezTo>
                  <a:pt x="985" y="572"/>
                  <a:pt x="986" y="577"/>
                  <a:pt x="984" y="581"/>
                </a:cubicBezTo>
                <a:cubicBezTo>
                  <a:pt x="981" y="584"/>
                  <a:pt x="976" y="586"/>
                  <a:pt x="972" y="583"/>
                </a:cubicBezTo>
                <a:lnTo>
                  <a:pt x="930" y="559"/>
                </a:lnTo>
                <a:cubicBezTo>
                  <a:pt x="927" y="557"/>
                  <a:pt x="925" y="552"/>
                  <a:pt x="928" y="548"/>
                </a:cubicBezTo>
                <a:cubicBezTo>
                  <a:pt x="930" y="544"/>
                  <a:pt x="935" y="543"/>
                  <a:pt x="939" y="545"/>
                </a:cubicBezTo>
                <a:close/>
                <a:moveTo>
                  <a:pt x="1023" y="594"/>
                </a:moveTo>
                <a:lnTo>
                  <a:pt x="1065" y="619"/>
                </a:lnTo>
                <a:cubicBezTo>
                  <a:pt x="1069" y="621"/>
                  <a:pt x="1070" y="626"/>
                  <a:pt x="1068" y="630"/>
                </a:cubicBezTo>
                <a:cubicBezTo>
                  <a:pt x="1065" y="634"/>
                  <a:pt x="1060" y="635"/>
                  <a:pt x="1057" y="633"/>
                </a:cubicBezTo>
                <a:lnTo>
                  <a:pt x="1015" y="608"/>
                </a:lnTo>
                <a:cubicBezTo>
                  <a:pt x="1011" y="606"/>
                  <a:pt x="1009" y="601"/>
                  <a:pt x="1012" y="597"/>
                </a:cubicBezTo>
                <a:cubicBezTo>
                  <a:pt x="1014" y="593"/>
                  <a:pt x="1019" y="592"/>
                  <a:pt x="1023" y="594"/>
                </a:cubicBezTo>
                <a:close/>
                <a:moveTo>
                  <a:pt x="1107" y="644"/>
                </a:moveTo>
                <a:lnTo>
                  <a:pt x="1149" y="668"/>
                </a:lnTo>
                <a:cubicBezTo>
                  <a:pt x="1153" y="670"/>
                  <a:pt x="1154" y="675"/>
                  <a:pt x="1152" y="679"/>
                </a:cubicBezTo>
                <a:cubicBezTo>
                  <a:pt x="1150" y="683"/>
                  <a:pt x="1145" y="684"/>
                  <a:pt x="1141" y="682"/>
                </a:cubicBezTo>
                <a:lnTo>
                  <a:pt x="1099" y="658"/>
                </a:lnTo>
                <a:cubicBezTo>
                  <a:pt x="1095" y="655"/>
                  <a:pt x="1093" y="650"/>
                  <a:pt x="1096" y="646"/>
                </a:cubicBezTo>
                <a:cubicBezTo>
                  <a:pt x="1098" y="643"/>
                  <a:pt x="1103" y="641"/>
                  <a:pt x="1107" y="644"/>
                </a:cubicBezTo>
                <a:close/>
                <a:moveTo>
                  <a:pt x="1191" y="693"/>
                </a:moveTo>
                <a:lnTo>
                  <a:pt x="1233" y="718"/>
                </a:lnTo>
                <a:cubicBezTo>
                  <a:pt x="1237" y="720"/>
                  <a:pt x="1238" y="725"/>
                  <a:pt x="1236" y="729"/>
                </a:cubicBezTo>
                <a:cubicBezTo>
                  <a:pt x="1234" y="733"/>
                  <a:pt x="1229" y="734"/>
                  <a:pt x="1225" y="732"/>
                </a:cubicBezTo>
                <a:lnTo>
                  <a:pt x="1183" y="707"/>
                </a:lnTo>
                <a:cubicBezTo>
                  <a:pt x="1179" y="705"/>
                  <a:pt x="1178" y="700"/>
                  <a:pt x="1180" y="696"/>
                </a:cubicBezTo>
                <a:cubicBezTo>
                  <a:pt x="1182" y="692"/>
                  <a:pt x="1187" y="691"/>
                  <a:pt x="1191" y="693"/>
                </a:cubicBezTo>
                <a:close/>
                <a:moveTo>
                  <a:pt x="1275" y="742"/>
                </a:moveTo>
                <a:lnTo>
                  <a:pt x="1317" y="767"/>
                </a:lnTo>
                <a:cubicBezTo>
                  <a:pt x="1321" y="769"/>
                  <a:pt x="1322" y="774"/>
                  <a:pt x="1320" y="778"/>
                </a:cubicBezTo>
                <a:cubicBezTo>
                  <a:pt x="1318" y="782"/>
                  <a:pt x="1313" y="783"/>
                  <a:pt x="1309" y="781"/>
                </a:cubicBezTo>
                <a:lnTo>
                  <a:pt x="1267" y="756"/>
                </a:lnTo>
                <a:cubicBezTo>
                  <a:pt x="1263" y="754"/>
                  <a:pt x="1262" y="749"/>
                  <a:pt x="1264" y="745"/>
                </a:cubicBezTo>
                <a:cubicBezTo>
                  <a:pt x="1266" y="741"/>
                  <a:pt x="1271" y="740"/>
                  <a:pt x="1275" y="742"/>
                </a:cubicBezTo>
                <a:close/>
                <a:moveTo>
                  <a:pt x="1359" y="792"/>
                </a:moveTo>
                <a:lnTo>
                  <a:pt x="1401" y="816"/>
                </a:lnTo>
                <a:cubicBezTo>
                  <a:pt x="1405" y="819"/>
                  <a:pt x="1407" y="823"/>
                  <a:pt x="1404" y="827"/>
                </a:cubicBezTo>
                <a:cubicBezTo>
                  <a:pt x="1402" y="831"/>
                  <a:pt x="1397" y="833"/>
                  <a:pt x="1393" y="830"/>
                </a:cubicBezTo>
                <a:lnTo>
                  <a:pt x="1351" y="806"/>
                </a:lnTo>
                <a:cubicBezTo>
                  <a:pt x="1347" y="803"/>
                  <a:pt x="1346" y="798"/>
                  <a:pt x="1348" y="794"/>
                </a:cubicBezTo>
                <a:cubicBezTo>
                  <a:pt x="1350" y="791"/>
                  <a:pt x="1355" y="789"/>
                  <a:pt x="1359" y="792"/>
                </a:cubicBezTo>
                <a:close/>
                <a:moveTo>
                  <a:pt x="1443" y="841"/>
                </a:moveTo>
                <a:lnTo>
                  <a:pt x="1485" y="866"/>
                </a:lnTo>
                <a:cubicBezTo>
                  <a:pt x="1489" y="868"/>
                  <a:pt x="1491" y="873"/>
                  <a:pt x="1488" y="877"/>
                </a:cubicBezTo>
                <a:cubicBezTo>
                  <a:pt x="1486" y="881"/>
                  <a:pt x="1481" y="882"/>
                  <a:pt x="1477" y="880"/>
                </a:cubicBezTo>
                <a:lnTo>
                  <a:pt x="1435" y="855"/>
                </a:lnTo>
                <a:cubicBezTo>
                  <a:pt x="1431" y="853"/>
                  <a:pt x="1430" y="848"/>
                  <a:pt x="1432" y="844"/>
                </a:cubicBezTo>
                <a:cubicBezTo>
                  <a:pt x="1435" y="840"/>
                  <a:pt x="1440" y="839"/>
                  <a:pt x="1443" y="841"/>
                </a:cubicBezTo>
                <a:close/>
                <a:moveTo>
                  <a:pt x="1528" y="890"/>
                </a:moveTo>
                <a:lnTo>
                  <a:pt x="1570" y="915"/>
                </a:lnTo>
                <a:cubicBezTo>
                  <a:pt x="1573" y="917"/>
                  <a:pt x="1575" y="922"/>
                  <a:pt x="1572" y="926"/>
                </a:cubicBezTo>
                <a:cubicBezTo>
                  <a:pt x="1570" y="930"/>
                  <a:pt x="1565" y="931"/>
                  <a:pt x="1561" y="929"/>
                </a:cubicBezTo>
                <a:lnTo>
                  <a:pt x="1519" y="904"/>
                </a:lnTo>
                <a:cubicBezTo>
                  <a:pt x="1515" y="902"/>
                  <a:pt x="1514" y="897"/>
                  <a:pt x="1516" y="893"/>
                </a:cubicBezTo>
                <a:cubicBezTo>
                  <a:pt x="1519" y="889"/>
                  <a:pt x="1524" y="888"/>
                  <a:pt x="1528" y="890"/>
                </a:cubicBezTo>
                <a:close/>
                <a:moveTo>
                  <a:pt x="1612" y="940"/>
                </a:moveTo>
                <a:lnTo>
                  <a:pt x="1654" y="964"/>
                </a:lnTo>
                <a:cubicBezTo>
                  <a:pt x="1658" y="967"/>
                  <a:pt x="1659" y="972"/>
                  <a:pt x="1657" y="975"/>
                </a:cubicBezTo>
                <a:cubicBezTo>
                  <a:pt x="1654" y="979"/>
                  <a:pt x="1649" y="981"/>
                  <a:pt x="1645" y="978"/>
                </a:cubicBezTo>
                <a:lnTo>
                  <a:pt x="1603" y="954"/>
                </a:lnTo>
                <a:cubicBezTo>
                  <a:pt x="1600" y="951"/>
                  <a:pt x="1598" y="946"/>
                  <a:pt x="1601" y="943"/>
                </a:cubicBezTo>
                <a:cubicBezTo>
                  <a:pt x="1603" y="939"/>
                  <a:pt x="1608" y="937"/>
                  <a:pt x="1612" y="940"/>
                </a:cubicBezTo>
                <a:close/>
                <a:moveTo>
                  <a:pt x="1696" y="989"/>
                </a:moveTo>
                <a:lnTo>
                  <a:pt x="1738" y="1014"/>
                </a:lnTo>
                <a:cubicBezTo>
                  <a:pt x="1742" y="1016"/>
                  <a:pt x="1743" y="1021"/>
                  <a:pt x="1741" y="1025"/>
                </a:cubicBezTo>
                <a:cubicBezTo>
                  <a:pt x="1738" y="1029"/>
                  <a:pt x="1733" y="1030"/>
                  <a:pt x="1730" y="1028"/>
                </a:cubicBezTo>
                <a:lnTo>
                  <a:pt x="1688" y="1003"/>
                </a:lnTo>
                <a:cubicBezTo>
                  <a:pt x="1684" y="1001"/>
                  <a:pt x="1682" y="996"/>
                  <a:pt x="1685" y="992"/>
                </a:cubicBezTo>
                <a:cubicBezTo>
                  <a:pt x="1687" y="988"/>
                  <a:pt x="1692" y="987"/>
                  <a:pt x="1696" y="989"/>
                </a:cubicBezTo>
                <a:close/>
                <a:moveTo>
                  <a:pt x="1780" y="1038"/>
                </a:moveTo>
                <a:lnTo>
                  <a:pt x="1822" y="1063"/>
                </a:lnTo>
                <a:cubicBezTo>
                  <a:pt x="1826" y="1065"/>
                  <a:pt x="1827" y="1070"/>
                  <a:pt x="1825" y="1074"/>
                </a:cubicBezTo>
                <a:cubicBezTo>
                  <a:pt x="1823" y="1078"/>
                  <a:pt x="1818" y="1079"/>
                  <a:pt x="1814" y="1077"/>
                </a:cubicBezTo>
                <a:lnTo>
                  <a:pt x="1772" y="1052"/>
                </a:lnTo>
                <a:cubicBezTo>
                  <a:pt x="1768" y="1050"/>
                  <a:pt x="1767" y="1045"/>
                  <a:pt x="1769" y="1041"/>
                </a:cubicBezTo>
                <a:cubicBezTo>
                  <a:pt x="1771" y="1037"/>
                  <a:pt x="1776" y="1036"/>
                  <a:pt x="1780" y="1038"/>
                </a:cubicBezTo>
                <a:close/>
                <a:moveTo>
                  <a:pt x="1864" y="1088"/>
                </a:moveTo>
                <a:lnTo>
                  <a:pt x="1906" y="1112"/>
                </a:lnTo>
                <a:cubicBezTo>
                  <a:pt x="1910" y="1115"/>
                  <a:pt x="1911" y="1120"/>
                  <a:pt x="1909" y="1123"/>
                </a:cubicBezTo>
                <a:cubicBezTo>
                  <a:pt x="1907" y="1127"/>
                  <a:pt x="1902" y="1129"/>
                  <a:pt x="1898" y="1126"/>
                </a:cubicBezTo>
                <a:lnTo>
                  <a:pt x="1856" y="1102"/>
                </a:lnTo>
                <a:cubicBezTo>
                  <a:pt x="1852" y="1099"/>
                  <a:pt x="1851" y="1094"/>
                  <a:pt x="1853" y="1091"/>
                </a:cubicBezTo>
                <a:cubicBezTo>
                  <a:pt x="1855" y="1087"/>
                  <a:pt x="1860" y="1085"/>
                  <a:pt x="1864" y="1088"/>
                </a:cubicBezTo>
                <a:close/>
                <a:moveTo>
                  <a:pt x="1948" y="1137"/>
                </a:moveTo>
                <a:lnTo>
                  <a:pt x="1990" y="1162"/>
                </a:lnTo>
                <a:cubicBezTo>
                  <a:pt x="1994" y="1164"/>
                  <a:pt x="1995" y="1169"/>
                  <a:pt x="1993" y="1173"/>
                </a:cubicBezTo>
                <a:cubicBezTo>
                  <a:pt x="1991" y="1177"/>
                  <a:pt x="1986" y="1178"/>
                  <a:pt x="1982" y="1176"/>
                </a:cubicBezTo>
                <a:lnTo>
                  <a:pt x="1940" y="1151"/>
                </a:lnTo>
                <a:cubicBezTo>
                  <a:pt x="1936" y="1149"/>
                  <a:pt x="1935" y="1144"/>
                  <a:pt x="1937" y="1140"/>
                </a:cubicBezTo>
                <a:cubicBezTo>
                  <a:pt x="1939" y="1136"/>
                  <a:pt x="1944" y="1135"/>
                  <a:pt x="1948" y="1137"/>
                </a:cubicBezTo>
                <a:close/>
                <a:moveTo>
                  <a:pt x="2032" y="1186"/>
                </a:moveTo>
                <a:lnTo>
                  <a:pt x="2074" y="1211"/>
                </a:lnTo>
                <a:cubicBezTo>
                  <a:pt x="2078" y="1213"/>
                  <a:pt x="2080" y="1218"/>
                  <a:pt x="2077" y="1222"/>
                </a:cubicBezTo>
                <a:cubicBezTo>
                  <a:pt x="2075" y="1226"/>
                  <a:pt x="2070" y="1227"/>
                  <a:pt x="2066" y="1225"/>
                </a:cubicBezTo>
                <a:lnTo>
                  <a:pt x="2024" y="1200"/>
                </a:lnTo>
                <a:cubicBezTo>
                  <a:pt x="2020" y="1198"/>
                  <a:pt x="2019" y="1193"/>
                  <a:pt x="2021" y="1189"/>
                </a:cubicBezTo>
                <a:cubicBezTo>
                  <a:pt x="2023" y="1185"/>
                  <a:pt x="2028" y="1184"/>
                  <a:pt x="2032" y="1186"/>
                </a:cubicBezTo>
                <a:close/>
                <a:moveTo>
                  <a:pt x="2116" y="1236"/>
                </a:moveTo>
                <a:lnTo>
                  <a:pt x="2158" y="1260"/>
                </a:lnTo>
                <a:cubicBezTo>
                  <a:pt x="2162" y="1263"/>
                  <a:pt x="2164" y="1268"/>
                  <a:pt x="2161" y="1272"/>
                </a:cubicBezTo>
                <a:cubicBezTo>
                  <a:pt x="2159" y="1275"/>
                  <a:pt x="2154" y="1277"/>
                  <a:pt x="2150" y="1274"/>
                </a:cubicBezTo>
                <a:lnTo>
                  <a:pt x="2108" y="1250"/>
                </a:lnTo>
                <a:cubicBezTo>
                  <a:pt x="2104" y="1248"/>
                  <a:pt x="2103" y="1243"/>
                  <a:pt x="2105" y="1239"/>
                </a:cubicBezTo>
                <a:cubicBezTo>
                  <a:pt x="2108" y="1235"/>
                  <a:pt x="2113" y="1233"/>
                  <a:pt x="2116" y="1236"/>
                </a:cubicBezTo>
                <a:close/>
                <a:moveTo>
                  <a:pt x="2201" y="1285"/>
                </a:moveTo>
                <a:lnTo>
                  <a:pt x="2243" y="1310"/>
                </a:lnTo>
                <a:cubicBezTo>
                  <a:pt x="2246" y="1312"/>
                  <a:pt x="2248" y="1317"/>
                  <a:pt x="2246" y="1321"/>
                </a:cubicBezTo>
                <a:cubicBezTo>
                  <a:pt x="2243" y="1325"/>
                  <a:pt x="2238" y="1326"/>
                  <a:pt x="2234" y="1324"/>
                </a:cubicBezTo>
                <a:lnTo>
                  <a:pt x="2192" y="1299"/>
                </a:lnTo>
                <a:cubicBezTo>
                  <a:pt x="2188" y="1297"/>
                  <a:pt x="2187" y="1292"/>
                  <a:pt x="2189" y="1288"/>
                </a:cubicBezTo>
                <a:cubicBezTo>
                  <a:pt x="2192" y="1284"/>
                  <a:pt x="2197" y="1283"/>
                  <a:pt x="2201" y="1285"/>
                </a:cubicBezTo>
                <a:close/>
                <a:moveTo>
                  <a:pt x="2285" y="1334"/>
                </a:moveTo>
                <a:lnTo>
                  <a:pt x="2327" y="1359"/>
                </a:lnTo>
                <a:cubicBezTo>
                  <a:pt x="2331" y="1361"/>
                  <a:pt x="2332" y="1366"/>
                  <a:pt x="2330" y="1370"/>
                </a:cubicBezTo>
                <a:cubicBezTo>
                  <a:pt x="2327" y="1374"/>
                  <a:pt x="2322" y="1375"/>
                  <a:pt x="2319" y="1373"/>
                </a:cubicBezTo>
                <a:lnTo>
                  <a:pt x="2276" y="1348"/>
                </a:lnTo>
                <a:cubicBezTo>
                  <a:pt x="2273" y="1346"/>
                  <a:pt x="2271" y="1341"/>
                  <a:pt x="2274" y="1337"/>
                </a:cubicBezTo>
                <a:cubicBezTo>
                  <a:pt x="2276" y="1333"/>
                  <a:pt x="2281" y="1332"/>
                  <a:pt x="2285" y="1334"/>
                </a:cubicBezTo>
                <a:close/>
                <a:moveTo>
                  <a:pt x="2369" y="1384"/>
                </a:moveTo>
                <a:lnTo>
                  <a:pt x="2411" y="1408"/>
                </a:lnTo>
                <a:cubicBezTo>
                  <a:pt x="2415" y="1411"/>
                  <a:pt x="2416" y="1416"/>
                  <a:pt x="2414" y="1420"/>
                </a:cubicBezTo>
                <a:cubicBezTo>
                  <a:pt x="2411" y="1423"/>
                  <a:pt x="2407" y="1425"/>
                  <a:pt x="2403" y="1423"/>
                </a:cubicBezTo>
                <a:lnTo>
                  <a:pt x="2361" y="1398"/>
                </a:lnTo>
                <a:cubicBezTo>
                  <a:pt x="2357" y="1396"/>
                  <a:pt x="2355" y="1391"/>
                  <a:pt x="2358" y="1387"/>
                </a:cubicBezTo>
                <a:cubicBezTo>
                  <a:pt x="2360" y="1383"/>
                  <a:pt x="2365" y="1382"/>
                  <a:pt x="2369" y="1384"/>
                </a:cubicBezTo>
                <a:close/>
                <a:moveTo>
                  <a:pt x="2453" y="1433"/>
                </a:moveTo>
                <a:lnTo>
                  <a:pt x="2495" y="1458"/>
                </a:lnTo>
                <a:cubicBezTo>
                  <a:pt x="2499" y="1460"/>
                  <a:pt x="2500" y="1465"/>
                  <a:pt x="2498" y="1469"/>
                </a:cubicBezTo>
                <a:cubicBezTo>
                  <a:pt x="2496" y="1473"/>
                  <a:pt x="2491" y="1474"/>
                  <a:pt x="2487" y="1472"/>
                </a:cubicBezTo>
                <a:lnTo>
                  <a:pt x="2445" y="1447"/>
                </a:lnTo>
                <a:cubicBezTo>
                  <a:pt x="2441" y="1445"/>
                  <a:pt x="2440" y="1440"/>
                  <a:pt x="2442" y="1436"/>
                </a:cubicBezTo>
                <a:cubicBezTo>
                  <a:pt x="2444" y="1432"/>
                  <a:pt x="2449" y="1431"/>
                  <a:pt x="2453" y="1433"/>
                </a:cubicBezTo>
                <a:close/>
                <a:moveTo>
                  <a:pt x="2537" y="1483"/>
                </a:moveTo>
                <a:lnTo>
                  <a:pt x="2579" y="1507"/>
                </a:lnTo>
                <a:cubicBezTo>
                  <a:pt x="2583" y="1509"/>
                  <a:pt x="2584" y="1514"/>
                  <a:pt x="2582" y="1518"/>
                </a:cubicBezTo>
                <a:cubicBezTo>
                  <a:pt x="2580" y="1522"/>
                  <a:pt x="2575" y="1524"/>
                  <a:pt x="2571" y="1521"/>
                </a:cubicBezTo>
                <a:lnTo>
                  <a:pt x="2529" y="1497"/>
                </a:lnTo>
                <a:cubicBezTo>
                  <a:pt x="2525" y="1494"/>
                  <a:pt x="2524" y="1489"/>
                  <a:pt x="2526" y="1485"/>
                </a:cubicBezTo>
                <a:cubicBezTo>
                  <a:pt x="2528" y="1482"/>
                  <a:pt x="2533" y="1480"/>
                  <a:pt x="2537" y="1483"/>
                </a:cubicBezTo>
                <a:close/>
                <a:moveTo>
                  <a:pt x="2621" y="1532"/>
                </a:moveTo>
                <a:lnTo>
                  <a:pt x="2663" y="1557"/>
                </a:lnTo>
                <a:cubicBezTo>
                  <a:pt x="2667" y="1559"/>
                  <a:pt x="2668" y="1564"/>
                  <a:pt x="2666" y="1568"/>
                </a:cubicBezTo>
                <a:cubicBezTo>
                  <a:pt x="2664" y="1572"/>
                  <a:pt x="2659" y="1573"/>
                  <a:pt x="2655" y="1571"/>
                </a:cubicBezTo>
                <a:lnTo>
                  <a:pt x="2613" y="1546"/>
                </a:lnTo>
                <a:cubicBezTo>
                  <a:pt x="2609" y="1544"/>
                  <a:pt x="2608" y="1539"/>
                  <a:pt x="2610" y="1535"/>
                </a:cubicBezTo>
                <a:cubicBezTo>
                  <a:pt x="2612" y="1531"/>
                  <a:pt x="2617" y="1530"/>
                  <a:pt x="2621" y="1532"/>
                </a:cubicBezTo>
                <a:close/>
                <a:moveTo>
                  <a:pt x="2705" y="1581"/>
                </a:moveTo>
                <a:lnTo>
                  <a:pt x="2747" y="1606"/>
                </a:lnTo>
                <a:cubicBezTo>
                  <a:pt x="2751" y="1608"/>
                  <a:pt x="2753" y="1613"/>
                  <a:pt x="2750" y="1617"/>
                </a:cubicBezTo>
                <a:cubicBezTo>
                  <a:pt x="2748" y="1621"/>
                  <a:pt x="2743" y="1622"/>
                  <a:pt x="2739" y="1620"/>
                </a:cubicBezTo>
                <a:lnTo>
                  <a:pt x="2697" y="1595"/>
                </a:lnTo>
                <a:cubicBezTo>
                  <a:pt x="2693" y="1593"/>
                  <a:pt x="2692" y="1588"/>
                  <a:pt x="2694" y="1584"/>
                </a:cubicBezTo>
                <a:cubicBezTo>
                  <a:pt x="2696" y="1580"/>
                  <a:pt x="2701" y="1579"/>
                  <a:pt x="2705" y="1581"/>
                </a:cubicBezTo>
                <a:close/>
                <a:moveTo>
                  <a:pt x="2789" y="1631"/>
                </a:moveTo>
                <a:lnTo>
                  <a:pt x="2832" y="1655"/>
                </a:lnTo>
                <a:cubicBezTo>
                  <a:pt x="2835" y="1658"/>
                  <a:pt x="2837" y="1663"/>
                  <a:pt x="2834" y="1666"/>
                </a:cubicBezTo>
                <a:cubicBezTo>
                  <a:pt x="2832" y="1670"/>
                  <a:pt x="2827" y="1672"/>
                  <a:pt x="2823" y="1669"/>
                </a:cubicBezTo>
                <a:lnTo>
                  <a:pt x="2781" y="1645"/>
                </a:lnTo>
                <a:cubicBezTo>
                  <a:pt x="2777" y="1642"/>
                  <a:pt x="2776" y="1637"/>
                  <a:pt x="2778" y="1633"/>
                </a:cubicBezTo>
                <a:cubicBezTo>
                  <a:pt x="2781" y="1630"/>
                  <a:pt x="2786" y="1628"/>
                  <a:pt x="2789" y="1631"/>
                </a:cubicBezTo>
                <a:close/>
                <a:moveTo>
                  <a:pt x="2874" y="1680"/>
                </a:moveTo>
                <a:lnTo>
                  <a:pt x="2916" y="1705"/>
                </a:lnTo>
                <a:cubicBezTo>
                  <a:pt x="2919" y="1707"/>
                  <a:pt x="2921" y="1712"/>
                  <a:pt x="2919" y="1716"/>
                </a:cubicBezTo>
                <a:cubicBezTo>
                  <a:pt x="2916" y="1720"/>
                  <a:pt x="2911" y="1721"/>
                  <a:pt x="2907" y="1719"/>
                </a:cubicBezTo>
                <a:lnTo>
                  <a:pt x="2865" y="1694"/>
                </a:lnTo>
                <a:cubicBezTo>
                  <a:pt x="2861" y="1692"/>
                  <a:pt x="2860" y="1687"/>
                  <a:pt x="2862" y="1683"/>
                </a:cubicBezTo>
                <a:cubicBezTo>
                  <a:pt x="2865" y="1679"/>
                  <a:pt x="2870" y="1678"/>
                  <a:pt x="2874" y="1680"/>
                </a:cubicBezTo>
                <a:close/>
                <a:moveTo>
                  <a:pt x="2958" y="1729"/>
                </a:moveTo>
                <a:lnTo>
                  <a:pt x="3000" y="1754"/>
                </a:lnTo>
                <a:cubicBezTo>
                  <a:pt x="3004" y="1756"/>
                  <a:pt x="3005" y="1761"/>
                  <a:pt x="3003" y="1765"/>
                </a:cubicBezTo>
                <a:cubicBezTo>
                  <a:pt x="3000" y="1769"/>
                  <a:pt x="2995" y="1770"/>
                  <a:pt x="2992" y="1768"/>
                </a:cubicBezTo>
                <a:lnTo>
                  <a:pt x="2949" y="1743"/>
                </a:lnTo>
                <a:cubicBezTo>
                  <a:pt x="2946" y="1741"/>
                  <a:pt x="2944" y="1736"/>
                  <a:pt x="2947" y="1732"/>
                </a:cubicBezTo>
                <a:cubicBezTo>
                  <a:pt x="2949" y="1728"/>
                  <a:pt x="2954" y="1727"/>
                  <a:pt x="2958" y="1729"/>
                </a:cubicBezTo>
                <a:close/>
                <a:moveTo>
                  <a:pt x="3042" y="1779"/>
                </a:moveTo>
                <a:lnTo>
                  <a:pt x="3084" y="1803"/>
                </a:lnTo>
                <a:cubicBezTo>
                  <a:pt x="3088" y="1806"/>
                  <a:pt x="3089" y="1811"/>
                  <a:pt x="3087" y="1814"/>
                </a:cubicBezTo>
                <a:cubicBezTo>
                  <a:pt x="3085" y="1818"/>
                  <a:pt x="3080" y="1820"/>
                  <a:pt x="3076" y="1817"/>
                </a:cubicBezTo>
                <a:lnTo>
                  <a:pt x="3034" y="1793"/>
                </a:lnTo>
                <a:cubicBezTo>
                  <a:pt x="3030" y="1790"/>
                  <a:pt x="3028" y="1785"/>
                  <a:pt x="3031" y="1782"/>
                </a:cubicBezTo>
                <a:cubicBezTo>
                  <a:pt x="3033" y="1778"/>
                  <a:pt x="3038" y="1776"/>
                  <a:pt x="3042" y="1779"/>
                </a:cubicBezTo>
                <a:close/>
                <a:moveTo>
                  <a:pt x="3126" y="1828"/>
                </a:moveTo>
                <a:lnTo>
                  <a:pt x="3168" y="1853"/>
                </a:lnTo>
                <a:cubicBezTo>
                  <a:pt x="3172" y="1855"/>
                  <a:pt x="3173" y="1860"/>
                  <a:pt x="3171" y="1864"/>
                </a:cubicBezTo>
                <a:cubicBezTo>
                  <a:pt x="3169" y="1868"/>
                  <a:pt x="3164" y="1869"/>
                  <a:pt x="3160" y="1867"/>
                </a:cubicBezTo>
                <a:lnTo>
                  <a:pt x="3118" y="1842"/>
                </a:lnTo>
                <a:cubicBezTo>
                  <a:pt x="3114" y="1840"/>
                  <a:pt x="3113" y="1835"/>
                  <a:pt x="3115" y="1831"/>
                </a:cubicBezTo>
                <a:cubicBezTo>
                  <a:pt x="3117" y="1827"/>
                  <a:pt x="3122" y="1826"/>
                  <a:pt x="3126" y="1828"/>
                </a:cubicBezTo>
                <a:close/>
                <a:moveTo>
                  <a:pt x="3210" y="1877"/>
                </a:moveTo>
                <a:lnTo>
                  <a:pt x="3252" y="1902"/>
                </a:lnTo>
                <a:cubicBezTo>
                  <a:pt x="3256" y="1904"/>
                  <a:pt x="3257" y="1909"/>
                  <a:pt x="3255" y="1913"/>
                </a:cubicBezTo>
                <a:cubicBezTo>
                  <a:pt x="3253" y="1917"/>
                  <a:pt x="3248" y="1918"/>
                  <a:pt x="3244" y="1916"/>
                </a:cubicBezTo>
                <a:lnTo>
                  <a:pt x="3202" y="1891"/>
                </a:lnTo>
                <a:cubicBezTo>
                  <a:pt x="3198" y="1889"/>
                  <a:pt x="3197" y="1884"/>
                  <a:pt x="3199" y="1880"/>
                </a:cubicBezTo>
                <a:cubicBezTo>
                  <a:pt x="3201" y="1876"/>
                  <a:pt x="3206" y="1875"/>
                  <a:pt x="3210" y="1877"/>
                </a:cubicBezTo>
                <a:close/>
                <a:moveTo>
                  <a:pt x="3294" y="1927"/>
                </a:moveTo>
                <a:lnTo>
                  <a:pt x="3336" y="1951"/>
                </a:lnTo>
                <a:cubicBezTo>
                  <a:pt x="3340" y="1954"/>
                  <a:pt x="3341" y="1959"/>
                  <a:pt x="3339" y="1963"/>
                </a:cubicBezTo>
                <a:cubicBezTo>
                  <a:pt x="3337" y="1966"/>
                  <a:pt x="3332" y="1968"/>
                  <a:pt x="3328" y="1965"/>
                </a:cubicBezTo>
                <a:lnTo>
                  <a:pt x="3286" y="1941"/>
                </a:lnTo>
                <a:cubicBezTo>
                  <a:pt x="3282" y="1938"/>
                  <a:pt x="3281" y="1933"/>
                  <a:pt x="3283" y="1930"/>
                </a:cubicBezTo>
                <a:cubicBezTo>
                  <a:pt x="3285" y="1926"/>
                  <a:pt x="3290" y="1924"/>
                  <a:pt x="3294" y="1927"/>
                </a:cubicBezTo>
                <a:close/>
                <a:moveTo>
                  <a:pt x="3378" y="1976"/>
                </a:moveTo>
                <a:lnTo>
                  <a:pt x="3420" y="2001"/>
                </a:lnTo>
                <a:cubicBezTo>
                  <a:pt x="3424" y="2003"/>
                  <a:pt x="3426" y="2008"/>
                  <a:pt x="3423" y="2012"/>
                </a:cubicBezTo>
                <a:cubicBezTo>
                  <a:pt x="3421" y="2016"/>
                  <a:pt x="3416" y="2017"/>
                  <a:pt x="3412" y="2015"/>
                </a:cubicBezTo>
                <a:lnTo>
                  <a:pt x="3370" y="1990"/>
                </a:lnTo>
                <a:cubicBezTo>
                  <a:pt x="3366" y="1988"/>
                  <a:pt x="3365" y="1983"/>
                  <a:pt x="3367" y="1979"/>
                </a:cubicBezTo>
                <a:cubicBezTo>
                  <a:pt x="3369" y="1975"/>
                  <a:pt x="3374" y="1974"/>
                  <a:pt x="3378" y="1976"/>
                </a:cubicBezTo>
                <a:close/>
                <a:moveTo>
                  <a:pt x="3462" y="2025"/>
                </a:moveTo>
                <a:lnTo>
                  <a:pt x="3505" y="2050"/>
                </a:lnTo>
                <a:cubicBezTo>
                  <a:pt x="3508" y="2052"/>
                  <a:pt x="3510" y="2057"/>
                  <a:pt x="3507" y="2061"/>
                </a:cubicBezTo>
                <a:cubicBezTo>
                  <a:pt x="3505" y="2065"/>
                  <a:pt x="3500" y="2066"/>
                  <a:pt x="3496" y="2064"/>
                </a:cubicBezTo>
                <a:lnTo>
                  <a:pt x="3454" y="2039"/>
                </a:lnTo>
                <a:cubicBezTo>
                  <a:pt x="3450" y="2037"/>
                  <a:pt x="3449" y="2032"/>
                  <a:pt x="3451" y="2028"/>
                </a:cubicBezTo>
                <a:cubicBezTo>
                  <a:pt x="3454" y="2024"/>
                  <a:pt x="3459" y="2023"/>
                  <a:pt x="3462" y="2025"/>
                </a:cubicBezTo>
                <a:close/>
                <a:moveTo>
                  <a:pt x="3547" y="2075"/>
                </a:moveTo>
                <a:lnTo>
                  <a:pt x="3589" y="2099"/>
                </a:lnTo>
                <a:cubicBezTo>
                  <a:pt x="3593" y="2102"/>
                  <a:pt x="3594" y="2107"/>
                  <a:pt x="3592" y="2111"/>
                </a:cubicBezTo>
                <a:cubicBezTo>
                  <a:pt x="3589" y="2114"/>
                  <a:pt x="3584" y="2116"/>
                  <a:pt x="3580" y="2113"/>
                </a:cubicBezTo>
                <a:lnTo>
                  <a:pt x="3538" y="2089"/>
                </a:lnTo>
                <a:cubicBezTo>
                  <a:pt x="3534" y="2087"/>
                  <a:pt x="3533" y="2082"/>
                  <a:pt x="3535" y="2078"/>
                </a:cubicBezTo>
                <a:cubicBezTo>
                  <a:pt x="3538" y="2074"/>
                  <a:pt x="3543" y="2073"/>
                  <a:pt x="3547" y="2075"/>
                </a:cubicBezTo>
                <a:close/>
                <a:moveTo>
                  <a:pt x="3631" y="2124"/>
                </a:moveTo>
                <a:lnTo>
                  <a:pt x="3673" y="2149"/>
                </a:lnTo>
                <a:cubicBezTo>
                  <a:pt x="3677" y="2151"/>
                  <a:pt x="3678" y="2156"/>
                  <a:pt x="3676" y="2160"/>
                </a:cubicBezTo>
                <a:cubicBezTo>
                  <a:pt x="3673" y="2164"/>
                  <a:pt x="3668" y="2165"/>
                  <a:pt x="3665" y="2163"/>
                </a:cubicBezTo>
                <a:lnTo>
                  <a:pt x="3622" y="2138"/>
                </a:lnTo>
                <a:cubicBezTo>
                  <a:pt x="3619" y="2136"/>
                  <a:pt x="3617" y="2131"/>
                  <a:pt x="3620" y="2127"/>
                </a:cubicBezTo>
                <a:cubicBezTo>
                  <a:pt x="3622" y="2123"/>
                  <a:pt x="3627" y="2122"/>
                  <a:pt x="3631" y="2124"/>
                </a:cubicBezTo>
                <a:close/>
                <a:moveTo>
                  <a:pt x="3715" y="2173"/>
                </a:moveTo>
                <a:lnTo>
                  <a:pt x="3757" y="2198"/>
                </a:lnTo>
                <a:cubicBezTo>
                  <a:pt x="3761" y="2200"/>
                  <a:pt x="3762" y="2205"/>
                  <a:pt x="3760" y="2209"/>
                </a:cubicBezTo>
                <a:cubicBezTo>
                  <a:pt x="3758" y="2213"/>
                  <a:pt x="3753" y="2214"/>
                  <a:pt x="3749" y="2212"/>
                </a:cubicBezTo>
                <a:lnTo>
                  <a:pt x="3707" y="2188"/>
                </a:lnTo>
                <a:cubicBezTo>
                  <a:pt x="3703" y="2185"/>
                  <a:pt x="3701" y="2180"/>
                  <a:pt x="3704" y="2176"/>
                </a:cubicBezTo>
                <a:cubicBezTo>
                  <a:pt x="3706" y="2173"/>
                  <a:pt x="3711" y="2171"/>
                  <a:pt x="3715" y="2173"/>
                </a:cubicBezTo>
                <a:close/>
                <a:moveTo>
                  <a:pt x="3799" y="2223"/>
                </a:moveTo>
                <a:lnTo>
                  <a:pt x="3841" y="2248"/>
                </a:lnTo>
                <a:cubicBezTo>
                  <a:pt x="3845" y="2250"/>
                  <a:pt x="3846" y="2255"/>
                  <a:pt x="3844" y="2259"/>
                </a:cubicBezTo>
                <a:cubicBezTo>
                  <a:pt x="3842" y="2263"/>
                  <a:pt x="3837" y="2264"/>
                  <a:pt x="3833" y="2262"/>
                </a:cubicBezTo>
                <a:lnTo>
                  <a:pt x="3791" y="2237"/>
                </a:lnTo>
                <a:cubicBezTo>
                  <a:pt x="3787" y="2235"/>
                  <a:pt x="3786" y="2230"/>
                  <a:pt x="3788" y="2226"/>
                </a:cubicBezTo>
                <a:cubicBezTo>
                  <a:pt x="3790" y="2222"/>
                  <a:pt x="3795" y="2221"/>
                  <a:pt x="3799" y="2223"/>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3823" name="Freeform 30"/>
          <p:cNvSpPr>
            <a:spLocks noEditPoints="1"/>
          </p:cNvSpPr>
          <p:nvPr/>
        </p:nvSpPr>
        <p:spPr bwMode="auto">
          <a:xfrm>
            <a:off x="3567113" y="3040063"/>
            <a:ext cx="1438275" cy="900112"/>
          </a:xfrm>
          <a:custGeom>
            <a:avLst/>
            <a:gdLst>
              <a:gd name="T0" fmla="*/ 2147483647 w 3858"/>
              <a:gd name="T1" fmla="*/ 2147483647 h 2408"/>
              <a:gd name="T2" fmla="*/ 2147483647 w 3858"/>
              <a:gd name="T3" fmla="*/ 2147483647 h 2408"/>
              <a:gd name="T4" fmla="*/ 2147483647 w 3858"/>
              <a:gd name="T5" fmla="*/ 2147483647 h 2408"/>
              <a:gd name="T6" fmla="*/ 2147483647 w 3858"/>
              <a:gd name="T7" fmla="*/ 2147483647 h 2408"/>
              <a:gd name="T8" fmla="*/ 2147483647 w 3858"/>
              <a:gd name="T9" fmla="*/ 2147483647 h 2408"/>
              <a:gd name="T10" fmla="*/ 2147483647 w 3858"/>
              <a:gd name="T11" fmla="*/ 2147483647 h 2408"/>
              <a:gd name="T12" fmla="*/ 2147483647 w 3858"/>
              <a:gd name="T13" fmla="*/ 2147483647 h 2408"/>
              <a:gd name="T14" fmla="*/ 2147483647 w 3858"/>
              <a:gd name="T15" fmla="*/ 2147483647 h 2408"/>
              <a:gd name="T16" fmla="*/ 2147483647 w 3858"/>
              <a:gd name="T17" fmla="*/ 2147483647 h 2408"/>
              <a:gd name="T18" fmla="*/ 2147483647 w 3858"/>
              <a:gd name="T19" fmla="*/ 2147483647 h 2408"/>
              <a:gd name="T20" fmla="*/ 2147483647 w 3858"/>
              <a:gd name="T21" fmla="*/ 2147483647 h 2408"/>
              <a:gd name="T22" fmla="*/ 2147483647 w 3858"/>
              <a:gd name="T23" fmla="*/ 2147483647 h 2408"/>
              <a:gd name="T24" fmla="*/ 2147483647 w 3858"/>
              <a:gd name="T25" fmla="*/ 2147483647 h 2408"/>
              <a:gd name="T26" fmla="*/ 2147483647 w 3858"/>
              <a:gd name="T27" fmla="*/ 2147483647 h 2408"/>
              <a:gd name="T28" fmla="*/ 2147483647 w 3858"/>
              <a:gd name="T29" fmla="*/ 2147483647 h 2408"/>
              <a:gd name="T30" fmla="*/ 2147483647 w 3858"/>
              <a:gd name="T31" fmla="*/ 2147483647 h 2408"/>
              <a:gd name="T32" fmla="*/ 2147483647 w 3858"/>
              <a:gd name="T33" fmla="*/ 2147483647 h 2408"/>
              <a:gd name="T34" fmla="*/ 2147483647 w 3858"/>
              <a:gd name="T35" fmla="*/ 2147483647 h 2408"/>
              <a:gd name="T36" fmla="*/ 2147483647 w 3858"/>
              <a:gd name="T37" fmla="*/ 2147483647 h 2408"/>
              <a:gd name="T38" fmla="*/ 2147483647 w 3858"/>
              <a:gd name="T39" fmla="*/ 2147483647 h 2408"/>
              <a:gd name="T40" fmla="*/ 2147483647 w 3858"/>
              <a:gd name="T41" fmla="*/ 2147483647 h 2408"/>
              <a:gd name="T42" fmla="*/ 2147483647 w 3858"/>
              <a:gd name="T43" fmla="*/ 2147483647 h 2408"/>
              <a:gd name="T44" fmla="*/ 2147483647 w 3858"/>
              <a:gd name="T45" fmla="*/ 2147483647 h 2408"/>
              <a:gd name="T46" fmla="*/ 2147483647 w 3858"/>
              <a:gd name="T47" fmla="*/ 2147483647 h 2408"/>
              <a:gd name="T48" fmla="*/ 2147483647 w 3858"/>
              <a:gd name="T49" fmla="*/ 2147483647 h 2408"/>
              <a:gd name="T50" fmla="*/ 2147483647 w 3858"/>
              <a:gd name="T51" fmla="*/ 2147483647 h 2408"/>
              <a:gd name="T52" fmla="*/ 2147483647 w 3858"/>
              <a:gd name="T53" fmla="*/ 2147483647 h 2408"/>
              <a:gd name="T54" fmla="*/ 2147483647 w 3858"/>
              <a:gd name="T55" fmla="*/ 2147483647 h 2408"/>
              <a:gd name="T56" fmla="*/ 2147483647 w 3858"/>
              <a:gd name="T57" fmla="*/ 2147483647 h 2408"/>
              <a:gd name="T58" fmla="*/ 2147483647 w 3858"/>
              <a:gd name="T59" fmla="*/ 2147483647 h 2408"/>
              <a:gd name="T60" fmla="*/ 2147483647 w 3858"/>
              <a:gd name="T61" fmla="*/ 2147483647 h 2408"/>
              <a:gd name="T62" fmla="*/ 2147483647 w 3858"/>
              <a:gd name="T63" fmla="*/ 2147483647 h 2408"/>
              <a:gd name="T64" fmla="*/ 2147483647 w 3858"/>
              <a:gd name="T65" fmla="*/ 2147483647 h 2408"/>
              <a:gd name="T66" fmla="*/ 2147483647 w 3858"/>
              <a:gd name="T67" fmla="*/ 2147483647 h 2408"/>
              <a:gd name="T68" fmla="*/ 2147483647 w 3858"/>
              <a:gd name="T69" fmla="*/ 2147483647 h 2408"/>
              <a:gd name="T70" fmla="*/ 2147483647 w 3858"/>
              <a:gd name="T71" fmla="*/ 2147483647 h 2408"/>
              <a:gd name="T72" fmla="*/ 2147483647 w 3858"/>
              <a:gd name="T73" fmla="*/ 2147483647 h 2408"/>
              <a:gd name="T74" fmla="*/ 2147483647 w 3858"/>
              <a:gd name="T75" fmla="*/ 2147483647 h 2408"/>
              <a:gd name="T76" fmla="*/ 2147483647 w 3858"/>
              <a:gd name="T77" fmla="*/ 2147483647 h 2408"/>
              <a:gd name="T78" fmla="*/ 2147483647 w 3858"/>
              <a:gd name="T79" fmla="*/ 2147483647 h 2408"/>
              <a:gd name="T80" fmla="*/ 2147483647 w 3858"/>
              <a:gd name="T81" fmla="*/ 2147483647 h 2408"/>
              <a:gd name="T82" fmla="*/ 2147483647 w 3858"/>
              <a:gd name="T83" fmla="*/ 2147483647 h 2408"/>
              <a:gd name="T84" fmla="*/ 2147483647 w 3858"/>
              <a:gd name="T85" fmla="*/ 2147483647 h 2408"/>
              <a:gd name="T86" fmla="*/ 2147483647 w 3858"/>
              <a:gd name="T87" fmla="*/ 2147483647 h 2408"/>
              <a:gd name="T88" fmla="*/ 2147483647 w 3858"/>
              <a:gd name="T89" fmla="*/ 2147483647 h 2408"/>
              <a:gd name="T90" fmla="*/ 2147483647 w 3858"/>
              <a:gd name="T91" fmla="*/ 2147483647 h 2408"/>
              <a:gd name="T92" fmla="*/ 2147483647 w 3858"/>
              <a:gd name="T93" fmla="*/ 2147483647 h 2408"/>
              <a:gd name="T94" fmla="*/ 2147483647 w 3858"/>
              <a:gd name="T95" fmla="*/ 2147483647 h 2408"/>
              <a:gd name="T96" fmla="*/ 2147483647 w 3858"/>
              <a:gd name="T97" fmla="*/ 2147483647 h 2408"/>
              <a:gd name="T98" fmla="*/ 2147483647 w 3858"/>
              <a:gd name="T99" fmla="*/ 2147483647 h 2408"/>
              <a:gd name="T100" fmla="*/ 2147483647 w 3858"/>
              <a:gd name="T101" fmla="*/ 2147483647 h 2408"/>
              <a:gd name="T102" fmla="*/ 2147483647 w 3858"/>
              <a:gd name="T103" fmla="*/ 2147483647 h 2408"/>
              <a:gd name="T104" fmla="*/ 2147483647 w 3858"/>
              <a:gd name="T105" fmla="*/ 2147483647 h 2408"/>
              <a:gd name="T106" fmla="*/ 2147483647 w 3858"/>
              <a:gd name="T107" fmla="*/ 2147483647 h 2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8"/>
              <a:gd name="T163" fmla="*/ 0 h 2408"/>
              <a:gd name="T164" fmla="*/ 3858 w 3858"/>
              <a:gd name="T165" fmla="*/ 2408 h 24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8" h="2408">
                <a:moveTo>
                  <a:pt x="5" y="2392"/>
                </a:moveTo>
                <a:lnTo>
                  <a:pt x="46" y="2366"/>
                </a:lnTo>
                <a:cubicBezTo>
                  <a:pt x="50" y="2364"/>
                  <a:pt x="55" y="2365"/>
                  <a:pt x="57" y="2369"/>
                </a:cubicBezTo>
                <a:cubicBezTo>
                  <a:pt x="60" y="2373"/>
                  <a:pt x="59" y="2378"/>
                  <a:pt x="55" y="2380"/>
                </a:cubicBezTo>
                <a:lnTo>
                  <a:pt x="13" y="2406"/>
                </a:lnTo>
                <a:cubicBezTo>
                  <a:pt x="10" y="2408"/>
                  <a:pt x="5" y="2407"/>
                  <a:pt x="2" y="2403"/>
                </a:cubicBezTo>
                <a:cubicBezTo>
                  <a:pt x="0" y="2400"/>
                  <a:pt x="1" y="2395"/>
                  <a:pt x="5" y="2392"/>
                </a:cubicBezTo>
                <a:close/>
                <a:moveTo>
                  <a:pt x="88" y="2341"/>
                </a:moveTo>
                <a:lnTo>
                  <a:pt x="129" y="2315"/>
                </a:lnTo>
                <a:cubicBezTo>
                  <a:pt x="133" y="2312"/>
                  <a:pt x="138" y="2314"/>
                  <a:pt x="140" y="2317"/>
                </a:cubicBezTo>
                <a:cubicBezTo>
                  <a:pt x="143" y="2321"/>
                  <a:pt x="141" y="2326"/>
                  <a:pt x="138" y="2329"/>
                </a:cubicBezTo>
                <a:lnTo>
                  <a:pt x="96" y="2354"/>
                </a:lnTo>
                <a:cubicBezTo>
                  <a:pt x="92" y="2357"/>
                  <a:pt x="87" y="2356"/>
                  <a:pt x="85" y="2352"/>
                </a:cubicBezTo>
                <a:cubicBezTo>
                  <a:pt x="83" y="2348"/>
                  <a:pt x="84" y="2343"/>
                  <a:pt x="88" y="2341"/>
                </a:cubicBezTo>
                <a:close/>
                <a:moveTo>
                  <a:pt x="170" y="2289"/>
                </a:moveTo>
                <a:lnTo>
                  <a:pt x="212" y="2263"/>
                </a:lnTo>
                <a:cubicBezTo>
                  <a:pt x="216" y="2261"/>
                  <a:pt x="221" y="2262"/>
                  <a:pt x="223" y="2266"/>
                </a:cubicBezTo>
                <a:cubicBezTo>
                  <a:pt x="225" y="2270"/>
                  <a:pt x="224" y="2275"/>
                  <a:pt x="220" y="2277"/>
                </a:cubicBezTo>
                <a:lnTo>
                  <a:pt x="179" y="2303"/>
                </a:lnTo>
                <a:cubicBezTo>
                  <a:pt x="175" y="2305"/>
                  <a:pt x="170" y="2304"/>
                  <a:pt x="168" y="2300"/>
                </a:cubicBezTo>
                <a:cubicBezTo>
                  <a:pt x="165" y="2296"/>
                  <a:pt x="167" y="2291"/>
                  <a:pt x="170" y="2289"/>
                </a:cubicBezTo>
                <a:close/>
                <a:moveTo>
                  <a:pt x="253" y="2238"/>
                </a:moveTo>
                <a:lnTo>
                  <a:pt x="295" y="2212"/>
                </a:lnTo>
                <a:cubicBezTo>
                  <a:pt x="298" y="2209"/>
                  <a:pt x="304" y="2211"/>
                  <a:pt x="306" y="2214"/>
                </a:cubicBezTo>
                <a:cubicBezTo>
                  <a:pt x="308" y="2218"/>
                  <a:pt x="307" y="2223"/>
                  <a:pt x="303" y="2226"/>
                </a:cubicBezTo>
                <a:lnTo>
                  <a:pt x="262" y="2251"/>
                </a:lnTo>
                <a:cubicBezTo>
                  <a:pt x="258" y="2254"/>
                  <a:pt x="253" y="2253"/>
                  <a:pt x="251" y="2249"/>
                </a:cubicBezTo>
                <a:cubicBezTo>
                  <a:pt x="248" y="2245"/>
                  <a:pt x="249" y="2240"/>
                  <a:pt x="253" y="2238"/>
                </a:cubicBezTo>
                <a:close/>
                <a:moveTo>
                  <a:pt x="336" y="2186"/>
                </a:moveTo>
                <a:lnTo>
                  <a:pt x="377" y="2160"/>
                </a:lnTo>
                <a:cubicBezTo>
                  <a:pt x="381" y="2158"/>
                  <a:pt x="386" y="2159"/>
                  <a:pt x="389" y="2163"/>
                </a:cubicBezTo>
                <a:cubicBezTo>
                  <a:pt x="391" y="2167"/>
                  <a:pt x="390" y="2172"/>
                  <a:pt x="386" y="2174"/>
                </a:cubicBezTo>
                <a:lnTo>
                  <a:pt x="345" y="2200"/>
                </a:lnTo>
                <a:cubicBezTo>
                  <a:pt x="341" y="2202"/>
                  <a:pt x="336" y="2201"/>
                  <a:pt x="333" y="2197"/>
                </a:cubicBezTo>
                <a:cubicBezTo>
                  <a:pt x="331" y="2193"/>
                  <a:pt x="332" y="2188"/>
                  <a:pt x="336" y="2186"/>
                </a:cubicBezTo>
                <a:close/>
                <a:moveTo>
                  <a:pt x="419" y="2134"/>
                </a:moveTo>
                <a:lnTo>
                  <a:pt x="460" y="2109"/>
                </a:lnTo>
                <a:cubicBezTo>
                  <a:pt x="464" y="2106"/>
                  <a:pt x="469" y="2108"/>
                  <a:pt x="472" y="2111"/>
                </a:cubicBezTo>
                <a:cubicBezTo>
                  <a:pt x="474" y="2115"/>
                  <a:pt x="473" y="2120"/>
                  <a:pt x="469" y="2123"/>
                </a:cubicBezTo>
                <a:lnTo>
                  <a:pt x="427" y="2148"/>
                </a:lnTo>
                <a:cubicBezTo>
                  <a:pt x="424" y="2151"/>
                  <a:pt x="419" y="2149"/>
                  <a:pt x="416" y="2146"/>
                </a:cubicBezTo>
                <a:cubicBezTo>
                  <a:pt x="414" y="2142"/>
                  <a:pt x="415" y="2137"/>
                  <a:pt x="419" y="2134"/>
                </a:cubicBezTo>
                <a:close/>
                <a:moveTo>
                  <a:pt x="502" y="2083"/>
                </a:moveTo>
                <a:lnTo>
                  <a:pt x="543" y="2057"/>
                </a:lnTo>
                <a:cubicBezTo>
                  <a:pt x="547" y="2055"/>
                  <a:pt x="552" y="2056"/>
                  <a:pt x="554" y="2060"/>
                </a:cubicBezTo>
                <a:cubicBezTo>
                  <a:pt x="557" y="2064"/>
                  <a:pt x="556" y="2069"/>
                  <a:pt x="552" y="2071"/>
                </a:cubicBezTo>
                <a:lnTo>
                  <a:pt x="510" y="2097"/>
                </a:lnTo>
                <a:cubicBezTo>
                  <a:pt x="506" y="2099"/>
                  <a:pt x="501" y="2098"/>
                  <a:pt x="499" y="2094"/>
                </a:cubicBezTo>
                <a:cubicBezTo>
                  <a:pt x="497" y="2090"/>
                  <a:pt x="498" y="2085"/>
                  <a:pt x="502" y="2083"/>
                </a:cubicBezTo>
                <a:close/>
                <a:moveTo>
                  <a:pt x="585" y="2031"/>
                </a:moveTo>
                <a:lnTo>
                  <a:pt x="626" y="2006"/>
                </a:lnTo>
                <a:cubicBezTo>
                  <a:pt x="630" y="2003"/>
                  <a:pt x="635" y="2004"/>
                  <a:pt x="637" y="2008"/>
                </a:cubicBezTo>
                <a:cubicBezTo>
                  <a:pt x="639" y="2012"/>
                  <a:pt x="638" y="2017"/>
                  <a:pt x="635" y="2019"/>
                </a:cubicBezTo>
                <a:lnTo>
                  <a:pt x="593" y="2045"/>
                </a:lnTo>
                <a:cubicBezTo>
                  <a:pt x="589" y="2048"/>
                  <a:pt x="584" y="2046"/>
                  <a:pt x="582" y="2043"/>
                </a:cubicBezTo>
                <a:cubicBezTo>
                  <a:pt x="580" y="2039"/>
                  <a:pt x="581" y="2034"/>
                  <a:pt x="585" y="2031"/>
                </a:cubicBezTo>
                <a:close/>
                <a:moveTo>
                  <a:pt x="667" y="1980"/>
                </a:moveTo>
                <a:lnTo>
                  <a:pt x="709" y="1954"/>
                </a:lnTo>
                <a:cubicBezTo>
                  <a:pt x="713" y="1952"/>
                  <a:pt x="718" y="1953"/>
                  <a:pt x="720" y="1957"/>
                </a:cubicBezTo>
                <a:cubicBezTo>
                  <a:pt x="722" y="1961"/>
                  <a:pt x="721" y="1966"/>
                  <a:pt x="717" y="1968"/>
                </a:cubicBezTo>
                <a:lnTo>
                  <a:pt x="676" y="1994"/>
                </a:lnTo>
                <a:cubicBezTo>
                  <a:pt x="672" y="1996"/>
                  <a:pt x="667" y="1995"/>
                  <a:pt x="665" y="1991"/>
                </a:cubicBezTo>
                <a:cubicBezTo>
                  <a:pt x="662" y="1987"/>
                  <a:pt x="664" y="1982"/>
                  <a:pt x="667" y="1980"/>
                </a:cubicBezTo>
                <a:close/>
                <a:moveTo>
                  <a:pt x="750" y="1928"/>
                </a:moveTo>
                <a:lnTo>
                  <a:pt x="792" y="1903"/>
                </a:lnTo>
                <a:cubicBezTo>
                  <a:pt x="795" y="1900"/>
                  <a:pt x="800" y="1901"/>
                  <a:pt x="803" y="1905"/>
                </a:cubicBezTo>
                <a:cubicBezTo>
                  <a:pt x="805" y="1909"/>
                  <a:pt x="804" y="1914"/>
                  <a:pt x="800" y="1916"/>
                </a:cubicBezTo>
                <a:lnTo>
                  <a:pt x="759" y="1942"/>
                </a:lnTo>
                <a:cubicBezTo>
                  <a:pt x="755" y="1945"/>
                  <a:pt x="750" y="1943"/>
                  <a:pt x="748" y="1940"/>
                </a:cubicBezTo>
                <a:cubicBezTo>
                  <a:pt x="745" y="1936"/>
                  <a:pt x="746" y="1931"/>
                  <a:pt x="750" y="1928"/>
                </a:cubicBezTo>
                <a:close/>
                <a:moveTo>
                  <a:pt x="833" y="1877"/>
                </a:moveTo>
                <a:lnTo>
                  <a:pt x="874" y="1851"/>
                </a:lnTo>
                <a:cubicBezTo>
                  <a:pt x="878" y="1849"/>
                  <a:pt x="883" y="1850"/>
                  <a:pt x="886" y="1854"/>
                </a:cubicBezTo>
                <a:cubicBezTo>
                  <a:pt x="888" y="1857"/>
                  <a:pt x="887" y="1863"/>
                  <a:pt x="883" y="1865"/>
                </a:cubicBezTo>
                <a:lnTo>
                  <a:pt x="842" y="1891"/>
                </a:lnTo>
                <a:cubicBezTo>
                  <a:pt x="838" y="1893"/>
                  <a:pt x="833" y="1892"/>
                  <a:pt x="830" y="1888"/>
                </a:cubicBezTo>
                <a:cubicBezTo>
                  <a:pt x="828" y="1884"/>
                  <a:pt x="829" y="1879"/>
                  <a:pt x="833" y="1877"/>
                </a:cubicBezTo>
                <a:close/>
                <a:moveTo>
                  <a:pt x="916" y="1825"/>
                </a:moveTo>
                <a:lnTo>
                  <a:pt x="957" y="1800"/>
                </a:lnTo>
                <a:cubicBezTo>
                  <a:pt x="961" y="1797"/>
                  <a:pt x="966" y="1798"/>
                  <a:pt x="968" y="1802"/>
                </a:cubicBezTo>
                <a:cubicBezTo>
                  <a:pt x="971" y="1806"/>
                  <a:pt x="970" y="1811"/>
                  <a:pt x="966" y="1813"/>
                </a:cubicBezTo>
                <a:lnTo>
                  <a:pt x="924" y="1839"/>
                </a:lnTo>
                <a:cubicBezTo>
                  <a:pt x="921" y="1841"/>
                  <a:pt x="916" y="1840"/>
                  <a:pt x="913" y="1837"/>
                </a:cubicBezTo>
                <a:cubicBezTo>
                  <a:pt x="911" y="1833"/>
                  <a:pt x="912" y="1828"/>
                  <a:pt x="916" y="1825"/>
                </a:cubicBezTo>
                <a:close/>
                <a:moveTo>
                  <a:pt x="999" y="1774"/>
                </a:moveTo>
                <a:lnTo>
                  <a:pt x="1040" y="1748"/>
                </a:lnTo>
                <a:cubicBezTo>
                  <a:pt x="1044" y="1746"/>
                  <a:pt x="1049" y="1747"/>
                  <a:pt x="1051" y="1751"/>
                </a:cubicBezTo>
                <a:cubicBezTo>
                  <a:pt x="1054" y="1754"/>
                  <a:pt x="1052" y="1759"/>
                  <a:pt x="1049" y="1762"/>
                </a:cubicBezTo>
                <a:lnTo>
                  <a:pt x="1007" y="1788"/>
                </a:lnTo>
                <a:cubicBezTo>
                  <a:pt x="1003" y="1790"/>
                  <a:pt x="998" y="1789"/>
                  <a:pt x="996" y="1785"/>
                </a:cubicBezTo>
                <a:cubicBezTo>
                  <a:pt x="994" y="1781"/>
                  <a:pt x="995" y="1776"/>
                  <a:pt x="999" y="1774"/>
                </a:cubicBezTo>
                <a:close/>
                <a:moveTo>
                  <a:pt x="1081" y="1722"/>
                </a:moveTo>
                <a:lnTo>
                  <a:pt x="1123" y="1696"/>
                </a:lnTo>
                <a:cubicBezTo>
                  <a:pt x="1127" y="1694"/>
                  <a:pt x="1132" y="1695"/>
                  <a:pt x="1134" y="1699"/>
                </a:cubicBezTo>
                <a:cubicBezTo>
                  <a:pt x="1136" y="1703"/>
                  <a:pt x="1135" y="1708"/>
                  <a:pt x="1131" y="1710"/>
                </a:cubicBezTo>
                <a:lnTo>
                  <a:pt x="1090" y="1736"/>
                </a:lnTo>
                <a:cubicBezTo>
                  <a:pt x="1086" y="1738"/>
                  <a:pt x="1081" y="1737"/>
                  <a:pt x="1079" y="1733"/>
                </a:cubicBezTo>
                <a:cubicBezTo>
                  <a:pt x="1076" y="1730"/>
                  <a:pt x="1078" y="1725"/>
                  <a:pt x="1081" y="1722"/>
                </a:cubicBezTo>
                <a:close/>
                <a:moveTo>
                  <a:pt x="1164" y="1671"/>
                </a:moveTo>
                <a:lnTo>
                  <a:pt x="1206" y="1645"/>
                </a:lnTo>
                <a:cubicBezTo>
                  <a:pt x="1209" y="1643"/>
                  <a:pt x="1214" y="1644"/>
                  <a:pt x="1217" y="1648"/>
                </a:cubicBezTo>
                <a:cubicBezTo>
                  <a:pt x="1219" y="1651"/>
                  <a:pt x="1218" y="1656"/>
                  <a:pt x="1214" y="1659"/>
                </a:cubicBezTo>
                <a:lnTo>
                  <a:pt x="1173" y="1685"/>
                </a:lnTo>
                <a:cubicBezTo>
                  <a:pt x="1169" y="1687"/>
                  <a:pt x="1164" y="1686"/>
                  <a:pt x="1162" y="1682"/>
                </a:cubicBezTo>
                <a:cubicBezTo>
                  <a:pt x="1159" y="1678"/>
                  <a:pt x="1160" y="1673"/>
                  <a:pt x="1164" y="1671"/>
                </a:cubicBezTo>
                <a:close/>
                <a:moveTo>
                  <a:pt x="1247" y="1619"/>
                </a:moveTo>
                <a:lnTo>
                  <a:pt x="1288" y="1593"/>
                </a:lnTo>
                <a:cubicBezTo>
                  <a:pt x="1292" y="1591"/>
                  <a:pt x="1297" y="1592"/>
                  <a:pt x="1300" y="1596"/>
                </a:cubicBezTo>
                <a:cubicBezTo>
                  <a:pt x="1302" y="1600"/>
                  <a:pt x="1301" y="1605"/>
                  <a:pt x="1297" y="1607"/>
                </a:cubicBezTo>
                <a:lnTo>
                  <a:pt x="1256" y="1633"/>
                </a:lnTo>
                <a:cubicBezTo>
                  <a:pt x="1252" y="1635"/>
                  <a:pt x="1247" y="1634"/>
                  <a:pt x="1244" y="1630"/>
                </a:cubicBezTo>
                <a:cubicBezTo>
                  <a:pt x="1242" y="1627"/>
                  <a:pt x="1243" y="1622"/>
                  <a:pt x="1247" y="1619"/>
                </a:cubicBezTo>
                <a:close/>
                <a:moveTo>
                  <a:pt x="1330" y="1568"/>
                </a:moveTo>
                <a:lnTo>
                  <a:pt x="1371" y="1542"/>
                </a:lnTo>
                <a:cubicBezTo>
                  <a:pt x="1375" y="1540"/>
                  <a:pt x="1380" y="1541"/>
                  <a:pt x="1382" y="1545"/>
                </a:cubicBezTo>
                <a:cubicBezTo>
                  <a:pt x="1385" y="1548"/>
                  <a:pt x="1384" y="1553"/>
                  <a:pt x="1380" y="1556"/>
                </a:cubicBezTo>
                <a:lnTo>
                  <a:pt x="1338" y="1581"/>
                </a:lnTo>
                <a:cubicBezTo>
                  <a:pt x="1335" y="1584"/>
                  <a:pt x="1330" y="1583"/>
                  <a:pt x="1327" y="1579"/>
                </a:cubicBezTo>
                <a:cubicBezTo>
                  <a:pt x="1325" y="1575"/>
                  <a:pt x="1326" y="1570"/>
                  <a:pt x="1330" y="1568"/>
                </a:cubicBezTo>
                <a:close/>
                <a:moveTo>
                  <a:pt x="1413" y="1516"/>
                </a:moveTo>
                <a:lnTo>
                  <a:pt x="1454" y="1490"/>
                </a:lnTo>
                <a:cubicBezTo>
                  <a:pt x="1458" y="1488"/>
                  <a:pt x="1463" y="1489"/>
                  <a:pt x="1465" y="1493"/>
                </a:cubicBezTo>
                <a:cubicBezTo>
                  <a:pt x="1468" y="1497"/>
                  <a:pt x="1466" y="1502"/>
                  <a:pt x="1463" y="1504"/>
                </a:cubicBezTo>
                <a:lnTo>
                  <a:pt x="1421" y="1530"/>
                </a:lnTo>
                <a:cubicBezTo>
                  <a:pt x="1417" y="1532"/>
                  <a:pt x="1412" y="1531"/>
                  <a:pt x="1410" y="1527"/>
                </a:cubicBezTo>
                <a:cubicBezTo>
                  <a:pt x="1408" y="1524"/>
                  <a:pt x="1409" y="1519"/>
                  <a:pt x="1413" y="1516"/>
                </a:cubicBezTo>
                <a:close/>
                <a:moveTo>
                  <a:pt x="1495" y="1465"/>
                </a:moveTo>
                <a:lnTo>
                  <a:pt x="1537" y="1439"/>
                </a:lnTo>
                <a:cubicBezTo>
                  <a:pt x="1541" y="1436"/>
                  <a:pt x="1546" y="1438"/>
                  <a:pt x="1548" y="1441"/>
                </a:cubicBezTo>
                <a:cubicBezTo>
                  <a:pt x="1550" y="1445"/>
                  <a:pt x="1549" y="1450"/>
                  <a:pt x="1545" y="1453"/>
                </a:cubicBezTo>
                <a:lnTo>
                  <a:pt x="1504" y="1478"/>
                </a:lnTo>
                <a:cubicBezTo>
                  <a:pt x="1500" y="1481"/>
                  <a:pt x="1495" y="1480"/>
                  <a:pt x="1493" y="1476"/>
                </a:cubicBezTo>
                <a:cubicBezTo>
                  <a:pt x="1490" y="1472"/>
                  <a:pt x="1492" y="1467"/>
                  <a:pt x="1495" y="1465"/>
                </a:cubicBezTo>
                <a:close/>
                <a:moveTo>
                  <a:pt x="1578" y="1413"/>
                </a:moveTo>
                <a:lnTo>
                  <a:pt x="1620" y="1387"/>
                </a:lnTo>
                <a:cubicBezTo>
                  <a:pt x="1624" y="1385"/>
                  <a:pt x="1629" y="1386"/>
                  <a:pt x="1631" y="1390"/>
                </a:cubicBezTo>
                <a:cubicBezTo>
                  <a:pt x="1633" y="1394"/>
                  <a:pt x="1632" y="1399"/>
                  <a:pt x="1628" y="1401"/>
                </a:cubicBezTo>
                <a:lnTo>
                  <a:pt x="1587" y="1427"/>
                </a:lnTo>
                <a:cubicBezTo>
                  <a:pt x="1583" y="1429"/>
                  <a:pt x="1578" y="1428"/>
                  <a:pt x="1576" y="1424"/>
                </a:cubicBezTo>
                <a:cubicBezTo>
                  <a:pt x="1573" y="1420"/>
                  <a:pt x="1574" y="1415"/>
                  <a:pt x="1578" y="1413"/>
                </a:cubicBezTo>
                <a:close/>
                <a:moveTo>
                  <a:pt x="1661" y="1362"/>
                </a:moveTo>
                <a:lnTo>
                  <a:pt x="1703" y="1336"/>
                </a:lnTo>
                <a:cubicBezTo>
                  <a:pt x="1706" y="1333"/>
                  <a:pt x="1711" y="1335"/>
                  <a:pt x="1714" y="1338"/>
                </a:cubicBezTo>
                <a:cubicBezTo>
                  <a:pt x="1716" y="1342"/>
                  <a:pt x="1715" y="1347"/>
                  <a:pt x="1711" y="1350"/>
                </a:cubicBezTo>
                <a:lnTo>
                  <a:pt x="1670" y="1375"/>
                </a:lnTo>
                <a:cubicBezTo>
                  <a:pt x="1666" y="1378"/>
                  <a:pt x="1661" y="1377"/>
                  <a:pt x="1658" y="1373"/>
                </a:cubicBezTo>
                <a:cubicBezTo>
                  <a:pt x="1656" y="1369"/>
                  <a:pt x="1657" y="1364"/>
                  <a:pt x="1661" y="1362"/>
                </a:cubicBezTo>
                <a:close/>
                <a:moveTo>
                  <a:pt x="1744" y="1310"/>
                </a:moveTo>
                <a:lnTo>
                  <a:pt x="1785" y="1284"/>
                </a:lnTo>
                <a:cubicBezTo>
                  <a:pt x="1789" y="1282"/>
                  <a:pt x="1794" y="1283"/>
                  <a:pt x="1797" y="1287"/>
                </a:cubicBezTo>
                <a:cubicBezTo>
                  <a:pt x="1799" y="1291"/>
                  <a:pt x="1798" y="1296"/>
                  <a:pt x="1794" y="1298"/>
                </a:cubicBezTo>
                <a:lnTo>
                  <a:pt x="1753" y="1324"/>
                </a:lnTo>
                <a:cubicBezTo>
                  <a:pt x="1749" y="1326"/>
                  <a:pt x="1744" y="1325"/>
                  <a:pt x="1741" y="1321"/>
                </a:cubicBezTo>
                <a:cubicBezTo>
                  <a:pt x="1739" y="1317"/>
                  <a:pt x="1740" y="1312"/>
                  <a:pt x="1744" y="1310"/>
                </a:cubicBezTo>
                <a:close/>
                <a:moveTo>
                  <a:pt x="1827" y="1259"/>
                </a:moveTo>
                <a:lnTo>
                  <a:pt x="1868" y="1233"/>
                </a:lnTo>
                <a:cubicBezTo>
                  <a:pt x="1872" y="1230"/>
                  <a:pt x="1877" y="1232"/>
                  <a:pt x="1879" y="1235"/>
                </a:cubicBezTo>
                <a:cubicBezTo>
                  <a:pt x="1882" y="1239"/>
                  <a:pt x="1881" y="1244"/>
                  <a:pt x="1877" y="1247"/>
                </a:cubicBezTo>
                <a:lnTo>
                  <a:pt x="1835" y="1272"/>
                </a:lnTo>
                <a:cubicBezTo>
                  <a:pt x="1832" y="1275"/>
                  <a:pt x="1826" y="1274"/>
                  <a:pt x="1824" y="1270"/>
                </a:cubicBezTo>
                <a:cubicBezTo>
                  <a:pt x="1822" y="1266"/>
                  <a:pt x="1823" y="1261"/>
                  <a:pt x="1827" y="1259"/>
                </a:cubicBezTo>
                <a:close/>
                <a:moveTo>
                  <a:pt x="1910" y="1207"/>
                </a:moveTo>
                <a:lnTo>
                  <a:pt x="1951" y="1181"/>
                </a:lnTo>
                <a:cubicBezTo>
                  <a:pt x="1955" y="1179"/>
                  <a:pt x="1960" y="1180"/>
                  <a:pt x="1962" y="1184"/>
                </a:cubicBezTo>
                <a:cubicBezTo>
                  <a:pt x="1965" y="1188"/>
                  <a:pt x="1963" y="1193"/>
                  <a:pt x="1960" y="1195"/>
                </a:cubicBezTo>
                <a:lnTo>
                  <a:pt x="1918" y="1221"/>
                </a:lnTo>
                <a:cubicBezTo>
                  <a:pt x="1914" y="1223"/>
                  <a:pt x="1909" y="1222"/>
                  <a:pt x="1907" y="1218"/>
                </a:cubicBezTo>
                <a:cubicBezTo>
                  <a:pt x="1905" y="1214"/>
                  <a:pt x="1906" y="1209"/>
                  <a:pt x="1910" y="1207"/>
                </a:cubicBezTo>
                <a:close/>
                <a:moveTo>
                  <a:pt x="1992" y="1155"/>
                </a:moveTo>
                <a:lnTo>
                  <a:pt x="2034" y="1130"/>
                </a:lnTo>
                <a:cubicBezTo>
                  <a:pt x="2038" y="1127"/>
                  <a:pt x="2043" y="1128"/>
                  <a:pt x="2045" y="1132"/>
                </a:cubicBezTo>
                <a:cubicBezTo>
                  <a:pt x="2047" y="1136"/>
                  <a:pt x="2046" y="1141"/>
                  <a:pt x="2042" y="1143"/>
                </a:cubicBezTo>
                <a:lnTo>
                  <a:pt x="2001" y="1169"/>
                </a:lnTo>
                <a:cubicBezTo>
                  <a:pt x="1997" y="1172"/>
                  <a:pt x="1992" y="1170"/>
                  <a:pt x="1990" y="1167"/>
                </a:cubicBezTo>
                <a:cubicBezTo>
                  <a:pt x="1987" y="1163"/>
                  <a:pt x="1989" y="1158"/>
                  <a:pt x="1992" y="1155"/>
                </a:cubicBezTo>
                <a:close/>
                <a:moveTo>
                  <a:pt x="2075" y="1104"/>
                </a:moveTo>
                <a:lnTo>
                  <a:pt x="2117" y="1078"/>
                </a:lnTo>
                <a:cubicBezTo>
                  <a:pt x="2120" y="1076"/>
                  <a:pt x="2125" y="1077"/>
                  <a:pt x="2128" y="1081"/>
                </a:cubicBezTo>
                <a:cubicBezTo>
                  <a:pt x="2130" y="1085"/>
                  <a:pt x="2129" y="1090"/>
                  <a:pt x="2125" y="1092"/>
                </a:cubicBezTo>
                <a:lnTo>
                  <a:pt x="2084" y="1118"/>
                </a:lnTo>
                <a:cubicBezTo>
                  <a:pt x="2080" y="1120"/>
                  <a:pt x="2075" y="1119"/>
                  <a:pt x="2073" y="1115"/>
                </a:cubicBezTo>
                <a:cubicBezTo>
                  <a:pt x="2070" y="1111"/>
                  <a:pt x="2071" y="1106"/>
                  <a:pt x="2075" y="1104"/>
                </a:cubicBezTo>
                <a:close/>
                <a:moveTo>
                  <a:pt x="2158" y="1052"/>
                </a:moveTo>
                <a:lnTo>
                  <a:pt x="2199" y="1027"/>
                </a:lnTo>
                <a:cubicBezTo>
                  <a:pt x="2203" y="1024"/>
                  <a:pt x="2208" y="1025"/>
                  <a:pt x="2211" y="1029"/>
                </a:cubicBezTo>
                <a:cubicBezTo>
                  <a:pt x="2213" y="1033"/>
                  <a:pt x="2212" y="1038"/>
                  <a:pt x="2208" y="1040"/>
                </a:cubicBezTo>
                <a:lnTo>
                  <a:pt x="2167" y="1066"/>
                </a:lnTo>
                <a:cubicBezTo>
                  <a:pt x="2163" y="1069"/>
                  <a:pt x="2158" y="1067"/>
                  <a:pt x="2155" y="1064"/>
                </a:cubicBezTo>
                <a:cubicBezTo>
                  <a:pt x="2153" y="1060"/>
                  <a:pt x="2154" y="1055"/>
                  <a:pt x="2158" y="1052"/>
                </a:cubicBezTo>
                <a:close/>
                <a:moveTo>
                  <a:pt x="2241" y="1001"/>
                </a:moveTo>
                <a:lnTo>
                  <a:pt x="2282" y="975"/>
                </a:lnTo>
                <a:cubicBezTo>
                  <a:pt x="2286" y="973"/>
                  <a:pt x="2291" y="974"/>
                  <a:pt x="2293" y="978"/>
                </a:cubicBezTo>
                <a:cubicBezTo>
                  <a:pt x="2296" y="982"/>
                  <a:pt x="2295" y="987"/>
                  <a:pt x="2291" y="989"/>
                </a:cubicBezTo>
                <a:lnTo>
                  <a:pt x="2249" y="1015"/>
                </a:lnTo>
                <a:cubicBezTo>
                  <a:pt x="2246" y="1017"/>
                  <a:pt x="2241" y="1016"/>
                  <a:pt x="2238" y="1012"/>
                </a:cubicBezTo>
                <a:cubicBezTo>
                  <a:pt x="2236" y="1008"/>
                  <a:pt x="2237" y="1003"/>
                  <a:pt x="2241" y="1001"/>
                </a:cubicBezTo>
                <a:close/>
                <a:moveTo>
                  <a:pt x="2324" y="949"/>
                </a:moveTo>
                <a:lnTo>
                  <a:pt x="2365" y="924"/>
                </a:lnTo>
                <a:cubicBezTo>
                  <a:pt x="2369" y="921"/>
                  <a:pt x="2374" y="922"/>
                  <a:pt x="2376" y="926"/>
                </a:cubicBezTo>
                <a:cubicBezTo>
                  <a:pt x="2379" y="930"/>
                  <a:pt x="2377" y="935"/>
                  <a:pt x="2374" y="937"/>
                </a:cubicBezTo>
                <a:lnTo>
                  <a:pt x="2332" y="963"/>
                </a:lnTo>
                <a:cubicBezTo>
                  <a:pt x="2328" y="966"/>
                  <a:pt x="2323" y="964"/>
                  <a:pt x="2321" y="961"/>
                </a:cubicBezTo>
                <a:cubicBezTo>
                  <a:pt x="2319" y="957"/>
                  <a:pt x="2320" y="952"/>
                  <a:pt x="2324" y="949"/>
                </a:cubicBezTo>
                <a:close/>
                <a:moveTo>
                  <a:pt x="2406" y="898"/>
                </a:moveTo>
                <a:lnTo>
                  <a:pt x="2448" y="872"/>
                </a:lnTo>
                <a:cubicBezTo>
                  <a:pt x="2452" y="870"/>
                  <a:pt x="2457" y="871"/>
                  <a:pt x="2459" y="875"/>
                </a:cubicBezTo>
                <a:cubicBezTo>
                  <a:pt x="2461" y="878"/>
                  <a:pt x="2460" y="883"/>
                  <a:pt x="2456" y="886"/>
                </a:cubicBezTo>
                <a:lnTo>
                  <a:pt x="2415" y="912"/>
                </a:lnTo>
                <a:cubicBezTo>
                  <a:pt x="2411" y="914"/>
                  <a:pt x="2406" y="913"/>
                  <a:pt x="2404" y="909"/>
                </a:cubicBezTo>
                <a:cubicBezTo>
                  <a:pt x="2401" y="905"/>
                  <a:pt x="2403" y="900"/>
                  <a:pt x="2406" y="898"/>
                </a:cubicBezTo>
                <a:close/>
                <a:moveTo>
                  <a:pt x="2489" y="846"/>
                </a:moveTo>
                <a:lnTo>
                  <a:pt x="2531" y="821"/>
                </a:lnTo>
                <a:cubicBezTo>
                  <a:pt x="2534" y="818"/>
                  <a:pt x="2539" y="819"/>
                  <a:pt x="2542" y="823"/>
                </a:cubicBezTo>
                <a:cubicBezTo>
                  <a:pt x="2544" y="827"/>
                  <a:pt x="2543" y="832"/>
                  <a:pt x="2539" y="834"/>
                </a:cubicBezTo>
                <a:lnTo>
                  <a:pt x="2498" y="860"/>
                </a:lnTo>
                <a:cubicBezTo>
                  <a:pt x="2494" y="862"/>
                  <a:pt x="2489" y="861"/>
                  <a:pt x="2487" y="857"/>
                </a:cubicBezTo>
                <a:cubicBezTo>
                  <a:pt x="2484" y="854"/>
                  <a:pt x="2485" y="849"/>
                  <a:pt x="2489" y="846"/>
                </a:cubicBezTo>
                <a:close/>
                <a:moveTo>
                  <a:pt x="2572" y="795"/>
                </a:moveTo>
                <a:lnTo>
                  <a:pt x="2613" y="769"/>
                </a:lnTo>
                <a:cubicBezTo>
                  <a:pt x="2617" y="767"/>
                  <a:pt x="2622" y="768"/>
                  <a:pt x="2625" y="772"/>
                </a:cubicBezTo>
                <a:cubicBezTo>
                  <a:pt x="2627" y="775"/>
                  <a:pt x="2626" y="780"/>
                  <a:pt x="2622" y="783"/>
                </a:cubicBezTo>
                <a:lnTo>
                  <a:pt x="2581" y="809"/>
                </a:lnTo>
                <a:cubicBezTo>
                  <a:pt x="2577" y="811"/>
                  <a:pt x="2572" y="810"/>
                  <a:pt x="2569" y="806"/>
                </a:cubicBezTo>
                <a:cubicBezTo>
                  <a:pt x="2567" y="802"/>
                  <a:pt x="2568" y="797"/>
                  <a:pt x="2572" y="795"/>
                </a:cubicBezTo>
                <a:close/>
                <a:moveTo>
                  <a:pt x="2655" y="743"/>
                </a:moveTo>
                <a:lnTo>
                  <a:pt x="2696" y="717"/>
                </a:lnTo>
                <a:cubicBezTo>
                  <a:pt x="2700" y="715"/>
                  <a:pt x="2705" y="716"/>
                  <a:pt x="2707" y="720"/>
                </a:cubicBezTo>
                <a:cubicBezTo>
                  <a:pt x="2710" y="724"/>
                  <a:pt x="2709" y="729"/>
                  <a:pt x="2705" y="731"/>
                </a:cubicBezTo>
                <a:lnTo>
                  <a:pt x="2663" y="757"/>
                </a:lnTo>
                <a:cubicBezTo>
                  <a:pt x="2660" y="759"/>
                  <a:pt x="2655" y="758"/>
                  <a:pt x="2652" y="754"/>
                </a:cubicBezTo>
                <a:cubicBezTo>
                  <a:pt x="2650" y="751"/>
                  <a:pt x="2651" y="746"/>
                  <a:pt x="2655" y="743"/>
                </a:cubicBezTo>
                <a:close/>
                <a:moveTo>
                  <a:pt x="2738" y="692"/>
                </a:moveTo>
                <a:lnTo>
                  <a:pt x="2779" y="666"/>
                </a:lnTo>
                <a:cubicBezTo>
                  <a:pt x="2783" y="664"/>
                  <a:pt x="2788" y="665"/>
                  <a:pt x="2790" y="669"/>
                </a:cubicBezTo>
                <a:cubicBezTo>
                  <a:pt x="2793" y="672"/>
                  <a:pt x="2791" y="677"/>
                  <a:pt x="2788" y="680"/>
                </a:cubicBezTo>
                <a:lnTo>
                  <a:pt x="2746" y="705"/>
                </a:lnTo>
                <a:cubicBezTo>
                  <a:pt x="2742" y="708"/>
                  <a:pt x="2737" y="707"/>
                  <a:pt x="2735" y="703"/>
                </a:cubicBezTo>
                <a:cubicBezTo>
                  <a:pt x="2733" y="699"/>
                  <a:pt x="2734" y="694"/>
                  <a:pt x="2738" y="692"/>
                </a:cubicBezTo>
                <a:close/>
                <a:moveTo>
                  <a:pt x="2820" y="640"/>
                </a:moveTo>
                <a:lnTo>
                  <a:pt x="2862" y="614"/>
                </a:lnTo>
                <a:cubicBezTo>
                  <a:pt x="2866" y="612"/>
                  <a:pt x="2871" y="613"/>
                  <a:pt x="2873" y="617"/>
                </a:cubicBezTo>
                <a:cubicBezTo>
                  <a:pt x="2875" y="621"/>
                  <a:pt x="2874" y="626"/>
                  <a:pt x="2870" y="628"/>
                </a:cubicBezTo>
                <a:lnTo>
                  <a:pt x="2829" y="654"/>
                </a:lnTo>
                <a:cubicBezTo>
                  <a:pt x="2825" y="656"/>
                  <a:pt x="2820" y="655"/>
                  <a:pt x="2818" y="651"/>
                </a:cubicBezTo>
                <a:cubicBezTo>
                  <a:pt x="2816" y="648"/>
                  <a:pt x="2817" y="643"/>
                  <a:pt x="2820" y="640"/>
                </a:cubicBezTo>
                <a:close/>
                <a:moveTo>
                  <a:pt x="2903" y="589"/>
                </a:moveTo>
                <a:lnTo>
                  <a:pt x="2945" y="563"/>
                </a:lnTo>
                <a:cubicBezTo>
                  <a:pt x="2949" y="560"/>
                  <a:pt x="2954" y="562"/>
                  <a:pt x="2956" y="565"/>
                </a:cubicBezTo>
                <a:cubicBezTo>
                  <a:pt x="2958" y="569"/>
                  <a:pt x="2957" y="574"/>
                  <a:pt x="2953" y="577"/>
                </a:cubicBezTo>
                <a:lnTo>
                  <a:pt x="2912" y="602"/>
                </a:lnTo>
                <a:cubicBezTo>
                  <a:pt x="2908" y="605"/>
                  <a:pt x="2903" y="604"/>
                  <a:pt x="2901" y="600"/>
                </a:cubicBezTo>
                <a:cubicBezTo>
                  <a:pt x="2898" y="596"/>
                  <a:pt x="2899" y="591"/>
                  <a:pt x="2903" y="589"/>
                </a:cubicBezTo>
                <a:close/>
                <a:moveTo>
                  <a:pt x="2986" y="537"/>
                </a:moveTo>
                <a:lnTo>
                  <a:pt x="3028" y="511"/>
                </a:lnTo>
                <a:cubicBezTo>
                  <a:pt x="3031" y="509"/>
                  <a:pt x="3036" y="510"/>
                  <a:pt x="3039" y="514"/>
                </a:cubicBezTo>
                <a:cubicBezTo>
                  <a:pt x="3041" y="518"/>
                  <a:pt x="3040" y="523"/>
                  <a:pt x="3036" y="525"/>
                </a:cubicBezTo>
                <a:lnTo>
                  <a:pt x="2995" y="551"/>
                </a:lnTo>
                <a:cubicBezTo>
                  <a:pt x="2991" y="553"/>
                  <a:pt x="2986" y="552"/>
                  <a:pt x="2984" y="548"/>
                </a:cubicBezTo>
                <a:cubicBezTo>
                  <a:pt x="2981" y="544"/>
                  <a:pt x="2982" y="539"/>
                  <a:pt x="2986" y="537"/>
                </a:cubicBezTo>
                <a:close/>
                <a:moveTo>
                  <a:pt x="3069" y="486"/>
                </a:moveTo>
                <a:lnTo>
                  <a:pt x="3110" y="460"/>
                </a:lnTo>
                <a:cubicBezTo>
                  <a:pt x="3114" y="457"/>
                  <a:pt x="3119" y="459"/>
                  <a:pt x="3122" y="462"/>
                </a:cubicBezTo>
                <a:cubicBezTo>
                  <a:pt x="3124" y="466"/>
                  <a:pt x="3123" y="471"/>
                  <a:pt x="3119" y="474"/>
                </a:cubicBezTo>
                <a:lnTo>
                  <a:pt x="3078" y="499"/>
                </a:lnTo>
                <a:cubicBezTo>
                  <a:pt x="3074" y="502"/>
                  <a:pt x="3069" y="501"/>
                  <a:pt x="3066" y="497"/>
                </a:cubicBezTo>
                <a:cubicBezTo>
                  <a:pt x="3064" y="493"/>
                  <a:pt x="3065" y="488"/>
                  <a:pt x="3069" y="486"/>
                </a:cubicBezTo>
                <a:close/>
                <a:moveTo>
                  <a:pt x="3152" y="434"/>
                </a:moveTo>
                <a:lnTo>
                  <a:pt x="3193" y="408"/>
                </a:lnTo>
                <a:cubicBezTo>
                  <a:pt x="3197" y="406"/>
                  <a:pt x="3202" y="407"/>
                  <a:pt x="3204" y="411"/>
                </a:cubicBezTo>
                <a:cubicBezTo>
                  <a:pt x="3207" y="415"/>
                  <a:pt x="3206" y="420"/>
                  <a:pt x="3202" y="422"/>
                </a:cubicBezTo>
                <a:lnTo>
                  <a:pt x="3160" y="448"/>
                </a:lnTo>
                <a:cubicBezTo>
                  <a:pt x="3157" y="450"/>
                  <a:pt x="3152" y="449"/>
                  <a:pt x="3149" y="445"/>
                </a:cubicBezTo>
                <a:cubicBezTo>
                  <a:pt x="3147" y="441"/>
                  <a:pt x="3148" y="436"/>
                  <a:pt x="3152" y="434"/>
                </a:cubicBezTo>
                <a:close/>
                <a:moveTo>
                  <a:pt x="3235" y="383"/>
                </a:moveTo>
                <a:lnTo>
                  <a:pt x="3276" y="357"/>
                </a:lnTo>
                <a:cubicBezTo>
                  <a:pt x="3280" y="354"/>
                  <a:pt x="3285" y="356"/>
                  <a:pt x="3287" y="359"/>
                </a:cubicBezTo>
                <a:cubicBezTo>
                  <a:pt x="3290" y="363"/>
                  <a:pt x="3288" y="368"/>
                  <a:pt x="3285" y="371"/>
                </a:cubicBezTo>
                <a:lnTo>
                  <a:pt x="3243" y="396"/>
                </a:lnTo>
                <a:cubicBezTo>
                  <a:pt x="3239" y="399"/>
                  <a:pt x="3234" y="398"/>
                  <a:pt x="3232" y="394"/>
                </a:cubicBezTo>
                <a:cubicBezTo>
                  <a:pt x="3230" y="390"/>
                  <a:pt x="3231" y="385"/>
                  <a:pt x="3235" y="383"/>
                </a:cubicBezTo>
                <a:close/>
                <a:moveTo>
                  <a:pt x="3317" y="331"/>
                </a:moveTo>
                <a:lnTo>
                  <a:pt x="3359" y="305"/>
                </a:lnTo>
                <a:cubicBezTo>
                  <a:pt x="3363" y="303"/>
                  <a:pt x="3368" y="304"/>
                  <a:pt x="3370" y="308"/>
                </a:cubicBezTo>
                <a:cubicBezTo>
                  <a:pt x="3372" y="312"/>
                  <a:pt x="3371" y="317"/>
                  <a:pt x="3367" y="319"/>
                </a:cubicBezTo>
                <a:lnTo>
                  <a:pt x="3326" y="345"/>
                </a:lnTo>
                <a:cubicBezTo>
                  <a:pt x="3322" y="347"/>
                  <a:pt x="3317" y="346"/>
                  <a:pt x="3315" y="342"/>
                </a:cubicBezTo>
                <a:cubicBezTo>
                  <a:pt x="3312" y="338"/>
                  <a:pt x="3314" y="333"/>
                  <a:pt x="3317" y="331"/>
                </a:cubicBezTo>
                <a:close/>
                <a:moveTo>
                  <a:pt x="3400" y="279"/>
                </a:moveTo>
                <a:lnTo>
                  <a:pt x="3442" y="254"/>
                </a:lnTo>
                <a:cubicBezTo>
                  <a:pt x="3445" y="251"/>
                  <a:pt x="3450" y="252"/>
                  <a:pt x="3453" y="256"/>
                </a:cubicBezTo>
                <a:cubicBezTo>
                  <a:pt x="3455" y="260"/>
                  <a:pt x="3454" y="265"/>
                  <a:pt x="3450" y="268"/>
                </a:cubicBezTo>
                <a:lnTo>
                  <a:pt x="3409" y="293"/>
                </a:lnTo>
                <a:cubicBezTo>
                  <a:pt x="3405" y="296"/>
                  <a:pt x="3400" y="294"/>
                  <a:pt x="3398" y="291"/>
                </a:cubicBezTo>
                <a:cubicBezTo>
                  <a:pt x="3395" y="287"/>
                  <a:pt x="3396" y="282"/>
                  <a:pt x="3400" y="279"/>
                </a:cubicBezTo>
                <a:close/>
                <a:moveTo>
                  <a:pt x="3483" y="228"/>
                </a:moveTo>
                <a:lnTo>
                  <a:pt x="3524" y="202"/>
                </a:lnTo>
                <a:cubicBezTo>
                  <a:pt x="3528" y="200"/>
                  <a:pt x="3533" y="201"/>
                  <a:pt x="3536" y="205"/>
                </a:cubicBezTo>
                <a:cubicBezTo>
                  <a:pt x="3538" y="209"/>
                  <a:pt x="3537" y="214"/>
                  <a:pt x="3533" y="216"/>
                </a:cubicBezTo>
                <a:lnTo>
                  <a:pt x="3492" y="242"/>
                </a:lnTo>
                <a:cubicBezTo>
                  <a:pt x="3488" y="244"/>
                  <a:pt x="3483" y="243"/>
                  <a:pt x="3480" y="239"/>
                </a:cubicBezTo>
                <a:cubicBezTo>
                  <a:pt x="3478" y="235"/>
                  <a:pt x="3479" y="230"/>
                  <a:pt x="3483" y="228"/>
                </a:cubicBezTo>
                <a:close/>
                <a:moveTo>
                  <a:pt x="3566" y="176"/>
                </a:moveTo>
                <a:lnTo>
                  <a:pt x="3607" y="151"/>
                </a:lnTo>
                <a:cubicBezTo>
                  <a:pt x="3611" y="148"/>
                  <a:pt x="3616" y="149"/>
                  <a:pt x="3618" y="153"/>
                </a:cubicBezTo>
                <a:cubicBezTo>
                  <a:pt x="3621" y="157"/>
                  <a:pt x="3620" y="162"/>
                  <a:pt x="3616" y="164"/>
                </a:cubicBezTo>
                <a:lnTo>
                  <a:pt x="3574" y="190"/>
                </a:lnTo>
                <a:cubicBezTo>
                  <a:pt x="3571" y="193"/>
                  <a:pt x="3566" y="191"/>
                  <a:pt x="3563" y="188"/>
                </a:cubicBezTo>
                <a:cubicBezTo>
                  <a:pt x="3561" y="184"/>
                  <a:pt x="3562" y="179"/>
                  <a:pt x="3566" y="176"/>
                </a:cubicBezTo>
                <a:close/>
                <a:moveTo>
                  <a:pt x="3649" y="125"/>
                </a:moveTo>
                <a:lnTo>
                  <a:pt x="3690" y="99"/>
                </a:lnTo>
                <a:cubicBezTo>
                  <a:pt x="3694" y="97"/>
                  <a:pt x="3699" y="98"/>
                  <a:pt x="3701" y="102"/>
                </a:cubicBezTo>
                <a:cubicBezTo>
                  <a:pt x="3704" y="106"/>
                  <a:pt x="3702" y="111"/>
                  <a:pt x="3699" y="113"/>
                </a:cubicBezTo>
                <a:lnTo>
                  <a:pt x="3657" y="139"/>
                </a:lnTo>
                <a:cubicBezTo>
                  <a:pt x="3653" y="141"/>
                  <a:pt x="3648" y="140"/>
                  <a:pt x="3646" y="136"/>
                </a:cubicBezTo>
                <a:cubicBezTo>
                  <a:pt x="3644" y="132"/>
                  <a:pt x="3645" y="127"/>
                  <a:pt x="3649" y="125"/>
                </a:cubicBezTo>
                <a:close/>
                <a:moveTo>
                  <a:pt x="3731" y="73"/>
                </a:moveTo>
                <a:lnTo>
                  <a:pt x="3773" y="48"/>
                </a:lnTo>
                <a:cubicBezTo>
                  <a:pt x="3777" y="45"/>
                  <a:pt x="3782" y="46"/>
                  <a:pt x="3784" y="50"/>
                </a:cubicBezTo>
                <a:cubicBezTo>
                  <a:pt x="3786" y="54"/>
                  <a:pt x="3785" y="59"/>
                  <a:pt x="3781" y="61"/>
                </a:cubicBezTo>
                <a:lnTo>
                  <a:pt x="3740" y="87"/>
                </a:lnTo>
                <a:cubicBezTo>
                  <a:pt x="3736" y="90"/>
                  <a:pt x="3731" y="88"/>
                  <a:pt x="3729" y="85"/>
                </a:cubicBezTo>
                <a:cubicBezTo>
                  <a:pt x="3726" y="81"/>
                  <a:pt x="3728" y="76"/>
                  <a:pt x="3731" y="73"/>
                </a:cubicBezTo>
                <a:close/>
                <a:moveTo>
                  <a:pt x="3814" y="22"/>
                </a:moveTo>
                <a:lnTo>
                  <a:pt x="3845" y="3"/>
                </a:lnTo>
                <a:cubicBezTo>
                  <a:pt x="3849" y="0"/>
                  <a:pt x="3854" y="2"/>
                  <a:pt x="3856" y="5"/>
                </a:cubicBezTo>
                <a:cubicBezTo>
                  <a:pt x="3858" y="9"/>
                  <a:pt x="3857" y="14"/>
                  <a:pt x="3853" y="17"/>
                </a:cubicBezTo>
                <a:lnTo>
                  <a:pt x="3823" y="36"/>
                </a:lnTo>
                <a:cubicBezTo>
                  <a:pt x="3819" y="38"/>
                  <a:pt x="3814" y="37"/>
                  <a:pt x="3812" y="33"/>
                </a:cubicBezTo>
                <a:cubicBezTo>
                  <a:pt x="3809" y="29"/>
                  <a:pt x="3810" y="24"/>
                  <a:pt x="3814" y="2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3824" name="Line 31"/>
          <p:cNvSpPr>
            <a:spLocks noChangeShapeType="1"/>
          </p:cNvSpPr>
          <p:nvPr/>
        </p:nvSpPr>
        <p:spPr bwMode="auto">
          <a:xfrm flipV="1">
            <a:off x="4568825" y="2711450"/>
            <a:ext cx="171450" cy="217488"/>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Freeform 32"/>
          <p:cNvSpPr>
            <a:spLocks/>
          </p:cNvSpPr>
          <p:nvPr/>
        </p:nvSpPr>
        <p:spPr bwMode="auto">
          <a:xfrm>
            <a:off x="4548188" y="2905125"/>
            <a:ext cx="42862" cy="49213"/>
          </a:xfrm>
          <a:custGeom>
            <a:avLst/>
            <a:gdLst>
              <a:gd name="T0" fmla="*/ 0 w 117"/>
              <a:gd name="T1" fmla="*/ 2147483647 h 132"/>
              <a:gd name="T2" fmla="*/ 2147483647 w 117"/>
              <a:gd name="T3" fmla="*/ 0 h 132"/>
              <a:gd name="T4" fmla="*/ 2147483647 w 117"/>
              <a:gd name="T5" fmla="*/ 2147483647 h 132"/>
              <a:gd name="T6" fmla="*/ 2147483647 w 117"/>
              <a:gd name="T7" fmla="*/ 2147483647 h 132"/>
              <a:gd name="T8" fmla="*/ 0 w 117"/>
              <a:gd name="T9" fmla="*/ 2147483647 h 132"/>
              <a:gd name="T10" fmla="*/ 0 60000 65536"/>
              <a:gd name="T11" fmla="*/ 0 60000 65536"/>
              <a:gd name="T12" fmla="*/ 0 60000 65536"/>
              <a:gd name="T13" fmla="*/ 0 60000 65536"/>
              <a:gd name="T14" fmla="*/ 0 60000 65536"/>
              <a:gd name="T15" fmla="*/ 0 w 117"/>
              <a:gd name="T16" fmla="*/ 0 h 132"/>
              <a:gd name="T17" fmla="*/ 117 w 117"/>
              <a:gd name="T18" fmla="*/ 132 h 132"/>
            </a:gdLst>
            <a:ahLst/>
            <a:cxnLst>
              <a:cxn ang="T10">
                <a:pos x="T0" y="T1"/>
              </a:cxn>
              <a:cxn ang="T11">
                <a:pos x="T2" y="T3"/>
              </a:cxn>
              <a:cxn ang="T12">
                <a:pos x="T4" y="T5"/>
              </a:cxn>
              <a:cxn ang="T13">
                <a:pos x="T6" y="T7"/>
              </a:cxn>
              <a:cxn ang="T14">
                <a:pos x="T8" y="T9"/>
              </a:cxn>
            </a:cxnLst>
            <a:rect l="T15" t="T16" r="T17" b="T18"/>
            <a:pathLst>
              <a:path w="117" h="132">
                <a:moveTo>
                  <a:pt x="0" y="132"/>
                </a:moveTo>
                <a:lnTo>
                  <a:pt x="30" y="0"/>
                </a:lnTo>
                <a:cubicBezTo>
                  <a:pt x="46" y="39"/>
                  <a:pt x="78" y="68"/>
                  <a:pt x="117" y="78"/>
                </a:cubicBezTo>
                <a:lnTo>
                  <a:pt x="0" y="13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3826" name="Rectangle 33"/>
          <p:cNvSpPr>
            <a:spLocks noChangeArrowheads="1"/>
          </p:cNvSpPr>
          <p:nvPr/>
        </p:nvSpPr>
        <p:spPr bwMode="auto">
          <a:xfrm>
            <a:off x="4770438" y="2640013"/>
            <a:ext cx="736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Ideal op-amp</a:t>
            </a:r>
            <a:endParaRPr lang="en-US" sz="1800"/>
          </a:p>
        </p:txBody>
      </p:sp>
      <p:sp>
        <p:nvSpPr>
          <p:cNvPr id="33827" name="Oval 34"/>
          <p:cNvSpPr>
            <a:spLocks noChangeArrowheads="1"/>
          </p:cNvSpPr>
          <p:nvPr/>
        </p:nvSpPr>
        <p:spPr bwMode="auto">
          <a:xfrm>
            <a:off x="3916363" y="3375025"/>
            <a:ext cx="142875" cy="153988"/>
          </a:xfrm>
          <a:prstGeom prst="ellipse">
            <a:avLst/>
          </a:prstGeom>
          <a:solidFill>
            <a:srgbClr val="FFFFFF"/>
          </a:solidFill>
          <a:ln w="0">
            <a:solidFill>
              <a:srgbClr val="000000"/>
            </a:solidFill>
            <a:round/>
            <a:headEnd/>
            <a:tailEnd/>
          </a:ln>
        </p:spPr>
        <p:txBody>
          <a:bodyPr/>
          <a:lstStyle/>
          <a:p>
            <a:endParaRPr lang="en-US"/>
          </a:p>
        </p:txBody>
      </p:sp>
      <p:sp>
        <p:nvSpPr>
          <p:cNvPr id="33828" name="Oval 35"/>
          <p:cNvSpPr>
            <a:spLocks noChangeArrowheads="1"/>
          </p:cNvSpPr>
          <p:nvPr/>
        </p:nvSpPr>
        <p:spPr bwMode="auto">
          <a:xfrm>
            <a:off x="3916363" y="3375025"/>
            <a:ext cx="142875" cy="153988"/>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9" name="Line 36"/>
          <p:cNvSpPr>
            <a:spLocks noChangeShapeType="1"/>
          </p:cNvSpPr>
          <p:nvPr/>
        </p:nvSpPr>
        <p:spPr bwMode="auto">
          <a:xfrm>
            <a:off x="4846638" y="3044825"/>
            <a:ext cx="322262"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Oval 37"/>
          <p:cNvSpPr>
            <a:spLocks noChangeArrowheads="1"/>
          </p:cNvSpPr>
          <p:nvPr/>
        </p:nvSpPr>
        <p:spPr bwMode="auto">
          <a:xfrm>
            <a:off x="5157788" y="3030538"/>
            <a:ext cx="23812" cy="25400"/>
          </a:xfrm>
          <a:prstGeom prst="ellipse">
            <a:avLst/>
          </a:prstGeom>
          <a:solidFill>
            <a:srgbClr val="FFFFFF"/>
          </a:solidFill>
          <a:ln w="0">
            <a:solidFill>
              <a:srgbClr val="000000"/>
            </a:solidFill>
            <a:round/>
            <a:headEnd/>
            <a:tailEnd/>
          </a:ln>
        </p:spPr>
        <p:txBody>
          <a:bodyPr/>
          <a:lstStyle/>
          <a:p>
            <a:endParaRPr lang="en-US"/>
          </a:p>
        </p:txBody>
      </p:sp>
      <p:sp>
        <p:nvSpPr>
          <p:cNvPr id="33831" name="Oval 38"/>
          <p:cNvSpPr>
            <a:spLocks noChangeArrowheads="1"/>
          </p:cNvSpPr>
          <p:nvPr/>
        </p:nvSpPr>
        <p:spPr bwMode="auto">
          <a:xfrm>
            <a:off x="5157788" y="3030538"/>
            <a:ext cx="23812" cy="2540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2" name="Line 39"/>
          <p:cNvSpPr>
            <a:spLocks noChangeShapeType="1"/>
          </p:cNvSpPr>
          <p:nvPr/>
        </p:nvSpPr>
        <p:spPr bwMode="auto">
          <a:xfrm flipV="1">
            <a:off x="3989388" y="3414713"/>
            <a:ext cx="0"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3" name="Line 40"/>
          <p:cNvSpPr>
            <a:spLocks noChangeShapeType="1"/>
          </p:cNvSpPr>
          <p:nvPr/>
        </p:nvSpPr>
        <p:spPr bwMode="auto">
          <a:xfrm flipV="1">
            <a:off x="3989388" y="2965450"/>
            <a:ext cx="0" cy="68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4" name="Rectangle 41"/>
          <p:cNvSpPr>
            <a:spLocks noChangeArrowheads="1"/>
          </p:cNvSpPr>
          <p:nvPr/>
        </p:nvSpPr>
        <p:spPr bwMode="auto">
          <a:xfrm>
            <a:off x="4111625" y="2932113"/>
            <a:ext cx="1460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Bn</a:t>
            </a:r>
            <a:endParaRPr lang="en-US" sz="1100" baseline="30000">
              <a:solidFill>
                <a:srgbClr val="000000"/>
              </a:solidFill>
            </a:endParaRPr>
          </a:p>
        </p:txBody>
      </p:sp>
      <p:sp>
        <p:nvSpPr>
          <p:cNvPr id="33835" name="Text Box 42"/>
          <p:cNvSpPr txBox="1">
            <a:spLocks noChangeArrowheads="1"/>
          </p:cNvSpPr>
          <p:nvPr/>
        </p:nvSpPr>
        <p:spPr bwMode="auto">
          <a:xfrm>
            <a:off x="6181725" y="2813050"/>
            <a:ext cx="428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p>
        </p:txBody>
      </p:sp>
      <p:sp>
        <p:nvSpPr>
          <p:cNvPr id="33836" name="Text Box 43"/>
          <p:cNvSpPr txBox="1">
            <a:spLocks noChangeArrowheads="1"/>
          </p:cNvSpPr>
          <p:nvPr/>
        </p:nvSpPr>
        <p:spPr bwMode="auto">
          <a:xfrm>
            <a:off x="2032000" y="2368550"/>
            <a:ext cx="439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1</a:t>
            </a:r>
          </a:p>
        </p:txBody>
      </p:sp>
      <p:sp>
        <p:nvSpPr>
          <p:cNvPr id="33837" name="Text Box 44"/>
          <p:cNvSpPr txBox="1">
            <a:spLocks noChangeArrowheads="1"/>
          </p:cNvSpPr>
          <p:nvPr/>
        </p:nvSpPr>
        <p:spPr bwMode="auto">
          <a:xfrm>
            <a:off x="4114800" y="1474788"/>
            <a:ext cx="4397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2</a:t>
            </a:r>
          </a:p>
        </p:txBody>
      </p:sp>
      <p:sp>
        <p:nvSpPr>
          <p:cNvPr id="33838" name="Text Box 45"/>
          <p:cNvSpPr txBox="1">
            <a:spLocks noChangeArrowheads="1"/>
          </p:cNvSpPr>
          <p:nvPr/>
        </p:nvSpPr>
        <p:spPr bwMode="auto">
          <a:xfrm>
            <a:off x="2036763" y="2860675"/>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3</a:t>
            </a:r>
          </a:p>
        </p:txBody>
      </p:sp>
      <p:sp>
        <p:nvSpPr>
          <p:cNvPr id="33839" name="Text Box 46"/>
          <p:cNvSpPr txBox="1">
            <a:spLocks noChangeArrowheads="1"/>
          </p:cNvSpPr>
          <p:nvPr/>
        </p:nvSpPr>
        <p:spPr bwMode="auto">
          <a:xfrm>
            <a:off x="2119313" y="3749675"/>
            <a:ext cx="4397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4</a:t>
            </a:r>
          </a:p>
        </p:txBody>
      </p:sp>
      <p:sp>
        <p:nvSpPr>
          <p:cNvPr id="33840" name="Line 47"/>
          <p:cNvSpPr>
            <a:spLocks noChangeShapeType="1"/>
          </p:cNvSpPr>
          <p:nvPr/>
        </p:nvSpPr>
        <p:spPr bwMode="auto">
          <a:xfrm flipH="1">
            <a:off x="1481138" y="2832100"/>
            <a:ext cx="1952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48"/>
          <p:cNvSpPr>
            <a:spLocks noChangeShapeType="1"/>
          </p:cNvSpPr>
          <p:nvPr/>
        </p:nvSpPr>
        <p:spPr bwMode="auto">
          <a:xfrm flipH="1">
            <a:off x="1492250" y="3273425"/>
            <a:ext cx="1952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Line 49"/>
          <p:cNvSpPr>
            <a:spLocks noChangeShapeType="1"/>
          </p:cNvSpPr>
          <p:nvPr/>
        </p:nvSpPr>
        <p:spPr bwMode="auto">
          <a:xfrm flipH="1">
            <a:off x="3084513" y="1906588"/>
            <a:ext cx="2595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3" name="Line 50"/>
          <p:cNvSpPr>
            <a:spLocks noChangeShapeType="1"/>
          </p:cNvSpPr>
          <p:nvPr/>
        </p:nvSpPr>
        <p:spPr bwMode="auto">
          <a:xfrm>
            <a:off x="2700338" y="3284538"/>
            <a:ext cx="0" cy="1128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4" name="Line 51"/>
          <p:cNvSpPr>
            <a:spLocks noChangeShapeType="1"/>
          </p:cNvSpPr>
          <p:nvPr/>
        </p:nvSpPr>
        <p:spPr bwMode="auto">
          <a:xfrm>
            <a:off x="3095625" y="1906588"/>
            <a:ext cx="0" cy="925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5" name="Line 52"/>
          <p:cNvSpPr>
            <a:spLocks noChangeShapeType="1"/>
          </p:cNvSpPr>
          <p:nvPr/>
        </p:nvSpPr>
        <p:spPr bwMode="auto">
          <a:xfrm>
            <a:off x="5103813" y="3046413"/>
            <a:ext cx="881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53"/>
          <p:cNvSpPr>
            <a:spLocks noChangeShapeType="1"/>
          </p:cNvSpPr>
          <p:nvPr/>
        </p:nvSpPr>
        <p:spPr bwMode="auto">
          <a:xfrm>
            <a:off x="5691188" y="1906588"/>
            <a:ext cx="0" cy="1128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Rectangle 54"/>
          <p:cNvSpPr>
            <a:spLocks noChangeArrowheads="1"/>
          </p:cNvSpPr>
          <p:nvPr/>
        </p:nvSpPr>
        <p:spPr bwMode="auto">
          <a:xfrm>
            <a:off x="4013200" y="1819275"/>
            <a:ext cx="534988" cy="15716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48" name="Rectangle 55"/>
          <p:cNvSpPr>
            <a:spLocks noChangeArrowheads="1"/>
          </p:cNvSpPr>
          <p:nvPr/>
        </p:nvSpPr>
        <p:spPr bwMode="auto">
          <a:xfrm>
            <a:off x="2011363" y="2747963"/>
            <a:ext cx="534987" cy="157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49" name="Rectangle 56"/>
          <p:cNvSpPr>
            <a:spLocks noChangeArrowheads="1"/>
          </p:cNvSpPr>
          <p:nvPr/>
        </p:nvSpPr>
        <p:spPr bwMode="auto">
          <a:xfrm>
            <a:off x="2025650" y="3192463"/>
            <a:ext cx="534988" cy="157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50" name="Rectangle 57"/>
          <p:cNvSpPr>
            <a:spLocks noChangeArrowheads="1"/>
          </p:cNvSpPr>
          <p:nvPr/>
        </p:nvSpPr>
        <p:spPr bwMode="auto">
          <a:xfrm rot="5400000">
            <a:off x="2436813" y="3849687"/>
            <a:ext cx="534988" cy="157163"/>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3851" name="Group 58"/>
          <p:cNvGrpSpPr>
            <a:grpSpLocks/>
          </p:cNvGrpSpPr>
          <p:nvPr/>
        </p:nvGrpSpPr>
        <p:grpSpPr bwMode="auto">
          <a:xfrm>
            <a:off x="2540000" y="4435475"/>
            <a:ext cx="339725" cy="90488"/>
            <a:chOff x="1613" y="3022"/>
            <a:chExt cx="214" cy="57"/>
          </a:xfrm>
        </p:grpSpPr>
        <p:sp>
          <p:nvSpPr>
            <p:cNvPr id="33863" name="Line 59"/>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4" name="Line 60"/>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5" name="Line 61"/>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52" name="Oval 62"/>
          <p:cNvSpPr>
            <a:spLocks noChangeArrowheads="1"/>
          </p:cNvSpPr>
          <p:nvPr/>
        </p:nvSpPr>
        <p:spPr bwMode="auto">
          <a:xfrm>
            <a:off x="1401763" y="2787650"/>
            <a:ext cx="88900" cy="88900"/>
          </a:xfrm>
          <a:prstGeom prst="ellipse">
            <a:avLst/>
          </a:prstGeom>
          <a:solidFill>
            <a:schemeClr val="bg1"/>
          </a:solidFill>
          <a:ln w="9525">
            <a:solidFill>
              <a:schemeClr val="tx1"/>
            </a:solidFill>
            <a:round/>
            <a:headEnd/>
            <a:tailEnd/>
          </a:ln>
        </p:spPr>
        <p:txBody>
          <a:bodyPr wrap="none" anchor="ctr"/>
          <a:lstStyle/>
          <a:p>
            <a:endParaRPr lang="en-US"/>
          </a:p>
        </p:txBody>
      </p:sp>
      <p:sp>
        <p:nvSpPr>
          <p:cNvPr id="33853" name="Oval 63"/>
          <p:cNvSpPr>
            <a:spLocks noChangeArrowheads="1"/>
          </p:cNvSpPr>
          <p:nvPr/>
        </p:nvSpPr>
        <p:spPr bwMode="auto">
          <a:xfrm>
            <a:off x="1397000" y="3235325"/>
            <a:ext cx="88900" cy="88900"/>
          </a:xfrm>
          <a:prstGeom prst="ellipse">
            <a:avLst/>
          </a:prstGeom>
          <a:solidFill>
            <a:schemeClr val="bg1"/>
          </a:solidFill>
          <a:ln w="9525">
            <a:solidFill>
              <a:schemeClr val="tx1"/>
            </a:solidFill>
            <a:round/>
            <a:headEnd/>
            <a:tailEnd/>
          </a:ln>
        </p:spPr>
        <p:txBody>
          <a:bodyPr wrap="none" anchor="ctr"/>
          <a:lstStyle/>
          <a:p>
            <a:endParaRPr lang="en-US"/>
          </a:p>
        </p:txBody>
      </p:sp>
      <p:sp>
        <p:nvSpPr>
          <p:cNvPr id="33854" name="Line 64"/>
          <p:cNvSpPr>
            <a:spLocks noChangeShapeType="1"/>
          </p:cNvSpPr>
          <p:nvPr/>
        </p:nvSpPr>
        <p:spPr bwMode="auto">
          <a:xfrm flipH="1">
            <a:off x="1085850" y="2832100"/>
            <a:ext cx="293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5" name="Line 65"/>
          <p:cNvSpPr>
            <a:spLocks noChangeShapeType="1"/>
          </p:cNvSpPr>
          <p:nvPr/>
        </p:nvSpPr>
        <p:spPr bwMode="auto">
          <a:xfrm>
            <a:off x="1074738" y="2832100"/>
            <a:ext cx="0" cy="827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66"/>
          <p:cNvSpPr>
            <a:spLocks noChangeShapeType="1"/>
          </p:cNvSpPr>
          <p:nvPr/>
        </p:nvSpPr>
        <p:spPr bwMode="auto">
          <a:xfrm flipH="1">
            <a:off x="1081088" y="3279775"/>
            <a:ext cx="293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57" name="Group 67"/>
          <p:cNvGrpSpPr>
            <a:grpSpLocks/>
          </p:cNvGrpSpPr>
          <p:nvPr/>
        </p:nvGrpSpPr>
        <p:grpSpPr bwMode="auto">
          <a:xfrm>
            <a:off x="909638" y="3675063"/>
            <a:ext cx="339725" cy="90487"/>
            <a:chOff x="1613" y="3022"/>
            <a:chExt cx="214" cy="57"/>
          </a:xfrm>
        </p:grpSpPr>
        <p:sp>
          <p:nvSpPr>
            <p:cNvPr id="33860" name="Line 68"/>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1" name="Line 69"/>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2" name="Line 70"/>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58" name="Oval 71"/>
          <p:cNvSpPr>
            <a:spLocks noChangeArrowheads="1"/>
          </p:cNvSpPr>
          <p:nvPr/>
        </p:nvSpPr>
        <p:spPr bwMode="auto">
          <a:xfrm>
            <a:off x="3643313" y="3201988"/>
            <a:ext cx="142875" cy="152400"/>
          </a:xfrm>
          <a:prstGeom prst="ellipse">
            <a:avLst/>
          </a:prstGeom>
          <a:solidFill>
            <a:schemeClr val="bg1"/>
          </a:solidFill>
          <a:ln w="11113" cap="rnd">
            <a:solidFill>
              <a:srgbClr val="000000"/>
            </a:solidFill>
            <a:round/>
            <a:headEnd/>
            <a:tailEnd/>
          </a:ln>
        </p:spPr>
        <p:txBody>
          <a:bodyPr/>
          <a:lstStyle/>
          <a:p>
            <a:endParaRPr lang="en-US"/>
          </a:p>
        </p:txBody>
      </p:sp>
      <p:sp>
        <p:nvSpPr>
          <p:cNvPr id="33859" name="Rectangle 7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D80DE25-A836-405F-88B9-EEC1EEF76972}" type="slidenum">
              <a:rPr lang="en-GB" altLang="en-US" sz="1200" smtClean="0">
                <a:latin typeface="Garamond" pitchFamily="18" charset="0"/>
              </a:rPr>
              <a:pPr eaLnBrk="1" hangingPunct="1"/>
              <a:t>35</a:t>
            </a:fld>
            <a:endParaRPr lang="en-GB" altLang="en-US" sz="1200" smtClean="0">
              <a:latin typeface="Garamond" pitchFamily="18" charset="0"/>
            </a:endParaRPr>
          </a:p>
        </p:txBody>
      </p:sp>
      <p:grpSp>
        <p:nvGrpSpPr>
          <p:cNvPr id="34819" name="Group 84"/>
          <p:cNvGrpSpPr>
            <a:grpSpLocks/>
          </p:cNvGrpSpPr>
          <p:nvPr/>
        </p:nvGrpSpPr>
        <p:grpSpPr bwMode="auto">
          <a:xfrm>
            <a:off x="407988" y="1006475"/>
            <a:ext cx="4343400" cy="722313"/>
            <a:chOff x="333375" y="962209"/>
            <a:chExt cx="4343556" cy="721838"/>
          </a:xfrm>
        </p:grpSpPr>
        <p:sp>
          <p:nvSpPr>
            <p:cNvPr id="34900" name="Text Box 3"/>
            <p:cNvSpPr txBox="1">
              <a:spLocks noChangeArrowheads="1"/>
            </p:cNvSpPr>
            <p:nvPr/>
          </p:nvSpPr>
          <p:spPr bwMode="auto">
            <a:xfrm>
              <a:off x="333375" y="1122363"/>
              <a:ext cx="2908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 contribution from V</a:t>
              </a:r>
              <a:r>
                <a:rPr lang="en-US" baseline="-25000"/>
                <a:t>os</a:t>
              </a:r>
              <a:r>
                <a:rPr lang="en-US" sz="1800"/>
                <a:t> </a:t>
              </a:r>
            </a:p>
          </p:txBody>
        </p:sp>
        <p:graphicFrame>
          <p:nvGraphicFramePr>
            <p:cNvPr id="34901" name="Object 4"/>
            <p:cNvGraphicFramePr>
              <a:graphicFrameLocks noChangeAspect="1"/>
            </p:cNvGraphicFramePr>
            <p:nvPr/>
          </p:nvGraphicFramePr>
          <p:xfrm>
            <a:off x="2817474" y="962209"/>
            <a:ext cx="1859457" cy="721838"/>
          </p:xfrm>
          <a:graphic>
            <a:graphicData uri="http://schemas.openxmlformats.org/presentationml/2006/ole">
              <mc:AlternateContent xmlns:mc="http://schemas.openxmlformats.org/markup-compatibility/2006">
                <mc:Choice xmlns:v="urn:schemas-microsoft-com:vml" Requires="v">
                  <p:oleObj spid="_x0000_s34942" name="Equation" r:id="rId4" imgW="1091726" imgH="482391" progId="Equation.3">
                    <p:embed/>
                  </p:oleObj>
                </mc:Choice>
                <mc:Fallback>
                  <p:oleObj name="Equation" r:id="rId4" imgW="1091726" imgH="48239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474" y="962209"/>
                          <a:ext cx="1859457" cy="72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20" name="Group 89"/>
          <p:cNvGrpSpPr>
            <a:grpSpLocks/>
          </p:cNvGrpSpPr>
          <p:nvPr/>
        </p:nvGrpSpPr>
        <p:grpSpPr bwMode="auto">
          <a:xfrm>
            <a:off x="4451350" y="779463"/>
            <a:ext cx="4376738" cy="2671762"/>
            <a:chOff x="3152" y="455"/>
            <a:chExt cx="2451" cy="1540"/>
          </a:xfrm>
        </p:grpSpPr>
        <p:sp>
          <p:nvSpPr>
            <p:cNvPr id="34832" name="Line 6"/>
            <p:cNvSpPr>
              <a:spLocks noChangeShapeType="1"/>
            </p:cNvSpPr>
            <p:nvPr/>
          </p:nvSpPr>
          <p:spPr bwMode="auto">
            <a:xfrm flipH="1">
              <a:off x="4105" y="1381"/>
              <a:ext cx="439"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Freeform 7"/>
            <p:cNvSpPr>
              <a:spLocks noEditPoints="1"/>
            </p:cNvSpPr>
            <p:nvPr/>
          </p:nvSpPr>
          <p:spPr bwMode="auto">
            <a:xfrm>
              <a:off x="4350" y="1224"/>
              <a:ext cx="37" cy="100"/>
            </a:xfrm>
            <a:custGeom>
              <a:avLst/>
              <a:gdLst>
                <a:gd name="T0" fmla="*/ 0 w 95"/>
                <a:gd name="T1" fmla="*/ 0 h 253"/>
                <a:gd name="T2" fmla="*/ 0 w 95"/>
                <a:gd name="T3" fmla="*/ 0 h 253"/>
                <a:gd name="T4" fmla="*/ 0 w 95"/>
                <a:gd name="T5" fmla="*/ 0 h 253"/>
                <a:gd name="T6" fmla="*/ 0 w 95"/>
                <a:gd name="T7" fmla="*/ 0 h 253"/>
                <a:gd name="T8" fmla="*/ 0 w 95"/>
                <a:gd name="T9" fmla="*/ 0 h 253"/>
                <a:gd name="T10" fmla="*/ 0 w 95"/>
                <a:gd name="T11" fmla="*/ 0 h 253"/>
                <a:gd name="T12" fmla="*/ 0 w 95"/>
                <a:gd name="T13" fmla="*/ 0 h 253"/>
                <a:gd name="T14" fmla="*/ 0 w 95"/>
                <a:gd name="T15" fmla="*/ 0 h 253"/>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3"/>
                <a:gd name="T26" fmla="*/ 95 w 9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3">
                  <a:moveTo>
                    <a:pt x="32" y="253"/>
                  </a:moveTo>
                  <a:lnTo>
                    <a:pt x="64" y="253"/>
                  </a:lnTo>
                  <a:moveTo>
                    <a:pt x="16" y="236"/>
                  </a:moveTo>
                  <a:lnTo>
                    <a:pt x="79" y="236"/>
                  </a:lnTo>
                  <a:moveTo>
                    <a:pt x="0" y="219"/>
                  </a:moveTo>
                  <a:lnTo>
                    <a:pt x="95" y="219"/>
                  </a:lnTo>
                  <a:moveTo>
                    <a:pt x="48" y="0"/>
                  </a:moveTo>
                  <a:lnTo>
                    <a:pt x="48" y="219"/>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4" name="Oval 8"/>
            <p:cNvSpPr>
              <a:spLocks noChangeArrowheads="1"/>
            </p:cNvSpPr>
            <p:nvPr/>
          </p:nvSpPr>
          <p:spPr bwMode="auto">
            <a:xfrm>
              <a:off x="4099" y="1374"/>
              <a:ext cx="12" cy="13"/>
            </a:xfrm>
            <a:prstGeom prst="ellipse">
              <a:avLst/>
            </a:prstGeom>
            <a:solidFill>
              <a:srgbClr val="FFFFFF"/>
            </a:solidFill>
            <a:ln w="0">
              <a:solidFill>
                <a:srgbClr val="000000"/>
              </a:solidFill>
              <a:round/>
              <a:headEnd/>
              <a:tailEnd/>
            </a:ln>
          </p:spPr>
          <p:txBody>
            <a:bodyPr/>
            <a:lstStyle/>
            <a:p>
              <a:endParaRPr lang="en-US"/>
            </a:p>
          </p:txBody>
        </p:sp>
        <p:sp>
          <p:nvSpPr>
            <p:cNvPr id="34835" name="Oval 9"/>
            <p:cNvSpPr>
              <a:spLocks noChangeArrowheads="1"/>
            </p:cNvSpPr>
            <p:nvPr/>
          </p:nvSpPr>
          <p:spPr bwMode="auto">
            <a:xfrm>
              <a:off x="4099" y="1374"/>
              <a:ext cx="12" cy="13"/>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6" name="Oval 10"/>
            <p:cNvSpPr>
              <a:spLocks noChangeArrowheads="1"/>
            </p:cNvSpPr>
            <p:nvPr/>
          </p:nvSpPr>
          <p:spPr bwMode="auto">
            <a:xfrm>
              <a:off x="4099" y="1156"/>
              <a:ext cx="12" cy="12"/>
            </a:xfrm>
            <a:prstGeom prst="ellipse">
              <a:avLst/>
            </a:prstGeom>
            <a:solidFill>
              <a:srgbClr val="FFFFFF"/>
            </a:solidFill>
            <a:ln w="0">
              <a:solidFill>
                <a:srgbClr val="000000"/>
              </a:solidFill>
              <a:round/>
              <a:headEnd/>
              <a:tailEnd/>
            </a:ln>
          </p:spPr>
          <p:txBody>
            <a:bodyPr/>
            <a:lstStyle/>
            <a:p>
              <a:endParaRPr lang="en-US"/>
            </a:p>
          </p:txBody>
        </p:sp>
        <p:sp>
          <p:nvSpPr>
            <p:cNvPr id="34837" name="Oval 11"/>
            <p:cNvSpPr>
              <a:spLocks noChangeArrowheads="1"/>
            </p:cNvSpPr>
            <p:nvPr/>
          </p:nvSpPr>
          <p:spPr bwMode="auto">
            <a:xfrm>
              <a:off x="4099" y="1156"/>
              <a:ext cx="12"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8" name="Rectangle 12"/>
            <p:cNvSpPr>
              <a:spLocks noChangeArrowheads="1"/>
            </p:cNvSpPr>
            <p:nvPr/>
          </p:nvSpPr>
          <p:spPr bwMode="auto">
            <a:xfrm>
              <a:off x="4199" y="1428"/>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os</a:t>
              </a:r>
              <a:endParaRPr lang="en-US" sz="1800"/>
            </a:p>
          </p:txBody>
        </p:sp>
        <p:sp>
          <p:nvSpPr>
            <p:cNvPr id="34839" name="Rectangle 13"/>
            <p:cNvSpPr>
              <a:spLocks noChangeArrowheads="1"/>
            </p:cNvSpPr>
            <p:nvPr/>
          </p:nvSpPr>
          <p:spPr bwMode="auto">
            <a:xfrm>
              <a:off x="4552" y="1287"/>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4840" name="Rectangle 14"/>
            <p:cNvSpPr>
              <a:spLocks noChangeArrowheads="1"/>
            </p:cNvSpPr>
            <p:nvPr/>
          </p:nvSpPr>
          <p:spPr bwMode="auto">
            <a:xfrm>
              <a:off x="4576" y="1117"/>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4841" name="Line 15"/>
            <p:cNvSpPr>
              <a:spLocks noChangeShapeType="1"/>
            </p:cNvSpPr>
            <p:nvPr/>
          </p:nvSpPr>
          <p:spPr bwMode="auto">
            <a:xfrm>
              <a:off x="4544" y="1117"/>
              <a:ext cx="0" cy="30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16"/>
            <p:cNvSpPr>
              <a:spLocks noChangeShapeType="1"/>
            </p:cNvSpPr>
            <p:nvPr/>
          </p:nvSpPr>
          <p:spPr bwMode="auto">
            <a:xfrm flipV="1">
              <a:off x="4544" y="1268"/>
              <a:ext cx="244" cy="14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17"/>
            <p:cNvSpPr>
              <a:spLocks noChangeShapeType="1"/>
            </p:cNvSpPr>
            <p:nvPr/>
          </p:nvSpPr>
          <p:spPr bwMode="auto">
            <a:xfrm>
              <a:off x="4544" y="1117"/>
              <a:ext cx="244" cy="15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18"/>
            <p:cNvSpPr>
              <a:spLocks noChangeShapeType="1"/>
            </p:cNvSpPr>
            <p:nvPr/>
          </p:nvSpPr>
          <p:spPr bwMode="auto">
            <a:xfrm flipH="1">
              <a:off x="4103" y="1161"/>
              <a:ext cx="441"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Oval 19"/>
            <p:cNvSpPr>
              <a:spLocks noChangeArrowheads="1"/>
            </p:cNvSpPr>
            <p:nvPr/>
          </p:nvSpPr>
          <p:spPr bwMode="auto">
            <a:xfrm>
              <a:off x="4333" y="1211"/>
              <a:ext cx="71" cy="76"/>
            </a:xfrm>
            <a:prstGeom prst="ellipse">
              <a:avLst/>
            </a:prstGeom>
            <a:solidFill>
              <a:srgbClr val="FFFFFF"/>
            </a:solidFill>
            <a:ln w="0">
              <a:solidFill>
                <a:srgbClr val="000000"/>
              </a:solidFill>
              <a:round/>
              <a:headEnd/>
              <a:tailEnd/>
            </a:ln>
          </p:spPr>
          <p:txBody>
            <a:bodyPr/>
            <a:lstStyle/>
            <a:p>
              <a:endParaRPr lang="en-US"/>
            </a:p>
          </p:txBody>
        </p:sp>
        <p:sp>
          <p:nvSpPr>
            <p:cNvPr id="34846" name="Oval 20"/>
            <p:cNvSpPr>
              <a:spLocks noChangeArrowheads="1"/>
            </p:cNvSpPr>
            <p:nvPr/>
          </p:nvSpPr>
          <p:spPr bwMode="auto">
            <a:xfrm>
              <a:off x="4333" y="1211"/>
              <a:ext cx="71" cy="76"/>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7" name="Line 21"/>
            <p:cNvSpPr>
              <a:spLocks noChangeShapeType="1"/>
            </p:cNvSpPr>
            <p:nvPr/>
          </p:nvSpPr>
          <p:spPr bwMode="auto">
            <a:xfrm flipV="1">
              <a:off x="4369" y="1161"/>
              <a:ext cx="0" cy="5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Rectangle 22"/>
            <p:cNvSpPr>
              <a:spLocks noChangeArrowheads="1"/>
            </p:cNvSpPr>
            <p:nvPr/>
          </p:nvSpPr>
          <p:spPr bwMode="auto">
            <a:xfrm>
              <a:off x="4266" y="1382"/>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4849" name="Rectangle 23"/>
            <p:cNvSpPr>
              <a:spLocks noChangeArrowheads="1"/>
            </p:cNvSpPr>
            <p:nvPr/>
          </p:nvSpPr>
          <p:spPr bwMode="auto">
            <a:xfrm>
              <a:off x="4425" y="1430"/>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Bp</a:t>
              </a:r>
              <a:endParaRPr lang="en-US" sz="1100" baseline="30000">
                <a:solidFill>
                  <a:srgbClr val="000000"/>
                </a:solidFill>
              </a:endParaRPr>
            </a:p>
          </p:txBody>
        </p:sp>
        <p:sp>
          <p:nvSpPr>
            <p:cNvPr id="34850" name="Oval 24"/>
            <p:cNvSpPr>
              <a:spLocks noChangeArrowheads="1"/>
            </p:cNvSpPr>
            <p:nvPr/>
          </p:nvSpPr>
          <p:spPr bwMode="auto">
            <a:xfrm>
              <a:off x="4363" y="1156"/>
              <a:ext cx="12" cy="12"/>
            </a:xfrm>
            <a:prstGeom prst="ellipse">
              <a:avLst/>
            </a:prstGeom>
            <a:solidFill>
              <a:srgbClr val="000000"/>
            </a:solidFill>
            <a:ln w="0">
              <a:solidFill>
                <a:srgbClr val="000000"/>
              </a:solidFill>
              <a:round/>
              <a:headEnd/>
              <a:tailEnd/>
            </a:ln>
          </p:spPr>
          <p:txBody>
            <a:bodyPr/>
            <a:lstStyle/>
            <a:p>
              <a:endParaRPr lang="en-US"/>
            </a:p>
          </p:txBody>
        </p:sp>
        <p:sp>
          <p:nvSpPr>
            <p:cNvPr id="34851" name="Oval 25"/>
            <p:cNvSpPr>
              <a:spLocks noChangeArrowheads="1"/>
            </p:cNvSpPr>
            <p:nvPr/>
          </p:nvSpPr>
          <p:spPr bwMode="auto">
            <a:xfrm>
              <a:off x="4363" y="1156"/>
              <a:ext cx="12"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2" name="Freeform 26"/>
            <p:cNvSpPr>
              <a:spLocks noEditPoints="1"/>
            </p:cNvSpPr>
            <p:nvPr/>
          </p:nvSpPr>
          <p:spPr bwMode="auto">
            <a:xfrm>
              <a:off x="4350" y="1444"/>
              <a:ext cx="37" cy="99"/>
            </a:xfrm>
            <a:custGeom>
              <a:avLst/>
              <a:gdLst>
                <a:gd name="T0" fmla="*/ 0 w 95"/>
                <a:gd name="T1" fmla="*/ 0 h 254"/>
                <a:gd name="T2" fmla="*/ 0 w 95"/>
                <a:gd name="T3" fmla="*/ 0 h 254"/>
                <a:gd name="T4" fmla="*/ 0 w 95"/>
                <a:gd name="T5" fmla="*/ 0 h 254"/>
                <a:gd name="T6" fmla="*/ 0 w 95"/>
                <a:gd name="T7" fmla="*/ 0 h 254"/>
                <a:gd name="T8" fmla="*/ 0 w 95"/>
                <a:gd name="T9" fmla="*/ 0 h 254"/>
                <a:gd name="T10" fmla="*/ 0 w 95"/>
                <a:gd name="T11" fmla="*/ 0 h 254"/>
                <a:gd name="T12" fmla="*/ 0 w 95"/>
                <a:gd name="T13" fmla="*/ 0 h 254"/>
                <a:gd name="T14" fmla="*/ 0 w 95"/>
                <a:gd name="T15" fmla="*/ 0 h 25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4"/>
                <a:gd name="T26" fmla="*/ 95 w 95"/>
                <a:gd name="T27" fmla="*/ 254 h 2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4">
                  <a:moveTo>
                    <a:pt x="32" y="254"/>
                  </a:moveTo>
                  <a:lnTo>
                    <a:pt x="64" y="254"/>
                  </a:lnTo>
                  <a:moveTo>
                    <a:pt x="16" y="237"/>
                  </a:moveTo>
                  <a:lnTo>
                    <a:pt x="79" y="237"/>
                  </a:lnTo>
                  <a:moveTo>
                    <a:pt x="0" y="220"/>
                  </a:moveTo>
                  <a:lnTo>
                    <a:pt x="95" y="220"/>
                  </a:lnTo>
                  <a:moveTo>
                    <a:pt x="48" y="0"/>
                  </a:moveTo>
                  <a:lnTo>
                    <a:pt x="48" y="22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3" name="Line 27"/>
            <p:cNvSpPr>
              <a:spLocks noChangeShapeType="1"/>
            </p:cNvSpPr>
            <p:nvPr/>
          </p:nvSpPr>
          <p:spPr bwMode="auto">
            <a:xfrm flipV="1">
              <a:off x="4369" y="1381"/>
              <a:ext cx="0" cy="4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Oval 28"/>
            <p:cNvSpPr>
              <a:spLocks noChangeArrowheads="1"/>
            </p:cNvSpPr>
            <p:nvPr/>
          </p:nvSpPr>
          <p:spPr bwMode="auto">
            <a:xfrm>
              <a:off x="4363" y="1374"/>
              <a:ext cx="12" cy="13"/>
            </a:xfrm>
            <a:prstGeom prst="ellipse">
              <a:avLst/>
            </a:prstGeom>
            <a:solidFill>
              <a:srgbClr val="000000"/>
            </a:solidFill>
            <a:ln w="0">
              <a:solidFill>
                <a:srgbClr val="000000"/>
              </a:solidFill>
              <a:round/>
              <a:headEnd/>
              <a:tailEnd/>
            </a:ln>
          </p:spPr>
          <p:txBody>
            <a:bodyPr/>
            <a:lstStyle/>
            <a:p>
              <a:endParaRPr lang="en-US"/>
            </a:p>
          </p:txBody>
        </p:sp>
        <p:sp>
          <p:nvSpPr>
            <p:cNvPr id="34855" name="Oval 29"/>
            <p:cNvSpPr>
              <a:spLocks noChangeArrowheads="1"/>
            </p:cNvSpPr>
            <p:nvPr/>
          </p:nvSpPr>
          <p:spPr bwMode="auto">
            <a:xfrm>
              <a:off x="4363" y="1374"/>
              <a:ext cx="12" cy="13"/>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6" name="Freeform 30"/>
            <p:cNvSpPr>
              <a:spLocks noEditPoints="1"/>
            </p:cNvSpPr>
            <p:nvPr/>
          </p:nvSpPr>
          <p:spPr bwMode="auto">
            <a:xfrm>
              <a:off x="4162" y="853"/>
              <a:ext cx="4" cy="852"/>
            </a:xfrm>
            <a:custGeom>
              <a:avLst/>
              <a:gdLst>
                <a:gd name="T0" fmla="*/ 0 w 16"/>
                <a:gd name="T1" fmla="*/ 0 h 4649"/>
                <a:gd name="T2" fmla="*/ 0 w 16"/>
                <a:gd name="T3" fmla="*/ 0 h 4649"/>
                <a:gd name="T4" fmla="*/ 0 w 16"/>
                <a:gd name="T5" fmla="*/ 0 h 4649"/>
                <a:gd name="T6" fmla="*/ 0 w 16"/>
                <a:gd name="T7" fmla="*/ 0 h 4649"/>
                <a:gd name="T8" fmla="*/ 0 w 16"/>
                <a:gd name="T9" fmla="*/ 0 h 4649"/>
                <a:gd name="T10" fmla="*/ 0 w 16"/>
                <a:gd name="T11" fmla="*/ 0 h 4649"/>
                <a:gd name="T12" fmla="*/ 0 w 16"/>
                <a:gd name="T13" fmla="*/ 0 h 4649"/>
                <a:gd name="T14" fmla="*/ 0 w 16"/>
                <a:gd name="T15" fmla="*/ 0 h 4649"/>
                <a:gd name="T16" fmla="*/ 0 w 16"/>
                <a:gd name="T17" fmla="*/ 0 h 4649"/>
                <a:gd name="T18" fmla="*/ 0 w 16"/>
                <a:gd name="T19" fmla="*/ 0 h 4649"/>
                <a:gd name="T20" fmla="*/ 0 w 16"/>
                <a:gd name="T21" fmla="*/ 0 h 4649"/>
                <a:gd name="T22" fmla="*/ 0 w 16"/>
                <a:gd name="T23" fmla="*/ 0 h 4649"/>
                <a:gd name="T24" fmla="*/ 0 w 16"/>
                <a:gd name="T25" fmla="*/ 0 h 4649"/>
                <a:gd name="T26" fmla="*/ 0 w 16"/>
                <a:gd name="T27" fmla="*/ 0 h 4649"/>
                <a:gd name="T28" fmla="*/ 0 w 16"/>
                <a:gd name="T29" fmla="*/ 0 h 4649"/>
                <a:gd name="T30" fmla="*/ 0 w 16"/>
                <a:gd name="T31" fmla="*/ 0 h 4649"/>
                <a:gd name="T32" fmla="*/ 0 w 16"/>
                <a:gd name="T33" fmla="*/ 0 h 4649"/>
                <a:gd name="T34" fmla="*/ 0 w 16"/>
                <a:gd name="T35" fmla="*/ 0 h 4649"/>
                <a:gd name="T36" fmla="*/ 0 w 16"/>
                <a:gd name="T37" fmla="*/ 0 h 4649"/>
                <a:gd name="T38" fmla="*/ 0 w 16"/>
                <a:gd name="T39" fmla="*/ 0 h 4649"/>
                <a:gd name="T40" fmla="*/ 0 w 16"/>
                <a:gd name="T41" fmla="*/ 0 h 4649"/>
                <a:gd name="T42" fmla="*/ 0 w 16"/>
                <a:gd name="T43" fmla="*/ 0 h 4649"/>
                <a:gd name="T44" fmla="*/ 0 w 16"/>
                <a:gd name="T45" fmla="*/ 0 h 4649"/>
                <a:gd name="T46" fmla="*/ 0 w 16"/>
                <a:gd name="T47" fmla="*/ 0 h 4649"/>
                <a:gd name="T48" fmla="*/ 0 w 16"/>
                <a:gd name="T49" fmla="*/ 0 h 4649"/>
                <a:gd name="T50" fmla="*/ 0 w 16"/>
                <a:gd name="T51" fmla="*/ 0 h 4649"/>
                <a:gd name="T52" fmla="*/ 0 w 16"/>
                <a:gd name="T53" fmla="*/ 0 h 4649"/>
                <a:gd name="T54" fmla="*/ 0 w 16"/>
                <a:gd name="T55" fmla="*/ 0 h 4649"/>
                <a:gd name="T56" fmla="*/ 0 w 16"/>
                <a:gd name="T57" fmla="*/ 0 h 4649"/>
                <a:gd name="T58" fmla="*/ 0 w 16"/>
                <a:gd name="T59" fmla="*/ 0 h 4649"/>
                <a:gd name="T60" fmla="*/ 0 w 16"/>
                <a:gd name="T61" fmla="*/ 0 h 4649"/>
                <a:gd name="T62" fmla="*/ 0 w 16"/>
                <a:gd name="T63" fmla="*/ 0 h 4649"/>
                <a:gd name="T64" fmla="*/ 0 w 16"/>
                <a:gd name="T65" fmla="*/ 0 h 4649"/>
                <a:gd name="T66" fmla="*/ 0 w 16"/>
                <a:gd name="T67" fmla="*/ 0 h 4649"/>
                <a:gd name="T68" fmla="*/ 0 w 16"/>
                <a:gd name="T69" fmla="*/ 0 h 4649"/>
                <a:gd name="T70" fmla="*/ 0 w 16"/>
                <a:gd name="T71" fmla="*/ 0 h 4649"/>
                <a:gd name="T72" fmla="*/ 0 w 16"/>
                <a:gd name="T73" fmla="*/ 0 h 4649"/>
                <a:gd name="T74" fmla="*/ 0 w 16"/>
                <a:gd name="T75" fmla="*/ 0 h 4649"/>
                <a:gd name="T76" fmla="*/ 0 w 16"/>
                <a:gd name="T77" fmla="*/ 0 h 4649"/>
                <a:gd name="T78" fmla="*/ 0 w 16"/>
                <a:gd name="T79" fmla="*/ 0 h 4649"/>
                <a:gd name="T80" fmla="*/ 0 w 16"/>
                <a:gd name="T81" fmla="*/ 0 h 4649"/>
                <a:gd name="T82" fmla="*/ 0 w 16"/>
                <a:gd name="T83" fmla="*/ 0 h 4649"/>
                <a:gd name="T84" fmla="*/ 0 w 16"/>
                <a:gd name="T85" fmla="*/ 0 h 4649"/>
                <a:gd name="T86" fmla="*/ 0 w 16"/>
                <a:gd name="T87" fmla="*/ 0 h 4649"/>
                <a:gd name="T88" fmla="*/ 0 w 16"/>
                <a:gd name="T89" fmla="*/ 0 h 4649"/>
                <a:gd name="T90" fmla="*/ 0 w 16"/>
                <a:gd name="T91" fmla="*/ 0 h 4649"/>
                <a:gd name="T92" fmla="*/ 0 w 16"/>
                <a:gd name="T93" fmla="*/ 0 h 4649"/>
                <a:gd name="T94" fmla="*/ 0 w 16"/>
                <a:gd name="T95" fmla="*/ 0 h 4649"/>
                <a:gd name="T96" fmla="*/ 0 w 16"/>
                <a:gd name="T97" fmla="*/ 0 h 4649"/>
                <a:gd name="T98" fmla="*/ 0 w 16"/>
                <a:gd name="T99" fmla="*/ 0 h 4649"/>
                <a:gd name="T100" fmla="*/ 0 w 16"/>
                <a:gd name="T101" fmla="*/ 0 h 4649"/>
                <a:gd name="T102" fmla="*/ 0 w 16"/>
                <a:gd name="T103" fmla="*/ 0 h 4649"/>
                <a:gd name="T104" fmla="*/ 0 w 16"/>
                <a:gd name="T105" fmla="*/ 0 h 4649"/>
                <a:gd name="T106" fmla="*/ 0 w 16"/>
                <a:gd name="T107" fmla="*/ 0 h 4649"/>
                <a:gd name="T108" fmla="*/ 0 w 16"/>
                <a:gd name="T109" fmla="*/ 0 h 4649"/>
                <a:gd name="T110" fmla="*/ 0 w 16"/>
                <a:gd name="T111" fmla="*/ 0 h 46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
                <a:gd name="T169" fmla="*/ 0 h 4649"/>
                <a:gd name="T170" fmla="*/ 16 w 16"/>
                <a:gd name="T171" fmla="*/ 4649 h 46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 h="4649">
                  <a:moveTo>
                    <a:pt x="16" y="8"/>
                  </a:moveTo>
                  <a:lnTo>
                    <a:pt x="16" y="57"/>
                  </a:lnTo>
                  <a:cubicBezTo>
                    <a:pt x="16" y="61"/>
                    <a:pt x="13" y="65"/>
                    <a:pt x="8" y="65"/>
                  </a:cubicBezTo>
                  <a:cubicBezTo>
                    <a:pt x="4" y="65"/>
                    <a:pt x="0" y="61"/>
                    <a:pt x="0" y="57"/>
                  </a:cubicBezTo>
                  <a:lnTo>
                    <a:pt x="0" y="8"/>
                  </a:lnTo>
                  <a:cubicBezTo>
                    <a:pt x="0" y="3"/>
                    <a:pt x="4" y="0"/>
                    <a:pt x="8" y="0"/>
                  </a:cubicBezTo>
                  <a:cubicBezTo>
                    <a:pt x="13" y="0"/>
                    <a:pt x="16" y="3"/>
                    <a:pt x="16" y="8"/>
                  </a:cubicBezTo>
                  <a:close/>
                  <a:moveTo>
                    <a:pt x="16" y="105"/>
                  </a:moveTo>
                  <a:lnTo>
                    <a:pt x="16" y="154"/>
                  </a:lnTo>
                  <a:cubicBezTo>
                    <a:pt x="16" y="159"/>
                    <a:pt x="13" y="162"/>
                    <a:pt x="8" y="162"/>
                  </a:cubicBezTo>
                  <a:cubicBezTo>
                    <a:pt x="4" y="162"/>
                    <a:pt x="0" y="159"/>
                    <a:pt x="0" y="154"/>
                  </a:cubicBezTo>
                  <a:lnTo>
                    <a:pt x="0" y="105"/>
                  </a:lnTo>
                  <a:cubicBezTo>
                    <a:pt x="0" y="101"/>
                    <a:pt x="4" y="97"/>
                    <a:pt x="8" y="97"/>
                  </a:cubicBezTo>
                  <a:cubicBezTo>
                    <a:pt x="13" y="97"/>
                    <a:pt x="16" y="101"/>
                    <a:pt x="16" y="105"/>
                  </a:cubicBezTo>
                  <a:close/>
                  <a:moveTo>
                    <a:pt x="16" y="203"/>
                  </a:moveTo>
                  <a:lnTo>
                    <a:pt x="16" y="252"/>
                  </a:lnTo>
                  <a:cubicBezTo>
                    <a:pt x="16" y="256"/>
                    <a:pt x="13" y="260"/>
                    <a:pt x="8" y="260"/>
                  </a:cubicBezTo>
                  <a:cubicBezTo>
                    <a:pt x="4" y="260"/>
                    <a:pt x="0" y="256"/>
                    <a:pt x="0" y="252"/>
                  </a:cubicBezTo>
                  <a:lnTo>
                    <a:pt x="0" y="203"/>
                  </a:lnTo>
                  <a:cubicBezTo>
                    <a:pt x="0" y="198"/>
                    <a:pt x="4" y="195"/>
                    <a:pt x="8" y="195"/>
                  </a:cubicBezTo>
                  <a:cubicBezTo>
                    <a:pt x="13" y="195"/>
                    <a:pt x="16" y="198"/>
                    <a:pt x="16" y="203"/>
                  </a:cubicBezTo>
                  <a:close/>
                  <a:moveTo>
                    <a:pt x="16" y="301"/>
                  </a:moveTo>
                  <a:lnTo>
                    <a:pt x="16" y="349"/>
                  </a:lnTo>
                  <a:cubicBezTo>
                    <a:pt x="16" y="354"/>
                    <a:pt x="13" y="357"/>
                    <a:pt x="8" y="357"/>
                  </a:cubicBezTo>
                  <a:cubicBezTo>
                    <a:pt x="4" y="357"/>
                    <a:pt x="0" y="354"/>
                    <a:pt x="0" y="349"/>
                  </a:cubicBezTo>
                  <a:lnTo>
                    <a:pt x="0" y="301"/>
                  </a:lnTo>
                  <a:cubicBezTo>
                    <a:pt x="0" y="296"/>
                    <a:pt x="4" y="292"/>
                    <a:pt x="8" y="292"/>
                  </a:cubicBezTo>
                  <a:cubicBezTo>
                    <a:pt x="13" y="292"/>
                    <a:pt x="16" y="296"/>
                    <a:pt x="16" y="301"/>
                  </a:cubicBezTo>
                  <a:close/>
                  <a:moveTo>
                    <a:pt x="16" y="398"/>
                  </a:moveTo>
                  <a:lnTo>
                    <a:pt x="16" y="447"/>
                  </a:lnTo>
                  <a:cubicBezTo>
                    <a:pt x="16" y="451"/>
                    <a:pt x="13" y="455"/>
                    <a:pt x="8" y="455"/>
                  </a:cubicBezTo>
                  <a:cubicBezTo>
                    <a:pt x="4" y="455"/>
                    <a:pt x="0" y="451"/>
                    <a:pt x="0" y="447"/>
                  </a:cubicBezTo>
                  <a:lnTo>
                    <a:pt x="0" y="398"/>
                  </a:lnTo>
                  <a:cubicBezTo>
                    <a:pt x="0" y="394"/>
                    <a:pt x="4" y="390"/>
                    <a:pt x="8" y="390"/>
                  </a:cubicBezTo>
                  <a:cubicBezTo>
                    <a:pt x="13" y="390"/>
                    <a:pt x="16" y="394"/>
                    <a:pt x="16" y="398"/>
                  </a:cubicBezTo>
                  <a:close/>
                  <a:moveTo>
                    <a:pt x="16" y="496"/>
                  </a:moveTo>
                  <a:lnTo>
                    <a:pt x="16" y="544"/>
                  </a:lnTo>
                  <a:cubicBezTo>
                    <a:pt x="16" y="549"/>
                    <a:pt x="13" y="552"/>
                    <a:pt x="8" y="552"/>
                  </a:cubicBezTo>
                  <a:cubicBezTo>
                    <a:pt x="4" y="552"/>
                    <a:pt x="0" y="549"/>
                    <a:pt x="0" y="544"/>
                  </a:cubicBezTo>
                  <a:lnTo>
                    <a:pt x="0" y="496"/>
                  </a:lnTo>
                  <a:cubicBezTo>
                    <a:pt x="0" y="491"/>
                    <a:pt x="4" y="487"/>
                    <a:pt x="8" y="487"/>
                  </a:cubicBezTo>
                  <a:cubicBezTo>
                    <a:pt x="13" y="487"/>
                    <a:pt x="16" y="491"/>
                    <a:pt x="16" y="496"/>
                  </a:cubicBezTo>
                  <a:close/>
                  <a:moveTo>
                    <a:pt x="16" y="593"/>
                  </a:moveTo>
                  <a:lnTo>
                    <a:pt x="16" y="642"/>
                  </a:lnTo>
                  <a:cubicBezTo>
                    <a:pt x="16" y="646"/>
                    <a:pt x="13" y="650"/>
                    <a:pt x="8" y="650"/>
                  </a:cubicBezTo>
                  <a:cubicBezTo>
                    <a:pt x="4" y="650"/>
                    <a:pt x="0" y="646"/>
                    <a:pt x="0" y="642"/>
                  </a:cubicBezTo>
                  <a:lnTo>
                    <a:pt x="0" y="593"/>
                  </a:lnTo>
                  <a:cubicBezTo>
                    <a:pt x="0" y="589"/>
                    <a:pt x="4" y="585"/>
                    <a:pt x="8" y="585"/>
                  </a:cubicBezTo>
                  <a:cubicBezTo>
                    <a:pt x="13" y="585"/>
                    <a:pt x="16" y="589"/>
                    <a:pt x="16" y="593"/>
                  </a:cubicBezTo>
                  <a:close/>
                  <a:moveTo>
                    <a:pt x="16" y="691"/>
                  </a:moveTo>
                  <a:lnTo>
                    <a:pt x="16" y="739"/>
                  </a:lnTo>
                  <a:cubicBezTo>
                    <a:pt x="16" y="744"/>
                    <a:pt x="13" y="748"/>
                    <a:pt x="8" y="748"/>
                  </a:cubicBezTo>
                  <a:cubicBezTo>
                    <a:pt x="4" y="748"/>
                    <a:pt x="0" y="744"/>
                    <a:pt x="0" y="739"/>
                  </a:cubicBezTo>
                  <a:lnTo>
                    <a:pt x="0" y="691"/>
                  </a:lnTo>
                  <a:cubicBezTo>
                    <a:pt x="0" y="686"/>
                    <a:pt x="4" y="683"/>
                    <a:pt x="8" y="683"/>
                  </a:cubicBezTo>
                  <a:cubicBezTo>
                    <a:pt x="13" y="683"/>
                    <a:pt x="16" y="686"/>
                    <a:pt x="16" y="691"/>
                  </a:cubicBezTo>
                  <a:close/>
                  <a:moveTo>
                    <a:pt x="16" y="788"/>
                  </a:moveTo>
                  <a:lnTo>
                    <a:pt x="16" y="837"/>
                  </a:lnTo>
                  <a:cubicBezTo>
                    <a:pt x="16" y="841"/>
                    <a:pt x="13" y="845"/>
                    <a:pt x="8" y="845"/>
                  </a:cubicBezTo>
                  <a:cubicBezTo>
                    <a:pt x="4" y="845"/>
                    <a:pt x="0" y="841"/>
                    <a:pt x="0" y="837"/>
                  </a:cubicBezTo>
                  <a:lnTo>
                    <a:pt x="0" y="788"/>
                  </a:lnTo>
                  <a:cubicBezTo>
                    <a:pt x="0" y="784"/>
                    <a:pt x="4" y="780"/>
                    <a:pt x="8" y="780"/>
                  </a:cubicBezTo>
                  <a:cubicBezTo>
                    <a:pt x="13" y="780"/>
                    <a:pt x="16" y="784"/>
                    <a:pt x="16" y="788"/>
                  </a:cubicBezTo>
                  <a:close/>
                  <a:moveTo>
                    <a:pt x="16" y="886"/>
                  </a:moveTo>
                  <a:lnTo>
                    <a:pt x="16" y="934"/>
                  </a:lnTo>
                  <a:cubicBezTo>
                    <a:pt x="16" y="939"/>
                    <a:pt x="13" y="943"/>
                    <a:pt x="8" y="943"/>
                  </a:cubicBezTo>
                  <a:cubicBezTo>
                    <a:pt x="4" y="943"/>
                    <a:pt x="0" y="939"/>
                    <a:pt x="0" y="934"/>
                  </a:cubicBezTo>
                  <a:lnTo>
                    <a:pt x="0" y="886"/>
                  </a:lnTo>
                  <a:cubicBezTo>
                    <a:pt x="0" y="881"/>
                    <a:pt x="4" y="878"/>
                    <a:pt x="8" y="878"/>
                  </a:cubicBezTo>
                  <a:cubicBezTo>
                    <a:pt x="13" y="878"/>
                    <a:pt x="16" y="881"/>
                    <a:pt x="16" y="886"/>
                  </a:cubicBezTo>
                  <a:close/>
                  <a:moveTo>
                    <a:pt x="16" y="983"/>
                  </a:moveTo>
                  <a:lnTo>
                    <a:pt x="16" y="1032"/>
                  </a:lnTo>
                  <a:cubicBezTo>
                    <a:pt x="16" y="1037"/>
                    <a:pt x="13" y="1040"/>
                    <a:pt x="8" y="1040"/>
                  </a:cubicBezTo>
                  <a:cubicBezTo>
                    <a:pt x="4" y="1040"/>
                    <a:pt x="0" y="1037"/>
                    <a:pt x="0" y="1032"/>
                  </a:cubicBezTo>
                  <a:lnTo>
                    <a:pt x="0" y="983"/>
                  </a:lnTo>
                  <a:cubicBezTo>
                    <a:pt x="0" y="979"/>
                    <a:pt x="4" y="975"/>
                    <a:pt x="8" y="975"/>
                  </a:cubicBezTo>
                  <a:cubicBezTo>
                    <a:pt x="13" y="975"/>
                    <a:pt x="16" y="979"/>
                    <a:pt x="16" y="983"/>
                  </a:cubicBezTo>
                  <a:close/>
                  <a:moveTo>
                    <a:pt x="16" y="1081"/>
                  </a:moveTo>
                  <a:lnTo>
                    <a:pt x="16" y="1130"/>
                  </a:lnTo>
                  <a:cubicBezTo>
                    <a:pt x="16" y="1134"/>
                    <a:pt x="13" y="1138"/>
                    <a:pt x="8" y="1138"/>
                  </a:cubicBezTo>
                  <a:cubicBezTo>
                    <a:pt x="4" y="1138"/>
                    <a:pt x="0" y="1134"/>
                    <a:pt x="0" y="1130"/>
                  </a:cubicBezTo>
                  <a:lnTo>
                    <a:pt x="0" y="1081"/>
                  </a:lnTo>
                  <a:cubicBezTo>
                    <a:pt x="0" y="1076"/>
                    <a:pt x="4" y="1073"/>
                    <a:pt x="8" y="1073"/>
                  </a:cubicBezTo>
                  <a:cubicBezTo>
                    <a:pt x="13" y="1073"/>
                    <a:pt x="16" y="1076"/>
                    <a:pt x="16" y="1081"/>
                  </a:cubicBezTo>
                  <a:close/>
                  <a:moveTo>
                    <a:pt x="16" y="1178"/>
                  </a:moveTo>
                  <a:lnTo>
                    <a:pt x="16" y="1227"/>
                  </a:lnTo>
                  <a:cubicBezTo>
                    <a:pt x="16" y="1232"/>
                    <a:pt x="13" y="1235"/>
                    <a:pt x="8" y="1235"/>
                  </a:cubicBezTo>
                  <a:cubicBezTo>
                    <a:pt x="4" y="1235"/>
                    <a:pt x="0" y="1232"/>
                    <a:pt x="0" y="1227"/>
                  </a:cubicBezTo>
                  <a:lnTo>
                    <a:pt x="0" y="1178"/>
                  </a:lnTo>
                  <a:cubicBezTo>
                    <a:pt x="0" y="1174"/>
                    <a:pt x="4" y="1170"/>
                    <a:pt x="8" y="1170"/>
                  </a:cubicBezTo>
                  <a:cubicBezTo>
                    <a:pt x="13" y="1170"/>
                    <a:pt x="16" y="1174"/>
                    <a:pt x="16" y="1178"/>
                  </a:cubicBezTo>
                  <a:close/>
                  <a:moveTo>
                    <a:pt x="16" y="1276"/>
                  </a:moveTo>
                  <a:lnTo>
                    <a:pt x="16" y="1325"/>
                  </a:lnTo>
                  <a:cubicBezTo>
                    <a:pt x="16" y="1329"/>
                    <a:pt x="13" y="1333"/>
                    <a:pt x="8" y="1333"/>
                  </a:cubicBezTo>
                  <a:cubicBezTo>
                    <a:pt x="4" y="1333"/>
                    <a:pt x="0" y="1329"/>
                    <a:pt x="0" y="1325"/>
                  </a:cubicBezTo>
                  <a:lnTo>
                    <a:pt x="0" y="1276"/>
                  </a:lnTo>
                  <a:cubicBezTo>
                    <a:pt x="0" y="1271"/>
                    <a:pt x="4" y="1268"/>
                    <a:pt x="8" y="1268"/>
                  </a:cubicBezTo>
                  <a:cubicBezTo>
                    <a:pt x="13" y="1268"/>
                    <a:pt x="16" y="1271"/>
                    <a:pt x="16" y="1276"/>
                  </a:cubicBezTo>
                  <a:close/>
                  <a:moveTo>
                    <a:pt x="16" y="1373"/>
                  </a:moveTo>
                  <a:lnTo>
                    <a:pt x="16" y="1422"/>
                  </a:lnTo>
                  <a:cubicBezTo>
                    <a:pt x="16" y="1427"/>
                    <a:pt x="13" y="1430"/>
                    <a:pt x="8" y="1430"/>
                  </a:cubicBezTo>
                  <a:cubicBezTo>
                    <a:pt x="4" y="1430"/>
                    <a:pt x="0" y="1427"/>
                    <a:pt x="0" y="1422"/>
                  </a:cubicBezTo>
                  <a:lnTo>
                    <a:pt x="0" y="1373"/>
                  </a:lnTo>
                  <a:cubicBezTo>
                    <a:pt x="0" y="1369"/>
                    <a:pt x="4" y="1365"/>
                    <a:pt x="8" y="1365"/>
                  </a:cubicBezTo>
                  <a:cubicBezTo>
                    <a:pt x="13" y="1365"/>
                    <a:pt x="16" y="1369"/>
                    <a:pt x="16" y="1373"/>
                  </a:cubicBezTo>
                  <a:close/>
                  <a:moveTo>
                    <a:pt x="16" y="1471"/>
                  </a:moveTo>
                  <a:lnTo>
                    <a:pt x="16" y="1520"/>
                  </a:lnTo>
                  <a:cubicBezTo>
                    <a:pt x="16" y="1524"/>
                    <a:pt x="13" y="1528"/>
                    <a:pt x="8" y="1528"/>
                  </a:cubicBezTo>
                  <a:cubicBezTo>
                    <a:pt x="4" y="1528"/>
                    <a:pt x="0" y="1524"/>
                    <a:pt x="0" y="1520"/>
                  </a:cubicBezTo>
                  <a:lnTo>
                    <a:pt x="0" y="1471"/>
                  </a:lnTo>
                  <a:cubicBezTo>
                    <a:pt x="0" y="1466"/>
                    <a:pt x="4" y="1463"/>
                    <a:pt x="8" y="1463"/>
                  </a:cubicBezTo>
                  <a:cubicBezTo>
                    <a:pt x="13" y="1463"/>
                    <a:pt x="16" y="1466"/>
                    <a:pt x="16" y="1471"/>
                  </a:cubicBezTo>
                  <a:close/>
                  <a:moveTo>
                    <a:pt x="16" y="1568"/>
                  </a:moveTo>
                  <a:lnTo>
                    <a:pt x="16" y="1617"/>
                  </a:lnTo>
                  <a:cubicBezTo>
                    <a:pt x="16" y="1622"/>
                    <a:pt x="13" y="1625"/>
                    <a:pt x="8" y="1625"/>
                  </a:cubicBezTo>
                  <a:cubicBezTo>
                    <a:pt x="4" y="1625"/>
                    <a:pt x="0" y="1622"/>
                    <a:pt x="0" y="1617"/>
                  </a:cubicBezTo>
                  <a:lnTo>
                    <a:pt x="0" y="1568"/>
                  </a:lnTo>
                  <a:cubicBezTo>
                    <a:pt x="0" y="1564"/>
                    <a:pt x="4" y="1560"/>
                    <a:pt x="8" y="1560"/>
                  </a:cubicBezTo>
                  <a:cubicBezTo>
                    <a:pt x="13" y="1560"/>
                    <a:pt x="16" y="1564"/>
                    <a:pt x="16" y="1568"/>
                  </a:cubicBezTo>
                  <a:close/>
                  <a:moveTo>
                    <a:pt x="16" y="1666"/>
                  </a:moveTo>
                  <a:lnTo>
                    <a:pt x="16" y="1715"/>
                  </a:lnTo>
                  <a:cubicBezTo>
                    <a:pt x="16" y="1719"/>
                    <a:pt x="13" y="1723"/>
                    <a:pt x="8" y="1723"/>
                  </a:cubicBezTo>
                  <a:cubicBezTo>
                    <a:pt x="4" y="1723"/>
                    <a:pt x="0" y="1719"/>
                    <a:pt x="0" y="1715"/>
                  </a:cubicBezTo>
                  <a:lnTo>
                    <a:pt x="0" y="1666"/>
                  </a:lnTo>
                  <a:cubicBezTo>
                    <a:pt x="0" y="1662"/>
                    <a:pt x="4" y="1658"/>
                    <a:pt x="8" y="1658"/>
                  </a:cubicBezTo>
                  <a:cubicBezTo>
                    <a:pt x="13" y="1658"/>
                    <a:pt x="16" y="1662"/>
                    <a:pt x="16" y="1666"/>
                  </a:cubicBezTo>
                  <a:close/>
                  <a:moveTo>
                    <a:pt x="16" y="1764"/>
                  </a:moveTo>
                  <a:lnTo>
                    <a:pt x="16" y="1812"/>
                  </a:lnTo>
                  <a:cubicBezTo>
                    <a:pt x="16" y="1817"/>
                    <a:pt x="13" y="1820"/>
                    <a:pt x="8" y="1820"/>
                  </a:cubicBezTo>
                  <a:cubicBezTo>
                    <a:pt x="4" y="1820"/>
                    <a:pt x="0" y="1817"/>
                    <a:pt x="0" y="1812"/>
                  </a:cubicBezTo>
                  <a:lnTo>
                    <a:pt x="0" y="1764"/>
                  </a:lnTo>
                  <a:cubicBezTo>
                    <a:pt x="0" y="1759"/>
                    <a:pt x="4" y="1755"/>
                    <a:pt x="8" y="1755"/>
                  </a:cubicBezTo>
                  <a:cubicBezTo>
                    <a:pt x="13" y="1755"/>
                    <a:pt x="16" y="1759"/>
                    <a:pt x="16" y="1764"/>
                  </a:cubicBezTo>
                  <a:close/>
                  <a:moveTo>
                    <a:pt x="16" y="1861"/>
                  </a:moveTo>
                  <a:lnTo>
                    <a:pt x="16" y="1910"/>
                  </a:lnTo>
                  <a:cubicBezTo>
                    <a:pt x="16" y="1914"/>
                    <a:pt x="13" y="1918"/>
                    <a:pt x="8" y="1918"/>
                  </a:cubicBezTo>
                  <a:cubicBezTo>
                    <a:pt x="4" y="1918"/>
                    <a:pt x="0" y="1914"/>
                    <a:pt x="0" y="1910"/>
                  </a:cubicBezTo>
                  <a:lnTo>
                    <a:pt x="0" y="1861"/>
                  </a:lnTo>
                  <a:cubicBezTo>
                    <a:pt x="0" y="1857"/>
                    <a:pt x="4" y="1853"/>
                    <a:pt x="8" y="1853"/>
                  </a:cubicBezTo>
                  <a:cubicBezTo>
                    <a:pt x="13" y="1853"/>
                    <a:pt x="16" y="1857"/>
                    <a:pt x="16" y="1861"/>
                  </a:cubicBezTo>
                  <a:close/>
                  <a:moveTo>
                    <a:pt x="16" y="1959"/>
                  </a:moveTo>
                  <a:lnTo>
                    <a:pt x="16" y="2007"/>
                  </a:lnTo>
                  <a:cubicBezTo>
                    <a:pt x="16" y="2012"/>
                    <a:pt x="13" y="2016"/>
                    <a:pt x="8" y="2016"/>
                  </a:cubicBezTo>
                  <a:cubicBezTo>
                    <a:pt x="4" y="2016"/>
                    <a:pt x="0" y="2012"/>
                    <a:pt x="0" y="2007"/>
                  </a:cubicBezTo>
                  <a:lnTo>
                    <a:pt x="0" y="1959"/>
                  </a:lnTo>
                  <a:cubicBezTo>
                    <a:pt x="0" y="1954"/>
                    <a:pt x="4" y="1950"/>
                    <a:pt x="8" y="1950"/>
                  </a:cubicBezTo>
                  <a:cubicBezTo>
                    <a:pt x="13" y="1950"/>
                    <a:pt x="16" y="1954"/>
                    <a:pt x="16" y="1959"/>
                  </a:cubicBezTo>
                  <a:close/>
                  <a:moveTo>
                    <a:pt x="16" y="2056"/>
                  </a:moveTo>
                  <a:lnTo>
                    <a:pt x="16" y="2105"/>
                  </a:lnTo>
                  <a:cubicBezTo>
                    <a:pt x="16" y="2109"/>
                    <a:pt x="13" y="2113"/>
                    <a:pt x="8" y="2113"/>
                  </a:cubicBezTo>
                  <a:cubicBezTo>
                    <a:pt x="4" y="2113"/>
                    <a:pt x="0" y="2109"/>
                    <a:pt x="0" y="2105"/>
                  </a:cubicBezTo>
                  <a:lnTo>
                    <a:pt x="0" y="2056"/>
                  </a:lnTo>
                  <a:cubicBezTo>
                    <a:pt x="0" y="2052"/>
                    <a:pt x="4" y="2048"/>
                    <a:pt x="8" y="2048"/>
                  </a:cubicBezTo>
                  <a:cubicBezTo>
                    <a:pt x="13" y="2048"/>
                    <a:pt x="16" y="2052"/>
                    <a:pt x="16" y="2056"/>
                  </a:cubicBezTo>
                  <a:close/>
                  <a:moveTo>
                    <a:pt x="16" y="2154"/>
                  </a:moveTo>
                  <a:lnTo>
                    <a:pt x="16" y="2202"/>
                  </a:lnTo>
                  <a:cubicBezTo>
                    <a:pt x="16" y="2207"/>
                    <a:pt x="13" y="2211"/>
                    <a:pt x="8" y="2211"/>
                  </a:cubicBezTo>
                  <a:cubicBezTo>
                    <a:pt x="4" y="2211"/>
                    <a:pt x="0" y="2207"/>
                    <a:pt x="0" y="2202"/>
                  </a:cubicBezTo>
                  <a:lnTo>
                    <a:pt x="0" y="2154"/>
                  </a:lnTo>
                  <a:cubicBezTo>
                    <a:pt x="0" y="2149"/>
                    <a:pt x="4" y="2146"/>
                    <a:pt x="8" y="2146"/>
                  </a:cubicBezTo>
                  <a:cubicBezTo>
                    <a:pt x="13" y="2146"/>
                    <a:pt x="16" y="2149"/>
                    <a:pt x="16" y="2154"/>
                  </a:cubicBezTo>
                  <a:close/>
                  <a:moveTo>
                    <a:pt x="16" y="2251"/>
                  </a:moveTo>
                  <a:lnTo>
                    <a:pt x="16" y="2300"/>
                  </a:lnTo>
                  <a:cubicBezTo>
                    <a:pt x="16" y="2304"/>
                    <a:pt x="13" y="2308"/>
                    <a:pt x="8" y="2308"/>
                  </a:cubicBezTo>
                  <a:cubicBezTo>
                    <a:pt x="4" y="2308"/>
                    <a:pt x="0" y="2304"/>
                    <a:pt x="0" y="2300"/>
                  </a:cubicBezTo>
                  <a:lnTo>
                    <a:pt x="0" y="2251"/>
                  </a:lnTo>
                  <a:cubicBezTo>
                    <a:pt x="0" y="2247"/>
                    <a:pt x="4" y="2243"/>
                    <a:pt x="8" y="2243"/>
                  </a:cubicBezTo>
                  <a:cubicBezTo>
                    <a:pt x="13" y="2243"/>
                    <a:pt x="16" y="2247"/>
                    <a:pt x="16" y="2251"/>
                  </a:cubicBezTo>
                  <a:close/>
                  <a:moveTo>
                    <a:pt x="16" y="2349"/>
                  </a:moveTo>
                  <a:lnTo>
                    <a:pt x="16" y="2398"/>
                  </a:lnTo>
                  <a:cubicBezTo>
                    <a:pt x="16" y="2402"/>
                    <a:pt x="13" y="2406"/>
                    <a:pt x="8" y="2406"/>
                  </a:cubicBezTo>
                  <a:cubicBezTo>
                    <a:pt x="4" y="2406"/>
                    <a:pt x="0" y="2402"/>
                    <a:pt x="0" y="2398"/>
                  </a:cubicBezTo>
                  <a:lnTo>
                    <a:pt x="0" y="2349"/>
                  </a:lnTo>
                  <a:cubicBezTo>
                    <a:pt x="0" y="2344"/>
                    <a:pt x="4" y="2341"/>
                    <a:pt x="8" y="2341"/>
                  </a:cubicBezTo>
                  <a:cubicBezTo>
                    <a:pt x="13" y="2341"/>
                    <a:pt x="16" y="2344"/>
                    <a:pt x="16" y="2349"/>
                  </a:cubicBezTo>
                  <a:close/>
                  <a:moveTo>
                    <a:pt x="16" y="2446"/>
                  </a:moveTo>
                  <a:lnTo>
                    <a:pt x="16" y="2495"/>
                  </a:lnTo>
                  <a:cubicBezTo>
                    <a:pt x="16" y="2500"/>
                    <a:pt x="13" y="2503"/>
                    <a:pt x="8" y="2503"/>
                  </a:cubicBezTo>
                  <a:cubicBezTo>
                    <a:pt x="4" y="2503"/>
                    <a:pt x="0" y="2500"/>
                    <a:pt x="0" y="2495"/>
                  </a:cubicBezTo>
                  <a:lnTo>
                    <a:pt x="0" y="2446"/>
                  </a:lnTo>
                  <a:cubicBezTo>
                    <a:pt x="0" y="2442"/>
                    <a:pt x="4" y="2438"/>
                    <a:pt x="8" y="2438"/>
                  </a:cubicBezTo>
                  <a:cubicBezTo>
                    <a:pt x="13" y="2438"/>
                    <a:pt x="16" y="2442"/>
                    <a:pt x="16" y="2446"/>
                  </a:cubicBezTo>
                  <a:close/>
                  <a:moveTo>
                    <a:pt x="16" y="2544"/>
                  </a:moveTo>
                  <a:lnTo>
                    <a:pt x="16" y="2593"/>
                  </a:lnTo>
                  <a:cubicBezTo>
                    <a:pt x="16" y="2597"/>
                    <a:pt x="13" y="2601"/>
                    <a:pt x="8" y="2601"/>
                  </a:cubicBezTo>
                  <a:cubicBezTo>
                    <a:pt x="4" y="2601"/>
                    <a:pt x="0" y="2597"/>
                    <a:pt x="0" y="2593"/>
                  </a:cubicBezTo>
                  <a:lnTo>
                    <a:pt x="0" y="2544"/>
                  </a:lnTo>
                  <a:cubicBezTo>
                    <a:pt x="0" y="2539"/>
                    <a:pt x="4" y="2536"/>
                    <a:pt x="8" y="2536"/>
                  </a:cubicBezTo>
                  <a:cubicBezTo>
                    <a:pt x="13" y="2536"/>
                    <a:pt x="16" y="2539"/>
                    <a:pt x="16" y="2544"/>
                  </a:cubicBezTo>
                  <a:close/>
                  <a:moveTo>
                    <a:pt x="16" y="2641"/>
                  </a:moveTo>
                  <a:lnTo>
                    <a:pt x="16" y="2690"/>
                  </a:lnTo>
                  <a:cubicBezTo>
                    <a:pt x="16" y="2695"/>
                    <a:pt x="13" y="2698"/>
                    <a:pt x="8" y="2698"/>
                  </a:cubicBezTo>
                  <a:cubicBezTo>
                    <a:pt x="4" y="2698"/>
                    <a:pt x="0" y="2695"/>
                    <a:pt x="0" y="2690"/>
                  </a:cubicBezTo>
                  <a:lnTo>
                    <a:pt x="0" y="2641"/>
                  </a:lnTo>
                  <a:cubicBezTo>
                    <a:pt x="0" y="2637"/>
                    <a:pt x="4" y="2633"/>
                    <a:pt x="8" y="2633"/>
                  </a:cubicBezTo>
                  <a:cubicBezTo>
                    <a:pt x="13" y="2633"/>
                    <a:pt x="16" y="2637"/>
                    <a:pt x="16" y="2641"/>
                  </a:cubicBezTo>
                  <a:close/>
                  <a:moveTo>
                    <a:pt x="16" y="2739"/>
                  </a:moveTo>
                  <a:lnTo>
                    <a:pt x="16" y="2788"/>
                  </a:lnTo>
                  <a:cubicBezTo>
                    <a:pt x="16" y="2792"/>
                    <a:pt x="13" y="2796"/>
                    <a:pt x="8" y="2796"/>
                  </a:cubicBezTo>
                  <a:cubicBezTo>
                    <a:pt x="4" y="2796"/>
                    <a:pt x="0" y="2792"/>
                    <a:pt x="0" y="2788"/>
                  </a:cubicBezTo>
                  <a:lnTo>
                    <a:pt x="0" y="2739"/>
                  </a:lnTo>
                  <a:cubicBezTo>
                    <a:pt x="0" y="2734"/>
                    <a:pt x="4" y="2731"/>
                    <a:pt x="8" y="2731"/>
                  </a:cubicBezTo>
                  <a:cubicBezTo>
                    <a:pt x="13" y="2731"/>
                    <a:pt x="16" y="2734"/>
                    <a:pt x="16" y="2739"/>
                  </a:cubicBezTo>
                  <a:close/>
                  <a:moveTo>
                    <a:pt x="16" y="2836"/>
                  </a:moveTo>
                  <a:lnTo>
                    <a:pt x="16" y="2885"/>
                  </a:lnTo>
                  <a:cubicBezTo>
                    <a:pt x="16" y="2890"/>
                    <a:pt x="13" y="2893"/>
                    <a:pt x="8" y="2893"/>
                  </a:cubicBezTo>
                  <a:cubicBezTo>
                    <a:pt x="4" y="2893"/>
                    <a:pt x="0" y="2890"/>
                    <a:pt x="0" y="2885"/>
                  </a:cubicBezTo>
                  <a:lnTo>
                    <a:pt x="0" y="2836"/>
                  </a:lnTo>
                  <a:cubicBezTo>
                    <a:pt x="0" y="2832"/>
                    <a:pt x="4" y="2828"/>
                    <a:pt x="8" y="2828"/>
                  </a:cubicBezTo>
                  <a:cubicBezTo>
                    <a:pt x="13" y="2828"/>
                    <a:pt x="16" y="2832"/>
                    <a:pt x="16" y="2836"/>
                  </a:cubicBezTo>
                  <a:close/>
                  <a:moveTo>
                    <a:pt x="16" y="2934"/>
                  </a:moveTo>
                  <a:lnTo>
                    <a:pt x="16" y="2983"/>
                  </a:lnTo>
                  <a:cubicBezTo>
                    <a:pt x="16" y="2987"/>
                    <a:pt x="13" y="2991"/>
                    <a:pt x="8" y="2991"/>
                  </a:cubicBezTo>
                  <a:cubicBezTo>
                    <a:pt x="4" y="2991"/>
                    <a:pt x="0" y="2987"/>
                    <a:pt x="0" y="2983"/>
                  </a:cubicBezTo>
                  <a:lnTo>
                    <a:pt x="0" y="2934"/>
                  </a:lnTo>
                  <a:cubicBezTo>
                    <a:pt x="0" y="2929"/>
                    <a:pt x="4" y="2926"/>
                    <a:pt x="8" y="2926"/>
                  </a:cubicBezTo>
                  <a:cubicBezTo>
                    <a:pt x="13" y="2926"/>
                    <a:pt x="16" y="2929"/>
                    <a:pt x="16" y="2934"/>
                  </a:cubicBezTo>
                  <a:close/>
                  <a:moveTo>
                    <a:pt x="16" y="3032"/>
                  </a:moveTo>
                  <a:lnTo>
                    <a:pt x="16" y="3080"/>
                  </a:lnTo>
                  <a:cubicBezTo>
                    <a:pt x="16" y="3085"/>
                    <a:pt x="13" y="3088"/>
                    <a:pt x="8" y="3088"/>
                  </a:cubicBezTo>
                  <a:cubicBezTo>
                    <a:pt x="4" y="3088"/>
                    <a:pt x="0" y="3085"/>
                    <a:pt x="0" y="3080"/>
                  </a:cubicBezTo>
                  <a:lnTo>
                    <a:pt x="0" y="3032"/>
                  </a:lnTo>
                  <a:cubicBezTo>
                    <a:pt x="0" y="3027"/>
                    <a:pt x="4" y="3023"/>
                    <a:pt x="8" y="3023"/>
                  </a:cubicBezTo>
                  <a:cubicBezTo>
                    <a:pt x="13" y="3023"/>
                    <a:pt x="16" y="3027"/>
                    <a:pt x="16" y="3032"/>
                  </a:cubicBezTo>
                  <a:close/>
                  <a:moveTo>
                    <a:pt x="16" y="3129"/>
                  </a:moveTo>
                  <a:lnTo>
                    <a:pt x="16" y="3178"/>
                  </a:lnTo>
                  <a:cubicBezTo>
                    <a:pt x="16" y="3182"/>
                    <a:pt x="13" y="3186"/>
                    <a:pt x="8" y="3186"/>
                  </a:cubicBezTo>
                  <a:cubicBezTo>
                    <a:pt x="4" y="3186"/>
                    <a:pt x="0" y="3182"/>
                    <a:pt x="0" y="3178"/>
                  </a:cubicBezTo>
                  <a:lnTo>
                    <a:pt x="0" y="3129"/>
                  </a:lnTo>
                  <a:cubicBezTo>
                    <a:pt x="0" y="3125"/>
                    <a:pt x="4" y="3121"/>
                    <a:pt x="8" y="3121"/>
                  </a:cubicBezTo>
                  <a:cubicBezTo>
                    <a:pt x="13" y="3121"/>
                    <a:pt x="16" y="3125"/>
                    <a:pt x="16" y="3129"/>
                  </a:cubicBezTo>
                  <a:close/>
                  <a:moveTo>
                    <a:pt x="16" y="3227"/>
                  </a:moveTo>
                  <a:lnTo>
                    <a:pt x="16" y="3275"/>
                  </a:lnTo>
                  <a:cubicBezTo>
                    <a:pt x="16" y="3280"/>
                    <a:pt x="13" y="3283"/>
                    <a:pt x="8" y="3283"/>
                  </a:cubicBezTo>
                  <a:cubicBezTo>
                    <a:pt x="4" y="3283"/>
                    <a:pt x="0" y="3280"/>
                    <a:pt x="0" y="3275"/>
                  </a:cubicBezTo>
                  <a:lnTo>
                    <a:pt x="0" y="3227"/>
                  </a:lnTo>
                  <a:cubicBezTo>
                    <a:pt x="0" y="3222"/>
                    <a:pt x="4" y="3218"/>
                    <a:pt x="8" y="3218"/>
                  </a:cubicBezTo>
                  <a:cubicBezTo>
                    <a:pt x="13" y="3218"/>
                    <a:pt x="16" y="3222"/>
                    <a:pt x="16" y="3227"/>
                  </a:cubicBezTo>
                  <a:close/>
                  <a:moveTo>
                    <a:pt x="16" y="3324"/>
                  </a:moveTo>
                  <a:lnTo>
                    <a:pt x="16" y="3373"/>
                  </a:lnTo>
                  <a:cubicBezTo>
                    <a:pt x="16" y="3377"/>
                    <a:pt x="13" y="3381"/>
                    <a:pt x="8" y="3381"/>
                  </a:cubicBezTo>
                  <a:cubicBezTo>
                    <a:pt x="4" y="3381"/>
                    <a:pt x="0" y="3377"/>
                    <a:pt x="0" y="3373"/>
                  </a:cubicBezTo>
                  <a:lnTo>
                    <a:pt x="0" y="3324"/>
                  </a:lnTo>
                  <a:cubicBezTo>
                    <a:pt x="0" y="3320"/>
                    <a:pt x="4" y="3316"/>
                    <a:pt x="8" y="3316"/>
                  </a:cubicBezTo>
                  <a:cubicBezTo>
                    <a:pt x="13" y="3316"/>
                    <a:pt x="16" y="3320"/>
                    <a:pt x="16" y="3324"/>
                  </a:cubicBezTo>
                  <a:close/>
                  <a:moveTo>
                    <a:pt x="16" y="3422"/>
                  </a:moveTo>
                  <a:lnTo>
                    <a:pt x="16" y="3470"/>
                  </a:lnTo>
                  <a:cubicBezTo>
                    <a:pt x="16" y="3475"/>
                    <a:pt x="13" y="3479"/>
                    <a:pt x="8" y="3479"/>
                  </a:cubicBezTo>
                  <a:cubicBezTo>
                    <a:pt x="4" y="3479"/>
                    <a:pt x="0" y="3475"/>
                    <a:pt x="0" y="3470"/>
                  </a:cubicBezTo>
                  <a:lnTo>
                    <a:pt x="0" y="3422"/>
                  </a:lnTo>
                  <a:cubicBezTo>
                    <a:pt x="0" y="3417"/>
                    <a:pt x="4" y="3414"/>
                    <a:pt x="8" y="3414"/>
                  </a:cubicBezTo>
                  <a:cubicBezTo>
                    <a:pt x="13" y="3414"/>
                    <a:pt x="16" y="3417"/>
                    <a:pt x="16" y="3422"/>
                  </a:cubicBezTo>
                  <a:close/>
                  <a:moveTo>
                    <a:pt x="16" y="3519"/>
                  </a:moveTo>
                  <a:lnTo>
                    <a:pt x="16" y="3568"/>
                  </a:lnTo>
                  <a:cubicBezTo>
                    <a:pt x="16" y="3572"/>
                    <a:pt x="13" y="3576"/>
                    <a:pt x="8" y="3576"/>
                  </a:cubicBezTo>
                  <a:cubicBezTo>
                    <a:pt x="4" y="3576"/>
                    <a:pt x="0" y="3572"/>
                    <a:pt x="0" y="3568"/>
                  </a:cubicBezTo>
                  <a:lnTo>
                    <a:pt x="0" y="3519"/>
                  </a:lnTo>
                  <a:cubicBezTo>
                    <a:pt x="0" y="3515"/>
                    <a:pt x="4" y="3511"/>
                    <a:pt x="8" y="3511"/>
                  </a:cubicBezTo>
                  <a:cubicBezTo>
                    <a:pt x="13" y="3511"/>
                    <a:pt x="16" y="3515"/>
                    <a:pt x="16" y="3519"/>
                  </a:cubicBezTo>
                  <a:close/>
                  <a:moveTo>
                    <a:pt x="16" y="3617"/>
                  </a:moveTo>
                  <a:lnTo>
                    <a:pt x="16" y="3666"/>
                  </a:lnTo>
                  <a:cubicBezTo>
                    <a:pt x="16" y="3670"/>
                    <a:pt x="13" y="3674"/>
                    <a:pt x="8" y="3674"/>
                  </a:cubicBezTo>
                  <a:cubicBezTo>
                    <a:pt x="4" y="3674"/>
                    <a:pt x="0" y="3670"/>
                    <a:pt x="0" y="3666"/>
                  </a:cubicBezTo>
                  <a:lnTo>
                    <a:pt x="0" y="3617"/>
                  </a:lnTo>
                  <a:cubicBezTo>
                    <a:pt x="0" y="3612"/>
                    <a:pt x="4" y="3609"/>
                    <a:pt x="8" y="3609"/>
                  </a:cubicBezTo>
                  <a:cubicBezTo>
                    <a:pt x="13" y="3609"/>
                    <a:pt x="16" y="3612"/>
                    <a:pt x="16" y="3617"/>
                  </a:cubicBezTo>
                  <a:close/>
                  <a:moveTo>
                    <a:pt x="16" y="3714"/>
                  </a:moveTo>
                  <a:lnTo>
                    <a:pt x="16" y="3763"/>
                  </a:lnTo>
                  <a:cubicBezTo>
                    <a:pt x="16" y="3768"/>
                    <a:pt x="13" y="3771"/>
                    <a:pt x="8" y="3771"/>
                  </a:cubicBezTo>
                  <a:cubicBezTo>
                    <a:pt x="4" y="3771"/>
                    <a:pt x="0" y="3768"/>
                    <a:pt x="0" y="3763"/>
                  </a:cubicBezTo>
                  <a:lnTo>
                    <a:pt x="0" y="3714"/>
                  </a:lnTo>
                  <a:cubicBezTo>
                    <a:pt x="0" y="3710"/>
                    <a:pt x="4" y="3706"/>
                    <a:pt x="8" y="3706"/>
                  </a:cubicBezTo>
                  <a:cubicBezTo>
                    <a:pt x="13" y="3706"/>
                    <a:pt x="16" y="3710"/>
                    <a:pt x="16" y="3714"/>
                  </a:cubicBezTo>
                  <a:close/>
                  <a:moveTo>
                    <a:pt x="16" y="3812"/>
                  </a:moveTo>
                  <a:lnTo>
                    <a:pt x="16" y="3861"/>
                  </a:lnTo>
                  <a:cubicBezTo>
                    <a:pt x="16" y="3865"/>
                    <a:pt x="13" y="3869"/>
                    <a:pt x="8" y="3869"/>
                  </a:cubicBezTo>
                  <a:cubicBezTo>
                    <a:pt x="4" y="3869"/>
                    <a:pt x="0" y="3865"/>
                    <a:pt x="0" y="3861"/>
                  </a:cubicBezTo>
                  <a:lnTo>
                    <a:pt x="0" y="3812"/>
                  </a:lnTo>
                  <a:cubicBezTo>
                    <a:pt x="0" y="3807"/>
                    <a:pt x="4" y="3804"/>
                    <a:pt x="8" y="3804"/>
                  </a:cubicBezTo>
                  <a:cubicBezTo>
                    <a:pt x="13" y="3804"/>
                    <a:pt x="16" y="3807"/>
                    <a:pt x="16" y="3812"/>
                  </a:cubicBezTo>
                  <a:close/>
                  <a:moveTo>
                    <a:pt x="16" y="3909"/>
                  </a:moveTo>
                  <a:lnTo>
                    <a:pt x="16" y="3958"/>
                  </a:lnTo>
                  <a:cubicBezTo>
                    <a:pt x="16" y="3963"/>
                    <a:pt x="13" y="3966"/>
                    <a:pt x="8" y="3966"/>
                  </a:cubicBezTo>
                  <a:cubicBezTo>
                    <a:pt x="4" y="3966"/>
                    <a:pt x="0" y="3963"/>
                    <a:pt x="0" y="3958"/>
                  </a:cubicBezTo>
                  <a:lnTo>
                    <a:pt x="0" y="3909"/>
                  </a:lnTo>
                  <a:cubicBezTo>
                    <a:pt x="0" y="3905"/>
                    <a:pt x="4" y="3901"/>
                    <a:pt x="8" y="3901"/>
                  </a:cubicBezTo>
                  <a:cubicBezTo>
                    <a:pt x="13" y="3901"/>
                    <a:pt x="16" y="3905"/>
                    <a:pt x="16" y="3909"/>
                  </a:cubicBezTo>
                  <a:close/>
                  <a:moveTo>
                    <a:pt x="16" y="4007"/>
                  </a:moveTo>
                  <a:lnTo>
                    <a:pt x="16" y="4056"/>
                  </a:lnTo>
                  <a:cubicBezTo>
                    <a:pt x="16" y="4060"/>
                    <a:pt x="13" y="4064"/>
                    <a:pt x="8" y="4064"/>
                  </a:cubicBezTo>
                  <a:cubicBezTo>
                    <a:pt x="4" y="4064"/>
                    <a:pt x="0" y="4060"/>
                    <a:pt x="0" y="4056"/>
                  </a:cubicBezTo>
                  <a:lnTo>
                    <a:pt x="0" y="4007"/>
                  </a:lnTo>
                  <a:cubicBezTo>
                    <a:pt x="0" y="4002"/>
                    <a:pt x="4" y="3999"/>
                    <a:pt x="8" y="3999"/>
                  </a:cubicBezTo>
                  <a:cubicBezTo>
                    <a:pt x="13" y="3999"/>
                    <a:pt x="16" y="4002"/>
                    <a:pt x="16" y="4007"/>
                  </a:cubicBezTo>
                  <a:close/>
                  <a:moveTo>
                    <a:pt x="16" y="4104"/>
                  </a:moveTo>
                  <a:lnTo>
                    <a:pt x="16" y="4153"/>
                  </a:lnTo>
                  <a:cubicBezTo>
                    <a:pt x="16" y="4158"/>
                    <a:pt x="13" y="4161"/>
                    <a:pt x="8" y="4161"/>
                  </a:cubicBezTo>
                  <a:cubicBezTo>
                    <a:pt x="4" y="4161"/>
                    <a:pt x="0" y="4158"/>
                    <a:pt x="0" y="4153"/>
                  </a:cubicBezTo>
                  <a:lnTo>
                    <a:pt x="0" y="4104"/>
                  </a:lnTo>
                  <a:cubicBezTo>
                    <a:pt x="0" y="4100"/>
                    <a:pt x="4" y="4096"/>
                    <a:pt x="8" y="4096"/>
                  </a:cubicBezTo>
                  <a:cubicBezTo>
                    <a:pt x="13" y="4096"/>
                    <a:pt x="16" y="4100"/>
                    <a:pt x="16" y="4104"/>
                  </a:cubicBezTo>
                  <a:close/>
                  <a:moveTo>
                    <a:pt x="16" y="4202"/>
                  </a:moveTo>
                  <a:lnTo>
                    <a:pt x="16" y="4251"/>
                  </a:lnTo>
                  <a:cubicBezTo>
                    <a:pt x="16" y="4255"/>
                    <a:pt x="13" y="4259"/>
                    <a:pt x="8" y="4259"/>
                  </a:cubicBezTo>
                  <a:cubicBezTo>
                    <a:pt x="4" y="4259"/>
                    <a:pt x="0" y="4255"/>
                    <a:pt x="0" y="4251"/>
                  </a:cubicBezTo>
                  <a:lnTo>
                    <a:pt x="0" y="4202"/>
                  </a:lnTo>
                  <a:cubicBezTo>
                    <a:pt x="0" y="4197"/>
                    <a:pt x="4" y="4194"/>
                    <a:pt x="8" y="4194"/>
                  </a:cubicBezTo>
                  <a:cubicBezTo>
                    <a:pt x="13" y="4194"/>
                    <a:pt x="16" y="4197"/>
                    <a:pt x="16" y="4202"/>
                  </a:cubicBezTo>
                  <a:close/>
                  <a:moveTo>
                    <a:pt x="16" y="4299"/>
                  </a:moveTo>
                  <a:lnTo>
                    <a:pt x="16" y="4348"/>
                  </a:lnTo>
                  <a:cubicBezTo>
                    <a:pt x="16" y="4353"/>
                    <a:pt x="13" y="4356"/>
                    <a:pt x="8" y="4356"/>
                  </a:cubicBezTo>
                  <a:cubicBezTo>
                    <a:pt x="4" y="4356"/>
                    <a:pt x="0" y="4353"/>
                    <a:pt x="0" y="4348"/>
                  </a:cubicBezTo>
                  <a:lnTo>
                    <a:pt x="0" y="4299"/>
                  </a:lnTo>
                  <a:cubicBezTo>
                    <a:pt x="0" y="4295"/>
                    <a:pt x="4" y="4291"/>
                    <a:pt x="8" y="4291"/>
                  </a:cubicBezTo>
                  <a:cubicBezTo>
                    <a:pt x="13" y="4291"/>
                    <a:pt x="16" y="4295"/>
                    <a:pt x="16" y="4299"/>
                  </a:cubicBezTo>
                  <a:close/>
                  <a:moveTo>
                    <a:pt x="16" y="4397"/>
                  </a:moveTo>
                  <a:lnTo>
                    <a:pt x="16" y="4446"/>
                  </a:lnTo>
                  <a:cubicBezTo>
                    <a:pt x="16" y="4450"/>
                    <a:pt x="13" y="4454"/>
                    <a:pt x="8" y="4454"/>
                  </a:cubicBezTo>
                  <a:cubicBezTo>
                    <a:pt x="4" y="4454"/>
                    <a:pt x="0" y="4450"/>
                    <a:pt x="0" y="4446"/>
                  </a:cubicBezTo>
                  <a:lnTo>
                    <a:pt x="0" y="4397"/>
                  </a:lnTo>
                  <a:cubicBezTo>
                    <a:pt x="0" y="4393"/>
                    <a:pt x="4" y="4389"/>
                    <a:pt x="8" y="4389"/>
                  </a:cubicBezTo>
                  <a:cubicBezTo>
                    <a:pt x="13" y="4389"/>
                    <a:pt x="16" y="4393"/>
                    <a:pt x="16" y="4397"/>
                  </a:cubicBezTo>
                  <a:close/>
                  <a:moveTo>
                    <a:pt x="16" y="4495"/>
                  </a:moveTo>
                  <a:lnTo>
                    <a:pt x="16" y="4543"/>
                  </a:lnTo>
                  <a:cubicBezTo>
                    <a:pt x="16" y="4548"/>
                    <a:pt x="13" y="4551"/>
                    <a:pt x="8" y="4551"/>
                  </a:cubicBezTo>
                  <a:cubicBezTo>
                    <a:pt x="4" y="4551"/>
                    <a:pt x="0" y="4548"/>
                    <a:pt x="0" y="4543"/>
                  </a:cubicBezTo>
                  <a:lnTo>
                    <a:pt x="0" y="4495"/>
                  </a:lnTo>
                  <a:cubicBezTo>
                    <a:pt x="0" y="4490"/>
                    <a:pt x="4" y="4486"/>
                    <a:pt x="8" y="4486"/>
                  </a:cubicBezTo>
                  <a:cubicBezTo>
                    <a:pt x="13" y="4486"/>
                    <a:pt x="16" y="4490"/>
                    <a:pt x="16" y="4495"/>
                  </a:cubicBezTo>
                  <a:close/>
                  <a:moveTo>
                    <a:pt x="16" y="4592"/>
                  </a:moveTo>
                  <a:lnTo>
                    <a:pt x="16" y="4641"/>
                  </a:lnTo>
                  <a:cubicBezTo>
                    <a:pt x="16" y="4645"/>
                    <a:pt x="13" y="4649"/>
                    <a:pt x="8" y="4649"/>
                  </a:cubicBezTo>
                  <a:cubicBezTo>
                    <a:pt x="4" y="4649"/>
                    <a:pt x="0" y="4645"/>
                    <a:pt x="0" y="4641"/>
                  </a:cubicBezTo>
                  <a:lnTo>
                    <a:pt x="0" y="4592"/>
                  </a:lnTo>
                  <a:cubicBezTo>
                    <a:pt x="0" y="4588"/>
                    <a:pt x="4" y="4584"/>
                    <a:pt x="8" y="4584"/>
                  </a:cubicBezTo>
                  <a:cubicBezTo>
                    <a:pt x="13" y="4584"/>
                    <a:pt x="16" y="4588"/>
                    <a:pt x="16" y="459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4857" name="Freeform 31"/>
            <p:cNvSpPr>
              <a:spLocks noEditPoints="1"/>
            </p:cNvSpPr>
            <p:nvPr/>
          </p:nvSpPr>
          <p:spPr bwMode="auto">
            <a:xfrm>
              <a:off x="4162" y="853"/>
              <a:ext cx="703" cy="415"/>
            </a:xfrm>
            <a:custGeom>
              <a:avLst/>
              <a:gdLst>
                <a:gd name="T0" fmla="*/ 0 w 3846"/>
                <a:gd name="T1" fmla="*/ 0 h 2264"/>
                <a:gd name="T2" fmla="*/ 0 w 3846"/>
                <a:gd name="T3" fmla="*/ 0 h 2264"/>
                <a:gd name="T4" fmla="*/ 0 w 3846"/>
                <a:gd name="T5" fmla="*/ 0 h 2264"/>
                <a:gd name="T6" fmla="*/ 0 w 3846"/>
                <a:gd name="T7" fmla="*/ 0 h 2264"/>
                <a:gd name="T8" fmla="*/ 0 w 3846"/>
                <a:gd name="T9" fmla="*/ 0 h 2264"/>
                <a:gd name="T10" fmla="*/ 0 w 3846"/>
                <a:gd name="T11" fmla="*/ 0 h 2264"/>
                <a:gd name="T12" fmla="*/ 0 w 3846"/>
                <a:gd name="T13" fmla="*/ 0 h 2264"/>
                <a:gd name="T14" fmla="*/ 0 w 3846"/>
                <a:gd name="T15" fmla="*/ 0 h 2264"/>
                <a:gd name="T16" fmla="*/ 0 w 3846"/>
                <a:gd name="T17" fmla="*/ 0 h 2264"/>
                <a:gd name="T18" fmla="*/ 0 w 3846"/>
                <a:gd name="T19" fmla="*/ 0 h 2264"/>
                <a:gd name="T20" fmla="*/ 0 w 3846"/>
                <a:gd name="T21" fmla="*/ 0 h 2264"/>
                <a:gd name="T22" fmla="*/ 0 w 3846"/>
                <a:gd name="T23" fmla="*/ 0 h 2264"/>
                <a:gd name="T24" fmla="*/ 0 w 3846"/>
                <a:gd name="T25" fmla="*/ 0 h 2264"/>
                <a:gd name="T26" fmla="*/ 0 w 3846"/>
                <a:gd name="T27" fmla="*/ 0 h 2264"/>
                <a:gd name="T28" fmla="*/ 0 w 3846"/>
                <a:gd name="T29" fmla="*/ 0 h 2264"/>
                <a:gd name="T30" fmla="*/ 0 w 3846"/>
                <a:gd name="T31" fmla="*/ 0 h 2264"/>
                <a:gd name="T32" fmla="*/ 0 w 3846"/>
                <a:gd name="T33" fmla="*/ 0 h 2264"/>
                <a:gd name="T34" fmla="*/ 0 w 3846"/>
                <a:gd name="T35" fmla="*/ 0 h 2264"/>
                <a:gd name="T36" fmla="*/ 0 w 3846"/>
                <a:gd name="T37" fmla="*/ 0 h 2264"/>
                <a:gd name="T38" fmla="*/ 0 w 3846"/>
                <a:gd name="T39" fmla="*/ 0 h 2264"/>
                <a:gd name="T40" fmla="*/ 0 w 3846"/>
                <a:gd name="T41" fmla="*/ 0 h 2264"/>
                <a:gd name="T42" fmla="*/ 0 w 3846"/>
                <a:gd name="T43" fmla="*/ 0 h 2264"/>
                <a:gd name="T44" fmla="*/ 0 w 3846"/>
                <a:gd name="T45" fmla="*/ 0 h 2264"/>
                <a:gd name="T46" fmla="*/ 0 w 3846"/>
                <a:gd name="T47" fmla="*/ 0 h 2264"/>
                <a:gd name="T48" fmla="*/ 0 w 3846"/>
                <a:gd name="T49" fmla="*/ 0 h 2264"/>
                <a:gd name="T50" fmla="*/ 0 w 3846"/>
                <a:gd name="T51" fmla="*/ 0 h 2264"/>
                <a:gd name="T52" fmla="*/ 0 w 3846"/>
                <a:gd name="T53" fmla="*/ 0 h 2264"/>
                <a:gd name="T54" fmla="*/ 0 w 3846"/>
                <a:gd name="T55" fmla="*/ 0 h 2264"/>
                <a:gd name="T56" fmla="*/ 0 w 3846"/>
                <a:gd name="T57" fmla="*/ 0 h 2264"/>
                <a:gd name="T58" fmla="*/ 0 w 3846"/>
                <a:gd name="T59" fmla="*/ 0 h 2264"/>
                <a:gd name="T60" fmla="*/ 0 w 3846"/>
                <a:gd name="T61" fmla="*/ 0 h 2264"/>
                <a:gd name="T62" fmla="*/ 0 w 3846"/>
                <a:gd name="T63" fmla="*/ 0 h 2264"/>
                <a:gd name="T64" fmla="*/ 0 w 3846"/>
                <a:gd name="T65" fmla="*/ 0 h 2264"/>
                <a:gd name="T66" fmla="*/ 0 w 3846"/>
                <a:gd name="T67" fmla="*/ 0 h 2264"/>
                <a:gd name="T68" fmla="*/ 0 w 3846"/>
                <a:gd name="T69" fmla="*/ 0 h 2264"/>
                <a:gd name="T70" fmla="*/ 0 w 3846"/>
                <a:gd name="T71" fmla="*/ 0 h 2264"/>
                <a:gd name="T72" fmla="*/ 0 w 3846"/>
                <a:gd name="T73" fmla="*/ 0 h 2264"/>
                <a:gd name="T74" fmla="*/ 0 w 3846"/>
                <a:gd name="T75" fmla="*/ 0 h 2264"/>
                <a:gd name="T76" fmla="*/ 0 w 3846"/>
                <a:gd name="T77" fmla="*/ 0 h 2264"/>
                <a:gd name="T78" fmla="*/ 0 w 3846"/>
                <a:gd name="T79" fmla="*/ 0 h 2264"/>
                <a:gd name="T80" fmla="*/ 0 w 3846"/>
                <a:gd name="T81" fmla="*/ 0 h 2264"/>
                <a:gd name="T82" fmla="*/ 0 w 3846"/>
                <a:gd name="T83" fmla="*/ 0 h 2264"/>
                <a:gd name="T84" fmla="*/ 0 w 3846"/>
                <a:gd name="T85" fmla="*/ 0 h 2264"/>
                <a:gd name="T86" fmla="*/ 0 w 3846"/>
                <a:gd name="T87" fmla="*/ 0 h 2264"/>
                <a:gd name="T88" fmla="*/ 0 w 3846"/>
                <a:gd name="T89" fmla="*/ 0 h 2264"/>
                <a:gd name="T90" fmla="*/ 0 w 3846"/>
                <a:gd name="T91" fmla="*/ 0 h 2264"/>
                <a:gd name="T92" fmla="*/ 0 w 3846"/>
                <a:gd name="T93" fmla="*/ 0 h 2264"/>
                <a:gd name="T94" fmla="*/ 0 w 3846"/>
                <a:gd name="T95" fmla="*/ 0 h 2264"/>
                <a:gd name="T96" fmla="*/ 0 w 3846"/>
                <a:gd name="T97" fmla="*/ 0 h 2264"/>
                <a:gd name="T98" fmla="*/ 0 w 3846"/>
                <a:gd name="T99" fmla="*/ 0 h 2264"/>
                <a:gd name="T100" fmla="*/ 0 w 3846"/>
                <a:gd name="T101" fmla="*/ 0 h 2264"/>
                <a:gd name="T102" fmla="*/ 0 w 3846"/>
                <a:gd name="T103" fmla="*/ 0 h 2264"/>
                <a:gd name="T104" fmla="*/ 0 w 3846"/>
                <a:gd name="T105" fmla="*/ 0 h 22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6"/>
                <a:gd name="T160" fmla="*/ 0 h 2264"/>
                <a:gd name="T161" fmla="*/ 3846 w 3846"/>
                <a:gd name="T162" fmla="*/ 2264 h 22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6" h="2264">
                  <a:moveTo>
                    <a:pt x="13" y="2"/>
                  </a:moveTo>
                  <a:lnTo>
                    <a:pt x="55" y="27"/>
                  </a:lnTo>
                  <a:cubicBezTo>
                    <a:pt x="59" y="29"/>
                    <a:pt x="60" y="34"/>
                    <a:pt x="58" y="38"/>
                  </a:cubicBezTo>
                  <a:cubicBezTo>
                    <a:pt x="56" y="42"/>
                    <a:pt x="51" y="43"/>
                    <a:pt x="47" y="41"/>
                  </a:cubicBezTo>
                  <a:lnTo>
                    <a:pt x="5" y="16"/>
                  </a:lnTo>
                  <a:cubicBezTo>
                    <a:pt x="1" y="14"/>
                    <a:pt x="0" y="9"/>
                    <a:pt x="2" y="5"/>
                  </a:cubicBezTo>
                  <a:cubicBezTo>
                    <a:pt x="4" y="1"/>
                    <a:pt x="9" y="0"/>
                    <a:pt x="13" y="2"/>
                  </a:cubicBezTo>
                  <a:close/>
                  <a:moveTo>
                    <a:pt x="97" y="51"/>
                  </a:moveTo>
                  <a:lnTo>
                    <a:pt x="139" y="76"/>
                  </a:lnTo>
                  <a:cubicBezTo>
                    <a:pt x="143" y="78"/>
                    <a:pt x="145" y="83"/>
                    <a:pt x="142" y="87"/>
                  </a:cubicBezTo>
                  <a:cubicBezTo>
                    <a:pt x="140" y="91"/>
                    <a:pt x="135" y="92"/>
                    <a:pt x="131" y="90"/>
                  </a:cubicBezTo>
                  <a:lnTo>
                    <a:pt x="89" y="65"/>
                  </a:lnTo>
                  <a:cubicBezTo>
                    <a:pt x="85" y="63"/>
                    <a:pt x="84" y="58"/>
                    <a:pt x="86" y="54"/>
                  </a:cubicBezTo>
                  <a:cubicBezTo>
                    <a:pt x="89" y="50"/>
                    <a:pt x="93" y="49"/>
                    <a:pt x="97" y="51"/>
                  </a:cubicBezTo>
                  <a:close/>
                  <a:moveTo>
                    <a:pt x="181" y="101"/>
                  </a:moveTo>
                  <a:lnTo>
                    <a:pt x="224" y="125"/>
                  </a:lnTo>
                  <a:cubicBezTo>
                    <a:pt x="227" y="128"/>
                    <a:pt x="229" y="133"/>
                    <a:pt x="226" y="136"/>
                  </a:cubicBezTo>
                  <a:cubicBezTo>
                    <a:pt x="224" y="140"/>
                    <a:pt x="219" y="142"/>
                    <a:pt x="215" y="139"/>
                  </a:cubicBezTo>
                  <a:lnTo>
                    <a:pt x="173" y="115"/>
                  </a:lnTo>
                  <a:cubicBezTo>
                    <a:pt x="169" y="112"/>
                    <a:pt x="168" y="107"/>
                    <a:pt x="170" y="103"/>
                  </a:cubicBezTo>
                  <a:cubicBezTo>
                    <a:pt x="173" y="100"/>
                    <a:pt x="178" y="98"/>
                    <a:pt x="181" y="101"/>
                  </a:cubicBezTo>
                  <a:close/>
                  <a:moveTo>
                    <a:pt x="266" y="150"/>
                  </a:moveTo>
                  <a:lnTo>
                    <a:pt x="308" y="175"/>
                  </a:lnTo>
                  <a:cubicBezTo>
                    <a:pt x="312" y="177"/>
                    <a:pt x="313" y="182"/>
                    <a:pt x="311" y="186"/>
                  </a:cubicBezTo>
                  <a:cubicBezTo>
                    <a:pt x="308" y="190"/>
                    <a:pt x="303" y="191"/>
                    <a:pt x="299" y="189"/>
                  </a:cubicBezTo>
                  <a:lnTo>
                    <a:pt x="257" y="164"/>
                  </a:lnTo>
                  <a:cubicBezTo>
                    <a:pt x="254" y="162"/>
                    <a:pt x="252" y="157"/>
                    <a:pt x="254" y="153"/>
                  </a:cubicBezTo>
                  <a:cubicBezTo>
                    <a:pt x="257" y="149"/>
                    <a:pt x="262" y="148"/>
                    <a:pt x="266" y="150"/>
                  </a:cubicBezTo>
                  <a:close/>
                  <a:moveTo>
                    <a:pt x="350" y="199"/>
                  </a:moveTo>
                  <a:lnTo>
                    <a:pt x="392" y="224"/>
                  </a:lnTo>
                  <a:cubicBezTo>
                    <a:pt x="396" y="226"/>
                    <a:pt x="397" y="231"/>
                    <a:pt x="395" y="235"/>
                  </a:cubicBezTo>
                  <a:cubicBezTo>
                    <a:pt x="392" y="239"/>
                    <a:pt x="387" y="240"/>
                    <a:pt x="384" y="238"/>
                  </a:cubicBezTo>
                  <a:lnTo>
                    <a:pt x="342" y="213"/>
                  </a:lnTo>
                  <a:cubicBezTo>
                    <a:pt x="338" y="211"/>
                    <a:pt x="336" y="206"/>
                    <a:pt x="339" y="202"/>
                  </a:cubicBezTo>
                  <a:cubicBezTo>
                    <a:pt x="341" y="198"/>
                    <a:pt x="346" y="197"/>
                    <a:pt x="350" y="199"/>
                  </a:cubicBezTo>
                  <a:close/>
                  <a:moveTo>
                    <a:pt x="434" y="249"/>
                  </a:moveTo>
                  <a:lnTo>
                    <a:pt x="476" y="273"/>
                  </a:lnTo>
                  <a:cubicBezTo>
                    <a:pt x="480" y="276"/>
                    <a:pt x="481" y="281"/>
                    <a:pt x="479" y="284"/>
                  </a:cubicBezTo>
                  <a:cubicBezTo>
                    <a:pt x="477" y="288"/>
                    <a:pt x="472" y="290"/>
                    <a:pt x="468" y="287"/>
                  </a:cubicBezTo>
                  <a:lnTo>
                    <a:pt x="426" y="263"/>
                  </a:lnTo>
                  <a:cubicBezTo>
                    <a:pt x="422" y="260"/>
                    <a:pt x="420" y="255"/>
                    <a:pt x="423" y="252"/>
                  </a:cubicBezTo>
                  <a:cubicBezTo>
                    <a:pt x="425" y="248"/>
                    <a:pt x="430" y="246"/>
                    <a:pt x="434" y="249"/>
                  </a:cubicBezTo>
                  <a:close/>
                  <a:moveTo>
                    <a:pt x="518" y="298"/>
                  </a:moveTo>
                  <a:lnTo>
                    <a:pt x="560" y="323"/>
                  </a:lnTo>
                  <a:cubicBezTo>
                    <a:pt x="564" y="325"/>
                    <a:pt x="565" y="330"/>
                    <a:pt x="563" y="334"/>
                  </a:cubicBezTo>
                  <a:cubicBezTo>
                    <a:pt x="561" y="338"/>
                    <a:pt x="556" y="339"/>
                    <a:pt x="552" y="337"/>
                  </a:cubicBezTo>
                  <a:lnTo>
                    <a:pt x="510" y="312"/>
                  </a:lnTo>
                  <a:cubicBezTo>
                    <a:pt x="506" y="310"/>
                    <a:pt x="505" y="305"/>
                    <a:pt x="507" y="301"/>
                  </a:cubicBezTo>
                  <a:cubicBezTo>
                    <a:pt x="509" y="297"/>
                    <a:pt x="514" y="296"/>
                    <a:pt x="518" y="298"/>
                  </a:cubicBezTo>
                  <a:close/>
                  <a:moveTo>
                    <a:pt x="602" y="347"/>
                  </a:moveTo>
                  <a:lnTo>
                    <a:pt x="644" y="372"/>
                  </a:lnTo>
                  <a:cubicBezTo>
                    <a:pt x="648" y="374"/>
                    <a:pt x="649" y="379"/>
                    <a:pt x="647" y="383"/>
                  </a:cubicBezTo>
                  <a:cubicBezTo>
                    <a:pt x="645" y="387"/>
                    <a:pt x="640" y="388"/>
                    <a:pt x="636" y="386"/>
                  </a:cubicBezTo>
                  <a:lnTo>
                    <a:pt x="594" y="361"/>
                  </a:lnTo>
                  <a:cubicBezTo>
                    <a:pt x="590" y="359"/>
                    <a:pt x="589" y="354"/>
                    <a:pt x="591" y="350"/>
                  </a:cubicBezTo>
                  <a:cubicBezTo>
                    <a:pt x="593" y="346"/>
                    <a:pt x="598" y="345"/>
                    <a:pt x="602" y="347"/>
                  </a:cubicBezTo>
                  <a:close/>
                  <a:moveTo>
                    <a:pt x="686" y="397"/>
                  </a:moveTo>
                  <a:lnTo>
                    <a:pt x="728" y="421"/>
                  </a:lnTo>
                  <a:cubicBezTo>
                    <a:pt x="732" y="424"/>
                    <a:pt x="733" y="429"/>
                    <a:pt x="731" y="433"/>
                  </a:cubicBezTo>
                  <a:cubicBezTo>
                    <a:pt x="729" y="436"/>
                    <a:pt x="724" y="438"/>
                    <a:pt x="720" y="435"/>
                  </a:cubicBezTo>
                  <a:lnTo>
                    <a:pt x="678" y="411"/>
                  </a:lnTo>
                  <a:cubicBezTo>
                    <a:pt x="674" y="408"/>
                    <a:pt x="673" y="403"/>
                    <a:pt x="675" y="400"/>
                  </a:cubicBezTo>
                  <a:cubicBezTo>
                    <a:pt x="677" y="396"/>
                    <a:pt x="682" y="394"/>
                    <a:pt x="686" y="397"/>
                  </a:cubicBezTo>
                  <a:close/>
                  <a:moveTo>
                    <a:pt x="770" y="446"/>
                  </a:moveTo>
                  <a:lnTo>
                    <a:pt x="812" y="471"/>
                  </a:lnTo>
                  <a:cubicBezTo>
                    <a:pt x="816" y="473"/>
                    <a:pt x="818" y="478"/>
                    <a:pt x="815" y="482"/>
                  </a:cubicBezTo>
                  <a:cubicBezTo>
                    <a:pt x="813" y="486"/>
                    <a:pt x="808" y="487"/>
                    <a:pt x="804" y="485"/>
                  </a:cubicBezTo>
                  <a:lnTo>
                    <a:pt x="762" y="460"/>
                  </a:lnTo>
                  <a:cubicBezTo>
                    <a:pt x="758" y="458"/>
                    <a:pt x="757" y="453"/>
                    <a:pt x="759" y="449"/>
                  </a:cubicBezTo>
                  <a:cubicBezTo>
                    <a:pt x="762" y="445"/>
                    <a:pt x="767" y="444"/>
                    <a:pt x="770" y="446"/>
                  </a:cubicBezTo>
                  <a:close/>
                  <a:moveTo>
                    <a:pt x="855" y="495"/>
                  </a:moveTo>
                  <a:lnTo>
                    <a:pt x="897" y="520"/>
                  </a:lnTo>
                  <a:cubicBezTo>
                    <a:pt x="900" y="522"/>
                    <a:pt x="902" y="527"/>
                    <a:pt x="899" y="531"/>
                  </a:cubicBezTo>
                  <a:cubicBezTo>
                    <a:pt x="897" y="535"/>
                    <a:pt x="892" y="536"/>
                    <a:pt x="888" y="534"/>
                  </a:cubicBezTo>
                  <a:lnTo>
                    <a:pt x="846" y="509"/>
                  </a:lnTo>
                  <a:cubicBezTo>
                    <a:pt x="842" y="507"/>
                    <a:pt x="841" y="502"/>
                    <a:pt x="843" y="498"/>
                  </a:cubicBezTo>
                  <a:cubicBezTo>
                    <a:pt x="846" y="494"/>
                    <a:pt x="851" y="493"/>
                    <a:pt x="855" y="495"/>
                  </a:cubicBezTo>
                  <a:close/>
                  <a:moveTo>
                    <a:pt x="939" y="545"/>
                  </a:moveTo>
                  <a:lnTo>
                    <a:pt x="981" y="569"/>
                  </a:lnTo>
                  <a:cubicBezTo>
                    <a:pt x="985" y="572"/>
                    <a:pt x="986" y="577"/>
                    <a:pt x="984" y="581"/>
                  </a:cubicBezTo>
                  <a:cubicBezTo>
                    <a:pt x="981" y="584"/>
                    <a:pt x="976" y="586"/>
                    <a:pt x="972" y="583"/>
                  </a:cubicBezTo>
                  <a:lnTo>
                    <a:pt x="930" y="559"/>
                  </a:lnTo>
                  <a:cubicBezTo>
                    <a:pt x="927" y="557"/>
                    <a:pt x="925" y="552"/>
                    <a:pt x="928" y="548"/>
                  </a:cubicBezTo>
                  <a:cubicBezTo>
                    <a:pt x="930" y="544"/>
                    <a:pt x="935" y="543"/>
                    <a:pt x="939" y="545"/>
                  </a:cubicBezTo>
                  <a:close/>
                  <a:moveTo>
                    <a:pt x="1023" y="594"/>
                  </a:moveTo>
                  <a:lnTo>
                    <a:pt x="1065" y="619"/>
                  </a:lnTo>
                  <a:cubicBezTo>
                    <a:pt x="1069" y="621"/>
                    <a:pt x="1070" y="626"/>
                    <a:pt x="1068" y="630"/>
                  </a:cubicBezTo>
                  <a:cubicBezTo>
                    <a:pt x="1065" y="634"/>
                    <a:pt x="1060" y="635"/>
                    <a:pt x="1057" y="633"/>
                  </a:cubicBezTo>
                  <a:lnTo>
                    <a:pt x="1015" y="608"/>
                  </a:lnTo>
                  <a:cubicBezTo>
                    <a:pt x="1011" y="606"/>
                    <a:pt x="1009" y="601"/>
                    <a:pt x="1012" y="597"/>
                  </a:cubicBezTo>
                  <a:cubicBezTo>
                    <a:pt x="1014" y="593"/>
                    <a:pt x="1019" y="592"/>
                    <a:pt x="1023" y="594"/>
                  </a:cubicBezTo>
                  <a:close/>
                  <a:moveTo>
                    <a:pt x="1107" y="644"/>
                  </a:moveTo>
                  <a:lnTo>
                    <a:pt x="1149" y="668"/>
                  </a:lnTo>
                  <a:cubicBezTo>
                    <a:pt x="1153" y="670"/>
                    <a:pt x="1154" y="675"/>
                    <a:pt x="1152" y="679"/>
                  </a:cubicBezTo>
                  <a:cubicBezTo>
                    <a:pt x="1150" y="683"/>
                    <a:pt x="1145" y="684"/>
                    <a:pt x="1141" y="682"/>
                  </a:cubicBezTo>
                  <a:lnTo>
                    <a:pt x="1099" y="658"/>
                  </a:lnTo>
                  <a:cubicBezTo>
                    <a:pt x="1095" y="655"/>
                    <a:pt x="1093" y="650"/>
                    <a:pt x="1096" y="646"/>
                  </a:cubicBezTo>
                  <a:cubicBezTo>
                    <a:pt x="1098" y="643"/>
                    <a:pt x="1103" y="641"/>
                    <a:pt x="1107" y="644"/>
                  </a:cubicBezTo>
                  <a:close/>
                  <a:moveTo>
                    <a:pt x="1191" y="693"/>
                  </a:moveTo>
                  <a:lnTo>
                    <a:pt x="1233" y="718"/>
                  </a:lnTo>
                  <a:cubicBezTo>
                    <a:pt x="1237" y="720"/>
                    <a:pt x="1238" y="725"/>
                    <a:pt x="1236" y="729"/>
                  </a:cubicBezTo>
                  <a:cubicBezTo>
                    <a:pt x="1234" y="733"/>
                    <a:pt x="1229" y="734"/>
                    <a:pt x="1225" y="732"/>
                  </a:cubicBezTo>
                  <a:lnTo>
                    <a:pt x="1183" y="707"/>
                  </a:lnTo>
                  <a:cubicBezTo>
                    <a:pt x="1179" y="705"/>
                    <a:pt x="1178" y="700"/>
                    <a:pt x="1180" y="696"/>
                  </a:cubicBezTo>
                  <a:cubicBezTo>
                    <a:pt x="1182" y="692"/>
                    <a:pt x="1187" y="691"/>
                    <a:pt x="1191" y="693"/>
                  </a:cubicBezTo>
                  <a:close/>
                  <a:moveTo>
                    <a:pt x="1275" y="742"/>
                  </a:moveTo>
                  <a:lnTo>
                    <a:pt x="1317" y="767"/>
                  </a:lnTo>
                  <a:cubicBezTo>
                    <a:pt x="1321" y="769"/>
                    <a:pt x="1322" y="774"/>
                    <a:pt x="1320" y="778"/>
                  </a:cubicBezTo>
                  <a:cubicBezTo>
                    <a:pt x="1318" y="782"/>
                    <a:pt x="1313" y="783"/>
                    <a:pt x="1309" y="781"/>
                  </a:cubicBezTo>
                  <a:lnTo>
                    <a:pt x="1267" y="756"/>
                  </a:lnTo>
                  <a:cubicBezTo>
                    <a:pt x="1263" y="754"/>
                    <a:pt x="1262" y="749"/>
                    <a:pt x="1264" y="745"/>
                  </a:cubicBezTo>
                  <a:cubicBezTo>
                    <a:pt x="1266" y="741"/>
                    <a:pt x="1271" y="740"/>
                    <a:pt x="1275" y="742"/>
                  </a:cubicBezTo>
                  <a:close/>
                  <a:moveTo>
                    <a:pt x="1359" y="792"/>
                  </a:moveTo>
                  <a:lnTo>
                    <a:pt x="1401" y="816"/>
                  </a:lnTo>
                  <a:cubicBezTo>
                    <a:pt x="1405" y="819"/>
                    <a:pt x="1407" y="823"/>
                    <a:pt x="1404" y="827"/>
                  </a:cubicBezTo>
                  <a:cubicBezTo>
                    <a:pt x="1402" y="831"/>
                    <a:pt x="1397" y="833"/>
                    <a:pt x="1393" y="830"/>
                  </a:cubicBezTo>
                  <a:lnTo>
                    <a:pt x="1351" y="806"/>
                  </a:lnTo>
                  <a:cubicBezTo>
                    <a:pt x="1347" y="803"/>
                    <a:pt x="1346" y="798"/>
                    <a:pt x="1348" y="794"/>
                  </a:cubicBezTo>
                  <a:cubicBezTo>
                    <a:pt x="1350" y="791"/>
                    <a:pt x="1355" y="789"/>
                    <a:pt x="1359" y="792"/>
                  </a:cubicBezTo>
                  <a:close/>
                  <a:moveTo>
                    <a:pt x="1443" y="841"/>
                  </a:moveTo>
                  <a:lnTo>
                    <a:pt x="1485" y="866"/>
                  </a:lnTo>
                  <a:cubicBezTo>
                    <a:pt x="1489" y="868"/>
                    <a:pt x="1491" y="873"/>
                    <a:pt x="1488" y="877"/>
                  </a:cubicBezTo>
                  <a:cubicBezTo>
                    <a:pt x="1486" y="881"/>
                    <a:pt x="1481" y="882"/>
                    <a:pt x="1477" y="880"/>
                  </a:cubicBezTo>
                  <a:lnTo>
                    <a:pt x="1435" y="855"/>
                  </a:lnTo>
                  <a:cubicBezTo>
                    <a:pt x="1431" y="853"/>
                    <a:pt x="1430" y="848"/>
                    <a:pt x="1432" y="844"/>
                  </a:cubicBezTo>
                  <a:cubicBezTo>
                    <a:pt x="1435" y="840"/>
                    <a:pt x="1440" y="839"/>
                    <a:pt x="1443" y="841"/>
                  </a:cubicBezTo>
                  <a:close/>
                  <a:moveTo>
                    <a:pt x="1528" y="890"/>
                  </a:moveTo>
                  <a:lnTo>
                    <a:pt x="1570" y="915"/>
                  </a:lnTo>
                  <a:cubicBezTo>
                    <a:pt x="1573" y="917"/>
                    <a:pt x="1575" y="922"/>
                    <a:pt x="1572" y="926"/>
                  </a:cubicBezTo>
                  <a:cubicBezTo>
                    <a:pt x="1570" y="930"/>
                    <a:pt x="1565" y="931"/>
                    <a:pt x="1561" y="929"/>
                  </a:cubicBezTo>
                  <a:lnTo>
                    <a:pt x="1519" y="904"/>
                  </a:lnTo>
                  <a:cubicBezTo>
                    <a:pt x="1515" y="902"/>
                    <a:pt x="1514" y="897"/>
                    <a:pt x="1516" y="893"/>
                  </a:cubicBezTo>
                  <a:cubicBezTo>
                    <a:pt x="1519" y="889"/>
                    <a:pt x="1524" y="888"/>
                    <a:pt x="1528" y="890"/>
                  </a:cubicBezTo>
                  <a:close/>
                  <a:moveTo>
                    <a:pt x="1612" y="940"/>
                  </a:moveTo>
                  <a:lnTo>
                    <a:pt x="1654" y="964"/>
                  </a:lnTo>
                  <a:cubicBezTo>
                    <a:pt x="1658" y="967"/>
                    <a:pt x="1659" y="972"/>
                    <a:pt x="1657" y="975"/>
                  </a:cubicBezTo>
                  <a:cubicBezTo>
                    <a:pt x="1654" y="979"/>
                    <a:pt x="1649" y="981"/>
                    <a:pt x="1645" y="978"/>
                  </a:cubicBezTo>
                  <a:lnTo>
                    <a:pt x="1603" y="954"/>
                  </a:lnTo>
                  <a:cubicBezTo>
                    <a:pt x="1600" y="951"/>
                    <a:pt x="1598" y="946"/>
                    <a:pt x="1601" y="943"/>
                  </a:cubicBezTo>
                  <a:cubicBezTo>
                    <a:pt x="1603" y="939"/>
                    <a:pt x="1608" y="937"/>
                    <a:pt x="1612" y="940"/>
                  </a:cubicBezTo>
                  <a:close/>
                  <a:moveTo>
                    <a:pt x="1696" y="989"/>
                  </a:moveTo>
                  <a:lnTo>
                    <a:pt x="1738" y="1014"/>
                  </a:lnTo>
                  <a:cubicBezTo>
                    <a:pt x="1742" y="1016"/>
                    <a:pt x="1743" y="1021"/>
                    <a:pt x="1741" y="1025"/>
                  </a:cubicBezTo>
                  <a:cubicBezTo>
                    <a:pt x="1738" y="1029"/>
                    <a:pt x="1733" y="1030"/>
                    <a:pt x="1730" y="1028"/>
                  </a:cubicBezTo>
                  <a:lnTo>
                    <a:pt x="1688" y="1003"/>
                  </a:lnTo>
                  <a:cubicBezTo>
                    <a:pt x="1684" y="1001"/>
                    <a:pt x="1682" y="996"/>
                    <a:pt x="1685" y="992"/>
                  </a:cubicBezTo>
                  <a:cubicBezTo>
                    <a:pt x="1687" y="988"/>
                    <a:pt x="1692" y="987"/>
                    <a:pt x="1696" y="989"/>
                  </a:cubicBezTo>
                  <a:close/>
                  <a:moveTo>
                    <a:pt x="1780" y="1038"/>
                  </a:moveTo>
                  <a:lnTo>
                    <a:pt x="1822" y="1063"/>
                  </a:lnTo>
                  <a:cubicBezTo>
                    <a:pt x="1826" y="1065"/>
                    <a:pt x="1827" y="1070"/>
                    <a:pt x="1825" y="1074"/>
                  </a:cubicBezTo>
                  <a:cubicBezTo>
                    <a:pt x="1823" y="1078"/>
                    <a:pt x="1818" y="1079"/>
                    <a:pt x="1814" y="1077"/>
                  </a:cubicBezTo>
                  <a:lnTo>
                    <a:pt x="1772" y="1052"/>
                  </a:lnTo>
                  <a:cubicBezTo>
                    <a:pt x="1768" y="1050"/>
                    <a:pt x="1767" y="1045"/>
                    <a:pt x="1769" y="1041"/>
                  </a:cubicBezTo>
                  <a:cubicBezTo>
                    <a:pt x="1771" y="1037"/>
                    <a:pt x="1776" y="1036"/>
                    <a:pt x="1780" y="1038"/>
                  </a:cubicBezTo>
                  <a:close/>
                  <a:moveTo>
                    <a:pt x="1864" y="1088"/>
                  </a:moveTo>
                  <a:lnTo>
                    <a:pt x="1906" y="1112"/>
                  </a:lnTo>
                  <a:cubicBezTo>
                    <a:pt x="1910" y="1115"/>
                    <a:pt x="1911" y="1120"/>
                    <a:pt x="1909" y="1123"/>
                  </a:cubicBezTo>
                  <a:cubicBezTo>
                    <a:pt x="1907" y="1127"/>
                    <a:pt x="1902" y="1129"/>
                    <a:pt x="1898" y="1126"/>
                  </a:cubicBezTo>
                  <a:lnTo>
                    <a:pt x="1856" y="1102"/>
                  </a:lnTo>
                  <a:cubicBezTo>
                    <a:pt x="1852" y="1099"/>
                    <a:pt x="1851" y="1094"/>
                    <a:pt x="1853" y="1091"/>
                  </a:cubicBezTo>
                  <a:cubicBezTo>
                    <a:pt x="1855" y="1087"/>
                    <a:pt x="1860" y="1085"/>
                    <a:pt x="1864" y="1088"/>
                  </a:cubicBezTo>
                  <a:close/>
                  <a:moveTo>
                    <a:pt x="1948" y="1137"/>
                  </a:moveTo>
                  <a:lnTo>
                    <a:pt x="1990" y="1162"/>
                  </a:lnTo>
                  <a:cubicBezTo>
                    <a:pt x="1994" y="1164"/>
                    <a:pt x="1995" y="1169"/>
                    <a:pt x="1993" y="1173"/>
                  </a:cubicBezTo>
                  <a:cubicBezTo>
                    <a:pt x="1991" y="1177"/>
                    <a:pt x="1986" y="1178"/>
                    <a:pt x="1982" y="1176"/>
                  </a:cubicBezTo>
                  <a:lnTo>
                    <a:pt x="1940" y="1151"/>
                  </a:lnTo>
                  <a:cubicBezTo>
                    <a:pt x="1936" y="1149"/>
                    <a:pt x="1935" y="1144"/>
                    <a:pt x="1937" y="1140"/>
                  </a:cubicBezTo>
                  <a:cubicBezTo>
                    <a:pt x="1939" y="1136"/>
                    <a:pt x="1944" y="1135"/>
                    <a:pt x="1948" y="1137"/>
                  </a:cubicBezTo>
                  <a:close/>
                  <a:moveTo>
                    <a:pt x="2032" y="1186"/>
                  </a:moveTo>
                  <a:lnTo>
                    <a:pt x="2074" y="1211"/>
                  </a:lnTo>
                  <a:cubicBezTo>
                    <a:pt x="2078" y="1213"/>
                    <a:pt x="2080" y="1218"/>
                    <a:pt x="2077" y="1222"/>
                  </a:cubicBezTo>
                  <a:cubicBezTo>
                    <a:pt x="2075" y="1226"/>
                    <a:pt x="2070" y="1227"/>
                    <a:pt x="2066" y="1225"/>
                  </a:cubicBezTo>
                  <a:lnTo>
                    <a:pt x="2024" y="1200"/>
                  </a:lnTo>
                  <a:cubicBezTo>
                    <a:pt x="2020" y="1198"/>
                    <a:pt x="2019" y="1193"/>
                    <a:pt x="2021" y="1189"/>
                  </a:cubicBezTo>
                  <a:cubicBezTo>
                    <a:pt x="2023" y="1185"/>
                    <a:pt x="2028" y="1184"/>
                    <a:pt x="2032" y="1186"/>
                  </a:cubicBezTo>
                  <a:close/>
                  <a:moveTo>
                    <a:pt x="2116" y="1236"/>
                  </a:moveTo>
                  <a:lnTo>
                    <a:pt x="2158" y="1260"/>
                  </a:lnTo>
                  <a:cubicBezTo>
                    <a:pt x="2162" y="1263"/>
                    <a:pt x="2164" y="1268"/>
                    <a:pt x="2161" y="1272"/>
                  </a:cubicBezTo>
                  <a:cubicBezTo>
                    <a:pt x="2159" y="1275"/>
                    <a:pt x="2154" y="1277"/>
                    <a:pt x="2150" y="1274"/>
                  </a:cubicBezTo>
                  <a:lnTo>
                    <a:pt x="2108" y="1250"/>
                  </a:lnTo>
                  <a:cubicBezTo>
                    <a:pt x="2104" y="1248"/>
                    <a:pt x="2103" y="1243"/>
                    <a:pt x="2105" y="1239"/>
                  </a:cubicBezTo>
                  <a:cubicBezTo>
                    <a:pt x="2108" y="1235"/>
                    <a:pt x="2113" y="1233"/>
                    <a:pt x="2116" y="1236"/>
                  </a:cubicBezTo>
                  <a:close/>
                  <a:moveTo>
                    <a:pt x="2201" y="1285"/>
                  </a:moveTo>
                  <a:lnTo>
                    <a:pt x="2243" y="1310"/>
                  </a:lnTo>
                  <a:cubicBezTo>
                    <a:pt x="2246" y="1312"/>
                    <a:pt x="2248" y="1317"/>
                    <a:pt x="2246" y="1321"/>
                  </a:cubicBezTo>
                  <a:cubicBezTo>
                    <a:pt x="2243" y="1325"/>
                    <a:pt x="2238" y="1326"/>
                    <a:pt x="2234" y="1324"/>
                  </a:cubicBezTo>
                  <a:lnTo>
                    <a:pt x="2192" y="1299"/>
                  </a:lnTo>
                  <a:cubicBezTo>
                    <a:pt x="2188" y="1297"/>
                    <a:pt x="2187" y="1292"/>
                    <a:pt x="2189" y="1288"/>
                  </a:cubicBezTo>
                  <a:cubicBezTo>
                    <a:pt x="2192" y="1284"/>
                    <a:pt x="2197" y="1283"/>
                    <a:pt x="2201" y="1285"/>
                  </a:cubicBezTo>
                  <a:close/>
                  <a:moveTo>
                    <a:pt x="2285" y="1334"/>
                  </a:moveTo>
                  <a:lnTo>
                    <a:pt x="2327" y="1359"/>
                  </a:lnTo>
                  <a:cubicBezTo>
                    <a:pt x="2331" y="1361"/>
                    <a:pt x="2332" y="1366"/>
                    <a:pt x="2330" y="1370"/>
                  </a:cubicBezTo>
                  <a:cubicBezTo>
                    <a:pt x="2327" y="1374"/>
                    <a:pt x="2322" y="1375"/>
                    <a:pt x="2319" y="1373"/>
                  </a:cubicBezTo>
                  <a:lnTo>
                    <a:pt x="2276" y="1348"/>
                  </a:lnTo>
                  <a:cubicBezTo>
                    <a:pt x="2273" y="1346"/>
                    <a:pt x="2271" y="1341"/>
                    <a:pt x="2274" y="1337"/>
                  </a:cubicBezTo>
                  <a:cubicBezTo>
                    <a:pt x="2276" y="1333"/>
                    <a:pt x="2281" y="1332"/>
                    <a:pt x="2285" y="1334"/>
                  </a:cubicBezTo>
                  <a:close/>
                  <a:moveTo>
                    <a:pt x="2369" y="1384"/>
                  </a:moveTo>
                  <a:lnTo>
                    <a:pt x="2411" y="1408"/>
                  </a:lnTo>
                  <a:cubicBezTo>
                    <a:pt x="2415" y="1411"/>
                    <a:pt x="2416" y="1416"/>
                    <a:pt x="2414" y="1420"/>
                  </a:cubicBezTo>
                  <a:cubicBezTo>
                    <a:pt x="2411" y="1423"/>
                    <a:pt x="2407" y="1425"/>
                    <a:pt x="2403" y="1423"/>
                  </a:cubicBezTo>
                  <a:lnTo>
                    <a:pt x="2361" y="1398"/>
                  </a:lnTo>
                  <a:cubicBezTo>
                    <a:pt x="2357" y="1396"/>
                    <a:pt x="2355" y="1391"/>
                    <a:pt x="2358" y="1387"/>
                  </a:cubicBezTo>
                  <a:cubicBezTo>
                    <a:pt x="2360" y="1383"/>
                    <a:pt x="2365" y="1382"/>
                    <a:pt x="2369" y="1384"/>
                  </a:cubicBezTo>
                  <a:close/>
                  <a:moveTo>
                    <a:pt x="2453" y="1433"/>
                  </a:moveTo>
                  <a:lnTo>
                    <a:pt x="2495" y="1458"/>
                  </a:lnTo>
                  <a:cubicBezTo>
                    <a:pt x="2499" y="1460"/>
                    <a:pt x="2500" y="1465"/>
                    <a:pt x="2498" y="1469"/>
                  </a:cubicBezTo>
                  <a:cubicBezTo>
                    <a:pt x="2496" y="1473"/>
                    <a:pt x="2491" y="1474"/>
                    <a:pt x="2487" y="1472"/>
                  </a:cubicBezTo>
                  <a:lnTo>
                    <a:pt x="2445" y="1447"/>
                  </a:lnTo>
                  <a:cubicBezTo>
                    <a:pt x="2441" y="1445"/>
                    <a:pt x="2440" y="1440"/>
                    <a:pt x="2442" y="1436"/>
                  </a:cubicBezTo>
                  <a:cubicBezTo>
                    <a:pt x="2444" y="1432"/>
                    <a:pt x="2449" y="1431"/>
                    <a:pt x="2453" y="1433"/>
                  </a:cubicBezTo>
                  <a:close/>
                  <a:moveTo>
                    <a:pt x="2537" y="1483"/>
                  </a:moveTo>
                  <a:lnTo>
                    <a:pt x="2579" y="1507"/>
                  </a:lnTo>
                  <a:cubicBezTo>
                    <a:pt x="2583" y="1509"/>
                    <a:pt x="2584" y="1514"/>
                    <a:pt x="2582" y="1518"/>
                  </a:cubicBezTo>
                  <a:cubicBezTo>
                    <a:pt x="2580" y="1522"/>
                    <a:pt x="2575" y="1524"/>
                    <a:pt x="2571" y="1521"/>
                  </a:cubicBezTo>
                  <a:lnTo>
                    <a:pt x="2529" y="1497"/>
                  </a:lnTo>
                  <a:cubicBezTo>
                    <a:pt x="2525" y="1494"/>
                    <a:pt x="2524" y="1489"/>
                    <a:pt x="2526" y="1485"/>
                  </a:cubicBezTo>
                  <a:cubicBezTo>
                    <a:pt x="2528" y="1482"/>
                    <a:pt x="2533" y="1480"/>
                    <a:pt x="2537" y="1483"/>
                  </a:cubicBezTo>
                  <a:close/>
                  <a:moveTo>
                    <a:pt x="2621" y="1532"/>
                  </a:moveTo>
                  <a:lnTo>
                    <a:pt x="2663" y="1557"/>
                  </a:lnTo>
                  <a:cubicBezTo>
                    <a:pt x="2667" y="1559"/>
                    <a:pt x="2668" y="1564"/>
                    <a:pt x="2666" y="1568"/>
                  </a:cubicBezTo>
                  <a:cubicBezTo>
                    <a:pt x="2664" y="1572"/>
                    <a:pt x="2659" y="1573"/>
                    <a:pt x="2655" y="1571"/>
                  </a:cubicBezTo>
                  <a:lnTo>
                    <a:pt x="2613" y="1546"/>
                  </a:lnTo>
                  <a:cubicBezTo>
                    <a:pt x="2609" y="1544"/>
                    <a:pt x="2608" y="1539"/>
                    <a:pt x="2610" y="1535"/>
                  </a:cubicBezTo>
                  <a:cubicBezTo>
                    <a:pt x="2612" y="1531"/>
                    <a:pt x="2617" y="1530"/>
                    <a:pt x="2621" y="1532"/>
                  </a:cubicBezTo>
                  <a:close/>
                  <a:moveTo>
                    <a:pt x="2705" y="1581"/>
                  </a:moveTo>
                  <a:lnTo>
                    <a:pt x="2747" y="1606"/>
                  </a:lnTo>
                  <a:cubicBezTo>
                    <a:pt x="2751" y="1608"/>
                    <a:pt x="2753" y="1613"/>
                    <a:pt x="2750" y="1617"/>
                  </a:cubicBezTo>
                  <a:cubicBezTo>
                    <a:pt x="2748" y="1621"/>
                    <a:pt x="2743" y="1622"/>
                    <a:pt x="2739" y="1620"/>
                  </a:cubicBezTo>
                  <a:lnTo>
                    <a:pt x="2697" y="1595"/>
                  </a:lnTo>
                  <a:cubicBezTo>
                    <a:pt x="2693" y="1593"/>
                    <a:pt x="2692" y="1588"/>
                    <a:pt x="2694" y="1584"/>
                  </a:cubicBezTo>
                  <a:cubicBezTo>
                    <a:pt x="2696" y="1580"/>
                    <a:pt x="2701" y="1579"/>
                    <a:pt x="2705" y="1581"/>
                  </a:cubicBezTo>
                  <a:close/>
                  <a:moveTo>
                    <a:pt x="2789" y="1631"/>
                  </a:moveTo>
                  <a:lnTo>
                    <a:pt x="2832" y="1655"/>
                  </a:lnTo>
                  <a:cubicBezTo>
                    <a:pt x="2835" y="1658"/>
                    <a:pt x="2837" y="1663"/>
                    <a:pt x="2834" y="1666"/>
                  </a:cubicBezTo>
                  <a:cubicBezTo>
                    <a:pt x="2832" y="1670"/>
                    <a:pt x="2827" y="1672"/>
                    <a:pt x="2823" y="1669"/>
                  </a:cubicBezTo>
                  <a:lnTo>
                    <a:pt x="2781" y="1645"/>
                  </a:lnTo>
                  <a:cubicBezTo>
                    <a:pt x="2777" y="1642"/>
                    <a:pt x="2776" y="1637"/>
                    <a:pt x="2778" y="1633"/>
                  </a:cubicBezTo>
                  <a:cubicBezTo>
                    <a:pt x="2781" y="1630"/>
                    <a:pt x="2786" y="1628"/>
                    <a:pt x="2789" y="1631"/>
                  </a:cubicBezTo>
                  <a:close/>
                  <a:moveTo>
                    <a:pt x="2874" y="1680"/>
                  </a:moveTo>
                  <a:lnTo>
                    <a:pt x="2916" y="1705"/>
                  </a:lnTo>
                  <a:cubicBezTo>
                    <a:pt x="2919" y="1707"/>
                    <a:pt x="2921" y="1712"/>
                    <a:pt x="2919" y="1716"/>
                  </a:cubicBezTo>
                  <a:cubicBezTo>
                    <a:pt x="2916" y="1720"/>
                    <a:pt x="2911" y="1721"/>
                    <a:pt x="2907" y="1719"/>
                  </a:cubicBezTo>
                  <a:lnTo>
                    <a:pt x="2865" y="1694"/>
                  </a:lnTo>
                  <a:cubicBezTo>
                    <a:pt x="2861" y="1692"/>
                    <a:pt x="2860" y="1687"/>
                    <a:pt x="2862" y="1683"/>
                  </a:cubicBezTo>
                  <a:cubicBezTo>
                    <a:pt x="2865" y="1679"/>
                    <a:pt x="2870" y="1678"/>
                    <a:pt x="2874" y="1680"/>
                  </a:cubicBezTo>
                  <a:close/>
                  <a:moveTo>
                    <a:pt x="2958" y="1729"/>
                  </a:moveTo>
                  <a:lnTo>
                    <a:pt x="3000" y="1754"/>
                  </a:lnTo>
                  <a:cubicBezTo>
                    <a:pt x="3004" y="1756"/>
                    <a:pt x="3005" y="1761"/>
                    <a:pt x="3003" y="1765"/>
                  </a:cubicBezTo>
                  <a:cubicBezTo>
                    <a:pt x="3000" y="1769"/>
                    <a:pt x="2995" y="1770"/>
                    <a:pt x="2992" y="1768"/>
                  </a:cubicBezTo>
                  <a:lnTo>
                    <a:pt x="2949" y="1743"/>
                  </a:lnTo>
                  <a:cubicBezTo>
                    <a:pt x="2946" y="1741"/>
                    <a:pt x="2944" y="1736"/>
                    <a:pt x="2947" y="1732"/>
                  </a:cubicBezTo>
                  <a:cubicBezTo>
                    <a:pt x="2949" y="1728"/>
                    <a:pt x="2954" y="1727"/>
                    <a:pt x="2958" y="1729"/>
                  </a:cubicBezTo>
                  <a:close/>
                  <a:moveTo>
                    <a:pt x="3042" y="1779"/>
                  </a:moveTo>
                  <a:lnTo>
                    <a:pt x="3084" y="1803"/>
                  </a:lnTo>
                  <a:cubicBezTo>
                    <a:pt x="3088" y="1806"/>
                    <a:pt x="3089" y="1811"/>
                    <a:pt x="3087" y="1814"/>
                  </a:cubicBezTo>
                  <a:cubicBezTo>
                    <a:pt x="3085" y="1818"/>
                    <a:pt x="3080" y="1820"/>
                    <a:pt x="3076" y="1817"/>
                  </a:cubicBezTo>
                  <a:lnTo>
                    <a:pt x="3034" y="1793"/>
                  </a:lnTo>
                  <a:cubicBezTo>
                    <a:pt x="3030" y="1790"/>
                    <a:pt x="3028" y="1785"/>
                    <a:pt x="3031" y="1782"/>
                  </a:cubicBezTo>
                  <a:cubicBezTo>
                    <a:pt x="3033" y="1778"/>
                    <a:pt x="3038" y="1776"/>
                    <a:pt x="3042" y="1779"/>
                  </a:cubicBezTo>
                  <a:close/>
                  <a:moveTo>
                    <a:pt x="3126" y="1828"/>
                  </a:moveTo>
                  <a:lnTo>
                    <a:pt x="3168" y="1853"/>
                  </a:lnTo>
                  <a:cubicBezTo>
                    <a:pt x="3172" y="1855"/>
                    <a:pt x="3173" y="1860"/>
                    <a:pt x="3171" y="1864"/>
                  </a:cubicBezTo>
                  <a:cubicBezTo>
                    <a:pt x="3169" y="1868"/>
                    <a:pt x="3164" y="1869"/>
                    <a:pt x="3160" y="1867"/>
                  </a:cubicBezTo>
                  <a:lnTo>
                    <a:pt x="3118" y="1842"/>
                  </a:lnTo>
                  <a:cubicBezTo>
                    <a:pt x="3114" y="1840"/>
                    <a:pt x="3113" y="1835"/>
                    <a:pt x="3115" y="1831"/>
                  </a:cubicBezTo>
                  <a:cubicBezTo>
                    <a:pt x="3117" y="1827"/>
                    <a:pt x="3122" y="1826"/>
                    <a:pt x="3126" y="1828"/>
                  </a:cubicBezTo>
                  <a:close/>
                  <a:moveTo>
                    <a:pt x="3210" y="1877"/>
                  </a:moveTo>
                  <a:lnTo>
                    <a:pt x="3252" y="1902"/>
                  </a:lnTo>
                  <a:cubicBezTo>
                    <a:pt x="3256" y="1904"/>
                    <a:pt x="3257" y="1909"/>
                    <a:pt x="3255" y="1913"/>
                  </a:cubicBezTo>
                  <a:cubicBezTo>
                    <a:pt x="3253" y="1917"/>
                    <a:pt x="3248" y="1918"/>
                    <a:pt x="3244" y="1916"/>
                  </a:cubicBezTo>
                  <a:lnTo>
                    <a:pt x="3202" y="1891"/>
                  </a:lnTo>
                  <a:cubicBezTo>
                    <a:pt x="3198" y="1889"/>
                    <a:pt x="3197" y="1884"/>
                    <a:pt x="3199" y="1880"/>
                  </a:cubicBezTo>
                  <a:cubicBezTo>
                    <a:pt x="3201" y="1876"/>
                    <a:pt x="3206" y="1875"/>
                    <a:pt x="3210" y="1877"/>
                  </a:cubicBezTo>
                  <a:close/>
                  <a:moveTo>
                    <a:pt x="3294" y="1927"/>
                  </a:moveTo>
                  <a:lnTo>
                    <a:pt x="3336" y="1951"/>
                  </a:lnTo>
                  <a:cubicBezTo>
                    <a:pt x="3340" y="1954"/>
                    <a:pt x="3341" y="1959"/>
                    <a:pt x="3339" y="1963"/>
                  </a:cubicBezTo>
                  <a:cubicBezTo>
                    <a:pt x="3337" y="1966"/>
                    <a:pt x="3332" y="1968"/>
                    <a:pt x="3328" y="1965"/>
                  </a:cubicBezTo>
                  <a:lnTo>
                    <a:pt x="3286" y="1941"/>
                  </a:lnTo>
                  <a:cubicBezTo>
                    <a:pt x="3282" y="1938"/>
                    <a:pt x="3281" y="1933"/>
                    <a:pt x="3283" y="1930"/>
                  </a:cubicBezTo>
                  <a:cubicBezTo>
                    <a:pt x="3285" y="1926"/>
                    <a:pt x="3290" y="1924"/>
                    <a:pt x="3294" y="1927"/>
                  </a:cubicBezTo>
                  <a:close/>
                  <a:moveTo>
                    <a:pt x="3378" y="1976"/>
                  </a:moveTo>
                  <a:lnTo>
                    <a:pt x="3420" y="2001"/>
                  </a:lnTo>
                  <a:cubicBezTo>
                    <a:pt x="3424" y="2003"/>
                    <a:pt x="3426" y="2008"/>
                    <a:pt x="3423" y="2012"/>
                  </a:cubicBezTo>
                  <a:cubicBezTo>
                    <a:pt x="3421" y="2016"/>
                    <a:pt x="3416" y="2017"/>
                    <a:pt x="3412" y="2015"/>
                  </a:cubicBezTo>
                  <a:lnTo>
                    <a:pt x="3370" y="1990"/>
                  </a:lnTo>
                  <a:cubicBezTo>
                    <a:pt x="3366" y="1988"/>
                    <a:pt x="3365" y="1983"/>
                    <a:pt x="3367" y="1979"/>
                  </a:cubicBezTo>
                  <a:cubicBezTo>
                    <a:pt x="3369" y="1975"/>
                    <a:pt x="3374" y="1974"/>
                    <a:pt x="3378" y="1976"/>
                  </a:cubicBezTo>
                  <a:close/>
                  <a:moveTo>
                    <a:pt x="3462" y="2025"/>
                  </a:moveTo>
                  <a:lnTo>
                    <a:pt x="3505" y="2050"/>
                  </a:lnTo>
                  <a:cubicBezTo>
                    <a:pt x="3508" y="2052"/>
                    <a:pt x="3510" y="2057"/>
                    <a:pt x="3507" y="2061"/>
                  </a:cubicBezTo>
                  <a:cubicBezTo>
                    <a:pt x="3505" y="2065"/>
                    <a:pt x="3500" y="2066"/>
                    <a:pt x="3496" y="2064"/>
                  </a:cubicBezTo>
                  <a:lnTo>
                    <a:pt x="3454" y="2039"/>
                  </a:lnTo>
                  <a:cubicBezTo>
                    <a:pt x="3450" y="2037"/>
                    <a:pt x="3449" y="2032"/>
                    <a:pt x="3451" y="2028"/>
                  </a:cubicBezTo>
                  <a:cubicBezTo>
                    <a:pt x="3454" y="2024"/>
                    <a:pt x="3459" y="2023"/>
                    <a:pt x="3462" y="2025"/>
                  </a:cubicBezTo>
                  <a:close/>
                  <a:moveTo>
                    <a:pt x="3547" y="2075"/>
                  </a:moveTo>
                  <a:lnTo>
                    <a:pt x="3589" y="2099"/>
                  </a:lnTo>
                  <a:cubicBezTo>
                    <a:pt x="3593" y="2102"/>
                    <a:pt x="3594" y="2107"/>
                    <a:pt x="3592" y="2111"/>
                  </a:cubicBezTo>
                  <a:cubicBezTo>
                    <a:pt x="3589" y="2114"/>
                    <a:pt x="3584" y="2116"/>
                    <a:pt x="3580" y="2113"/>
                  </a:cubicBezTo>
                  <a:lnTo>
                    <a:pt x="3538" y="2089"/>
                  </a:lnTo>
                  <a:cubicBezTo>
                    <a:pt x="3534" y="2087"/>
                    <a:pt x="3533" y="2082"/>
                    <a:pt x="3535" y="2078"/>
                  </a:cubicBezTo>
                  <a:cubicBezTo>
                    <a:pt x="3538" y="2074"/>
                    <a:pt x="3543" y="2073"/>
                    <a:pt x="3547" y="2075"/>
                  </a:cubicBezTo>
                  <a:close/>
                  <a:moveTo>
                    <a:pt x="3631" y="2124"/>
                  </a:moveTo>
                  <a:lnTo>
                    <a:pt x="3673" y="2149"/>
                  </a:lnTo>
                  <a:cubicBezTo>
                    <a:pt x="3677" y="2151"/>
                    <a:pt x="3678" y="2156"/>
                    <a:pt x="3676" y="2160"/>
                  </a:cubicBezTo>
                  <a:cubicBezTo>
                    <a:pt x="3673" y="2164"/>
                    <a:pt x="3668" y="2165"/>
                    <a:pt x="3665" y="2163"/>
                  </a:cubicBezTo>
                  <a:lnTo>
                    <a:pt x="3622" y="2138"/>
                  </a:lnTo>
                  <a:cubicBezTo>
                    <a:pt x="3619" y="2136"/>
                    <a:pt x="3617" y="2131"/>
                    <a:pt x="3620" y="2127"/>
                  </a:cubicBezTo>
                  <a:cubicBezTo>
                    <a:pt x="3622" y="2123"/>
                    <a:pt x="3627" y="2122"/>
                    <a:pt x="3631" y="2124"/>
                  </a:cubicBezTo>
                  <a:close/>
                  <a:moveTo>
                    <a:pt x="3715" y="2173"/>
                  </a:moveTo>
                  <a:lnTo>
                    <a:pt x="3757" y="2198"/>
                  </a:lnTo>
                  <a:cubicBezTo>
                    <a:pt x="3761" y="2200"/>
                    <a:pt x="3762" y="2205"/>
                    <a:pt x="3760" y="2209"/>
                  </a:cubicBezTo>
                  <a:cubicBezTo>
                    <a:pt x="3758" y="2213"/>
                    <a:pt x="3753" y="2214"/>
                    <a:pt x="3749" y="2212"/>
                  </a:cubicBezTo>
                  <a:lnTo>
                    <a:pt x="3707" y="2188"/>
                  </a:lnTo>
                  <a:cubicBezTo>
                    <a:pt x="3703" y="2185"/>
                    <a:pt x="3701" y="2180"/>
                    <a:pt x="3704" y="2176"/>
                  </a:cubicBezTo>
                  <a:cubicBezTo>
                    <a:pt x="3706" y="2173"/>
                    <a:pt x="3711" y="2171"/>
                    <a:pt x="3715" y="2173"/>
                  </a:cubicBezTo>
                  <a:close/>
                  <a:moveTo>
                    <a:pt x="3799" y="2223"/>
                  </a:moveTo>
                  <a:lnTo>
                    <a:pt x="3841" y="2248"/>
                  </a:lnTo>
                  <a:cubicBezTo>
                    <a:pt x="3845" y="2250"/>
                    <a:pt x="3846" y="2255"/>
                    <a:pt x="3844" y="2259"/>
                  </a:cubicBezTo>
                  <a:cubicBezTo>
                    <a:pt x="3842" y="2263"/>
                    <a:pt x="3837" y="2264"/>
                    <a:pt x="3833" y="2262"/>
                  </a:cubicBezTo>
                  <a:lnTo>
                    <a:pt x="3791" y="2237"/>
                  </a:lnTo>
                  <a:cubicBezTo>
                    <a:pt x="3787" y="2235"/>
                    <a:pt x="3786" y="2230"/>
                    <a:pt x="3788" y="2226"/>
                  </a:cubicBezTo>
                  <a:cubicBezTo>
                    <a:pt x="3790" y="2222"/>
                    <a:pt x="3795" y="2221"/>
                    <a:pt x="3799" y="2223"/>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4858" name="Freeform 32"/>
            <p:cNvSpPr>
              <a:spLocks noEditPoints="1"/>
            </p:cNvSpPr>
            <p:nvPr/>
          </p:nvSpPr>
          <p:spPr bwMode="auto">
            <a:xfrm>
              <a:off x="4162" y="1266"/>
              <a:ext cx="706" cy="442"/>
            </a:xfrm>
            <a:custGeom>
              <a:avLst/>
              <a:gdLst>
                <a:gd name="T0" fmla="*/ 0 w 3858"/>
                <a:gd name="T1" fmla="*/ 0 h 2408"/>
                <a:gd name="T2" fmla="*/ 0 w 3858"/>
                <a:gd name="T3" fmla="*/ 0 h 2408"/>
                <a:gd name="T4" fmla="*/ 0 w 3858"/>
                <a:gd name="T5" fmla="*/ 0 h 2408"/>
                <a:gd name="T6" fmla="*/ 0 w 3858"/>
                <a:gd name="T7" fmla="*/ 0 h 2408"/>
                <a:gd name="T8" fmla="*/ 0 w 3858"/>
                <a:gd name="T9" fmla="*/ 0 h 2408"/>
                <a:gd name="T10" fmla="*/ 0 w 3858"/>
                <a:gd name="T11" fmla="*/ 0 h 2408"/>
                <a:gd name="T12" fmla="*/ 0 w 3858"/>
                <a:gd name="T13" fmla="*/ 0 h 2408"/>
                <a:gd name="T14" fmla="*/ 0 w 3858"/>
                <a:gd name="T15" fmla="*/ 0 h 2408"/>
                <a:gd name="T16" fmla="*/ 0 w 3858"/>
                <a:gd name="T17" fmla="*/ 0 h 2408"/>
                <a:gd name="T18" fmla="*/ 0 w 3858"/>
                <a:gd name="T19" fmla="*/ 0 h 2408"/>
                <a:gd name="T20" fmla="*/ 0 w 3858"/>
                <a:gd name="T21" fmla="*/ 0 h 2408"/>
                <a:gd name="T22" fmla="*/ 0 w 3858"/>
                <a:gd name="T23" fmla="*/ 0 h 2408"/>
                <a:gd name="T24" fmla="*/ 0 w 3858"/>
                <a:gd name="T25" fmla="*/ 0 h 2408"/>
                <a:gd name="T26" fmla="*/ 0 w 3858"/>
                <a:gd name="T27" fmla="*/ 0 h 2408"/>
                <a:gd name="T28" fmla="*/ 0 w 3858"/>
                <a:gd name="T29" fmla="*/ 0 h 2408"/>
                <a:gd name="T30" fmla="*/ 0 w 3858"/>
                <a:gd name="T31" fmla="*/ 0 h 2408"/>
                <a:gd name="T32" fmla="*/ 0 w 3858"/>
                <a:gd name="T33" fmla="*/ 0 h 2408"/>
                <a:gd name="T34" fmla="*/ 0 w 3858"/>
                <a:gd name="T35" fmla="*/ 0 h 2408"/>
                <a:gd name="T36" fmla="*/ 0 w 3858"/>
                <a:gd name="T37" fmla="*/ 0 h 2408"/>
                <a:gd name="T38" fmla="*/ 0 w 3858"/>
                <a:gd name="T39" fmla="*/ 0 h 2408"/>
                <a:gd name="T40" fmla="*/ 0 w 3858"/>
                <a:gd name="T41" fmla="*/ 0 h 2408"/>
                <a:gd name="T42" fmla="*/ 0 w 3858"/>
                <a:gd name="T43" fmla="*/ 0 h 2408"/>
                <a:gd name="T44" fmla="*/ 0 w 3858"/>
                <a:gd name="T45" fmla="*/ 0 h 2408"/>
                <a:gd name="T46" fmla="*/ 0 w 3858"/>
                <a:gd name="T47" fmla="*/ 0 h 2408"/>
                <a:gd name="T48" fmla="*/ 0 w 3858"/>
                <a:gd name="T49" fmla="*/ 0 h 2408"/>
                <a:gd name="T50" fmla="*/ 0 w 3858"/>
                <a:gd name="T51" fmla="*/ 0 h 2408"/>
                <a:gd name="T52" fmla="*/ 0 w 3858"/>
                <a:gd name="T53" fmla="*/ 0 h 2408"/>
                <a:gd name="T54" fmla="*/ 0 w 3858"/>
                <a:gd name="T55" fmla="*/ 0 h 2408"/>
                <a:gd name="T56" fmla="*/ 0 w 3858"/>
                <a:gd name="T57" fmla="*/ 0 h 2408"/>
                <a:gd name="T58" fmla="*/ 0 w 3858"/>
                <a:gd name="T59" fmla="*/ 0 h 2408"/>
                <a:gd name="T60" fmla="*/ 0 w 3858"/>
                <a:gd name="T61" fmla="*/ 0 h 2408"/>
                <a:gd name="T62" fmla="*/ 0 w 3858"/>
                <a:gd name="T63" fmla="*/ 0 h 2408"/>
                <a:gd name="T64" fmla="*/ 0 w 3858"/>
                <a:gd name="T65" fmla="*/ 0 h 2408"/>
                <a:gd name="T66" fmla="*/ 0 w 3858"/>
                <a:gd name="T67" fmla="*/ 0 h 2408"/>
                <a:gd name="T68" fmla="*/ 0 w 3858"/>
                <a:gd name="T69" fmla="*/ 0 h 2408"/>
                <a:gd name="T70" fmla="*/ 0 w 3858"/>
                <a:gd name="T71" fmla="*/ 0 h 2408"/>
                <a:gd name="T72" fmla="*/ 0 w 3858"/>
                <a:gd name="T73" fmla="*/ 0 h 2408"/>
                <a:gd name="T74" fmla="*/ 0 w 3858"/>
                <a:gd name="T75" fmla="*/ 0 h 2408"/>
                <a:gd name="T76" fmla="*/ 0 w 3858"/>
                <a:gd name="T77" fmla="*/ 0 h 2408"/>
                <a:gd name="T78" fmla="*/ 0 w 3858"/>
                <a:gd name="T79" fmla="*/ 0 h 2408"/>
                <a:gd name="T80" fmla="*/ 0 w 3858"/>
                <a:gd name="T81" fmla="*/ 0 h 2408"/>
                <a:gd name="T82" fmla="*/ 0 w 3858"/>
                <a:gd name="T83" fmla="*/ 0 h 2408"/>
                <a:gd name="T84" fmla="*/ 0 w 3858"/>
                <a:gd name="T85" fmla="*/ 0 h 2408"/>
                <a:gd name="T86" fmla="*/ 0 w 3858"/>
                <a:gd name="T87" fmla="*/ 0 h 2408"/>
                <a:gd name="T88" fmla="*/ 0 w 3858"/>
                <a:gd name="T89" fmla="*/ 0 h 2408"/>
                <a:gd name="T90" fmla="*/ 0 w 3858"/>
                <a:gd name="T91" fmla="*/ 0 h 2408"/>
                <a:gd name="T92" fmla="*/ 0 w 3858"/>
                <a:gd name="T93" fmla="*/ 0 h 2408"/>
                <a:gd name="T94" fmla="*/ 0 w 3858"/>
                <a:gd name="T95" fmla="*/ 0 h 2408"/>
                <a:gd name="T96" fmla="*/ 0 w 3858"/>
                <a:gd name="T97" fmla="*/ 0 h 2408"/>
                <a:gd name="T98" fmla="*/ 0 w 3858"/>
                <a:gd name="T99" fmla="*/ 0 h 2408"/>
                <a:gd name="T100" fmla="*/ 0 w 3858"/>
                <a:gd name="T101" fmla="*/ 0 h 2408"/>
                <a:gd name="T102" fmla="*/ 0 w 3858"/>
                <a:gd name="T103" fmla="*/ 0 h 2408"/>
                <a:gd name="T104" fmla="*/ 0 w 3858"/>
                <a:gd name="T105" fmla="*/ 0 h 2408"/>
                <a:gd name="T106" fmla="*/ 0 w 3858"/>
                <a:gd name="T107" fmla="*/ 0 h 2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8"/>
                <a:gd name="T163" fmla="*/ 0 h 2408"/>
                <a:gd name="T164" fmla="*/ 3858 w 3858"/>
                <a:gd name="T165" fmla="*/ 2408 h 24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8" h="2408">
                  <a:moveTo>
                    <a:pt x="5" y="2392"/>
                  </a:moveTo>
                  <a:lnTo>
                    <a:pt x="46" y="2366"/>
                  </a:lnTo>
                  <a:cubicBezTo>
                    <a:pt x="50" y="2364"/>
                    <a:pt x="55" y="2365"/>
                    <a:pt x="57" y="2369"/>
                  </a:cubicBezTo>
                  <a:cubicBezTo>
                    <a:pt x="60" y="2373"/>
                    <a:pt x="59" y="2378"/>
                    <a:pt x="55" y="2380"/>
                  </a:cubicBezTo>
                  <a:lnTo>
                    <a:pt x="13" y="2406"/>
                  </a:lnTo>
                  <a:cubicBezTo>
                    <a:pt x="10" y="2408"/>
                    <a:pt x="5" y="2407"/>
                    <a:pt x="2" y="2403"/>
                  </a:cubicBezTo>
                  <a:cubicBezTo>
                    <a:pt x="0" y="2400"/>
                    <a:pt x="1" y="2395"/>
                    <a:pt x="5" y="2392"/>
                  </a:cubicBezTo>
                  <a:close/>
                  <a:moveTo>
                    <a:pt x="88" y="2341"/>
                  </a:moveTo>
                  <a:lnTo>
                    <a:pt x="129" y="2315"/>
                  </a:lnTo>
                  <a:cubicBezTo>
                    <a:pt x="133" y="2312"/>
                    <a:pt x="138" y="2314"/>
                    <a:pt x="140" y="2317"/>
                  </a:cubicBezTo>
                  <a:cubicBezTo>
                    <a:pt x="143" y="2321"/>
                    <a:pt x="141" y="2326"/>
                    <a:pt x="138" y="2329"/>
                  </a:cubicBezTo>
                  <a:lnTo>
                    <a:pt x="96" y="2354"/>
                  </a:lnTo>
                  <a:cubicBezTo>
                    <a:pt x="92" y="2357"/>
                    <a:pt x="87" y="2356"/>
                    <a:pt x="85" y="2352"/>
                  </a:cubicBezTo>
                  <a:cubicBezTo>
                    <a:pt x="83" y="2348"/>
                    <a:pt x="84" y="2343"/>
                    <a:pt x="88" y="2341"/>
                  </a:cubicBezTo>
                  <a:close/>
                  <a:moveTo>
                    <a:pt x="170" y="2289"/>
                  </a:moveTo>
                  <a:lnTo>
                    <a:pt x="212" y="2263"/>
                  </a:lnTo>
                  <a:cubicBezTo>
                    <a:pt x="216" y="2261"/>
                    <a:pt x="221" y="2262"/>
                    <a:pt x="223" y="2266"/>
                  </a:cubicBezTo>
                  <a:cubicBezTo>
                    <a:pt x="225" y="2270"/>
                    <a:pt x="224" y="2275"/>
                    <a:pt x="220" y="2277"/>
                  </a:cubicBezTo>
                  <a:lnTo>
                    <a:pt x="179" y="2303"/>
                  </a:lnTo>
                  <a:cubicBezTo>
                    <a:pt x="175" y="2305"/>
                    <a:pt x="170" y="2304"/>
                    <a:pt x="168" y="2300"/>
                  </a:cubicBezTo>
                  <a:cubicBezTo>
                    <a:pt x="165" y="2296"/>
                    <a:pt x="167" y="2291"/>
                    <a:pt x="170" y="2289"/>
                  </a:cubicBezTo>
                  <a:close/>
                  <a:moveTo>
                    <a:pt x="253" y="2238"/>
                  </a:moveTo>
                  <a:lnTo>
                    <a:pt x="295" y="2212"/>
                  </a:lnTo>
                  <a:cubicBezTo>
                    <a:pt x="298" y="2209"/>
                    <a:pt x="304" y="2211"/>
                    <a:pt x="306" y="2214"/>
                  </a:cubicBezTo>
                  <a:cubicBezTo>
                    <a:pt x="308" y="2218"/>
                    <a:pt x="307" y="2223"/>
                    <a:pt x="303" y="2226"/>
                  </a:cubicBezTo>
                  <a:lnTo>
                    <a:pt x="262" y="2251"/>
                  </a:lnTo>
                  <a:cubicBezTo>
                    <a:pt x="258" y="2254"/>
                    <a:pt x="253" y="2253"/>
                    <a:pt x="251" y="2249"/>
                  </a:cubicBezTo>
                  <a:cubicBezTo>
                    <a:pt x="248" y="2245"/>
                    <a:pt x="249" y="2240"/>
                    <a:pt x="253" y="2238"/>
                  </a:cubicBezTo>
                  <a:close/>
                  <a:moveTo>
                    <a:pt x="336" y="2186"/>
                  </a:moveTo>
                  <a:lnTo>
                    <a:pt x="377" y="2160"/>
                  </a:lnTo>
                  <a:cubicBezTo>
                    <a:pt x="381" y="2158"/>
                    <a:pt x="386" y="2159"/>
                    <a:pt x="389" y="2163"/>
                  </a:cubicBezTo>
                  <a:cubicBezTo>
                    <a:pt x="391" y="2167"/>
                    <a:pt x="390" y="2172"/>
                    <a:pt x="386" y="2174"/>
                  </a:cubicBezTo>
                  <a:lnTo>
                    <a:pt x="345" y="2200"/>
                  </a:lnTo>
                  <a:cubicBezTo>
                    <a:pt x="341" y="2202"/>
                    <a:pt x="336" y="2201"/>
                    <a:pt x="333" y="2197"/>
                  </a:cubicBezTo>
                  <a:cubicBezTo>
                    <a:pt x="331" y="2193"/>
                    <a:pt x="332" y="2188"/>
                    <a:pt x="336" y="2186"/>
                  </a:cubicBezTo>
                  <a:close/>
                  <a:moveTo>
                    <a:pt x="419" y="2134"/>
                  </a:moveTo>
                  <a:lnTo>
                    <a:pt x="460" y="2109"/>
                  </a:lnTo>
                  <a:cubicBezTo>
                    <a:pt x="464" y="2106"/>
                    <a:pt x="469" y="2108"/>
                    <a:pt x="472" y="2111"/>
                  </a:cubicBezTo>
                  <a:cubicBezTo>
                    <a:pt x="474" y="2115"/>
                    <a:pt x="473" y="2120"/>
                    <a:pt x="469" y="2123"/>
                  </a:cubicBezTo>
                  <a:lnTo>
                    <a:pt x="427" y="2148"/>
                  </a:lnTo>
                  <a:cubicBezTo>
                    <a:pt x="424" y="2151"/>
                    <a:pt x="419" y="2149"/>
                    <a:pt x="416" y="2146"/>
                  </a:cubicBezTo>
                  <a:cubicBezTo>
                    <a:pt x="414" y="2142"/>
                    <a:pt x="415" y="2137"/>
                    <a:pt x="419" y="2134"/>
                  </a:cubicBezTo>
                  <a:close/>
                  <a:moveTo>
                    <a:pt x="502" y="2083"/>
                  </a:moveTo>
                  <a:lnTo>
                    <a:pt x="543" y="2057"/>
                  </a:lnTo>
                  <a:cubicBezTo>
                    <a:pt x="547" y="2055"/>
                    <a:pt x="552" y="2056"/>
                    <a:pt x="554" y="2060"/>
                  </a:cubicBezTo>
                  <a:cubicBezTo>
                    <a:pt x="557" y="2064"/>
                    <a:pt x="556" y="2069"/>
                    <a:pt x="552" y="2071"/>
                  </a:cubicBezTo>
                  <a:lnTo>
                    <a:pt x="510" y="2097"/>
                  </a:lnTo>
                  <a:cubicBezTo>
                    <a:pt x="506" y="2099"/>
                    <a:pt x="501" y="2098"/>
                    <a:pt x="499" y="2094"/>
                  </a:cubicBezTo>
                  <a:cubicBezTo>
                    <a:pt x="497" y="2090"/>
                    <a:pt x="498" y="2085"/>
                    <a:pt x="502" y="2083"/>
                  </a:cubicBezTo>
                  <a:close/>
                  <a:moveTo>
                    <a:pt x="585" y="2031"/>
                  </a:moveTo>
                  <a:lnTo>
                    <a:pt x="626" y="2006"/>
                  </a:lnTo>
                  <a:cubicBezTo>
                    <a:pt x="630" y="2003"/>
                    <a:pt x="635" y="2004"/>
                    <a:pt x="637" y="2008"/>
                  </a:cubicBezTo>
                  <a:cubicBezTo>
                    <a:pt x="639" y="2012"/>
                    <a:pt x="638" y="2017"/>
                    <a:pt x="635" y="2019"/>
                  </a:cubicBezTo>
                  <a:lnTo>
                    <a:pt x="593" y="2045"/>
                  </a:lnTo>
                  <a:cubicBezTo>
                    <a:pt x="589" y="2048"/>
                    <a:pt x="584" y="2046"/>
                    <a:pt x="582" y="2043"/>
                  </a:cubicBezTo>
                  <a:cubicBezTo>
                    <a:pt x="580" y="2039"/>
                    <a:pt x="581" y="2034"/>
                    <a:pt x="585" y="2031"/>
                  </a:cubicBezTo>
                  <a:close/>
                  <a:moveTo>
                    <a:pt x="667" y="1980"/>
                  </a:moveTo>
                  <a:lnTo>
                    <a:pt x="709" y="1954"/>
                  </a:lnTo>
                  <a:cubicBezTo>
                    <a:pt x="713" y="1952"/>
                    <a:pt x="718" y="1953"/>
                    <a:pt x="720" y="1957"/>
                  </a:cubicBezTo>
                  <a:cubicBezTo>
                    <a:pt x="722" y="1961"/>
                    <a:pt x="721" y="1966"/>
                    <a:pt x="717" y="1968"/>
                  </a:cubicBezTo>
                  <a:lnTo>
                    <a:pt x="676" y="1994"/>
                  </a:lnTo>
                  <a:cubicBezTo>
                    <a:pt x="672" y="1996"/>
                    <a:pt x="667" y="1995"/>
                    <a:pt x="665" y="1991"/>
                  </a:cubicBezTo>
                  <a:cubicBezTo>
                    <a:pt x="662" y="1987"/>
                    <a:pt x="664" y="1982"/>
                    <a:pt x="667" y="1980"/>
                  </a:cubicBezTo>
                  <a:close/>
                  <a:moveTo>
                    <a:pt x="750" y="1928"/>
                  </a:moveTo>
                  <a:lnTo>
                    <a:pt x="792" y="1903"/>
                  </a:lnTo>
                  <a:cubicBezTo>
                    <a:pt x="795" y="1900"/>
                    <a:pt x="800" y="1901"/>
                    <a:pt x="803" y="1905"/>
                  </a:cubicBezTo>
                  <a:cubicBezTo>
                    <a:pt x="805" y="1909"/>
                    <a:pt x="804" y="1914"/>
                    <a:pt x="800" y="1916"/>
                  </a:cubicBezTo>
                  <a:lnTo>
                    <a:pt x="759" y="1942"/>
                  </a:lnTo>
                  <a:cubicBezTo>
                    <a:pt x="755" y="1945"/>
                    <a:pt x="750" y="1943"/>
                    <a:pt x="748" y="1940"/>
                  </a:cubicBezTo>
                  <a:cubicBezTo>
                    <a:pt x="745" y="1936"/>
                    <a:pt x="746" y="1931"/>
                    <a:pt x="750" y="1928"/>
                  </a:cubicBezTo>
                  <a:close/>
                  <a:moveTo>
                    <a:pt x="833" y="1877"/>
                  </a:moveTo>
                  <a:lnTo>
                    <a:pt x="874" y="1851"/>
                  </a:lnTo>
                  <a:cubicBezTo>
                    <a:pt x="878" y="1849"/>
                    <a:pt x="883" y="1850"/>
                    <a:pt x="886" y="1854"/>
                  </a:cubicBezTo>
                  <a:cubicBezTo>
                    <a:pt x="888" y="1857"/>
                    <a:pt x="887" y="1863"/>
                    <a:pt x="883" y="1865"/>
                  </a:cubicBezTo>
                  <a:lnTo>
                    <a:pt x="842" y="1891"/>
                  </a:lnTo>
                  <a:cubicBezTo>
                    <a:pt x="838" y="1893"/>
                    <a:pt x="833" y="1892"/>
                    <a:pt x="830" y="1888"/>
                  </a:cubicBezTo>
                  <a:cubicBezTo>
                    <a:pt x="828" y="1884"/>
                    <a:pt x="829" y="1879"/>
                    <a:pt x="833" y="1877"/>
                  </a:cubicBezTo>
                  <a:close/>
                  <a:moveTo>
                    <a:pt x="916" y="1825"/>
                  </a:moveTo>
                  <a:lnTo>
                    <a:pt x="957" y="1800"/>
                  </a:lnTo>
                  <a:cubicBezTo>
                    <a:pt x="961" y="1797"/>
                    <a:pt x="966" y="1798"/>
                    <a:pt x="968" y="1802"/>
                  </a:cubicBezTo>
                  <a:cubicBezTo>
                    <a:pt x="971" y="1806"/>
                    <a:pt x="970" y="1811"/>
                    <a:pt x="966" y="1813"/>
                  </a:cubicBezTo>
                  <a:lnTo>
                    <a:pt x="924" y="1839"/>
                  </a:lnTo>
                  <a:cubicBezTo>
                    <a:pt x="921" y="1841"/>
                    <a:pt x="916" y="1840"/>
                    <a:pt x="913" y="1837"/>
                  </a:cubicBezTo>
                  <a:cubicBezTo>
                    <a:pt x="911" y="1833"/>
                    <a:pt x="912" y="1828"/>
                    <a:pt x="916" y="1825"/>
                  </a:cubicBezTo>
                  <a:close/>
                  <a:moveTo>
                    <a:pt x="999" y="1774"/>
                  </a:moveTo>
                  <a:lnTo>
                    <a:pt x="1040" y="1748"/>
                  </a:lnTo>
                  <a:cubicBezTo>
                    <a:pt x="1044" y="1746"/>
                    <a:pt x="1049" y="1747"/>
                    <a:pt x="1051" y="1751"/>
                  </a:cubicBezTo>
                  <a:cubicBezTo>
                    <a:pt x="1054" y="1754"/>
                    <a:pt x="1052" y="1759"/>
                    <a:pt x="1049" y="1762"/>
                  </a:cubicBezTo>
                  <a:lnTo>
                    <a:pt x="1007" y="1788"/>
                  </a:lnTo>
                  <a:cubicBezTo>
                    <a:pt x="1003" y="1790"/>
                    <a:pt x="998" y="1789"/>
                    <a:pt x="996" y="1785"/>
                  </a:cubicBezTo>
                  <a:cubicBezTo>
                    <a:pt x="994" y="1781"/>
                    <a:pt x="995" y="1776"/>
                    <a:pt x="999" y="1774"/>
                  </a:cubicBezTo>
                  <a:close/>
                  <a:moveTo>
                    <a:pt x="1081" y="1722"/>
                  </a:moveTo>
                  <a:lnTo>
                    <a:pt x="1123" y="1696"/>
                  </a:lnTo>
                  <a:cubicBezTo>
                    <a:pt x="1127" y="1694"/>
                    <a:pt x="1132" y="1695"/>
                    <a:pt x="1134" y="1699"/>
                  </a:cubicBezTo>
                  <a:cubicBezTo>
                    <a:pt x="1136" y="1703"/>
                    <a:pt x="1135" y="1708"/>
                    <a:pt x="1131" y="1710"/>
                  </a:cubicBezTo>
                  <a:lnTo>
                    <a:pt x="1090" y="1736"/>
                  </a:lnTo>
                  <a:cubicBezTo>
                    <a:pt x="1086" y="1738"/>
                    <a:pt x="1081" y="1737"/>
                    <a:pt x="1079" y="1733"/>
                  </a:cubicBezTo>
                  <a:cubicBezTo>
                    <a:pt x="1076" y="1730"/>
                    <a:pt x="1078" y="1725"/>
                    <a:pt x="1081" y="1722"/>
                  </a:cubicBezTo>
                  <a:close/>
                  <a:moveTo>
                    <a:pt x="1164" y="1671"/>
                  </a:moveTo>
                  <a:lnTo>
                    <a:pt x="1206" y="1645"/>
                  </a:lnTo>
                  <a:cubicBezTo>
                    <a:pt x="1209" y="1643"/>
                    <a:pt x="1214" y="1644"/>
                    <a:pt x="1217" y="1648"/>
                  </a:cubicBezTo>
                  <a:cubicBezTo>
                    <a:pt x="1219" y="1651"/>
                    <a:pt x="1218" y="1656"/>
                    <a:pt x="1214" y="1659"/>
                  </a:cubicBezTo>
                  <a:lnTo>
                    <a:pt x="1173" y="1685"/>
                  </a:lnTo>
                  <a:cubicBezTo>
                    <a:pt x="1169" y="1687"/>
                    <a:pt x="1164" y="1686"/>
                    <a:pt x="1162" y="1682"/>
                  </a:cubicBezTo>
                  <a:cubicBezTo>
                    <a:pt x="1159" y="1678"/>
                    <a:pt x="1160" y="1673"/>
                    <a:pt x="1164" y="1671"/>
                  </a:cubicBezTo>
                  <a:close/>
                  <a:moveTo>
                    <a:pt x="1247" y="1619"/>
                  </a:moveTo>
                  <a:lnTo>
                    <a:pt x="1288" y="1593"/>
                  </a:lnTo>
                  <a:cubicBezTo>
                    <a:pt x="1292" y="1591"/>
                    <a:pt x="1297" y="1592"/>
                    <a:pt x="1300" y="1596"/>
                  </a:cubicBezTo>
                  <a:cubicBezTo>
                    <a:pt x="1302" y="1600"/>
                    <a:pt x="1301" y="1605"/>
                    <a:pt x="1297" y="1607"/>
                  </a:cubicBezTo>
                  <a:lnTo>
                    <a:pt x="1256" y="1633"/>
                  </a:lnTo>
                  <a:cubicBezTo>
                    <a:pt x="1252" y="1635"/>
                    <a:pt x="1247" y="1634"/>
                    <a:pt x="1244" y="1630"/>
                  </a:cubicBezTo>
                  <a:cubicBezTo>
                    <a:pt x="1242" y="1627"/>
                    <a:pt x="1243" y="1622"/>
                    <a:pt x="1247" y="1619"/>
                  </a:cubicBezTo>
                  <a:close/>
                  <a:moveTo>
                    <a:pt x="1330" y="1568"/>
                  </a:moveTo>
                  <a:lnTo>
                    <a:pt x="1371" y="1542"/>
                  </a:lnTo>
                  <a:cubicBezTo>
                    <a:pt x="1375" y="1540"/>
                    <a:pt x="1380" y="1541"/>
                    <a:pt x="1382" y="1545"/>
                  </a:cubicBezTo>
                  <a:cubicBezTo>
                    <a:pt x="1385" y="1548"/>
                    <a:pt x="1384" y="1553"/>
                    <a:pt x="1380" y="1556"/>
                  </a:cubicBezTo>
                  <a:lnTo>
                    <a:pt x="1338" y="1581"/>
                  </a:lnTo>
                  <a:cubicBezTo>
                    <a:pt x="1335" y="1584"/>
                    <a:pt x="1330" y="1583"/>
                    <a:pt x="1327" y="1579"/>
                  </a:cubicBezTo>
                  <a:cubicBezTo>
                    <a:pt x="1325" y="1575"/>
                    <a:pt x="1326" y="1570"/>
                    <a:pt x="1330" y="1568"/>
                  </a:cubicBezTo>
                  <a:close/>
                  <a:moveTo>
                    <a:pt x="1413" y="1516"/>
                  </a:moveTo>
                  <a:lnTo>
                    <a:pt x="1454" y="1490"/>
                  </a:lnTo>
                  <a:cubicBezTo>
                    <a:pt x="1458" y="1488"/>
                    <a:pt x="1463" y="1489"/>
                    <a:pt x="1465" y="1493"/>
                  </a:cubicBezTo>
                  <a:cubicBezTo>
                    <a:pt x="1468" y="1497"/>
                    <a:pt x="1466" y="1502"/>
                    <a:pt x="1463" y="1504"/>
                  </a:cubicBezTo>
                  <a:lnTo>
                    <a:pt x="1421" y="1530"/>
                  </a:lnTo>
                  <a:cubicBezTo>
                    <a:pt x="1417" y="1532"/>
                    <a:pt x="1412" y="1531"/>
                    <a:pt x="1410" y="1527"/>
                  </a:cubicBezTo>
                  <a:cubicBezTo>
                    <a:pt x="1408" y="1524"/>
                    <a:pt x="1409" y="1519"/>
                    <a:pt x="1413" y="1516"/>
                  </a:cubicBezTo>
                  <a:close/>
                  <a:moveTo>
                    <a:pt x="1495" y="1465"/>
                  </a:moveTo>
                  <a:lnTo>
                    <a:pt x="1537" y="1439"/>
                  </a:lnTo>
                  <a:cubicBezTo>
                    <a:pt x="1541" y="1436"/>
                    <a:pt x="1546" y="1438"/>
                    <a:pt x="1548" y="1441"/>
                  </a:cubicBezTo>
                  <a:cubicBezTo>
                    <a:pt x="1550" y="1445"/>
                    <a:pt x="1549" y="1450"/>
                    <a:pt x="1545" y="1453"/>
                  </a:cubicBezTo>
                  <a:lnTo>
                    <a:pt x="1504" y="1478"/>
                  </a:lnTo>
                  <a:cubicBezTo>
                    <a:pt x="1500" y="1481"/>
                    <a:pt x="1495" y="1480"/>
                    <a:pt x="1493" y="1476"/>
                  </a:cubicBezTo>
                  <a:cubicBezTo>
                    <a:pt x="1490" y="1472"/>
                    <a:pt x="1492" y="1467"/>
                    <a:pt x="1495" y="1465"/>
                  </a:cubicBezTo>
                  <a:close/>
                  <a:moveTo>
                    <a:pt x="1578" y="1413"/>
                  </a:moveTo>
                  <a:lnTo>
                    <a:pt x="1620" y="1387"/>
                  </a:lnTo>
                  <a:cubicBezTo>
                    <a:pt x="1624" y="1385"/>
                    <a:pt x="1629" y="1386"/>
                    <a:pt x="1631" y="1390"/>
                  </a:cubicBezTo>
                  <a:cubicBezTo>
                    <a:pt x="1633" y="1394"/>
                    <a:pt x="1632" y="1399"/>
                    <a:pt x="1628" y="1401"/>
                  </a:cubicBezTo>
                  <a:lnTo>
                    <a:pt x="1587" y="1427"/>
                  </a:lnTo>
                  <a:cubicBezTo>
                    <a:pt x="1583" y="1429"/>
                    <a:pt x="1578" y="1428"/>
                    <a:pt x="1576" y="1424"/>
                  </a:cubicBezTo>
                  <a:cubicBezTo>
                    <a:pt x="1573" y="1420"/>
                    <a:pt x="1574" y="1415"/>
                    <a:pt x="1578" y="1413"/>
                  </a:cubicBezTo>
                  <a:close/>
                  <a:moveTo>
                    <a:pt x="1661" y="1362"/>
                  </a:moveTo>
                  <a:lnTo>
                    <a:pt x="1703" y="1336"/>
                  </a:lnTo>
                  <a:cubicBezTo>
                    <a:pt x="1706" y="1333"/>
                    <a:pt x="1711" y="1335"/>
                    <a:pt x="1714" y="1338"/>
                  </a:cubicBezTo>
                  <a:cubicBezTo>
                    <a:pt x="1716" y="1342"/>
                    <a:pt x="1715" y="1347"/>
                    <a:pt x="1711" y="1350"/>
                  </a:cubicBezTo>
                  <a:lnTo>
                    <a:pt x="1670" y="1375"/>
                  </a:lnTo>
                  <a:cubicBezTo>
                    <a:pt x="1666" y="1378"/>
                    <a:pt x="1661" y="1377"/>
                    <a:pt x="1658" y="1373"/>
                  </a:cubicBezTo>
                  <a:cubicBezTo>
                    <a:pt x="1656" y="1369"/>
                    <a:pt x="1657" y="1364"/>
                    <a:pt x="1661" y="1362"/>
                  </a:cubicBezTo>
                  <a:close/>
                  <a:moveTo>
                    <a:pt x="1744" y="1310"/>
                  </a:moveTo>
                  <a:lnTo>
                    <a:pt x="1785" y="1284"/>
                  </a:lnTo>
                  <a:cubicBezTo>
                    <a:pt x="1789" y="1282"/>
                    <a:pt x="1794" y="1283"/>
                    <a:pt x="1797" y="1287"/>
                  </a:cubicBezTo>
                  <a:cubicBezTo>
                    <a:pt x="1799" y="1291"/>
                    <a:pt x="1798" y="1296"/>
                    <a:pt x="1794" y="1298"/>
                  </a:cubicBezTo>
                  <a:lnTo>
                    <a:pt x="1753" y="1324"/>
                  </a:lnTo>
                  <a:cubicBezTo>
                    <a:pt x="1749" y="1326"/>
                    <a:pt x="1744" y="1325"/>
                    <a:pt x="1741" y="1321"/>
                  </a:cubicBezTo>
                  <a:cubicBezTo>
                    <a:pt x="1739" y="1317"/>
                    <a:pt x="1740" y="1312"/>
                    <a:pt x="1744" y="1310"/>
                  </a:cubicBezTo>
                  <a:close/>
                  <a:moveTo>
                    <a:pt x="1827" y="1259"/>
                  </a:moveTo>
                  <a:lnTo>
                    <a:pt x="1868" y="1233"/>
                  </a:lnTo>
                  <a:cubicBezTo>
                    <a:pt x="1872" y="1230"/>
                    <a:pt x="1877" y="1232"/>
                    <a:pt x="1879" y="1235"/>
                  </a:cubicBezTo>
                  <a:cubicBezTo>
                    <a:pt x="1882" y="1239"/>
                    <a:pt x="1881" y="1244"/>
                    <a:pt x="1877" y="1247"/>
                  </a:cubicBezTo>
                  <a:lnTo>
                    <a:pt x="1835" y="1272"/>
                  </a:lnTo>
                  <a:cubicBezTo>
                    <a:pt x="1832" y="1275"/>
                    <a:pt x="1826" y="1274"/>
                    <a:pt x="1824" y="1270"/>
                  </a:cubicBezTo>
                  <a:cubicBezTo>
                    <a:pt x="1822" y="1266"/>
                    <a:pt x="1823" y="1261"/>
                    <a:pt x="1827" y="1259"/>
                  </a:cubicBezTo>
                  <a:close/>
                  <a:moveTo>
                    <a:pt x="1910" y="1207"/>
                  </a:moveTo>
                  <a:lnTo>
                    <a:pt x="1951" y="1181"/>
                  </a:lnTo>
                  <a:cubicBezTo>
                    <a:pt x="1955" y="1179"/>
                    <a:pt x="1960" y="1180"/>
                    <a:pt x="1962" y="1184"/>
                  </a:cubicBezTo>
                  <a:cubicBezTo>
                    <a:pt x="1965" y="1188"/>
                    <a:pt x="1963" y="1193"/>
                    <a:pt x="1960" y="1195"/>
                  </a:cubicBezTo>
                  <a:lnTo>
                    <a:pt x="1918" y="1221"/>
                  </a:lnTo>
                  <a:cubicBezTo>
                    <a:pt x="1914" y="1223"/>
                    <a:pt x="1909" y="1222"/>
                    <a:pt x="1907" y="1218"/>
                  </a:cubicBezTo>
                  <a:cubicBezTo>
                    <a:pt x="1905" y="1214"/>
                    <a:pt x="1906" y="1209"/>
                    <a:pt x="1910" y="1207"/>
                  </a:cubicBezTo>
                  <a:close/>
                  <a:moveTo>
                    <a:pt x="1992" y="1155"/>
                  </a:moveTo>
                  <a:lnTo>
                    <a:pt x="2034" y="1130"/>
                  </a:lnTo>
                  <a:cubicBezTo>
                    <a:pt x="2038" y="1127"/>
                    <a:pt x="2043" y="1128"/>
                    <a:pt x="2045" y="1132"/>
                  </a:cubicBezTo>
                  <a:cubicBezTo>
                    <a:pt x="2047" y="1136"/>
                    <a:pt x="2046" y="1141"/>
                    <a:pt x="2042" y="1143"/>
                  </a:cubicBezTo>
                  <a:lnTo>
                    <a:pt x="2001" y="1169"/>
                  </a:lnTo>
                  <a:cubicBezTo>
                    <a:pt x="1997" y="1172"/>
                    <a:pt x="1992" y="1170"/>
                    <a:pt x="1990" y="1167"/>
                  </a:cubicBezTo>
                  <a:cubicBezTo>
                    <a:pt x="1987" y="1163"/>
                    <a:pt x="1989" y="1158"/>
                    <a:pt x="1992" y="1155"/>
                  </a:cubicBezTo>
                  <a:close/>
                  <a:moveTo>
                    <a:pt x="2075" y="1104"/>
                  </a:moveTo>
                  <a:lnTo>
                    <a:pt x="2117" y="1078"/>
                  </a:lnTo>
                  <a:cubicBezTo>
                    <a:pt x="2120" y="1076"/>
                    <a:pt x="2125" y="1077"/>
                    <a:pt x="2128" y="1081"/>
                  </a:cubicBezTo>
                  <a:cubicBezTo>
                    <a:pt x="2130" y="1085"/>
                    <a:pt x="2129" y="1090"/>
                    <a:pt x="2125" y="1092"/>
                  </a:cubicBezTo>
                  <a:lnTo>
                    <a:pt x="2084" y="1118"/>
                  </a:lnTo>
                  <a:cubicBezTo>
                    <a:pt x="2080" y="1120"/>
                    <a:pt x="2075" y="1119"/>
                    <a:pt x="2073" y="1115"/>
                  </a:cubicBezTo>
                  <a:cubicBezTo>
                    <a:pt x="2070" y="1111"/>
                    <a:pt x="2071" y="1106"/>
                    <a:pt x="2075" y="1104"/>
                  </a:cubicBezTo>
                  <a:close/>
                  <a:moveTo>
                    <a:pt x="2158" y="1052"/>
                  </a:moveTo>
                  <a:lnTo>
                    <a:pt x="2199" y="1027"/>
                  </a:lnTo>
                  <a:cubicBezTo>
                    <a:pt x="2203" y="1024"/>
                    <a:pt x="2208" y="1025"/>
                    <a:pt x="2211" y="1029"/>
                  </a:cubicBezTo>
                  <a:cubicBezTo>
                    <a:pt x="2213" y="1033"/>
                    <a:pt x="2212" y="1038"/>
                    <a:pt x="2208" y="1040"/>
                  </a:cubicBezTo>
                  <a:lnTo>
                    <a:pt x="2167" y="1066"/>
                  </a:lnTo>
                  <a:cubicBezTo>
                    <a:pt x="2163" y="1069"/>
                    <a:pt x="2158" y="1067"/>
                    <a:pt x="2155" y="1064"/>
                  </a:cubicBezTo>
                  <a:cubicBezTo>
                    <a:pt x="2153" y="1060"/>
                    <a:pt x="2154" y="1055"/>
                    <a:pt x="2158" y="1052"/>
                  </a:cubicBezTo>
                  <a:close/>
                  <a:moveTo>
                    <a:pt x="2241" y="1001"/>
                  </a:moveTo>
                  <a:lnTo>
                    <a:pt x="2282" y="975"/>
                  </a:lnTo>
                  <a:cubicBezTo>
                    <a:pt x="2286" y="973"/>
                    <a:pt x="2291" y="974"/>
                    <a:pt x="2293" y="978"/>
                  </a:cubicBezTo>
                  <a:cubicBezTo>
                    <a:pt x="2296" y="982"/>
                    <a:pt x="2295" y="987"/>
                    <a:pt x="2291" y="989"/>
                  </a:cubicBezTo>
                  <a:lnTo>
                    <a:pt x="2249" y="1015"/>
                  </a:lnTo>
                  <a:cubicBezTo>
                    <a:pt x="2246" y="1017"/>
                    <a:pt x="2241" y="1016"/>
                    <a:pt x="2238" y="1012"/>
                  </a:cubicBezTo>
                  <a:cubicBezTo>
                    <a:pt x="2236" y="1008"/>
                    <a:pt x="2237" y="1003"/>
                    <a:pt x="2241" y="1001"/>
                  </a:cubicBezTo>
                  <a:close/>
                  <a:moveTo>
                    <a:pt x="2324" y="949"/>
                  </a:moveTo>
                  <a:lnTo>
                    <a:pt x="2365" y="924"/>
                  </a:lnTo>
                  <a:cubicBezTo>
                    <a:pt x="2369" y="921"/>
                    <a:pt x="2374" y="922"/>
                    <a:pt x="2376" y="926"/>
                  </a:cubicBezTo>
                  <a:cubicBezTo>
                    <a:pt x="2379" y="930"/>
                    <a:pt x="2377" y="935"/>
                    <a:pt x="2374" y="937"/>
                  </a:cubicBezTo>
                  <a:lnTo>
                    <a:pt x="2332" y="963"/>
                  </a:lnTo>
                  <a:cubicBezTo>
                    <a:pt x="2328" y="966"/>
                    <a:pt x="2323" y="964"/>
                    <a:pt x="2321" y="961"/>
                  </a:cubicBezTo>
                  <a:cubicBezTo>
                    <a:pt x="2319" y="957"/>
                    <a:pt x="2320" y="952"/>
                    <a:pt x="2324" y="949"/>
                  </a:cubicBezTo>
                  <a:close/>
                  <a:moveTo>
                    <a:pt x="2406" y="898"/>
                  </a:moveTo>
                  <a:lnTo>
                    <a:pt x="2448" y="872"/>
                  </a:lnTo>
                  <a:cubicBezTo>
                    <a:pt x="2452" y="870"/>
                    <a:pt x="2457" y="871"/>
                    <a:pt x="2459" y="875"/>
                  </a:cubicBezTo>
                  <a:cubicBezTo>
                    <a:pt x="2461" y="878"/>
                    <a:pt x="2460" y="883"/>
                    <a:pt x="2456" y="886"/>
                  </a:cubicBezTo>
                  <a:lnTo>
                    <a:pt x="2415" y="912"/>
                  </a:lnTo>
                  <a:cubicBezTo>
                    <a:pt x="2411" y="914"/>
                    <a:pt x="2406" y="913"/>
                    <a:pt x="2404" y="909"/>
                  </a:cubicBezTo>
                  <a:cubicBezTo>
                    <a:pt x="2401" y="905"/>
                    <a:pt x="2403" y="900"/>
                    <a:pt x="2406" y="898"/>
                  </a:cubicBezTo>
                  <a:close/>
                  <a:moveTo>
                    <a:pt x="2489" y="846"/>
                  </a:moveTo>
                  <a:lnTo>
                    <a:pt x="2531" y="821"/>
                  </a:lnTo>
                  <a:cubicBezTo>
                    <a:pt x="2534" y="818"/>
                    <a:pt x="2539" y="819"/>
                    <a:pt x="2542" y="823"/>
                  </a:cubicBezTo>
                  <a:cubicBezTo>
                    <a:pt x="2544" y="827"/>
                    <a:pt x="2543" y="832"/>
                    <a:pt x="2539" y="834"/>
                  </a:cubicBezTo>
                  <a:lnTo>
                    <a:pt x="2498" y="860"/>
                  </a:lnTo>
                  <a:cubicBezTo>
                    <a:pt x="2494" y="862"/>
                    <a:pt x="2489" y="861"/>
                    <a:pt x="2487" y="857"/>
                  </a:cubicBezTo>
                  <a:cubicBezTo>
                    <a:pt x="2484" y="854"/>
                    <a:pt x="2485" y="849"/>
                    <a:pt x="2489" y="846"/>
                  </a:cubicBezTo>
                  <a:close/>
                  <a:moveTo>
                    <a:pt x="2572" y="795"/>
                  </a:moveTo>
                  <a:lnTo>
                    <a:pt x="2613" y="769"/>
                  </a:lnTo>
                  <a:cubicBezTo>
                    <a:pt x="2617" y="767"/>
                    <a:pt x="2622" y="768"/>
                    <a:pt x="2625" y="772"/>
                  </a:cubicBezTo>
                  <a:cubicBezTo>
                    <a:pt x="2627" y="775"/>
                    <a:pt x="2626" y="780"/>
                    <a:pt x="2622" y="783"/>
                  </a:cubicBezTo>
                  <a:lnTo>
                    <a:pt x="2581" y="809"/>
                  </a:lnTo>
                  <a:cubicBezTo>
                    <a:pt x="2577" y="811"/>
                    <a:pt x="2572" y="810"/>
                    <a:pt x="2569" y="806"/>
                  </a:cubicBezTo>
                  <a:cubicBezTo>
                    <a:pt x="2567" y="802"/>
                    <a:pt x="2568" y="797"/>
                    <a:pt x="2572" y="795"/>
                  </a:cubicBezTo>
                  <a:close/>
                  <a:moveTo>
                    <a:pt x="2655" y="743"/>
                  </a:moveTo>
                  <a:lnTo>
                    <a:pt x="2696" y="717"/>
                  </a:lnTo>
                  <a:cubicBezTo>
                    <a:pt x="2700" y="715"/>
                    <a:pt x="2705" y="716"/>
                    <a:pt x="2707" y="720"/>
                  </a:cubicBezTo>
                  <a:cubicBezTo>
                    <a:pt x="2710" y="724"/>
                    <a:pt x="2709" y="729"/>
                    <a:pt x="2705" y="731"/>
                  </a:cubicBezTo>
                  <a:lnTo>
                    <a:pt x="2663" y="757"/>
                  </a:lnTo>
                  <a:cubicBezTo>
                    <a:pt x="2660" y="759"/>
                    <a:pt x="2655" y="758"/>
                    <a:pt x="2652" y="754"/>
                  </a:cubicBezTo>
                  <a:cubicBezTo>
                    <a:pt x="2650" y="751"/>
                    <a:pt x="2651" y="746"/>
                    <a:pt x="2655" y="743"/>
                  </a:cubicBezTo>
                  <a:close/>
                  <a:moveTo>
                    <a:pt x="2738" y="692"/>
                  </a:moveTo>
                  <a:lnTo>
                    <a:pt x="2779" y="666"/>
                  </a:lnTo>
                  <a:cubicBezTo>
                    <a:pt x="2783" y="664"/>
                    <a:pt x="2788" y="665"/>
                    <a:pt x="2790" y="669"/>
                  </a:cubicBezTo>
                  <a:cubicBezTo>
                    <a:pt x="2793" y="672"/>
                    <a:pt x="2791" y="677"/>
                    <a:pt x="2788" y="680"/>
                  </a:cubicBezTo>
                  <a:lnTo>
                    <a:pt x="2746" y="705"/>
                  </a:lnTo>
                  <a:cubicBezTo>
                    <a:pt x="2742" y="708"/>
                    <a:pt x="2737" y="707"/>
                    <a:pt x="2735" y="703"/>
                  </a:cubicBezTo>
                  <a:cubicBezTo>
                    <a:pt x="2733" y="699"/>
                    <a:pt x="2734" y="694"/>
                    <a:pt x="2738" y="692"/>
                  </a:cubicBezTo>
                  <a:close/>
                  <a:moveTo>
                    <a:pt x="2820" y="640"/>
                  </a:moveTo>
                  <a:lnTo>
                    <a:pt x="2862" y="614"/>
                  </a:lnTo>
                  <a:cubicBezTo>
                    <a:pt x="2866" y="612"/>
                    <a:pt x="2871" y="613"/>
                    <a:pt x="2873" y="617"/>
                  </a:cubicBezTo>
                  <a:cubicBezTo>
                    <a:pt x="2875" y="621"/>
                    <a:pt x="2874" y="626"/>
                    <a:pt x="2870" y="628"/>
                  </a:cubicBezTo>
                  <a:lnTo>
                    <a:pt x="2829" y="654"/>
                  </a:lnTo>
                  <a:cubicBezTo>
                    <a:pt x="2825" y="656"/>
                    <a:pt x="2820" y="655"/>
                    <a:pt x="2818" y="651"/>
                  </a:cubicBezTo>
                  <a:cubicBezTo>
                    <a:pt x="2816" y="648"/>
                    <a:pt x="2817" y="643"/>
                    <a:pt x="2820" y="640"/>
                  </a:cubicBezTo>
                  <a:close/>
                  <a:moveTo>
                    <a:pt x="2903" y="589"/>
                  </a:moveTo>
                  <a:lnTo>
                    <a:pt x="2945" y="563"/>
                  </a:lnTo>
                  <a:cubicBezTo>
                    <a:pt x="2949" y="560"/>
                    <a:pt x="2954" y="562"/>
                    <a:pt x="2956" y="565"/>
                  </a:cubicBezTo>
                  <a:cubicBezTo>
                    <a:pt x="2958" y="569"/>
                    <a:pt x="2957" y="574"/>
                    <a:pt x="2953" y="577"/>
                  </a:cubicBezTo>
                  <a:lnTo>
                    <a:pt x="2912" y="602"/>
                  </a:lnTo>
                  <a:cubicBezTo>
                    <a:pt x="2908" y="605"/>
                    <a:pt x="2903" y="604"/>
                    <a:pt x="2901" y="600"/>
                  </a:cubicBezTo>
                  <a:cubicBezTo>
                    <a:pt x="2898" y="596"/>
                    <a:pt x="2899" y="591"/>
                    <a:pt x="2903" y="589"/>
                  </a:cubicBezTo>
                  <a:close/>
                  <a:moveTo>
                    <a:pt x="2986" y="537"/>
                  </a:moveTo>
                  <a:lnTo>
                    <a:pt x="3028" y="511"/>
                  </a:lnTo>
                  <a:cubicBezTo>
                    <a:pt x="3031" y="509"/>
                    <a:pt x="3036" y="510"/>
                    <a:pt x="3039" y="514"/>
                  </a:cubicBezTo>
                  <a:cubicBezTo>
                    <a:pt x="3041" y="518"/>
                    <a:pt x="3040" y="523"/>
                    <a:pt x="3036" y="525"/>
                  </a:cubicBezTo>
                  <a:lnTo>
                    <a:pt x="2995" y="551"/>
                  </a:lnTo>
                  <a:cubicBezTo>
                    <a:pt x="2991" y="553"/>
                    <a:pt x="2986" y="552"/>
                    <a:pt x="2984" y="548"/>
                  </a:cubicBezTo>
                  <a:cubicBezTo>
                    <a:pt x="2981" y="544"/>
                    <a:pt x="2982" y="539"/>
                    <a:pt x="2986" y="537"/>
                  </a:cubicBezTo>
                  <a:close/>
                  <a:moveTo>
                    <a:pt x="3069" y="486"/>
                  </a:moveTo>
                  <a:lnTo>
                    <a:pt x="3110" y="460"/>
                  </a:lnTo>
                  <a:cubicBezTo>
                    <a:pt x="3114" y="457"/>
                    <a:pt x="3119" y="459"/>
                    <a:pt x="3122" y="462"/>
                  </a:cubicBezTo>
                  <a:cubicBezTo>
                    <a:pt x="3124" y="466"/>
                    <a:pt x="3123" y="471"/>
                    <a:pt x="3119" y="474"/>
                  </a:cubicBezTo>
                  <a:lnTo>
                    <a:pt x="3078" y="499"/>
                  </a:lnTo>
                  <a:cubicBezTo>
                    <a:pt x="3074" y="502"/>
                    <a:pt x="3069" y="501"/>
                    <a:pt x="3066" y="497"/>
                  </a:cubicBezTo>
                  <a:cubicBezTo>
                    <a:pt x="3064" y="493"/>
                    <a:pt x="3065" y="488"/>
                    <a:pt x="3069" y="486"/>
                  </a:cubicBezTo>
                  <a:close/>
                  <a:moveTo>
                    <a:pt x="3152" y="434"/>
                  </a:moveTo>
                  <a:lnTo>
                    <a:pt x="3193" y="408"/>
                  </a:lnTo>
                  <a:cubicBezTo>
                    <a:pt x="3197" y="406"/>
                    <a:pt x="3202" y="407"/>
                    <a:pt x="3204" y="411"/>
                  </a:cubicBezTo>
                  <a:cubicBezTo>
                    <a:pt x="3207" y="415"/>
                    <a:pt x="3206" y="420"/>
                    <a:pt x="3202" y="422"/>
                  </a:cubicBezTo>
                  <a:lnTo>
                    <a:pt x="3160" y="448"/>
                  </a:lnTo>
                  <a:cubicBezTo>
                    <a:pt x="3157" y="450"/>
                    <a:pt x="3152" y="449"/>
                    <a:pt x="3149" y="445"/>
                  </a:cubicBezTo>
                  <a:cubicBezTo>
                    <a:pt x="3147" y="441"/>
                    <a:pt x="3148" y="436"/>
                    <a:pt x="3152" y="434"/>
                  </a:cubicBezTo>
                  <a:close/>
                  <a:moveTo>
                    <a:pt x="3235" y="383"/>
                  </a:moveTo>
                  <a:lnTo>
                    <a:pt x="3276" y="357"/>
                  </a:lnTo>
                  <a:cubicBezTo>
                    <a:pt x="3280" y="354"/>
                    <a:pt x="3285" y="356"/>
                    <a:pt x="3287" y="359"/>
                  </a:cubicBezTo>
                  <a:cubicBezTo>
                    <a:pt x="3290" y="363"/>
                    <a:pt x="3288" y="368"/>
                    <a:pt x="3285" y="371"/>
                  </a:cubicBezTo>
                  <a:lnTo>
                    <a:pt x="3243" y="396"/>
                  </a:lnTo>
                  <a:cubicBezTo>
                    <a:pt x="3239" y="399"/>
                    <a:pt x="3234" y="398"/>
                    <a:pt x="3232" y="394"/>
                  </a:cubicBezTo>
                  <a:cubicBezTo>
                    <a:pt x="3230" y="390"/>
                    <a:pt x="3231" y="385"/>
                    <a:pt x="3235" y="383"/>
                  </a:cubicBezTo>
                  <a:close/>
                  <a:moveTo>
                    <a:pt x="3317" y="331"/>
                  </a:moveTo>
                  <a:lnTo>
                    <a:pt x="3359" y="305"/>
                  </a:lnTo>
                  <a:cubicBezTo>
                    <a:pt x="3363" y="303"/>
                    <a:pt x="3368" y="304"/>
                    <a:pt x="3370" y="308"/>
                  </a:cubicBezTo>
                  <a:cubicBezTo>
                    <a:pt x="3372" y="312"/>
                    <a:pt x="3371" y="317"/>
                    <a:pt x="3367" y="319"/>
                  </a:cubicBezTo>
                  <a:lnTo>
                    <a:pt x="3326" y="345"/>
                  </a:lnTo>
                  <a:cubicBezTo>
                    <a:pt x="3322" y="347"/>
                    <a:pt x="3317" y="346"/>
                    <a:pt x="3315" y="342"/>
                  </a:cubicBezTo>
                  <a:cubicBezTo>
                    <a:pt x="3312" y="338"/>
                    <a:pt x="3314" y="333"/>
                    <a:pt x="3317" y="331"/>
                  </a:cubicBezTo>
                  <a:close/>
                  <a:moveTo>
                    <a:pt x="3400" y="279"/>
                  </a:moveTo>
                  <a:lnTo>
                    <a:pt x="3442" y="254"/>
                  </a:lnTo>
                  <a:cubicBezTo>
                    <a:pt x="3445" y="251"/>
                    <a:pt x="3450" y="252"/>
                    <a:pt x="3453" y="256"/>
                  </a:cubicBezTo>
                  <a:cubicBezTo>
                    <a:pt x="3455" y="260"/>
                    <a:pt x="3454" y="265"/>
                    <a:pt x="3450" y="268"/>
                  </a:cubicBezTo>
                  <a:lnTo>
                    <a:pt x="3409" y="293"/>
                  </a:lnTo>
                  <a:cubicBezTo>
                    <a:pt x="3405" y="296"/>
                    <a:pt x="3400" y="294"/>
                    <a:pt x="3398" y="291"/>
                  </a:cubicBezTo>
                  <a:cubicBezTo>
                    <a:pt x="3395" y="287"/>
                    <a:pt x="3396" y="282"/>
                    <a:pt x="3400" y="279"/>
                  </a:cubicBezTo>
                  <a:close/>
                  <a:moveTo>
                    <a:pt x="3483" y="228"/>
                  </a:moveTo>
                  <a:lnTo>
                    <a:pt x="3524" y="202"/>
                  </a:lnTo>
                  <a:cubicBezTo>
                    <a:pt x="3528" y="200"/>
                    <a:pt x="3533" y="201"/>
                    <a:pt x="3536" y="205"/>
                  </a:cubicBezTo>
                  <a:cubicBezTo>
                    <a:pt x="3538" y="209"/>
                    <a:pt x="3537" y="214"/>
                    <a:pt x="3533" y="216"/>
                  </a:cubicBezTo>
                  <a:lnTo>
                    <a:pt x="3492" y="242"/>
                  </a:lnTo>
                  <a:cubicBezTo>
                    <a:pt x="3488" y="244"/>
                    <a:pt x="3483" y="243"/>
                    <a:pt x="3480" y="239"/>
                  </a:cubicBezTo>
                  <a:cubicBezTo>
                    <a:pt x="3478" y="235"/>
                    <a:pt x="3479" y="230"/>
                    <a:pt x="3483" y="228"/>
                  </a:cubicBezTo>
                  <a:close/>
                  <a:moveTo>
                    <a:pt x="3566" y="176"/>
                  </a:moveTo>
                  <a:lnTo>
                    <a:pt x="3607" y="151"/>
                  </a:lnTo>
                  <a:cubicBezTo>
                    <a:pt x="3611" y="148"/>
                    <a:pt x="3616" y="149"/>
                    <a:pt x="3618" y="153"/>
                  </a:cubicBezTo>
                  <a:cubicBezTo>
                    <a:pt x="3621" y="157"/>
                    <a:pt x="3620" y="162"/>
                    <a:pt x="3616" y="164"/>
                  </a:cubicBezTo>
                  <a:lnTo>
                    <a:pt x="3574" y="190"/>
                  </a:lnTo>
                  <a:cubicBezTo>
                    <a:pt x="3571" y="193"/>
                    <a:pt x="3566" y="191"/>
                    <a:pt x="3563" y="188"/>
                  </a:cubicBezTo>
                  <a:cubicBezTo>
                    <a:pt x="3561" y="184"/>
                    <a:pt x="3562" y="179"/>
                    <a:pt x="3566" y="176"/>
                  </a:cubicBezTo>
                  <a:close/>
                  <a:moveTo>
                    <a:pt x="3649" y="125"/>
                  </a:moveTo>
                  <a:lnTo>
                    <a:pt x="3690" y="99"/>
                  </a:lnTo>
                  <a:cubicBezTo>
                    <a:pt x="3694" y="97"/>
                    <a:pt x="3699" y="98"/>
                    <a:pt x="3701" y="102"/>
                  </a:cubicBezTo>
                  <a:cubicBezTo>
                    <a:pt x="3704" y="106"/>
                    <a:pt x="3702" y="111"/>
                    <a:pt x="3699" y="113"/>
                  </a:cubicBezTo>
                  <a:lnTo>
                    <a:pt x="3657" y="139"/>
                  </a:lnTo>
                  <a:cubicBezTo>
                    <a:pt x="3653" y="141"/>
                    <a:pt x="3648" y="140"/>
                    <a:pt x="3646" y="136"/>
                  </a:cubicBezTo>
                  <a:cubicBezTo>
                    <a:pt x="3644" y="132"/>
                    <a:pt x="3645" y="127"/>
                    <a:pt x="3649" y="125"/>
                  </a:cubicBezTo>
                  <a:close/>
                  <a:moveTo>
                    <a:pt x="3731" y="73"/>
                  </a:moveTo>
                  <a:lnTo>
                    <a:pt x="3773" y="48"/>
                  </a:lnTo>
                  <a:cubicBezTo>
                    <a:pt x="3777" y="45"/>
                    <a:pt x="3782" y="46"/>
                    <a:pt x="3784" y="50"/>
                  </a:cubicBezTo>
                  <a:cubicBezTo>
                    <a:pt x="3786" y="54"/>
                    <a:pt x="3785" y="59"/>
                    <a:pt x="3781" y="61"/>
                  </a:cubicBezTo>
                  <a:lnTo>
                    <a:pt x="3740" y="87"/>
                  </a:lnTo>
                  <a:cubicBezTo>
                    <a:pt x="3736" y="90"/>
                    <a:pt x="3731" y="88"/>
                    <a:pt x="3729" y="85"/>
                  </a:cubicBezTo>
                  <a:cubicBezTo>
                    <a:pt x="3726" y="81"/>
                    <a:pt x="3728" y="76"/>
                    <a:pt x="3731" y="73"/>
                  </a:cubicBezTo>
                  <a:close/>
                  <a:moveTo>
                    <a:pt x="3814" y="22"/>
                  </a:moveTo>
                  <a:lnTo>
                    <a:pt x="3845" y="3"/>
                  </a:lnTo>
                  <a:cubicBezTo>
                    <a:pt x="3849" y="0"/>
                    <a:pt x="3854" y="2"/>
                    <a:pt x="3856" y="5"/>
                  </a:cubicBezTo>
                  <a:cubicBezTo>
                    <a:pt x="3858" y="9"/>
                    <a:pt x="3857" y="14"/>
                    <a:pt x="3853" y="17"/>
                  </a:cubicBezTo>
                  <a:lnTo>
                    <a:pt x="3823" y="36"/>
                  </a:lnTo>
                  <a:cubicBezTo>
                    <a:pt x="3819" y="38"/>
                    <a:pt x="3814" y="37"/>
                    <a:pt x="3812" y="33"/>
                  </a:cubicBezTo>
                  <a:cubicBezTo>
                    <a:pt x="3809" y="29"/>
                    <a:pt x="3810" y="24"/>
                    <a:pt x="3814" y="2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4859" name="Line 33"/>
            <p:cNvSpPr>
              <a:spLocks noChangeShapeType="1"/>
            </p:cNvSpPr>
            <p:nvPr/>
          </p:nvSpPr>
          <p:spPr bwMode="auto">
            <a:xfrm flipV="1">
              <a:off x="4654" y="1105"/>
              <a:ext cx="84" cy="106"/>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Freeform 34"/>
            <p:cNvSpPr>
              <a:spLocks/>
            </p:cNvSpPr>
            <p:nvPr/>
          </p:nvSpPr>
          <p:spPr bwMode="auto">
            <a:xfrm>
              <a:off x="4644" y="1199"/>
              <a:ext cx="21" cy="25"/>
            </a:xfrm>
            <a:custGeom>
              <a:avLst/>
              <a:gdLst>
                <a:gd name="T0" fmla="*/ 0 w 117"/>
                <a:gd name="T1" fmla="*/ 0 h 132"/>
                <a:gd name="T2" fmla="*/ 0 w 117"/>
                <a:gd name="T3" fmla="*/ 0 h 132"/>
                <a:gd name="T4" fmla="*/ 0 w 117"/>
                <a:gd name="T5" fmla="*/ 0 h 132"/>
                <a:gd name="T6" fmla="*/ 0 w 117"/>
                <a:gd name="T7" fmla="*/ 0 h 132"/>
                <a:gd name="T8" fmla="*/ 0 w 117"/>
                <a:gd name="T9" fmla="*/ 0 h 132"/>
                <a:gd name="T10" fmla="*/ 0 60000 65536"/>
                <a:gd name="T11" fmla="*/ 0 60000 65536"/>
                <a:gd name="T12" fmla="*/ 0 60000 65536"/>
                <a:gd name="T13" fmla="*/ 0 60000 65536"/>
                <a:gd name="T14" fmla="*/ 0 60000 65536"/>
                <a:gd name="T15" fmla="*/ 0 w 117"/>
                <a:gd name="T16" fmla="*/ 0 h 132"/>
                <a:gd name="T17" fmla="*/ 117 w 117"/>
                <a:gd name="T18" fmla="*/ 132 h 132"/>
              </a:gdLst>
              <a:ahLst/>
              <a:cxnLst>
                <a:cxn ang="T10">
                  <a:pos x="T0" y="T1"/>
                </a:cxn>
                <a:cxn ang="T11">
                  <a:pos x="T2" y="T3"/>
                </a:cxn>
                <a:cxn ang="T12">
                  <a:pos x="T4" y="T5"/>
                </a:cxn>
                <a:cxn ang="T13">
                  <a:pos x="T6" y="T7"/>
                </a:cxn>
                <a:cxn ang="T14">
                  <a:pos x="T8" y="T9"/>
                </a:cxn>
              </a:cxnLst>
              <a:rect l="T15" t="T16" r="T17" b="T18"/>
              <a:pathLst>
                <a:path w="117" h="132">
                  <a:moveTo>
                    <a:pt x="0" y="132"/>
                  </a:moveTo>
                  <a:lnTo>
                    <a:pt x="30" y="0"/>
                  </a:lnTo>
                  <a:cubicBezTo>
                    <a:pt x="46" y="39"/>
                    <a:pt x="78" y="68"/>
                    <a:pt x="117" y="78"/>
                  </a:cubicBezTo>
                  <a:lnTo>
                    <a:pt x="0" y="13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4861" name="Rectangle 35"/>
            <p:cNvSpPr>
              <a:spLocks noChangeArrowheads="1"/>
            </p:cNvSpPr>
            <p:nvPr/>
          </p:nvSpPr>
          <p:spPr bwMode="auto">
            <a:xfrm>
              <a:off x="4753" y="1069"/>
              <a:ext cx="4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Ideal op-amp</a:t>
              </a:r>
              <a:endParaRPr lang="en-US" sz="1800"/>
            </a:p>
          </p:txBody>
        </p:sp>
        <p:sp>
          <p:nvSpPr>
            <p:cNvPr id="34862" name="Oval 36"/>
            <p:cNvSpPr>
              <a:spLocks noChangeArrowheads="1"/>
            </p:cNvSpPr>
            <p:nvPr/>
          </p:nvSpPr>
          <p:spPr bwMode="auto">
            <a:xfrm>
              <a:off x="4333" y="1430"/>
              <a:ext cx="71" cy="76"/>
            </a:xfrm>
            <a:prstGeom prst="ellipse">
              <a:avLst/>
            </a:prstGeom>
            <a:solidFill>
              <a:srgbClr val="FFFFFF"/>
            </a:solidFill>
            <a:ln w="0">
              <a:solidFill>
                <a:srgbClr val="000000"/>
              </a:solidFill>
              <a:round/>
              <a:headEnd/>
              <a:tailEnd/>
            </a:ln>
          </p:spPr>
          <p:txBody>
            <a:bodyPr/>
            <a:lstStyle/>
            <a:p>
              <a:endParaRPr lang="en-US"/>
            </a:p>
          </p:txBody>
        </p:sp>
        <p:sp>
          <p:nvSpPr>
            <p:cNvPr id="34863" name="Oval 37"/>
            <p:cNvSpPr>
              <a:spLocks noChangeArrowheads="1"/>
            </p:cNvSpPr>
            <p:nvPr/>
          </p:nvSpPr>
          <p:spPr bwMode="auto">
            <a:xfrm>
              <a:off x="4333" y="1430"/>
              <a:ext cx="71" cy="76"/>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4" name="Line 38"/>
            <p:cNvSpPr>
              <a:spLocks noChangeShapeType="1"/>
            </p:cNvSpPr>
            <p:nvPr/>
          </p:nvSpPr>
          <p:spPr bwMode="auto">
            <a:xfrm>
              <a:off x="4790" y="1268"/>
              <a:ext cx="158"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5" name="Oval 39"/>
            <p:cNvSpPr>
              <a:spLocks noChangeArrowheads="1"/>
            </p:cNvSpPr>
            <p:nvPr/>
          </p:nvSpPr>
          <p:spPr bwMode="auto">
            <a:xfrm>
              <a:off x="4943" y="1261"/>
              <a:ext cx="11" cy="12"/>
            </a:xfrm>
            <a:prstGeom prst="ellipse">
              <a:avLst/>
            </a:prstGeom>
            <a:solidFill>
              <a:srgbClr val="FFFFFF"/>
            </a:solidFill>
            <a:ln w="0">
              <a:solidFill>
                <a:srgbClr val="000000"/>
              </a:solidFill>
              <a:round/>
              <a:headEnd/>
              <a:tailEnd/>
            </a:ln>
          </p:spPr>
          <p:txBody>
            <a:bodyPr/>
            <a:lstStyle/>
            <a:p>
              <a:endParaRPr lang="en-US"/>
            </a:p>
          </p:txBody>
        </p:sp>
        <p:sp>
          <p:nvSpPr>
            <p:cNvPr id="34866" name="Oval 40"/>
            <p:cNvSpPr>
              <a:spLocks noChangeArrowheads="1"/>
            </p:cNvSpPr>
            <p:nvPr/>
          </p:nvSpPr>
          <p:spPr bwMode="auto">
            <a:xfrm>
              <a:off x="4943" y="1261"/>
              <a:ext cx="11"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7" name="Line 41"/>
            <p:cNvSpPr>
              <a:spLocks noChangeShapeType="1"/>
            </p:cNvSpPr>
            <p:nvPr/>
          </p:nvSpPr>
          <p:spPr bwMode="auto">
            <a:xfrm flipV="1">
              <a:off x="4370" y="1450"/>
              <a:ext cx="0" cy="34"/>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868" name="Line 42"/>
            <p:cNvSpPr>
              <a:spLocks noChangeShapeType="1"/>
            </p:cNvSpPr>
            <p:nvPr/>
          </p:nvSpPr>
          <p:spPr bwMode="auto">
            <a:xfrm flipV="1">
              <a:off x="4370" y="1229"/>
              <a:ext cx="0" cy="34"/>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869" name="Rectangle 43"/>
            <p:cNvSpPr>
              <a:spLocks noChangeArrowheads="1"/>
            </p:cNvSpPr>
            <p:nvPr/>
          </p:nvSpPr>
          <p:spPr bwMode="auto">
            <a:xfrm>
              <a:off x="4429" y="1213"/>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Bn</a:t>
              </a:r>
              <a:endParaRPr lang="en-US" sz="1100" baseline="30000">
                <a:solidFill>
                  <a:srgbClr val="000000"/>
                </a:solidFill>
              </a:endParaRPr>
            </a:p>
          </p:txBody>
        </p:sp>
        <p:sp>
          <p:nvSpPr>
            <p:cNvPr id="34870" name="Text Box 44"/>
            <p:cNvSpPr txBox="1">
              <a:spLocks noChangeArrowheads="1"/>
            </p:cNvSpPr>
            <p:nvPr/>
          </p:nvSpPr>
          <p:spPr bwMode="auto">
            <a:xfrm>
              <a:off x="5346" y="1172"/>
              <a:ext cx="2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V</a:t>
              </a:r>
              <a:r>
                <a:rPr lang="en-US" sz="1400" baseline="-25000"/>
                <a:t>O</a:t>
              </a:r>
            </a:p>
          </p:txBody>
        </p:sp>
        <p:sp>
          <p:nvSpPr>
            <p:cNvPr id="34871" name="Text Box 45"/>
            <p:cNvSpPr txBox="1">
              <a:spLocks noChangeArrowheads="1"/>
            </p:cNvSpPr>
            <p:nvPr/>
          </p:nvSpPr>
          <p:spPr bwMode="auto">
            <a:xfrm>
              <a:off x="3565" y="905"/>
              <a:ext cx="2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1</a:t>
              </a:r>
            </a:p>
          </p:txBody>
        </p:sp>
        <p:sp>
          <p:nvSpPr>
            <p:cNvPr id="34872" name="Text Box 46"/>
            <p:cNvSpPr txBox="1">
              <a:spLocks noChangeArrowheads="1"/>
            </p:cNvSpPr>
            <p:nvPr/>
          </p:nvSpPr>
          <p:spPr bwMode="auto">
            <a:xfrm>
              <a:off x="4394" y="455"/>
              <a:ext cx="3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2</a:t>
              </a:r>
            </a:p>
          </p:txBody>
        </p:sp>
        <p:sp>
          <p:nvSpPr>
            <p:cNvPr id="34873" name="Text Box 47"/>
            <p:cNvSpPr txBox="1">
              <a:spLocks noChangeArrowheads="1"/>
            </p:cNvSpPr>
            <p:nvPr/>
          </p:nvSpPr>
          <p:spPr bwMode="auto">
            <a:xfrm>
              <a:off x="3530" y="1153"/>
              <a:ext cx="2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3</a:t>
              </a:r>
            </a:p>
          </p:txBody>
        </p:sp>
        <p:sp>
          <p:nvSpPr>
            <p:cNvPr id="34874" name="Text Box 48"/>
            <p:cNvSpPr txBox="1">
              <a:spLocks noChangeArrowheads="1"/>
            </p:cNvSpPr>
            <p:nvPr/>
          </p:nvSpPr>
          <p:spPr bwMode="auto">
            <a:xfrm>
              <a:off x="3615" y="1595"/>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4</a:t>
              </a:r>
            </a:p>
          </p:txBody>
        </p:sp>
        <p:sp>
          <p:nvSpPr>
            <p:cNvPr id="34875" name="Line 49"/>
            <p:cNvSpPr>
              <a:spLocks noChangeShapeType="1"/>
            </p:cNvSpPr>
            <p:nvPr/>
          </p:nvSpPr>
          <p:spPr bwMode="auto">
            <a:xfrm flipH="1">
              <a:off x="3392" y="1163"/>
              <a:ext cx="7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6" name="Line 50"/>
            <p:cNvSpPr>
              <a:spLocks noChangeShapeType="1"/>
            </p:cNvSpPr>
            <p:nvPr/>
          </p:nvSpPr>
          <p:spPr bwMode="auto">
            <a:xfrm flipH="1">
              <a:off x="3410" y="1381"/>
              <a:ext cx="6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7" name="Line 51"/>
            <p:cNvSpPr>
              <a:spLocks noChangeShapeType="1"/>
            </p:cNvSpPr>
            <p:nvPr/>
          </p:nvSpPr>
          <p:spPr bwMode="auto">
            <a:xfrm flipH="1">
              <a:off x="3926" y="710"/>
              <a:ext cx="12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8" name="Line 52"/>
            <p:cNvSpPr>
              <a:spLocks noChangeShapeType="1"/>
            </p:cNvSpPr>
            <p:nvPr/>
          </p:nvSpPr>
          <p:spPr bwMode="auto">
            <a:xfrm>
              <a:off x="3874" y="1386"/>
              <a:ext cx="0" cy="5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Line 53"/>
            <p:cNvSpPr>
              <a:spLocks noChangeShapeType="1"/>
            </p:cNvSpPr>
            <p:nvPr/>
          </p:nvSpPr>
          <p:spPr bwMode="auto">
            <a:xfrm>
              <a:off x="3931" y="710"/>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0" name="Line 54"/>
            <p:cNvSpPr>
              <a:spLocks noChangeShapeType="1"/>
            </p:cNvSpPr>
            <p:nvPr/>
          </p:nvSpPr>
          <p:spPr bwMode="auto">
            <a:xfrm>
              <a:off x="4916" y="1269"/>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1" name="Line 55"/>
            <p:cNvSpPr>
              <a:spLocks noChangeShapeType="1"/>
            </p:cNvSpPr>
            <p:nvPr/>
          </p:nvSpPr>
          <p:spPr bwMode="auto">
            <a:xfrm>
              <a:off x="5204" y="710"/>
              <a:ext cx="0" cy="5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2" name="Rectangle 56"/>
            <p:cNvSpPr>
              <a:spLocks noChangeArrowheads="1"/>
            </p:cNvSpPr>
            <p:nvPr/>
          </p:nvSpPr>
          <p:spPr bwMode="auto">
            <a:xfrm>
              <a:off x="4381" y="667"/>
              <a:ext cx="263" cy="7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4883" name="Rectangle 57"/>
            <p:cNvSpPr>
              <a:spLocks noChangeArrowheads="1"/>
            </p:cNvSpPr>
            <p:nvPr/>
          </p:nvSpPr>
          <p:spPr bwMode="auto">
            <a:xfrm>
              <a:off x="3537" y="1122"/>
              <a:ext cx="262" cy="7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4884" name="Rectangle 58"/>
            <p:cNvSpPr>
              <a:spLocks noChangeArrowheads="1"/>
            </p:cNvSpPr>
            <p:nvPr/>
          </p:nvSpPr>
          <p:spPr bwMode="auto">
            <a:xfrm>
              <a:off x="3544" y="1341"/>
              <a:ext cx="262" cy="7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4885" name="Rectangle 59"/>
            <p:cNvSpPr>
              <a:spLocks noChangeArrowheads="1"/>
            </p:cNvSpPr>
            <p:nvPr/>
          </p:nvSpPr>
          <p:spPr bwMode="auto">
            <a:xfrm rot="5400000">
              <a:off x="3745" y="1663"/>
              <a:ext cx="263" cy="77"/>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4886" name="Group 60"/>
            <p:cNvGrpSpPr>
              <a:grpSpLocks/>
            </p:cNvGrpSpPr>
            <p:nvPr/>
          </p:nvGrpSpPr>
          <p:grpSpPr bwMode="auto">
            <a:xfrm>
              <a:off x="3796" y="1951"/>
              <a:ext cx="166" cy="44"/>
              <a:chOff x="1613" y="3022"/>
              <a:chExt cx="214" cy="57"/>
            </a:xfrm>
          </p:grpSpPr>
          <p:sp>
            <p:nvSpPr>
              <p:cNvPr id="34897" name="Line 61"/>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8" name="Line 62"/>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9" name="Line 63"/>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87" name="Oval 64"/>
            <p:cNvSpPr>
              <a:spLocks noChangeArrowheads="1"/>
            </p:cNvSpPr>
            <p:nvPr/>
          </p:nvSpPr>
          <p:spPr bwMode="auto">
            <a:xfrm>
              <a:off x="3382" y="1142"/>
              <a:ext cx="43" cy="43"/>
            </a:xfrm>
            <a:prstGeom prst="ellipse">
              <a:avLst/>
            </a:prstGeom>
            <a:solidFill>
              <a:schemeClr val="bg1"/>
            </a:solidFill>
            <a:ln w="9525">
              <a:solidFill>
                <a:schemeClr val="tx1"/>
              </a:solidFill>
              <a:round/>
              <a:headEnd/>
              <a:tailEnd/>
            </a:ln>
          </p:spPr>
          <p:txBody>
            <a:bodyPr wrap="none" anchor="ctr"/>
            <a:lstStyle/>
            <a:p>
              <a:endParaRPr lang="en-US"/>
            </a:p>
          </p:txBody>
        </p:sp>
        <p:sp>
          <p:nvSpPr>
            <p:cNvPr id="34888" name="Oval 65"/>
            <p:cNvSpPr>
              <a:spLocks noChangeArrowheads="1"/>
            </p:cNvSpPr>
            <p:nvPr/>
          </p:nvSpPr>
          <p:spPr bwMode="auto">
            <a:xfrm>
              <a:off x="3379" y="1362"/>
              <a:ext cx="44" cy="43"/>
            </a:xfrm>
            <a:prstGeom prst="ellipse">
              <a:avLst/>
            </a:prstGeom>
            <a:solidFill>
              <a:schemeClr val="bg1"/>
            </a:solidFill>
            <a:ln w="9525">
              <a:solidFill>
                <a:schemeClr val="tx1"/>
              </a:solidFill>
              <a:round/>
              <a:headEnd/>
              <a:tailEnd/>
            </a:ln>
          </p:spPr>
          <p:txBody>
            <a:bodyPr wrap="none" anchor="ctr"/>
            <a:lstStyle/>
            <a:p>
              <a:endParaRPr lang="en-US"/>
            </a:p>
          </p:txBody>
        </p:sp>
        <p:sp>
          <p:nvSpPr>
            <p:cNvPr id="34889" name="Line 66"/>
            <p:cNvSpPr>
              <a:spLocks noChangeShapeType="1"/>
            </p:cNvSpPr>
            <p:nvPr/>
          </p:nvSpPr>
          <p:spPr bwMode="auto">
            <a:xfrm flipH="1">
              <a:off x="3226" y="116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0" name="Line 67"/>
            <p:cNvSpPr>
              <a:spLocks noChangeShapeType="1"/>
            </p:cNvSpPr>
            <p:nvPr/>
          </p:nvSpPr>
          <p:spPr bwMode="auto">
            <a:xfrm>
              <a:off x="3233" y="1163"/>
              <a:ext cx="0" cy="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1" name="Line 68"/>
            <p:cNvSpPr>
              <a:spLocks noChangeShapeType="1"/>
            </p:cNvSpPr>
            <p:nvPr/>
          </p:nvSpPr>
          <p:spPr bwMode="auto">
            <a:xfrm flipH="1">
              <a:off x="3230" y="1383"/>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92" name="Group 69"/>
            <p:cNvGrpSpPr>
              <a:grpSpLocks/>
            </p:cNvGrpSpPr>
            <p:nvPr/>
          </p:nvGrpSpPr>
          <p:grpSpPr bwMode="auto">
            <a:xfrm>
              <a:off x="3152" y="1577"/>
              <a:ext cx="167" cy="45"/>
              <a:chOff x="1613" y="3022"/>
              <a:chExt cx="214" cy="57"/>
            </a:xfrm>
          </p:grpSpPr>
          <p:sp>
            <p:nvSpPr>
              <p:cNvPr id="34894" name="Line 70"/>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5" name="Line 71"/>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6" name="Line 72"/>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93" name="Oval 73"/>
            <p:cNvSpPr>
              <a:spLocks noChangeArrowheads="1"/>
            </p:cNvSpPr>
            <p:nvPr/>
          </p:nvSpPr>
          <p:spPr bwMode="auto">
            <a:xfrm>
              <a:off x="4200" y="1345"/>
              <a:ext cx="69" cy="75"/>
            </a:xfrm>
            <a:prstGeom prst="ellipse">
              <a:avLst/>
            </a:prstGeom>
            <a:solidFill>
              <a:schemeClr val="bg1"/>
            </a:solidFill>
            <a:ln w="11113" cap="rnd">
              <a:solidFill>
                <a:srgbClr val="000000"/>
              </a:solidFill>
              <a:round/>
              <a:headEnd/>
              <a:tailEnd/>
            </a:ln>
          </p:spPr>
          <p:txBody>
            <a:bodyPr/>
            <a:lstStyle/>
            <a:p>
              <a:endParaRPr lang="en-US"/>
            </a:p>
          </p:txBody>
        </p:sp>
      </p:grpSp>
      <p:grpSp>
        <p:nvGrpSpPr>
          <p:cNvPr id="34821" name="Group 85"/>
          <p:cNvGrpSpPr>
            <a:grpSpLocks/>
          </p:cNvGrpSpPr>
          <p:nvPr/>
        </p:nvGrpSpPr>
        <p:grpSpPr bwMode="auto">
          <a:xfrm>
            <a:off x="379413" y="3175000"/>
            <a:ext cx="5000625" cy="738188"/>
            <a:chOff x="243798" y="2530240"/>
            <a:chExt cx="5001142" cy="737615"/>
          </a:xfrm>
        </p:grpSpPr>
        <p:sp>
          <p:nvSpPr>
            <p:cNvPr id="34830" name="Text Box 75"/>
            <p:cNvSpPr txBox="1">
              <a:spLocks noChangeArrowheads="1"/>
            </p:cNvSpPr>
            <p:nvPr/>
          </p:nvSpPr>
          <p:spPr bwMode="auto">
            <a:xfrm>
              <a:off x="243798" y="2711633"/>
              <a:ext cx="2722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 contribution from I</a:t>
              </a:r>
              <a:r>
                <a:rPr lang="en-US" baseline="-25000"/>
                <a:t>Bp</a:t>
              </a:r>
              <a:endParaRPr lang="en-US"/>
            </a:p>
          </p:txBody>
        </p:sp>
        <p:graphicFrame>
          <p:nvGraphicFramePr>
            <p:cNvPr id="34831" name="Object 76"/>
            <p:cNvGraphicFramePr>
              <a:graphicFrameLocks noChangeAspect="1"/>
            </p:cNvGraphicFramePr>
            <p:nvPr/>
          </p:nvGraphicFramePr>
          <p:xfrm>
            <a:off x="2614430" y="2530240"/>
            <a:ext cx="2630510" cy="737615"/>
          </p:xfrm>
          <a:graphic>
            <a:graphicData uri="http://schemas.openxmlformats.org/presentationml/2006/ole">
              <mc:AlternateContent xmlns:mc="http://schemas.openxmlformats.org/markup-compatibility/2006">
                <mc:Choice xmlns:v="urn:schemas-microsoft-com:vml" Requires="v">
                  <p:oleObj spid="_x0000_s34943" name="Equation" r:id="rId6" imgW="1485900" imgH="482600" progId="Equation.3">
                    <p:embed/>
                  </p:oleObj>
                </mc:Choice>
                <mc:Fallback>
                  <p:oleObj name="Equation" r:id="rId6" imgW="1485900" imgH="482600" progId="Equation.3">
                    <p:embed/>
                    <p:pic>
                      <p:nvPicPr>
                        <p:cNvPr id="0" name="Object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4430" y="2530240"/>
                          <a:ext cx="2630510" cy="737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22" name="Group 86"/>
          <p:cNvGrpSpPr>
            <a:grpSpLocks/>
          </p:cNvGrpSpPr>
          <p:nvPr/>
        </p:nvGrpSpPr>
        <p:grpSpPr bwMode="auto">
          <a:xfrm>
            <a:off x="431800" y="3998913"/>
            <a:ext cx="5010150" cy="723900"/>
            <a:chOff x="582404" y="3488960"/>
            <a:chExt cx="5008926" cy="724954"/>
          </a:xfrm>
        </p:grpSpPr>
        <p:sp>
          <p:nvSpPr>
            <p:cNvPr id="34828" name="Text Box 78"/>
            <p:cNvSpPr txBox="1">
              <a:spLocks noChangeArrowheads="1"/>
            </p:cNvSpPr>
            <p:nvPr/>
          </p:nvSpPr>
          <p:spPr bwMode="auto">
            <a:xfrm>
              <a:off x="582404" y="3667177"/>
              <a:ext cx="2649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 contribution from I</a:t>
              </a:r>
              <a:r>
                <a:rPr lang="en-US" baseline="-25000"/>
                <a:t>Bn</a:t>
              </a:r>
              <a:endParaRPr lang="en-US"/>
            </a:p>
          </p:txBody>
        </p:sp>
        <p:graphicFrame>
          <p:nvGraphicFramePr>
            <p:cNvPr id="34829" name="Object 79"/>
            <p:cNvGraphicFramePr>
              <a:graphicFrameLocks noChangeAspect="1"/>
            </p:cNvGraphicFramePr>
            <p:nvPr/>
          </p:nvGraphicFramePr>
          <p:xfrm>
            <a:off x="3046777" y="3488960"/>
            <a:ext cx="2544553" cy="724954"/>
          </p:xfrm>
          <a:graphic>
            <a:graphicData uri="http://schemas.openxmlformats.org/presentationml/2006/ole">
              <mc:AlternateContent xmlns:mc="http://schemas.openxmlformats.org/markup-compatibility/2006">
                <mc:Choice xmlns:v="urn:schemas-microsoft-com:vml" Requires="v">
                  <p:oleObj spid="_x0000_s34944" name="Equation" r:id="rId8" imgW="1562100" imgH="482600" progId="Equation.3">
                    <p:embed/>
                  </p:oleObj>
                </mc:Choice>
                <mc:Fallback>
                  <p:oleObj name="Equation" r:id="rId8" imgW="1562100" imgH="482600" progId="Equation.3">
                    <p:embed/>
                    <p:pic>
                      <p:nvPicPr>
                        <p:cNvPr id="0" name="Object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6777" y="3488960"/>
                          <a:ext cx="2544553" cy="7249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23" name="Group 87"/>
          <p:cNvGrpSpPr>
            <a:grpSpLocks/>
          </p:cNvGrpSpPr>
          <p:nvPr/>
        </p:nvGrpSpPr>
        <p:grpSpPr bwMode="auto">
          <a:xfrm>
            <a:off x="1449388" y="4902200"/>
            <a:ext cx="6157912" cy="812800"/>
            <a:chOff x="894387" y="4527030"/>
            <a:chExt cx="6158351" cy="812746"/>
          </a:xfrm>
        </p:grpSpPr>
        <p:sp>
          <p:nvSpPr>
            <p:cNvPr id="34826" name="Text Box 81"/>
            <p:cNvSpPr txBox="1">
              <a:spLocks noChangeArrowheads="1"/>
            </p:cNvSpPr>
            <p:nvPr/>
          </p:nvSpPr>
          <p:spPr bwMode="auto">
            <a:xfrm>
              <a:off x="894387" y="4714433"/>
              <a:ext cx="1362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 total V</a:t>
              </a:r>
              <a:r>
                <a:rPr lang="en-US" baseline="-25000"/>
                <a:t>o</a:t>
              </a:r>
              <a:r>
                <a:rPr lang="en-US" sz="1800"/>
                <a:t> </a:t>
              </a:r>
            </a:p>
          </p:txBody>
        </p:sp>
        <p:graphicFrame>
          <p:nvGraphicFramePr>
            <p:cNvPr id="34827" name="Object 83"/>
            <p:cNvGraphicFramePr>
              <a:graphicFrameLocks noChangeAspect="1"/>
            </p:cNvGraphicFramePr>
            <p:nvPr/>
          </p:nvGraphicFramePr>
          <p:xfrm>
            <a:off x="2207952" y="4527030"/>
            <a:ext cx="4844786" cy="812746"/>
          </p:xfrm>
          <a:graphic>
            <a:graphicData uri="http://schemas.openxmlformats.org/presentationml/2006/ole">
              <mc:AlternateContent xmlns:mc="http://schemas.openxmlformats.org/markup-compatibility/2006">
                <mc:Choice xmlns:v="urn:schemas-microsoft-com:vml" Requires="v">
                  <p:oleObj spid="_x0000_s34945" name="Equation" r:id="rId10" imgW="2870200" imgH="482600" progId="Equation.3">
                    <p:embed/>
                  </p:oleObj>
                </mc:Choice>
                <mc:Fallback>
                  <p:oleObj name="Equation" r:id="rId10" imgW="2870200" imgH="482600" progId="Equation.3">
                    <p:embed/>
                    <p:pic>
                      <p:nvPicPr>
                        <p:cNvPr id="0" name="Object 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7952" y="4527030"/>
                          <a:ext cx="4844786" cy="8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24" name="Rectangle 84"/>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4825" name="Line 85"/>
          <p:cNvSpPr>
            <a:spLocks noChangeShapeType="1"/>
          </p:cNvSpPr>
          <p:nvPr/>
        </p:nvSpPr>
        <p:spPr bwMode="auto">
          <a:xfrm flipH="1">
            <a:off x="2601913" y="5770563"/>
            <a:ext cx="5253037"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3038838-2291-40FF-AF69-51409B8E0944}" type="slidenum">
              <a:rPr lang="en-GB" altLang="en-US" sz="1200" smtClean="0">
                <a:latin typeface="Garamond" pitchFamily="18" charset="0"/>
              </a:rPr>
              <a:pPr eaLnBrk="1" hangingPunct="1"/>
              <a:t>36</a:t>
            </a:fld>
            <a:endParaRPr lang="en-GB" altLang="en-US" sz="1200" smtClean="0">
              <a:latin typeface="Garamond" pitchFamily="18" charset="0"/>
            </a:endParaRPr>
          </a:p>
        </p:txBody>
      </p:sp>
      <p:grpSp>
        <p:nvGrpSpPr>
          <p:cNvPr id="35843" name="Group 87"/>
          <p:cNvGrpSpPr>
            <a:grpSpLocks/>
          </p:cNvGrpSpPr>
          <p:nvPr/>
        </p:nvGrpSpPr>
        <p:grpSpPr bwMode="auto">
          <a:xfrm>
            <a:off x="1193800" y="1409700"/>
            <a:ext cx="6159500" cy="812800"/>
            <a:chOff x="894387" y="4527030"/>
            <a:chExt cx="6158351" cy="812746"/>
          </a:xfrm>
        </p:grpSpPr>
        <p:sp>
          <p:nvSpPr>
            <p:cNvPr id="35848" name="Text Box 81"/>
            <p:cNvSpPr txBox="1">
              <a:spLocks noChangeArrowheads="1"/>
            </p:cNvSpPr>
            <p:nvPr/>
          </p:nvSpPr>
          <p:spPr bwMode="auto">
            <a:xfrm>
              <a:off x="894387" y="4714433"/>
              <a:ext cx="1362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 total V</a:t>
              </a:r>
              <a:r>
                <a:rPr lang="en-US" baseline="-25000"/>
                <a:t>o</a:t>
              </a:r>
              <a:r>
                <a:rPr lang="en-US" sz="1800"/>
                <a:t> </a:t>
              </a:r>
            </a:p>
          </p:txBody>
        </p:sp>
        <p:graphicFrame>
          <p:nvGraphicFramePr>
            <p:cNvPr id="35849" name="Object 83"/>
            <p:cNvGraphicFramePr>
              <a:graphicFrameLocks noChangeAspect="1"/>
            </p:cNvGraphicFramePr>
            <p:nvPr/>
          </p:nvGraphicFramePr>
          <p:xfrm>
            <a:off x="2207952" y="4527030"/>
            <a:ext cx="4844786" cy="812746"/>
          </p:xfrm>
          <a:graphic>
            <a:graphicData uri="http://schemas.openxmlformats.org/presentationml/2006/ole">
              <mc:AlternateContent xmlns:mc="http://schemas.openxmlformats.org/markup-compatibility/2006">
                <mc:Choice xmlns:v="urn:schemas-microsoft-com:vml" Requires="v">
                  <p:oleObj spid="_x0000_s35860" name="Equation" r:id="rId4" imgW="2870200" imgH="482600" progId="Equation.3">
                    <p:embed/>
                  </p:oleObj>
                </mc:Choice>
                <mc:Fallback>
                  <p:oleObj name="Equation" r:id="rId4" imgW="2870200" imgH="482600" progId="Equation.3">
                    <p:embed/>
                    <p:pic>
                      <p:nvPicPr>
                        <p:cNvPr id="0" name="Object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952" y="4527030"/>
                          <a:ext cx="4844786" cy="8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44" name="Rectangle 84"/>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5845" name="Text Box 75"/>
          <p:cNvSpPr txBox="1">
            <a:spLocks noChangeArrowheads="1"/>
          </p:cNvSpPr>
          <p:nvPr/>
        </p:nvSpPr>
        <p:spPr bwMode="auto">
          <a:xfrm>
            <a:off x="441325" y="2728913"/>
            <a:ext cx="8013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Note that to find the maximum and minimum possible value of V</a:t>
            </a:r>
            <a:r>
              <a:rPr lang="en-US" baseline="-25000"/>
              <a:t>o</a:t>
            </a:r>
            <a:r>
              <a:rPr lang="en-US"/>
              <a:t> we need to consider carefully the appropriate values to use for the </a:t>
            </a:r>
            <a:r>
              <a:rPr lang="en-US" u="sng"/>
              <a:t>sign </a:t>
            </a:r>
            <a:r>
              <a:rPr lang="en-US"/>
              <a:t>of V</a:t>
            </a:r>
            <a:r>
              <a:rPr lang="en-US" baseline="-25000"/>
              <a:t>os </a:t>
            </a:r>
            <a:r>
              <a:rPr lang="en-US"/>
              <a:t>and the </a:t>
            </a:r>
            <a:r>
              <a:rPr lang="en-US" u="sng"/>
              <a:t>values</a:t>
            </a:r>
            <a:r>
              <a:rPr lang="en-US"/>
              <a:t> of I</a:t>
            </a:r>
            <a:r>
              <a:rPr lang="en-US" baseline="-25000"/>
              <a:t>Bp</a:t>
            </a:r>
            <a:r>
              <a:rPr lang="en-US"/>
              <a:t> and  I</a:t>
            </a:r>
            <a:r>
              <a:rPr lang="en-US" baseline="-25000"/>
              <a:t>Bn</a:t>
            </a:r>
            <a:endParaRPr lang="en-US"/>
          </a:p>
        </p:txBody>
      </p:sp>
      <p:sp>
        <p:nvSpPr>
          <p:cNvPr id="35846" name="Text Box 75"/>
          <p:cNvSpPr txBox="1">
            <a:spLocks noChangeArrowheads="1"/>
          </p:cNvSpPr>
          <p:nvPr/>
        </p:nvSpPr>
        <p:spPr bwMode="auto">
          <a:xfrm>
            <a:off x="398463" y="3511550"/>
            <a:ext cx="8013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 maximum possible value of V</a:t>
            </a:r>
            <a:r>
              <a:rPr lang="en-US" baseline="-25000"/>
              <a:t>o</a:t>
            </a:r>
            <a:r>
              <a:rPr lang="en-US"/>
              <a:t> will be given by the maximum </a:t>
            </a:r>
            <a:r>
              <a:rPr lang="en-US" i="1" u="sng"/>
              <a:t>positive</a:t>
            </a:r>
            <a:r>
              <a:rPr lang="en-US" i="1"/>
              <a:t> </a:t>
            </a:r>
            <a:r>
              <a:rPr lang="en-US"/>
              <a:t>value of V</a:t>
            </a:r>
            <a:r>
              <a:rPr lang="en-US" baseline="-25000"/>
              <a:t>os</a:t>
            </a:r>
            <a:r>
              <a:rPr lang="en-US"/>
              <a:t>, the </a:t>
            </a:r>
            <a:r>
              <a:rPr lang="en-US" i="1" u="sng"/>
              <a:t>maximum</a:t>
            </a:r>
            <a:r>
              <a:rPr lang="en-US"/>
              <a:t> value of I</a:t>
            </a:r>
            <a:r>
              <a:rPr lang="en-US" baseline="-25000"/>
              <a:t>Bp</a:t>
            </a:r>
            <a:r>
              <a:rPr lang="en-US"/>
              <a:t> and the </a:t>
            </a:r>
            <a:r>
              <a:rPr lang="en-US" i="1" u="sng"/>
              <a:t>minimum</a:t>
            </a:r>
            <a:r>
              <a:rPr lang="en-US"/>
              <a:t> value of  I</a:t>
            </a:r>
            <a:r>
              <a:rPr lang="en-US" baseline="-25000"/>
              <a:t>Bn</a:t>
            </a:r>
            <a:endParaRPr lang="en-US"/>
          </a:p>
        </p:txBody>
      </p:sp>
      <p:sp>
        <p:nvSpPr>
          <p:cNvPr id="35847" name="Text Box 75"/>
          <p:cNvSpPr txBox="1">
            <a:spLocks noChangeArrowheads="1"/>
          </p:cNvSpPr>
          <p:nvPr/>
        </p:nvSpPr>
        <p:spPr bwMode="auto">
          <a:xfrm>
            <a:off x="431800" y="4427538"/>
            <a:ext cx="82470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 minimum possible value (i.e. the most negative value) of V</a:t>
            </a:r>
            <a:r>
              <a:rPr lang="en-US" baseline="-25000"/>
              <a:t>o</a:t>
            </a:r>
            <a:r>
              <a:rPr lang="en-US"/>
              <a:t> will be given by the maximum </a:t>
            </a:r>
            <a:r>
              <a:rPr lang="en-US" i="1" u="sng"/>
              <a:t>negative</a:t>
            </a:r>
            <a:r>
              <a:rPr lang="en-US" i="1"/>
              <a:t> </a:t>
            </a:r>
            <a:r>
              <a:rPr lang="en-US"/>
              <a:t>value of V</a:t>
            </a:r>
            <a:r>
              <a:rPr lang="en-US" baseline="-25000"/>
              <a:t>os</a:t>
            </a:r>
            <a:r>
              <a:rPr lang="en-US"/>
              <a:t>, the </a:t>
            </a:r>
            <a:r>
              <a:rPr lang="en-US" i="1" u="sng"/>
              <a:t>minimum</a:t>
            </a:r>
            <a:r>
              <a:rPr lang="en-US"/>
              <a:t> value of I</a:t>
            </a:r>
            <a:r>
              <a:rPr lang="en-US" baseline="-25000"/>
              <a:t>Bp</a:t>
            </a:r>
            <a:r>
              <a:rPr lang="en-US"/>
              <a:t> and the </a:t>
            </a:r>
            <a:r>
              <a:rPr lang="en-US" i="1" u="sng"/>
              <a:t>maximum</a:t>
            </a:r>
            <a:r>
              <a:rPr lang="en-US"/>
              <a:t> value of  I</a:t>
            </a:r>
            <a:r>
              <a:rPr lang="en-US" baseline="-25000"/>
              <a:t>Bn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C675B81-700C-4D64-934A-444985B340E5}" type="slidenum">
              <a:rPr lang="en-GB" altLang="en-US" sz="1200" smtClean="0">
                <a:latin typeface="Garamond" pitchFamily="18" charset="0"/>
              </a:rPr>
              <a:pPr eaLnBrk="1" hangingPunct="1"/>
              <a:t>37</a:t>
            </a:fld>
            <a:endParaRPr lang="en-GB" altLang="en-US" sz="1200" smtClean="0">
              <a:latin typeface="Garamond" pitchFamily="18" charset="0"/>
            </a:endParaRPr>
          </a:p>
        </p:txBody>
      </p:sp>
      <p:grpSp>
        <p:nvGrpSpPr>
          <p:cNvPr id="36867" name="Group 78"/>
          <p:cNvGrpSpPr>
            <a:grpSpLocks/>
          </p:cNvGrpSpPr>
          <p:nvPr/>
        </p:nvGrpSpPr>
        <p:grpSpPr bwMode="auto">
          <a:xfrm>
            <a:off x="2587625" y="1114425"/>
            <a:ext cx="4538663" cy="2444750"/>
            <a:chOff x="1579" y="620"/>
            <a:chExt cx="2859" cy="1540"/>
          </a:xfrm>
        </p:grpSpPr>
        <p:sp>
          <p:nvSpPr>
            <p:cNvPr id="36874" name="Line 3"/>
            <p:cNvSpPr>
              <a:spLocks noChangeShapeType="1"/>
            </p:cNvSpPr>
            <p:nvPr/>
          </p:nvSpPr>
          <p:spPr bwMode="auto">
            <a:xfrm flipH="1">
              <a:off x="2826" y="1546"/>
              <a:ext cx="439"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Freeform 4"/>
            <p:cNvSpPr>
              <a:spLocks noEditPoints="1"/>
            </p:cNvSpPr>
            <p:nvPr/>
          </p:nvSpPr>
          <p:spPr bwMode="auto">
            <a:xfrm>
              <a:off x="3071" y="1389"/>
              <a:ext cx="37" cy="100"/>
            </a:xfrm>
            <a:custGeom>
              <a:avLst/>
              <a:gdLst>
                <a:gd name="T0" fmla="*/ 0 w 95"/>
                <a:gd name="T1" fmla="*/ 0 h 253"/>
                <a:gd name="T2" fmla="*/ 0 w 95"/>
                <a:gd name="T3" fmla="*/ 0 h 253"/>
                <a:gd name="T4" fmla="*/ 0 w 95"/>
                <a:gd name="T5" fmla="*/ 0 h 253"/>
                <a:gd name="T6" fmla="*/ 0 w 95"/>
                <a:gd name="T7" fmla="*/ 0 h 253"/>
                <a:gd name="T8" fmla="*/ 0 w 95"/>
                <a:gd name="T9" fmla="*/ 0 h 253"/>
                <a:gd name="T10" fmla="*/ 0 w 95"/>
                <a:gd name="T11" fmla="*/ 0 h 253"/>
                <a:gd name="T12" fmla="*/ 0 w 95"/>
                <a:gd name="T13" fmla="*/ 0 h 253"/>
                <a:gd name="T14" fmla="*/ 0 w 95"/>
                <a:gd name="T15" fmla="*/ 0 h 253"/>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3"/>
                <a:gd name="T26" fmla="*/ 95 w 9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3">
                  <a:moveTo>
                    <a:pt x="32" y="253"/>
                  </a:moveTo>
                  <a:lnTo>
                    <a:pt x="64" y="253"/>
                  </a:lnTo>
                  <a:moveTo>
                    <a:pt x="16" y="236"/>
                  </a:moveTo>
                  <a:lnTo>
                    <a:pt x="79" y="236"/>
                  </a:lnTo>
                  <a:moveTo>
                    <a:pt x="0" y="219"/>
                  </a:moveTo>
                  <a:lnTo>
                    <a:pt x="95" y="219"/>
                  </a:lnTo>
                  <a:moveTo>
                    <a:pt x="48" y="0"/>
                  </a:moveTo>
                  <a:lnTo>
                    <a:pt x="48" y="219"/>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6" name="Oval 5"/>
            <p:cNvSpPr>
              <a:spLocks noChangeArrowheads="1"/>
            </p:cNvSpPr>
            <p:nvPr/>
          </p:nvSpPr>
          <p:spPr bwMode="auto">
            <a:xfrm>
              <a:off x="2820" y="1539"/>
              <a:ext cx="12" cy="13"/>
            </a:xfrm>
            <a:prstGeom prst="ellipse">
              <a:avLst/>
            </a:prstGeom>
            <a:solidFill>
              <a:srgbClr val="FFFFFF"/>
            </a:solidFill>
            <a:ln w="0">
              <a:solidFill>
                <a:srgbClr val="000000"/>
              </a:solidFill>
              <a:round/>
              <a:headEnd/>
              <a:tailEnd/>
            </a:ln>
          </p:spPr>
          <p:txBody>
            <a:bodyPr/>
            <a:lstStyle/>
            <a:p>
              <a:endParaRPr lang="en-US"/>
            </a:p>
          </p:txBody>
        </p:sp>
        <p:sp>
          <p:nvSpPr>
            <p:cNvPr id="36877" name="Oval 6"/>
            <p:cNvSpPr>
              <a:spLocks noChangeArrowheads="1"/>
            </p:cNvSpPr>
            <p:nvPr/>
          </p:nvSpPr>
          <p:spPr bwMode="auto">
            <a:xfrm>
              <a:off x="2820" y="1539"/>
              <a:ext cx="12" cy="13"/>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8" name="Oval 7"/>
            <p:cNvSpPr>
              <a:spLocks noChangeArrowheads="1"/>
            </p:cNvSpPr>
            <p:nvPr/>
          </p:nvSpPr>
          <p:spPr bwMode="auto">
            <a:xfrm>
              <a:off x="2820" y="1321"/>
              <a:ext cx="12" cy="12"/>
            </a:xfrm>
            <a:prstGeom prst="ellipse">
              <a:avLst/>
            </a:prstGeom>
            <a:solidFill>
              <a:srgbClr val="FFFFFF"/>
            </a:solidFill>
            <a:ln w="0">
              <a:solidFill>
                <a:srgbClr val="000000"/>
              </a:solidFill>
              <a:round/>
              <a:headEnd/>
              <a:tailEnd/>
            </a:ln>
          </p:spPr>
          <p:txBody>
            <a:bodyPr/>
            <a:lstStyle/>
            <a:p>
              <a:endParaRPr lang="en-US"/>
            </a:p>
          </p:txBody>
        </p:sp>
        <p:sp>
          <p:nvSpPr>
            <p:cNvPr id="36879" name="Oval 8"/>
            <p:cNvSpPr>
              <a:spLocks noChangeArrowheads="1"/>
            </p:cNvSpPr>
            <p:nvPr/>
          </p:nvSpPr>
          <p:spPr bwMode="auto">
            <a:xfrm>
              <a:off x="2820" y="1321"/>
              <a:ext cx="12"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0" name="Rectangle 9"/>
            <p:cNvSpPr>
              <a:spLocks noChangeArrowheads="1"/>
            </p:cNvSpPr>
            <p:nvPr/>
          </p:nvSpPr>
          <p:spPr bwMode="auto">
            <a:xfrm>
              <a:off x="2920" y="1593"/>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os</a:t>
              </a:r>
              <a:endParaRPr lang="en-US" sz="1800"/>
            </a:p>
          </p:txBody>
        </p:sp>
        <p:sp>
          <p:nvSpPr>
            <p:cNvPr id="36881" name="Rectangle 10"/>
            <p:cNvSpPr>
              <a:spLocks noChangeArrowheads="1"/>
            </p:cNvSpPr>
            <p:nvPr/>
          </p:nvSpPr>
          <p:spPr bwMode="auto">
            <a:xfrm>
              <a:off x="3273" y="1452"/>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6882" name="Rectangle 11"/>
            <p:cNvSpPr>
              <a:spLocks noChangeArrowheads="1"/>
            </p:cNvSpPr>
            <p:nvPr/>
          </p:nvSpPr>
          <p:spPr bwMode="auto">
            <a:xfrm>
              <a:off x="3297" y="128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6883" name="Line 12"/>
            <p:cNvSpPr>
              <a:spLocks noChangeShapeType="1"/>
            </p:cNvSpPr>
            <p:nvPr/>
          </p:nvSpPr>
          <p:spPr bwMode="auto">
            <a:xfrm>
              <a:off x="3265" y="1282"/>
              <a:ext cx="0" cy="30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13"/>
            <p:cNvSpPr>
              <a:spLocks noChangeShapeType="1"/>
            </p:cNvSpPr>
            <p:nvPr/>
          </p:nvSpPr>
          <p:spPr bwMode="auto">
            <a:xfrm flipV="1">
              <a:off x="3265" y="1433"/>
              <a:ext cx="244" cy="14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14"/>
            <p:cNvSpPr>
              <a:spLocks noChangeShapeType="1"/>
            </p:cNvSpPr>
            <p:nvPr/>
          </p:nvSpPr>
          <p:spPr bwMode="auto">
            <a:xfrm>
              <a:off x="3265" y="1282"/>
              <a:ext cx="244" cy="15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15"/>
            <p:cNvSpPr>
              <a:spLocks noChangeShapeType="1"/>
            </p:cNvSpPr>
            <p:nvPr/>
          </p:nvSpPr>
          <p:spPr bwMode="auto">
            <a:xfrm flipH="1">
              <a:off x="2824" y="1326"/>
              <a:ext cx="441"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Oval 16"/>
            <p:cNvSpPr>
              <a:spLocks noChangeArrowheads="1"/>
            </p:cNvSpPr>
            <p:nvPr/>
          </p:nvSpPr>
          <p:spPr bwMode="auto">
            <a:xfrm>
              <a:off x="3054" y="1376"/>
              <a:ext cx="71" cy="76"/>
            </a:xfrm>
            <a:prstGeom prst="ellipse">
              <a:avLst/>
            </a:prstGeom>
            <a:solidFill>
              <a:srgbClr val="FFFFFF"/>
            </a:solidFill>
            <a:ln w="0">
              <a:solidFill>
                <a:srgbClr val="000000"/>
              </a:solidFill>
              <a:round/>
              <a:headEnd/>
              <a:tailEnd/>
            </a:ln>
          </p:spPr>
          <p:txBody>
            <a:bodyPr/>
            <a:lstStyle/>
            <a:p>
              <a:endParaRPr lang="en-US"/>
            </a:p>
          </p:txBody>
        </p:sp>
        <p:sp>
          <p:nvSpPr>
            <p:cNvPr id="36888" name="Oval 17"/>
            <p:cNvSpPr>
              <a:spLocks noChangeArrowheads="1"/>
            </p:cNvSpPr>
            <p:nvPr/>
          </p:nvSpPr>
          <p:spPr bwMode="auto">
            <a:xfrm>
              <a:off x="3054" y="1376"/>
              <a:ext cx="71" cy="76"/>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9" name="Line 18"/>
            <p:cNvSpPr>
              <a:spLocks noChangeShapeType="1"/>
            </p:cNvSpPr>
            <p:nvPr/>
          </p:nvSpPr>
          <p:spPr bwMode="auto">
            <a:xfrm flipV="1">
              <a:off x="3090" y="1326"/>
              <a:ext cx="0" cy="5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Rectangle 19"/>
            <p:cNvSpPr>
              <a:spLocks noChangeArrowheads="1"/>
            </p:cNvSpPr>
            <p:nvPr/>
          </p:nvSpPr>
          <p:spPr bwMode="auto">
            <a:xfrm>
              <a:off x="2987" y="1547"/>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6891" name="Rectangle 20"/>
            <p:cNvSpPr>
              <a:spLocks noChangeArrowheads="1"/>
            </p:cNvSpPr>
            <p:nvPr/>
          </p:nvSpPr>
          <p:spPr bwMode="auto">
            <a:xfrm>
              <a:off x="3146" y="1595"/>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Bp</a:t>
              </a:r>
              <a:endParaRPr lang="en-US" sz="1100" baseline="30000">
                <a:solidFill>
                  <a:srgbClr val="000000"/>
                </a:solidFill>
              </a:endParaRPr>
            </a:p>
          </p:txBody>
        </p:sp>
        <p:sp>
          <p:nvSpPr>
            <p:cNvPr id="36892" name="Oval 21"/>
            <p:cNvSpPr>
              <a:spLocks noChangeArrowheads="1"/>
            </p:cNvSpPr>
            <p:nvPr/>
          </p:nvSpPr>
          <p:spPr bwMode="auto">
            <a:xfrm>
              <a:off x="3084" y="1321"/>
              <a:ext cx="12" cy="12"/>
            </a:xfrm>
            <a:prstGeom prst="ellipse">
              <a:avLst/>
            </a:prstGeom>
            <a:solidFill>
              <a:srgbClr val="000000"/>
            </a:solidFill>
            <a:ln w="0">
              <a:solidFill>
                <a:srgbClr val="000000"/>
              </a:solidFill>
              <a:round/>
              <a:headEnd/>
              <a:tailEnd/>
            </a:ln>
          </p:spPr>
          <p:txBody>
            <a:bodyPr/>
            <a:lstStyle/>
            <a:p>
              <a:endParaRPr lang="en-US"/>
            </a:p>
          </p:txBody>
        </p:sp>
        <p:sp>
          <p:nvSpPr>
            <p:cNvPr id="36893" name="Oval 22"/>
            <p:cNvSpPr>
              <a:spLocks noChangeArrowheads="1"/>
            </p:cNvSpPr>
            <p:nvPr/>
          </p:nvSpPr>
          <p:spPr bwMode="auto">
            <a:xfrm>
              <a:off x="3084" y="1321"/>
              <a:ext cx="12"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4" name="Freeform 23"/>
            <p:cNvSpPr>
              <a:spLocks noEditPoints="1"/>
            </p:cNvSpPr>
            <p:nvPr/>
          </p:nvSpPr>
          <p:spPr bwMode="auto">
            <a:xfrm>
              <a:off x="3071" y="1609"/>
              <a:ext cx="37" cy="99"/>
            </a:xfrm>
            <a:custGeom>
              <a:avLst/>
              <a:gdLst>
                <a:gd name="T0" fmla="*/ 0 w 95"/>
                <a:gd name="T1" fmla="*/ 0 h 254"/>
                <a:gd name="T2" fmla="*/ 0 w 95"/>
                <a:gd name="T3" fmla="*/ 0 h 254"/>
                <a:gd name="T4" fmla="*/ 0 w 95"/>
                <a:gd name="T5" fmla="*/ 0 h 254"/>
                <a:gd name="T6" fmla="*/ 0 w 95"/>
                <a:gd name="T7" fmla="*/ 0 h 254"/>
                <a:gd name="T8" fmla="*/ 0 w 95"/>
                <a:gd name="T9" fmla="*/ 0 h 254"/>
                <a:gd name="T10" fmla="*/ 0 w 95"/>
                <a:gd name="T11" fmla="*/ 0 h 254"/>
                <a:gd name="T12" fmla="*/ 0 w 95"/>
                <a:gd name="T13" fmla="*/ 0 h 254"/>
                <a:gd name="T14" fmla="*/ 0 w 95"/>
                <a:gd name="T15" fmla="*/ 0 h 25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4"/>
                <a:gd name="T26" fmla="*/ 95 w 95"/>
                <a:gd name="T27" fmla="*/ 254 h 2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4">
                  <a:moveTo>
                    <a:pt x="32" y="254"/>
                  </a:moveTo>
                  <a:lnTo>
                    <a:pt x="64" y="254"/>
                  </a:lnTo>
                  <a:moveTo>
                    <a:pt x="16" y="237"/>
                  </a:moveTo>
                  <a:lnTo>
                    <a:pt x="79" y="237"/>
                  </a:lnTo>
                  <a:moveTo>
                    <a:pt x="0" y="220"/>
                  </a:moveTo>
                  <a:lnTo>
                    <a:pt x="95" y="220"/>
                  </a:lnTo>
                  <a:moveTo>
                    <a:pt x="48" y="0"/>
                  </a:moveTo>
                  <a:lnTo>
                    <a:pt x="48" y="22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5" name="Line 24"/>
            <p:cNvSpPr>
              <a:spLocks noChangeShapeType="1"/>
            </p:cNvSpPr>
            <p:nvPr/>
          </p:nvSpPr>
          <p:spPr bwMode="auto">
            <a:xfrm flipV="1">
              <a:off x="3090" y="1546"/>
              <a:ext cx="0" cy="4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Oval 25"/>
            <p:cNvSpPr>
              <a:spLocks noChangeArrowheads="1"/>
            </p:cNvSpPr>
            <p:nvPr/>
          </p:nvSpPr>
          <p:spPr bwMode="auto">
            <a:xfrm>
              <a:off x="3084" y="1539"/>
              <a:ext cx="12" cy="13"/>
            </a:xfrm>
            <a:prstGeom prst="ellipse">
              <a:avLst/>
            </a:prstGeom>
            <a:solidFill>
              <a:srgbClr val="000000"/>
            </a:solidFill>
            <a:ln w="0">
              <a:solidFill>
                <a:srgbClr val="000000"/>
              </a:solidFill>
              <a:round/>
              <a:headEnd/>
              <a:tailEnd/>
            </a:ln>
          </p:spPr>
          <p:txBody>
            <a:bodyPr/>
            <a:lstStyle/>
            <a:p>
              <a:endParaRPr lang="en-US"/>
            </a:p>
          </p:txBody>
        </p:sp>
        <p:sp>
          <p:nvSpPr>
            <p:cNvPr id="36897" name="Oval 26"/>
            <p:cNvSpPr>
              <a:spLocks noChangeArrowheads="1"/>
            </p:cNvSpPr>
            <p:nvPr/>
          </p:nvSpPr>
          <p:spPr bwMode="auto">
            <a:xfrm>
              <a:off x="3084" y="1539"/>
              <a:ext cx="12" cy="13"/>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8" name="Freeform 27"/>
            <p:cNvSpPr>
              <a:spLocks noEditPoints="1"/>
            </p:cNvSpPr>
            <p:nvPr/>
          </p:nvSpPr>
          <p:spPr bwMode="auto">
            <a:xfrm>
              <a:off x="2880" y="1018"/>
              <a:ext cx="4" cy="852"/>
            </a:xfrm>
            <a:custGeom>
              <a:avLst/>
              <a:gdLst>
                <a:gd name="T0" fmla="*/ 0 w 16"/>
                <a:gd name="T1" fmla="*/ 0 h 4649"/>
                <a:gd name="T2" fmla="*/ 0 w 16"/>
                <a:gd name="T3" fmla="*/ 0 h 4649"/>
                <a:gd name="T4" fmla="*/ 0 w 16"/>
                <a:gd name="T5" fmla="*/ 0 h 4649"/>
                <a:gd name="T6" fmla="*/ 0 w 16"/>
                <a:gd name="T7" fmla="*/ 0 h 4649"/>
                <a:gd name="T8" fmla="*/ 0 w 16"/>
                <a:gd name="T9" fmla="*/ 0 h 4649"/>
                <a:gd name="T10" fmla="*/ 0 w 16"/>
                <a:gd name="T11" fmla="*/ 0 h 4649"/>
                <a:gd name="T12" fmla="*/ 0 w 16"/>
                <a:gd name="T13" fmla="*/ 0 h 4649"/>
                <a:gd name="T14" fmla="*/ 0 w 16"/>
                <a:gd name="T15" fmla="*/ 0 h 4649"/>
                <a:gd name="T16" fmla="*/ 0 w 16"/>
                <a:gd name="T17" fmla="*/ 0 h 4649"/>
                <a:gd name="T18" fmla="*/ 0 w 16"/>
                <a:gd name="T19" fmla="*/ 0 h 4649"/>
                <a:gd name="T20" fmla="*/ 0 w 16"/>
                <a:gd name="T21" fmla="*/ 0 h 4649"/>
                <a:gd name="T22" fmla="*/ 0 w 16"/>
                <a:gd name="T23" fmla="*/ 0 h 4649"/>
                <a:gd name="T24" fmla="*/ 0 w 16"/>
                <a:gd name="T25" fmla="*/ 0 h 4649"/>
                <a:gd name="T26" fmla="*/ 0 w 16"/>
                <a:gd name="T27" fmla="*/ 0 h 4649"/>
                <a:gd name="T28" fmla="*/ 0 w 16"/>
                <a:gd name="T29" fmla="*/ 0 h 4649"/>
                <a:gd name="T30" fmla="*/ 0 w 16"/>
                <a:gd name="T31" fmla="*/ 0 h 4649"/>
                <a:gd name="T32" fmla="*/ 0 w 16"/>
                <a:gd name="T33" fmla="*/ 0 h 4649"/>
                <a:gd name="T34" fmla="*/ 0 w 16"/>
                <a:gd name="T35" fmla="*/ 0 h 4649"/>
                <a:gd name="T36" fmla="*/ 0 w 16"/>
                <a:gd name="T37" fmla="*/ 0 h 4649"/>
                <a:gd name="T38" fmla="*/ 0 w 16"/>
                <a:gd name="T39" fmla="*/ 0 h 4649"/>
                <a:gd name="T40" fmla="*/ 0 w 16"/>
                <a:gd name="T41" fmla="*/ 0 h 4649"/>
                <a:gd name="T42" fmla="*/ 0 w 16"/>
                <a:gd name="T43" fmla="*/ 0 h 4649"/>
                <a:gd name="T44" fmla="*/ 0 w 16"/>
                <a:gd name="T45" fmla="*/ 0 h 4649"/>
                <a:gd name="T46" fmla="*/ 0 w 16"/>
                <a:gd name="T47" fmla="*/ 0 h 4649"/>
                <a:gd name="T48" fmla="*/ 0 w 16"/>
                <a:gd name="T49" fmla="*/ 0 h 4649"/>
                <a:gd name="T50" fmla="*/ 0 w 16"/>
                <a:gd name="T51" fmla="*/ 0 h 4649"/>
                <a:gd name="T52" fmla="*/ 0 w 16"/>
                <a:gd name="T53" fmla="*/ 0 h 4649"/>
                <a:gd name="T54" fmla="*/ 0 w 16"/>
                <a:gd name="T55" fmla="*/ 0 h 4649"/>
                <a:gd name="T56" fmla="*/ 0 w 16"/>
                <a:gd name="T57" fmla="*/ 0 h 4649"/>
                <a:gd name="T58" fmla="*/ 0 w 16"/>
                <a:gd name="T59" fmla="*/ 0 h 4649"/>
                <a:gd name="T60" fmla="*/ 0 w 16"/>
                <a:gd name="T61" fmla="*/ 0 h 4649"/>
                <a:gd name="T62" fmla="*/ 0 w 16"/>
                <a:gd name="T63" fmla="*/ 0 h 4649"/>
                <a:gd name="T64" fmla="*/ 0 w 16"/>
                <a:gd name="T65" fmla="*/ 0 h 4649"/>
                <a:gd name="T66" fmla="*/ 0 w 16"/>
                <a:gd name="T67" fmla="*/ 0 h 4649"/>
                <a:gd name="T68" fmla="*/ 0 w 16"/>
                <a:gd name="T69" fmla="*/ 0 h 4649"/>
                <a:gd name="T70" fmla="*/ 0 w 16"/>
                <a:gd name="T71" fmla="*/ 0 h 4649"/>
                <a:gd name="T72" fmla="*/ 0 w 16"/>
                <a:gd name="T73" fmla="*/ 0 h 4649"/>
                <a:gd name="T74" fmla="*/ 0 w 16"/>
                <a:gd name="T75" fmla="*/ 0 h 4649"/>
                <a:gd name="T76" fmla="*/ 0 w 16"/>
                <a:gd name="T77" fmla="*/ 0 h 4649"/>
                <a:gd name="T78" fmla="*/ 0 w 16"/>
                <a:gd name="T79" fmla="*/ 0 h 4649"/>
                <a:gd name="T80" fmla="*/ 0 w 16"/>
                <a:gd name="T81" fmla="*/ 0 h 4649"/>
                <a:gd name="T82" fmla="*/ 0 w 16"/>
                <a:gd name="T83" fmla="*/ 0 h 4649"/>
                <a:gd name="T84" fmla="*/ 0 w 16"/>
                <a:gd name="T85" fmla="*/ 0 h 4649"/>
                <a:gd name="T86" fmla="*/ 0 w 16"/>
                <a:gd name="T87" fmla="*/ 0 h 4649"/>
                <a:gd name="T88" fmla="*/ 0 w 16"/>
                <a:gd name="T89" fmla="*/ 0 h 4649"/>
                <a:gd name="T90" fmla="*/ 0 w 16"/>
                <a:gd name="T91" fmla="*/ 0 h 4649"/>
                <a:gd name="T92" fmla="*/ 0 w 16"/>
                <a:gd name="T93" fmla="*/ 0 h 4649"/>
                <a:gd name="T94" fmla="*/ 0 w 16"/>
                <a:gd name="T95" fmla="*/ 0 h 4649"/>
                <a:gd name="T96" fmla="*/ 0 w 16"/>
                <a:gd name="T97" fmla="*/ 0 h 4649"/>
                <a:gd name="T98" fmla="*/ 0 w 16"/>
                <a:gd name="T99" fmla="*/ 0 h 4649"/>
                <a:gd name="T100" fmla="*/ 0 w 16"/>
                <a:gd name="T101" fmla="*/ 0 h 4649"/>
                <a:gd name="T102" fmla="*/ 0 w 16"/>
                <a:gd name="T103" fmla="*/ 0 h 4649"/>
                <a:gd name="T104" fmla="*/ 0 w 16"/>
                <a:gd name="T105" fmla="*/ 0 h 4649"/>
                <a:gd name="T106" fmla="*/ 0 w 16"/>
                <a:gd name="T107" fmla="*/ 0 h 4649"/>
                <a:gd name="T108" fmla="*/ 0 w 16"/>
                <a:gd name="T109" fmla="*/ 0 h 4649"/>
                <a:gd name="T110" fmla="*/ 0 w 16"/>
                <a:gd name="T111" fmla="*/ 0 h 46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
                <a:gd name="T169" fmla="*/ 0 h 4649"/>
                <a:gd name="T170" fmla="*/ 16 w 16"/>
                <a:gd name="T171" fmla="*/ 4649 h 46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 h="4649">
                  <a:moveTo>
                    <a:pt x="16" y="8"/>
                  </a:moveTo>
                  <a:lnTo>
                    <a:pt x="16" y="57"/>
                  </a:lnTo>
                  <a:cubicBezTo>
                    <a:pt x="16" y="61"/>
                    <a:pt x="13" y="65"/>
                    <a:pt x="8" y="65"/>
                  </a:cubicBezTo>
                  <a:cubicBezTo>
                    <a:pt x="4" y="65"/>
                    <a:pt x="0" y="61"/>
                    <a:pt x="0" y="57"/>
                  </a:cubicBezTo>
                  <a:lnTo>
                    <a:pt x="0" y="8"/>
                  </a:lnTo>
                  <a:cubicBezTo>
                    <a:pt x="0" y="3"/>
                    <a:pt x="4" y="0"/>
                    <a:pt x="8" y="0"/>
                  </a:cubicBezTo>
                  <a:cubicBezTo>
                    <a:pt x="13" y="0"/>
                    <a:pt x="16" y="3"/>
                    <a:pt x="16" y="8"/>
                  </a:cubicBezTo>
                  <a:close/>
                  <a:moveTo>
                    <a:pt x="16" y="105"/>
                  </a:moveTo>
                  <a:lnTo>
                    <a:pt x="16" y="154"/>
                  </a:lnTo>
                  <a:cubicBezTo>
                    <a:pt x="16" y="159"/>
                    <a:pt x="13" y="162"/>
                    <a:pt x="8" y="162"/>
                  </a:cubicBezTo>
                  <a:cubicBezTo>
                    <a:pt x="4" y="162"/>
                    <a:pt x="0" y="159"/>
                    <a:pt x="0" y="154"/>
                  </a:cubicBezTo>
                  <a:lnTo>
                    <a:pt x="0" y="105"/>
                  </a:lnTo>
                  <a:cubicBezTo>
                    <a:pt x="0" y="101"/>
                    <a:pt x="4" y="97"/>
                    <a:pt x="8" y="97"/>
                  </a:cubicBezTo>
                  <a:cubicBezTo>
                    <a:pt x="13" y="97"/>
                    <a:pt x="16" y="101"/>
                    <a:pt x="16" y="105"/>
                  </a:cubicBezTo>
                  <a:close/>
                  <a:moveTo>
                    <a:pt x="16" y="203"/>
                  </a:moveTo>
                  <a:lnTo>
                    <a:pt x="16" y="252"/>
                  </a:lnTo>
                  <a:cubicBezTo>
                    <a:pt x="16" y="256"/>
                    <a:pt x="13" y="260"/>
                    <a:pt x="8" y="260"/>
                  </a:cubicBezTo>
                  <a:cubicBezTo>
                    <a:pt x="4" y="260"/>
                    <a:pt x="0" y="256"/>
                    <a:pt x="0" y="252"/>
                  </a:cubicBezTo>
                  <a:lnTo>
                    <a:pt x="0" y="203"/>
                  </a:lnTo>
                  <a:cubicBezTo>
                    <a:pt x="0" y="198"/>
                    <a:pt x="4" y="195"/>
                    <a:pt x="8" y="195"/>
                  </a:cubicBezTo>
                  <a:cubicBezTo>
                    <a:pt x="13" y="195"/>
                    <a:pt x="16" y="198"/>
                    <a:pt x="16" y="203"/>
                  </a:cubicBezTo>
                  <a:close/>
                  <a:moveTo>
                    <a:pt x="16" y="301"/>
                  </a:moveTo>
                  <a:lnTo>
                    <a:pt x="16" y="349"/>
                  </a:lnTo>
                  <a:cubicBezTo>
                    <a:pt x="16" y="354"/>
                    <a:pt x="13" y="357"/>
                    <a:pt x="8" y="357"/>
                  </a:cubicBezTo>
                  <a:cubicBezTo>
                    <a:pt x="4" y="357"/>
                    <a:pt x="0" y="354"/>
                    <a:pt x="0" y="349"/>
                  </a:cubicBezTo>
                  <a:lnTo>
                    <a:pt x="0" y="301"/>
                  </a:lnTo>
                  <a:cubicBezTo>
                    <a:pt x="0" y="296"/>
                    <a:pt x="4" y="292"/>
                    <a:pt x="8" y="292"/>
                  </a:cubicBezTo>
                  <a:cubicBezTo>
                    <a:pt x="13" y="292"/>
                    <a:pt x="16" y="296"/>
                    <a:pt x="16" y="301"/>
                  </a:cubicBezTo>
                  <a:close/>
                  <a:moveTo>
                    <a:pt x="16" y="398"/>
                  </a:moveTo>
                  <a:lnTo>
                    <a:pt x="16" y="447"/>
                  </a:lnTo>
                  <a:cubicBezTo>
                    <a:pt x="16" y="451"/>
                    <a:pt x="13" y="455"/>
                    <a:pt x="8" y="455"/>
                  </a:cubicBezTo>
                  <a:cubicBezTo>
                    <a:pt x="4" y="455"/>
                    <a:pt x="0" y="451"/>
                    <a:pt x="0" y="447"/>
                  </a:cubicBezTo>
                  <a:lnTo>
                    <a:pt x="0" y="398"/>
                  </a:lnTo>
                  <a:cubicBezTo>
                    <a:pt x="0" y="394"/>
                    <a:pt x="4" y="390"/>
                    <a:pt x="8" y="390"/>
                  </a:cubicBezTo>
                  <a:cubicBezTo>
                    <a:pt x="13" y="390"/>
                    <a:pt x="16" y="394"/>
                    <a:pt x="16" y="398"/>
                  </a:cubicBezTo>
                  <a:close/>
                  <a:moveTo>
                    <a:pt x="16" y="496"/>
                  </a:moveTo>
                  <a:lnTo>
                    <a:pt x="16" y="544"/>
                  </a:lnTo>
                  <a:cubicBezTo>
                    <a:pt x="16" y="549"/>
                    <a:pt x="13" y="552"/>
                    <a:pt x="8" y="552"/>
                  </a:cubicBezTo>
                  <a:cubicBezTo>
                    <a:pt x="4" y="552"/>
                    <a:pt x="0" y="549"/>
                    <a:pt x="0" y="544"/>
                  </a:cubicBezTo>
                  <a:lnTo>
                    <a:pt x="0" y="496"/>
                  </a:lnTo>
                  <a:cubicBezTo>
                    <a:pt x="0" y="491"/>
                    <a:pt x="4" y="487"/>
                    <a:pt x="8" y="487"/>
                  </a:cubicBezTo>
                  <a:cubicBezTo>
                    <a:pt x="13" y="487"/>
                    <a:pt x="16" y="491"/>
                    <a:pt x="16" y="496"/>
                  </a:cubicBezTo>
                  <a:close/>
                  <a:moveTo>
                    <a:pt x="16" y="593"/>
                  </a:moveTo>
                  <a:lnTo>
                    <a:pt x="16" y="642"/>
                  </a:lnTo>
                  <a:cubicBezTo>
                    <a:pt x="16" y="646"/>
                    <a:pt x="13" y="650"/>
                    <a:pt x="8" y="650"/>
                  </a:cubicBezTo>
                  <a:cubicBezTo>
                    <a:pt x="4" y="650"/>
                    <a:pt x="0" y="646"/>
                    <a:pt x="0" y="642"/>
                  </a:cubicBezTo>
                  <a:lnTo>
                    <a:pt x="0" y="593"/>
                  </a:lnTo>
                  <a:cubicBezTo>
                    <a:pt x="0" y="589"/>
                    <a:pt x="4" y="585"/>
                    <a:pt x="8" y="585"/>
                  </a:cubicBezTo>
                  <a:cubicBezTo>
                    <a:pt x="13" y="585"/>
                    <a:pt x="16" y="589"/>
                    <a:pt x="16" y="593"/>
                  </a:cubicBezTo>
                  <a:close/>
                  <a:moveTo>
                    <a:pt x="16" y="691"/>
                  </a:moveTo>
                  <a:lnTo>
                    <a:pt x="16" y="739"/>
                  </a:lnTo>
                  <a:cubicBezTo>
                    <a:pt x="16" y="744"/>
                    <a:pt x="13" y="748"/>
                    <a:pt x="8" y="748"/>
                  </a:cubicBezTo>
                  <a:cubicBezTo>
                    <a:pt x="4" y="748"/>
                    <a:pt x="0" y="744"/>
                    <a:pt x="0" y="739"/>
                  </a:cubicBezTo>
                  <a:lnTo>
                    <a:pt x="0" y="691"/>
                  </a:lnTo>
                  <a:cubicBezTo>
                    <a:pt x="0" y="686"/>
                    <a:pt x="4" y="683"/>
                    <a:pt x="8" y="683"/>
                  </a:cubicBezTo>
                  <a:cubicBezTo>
                    <a:pt x="13" y="683"/>
                    <a:pt x="16" y="686"/>
                    <a:pt x="16" y="691"/>
                  </a:cubicBezTo>
                  <a:close/>
                  <a:moveTo>
                    <a:pt x="16" y="788"/>
                  </a:moveTo>
                  <a:lnTo>
                    <a:pt x="16" y="837"/>
                  </a:lnTo>
                  <a:cubicBezTo>
                    <a:pt x="16" y="841"/>
                    <a:pt x="13" y="845"/>
                    <a:pt x="8" y="845"/>
                  </a:cubicBezTo>
                  <a:cubicBezTo>
                    <a:pt x="4" y="845"/>
                    <a:pt x="0" y="841"/>
                    <a:pt x="0" y="837"/>
                  </a:cubicBezTo>
                  <a:lnTo>
                    <a:pt x="0" y="788"/>
                  </a:lnTo>
                  <a:cubicBezTo>
                    <a:pt x="0" y="784"/>
                    <a:pt x="4" y="780"/>
                    <a:pt x="8" y="780"/>
                  </a:cubicBezTo>
                  <a:cubicBezTo>
                    <a:pt x="13" y="780"/>
                    <a:pt x="16" y="784"/>
                    <a:pt x="16" y="788"/>
                  </a:cubicBezTo>
                  <a:close/>
                  <a:moveTo>
                    <a:pt x="16" y="886"/>
                  </a:moveTo>
                  <a:lnTo>
                    <a:pt x="16" y="934"/>
                  </a:lnTo>
                  <a:cubicBezTo>
                    <a:pt x="16" y="939"/>
                    <a:pt x="13" y="943"/>
                    <a:pt x="8" y="943"/>
                  </a:cubicBezTo>
                  <a:cubicBezTo>
                    <a:pt x="4" y="943"/>
                    <a:pt x="0" y="939"/>
                    <a:pt x="0" y="934"/>
                  </a:cubicBezTo>
                  <a:lnTo>
                    <a:pt x="0" y="886"/>
                  </a:lnTo>
                  <a:cubicBezTo>
                    <a:pt x="0" y="881"/>
                    <a:pt x="4" y="878"/>
                    <a:pt x="8" y="878"/>
                  </a:cubicBezTo>
                  <a:cubicBezTo>
                    <a:pt x="13" y="878"/>
                    <a:pt x="16" y="881"/>
                    <a:pt x="16" y="886"/>
                  </a:cubicBezTo>
                  <a:close/>
                  <a:moveTo>
                    <a:pt x="16" y="983"/>
                  </a:moveTo>
                  <a:lnTo>
                    <a:pt x="16" y="1032"/>
                  </a:lnTo>
                  <a:cubicBezTo>
                    <a:pt x="16" y="1037"/>
                    <a:pt x="13" y="1040"/>
                    <a:pt x="8" y="1040"/>
                  </a:cubicBezTo>
                  <a:cubicBezTo>
                    <a:pt x="4" y="1040"/>
                    <a:pt x="0" y="1037"/>
                    <a:pt x="0" y="1032"/>
                  </a:cubicBezTo>
                  <a:lnTo>
                    <a:pt x="0" y="983"/>
                  </a:lnTo>
                  <a:cubicBezTo>
                    <a:pt x="0" y="979"/>
                    <a:pt x="4" y="975"/>
                    <a:pt x="8" y="975"/>
                  </a:cubicBezTo>
                  <a:cubicBezTo>
                    <a:pt x="13" y="975"/>
                    <a:pt x="16" y="979"/>
                    <a:pt x="16" y="983"/>
                  </a:cubicBezTo>
                  <a:close/>
                  <a:moveTo>
                    <a:pt x="16" y="1081"/>
                  </a:moveTo>
                  <a:lnTo>
                    <a:pt x="16" y="1130"/>
                  </a:lnTo>
                  <a:cubicBezTo>
                    <a:pt x="16" y="1134"/>
                    <a:pt x="13" y="1138"/>
                    <a:pt x="8" y="1138"/>
                  </a:cubicBezTo>
                  <a:cubicBezTo>
                    <a:pt x="4" y="1138"/>
                    <a:pt x="0" y="1134"/>
                    <a:pt x="0" y="1130"/>
                  </a:cubicBezTo>
                  <a:lnTo>
                    <a:pt x="0" y="1081"/>
                  </a:lnTo>
                  <a:cubicBezTo>
                    <a:pt x="0" y="1076"/>
                    <a:pt x="4" y="1073"/>
                    <a:pt x="8" y="1073"/>
                  </a:cubicBezTo>
                  <a:cubicBezTo>
                    <a:pt x="13" y="1073"/>
                    <a:pt x="16" y="1076"/>
                    <a:pt x="16" y="1081"/>
                  </a:cubicBezTo>
                  <a:close/>
                  <a:moveTo>
                    <a:pt x="16" y="1178"/>
                  </a:moveTo>
                  <a:lnTo>
                    <a:pt x="16" y="1227"/>
                  </a:lnTo>
                  <a:cubicBezTo>
                    <a:pt x="16" y="1232"/>
                    <a:pt x="13" y="1235"/>
                    <a:pt x="8" y="1235"/>
                  </a:cubicBezTo>
                  <a:cubicBezTo>
                    <a:pt x="4" y="1235"/>
                    <a:pt x="0" y="1232"/>
                    <a:pt x="0" y="1227"/>
                  </a:cubicBezTo>
                  <a:lnTo>
                    <a:pt x="0" y="1178"/>
                  </a:lnTo>
                  <a:cubicBezTo>
                    <a:pt x="0" y="1174"/>
                    <a:pt x="4" y="1170"/>
                    <a:pt x="8" y="1170"/>
                  </a:cubicBezTo>
                  <a:cubicBezTo>
                    <a:pt x="13" y="1170"/>
                    <a:pt x="16" y="1174"/>
                    <a:pt x="16" y="1178"/>
                  </a:cubicBezTo>
                  <a:close/>
                  <a:moveTo>
                    <a:pt x="16" y="1276"/>
                  </a:moveTo>
                  <a:lnTo>
                    <a:pt x="16" y="1325"/>
                  </a:lnTo>
                  <a:cubicBezTo>
                    <a:pt x="16" y="1329"/>
                    <a:pt x="13" y="1333"/>
                    <a:pt x="8" y="1333"/>
                  </a:cubicBezTo>
                  <a:cubicBezTo>
                    <a:pt x="4" y="1333"/>
                    <a:pt x="0" y="1329"/>
                    <a:pt x="0" y="1325"/>
                  </a:cubicBezTo>
                  <a:lnTo>
                    <a:pt x="0" y="1276"/>
                  </a:lnTo>
                  <a:cubicBezTo>
                    <a:pt x="0" y="1271"/>
                    <a:pt x="4" y="1268"/>
                    <a:pt x="8" y="1268"/>
                  </a:cubicBezTo>
                  <a:cubicBezTo>
                    <a:pt x="13" y="1268"/>
                    <a:pt x="16" y="1271"/>
                    <a:pt x="16" y="1276"/>
                  </a:cubicBezTo>
                  <a:close/>
                  <a:moveTo>
                    <a:pt x="16" y="1373"/>
                  </a:moveTo>
                  <a:lnTo>
                    <a:pt x="16" y="1422"/>
                  </a:lnTo>
                  <a:cubicBezTo>
                    <a:pt x="16" y="1427"/>
                    <a:pt x="13" y="1430"/>
                    <a:pt x="8" y="1430"/>
                  </a:cubicBezTo>
                  <a:cubicBezTo>
                    <a:pt x="4" y="1430"/>
                    <a:pt x="0" y="1427"/>
                    <a:pt x="0" y="1422"/>
                  </a:cubicBezTo>
                  <a:lnTo>
                    <a:pt x="0" y="1373"/>
                  </a:lnTo>
                  <a:cubicBezTo>
                    <a:pt x="0" y="1369"/>
                    <a:pt x="4" y="1365"/>
                    <a:pt x="8" y="1365"/>
                  </a:cubicBezTo>
                  <a:cubicBezTo>
                    <a:pt x="13" y="1365"/>
                    <a:pt x="16" y="1369"/>
                    <a:pt x="16" y="1373"/>
                  </a:cubicBezTo>
                  <a:close/>
                  <a:moveTo>
                    <a:pt x="16" y="1471"/>
                  </a:moveTo>
                  <a:lnTo>
                    <a:pt x="16" y="1520"/>
                  </a:lnTo>
                  <a:cubicBezTo>
                    <a:pt x="16" y="1524"/>
                    <a:pt x="13" y="1528"/>
                    <a:pt x="8" y="1528"/>
                  </a:cubicBezTo>
                  <a:cubicBezTo>
                    <a:pt x="4" y="1528"/>
                    <a:pt x="0" y="1524"/>
                    <a:pt x="0" y="1520"/>
                  </a:cubicBezTo>
                  <a:lnTo>
                    <a:pt x="0" y="1471"/>
                  </a:lnTo>
                  <a:cubicBezTo>
                    <a:pt x="0" y="1466"/>
                    <a:pt x="4" y="1463"/>
                    <a:pt x="8" y="1463"/>
                  </a:cubicBezTo>
                  <a:cubicBezTo>
                    <a:pt x="13" y="1463"/>
                    <a:pt x="16" y="1466"/>
                    <a:pt x="16" y="1471"/>
                  </a:cubicBezTo>
                  <a:close/>
                  <a:moveTo>
                    <a:pt x="16" y="1568"/>
                  </a:moveTo>
                  <a:lnTo>
                    <a:pt x="16" y="1617"/>
                  </a:lnTo>
                  <a:cubicBezTo>
                    <a:pt x="16" y="1622"/>
                    <a:pt x="13" y="1625"/>
                    <a:pt x="8" y="1625"/>
                  </a:cubicBezTo>
                  <a:cubicBezTo>
                    <a:pt x="4" y="1625"/>
                    <a:pt x="0" y="1622"/>
                    <a:pt x="0" y="1617"/>
                  </a:cubicBezTo>
                  <a:lnTo>
                    <a:pt x="0" y="1568"/>
                  </a:lnTo>
                  <a:cubicBezTo>
                    <a:pt x="0" y="1564"/>
                    <a:pt x="4" y="1560"/>
                    <a:pt x="8" y="1560"/>
                  </a:cubicBezTo>
                  <a:cubicBezTo>
                    <a:pt x="13" y="1560"/>
                    <a:pt x="16" y="1564"/>
                    <a:pt x="16" y="1568"/>
                  </a:cubicBezTo>
                  <a:close/>
                  <a:moveTo>
                    <a:pt x="16" y="1666"/>
                  </a:moveTo>
                  <a:lnTo>
                    <a:pt x="16" y="1715"/>
                  </a:lnTo>
                  <a:cubicBezTo>
                    <a:pt x="16" y="1719"/>
                    <a:pt x="13" y="1723"/>
                    <a:pt x="8" y="1723"/>
                  </a:cubicBezTo>
                  <a:cubicBezTo>
                    <a:pt x="4" y="1723"/>
                    <a:pt x="0" y="1719"/>
                    <a:pt x="0" y="1715"/>
                  </a:cubicBezTo>
                  <a:lnTo>
                    <a:pt x="0" y="1666"/>
                  </a:lnTo>
                  <a:cubicBezTo>
                    <a:pt x="0" y="1662"/>
                    <a:pt x="4" y="1658"/>
                    <a:pt x="8" y="1658"/>
                  </a:cubicBezTo>
                  <a:cubicBezTo>
                    <a:pt x="13" y="1658"/>
                    <a:pt x="16" y="1662"/>
                    <a:pt x="16" y="1666"/>
                  </a:cubicBezTo>
                  <a:close/>
                  <a:moveTo>
                    <a:pt x="16" y="1764"/>
                  </a:moveTo>
                  <a:lnTo>
                    <a:pt x="16" y="1812"/>
                  </a:lnTo>
                  <a:cubicBezTo>
                    <a:pt x="16" y="1817"/>
                    <a:pt x="13" y="1820"/>
                    <a:pt x="8" y="1820"/>
                  </a:cubicBezTo>
                  <a:cubicBezTo>
                    <a:pt x="4" y="1820"/>
                    <a:pt x="0" y="1817"/>
                    <a:pt x="0" y="1812"/>
                  </a:cubicBezTo>
                  <a:lnTo>
                    <a:pt x="0" y="1764"/>
                  </a:lnTo>
                  <a:cubicBezTo>
                    <a:pt x="0" y="1759"/>
                    <a:pt x="4" y="1755"/>
                    <a:pt x="8" y="1755"/>
                  </a:cubicBezTo>
                  <a:cubicBezTo>
                    <a:pt x="13" y="1755"/>
                    <a:pt x="16" y="1759"/>
                    <a:pt x="16" y="1764"/>
                  </a:cubicBezTo>
                  <a:close/>
                  <a:moveTo>
                    <a:pt x="16" y="1861"/>
                  </a:moveTo>
                  <a:lnTo>
                    <a:pt x="16" y="1910"/>
                  </a:lnTo>
                  <a:cubicBezTo>
                    <a:pt x="16" y="1914"/>
                    <a:pt x="13" y="1918"/>
                    <a:pt x="8" y="1918"/>
                  </a:cubicBezTo>
                  <a:cubicBezTo>
                    <a:pt x="4" y="1918"/>
                    <a:pt x="0" y="1914"/>
                    <a:pt x="0" y="1910"/>
                  </a:cubicBezTo>
                  <a:lnTo>
                    <a:pt x="0" y="1861"/>
                  </a:lnTo>
                  <a:cubicBezTo>
                    <a:pt x="0" y="1857"/>
                    <a:pt x="4" y="1853"/>
                    <a:pt x="8" y="1853"/>
                  </a:cubicBezTo>
                  <a:cubicBezTo>
                    <a:pt x="13" y="1853"/>
                    <a:pt x="16" y="1857"/>
                    <a:pt x="16" y="1861"/>
                  </a:cubicBezTo>
                  <a:close/>
                  <a:moveTo>
                    <a:pt x="16" y="1959"/>
                  </a:moveTo>
                  <a:lnTo>
                    <a:pt x="16" y="2007"/>
                  </a:lnTo>
                  <a:cubicBezTo>
                    <a:pt x="16" y="2012"/>
                    <a:pt x="13" y="2016"/>
                    <a:pt x="8" y="2016"/>
                  </a:cubicBezTo>
                  <a:cubicBezTo>
                    <a:pt x="4" y="2016"/>
                    <a:pt x="0" y="2012"/>
                    <a:pt x="0" y="2007"/>
                  </a:cubicBezTo>
                  <a:lnTo>
                    <a:pt x="0" y="1959"/>
                  </a:lnTo>
                  <a:cubicBezTo>
                    <a:pt x="0" y="1954"/>
                    <a:pt x="4" y="1950"/>
                    <a:pt x="8" y="1950"/>
                  </a:cubicBezTo>
                  <a:cubicBezTo>
                    <a:pt x="13" y="1950"/>
                    <a:pt x="16" y="1954"/>
                    <a:pt x="16" y="1959"/>
                  </a:cubicBezTo>
                  <a:close/>
                  <a:moveTo>
                    <a:pt x="16" y="2056"/>
                  </a:moveTo>
                  <a:lnTo>
                    <a:pt x="16" y="2105"/>
                  </a:lnTo>
                  <a:cubicBezTo>
                    <a:pt x="16" y="2109"/>
                    <a:pt x="13" y="2113"/>
                    <a:pt x="8" y="2113"/>
                  </a:cubicBezTo>
                  <a:cubicBezTo>
                    <a:pt x="4" y="2113"/>
                    <a:pt x="0" y="2109"/>
                    <a:pt x="0" y="2105"/>
                  </a:cubicBezTo>
                  <a:lnTo>
                    <a:pt x="0" y="2056"/>
                  </a:lnTo>
                  <a:cubicBezTo>
                    <a:pt x="0" y="2052"/>
                    <a:pt x="4" y="2048"/>
                    <a:pt x="8" y="2048"/>
                  </a:cubicBezTo>
                  <a:cubicBezTo>
                    <a:pt x="13" y="2048"/>
                    <a:pt x="16" y="2052"/>
                    <a:pt x="16" y="2056"/>
                  </a:cubicBezTo>
                  <a:close/>
                  <a:moveTo>
                    <a:pt x="16" y="2154"/>
                  </a:moveTo>
                  <a:lnTo>
                    <a:pt x="16" y="2202"/>
                  </a:lnTo>
                  <a:cubicBezTo>
                    <a:pt x="16" y="2207"/>
                    <a:pt x="13" y="2211"/>
                    <a:pt x="8" y="2211"/>
                  </a:cubicBezTo>
                  <a:cubicBezTo>
                    <a:pt x="4" y="2211"/>
                    <a:pt x="0" y="2207"/>
                    <a:pt x="0" y="2202"/>
                  </a:cubicBezTo>
                  <a:lnTo>
                    <a:pt x="0" y="2154"/>
                  </a:lnTo>
                  <a:cubicBezTo>
                    <a:pt x="0" y="2149"/>
                    <a:pt x="4" y="2146"/>
                    <a:pt x="8" y="2146"/>
                  </a:cubicBezTo>
                  <a:cubicBezTo>
                    <a:pt x="13" y="2146"/>
                    <a:pt x="16" y="2149"/>
                    <a:pt x="16" y="2154"/>
                  </a:cubicBezTo>
                  <a:close/>
                  <a:moveTo>
                    <a:pt x="16" y="2251"/>
                  </a:moveTo>
                  <a:lnTo>
                    <a:pt x="16" y="2300"/>
                  </a:lnTo>
                  <a:cubicBezTo>
                    <a:pt x="16" y="2304"/>
                    <a:pt x="13" y="2308"/>
                    <a:pt x="8" y="2308"/>
                  </a:cubicBezTo>
                  <a:cubicBezTo>
                    <a:pt x="4" y="2308"/>
                    <a:pt x="0" y="2304"/>
                    <a:pt x="0" y="2300"/>
                  </a:cubicBezTo>
                  <a:lnTo>
                    <a:pt x="0" y="2251"/>
                  </a:lnTo>
                  <a:cubicBezTo>
                    <a:pt x="0" y="2247"/>
                    <a:pt x="4" y="2243"/>
                    <a:pt x="8" y="2243"/>
                  </a:cubicBezTo>
                  <a:cubicBezTo>
                    <a:pt x="13" y="2243"/>
                    <a:pt x="16" y="2247"/>
                    <a:pt x="16" y="2251"/>
                  </a:cubicBezTo>
                  <a:close/>
                  <a:moveTo>
                    <a:pt x="16" y="2349"/>
                  </a:moveTo>
                  <a:lnTo>
                    <a:pt x="16" y="2398"/>
                  </a:lnTo>
                  <a:cubicBezTo>
                    <a:pt x="16" y="2402"/>
                    <a:pt x="13" y="2406"/>
                    <a:pt x="8" y="2406"/>
                  </a:cubicBezTo>
                  <a:cubicBezTo>
                    <a:pt x="4" y="2406"/>
                    <a:pt x="0" y="2402"/>
                    <a:pt x="0" y="2398"/>
                  </a:cubicBezTo>
                  <a:lnTo>
                    <a:pt x="0" y="2349"/>
                  </a:lnTo>
                  <a:cubicBezTo>
                    <a:pt x="0" y="2344"/>
                    <a:pt x="4" y="2341"/>
                    <a:pt x="8" y="2341"/>
                  </a:cubicBezTo>
                  <a:cubicBezTo>
                    <a:pt x="13" y="2341"/>
                    <a:pt x="16" y="2344"/>
                    <a:pt x="16" y="2349"/>
                  </a:cubicBezTo>
                  <a:close/>
                  <a:moveTo>
                    <a:pt x="16" y="2446"/>
                  </a:moveTo>
                  <a:lnTo>
                    <a:pt x="16" y="2495"/>
                  </a:lnTo>
                  <a:cubicBezTo>
                    <a:pt x="16" y="2500"/>
                    <a:pt x="13" y="2503"/>
                    <a:pt x="8" y="2503"/>
                  </a:cubicBezTo>
                  <a:cubicBezTo>
                    <a:pt x="4" y="2503"/>
                    <a:pt x="0" y="2500"/>
                    <a:pt x="0" y="2495"/>
                  </a:cubicBezTo>
                  <a:lnTo>
                    <a:pt x="0" y="2446"/>
                  </a:lnTo>
                  <a:cubicBezTo>
                    <a:pt x="0" y="2442"/>
                    <a:pt x="4" y="2438"/>
                    <a:pt x="8" y="2438"/>
                  </a:cubicBezTo>
                  <a:cubicBezTo>
                    <a:pt x="13" y="2438"/>
                    <a:pt x="16" y="2442"/>
                    <a:pt x="16" y="2446"/>
                  </a:cubicBezTo>
                  <a:close/>
                  <a:moveTo>
                    <a:pt x="16" y="2544"/>
                  </a:moveTo>
                  <a:lnTo>
                    <a:pt x="16" y="2593"/>
                  </a:lnTo>
                  <a:cubicBezTo>
                    <a:pt x="16" y="2597"/>
                    <a:pt x="13" y="2601"/>
                    <a:pt x="8" y="2601"/>
                  </a:cubicBezTo>
                  <a:cubicBezTo>
                    <a:pt x="4" y="2601"/>
                    <a:pt x="0" y="2597"/>
                    <a:pt x="0" y="2593"/>
                  </a:cubicBezTo>
                  <a:lnTo>
                    <a:pt x="0" y="2544"/>
                  </a:lnTo>
                  <a:cubicBezTo>
                    <a:pt x="0" y="2539"/>
                    <a:pt x="4" y="2536"/>
                    <a:pt x="8" y="2536"/>
                  </a:cubicBezTo>
                  <a:cubicBezTo>
                    <a:pt x="13" y="2536"/>
                    <a:pt x="16" y="2539"/>
                    <a:pt x="16" y="2544"/>
                  </a:cubicBezTo>
                  <a:close/>
                  <a:moveTo>
                    <a:pt x="16" y="2641"/>
                  </a:moveTo>
                  <a:lnTo>
                    <a:pt x="16" y="2690"/>
                  </a:lnTo>
                  <a:cubicBezTo>
                    <a:pt x="16" y="2695"/>
                    <a:pt x="13" y="2698"/>
                    <a:pt x="8" y="2698"/>
                  </a:cubicBezTo>
                  <a:cubicBezTo>
                    <a:pt x="4" y="2698"/>
                    <a:pt x="0" y="2695"/>
                    <a:pt x="0" y="2690"/>
                  </a:cubicBezTo>
                  <a:lnTo>
                    <a:pt x="0" y="2641"/>
                  </a:lnTo>
                  <a:cubicBezTo>
                    <a:pt x="0" y="2637"/>
                    <a:pt x="4" y="2633"/>
                    <a:pt x="8" y="2633"/>
                  </a:cubicBezTo>
                  <a:cubicBezTo>
                    <a:pt x="13" y="2633"/>
                    <a:pt x="16" y="2637"/>
                    <a:pt x="16" y="2641"/>
                  </a:cubicBezTo>
                  <a:close/>
                  <a:moveTo>
                    <a:pt x="16" y="2739"/>
                  </a:moveTo>
                  <a:lnTo>
                    <a:pt x="16" y="2788"/>
                  </a:lnTo>
                  <a:cubicBezTo>
                    <a:pt x="16" y="2792"/>
                    <a:pt x="13" y="2796"/>
                    <a:pt x="8" y="2796"/>
                  </a:cubicBezTo>
                  <a:cubicBezTo>
                    <a:pt x="4" y="2796"/>
                    <a:pt x="0" y="2792"/>
                    <a:pt x="0" y="2788"/>
                  </a:cubicBezTo>
                  <a:lnTo>
                    <a:pt x="0" y="2739"/>
                  </a:lnTo>
                  <a:cubicBezTo>
                    <a:pt x="0" y="2734"/>
                    <a:pt x="4" y="2731"/>
                    <a:pt x="8" y="2731"/>
                  </a:cubicBezTo>
                  <a:cubicBezTo>
                    <a:pt x="13" y="2731"/>
                    <a:pt x="16" y="2734"/>
                    <a:pt x="16" y="2739"/>
                  </a:cubicBezTo>
                  <a:close/>
                  <a:moveTo>
                    <a:pt x="16" y="2836"/>
                  </a:moveTo>
                  <a:lnTo>
                    <a:pt x="16" y="2885"/>
                  </a:lnTo>
                  <a:cubicBezTo>
                    <a:pt x="16" y="2890"/>
                    <a:pt x="13" y="2893"/>
                    <a:pt x="8" y="2893"/>
                  </a:cubicBezTo>
                  <a:cubicBezTo>
                    <a:pt x="4" y="2893"/>
                    <a:pt x="0" y="2890"/>
                    <a:pt x="0" y="2885"/>
                  </a:cubicBezTo>
                  <a:lnTo>
                    <a:pt x="0" y="2836"/>
                  </a:lnTo>
                  <a:cubicBezTo>
                    <a:pt x="0" y="2832"/>
                    <a:pt x="4" y="2828"/>
                    <a:pt x="8" y="2828"/>
                  </a:cubicBezTo>
                  <a:cubicBezTo>
                    <a:pt x="13" y="2828"/>
                    <a:pt x="16" y="2832"/>
                    <a:pt x="16" y="2836"/>
                  </a:cubicBezTo>
                  <a:close/>
                  <a:moveTo>
                    <a:pt x="16" y="2934"/>
                  </a:moveTo>
                  <a:lnTo>
                    <a:pt x="16" y="2983"/>
                  </a:lnTo>
                  <a:cubicBezTo>
                    <a:pt x="16" y="2987"/>
                    <a:pt x="13" y="2991"/>
                    <a:pt x="8" y="2991"/>
                  </a:cubicBezTo>
                  <a:cubicBezTo>
                    <a:pt x="4" y="2991"/>
                    <a:pt x="0" y="2987"/>
                    <a:pt x="0" y="2983"/>
                  </a:cubicBezTo>
                  <a:lnTo>
                    <a:pt x="0" y="2934"/>
                  </a:lnTo>
                  <a:cubicBezTo>
                    <a:pt x="0" y="2929"/>
                    <a:pt x="4" y="2926"/>
                    <a:pt x="8" y="2926"/>
                  </a:cubicBezTo>
                  <a:cubicBezTo>
                    <a:pt x="13" y="2926"/>
                    <a:pt x="16" y="2929"/>
                    <a:pt x="16" y="2934"/>
                  </a:cubicBezTo>
                  <a:close/>
                  <a:moveTo>
                    <a:pt x="16" y="3032"/>
                  </a:moveTo>
                  <a:lnTo>
                    <a:pt x="16" y="3080"/>
                  </a:lnTo>
                  <a:cubicBezTo>
                    <a:pt x="16" y="3085"/>
                    <a:pt x="13" y="3088"/>
                    <a:pt x="8" y="3088"/>
                  </a:cubicBezTo>
                  <a:cubicBezTo>
                    <a:pt x="4" y="3088"/>
                    <a:pt x="0" y="3085"/>
                    <a:pt x="0" y="3080"/>
                  </a:cubicBezTo>
                  <a:lnTo>
                    <a:pt x="0" y="3032"/>
                  </a:lnTo>
                  <a:cubicBezTo>
                    <a:pt x="0" y="3027"/>
                    <a:pt x="4" y="3023"/>
                    <a:pt x="8" y="3023"/>
                  </a:cubicBezTo>
                  <a:cubicBezTo>
                    <a:pt x="13" y="3023"/>
                    <a:pt x="16" y="3027"/>
                    <a:pt x="16" y="3032"/>
                  </a:cubicBezTo>
                  <a:close/>
                  <a:moveTo>
                    <a:pt x="16" y="3129"/>
                  </a:moveTo>
                  <a:lnTo>
                    <a:pt x="16" y="3178"/>
                  </a:lnTo>
                  <a:cubicBezTo>
                    <a:pt x="16" y="3182"/>
                    <a:pt x="13" y="3186"/>
                    <a:pt x="8" y="3186"/>
                  </a:cubicBezTo>
                  <a:cubicBezTo>
                    <a:pt x="4" y="3186"/>
                    <a:pt x="0" y="3182"/>
                    <a:pt x="0" y="3178"/>
                  </a:cubicBezTo>
                  <a:lnTo>
                    <a:pt x="0" y="3129"/>
                  </a:lnTo>
                  <a:cubicBezTo>
                    <a:pt x="0" y="3125"/>
                    <a:pt x="4" y="3121"/>
                    <a:pt x="8" y="3121"/>
                  </a:cubicBezTo>
                  <a:cubicBezTo>
                    <a:pt x="13" y="3121"/>
                    <a:pt x="16" y="3125"/>
                    <a:pt x="16" y="3129"/>
                  </a:cubicBezTo>
                  <a:close/>
                  <a:moveTo>
                    <a:pt x="16" y="3227"/>
                  </a:moveTo>
                  <a:lnTo>
                    <a:pt x="16" y="3275"/>
                  </a:lnTo>
                  <a:cubicBezTo>
                    <a:pt x="16" y="3280"/>
                    <a:pt x="13" y="3283"/>
                    <a:pt x="8" y="3283"/>
                  </a:cubicBezTo>
                  <a:cubicBezTo>
                    <a:pt x="4" y="3283"/>
                    <a:pt x="0" y="3280"/>
                    <a:pt x="0" y="3275"/>
                  </a:cubicBezTo>
                  <a:lnTo>
                    <a:pt x="0" y="3227"/>
                  </a:lnTo>
                  <a:cubicBezTo>
                    <a:pt x="0" y="3222"/>
                    <a:pt x="4" y="3218"/>
                    <a:pt x="8" y="3218"/>
                  </a:cubicBezTo>
                  <a:cubicBezTo>
                    <a:pt x="13" y="3218"/>
                    <a:pt x="16" y="3222"/>
                    <a:pt x="16" y="3227"/>
                  </a:cubicBezTo>
                  <a:close/>
                  <a:moveTo>
                    <a:pt x="16" y="3324"/>
                  </a:moveTo>
                  <a:lnTo>
                    <a:pt x="16" y="3373"/>
                  </a:lnTo>
                  <a:cubicBezTo>
                    <a:pt x="16" y="3377"/>
                    <a:pt x="13" y="3381"/>
                    <a:pt x="8" y="3381"/>
                  </a:cubicBezTo>
                  <a:cubicBezTo>
                    <a:pt x="4" y="3381"/>
                    <a:pt x="0" y="3377"/>
                    <a:pt x="0" y="3373"/>
                  </a:cubicBezTo>
                  <a:lnTo>
                    <a:pt x="0" y="3324"/>
                  </a:lnTo>
                  <a:cubicBezTo>
                    <a:pt x="0" y="3320"/>
                    <a:pt x="4" y="3316"/>
                    <a:pt x="8" y="3316"/>
                  </a:cubicBezTo>
                  <a:cubicBezTo>
                    <a:pt x="13" y="3316"/>
                    <a:pt x="16" y="3320"/>
                    <a:pt x="16" y="3324"/>
                  </a:cubicBezTo>
                  <a:close/>
                  <a:moveTo>
                    <a:pt x="16" y="3422"/>
                  </a:moveTo>
                  <a:lnTo>
                    <a:pt x="16" y="3470"/>
                  </a:lnTo>
                  <a:cubicBezTo>
                    <a:pt x="16" y="3475"/>
                    <a:pt x="13" y="3479"/>
                    <a:pt x="8" y="3479"/>
                  </a:cubicBezTo>
                  <a:cubicBezTo>
                    <a:pt x="4" y="3479"/>
                    <a:pt x="0" y="3475"/>
                    <a:pt x="0" y="3470"/>
                  </a:cubicBezTo>
                  <a:lnTo>
                    <a:pt x="0" y="3422"/>
                  </a:lnTo>
                  <a:cubicBezTo>
                    <a:pt x="0" y="3417"/>
                    <a:pt x="4" y="3414"/>
                    <a:pt x="8" y="3414"/>
                  </a:cubicBezTo>
                  <a:cubicBezTo>
                    <a:pt x="13" y="3414"/>
                    <a:pt x="16" y="3417"/>
                    <a:pt x="16" y="3422"/>
                  </a:cubicBezTo>
                  <a:close/>
                  <a:moveTo>
                    <a:pt x="16" y="3519"/>
                  </a:moveTo>
                  <a:lnTo>
                    <a:pt x="16" y="3568"/>
                  </a:lnTo>
                  <a:cubicBezTo>
                    <a:pt x="16" y="3572"/>
                    <a:pt x="13" y="3576"/>
                    <a:pt x="8" y="3576"/>
                  </a:cubicBezTo>
                  <a:cubicBezTo>
                    <a:pt x="4" y="3576"/>
                    <a:pt x="0" y="3572"/>
                    <a:pt x="0" y="3568"/>
                  </a:cubicBezTo>
                  <a:lnTo>
                    <a:pt x="0" y="3519"/>
                  </a:lnTo>
                  <a:cubicBezTo>
                    <a:pt x="0" y="3515"/>
                    <a:pt x="4" y="3511"/>
                    <a:pt x="8" y="3511"/>
                  </a:cubicBezTo>
                  <a:cubicBezTo>
                    <a:pt x="13" y="3511"/>
                    <a:pt x="16" y="3515"/>
                    <a:pt x="16" y="3519"/>
                  </a:cubicBezTo>
                  <a:close/>
                  <a:moveTo>
                    <a:pt x="16" y="3617"/>
                  </a:moveTo>
                  <a:lnTo>
                    <a:pt x="16" y="3666"/>
                  </a:lnTo>
                  <a:cubicBezTo>
                    <a:pt x="16" y="3670"/>
                    <a:pt x="13" y="3674"/>
                    <a:pt x="8" y="3674"/>
                  </a:cubicBezTo>
                  <a:cubicBezTo>
                    <a:pt x="4" y="3674"/>
                    <a:pt x="0" y="3670"/>
                    <a:pt x="0" y="3666"/>
                  </a:cubicBezTo>
                  <a:lnTo>
                    <a:pt x="0" y="3617"/>
                  </a:lnTo>
                  <a:cubicBezTo>
                    <a:pt x="0" y="3612"/>
                    <a:pt x="4" y="3609"/>
                    <a:pt x="8" y="3609"/>
                  </a:cubicBezTo>
                  <a:cubicBezTo>
                    <a:pt x="13" y="3609"/>
                    <a:pt x="16" y="3612"/>
                    <a:pt x="16" y="3617"/>
                  </a:cubicBezTo>
                  <a:close/>
                  <a:moveTo>
                    <a:pt x="16" y="3714"/>
                  </a:moveTo>
                  <a:lnTo>
                    <a:pt x="16" y="3763"/>
                  </a:lnTo>
                  <a:cubicBezTo>
                    <a:pt x="16" y="3768"/>
                    <a:pt x="13" y="3771"/>
                    <a:pt x="8" y="3771"/>
                  </a:cubicBezTo>
                  <a:cubicBezTo>
                    <a:pt x="4" y="3771"/>
                    <a:pt x="0" y="3768"/>
                    <a:pt x="0" y="3763"/>
                  </a:cubicBezTo>
                  <a:lnTo>
                    <a:pt x="0" y="3714"/>
                  </a:lnTo>
                  <a:cubicBezTo>
                    <a:pt x="0" y="3710"/>
                    <a:pt x="4" y="3706"/>
                    <a:pt x="8" y="3706"/>
                  </a:cubicBezTo>
                  <a:cubicBezTo>
                    <a:pt x="13" y="3706"/>
                    <a:pt x="16" y="3710"/>
                    <a:pt x="16" y="3714"/>
                  </a:cubicBezTo>
                  <a:close/>
                  <a:moveTo>
                    <a:pt x="16" y="3812"/>
                  </a:moveTo>
                  <a:lnTo>
                    <a:pt x="16" y="3861"/>
                  </a:lnTo>
                  <a:cubicBezTo>
                    <a:pt x="16" y="3865"/>
                    <a:pt x="13" y="3869"/>
                    <a:pt x="8" y="3869"/>
                  </a:cubicBezTo>
                  <a:cubicBezTo>
                    <a:pt x="4" y="3869"/>
                    <a:pt x="0" y="3865"/>
                    <a:pt x="0" y="3861"/>
                  </a:cubicBezTo>
                  <a:lnTo>
                    <a:pt x="0" y="3812"/>
                  </a:lnTo>
                  <a:cubicBezTo>
                    <a:pt x="0" y="3807"/>
                    <a:pt x="4" y="3804"/>
                    <a:pt x="8" y="3804"/>
                  </a:cubicBezTo>
                  <a:cubicBezTo>
                    <a:pt x="13" y="3804"/>
                    <a:pt x="16" y="3807"/>
                    <a:pt x="16" y="3812"/>
                  </a:cubicBezTo>
                  <a:close/>
                  <a:moveTo>
                    <a:pt x="16" y="3909"/>
                  </a:moveTo>
                  <a:lnTo>
                    <a:pt x="16" y="3958"/>
                  </a:lnTo>
                  <a:cubicBezTo>
                    <a:pt x="16" y="3963"/>
                    <a:pt x="13" y="3966"/>
                    <a:pt x="8" y="3966"/>
                  </a:cubicBezTo>
                  <a:cubicBezTo>
                    <a:pt x="4" y="3966"/>
                    <a:pt x="0" y="3963"/>
                    <a:pt x="0" y="3958"/>
                  </a:cubicBezTo>
                  <a:lnTo>
                    <a:pt x="0" y="3909"/>
                  </a:lnTo>
                  <a:cubicBezTo>
                    <a:pt x="0" y="3905"/>
                    <a:pt x="4" y="3901"/>
                    <a:pt x="8" y="3901"/>
                  </a:cubicBezTo>
                  <a:cubicBezTo>
                    <a:pt x="13" y="3901"/>
                    <a:pt x="16" y="3905"/>
                    <a:pt x="16" y="3909"/>
                  </a:cubicBezTo>
                  <a:close/>
                  <a:moveTo>
                    <a:pt x="16" y="4007"/>
                  </a:moveTo>
                  <a:lnTo>
                    <a:pt x="16" y="4056"/>
                  </a:lnTo>
                  <a:cubicBezTo>
                    <a:pt x="16" y="4060"/>
                    <a:pt x="13" y="4064"/>
                    <a:pt x="8" y="4064"/>
                  </a:cubicBezTo>
                  <a:cubicBezTo>
                    <a:pt x="4" y="4064"/>
                    <a:pt x="0" y="4060"/>
                    <a:pt x="0" y="4056"/>
                  </a:cubicBezTo>
                  <a:lnTo>
                    <a:pt x="0" y="4007"/>
                  </a:lnTo>
                  <a:cubicBezTo>
                    <a:pt x="0" y="4002"/>
                    <a:pt x="4" y="3999"/>
                    <a:pt x="8" y="3999"/>
                  </a:cubicBezTo>
                  <a:cubicBezTo>
                    <a:pt x="13" y="3999"/>
                    <a:pt x="16" y="4002"/>
                    <a:pt x="16" y="4007"/>
                  </a:cubicBezTo>
                  <a:close/>
                  <a:moveTo>
                    <a:pt x="16" y="4104"/>
                  </a:moveTo>
                  <a:lnTo>
                    <a:pt x="16" y="4153"/>
                  </a:lnTo>
                  <a:cubicBezTo>
                    <a:pt x="16" y="4158"/>
                    <a:pt x="13" y="4161"/>
                    <a:pt x="8" y="4161"/>
                  </a:cubicBezTo>
                  <a:cubicBezTo>
                    <a:pt x="4" y="4161"/>
                    <a:pt x="0" y="4158"/>
                    <a:pt x="0" y="4153"/>
                  </a:cubicBezTo>
                  <a:lnTo>
                    <a:pt x="0" y="4104"/>
                  </a:lnTo>
                  <a:cubicBezTo>
                    <a:pt x="0" y="4100"/>
                    <a:pt x="4" y="4096"/>
                    <a:pt x="8" y="4096"/>
                  </a:cubicBezTo>
                  <a:cubicBezTo>
                    <a:pt x="13" y="4096"/>
                    <a:pt x="16" y="4100"/>
                    <a:pt x="16" y="4104"/>
                  </a:cubicBezTo>
                  <a:close/>
                  <a:moveTo>
                    <a:pt x="16" y="4202"/>
                  </a:moveTo>
                  <a:lnTo>
                    <a:pt x="16" y="4251"/>
                  </a:lnTo>
                  <a:cubicBezTo>
                    <a:pt x="16" y="4255"/>
                    <a:pt x="13" y="4259"/>
                    <a:pt x="8" y="4259"/>
                  </a:cubicBezTo>
                  <a:cubicBezTo>
                    <a:pt x="4" y="4259"/>
                    <a:pt x="0" y="4255"/>
                    <a:pt x="0" y="4251"/>
                  </a:cubicBezTo>
                  <a:lnTo>
                    <a:pt x="0" y="4202"/>
                  </a:lnTo>
                  <a:cubicBezTo>
                    <a:pt x="0" y="4197"/>
                    <a:pt x="4" y="4194"/>
                    <a:pt x="8" y="4194"/>
                  </a:cubicBezTo>
                  <a:cubicBezTo>
                    <a:pt x="13" y="4194"/>
                    <a:pt x="16" y="4197"/>
                    <a:pt x="16" y="4202"/>
                  </a:cubicBezTo>
                  <a:close/>
                  <a:moveTo>
                    <a:pt x="16" y="4299"/>
                  </a:moveTo>
                  <a:lnTo>
                    <a:pt x="16" y="4348"/>
                  </a:lnTo>
                  <a:cubicBezTo>
                    <a:pt x="16" y="4353"/>
                    <a:pt x="13" y="4356"/>
                    <a:pt x="8" y="4356"/>
                  </a:cubicBezTo>
                  <a:cubicBezTo>
                    <a:pt x="4" y="4356"/>
                    <a:pt x="0" y="4353"/>
                    <a:pt x="0" y="4348"/>
                  </a:cubicBezTo>
                  <a:lnTo>
                    <a:pt x="0" y="4299"/>
                  </a:lnTo>
                  <a:cubicBezTo>
                    <a:pt x="0" y="4295"/>
                    <a:pt x="4" y="4291"/>
                    <a:pt x="8" y="4291"/>
                  </a:cubicBezTo>
                  <a:cubicBezTo>
                    <a:pt x="13" y="4291"/>
                    <a:pt x="16" y="4295"/>
                    <a:pt x="16" y="4299"/>
                  </a:cubicBezTo>
                  <a:close/>
                  <a:moveTo>
                    <a:pt x="16" y="4397"/>
                  </a:moveTo>
                  <a:lnTo>
                    <a:pt x="16" y="4446"/>
                  </a:lnTo>
                  <a:cubicBezTo>
                    <a:pt x="16" y="4450"/>
                    <a:pt x="13" y="4454"/>
                    <a:pt x="8" y="4454"/>
                  </a:cubicBezTo>
                  <a:cubicBezTo>
                    <a:pt x="4" y="4454"/>
                    <a:pt x="0" y="4450"/>
                    <a:pt x="0" y="4446"/>
                  </a:cubicBezTo>
                  <a:lnTo>
                    <a:pt x="0" y="4397"/>
                  </a:lnTo>
                  <a:cubicBezTo>
                    <a:pt x="0" y="4393"/>
                    <a:pt x="4" y="4389"/>
                    <a:pt x="8" y="4389"/>
                  </a:cubicBezTo>
                  <a:cubicBezTo>
                    <a:pt x="13" y="4389"/>
                    <a:pt x="16" y="4393"/>
                    <a:pt x="16" y="4397"/>
                  </a:cubicBezTo>
                  <a:close/>
                  <a:moveTo>
                    <a:pt x="16" y="4495"/>
                  </a:moveTo>
                  <a:lnTo>
                    <a:pt x="16" y="4543"/>
                  </a:lnTo>
                  <a:cubicBezTo>
                    <a:pt x="16" y="4548"/>
                    <a:pt x="13" y="4551"/>
                    <a:pt x="8" y="4551"/>
                  </a:cubicBezTo>
                  <a:cubicBezTo>
                    <a:pt x="4" y="4551"/>
                    <a:pt x="0" y="4548"/>
                    <a:pt x="0" y="4543"/>
                  </a:cubicBezTo>
                  <a:lnTo>
                    <a:pt x="0" y="4495"/>
                  </a:lnTo>
                  <a:cubicBezTo>
                    <a:pt x="0" y="4490"/>
                    <a:pt x="4" y="4486"/>
                    <a:pt x="8" y="4486"/>
                  </a:cubicBezTo>
                  <a:cubicBezTo>
                    <a:pt x="13" y="4486"/>
                    <a:pt x="16" y="4490"/>
                    <a:pt x="16" y="4495"/>
                  </a:cubicBezTo>
                  <a:close/>
                  <a:moveTo>
                    <a:pt x="16" y="4592"/>
                  </a:moveTo>
                  <a:lnTo>
                    <a:pt x="16" y="4641"/>
                  </a:lnTo>
                  <a:cubicBezTo>
                    <a:pt x="16" y="4645"/>
                    <a:pt x="13" y="4649"/>
                    <a:pt x="8" y="4649"/>
                  </a:cubicBezTo>
                  <a:cubicBezTo>
                    <a:pt x="4" y="4649"/>
                    <a:pt x="0" y="4645"/>
                    <a:pt x="0" y="4641"/>
                  </a:cubicBezTo>
                  <a:lnTo>
                    <a:pt x="0" y="4592"/>
                  </a:lnTo>
                  <a:cubicBezTo>
                    <a:pt x="0" y="4588"/>
                    <a:pt x="4" y="4584"/>
                    <a:pt x="8" y="4584"/>
                  </a:cubicBezTo>
                  <a:cubicBezTo>
                    <a:pt x="13" y="4584"/>
                    <a:pt x="16" y="4588"/>
                    <a:pt x="16" y="459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6899" name="Freeform 28"/>
            <p:cNvSpPr>
              <a:spLocks noEditPoints="1"/>
            </p:cNvSpPr>
            <p:nvPr/>
          </p:nvSpPr>
          <p:spPr bwMode="auto">
            <a:xfrm>
              <a:off x="2883" y="1018"/>
              <a:ext cx="703" cy="415"/>
            </a:xfrm>
            <a:custGeom>
              <a:avLst/>
              <a:gdLst>
                <a:gd name="T0" fmla="*/ 0 w 3846"/>
                <a:gd name="T1" fmla="*/ 0 h 2264"/>
                <a:gd name="T2" fmla="*/ 0 w 3846"/>
                <a:gd name="T3" fmla="*/ 0 h 2264"/>
                <a:gd name="T4" fmla="*/ 0 w 3846"/>
                <a:gd name="T5" fmla="*/ 0 h 2264"/>
                <a:gd name="T6" fmla="*/ 0 w 3846"/>
                <a:gd name="T7" fmla="*/ 0 h 2264"/>
                <a:gd name="T8" fmla="*/ 0 w 3846"/>
                <a:gd name="T9" fmla="*/ 0 h 2264"/>
                <a:gd name="T10" fmla="*/ 0 w 3846"/>
                <a:gd name="T11" fmla="*/ 0 h 2264"/>
                <a:gd name="T12" fmla="*/ 0 w 3846"/>
                <a:gd name="T13" fmla="*/ 0 h 2264"/>
                <a:gd name="T14" fmla="*/ 0 w 3846"/>
                <a:gd name="T15" fmla="*/ 0 h 2264"/>
                <a:gd name="T16" fmla="*/ 0 w 3846"/>
                <a:gd name="T17" fmla="*/ 0 h 2264"/>
                <a:gd name="T18" fmla="*/ 0 w 3846"/>
                <a:gd name="T19" fmla="*/ 0 h 2264"/>
                <a:gd name="T20" fmla="*/ 0 w 3846"/>
                <a:gd name="T21" fmla="*/ 0 h 2264"/>
                <a:gd name="T22" fmla="*/ 0 w 3846"/>
                <a:gd name="T23" fmla="*/ 0 h 2264"/>
                <a:gd name="T24" fmla="*/ 0 w 3846"/>
                <a:gd name="T25" fmla="*/ 0 h 2264"/>
                <a:gd name="T26" fmla="*/ 0 w 3846"/>
                <a:gd name="T27" fmla="*/ 0 h 2264"/>
                <a:gd name="T28" fmla="*/ 0 w 3846"/>
                <a:gd name="T29" fmla="*/ 0 h 2264"/>
                <a:gd name="T30" fmla="*/ 0 w 3846"/>
                <a:gd name="T31" fmla="*/ 0 h 2264"/>
                <a:gd name="T32" fmla="*/ 0 w 3846"/>
                <a:gd name="T33" fmla="*/ 0 h 2264"/>
                <a:gd name="T34" fmla="*/ 0 w 3846"/>
                <a:gd name="T35" fmla="*/ 0 h 2264"/>
                <a:gd name="T36" fmla="*/ 0 w 3846"/>
                <a:gd name="T37" fmla="*/ 0 h 2264"/>
                <a:gd name="T38" fmla="*/ 0 w 3846"/>
                <a:gd name="T39" fmla="*/ 0 h 2264"/>
                <a:gd name="T40" fmla="*/ 0 w 3846"/>
                <a:gd name="T41" fmla="*/ 0 h 2264"/>
                <a:gd name="T42" fmla="*/ 0 w 3846"/>
                <a:gd name="T43" fmla="*/ 0 h 2264"/>
                <a:gd name="T44" fmla="*/ 0 w 3846"/>
                <a:gd name="T45" fmla="*/ 0 h 2264"/>
                <a:gd name="T46" fmla="*/ 0 w 3846"/>
                <a:gd name="T47" fmla="*/ 0 h 2264"/>
                <a:gd name="T48" fmla="*/ 0 w 3846"/>
                <a:gd name="T49" fmla="*/ 0 h 2264"/>
                <a:gd name="T50" fmla="*/ 0 w 3846"/>
                <a:gd name="T51" fmla="*/ 0 h 2264"/>
                <a:gd name="T52" fmla="*/ 0 w 3846"/>
                <a:gd name="T53" fmla="*/ 0 h 2264"/>
                <a:gd name="T54" fmla="*/ 0 w 3846"/>
                <a:gd name="T55" fmla="*/ 0 h 2264"/>
                <a:gd name="T56" fmla="*/ 0 w 3846"/>
                <a:gd name="T57" fmla="*/ 0 h 2264"/>
                <a:gd name="T58" fmla="*/ 0 w 3846"/>
                <a:gd name="T59" fmla="*/ 0 h 2264"/>
                <a:gd name="T60" fmla="*/ 0 w 3846"/>
                <a:gd name="T61" fmla="*/ 0 h 2264"/>
                <a:gd name="T62" fmla="*/ 0 w 3846"/>
                <a:gd name="T63" fmla="*/ 0 h 2264"/>
                <a:gd name="T64" fmla="*/ 0 w 3846"/>
                <a:gd name="T65" fmla="*/ 0 h 2264"/>
                <a:gd name="T66" fmla="*/ 0 w 3846"/>
                <a:gd name="T67" fmla="*/ 0 h 2264"/>
                <a:gd name="T68" fmla="*/ 0 w 3846"/>
                <a:gd name="T69" fmla="*/ 0 h 2264"/>
                <a:gd name="T70" fmla="*/ 0 w 3846"/>
                <a:gd name="T71" fmla="*/ 0 h 2264"/>
                <a:gd name="T72" fmla="*/ 0 w 3846"/>
                <a:gd name="T73" fmla="*/ 0 h 2264"/>
                <a:gd name="T74" fmla="*/ 0 w 3846"/>
                <a:gd name="T75" fmla="*/ 0 h 2264"/>
                <a:gd name="T76" fmla="*/ 0 w 3846"/>
                <a:gd name="T77" fmla="*/ 0 h 2264"/>
                <a:gd name="T78" fmla="*/ 0 w 3846"/>
                <a:gd name="T79" fmla="*/ 0 h 2264"/>
                <a:gd name="T80" fmla="*/ 0 w 3846"/>
                <a:gd name="T81" fmla="*/ 0 h 2264"/>
                <a:gd name="T82" fmla="*/ 0 w 3846"/>
                <a:gd name="T83" fmla="*/ 0 h 2264"/>
                <a:gd name="T84" fmla="*/ 0 w 3846"/>
                <a:gd name="T85" fmla="*/ 0 h 2264"/>
                <a:gd name="T86" fmla="*/ 0 w 3846"/>
                <a:gd name="T87" fmla="*/ 0 h 2264"/>
                <a:gd name="T88" fmla="*/ 0 w 3846"/>
                <a:gd name="T89" fmla="*/ 0 h 2264"/>
                <a:gd name="T90" fmla="*/ 0 w 3846"/>
                <a:gd name="T91" fmla="*/ 0 h 2264"/>
                <a:gd name="T92" fmla="*/ 0 w 3846"/>
                <a:gd name="T93" fmla="*/ 0 h 2264"/>
                <a:gd name="T94" fmla="*/ 0 w 3846"/>
                <a:gd name="T95" fmla="*/ 0 h 2264"/>
                <a:gd name="T96" fmla="*/ 0 w 3846"/>
                <a:gd name="T97" fmla="*/ 0 h 2264"/>
                <a:gd name="T98" fmla="*/ 0 w 3846"/>
                <a:gd name="T99" fmla="*/ 0 h 2264"/>
                <a:gd name="T100" fmla="*/ 0 w 3846"/>
                <a:gd name="T101" fmla="*/ 0 h 2264"/>
                <a:gd name="T102" fmla="*/ 0 w 3846"/>
                <a:gd name="T103" fmla="*/ 0 h 2264"/>
                <a:gd name="T104" fmla="*/ 0 w 3846"/>
                <a:gd name="T105" fmla="*/ 0 h 22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6"/>
                <a:gd name="T160" fmla="*/ 0 h 2264"/>
                <a:gd name="T161" fmla="*/ 3846 w 3846"/>
                <a:gd name="T162" fmla="*/ 2264 h 22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6" h="2264">
                  <a:moveTo>
                    <a:pt x="13" y="2"/>
                  </a:moveTo>
                  <a:lnTo>
                    <a:pt x="55" y="27"/>
                  </a:lnTo>
                  <a:cubicBezTo>
                    <a:pt x="59" y="29"/>
                    <a:pt x="60" y="34"/>
                    <a:pt x="58" y="38"/>
                  </a:cubicBezTo>
                  <a:cubicBezTo>
                    <a:pt x="56" y="42"/>
                    <a:pt x="51" y="43"/>
                    <a:pt x="47" y="41"/>
                  </a:cubicBezTo>
                  <a:lnTo>
                    <a:pt x="5" y="16"/>
                  </a:lnTo>
                  <a:cubicBezTo>
                    <a:pt x="1" y="14"/>
                    <a:pt x="0" y="9"/>
                    <a:pt x="2" y="5"/>
                  </a:cubicBezTo>
                  <a:cubicBezTo>
                    <a:pt x="4" y="1"/>
                    <a:pt x="9" y="0"/>
                    <a:pt x="13" y="2"/>
                  </a:cubicBezTo>
                  <a:close/>
                  <a:moveTo>
                    <a:pt x="97" y="51"/>
                  </a:moveTo>
                  <a:lnTo>
                    <a:pt x="139" y="76"/>
                  </a:lnTo>
                  <a:cubicBezTo>
                    <a:pt x="143" y="78"/>
                    <a:pt x="145" y="83"/>
                    <a:pt x="142" y="87"/>
                  </a:cubicBezTo>
                  <a:cubicBezTo>
                    <a:pt x="140" y="91"/>
                    <a:pt x="135" y="92"/>
                    <a:pt x="131" y="90"/>
                  </a:cubicBezTo>
                  <a:lnTo>
                    <a:pt x="89" y="65"/>
                  </a:lnTo>
                  <a:cubicBezTo>
                    <a:pt x="85" y="63"/>
                    <a:pt x="84" y="58"/>
                    <a:pt x="86" y="54"/>
                  </a:cubicBezTo>
                  <a:cubicBezTo>
                    <a:pt x="89" y="50"/>
                    <a:pt x="93" y="49"/>
                    <a:pt x="97" y="51"/>
                  </a:cubicBezTo>
                  <a:close/>
                  <a:moveTo>
                    <a:pt x="181" y="101"/>
                  </a:moveTo>
                  <a:lnTo>
                    <a:pt x="224" y="125"/>
                  </a:lnTo>
                  <a:cubicBezTo>
                    <a:pt x="227" y="128"/>
                    <a:pt x="229" y="133"/>
                    <a:pt x="226" y="136"/>
                  </a:cubicBezTo>
                  <a:cubicBezTo>
                    <a:pt x="224" y="140"/>
                    <a:pt x="219" y="142"/>
                    <a:pt x="215" y="139"/>
                  </a:cubicBezTo>
                  <a:lnTo>
                    <a:pt x="173" y="115"/>
                  </a:lnTo>
                  <a:cubicBezTo>
                    <a:pt x="169" y="112"/>
                    <a:pt x="168" y="107"/>
                    <a:pt x="170" y="103"/>
                  </a:cubicBezTo>
                  <a:cubicBezTo>
                    <a:pt x="173" y="100"/>
                    <a:pt x="178" y="98"/>
                    <a:pt x="181" y="101"/>
                  </a:cubicBezTo>
                  <a:close/>
                  <a:moveTo>
                    <a:pt x="266" y="150"/>
                  </a:moveTo>
                  <a:lnTo>
                    <a:pt x="308" y="175"/>
                  </a:lnTo>
                  <a:cubicBezTo>
                    <a:pt x="312" y="177"/>
                    <a:pt x="313" y="182"/>
                    <a:pt x="311" y="186"/>
                  </a:cubicBezTo>
                  <a:cubicBezTo>
                    <a:pt x="308" y="190"/>
                    <a:pt x="303" y="191"/>
                    <a:pt x="299" y="189"/>
                  </a:cubicBezTo>
                  <a:lnTo>
                    <a:pt x="257" y="164"/>
                  </a:lnTo>
                  <a:cubicBezTo>
                    <a:pt x="254" y="162"/>
                    <a:pt x="252" y="157"/>
                    <a:pt x="254" y="153"/>
                  </a:cubicBezTo>
                  <a:cubicBezTo>
                    <a:pt x="257" y="149"/>
                    <a:pt x="262" y="148"/>
                    <a:pt x="266" y="150"/>
                  </a:cubicBezTo>
                  <a:close/>
                  <a:moveTo>
                    <a:pt x="350" y="199"/>
                  </a:moveTo>
                  <a:lnTo>
                    <a:pt x="392" y="224"/>
                  </a:lnTo>
                  <a:cubicBezTo>
                    <a:pt x="396" y="226"/>
                    <a:pt x="397" y="231"/>
                    <a:pt x="395" y="235"/>
                  </a:cubicBezTo>
                  <a:cubicBezTo>
                    <a:pt x="392" y="239"/>
                    <a:pt x="387" y="240"/>
                    <a:pt x="384" y="238"/>
                  </a:cubicBezTo>
                  <a:lnTo>
                    <a:pt x="342" y="213"/>
                  </a:lnTo>
                  <a:cubicBezTo>
                    <a:pt x="338" y="211"/>
                    <a:pt x="336" y="206"/>
                    <a:pt x="339" y="202"/>
                  </a:cubicBezTo>
                  <a:cubicBezTo>
                    <a:pt x="341" y="198"/>
                    <a:pt x="346" y="197"/>
                    <a:pt x="350" y="199"/>
                  </a:cubicBezTo>
                  <a:close/>
                  <a:moveTo>
                    <a:pt x="434" y="249"/>
                  </a:moveTo>
                  <a:lnTo>
                    <a:pt x="476" y="273"/>
                  </a:lnTo>
                  <a:cubicBezTo>
                    <a:pt x="480" y="276"/>
                    <a:pt x="481" y="281"/>
                    <a:pt x="479" y="284"/>
                  </a:cubicBezTo>
                  <a:cubicBezTo>
                    <a:pt x="477" y="288"/>
                    <a:pt x="472" y="290"/>
                    <a:pt x="468" y="287"/>
                  </a:cubicBezTo>
                  <a:lnTo>
                    <a:pt x="426" y="263"/>
                  </a:lnTo>
                  <a:cubicBezTo>
                    <a:pt x="422" y="260"/>
                    <a:pt x="420" y="255"/>
                    <a:pt x="423" y="252"/>
                  </a:cubicBezTo>
                  <a:cubicBezTo>
                    <a:pt x="425" y="248"/>
                    <a:pt x="430" y="246"/>
                    <a:pt x="434" y="249"/>
                  </a:cubicBezTo>
                  <a:close/>
                  <a:moveTo>
                    <a:pt x="518" y="298"/>
                  </a:moveTo>
                  <a:lnTo>
                    <a:pt x="560" y="323"/>
                  </a:lnTo>
                  <a:cubicBezTo>
                    <a:pt x="564" y="325"/>
                    <a:pt x="565" y="330"/>
                    <a:pt x="563" y="334"/>
                  </a:cubicBezTo>
                  <a:cubicBezTo>
                    <a:pt x="561" y="338"/>
                    <a:pt x="556" y="339"/>
                    <a:pt x="552" y="337"/>
                  </a:cubicBezTo>
                  <a:lnTo>
                    <a:pt x="510" y="312"/>
                  </a:lnTo>
                  <a:cubicBezTo>
                    <a:pt x="506" y="310"/>
                    <a:pt x="505" y="305"/>
                    <a:pt x="507" y="301"/>
                  </a:cubicBezTo>
                  <a:cubicBezTo>
                    <a:pt x="509" y="297"/>
                    <a:pt x="514" y="296"/>
                    <a:pt x="518" y="298"/>
                  </a:cubicBezTo>
                  <a:close/>
                  <a:moveTo>
                    <a:pt x="602" y="347"/>
                  </a:moveTo>
                  <a:lnTo>
                    <a:pt x="644" y="372"/>
                  </a:lnTo>
                  <a:cubicBezTo>
                    <a:pt x="648" y="374"/>
                    <a:pt x="649" y="379"/>
                    <a:pt x="647" y="383"/>
                  </a:cubicBezTo>
                  <a:cubicBezTo>
                    <a:pt x="645" y="387"/>
                    <a:pt x="640" y="388"/>
                    <a:pt x="636" y="386"/>
                  </a:cubicBezTo>
                  <a:lnTo>
                    <a:pt x="594" y="361"/>
                  </a:lnTo>
                  <a:cubicBezTo>
                    <a:pt x="590" y="359"/>
                    <a:pt x="589" y="354"/>
                    <a:pt x="591" y="350"/>
                  </a:cubicBezTo>
                  <a:cubicBezTo>
                    <a:pt x="593" y="346"/>
                    <a:pt x="598" y="345"/>
                    <a:pt x="602" y="347"/>
                  </a:cubicBezTo>
                  <a:close/>
                  <a:moveTo>
                    <a:pt x="686" y="397"/>
                  </a:moveTo>
                  <a:lnTo>
                    <a:pt x="728" y="421"/>
                  </a:lnTo>
                  <a:cubicBezTo>
                    <a:pt x="732" y="424"/>
                    <a:pt x="733" y="429"/>
                    <a:pt x="731" y="433"/>
                  </a:cubicBezTo>
                  <a:cubicBezTo>
                    <a:pt x="729" y="436"/>
                    <a:pt x="724" y="438"/>
                    <a:pt x="720" y="435"/>
                  </a:cubicBezTo>
                  <a:lnTo>
                    <a:pt x="678" y="411"/>
                  </a:lnTo>
                  <a:cubicBezTo>
                    <a:pt x="674" y="408"/>
                    <a:pt x="673" y="403"/>
                    <a:pt x="675" y="400"/>
                  </a:cubicBezTo>
                  <a:cubicBezTo>
                    <a:pt x="677" y="396"/>
                    <a:pt x="682" y="394"/>
                    <a:pt x="686" y="397"/>
                  </a:cubicBezTo>
                  <a:close/>
                  <a:moveTo>
                    <a:pt x="770" y="446"/>
                  </a:moveTo>
                  <a:lnTo>
                    <a:pt x="812" y="471"/>
                  </a:lnTo>
                  <a:cubicBezTo>
                    <a:pt x="816" y="473"/>
                    <a:pt x="818" y="478"/>
                    <a:pt x="815" y="482"/>
                  </a:cubicBezTo>
                  <a:cubicBezTo>
                    <a:pt x="813" y="486"/>
                    <a:pt x="808" y="487"/>
                    <a:pt x="804" y="485"/>
                  </a:cubicBezTo>
                  <a:lnTo>
                    <a:pt x="762" y="460"/>
                  </a:lnTo>
                  <a:cubicBezTo>
                    <a:pt x="758" y="458"/>
                    <a:pt x="757" y="453"/>
                    <a:pt x="759" y="449"/>
                  </a:cubicBezTo>
                  <a:cubicBezTo>
                    <a:pt x="762" y="445"/>
                    <a:pt x="767" y="444"/>
                    <a:pt x="770" y="446"/>
                  </a:cubicBezTo>
                  <a:close/>
                  <a:moveTo>
                    <a:pt x="855" y="495"/>
                  </a:moveTo>
                  <a:lnTo>
                    <a:pt x="897" y="520"/>
                  </a:lnTo>
                  <a:cubicBezTo>
                    <a:pt x="900" y="522"/>
                    <a:pt x="902" y="527"/>
                    <a:pt x="899" y="531"/>
                  </a:cubicBezTo>
                  <a:cubicBezTo>
                    <a:pt x="897" y="535"/>
                    <a:pt x="892" y="536"/>
                    <a:pt x="888" y="534"/>
                  </a:cubicBezTo>
                  <a:lnTo>
                    <a:pt x="846" y="509"/>
                  </a:lnTo>
                  <a:cubicBezTo>
                    <a:pt x="842" y="507"/>
                    <a:pt x="841" y="502"/>
                    <a:pt x="843" y="498"/>
                  </a:cubicBezTo>
                  <a:cubicBezTo>
                    <a:pt x="846" y="494"/>
                    <a:pt x="851" y="493"/>
                    <a:pt x="855" y="495"/>
                  </a:cubicBezTo>
                  <a:close/>
                  <a:moveTo>
                    <a:pt x="939" y="545"/>
                  </a:moveTo>
                  <a:lnTo>
                    <a:pt x="981" y="569"/>
                  </a:lnTo>
                  <a:cubicBezTo>
                    <a:pt x="985" y="572"/>
                    <a:pt x="986" y="577"/>
                    <a:pt x="984" y="581"/>
                  </a:cubicBezTo>
                  <a:cubicBezTo>
                    <a:pt x="981" y="584"/>
                    <a:pt x="976" y="586"/>
                    <a:pt x="972" y="583"/>
                  </a:cubicBezTo>
                  <a:lnTo>
                    <a:pt x="930" y="559"/>
                  </a:lnTo>
                  <a:cubicBezTo>
                    <a:pt x="927" y="557"/>
                    <a:pt x="925" y="552"/>
                    <a:pt x="928" y="548"/>
                  </a:cubicBezTo>
                  <a:cubicBezTo>
                    <a:pt x="930" y="544"/>
                    <a:pt x="935" y="543"/>
                    <a:pt x="939" y="545"/>
                  </a:cubicBezTo>
                  <a:close/>
                  <a:moveTo>
                    <a:pt x="1023" y="594"/>
                  </a:moveTo>
                  <a:lnTo>
                    <a:pt x="1065" y="619"/>
                  </a:lnTo>
                  <a:cubicBezTo>
                    <a:pt x="1069" y="621"/>
                    <a:pt x="1070" y="626"/>
                    <a:pt x="1068" y="630"/>
                  </a:cubicBezTo>
                  <a:cubicBezTo>
                    <a:pt x="1065" y="634"/>
                    <a:pt x="1060" y="635"/>
                    <a:pt x="1057" y="633"/>
                  </a:cubicBezTo>
                  <a:lnTo>
                    <a:pt x="1015" y="608"/>
                  </a:lnTo>
                  <a:cubicBezTo>
                    <a:pt x="1011" y="606"/>
                    <a:pt x="1009" y="601"/>
                    <a:pt x="1012" y="597"/>
                  </a:cubicBezTo>
                  <a:cubicBezTo>
                    <a:pt x="1014" y="593"/>
                    <a:pt x="1019" y="592"/>
                    <a:pt x="1023" y="594"/>
                  </a:cubicBezTo>
                  <a:close/>
                  <a:moveTo>
                    <a:pt x="1107" y="644"/>
                  </a:moveTo>
                  <a:lnTo>
                    <a:pt x="1149" y="668"/>
                  </a:lnTo>
                  <a:cubicBezTo>
                    <a:pt x="1153" y="670"/>
                    <a:pt x="1154" y="675"/>
                    <a:pt x="1152" y="679"/>
                  </a:cubicBezTo>
                  <a:cubicBezTo>
                    <a:pt x="1150" y="683"/>
                    <a:pt x="1145" y="684"/>
                    <a:pt x="1141" y="682"/>
                  </a:cubicBezTo>
                  <a:lnTo>
                    <a:pt x="1099" y="658"/>
                  </a:lnTo>
                  <a:cubicBezTo>
                    <a:pt x="1095" y="655"/>
                    <a:pt x="1093" y="650"/>
                    <a:pt x="1096" y="646"/>
                  </a:cubicBezTo>
                  <a:cubicBezTo>
                    <a:pt x="1098" y="643"/>
                    <a:pt x="1103" y="641"/>
                    <a:pt x="1107" y="644"/>
                  </a:cubicBezTo>
                  <a:close/>
                  <a:moveTo>
                    <a:pt x="1191" y="693"/>
                  </a:moveTo>
                  <a:lnTo>
                    <a:pt x="1233" y="718"/>
                  </a:lnTo>
                  <a:cubicBezTo>
                    <a:pt x="1237" y="720"/>
                    <a:pt x="1238" y="725"/>
                    <a:pt x="1236" y="729"/>
                  </a:cubicBezTo>
                  <a:cubicBezTo>
                    <a:pt x="1234" y="733"/>
                    <a:pt x="1229" y="734"/>
                    <a:pt x="1225" y="732"/>
                  </a:cubicBezTo>
                  <a:lnTo>
                    <a:pt x="1183" y="707"/>
                  </a:lnTo>
                  <a:cubicBezTo>
                    <a:pt x="1179" y="705"/>
                    <a:pt x="1178" y="700"/>
                    <a:pt x="1180" y="696"/>
                  </a:cubicBezTo>
                  <a:cubicBezTo>
                    <a:pt x="1182" y="692"/>
                    <a:pt x="1187" y="691"/>
                    <a:pt x="1191" y="693"/>
                  </a:cubicBezTo>
                  <a:close/>
                  <a:moveTo>
                    <a:pt x="1275" y="742"/>
                  </a:moveTo>
                  <a:lnTo>
                    <a:pt x="1317" y="767"/>
                  </a:lnTo>
                  <a:cubicBezTo>
                    <a:pt x="1321" y="769"/>
                    <a:pt x="1322" y="774"/>
                    <a:pt x="1320" y="778"/>
                  </a:cubicBezTo>
                  <a:cubicBezTo>
                    <a:pt x="1318" y="782"/>
                    <a:pt x="1313" y="783"/>
                    <a:pt x="1309" y="781"/>
                  </a:cubicBezTo>
                  <a:lnTo>
                    <a:pt x="1267" y="756"/>
                  </a:lnTo>
                  <a:cubicBezTo>
                    <a:pt x="1263" y="754"/>
                    <a:pt x="1262" y="749"/>
                    <a:pt x="1264" y="745"/>
                  </a:cubicBezTo>
                  <a:cubicBezTo>
                    <a:pt x="1266" y="741"/>
                    <a:pt x="1271" y="740"/>
                    <a:pt x="1275" y="742"/>
                  </a:cubicBezTo>
                  <a:close/>
                  <a:moveTo>
                    <a:pt x="1359" y="792"/>
                  </a:moveTo>
                  <a:lnTo>
                    <a:pt x="1401" y="816"/>
                  </a:lnTo>
                  <a:cubicBezTo>
                    <a:pt x="1405" y="819"/>
                    <a:pt x="1407" y="823"/>
                    <a:pt x="1404" y="827"/>
                  </a:cubicBezTo>
                  <a:cubicBezTo>
                    <a:pt x="1402" y="831"/>
                    <a:pt x="1397" y="833"/>
                    <a:pt x="1393" y="830"/>
                  </a:cubicBezTo>
                  <a:lnTo>
                    <a:pt x="1351" y="806"/>
                  </a:lnTo>
                  <a:cubicBezTo>
                    <a:pt x="1347" y="803"/>
                    <a:pt x="1346" y="798"/>
                    <a:pt x="1348" y="794"/>
                  </a:cubicBezTo>
                  <a:cubicBezTo>
                    <a:pt x="1350" y="791"/>
                    <a:pt x="1355" y="789"/>
                    <a:pt x="1359" y="792"/>
                  </a:cubicBezTo>
                  <a:close/>
                  <a:moveTo>
                    <a:pt x="1443" y="841"/>
                  </a:moveTo>
                  <a:lnTo>
                    <a:pt x="1485" y="866"/>
                  </a:lnTo>
                  <a:cubicBezTo>
                    <a:pt x="1489" y="868"/>
                    <a:pt x="1491" y="873"/>
                    <a:pt x="1488" y="877"/>
                  </a:cubicBezTo>
                  <a:cubicBezTo>
                    <a:pt x="1486" y="881"/>
                    <a:pt x="1481" y="882"/>
                    <a:pt x="1477" y="880"/>
                  </a:cubicBezTo>
                  <a:lnTo>
                    <a:pt x="1435" y="855"/>
                  </a:lnTo>
                  <a:cubicBezTo>
                    <a:pt x="1431" y="853"/>
                    <a:pt x="1430" y="848"/>
                    <a:pt x="1432" y="844"/>
                  </a:cubicBezTo>
                  <a:cubicBezTo>
                    <a:pt x="1435" y="840"/>
                    <a:pt x="1440" y="839"/>
                    <a:pt x="1443" y="841"/>
                  </a:cubicBezTo>
                  <a:close/>
                  <a:moveTo>
                    <a:pt x="1528" y="890"/>
                  </a:moveTo>
                  <a:lnTo>
                    <a:pt x="1570" y="915"/>
                  </a:lnTo>
                  <a:cubicBezTo>
                    <a:pt x="1573" y="917"/>
                    <a:pt x="1575" y="922"/>
                    <a:pt x="1572" y="926"/>
                  </a:cubicBezTo>
                  <a:cubicBezTo>
                    <a:pt x="1570" y="930"/>
                    <a:pt x="1565" y="931"/>
                    <a:pt x="1561" y="929"/>
                  </a:cubicBezTo>
                  <a:lnTo>
                    <a:pt x="1519" y="904"/>
                  </a:lnTo>
                  <a:cubicBezTo>
                    <a:pt x="1515" y="902"/>
                    <a:pt x="1514" y="897"/>
                    <a:pt x="1516" y="893"/>
                  </a:cubicBezTo>
                  <a:cubicBezTo>
                    <a:pt x="1519" y="889"/>
                    <a:pt x="1524" y="888"/>
                    <a:pt x="1528" y="890"/>
                  </a:cubicBezTo>
                  <a:close/>
                  <a:moveTo>
                    <a:pt x="1612" y="940"/>
                  </a:moveTo>
                  <a:lnTo>
                    <a:pt x="1654" y="964"/>
                  </a:lnTo>
                  <a:cubicBezTo>
                    <a:pt x="1658" y="967"/>
                    <a:pt x="1659" y="972"/>
                    <a:pt x="1657" y="975"/>
                  </a:cubicBezTo>
                  <a:cubicBezTo>
                    <a:pt x="1654" y="979"/>
                    <a:pt x="1649" y="981"/>
                    <a:pt x="1645" y="978"/>
                  </a:cubicBezTo>
                  <a:lnTo>
                    <a:pt x="1603" y="954"/>
                  </a:lnTo>
                  <a:cubicBezTo>
                    <a:pt x="1600" y="951"/>
                    <a:pt x="1598" y="946"/>
                    <a:pt x="1601" y="943"/>
                  </a:cubicBezTo>
                  <a:cubicBezTo>
                    <a:pt x="1603" y="939"/>
                    <a:pt x="1608" y="937"/>
                    <a:pt x="1612" y="940"/>
                  </a:cubicBezTo>
                  <a:close/>
                  <a:moveTo>
                    <a:pt x="1696" y="989"/>
                  </a:moveTo>
                  <a:lnTo>
                    <a:pt x="1738" y="1014"/>
                  </a:lnTo>
                  <a:cubicBezTo>
                    <a:pt x="1742" y="1016"/>
                    <a:pt x="1743" y="1021"/>
                    <a:pt x="1741" y="1025"/>
                  </a:cubicBezTo>
                  <a:cubicBezTo>
                    <a:pt x="1738" y="1029"/>
                    <a:pt x="1733" y="1030"/>
                    <a:pt x="1730" y="1028"/>
                  </a:cubicBezTo>
                  <a:lnTo>
                    <a:pt x="1688" y="1003"/>
                  </a:lnTo>
                  <a:cubicBezTo>
                    <a:pt x="1684" y="1001"/>
                    <a:pt x="1682" y="996"/>
                    <a:pt x="1685" y="992"/>
                  </a:cubicBezTo>
                  <a:cubicBezTo>
                    <a:pt x="1687" y="988"/>
                    <a:pt x="1692" y="987"/>
                    <a:pt x="1696" y="989"/>
                  </a:cubicBezTo>
                  <a:close/>
                  <a:moveTo>
                    <a:pt x="1780" y="1038"/>
                  </a:moveTo>
                  <a:lnTo>
                    <a:pt x="1822" y="1063"/>
                  </a:lnTo>
                  <a:cubicBezTo>
                    <a:pt x="1826" y="1065"/>
                    <a:pt x="1827" y="1070"/>
                    <a:pt x="1825" y="1074"/>
                  </a:cubicBezTo>
                  <a:cubicBezTo>
                    <a:pt x="1823" y="1078"/>
                    <a:pt x="1818" y="1079"/>
                    <a:pt x="1814" y="1077"/>
                  </a:cubicBezTo>
                  <a:lnTo>
                    <a:pt x="1772" y="1052"/>
                  </a:lnTo>
                  <a:cubicBezTo>
                    <a:pt x="1768" y="1050"/>
                    <a:pt x="1767" y="1045"/>
                    <a:pt x="1769" y="1041"/>
                  </a:cubicBezTo>
                  <a:cubicBezTo>
                    <a:pt x="1771" y="1037"/>
                    <a:pt x="1776" y="1036"/>
                    <a:pt x="1780" y="1038"/>
                  </a:cubicBezTo>
                  <a:close/>
                  <a:moveTo>
                    <a:pt x="1864" y="1088"/>
                  </a:moveTo>
                  <a:lnTo>
                    <a:pt x="1906" y="1112"/>
                  </a:lnTo>
                  <a:cubicBezTo>
                    <a:pt x="1910" y="1115"/>
                    <a:pt x="1911" y="1120"/>
                    <a:pt x="1909" y="1123"/>
                  </a:cubicBezTo>
                  <a:cubicBezTo>
                    <a:pt x="1907" y="1127"/>
                    <a:pt x="1902" y="1129"/>
                    <a:pt x="1898" y="1126"/>
                  </a:cubicBezTo>
                  <a:lnTo>
                    <a:pt x="1856" y="1102"/>
                  </a:lnTo>
                  <a:cubicBezTo>
                    <a:pt x="1852" y="1099"/>
                    <a:pt x="1851" y="1094"/>
                    <a:pt x="1853" y="1091"/>
                  </a:cubicBezTo>
                  <a:cubicBezTo>
                    <a:pt x="1855" y="1087"/>
                    <a:pt x="1860" y="1085"/>
                    <a:pt x="1864" y="1088"/>
                  </a:cubicBezTo>
                  <a:close/>
                  <a:moveTo>
                    <a:pt x="1948" y="1137"/>
                  </a:moveTo>
                  <a:lnTo>
                    <a:pt x="1990" y="1162"/>
                  </a:lnTo>
                  <a:cubicBezTo>
                    <a:pt x="1994" y="1164"/>
                    <a:pt x="1995" y="1169"/>
                    <a:pt x="1993" y="1173"/>
                  </a:cubicBezTo>
                  <a:cubicBezTo>
                    <a:pt x="1991" y="1177"/>
                    <a:pt x="1986" y="1178"/>
                    <a:pt x="1982" y="1176"/>
                  </a:cubicBezTo>
                  <a:lnTo>
                    <a:pt x="1940" y="1151"/>
                  </a:lnTo>
                  <a:cubicBezTo>
                    <a:pt x="1936" y="1149"/>
                    <a:pt x="1935" y="1144"/>
                    <a:pt x="1937" y="1140"/>
                  </a:cubicBezTo>
                  <a:cubicBezTo>
                    <a:pt x="1939" y="1136"/>
                    <a:pt x="1944" y="1135"/>
                    <a:pt x="1948" y="1137"/>
                  </a:cubicBezTo>
                  <a:close/>
                  <a:moveTo>
                    <a:pt x="2032" y="1186"/>
                  </a:moveTo>
                  <a:lnTo>
                    <a:pt x="2074" y="1211"/>
                  </a:lnTo>
                  <a:cubicBezTo>
                    <a:pt x="2078" y="1213"/>
                    <a:pt x="2080" y="1218"/>
                    <a:pt x="2077" y="1222"/>
                  </a:cubicBezTo>
                  <a:cubicBezTo>
                    <a:pt x="2075" y="1226"/>
                    <a:pt x="2070" y="1227"/>
                    <a:pt x="2066" y="1225"/>
                  </a:cubicBezTo>
                  <a:lnTo>
                    <a:pt x="2024" y="1200"/>
                  </a:lnTo>
                  <a:cubicBezTo>
                    <a:pt x="2020" y="1198"/>
                    <a:pt x="2019" y="1193"/>
                    <a:pt x="2021" y="1189"/>
                  </a:cubicBezTo>
                  <a:cubicBezTo>
                    <a:pt x="2023" y="1185"/>
                    <a:pt x="2028" y="1184"/>
                    <a:pt x="2032" y="1186"/>
                  </a:cubicBezTo>
                  <a:close/>
                  <a:moveTo>
                    <a:pt x="2116" y="1236"/>
                  </a:moveTo>
                  <a:lnTo>
                    <a:pt x="2158" y="1260"/>
                  </a:lnTo>
                  <a:cubicBezTo>
                    <a:pt x="2162" y="1263"/>
                    <a:pt x="2164" y="1268"/>
                    <a:pt x="2161" y="1272"/>
                  </a:cubicBezTo>
                  <a:cubicBezTo>
                    <a:pt x="2159" y="1275"/>
                    <a:pt x="2154" y="1277"/>
                    <a:pt x="2150" y="1274"/>
                  </a:cubicBezTo>
                  <a:lnTo>
                    <a:pt x="2108" y="1250"/>
                  </a:lnTo>
                  <a:cubicBezTo>
                    <a:pt x="2104" y="1248"/>
                    <a:pt x="2103" y="1243"/>
                    <a:pt x="2105" y="1239"/>
                  </a:cubicBezTo>
                  <a:cubicBezTo>
                    <a:pt x="2108" y="1235"/>
                    <a:pt x="2113" y="1233"/>
                    <a:pt x="2116" y="1236"/>
                  </a:cubicBezTo>
                  <a:close/>
                  <a:moveTo>
                    <a:pt x="2201" y="1285"/>
                  </a:moveTo>
                  <a:lnTo>
                    <a:pt x="2243" y="1310"/>
                  </a:lnTo>
                  <a:cubicBezTo>
                    <a:pt x="2246" y="1312"/>
                    <a:pt x="2248" y="1317"/>
                    <a:pt x="2246" y="1321"/>
                  </a:cubicBezTo>
                  <a:cubicBezTo>
                    <a:pt x="2243" y="1325"/>
                    <a:pt x="2238" y="1326"/>
                    <a:pt x="2234" y="1324"/>
                  </a:cubicBezTo>
                  <a:lnTo>
                    <a:pt x="2192" y="1299"/>
                  </a:lnTo>
                  <a:cubicBezTo>
                    <a:pt x="2188" y="1297"/>
                    <a:pt x="2187" y="1292"/>
                    <a:pt x="2189" y="1288"/>
                  </a:cubicBezTo>
                  <a:cubicBezTo>
                    <a:pt x="2192" y="1284"/>
                    <a:pt x="2197" y="1283"/>
                    <a:pt x="2201" y="1285"/>
                  </a:cubicBezTo>
                  <a:close/>
                  <a:moveTo>
                    <a:pt x="2285" y="1334"/>
                  </a:moveTo>
                  <a:lnTo>
                    <a:pt x="2327" y="1359"/>
                  </a:lnTo>
                  <a:cubicBezTo>
                    <a:pt x="2331" y="1361"/>
                    <a:pt x="2332" y="1366"/>
                    <a:pt x="2330" y="1370"/>
                  </a:cubicBezTo>
                  <a:cubicBezTo>
                    <a:pt x="2327" y="1374"/>
                    <a:pt x="2322" y="1375"/>
                    <a:pt x="2319" y="1373"/>
                  </a:cubicBezTo>
                  <a:lnTo>
                    <a:pt x="2276" y="1348"/>
                  </a:lnTo>
                  <a:cubicBezTo>
                    <a:pt x="2273" y="1346"/>
                    <a:pt x="2271" y="1341"/>
                    <a:pt x="2274" y="1337"/>
                  </a:cubicBezTo>
                  <a:cubicBezTo>
                    <a:pt x="2276" y="1333"/>
                    <a:pt x="2281" y="1332"/>
                    <a:pt x="2285" y="1334"/>
                  </a:cubicBezTo>
                  <a:close/>
                  <a:moveTo>
                    <a:pt x="2369" y="1384"/>
                  </a:moveTo>
                  <a:lnTo>
                    <a:pt x="2411" y="1408"/>
                  </a:lnTo>
                  <a:cubicBezTo>
                    <a:pt x="2415" y="1411"/>
                    <a:pt x="2416" y="1416"/>
                    <a:pt x="2414" y="1420"/>
                  </a:cubicBezTo>
                  <a:cubicBezTo>
                    <a:pt x="2411" y="1423"/>
                    <a:pt x="2407" y="1425"/>
                    <a:pt x="2403" y="1423"/>
                  </a:cubicBezTo>
                  <a:lnTo>
                    <a:pt x="2361" y="1398"/>
                  </a:lnTo>
                  <a:cubicBezTo>
                    <a:pt x="2357" y="1396"/>
                    <a:pt x="2355" y="1391"/>
                    <a:pt x="2358" y="1387"/>
                  </a:cubicBezTo>
                  <a:cubicBezTo>
                    <a:pt x="2360" y="1383"/>
                    <a:pt x="2365" y="1382"/>
                    <a:pt x="2369" y="1384"/>
                  </a:cubicBezTo>
                  <a:close/>
                  <a:moveTo>
                    <a:pt x="2453" y="1433"/>
                  </a:moveTo>
                  <a:lnTo>
                    <a:pt x="2495" y="1458"/>
                  </a:lnTo>
                  <a:cubicBezTo>
                    <a:pt x="2499" y="1460"/>
                    <a:pt x="2500" y="1465"/>
                    <a:pt x="2498" y="1469"/>
                  </a:cubicBezTo>
                  <a:cubicBezTo>
                    <a:pt x="2496" y="1473"/>
                    <a:pt x="2491" y="1474"/>
                    <a:pt x="2487" y="1472"/>
                  </a:cubicBezTo>
                  <a:lnTo>
                    <a:pt x="2445" y="1447"/>
                  </a:lnTo>
                  <a:cubicBezTo>
                    <a:pt x="2441" y="1445"/>
                    <a:pt x="2440" y="1440"/>
                    <a:pt x="2442" y="1436"/>
                  </a:cubicBezTo>
                  <a:cubicBezTo>
                    <a:pt x="2444" y="1432"/>
                    <a:pt x="2449" y="1431"/>
                    <a:pt x="2453" y="1433"/>
                  </a:cubicBezTo>
                  <a:close/>
                  <a:moveTo>
                    <a:pt x="2537" y="1483"/>
                  </a:moveTo>
                  <a:lnTo>
                    <a:pt x="2579" y="1507"/>
                  </a:lnTo>
                  <a:cubicBezTo>
                    <a:pt x="2583" y="1509"/>
                    <a:pt x="2584" y="1514"/>
                    <a:pt x="2582" y="1518"/>
                  </a:cubicBezTo>
                  <a:cubicBezTo>
                    <a:pt x="2580" y="1522"/>
                    <a:pt x="2575" y="1524"/>
                    <a:pt x="2571" y="1521"/>
                  </a:cubicBezTo>
                  <a:lnTo>
                    <a:pt x="2529" y="1497"/>
                  </a:lnTo>
                  <a:cubicBezTo>
                    <a:pt x="2525" y="1494"/>
                    <a:pt x="2524" y="1489"/>
                    <a:pt x="2526" y="1485"/>
                  </a:cubicBezTo>
                  <a:cubicBezTo>
                    <a:pt x="2528" y="1482"/>
                    <a:pt x="2533" y="1480"/>
                    <a:pt x="2537" y="1483"/>
                  </a:cubicBezTo>
                  <a:close/>
                  <a:moveTo>
                    <a:pt x="2621" y="1532"/>
                  </a:moveTo>
                  <a:lnTo>
                    <a:pt x="2663" y="1557"/>
                  </a:lnTo>
                  <a:cubicBezTo>
                    <a:pt x="2667" y="1559"/>
                    <a:pt x="2668" y="1564"/>
                    <a:pt x="2666" y="1568"/>
                  </a:cubicBezTo>
                  <a:cubicBezTo>
                    <a:pt x="2664" y="1572"/>
                    <a:pt x="2659" y="1573"/>
                    <a:pt x="2655" y="1571"/>
                  </a:cubicBezTo>
                  <a:lnTo>
                    <a:pt x="2613" y="1546"/>
                  </a:lnTo>
                  <a:cubicBezTo>
                    <a:pt x="2609" y="1544"/>
                    <a:pt x="2608" y="1539"/>
                    <a:pt x="2610" y="1535"/>
                  </a:cubicBezTo>
                  <a:cubicBezTo>
                    <a:pt x="2612" y="1531"/>
                    <a:pt x="2617" y="1530"/>
                    <a:pt x="2621" y="1532"/>
                  </a:cubicBezTo>
                  <a:close/>
                  <a:moveTo>
                    <a:pt x="2705" y="1581"/>
                  </a:moveTo>
                  <a:lnTo>
                    <a:pt x="2747" y="1606"/>
                  </a:lnTo>
                  <a:cubicBezTo>
                    <a:pt x="2751" y="1608"/>
                    <a:pt x="2753" y="1613"/>
                    <a:pt x="2750" y="1617"/>
                  </a:cubicBezTo>
                  <a:cubicBezTo>
                    <a:pt x="2748" y="1621"/>
                    <a:pt x="2743" y="1622"/>
                    <a:pt x="2739" y="1620"/>
                  </a:cubicBezTo>
                  <a:lnTo>
                    <a:pt x="2697" y="1595"/>
                  </a:lnTo>
                  <a:cubicBezTo>
                    <a:pt x="2693" y="1593"/>
                    <a:pt x="2692" y="1588"/>
                    <a:pt x="2694" y="1584"/>
                  </a:cubicBezTo>
                  <a:cubicBezTo>
                    <a:pt x="2696" y="1580"/>
                    <a:pt x="2701" y="1579"/>
                    <a:pt x="2705" y="1581"/>
                  </a:cubicBezTo>
                  <a:close/>
                  <a:moveTo>
                    <a:pt x="2789" y="1631"/>
                  </a:moveTo>
                  <a:lnTo>
                    <a:pt x="2832" y="1655"/>
                  </a:lnTo>
                  <a:cubicBezTo>
                    <a:pt x="2835" y="1658"/>
                    <a:pt x="2837" y="1663"/>
                    <a:pt x="2834" y="1666"/>
                  </a:cubicBezTo>
                  <a:cubicBezTo>
                    <a:pt x="2832" y="1670"/>
                    <a:pt x="2827" y="1672"/>
                    <a:pt x="2823" y="1669"/>
                  </a:cubicBezTo>
                  <a:lnTo>
                    <a:pt x="2781" y="1645"/>
                  </a:lnTo>
                  <a:cubicBezTo>
                    <a:pt x="2777" y="1642"/>
                    <a:pt x="2776" y="1637"/>
                    <a:pt x="2778" y="1633"/>
                  </a:cubicBezTo>
                  <a:cubicBezTo>
                    <a:pt x="2781" y="1630"/>
                    <a:pt x="2786" y="1628"/>
                    <a:pt x="2789" y="1631"/>
                  </a:cubicBezTo>
                  <a:close/>
                  <a:moveTo>
                    <a:pt x="2874" y="1680"/>
                  </a:moveTo>
                  <a:lnTo>
                    <a:pt x="2916" y="1705"/>
                  </a:lnTo>
                  <a:cubicBezTo>
                    <a:pt x="2919" y="1707"/>
                    <a:pt x="2921" y="1712"/>
                    <a:pt x="2919" y="1716"/>
                  </a:cubicBezTo>
                  <a:cubicBezTo>
                    <a:pt x="2916" y="1720"/>
                    <a:pt x="2911" y="1721"/>
                    <a:pt x="2907" y="1719"/>
                  </a:cubicBezTo>
                  <a:lnTo>
                    <a:pt x="2865" y="1694"/>
                  </a:lnTo>
                  <a:cubicBezTo>
                    <a:pt x="2861" y="1692"/>
                    <a:pt x="2860" y="1687"/>
                    <a:pt x="2862" y="1683"/>
                  </a:cubicBezTo>
                  <a:cubicBezTo>
                    <a:pt x="2865" y="1679"/>
                    <a:pt x="2870" y="1678"/>
                    <a:pt x="2874" y="1680"/>
                  </a:cubicBezTo>
                  <a:close/>
                  <a:moveTo>
                    <a:pt x="2958" y="1729"/>
                  </a:moveTo>
                  <a:lnTo>
                    <a:pt x="3000" y="1754"/>
                  </a:lnTo>
                  <a:cubicBezTo>
                    <a:pt x="3004" y="1756"/>
                    <a:pt x="3005" y="1761"/>
                    <a:pt x="3003" y="1765"/>
                  </a:cubicBezTo>
                  <a:cubicBezTo>
                    <a:pt x="3000" y="1769"/>
                    <a:pt x="2995" y="1770"/>
                    <a:pt x="2992" y="1768"/>
                  </a:cubicBezTo>
                  <a:lnTo>
                    <a:pt x="2949" y="1743"/>
                  </a:lnTo>
                  <a:cubicBezTo>
                    <a:pt x="2946" y="1741"/>
                    <a:pt x="2944" y="1736"/>
                    <a:pt x="2947" y="1732"/>
                  </a:cubicBezTo>
                  <a:cubicBezTo>
                    <a:pt x="2949" y="1728"/>
                    <a:pt x="2954" y="1727"/>
                    <a:pt x="2958" y="1729"/>
                  </a:cubicBezTo>
                  <a:close/>
                  <a:moveTo>
                    <a:pt x="3042" y="1779"/>
                  </a:moveTo>
                  <a:lnTo>
                    <a:pt x="3084" y="1803"/>
                  </a:lnTo>
                  <a:cubicBezTo>
                    <a:pt x="3088" y="1806"/>
                    <a:pt x="3089" y="1811"/>
                    <a:pt x="3087" y="1814"/>
                  </a:cubicBezTo>
                  <a:cubicBezTo>
                    <a:pt x="3085" y="1818"/>
                    <a:pt x="3080" y="1820"/>
                    <a:pt x="3076" y="1817"/>
                  </a:cubicBezTo>
                  <a:lnTo>
                    <a:pt x="3034" y="1793"/>
                  </a:lnTo>
                  <a:cubicBezTo>
                    <a:pt x="3030" y="1790"/>
                    <a:pt x="3028" y="1785"/>
                    <a:pt x="3031" y="1782"/>
                  </a:cubicBezTo>
                  <a:cubicBezTo>
                    <a:pt x="3033" y="1778"/>
                    <a:pt x="3038" y="1776"/>
                    <a:pt x="3042" y="1779"/>
                  </a:cubicBezTo>
                  <a:close/>
                  <a:moveTo>
                    <a:pt x="3126" y="1828"/>
                  </a:moveTo>
                  <a:lnTo>
                    <a:pt x="3168" y="1853"/>
                  </a:lnTo>
                  <a:cubicBezTo>
                    <a:pt x="3172" y="1855"/>
                    <a:pt x="3173" y="1860"/>
                    <a:pt x="3171" y="1864"/>
                  </a:cubicBezTo>
                  <a:cubicBezTo>
                    <a:pt x="3169" y="1868"/>
                    <a:pt x="3164" y="1869"/>
                    <a:pt x="3160" y="1867"/>
                  </a:cubicBezTo>
                  <a:lnTo>
                    <a:pt x="3118" y="1842"/>
                  </a:lnTo>
                  <a:cubicBezTo>
                    <a:pt x="3114" y="1840"/>
                    <a:pt x="3113" y="1835"/>
                    <a:pt x="3115" y="1831"/>
                  </a:cubicBezTo>
                  <a:cubicBezTo>
                    <a:pt x="3117" y="1827"/>
                    <a:pt x="3122" y="1826"/>
                    <a:pt x="3126" y="1828"/>
                  </a:cubicBezTo>
                  <a:close/>
                  <a:moveTo>
                    <a:pt x="3210" y="1877"/>
                  </a:moveTo>
                  <a:lnTo>
                    <a:pt x="3252" y="1902"/>
                  </a:lnTo>
                  <a:cubicBezTo>
                    <a:pt x="3256" y="1904"/>
                    <a:pt x="3257" y="1909"/>
                    <a:pt x="3255" y="1913"/>
                  </a:cubicBezTo>
                  <a:cubicBezTo>
                    <a:pt x="3253" y="1917"/>
                    <a:pt x="3248" y="1918"/>
                    <a:pt x="3244" y="1916"/>
                  </a:cubicBezTo>
                  <a:lnTo>
                    <a:pt x="3202" y="1891"/>
                  </a:lnTo>
                  <a:cubicBezTo>
                    <a:pt x="3198" y="1889"/>
                    <a:pt x="3197" y="1884"/>
                    <a:pt x="3199" y="1880"/>
                  </a:cubicBezTo>
                  <a:cubicBezTo>
                    <a:pt x="3201" y="1876"/>
                    <a:pt x="3206" y="1875"/>
                    <a:pt x="3210" y="1877"/>
                  </a:cubicBezTo>
                  <a:close/>
                  <a:moveTo>
                    <a:pt x="3294" y="1927"/>
                  </a:moveTo>
                  <a:lnTo>
                    <a:pt x="3336" y="1951"/>
                  </a:lnTo>
                  <a:cubicBezTo>
                    <a:pt x="3340" y="1954"/>
                    <a:pt x="3341" y="1959"/>
                    <a:pt x="3339" y="1963"/>
                  </a:cubicBezTo>
                  <a:cubicBezTo>
                    <a:pt x="3337" y="1966"/>
                    <a:pt x="3332" y="1968"/>
                    <a:pt x="3328" y="1965"/>
                  </a:cubicBezTo>
                  <a:lnTo>
                    <a:pt x="3286" y="1941"/>
                  </a:lnTo>
                  <a:cubicBezTo>
                    <a:pt x="3282" y="1938"/>
                    <a:pt x="3281" y="1933"/>
                    <a:pt x="3283" y="1930"/>
                  </a:cubicBezTo>
                  <a:cubicBezTo>
                    <a:pt x="3285" y="1926"/>
                    <a:pt x="3290" y="1924"/>
                    <a:pt x="3294" y="1927"/>
                  </a:cubicBezTo>
                  <a:close/>
                  <a:moveTo>
                    <a:pt x="3378" y="1976"/>
                  </a:moveTo>
                  <a:lnTo>
                    <a:pt x="3420" y="2001"/>
                  </a:lnTo>
                  <a:cubicBezTo>
                    <a:pt x="3424" y="2003"/>
                    <a:pt x="3426" y="2008"/>
                    <a:pt x="3423" y="2012"/>
                  </a:cubicBezTo>
                  <a:cubicBezTo>
                    <a:pt x="3421" y="2016"/>
                    <a:pt x="3416" y="2017"/>
                    <a:pt x="3412" y="2015"/>
                  </a:cubicBezTo>
                  <a:lnTo>
                    <a:pt x="3370" y="1990"/>
                  </a:lnTo>
                  <a:cubicBezTo>
                    <a:pt x="3366" y="1988"/>
                    <a:pt x="3365" y="1983"/>
                    <a:pt x="3367" y="1979"/>
                  </a:cubicBezTo>
                  <a:cubicBezTo>
                    <a:pt x="3369" y="1975"/>
                    <a:pt x="3374" y="1974"/>
                    <a:pt x="3378" y="1976"/>
                  </a:cubicBezTo>
                  <a:close/>
                  <a:moveTo>
                    <a:pt x="3462" y="2025"/>
                  </a:moveTo>
                  <a:lnTo>
                    <a:pt x="3505" y="2050"/>
                  </a:lnTo>
                  <a:cubicBezTo>
                    <a:pt x="3508" y="2052"/>
                    <a:pt x="3510" y="2057"/>
                    <a:pt x="3507" y="2061"/>
                  </a:cubicBezTo>
                  <a:cubicBezTo>
                    <a:pt x="3505" y="2065"/>
                    <a:pt x="3500" y="2066"/>
                    <a:pt x="3496" y="2064"/>
                  </a:cubicBezTo>
                  <a:lnTo>
                    <a:pt x="3454" y="2039"/>
                  </a:lnTo>
                  <a:cubicBezTo>
                    <a:pt x="3450" y="2037"/>
                    <a:pt x="3449" y="2032"/>
                    <a:pt x="3451" y="2028"/>
                  </a:cubicBezTo>
                  <a:cubicBezTo>
                    <a:pt x="3454" y="2024"/>
                    <a:pt x="3459" y="2023"/>
                    <a:pt x="3462" y="2025"/>
                  </a:cubicBezTo>
                  <a:close/>
                  <a:moveTo>
                    <a:pt x="3547" y="2075"/>
                  </a:moveTo>
                  <a:lnTo>
                    <a:pt x="3589" y="2099"/>
                  </a:lnTo>
                  <a:cubicBezTo>
                    <a:pt x="3593" y="2102"/>
                    <a:pt x="3594" y="2107"/>
                    <a:pt x="3592" y="2111"/>
                  </a:cubicBezTo>
                  <a:cubicBezTo>
                    <a:pt x="3589" y="2114"/>
                    <a:pt x="3584" y="2116"/>
                    <a:pt x="3580" y="2113"/>
                  </a:cubicBezTo>
                  <a:lnTo>
                    <a:pt x="3538" y="2089"/>
                  </a:lnTo>
                  <a:cubicBezTo>
                    <a:pt x="3534" y="2087"/>
                    <a:pt x="3533" y="2082"/>
                    <a:pt x="3535" y="2078"/>
                  </a:cubicBezTo>
                  <a:cubicBezTo>
                    <a:pt x="3538" y="2074"/>
                    <a:pt x="3543" y="2073"/>
                    <a:pt x="3547" y="2075"/>
                  </a:cubicBezTo>
                  <a:close/>
                  <a:moveTo>
                    <a:pt x="3631" y="2124"/>
                  </a:moveTo>
                  <a:lnTo>
                    <a:pt x="3673" y="2149"/>
                  </a:lnTo>
                  <a:cubicBezTo>
                    <a:pt x="3677" y="2151"/>
                    <a:pt x="3678" y="2156"/>
                    <a:pt x="3676" y="2160"/>
                  </a:cubicBezTo>
                  <a:cubicBezTo>
                    <a:pt x="3673" y="2164"/>
                    <a:pt x="3668" y="2165"/>
                    <a:pt x="3665" y="2163"/>
                  </a:cubicBezTo>
                  <a:lnTo>
                    <a:pt x="3622" y="2138"/>
                  </a:lnTo>
                  <a:cubicBezTo>
                    <a:pt x="3619" y="2136"/>
                    <a:pt x="3617" y="2131"/>
                    <a:pt x="3620" y="2127"/>
                  </a:cubicBezTo>
                  <a:cubicBezTo>
                    <a:pt x="3622" y="2123"/>
                    <a:pt x="3627" y="2122"/>
                    <a:pt x="3631" y="2124"/>
                  </a:cubicBezTo>
                  <a:close/>
                  <a:moveTo>
                    <a:pt x="3715" y="2173"/>
                  </a:moveTo>
                  <a:lnTo>
                    <a:pt x="3757" y="2198"/>
                  </a:lnTo>
                  <a:cubicBezTo>
                    <a:pt x="3761" y="2200"/>
                    <a:pt x="3762" y="2205"/>
                    <a:pt x="3760" y="2209"/>
                  </a:cubicBezTo>
                  <a:cubicBezTo>
                    <a:pt x="3758" y="2213"/>
                    <a:pt x="3753" y="2214"/>
                    <a:pt x="3749" y="2212"/>
                  </a:cubicBezTo>
                  <a:lnTo>
                    <a:pt x="3707" y="2188"/>
                  </a:lnTo>
                  <a:cubicBezTo>
                    <a:pt x="3703" y="2185"/>
                    <a:pt x="3701" y="2180"/>
                    <a:pt x="3704" y="2176"/>
                  </a:cubicBezTo>
                  <a:cubicBezTo>
                    <a:pt x="3706" y="2173"/>
                    <a:pt x="3711" y="2171"/>
                    <a:pt x="3715" y="2173"/>
                  </a:cubicBezTo>
                  <a:close/>
                  <a:moveTo>
                    <a:pt x="3799" y="2223"/>
                  </a:moveTo>
                  <a:lnTo>
                    <a:pt x="3841" y="2248"/>
                  </a:lnTo>
                  <a:cubicBezTo>
                    <a:pt x="3845" y="2250"/>
                    <a:pt x="3846" y="2255"/>
                    <a:pt x="3844" y="2259"/>
                  </a:cubicBezTo>
                  <a:cubicBezTo>
                    <a:pt x="3842" y="2263"/>
                    <a:pt x="3837" y="2264"/>
                    <a:pt x="3833" y="2262"/>
                  </a:cubicBezTo>
                  <a:lnTo>
                    <a:pt x="3791" y="2237"/>
                  </a:lnTo>
                  <a:cubicBezTo>
                    <a:pt x="3787" y="2235"/>
                    <a:pt x="3786" y="2230"/>
                    <a:pt x="3788" y="2226"/>
                  </a:cubicBezTo>
                  <a:cubicBezTo>
                    <a:pt x="3790" y="2222"/>
                    <a:pt x="3795" y="2221"/>
                    <a:pt x="3799" y="2223"/>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6900" name="Freeform 29"/>
            <p:cNvSpPr>
              <a:spLocks noEditPoints="1"/>
            </p:cNvSpPr>
            <p:nvPr/>
          </p:nvSpPr>
          <p:spPr bwMode="auto">
            <a:xfrm>
              <a:off x="2883" y="1431"/>
              <a:ext cx="706" cy="442"/>
            </a:xfrm>
            <a:custGeom>
              <a:avLst/>
              <a:gdLst>
                <a:gd name="T0" fmla="*/ 0 w 3858"/>
                <a:gd name="T1" fmla="*/ 0 h 2408"/>
                <a:gd name="T2" fmla="*/ 0 w 3858"/>
                <a:gd name="T3" fmla="*/ 0 h 2408"/>
                <a:gd name="T4" fmla="*/ 0 w 3858"/>
                <a:gd name="T5" fmla="*/ 0 h 2408"/>
                <a:gd name="T6" fmla="*/ 0 w 3858"/>
                <a:gd name="T7" fmla="*/ 0 h 2408"/>
                <a:gd name="T8" fmla="*/ 0 w 3858"/>
                <a:gd name="T9" fmla="*/ 0 h 2408"/>
                <a:gd name="T10" fmla="*/ 0 w 3858"/>
                <a:gd name="T11" fmla="*/ 0 h 2408"/>
                <a:gd name="T12" fmla="*/ 0 w 3858"/>
                <a:gd name="T13" fmla="*/ 0 h 2408"/>
                <a:gd name="T14" fmla="*/ 0 w 3858"/>
                <a:gd name="T15" fmla="*/ 0 h 2408"/>
                <a:gd name="T16" fmla="*/ 0 w 3858"/>
                <a:gd name="T17" fmla="*/ 0 h 2408"/>
                <a:gd name="T18" fmla="*/ 0 w 3858"/>
                <a:gd name="T19" fmla="*/ 0 h 2408"/>
                <a:gd name="T20" fmla="*/ 0 w 3858"/>
                <a:gd name="T21" fmla="*/ 0 h 2408"/>
                <a:gd name="T22" fmla="*/ 0 w 3858"/>
                <a:gd name="T23" fmla="*/ 0 h 2408"/>
                <a:gd name="T24" fmla="*/ 0 w 3858"/>
                <a:gd name="T25" fmla="*/ 0 h 2408"/>
                <a:gd name="T26" fmla="*/ 0 w 3858"/>
                <a:gd name="T27" fmla="*/ 0 h 2408"/>
                <a:gd name="T28" fmla="*/ 0 w 3858"/>
                <a:gd name="T29" fmla="*/ 0 h 2408"/>
                <a:gd name="T30" fmla="*/ 0 w 3858"/>
                <a:gd name="T31" fmla="*/ 0 h 2408"/>
                <a:gd name="T32" fmla="*/ 0 w 3858"/>
                <a:gd name="T33" fmla="*/ 0 h 2408"/>
                <a:gd name="T34" fmla="*/ 0 w 3858"/>
                <a:gd name="T35" fmla="*/ 0 h 2408"/>
                <a:gd name="T36" fmla="*/ 0 w 3858"/>
                <a:gd name="T37" fmla="*/ 0 h 2408"/>
                <a:gd name="T38" fmla="*/ 0 w 3858"/>
                <a:gd name="T39" fmla="*/ 0 h 2408"/>
                <a:gd name="T40" fmla="*/ 0 w 3858"/>
                <a:gd name="T41" fmla="*/ 0 h 2408"/>
                <a:gd name="T42" fmla="*/ 0 w 3858"/>
                <a:gd name="T43" fmla="*/ 0 h 2408"/>
                <a:gd name="T44" fmla="*/ 0 w 3858"/>
                <a:gd name="T45" fmla="*/ 0 h 2408"/>
                <a:gd name="T46" fmla="*/ 0 w 3858"/>
                <a:gd name="T47" fmla="*/ 0 h 2408"/>
                <a:gd name="T48" fmla="*/ 0 w 3858"/>
                <a:gd name="T49" fmla="*/ 0 h 2408"/>
                <a:gd name="T50" fmla="*/ 0 w 3858"/>
                <a:gd name="T51" fmla="*/ 0 h 2408"/>
                <a:gd name="T52" fmla="*/ 0 w 3858"/>
                <a:gd name="T53" fmla="*/ 0 h 2408"/>
                <a:gd name="T54" fmla="*/ 0 w 3858"/>
                <a:gd name="T55" fmla="*/ 0 h 2408"/>
                <a:gd name="T56" fmla="*/ 0 w 3858"/>
                <a:gd name="T57" fmla="*/ 0 h 2408"/>
                <a:gd name="T58" fmla="*/ 0 w 3858"/>
                <a:gd name="T59" fmla="*/ 0 h 2408"/>
                <a:gd name="T60" fmla="*/ 0 w 3858"/>
                <a:gd name="T61" fmla="*/ 0 h 2408"/>
                <a:gd name="T62" fmla="*/ 0 w 3858"/>
                <a:gd name="T63" fmla="*/ 0 h 2408"/>
                <a:gd name="T64" fmla="*/ 0 w 3858"/>
                <a:gd name="T65" fmla="*/ 0 h 2408"/>
                <a:gd name="T66" fmla="*/ 0 w 3858"/>
                <a:gd name="T67" fmla="*/ 0 h 2408"/>
                <a:gd name="T68" fmla="*/ 0 w 3858"/>
                <a:gd name="T69" fmla="*/ 0 h 2408"/>
                <a:gd name="T70" fmla="*/ 0 w 3858"/>
                <a:gd name="T71" fmla="*/ 0 h 2408"/>
                <a:gd name="T72" fmla="*/ 0 w 3858"/>
                <a:gd name="T73" fmla="*/ 0 h 2408"/>
                <a:gd name="T74" fmla="*/ 0 w 3858"/>
                <a:gd name="T75" fmla="*/ 0 h 2408"/>
                <a:gd name="T76" fmla="*/ 0 w 3858"/>
                <a:gd name="T77" fmla="*/ 0 h 2408"/>
                <a:gd name="T78" fmla="*/ 0 w 3858"/>
                <a:gd name="T79" fmla="*/ 0 h 2408"/>
                <a:gd name="T80" fmla="*/ 0 w 3858"/>
                <a:gd name="T81" fmla="*/ 0 h 2408"/>
                <a:gd name="T82" fmla="*/ 0 w 3858"/>
                <a:gd name="T83" fmla="*/ 0 h 2408"/>
                <a:gd name="T84" fmla="*/ 0 w 3858"/>
                <a:gd name="T85" fmla="*/ 0 h 2408"/>
                <a:gd name="T86" fmla="*/ 0 w 3858"/>
                <a:gd name="T87" fmla="*/ 0 h 2408"/>
                <a:gd name="T88" fmla="*/ 0 w 3858"/>
                <a:gd name="T89" fmla="*/ 0 h 2408"/>
                <a:gd name="T90" fmla="*/ 0 w 3858"/>
                <a:gd name="T91" fmla="*/ 0 h 2408"/>
                <a:gd name="T92" fmla="*/ 0 w 3858"/>
                <a:gd name="T93" fmla="*/ 0 h 2408"/>
                <a:gd name="T94" fmla="*/ 0 w 3858"/>
                <a:gd name="T95" fmla="*/ 0 h 2408"/>
                <a:gd name="T96" fmla="*/ 0 w 3858"/>
                <a:gd name="T97" fmla="*/ 0 h 2408"/>
                <a:gd name="T98" fmla="*/ 0 w 3858"/>
                <a:gd name="T99" fmla="*/ 0 h 2408"/>
                <a:gd name="T100" fmla="*/ 0 w 3858"/>
                <a:gd name="T101" fmla="*/ 0 h 2408"/>
                <a:gd name="T102" fmla="*/ 0 w 3858"/>
                <a:gd name="T103" fmla="*/ 0 h 2408"/>
                <a:gd name="T104" fmla="*/ 0 w 3858"/>
                <a:gd name="T105" fmla="*/ 0 h 2408"/>
                <a:gd name="T106" fmla="*/ 0 w 3858"/>
                <a:gd name="T107" fmla="*/ 0 h 2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8"/>
                <a:gd name="T163" fmla="*/ 0 h 2408"/>
                <a:gd name="T164" fmla="*/ 3858 w 3858"/>
                <a:gd name="T165" fmla="*/ 2408 h 24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8" h="2408">
                  <a:moveTo>
                    <a:pt x="5" y="2392"/>
                  </a:moveTo>
                  <a:lnTo>
                    <a:pt x="46" y="2366"/>
                  </a:lnTo>
                  <a:cubicBezTo>
                    <a:pt x="50" y="2364"/>
                    <a:pt x="55" y="2365"/>
                    <a:pt x="57" y="2369"/>
                  </a:cubicBezTo>
                  <a:cubicBezTo>
                    <a:pt x="60" y="2373"/>
                    <a:pt x="59" y="2378"/>
                    <a:pt x="55" y="2380"/>
                  </a:cubicBezTo>
                  <a:lnTo>
                    <a:pt x="13" y="2406"/>
                  </a:lnTo>
                  <a:cubicBezTo>
                    <a:pt x="10" y="2408"/>
                    <a:pt x="5" y="2407"/>
                    <a:pt x="2" y="2403"/>
                  </a:cubicBezTo>
                  <a:cubicBezTo>
                    <a:pt x="0" y="2400"/>
                    <a:pt x="1" y="2395"/>
                    <a:pt x="5" y="2392"/>
                  </a:cubicBezTo>
                  <a:close/>
                  <a:moveTo>
                    <a:pt x="88" y="2341"/>
                  </a:moveTo>
                  <a:lnTo>
                    <a:pt x="129" y="2315"/>
                  </a:lnTo>
                  <a:cubicBezTo>
                    <a:pt x="133" y="2312"/>
                    <a:pt x="138" y="2314"/>
                    <a:pt x="140" y="2317"/>
                  </a:cubicBezTo>
                  <a:cubicBezTo>
                    <a:pt x="143" y="2321"/>
                    <a:pt x="141" y="2326"/>
                    <a:pt x="138" y="2329"/>
                  </a:cubicBezTo>
                  <a:lnTo>
                    <a:pt x="96" y="2354"/>
                  </a:lnTo>
                  <a:cubicBezTo>
                    <a:pt x="92" y="2357"/>
                    <a:pt x="87" y="2356"/>
                    <a:pt x="85" y="2352"/>
                  </a:cubicBezTo>
                  <a:cubicBezTo>
                    <a:pt x="83" y="2348"/>
                    <a:pt x="84" y="2343"/>
                    <a:pt x="88" y="2341"/>
                  </a:cubicBezTo>
                  <a:close/>
                  <a:moveTo>
                    <a:pt x="170" y="2289"/>
                  </a:moveTo>
                  <a:lnTo>
                    <a:pt x="212" y="2263"/>
                  </a:lnTo>
                  <a:cubicBezTo>
                    <a:pt x="216" y="2261"/>
                    <a:pt x="221" y="2262"/>
                    <a:pt x="223" y="2266"/>
                  </a:cubicBezTo>
                  <a:cubicBezTo>
                    <a:pt x="225" y="2270"/>
                    <a:pt x="224" y="2275"/>
                    <a:pt x="220" y="2277"/>
                  </a:cubicBezTo>
                  <a:lnTo>
                    <a:pt x="179" y="2303"/>
                  </a:lnTo>
                  <a:cubicBezTo>
                    <a:pt x="175" y="2305"/>
                    <a:pt x="170" y="2304"/>
                    <a:pt x="168" y="2300"/>
                  </a:cubicBezTo>
                  <a:cubicBezTo>
                    <a:pt x="165" y="2296"/>
                    <a:pt x="167" y="2291"/>
                    <a:pt x="170" y="2289"/>
                  </a:cubicBezTo>
                  <a:close/>
                  <a:moveTo>
                    <a:pt x="253" y="2238"/>
                  </a:moveTo>
                  <a:lnTo>
                    <a:pt x="295" y="2212"/>
                  </a:lnTo>
                  <a:cubicBezTo>
                    <a:pt x="298" y="2209"/>
                    <a:pt x="304" y="2211"/>
                    <a:pt x="306" y="2214"/>
                  </a:cubicBezTo>
                  <a:cubicBezTo>
                    <a:pt x="308" y="2218"/>
                    <a:pt x="307" y="2223"/>
                    <a:pt x="303" y="2226"/>
                  </a:cubicBezTo>
                  <a:lnTo>
                    <a:pt x="262" y="2251"/>
                  </a:lnTo>
                  <a:cubicBezTo>
                    <a:pt x="258" y="2254"/>
                    <a:pt x="253" y="2253"/>
                    <a:pt x="251" y="2249"/>
                  </a:cubicBezTo>
                  <a:cubicBezTo>
                    <a:pt x="248" y="2245"/>
                    <a:pt x="249" y="2240"/>
                    <a:pt x="253" y="2238"/>
                  </a:cubicBezTo>
                  <a:close/>
                  <a:moveTo>
                    <a:pt x="336" y="2186"/>
                  </a:moveTo>
                  <a:lnTo>
                    <a:pt x="377" y="2160"/>
                  </a:lnTo>
                  <a:cubicBezTo>
                    <a:pt x="381" y="2158"/>
                    <a:pt x="386" y="2159"/>
                    <a:pt x="389" y="2163"/>
                  </a:cubicBezTo>
                  <a:cubicBezTo>
                    <a:pt x="391" y="2167"/>
                    <a:pt x="390" y="2172"/>
                    <a:pt x="386" y="2174"/>
                  </a:cubicBezTo>
                  <a:lnTo>
                    <a:pt x="345" y="2200"/>
                  </a:lnTo>
                  <a:cubicBezTo>
                    <a:pt x="341" y="2202"/>
                    <a:pt x="336" y="2201"/>
                    <a:pt x="333" y="2197"/>
                  </a:cubicBezTo>
                  <a:cubicBezTo>
                    <a:pt x="331" y="2193"/>
                    <a:pt x="332" y="2188"/>
                    <a:pt x="336" y="2186"/>
                  </a:cubicBezTo>
                  <a:close/>
                  <a:moveTo>
                    <a:pt x="419" y="2134"/>
                  </a:moveTo>
                  <a:lnTo>
                    <a:pt x="460" y="2109"/>
                  </a:lnTo>
                  <a:cubicBezTo>
                    <a:pt x="464" y="2106"/>
                    <a:pt x="469" y="2108"/>
                    <a:pt x="472" y="2111"/>
                  </a:cubicBezTo>
                  <a:cubicBezTo>
                    <a:pt x="474" y="2115"/>
                    <a:pt x="473" y="2120"/>
                    <a:pt x="469" y="2123"/>
                  </a:cubicBezTo>
                  <a:lnTo>
                    <a:pt x="427" y="2148"/>
                  </a:lnTo>
                  <a:cubicBezTo>
                    <a:pt x="424" y="2151"/>
                    <a:pt x="419" y="2149"/>
                    <a:pt x="416" y="2146"/>
                  </a:cubicBezTo>
                  <a:cubicBezTo>
                    <a:pt x="414" y="2142"/>
                    <a:pt x="415" y="2137"/>
                    <a:pt x="419" y="2134"/>
                  </a:cubicBezTo>
                  <a:close/>
                  <a:moveTo>
                    <a:pt x="502" y="2083"/>
                  </a:moveTo>
                  <a:lnTo>
                    <a:pt x="543" y="2057"/>
                  </a:lnTo>
                  <a:cubicBezTo>
                    <a:pt x="547" y="2055"/>
                    <a:pt x="552" y="2056"/>
                    <a:pt x="554" y="2060"/>
                  </a:cubicBezTo>
                  <a:cubicBezTo>
                    <a:pt x="557" y="2064"/>
                    <a:pt x="556" y="2069"/>
                    <a:pt x="552" y="2071"/>
                  </a:cubicBezTo>
                  <a:lnTo>
                    <a:pt x="510" y="2097"/>
                  </a:lnTo>
                  <a:cubicBezTo>
                    <a:pt x="506" y="2099"/>
                    <a:pt x="501" y="2098"/>
                    <a:pt x="499" y="2094"/>
                  </a:cubicBezTo>
                  <a:cubicBezTo>
                    <a:pt x="497" y="2090"/>
                    <a:pt x="498" y="2085"/>
                    <a:pt x="502" y="2083"/>
                  </a:cubicBezTo>
                  <a:close/>
                  <a:moveTo>
                    <a:pt x="585" y="2031"/>
                  </a:moveTo>
                  <a:lnTo>
                    <a:pt x="626" y="2006"/>
                  </a:lnTo>
                  <a:cubicBezTo>
                    <a:pt x="630" y="2003"/>
                    <a:pt x="635" y="2004"/>
                    <a:pt x="637" y="2008"/>
                  </a:cubicBezTo>
                  <a:cubicBezTo>
                    <a:pt x="639" y="2012"/>
                    <a:pt x="638" y="2017"/>
                    <a:pt x="635" y="2019"/>
                  </a:cubicBezTo>
                  <a:lnTo>
                    <a:pt x="593" y="2045"/>
                  </a:lnTo>
                  <a:cubicBezTo>
                    <a:pt x="589" y="2048"/>
                    <a:pt x="584" y="2046"/>
                    <a:pt x="582" y="2043"/>
                  </a:cubicBezTo>
                  <a:cubicBezTo>
                    <a:pt x="580" y="2039"/>
                    <a:pt x="581" y="2034"/>
                    <a:pt x="585" y="2031"/>
                  </a:cubicBezTo>
                  <a:close/>
                  <a:moveTo>
                    <a:pt x="667" y="1980"/>
                  </a:moveTo>
                  <a:lnTo>
                    <a:pt x="709" y="1954"/>
                  </a:lnTo>
                  <a:cubicBezTo>
                    <a:pt x="713" y="1952"/>
                    <a:pt x="718" y="1953"/>
                    <a:pt x="720" y="1957"/>
                  </a:cubicBezTo>
                  <a:cubicBezTo>
                    <a:pt x="722" y="1961"/>
                    <a:pt x="721" y="1966"/>
                    <a:pt x="717" y="1968"/>
                  </a:cubicBezTo>
                  <a:lnTo>
                    <a:pt x="676" y="1994"/>
                  </a:lnTo>
                  <a:cubicBezTo>
                    <a:pt x="672" y="1996"/>
                    <a:pt x="667" y="1995"/>
                    <a:pt x="665" y="1991"/>
                  </a:cubicBezTo>
                  <a:cubicBezTo>
                    <a:pt x="662" y="1987"/>
                    <a:pt x="664" y="1982"/>
                    <a:pt x="667" y="1980"/>
                  </a:cubicBezTo>
                  <a:close/>
                  <a:moveTo>
                    <a:pt x="750" y="1928"/>
                  </a:moveTo>
                  <a:lnTo>
                    <a:pt x="792" y="1903"/>
                  </a:lnTo>
                  <a:cubicBezTo>
                    <a:pt x="795" y="1900"/>
                    <a:pt x="800" y="1901"/>
                    <a:pt x="803" y="1905"/>
                  </a:cubicBezTo>
                  <a:cubicBezTo>
                    <a:pt x="805" y="1909"/>
                    <a:pt x="804" y="1914"/>
                    <a:pt x="800" y="1916"/>
                  </a:cubicBezTo>
                  <a:lnTo>
                    <a:pt x="759" y="1942"/>
                  </a:lnTo>
                  <a:cubicBezTo>
                    <a:pt x="755" y="1945"/>
                    <a:pt x="750" y="1943"/>
                    <a:pt x="748" y="1940"/>
                  </a:cubicBezTo>
                  <a:cubicBezTo>
                    <a:pt x="745" y="1936"/>
                    <a:pt x="746" y="1931"/>
                    <a:pt x="750" y="1928"/>
                  </a:cubicBezTo>
                  <a:close/>
                  <a:moveTo>
                    <a:pt x="833" y="1877"/>
                  </a:moveTo>
                  <a:lnTo>
                    <a:pt x="874" y="1851"/>
                  </a:lnTo>
                  <a:cubicBezTo>
                    <a:pt x="878" y="1849"/>
                    <a:pt x="883" y="1850"/>
                    <a:pt x="886" y="1854"/>
                  </a:cubicBezTo>
                  <a:cubicBezTo>
                    <a:pt x="888" y="1857"/>
                    <a:pt x="887" y="1863"/>
                    <a:pt x="883" y="1865"/>
                  </a:cubicBezTo>
                  <a:lnTo>
                    <a:pt x="842" y="1891"/>
                  </a:lnTo>
                  <a:cubicBezTo>
                    <a:pt x="838" y="1893"/>
                    <a:pt x="833" y="1892"/>
                    <a:pt x="830" y="1888"/>
                  </a:cubicBezTo>
                  <a:cubicBezTo>
                    <a:pt x="828" y="1884"/>
                    <a:pt x="829" y="1879"/>
                    <a:pt x="833" y="1877"/>
                  </a:cubicBezTo>
                  <a:close/>
                  <a:moveTo>
                    <a:pt x="916" y="1825"/>
                  </a:moveTo>
                  <a:lnTo>
                    <a:pt x="957" y="1800"/>
                  </a:lnTo>
                  <a:cubicBezTo>
                    <a:pt x="961" y="1797"/>
                    <a:pt x="966" y="1798"/>
                    <a:pt x="968" y="1802"/>
                  </a:cubicBezTo>
                  <a:cubicBezTo>
                    <a:pt x="971" y="1806"/>
                    <a:pt x="970" y="1811"/>
                    <a:pt x="966" y="1813"/>
                  </a:cubicBezTo>
                  <a:lnTo>
                    <a:pt x="924" y="1839"/>
                  </a:lnTo>
                  <a:cubicBezTo>
                    <a:pt x="921" y="1841"/>
                    <a:pt x="916" y="1840"/>
                    <a:pt x="913" y="1837"/>
                  </a:cubicBezTo>
                  <a:cubicBezTo>
                    <a:pt x="911" y="1833"/>
                    <a:pt x="912" y="1828"/>
                    <a:pt x="916" y="1825"/>
                  </a:cubicBezTo>
                  <a:close/>
                  <a:moveTo>
                    <a:pt x="999" y="1774"/>
                  </a:moveTo>
                  <a:lnTo>
                    <a:pt x="1040" y="1748"/>
                  </a:lnTo>
                  <a:cubicBezTo>
                    <a:pt x="1044" y="1746"/>
                    <a:pt x="1049" y="1747"/>
                    <a:pt x="1051" y="1751"/>
                  </a:cubicBezTo>
                  <a:cubicBezTo>
                    <a:pt x="1054" y="1754"/>
                    <a:pt x="1052" y="1759"/>
                    <a:pt x="1049" y="1762"/>
                  </a:cubicBezTo>
                  <a:lnTo>
                    <a:pt x="1007" y="1788"/>
                  </a:lnTo>
                  <a:cubicBezTo>
                    <a:pt x="1003" y="1790"/>
                    <a:pt x="998" y="1789"/>
                    <a:pt x="996" y="1785"/>
                  </a:cubicBezTo>
                  <a:cubicBezTo>
                    <a:pt x="994" y="1781"/>
                    <a:pt x="995" y="1776"/>
                    <a:pt x="999" y="1774"/>
                  </a:cubicBezTo>
                  <a:close/>
                  <a:moveTo>
                    <a:pt x="1081" y="1722"/>
                  </a:moveTo>
                  <a:lnTo>
                    <a:pt x="1123" y="1696"/>
                  </a:lnTo>
                  <a:cubicBezTo>
                    <a:pt x="1127" y="1694"/>
                    <a:pt x="1132" y="1695"/>
                    <a:pt x="1134" y="1699"/>
                  </a:cubicBezTo>
                  <a:cubicBezTo>
                    <a:pt x="1136" y="1703"/>
                    <a:pt x="1135" y="1708"/>
                    <a:pt x="1131" y="1710"/>
                  </a:cubicBezTo>
                  <a:lnTo>
                    <a:pt x="1090" y="1736"/>
                  </a:lnTo>
                  <a:cubicBezTo>
                    <a:pt x="1086" y="1738"/>
                    <a:pt x="1081" y="1737"/>
                    <a:pt x="1079" y="1733"/>
                  </a:cubicBezTo>
                  <a:cubicBezTo>
                    <a:pt x="1076" y="1730"/>
                    <a:pt x="1078" y="1725"/>
                    <a:pt x="1081" y="1722"/>
                  </a:cubicBezTo>
                  <a:close/>
                  <a:moveTo>
                    <a:pt x="1164" y="1671"/>
                  </a:moveTo>
                  <a:lnTo>
                    <a:pt x="1206" y="1645"/>
                  </a:lnTo>
                  <a:cubicBezTo>
                    <a:pt x="1209" y="1643"/>
                    <a:pt x="1214" y="1644"/>
                    <a:pt x="1217" y="1648"/>
                  </a:cubicBezTo>
                  <a:cubicBezTo>
                    <a:pt x="1219" y="1651"/>
                    <a:pt x="1218" y="1656"/>
                    <a:pt x="1214" y="1659"/>
                  </a:cubicBezTo>
                  <a:lnTo>
                    <a:pt x="1173" y="1685"/>
                  </a:lnTo>
                  <a:cubicBezTo>
                    <a:pt x="1169" y="1687"/>
                    <a:pt x="1164" y="1686"/>
                    <a:pt x="1162" y="1682"/>
                  </a:cubicBezTo>
                  <a:cubicBezTo>
                    <a:pt x="1159" y="1678"/>
                    <a:pt x="1160" y="1673"/>
                    <a:pt x="1164" y="1671"/>
                  </a:cubicBezTo>
                  <a:close/>
                  <a:moveTo>
                    <a:pt x="1247" y="1619"/>
                  </a:moveTo>
                  <a:lnTo>
                    <a:pt x="1288" y="1593"/>
                  </a:lnTo>
                  <a:cubicBezTo>
                    <a:pt x="1292" y="1591"/>
                    <a:pt x="1297" y="1592"/>
                    <a:pt x="1300" y="1596"/>
                  </a:cubicBezTo>
                  <a:cubicBezTo>
                    <a:pt x="1302" y="1600"/>
                    <a:pt x="1301" y="1605"/>
                    <a:pt x="1297" y="1607"/>
                  </a:cubicBezTo>
                  <a:lnTo>
                    <a:pt x="1256" y="1633"/>
                  </a:lnTo>
                  <a:cubicBezTo>
                    <a:pt x="1252" y="1635"/>
                    <a:pt x="1247" y="1634"/>
                    <a:pt x="1244" y="1630"/>
                  </a:cubicBezTo>
                  <a:cubicBezTo>
                    <a:pt x="1242" y="1627"/>
                    <a:pt x="1243" y="1622"/>
                    <a:pt x="1247" y="1619"/>
                  </a:cubicBezTo>
                  <a:close/>
                  <a:moveTo>
                    <a:pt x="1330" y="1568"/>
                  </a:moveTo>
                  <a:lnTo>
                    <a:pt x="1371" y="1542"/>
                  </a:lnTo>
                  <a:cubicBezTo>
                    <a:pt x="1375" y="1540"/>
                    <a:pt x="1380" y="1541"/>
                    <a:pt x="1382" y="1545"/>
                  </a:cubicBezTo>
                  <a:cubicBezTo>
                    <a:pt x="1385" y="1548"/>
                    <a:pt x="1384" y="1553"/>
                    <a:pt x="1380" y="1556"/>
                  </a:cubicBezTo>
                  <a:lnTo>
                    <a:pt x="1338" y="1581"/>
                  </a:lnTo>
                  <a:cubicBezTo>
                    <a:pt x="1335" y="1584"/>
                    <a:pt x="1330" y="1583"/>
                    <a:pt x="1327" y="1579"/>
                  </a:cubicBezTo>
                  <a:cubicBezTo>
                    <a:pt x="1325" y="1575"/>
                    <a:pt x="1326" y="1570"/>
                    <a:pt x="1330" y="1568"/>
                  </a:cubicBezTo>
                  <a:close/>
                  <a:moveTo>
                    <a:pt x="1413" y="1516"/>
                  </a:moveTo>
                  <a:lnTo>
                    <a:pt x="1454" y="1490"/>
                  </a:lnTo>
                  <a:cubicBezTo>
                    <a:pt x="1458" y="1488"/>
                    <a:pt x="1463" y="1489"/>
                    <a:pt x="1465" y="1493"/>
                  </a:cubicBezTo>
                  <a:cubicBezTo>
                    <a:pt x="1468" y="1497"/>
                    <a:pt x="1466" y="1502"/>
                    <a:pt x="1463" y="1504"/>
                  </a:cubicBezTo>
                  <a:lnTo>
                    <a:pt x="1421" y="1530"/>
                  </a:lnTo>
                  <a:cubicBezTo>
                    <a:pt x="1417" y="1532"/>
                    <a:pt x="1412" y="1531"/>
                    <a:pt x="1410" y="1527"/>
                  </a:cubicBezTo>
                  <a:cubicBezTo>
                    <a:pt x="1408" y="1524"/>
                    <a:pt x="1409" y="1519"/>
                    <a:pt x="1413" y="1516"/>
                  </a:cubicBezTo>
                  <a:close/>
                  <a:moveTo>
                    <a:pt x="1495" y="1465"/>
                  </a:moveTo>
                  <a:lnTo>
                    <a:pt x="1537" y="1439"/>
                  </a:lnTo>
                  <a:cubicBezTo>
                    <a:pt x="1541" y="1436"/>
                    <a:pt x="1546" y="1438"/>
                    <a:pt x="1548" y="1441"/>
                  </a:cubicBezTo>
                  <a:cubicBezTo>
                    <a:pt x="1550" y="1445"/>
                    <a:pt x="1549" y="1450"/>
                    <a:pt x="1545" y="1453"/>
                  </a:cubicBezTo>
                  <a:lnTo>
                    <a:pt x="1504" y="1478"/>
                  </a:lnTo>
                  <a:cubicBezTo>
                    <a:pt x="1500" y="1481"/>
                    <a:pt x="1495" y="1480"/>
                    <a:pt x="1493" y="1476"/>
                  </a:cubicBezTo>
                  <a:cubicBezTo>
                    <a:pt x="1490" y="1472"/>
                    <a:pt x="1492" y="1467"/>
                    <a:pt x="1495" y="1465"/>
                  </a:cubicBezTo>
                  <a:close/>
                  <a:moveTo>
                    <a:pt x="1578" y="1413"/>
                  </a:moveTo>
                  <a:lnTo>
                    <a:pt x="1620" y="1387"/>
                  </a:lnTo>
                  <a:cubicBezTo>
                    <a:pt x="1624" y="1385"/>
                    <a:pt x="1629" y="1386"/>
                    <a:pt x="1631" y="1390"/>
                  </a:cubicBezTo>
                  <a:cubicBezTo>
                    <a:pt x="1633" y="1394"/>
                    <a:pt x="1632" y="1399"/>
                    <a:pt x="1628" y="1401"/>
                  </a:cubicBezTo>
                  <a:lnTo>
                    <a:pt x="1587" y="1427"/>
                  </a:lnTo>
                  <a:cubicBezTo>
                    <a:pt x="1583" y="1429"/>
                    <a:pt x="1578" y="1428"/>
                    <a:pt x="1576" y="1424"/>
                  </a:cubicBezTo>
                  <a:cubicBezTo>
                    <a:pt x="1573" y="1420"/>
                    <a:pt x="1574" y="1415"/>
                    <a:pt x="1578" y="1413"/>
                  </a:cubicBezTo>
                  <a:close/>
                  <a:moveTo>
                    <a:pt x="1661" y="1362"/>
                  </a:moveTo>
                  <a:lnTo>
                    <a:pt x="1703" y="1336"/>
                  </a:lnTo>
                  <a:cubicBezTo>
                    <a:pt x="1706" y="1333"/>
                    <a:pt x="1711" y="1335"/>
                    <a:pt x="1714" y="1338"/>
                  </a:cubicBezTo>
                  <a:cubicBezTo>
                    <a:pt x="1716" y="1342"/>
                    <a:pt x="1715" y="1347"/>
                    <a:pt x="1711" y="1350"/>
                  </a:cubicBezTo>
                  <a:lnTo>
                    <a:pt x="1670" y="1375"/>
                  </a:lnTo>
                  <a:cubicBezTo>
                    <a:pt x="1666" y="1378"/>
                    <a:pt x="1661" y="1377"/>
                    <a:pt x="1658" y="1373"/>
                  </a:cubicBezTo>
                  <a:cubicBezTo>
                    <a:pt x="1656" y="1369"/>
                    <a:pt x="1657" y="1364"/>
                    <a:pt x="1661" y="1362"/>
                  </a:cubicBezTo>
                  <a:close/>
                  <a:moveTo>
                    <a:pt x="1744" y="1310"/>
                  </a:moveTo>
                  <a:lnTo>
                    <a:pt x="1785" y="1284"/>
                  </a:lnTo>
                  <a:cubicBezTo>
                    <a:pt x="1789" y="1282"/>
                    <a:pt x="1794" y="1283"/>
                    <a:pt x="1797" y="1287"/>
                  </a:cubicBezTo>
                  <a:cubicBezTo>
                    <a:pt x="1799" y="1291"/>
                    <a:pt x="1798" y="1296"/>
                    <a:pt x="1794" y="1298"/>
                  </a:cubicBezTo>
                  <a:lnTo>
                    <a:pt x="1753" y="1324"/>
                  </a:lnTo>
                  <a:cubicBezTo>
                    <a:pt x="1749" y="1326"/>
                    <a:pt x="1744" y="1325"/>
                    <a:pt x="1741" y="1321"/>
                  </a:cubicBezTo>
                  <a:cubicBezTo>
                    <a:pt x="1739" y="1317"/>
                    <a:pt x="1740" y="1312"/>
                    <a:pt x="1744" y="1310"/>
                  </a:cubicBezTo>
                  <a:close/>
                  <a:moveTo>
                    <a:pt x="1827" y="1259"/>
                  </a:moveTo>
                  <a:lnTo>
                    <a:pt x="1868" y="1233"/>
                  </a:lnTo>
                  <a:cubicBezTo>
                    <a:pt x="1872" y="1230"/>
                    <a:pt x="1877" y="1232"/>
                    <a:pt x="1879" y="1235"/>
                  </a:cubicBezTo>
                  <a:cubicBezTo>
                    <a:pt x="1882" y="1239"/>
                    <a:pt x="1881" y="1244"/>
                    <a:pt x="1877" y="1247"/>
                  </a:cubicBezTo>
                  <a:lnTo>
                    <a:pt x="1835" y="1272"/>
                  </a:lnTo>
                  <a:cubicBezTo>
                    <a:pt x="1832" y="1275"/>
                    <a:pt x="1826" y="1274"/>
                    <a:pt x="1824" y="1270"/>
                  </a:cubicBezTo>
                  <a:cubicBezTo>
                    <a:pt x="1822" y="1266"/>
                    <a:pt x="1823" y="1261"/>
                    <a:pt x="1827" y="1259"/>
                  </a:cubicBezTo>
                  <a:close/>
                  <a:moveTo>
                    <a:pt x="1910" y="1207"/>
                  </a:moveTo>
                  <a:lnTo>
                    <a:pt x="1951" y="1181"/>
                  </a:lnTo>
                  <a:cubicBezTo>
                    <a:pt x="1955" y="1179"/>
                    <a:pt x="1960" y="1180"/>
                    <a:pt x="1962" y="1184"/>
                  </a:cubicBezTo>
                  <a:cubicBezTo>
                    <a:pt x="1965" y="1188"/>
                    <a:pt x="1963" y="1193"/>
                    <a:pt x="1960" y="1195"/>
                  </a:cubicBezTo>
                  <a:lnTo>
                    <a:pt x="1918" y="1221"/>
                  </a:lnTo>
                  <a:cubicBezTo>
                    <a:pt x="1914" y="1223"/>
                    <a:pt x="1909" y="1222"/>
                    <a:pt x="1907" y="1218"/>
                  </a:cubicBezTo>
                  <a:cubicBezTo>
                    <a:pt x="1905" y="1214"/>
                    <a:pt x="1906" y="1209"/>
                    <a:pt x="1910" y="1207"/>
                  </a:cubicBezTo>
                  <a:close/>
                  <a:moveTo>
                    <a:pt x="1992" y="1155"/>
                  </a:moveTo>
                  <a:lnTo>
                    <a:pt x="2034" y="1130"/>
                  </a:lnTo>
                  <a:cubicBezTo>
                    <a:pt x="2038" y="1127"/>
                    <a:pt x="2043" y="1128"/>
                    <a:pt x="2045" y="1132"/>
                  </a:cubicBezTo>
                  <a:cubicBezTo>
                    <a:pt x="2047" y="1136"/>
                    <a:pt x="2046" y="1141"/>
                    <a:pt x="2042" y="1143"/>
                  </a:cubicBezTo>
                  <a:lnTo>
                    <a:pt x="2001" y="1169"/>
                  </a:lnTo>
                  <a:cubicBezTo>
                    <a:pt x="1997" y="1172"/>
                    <a:pt x="1992" y="1170"/>
                    <a:pt x="1990" y="1167"/>
                  </a:cubicBezTo>
                  <a:cubicBezTo>
                    <a:pt x="1987" y="1163"/>
                    <a:pt x="1989" y="1158"/>
                    <a:pt x="1992" y="1155"/>
                  </a:cubicBezTo>
                  <a:close/>
                  <a:moveTo>
                    <a:pt x="2075" y="1104"/>
                  </a:moveTo>
                  <a:lnTo>
                    <a:pt x="2117" y="1078"/>
                  </a:lnTo>
                  <a:cubicBezTo>
                    <a:pt x="2120" y="1076"/>
                    <a:pt x="2125" y="1077"/>
                    <a:pt x="2128" y="1081"/>
                  </a:cubicBezTo>
                  <a:cubicBezTo>
                    <a:pt x="2130" y="1085"/>
                    <a:pt x="2129" y="1090"/>
                    <a:pt x="2125" y="1092"/>
                  </a:cubicBezTo>
                  <a:lnTo>
                    <a:pt x="2084" y="1118"/>
                  </a:lnTo>
                  <a:cubicBezTo>
                    <a:pt x="2080" y="1120"/>
                    <a:pt x="2075" y="1119"/>
                    <a:pt x="2073" y="1115"/>
                  </a:cubicBezTo>
                  <a:cubicBezTo>
                    <a:pt x="2070" y="1111"/>
                    <a:pt x="2071" y="1106"/>
                    <a:pt x="2075" y="1104"/>
                  </a:cubicBezTo>
                  <a:close/>
                  <a:moveTo>
                    <a:pt x="2158" y="1052"/>
                  </a:moveTo>
                  <a:lnTo>
                    <a:pt x="2199" y="1027"/>
                  </a:lnTo>
                  <a:cubicBezTo>
                    <a:pt x="2203" y="1024"/>
                    <a:pt x="2208" y="1025"/>
                    <a:pt x="2211" y="1029"/>
                  </a:cubicBezTo>
                  <a:cubicBezTo>
                    <a:pt x="2213" y="1033"/>
                    <a:pt x="2212" y="1038"/>
                    <a:pt x="2208" y="1040"/>
                  </a:cubicBezTo>
                  <a:lnTo>
                    <a:pt x="2167" y="1066"/>
                  </a:lnTo>
                  <a:cubicBezTo>
                    <a:pt x="2163" y="1069"/>
                    <a:pt x="2158" y="1067"/>
                    <a:pt x="2155" y="1064"/>
                  </a:cubicBezTo>
                  <a:cubicBezTo>
                    <a:pt x="2153" y="1060"/>
                    <a:pt x="2154" y="1055"/>
                    <a:pt x="2158" y="1052"/>
                  </a:cubicBezTo>
                  <a:close/>
                  <a:moveTo>
                    <a:pt x="2241" y="1001"/>
                  </a:moveTo>
                  <a:lnTo>
                    <a:pt x="2282" y="975"/>
                  </a:lnTo>
                  <a:cubicBezTo>
                    <a:pt x="2286" y="973"/>
                    <a:pt x="2291" y="974"/>
                    <a:pt x="2293" y="978"/>
                  </a:cubicBezTo>
                  <a:cubicBezTo>
                    <a:pt x="2296" y="982"/>
                    <a:pt x="2295" y="987"/>
                    <a:pt x="2291" y="989"/>
                  </a:cubicBezTo>
                  <a:lnTo>
                    <a:pt x="2249" y="1015"/>
                  </a:lnTo>
                  <a:cubicBezTo>
                    <a:pt x="2246" y="1017"/>
                    <a:pt x="2241" y="1016"/>
                    <a:pt x="2238" y="1012"/>
                  </a:cubicBezTo>
                  <a:cubicBezTo>
                    <a:pt x="2236" y="1008"/>
                    <a:pt x="2237" y="1003"/>
                    <a:pt x="2241" y="1001"/>
                  </a:cubicBezTo>
                  <a:close/>
                  <a:moveTo>
                    <a:pt x="2324" y="949"/>
                  </a:moveTo>
                  <a:lnTo>
                    <a:pt x="2365" y="924"/>
                  </a:lnTo>
                  <a:cubicBezTo>
                    <a:pt x="2369" y="921"/>
                    <a:pt x="2374" y="922"/>
                    <a:pt x="2376" y="926"/>
                  </a:cubicBezTo>
                  <a:cubicBezTo>
                    <a:pt x="2379" y="930"/>
                    <a:pt x="2377" y="935"/>
                    <a:pt x="2374" y="937"/>
                  </a:cubicBezTo>
                  <a:lnTo>
                    <a:pt x="2332" y="963"/>
                  </a:lnTo>
                  <a:cubicBezTo>
                    <a:pt x="2328" y="966"/>
                    <a:pt x="2323" y="964"/>
                    <a:pt x="2321" y="961"/>
                  </a:cubicBezTo>
                  <a:cubicBezTo>
                    <a:pt x="2319" y="957"/>
                    <a:pt x="2320" y="952"/>
                    <a:pt x="2324" y="949"/>
                  </a:cubicBezTo>
                  <a:close/>
                  <a:moveTo>
                    <a:pt x="2406" y="898"/>
                  </a:moveTo>
                  <a:lnTo>
                    <a:pt x="2448" y="872"/>
                  </a:lnTo>
                  <a:cubicBezTo>
                    <a:pt x="2452" y="870"/>
                    <a:pt x="2457" y="871"/>
                    <a:pt x="2459" y="875"/>
                  </a:cubicBezTo>
                  <a:cubicBezTo>
                    <a:pt x="2461" y="878"/>
                    <a:pt x="2460" y="883"/>
                    <a:pt x="2456" y="886"/>
                  </a:cubicBezTo>
                  <a:lnTo>
                    <a:pt x="2415" y="912"/>
                  </a:lnTo>
                  <a:cubicBezTo>
                    <a:pt x="2411" y="914"/>
                    <a:pt x="2406" y="913"/>
                    <a:pt x="2404" y="909"/>
                  </a:cubicBezTo>
                  <a:cubicBezTo>
                    <a:pt x="2401" y="905"/>
                    <a:pt x="2403" y="900"/>
                    <a:pt x="2406" y="898"/>
                  </a:cubicBezTo>
                  <a:close/>
                  <a:moveTo>
                    <a:pt x="2489" y="846"/>
                  </a:moveTo>
                  <a:lnTo>
                    <a:pt x="2531" y="821"/>
                  </a:lnTo>
                  <a:cubicBezTo>
                    <a:pt x="2534" y="818"/>
                    <a:pt x="2539" y="819"/>
                    <a:pt x="2542" y="823"/>
                  </a:cubicBezTo>
                  <a:cubicBezTo>
                    <a:pt x="2544" y="827"/>
                    <a:pt x="2543" y="832"/>
                    <a:pt x="2539" y="834"/>
                  </a:cubicBezTo>
                  <a:lnTo>
                    <a:pt x="2498" y="860"/>
                  </a:lnTo>
                  <a:cubicBezTo>
                    <a:pt x="2494" y="862"/>
                    <a:pt x="2489" y="861"/>
                    <a:pt x="2487" y="857"/>
                  </a:cubicBezTo>
                  <a:cubicBezTo>
                    <a:pt x="2484" y="854"/>
                    <a:pt x="2485" y="849"/>
                    <a:pt x="2489" y="846"/>
                  </a:cubicBezTo>
                  <a:close/>
                  <a:moveTo>
                    <a:pt x="2572" y="795"/>
                  </a:moveTo>
                  <a:lnTo>
                    <a:pt x="2613" y="769"/>
                  </a:lnTo>
                  <a:cubicBezTo>
                    <a:pt x="2617" y="767"/>
                    <a:pt x="2622" y="768"/>
                    <a:pt x="2625" y="772"/>
                  </a:cubicBezTo>
                  <a:cubicBezTo>
                    <a:pt x="2627" y="775"/>
                    <a:pt x="2626" y="780"/>
                    <a:pt x="2622" y="783"/>
                  </a:cubicBezTo>
                  <a:lnTo>
                    <a:pt x="2581" y="809"/>
                  </a:lnTo>
                  <a:cubicBezTo>
                    <a:pt x="2577" y="811"/>
                    <a:pt x="2572" y="810"/>
                    <a:pt x="2569" y="806"/>
                  </a:cubicBezTo>
                  <a:cubicBezTo>
                    <a:pt x="2567" y="802"/>
                    <a:pt x="2568" y="797"/>
                    <a:pt x="2572" y="795"/>
                  </a:cubicBezTo>
                  <a:close/>
                  <a:moveTo>
                    <a:pt x="2655" y="743"/>
                  </a:moveTo>
                  <a:lnTo>
                    <a:pt x="2696" y="717"/>
                  </a:lnTo>
                  <a:cubicBezTo>
                    <a:pt x="2700" y="715"/>
                    <a:pt x="2705" y="716"/>
                    <a:pt x="2707" y="720"/>
                  </a:cubicBezTo>
                  <a:cubicBezTo>
                    <a:pt x="2710" y="724"/>
                    <a:pt x="2709" y="729"/>
                    <a:pt x="2705" y="731"/>
                  </a:cubicBezTo>
                  <a:lnTo>
                    <a:pt x="2663" y="757"/>
                  </a:lnTo>
                  <a:cubicBezTo>
                    <a:pt x="2660" y="759"/>
                    <a:pt x="2655" y="758"/>
                    <a:pt x="2652" y="754"/>
                  </a:cubicBezTo>
                  <a:cubicBezTo>
                    <a:pt x="2650" y="751"/>
                    <a:pt x="2651" y="746"/>
                    <a:pt x="2655" y="743"/>
                  </a:cubicBezTo>
                  <a:close/>
                  <a:moveTo>
                    <a:pt x="2738" y="692"/>
                  </a:moveTo>
                  <a:lnTo>
                    <a:pt x="2779" y="666"/>
                  </a:lnTo>
                  <a:cubicBezTo>
                    <a:pt x="2783" y="664"/>
                    <a:pt x="2788" y="665"/>
                    <a:pt x="2790" y="669"/>
                  </a:cubicBezTo>
                  <a:cubicBezTo>
                    <a:pt x="2793" y="672"/>
                    <a:pt x="2791" y="677"/>
                    <a:pt x="2788" y="680"/>
                  </a:cubicBezTo>
                  <a:lnTo>
                    <a:pt x="2746" y="705"/>
                  </a:lnTo>
                  <a:cubicBezTo>
                    <a:pt x="2742" y="708"/>
                    <a:pt x="2737" y="707"/>
                    <a:pt x="2735" y="703"/>
                  </a:cubicBezTo>
                  <a:cubicBezTo>
                    <a:pt x="2733" y="699"/>
                    <a:pt x="2734" y="694"/>
                    <a:pt x="2738" y="692"/>
                  </a:cubicBezTo>
                  <a:close/>
                  <a:moveTo>
                    <a:pt x="2820" y="640"/>
                  </a:moveTo>
                  <a:lnTo>
                    <a:pt x="2862" y="614"/>
                  </a:lnTo>
                  <a:cubicBezTo>
                    <a:pt x="2866" y="612"/>
                    <a:pt x="2871" y="613"/>
                    <a:pt x="2873" y="617"/>
                  </a:cubicBezTo>
                  <a:cubicBezTo>
                    <a:pt x="2875" y="621"/>
                    <a:pt x="2874" y="626"/>
                    <a:pt x="2870" y="628"/>
                  </a:cubicBezTo>
                  <a:lnTo>
                    <a:pt x="2829" y="654"/>
                  </a:lnTo>
                  <a:cubicBezTo>
                    <a:pt x="2825" y="656"/>
                    <a:pt x="2820" y="655"/>
                    <a:pt x="2818" y="651"/>
                  </a:cubicBezTo>
                  <a:cubicBezTo>
                    <a:pt x="2816" y="648"/>
                    <a:pt x="2817" y="643"/>
                    <a:pt x="2820" y="640"/>
                  </a:cubicBezTo>
                  <a:close/>
                  <a:moveTo>
                    <a:pt x="2903" y="589"/>
                  </a:moveTo>
                  <a:lnTo>
                    <a:pt x="2945" y="563"/>
                  </a:lnTo>
                  <a:cubicBezTo>
                    <a:pt x="2949" y="560"/>
                    <a:pt x="2954" y="562"/>
                    <a:pt x="2956" y="565"/>
                  </a:cubicBezTo>
                  <a:cubicBezTo>
                    <a:pt x="2958" y="569"/>
                    <a:pt x="2957" y="574"/>
                    <a:pt x="2953" y="577"/>
                  </a:cubicBezTo>
                  <a:lnTo>
                    <a:pt x="2912" y="602"/>
                  </a:lnTo>
                  <a:cubicBezTo>
                    <a:pt x="2908" y="605"/>
                    <a:pt x="2903" y="604"/>
                    <a:pt x="2901" y="600"/>
                  </a:cubicBezTo>
                  <a:cubicBezTo>
                    <a:pt x="2898" y="596"/>
                    <a:pt x="2899" y="591"/>
                    <a:pt x="2903" y="589"/>
                  </a:cubicBezTo>
                  <a:close/>
                  <a:moveTo>
                    <a:pt x="2986" y="537"/>
                  </a:moveTo>
                  <a:lnTo>
                    <a:pt x="3028" y="511"/>
                  </a:lnTo>
                  <a:cubicBezTo>
                    <a:pt x="3031" y="509"/>
                    <a:pt x="3036" y="510"/>
                    <a:pt x="3039" y="514"/>
                  </a:cubicBezTo>
                  <a:cubicBezTo>
                    <a:pt x="3041" y="518"/>
                    <a:pt x="3040" y="523"/>
                    <a:pt x="3036" y="525"/>
                  </a:cubicBezTo>
                  <a:lnTo>
                    <a:pt x="2995" y="551"/>
                  </a:lnTo>
                  <a:cubicBezTo>
                    <a:pt x="2991" y="553"/>
                    <a:pt x="2986" y="552"/>
                    <a:pt x="2984" y="548"/>
                  </a:cubicBezTo>
                  <a:cubicBezTo>
                    <a:pt x="2981" y="544"/>
                    <a:pt x="2982" y="539"/>
                    <a:pt x="2986" y="537"/>
                  </a:cubicBezTo>
                  <a:close/>
                  <a:moveTo>
                    <a:pt x="3069" y="486"/>
                  </a:moveTo>
                  <a:lnTo>
                    <a:pt x="3110" y="460"/>
                  </a:lnTo>
                  <a:cubicBezTo>
                    <a:pt x="3114" y="457"/>
                    <a:pt x="3119" y="459"/>
                    <a:pt x="3122" y="462"/>
                  </a:cubicBezTo>
                  <a:cubicBezTo>
                    <a:pt x="3124" y="466"/>
                    <a:pt x="3123" y="471"/>
                    <a:pt x="3119" y="474"/>
                  </a:cubicBezTo>
                  <a:lnTo>
                    <a:pt x="3078" y="499"/>
                  </a:lnTo>
                  <a:cubicBezTo>
                    <a:pt x="3074" y="502"/>
                    <a:pt x="3069" y="501"/>
                    <a:pt x="3066" y="497"/>
                  </a:cubicBezTo>
                  <a:cubicBezTo>
                    <a:pt x="3064" y="493"/>
                    <a:pt x="3065" y="488"/>
                    <a:pt x="3069" y="486"/>
                  </a:cubicBezTo>
                  <a:close/>
                  <a:moveTo>
                    <a:pt x="3152" y="434"/>
                  </a:moveTo>
                  <a:lnTo>
                    <a:pt x="3193" y="408"/>
                  </a:lnTo>
                  <a:cubicBezTo>
                    <a:pt x="3197" y="406"/>
                    <a:pt x="3202" y="407"/>
                    <a:pt x="3204" y="411"/>
                  </a:cubicBezTo>
                  <a:cubicBezTo>
                    <a:pt x="3207" y="415"/>
                    <a:pt x="3206" y="420"/>
                    <a:pt x="3202" y="422"/>
                  </a:cubicBezTo>
                  <a:lnTo>
                    <a:pt x="3160" y="448"/>
                  </a:lnTo>
                  <a:cubicBezTo>
                    <a:pt x="3157" y="450"/>
                    <a:pt x="3152" y="449"/>
                    <a:pt x="3149" y="445"/>
                  </a:cubicBezTo>
                  <a:cubicBezTo>
                    <a:pt x="3147" y="441"/>
                    <a:pt x="3148" y="436"/>
                    <a:pt x="3152" y="434"/>
                  </a:cubicBezTo>
                  <a:close/>
                  <a:moveTo>
                    <a:pt x="3235" y="383"/>
                  </a:moveTo>
                  <a:lnTo>
                    <a:pt x="3276" y="357"/>
                  </a:lnTo>
                  <a:cubicBezTo>
                    <a:pt x="3280" y="354"/>
                    <a:pt x="3285" y="356"/>
                    <a:pt x="3287" y="359"/>
                  </a:cubicBezTo>
                  <a:cubicBezTo>
                    <a:pt x="3290" y="363"/>
                    <a:pt x="3288" y="368"/>
                    <a:pt x="3285" y="371"/>
                  </a:cubicBezTo>
                  <a:lnTo>
                    <a:pt x="3243" y="396"/>
                  </a:lnTo>
                  <a:cubicBezTo>
                    <a:pt x="3239" y="399"/>
                    <a:pt x="3234" y="398"/>
                    <a:pt x="3232" y="394"/>
                  </a:cubicBezTo>
                  <a:cubicBezTo>
                    <a:pt x="3230" y="390"/>
                    <a:pt x="3231" y="385"/>
                    <a:pt x="3235" y="383"/>
                  </a:cubicBezTo>
                  <a:close/>
                  <a:moveTo>
                    <a:pt x="3317" y="331"/>
                  </a:moveTo>
                  <a:lnTo>
                    <a:pt x="3359" y="305"/>
                  </a:lnTo>
                  <a:cubicBezTo>
                    <a:pt x="3363" y="303"/>
                    <a:pt x="3368" y="304"/>
                    <a:pt x="3370" y="308"/>
                  </a:cubicBezTo>
                  <a:cubicBezTo>
                    <a:pt x="3372" y="312"/>
                    <a:pt x="3371" y="317"/>
                    <a:pt x="3367" y="319"/>
                  </a:cubicBezTo>
                  <a:lnTo>
                    <a:pt x="3326" y="345"/>
                  </a:lnTo>
                  <a:cubicBezTo>
                    <a:pt x="3322" y="347"/>
                    <a:pt x="3317" y="346"/>
                    <a:pt x="3315" y="342"/>
                  </a:cubicBezTo>
                  <a:cubicBezTo>
                    <a:pt x="3312" y="338"/>
                    <a:pt x="3314" y="333"/>
                    <a:pt x="3317" y="331"/>
                  </a:cubicBezTo>
                  <a:close/>
                  <a:moveTo>
                    <a:pt x="3400" y="279"/>
                  </a:moveTo>
                  <a:lnTo>
                    <a:pt x="3442" y="254"/>
                  </a:lnTo>
                  <a:cubicBezTo>
                    <a:pt x="3445" y="251"/>
                    <a:pt x="3450" y="252"/>
                    <a:pt x="3453" y="256"/>
                  </a:cubicBezTo>
                  <a:cubicBezTo>
                    <a:pt x="3455" y="260"/>
                    <a:pt x="3454" y="265"/>
                    <a:pt x="3450" y="268"/>
                  </a:cubicBezTo>
                  <a:lnTo>
                    <a:pt x="3409" y="293"/>
                  </a:lnTo>
                  <a:cubicBezTo>
                    <a:pt x="3405" y="296"/>
                    <a:pt x="3400" y="294"/>
                    <a:pt x="3398" y="291"/>
                  </a:cubicBezTo>
                  <a:cubicBezTo>
                    <a:pt x="3395" y="287"/>
                    <a:pt x="3396" y="282"/>
                    <a:pt x="3400" y="279"/>
                  </a:cubicBezTo>
                  <a:close/>
                  <a:moveTo>
                    <a:pt x="3483" y="228"/>
                  </a:moveTo>
                  <a:lnTo>
                    <a:pt x="3524" y="202"/>
                  </a:lnTo>
                  <a:cubicBezTo>
                    <a:pt x="3528" y="200"/>
                    <a:pt x="3533" y="201"/>
                    <a:pt x="3536" y="205"/>
                  </a:cubicBezTo>
                  <a:cubicBezTo>
                    <a:pt x="3538" y="209"/>
                    <a:pt x="3537" y="214"/>
                    <a:pt x="3533" y="216"/>
                  </a:cubicBezTo>
                  <a:lnTo>
                    <a:pt x="3492" y="242"/>
                  </a:lnTo>
                  <a:cubicBezTo>
                    <a:pt x="3488" y="244"/>
                    <a:pt x="3483" y="243"/>
                    <a:pt x="3480" y="239"/>
                  </a:cubicBezTo>
                  <a:cubicBezTo>
                    <a:pt x="3478" y="235"/>
                    <a:pt x="3479" y="230"/>
                    <a:pt x="3483" y="228"/>
                  </a:cubicBezTo>
                  <a:close/>
                  <a:moveTo>
                    <a:pt x="3566" y="176"/>
                  </a:moveTo>
                  <a:lnTo>
                    <a:pt x="3607" y="151"/>
                  </a:lnTo>
                  <a:cubicBezTo>
                    <a:pt x="3611" y="148"/>
                    <a:pt x="3616" y="149"/>
                    <a:pt x="3618" y="153"/>
                  </a:cubicBezTo>
                  <a:cubicBezTo>
                    <a:pt x="3621" y="157"/>
                    <a:pt x="3620" y="162"/>
                    <a:pt x="3616" y="164"/>
                  </a:cubicBezTo>
                  <a:lnTo>
                    <a:pt x="3574" y="190"/>
                  </a:lnTo>
                  <a:cubicBezTo>
                    <a:pt x="3571" y="193"/>
                    <a:pt x="3566" y="191"/>
                    <a:pt x="3563" y="188"/>
                  </a:cubicBezTo>
                  <a:cubicBezTo>
                    <a:pt x="3561" y="184"/>
                    <a:pt x="3562" y="179"/>
                    <a:pt x="3566" y="176"/>
                  </a:cubicBezTo>
                  <a:close/>
                  <a:moveTo>
                    <a:pt x="3649" y="125"/>
                  </a:moveTo>
                  <a:lnTo>
                    <a:pt x="3690" y="99"/>
                  </a:lnTo>
                  <a:cubicBezTo>
                    <a:pt x="3694" y="97"/>
                    <a:pt x="3699" y="98"/>
                    <a:pt x="3701" y="102"/>
                  </a:cubicBezTo>
                  <a:cubicBezTo>
                    <a:pt x="3704" y="106"/>
                    <a:pt x="3702" y="111"/>
                    <a:pt x="3699" y="113"/>
                  </a:cubicBezTo>
                  <a:lnTo>
                    <a:pt x="3657" y="139"/>
                  </a:lnTo>
                  <a:cubicBezTo>
                    <a:pt x="3653" y="141"/>
                    <a:pt x="3648" y="140"/>
                    <a:pt x="3646" y="136"/>
                  </a:cubicBezTo>
                  <a:cubicBezTo>
                    <a:pt x="3644" y="132"/>
                    <a:pt x="3645" y="127"/>
                    <a:pt x="3649" y="125"/>
                  </a:cubicBezTo>
                  <a:close/>
                  <a:moveTo>
                    <a:pt x="3731" y="73"/>
                  </a:moveTo>
                  <a:lnTo>
                    <a:pt x="3773" y="48"/>
                  </a:lnTo>
                  <a:cubicBezTo>
                    <a:pt x="3777" y="45"/>
                    <a:pt x="3782" y="46"/>
                    <a:pt x="3784" y="50"/>
                  </a:cubicBezTo>
                  <a:cubicBezTo>
                    <a:pt x="3786" y="54"/>
                    <a:pt x="3785" y="59"/>
                    <a:pt x="3781" y="61"/>
                  </a:cubicBezTo>
                  <a:lnTo>
                    <a:pt x="3740" y="87"/>
                  </a:lnTo>
                  <a:cubicBezTo>
                    <a:pt x="3736" y="90"/>
                    <a:pt x="3731" y="88"/>
                    <a:pt x="3729" y="85"/>
                  </a:cubicBezTo>
                  <a:cubicBezTo>
                    <a:pt x="3726" y="81"/>
                    <a:pt x="3728" y="76"/>
                    <a:pt x="3731" y="73"/>
                  </a:cubicBezTo>
                  <a:close/>
                  <a:moveTo>
                    <a:pt x="3814" y="22"/>
                  </a:moveTo>
                  <a:lnTo>
                    <a:pt x="3845" y="3"/>
                  </a:lnTo>
                  <a:cubicBezTo>
                    <a:pt x="3849" y="0"/>
                    <a:pt x="3854" y="2"/>
                    <a:pt x="3856" y="5"/>
                  </a:cubicBezTo>
                  <a:cubicBezTo>
                    <a:pt x="3858" y="9"/>
                    <a:pt x="3857" y="14"/>
                    <a:pt x="3853" y="17"/>
                  </a:cubicBezTo>
                  <a:lnTo>
                    <a:pt x="3823" y="36"/>
                  </a:lnTo>
                  <a:cubicBezTo>
                    <a:pt x="3819" y="38"/>
                    <a:pt x="3814" y="37"/>
                    <a:pt x="3812" y="33"/>
                  </a:cubicBezTo>
                  <a:cubicBezTo>
                    <a:pt x="3809" y="29"/>
                    <a:pt x="3810" y="24"/>
                    <a:pt x="3814" y="2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6901" name="Line 30"/>
            <p:cNvSpPr>
              <a:spLocks noChangeShapeType="1"/>
            </p:cNvSpPr>
            <p:nvPr/>
          </p:nvSpPr>
          <p:spPr bwMode="auto">
            <a:xfrm flipV="1">
              <a:off x="3375" y="1270"/>
              <a:ext cx="84" cy="106"/>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2" name="Freeform 31"/>
            <p:cNvSpPr>
              <a:spLocks/>
            </p:cNvSpPr>
            <p:nvPr/>
          </p:nvSpPr>
          <p:spPr bwMode="auto">
            <a:xfrm>
              <a:off x="3365" y="1364"/>
              <a:ext cx="21" cy="25"/>
            </a:xfrm>
            <a:custGeom>
              <a:avLst/>
              <a:gdLst>
                <a:gd name="T0" fmla="*/ 0 w 117"/>
                <a:gd name="T1" fmla="*/ 0 h 132"/>
                <a:gd name="T2" fmla="*/ 0 w 117"/>
                <a:gd name="T3" fmla="*/ 0 h 132"/>
                <a:gd name="T4" fmla="*/ 0 w 117"/>
                <a:gd name="T5" fmla="*/ 0 h 132"/>
                <a:gd name="T6" fmla="*/ 0 w 117"/>
                <a:gd name="T7" fmla="*/ 0 h 132"/>
                <a:gd name="T8" fmla="*/ 0 w 117"/>
                <a:gd name="T9" fmla="*/ 0 h 132"/>
                <a:gd name="T10" fmla="*/ 0 60000 65536"/>
                <a:gd name="T11" fmla="*/ 0 60000 65536"/>
                <a:gd name="T12" fmla="*/ 0 60000 65536"/>
                <a:gd name="T13" fmla="*/ 0 60000 65536"/>
                <a:gd name="T14" fmla="*/ 0 60000 65536"/>
                <a:gd name="T15" fmla="*/ 0 w 117"/>
                <a:gd name="T16" fmla="*/ 0 h 132"/>
                <a:gd name="T17" fmla="*/ 117 w 117"/>
                <a:gd name="T18" fmla="*/ 132 h 132"/>
              </a:gdLst>
              <a:ahLst/>
              <a:cxnLst>
                <a:cxn ang="T10">
                  <a:pos x="T0" y="T1"/>
                </a:cxn>
                <a:cxn ang="T11">
                  <a:pos x="T2" y="T3"/>
                </a:cxn>
                <a:cxn ang="T12">
                  <a:pos x="T4" y="T5"/>
                </a:cxn>
                <a:cxn ang="T13">
                  <a:pos x="T6" y="T7"/>
                </a:cxn>
                <a:cxn ang="T14">
                  <a:pos x="T8" y="T9"/>
                </a:cxn>
              </a:cxnLst>
              <a:rect l="T15" t="T16" r="T17" b="T18"/>
              <a:pathLst>
                <a:path w="117" h="132">
                  <a:moveTo>
                    <a:pt x="0" y="132"/>
                  </a:moveTo>
                  <a:lnTo>
                    <a:pt x="30" y="0"/>
                  </a:lnTo>
                  <a:cubicBezTo>
                    <a:pt x="46" y="39"/>
                    <a:pt x="78" y="68"/>
                    <a:pt x="117" y="78"/>
                  </a:cubicBezTo>
                  <a:lnTo>
                    <a:pt x="0" y="13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6903" name="Rectangle 32"/>
            <p:cNvSpPr>
              <a:spLocks noChangeArrowheads="1"/>
            </p:cNvSpPr>
            <p:nvPr/>
          </p:nvSpPr>
          <p:spPr bwMode="auto">
            <a:xfrm>
              <a:off x="3474" y="1234"/>
              <a:ext cx="4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Ideal op-amp</a:t>
              </a:r>
              <a:endParaRPr lang="en-US" sz="1800"/>
            </a:p>
          </p:txBody>
        </p:sp>
        <p:sp>
          <p:nvSpPr>
            <p:cNvPr id="36904" name="Oval 33"/>
            <p:cNvSpPr>
              <a:spLocks noChangeArrowheads="1"/>
            </p:cNvSpPr>
            <p:nvPr/>
          </p:nvSpPr>
          <p:spPr bwMode="auto">
            <a:xfrm>
              <a:off x="3054" y="1595"/>
              <a:ext cx="71" cy="76"/>
            </a:xfrm>
            <a:prstGeom prst="ellipse">
              <a:avLst/>
            </a:prstGeom>
            <a:solidFill>
              <a:srgbClr val="FFFFFF"/>
            </a:solidFill>
            <a:ln w="0">
              <a:solidFill>
                <a:srgbClr val="000000"/>
              </a:solidFill>
              <a:round/>
              <a:headEnd/>
              <a:tailEnd/>
            </a:ln>
          </p:spPr>
          <p:txBody>
            <a:bodyPr/>
            <a:lstStyle/>
            <a:p>
              <a:endParaRPr lang="en-US"/>
            </a:p>
          </p:txBody>
        </p:sp>
        <p:sp>
          <p:nvSpPr>
            <p:cNvPr id="36905" name="Oval 34"/>
            <p:cNvSpPr>
              <a:spLocks noChangeArrowheads="1"/>
            </p:cNvSpPr>
            <p:nvPr/>
          </p:nvSpPr>
          <p:spPr bwMode="auto">
            <a:xfrm>
              <a:off x="3054" y="1595"/>
              <a:ext cx="71" cy="76"/>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6" name="Line 35"/>
            <p:cNvSpPr>
              <a:spLocks noChangeShapeType="1"/>
            </p:cNvSpPr>
            <p:nvPr/>
          </p:nvSpPr>
          <p:spPr bwMode="auto">
            <a:xfrm>
              <a:off x="3511" y="1433"/>
              <a:ext cx="158"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Oval 36"/>
            <p:cNvSpPr>
              <a:spLocks noChangeArrowheads="1"/>
            </p:cNvSpPr>
            <p:nvPr/>
          </p:nvSpPr>
          <p:spPr bwMode="auto">
            <a:xfrm>
              <a:off x="3664" y="1426"/>
              <a:ext cx="11" cy="12"/>
            </a:xfrm>
            <a:prstGeom prst="ellipse">
              <a:avLst/>
            </a:prstGeom>
            <a:solidFill>
              <a:srgbClr val="FFFFFF"/>
            </a:solidFill>
            <a:ln w="0">
              <a:solidFill>
                <a:srgbClr val="000000"/>
              </a:solidFill>
              <a:round/>
              <a:headEnd/>
              <a:tailEnd/>
            </a:ln>
          </p:spPr>
          <p:txBody>
            <a:bodyPr/>
            <a:lstStyle/>
            <a:p>
              <a:endParaRPr lang="en-US"/>
            </a:p>
          </p:txBody>
        </p:sp>
        <p:sp>
          <p:nvSpPr>
            <p:cNvPr id="36908" name="Oval 37"/>
            <p:cNvSpPr>
              <a:spLocks noChangeArrowheads="1"/>
            </p:cNvSpPr>
            <p:nvPr/>
          </p:nvSpPr>
          <p:spPr bwMode="auto">
            <a:xfrm>
              <a:off x="3664" y="1426"/>
              <a:ext cx="11"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9" name="Line 38"/>
            <p:cNvSpPr>
              <a:spLocks noChangeShapeType="1"/>
            </p:cNvSpPr>
            <p:nvPr/>
          </p:nvSpPr>
          <p:spPr bwMode="auto">
            <a:xfrm flipV="1">
              <a:off x="3091" y="1615"/>
              <a:ext cx="0" cy="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0" name="Line 39"/>
            <p:cNvSpPr>
              <a:spLocks noChangeShapeType="1"/>
            </p:cNvSpPr>
            <p:nvPr/>
          </p:nvSpPr>
          <p:spPr bwMode="auto">
            <a:xfrm flipV="1">
              <a:off x="3091" y="1394"/>
              <a:ext cx="0" cy="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1" name="Rectangle 40"/>
            <p:cNvSpPr>
              <a:spLocks noChangeArrowheads="1"/>
            </p:cNvSpPr>
            <p:nvPr/>
          </p:nvSpPr>
          <p:spPr bwMode="auto">
            <a:xfrm>
              <a:off x="3150" y="1378"/>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Bn</a:t>
              </a:r>
              <a:endParaRPr lang="en-US" sz="1100" baseline="30000">
                <a:solidFill>
                  <a:srgbClr val="000000"/>
                </a:solidFill>
              </a:endParaRPr>
            </a:p>
          </p:txBody>
        </p:sp>
        <p:sp>
          <p:nvSpPr>
            <p:cNvPr id="36912" name="Text Box 41"/>
            <p:cNvSpPr txBox="1">
              <a:spLocks noChangeArrowheads="1"/>
            </p:cNvSpPr>
            <p:nvPr/>
          </p:nvSpPr>
          <p:spPr bwMode="auto">
            <a:xfrm>
              <a:off x="4092" y="1337"/>
              <a:ext cx="3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p>
          </p:txBody>
        </p:sp>
        <p:sp>
          <p:nvSpPr>
            <p:cNvPr id="36913" name="Text Box 42"/>
            <p:cNvSpPr txBox="1">
              <a:spLocks noChangeArrowheads="1"/>
            </p:cNvSpPr>
            <p:nvPr/>
          </p:nvSpPr>
          <p:spPr bwMode="auto">
            <a:xfrm>
              <a:off x="2148" y="1070"/>
              <a:ext cx="2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1</a:t>
              </a:r>
            </a:p>
          </p:txBody>
        </p:sp>
        <p:sp>
          <p:nvSpPr>
            <p:cNvPr id="36914" name="Text Box 43"/>
            <p:cNvSpPr txBox="1">
              <a:spLocks noChangeArrowheads="1"/>
            </p:cNvSpPr>
            <p:nvPr/>
          </p:nvSpPr>
          <p:spPr bwMode="auto">
            <a:xfrm>
              <a:off x="3115" y="620"/>
              <a:ext cx="3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2</a:t>
              </a:r>
            </a:p>
          </p:txBody>
        </p:sp>
        <p:sp>
          <p:nvSpPr>
            <p:cNvPr id="36915" name="Text Box 44"/>
            <p:cNvSpPr txBox="1">
              <a:spLocks noChangeArrowheads="1"/>
            </p:cNvSpPr>
            <p:nvPr/>
          </p:nvSpPr>
          <p:spPr bwMode="auto">
            <a:xfrm>
              <a:off x="2113" y="1324"/>
              <a:ext cx="2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3</a:t>
              </a:r>
            </a:p>
          </p:txBody>
        </p:sp>
        <p:sp>
          <p:nvSpPr>
            <p:cNvPr id="36916" name="Text Box 45"/>
            <p:cNvSpPr txBox="1">
              <a:spLocks noChangeArrowheads="1"/>
            </p:cNvSpPr>
            <p:nvPr/>
          </p:nvSpPr>
          <p:spPr bwMode="auto">
            <a:xfrm>
              <a:off x="2198" y="1760"/>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4</a:t>
              </a:r>
            </a:p>
          </p:txBody>
        </p:sp>
        <p:sp>
          <p:nvSpPr>
            <p:cNvPr id="36917" name="Line 46"/>
            <p:cNvSpPr>
              <a:spLocks noChangeShapeType="1"/>
            </p:cNvSpPr>
            <p:nvPr/>
          </p:nvSpPr>
          <p:spPr bwMode="auto">
            <a:xfrm flipH="1">
              <a:off x="1860" y="1328"/>
              <a:ext cx="9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8" name="Line 47"/>
            <p:cNvSpPr>
              <a:spLocks noChangeShapeType="1"/>
            </p:cNvSpPr>
            <p:nvPr/>
          </p:nvSpPr>
          <p:spPr bwMode="auto">
            <a:xfrm flipH="1">
              <a:off x="1865" y="1546"/>
              <a:ext cx="9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9" name="Line 48"/>
            <p:cNvSpPr>
              <a:spLocks noChangeShapeType="1"/>
            </p:cNvSpPr>
            <p:nvPr/>
          </p:nvSpPr>
          <p:spPr bwMode="auto">
            <a:xfrm flipH="1">
              <a:off x="2647" y="875"/>
              <a:ext cx="12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0" name="Line 49"/>
            <p:cNvSpPr>
              <a:spLocks noChangeShapeType="1"/>
            </p:cNvSpPr>
            <p:nvPr/>
          </p:nvSpPr>
          <p:spPr bwMode="auto">
            <a:xfrm>
              <a:off x="2457" y="1551"/>
              <a:ext cx="0" cy="5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1" name="Line 50"/>
            <p:cNvSpPr>
              <a:spLocks noChangeShapeType="1"/>
            </p:cNvSpPr>
            <p:nvPr/>
          </p:nvSpPr>
          <p:spPr bwMode="auto">
            <a:xfrm>
              <a:off x="2652" y="875"/>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2" name="Line 51"/>
            <p:cNvSpPr>
              <a:spLocks noChangeShapeType="1"/>
            </p:cNvSpPr>
            <p:nvPr/>
          </p:nvSpPr>
          <p:spPr bwMode="auto">
            <a:xfrm>
              <a:off x="3637" y="143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3" name="Line 52"/>
            <p:cNvSpPr>
              <a:spLocks noChangeShapeType="1"/>
            </p:cNvSpPr>
            <p:nvPr/>
          </p:nvSpPr>
          <p:spPr bwMode="auto">
            <a:xfrm>
              <a:off x="3925" y="875"/>
              <a:ext cx="0" cy="5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4" name="Rectangle 53"/>
            <p:cNvSpPr>
              <a:spLocks noChangeArrowheads="1"/>
            </p:cNvSpPr>
            <p:nvPr/>
          </p:nvSpPr>
          <p:spPr bwMode="auto">
            <a:xfrm>
              <a:off x="3102" y="832"/>
              <a:ext cx="263" cy="7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925" name="Rectangle 54"/>
            <p:cNvSpPr>
              <a:spLocks noChangeArrowheads="1"/>
            </p:cNvSpPr>
            <p:nvPr/>
          </p:nvSpPr>
          <p:spPr bwMode="auto">
            <a:xfrm>
              <a:off x="2120" y="1287"/>
              <a:ext cx="262" cy="7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926" name="Rectangle 55"/>
            <p:cNvSpPr>
              <a:spLocks noChangeArrowheads="1"/>
            </p:cNvSpPr>
            <p:nvPr/>
          </p:nvSpPr>
          <p:spPr bwMode="auto">
            <a:xfrm>
              <a:off x="2127" y="1506"/>
              <a:ext cx="262" cy="7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927" name="Rectangle 56"/>
            <p:cNvSpPr>
              <a:spLocks noChangeArrowheads="1"/>
            </p:cNvSpPr>
            <p:nvPr/>
          </p:nvSpPr>
          <p:spPr bwMode="auto">
            <a:xfrm rot="5400000">
              <a:off x="2328" y="1828"/>
              <a:ext cx="263" cy="77"/>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6928" name="Group 57"/>
            <p:cNvGrpSpPr>
              <a:grpSpLocks/>
            </p:cNvGrpSpPr>
            <p:nvPr/>
          </p:nvGrpSpPr>
          <p:grpSpPr bwMode="auto">
            <a:xfrm>
              <a:off x="2379" y="2116"/>
              <a:ext cx="166" cy="44"/>
              <a:chOff x="1613" y="3022"/>
              <a:chExt cx="214" cy="57"/>
            </a:xfrm>
          </p:grpSpPr>
          <p:sp>
            <p:nvSpPr>
              <p:cNvPr id="36939" name="Line 58"/>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0" name="Line 59"/>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1" name="Line 60"/>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29" name="Oval 61"/>
            <p:cNvSpPr>
              <a:spLocks noChangeArrowheads="1"/>
            </p:cNvSpPr>
            <p:nvPr/>
          </p:nvSpPr>
          <p:spPr bwMode="auto">
            <a:xfrm>
              <a:off x="1821" y="1307"/>
              <a:ext cx="43" cy="43"/>
            </a:xfrm>
            <a:prstGeom prst="ellipse">
              <a:avLst/>
            </a:prstGeom>
            <a:solidFill>
              <a:schemeClr val="bg1"/>
            </a:solidFill>
            <a:ln w="9525">
              <a:solidFill>
                <a:schemeClr val="tx1"/>
              </a:solidFill>
              <a:round/>
              <a:headEnd/>
              <a:tailEnd/>
            </a:ln>
          </p:spPr>
          <p:txBody>
            <a:bodyPr wrap="none" anchor="ctr"/>
            <a:lstStyle/>
            <a:p>
              <a:endParaRPr lang="en-US"/>
            </a:p>
          </p:txBody>
        </p:sp>
        <p:sp>
          <p:nvSpPr>
            <p:cNvPr id="36930" name="Oval 62"/>
            <p:cNvSpPr>
              <a:spLocks noChangeArrowheads="1"/>
            </p:cNvSpPr>
            <p:nvPr/>
          </p:nvSpPr>
          <p:spPr bwMode="auto">
            <a:xfrm>
              <a:off x="1818" y="1527"/>
              <a:ext cx="44" cy="43"/>
            </a:xfrm>
            <a:prstGeom prst="ellipse">
              <a:avLst/>
            </a:prstGeom>
            <a:solidFill>
              <a:schemeClr val="bg1"/>
            </a:solidFill>
            <a:ln w="9525">
              <a:solidFill>
                <a:schemeClr val="tx1"/>
              </a:solidFill>
              <a:round/>
              <a:headEnd/>
              <a:tailEnd/>
            </a:ln>
          </p:spPr>
          <p:txBody>
            <a:bodyPr wrap="none" anchor="ctr"/>
            <a:lstStyle/>
            <a:p>
              <a:endParaRPr lang="en-US"/>
            </a:p>
          </p:txBody>
        </p:sp>
        <p:sp>
          <p:nvSpPr>
            <p:cNvPr id="36931" name="Line 63"/>
            <p:cNvSpPr>
              <a:spLocks noChangeShapeType="1"/>
            </p:cNvSpPr>
            <p:nvPr/>
          </p:nvSpPr>
          <p:spPr bwMode="auto">
            <a:xfrm flipH="1">
              <a:off x="1665" y="13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2" name="Line 64"/>
            <p:cNvSpPr>
              <a:spLocks noChangeShapeType="1"/>
            </p:cNvSpPr>
            <p:nvPr/>
          </p:nvSpPr>
          <p:spPr bwMode="auto">
            <a:xfrm>
              <a:off x="1660" y="1328"/>
              <a:ext cx="0" cy="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3" name="Line 65"/>
            <p:cNvSpPr>
              <a:spLocks noChangeShapeType="1"/>
            </p:cNvSpPr>
            <p:nvPr/>
          </p:nvSpPr>
          <p:spPr bwMode="auto">
            <a:xfrm flipH="1">
              <a:off x="1663" y="1548"/>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34" name="Group 66"/>
            <p:cNvGrpSpPr>
              <a:grpSpLocks/>
            </p:cNvGrpSpPr>
            <p:nvPr/>
          </p:nvGrpSpPr>
          <p:grpSpPr bwMode="auto">
            <a:xfrm>
              <a:off x="1579" y="1742"/>
              <a:ext cx="167" cy="45"/>
              <a:chOff x="1613" y="3022"/>
              <a:chExt cx="214" cy="57"/>
            </a:xfrm>
          </p:grpSpPr>
          <p:sp>
            <p:nvSpPr>
              <p:cNvPr id="36936" name="Line 67"/>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7" name="Line 68"/>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8" name="Line 69"/>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35" name="Oval 70"/>
            <p:cNvSpPr>
              <a:spLocks noChangeArrowheads="1"/>
            </p:cNvSpPr>
            <p:nvPr/>
          </p:nvSpPr>
          <p:spPr bwMode="auto">
            <a:xfrm>
              <a:off x="2921" y="1510"/>
              <a:ext cx="69" cy="75"/>
            </a:xfrm>
            <a:prstGeom prst="ellipse">
              <a:avLst/>
            </a:prstGeom>
            <a:solidFill>
              <a:schemeClr val="bg1"/>
            </a:solidFill>
            <a:ln w="11113" cap="rnd">
              <a:solidFill>
                <a:srgbClr val="000000"/>
              </a:solidFill>
              <a:round/>
              <a:headEnd/>
              <a:tailEnd/>
            </a:ln>
          </p:spPr>
          <p:txBody>
            <a:bodyPr/>
            <a:lstStyle/>
            <a:p>
              <a:endParaRPr lang="en-US"/>
            </a:p>
          </p:txBody>
        </p:sp>
      </p:grpSp>
      <p:sp>
        <p:nvSpPr>
          <p:cNvPr id="36868" name="Text Box 71"/>
          <p:cNvSpPr txBox="1">
            <a:spLocks noChangeArrowheads="1"/>
          </p:cNvSpPr>
          <p:nvPr/>
        </p:nvSpPr>
        <p:spPr bwMode="auto">
          <a:xfrm>
            <a:off x="238125" y="3719513"/>
            <a:ext cx="872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If we make the resistance ‘seen’ by I</a:t>
            </a:r>
            <a:r>
              <a:rPr lang="en-US" baseline="-25000"/>
              <a:t>Bp</a:t>
            </a:r>
            <a:r>
              <a:rPr lang="en-US"/>
              <a:t> equal to that ‘seen’ by I</a:t>
            </a:r>
            <a:r>
              <a:rPr lang="en-US" baseline="-25000"/>
              <a:t>Bn</a:t>
            </a:r>
            <a:r>
              <a:rPr lang="en-US"/>
              <a:t> , i.e. R</a:t>
            </a:r>
            <a:r>
              <a:rPr lang="en-US" baseline="-25000"/>
              <a:t>3</a:t>
            </a:r>
            <a:r>
              <a:rPr lang="en-US"/>
              <a:t>//R</a:t>
            </a:r>
            <a:r>
              <a:rPr lang="en-US" baseline="-25000"/>
              <a:t>4</a:t>
            </a:r>
            <a:r>
              <a:rPr lang="en-US"/>
              <a:t> = R</a:t>
            </a:r>
            <a:r>
              <a:rPr lang="en-US" baseline="-25000"/>
              <a:t>1</a:t>
            </a:r>
            <a:r>
              <a:rPr lang="en-US"/>
              <a:t>//R</a:t>
            </a:r>
            <a:r>
              <a:rPr lang="en-US" baseline="-25000"/>
              <a:t>2</a:t>
            </a:r>
            <a:r>
              <a:rPr lang="en-US"/>
              <a:t> </a:t>
            </a:r>
          </a:p>
        </p:txBody>
      </p:sp>
      <p:graphicFrame>
        <p:nvGraphicFramePr>
          <p:cNvPr id="36869" name="Object 73"/>
          <p:cNvGraphicFramePr>
            <a:graphicFrameLocks noChangeAspect="1"/>
          </p:cNvGraphicFramePr>
          <p:nvPr/>
        </p:nvGraphicFramePr>
        <p:xfrm>
          <a:off x="903288" y="4192588"/>
          <a:ext cx="7207250" cy="744537"/>
        </p:xfrm>
        <a:graphic>
          <a:graphicData uri="http://schemas.openxmlformats.org/presentationml/2006/ole">
            <mc:AlternateContent xmlns:mc="http://schemas.openxmlformats.org/markup-compatibility/2006">
              <mc:Choice xmlns:v="urn:schemas-microsoft-com:vml" Requires="v">
                <p:oleObj spid="_x0000_s36952" name="Equation" r:id="rId4" imgW="4914900" imgH="508000" progId="Equation.3">
                  <p:embed/>
                </p:oleObj>
              </mc:Choice>
              <mc:Fallback>
                <p:oleObj name="Equation" r:id="rId4" imgW="4914900" imgH="508000" progId="Equation.3">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4192588"/>
                        <a:ext cx="720725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Text Box 74"/>
          <p:cNvSpPr txBox="1">
            <a:spLocks noChangeArrowheads="1"/>
          </p:cNvSpPr>
          <p:nvPr/>
        </p:nvSpPr>
        <p:spPr bwMode="auto">
          <a:xfrm>
            <a:off x="241300" y="436880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Then</a:t>
            </a:r>
            <a:r>
              <a:rPr lang="en-US" sz="1800"/>
              <a:t> </a:t>
            </a:r>
          </a:p>
        </p:txBody>
      </p:sp>
      <p:sp>
        <p:nvSpPr>
          <p:cNvPr id="36871" name="Text Box 75"/>
          <p:cNvSpPr txBox="1">
            <a:spLocks noChangeArrowheads="1"/>
          </p:cNvSpPr>
          <p:nvPr/>
        </p:nvSpPr>
        <p:spPr bwMode="auto">
          <a:xfrm>
            <a:off x="190500" y="5187950"/>
            <a:ext cx="87296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and the only contribution from the bias</a:t>
            </a:r>
            <a:r>
              <a:rPr lang="en-US" sz="1800"/>
              <a:t> </a:t>
            </a:r>
            <a:r>
              <a:rPr lang="en-US"/>
              <a:t>currents will be due to the difference between them , i.e. the </a:t>
            </a:r>
            <a:r>
              <a:rPr lang="en-US" i="1" u="sng"/>
              <a:t>offset</a:t>
            </a:r>
            <a:r>
              <a:rPr lang="en-US"/>
              <a:t> bias current.  </a:t>
            </a:r>
          </a:p>
        </p:txBody>
      </p:sp>
      <p:sp>
        <p:nvSpPr>
          <p:cNvPr id="36872" name="Rectangle 76"/>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6873" name="Text Box 77"/>
          <p:cNvSpPr txBox="1">
            <a:spLocks noChangeArrowheads="1"/>
          </p:cNvSpPr>
          <p:nvPr/>
        </p:nvSpPr>
        <p:spPr bwMode="auto">
          <a:xfrm>
            <a:off x="414338" y="950913"/>
            <a:ext cx="4157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Consider the special case R</a:t>
            </a:r>
            <a:r>
              <a:rPr lang="en-US" baseline="-25000"/>
              <a:t>3</a:t>
            </a:r>
            <a:r>
              <a:rPr lang="en-US"/>
              <a:t>//R</a:t>
            </a:r>
            <a:r>
              <a:rPr lang="en-US" baseline="-25000"/>
              <a:t>4</a:t>
            </a:r>
            <a:r>
              <a:rPr lang="en-US"/>
              <a:t> = R</a:t>
            </a:r>
            <a:r>
              <a:rPr lang="en-US" baseline="-25000"/>
              <a:t>1</a:t>
            </a:r>
            <a:r>
              <a:rPr lang="en-US"/>
              <a:t>//R</a:t>
            </a:r>
            <a:r>
              <a:rPr lang="en-US" baseline="-25000"/>
              <a:t>2</a:t>
            </a:r>
            <a:r>
              <a:rPr lang="en-US"/>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D363414-42E1-473E-9E5B-A9FB455F0513}" type="slidenum">
              <a:rPr lang="en-GB" altLang="en-US" sz="1200" smtClean="0">
                <a:latin typeface="Garamond" pitchFamily="18" charset="0"/>
              </a:rPr>
              <a:pPr eaLnBrk="1" hangingPunct="1"/>
              <a:t>38</a:t>
            </a:fld>
            <a:endParaRPr lang="en-GB" altLang="en-US" sz="1200" smtClean="0">
              <a:latin typeface="Garamond" pitchFamily="18" charset="0"/>
            </a:endParaRPr>
          </a:p>
        </p:txBody>
      </p:sp>
      <p:grpSp>
        <p:nvGrpSpPr>
          <p:cNvPr id="37891" name="Group 2"/>
          <p:cNvGrpSpPr>
            <a:grpSpLocks/>
          </p:cNvGrpSpPr>
          <p:nvPr/>
        </p:nvGrpSpPr>
        <p:grpSpPr bwMode="auto">
          <a:xfrm>
            <a:off x="2636838" y="663575"/>
            <a:ext cx="4538662" cy="2444750"/>
            <a:chOff x="2805" y="1000"/>
            <a:chExt cx="2859" cy="1540"/>
          </a:xfrm>
        </p:grpSpPr>
        <p:sp>
          <p:nvSpPr>
            <p:cNvPr id="37920" name="Line 3"/>
            <p:cNvSpPr>
              <a:spLocks noChangeShapeType="1"/>
            </p:cNvSpPr>
            <p:nvPr/>
          </p:nvSpPr>
          <p:spPr bwMode="auto">
            <a:xfrm flipH="1">
              <a:off x="4052" y="1926"/>
              <a:ext cx="439"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Freeform 4"/>
            <p:cNvSpPr>
              <a:spLocks noEditPoints="1"/>
            </p:cNvSpPr>
            <p:nvPr/>
          </p:nvSpPr>
          <p:spPr bwMode="auto">
            <a:xfrm>
              <a:off x="4297" y="1769"/>
              <a:ext cx="37" cy="100"/>
            </a:xfrm>
            <a:custGeom>
              <a:avLst/>
              <a:gdLst>
                <a:gd name="T0" fmla="*/ 0 w 95"/>
                <a:gd name="T1" fmla="*/ 0 h 253"/>
                <a:gd name="T2" fmla="*/ 0 w 95"/>
                <a:gd name="T3" fmla="*/ 0 h 253"/>
                <a:gd name="T4" fmla="*/ 0 w 95"/>
                <a:gd name="T5" fmla="*/ 0 h 253"/>
                <a:gd name="T6" fmla="*/ 0 w 95"/>
                <a:gd name="T7" fmla="*/ 0 h 253"/>
                <a:gd name="T8" fmla="*/ 0 w 95"/>
                <a:gd name="T9" fmla="*/ 0 h 253"/>
                <a:gd name="T10" fmla="*/ 0 w 95"/>
                <a:gd name="T11" fmla="*/ 0 h 253"/>
                <a:gd name="T12" fmla="*/ 0 w 95"/>
                <a:gd name="T13" fmla="*/ 0 h 253"/>
                <a:gd name="T14" fmla="*/ 0 w 95"/>
                <a:gd name="T15" fmla="*/ 0 h 253"/>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3"/>
                <a:gd name="T26" fmla="*/ 95 w 9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3">
                  <a:moveTo>
                    <a:pt x="32" y="253"/>
                  </a:moveTo>
                  <a:lnTo>
                    <a:pt x="64" y="253"/>
                  </a:lnTo>
                  <a:moveTo>
                    <a:pt x="16" y="236"/>
                  </a:moveTo>
                  <a:lnTo>
                    <a:pt x="79" y="236"/>
                  </a:lnTo>
                  <a:moveTo>
                    <a:pt x="0" y="219"/>
                  </a:moveTo>
                  <a:lnTo>
                    <a:pt x="95" y="219"/>
                  </a:lnTo>
                  <a:moveTo>
                    <a:pt x="48" y="0"/>
                  </a:moveTo>
                  <a:lnTo>
                    <a:pt x="48" y="219"/>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2" name="Oval 5"/>
            <p:cNvSpPr>
              <a:spLocks noChangeArrowheads="1"/>
            </p:cNvSpPr>
            <p:nvPr/>
          </p:nvSpPr>
          <p:spPr bwMode="auto">
            <a:xfrm>
              <a:off x="4046" y="1919"/>
              <a:ext cx="12" cy="13"/>
            </a:xfrm>
            <a:prstGeom prst="ellipse">
              <a:avLst/>
            </a:prstGeom>
            <a:solidFill>
              <a:srgbClr val="FFFFFF"/>
            </a:solidFill>
            <a:ln w="0">
              <a:solidFill>
                <a:srgbClr val="000000"/>
              </a:solidFill>
              <a:round/>
              <a:headEnd/>
              <a:tailEnd/>
            </a:ln>
          </p:spPr>
          <p:txBody>
            <a:bodyPr/>
            <a:lstStyle/>
            <a:p>
              <a:endParaRPr lang="en-US"/>
            </a:p>
          </p:txBody>
        </p:sp>
        <p:sp>
          <p:nvSpPr>
            <p:cNvPr id="37923" name="Oval 6"/>
            <p:cNvSpPr>
              <a:spLocks noChangeArrowheads="1"/>
            </p:cNvSpPr>
            <p:nvPr/>
          </p:nvSpPr>
          <p:spPr bwMode="auto">
            <a:xfrm>
              <a:off x="4046" y="1919"/>
              <a:ext cx="12" cy="13"/>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4" name="Oval 7"/>
            <p:cNvSpPr>
              <a:spLocks noChangeArrowheads="1"/>
            </p:cNvSpPr>
            <p:nvPr/>
          </p:nvSpPr>
          <p:spPr bwMode="auto">
            <a:xfrm>
              <a:off x="4046" y="1701"/>
              <a:ext cx="12" cy="12"/>
            </a:xfrm>
            <a:prstGeom prst="ellipse">
              <a:avLst/>
            </a:prstGeom>
            <a:solidFill>
              <a:srgbClr val="FFFFFF"/>
            </a:solidFill>
            <a:ln w="0">
              <a:solidFill>
                <a:srgbClr val="000000"/>
              </a:solidFill>
              <a:round/>
              <a:headEnd/>
              <a:tailEnd/>
            </a:ln>
          </p:spPr>
          <p:txBody>
            <a:bodyPr/>
            <a:lstStyle/>
            <a:p>
              <a:endParaRPr lang="en-US"/>
            </a:p>
          </p:txBody>
        </p:sp>
        <p:sp>
          <p:nvSpPr>
            <p:cNvPr id="37925" name="Oval 8"/>
            <p:cNvSpPr>
              <a:spLocks noChangeArrowheads="1"/>
            </p:cNvSpPr>
            <p:nvPr/>
          </p:nvSpPr>
          <p:spPr bwMode="auto">
            <a:xfrm>
              <a:off x="4046" y="1701"/>
              <a:ext cx="12"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6" name="Rectangle 9"/>
            <p:cNvSpPr>
              <a:spLocks noChangeArrowheads="1"/>
            </p:cNvSpPr>
            <p:nvPr/>
          </p:nvSpPr>
          <p:spPr bwMode="auto">
            <a:xfrm>
              <a:off x="4146" y="1973"/>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os</a:t>
              </a:r>
              <a:endParaRPr lang="en-US" sz="1800"/>
            </a:p>
          </p:txBody>
        </p:sp>
        <p:sp>
          <p:nvSpPr>
            <p:cNvPr id="37927" name="Rectangle 10"/>
            <p:cNvSpPr>
              <a:spLocks noChangeArrowheads="1"/>
            </p:cNvSpPr>
            <p:nvPr/>
          </p:nvSpPr>
          <p:spPr bwMode="auto">
            <a:xfrm>
              <a:off x="4499" y="1832"/>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7928" name="Rectangle 11"/>
            <p:cNvSpPr>
              <a:spLocks noChangeArrowheads="1"/>
            </p:cNvSpPr>
            <p:nvPr/>
          </p:nvSpPr>
          <p:spPr bwMode="auto">
            <a:xfrm>
              <a:off x="4523" y="166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7929" name="Line 12"/>
            <p:cNvSpPr>
              <a:spLocks noChangeShapeType="1"/>
            </p:cNvSpPr>
            <p:nvPr/>
          </p:nvSpPr>
          <p:spPr bwMode="auto">
            <a:xfrm>
              <a:off x="4491" y="1662"/>
              <a:ext cx="0" cy="30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Line 13"/>
            <p:cNvSpPr>
              <a:spLocks noChangeShapeType="1"/>
            </p:cNvSpPr>
            <p:nvPr/>
          </p:nvSpPr>
          <p:spPr bwMode="auto">
            <a:xfrm flipV="1">
              <a:off x="4491" y="1813"/>
              <a:ext cx="244" cy="14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1" name="Line 14"/>
            <p:cNvSpPr>
              <a:spLocks noChangeShapeType="1"/>
            </p:cNvSpPr>
            <p:nvPr/>
          </p:nvSpPr>
          <p:spPr bwMode="auto">
            <a:xfrm>
              <a:off x="4491" y="1662"/>
              <a:ext cx="244" cy="15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2" name="Line 15"/>
            <p:cNvSpPr>
              <a:spLocks noChangeShapeType="1"/>
            </p:cNvSpPr>
            <p:nvPr/>
          </p:nvSpPr>
          <p:spPr bwMode="auto">
            <a:xfrm flipH="1">
              <a:off x="4050" y="1706"/>
              <a:ext cx="441"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Oval 16"/>
            <p:cNvSpPr>
              <a:spLocks noChangeArrowheads="1"/>
            </p:cNvSpPr>
            <p:nvPr/>
          </p:nvSpPr>
          <p:spPr bwMode="auto">
            <a:xfrm>
              <a:off x="4280" y="1756"/>
              <a:ext cx="71" cy="76"/>
            </a:xfrm>
            <a:prstGeom prst="ellipse">
              <a:avLst/>
            </a:prstGeom>
            <a:solidFill>
              <a:srgbClr val="FFFFFF"/>
            </a:solidFill>
            <a:ln w="0">
              <a:solidFill>
                <a:srgbClr val="000000"/>
              </a:solidFill>
              <a:round/>
              <a:headEnd/>
              <a:tailEnd/>
            </a:ln>
          </p:spPr>
          <p:txBody>
            <a:bodyPr/>
            <a:lstStyle/>
            <a:p>
              <a:endParaRPr lang="en-US"/>
            </a:p>
          </p:txBody>
        </p:sp>
        <p:sp>
          <p:nvSpPr>
            <p:cNvPr id="37934" name="Oval 17"/>
            <p:cNvSpPr>
              <a:spLocks noChangeArrowheads="1"/>
            </p:cNvSpPr>
            <p:nvPr/>
          </p:nvSpPr>
          <p:spPr bwMode="auto">
            <a:xfrm>
              <a:off x="4280" y="1756"/>
              <a:ext cx="71" cy="76"/>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5" name="Line 18"/>
            <p:cNvSpPr>
              <a:spLocks noChangeShapeType="1"/>
            </p:cNvSpPr>
            <p:nvPr/>
          </p:nvSpPr>
          <p:spPr bwMode="auto">
            <a:xfrm flipV="1">
              <a:off x="4316" y="1706"/>
              <a:ext cx="0" cy="5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6" name="Rectangle 19"/>
            <p:cNvSpPr>
              <a:spLocks noChangeArrowheads="1"/>
            </p:cNvSpPr>
            <p:nvPr/>
          </p:nvSpPr>
          <p:spPr bwMode="auto">
            <a:xfrm>
              <a:off x="4213" y="1927"/>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7937" name="Rectangle 20"/>
            <p:cNvSpPr>
              <a:spLocks noChangeArrowheads="1"/>
            </p:cNvSpPr>
            <p:nvPr/>
          </p:nvSpPr>
          <p:spPr bwMode="auto">
            <a:xfrm>
              <a:off x="4372" y="1975"/>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Bp</a:t>
              </a:r>
              <a:endParaRPr lang="en-US" sz="1100" baseline="30000">
                <a:solidFill>
                  <a:srgbClr val="000000"/>
                </a:solidFill>
              </a:endParaRPr>
            </a:p>
          </p:txBody>
        </p:sp>
        <p:sp>
          <p:nvSpPr>
            <p:cNvPr id="37938" name="Oval 21"/>
            <p:cNvSpPr>
              <a:spLocks noChangeArrowheads="1"/>
            </p:cNvSpPr>
            <p:nvPr/>
          </p:nvSpPr>
          <p:spPr bwMode="auto">
            <a:xfrm>
              <a:off x="4310" y="1701"/>
              <a:ext cx="12" cy="12"/>
            </a:xfrm>
            <a:prstGeom prst="ellipse">
              <a:avLst/>
            </a:prstGeom>
            <a:solidFill>
              <a:srgbClr val="000000"/>
            </a:solidFill>
            <a:ln w="0">
              <a:solidFill>
                <a:srgbClr val="000000"/>
              </a:solidFill>
              <a:round/>
              <a:headEnd/>
              <a:tailEnd/>
            </a:ln>
          </p:spPr>
          <p:txBody>
            <a:bodyPr/>
            <a:lstStyle/>
            <a:p>
              <a:endParaRPr lang="en-US"/>
            </a:p>
          </p:txBody>
        </p:sp>
        <p:sp>
          <p:nvSpPr>
            <p:cNvPr id="37939" name="Oval 22"/>
            <p:cNvSpPr>
              <a:spLocks noChangeArrowheads="1"/>
            </p:cNvSpPr>
            <p:nvPr/>
          </p:nvSpPr>
          <p:spPr bwMode="auto">
            <a:xfrm>
              <a:off x="4310" y="1701"/>
              <a:ext cx="12"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0" name="Freeform 23"/>
            <p:cNvSpPr>
              <a:spLocks noEditPoints="1"/>
            </p:cNvSpPr>
            <p:nvPr/>
          </p:nvSpPr>
          <p:spPr bwMode="auto">
            <a:xfrm>
              <a:off x="4297" y="1989"/>
              <a:ext cx="37" cy="99"/>
            </a:xfrm>
            <a:custGeom>
              <a:avLst/>
              <a:gdLst>
                <a:gd name="T0" fmla="*/ 0 w 95"/>
                <a:gd name="T1" fmla="*/ 0 h 254"/>
                <a:gd name="T2" fmla="*/ 0 w 95"/>
                <a:gd name="T3" fmla="*/ 0 h 254"/>
                <a:gd name="T4" fmla="*/ 0 w 95"/>
                <a:gd name="T5" fmla="*/ 0 h 254"/>
                <a:gd name="T6" fmla="*/ 0 w 95"/>
                <a:gd name="T7" fmla="*/ 0 h 254"/>
                <a:gd name="T8" fmla="*/ 0 w 95"/>
                <a:gd name="T9" fmla="*/ 0 h 254"/>
                <a:gd name="T10" fmla="*/ 0 w 95"/>
                <a:gd name="T11" fmla="*/ 0 h 254"/>
                <a:gd name="T12" fmla="*/ 0 w 95"/>
                <a:gd name="T13" fmla="*/ 0 h 254"/>
                <a:gd name="T14" fmla="*/ 0 w 95"/>
                <a:gd name="T15" fmla="*/ 0 h 25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4"/>
                <a:gd name="T26" fmla="*/ 95 w 95"/>
                <a:gd name="T27" fmla="*/ 254 h 2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4">
                  <a:moveTo>
                    <a:pt x="32" y="254"/>
                  </a:moveTo>
                  <a:lnTo>
                    <a:pt x="64" y="254"/>
                  </a:lnTo>
                  <a:moveTo>
                    <a:pt x="16" y="237"/>
                  </a:moveTo>
                  <a:lnTo>
                    <a:pt x="79" y="237"/>
                  </a:lnTo>
                  <a:moveTo>
                    <a:pt x="0" y="220"/>
                  </a:moveTo>
                  <a:lnTo>
                    <a:pt x="95" y="220"/>
                  </a:lnTo>
                  <a:moveTo>
                    <a:pt x="48" y="0"/>
                  </a:moveTo>
                  <a:lnTo>
                    <a:pt x="48" y="22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1" name="Line 24"/>
            <p:cNvSpPr>
              <a:spLocks noChangeShapeType="1"/>
            </p:cNvSpPr>
            <p:nvPr/>
          </p:nvSpPr>
          <p:spPr bwMode="auto">
            <a:xfrm flipV="1">
              <a:off x="4316" y="1926"/>
              <a:ext cx="0" cy="4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2" name="Oval 25"/>
            <p:cNvSpPr>
              <a:spLocks noChangeArrowheads="1"/>
            </p:cNvSpPr>
            <p:nvPr/>
          </p:nvSpPr>
          <p:spPr bwMode="auto">
            <a:xfrm>
              <a:off x="4310" y="1919"/>
              <a:ext cx="12" cy="13"/>
            </a:xfrm>
            <a:prstGeom prst="ellipse">
              <a:avLst/>
            </a:prstGeom>
            <a:solidFill>
              <a:srgbClr val="000000"/>
            </a:solidFill>
            <a:ln w="0">
              <a:solidFill>
                <a:srgbClr val="000000"/>
              </a:solidFill>
              <a:round/>
              <a:headEnd/>
              <a:tailEnd/>
            </a:ln>
          </p:spPr>
          <p:txBody>
            <a:bodyPr/>
            <a:lstStyle/>
            <a:p>
              <a:endParaRPr lang="en-US"/>
            </a:p>
          </p:txBody>
        </p:sp>
        <p:sp>
          <p:nvSpPr>
            <p:cNvPr id="37943" name="Oval 26"/>
            <p:cNvSpPr>
              <a:spLocks noChangeArrowheads="1"/>
            </p:cNvSpPr>
            <p:nvPr/>
          </p:nvSpPr>
          <p:spPr bwMode="auto">
            <a:xfrm>
              <a:off x="4310" y="1919"/>
              <a:ext cx="12" cy="13"/>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4" name="Freeform 27"/>
            <p:cNvSpPr>
              <a:spLocks noEditPoints="1"/>
            </p:cNvSpPr>
            <p:nvPr/>
          </p:nvSpPr>
          <p:spPr bwMode="auto">
            <a:xfrm>
              <a:off x="4109" y="1398"/>
              <a:ext cx="4" cy="852"/>
            </a:xfrm>
            <a:custGeom>
              <a:avLst/>
              <a:gdLst>
                <a:gd name="T0" fmla="*/ 0 w 16"/>
                <a:gd name="T1" fmla="*/ 0 h 4649"/>
                <a:gd name="T2" fmla="*/ 0 w 16"/>
                <a:gd name="T3" fmla="*/ 0 h 4649"/>
                <a:gd name="T4" fmla="*/ 0 w 16"/>
                <a:gd name="T5" fmla="*/ 0 h 4649"/>
                <a:gd name="T6" fmla="*/ 0 w 16"/>
                <a:gd name="T7" fmla="*/ 0 h 4649"/>
                <a:gd name="T8" fmla="*/ 0 w 16"/>
                <a:gd name="T9" fmla="*/ 0 h 4649"/>
                <a:gd name="T10" fmla="*/ 0 w 16"/>
                <a:gd name="T11" fmla="*/ 0 h 4649"/>
                <a:gd name="T12" fmla="*/ 0 w 16"/>
                <a:gd name="T13" fmla="*/ 0 h 4649"/>
                <a:gd name="T14" fmla="*/ 0 w 16"/>
                <a:gd name="T15" fmla="*/ 0 h 4649"/>
                <a:gd name="T16" fmla="*/ 0 w 16"/>
                <a:gd name="T17" fmla="*/ 0 h 4649"/>
                <a:gd name="T18" fmla="*/ 0 w 16"/>
                <a:gd name="T19" fmla="*/ 0 h 4649"/>
                <a:gd name="T20" fmla="*/ 0 w 16"/>
                <a:gd name="T21" fmla="*/ 0 h 4649"/>
                <a:gd name="T22" fmla="*/ 0 w 16"/>
                <a:gd name="T23" fmla="*/ 0 h 4649"/>
                <a:gd name="T24" fmla="*/ 0 w 16"/>
                <a:gd name="T25" fmla="*/ 0 h 4649"/>
                <a:gd name="T26" fmla="*/ 0 w 16"/>
                <a:gd name="T27" fmla="*/ 0 h 4649"/>
                <a:gd name="T28" fmla="*/ 0 w 16"/>
                <a:gd name="T29" fmla="*/ 0 h 4649"/>
                <a:gd name="T30" fmla="*/ 0 w 16"/>
                <a:gd name="T31" fmla="*/ 0 h 4649"/>
                <a:gd name="T32" fmla="*/ 0 w 16"/>
                <a:gd name="T33" fmla="*/ 0 h 4649"/>
                <a:gd name="T34" fmla="*/ 0 w 16"/>
                <a:gd name="T35" fmla="*/ 0 h 4649"/>
                <a:gd name="T36" fmla="*/ 0 w 16"/>
                <a:gd name="T37" fmla="*/ 0 h 4649"/>
                <a:gd name="T38" fmla="*/ 0 w 16"/>
                <a:gd name="T39" fmla="*/ 0 h 4649"/>
                <a:gd name="T40" fmla="*/ 0 w 16"/>
                <a:gd name="T41" fmla="*/ 0 h 4649"/>
                <a:gd name="T42" fmla="*/ 0 w 16"/>
                <a:gd name="T43" fmla="*/ 0 h 4649"/>
                <a:gd name="T44" fmla="*/ 0 w 16"/>
                <a:gd name="T45" fmla="*/ 0 h 4649"/>
                <a:gd name="T46" fmla="*/ 0 w 16"/>
                <a:gd name="T47" fmla="*/ 0 h 4649"/>
                <a:gd name="T48" fmla="*/ 0 w 16"/>
                <a:gd name="T49" fmla="*/ 0 h 4649"/>
                <a:gd name="T50" fmla="*/ 0 w 16"/>
                <a:gd name="T51" fmla="*/ 0 h 4649"/>
                <a:gd name="T52" fmla="*/ 0 w 16"/>
                <a:gd name="T53" fmla="*/ 0 h 4649"/>
                <a:gd name="T54" fmla="*/ 0 w 16"/>
                <a:gd name="T55" fmla="*/ 0 h 4649"/>
                <a:gd name="T56" fmla="*/ 0 w 16"/>
                <a:gd name="T57" fmla="*/ 0 h 4649"/>
                <a:gd name="T58" fmla="*/ 0 w 16"/>
                <a:gd name="T59" fmla="*/ 0 h 4649"/>
                <a:gd name="T60" fmla="*/ 0 w 16"/>
                <a:gd name="T61" fmla="*/ 0 h 4649"/>
                <a:gd name="T62" fmla="*/ 0 w 16"/>
                <a:gd name="T63" fmla="*/ 0 h 4649"/>
                <a:gd name="T64" fmla="*/ 0 w 16"/>
                <a:gd name="T65" fmla="*/ 0 h 4649"/>
                <a:gd name="T66" fmla="*/ 0 w 16"/>
                <a:gd name="T67" fmla="*/ 0 h 4649"/>
                <a:gd name="T68" fmla="*/ 0 w 16"/>
                <a:gd name="T69" fmla="*/ 0 h 4649"/>
                <a:gd name="T70" fmla="*/ 0 w 16"/>
                <a:gd name="T71" fmla="*/ 0 h 4649"/>
                <a:gd name="T72" fmla="*/ 0 w 16"/>
                <a:gd name="T73" fmla="*/ 0 h 4649"/>
                <a:gd name="T74" fmla="*/ 0 w 16"/>
                <a:gd name="T75" fmla="*/ 0 h 4649"/>
                <a:gd name="T76" fmla="*/ 0 w 16"/>
                <a:gd name="T77" fmla="*/ 0 h 4649"/>
                <a:gd name="T78" fmla="*/ 0 w 16"/>
                <a:gd name="T79" fmla="*/ 0 h 4649"/>
                <a:gd name="T80" fmla="*/ 0 w 16"/>
                <a:gd name="T81" fmla="*/ 0 h 4649"/>
                <a:gd name="T82" fmla="*/ 0 w 16"/>
                <a:gd name="T83" fmla="*/ 0 h 4649"/>
                <a:gd name="T84" fmla="*/ 0 w 16"/>
                <a:gd name="T85" fmla="*/ 0 h 4649"/>
                <a:gd name="T86" fmla="*/ 0 w 16"/>
                <a:gd name="T87" fmla="*/ 0 h 4649"/>
                <a:gd name="T88" fmla="*/ 0 w 16"/>
                <a:gd name="T89" fmla="*/ 0 h 4649"/>
                <a:gd name="T90" fmla="*/ 0 w 16"/>
                <a:gd name="T91" fmla="*/ 0 h 4649"/>
                <a:gd name="T92" fmla="*/ 0 w 16"/>
                <a:gd name="T93" fmla="*/ 0 h 4649"/>
                <a:gd name="T94" fmla="*/ 0 w 16"/>
                <a:gd name="T95" fmla="*/ 0 h 4649"/>
                <a:gd name="T96" fmla="*/ 0 w 16"/>
                <a:gd name="T97" fmla="*/ 0 h 4649"/>
                <a:gd name="T98" fmla="*/ 0 w 16"/>
                <a:gd name="T99" fmla="*/ 0 h 4649"/>
                <a:gd name="T100" fmla="*/ 0 w 16"/>
                <a:gd name="T101" fmla="*/ 0 h 4649"/>
                <a:gd name="T102" fmla="*/ 0 w 16"/>
                <a:gd name="T103" fmla="*/ 0 h 4649"/>
                <a:gd name="T104" fmla="*/ 0 w 16"/>
                <a:gd name="T105" fmla="*/ 0 h 4649"/>
                <a:gd name="T106" fmla="*/ 0 w 16"/>
                <a:gd name="T107" fmla="*/ 0 h 4649"/>
                <a:gd name="T108" fmla="*/ 0 w 16"/>
                <a:gd name="T109" fmla="*/ 0 h 4649"/>
                <a:gd name="T110" fmla="*/ 0 w 16"/>
                <a:gd name="T111" fmla="*/ 0 h 46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
                <a:gd name="T169" fmla="*/ 0 h 4649"/>
                <a:gd name="T170" fmla="*/ 16 w 16"/>
                <a:gd name="T171" fmla="*/ 4649 h 46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 h="4649">
                  <a:moveTo>
                    <a:pt x="16" y="8"/>
                  </a:moveTo>
                  <a:lnTo>
                    <a:pt x="16" y="57"/>
                  </a:lnTo>
                  <a:cubicBezTo>
                    <a:pt x="16" y="61"/>
                    <a:pt x="13" y="65"/>
                    <a:pt x="8" y="65"/>
                  </a:cubicBezTo>
                  <a:cubicBezTo>
                    <a:pt x="4" y="65"/>
                    <a:pt x="0" y="61"/>
                    <a:pt x="0" y="57"/>
                  </a:cubicBezTo>
                  <a:lnTo>
                    <a:pt x="0" y="8"/>
                  </a:lnTo>
                  <a:cubicBezTo>
                    <a:pt x="0" y="3"/>
                    <a:pt x="4" y="0"/>
                    <a:pt x="8" y="0"/>
                  </a:cubicBezTo>
                  <a:cubicBezTo>
                    <a:pt x="13" y="0"/>
                    <a:pt x="16" y="3"/>
                    <a:pt x="16" y="8"/>
                  </a:cubicBezTo>
                  <a:close/>
                  <a:moveTo>
                    <a:pt x="16" y="105"/>
                  </a:moveTo>
                  <a:lnTo>
                    <a:pt x="16" y="154"/>
                  </a:lnTo>
                  <a:cubicBezTo>
                    <a:pt x="16" y="159"/>
                    <a:pt x="13" y="162"/>
                    <a:pt x="8" y="162"/>
                  </a:cubicBezTo>
                  <a:cubicBezTo>
                    <a:pt x="4" y="162"/>
                    <a:pt x="0" y="159"/>
                    <a:pt x="0" y="154"/>
                  </a:cubicBezTo>
                  <a:lnTo>
                    <a:pt x="0" y="105"/>
                  </a:lnTo>
                  <a:cubicBezTo>
                    <a:pt x="0" y="101"/>
                    <a:pt x="4" y="97"/>
                    <a:pt x="8" y="97"/>
                  </a:cubicBezTo>
                  <a:cubicBezTo>
                    <a:pt x="13" y="97"/>
                    <a:pt x="16" y="101"/>
                    <a:pt x="16" y="105"/>
                  </a:cubicBezTo>
                  <a:close/>
                  <a:moveTo>
                    <a:pt x="16" y="203"/>
                  </a:moveTo>
                  <a:lnTo>
                    <a:pt x="16" y="252"/>
                  </a:lnTo>
                  <a:cubicBezTo>
                    <a:pt x="16" y="256"/>
                    <a:pt x="13" y="260"/>
                    <a:pt x="8" y="260"/>
                  </a:cubicBezTo>
                  <a:cubicBezTo>
                    <a:pt x="4" y="260"/>
                    <a:pt x="0" y="256"/>
                    <a:pt x="0" y="252"/>
                  </a:cubicBezTo>
                  <a:lnTo>
                    <a:pt x="0" y="203"/>
                  </a:lnTo>
                  <a:cubicBezTo>
                    <a:pt x="0" y="198"/>
                    <a:pt x="4" y="195"/>
                    <a:pt x="8" y="195"/>
                  </a:cubicBezTo>
                  <a:cubicBezTo>
                    <a:pt x="13" y="195"/>
                    <a:pt x="16" y="198"/>
                    <a:pt x="16" y="203"/>
                  </a:cubicBezTo>
                  <a:close/>
                  <a:moveTo>
                    <a:pt x="16" y="301"/>
                  </a:moveTo>
                  <a:lnTo>
                    <a:pt x="16" y="349"/>
                  </a:lnTo>
                  <a:cubicBezTo>
                    <a:pt x="16" y="354"/>
                    <a:pt x="13" y="357"/>
                    <a:pt x="8" y="357"/>
                  </a:cubicBezTo>
                  <a:cubicBezTo>
                    <a:pt x="4" y="357"/>
                    <a:pt x="0" y="354"/>
                    <a:pt x="0" y="349"/>
                  </a:cubicBezTo>
                  <a:lnTo>
                    <a:pt x="0" y="301"/>
                  </a:lnTo>
                  <a:cubicBezTo>
                    <a:pt x="0" y="296"/>
                    <a:pt x="4" y="292"/>
                    <a:pt x="8" y="292"/>
                  </a:cubicBezTo>
                  <a:cubicBezTo>
                    <a:pt x="13" y="292"/>
                    <a:pt x="16" y="296"/>
                    <a:pt x="16" y="301"/>
                  </a:cubicBezTo>
                  <a:close/>
                  <a:moveTo>
                    <a:pt x="16" y="398"/>
                  </a:moveTo>
                  <a:lnTo>
                    <a:pt x="16" y="447"/>
                  </a:lnTo>
                  <a:cubicBezTo>
                    <a:pt x="16" y="451"/>
                    <a:pt x="13" y="455"/>
                    <a:pt x="8" y="455"/>
                  </a:cubicBezTo>
                  <a:cubicBezTo>
                    <a:pt x="4" y="455"/>
                    <a:pt x="0" y="451"/>
                    <a:pt x="0" y="447"/>
                  </a:cubicBezTo>
                  <a:lnTo>
                    <a:pt x="0" y="398"/>
                  </a:lnTo>
                  <a:cubicBezTo>
                    <a:pt x="0" y="394"/>
                    <a:pt x="4" y="390"/>
                    <a:pt x="8" y="390"/>
                  </a:cubicBezTo>
                  <a:cubicBezTo>
                    <a:pt x="13" y="390"/>
                    <a:pt x="16" y="394"/>
                    <a:pt x="16" y="398"/>
                  </a:cubicBezTo>
                  <a:close/>
                  <a:moveTo>
                    <a:pt x="16" y="496"/>
                  </a:moveTo>
                  <a:lnTo>
                    <a:pt x="16" y="544"/>
                  </a:lnTo>
                  <a:cubicBezTo>
                    <a:pt x="16" y="549"/>
                    <a:pt x="13" y="552"/>
                    <a:pt x="8" y="552"/>
                  </a:cubicBezTo>
                  <a:cubicBezTo>
                    <a:pt x="4" y="552"/>
                    <a:pt x="0" y="549"/>
                    <a:pt x="0" y="544"/>
                  </a:cubicBezTo>
                  <a:lnTo>
                    <a:pt x="0" y="496"/>
                  </a:lnTo>
                  <a:cubicBezTo>
                    <a:pt x="0" y="491"/>
                    <a:pt x="4" y="487"/>
                    <a:pt x="8" y="487"/>
                  </a:cubicBezTo>
                  <a:cubicBezTo>
                    <a:pt x="13" y="487"/>
                    <a:pt x="16" y="491"/>
                    <a:pt x="16" y="496"/>
                  </a:cubicBezTo>
                  <a:close/>
                  <a:moveTo>
                    <a:pt x="16" y="593"/>
                  </a:moveTo>
                  <a:lnTo>
                    <a:pt x="16" y="642"/>
                  </a:lnTo>
                  <a:cubicBezTo>
                    <a:pt x="16" y="646"/>
                    <a:pt x="13" y="650"/>
                    <a:pt x="8" y="650"/>
                  </a:cubicBezTo>
                  <a:cubicBezTo>
                    <a:pt x="4" y="650"/>
                    <a:pt x="0" y="646"/>
                    <a:pt x="0" y="642"/>
                  </a:cubicBezTo>
                  <a:lnTo>
                    <a:pt x="0" y="593"/>
                  </a:lnTo>
                  <a:cubicBezTo>
                    <a:pt x="0" y="589"/>
                    <a:pt x="4" y="585"/>
                    <a:pt x="8" y="585"/>
                  </a:cubicBezTo>
                  <a:cubicBezTo>
                    <a:pt x="13" y="585"/>
                    <a:pt x="16" y="589"/>
                    <a:pt x="16" y="593"/>
                  </a:cubicBezTo>
                  <a:close/>
                  <a:moveTo>
                    <a:pt x="16" y="691"/>
                  </a:moveTo>
                  <a:lnTo>
                    <a:pt x="16" y="739"/>
                  </a:lnTo>
                  <a:cubicBezTo>
                    <a:pt x="16" y="744"/>
                    <a:pt x="13" y="748"/>
                    <a:pt x="8" y="748"/>
                  </a:cubicBezTo>
                  <a:cubicBezTo>
                    <a:pt x="4" y="748"/>
                    <a:pt x="0" y="744"/>
                    <a:pt x="0" y="739"/>
                  </a:cubicBezTo>
                  <a:lnTo>
                    <a:pt x="0" y="691"/>
                  </a:lnTo>
                  <a:cubicBezTo>
                    <a:pt x="0" y="686"/>
                    <a:pt x="4" y="683"/>
                    <a:pt x="8" y="683"/>
                  </a:cubicBezTo>
                  <a:cubicBezTo>
                    <a:pt x="13" y="683"/>
                    <a:pt x="16" y="686"/>
                    <a:pt x="16" y="691"/>
                  </a:cubicBezTo>
                  <a:close/>
                  <a:moveTo>
                    <a:pt x="16" y="788"/>
                  </a:moveTo>
                  <a:lnTo>
                    <a:pt x="16" y="837"/>
                  </a:lnTo>
                  <a:cubicBezTo>
                    <a:pt x="16" y="841"/>
                    <a:pt x="13" y="845"/>
                    <a:pt x="8" y="845"/>
                  </a:cubicBezTo>
                  <a:cubicBezTo>
                    <a:pt x="4" y="845"/>
                    <a:pt x="0" y="841"/>
                    <a:pt x="0" y="837"/>
                  </a:cubicBezTo>
                  <a:lnTo>
                    <a:pt x="0" y="788"/>
                  </a:lnTo>
                  <a:cubicBezTo>
                    <a:pt x="0" y="784"/>
                    <a:pt x="4" y="780"/>
                    <a:pt x="8" y="780"/>
                  </a:cubicBezTo>
                  <a:cubicBezTo>
                    <a:pt x="13" y="780"/>
                    <a:pt x="16" y="784"/>
                    <a:pt x="16" y="788"/>
                  </a:cubicBezTo>
                  <a:close/>
                  <a:moveTo>
                    <a:pt x="16" y="886"/>
                  </a:moveTo>
                  <a:lnTo>
                    <a:pt x="16" y="934"/>
                  </a:lnTo>
                  <a:cubicBezTo>
                    <a:pt x="16" y="939"/>
                    <a:pt x="13" y="943"/>
                    <a:pt x="8" y="943"/>
                  </a:cubicBezTo>
                  <a:cubicBezTo>
                    <a:pt x="4" y="943"/>
                    <a:pt x="0" y="939"/>
                    <a:pt x="0" y="934"/>
                  </a:cubicBezTo>
                  <a:lnTo>
                    <a:pt x="0" y="886"/>
                  </a:lnTo>
                  <a:cubicBezTo>
                    <a:pt x="0" y="881"/>
                    <a:pt x="4" y="878"/>
                    <a:pt x="8" y="878"/>
                  </a:cubicBezTo>
                  <a:cubicBezTo>
                    <a:pt x="13" y="878"/>
                    <a:pt x="16" y="881"/>
                    <a:pt x="16" y="886"/>
                  </a:cubicBezTo>
                  <a:close/>
                  <a:moveTo>
                    <a:pt x="16" y="983"/>
                  </a:moveTo>
                  <a:lnTo>
                    <a:pt x="16" y="1032"/>
                  </a:lnTo>
                  <a:cubicBezTo>
                    <a:pt x="16" y="1037"/>
                    <a:pt x="13" y="1040"/>
                    <a:pt x="8" y="1040"/>
                  </a:cubicBezTo>
                  <a:cubicBezTo>
                    <a:pt x="4" y="1040"/>
                    <a:pt x="0" y="1037"/>
                    <a:pt x="0" y="1032"/>
                  </a:cubicBezTo>
                  <a:lnTo>
                    <a:pt x="0" y="983"/>
                  </a:lnTo>
                  <a:cubicBezTo>
                    <a:pt x="0" y="979"/>
                    <a:pt x="4" y="975"/>
                    <a:pt x="8" y="975"/>
                  </a:cubicBezTo>
                  <a:cubicBezTo>
                    <a:pt x="13" y="975"/>
                    <a:pt x="16" y="979"/>
                    <a:pt x="16" y="983"/>
                  </a:cubicBezTo>
                  <a:close/>
                  <a:moveTo>
                    <a:pt x="16" y="1081"/>
                  </a:moveTo>
                  <a:lnTo>
                    <a:pt x="16" y="1130"/>
                  </a:lnTo>
                  <a:cubicBezTo>
                    <a:pt x="16" y="1134"/>
                    <a:pt x="13" y="1138"/>
                    <a:pt x="8" y="1138"/>
                  </a:cubicBezTo>
                  <a:cubicBezTo>
                    <a:pt x="4" y="1138"/>
                    <a:pt x="0" y="1134"/>
                    <a:pt x="0" y="1130"/>
                  </a:cubicBezTo>
                  <a:lnTo>
                    <a:pt x="0" y="1081"/>
                  </a:lnTo>
                  <a:cubicBezTo>
                    <a:pt x="0" y="1076"/>
                    <a:pt x="4" y="1073"/>
                    <a:pt x="8" y="1073"/>
                  </a:cubicBezTo>
                  <a:cubicBezTo>
                    <a:pt x="13" y="1073"/>
                    <a:pt x="16" y="1076"/>
                    <a:pt x="16" y="1081"/>
                  </a:cubicBezTo>
                  <a:close/>
                  <a:moveTo>
                    <a:pt x="16" y="1178"/>
                  </a:moveTo>
                  <a:lnTo>
                    <a:pt x="16" y="1227"/>
                  </a:lnTo>
                  <a:cubicBezTo>
                    <a:pt x="16" y="1232"/>
                    <a:pt x="13" y="1235"/>
                    <a:pt x="8" y="1235"/>
                  </a:cubicBezTo>
                  <a:cubicBezTo>
                    <a:pt x="4" y="1235"/>
                    <a:pt x="0" y="1232"/>
                    <a:pt x="0" y="1227"/>
                  </a:cubicBezTo>
                  <a:lnTo>
                    <a:pt x="0" y="1178"/>
                  </a:lnTo>
                  <a:cubicBezTo>
                    <a:pt x="0" y="1174"/>
                    <a:pt x="4" y="1170"/>
                    <a:pt x="8" y="1170"/>
                  </a:cubicBezTo>
                  <a:cubicBezTo>
                    <a:pt x="13" y="1170"/>
                    <a:pt x="16" y="1174"/>
                    <a:pt x="16" y="1178"/>
                  </a:cubicBezTo>
                  <a:close/>
                  <a:moveTo>
                    <a:pt x="16" y="1276"/>
                  </a:moveTo>
                  <a:lnTo>
                    <a:pt x="16" y="1325"/>
                  </a:lnTo>
                  <a:cubicBezTo>
                    <a:pt x="16" y="1329"/>
                    <a:pt x="13" y="1333"/>
                    <a:pt x="8" y="1333"/>
                  </a:cubicBezTo>
                  <a:cubicBezTo>
                    <a:pt x="4" y="1333"/>
                    <a:pt x="0" y="1329"/>
                    <a:pt x="0" y="1325"/>
                  </a:cubicBezTo>
                  <a:lnTo>
                    <a:pt x="0" y="1276"/>
                  </a:lnTo>
                  <a:cubicBezTo>
                    <a:pt x="0" y="1271"/>
                    <a:pt x="4" y="1268"/>
                    <a:pt x="8" y="1268"/>
                  </a:cubicBezTo>
                  <a:cubicBezTo>
                    <a:pt x="13" y="1268"/>
                    <a:pt x="16" y="1271"/>
                    <a:pt x="16" y="1276"/>
                  </a:cubicBezTo>
                  <a:close/>
                  <a:moveTo>
                    <a:pt x="16" y="1373"/>
                  </a:moveTo>
                  <a:lnTo>
                    <a:pt x="16" y="1422"/>
                  </a:lnTo>
                  <a:cubicBezTo>
                    <a:pt x="16" y="1427"/>
                    <a:pt x="13" y="1430"/>
                    <a:pt x="8" y="1430"/>
                  </a:cubicBezTo>
                  <a:cubicBezTo>
                    <a:pt x="4" y="1430"/>
                    <a:pt x="0" y="1427"/>
                    <a:pt x="0" y="1422"/>
                  </a:cubicBezTo>
                  <a:lnTo>
                    <a:pt x="0" y="1373"/>
                  </a:lnTo>
                  <a:cubicBezTo>
                    <a:pt x="0" y="1369"/>
                    <a:pt x="4" y="1365"/>
                    <a:pt x="8" y="1365"/>
                  </a:cubicBezTo>
                  <a:cubicBezTo>
                    <a:pt x="13" y="1365"/>
                    <a:pt x="16" y="1369"/>
                    <a:pt x="16" y="1373"/>
                  </a:cubicBezTo>
                  <a:close/>
                  <a:moveTo>
                    <a:pt x="16" y="1471"/>
                  </a:moveTo>
                  <a:lnTo>
                    <a:pt x="16" y="1520"/>
                  </a:lnTo>
                  <a:cubicBezTo>
                    <a:pt x="16" y="1524"/>
                    <a:pt x="13" y="1528"/>
                    <a:pt x="8" y="1528"/>
                  </a:cubicBezTo>
                  <a:cubicBezTo>
                    <a:pt x="4" y="1528"/>
                    <a:pt x="0" y="1524"/>
                    <a:pt x="0" y="1520"/>
                  </a:cubicBezTo>
                  <a:lnTo>
                    <a:pt x="0" y="1471"/>
                  </a:lnTo>
                  <a:cubicBezTo>
                    <a:pt x="0" y="1466"/>
                    <a:pt x="4" y="1463"/>
                    <a:pt x="8" y="1463"/>
                  </a:cubicBezTo>
                  <a:cubicBezTo>
                    <a:pt x="13" y="1463"/>
                    <a:pt x="16" y="1466"/>
                    <a:pt x="16" y="1471"/>
                  </a:cubicBezTo>
                  <a:close/>
                  <a:moveTo>
                    <a:pt x="16" y="1568"/>
                  </a:moveTo>
                  <a:lnTo>
                    <a:pt x="16" y="1617"/>
                  </a:lnTo>
                  <a:cubicBezTo>
                    <a:pt x="16" y="1622"/>
                    <a:pt x="13" y="1625"/>
                    <a:pt x="8" y="1625"/>
                  </a:cubicBezTo>
                  <a:cubicBezTo>
                    <a:pt x="4" y="1625"/>
                    <a:pt x="0" y="1622"/>
                    <a:pt x="0" y="1617"/>
                  </a:cubicBezTo>
                  <a:lnTo>
                    <a:pt x="0" y="1568"/>
                  </a:lnTo>
                  <a:cubicBezTo>
                    <a:pt x="0" y="1564"/>
                    <a:pt x="4" y="1560"/>
                    <a:pt x="8" y="1560"/>
                  </a:cubicBezTo>
                  <a:cubicBezTo>
                    <a:pt x="13" y="1560"/>
                    <a:pt x="16" y="1564"/>
                    <a:pt x="16" y="1568"/>
                  </a:cubicBezTo>
                  <a:close/>
                  <a:moveTo>
                    <a:pt x="16" y="1666"/>
                  </a:moveTo>
                  <a:lnTo>
                    <a:pt x="16" y="1715"/>
                  </a:lnTo>
                  <a:cubicBezTo>
                    <a:pt x="16" y="1719"/>
                    <a:pt x="13" y="1723"/>
                    <a:pt x="8" y="1723"/>
                  </a:cubicBezTo>
                  <a:cubicBezTo>
                    <a:pt x="4" y="1723"/>
                    <a:pt x="0" y="1719"/>
                    <a:pt x="0" y="1715"/>
                  </a:cubicBezTo>
                  <a:lnTo>
                    <a:pt x="0" y="1666"/>
                  </a:lnTo>
                  <a:cubicBezTo>
                    <a:pt x="0" y="1662"/>
                    <a:pt x="4" y="1658"/>
                    <a:pt x="8" y="1658"/>
                  </a:cubicBezTo>
                  <a:cubicBezTo>
                    <a:pt x="13" y="1658"/>
                    <a:pt x="16" y="1662"/>
                    <a:pt x="16" y="1666"/>
                  </a:cubicBezTo>
                  <a:close/>
                  <a:moveTo>
                    <a:pt x="16" y="1764"/>
                  </a:moveTo>
                  <a:lnTo>
                    <a:pt x="16" y="1812"/>
                  </a:lnTo>
                  <a:cubicBezTo>
                    <a:pt x="16" y="1817"/>
                    <a:pt x="13" y="1820"/>
                    <a:pt x="8" y="1820"/>
                  </a:cubicBezTo>
                  <a:cubicBezTo>
                    <a:pt x="4" y="1820"/>
                    <a:pt x="0" y="1817"/>
                    <a:pt x="0" y="1812"/>
                  </a:cubicBezTo>
                  <a:lnTo>
                    <a:pt x="0" y="1764"/>
                  </a:lnTo>
                  <a:cubicBezTo>
                    <a:pt x="0" y="1759"/>
                    <a:pt x="4" y="1755"/>
                    <a:pt x="8" y="1755"/>
                  </a:cubicBezTo>
                  <a:cubicBezTo>
                    <a:pt x="13" y="1755"/>
                    <a:pt x="16" y="1759"/>
                    <a:pt x="16" y="1764"/>
                  </a:cubicBezTo>
                  <a:close/>
                  <a:moveTo>
                    <a:pt x="16" y="1861"/>
                  </a:moveTo>
                  <a:lnTo>
                    <a:pt x="16" y="1910"/>
                  </a:lnTo>
                  <a:cubicBezTo>
                    <a:pt x="16" y="1914"/>
                    <a:pt x="13" y="1918"/>
                    <a:pt x="8" y="1918"/>
                  </a:cubicBezTo>
                  <a:cubicBezTo>
                    <a:pt x="4" y="1918"/>
                    <a:pt x="0" y="1914"/>
                    <a:pt x="0" y="1910"/>
                  </a:cubicBezTo>
                  <a:lnTo>
                    <a:pt x="0" y="1861"/>
                  </a:lnTo>
                  <a:cubicBezTo>
                    <a:pt x="0" y="1857"/>
                    <a:pt x="4" y="1853"/>
                    <a:pt x="8" y="1853"/>
                  </a:cubicBezTo>
                  <a:cubicBezTo>
                    <a:pt x="13" y="1853"/>
                    <a:pt x="16" y="1857"/>
                    <a:pt x="16" y="1861"/>
                  </a:cubicBezTo>
                  <a:close/>
                  <a:moveTo>
                    <a:pt x="16" y="1959"/>
                  </a:moveTo>
                  <a:lnTo>
                    <a:pt x="16" y="2007"/>
                  </a:lnTo>
                  <a:cubicBezTo>
                    <a:pt x="16" y="2012"/>
                    <a:pt x="13" y="2016"/>
                    <a:pt x="8" y="2016"/>
                  </a:cubicBezTo>
                  <a:cubicBezTo>
                    <a:pt x="4" y="2016"/>
                    <a:pt x="0" y="2012"/>
                    <a:pt x="0" y="2007"/>
                  </a:cubicBezTo>
                  <a:lnTo>
                    <a:pt x="0" y="1959"/>
                  </a:lnTo>
                  <a:cubicBezTo>
                    <a:pt x="0" y="1954"/>
                    <a:pt x="4" y="1950"/>
                    <a:pt x="8" y="1950"/>
                  </a:cubicBezTo>
                  <a:cubicBezTo>
                    <a:pt x="13" y="1950"/>
                    <a:pt x="16" y="1954"/>
                    <a:pt x="16" y="1959"/>
                  </a:cubicBezTo>
                  <a:close/>
                  <a:moveTo>
                    <a:pt x="16" y="2056"/>
                  </a:moveTo>
                  <a:lnTo>
                    <a:pt x="16" y="2105"/>
                  </a:lnTo>
                  <a:cubicBezTo>
                    <a:pt x="16" y="2109"/>
                    <a:pt x="13" y="2113"/>
                    <a:pt x="8" y="2113"/>
                  </a:cubicBezTo>
                  <a:cubicBezTo>
                    <a:pt x="4" y="2113"/>
                    <a:pt x="0" y="2109"/>
                    <a:pt x="0" y="2105"/>
                  </a:cubicBezTo>
                  <a:lnTo>
                    <a:pt x="0" y="2056"/>
                  </a:lnTo>
                  <a:cubicBezTo>
                    <a:pt x="0" y="2052"/>
                    <a:pt x="4" y="2048"/>
                    <a:pt x="8" y="2048"/>
                  </a:cubicBezTo>
                  <a:cubicBezTo>
                    <a:pt x="13" y="2048"/>
                    <a:pt x="16" y="2052"/>
                    <a:pt x="16" y="2056"/>
                  </a:cubicBezTo>
                  <a:close/>
                  <a:moveTo>
                    <a:pt x="16" y="2154"/>
                  </a:moveTo>
                  <a:lnTo>
                    <a:pt x="16" y="2202"/>
                  </a:lnTo>
                  <a:cubicBezTo>
                    <a:pt x="16" y="2207"/>
                    <a:pt x="13" y="2211"/>
                    <a:pt x="8" y="2211"/>
                  </a:cubicBezTo>
                  <a:cubicBezTo>
                    <a:pt x="4" y="2211"/>
                    <a:pt x="0" y="2207"/>
                    <a:pt x="0" y="2202"/>
                  </a:cubicBezTo>
                  <a:lnTo>
                    <a:pt x="0" y="2154"/>
                  </a:lnTo>
                  <a:cubicBezTo>
                    <a:pt x="0" y="2149"/>
                    <a:pt x="4" y="2146"/>
                    <a:pt x="8" y="2146"/>
                  </a:cubicBezTo>
                  <a:cubicBezTo>
                    <a:pt x="13" y="2146"/>
                    <a:pt x="16" y="2149"/>
                    <a:pt x="16" y="2154"/>
                  </a:cubicBezTo>
                  <a:close/>
                  <a:moveTo>
                    <a:pt x="16" y="2251"/>
                  </a:moveTo>
                  <a:lnTo>
                    <a:pt x="16" y="2300"/>
                  </a:lnTo>
                  <a:cubicBezTo>
                    <a:pt x="16" y="2304"/>
                    <a:pt x="13" y="2308"/>
                    <a:pt x="8" y="2308"/>
                  </a:cubicBezTo>
                  <a:cubicBezTo>
                    <a:pt x="4" y="2308"/>
                    <a:pt x="0" y="2304"/>
                    <a:pt x="0" y="2300"/>
                  </a:cubicBezTo>
                  <a:lnTo>
                    <a:pt x="0" y="2251"/>
                  </a:lnTo>
                  <a:cubicBezTo>
                    <a:pt x="0" y="2247"/>
                    <a:pt x="4" y="2243"/>
                    <a:pt x="8" y="2243"/>
                  </a:cubicBezTo>
                  <a:cubicBezTo>
                    <a:pt x="13" y="2243"/>
                    <a:pt x="16" y="2247"/>
                    <a:pt x="16" y="2251"/>
                  </a:cubicBezTo>
                  <a:close/>
                  <a:moveTo>
                    <a:pt x="16" y="2349"/>
                  </a:moveTo>
                  <a:lnTo>
                    <a:pt x="16" y="2398"/>
                  </a:lnTo>
                  <a:cubicBezTo>
                    <a:pt x="16" y="2402"/>
                    <a:pt x="13" y="2406"/>
                    <a:pt x="8" y="2406"/>
                  </a:cubicBezTo>
                  <a:cubicBezTo>
                    <a:pt x="4" y="2406"/>
                    <a:pt x="0" y="2402"/>
                    <a:pt x="0" y="2398"/>
                  </a:cubicBezTo>
                  <a:lnTo>
                    <a:pt x="0" y="2349"/>
                  </a:lnTo>
                  <a:cubicBezTo>
                    <a:pt x="0" y="2344"/>
                    <a:pt x="4" y="2341"/>
                    <a:pt x="8" y="2341"/>
                  </a:cubicBezTo>
                  <a:cubicBezTo>
                    <a:pt x="13" y="2341"/>
                    <a:pt x="16" y="2344"/>
                    <a:pt x="16" y="2349"/>
                  </a:cubicBezTo>
                  <a:close/>
                  <a:moveTo>
                    <a:pt x="16" y="2446"/>
                  </a:moveTo>
                  <a:lnTo>
                    <a:pt x="16" y="2495"/>
                  </a:lnTo>
                  <a:cubicBezTo>
                    <a:pt x="16" y="2500"/>
                    <a:pt x="13" y="2503"/>
                    <a:pt x="8" y="2503"/>
                  </a:cubicBezTo>
                  <a:cubicBezTo>
                    <a:pt x="4" y="2503"/>
                    <a:pt x="0" y="2500"/>
                    <a:pt x="0" y="2495"/>
                  </a:cubicBezTo>
                  <a:lnTo>
                    <a:pt x="0" y="2446"/>
                  </a:lnTo>
                  <a:cubicBezTo>
                    <a:pt x="0" y="2442"/>
                    <a:pt x="4" y="2438"/>
                    <a:pt x="8" y="2438"/>
                  </a:cubicBezTo>
                  <a:cubicBezTo>
                    <a:pt x="13" y="2438"/>
                    <a:pt x="16" y="2442"/>
                    <a:pt x="16" y="2446"/>
                  </a:cubicBezTo>
                  <a:close/>
                  <a:moveTo>
                    <a:pt x="16" y="2544"/>
                  </a:moveTo>
                  <a:lnTo>
                    <a:pt x="16" y="2593"/>
                  </a:lnTo>
                  <a:cubicBezTo>
                    <a:pt x="16" y="2597"/>
                    <a:pt x="13" y="2601"/>
                    <a:pt x="8" y="2601"/>
                  </a:cubicBezTo>
                  <a:cubicBezTo>
                    <a:pt x="4" y="2601"/>
                    <a:pt x="0" y="2597"/>
                    <a:pt x="0" y="2593"/>
                  </a:cubicBezTo>
                  <a:lnTo>
                    <a:pt x="0" y="2544"/>
                  </a:lnTo>
                  <a:cubicBezTo>
                    <a:pt x="0" y="2539"/>
                    <a:pt x="4" y="2536"/>
                    <a:pt x="8" y="2536"/>
                  </a:cubicBezTo>
                  <a:cubicBezTo>
                    <a:pt x="13" y="2536"/>
                    <a:pt x="16" y="2539"/>
                    <a:pt x="16" y="2544"/>
                  </a:cubicBezTo>
                  <a:close/>
                  <a:moveTo>
                    <a:pt x="16" y="2641"/>
                  </a:moveTo>
                  <a:lnTo>
                    <a:pt x="16" y="2690"/>
                  </a:lnTo>
                  <a:cubicBezTo>
                    <a:pt x="16" y="2695"/>
                    <a:pt x="13" y="2698"/>
                    <a:pt x="8" y="2698"/>
                  </a:cubicBezTo>
                  <a:cubicBezTo>
                    <a:pt x="4" y="2698"/>
                    <a:pt x="0" y="2695"/>
                    <a:pt x="0" y="2690"/>
                  </a:cubicBezTo>
                  <a:lnTo>
                    <a:pt x="0" y="2641"/>
                  </a:lnTo>
                  <a:cubicBezTo>
                    <a:pt x="0" y="2637"/>
                    <a:pt x="4" y="2633"/>
                    <a:pt x="8" y="2633"/>
                  </a:cubicBezTo>
                  <a:cubicBezTo>
                    <a:pt x="13" y="2633"/>
                    <a:pt x="16" y="2637"/>
                    <a:pt x="16" y="2641"/>
                  </a:cubicBezTo>
                  <a:close/>
                  <a:moveTo>
                    <a:pt x="16" y="2739"/>
                  </a:moveTo>
                  <a:lnTo>
                    <a:pt x="16" y="2788"/>
                  </a:lnTo>
                  <a:cubicBezTo>
                    <a:pt x="16" y="2792"/>
                    <a:pt x="13" y="2796"/>
                    <a:pt x="8" y="2796"/>
                  </a:cubicBezTo>
                  <a:cubicBezTo>
                    <a:pt x="4" y="2796"/>
                    <a:pt x="0" y="2792"/>
                    <a:pt x="0" y="2788"/>
                  </a:cubicBezTo>
                  <a:lnTo>
                    <a:pt x="0" y="2739"/>
                  </a:lnTo>
                  <a:cubicBezTo>
                    <a:pt x="0" y="2734"/>
                    <a:pt x="4" y="2731"/>
                    <a:pt x="8" y="2731"/>
                  </a:cubicBezTo>
                  <a:cubicBezTo>
                    <a:pt x="13" y="2731"/>
                    <a:pt x="16" y="2734"/>
                    <a:pt x="16" y="2739"/>
                  </a:cubicBezTo>
                  <a:close/>
                  <a:moveTo>
                    <a:pt x="16" y="2836"/>
                  </a:moveTo>
                  <a:lnTo>
                    <a:pt x="16" y="2885"/>
                  </a:lnTo>
                  <a:cubicBezTo>
                    <a:pt x="16" y="2890"/>
                    <a:pt x="13" y="2893"/>
                    <a:pt x="8" y="2893"/>
                  </a:cubicBezTo>
                  <a:cubicBezTo>
                    <a:pt x="4" y="2893"/>
                    <a:pt x="0" y="2890"/>
                    <a:pt x="0" y="2885"/>
                  </a:cubicBezTo>
                  <a:lnTo>
                    <a:pt x="0" y="2836"/>
                  </a:lnTo>
                  <a:cubicBezTo>
                    <a:pt x="0" y="2832"/>
                    <a:pt x="4" y="2828"/>
                    <a:pt x="8" y="2828"/>
                  </a:cubicBezTo>
                  <a:cubicBezTo>
                    <a:pt x="13" y="2828"/>
                    <a:pt x="16" y="2832"/>
                    <a:pt x="16" y="2836"/>
                  </a:cubicBezTo>
                  <a:close/>
                  <a:moveTo>
                    <a:pt x="16" y="2934"/>
                  </a:moveTo>
                  <a:lnTo>
                    <a:pt x="16" y="2983"/>
                  </a:lnTo>
                  <a:cubicBezTo>
                    <a:pt x="16" y="2987"/>
                    <a:pt x="13" y="2991"/>
                    <a:pt x="8" y="2991"/>
                  </a:cubicBezTo>
                  <a:cubicBezTo>
                    <a:pt x="4" y="2991"/>
                    <a:pt x="0" y="2987"/>
                    <a:pt x="0" y="2983"/>
                  </a:cubicBezTo>
                  <a:lnTo>
                    <a:pt x="0" y="2934"/>
                  </a:lnTo>
                  <a:cubicBezTo>
                    <a:pt x="0" y="2929"/>
                    <a:pt x="4" y="2926"/>
                    <a:pt x="8" y="2926"/>
                  </a:cubicBezTo>
                  <a:cubicBezTo>
                    <a:pt x="13" y="2926"/>
                    <a:pt x="16" y="2929"/>
                    <a:pt x="16" y="2934"/>
                  </a:cubicBezTo>
                  <a:close/>
                  <a:moveTo>
                    <a:pt x="16" y="3032"/>
                  </a:moveTo>
                  <a:lnTo>
                    <a:pt x="16" y="3080"/>
                  </a:lnTo>
                  <a:cubicBezTo>
                    <a:pt x="16" y="3085"/>
                    <a:pt x="13" y="3088"/>
                    <a:pt x="8" y="3088"/>
                  </a:cubicBezTo>
                  <a:cubicBezTo>
                    <a:pt x="4" y="3088"/>
                    <a:pt x="0" y="3085"/>
                    <a:pt x="0" y="3080"/>
                  </a:cubicBezTo>
                  <a:lnTo>
                    <a:pt x="0" y="3032"/>
                  </a:lnTo>
                  <a:cubicBezTo>
                    <a:pt x="0" y="3027"/>
                    <a:pt x="4" y="3023"/>
                    <a:pt x="8" y="3023"/>
                  </a:cubicBezTo>
                  <a:cubicBezTo>
                    <a:pt x="13" y="3023"/>
                    <a:pt x="16" y="3027"/>
                    <a:pt x="16" y="3032"/>
                  </a:cubicBezTo>
                  <a:close/>
                  <a:moveTo>
                    <a:pt x="16" y="3129"/>
                  </a:moveTo>
                  <a:lnTo>
                    <a:pt x="16" y="3178"/>
                  </a:lnTo>
                  <a:cubicBezTo>
                    <a:pt x="16" y="3182"/>
                    <a:pt x="13" y="3186"/>
                    <a:pt x="8" y="3186"/>
                  </a:cubicBezTo>
                  <a:cubicBezTo>
                    <a:pt x="4" y="3186"/>
                    <a:pt x="0" y="3182"/>
                    <a:pt x="0" y="3178"/>
                  </a:cubicBezTo>
                  <a:lnTo>
                    <a:pt x="0" y="3129"/>
                  </a:lnTo>
                  <a:cubicBezTo>
                    <a:pt x="0" y="3125"/>
                    <a:pt x="4" y="3121"/>
                    <a:pt x="8" y="3121"/>
                  </a:cubicBezTo>
                  <a:cubicBezTo>
                    <a:pt x="13" y="3121"/>
                    <a:pt x="16" y="3125"/>
                    <a:pt x="16" y="3129"/>
                  </a:cubicBezTo>
                  <a:close/>
                  <a:moveTo>
                    <a:pt x="16" y="3227"/>
                  </a:moveTo>
                  <a:lnTo>
                    <a:pt x="16" y="3275"/>
                  </a:lnTo>
                  <a:cubicBezTo>
                    <a:pt x="16" y="3280"/>
                    <a:pt x="13" y="3283"/>
                    <a:pt x="8" y="3283"/>
                  </a:cubicBezTo>
                  <a:cubicBezTo>
                    <a:pt x="4" y="3283"/>
                    <a:pt x="0" y="3280"/>
                    <a:pt x="0" y="3275"/>
                  </a:cubicBezTo>
                  <a:lnTo>
                    <a:pt x="0" y="3227"/>
                  </a:lnTo>
                  <a:cubicBezTo>
                    <a:pt x="0" y="3222"/>
                    <a:pt x="4" y="3218"/>
                    <a:pt x="8" y="3218"/>
                  </a:cubicBezTo>
                  <a:cubicBezTo>
                    <a:pt x="13" y="3218"/>
                    <a:pt x="16" y="3222"/>
                    <a:pt x="16" y="3227"/>
                  </a:cubicBezTo>
                  <a:close/>
                  <a:moveTo>
                    <a:pt x="16" y="3324"/>
                  </a:moveTo>
                  <a:lnTo>
                    <a:pt x="16" y="3373"/>
                  </a:lnTo>
                  <a:cubicBezTo>
                    <a:pt x="16" y="3377"/>
                    <a:pt x="13" y="3381"/>
                    <a:pt x="8" y="3381"/>
                  </a:cubicBezTo>
                  <a:cubicBezTo>
                    <a:pt x="4" y="3381"/>
                    <a:pt x="0" y="3377"/>
                    <a:pt x="0" y="3373"/>
                  </a:cubicBezTo>
                  <a:lnTo>
                    <a:pt x="0" y="3324"/>
                  </a:lnTo>
                  <a:cubicBezTo>
                    <a:pt x="0" y="3320"/>
                    <a:pt x="4" y="3316"/>
                    <a:pt x="8" y="3316"/>
                  </a:cubicBezTo>
                  <a:cubicBezTo>
                    <a:pt x="13" y="3316"/>
                    <a:pt x="16" y="3320"/>
                    <a:pt x="16" y="3324"/>
                  </a:cubicBezTo>
                  <a:close/>
                  <a:moveTo>
                    <a:pt x="16" y="3422"/>
                  </a:moveTo>
                  <a:lnTo>
                    <a:pt x="16" y="3470"/>
                  </a:lnTo>
                  <a:cubicBezTo>
                    <a:pt x="16" y="3475"/>
                    <a:pt x="13" y="3479"/>
                    <a:pt x="8" y="3479"/>
                  </a:cubicBezTo>
                  <a:cubicBezTo>
                    <a:pt x="4" y="3479"/>
                    <a:pt x="0" y="3475"/>
                    <a:pt x="0" y="3470"/>
                  </a:cubicBezTo>
                  <a:lnTo>
                    <a:pt x="0" y="3422"/>
                  </a:lnTo>
                  <a:cubicBezTo>
                    <a:pt x="0" y="3417"/>
                    <a:pt x="4" y="3414"/>
                    <a:pt x="8" y="3414"/>
                  </a:cubicBezTo>
                  <a:cubicBezTo>
                    <a:pt x="13" y="3414"/>
                    <a:pt x="16" y="3417"/>
                    <a:pt x="16" y="3422"/>
                  </a:cubicBezTo>
                  <a:close/>
                  <a:moveTo>
                    <a:pt x="16" y="3519"/>
                  </a:moveTo>
                  <a:lnTo>
                    <a:pt x="16" y="3568"/>
                  </a:lnTo>
                  <a:cubicBezTo>
                    <a:pt x="16" y="3572"/>
                    <a:pt x="13" y="3576"/>
                    <a:pt x="8" y="3576"/>
                  </a:cubicBezTo>
                  <a:cubicBezTo>
                    <a:pt x="4" y="3576"/>
                    <a:pt x="0" y="3572"/>
                    <a:pt x="0" y="3568"/>
                  </a:cubicBezTo>
                  <a:lnTo>
                    <a:pt x="0" y="3519"/>
                  </a:lnTo>
                  <a:cubicBezTo>
                    <a:pt x="0" y="3515"/>
                    <a:pt x="4" y="3511"/>
                    <a:pt x="8" y="3511"/>
                  </a:cubicBezTo>
                  <a:cubicBezTo>
                    <a:pt x="13" y="3511"/>
                    <a:pt x="16" y="3515"/>
                    <a:pt x="16" y="3519"/>
                  </a:cubicBezTo>
                  <a:close/>
                  <a:moveTo>
                    <a:pt x="16" y="3617"/>
                  </a:moveTo>
                  <a:lnTo>
                    <a:pt x="16" y="3666"/>
                  </a:lnTo>
                  <a:cubicBezTo>
                    <a:pt x="16" y="3670"/>
                    <a:pt x="13" y="3674"/>
                    <a:pt x="8" y="3674"/>
                  </a:cubicBezTo>
                  <a:cubicBezTo>
                    <a:pt x="4" y="3674"/>
                    <a:pt x="0" y="3670"/>
                    <a:pt x="0" y="3666"/>
                  </a:cubicBezTo>
                  <a:lnTo>
                    <a:pt x="0" y="3617"/>
                  </a:lnTo>
                  <a:cubicBezTo>
                    <a:pt x="0" y="3612"/>
                    <a:pt x="4" y="3609"/>
                    <a:pt x="8" y="3609"/>
                  </a:cubicBezTo>
                  <a:cubicBezTo>
                    <a:pt x="13" y="3609"/>
                    <a:pt x="16" y="3612"/>
                    <a:pt x="16" y="3617"/>
                  </a:cubicBezTo>
                  <a:close/>
                  <a:moveTo>
                    <a:pt x="16" y="3714"/>
                  </a:moveTo>
                  <a:lnTo>
                    <a:pt x="16" y="3763"/>
                  </a:lnTo>
                  <a:cubicBezTo>
                    <a:pt x="16" y="3768"/>
                    <a:pt x="13" y="3771"/>
                    <a:pt x="8" y="3771"/>
                  </a:cubicBezTo>
                  <a:cubicBezTo>
                    <a:pt x="4" y="3771"/>
                    <a:pt x="0" y="3768"/>
                    <a:pt x="0" y="3763"/>
                  </a:cubicBezTo>
                  <a:lnTo>
                    <a:pt x="0" y="3714"/>
                  </a:lnTo>
                  <a:cubicBezTo>
                    <a:pt x="0" y="3710"/>
                    <a:pt x="4" y="3706"/>
                    <a:pt x="8" y="3706"/>
                  </a:cubicBezTo>
                  <a:cubicBezTo>
                    <a:pt x="13" y="3706"/>
                    <a:pt x="16" y="3710"/>
                    <a:pt x="16" y="3714"/>
                  </a:cubicBezTo>
                  <a:close/>
                  <a:moveTo>
                    <a:pt x="16" y="3812"/>
                  </a:moveTo>
                  <a:lnTo>
                    <a:pt x="16" y="3861"/>
                  </a:lnTo>
                  <a:cubicBezTo>
                    <a:pt x="16" y="3865"/>
                    <a:pt x="13" y="3869"/>
                    <a:pt x="8" y="3869"/>
                  </a:cubicBezTo>
                  <a:cubicBezTo>
                    <a:pt x="4" y="3869"/>
                    <a:pt x="0" y="3865"/>
                    <a:pt x="0" y="3861"/>
                  </a:cubicBezTo>
                  <a:lnTo>
                    <a:pt x="0" y="3812"/>
                  </a:lnTo>
                  <a:cubicBezTo>
                    <a:pt x="0" y="3807"/>
                    <a:pt x="4" y="3804"/>
                    <a:pt x="8" y="3804"/>
                  </a:cubicBezTo>
                  <a:cubicBezTo>
                    <a:pt x="13" y="3804"/>
                    <a:pt x="16" y="3807"/>
                    <a:pt x="16" y="3812"/>
                  </a:cubicBezTo>
                  <a:close/>
                  <a:moveTo>
                    <a:pt x="16" y="3909"/>
                  </a:moveTo>
                  <a:lnTo>
                    <a:pt x="16" y="3958"/>
                  </a:lnTo>
                  <a:cubicBezTo>
                    <a:pt x="16" y="3963"/>
                    <a:pt x="13" y="3966"/>
                    <a:pt x="8" y="3966"/>
                  </a:cubicBezTo>
                  <a:cubicBezTo>
                    <a:pt x="4" y="3966"/>
                    <a:pt x="0" y="3963"/>
                    <a:pt x="0" y="3958"/>
                  </a:cubicBezTo>
                  <a:lnTo>
                    <a:pt x="0" y="3909"/>
                  </a:lnTo>
                  <a:cubicBezTo>
                    <a:pt x="0" y="3905"/>
                    <a:pt x="4" y="3901"/>
                    <a:pt x="8" y="3901"/>
                  </a:cubicBezTo>
                  <a:cubicBezTo>
                    <a:pt x="13" y="3901"/>
                    <a:pt x="16" y="3905"/>
                    <a:pt x="16" y="3909"/>
                  </a:cubicBezTo>
                  <a:close/>
                  <a:moveTo>
                    <a:pt x="16" y="4007"/>
                  </a:moveTo>
                  <a:lnTo>
                    <a:pt x="16" y="4056"/>
                  </a:lnTo>
                  <a:cubicBezTo>
                    <a:pt x="16" y="4060"/>
                    <a:pt x="13" y="4064"/>
                    <a:pt x="8" y="4064"/>
                  </a:cubicBezTo>
                  <a:cubicBezTo>
                    <a:pt x="4" y="4064"/>
                    <a:pt x="0" y="4060"/>
                    <a:pt x="0" y="4056"/>
                  </a:cubicBezTo>
                  <a:lnTo>
                    <a:pt x="0" y="4007"/>
                  </a:lnTo>
                  <a:cubicBezTo>
                    <a:pt x="0" y="4002"/>
                    <a:pt x="4" y="3999"/>
                    <a:pt x="8" y="3999"/>
                  </a:cubicBezTo>
                  <a:cubicBezTo>
                    <a:pt x="13" y="3999"/>
                    <a:pt x="16" y="4002"/>
                    <a:pt x="16" y="4007"/>
                  </a:cubicBezTo>
                  <a:close/>
                  <a:moveTo>
                    <a:pt x="16" y="4104"/>
                  </a:moveTo>
                  <a:lnTo>
                    <a:pt x="16" y="4153"/>
                  </a:lnTo>
                  <a:cubicBezTo>
                    <a:pt x="16" y="4158"/>
                    <a:pt x="13" y="4161"/>
                    <a:pt x="8" y="4161"/>
                  </a:cubicBezTo>
                  <a:cubicBezTo>
                    <a:pt x="4" y="4161"/>
                    <a:pt x="0" y="4158"/>
                    <a:pt x="0" y="4153"/>
                  </a:cubicBezTo>
                  <a:lnTo>
                    <a:pt x="0" y="4104"/>
                  </a:lnTo>
                  <a:cubicBezTo>
                    <a:pt x="0" y="4100"/>
                    <a:pt x="4" y="4096"/>
                    <a:pt x="8" y="4096"/>
                  </a:cubicBezTo>
                  <a:cubicBezTo>
                    <a:pt x="13" y="4096"/>
                    <a:pt x="16" y="4100"/>
                    <a:pt x="16" y="4104"/>
                  </a:cubicBezTo>
                  <a:close/>
                  <a:moveTo>
                    <a:pt x="16" y="4202"/>
                  </a:moveTo>
                  <a:lnTo>
                    <a:pt x="16" y="4251"/>
                  </a:lnTo>
                  <a:cubicBezTo>
                    <a:pt x="16" y="4255"/>
                    <a:pt x="13" y="4259"/>
                    <a:pt x="8" y="4259"/>
                  </a:cubicBezTo>
                  <a:cubicBezTo>
                    <a:pt x="4" y="4259"/>
                    <a:pt x="0" y="4255"/>
                    <a:pt x="0" y="4251"/>
                  </a:cubicBezTo>
                  <a:lnTo>
                    <a:pt x="0" y="4202"/>
                  </a:lnTo>
                  <a:cubicBezTo>
                    <a:pt x="0" y="4197"/>
                    <a:pt x="4" y="4194"/>
                    <a:pt x="8" y="4194"/>
                  </a:cubicBezTo>
                  <a:cubicBezTo>
                    <a:pt x="13" y="4194"/>
                    <a:pt x="16" y="4197"/>
                    <a:pt x="16" y="4202"/>
                  </a:cubicBezTo>
                  <a:close/>
                  <a:moveTo>
                    <a:pt x="16" y="4299"/>
                  </a:moveTo>
                  <a:lnTo>
                    <a:pt x="16" y="4348"/>
                  </a:lnTo>
                  <a:cubicBezTo>
                    <a:pt x="16" y="4353"/>
                    <a:pt x="13" y="4356"/>
                    <a:pt x="8" y="4356"/>
                  </a:cubicBezTo>
                  <a:cubicBezTo>
                    <a:pt x="4" y="4356"/>
                    <a:pt x="0" y="4353"/>
                    <a:pt x="0" y="4348"/>
                  </a:cubicBezTo>
                  <a:lnTo>
                    <a:pt x="0" y="4299"/>
                  </a:lnTo>
                  <a:cubicBezTo>
                    <a:pt x="0" y="4295"/>
                    <a:pt x="4" y="4291"/>
                    <a:pt x="8" y="4291"/>
                  </a:cubicBezTo>
                  <a:cubicBezTo>
                    <a:pt x="13" y="4291"/>
                    <a:pt x="16" y="4295"/>
                    <a:pt x="16" y="4299"/>
                  </a:cubicBezTo>
                  <a:close/>
                  <a:moveTo>
                    <a:pt x="16" y="4397"/>
                  </a:moveTo>
                  <a:lnTo>
                    <a:pt x="16" y="4446"/>
                  </a:lnTo>
                  <a:cubicBezTo>
                    <a:pt x="16" y="4450"/>
                    <a:pt x="13" y="4454"/>
                    <a:pt x="8" y="4454"/>
                  </a:cubicBezTo>
                  <a:cubicBezTo>
                    <a:pt x="4" y="4454"/>
                    <a:pt x="0" y="4450"/>
                    <a:pt x="0" y="4446"/>
                  </a:cubicBezTo>
                  <a:lnTo>
                    <a:pt x="0" y="4397"/>
                  </a:lnTo>
                  <a:cubicBezTo>
                    <a:pt x="0" y="4393"/>
                    <a:pt x="4" y="4389"/>
                    <a:pt x="8" y="4389"/>
                  </a:cubicBezTo>
                  <a:cubicBezTo>
                    <a:pt x="13" y="4389"/>
                    <a:pt x="16" y="4393"/>
                    <a:pt x="16" y="4397"/>
                  </a:cubicBezTo>
                  <a:close/>
                  <a:moveTo>
                    <a:pt x="16" y="4495"/>
                  </a:moveTo>
                  <a:lnTo>
                    <a:pt x="16" y="4543"/>
                  </a:lnTo>
                  <a:cubicBezTo>
                    <a:pt x="16" y="4548"/>
                    <a:pt x="13" y="4551"/>
                    <a:pt x="8" y="4551"/>
                  </a:cubicBezTo>
                  <a:cubicBezTo>
                    <a:pt x="4" y="4551"/>
                    <a:pt x="0" y="4548"/>
                    <a:pt x="0" y="4543"/>
                  </a:cubicBezTo>
                  <a:lnTo>
                    <a:pt x="0" y="4495"/>
                  </a:lnTo>
                  <a:cubicBezTo>
                    <a:pt x="0" y="4490"/>
                    <a:pt x="4" y="4486"/>
                    <a:pt x="8" y="4486"/>
                  </a:cubicBezTo>
                  <a:cubicBezTo>
                    <a:pt x="13" y="4486"/>
                    <a:pt x="16" y="4490"/>
                    <a:pt x="16" y="4495"/>
                  </a:cubicBezTo>
                  <a:close/>
                  <a:moveTo>
                    <a:pt x="16" y="4592"/>
                  </a:moveTo>
                  <a:lnTo>
                    <a:pt x="16" y="4641"/>
                  </a:lnTo>
                  <a:cubicBezTo>
                    <a:pt x="16" y="4645"/>
                    <a:pt x="13" y="4649"/>
                    <a:pt x="8" y="4649"/>
                  </a:cubicBezTo>
                  <a:cubicBezTo>
                    <a:pt x="4" y="4649"/>
                    <a:pt x="0" y="4645"/>
                    <a:pt x="0" y="4641"/>
                  </a:cubicBezTo>
                  <a:lnTo>
                    <a:pt x="0" y="4592"/>
                  </a:lnTo>
                  <a:cubicBezTo>
                    <a:pt x="0" y="4588"/>
                    <a:pt x="4" y="4584"/>
                    <a:pt x="8" y="4584"/>
                  </a:cubicBezTo>
                  <a:cubicBezTo>
                    <a:pt x="13" y="4584"/>
                    <a:pt x="16" y="4588"/>
                    <a:pt x="16" y="459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7945" name="Freeform 28"/>
            <p:cNvSpPr>
              <a:spLocks noEditPoints="1"/>
            </p:cNvSpPr>
            <p:nvPr/>
          </p:nvSpPr>
          <p:spPr bwMode="auto">
            <a:xfrm>
              <a:off x="4109" y="1398"/>
              <a:ext cx="703" cy="415"/>
            </a:xfrm>
            <a:custGeom>
              <a:avLst/>
              <a:gdLst>
                <a:gd name="T0" fmla="*/ 0 w 3846"/>
                <a:gd name="T1" fmla="*/ 0 h 2264"/>
                <a:gd name="T2" fmla="*/ 0 w 3846"/>
                <a:gd name="T3" fmla="*/ 0 h 2264"/>
                <a:gd name="T4" fmla="*/ 0 w 3846"/>
                <a:gd name="T5" fmla="*/ 0 h 2264"/>
                <a:gd name="T6" fmla="*/ 0 w 3846"/>
                <a:gd name="T7" fmla="*/ 0 h 2264"/>
                <a:gd name="T8" fmla="*/ 0 w 3846"/>
                <a:gd name="T9" fmla="*/ 0 h 2264"/>
                <a:gd name="T10" fmla="*/ 0 w 3846"/>
                <a:gd name="T11" fmla="*/ 0 h 2264"/>
                <a:gd name="T12" fmla="*/ 0 w 3846"/>
                <a:gd name="T13" fmla="*/ 0 h 2264"/>
                <a:gd name="T14" fmla="*/ 0 w 3846"/>
                <a:gd name="T15" fmla="*/ 0 h 2264"/>
                <a:gd name="T16" fmla="*/ 0 w 3846"/>
                <a:gd name="T17" fmla="*/ 0 h 2264"/>
                <a:gd name="T18" fmla="*/ 0 w 3846"/>
                <a:gd name="T19" fmla="*/ 0 h 2264"/>
                <a:gd name="T20" fmla="*/ 0 w 3846"/>
                <a:gd name="T21" fmla="*/ 0 h 2264"/>
                <a:gd name="T22" fmla="*/ 0 w 3846"/>
                <a:gd name="T23" fmla="*/ 0 h 2264"/>
                <a:gd name="T24" fmla="*/ 0 w 3846"/>
                <a:gd name="T25" fmla="*/ 0 h 2264"/>
                <a:gd name="T26" fmla="*/ 0 w 3846"/>
                <a:gd name="T27" fmla="*/ 0 h 2264"/>
                <a:gd name="T28" fmla="*/ 0 w 3846"/>
                <a:gd name="T29" fmla="*/ 0 h 2264"/>
                <a:gd name="T30" fmla="*/ 0 w 3846"/>
                <a:gd name="T31" fmla="*/ 0 h 2264"/>
                <a:gd name="T32" fmla="*/ 0 w 3846"/>
                <a:gd name="T33" fmla="*/ 0 h 2264"/>
                <a:gd name="T34" fmla="*/ 0 w 3846"/>
                <a:gd name="T35" fmla="*/ 0 h 2264"/>
                <a:gd name="T36" fmla="*/ 0 w 3846"/>
                <a:gd name="T37" fmla="*/ 0 h 2264"/>
                <a:gd name="T38" fmla="*/ 0 w 3846"/>
                <a:gd name="T39" fmla="*/ 0 h 2264"/>
                <a:gd name="T40" fmla="*/ 0 w 3846"/>
                <a:gd name="T41" fmla="*/ 0 h 2264"/>
                <a:gd name="T42" fmla="*/ 0 w 3846"/>
                <a:gd name="T43" fmla="*/ 0 h 2264"/>
                <a:gd name="T44" fmla="*/ 0 w 3846"/>
                <a:gd name="T45" fmla="*/ 0 h 2264"/>
                <a:gd name="T46" fmla="*/ 0 w 3846"/>
                <a:gd name="T47" fmla="*/ 0 h 2264"/>
                <a:gd name="T48" fmla="*/ 0 w 3846"/>
                <a:gd name="T49" fmla="*/ 0 h 2264"/>
                <a:gd name="T50" fmla="*/ 0 w 3846"/>
                <a:gd name="T51" fmla="*/ 0 h 2264"/>
                <a:gd name="T52" fmla="*/ 0 w 3846"/>
                <a:gd name="T53" fmla="*/ 0 h 2264"/>
                <a:gd name="T54" fmla="*/ 0 w 3846"/>
                <a:gd name="T55" fmla="*/ 0 h 2264"/>
                <a:gd name="T56" fmla="*/ 0 w 3846"/>
                <a:gd name="T57" fmla="*/ 0 h 2264"/>
                <a:gd name="T58" fmla="*/ 0 w 3846"/>
                <a:gd name="T59" fmla="*/ 0 h 2264"/>
                <a:gd name="T60" fmla="*/ 0 w 3846"/>
                <a:gd name="T61" fmla="*/ 0 h 2264"/>
                <a:gd name="T62" fmla="*/ 0 w 3846"/>
                <a:gd name="T63" fmla="*/ 0 h 2264"/>
                <a:gd name="T64" fmla="*/ 0 w 3846"/>
                <a:gd name="T65" fmla="*/ 0 h 2264"/>
                <a:gd name="T66" fmla="*/ 0 w 3846"/>
                <a:gd name="T67" fmla="*/ 0 h 2264"/>
                <a:gd name="T68" fmla="*/ 0 w 3846"/>
                <a:gd name="T69" fmla="*/ 0 h 2264"/>
                <a:gd name="T70" fmla="*/ 0 w 3846"/>
                <a:gd name="T71" fmla="*/ 0 h 2264"/>
                <a:gd name="T72" fmla="*/ 0 w 3846"/>
                <a:gd name="T73" fmla="*/ 0 h 2264"/>
                <a:gd name="T74" fmla="*/ 0 w 3846"/>
                <a:gd name="T75" fmla="*/ 0 h 2264"/>
                <a:gd name="T76" fmla="*/ 0 w 3846"/>
                <a:gd name="T77" fmla="*/ 0 h 2264"/>
                <a:gd name="T78" fmla="*/ 0 w 3846"/>
                <a:gd name="T79" fmla="*/ 0 h 2264"/>
                <a:gd name="T80" fmla="*/ 0 w 3846"/>
                <a:gd name="T81" fmla="*/ 0 h 2264"/>
                <a:gd name="T82" fmla="*/ 0 w 3846"/>
                <a:gd name="T83" fmla="*/ 0 h 2264"/>
                <a:gd name="T84" fmla="*/ 0 w 3846"/>
                <a:gd name="T85" fmla="*/ 0 h 2264"/>
                <a:gd name="T86" fmla="*/ 0 w 3846"/>
                <a:gd name="T87" fmla="*/ 0 h 2264"/>
                <a:gd name="T88" fmla="*/ 0 w 3846"/>
                <a:gd name="T89" fmla="*/ 0 h 2264"/>
                <a:gd name="T90" fmla="*/ 0 w 3846"/>
                <a:gd name="T91" fmla="*/ 0 h 2264"/>
                <a:gd name="T92" fmla="*/ 0 w 3846"/>
                <a:gd name="T93" fmla="*/ 0 h 2264"/>
                <a:gd name="T94" fmla="*/ 0 w 3846"/>
                <a:gd name="T95" fmla="*/ 0 h 2264"/>
                <a:gd name="T96" fmla="*/ 0 w 3846"/>
                <a:gd name="T97" fmla="*/ 0 h 2264"/>
                <a:gd name="T98" fmla="*/ 0 w 3846"/>
                <a:gd name="T99" fmla="*/ 0 h 2264"/>
                <a:gd name="T100" fmla="*/ 0 w 3846"/>
                <a:gd name="T101" fmla="*/ 0 h 2264"/>
                <a:gd name="T102" fmla="*/ 0 w 3846"/>
                <a:gd name="T103" fmla="*/ 0 h 2264"/>
                <a:gd name="T104" fmla="*/ 0 w 3846"/>
                <a:gd name="T105" fmla="*/ 0 h 22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6"/>
                <a:gd name="T160" fmla="*/ 0 h 2264"/>
                <a:gd name="T161" fmla="*/ 3846 w 3846"/>
                <a:gd name="T162" fmla="*/ 2264 h 22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6" h="2264">
                  <a:moveTo>
                    <a:pt x="13" y="2"/>
                  </a:moveTo>
                  <a:lnTo>
                    <a:pt x="55" y="27"/>
                  </a:lnTo>
                  <a:cubicBezTo>
                    <a:pt x="59" y="29"/>
                    <a:pt x="60" y="34"/>
                    <a:pt x="58" y="38"/>
                  </a:cubicBezTo>
                  <a:cubicBezTo>
                    <a:pt x="56" y="42"/>
                    <a:pt x="51" y="43"/>
                    <a:pt x="47" y="41"/>
                  </a:cubicBezTo>
                  <a:lnTo>
                    <a:pt x="5" y="16"/>
                  </a:lnTo>
                  <a:cubicBezTo>
                    <a:pt x="1" y="14"/>
                    <a:pt x="0" y="9"/>
                    <a:pt x="2" y="5"/>
                  </a:cubicBezTo>
                  <a:cubicBezTo>
                    <a:pt x="4" y="1"/>
                    <a:pt x="9" y="0"/>
                    <a:pt x="13" y="2"/>
                  </a:cubicBezTo>
                  <a:close/>
                  <a:moveTo>
                    <a:pt x="97" y="51"/>
                  </a:moveTo>
                  <a:lnTo>
                    <a:pt x="139" y="76"/>
                  </a:lnTo>
                  <a:cubicBezTo>
                    <a:pt x="143" y="78"/>
                    <a:pt x="145" y="83"/>
                    <a:pt x="142" y="87"/>
                  </a:cubicBezTo>
                  <a:cubicBezTo>
                    <a:pt x="140" y="91"/>
                    <a:pt x="135" y="92"/>
                    <a:pt x="131" y="90"/>
                  </a:cubicBezTo>
                  <a:lnTo>
                    <a:pt x="89" y="65"/>
                  </a:lnTo>
                  <a:cubicBezTo>
                    <a:pt x="85" y="63"/>
                    <a:pt x="84" y="58"/>
                    <a:pt x="86" y="54"/>
                  </a:cubicBezTo>
                  <a:cubicBezTo>
                    <a:pt x="89" y="50"/>
                    <a:pt x="93" y="49"/>
                    <a:pt x="97" y="51"/>
                  </a:cubicBezTo>
                  <a:close/>
                  <a:moveTo>
                    <a:pt x="181" y="101"/>
                  </a:moveTo>
                  <a:lnTo>
                    <a:pt x="224" y="125"/>
                  </a:lnTo>
                  <a:cubicBezTo>
                    <a:pt x="227" y="128"/>
                    <a:pt x="229" y="133"/>
                    <a:pt x="226" y="136"/>
                  </a:cubicBezTo>
                  <a:cubicBezTo>
                    <a:pt x="224" y="140"/>
                    <a:pt x="219" y="142"/>
                    <a:pt x="215" y="139"/>
                  </a:cubicBezTo>
                  <a:lnTo>
                    <a:pt x="173" y="115"/>
                  </a:lnTo>
                  <a:cubicBezTo>
                    <a:pt x="169" y="112"/>
                    <a:pt x="168" y="107"/>
                    <a:pt x="170" y="103"/>
                  </a:cubicBezTo>
                  <a:cubicBezTo>
                    <a:pt x="173" y="100"/>
                    <a:pt x="178" y="98"/>
                    <a:pt x="181" y="101"/>
                  </a:cubicBezTo>
                  <a:close/>
                  <a:moveTo>
                    <a:pt x="266" y="150"/>
                  </a:moveTo>
                  <a:lnTo>
                    <a:pt x="308" y="175"/>
                  </a:lnTo>
                  <a:cubicBezTo>
                    <a:pt x="312" y="177"/>
                    <a:pt x="313" y="182"/>
                    <a:pt x="311" y="186"/>
                  </a:cubicBezTo>
                  <a:cubicBezTo>
                    <a:pt x="308" y="190"/>
                    <a:pt x="303" y="191"/>
                    <a:pt x="299" y="189"/>
                  </a:cubicBezTo>
                  <a:lnTo>
                    <a:pt x="257" y="164"/>
                  </a:lnTo>
                  <a:cubicBezTo>
                    <a:pt x="254" y="162"/>
                    <a:pt x="252" y="157"/>
                    <a:pt x="254" y="153"/>
                  </a:cubicBezTo>
                  <a:cubicBezTo>
                    <a:pt x="257" y="149"/>
                    <a:pt x="262" y="148"/>
                    <a:pt x="266" y="150"/>
                  </a:cubicBezTo>
                  <a:close/>
                  <a:moveTo>
                    <a:pt x="350" y="199"/>
                  </a:moveTo>
                  <a:lnTo>
                    <a:pt x="392" y="224"/>
                  </a:lnTo>
                  <a:cubicBezTo>
                    <a:pt x="396" y="226"/>
                    <a:pt x="397" y="231"/>
                    <a:pt x="395" y="235"/>
                  </a:cubicBezTo>
                  <a:cubicBezTo>
                    <a:pt x="392" y="239"/>
                    <a:pt x="387" y="240"/>
                    <a:pt x="384" y="238"/>
                  </a:cubicBezTo>
                  <a:lnTo>
                    <a:pt x="342" y="213"/>
                  </a:lnTo>
                  <a:cubicBezTo>
                    <a:pt x="338" y="211"/>
                    <a:pt x="336" y="206"/>
                    <a:pt x="339" y="202"/>
                  </a:cubicBezTo>
                  <a:cubicBezTo>
                    <a:pt x="341" y="198"/>
                    <a:pt x="346" y="197"/>
                    <a:pt x="350" y="199"/>
                  </a:cubicBezTo>
                  <a:close/>
                  <a:moveTo>
                    <a:pt x="434" y="249"/>
                  </a:moveTo>
                  <a:lnTo>
                    <a:pt x="476" y="273"/>
                  </a:lnTo>
                  <a:cubicBezTo>
                    <a:pt x="480" y="276"/>
                    <a:pt x="481" y="281"/>
                    <a:pt x="479" y="284"/>
                  </a:cubicBezTo>
                  <a:cubicBezTo>
                    <a:pt x="477" y="288"/>
                    <a:pt x="472" y="290"/>
                    <a:pt x="468" y="287"/>
                  </a:cubicBezTo>
                  <a:lnTo>
                    <a:pt x="426" y="263"/>
                  </a:lnTo>
                  <a:cubicBezTo>
                    <a:pt x="422" y="260"/>
                    <a:pt x="420" y="255"/>
                    <a:pt x="423" y="252"/>
                  </a:cubicBezTo>
                  <a:cubicBezTo>
                    <a:pt x="425" y="248"/>
                    <a:pt x="430" y="246"/>
                    <a:pt x="434" y="249"/>
                  </a:cubicBezTo>
                  <a:close/>
                  <a:moveTo>
                    <a:pt x="518" y="298"/>
                  </a:moveTo>
                  <a:lnTo>
                    <a:pt x="560" y="323"/>
                  </a:lnTo>
                  <a:cubicBezTo>
                    <a:pt x="564" y="325"/>
                    <a:pt x="565" y="330"/>
                    <a:pt x="563" y="334"/>
                  </a:cubicBezTo>
                  <a:cubicBezTo>
                    <a:pt x="561" y="338"/>
                    <a:pt x="556" y="339"/>
                    <a:pt x="552" y="337"/>
                  </a:cubicBezTo>
                  <a:lnTo>
                    <a:pt x="510" y="312"/>
                  </a:lnTo>
                  <a:cubicBezTo>
                    <a:pt x="506" y="310"/>
                    <a:pt x="505" y="305"/>
                    <a:pt x="507" y="301"/>
                  </a:cubicBezTo>
                  <a:cubicBezTo>
                    <a:pt x="509" y="297"/>
                    <a:pt x="514" y="296"/>
                    <a:pt x="518" y="298"/>
                  </a:cubicBezTo>
                  <a:close/>
                  <a:moveTo>
                    <a:pt x="602" y="347"/>
                  </a:moveTo>
                  <a:lnTo>
                    <a:pt x="644" y="372"/>
                  </a:lnTo>
                  <a:cubicBezTo>
                    <a:pt x="648" y="374"/>
                    <a:pt x="649" y="379"/>
                    <a:pt x="647" y="383"/>
                  </a:cubicBezTo>
                  <a:cubicBezTo>
                    <a:pt x="645" y="387"/>
                    <a:pt x="640" y="388"/>
                    <a:pt x="636" y="386"/>
                  </a:cubicBezTo>
                  <a:lnTo>
                    <a:pt x="594" y="361"/>
                  </a:lnTo>
                  <a:cubicBezTo>
                    <a:pt x="590" y="359"/>
                    <a:pt x="589" y="354"/>
                    <a:pt x="591" y="350"/>
                  </a:cubicBezTo>
                  <a:cubicBezTo>
                    <a:pt x="593" y="346"/>
                    <a:pt x="598" y="345"/>
                    <a:pt x="602" y="347"/>
                  </a:cubicBezTo>
                  <a:close/>
                  <a:moveTo>
                    <a:pt x="686" y="397"/>
                  </a:moveTo>
                  <a:lnTo>
                    <a:pt x="728" y="421"/>
                  </a:lnTo>
                  <a:cubicBezTo>
                    <a:pt x="732" y="424"/>
                    <a:pt x="733" y="429"/>
                    <a:pt x="731" y="433"/>
                  </a:cubicBezTo>
                  <a:cubicBezTo>
                    <a:pt x="729" y="436"/>
                    <a:pt x="724" y="438"/>
                    <a:pt x="720" y="435"/>
                  </a:cubicBezTo>
                  <a:lnTo>
                    <a:pt x="678" y="411"/>
                  </a:lnTo>
                  <a:cubicBezTo>
                    <a:pt x="674" y="408"/>
                    <a:pt x="673" y="403"/>
                    <a:pt x="675" y="400"/>
                  </a:cubicBezTo>
                  <a:cubicBezTo>
                    <a:pt x="677" y="396"/>
                    <a:pt x="682" y="394"/>
                    <a:pt x="686" y="397"/>
                  </a:cubicBezTo>
                  <a:close/>
                  <a:moveTo>
                    <a:pt x="770" y="446"/>
                  </a:moveTo>
                  <a:lnTo>
                    <a:pt x="812" y="471"/>
                  </a:lnTo>
                  <a:cubicBezTo>
                    <a:pt x="816" y="473"/>
                    <a:pt x="818" y="478"/>
                    <a:pt x="815" y="482"/>
                  </a:cubicBezTo>
                  <a:cubicBezTo>
                    <a:pt x="813" y="486"/>
                    <a:pt x="808" y="487"/>
                    <a:pt x="804" y="485"/>
                  </a:cubicBezTo>
                  <a:lnTo>
                    <a:pt x="762" y="460"/>
                  </a:lnTo>
                  <a:cubicBezTo>
                    <a:pt x="758" y="458"/>
                    <a:pt x="757" y="453"/>
                    <a:pt x="759" y="449"/>
                  </a:cubicBezTo>
                  <a:cubicBezTo>
                    <a:pt x="762" y="445"/>
                    <a:pt x="767" y="444"/>
                    <a:pt x="770" y="446"/>
                  </a:cubicBezTo>
                  <a:close/>
                  <a:moveTo>
                    <a:pt x="855" y="495"/>
                  </a:moveTo>
                  <a:lnTo>
                    <a:pt x="897" y="520"/>
                  </a:lnTo>
                  <a:cubicBezTo>
                    <a:pt x="900" y="522"/>
                    <a:pt x="902" y="527"/>
                    <a:pt x="899" y="531"/>
                  </a:cubicBezTo>
                  <a:cubicBezTo>
                    <a:pt x="897" y="535"/>
                    <a:pt x="892" y="536"/>
                    <a:pt x="888" y="534"/>
                  </a:cubicBezTo>
                  <a:lnTo>
                    <a:pt x="846" y="509"/>
                  </a:lnTo>
                  <a:cubicBezTo>
                    <a:pt x="842" y="507"/>
                    <a:pt x="841" y="502"/>
                    <a:pt x="843" y="498"/>
                  </a:cubicBezTo>
                  <a:cubicBezTo>
                    <a:pt x="846" y="494"/>
                    <a:pt x="851" y="493"/>
                    <a:pt x="855" y="495"/>
                  </a:cubicBezTo>
                  <a:close/>
                  <a:moveTo>
                    <a:pt x="939" y="545"/>
                  </a:moveTo>
                  <a:lnTo>
                    <a:pt x="981" y="569"/>
                  </a:lnTo>
                  <a:cubicBezTo>
                    <a:pt x="985" y="572"/>
                    <a:pt x="986" y="577"/>
                    <a:pt x="984" y="581"/>
                  </a:cubicBezTo>
                  <a:cubicBezTo>
                    <a:pt x="981" y="584"/>
                    <a:pt x="976" y="586"/>
                    <a:pt x="972" y="583"/>
                  </a:cubicBezTo>
                  <a:lnTo>
                    <a:pt x="930" y="559"/>
                  </a:lnTo>
                  <a:cubicBezTo>
                    <a:pt x="927" y="557"/>
                    <a:pt x="925" y="552"/>
                    <a:pt x="928" y="548"/>
                  </a:cubicBezTo>
                  <a:cubicBezTo>
                    <a:pt x="930" y="544"/>
                    <a:pt x="935" y="543"/>
                    <a:pt x="939" y="545"/>
                  </a:cubicBezTo>
                  <a:close/>
                  <a:moveTo>
                    <a:pt x="1023" y="594"/>
                  </a:moveTo>
                  <a:lnTo>
                    <a:pt x="1065" y="619"/>
                  </a:lnTo>
                  <a:cubicBezTo>
                    <a:pt x="1069" y="621"/>
                    <a:pt x="1070" y="626"/>
                    <a:pt x="1068" y="630"/>
                  </a:cubicBezTo>
                  <a:cubicBezTo>
                    <a:pt x="1065" y="634"/>
                    <a:pt x="1060" y="635"/>
                    <a:pt x="1057" y="633"/>
                  </a:cubicBezTo>
                  <a:lnTo>
                    <a:pt x="1015" y="608"/>
                  </a:lnTo>
                  <a:cubicBezTo>
                    <a:pt x="1011" y="606"/>
                    <a:pt x="1009" y="601"/>
                    <a:pt x="1012" y="597"/>
                  </a:cubicBezTo>
                  <a:cubicBezTo>
                    <a:pt x="1014" y="593"/>
                    <a:pt x="1019" y="592"/>
                    <a:pt x="1023" y="594"/>
                  </a:cubicBezTo>
                  <a:close/>
                  <a:moveTo>
                    <a:pt x="1107" y="644"/>
                  </a:moveTo>
                  <a:lnTo>
                    <a:pt x="1149" y="668"/>
                  </a:lnTo>
                  <a:cubicBezTo>
                    <a:pt x="1153" y="670"/>
                    <a:pt x="1154" y="675"/>
                    <a:pt x="1152" y="679"/>
                  </a:cubicBezTo>
                  <a:cubicBezTo>
                    <a:pt x="1150" y="683"/>
                    <a:pt x="1145" y="684"/>
                    <a:pt x="1141" y="682"/>
                  </a:cubicBezTo>
                  <a:lnTo>
                    <a:pt x="1099" y="658"/>
                  </a:lnTo>
                  <a:cubicBezTo>
                    <a:pt x="1095" y="655"/>
                    <a:pt x="1093" y="650"/>
                    <a:pt x="1096" y="646"/>
                  </a:cubicBezTo>
                  <a:cubicBezTo>
                    <a:pt x="1098" y="643"/>
                    <a:pt x="1103" y="641"/>
                    <a:pt x="1107" y="644"/>
                  </a:cubicBezTo>
                  <a:close/>
                  <a:moveTo>
                    <a:pt x="1191" y="693"/>
                  </a:moveTo>
                  <a:lnTo>
                    <a:pt x="1233" y="718"/>
                  </a:lnTo>
                  <a:cubicBezTo>
                    <a:pt x="1237" y="720"/>
                    <a:pt x="1238" y="725"/>
                    <a:pt x="1236" y="729"/>
                  </a:cubicBezTo>
                  <a:cubicBezTo>
                    <a:pt x="1234" y="733"/>
                    <a:pt x="1229" y="734"/>
                    <a:pt x="1225" y="732"/>
                  </a:cubicBezTo>
                  <a:lnTo>
                    <a:pt x="1183" y="707"/>
                  </a:lnTo>
                  <a:cubicBezTo>
                    <a:pt x="1179" y="705"/>
                    <a:pt x="1178" y="700"/>
                    <a:pt x="1180" y="696"/>
                  </a:cubicBezTo>
                  <a:cubicBezTo>
                    <a:pt x="1182" y="692"/>
                    <a:pt x="1187" y="691"/>
                    <a:pt x="1191" y="693"/>
                  </a:cubicBezTo>
                  <a:close/>
                  <a:moveTo>
                    <a:pt x="1275" y="742"/>
                  </a:moveTo>
                  <a:lnTo>
                    <a:pt x="1317" y="767"/>
                  </a:lnTo>
                  <a:cubicBezTo>
                    <a:pt x="1321" y="769"/>
                    <a:pt x="1322" y="774"/>
                    <a:pt x="1320" y="778"/>
                  </a:cubicBezTo>
                  <a:cubicBezTo>
                    <a:pt x="1318" y="782"/>
                    <a:pt x="1313" y="783"/>
                    <a:pt x="1309" y="781"/>
                  </a:cubicBezTo>
                  <a:lnTo>
                    <a:pt x="1267" y="756"/>
                  </a:lnTo>
                  <a:cubicBezTo>
                    <a:pt x="1263" y="754"/>
                    <a:pt x="1262" y="749"/>
                    <a:pt x="1264" y="745"/>
                  </a:cubicBezTo>
                  <a:cubicBezTo>
                    <a:pt x="1266" y="741"/>
                    <a:pt x="1271" y="740"/>
                    <a:pt x="1275" y="742"/>
                  </a:cubicBezTo>
                  <a:close/>
                  <a:moveTo>
                    <a:pt x="1359" y="792"/>
                  </a:moveTo>
                  <a:lnTo>
                    <a:pt x="1401" y="816"/>
                  </a:lnTo>
                  <a:cubicBezTo>
                    <a:pt x="1405" y="819"/>
                    <a:pt x="1407" y="823"/>
                    <a:pt x="1404" y="827"/>
                  </a:cubicBezTo>
                  <a:cubicBezTo>
                    <a:pt x="1402" y="831"/>
                    <a:pt x="1397" y="833"/>
                    <a:pt x="1393" y="830"/>
                  </a:cubicBezTo>
                  <a:lnTo>
                    <a:pt x="1351" y="806"/>
                  </a:lnTo>
                  <a:cubicBezTo>
                    <a:pt x="1347" y="803"/>
                    <a:pt x="1346" y="798"/>
                    <a:pt x="1348" y="794"/>
                  </a:cubicBezTo>
                  <a:cubicBezTo>
                    <a:pt x="1350" y="791"/>
                    <a:pt x="1355" y="789"/>
                    <a:pt x="1359" y="792"/>
                  </a:cubicBezTo>
                  <a:close/>
                  <a:moveTo>
                    <a:pt x="1443" y="841"/>
                  </a:moveTo>
                  <a:lnTo>
                    <a:pt x="1485" y="866"/>
                  </a:lnTo>
                  <a:cubicBezTo>
                    <a:pt x="1489" y="868"/>
                    <a:pt x="1491" y="873"/>
                    <a:pt x="1488" y="877"/>
                  </a:cubicBezTo>
                  <a:cubicBezTo>
                    <a:pt x="1486" y="881"/>
                    <a:pt x="1481" y="882"/>
                    <a:pt x="1477" y="880"/>
                  </a:cubicBezTo>
                  <a:lnTo>
                    <a:pt x="1435" y="855"/>
                  </a:lnTo>
                  <a:cubicBezTo>
                    <a:pt x="1431" y="853"/>
                    <a:pt x="1430" y="848"/>
                    <a:pt x="1432" y="844"/>
                  </a:cubicBezTo>
                  <a:cubicBezTo>
                    <a:pt x="1435" y="840"/>
                    <a:pt x="1440" y="839"/>
                    <a:pt x="1443" y="841"/>
                  </a:cubicBezTo>
                  <a:close/>
                  <a:moveTo>
                    <a:pt x="1528" y="890"/>
                  </a:moveTo>
                  <a:lnTo>
                    <a:pt x="1570" y="915"/>
                  </a:lnTo>
                  <a:cubicBezTo>
                    <a:pt x="1573" y="917"/>
                    <a:pt x="1575" y="922"/>
                    <a:pt x="1572" y="926"/>
                  </a:cubicBezTo>
                  <a:cubicBezTo>
                    <a:pt x="1570" y="930"/>
                    <a:pt x="1565" y="931"/>
                    <a:pt x="1561" y="929"/>
                  </a:cubicBezTo>
                  <a:lnTo>
                    <a:pt x="1519" y="904"/>
                  </a:lnTo>
                  <a:cubicBezTo>
                    <a:pt x="1515" y="902"/>
                    <a:pt x="1514" y="897"/>
                    <a:pt x="1516" y="893"/>
                  </a:cubicBezTo>
                  <a:cubicBezTo>
                    <a:pt x="1519" y="889"/>
                    <a:pt x="1524" y="888"/>
                    <a:pt x="1528" y="890"/>
                  </a:cubicBezTo>
                  <a:close/>
                  <a:moveTo>
                    <a:pt x="1612" y="940"/>
                  </a:moveTo>
                  <a:lnTo>
                    <a:pt x="1654" y="964"/>
                  </a:lnTo>
                  <a:cubicBezTo>
                    <a:pt x="1658" y="967"/>
                    <a:pt x="1659" y="972"/>
                    <a:pt x="1657" y="975"/>
                  </a:cubicBezTo>
                  <a:cubicBezTo>
                    <a:pt x="1654" y="979"/>
                    <a:pt x="1649" y="981"/>
                    <a:pt x="1645" y="978"/>
                  </a:cubicBezTo>
                  <a:lnTo>
                    <a:pt x="1603" y="954"/>
                  </a:lnTo>
                  <a:cubicBezTo>
                    <a:pt x="1600" y="951"/>
                    <a:pt x="1598" y="946"/>
                    <a:pt x="1601" y="943"/>
                  </a:cubicBezTo>
                  <a:cubicBezTo>
                    <a:pt x="1603" y="939"/>
                    <a:pt x="1608" y="937"/>
                    <a:pt x="1612" y="940"/>
                  </a:cubicBezTo>
                  <a:close/>
                  <a:moveTo>
                    <a:pt x="1696" y="989"/>
                  </a:moveTo>
                  <a:lnTo>
                    <a:pt x="1738" y="1014"/>
                  </a:lnTo>
                  <a:cubicBezTo>
                    <a:pt x="1742" y="1016"/>
                    <a:pt x="1743" y="1021"/>
                    <a:pt x="1741" y="1025"/>
                  </a:cubicBezTo>
                  <a:cubicBezTo>
                    <a:pt x="1738" y="1029"/>
                    <a:pt x="1733" y="1030"/>
                    <a:pt x="1730" y="1028"/>
                  </a:cubicBezTo>
                  <a:lnTo>
                    <a:pt x="1688" y="1003"/>
                  </a:lnTo>
                  <a:cubicBezTo>
                    <a:pt x="1684" y="1001"/>
                    <a:pt x="1682" y="996"/>
                    <a:pt x="1685" y="992"/>
                  </a:cubicBezTo>
                  <a:cubicBezTo>
                    <a:pt x="1687" y="988"/>
                    <a:pt x="1692" y="987"/>
                    <a:pt x="1696" y="989"/>
                  </a:cubicBezTo>
                  <a:close/>
                  <a:moveTo>
                    <a:pt x="1780" y="1038"/>
                  </a:moveTo>
                  <a:lnTo>
                    <a:pt x="1822" y="1063"/>
                  </a:lnTo>
                  <a:cubicBezTo>
                    <a:pt x="1826" y="1065"/>
                    <a:pt x="1827" y="1070"/>
                    <a:pt x="1825" y="1074"/>
                  </a:cubicBezTo>
                  <a:cubicBezTo>
                    <a:pt x="1823" y="1078"/>
                    <a:pt x="1818" y="1079"/>
                    <a:pt x="1814" y="1077"/>
                  </a:cubicBezTo>
                  <a:lnTo>
                    <a:pt x="1772" y="1052"/>
                  </a:lnTo>
                  <a:cubicBezTo>
                    <a:pt x="1768" y="1050"/>
                    <a:pt x="1767" y="1045"/>
                    <a:pt x="1769" y="1041"/>
                  </a:cubicBezTo>
                  <a:cubicBezTo>
                    <a:pt x="1771" y="1037"/>
                    <a:pt x="1776" y="1036"/>
                    <a:pt x="1780" y="1038"/>
                  </a:cubicBezTo>
                  <a:close/>
                  <a:moveTo>
                    <a:pt x="1864" y="1088"/>
                  </a:moveTo>
                  <a:lnTo>
                    <a:pt x="1906" y="1112"/>
                  </a:lnTo>
                  <a:cubicBezTo>
                    <a:pt x="1910" y="1115"/>
                    <a:pt x="1911" y="1120"/>
                    <a:pt x="1909" y="1123"/>
                  </a:cubicBezTo>
                  <a:cubicBezTo>
                    <a:pt x="1907" y="1127"/>
                    <a:pt x="1902" y="1129"/>
                    <a:pt x="1898" y="1126"/>
                  </a:cubicBezTo>
                  <a:lnTo>
                    <a:pt x="1856" y="1102"/>
                  </a:lnTo>
                  <a:cubicBezTo>
                    <a:pt x="1852" y="1099"/>
                    <a:pt x="1851" y="1094"/>
                    <a:pt x="1853" y="1091"/>
                  </a:cubicBezTo>
                  <a:cubicBezTo>
                    <a:pt x="1855" y="1087"/>
                    <a:pt x="1860" y="1085"/>
                    <a:pt x="1864" y="1088"/>
                  </a:cubicBezTo>
                  <a:close/>
                  <a:moveTo>
                    <a:pt x="1948" y="1137"/>
                  </a:moveTo>
                  <a:lnTo>
                    <a:pt x="1990" y="1162"/>
                  </a:lnTo>
                  <a:cubicBezTo>
                    <a:pt x="1994" y="1164"/>
                    <a:pt x="1995" y="1169"/>
                    <a:pt x="1993" y="1173"/>
                  </a:cubicBezTo>
                  <a:cubicBezTo>
                    <a:pt x="1991" y="1177"/>
                    <a:pt x="1986" y="1178"/>
                    <a:pt x="1982" y="1176"/>
                  </a:cubicBezTo>
                  <a:lnTo>
                    <a:pt x="1940" y="1151"/>
                  </a:lnTo>
                  <a:cubicBezTo>
                    <a:pt x="1936" y="1149"/>
                    <a:pt x="1935" y="1144"/>
                    <a:pt x="1937" y="1140"/>
                  </a:cubicBezTo>
                  <a:cubicBezTo>
                    <a:pt x="1939" y="1136"/>
                    <a:pt x="1944" y="1135"/>
                    <a:pt x="1948" y="1137"/>
                  </a:cubicBezTo>
                  <a:close/>
                  <a:moveTo>
                    <a:pt x="2032" y="1186"/>
                  </a:moveTo>
                  <a:lnTo>
                    <a:pt x="2074" y="1211"/>
                  </a:lnTo>
                  <a:cubicBezTo>
                    <a:pt x="2078" y="1213"/>
                    <a:pt x="2080" y="1218"/>
                    <a:pt x="2077" y="1222"/>
                  </a:cubicBezTo>
                  <a:cubicBezTo>
                    <a:pt x="2075" y="1226"/>
                    <a:pt x="2070" y="1227"/>
                    <a:pt x="2066" y="1225"/>
                  </a:cubicBezTo>
                  <a:lnTo>
                    <a:pt x="2024" y="1200"/>
                  </a:lnTo>
                  <a:cubicBezTo>
                    <a:pt x="2020" y="1198"/>
                    <a:pt x="2019" y="1193"/>
                    <a:pt x="2021" y="1189"/>
                  </a:cubicBezTo>
                  <a:cubicBezTo>
                    <a:pt x="2023" y="1185"/>
                    <a:pt x="2028" y="1184"/>
                    <a:pt x="2032" y="1186"/>
                  </a:cubicBezTo>
                  <a:close/>
                  <a:moveTo>
                    <a:pt x="2116" y="1236"/>
                  </a:moveTo>
                  <a:lnTo>
                    <a:pt x="2158" y="1260"/>
                  </a:lnTo>
                  <a:cubicBezTo>
                    <a:pt x="2162" y="1263"/>
                    <a:pt x="2164" y="1268"/>
                    <a:pt x="2161" y="1272"/>
                  </a:cubicBezTo>
                  <a:cubicBezTo>
                    <a:pt x="2159" y="1275"/>
                    <a:pt x="2154" y="1277"/>
                    <a:pt x="2150" y="1274"/>
                  </a:cubicBezTo>
                  <a:lnTo>
                    <a:pt x="2108" y="1250"/>
                  </a:lnTo>
                  <a:cubicBezTo>
                    <a:pt x="2104" y="1248"/>
                    <a:pt x="2103" y="1243"/>
                    <a:pt x="2105" y="1239"/>
                  </a:cubicBezTo>
                  <a:cubicBezTo>
                    <a:pt x="2108" y="1235"/>
                    <a:pt x="2113" y="1233"/>
                    <a:pt x="2116" y="1236"/>
                  </a:cubicBezTo>
                  <a:close/>
                  <a:moveTo>
                    <a:pt x="2201" y="1285"/>
                  </a:moveTo>
                  <a:lnTo>
                    <a:pt x="2243" y="1310"/>
                  </a:lnTo>
                  <a:cubicBezTo>
                    <a:pt x="2246" y="1312"/>
                    <a:pt x="2248" y="1317"/>
                    <a:pt x="2246" y="1321"/>
                  </a:cubicBezTo>
                  <a:cubicBezTo>
                    <a:pt x="2243" y="1325"/>
                    <a:pt x="2238" y="1326"/>
                    <a:pt x="2234" y="1324"/>
                  </a:cubicBezTo>
                  <a:lnTo>
                    <a:pt x="2192" y="1299"/>
                  </a:lnTo>
                  <a:cubicBezTo>
                    <a:pt x="2188" y="1297"/>
                    <a:pt x="2187" y="1292"/>
                    <a:pt x="2189" y="1288"/>
                  </a:cubicBezTo>
                  <a:cubicBezTo>
                    <a:pt x="2192" y="1284"/>
                    <a:pt x="2197" y="1283"/>
                    <a:pt x="2201" y="1285"/>
                  </a:cubicBezTo>
                  <a:close/>
                  <a:moveTo>
                    <a:pt x="2285" y="1334"/>
                  </a:moveTo>
                  <a:lnTo>
                    <a:pt x="2327" y="1359"/>
                  </a:lnTo>
                  <a:cubicBezTo>
                    <a:pt x="2331" y="1361"/>
                    <a:pt x="2332" y="1366"/>
                    <a:pt x="2330" y="1370"/>
                  </a:cubicBezTo>
                  <a:cubicBezTo>
                    <a:pt x="2327" y="1374"/>
                    <a:pt x="2322" y="1375"/>
                    <a:pt x="2319" y="1373"/>
                  </a:cubicBezTo>
                  <a:lnTo>
                    <a:pt x="2276" y="1348"/>
                  </a:lnTo>
                  <a:cubicBezTo>
                    <a:pt x="2273" y="1346"/>
                    <a:pt x="2271" y="1341"/>
                    <a:pt x="2274" y="1337"/>
                  </a:cubicBezTo>
                  <a:cubicBezTo>
                    <a:pt x="2276" y="1333"/>
                    <a:pt x="2281" y="1332"/>
                    <a:pt x="2285" y="1334"/>
                  </a:cubicBezTo>
                  <a:close/>
                  <a:moveTo>
                    <a:pt x="2369" y="1384"/>
                  </a:moveTo>
                  <a:lnTo>
                    <a:pt x="2411" y="1408"/>
                  </a:lnTo>
                  <a:cubicBezTo>
                    <a:pt x="2415" y="1411"/>
                    <a:pt x="2416" y="1416"/>
                    <a:pt x="2414" y="1420"/>
                  </a:cubicBezTo>
                  <a:cubicBezTo>
                    <a:pt x="2411" y="1423"/>
                    <a:pt x="2407" y="1425"/>
                    <a:pt x="2403" y="1423"/>
                  </a:cubicBezTo>
                  <a:lnTo>
                    <a:pt x="2361" y="1398"/>
                  </a:lnTo>
                  <a:cubicBezTo>
                    <a:pt x="2357" y="1396"/>
                    <a:pt x="2355" y="1391"/>
                    <a:pt x="2358" y="1387"/>
                  </a:cubicBezTo>
                  <a:cubicBezTo>
                    <a:pt x="2360" y="1383"/>
                    <a:pt x="2365" y="1382"/>
                    <a:pt x="2369" y="1384"/>
                  </a:cubicBezTo>
                  <a:close/>
                  <a:moveTo>
                    <a:pt x="2453" y="1433"/>
                  </a:moveTo>
                  <a:lnTo>
                    <a:pt x="2495" y="1458"/>
                  </a:lnTo>
                  <a:cubicBezTo>
                    <a:pt x="2499" y="1460"/>
                    <a:pt x="2500" y="1465"/>
                    <a:pt x="2498" y="1469"/>
                  </a:cubicBezTo>
                  <a:cubicBezTo>
                    <a:pt x="2496" y="1473"/>
                    <a:pt x="2491" y="1474"/>
                    <a:pt x="2487" y="1472"/>
                  </a:cubicBezTo>
                  <a:lnTo>
                    <a:pt x="2445" y="1447"/>
                  </a:lnTo>
                  <a:cubicBezTo>
                    <a:pt x="2441" y="1445"/>
                    <a:pt x="2440" y="1440"/>
                    <a:pt x="2442" y="1436"/>
                  </a:cubicBezTo>
                  <a:cubicBezTo>
                    <a:pt x="2444" y="1432"/>
                    <a:pt x="2449" y="1431"/>
                    <a:pt x="2453" y="1433"/>
                  </a:cubicBezTo>
                  <a:close/>
                  <a:moveTo>
                    <a:pt x="2537" y="1483"/>
                  </a:moveTo>
                  <a:lnTo>
                    <a:pt x="2579" y="1507"/>
                  </a:lnTo>
                  <a:cubicBezTo>
                    <a:pt x="2583" y="1509"/>
                    <a:pt x="2584" y="1514"/>
                    <a:pt x="2582" y="1518"/>
                  </a:cubicBezTo>
                  <a:cubicBezTo>
                    <a:pt x="2580" y="1522"/>
                    <a:pt x="2575" y="1524"/>
                    <a:pt x="2571" y="1521"/>
                  </a:cubicBezTo>
                  <a:lnTo>
                    <a:pt x="2529" y="1497"/>
                  </a:lnTo>
                  <a:cubicBezTo>
                    <a:pt x="2525" y="1494"/>
                    <a:pt x="2524" y="1489"/>
                    <a:pt x="2526" y="1485"/>
                  </a:cubicBezTo>
                  <a:cubicBezTo>
                    <a:pt x="2528" y="1482"/>
                    <a:pt x="2533" y="1480"/>
                    <a:pt x="2537" y="1483"/>
                  </a:cubicBezTo>
                  <a:close/>
                  <a:moveTo>
                    <a:pt x="2621" y="1532"/>
                  </a:moveTo>
                  <a:lnTo>
                    <a:pt x="2663" y="1557"/>
                  </a:lnTo>
                  <a:cubicBezTo>
                    <a:pt x="2667" y="1559"/>
                    <a:pt x="2668" y="1564"/>
                    <a:pt x="2666" y="1568"/>
                  </a:cubicBezTo>
                  <a:cubicBezTo>
                    <a:pt x="2664" y="1572"/>
                    <a:pt x="2659" y="1573"/>
                    <a:pt x="2655" y="1571"/>
                  </a:cubicBezTo>
                  <a:lnTo>
                    <a:pt x="2613" y="1546"/>
                  </a:lnTo>
                  <a:cubicBezTo>
                    <a:pt x="2609" y="1544"/>
                    <a:pt x="2608" y="1539"/>
                    <a:pt x="2610" y="1535"/>
                  </a:cubicBezTo>
                  <a:cubicBezTo>
                    <a:pt x="2612" y="1531"/>
                    <a:pt x="2617" y="1530"/>
                    <a:pt x="2621" y="1532"/>
                  </a:cubicBezTo>
                  <a:close/>
                  <a:moveTo>
                    <a:pt x="2705" y="1581"/>
                  </a:moveTo>
                  <a:lnTo>
                    <a:pt x="2747" y="1606"/>
                  </a:lnTo>
                  <a:cubicBezTo>
                    <a:pt x="2751" y="1608"/>
                    <a:pt x="2753" y="1613"/>
                    <a:pt x="2750" y="1617"/>
                  </a:cubicBezTo>
                  <a:cubicBezTo>
                    <a:pt x="2748" y="1621"/>
                    <a:pt x="2743" y="1622"/>
                    <a:pt x="2739" y="1620"/>
                  </a:cubicBezTo>
                  <a:lnTo>
                    <a:pt x="2697" y="1595"/>
                  </a:lnTo>
                  <a:cubicBezTo>
                    <a:pt x="2693" y="1593"/>
                    <a:pt x="2692" y="1588"/>
                    <a:pt x="2694" y="1584"/>
                  </a:cubicBezTo>
                  <a:cubicBezTo>
                    <a:pt x="2696" y="1580"/>
                    <a:pt x="2701" y="1579"/>
                    <a:pt x="2705" y="1581"/>
                  </a:cubicBezTo>
                  <a:close/>
                  <a:moveTo>
                    <a:pt x="2789" y="1631"/>
                  </a:moveTo>
                  <a:lnTo>
                    <a:pt x="2832" y="1655"/>
                  </a:lnTo>
                  <a:cubicBezTo>
                    <a:pt x="2835" y="1658"/>
                    <a:pt x="2837" y="1663"/>
                    <a:pt x="2834" y="1666"/>
                  </a:cubicBezTo>
                  <a:cubicBezTo>
                    <a:pt x="2832" y="1670"/>
                    <a:pt x="2827" y="1672"/>
                    <a:pt x="2823" y="1669"/>
                  </a:cubicBezTo>
                  <a:lnTo>
                    <a:pt x="2781" y="1645"/>
                  </a:lnTo>
                  <a:cubicBezTo>
                    <a:pt x="2777" y="1642"/>
                    <a:pt x="2776" y="1637"/>
                    <a:pt x="2778" y="1633"/>
                  </a:cubicBezTo>
                  <a:cubicBezTo>
                    <a:pt x="2781" y="1630"/>
                    <a:pt x="2786" y="1628"/>
                    <a:pt x="2789" y="1631"/>
                  </a:cubicBezTo>
                  <a:close/>
                  <a:moveTo>
                    <a:pt x="2874" y="1680"/>
                  </a:moveTo>
                  <a:lnTo>
                    <a:pt x="2916" y="1705"/>
                  </a:lnTo>
                  <a:cubicBezTo>
                    <a:pt x="2919" y="1707"/>
                    <a:pt x="2921" y="1712"/>
                    <a:pt x="2919" y="1716"/>
                  </a:cubicBezTo>
                  <a:cubicBezTo>
                    <a:pt x="2916" y="1720"/>
                    <a:pt x="2911" y="1721"/>
                    <a:pt x="2907" y="1719"/>
                  </a:cubicBezTo>
                  <a:lnTo>
                    <a:pt x="2865" y="1694"/>
                  </a:lnTo>
                  <a:cubicBezTo>
                    <a:pt x="2861" y="1692"/>
                    <a:pt x="2860" y="1687"/>
                    <a:pt x="2862" y="1683"/>
                  </a:cubicBezTo>
                  <a:cubicBezTo>
                    <a:pt x="2865" y="1679"/>
                    <a:pt x="2870" y="1678"/>
                    <a:pt x="2874" y="1680"/>
                  </a:cubicBezTo>
                  <a:close/>
                  <a:moveTo>
                    <a:pt x="2958" y="1729"/>
                  </a:moveTo>
                  <a:lnTo>
                    <a:pt x="3000" y="1754"/>
                  </a:lnTo>
                  <a:cubicBezTo>
                    <a:pt x="3004" y="1756"/>
                    <a:pt x="3005" y="1761"/>
                    <a:pt x="3003" y="1765"/>
                  </a:cubicBezTo>
                  <a:cubicBezTo>
                    <a:pt x="3000" y="1769"/>
                    <a:pt x="2995" y="1770"/>
                    <a:pt x="2992" y="1768"/>
                  </a:cubicBezTo>
                  <a:lnTo>
                    <a:pt x="2949" y="1743"/>
                  </a:lnTo>
                  <a:cubicBezTo>
                    <a:pt x="2946" y="1741"/>
                    <a:pt x="2944" y="1736"/>
                    <a:pt x="2947" y="1732"/>
                  </a:cubicBezTo>
                  <a:cubicBezTo>
                    <a:pt x="2949" y="1728"/>
                    <a:pt x="2954" y="1727"/>
                    <a:pt x="2958" y="1729"/>
                  </a:cubicBezTo>
                  <a:close/>
                  <a:moveTo>
                    <a:pt x="3042" y="1779"/>
                  </a:moveTo>
                  <a:lnTo>
                    <a:pt x="3084" y="1803"/>
                  </a:lnTo>
                  <a:cubicBezTo>
                    <a:pt x="3088" y="1806"/>
                    <a:pt x="3089" y="1811"/>
                    <a:pt x="3087" y="1814"/>
                  </a:cubicBezTo>
                  <a:cubicBezTo>
                    <a:pt x="3085" y="1818"/>
                    <a:pt x="3080" y="1820"/>
                    <a:pt x="3076" y="1817"/>
                  </a:cubicBezTo>
                  <a:lnTo>
                    <a:pt x="3034" y="1793"/>
                  </a:lnTo>
                  <a:cubicBezTo>
                    <a:pt x="3030" y="1790"/>
                    <a:pt x="3028" y="1785"/>
                    <a:pt x="3031" y="1782"/>
                  </a:cubicBezTo>
                  <a:cubicBezTo>
                    <a:pt x="3033" y="1778"/>
                    <a:pt x="3038" y="1776"/>
                    <a:pt x="3042" y="1779"/>
                  </a:cubicBezTo>
                  <a:close/>
                  <a:moveTo>
                    <a:pt x="3126" y="1828"/>
                  </a:moveTo>
                  <a:lnTo>
                    <a:pt x="3168" y="1853"/>
                  </a:lnTo>
                  <a:cubicBezTo>
                    <a:pt x="3172" y="1855"/>
                    <a:pt x="3173" y="1860"/>
                    <a:pt x="3171" y="1864"/>
                  </a:cubicBezTo>
                  <a:cubicBezTo>
                    <a:pt x="3169" y="1868"/>
                    <a:pt x="3164" y="1869"/>
                    <a:pt x="3160" y="1867"/>
                  </a:cubicBezTo>
                  <a:lnTo>
                    <a:pt x="3118" y="1842"/>
                  </a:lnTo>
                  <a:cubicBezTo>
                    <a:pt x="3114" y="1840"/>
                    <a:pt x="3113" y="1835"/>
                    <a:pt x="3115" y="1831"/>
                  </a:cubicBezTo>
                  <a:cubicBezTo>
                    <a:pt x="3117" y="1827"/>
                    <a:pt x="3122" y="1826"/>
                    <a:pt x="3126" y="1828"/>
                  </a:cubicBezTo>
                  <a:close/>
                  <a:moveTo>
                    <a:pt x="3210" y="1877"/>
                  </a:moveTo>
                  <a:lnTo>
                    <a:pt x="3252" y="1902"/>
                  </a:lnTo>
                  <a:cubicBezTo>
                    <a:pt x="3256" y="1904"/>
                    <a:pt x="3257" y="1909"/>
                    <a:pt x="3255" y="1913"/>
                  </a:cubicBezTo>
                  <a:cubicBezTo>
                    <a:pt x="3253" y="1917"/>
                    <a:pt x="3248" y="1918"/>
                    <a:pt x="3244" y="1916"/>
                  </a:cubicBezTo>
                  <a:lnTo>
                    <a:pt x="3202" y="1891"/>
                  </a:lnTo>
                  <a:cubicBezTo>
                    <a:pt x="3198" y="1889"/>
                    <a:pt x="3197" y="1884"/>
                    <a:pt x="3199" y="1880"/>
                  </a:cubicBezTo>
                  <a:cubicBezTo>
                    <a:pt x="3201" y="1876"/>
                    <a:pt x="3206" y="1875"/>
                    <a:pt x="3210" y="1877"/>
                  </a:cubicBezTo>
                  <a:close/>
                  <a:moveTo>
                    <a:pt x="3294" y="1927"/>
                  </a:moveTo>
                  <a:lnTo>
                    <a:pt x="3336" y="1951"/>
                  </a:lnTo>
                  <a:cubicBezTo>
                    <a:pt x="3340" y="1954"/>
                    <a:pt x="3341" y="1959"/>
                    <a:pt x="3339" y="1963"/>
                  </a:cubicBezTo>
                  <a:cubicBezTo>
                    <a:pt x="3337" y="1966"/>
                    <a:pt x="3332" y="1968"/>
                    <a:pt x="3328" y="1965"/>
                  </a:cubicBezTo>
                  <a:lnTo>
                    <a:pt x="3286" y="1941"/>
                  </a:lnTo>
                  <a:cubicBezTo>
                    <a:pt x="3282" y="1938"/>
                    <a:pt x="3281" y="1933"/>
                    <a:pt x="3283" y="1930"/>
                  </a:cubicBezTo>
                  <a:cubicBezTo>
                    <a:pt x="3285" y="1926"/>
                    <a:pt x="3290" y="1924"/>
                    <a:pt x="3294" y="1927"/>
                  </a:cubicBezTo>
                  <a:close/>
                  <a:moveTo>
                    <a:pt x="3378" y="1976"/>
                  </a:moveTo>
                  <a:lnTo>
                    <a:pt x="3420" y="2001"/>
                  </a:lnTo>
                  <a:cubicBezTo>
                    <a:pt x="3424" y="2003"/>
                    <a:pt x="3426" y="2008"/>
                    <a:pt x="3423" y="2012"/>
                  </a:cubicBezTo>
                  <a:cubicBezTo>
                    <a:pt x="3421" y="2016"/>
                    <a:pt x="3416" y="2017"/>
                    <a:pt x="3412" y="2015"/>
                  </a:cubicBezTo>
                  <a:lnTo>
                    <a:pt x="3370" y="1990"/>
                  </a:lnTo>
                  <a:cubicBezTo>
                    <a:pt x="3366" y="1988"/>
                    <a:pt x="3365" y="1983"/>
                    <a:pt x="3367" y="1979"/>
                  </a:cubicBezTo>
                  <a:cubicBezTo>
                    <a:pt x="3369" y="1975"/>
                    <a:pt x="3374" y="1974"/>
                    <a:pt x="3378" y="1976"/>
                  </a:cubicBezTo>
                  <a:close/>
                  <a:moveTo>
                    <a:pt x="3462" y="2025"/>
                  </a:moveTo>
                  <a:lnTo>
                    <a:pt x="3505" y="2050"/>
                  </a:lnTo>
                  <a:cubicBezTo>
                    <a:pt x="3508" y="2052"/>
                    <a:pt x="3510" y="2057"/>
                    <a:pt x="3507" y="2061"/>
                  </a:cubicBezTo>
                  <a:cubicBezTo>
                    <a:pt x="3505" y="2065"/>
                    <a:pt x="3500" y="2066"/>
                    <a:pt x="3496" y="2064"/>
                  </a:cubicBezTo>
                  <a:lnTo>
                    <a:pt x="3454" y="2039"/>
                  </a:lnTo>
                  <a:cubicBezTo>
                    <a:pt x="3450" y="2037"/>
                    <a:pt x="3449" y="2032"/>
                    <a:pt x="3451" y="2028"/>
                  </a:cubicBezTo>
                  <a:cubicBezTo>
                    <a:pt x="3454" y="2024"/>
                    <a:pt x="3459" y="2023"/>
                    <a:pt x="3462" y="2025"/>
                  </a:cubicBezTo>
                  <a:close/>
                  <a:moveTo>
                    <a:pt x="3547" y="2075"/>
                  </a:moveTo>
                  <a:lnTo>
                    <a:pt x="3589" y="2099"/>
                  </a:lnTo>
                  <a:cubicBezTo>
                    <a:pt x="3593" y="2102"/>
                    <a:pt x="3594" y="2107"/>
                    <a:pt x="3592" y="2111"/>
                  </a:cubicBezTo>
                  <a:cubicBezTo>
                    <a:pt x="3589" y="2114"/>
                    <a:pt x="3584" y="2116"/>
                    <a:pt x="3580" y="2113"/>
                  </a:cubicBezTo>
                  <a:lnTo>
                    <a:pt x="3538" y="2089"/>
                  </a:lnTo>
                  <a:cubicBezTo>
                    <a:pt x="3534" y="2087"/>
                    <a:pt x="3533" y="2082"/>
                    <a:pt x="3535" y="2078"/>
                  </a:cubicBezTo>
                  <a:cubicBezTo>
                    <a:pt x="3538" y="2074"/>
                    <a:pt x="3543" y="2073"/>
                    <a:pt x="3547" y="2075"/>
                  </a:cubicBezTo>
                  <a:close/>
                  <a:moveTo>
                    <a:pt x="3631" y="2124"/>
                  </a:moveTo>
                  <a:lnTo>
                    <a:pt x="3673" y="2149"/>
                  </a:lnTo>
                  <a:cubicBezTo>
                    <a:pt x="3677" y="2151"/>
                    <a:pt x="3678" y="2156"/>
                    <a:pt x="3676" y="2160"/>
                  </a:cubicBezTo>
                  <a:cubicBezTo>
                    <a:pt x="3673" y="2164"/>
                    <a:pt x="3668" y="2165"/>
                    <a:pt x="3665" y="2163"/>
                  </a:cubicBezTo>
                  <a:lnTo>
                    <a:pt x="3622" y="2138"/>
                  </a:lnTo>
                  <a:cubicBezTo>
                    <a:pt x="3619" y="2136"/>
                    <a:pt x="3617" y="2131"/>
                    <a:pt x="3620" y="2127"/>
                  </a:cubicBezTo>
                  <a:cubicBezTo>
                    <a:pt x="3622" y="2123"/>
                    <a:pt x="3627" y="2122"/>
                    <a:pt x="3631" y="2124"/>
                  </a:cubicBezTo>
                  <a:close/>
                  <a:moveTo>
                    <a:pt x="3715" y="2173"/>
                  </a:moveTo>
                  <a:lnTo>
                    <a:pt x="3757" y="2198"/>
                  </a:lnTo>
                  <a:cubicBezTo>
                    <a:pt x="3761" y="2200"/>
                    <a:pt x="3762" y="2205"/>
                    <a:pt x="3760" y="2209"/>
                  </a:cubicBezTo>
                  <a:cubicBezTo>
                    <a:pt x="3758" y="2213"/>
                    <a:pt x="3753" y="2214"/>
                    <a:pt x="3749" y="2212"/>
                  </a:cubicBezTo>
                  <a:lnTo>
                    <a:pt x="3707" y="2188"/>
                  </a:lnTo>
                  <a:cubicBezTo>
                    <a:pt x="3703" y="2185"/>
                    <a:pt x="3701" y="2180"/>
                    <a:pt x="3704" y="2176"/>
                  </a:cubicBezTo>
                  <a:cubicBezTo>
                    <a:pt x="3706" y="2173"/>
                    <a:pt x="3711" y="2171"/>
                    <a:pt x="3715" y="2173"/>
                  </a:cubicBezTo>
                  <a:close/>
                  <a:moveTo>
                    <a:pt x="3799" y="2223"/>
                  </a:moveTo>
                  <a:lnTo>
                    <a:pt x="3841" y="2248"/>
                  </a:lnTo>
                  <a:cubicBezTo>
                    <a:pt x="3845" y="2250"/>
                    <a:pt x="3846" y="2255"/>
                    <a:pt x="3844" y="2259"/>
                  </a:cubicBezTo>
                  <a:cubicBezTo>
                    <a:pt x="3842" y="2263"/>
                    <a:pt x="3837" y="2264"/>
                    <a:pt x="3833" y="2262"/>
                  </a:cubicBezTo>
                  <a:lnTo>
                    <a:pt x="3791" y="2237"/>
                  </a:lnTo>
                  <a:cubicBezTo>
                    <a:pt x="3787" y="2235"/>
                    <a:pt x="3786" y="2230"/>
                    <a:pt x="3788" y="2226"/>
                  </a:cubicBezTo>
                  <a:cubicBezTo>
                    <a:pt x="3790" y="2222"/>
                    <a:pt x="3795" y="2221"/>
                    <a:pt x="3799" y="2223"/>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7946" name="Freeform 29"/>
            <p:cNvSpPr>
              <a:spLocks noEditPoints="1"/>
            </p:cNvSpPr>
            <p:nvPr/>
          </p:nvSpPr>
          <p:spPr bwMode="auto">
            <a:xfrm>
              <a:off x="4109" y="1811"/>
              <a:ext cx="706" cy="442"/>
            </a:xfrm>
            <a:custGeom>
              <a:avLst/>
              <a:gdLst>
                <a:gd name="T0" fmla="*/ 0 w 3858"/>
                <a:gd name="T1" fmla="*/ 0 h 2408"/>
                <a:gd name="T2" fmla="*/ 0 w 3858"/>
                <a:gd name="T3" fmla="*/ 0 h 2408"/>
                <a:gd name="T4" fmla="*/ 0 w 3858"/>
                <a:gd name="T5" fmla="*/ 0 h 2408"/>
                <a:gd name="T6" fmla="*/ 0 w 3858"/>
                <a:gd name="T7" fmla="*/ 0 h 2408"/>
                <a:gd name="T8" fmla="*/ 0 w 3858"/>
                <a:gd name="T9" fmla="*/ 0 h 2408"/>
                <a:gd name="T10" fmla="*/ 0 w 3858"/>
                <a:gd name="T11" fmla="*/ 0 h 2408"/>
                <a:gd name="T12" fmla="*/ 0 w 3858"/>
                <a:gd name="T13" fmla="*/ 0 h 2408"/>
                <a:gd name="T14" fmla="*/ 0 w 3858"/>
                <a:gd name="T15" fmla="*/ 0 h 2408"/>
                <a:gd name="T16" fmla="*/ 0 w 3858"/>
                <a:gd name="T17" fmla="*/ 0 h 2408"/>
                <a:gd name="T18" fmla="*/ 0 w 3858"/>
                <a:gd name="T19" fmla="*/ 0 h 2408"/>
                <a:gd name="T20" fmla="*/ 0 w 3858"/>
                <a:gd name="T21" fmla="*/ 0 h 2408"/>
                <a:gd name="T22" fmla="*/ 0 w 3858"/>
                <a:gd name="T23" fmla="*/ 0 h 2408"/>
                <a:gd name="T24" fmla="*/ 0 w 3858"/>
                <a:gd name="T25" fmla="*/ 0 h 2408"/>
                <a:gd name="T26" fmla="*/ 0 w 3858"/>
                <a:gd name="T27" fmla="*/ 0 h 2408"/>
                <a:gd name="T28" fmla="*/ 0 w 3858"/>
                <a:gd name="T29" fmla="*/ 0 h 2408"/>
                <a:gd name="T30" fmla="*/ 0 w 3858"/>
                <a:gd name="T31" fmla="*/ 0 h 2408"/>
                <a:gd name="T32" fmla="*/ 0 w 3858"/>
                <a:gd name="T33" fmla="*/ 0 h 2408"/>
                <a:gd name="T34" fmla="*/ 0 w 3858"/>
                <a:gd name="T35" fmla="*/ 0 h 2408"/>
                <a:gd name="T36" fmla="*/ 0 w 3858"/>
                <a:gd name="T37" fmla="*/ 0 h 2408"/>
                <a:gd name="T38" fmla="*/ 0 w 3858"/>
                <a:gd name="T39" fmla="*/ 0 h 2408"/>
                <a:gd name="T40" fmla="*/ 0 w 3858"/>
                <a:gd name="T41" fmla="*/ 0 h 2408"/>
                <a:gd name="T42" fmla="*/ 0 w 3858"/>
                <a:gd name="T43" fmla="*/ 0 h 2408"/>
                <a:gd name="T44" fmla="*/ 0 w 3858"/>
                <a:gd name="T45" fmla="*/ 0 h 2408"/>
                <a:gd name="T46" fmla="*/ 0 w 3858"/>
                <a:gd name="T47" fmla="*/ 0 h 2408"/>
                <a:gd name="T48" fmla="*/ 0 w 3858"/>
                <a:gd name="T49" fmla="*/ 0 h 2408"/>
                <a:gd name="T50" fmla="*/ 0 w 3858"/>
                <a:gd name="T51" fmla="*/ 0 h 2408"/>
                <a:gd name="T52" fmla="*/ 0 w 3858"/>
                <a:gd name="T53" fmla="*/ 0 h 2408"/>
                <a:gd name="T54" fmla="*/ 0 w 3858"/>
                <a:gd name="T55" fmla="*/ 0 h 2408"/>
                <a:gd name="T56" fmla="*/ 0 w 3858"/>
                <a:gd name="T57" fmla="*/ 0 h 2408"/>
                <a:gd name="T58" fmla="*/ 0 w 3858"/>
                <a:gd name="T59" fmla="*/ 0 h 2408"/>
                <a:gd name="T60" fmla="*/ 0 w 3858"/>
                <a:gd name="T61" fmla="*/ 0 h 2408"/>
                <a:gd name="T62" fmla="*/ 0 w 3858"/>
                <a:gd name="T63" fmla="*/ 0 h 2408"/>
                <a:gd name="T64" fmla="*/ 0 w 3858"/>
                <a:gd name="T65" fmla="*/ 0 h 2408"/>
                <a:gd name="T66" fmla="*/ 0 w 3858"/>
                <a:gd name="T67" fmla="*/ 0 h 2408"/>
                <a:gd name="T68" fmla="*/ 0 w 3858"/>
                <a:gd name="T69" fmla="*/ 0 h 2408"/>
                <a:gd name="T70" fmla="*/ 0 w 3858"/>
                <a:gd name="T71" fmla="*/ 0 h 2408"/>
                <a:gd name="T72" fmla="*/ 0 w 3858"/>
                <a:gd name="T73" fmla="*/ 0 h 2408"/>
                <a:gd name="T74" fmla="*/ 0 w 3858"/>
                <a:gd name="T75" fmla="*/ 0 h 2408"/>
                <a:gd name="T76" fmla="*/ 0 w 3858"/>
                <a:gd name="T77" fmla="*/ 0 h 2408"/>
                <a:gd name="T78" fmla="*/ 0 w 3858"/>
                <a:gd name="T79" fmla="*/ 0 h 2408"/>
                <a:gd name="T80" fmla="*/ 0 w 3858"/>
                <a:gd name="T81" fmla="*/ 0 h 2408"/>
                <a:gd name="T82" fmla="*/ 0 w 3858"/>
                <a:gd name="T83" fmla="*/ 0 h 2408"/>
                <a:gd name="T84" fmla="*/ 0 w 3858"/>
                <a:gd name="T85" fmla="*/ 0 h 2408"/>
                <a:gd name="T86" fmla="*/ 0 w 3858"/>
                <a:gd name="T87" fmla="*/ 0 h 2408"/>
                <a:gd name="T88" fmla="*/ 0 w 3858"/>
                <a:gd name="T89" fmla="*/ 0 h 2408"/>
                <a:gd name="T90" fmla="*/ 0 w 3858"/>
                <a:gd name="T91" fmla="*/ 0 h 2408"/>
                <a:gd name="T92" fmla="*/ 0 w 3858"/>
                <a:gd name="T93" fmla="*/ 0 h 2408"/>
                <a:gd name="T94" fmla="*/ 0 w 3858"/>
                <a:gd name="T95" fmla="*/ 0 h 2408"/>
                <a:gd name="T96" fmla="*/ 0 w 3858"/>
                <a:gd name="T97" fmla="*/ 0 h 2408"/>
                <a:gd name="T98" fmla="*/ 0 w 3858"/>
                <a:gd name="T99" fmla="*/ 0 h 2408"/>
                <a:gd name="T100" fmla="*/ 0 w 3858"/>
                <a:gd name="T101" fmla="*/ 0 h 2408"/>
                <a:gd name="T102" fmla="*/ 0 w 3858"/>
                <a:gd name="T103" fmla="*/ 0 h 2408"/>
                <a:gd name="T104" fmla="*/ 0 w 3858"/>
                <a:gd name="T105" fmla="*/ 0 h 2408"/>
                <a:gd name="T106" fmla="*/ 0 w 3858"/>
                <a:gd name="T107" fmla="*/ 0 h 2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8"/>
                <a:gd name="T163" fmla="*/ 0 h 2408"/>
                <a:gd name="T164" fmla="*/ 3858 w 3858"/>
                <a:gd name="T165" fmla="*/ 2408 h 24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8" h="2408">
                  <a:moveTo>
                    <a:pt x="5" y="2392"/>
                  </a:moveTo>
                  <a:lnTo>
                    <a:pt x="46" y="2366"/>
                  </a:lnTo>
                  <a:cubicBezTo>
                    <a:pt x="50" y="2364"/>
                    <a:pt x="55" y="2365"/>
                    <a:pt x="57" y="2369"/>
                  </a:cubicBezTo>
                  <a:cubicBezTo>
                    <a:pt x="60" y="2373"/>
                    <a:pt x="59" y="2378"/>
                    <a:pt x="55" y="2380"/>
                  </a:cubicBezTo>
                  <a:lnTo>
                    <a:pt x="13" y="2406"/>
                  </a:lnTo>
                  <a:cubicBezTo>
                    <a:pt x="10" y="2408"/>
                    <a:pt x="5" y="2407"/>
                    <a:pt x="2" y="2403"/>
                  </a:cubicBezTo>
                  <a:cubicBezTo>
                    <a:pt x="0" y="2400"/>
                    <a:pt x="1" y="2395"/>
                    <a:pt x="5" y="2392"/>
                  </a:cubicBezTo>
                  <a:close/>
                  <a:moveTo>
                    <a:pt x="88" y="2341"/>
                  </a:moveTo>
                  <a:lnTo>
                    <a:pt x="129" y="2315"/>
                  </a:lnTo>
                  <a:cubicBezTo>
                    <a:pt x="133" y="2312"/>
                    <a:pt x="138" y="2314"/>
                    <a:pt x="140" y="2317"/>
                  </a:cubicBezTo>
                  <a:cubicBezTo>
                    <a:pt x="143" y="2321"/>
                    <a:pt x="141" y="2326"/>
                    <a:pt x="138" y="2329"/>
                  </a:cubicBezTo>
                  <a:lnTo>
                    <a:pt x="96" y="2354"/>
                  </a:lnTo>
                  <a:cubicBezTo>
                    <a:pt x="92" y="2357"/>
                    <a:pt x="87" y="2356"/>
                    <a:pt x="85" y="2352"/>
                  </a:cubicBezTo>
                  <a:cubicBezTo>
                    <a:pt x="83" y="2348"/>
                    <a:pt x="84" y="2343"/>
                    <a:pt x="88" y="2341"/>
                  </a:cubicBezTo>
                  <a:close/>
                  <a:moveTo>
                    <a:pt x="170" y="2289"/>
                  </a:moveTo>
                  <a:lnTo>
                    <a:pt x="212" y="2263"/>
                  </a:lnTo>
                  <a:cubicBezTo>
                    <a:pt x="216" y="2261"/>
                    <a:pt x="221" y="2262"/>
                    <a:pt x="223" y="2266"/>
                  </a:cubicBezTo>
                  <a:cubicBezTo>
                    <a:pt x="225" y="2270"/>
                    <a:pt x="224" y="2275"/>
                    <a:pt x="220" y="2277"/>
                  </a:cubicBezTo>
                  <a:lnTo>
                    <a:pt x="179" y="2303"/>
                  </a:lnTo>
                  <a:cubicBezTo>
                    <a:pt x="175" y="2305"/>
                    <a:pt x="170" y="2304"/>
                    <a:pt x="168" y="2300"/>
                  </a:cubicBezTo>
                  <a:cubicBezTo>
                    <a:pt x="165" y="2296"/>
                    <a:pt x="167" y="2291"/>
                    <a:pt x="170" y="2289"/>
                  </a:cubicBezTo>
                  <a:close/>
                  <a:moveTo>
                    <a:pt x="253" y="2238"/>
                  </a:moveTo>
                  <a:lnTo>
                    <a:pt x="295" y="2212"/>
                  </a:lnTo>
                  <a:cubicBezTo>
                    <a:pt x="298" y="2209"/>
                    <a:pt x="304" y="2211"/>
                    <a:pt x="306" y="2214"/>
                  </a:cubicBezTo>
                  <a:cubicBezTo>
                    <a:pt x="308" y="2218"/>
                    <a:pt x="307" y="2223"/>
                    <a:pt x="303" y="2226"/>
                  </a:cubicBezTo>
                  <a:lnTo>
                    <a:pt x="262" y="2251"/>
                  </a:lnTo>
                  <a:cubicBezTo>
                    <a:pt x="258" y="2254"/>
                    <a:pt x="253" y="2253"/>
                    <a:pt x="251" y="2249"/>
                  </a:cubicBezTo>
                  <a:cubicBezTo>
                    <a:pt x="248" y="2245"/>
                    <a:pt x="249" y="2240"/>
                    <a:pt x="253" y="2238"/>
                  </a:cubicBezTo>
                  <a:close/>
                  <a:moveTo>
                    <a:pt x="336" y="2186"/>
                  </a:moveTo>
                  <a:lnTo>
                    <a:pt x="377" y="2160"/>
                  </a:lnTo>
                  <a:cubicBezTo>
                    <a:pt x="381" y="2158"/>
                    <a:pt x="386" y="2159"/>
                    <a:pt x="389" y="2163"/>
                  </a:cubicBezTo>
                  <a:cubicBezTo>
                    <a:pt x="391" y="2167"/>
                    <a:pt x="390" y="2172"/>
                    <a:pt x="386" y="2174"/>
                  </a:cubicBezTo>
                  <a:lnTo>
                    <a:pt x="345" y="2200"/>
                  </a:lnTo>
                  <a:cubicBezTo>
                    <a:pt x="341" y="2202"/>
                    <a:pt x="336" y="2201"/>
                    <a:pt x="333" y="2197"/>
                  </a:cubicBezTo>
                  <a:cubicBezTo>
                    <a:pt x="331" y="2193"/>
                    <a:pt x="332" y="2188"/>
                    <a:pt x="336" y="2186"/>
                  </a:cubicBezTo>
                  <a:close/>
                  <a:moveTo>
                    <a:pt x="419" y="2134"/>
                  </a:moveTo>
                  <a:lnTo>
                    <a:pt x="460" y="2109"/>
                  </a:lnTo>
                  <a:cubicBezTo>
                    <a:pt x="464" y="2106"/>
                    <a:pt x="469" y="2108"/>
                    <a:pt x="472" y="2111"/>
                  </a:cubicBezTo>
                  <a:cubicBezTo>
                    <a:pt x="474" y="2115"/>
                    <a:pt x="473" y="2120"/>
                    <a:pt x="469" y="2123"/>
                  </a:cubicBezTo>
                  <a:lnTo>
                    <a:pt x="427" y="2148"/>
                  </a:lnTo>
                  <a:cubicBezTo>
                    <a:pt x="424" y="2151"/>
                    <a:pt x="419" y="2149"/>
                    <a:pt x="416" y="2146"/>
                  </a:cubicBezTo>
                  <a:cubicBezTo>
                    <a:pt x="414" y="2142"/>
                    <a:pt x="415" y="2137"/>
                    <a:pt x="419" y="2134"/>
                  </a:cubicBezTo>
                  <a:close/>
                  <a:moveTo>
                    <a:pt x="502" y="2083"/>
                  </a:moveTo>
                  <a:lnTo>
                    <a:pt x="543" y="2057"/>
                  </a:lnTo>
                  <a:cubicBezTo>
                    <a:pt x="547" y="2055"/>
                    <a:pt x="552" y="2056"/>
                    <a:pt x="554" y="2060"/>
                  </a:cubicBezTo>
                  <a:cubicBezTo>
                    <a:pt x="557" y="2064"/>
                    <a:pt x="556" y="2069"/>
                    <a:pt x="552" y="2071"/>
                  </a:cubicBezTo>
                  <a:lnTo>
                    <a:pt x="510" y="2097"/>
                  </a:lnTo>
                  <a:cubicBezTo>
                    <a:pt x="506" y="2099"/>
                    <a:pt x="501" y="2098"/>
                    <a:pt x="499" y="2094"/>
                  </a:cubicBezTo>
                  <a:cubicBezTo>
                    <a:pt x="497" y="2090"/>
                    <a:pt x="498" y="2085"/>
                    <a:pt x="502" y="2083"/>
                  </a:cubicBezTo>
                  <a:close/>
                  <a:moveTo>
                    <a:pt x="585" y="2031"/>
                  </a:moveTo>
                  <a:lnTo>
                    <a:pt x="626" y="2006"/>
                  </a:lnTo>
                  <a:cubicBezTo>
                    <a:pt x="630" y="2003"/>
                    <a:pt x="635" y="2004"/>
                    <a:pt x="637" y="2008"/>
                  </a:cubicBezTo>
                  <a:cubicBezTo>
                    <a:pt x="639" y="2012"/>
                    <a:pt x="638" y="2017"/>
                    <a:pt x="635" y="2019"/>
                  </a:cubicBezTo>
                  <a:lnTo>
                    <a:pt x="593" y="2045"/>
                  </a:lnTo>
                  <a:cubicBezTo>
                    <a:pt x="589" y="2048"/>
                    <a:pt x="584" y="2046"/>
                    <a:pt x="582" y="2043"/>
                  </a:cubicBezTo>
                  <a:cubicBezTo>
                    <a:pt x="580" y="2039"/>
                    <a:pt x="581" y="2034"/>
                    <a:pt x="585" y="2031"/>
                  </a:cubicBezTo>
                  <a:close/>
                  <a:moveTo>
                    <a:pt x="667" y="1980"/>
                  </a:moveTo>
                  <a:lnTo>
                    <a:pt x="709" y="1954"/>
                  </a:lnTo>
                  <a:cubicBezTo>
                    <a:pt x="713" y="1952"/>
                    <a:pt x="718" y="1953"/>
                    <a:pt x="720" y="1957"/>
                  </a:cubicBezTo>
                  <a:cubicBezTo>
                    <a:pt x="722" y="1961"/>
                    <a:pt x="721" y="1966"/>
                    <a:pt x="717" y="1968"/>
                  </a:cubicBezTo>
                  <a:lnTo>
                    <a:pt x="676" y="1994"/>
                  </a:lnTo>
                  <a:cubicBezTo>
                    <a:pt x="672" y="1996"/>
                    <a:pt x="667" y="1995"/>
                    <a:pt x="665" y="1991"/>
                  </a:cubicBezTo>
                  <a:cubicBezTo>
                    <a:pt x="662" y="1987"/>
                    <a:pt x="664" y="1982"/>
                    <a:pt x="667" y="1980"/>
                  </a:cubicBezTo>
                  <a:close/>
                  <a:moveTo>
                    <a:pt x="750" y="1928"/>
                  </a:moveTo>
                  <a:lnTo>
                    <a:pt x="792" y="1903"/>
                  </a:lnTo>
                  <a:cubicBezTo>
                    <a:pt x="795" y="1900"/>
                    <a:pt x="800" y="1901"/>
                    <a:pt x="803" y="1905"/>
                  </a:cubicBezTo>
                  <a:cubicBezTo>
                    <a:pt x="805" y="1909"/>
                    <a:pt x="804" y="1914"/>
                    <a:pt x="800" y="1916"/>
                  </a:cubicBezTo>
                  <a:lnTo>
                    <a:pt x="759" y="1942"/>
                  </a:lnTo>
                  <a:cubicBezTo>
                    <a:pt x="755" y="1945"/>
                    <a:pt x="750" y="1943"/>
                    <a:pt x="748" y="1940"/>
                  </a:cubicBezTo>
                  <a:cubicBezTo>
                    <a:pt x="745" y="1936"/>
                    <a:pt x="746" y="1931"/>
                    <a:pt x="750" y="1928"/>
                  </a:cubicBezTo>
                  <a:close/>
                  <a:moveTo>
                    <a:pt x="833" y="1877"/>
                  </a:moveTo>
                  <a:lnTo>
                    <a:pt x="874" y="1851"/>
                  </a:lnTo>
                  <a:cubicBezTo>
                    <a:pt x="878" y="1849"/>
                    <a:pt x="883" y="1850"/>
                    <a:pt x="886" y="1854"/>
                  </a:cubicBezTo>
                  <a:cubicBezTo>
                    <a:pt x="888" y="1857"/>
                    <a:pt x="887" y="1863"/>
                    <a:pt x="883" y="1865"/>
                  </a:cubicBezTo>
                  <a:lnTo>
                    <a:pt x="842" y="1891"/>
                  </a:lnTo>
                  <a:cubicBezTo>
                    <a:pt x="838" y="1893"/>
                    <a:pt x="833" y="1892"/>
                    <a:pt x="830" y="1888"/>
                  </a:cubicBezTo>
                  <a:cubicBezTo>
                    <a:pt x="828" y="1884"/>
                    <a:pt x="829" y="1879"/>
                    <a:pt x="833" y="1877"/>
                  </a:cubicBezTo>
                  <a:close/>
                  <a:moveTo>
                    <a:pt x="916" y="1825"/>
                  </a:moveTo>
                  <a:lnTo>
                    <a:pt x="957" y="1800"/>
                  </a:lnTo>
                  <a:cubicBezTo>
                    <a:pt x="961" y="1797"/>
                    <a:pt x="966" y="1798"/>
                    <a:pt x="968" y="1802"/>
                  </a:cubicBezTo>
                  <a:cubicBezTo>
                    <a:pt x="971" y="1806"/>
                    <a:pt x="970" y="1811"/>
                    <a:pt x="966" y="1813"/>
                  </a:cubicBezTo>
                  <a:lnTo>
                    <a:pt x="924" y="1839"/>
                  </a:lnTo>
                  <a:cubicBezTo>
                    <a:pt x="921" y="1841"/>
                    <a:pt x="916" y="1840"/>
                    <a:pt x="913" y="1837"/>
                  </a:cubicBezTo>
                  <a:cubicBezTo>
                    <a:pt x="911" y="1833"/>
                    <a:pt x="912" y="1828"/>
                    <a:pt x="916" y="1825"/>
                  </a:cubicBezTo>
                  <a:close/>
                  <a:moveTo>
                    <a:pt x="999" y="1774"/>
                  </a:moveTo>
                  <a:lnTo>
                    <a:pt x="1040" y="1748"/>
                  </a:lnTo>
                  <a:cubicBezTo>
                    <a:pt x="1044" y="1746"/>
                    <a:pt x="1049" y="1747"/>
                    <a:pt x="1051" y="1751"/>
                  </a:cubicBezTo>
                  <a:cubicBezTo>
                    <a:pt x="1054" y="1754"/>
                    <a:pt x="1052" y="1759"/>
                    <a:pt x="1049" y="1762"/>
                  </a:cubicBezTo>
                  <a:lnTo>
                    <a:pt x="1007" y="1788"/>
                  </a:lnTo>
                  <a:cubicBezTo>
                    <a:pt x="1003" y="1790"/>
                    <a:pt x="998" y="1789"/>
                    <a:pt x="996" y="1785"/>
                  </a:cubicBezTo>
                  <a:cubicBezTo>
                    <a:pt x="994" y="1781"/>
                    <a:pt x="995" y="1776"/>
                    <a:pt x="999" y="1774"/>
                  </a:cubicBezTo>
                  <a:close/>
                  <a:moveTo>
                    <a:pt x="1081" y="1722"/>
                  </a:moveTo>
                  <a:lnTo>
                    <a:pt x="1123" y="1696"/>
                  </a:lnTo>
                  <a:cubicBezTo>
                    <a:pt x="1127" y="1694"/>
                    <a:pt x="1132" y="1695"/>
                    <a:pt x="1134" y="1699"/>
                  </a:cubicBezTo>
                  <a:cubicBezTo>
                    <a:pt x="1136" y="1703"/>
                    <a:pt x="1135" y="1708"/>
                    <a:pt x="1131" y="1710"/>
                  </a:cubicBezTo>
                  <a:lnTo>
                    <a:pt x="1090" y="1736"/>
                  </a:lnTo>
                  <a:cubicBezTo>
                    <a:pt x="1086" y="1738"/>
                    <a:pt x="1081" y="1737"/>
                    <a:pt x="1079" y="1733"/>
                  </a:cubicBezTo>
                  <a:cubicBezTo>
                    <a:pt x="1076" y="1730"/>
                    <a:pt x="1078" y="1725"/>
                    <a:pt x="1081" y="1722"/>
                  </a:cubicBezTo>
                  <a:close/>
                  <a:moveTo>
                    <a:pt x="1164" y="1671"/>
                  </a:moveTo>
                  <a:lnTo>
                    <a:pt x="1206" y="1645"/>
                  </a:lnTo>
                  <a:cubicBezTo>
                    <a:pt x="1209" y="1643"/>
                    <a:pt x="1214" y="1644"/>
                    <a:pt x="1217" y="1648"/>
                  </a:cubicBezTo>
                  <a:cubicBezTo>
                    <a:pt x="1219" y="1651"/>
                    <a:pt x="1218" y="1656"/>
                    <a:pt x="1214" y="1659"/>
                  </a:cubicBezTo>
                  <a:lnTo>
                    <a:pt x="1173" y="1685"/>
                  </a:lnTo>
                  <a:cubicBezTo>
                    <a:pt x="1169" y="1687"/>
                    <a:pt x="1164" y="1686"/>
                    <a:pt x="1162" y="1682"/>
                  </a:cubicBezTo>
                  <a:cubicBezTo>
                    <a:pt x="1159" y="1678"/>
                    <a:pt x="1160" y="1673"/>
                    <a:pt x="1164" y="1671"/>
                  </a:cubicBezTo>
                  <a:close/>
                  <a:moveTo>
                    <a:pt x="1247" y="1619"/>
                  </a:moveTo>
                  <a:lnTo>
                    <a:pt x="1288" y="1593"/>
                  </a:lnTo>
                  <a:cubicBezTo>
                    <a:pt x="1292" y="1591"/>
                    <a:pt x="1297" y="1592"/>
                    <a:pt x="1300" y="1596"/>
                  </a:cubicBezTo>
                  <a:cubicBezTo>
                    <a:pt x="1302" y="1600"/>
                    <a:pt x="1301" y="1605"/>
                    <a:pt x="1297" y="1607"/>
                  </a:cubicBezTo>
                  <a:lnTo>
                    <a:pt x="1256" y="1633"/>
                  </a:lnTo>
                  <a:cubicBezTo>
                    <a:pt x="1252" y="1635"/>
                    <a:pt x="1247" y="1634"/>
                    <a:pt x="1244" y="1630"/>
                  </a:cubicBezTo>
                  <a:cubicBezTo>
                    <a:pt x="1242" y="1627"/>
                    <a:pt x="1243" y="1622"/>
                    <a:pt x="1247" y="1619"/>
                  </a:cubicBezTo>
                  <a:close/>
                  <a:moveTo>
                    <a:pt x="1330" y="1568"/>
                  </a:moveTo>
                  <a:lnTo>
                    <a:pt x="1371" y="1542"/>
                  </a:lnTo>
                  <a:cubicBezTo>
                    <a:pt x="1375" y="1540"/>
                    <a:pt x="1380" y="1541"/>
                    <a:pt x="1382" y="1545"/>
                  </a:cubicBezTo>
                  <a:cubicBezTo>
                    <a:pt x="1385" y="1548"/>
                    <a:pt x="1384" y="1553"/>
                    <a:pt x="1380" y="1556"/>
                  </a:cubicBezTo>
                  <a:lnTo>
                    <a:pt x="1338" y="1581"/>
                  </a:lnTo>
                  <a:cubicBezTo>
                    <a:pt x="1335" y="1584"/>
                    <a:pt x="1330" y="1583"/>
                    <a:pt x="1327" y="1579"/>
                  </a:cubicBezTo>
                  <a:cubicBezTo>
                    <a:pt x="1325" y="1575"/>
                    <a:pt x="1326" y="1570"/>
                    <a:pt x="1330" y="1568"/>
                  </a:cubicBezTo>
                  <a:close/>
                  <a:moveTo>
                    <a:pt x="1413" y="1516"/>
                  </a:moveTo>
                  <a:lnTo>
                    <a:pt x="1454" y="1490"/>
                  </a:lnTo>
                  <a:cubicBezTo>
                    <a:pt x="1458" y="1488"/>
                    <a:pt x="1463" y="1489"/>
                    <a:pt x="1465" y="1493"/>
                  </a:cubicBezTo>
                  <a:cubicBezTo>
                    <a:pt x="1468" y="1497"/>
                    <a:pt x="1466" y="1502"/>
                    <a:pt x="1463" y="1504"/>
                  </a:cubicBezTo>
                  <a:lnTo>
                    <a:pt x="1421" y="1530"/>
                  </a:lnTo>
                  <a:cubicBezTo>
                    <a:pt x="1417" y="1532"/>
                    <a:pt x="1412" y="1531"/>
                    <a:pt x="1410" y="1527"/>
                  </a:cubicBezTo>
                  <a:cubicBezTo>
                    <a:pt x="1408" y="1524"/>
                    <a:pt x="1409" y="1519"/>
                    <a:pt x="1413" y="1516"/>
                  </a:cubicBezTo>
                  <a:close/>
                  <a:moveTo>
                    <a:pt x="1495" y="1465"/>
                  </a:moveTo>
                  <a:lnTo>
                    <a:pt x="1537" y="1439"/>
                  </a:lnTo>
                  <a:cubicBezTo>
                    <a:pt x="1541" y="1436"/>
                    <a:pt x="1546" y="1438"/>
                    <a:pt x="1548" y="1441"/>
                  </a:cubicBezTo>
                  <a:cubicBezTo>
                    <a:pt x="1550" y="1445"/>
                    <a:pt x="1549" y="1450"/>
                    <a:pt x="1545" y="1453"/>
                  </a:cubicBezTo>
                  <a:lnTo>
                    <a:pt x="1504" y="1478"/>
                  </a:lnTo>
                  <a:cubicBezTo>
                    <a:pt x="1500" y="1481"/>
                    <a:pt x="1495" y="1480"/>
                    <a:pt x="1493" y="1476"/>
                  </a:cubicBezTo>
                  <a:cubicBezTo>
                    <a:pt x="1490" y="1472"/>
                    <a:pt x="1492" y="1467"/>
                    <a:pt x="1495" y="1465"/>
                  </a:cubicBezTo>
                  <a:close/>
                  <a:moveTo>
                    <a:pt x="1578" y="1413"/>
                  </a:moveTo>
                  <a:lnTo>
                    <a:pt x="1620" y="1387"/>
                  </a:lnTo>
                  <a:cubicBezTo>
                    <a:pt x="1624" y="1385"/>
                    <a:pt x="1629" y="1386"/>
                    <a:pt x="1631" y="1390"/>
                  </a:cubicBezTo>
                  <a:cubicBezTo>
                    <a:pt x="1633" y="1394"/>
                    <a:pt x="1632" y="1399"/>
                    <a:pt x="1628" y="1401"/>
                  </a:cubicBezTo>
                  <a:lnTo>
                    <a:pt x="1587" y="1427"/>
                  </a:lnTo>
                  <a:cubicBezTo>
                    <a:pt x="1583" y="1429"/>
                    <a:pt x="1578" y="1428"/>
                    <a:pt x="1576" y="1424"/>
                  </a:cubicBezTo>
                  <a:cubicBezTo>
                    <a:pt x="1573" y="1420"/>
                    <a:pt x="1574" y="1415"/>
                    <a:pt x="1578" y="1413"/>
                  </a:cubicBezTo>
                  <a:close/>
                  <a:moveTo>
                    <a:pt x="1661" y="1362"/>
                  </a:moveTo>
                  <a:lnTo>
                    <a:pt x="1703" y="1336"/>
                  </a:lnTo>
                  <a:cubicBezTo>
                    <a:pt x="1706" y="1333"/>
                    <a:pt x="1711" y="1335"/>
                    <a:pt x="1714" y="1338"/>
                  </a:cubicBezTo>
                  <a:cubicBezTo>
                    <a:pt x="1716" y="1342"/>
                    <a:pt x="1715" y="1347"/>
                    <a:pt x="1711" y="1350"/>
                  </a:cubicBezTo>
                  <a:lnTo>
                    <a:pt x="1670" y="1375"/>
                  </a:lnTo>
                  <a:cubicBezTo>
                    <a:pt x="1666" y="1378"/>
                    <a:pt x="1661" y="1377"/>
                    <a:pt x="1658" y="1373"/>
                  </a:cubicBezTo>
                  <a:cubicBezTo>
                    <a:pt x="1656" y="1369"/>
                    <a:pt x="1657" y="1364"/>
                    <a:pt x="1661" y="1362"/>
                  </a:cubicBezTo>
                  <a:close/>
                  <a:moveTo>
                    <a:pt x="1744" y="1310"/>
                  </a:moveTo>
                  <a:lnTo>
                    <a:pt x="1785" y="1284"/>
                  </a:lnTo>
                  <a:cubicBezTo>
                    <a:pt x="1789" y="1282"/>
                    <a:pt x="1794" y="1283"/>
                    <a:pt x="1797" y="1287"/>
                  </a:cubicBezTo>
                  <a:cubicBezTo>
                    <a:pt x="1799" y="1291"/>
                    <a:pt x="1798" y="1296"/>
                    <a:pt x="1794" y="1298"/>
                  </a:cubicBezTo>
                  <a:lnTo>
                    <a:pt x="1753" y="1324"/>
                  </a:lnTo>
                  <a:cubicBezTo>
                    <a:pt x="1749" y="1326"/>
                    <a:pt x="1744" y="1325"/>
                    <a:pt x="1741" y="1321"/>
                  </a:cubicBezTo>
                  <a:cubicBezTo>
                    <a:pt x="1739" y="1317"/>
                    <a:pt x="1740" y="1312"/>
                    <a:pt x="1744" y="1310"/>
                  </a:cubicBezTo>
                  <a:close/>
                  <a:moveTo>
                    <a:pt x="1827" y="1259"/>
                  </a:moveTo>
                  <a:lnTo>
                    <a:pt x="1868" y="1233"/>
                  </a:lnTo>
                  <a:cubicBezTo>
                    <a:pt x="1872" y="1230"/>
                    <a:pt x="1877" y="1232"/>
                    <a:pt x="1879" y="1235"/>
                  </a:cubicBezTo>
                  <a:cubicBezTo>
                    <a:pt x="1882" y="1239"/>
                    <a:pt x="1881" y="1244"/>
                    <a:pt x="1877" y="1247"/>
                  </a:cubicBezTo>
                  <a:lnTo>
                    <a:pt x="1835" y="1272"/>
                  </a:lnTo>
                  <a:cubicBezTo>
                    <a:pt x="1832" y="1275"/>
                    <a:pt x="1826" y="1274"/>
                    <a:pt x="1824" y="1270"/>
                  </a:cubicBezTo>
                  <a:cubicBezTo>
                    <a:pt x="1822" y="1266"/>
                    <a:pt x="1823" y="1261"/>
                    <a:pt x="1827" y="1259"/>
                  </a:cubicBezTo>
                  <a:close/>
                  <a:moveTo>
                    <a:pt x="1910" y="1207"/>
                  </a:moveTo>
                  <a:lnTo>
                    <a:pt x="1951" y="1181"/>
                  </a:lnTo>
                  <a:cubicBezTo>
                    <a:pt x="1955" y="1179"/>
                    <a:pt x="1960" y="1180"/>
                    <a:pt x="1962" y="1184"/>
                  </a:cubicBezTo>
                  <a:cubicBezTo>
                    <a:pt x="1965" y="1188"/>
                    <a:pt x="1963" y="1193"/>
                    <a:pt x="1960" y="1195"/>
                  </a:cubicBezTo>
                  <a:lnTo>
                    <a:pt x="1918" y="1221"/>
                  </a:lnTo>
                  <a:cubicBezTo>
                    <a:pt x="1914" y="1223"/>
                    <a:pt x="1909" y="1222"/>
                    <a:pt x="1907" y="1218"/>
                  </a:cubicBezTo>
                  <a:cubicBezTo>
                    <a:pt x="1905" y="1214"/>
                    <a:pt x="1906" y="1209"/>
                    <a:pt x="1910" y="1207"/>
                  </a:cubicBezTo>
                  <a:close/>
                  <a:moveTo>
                    <a:pt x="1992" y="1155"/>
                  </a:moveTo>
                  <a:lnTo>
                    <a:pt x="2034" y="1130"/>
                  </a:lnTo>
                  <a:cubicBezTo>
                    <a:pt x="2038" y="1127"/>
                    <a:pt x="2043" y="1128"/>
                    <a:pt x="2045" y="1132"/>
                  </a:cubicBezTo>
                  <a:cubicBezTo>
                    <a:pt x="2047" y="1136"/>
                    <a:pt x="2046" y="1141"/>
                    <a:pt x="2042" y="1143"/>
                  </a:cubicBezTo>
                  <a:lnTo>
                    <a:pt x="2001" y="1169"/>
                  </a:lnTo>
                  <a:cubicBezTo>
                    <a:pt x="1997" y="1172"/>
                    <a:pt x="1992" y="1170"/>
                    <a:pt x="1990" y="1167"/>
                  </a:cubicBezTo>
                  <a:cubicBezTo>
                    <a:pt x="1987" y="1163"/>
                    <a:pt x="1989" y="1158"/>
                    <a:pt x="1992" y="1155"/>
                  </a:cubicBezTo>
                  <a:close/>
                  <a:moveTo>
                    <a:pt x="2075" y="1104"/>
                  </a:moveTo>
                  <a:lnTo>
                    <a:pt x="2117" y="1078"/>
                  </a:lnTo>
                  <a:cubicBezTo>
                    <a:pt x="2120" y="1076"/>
                    <a:pt x="2125" y="1077"/>
                    <a:pt x="2128" y="1081"/>
                  </a:cubicBezTo>
                  <a:cubicBezTo>
                    <a:pt x="2130" y="1085"/>
                    <a:pt x="2129" y="1090"/>
                    <a:pt x="2125" y="1092"/>
                  </a:cubicBezTo>
                  <a:lnTo>
                    <a:pt x="2084" y="1118"/>
                  </a:lnTo>
                  <a:cubicBezTo>
                    <a:pt x="2080" y="1120"/>
                    <a:pt x="2075" y="1119"/>
                    <a:pt x="2073" y="1115"/>
                  </a:cubicBezTo>
                  <a:cubicBezTo>
                    <a:pt x="2070" y="1111"/>
                    <a:pt x="2071" y="1106"/>
                    <a:pt x="2075" y="1104"/>
                  </a:cubicBezTo>
                  <a:close/>
                  <a:moveTo>
                    <a:pt x="2158" y="1052"/>
                  </a:moveTo>
                  <a:lnTo>
                    <a:pt x="2199" y="1027"/>
                  </a:lnTo>
                  <a:cubicBezTo>
                    <a:pt x="2203" y="1024"/>
                    <a:pt x="2208" y="1025"/>
                    <a:pt x="2211" y="1029"/>
                  </a:cubicBezTo>
                  <a:cubicBezTo>
                    <a:pt x="2213" y="1033"/>
                    <a:pt x="2212" y="1038"/>
                    <a:pt x="2208" y="1040"/>
                  </a:cubicBezTo>
                  <a:lnTo>
                    <a:pt x="2167" y="1066"/>
                  </a:lnTo>
                  <a:cubicBezTo>
                    <a:pt x="2163" y="1069"/>
                    <a:pt x="2158" y="1067"/>
                    <a:pt x="2155" y="1064"/>
                  </a:cubicBezTo>
                  <a:cubicBezTo>
                    <a:pt x="2153" y="1060"/>
                    <a:pt x="2154" y="1055"/>
                    <a:pt x="2158" y="1052"/>
                  </a:cubicBezTo>
                  <a:close/>
                  <a:moveTo>
                    <a:pt x="2241" y="1001"/>
                  </a:moveTo>
                  <a:lnTo>
                    <a:pt x="2282" y="975"/>
                  </a:lnTo>
                  <a:cubicBezTo>
                    <a:pt x="2286" y="973"/>
                    <a:pt x="2291" y="974"/>
                    <a:pt x="2293" y="978"/>
                  </a:cubicBezTo>
                  <a:cubicBezTo>
                    <a:pt x="2296" y="982"/>
                    <a:pt x="2295" y="987"/>
                    <a:pt x="2291" y="989"/>
                  </a:cubicBezTo>
                  <a:lnTo>
                    <a:pt x="2249" y="1015"/>
                  </a:lnTo>
                  <a:cubicBezTo>
                    <a:pt x="2246" y="1017"/>
                    <a:pt x="2241" y="1016"/>
                    <a:pt x="2238" y="1012"/>
                  </a:cubicBezTo>
                  <a:cubicBezTo>
                    <a:pt x="2236" y="1008"/>
                    <a:pt x="2237" y="1003"/>
                    <a:pt x="2241" y="1001"/>
                  </a:cubicBezTo>
                  <a:close/>
                  <a:moveTo>
                    <a:pt x="2324" y="949"/>
                  </a:moveTo>
                  <a:lnTo>
                    <a:pt x="2365" y="924"/>
                  </a:lnTo>
                  <a:cubicBezTo>
                    <a:pt x="2369" y="921"/>
                    <a:pt x="2374" y="922"/>
                    <a:pt x="2376" y="926"/>
                  </a:cubicBezTo>
                  <a:cubicBezTo>
                    <a:pt x="2379" y="930"/>
                    <a:pt x="2377" y="935"/>
                    <a:pt x="2374" y="937"/>
                  </a:cubicBezTo>
                  <a:lnTo>
                    <a:pt x="2332" y="963"/>
                  </a:lnTo>
                  <a:cubicBezTo>
                    <a:pt x="2328" y="966"/>
                    <a:pt x="2323" y="964"/>
                    <a:pt x="2321" y="961"/>
                  </a:cubicBezTo>
                  <a:cubicBezTo>
                    <a:pt x="2319" y="957"/>
                    <a:pt x="2320" y="952"/>
                    <a:pt x="2324" y="949"/>
                  </a:cubicBezTo>
                  <a:close/>
                  <a:moveTo>
                    <a:pt x="2406" y="898"/>
                  </a:moveTo>
                  <a:lnTo>
                    <a:pt x="2448" y="872"/>
                  </a:lnTo>
                  <a:cubicBezTo>
                    <a:pt x="2452" y="870"/>
                    <a:pt x="2457" y="871"/>
                    <a:pt x="2459" y="875"/>
                  </a:cubicBezTo>
                  <a:cubicBezTo>
                    <a:pt x="2461" y="878"/>
                    <a:pt x="2460" y="883"/>
                    <a:pt x="2456" y="886"/>
                  </a:cubicBezTo>
                  <a:lnTo>
                    <a:pt x="2415" y="912"/>
                  </a:lnTo>
                  <a:cubicBezTo>
                    <a:pt x="2411" y="914"/>
                    <a:pt x="2406" y="913"/>
                    <a:pt x="2404" y="909"/>
                  </a:cubicBezTo>
                  <a:cubicBezTo>
                    <a:pt x="2401" y="905"/>
                    <a:pt x="2403" y="900"/>
                    <a:pt x="2406" y="898"/>
                  </a:cubicBezTo>
                  <a:close/>
                  <a:moveTo>
                    <a:pt x="2489" y="846"/>
                  </a:moveTo>
                  <a:lnTo>
                    <a:pt x="2531" y="821"/>
                  </a:lnTo>
                  <a:cubicBezTo>
                    <a:pt x="2534" y="818"/>
                    <a:pt x="2539" y="819"/>
                    <a:pt x="2542" y="823"/>
                  </a:cubicBezTo>
                  <a:cubicBezTo>
                    <a:pt x="2544" y="827"/>
                    <a:pt x="2543" y="832"/>
                    <a:pt x="2539" y="834"/>
                  </a:cubicBezTo>
                  <a:lnTo>
                    <a:pt x="2498" y="860"/>
                  </a:lnTo>
                  <a:cubicBezTo>
                    <a:pt x="2494" y="862"/>
                    <a:pt x="2489" y="861"/>
                    <a:pt x="2487" y="857"/>
                  </a:cubicBezTo>
                  <a:cubicBezTo>
                    <a:pt x="2484" y="854"/>
                    <a:pt x="2485" y="849"/>
                    <a:pt x="2489" y="846"/>
                  </a:cubicBezTo>
                  <a:close/>
                  <a:moveTo>
                    <a:pt x="2572" y="795"/>
                  </a:moveTo>
                  <a:lnTo>
                    <a:pt x="2613" y="769"/>
                  </a:lnTo>
                  <a:cubicBezTo>
                    <a:pt x="2617" y="767"/>
                    <a:pt x="2622" y="768"/>
                    <a:pt x="2625" y="772"/>
                  </a:cubicBezTo>
                  <a:cubicBezTo>
                    <a:pt x="2627" y="775"/>
                    <a:pt x="2626" y="780"/>
                    <a:pt x="2622" y="783"/>
                  </a:cubicBezTo>
                  <a:lnTo>
                    <a:pt x="2581" y="809"/>
                  </a:lnTo>
                  <a:cubicBezTo>
                    <a:pt x="2577" y="811"/>
                    <a:pt x="2572" y="810"/>
                    <a:pt x="2569" y="806"/>
                  </a:cubicBezTo>
                  <a:cubicBezTo>
                    <a:pt x="2567" y="802"/>
                    <a:pt x="2568" y="797"/>
                    <a:pt x="2572" y="795"/>
                  </a:cubicBezTo>
                  <a:close/>
                  <a:moveTo>
                    <a:pt x="2655" y="743"/>
                  </a:moveTo>
                  <a:lnTo>
                    <a:pt x="2696" y="717"/>
                  </a:lnTo>
                  <a:cubicBezTo>
                    <a:pt x="2700" y="715"/>
                    <a:pt x="2705" y="716"/>
                    <a:pt x="2707" y="720"/>
                  </a:cubicBezTo>
                  <a:cubicBezTo>
                    <a:pt x="2710" y="724"/>
                    <a:pt x="2709" y="729"/>
                    <a:pt x="2705" y="731"/>
                  </a:cubicBezTo>
                  <a:lnTo>
                    <a:pt x="2663" y="757"/>
                  </a:lnTo>
                  <a:cubicBezTo>
                    <a:pt x="2660" y="759"/>
                    <a:pt x="2655" y="758"/>
                    <a:pt x="2652" y="754"/>
                  </a:cubicBezTo>
                  <a:cubicBezTo>
                    <a:pt x="2650" y="751"/>
                    <a:pt x="2651" y="746"/>
                    <a:pt x="2655" y="743"/>
                  </a:cubicBezTo>
                  <a:close/>
                  <a:moveTo>
                    <a:pt x="2738" y="692"/>
                  </a:moveTo>
                  <a:lnTo>
                    <a:pt x="2779" y="666"/>
                  </a:lnTo>
                  <a:cubicBezTo>
                    <a:pt x="2783" y="664"/>
                    <a:pt x="2788" y="665"/>
                    <a:pt x="2790" y="669"/>
                  </a:cubicBezTo>
                  <a:cubicBezTo>
                    <a:pt x="2793" y="672"/>
                    <a:pt x="2791" y="677"/>
                    <a:pt x="2788" y="680"/>
                  </a:cubicBezTo>
                  <a:lnTo>
                    <a:pt x="2746" y="705"/>
                  </a:lnTo>
                  <a:cubicBezTo>
                    <a:pt x="2742" y="708"/>
                    <a:pt x="2737" y="707"/>
                    <a:pt x="2735" y="703"/>
                  </a:cubicBezTo>
                  <a:cubicBezTo>
                    <a:pt x="2733" y="699"/>
                    <a:pt x="2734" y="694"/>
                    <a:pt x="2738" y="692"/>
                  </a:cubicBezTo>
                  <a:close/>
                  <a:moveTo>
                    <a:pt x="2820" y="640"/>
                  </a:moveTo>
                  <a:lnTo>
                    <a:pt x="2862" y="614"/>
                  </a:lnTo>
                  <a:cubicBezTo>
                    <a:pt x="2866" y="612"/>
                    <a:pt x="2871" y="613"/>
                    <a:pt x="2873" y="617"/>
                  </a:cubicBezTo>
                  <a:cubicBezTo>
                    <a:pt x="2875" y="621"/>
                    <a:pt x="2874" y="626"/>
                    <a:pt x="2870" y="628"/>
                  </a:cubicBezTo>
                  <a:lnTo>
                    <a:pt x="2829" y="654"/>
                  </a:lnTo>
                  <a:cubicBezTo>
                    <a:pt x="2825" y="656"/>
                    <a:pt x="2820" y="655"/>
                    <a:pt x="2818" y="651"/>
                  </a:cubicBezTo>
                  <a:cubicBezTo>
                    <a:pt x="2816" y="648"/>
                    <a:pt x="2817" y="643"/>
                    <a:pt x="2820" y="640"/>
                  </a:cubicBezTo>
                  <a:close/>
                  <a:moveTo>
                    <a:pt x="2903" y="589"/>
                  </a:moveTo>
                  <a:lnTo>
                    <a:pt x="2945" y="563"/>
                  </a:lnTo>
                  <a:cubicBezTo>
                    <a:pt x="2949" y="560"/>
                    <a:pt x="2954" y="562"/>
                    <a:pt x="2956" y="565"/>
                  </a:cubicBezTo>
                  <a:cubicBezTo>
                    <a:pt x="2958" y="569"/>
                    <a:pt x="2957" y="574"/>
                    <a:pt x="2953" y="577"/>
                  </a:cubicBezTo>
                  <a:lnTo>
                    <a:pt x="2912" y="602"/>
                  </a:lnTo>
                  <a:cubicBezTo>
                    <a:pt x="2908" y="605"/>
                    <a:pt x="2903" y="604"/>
                    <a:pt x="2901" y="600"/>
                  </a:cubicBezTo>
                  <a:cubicBezTo>
                    <a:pt x="2898" y="596"/>
                    <a:pt x="2899" y="591"/>
                    <a:pt x="2903" y="589"/>
                  </a:cubicBezTo>
                  <a:close/>
                  <a:moveTo>
                    <a:pt x="2986" y="537"/>
                  </a:moveTo>
                  <a:lnTo>
                    <a:pt x="3028" y="511"/>
                  </a:lnTo>
                  <a:cubicBezTo>
                    <a:pt x="3031" y="509"/>
                    <a:pt x="3036" y="510"/>
                    <a:pt x="3039" y="514"/>
                  </a:cubicBezTo>
                  <a:cubicBezTo>
                    <a:pt x="3041" y="518"/>
                    <a:pt x="3040" y="523"/>
                    <a:pt x="3036" y="525"/>
                  </a:cubicBezTo>
                  <a:lnTo>
                    <a:pt x="2995" y="551"/>
                  </a:lnTo>
                  <a:cubicBezTo>
                    <a:pt x="2991" y="553"/>
                    <a:pt x="2986" y="552"/>
                    <a:pt x="2984" y="548"/>
                  </a:cubicBezTo>
                  <a:cubicBezTo>
                    <a:pt x="2981" y="544"/>
                    <a:pt x="2982" y="539"/>
                    <a:pt x="2986" y="537"/>
                  </a:cubicBezTo>
                  <a:close/>
                  <a:moveTo>
                    <a:pt x="3069" y="486"/>
                  </a:moveTo>
                  <a:lnTo>
                    <a:pt x="3110" y="460"/>
                  </a:lnTo>
                  <a:cubicBezTo>
                    <a:pt x="3114" y="457"/>
                    <a:pt x="3119" y="459"/>
                    <a:pt x="3122" y="462"/>
                  </a:cubicBezTo>
                  <a:cubicBezTo>
                    <a:pt x="3124" y="466"/>
                    <a:pt x="3123" y="471"/>
                    <a:pt x="3119" y="474"/>
                  </a:cubicBezTo>
                  <a:lnTo>
                    <a:pt x="3078" y="499"/>
                  </a:lnTo>
                  <a:cubicBezTo>
                    <a:pt x="3074" y="502"/>
                    <a:pt x="3069" y="501"/>
                    <a:pt x="3066" y="497"/>
                  </a:cubicBezTo>
                  <a:cubicBezTo>
                    <a:pt x="3064" y="493"/>
                    <a:pt x="3065" y="488"/>
                    <a:pt x="3069" y="486"/>
                  </a:cubicBezTo>
                  <a:close/>
                  <a:moveTo>
                    <a:pt x="3152" y="434"/>
                  </a:moveTo>
                  <a:lnTo>
                    <a:pt x="3193" y="408"/>
                  </a:lnTo>
                  <a:cubicBezTo>
                    <a:pt x="3197" y="406"/>
                    <a:pt x="3202" y="407"/>
                    <a:pt x="3204" y="411"/>
                  </a:cubicBezTo>
                  <a:cubicBezTo>
                    <a:pt x="3207" y="415"/>
                    <a:pt x="3206" y="420"/>
                    <a:pt x="3202" y="422"/>
                  </a:cubicBezTo>
                  <a:lnTo>
                    <a:pt x="3160" y="448"/>
                  </a:lnTo>
                  <a:cubicBezTo>
                    <a:pt x="3157" y="450"/>
                    <a:pt x="3152" y="449"/>
                    <a:pt x="3149" y="445"/>
                  </a:cubicBezTo>
                  <a:cubicBezTo>
                    <a:pt x="3147" y="441"/>
                    <a:pt x="3148" y="436"/>
                    <a:pt x="3152" y="434"/>
                  </a:cubicBezTo>
                  <a:close/>
                  <a:moveTo>
                    <a:pt x="3235" y="383"/>
                  </a:moveTo>
                  <a:lnTo>
                    <a:pt x="3276" y="357"/>
                  </a:lnTo>
                  <a:cubicBezTo>
                    <a:pt x="3280" y="354"/>
                    <a:pt x="3285" y="356"/>
                    <a:pt x="3287" y="359"/>
                  </a:cubicBezTo>
                  <a:cubicBezTo>
                    <a:pt x="3290" y="363"/>
                    <a:pt x="3288" y="368"/>
                    <a:pt x="3285" y="371"/>
                  </a:cubicBezTo>
                  <a:lnTo>
                    <a:pt x="3243" y="396"/>
                  </a:lnTo>
                  <a:cubicBezTo>
                    <a:pt x="3239" y="399"/>
                    <a:pt x="3234" y="398"/>
                    <a:pt x="3232" y="394"/>
                  </a:cubicBezTo>
                  <a:cubicBezTo>
                    <a:pt x="3230" y="390"/>
                    <a:pt x="3231" y="385"/>
                    <a:pt x="3235" y="383"/>
                  </a:cubicBezTo>
                  <a:close/>
                  <a:moveTo>
                    <a:pt x="3317" y="331"/>
                  </a:moveTo>
                  <a:lnTo>
                    <a:pt x="3359" y="305"/>
                  </a:lnTo>
                  <a:cubicBezTo>
                    <a:pt x="3363" y="303"/>
                    <a:pt x="3368" y="304"/>
                    <a:pt x="3370" y="308"/>
                  </a:cubicBezTo>
                  <a:cubicBezTo>
                    <a:pt x="3372" y="312"/>
                    <a:pt x="3371" y="317"/>
                    <a:pt x="3367" y="319"/>
                  </a:cubicBezTo>
                  <a:lnTo>
                    <a:pt x="3326" y="345"/>
                  </a:lnTo>
                  <a:cubicBezTo>
                    <a:pt x="3322" y="347"/>
                    <a:pt x="3317" y="346"/>
                    <a:pt x="3315" y="342"/>
                  </a:cubicBezTo>
                  <a:cubicBezTo>
                    <a:pt x="3312" y="338"/>
                    <a:pt x="3314" y="333"/>
                    <a:pt x="3317" y="331"/>
                  </a:cubicBezTo>
                  <a:close/>
                  <a:moveTo>
                    <a:pt x="3400" y="279"/>
                  </a:moveTo>
                  <a:lnTo>
                    <a:pt x="3442" y="254"/>
                  </a:lnTo>
                  <a:cubicBezTo>
                    <a:pt x="3445" y="251"/>
                    <a:pt x="3450" y="252"/>
                    <a:pt x="3453" y="256"/>
                  </a:cubicBezTo>
                  <a:cubicBezTo>
                    <a:pt x="3455" y="260"/>
                    <a:pt x="3454" y="265"/>
                    <a:pt x="3450" y="268"/>
                  </a:cubicBezTo>
                  <a:lnTo>
                    <a:pt x="3409" y="293"/>
                  </a:lnTo>
                  <a:cubicBezTo>
                    <a:pt x="3405" y="296"/>
                    <a:pt x="3400" y="294"/>
                    <a:pt x="3398" y="291"/>
                  </a:cubicBezTo>
                  <a:cubicBezTo>
                    <a:pt x="3395" y="287"/>
                    <a:pt x="3396" y="282"/>
                    <a:pt x="3400" y="279"/>
                  </a:cubicBezTo>
                  <a:close/>
                  <a:moveTo>
                    <a:pt x="3483" y="228"/>
                  </a:moveTo>
                  <a:lnTo>
                    <a:pt x="3524" y="202"/>
                  </a:lnTo>
                  <a:cubicBezTo>
                    <a:pt x="3528" y="200"/>
                    <a:pt x="3533" y="201"/>
                    <a:pt x="3536" y="205"/>
                  </a:cubicBezTo>
                  <a:cubicBezTo>
                    <a:pt x="3538" y="209"/>
                    <a:pt x="3537" y="214"/>
                    <a:pt x="3533" y="216"/>
                  </a:cubicBezTo>
                  <a:lnTo>
                    <a:pt x="3492" y="242"/>
                  </a:lnTo>
                  <a:cubicBezTo>
                    <a:pt x="3488" y="244"/>
                    <a:pt x="3483" y="243"/>
                    <a:pt x="3480" y="239"/>
                  </a:cubicBezTo>
                  <a:cubicBezTo>
                    <a:pt x="3478" y="235"/>
                    <a:pt x="3479" y="230"/>
                    <a:pt x="3483" y="228"/>
                  </a:cubicBezTo>
                  <a:close/>
                  <a:moveTo>
                    <a:pt x="3566" y="176"/>
                  </a:moveTo>
                  <a:lnTo>
                    <a:pt x="3607" y="151"/>
                  </a:lnTo>
                  <a:cubicBezTo>
                    <a:pt x="3611" y="148"/>
                    <a:pt x="3616" y="149"/>
                    <a:pt x="3618" y="153"/>
                  </a:cubicBezTo>
                  <a:cubicBezTo>
                    <a:pt x="3621" y="157"/>
                    <a:pt x="3620" y="162"/>
                    <a:pt x="3616" y="164"/>
                  </a:cubicBezTo>
                  <a:lnTo>
                    <a:pt x="3574" y="190"/>
                  </a:lnTo>
                  <a:cubicBezTo>
                    <a:pt x="3571" y="193"/>
                    <a:pt x="3566" y="191"/>
                    <a:pt x="3563" y="188"/>
                  </a:cubicBezTo>
                  <a:cubicBezTo>
                    <a:pt x="3561" y="184"/>
                    <a:pt x="3562" y="179"/>
                    <a:pt x="3566" y="176"/>
                  </a:cubicBezTo>
                  <a:close/>
                  <a:moveTo>
                    <a:pt x="3649" y="125"/>
                  </a:moveTo>
                  <a:lnTo>
                    <a:pt x="3690" y="99"/>
                  </a:lnTo>
                  <a:cubicBezTo>
                    <a:pt x="3694" y="97"/>
                    <a:pt x="3699" y="98"/>
                    <a:pt x="3701" y="102"/>
                  </a:cubicBezTo>
                  <a:cubicBezTo>
                    <a:pt x="3704" y="106"/>
                    <a:pt x="3702" y="111"/>
                    <a:pt x="3699" y="113"/>
                  </a:cubicBezTo>
                  <a:lnTo>
                    <a:pt x="3657" y="139"/>
                  </a:lnTo>
                  <a:cubicBezTo>
                    <a:pt x="3653" y="141"/>
                    <a:pt x="3648" y="140"/>
                    <a:pt x="3646" y="136"/>
                  </a:cubicBezTo>
                  <a:cubicBezTo>
                    <a:pt x="3644" y="132"/>
                    <a:pt x="3645" y="127"/>
                    <a:pt x="3649" y="125"/>
                  </a:cubicBezTo>
                  <a:close/>
                  <a:moveTo>
                    <a:pt x="3731" y="73"/>
                  </a:moveTo>
                  <a:lnTo>
                    <a:pt x="3773" y="48"/>
                  </a:lnTo>
                  <a:cubicBezTo>
                    <a:pt x="3777" y="45"/>
                    <a:pt x="3782" y="46"/>
                    <a:pt x="3784" y="50"/>
                  </a:cubicBezTo>
                  <a:cubicBezTo>
                    <a:pt x="3786" y="54"/>
                    <a:pt x="3785" y="59"/>
                    <a:pt x="3781" y="61"/>
                  </a:cubicBezTo>
                  <a:lnTo>
                    <a:pt x="3740" y="87"/>
                  </a:lnTo>
                  <a:cubicBezTo>
                    <a:pt x="3736" y="90"/>
                    <a:pt x="3731" y="88"/>
                    <a:pt x="3729" y="85"/>
                  </a:cubicBezTo>
                  <a:cubicBezTo>
                    <a:pt x="3726" y="81"/>
                    <a:pt x="3728" y="76"/>
                    <a:pt x="3731" y="73"/>
                  </a:cubicBezTo>
                  <a:close/>
                  <a:moveTo>
                    <a:pt x="3814" y="22"/>
                  </a:moveTo>
                  <a:lnTo>
                    <a:pt x="3845" y="3"/>
                  </a:lnTo>
                  <a:cubicBezTo>
                    <a:pt x="3849" y="0"/>
                    <a:pt x="3854" y="2"/>
                    <a:pt x="3856" y="5"/>
                  </a:cubicBezTo>
                  <a:cubicBezTo>
                    <a:pt x="3858" y="9"/>
                    <a:pt x="3857" y="14"/>
                    <a:pt x="3853" y="17"/>
                  </a:cubicBezTo>
                  <a:lnTo>
                    <a:pt x="3823" y="36"/>
                  </a:lnTo>
                  <a:cubicBezTo>
                    <a:pt x="3819" y="38"/>
                    <a:pt x="3814" y="37"/>
                    <a:pt x="3812" y="33"/>
                  </a:cubicBezTo>
                  <a:cubicBezTo>
                    <a:pt x="3809" y="29"/>
                    <a:pt x="3810" y="24"/>
                    <a:pt x="3814" y="2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7947" name="Line 30"/>
            <p:cNvSpPr>
              <a:spLocks noChangeShapeType="1"/>
            </p:cNvSpPr>
            <p:nvPr/>
          </p:nvSpPr>
          <p:spPr bwMode="auto">
            <a:xfrm flipV="1">
              <a:off x="4601" y="1650"/>
              <a:ext cx="84" cy="106"/>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8" name="Freeform 31"/>
            <p:cNvSpPr>
              <a:spLocks/>
            </p:cNvSpPr>
            <p:nvPr/>
          </p:nvSpPr>
          <p:spPr bwMode="auto">
            <a:xfrm>
              <a:off x="4591" y="1744"/>
              <a:ext cx="21" cy="25"/>
            </a:xfrm>
            <a:custGeom>
              <a:avLst/>
              <a:gdLst>
                <a:gd name="T0" fmla="*/ 0 w 117"/>
                <a:gd name="T1" fmla="*/ 0 h 132"/>
                <a:gd name="T2" fmla="*/ 0 w 117"/>
                <a:gd name="T3" fmla="*/ 0 h 132"/>
                <a:gd name="T4" fmla="*/ 0 w 117"/>
                <a:gd name="T5" fmla="*/ 0 h 132"/>
                <a:gd name="T6" fmla="*/ 0 w 117"/>
                <a:gd name="T7" fmla="*/ 0 h 132"/>
                <a:gd name="T8" fmla="*/ 0 w 117"/>
                <a:gd name="T9" fmla="*/ 0 h 132"/>
                <a:gd name="T10" fmla="*/ 0 60000 65536"/>
                <a:gd name="T11" fmla="*/ 0 60000 65536"/>
                <a:gd name="T12" fmla="*/ 0 60000 65536"/>
                <a:gd name="T13" fmla="*/ 0 60000 65536"/>
                <a:gd name="T14" fmla="*/ 0 60000 65536"/>
                <a:gd name="T15" fmla="*/ 0 w 117"/>
                <a:gd name="T16" fmla="*/ 0 h 132"/>
                <a:gd name="T17" fmla="*/ 117 w 117"/>
                <a:gd name="T18" fmla="*/ 132 h 132"/>
              </a:gdLst>
              <a:ahLst/>
              <a:cxnLst>
                <a:cxn ang="T10">
                  <a:pos x="T0" y="T1"/>
                </a:cxn>
                <a:cxn ang="T11">
                  <a:pos x="T2" y="T3"/>
                </a:cxn>
                <a:cxn ang="T12">
                  <a:pos x="T4" y="T5"/>
                </a:cxn>
                <a:cxn ang="T13">
                  <a:pos x="T6" y="T7"/>
                </a:cxn>
                <a:cxn ang="T14">
                  <a:pos x="T8" y="T9"/>
                </a:cxn>
              </a:cxnLst>
              <a:rect l="T15" t="T16" r="T17" b="T18"/>
              <a:pathLst>
                <a:path w="117" h="132">
                  <a:moveTo>
                    <a:pt x="0" y="132"/>
                  </a:moveTo>
                  <a:lnTo>
                    <a:pt x="30" y="0"/>
                  </a:lnTo>
                  <a:cubicBezTo>
                    <a:pt x="46" y="39"/>
                    <a:pt x="78" y="68"/>
                    <a:pt x="117" y="78"/>
                  </a:cubicBezTo>
                  <a:lnTo>
                    <a:pt x="0" y="13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7949" name="Rectangle 32"/>
            <p:cNvSpPr>
              <a:spLocks noChangeArrowheads="1"/>
            </p:cNvSpPr>
            <p:nvPr/>
          </p:nvSpPr>
          <p:spPr bwMode="auto">
            <a:xfrm>
              <a:off x="4700" y="1614"/>
              <a:ext cx="4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Ideal op-amp</a:t>
              </a:r>
              <a:endParaRPr lang="en-US" sz="1800"/>
            </a:p>
          </p:txBody>
        </p:sp>
        <p:sp>
          <p:nvSpPr>
            <p:cNvPr id="37950" name="Oval 33"/>
            <p:cNvSpPr>
              <a:spLocks noChangeArrowheads="1"/>
            </p:cNvSpPr>
            <p:nvPr/>
          </p:nvSpPr>
          <p:spPr bwMode="auto">
            <a:xfrm>
              <a:off x="4280" y="1975"/>
              <a:ext cx="71" cy="76"/>
            </a:xfrm>
            <a:prstGeom prst="ellipse">
              <a:avLst/>
            </a:prstGeom>
            <a:solidFill>
              <a:srgbClr val="FFFFFF"/>
            </a:solidFill>
            <a:ln w="0">
              <a:solidFill>
                <a:srgbClr val="000000"/>
              </a:solidFill>
              <a:round/>
              <a:headEnd/>
              <a:tailEnd/>
            </a:ln>
          </p:spPr>
          <p:txBody>
            <a:bodyPr/>
            <a:lstStyle/>
            <a:p>
              <a:endParaRPr lang="en-US"/>
            </a:p>
          </p:txBody>
        </p:sp>
        <p:sp>
          <p:nvSpPr>
            <p:cNvPr id="37951" name="Oval 34"/>
            <p:cNvSpPr>
              <a:spLocks noChangeArrowheads="1"/>
            </p:cNvSpPr>
            <p:nvPr/>
          </p:nvSpPr>
          <p:spPr bwMode="auto">
            <a:xfrm>
              <a:off x="4280" y="1975"/>
              <a:ext cx="71" cy="76"/>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2" name="Line 35"/>
            <p:cNvSpPr>
              <a:spLocks noChangeShapeType="1"/>
            </p:cNvSpPr>
            <p:nvPr/>
          </p:nvSpPr>
          <p:spPr bwMode="auto">
            <a:xfrm>
              <a:off x="4737" y="1813"/>
              <a:ext cx="158"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3" name="Oval 36"/>
            <p:cNvSpPr>
              <a:spLocks noChangeArrowheads="1"/>
            </p:cNvSpPr>
            <p:nvPr/>
          </p:nvSpPr>
          <p:spPr bwMode="auto">
            <a:xfrm>
              <a:off x="4890" y="1806"/>
              <a:ext cx="11" cy="12"/>
            </a:xfrm>
            <a:prstGeom prst="ellipse">
              <a:avLst/>
            </a:prstGeom>
            <a:solidFill>
              <a:srgbClr val="FFFFFF"/>
            </a:solidFill>
            <a:ln w="0">
              <a:solidFill>
                <a:srgbClr val="000000"/>
              </a:solidFill>
              <a:round/>
              <a:headEnd/>
              <a:tailEnd/>
            </a:ln>
          </p:spPr>
          <p:txBody>
            <a:bodyPr/>
            <a:lstStyle/>
            <a:p>
              <a:endParaRPr lang="en-US"/>
            </a:p>
          </p:txBody>
        </p:sp>
        <p:sp>
          <p:nvSpPr>
            <p:cNvPr id="37954" name="Oval 37"/>
            <p:cNvSpPr>
              <a:spLocks noChangeArrowheads="1"/>
            </p:cNvSpPr>
            <p:nvPr/>
          </p:nvSpPr>
          <p:spPr bwMode="auto">
            <a:xfrm>
              <a:off x="4890" y="1806"/>
              <a:ext cx="11" cy="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5" name="Line 38"/>
            <p:cNvSpPr>
              <a:spLocks noChangeShapeType="1"/>
            </p:cNvSpPr>
            <p:nvPr/>
          </p:nvSpPr>
          <p:spPr bwMode="auto">
            <a:xfrm flipV="1">
              <a:off x="4317" y="1995"/>
              <a:ext cx="0" cy="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56" name="Line 39"/>
            <p:cNvSpPr>
              <a:spLocks noChangeShapeType="1"/>
            </p:cNvSpPr>
            <p:nvPr/>
          </p:nvSpPr>
          <p:spPr bwMode="auto">
            <a:xfrm flipV="1">
              <a:off x="4317" y="1774"/>
              <a:ext cx="0" cy="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57" name="Rectangle 40"/>
            <p:cNvSpPr>
              <a:spLocks noChangeArrowheads="1"/>
            </p:cNvSpPr>
            <p:nvPr/>
          </p:nvSpPr>
          <p:spPr bwMode="auto">
            <a:xfrm>
              <a:off x="4376" y="1758"/>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Bn</a:t>
              </a:r>
              <a:endParaRPr lang="en-US" sz="1100" baseline="30000">
                <a:solidFill>
                  <a:srgbClr val="000000"/>
                </a:solidFill>
              </a:endParaRPr>
            </a:p>
          </p:txBody>
        </p:sp>
        <p:sp>
          <p:nvSpPr>
            <p:cNvPr id="37958" name="Text Box 41"/>
            <p:cNvSpPr txBox="1">
              <a:spLocks noChangeArrowheads="1"/>
            </p:cNvSpPr>
            <p:nvPr/>
          </p:nvSpPr>
          <p:spPr bwMode="auto">
            <a:xfrm>
              <a:off x="5318" y="1717"/>
              <a:ext cx="3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a:t>
              </a:r>
            </a:p>
          </p:txBody>
        </p:sp>
        <p:sp>
          <p:nvSpPr>
            <p:cNvPr id="37959" name="Text Box 42"/>
            <p:cNvSpPr txBox="1">
              <a:spLocks noChangeArrowheads="1"/>
            </p:cNvSpPr>
            <p:nvPr/>
          </p:nvSpPr>
          <p:spPr bwMode="auto">
            <a:xfrm>
              <a:off x="3374" y="1450"/>
              <a:ext cx="2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1</a:t>
              </a:r>
            </a:p>
          </p:txBody>
        </p:sp>
        <p:sp>
          <p:nvSpPr>
            <p:cNvPr id="37960" name="Text Box 43"/>
            <p:cNvSpPr txBox="1">
              <a:spLocks noChangeArrowheads="1"/>
            </p:cNvSpPr>
            <p:nvPr/>
          </p:nvSpPr>
          <p:spPr bwMode="auto">
            <a:xfrm>
              <a:off x="4341" y="1000"/>
              <a:ext cx="3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2</a:t>
              </a:r>
            </a:p>
          </p:txBody>
        </p:sp>
        <p:sp>
          <p:nvSpPr>
            <p:cNvPr id="37961" name="Text Box 44"/>
            <p:cNvSpPr txBox="1">
              <a:spLocks noChangeArrowheads="1"/>
            </p:cNvSpPr>
            <p:nvPr/>
          </p:nvSpPr>
          <p:spPr bwMode="auto">
            <a:xfrm>
              <a:off x="3339" y="1704"/>
              <a:ext cx="2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3</a:t>
              </a:r>
            </a:p>
          </p:txBody>
        </p:sp>
        <p:sp>
          <p:nvSpPr>
            <p:cNvPr id="37962" name="Text Box 45"/>
            <p:cNvSpPr txBox="1">
              <a:spLocks noChangeArrowheads="1"/>
            </p:cNvSpPr>
            <p:nvPr/>
          </p:nvSpPr>
          <p:spPr bwMode="auto">
            <a:xfrm>
              <a:off x="3424" y="2140"/>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4</a:t>
              </a:r>
            </a:p>
          </p:txBody>
        </p:sp>
        <p:sp>
          <p:nvSpPr>
            <p:cNvPr id="37963" name="Line 46"/>
            <p:cNvSpPr>
              <a:spLocks noChangeShapeType="1"/>
            </p:cNvSpPr>
            <p:nvPr/>
          </p:nvSpPr>
          <p:spPr bwMode="auto">
            <a:xfrm flipH="1">
              <a:off x="3086" y="1708"/>
              <a:ext cx="9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4" name="Line 47"/>
            <p:cNvSpPr>
              <a:spLocks noChangeShapeType="1"/>
            </p:cNvSpPr>
            <p:nvPr/>
          </p:nvSpPr>
          <p:spPr bwMode="auto">
            <a:xfrm flipH="1">
              <a:off x="3091" y="1926"/>
              <a:ext cx="9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5" name="Line 48"/>
            <p:cNvSpPr>
              <a:spLocks noChangeShapeType="1"/>
            </p:cNvSpPr>
            <p:nvPr/>
          </p:nvSpPr>
          <p:spPr bwMode="auto">
            <a:xfrm flipH="1">
              <a:off x="3873" y="1255"/>
              <a:ext cx="12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6" name="Line 49"/>
            <p:cNvSpPr>
              <a:spLocks noChangeShapeType="1"/>
            </p:cNvSpPr>
            <p:nvPr/>
          </p:nvSpPr>
          <p:spPr bwMode="auto">
            <a:xfrm>
              <a:off x="3683" y="1931"/>
              <a:ext cx="0" cy="5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7" name="Line 50"/>
            <p:cNvSpPr>
              <a:spLocks noChangeShapeType="1"/>
            </p:cNvSpPr>
            <p:nvPr/>
          </p:nvSpPr>
          <p:spPr bwMode="auto">
            <a:xfrm>
              <a:off x="3878" y="1255"/>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8" name="Line 51"/>
            <p:cNvSpPr>
              <a:spLocks noChangeShapeType="1"/>
            </p:cNvSpPr>
            <p:nvPr/>
          </p:nvSpPr>
          <p:spPr bwMode="auto">
            <a:xfrm>
              <a:off x="4863" y="181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9" name="Line 52"/>
            <p:cNvSpPr>
              <a:spLocks noChangeShapeType="1"/>
            </p:cNvSpPr>
            <p:nvPr/>
          </p:nvSpPr>
          <p:spPr bwMode="auto">
            <a:xfrm>
              <a:off x="5151" y="1255"/>
              <a:ext cx="0" cy="5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0" name="Rectangle 53"/>
            <p:cNvSpPr>
              <a:spLocks noChangeArrowheads="1"/>
            </p:cNvSpPr>
            <p:nvPr/>
          </p:nvSpPr>
          <p:spPr bwMode="auto">
            <a:xfrm>
              <a:off x="4328" y="1212"/>
              <a:ext cx="263" cy="7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971" name="Rectangle 54"/>
            <p:cNvSpPr>
              <a:spLocks noChangeArrowheads="1"/>
            </p:cNvSpPr>
            <p:nvPr/>
          </p:nvSpPr>
          <p:spPr bwMode="auto">
            <a:xfrm>
              <a:off x="3346" y="1667"/>
              <a:ext cx="262" cy="7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972" name="Rectangle 55"/>
            <p:cNvSpPr>
              <a:spLocks noChangeArrowheads="1"/>
            </p:cNvSpPr>
            <p:nvPr/>
          </p:nvSpPr>
          <p:spPr bwMode="auto">
            <a:xfrm>
              <a:off x="3353" y="1886"/>
              <a:ext cx="262" cy="7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973" name="Rectangle 56"/>
            <p:cNvSpPr>
              <a:spLocks noChangeArrowheads="1"/>
            </p:cNvSpPr>
            <p:nvPr/>
          </p:nvSpPr>
          <p:spPr bwMode="auto">
            <a:xfrm rot="5400000">
              <a:off x="3554" y="2208"/>
              <a:ext cx="263" cy="77"/>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7974" name="Group 57"/>
            <p:cNvGrpSpPr>
              <a:grpSpLocks/>
            </p:cNvGrpSpPr>
            <p:nvPr/>
          </p:nvGrpSpPr>
          <p:grpSpPr bwMode="auto">
            <a:xfrm>
              <a:off x="3605" y="2496"/>
              <a:ext cx="166" cy="44"/>
              <a:chOff x="1613" y="3022"/>
              <a:chExt cx="214" cy="57"/>
            </a:xfrm>
          </p:grpSpPr>
          <p:sp>
            <p:nvSpPr>
              <p:cNvPr id="37985" name="Line 58"/>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6" name="Line 59"/>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7" name="Line 60"/>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75" name="Oval 61"/>
            <p:cNvSpPr>
              <a:spLocks noChangeArrowheads="1"/>
            </p:cNvSpPr>
            <p:nvPr/>
          </p:nvSpPr>
          <p:spPr bwMode="auto">
            <a:xfrm>
              <a:off x="3047" y="1687"/>
              <a:ext cx="43" cy="43"/>
            </a:xfrm>
            <a:prstGeom prst="ellipse">
              <a:avLst/>
            </a:prstGeom>
            <a:solidFill>
              <a:schemeClr val="bg1"/>
            </a:solidFill>
            <a:ln w="9525">
              <a:solidFill>
                <a:schemeClr val="tx1"/>
              </a:solidFill>
              <a:round/>
              <a:headEnd/>
              <a:tailEnd/>
            </a:ln>
          </p:spPr>
          <p:txBody>
            <a:bodyPr wrap="none" anchor="ctr"/>
            <a:lstStyle/>
            <a:p>
              <a:endParaRPr lang="en-US"/>
            </a:p>
          </p:txBody>
        </p:sp>
        <p:sp>
          <p:nvSpPr>
            <p:cNvPr id="37976" name="Oval 62"/>
            <p:cNvSpPr>
              <a:spLocks noChangeArrowheads="1"/>
            </p:cNvSpPr>
            <p:nvPr/>
          </p:nvSpPr>
          <p:spPr bwMode="auto">
            <a:xfrm>
              <a:off x="3044" y="1907"/>
              <a:ext cx="44" cy="43"/>
            </a:xfrm>
            <a:prstGeom prst="ellipse">
              <a:avLst/>
            </a:prstGeom>
            <a:solidFill>
              <a:schemeClr val="bg1"/>
            </a:solidFill>
            <a:ln w="9525">
              <a:solidFill>
                <a:schemeClr val="tx1"/>
              </a:solidFill>
              <a:round/>
              <a:headEnd/>
              <a:tailEnd/>
            </a:ln>
          </p:spPr>
          <p:txBody>
            <a:bodyPr wrap="none" anchor="ctr"/>
            <a:lstStyle/>
            <a:p>
              <a:endParaRPr lang="en-US"/>
            </a:p>
          </p:txBody>
        </p:sp>
        <p:sp>
          <p:nvSpPr>
            <p:cNvPr id="37977" name="Line 63"/>
            <p:cNvSpPr>
              <a:spLocks noChangeShapeType="1"/>
            </p:cNvSpPr>
            <p:nvPr/>
          </p:nvSpPr>
          <p:spPr bwMode="auto">
            <a:xfrm flipH="1">
              <a:off x="2891" y="17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8" name="Line 64"/>
            <p:cNvSpPr>
              <a:spLocks noChangeShapeType="1"/>
            </p:cNvSpPr>
            <p:nvPr/>
          </p:nvSpPr>
          <p:spPr bwMode="auto">
            <a:xfrm>
              <a:off x="2886" y="1708"/>
              <a:ext cx="0" cy="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9" name="Line 65"/>
            <p:cNvSpPr>
              <a:spLocks noChangeShapeType="1"/>
            </p:cNvSpPr>
            <p:nvPr/>
          </p:nvSpPr>
          <p:spPr bwMode="auto">
            <a:xfrm flipH="1">
              <a:off x="2889" y="1928"/>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80" name="Group 66"/>
            <p:cNvGrpSpPr>
              <a:grpSpLocks/>
            </p:cNvGrpSpPr>
            <p:nvPr/>
          </p:nvGrpSpPr>
          <p:grpSpPr bwMode="auto">
            <a:xfrm>
              <a:off x="2805" y="2122"/>
              <a:ext cx="167" cy="45"/>
              <a:chOff x="1613" y="3022"/>
              <a:chExt cx="214" cy="57"/>
            </a:xfrm>
          </p:grpSpPr>
          <p:sp>
            <p:nvSpPr>
              <p:cNvPr id="37982" name="Line 67"/>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3" name="Line 68"/>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4" name="Line 69"/>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81" name="Oval 70"/>
            <p:cNvSpPr>
              <a:spLocks noChangeArrowheads="1"/>
            </p:cNvSpPr>
            <p:nvPr/>
          </p:nvSpPr>
          <p:spPr bwMode="auto">
            <a:xfrm>
              <a:off x="4147" y="1890"/>
              <a:ext cx="69" cy="75"/>
            </a:xfrm>
            <a:prstGeom prst="ellipse">
              <a:avLst/>
            </a:prstGeom>
            <a:solidFill>
              <a:schemeClr val="bg1"/>
            </a:solidFill>
            <a:ln w="11113" cap="rnd">
              <a:solidFill>
                <a:srgbClr val="000000"/>
              </a:solidFill>
              <a:round/>
              <a:headEnd/>
              <a:tailEnd/>
            </a:ln>
          </p:spPr>
          <p:txBody>
            <a:bodyPr/>
            <a:lstStyle/>
            <a:p>
              <a:endParaRPr lang="en-US"/>
            </a:p>
          </p:txBody>
        </p:sp>
      </p:grpSp>
      <p:sp>
        <p:nvSpPr>
          <p:cNvPr id="37892" name="Text Box 71"/>
          <p:cNvSpPr txBox="1">
            <a:spLocks noChangeArrowheads="1"/>
          </p:cNvSpPr>
          <p:nvPr/>
        </p:nvSpPr>
        <p:spPr bwMode="auto">
          <a:xfrm>
            <a:off x="1268413" y="3176588"/>
            <a:ext cx="743108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buFontTx/>
              <a:buAutoNum type="arabicParenR"/>
            </a:pPr>
            <a:r>
              <a:rPr lang="en-US"/>
              <a:t>Always make the resistance ‘seen’ by I</a:t>
            </a:r>
            <a:r>
              <a:rPr lang="en-US" baseline="-25000"/>
              <a:t>Bp</a:t>
            </a:r>
            <a:r>
              <a:rPr lang="en-US"/>
              <a:t> equal to that ‘seen’ by I</a:t>
            </a:r>
            <a:r>
              <a:rPr lang="en-US" baseline="-25000"/>
              <a:t>Bn</a:t>
            </a:r>
            <a:r>
              <a:rPr lang="en-US"/>
              <a:t> </a:t>
            </a:r>
          </a:p>
          <a:p>
            <a:pPr eaLnBrk="1" hangingPunct="1">
              <a:spcBef>
                <a:spcPct val="50000"/>
              </a:spcBef>
              <a:buFontTx/>
              <a:buAutoNum type="arabicParenR"/>
            </a:pPr>
            <a:r>
              <a:rPr lang="en-US"/>
              <a:t>Remember these are DC currents, so only consider DC paths.</a:t>
            </a:r>
          </a:p>
        </p:txBody>
      </p:sp>
      <p:sp>
        <p:nvSpPr>
          <p:cNvPr id="37893" name="Text Box 72"/>
          <p:cNvSpPr txBox="1">
            <a:spLocks noChangeArrowheads="1"/>
          </p:cNvSpPr>
          <p:nvPr/>
        </p:nvSpPr>
        <p:spPr bwMode="auto">
          <a:xfrm>
            <a:off x="473075" y="3144838"/>
            <a:ext cx="782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Note:</a:t>
            </a:r>
            <a:r>
              <a:rPr lang="en-US" sz="1800"/>
              <a:t> </a:t>
            </a:r>
          </a:p>
        </p:txBody>
      </p:sp>
      <p:graphicFrame>
        <p:nvGraphicFramePr>
          <p:cNvPr id="37894" name="Object 73"/>
          <p:cNvGraphicFramePr>
            <a:graphicFrameLocks noChangeAspect="1"/>
          </p:cNvGraphicFramePr>
          <p:nvPr/>
        </p:nvGraphicFramePr>
        <p:xfrm>
          <a:off x="754063" y="4518025"/>
          <a:ext cx="3297237" cy="708025"/>
        </p:xfrm>
        <a:graphic>
          <a:graphicData uri="http://schemas.openxmlformats.org/presentationml/2006/ole">
            <mc:AlternateContent xmlns:mc="http://schemas.openxmlformats.org/markup-compatibility/2006">
              <mc:Choice xmlns:v="urn:schemas-microsoft-com:vml" Requires="v">
                <p:oleObj spid="_x0000_s37998" name="Equation" r:id="rId4" imgW="2247900" imgH="482600" progId="Equation.3">
                  <p:embed/>
                </p:oleObj>
              </mc:Choice>
              <mc:Fallback>
                <p:oleObj name="Equation" r:id="rId4" imgW="2247900" imgH="482600" progId="Equation.3">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3" y="4518025"/>
                        <a:ext cx="3297237"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Text Box 74"/>
          <p:cNvSpPr txBox="1">
            <a:spLocks noChangeArrowheads="1"/>
          </p:cNvSpPr>
          <p:nvPr/>
        </p:nvSpPr>
        <p:spPr bwMode="auto">
          <a:xfrm>
            <a:off x="331788" y="4073525"/>
            <a:ext cx="531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t>The remaining contribution to the output voltage:</a:t>
            </a:r>
          </a:p>
        </p:txBody>
      </p:sp>
      <p:sp>
        <p:nvSpPr>
          <p:cNvPr id="37896" name="Text Box 75"/>
          <p:cNvSpPr txBox="1">
            <a:spLocks noChangeArrowheads="1"/>
          </p:cNvSpPr>
          <p:nvPr/>
        </p:nvSpPr>
        <p:spPr bwMode="auto">
          <a:xfrm>
            <a:off x="384175" y="5281613"/>
            <a:ext cx="5605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t>has to be compensated by an external biasing circuit.</a:t>
            </a:r>
          </a:p>
        </p:txBody>
      </p:sp>
      <p:grpSp>
        <p:nvGrpSpPr>
          <p:cNvPr id="37897" name="Group 76"/>
          <p:cNvGrpSpPr>
            <a:grpSpLocks/>
          </p:cNvGrpSpPr>
          <p:nvPr/>
        </p:nvGrpSpPr>
        <p:grpSpPr bwMode="auto">
          <a:xfrm>
            <a:off x="6475413" y="4005263"/>
            <a:ext cx="1522412" cy="2058987"/>
            <a:chOff x="3611" y="2866"/>
            <a:chExt cx="959" cy="1297"/>
          </a:xfrm>
        </p:grpSpPr>
        <p:sp>
          <p:nvSpPr>
            <p:cNvPr id="37899" name="Line 77"/>
            <p:cNvSpPr>
              <a:spLocks noChangeShapeType="1"/>
            </p:cNvSpPr>
            <p:nvPr/>
          </p:nvSpPr>
          <p:spPr bwMode="auto">
            <a:xfrm>
              <a:off x="3646" y="3302"/>
              <a:ext cx="223"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78"/>
            <p:cNvSpPr>
              <a:spLocks noChangeShapeType="1"/>
            </p:cNvSpPr>
            <p:nvPr/>
          </p:nvSpPr>
          <p:spPr bwMode="auto">
            <a:xfrm>
              <a:off x="3869" y="3144"/>
              <a:ext cx="0" cy="66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79"/>
            <p:cNvSpPr>
              <a:spLocks noChangeShapeType="1"/>
            </p:cNvSpPr>
            <p:nvPr/>
          </p:nvSpPr>
          <p:spPr bwMode="auto">
            <a:xfrm flipV="1">
              <a:off x="3869" y="3469"/>
              <a:ext cx="473" cy="3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80"/>
            <p:cNvSpPr>
              <a:spLocks noChangeShapeType="1"/>
            </p:cNvSpPr>
            <p:nvPr/>
          </p:nvSpPr>
          <p:spPr bwMode="auto">
            <a:xfrm flipH="1" flipV="1">
              <a:off x="3869" y="3144"/>
              <a:ext cx="473" cy="32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81"/>
            <p:cNvSpPr>
              <a:spLocks noChangeShapeType="1"/>
            </p:cNvSpPr>
            <p:nvPr/>
          </p:nvSpPr>
          <p:spPr bwMode="auto">
            <a:xfrm>
              <a:off x="3646" y="3644"/>
              <a:ext cx="223"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82"/>
            <p:cNvSpPr>
              <a:spLocks noChangeShapeType="1"/>
            </p:cNvSpPr>
            <p:nvPr/>
          </p:nvSpPr>
          <p:spPr bwMode="auto">
            <a:xfrm flipH="1">
              <a:off x="3981" y="3860"/>
              <a:ext cx="112" cy="0"/>
            </a:xfrm>
            <a:prstGeom prst="line">
              <a:avLst/>
            </a:prstGeom>
            <a:noFill/>
            <a:ln w="11113" cap="rnd">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Rectangle 83"/>
            <p:cNvSpPr>
              <a:spLocks noChangeArrowheads="1"/>
            </p:cNvSpPr>
            <p:nvPr/>
          </p:nvSpPr>
          <p:spPr bwMode="auto">
            <a:xfrm>
              <a:off x="3895" y="3254"/>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7906" name="Rectangle 84"/>
            <p:cNvSpPr>
              <a:spLocks noChangeArrowheads="1"/>
            </p:cNvSpPr>
            <p:nvPr/>
          </p:nvSpPr>
          <p:spPr bwMode="auto">
            <a:xfrm>
              <a:off x="3910" y="3551"/>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7907" name="Line 85"/>
            <p:cNvSpPr>
              <a:spLocks noChangeShapeType="1"/>
            </p:cNvSpPr>
            <p:nvPr/>
          </p:nvSpPr>
          <p:spPr bwMode="auto">
            <a:xfrm>
              <a:off x="4342" y="3469"/>
              <a:ext cx="207"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Oval 86"/>
            <p:cNvSpPr>
              <a:spLocks noChangeArrowheads="1"/>
            </p:cNvSpPr>
            <p:nvPr/>
          </p:nvSpPr>
          <p:spPr bwMode="auto">
            <a:xfrm>
              <a:off x="4529" y="3449"/>
              <a:ext cx="41" cy="41"/>
            </a:xfrm>
            <a:prstGeom prst="ellipse">
              <a:avLst/>
            </a:prstGeom>
            <a:solidFill>
              <a:srgbClr val="FFFFFF"/>
            </a:solidFill>
            <a:ln w="0">
              <a:solidFill>
                <a:srgbClr val="000000"/>
              </a:solidFill>
              <a:round/>
              <a:headEnd/>
              <a:tailEnd/>
            </a:ln>
          </p:spPr>
          <p:txBody>
            <a:bodyPr/>
            <a:lstStyle/>
            <a:p>
              <a:endParaRPr lang="en-US"/>
            </a:p>
          </p:txBody>
        </p:sp>
        <p:sp>
          <p:nvSpPr>
            <p:cNvPr id="37909" name="Oval 87"/>
            <p:cNvSpPr>
              <a:spLocks noChangeArrowheads="1"/>
            </p:cNvSpPr>
            <p:nvPr/>
          </p:nvSpPr>
          <p:spPr bwMode="auto">
            <a:xfrm>
              <a:off x="4529" y="3449"/>
              <a:ext cx="41" cy="4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0" name="Line 88"/>
            <p:cNvSpPr>
              <a:spLocks noChangeShapeType="1"/>
            </p:cNvSpPr>
            <p:nvPr/>
          </p:nvSpPr>
          <p:spPr bwMode="auto">
            <a:xfrm>
              <a:off x="3971" y="2971"/>
              <a:ext cx="0" cy="25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89"/>
            <p:cNvSpPr>
              <a:spLocks noChangeShapeType="1"/>
            </p:cNvSpPr>
            <p:nvPr/>
          </p:nvSpPr>
          <p:spPr bwMode="auto">
            <a:xfrm>
              <a:off x="3976" y="3737"/>
              <a:ext cx="0" cy="37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Text Box 90"/>
            <p:cNvSpPr txBox="1">
              <a:spLocks noChangeArrowheads="1"/>
            </p:cNvSpPr>
            <p:nvPr/>
          </p:nvSpPr>
          <p:spPr bwMode="auto">
            <a:xfrm>
              <a:off x="3611" y="2866"/>
              <a:ext cx="4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CC</a:t>
              </a:r>
            </a:p>
          </p:txBody>
        </p:sp>
        <p:sp>
          <p:nvSpPr>
            <p:cNvPr id="37913" name="Text Box 91"/>
            <p:cNvSpPr txBox="1">
              <a:spLocks noChangeArrowheads="1"/>
            </p:cNvSpPr>
            <p:nvPr/>
          </p:nvSpPr>
          <p:spPr bwMode="auto">
            <a:xfrm>
              <a:off x="3632" y="3951"/>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CC</a:t>
              </a:r>
            </a:p>
          </p:txBody>
        </p:sp>
        <p:sp>
          <p:nvSpPr>
            <p:cNvPr id="37914" name="Line 92"/>
            <p:cNvSpPr>
              <a:spLocks noChangeShapeType="1"/>
            </p:cNvSpPr>
            <p:nvPr/>
          </p:nvSpPr>
          <p:spPr bwMode="auto">
            <a:xfrm>
              <a:off x="4124" y="3627"/>
              <a:ext cx="0" cy="4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93"/>
            <p:cNvSpPr>
              <a:spLocks noChangeShapeType="1"/>
            </p:cNvSpPr>
            <p:nvPr/>
          </p:nvSpPr>
          <p:spPr bwMode="auto">
            <a:xfrm>
              <a:off x="4117" y="4068"/>
              <a:ext cx="1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94"/>
            <p:cNvSpPr>
              <a:spLocks noChangeShapeType="1"/>
            </p:cNvSpPr>
            <p:nvPr/>
          </p:nvSpPr>
          <p:spPr bwMode="auto">
            <a:xfrm flipV="1">
              <a:off x="4238" y="3556"/>
              <a:ext cx="0" cy="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Rectangle 95"/>
            <p:cNvSpPr>
              <a:spLocks noChangeArrowheads="1"/>
            </p:cNvSpPr>
            <p:nvPr/>
          </p:nvSpPr>
          <p:spPr bwMode="auto">
            <a:xfrm>
              <a:off x="4082" y="3755"/>
              <a:ext cx="71" cy="22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918" name="Oval 96"/>
            <p:cNvSpPr>
              <a:spLocks noChangeArrowheads="1"/>
            </p:cNvSpPr>
            <p:nvPr/>
          </p:nvSpPr>
          <p:spPr bwMode="auto">
            <a:xfrm>
              <a:off x="3940" y="2908"/>
              <a:ext cx="56" cy="56"/>
            </a:xfrm>
            <a:prstGeom prst="ellipse">
              <a:avLst/>
            </a:prstGeom>
            <a:solidFill>
              <a:schemeClr val="bg1"/>
            </a:solidFill>
            <a:ln w="9525">
              <a:solidFill>
                <a:schemeClr val="tx1"/>
              </a:solidFill>
              <a:round/>
              <a:headEnd/>
              <a:tailEnd/>
            </a:ln>
          </p:spPr>
          <p:txBody>
            <a:bodyPr wrap="none" anchor="ctr"/>
            <a:lstStyle/>
            <a:p>
              <a:endParaRPr lang="en-US"/>
            </a:p>
          </p:txBody>
        </p:sp>
        <p:sp>
          <p:nvSpPr>
            <p:cNvPr id="37919" name="Oval 97"/>
            <p:cNvSpPr>
              <a:spLocks noChangeArrowheads="1"/>
            </p:cNvSpPr>
            <p:nvPr/>
          </p:nvSpPr>
          <p:spPr bwMode="auto">
            <a:xfrm>
              <a:off x="3959" y="4079"/>
              <a:ext cx="56" cy="56"/>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37898" name="Rectangle 9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DD399D3-E491-4088-AE7C-4F85B598859D}" type="slidenum">
              <a:rPr lang="en-GB" altLang="en-US" sz="1200" smtClean="0">
                <a:latin typeface="Garamond" pitchFamily="18" charset="0"/>
              </a:rPr>
              <a:pPr eaLnBrk="1" hangingPunct="1"/>
              <a:t>39</a:t>
            </a:fld>
            <a:endParaRPr lang="en-GB" altLang="en-US" sz="1200" smtClean="0">
              <a:latin typeface="Garamond" pitchFamily="18" charset="0"/>
            </a:endParaRPr>
          </a:p>
        </p:txBody>
      </p:sp>
      <p:sp>
        <p:nvSpPr>
          <p:cNvPr id="3891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8916" name="Text Box 3"/>
          <p:cNvSpPr txBox="1">
            <a:spLocks noChangeArrowheads="1"/>
          </p:cNvSpPr>
          <p:nvPr/>
        </p:nvSpPr>
        <p:spPr bwMode="auto">
          <a:xfrm>
            <a:off x="207963" y="874713"/>
            <a:ext cx="8367712"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u="sng">
                <a:ea typeface="SimSun" pitchFamily="2" charset="-122"/>
              </a:rPr>
              <a:t>Example</a:t>
            </a:r>
            <a:r>
              <a:rPr lang="en-GB" altLang="zh-CN">
                <a:ea typeface="SimSun" pitchFamily="2" charset="-122"/>
              </a:rPr>
              <a:t>: </a:t>
            </a:r>
          </a:p>
          <a:p>
            <a:pPr eaLnBrk="1" hangingPunct="1">
              <a:spcBef>
                <a:spcPct val="50000"/>
              </a:spcBef>
            </a:pPr>
            <a:r>
              <a:rPr lang="en-GB" altLang="zh-CN">
                <a:ea typeface="SimSun" pitchFamily="2" charset="-122"/>
              </a:rPr>
              <a:t>Calculate the maximum range of V</a:t>
            </a:r>
            <a:r>
              <a:rPr lang="en-GB" altLang="zh-CN" baseline="-25000">
                <a:ea typeface="SimSun" pitchFamily="2" charset="-122"/>
              </a:rPr>
              <a:t>O </a:t>
            </a:r>
            <a:r>
              <a:rPr lang="en-GB" altLang="zh-CN">
                <a:ea typeface="SimSun" pitchFamily="2" charset="-122"/>
              </a:rPr>
              <a:t>for the amplifier circuit shown with R</a:t>
            </a:r>
            <a:r>
              <a:rPr lang="en-GB" altLang="zh-CN" baseline="-25000">
                <a:ea typeface="SimSun" pitchFamily="2" charset="-122"/>
              </a:rPr>
              <a:t>1</a:t>
            </a:r>
            <a:r>
              <a:rPr lang="en-GB" altLang="zh-CN">
                <a:ea typeface="SimSun" pitchFamily="2" charset="-122"/>
              </a:rPr>
              <a:t> = 45k, R</a:t>
            </a:r>
            <a:r>
              <a:rPr lang="en-GB" altLang="zh-CN" baseline="-25000">
                <a:ea typeface="SimSun" pitchFamily="2" charset="-122"/>
              </a:rPr>
              <a:t>2</a:t>
            </a:r>
            <a:r>
              <a:rPr lang="en-GB" altLang="zh-CN">
                <a:ea typeface="SimSun" pitchFamily="2" charset="-122"/>
              </a:rPr>
              <a:t> = 90k, R</a:t>
            </a:r>
            <a:r>
              <a:rPr lang="en-GB" altLang="zh-CN" baseline="-25000">
                <a:ea typeface="SimSun" pitchFamily="2" charset="-122"/>
              </a:rPr>
              <a:t>3</a:t>
            </a:r>
            <a:r>
              <a:rPr lang="en-GB" altLang="zh-CN">
                <a:ea typeface="SimSun" pitchFamily="2" charset="-122"/>
              </a:rPr>
              <a:t> = 10k</a:t>
            </a:r>
          </a:p>
        </p:txBody>
      </p:sp>
      <p:grpSp>
        <p:nvGrpSpPr>
          <p:cNvPr id="38917" name="Group 88"/>
          <p:cNvGrpSpPr>
            <a:grpSpLocks/>
          </p:cNvGrpSpPr>
          <p:nvPr/>
        </p:nvGrpSpPr>
        <p:grpSpPr bwMode="auto">
          <a:xfrm>
            <a:off x="1165225" y="1539875"/>
            <a:ext cx="3125788" cy="369888"/>
            <a:chOff x="484" y="1056"/>
            <a:chExt cx="1969" cy="233"/>
          </a:xfrm>
        </p:grpSpPr>
        <p:sp>
          <p:nvSpPr>
            <p:cNvPr id="38998" name="Rectangle 5"/>
            <p:cNvSpPr>
              <a:spLocks noChangeArrowheads="1"/>
            </p:cNvSpPr>
            <p:nvPr/>
          </p:nvSpPr>
          <p:spPr bwMode="auto">
            <a:xfrm>
              <a:off x="484" y="1056"/>
              <a:ext cx="7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given that: </a:t>
              </a:r>
              <a:endParaRPr lang="en-GB" altLang="zh-CN">
                <a:ea typeface="SimSun" pitchFamily="2" charset="-122"/>
              </a:endParaRPr>
            </a:p>
          </p:txBody>
        </p:sp>
        <p:graphicFrame>
          <p:nvGraphicFramePr>
            <p:cNvPr id="38999" name="Object 6"/>
            <p:cNvGraphicFramePr>
              <a:graphicFrameLocks noChangeAspect="1"/>
            </p:cNvGraphicFramePr>
            <p:nvPr/>
          </p:nvGraphicFramePr>
          <p:xfrm>
            <a:off x="1329" y="1076"/>
            <a:ext cx="1124" cy="213"/>
          </p:xfrm>
          <a:graphic>
            <a:graphicData uri="http://schemas.openxmlformats.org/presentationml/2006/ole">
              <mc:AlternateContent xmlns:mc="http://schemas.openxmlformats.org/markup-compatibility/2006">
                <mc:Choice xmlns:v="urn:schemas-microsoft-com:vml" Requires="v">
                  <p:oleObj spid="_x0000_s39100" name="Equation" r:id="rId4" imgW="1091726" imgH="203112" progId="Equation.3">
                    <p:embed/>
                  </p:oleObj>
                </mc:Choice>
                <mc:Fallback>
                  <p:oleObj name="Equation" r:id="rId4" imgW="1091726"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 y="1076"/>
                          <a:ext cx="11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8918" name="Object 10"/>
          <p:cNvGraphicFramePr>
            <a:graphicFrameLocks noChangeAspect="1"/>
          </p:cNvGraphicFramePr>
          <p:nvPr/>
        </p:nvGraphicFramePr>
        <p:xfrm>
          <a:off x="214313" y="3411538"/>
          <a:ext cx="5419725" cy="569912"/>
        </p:xfrm>
        <a:graphic>
          <a:graphicData uri="http://schemas.openxmlformats.org/presentationml/2006/ole">
            <mc:AlternateContent xmlns:mc="http://schemas.openxmlformats.org/markup-compatibility/2006">
              <mc:Choice xmlns:v="urn:schemas-microsoft-com:vml" Requires="v">
                <p:oleObj spid="_x0000_s39101" name="Equation" r:id="rId6" imgW="4102100" imgH="431800" progId="Equation.3">
                  <p:embed/>
                </p:oleObj>
              </mc:Choice>
              <mc:Fallback>
                <p:oleObj name="Equation" r:id="rId6" imgW="4102100" imgH="431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313" y="3411538"/>
                        <a:ext cx="54197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11"/>
          <p:cNvGraphicFramePr>
            <a:graphicFrameLocks noChangeAspect="1"/>
          </p:cNvGraphicFramePr>
          <p:nvPr/>
        </p:nvGraphicFramePr>
        <p:xfrm>
          <a:off x="290513" y="4125913"/>
          <a:ext cx="3582987" cy="369887"/>
        </p:xfrm>
        <a:graphic>
          <a:graphicData uri="http://schemas.openxmlformats.org/presentationml/2006/ole">
            <mc:AlternateContent xmlns:mc="http://schemas.openxmlformats.org/markup-compatibility/2006">
              <mc:Choice xmlns:v="urn:schemas-microsoft-com:vml" Requires="v">
                <p:oleObj spid="_x0000_s39102" name="Equation" r:id="rId8" imgW="2578100" imgH="266700" progId="Equation.3">
                  <p:embed/>
                </p:oleObj>
              </mc:Choice>
              <mc:Fallback>
                <p:oleObj name="Equation" r:id="rId8" imgW="2578100" imgH="2667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513" y="4125913"/>
                        <a:ext cx="3582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Line 12"/>
          <p:cNvSpPr>
            <a:spLocks noChangeShapeType="1"/>
          </p:cNvSpPr>
          <p:nvPr/>
        </p:nvSpPr>
        <p:spPr bwMode="auto">
          <a:xfrm flipH="1">
            <a:off x="3187700" y="4535488"/>
            <a:ext cx="7270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1" name="Object 14"/>
          <p:cNvGraphicFramePr>
            <a:graphicFrameLocks noChangeAspect="1"/>
          </p:cNvGraphicFramePr>
          <p:nvPr/>
        </p:nvGraphicFramePr>
        <p:xfrm>
          <a:off x="792163" y="5334000"/>
          <a:ext cx="4276725" cy="368300"/>
        </p:xfrm>
        <a:graphic>
          <a:graphicData uri="http://schemas.openxmlformats.org/presentationml/2006/ole">
            <mc:AlternateContent xmlns:mc="http://schemas.openxmlformats.org/markup-compatibility/2006">
              <mc:Choice xmlns:v="urn:schemas-microsoft-com:vml" Requires="v">
                <p:oleObj spid="_x0000_s39103" name="Equation" r:id="rId10" imgW="3111500" imgH="266700" progId="Equation.3">
                  <p:embed/>
                </p:oleObj>
              </mc:Choice>
              <mc:Fallback>
                <p:oleObj name="Equation" r:id="rId10" imgW="3111500" imgH="2667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163" y="5334000"/>
                        <a:ext cx="427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2" name="Object 15"/>
          <p:cNvGraphicFramePr>
            <a:graphicFrameLocks noChangeAspect="1"/>
          </p:cNvGraphicFramePr>
          <p:nvPr/>
        </p:nvGraphicFramePr>
        <p:xfrm>
          <a:off x="779463" y="5805488"/>
          <a:ext cx="4103687" cy="384175"/>
        </p:xfrm>
        <a:graphic>
          <a:graphicData uri="http://schemas.openxmlformats.org/presentationml/2006/ole">
            <mc:AlternateContent xmlns:mc="http://schemas.openxmlformats.org/markup-compatibility/2006">
              <mc:Choice xmlns:v="urn:schemas-microsoft-com:vml" Requires="v">
                <p:oleObj spid="_x0000_s39104" name="Equation" r:id="rId12" imgW="2857500" imgH="266700" progId="Equation.3">
                  <p:embed/>
                </p:oleObj>
              </mc:Choice>
              <mc:Fallback>
                <p:oleObj name="Equation" r:id="rId12" imgW="2857500" imgH="2667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9463" y="5805488"/>
                        <a:ext cx="41036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3" name="Line 16"/>
          <p:cNvSpPr>
            <a:spLocks noChangeShapeType="1"/>
          </p:cNvSpPr>
          <p:nvPr/>
        </p:nvSpPr>
        <p:spPr bwMode="auto">
          <a:xfrm flipH="1">
            <a:off x="4021138" y="6205538"/>
            <a:ext cx="7270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Text Box 17"/>
          <p:cNvSpPr txBox="1">
            <a:spLocks noChangeArrowheads="1"/>
          </p:cNvSpPr>
          <p:nvPr/>
        </p:nvSpPr>
        <p:spPr bwMode="auto">
          <a:xfrm>
            <a:off x="266700" y="6275388"/>
            <a:ext cx="7778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Most probable value for V</a:t>
            </a:r>
            <a:r>
              <a:rPr lang="en-GB" altLang="zh-CN" baseline="-25000">
                <a:ea typeface="SimSun" pitchFamily="2" charset="-122"/>
              </a:rPr>
              <a:t>O</a:t>
            </a:r>
            <a:r>
              <a:rPr lang="en-GB" altLang="zh-CN">
                <a:ea typeface="SimSun" pitchFamily="2" charset="-122"/>
              </a:rPr>
              <a:t> is half way through this range i.e. -30 mV</a:t>
            </a:r>
          </a:p>
        </p:txBody>
      </p:sp>
      <p:sp>
        <p:nvSpPr>
          <p:cNvPr id="38925" name="Text Box 18"/>
          <p:cNvSpPr txBox="1">
            <a:spLocks noChangeArrowheads="1"/>
          </p:cNvSpPr>
          <p:nvPr/>
        </p:nvSpPr>
        <p:spPr bwMode="auto">
          <a:xfrm>
            <a:off x="5900738" y="4686300"/>
            <a:ext cx="30067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[Note I</a:t>
            </a:r>
            <a:r>
              <a:rPr lang="en-US" baseline="-25000"/>
              <a:t>Bp</a:t>
            </a:r>
            <a:r>
              <a:rPr lang="en-US"/>
              <a:t> and I</a:t>
            </a:r>
            <a:r>
              <a:rPr lang="en-US" baseline="-25000"/>
              <a:t>Bn</a:t>
            </a:r>
            <a:r>
              <a:rPr lang="en-US"/>
              <a:t> will both have the same sign (positive in this example), but can have different magnitudes]</a:t>
            </a:r>
          </a:p>
        </p:txBody>
      </p:sp>
      <p:grpSp>
        <p:nvGrpSpPr>
          <p:cNvPr id="38926" name="Group 92"/>
          <p:cNvGrpSpPr>
            <a:grpSpLocks/>
          </p:cNvGrpSpPr>
          <p:nvPr/>
        </p:nvGrpSpPr>
        <p:grpSpPr bwMode="auto">
          <a:xfrm>
            <a:off x="5640388" y="2473325"/>
            <a:ext cx="3308350" cy="2074863"/>
            <a:chOff x="3516" y="1133"/>
            <a:chExt cx="2131" cy="1307"/>
          </a:xfrm>
        </p:grpSpPr>
        <p:sp>
          <p:nvSpPr>
            <p:cNvPr id="38934" name="Line 20"/>
            <p:cNvSpPr>
              <a:spLocks noChangeShapeType="1"/>
            </p:cNvSpPr>
            <p:nvPr/>
          </p:nvSpPr>
          <p:spPr bwMode="auto">
            <a:xfrm flipH="1">
              <a:off x="4279" y="1919"/>
              <a:ext cx="373"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Freeform 21"/>
            <p:cNvSpPr>
              <a:spLocks noEditPoints="1"/>
            </p:cNvSpPr>
            <p:nvPr/>
          </p:nvSpPr>
          <p:spPr bwMode="auto">
            <a:xfrm>
              <a:off x="4487" y="1786"/>
              <a:ext cx="31" cy="85"/>
            </a:xfrm>
            <a:custGeom>
              <a:avLst/>
              <a:gdLst>
                <a:gd name="T0" fmla="*/ 0 w 95"/>
                <a:gd name="T1" fmla="*/ 0 h 253"/>
                <a:gd name="T2" fmla="*/ 0 w 95"/>
                <a:gd name="T3" fmla="*/ 0 h 253"/>
                <a:gd name="T4" fmla="*/ 0 w 95"/>
                <a:gd name="T5" fmla="*/ 0 h 253"/>
                <a:gd name="T6" fmla="*/ 0 w 95"/>
                <a:gd name="T7" fmla="*/ 0 h 253"/>
                <a:gd name="T8" fmla="*/ 0 w 95"/>
                <a:gd name="T9" fmla="*/ 0 h 253"/>
                <a:gd name="T10" fmla="*/ 0 w 95"/>
                <a:gd name="T11" fmla="*/ 0 h 253"/>
                <a:gd name="T12" fmla="*/ 0 w 95"/>
                <a:gd name="T13" fmla="*/ 0 h 253"/>
                <a:gd name="T14" fmla="*/ 0 w 95"/>
                <a:gd name="T15" fmla="*/ 0 h 253"/>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3"/>
                <a:gd name="T26" fmla="*/ 95 w 9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3">
                  <a:moveTo>
                    <a:pt x="32" y="253"/>
                  </a:moveTo>
                  <a:lnTo>
                    <a:pt x="64" y="253"/>
                  </a:lnTo>
                  <a:moveTo>
                    <a:pt x="16" y="236"/>
                  </a:moveTo>
                  <a:lnTo>
                    <a:pt x="79" y="236"/>
                  </a:lnTo>
                  <a:moveTo>
                    <a:pt x="0" y="219"/>
                  </a:moveTo>
                  <a:lnTo>
                    <a:pt x="95" y="219"/>
                  </a:lnTo>
                  <a:moveTo>
                    <a:pt x="48" y="0"/>
                  </a:moveTo>
                  <a:lnTo>
                    <a:pt x="48" y="219"/>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6" name="Oval 22"/>
            <p:cNvSpPr>
              <a:spLocks noChangeArrowheads="1"/>
            </p:cNvSpPr>
            <p:nvPr/>
          </p:nvSpPr>
          <p:spPr bwMode="auto">
            <a:xfrm>
              <a:off x="4274" y="1913"/>
              <a:ext cx="10" cy="11"/>
            </a:xfrm>
            <a:prstGeom prst="ellipse">
              <a:avLst/>
            </a:prstGeom>
            <a:solidFill>
              <a:srgbClr val="FFFFFF"/>
            </a:solidFill>
            <a:ln w="0">
              <a:solidFill>
                <a:srgbClr val="000000"/>
              </a:solidFill>
              <a:round/>
              <a:headEnd/>
              <a:tailEnd/>
            </a:ln>
          </p:spPr>
          <p:txBody>
            <a:bodyPr/>
            <a:lstStyle/>
            <a:p>
              <a:endParaRPr lang="en-US"/>
            </a:p>
          </p:txBody>
        </p:sp>
        <p:sp>
          <p:nvSpPr>
            <p:cNvPr id="38937" name="Oval 23"/>
            <p:cNvSpPr>
              <a:spLocks noChangeArrowheads="1"/>
            </p:cNvSpPr>
            <p:nvPr/>
          </p:nvSpPr>
          <p:spPr bwMode="auto">
            <a:xfrm>
              <a:off x="4274" y="1913"/>
              <a:ext cx="10" cy="1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8" name="Oval 24"/>
            <p:cNvSpPr>
              <a:spLocks noChangeArrowheads="1"/>
            </p:cNvSpPr>
            <p:nvPr/>
          </p:nvSpPr>
          <p:spPr bwMode="auto">
            <a:xfrm>
              <a:off x="4274" y="1728"/>
              <a:ext cx="10" cy="10"/>
            </a:xfrm>
            <a:prstGeom prst="ellipse">
              <a:avLst/>
            </a:prstGeom>
            <a:solidFill>
              <a:srgbClr val="FFFFFF"/>
            </a:solidFill>
            <a:ln w="0">
              <a:solidFill>
                <a:srgbClr val="000000"/>
              </a:solidFill>
              <a:round/>
              <a:headEnd/>
              <a:tailEnd/>
            </a:ln>
          </p:spPr>
          <p:txBody>
            <a:bodyPr/>
            <a:lstStyle/>
            <a:p>
              <a:endParaRPr lang="en-US"/>
            </a:p>
          </p:txBody>
        </p:sp>
        <p:sp>
          <p:nvSpPr>
            <p:cNvPr id="38939" name="Oval 25"/>
            <p:cNvSpPr>
              <a:spLocks noChangeArrowheads="1"/>
            </p:cNvSpPr>
            <p:nvPr/>
          </p:nvSpPr>
          <p:spPr bwMode="auto">
            <a:xfrm>
              <a:off x="4274" y="1728"/>
              <a:ext cx="10" cy="1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0" name="Rectangle 26"/>
            <p:cNvSpPr>
              <a:spLocks noChangeArrowheads="1"/>
            </p:cNvSpPr>
            <p:nvPr/>
          </p:nvSpPr>
          <p:spPr bwMode="auto">
            <a:xfrm>
              <a:off x="4359" y="1959"/>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os</a:t>
              </a:r>
              <a:endParaRPr lang="en-US" sz="1800"/>
            </a:p>
          </p:txBody>
        </p:sp>
        <p:sp>
          <p:nvSpPr>
            <p:cNvPr id="38941" name="Rectangle 27"/>
            <p:cNvSpPr>
              <a:spLocks noChangeArrowheads="1"/>
            </p:cNvSpPr>
            <p:nvPr/>
          </p:nvSpPr>
          <p:spPr bwMode="auto">
            <a:xfrm>
              <a:off x="4658" y="1839"/>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8942" name="Rectangle 28"/>
            <p:cNvSpPr>
              <a:spLocks noChangeArrowheads="1"/>
            </p:cNvSpPr>
            <p:nvPr/>
          </p:nvSpPr>
          <p:spPr bwMode="auto">
            <a:xfrm>
              <a:off x="4679" y="1695"/>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8943" name="Line 29"/>
            <p:cNvSpPr>
              <a:spLocks noChangeShapeType="1"/>
            </p:cNvSpPr>
            <p:nvPr/>
          </p:nvSpPr>
          <p:spPr bwMode="auto">
            <a:xfrm>
              <a:off x="4652" y="1695"/>
              <a:ext cx="0" cy="254"/>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30"/>
            <p:cNvSpPr>
              <a:spLocks noChangeShapeType="1"/>
            </p:cNvSpPr>
            <p:nvPr/>
          </p:nvSpPr>
          <p:spPr bwMode="auto">
            <a:xfrm flipV="1">
              <a:off x="4652" y="1823"/>
              <a:ext cx="207" cy="126"/>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31"/>
            <p:cNvSpPr>
              <a:spLocks noChangeShapeType="1"/>
            </p:cNvSpPr>
            <p:nvPr/>
          </p:nvSpPr>
          <p:spPr bwMode="auto">
            <a:xfrm>
              <a:off x="4652" y="1695"/>
              <a:ext cx="207" cy="128"/>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32"/>
            <p:cNvSpPr>
              <a:spLocks noChangeShapeType="1"/>
            </p:cNvSpPr>
            <p:nvPr/>
          </p:nvSpPr>
          <p:spPr bwMode="auto">
            <a:xfrm flipH="1">
              <a:off x="4277" y="1732"/>
              <a:ext cx="375"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Oval 33"/>
            <p:cNvSpPr>
              <a:spLocks noChangeArrowheads="1"/>
            </p:cNvSpPr>
            <p:nvPr/>
          </p:nvSpPr>
          <p:spPr bwMode="auto">
            <a:xfrm>
              <a:off x="4472" y="1775"/>
              <a:ext cx="61" cy="64"/>
            </a:xfrm>
            <a:prstGeom prst="ellipse">
              <a:avLst/>
            </a:prstGeom>
            <a:solidFill>
              <a:srgbClr val="FFFFFF"/>
            </a:solidFill>
            <a:ln w="0">
              <a:solidFill>
                <a:srgbClr val="000000"/>
              </a:solidFill>
              <a:round/>
              <a:headEnd/>
              <a:tailEnd/>
            </a:ln>
          </p:spPr>
          <p:txBody>
            <a:bodyPr/>
            <a:lstStyle/>
            <a:p>
              <a:endParaRPr lang="en-US"/>
            </a:p>
          </p:txBody>
        </p:sp>
        <p:sp>
          <p:nvSpPr>
            <p:cNvPr id="38948" name="Oval 34"/>
            <p:cNvSpPr>
              <a:spLocks noChangeArrowheads="1"/>
            </p:cNvSpPr>
            <p:nvPr/>
          </p:nvSpPr>
          <p:spPr bwMode="auto">
            <a:xfrm>
              <a:off x="4472" y="1775"/>
              <a:ext cx="61" cy="64"/>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9" name="Line 35"/>
            <p:cNvSpPr>
              <a:spLocks noChangeShapeType="1"/>
            </p:cNvSpPr>
            <p:nvPr/>
          </p:nvSpPr>
          <p:spPr bwMode="auto">
            <a:xfrm flipV="1">
              <a:off x="4503" y="1732"/>
              <a:ext cx="0" cy="4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Rectangle 36"/>
            <p:cNvSpPr>
              <a:spLocks noChangeArrowheads="1"/>
            </p:cNvSpPr>
            <p:nvPr/>
          </p:nvSpPr>
          <p:spPr bwMode="auto">
            <a:xfrm>
              <a:off x="4416" y="1920"/>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38951" name="Rectangle 37"/>
            <p:cNvSpPr>
              <a:spLocks noChangeArrowheads="1"/>
            </p:cNvSpPr>
            <p:nvPr/>
          </p:nvSpPr>
          <p:spPr bwMode="auto">
            <a:xfrm>
              <a:off x="4551" y="1960"/>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Bp</a:t>
              </a:r>
              <a:endParaRPr lang="en-US" sz="1100" baseline="30000">
                <a:solidFill>
                  <a:srgbClr val="000000"/>
                </a:solidFill>
              </a:endParaRPr>
            </a:p>
          </p:txBody>
        </p:sp>
        <p:sp>
          <p:nvSpPr>
            <p:cNvPr id="38952" name="Oval 38"/>
            <p:cNvSpPr>
              <a:spLocks noChangeArrowheads="1"/>
            </p:cNvSpPr>
            <p:nvPr/>
          </p:nvSpPr>
          <p:spPr bwMode="auto">
            <a:xfrm>
              <a:off x="4498" y="1728"/>
              <a:ext cx="10" cy="10"/>
            </a:xfrm>
            <a:prstGeom prst="ellipse">
              <a:avLst/>
            </a:prstGeom>
            <a:solidFill>
              <a:srgbClr val="000000"/>
            </a:solidFill>
            <a:ln w="0">
              <a:solidFill>
                <a:srgbClr val="000000"/>
              </a:solidFill>
              <a:round/>
              <a:headEnd/>
              <a:tailEnd/>
            </a:ln>
          </p:spPr>
          <p:txBody>
            <a:bodyPr/>
            <a:lstStyle/>
            <a:p>
              <a:endParaRPr lang="en-US"/>
            </a:p>
          </p:txBody>
        </p:sp>
        <p:sp>
          <p:nvSpPr>
            <p:cNvPr id="38953" name="Oval 39"/>
            <p:cNvSpPr>
              <a:spLocks noChangeArrowheads="1"/>
            </p:cNvSpPr>
            <p:nvPr/>
          </p:nvSpPr>
          <p:spPr bwMode="auto">
            <a:xfrm>
              <a:off x="4498" y="1728"/>
              <a:ext cx="10" cy="1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4" name="Freeform 40"/>
            <p:cNvSpPr>
              <a:spLocks noEditPoints="1"/>
            </p:cNvSpPr>
            <p:nvPr/>
          </p:nvSpPr>
          <p:spPr bwMode="auto">
            <a:xfrm>
              <a:off x="4487" y="1972"/>
              <a:ext cx="31" cy="84"/>
            </a:xfrm>
            <a:custGeom>
              <a:avLst/>
              <a:gdLst>
                <a:gd name="T0" fmla="*/ 0 w 95"/>
                <a:gd name="T1" fmla="*/ 0 h 254"/>
                <a:gd name="T2" fmla="*/ 0 w 95"/>
                <a:gd name="T3" fmla="*/ 0 h 254"/>
                <a:gd name="T4" fmla="*/ 0 w 95"/>
                <a:gd name="T5" fmla="*/ 0 h 254"/>
                <a:gd name="T6" fmla="*/ 0 w 95"/>
                <a:gd name="T7" fmla="*/ 0 h 254"/>
                <a:gd name="T8" fmla="*/ 0 w 95"/>
                <a:gd name="T9" fmla="*/ 0 h 254"/>
                <a:gd name="T10" fmla="*/ 0 w 95"/>
                <a:gd name="T11" fmla="*/ 0 h 254"/>
                <a:gd name="T12" fmla="*/ 0 w 95"/>
                <a:gd name="T13" fmla="*/ 0 h 254"/>
                <a:gd name="T14" fmla="*/ 0 w 95"/>
                <a:gd name="T15" fmla="*/ 0 h 25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254"/>
                <a:gd name="T26" fmla="*/ 95 w 95"/>
                <a:gd name="T27" fmla="*/ 254 h 2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254">
                  <a:moveTo>
                    <a:pt x="32" y="254"/>
                  </a:moveTo>
                  <a:lnTo>
                    <a:pt x="64" y="254"/>
                  </a:lnTo>
                  <a:moveTo>
                    <a:pt x="16" y="237"/>
                  </a:moveTo>
                  <a:lnTo>
                    <a:pt x="79" y="237"/>
                  </a:lnTo>
                  <a:moveTo>
                    <a:pt x="0" y="220"/>
                  </a:moveTo>
                  <a:lnTo>
                    <a:pt x="95" y="220"/>
                  </a:lnTo>
                  <a:moveTo>
                    <a:pt x="48" y="0"/>
                  </a:moveTo>
                  <a:lnTo>
                    <a:pt x="48" y="22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5" name="Line 41"/>
            <p:cNvSpPr>
              <a:spLocks noChangeShapeType="1"/>
            </p:cNvSpPr>
            <p:nvPr/>
          </p:nvSpPr>
          <p:spPr bwMode="auto">
            <a:xfrm flipV="1">
              <a:off x="4503" y="1919"/>
              <a:ext cx="0" cy="4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Oval 42"/>
            <p:cNvSpPr>
              <a:spLocks noChangeArrowheads="1"/>
            </p:cNvSpPr>
            <p:nvPr/>
          </p:nvSpPr>
          <p:spPr bwMode="auto">
            <a:xfrm>
              <a:off x="4498" y="1913"/>
              <a:ext cx="10" cy="11"/>
            </a:xfrm>
            <a:prstGeom prst="ellipse">
              <a:avLst/>
            </a:prstGeom>
            <a:solidFill>
              <a:srgbClr val="000000"/>
            </a:solidFill>
            <a:ln w="0">
              <a:solidFill>
                <a:srgbClr val="000000"/>
              </a:solidFill>
              <a:round/>
              <a:headEnd/>
              <a:tailEnd/>
            </a:ln>
          </p:spPr>
          <p:txBody>
            <a:bodyPr/>
            <a:lstStyle/>
            <a:p>
              <a:endParaRPr lang="en-US"/>
            </a:p>
          </p:txBody>
        </p:sp>
        <p:sp>
          <p:nvSpPr>
            <p:cNvPr id="38957" name="Oval 43"/>
            <p:cNvSpPr>
              <a:spLocks noChangeArrowheads="1"/>
            </p:cNvSpPr>
            <p:nvPr/>
          </p:nvSpPr>
          <p:spPr bwMode="auto">
            <a:xfrm>
              <a:off x="4498" y="1913"/>
              <a:ext cx="10" cy="11"/>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8" name="Freeform 44"/>
            <p:cNvSpPr>
              <a:spLocks noEditPoints="1"/>
            </p:cNvSpPr>
            <p:nvPr/>
          </p:nvSpPr>
          <p:spPr bwMode="auto">
            <a:xfrm>
              <a:off x="4327" y="1471"/>
              <a:ext cx="4" cy="723"/>
            </a:xfrm>
            <a:custGeom>
              <a:avLst/>
              <a:gdLst>
                <a:gd name="T0" fmla="*/ 0 w 16"/>
                <a:gd name="T1" fmla="*/ 0 h 4649"/>
                <a:gd name="T2" fmla="*/ 0 w 16"/>
                <a:gd name="T3" fmla="*/ 0 h 4649"/>
                <a:gd name="T4" fmla="*/ 0 w 16"/>
                <a:gd name="T5" fmla="*/ 0 h 4649"/>
                <a:gd name="T6" fmla="*/ 0 w 16"/>
                <a:gd name="T7" fmla="*/ 0 h 4649"/>
                <a:gd name="T8" fmla="*/ 0 w 16"/>
                <a:gd name="T9" fmla="*/ 0 h 4649"/>
                <a:gd name="T10" fmla="*/ 0 w 16"/>
                <a:gd name="T11" fmla="*/ 0 h 4649"/>
                <a:gd name="T12" fmla="*/ 0 w 16"/>
                <a:gd name="T13" fmla="*/ 0 h 4649"/>
                <a:gd name="T14" fmla="*/ 0 w 16"/>
                <a:gd name="T15" fmla="*/ 0 h 4649"/>
                <a:gd name="T16" fmla="*/ 0 w 16"/>
                <a:gd name="T17" fmla="*/ 0 h 4649"/>
                <a:gd name="T18" fmla="*/ 0 w 16"/>
                <a:gd name="T19" fmla="*/ 0 h 4649"/>
                <a:gd name="T20" fmla="*/ 0 w 16"/>
                <a:gd name="T21" fmla="*/ 0 h 4649"/>
                <a:gd name="T22" fmla="*/ 0 w 16"/>
                <a:gd name="T23" fmla="*/ 0 h 4649"/>
                <a:gd name="T24" fmla="*/ 0 w 16"/>
                <a:gd name="T25" fmla="*/ 0 h 4649"/>
                <a:gd name="T26" fmla="*/ 0 w 16"/>
                <a:gd name="T27" fmla="*/ 0 h 4649"/>
                <a:gd name="T28" fmla="*/ 0 w 16"/>
                <a:gd name="T29" fmla="*/ 0 h 4649"/>
                <a:gd name="T30" fmla="*/ 0 w 16"/>
                <a:gd name="T31" fmla="*/ 0 h 4649"/>
                <a:gd name="T32" fmla="*/ 0 w 16"/>
                <a:gd name="T33" fmla="*/ 0 h 4649"/>
                <a:gd name="T34" fmla="*/ 0 w 16"/>
                <a:gd name="T35" fmla="*/ 0 h 4649"/>
                <a:gd name="T36" fmla="*/ 0 w 16"/>
                <a:gd name="T37" fmla="*/ 0 h 4649"/>
                <a:gd name="T38" fmla="*/ 0 w 16"/>
                <a:gd name="T39" fmla="*/ 0 h 4649"/>
                <a:gd name="T40" fmla="*/ 0 w 16"/>
                <a:gd name="T41" fmla="*/ 0 h 4649"/>
                <a:gd name="T42" fmla="*/ 0 w 16"/>
                <a:gd name="T43" fmla="*/ 0 h 4649"/>
                <a:gd name="T44" fmla="*/ 0 w 16"/>
                <a:gd name="T45" fmla="*/ 0 h 4649"/>
                <a:gd name="T46" fmla="*/ 0 w 16"/>
                <a:gd name="T47" fmla="*/ 0 h 4649"/>
                <a:gd name="T48" fmla="*/ 0 w 16"/>
                <a:gd name="T49" fmla="*/ 0 h 4649"/>
                <a:gd name="T50" fmla="*/ 0 w 16"/>
                <a:gd name="T51" fmla="*/ 0 h 4649"/>
                <a:gd name="T52" fmla="*/ 0 w 16"/>
                <a:gd name="T53" fmla="*/ 0 h 4649"/>
                <a:gd name="T54" fmla="*/ 0 w 16"/>
                <a:gd name="T55" fmla="*/ 0 h 4649"/>
                <a:gd name="T56" fmla="*/ 0 w 16"/>
                <a:gd name="T57" fmla="*/ 0 h 4649"/>
                <a:gd name="T58" fmla="*/ 0 w 16"/>
                <a:gd name="T59" fmla="*/ 0 h 4649"/>
                <a:gd name="T60" fmla="*/ 0 w 16"/>
                <a:gd name="T61" fmla="*/ 0 h 4649"/>
                <a:gd name="T62" fmla="*/ 0 w 16"/>
                <a:gd name="T63" fmla="*/ 0 h 4649"/>
                <a:gd name="T64" fmla="*/ 0 w 16"/>
                <a:gd name="T65" fmla="*/ 0 h 4649"/>
                <a:gd name="T66" fmla="*/ 0 w 16"/>
                <a:gd name="T67" fmla="*/ 0 h 4649"/>
                <a:gd name="T68" fmla="*/ 0 w 16"/>
                <a:gd name="T69" fmla="*/ 0 h 4649"/>
                <a:gd name="T70" fmla="*/ 0 w 16"/>
                <a:gd name="T71" fmla="*/ 0 h 4649"/>
                <a:gd name="T72" fmla="*/ 0 w 16"/>
                <a:gd name="T73" fmla="*/ 0 h 4649"/>
                <a:gd name="T74" fmla="*/ 0 w 16"/>
                <a:gd name="T75" fmla="*/ 0 h 4649"/>
                <a:gd name="T76" fmla="*/ 0 w 16"/>
                <a:gd name="T77" fmla="*/ 0 h 4649"/>
                <a:gd name="T78" fmla="*/ 0 w 16"/>
                <a:gd name="T79" fmla="*/ 0 h 4649"/>
                <a:gd name="T80" fmla="*/ 0 w 16"/>
                <a:gd name="T81" fmla="*/ 0 h 4649"/>
                <a:gd name="T82" fmla="*/ 0 w 16"/>
                <a:gd name="T83" fmla="*/ 0 h 4649"/>
                <a:gd name="T84" fmla="*/ 0 w 16"/>
                <a:gd name="T85" fmla="*/ 0 h 4649"/>
                <a:gd name="T86" fmla="*/ 0 w 16"/>
                <a:gd name="T87" fmla="*/ 0 h 4649"/>
                <a:gd name="T88" fmla="*/ 0 w 16"/>
                <a:gd name="T89" fmla="*/ 0 h 4649"/>
                <a:gd name="T90" fmla="*/ 0 w 16"/>
                <a:gd name="T91" fmla="*/ 0 h 4649"/>
                <a:gd name="T92" fmla="*/ 0 w 16"/>
                <a:gd name="T93" fmla="*/ 0 h 4649"/>
                <a:gd name="T94" fmla="*/ 0 w 16"/>
                <a:gd name="T95" fmla="*/ 0 h 4649"/>
                <a:gd name="T96" fmla="*/ 0 w 16"/>
                <a:gd name="T97" fmla="*/ 0 h 4649"/>
                <a:gd name="T98" fmla="*/ 0 w 16"/>
                <a:gd name="T99" fmla="*/ 0 h 4649"/>
                <a:gd name="T100" fmla="*/ 0 w 16"/>
                <a:gd name="T101" fmla="*/ 0 h 4649"/>
                <a:gd name="T102" fmla="*/ 0 w 16"/>
                <a:gd name="T103" fmla="*/ 0 h 4649"/>
                <a:gd name="T104" fmla="*/ 0 w 16"/>
                <a:gd name="T105" fmla="*/ 0 h 4649"/>
                <a:gd name="T106" fmla="*/ 0 w 16"/>
                <a:gd name="T107" fmla="*/ 0 h 4649"/>
                <a:gd name="T108" fmla="*/ 0 w 16"/>
                <a:gd name="T109" fmla="*/ 0 h 4649"/>
                <a:gd name="T110" fmla="*/ 0 w 16"/>
                <a:gd name="T111" fmla="*/ 0 h 46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
                <a:gd name="T169" fmla="*/ 0 h 4649"/>
                <a:gd name="T170" fmla="*/ 16 w 16"/>
                <a:gd name="T171" fmla="*/ 4649 h 46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 h="4649">
                  <a:moveTo>
                    <a:pt x="16" y="8"/>
                  </a:moveTo>
                  <a:lnTo>
                    <a:pt x="16" y="57"/>
                  </a:lnTo>
                  <a:cubicBezTo>
                    <a:pt x="16" y="61"/>
                    <a:pt x="13" y="65"/>
                    <a:pt x="8" y="65"/>
                  </a:cubicBezTo>
                  <a:cubicBezTo>
                    <a:pt x="4" y="65"/>
                    <a:pt x="0" y="61"/>
                    <a:pt x="0" y="57"/>
                  </a:cubicBezTo>
                  <a:lnTo>
                    <a:pt x="0" y="8"/>
                  </a:lnTo>
                  <a:cubicBezTo>
                    <a:pt x="0" y="3"/>
                    <a:pt x="4" y="0"/>
                    <a:pt x="8" y="0"/>
                  </a:cubicBezTo>
                  <a:cubicBezTo>
                    <a:pt x="13" y="0"/>
                    <a:pt x="16" y="3"/>
                    <a:pt x="16" y="8"/>
                  </a:cubicBezTo>
                  <a:close/>
                  <a:moveTo>
                    <a:pt x="16" y="105"/>
                  </a:moveTo>
                  <a:lnTo>
                    <a:pt x="16" y="154"/>
                  </a:lnTo>
                  <a:cubicBezTo>
                    <a:pt x="16" y="159"/>
                    <a:pt x="13" y="162"/>
                    <a:pt x="8" y="162"/>
                  </a:cubicBezTo>
                  <a:cubicBezTo>
                    <a:pt x="4" y="162"/>
                    <a:pt x="0" y="159"/>
                    <a:pt x="0" y="154"/>
                  </a:cubicBezTo>
                  <a:lnTo>
                    <a:pt x="0" y="105"/>
                  </a:lnTo>
                  <a:cubicBezTo>
                    <a:pt x="0" y="101"/>
                    <a:pt x="4" y="97"/>
                    <a:pt x="8" y="97"/>
                  </a:cubicBezTo>
                  <a:cubicBezTo>
                    <a:pt x="13" y="97"/>
                    <a:pt x="16" y="101"/>
                    <a:pt x="16" y="105"/>
                  </a:cubicBezTo>
                  <a:close/>
                  <a:moveTo>
                    <a:pt x="16" y="203"/>
                  </a:moveTo>
                  <a:lnTo>
                    <a:pt x="16" y="252"/>
                  </a:lnTo>
                  <a:cubicBezTo>
                    <a:pt x="16" y="256"/>
                    <a:pt x="13" y="260"/>
                    <a:pt x="8" y="260"/>
                  </a:cubicBezTo>
                  <a:cubicBezTo>
                    <a:pt x="4" y="260"/>
                    <a:pt x="0" y="256"/>
                    <a:pt x="0" y="252"/>
                  </a:cubicBezTo>
                  <a:lnTo>
                    <a:pt x="0" y="203"/>
                  </a:lnTo>
                  <a:cubicBezTo>
                    <a:pt x="0" y="198"/>
                    <a:pt x="4" y="195"/>
                    <a:pt x="8" y="195"/>
                  </a:cubicBezTo>
                  <a:cubicBezTo>
                    <a:pt x="13" y="195"/>
                    <a:pt x="16" y="198"/>
                    <a:pt x="16" y="203"/>
                  </a:cubicBezTo>
                  <a:close/>
                  <a:moveTo>
                    <a:pt x="16" y="301"/>
                  </a:moveTo>
                  <a:lnTo>
                    <a:pt x="16" y="349"/>
                  </a:lnTo>
                  <a:cubicBezTo>
                    <a:pt x="16" y="354"/>
                    <a:pt x="13" y="357"/>
                    <a:pt x="8" y="357"/>
                  </a:cubicBezTo>
                  <a:cubicBezTo>
                    <a:pt x="4" y="357"/>
                    <a:pt x="0" y="354"/>
                    <a:pt x="0" y="349"/>
                  </a:cubicBezTo>
                  <a:lnTo>
                    <a:pt x="0" y="301"/>
                  </a:lnTo>
                  <a:cubicBezTo>
                    <a:pt x="0" y="296"/>
                    <a:pt x="4" y="292"/>
                    <a:pt x="8" y="292"/>
                  </a:cubicBezTo>
                  <a:cubicBezTo>
                    <a:pt x="13" y="292"/>
                    <a:pt x="16" y="296"/>
                    <a:pt x="16" y="301"/>
                  </a:cubicBezTo>
                  <a:close/>
                  <a:moveTo>
                    <a:pt x="16" y="398"/>
                  </a:moveTo>
                  <a:lnTo>
                    <a:pt x="16" y="447"/>
                  </a:lnTo>
                  <a:cubicBezTo>
                    <a:pt x="16" y="451"/>
                    <a:pt x="13" y="455"/>
                    <a:pt x="8" y="455"/>
                  </a:cubicBezTo>
                  <a:cubicBezTo>
                    <a:pt x="4" y="455"/>
                    <a:pt x="0" y="451"/>
                    <a:pt x="0" y="447"/>
                  </a:cubicBezTo>
                  <a:lnTo>
                    <a:pt x="0" y="398"/>
                  </a:lnTo>
                  <a:cubicBezTo>
                    <a:pt x="0" y="394"/>
                    <a:pt x="4" y="390"/>
                    <a:pt x="8" y="390"/>
                  </a:cubicBezTo>
                  <a:cubicBezTo>
                    <a:pt x="13" y="390"/>
                    <a:pt x="16" y="394"/>
                    <a:pt x="16" y="398"/>
                  </a:cubicBezTo>
                  <a:close/>
                  <a:moveTo>
                    <a:pt x="16" y="496"/>
                  </a:moveTo>
                  <a:lnTo>
                    <a:pt x="16" y="544"/>
                  </a:lnTo>
                  <a:cubicBezTo>
                    <a:pt x="16" y="549"/>
                    <a:pt x="13" y="552"/>
                    <a:pt x="8" y="552"/>
                  </a:cubicBezTo>
                  <a:cubicBezTo>
                    <a:pt x="4" y="552"/>
                    <a:pt x="0" y="549"/>
                    <a:pt x="0" y="544"/>
                  </a:cubicBezTo>
                  <a:lnTo>
                    <a:pt x="0" y="496"/>
                  </a:lnTo>
                  <a:cubicBezTo>
                    <a:pt x="0" y="491"/>
                    <a:pt x="4" y="487"/>
                    <a:pt x="8" y="487"/>
                  </a:cubicBezTo>
                  <a:cubicBezTo>
                    <a:pt x="13" y="487"/>
                    <a:pt x="16" y="491"/>
                    <a:pt x="16" y="496"/>
                  </a:cubicBezTo>
                  <a:close/>
                  <a:moveTo>
                    <a:pt x="16" y="593"/>
                  </a:moveTo>
                  <a:lnTo>
                    <a:pt x="16" y="642"/>
                  </a:lnTo>
                  <a:cubicBezTo>
                    <a:pt x="16" y="646"/>
                    <a:pt x="13" y="650"/>
                    <a:pt x="8" y="650"/>
                  </a:cubicBezTo>
                  <a:cubicBezTo>
                    <a:pt x="4" y="650"/>
                    <a:pt x="0" y="646"/>
                    <a:pt x="0" y="642"/>
                  </a:cubicBezTo>
                  <a:lnTo>
                    <a:pt x="0" y="593"/>
                  </a:lnTo>
                  <a:cubicBezTo>
                    <a:pt x="0" y="589"/>
                    <a:pt x="4" y="585"/>
                    <a:pt x="8" y="585"/>
                  </a:cubicBezTo>
                  <a:cubicBezTo>
                    <a:pt x="13" y="585"/>
                    <a:pt x="16" y="589"/>
                    <a:pt x="16" y="593"/>
                  </a:cubicBezTo>
                  <a:close/>
                  <a:moveTo>
                    <a:pt x="16" y="691"/>
                  </a:moveTo>
                  <a:lnTo>
                    <a:pt x="16" y="739"/>
                  </a:lnTo>
                  <a:cubicBezTo>
                    <a:pt x="16" y="744"/>
                    <a:pt x="13" y="748"/>
                    <a:pt x="8" y="748"/>
                  </a:cubicBezTo>
                  <a:cubicBezTo>
                    <a:pt x="4" y="748"/>
                    <a:pt x="0" y="744"/>
                    <a:pt x="0" y="739"/>
                  </a:cubicBezTo>
                  <a:lnTo>
                    <a:pt x="0" y="691"/>
                  </a:lnTo>
                  <a:cubicBezTo>
                    <a:pt x="0" y="686"/>
                    <a:pt x="4" y="683"/>
                    <a:pt x="8" y="683"/>
                  </a:cubicBezTo>
                  <a:cubicBezTo>
                    <a:pt x="13" y="683"/>
                    <a:pt x="16" y="686"/>
                    <a:pt x="16" y="691"/>
                  </a:cubicBezTo>
                  <a:close/>
                  <a:moveTo>
                    <a:pt x="16" y="788"/>
                  </a:moveTo>
                  <a:lnTo>
                    <a:pt x="16" y="837"/>
                  </a:lnTo>
                  <a:cubicBezTo>
                    <a:pt x="16" y="841"/>
                    <a:pt x="13" y="845"/>
                    <a:pt x="8" y="845"/>
                  </a:cubicBezTo>
                  <a:cubicBezTo>
                    <a:pt x="4" y="845"/>
                    <a:pt x="0" y="841"/>
                    <a:pt x="0" y="837"/>
                  </a:cubicBezTo>
                  <a:lnTo>
                    <a:pt x="0" y="788"/>
                  </a:lnTo>
                  <a:cubicBezTo>
                    <a:pt x="0" y="784"/>
                    <a:pt x="4" y="780"/>
                    <a:pt x="8" y="780"/>
                  </a:cubicBezTo>
                  <a:cubicBezTo>
                    <a:pt x="13" y="780"/>
                    <a:pt x="16" y="784"/>
                    <a:pt x="16" y="788"/>
                  </a:cubicBezTo>
                  <a:close/>
                  <a:moveTo>
                    <a:pt x="16" y="886"/>
                  </a:moveTo>
                  <a:lnTo>
                    <a:pt x="16" y="934"/>
                  </a:lnTo>
                  <a:cubicBezTo>
                    <a:pt x="16" y="939"/>
                    <a:pt x="13" y="943"/>
                    <a:pt x="8" y="943"/>
                  </a:cubicBezTo>
                  <a:cubicBezTo>
                    <a:pt x="4" y="943"/>
                    <a:pt x="0" y="939"/>
                    <a:pt x="0" y="934"/>
                  </a:cubicBezTo>
                  <a:lnTo>
                    <a:pt x="0" y="886"/>
                  </a:lnTo>
                  <a:cubicBezTo>
                    <a:pt x="0" y="881"/>
                    <a:pt x="4" y="878"/>
                    <a:pt x="8" y="878"/>
                  </a:cubicBezTo>
                  <a:cubicBezTo>
                    <a:pt x="13" y="878"/>
                    <a:pt x="16" y="881"/>
                    <a:pt x="16" y="886"/>
                  </a:cubicBezTo>
                  <a:close/>
                  <a:moveTo>
                    <a:pt x="16" y="983"/>
                  </a:moveTo>
                  <a:lnTo>
                    <a:pt x="16" y="1032"/>
                  </a:lnTo>
                  <a:cubicBezTo>
                    <a:pt x="16" y="1037"/>
                    <a:pt x="13" y="1040"/>
                    <a:pt x="8" y="1040"/>
                  </a:cubicBezTo>
                  <a:cubicBezTo>
                    <a:pt x="4" y="1040"/>
                    <a:pt x="0" y="1037"/>
                    <a:pt x="0" y="1032"/>
                  </a:cubicBezTo>
                  <a:lnTo>
                    <a:pt x="0" y="983"/>
                  </a:lnTo>
                  <a:cubicBezTo>
                    <a:pt x="0" y="979"/>
                    <a:pt x="4" y="975"/>
                    <a:pt x="8" y="975"/>
                  </a:cubicBezTo>
                  <a:cubicBezTo>
                    <a:pt x="13" y="975"/>
                    <a:pt x="16" y="979"/>
                    <a:pt x="16" y="983"/>
                  </a:cubicBezTo>
                  <a:close/>
                  <a:moveTo>
                    <a:pt x="16" y="1081"/>
                  </a:moveTo>
                  <a:lnTo>
                    <a:pt x="16" y="1130"/>
                  </a:lnTo>
                  <a:cubicBezTo>
                    <a:pt x="16" y="1134"/>
                    <a:pt x="13" y="1138"/>
                    <a:pt x="8" y="1138"/>
                  </a:cubicBezTo>
                  <a:cubicBezTo>
                    <a:pt x="4" y="1138"/>
                    <a:pt x="0" y="1134"/>
                    <a:pt x="0" y="1130"/>
                  </a:cubicBezTo>
                  <a:lnTo>
                    <a:pt x="0" y="1081"/>
                  </a:lnTo>
                  <a:cubicBezTo>
                    <a:pt x="0" y="1076"/>
                    <a:pt x="4" y="1073"/>
                    <a:pt x="8" y="1073"/>
                  </a:cubicBezTo>
                  <a:cubicBezTo>
                    <a:pt x="13" y="1073"/>
                    <a:pt x="16" y="1076"/>
                    <a:pt x="16" y="1081"/>
                  </a:cubicBezTo>
                  <a:close/>
                  <a:moveTo>
                    <a:pt x="16" y="1178"/>
                  </a:moveTo>
                  <a:lnTo>
                    <a:pt x="16" y="1227"/>
                  </a:lnTo>
                  <a:cubicBezTo>
                    <a:pt x="16" y="1232"/>
                    <a:pt x="13" y="1235"/>
                    <a:pt x="8" y="1235"/>
                  </a:cubicBezTo>
                  <a:cubicBezTo>
                    <a:pt x="4" y="1235"/>
                    <a:pt x="0" y="1232"/>
                    <a:pt x="0" y="1227"/>
                  </a:cubicBezTo>
                  <a:lnTo>
                    <a:pt x="0" y="1178"/>
                  </a:lnTo>
                  <a:cubicBezTo>
                    <a:pt x="0" y="1174"/>
                    <a:pt x="4" y="1170"/>
                    <a:pt x="8" y="1170"/>
                  </a:cubicBezTo>
                  <a:cubicBezTo>
                    <a:pt x="13" y="1170"/>
                    <a:pt x="16" y="1174"/>
                    <a:pt x="16" y="1178"/>
                  </a:cubicBezTo>
                  <a:close/>
                  <a:moveTo>
                    <a:pt x="16" y="1276"/>
                  </a:moveTo>
                  <a:lnTo>
                    <a:pt x="16" y="1325"/>
                  </a:lnTo>
                  <a:cubicBezTo>
                    <a:pt x="16" y="1329"/>
                    <a:pt x="13" y="1333"/>
                    <a:pt x="8" y="1333"/>
                  </a:cubicBezTo>
                  <a:cubicBezTo>
                    <a:pt x="4" y="1333"/>
                    <a:pt x="0" y="1329"/>
                    <a:pt x="0" y="1325"/>
                  </a:cubicBezTo>
                  <a:lnTo>
                    <a:pt x="0" y="1276"/>
                  </a:lnTo>
                  <a:cubicBezTo>
                    <a:pt x="0" y="1271"/>
                    <a:pt x="4" y="1268"/>
                    <a:pt x="8" y="1268"/>
                  </a:cubicBezTo>
                  <a:cubicBezTo>
                    <a:pt x="13" y="1268"/>
                    <a:pt x="16" y="1271"/>
                    <a:pt x="16" y="1276"/>
                  </a:cubicBezTo>
                  <a:close/>
                  <a:moveTo>
                    <a:pt x="16" y="1373"/>
                  </a:moveTo>
                  <a:lnTo>
                    <a:pt x="16" y="1422"/>
                  </a:lnTo>
                  <a:cubicBezTo>
                    <a:pt x="16" y="1427"/>
                    <a:pt x="13" y="1430"/>
                    <a:pt x="8" y="1430"/>
                  </a:cubicBezTo>
                  <a:cubicBezTo>
                    <a:pt x="4" y="1430"/>
                    <a:pt x="0" y="1427"/>
                    <a:pt x="0" y="1422"/>
                  </a:cubicBezTo>
                  <a:lnTo>
                    <a:pt x="0" y="1373"/>
                  </a:lnTo>
                  <a:cubicBezTo>
                    <a:pt x="0" y="1369"/>
                    <a:pt x="4" y="1365"/>
                    <a:pt x="8" y="1365"/>
                  </a:cubicBezTo>
                  <a:cubicBezTo>
                    <a:pt x="13" y="1365"/>
                    <a:pt x="16" y="1369"/>
                    <a:pt x="16" y="1373"/>
                  </a:cubicBezTo>
                  <a:close/>
                  <a:moveTo>
                    <a:pt x="16" y="1471"/>
                  </a:moveTo>
                  <a:lnTo>
                    <a:pt x="16" y="1520"/>
                  </a:lnTo>
                  <a:cubicBezTo>
                    <a:pt x="16" y="1524"/>
                    <a:pt x="13" y="1528"/>
                    <a:pt x="8" y="1528"/>
                  </a:cubicBezTo>
                  <a:cubicBezTo>
                    <a:pt x="4" y="1528"/>
                    <a:pt x="0" y="1524"/>
                    <a:pt x="0" y="1520"/>
                  </a:cubicBezTo>
                  <a:lnTo>
                    <a:pt x="0" y="1471"/>
                  </a:lnTo>
                  <a:cubicBezTo>
                    <a:pt x="0" y="1466"/>
                    <a:pt x="4" y="1463"/>
                    <a:pt x="8" y="1463"/>
                  </a:cubicBezTo>
                  <a:cubicBezTo>
                    <a:pt x="13" y="1463"/>
                    <a:pt x="16" y="1466"/>
                    <a:pt x="16" y="1471"/>
                  </a:cubicBezTo>
                  <a:close/>
                  <a:moveTo>
                    <a:pt x="16" y="1568"/>
                  </a:moveTo>
                  <a:lnTo>
                    <a:pt x="16" y="1617"/>
                  </a:lnTo>
                  <a:cubicBezTo>
                    <a:pt x="16" y="1622"/>
                    <a:pt x="13" y="1625"/>
                    <a:pt x="8" y="1625"/>
                  </a:cubicBezTo>
                  <a:cubicBezTo>
                    <a:pt x="4" y="1625"/>
                    <a:pt x="0" y="1622"/>
                    <a:pt x="0" y="1617"/>
                  </a:cubicBezTo>
                  <a:lnTo>
                    <a:pt x="0" y="1568"/>
                  </a:lnTo>
                  <a:cubicBezTo>
                    <a:pt x="0" y="1564"/>
                    <a:pt x="4" y="1560"/>
                    <a:pt x="8" y="1560"/>
                  </a:cubicBezTo>
                  <a:cubicBezTo>
                    <a:pt x="13" y="1560"/>
                    <a:pt x="16" y="1564"/>
                    <a:pt x="16" y="1568"/>
                  </a:cubicBezTo>
                  <a:close/>
                  <a:moveTo>
                    <a:pt x="16" y="1666"/>
                  </a:moveTo>
                  <a:lnTo>
                    <a:pt x="16" y="1715"/>
                  </a:lnTo>
                  <a:cubicBezTo>
                    <a:pt x="16" y="1719"/>
                    <a:pt x="13" y="1723"/>
                    <a:pt x="8" y="1723"/>
                  </a:cubicBezTo>
                  <a:cubicBezTo>
                    <a:pt x="4" y="1723"/>
                    <a:pt x="0" y="1719"/>
                    <a:pt x="0" y="1715"/>
                  </a:cubicBezTo>
                  <a:lnTo>
                    <a:pt x="0" y="1666"/>
                  </a:lnTo>
                  <a:cubicBezTo>
                    <a:pt x="0" y="1662"/>
                    <a:pt x="4" y="1658"/>
                    <a:pt x="8" y="1658"/>
                  </a:cubicBezTo>
                  <a:cubicBezTo>
                    <a:pt x="13" y="1658"/>
                    <a:pt x="16" y="1662"/>
                    <a:pt x="16" y="1666"/>
                  </a:cubicBezTo>
                  <a:close/>
                  <a:moveTo>
                    <a:pt x="16" y="1764"/>
                  </a:moveTo>
                  <a:lnTo>
                    <a:pt x="16" y="1812"/>
                  </a:lnTo>
                  <a:cubicBezTo>
                    <a:pt x="16" y="1817"/>
                    <a:pt x="13" y="1820"/>
                    <a:pt x="8" y="1820"/>
                  </a:cubicBezTo>
                  <a:cubicBezTo>
                    <a:pt x="4" y="1820"/>
                    <a:pt x="0" y="1817"/>
                    <a:pt x="0" y="1812"/>
                  </a:cubicBezTo>
                  <a:lnTo>
                    <a:pt x="0" y="1764"/>
                  </a:lnTo>
                  <a:cubicBezTo>
                    <a:pt x="0" y="1759"/>
                    <a:pt x="4" y="1755"/>
                    <a:pt x="8" y="1755"/>
                  </a:cubicBezTo>
                  <a:cubicBezTo>
                    <a:pt x="13" y="1755"/>
                    <a:pt x="16" y="1759"/>
                    <a:pt x="16" y="1764"/>
                  </a:cubicBezTo>
                  <a:close/>
                  <a:moveTo>
                    <a:pt x="16" y="1861"/>
                  </a:moveTo>
                  <a:lnTo>
                    <a:pt x="16" y="1910"/>
                  </a:lnTo>
                  <a:cubicBezTo>
                    <a:pt x="16" y="1914"/>
                    <a:pt x="13" y="1918"/>
                    <a:pt x="8" y="1918"/>
                  </a:cubicBezTo>
                  <a:cubicBezTo>
                    <a:pt x="4" y="1918"/>
                    <a:pt x="0" y="1914"/>
                    <a:pt x="0" y="1910"/>
                  </a:cubicBezTo>
                  <a:lnTo>
                    <a:pt x="0" y="1861"/>
                  </a:lnTo>
                  <a:cubicBezTo>
                    <a:pt x="0" y="1857"/>
                    <a:pt x="4" y="1853"/>
                    <a:pt x="8" y="1853"/>
                  </a:cubicBezTo>
                  <a:cubicBezTo>
                    <a:pt x="13" y="1853"/>
                    <a:pt x="16" y="1857"/>
                    <a:pt x="16" y="1861"/>
                  </a:cubicBezTo>
                  <a:close/>
                  <a:moveTo>
                    <a:pt x="16" y="1959"/>
                  </a:moveTo>
                  <a:lnTo>
                    <a:pt x="16" y="2007"/>
                  </a:lnTo>
                  <a:cubicBezTo>
                    <a:pt x="16" y="2012"/>
                    <a:pt x="13" y="2016"/>
                    <a:pt x="8" y="2016"/>
                  </a:cubicBezTo>
                  <a:cubicBezTo>
                    <a:pt x="4" y="2016"/>
                    <a:pt x="0" y="2012"/>
                    <a:pt x="0" y="2007"/>
                  </a:cubicBezTo>
                  <a:lnTo>
                    <a:pt x="0" y="1959"/>
                  </a:lnTo>
                  <a:cubicBezTo>
                    <a:pt x="0" y="1954"/>
                    <a:pt x="4" y="1950"/>
                    <a:pt x="8" y="1950"/>
                  </a:cubicBezTo>
                  <a:cubicBezTo>
                    <a:pt x="13" y="1950"/>
                    <a:pt x="16" y="1954"/>
                    <a:pt x="16" y="1959"/>
                  </a:cubicBezTo>
                  <a:close/>
                  <a:moveTo>
                    <a:pt x="16" y="2056"/>
                  </a:moveTo>
                  <a:lnTo>
                    <a:pt x="16" y="2105"/>
                  </a:lnTo>
                  <a:cubicBezTo>
                    <a:pt x="16" y="2109"/>
                    <a:pt x="13" y="2113"/>
                    <a:pt x="8" y="2113"/>
                  </a:cubicBezTo>
                  <a:cubicBezTo>
                    <a:pt x="4" y="2113"/>
                    <a:pt x="0" y="2109"/>
                    <a:pt x="0" y="2105"/>
                  </a:cubicBezTo>
                  <a:lnTo>
                    <a:pt x="0" y="2056"/>
                  </a:lnTo>
                  <a:cubicBezTo>
                    <a:pt x="0" y="2052"/>
                    <a:pt x="4" y="2048"/>
                    <a:pt x="8" y="2048"/>
                  </a:cubicBezTo>
                  <a:cubicBezTo>
                    <a:pt x="13" y="2048"/>
                    <a:pt x="16" y="2052"/>
                    <a:pt x="16" y="2056"/>
                  </a:cubicBezTo>
                  <a:close/>
                  <a:moveTo>
                    <a:pt x="16" y="2154"/>
                  </a:moveTo>
                  <a:lnTo>
                    <a:pt x="16" y="2202"/>
                  </a:lnTo>
                  <a:cubicBezTo>
                    <a:pt x="16" y="2207"/>
                    <a:pt x="13" y="2211"/>
                    <a:pt x="8" y="2211"/>
                  </a:cubicBezTo>
                  <a:cubicBezTo>
                    <a:pt x="4" y="2211"/>
                    <a:pt x="0" y="2207"/>
                    <a:pt x="0" y="2202"/>
                  </a:cubicBezTo>
                  <a:lnTo>
                    <a:pt x="0" y="2154"/>
                  </a:lnTo>
                  <a:cubicBezTo>
                    <a:pt x="0" y="2149"/>
                    <a:pt x="4" y="2146"/>
                    <a:pt x="8" y="2146"/>
                  </a:cubicBezTo>
                  <a:cubicBezTo>
                    <a:pt x="13" y="2146"/>
                    <a:pt x="16" y="2149"/>
                    <a:pt x="16" y="2154"/>
                  </a:cubicBezTo>
                  <a:close/>
                  <a:moveTo>
                    <a:pt x="16" y="2251"/>
                  </a:moveTo>
                  <a:lnTo>
                    <a:pt x="16" y="2300"/>
                  </a:lnTo>
                  <a:cubicBezTo>
                    <a:pt x="16" y="2304"/>
                    <a:pt x="13" y="2308"/>
                    <a:pt x="8" y="2308"/>
                  </a:cubicBezTo>
                  <a:cubicBezTo>
                    <a:pt x="4" y="2308"/>
                    <a:pt x="0" y="2304"/>
                    <a:pt x="0" y="2300"/>
                  </a:cubicBezTo>
                  <a:lnTo>
                    <a:pt x="0" y="2251"/>
                  </a:lnTo>
                  <a:cubicBezTo>
                    <a:pt x="0" y="2247"/>
                    <a:pt x="4" y="2243"/>
                    <a:pt x="8" y="2243"/>
                  </a:cubicBezTo>
                  <a:cubicBezTo>
                    <a:pt x="13" y="2243"/>
                    <a:pt x="16" y="2247"/>
                    <a:pt x="16" y="2251"/>
                  </a:cubicBezTo>
                  <a:close/>
                  <a:moveTo>
                    <a:pt x="16" y="2349"/>
                  </a:moveTo>
                  <a:lnTo>
                    <a:pt x="16" y="2398"/>
                  </a:lnTo>
                  <a:cubicBezTo>
                    <a:pt x="16" y="2402"/>
                    <a:pt x="13" y="2406"/>
                    <a:pt x="8" y="2406"/>
                  </a:cubicBezTo>
                  <a:cubicBezTo>
                    <a:pt x="4" y="2406"/>
                    <a:pt x="0" y="2402"/>
                    <a:pt x="0" y="2398"/>
                  </a:cubicBezTo>
                  <a:lnTo>
                    <a:pt x="0" y="2349"/>
                  </a:lnTo>
                  <a:cubicBezTo>
                    <a:pt x="0" y="2344"/>
                    <a:pt x="4" y="2341"/>
                    <a:pt x="8" y="2341"/>
                  </a:cubicBezTo>
                  <a:cubicBezTo>
                    <a:pt x="13" y="2341"/>
                    <a:pt x="16" y="2344"/>
                    <a:pt x="16" y="2349"/>
                  </a:cubicBezTo>
                  <a:close/>
                  <a:moveTo>
                    <a:pt x="16" y="2446"/>
                  </a:moveTo>
                  <a:lnTo>
                    <a:pt x="16" y="2495"/>
                  </a:lnTo>
                  <a:cubicBezTo>
                    <a:pt x="16" y="2500"/>
                    <a:pt x="13" y="2503"/>
                    <a:pt x="8" y="2503"/>
                  </a:cubicBezTo>
                  <a:cubicBezTo>
                    <a:pt x="4" y="2503"/>
                    <a:pt x="0" y="2500"/>
                    <a:pt x="0" y="2495"/>
                  </a:cubicBezTo>
                  <a:lnTo>
                    <a:pt x="0" y="2446"/>
                  </a:lnTo>
                  <a:cubicBezTo>
                    <a:pt x="0" y="2442"/>
                    <a:pt x="4" y="2438"/>
                    <a:pt x="8" y="2438"/>
                  </a:cubicBezTo>
                  <a:cubicBezTo>
                    <a:pt x="13" y="2438"/>
                    <a:pt x="16" y="2442"/>
                    <a:pt x="16" y="2446"/>
                  </a:cubicBezTo>
                  <a:close/>
                  <a:moveTo>
                    <a:pt x="16" y="2544"/>
                  </a:moveTo>
                  <a:lnTo>
                    <a:pt x="16" y="2593"/>
                  </a:lnTo>
                  <a:cubicBezTo>
                    <a:pt x="16" y="2597"/>
                    <a:pt x="13" y="2601"/>
                    <a:pt x="8" y="2601"/>
                  </a:cubicBezTo>
                  <a:cubicBezTo>
                    <a:pt x="4" y="2601"/>
                    <a:pt x="0" y="2597"/>
                    <a:pt x="0" y="2593"/>
                  </a:cubicBezTo>
                  <a:lnTo>
                    <a:pt x="0" y="2544"/>
                  </a:lnTo>
                  <a:cubicBezTo>
                    <a:pt x="0" y="2539"/>
                    <a:pt x="4" y="2536"/>
                    <a:pt x="8" y="2536"/>
                  </a:cubicBezTo>
                  <a:cubicBezTo>
                    <a:pt x="13" y="2536"/>
                    <a:pt x="16" y="2539"/>
                    <a:pt x="16" y="2544"/>
                  </a:cubicBezTo>
                  <a:close/>
                  <a:moveTo>
                    <a:pt x="16" y="2641"/>
                  </a:moveTo>
                  <a:lnTo>
                    <a:pt x="16" y="2690"/>
                  </a:lnTo>
                  <a:cubicBezTo>
                    <a:pt x="16" y="2695"/>
                    <a:pt x="13" y="2698"/>
                    <a:pt x="8" y="2698"/>
                  </a:cubicBezTo>
                  <a:cubicBezTo>
                    <a:pt x="4" y="2698"/>
                    <a:pt x="0" y="2695"/>
                    <a:pt x="0" y="2690"/>
                  </a:cubicBezTo>
                  <a:lnTo>
                    <a:pt x="0" y="2641"/>
                  </a:lnTo>
                  <a:cubicBezTo>
                    <a:pt x="0" y="2637"/>
                    <a:pt x="4" y="2633"/>
                    <a:pt x="8" y="2633"/>
                  </a:cubicBezTo>
                  <a:cubicBezTo>
                    <a:pt x="13" y="2633"/>
                    <a:pt x="16" y="2637"/>
                    <a:pt x="16" y="2641"/>
                  </a:cubicBezTo>
                  <a:close/>
                  <a:moveTo>
                    <a:pt x="16" y="2739"/>
                  </a:moveTo>
                  <a:lnTo>
                    <a:pt x="16" y="2788"/>
                  </a:lnTo>
                  <a:cubicBezTo>
                    <a:pt x="16" y="2792"/>
                    <a:pt x="13" y="2796"/>
                    <a:pt x="8" y="2796"/>
                  </a:cubicBezTo>
                  <a:cubicBezTo>
                    <a:pt x="4" y="2796"/>
                    <a:pt x="0" y="2792"/>
                    <a:pt x="0" y="2788"/>
                  </a:cubicBezTo>
                  <a:lnTo>
                    <a:pt x="0" y="2739"/>
                  </a:lnTo>
                  <a:cubicBezTo>
                    <a:pt x="0" y="2734"/>
                    <a:pt x="4" y="2731"/>
                    <a:pt x="8" y="2731"/>
                  </a:cubicBezTo>
                  <a:cubicBezTo>
                    <a:pt x="13" y="2731"/>
                    <a:pt x="16" y="2734"/>
                    <a:pt x="16" y="2739"/>
                  </a:cubicBezTo>
                  <a:close/>
                  <a:moveTo>
                    <a:pt x="16" y="2836"/>
                  </a:moveTo>
                  <a:lnTo>
                    <a:pt x="16" y="2885"/>
                  </a:lnTo>
                  <a:cubicBezTo>
                    <a:pt x="16" y="2890"/>
                    <a:pt x="13" y="2893"/>
                    <a:pt x="8" y="2893"/>
                  </a:cubicBezTo>
                  <a:cubicBezTo>
                    <a:pt x="4" y="2893"/>
                    <a:pt x="0" y="2890"/>
                    <a:pt x="0" y="2885"/>
                  </a:cubicBezTo>
                  <a:lnTo>
                    <a:pt x="0" y="2836"/>
                  </a:lnTo>
                  <a:cubicBezTo>
                    <a:pt x="0" y="2832"/>
                    <a:pt x="4" y="2828"/>
                    <a:pt x="8" y="2828"/>
                  </a:cubicBezTo>
                  <a:cubicBezTo>
                    <a:pt x="13" y="2828"/>
                    <a:pt x="16" y="2832"/>
                    <a:pt x="16" y="2836"/>
                  </a:cubicBezTo>
                  <a:close/>
                  <a:moveTo>
                    <a:pt x="16" y="2934"/>
                  </a:moveTo>
                  <a:lnTo>
                    <a:pt x="16" y="2983"/>
                  </a:lnTo>
                  <a:cubicBezTo>
                    <a:pt x="16" y="2987"/>
                    <a:pt x="13" y="2991"/>
                    <a:pt x="8" y="2991"/>
                  </a:cubicBezTo>
                  <a:cubicBezTo>
                    <a:pt x="4" y="2991"/>
                    <a:pt x="0" y="2987"/>
                    <a:pt x="0" y="2983"/>
                  </a:cubicBezTo>
                  <a:lnTo>
                    <a:pt x="0" y="2934"/>
                  </a:lnTo>
                  <a:cubicBezTo>
                    <a:pt x="0" y="2929"/>
                    <a:pt x="4" y="2926"/>
                    <a:pt x="8" y="2926"/>
                  </a:cubicBezTo>
                  <a:cubicBezTo>
                    <a:pt x="13" y="2926"/>
                    <a:pt x="16" y="2929"/>
                    <a:pt x="16" y="2934"/>
                  </a:cubicBezTo>
                  <a:close/>
                  <a:moveTo>
                    <a:pt x="16" y="3032"/>
                  </a:moveTo>
                  <a:lnTo>
                    <a:pt x="16" y="3080"/>
                  </a:lnTo>
                  <a:cubicBezTo>
                    <a:pt x="16" y="3085"/>
                    <a:pt x="13" y="3088"/>
                    <a:pt x="8" y="3088"/>
                  </a:cubicBezTo>
                  <a:cubicBezTo>
                    <a:pt x="4" y="3088"/>
                    <a:pt x="0" y="3085"/>
                    <a:pt x="0" y="3080"/>
                  </a:cubicBezTo>
                  <a:lnTo>
                    <a:pt x="0" y="3032"/>
                  </a:lnTo>
                  <a:cubicBezTo>
                    <a:pt x="0" y="3027"/>
                    <a:pt x="4" y="3023"/>
                    <a:pt x="8" y="3023"/>
                  </a:cubicBezTo>
                  <a:cubicBezTo>
                    <a:pt x="13" y="3023"/>
                    <a:pt x="16" y="3027"/>
                    <a:pt x="16" y="3032"/>
                  </a:cubicBezTo>
                  <a:close/>
                  <a:moveTo>
                    <a:pt x="16" y="3129"/>
                  </a:moveTo>
                  <a:lnTo>
                    <a:pt x="16" y="3178"/>
                  </a:lnTo>
                  <a:cubicBezTo>
                    <a:pt x="16" y="3182"/>
                    <a:pt x="13" y="3186"/>
                    <a:pt x="8" y="3186"/>
                  </a:cubicBezTo>
                  <a:cubicBezTo>
                    <a:pt x="4" y="3186"/>
                    <a:pt x="0" y="3182"/>
                    <a:pt x="0" y="3178"/>
                  </a:cubicBezTo>
                  <a:lnTo>
                    <a:pt x="0" y="3129"/>
                  </a:lnTo>
                  <a:cubicBezTo>
                    <a:pt x="0" y="3125"/>
                    <a:pt x="4" y="3121"/>
                    <a:pt x="8" y="3121"/>
                  </a:cubicBezTo>
                  <a:cubicBezTo>
                    <a:pt x="13" y="3121"/>
                    <a:pt x="16" y="3125"/>
                    <a:pt x="16" y="3129"/>
                  </a:cubicBezTo>
                  <a:close/>
                  <a:moveTo>
                    <a:pt x="16" y="3227"/>
                  </a:moveTo>
                  <a:lnTo>
                    <a:pt x="16" y="3275"/>
                  </a:lnTo>
                  <a:cubicBezTo>
                    <a:pt x="16" y="3280"/>
                    <a:pt x="13" y="3283"/>
                    <a:pt x="8" y="3283"/>
                  </a:cubicBezTo>
                  <a:cubicBezTo>
                    <a:pt x="4" y="3283"/>
                    <a:pt x="0" y="3280"/>
                    <a:pt x="0" y="3275"/>
                  </a:cubicBezTo>
                  <a:lnTo>
                    <a:pt x="0" y="3227"/>
                  </a:lnTo>
                  <a:cubicBezTo>
                    <a:pt x="0" y="3222"/>
                    <a:pt x="4" y="3218"/>
                    <a:pt x="8" y="3218"/>
                  </a:cubicBezTo>
                  <a:cubicBezTo>
                    <a:pt x="13" y="3218"/>
                    <a:pt x="16" y="3222"/>
                    <a:pt x="16" y="3227"/>
                  </a:cubicBezTo>
                  <a:close/>
                  <a:moveTo>
                    <a:pt x="16" y="3324"/>
                  </a:moveTo>
                  <a:lnTo>
                    <a:pt x="16" y="3373"/>
                  </a:lnTo>
                  <a:cubicBezTo>
                    <a:pt x="16" y="3377"/>
                    <a:pt x="13" y="3381"/>
                    <a:pt x="8" y="3381"/>
                  </a:cubicBezTo>
                  <a:cubicBezTo>
                    <a:pt x="4" y="3381"/>
                    <a:pt x="0" y="3377"/>
                    <a:pt x="0" y="3373"/>
                  </a:cubicBezTo>
                  <a:lnTo>
                    <a:pt x="0" y="3324"/>
                  </a:lnTo>
                  <a:cubicBezTo>
                    <a:pt x="0" y="3320"/>
                    <a:pt x="4" y="3316"/>
                    <a:pt x="8" y="3316"/>
                  </a:cubicBezTo>
                  <a:cubicBezTo>
                    <a:pt x="13" y="3316"/>
                    <a:pt x="16" y="3320"/>
                    <a:pt x="16" y="3324"/>
                  </a:cubicBezTo>
                  <a:close/>
                  <a:moveTo>
                    <a:pt x="16" y="3422"/>
                  </a:moveTo>
                  <a:lnTo>
                    <a:pt x="16" y="3470"/>
                  </a:lnTo>
                  <a:cubicBezTo>
                    <a:pt x="16" y="3475"/>
                    <a:pt x="13" y="3479"/>
                    <a:pt x="8" y="3479"/>
                  </a:cubicBezTo>
                  <a:cubicBezTo>
                    <a:pt x="4" y="3479"/>
                    <a:pt x="0" y="3475"/>
                    <a:pt x="0" y="3470"/>
                  </a:cubicBezTo>
                  <a:lnTo>
                    <a:pt x="0" y="3422"/>
                  </a:lnTo>
                  <a:cubicBezTo>
                    <a:pt x="0" y="3417"/>
                    <a:pt x="4" y="3414"/>
                    <a:pt x="8" y="3414"/>
                  </a:cubicBezTo>
                  <a:cubicBezTo>
                    <a:pt x="13" y="3414"/>
                    <a:pt x="16" y="3417"/>
                    <a:pt x="16" y="3422"/>
                  </a:cubicBezTo>
                  <a:close/>
                  <a:moveTo>
                    <a:pt x="16" y="3519"/>
                  </a:moveTo>
                  <a:lnTo>
                    <a:pt x="16" y="3568"/>
                  </a:lnTo>
                  <a:cubicBezTo>
                    <a:pt x="16" y="3572"/>
                    <a:pt x="13" y="3576"/>
                    <a:pt x="8" y="3576"/>
                  </a:cubicBezTo>
                  <a:cubicBezTo>
                    <a:pt x="4" y="3576"/>
                    <a:pt x="0" y="3572"/>
                    <a:pt x="0" y="3568"/>
                  </a:cubicBezTo>
                  <a:lnTo>
                    <a:pt x="0" y="3519"/>
                  </a:lnTo>
                  <a:cubicBezTo>
                    <a:pt x="0" y="3515"/>
                    <a:pt x="4" y="3511"/>
                    <a:pt x="8" y="3511"/>
                  </a:cubicBezTo>
                  <a:cubicBezTo>
                    <a:pt x="13" y="3511"/>
                    <a:pt x="16" y="3515"/>
                    <a:pt x="16" y="3519"/>
                  </a:cubicBezTo>
                  <a:close/>
                  <a:moveTo>
                    <a:pt x="16" y="3617"/>
                  </a:moveTo>
                  <a:lnTo>
                    <a:pt x="16" y="3666"/>
                  </a:lnTo>
                  <a:cubicBezTo>
                    <a:pt x="16" y="3670"/>
                    <a:pt x="13" y="3674"/>
                    <a:pt x="8" y="3674"/>
                  </a:cubicBezTo>
                  <a:cubicBezTo>
                    <a:pt x="4" y="3674"/>
                    <a:pt x="0" y="3670"/>
                    <a:pt x="0" y="3666"/>
                  </a:cubicBezTo>
                  <a:lnTo>
                    <a:pt x="0" y="3617"/>
                  </a:lnTo>
                  <a:cubicBezTo>
                    <a:pt x="0" y="3612"/>
                    <a:pt x="4" y="3609"/>
                    <a:pt x="8" y="3609"/>
                  </a:cubicBezTo>
                  <a:cubicBezTo>
                    <a:pt x="13" y="3609"/>
                    <a:pt x="16" y="3612"/>
                    <a:pt x="16" y="3617"/>
                  </a:cubicBezTo>
                  <a:close/>
                  <a:moveTo>
                    <a:pt x="16" y="3714"/>
                  </a:moveTo>
                  <a:lnTo>
                    <a:pt x="16" y="3763"/>
                  </a:lnTo>
                  <a:cubicBezTo>
                    <a:pt x="16" y="3768"/>
                    <a:pt x="13" y="3771"/>
                    <a:pt x="8" y="3771"/>
                  </a:cubicBezTo>
                  <a:cubicBezTo>
                    <a:pt x="4" y="3771"/>
                    <a:pt x="0" y="3768"/>
                    <a:pt x="0" y="3763"/>
                  </a:cubicBezTo>
                  <a:lnTo>
                    <a:pt x="0" y="3714"/>
                  </a:lnTo>
                  <a:cubicBezTo>
                    <a:pt x="0" y="3710"/>
                    <a:pt x="4" y="3706"/>
                    <a:pt x="8" y="3706"/>
                  </a:cubicBezTo>
                  <a:cubicBezTo>
                    <a:pt x="13" y="3706"/>
                    <a:pt x="16" y="3710"/>
                    <a:pt x="16" y="3714"/>
                  </a:cubicBezTo>
                  <a:close/>
                  <a:moveTo>
                    <a:pt x="16" y="3812"/>
                  </a:moveTo>
                  <a:lnTo>
                    <a:pt x="16" y="3861"/>
                  </a:lnTo>
                  <a:cubicBezTo>
                    <a:pt x="16" y="3865"/>
                    <a:pt x="13" y="3869"/>
                    <a:pt x="8" y="3869"/>
                  </a:cubicBezTo>
                  <a:cubicBezTo>
                    <a:pt x="4" y="3869"/>
                    <a:pt x="0" y="3865"/>
                    <a:pt x="0" y="3861"/>
                  </a:cubicBezTo>
                  <a:lnTo>
                    <a:pt x="0" y="3812"/>
                  </a:lnTo>
                  <a:cubicBezTo>
                    <a:pt x="0" y="3807"/>
                    <a:pt x="4" y="3804"/>
                    <a:pt x="8" y="3804"/>
                  </a:cubicBezTo>
                  <a:cubicBezTo>
                    <a:pt x="13" y="3804"/>
                    <a:pt x="16" y="3807"/>
                    <a:pt x="16" y="3812"/>
                  </a:cubicBezTo>
                  <a:close/>
                  <a:moveTo>
                    <a:pt x="16" y="3909"/>
                  </a:moveTo>
                  <a:lnTo>
                    <a:pt x="16" y="3958"/>
                  </a:lnTo>
                  <a:cubicBezTo>
                    <a:pt x="16" y="3963"/>
                    <a:pt x="13" y="3966"/>
                    <a:pt x="8" y="3966"/>
                  </a:cubicBezTo>
                  <a:cubicBezTo>
                    <a:pt x="4" y="3966"/>
                    <a:pt x="0" y="3963"/>
                    <a:pt x="0" y="3958"/>
                  </a:cubicBezTo>
                  <a:lnTo>
                    <a:pt x="0" y="3909"/>
                  </a:lnTo>
                  <a:cubicBezTo>
                    <a:pt x="0" y="3905"/>
                    <a:pt x="4" y="3901"/>
                    <a:pt x="8" y="3901"/>
                  </a:cubicBezTo>
                  <a:cubicBezTo>
                    <a:pt x="13" y="3901"/>
                    <a:pt x="16" y="3905"/>
                    <a:pt x="16" y="3909"/>
                  </a:cubicBezTo>
                  <a:close/>
                  <a:moveTo>
                    <a:pt x="16" y="4007"/>
                  </a:moveTo>
                  <a:lnTo>
                    <a:pt x="16" y="4056"/>
                  </a:lnTo>
                  <a:cubicBezTo>
                    <a:pt x="16" y="4060"/>
                    <a:pt x="13" y="4064"/>
                    <a:pt x="8" y="4064"/>
                  </a:cubicBezTo>
                  <a:cubicBezTo>
                    <a:pt x="4" y="4064"/>
                    <a:pt x="0" y="4060"/>
                    <a:pt x="0" y="4056"/>
                  </a:cubicBezTo>
                  <a:lnTo>
                    <a:pt x="0" y="4007"/>
                  </a:lnTo>
                  <a:cubicBezTo>
                    <a:pt x="0" y="4002"/>
                    <a:pt x="4" y="3999"/>
                    <a:pt x="8" y="3999"/>
                  </a:cubicBezTo>
                  <a:cubicBezTo>
                    <a:pt x="13" y="3999"/>
                    <a:pt x="16" y="4002"/>
                    <a:pt x="16" y="4007"/>
                  </a:cubicBezTo>
                  <a:close/>
                  <a:moveTo>
                    <a:pt x="16" y="4104"/>
                  </a:moveTo>
                  <a:lnTo>
                    <a:pt x="16" y="4153"/>
                  </a:lnTo>
                  <a:cubicBezTo>
                    <a:pt x="16" y="4158"/>
                    <a:pt x="13" y="4161"/>
                    <a:pt x="8" y="4161"/>
                  </a:cubicBezTo>
                  <a:cubicBezTo>
                    <a:pt x="4" y="4161"/>
                    <a:pt x="0" y="4158"/>
                    <a:pt x="0" y="4153"/>
                  </a:cubicBezTo>
                  <a:lnTo>
                    <a:pt x="0" y="4104"/>
                  </a:lnTo>
                  <a:cubicBezTo>
                    <a:pt x="0" y="4100"/>
                    <a:pt x="4" y="4096"/>
                    <a:pt x="8" y="4096"/>
                  </a:cubicBezTo>
                  <a:cubicBezTo>
                    <a:pt x="13" y="4096"/>
                    <a:pt x="16" y="4100"/>
                    <a:pt x="16" y="4104"/>
                  </a:cubicBezTo>
                  <a:close/>
                  <a:moveTo>
                    <a:pt x="16" y="4202"/>
                  </a:moveTo>
                  <a:lnTo>
                    <a:pt x="16" y="4251"/>
                  </a:lnTo>
                  <a:cubicBezTo>
                    <a:pt x="16" y="4255"/>
                    <a:pt x="13" y="4259"/>
                    <a:pt x="8" y="4259"/>
                  </a:cubicBezTo>
                  <a:cubicBezTo>
                    <a:pt x="4" y="4259"/>
                    <a:pt x="0" y="4255"/>
                    <a:pt x="0" y="4251"/>
                  </a:cubicBezTo>
                  <a:lnTo>
                    <a:pt x="0" y="4202"/>
                  </a:lnTo>
                  <a:cubicBezTo>
                    <a:pt x="0" y="4197"/>
                    <a:pt x="4" y="4194"/>
                    <a:pt x="8" y="4194"/>
                  </a:cubicBezTo>
                  <a:cubicBezTo>
                    <a:pt x="13" y="4194"/>
                    <a:pt x="16" y="4197"/>
                    <a:pt x="16" y="4202"/>
                  </a:cubicBezTo>
                  <a:close/>
                  <a:moveTo>
                    <a:pt x="16" y="4299"/>
                  </a:moveTo>
                  <a:lnTo>
                    <a:pt x="16" y="4348"/>
                  </a:lnTo>
                  <a:cubicBezTo>
                    <a:pt x="16" y="4353"/>
                    <a:pt x="13" y="4356"/>
                    <a:pt x="8" y="4356"/>
                  </a:cubicBezTo>
                  <a:cubicBezTo>
                    <a:pt x="4" y="4356"/>
                    <a:pt x="0" y="4353"/>
                    <a:pt x="0" y="4348"/>
                  </a:cubicBezTo>
                  <a:lnTo>
                    <a:pt x="0" y="4299"/>
                  </a:lnTo>
                  <a:cubicBezTo>
                    <a:pt x="0" y="4295"/>
                    <a:pt x="4" y="4291"/>
                    <a:pt x="8" y="4291"/>
                  </a:cubicBezTo>
                  <a:cubicBezTo>
                    <a:pt x="13" y="4291"/>
                    <a:pt x="16" y="4295"/>
                    <a:pt x="16" y="4299"/>
                  </a:cubicBezTo>
                  <a:close/>
                  <a:moveTo>
                    <a:pt x="16" y="4397"/>
                  </a:moveTo>
                  <a:lnTo>
                    <a:pt x="16" y="4446"/>
                  </a:lnTo>
                  <a:cubicBezTo>
                    <a:pt x="16" y="4450"/>
                    <a:pt x="13" y="4454"/>
                    <a:pt x="8" y="4454"/>
                  </a:cubicBezTo>
                  <a:cubicBezTo>
                    <a:pt x="4" y="4454"/>
                    <a:pt x="0" y="4450"/>
                    <a:pt x="0" y="4446"/>
                  </a:cubicBezTo>
                  <a:lnTo>
                    <a:pt x="0" y="4397"/>
                  </a:lnTo>
                  <a:cubicBezTo>
                    <a:pt x="0" y="4393"/>
                    <a:pt x="4" y="4389"/>
                    <a:pt x="8" y="4389"/>
                  </a:cubicBezTo>
                  <a:cubicBezTo>
                    <a:pt x="13" y="4389"/>
                    <a:pt x="16" y="4393"/>
                    <a:pt x="16" y="4397"/>
                  </a:cubicBezTo>
                  <a:close/>
                  <a:moveTo>
                    <a:pt x="16" y="4495"/>
                  </a:moveTo>
                  <a:lnTo>
                    <a:pt x="16" y="4543"/>
                  </a:lnTo>
                  <a:cubicBezTo>
                    <a:pt x="16" y="4548"/>
                    <a:pt x="13" y="4551"/>
                    <a:pt x="8" y="4551"/>
                  </a:cubicBezTo>
                  <a:cubicBezTo>
                    <a:pt x="4" y="4551"/>
                    <a:pt x="0" y="4548"/>
                    <a:pt x="0" y="4543"/>
                  </a:cubicBezTo>
                  <a:lnTo>
                    <a:pt x="0" y="4495"/>
                  </a:lnTo>
                  <a:cubicBezTo>
                    <a:pt x="0" y="4490"/>
                    <a:pt x="4" y="4486"/>
                    <a:pt x="8" y="4486"/>
                  </a:cubicBezTo>
                  <a:cubicBezTo>
                    <a:pt x="13" y="4486"/>
                    <a:pt x="16" y="4490"/>
                    <a:pt x="16" y="4495"/>
                  </a:cubicBezTo>
                  <a:close/>
                  <a:moveTo>
                    <a:pt x="16" y="4592"/>
                  </a:moveTo>
                  <a:lnTo>
                    <a:pt x="16" y="4641"/>
                  </a:lnTo>
                  <a:cubicBezTo>
                    <a:pt x="16" y="4645"/>
                    <a:pt x="13" y="4649"/>
                    <a:pt x="8" y="4649"/>
                  </a:cubicBezTo>
                  <a:cubicBezTo>
                    <a:pt x="4" y="4649"/>
                    <a:pt x="0" y="4645"/>
                    <a:pt x="0" y="4641"/>
                  </a:cubicBezTo>
                  <a:lnTo>
                    <a:pt x="0" y="4592"/>
                  </a:lnTo>
                  <a:cubicBezTo>
                    <a:pt x="0" y="4588"/>
                    <a:pt x="4" y="4584"/>
                    <a:pt x="8" y="4584"/>
                  </a:cubicBezTo>
                  <a:cubicBezTo>
                    <a:pt x="13" y="4584"/>
                    <a:pt x="16" y="4588"/>
                    <a:pt x="16" y="459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8959" name="Freeform 45"/>
            <p:cNvSpPr>
              <a:spLocks noEditPoints="1"/>
            </p:cNvSpPr>
            <p:nvPr/>
          </p:nvSpPr>
          <p:spPr bwMode="auto">
            <a:xfrm>
              <a:off x="4327" y="1471"/>
              <a:ext cx="597" cy="352"/>
            </a:xfrm>
            <a:custGeom>
              <a:avLst/>
              <a:gdLst>
                <a:gd name="T0" fmla="*/ 0 w 3846"/>
                <a:gd name="T1" fmla="*/ 0 h 2264"/>
                <a:gd name="T2" fmla="*/ 0 w 3846"/>
                <a:gd name="T3" fmla="*/ 0 h 2264"/>
                <a:gd name="T4" fmla="*/ 0 w 3846"/>
                <a:gd name="T5" fmla="*/ 0 h 2264"/>
                <a:gd name="T6" fmla="*/ 0 w 3846"/>
                <a:gd name="T7" fmla="*/ 0 h 2264"/>
                <a:gd name="T8" fmla="*/ 0 w 3846"/>
                <a:gd name="T9" fmla="*/ 0 h 2264"/>
                <a:gd name="T10" fmla="*/ 0 w 3846"/>
                <a:gd name="T11" fmla="*/ 0 h 2264"/>
                <a:gd name="T12" fmla="*/ 0 w 3846"/>
                <a:gd name="T13" fmla="*/ 0 h 2264"/>
                <a:gd name="T14" fmla="*/ 0 w 3846"/>
                <a:gd name="T15" fmla="*/ 0 h 2264"/>
                <a:gd name="T16" fmla="*/ 0 w 3846"/>
                <a:gd name="T17" fmla="*/ 0 h 2264"/>
                <a:gd name="T18" fmla="*/ 0 w 3846"/>
                <a:gd name="T19" fmla="*/ 0 h 2264"/>
                <a:gd name="T20" fmla="*/ 0 w 3846"/>
                <a:gd name="T21" fmla="*/ 0 h 2264"/>
                <a:gd name="T22" fmla="*/ 0 w 3846"/>
                <a:gd name="T23" fmla="*/ 0 h 2264"/>
                <a:gd name="T24" fmla="*/ 0 w 3846"/>
                <a:gd name="T25" fmla="*/ 0 h 2264"/>
                <a:gd name="T26" fmla="*/ 0 w 3846"/>
                <a:gd name="T27" fmla="*/ 0 h 2264"/>
                <a:gd name="T28" fmla="*/ 0 w 3846"/>
                <a:gd name="T29" fmla="*/ 0 h 2264"/>
                <a:gd name="T30" fmla="*/ 0 w 3846"/>
                <a:gd name="T31" fmla="*/ 0 h 2264"/>
                <a:gd name="T32" fmla="*/ 0 w 3846"/>
                <a:gd name="T33" fmla="*/ 0 h 2264"/>
                <a:gd name="T34" fmla="*/ 0 w 3846"/>
                <a:gd name="T35" fmla="*/ 0 h 2264"/>
                <a:gd name="T36" fmla="*/ 0 w 3846"/>
                <a:gd name="T37" fmla="*/ 0 h 2264"/>
                <a:gd name="T38" fmla="*/ 0 w 3846"/>
                <a:gd name="T39" fmla="*/ 0 h 2264"/>
                <a:gd name="T40" fmla="*/ 0 w 3846"/>
                <a:gd name="T41" fmla="*/ 0 h 2264"/>
                <a:gd name="T42" fmla="*/ 0 w 3846"/>
                <a:gd name="T43" fmla="*/ 0 h 2264"/>
                <a:gd name="T44" fmla="*/ 0 w 3846"/>
                <a:gd name="T45" fmla="*/ 0 h 2264"/>
                <a:gd name="T46" fmla="*/ 0 w 3846"/>
                <a:gd name="T47" fmla="*/ 0 h 2264"/>
                <a:gd name="T48" fmla="*/ 0 w 3846"/>
                <a:gd name="T49" fmla="*/ 0 h 2264"/>
                <a:gd name="T50" fmla="*/ 0 w 3846"/>
                <a:gd name="T51" fmla="*/ 0 h 2264"/>
                <a:gd name="T52" fmla="*/ 0 w 3846"/>
                <a:gd name="T53" fmla="*/ 0 h 2264"/>
                <a:gd name="T54" fmla="*/ 0 w 3846"/>
                <a:gd name="T55" fmla="*/ 0 h 2264"/>
                <a:gd name="T56" fmla="*/ 0 w 3846"/>
                <a:gd name="T57" fmla="*/ 0 h 2264"/>
                <a:gd name="T58" fmla="*/ 0 w 3846"/>
                <a:gd name="T59" fmla="*/ 0 h 2264"/>
                <a:gd name="T60" fmla="*/ 0 w 3846"/>
                <a:gd name="T61" fmla="*/ 0 h 2264"/>
                <a:gd name="T62" fmla="*/ 0 w 3846"/>
                <a:gd name="T63" fmla="*/ 0 h 2264"/>
                <a:gd name="T64" fmla="*/ 0 w 3846"/>
                <a:gd name="T65" fmla="*/ 0 h 2264"/>
                <a:gd name="T66" fmla="*/ 0 w 3846"/>
                <a:gd name="T67" fmla="*/ 0 h 2264"/>
                <a:gd name="T68" fmla="*/ 0 w 3846"/>
                <a:gd name="T69" fmla="*/ 0 h 2264"/>
                <a:gd name="T70" fmla="*/ 0 w 3846"/>
                <a:gd name="T71" fmla="*/ 0 h 2264"/>
                <a:gd name="T72" fmla="*/ 0 w 3846"/>
                <a:gd name="T73" fmla="*/ 0 h 2264"/>
                <a:gd name="T74" fmla="*/ 0 w 3846"/>
                <a:gd name="T75" fmla="*/ 0 h 2264"/>
                <a:gd name="T76" fmla="*/ 0 w 3846"/>
                <a:gd name="T77" fmla="*/ 0 h 2264"/>
                <a:gd name="T78" fmla="*/ 0 w 3846"/>
                <a:gd name="T79" fmla="*/ 0 h 2264"/>
                <a:gd name="T80" fmla="*/ 0 w 3846"/>
                <a:gd name="T81" fmla="*/ 0 h 2264"/>
                <a:gd name="T82" fmla="*/ 0 w 3846"/>
                <a:gd name="T83" fmla="*/ 0 h 2264"/>
                <a:gd name="T84" fmla="*/ 0 w 3846"/>
                <a:gd name="T85" fmla="*/ 0 h 2264"/>
                <a:gd name="T86" fmla="*/ 0 w 3846"/>
                <a:gd name="T87" fmla="*/ 0 h 2264"/>
                <a:gd name="T88" fmla="*/ 0 w 3846"/>
                <a:gd name="T89" fmla="*/ 0 h 2264"/>
                <a:gd name="T90" fmla="*/ 0 w 3846"/>
                <a:gd name="T91" fmla="*/ 0 h 2264"/>
                <a:gd name="T92" fmla="*/ 0 w 3846"/>
                <a:gd name="T93" fmla="*/ 0 h 2264"/>
                <a:gd name="T94" fmla="*/ 0 w 3846"/>
                <a:gd name="T95" fmla="*/ 0 h 2264"/>
                <a:gd name="T96" fmla="*/ 0 w 3846"/>
                <a:gd name="T97" fmla="*/ 0 h 2264"/>
                <a:gd name="T98" fmla="*/ 0 w 3846"/>
                <a:gd name="T99" fmla="*/ 0 h 2264"/>
                <a:gd name="T100" fmla="*/ 0 w 3846"/>
                <a:gd name="T101" fmla="*/ 0 h 2264"/>
                <a:gd name="T102" fmla="*/ 0 w 3846"/>
                <a:gd name="T103" fmla="*/ 0 h 2264"/>
                <a:gd name="T104" fmla="*/ 0 w 3846"/>
                <a:gd name="T105" fmla="*/ 0 h 22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6"/>
                <a:gd name="T160" fmla="*/ 0 h 2264"/>
                <a:gd name="T161" fmla="*/ 3846 w 3846"/>
                <a:gd name="T162" fmla="*/ 2264 h 22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6" h="2264">
                  <a:moveTo>
                    <a:pt x="13" y="2"/>
                  </a:moveTo>
                  <a:lnTo>
                    <a:pt x="55" y="27"/>
                  </a:lnTo>
                  <a:cubicBezTo>
                    <a:pt x="59" y="29"/>
                    <a:pt x="60" y="34"/>
                    <a:pt x="58" y="38"/>
                  </a:cubicBezTo>
                  <a:cubicBezTo>
                    <a:pt x="56" y="42"/>
                    <a:pt x="51" y="43"/>
                    <a:pt x="47" y="41"/>
                  </a:cubicBezTo>
                  <a:lnTo>
                    <a:pt x="5" y="16"/>
                  </a:lnTo>
                  <a:cubicBezTo>
                    <a:pt x="1" y="14"/>
                    <a:pt x="0" y="9"/>
                    <a:pt x="2" y="5"/>
                  </a:cubicBezTo>
                  <a:cubicBezTo>
                    <a:pt x="4" y="1"/>
                    <a:pt x="9" y="0"/>
                    <a:pt x="13" y="2"/>
                  </a:cubicBezTo>
                  <a:close/>
                  <a:moveTo>
                    <a:pt x="97" y="51"/>
                  </a:moveTo>
                  <a:lnTo>
                    <a:pt x="139" y="76"/>
                  </a:lnTo>
                  <a:cubicBezTo>
                    <a:pt x="143" y="78"/>
                    <a:pt x="145" y="83"/>
                    <a:pt x="142" y="87"/>
                  </a:cubicBezTo>
                  <a:cubicBezTo>
                    <a:pt x="140" y="91"/>
                    <a:pt x="135" y="92"/>
                    <a:pt x="131" y="90"/>
                  </a:cubicBezTo>
                  <a:lnTo>
                    <a:pt x="89" y="65"/>
                  </a:lnTo>
                  <a:cubicBezTo>
                    <a:pt x="85" y="63"/>
                    <a:pt x="84" y="58"/>
                    <a:pt x="86" y="54"/>
                  </a:cubicBezTo>
                  <a:cubicBezTo>
                    <a:pt x="89" y="50"/>
                    <a:pt x="93" y="49"/>
                    <a:pt x="97" y="51"/>
                  </a:cubicBezTo>
                  <a:close/>
                  <a:moveTo>
                    <a:pt x="181" y="101"/>
                  </a:moveTo>
                  <a:lnTo>
                    <a:pt x="224" y="125"/>
                  </a:lnTo>
                  <a:cubicBezTo>
                    <a:pt x="227" y="128"/>
                    <a:pt x="229" y="133"/>
                    <a:pt x="226" y="136"/>
                  </a:cubicBezTo>
                  <a:cubicBezTo>
                    <a:pt x="224" y="140"/>
                    <a:pt x="219" y="142"/>
                    <a:pt x="215" y="139"/>
                  </a:cubicBezTo>
                  <a:lnTo>
                    <a:pt x="173" y="115"/>
                  </a:lnTo>
                  <a:cubicBezTo>
                    <a:pt x="169" y="112"/>
                    <a:pt x="168" y="107"/>
                    <a:pt x="170" y="103"/>
                  </a:cubicBezTo>
                  <a:cubicBezTo>
                    <a:pt x="173" y="100"/>
                    <a:pt x="178" y="98"/>
                    <a:pt x="181" y="101"/>
                  </a:cubicBezTo>
                  <a:close/>
                  <a:moveTo>
                    <a:pt x="266" y="150"/>
                  </a:moveTo>
                  <a:lnTo>
                    <a:pt x="308" y="175"/>
                  </a:lnTo>
                  <a:cubicBezTo>
                    <a:pt x="312" y="177"/>
                    <a:pt x="313" y="182"/>
                    <a:pt x="311" y="186"/>
                  </a:cubicBezTo>
                  <a:cubicBezTo>
                    <a:pt x="308" y="190"/>
                    <a:pt x="303" y="191"/>
                    <a:pt x="299" y="189"/>
                  </a:cubicBezTo>
                  <a:lnTo>
                    <a:pt x="257" y="164"/>
                  </a:lnTo>
                  <a:cubicBezTo>
                    <a:pt x="254" y="162"/>
                    <a:pt x="252" y="157"/>
                    <a:pt x="254" y="153"/>
                  </a:cubicBezTo>
                  <a:cubicBezTo>
                    <a:pt x="257" y="149"/>
                    <a:pt x="262" y="148"/>
                    <a:pt x="266" y="150"/>
                  </a:cubicBezTo>
                  <a:close/>
                  <a:moveTo>
                    <a:pt x="350" y="199"/>
                  </a:moveTo>
                  <a:lnTo>
                    <a:pt x="392" y="224"/>
                  </a:lnTo>
                  <a:cubicBezTo>
                    <a:pt x="396" y="226"/>
                    <a:pt x="397" y="231"/>
                    <a:pt x="395" y="235"/>
                  </a:cubicBezTo>
                  <a:cubicBezTo>
                    <a:pt x="392" y="239"/>
                    <a:pt x="387" y="240"/>
                    <a:pt x="384" y="238"/>
                  </a:cubicBezTo>
                  <a:lnTo>
                    <a:pt x="342" y="213"/>
                  </a:lnTo>
                  <a:cubicBezTo>
                    <a:pt x="338" y="211"/>
                    <a:pt x="336" y="206"/>
                    <a:pt x="339" y="202"/>
                  </a:cubicBezTo>
                  <a:cubicBezTo>
                    <a:pt x="341" y="198"/>
                    <a:pt x="346" y="197"/>
                    <a:pt x="350" y="199"/>
                  </a:cubicBezTo>
                  <a:close/>
                  <a:moveTo>
                    <a:pt x="434" y="249"/>
                  </a:moveTo>
                  <a:lnTo>
                    <a:pt x="476" y="273"/>
                  </a:lnTo>
                  <a:cubicBezTo>
                    <a:pt x="480" y="276"/>
                    <a:pt x="481" y="281"/>
                    <a:pt x="479" y="284"/>
                  </a:cubicBezTo>
                  <a:cubicBezTo>
                    <a:pt x="477" y="288"/>
                    <a:pt x="472" y="290"/>
                    <a:pt x="468" y="287"/>
                  </a:cubicBezTo>
                  <a:lnTo>
                    <a:pt x="426" y="263"/>
                  </a:lnTo>
                  <a:cubicBezTo>
                    <a:pt x="422" y="260"/>
                    <a:pt x="420" y="255"/>
                    <a:pt x="423" y="252"/>
                  </a:cubicBezTo>
                  <a:cubicBezTo>
                    <a:pt x="425" y="248"/>
                    <a:pt x="430" y="246"/>
                    <a:pt x="434" y="249"/>
                  </a:cubicBezTo>
                  <a:close/>
                  <a:moveTo>
                    <a:pt x="518" y="298"/>
                  </a:moveTo>
                  <a:lnTo>
                    <a:pt x="560" y="323"/>
                  </a:lnTo>
                  <a:cubicBezTo>
                    <a:pt x="564" y="325"/>
                    <a:pt x="565" y="330"/>
                    <a:pt x="563" y="334"/>
                  </a:cubicBezTo>
                  <a:cubicBezTo>
                    <a:pt x="561" y="338"/>
                    <a:pt x="556" y="339"/>
                    <a:pt x="552" y="337"/>
                  </a:cubicBezTo>
                  <a:lnTo>
                    <a:pt x="510" y="312"/>
                  </a:lnTo>
                  <a:cubicBezTo>
                    <a:pt x="506" y="310"/>
                    <a:pt x="505" y="305"/>
                    <a:pt x="507" y="301"/>
                  </a:cubicBezTo>
                  <a:cubicBezTo>
                    <a:pt x="509" y="297"/>
                    <a:pt x="514" y="296"/>
                    <a:pt x="518" y="298"/>
                  </a:cubicBezTo>
                  <a:close/>
                  <a:moveTo>
                    <a:pt x="602" y="347"/>
                  </a:moveTo>
                  <a:lnTo>
                    <a:pt x="644" y="372"/>
                  </a:lnTo>
                  <a:cubicBezTo>
                    <a:pt x="648" y="374"/>
                    <a:pt x="649" y="379"/>
                    <a:pt x="647" y="383"/>
                  </a:cubicBezTo>
                  <a:cubicBezTo>
                    <a:pt x="645" y="387"/>
                    <a:pt x="640" y="388"/>
                    <a:pt x="636" y="386"/>
                  </a:cubicBezTo>
                  <a:lnTo>
                    <a:pt x="594" y="361"/>
                  </a:lnTo>
                  <a:cubicBezTo>
                    <a:pt x="590" y="359"/>
                    <a:pt x="589" y="354"/>
                    <a:pt x="591" y="350"/>
                  </a:cubicBezTo>
                  <a:cubicBezTo>
                    <a:pt x="593" y="346"/>
                    <a:pt x="598" y="345"/>
                    <a:pt x="602" y="347"/>
                  </a:cubicBezTo>
                  <a:close/>
                  <a:moveTo>
                    <a:pt x="686" y="397"/>
                  </a:moveTo>
                  <a:lnTo>
                    <a:pt x="728" y="421"/>
                  </a:lnTo>
                  <a:cubicBezTo>
                    <a:pt x="732" y="424"/>
                    <a:pt x="733" y="429"/>
                    <a:pt x="731" y="433"/>
                  </a:cubicBezTo>
                  <a:cubicBezTo>
                    <a:pt x="729" y="436"/>
                    <a:pt x="724" y="438"/>
                    <a:pt x="720" y="435"/>
                  </a:cubicBezTo>
                  <a:lnTo>
                    <a:pt x="678" y="411"/>
                  </a:lnTo>
                  <a:cubicBezTo>
                    <a:pt x="674" y="408"/>
                    <a:pt x="673" y="403"/>
                    <a:pt x="675" y="400"/>
                  </a:cubicBezTo>
                  <a:cubicBezTo>
                    <a:pt x="677" y="396"/>
                    <a:pt x="682" y="394"/>
                    <a:pt x="686" y="397"/>
                  </a:cubicBezTo>
                  <a:close/>
                  <a:moveTo>
                    <a:pt x="770" y="446"/>
                  </a:moveTo>
                  <a:lnTo>
                    <a:pt x="812" y="471"/>
                  </a:lnTo>
                  <a:cubicBezTo>
                    <a:pt x="816" y="473"/>
                    <a:pt x="818" y="478"/>
                    <a:pt x="815" y="482"/>
                  </a:cubicBezTo>
                  <a:cubicBezTo>
                    <a:pt x="813" y="486"/>
                    <a:pt x="808" y="487"/>
                    <a:pt x="804" y="485"/>
                  </a:cubicBezTo>
                  <a:lnTo>
                    <a:pt x="762" y="460"/>
                  </a:lnTo>
                  <a:cubicBezTo>
                    <a:pt x="758" y="458"/>
                    <a:pt x="757" y="453"/>
                    <a:pt x="759" y="449"/>
                  </a:cubicBezTo>
                  <a:cubicBezTo>
                    <a:pt x="762" y="445"/>
                    <a:pt x="767" y="444"/>
                    <a:pt x="770" y="446"/>
                  </a:cubicBezTo>
                  <a:close/>
                  <a:moveTo>
                    <a:pt x="855" y="495"/>
                  </a:moveTo>
                  <a:lnTo>
                    <a:pt x="897" y="520"/>
                  </a:lnTo>
                  <a:cubicBezTo>
                    <a:pt x="900" y="522"/>
                    <a:pt x="902" y="527"/>
                    <a:pt x="899" y="531"/>
                  </a:cubicBezTo>
                  <a:cubicBezTo>
                    <a:pt x="897" y="535"/>
                    <a:pt x="892" y="536"/>
                    <a:pt x="888" y="534"/>
                  </a:cubicBezTo>
                  <a:lnTo>
                    <a:pt x="846" y="509"/>
                  </a:lnTo>
                  <a:cubicBezTo>
                    <a:pt x="842" y="507"/>
                    <a:pt x="841" y="502"/>
                    <a:pt x="843" y="498"/>
                  </a:cubicBezTo>
                  <a:cubicBezTo>
                    <a:pt x="846" y="494"/>
                    <a:pt x="851" y="493"/>
                    <a:pt x="855" y="495"/>
                  </a:cubicBezTo>
                  <a:close/>
                  <a:moveTo>
                    <a:pt x="939" y="545"/>
                  </a:moveTo>
                  <a:lnTo>
                    <a:pt x="981" y="569"/>
                  </a:lnTo>
                  <a:cubicBezTo>
                    <a:pt x="985" y="572"/>
                    <a:pt x="986" y="577"/>
                    <a:pt x="984" y="581"/>
                  </a:cubicBezTo>
                  <a:cubicBezTo>
                    <a:pt x="981" y="584"/>
                    <a:pt x="976" y="586"/>
                    <a:pt x="972" y="583"/>
                  </a:cubicBezTo>
                  <a:lnTo>
                    <a:pt x="930" y="559"/>
                  </a:lnTo>
                  <a:cubicBezTo>
                    <a:pt x="927" y="557"/>
                    <a:pt x="925" y="552"/>
                    <a:pt x="928" y="548"/>
                  </a:cubicBezTo>
                  <a:cubicBezTo>
                    <a:pt x="930" y="544"/>
                    <a:pt x="935" y="543"/>
                    <a:pt x="939" y="545"/>
                  </a:cubicBezTo>
                  <a:close/>
                  <a:moveTo>
                    <a:pt x="1023" y="594"/>
                  </a:moveTo>
                  <a:lnTo>
                    <a:pt x="1065" y="619"/>
                  </a:lnTo>
                  <a:cubicBezTo>
                    <a:pt x="1069" y="621"/>
                    <a:pt x="1070" y="626"/>
                    <a:pt x="1068" y="630"/>
                  </a:cubicBezTo>
                  <a:cubicBezTo>
                    <a:pt x="1065" y="634"/>
                    <a:pt x="1060" y="635"/>
                    <a:pt x="1057" y="633"/>
                  </a:cubicBezTo>
                  <a:lnTo>
                    <a:pt x="1015" y="608"/>
                  </a:lnTo>
                  <a:cubicBezTo>
                    <a:pt x="1011" y="606"/>
                    <a:pt x="1009" y="601"/>
                    <a:pt x="1012" y="597"/>
                  </a:cubicBezTo>
                  <a:cubicBezTo>
                    <a:pt x="1014" y="593"/>
                    <a:pt x="1019" y="592"/>
                    <a:pt x="1023" y="594"/>
                  </a:cubicBezTo>
                  <a:close/>
                  <a:moveTo>
                    <a:pt x="1107" y="644"/>
                  </a:moveTo>
                  <a:lnTo>
                    <a:pt x="1149" y="668"/>
                  </a:lnTo>
                  <a:cubicBezTo>
                    <a:pt x="1153" y="670"/>
                    <a:pt x="1154" y="675"/>
                    <a:pt x="1152" y="679"/>
                  </a:cubicBezTo>
                  <a:cubicBezTo>
                    <a:pt x="1150" y="683"/>
                    <a:pt x="1145" y="684"/>
                    <a:pt x="1141" y="682"/>
                  </a:cubicBezTo>
                  <a:lnTo>
                    <a:pt x="1099" y="658"/>
                  </a:lnTo>
                  <a:cubicBezTo>
                    <a:pt x="1095" y="655"/>
                    <a:pt x="1093" y="650"/>
                    <a:pt x="1096" y="646"/>
                  </a:cubicBezTo>
                  <a:cubicBezTo>
                    <a:pt x="1098" y="643"/>
                    <a:pt x="1103" y="641"/>
                    <a:pt x="1107" y="644"/>
                  </a:cubicBezTo>
                  <a:close/>
                  <a:moveTo>
                    <a:pt x="1191" y="693"/>
                  </a:moveTo>
                  <a:lnTo>
                    <a:pt x="1233" y="718"/>
                  </a:lnTo>
                  <a:cubicBezTo>
                    <a:pt x="1237" y="720"/>
                    <a:pt x="1238" y="725"/>
                    <a:pt x="1236" y="729"/>
                  </a:cubicBezTo>
                  <a:cubicBezTo>
                    <a:pt x="1234" y="733"/>
                    <a:pt x="1229" y="734"/>
                    <a:pt x="1225" y="732"/>
                  </a:cubicBezTo>
                  <a:lnTo>
                    <a:pt x="1183" y="707"/>
                  </a:lnTo>
                  <a:cubicBezTo>
                    <a:pt x="1179" y="705"/>
                    <a:pt x="1178" y="700"/>
                    <a:pt x="1180" y="696"/>
                  </a:cubicBezTo>
                  <a:cubicBezTo>
                    <a:pt x="1182" y="692"/>
                    <a:pt x="1187" y="691"/>
                    <a:pt x="1191" y="693"/>
                  </a:cubicBezTo>
                  <a:close/>
                  <a:moveTo>
                    <a:pt x="1275" y="742"/>
                  </a:moveTo>
                  <a:lnTo>
                    <a:pt x="1317" y="767"/>
                  </a:lnTo>
                  <a:cubicBezTo>
                    <a:pt x="1321" y="769"/>
                    <a:pt x="1322" y="774"/>
                    <a:pt x="1320" y="778"/>
                  </a:cubicBezTo>
                  <a:cubicBezTo>
                    <a:pt x="1318" y="782"/>
                    <a:pt x="1313" y="783"/>
                    <a:pt x="1309" y="781"/>
                  </a:cubicBezTo>
                  <a:lnTo>
                    <a:pt x="1267" y="756"/>
                  </a:lnTo>
                  <a:cubicBezTo>
                    <a:pt x="1263" y="754"/>
                    <a:pt x="1262" y="749"/>
                    <a:pt x="1264" y="745"/>
                  </a:cubicBezTo>
                  <a:cubicBezTo>
                    <a:pt x="1266" y="741"/>
                    <a:pt x="1271" y="740"/>
                    <a:pt x="1275" y="742"/>
                  </a:cubicBezTo>
                  <a:close/>
                  <a:moveTo>
                    <a:pt x="1359" y="792"/>
                  </a:moveTo>
                  <a:lnTo>
                    <a:pt x="1401" y="816"/>
                  </a:lnTo>
                  <a:cubicBezTo>
                    <a:pt x="1405" y="819"/>
                    <a:pt x="1407" y="823"/>
                    <a:pt x="1404" y="827"/>
                  </a:cubicBezTo>
                  <a:cubicBezTo>
                    <a:pt x="1402" y="831"/>
                    <a:pt x="1397" y="833"/>
                    <a:pt x="1393" y="830"/>
                  </a:cubicBezTo>
                  <a:lnTo>
                    <a:pt x="1351" y="806"/>
                  </a:lnTo>
                  <a:cubicBezTo>
                    <a:pt x="1347" y="803"/>
                    <a:pt x="1346" y="798"/>
                    <a:pt x="1348" y="794"/>
                  </a:cubicBezTo>
                  <a:cubicBezTo>
                    <a:pt x="1350" y="791"/>
                    <a:pt x="1355" y="789"/>
                    <a:pt x="1359" y="792"/>
                  </a:cubicBezTo>
                  <a:close/>
                  <a:moveTo>
                    <a:pt x="1443" y="841"/>
                  </a:moveTo>
                  <a:lnTo>
                    <a:pt x="1485" y="866"/>
                  </a:lnTo>
                  <a:cubicBezTo>
                    <a:pt x="1489" y="868"/>
                    <a:pt x="1491" y="873"/>
                    <a:pt x="1488" y="877"/>
                  </a:cubicBezTo>
                  <a:cubicBezTo>
                    <a:pt x="1486" y="881"/>
                    <a:pt x="1481" y="882"/>
                    <a:pt x="1477" y="880"/>
                  </a:cubicBezTo>
                  <a:lnTo>
                    <a:pt x="1435" y="855"/>
                  </a:lnTo>
                  <a:cubicBezTo>
                    <a:pt x="1431" y="853"/>
                    <a:pt x="1430" y="848"/>
                    <a:pt x="1432" y="844"/>
                  </a:cubicBezTo>
                  <a:cubicBezTo>
                    <a:pt x="1435" y="840"/>
                    <a:pt x="1440" y="839"/>
                    <a:pt x="1443" y="841"/>
                  </a:cubicBezTo>
                  <a:close/>
                  <a:moveTo>
                    <a:pt x="1528" y="890"/>
                  </a:moveTo>
                  <a:lnTo>
                    <a:pt x="1570" y="915"/>
                  </a:lnTo>
                  <a:cubicBezTo>
                    <a:pt x="1573" y="917"/>
                    <a:pt x="1575" y="922"/>
                    <a:pt x="1572" y="926"/>
                  </a:cubicBezTo>
                  <a:cubicBezTo>
                    <a:pt x="1570" y="930"/>
                    <a:pt x="1565" y="931"/>
                    <a:pt x="1561" y="929"/>
                  </a:cubicBezTo>
                  <a:lnTo>
                    <a:pt x="1519" y="904"/>
                  </a:lnTo>
                  <a:cubicBezTo>
                    <a:pt x="1515" y="902"/>
                    <a:pt x="1514" y="897"/>
                    <a:pt x="1516" y="893"/>
                  </a:cubicBezTo>
                  <a:cubicBezTo>
                    <a:pt x="1519" y="889"/>
                    <a:pt x="1524" y="888"/>
                    <a:pt x="1528" y="890"/>
                  </a:cubicBezTo>
                  <a:close/>
                  <a:moveTo>
                    <a:pt x="1612" y="940"/>
                  </a:moveTo>
                  <a:lnTo>
                    <a:pt x="1654" y="964"/>
                  </a:lnTo>
                  <a:cubicBezTo>
                    <a:pt x="1658" y="967"/>
                    <a:pt x="1659" y="972"/>
                    <a:pt x="1657" y="975"/>
                  </a:cubicBezTo>
                  <a:cubicBezTo>
                    <a:pt x="1654" y="979"/>
                    <a:pt x="1649" y="981"/>
                    <a:pt x="1645" y="978"/>
                  </a:cubicBezTo>
                  <a:lnTo>
                    <a:pt x="1603" y="954"/>
                  </a:lnTo>
                  <a:cubicBezTo>
                    <a:pt x="1600" y="951"/>
                    <a:pt x="1598" y="946"/>
                    <a:pt x="1601" y="943"/>
                  </a:cubicBezTo>
                  <a:cubicBezTo>
                    <a:pt x="1603" y="939"/>
                    <a:pt x="1608" y="937"/>
                    <a:pt x="1612" y="940"/>
                  </a:cubicBezTo>
                  <a:close/>
                  <a:moveTo>
                    <a:pt x="1696" y="989"/>
                  </a:moveTo>
                  <a:lnTo>
                    <a:pt x="1738" y="1014"/>
                  </a:lnTo>
                  <a:cubicBezTo>
                    <a:pt x="1742" y="1016"/>
                    <a:pt x="1743" y="1021"/>
                    <a:pt x="1741" y="1025"/>
                  </a:cubicBezTo>
                  <a:cubicBezTo>
                    <a:pt x="1738" y="1029"/>
                    <a:pt x="1733" y="1030"/>
                    <a:pt x="1730" y="1028"/>
                  </a:cubicBezTo>
                  <a:lnTo>
                    <a:pt x="1688" y="1003"/>
                  </a:lnTo>
                  <a:cubicBezTo>
                    <a:pt x="1684" y="1001"/>
                    <a:pt x="1682" y="996"/>
                    <a:pt x="1685" y="992"/>
                  </a:cubicBezTo>
                  <a:cubicBezTo>
                    <a:pt x="1687" y="988"/>
                    <a:pt x="1692" y="987"/>
                    <a:pt x="1696" y="989"/>
                  </a:cubicBezTo>
                  <a:close/>
                  <a:moveTo>
                    <a:pt x="1780" y="1038"/>
                  </a:moveTo>
                  <a:lnTo>
                    <a:pt x="1822" y="1063"/>
                  </a:lnTo>
                  <a:cubicBezTo>
                    <a:pt x="1826" y="1065"/>
                    <a:pt x="1827" y="1070"/>
                    <a:pt x="1825" y="1074"/>
                  </a:cubicBezTo>
                  <a:cubicBezTo>
                    <a:pt x="1823" y="1078"/>
                    <a:pt x="1818" y="1079"/>
                    <a:pt x="1814" y="1077"/>
                  </a:cubicBezTo>
                  <a:lnTo>
                    <a:pt x="1772" y="1052"/>
                  </a:lnTo>
                  <a:cubicBezTo>
                    <a:pt x="1768" y="1050"/>
                    <a:pt x="1767" y="1045"/>
                    <a:pt x="1769" y="1041"/>
                  </a:cubicBezTo>
                  <a:cubicBezTo>
                    <a:pt x="1771" y="1037"/>
                    <a:pt x="1776" y="1036"/>
                    <a:pt x="1780" y="1038"/>
                  </a:cubicBezTo>
                  <a:close/>
                  <a:moveTo>
                    <a:pt x="1864" y="1088"/>
                  </a:moveTo>
                  <a:lnTo>
                    <a:pt x="1906" y="1112"/>
                  </a:lnTo>
                  <a:cubicBezTo>
                    <a:pt x="1910" y="1115"/>
                    <a:pt x="1911" y="1120"/>
                    <a:pt x="1909" y="1123"/>
                  </a:cubicBezTo>
                  <a:cubicBezTo>
                    <a:pt x="1907" y="1127"/>
                    <a:pt x="1902" y="1129"/>
                    <a:pt x="1898" y="1126"/>
                  </a:cubicBezTo>
                  <a:lnTo>
                    <a:pt x="1856" y="1102"/>
                  </a:lnTo>
                  <a:cubicBezTo>
                    <a:pt x="1852" y="1099"/>
                    <a:pt x="1851" y="1094"/>
                    <a:pt x="1853" y="1091"/>
                  </a:cubicBezTo>
                  <a:cubicBezTo>
                    <a:pt x="1855" y="1087"/>
                    <a:pt x="1860" y="1085"/>
                    <a:pt x="1864" y="1088"/>
                  </a:cubicBezTo>
                  <a:close/>
                  <a:moveTo>
                    <a:pt x="1948" y="1137"/>
                  </a:moveTo>
                  <a:lnTo>
                    <a:pt x="1990" y="1162"/>
                  </a:lnTo>
                  <a:cubicBezTo>
                    <a:pt x="1994" y="1164"/>
                    <a:pt x="1995" y="1169"/>
                    <a:pt x="1993" y="1173"/>
                  </a:cubicBezTo>
                  <a:cubicBezTo>
                    <a:pt x="1991" y="1177"/>
                    <a:pt x="1986" y="1178"/>
                    <a:pt x="1982" y="1176"/>
                  </a:cubicBezTo>
                  <a:lnTo>
                    <a:pt x="1940" y="1151"/>
                  </a:lnTo>
                  <a:cubicBezTo>
                    <a:pt x="1936" y="1149"/>
                    <a:pt x="1935" y="1144"/>
                    <a:pt x="1937" y="1140"/>
                  </a:cubicBezTo>
                  <a:cubicBezTo>
                    <a:pt x="1939" y="1136"/>
                    <a:pt x="1944" y="1135"/>
                    <a:pt x="1948" y="1137"/>
                  </a:cubicBezTo>
                  <a:close/>
                  <a:moveTo>
                    <a:pt x="2032" y="1186"/>
                  </a:moveTo>
                  <a:lnTo>
                    <a:pt x="2074" y="1211"/>
                  </a:lnTo>
                  <a:cubicBezTo>
                    <a:pt x="2078" y="1213"/>
                    <a:pt x="2080" y="1218"/>
                    <a:pt x="2077" y="1222"/>
                  </a:cubicBezTo>
                  <a:cubicBezTo>
                    <a:pt x="2075" y="1226"/>
                    <a:pt x="2070" y="1227"/>
                    <a:pt x="2066" y="1225"/>
                  </a:cubicBezTo>
                  <a:lnTo>
                    <a:pt x="2024" y="1200"/>
                  </a:lnTo>
                  <a:cubicBezTo>
                    <a:pt x="2020" y="1198"/>
                    <a:pt x="2019" y="1193"/>
                    <a:pt x="2021" y="1189"/>
                  </a:cubicBezTo>
                  <a:cubicBezTo>
                    <a:pt x="2023" y="1185"/>
                    <a:pt x="2028" y="1184"/>
                    <a:pt x="2032" y="1186"/>
                  </a:cubicBezTo>
                  <a:close/>
                  <a:moveTo>
                    <a:pt x="2116" y="1236"/>
                  </a:moveTo>
                  <a:lnTo>
                    <a:pt x="2158" y="1260"/>
                  </a:lnTo>
                  <a:cubicBezTo>
                    <a:pt x="2162" y="1263"/>
                    <a:pt x="2164" y="1268"/>
                    <a:pt x="2161" y="1272"/>
                  </a:cubicBezTo>
                  <a:cubicBezTo>
                    <a:pt x="2159" y="1275"/>
                    <a:pt x="2154" y="1277"/>
                    <a:pt x="2150" y="1274"/>
                  </a:cubicBezTo>
                  <a:lnTo>
                    <a:pt x="2108" y="1250"/>
                  </a:lnTo>
                  <a:cubicBezTo>
                    <a:pt x="2104" y="1248"/>
                    <a:pt x="2103" y="1243"/>
                    <a:pt x="2105" y="1239"/>
                  </a:cubicBezTo>
                  <a:cubicBezTo>
                    <a:pt x="2108" y="1235"/>
                    <a:pt x="2113" y="1233"/>
                    <a:pt x="2116" y="1236"/>
                  </a:cubicBezTo>
                  <a:close/>
                  <a:moveTo>
                    <a:pt x="2201" y="1285"/>
                  </a:moveTo>
                  <a:lnTo>
                    <a:pt x="2243" y="1310"/>
                  </a:lnTo>
                  <a:cubicBezTo>
                    <a:pt x="2246" y="1312"/>
                    <a:pt x="2248" y="1317"/>
                    <a:pt x="2246" y="1321"/>
                  </a:cubicBezTo>
                  <a:cubicBezTo>
                    <a:pt x="2243" y="1325"/>
                    <a:pt x="2238" y="1326"/>
                    <a:pt x="2234" y="1324"/>
                  </a:cubicBezTo>
                  <a:lnTo>
                    <a:pt x="2192" y="1299"/>
                  </a:lnTo>
                  <a:cubicBezTo>
                    <a:pt x="2188" y="1297"/>
                    <a:pt x="2187" y="1292"/>
                    <a:pt x="2189" y="1288"/>
                  </a:cubicBezTo>
                  <a:cubicBezTo>
                    <a:pt x="2192" y="1284"/>
                    <a:pt x="2197" y="1283"/>
                    <a:pt x="2201" y="1285"/>
                  </a:cubicBezTo>
                  <a:close/>
                  <a:moveTo>
                    <a:pt x="2285" y="1334"/>
                  </a:moveTo>
                  <a:lnTo>
                    <a:pt x="2327" y="1359"/>
                  </a:lnTo>
                  <a:cubicBezTo>
                    <a:pt x="2331" y="1361"/>
                    <a:pt x="2332" y="1366"/>
                    <a:pt x="2330" y="1370"/>
                  </a:cubicBezTo>
                  <a:cubicBezTo>
                    <a:pt x="2327" y="1374"/>
                    <a:pt x="2322" y="1375"/>
                    <a:pt x="2319" y="1373"/>
                  </a:cubicBezTo>
                  <a:lnTo>
                    <a:pt x="2276" y="1348"/>
                  </a:lnTo>
                  <a:cubicBezTo>
                    <a:pt x="2273" y="1346"/>
                    <a:pt x="2271" y="1341"/>
                    <a:pt x="2274" y="1337"/>
                  </a:cubicBezTo>
                  <a:cubicBezTo>
                    <a:pt x="2276" y="1333"/>
                    <a:pt x="2281" y="1332"/>
                    <a:pt x="2285" y="1334"/>
                  </a:cubicBezTo>
                  <a:close/>
                  <a:moveTo>
                    <a:pt x="2369" y="1384"/>
                  </a:moveTo>
                  <a:lnTo>
                    <a:pt x="2411" y="1408"/>
                  </a:lnTo>
                  <a:cubicBezTo>
                    <a:pt x="2415" y="1411"/>
                    <a:pt x="2416" y="1416"/>
                    <a:pt x="2414" y="1420"/>
                  </a:cubicBezTo>
                  <a:cubicBezTo>
                    <a:pt x="2411" y="1423"/>
                    <a:pt x="2407" y="1425"/>
                    <a:pt x="2403" y="1423"/>
                  </a:cubicBezTo>
                  <a:lnTo>
                    <a:pt x="2361" y="1398"/>
                  </a:lnTo>
                  <a:cubicBezTo>
                    <a:pt x="2357" y="1396"/>
                    <a:pt x="2355" y="1391"/>
                    <a:pt x="2358" y="1387"/>
                  </a:cubicBezTo>
                  <a:cubicBezTo>
                    <a:pt x="2360" y="1383"/>
                    <a:pt x="2365" y="1382"/>
                    <a:pt x="2369" y="1384"/>
                  </a:cubicBezTo>
                  <a:close/>
                  <a:moveTo>
                    <a:pt x="2453" y="1433"/>
                  </a:moveTo>
                  <a:lnTo>
                    <a:pt x="2495" y="1458"/>
                  </a:lnTo>
                  <a:cubicBezTo>
                    <a:pt x="2499" y="1460"/>
                    <a:pt x="2500" y="1465"/>
                    <a:pt x="2498" y="1469"/>
                  </a:cubicBezTo>
                  <a:cubicBezTo>
                    <a:pt x="2496" y="1473"/>
                    <a:pt x="2491" y="1474"/>
                    <a:pt x="2487" y="1472"/>
                  </a:cubicBezTo>
                  <a:lnTo>
                    <a:pt x="2445" y="1447"/>
                  </a:lnTo>
                  <a:cubicBezTo>
                    <a:pt x="2441" y="1445"/>
                    <a:pt x="2440" y="1440"/>
                    <a:pt x="2442" y="1436"/>
                  </a:cubicBezTo>
                  <a:cubicBezTo>
                    <a:pt x="2444" y="1432"/>
                    <a:pt x="2449" y="1431"/>
                    <a:pt x="2453" y="1433"/>
                  </a:cubicBezTo>
                  <a:close/>
                  <a:moveTo>
                    <a:pt x="2537" y="1483"/>
                  </a:moveTo>
                  <a:lnTo>
                    <a:pt x="2579" y="1507"/>
                  </a:lnTo>
                  <a:cubicBezTo>
                    <a:pt x="2583" y="1509"/>
                    <a:pt x="2584" y="1514"/>
                    <a:pt x="2582" y="1518"/>
                  </a:cubicBezTo>
                  <a:cubicBezTo>
                    <a:pt x="2580" y="1522"/>
                    <a:pt x="2575" y="1524"/>
                    <a:pt x="2571" y="1521"/>
                  </a:cubicBezTo>
                  <a:lnTo>
                    <a:pt x="2529" y="1497"/>
                  </a:lnTo>
                  <a:cubicBezTo>
                    <a:pt x="2525" y="1494"/>
                    <a:pt x="2524" y="1489"/>
                    <a:pt x="2526" y="1485"/>
                  </a:cubicBezTo>
                  <a:cubicBezTo>
                    <a:pt x="2528" y="1482"/>
                    <a:pt x="2533" y="1480"/>
                    <a:pt x="2537" y="1483"/>
                  </a:cubicBezTo>
                  <a:close/>
                  <a:moveTo>
                    <a:pt x="2621" y="1532"/>
                  </a:moveTo>
                  <a:lnTo>
                    <a:pt x="2663" y="1557"/>
                  </a:lnTo>
                  <a:cubicBezTo>
                    <a:pt x="2667" y="1559"/>
                    <a:pt x="2668" y="1564"/>
                    <a:pt x="2666" y="1568"/>
                  </a:cubicBezTo>
                  <a:cubicBezTo>
                    <a:pt x="2664" y="1572"/>
                    <a:pt x="2659" y="1573"/>
                    <a:pt x="2655" y="1571"/>
                  </a:cubicBezTo>
                  <a:lnTo>
                    <a:pt x="2613" y="1546"/>
                  </a:lnTo>
                  <a:cubicBezTo>
                    <a:pt x="2609" y="1544"/>
                    <a:pt x="2608" y="1539"/>
                    <a:pt x="2610" y="1535"/>
                  </a:cubicBezTo>
                  <a:cubicBezTo>
                    <a:pt x="2612" y="1531"/>
                    <a:pt x="2617" y="1530"/>
                    <a:pt x="2621" y="1532"/>
                  </a:cubicBezTo>
                  <a:close/>
                  <a:moveTo>
                    <a:pt x="2705" y="1581"/>
                  </a:moveTo>
                  <a:lnTo>
                    <a:pt x="2747" y="1606"/>
                  </a:lnTo>
                  <a:cubicBezTo>
                    <a:pt x="2751" y="1608"/>
                    <a:pt x="2753" y="1613"/>
                    <a:pt x="2750" y="1617"/>
                  </a:cubicBezTo>
                  <a:cubicBezTo>
                    <a:pt x="2748" y="1621"/>
                    <a:pt x="2743" y="1622"/>
                    <a:pt x="2739" y="1620"/>
                  </a:cubicBezTo>
                  <a:lnTo>
                    <a:pt x="2697" y="1595"/>
                  </a:lnTo>
                  <a:cubicBezTo>
                    <a:pt x="2693" y="1593"/>
                    <a:pt x="2692" y="1588"/>
                    <a:pt x="2694" y="1584"/>
                  </a:cubicBezTo>
                  <a:cubicBezTo>
                    <a:pt x="2696" y="1580"/>
                    <a:pt x="2701" y="1579"/>
                    <a:pt x="2705" y="1581"/>
                  </a:cubicBezTo>
                  <a:close/>
                  <a:moveTo>
                    <a:pt x="2789" y="1631"/>
                  </a:moveTo>
                  <a:lnTo>
                    <a:pt x="2832" y="1655"/>
                  </a:lnTo>
                  <a:cubicBezTo>
                    <a:pt x="2835" y="1658"/>
                    <a:pt x="2837" y="1663"/>
                    <a:pt x="2834" y="1666"/>
                  </a:cubicBezTo>
                  <a:cubicBezTo>
                    <a:pt x="2832" y="1670"/>
                    <a:pt x="2827" y="1672"/>
                    <a:pt x="2823" y="1669"/>
                  </a:cubicBezTo>
                  <a:lnTo>
                    <a:pt x="2781" y="1645"/>
                  </a:lnTo>
                  <a:cubicBezTo>
                    <a:pt x="2777" y="1642"/>
                    <a:pt x="2776" y="1637"/>
                    <a:pt x="2778" y="1633"/>
                  </a:cubicBezTo>
                  <a:cubicBezTo>
                    <a:pt x="2781" y="1630"/>
                    <a:pt x="2786" y="1628"/>
                    <a:pt x="2789" y="1631"/>
                  </a:cubicBezTo>
                  <a:close/>
                  <a:moveTo>
                    <a:pt x="2874" y="1680"/>
                  </a:moveTo>
                  <a:lnTo>
                    <a:pt x="2916" y="1705"/>
                  </a:lnTo>
                  <a:cubicBezTo>
                    <a:pt x="2919" y="1707"/>
                    <a:pt x="2921" y="1712"/>
                    <a:pt x="2919" y="1716"/>
                  </a:cubicBezTo>
                  <a:cubicBezTo>
                    <a:pt x="2916" y="1720"/>
                    <a:pt x="2911" y="1721"/>
                    <a:pt x="2907" y="1719"/>
                  </a:cubicBezTo>
                  <a:lnTo>
                    <a:pt x="2865" y="1694"/>
                  </a:lnTo>
                  <a:cubicBezTo>
                    <a:pt x="2861" y="1692"/>
                    <a:pt x="2860" y="1687"/>
                    <a:pt x="2862" y="1683"/>
                  </a:cubicBezTo>
                  <a:cubicBezTo>
                    <a:pt x="2865" y="1679"/>
                    <a:pt x="2870" y="1678"/>
                    <a:pt x="2874" y="1680"/>
                  </a:cubicBezTo>
                  <a:close/>
                  <a:moveTo>
                    <a:pt x="2958" y="1729"/>
                  </a:moveTo>
                  <a:lnTo>
                    <a:pt x="3000" y="1754"/>
                  </a:lnTo>
                  <a:cubicBezTo>
                    <a:pt x="3004" y="1756"/>
                    <a:pt x="3005" y="1761"/>
                    <a:pt x="3003" y="1765"/>
                  </a:cubicBezTo>
                  <a:cubicBezTo>
                    <a:pt x="3000" y="1769"/>
                    <a:pt x="2995" y="1770"/>
                    <a:pt x="2992" y="1768"/>
                  </a:cubicBezTo>
                  <a:lnTo>
                    <a:pt x="2949" y="1743"/>
                  </a:lnTo>
                  <a:cubicBezTo>
                    <a:pt x="2946" y="1741"/>
                    <a:pt x="2944" y="1736"/>
                    <a:pt x="2947" y="1732"/>
                  </a:cubicBezTo>
                  <a:cubicBezTo>
                    <a:pt x="2949" y="1728"/>
                    <a:pt x="2954" y="1727"/>
                    <a:pt x="2958" y="1729"/>
                  </a:cubicBezTo>
                  <a:close/>
                  <a:moveTo>
                    <a:pt x="3042" y="1779"/>
                  </a:moveTo>
                  <a:lnTo>
                    <a:pt x="3084" y="1803"/>
                  </a:lnTo>
                  <a:cubicBezTo>
                    <a:pt x="3088" y="1806"/>
                    <a:pt x="3089" y="1811"/>
                    <a:pt x="3087" y="1814"/>
                  </a:cubicBezTo>
                  <a:cubicBezTo>
                    <a:pt x="3085" y="1818"/>
                    <a:pt x="3080" y="1820"/>
                    <a:pt x="3076" y="1817"/>
                  </a:cubicBezTo>
                  <a:lnTo>
                    <a:pt x="3034" y="1793"/>
                  </a:lnTo>
                  <a:cubicBezTo>
                    <a:pt x="3030" y="1790"/>
                    <a:pt x="3028" y="1785"/>
                    <a:pt x="3031" y="1782"/>
                  </a:cubicBezTo>
                  <a:cubicBezTo>
                    <a:pt x="3033" y="1778"/>
                    <a:pt x="3038" y="1776"/>
                    <a:pt x="3042" y="1779"/>
                  </a:cubicBezTo>
                  <a:close/>
                  <a:moveTo>
                    <a:pt x="3126" y="1828"/>
                  </a:moveTo>
                  <a:lnTo>
                    <a:pt x="3168" y="1853"/>
                  </a:lnTo>
                  <a:cubicBezTo>
                    <a:pt x="3172" y="1855"/>
                    <a:pt x="3173" y="1860"/>
                    <a:pt x="3171" y="1864"/>
                  </a:cubicBezTo>
                  <a:cubicBezTo>
                    <a:pt x="3169" y="1868"/>
                    <a:pt x="3164" y="1869"/>
                    <a:pt x="3160" y="1867"/>
                  </a:cubicBezTo>
                  <a:lnTo>
                    <a:pt x="3118" y="1842"/>
                  </a:lnTo>
                  <a:cubicBezTo>
                    <a:pt x="3114" y="1840"/>
                    <a:pt x="3113" y="1835"/>
                    <a:pt x="3115" y="1831"/>
                  </a:cubicBezTo>
                  <a:cubicBezTo>
                    <a:pt x="3117" y="1827"/>
                    <a:pt x="3122" y="1826"/>
                    <a:pt x="3126" y="1828"/>
                  </a:cubicBezTo>
                  <a:close/>
                  <a:moveTo>
                    <a:pt x="3210" y="1877"/>
                  </a:moveTo>
                  <a:lnTo>
                    <a:pt x="3252" y="1902"/>
                  </a:lnTo>
                  <a:cubicBezTo>
                    <a:pt x="3256" y="1904"/>
                    <a:pt x="3257" y="1909"/>
                    <a:pt x="3255" y="1913"/>
                  </a:cubicBezTo>
                  <a:cubicBezTo>
                    <a:pt x="3253" y="1917"/>
                    <a:pt x="3248" y="1918"/>
                    <a:pt x="3244" y="1916"/>
                  </a:cubicBezTo>
                  <a:lnTo>
                    <a:pt x="3202" y="1891"/>
                  </a:lnTo>
                  <a:cubicBezTo>
                    <a:pt x="3198" y="1889"/>
                    <a:pt x="3197" y="1884"/>
                    <a:pt x="3199" y="1880"/>
                  </a:cubicBezTo>
                  <a:cubicBezTo>
                    <a:pt x="3201" y="1876"/>
                    <a:pt x="3206" y="1875"/>
                    <a:pt x="3210" y="1877"/>
                  </a:cubicBezTo>
                  <a:close/>
                  <a:moveTo>
                    <a:pt x="3294" y="1927"/>
                  </a:moveTo>
                  <a:lnTo>
                    <a:pt x="3336" y="1951"/>
                  </a:lnTo>
                  <a:cubicBezTo>
                    <a:pt x="3340" y="1954"/>
                    <a:pt x="3341" y="1959"/>
                    <a:pt x="3339" y="1963"/>
                  </a:cubicBezTo>
                  <a:cubicBezTo>
                    <a:pt x="3337" y="1966"/>
                    <a:pt x="3332" y="1968"/>
                    <a:pt x="3328" y="1965"/>
                  </a:cubicBezTo>
                  <a:lnTo>
                    <a:pt x="3286" y="1941"/>
                  </a:lnTo>
                  <a:cubicBezTo>
                    <a:pt x="3282" y="1938"/>
                    <a:pt x="3281" y="1933"/>
                    <a:pt x="3283" y="1930"/>
                  </a:cubicBezTo>
                  <a:cubicBezTo>
                    <a:pt x="3285" y="1926"/>
                    <a:pt x="3290" y="1924"/>
                    <a:pt x="3294" y="1927"/>
                  </a:cubicBezTo>
                  <a:close/>
                  <a:moveTo>
                    <a:pt x="3378" y="1976"/>
                  </a:moveTo>
                  <a:lnTo>
                    <a:pt x="3420" y="2001"/>
                  </a:lnTo>
                  <a:cubicBezTo>
                    <a:pt x="3424" y="2003"/>
                    <a:pt x="3426" y="2008"/>
                    <a:pt x="3423" y="2012"/>
                  </a:cubicBezTo>
                  <a:cubicBezTo>
                    <a:pt x="3421" y="2016"/>
                    <a:pt x="3416" y="2017"/>
                    <a:pt x="3412" y="2015"/>
                  </a:cubicBezTo>
                  <a:lnTo>
                    <a:pt x="3370" y="1990"/>
                  </a:lnTo>
                  <a:cubicBezTo>
                    <a:pt x="3366" y="1988"/>
                    <a:pt x="3365" y="1983"/>
                    <a:pt x="3367" y="1979"/>
                  </a:cubicBezTo>
                  <a:cubicBezTo>
                    <a:pt x="3369" y="1975"/>
                    <a:pt x="3374" y="1974"/>
                    <a:pt x="3378" y="1976"/>
                  </a:cubicBezTo>
                  <a:close/>
                  <a:moveTo>
                    <a:pt x="3462" y="2025"/>
                  </a:moveTo>
                  <a:lnTo>
                    <a:pt x="3505" y="2050"/>
                  </a:lnTo>
                  <a:cubicBezTo>
                    <a:pt x="3508" y="2052"/>
                    <a:pt x="3510" y="2057"/>
                    <a:pt x="3507" y="2061"/>
                  </a:cubicBezTo>
                  <a:cubicBezTo>
                    <a:pt x="3505" y="2065"/>
                    <a:pt x="3500" y="2066"/>
                    <a:pt x="3496" y="2064"/>
                  </a:cubicBezTo>
                  <a:lnTo>
                    <a:pt x="3454" y="2039"/>
                  </a:lnTo>
                  <a:cubicBezTo>
                    <a:pt x="3450" y="2037"/>
                    <a:pt x="3449" y="2032"/>
                    <a:pt x="3451" y="2028"/>
                  </a:cubicBezTo>
                  <a:cubicBezTo>
                    <a:pt x="3454" y="2024"/>
                    <a:pt x="3459" y="2023"/>
                    <a:pt x="3462" y="2025"/>
                  </a:cubicBezTo>
                  <a:close/>
                  <a:moveTo>
                    <a:pt x="3547" y="2075"/>
                  </a:moveTo>
                  <a:lnTo>
                    <a:pt x="3589" y="2099"/>
                  </a:lnTo>
                  <a:cubicBezTo>
                    <a:pt x="3593" y="2102"/>
                    <a:pt x="3594" y="2107"/>
                    <a:pt x="3592" y="2111"/>
                  </a:cubicBezTo>
                  <a:cubicBezTo>
                    <a:pt x="3589" y="2114"/>
                    <a:pt x="3584" y="2116"/>
                    <a:pt x="3580" y="2113"/>
                  </a:cubicBezTo>
                  <a:lnTo>
                    <a:pt x="3538" y="2089"/>
                  </a:lnTo>
                  <a:cubicBezTo>
                    <a:pt x="3534" y="2087"/>
                    <a:pt x="3533" y="2082"/>
                    <a:pt x="3535" y="2078"/>
                  </a:cubicBezTo>
                  <a:cubicBezTo>
                    <a:pt x="3538" y="2074"/>
                    <a:pt x="3543" y="2073"/>
                    <a:pt x="3547" y="2075"/>
                  </a:cubicBezTo>
                  <a:close/>
                  <a:moveTo>
                    <a:pt x="3631" y="2124"/>
                  </a:moveTo>
                  <a:lnTo>
                    <a:pt x="3673" y="2149"/>
                  </a:lnTo>
                  <a:cubicBezTo>
                    <a:pt x="3677" y="2151"/>
                    <a:pt x="3678" y="2156"/>
                    <a:pt x="3676" y="2160"/>
                  </a:cubicBezTo>
                  <a:cubicBezTo>
                    <a:pt x="3673" y="2164"/>
                    <a:pt x="3668" y="2165"/>
                    <a:pt x="3665" y="2163"/>
                  </a:cubicBezTo>
                  <a:lnTo>
                    <a:pt x="3622" y="2138"/>
                  </a:lnTo>
                  <a:cubicBezTo>
                    <a:pt x="3619" y="2136"/>
                    <a:pt x="3617" y="2131"/>
                    <a:pt x="3620" y="2127"/>
                  </a:cubicBezTo>
                  <a:cubicBezTo>
                    <a:pt x="3622" y="2123"/>
                    <a:pt x="3627" y="2122"/>
                    <a:pt x="3631" y="2124"/>
                  </a:cubicBezTo>
                  <a:close/>
                  <a:moveTo>
                    <a:pt x="3715" y="2173"/>
                  </a:moveTo>
                  <a:lnTo>
                    <a:pt x="3757" y="2198"/>
                  </a:lnTo>
                  <a:cubicBezTo>
                    <a:pt x="3761" y="2200"/>
                    <a:pt x="3762" y="2205"/>
                    <a:pt x="3760" y="2209"/>
                  </a:cubicBezTo>
                  <a:cubicBezTo>
                    <a:pt x="3758" y="2213"/>
                    <a:pt x="3753" y="2214"/>
                    <a:pt x="3749" y="2212"/>
                  </a:cubicBezTo>
                  <a:lnTo>
                    <a:pt x="3707" y="2188"/>
                  </a:lnTo>
                  <a:cubicBezTo>
                    <a:pt x="3703" y="2185"/>
                    <a:pt x="3701" y="2180"/>
                    <a:pt x="3704" y="2176"/>
                  </a:cubicBezTo>
                  <a:cubicBezTo>
                    <a:pt x="3706" y="2173"/>
                    <a:pt x="3711" y="2171"/>
                    <a:pt x="3715" y="2173"/>
                  </a:cubicBezTo>
                  <a:close/>
                  <a:moveTo>
                    <a:pt x="3799" y="2223"/>
                  </a:moveTo>
                  <a:lnTo>
                    <a:pt x="3841" y="2248"/>
                  </a:lnTo>
                  <a:cubicBezTo>
                    <a:pt x="3845" y="2250"/>
                    <a:pt x="3846" y="2255"/>
                    <a:pt x="3844" y="2259"/>
                  </a:cubicBezTo>
                  <a:cubicBezTo>
                    <a:pt x="3842" y="2263"/>
                    <a:pt x="3837" y="2264"/>
                    <a:pt x="3833" y="2262"/>
                  </a:cubicBezTo>
                  <a:lnTo>
                    <a:pt x="3791" y="2237"/>
                  </a:lnTo>
                  <a:cubicBezTo>
                    <a:pt x="3787" y="2235"/>
                    <a:pt x="3786" y="2230"/>
                    <a:pt x="3788" y="2226"/>
                  </a:cubicBezTo>
                  <a:cubicBezTo>
                    <a:pt x="3790" y="2222"/>
                    <a:pt x="3795" y="2221"/>
                    <a:pt x="3799" y="2223"/>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8960" name="Freeform 46"/>
            <p:cNvSpPr>
              <a:spLocks noEditPoints="1"/>
            </p:cNvSpPr>
            <p:nvPr/>
          </p:nvSpPr>
          <p:spPr bwMode="auto">
            <a:xfrm>
              <a:off x="4327" y="1821"/>
              <a:ext cx="599" cy="375"/>
            </a:xfrm>
            <a:custGeom>
              <a:avLst/>
              <a:gdLst>
                <a:gd name="T0" fmla="*/ 0 w 3858"/>
                <a:gd name="T1" fmla="*/ 0 h 2408"/>
                <a:gd name="T2" fmla="*/ 0 w 3858"/>
                <a:gd name="T3" fmla="*/ 0 h 2408"/>
                <a:gd name="T4" fmla="*/ 0 w 3858"/>
                <a:gd name="T5" fmla="*/ 0 h 2408"/>
                <a:gd name="T6" fmla="*/ 0 w 3858"/>
                <a:gd name="T7" fmla="*/ 0 h 2408"/>
                <a:gd name="T8" fmla="*/ 0 w 3858"/>
                <a:gd name="T9" fmla="*/ 0 h 2408"/>
                <a:gd name="T10" fmla="*/ 0 w 3858"/>
                <a:gd name="T11" fmla="*/ 0 h 2408"/>
                <a:gd name="T12" fmla="*/ 0 w 3858"/>
                <a:gd name="T13" fmla="*/ 0 h 2408"/>
                <a:gd name="T14" fmla="*/ 0 w 3858"/>
                <a:gd name="T15" fmla="*/ 0 h 2408"/>
                <a:gd name="T16" fmla="*/ 0 w 3858"/>
                <a:gd name="T17" fmla="*/ 0 h 2408"/>
                <a:gd name="T18" fmla="*/ 0 w 3858"/>
                <a:gd name="T19" fmla="*/ 0 h 2408"/>
                <a:gd name="T20" fmla="*/ 0 w 3858"/>
                <a:gd name="T21" fmla="*/ 0 h 2408"/>
                <a:gd name="T22" fmla="*/ 0 w 3858"/>
                <a:gd name="T23" fmla="*/ 0 h 2408"/>
                <a:gd name="T24" fmla="*/ 0 w 3858"/>
                <a:gd name="T25" fmla="*/ 0 h 2408"/>
                <a:gd name="T26" fmla="*/ 0 w 3858"/>
                <a:gd name="T27" fmla="*/ 0 h 2408"/>
                <a:gd name="T28" fmla="*/ 0 w 3858"/>
                <a:gd name="T29" fmla="*/ 0 h 2408"/>
                <a:gd name="T30" fmla="*/ 0 w 3858"/>
                <a:gd name="T31" fmla="*/ 0 h 2408"/>
                <a:gd name="T32" fmla="*/ 0 w 3858"/>
                <a:gd name="T33" fmla="*/ 0 h 2408"/>
                <a:gd name="T34" fmla="*/ 0 w 3858"/>
                <a:gd name="T35" fmla="*/ 0 h 2408"/>
                <a:gd name="T36" fmla="*/ 0 w 3858"/>
                <a:gd name="T37" fmla="*/ 0 h 2408"/>
                <a:gd name="T38" fmla="*/ 0 w 3858"/>
                <a:gd name="T39" fmla="*/ 0 h 2408"/>
                <a:gd name="T40" fmla="*/ 0 w 3858"/>
                <a:gd name="T41" fmla="*/ 0 h 2408"/>
                <a:gd name="T42" fmla="*/ 0 w 3858"/>
                <a:gd name="T43" fmla="*/ 0 h 2408"/>
                <a:gd name="T44" fmla="*/ 0 w 3858"/>
                <a:gd name="T45" fmla="*/ 0 h 2408"/>
                <a:gd name="T46" fmla="*/ 0 w 3858"/>
                <a:gd name="T47" fmla="*/ 0 h 2408"/>
                <a:gd name="T48" fmla="*/ 0 w 3858"/>
                <a:gd name="T49" fmla="*/ 0 h 2408"/>
                <a:gd name="T50" fmla="*/ 0 w 3858"/>
                <a:gd name="T51" fmla="*/ 0 h 2408"/>
                <a:gd name="T52" fmla="*/ 0 w 3858"/>
                <a:gd name="T53" fmla="*/ 0 h 2408"/>
                <a:gd name="T54" fmla="*/ 0 w 3858"/>
                <a:gd name="T55" fmla="*/ 0 h 2408"/>
                <a:gd name="T56" fmla="*/ 0 w 3858"/>
                <a:gd name="T57" fmla="*/ 0 h 2408"/>
                <a:gd name="T58" fmla="*/ 0 w 3858"/>
                <a:gd name="T59" fmla="*/ 0 h 2408"/>
                <a:gd name="T60" fmla="*/ 0 w 3858"/>
                <a:gd name="T61" fmla="*/ 0 h 2408"/>
                <a:gd name="T62" fmla="*/ 0 w 3858"/>
                <a:gd name="T63" fmla="*/ 0 h 2408"/>
                <a:gd name="T64" fmla="*/ 0 w 3858"/>
                <a:gd name="T65" fmla="*/ 0 h 2408"/>
                <a:gd name="T66" fmla="*/ 0 w 3858"/>
                <a:gd name="T67" fmla="*/ 0 h 2408"/>
                <a:gd name="T68" fmla="*/ 0 w 3858"/>
                <a:gd name="T69" fmla="*/ 0 h 2408"/>
                <a:gd name="T70" fmla="*/ 0 w 3858"/>
                <a:gd name="T71" fmla="*/ 0 h 2408"/>
                <a:gd name="T72" fmla="*/ 0 w 3858"/>
                <a:gd name="T73" fmla="*/ 0 h 2408"/>
                <a:gd name="T74" fmla="*/ 0 w 3858"/>
                <a:gd name="T75" fmla="*/ 0 h 2408"/>
                <a:gd name="T76" fmla="*/ 0 w 3858"/>
                <a:gd name="T77" fmla="*/ 0 h 2408"/>
                <a:gd name="T78" fmla="*/ 0 w 3858"/>
                <a:gd name="T79" fmla="*/ 0 h 2408"/>
                <a:gd name="T80" fmla="*/ 0 w 3858"/>
                <a:gd name="T81" fmla="*/ 0 h 2408"/>
                <a:gd name="T82" fmla="*/ 0 w 3858"/>
                <a:gd name="T83" fmla="*/ 0 h 2408"/>
                <a:gd name="T84" fmla="*/ 0 w 3858"/>
                <a:gd name="T85" fmla="*/ 0 h 2408"/>
                <a:gd name="T86" fmla="*/ 0 w 3858"/>
                <a:gd name="T87" fmla="*/ 0 h 2408"/>
                <a:gd name="T88" fmla="*/ 0 w 3858"/>
                <a:gd name="T89" fmla="*/ 0 h 2408"/>
                <a:gd name="T90" fmla="*/ 0 w 3858"/>
                <a:gd name="T91" fmla="*/ 0 h 2408"/>
                <a:gd name="T92" fmla="*/ 0 w 3858"/>
                <a:gd name="T93" fmla="*/ 0 h 2408"/>
                <a:gd name="T94" fmla="*/ 0 w 3858"/>
                <a:gd name="T95" fmla="*/ 0 h 2408"/>
                <a:gd name="T96" fmla="*/ 0 w 3858"/>
                <a:gd name="T97" fmla="*/ 0 h 2408"/>
                <a:gd name="T98" fmla="*/ 0 w 3858"/>
                <a:gd name="T99" fmla="*/ 0 h 2408"/>
                <a:gd name="T100" fmla="*/ 0 w 3858"/>
                <a:gd name="T101" fmla="*/ 0 h 2408"/>
                <a:gd name="T102" fmla="*/ 0 w 3858"/>
                <a:gd name="T103" fmla="*/ 0 h 2408"/>
                <a:gd name="T104" fmla="*/ 0 w 3858"/>
                <a:gd name="T105" fmla="*/ 0 h 2408"/>
                <a:gd name="T106" fmla="*/ 0 w 3858"/>
                <a:gd name="T107" fmla="*/ 0 h 2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8"/>
                <a:gd name="T163" fmla="*/ 0 h 2408"/>
                <a:gd name="T164" fmla="*/ 3858 w 3858"/>
                <a:gd name="T165" fmla="*/ 2408 h 24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8" h="2408">
                  <a:moveTo>
                    <a:pt x="5" y="2392"/>
                  </a:moveTo>
                  <a:lnTo>
                    <a:pt x="46" y="2366"/>
                  </a:lnTo>
                  <a:cubicBezTo>
                    <a:pt x="50" y="2364"/>
                    <a:pt x="55" y="2365"/>
                    <a:pt x="57" y="2369"/>
                  </a:cubicBezTo>
                  <a:cubicBezTo>
                    <a:pt x="60" y="2373"/>
                    <a:pt x="59" y="2378"/>
                    <a:pt x="55" y="2380"/>
                  </a:cubicBezTo>
                  <a:lnTo>
                    <a:pt x="13" y="2406"/>
                  </a:lnTo>
                  <a:cubicBezTo>
                    <a:pt x="10" y="2408"/>
                    <a:pt x="5" y="2407"/>
                    <a:pt x="2" y="2403"/>
                  </a:cubicBezTo>
                  <a:cubicBezTo>
                    <a:pt x="0" y="2400"/>
                    <a:pt x="1" y="2395"/>
                    <a:pt x="5" y="2392"/>
                  </a:cubicBezTo>
                  <a:close/>
                  <a:moveTo>
                    <a:pt x="88" y="2341"/>
                  </a:moveTo>
                  <a:lnTo>
                    <a:pt x="129" y="2315"/>
                  </a:lnTo>
                  <a:cubicBezTo>
                    <a:pt x="133" y="2312"/>
                    <a:pt x="138" y="2314"/>
                    <a:pt x="140" y="2317"/>
                  </a:cubicBezTo>
                  <a:cubicBezTo>
                    <a:pt x="143" y="2321"/>
                    <a:pt x="141" y="2326"/>
                    <a:pt x="138" y="2329"/>
                  </a:cubicBezTo>
                  <a:lnTo>
                    <a:pt x="96" y="2354"/>
                  </a:lnTo>
                  <a:cubicBezTo>
                    <a:pt x="92" y="2357"/>
                    <a:pt x="87" y="2356"/>
                    <a:pt x="85" y="2352"/>
                  </a:cubicBezTo>
                  <a:cubicBezTo>
                    <a:pt x="83" y="2348"/>
                    <a:pt x="84" y="2343"/>
                    <a:pt x="88" y="2341"/>
                  </a:cubicBezTo>
                  <a:close/>
                  <a:moveTo>
                    <a:pt x="170" y="2289"/>
                  </a:moveTo>
                  <a:lnTo>
                    <a:pt x="212" y="2263"/>
                  </a:lnTo>
                  <a:cubicBezTo>
                    <a:pt x="216" y="2261"/>
                    <a:pt x="221" y="2262"/>
                    <a:pt x="223" y="2266"/>
                  </a:cubicBezTo>
                  <a:cubicBezTo>
                    <a:pt x="225" y="2270"/>
                    <a:pt x="224" y="2275"/>
                    <a:pt x="220" y="2277"/>
                  </a:cubicBezTo>
                  <a:lnTo>
                    <a:pt x="179" y="2303"/>
                  </a:lnTo>
                  <a:cubicBezTo>
                    <a:pt x="175" y="2305"/>
                    <a:pt x="170" y="2304"/>
                    <a:pt x="168" y="2300"/>
                  </a:cubicBezTo>
                  <a:cubicBezTo>
                    <a:pt x="165" y="2296"/>
                    <a:pt x="167" y="2291"/>
                    <a:pt x="170" y="2289"/>
                  </a:cubicBezTo>
                  <a:close/>
                  <a:moveTo>
                    <a:pt x="253" y="2238"/>
                  </a:moveTo>
                  <a:lnTo>
                    <a:pt x="295" y="2212"/>
                  </a:lnTo>
                  <a:cubicBezTo>
                    <a:pt x="298" y="2209"/>
                    <a:pt x="304" y="2211"/>
                    <a:pt x="306" y="2214"/>
                  </a:cubicBezTo>
                  <a:cubicBezTo>
                    <a:pt x="308" y="2218"/>
                    <a:pt x="307" y="2223"/>
                    <a:pt x="303" y="2226"/>
                  </a:cubicBezTo>
                  <a:lnTo>
                    <a:pt x="262" y="2251"/>
                  </a:lnTo>
                  <a:cubicBezTo>
                    <a:pt x="258" y="2254"/>
                    <a:pt x="253" y="2253"/>
                    <a:pt x="251" y="2249"/>
                  </a:cubicBezTo>
                  <a:cubicBezTo>
                    <a:pt x="248" y="2245"/>
                    <a:pt x="249" y="2240"/>
                    <a:pt x="253" y="2238"/>
                  </a:cubicBezTo>
                  <a:close/>
                  <a:moveTo>
                    <a:pt x="336" y="2186"/>
                  </a:moveTo>
                  <a:lnTo>
                    <a:pt x="377" y="2160"/>
                  </a:lnTo>
                  <a:cubicBezTo>
                    <a:pt x="381" y="2158"/>
                    <a:pt x="386" y="2159"/>
                    <a:pt x="389" y="2163"/>
                  </a:cubicBezTo>
                  <a:cubicBezTo>
                    <a:pt x="391" y="2167"/>
                    <a:pt x="390" y="2172"/>
                    <a:pt x="386" y="2174"/>
                  </a:cubicBezTo>
                  <a:lnTo>
                    <a:pt x="345" y="2200"/>
                  </a:lnTo>
                  <a:cubicBezTo>
                    <a:pt x="341" y="2202"/>
                    <a:pt x="336" y="2201"/>
                    <a:pt x="333" y="2197"/>
                  </a:cubicBezTo>
                  <a:cubicBezTo>
                    <a:pt x="331" y="2193"/>
                    <a:pt x="332" y="2188"/>
                    <a:pt x="336" y="2186"/>
                  </a:cubicBezTo>
                  <a:close/>
                  <a:moveTo>
                    <a:pt x="419" y="2134"/>
                  </a:moveTo>
                  <a:lnTo>
                    <a:pt x="460" y="2109"/>
                  </a:lnTo>
                  <a:cubicBezTo>
                    <a:pt x="464" y="2106"/>
                    <a:pt x="469" y="2108"/>
                    <a:pt x="472" y="2111"/>
                  </a:cubicBezTo>
                  <a:cubicBezTo>
                    <a:pt x="474" y="2115"/>
                    <a:pt x="473" y="2120"/>
                    <a:pt x="469" y="2123"/>
                  </a:cubicBezTo>
                  <a:lnTo>
                    <a:pt x="427" y="2148"/>
                  </a:lnTo>
                  <a:cubicBezTo>
                    <a:pt x="424" y="2151"/>
                    <a:pt x="419" y="2149"/>
                    <a:pt x="416" y="2146"/>
                  </a:cubicBezTo>
                  <a:cubicBezTo>
                    <a:pt x="414" y="2142"/>
                    <a:pt x="415" y="2137"/>
                    <a:pt x="419" y="2134"/>
                  </a:cubicBezTo>
                  <a:close/>
                  <a:moveTo>
                    <a:pt x="502" y="2083"/>
                  </a:moveTo>
                  <a:lnTo>
                    <a:pt x="543" y="2057"/>
                  </a:lnTo>
                  <a:cubicBezTo>
                    <a:pt x="547" y="2055"/>
                    <a:pt x="552" y="2056"/>
                    <a:pt x="554" y="2060"/>
                  </a:cubicBezTo>
                  <a:cubicBezTo>
                    <a:pt x="557" y="2064"/>
                    <a:pt x="556" y="2069"/>
                    <a:pt x="552" y="2071"/>
                  </a:cubicBezTo>
                  <a:lnTo>
                    <a:pt x="510" y="2097"/>
                  </a:lnTo>
                  <a:cubicBezTo>
                    <a:pt x="506" y="2099"/>
                    <a:pt x="501" y="2098"/>
                    <a:pt x="499" y="2094"/>
                  </a:cubicBezTo>
                  <a:cubicBezTo>
                    <a:pt x="497" y="2090"/>
                    <a:pt x="498" y="2085"/>
                    <a:pt x="502" y="2083"/>
                  </a:cubicBezTo>
                  <a:close/>
                  <a:moveTo>
                    <a:pt x="585" y="2031"/>
                  </a:moveTo>
                  <a:lnTo>
                    <a:pt x="626" y="2006"/>
                  </a:lnTo>
                  <a:cubicBezTo>
                    <a:pt x="630" y="2003"/>
                    <a:pt x="635" y="2004"/>
                    <a:pt x="637" y="2008"/>
                  </a:cubicBezTo>
                  <a:cubicBezTo>
                    <a:pt x="639" y="2012"/>
                    <a:pt x="638" y="2017"/>
                    <a:pt x="635" y="2019"/>
                  </a:cubicBezTo>
                  <a:lnTo>
                    <a:pt x="593" y="2045"/>
                  </a:lnTo>
                  <a:cubicBezTo>
                    <a:pt x="589" y="2048"/>
                    <a:pt x="584" y="2046"/>
                    <a:pt x="582" y="2043"/>
                  </a:cubicBezTo>
                  <a:cubicBezTo>
                    <a:pt x="580" y="2039"/>
                    <a:pt x="581" y="2034"/>
                    <a:pt x="585" y="2031"/>
                  </a:cubicBezTo>
                  <a:close/>
                  <a:moveTo>
                    <a:pt x="667" y="1980"/>
                  </a:moveTo>
                  <a:lnTo>
                    <a:pt x="709" y="1954"/>
                  </a:lnTo>
                  <a:cubicBezTo>
                    <a:pt x="713" y="1952"/>
                    <a:pt x="718" y="1953"/>
                    <a:pt x="720" y="1957"/>
                  </a:cubicBezTo>
                  <a:cubicBezTo>
                    <a:pt x="722" y="1961"/>
                    <a:pt x="721" y="1966"/>
                    <a:pt x="717" y="1968"/>
                  </a:cubicBezTo>
                  <a:lnTo>
                    <a:pt x="676" y="1994"/>
                  </a:lnTo>
                  <a:cubicBezTo>
                    <a:pt x="672" y="1996"/>
                    <a:pt x="667" y="1995"/>
                    <a:pt x="665" y="1991"/>
                  </a:cubicBezTo>
                  <a:cubicBezTo>
                    <a:pt x="662" y="1987"/>
                    <a:pt x="664" y="1982"/>
                    <a:pt x="667" y="1980"/>
                  </a:cubicBezTo>
                  <a:close/>
                  <a:moveTo>
                    <a:pt x="750" y="1928"/>
                  </a:moveTo>
                  <a:lnTo>
                    <a:pt x="792" y="1903"/>
                  </a:lnTo>
                  <a:cubicBezTo>
                    <a:pt x="795" y="1900"/>
                    <a:pt x="800" y="1901"/>
                    <a:pt x="803" y="1905"/>
                  </a:cubicBezTo>
                  <a:cubicBezTo>
                    <a:pt x="805" y="1909"/>
                    <a:pt x="804" y="1914"/>
                    <a:pt x="800" y="1916"/>
                  </a:cubicBezTo>
                  <a:lnTo>
                    <a:pt x="759" y="1942"/>
                  </a:lnTo>
                  <a:cubicBezTo>
                    <a:pt x="755" y="1945"/>
                    <a:pt x="750" y="1943"/>
                    <a:pt x="748" y="1940"/>
                  </a:cubicBezTo>
                  <a:cubicBezTo>
                    <a:pt x="745" y="1936"/>
                    <a:pt x="746" y="1931"/>
                    <a:pt x="750" y="1928"/>
                  </a:cubicBezTo>
                  <a:close/>
                  <a:moveTo>
                    <a:pt x="833" y="1877"/>
                  </a:moveTo>
                  <a:lnTo>
                    <a:pt x="874" y="1851"/>
                  </a:lnTo>
                  <a:cubicBezTo>
                    <a:pt x="878" y="1849"/>
                    <a:pt x="883" y="1850"/>
                    <a:pt x="886" y="1854"/>
                  </a:cubicBezTo>
                  <a:cubicBezTo>
                    <a:pt x="888" y="1857"/>
                    <a:pt x="887" y="1863"/>
                    <a:pt x="883" y="1865"/>
                  </a:cubicBezTo>
                  <a:lnTo>
                    <a:pt x="842" y="1891"/>
                  </a:lnTo>
                  <a:cubicBezTo>
                    <a:pt x="838" y="1893"/>
                    <a:pt x="833" y="1892"/>
                    <a:pt x="830" y="1888"/>
                  </a:cubicBezTo>
                  <a:cubicBezTo>
                    <a:pt x="828" y="1884"/>
                    <a:pt x="829" y="1879"/>
                    <a:pt x="833" y="1877"/>
                  </a:cubicBezTo>
                  <a:close/>
                  <a:moveTo>
                    <a:pt x="916" y="1825"/>
                  </a:moveTo>
                  <a:lnTo>
                    <a:pt x="957" y="1800"/>
                  </a:lnTo>
                  <a:cubicBezTo>
                    <a:pt x="961" y="1797"/>
                    <a:pt x="966" y="1798"/>
                    <a:pt x="968" y="1802"/>
                  </a:cubicBezTo>
                  <a:cubicBezTo>
                    <a:pt x="971" y="1806"/>
                    <a:pt x="970" y="1811"/>
                    <a:pt x="966" y="1813"/>
                  </a:cubicBezTo>
                  <a:lnTo>
                    <a:pt x="924" y="1839"/>
                  </a:lnTo>
                  <a:cubicBezTo>
                    <a:pt x="921" y="1841"/>
                    <a:pt x="916" y="1840"/>
                    <a:pt x="913" y="1837"/>
                  </a:cubicBezTo>
                  <a:cubicBezTo>
                    <a:pt x="911" y="1833"/>
                    <a:pt x="912" y="1828"/>
                    <a:pt x="916" y="1825"/>
                  </a:cubicBezTo>
                  <a:close/>
                  <a:moveTo>
                    <a:pt x="999" y="1774"/>
                  </a:moveTo>
                  <a:lnTo>
                    <a:pt x="1040" y="1748"/>
                  </a:lnTo>
                  <a:cubicBezTo>
                    <a:pt x="1044" y="1746"/>
                    <a:pt x="1049" y="1747"/>
                    <a:pt x="1051" y="1751"/>
                  </a:cubicBezTo>
                  <a:cubicBezTo>
                    <a:pt x="1054" y="1754"/>
                    <a:pt x="1052" y="1759"/>
                    <a:pt x="1049" y="1762"/>
                  </a:cubicBezTo>
                  <a:lnTo>
                    <a:pt x="1007" y="1788"/>
                  </a:lnTo>
                  <a:cubicBezTo>
                    <a:pt x="1003" y="1790"/>
                    <a:pt x="998" y="1789"/>
                    <a:pt x="996" y="1785"/>
                  </a:cubicBezTo>
                  <a:cubicBezTo>
                    <a:pt x="994" y="1781"/>
                    <a:pt x="995" y="1776"/>
                    <a:pt x="999" y="1774"/>
                  </a:cubicBezTo>
                  <a:close/>
                  <a:moveTo>
                    <a:pt x="1081" y="1722"/>
                  </a:moveTo>
                  <a:lnTo>
                    <a:pt x="1123" y="1696"/>
                  </a:lnTo>
                  <a:cubicBezTo>
                    <a:pt x="1127" y="1694"/>
                    <a:pt x="1132" y="1695"/>
                    <a:pt x="1134" y="1699"/>
                  </a:cubicBezTo>
                  <a:cubicBezTo>
                    <a:pt x="1136" y="1703"/>
                    <a:pt x="1135" y="1708"/>
                    <a:pt x="1131" y="1710"/>
                  </a:cubicBezTo>
                  <a:lnTo>
                    <a:pt x="1090" y="1736"/>
                  </a:lnTo>
                  <a:cubicBezTo>
                    <a:pt x="1086" y="1738"/>
                    <a:pt x="1081" y="1737"/>
                    <a:pt x="1079" y="1733"/>
                  </a:cubicBezTo>
                  <a:cubicBezTo>
                    <a:pt x="1076" y="1730"/>
                    <a:pt x="1078" y="1725"/>
                    <a:pt x="1081" y="1722"/>
                  </a:cubicBezTo>
                  <a:close/>
                  <a:moveTo>
                    <a:pt x="1164" y="1671"/>
                  </a:moveTo>
                  <a:lnTo>
                    <a:pt x="1206" y="1645"/>
                  </a:lnTo>
                  <a:cubicBezTo>
                    <a:pt x="1209" y="1643"/>
                    <a:pt x="1214" y="1644"/>
                    <a:pt x="1217" y="1648"/>
                  </a:cubicBezTo>
                  <a:cubicBezTo>
                    <a:pt x="1219" y="1651"/>
                    <a:pt x="1218" y="1656"/>
                    <a:pt x="1214" y="1659"/>
                  </a:cubicBezTo>
                  <a:lnTo>
                    <a:pt x="1173" y="1685"/>
                  </a:lnTo>
                  <a:cubicBezTo>
                    <a:pt x="1169" y="1687"/>
                    <a:pt x="1164" y="1686"/>
                    <a:pt x="1162" y="1682"/>
                  </a:cubicBezTo>
                  <a:cubicBezTo>
                    <a:pt x="1159" y="1678"/>
                    <a:pt x="1160" y="1673"/>
                    <a:pt x="1164" y="1671"/>
                  </a:cubicBezTo>
                  <a:close/>
                  <a:moveTo>
                    <a:pt x="1247" y="1619"/>
                  </a:moveTo>
                  <a:lnTo>
                    <a:pt x="1288" y="1593"/>
                  </a:lnTo>
                  <a:cubicBezTo>
                    <a:pt x="1292" y="1591"/>
                    <a:pt x="1297" y="1592"/>
                    <a:pt x="1300" y="1596"/>
                  </a:cubicBezTo>
                  <a:cubicBezTo>
                    <a:pt x="1302" y="1600"/>
                    <a:pt x="1301" y="1605"/>
                    <a:pt x="1297" y="1607"/>
                  </a:cubicBezTo>
                  <a:lnTo>
                    <a:pt x="1256" y="1633"/>
                  </a:lnTo>
                  <a:cubicBezTo>
                    <a:pt x="1252" y="1635"/>
                    <a:pt x="1247" y="1634"/>
                    <a:pt x="1244" y="1630"/>
                  </a:cubicBezTo>
                  <a:cubicBezTo>
                    <a:pt x="1242" y="1627"/>
                    <a:pt x="1243" y="1622"/>
                    <a:pt x="1247" y="1619"/>
                  </a:cubicBezTo>
                  <a:close/>
                  <a:moveTo>
                    <a:pt x="1330" y="1568"/>
                  </a:moveTo>
                  <a:lnTo>
                    <a:pt x="1371" y="1542"/>
                  </a:lnTo>
                  <a:cubicBezTo>
                    <a:pt x="1375" y="1540"/>
                    <a:pt x="1380" y="1541"/>
                    <a:pt x="1382" y="1545"/>
                  </a:cubicBezTo>
                  <a:cubicBezTo>
                    <a:pt x="1385" y="1548"/>
                    <a:pt x="1384" y="1553"/>
                    <a:pt x="1380" y="1556"/>
                  </a:cubicBezTo>
                  <a:lnTo>
                    <a:pt x="1338" y="1581"/>
                  </a:lnTo>
                  <a:cubicBezTo>
                    <a:pt x="1335" y="1584"/>
                    <a:pt x="1330" y="1583"/>
                    <a:pt x="1327" y="1579"/>
                  </a:cubicBezTo>
                  <a:cubicBezTo>
                    <a:pt x="1325" y="1575"/>
                    <a:pt x="1326" y="1570"/>
                    <a:pt x="1330" y="1568"/>
                  </a:cubicBezTo>
                  <a:close/>
                  <a:moveTo>
                    <a:pt x="1413" y="1516"/>
                  </a:moveTo>
                  <a:lnTo>
                    <a:pt x="1454" y="1490"/>
                  </a:lnTo>
                  <a:cubicBezTo>
                    <a:pt x="1458" y="1488"/>
                    <a:pt x="1463" y="1489"/>
                    <a:pt x="1465" y="1493"/>
                  </a:cubicBezTo>
                  <a:cubicBezTo>
                    <a:pt x="1468" y="1497"/>
                    <a:pt x="1466" y="1502"/>
                    <a:pt x="1463" y="1504"/>
                  </a:cubicBezTo>
                  <a:lnTo>
                    <a:pt x="1421" y="1530"/>
                  </a:lnTo>
                  <a:cubicBezTo>
                    <a:pt x="1417" y="1532"/>
                    <a:pt x="1412" y="1531"/>
                    <a:pt x="1410" y="1527"/>
                  </a:cubicBezTo>
                  <a:cubicBezTo>
                    <a:pt x="1408" y="1524"/>
                    <a:pt x="1409" y="1519"/>
                    <a:pt x="1413" y="1516"/>
                  </a:cubicBezTo>
                  <a:close/>
                  <a:moveTo>
                    <a:pt x="1495" y="1465"/>
                  </a:moveTo>
                  <a:lnTo>
                    <a:pt x="1537" y="1439"/>
                  </a:lnTo>
                  <a:cubicBezTo>
                    <a:pt x="1541" y="1436"/>
                    <a:pt x="1546" y="1438"/>
                    <a:pt x="1548" y="1441"/>
                  </a:cubicBezTo>
                  <a:cubicBezTo>
                    <a:pt x="1550" y="1445"/>
                    <a:pt x="1549" y="1450"/>
                    <a:pt x="1545" y="1453"/>
                  </a:cubicBezTo>
                  <a:lnTo>
                    <a:pt x="1504" y="1478"/>
                  </a:lnTo>
                  <a:cubicBezTo>
                    <a:pt x="1500" y="1481"/>
                    <a:pt x="1495" y="1480"/>
                    <a:pt x="1493" y="1476"/>
                  </a:cubicBezTo>
                  <a:cubicBezTo>
                    <a:pt x="1490" y="1472"/>
                    <a:pt x="1492" y="1467"/>
                    <a:pt x="1495" y="1465"/>
                  </a:cubicBezTo>
                  <a:close/>
                  <a:moveTo>
                    <a:pt x="1578" y="1413"/>
                  </a:moveTo>
                  <a:lnTo>
                    <a:pt x="1620" y="1387"/>
                  </a:lnTo>
                  <a:cubicBezTo>
                    <a:pt x="1624" y="1385"/>
                    <a:pt x="1629" y="1386"/>
                    <a:pt x="1631" y="1390"/>
                  </a:cubicBezTo>
                  <a:cubicBezTo>
                    <a:pt x="1633" y="1394"/>
                    <a:pt x="1632" y="1399"/>
                    <a:pt x="1628" y="1401"/>
                  </a:cubicBezTo>
                  <a:lnTo>
                    <a:pt x="1587" y="1427"/>
                  </a:lnTo>
                  <a:cubicBezTo>
                    <a:pt x="1583" y="1429"/>
                    <a:pt x="1578" y="1428"/>
                    <a:pt x="1576" y="1424"/>
                  </a:cubicBezTo>
                  <a:cubicBezTo>
                    <a:pt x="1573" y="1420"/>
                    <a:pt x="1574" y="1415"/>
                    <a:pt x="1578" y="1413"/>
                  </a:cubicBezTo>
                  <a:close/>
                  <a:moveTo>
                    <a:pt x="1661" y="1362"/>
                  </a:moveTo>
                  <a:lnTo>
                    <a:pt x="1703" y="1336"/>
                  </a:lnTo>
                  <a:cubicBezTo>
                    <a:pt x="1706" y="1333"/>
                    <a:pt x="1711" y="1335"/>
                    <a:pt x="1714" y="1338"/>
                  </a:cubicBezTo>
                  <a:cubicBezTo>
                    <a:pt x="1716" y="1342"/>
                    <a:pt x="1715" y="1347"/>
                    <a:pt x="1711" y="1350"/>
                  </a:cubicBezTo>
                  <a:lnTo>
                    <a:pt x="1670" y="1375"/>
                  </a:lnTo>
                  <a:cubicBezTo>
                    <a:pt x="1666" y="1378"/>
                    <a:pt x="1661" y="1377"/>
                    <a:pt x="1658" y="1373"/>
                  </a:cubicBezTo>
                  <a:cubicBezTo>
                    <a:pt x="1656" y="1369"/>
                    <a:pt x="1657" y="1364"/>
                    <a:pt x="1661" y="1362"/>
                  </a:cubicBezTo>
                  <a:close/>
                  <a:moveTo>
                    <a:pt x="1744" y="1310"/>
                  </a:moveTo>
                  <a:lnTo>
                    <a:pt x="1785" y="1284"/>
                  </a:lnTo>
                  <a:cubicBezTo>
                    <a:pt x="1789" y="1282"/>
                    <a:pt x="1794" y="1283"/>
                    <a:pt x="1797" y="1287"/>
                  </a:cubicBezTo>
                  <a:cubicBezTo>
                    <a:pt x="1799" y="1291"/>
                    <a:pt x="1798" y="1296"/>
                    <a:pt x="1794" y="1298"/>
                  </a:cubicBezTo>
                  <a:lnTo>
                    <a:pt x="1753" y="1324"/>
                  </a:lnTo>
                  <a:cubicBezTo>
                    <a:pt x="1749" y="1326"/>
                    <a:pt x="1744" y="1325"/>
                    <a:pt x="1741" y="1321"/>
                  </a:cubicBezTo>
                  <a:cubicBezTo>
                    <a:pt x="1739" y="1317"/>
                    <a:pt x="1740" y="1312"/>
                    <a:pt x="1744" y="1310"/>
                  </a:cubicBezTo>
                  <a:close/>
                  <a:moveTo>
                    <a:pt x="1827" y="1259"/>
                  </a:moveTo>
                  <a:lnTo>
                    <a:pt x="1868" y="1233"/>
                  </a:lnTo>
                  <a:cubicBezTo>
                    <a:pt x="1872" y="1230"/>
                    <a:pt x="1877" y="1232"/>
                    <a:pt x="1879" y="1235"/>
                  </a:cubicBezTo>
                  <a:cubicBezTo>
                    <a:pt x="1882" y="1239"/>
                    <a:pt x="1881" y="1244"/>
                    <a:pt x="1877" y="1247"/>
                  </a:cubicBezTo>
                  <a:lnTo>
                    <a:pt x="1835" y="1272"/>
                  </a:lnTo>
                  <a:cubicBezTo>
                    <a:pt x="1832" y="1275"/>
                    <a:pt x="1826" y="1274"/>
                    <a:pt x="1824" y="1270"/>
                  </a:cubicBezTo>
                  <a:cubicBezTo>
                    <a:pt x="1822" y="1266"/>
                    <a:pt x="1823" y="1261"/>
                    <a:pt x="1827" y="1259"/>
                  </a:cubicBezTo>
                  <a:close/>
                  <a:moveTo>
                    <a:pt x="1910" y="1207"/>
                  </a:moveTo>
                  <a:lnTo>
                    <a:pt x="1951" y="1181"/>
                  </a:lnTo>
                  <a:cubicBezTo>
                    <a:pt x="1955" y="1179"/>
                    <a:pt x="1960" y="1180"/>
                    <a:pt x="1962" y="1184"/>
                  </a:cubicBezTo>
                  <a:cubicBezTo>
                    <a:pt x="1965" y="1188"/>
                    <a:pt x="1963" y="1193"/>
                    <a:pt x="1960" y="1195"/>
                  </a:cubicBezTo>
                  <a:lnTo>
                    <a:pt x="1918" y="1221"/>
                  </a:lnTo>
                  <a:cubicBezTo>
                    <a:pt x="1914" y="1223"/>
                    <a:pt x="1909" y="1222"/>
                    <a:pt x="1907" y="1218"/>
                  </a:cubicBezTo>
                  <a:cubicBezTo>
                    <a:pt x="1905" y="1214"/>
                    <a:pt x="1906" y="1209"/>
                    <a:pt x="1910" y="1207"/>
                  </a:cubicBezTo>
                  <a:close/>
                  <a:moveTo>
                    <a:pt x="1992" y="1155"/>
                  </a:moveTo>
                  <a:lnTo>
                    <a:pt x="2034" y="1130"/>
                  </a:lnTo>
                  <a:cubicBezTo>
                    <a:pt x="2038" y="1127"/>
                    <a:pt x="2043" y="1128"/>
                    <a:pt x="2045" y="1132"/>
                  </a:cubicBezTo>
                  <a:cubicBezTo>
                    <a:pt x="2047" y="1136"/>
                    <a:pt x="2046" y="1141"/>
                    <a:pt x="2042" y="1143"/>
                  </a:cubicBezTo>
                  <a:lnTo>
                    <a:pt x="2001" y="1169"/>
                  </a:lnTo>
                  <a:cubicBezTo>
                    <a:pt x="1997" y="1172"/>
                    <a:pt x="1992" y="1170"/>
                    <a:pt x="1990" y="1167"/>
                  </a:cubicBezTo>
                  <a:cubicBezTo>
                    <a:pt x="1987" y="1163"/>
                    <a:pt x="1989" y="1158"/>
                    <a:pt x="1992" y="1155"/>
                  </a:cubicBezTo>
                  <a:close/>
                  <a:moveTo>
                    <a:pt x="2075" y="1104"/>
                  </a:moveTo>
                  <a:lnTo>
                    <a:pt x="2117" y="1078"/>
                  </a:lnTo>
                  <a:cubicBezTo>
                    <a:pt x="2120" y="1076"/>
                    <a:pt x="2125" y="1077"/>
                    <a:pt x="2128" y="1081"/>
                  </a:cubicBezTo>
                  <a:cubicBezTo>
                    <a:pt x="2130" y="1085"/>
                    <a:pt x="2129" y="1090"/>
                    <a:pt x="2125" y="1092"/>
                  </a:cubicBezTo>
                  <a:lnTo>
                    <a:pt x="2084" y="1118"/>
                  </a:lnTo>
                  <a:cubicBezTo>
                    <a:pt x="2080" y="1120"/>
                    <a:pt x="2075" y="1119"/>
                    <a:pt x="2073" y="1115"/>
                  </a:cubicBezTo>
                  <a:cubicBezTo>
                    <a:pt x="2070" y="1111"/>
                    <a:pt x="2071" y="1106"/>
                    <a:pt x="2075" y="1104"/>
                  </a:cubicBezTo>
                  <a:close/>
                  <a:moveTo>
                    <a:pt x="2158" y="1052"/>
                  </a:moveTo>
                  <a:lnTo>
                    <a:pt x="2199" y="1027"/>
                  </a:lnTo>
                  <a:cubicBezTo>
                    <a:pt x="2203" y="1024"/>
                    <a:pt x="2208" y="1025"/>
                    <a:pt x="2211" y="1029"/>
                  </a:cubicBezTo>
                  <a:cubicBezTo>
                    <a:pt x="2213" y="1033"/>
                    <a:pt x="2212" y="1038"/>
                    <a:pt x="2208" y="1040"/>
                  </a:cubicBezTo>
                  <a:lnTo>
                    <a:pt x="2167" y="1066"/>
                  </a:lnTo>
                  <a:cubicBezTo>
                    <a:pt x="2163" y="1069"/>
                    <a:pt x="2158" y="1067"/>
                    <a:pt x="2155" y="1064"/>
                  </a:cubicBezTo>
                  <a:cubicBezTo>
                    <a:pt x="2153" y="1060"/>
                    <a:pt x="2154" y="1055"/>
                    <a:pt x="2158" y="1052"/>
                  </a:cubicBezTo>
                  <a:close/>
                  <a:moveTo>
                    <a:pt x="2241" y="1001"/>
                  </a:moveTo>
                  <a:lnTo>
                    <a:pt x="2282" y="975"/>
                  </a:lnTo>
                  <a:cubicBezTo>
                    <a:pt x="2286" y="973"/>
                    <a:pt x="2291" y="974"/>
                    <a:pt x="2293" y="978"/>
                  </a:cubicBezTo>
                  <a:cubicBezTo>
                    <a:pt x="2296" y="982"/>
                    <a:pt x="2295" y="987"/>
                    <a:pt x="2291" y="989"/>
                  </a:cubicBezTo>
                  <a:lnTo>
                    <a:pt x="2249" y="1015"/>
                  </a:lnTo>
                  <a:cubicBezTo>
                    <a:pt x="2246" y="1017"/>
                    <a:pt x="2241" y="1016"/>
                    <a:pt x="2238" y="1012"/>
                  </a:cubicBezTo>
                  <a:cubicBezTo>
                    <a:pt x="2236" y="1008"/>
                    <a:pt x="2237" y="1003"/>
                    <a:pt x="2241" y="1001"/>
                  </a:cubicBezTo>
                  <a:close/>
                  <a:moveTo>
                    <a:pt x="2324" y="949"/>
                  </a:moveTo>
                  <a:lnTo>
                    <a:pt x="2365" y="924"/>
                  </a:lnTo>
                  <a:cubicBezTo>
                    <a:pt x="2369" y="921"/>
                    <a:pt x="2374" y="922"/>
                    <a:pt x="2376" y="926"/>
                  </a:cubicBezTo>
                  <a:cubicBezTo>
                    <a:pt x="2379" y="930"/>
                    <a:pt x="2377" y="935"/>
                    <a:pt x="2374" y="937"/>
                  </a:cubicBezTo>
                  <a:lnTo>
                    <a:pt x="2332" y="963"/>
                  </a:lnTo>
                  <a:cubicBezTo>
                    <a:pt x="2328" y="966"/>
                    <a:pt x="2323" y="964"/>
                    <a:pt x="2321" y="961"/>
                  </a:cubicBezTo>
                  <a:cubicBezTo>
                    <a:pt x="2319" y="957"/>
                    <a:pt x="2320" y="952"/>
                    <a:pt x="2324" y="949"/>
                  </a:cubicBezTo>
                  <a:close/>
                  <a:moveTo>
                    <a:pt x="2406" y="898"/>
                  </a:moveTo>
                  <a:lnTo>
                    <a:pt x="2448" y="872"/>
                  </a:lnTo>
                  <a:cubicBezTo>
                    <a:pt x="2452" y="870"/>
                    <a:pt x="2457" y="871"/>
                    <a:pt x="2459" y="875"/>
                  </a:cubicBezTo>
                  <a:cubicBezTo>
                    <a:pt x="2461" y="878"/>
                    <a:pt x="2460" y="883"/>
                    <a:pt x="2456" y="886"/>
                  </a:cubicBezTo>
                  <a:lnTo>
                    <a:pt x="2415" y="912"/>
                  </a:lnTo>
                  <a:cubicBezTo>
                    <a:pt x="2411" y="914"/>
                    <a:pt x="2406" y="913"/>
                    <a:pt x="2404" y="909"/>
                  </a:cubicBezTo>
                  <a:cubicBezTo>
                    <a:pt x="2401" y="905"/>
                    <a:pt x="2403" y="900"/>
                    <a:pt x="2406" y="898"/>
                  </a:cubicBezTo>
                  <a:close/>
                  <a:moveTo>
                    <a:pt x="2489" y="846"/>
                  </a:moveTo>
                  <a:lnTo>
                    <a:pt x="2531" y="821"/>
                  </a:lnTo>
                  <a:cubicBezTo>
                    <a:pt x="2534" y="818"/>
                    <a:pt x="2539" y="819"/>
                    <a:pt x="2542" y="823"/>
                  </a:cubicBezTo>
                  <a:cubicBezTo>
                    <a:pt x="2544" y="827"/>
                    <a:pt x="2543" y="832"/>
                    <a:pt x="2539" y="834"/>
                  </a:cubicBezTo>
                  <a:lnTo>
                    <a:pt x="2498" y="860"/>
                  </a:lnTo>
                  <a:cubicBezTo>
                    <a:pt x="2494" y="862"/>
                    <a:pt x="2489" y="861"/>
                    <a:pt x="2487" y="857"/>
                  </a:cubicBezTo>
                  <a:cubicBezTo>
                    <a:pt x="2484" y="854"/>
                    <a:pt x="2485" y="849"/>
                    <a:pt x="2489" y="846"/>
                  </a:cubicBezTo>
                  <a:close/>
                  <a:moveTo>
                    <a:pt x="2572" y="795"/>
                  </a:moveTo>
                  <a:lnTo>
                    <a:pt x="2613" y="769"/>
                  </a:lnTo>
                  <a:cubicBezTo>
                    <a:pt x="2617" y="767"/>
                    <a:pt x="2622" y="768"/>
                    <a:pt x="2625" y="772"/>
                  </a:cubicBezTo>
                  <a:cubicBezTo>
                    <a:pt x="2627" y="775"/>
                    <a:pt x="2626" y="780"/>
                    <a:pt x="2622" y="783"/>
                  </a:cubicBezTo>
                  <a:lnTo>
                    <a:pt x="2581" y="809"/>
                  </a:lnTo>
                  <a:cubicBezTo>
                    <a:pt x="2577" y="811"/>
                    <a:pt x="2572" y="810"/>
                    <a:pt x="2569" y="806"/>
                  </a:cubicBezTo>
                  <a:cubicBezTo>
                    <a:pt x="2567" y="802"/>
                    <a:pt x="2568" y="797"/>
                    <a:pt x="2572" y="795"/>
                  </a:cubicBezTo>
                  <a:close/>
                  <a:moveTo>
                    <a:pt x="2655" y="743"/>
                  </a:moveTo>
                  <a:lnTo>
                    <a:pt x="2696" y="717"/>
                  </a:lnTo>
                  <a:cubicBezTo>
                    <a:pt x="2700" y="715"/>
                    <a:pt x="2705" y="716"/>
                    <a:pt x="2707" y="720"/>
                  </a:cubicBezTo>
                  <a:cubicBezTo>
                    <a:pt x="2710" y="724"/>
                    <a:pt x="2709" y="729"/>
                    <a:pt x="2705" y="731"/>
                  </a:cubicBezTo>
                  <a:lnTo>
                    <a:pt x="2663" y="757"/>
                  </a:lnTo>
                  <a:cubicBezTo>
                    <a:pt x="2660" y="759"/>
                    <a:pt x="2655" y="758"/>
                    <a:pt x="2652" y="754"/>
                  </a:cubicBezTo>
                  <a:cubicBezTo>
                    <a:pt x="2650" y="751"/>
                    <a:pt x="2651" y="746"/>
                    <a:pt x="2655" y="743"/>
                  </a:cubicBezTo>
                  <a:close/>
                  <a:moveTo>
                    <a:pt x="2738" y="692"/>
                  </a:moveTo>
                  <a:lnTo>
                    <a:pt x="2779" y="666"/>
                  </a:lnTo>
                  <a:cubicBezTo>
                    <a:pt x="2783" y="664"/>
                    <a:pt x="2788" y="665"/>
                    <a:pt x="2790" y="669"/>
                  </a:cubicBezTo>
                  <a:cubicBezTo>
                    <a:pt x="2793" y="672"/>
                    <a:pt x="2791" y="677"/>
                    <a:pt x="2788" y="680"/>
                  </a:cubicBezTo>
                  <a:lnTo>
                    <a:pt x="2746" y="705"/>
                  </a:lnTo>
                  <a:cubicBezTo>
                    <a:pt x="2742" y="708"/>
                    <a:pt x="2737" y="707"/>
                    <a:pt x="2735" y="703"/>
                  </a:cubicBezTo>
                  <a:cubicBezTo>
                    <a:pt x="2733" y="699"/>
                    <a:pt x="2734" y="694"/>
                    <a:pt x="2738" y="692"/>
                  </a:cubicBezTo>
                  <a:close/>
                  <a:moveTo>
                    <a:pt x="2820" y="640"/>
                  </a:moveTo>
                  <a:lnTo>
                    <a:pt x="2862" y="614"/>
                  </a:lnTo>
                  <a:cubicBezTo>
                    <a:pt x="2866" y="612"/>
                    <a:pt x="2871" y="613"/>
                    <a:pt x="2873" y="617"/>
                  </a:cubicBezTo>
                  <a:cubicBezTo>
                    <a:pt x="2875" y="621"/>
                    <a:pt x="2874" y="626"/>
                    <a:pt x="2870" y="628"/>
                  </a:cubicBezTo>
                  <a:lnTo>
                    <a:pt x="2829" y="654"/>
                  </a:lnTo>
                  <a:cubicBezTo>
                    <a:pt x="2825" y="656"/>
                    <a:pt x="2820" y="655"/>
                    <a:pt x="2818" y="651"/>
                  </a:cubicBezTo>
                  <a:cubicBezTo>
                    <a:pt x="2816" y="648"/>
                    <a:pt x="2817" y="643"/>
                    <a:pt x="2820" y="640"/>
                  </a:cubicBezTo>
                  <a:close/>
                  <a:moveTo>
                    <a:pt x="2903" y="589"/>
                  </a:moveTo>
                  <a:lnTo>
                    <a:pt x="2945" y="563"/>
                  </a:lnTo>
                  <a:cubicBezTo>
                    <a:pt x="2949" y="560"/>
                    <a:pt x="2954" y="562"/>
                    <a:pt x="2956" y="565"/>
                  </a:cubicBezTo>
                  <a:cubicBezTo>
                    <a:pt x="2958" y="569"/>
                    <a:pt x="2957" y="574"/>
                    <a:pt x="2953" y="577"/>
                  </a:cubicBezTo>
                  <a:lnTo>
                    <a:pt x="2912" y="602"/>
                  </a:lnTo>
                  <a:cubicBezTo>
                    <a:pt x="2908" y="605"/>
                    <a:pt x="2903" y="604"/>
                    <a:pt x="2901" y="600"/>
                  </a:cubicBezTo>
                  <a:cubicBezTo>
                    <a:pt x="2898" y="596"/>
                    <a:pt x="2899" y="591"/>
                    <a:pt x="2903" y="589"/>
                  </a:cubicBezTo>
                  <a:close/>
                  <a:moveTo>
                    <a:pt x="2986" y="537"/>
                  </a:moveTo>
                  <a:lnTo>
                    <a:pt x="3028" y="511"/>
                  </a:lnTo>
                  <a:cubicBezTo>
                    <a:pt x="3031" y="509"/>
                    <a:pt x="3036" y="510"/>
                    <a:pt x="3039" y="514"/>
                  </a:cubicBezTo>
                  <a:cubicBezTo>
                    <a:pt x="3041" y="518"/>
                    <a:pt x="3040" y="523"/>
                    <a:pt x="3036" y="525"/>
                  </a:cubicBezTo>
                  <a:lnTo>
                    <a:pt x="2995" y="551"/>
                  </a:lnTo>
                  <a:cubicBezTo>
                    <a:pt x="2991" y="553"/>
                    <a:pt x="2986" y="552"/>
                    <a:pt x="2984" y="548"/>
                  </a:cubicBezTo>
                  <a:cubicBezTo>
                    <a:pt x="2981" y="544"/>
                    <a:pt x="2982" y="539"/>
                    <a:pt x="2986" y="537"/>
                  </a:cubicBezTo>
                  <a:close/>
                  <a:moveTo>
                    <a:pt x="3069" y="486"/>
                  </a:moveTo>
                  <a:lnTo>
                    <a:pt x="3110" y="460"/>
                  </a:lnTo>
                  <a:cubicBezTo>
                    <a:pt x="3114" y="457"/>
                    <a:pt x="3119" y="459"/>
                    <a:pt x="3122" y="462"/>
                  </a:cubicBezTo>
                  <a:cubicBezTo>
                    <a:pt x="3124" y="466"/>
                    <a:pt x="3123" y="471"/>
                    <a:pt x="3119" y="474"/>
                  </a:cubicBezTo>
                  <a:lnTo>
                    <a:pt x="3078" y="499"/>
                  </a:lnTo>
                  <a:cubicBezTo>
                    <a:pt x="3074" y="502"/>
                    <a:pt x="3069" y="501"/>
                    <a:pt x="3066" y="497"/>
                  </a:cubicBezTo>
                  <a:cubicBezTo>
                    <a:pt x="3064" y="493"/>
                    <a:pt x="3065" y="488"/>
                    <a:pt x="3069" y="486"/>
                  </a:cubicBezTo>
                  <a:close/>
                  <a:moveTo>
                    <a:pt x="3152" y="434"/>
                  </a:moveTo>
                  <a:lnTo>
                    <a:pt x="3193" y="408"/>
                  </a:lnTo>
                  <a:cubicBezTo>
                    <a:pt x="3197" y="406"/>
                    <a:pt x="3202" y="407"/>
                    <a:pt x="3204" y="411"/>
                  </a:cubicBezTo>
                  <a:cubicBezTo>
                    <a:pt x="3207" y="415"/>
                    <a:pt x="3206" y="420"/>
                    <a:pt x="3202" y="422"/>
                  </a:cubicBezTo>
                  <a:lnTo>
                    <a:pt x="3160" y="448"/>
                  </a:lnTo>
                  <a:cubicBezTo>
                    <a:pt x="3157" y="450"/>
                    <a:pt x="3152" y="449"/>
                    <a:pt x="3149" y="445"/>
                  </a:cubicBezTo>
                  <a:cubicBezTo>
                    <a:pt x="3147" y="441"/>
                    <a:pt x="3148" y="436"/>
                    <a:pt x="3152" y="434"/>
                  </a:cubicBezTo>
                  <a:close/>
                  <a:moveTo>
                    <a:pt x="3235" y="383"/>
                  </a:moveTo>
                  <a:lnTo>
                    <a:pt x="3276" y="357"/>
                  </a:lnTo>
                  <a:cubicBezTo>
                    <a:pt x="3280" y="354"/>
                    <a:pt x="3285" y="356"/>
                    <a:pt x="3287" y="359"/>
                  </a:cubicBezTo>
                  <a:cubicBezTo>
                    <a:pt x="3290" y="363"/>
                    <a:pt x="3288" y="368"/>
                    <a:pt x="3285" y="371"/>
                  </a:cubicBezTo>
                  <a:lnTo>
                    <a:pt x="3243" y="396"/>
                  </a:lnTo>
                  <a:cubicBezTo>
                    <a:pt x="3239" y="399"/>
                    <a:pt x="3234" y="398"/>
                    <a:pt x="3232" y="394"/>
                  </a:cubicBezTo>
                  <a:cubicBezTo>
                    <a:pt x="3230" y="390"/>
                    <a:pt x="3231" y="385"/>
                    <a:pt x="3235" y="383"/>
                  </a:cubicBezTo>
                  <a:close/>
                  <a:moveTo>
                    <a:pt x="3317" y="331"/>
                  </a:moveTo>
                  <a:lnTo>
                    <a:pt x="3359" y="305"/>
                  </a:lnTo>
                  <a:cubicBezTo>
                    <a:pt x="3363" y="303"/>
                    <a:pt x="3368" y="304"/>
                    <a:pt x="3370" y="308"/>
                  </a:cubicBezTo>
                  <a:cubicBezTo>
                    <a:pt x="3372" y="312"/>
                    <a:pt x="3371" y="317"/>
                    <a:pt x="3367" y="319"/>
                  </a:cubicBezTo>
                  <a:lnTo>
                    <a:pt x="3326" y="345"/>
                  </a:lnTo>
                  <a:cubicBezTo>
                    <a:pt x="3322" y="347"/>
                    <a:pt x="3317" y="346"/>
                    <a:pt x="3315" y="342"/>
                  </a:cubicBezTo>
                  <a:cubicBezTo>
                    <a:pt x="3312" y="338"/>
                    <a:pt x="3314" y="333"/>
                    <a:pt x="3317" y="331"/>
                  </a:cubicBezTo>
                  <a:close/>
                  <a:moveTo>
                    <a:pt x="3400" y="279"/>
                  </a:moveTo>
                  <a:lnTo>
                    <a:pt x="3442" y="254"/>
                  </a:lnTo>
                  <a:cubicBezTo>
                    <a:pt x="3445" y="251"/>
                    <a:pt x="3450" y="252"/>
                    <a:pt x="3453" y="256"/>
                  </a:cubicBezTo>
                  <a:cubicBezTo>
                    <a:pt x="3455" y="260"/>
                    <a:pt x="3454" y="265"/>
                    <a:pt x="3450" y="268"/>
                  </a:cubicBezTo>
                  <a:lnTo>
                    <a:pt x="3409" y="293"/>
                  </a:lnTo>
                  <a:cubicBezTo>
                    <a:pt x="3405" y="296"/>
                    <a:pt x="3400" y="294"/>
                    <a:pt x="3398" y="291"/>
                  </a:cubicBezTo>
                  <a:cubicBezTo>
                    <a:pt x="3395" y="287"/>
                    <a:pt x="3396" y="282"/>
                    <a:pt x="3400" y="279"/>
                  </a:cubicBezTo>
                  <a:close/>
                  <a:moveTo>
                    <a:pt x="3483" y="228"/>
                  </a:moveTo>
                  <a:lnTo>
                    <a:pt x="3524" y="202"/>
                  </a:lnTo>
                  <a:cubicBezTo>
                    <a:pt x="3528" y="200"/>
                    <a:pt x="3533" y="201"/>
                    <a:pt x="3536" y="205"/>
                  </a:cubicBezTo>
                  <a:cubicBezTo>
                    <a:pt x="3538" y="209"/>
                    <a:pt x="3537" y="214"/>
                    <a:pt x="3533" y="216"/>
                  </a:cubicBezTo>
                  <a:lnTo>
                    <a:pt x="3492" y="242"/>
                  </a:lnTo>
                  <a:cubicBezTo>
                    <a:pt x="3488" y="244"/>
                    <a:pt x="3483" y="243"/>
                    <a:pt x="3480" y="239"/>
                  </a:cubicBezTo>
                  <a:cubicBezTo>
                    <a:pt x="3478" y="235"/>
                    <a:pt x="3479" y="230"/>
                    <a:pt x="3483" y="228"/>
                  </a:cubicBezTo>
                  <a:close/>
                  <a:moveTo>
                    <a:pt x="3566" y="176"/>
                  </a:moveTo>
                  <a:lnTo>
                    <a:pt x="3607" y="151"/>
                  </a:lnTo>
                  <a:cubicBezTo>
                    <a:pt x="3611" y="148"/>
                    <a:pt x="3616" y="149"/>
                    <a:pt x="3618" y="153"/>
                  </a:cubicBezTo>
                  <a:cubicBezTo>
                    <a:pt x="3621" y="157"/>
                    <a:pt x="3620" y="162"/>
                    <a:pt x="3616" y="164"/>
                  </a:cubicBezTo>
                  <a:lnTo>
                    <a:pt x="3574" y="190"/>
                  </a:lnTo>
                  <a:cubicBezTo>
                    <a:pt x="3571" y="193"/>
                    <a:pt x="3566" y="191"/>
                    <a:pt x="3563" y="188"/>
                  </a:cubicBezTo>
                  <a:cubicBezTo>
                    <a:pt x="3561" y="184"/>
                    <a:pt x="3562" y="179"/>
                    <a:pt x="3566" y="176"/>
                  </a:cubicBezTo>
                  <a:close/>
                  <a:moveTo>
                    <a:pt x="3649" y="125"/>
                  </a:moveTo>
                  <a:lnTo>
                    <a:pt x="3690" y="99"/>
                  </a:lnTo>
                  <a:cubicBezTo>
                    <a:pt x="3694" y="97"/>
                    <a:pt x="3699" y="98"/>
                    <a:pt x="3701" y="102"/>
                  </a:cubicBezTo>
                  <a:cubicBezTo>
                    <a:pt x="3704" y="106"/>
                    <a:pt x="3702" y="111"/>
                    <a:pt x="3699" y="113"/>
                  </a:cubicBezTo>
                  <a:lnTo>
                    <a:pt x="3657" y="139"/>
                  </a:lnTo>
                  <a:cubicBezTo>
                    <a:pt x="3653" y="141"/>
                    <a:pt x="3648" y="140"/>
                    <a:pt x="3646" y="136"/>
                  </a:cubicBezTo>
                  <a:cubicBezTo>
                    <a:pt x="3644" y="132"/>
                    <a:pt x="3645" y="127"/>
                    <a:pt x="3649" y="125"/>
                  </a:cubicBezTo>
                  <a:close/>
                  <a:moveTo>
                    <a:pt x="3731" y="73"/>
                  </a:moveTo>
                  <a:lnTo>
                    <a:pt x="3773" y="48"/>
                  </a:lnTo>
                  <a:cubicBezTo>
                    <a:pt x="3777" y="45"/>
                    <a:pt x="3782" y="46"/>
                    <a:pt x="3784" y="50"/>
                  </a:cubicBezTo>
                  <a:cubicBezTo>
                    <a:pt x="3786" y="54"/>
                    <a:pt x="3785" y="59"/>
                    <a:pt x="3781" y="61"/>
                  </a:cubicBezTo>
                  <a:lnTo>
                    <a:pt x="3740" y="87"/>
                  </a:lnTo>
                  <a:cubicBezTo>
                    <a:pt x="3736" y="90"/>
                    <a:pt x="3731" y="88"/>
                    <a:pt x="3729" y="85"/>
                  </a:cubicBezTo>
                  <a:cubicBezTo>
                    <a:pt x="3726" y="81"/>
                    <a:pt x="3728" y="76"/>
                    <a:pt x="3731" y="73"/>
                  </a:cubicBezTo>
                  <a:close/>
                  <a:moveTo>
                    <a:pt x="3814" y="22"/>
                  </a:moveTo>
                  <a:lnTo>
                    <a:pt x="3845" y="3"/>
                  </a:lnTo>
                  <a:cubicBezTo>
                    <a:pt x="3849" y="0"/>
                    <a:pt x="3854" y="2"/>
                    <a:pt x="3856" y="5"/>
                  </a:cubicBezTo>
                  <a:cubicBezTo>
                    <a:pt x="3858" y="9"/>
                    <a:pt x="3857" y="14"/>
                    <a:pt x="3853" y="17"/>
                  </a:cubicBezTo>
                  <a:lnTo>
                    <a:pt x="3823" y="36"/>
                  </a:lnTo>
                  <a:cubicBezTo>
                    <a:pt x="3819" y="38"/>
                    <a:pt x="3814" y="37"/>
                    <a:pt x="3812" y="33"/>
                  </a:cubicBezTo>
                  <a:cubicBezTo>
                    <a:pt x="3809" y="29"/>
                    <a:pt x="3810" y="24"/>
                    <a:pt x="3814" y="2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38961" name="Line 47"/>
            <p:cNvSpPr>
              <a:spLocks noChangeShapeType="1"/>
            </p:cNvSpPr>
            <p:nvPr/>
          </p:nvSpPr>
          <p:spPr bwMode="auto">
            <a:xfrm flipV="1">
              <a:off x="4745" y="1685"/>
              <a:ext cx="71" cy="9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Freeform 48"/>
            <p:cNvSpPr>
              <a:spLocks/>
            </p:cNvSpPr>
            <p:nvPr/>
          </p:nvSpPr>
          <p:spPr bwMode="auto">
            <a:xfrm>
              <a:off x="4736" y="1764"/>
              <a:ext cx="18" cy="22"/>
            </a:xfrm>
            <a:custGeom>
              <a:avLst/>
              <a:gdLst>
                <a:gd name="T0" fmla="*/ 0 w 117"/>
                <a:gd name="T1" fmla="*/ 0 h 132"/>
                <a:gd name="T2" fmla="*/ 0 w 117"/>
                <a:gd name="T3" fmla="*/ 0 h 132"/>
                <a:gd name="T4" fmla="*/ 0 w 117"/>
                <a:gd name="T5" fmla="*/ 0 h 132"/>
                <a:gd name="T6" fmla="*/ 0 w 117"/>
                <a:gd name="T7" fmla="*/ 0 h 132"/>
                <a:gd name="T8" fmla="*/ 0 w 117"/>
                <a:gd name="T9" fmla="*/ 0 h 132"/>
                <a:gd name="T10" fmla="*/ 0 60000 65536"/>
                <a:gd name="T11" fmla="*/ 0 60000 65536"/>
                <a:gd name="T12" fmla="*/ 0 60000 65536"/>
                <a:gd name="T13" fmla="*/ 0 60000 65536"/>
                <a:gd name="T14" fmla="*/ 0 60000 65536"/>
                <a:gd name="T15" fmla="*/ 0 w 117"/>
                <a:gd name="T16" fmla="*/ 0 h 132"/>
                <a:gd name="T17" fmla="*/ 117 w 117"/>
                <a:gd name="T18" fmla="*/ 132 h 132"/>
              </a:gdLst>
              <a:ahLst/>
              <a:cxnLst>
                <a:cxn ang="T10">
                  <a:pos x="T0" y="T1"/>
                </a:cxn>
                <a:cxn ang="T11">
                  <a:pos x="T2" y="T3"/>
                </a:cxn>
                <a:cxn ang="T12">
                  <a:pos x="T4" y="T5"/>
                </a:cxn>
                <a:cxn ang="T13">
                  <a:pos x="T6" y="T7"/>
                </a:cxn>
                <a:cxn ang="T14">
                  <a:pos x="T8" y="T9"/>
                </a:cxn>
              </a:cxnLst>
              <a:rect l="T15" t="T16" r="T17" b="T18"/>
              <a:pathLst>
                <a:path w="117" h="132">
                  <a:moveTo>
                    <a:pt x="0" y="132"/>
                  </a:moveTo>
                  <a:lnTo>
                    <a:pt x="30" y="0"/>
                  </a:lnTo>
                  <a:cubicBezTo>
                    <a:pt x="46" y="39"/>
                    <a:pt x="78" y="68"/>
                    <a:pt x="117" y="78"/>
                  </a:cubicBezTo>
                  <a:lnTo>
                    <a:pt x="0" y="13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8963" name="Rectangle 49"/>
            <p:cNvSpPr>
              <a:spLocks noChangeArrowheads="1"/>
            </p:cNvSpPr>
            <p:nvPr/>
          </p:nvSpPr>
          <p:spPr bwMode="auto">
            <a:xfrm>
              <a:off x="4829" y="1654"/>
              <a:ext cx="4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Ideal op-amp</a:t>
              </a:r>
              <a:endParaRPr lang="en-US" sz="1800"/>
            </a:p>
          </p:txBody>
        </p:sp>
        <p:sp>
          <p:nvSpPr>
            <p:cNvPr id="38964" name="Oval 50"/>
            <p:cNvSpPr>
              <a:spLocks noChangeArrowheads="1"/>
            </p:cNvSpPr>
            <p:nvPr/>
          </p:nvSpPr>
          <p:spPr bwMode="auto">
            <a:xfrm>
              <a:off x="4472" y="1960"/>
              <a:ext cx="61" cy="65"/>
            </a:xfrm>
            <a:prstGeom prst="ellipse">
              <a:avLst/>
            </a:prstGeom>
            <a:solidFill>
              <a:srgbClr val="FFFFFF"/>
            </a:solidFill>
            <a:ln w="0">
              <a:solidFill>
                <a:srgbClr val="000000"/>
              </a:solidFill>
              <a:round/>
              <a:headEnd/>
              <a:tailEnd/>
            </a:ln>
          </p:spPr>
          <p:txBody>
            <a:bodyPr/>
            <a:lstStyle/>
            <a:p>
              <a:endParaRPr lang="en-US"/>
            </a:p>
          </p:txBody>
        </p:sp>
        <p:sp>
          <p:nvSpPr>
            <p:cNvPr id="38965" name="Oval 51"/>
            <p:cNvSpPr>
              <a:spLocks noChangeArrowheads="1"/>
            </p:cNvSpPr>
            <p:nvPr/>
          </p:nvSpPr>
          <p:spPr bwMode="auto">
            <a:xfrm>
              <a:off x="4472" y="1960"/>
              <a:ext cx="61" cy="65"/>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6" name="Line 52"/>
            <p:cNvSpPr>
              <a:spLocks noChangeShapeType="1"/>
            </p:cNvSpPr>
            <p:nvPr/>
          </p:nvSpPr>
          <p:spPr bwMode="auto">
            <a:xfrm>
              <a:off x="4860" y="1823"/>
              <a:ext cx="134"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Oval 53"/>
            <p:cNvSpPr>
              <a:spLocks noChangeArrowheads="1"/>
            </p:cNvSpPr>
            <p:nvPr/>
          </p:nvSpPr>
          <p:spPr bwMode="auto">
            <a:xfrm>
              <a:off x="4990" y="1817"/>
              <a:ext cx="9" cy="10"/>
            </a:xfrm>
            <a:prstGeom prst="ellipse">
              <a:avLst/>
            </a:prstGeom>
            <a:solidFill>
              <a:srgbClr val="FFFFFF"/>
            </a:solidFill>
            <a:ln w="0">
              <a:solidFill>
                <a:srgbClr val="000000"/>
              </a:solidFill>
              <a:round/>
              <a:headEnd/>
              <a:tailEnd/>
            </a:ln>
          </p:spPr>
          <p:txBody>
            <a:bodyPr/>
            <a:lstStyle/>
            <a:p>
              <a:endParaRPr lang="en-US"/>
            </a:p>
          </p:txBody>
        </p:sp>
        <p:sp>
          <p:nvSpPr>
            <p:cNvPr id="38968" name="Oval 54"/>
            <p:cNvSpPr>
              <a:spLocks noChangeArrowheads="1"/>
            </p:cNvSpPr>
            <p:nvPr/>
          </p:nvSpPr>
          <p:spPr bwMode="auto">
            <a:xfrm>
              <a:off x="4990" y="1817"/>
              <a:ext cx="9" cy="1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9" name="Line 55"/>
            <p:cNvSpPr>
              <a:spLocks noChangeShapeType="1"/>
            </p:cNvSpPr>
            <p:nvPr/>
          </p:nvSpPr>
          <p:spPr bwMode="auto">
            <a:xfrm flipV="1">
              <a:off x="4504" y="1977"/>
              <a:ext cx="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70" name="Line 56"/>
            <p:cNvSpPr>
              <a:spLocks noChangeShapeType="1"/>
            </p:cNvSpPr>
            <p:nvPr/>
          </p:nvSpPr>
          <p:spPr bwMode="auto">
            <a:xfrm flipV="1">
              <a:off x="4504" y="1790"/>
              <a:ext cx="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71" name="Rectangle 57"/>
            <p:cNvSpPr>
              <a:spLocks noChangeArrowheads="1"/>
            </p:cNvSpPr>
            <p:nvPr/>
          </p:nvSpPr>
          <p:spPr bwMode="auto">
            <a:xfrm>
              <a:off x="4554" y="1776"/>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r>
                <a:rPr lang="en-US" sz="1100" baseline="-25000">
                  <a:solidFill>
                    <a:srgbClr val="000000"/>
                  </a:solidFill>
                </a:rPr>
                <a:t>Bn</a:t>
              </a:r>
              <a:endParaRPr lang="en-US" sz="1100" baseline="30000">
                <a:solidFill>
                  <a:srgbClr val="000000"/>
                </a:solidFill>
              </a:endParaRPr>
            </a:p>
          </p:txBody>
        </p:sp>
        <p:sp>
          <p:nvSpPr>
            <p:cNvPr id="38972" name="Text Box 58"/>
            <p:cNvSpPr txBox="1">
              <a:spLocks noChangeArrowheads="1"/>
            </p:cNvSpPr>
            <p:nvPr/>
          </p:nvSpPr>
          <p:spPr bwMode="auto">
            <a:xfrm>
              <a:off x="5353" y="1742"/>
              <a:ext cx="2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V</a:t>
              </a:r>
              <a:r>
                <a:rPr lang="en-US" sz="1400" baseline="-25000"/>
                <a:t>O</a:t>
              </a:r>
            </a:p>
          </p:txBody>
        </p:sp>
        <p:sp>
          <p:nvSpPr>
            <p:cNvPr id="38973" name="Text Box 59"/>
            <p:cNvSpPr txBox="1">
              <a:spLocks noChangeArrowheads="1"/>
            </p:cNvSpPr>
            <p:nvPr/>
          </p:nvSpPr>
          <p:spPr bwMode="auto">
            <a:xfrm>
              <a:off x="3826" y="1515"/>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R</a:t>
              </a:r>
              <a:r>
                <a:rPr lang="en-US" sz="1400" baseline="-25000"/>
                <a:t>1</a:t>
              </a:r>
            </a:p>
          </p:txBody>
        </p:sp>
        <p:sp>
          <p:nvSpPr>
            <p:cNvPr id="38974" name="Text Box 60"/>
            <p:cNvSpPr txBox="1">
              <a:spLocks noChangeArrowheads="1"/>
            </p:cNvSpPr>
            <p:nvPr/>
          </p:nvSpPr>
          <p:spPr bwMode="auto">
            <a:xfrm>
              <a:off x="4524" y="1133"/>
              <a:ext cx="2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R</a:t>
              </a:r>
              <a:r>
                <a:rPr lang="en-US" sz="1400" baseline="-25000"/>
                <a:t>2</a:t>
              </a:r>
            </a:p>
          </p:txBody>
        </p:sp>
        <p:sp>
          <p:nvSpPr>
            <p:cNvPr id="38975" name="Text Box 62"/>
            <p:cNvSpPr txBox="1">
              <a:spLocks noChangeArrowheads="1"/>
            </p:cNvSpPr>
            <p:nvPr/>
          </p:nvSpPr>
          <p:spPr bwMode="auto">
            <a:xfrm>
              <a:off x="3751" y="2101"/>
              <a:ext cx="3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R</a:t>
              </a:r>
              <a:r>
                <a:rPr lang="en-US" sz="1400" baseline="-25000"/>
                <a:t>3</a:t>
              </a:r>
            </a:p>
          </p:txBody>
        </p:sp>
        <p:sp>
          <p:nvSpPr>
            <p:cNvPr id="38976" name="Line 63"/>
            <p:cNvSpPr>
              <a:spLocks noChangeShapeType="1"/>
            </p:cNvSpPr>
            <p:nvPr/>
          </p:nvSpPr>
          <p:spPr bwMode="auto">
            <a:xfrm flipH="1">
              <a:off x="3653" y="1734"/>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64"/>
            <p:cNvSpPr>
              <a:spLocks noChangeShapeType="1"/>
            </p:cNvSpPr>
            <p:nvPr/>
          </p:nvSpPr>
          <p:spPr bwMode="auto">
            <a:xfrm flipH="1">
              <a:off x="3973" y="1919"/>
              <a:ext cx="3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Line 65"/>
            <p:cNvSpPr>
              <a:spLocks noChangeShapeType="1"/>
            </p:cNvSpPr>
            <p:nvPr/>
          </p:nvSpPr>
          <p:spPr bwMode="auto">
            <a:xfrm flipH="1">
              <a:off x="4127" y="1349"/>
              <a:ext cx="10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9" name="Line 66"/>
            <p:cNvSpPr>
              <a:spLocks noChangeShapeType="1"/>
            </p:cNvSpPr>
            <p:nvPr/>
          </p:nvSpPr>
          <p:spPr bwMode="auto">
            <a:xfrm>
              <a:off x="3971" y="1923"/>
              <a:ext cx="0" cy="4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Line 67"/>
            <p:cNvSpPr>
              <a:spLocks noChangeShapeType="1"/>
            </p:cNvSpPr>
            <p:nvPr/>
          </p:nvSpPr>
          <p:spPr bwMode="auto">
            <a:xfrm>
              <a:off x="4131" y="1349"/>
              <a:ext cx="0"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1" name="Line 68"/>
            <p:cNvSpPr>
              <a:spLocks noChangeShapeType="1"/>
            </p:cNvSpPr>
            <p:nvPr/>
          </p:nvSpPr>
          <p:spPr bwMode="auto">
            <a:xfrm>
              <a:off x="4967" y="1824"/>
              <a:ext cx="3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69"/>
            <p:cNvSpPr>
              <a:spLocks noChangeShapeType="1"/>
            </p:cNvSpPr>
            <p:nvPr/>
          </p:nvSpPr>
          <p:spPr bwMode="auto">
            <a:xfrm>
              <a:off x="5212" y="1349"/>
              <a:ext cx="0" cy="4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Rectangle 70"/>
            <p:cNvSpPr>
              <a:spLocks noChangeArrowheads="1"/>
            </p:cNvSpPr>
            <p:nvPr/>
          </p:nvSpPr>
          <p:spPr bwMode="auto">
            <a:xfrm>
              <a:off x="4513" y="1313"/>
              <a:ext cx="223" cy="6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8984" name="Rectangle 71"/>
            <p:cNvSpPr>
              <a:spLocks noChangeArrowheads="1"/>
            </p:cNvSpPr>
            <p:nvPr/>
          </p:nvSpPr>
          <p:spPr bwMode="auto">
            <a:xfrm>
              <a:off x="3838" y="1699"/>
              <a:ext cx="222" cy="6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8985" name="Rectangle 73"/>
            <p:cNvSpPr>
              <a:spLocks noChangeArrowheads="1"/>
            </p:cNvSpPr>
            <p:nvPr/>
          </p:nvSpPr>
          <p:spPr bwMode="auto">
            <a:xfrm rot="5400000">
              <a:off x="3861" y="2158"/>
              <a:ext cx="224" cy="66"/>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8986" name="Group 74"/>
            <p:cNvGrpSpPr>
              <a:grpSpLocks/>
            </p:cNvGrpSpPr>
            <p:nvPr/>
          </p:nvGrpSpPr>
          <p:grpSpPr bwMode="auto">
            <a:xfrm>
              <a:off x="3905" y="2403"/>
              <a:ext cx="141" cy="37"/>
              <a:chOff x="1613" y="3022"/>
              <a:chExt cx="214" cy="57"/>
            </a:xfrm>
          </p:grpSpPr>
          <p:sp>
            <p:nvSpPr>
              <p:cNvPr id="38995" name="Line 75"/>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6" name="Line 76"/>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7" name="Line 77"/>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87" name="Oval 78"/>
            <p:cNvSpPr>
              <a:spLocks noChangeArrowheads="1"/>
            </p:cNvSpPr>
            <p:nvPr/>
          </p:nvSpPr>
          <p:spPr bwMode="auto">
            <a:xfrm>
              <a:off x="3721" y="1716"/>
              <a:ext cx="37" cy="37"/>
            </a:xfrm>
            <a:prstGeom prst="ellipse">
              <a:avLst/>
            </a:prstGeom>
            <a:solidFill>
              <a:schemeClr val="bg1"/>
            </a:solidFill>
            <a:ln w="9525">
              <a:solidFill>
                <a:schemeClr val="tx1"/>
              </a:solidFill>
              <a:round/>
              <a:headEnd/>
              <a:tailEnd/>
            </a:ln>
          </p:spPr>
          <p:txBody>
            <a:bodyPr wrap="none" anchor="ctr"/>
            <a:lstStyle/>
            <a:p>
              <a:endParaRPr lang="en-US"/>
            </a:p>
          </p:txBody>
        </p:sp>
        <p:sp>
          <p:nvSpPr>
            <p:cNvPr id="38988" name="Line 80"/>
            <p:cNvSpPr>
              <a:spLocks noChangeShapeType="1"/>
            </p:cNvSpPr>
            <p:nvPr/>
          </p:nvSpPr>
          <p:spPr bwMode="auto">
            <a:xfrm flipH="1">
              <a:off x="3589" y="1734"/>
              <a:ext cx="1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9" name="Line 81"/>
            <p:cNvSpPr>
              <a:spLocks noChangeShapeType="1"/>
            </p:cNvSpPr>
            <p:nvPr/>
          </p:nvSpPr>
          <p:spPr bwMode="auto">
            <a:xfrm>
              <a:off x="3585" y="1734"/>
              <a:ext cx="0" cy="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90" name="Group 83"/>
            <p:cNvGrpSpPr>
              <a:grpSpLocks/>
            </p:cNvGrpSpPr>
            <p:nvPr/>
          </p:nvGrpSpPr>
          <p:grpSpPr bwMode="auto">
            <a:xfrm>
              <a:off x="3516" y="2085"/>
              <a:ext cx="142" cy="38"/>
              <a:chOff x="1613" y="3022"/>
              <a:chExt cx="214" cy="57"/>
            </a:xfrm>
          </p:grpSpPr>
          <p:sp>
            <p:nvSpPr>
              <p:cNvPr id="38992" name="Line 84"/>
              <p:cNvSpPr>
                <a:spLocks noChangeShapeType="1"/>
              </p:cNvSpPr>
              <p:nvPr/>
            </p:nvSpPr>
            <p:spPr bwMode="auto">
              <a:xfrm flipH="1">
                <a:off x="1613" y="3022"/>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3" name="Line 85"/>
              <p:cNvSpPr>
                <a:spLocks noChangeShapeType="1"/>
              </p:cNvSpPr>
              <p:nvPr/>
            </p:nvSpPr>
            <p:spPr bwMode="auto">
              <a:xfrm flipH="1">
                <a:off x="1664" y="3044"/>
                <a:ext cx="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4" name="Line 86"/>
              <p:cNvSpPr>
                <a:spLocks noChangeShapeType="1"/>
              </p:cNvSpPr>
              <p:nvPr/>
            </p:nvSpPr>
            <p:spPr bwMode="auto">
              <a:xfrm flipH="1">
                <a:off x="1700" y="3079"/>
                <a:ext cx="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91" name="Oval 87"/>
            <p:cNvSpPr>
              <a:spLocks noChangeArrowheads="1"/>
            </p:cNvSpPr>
            <p:nvPr/>
          </p:nvSpPr>
          <p:spPr bwMode="auto">
            <a:xfrm>
              <a:off x="4360" y="1888"/>
              <a:ext cx="58" cy="64"/>
            </a:xfrm>
            <a:prstGeom prst="ellipse">
              <a:avLst/>
            </a:prstGeom>
            <a:solidFill>
              <a:schemeClr val="bg1"/>
            </a:solidFill>
            <a:ln w="11113" cap="rnd">
              <a:solidFill>
                <a:srgbClr val="000000"/>
              </a:solidFill>
              <a:round/>
              <a:headEnd/>
              <a:tailEnd/>
            </a:ln>
          </p:spPr>
          <p:txBody>
            <a:bodyPr/>
            <a:lstStyle/>
            <a:p>
              <a:endParaRPr lang="en-US"/>
            </a:p>
          </p:txBody>
        </p:sp>
      </p:grpSp>
      <p:graphicFrame>
        <p:nvGraphicFramePr>
          <p:cNvPr id="38927" name="Object 89"/>
          <p:cNvGraphicFramePr>
            <a:graphicFrameLocks noChangeAspect="1"/>
          </p:cNvGraphicFramePr>
          <p:nvPr/>
        </p:nvGraphicFramePr>
        <p:xfrm>
          <a:off x="331788" y="2667000"/>
          <a:ext cx="5103812" cy="652463"/>
        </p:xfrm>
        <a:graphic>
          <a:graphicData uri="http://schemas.openxmlformats.org/presentationml/2006/ole">
            <mc:AlternateContent xmlns:mc="http://schemas.openxmlformats.org/markup-compatibility/2006">
              <mc:Choice xmlns:v="urn:schemas-microsoft-com:vml" Requires="v">
                <p:oleObj spid="_x0000_s39105" name="Equation" r:id="rId14" imgW="3771900" imgH="482600" progId="Equation.3">
                  <p:embed/>
                </p:oleObj>
              </mc:Choice>
              <mc:Fallback>
                <p:oleObj name="Equation" r:id="rId14" imgW="3771900" imgH="482600" progId="Equation.3">
                  <p:embed/>
                  <p:pic>
                    <p:nvPicPr>
                      <p:cNvPr id="0" name="Object 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788" y="2667000"/>
                        <a:ext cx="5103812"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8" name="Object 91"/>
          <p:cNvGraphicFramePr>
            <a:graphicFrameLocks noChangeAspect="1"/>
          </p:cNvGraphicFramePr>
          <p:nvPr/>
        </p:nvGraphicFramePr>
        <p:xfrm>
          <a:off x="271463" y="4614863"/>
          <a:ext cx="5053012" cy="652462"/>
        </p:xfrm>
        <a:graphic>
          <a:graphicData uri="http://schemas.openxmlformats.org/presentationml/2006/ole">
            <mc:AlternateContent xmlns:mc="http://schemas.openxmlformats.org/markup-compatibility/2006">
              <mc:Choice xmlns:v="urn:schemas-microsoft-com:vml" Requires="v">
                <p:oleObj spid="_x0000_s39106" name="Equation" r:id="rId16" imgW="3733800" imgH="482600" progId="Equation.3">
                  <p:embed/>
                </p:oleObj>
              </mc:Choice>
              <mc:Fallback>
                <p:oleObj name="Equation" r:id="rId16" imgW="3733800" imgH="482600" progId="Equation.3">
                  <p:embed/>
                  <p:pic>
                    <p:nvPicPr>
                      <p:cNvPr id="0" name="Object 9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1463" y="4614863"/>
                        <a:ext cx="5053012"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9" name="Object 85"/>
          <p:cNvGraphicFramePr>
            <a:graphicFrameLocks noChangeAspect="1"/>
          </p:cNvGraphicFramePr>
          <p:nvPr/>
        </p:nvGraphicFramePr>
        <p:xfrm>
          <a:off x="4470400" y="1554163"/>
          <a:ext cx="1193800" cy="365125"/>
        </p:xfrm>
        <a:graphic>
          <a:graphicData uri="http://schemas.openxmlformats.org/presentationml/2006/ole">
            <mc:AlternateContent xmlns:mc="http://schemas.openxmlformats.org/markup-compatibility/2006">
              <mc:Choice xmlns:v="urn:schemas-microsoft-com:vml" Requires="v">
                <p:oleObj spid="_x0000_s39107" name="Equation" r:id="rId18" imgW="761669" imgH="228501" progId="Equation.3">
                  <p:embed/>
                </p:oleObj>
              </mc:Choice>
              <mc:Fallback>
                <p:oleObj name="Equation" r:id="rId18" imgW="761669" imgH="228501" progId="Equation.3">
                  <p:embed/>
                  <p:pic>
                    <p:nvPicPr>
                      <p:cNvPr id="0" name="Object 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70400" y="1554163"/>
                        <a:ext cx="1193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0" name="Object 86"/>
          <p:cNvGraphicFramePr>
            <a:graphicFrameLocks noChangeAspect="1"/>
          </p:cNvGraphicFramePr>
          <p:nvPr/>
        </p:nvGraphicFramePr>
        <p:xfrm>
          <a:off x="5921375" y="1539875"/>
          <a:ext cx="1117600" cy="333375"/>
        </p:xfrm>
        <a:graphic>
          <a:graphicData uri="http://schemas.openxmlformats.org/presentationml/2006/ole">
            <mc:AlternateContent xmlns:mc="http://schemas.openxmlformats.org/markup-compatibility/2006">
              <mc:Choice xmlns:v="urn:schemas-microsoft-com:vml" Requires="v">
                <p:oleObj spid="_x0000_s39108" name="Equation" r:id="rId20" imgW="736280" imgH="215806" progId="Equation.3">
                  <p:embed/>
                </p:oleObj>
              </mc:Choice>
              <mc:Fallback>
                <p:oleObj name="Equation" r:id="rId20" imgW="736280" imgH="215806" progId="Equation.3">
                  <p:embed/>
                  <p:pic>
                    <p:nvPicPr>
                      <p:cNvPr id="0" name="Object 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21375" y="1539875"/>
                        <a:ext cx="1117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1" name="Object 7"/>
          <p:cNvGraphicFramePr>
            <a:graphicFrameLocks noChangeAspect="1"/>
          </p:cNvGraphicFramePr>
          <p:nvPr/>
        </p:nvGraphicFramePr>
        <p:xfrm>
          <a:off x="3578225" y="2290763"/>
          <a:ext cx="2528888" cy="371475"/>
        </p:xfrm>
        <a:graphic>
          <a:graphicData uri="http://schemas.openxmlformats.org/presentationml/2006/ole">
            <mc:AlternateContent xmlns:mc="http://schemas.openxmlformats.org/markup-compatibility/2006">
              <mc:Choice xmlns:v="urn:schemas-microsoft-com:vml" Requires="v">
                <p:oleObj spid="_x0000_s39109" name="Equation" r:id="rId22" imgW="1625600" imgH="241300" progId="Equation.3">
                  <p:embed/>
                </p:oleObj>
              </mc:Choice>
              <mc:Fallback>
                <p:oleObj name="Equation" r:id="rId22" imgW="1625600" imgH="241300" progId="Equation.3">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78225" y="2290763"/>
                        <a:ext cx="25288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2" name="Rectangle 5"/>
          <p:cNvSpPr>
            <a:spLocks noChangeArrowheads="1"/>
          </p:cNvSpPr>
          <p:nvPr/>
        </p:nvSpPr>
        <p:spPr bwMode="auto">
          <a:xfrm>
            <a:off x="282575" y="2292350"/>
            <a:ext cx="3335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From the values for I</a:t>
            </a:r>
            <a:r>
              <a:rPr lang="en-GB" altLang="zh-CN" baseline="-25000">
                <a:ea typeface="SimSun" pitchFamily="2" charset="-122"/>
                <a:cs typeface="Times New Roman" pitchFamily="18" charset="0"/>
              </a:rPr>
              <a:t>os</a:t>
            </a:r>
            <a:r>
              <a:rPr lang="en-GB" altLang="zh-CN">
                <a:ea typeface="SimSun" pitchFamily="2" charset="-122"/>
                <a:cs typeface="Times New Roman" pitchFamily="18" charset="0"/>
              </a:rPr>
              <a:t> and I</a:t>
            </a:r>
            <a:r>
              <a:rPr lang="en-GB" altLang="zh-CN" baseline="-25000">
                <a:ea typeface="SimSun" pitchFamily="2" charset="-122"/>
                <a:cs typeface="Times New Roman" pitchFamily="18" charset="0"/>
              </a:rPr>
              <a:t>B</a:t>
            </a:r>
            <a:r>
              <a:rPr lang="en-GB" altLang="zh-CN">
                <a:ea typeface="SimSun" pitchFamily="2" charset="-122"/>
                <a:cs typeface="Times New Roman" pitchFamily="18" charset="0"/>
              </a:rPr>
              <a:t>, then</a:t>
            </a:r>
            <a:endParaRPr lang="en-GB" altLang="zh-CN">
              <a:ea typeface="SimSun" pitchFamily="2" charset="-122"/>
            </a:endParaRPr>
          </a:p>
        </p:txBody>
      </p:sp>
      <p:sp>
        <p:nvSpPr>
          <p:cNvPr id="38933" name="Rectangle 5"/>
          <p:cNvSpPr>
            <a:spLocks noChangeArrowheads="1"/>
          </p:cNvSpPr>
          <p:nvPr/>
        </p:nvSpPr>
        <p:spPr bwMode="auto">
          <a:xfrm>
            <a:off x="241300" y="1919288"/>
            <a:ext cx="923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b="1" i="1">
                <a:ea typeface="SimSun" pitchFamily="2" charset="-122"/>
                <a:cs typeface="Times New Roman" pitchFamily="18" charset="0"/>
              </a:rPr>
              <a:t>Answer</a:t>
            </a:r>
            <a:endParaRPr lang="en-GB" altLang="zh-CN" b="1" i="1">
              <a:ea typeface="SimSun"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716A30F-9983-44C5-98EF-C509D88A4CBA}" type="slidenum">
              <a:rPr lang="en-GB" altLang="en-US" sz="1200" smtClean="0">
                <a:latin typeface="Garamond" pitchFamily="18" charset="0"/>
              </a:rPr>
              <a:pPr eaLnBrk="1" hangingPunct="1"/>
              <a:t>4</a:t>
            </a:fld>
            <a:endParaRPr lang="en-GB" altLang="en-US" sz="1200" smtClean="0">
              <a:latin typeface="Garamond" pitchFamily="18" charset="0"/>
            </a:endParaRPr>
          </a:p>
        </p:txBody>
      </p:sp>
      <p:sp>
        <p:nvSpPr>
          <p:cNvPr id="512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5124" name="Text Box 4"/>
          <p:cNvSpPr txBox="1">
            <a:spLocks noChangeArrowheads="1"/>
          </p:cNvSpPr>
          <p:nvPr/>
        </p:nvSpPr>
        <p:spPr bwMode="auto">
          <a:xfrm>
            <a:off x="400050" y="914400"/>
            <a:ext cx="5360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a:ea typeface="SimSun" pitchFamily="2" charset="-122"/>
              </a:rPr>
              <a:t>Another common example – ‘cross-over’ distortion</a:t>
            </a:r>
          </a:p>
        </p:txBody>
      </p:sp>
      <p:sp>
        <p:nvSpPr>
          <p:cNvPr id="5125" name="Rectangle 6"/>
          <p:cNvSpPr>
            <a:spLocks noChangeArrowheads="1"/>
          </p:cNvSpPr>
          <p:nvPr/>
        </p:nvSpPr>
        <p:spPr bwMode="auto">
          <a:xfrm>
            <a:off x="0" y="2179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126" name="Text Box 34"/>
          <p:cNvSpPr txBox="1">
            <a:spLocks noChangeArrowheads="1"/>
          </p:cNvSpPr>
          <p:nvPr/>
        </p:nvSpPr>
        <p:spPr bwMode="auto">
          <a:xfrm>
            <a:off x="354013" y="1263650"/>
            <a:ext cx="6027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Consider the very common ‘push-pull’ circuit shown below</a:t>
            </a:r>
          </a:p>
        </p:txBody>
      </p:sp>
      <p:sp>
        <p:nvSpPr>
          <p:cNvPr id="5127" name="Text Box 35"/>
          <p:cNvSpPr txBox="1">
            <a:spLocks noChangeArrowheads="1"/>
          </p:cNvSpPr>
          <p:nvPr/>
        </p:nvSpPr>
        <p:spPr bwMode="auto">
          <a:xfrm>
            <a:off x="193675" y="5037138"/>
            <a:ext cx="87153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This is a small signal amplifier (the op-amp stage) followed by a ‘push-pull’ output stage that is two common collector (CC) stages in series across the power supply. (Note the supply voltage is balanced about ground). Because of the current gain of the CC amplifier, it is able to provide high power to the load (e.g. a loudspeaker)</a:t>
            </a:r>
          </a:p>
        </p:txBody>
      </p:sp>
      <p:grpSp>
        <p:nvGrpSpPr>
          <p:cNvPr id="5128" name="Group 40"/>
          <p:cNvGrpSpPr>
            <a:grpSpLocks/>
          </p:cNvGrpSpPr>
          <p:nvPr/>
        </p:nvGrpSpPr>
        <p:grpSpPr bwMode="auto">
          <a:xfrm>
            <a:off x="1779588" y="1763713"/>
            <a:ext cx="4530725" cy="3265487"/>
            <a:chOff x="1130" y="1251"/>
            <a:chExt cx="2854" cy="2057"/>
          </a:xfrm>
        </p:grpSpPr>
        <p:graphicFrame>
          <p:nvGraphicFramePr>
            <p:cNvPr id="5129" name="Object 5"/>
            <p:cNvGraphicFramePr>
              <a:graphicFrameLocks noChangeAspect="1"/>
            </p:cNvGraphicFramePr>
            <p:nvPr/>
          </p:nvGraphicFramePr>
          <p:xfrm>
            <a:off x="1130" y="1251"/>
            <a:ext cx="2854" cy="2057"/>
          </p:xfrm>
          <a:graphic>
            <a:graphicData uri="http://schemas.openxmlformats.org/presentationml/2006/ole">
              <mc:AlternateContent xmlns:mc="http://schemas.openxmlformats.org/markup-compatibility/2006">
                <mc:Choice xmlns:v="urn:schemas-microsoft-com:vml" Requires="v">
                  <p:oleObj spid="_x0000_s5143" r:id="rId4" imgW="3463671" imgH="2499360" progId="Visio.Drawing.6">
                    <p:embed/>
                  </p:oleObj>
                </mc:Choice>
                <mc:Fallback>
                  <p:oleObj r:id="rId4" imgW="3463671" imgH="249936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 y="1251"/>
                          <a:ext cx="2854" cy="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0" name="Rectangle 37"/>
            <p:cNvSpPr>
              <a:spLocks noChangeArrowheads="1"/>
            </p:cNvSpPr>
            <p:nvPr/>
          </p:nvSpPr>
          <p:spPr bwMode="auto">
            <a:xfrm>
              <a:off x="2728" y="2167"/>
              <a:ext cx="144" cy="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31" name="Line 38"/>
            <p:cNvSpPr>
              <a:spLocks noChangeShapeType="1"/>
            </p:cNvSpPr>
            <p:nvPr/>
          </p:nvSpPr>
          <p:spPr bwMode="auto">
            <a:xfrm>
              <a:off x="2729" y="2187"/>
              <a:ext cx="101" cy="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 name="Line 39"/>
            <p:cNvSpPr>
              <a:spLocks noChangeShapeType="1"/>
            </p:cNvSpPr>
            <p:nvPr/>
          </p:nvSpPr>
          <p:spPr bwMode="auto">
            <a:xfrm flipV="1">
              <a:off x="2721" y="2066"/>
              <a:ext cx="93" cy="43"/>
            </a:xfrm>
            <a:prstGeom prst="line">
              <a:avLst/>
            </a:prstGeom>
            <a:noFill/>
            <a:ln w="952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8FBBEDC-F482-4911-B832-755725F16C52}" type="slidenum">
              <a:rPr lang="en-GB" altLang="en-US" sz="1200" smtClean="0">
                <a:latin typeface="Garamond" pitchFamily="18" charset="0"/>
              </a:rPr>
              <a:pPr eaLnBrk="1" hangingPunct="1"/>
              <a:t>40</a:t>
            </a:fld>
            <a:endParaRPr lang="en-GB" altLang="en-US" sz="1200" smtClean="0">
              <a:latin typeface="Garamond" pitchFamily="18" charset="0"/>
            </a:endParaRPr>
          </a:p>
        </p:txBody>
      </p:sp>
      <p:sp>
        <p:nvSpPr>
          <p:cNvPr id="3993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39940" name="Group 3"/>
          <p:cNvGrpSpPr>
            <a:grpSpLocks/>
          </p:cNvGrpSpPr>
          <p:nvPr/>
        </p:nvGrpSpPr>
        <p:grpSpPr bwMode="auto">
          <a:xfrm>
            <a:off x="1471613" y="1304925"/>
            <a:ext cx="6121400" cy="1906588"/>
            <a:chOff x="927" y="822"/>
            <a:chExt cx="3856" cy="1201"/>
          </a:xfrm>
        </p:grpSpPr>
        <p:graphicFrame>
          <p:nvGraphicFramePr>
            <p:cNvPr id="39949" name="Object 4"/>
            <p:cNvGraphicFramePr>
              <a:graphicFrameLocks noChangeAspect="1"/>
            </p:cNvGraphicFramePr>
            <p:nvPr/>
          </p:nvGraphicFramePr>
          <p:xfrm>
            <a:off x="927" y="822"/>
            <a:ext cx="2564" cy="452"/>
          </p:xfrm>
          <a:graphic>
            <a:graphicData uri="http://schemas.openxmlformats.org/presentationml/2006/ole">
              <mc:AlternateContent xmlns:mc="http://schemas.openxmlformats.org/markup-compatibility/2006">
                <mc:Choice xmlns:v="urn:schemas-microsoft-com:vml" Requires="v">
                  <p:oleObj spid="_x0000_s40013" name="Equation" r:id="rId4" imgW="2730500" imgH="482600" progId="Equation.3">
                    <p:embed/>
                  </p:oleObj>
                </mc:Choice>
                <mc:Fallback>
                  <p:oleObj name="Equation" r:id="rId4" imgW="2730500" imgH="482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 y="822"/>
                          <a:ext cx="2564"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0" name="Object 5"/>
            <p:cNvGraphicFramePr>
              <a:graphicFrameLocks noChangeAspect="1"/>
            </p:cNvGraphicFramePr>
            <p:nvPr/>
          </p:nvGraphicFramePr>
          <p:xfrm>
            <a:off x="1280" y="1318"/>
            <a:ext cx="3503" cy="405"/>
          </p:xfrm>
          <a:graphic>
            <a:graphicData uri="http://schemas.openxmlformats.org/presentationml/2006/ole">
              <mc:AlternateContent xmlns:mc="http://schemas.openxmlformats.org/markup-compatibility/2006">
                <mc:Choice xmlns:v="urn:schemas-microsoft-com:vml" Requires="v">
                  <p:oleObj spid="_x0000_s40014" name="Equation" r:id="rId6" imgW="3733800" imgH="431800" progId="Equation.3">
                    <p:embed/>
                  </p:oleObj>
                </mc:Choice>
                <mc:Fallback>
                  <p:oleObj name="Equation" r:id="rId6" imgW="37338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0" y="1318"/>
                          <a:ext cx="350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1" name="Object 6"/>
            <p:cNvGraphicFramePr>
              <a:graphicFrameLocks noChangeAspect="1"/>
            </p:cNvGraphicFramePr>
            <p:nvPr/>
          </p:nvGraphicFramePr>
          <p:xfrm>
            <a:off x="1278" y="1785"/>
            <a:ext cx="2216" cy="207"/>
          </p:xfrm>
          <a:graphic>
            <a:graphicData uri="http://schemas.openxmlformats.org/presentationml/2006/ole">
              <mc:AlternateContent xmlns:mc="http://schemas.openxmlformats.org/markup-compatibility/2006">
                <mc:Choice xmlns:v="urn:schemas-microsoft-com:vml" Requires="v">
                  <p:oleObj spid="_x0000_s40015" name="Equation" r:id="rId8" imgW="2451100" imgH="228600" progId="Equation.3">
                    <p:embed/>
                  </p:oleObj>
                </mc:Choice>
                <mc:Fallback>
                  <p:oleObj name="Equation" r:id="rId8" imgW="245110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8" y="1785"/>
                          <a:ext cx="22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2" name="Line 7"/>
            <p:cNvSpPr>
              <a:spLocks noChangeShapeType="1"/>
            </p:cNvSpPr>
            <p:nvPr/>
          </p:nvSpPr>
          <p:spPr bwMode="auto">
            <a:xfrm flipH="1">
              <a:off x="2844" y="2023"/>
              <a:ext cx="4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1" name="Group 8"/>
          <p:cNvGrpSpPr>
            <a:grpSpLocks/>
          </p:cNvGrpSpPr>
          <p:nvPr/>
        </p:nvGrpSpPr>
        <p:grpSpPr bwMode="auto">
          <a:xfrm>
            <a:off x="1433513" y="3446463"/>
            <a:ext cx="5011737" cy="1687512"/>
            <a:chOff x="903" y="2171"/>
            <a:chExt cx="3157" cy="1063"/>
          </a:xfrm>
        </p:grpSpPr>
        <p:graphicFrame>
          <p:nvGraphicFramePr>
            <p:cNvPr id="39945" name="Object 9"/>
            <p:cNvGraphicFramePr>
              <a:graphicFrameLocks noChangeAspect="1"/>
            </p:cNvGraphicFramePr>
            <p:nvPr/>
          </p:nvGraphicFramePr>
          <p:xfrm>
            <a:off x="903" y="2171"/>
            <a:ext cx="2551" cy="452"/>
          </p:xfrm>
          <a:graphic>
            <a:graphicData uri="http://schemas.openxmlformats.org/presentationml/2006/ole">
              <mc:AlternateContent xmlns:mc="http://schemas.openxmlformats.org/markup-compatibility/2006">
                <mc:Choice xmlns:v="urn:schemas-microsoft-com:vml" Requires="v">
                  <p:oleObj spid="_x0000_s40016" name="Equation" r:id="rId10" imgW="2717800" imgH="482600" progId="Equation.3">
                    <p:embed/>
                  </p:oleObj>
                </mc:Choice>
                <mc:Fallback>
                  <p:oleObj name="Equation" r:id="rId10" imgW="2717800" imgH="482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3" y="2171"/>
                          <a:ext cx="2551"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6" name="Object 10"/>
            <p:cNvGraphicFramePr>
              <a:graphicFrameLocks noChangeAspect="1"/>
            </p:cNvGraphicFramePr>
            <p:nvPr/>
          </p:nvGraphicFramePr>
          <p:xfrm>
            <a:off x="1223" y="2655"/>
            <a:ext cx="2837" cy="209"/>
          </p:xfrm>
          <a:graphic>
            <a:graphicData uri="http://schemas.openxmlformats.org/presentationml/2006/ole">
              <mc:AlternateContent xmlns:mc="http://schemas.openxmlformats.org/markup-compatibility/2006">
                <mc:Choice xmlns:v="urn:schemas-microsoft-com:vml" Requires="v">
                  <p:oleObj spid="_x0000_s40017" name="Equation" r:id="rId12" imgW="3124200" imgH="228600" progId="Equation.3">
                    <p:embed/>
                  </p:oleObj>
                </mc:Choice>
                <mc:Fallback>
                  <p:oleObj name="Equation" r:id="rId12" imgW="3124200" imgH="2286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3" y="2655"/>
                          <a:ext cx="283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7" name="Object 11"/>
            <p:cNvGraphicFramePr>
              <a:graphicFrameLocks noChangeAspect="1"/>
            </p:cNvGraphicFramePr>
            <p:nvPr/>
          </p:nvGraphicFramePr>
          <p:xfrm>
            <a:off x="1227" y="2997"/>
            <a:ext cx="1958" cy="205"/>
          </p:xfrm>
          <a:graphic>
            <a:graphicData uri="http://schemas.openxmlformats.org/presentationml/2006/ole">
              <mc:AlternateContent xmlns:mc="http://schemas.openxmlformats.org/markup-compatibility/2006">
                <mc:Choice xmlns:v="urn:schemas-microsoft-com:vml" Requires="v">
                  <p:oleObj spid="_x0000_s40018" name="Equation" r:id="rId14" imgW="2184400" imgH="228600" progId="Equation.3">
                    <p:embed/>
                  </p:oleObj>
                </mc:Choice>
                <mc:Fallback>
                  <p:oleObj name="Equation" r:id="rId14" imgW="2184400" imgH="2286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7" y="2997"/>
                          <a:ext cx="195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8" name="Line 12"/>
            <p:cNvSpPr>
              <a:spLocks noChangeShapeType="1"/>
            </p:cNvSpPr>
            <p:nvPr/>
          </p:nvSpPr>
          <p:spPr bwMode="auto">
            <a:xfrm flipH="1">
              <a:off x="2722" y="3234"/>
              <a:ext cx="4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2" name="Text Box 13"/>
          <p:cNvSpPr txBox="1">
            <a:spLocks noChangeArrowheads="1"/>
          </p:cNvSpPr>
          <p:nvPr/>
        </p:nvSpPr>
        <p:spPr bwMode="auto">
          <a:xfrm>
            <a:off x="539750" y="5392738"/>
            <a:ext cx="7778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Most probable value for V</a:t>
            </a:r>
            <a:r>
              <a:rPr lang="en-GB" altLang="zh-CN" baseline="-25000">
                <a:ea typeface="SimSun" pitchFamily="2" charset="-122"/>
              </a:rPr>
              <a:t>O</a:t>
            </a:r>
            <a:r>
              <a:rPr lang="en-GB" altLang="zh-CN">
                <a:ea typeface="SimSun" pitchFamily="2" charset="-122"/>
              </a:rPr>
              <a:t> is half way through this range i.e. 0 mV</a:t>
            </a:r>
          </a:p>
        </p:txBody>
      </p:sp>
      <p:sp>
        <p:nvSpPr>
          <p:cNvPr id="39943" name="Text Box 14"/>
          <p:cNvSpPr txBox="1">
            <a:spLocks noChangeArrowheads="1"/>
          </p:cNvSpPr>
          <p:nvPr/>
        </p:nvSpPr>
        <p:spPr bwMode="auto">
          <a:xfrm>
            <a:off x="584200" y="823913"/>
            <a:ext cx="5541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that if we choose R</a:t>
            </a:r>
            <a:r>
              <a:rPr lang="en-GB" altLang="zh-CN" baseline="-25000">
                <a:ea typeface="SimSun" pitchFamily="2" charset="-122"/>
              </a:rPr>
              <a:t>3</a:t>
            </a:r>
            <a:r>
              <a:rPr lang="en-GB" altLang="zh-CN">
                <a:ea typeface="SimSun" pitchFamily="2" charset="-122"/>
              </a:rPr>
              <a:t> = R</a:t>
            </a:r>
            <a:r>
              <a:rPr lang="en-GB" altLang="zh-CN" baseline="-25000">
                <a:ea typeface="SimSun" pitchFamily="2" charset="-122"/>
              </a:rPr>
              <a:t>1</a:t>
            </a:r>
            <a:r>
              <a:rPr lang="en-GB" altLang="zh-CN">
                <a:ea typeface="SimSun" pitchFamily="2" charset="-122"/>
              </a:rPr>
              <a:t>//R</a:t>
            </a:r>
            <a:r>
              <a:rPr lang="en-GB" altLang="zh-CN" baseline="-25000">
                <a:ea typeface="SimSun" pitchFamily="2" charset="-122"/>
              </a:rPr>
              <a:t>2</a:t>
            </a:r>
            <a:r>
              <a:rPr lang="en-GB" altLang="zh-CN">
                <a:ea typeface="SimSun" pitchFamily="2" charset="-122"/>
              </a:rPr>
              <a:t> = R = 30k</a:t>
            </a:r>
            <a:r>
              <a:rPr lang="el-GR">
                <a:cs typeface="Arial" charset="0"/>
              </a:rPr>
              <a:t>Ω</a:t>
            </a:r>
            <a:r>
              <a:rPr lang="en-US">
                <a:cs typeface="Arial" charset="0"/>
              </a:rPr>
              <a:t> </a:t>
            </a:r>
            <a:r>
              <a:rPr lang="en-GB" altLang="zh-CN">
                <a:ea typeface="SimSun" pitchFamily="2" charset="-122"/>
              </a:rPr>
              <a:t> then:</a:t>
            </a:r>
          </a:p>
        </p:txBody>
      </p:sp>
      <p:sp>
        <p:nvSpPr>
          <p:cNvPr id="39944" name="Text Box 15"/>
          <p:cNvSpPr txBox="1">
            <a:spLocks noChangeArrowheads="1"/>
          </p:cNvSpPr>
          <p:nvPr/>
        </p:nvSpPr>
        <p:spPr bwMode="auto">
          <a:xfrm>
            <a:off x="517525" y="5745163"/>
            <a:ext cx="8361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NB Much better than previous case where there was no possibility at all that could be zero.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A4B3E64-E038-4D29-A8FA-8E99F65E87BC}" type="slidenum">
              <a:rPr lang="en-GB" altLang="en-US" sz="1200" smtClean="0">
                <a:latin typeface="Garamond" pitchFamily="18" charset="0"/>
              </a:rPr>
              <a:pPr eaLnBrk="1" hangingPunct="1"/>
              <a:t>41</a:t>
            </a:fld>
            <a:endParaRPr lang="en-GB" altLang="en-US" sz="1200" smtClean="0">
              <a:latin typeface="Garamond" pitchFamily="18" charset="0"/>
            </a:endParaRPr>
          </a:p>
        </p:txBody>
      </p:sp>
      <p:sp>
        <p:nvSpPr>
          <p:cNvPr id="4096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40964" name="Text Box 3"/>
          <p:cNvSpPr txBox="1">
            <a:spLocks noChangeArrowheads="1"/>
          </p:cNvSpPr>
          <p:nvPr/>
        </p:nvSpPr>
        <p:spPr bwMode="auto">
          <a:xfrm>
            <a:off x="539750" y="855663"/>
            <a:ext cx="732790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i="1" u="sng">
                <a:ea typeface="SimSun" pitchFamily="2" charset="-122"/>
              </a:rPr>
              <a:t>N.B.</a:t>
            </a:r>
            <a:r>
              <a:rPr lang="en-GB" altLang="zh-CN">
                <a:ea typeface="SimSun" pitchFamily="2" charset="-122"/>
              </a:rPr>
              <a:t> </a:t>
            </a:r>
          </a:p>
          <a:p>
            <a:pPr eaLnBrk="1" hangingPunct="1">
              <a:spcBef>
                <a:spcPct val="50000"/>
              </a:spcBef>
            </a:pPr>
            <a:r>
              <a:rPr lang="en-GB" altLang="zh-CN">
                <a:ea typeface="SimSun" pitchFamily="2" charset="-122"/>
              </a:rPr>
              <a:t>It is important to remember that we are dealing here with DC quantities for V</a:t>
            </a:r>
            <a:r>
              <a:rPr lang="en-GB" altLang="zh-CN" baseline="-25000">
                <a:ea typeface="SimSun" pitchFamily="2" charset="-122"/>
              </a:rPr>
              <a:t>OS</a:t>
            </a:r>
            <a:r>
              <a:rPr lang="en-GB" altLang="zh-CN">
                <a:ea typeface="SimSun" pitchFamily="2" charset="-122"/>
              </a:rPr>
              <a:t> and I</a:t>
            </a:r>
            <a:r>
              <a:rPr lang="en-GB" altLang="zh-CN" baseline="-25000">
                <a:ea typeface="SimSun" pitchFamily="2" charset="-122"/>
              </a:rPr>
              <a:t>Bp</a:t>
            </a:r>
            <a:r>
              <a:rPr lang="en-GB" altLang="zh-CN">
                <a:ea typeface="SimSun" pitchFamily="2" charset="-122"/>
              </a:rPr>
              <a:t> and I</a:t>
            </a:r>
            <a:r>
              <a:rPr lang="en-GB" altLang="zh-CN" baseline="-25000">
                <a:ea typeface="SimSun" pitchFamily="2" charset="-122"/>
              </a:rPr>
              <a:t>Bp</a:t>
            </a:r>
            <a:r>
              <a:rPr lang="en-GB" altLang="zh-CN">
                <a:ea typeface="SimSun" pitchFamily="2" charset="-122"/>
              </a:rPr>
              <a:t>. </a:t>
            </a:r>
            <a:r>
              <a:rPr lang="en-GB" altLang="zh-CN" b="1" i="1" u="sng">
                <a:ea typeface="SimSun" pitchFamily="2" charset="-122"/>
              </a:rPr>
              <a:t>The analysis must consider only DC paths</a:t>
            </a:r>
            <a:r>
              <a:rPr lang="en-GB" altLang="zh-CN" u="sng">
                <a:ea typeface="SimSun" pitchFamily="2" charset="-122"/>
              </a:rPr>
              <a:t>.</a:t>
            </a:r>
            <a:r>
              <a:rPr lang="en-GB" altLang="zh-CN">
                <a:ea typeface="SimSun" pitchFamily="2" charset="-122"/>
              </a:rPr>
              <a:t> If capacitors are present then the analysis must treat them as OPEN CIRCUIT because they block DC.</a:t>
            </a:r>
            <a:endParaRPr lang="en-GB" altLang="zh-CN" baseline="-25000">
              <a:ea typeface="SimSun" pitchFamily="2" charset="-122"/>
            </a:endParaRPr>
          </a:p>
        </p:txBody>
      </p:sp>
      <p:graphicFrame>
        <p:nvGraphicFramePr>
          <p:cNvPr id="40965" name="Object 4"/>
          <p:cNvGraphicFramePr>
            <a:graphicFrameLocks noChangeAspect="1"/>
          </p:cNvGraphicFramePr>
          <p:nvPr/>
        </p:nvGraphicFramePr>
        <p:xfrm>
          <a:off x="4948238" y="2301875"/>
          <a:ext cx="2355850" cy="1749425"/>
        </p:xfrm>
        <a:graphic>
          <a:graphicData uri="http://schemas.openxmlformats.org/presentationml/2006/ole">
            <mc:AlternateContent xmlns:mc="http://schemas.openxmlformats.org/markup-compatibility/2006">
              <mc:Choice xmlns:v="urn:schemas-microsoft-com:vml" Requires="v">
                <p:oleObj spid="_x0000_s40995" r:id="rId4" imgW="2337816" imgH="1735734" progId="Visio.Drawing.6">
                  <p:embed/>
                </p:oleObj>
              </mc:Choice>
              <mc:Fallback>
                <p:oleObj r:id="rId4" imgW="2337816" imgH="1735734"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8238" y="2301875"/>
                        <a:ext cx="23558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Text Box 5"/>
          <p:cNvSpPr txBox="1">
            <a:spLocks noChangeArrowheads="1"/>
          </p:cNvSpPr>
          <p:nvPr/>
        </p:nvSpPr>
        <p:spPr bwMode="auto">
          <a:xfrm>
            <a:off x="569913" y="2635250"/>
            <a:ext cx="38020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in this circuit we make R</a:t>
            </a:r>
            <a:r>
              <a:rPr lang="en-GB" altLang="zh-CN" baseline="-25000">
                <a:ea typeface="SimSun" pitchFamily="2" charset="-122"/>
              </a:rPr>
              <a:t>3 </a:t>
            </a:r>
            <a:r>
              <a:rPr lang="en-GB" altLang="zh-CN">
                <a:ea typeface="SimSun" pitchFamily="2" charset="-122"/>
              </a:rPr>
              <a:t>= R</a:t>
            </a:r>
            <a:r>
              <a:rPr lang="en-GB" altLang="zh-CN" baseline="-25000">
                <a:ea typeface="SimSun" pitchFamily="2" charset="-122"/>
              </a:rPr>
              <a:t>1</a:t>
            </a:r>
            <a:r>
              <a:rPr lang="en-GB" altLang="zh-CN">
                <a:ea typeface="SimSun" pitchFamily="2" charset="-122"/>
              </a:rPr>
              <a:t>//R</a:t>
            </a:r>
            <a:r>
              <a:rPr lang="en-GB" altLang="zh-CN" baseline="-25000">
                <a:ea typeface="SimSun" pitchFamily="2" charset="-122"/>
              </a:rPr>
              <a:t>2</a:t>
            </a:r>
            <a:r>
              <a:rPr lang="en-GB" altLang="zh-CN">
                <a:ea typeface="SimSun" pitchFamily="2" charset="-122"/>
              </a:rPr>
              <a:t> so that the DC paths resistances seen be the bias currents I</a:t>
            </a:r>
            <a:r>
              <a:rPr lang="en-GB" altLang="zh-CN" baseline="-25000">
                <a:ea typeface="SimSun" pitchFamily="2" charset="-122"/>
              </a:rPr>
              <a:t>Bp</a:t>
            </a:r>
            <a:r>
              <a:rPr lang="en-GB" altLang="zh-CN">
                <a:ea typeface="SimSun" pitchFamily="2" charset="-122"/>
              </a:rPr>
              <a:t> and I</a:t>
            </a:r>
            <a:r>
              <a:rPr lang="en-GB" altLang="zh-CN" baseline="-25000">
                <a:ea typeface="SimSun" pitchFamily="2" charset="-122"/>
              </a:rPr>
              <a:t>Bn</a:t>
            </a:r>
            <a:r>
              <a:rPr lang="en-GB" altLang="zh-CN">
                <a:ea typeface="SimSun" pitchFamily="2" charset="-122"/>
              </a:rPr>
              <a:t> are equal</a:t>
            </a:r>
            <a:endParaRPr lang="en-GB" altLang="zh-CN" baseline="-25000">
              <a:ea typeface="SimSun" pitchFamily="2" charset="-122"/>
            </a:endParaRPr>
          </a:p>
        </p:txBody>
      </p:sp>
      <p:sp>
        <p:nvSpPr>
          <p:cNvPr id="40967" name="Text Box 6"/>
          <p:cNvSpPr txBox="1">
            <a:spLocks noChangeArrowheads="1"/>
          </p:cNvSpPr>
          <p:nvPr/>
        </p:nvSpPr>
        <p:spPr bwMode="auto">
          <a:xfrm>
            <a:off x="542925" y="4271963"/>
            <a:ext cx="38020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dirty="0">
                <a:ea typeface="SimSun" pitchFamily="2" charset="-122"/>
              </a:rPr>
              <a:t>But in this circuit we make R</a:t>
            </a:r>
            <a:r>
              <a:rPr lang="en-GB" altLang="zh-CN" baseline="-25000" dirty="0">
                <a:ea typeface="SimSun" pitchFamily="2" charset="-122"/>
              </a:rPr>
              <a:t>3</a:t>
            </a:r>
            <a:r>
              <a:rPr lang="en-GB" altLang="zh-CN" dirty="0">
                <a:ea typeface="SimSun" pitchFamily="2" charset="-122"/>
              </a:rPr>
              <a:t> = R</a:t>
            </a:r>
            <a:r>
              <a:rPr lang="en-GB" altLang="zh-CN" baseline="-25000" dirty="0">
                <a:ea typeface="SimSun" pitchFamily="2" charset="-122"/>
              </a:rPr>
              <a:t>2</a:t>
            </a:r>
            <a:r>
              <a:rPr lang="en-GB" altLang="zh-CN" dirty="0">
                <a:ea typeface="SimSun" pitchFamily="2" charset="-122"/>
              </a:rPr>
              <a:t> because the capacitor blocks the DC path through R</a:t>
            </a:r>
            <a:r>
              <a:rPr lang="en-GB" altLang="zh-CN" baseline="-25000" dirty="0">
                <a:ea typeface="SimSun" pitchFamily="2" charset="-122"/>
              </a:rPr>
              <a:t>1</a:t>
            </a:r>
          </a:p>
        </p:txBody>
      </p:sp>
      <p:grpSp>
        <p:nvGrpSpPr>
          <p:cNvPr id="40968" name="Group 7"/>
          <p:cNvGrpSpPr>
            <a:grpSpLocks/>
          </p:cNvGrpSpPr>
          <p:nvPr/>
        </p:nvGrpSpPr>
        <p:grpSpPr bwMode="auto">
          <a:xfrm>
            <a:off x="4833938" y="4048125"/>
            <a:ext cx="2578100" cy="1914525"/>
            <a:chOff x="3045" y="2550"/>
            <a:chExt cx="1804" cy="1340"/>
          </a:xfrm>
        </p:grpSpPr>
        <p:grpSp>
          <p:nvGrpSpPr>
            <p:cNvPr id="40969" name="Group 8"/>
            <p:cNvGrpSpPr>
              <a:grpSpLocks/>
            </p:cNvGrpSpPr>
            <p:nvPr/>
          </p:nvGrpSpPr>
          <p:grpSpPr bwMode="auto">
            <a:xfrm>
              <a:off x="3045" y="2550"/>
              <a:ext cx="1804" cy="1340"/>
              <a:chOff x="3045" y="2550"/>
              <a:chExt cx="1804" cy="1340"/>
            </a:xfrm>
          </p:grpSpPr>
          <p:graphicFrame>
            <p:nvGraphicFramePr>
              <p:cNvPr id="40971" name="Object 9"/>
              <p:cNvGraphicFramePr>
                <a:graphicFrameLocks noChangeAspect="1"/>
              </p:cNvGraphicFramePr>
              <p:nvPr/>
            </p:nvGraphicFramePr>
            <p:xfrm>
              <a:off x="3045" y="2550"/>
              <a:ext cx="1804" cy="1340"/>
            </p:xfrm>
            <a:graphic>
              <a:graphicData uri="http://schemas.openxmlformats.org/presentationml/2006/ole">
                <mc:AlternateContent xmlns:mc="http://schemas.openxmlformats.org/markup-compatibility/2006">
                  <mc:Choice xmlns:v="urn:schemas-microsoft-com:vml" Requires="v">
                    <p:oleObj spid="_x0000_s40996" r:id="rId6" imgW="2337816" imgH="1735734" progId="Visio.Drawing.6">
                      <p:embed/>
                    </p:oleObj>
                  </mc:Choice>
                  <mc:Fallback>
                    <p:oleObj r:id="rId6" imgW="2337816" imgH="1735734" progId="Visio.Drawing.6">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5" y="2550"/>
                            <a:ext cx="1804" cy="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2" name="Rectangle 10"/>
              <p:cNvSpPr>
                <a:spLocks noChangeArrowheads="1"/>
              </p:cNvSpPr>
              <p:nvPr/>
            </p:nvSpPr>
            <p:spPr bwMode="auto">
              <a:xfrm>
                <a:off x="4303" y="3657"/>
                <a:ext cx="145" cy="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0973" name="Line 11"/>
              <p:cNvSpPr>
                <a:spLocks noChangeShapeType="1"/>
              </p:cNvSpPr>
              <p:nvPr/>
            </p:nvSpPr>
            <p:spPr bwMode="auto">
              <a:xfrm flipH="1">
                <a:off x="4296" y="3657"/>
                <a:ext cx="1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Line 12"/>
              <p:cNvSpPr>
                <a:spLocks noChangeShapeType="1"/>
              </p:cNvSpPr>
              <p:nvPr/>
            </p:nvSpPr>
            <p:spPr bwMode="auto">
              <a:xfrm flipH="1">
                <a:off x="4294" y="3710"/>
                <a:ext cx="1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0" name="Text Box 13"/>
            <p:cNvSpPr txBox="1">
              <a:spLocks noChangeArrowheads="1"/>
            </p:cNvSpPr>
            <p:nvPr/>
          </p:nvSpPr>
          <p:spPr bwMode="auto">
            <a:xfrm>
              <a:off x="4496" y="3588"/>
              <a:ext cx="2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C1</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BB1B09C-F4BD-4BAD-BA79-50FE48593547}" type="slidenum">
              <a:rPr lang="en-GB" altLang="en-US" sz="1200" smtClean="0">
                <a:latin typeface="Garamond" pitchFamily="18" charset="0"/>
              </a:rPr>
              <a:pPr eaLnBrk="1" hangingPunct="1"/>
              <a:t>5</a:t>
            </a:fld>
            <a:endParaRPr lang="en-GB" altLang="en-US" sz="1200" smtClean="0">
              <a:latin typeface="Garamond" pitchFamily="18" charset="0"/>
            </a:endParaRPr>
          </a:p>
        </p:txBody>
      </p:sp>
      <p:sp>
        <p:nvSpPr>
          <p:cNvPr id="614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6148" name="Rectangle 4"/>
          <p:cNvSpPr>
            <a:spLocks noChangeArrowheads="1"/>
          </p:cNvSpPr>
          <p:nvPr/>
        </p:nvSpPr>
        <p:spPr bwMode="auto">
          <a:xfrm>
            <a:off x="0" y="2179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149" name="Text Box 6"/>
          <p:cNvSpPr txBox="1">
            <a:spLocks noChangeArrowheads="1"/>
          </p:cNvSpPr>
          <p:nvPr/>
        </p:nvSpPr>
        <p:spPr bwMode="auto">
          <a:xfrm>
            <a:off x="458788" y="1063625"/>
            <a:ext cx="7840662"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During one half cycle Q1 is OFF and Q2 is ON</a:t>
            </a:r>
          </a:p>
          <a:p>
            <a:pPr eaLnBrk="1" hangingPunct="1"/>
            <a:r>
              <a:rPr lang="en-GB" altLang="zh-CN">
                <a:ea typeface="SimSun" pitchFamily="2" charset="-122"/>
              </a:rPr>
              <a:t>During the following half cycle Q1 is ON and Q2 is OFF </a:t>
            </a:r>
          </a:p>
          <a:p>
            <a:pPr eaLnBrk="1" hangingPunct="1"/>
            <a:r>
              <a:rPr lang="en-GB" altLang="zh-CN">
                <a:ea typeface="SimSun" pitchFamily="2" charset="-122"/>
              </a:rPr>
              <a:t>etc</a:t>
            </a:r>
          </a:p>
          <a:p>
            <a:pPr eaLnBrk="1" hangingPunct="1"/>
            <a:endParaRPr lang="en-GB" altLang="zh-CN">
              <a:ea typeface="SimSun" pitchFamily="2" charset="-122"/>
            </a:endParaRPr>
          </a:p>
          <a:p>
            <a:pPr eaLnBrk="1" hangingPunct="1"/>
            <a:r>
              <a:rPr lang="en-GB" altLang="zh-CN">
                <a:ea typeface="SimSun" pitchFamily="2" charset="-122"/>
              </a:rPr>
              <a:t>During the period of ‘cross-over’ between these two transistors conducting, there will be a short period when </a:t>
            </a:r>
            <a:r>
              <a:rPr lang="en-GB" altLang="zh-CN" i="1" u="sng">
                <a:ea typeface="SimSun" pitchFamily="2" charset="-122"/>
              </a:rPr>
              <a:t>neither</a:t>
            </a:r>
            <a:r>
              <a:rPr lang="en-GB" altLang="zh-CN">
                <a:ea typeface="SimSun" pitchFamily="2" charset="-122"/>
              </a:rPr>
              <a:t> transistor conducts, which occurs whilst the input voltage to the base of the transistors changes from -0.7 to + 0.7 volts.</a:t>
            </a:r>
          </a:p>
          <a:p>
            <a:pPr eaLnBrk="1" hangingPunct="1"/>
            <a:endParaRPr lang="en-GB" altLang="zh-CN">
              <a:ea typeface="SimSun" pitchFamily="2" charset="-122"/>
            </a:endParaRPr>
          </a:p>
          <a:p>
            <a:pPr eaLnBrk="1" hangingPunct="1"/>
            <a:r>
              <a:rPr lang="en-GB" altLang="zh-CN">
                <a:ea typeface="SimSun" pitchFamily="2" charset="-122"/>
              </a:rPr>
              <a:t>This causes </a:t>
            </a:r>
            <a:r>
              <a:rPr lang="en-GB" altLang="zh-CN" u="sng">
                <a:ea typeface="SimSun" pitchFamily="2" charset="-122"/>
              </a:rPr>
              <a:t>“</a:t>
            </a:r>
            <a:r>
              <a:rPr lang="en-GB" altLang="zh-CN">
                <a:ea typeface="SimSun" pitchFamily="2" charset="-122"/>
              </a:rPr>
              <a:t>Cross-over” Distortion”      So the output waveform becomes</a:t>
            </a:r>
          </a:p>
        </p:txBody>
      </p:sp>
      <p:sp>
        <p:nvSpPr>
          <p:cNvPr id="6150" name="Rectangle 8"/>
          <p:cNvSpPr>
            <a:spLocks noChangeArrowheads="1"/>
          </p:cNvSpPr>
          <p:nvPr/>
        </p:nvSpPr>
        <p:spPr bwMode="auto">
          <a:xfrm>
            <a:off x="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151" name="Object 7"/>
          <p:cNvGraphicFramePr>
            <a:graphicFrameLocks noChangeAspect="1"/>
          </p:cNvGraphicFramePr>
          <p:nvPr/>
        </p:nvGraphicFramePr>
        <p:xfrm>
          <a:off x="2263775" y="3557588"/>
          <a:ext cx="4217988" cy="2305050"/>
        </p:xfrm>
        <a:graphic>
          <a:graphicData uri="http://schemas.openxmlformats.org/presentationml/2006/ole">
            <mc:AlternateContent xmlns:mc="http://schemas.openxmlformats.org/markup-compatibility/2006">
              <mc:Choice xmlns:v="urn:schemas-microsoft-com:vml" Requires="v">
                <p:oleObj spid="_x0000_s6162" r:id="rId4" imgW="2659380" imgH="1444346" progId="Visio.Drawing.6">
                  <p:embed/>
                </p:oleObj>
              </mc:Choice>
              <mc:Fallback>
                <p:oleObj r:id="rId4" imgW="2659380" imgH="1444346" progId="Visio.Drawing.6">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775" y="3557588"/>
                        <a:ext cx="421798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72104F7-DE19-4EB5-B48D-535D037FD42C}" type="slidenum">
              <a:rPr lang="en-GB" altLang="en-US" sz="1200" smtClean="0">
                <a:latin typeface="Garamond" pitchFamily="18" charset="0"/>
              </a:rPr>
              <a:pPr eaLnBrk="1" hangingPunct="1"/>
              <a:t>6</a:t>
            </a:fld>
            <a:endParaRPr lang="en-GB" altLang="en-US" sz="1200" smtClean="0">
              <a:latin typeface="Garamond" pitchFamily="18" charset="0"/>
            </a:endParaRPr>
          </a:p>
        </p:txBody>
      </p:sp>
      <p:sp>
        <p:nvSpPr>
          <p:cNvPr id="717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7172" name="Text Box 4"/>
          <p:cNvSpPr txBox="1">
            <a:spLocks noChangeArrowheads="1"/>
          </p:cNvSpPr>
          <p:nvPr/>
        </p:nvSpPr>
        <p:spPr bwMode="auto">
          <a:xfrm>
            <a:off x="674688" y="1200150"/>
            <a:ext cx="77597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One solution is to (carefully) bias both the transistors slightly ON so that there is only a very small voltage change required on the base of the transistors to make them start conducting significantly.</a:t>
            </a:r>
          </a:p>
          <a:p>
            <a:pPr eaLnBrk="1" hangingPunct="1">
              <a:spcBef>
                <a:spcPct val="50000"/>
              </a:spcBef>
            </a:pPr>
            <a:r>
              <a:rPr lang="en-GB" altLang="zh-CN">
                <a:ea typeface="SimSun" pitchFamily="2" charset="-122"/>
              </a:rPr>
              <a:t>BUT an alternative and highly effective method is to include the push-pull circuit </a:t>
            </a:r>
            <a:r>
              <a:rPr lang="en-GB" altLang="zh-CN" u="sng">
                <a:ea typeface="SimSun" pitchFamily="2" charset="-122"/>
              </a:rPr>
              <a:t>within </a:t>
            </a:r>
            <a:r>
              <a:rPr lang="en-GB" altLang="zh-CN">
                <a:ea typeface="SimSun" pitchFamily="2" charset="-122"/>
              </a:rPr>
              <a:t>feedback loop, giving :</a:t>
            </a:r>
          </a:p>
        </p:txBody>
      </p:sp>
      <p:sp>
        <p:nvSpPr>
          <p:cNvPr id="7173" name="Rectangle 6"/>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7174" name="Object 5"/>
          <p:cNvGraphicFramePr>
            <a:graphicFrameLocks noChangeAspect="1"/>
          </p:cNvGraphicFramePr>
          <p:nvPr/>
        </p:nvGraphicFramePr>
        <p:xfrm>
          <a:off x="571500" y="2703513"/>
          <a:ext cx="4262438" cy="3013075"/>
        </p:xfrm>
        <a:graphic>
          <a:graphicData uri="http://schemas.openxmlformats.org/presentationml/2006/ole">
            <mc:AlternateContent xmlns:mc="http://schemas.openxmlformats.org/markup-compatibility/2006">
              <mc:Choice xmlns:v="urn:schemas-microsoft-com:vml" Requires="v">
                <p:oleObj spid="_x0000_s7198" r:id="rId4" imgW="3463671" imgH="2446934" progId="Visio.Drawing.6">
                  <p:embed/>
                </p:oleObj>
              </mc:Choice>
              <mc:Fallback>
                <p:oleObj r:id="rId4" imgW="3463671" imgH="2446934"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2703513"/>
                        <a:ext cx="42624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7176" name="Object 7"/>
          <p:cNvGraphicFramePr>
            <a:graphicFrameLocks noChangeAspect="1"/>
          </p:cNvGraphicFramePr>
          <p:nvPr/>
        </p:nvGraphicFramePr>
        <p:xfrm>
          <a:off x="5588000" y="3297238"/>
          <a:ext cx="2163763" cy="1363662"/>
        </p:xfrm>
        <a:graphic>
          <a:graphicData uri="http://schemas.openxmlformats.org/presentationml/2006/ole">
            <mc:AlternateContent xmlns:mc="http://schemas.openxmlformats.org/markup-compatibility/2006">
              <mc:Choice xmlns:v="urn:schemas-microsoft-com:vml" Requires="v">
                <p:oleObj spid="_x0000_s7199" r:id="rId6" imgW="2234565" imgH="1413053" progId="Visio.Drawing.6">
                  <p:embed/>
                </p:oleObj>
              </mc:Choice>
              <mc:Fallback>
                <p:oleObj r:id="rId6" imgW="2234565" imgH="1413053" progId="Visio.Drawing.6">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000" y="3297238"/>
                        <a:ext cx="2163763"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Text Box 9"/>
          <p:cNvSpPr txBox="1">
            <a:spLocks noChangeArrowheads="1"/>
          </p:cNvSpPr>
          <p:nvPr/>
        </p:nvSpPr>
        <p:spPr bwMode="auto">
          <a:xfrm>
            <a:off x="2576513" y="5078413"/>
            <a:ext cx="62880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cross-over distortion is eliminated in the output waveform because the op-amp produces whatever output is necessary to make v</a:t>
            </a:r>
            <a:r>
              <a:rPr lang="en-GB" altLang="zh-CN" baseline="-25000">
                <a:ea typeface="SimSun" pitchFamily="2" charset="-122"/>
              </a:rPr>
              <a:t>n</a:t>
            </a:r>
            <a:r>
              <a:rPr lang="en-GB" altLang="zh-CN">
                <a:ea typeface="SimSun" pitchFamily="2" charset="-122"/>
              </a:rPr>
              <a:t> = v</a:t>
            </a:r>
            <a:r>
              <a:rPr lang="en-GB" altLang="zh-CN" baseline="-25000">
                <a:ea typeface="SimSun" pitchFamily="2" charset="-122"/>
              </a:rPr>
              <a:t>p</a:t>
            </a:r>
            <a:r>
              <a:rPr lang="en-GB" altLang="zh-CN">
                <a:ea typeface="SimSun" pitchFamily="2" charset="-122"/>
              </a:rPr>
              <a:t>. Since v</a:t>
            </a:r>
            <a:r>
              <a:rPr lang="en-GB" altLang="zh-CN" baseline="-25000">
                <a:ea typeface="SimSun" pitchFamily="2" charset="-122"/>
              </a:rPr>
              <a:t>n</a:t>
            </a:r>
            <a:r>
              <a:rPr lang="en-GB" altLang="zh-CN">
                <a:ea typeface="SimSun" pitchFamily="2" charset="-122"/>
              </a:rPr>
              <a:t> is linearly related to v</a:t>
            </a:r>
            <a:r>
              <a:rPr lang="en-GB" altLang="zh-CN" baseline="-25000">
                <a:ea typeface="SimSun" pitchFamily="2" charset="-122"/>
              </a:rPr>
              <a:t>o</a:t>
            </a:r>
            <a:r>
              <a:rPr lang="en-GB" altLang="zh-CN">
                <a:ea typeface="SimSun" pitchFamily="2" charset="-122"/>
              </a:rPr>
              <a:t> through the feedback fraction, v</a:t>
            </a:r>
            <a:r>
              <a:rPr lang="en-GB" altLang="zh-CN" baseline="-25000">
                <a:ea typeface="SimSun" pitchFamily="2" charset="-122"/>
              </a:rPr>
              <a:t>o</a:t>
            </a:r>
            <a:r>
              <a:rPr lang="en-GB" altLang="zh-CN">
                <a:ea typeface="SimSun" pitchFamily="2" charset="-122"/>
              </a:rPr>
              <a:t> will also have a linear relationship to v</a:t>
            </a:r>
            <a:r>
              <a:rPr lang="en-GB" altLang="zh-CN" baseline="-25000">
                <a:ea typeface="SimSun" pitchFamily="2" charset="-122"/>
              </a:rPr>
              <a:t>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F3AA833-E8E3-47ED-89C6-4F4561DEB89F}" type="slidenum">
              <a:rPr lang="en-GB" altLang="en-US" sz="1200" smtClean="0">
                <a:latin typeface="Garamond" pitchFamily="18" charset="0"/>
              </a:rPr>
              <a:pPr eaLnBrk="1" hangingPunct="1"/>
              <a:t>7</a:t>
            </a:fld>
            <a:endParaRPr lang="en-GB" altLang="en-US" sz="1200" smtClean="0">
              <a:latin typeface="Garamond" pitchFamily="18" charset="0"/>
            </a:endParaRPr>
          </a:p>
        </p:txBody>
      </p:sp>
      <p:sp>
        <p:nvSpPr>
          <p:cNvPr id="819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8196" name="Rectangle 4"/>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8197" name="Object 5"/>
          <p:cNvGraphicFramePr>
            <a:graphicFrameLocks noChangeAspect="1"/>
          </p:cNvGraphicFramePr>
          <p:nvPr/>
        </p:nvGraphicFramePr>
        <p:xfrm>
          <a:off x="803275" y="1047750"/>
          <a:ext cx="4262438" cy="3013075"/>
        </p:xfrm>
        <a:graphic>
          <a:graphicData uri="http://schemas.openxmlformats.org/presentationml/2006/ole">
            <mc:AlternateContent xmlns:mc="http://schemas.openxmlformats.org/markup-compatibility/2006">
              <mc:Choice xmlns:v="urn:schemas-microsoft-com:vml" Requires="v">
                <p:oleObj spid="_x0000_s8237" r:id="rId4" imgW="3463671" imgH="2446934" progId="Visio.Drawing.6">
                  <p:embed/>
                </p:oleObj>
              </mc:Choice>
              <mc:Fallback>
                <p:oleObj r:id="rId4" imgW="3463671" imgH="2446934"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1047750"/>
                        <a:ext cx="42624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6"/>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8199" name="Object 7"/>
          <p:cNvGraphicFramePr>
            <a:graphicFrameLocks noChangeAspect="1"/>
          </p:cNvGraphicFramePr>
          <p:nvPr/>
        </p:nvGraphicFramePr>
        <p:xfrm>
          <a:off x="5702300" y="987425"/>
          <a:ext cx="2163763" cy="1363663"/>
        </p:xfrm>
        <a:graphic>
          <a:graphicData uri="http://schemas.openxmlformats.org/presentationml/2006/ole">
            <mc:AlternateContent xmlns:mc="http://schemas.openxmlformats.org/markup-compatibility/2006">
              <mc:Choice xmlns:v="urn:schemas-microsoft-com:vml" Requires="v">
                <p:oleObj spid="_x0000_s8238" r:id="rId6" imgW="2234565" imgH="1413053" progId="Visio.Drawing.6">
                  <p:embed/>
                </p:oleObj>
              </mc:Choice>
              <mc:Fallback>
                <p:oleObj r:id="rId6" imgW="2234565" imgH="1413053" progId="Visio.Drawing.6">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2300" y="987425"/>
                        <a:ext cx="21637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9"/>
          <p:cNvSpPr>
            <a:spLocks noChangeArrowheads="1"/>
          </p:cNvSpPr>
          <p:nvPr/>
        </p:nvSpPr>
        <p:spPr bwMode="auto">
          <a:xfrm>
            <a:off x="0" y="2759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8201" name="Object 8"/>
          <p:cNvGraphicFramePr>
            <a:graphicFrameLocks noChangeAspect="1"/>
          </p:cNvGraphicFramePr>
          <p:nvPr/>
        </p:nvGraphicFramePr>
        <p:xfrm>
          <a:off x="5630863" y="2608263"/>
          <a:ext cx="2163762" cy="1341437"/>
        </p:xfrm>
        <a:graphic>
          <a:graphicData uri="http://schemas.openxmlformats.org/presentationml/2006/ole">
            <mc:AlternateContent xmlns:mc="http://schemas.openxmlformats.org/markup-compatibility/2006">
              <mc:Choice xmlns:v="urn:schemas-microsoft-com:vml" Requires="v">
                <p:oleObj spid="_x0000_s8239" r:id="rId8" imgW="2289429" imgH="1415898" progId="Visio.Drawing.6">
                  <p:embed/>
                </p:oleObj>
              </mc:Choice>
              <mc:Fallback>
                <p:oleObj r:id="rId8" imgW="2289429" imgH="1415898" progId="Visio.Drawing.6">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0863" y="2608263"/>
                        <a:ext cx="2163762"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2" name="Text Box 10"/>
          <p:cNvSpPr txBox="1">
            <a:spLocks noChangeArrowheads="1"/>
          </p:cNvSpPr>
          <p:nvPr/>
        </p:nvSpPr>
        <p:spPr bwMode="auto">
          <a:xfrm>
            <a:off x="207963" y="4300538"/>
            <a:ext cx="870108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output jumps between levels -0.7V to +0.7V to force the push pull amplifier through its “dead band” quickly.  In effect, the input to the push-pull stage is </a:t>
            </a:r>
            <a:r>
              <a:rPr lang="en-GB" altLang="zh-CN" u="sng">
                <a:ea typeface="SimSun" pitchFamily="2" charset="-122"/>
              </a:rPr>
              <a:t>pre-distorted</a:t>
            </a:r>
            <a:r>
              <a:rPr lang="en-GB" altLang="zh-CN" i="1">
                <a:ea typeface="SimSun" pitchFamily="2" charset="-122"/>
              </a:rPr>
              <a:t> </a:t>
            </a:r>
            <a:r>
              <a:rPr lang="en-GB" altLang="zh-CN">
                <a:ea typeface="SimSun" pitchFamily="2" charset="-122"/>
              </a:rPr>
              <a:t>by the op-amp</a:t>
            </a:r>
            <a:r>
              <a:rPr lang="en-GB" altLang="zh-CN" i="1">
                <a:ea typeface="SimSun" pitchFamily="2" charset="-122"/>
              </a:rPr>
              <a:t> </a:t>
            </a:r>
            <a:r>
              <a:rPr lang="en-GB" altLang="zh-CN">
                <a:ea typeface="SimSun" pitchFamily="2" charset="-122"/>
              </a:rPr>
              <a:t>in order to compensate for the distortion produced by the push-pull. </a:t>
            </a:r>
          </a:p>
          <a:p>
            <a:pPr eaLnBrk="1" hangingPunct="1">
              <a:spcBef>
                <a:spcPct val="50000"/>
              </a:spcBef>
            </a:pPr>
            <a:r>
              <a:rPr lang="en-GB" altLang="zh-CN">
                <a:ea typeface="SimSun" pitchFamily="2" charset="-122"/>
              </a:rPr>
              <a:t>This occurs because the feedback is monitoring the output voltage </a:t>
            </a:r>
            <a:r>
              <a:rPr lang="en-GB" altLang="zh-CN" i="1" u="sng">
                <a:ea typeface="SimSun" pitchFamily="2" charset="-122"/>
              </a:rPr>
              <a:t>at the load</a:t>
            </a:r>
            <a:r>
              <a:rPr lang="en-GB" altLang="zh-CN">
                <a:ea typeface="SimSun" pitchFamily="2" charset="-122"/>
              </a:rPr>
              <a:t> rather than the output of the op-amp itself and so the amplifier maintains 1/</a:t>
            </a:r>
            <a:r>
              <a:rPr lang="el-GR">
                <a:cs typeface="Arial" charset="0"/>
              </a:rPr>
              <a:t>β</a:t>
            </a:r>
            <a:r>
              <a:rPr lang="en-GB" altLang="zh-CN">
                <a:ea typeface="SimSun" pitchFamily="2" charset="-122"/>
                <a:cs typeface="Arial" charset="0"/>
              </a:rPr>
              <a:t> = v</a:t>
            </a:r>
            <a:r>
              <a:rPr lang="en-GB" altLang="zh-CN" baseline="-25000">
                <a:ea typeface="SimSun" pitchFamily="2" charset="-122"/>
                <a:cs typeface="Arial" charset="0"/>
              </a:rPr>
              <a:t>o</a:t>
            </a:r>
            <a:r>
              <a:rPr lang="en-GB" altLang="zh-CN">
                <a:ea typeface="SimSun" pitchFamily="2" charset="-122"/>
                <a:cs typeface="Arial" charset="0"/>
              </a:rPr>
              <a:t>/v</a:t>
            </a:r>
            <a:r>
              <a:rPr lang="en-GB" altLang="zh-CN" baseline="-25000">
                <a:ea typeface="SimSun" pitchFamily="2" charset="-122"/>
                <a:cs typeface="Arial" charset="0"/>
              </a:rPr>
              <a:t>g</a:t>
            </a:r>
            <a:r>
              <a:rPr lang="en-GB" altLang="zh-CN">
                <a:ea typeface="SimSun" pitchFamily="2" charset="-122"/>
                <a:cs typeface="Arial" charset="0"/>
              </a:rPr>
              <a:t> rather than </a:t>
            </a:r>
            <a:r>
              <a:rPr lang="en-GB" altLang="zh-CN">
                <a:ea typeface="SimSun" pitchFamily="2" charset="-122"/>
              </a:rPr>
              <a:t>1/</a:t>
            </a:r>
            <a:r>
              <a:rPr lang="el-GR">
                <a:cs typeface="Arial" charset="0"/>
              </a:rPr>
              <a:t>β</a:t>
            </a:r>
            <a:r>
              <a:rPr lang="en-GB" altLang="zh-CN">
                <a:ea typeface="SimSun" pitchFamily="2" charset="-122"/>
                <a:cs typeface="Arial" charset="0"/>
              </a:rPr>
              <a:t> = v</a:t>
            </a:r>
            <a:r>
              <a:rPr lang="en-GB" altLang="zh-CN" baseline="-25000">
                <a:ea typeface="SimSun" pitchFamily="2" charset="-122"/>
                <a:cs typeface="Arial" charset="0"/>
              </a:rPr>
              <a:t>oa</a:t>
            </a:r>
            <a:r>
              <a:rPr lang="en-GB" altLang="zh-CN">
                <a:ea typeface="SimSun" pitchFamily="2" charset="-122"/>
                <a:cs typeface="Arial" charset="0"/>
              </a:rPr>
              <a:t>/v</a:t>
            </a:r>
            <a:r>
              <a:rPr lang="en-GB" altLang="zh-CN" baseline="-25000">
                <a:ea typeface="SimSun" pitchFamily="2" charset="-122"/>
                <a:cs typeface="Arial" charset="0"/>
              </a:rPr>
              <a:t>g</a:t>
            </a:r>
            <a:r>
              <a:rPr lang="en-GB" altLang="zh-CN">
                <a:ea typeface="SimSun" pitchFamily="2" charset="-122"/>
              </a:rPr>
              <a:t>  </a:t>
            </a:r>
          </a:p>
        </p:txBody>
      </p:sp>
      <p:sp>
        <p:nvSpPr>
          <p:cNvPr id="8203" name="Text Box 11"/>
          <p:cNvSpPr txBox="1">
            <a:spLocks noChangeArrowheads="1"/>
          </p:cNvSpPr>
          <p:nvPr/>
        </p:nvSpPr>
        <p:spPr bwMode="auto">
          <a:xfrm>
            <a:off x="2228850" y="1725613"/>
            <a:ext cx="525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oa</a:t>
            </a:r>
          </a:p>
        </p:txBody>
      </p:sp>
      <p:sp>
        <p:nvSpPr>
          <p:cNvPr id="8204" name="Text Box 12"/>
          <p:cNvSpPr txBox="1">
            <a:spLocks noChangeArrowheads="1"/>
          </p:cNvSpPr>
          <p:nvPr/>
        </p:nvSpPr>
        <p:spPr bwMode="auto">
          <a:xfrm>
            <a:off x="4845050" y="2203450"/>
            <a:ext cx="525463"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o</a:t>
            </a:r>
          </a:p>
        </p:txBody>
      </p:sp>
      <p:sp>
        <p:nvSpPr>
          <p:cNvPr id="8205" name="Text Box 12"/>
          <p:cNvSpPr txBox="1">
            <a:spLocks noChangeArrowheads="1"/>
          </p:cNvSpPr>
          <p:nvPr/>
        </p:nvSpPr>
        <p:spPr bwMode="auto">
          <a:xfrm>
            <a:off x="5634038" y="1081088"/>
            <a:ext cx="525462"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o</a:t>
            </a:r>
          </a:p>
        </p:txBody>
      </p:sp>
      <p:sp>
        <p:nvSpPr>
          <p:cNvPr id="8206" name="Text Box 11"/>
          <p:cNvSpPr txBox="1">
            <a:spLocks noChangeArrowheads="1"/>
          </p:cNvSpPr>
          <p:nvPr/>
        </p:nvSpPr>
        <p:spPr bwMode="auto">
          <a:xfrm>
            <a:off x="5581650" y="2584450"/>
            <a:ext cx="525463"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oa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436F201-7C36-4305-BBD0-E5DE5F423A04}" type="slidenum">
              <a:rPr lang="en-GB" altLang="en-US" sz="1200" smtClean="0">
                <a:latin typeface="Garamond" pitchFamily="18" charset="0"/>
              </a:rPr>
              <a:pPr eaLnBrk="1" hangingPunct="1"/>
              <a:t>8</a:t>
            </a:fld>
            <a:endParaRPr lang="en-GB" altLang="en-US" sz="1200" smtClean="0">
              <a:latin typeface="Garamond" pitchFamily="18" charset="0"/>
            </a:endParaRPr>
          </a:p>
        </p:txBody>
      </p:sp>
      <p:sp>
        <p:nvSpPr>
          <p:cNvPr id="921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9220" name="Text Box 4"/>
          <p:cNvSpPr txBox="1">
            <a:spLocks noChangeArrowheads="1"/>
          </p:cNvSpPr>
          <p:nvPr/>
        </p:nvSpPr>
        <p:spPr bwMode="auto">
          <a:xfrm>
            <a:off x="317500" y="915988"/>
            <a:ext cx="706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dirty="0">
                <a:ea typeface="SimSun" pitchFamily="2" charset="-122"/>
              </a:rPr>
              <a:t>Effect of Negative Feedback on Amplifier Bandwidth</a:t>
            </a:r>
            <a:r>
              <a:rPr lang="en-GB" altLang="zh-CN" sz="1800" dirty="0">
                <a:ea typeface="SimSun" pitchFamily="2" charset="-122"/>
              </a:rPr>
              <a:t> </a:t>
            </a:r>
          </a:p>
        </p:txBody>
      </p:sp>
      <p:sp>
        <p:nvSpPr>
          <p:cNvPr id="9221" name="Text Box 5"/>
          <p:cNvSpPr txBox="1">
            <a:spLocks noChangeArrowheads="1"/>
          </p:cNvSpPr>
          <p:nvPr/>
        </p:nvSpPr>
        <p:spPr bwMode="auto">
          <a:xfrm>
            <a:off x="277813" y="1370013"/>
            <a:ext cx="864393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frequency response of transistor amplifiers is determined by </a:t>
            </a:r>
            <a:r>
              <a:rPr lang="en-GB" altLang="zh-CN" i="1">
                <a:ea typeface="SimSun" pitchFamily="2" charset="-122"/>
              </a:rPr>
              <a:t>CAPACITORS </a:t>
            </a:r>
            <a:r>
              <a:rPr lang="en-GB" altLang="zh-CN">
                <a:ea typeface="SimSun" pitchFamily="2" charset="-122"/>
              </a:rPr>
              <a:t>– either internal to the transistor itself or in the external circuit. </a:t>
            </a:r>
          </a:p>
          <a:p>
            <a:pPr eaLnBrk="1" hangingPunct="1">
              <a:spcBef>
                <a:spcPct val="50000"/>
              </a:spcBef>
            </a:pPr>
            <a:r>
              <a:rPr lang="en-GB" altLang="zh-CN">
                <a:ea typeface="SimSun" pitchFamily="2" charset="-122"/>
              </a:rPr>
              <a:t>The frequency response is specified with reference to the bandwidth of the amplifier, defined as the difference between the frequencies at which the gain has fallen by 3dB from its maximum (mid-band) value. (3dB because the power -  which is proportional to V</a:t>
            </a:r>
            <a:r>
              <a:rPr lang="en-GB" altLang="zh-CN" baseline="30000">
                <a:ea typeface="SimSun" pitchFamily="2" charset="-122"/>
              </a:rPr>
              <a:t>2</a:t>
            </a:r>
            <a:r>
              <a:rPr lang="en-GB" altLang="zh-CN">
                <a:ea typeface="SimSun" pitchFamily="2" charset="-122"/>
              </a:rPr>
              <a:t>  -is halved)</a:t>
            </a:r>
          </a:p>
        </p:txBody>
      </p:sp>
      <p:sp>
        <p:nvSpPr>
          <p:cNvPr id="9222" name="Rectangle 7"/>
          <p:cNvSpPr>
            <a:spLocks noChangeArrowheads="1"/>
          </p:cNvSpPr>
          <p:nvPr/>
        </p:nvSpPr>
        <p:spPr bwMode="auto">
          <a:xfrm>
            <a:off x="0" y="203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9223" name="Text Box 8"/>
          <p:cNvSpPr txBox="1">
            <a:spLocks noChangeArrowheads="1"/>
          </p:cNvSpPr>
          <p:nvPr/>
        </p:nvSpPr>
        <p:spPr bwMode="auto">
          <a:xfrm>
            <a:off x="277813" y="3017838"/>
            <a:ext cx="1855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Note that this is a log – log graph (the vertical axis is plotted in dB)</a:t>
            </a:r>
            <a:endParaRPr lang="en-GB" altLang="zh-CN" sz="1200" b="1">
              <a:ea typeface="SimSun" pitchFamily="2" charset="-122"/>
            </a:endParaRPr>
          </a:p>
        </p:txBody>
      </p:sp>
      <p:grpSp>
        <p:nvGrpSpPr>
          <p:cNvPr id="9224" name="Group 68"/>
          <p:cNvGrpSpPr>
            <a:grpSpLocks/>
          </p:cNvGrpSpPr>
          <p:nvPr/>
        </p:nvGrpSpPr>
        <p:grpSpPr bwMode="auto">
          <a:xfrm>
            <a:off x="401638" y="2922588"/>
            <a:ext cx="7453312" cy="2909887"/>
            <a:chOff x="-331" y="1256"/>
            <a:chExt cx="4695" cy="1833"/>
          </a:xfrm>
        </p:grpSpPr>
        <p:sp>
          <p:nvSpPr>
            <p:cNvPr id="9233" name="Line 11"/>
            <p:cNvSpPr>
              <a:spLocks noChangeShapeType="1"/>
            </p:cNvSpPr>
            <p:nvPr/>
          </p:nvSpPr>
          <p:spPr bwMode="auto">
            <a:xfrm flipV="1">
              <a:off x="1579" y="1456"/>
              <a:ext cx="0" cy="115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Freeform 12"/>
            <p:cNvSpPr>
              <a:spLocks/>
            </p:cNvSpPr>
            <p:nvPr/>
          </p:nvSpPr>
          <p:spPr bwMode="auto">
            <a:xfrm>
              <a:off x="1553" y="1414"/>
              <a:ext cx="52" cy="56"/>
            </a:xfrm>
            <a:custGeom>
              <a:avLst/>
              <a:gdLst>
                <a:gd name="T0" fmla="*/ 0 w 113"/>
                <a:gd name="T1" fmla="*/ 0 h 121"/>
                <a:gd name="T2" fmla="*/ 0 w 113"/>
                <a:gd name="T3" fmla="*/ 0 h 121"/>
                <a:gd name="T4" fmla="*/ 0 w 113"/>
                <a:gd name="T5" fmla="*/ 0 h 121"/>
                <a:gd name="T6" fmla="*/ 0 w 113"/>
                <a:gd name="T7" fmla="*/ 0 h 121"/>
                <a:gd name="T8" fmla="*/ 0 w 113"/>
                <a:gd name="T9" fmla="*/ 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0"/>
                  </a:moveTo>
                  <a:lnTo>
                    <a:pt x="113" y="121"/>
                  </a:lnTo>
                  <a:cubicBezTo>
                    <a:pt x="78" y="102"/>
                    <a:pt x="35" y="102"/>
                    <a:pt x="0" y="121"/>
                  </a:cubicBezTo>
                  <a:lnTo>
                    <a:pt x="57"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235" name="Line 13"/>
            <p:cNvSpPr>
              <a:spLocks noChangeShapeType="1"/>
            </p:cNvSpPr>
            <p:nvPr/>
          </p:nvSpPr>
          <p:spPr bwMode="auto">
            <a:xfrm>
              <a:off x="1356" y="2448"/>
              <a:ext cx="2863" cy="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Freeform 14"/>
            <p:cNvSpPr>
              <a:spLocks/>
            </p:cNvSpPr>
            <p:nvPr/>
          </p:nvSpPr>
          <p:spPr bwMode="auto">
            <a:xfrm>
              <a:off x="4206" y="2420"/>
              <a:ext cx="53" cy="56"/>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237" name="Freeform 15"/>
            <p:cNvSpPr>
              <a:spLocks noEditPoints="1"/>
            </p:cNvSpPr>
            <p:nvPr/>
          </p:nvSpPr>
          <p:spPr bwMode="auto">
            <a:xfrm>
              <a:off x="2060" y="1410"/>
              <a:ext cx="8" cy="1121"/>
            </a:xfrm>
            <a:custGeom>
              <a:avLst/>
              <a:gdLst>
                <a:gd name="T0" fmla="*/ 0 w 17"/>
                <a:gd name="T1" fmla="*/ 0 h 2406"/>
                <a:gd name="T2" fmla="*/ 0 w 17"/>
                <a:gd name="T3" fmla="*/ 0 h 2406"/>
                <a:gd name="T4" fmla="*/ 0 w 17"/>
                <a:gd name="T5" fmla="*/ 0 h 2406"/>
                <a:gd name="T6" fmla="*/ 0 w 17"/>
                <a:gd name="T7" fmla="*/ 0 h 2406"/>
                <a:gd name="T8" fmla="*/ 0 w 17"/>
                <a:gd name="T9" fmla="*/ 0 h 2406"/>
                <a:gd name="T10" fmla="*/ 0 w 17"/>
                <a:gd name="T11" fmla="*/ 0 h 2406"/>
                <a:gd name="T12" fmla="*/ 0 w 17"/>
                <a:gd name="T13" fmla="*/ 0 h 2406"/>
                <a:gd name="T14" fmla="*/ 0 w 17"/>
                <a:gd name="T15" fmla="*/ 0 h 2406"/>
                <a:gd name="T16" fmla="*/ 0 w 17"/>
                <a:gd name="T17" fmla="*/ 0 h 2406"/>
                <a:gd name="T18" fmla="*/ 0 w 17"/>
                <a:gd name="T19" fmla="*/ 0 h 2406"/>
                <a:gd name="T20" fmla="*/ 0 w 17"/>
                <a:gd name="T21" fmla="*/ 0 h 2406"/>
                <a:gd name="T22" fmla="*/ 0 w 17"/>
                <a:gd name="T23" fmla="*/ 0 h 2406"/>
                <a:gd name="T24" fmla="*/ 0 w 17"/>
                <a:gd name="T25" fmla="*/ 0 h 2406"/>
                <a:gd name="T26" fmla="*/ 0 w 17"/>
                <a:gd name="T27" fmla="*/ 0 h 2406"/>
                <a:gd name="T28" fmla="*/ 0 w 17"/>
                <a:gd name="T29" fmla="*/ 0 h 2406"/>
                <a:gd name="T30" fmla="*/ 0 w 17"/>
                <a:gd name="T31" fmla="*/ 0 h 2406"/>
                <a:gd name="T32" fmla="*/ 0 w 17"/>
                <a:gd name="T33" fmla="*/ 0 h 2406"/>
                <a:gd name="T34" fmla="*/ 0 w 17"/>
                <a:gd name="T35" fmla="*/ 0 h 2406"/>
                <a:gd name="T36" fmla="*/ 0 w 17"/>
                <a:gd name="T37" fmla="*/ 0 h 2406"/>
                <a:gd name="T38" fmla="*/ 0 w 17"/>
                <a:gd name="T39" fmla="*/ 0 h 2406"/>
                <a:gd name="T40" fmla="*/ 0 w 17"/>
                <a:gd name="T41" fmla="*/ 0 h 2406"/>
                <a:gd name="T42" fmla="*/ 0 w 17"/>
                <a:gd name="T43" fmla="*/ 0 h 2406"/>
                <a:gd name="T44" fmla="*/ 0 w 17"/>
                <a:gd name="T45" fmla="*/ 0 h 2406"/>
                <a:gd name="T46" fmla="*/ 0 w 17"/>
                <a:gd name="T47" fmla="*/ 0 h 2406"/>
                <a:gd name="T48" fmla="*/ 0 w 17"/>
                <a:gd name="T49" fmla="*/ 0 h 2406"/>
                <a:gd name="T50" fmla="*/ 0 w 17"/>
                <a:gd name="T51" fmla="*/ 0 h 2406"/>
                <a:gd name="T52" fmla="*/ 0 w 17"/>
                <a:gd name="T53" fmla="*/ 0 h 2406"/>
                <a:gd name="T54" fmla="*/ 0 w 17"/>
                <a:gd name="T55" fmla="*/ 0 h 2406"/>
                <a:gd name="T56" fmla="*/ 0 w 17"/>
                <a:gd name="T57" fmla="*/ 0 h 2406"/>
                <a:gd name="T58" fmla="*/ 0 w 17"/>
                <a:gd name="T59" fmla="*/ 0 h 2406"/>
                <a:gd name="T60" fmla="*/ 0 w 17"/>
                <a:gd name="T61" fmla="*/ 0 h 2406"/>
                <a:gd name="T62" fmla="*/ 0 w 17"/>
                <a:gd name="T63" fmla="*/ 0 h 2406"/>
                <a:gd name="T64" fmla="*/ 0 w 17"/>
                <a:gd name="T65" fmla="*/ 0 h 2406"/>
                <a:gd name="T66" fmla="*/ 0 w 17"/>
                <a:gd name="T67" fmla="*/ 0 h 2406"/>
                <a:gd name="T68" fmla="*/ 0 w 17"/>
                <a:gd name="T69" fmla="*/ 0 h 2406"/>
                <a:gd name="T70" fmla="*/ 0 w 17"/>
                <a:gd name="T71" fmla="*/ 0 h 2406"/>
                <a:gd name="T72" fmla="*/ 0 w 17"/>
                <a:gd name="T73" fmla="*/ 0 h 2406"/>
                <a:gd name="T74" fmla="*/ 0 w 17"/>
                <a:gd name="T75" fmla="*/ 0 h 2406"/>
                <a:gd name="T76" fmla="*/ 0 w 17"/>
                <a:gd name="T77" fmla="*/ 0 h 2406"/>
                <a:gd name="T78" fmla="*/ 0 w 17"/>
                <a:gd name="T79" fmla="*/ 0 h 2406"/>
                <a:gd name="T80" fmla="*/ 0 w 17"/>
                <a:gd name="T81" fmla="*/ 0 h 2406"/>
                <a:gd name="T82" fmla="*/ 0 w 17"/>
                <a:gd name="T83" fmla="*/ 0 h 2406"/>
                <a:gd name="T84" fmla="*/ 0 w 17"/>
                <a:gd name="T85" fmla="*/ 0 h 2406"/>
                <a:gd name="T86" fmla="*/ 0 w 17"/>
                <a:gd name="T87" fmla="*/ 0 h 2406"/>
                <a:gd name="T88" fmla="*/ 0 w 17"/>
                <a:gd name="T89" fmla="*/ 0 h 2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
                <a:gd name="T136" fmla="*/ 0 h 2406"/>
                <a:gd name="T137" fmla="*/ 17 w 17"/>
                <a:gd name="T138" fmla="*/ 2406 h 2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 h="2406">
                  <a:moveTo>
                    <a:pt x="0" y="2398"/>
                  </a:moveTo>
                  <a:lnTo>
                    <a:pt x="0" y="2284"/>
                  </a:lnTo>
                  <a:cubicBezTo>
                    <a:pt x="0" y="2280"/>
                    <a:pt x="4" y="2276"/>
                    <a:pt x="9" y="2276"/>
                  </a:cubicBezTo>
                  <a:cubicBezTo>
                    <a:pt x="13" y="2276"/>
                    <a:pt x="17" y="2280"/>
                    <a:pt x="17" y="2284"/>
                  </a:cubicBezTo>
                  <a:lnTo>
                    <a:pt x="17" y="2398"/>
                  </a:lnTo>
                  <a:cubicBezTo>
                    <a:pt x="17" y="2402"/>
                    <a:pt x="13" y="2406"/>
                    <a:pt x="9" y="2406"/>
                  </a:cubicBezTo>
                  <a:cubicBezTo>
                    <a:pt x="4" y="2406"/>
                    <a:pt x="0" y="2402"/>
                    <a:pt x="0" y="2398"/>
                  </a:cubicBezTo>
                  <a:close/>
                  <a:moveTo>
                    <a:pt x="0" y="2203"/>
                  </a:moveTo>
                  <a:lnTo>
                    <a:pt x="0" y="2089"/>
                  </a:lnTo>
                  <a:cubicBezTo>
                    <a:pt x="0" y="2085"/>
                    <a:pt x="4" y="2081"/>
                    <a:pt x="9" y="2081"/>
                  </a:cubicBezTo>
                  <a:cubicBezTo>
                    <a:pt x="13" y="2081"/>
                    <a:pt x="17" y="2085"/>
                    <a:pt x="17" y="2089"/>
                  </a:cubicBezTo>
                  <a:lnTo>
                    <a:pt x="17" y="2203"/>
                  </a:lnTo>
                  <a:cubicBezTo>
                    <a:pt x="17" y="2207"/>
                    <a:pt x="13" y="2211"/>
                    <a:pt x="9" y="2211"/>
                  </a:cubicBezTo>
                  <a:cubicBezTo>
                    <a:pt x="4" y="2211"/>
                    <a:pt x="0" y="2207"/>
                    <a:pt x="0" y="2203"/>
                  </a:cubicBezTo>
                  <a:close/>
                  <a:moveTo>
                    <a:pt x="0" y="2008"/>
                  </a:moveTo>
                  <a:lnTo>
                    <a:pt x="0" y="1894"/>
                  </a:lnTo>
                  <a:cubicBezTo>
                    <a:pt x="0" y="1889"/>
                    <a:pt x="4" y="1886"/>
                    <a:pt x="9" y="1886"/>
                  </a:cubicBezTo>
                  <a:cubicBezTo>
                    <a:pt x="13" y="1886"/>
                    <a:pt x="17" y="1889"/>
                    <a:pt x="17" y="1894"/>
                  </a:cubicBezTo>
                  <a:lnTo>
                    <a:pt x="17" y="2008"/>
                  </a:lnTo>
                  <a:cubicBezTo>
                    <a:pt x="17" y="2012"/>
                    <a:pt x="13" y="2016"/>
                    <a:pt x="9" y="2016"/>
                  </a:cubicBezTo>
                  <a:cubicBezTo>
                    <a:pt x="4" y="2016"/>
                    <a:pt x="0" y="2012"/>
                    <a:pt x="0" y="2008"/>
                  </a:cubicBezTo>
                  <a:close/>
                  <a:moveTo>
                    <a:pt x="0" y="1813"/>
                  </a:moveTo>
                  <a:lnTo>
                    <a:pt x="0" y="1699"/>
                  </a:lnTo>
                  <a:cubicBezTo>
                    <a:pt x="0" y="1694"/>
                    <a:pt x="4" y="1691"/>
                    <a:pt x="9" y="1691"/>
                  </a:cubicBezTo>
                  <a:cubicBezTo>
                    <a:pt x="13" y="1691"/>
                    <a:pt x="17" y="1694"/>
                    <a:pt x="17" y="1699"/>
                  </a:cubicBezTo>
                  <a:lnTo>
                    <a:pt x="17" y="1813"/>
                  </a:lnTo>
                  <a:cubicBezTo>
                    <a:pt x="17" y="1817"/>
                    <a:pt x="13" y="1821"/>
                    <a:pt x="9" y="1821"/>
                  </a:cubicBezTo>
                  <a:cubicBezTo>
                    <a:pt x="4" y="1821"/>
                    <a:pt x="0" y="1817"/>
                    <a:pt x="0" y="1813"/>
                  </a:cubicBezTo>
                  <a:close/>
                  <a:moveTo>
                    <a:pt x="0" y="1618"/>
                  </a:moveTo>
                  <a:lnTo>
                    <a:pt x="0" y="1504"/>
                  </a:lnTo>
                  <a:cubicBezTo>
                    <a:pt x="0" y="1499"/>
                    <a:pt x="4" y="1496"/>
                    <a:pt x="9" y="1496"/>
                  </a:cubicBezTo>
                  <a:cubicBezTo>
                    <a:pt x="13" y="1496"/>
                    <a:pt x="17" y="1499"/>
                    <a:pt x="17" y="1504"/>
                  </a:cubicBezTo>
                  <a:lnTo>
                    <a:pt x="17" y="1618"/>
                  </a:lnTo>
                  <a:cubicBezTo>
                    <a:pt x="17" y="1622"/>
                    <a:pt x="13" y="1626"/>
                    <a:pt x="9" y="1626"/>
                  </a:cubicBezTo>
                  <a:cubicBezTo>
                    <a:pt x="4" y="1626"/>
                    <a:pt x="0" y="1622"/>
                    <a:pt x="0" y="1618"/>
                  </a:cubicBezTo>
                  <a:close/>
                  <a:moveTo>
                    <a:pt x="0" y="1423"/>
                  </a:moveTo>
                  <a:lnTo>
                    <a:pt x="0" y="1309"/>
                  </a:lnTo>
                  <a:cubicBezTo>
                    <a:pt x="0" y="1304"/>
                    <a:pt x="4" y="1301"/>
                    <a:pt x="9" y="1301"/>
                  </a:cubicBezTo>
                  <a:cubicBezTo>
                    <a:pt x="13" y="1301"/>
                    <a:pt x="17" y="1304"/>
                    <a:pt x="17" y="1309"/>
                  </a:cubicBezTo>
                  <a:lnTo>
                    <a:pt x="17" y="1423"/>
                  </a:lnTo>
                  <a:cubicBezTo>
                    <a:pt x="17" y="1427"/>
                    <a:pt x="13" y="1431"/>
                    <a:pt x="9" y="1431"/>
                  </a:cubicBezTo>
                  <a:cubicBezTo>
                    <a:pt x="4" y="1431"/>
                    <a:pt x="0" y="1427"/>
                    <a:pt x="0" y="1423"/>
                  </a:cubicBezTo>
                  <a:close/>
                  <a:moveTo>
                    <a:pt x="0" y="1227"/>
                  </a:moveTo>
                  <a:lnTo>
                    <a:pt x="0" y="1114"/>
                  </a:lnTo>
                  <a:cubicBezTo>
                    <a:pt x="0" y="1109"/>
                    <a:pt x="4" y="1106"/>
                    <a:pt x="9" y="1106"/>
                  </a:cubicBezTo>
                  <a:cubicBezTo>
                    <a:pt x="13" y="1106"/>
                    <a:pt x="17" y="1109"/>
                    <a:pt x="17" y="1114"/>
                  </a:cubicBezTo>
                  <a:lnTo>
                    <a:pt x="17" y="1227"/>
                  </a:lnTo>
                  <a:cubicBezTo>
                    <a:pt x="17" y="1232"/>
                    <a:pt x="13" y="1236"/>
                    <a:pt x="9" y="1236"/>
                  </a:cubicBezTo>
                  <a:cubicBezTo>
                    <a:pt x="4" y="1236"/>
                    <a:pt x="0" y="1232"/>
                    <a:pt x="0" y="1227"/>
                  </a:cubicBezTo>
                  <a:close/>
                  <a:moveTo>
                    <a:pt x="0" y="1032"/>
                  </a:moveTo>
                  <a:lnTo>
                    <a:pt x="0" y="919"/>
                  </a:lnTo>
                  <a:cubicBezTo>
                    <a:pt x="0" y="914"/>
                    <a:pt x="4" y="910"/>
                    <a:pt x="9" y="910"/>
                  </a:cubicBezTo>
                  <a:cubicBezTo>
                    <a:pt x="13" y="910"/>
                    <a:pt x="17" y="914"/>
                    <a:pt x="17" y="919"/>
                  </a:cubicBezTo>
                  <a:lnTo>
                    <a:pt x="17" y="1032"/>
                  </a:lnTo>
                  <a:cubicBezTo>
                    <a:pt x="17" y="1037"/>
                    <a:pt x="13" y="1041"/>
                    <a:pt x="9" y="1041"/>
                  </a:cubicBezTo>
                  <a:cubicBezTo>
                    <a:pt x="4" y="1041"/>
                    <a:pt x="0" y="1037"/>
                    <a:pt x="0" y="1032"/>
                  </a:cubicBezTo>
                  <a:close/>
                  <a:moveTo>
                    <a:pt x="0" y="837"/>
                  </a:moveTo>
                  <a:lnTo>
                    <a:pt x="0" y="724"/>
                  </a:lnTo>
                  <a:cubicBezTo>
                    <a:pt x="0" y="719"/>
                    <a:pt x="4" y="715"/>
                    <a:pt x="9" y="715"/>
                  </a:cubicBezTo>
                  <a:cubicBezTo>
                    <a:pt x="13" y="715"/>
                    <a:pt x="17" y="719"/>
                    <a:pt x="17" y="724"/>
                  </a:cubicBezTo>
                  <a:lnTo>
                    <a:pt x="17" y="837"/>
                  </a:lnTo>
                  <a:cubicBezTo>
                    <a:pt x="17" y="842"/>
                    <a:pt x="13" y="845"/>
                    <a:pt x="9" y="845"/>
                  </a:cubicBezTo>
                  <a:cubicBezTo>
                    <a:pt x="4" y="845"/>
                    <a:pt x="0" y="842"/>
                    <a:pt x="0" y="837"/>
                  </a:cubicBezTo>
                  <a:close/>
                  <a:moveTo>
                    <a:pt x="0" y="642"/>
                  </a:moveTo>
                  <a:lnTo>
                    <a:pt x="0" y="528"/>
                  </a:lnTo>
                  <a:cubicBezTo>
                    <a:pt x="0" y="524"/>
                    <a:pt x="4" y="520"/>
                    <a:pt x="9" y="520"/>
                  </a:cubicBezTo>
                  <a:cubicBezTo>
                    <a:pt x="13" y="520"/>
                    <a:pt x="17" y="524"/>
                    <a:pt x="17" y="528"/>
                  </a:cubicBezTo>
                  <a:lnTo>
                    <a:pt x="17" y="642"/>
                  </a:lnTo>
                  <a:cubicBezTo>
                    <a:pt x="17" y="647"/>
                    <a:pt x="13" y="650"/>
                    <a:pt x="9" y="650"/>
                  </a:cubicBezTo>
                  <a:cubicBezTo>
                    <a:pt x="4" y="650"/>
                    <a:pt x="0" y="647"/>
                    <a:pt x="0" y="642"/>
                  </a:cubicBezTo>
                  <a:close/>
                  <a:moveTo>
                    <a:pt x="0" y="447"/>
                  </a:moveTo>
                  <a:lnTo>
                    <a:pt x="0" y="333"/>
                  </a:lnTo>
                  <a:cubicBezTo>
                    <a:pt x="0" y="329"/>
                    <a:pt x="4" y="325"/>
                    <a:pt x="9" y="325"/>
                  </a:cubicBezTo>
                  <a:cubicBezTo>
                    <a:pt x="13" y="325"/>
                    <a:pt x="17" y="329"/>
                    <a:pt x="17" y="333"/>
                  </a:cubicBezTo>
                  <a:lnTo>
                    <a:pt x="17" y="447"/>
                  </a:lnTo>
                  <a:cubicBezTo>
                    <a:pt x="17" y="452"/>
                    <a:pt x="13" y="455"/>
                    <a:pt x="9" y="455"/>
                  </a:cubicBezTo>
                  <a:cubicBezTo>
                    <a:pt x="4" y="455"/>
                    <a:pt x="0" y="452"/>
                    <a:pt x="0" y="447"/>
                  </a:cubicBezTo>
                  <a:close/>
                  <a:moveTo>
                    <a:pt x="0" y="252"/>
                  </a:moveTo>
                  <a:lnTo>
                    <a:pt x="0" y="138"/>
                  </a:lnTo>
                  <a:cubicBezTo>
                    <a:pt x="0" y="134"/>
                    <a:pt x="4" y="130"/>
                    <a:pt x="9" y="130"/>
                  </a:cubicBezTo>
                  <a:cubicBezTo>
                    <a:pt x="13" y="130"/>
                    <a:pt x="17" y="134"/>
                    <a:pt x="17" y="138"/>
                  </a:cubicBezTo>
                  <a:lnTo>
                    <a:pt x="17" y="252"/>
                  </a:lnTo>
                  <a:cubicBezTo>
                    <a:pt x="17" y="257"/>
                    <a:pt x="13" y="260"/>
                    <a:pt x="9" y="260"/>
                  </a:cubicBezTo>
                  <a:cubicBezTo>
                    <a:pt x="4" y="260"/>
                    <a:pt x="0" y="257"/>
                    <a:pt x="0" y="252"/>
                  </a:cubicBezTo>
                  <a:close/>
                  <a:moveTo>
                    <a:pt x="0" y="57"/>
                  </a:moveTo>
                  <a:lnTo>
                    <a:pt x="0" y="9"/>
                  </a:lnTo>
                  <a:cubicBezTo>
                    <a:pt x="0" y="4"/>
                    <a:pt x="4" y="0"/>
                    <a:pt x="9" y="0"/>
                  </a:cubicBezTo>
                  <a:cubicBezTo>
                    <a:pt x="13" y="0"/>
                    <a:pt x="17" y="4"/>
                    <a:pt x="17" y="9"/>
                  </a:cubicBezTo>
                  <a:lnTo>
                    <a:pt x="17" y="57"/>
                  </a:lnTo>
                  <a:cubicBezTo>
                    <a:pt x="17" y="62"/>
                    <a:pt x="13" y="65"/>
                    <a:pt x="9" y="65"/>
                  </a:cubicBezTo>
                  <a:cubicBezTo>
                    <a:pt x="4" y="65"/>
                    <a:pt x="0" y="62"/>
                    <a:pt x="0" y="57"/>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9238" name="Freeform 16"/>
            <p:cNvSpPr>
              <a:spLocks noEditPoints="1"/>
            </p:cNvSpPr>
            <p:nvPr/>
          </p:nvSpPr>
          <p:spPr bwMode="auto">
            <a:xfrm>
              <a:off x="3445" y="1410"/>
              <a:ext cx="8" cy="1121"/>
            </a:xfrm>
            <a:custGeom>
              <a:avLst/>
              <a:gdLst>
                <a:gd name="T0" fmla="*/ 0 w 17"/>
                <a:gd name="T1" fmla="*/ 0 h 2406"/>
                <a:gd name="T2" fmla="*/ 0 w 17"/>
                <a:gd name="T3" fmla="*/ 0 h 2406"/>
                <a:gd name="T4" fmla="*/ 0 w 17"/>
                <a:gd name="T5" fmla="*/ 0 h 2406"/>
                <a:gd name="T6" fmla="*/ 0 w 17"/>
                <a:gd name="T7" fmla="*/ 0 h 2406"/>
                <a:gd name="T8" fmla="*/ 0 w 17"/>
                <a:gd name="T9" fmla="*/ 0 h 2406"/>
                <a:gd name="T10" fmla="*/ 0 w 17"/>
                <a:gd name="T11" fmla="*/ 0 h 2406"/>
                <a:gd name="T12" fmla="*/ 0 w 17"/>
                <a:gd name="T13" fmla="*/ 0 h 2406"/>
                <a:gd name="T14" fmla="*/ 0 w 17"/>
                <a:gd name="T15" fmla="*/ 0 h 2406"/>
                <a:gd name="T16" fmla="*/ 0 w 17"/>
                <a:gd name="T17" fmla="*/ 0 h 2406"/>
                <a:gd name="T18" fmla="*/ 0 w 17"/>
                <a:gd name="T19" fmla="*/ 0 h 2406"/>
                <a:gd name="T20" fmla="*/ 0 w 17"/>
                <a:gd name="T21" fmla="*/ 0 h 2406"/>
                <a:gd name="T22" fmla="*/ 0 w 17"/>
                <a:gd name="T23" fmla="*/ 0 h 2406"/>
                <a:gd name="T24" fmla="*/ 0 w 17"/>
                <a:gd name="T25" fmla="*/ 0 h 2406"/>
                <a:gd name="T26" fmla="*/ 0 w 17"/>
                <a:gd name="T27" fmla="*/ 0 h 2406"/>
                <a:gd name="T28" fmla="*/ 0 w 17"/>
                <a:gd name="T29" fmla="*/ 0 h 2406"/>
                <a:gd name="T30" fmla="*/ 0 w 17"/>
                <a:gd name="T31" fmla="*/ 0 h 2406"/>
                <a:gd name="T32" fmla="*/ 0 w 17"/>
                <a:gd name="T33" fmla="*/ 0 h 2406"/>
                <a:gd name="T34" fmla="*/ 0 w 17"/>
                <a:gd name="T35" fmla="*/ 0 h 2406"/>
                <a:gd name="T36" fmla="*/ 0 w 17"/>
                <a:gd name="T37" fmla="*/ 0 h 2406"/>
                <a:gd name="T38" fmla="*/ 0 w 17"/>
                <a:gd name="T39" fmla="*/ 0 h 2406"/>
                <a:gd name="T40" fmla="*/ 0 w 17"/>
                <a:gd name="T41" fmla="*/ 0 h 2406"/>
                <a:gd name="T42" fmla="*/ 0 w 17"/>
                <a:gd name="T43" fmla="*/ 0 h 2406"/>
                <a:gd name="T44" fmla="*/ 0 w 17"/>
                <a:gd name="T45" fmla="*/ 0 h 2406"/>
                <a:gd name="T46" fmla="*/ 0 w 17"/>
                <a:gd name="T47" fmla="*/ 0 h 2406"/>
                <a:gd name="T48" fmla="*/ 0 w 17"/>
                <a:gd name="T49" fmla="*/ 0 h 2406"/>
                <a:gd name="T50" fmla="*/ 0 w 17"/>
                <a:gd name="T51" fmla="*/ 0 h 2406"/>
                <a:gd name="T52" fmla="*/ 0 w 17"/>
                <a:gd name="T53" fmla="*/ 0 h 2406"/>
                <a:gd name="T54" fmla="*/ 0 w 17"/>
                <a:gd name="T55" fmla="*/ 0 h 2406"/>
                <a:gd name="T56" fmla="*/ 0 w 17"/>
                <a:gd name="T57" fmla="*/ 0 h 2406"/>
                <a:gd name="T58" fmla="*/ 0 w 17"/>
                <a:gd name="T59" fmla="*/ 0 h 2406"/>
                <a:gd name="T60" fmla="*/ 0 w 17"/>
                <a:gd name="T61" fmla="*/ 0 h 2406"/>
                <a:gd name="T62" fmla="*/ 0 w 17"/>
                <a:gd name="T63" fmla="*/ 0 h 2406"/>
                <a:gd name="T64" fmla="*/ 0 w 17"/>
                <a:gd name="T65" fmla="*/ 0 h 2406"/>
                <a:gd name="T66" fmla="*/ 0 w 17"/>
                <a:gd name="T67" fmla="*/ 0 h 2406"/>
                <a:gd name="T68" fmla="*/ 0 w 17"/>
                <a:gd name="T69" fmla="*/ 0 h 2406"/>
                <a:gd name="T70" fmla="*/ 0 w 17"/>
                <a:gd name="T71" fmla="*/ 0 h 2406"/>
                <a:gd name="T72" fmla="*/ 0 w 17"/>
                <a:gd name="T73" fmla="*/ 0 h 2406"/>
                <a:gd name="T74" fmla="*/ 0 w 17"/>
                <a:gd name="T75" fmla="*/ 0 h 2406"/>
                <a:gd name="T76" fmla="*/ 0 w 17"/>
                <a:gd name="T77" fmla="*/ 0 h 2406"/>
                <a:gd name="T78" fmla="*/ 0 w 17"/>
                <a:gd name="T79" fmla="*/ 0 h 2406"/>
                <a:gd name="T80" fmla="*/ 0 w 17"/>
                <a:gd name="T81" fmla="*/ 0 h 2406"/>
                <a:gd name="T82" fmla="*/ 0 w 17"/>
                <a:gd name="T83" fmla="*/ 0 h 2406"/>
                <a:gd name="T84" fmla="*/ 0 w 17"/>
                <a:gd name="T85" fmla="*/ 0 h 2406"/>
                <a:gd name="T86" fmla="*/ 0 w 17"/>
                <a:gd name="T87" fmla="*/ 0 h 2406"/>
                <a:gd name="T88" fmla="*/ 0 w 17"/>
                <a:gd name="T89" fmla="*/ 0 h 2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
                <a:gd name="T136" fmla="*/ 0 h 2406"/>
                <a:gd name="T137" fmla="*/ 17 w 17"/>
                <a:gd name="T138" fmla="*/ 2406 h 2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 h="2406">
                  <a:moveTo>
                    <a:pt x="0" y="2398"/>
                  </a:moveTo>
                  <a:lnTo>
                    <a:pt x="0" y="2284"/>
                  </a:lnTo>
                  <a:cubicBezTo>
                    <a:pt x="0" y="2280"/>
                    <a:pt x="4" y="2276"/>
                    <a:pt x="9" y="2276"/>
                  </a:cubicBezTo>
                  <a:cubicBezTo>
                    <a:pt x="13" y="2276"/>
                    <a:pt x="17" y="2280"/>
                    <a:pt x="17" y="2284"/>
                  </a:cubicBezTo>
                  <a:lnTo>
                    <a:pt x="17" y="2398"/>
                  </a:lnTo>
                  <a:cubicBezTo>
                    <a:pt x="17" y="2402"/>
                    <a:pt x="13" y="2406"/>
                    <a:pt x="9" y="2406"/>
                  </a:cubicBezTo>
                  <a:cubicBezTo>
                    <a:pt x="4" y="2406"/>
                    <a:pt x="0" y="2402"/>
                    <a:pt x="0" y="2398"/>
                  </a:cubicBezTo>
                  <a:close/>
                  <a:moveTo>
                    <a:pt x="0" y="2203"/>
                  </a:moveTo>
                  <a:lnTo>
                    <a:pt x="0" y="2089"/>
                  </a:lnTo>
                  <a:cubicBezTo>
                    <a:pt x="0" y="2085"/>
                    <a:pt x="4" y="2081"/>
                    <a:pt x="9" y="2081"/>
                  </a:cubicBezTo>
                  <a:cubicBezTo>
                    <a:pt x="13" y="2081"/>
                    <a:pt x="17" y="2085"/>
                    <a:pt x="17" y="2089"/>
                  </a:cubicBezTo>
                  <a:lnTo>
                    <a:pt x="17" y="2203"/>
                  </a:lnTo>
                  <a:cubicBezTo>
                    <a:pt x="17" y="2207"/>
                    <a:pt x="13" y="2211"/>
                    <a:pt x="9" y="2211"/>
                  </a:cubicBezTo>
                  <a:cubicBezTo>
                    <a:pt x="4" y="2211"/>
                    <a:pt x="0" y="2207"/>
                    <a:pt x="0" y="2203"/>
                  </a:cubicBezTo>
                  <a:close/>
                  <a:moveTo>
                    <a:pt x="0" y="2008"/>
                  </a:moveTo>
                  <a:lnTo>
                    <a:pt x="0" y="1894"/>
                  </a:lnTo>
                  <a:cubicBezTo>
                    <a:pt x="0" y="1889"/>
                    <a:pt x="4" y="1886"/>
                    <a:pt x="9" y="1886"/>
                  </a:cubicBezTo>
                  <a:cubicBezTo>
                    <a:pt x="13" y="1886"/>
                    <a:pt x="17" y="1889"/>
                    <a:pt x="17" y="1894"/>
                  </a:cubicBezTo>
                  <a:lnTo>
                    <a:pt x="17" y="2008"/>
                  </a:lnTo>
                  <a:cubicBezTo>
                    <a:pt x="17" y="2012"/>
                    <a:pt x="13" y="2016"/>
                    <a:pt x="9" y="2016"/>
                  </a:cubicBezTo>
                  <a:cubicBezTo>
                    <a:pt x="4" y="2016"/>
                    <a:pt x="0" y="2012"/>
                    <a:pt x="0" y="2008"/>
                  </a:cubicBezTo>
                  <a:close/>
                  <a:moveTo>
                    <a:pt x="0" y="1813"/>
                  </a:moveTo>
                  <a:lnTo>
                    <a:pt x="0" y="1699"/>
                  </a:lnTo>
                  <a:cubicBezTo>
                    <a:pt x="0" y="1694"/>
                    <a:pt x="4" y="1691"/>
                    <a:pt x="9" y="1691"/>
                  </a:cubicBezTo>
                  <a:cubicBezTo>
                    <a:pt x="13" y="1691"/>
                    <a:pt x="17" y="1694"/>
                    <a:pt x="17" y="1699"/>
                  </a:cubicBezTo>
                  <a:lnTo>
                    <a:pt x="17" y="1813"/>
                  </a:lnTo>
                  <a:cubicBezTo>
                    <a:pt x="17" y="1817"/>
                    <a:pt x="13" y="1821"/>
                    <a:pt x="9" y="1821"/>
                  </a:cubicBezTo>
                  <a:cubicBezTo>
                    <a:pt x="4" y="1821"/>
                    <a:pt x="0" y="1817"/>
                    <a:pt x="0" y="1813"/>
                  </a:cubicBezTo>
                  <a:close/>
                  <a:moveTo>
                    <a:pt x="0" y="1618"/>
                  </a:moveTo>
                  <a:lnTo>
                    <a:pt x="0" y="1504"/>
                  </a:lnTo>
                  <a:cubicBezTo>
                    <a:pt x="0" y="1499"/>
                    <a:pt x="4" y="1496"/>
                    <a:pt x="9" y="1496"/>
                  </a:cubicBezTo>
                  <a:cubicBezTo>
                    <a:pt x="13" y="1496"/>
                    <a:pt x="17" y="1499"/>
                    <a:pt x="17" y="1504"/>
                  </a:cubicBezTo>
                  <a:lnTo>
                    <a:pt x="17" y="1618"/>
                  </a:lnTo>
                  <a:cubicBezTo>
                    <a:pt x="17" y="1622"/>
                    <a:pt x="13" y="1626"/>
                    <a:pt x="9" y="1626"/>
                  </a:cubicBezTo>
                  <a:cubicBezTo>
                    <a:pt x="4" y="1626"/>
                    <a:pt x="0" y="1622"/>
                    <a:pt x="0" y="1618"/>
                  </a:cubicBezTo>
                  <a:close/>
                  <a:moveTo>
                    <a:pt x="0" y="1423"/>
                  </a:moveTo>
                  <a:lnTo>
                    <a:pt x="0" y="1309"/>
                  </a:lnTo>
                  <a:cubicBezTo>
                    <a:pt x="0" y="1304"/>
                    <a:pt x="4" y="1301"/>
                    <a:pt x="9" y="1301"/>
                  </a:cubicBezTo>
                  <a:cubicBezTo>
                    <a:pt x="13" y="1301"/>
                    <a:pt x="17" y="1304"/>
                    <a:pt x="17" y="1309"/>
                  </a:cubicBezTo>
                  <a:lnTo>
                    <a:pt x="17" y="1423"/>
                  </a:lnTo>
                  <a:cubicBezTo>
                    <a:pt x="17" y="1427"/>
                    <a:pt x="13" y="1431"/>
                    <a:pt x="9" y="1431"/>
                  </a:cubicBezTo>
                  <a:cubicBezTo>
                    <a:pt x="4" y="1431"/>
                    <a:pt x="0" y="1427"/>
                    <a:pt x="0" y="1423"/>
                  </a:cubicBezTo>
                  <a:close/>
                  <a:moveTo>
                    <a:pt x="0" y="1227"/>
                  </a:moveTo>
                  <a:lnTo>
                    <a:pt x="0" y="1114"/>
                  </a:lnTo>
                  <a:cubicBezTo>
                    <a:pt x="0" y="1109"/>
                    <a:pt x="4" y="1106"/>
                    <a:pt x="9" y="1106"/>
                  </a:cubicBezTo>
                  <a:cubicBezTo>
                    <a:pt x="13" y="1106"/>
                    <a:pt x="17" y="1109"/>
                    <a:pt x="17" y="1114"/>
                  </a:cubicBezTo>
                  <a:lnTo>
                    <a:pt x="17" y="1227"/>
                  </a:lnTo>
                  <a:cubicBezTo>
                    <a:pt x="17" y="1232"/>
                    <a:pt x="13" y="1236"/>
                    <a:pt x="9" y="1236"/>
                  </a:cubicBezTo>
                  <a:cubicBezTo>
                    <a:pt x="4" y="1236"/>
                    <a:pt x="0" y="1232"/>
                    <a:pt x="0" y="1227"/>
                  </a:cubicBezTo>
                  <a:close/>
                  <a:moveTo>
                    <a:pt x="0" y="1032"/>
                  </a:moveTo>
                  <a:lnTo>
                    <a:pt x="0" y="919"/>
                  </a:lnTo>
                  <a:cubicBezTo>
                    <a:pt x="0" y="914"/>
                    <a:pt x="4" y="910"/>
                    <a:pt x="9" y="910"/>
                  </a:cubicBezTo>
                  <a:cubicBezTo>
                    <a:pt x="13" y="910"/>
                    <a:pt x="17" y="914"/>
                    <a:pt x="17" y="919"/>
                  </a:cubicBezTo>
                  <a:lnTo>
                    <a:pt x="17" y="1032"/>
                  </a:lnTo>
                  <a:cubicBezTo>
                    <a:pt x="17" y="1037"/>
                    <a:pt x="13" y="1041"/>
                    <a:pt x="9" y="1041"/>
                  </a:cubicBezTo>
                  <a:cubicBezTo>
                    <a:pt x="4" y="1041"/>
                    <a:pt x="0" y="1037"/>
                    <a:pt x="0" y="1032"/>
                  </a:cubicBezTo>
                  <a:close/>
                  <a:moveTo>
                    <a:pt x="0" y="837"/>
                  </a:moveTo>
                  <a:lnTo>
                    <a:pt x="0" y="724"/>
                  </a:lnTo>
                  <a:cubicBezTo>
                    <a:pt x="0" y="719"/>
                    <a:pt x="4" y="715"/>
                    <a:pt x="9" y="715"/>
                  </a:cubicBezTo>
                  <a:cubicBezTo>
                    <a:pt x="13" y="715"/>
                    <a:pt x="17" y="719"/>
                    <a:pt x="17" y="724"/>
                  </a:cubicBezTo>
                  <a:lnTo>
                    <a:pt x="17" y="837"/>
                  </a:lnTo>
                  <a:cubicBezTo>
                    <a:pt x="17" y="842"/>
                    <a:pt x="13" y="845"/>
                    <a:pt x="9" y="845"/>
                  </a:cubicBezTo>
                  <a:cubicBezTo>
                    <a:pt x="4" y="845"/>
                    <a:pt x="0" y="842"/>
                    <a:pt x="0" y="837"/>
                  </a:cubicBezTo>
                  <a:close/>
                  <a:moveTo>
                    <a:pt x="0" y="642"/>
                  </a:moveTo>
                  <a:lnTo>
                    <a:pt x="0" y="528"/>
                  </a:lnTo>
                  <a:cubicBezTo>
                    <a:pt x="0" y="524"/>
                    <a:pt x="4" y="520"/>
                    <a:pt x="9" y="520"/>
                  </a:cubicBezTo>
                  <a:cubicBezTo>
                    <a:pt x="13" y="520"/>
                    <a:pt x="17" y="524"/>
                    <a:pt x="17" y="528"/>
                  </a:cubicBezTo>
                  <a:lnTo>
                    <a:pt x="17" y="642"/>
                  </a:lnTo>
                  <a:cubicBezTo>
                    <a:pt x="17" y="647"/>
                    <a:pt x="13" y="650"/>
                    <a:pt x="9" y="650"/>
                  </a:cubicBezTo>
                  <a:cubicBezTo>
                    <a:pt x="4" y="650"/>
                    <a:pt x="0" y="647"/>
                    <a:pt x="0" y="642"/>
                  </a:cubicBezTo>
                  <a:close/>
                  <a:moveTo>
                    <a:pt x="0" y="447"/>
                  </a:moveTo>
                  <a:lnTo>
                    <a:pt x="0" y="333"/>
                  </a:lnTo>
                  <a:cubicBezTo>
                    <a:pt x="0" y="329"/>
                    <a:pt x="4" y="325"/>
                    <a:pt x="9" y="325"/>
                  </a:cubicBezTo>
                  <a:cubicBezTo>
                    <a:pt x="13" y="325"/>
                    <a:pt x="17" y="329"/>
                    <a:pt x="17" y="333"/>
                  </a:cubicBezTo>
                  <a:lnTo>
                    <a:pt x="17" y="447"/>
                  </a:lnTo>
                  <a:cubicBezTo>
                    <a:pt x="17" y="452"/>
                    <a:pt x="13" y="455"/>
                    <a:pt x="9" y="455"/>
                  </a:cubicBezTo>
                  <a:cubicBezTo>
                    <a:pt x="4" y="455"/>
                    <a:pt x="0" y="452"/>
                    <a:pt x="0" y="447"/>
                  </a:cubicBezTo>
                  <a:close/>
                  <a:moveTo>
                    <a:pt x="0" y="252"/>
                  </a:moveTo>
                  <a:lnTo>
                    <a:pt x="0" y="138"/>
                  </a:lnTo>
                  <a:cubicBezTo>
                    <a:pt x="0" y="134"/>
                    <a:pt x="4" y="130"/>
                    <a:pt x="9" y="130"/>
                  </a:cubicBezTo>
                  <a:cubicBezTo>
                    <a:pt x="13" y="130"/>
                    <a:pt x="17" y="134"/>
                    <a:pt x="17" y="138"/>
                  </a:cubicBezTo>
                  <a:lnTo>
                    <a:pt x="17" y="252"/>
                  </a:lnTo>
                  <a:cubicBezTo>
                    <a:pt x="17" y="257"/>
                    <a:pt x="13" y="260"/>
                    <a:pt x="9" y="260"/>
                  </a:cubicBezTo>
                  <a:cubicBezTo>
                    <a:pt x="4" y="260"/>
                    <a:pt x="0" y="257"/>
                    <a:pt x="0" y="252"/>
                  </a:cubicBezTo>
                  <a:close/>
                  <a:moveTo>
                    <a:pt x="0" y="57"/>
                  </a:moveTo>
                  <a:lnTo>
                    <a:pt x="0" y="9"/>
                  </a:lnTo>
                  <a:cubicBezTo>
                    <a:pt x="0" y="4"/>
                    <a:pt x="4" y="0"/>
                    <a:pt x="9" y="0"/>
                  </a:cubicBezTo>
                  <a:cubicBezTo>
                    <a:pt x="13" y="0"/>
                    <a:pt x="17" y="4"/>
                    <a:pt x="17" y="9"/>
                  </a:cubicBezTo>
                  <a:lnTo>
                    <a:pt x="17" y="57"/>
                  </a:lnTo>
                  <a:cubicBezTo>
                    <a:pt x="17" y="62"/>
                    <a:pt x="13" y="65"/>
                    <a:pt x="9" y="65"/>
                  </a:cubicBezTo>
                  <a:cubicBezTo>
                    <a:pt x="4" y="65"/>
                    <a:pt x="0" y="62"/>
                    <a:pt x="0" y="57"/>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9239" name="Freeform 17"/>
            <p:cNvSpPr>
              <a:spLocks/>
            </p:cNvSpPr>
            <p:nvPr/>
          </p:nvSpPr>
          <p:spPr bwMode="auto">
            <a:xfrm>
              <a:off x="1430" y="1563"/>
              <a:ext cx="2606" cy="965"/>
            </a:xfrm>
            <a:custGeom>
              <a:avLst/>
              <a:gdLst>
                <a:gd name="T0" fmla="*/ 0 w 5600"/>
                <a:gd name="T1" fmla="*/ 0 h 2068"/>
                <a:gd name="T2" fmla="*/ 0 w 5600"/>
                <a:gd name="T3" fmla="*/ 0 h 2068"/>
                <a:gd name="T4" fmla="*/ 0 w 5600"/>
                <a:gd name="T5" fmla="*/ 0 h 2068"/>
                <a:gd name="T6" fmla="*/ 0 w 5600"/>
                <a:gd name="T7" fmla="*/ 0 h 2068"/>
                <a:gd name="T8" fmla="*/ 0 w 5600"/>
                <a:gd name="T9" fmla="*/ 0 h 2068"/>
                <a:gd name="T10" fmla="*/ 0 w 5600"/>
                <a:gd name="T11" fmla="*/ 0 h 2068"/>
                <a:gd name="T12" fmla="*/ 0 w 5600"/>
                <a:gd name="T13" fmla="*/ 0 h 2068"/>
                <a:gd name="T14" fmla="*/ 0 w 5600"/>
                <a:gd name="T15" fmla="*/ 0 h 2068"/>
                <a:gd name="T16" fmla="*/ 0 60000 65536"/>
                <a:gd name="T17" fmla="*/ 0 60000 65536"/>
                <a:gd name="T18" fmla="*/ 0 60000 65536"/>
                <a:gd name="T19" fmla="*/ 0 60000 65536"/>
                <a:gd name="T20" fmla="*/ 0 60000 65536"/>
                <a:gd name="T21" fmla="*/ 0 60000 65536"/>
                <a:gd name="T22" fmla="*/ 0 60000 65536"/>
                <a:gd name="T23" fmla="*/ 0 60000 65536"/>
                <a:gd name="T24" fmla="*/ 0 w 5600"/>
                <a:gd name="T25" fmla="*/ 0 h 2068"/>
                <a:gd name="T26" fmla="*/ 5600 w 5600"/>
                <a:gd name="T27" fmla="*/ 2068 h 20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00" h="2068">
                  <a:moveTo>
                    <a:pt x="0" y="2068"/>
                  </a:moveTo>
                  <a:lnTo>
                    <a:pt x="1210" y="283"/>
                  </a:lnTo>
                  <a:cubicBezTo>
                    <a:pt x="1373" y="95"/>
                    <a:pt x="1593" y="0"/>
                    <a:pt x="1816" y="23"/>
                  </a:cubicBezTo>
                  <a:lnTo>
                    <a:pt x="3935" y="23"/>
                  </a:lnTo>
                  <a:cubicBezTo>
                    <a:pt x="4157" y="0"/>
                    <a:pt x="4378" y="95"/>
                    <a:pt x="4540" y="283"/>
                  </a:cubicBezTo>
                  <a:lnTo>
                    <a:pt x="5600" y="2068"/>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0" name="Rectangle 18"/>
            <p:cNvSpPr>
              <a:spLocks noChangeArrowheads="1"/>
            </p:cNvSpPr>
            <p:nvPr/>
          </p:nvSpPr>
          <p:spPr bwMode="auto">
            <a:xfrm>
              <a:off x="2334" y="1256"/>
              <a:ext cx="86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Useful “BANDWIDTH”</a:t>
              </a:r>
              <a:endParaRPr lang="en-US"/>
            </a:p>
          </p:txBody>
        </p:sp>
        <p:sp>
          <p:nvSpPr>
            <p:cNvPr id="9241" name="Line 19"/>
            <p:cNvSpPr>
              <a:spLocks noChangeShapeType="1"/>
            </p:cNvSpPr>
            <p:nvPr/>
          </p:nvSpPr>
          <p:spPr bwMode="auto">
            <a:xfrm flipV="1">
              <a:off x="2114" y="1431"/>
              <a:ext cx="1299" cy="1"/>
            </a:xfrm>
            <a:prstGeom prst="line">
              <a:avLst/>
            </a:prstGeom>
            <a:noFill/>
            <a:ln w="11113" cap="rnd">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Rectangle 22"/>
            <p:cNvSpPr>
              <a:spLocks noChangeArrowheads="1"/>
            </p:cNvSpPr>
            <p:nvPr/>
          </p:nvSpPr>
          <p:spPr bwMode="auto">
            <a:xfrm>
              <a:off x="2092" y="252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f</a:t>
              </a:r>
              <a:endParaRPr lang="en-US"/>
            </a:p>
          </p:txBody>
        </p:sp>
        <p:sp>
          <p:nvSpPr>
            <p:cNvPr id="9243" name="Rectangle 23"/>
            <p:cNvSpPr>
              <a:spLocks noChangeArrowheads="1"/>
            </p:cNvSpPr>
            <p:nvPr/>
          </p:nvSpPr>
          <p:spPr bwMode="auto">
            <a:xfrm>
              <a:off x="2114" y="2589"/>
              <a:ext cx="7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Lo</a:t>
              </a:r>
              <a:endParaRPr lang="en-US"/>
            </a:p>
          </p:txBody>
        </p:sp>
        <p:sp>
          <p:nvSpPr>
            <p:cNvPr id="9244" name="Rectangle 24"/>
            <p:cNvSpPr>
              <a:spLocks noChangeArrowheads="1"/>
            </p:cNvSpPr>
            <p:nvPr/>
          </p:nvSpPr>
          <p:spPr bwMode="auto">
            <a:xfrm>
              <a:off x="3377" y="252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f</a:t>
              </a:r>
              <a:endParaRPr lang="en-US"/>
            </a:p>
          </p:txBody>
        </p:sp>
        <p:sp>
          <p:nvSpPr>
            <p:cNvPr id="9245" name="Rectangle 25"/>
            <p:cNvSpPr>
              <a:spLocks noChangeArrowheads="1"/>
            </p:cNvSpPr>
            <p:nvPr/>
          </p:nvSpPr>
          <p:spPr bwMode="auto">
            <a:xfrm>
              <a:off x="3399" y="2589"/>
              <a:ext cx="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Hi</a:t>
              </a:r>
              <a:endParaRPr lang="en-US"/>
            </a:p>
          </p:txBody>
        </p:sp>
        <p:sp>
          <p:nvSpPr>
            <p:cNvPr id="9246" name="Rectangle 26"/>
            <p:cNvSpPr>
              <a:spLocks noChangeArrowheads="1"/>
            </p:cNvSpPr>
            <p:nvPr/>
          </p:nvSpPr>
          <p:spPr bwMode="auto">
            <a:xfrm>
              <a:off x="4169" y="2492"/>
              <a:ext cx="1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Log f</a:t>
              </a:r>
              <a:endParaRPr lang="en-US"/>
            </a:p>
          </p:txBody>
        </p:sp>
        <p:sp>
          <p:nvSpPr>
            <p:cNvPr id="9247" name="Rectangle 27"/>
            <p:cNvSpPr>
              <a:spLocks noChangeArrowheads="1"/>
            </p:cNvSpPr>
            <p:nvPr/>
          </p:nvSpPr>
          <p:spPr bwMode="auto">
            <a:xfrm>
              <a:off x="1074" y="1283"/>
              <a:ext cx="4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Voltage Gain in dB</a:t>
              </a:r>
              <a:endParaRPr lang="en-US"/>
            </a:p>
          </p:txBody>
        </p:sp>
        <p:sp>
          <p:nvSpPr>
            <p:cNvPr id="9248" name="Freeform 33"/>
            <p:cNvSpPr>
              <a:spLocks noEditPoints="1"/>
            </p:cNvSpPr>
            <p:nvPr/>
          </p:nvSpPr>
          <p:spPr bwMode="auto">
            <a:xfrm>
              <a:off x="2061" y="2710"/>
              <a:ext cx="29" cy="379"/>
            </a:xfrm>
            <a:custGeom>
              <a:avLst/>
              <a:gdLst>
                <a:gd name="T0" fmla="*/ 0 w 16"/>
                <a:gd name="T1" fmla="*/ 0 h 1664"/>
                <a:gd name="T2" fmla="*/ 0 w 16"/>
                <a:gd name="T3" fmla="*/ 0 h 1664"/>
                <a:gd name="T4" fmla="*/ 0 w 16"/>
                <a:gd name="T5" fmla="*/ 0 h 1664"/>
                <a:gd name="T6" fmla="*/ 0 w 16"/>
                <a:gd name="T7" fmla="*/ 0 h 1664"/>
                <a:gd name="T8" fmla="*/ 0 w 16"/>
                <a:gd name="T9" fmla="*/ 0 h 1664"/>
                <a:gd name="T10" fmla="*/ 0 w 16"/>
                <a:gd name="T11" fmla="*/ 0 h 1664"/>
                <a:gd name="T12" fmla="*/ 0 w 16"/>
                <a:gd name="T13" fmla="*/ 0 h 1664"/>
                <a:gd name="T14" fmla="*/ 0 w 16"/>
                <a:gd name="T15" fmla="*/ 0 h 1664"/>
                <a:gd name="T16" fmla="*/ 0 w 16"/>
                <a:gd name="T17" fmla="*/ 0 h 1664"/>
                <a:gd name="T18" fmla="*/ 0 w 16"/>
                <a:gd name="T19" fmla="*/ 0 h 1664"/>
                <a:gd name="T20" fmla="*/ 0 w 16"/>
                <a:gd name="T21" fmla="*/ 0 h 1664"/>
                <a:gd name="T22" fmla="*/ 0 w 16"/>
                <a:gd name="T23" fmla="*/ 0 h 1664"/>
                <a:gd name="T24" fmla="*/ 0 w 16"/>
                <a:gd name="T25" fmla="*/ 0 h 1664"/>
                <a:gd name="T26" fmla="*/ 0 w 16"/>
                <a:gd name="T27" fmla="*/ 0 h 1664"/>
                <a:gd name="T28" fmla="*/ 0 w 16"/>
                <a:gd name="T29" fmla="*/ 0 h 1664"/>
                <a:gd name="T30" fmla="*/ 0 w 16"/>
                <a:gd name="T31" fmla="*/ 0 h 1664"/>
                <a:gd name="T32" fmla="*/ 0 w 16"/>
                <a:gd name="T33" fmla="*/ 0 h 1664"/>
                <a:gd name="T34" fmla="*/ 0 w 16"/>
                <a:gd name="T35" fmla="*/ 0 h 1664"/>
                <a:gd name="T36" fmla="*/ 0 w 16"/>
                <a:gd name="T37" fmla="*/ 0 h 1664"/>
                <a:gd name="T38" fmla="*/ 0 w 16"/>
                <a:gd name="T39" fmla="*/ 0 h 1664"/>
                <a:gd name="T40" fmla="*/ 0 w 16"/>
                <a:gd name="T41" fmla="*/ 0 h 1664"/>
                <a:gd name="T42" fmla="*/ 0 w 16"/>
                <a:gd name="T43" fmla="*/ 0 h 1664"/>
                <a:gd name="T44" fmla="*/ 0 w 16"/>
                <a:gd name="T45" fmla="*/ 0 h 1664"/>
                <a:gd name="T46" fmla="*/ 0 w 16"/>
                <a:gd name="T47" fmla="*/ 0 h 1664"/>
                <a:gd name="T48" fmla="*/ 0 w 16"/>
                <a:gd name="T49" fmla="*/ 0 h 1664"/>
                <a:gd name="T50" fmla="*/ 0 w 16"/>
                <a:gd name="T51" fmla="*/ 0 h 1664"/>
                <a:gd name="T52" fmla="*/ 0 w 16"/>
                <a:gd name="T53" fmla="*/ 0 h 1664"/>
                <a:gd name="T54" fmla="*/ 0 w 16"/>
                <a:gd name="T55" fmla="*/ 0 h 1664"/>
                <a:gd name="T56" fmla="*/ 0 w 16"/>
                <a:gd name="T57" fmla="*/ 0 h 1664"/>
                <a:gd name="T58" fmla="*/ 0 w 16"/>
                <a:gd name="T59" fmla="*/ 0 h 1664"/>
                <a:gd name="T60" fmla="*/ 0 w 16"/>
                <a:gd name="T61" fmla="*/ 0 h 1664"/>
                <a:gd name="T62" fmla="*/ 0 w 16"/>
                <a:gd name="T63" fmla="*/ 0 h 1664"/>
                <a:gd name="T64" fmla="*/ 0 w 16"/>
                <a:gd name="T65" fmla="*/ 0 h 1664"/>
                <a:gd name="T66" fmla="*/ 0 w 16"/>
                <a:gd name="T67" fmla="*/ 0 h 1664"/>
                <a:gd name="T68" fmla="*/ 0 w 16"/>
                <a:gd name="T69" fmla="*/ 0 h 1664"/>
                <a:gd name="T70" fmla="*/ 0 w 16"/>
                <a:gd name="T71" fmla="*/ 0 h 1664"/>
                <a:gd name="T72" fmla="*/ 0 w 16"/>
                <a:gd name="T73" fmla="*/ 0 h 1664"/>
                <a:gd name="T74" fmla="*/ 0 w 16"/>
                <a:gd name="T75" fmla="*/ 0 h 1664"/>
                <a:gd name="T76" fmla="*/ 0 w 16"/>
                <a:gd name="T77" fmla="*/ 0 h 1664"/>
                <a:gd name="T78" fmla="*/ 0 w 16"/>
                <a:gd name="T79" fmla="*/ 0 h 1664"/>
                <a:gd name="T80" fmla="*/ 0 w 16"/>
                <a:gd name="T81" fmla="*/ 0 h 1664"/>
                <a:gd name="T82" fmla="*/ 0 w 16"/>
                <a:gd name="T83" fmla="*/ 0 h 1664"/>
                <a:gd name="T84" fmla="*/ 0 w 16"/>
                <a:gd name="T85" fmla="*/ 0 h 1664"/>
                <a:gd name="T86" fmla="*/ 0 w 16"/>
                <a:gd name="T87" fmla="*/ 0 h 1664"/>
                <a:gd name="T88" fmla="*/ 0 w 16"/>
                <a:gd name="T89" fmla="*/ 0 h 1664"/>
                <a:gd name="T90" fmla="*/ 0 w 16"/>
                <a:gd name="T91" fmla="*/ 0 h 1664"/>
                <a:gd name="T92" fmla="*/ 0 w 16"/>
                <a:gd name="T93" fmla="*/ 0 h 1664"/>
                <a:gd name="T94" fmla="*/ 0 w 16"/>
                <a:gd name="T95" fmla="*/ 0 h 1664"/>
                <a:gd name="T96" fmla="*/ 0 w 16"/>
                <a:gd name="T97" fmla="*/ 0 h 1664"/>
                <a:gd name="T98" fmla="*/ 0 w 16"/>
                <a:gd name="T99" fmla="*/ 0 h 1664"/>
                <a:gd name="T100" fmla="*/ 0 w 16"/>
                <a:gd name="T101" fmla="*/ 0 h 1664"/>
                <a:gd name="T102" fmla="*/ 0 w 16"/>
                <a:gd name="T103" fmla="*/ 0 h 1664"/>
                <a:gd name="T104" fmla="*/ 0 w 16"/>
                <a:gd name="T105" fmla="*/ 0 h 1664"/>
                <a:gd name="T106" fmla="*/ 0 w 16"/>
                <a:gd name="T107" fmla="*/ 0 h 1664"/>
                <a:gd name="T108" fmla="*/ 0 w 16"/>
                <a:gd name="T109" fmla="*/ 0 h 1664"/>
                <a:gd name="T110" fmla="*/ 0 w 16"/>
                <a:gd name="T111" fmla="*/ 0 h 1664"/>
                <a:gd name="T112" fmla="*/ 0 w 16"/>
                <a:gd name="T113" fmla="*/ 0 h 1664"/>
                <a:gd name="T114" fmla="*/ 0 w 16"/>
                <a:gd name="T115" fmla="*/ 0 h 1664"/>
                <a:gd name="T116" fmla="*/ 0 w 16"/>
                <a:gd name="T117" fmla="*/ 0 h 1664"/>
                <a:gd name="T118" fmla="*/ 0 w 16"/>
                <a:gd name="T119" fmla="*/ 0 h 1664"/>
                <a:gd name="T120" fmla="*/ 0 w 16"/>
                <a:gd name="T121" fmla="*/ 0 h 1664"/>
                <a:gd name="T122" fmla="*/ 0 w 16"/>
                <a:gd name="T123" fmla="*/ 0 h 1664"/>
                <a:gd name="T124" fmla="*/ 0 w 16"/>
                <a:gd name="T125" fmla="*/ 0 h 16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
                <a:gd name="T190" fmla="*/ 0 h 1664"/>
                <a:gd name="T191" fmla="*/ 16 w 16"/>
                <a:gd name="T192" fmla="*/ 1664 h 16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 h="1664">
                  <a:moveTo>
                    <a:pt x="0" y="1656"/>
                  </a:moveTo>
                  <a:lnTo>
                    <a:pt x="0" y="1544"/>
                  </a:lnTo>
                  <a:cubicBezTo>
                    <a:pt x="0" y="1539"/>
                    <a:pt x="3" y="1536"/>
                    <a:pt x="8" y="1536"/>
                  </a:cubicBezTo>
                  <a:cubicBezTo>
                    <a:pt x="12" y="1536"/>
                    <a:pt x="16" y="1539"/>
                    <a:pt x="16" y="1544"/>
                  </a:cubicBezTo>
                  <a:lnTo>
                    <a:pt x="16" y="1656"/>
                  </a:lnTo>
                  <a:cubicBezTo>
                    <a:pt x="16" y="1660"/>
                    <a:pt x="12" y="1664"/>
                    <a:pt x="8" y="1664"/>
                  </a:cubicBezTo>
                  <a:cubicBezTo>
                    <a:pt x="3" y="1664"/>
                    <a:pt x="0" y="1660"/>
                    <a:pt x="0" y="1656"/>
                  </a:cubicBezTo>
                  <a:close/>
                  <a:moveTo>
                    <a:pt x="0" y="1464"/>
                  </a:moveTo>
                  <a:lnTo>
                    <a:pt x="0" y="1352"/>
                  </a:lnTo>
                  <a:cubicBezTo>
                    <a:pt x="0" y="1347"/>
                    <a:pt x="3" y="1344"/>
                    <a:pt x="8" y="1344"/>
                  </a:cubicBezTo>
                  <a:cubicBezTo>
                    <a:pt x="12" y="1344"/>
                    <a:pt x="16" y="1347"/>
                    <a:pt x="16" y="1352"/>
                  </a:cubicBezTo>
                  <a:lnTo>
                    <a:pt x="16" y="1464"/>
                  </a:lnTo>
                  <a:cubicBezTo>
                    <a:pt x="16" y="1468"/>
                    <a:pt x="12" y="1472"/>
                    <a:pt x="8" y="1472"/>
                  </a:cubicBezTo>
                  <a:cubicBezTo>
                    <a:pt x="3" y="1472"/>
                    <a:pt x="0" y="1468"/>
                    <a:pt x="0" y="1464"/>
                  </a:cubicBezTo>
                  <a:close/>
                  <a:moveTo>
                    <a:pt x="0" y="1272"/>
                  </a:moveTo>
                  <a:lnTo>
                    <a:pt x="0" y="1160"/>
                  </a:lnTo>
                  <a:cubicBezTo>
                    <a:pt x="0" y="1155"/>
                    <a:pt x="3" y="1152"/>
                    <a:pt x="8" y="1152"/>
                  </a:cubicBezTo>
                  <a:cubicBezTo>
                    <a:pt x="12" y="1152"/>
                    <a:pt x="16" y="1155"/>
                    <a:pt x="16" y="1160"/>
                  </a:cubicBezTo>
                  <a:lnTo>
                    <a:pt x="16" y="1272"/>
                  </a:lnTo>
                  <a:cubicBezTo>
                    <a:pt x="16" y="1276"/>
                    <a:pt x="12" y="1280"/>
                    <a:pt x="8" y="1280"/>
                  </a:cubicBezTo>
                  <a:cubicBezTo>
                    <a:pt x="3" y="1280"/>
                    <a:pt x="0" y="1276"/>
                    <a:pt x="0" y="1272"/>
                  </a:cubicBezTo>
                  <a:close/>
                  <a:moveTo>
                    <a:pt x="0" y="1080"/>
                  </a:moveTo>
                  <a:lnTo>
                    <a:pt x="0" y="968"/>
                  </a:lnTo>
                  <a:cubicBezTo>
                    <a:pt x="0" y="963"/>
                    <a:pt x="3" y="960"/>
                    <a:pt x="8" y="960"/>
                  </a:cubicBezTo>
                  <a:cubicBezTo>
                    <a:pt x="12" y="960"/>
                    <a:pt x="16" y="963"/>
                    <a:pt x="16" y="968"/>
                  </a:cubicBezTo>
                  <a:lnTo>
                    <a:pt x="16" y="1080"/>
                  </a:lnTo>
                  <a:cubicBezTo>
                    <a:pt x="16" y="1084"/>
                    <a:pt x="12" y="1088"/>
                    <a:pt x="8" y="1088"/>
                  </a:cubicBezTo>
                  <a:cubicBezTo>
                    <a:pt x="3" y="1088"/>
                    <a:pt x="0" y="1084"/>
                    <a:pt x="0" y="1080"/>
                  </a:cubicBezTo>
                  <a:close/>
                  <a:moveTo>
                    <a:pt x="0" y="888"/>
                  </a:moveTo>
                  <a:lnTo>
                    <a:pt x="0" y="776"/>
                  </a:lnTo>
                  <a:cubicBezTo>
                    <a:pt x="0" y="771"/>
                    <a:pt x="3" y="768"/>
                    <a:pt x="8" y="768"/>
                  </a:cubicBezTo>
                  <a:cubicBezTo>
                    <a:pt x="12" y="768"/>
                    <a:pt x="16" y="771"/>
                    <a:pt x="16" y="776"/>
                  </a:cubicBezTo>
                  <a:lnTo>
                    <a:pt x="16" y="888"/>
                  </a:lnTo>
                  <a:cubicBezTo>
                    <a:pt x="16" y="892"/>
                    <a:pt x="12" y="896"/>
                    <a:pt x="8" y="896"/>
                  </a:cubicBezTo>
                  <a:cubicBezTo>
                    <a:pt x="3" y="896"/>
                    <a:pt x="0" y="892"/>
                    <a:pt x="0" y="888"/>
                  </a:cubicBezTo>
                  <a:close/>
                  <a:moveTo>
                    <a:pt x="0" y="696"/>
                  </a:moveTo>
                  <a:lnTo>
                    <a:pt x="0" y="584"/>
                  </a:lnTo>
                  <a:cubicBezTo>
                    <a:pt x="0" y="579"/>
                    <a:pt x="3" y="576"/>
                    <a:pt x="8" y="576"/>
                  </a:cubicBezTo>
                  <a:cubicBezTo>
                    <a:pt x="12" y="576"/>
                    <a:pt x="16" y="579"/>
                    <a:pt x="16" y="584"/>
                  </a:cubicBezTo>
                  <a:lnTo>
                    <a:pt x="16" y="696"/>
                  </a:lnTo>
                  <a:cubicBezTo>
                    <a:pt x="16" y="700"/>
                    <a:pt x="12" y="704"/>
                    <a:pt x="8" y="704"/>
                  </a:cubicBezTo>
                  <a:cubicBezTo>
                    <a:pt x="3" y="704"/>
                    <a:pt x="0" y="700"/>
                    <a:pt x="0" y="696"/>
                  </a:cubicBezTo>
                  <a:close/>
                  <a:moveTo>
                    <a:pt x="0" y="504"/>
                  </a:moveTo>
                  <a:lnTo>
                    <a:pt x="0" y="392"/>
                  </a:lnTo>
                  <a:cubicBezTo>
                    <a:pt x="0" y="387"/>
                    <a:pt x="3" y="384"/>
                    <a:pt x="8" y="384"/>
                  </a:cubicBezTo>
                  <a:cubicBezTo>
                    <a:pt x="12" y="384"/>
                    <a:pt x="16" y="387"/>
                    <a:pt x="16" y="392"/>
                  </a:cubicBezTo>
                  <a:lnTo>
                    <a:pt x="16" y="504"/>
                  </a:lnTo>
                  <a:cubicBezTo>
                    <a:pt x="16" y="508"/>
                    <a:pt x="12" y="512"/>
                    <a:pt x="8" y="512"/>
                  </a:cubicBezTo>
                  <a:cubicBezTo>
                    <a:pt x="3" y="512"/>
                    <a:pt x="0" y="508"/>
                    <a:pt x="0" y="504"/>
                  </a:cubicBezTo>
                  <a:close/>
                  <a:moveTo>
                    <a:pt x="0" y="312"/>
                  </a:moveTo>
                  <a:lnTo>
                    <a:pt x="0" y="200"/>
                  </a:lnTo>
                  <a:cubicBezTo>
                    <a:pt x="0" y="195"/>
                    <a:pt x="3" y="192"/>
                    <a:pt x="8" y="192"/>
                  </a:cubicBezTo>
                  <a:cubicBezTo>
                    <a:pt x="12" y="192"/>
                    <a:pt x="16" y="195"/>
                    <a:pt x="16" y="200"/>
                  </a:cubicBezTo>
                  <a:lnTo>
                    <a:pt x="16" y="312"/>
                  </a:lnTo>
                  <a:cubicBezTo>
                    <a:pt x="16" y="316"/>
                    <a:pt x="12" y="320"/>
                    <a:pt x="8" y="320"/>
                  </a:cubicBezTo>
                  <a:cubicBezTo>
                    <a:pt x="3" y="320"/>
                    <a:pt x="0" y="316"/>
                    <a:pt x="0" y="312"/>
                  </a:cubicBezTo>
                  <a:close/>
                  <a:moveTo>
                    <a:pt x="0" y="120"/>
                  </a:moveTo>
                  <a:lnTo>
                    <a:pt x="0" y="8"/>
                  </a:lnTo>
                  <a:cubicBezTo>
                    <a:pt x="0" y="3"/>
                    <a:pt x="3" y="0"/>
                    <a:pt x="8" y="0"/>
                  </a:cubicBezTo>
                  <a:cubicBezTo>
                    <a:pt x="12" y="0"/>
                    <a:pt x="16" y="3"/>
                    <a:pt x="16" y="8"/>
                  </a:cubicBezTo>
                  <a:lnTo>
                    <a:pt x="16" y="120"/>
                  </a:lnTo>
                  <a:cubicBezTo>
                    <a:pt x="16" y="124"/>
                    <a:pt x="12" y="128"/>
                    <a:pt x="8" y="128"/>
                  </a:cubicBezTo>
                  <a:cubicBezTo>
                    <a:pt x="3" y="128"/>
                    <a:pt x="0" y="124"/>
                    <a:pt x="0" y="120"/>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9249" name="Freeform 34"/>
            <p:cNvSpPr>
              <a:spLocks noEditPoints="1"/>
            </p:cNvSpPr>
            <p:nvPr/>
          </p:nvSpPr>
          <p:spPr bwMode="auto">
            <a:xfrm>
              <a:off x="3445" y="2710"/>
              <a:ext cx="29" cy="379"/>
            </a:xfrm>
            <a:custGeom>
              <a:avLst/>
              <a:gdLst>
                <a:gd name="T0" fmla="*/ 0 w 16"/>
                <a:gd name="T1" fmla="*/ 0 h 1664"/>
                <a:gd name="T2" fmla="*/ 0 w 16"/>
                <a:gd name="T3" fmla="*/ 0 h 1664"/>
                <a:gd name="T4" fmla="*/ 44 w 16"/>
                <a:gd name="T5" fmla="*/ 0 h 1664"/>
                <a:gd name="T6" fmla="*/ 44 w 16"/>
                <a:gd name="T7" fmla="*/ 0 h 1664"/>
                <a:gd name="T8" fmla="*/ 44 w 16"/>
                <a:gd name="T9" fmla="*/ 0 h 1664"/>
                <a:gd name="T10" fmla="*/ 44 w 16"/>
                <a:gd name="T11" fmla="*/ 0 h 1664"/>
                <a:gd name="T12" fmla="*/ 0 w 16"/>
                <a:gd name="T13" fmla="*/ 0 h 1664"/>
                <a:gd name="T14" fmla="*/ 0 w 16"/>
                <a:gd name="T15" fmla="*/ 0 h 1664"/>
                <a:gd name="T16" fmla="*/ 0 w 16"/>
                <a:gd name="T17" fmla="*/ 0 h 1664"/>
                <a:gd name="T18" fmla="*/ 44 w 16"/>
                <a:gd name="T19" fmla="*/ 0 h 1664"/>
                <a:gd name="T20" fmla="*/ 44 w 16"/>
                <a:gd name="T21" fmla="*/ 0 h 1664"/>
                <a:gd name="T22" fmla="*/ 44 w 16"/>
                <a:gd name="T23" fmla="*/ 0 h 1664"/>
                <a:gd name="T24" fmla="*/ 44 w 16"/>
                <a:gd name="T25" fmla="*/ 0 h 1664"/>
                <a:gd name="T26" fmla="*/ 0 w 16"/>
                <a:gd name="T27" fmla="*/ 0 h 1664"/>
                <a:gd name="T28" fmla="*/ 0 w 16"/>
                <a:gd name="T29" fmla="*/ 0 h 1664"/>
                <a:gd name="T30" fmla="*/ 0 w 16"/>
                <a:gd name="T31" fmla="*/ 0 h 1664"/>
                <a:gd name="T32" fmla="*/ 44 w 16"/>
                <a:gd name="T33" fmla="*/ 0 h 1664"/>
                <a:gd name="T34" fmla="*/ 44 w 16"/>
                <a:gd name="T35" fmla="*/ 0 h 1664"/>
                <a:gd name="T36" fmla="*/ 44 w 16"/>
                <a:gd name="T37" fmla="*/ 0 h 1664"/>
                <a:gd name="T38" fmla="*/ 44 w 16"/>
                <a:gd name="T39" fmla="*/ 0 h 1664"/>
                <a:gd name="T40" fmla="*/ 0 w 16"/>
                <a:gd name="T41" fmla="*/ 0 h 1664"/>
                <a:gd name="T42" fmla="*/ 0 w 16"/>
                <a:gd name="T43" fmla="*/ 0 h 1664"/>
                <a:gd name="T44" fmla="*/ 0 w 16"/>
                <a:gd name="T45" fmla="*/ 0 h 1664"/>
                <a:gd name="T46" fmla="*/ 44 w 16"/>
                <a:gd name="T47" fmla="*/ 0 h 1664"/>
                <a:gd name="T48" fmla="*/ 44 w 16"/>
                <a:gd name="T49" fmla="*/ 0 h 1664"/>
                <a:gd name="T50" fmla="*/ 44 w 16"/>
                <a:gd name="T51" fmla="*/ 0 h 1664"/>
                <a:gd name="T52" fmla="*/ 44 w 16"/>
                <a:gd name="T53" fmla="*/ 0 h 1664"/>
                <a:gd name="T54" fmla="*/ 0 w 16"/>
                <a:gd name="T55" fmla="*/ 0 h 1664"/>
                <a:gd name="T56" fmla="*/ 0 w 16"/>
                <a:gd name="T57" fmla="*/ 0 h 1664"/>
                <a:gd name="T58" fmla="*/ 0 w 16"/>
                <a:gd name="T59" fmla="*/ 0 h 1664"/>
                <a:gd name="T60" fmla="*/ 44 w 16"/>
                <a:gd name="T61" fmla="*/ 0 h 1664"/>
                <a:gd name="T62" fmla="*/ 44 w 16"/>
                <a:gd name="T63" fmla="*/ 0 h 1664"/>
                <a:gd name="T64" fmla="*/ 44 w 16"/>
                <a:gd name="T65" fmla="*/ 0 h 1664"/>
                <a:gd name="T66" fmla="*/ 44 w 16"/>
                <a:gd name="T67" fmla="*/ 0 h 1664"/>
                <a:gd name="T68" fmla="*/ 0 w 16"/>
                <a:gd name="T69" fmla="*/ 0 h 1664"/>
                <a:gd name="T70" fmla="*/ 0 w 16"/>
                <a:gd name="T71" fmla="*/ 0 h 1664"/>
                <a:gd name="T72" fmla="*/ 0 w 16"/>
                <a:gd name="T73" fmla="*/ 0 h 1664"/>
                <a:gd name="T74" fmla="*/ 44 w 16"/>
                <a:gd name="T75" fmla="*/ 0 h 1664"/>
                <a:gd name="T76" fmla="*/ 44 w 16"/>
                <a:gd name="T77" fmla="*/ 0 h 1664"/>
                <a:gd name="T78" fmla="*/ 44 w 16"/>
                <a:gd name="T79" fmla="*/ 0 h 1664"/>
                <a:gd name="T80" fmla="*/ 44 w 16"/>
                <a:gd name="T81" fmla="*/ 0 h 1664"/>
                <a:gd name="T82" fmla="*/ 0 w 16"/>
                <a:gd name="T83" fmla="*/ 0 h 1664"/>
                <a:gd name="T84" fmla="*/ 0 w 16"/>
                <a:gd name="T85" fmla="*/ 0 h 1664"/>
                <a:gd name="T86" fmla="*/ 0 w 16"/>
                <a:gd name="T87" fmla="*/ 0 h 1664"/>
                <a:gd name="T88" fmla="*/ 44 w 16"/>
                <a:gd name="T89" fmla="*/ 0 h 1664"/>
                <a:gd name="T90" fmla="*/ 44 w 16"/>
                <a:gd name="T91" fmla="*/ 0 h 1664"/>
                <a:gd name="T92" fmla="*/ 44 w 16"/>
                <a:gd name="T93" fmla="*/ 0 h 1664"/>
                <a:gd name="T94" fmla="*/ 44 w 16"/>
                <a:gd name="T95" fmla="*/ 0 h 1664"/>
                <a:gd name="T96" fmla="*/ 0 w 16"/>
                <a:gd name="T97" fmla="*/ 0 h 1664"/>
                <a:gd name="T98" fmla="*/ 0 w 16"/>
                <a:gd name="T99" fmla="*/ 0 h 1664"/>
                <a:gd name="T100" fmla="*/ 0 w 16"/>
                <a:gd name="T101" fmla="*/ 0 h 1664"/>
                <a:gd name="T102" fmla="*/ 44 w 16"/>
                <a:gd name="T103" fmla="*/ 0 h 1664"/>
                <a:gd name="T104" fmla="*/ 44 w 16"/>
                <a:gd name="T105" fmla="*/ 0 h 1664"/>
                <a:gd name="T106" fmla="*/ 44 w 16"/>
                <a:gd name="T107" fmla="*/ 0 h 1664"/>
                <a:gd name="T108" fmla="*/ 44 w 16"/>
                <a:gd name="T109" fmla="*/ 0 h 1664"/>
                <a:gd name="T110" fmla="*/ 0 w 16"/>
                <a:gd name="T111" fmla="*/ 0 h 1664"/>
                <a:gd name="T112" fmla="*/ 0 w 16"/>
                <a:gd name="T113" fmla="*/ 0 h 1664"/>
                <a:gd name="T114" fmla="*/ 0 w 16"/>
                <a:gd name="T115" fmla="*/ 0 h 1664"/>
                <a:gd name="T116" fmla="*/ 44 w 16"/>
                <a:gd name="T117" fmla="*/ 0 h 1664"/>
                <a:gd name="T118" fmla="*/ 44 w 16"/>
                <a:gd name="T119" fmla="*/ 0 h 1664"/>
                <a:gd name="T120" fmla="*/ 44 w 16"/>
                <a:gd name="T121" fmla="*/ 0 h 1664"/>
                <a:gd name="T122" fmla="*/ 44 w 16"/>
                <a:gd name="T123" fmla="*/ 0 h 1664"/>
                <a:gd name="T124" fmla="*/ 0 w 16"/>
                <a:gd name="T125" fmla="*/ 0 h 16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
                <a:gd name="T190" fmla="*/ 0 h 1664"/>
                <a:gd name="T191" fmla="*/ 16 w 16"/>
                <a:gd name="T192" fmla="*/ 1664 h 16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 h="1664">
                  <a:moveTo>
                    <a:pt x="0" y="1656"/>
                  </a:moveTo>
                  <a:lnTo>
                    <a:pt x="0" y="1544"/>
                  </a:lnTo>
                  <a:cubicBezTo>
                    <a:pt x="0" y="1539"/>
                    <a:pt x="3" y="1536"/>
                    <a:pt x="8" y="1536"/>
                  </a:cubicBezTo>
                  <a:cubicBezTo>
                    <a:pt x="12" y="1536"/>
                    <a:pt x="16" y="1539"/>
                    <a:pt x="16" y="1544"/>
                  </a:cubicBezTo>
                  <a:lnTo>
                    <a:pt x="16" y="1656"/>
                  </a:lnTo>
                  <a:cubicBezTo>
                    <a:pt x="16" y="1660"/>
                    <a:pt x="12" y="1664"/>
                    <a:pt x="8" y="1664"/>
                  </a:cubicBezTo>
                  <a:cubicBezTo>
                    <a:pt x="3" y="1664"/>
                    <a:pt x="0" y="1660"/>
                    <a:pt x="0" y="1656"/>
                  </a:cubicBezTo>
                  <a:close/>
                  <a:moveTo>
                    <a:pt x="0" y="1464"/>
                  </a:moveTo>
                  <a:lnTo>
                    <a:pt x="0" y="1352"/>
                  </a:lnTo>
                  <a:cubicBezTo>
                    <a:pt x="0" y="1347"/>
                    <a:pt x="3" y="1344"/>
                    <a:pt x="8" y="1344"/>
                  </a:cubicBezTo>
                  <a:cubicBezTo>
                    <a:pt x="12" y="1344"/>
                    <a:pt x="16" y="1347"/>
                    <a:pt x="16" y="1352"/>
                  </a:cubicBezTo>
                  <a:lnTo>
                    <a:pt x="16" y="1464"/>
                  </a:lnTo>
                  <a:cubicBezTo>
                    <a:pt x="16" y="1468"/>
                    <a:pt x="12" y="1472"/>
                    <a:pt x="8" y="1472"/>
                  </a:cubicBezTo>
                  <a:cubicBezTo>
                    <a:pt x="3" y="1472"/>
                    <a:pt x="0" y="1468"/>
                    <a:pt x="0" y="1464"/>
                  </a:cubicBezTo>
                  <a:close/>
                  <a:moveTo>
                    <a:pt x="0" y="1272"/>
                  </a:moveTo>
                  <a:lnTo>
                    <a:pt x="0" y="1160"/>
                  </a:lnTo>
                  <a:cubicBezTo>
                    <a:pt x="0" y="1155"/>
                    <a:pt x="3" y="1152"/>
                    <a:pt x="8" y="1152"/>
                  </a:cubicBezTo>
                  <a:cubicBezTo>
                    <a:pt x="12" y="1152"/>
                    <a:pt x="16" y="1155"/>
                    <a:pt x="16" y="1160"/>
                  </a:cubicBezTo>
                  <a:lnTo>
                    <a:pt x="16" y="1272"/>
                  </a:lnTo>
                  <a:cubicBezTo>
                    <a:pt x="16" y="1276"/>
                    <a:pt x="12" y="1280"/>
                    <a:pt x="8" y="1280"/>
                  </a:cubicBezTo>
                  <a:cubicBezTo>
                    <a:pt x="3" y="1280"/>
                    <a:pt x="0" y="1276"/>
                    <a:pt x="0" y="1272"/>
                  </a:cubicBezTo>
                  <a:close/>
                  <a:moveTo>
                    <a:pt x="0" y="1080"/>
                  </a:moveTo>
                  <a:lnTo>
                    <a:pt x="0" y="968"/>
                  </a:lnTo>
                  <a:cubicBezTo>
                    <a:pt x="0" y="963"/>
                    <a:pt x="3" y="960"/>
                    <a:pt x="8" y="960"/>
                  </a:cubicBezTo>
                  <a:cubicBezTo>
                    <a:pt x="12" y="960"/>
                    <a:pt x="16" y="963"/>
                    <a:pt x="16" y="968"/>
                  </a:cubicBezTo>
                  <a:lnTo>
                    <a:pt x="16" y="1080"/>
                  </a:lnTo>
                  <a:cubicBezTo>
                    <a:pt x="16" y="1084"/>
                    <a:pt x="12" y="1088"/>
                    <a:pt x="8" y="1088"/>
                  </a:cubicBezTo>
                  <a:cubicBezTo>
                    <a:pt x="3" y="1088"/>
                    <a:pt x="0" y="1084"/>
                    <a:pt x="0" y="1080"/>
                  </a:cubicBezTo>
                  <a:close/>
                  <a:moveTo>
                    <a:pt x="0" y="888"/>
                  </a:moveTo>
                  <a:lnTo>
                    <a:pt x="0" y="776"/>
                  </a:lnTo>
                  <a:cubicBezTo>
                    <a:pt x="0" y="771"/>
                    <a:pt x="3" y="768"/>
                    <a:pt x="8" y="768"/>
                  </a:cubicBezTo>
                  <a:cubicBezTo>
                    <a:pt x="12" y="768"/>
                    <a:pt x="16" y="771"/>
                    <a:pt x="16" y="776"/>
                  </a:cubicBezTo>
                  <a:lnTo>
                    <a:pt x="16" y="888"/>
                  </a:lnTo>
                  <a:cubicBezTo>
                    <a:pt x="16" y="892"/>
                    <a:pt x="12" y="896"/>
                    <a:pt x="8" y="896"/>
                  </a:cubicBezTo>
                  <a:cubicBezTo>
                    <a:pt x="3" y="896"/>
                    <a:pt x="0" y="892"/>
                    <a:pt x="0" y="888"/>
                  </a:cubicBezTo>
                  <a:close/>
                  <a:moveTo>
                    <a:pt x="0" y="696"/>
                  </a:moveTo>
                  <a:lnTo>
                    <a:pt x="0" y="584"/>
                  </a:lnTo>
                  <a:cubicBezTo>
                    <a:pt x="0" y="579"/>
                    <a:pt x="3" y="576"/>
                    <a:pt x="8" y="576"/>
                  </a:cubicBezTo>
                  <a:cubicBezTo>
                    <a:pt x="12" y="576"/>
                    <a:pt x="16" y="579"/>
                    <a:pt x="16" y="584"/>
                  </a:cubicBezTo>
                  <a:lnTo>
                    <a:pt x="16" y="696"/>
                  </a:lnTo>
                  <a:cubicBezTo>
                    <a:pt x="16" y="700"/>
                    <a:pt x="12" y="704"/>
                    <a:pt x="8" y="704"/>
                  </a:cubicBezTo>
                  <a:cubicBezTo>
                    <a:pt x="3" y="704"/>
                    <a:pt x="0" y="700"/>
                    <a:pt x="0" y="696"/>
                  </a:cubicBezTo>
                  <a:close/>
                  <a:moveTo>
                    <a:pt x="0" y="504"/>
                  </a:moveTo>
                  <a:lnTo>
                    <a:pt x="0" y="392"/>
                  </a:lnTo>
                  <a:cubicBezTo>
                    <a:pt x="0" y="387"/>
                    <a:pt x="3" y="384"/>
                    <a:pt x="8" y="384"/>
                  </a:cubicBezTo>
                  <a:cubicBezTo>
                    <a:pt x="12" y="384"/>
                    <a:pt x="16" y="387"/>
                    <a:pt x="16" y="392"/>
                  </a:cubicBezTo>
                  <a:lnTo>
                    <a:pt x="16" y="504"/>
                  </a:lnTo>
                  <a:cubicBezTo>
                    <a:pt x="16" y="508"/>
                    <a:pt x="12" y="512"/>
                    <a:pt x="8" y="512"/>
                  </a:cubicBezTo>
                  <a:cubicBezTo>
                    <a:pt x="3" y="512"/>
                    <a:pt x="0" y="508"/>
                    <a:pt x="0" y="504"/>
                  </a:cubicBezTo>
                  <a:close/>
                  <a:moveTo>
                    <a:pt x="0" y="312"/>
                  </a:moveTo>
                  <a:lnTo>
                    <a:pt x="0" y="200"/>
                  </a:lnTo>
                  <a:cubicBezTo>
                    <a:pt x="0" y="195"/>
                    <a:pt x="3" y="192"/>
                    <a:pt x="8" y="192"/>
                  </a:cubicBezTo>
                  <a:cubicBezTo>
                    <a:pt x="12" y="192"/>
                    <a:pt x="16" y="195"/>
                    <a:pt x="16" y="200"/>
                  </a:cubicBezTo>
                  <a:lnTo>
                    <a:pt x="16" y="312"/>
                  </a:lnTo>
                  <a:cubicBezTo>
                    <a:pt x="16" y="316"/>
                    <a:pt x="12" y="320"/>
                    <a:pt x="8" y="320"/>
                  </a:cubicBezTo>
                  <a:cubicBezTo>
                    <a:pt x="3" y="320"/>
                    <a:pt x="0" y="316"/>
                    <a:pt x="0" y="312"/>
                  </a:cubicBezTo>
                  <a:close/>
                  <a:moveTo>
                    <a:pt x="0" y="120"/>
                  </a:moveTo>
                  <a:lnTo>
                    <a:pt x="0" y="8"/>
                  </a:lnTo>
                  <a:cubicBezTo>
                    <a:pt x="0" y="3"/>
                    <a:pt x="3" y="0"/>
                    <a:pt x="8" y="0"/>
                  </a:cubicBezTo>
                  <a:cubicBezTo>
                    <a:pt x="12" y="0"/>
                    <a:pt x="16" y="3"/>
                    <a:pt x="16" y="8"/>
                  </a:cubicBezTo>
                  <a:lnTo>
                    <a:pt x="16" y="120"/>
                  </a:lnTo>
                  <a:cubicBezTo>
                    <a:pt x="16" y="124"/>
                    <a:pt x="12" y="128"/>
                    <a:pt x="8" y="128"/>
                  </a:cubicBezTo>
                  <a:cubicBezTo>
                    <a:pt x="3" y="128"/>
                    <a:pt x="0" y="124"/>
                    <a:pt x="0" y="120"/>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9250" name="Line 35"/>
            <p:cNvSpPr>
              <a:spLocks noChangeShapeType="1"/>
            </p:cNvSpPr>
            <p:nvPr/>
          </p:nvSpPr>
          <p:spPr bwMode="auto">
            <a:xfrm>
              <a:off x="1948" y="2846"/>
              <a:ext cx="117" cy="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Freeform 36"/>
            <p:cNvSpPr>
              <a:spLocks/>
            </p:cNvSpPr>
            <p:nvPr/>
          </p:nvSpPr>
          <p:spPr bwMode="auto">
            <a:xfrm>
              <a:off x="1916" y="2823"/>
              <a:ext cx="42" cy="46"/>
            </a:xfrm>
            <a:custGeom>
              <a:avLst/>
              <a:gdLst>
                <a:gd name="T0" fmla="*/ 0 w 92"/>
                <a:gd name="T1" fmla="*/ 0 h 99"/>
                <a:gd name="T2" fmla="*/ 0 w 92"/>
                <a:gd name="T3" fmla="*/ 0 h 99"/>
                <a:gd name="T4" fmla="*/ 0 w 92"/>
                <a:gd name="T5" fmla="*/ 0 h 99"/>
                <a:gd name="T6" fmla="*/ 0 w 92"/>
                <a:gd name="T7" fmla="*/ 0 h 99"/>
                <a:gd name="T8" fmla="*/ 0 w 92"/>
                <a:gd name="T9" fmla="*/ 0 h 99"/>
                <a:gd name="T10" fmla="*/ 0 60000 65536"/>
                <a:gd name="T11" fmla="*/ 0 60000 65536"/>
                <a:gd name="T12" fmla="*/ 0 60000 65536"/>
                <a:gd name="T13" fmla="*/ 0 60000 65536"/>
                <a:gd name="T14" fmla="*/ 0 60000 65536"/>
                <a:gd name="T15" fmla="*/ 0 w 92"/>
                <a:gd name="T16" fmla="*/ 0 h 99"/>
                <a:gd name="T17" fmla="*/ 92 w 92"/>
                <a:gd name="T18" fmla="*/ 99 h 99"/>
              </a:gdLst>
              <a:ahLst/>
              <a:cxnLst>
                <a:cxn ang="T10">
                  <a:pos x="T0" y="T1"/>
                </a:cxn>
                <a:cxn ang="T11">
                  <a:pos x="T2" y="T3"/>
                </a:cxn>
                <a:cxn ang="T12">
                  <a:pos x="T4" y="T5"/>
                </a:cxn>
                <a:cxn ang="T13">
                  <a:pos x="T6" y="T7"/>
                </a:cxn>
                <a:cxn ang="T14">
                  <a:pos x="T8" y="T9"/>
                </a:cxn>
              </a:cxnLst>
              <a:rect l="T15" t="T16" r="T17" b="T18"/>
              <a:pathLst>
                <a:path w="92" h="99">
                  <a:moveTo>
                    <a:pt x="0" y="50"/>
                  </a:moveTo>
                  <a:lnTo>
                    <a:pt x="92" y="0"/>
                  </a:lnTo>
                  <a:cubicBezTo>
                    <a:pt x="77" y="31"/>
                    <a:pt x="77" y="68"/>
                    <a:pt x="92" y="99"/>
                  </a:cubicBezTo>
                  <a:lnTo>
                    <a:pt x="0" y="5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252" name="Line 37"/>
            <p:cNvSpPr>
              <a:spLocks noChangeShapeType="1"/>
            </p:cNvSpPr>
            <p:nvPr/>
          </p:nvSpPr>
          <p:spPr bwMode="auto">
            <a:xfrm>
              <a:off x="2167" y="2846"/>
              <a:ext cx="116" cy="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Freeform 38"/>
            <p:cNvSpPr>
              <a:spLocks/>
            </p:cNvSpPr>
            <p:nvPr/>
          </p:nvSpPr>
          <p:spPr bwMode="auto">
            <a:xfrm>
              <a:off x="2135" y="2823"/>
              <a:ext cx="42" cy="46"/>
            </a:xfrm>
            <a:custGeom>
              <a:avLst/>
              <a:gdLst>
                <a:gd name="T0" fmla="*/ 0 w 92"/>
                <a:gd name="T1" fmla="*/ 0 h 99"/>
                <a:gd name="T2" fmla="*/ 0 w 92"/>
                <a:gd name="T3" fmla="*/ 0 h 99"/>
                <a:gd name="T4" fmla="*/ 0 w 92"/>
                <a:gd name="T5" fmla="*/ 0 h 99"/>
                <a:gd name="T6" fmla="*/ 0 w 92"/>
                <a:gd name="T7" fmla="*/ 0 h 99"/>
                <a:gd name="T8" fmla="*/ 0 w 92"/>
                <a:gd name="T9" fmla="*/ 0 h 99"/>
                <a:gd name="T10" fmla="*/ 0 60000 65536"/>
                <a:gd name="T11" fmla="*/ 0 60000 65536"/>
                <a:gd name="T12" fmla="*/ 0 60000 65536"/>
                <a:gd name="T13" fmla="*/ 0 60000 65536"/>
                <a:gd name="T14" fmla="*/ 0 60000 65536"/>
                <a:gd name="T15" fmla="*/ 0 w 92"/>
                <a:gd name="T16" fmla="*/ 0 h 99"/>
                <a:gd name="T17" fmla="*/ 92 w 92"/>
                <a:gd name="T18" fmla="*/ 99 h 99"/>
              </a:gdLst>
              <a:ahLst/>
              <a:cxnLst>
                <a:cxn ang="T10">
                  <a:pos x="T0" y="T1"/>
                </a:cxn>
                <a:cxn ang="T11">
                  <a:pos x="T2" y="T3"/>
                </a:cxn>
                <a:cxn ang="T12">
                  <a:pos x="T4" y="T5"/>
                </a:cxn>
                <a:cxn ang="T13">
                  <a:pos x="T6" y="T7"/>
                </a:cxn>
                <a:cxn ang="T14">
                  <a:pos x="T8" y="T9"/>
                </a:cxn>
              </a:cxnLst>
              <a:rect l="T15" t="T16" r="T17" b="T18"/>
              <a:pathLst>
                <a:path w="92" h="99">
                  <a:moveTo>
                    <a:pt x="0" y="50"/>
                  </a:moveTo>
                  <a:lnTo>
                    <a:pt x="92" y="0"/>
                  </a:lnTo>
                  <a:cubicBezTo>
                    <a:pt x="77" y="31"/>
                    <a:pt x="77" y="68"/>
                    <a:pt x="92" y="99"/>
                  </a:cubicBezTo>
                  <a:lnTo>
                    <a:pt x="0" y="5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254" name="Line 39"/>
            <p:cNvSpPr>
              <a:spLocks noChangeShapeType="1"/>
            </p:cNvSpPr>
            <p:nvPr/>
          </p:nvSpPr>
          <p:spPr bwMode="auto">
            <a:xfrm flipH="1">
              <a:off x="3239" y="2846"/>
              <a:ext cx="117" cy="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Freeform 40"/>
            <p:cNvSpPr>
              <a:spLocks/>
            </p:cNvSpPr>
            <p:nvPr/>
          </p:nvSpPr>
          <p:spPr bwMode="auto">
            <a:xfrm>
              <a:off x="3345" y="2823"/>
              <a:ext cx="43" cy="46"/>
            </a:xfrm>
            <a:custGeom>
              <a:avLst/>
              <a:gdLst>
                <a:gd name="T0" fmla="*/ 0 w 93"/>
                <a:gd name="T1" fmla="*/ 0 h 99"/>
                <a:gd name="T2" fmla="*/ 0 w 93"/>
                <a:gd name="T3" fmla="*/ 0 h 99"/>
                <a:gd name="T4" fmla="*/ 0 w 93"/>
                <a:gd name="T5" fmla="*/ 0 h 99"/>
                <a:gd name="T6" fmla="*/ 0 w 93"/>
                <a:gd name="T7" fmla="*/ 0 h 99"/>
                <a:gd name="T8" fmla="*/ 0 w 93"/>
                <a:gd name="T9" fmla="*/ 0 h 99"/>
                <a:gd name="T10" fmla="*/ 0 60000 65536"/>
                <a:gd name="T11" fmla="*/ 0 60000 65536"/>
                <a:gd name="T12" fmla="*/ 0 60000 65536"/>
                <a:gd name="T13" fmla="*/ 0 60000 65536"/>
                <a:gd name="T14" fmla="*/ 0 60000 65536"/>
                <a:gd name="T15" fmla="*/ 0 w 93"/>
                <a:gd name="T16" fmla="*/ 0 h 99"/>
                <a:gd name="T17" fmla="*/ 93 w 93"/>
                <a:gd name="T18" fmla="*/ 99 h 99"/>
              </a:gdLst>
              <a:ahLst/>
              <a:cxnLst>
                <a:cxn ang="T10">
                  <a:pos x="T0" y="T1"/>
                </a:cxn>
                <a:cxn ang="T11">
                  <a:pos x="T2" y="T3"/>
                </a:cxn>
                <a:cxn ang="T12">
                  <a:pos x="T4" y="T5"/>
                </a:cxn>
                <a:cxn ang="T13">
                  <a:pos x="T6" y="T7"/>
                </a:cxn>
                <a:cxn ang="T14">
                  <a:pos x="T8" y="T9"/>
                </a:cxn>
              </a:cxnLst>
              <a:rect l="T15" t="T16" r="T17" b="T18"/>
              <a:pathLst>
                <a:path w="93" h="99">
                  <a:moveTo>
                    <a:pt x="93" y="50"/>
                  </a:moveTo>
                  <a:lnTo>
                    <a:pt x="0" y="99"/>
                  </a:lnTo>
                  <a:cubicBezTo>
                    <a:pt x="15" y="68"/>
                    <a:pt x="15" y="31"/>
                    <a:pt x="0" y="0"/>
                  </a:cubicBezTo>
                  <a:lnTo>
                    <a:pt x="93" y="5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256" name="Line 41"/>
            <p:cNvSpPr>
              <a:spLocks noChangeShapeType="1"/>
            </p:cNvSpPr>
            <p:nvPr/>
          </p:nvSpPr>
          <p:spPr bwMode="auto">
            <a:xfrm flipH="1">
              <a:off x="3458" y="2846"/>
              <a:ext cx="116" cy="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7" name="Freeform 42"/>
            <p:cNvSpPr>
              <a:spLocks/>
            </p:cNvSpPr>
            <p:nvPr/>
          </p:nvSpPr>
          <p:spPr bwMode="auto">
            <a:xfrm>
              <a:off x="3555" y="2823"/>
              <a:ext cx="43" cy="46"/>
            </a:xfrm>
            <a:custGeom>
              <a:avLst/>
              <a:gdLst>
                <a:gd name="T0" fmla="*/ 0 w 93"/>
                <a:gd name="T1" fmla="*/ 0 h 99"/>
                <a:gd name="T2" fmla="*/ 0 w 93"/>
                <a:gd name="T3" fmla="*/ 0 h 99"/>
                <a:gd name="T4" fmla="*/ 0 w 93"/>
                <a:gd name="T5" fmla="*/ 0 h 99"/>
                <a:gd name="T6" fmla="*/ 0 w 93"/>
                <a:gd name="T7" fmla="*/ 0 h 99"/>
                <a:gd name="T8" fmla="*/ 0 w 93"/>
                <a:gd name="T9" fmla="*/ 0 h 99"/>
                <a:gd name="T10" fmla="*/ 0 60000 65536"/>
                <a:gd name="T11" fmla="*/ 0 60000 65536"/>
                <a:gd name="T12" fmla="*/ 0 60000 65536"/>
                <a:gd name="T13" fmla="*/ 0 60000 65536"/>
                <a:gd name="T14" fmla="*/ 0 60000 65536"/>
                <a:gd name="T15" fmla="*/ 0 w 93"/>
                <a:gd name="T16" fmla="*/ 0 h 99"/>
                <a:gd name="T17" fmla="*/ 93 w 93"/>
                <a:gd name="T18" fmla="*/ 99 h 99"/>
              </a:gdLst>
              <a:ahLst/>
              <a:cxnLst>
                <a:cxn ang="T10">
                  <a:pos x="T0" y="T1"/>
                </a:cxn>
                <a:cxn ang="T11">
                  <a:pos x="T2" y="T3"/>
                </a:cxn>
                <a:cxn ang="T12">
                  <a:pos x="T4" y="T5"/>
                </a:cxn>
                <a:cxn ang="T13">
                  <a:pos x="T6" y="T7"/>
                </a:cxn>
                <a:cxn ang="T14">
                  <a:pos x="T8" y="T9"/>
                </a:cxn>
              </a:cxnLst>
              <a:rect l="T15" t="T16" r="T17" b="T18"/>
              <a:pathLst>
                <a:path w="93" h="99">
                  <a:moveTo>
                    <a:pt x="93" y="50"/>
                  </a:moveTo>
                  <a:lnTo>
                    <a:pt x="0" y="99"/>
                  </a:lnTo>
                  <a:cubicBezTo>
                    <a:pt x="15" y="68"/>
                    <a:pt x="15" y="31"/>
                    <a:pt x="0" y="0"/>
                  </a:cubicBezTo>
                  <a:lnTo>
                    <a:pt x="93" y="5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258" name="Rectangle 43"/>
            <p:cNvSpPr>
              <a:spLocks noChangeArrowheads="1"/>
            </p:cNvSpPr>
            <p:nvPr/>
          </p:nvSpPr>
          <p:spPr bwMode="auto">
            <a:xfrm>
              <a:off x="1334" y="2760"/>
              <a:ext cx="5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Low Frequency</a:t>
              </a:r>
              <a:endParaRPr lang="en-US"/>
            </a:p>
          </p:txBody>
        </p:sp>
        <p:sp>
          <p:nvSpPr>
            <p:cNvPr id="9259" name="Rectangle 44"/>
            <p:cNvSpPr>
              <a:spLocks noChangeArrowheads="1"/>
            </p:cNvSpPr>
            <p:nvPr/>
          </p:nvSpPr>
          <p:spPr bwMode="auto">
            <a:xfrm>
              <a:off x="1468" y="2857"/>
              <a:ext cx="25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Region</a:t>
              </a:r>
              <a:endParaRPr lang="en-US"/>
            </a:p>
          </p:txBody>
        </p:sp>
        <p:sp>
          <p:nvSpPr>
            <p:cNvPr id="9260" name="Rectangle 45"/>
            <p:cNvSpPr>
              <a:spLocks noChangeArrowheads="1"/>
            </p:cNvSpPr>
            <p:nvPr/>
          </p:nvSpPr>
          <p:spPr bwMode="auto">
            <a:xfrm>
              <a:off x="2395" y="2804"/>
              <a:ext cx="77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Mid Frequency region</a:t>
              </a:r>
              <a:endParaRPr lang="en-US"/>
            </a:p>
          </p:txBody>
        </p:sp>
        <p:sp>
          <p:nvSpPr>
            <p:cNvPr id="9261" name="Rectangle 47"/>
            <p:cNvSpPr>
              <a:spLocks noChangeArrowheads="1"/>
            </p:cNvSpPr>
            <p:nvPr/>
          </p:nvSpPr>
          <p:spPr bwMode="auto">
            <a:xfrm>
              <a:off x="3701" y="2760"/>
              <a:ext cx="5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High Frequency</a:t>
              </a:r>
              <a:endParaRPr lang="en-US"/>
            </a:p>
          </p:txBody>
        </p:sp>
        <p:sp>
          <p:nvSpPr>
            <p:cNvPr id="9262" name="Rectangle 48"/>
            <p:cNvSpPr>
              <a:spLocks noChangeArrowheads="1"/>
            </p:cNvSpPr>
            <p:nvPr/>
          </p:nvSpPr>
          <p:spPr bwMode="auto">
            <a:xfrm>
              <a:off x="3843" y="2857"/>
              <a:ext cx="25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Region</a:t>
              </a:r>
              <a:endParaRPr lang="en-US"/>
            </a:p>
          </p:txBody>
        </p:sp>
        <p:sp>
          <p:nvSpPr>
            <p:cNvPr id="9263" name="Rectangle 50"/>
            <p:cNvSpPr>
              <a:spLocks noChangeArrowheads="1"/>
            </p:cNvSpPr>
            <p:nvPr/>
          </p:nvSpPr>
          <p:spPr bwMode="auto">
            <a:xfrm>
              <a:off x="-331" y="1874"/>
              <a:ext cx="163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200">
                  <a:solidFill>
                    <a:srgbClr val="000000"/>
                  </a:solidFill>
                </a:rPr>
                <a:t>Gain falls at low frequencies because of coupling and emitter resistance by-pass capacitors - i.e capacitances </a:t>
              </a:r>
              <a:r>
                <a:rPr lang="en-US" sz="1200" u="sng">
                  <a:solidFill>
                    <a:srgbClr val="000000"/>
                  </a:solidFill>
                </a:rPr>
                <a:t>external</a:t>
              </a:r>
              <a:r>
                <a:rPr lang="en-US" sz="1200">
                  <a:solidFill>
                    <a:srgbClr val="000000"/>
                  </a:solidFill>
                </a:rPr>
                <a:t> to the transistor </a:t>
              </a:r>
              <a:endParaRPr lang="en-US" sz="1200"/>
            </a:p>
          </p:txBody>
        </p:sp>
        <p:sp>
          <p:nvSpPr>
            <p:cNvPr id="9264" name="Text Box 65"/>
            <p:cNvSpPr txBox="1">
              <a:spLocks noChangeArrowheads="1"/>
            </p:cNvSpPr>
            <p:nvPr/>
          </p:nvSpPr>
          <p:spPr bwMode="auto">
            <a:xfrm>
              <a:off x="1059" y="1471"/>
              <a:ext cx="4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400"/>
                <a:t>A</a:t>
              </a:r>
              <a:r>
                <a:rPr lang="en-US" sz="1400" baseline="-25000"/>
                <a:t>vOL</a:t>
              </a:r>
            </a:p>
          </p:txBody>
        </p:sp>
      </p:grpSp>
      <p:sp>
        <p:nvSpPr>
          <p:cNvPr id="9225" name="Rectangle 50"/>
          <p:cNvSpPr>
            <a:spLocks noChangeArrowheads="1"/>
          </p:cNvSpPr>
          <p:nvPr/>
        </p:nvSpPr>
        <p:spPr bwMode="auto">
          <a:xfrm>
            <a:off x="7075488" y="3436938"/>
            <a:ext cx="18605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200">
                <a:solidFill>
                  <a:srgbClr val="000000"/>
                </a:solidFill>
              </a:rPr>
              <a:t>Gain falls at high frequencies because of capacitances </a:t>
            </a:r>
            <a:r>
              <a:rPr lang="en-US" sz="1200" u="sng">
                <a:solidFill>
                  <a:srgbClr val="000000"/>
                </a:solidFill>
              </a:rPr>
              <a:t>internal</a:t>
            </a:r>
            <a:r>
              <a:rPr lang="en-US" sz="1200">
                <a:solidFill>
                  <a:srgbClr val="000000"/>
                </a:solidFill>
              </a:rPr>
              <a:t> to the transistor – i.e C</a:t>
            </a:r>
            <a:r>
              <a:rPr lang="el-GR" sz="1200" baseline="-25000">
                <a:solidFill>
                  <a:srgbClr val="000000"/>
                </a:solidFill>
              </a:rPr>
              <a:t>π</a:t>
            </a:r>
            <a:r>
              <a:rPr lang="en-GB" altLang="zh-CN" sz="1200">
                <a:solidFill>
                  <a:srgbClr val="000000"/>
                </a:solidFill>
                <a:ea typeface="SimSun" pitchFamily="2" charset="-122"/>
              </a:rPr>
              <a:t> and C</a:t>
            </a:r>
            <a:r>
              <a:rPr lang="el-GR" sz="1200" baseline="-25000">
                <a:solidFill>
                  <a:srgbClr val="000000"/>
                </a:solidFill>
              </a:rPr>
              <a:t>μ</a:t>
            </a:r>
            <a:r>
              <a:rPr lang="en-US" sz="1200">
                <a:solidFill>
                  <a:srgbClr val="000000"/>
                </a:solidFill>
              </a:rPr>
              <a:t> </a:t>
            </a:r>
            <a:endParaRPr lang="en-US" sz="1200"/>
          </a:p>
        </p:txBody>
      </p:sp>
      <p:cxnSp>
        <p:nvCxnSpPr>
          <p:cNvPr id="63" name="Straight Arrow Connector 62"/>
          <p:cNvCxnSpPr/>
          <p:nvPr/>
        </p:nvCxnSpPr>
        <p:spPr>
          <a:xfrm rot="5400000">
            <a:off x="6781801" y="3690937"/>
            <a:ext cx="207962" cy="195263"/>
          </a:xfrm>
          <a:prstGeom prst="straightConnector1">
            <a:avLst/>
          </a:prstGeom>
          <a:ln>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117850" y="4114800"/>
            <a:ext cx="595313" cy="14288"/>
          </a:xfrm>
          <a:prstGeom prst="straightConnector1">
            <a:avLst/>
          </a:prstGeom>
          <a:ln>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10800000">
            <a:off x="3390900" y="3517900"/>
            <a:ext cx="3494088" cy="158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9229" name="Text Box 65"/>
          <p:cNvSpPr txBox="1">
            <a:spLocks noChangeArrowheads="1"/>
          </p:cNvSpPr>
          <p:nvPr/>
        </p:nvSpPr>
        <p:spPr bwMode="auto">
          <a:xfrm>
            <a:off x="3594100" y="2959100"/>
            <a:ext cx="64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3dB</a:t>
            </a:r>
            <a:endParaRPr lang="en-US" sz="1200" baseline="-25000"/>
          </a:p>
        </p:txBody>
      </p:sp>
      <p:cxnSp>
        <p:nvCxnSpPr>
          <p:cNvPr id="71" name="Straight Connector 70"/>
          <p:cNvCxnSpPr/>
          <p:nvPr/>
        </p:nvCxnSpPr>
        <p:spPr>
          <a:xfrm rot="10800000">
            <a:off x="3390900" y="3419475"/>
            <a:ext cx="3494088" cy="317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5400000">
            <a:off x="3650457" y="3318669"/>
            <a:ext cx="207962" cy="0"/>
          </a:xfrm>
          <a:prstGeom prst="straightConnector1">
            <a:avLst/>
          </a:prstGeom>
          <a:ln>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rot="16200000" flipV="1">
            <a:off x="3650457" y="3636169"/>
            <a:ext cx="207962" cy="0"/>
          </a:xfrm>
          <a:prstGeom prst="straightConnector1">
            <a:avLst/>
          </a:prstGeom>
          <a:ln>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EB9C30A-3875-45B5-8000-04BD73371643}" type="slidenum">
              <a:rPr lang="en-GB" altLang="en-US" sz="1200" smtClean="0">
                <a:latin typeface="Garamond" pitchFamily="18" charset="0"/>
              </a:rPr>
              <a:pPr eaLnBrk="1" hangingPunct="1"/>
              <a:t>9</a:t>
            </a:fld>
            <a:endParaRPr lang="en-GB" altLang="en-US" sz="1200" smtClean="0">
              <a:latin typeface="Garamond" pitchFamily="18" charset="0"/>
            </a:endParaRPr>
          </a:p>
        </p:txBody>
      </p:sp>
      <p:sp>
        <p:nvSpPr>
          <p:cNvPr id="1024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0244" name="Text Box 4"/>
          <p:cNvSpPr txBox="1">
            <a:spLocks noChangeArrowheads="1"/>
          </p:cNvSpPr>
          <p:nvPr/>
        </p:nvSpPr>
        <p:spPr bwMode="auto">
          <a:xfrm>
            <a:off x="534988" y="1047750"/>
            <a:ext cx="7986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What happens when we apply feedback?   How is bandwidth affected? </a:t>
            </a:r>
          </a:p>
        </p:txBody>
      </p:sp>
      <p:sp>
        <p:nvSpPr>
          <p:cNvPr id="10245" name="Rectangle 9"/>
          <p:cNvSpPr>
            <a:spLocks noChangeArrowheads="1"/>
          </p:cNvSpPr>
          <p:nvPr/>
        </p:nvSpPr>
        <p:spPr bwMode="auto">
          <a:xfrm>
            <a:off x="0" y="3292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p>
        </p:txBody>
      </p:sp>
      <p:sp>
        <p:nvSpPr>
          <p:cNvPr id="10246" name="Rectangle 10"/>
          <p:cNvSpPr>
            <a:spLocks noChangeArrowheads="1"/>
          </p:cNvSpPr>
          <p:nvPr/>
        </p:nvSpPr>
        <p:spPr bwMode="auto">
          <a:xfrm>
            <a:off x="0" y="3292475"/>
            <a:ext cx="2927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sz="1200">
                <a:ea typeface="SimSun" pitchFamily="2" charset="-122"/>
                <a:cs typeface="Times New Roman" pitchFamily="18" charset="0"/>
              </a:rPr>
              <a:t>			</a:t>
            </a:r>
            <a:endParaRPr lang="en-GB" altLang="zh-CN" sz="1800">
              <a:ea typeface="SimSun" pitchFamily="2" charset="-122"/>
            </a:endParaRPr>
          </a:p>
        </p:txBody>
      </p:sp>
      <p:sp>
        <p:nvSpPr>
          <p:cNvPr id="10247" name="Text Box 12"/>
          <p:cNvSpPr txBox="1">
            <a:spLocks noChangeArrowheads="1"/>
          </p:cNvSpPr>
          <p:nvPr/>
        </p:nvSpPr>
        <p:spPr bwMode="auto">
          <a:xfrm>
            <a:off x="425450" y="4611688"/>
            <a:ext cx="8469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can easily see when these two approximations apply if we plot 1/</a:t>
            </a:r>
            <a:r>
              <a:rPr lang="el-GR"/>
              <a:t>β</a:t>
            </a:r>
            <a:r>
              <a:rPr lang="en-GB" altLang="zh-CN">
                <a:ea typeface="SimSun" pitchFamily="2" charset="-122"/>
              </a:rPr>
              <a:t> on the same graph as A</a:t>
            </a:r>
            <a:r>
              <a:rPr lang="en-GB" altLang="zh-CN" baseline="-25000">
                <a:ea typeface="SimSun" pitchFamily="2" charset="-122"/>
              </a:rPr>
              <a:t>OL</a:t>
            </a:r>
            <a:r>
              <a:rPr lang="en-GB" altLang="zh-CN">
                <a:ea typeface="SimSun" pitchFamily="2" charset="-122"/>
              </a:rPr>
              <a:t> </a:t>
            </a:r>
          </a:p>
        </p:txBody>
      </p:sp>
      <p:sp>
        <p:nvSpPr>
          <p:cNvPr id="10248" name="Rectangle 15"/>
          <p:cNvSpPr>
            <a:spLocks noChangeArrowheads="1"/>
          </p:cNvSpPr>
          <p:nvPr/>
        </p:nvSpPr>
        <p:spPr bwMode="auto">
          <a:xfrm>
            <a:off x="0" y="2949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249" name="Text Box 27"/>
          <p:cNvSpPr txBox="1">
            <a:spLocks noChangeArrowheads="1"/>
          </p:cNvSpPr>
          <p:nvPr/>
        </p:nvSpPr>
        <p:spPr bwMode="auto">
          <a:xfrm>
            <a:off x="465138" y="1781175"/>
            <a:ext cx="539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know that with feedback applied, the gain becomes </a:t>
            </a:r>
          </a:p>
        </p:txBody>
      </p:sp>
      <p:graphicFrame>
        <p:nvGraphicFramePr>
          <p:cNvPr id="10250" name="Object 28"/>
          <p:cNvGraphicFramePr>
            <a:graphicFrameLocks noChangeAspect="1"/>
          </p:cNvGraphicFramePr>
          <p:nvPr/>
        </p:nvGraphicFramePr>
        <p:xfrm>
          <a:off x="2773363" y="2295525"/>
          <a:ext cx="1593850" cy="665163"/>
        </p:xfrm>
        <a:graphic>
          <a:graphicData uri="http://schemas.openxmlformats.org/presentationml/2006/ole">
            <mc:AlternateContent xmlns:mc="http://schemas.openxmlformats.org/markup-compatibility/2006">
              <mc:Choice xmlns:v="urn:schemas-microsoft-com:vml" Requires="v">
                <p:oleObj spid="_x0000_s10286" name="Equation" r:id="rId4" imgW="1028254" imgH="431613" progId="Equation.3">
                  <p:embed/>
                </p:oleObj>
              </mc:Choice>
              <mc:Fallback>
                <p:oleObj name="Equation" r:id="rId4" imgW="1028254" imgH="431613"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3363" y="2295525"/>
                        <a:ext cx="159385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1" name="Group 34"/>
          <p:cNvGrpSpPr>
            <a:grpSpLocks/>
          </p:cNvGrpSpPr>
          <p:nvPr/>
        </p:nvGrpSpPr>
        <p:grpSpPr bwMode="auto">
          <a:xfrm>
            <a:off x="3238500" y="3897313"/>
            <a:ext cx="3074988" cy="411162"/>
            <a:chOff x="558" y="1694"/>
            <a:chExt cx="1937" cy="259"/>
          </a:xfrm>
        </p:grpSpPr>
        <p:sp>
          <p:nvSpPr>
            <p:cNvPr id="10254" name="Text Box 29"/>
            <p:cNvSpPr txBox="1">
              <a:spLocks noChangeArrowheads="1"/>
            </p:cNvSpPr>
            <p:nvPr/>
          </p:nvSpPr>
          <p:spPr bwMode="auto">
            <a:xfrm>
              <a:off x="1047" y="1723"/>
              <a:ext cx="14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when </a:t>
              </a:r>
              <a:r>
                <a:rPr lang="el-GR">
                  <a:cs typeface="Arial" charset="0"/>
                </a:rPr>
                <a:t>β</a:t>
              </a:r>
              <a:r>
                <a:rPr lang="en-US">
                  <a:cs typeface="Arial" charset="0"/>
                </a:rPr>
                <a:t>A</a:t>
              </a:r>
              <a:r>
                <a:rPr lang="en-US" baseline="-25000">
                  <a:cs typeface="Arial" charset="0"/>
                </a:rPr>
                <a:t>OL</a:t>
              </a:r>
              <a:r>
                <a:rPr lang="en-US">
                  <a:cs typeface="Arial" charset="0"/>
                </a:rPr>
                <a:t> &lt;&lt; 1  </a:t>
              </a:r>
              <a:r>
                <a:rPr lang="en-GB" altLang="zh-CN">
                  <a:ea typeface="SimSun" pitchFamily="2" charset="-122"/>
                </a:rPr>
                <a:t> </a:t>
              </a:r>
            </a:p>
          </p:txBody>
        </p:sp>
        <p:graphicFrame>
          <p:nvGraphicFramePr>
            <p:cNvPr id="10255" name="Object 30"/>
            <p:cNvGraphicFramePr>
              <a:graphicFrameLocks noChangeAspect="1"/>
            </p:cNvGraphicFramePr>
            <p:nvPr/>
          </p:nvGraphicFramePr>
          <p:xfrm>
            <a:off x="558" y="1694"/>
            <a:ext cx="435" cy="259"/>
          </p:xfrm>
          <a:graphic>
            <a:graphicData uri="http://schemas.openxmlformats.org/presentationml/2006/ole">
              <mc:AlternateContent xmlns:mc="http://schemas.openxmlformats.org/markup-compatibility/2006">
                <mc:Choice xmlns:v="urn:schemas-microsoft-com:vml" Requires="v">
                  <p:oleObj spid="_x0000_s10287" name="Equation" r:id="rId6" imgW="381000" imgH="228600" progId="Equation.3">
                    <p:embed/>
                  </p:oleObj>
                </mc:Choice>
                <mc:Fallback>
                  <p:oleObj name="Equation" r:id="rId6" imgW="381000" imgH="22860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 y="1694"/>
                          <a:ext cx="43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52" name="Text Box 31"/>
          <p:cNvSpPr txBox="1">
            <a:spLocks noChangeArrowheads="1"/>
          </p:cNvSpPr>
          <p:nvPr/>
        </p:nvSpPr>
        <p:spPr bwMode="auto">
          <a:xfrm>
            <a:off x="3992563" y="3133725"/>
            <a:ext cx="2690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when </a:t>
            </a:r>
            <a:r>
              <a:rPr lang="el-GR">
                <a:cs typeface="Arial" charset="0"/>
              </a:rPr>
              <a:t>β</a:t>
            </a:r>
            <a:r>
              <a:rPr lang="en-US">
                <a:cs typeface="Arial" charset="0"/>
              </a:rPr>
              <a:t>A</a:t>
            </a:r>
            <a:r>
              <a:rPr lang="en-US" baseline="-25000">
                <a:cs typeface="Arial" charset="0"/>
              </a:rPr>
              <a:t>OL</a:t>
            </a:r>
            <a:r>
              <a:rPr lang="en-US">
                <a:cs typeface="Arial" charset="0"/>
              </a:rPr>
              <a:t>&gt;&gt; 1  </a:t>
            </a:r>
            <a:r>
              <a:rPr lang="en-GB" altLang="zh-CN">
                <a:ea typeface="SimSun" pitchFamily="2" charset="-122"/>
              </a:rPr>
              <a:t> </a:t>
            </a:r>
          </a:p>
        </p:txBody>
      </p:sp>
      <p:graphicFrame>
        <p:nvGraphicFramePr>
          <p:cNvPr id="10253" name="Object 17"/>
          <p:cNvGraphicFramePr>
            <a:graphicFrameLocks noChangeAspect="1"/>
          </p:cNvGraphicFramePr>
          <p:nvPr/>
        </p:nvGraphicFramePr>
        <p:xfrm>
          <a:off x="3249613" y="3006725"/>
          <a:ext cx="473075" cy="679450"/>
        </p:xfrm>
        <a:graphic>
          <a:graphicData uri="http://schemas.openxmlformats.org/presentationml/2006/ole">
            <mc:AlternateContent xmlns:mc="http://schemas.openxmlformats.org/markup-compatibility/2006">
              <mc:Choice xmlns:v="urn:schemas-microsoft-com:vml" Requires="v">
                <p:oleObj spid="_x0000_s10288" name="Equation" r:id="rId8" imgW="304668" imgH="418918" progId="Equation.3">
                  <p:embed/>
                </p:oleObj>
              </mc:Choice>
              <mc:Fallback>
                <p:oleObj name="Equation" r:id="rId8" imgW="304668" imgH="418918"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9613" y="3006725"/>
                        <a:ext cx="473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24702</TotalTime>
  <Words>3609</Words>
  <Application>Microsoft Office PowerPoint</Application>
  <PresentationFormat>On-screen Show (4:3)</PresentationFormat>
  <Paragraphs>626</Paragraphs>
  <Slides>41</Slides>
  <Notes>41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45" baseType="lpstr">
      <vt:lpstr>Edge</vt:lpstr>
      <vt:lpstr>Visio.Drawing.6</vt:lpstr>
      <vt:lpstr>Equation</vt:lpstr>
      <vt:lpstr>Visio.Drawing.11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Yujia Zhai</cp:lastModifiedBy>
  <cp:revision>295</cp:revision>
  <cp:lastPrinted>2011-11-24T20:41:42Z</cp:lastPrinted>
  <dcterms:created xsi:type="dcterms:W3CDTF">2007-12-30T16:32:35Z</dcterms:created>
  <dcterms:modified xsi:type="dcterms:W3CDTF">2015-07-30T03:43:22Z</dcterms:modified>
</cp:coreProperties>
</file>