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2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66" r:id="rId11"/>
    <p:sldId id="467" r:id="rId12"/>
    <p:sldId id="468" r:id="rId13"/>
  </p:sldIdLst>
  <p:sldSz cx="9906000" cy="6858000" type="A4"/>
  <p:notesSz cx="6807200" cy="99393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66FF"/>
    <a:srgbClr val="FF99FF"/>
    <a:srgbClr val="FAF8DE"/>
    <a:srgbClr val="FCF4B6"/>
    <a:srgbClr val="F4F6DC"/>
    <a:srgbClr val="000099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1758" autoAdjust="0"/>
  </p:normalViewPr>
  <p:slideViewPr>
    <p:cSldViewPr snapToGrid="0">
      <p:cViewPr varScale="1">
        <p:scale>
          <a:sx n="50" d="100"/>
          <a:sy n="50" d="100"/>
        </p:scale>
        <p:origin x="1576" y="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18"/>
    </p:cViewPr>
  </p:sorterViewPr>
  <p:notesViewPr>
    <p:cSldViewPr snapToGrid="0">
      <p:cViewPr varScale="1">
        <p:scale>
          <a:sx n="50" d="100"/>
          <a:sy n="50" d="100"/>
        </p:scale>
        <p:origin x="-2934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22750" cy="53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9" tIns="46366" rIns="92729" bIns="46366" numCol="1" anchor="t" anchorCtr="0" compatLnSpc="1">
            <a:prstTxWarp prst="textNoShape">
              <a:avLst/>
            </a:prstTxWarp>
          </a:bodyPr>
          <a:lstStyle>
            <a:lvl1pPr defTabSz="925786" eaLnBrk="1" hangingPunct="1">
              <a:defRPr kumimoji="1" sz="1300">
                <a:latin typeface="Century Schoolbook" pitchFamily="18" charset="0"/>
              </a:defRPr>
            </a:lvl1pPr>
          </a:lstStyle>
          <a:p>
            <a:r>
              <a:rPr lang="en-GB" altLang="zh-CN" smtClean="0"/>
              <a:t>EEE213</a:t>
            </a:r>
            <a:endParaRPr lang="en-GB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228" y="1"/>
            <a:ext cx="2922750" cy="53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9" tIns="46366" rIns="92729" bIns="46366" numCol="1" anchor="t" anchorCtr="0" compatLnSpc="1">
            <a:prstTxWarp prst="textNoShape">
              <a:avLst/>
            </a:prstTxWarp>
          </a:bodyPr>
          <a:lstStyle>
            <a:lvl1pPr algn="r" defTabSz="925786" eaLnBrk="1" hangingPunct="1">
              <a:defRPr kumimoji="1" sz="1300">
                <a:latin typeface="Century Schoolbook" pitchFamily="18" charset="0"/>
              </a:defRPr>
            </a:lvl1pPr>
          </a:lstStyle>
          <a:p>
            <a:r>
              <a:rPr lang="en-US" altLang="zh-CN" smtClean="0"/>
              <a:t>2013/14</a:t>
            </a:r>
            <a:endParaRPr lang="en-GB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04825"/>
            <a:ext cx="2922750" cy="53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9" tIns="46366" rIns="92729" bIns="46366" numCol="1" anchor="b" anchorCtr="0" compatLnSpc="1">
            <a:prstTxWarp prst="textNoShape">
              <a:avLst/>
            </a:prstTxWarp>
          </a:bodyPr>
          <a:lstStyle>
            <a:lvl1pPr defTabSz="925786" eaLnBrk="1" hangingPunct="1">
              <a:defRPr kumimoji="1" sz="1300">
                <a:latin typeface="Century Schoolbook" pitchFamily="18" charset="0"/>
              </a:defRPr>
            </a:lvl1pPr>
          </a:lstStyle>
          <a:p>
            <a:r>
              <a:rPr lang="en-GB" altLang="zh-CN" smtClean="0"/>
              <a:t>1. Introduction</a:t>
            </a:r>
            <a:endParaRPr lang="en-GB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228" y="9404825"/>
            <a:ext cx="2922750" cy="53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9" tIns="46366" rIns="92729" bIns="46366" numCol="1" anchor="b" anchorCtr="0" compatLnSpc="1">
            <a:prstTxWarp prst="textNoShape">
              <a:avLst/>
            </a:prstTxWarp>
          </a:bodyPr>
          <a:lstStyle>
            <a:lvl1pPr algn="r" defTabSz="925786" eaLnBrk="1" hangingPunct="1">
              <a:defRPr kumimoji="1" sz="1300">
                <a:latin typeface="Century Schoolbook" pitchFamily="18" charset="0"/>
              </a:defRPr>
            </a:lvl1pPr>
          </a:lstStyle>
          <a:p>
            <a:fld id="{526D790B-D37F-4999-93E3-9715F4607DE9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86564388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22750" cy="53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9" tIns="46366" rIns="92729" bIns="46366" numCol="1" anchor="t" anchorCtr="0" compatLnSpc="1">
            <a:prstTxWarp prst="textNoShape">
              <a:avLst/>
            </a:prstTxWarp>
          </a:bodyPr>
          <a:lstStyle>
            <a:lvl1pPr defTabSz="925786" eaLnBrk="1" hangingPunct="1">
              <a:defRPr kumimoji="1" sz="1400" i="0">
                <a:latin typeface="Century Schoolbook" pitchFamily="18" charset="0"/>
              </a:defRPr>
            </a:lvl1pPr>
          </a:lstStyle>
          <a:p>
            <a:r>
              <a:rPr lang="en-GB" altLang="zh-CN" dirty="0" smtClean="0"/>
              <a:t>EEE213</a:t>
            </a:r>
            <a:endParaRPr kumimoji="0" lang="en-GB" altLang="zh-C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228" y="1"/>
            <a:ext cx="2922750" cy="53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9" tIns="46366" rIns="92729" bIns="46366" numCol="1" anchor="t" anchorCtr="0" compatLnSpc="1">
            <a:prstTxWarp prst="textNoShape">
              <a:avLst/>
            </a:prstTxWarp>
          </a:bodyPr>
          <a:lstStyle>
            <a:lvl1pPr algn="r" defTabSz="925786">
              <a:defRPr sz="1400" i="0">
                <a:latin typeface="Century Schoolbook" pitchFamily="18" charset="0"/>
              </a:defRPr>
            </a:lvl1pPr>
          </a:lstStyle>
          <a:p>
            <a:r>
              <a:rPr lang="en-US" altLang="zh-CN" smtClean="0"/>
              <a:t>2013/14</a:t>
            </a:r>
            <a:endParaRPr lang="en-GB" altLang="zh-CN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7550" y="766763"/>
            <a:ext cx="5408613" cy="374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480" y="4740124"/>
            <a:ext cx="4999895" cy="44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29" tIns="46366" rIns="92729" bIns="46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164559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zh-CN" i="0" smtClean="0"/>
              <a:t>EEE213</a:t>
            </a:r>
            <a:endParaRPr kumimoji="0" lang="en-GB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CN" smtClean="0"/>
              <a:t>2013/14</a:t>
            </a: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331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zh-CN"/>
              <a:t>EEE213 Power Electronics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682" y="9721364"/>
            <a:ext cx="3075981" cy="511562"/>
          </a:xfrm>
          <a:prstGeom prst="rect">
            <a:avLst/>
          </a:prstGeom>
          <a:ln/>
        </p:spPr>
        <p:txBody>
          <a:bodyPr lIns="95994" tIns="47997" rIns="95994" bIns="47997"/>
          <a:lstStyle/>
          <a:p>
            <a:fld id="{65E4B69D-A412-43FC-B0A0-6077F4F51D0D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7403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zh-CN"/>
              <a:t>EEE213 Power Electronics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682" y="9721364"/>
            <a:ext cx="3075981" cy="511562"/>
          </a:xfrm>
          <a:prstGeom prst="rect">
            <a:avLst/>
          </a:prstGeom>
          <a:ln/>
        </p:spPr>
        <p:txBody>
          <a:bodyPr lIns="95994" tIns="47997" rIns="95994" bIns="47997"/>
          <a:lstStyle/>
          <a:p>
            <a:fld id="{85FBCC35-3FAE-43EE-B3E8-8F20B90016D1}" type="slidenum">
              <a:rPr lang="zh-CN" altLang="en-GB"/>
              <a:pPr/>
              <a:t>3</a:t>
            </a:fld>
            <a:endParaRPr lang="en-GB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5654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zh-CN"/>
              <a:t>EEE213 Power Electronics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682" y="9721364"/>
            <a:ext cx="3075981" cy="511562"/>
          </a:xfrm>
          <a:prstGeom prst="rect">
            <a:avLst/>
          </a:prstGeom>
          <a:ln/>
        </p:spPr>
        <p:txBody>
          <a:bodyPr lIns="95994" tIns="47997" rIns="95994" bIns="47997"/>
          <a:lstStyle/>
          <a:p>
            <a:fld id="{C9CB6A1D-9185-4AB7-BC6E-4D28FA0742BC}" type="slidenum">
              <a:rPr lang="zh-CN" altLang="en-GB"/>
              <a:pPr/>
              <a:t>4</a:t>
            </a:fld>
            <a:endParaRPr lang="en-GB" altLang="zh-CN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3540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zh-CN"/>
              <a:t>EEE213 Power Electronics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682" y="9721364"/>
            <a:ext cx="3075981" cy="511562"/>
          </a:xfrm>
          <a:prstGeom prst="rect">
            <a:avLst/>
          </a:prstGeom>
          <a:ln/>
        </p:spPr>
        <p:txBody>
          <a:bodyPr lIns="95994" tIns="47997" rIns="95994" bIns="47997"/>
          <a:lstStyle/>
          <a:p>
            <a:fld id="{78BE46DD-1D38-4E95-B46D-F6F6C47214F3}" type="slidenum">
              <a:rPr lang="zh-CN" altLang="en-GB"/>
              <a:pPr/>
              <a:t>5</a:t>
            </a:fld>
            <a:endParaRPr lang="en-GB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7025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79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9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3415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4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2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0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B6E52E-2FFB-4D99-9735-BEDBF17F2497}" type="datetime1">
              <a:rPr lang="zh-CN" altLang="en-US"/>
              <a:pPr/>
              <a:t>2019/3/24</a:t>
            </a:fld>
            <a:endParaRPr lang="en-GB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GB"/>
              <a:t>Software as Engineering Product</a:t>
            </a:r>
            <a:endParaRPr lang="en-GB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664AEA-5171-409B-93B5-042630E57E1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91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028700"/>
          </a:xfrm>
        </p:spPr>
        <p:txBody>
          <a:bodyPr/>
          <a:lstStyle>
            <a:lvl1pPr algn="l">
              <a:defRPr sz="3600" i="1" baseline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   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3200"/>
            <a:ext cx="8915400" cy="5220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1028700"/>
            <a:ext cx="8305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600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56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6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48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85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1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6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685800" y="330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685800" y="19018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9167813" y="64008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31B864EE-DFF9-4ACF-A340-65196AF12B1C}" type="slidenum">
              <a:rPr kumimoji="1" lang="en-US" altLang="zh-CN" sz="2400" b="1">
                <a:latin typeface="Times New Roman" pitchFamily="18" charset="0"/>
              </a:rPr>
              <a:pPr algn="r" eaLnBrk="1" hangingPunct="1"/>
              <a:t>‹#›</a:t>
            </a:fld>
            <a:endParaRPr kumimoji="1" lang="en-US" altLang="zh-CN" sz="2400" b="1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528"/>
            <a:ext cx="2543530" cy="514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19150" y="752475"/>
            <a:ext cx="80073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zh-CN" sz="2800" dirty="0" smtClean="0">
                <a:latin typeface="Arial Rounded MT Bold" pitchFamily="34" charset="0"/>
              </a:rPr>
              <a:t>EEE213    </a:t>
            </a:r>
            <a:r>
              <a:rPr lang="en-GB" altLang="zh-CN" sz="2800" dirty="0">
                <a:solidFill>
                  <a:srgbClr val="000000"/>
                </a:solidFill>
                <a:latin typeface="Arial Rounded MT Bold" pitchFamily="34" charset="0"/>
                <a:ea typeface="Times-New-Roman+0"/>
                <a:cs typeface="Times New Roman" pitchFamily="18" charset="0"/>
              </a:rPr>
              <a:t>Power Electronics and Electromechanism</a:t>
            </a:r>
          </a:p>
          <a:p>
            <a:pPr algn="ctr">
              <a:spcBef>
                <a:spcPct val="50000"/>
              </a:spcBef>
            </a:pPr>
            <a:r>
              <a:rPr lang="en-GB" altLang="zh-CN" sz="2800" dirty="0" smtClean="0">
                <a:latin typeface="Arial Rounded MT Bold" pitchFamily="34" charset="0"/>
              </a:rPr>
              <a:t> </a:t>
            </a:r>
            <a:endParaRPr lang="en-GB" altLang="zh-CN" sz="2800" dirty="0">
              <a:latin typeface="Arial Rounded MT Bold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GB" altLang="zh-CN" sz="2800" dirty="0" smtClean="0">
                <a:latin typeface="Arial Rounded MT Bold" pitchFamily="34" charset="0"/>
              </a:rPr>
              <a:t>Tutorial (lecture 1 to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   Problem </a:t>
            </a:r>
            <a:r>
              <a:rPr lang="en-GB" altLang="zh-CN" dirty="0"/>
              <a:t>2.1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800" dirty="0"/>
              <a:t>A single-phase bridge rectifier is required to supply an average voltage of 110V to a resistive load R=10ohm. The mains supply is 220V RMS. Determine</a:t>
            </a:r>
          </a:p>
          <a:p>
            <a:pPr lvl="1"/>
            <a:r>
              <a:rPr lang="en-GB" altLang="zh-CN" sz="2400" dirty="0"/>
              <a:t>1)The </a:t>
            </a:r>
            <a:r>
              <a:rPr lang="en-GB" altLang="zh-CN" sz="2400" dirty="0" err="1"/>
              <a:t>rms</a:t>
            </a:r>
            <a:r>
              <a:rPr lang="en-GB" altLang="zh-CN" sz="2400" dirty="0"/>
              <a:t> value of the input voltage for the rectifier and then the turns ratio of the transformer;</a:t>
            </a:r>
          </a:p>
          <a:p>
            <a:pPr lvl="1"/>
            <a:r>
              <a:rPr lang="en-GB" altLang="zh-CN" sz="2400" dirty="0"/>
              <a:t>2)The voltage and current ratings of the diodes;</a:t>
            </a:r>
          </a:p>
          <a:p>
            <a:pPr lvl="1"/>
            <a:r>
              <a:rPr lang="en-GB" altLang="zh-CN" sz="2400" dirty="0"/>
              <a:t>3)The power rating of the transformer;</a:t>
            </a:r>
          </a:p>
          <a:p>
            <a:pPr lvl="1"/>
            <a:r>
              <a:rPr lang="en-GB" altLang="zh-CN" sz="2400" dirty="0"/>
              <a:t>4)The power consumed by the load;</a:t>
            </a:r>
          </a:p>
          <a:p>
            <a:pPr lvl="1"/>
            <a:r>
              <a:rPr lang="en-GB" altLang="zh-CN" sz="2400" dirty="0" smtClean="0"/>
              <a:t>5)The </a:t>
            </a:r>
            <a:r>
              <a:rPr lang="en-GB" altLang="zh-CN" sz="2400" dirty="0"/>
              <a:t>THD of the line current.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   Problem </a:t>
            </a:r>
            <a:r>
              <a:rPr lang="en-GB" altLang="zh-CN" dirty="0"/>
              <a:t>2.2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800" dirty="0" smtClean="0"/>
              <a:t>A </a:t>
            </a:r>
            <a:r>
              <a:rPr lang="en-GB" altLang="zh-CN" sz="2800" dirty="0"/>
              <a:t>battery charger is supplied by a single-phase bridge rectifier. The battery voltage is E=20V and the capacity is 10Ah. The current-limiting resistor is 10ohm. The input voltage is 30V RMS. Draw the waveforms and then calculate</a:t>
            </a:r>
          </a:p>
          <a:p>
            <a:pPr lvl="1"/>
            <a:r>
              <a:rPr lang="en-GB" altLang="zh-CN" sz="2400" dirty="0"/>
              <a:t>1)The conduction angle of a diode;</a:t>
            </a:r>
          </a:p>
          <a:p>
            <a:pPr lvl="1"/>
            <a:r>
              <a:rPr lang="en-GB" altLang="zh-CN" sz="2400" dirty="0"/>
              <a:t>2)The average charging current;</a:t>
            </a:r>
          </a:p>
          <a:p>
            <a:pPr lvl="1"/>
            <a:r>
              <a:rPr lang="en-GB" altLang="zh-CN" sz="2400" dirty="0"/>
              <a:t>3)The charging time;</a:t>
            </a:r>
          </a:p>
          <a:p>
            <a:pPr lvl="1"/>
            <a:r>
              <a:rPr lang="en-GB" altLang="zh-CN" sz="2400" dirty="0"/>
              <a:t>4)The power dissipated on R;</a:t>
            </a:r>
          </a:p>
          <a:p>
            <a:pPr lvl="1"/>
            <a:r>
              <a:rPr lang="en-GB" altLang="zh-CN" sz="2400" dirty="0"/>
              <a:t>5)The peak reverse voltage across a diode.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   Problem </a:t>
            </a:r>
            <a:r>
              <a:rPr lang="en-GB" altLang="zh-CN" dirty="0"/>
              <a:t>2.2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800" dirty="0" smtClean="0"/>
              <a:t>A </a:t>
            </a:r>
            <a:r>
              <a:rPr lang="en-GB" altLang="zh-CN" sz="2800" dirty="0"/>
              <a:t>battery charger is supplied by a single-phase bridge rectifier. The battery voltage is E=20V and the capacity is 10Ah. The current-limiting resistor is 10ohm. The input voltage is 30V RMS. Draw the waveforms and then calculate</a:t>
            </a:r>
          </a:p>
          <a:p>
            <a:pPr lvl="1"/>
            <a:r>
              <a:rPr lang="en-GB" altLang="zh-CN" sz="2400" dirty="0"/>
              <a:t>1)The conduction angle of a diode;</a:t>
            </a:r>
          </a:p>
          <a:p>
            <a:pPr lvl="1"/>
            <a:r>
              <a:rPr lang="en-GB" altLang="zh-CN" sz="2400" dirty="0"/>
              <a:t>2)The average charging current;</a:t>
            </a:r>
          </a:p>
          <a:p>
            <a:pPr lvl="1"/>
            <a:r>
              <a:rPr lang="en-GB" altLang="zh-CN" sz="2400" dirty="0"/>
              <a:t>3)The charging time;</a:t>
            </a:r>
          </a:p>
          <a:p>
            <a:pPr lvl="1"/>
            <a:r>
              <a:rPr lang="en-GB" altLang="zh-CN" sz="2400" dirty="0"/>
              <a:t>4)The power dissipated on R;</a:t>
            </a:r>
          </a:p>
          <a:p>
            <a:pPr lvl="1"/>
            <a:r>
              <a:rPr lang="en-GB" altLang="zh-CN" sz="2400" dirty="0"/>
              <a:t>5)The peak reverse voltage across a diode.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9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en-GB" altLang="zh-CN" sz="3200">
                <a:latin typeface="Arial" pitchFamily="34" charset="0"/>
              </a:rPr>
              <a:t>Problem 2.1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95300" y="1236663"/>
            <a:ext cx="941070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zh-CN" sz="2600" dirty="0"/>
              <a:t>A single-phase bridge rectifier is required to supply an average voltage of 110V to a resistive load </a:t>
            </a:r>
            <a:r>
              <a:rPr lang="en-GB" altLang="zh-CN" sz="2600" dirty="0" smtClean="0"/>
              <a:t>R=10 </a:t>
            </a:r>
            <a:r>
              <a:rPr lang="el-GR" altLang="zh-CN" sz="2600" dirty="0" smtClean="0"/>
              <a:t>Ω</a:t>
            </a:r>
            <a:r>
              <a:rPr lang="en-GB" altLang="zh-CN" sz="2600" dirty="0" smtClean="0"/>
              <a:t>. </a:t>
            </a:r>
            <a:r>
              <a:rPr lang="en-GB" altLang="zh-CN" sz="2600" dirty="0"/>
              <a:t>The </a:t>
            </a:r>
            <a:r>
              <a:rPr lang="en-GB" altLang="zh-CN" sz="2600" dirty="0" smtClean="0"/>
              <a:t>main </a:t>
            </a:r>
            <a:r>
              <a:rPr lang="en-GB" altLang="zh-CN" sz="2600" dirty="0"/>
              <a:t>supply is 220V RMS. Determine</a:t>
            </a:r>
          </a:p>
          <a:p>
            <a:pPr lvl="1"/>
            <a:r>
              <a:rPr lang="en-GB" altLang="zh-CN" sz="2400" dirty="0" smtClean="0"/>
              <a:t>1)The </a:t>
            </a:r>
            <a:r>
              <a:rPr lang="en-GB" altLang="zh-CN" sz="2400" dirty="0" err="1"/>
              <a:t>rms</a:t>
            </a:r>
            <a:r>
              <a:rPr lang="en-GB" altLang="zh-CN" sz="2400" dirty="0"/>
              <a:t> value of the input voltage for the rectifier and then the turns ratio of the transformer;</a:t>
            </a:r>
          </a:p>
          <a:p>
            <a:pPr lvl="1"/>
            <a:r>
              <a:rPr lang="en-GB" altLang="zh-CN" sz="2400" dirty="0" smtClean="0"/>
              <a:t>2)The </a:t>
            </a:r>
            <a:r>
              <a:rPr lang="en-GB" altLang="zh-CN" sz="2400" dirty="0"/>
              <a:t>voltage and current ratings of the diodes;</a:t>
            </a:r>
          </a:p>
          <a:p>
            <a:pPr lvl="1"/>
            <a:r>
              <a:rPr lang="en-GB" altLang="zh-CN" sz="2400" smtClean="0"/>
              <a:t>3)The </a:t>
            </a:r>
            <a:r>
              <a:rPr lang="en-GB" altLang="zh-CN" sz="2400" dirty="0"/>
              <a:t>power rating of the transformer;</a:t>
            </a:r>
          </a:p>
          <a:p>
            <a:pPr lvl="1"/>
            <a:r>
              <a:rPr lang="en-GB" altLang="zh-CN" sz="2400" dirty="0" smtClean="0"/>
              <a:t>4)The </a:t>
            </a:r>
            <a:r>
              <a:rPr lang="en-GB" altLang="zh-CN" sz="2400" dirty="0"/>
              <a:t>power consumed by the load;</a:t>
            </a:r>
          </a:p>
          <a:p>
            <a:pPr lvl="1"/>
            <a:r>
              <a:rPr lang="en-GB" altLang="zh-CN" sz="2400" dirty="0" smtClean="0"/>
              <a:t>5)The </a:t>
            </a:r>
            <a:r>
              <a:rPr lang="en-GB" altLang="zh-CN" sz="2400" dirty="0"/>
              <a:t>THD of the line current.</a:t>
            </a: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5715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3508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en-GB" altLang="zh-CN" sz="3200">
                <a:latin typeface="Arial" pitchFamily="34" charset="0"/>
              </a:rPr>
              <a:t>Problem 2.2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95300" y="1236663"/>
            <a:ext cx="941070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zh-CN" sz="2800"/>
              <a:t>2.2 A battery charger is supplied by a single-phase bridge rectifier. The battery voltage is E=20V and the capacity is 10Ah. The current-limiting resistor is 10ohm. The input voltage is 30V RMS. Draw the waveforms and then calculate</a:t>
            </a:r>
          </a:p>
          <a:p>
            <a:pPr lvl="1"/>
            <a:r>
              <a:rPr lang="en-GB" altLang="zh-CN" sz="2400"/>
              <a:t>1)The conduction angle of a diode;</a:t>
            </a:r>
          </a:p>
          <a:p>
            <a:pPr lvl="1"/>
            <a:r>
              <a:rPr lang="en-GB" altLang="zh-CN" sz="2400"/>
              <a:t>2)The average charging current;</a:t>
            </a:r>
          </a:p>
          <a:p>
            <a:pPr lvl="1"/>
            <a:r>
              <a:rPr lang="en-GB" altLang="zh-CN" sz="2400"/>
              <a:t>3)The charging time;</a:t>
            </a:r>
          </a:p>
          <a:p>
            <a:pPr lvl="1"/>
            <a:r>
              <a:rPr lang="en-GB" altLang="zh-CN" sz="2400"/>
              <a:t>4)The power dissipated on R;</a:t>
            </a:r>
          </a:p>
          <a:p>
            <a:pPr lvl="1"/>
            <a:r>
              <a:rPr lang="en-GB" altLang="zh-CN" sz="2400"/>
              <a:t>5)The peak reverse voltage across a diode.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5715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9837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en-GB" altLang="zh-CN" sz="3200">
                <a:latin typeface="Arial" pitchFamily="34" charset="0"/>
              </a:rPr>
              <a:t>Problem 3.1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95300" y="1236663"/>
            <a:ext cx="941070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zh-CN" sz="2800" dirty="0"/>
              <a:t>A three-phase bridge rectifier supplies a ripple-free current I</a:t>
            </a:r>
            <a:r>
              <a:rPr lang="en-GB" altLang="zh-CN" sz="2800" baseline="-25000" dirty="0"/>
              <a:t>0</a:t>
            </a:r>
            <a:r>
              <a:rPr lang="en-GB" altLang="zh-CN" sz="2800" dirty="0"/>
              <a:t>=10A and an average voltage V</a:t>
            </a:r>
            <a:r>
              <a:rPr lang="en-GB" altLang="zh-CN" sz="2800" baseline="-25000" dirty="0"/>
              <a:t>0</a:t>
            </a:r>
            <a:r>
              <a:rPr lang="en-GB" altLang="zh-CN" sz="2800" dirty="0"/>
              <a:t>=110V to the load. </a:t>
            </a:r>
          </a:p>
          <a:p>
            <a:pPr>
              <a:buFontTx/>
              <a:buNone/>
            </a:pPr>
            <a:r>
              <a:rPr lang="en-GB" altLang="zh-CN" sz="2800" dirty="0"/>
              <a:t>	Assume </a:t>
            </a:r>
            <a:r>
              <a:rPr lang="en-GB" altLang="zh-CN" sz="2800" i="1" dirty="0" err="1"/>
              <a:t>v</a:t>
            </a:r>
            <a:r>
              <a:rPr lang="en-GB" altLang="zh-CN" sz="2800" i="1" baseline="-25000" dirty="0" err="1"/>
              <a:t>A</a:t>
            </a:r>
            <a:r>
              <a:rPr lang="en-GB" altLang="zh-CN" sz="2800" dirty="0"/>
              <a:t>=</a:t>
            </a:r>
            <a:r>
              <a:rPr lang="en-GB" altLang="zh-CN" sz="2800" dirty="0" err="1"/>
              <a:t>V</a:t>
            </a:r>
            <a:r>
              <a:rPr lang="en-GB" altLang="zh-CN" sz="2800" baseline="-25000" dirty="0" err="1"/>
              <a:t>m</a:t>
            </a:r>
            <a:r>
              <a:rPr lang="en-GB" altLang="zh-CN" sz="2800" dirty="0" err="1"/>
              <a:t>sin</a:t>
            </a:r>
            <a:r>
              <a:rPr lang="el-GR" altLang="zh-CN" sz="2800" dirty="0">
                <a:latin typeface="+mj-lt"/>
                <a:ea typeface="Batang" pitchFamily="18" charset="-127"/>
                <a:cs typeface="Times New Roman" pitchFamily="18" charset="0"/>
              </a:rPr>
              <a:t>ω</a:t>
            </a:r>
            <a:r>
              <a:rPr lang="en-GB" altLang="zh-CN" sz="2800" dirty="0"/>
              <a:t>t.</a:t>
            </a:r>
          </a:p>
          <a:p>
            <a:pPr lvl="1">
              <a:spcBef>
                <a:spcPct val="50000"/>
              </a:spcBef>
            </a:pPr>
            <a:r>
              <a:rPr lang="en-GB" altLang="zh-CN" sz="2400" dirty="0"/>
              <a:t>1)Determine the </a:t>
            </a:r>
            <a:r>
              <a:rPr lang="en-GB" altLang="zh-CN" sz="2400" dirty="0" err="1"/>
              <a:t>rms</a:t>
            </a:r>
            <a:r>
              <a:rPr lang="en-GB" altLang="zh-CN" sz="2400" dirty="0"/>
              <a:t> value of the phase voltage;</a:t>
            </a:r>
          </a:p>
          <a:p>
            <a:pPr lvl="1">
              <a:spcBef>
                <a:spcPct val="50000"/>
              </a:spcBef>
            </a:pPr>
            <a:r>
              <a:rPr lang="en-GB" altLang="zh-CN" sz="2400" dirty="0"/>
              <a:t>2)Draw the current and voltage waveforms for D1, D3, D5;</a:t>
            </a:r>
          </a:p>
          <a:p>
            <a:pPr lvl="1">
              <a:spcBef>
                <a:spcPct val="50000"/>
              </a:spcBef>
            </a:pPr>
            <a:r>
              <a:rPr lang="en-GB" altLang="zh-CN" sz="2400" dirty="0"/>
              <a:t>3)Draw the current waveform for phase A and determine the </a:t>
            </a:r>
            <a:r>
              <a:rPr lang="en-GB" altLang="zh-CN" sz="2400" dirty="0" err="1"/>
              <a:t>rms</a:t>
            </a:r>
            <a:r>
              <a:rPr lang="en-GB" altLang="zh-CN" sz="2400" dirty="0"/>
              <a:t> value;</a:t>
            </a:r>
          </a:p>
          <a:p>
            <a:pPr lvl="1">
              <a:spcBef>
                <a:spcPct val="50000"/>
              </a:spcBef>
            </a:pPr>
            <a:r>
              <a:rPr lang="en-GB" altLang="zh-CN" sz="2400" dirty="0"/>
              <a:t>4)Determine the diode ratings.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5715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4769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0"/>
            <a:ext cx="8420100" cy="1143000"/>
          </a:xfrm>
        </p:spPr>
        <p:txBody>
          <a:bodyPr/>
          <a:lstStyle/>
          <a:p>
            <a:r>
              <a:rPr lang="en-GB" altLang="zh-CN" sz="3200">
                <a:latin typeface="Arial" pitchFamily="34" charset="0"/>
              </a:rPr>
              <a:t>Problem 3.2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95300" y="1236663"/>
            <a:ext cx="8953500" cy="5621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zh-CN" sz="2800"/>
              <a:t>The single phase bridge rectifier is supplied from a 120V, 60Hz source. The load resistance is R=500ohm. </a:t>
            </a:r>
          </a:p>
          <a:p>
            <a:pPr lvl="1">
              <a:spcBef>
                <a:spcPct val="50000"/>
              </a:spcBef>
            </a:pPr>
            <a:r>
              <a:rPr lang="en-GB" altLang="zh-CN" sz="2400"/>
              <a:t>a) Design a capacitive filter so that the ripple factor of the output voltage is less than 5%;</a:t>
            </a:r>
          </a:p>
          <a:p>
            <a:pPr lvl="1">
              <a:spcBef>
                <a:spcPct val="50000"/>
              </a:spcBef>
            </a:pPr>
            <a:r>
              <a:rPr lang="en-GB" altLang="zh-CN" sz="2400"/>
              <a:t>b) With the value of capacitor C in part a), calculate the average load voltage V</a:t>
            </a:r>
            <a:r>
              <a:rPr lang="en-GB" altLang="zh-CN" sz="2400" baseline="-25000"/>
              <a:t>dc</a:t>
            </a:r>
            <a:r>
              <a:rPr lang="en-GB" altLang="zh-CN" sz="2400"/>
              <a:t>.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5715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7423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GB" altLang="zh-CN" dirty="0"/>
              <a:t>Problem </a:t>
            </a:r>
            <a:r>
              <a:rPr lang="en-GB" altLang="zh-CN" dirty="0" smtClean="0"/>
              <a:t>4.1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800" dirty="0"/>
              <a:t>A full converter is connected to a 100V-50Hz supply </a:t>
            </a:r>
            <a:r>
              <a:rPr lang="en-GB" altLang="zh-CN" sz="2800" i="1" dirty="0"/>
              <a:t>v</a:t>
            </a:r>
            <a:r>
              <a:rPr lang="en-GB" altLang="zh-CN" sz="2800" i="1" baseline="-25000" dirty="0"/>
              <a:t>s</a:t>
            </a:r>
            <a:r>
              <a:rPr lang="en-GB" altLang="zh-CN" sz="2800" dirty="0"/>
              <a:t>. The load is purely resistive with R=10 ohm.</a:t>
            </a:r>
          </a:p>
          <a:p>
            <a:pPr lvl="1"/>
            <a:r>
              <a:rPr lang="en-GB" altLang="zh-CN" sz="2400" dirty="0"/>
              <a:t>(1) Draw the waveforms for the output voltage, the current, and the line current for a firing angle               .</a:t>
            </a:r>
          </a:p>
          <a:p>
            <a:pPr lvl="1"/>
            <a:r>
              <a:rPr lang="en-GB" altLang="zh-CN" sz="2400" dirty="0"/>
              <a:t>(2) Express the line current </a:t>
            </a:r>
            <a:r>
              <a:rPr lang="en-GB" altLang="zh-CN" sz="2400" i="1" dirty="0"/>
              <a:t>i</a:t>
            </a:r>
            <a:r>
              <a:rPr lang="en-GB" altLang="zh-CN" sz="2400" i="1" baseline="-25000" dirty="0"/>
              <a:t>s</a:t>
            </a:r>
            <a:r>
              <a:rPr lang="en-GB" altLang="zh-CN" sz="2400" dirty="0"/>
              <a:t> in a Fourier series;</a:t>
            </a:r>
          </a:p>
          <a:p>
            <a:pPr lvl="1"/>
            <a:r>
              <a:rPr lang="en-GB" altLang="zh-CN" sz="2400" dirty="0"/>
              <a:t>(3) Determine the THD of the line current;</a:t>
            </a:r>
          </a:p>
          <a:p>
            <a:pPr lvl="1"/>
            <a:r>
              <a:rPr lang="en-GB" altLang="zh-CN" sz="2400" dirty="0"/>
              <a:t>(4) Determine the displacement power factor </a:t>
            </a:r>
            <a:r>
              <a:rPr lang="en-GB" altLang="zh-CN" sz="2400" i="1" dirty="0"/>
              <a:t>cos</a:t>
            </a:r>
            <a:r>
              <a:rPr lang="el-GR" altLang="zh-CN" sz="2400" i="1" dirty="0">
                <a:cs typeface="Times New Roman" pitchFamily="18" charset="0"/>
              </a:rPr>
              <a:t>ϕ</a:t>
            </a:r>
            <a:r>
              <a:rPr lang="en-GB" altLang="zh-CN" sz="2400" dirty="0"/>
              <a:t> and the line power factor </a:t>
            </a:r>
            <a:r>
              <a:rPr lang="en-GB" altLang="zh-CN" sz="2400" i="1" dirty="0" err="1"/>
              <a:t>f</a:t>
            </a:r>
            <a:r>
              <a:rPr lang="en-GB" altLang="zh-CN" sz="2400" i="1" baseline="-25000" dirty="0" err="1"/>
              <a:t>P</a:t>
            </a:r>
            <a:r>
              <a:rPr lang="en-GB" altLang="zh-CN" sz="2400" dirty="0"/>
              <a:t>;</a:t>
            </a:r>
          </a:p>
          <a:p>
            <a:pPr lvl="1"/>
            <a:r>
              <a:rPr lang="en-GB" altLang="zh-CN" sz="2400" dirty="0"/>
              <a:t>(5) If the firing angle is </a:t>
            </a:r>
            <a:r>
              <a:rPr lang="el-GR" altLang="zh-CN" sz="2400" i="1" dirty="0" smtClean="0"/>
              <a:t>α</a:t>
            </a:r>
            <a:r>
              <a:rPr lang="en-US" altLang="zh-CN" sz="2400" dirty="0" smtClean="0"/>
              <a:t> = </a:t>
            </a:r>
            <a:r>
              <a:rPr lang="el-GR" altLang="zh-CN" sz="2400" i="1" dirty="0" smtClean="0"/>
              <a:t>π</a:t>
            </a:r>
            <a:r>
              <a:rPr lang="en-US" altLang="zh-CN" sz="2400" dirty="0" smtClean="0"/>
              <a:t>/3</a:t>
            </a:r>
            <a:r>
              <a:rPr lang="en-GB" altLang="zh-CN" sz="2400" dirty="0" smtClean="0"/>
              <a:t>, </a:t>
            </a:r>
            <a:r>
              <a:rPr lang="en-GB" altLang="zh-CN" sz="2400" dirty="0"/>
              <a:t>calculate </a:t>
            </a:r>
            <a:r>
              <a:rPr lang="en-GB" altLang="zh-CN" sz="2400" i="1" dirty="0"/>
              <a:t>V</a:t>
            </a:r>
            <a:r>
              <a:rPr lang="en-GB" altLang="zh-CN" sz="2400" i="1" baseline="-25000" dirty="0"/>
              <a:t>0</a:t>
            </a:r>
            <a:r>
              <a:rPr lang="en-GB" altLang="zh-CN" sz="2400" dirty="0"/>
              <a:t>, THD, </a:t>
            </a:r>
            <a:r>
              <a:rPr lang="en-GB" altLang="zh-CN" sz="2400" i="1" dirty="0"/>
              <a:t>cos</a:t>
            </a:r>
            <a:r>
              <a:rPr lang="el-GR" altLang="zh-CN" sz="2400" i="1" dirty="0">
                <a:cs typeface="Times New Roman" pitchFamily="18" charset="0"/>
              </a:rPr>
              <a:t>ϕ</a:t>
            </a:r>
            <a:r>
              <a:rPr lang="en-GB" altLang="zh-CN" sz="2400" dirty="0"/>
              <a:t> , </a:t>
            </a:r>
            <a:r>
              <a:rPr lang="en-GB" altLang="zh-CN" sz="2400" i="1" dirty="0" err="1"/>
              <a:t>f</a:t>
            </a:r>
            <a:r>
              <a:rPr lang="en-GB" altLang="zh-CN" sz="2400" i="1" baseline="-25000" dirty="0" err="1"/>
              <a:t>P</a:t>
            </a:r>
            <a:r>
              <a:rPr lang="en-GB" altLang="zh-CN" sz="2400" dirty="0"/>
              <a:t> and the power dissipated by the load.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520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 dirty="0"/>
              <a:t>Lecture </a:t>
            </a:r>
            <a:r>
              <a:rPr lang="en-GB" altLang="zh-CN" sz="2400" b="1" dirty="0" smtClean="0"/>
              <a:t>4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3371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   Problem 4.2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Repeat the previous question when a very large inductor is put into series with the resistor.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520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 dirty="0"/>
              <a:t>Lecture </a:t>
            </a:r>
            <a:r>
              <a:rPr lang="en-GB" altLang="zh-CN" sz="2400" b="1" dirty="0" smtClean="0"/>
              <a:t>4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654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GB" altLang="zh-CN" dirty="0"/>
              <a:t>Problem </a:t>
            </a:r>
            <a:r>
              <a:rPr lang="en-GB" altLang="zh-CN" dirty="0" smtClean="0"/>
              <a:t>5.1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000" dirty="0"/>
              <a:t>A three-phase full bridge SCR rectifier supplies a DC power to an RL load. The output current ripple is negligible. The firing angle is 45°. </a:t>
            </a:r>
          </a:p>
          <a:p>
            <a:pPr lvl="1"/>
            <a:r>
              <a:rPr lang="en-GB" altLang="zh-CN" sz="1800" dirty="0"/>
              <a:t>Draw the waveforms for the output voltage, the voltage across SCR1, and the line current of phase A. </a:t>
            </a:r>
          </a:p>
          <a:p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462213"/>
            <a:ext cx="6284913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1520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 dirty="0"/>
              <a:t>Lecture </a:t>
            </a:r>
            <a:r>
              <a:rPr lang="en-GB" altLang="zh-CN" b="1" dirty="0" smtClean="0"/>
              <a:t>5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42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GB" altLang="zh-CN" dirty="0"/>
              <a:t>Problem </a:t>
            </a:r>
            <a:r>
              <a:rPr lang="en-GB" altLang="zh-CN" dirty="0" smtClean="0"/>
              <a:t>5.2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/>
              <a:t>A resistive load R=10 in series with a very large inductor is supplied by a bridge rectifier connected to a three-phase power supply with a phase voltage of 100V. It is required to obtain an average voltage of 150V. Calculate </a:t>
            </a:r>
          </a:p>
          <a:p>
            <a:pPr lvl="1"/>
            <a:r>
              <a:rPr lang="en-GB" altLang="zh-CN" sz="2200" dirty="0"/>
              <a:t>1)The firing angle needed;</a:t>
            </a:r>
          </a:p>
          <a:p>
            <a:pPr lvl="1"/>
            <a:r>
              <a:rPr lang="en-GB" altLang="zh-CN" sz="2200" dirty="0"/>
              <a:t>2)The average current;</a:t>
            </a:r>
          </a:p>
          <a:p>
            <a:pPr lvl="1"/>
            <a:r>
              <a:rPr lang="en-GB" altLang="zh-CN" sz="2200" dirty="0"/>
              <a:t>3)The </a:t>
            </a:r>
            <a:r>
              <a:rPr lang="en-GB" altLang="zh-CN" sz="2200" dirty="0" err="1"/>
              <a:t>rms</a:t>
            </a:r>
            <a:r>
              <a:rPr lang="en-GB" altLang="zh-CN" sz="2200" dirty="0"/>
              <a:t> output voltage and current;</a:t>
            </a:r>
          </a:p>
          <a:p>
            <a:pPr lvl="1"/>
            <a:r>
              <a:rPr lang="en-GB" altLang="zh-CN" sz="2200" dirty="0"/>
              <a:t>4)The power consumed by R;</a:t>
            </a:r>
          </a:p>
          <a:p>
            <a:pPr lvl="1"/>
            <a:r>
              <a:rPr lang="en-GB" altLang="zh-CN" sz="2200" dirty="0"/>
              <a:t>5)The average and </a:t>
            </a:r>
            <a:r>
              <a:rPr lang="en-GB" altLang="zh-CN" sz="2200" dirty="0" err="1"/>
              <a:t>rms</a:t>
            </a:r>
            <a:r>
              <a:rPr lang="en-GB" altLang="zh-CN" sz="2200" dirty="0"/>
              <a:t> values of a </a:t>
            </a:r>
            <a:r>
              <a:rPr lang="en-GB" altLang="zh-CN" sz="2200" dirty="0" err="1"/>
              <a:t>thyristor</a:t>
            </a:r>
            <a:r>
              <a:rPr lang="en-GB" altLang="zh-CN" sz="2200" dirty="0"/>
              <a:t> current;</a:t>
            </a:r>
          </a:p>
          <a:p>
            <a:pPr lvl="1"/>
            <a:r>
              <a:rPr lang="en-GB" altLang="zh-CN" sz="2200" dirty="0"/>
              <a:t>6)The </a:t>
            </a:r>
            <a:r>
              <a:rPr lang="en-GB" altLang="zh-CN" sz="2200" dirty="0" err="1"/>
              <a:t>rms</a:t>
            </a:r>
            <a:r>
              <a:rPr lang="en-GB" altLang="zh-CN" sz="2200" dirty="0"/>
              <a:t> line current;</a:t>
            </a:r>
          </a:p>
          <a:p>
            <a:pPr lvl="1"/>
            <a:r>
              <a:rPr lang="en-GB" altLang="zh-CN" sz="2200" dirty="0"/>
              <a:t>7)The input power factor.</a:t>
            </a:r>
          </a:p>
          <a:p>
            <a:pPr lvl="1"/>
            <a:r>
              <a:rPr lang="en-GB" altLang="zh-CN" sz="2200" dirty="0"/>
              <a:t>Draw the waveforms for the output voltage, a </a:t>
            </a:r>
            <a:r>
              <a:rPr lang="en-GB" altLang="zh-CN" sz="2200" dirty="0" err="1"/>
              <a:t>thyristor</a:t>
            </a:r>
            <a:r>
              <a:rPr lang="en-GB" altLang="zh-CN" sz="2200" dirty="0"/>
              <a:t> voltage and a line current.</a:t>
            </a:r>
          </a:p>
          <a:p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5200" y="57150"/>
            <a:ext cx="2514600" cy="72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1" dirty="0"/>
              <a:t>Lecture </a:t>
            </a:r>
            <a:r>
              <a:rPr lang="en-GB" altLang="zh-CN" sz="2400" b="1" dirty="0" smtClean="0"/>
              <a:t>5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48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800</Words>
  <Application>Microsoft Office PowerPoint</Application>
  <PresentationFormat>A4 Paper (210x297 mm)</PresentationFormat>
  <Paragraphs>89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Batang</vt:lpstr>
      <vt:lpstr>宋体</vt:lpstr>
      <vt:lpstr>Times-New-Roman+0</vt:lpstr>
      <vt:lpstr>Arial</vt:lpstr>
      <vt:lpstr>Arial Rounded MT Bold</vt:lpstr>
      <vt:lpstr>Century Schoolbook</vt:lpstr>
      <vt:lpstr>Times New Roman</vt:lpstr>
      <vt:lpstr>Default Design</vt:lpstr>
      <vt:lpstr>PowerPoint Presentation</vt:lpstr>
      <vt:lpstr>Problem 2.1</vt:lpstr>
      <vt:lpstr>Problem 2.2</vt:lpstr>
      <vt:lpstr>Problem 3.1</vt:lpstr>
      <vt:lpstr>Problem 3.2</vt:lpstr>
      <vt:lpstr>   Problem 4.1</vt:lpstr>
      <vt:lpstr>   Problem 4.2</vt:lpstr>
      <vt:lpstr>   Problem 5.1</vt:lpstr>
      <vt:lpstr>   Problem 5.2</vt:lpstr>
      <vt:lpstr>   Problem 2.1</vt:lpstr>
      <vt:lpstr>   Problem 2.2</vt:lpstr>
      <vt:lpstr>   Problem 2.2</vt:lpstr>
    </vt:vector>
  </TitlesOfParts>
  <Company>The University of Liverpool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Zhao Wang</dc:creator>
  <cp:lastModifiedBy>Eng Gee Lim</cp:lastModifiedBy>
  <cp:revision>370</cp:revision>
  <cp:lastPrinted>2019-02-25T01:46:08Z</cp:lastPrinted>
  <dcterms:created xsi:type="dcterms:W3CDTF">1998-09-25T12:57:45Z</dcterms:created>
  <dcterms:modified xsi:type="dcterms:W3CDTF">2019-03-24T13:03:50Z</dcterms:modified>
</cp:coreProperties>
</file>