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52317" y="1154134"/>
            <a:ext cx="6474292" cy="438581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6"/>
          <p:cNvSpPr txBox="1"/>
          <p:nvPr/>
        </p:nvSpPr>
        <p:spPr>
          <a:xfrm>
            <a:off x="1466397" y="325520"/>
            <a:ext cx="67245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Updated diagrams for RPRCWIKIKFRCKSLKF (L0_avg)</a:t>
            </a:r>
          </a:p>
        </p:txBody>
      </p:sp>
      <p:sp>
        <p:nvSpPr>
          <p:cNvPr id="96" name="TextBox 8"/>
          <p:cNvSpPr txBox="1"/>
          <p:nvPr/>
        </p:nvSpPr>
        <p:spPr>
          <a:xfrm>
            <a:off x="1048897" y="1318055"/>
            <a:ext cx="12313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97" name="Rectangle 9"/>
          <p:cNvSpPr/>
          <p:nvPr/>
        </p:nvSpPr>
        <p:spPr>
          <a:xfrm>
            <a:off x="880736" y="1360927"/>
            <a:ext cx="2608189" cy="3090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10"/>
          <p:cNvSpPr/>
          <p:nvPr/>
        </p:nvSpPr>
        <p:spPr>
          <a:xfrm>
            <a:off x="4946343" y="1521209"/>
            <a:ext cx="2388094" cy="3090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0636" y="1236094"/>
            <a:ext cx="6474293" cy="438581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12"/>
          <p:cNvSpPr txBox="1"/>
          <p:nvPr/>
        </p:nvSpPr>
        <p:spPr>
          <a:xfrm>
            <a:off x="1368303" y="931329"/>
            <a:ext cx="13873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Unormalized</a:t>
            </a:r>
          </a:p>
        </p:txBody>
      </p:sp>
      <p:sp>
        <p:nvSpPr>
          <p:cNvPr id="101" name="TextBox 13"/>
          <p:cNvSpPr txBox="1"/>
          <p:nvPr/>
        </p:nvSpPr>
        <p:spPr>
          <a:xfrm>
            <a:off x="7611376" y="999229"/>
            <a:ext cx="1260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Normalized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06617" y="538854"/>
            <a:ext cx="8946018" cy="606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9905" y="1005003"/>
            <a:ext cx="5942235" cy="51279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Rectangle 5"/>
          <p:cNvGrpSpPr/>
          <p:nvPr/>
        </p:nvGrpSpPr>
        <p:grpSpPr>
          <a:xfrm>
            <a:off x="494797" y="920144"/>
            <a:ext cx="4297754" cy="350940"/>
            <a:chOff x="0" y="0"/>
            <a:chExt cx="4297752" cy="350939"/>
          </a:xfrm>
        </p:grpSpPr>
        <p:sp>
          <p:nvSpPr>
            <p:cNvPr id="105" name="Rectangle"/>
            <p:cNvSpPr/>
            <p:nvPr/>
          </p:nvSpPr>
          <p:spPr>
            <a:xfrm>
              <a:off x="0" y="20936"/>
              <a:ext cx="4297753" cy="3090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Text"/>
            <p:cNvSpPr txBox="1"/>
            <p:nvPr/>
          </p:nvSpPr>
          <p:spPr>
            <a:xfrm>
              <a:off x="45719" y="-1"/>
              <a:ext cx="4206313" cy="35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sz="1698"/>
            </a:p>
          </p:txBody>
        </p:sp>
      </p:grpSp>
      <p:sp>
        <p:nvSpPr>
          <p:cNvPr id="108" name="Rectangle 6"/>
          <p:cNvSpPr/>
          <p:nvPr/>
        </p:nvSpPr>
        <p:spPr>
          <a:xfrm>
            <a:off x="6430691" y="908187"/>
            <a:ext cx="4297753" cy="3090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extBox 8"/>
          <p:cNvSpPr txBox="1"/>
          <p:nvPr/>
        </p:nvSpPr>
        <p:spPr>
          <a:xfrm>
            <a:off x="2823893" y="226501"/>
            <a:ext cx="70091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Updated diagrams for RPRCWIKIKFRCKSLKF (L0_avg)</a:t>
            </a:r>
          </a:p>
        </p:txBody>
      </p:sp>
      <p:sp>
        <p:nvSpPr>
          <p:cNvPr id="110" name="TextBox 11"/>
          <p:cNvSpPr txBox="1"/>
          <p:nvPr/>
        </p:nvSpPr>
        <p:spPr>
          <a:xfrm>
            <a:off x="2381722" y="6081112"/>
            <a:ext cx="3835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(a)</a:t>
            </a:r>
          </a:p>
        </p:txBody>
      </p:sp>
      <p:sp>
        <p:nvSpPr>
          <p:cNvPr id="111" name="TextBox 13"/>
          <p:cNvSpPr txBox="1"/>
          <p:nvPr/>
        </p:nvSpPr>
        <p:spPr>
          <a:xfrm>
            <a:off x="8402475" y="6081112"/>
            <a:ext cx="3835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(b)</a:t>
            </a:r>
          </a:p>
        </p:txBody>
      </p:sp>
      <p:grpSp>
        <p:nvGrpSpPr>
          <p:cNvPr id="114" name="Rectangle 14"/>
          <p:cNvGrpSpPr/>
          <p:nvPr/>
        </p:nvGrpSpPr>
        <p:grpSpPr>
          <a:xfrm>
            <a:off x="6260210" y="897659"/>
            <a:ext cx="4297753" cy="348790"/>
            <a:chOff x="0" y="0"/>
            <a:chExt cx="4297752" cy="348788"/>
          </a:xfrm>
        </p:grpSpPr>
        <p:sp>
          <p:nvSpPr>
            <p:cNvPr id="112" name="Rectangle"/>
            <p:cNvSpPr/>
            <p:nvPr/>
          </p:nvSpPr>
          <p:spPr>
            <a:xfrm>
              <a:off x="0" y="19861"/>
              <a:ext cx="4297753" cy="3090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Text"/>
            <p:cNvSpPr txBox="1"/>
            <p:nvPr/>
          </p:nvSpPr>
          <p:spPr>
            <a:xfrm>
              <a:off x="45719" y="-1"/>
              <a:ext cx="4206313" cy="348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limUpp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sz="1698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80" y="-505262"/>
            <a:ext cx="11615438" cy="7868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Rectangle 5"/>
          <p:cNvSpPr/>
          <p:nvPr/>
        </p:nvSpPr>
        <p:spPr>
          <a:xfrm>
            <a:off x="3324256" y="-34782"/>
            <a:ext cx="5371165" cy="440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extBox 1"/>
          <p:cNvSpPr txBox="1"/>
          <p:nvPr/>
        </p:nvSpPr>
        <p:spPr>
          <a:xfrm>
            <a:off x="764453" y="1423036"/>
            <a:ext cx="13873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Unormalized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124" y="123110"/>
            <a:ext cx="7661752" cy="661178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 5"/>
          <p:cNvSpPr/>
          <p:nvPr/>
        </p:nvSpPr>
        <p:spPr>
          <a:xfrm>
            <a:off x="2961942" y="97232"/>
            <a:ext cx="5069247" cy="3090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extBox 1"/>
          <p:cNvSpPr txBox="1"/>
          <p:nvPr/>
        </p:nvSpPr>
        <p:spPr>
          <a:xfrm>
            <a:off x="9972594" y="723184"/>
            <a:ext cx="12602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Normalized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3"/>
          <p:cNvGraphicFramePr/>
          <p:nvPr/>
        </p:nvGraphicFramePr>
        <p:xfrm>
          <a:off x="1747329" y="1763461"/>
          <a:ext cx="2108681" cy="33375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4340"/>
                <a:gridCol w="105434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13.5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11.25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125" name="Table 7"/>
          <p:cNvGraphicFramePr/>
          <p:nvPr/>
        </p:nvGraphicFramePr>
        <p:xfrm>
          <a:off x="5992483" y="953984"/>
          <a:ext cx="3962401" cy="48209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1395"/>
                <a:gridCol w="1155940"/>
                <a:gridCol w="191506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Times Appeared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Value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(C, K)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(C, R)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(C, W)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(F, R)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(I, K)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(I,  W)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(K, F)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(K, L)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(K, S)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(L, K)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(L, S)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(P, R)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26" name="TextBox 9"/>
          <p:cNvSpPr txBox="1"/>
          <p:nvPr/>
        </p:nvSpPr>
        <p:spPr>
          <a:xfrm>
            <a:off x="1393596" y="92947"/>
            <a:ext cx="60031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RPRCWIKIKFRCKSLKF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3"/>
          <p:cNvGraphicFramePr/>
          <p:nvPr/>
        </p:nvGraphicFramePr>
        <p:xfrm>
          <a:off x="651773" y="802894"/>
          <a:ext cx="2565881" cy="1854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0999"/>
                <a:gridCol w="1004217"/>
                <a:gridCol w="100066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Mean Index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Freq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129" name="Table 7"/>
          <p:cNvGraphicFramePr/>
          <p:nvPr/>
        </p:nvGraphicFramePr>
        <p:xfrm>
          <a:off x="1563574" y="3832547"/>
          <a:ext cx="3640729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4604"/>
                <a:gridCol w="273612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Mean Index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0" name="TextBox 9"/>
          <p:cNvSpPr txBox="1"/>
          <p:nvPr/>
        </p:nvSpPr>
        <p:spPr>
          <a:xfrm>
            <a:off x="1393596" y="92947"/>
            <a:ext cx="60031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ACD</a:t>
            </a:r>
          </a:p>
        </p:txBody>
      </p:sp>
      <p:graphicFrame>
        <p:nvGraphicFramePr>
          <p:cNvPr id="131" name="Table 1"/>
          <p:cNvGraphicFramePr/>
          <p:nvPr/>
        </p:nvGraphicFramePr>
        <p:xfrm>
          <a:off x="3502323" y="802894"/>
          <a:ext cx="371654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29136"/>
                <a:gridCol w="929136"/>
                <a:gridCol w="929136"/>
                <a:gridCol w="929136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Mean Indes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2" name="TextBox 2"/>
          <p:cNvSpPr txBox="1"/>
          <p:nvPr/>
        </p:nvSpPr>
        <p:spPr>
          <a:xfrm>
            <a:off x="5250022" y="200921"/>
            <a:ext cx="18322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Unormalized L_0</a:t>
            </a:r>
          </a:p>
        </p:txBody>
      </p:sp>
      <p:graphicFrame>
        <p:nvGraphicFramePr>
          <p:cNvPr id="133" name="Table 5"/>
          <p:cNvGraphicFramePr/>
          <p:nvPr/>
        </p:nvGraphicFramePr>
        <p:xfrm>
          <a:off x="8032629" y="1176833"/>
          <a:ext cx="2880001" cy="28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Freq 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20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20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20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5"/>
          <p:cNvSpPr/>
          <p:nvPr/>
        </p:nvSpPr>
        <p:spPr>
          <a:xfrm>
            <a:off x="2961942" y="97232"/>
            <a:ext cx="5069247" cy="3090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3227" y="1333032"/>
            <a:ext cx="3940871" cy="3210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4636" y="1333032"/>
            <a:ext cx="4003971" cy="321061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8" name="Table 9"/>
          <p:cNvGraphicFramePr/>
          <p:nvPr/>
        </p:nvGraphicFramePr>
        <p:xfrm>
          <a:off x="192898" y="2895418"/>
          <a:ext cx="2863971" cy="13512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8175"/>
                <a:gridCol w="2115796"/>
              </a:tblGrid>
              <a:tr h="3378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Pair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Off-diagonal Values in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78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(A,C)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378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(C,D)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378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(D,E)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139" name="Table 10"/>
          <p:cNvGraphicFramePr/>
          <p:nvPr/>
        </p:nvGraphicFramePr>
        <p:xfrm>
          <a:off x="93469" y="1412057"/>
          <a:ext cx="3061903" cy="7416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37809"/>
                <a:gridCol w="481023"/>
                <a:gridCol w="481023"/>
                <a:gridCol w="481023"/>
                <a:gridCol w="48102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Sequence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6C6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2F1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AEE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CF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Mean Index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" name="Arrow: Down 11"/>
          <p:cNvSpPr/>
          <p:nvPr/>
        </p:nvSpPr>
        <p:spPr>
          <a:xfrm>
            <a:off x="1541596" y="2153737"/>
            <a:ext cx="493126" cy="630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54"/>
                </a:moveTo>
                <a:lnTo>
                  <a:pt x="5400" y="13154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54"/>
                </a:lnTo>
                <a:lnTo>
                  <a:pt x="21600" y="1315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Arrow: Down 12"/>
          <p:cNvSpPr/>
          <p:nvPr/>
        </p:nvSpPr>
        <p:spPr>
          <a:xfrm rot="16200000">
            <a:off x="3340104" y="2715592"/>
            <a:ext cx="493126" cy="630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54"/>
                </a:moveTo>
                <a:lnTo>
                  <a:pt x="5400" y="13154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54"/>
                </a:lnTo>
                <a:lnTo>
                  <a:pt x="21600" y="1315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Arrow: Down 13"/>
          <p:cNvSpPr/>
          <p:nvPr/>
        </p:nvSpPr>
        <p:spPr>
          <a:xfrm rot="16200000">
            <a:off x="7731083" y="2715592"/>
            <a:ext cx="493126" cy="630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54"/>
                </a:moveTo>
                <a:lnTo>
                  <a:pt x="5400" y="13154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54"/>
                </a:lnTo>
                <a:lnTo>
                  <a:pt x="21600" y="1315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TextBox 14"/>
          <p:cNvSpPr txBox="1"/>
          <p:nvPr/>
        </p:nvSpPr>
        <p:spPr>
          <a:xfrm>
            <a:off x="5324498" y="4623382"/>
            <a:ext cx="3835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(b)</a:t>
            </a:r>
          </a:p>
        </p:txBody>
      </p:sp>
      <p:sp>
        <p:nvSpPr>
          <p:cNvPr id="144" name="TextBox 15"/>
          <p:cNvSpPr txBox="1"/>
          <p:nvPr/>
        </p:nvSpPr>
        <p:spPr>
          <a:xfrm>
            <a:off x="1739716" y="4622600"/>
            <a:ext cx="3835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(a)</a:t>
            </a:r>
          </a:p>
        </p:txBody>
      </p:sp>
      <p:sp>
        <p:nvSpPr>
          <p:cNvPr id="145" name="TextBox 16"/>
          <p:cNvSpPr txBox="1"/>
          <p:nvPr/>
        </p:nvSpPr>
        <p:spPr>
          <a:xfrm>
            <a:off x="9945381" y="4622600"/>
            <a:ext cx="370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(c)</a:t>
            </a:r>
          </a:p>
        </p:txBody>
      </p:sp>
      <p:sp>
        <p:nvSpPr>
          <p:cNvPr id="146" name="Equation"/>
          <p:cNvSpPr txBox="1"/>
          <p:nvPr/>
        </p:nvSpPr>
        <p:spPr>
          <a:xfrm>
            <a:off x="1267851" y="3330923"/>
            <a:ext cx="1327257" cy="1335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 sz="1500"/>
          </a:p>
        </p:txBody>
      </p:sp>
      <p:sp>
        <p:nvSpPr>
          <p:cNvPr id="147" name="Equation"/>
          <p:cNvSpPr txBox="1"/>
          <p:nvPr/>
        </p:nvSpPr>
        <p:spPr>
          <a:xfrm>
            <a:off x="1267851" y="3636691"/>
            <a:ext cx="1326114" cy="1350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</m:t>
                  </m:r>
                </m:oMath>
              </m:oMathPara>
            </a14:m>
            <a:endParaRPr sz="1500"/>
          </a:p>
        </p:txBody>
      </p:sp>
      <p:sp>
        <p:nvSpPr>
          <p:cNvPr id="148" name="Equation"/>
          <p:cNvSpPr txBox="1"/>
          <p:nvPr/>
        </p:nvSpPr>
        <p:spPr>
          <a:xfrm>
            <a:off x="1268423" y="3975999"/>
            <a:ext cx="1422507" cy="1335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12</m:t>
                  </m:r>
                </m:oMath>
              </m:oMathPara>
            </a14:m>
            <a:endParaRPr sz="1500"/>
          </a:p>
        </p:txBody>
      </p:sp>
      <p:sp>
        <p:nvSpPr>
          <p:cNvPr id="149" name="Equation"/>
          <p:cNvSpPr txBox="1"/>
          <p:nvPr/>
        </p:nvSpPr>
        <p:spPr>
          <a:xfrm>
            <a:off x="5541029" y="1205971"/>
            <a:ext cx="176471" cy="1739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  <a:endParaRPr sz="1500"/>
          </a:p>
        </p:txBody>
      </p:sp>
      <p:sp>
        <p:nvSpPr>
          <p:cNvPr id="150" name="Equation"/>
          <p:cNvSpPr txBox="1"/>
          <p:nvPr/>
        </p:nvSpPr>
        <p:spPr>
          <a:xfrm>
            <a:off x="10168386" y="1205971"/>
            <a:ext cx="176578" cy="2097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˜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  <a:endParaRPr sz="1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5"/>
          <p:cNvSpPr/>
          <p:nvPr/>
        </p:nvSpPr>
        <p:spPr>
          <a:xfrm>
            <a:off x="2961942" y="97232"/>
            <a:ext cx="5069247" cy="3090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TextBox 1"/>
          <p:cNvSpPr txBox="1"/>
          <p:nvPr/>
        </p:nvSpPr>
        <p:spPr>
          <a:xfrm>
            <a:off x="9972594" y="723184"/>
            <a:ext cx="126020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Normalized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