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f91ff946e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f91ff946e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91ff946e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91ff946e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91ff946e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91ff946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f91ff946e_3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f91ff946e_3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f91ff946e_3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f91ff946e_3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f91ff946e_3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f91ff946e_3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f91ff946e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f91ff946e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0f91ff946e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0f91ff946e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1d508d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1d508d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f91ff946e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f91ff946e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f91ff946e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f91ff946e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f91ff946e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f91ff946e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f91ff946e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f91ff946e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f91ff946e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f91ff946e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f91ff946e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f91ff946e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91ff946e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91ff946e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f91ff946e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f91ff946e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WOA7001 - Advanced Algorithm Project</a:t>
            </a:r>
            <a:endParaRPr sz="30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Interactive Visualization Interface of the spread of Covid 19</a:t>
            </a:r>
            <a:endParaRPr sz="30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S2128427 - Dillon Leong Lon Zan (Leader)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S2117741 - Chong Kai Yang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S2127527 - Hongfei 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S2127462 - Tang Xue Jun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Ideate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46710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Identifying datasets given for the project design：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Covid-19 Clusters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Check-in states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Check-in times every ½ hour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Infected cases in each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Close contacts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Choosing the datasets: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Check-ins by state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cases by state 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New deaths by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ICU admission by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Vaccination by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ts val="1018"/>
              <a:buChar char="○"/>
            </a:pPr>
            <a:r>
              <a:rPr lang="en"/>
              <a:t>Clusters</a:t>
            </a:r>
            <a:endParaRPr sz="157"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Additional datasets: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Restriction status by state (MCO, NRP)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Population of state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Geographical coordinates of districts (Geocoded by GeoPY)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320200" y="2078875"/>
            <a:ext cx="30981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filtering: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Range of date: Entirety of the year of 2021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Location: 13 states and 3 federal territories of Malaysia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is chosen to be our choice of data visualization software. Tableau is a popular interactive data visualization software with various chart features. </a:t>
            </a:r>
            <a:r>
              <a:rPr lang="en"/>
              <a:t>Two dashboards are constructed to visualize the pandemic situation. The workflow is as described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23"/>
          <p:cNvGrpSpPr/>
          <p:nvPr/>
        </p:nvGrpSpPr>
        <p:grpSpPr>
          <a:xfrm>
            <a:off x="729451" y="4336561"/>
            <a:ext cx="7790052" cy="455662"/>
            <a:chOff x="1593000" y="2322568"/>
            <a:chExt cx="5957975" cy="643500"/>
          </a:xfrm>
        </p:grpSpPr>
        <p:sp>
          <p:nvSpPr>
            <p:cNvPr id="154" name="Google Shape;154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Construct dashboard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Multiple charts joined to create a dashboard.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Add state and date filters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1" name="Google Shape;161;p23"/>
          <p:cNvGrpSpPr/>
          <p:nvPr/>
        </p:nvGrpSpPr>
        <p:grpSpPr>
          <a:xfrm>
            <a:off x="729451" y="3872870"/>
            <a:ext cx="7790052" cy="455662"/>
            <a:chOff x="1593000" y="2322568"/>
            <a:chExt cx="5957975" cy="643500"/>
          </a:xfrm>
        </p:grpSpPr>
        <p:sp>
          <p:nvSpPr>
            <p:cNvPr id="162" name="Google Shape;162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Create charts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Area chart, scatter plot, network graph, table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Labelling (color, size, text)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69" name="Google Shape;169;p23"/>
          <p:cNvGrpSpPr/>
          <p:nvPr/>
        </p:nvGrpSpPr>
        <p:grpSpPr>
          <a:xfrm>
            <a:off x="729451" y="3409160"/>
            <a:ext cx="7790052" cy="455662"/>
            <a:chOff x="1593000" y="2322568"/>
            <a:chExt cx="5957975" cy="643500"/>
          </a:xfrm>
        </p:grpSpPr>
        <p:sp>
          <p:nvSpPr>
            <p:cNvPr id="170" name="Google Shape;170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Import to Tableau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Import all relevant datasets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Merge dataset by date and state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Only include data points that are recorded in 2021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7" name="Google Shape;177;p23"/>
          <p:cNvGrpSpPr/>
          <p:nvPr/>
        </p:nvGrpSpPr>
        <p:grpSpPr>
          <a:xfrm>
            <a:off x="729451" y="2945474"/>
            <a:ext cx="7790052" cy="455662"/>
            <a:chOff x="1593000" y="2322568"/>
            <a:chExt cx="5957975" cy="643500"/>
          </a:xfrm>
        </p:grpSpPr>
        <p:sp>
          <p:nvSpPr>
            <p:cNvPr id="178" name="Google Shape;178;p23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1B78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Data collection &amp; cleaning</a:t>
              </a:r>
              <a:endParaRPr sz="1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1D7E74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 b="1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Collect restriction status of states from Wikipedia and news websites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Compile list of districts (daerah) and </a:t>
              </a: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obtain coordinates by geocoding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B786E"/>
                </a:buClr>
                <a:buSzPts val="800"/>
                <a:buFont typeface="Raleway"/>
                <a:buChar char="●"/>
              </a:pPr>
              <a:r>
                <a:rPr lang="en" sz="800">
                  <a:solidFill>
                    <a:srgbClr val="1B786E"/>
                  </a:solidFill>
                  <a:latin typeface="Raleway"/>
                  <a:ea typeface="Raleway"/>
                  <a:cs typeface="Raleway"/>
                  <a:sym typeface="Raleway"/>
                </a:rPr>
                <a:t>Restructure clusters dataset for graph network</a:t>
              </a:r>
              <a:endParaRPr sz="800">
                <a:solidFill>
                  <a:srgbClr val="1B786E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49" y="1122500"/>
            <a:ext cx="6750274" cy="367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>
            <p:ph idx="4294967295" type="title"/>
          </p:nvPr>
        </p:nvSpPr>
        <p:spPr>
          <a:xfrm>
            <a:off x="729450" y="19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Dashboard 1</a:t>
            </a:r>
            <a:endParaRPr/>
          </a:p>
        </p:txBody>
      </p:sp>
      <p:sp>
        <p:nvSpPr>
          <p:cNvPr id="191" name="Google Shape;191;p24"/>
          <p:cNvSpPr txBox="1"/>
          <p:nvPr>
            <p:ph idx="4294967295" type="body"/>
          </p:nvPr>
        </p:nvSpPr>
        <p:spPr>
          <a:xfrm>
            <a:off x="94550" y="1613850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Daily new cases by date</a:t>
            </a:r>
            <a:endParaRPr b="1"/>
          </a:p>
        </p:txBody>
      </p:sp>
      <p:cxnSp>
        <p:nvCxnSpPr>
          <p:cNvPr id="192" name="Google Shape;192;p24"/>
          <p:cNvCxnSpPr>
            <a:stCxn id="191" idx="3"/>
          </p:cNvCxnSpPr>
          <p:nvPr/>
        </p:nvCxnSpPr>
        <p:spPr>
          <a:xfrm>
            <a:off x="1083350" y="1842300"/>
            <a:ext cx="26490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4"/>
          <p:cNvSpPr txBox="1"/>
          <p:nvPr>
            <p:ph idx="4294967295" type="body"/>
          </p:nvPr>
        </p:nvSpPr>
        <p:spPr>
          <a:xfrm>
            <a:off x="94550" y="4454350"/>
            <a:ext cx="1623000" cy="535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Summary for the selected state and range of date</a:t>
            </a:r>
            <a:endParaRPr b="1"/>
          </a:p>
        </p:txBody>
      </p:sp>
      <p:cxnSp>
        <p:nvCxnSpPr>
          <p:cNvPr id="194" name="Google Shape;194;p24"/>
          <p:cNvCxnSpPr>
            <a:stCxn id="193" idx="3"/>
          </p:cNvCxnSpPr>
          <p:nvPr/>
        </p:nvCxnSpPr>
        <p:spPr>
          <a:xfrm flipH="1" rot="10800000">
            <a:off x="1717550" y="4381750"/>
            <a:ext cx="344700" cy="34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4"/>
          <p:cNvSpPr txBox="1"/>
          <p:nvPr>
            <p:ph idx="4294967295" type="body"/>
          </p:nvPr>
        </p:nvSpPr>
        <p:spPr>
          <a:xfrm>
            <a:off x="7308250" y="4518000"/>
            <a:ext cx="1623000" cy="5352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Scatter plot for daily new cases and check-ins</a:t>
            </a:r>
            <a:endParaRPr b="1"/>
          </a:p>
        </p:txBody>
      </p:sp>
      <p:cxnSp>
        <p:nvCxnSpPr>
          <p:cNvPr id="196" name="Google Shape;196;p24"/>
          <p:cNvCxnSpPr>
            <a:stCxn id="195" idx="1"/>
          </p:cNvCxnSpPr>
          <p:nvPr/>
        </p:nvCxnSpPr>
        <p:spPr>
          <a:xfrm rot="10800000">
            <a:off x="6981250" y="4485000"/>
            <a:ext cx="3270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4"/>
          <p:cNvSpPr txBox="1"/>
          <p:nvPr>
            <p:ph idx="4294967295" type="body"/>
          </p:nvPr>
        </p:nvSpPr>
        <p:spPr>
          <a:xfrm>
            <a:off x="3085550" y="4801900"/>
            <a:ext cx="1735200" cy="300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Legend for Restriction Status</a:t>
            </a:r>
            <a:endParaRPr b="1"/>
          </a:p>
        </p:txBody>
      </p:sp>
      <p:cxnSp>
        <p:nvCxnSpPr>
          <p:cNvPr id="198" name="Google Shape;198;p24"/>
          <p:cNvCxnSpPr>
            <a:stCxn id="197" idx="3"/>
          </p:cNvCxnSpPr>
          <p:nvPr/>
        </p:nvCxnSpPr>
        <p:spPr>
          <a:xfrm flipH="1" rot="10800000">
            <a:off x="4820750" y="4791100"/>
            <a:ext cx="19440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4"/>
          <p:cNvSpPr txBox="1"/>
          <p:nvPr>
            <p:ph idx="4294967295" type="body"/>
          </p:nvPr>
        </p:nvSpPr>
        <p:spPr>
          <a:xfrm>
            <a:off x="8016325" y="1613850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Daily check-ins by state</a:t>
            </a:r>
            <a:endParaRPr b="1"/>
          </a:p>
        </p:txBody>
      </p:sp>
      <p:cxnSp>
        <p:nvCxnSpPr>
          <p:cNvPr id="200" name="Google Shape;200;p24"/>
          <p:cNvCxnSpPr>
            <a:stCxn id="199" idx="1"/>
          </p:cNvCxnSpPr>
          <p:nvPr/>
        </p:nvCxnSpPr>
        <p:spPr>
          <a:xfrm flipH="1">
            <a:off x="7809625" y="1842300"/>
            <a:ext cx="2067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4"/>
          <p:cNvSpPr txBox="1"/>
          <p:nvPr>
            <p:ph idx="4294967295" type="body"/>
          </p:nvPr>
        </p:nvSpPr>
        <p:spPr>
          <a:xfrm>
            <a:off x="5127575" y="586525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Dropdown box filter for state</a:t>
            </a:r>
            <a:endParaRPr b="1"/>
          </a:p>
        </p:txBody>
      </p:sp>
      <p:cxnSp>
        <p:nvCxnSpPr>
          <p:cNvPr id="202" name="Google Shape;202;p24"/>
          <p:cNvCxnSpPr>
            <a:stCxn id="201" idx="2"/>
          </p:cNvCxnSpPr>
          <p:nvPr/>
        </p:nvCxnSpPr>
        <p:spPr>
          <a:xfrm flipH="1">
            <a:off x="5432675" y="1043425"/>
            <a:ext cx="1893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4"/>
          <p:cNvSpPr txBox="1"/>
          <p:nvPr>
            <p:ph idx="4294967295" type="body"/>
          </p:nvPr>
        </p:nvSpPr>
        <p:spPr>
          <a:xfrm>
            <a:off x="7308250" y="586525"/>
            <a:ext cx="15585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Slider filter for range of date in 2021</a:t>
            </a:r>
            <a:endParaRPr b="1"/>
          </a:p>
        </p:txBody>
      </p:sp>
      <p:cxnSp>
        <p:nvCxnSpPr>
          <p:cNvPr id="204" name="Google Shape;204;p24"/>
          <p:cNvCxnSpPr>
            <a:stCxn id="203" idx="1"/>
          </p:cNvCxnSpPr>
          <p:nvPr/>
        </p:nvCxnSpPr>
        <p:spPr>
          <a:xfrm flipH="1">
            <a:off x="6932950" y="814975"/>
            <a:ext cx="3753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idx="4294967295" type="title"/>
          </p:nvPr>
        </p:nvSpPr>
        <p:spPr>
          <a:xfrm>
            <a:off x="729450" y="195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Dashboard 2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74" y="1041375"/>
            <a:ext cx="6768649" cy="369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5"/>
          <p:cNvSpPr txBox="1"/>
          <p:nvPr>
            <p:ph idx="4294967295" type="body"/>
          </p:nvPr>
        </p:nvSpPr>
        <p:spPr>
          <a:xfrm>
            <a:off x="5079450" y="359475"/>
            <a:ext cx="9888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Dropdown box filter for state</a:t>
            </a:r>
            <a:endParaRPr b="1"/>
          </a:p>
        </p:txBody>
      </p:sp>
      <p:cxnSp>
        <p:nvCxnSpPr>
          <p:cNvPr id="212" name="Google Shape;212;p25"/>
          <p:cNvCxnSpPr>
            <a:stCxn id="211" idx="2"/>
          </p:cNvCxnSpPr>
          <p:nvPr/>
        </p:nvCxnSpPr>
        <p:spPr>
          <a:xfrm flipH="1">
            <a:off x="4830750" y="816375"/>
            <a:ext cx="7431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5"/>
          <p:cNvSpPr txBox="1"/>
          <p:nvPr>
            <p:ph idx="4294967295" type="body"/>
          </p:nvPr>
        </p:nvSpPr>
        <p:spPr>
          <a:xfrm>
            <a:off x="6931125" y="359475"/>
            <a:ext cx="1558500" cy="456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Slider filter for range of date in 2021</a:t>
            </a:r>
            <a:endParaRPr b="1"/>
          </a:p>
        </p:txBody>
      </p:sp>
      <p:cxnSp>
        <p:nvCxnSpPr>
          <p:cNvPr id="214" name="Google Shape;214;p25"/>
          <p:cNvCxnSpPr>
            <a:stCxn id="213" idx="1"/>
          </p:cNvCxnSpPr>
          <p:nvPr/>
        </p:nvCxnSpPr>
        <p:spPr>
          <a:xfrm flipH="1">
            <a:off x="6555825" y="587925"/>
            <a:ext cx="375300" cy="4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 txBox="1"/>
          <p:nvPr>
            <p:ph idx="4294967295" type="body"/>
          </p:nvPr>
        </p:nvSpPr>
        <p:spPr>
          <a:xfrm>
            <a:off x="94550" y="1613850"/>
            <a:ext cx="988800" cy="10266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Network graph of clusters (Highlighted example in next slide)</a:t>
            </a:r>
            <a:endParaRPr b="1"/>
          </a:p>
        </p:txBody>
      </p:sp>
      <p:cxnSp>
        <p:nvCxnSpPr>
          <p:cNvPr id="216" name="Google Shape;216;p25"/>
          <p:cNvCxnSpPr>
            <a:stCxn id="215" idx="3"/>
          </p:cNvCxnSpPr>
          <p:nvPr/>
        </p:nvCxnSpPr>
        <p:spPr>
          <a:xfrm>
            <a:off x="1083350" y="2127150"/>
            <a:ext cx="264900" cy="20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5"/>
          <p:cNvSpPr txBox="1"/>
          <p:nvPr>
            <p:ph idx="4294967295" type="body"/>
          </p:nvPr>
        </p:nvSpPr>
        <p:spPr>
          <a:xfrm>
            <a:off x="8048425" y="2726925"/>
            <a:ext cx="988800" cy="395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Legend for Restriction Status</a:t>
            </a:r>
            <a:endParaRPr b="1"/>
          </a:p>
        </p:txBody>
      </p:sp>
      <p:cxnSp>
        <p:nvCxnSpPr>
          <p:cNvPr id="218" name="Google Shape;218;p25"/>
          <p:cNvCxnSpPr>
            <a:stCxn id="217" idx="1"/>
          </p:cNvCxnSpPr>
          <p:nvPr/>
        </p:nvCxnSpPr>
        <p:spPr>
          <a:xfrm rot="10800000">
            <a:off x="7743625" y="2351475"/>
            <a:ext cx="3048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5"/>
          <p:cNvSpPr txBox="1"/>
          <p:nvPr>
            <p:ph idx="4294967295" type="body"/>
          </p:nvPr>
        </p:nvSpPr>
        <p:spPr>
          <a:xfrm>
            <a:off x="8060650" y="1876300"/>
            <a:ext cx="988800" cy="695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Cluster highlighter to view a specific cluster</a:t>
            </a:r>
            <a:endParaRPr b="1"/>
          </a:p>
        </p:txBody>
      </p:sp>
      <p:cxnSp>
        <p:nvCxnSpPr>
          <p:cNvPr id="220" name="Google Shape;220;p25"/>
          <p:cNvCxnSpPr>
            <a:stCxn id="219" idx="1"/>
          </p:cNvCxnSpPr>
          <p:nvPr/>
        </p:nvCxnSpPr>
        <p:spPr>
          <a:xfrm rot="10800000">
            <a:off x="7839850" y="1701700"/>
            <a:ext cx="22080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 txBox="1"/>
          <p:nvPr>
            <p:ph idx="4294967295" type="body"/>
          </p:nvPr>
        </p:nvSpPr>
        <p:spPr>
          <a:xfrm>
            <a:off x="8060650" y="1218750"/>
            <a:ext cx="988800" cy="3951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Legend for Total cases of cluster</a:t>
            </a:r>
            <a:endParaRPr b="1"/>
          </a:p>
        </p:txBody>
      </p:sp>
      <p:cxnSp>
        <p:nvCxnSpPr>
          <p:cNvPr id="222" name="Google Shape;222;p25"/>
          <p:cNvCxnSpPr>
            <a:stCxn id="221" idx="1"/>
          </p:cNvCxnSpPr>
          <p:nvPr/>
        </p:nvCxnSpPr>
        <p:spPr>
          <a:xfrm rot="10800000">
            <a:off x="7807750" y="1300500"/>
            <a:ext cx="2529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5"/>
          <p:cNvSpPr txBox="1"/>
          <p:nvPr>
            <p:ph idx="4294967295" type="body"/>
          </p:nvPr>
        </p:nvSpPr>
        <p:spPr>
          <a:xfrm>
            <a:off x="7807750" y="3755850"/>
            <a:ext cx="1241700" cy="1267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Chart for </a:t>
            </a:r>
            <a:r>
              <a:rPr b="1" lang="en"/>
              <a:t>Percentage of population that are fully vaccinated, Daily new deaths, Daily icu admissions and daily new cases by date.</a:t>
            </a:r>
            <a:endParaRPr b="1"/>
          </a:p>
        </p:txBody>
      </p:sp>
      <p:cxnSp>
        <p:nvCxnSpPr>
          <p:cNvPr id="224" name="Google Shape;224;p25"/>
          <p:cNvCxnSpPr>
            <a:stCxn id="223" idx="1"/>
          </p:cNvCxnSpPr>
          <p:nvPr/>
        </p:nvCxnSpPr>
        <p:spPr>
          <a:xfrm rot="10800000">
            <a:off x="7422550" y="4117050"/>
            <a:ext cx="3852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5"/>
          <p:cNvSpPr txBox="1"/>
          <p:nvPr>
            <p:ph idx="4294967295" type="body"/>
          </p:nvPr>
        </p:nvSpPr>
        <p:spPr>
          <a:xfrm>
            <a:off x="134625" y="3944850"/>
            <a:ext cx="988800" cy="4878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Filtered state is shaded</a:t>
            </a:r>
            <a:endParaRPr b="1"/>
          </a:p>
        </p:txBody>
      </p:sp>
      <p:cxnSp>
        <p:nvCxnSpPr>
          <p:cNvPr id="226" name="Google Shape;226;p25"/>
          <p:cNvCxnSpPr>
            <a:stCxn id="225" idx="3"/>
          </p:cNvCxnSpPr>
          <p:nvPr/>
        </p:nvCxnSpPr>
        <p:spPr>
          <a:xfrm flipH="1" rot="10800000">
            <a:off x="1123425" y="3587250"/>
            <a:ext cx="1340100" cy="60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626" y="939350"/>
            <a:ext cx="7113727" cy="405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>
            <p:ph idx="4294967295" type="body"/>
          </p:nvPr>
        </p:nvSpPr>
        <p:spPr>
          <a:xfrm>
            <a:off x="5278175" y="177525"/>
            <a:ext cx="988800" cy="4809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Highlighted cluster</a:t>
            </a:r>
            <a:endParaRPr b="1"/>
          </a:p>
        </p:txBody>
      </p:sp>
      <p:cxnSp>
        <p:nvCxnSpPr>
          <p:cNvPr id="233" name="Google Shape;233;p26"/>
          <p:cNvCxnSpPr>
            <a:stCxn id="232" idx="3"/>
          </p:cNvCxnSpPr>
          <p:nvPr/>
        </p:nvCxnSpPr>
        <p:spPr>
          <a:xfrm>
            <a:off x="6266975" y="417975"/>
            <a:ext cx="1741200" cy="12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6"/>
          <p:cNvSpPr txBox="1"/>
          <p:nvPr>
            <p:ph idx="4294967295" type="body"/>
          </p:nvPr>
        </p:nvSpPr>
        <p:spPr>
          <a:xfrm>
            <a:off x="134625" y="654950"/>
            <a:ext cx="1293900" cy="918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Origin district of cluster, size of node corresponds to total cases of the cluster</a:t>
            </a:r>
            <a:endParaRPr b="1"/>
          </a:p>
        </p:txBody>
      </p:sp>
      <p:cxnSp>
        <p:nvCxnSpPr>
          <p:cNvPr id="235" name="Google Shape;235;p26"/>
          <p:cNvCxnSpPr>
            <a:stCxn id="234" idx="3"/>
          </p:cNvCxnSpPr>
          <p:nvPr/>
        </p:nvCxnSpPr>
        <p:spPr>
          <a:xfrm>
            <a:off x="1428525" y="1114100"/>
            <a:ext cx="4228800" cy="23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26"/>
          <p:cNvSpPr txBox="1"/>
          <p:nvPr>
            <p:ph idx="4294967295" type="body"/>
          </p:nvPr>
        </p:nvSpPr>
        <p:spPr>
          <a:xfrm>
            <a:off x="134625" y="3623400"/>
            <a:ext cx="1293900" cy="13677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Districts affected, exact amount of cases which are spreaded to here are unknown, hence the sizes are fixed.</a:t>
            </a:r>
            <a:endParaRPr b="1"/>
          </a:p>
        </p:txBody>
      </p:sp>
      <p:cxnSp>
        <p:nvCxnSpPr>
          <p:cNvPr id="237" name="Google Shape;237;p26"/>
          <p:cNvCxnSpPr>
            <a:stCxn id="236" idx="3"/>
          </p:cNvCxnSpPr>
          <p:nvPr/>
        </p:nvCxnSpPr>
        <p:spPr>
          <a:xfrm flipH="1" rot="10800000">
            <a:off x="1428525" y="4075950"/>
            <a:ext cx="3538500" cy="2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6"/>
          <p:cNvCxnSpPr>
            <a:stCxn id="236" idx="3"/>
          </p:cNvCxnSpPr>
          <p:nvPr/>
        </p:nvCxnSpPr>
        <p:spPr>
          <a:xfrm flipH="1" rot="10800000">
            <a:off x="1428525" y="3819150"/>
            <a:ext cx="2928900" cy="48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6"/>
          <p:cNvSpPr txBox="1"/>
          <p:nvPr>
            <p:ph idx="4294967295" type="body"/>
          </p:nvPr>
        </p:nvSpPr>
        <p:spPr>
          <a:xfrm>
            <a:off x="134625" y="1887900"/>
            <a:ext cx="1293900" cy="10173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Color of edge denotes the restriction status of the state at the time of the cluster.</a:t>
            </a:r>
            <a:endParaRPr b="1"/>
          </a:p>
        </p:txBody>
      </p:sp>
      <p:cxnSp>
        <p:nvCxnSpPr>
          <p:cNvPr id="240" name="Google Shape;240;p26"/>
          <p:cNvCxnSpPr>
            <a:stCxn id="239" idx="3"/>
          </p:cNvCxnSpPr>
          <p:nvPr/>
        </p:nvCxnSpPr>
        <p:spPr>
          <a:xfrm>
            <a:off x="1428525" y="2396550"/>
            <a:ext cx="3249600" cy="12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algorithm</a:t>
            </a:r>
            <a:endParaRPr/>
          </a:p>
        </p:txBody>
      </p:sp>
      <p:sp>
        <p:nvSpPr>
          <p:cNvPr id="246" name="Google Shape;246;p2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chosen graph </a:t>
            </a:r>
            <a:r>
              <a:rPr lang="en"/>
              <a:t>algorithm is </a:t>
            </a:r>
            <a:r>
              <a:rPr lang="en"/>
              <a:t>Dijkstra's algorithm, it will be implemented on Python. The aim of the algorithm is to find how the virus spread from district to district by finding the shortest path of </a:t>
            </a:r>
            <a:r>
              <a:rPr lang="en"/>
              <a:t>transmission. The cluster dataset is transformed and geocoded in order to visualize and calculate the path of transmission.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38" y="3348774"/>
            <a:ext cx="8321924" cy="74988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2622150" y="4500800"/>
            <a:ext cx="2088300" cy="426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Total cases that are spread from the origin to the destination</a:t>
            </a:r>
            <a:endParaRPr b="1"/>
          </a:p>
        </p:txBody>
      </p:sp>
      <p:cxnSp>
        <p:nvCxnSpPr>
          <p:cNvPr id="249" name="Google Shape;249;p27"/>
          <p:cNvCxnSpPr>
            <a:stCxn id="248" idx="0"/>
          </p:cNvCxnSpPr>
          <p:nvPr/>
        </p:nvCxnSpPr>
        <p:spPr>
          <a:xfrm flipH="1" rot="10800000">
            <a:off x="3666300" y="4124900"/>
            <a:ext cx="813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/>
          <p:nvPr/>
        </p:nvSpPr>
        <p:spPr>
          <a:xfrm flipH="1" rot="10800000">
            <a:off x="4317175" y="3105051"/>
            <a:ext cx="3739250" cy="293674"/>
          </a:xfrm>
          <a:custGeom>
            <a:rect b="b" l="l" r="r" t="t"/>
            <a:pathLst>
              <a:path extrusionOk="0" h="10271" w="149570">
                <a:moveTo>
                  <a:pt x="0" y="0"/>
                </a:moveTo>
                <a:cubicBezTo>
                  <a:pt x="2308" y="9233"/>
                  <a:pt x="17123" y="10271"/>
                  <a:pt x="26640" y="10271"/>
                </a:cubicBezTo>
                <a:cubicBezTo>
                  <a:pt x="42581" y="10271"/>
                  <a:pt x="58523" y="10271"/>
                  <a:pt x="74464" y="10271"/>
                </a:cubicBezTo>
                <a:cubicBezTo>
                  <a:pt x="91047" y="10271"/>
                  <a:pt x="107631" y="10271"/>
                  <a:pt x="124214" y="10271"/>
                </a:cubicBezTo>
                <a:cubicBezTo>
                  <a:pt x="133146" y="10271"/>
                  <a:pt x="146753" y="10081"/>
                  <a:pt x="149570" y="16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1" name="Google Shape;251;p27"/>
          <p:cNvSpPr txBox="1"/>
          <p:nvPr>
            <p:ph idx="4294967295" type="body"/>
          </p:nvPr>
        </p:nvSpPr>
        <p:spPr>
          <a:xfrm>
            <a:off x="5142650" y="2919788"/>
            <a:ext cx="2088300" cy="426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Geographical coordinates for origin and destination</a:t>
            </a:r>
            <a:endParaRPr b="1"/>
          </a:p>
        </p:txBody>
      </p: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5480675" y="4437900"/>
            <a:ext cx="3482700" cy="61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Distance between origin and destination calculated by the Haversine formula. Assuming the earth radius is 6378km (earth radius at equator).</a:t>
            </a:r>
            <a:endParaRPr b="1"/>
          </a:p>
        </p:txBody>
      </p:sp>
      <p:cxnSp>
        <p:nvCxnSpPr>
          <p:cNvPr id="253" name="Google Shape;253;p27"/>
          <p:cNvCxnSpPr/>
          <p:nvPr/>
        </p:nvCxnSpPr>
        <p:spPr>
          <a:xfrm flipH="1" rot="10800000">
            <a:off x="8449625" y="4102950"/>
            <a:ext cx="7200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Testing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</a:t>
            </a:r>
            <a:r>
              <a:rPr lang="en"/>
              <a:t>raph algorithm is implemented into the interface by using Python.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is required as Tableau does not have the functions for designing a graphing algorithm.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Indicates the shortest travelling path between one cluster to another.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provides information to determine the relationship between two clusters.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and Testing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Demonstration of the graphing algorithm from one point to another. </a:t>
            </a:r>
            <a:endParaRPr/>
          </a:p>
        </p:txBody>
      </p:sp>
      <p:pic>
        <p:nvPicPr>
          <p:cNvPr id="266" name="Google Shape;2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550" y="2654222"/>
            <a:ext cx="4036925" cy="21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</a:t>
            </a:r>
            <a:r>
              <a:rPr lang="en"/>
              <a:t>he data visualization interface was successfully implemented for the infected cases and the number of check-ins.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presents other environmental factors such as the SOP or vaccination that causes the irregularities of the correlation.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graphing algorithm was successfully implemented that identifies the shortest path of transmission between two clusters.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project focuses on designing a data visualization algorithm to visualize the movement of people under the </a:t>
            </a:r>
            <a:r>
              <a:rPr lang="en"/>
              <a:t>Covid-19 situation.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visualization technique is used to determine the correlation between the Infected Cases vs. Number of Check-ins per day.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 datasets is suitable to be identified with data visualization techniques.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63225" y="2112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Designing a survey to find the suitable datasets and graphing techniques.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Identifying the proper techniques for the data visualization of Covid-19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working data visualization interface is implemented to showcase the relationship between the I</a:t>
            </a:r>
            <a:r>
              <a:rPr lang="en"/>
              <a:t>nfected Cases vs. Number of Check-ins per day.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 graph algorithm implemented to showcase the movement between different Covid clusters.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Evaluate the graph algorithm from different people.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Leader: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Manages the team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Provides documentation for the project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Creates the survey and evaluation form for the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Designs the data visualization technique for the project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Designs the data visualization interface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 the visualization technique into the website.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Code Developer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on the data visualization of the project in Python.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Works on the graphing algorithm of the project in Python.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Assistant Code Developer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Assists in the graphing algorithm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Collaborates with the designer to provide reliable information to the main code developer.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Develop the website for the project.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our knowledge regarding the project is limited, it is required that we conduct the project with the thought of the Design Thinking Process.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Design Thinking Process</a:t>
            </a:r>
            <a:r>
              <a:rPr lang="en"/>
              <a:t> is separated into four steps: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Empathy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Ideate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Prototype &amp;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visualization techniques were considered.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survey is designed to interview regarding other people’s opinions.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Datasets for visualization were also taken into consideration for the survey,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749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Samples of survey form designed in Google form for interview.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75" y="2711525"/>
            <a:ext cx="2190576" cy="21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475" y="2821863"/>
            <a:ext cx="2248101" cy="206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17496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Samples of survey results.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850" y="2821881"/>
            <a:ext cx="3721849" cy="17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00" y="2821875"/>
            <a:ext cx="3721849" cy="176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