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23"/>
  </p:notesMasterIdLst>
  <p:sldIdLst>
    <p:sldId id="256" r:id="rId2"/>
    <p:sldId id="273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9" r:id="rId16"/>
    <p:sldId id="277" r:id="rId17"/>
    <p:sldId id="274" r:id="rId18"/>
    <p:sldId id="268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4"/>
  </p:normalViewPr>
  <p:slideViewPr>
    <p:cSldViewPr snapToGrid="0">
      <p:cViewPr varScale="1">
        <p:scale>
          <a:sx n="109" d="100"/>
          <a:sy n="109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2978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Valletta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A18000263</a:t>
            </a:r>
            <a:r>
              <a:rPr lang="it-IT" dirty="0" smtClean="0">
                <a:latin typeface="+mj-lt"/>
              </a:rPr>
              <a:t> </a:t>
            </a:r>
          </a:p>
          <a:p>
            <a:r>
              <a:rPr lang="it-IT" dirty="0" smtClean="0">
                <a:latin typeface="+mj-lt"/>
              </a:rPr>
              <a:t>Mario Baldi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A18000260</a:t>
            </a:r>
            <a:endParaRPr lang="it-IT" sz="6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https://www.unina2.it/doc/img/logo_Luigi-Vanvitel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9" y="16321"/>
            <a:ext cx="3874291" cy="13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9906000" y="139700"/>
            <a:ext cx="21082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DIPARTIMENTO DI INGEGNERIA INDUSTRIALE E DELL'INFORMAZIONE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0060975" y="5421086"/>
            <a:ext cx="179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Ch.mo Prof. </a:t>
            </a:r>
          </a:p>
          <a:p>
            <a:r>
              <a:rPr lang="it-IT" dirty="0" smtClean="0">
                <a:latin typeface="+mj-lt"/>
              </a:rPr>
              <a:t>Raffaele Martone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71019" y="303213"/>
            <a:ext cx="10058400" cy="735012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1018" y="1139824"/>
            <a:ext cx="8778081" cy="4981575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get_first_polytope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partendo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endParaRPr lang="en-US" dirty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halve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find_minimum</a:t>
            </a:r>
            <a:r>
              <a:rPr lang="en-US" dirty="0"/>
              <a:t>: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Massimo (</a:t>
            </a:r>
            <a:r>
              <a:rPr lang="en-US" dirty="0" err="1" smtClean="0"/>
              <a:t>find_maximum</a:t>
            </a:r>
            <a:r>
              <a:rPr lang="en-US" dirty="0" smtClean="0"/>
              <a:t>)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luogo</a:t>
            </a:r>
            <a:r>
              <a:rPr lang="en-US" dirty="0" smtClean="0"/>
              <a:t> ad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politopo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watchdog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r>
              <a:rPr lang="en-US" dirty="0" smtClean="0"/>
              <a:t>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)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/>
              <a:t>s</a:t>
            </a:r>
            <a:r>
              <a:rPr lang="en-US" b="1" i="1" dirty="0" err="1" smtClean="0"/>
              <a:t>et_penality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non </a:t>
            </a:r>
            <a:r>
              <a:rPr lang="en-US" dirty="0" err="1" smtClean="0"/>
              <a:t>soddisfano</a:t>
            </a:r>
            <a:r>
              <a:rPr lang="en-US" dirty="0" smtClean="0"/>
              <a:t> I </a:t>
            </a:r>
            <a:r>
              <a:rPr lang="en-US" dirty="0" err="1" smtClean="0"/>
              <a:t>vincoli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261938"/>
            <a:ext cx="10058400" cy="796925"/>
          </a:xfrm>
        </p:spPr>
        <p:txBody>
          <a:bodyPr/>
          <a:lstStyle/>
          <a:p>
            <a:r>
              <a:rPr lang="it-IT" dirty="0" smtClean="0"/>
              <a:t>CONSIDERAZIONI </a:t>
            </a:r>
            <a:r>
              <a:rPr lang="it-IT" sz="2800" dirty="0" smtClean="0"/>
              <a:t>(PARAMETRI INIZIALI)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09119" y="1162050"/>
            <a:ext cx="8107362" cy="5073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Superficie iniziale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Diminuzione: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Aumentano le iterazioni necessarie ad avvicinarsi al minimo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Aumento: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Veloce se il politopo parte lontano dal minimo, i dimezzamenti sul pivot (vertice minimo) permettono spostamento veloci iniziali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Posizione iniziale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L’algoritmo converge più lentamente al minimo se è lontano da questo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sul lato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Condiziona la precisione dell’approssimazione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Se troppo basso causa un numero eccessivo di iterazioni, inutili se non si ha bisogno di approssimazioni raffinate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 numero di iterazioni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Necessaria in caso di comportamenti anomali dell’algoritmo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3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1028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263900" y="292100"/>
            <a:ext cx="10058400" cy="822325"/>
          </a:xfrm>
        </p:spPr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360738" y="1555750"/>
            <a:ext cx="8069262" cy="3760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600" dirty="0" smtClean="0"/>
              <a:t>Lato minimo del politopo raggiunto dopo un certo numero di iterazioni</a:t>
            </a:r>
          </a:p>
          <a:p>
            <a:pPr marL="0" indent="0">
              <a:buNone/>
            </a:pPr>
            <a:endParaRPr lang="it-IT" sz="36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it-IT" sz="3600" dirty="0" smtClean="0"/>
              <a:t>Numero di iterazioni effettuate</a:t>
            </a:r>
            <a:endParaRPr lang="it-IT" sz="36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3.3 Condizioni di </a:t>
            </a:r>
            <a:r>
              <a:rPr lang="it-IT" b="1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87700" y="292100"/>
            <a:ext cx="10058400" cy="746125"/>
          </a:xfrm>
        </p:spPr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87700" y="1452563"/>
            <a:ext cx="8158162" cy="41767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Il politopo non rispetta il vincolo imposto uscendo dalla sua frontiera.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Necessità di disegnare un grafico quadridimensionale</a:t>
            </a:r>
            <a:endParaRPr lang="it-IT" sz="3600" dirty="0"/>
          </a:p>
          <a:p>
            <a:endParaRPr lang="it-IT" sz="3600" dirty="0" smtClean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del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Formule matematiche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di costo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22600" y="317500"/>
            <a:ext cx="10058400" cy="835025"/>
          </a:xfrm>
        </p:spPr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22600" y="1852854"/>
            <a:ext cx="8031162" cy="94932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Implementazione del metodo delle penalità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022600" y="3502509"/>
            <a:ext cx="4521200" cy="2389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Suddivisione </a:t>
            </a:r>
            <a:r>
              <a:rPr lang="it-IT" sz="3600" dirty="0"/>
              <a:t>dello spazio in piani </a:t>
            </a:r>
            <a:r>
              <a:rPr lang="it-IT" sz="3600" dirty="0" smtClean="0"/>
              <a:t>colorati </a:t>
            </a:r>
            <a:r>
              <a:rPr lang="it-IT" sz="3600" dirty="0"/>
              <a:t>da linee </a:t>
            </a:r>
            <a:r>
              <a:rPr lang="it-IT" sz="3600" dirty="0" err="1"/>
              <a:t>isolivello</a:t>
            </a:r>
            <a:endParaRPr lang="it-IT" sz="36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7696267" y="2607314"/>
            <a:ext cx="4212705" cy="3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68" y="1825601"/>
            <a:ext cx="8568292" cy="429753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 smtClean="0"/>
              <a:t>SENZA </a:t>
            </a:r>
            <a:r>
              <a:rPr lang="it-IT" dirty="0" smtClean="0"/>
              <a:t>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4.1 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4604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x: </a:t>
            </a:r>
            <a:r>
              <a:rPr lang="it-IT" dirty="0" smtClean="0"/>
              <a:t>-0.2799  y: 0.3995    z: 0.4000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dirty="0"/>
              <a:t>500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dirty="0"/>
              <a:t>13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superficie finale = </a:t>
            </a:r>
            <a:r>
              <a:rPr lang="it-IT" dirty="0" smtClean="0"/>
              <a:t>7.7591e-04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</a:t>
            </a:r>
            <a:r>
              <a:rPr lang="it-IT" sz="2000" dirty="0" err="1" smtClean="0"/>
              <a:t>x,y</a:t>
            </a:r>
            <a:r>
              <a:rPr lang="it-IT" sz="2000" dirty="0" err="1" smtClean="0"/>
              <a:t>,q</a:t>
            </a:r>
            <a:r>
              <a:rPr lang="it-IT" sz="2000" dirty="0" smtClean="0"/>
              <a:t>)</a:t>
            </a:r>
            <a:r>
              <a:rPr lang="it-IT" sz="2000" dirty="0" smtClean="0"/>
              <a:t> </a:t>
            </a:r>
            <a:r>
              <a:rPr lang="it-IT" sz="2000" dirty="0"/>
              <a:t>= </a:t>
            </a:r>
            <a:r>
              <a:rPr lang="it-IT" sz="2000" dirty="0" smtClean="0"/>
              <a:t>1.6150e-06*(0.0201,  0.0005, 0.0000)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3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{ }, [-.2 .5 .3], .3, 1e-5, 500);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140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</a:t>
            </a:r>
            <a:r>
              <a:rPr lang="it-IT" sz="2000" dirty="0"/>
              <a:t>: -0.1386    </a:t>
            </a:r>
            <a:r>
              <a:rPr lang="it-IT" sz="2000" dirty="0" smtClean="0"/>
              <a:t>y: 0.1517    q: 0.3993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20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sz="2000" dirty="0" smtClean="0"/>
              <a:t>5.6550e-06 </a:t>
            </a:r>
            <a:r>
              <a:rPr lang="it-IT" sz="2000" dirty="0"/>
              <a:t>errore = </a:t>
            </a:r>
            <a:r>
              <a:rPr lang="it-IT" sz="2000" dirty="0" smtClean="0"/>
              <a:t>x</a:t>
            </a:r>
            <a:r>
              <a:rPr lang="it-IT" sz="2000" dirty="0"/>
              <a:t>: 0.1614   </a:t>
            </a:r>
            <a:r>
              <a:rPr lang="it-IT" sz="2000" dirty="0" smtClean="0"/>
              <a:t>y: </a:t>
            </a:r>
            <a:r>
              <a:rPr lang="it-IT" sz="2000" dirty="0"/>
              <a:t>0.2483   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z: 0.0007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2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{@bound}, </a:t>
            </a:r>
            <a:r>
              <a:rPr lang="en-US" dirty="0">
                <a:latin typeface="Courier" charset="0"/>
              </a:rPr>
              <a:t>[-.2 .5 .3], .3, 1e-5, 500);</a:t>
            </a:r>
            <a:endParaRPr lang="en-US" dirty="0">
              <a:effectLst/>
              <a:latin typeface="Courier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69" y="1993252"/>
            <a:ext cx="5216330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47999" y="147640"/>
            <a:ext cx="10058400" cy="832122"/>
          </a:xfrm>
        </p:spPr>
        <p:txBody>
          <a:bodyPr/>
          <a:lstStyle/>
          <a:p>
            <a:r>
              <a:rPr lang="it-IT" dirty="0" smtClean="0"/>
              <a:t>RISULTATO CRIMINE INVERSO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9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7999" y="1897727"/>
            <a:ext cx="4226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 = </a:t>
            </a:r>
            <a:r>
              <a:rPr lang="it-IT" sz="2000" dirty="0" smtClean="0"/>
              <a:t>x: -0.3000    y: 0.4000    q: 0.4000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6.7356e-06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</a:t>
            </a:r>
            <a:r>
              <a:rPr lang="it-IT" sz="2000" dirty="0" smtClean="0"/>
              <a:t>x: 0.0000     y: 0.0000     </a:t>
            </a:r>
            <a:br>
              <a:rPr lang="it-IT" sz="2000" dirty="0" smtClean="0"/>
            </a:br>
            <a:r>
              <a:rPr lang="it-IT" sz="2000" dirty="0" smtClean="0"/>
              <a:t>q: 0.000</a:t>
            </a:r>
            <a:endParaRPr lang="it-IT" sz="2000" dirty="0"/>
          </a:p>
        </p:txBody>
      </p:sp>
      <p:pic>
        <p:nvPicPr>
          <p:cNvPr id="8" name="Immagin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8764" r="15127" b="4562"/>
          <a:stretch/>
        </p:blipFill>
        <p:spPr>
          <a:xfrm>
            <a:off x="7274299" y="2088571"/>
            <a:ext cx="4161637" cy="34319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7999" y="1189174"/>
            <a:ext cx="824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>
                <a:latin typeface="Courier" charset="0"/>
              </a:rPr>
              <a:t>{}, [-.3 .4 .4], .3, 1e-5, 500</a:t>
            </a:r>
            <a:r>
              <a:rPr lang="en-US" dirty="0" smtClean="0">
                <a:latin typeface="Courier" charset="0"/>
              </a:rPr>
              <a:t>); 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bou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022171"/>
            <a:ext cx="8545212" cy="42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49600" y="190500"/>
            <a:ext cx="10058400" cy="771525"/>
          </a:xfrm>
        </p:spPr>
        <p:txBody>
          <a:bodyPr/>
          <a:lstStyle/>
          <a:p>
            <a:r>
              <a:rPr lang="it-IT" dirty="0" smtClean="0"/>
              <a:t>RISULTATO SENZA </a:t>
            </a:r>
            <a:r>
              <a:rPr lang="it-IT" dirty="0"/>
              <a:t>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044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4.2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9600" y="1790848"/>
            <a:ext cx="5343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5.9165e-31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167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dirty="0" smtClean="0"/>
              <a:t>2.1499e-16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(x, y, z) </a:t>
            </a:r>
            <a:r>
              <a:rPr lang="it-IT" sz="2000" dirty="0"/>
              <a:t>=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dirty="0" smtClean="0"/>
              <a:t>1.0e-15 </a:t>
            </a:r>
            <a:r>
              <a:rPr lang="it-IT" dirty="0"/>
              <a:t>* (0.3331 </a:t>
            </a:r>
            <a:r>
              <a:rPr lang="it-IT" dirty="0" smtClean="0"/>
              <a:t>  0.0000    </a:t>
            </a:r>
            <a:r>
              <a:rPr lang="it-IT" dirty="0"/>
              <a:t>0.4163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Minimo: (-0.3, 0.4, -0.2)</a:t>
            </a:r>
          </a:p>
          <a:p>
            <a:endParaRPr lang="it-IT" sz="2000" dirty="0"/>
          </a:p>
        </p:txBody>
      </p:sp>
      <p:sp>
        <p:nvSpPr>
          <p:cNvPr id="11" name="Rectangle 10"/>
          <p:cNvSpPr/>
          <p:nvPr/>
        </p:nvSpPr>
        <p:spPr>
          <a:xfrm>
            <a:off x="3149600" y="1120285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unded_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68" y="2182656"/>
            <a:ext cx="8265230" cy="414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08300" y="177800"/>
            <a:ext cx="10058400" cy="847725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4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000" dirty="0" smtClean="0"/>
                  <a:t>Vincolo: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it-IT" sz="1600" dirty="0" smtClean="0"/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Valore </a:t>
                </a:r>
                <a:r>
                  <a:rPr lang="it-IT" sz="2000" dirty="0"/>
                  <a:t>nell’ultimo vertice = </a:t>
                </a:r>
                <a:r>
                  <a:rPr lang="it-IT" dirty="0"/>
                  <a:t>0.0762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risultato </a:t>
                </a:r>
                <a:r>
                  <a:rPr lang="it-IT" sz="2000" dirty="0"/>
                  <a:t>= 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-0.3122  y: 0.1306  z: -0.1539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iterazioni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250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dimezzamenti </a:t>
                </a:r>
                <a:r>
                  <a:rPr lang="it-IT" sz="2000" dirty="0" smtClean="0"/>
                  <a:t>= 72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superficie finale = </a:t>
                </a:r>
                <a:r>
                  <a:rPr lang="it-IT" dirty="0" smtClean="0"/>
                  <a:t>4.1499e-11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errore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0.0122   y: </a:t>
                </a:r>
                <a:r>
                  <a:rPr lang="it-IT" dirty="0"/>
                  <a:t>0.2694   </a:t>
                </a:r>
                <a:r>
                  <a:rPr lang="it-IT" dirty="0" smtClean="0"/>
                  <a:t>z: 0.0461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/>
                  <a:t>Minimo: (-0.3, 0.4, -0.2)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  <a:blipFill>
                <a:blip r:embed="rId3"/>
                <a:stretch>
                  <a:fillRect l="-1140" t="-8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00636" y="1234758"/>
            <a:ext cx="843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{@bound}, </a:t>
            </a:r>
            <a:r>
              <a:rPr lang="en-US" dirty="0" smtClean="0">
                <a:latin typeface="Courier" charset="0"/>
              </a:rPr>
              <a:t>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68300" y="266700"/>
            <a:ext cx="11480800" cy="809625"/>
          </a:xfrm>
        </p:spPr>
        <p:txBody>
          <a:bodyPr/>
          <a:lstStyle/>
          <a:p>
            <a:pPr algn="ctr"/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546100" y="1076324"/>
            <a:ext cx="10058400" cy="52482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3.4 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</a:t>
            </a:r>
            <a:r>
              <a:rPr lang="it-IT" dirty="0">
                <a:solidFill>
                  <a:schemeClr val="tx1"/>
                </a:solidFill>
              </a:rPr>
              <a:t>(x, y, </a:t>
            </a:r>
            <a:r>
              <a:rPr lang="it-IT" dirty="0" smtClean="0">
                <a:solidFill>
                  <a:schemeClr val="tx1"/>
                </a:solidFill>
              </a:rPr>
              <a:t>z)</a:t>
            </a:r>
            <a:endParaRPr lang="it-IT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4.2 </a:t>
            </a:r>
            <a:r>
              <a:rPr lang="it-IT" dirty="0">
                <a:solidFill>
                  <a:schemeClr val="tx1"/>
                </a:solidFill>
              </a:rPr>
              <a:t>Risultato non vincolato, vincolato e crimine </a:t>
            </a:r>
            <a:r>
              <a:rPr lang="it-IT" dirty="0" smtClean="0">
                <a:solidFill>
                  <a:schemeClr val="tx1"/>
                </a:solidFill>
              </a:rPr>
              <a:t>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:\Users\localghost\AppData\Local\Microsoft\Windows\INetCache\Content.Word\start_on_q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5" y="1977038"/>
            <a:ext cx="8662035" cy="43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7538" y="0"/>
            <a:ext cx="10058400" cy="894159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/>
              <a:t>CRIMINE INVERSO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/>
              <a:t>. </a:t>
            </a:r>
            <a:r>
              <a:rPr lang="it-IT" sz="2800" dirty="0" smtClean="0"/>
              <a:t>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19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6836" y="1726123"/>
            <a:ext cx="5343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</a:t>
            </a:r>
            <a:r>
              <a:rPr lang="it-IT" sz="2000" dirty="0" smtClean="0"/>
              <a:t>= 215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superficie </a:t>
            </a:r>
            <a:r>
              <a:rPr lang="it-IT" sz="2000" dirty="0"/>
              <a:t>finale = </a:t>
            </a:r>
            <a:r>
              <a:rPr lang="it-IT" dirty="0" smtClean="0"/>
              <a:t>1.9230e-16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</a:t>
            </a:r>
            <a:r>
              <a:rPr lang="it-IT" sz="2000" dirty="0"/>
              <a:t>= </a:t>
            </a:r>
            <a:r>
              <a:rPr lang="it-IT" sz="2000" dirty="0" smtClean="0"/>
              <a:t>x: </a:t>
            </a:r>
            <a:r>
              <a:rPr lang="it-IT" dirty="0" smtClean="0"/>
              <a:t>0.0000   y: 0.0000   z: 0.000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Minimo: (-0.3, 0.4, -0.2)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3157538" y="1084612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76813" y="136294"/>
            <a:ext cx="8554787" cy="771525"/>
          </a:xfrm>
        </p:spPr>
        <p:txBody>
          <a:bodyPr/>
          <a:lstStyle/>
          <a:p>
            <a:r>
              <a:rPr lang="it-IT" dirty="0" smtClean="0"/>
              <a:t>CONSIDERAZIONI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3400" y="1058863"/>
            <a:ext cx="8081962" cy="2840037"/>
          </a:xfrm>
        </p:spPr>
        <p:txBody>
          <a:bodyPr>
            <a:normAutofit/>
          </a:bodyPr>
          <a:lstStyle/>
          <a:p>
            <a:r>
              <a:rPr lang="it-IT" dirty="0" smtClean="0"/>
              <a:t>È possibile notare dai due esempi come cambi la rappresentazione della funzione di costo e quanto incida dipendenza delle incognite sul percorso del politopo e la </a:t>
            </a:r>
            <a:r>
              <a:rPr lang="it-IT" b="1" dirty="0" smtClean="0"/>
              <a:t>velocità di convergenza </a:t>
            </a:r>
            <a:r>
              <a:rPr lang="it-IT" dirty="0" smtClean="0"/>
              <a:t>dell’algoritmo.</a:t>
            </a:r>
          </a:p>
          <a:p>
            <a:r>
              <a:rPr lang="it-IT" dirty="0" smtClean="0"/>
              <a:t>Nel problema con le coordinate </a:t>
            </a:r>
            <a:r>
              <a:rPr lang="it-IT" b="1" dirty="0" smtClean="0"/>
              <a:t>x, y </a:t>
            </a:r>
            <a:r>
              <a:rPr lang="it-IT" dirty="0" smtClean="0"/>
              <a:t>e la carica </a:t>
            </a:r>
            <a:r>
              <a:rPr lang="it-IT" b="1" dirty="0" smtClean="0"/>
              <a:t>q</a:t>
            </a:r>
            <a:r>
              <a:rPr lang="it-IT" dirty="0" smtClean="0"/>
              <a:t> incognite, l’algoritmo tende a minimizzare prima </a:t>
            </a:r>
            <a:r>
              <a:rPr lang="it-IT" b="1" dirty="0" smtClean="0"/>
              <a:t>q</a:t>
            </a:r>
            <a:r>
              <a:rPr lang="it-IT" dirty="0" smtClean="0"/>
              <a:t> per la sua </a:t>
            </a:r>
            <a:r>
              <a:rPr lang="it-IT" b="1" dirty="0" smtClean="0"/>
              <a:t>dipendenza lineare </a:t>
            </a:r>
            <a:r>
              <a:rPr lang="it-IT" dirty="0" smtClean="0"/>
              <a:t>e poi a muoversi su un piano per minimizzare i parametri rimanenti.</a:t>
            </a:r>
          </a:p>
          <a:p>
            <a:r>
              <a:rPr lang="it-IT" dirty="0" smtClean="0"/>
              <a:t>Nel secondo caso, le incognite </a:t>
            </a:r>
            <a:r>
              <a:rPr lang="it-IT" b="1" dirty="0" smtClean="0"/>
              <a:t>x, y</a:t>
            </a:r>
            <a:r>
              <a:rPr lang="it-IT" dirty="0" smtClean="0"/>
              <a:t> e </a:t>
            </a:r>
            <a:r>
              <a:rPr lang="it-IT" b="1" dirty="0" smtClean="0"/>
              <a:t>z</a:t>
            </a:r>
            <a:r>
              <a:rPr lang="it-IT" dirty="0" smtClean="0"/>
              <a:t> hanno tutte una dipendenza </a:t>
            </a:r>
            <a:r>
              <a:rPr lang="it-IT" b="1" dirty="0" smtClean="0"/>
              <a:t>iperbolica</a:t>
            </a:r>
            <a:r>
              <a:rPr lang="it-IT" dirty="0" smtClean="0"/>
              <a:t> e l’algoritmo le minimizza contemporaneamente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3400" y="4042007"/>
            <a:ext cx="80561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numero minimo di misuratori </a:t>
            </a:r>
            <a:r>
              <a:rPr lang="it-IT" sz="2000" dirty="0" smtClean="0"/>
              <a:t>deve essere pari al </a:t>
            </a:r>
            <a:r>
              <a:rPr lang="it-IT" sz="2000" b="1" dirty="0" smtClean="0"/>
              <a:t>numero di incognite </a:t>
            </a:r>
            <a:r>
              <a:rPr lang="it-IT" sz="2000" dirty="0" smtClean="0"/>
              <a:t>del nostro problema per far si che il </a:t>
            </a:r>
            <a:r>
              <a:rPr lang="it-IT" sz="2000" b="1" dirty="0" smtClean="0"/>
              <a:t>sistema</a:t>
            </a:r>
            <a:r>
              <a:rPr lang="it-IT" sz="2000" dirty="0" smtClean="0"/>
              <a:t> sia </a:t>
            </a:r>
            <a:r>
              <a:rPr lang="it-IT" sz="2000" b="1" dirty="0" smtClean="0"/>
              <a:t>determinato</a:t>
            </a:r>
            <a:r>
              <a:rPr lang="it-IT" sz="2000" dirty="0" smtClean="0"/>
              <a:t>. </a:t>
            </a:r>
          </a:p>
          <a:p>
            <a:endParaRPr lang="it-IT" sz="2000" dirty="0"/>
          </a:p>
          <a:p>
            <a:r>
              <a:rPr lang="it-IT" sz="2000" dirty="0" smtClean="0"/>
              <a:t>Nell’eventualità che le misurazioni siano affette da </a:t>
            </a:r>
            <a:r>
              <a:rPr lang="it-IT" sz="2000" b="1" dirty="0" smtClean="0"/>
              <a:t>rumore</a:t>
            </a:r>
            <a:r>
              <a:rPr lang="it-IT" sz="2000" dirty="0" smtClean="0"/>
              <a:t> ne riduciamo il disturbo calcolando la media delle misurazioni.</a:t>
            </a:r>
            <a:endParaRPr lang="it-IT" sz="20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0" y="0"/>
            <a:ext cx="2870133" cy="633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53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67038" y="318852"/>
            <a:ext cx="10444162" cy="123950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del problema </a:t>
            </a:r>
            <a:br>
              <a:rPr lang="it-IT" dirty="0" smtClean="0"/>
            </a:br>
            <a:r>
              <a:rPr lang="it-IT" dirty="0" smtClean="0"/>
              <a:t>di identificazione</a:t>
            </a:r>
            <a:endParaRPr lang="it-IT" dirty="0"/>
          </a:p>
        </p:txBody>
      </p:sp>
      <p:sp>
        <p:nvSpPr>
          <p:cNvPr id="26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8549" y="3771634"/>
            <a:ext cx="392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 smtClean="0"/>
              <a:t>Le N cariche si trovano in un </a:t>
            </a:r>
            <a:r>
              <a:rPr lang="it-IT" sz="2000" dirty="0" err="1" smtClean="0"/>
              <a:t>brick</a:t>
            </a:r>
            <a:r>
              <a:rPr lang="it-IT" sz="2000" dirty="0" smtClean="0"/>
              <a:t> interno, su uno esterno effettuiamo le M misurazioni del potenziale totale.</a:t>
            </a:r>
            <a:endParaRPr lang="it-IT" sz="2000" dirty="0"/>
          </a:p>
        </p:txBody>
      </p:sp>
      <p:sp>
        <p:nvSpPr>
          <p:cNvPr id="8" name="Cube 7"/>
          <p:cNvSpPr/>
          <p:nvPr/>
        </p:nvSpPr>
        <p:spPr>
          <a:xfrm>
            <a:off x="7988331" y="2743858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49748" y="347903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354193" y="406132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356733" y="3691755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9819648" y="403402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9743448" y="357428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9337048" y="3276465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9342236" y="4376154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9247621" y="4374884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0350" y="3642638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7637169" y="3399433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7432294" y="2108906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egnaposto contenuto 2"/>
          <p:cNvSpPr txBox="1">
            <a:spLocks/>
          </p:cNvSpPr>
          <p:nvPr/>
        </p:nvSpPr>
        <p:spPr>
          <a:xfrm>
            <a:off x="3154182" y="2007642"/>
            <a:ext cx="3476675" cy="1800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1"/>
                </a:solidFill>
              </a:rPr>
              <a:t>Sistema: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#N cariche:</a:t>
            </a:r>
          </a:p>
          <a:p>
            <a:pPr lvl="2"/>
            <a:r>
              <a:rPr lang="it-IT" sz="1800" dirty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N-1 note </a:t>
            </a:r>
            <a:r>
              <a:rPr lang="it-IT" sz="1800" dirty="0" smtClean="0">
                <a:solidFill>
                  <a:schemeClr val="tx1"/>
                </a:solidFill>
              </a:rPr>
              <a:t>(posizione, carica)</a:t>
            </a:r>
          </a:p>
          <a:p>
            <a:pPr lvl="2"/>
            <a:r>
              <a:rPr lang="it-IT" sz="1800" dirty="0" smtClean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1 non nota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0"/>
            <a:ext cx="10058400" cy="987425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totale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noto dai misurati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delle N-1 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analiticamente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della carica ignota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grazie al principio di sovrapposizione per differenza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si trovano all’esterno del 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contente le cariche per evitare singolarità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rilevano il potenziale totale delle N cariche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Qual è il numero minimo di misuratori necessari?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  <a:blipFill>
                <a:blip r:embed="rId2"/>
                <a:stretch>
                  <a:fillRect l="-1805" t="-1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6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</a:t>
            </a:r>
            <a:r>
              <a:rPr lang="it-IT" dirty="0">
                <a:solidFill>
                  <a:schemeClr val="tx1"/>
                </a:solidFill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9919" y="241300"/>
            <a:ext cx="10058400" cy="835025"/>
          </a:xfrm>
        </p:spPr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Potenziale generica carica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𝜋𝜀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  <a:blipFill>
                <a:blip r:embed="rId3"/>
                <a:stretch>
                  <a:fillRect l="-761" t="-14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86100" y="266700"/>
            <a:ext cx="10058400" cy="809625"/>
          </a:xfrm>
        </p:spPr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2 tipi di normalizzazioni: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Possiamo normalizzare la costante moltiplicativa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𝝅𝜺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201168" lvl="1" indent="0">
                  <a:buNone/>
                </a:pP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Normalizziamo sul numero </a:t>
                </a:r>
                <a:r>
                  <a:rPr lang="it-IT" sz="2000" b="1" dirty="0" smtClean="0">
                    <a:solidFill>
                      <a:schemeClr val="tx1"/>
                    </a:solidFill>
                  </a:rPr>
                  <a:t>M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di misurazioni effettuate </a:t>
                </a:r>
                <a:endParaRPr lang="it-IT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  <a:blipFill>
                <a:blip r:embed="rId2"/>
                <a:stretch>
                  <a:fillRect l="-724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50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09900" y="368300"/>
            <a:ext cx="10058400" cy="771525"/>
          </a:xfrm>
        </p:spPr>
        <p:txBody>
          <a:bodyPr/>
          <a:lstStyle/>
          <a:p>
            <a:r>
              <a:rPr lang="en-US" dirty="0" smtClean="0"/>
              <a:t>FUNZIONE OBIETTIVO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Ricavando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differenza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/>
              </a:p>
              <a:p>
                <a:endParaRPr lang="it-IT" dirty="0" smtClean="0"/>
              </a:p>
              <a:p>
                <a:r>
                  <a:rPr lang="it-IT" dirty="0" smtClean="0"/>
                  <a:t>Calcoliamo la differenza di potenziale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/>
                  <a:t>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endParaRPr lang="it-IT" dirty="0" smtClean="0"/>
              </a:p>
              <a:p>
                <a:r>
                  <a:rPr lang="it-IT" dirty="0" smtClean="0"/>
                  <a:t>La funzione obiettivo è somma quadratica delle differenze di potenziale viste da ogni misuratore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blipFill>
                <a:blip r:embed="rId2"/>
                <a:stretch>
                  <a:fillRect l="-656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58319" y="220663"/>
            <a:ext cx="10058400" cy="7032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58319" y="1092332"/>
            <a:ext cx="8208962" cy="8397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</a:t>
            </a:r>
            <a:r>
              <a:rPr lang="it-IT" dirty="0" smtClean="0">
                <a:solidFill>
                  <a:schemeClr val="tx1"/>
                </a:solidFill>
              </a:rPr>
              <a:t>simplesso è </a:t>
            </a:r>
            <a:r>
              <a:rPr lang="it-IT" dirty="0">
                <a:solidFill>
                  <a:schemeClr val="tx1"/>
                </a:solidFill>
              </a:rPr>
              <a:t>un metodo numerico per risolvere problemi di programmazione lineare. </a:t>
            </a:r>
            <a:endParaRPr lang="it-IT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58001" y="4622416"/>
            <a:ext cx="8209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</a:t>
            </a:r>
            <a:r>
              <a:rPr lang="it-IT" sz="2000" b="1" dirty="0" smtClean="0"/>
              <a:t>ribaltato</a:t>
            </a:r>
            <a:r>
              <a:rPr lang="it-IT" sz="2000" dirty="0" smtClean="0"/>
              <a:t> creando un nuovo politopo. In caso di ribaltamenti ripetuti attorno ad un minimo si </a:t>
            </a:r>
            <a:r>
              <a:rPr lang="it-IT" sz="2000" dirty="0"/>
              <a:t>effettua </a:t>
            </a:r>
            <a:r>
              <a:rPr lang="it-IT" sz="2000" i="1" dirty="0"/>
              <a:t>l’operazione di </a:t>
            </a:r>
            <a:r>
              <a:rPr lang="it-IT" sz="2000" b="1" i="1" dirty="0"/>
              <a:t>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</a:t>
            </a:r>
            <a:r>
              <a:rPr lang="it-IT" sz="2000" dirty="0" smtClean="0"/>
              <a:t>migliore (minimo).</a:t>
            </a:r>
            <a:endParaRPr lang="it-IT" sz="2000" dirty="0"/>
          </a:p>
        </p:txBody>
      </p:sp>
      <p:sp>
        <p:nvSpPr>
          <p:cNvPr id="6" name="Rectangle 5"/>
          <p:cNvSpPr/>
          <p:nvPr/>
        </p:nvSpPr>
        <p:spPr>
          <a:xfrm>
            <a:off x="3058319" y="2765702"/>
            <a:ext cx="6219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/>
              <a:t>n</a:t>
            </a:r>
            <a:r>
              <a:rPr lang="it-IT" sz="2000" dirty="0"/>
              <a:t>-dimensionale </a:t>
            </a:r>
            <a:r>
              <a:rPr lang="it-IT" sz="2000" dirty="0" smtClean="0"/>
              <a:t>col numero di vertici pari ad n+1. In uno spazio </a:t>
            </a:r>
            <a:r>
              <a:rPr lang="it-IT" sz="2000" b="1" dirty="0" smtClean="0"/>
              <a:t>a tre dimensioni </a:t>
            </a:r>
            <a:r>
              <a:rPr lang="it-IT" sz="2000" dirty="0" smtClean="0"/>
              <a:t>è un </a:t>
            </a:r>
            <a:r>
              <a:rPr lang="it-IT" sz="2000" b="1" dirty="0" smtClean="0"/>
              <a:t>tetraedro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18" y="2333949"/>
            <a:ext cx="2518319" cy="16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FLOW-CHART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713" y="0"/>
            <a:ext cx="275082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12" name="Segnaposto contenut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11" y="76507"/>
            <a:ext cx="4579624" cy="6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756</TotalTime>
  <Words>2561</Words>
  <Application>Microsoft Office PowerPoint</Application>
  <PresentationFormat>Widescreen</PresentationFormat>
  <Paragraphs>472</Paragraphs>
  <Slides>21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</vt:lpstr>
      <vt:lpstr>Times New Roman</vt:lpstr>
      <vt:lpstr>Retrospect</vt:lpstr>
      <vt:lpstr>IDENTICAZIONE SISTEMA DI CARICHE PUNTIFORMI DA MISURE DI POTENZIALE</vt:lpstr>
      <vt:lpstr>INDICE</vt:lpstr>
      <vt:lpstr>Descrizione del problema  di identificazione</vt:lpstr>
      <vt:lpstr>APPROCCIO DEL PROBLEMA</vt:lpstr>
      <vt:lpstr>MODELLO MATEMATICO</vt:lpstr>
      <vt:lpstr>NORMALIZZAZIONI</vt:lpstr>
      <vt:lpstr>FUNZIONE OBIETTIVO</vt:lpstr>
      <vt:lpstr>SIMPLESSO</vt:lpstr>
      <vt:lpstr>FLOW-CHART</vt:lpstr>
      <vt:lpstr>IMPLEMENTAZIONE</vt:lpstr>
      <vt:lpstr>CONSIDERAZIONI (PARAMETRI INIZIALI)</vt:lpstr>
      <vt:lpstr>CONDIZIONI DI ARRESTO</vt:lpstr>
      <vt:lpstr>PROBLEMI</vt:lpstr>
      <vt:lpstr>SOLUZIONI</vt:lpstr>
      <vt:lpstr>RISULTATO SENZA VINCOLO (inc. x, y, q)</vt:lpstr>
      <vt:lpstr>RISULTATO CON VINCOLO (inc. x, y, q)</vt:lpstr>
      <vt:lpstr>RISULTATO CRIMINE INVERSO (inc. x, y, q)</vt:lpstr>
      <vt:lpstr>RISULTATO SENZA VINCOLO (inc. x, y, z)</vt:lpstr>
      <vt:lpstr>RISULTATO CON VINCOLO (inc. x, y, z)</vt:lpstr>
      <vt:lpstr>RISULTATO CRIMINE INVERSO (inc. x, y, z)</vt:lpstr>
      <vt:lpstr>CONSIDERAZIONI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71</cp:revision>
  <dcterms:created xsi:type="dcterms:W3CDTF">2017-11-28T10:27:09Z</dcterms:created>
  <dcterms:modified xsi:type="dcterms:W3CDTF">2017-12-12T17:15:56Z</dcterms:modified>
</cp:coreProperties>
</file>